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9" r:id="rId1"/>
  </p:sldMasterIdLst>
  <p:notesMasterIdLst>
    <p:notesMasterId r:id="rId27"/>
  </p:notesMasterIdLst>
  <p:sldIdLst>
    <p:sldId id="256" r:id="rId2"/>
    <p:sldId id="258" r:id="rId3"/>
    <p:sldId id="257" r:id="rId4"/>
    <p:sldId id="259" r:id="rId5"/>
    <p:sldId id="263" r:id="rId6"/>
    <p:sldId id="266" r:id="rId7"/>
    <p:sldId id="265" r:id="rId8"/>
    <p:sldId id="267" r:id="rId9"/>
    <p:sldId id="264" r:id="rId10"/>
    <p:sldId id="268" r:id="rId11"/>
    <p:sldId id="271" r:id="rId12"/>
    <p:sldId id="269" r:id="rId13"/>
    <p:sldId id="278" r:id="rId14"/>
    <p:sldId id="279" r:id="rId15"/>
    <p:sldId id="280" r:id="rId16"/>
    <p:sldId id="281" r:id="rId17"/>
    <p:sldId id="282" r:id="rId18"/>
    <p:sldId id="283" r:id="rId19"/>
    <p:sldId id="270" r:id="rId20"/>
    <p:sldId id="262" r:id="rId21"/>
    <p:sldId id="275" r:id="rId22"/>
    <p:sldId id="277" r:id="rId23"/>
    <p:sldId id="284" r:id="rId24"/>
    <p:sldId id="261" r:id="rId25"/>
    <p:sldId id="27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EE027C-A7D2-4DE5-BAB6-86990DD1D7A2}">
          <p14:sldIdLst>
            <p14:sldId id="256"/>
            <p14:sldId id="258"/>
            <p14:sldId id="257"/>
            <p14:sldId id="259"/>
            <p14:sldId id="263"/>
            <p14:sldId id="266"/>
            <p14:sldId id="265"/>
            <p14:sldId id="267"/>
            <p14:sldId id="264"/>
            <p14:sldId id="268"/>
            <p14:sldId id="271"/>
            <p14:sldId id="269"/>
            <p14:sldId id="278"/>
            <p14:sldId id="279"/>
            <p14:sldId id="280"/>
            <p14:sldId id="281"/>
            <p14:sldId id="282"/>
            <p14:sldId id="283"/>
            <p14:sldId id="270"/>
            <p14:sldId id="262"/>
            <p14:sldId id="275"/>
            <p14:sldId id="277"/>
            <p14:sldId id="284"/>
            <p14:sldId id="26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799" autoAdjust="0"/>
  </p:normalViewPr>
  <p:slideViewPr>
    <p:cSldViewPr snapToGrid="0">
      <p:cViewPr varScale="1">
        <p:scale>
          <a:sx n="87" d="100"/>
          <a:sy n="87" d="100"/>
        </p:scale>
        <p:origin x="14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BFC0A-D103-43DC-8163-C376DBF7C4AF}" type="datetimeFigureOut">
              <a:rPr lang="en-US" smtClean="0"/>
              <a:t>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1CBA1-B95B-4406-998F-0C5ED8779A8D}" type="slidenum">
              <a:rPr lang="en-US" smtClean="0"/>
              <a:t>‹#›</a:t>
            </a:fld>
            <a:endParaRPr lang="en-US"/>
          </a:p>
        </p:txBody>
      </p:sp>
    </p:spTree>
    <p:extLst>
      <p:ext uri="{BB962C8B-B14F-4D97-AF65-F5344CB8AC3E}">
        <p14:creationId xmlns:p14="http://schemas.microsoft.com/office/powerpoint/2010/main" val="394487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1CBA1-B95B-4406-998F-0C5ED8779A8D}" type="slidenum">
              <a:rPr lang="en-US" smtClean="0"/>
              <a:t>2</a:t>
            </a:fld>
            <a:endParaRPr lang="en-US"/>
          </a:p>
        </p:txBody>
      </p:sp>
    </p:spTree>
    <p:extLst>
      <p:ext uri="{BB962C8B-B14F-4D97-AF65-F5344CB8AC3E}">
        <p14:creationId xmlns:p14="http://schemas.microsoft.com/office/powerpoint/2010/main" val="1414372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Cool Trick – 4 Corners Activity:</a:t>
            </a:r>
            <a:r>
              <a:rPr lang="en-US" sz="1200" b="0" i="0" kern="1200" dirty="0" smtClean="0">
                <a:solidFill>
                  <a:schemeClr val="tx1"/>
                </a:solidFill>
                <a:effectLst/>
                <a:latin typeface="+mn-lt"/>
                <a:ea typeface="+mn-ea"/>
                <a:cs typeface="+mn-cs"/>
              </a:rPr>
              <a:t> Youth leadership programs do this all the time. They ask youth to “take a stand” next to signs that are marked Strongly Agree, Agree, Disagree or Strongly Disagree in response to a statement like “youth should be able to vote at age 16.” Once the youth stand next to one of the signs, the group can talk out their different perspectives. Programs can also use this to collect both quantitative (how many stand where) and qualitative (what they say about why they are standing where they are) data.</a:t>
            </a:r>
          </a:p>
          <a:p>
            <a:r>
              <a:rPr lang="en-US" sz="1200" b="0" i="0" kern="1200" dirty="0" smtClean="0">
                <a:solidFill>
                  <a:schemeClr val="tx1"/>
                </a:solidFill>
                <a:effectLst/>
                <a:latin typeface="+mn-lt"/>
                <a:ea typeface="+mn-ea"/>
                <a:cs typeface="+mn-cs"/>
              </a:rPr>
              <a:t>--This can also be done in a line.</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Collage: have them create a collage</a:t>
            </a:r>
            <a:r>
              <a:rPr lang="en-US" sz="1200" b="0" i="0" kern="1200" baseline="0" dirty="0" smtClean="0">
                <a:solidFill>
                  <a:schemeClr val="tx1"/>
                </a:solidFill>
                <a:effectLst/>
                <a:latin typeface="+mn-lt"/>
                <a:ea typeface="+mn-ea"/>
                <a:cs typeface="+mn-cs"/>
              </a:rPr>
              <a:t> about the program, activity. Alone or in groups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Tweets: make sure to create a hashtag and ask youth to use it so you can find them all later.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Same with pictures on Instagram, </a:t>
            </a:r>
            <a:endParaRPr lang="en-US" dirty="0"/>
          </a:p>
        </p:txBody>
      </p:sp>
      <p:sp>
        <p:nvSpPr>
          <p:cNvPr id="4" name="Slide Number Placeholder 3"/>
          <p:cNvSpPr>
            <a:spLocks noGrp="1"/>
          </p:cNvSpPr>
          <p:nvPr>
            <p:ph type="sldNum" sz="quarter" idx="10"/>
          </p:nvPr>
        </p:nvSpPr>
        <p:spPr/>
        <p:txBody>
          <a:bodyPr/>
          <a:lstStyle/>
          <a:p>
            <a:fld id="{E541CBA1-B95B-4406-998F-0C5ED8779A8D}" type="slidenum">
              <a:rPr lang="en-US" smtClean="0"/>
              <a:t>19</a:t>
            </a:fld>
            <a:endParaRPr lang="en-US"/>
          </a:p>
        </p:txBody>
      </p:sp>
    </p:spTree>
    <p:extLst>
      <p:ext uri="{BB962C8B-B14F-4D97-AF65-F5344CB8AC3E}">
        <p14:creationId xmlns:p14="http://schemas.microsoft.com/office/powerpoint/2010/main" val="2141824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307FA-9DD0-4AA3-9D40-55F0CD608DC6}" type="slidenum">
              <a:rPr lang="en-US" smtClean="0"/>
              <a:t>21</a:t>
            </a:fld>
            <a:endParaRPr lang="en-US"/>
          </a:p>
        </p:txBody>
      </p:sp>
    </p:spTree>
    <p:extLst>
      <p:ext uri="{BB962C8B-B14F-4D97-AF65-F5344CB8AC3E}">
        <p14:creationId xmlns:p14="http://schemas.microsoft.com/office/powerpoint/2010/main" val="3911853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1CBA1-B95B-4406-998F-0C5ED8779A8D}" type="slidenum">
              <a:rPr lang="en-US" smtClean="0"/>
              <a:t>24</a:t>
            </a:fld>
            <a:endParaRPr lang="en-US"/>
          </a:p>
        </p:txBody>
      </p:sp>
    </p:spTree>
    <p:extLst>
      <p:ext uri="{BB962C8B-B14F-4D97-AF65-F5344CB8AC3E}">
        <p14:creationId xmlns:p14="http://schemas.microsoft.com/office/powerpoint/2010/main" val="49911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1CBA1-B95B-4406-998F-0C5ED8779A8D}" type="slidenum">
              <a:rPr lang="en-US" smtClean="0"/>
              <a:t>25</a:t>
            </a:fld>
            <a:endParaRPr lang="en-US"/>
          </a:p>
        </p:txBody>
      </p:sp>
    </p:spTree>
    <p:extLst>
      <p:ext uri="{BB962C8B-B14F-4D97-AF65-F5344CB8AC3E}">
        <p14:creationId xmlns:p14="http://schemas.microsoft.com/office/powerpoint/2010/main" val="3892284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1CBA1-B95B-4406-998F-0C5ED8779A8D}" type="slidenum">
              <a:rPr lang="en-US" smtClean="0"/>
              <a:t>3</a:t>
            </a:fld>
            <a:endParaRPr lang="en-US"/>
          </a:p>
        </p:txBody>
      </p:sp>
    </p:spTree>
    <p:extLst>
      <p:ext uri="{BB962C8B-B14F-4D97-AF65-F5344CB8AC3E}">
        <p14:creationId xmlns:p14="http://schemas.microsoft.com/office/powerpoint/2010/main" val="421085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1CBA1-B95B-4406-998F-0C5ED8779A8D}" type="slidenum">
              <a:rPr lang="en-US" smtClean="0"/>
              <a:t>5</a:t>
            </a:fld>
            <a:endParaRPr lang="en-US"/>
          </a:p>
        </p:txBody>
      </p:sp>
    </p:spTree>
    <p:extLst>
      <p:ext uri="{BB962C8B-B14F-4D97-AF65-F5344CB8AC3E}">
        <p14:creationId xmlns:p14="http://schemas.microsoft.com/office/powerpoint/2010/main" val="11363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Cool Trick – Journals:</a:t>
            </a:r>
            <a:r>
              <a:rPr lang="en-US" sz="1200" b="0" i="0" kern="1200" dirty="0" smtClean="0">
                <a:solidFill>
                  <a:schemeClr val="tx1"/>
                </a:solidFill>
                <a:effectLst/>
                <a:latin typeface="+mn-lt"/>
                <a:ea typeface="+mn-ea"/>
                <a:cs typeface="+mn-cs"/>
              </a:rPr>
              <a:t> At the start of a program, provide journals for all youth in the program and ask them to write something related to the program goals. Is one of the program’s goals to develop leadership skills? They can ask the youth to respond to this question: “In what ways are you a leader?” Is one of the goals to increase enjoyment of reading? “What do you like about reading?” Then, at the end of the program, youth can read what they wrote the first day and write “How would you answer that question differently, now?” or some other question to get them to reflect on how they’ve changed in the program.</a:t>
            </a:r>
            <a:endParaRPr lang="en-US" dirty="0"/>
          </a:p>
        </p:txBody>
      </p:sp>
      <p:sp>
        <p:nvSpPr>
          <p:cNvPr id="4" name="Slide Number Placeholder 3"/>
          <p:cNvSpPr>
            <a:spLocks noGrp="1"/>
          </p:cNvSpPr>
          <p:nvPr>
            <p:ph type="sldNum" sz="quarter" idx="10"/>
          </p:nvPr>
        </p:nvSpPr>
        <p:spPr/>
        <p:txBody>
          <a:bodyPr/>
          <a:lstStyle/>
          <a:p>
            <a:fld id="{E541CBA1-B95B-4406-998F-0C5ED8779A8D}" type="slidenum">
              <a:rPr lang="en-US" smtClean="0"/>
              <a:t>7</a:t>
            </a:fld>
            <a:endParaRPr lang="en-US"/>
          </a:p>
        </p:txBody>
      </p:sp>
    </p:spTree>
    <p:extLst>
      <p:ext uri="{BB962C8B-B14F-4D97-AF65-F5344CB8AC3E}">
        <p14:creationId xmlns:p14="http://schemas.microsoft.com/office/powerpoint/2010/main" val="1083332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1CBA1-B95B-4406-998F-0C5ED8779A8D}" type="slidenum">
              <a:rPr lang="en-US" smtClean="0"/>
              <a:t>10</a:t>
            </a:fld>
            <a:endParaRPr lang="en-US"/>
          </a:p>
        </p:txBody>
      </p:sp>
    </p:spTree>
    <p:extLst>
      <p:ext uri="{BB962C8B-B14F-4D97-AF65-F5344CB8AC3E}">
        <p14:creationId xmlns:p14="http://schemas.microsoft.com/office/powerpoint/2010/main" val="45506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Cool Trick – Candy surveys:</a:t>
            </a:r>
            <a:r>
              <a:rPr lang="en-US" sz="1200" b="0" i="0" kern="1200" dirty="0" smtClean="0">
                <a:solidFill>
                  <a:schemeClr val="tx1"/>
                </a:solidFill>
                <a:effectLst/>
                <a:latin typeface="+mn-lt"/>
                <a:ea typeface="+mn-ea"/>
                <a:cs typeface="+mn-cs"/>
              </a:rPr>
              <a:t> Ask students to answer surveys questions by putting certain colors of candy in a cup then tally the candy colors to get your responses. Have the youth tally the results themselves. They can even make a bar chart on chart paper by taping the actual candy to the paper. The youth can then eat the candy after they’ve tallied the results.</a:t>
            </a:r>
          </a:p>
          <a:p>
            <a:r>
              <a:rPr lang="en-US" sz="1200" b="1" i="0" kern="1200" dirty="0" smtClean="0">
                <a:solidFill>
                  <a:schemeClr val="tx1"/>
                </a:solidFill>
                <a:effectLst/>
                <a:latin typeface="+mn-lt"/>
                <a:ea typeface="+mn-ea"/>
                <a:cs typeface="+mn-cs"/>
              </a:rPr>
              <a:t>Hot Tip</a:t>
            </a:r>
            <a:r>
              <a:rPr lang="en-US" sz="1200" b="0" i="0" kern="1200" dirty="0" smtClean="0">
                <a:solidFill>
                  <a:schemeClr val="tx1"/>
                </a:solidFill>
                <a:effectLst/>
                <a:latin typeface="+mn-lt"/>
                <a:ea typeface="+mn-ea"/>
                <a:cs typeface="+mn-cs"/>
              </a:rPr>
              <a:t> – used wrapped candy! Starburst works</a:t>
            </a:r>
          </a:p>
          <a:p>
            <a:endParaRPr lang="en-US" dirty="0" smtClean="0"/>
          </a:p>
          <a:p>
            <a:r>
              <a:rPr lang="en-US" dirty="0" smtClean="0"/>
              <a:t>Recommend</a:t>
            </a:r>
            <a:r>
              <a:rPr lang="en-US" baseline="0" dirty="0" smtClean="0"/>
              <a:t> finding something healthy to do instead of candy!</a:t>
            </a:r>
            <a:endParaRPr lang="en-US" dirty="0"/>
          </a:p>
        </p:txBody>
      </p:sp>
      <p:sp>
        <p:nvSpPr>
          <p:cNvPr id="4" name="Slide Number Placeholder 3"/>
          <p:cNvSpPr>
            <a:spLocks noGrp="1"/>
          </p:cNvSpPr>
          <p:nvPr>
            <p:ph type="sldNum" sz="quarter" idx="10"/>
          </p:nvPr>
        </p:nvSpPr>
        <p:spPr/>
        <p:txBody>
          <a:bodyPr/>
          <a:lstStyle/>
          <a:p>
            <a:fld id="{E541CBA1-B95B-4406-998F-0C5ED8779A8D}" type="slidenum">
              <a:rPr lang="en-US" smtClean="0"/>
              <a:t>12</a:t>
            </a:fld>
            <a:endParaRPr lang="en-US"/>
          </a:p>
        </p:txBody>
      </p:sp>
    </p:spTree>
    <p:extLst>
      <p:ext uri="{BB962C8B-B14F-4D97-AF65-F5344CB8AC3E}">
        <p14:creationId xmlns:p14="http://schemas.microsoft.com/office/powerpoint/2010/main" val="284438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Cool Trick – 4 Corners Activity:</a:t>
            </a:r>
            <a:r>
              <a:rPr lang="en-US" sz="1200" b="0" i="0" kern="1200" dirty="0" smtClean="0">
                <a:solidFill>
                  <a:schemeClr val="tx1"/>
                </a:solidFill>
                <a:effectLst/>
                <a:latin typeface="+mn-lt"/>
                <a:ea typeface="+mn-ea"/>
                <a:cs typeface="+mn-cs"/>
              </a:rPr>
              <a:t> Youth leadership programs do this all the time. They ask youth to “take a stand” next to signs that are marked Strongly Agree, Agree, Disagree or Strongly Disagree in response to a statement like “youth should be able to vote at age 16.” Once the youth stand next to one of the signs, the group can talk out their different perspectives. Programs can also use this to collect both quantitative (how many stand where) and qualitative (what they say about why they are standing where they are) data.</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can also be done in a line.</a:t>
            </a:r>
          </a:p>
          <a:p>
            <a:endParaRPr lang="en-US" dirty="0"/>
          </a:p>
        </p:txBody>
      </p:sp>
      <p:sp>
        <p:nvSpPr>
          <p:cNvPr id="4" name="Slide Number Placeholder 3"/>
          <p:cNvSpPr>
            <a:spLocks noGrp="1"/>
          </p:cNvSpPr>
          <p:nvPr>
            <p:ph type="sldNum" sz="quarter" idx="10"/>
          </p:nvPr>
        </p:nvSpPr>
        <p:spPr/>
        <p:txBody>
          <a:bodyPr/>
          <a:lstStyle/>
          <a:p>
            <a:fld id="{E541CBA1-B95B-4406-998F-0C5ED8779A8D}" type="slidenum">
              <a:rPr lang="en-US" smtClean="0"/>
              <a:t>13</a:t>
            </a:fld>
            <a:endParaRPr lang="en-US"/>
          </a:p>
        </p:txBody>
      </p:sp>
    </p:spTree>
    <p:extLst>
      <p:ext uri="{BB962C8B-B14F-4D97-AF65-F5344CB8AC3E}">
        <p14:creationId xmlns:p14="http://schemas.microsoft.com/office/powerpoint/2010/main" val="118268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Museum wanted new galleries. After people went through the gallery, they were asked to sort photos of current gallery exhibits: 	</a:t>
            </a:r>
          </a:p>
          <a:p>
            <a:r>
              <a:rPr lang="en-US" dirty="0" smtClean="0"/>
              <a:t>1.	Really liked</a:t>
            </a:r>
          </a:p>
          <a:p>
            <a:r>
              <a:rPr lang="en-US" dirty="0" smtClean="0"/>
              <a:t>2.	Take or leave</a:t>
            </a:r>
          </a:p>
          <a:p>
            <a:r>
              <a:rPr lang="en-US" dirty="0" smtClean="0"/>
              <a:t>3.	Don’t like</a:t>
            </a:r>
          </a:p>
          <a:p>
            <a:r>
              <a:rPr lang="en-US" dirty="0" smtClean="0"/>
              <a:t>After sorting, ask what they liked, asked what they didn’t like and why. Get some demographics</a:t>
            </a:r>
          </a:p>
          <a:p>
            <a:r>
              <a:rPr lang="en-US" dirty="0" smtClean="0"/>
              <a:t>Then have a recording sheet to mark which they liked. </a:t>
            </a:r>
          </a:p>
          <a:p>
            <a:r>
              <a:rPr lang="en-US" dirty="0" smtClean="0"/>
              <a:t>Advantages: fun, engaging, maybe better recall-have photos as a prompt. Give opinion in fun, easy way. Quicker, easy, tactile. </a:t>
            </a:r>
          </a:p>
          <a:p>
            <a:r>
              <a:rPr lang="en-US" dirty="0" smtClean="0"/>
              <a:t>Other uses: photos of projects, ask them to pick what stands out to most.</a:t>
            </a:r>
          </a:p>
          <a:p>
            <a:endParaRPr lang="en-US" dirty="0" smtClean="0"/>
          </a:p>
          <a:p>
            <a:endParaRPr lang="en-US" dirty="0" smtClean="0"/>
          </a:p>
          <a:p>
            <a:r>
              <a:rPr lang="en-US" sz="1200" kern="1200" dirty="0" smtClean="0">
                <a:solidFill>
                  <a:schemeClr val="tx1"/>
                </a:solidFill>
                <a:effectLst/>
                <a:latin typeface="+mn-lt"/>
                <a:ea typeface="+mn-ea"/>
                <a:cs typeface="+mn-cs"/>
              </a:rPr>
              <a:t>Example 2:</a:t>
            </a:r>
          </a:p>
          <a:p>
            <a:r>
              <a:rPr lang="en-US" sz="1200" kern="1200" dirty="0" smtClean="0">
                <a:solidFill>
                  <a:schemeClr val="tx1"/>
                </a:solidFill>
                <a:effectLst/>
                <a:latin typeface="+mn-lt"/>
                <a:ea typeface="+mn-ea"/>
                <a:cs typeface="+mn-cs"/>
              </a:rPr>
              <a:t>Sort things (photos of manipulatives) that help them learn math.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Have done some in pairs, small groups. Drawing okay, but sorting might be more challenging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Seems to work more formative, more process. Less about the impact.</a:t>
            </a:r>
          </a:p>
          <a:p>
            <a:endParaRPr lang="en-US" dirty="0"/>
          </a:p>
        </p:txBody>
      </p:sp>
      <p:sp>
        <p:nvSpPr>
          <p:cNvPr id="4" name="Slide Number Placeholder 3"/>
          <p:cNvSpPr>
            <a:spLocks noGrp="1"/>
          </p:cNvSpPr>
          <p:nvPr>
            <p:ph type="sldNum" sz="quarter" idx="10"/>
          </p:nvPr>
        </p:nvSpPr>
        <p:spPr/>
        <p:txBody>
          <a:bodyPr/>
          <a:lstStyle/>
          <a:p>
            <a:fld id="{E541CBA1-B95B-4406-998F-0C5ED8779A8D}" type="slidenum">
              <a:rPr lang="en-US" smtClean="0"/>
              <a:t>15</a:t>
            </a:fld>
            <a:endParaRPr lang="en-US"/>
          </a:p>
        </p:txBody>
      </p:sp>
    </p:spTree>
    <p:extLst>
      <p:ext uri="{BB962C8B-B14F-4D97-AF65-F5344CB8AC3E}">
        <p14:creationId xmlns:p14="http://schemas.microsoft.com/office/powerpoint/2010/main" val="3535405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92F606-D1B5-46E7-A3EB-3DA00B973BA4}" type="slidenum">
              <a:rPr lang="en-US" altLang="en-US"/>
              <a:pPr>
                <a:spcBef>
                  <a:spcPct val="0"/>
                </a:spcBef>
              </a:pPr>
              <a:t>16</a:t>
            </a:fld>
            <a:endParaRPr lang="en-US" altLang="en-US"/>
          </a:p>
        </p:txBody>
      </p:sp>
    </p:spTree>
    <p:extLst>
      <p:ext uri="{BB962C8B-B14F-4D97-AF65-F5344CB8AC3E}">
        <p14:creationId xmlns:p14="http://schemas.microsoft.com/office/powerpoint/2010/main" val="391375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746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319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99867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2975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21413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699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7318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16223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79812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445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263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508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5593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47562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569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288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3776953"/>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ea365.org/blog/yfe-week-elizabeth-diluzio-and-miranda-yates-on-implementing-youth-photovoice-for-strategic-plann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aea365.org/blog/yfe-week-jessica-manta-meyer-jocelyn-atkins-and-saili-willis-on-creative-ways-to-solicit-youth-feedbac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uwex.edu/ces/4h/evaluation/documents/CreativeMethods.pp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www.edutopia.org/discussion/10-fun-filled-formative-assessment-ideas" TargetMode="External"/><Relationship Id="rId3" Type="http://schemas.openxmlformats.org/officeDocument/2006/relationships/hyperlink" Target="http://aea365.org/blog/julie-carpineto-and-kelly-washburn-on-using-a-creative-evaluation-project-to-engage-youth/" TargetMode="External"/><Relationship Id="rId7" Type="http://schemas.openxmlformats.org/officeDocument/2006/relationships/hyperlink" Target="http://aea365.org/blog/kimberly-kay-lopez-on-getting-creative-with-the-type-of-data-you-collect-and-use-for-evaluat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aea365.org/blog/lori-peterson-on-conducting-focus-groups-with-high-school-students-with-disabilities/" TargetMode="External"/><Relationship Id="rId5" Type="http://schemas.openxmlformats.org/officeDocument/2006/relationships/hyperlink" Target="http://aea365.org/blog/jan-noga-on-surveying-young-children-part-two-collecting-effective-and-usable-data/" TargetMode="External"/><Relationship Id="rId4" Type="http://schemas.openxmlformats.org/officeDocument/2006/relationships/hyperlink" Target="http://aea365.org/blog/yfe-week-julie-poncelet-catherine-borgman-arboleda-and-jorge-arboleda-on-using-participatory-video-to-engage-youth-in-evaluation-in-a-creative-and-empowering-way/" TargetMode="External"/><Relationship Id="rId9" Type="http://schemas.openxmlformats.org/officeDocument/2006/relationships/hyperlink" Target="https://globaldigitalcitizen.org/12-awesome-formative-assessment-exampl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9099" y="2404534"/>
            <a:ext cx="6314903" cy="1646302"/>
          </a:xfrm>
        </p:spPr>
        <p:txBody>
          <a:bodyPr/>
          <a:lstStyle/>
          <a:p>
            <a:r>
              <a:rPr lang="en-US" dirty="0" smtClean="0"/>
              <a:t>Let’s not do </a:t>
            </a:r>
            <a:r>
              <a:rPr lang="en-US" dirty="0" smtClean="0">
                <a:solidFill>
                  <a:schemeClr val="accent2">
                    <a:lumMod val="75000"/>
                  </a:schemeClr>
                </a:solidFill>
              </a:rPr>
              <a:t>another</a:t>
            </a:r>
            <a:r>
              <a:rPr lang="en-US" dirty="0" smtClean="0"/>
              <a:t> survey!</a:t>
            </a:r>
            <a:endParaRPr lang="en-US" dirty="0"/>
          </a:p>
        </p:txBody>
      </p:sp>
      <p:sp>
        <p:nvSpPr>
          <p:cNvPr id="3" name="Subtitle 2"/>
          <p:cNvSpPr>
            <a:spLocks noGrp="1"/>
          </p:cNvSpPr>
          <p:nvPr>
            <p:ph type="subTitle" idx="1"/>
          </p:nvPr>
        </p:nvSpPr>
        <p:spPr/>
        <p:txBody>
          <a:bodyPr>
            <a:normAutofit fontScale="85000" lnSpcReduction="20000"/>
          </a:bodyPr>
          <a:lstStyle/>
          <a:p>
            <a:r>
              <a:rPr lang="en-US" sz="2400" dirty="0" smtClean="0"/>
              <a:t>Program improvement evaluation techniques</a:t>
            </a:r>
          </a:p>
          <a:p>
            <a:r>
              <a:rPr lang="en-US" sz="2400" dirty="0" smtClean="0"/>
              <a:t>California 4-H Association | February 2017</a:t>
            </a:r>
          </a:p>
          <a:p>
            <a:r>
              <a:rPr lang="en-US" sz="2400" dirty="0" smtClean="0"/>
              <a:t>Kendra M. Lewis, Evaluation Coordinator</a:t>
            </a:r>
            <a:endParaRPr lang="en-US" sz="2400" dirty="0"/>
          </a:p>
        </p:txBody>
      </p:sp>
    </p:spTree>
    <p:extLst>
      <p:ext uri="{BB962C8B-B14F-4D97-AF65-F5344CB8AC3E}">
        <p14:creationId xmlns:p14="http://schemas.microsoft.com/office/powerpoint/2010/main" val="1307747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Voice</a:t>
            </a:r>
            <a:endParaRPr lang="en-US" dirty="0"/>
          </a:p>
        </p:txBody>
      </p:sp>
      <p:sp>
        <p:nvSpPr>
          <p:cNvPr id="3" name="Content Placeholder 2"/>
          <p:cNvSpPr>
            <a:spLocks noGrp="1"/>
          </p:cNvSpPr>
          <p:nvPr>
            <p:ph idx="1"/>
          </p:nvPr>
        </p:nvSpPr>
        <p:spPr>
          <a:xfrm>
            <a:off x="677334" y="1766889"/>
            <a:ext cx="8596668" cy="3880773"/>
          </a:xfrm>
        </p:spPr>
        <p:txBody>
          <a:bodyPr>
            <a:normAutofit/>
          </a:bodyPr>
          <a:lstStyle/>
          <a:p>
            <a:r>
              <a:rPr lang="en-US" sz="2400" dirty="0" smtClean="0"/>
              <a:t>Uses photography for expression</a:t>
            </a:r>
          </a:p>
          <a:p>
            <a:r>
              <a:rPr lang="en-US" sz="2400" dirty="0" smtClean="0"/>
              <a:t>Have clear prompts (3-5)</a:t>
            </a:r>
          </a:p>
          <a:p>
            <a:r>
              <a:rPr lang="en-US" sz="2400" dirty="0" smtClean="0"/>
              <a:t>Have youth take photos that represent those prompts</a:t>
            </a:r>
          </a:p>
          <a:p>
            <a:r>
              <a:rPr lang="en-US" sz="2400" dirty="0" smtClean="0"/>
              <a:t>Have time for youth to reflect on their photos and the photos of others</a:t>
            </a:r>
          </a:p>
          <a:p>
            <a:r>
              <a:rPr lang="en-US" sz="2400" dirty="0" smtClean="0"/>
              <a:t>Share the results! Create a photo gallery, put them into a presentation or blog, write a report</a:t>
            </a:r>
            <a:endParaRPr lang="en-US" sz="2400" dirty="0"/>
          </a:p>
        </p:txBody>
      </p:sp>
      <p:sp>
        <p:nvSpPr>
          <p:cNvPr id="4" name="Rectangle 3"/>
          <p:cNvSpPr/>
          <p:nvPr/>
        </p:nvSpPr>
        <p:spPr>
          <a:xfrm>
            <a:off x="571500" y="6041362"/>
            <a:ext cx="7975600" cy="646331"/>
          </a:xfrm>
          <a:prstGeom prst="rect">
            <a:avLst/>
          </a:prstGeom>
        </p:spPr>
        <p:txBody>
          <a:bodyPr wrap="square">
            <a:spAutoFit/>
          </a:bodyPr>
          <a:lstStyle/>
          <a:p>
            <a:r>
              <a:rPr lang="en-US" dirty="0">
                <a:solidFill>
                  <a:schemeClr val="accent6">
                    <a:lumMod val="75000"/>
                  </a:schemeClr>
                </a:solidFill>
                <a:hlinkClick r:id="rId3"/>
              </a:rPr>
              <a:t>http://aea365.org/blog/yfe-week-elizabeth-diluzio-and-miranda-yates-on-implementing-youth-photovoice-for-strategic-planning/</a:t>
            </a:r>
            <a:endParaRPr lang="en-US" dirty="0">
              <a:solidFill>
                <a:schemeClr val="accent6">
                  <a:lumMod val="75000"/>
                </a:schemeClr>
              </a:solidFill>
            </a:endParaRPr>
          </a:p>
        </p:txBody>
      </p:sp>
    </p:spTree>
    <p:extLst>
      <p:ext uri="{BB962C8B-B14F-4D97-AF65-F5344CB8AC3E}">
        <p14:creationId xmlns:p14="http://schemas.microsoft.com/office/powerpoint/2010/main" val="100082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Dude</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42193" y="2236093"/>
            <a:ext cx="4483894" cy="3362920"/>
          </a:xfrm>
        </p:spPr>
      </p:pic>
      <p:sp>
        <p:nvSpPr>
          <p:cNvPr id="5" name="TextBox 4"/>
          <p:cNvSpPr txBox="1"/>
          <p:nvPr/>
        </p:nvSpPr>
        <p:spPr>
          <a:xfrm>
            <a:off x="4546600" y="2705100"/>
            <a:ext cx="5270500" cy="1569660"/>
          </a:xfrm>
          <a:prstGeom prst="rect">
            <a:avLst/>
          </a:prstGeom>
          <a:noFill/>
        </p:spPr>
        <p:txBody>
          <a:bodyPr wrap="square" rtlCol="0">
            <a:spAutoFit/>
          </a:bodyPr>
          <a:lstStyle/>
          <a:p>
            <a:r>
              <a:rPr lang="en-US" sz="3200" dirty="0" smtClean="0">
                <a:solidFill>
                  <a:schemeClr val="accent1">
                    <a:lumMod val="50000"/>
                  </a:schemeClr>
                </a:solidFill>
              </a:rPr>
              <a:t>Head</a:t>
            </a:r>
            <a:r>
              <a:rPr lang="en-US" sz="3200" dirty="0" smtClean="0">
                <a:solidFill>
                  <a:schemeClr val="accent6">
                    <a:lumMod val="75000"/>
                  </a:schemeClr>
                </a:solidFill>
              </a:rPr>
              <a:t>: What did you learn?</a:t>
            </a:r>
          </a:p>
          <a:p>
            <a:r>
              <a:rPr lang="en-US" sz="3200" dirty="0" smtClean="0">
                <a:solidFill>
                  <a:schemeClr val="accent1">
                    <a:lumMod val="50000"/>
                  </a:schemeClr>
                </a:solidFill>
              </a:rPr>
              <a:t>Heart</a:t>
            </a:r>
            <a:r>
              <a:rPr lang="en-US" sz="3200" dirty="0" smtClean="0">
                <a:solidFill>
                  <a:schemeClr val="accent6">
                    <a:lumMod val="75000"/>
                  </a:schemeClr>
                </a:solidFill>
              </a:rPr>
              <a:t>: How did you feel?</a:t>
            </a:r>
          </a:p>
          <a:p>
            <a:r>
              <a:rPr lang="en-US" sz="3200" dirty="0" smtClean="0">
                <a:solidFill>
                  <a:schemeClr val="accent1">
                    <a:lumMod val="50000"/>
                  </a:schemeClr>
                </a:solidFill>
              </a:rPr>
              <a:t>Feet</a:t>
            </a:r>
            <a:r>
              <a:rPr lang="en-US" sz="3200" dirty="0" smtClean="0">
                <a:solidFill>
                  <a:schemeClr val="accent6">
                    <a:lumMod val="75000"/>
                  </a:schemeClr>
                </a:solidFill>
              </a:rPr>
              <a:t>: Action Steps/Plan</a:t>
            </a:r>
            <a:endParaRPr lang="en-US" sz="3200" dirty="0">
              <a:solidFill>
                <a:schemeClr val="accent6">
                  <a:lumMod val="75000"/>
                </a:schemeClr>
              </a:solidFill>
            </a:endParaRPr>
          </a:p>
        </p:txBody>
      </p:sp>
    </p:spTree>
    <p:extLst>
      <p:ext uri="{BB962C8B-B14F-4D97-AF65-F5344CB8AC3E}">
        <p14:creationId xmlns:p14="http://schemas.microsoft.com/office/powerpoint/2010/main" val="3027636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Candy Surveys</a:t>
            </a:r>
            <a:endParaRPr lang="en-US" dirty="0"/>
          </a:p>
        </p:txBody>
      </p:sp>
      <p:pic>
        <p:nvPicPr>
          <p:cNvPr id="5" name="Picture 4"/>
          <p:cNvPicPr>
            <a:picLocks noChangeAspect="1"/>
          </p:cNvPicPr>
          <p:nvPr/>
        </p:nvPicPr>
        <p:blipFill>
          <a:blip r:embed="rId3"/>
          <a:stretch>
            <a:fillRect/>
          </a:stretch>
        </p:blipFill>
        <p:spPr>
          <a:xfrm>
            <a:off x="2710910" y="1270000"/>
            <a:ext cx="3956590" cy="4618587"/>
          </a:xfrm>
          <a:prstGeom prst="rect">
            <a:avLst/>
          </a:prstGeom>
        </p:spPr>
      </p:pic>
      <p:sp>
        <p:nvSpPr>
          <p:cNvPr id="6" name="Rectangle 5"/>
          <p:cNvSpPr/>
          <p:nvPr/>
        </p:nvSpPr>
        <p:spPr>
          <a:xfrm>
            <a:off x="886268" y="6182056"/>
            <a:ext cx="8178800" cy="646331"/>
          </a:xfrm>
          <a:prstGeom prst="rect">
            <a:avLst/>
          </a:prstGeom>
        </p:spPr>
        <p:txBody>
          <a:bodyPr wrap="square">
            <a:spAutoFit/>
          </a:bodyPr>
          <a:lstStyle/>
          <a:p>
            <a:r>
              <a:rPr lang="en-US" dirty="0">
                <a:hlinkClick r:id="rId4"/>
              </a:rPr>
              <a:t>http://aea365.org/blog/yfe-week-jessica-manta-meyer-jocelyn-atkins-and-saili-willis-on-creative-ways-to-solicit-youth-feedback/</a:t>
            </a:r>
            <a:endParaRPr lang="en-US" dirty="0"/>
          </a:p>
        </p:txBody>
      </p:sp>
    </p:spTree>
    <p:extLst>
      <p:ext uri="{BB962C8B-B14F-4D97-AF65-F5344CB8AC3E}">
        <p14:creationId xmlns:p14="http://schemas.microsoft.com/office/powerpoint/2010/main" val="2653840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pic>
        <p:nvPicPr>
          <p:cNvPr id="2050" name="Picture 2" descr="Image result for four corners eval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665" y="1378025"/>
            <a:ext cx="6059277" cy="507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09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80638"/>
            <a:ext cx="6246564" cy="1320800"/>
          </a:xfrm>
        </p:spPr>
        <p:txBody>
          <a:bodyPr>
            <a:normAutofit/>
          </a:bodyPr>
          <a:lstStyle/>
          <a:p>
            <a:pPr>
              <a:defRPr/>
            </a:pPr>
            <a:r>
              <a:rPr lang="en-US" sz="3200" dirty="0">
                <a:ea typeface="ＭＳ Ｐゴシック" pitchFamily="-106" charset="-128"/>
              </a:rPr>
              <a:t/>
            </a:r>
            <a:br>
              <a:rPr lang="en-US" sz="3200" dirty="0">
                <a:ea typeface="ＭＳ Ｐゴシック" pitchFamily="-106" charset="-128"/>
              </a:rPr>
            </a:br>
            <a:r>
              <a:rPr lang="en-US" sz="3200" dirty="0" smtClean="0">
                <a:ea typeface="ＭＳ Ｐゴシック" pitchFamily="-106" charset="-128"/>
              </a:rPr>
              <a:t>Example</a:t>
            </a:r>
            <a:endParaRPr lang="en-US" sz="3200" dirty="0">
              <a:ea typeface="ＭＳ Ｐゴシック" pitchFamily="-106" charset="-128"/>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088885650"/>
              </p:ext>
            </p:extLst>
          </p:nvPr>
        </p:nvGraphicFramePr>
        <p:xfrm>
          <a:off x="368301" y="1063892"/>
          <a:ext cx="9238409" cy="4587608"/>
        </p:xfrm>
        <a:graphic>
          <a:graphicData uri="http://schemas.openxmlformats.org/drawingml/2006/table">
            <a:tbl>
              <a:tblPr firstRow="1" bandRow="1">
                <a:tableStyleId>{5C22544A-7EE6-4342-B048-85BDC9FD1C3A}</a:tableStyleId>
              </a:tblPr>
              <a:tblGrid>
                <a:gridCol w="3260615"/>
                <a:gridCol w="1177444"/>
                <a:gridCol w="1086872"/>
                <a:gridCol w="1449162"/>
                <a:gridCol w="1086872"/>
                <a:gridCol w="1177444"/>
              </a:tblGrid>
              <a:tr h="842620">
                <a:tc>
                  <a:txBody>
                    <a:bodyPr/>
                    <a:lstStyle/>
                    <a:p>
                      <a:r>
                        <a:rPr lang="en-US" sz="1600" dirty="0" smtClean="0"/>
                        <a:t>Statement</a:t>
                      </a:r>
                      <a:endParaRPr lang="en-US" sz="1100" dirty="0"/>
                    </a:p>
                  </a:txBody>
                  <a:tcPr marL="101133" marR="101133" marT="45708" marB="45708"/>
                </a:tc>
                <a:tc>
                  <a:txBody>
                    <a:bodyPr/>
                    <a:lstStyle/>
                    <a:p>
                      <a:r>
                        <a:rPr lang="en-US" sz="1600" dirty="0" smtClean="0"/>
                        <a:t>Strongly agree</a:t>
                      </a:r>
                      <a:endParaRPr lang="en-US" sz="1600" dirty="0"/>
                    </a:p>
                  </a:txBody>
                  <a:tcPr marL="101133" marR="101133" marT="45708" marB="45708"/>
                </a:tc>
                <a:tc>
                  <a:txBody>
                    <a:bodyPr/>
                    <a:lstStyle/>
                    <a:p>
                      <a:r>
                        <a:rPr lang="en-US" sz="1600" dirty="0" smtClean="0"/>
                        <a:t>Agree</a:t>
                      </a:r>
                      <a:endParaRPr lang="en-US" sz="1600" dirty="0"/>
                    </a:p>
                  </a:txBody>
                  <a:tcPr marL="101133" marR="101133" marT="45708" marB="45708"/>
                </a:tc>
                <a:tc>
                  <a:txBody>
                    <a:bodyPr/>
                    <a:lstStyle/>
                    <a:p>
                      <a:r>
                        <a:rPr lang="en-US" sz="1600" dirty="0" smtClean="0"/>
                        <a:t>Neither agree nor disagree</a:t>
                      </a:r>
                      <a:endParaRPr lang="en-US" sz="1600" dirty="0"/>
                    </a:p>
                  </a:txBody>
                  <a:tcPr marL="101133" marR="101133" marT="45708" marB="45708"/>
                </a:tc>
                <a:tc>
                  <a:txBody>
                    <a:bodyPr/>
                    <a:lstStyle/>
                    <a:p>
                      <a:r>
                        <a:rPr lang="en-US" sz="1600" dirty="0" smtClean="0"/>
                        <a:t>Disagree</a:t>
                      </a:r>
                      <a:endParaRPr lang="en-US" sz="1600" dirty="0"/>
                    </a:p>
                  </a:txBody>
                  <a:tcPr marL="101133" marR="101133" marT="45708" marB="45708"/>
                </a:tc>
                <a:tc>
                  <a:txBody>
                    <a:bodyPr/>
                    <a:lstStyle/>
                    <a:p>
                      <a:r>
                        <a:rPr lang="en-US" sz="1600" dirty="0" smtClean="0"/>
                        <a:t>Strongly disagree</a:t>
                      </a:r>
                      <a:endParaRPr lang="en-US" sz="1600" dirty="0"/>
                    </a:p>
                  </a:txBody>
                  <a:tcPr marL="101133" marR="101133" marT="45708" marB="45708"/>
                </a:tc>
              </a:tr>
              <a:tr h="936247">
                <a:tc>
                  <a:txBody>
                    <a:bodyPr/>
                    <a:lstStyle/>
                    <a:p>
                      <a:r>
                        <a:rPr lang="en-US" sz="1800" dirty="0" smtClean="0">
                          <a:solidFill>
                            <a:schemeClr val="tx1">
                              <a:lumMod val="75000"/>
                              <a:lumOff val="25000"/>
                            </a:schemeClr>
                          </a:solidFill>
                        </a:rPr>
                        <a:t>Youth treasurers</a:t>
                      </a:r>
                      <a:r>
                        <a:rPr lang="en-US" sz="1800" baseline="0" dirty="0" smtClean="0">
                          <a:solidFill>
                            <a:schemeClr val="tx1">
                              <a:lumMod val="75000"/>
                              <a:lumOff val="25000"/>
                            </a:schemeClr>
                          </a:solidFill>
                        </a:rPr>
                        <a:t> should sign all checks written by the club.</a:t>
                      </a:r>
                      <a:endParaRPr lang="en-US" sz="1800" dirty="0">
                        <a:solidFill>
                          <a:schemeClr val="tx1">
                            <a:lumMod val="75000"/>
                            <a:lumOff val="25000"/>
                          </a:schemeClr>
                        </a:solidFill>
                      </a:endParaRPr>
                    </a:p>
                  </a:txBody>
                  <a:tcPr marL="101133" marR="101133" marT="45708" marB="45708"/>
                </a:tc>
                <a:tc>
                  <a:txBody>
                    <a:bodyPr/>
                    <a:lstStyle/>
                    <a:p>
                      <a:endParaRPr lang="en-US" sz="1800"/>
                    </a:p>
                  </a:txBody>
                  <a:tcPr marL="101133" marR="101133" marT="45708" marB="45708"/>
                </a:tc>
                <a:tc>
                  <a:txBody>
                    <a:bodyPr/>
                    <a:lstStyle/>
                    <a:p>
                      <a:endParaRPr lang="en-US" sz="1800"/>
                    </a:p>
                  </a:txBody>
                  <a:tcPr marL="101133" marR="101133" marT="45708" marB="45708"/>
                </a:tc>
                <a:tc>
                  <a:txBody>
                    <a:bodyPr/>
                    <a:lstStyle/>
                    <a:p>
                      <a:endParaRPr lang="en-US" sz="1800"/>
                    </a:p>
                  </a:txBody>
                  <a:tcPr marL="101133" marR="101133" marT="45708" marB="45708"/>
                </a:tc>
                <a:tc>
                  <a:txBody>
                    <a:bodyPr/>
                    <a:lstStyle/>
                    <a:p>
                      <a:endParaRPr lang="en-US" sz="1800" dirty="0"/>
                    </a:p>
                  </a:txBody>
                  <a:tcPr marL="101133" marR="101133" marT="45708" marB="45708"/>
                </a:tc>
                <a:tc>
                  <a:txBody>
                    <a:bodyPr/>
                    <a:lstStyle/>
                    <a:p>
                      <a:endParaRPr lang="en-US" sz="1800" dirty="0"/>
                    </a:p>
                  </a:txBody>
                  <a:tcPr marL="101133" marR="101133" marT="45708" marB="45708"/>
                </a:tc>
              </a:tr>
              <a:tr h="936247">
                <a:tc>
                  <a:txBody>
                    <a:bodyPr/>
                    <a:lstStyle/>
                    <a:p>
                      <a:r>
                        <a:rPr lang="en-US" sz="1800" dirty="0" smtClean="0">
                          <a:solidFill>
                            <a:schemeClr val="tx1">
                              <a:lumMod val="75000"/>
                              <a:lumOff val="25000"/>
                            </a:schemeClr>
                          </a:solidFill>
                        </a:rPr>
                        <a:t>The club’s general leader should write the monthly agenda.</a:t>
                      </a:r>
                      <a:endParaRPr lang="en-US" sz="1800" dirty="0">
                        <a:solidFill>
                          <a:schemeClr val="tx1">
                            <a:lumMod val="75000"/>
                            <a:lumOff val="25000"/>
                          </a:schemeClr>
                        </a:solidFill>
                      </a:endParaRPr>
                    </a:p>
                  </a:txBody>
                  <a:tcPr marL="101133" marR="101133" marT="45708" marB="45708"/>
                </a:tc>
                <a:tc>
                  <a:txBody>
                    <a:bodyPr/>
                    <a:lstStyle/>
                    <a:p>
                      <a:endParaRPr lang="en-US" sz="1800"/>
                    </a:p>
                  </a:txBody>
                  <a:tcPr marL="101133" marR="101133" marT="45708" marB="45708"/>
                </a:tc>
                <a:tc>
                  <a:txBody>
                    <a:bodyPr/>
                    <a:lstStyle/>
                    <a:p>
                      <a:endParaRPr lang="en-US" sz="1800"/>
                    </a:p>
                  </a:txBody>
                  <a:tcPr marL="101133" marR="101133" marT="45708" marB="45708"/>
                </a:tc>
                <a:tc>
                  <a:txBody>
                    <a:bodyPr/>
                    <a:lstStyle/>
                    <a:p>
                      <a:endParaRPr lang="en-US" sz="1800" dirty="0"/>
                    </a:p>
                  </a:txBody>
                  <a:tcPr marL="101133" marR="101133" marT="45708" marB="45708"/>
                </a:tc>
                <a:tc>
                  <a:txBody>
                    <a:bodyPr/>
                    <a:lstStyle/>
                    <a:p>
                      <a:endParaRPr lang="en-US" sz="1800"/>
                    </a:p>
                  </a:txBody>
                  <a:tcPr marL="101133" marR="101133" marT="45708" marB="45708"/>
                </a:tc>
                <a:tc>
                  <a:txBody>
                    <a:bodyPr/>
                    <a:lstStyle/>
                    <a:p>
                      <a:endParaRPr lang="en-US" sz="1800"/>
                    </a:p>
                  </a:txBody>
                  <a:tcPr marL="101133" marR="101133" marT="45708" marB="45708"/>
                </a:tc>
              </a:tr>
              <a:tr h="936247">
                <a:tc>
                  <a:txBody>
                    <a:bodyPr/>
                    <a:lstStyle/>
                    <a:p>
                      <a:r>
                        <a:rPr lang="en-US" sz="1800" dirty="0" smtClean="0">
                          <a:solidFill>
                            <a:schemeClr val="tx1">
                              <a:lumMod val="75000"/>
                              <a:lumOff val="25000"/>
                            </a:schemeClr>
                          </a:solidFill>
                        </a:rPr>
                        <a:t>Parents should be able to vote on club issues at monthly meetings.</a:t>
                      </a:r>
                      <a:endParaRPr lang="en-US" sz="1800" dirty="0">
                        <a:solidFill>
                          <a:schemeClr val="tx1">
                            <a:lumMod val="75000"/>
                            <a:lumOff val="25000"/>
                          </a:schemeClr>
                        </a:solidFill>
                      </a:endParaRPr>
                    </a:p>
                  </a:txBody>
                  <a:tcPr marL="101133" marR="101133" marT="45708" marB="45708"/>
                </a:tc>
                <a:tc>
                  <a:txBody>
                    <a:bodyPr/>
                    <a:lstStyle/>
                    <a:p>
                      <a:endParaRPr lang="en-US" sz="1800"/>
                    </a:p>
                  </a:txBody>
                  <a:tcPr marL="101133" marR="101133" marT="45708" marB="45708"/>
                </a:tc>
                <a:tc>
                  <a:txBody>
                    <a:bodyPr/>
                    <a:lstStyle/>
                    <a:p>
                      <a:endParaRPr lang="en-US" sz="1800"/>
                    </a:p>
                  </a:txBody>
                  <a:tcPr marL="101133" marR="101133" marT="45708" marB="45708"/>
                </a:tc>
                <a:tc>
                  <a:txBody>
                    <a:bodyPr/>
                    <a:lstStyle/>
                    <a:p>
                      <a:endParaRPr lang="en-US" sz="1800"/>
                    </a:p>
                  </a:txBody>
                  <a:tcPr marL="101133" marR="101133" marT="45708" marB="45708"/>
                </a:tc>
                <a:tc>
                  <a:txBody>
                    <a:bodyPr/>
                    <a:lstStyle/>
                    <a:p>
                      <a:endParaRPr lang="en-US" sz="1800"/>
                    </a:p>
                  </a:txBody>
                  <a:tcPr marL="101133" marR="101133" marT="45708" marB="45708"/>
                </a:tc>
                <a:tc>
                  <a:txBody>
                    <a:bodyPr/>
                    <a:lstStyle/>
                    <a:p>
                      <a:endParaRPr lang="en-US" sz="1800"/>
                    </a:p>
                  </a:txBody>
                  <a:tcPr marL="101133" marR="101133" marT="45708" marB="45708"/>
                </a:tc>
              </a:tr>
              <a:tr h="936247">
                <a:tc>
                  <a:txBody>
                    <a:bodyPr/>
                    <a:lstStyle/>
                    <a:p>
                      <a:r>
                        <a:rPr lang="en-US" sz="1800" dirty="0" smtClean="0">
                          <a:solidFill>
                            <a:schemeClr val="tx1">
                              <a:lumMod val="75000"/>
                              <a:lumOff val="25000"/>
                            </a:schemeClr>
                          </a:solidFill>
                        </a:rPr>
                        <a:t>Older teens</a:t>
                      </a:r>
                      <a:r>
                        <a:rPr lang="en-US" sz="1800" baseline="0" dirty="0" smtClean="0">
                          <a:solidFill>
                            <a:schemeClr val="tx1">
                              <a:lumMod val="75000"/>
                              <a:lumOff val="25000"/>
                            </a:schemeClr>
                          </a:solidFill>
                        </a:rPr>
                        <a:t> in the club do not need to attend club meetings</a:t>
                      </a:r>
                      <a:endParaRPr lang="en-US" sz="1800" dirty="0">
                        <a:solidFill>
                          <a:schemeClr val="tx1">
                            <a:lumMod val="75000"/>
                            <a:lumOff val="25000"/>
                          </a:schemeClr>
                        </a:solidFill>
                      </a:endParaRPr>
                    </a:p>
                  </a:txBody>
                  <a:tcPr marL="101133" marR="101133" marT="45708" marB="45708"/>
                </a:tc>
                <a:tc>
                  <a:txBody>
                    <a:bodyPr/>
                    <a:lstStyle/>
                    <a:p>
                      <a:endParaRPr lang="en-US" sz="1800"/>
                    </a:p>
                  </a:txBody>
                  <a:tcPr marL="101133" marR="101133" marT="45708" marB="45708"/>
                </a:tc>
                <a:tc>
                  <a:txBody>
                    <a:bodyPr/>
                    <a:lstStyle/>
                    <a:p>
                      <a:endParaRPr lang="en-US" sz="1800"/>
                    </a:p>
                  </a:txBody>
                  <a:tcPr marL="101133" marR="101133" marT="45708" marB="45708"/>
                </a:tc>
                <a:tc>
                  <a:txBody>
                    <a:bodyPr/>
                    <a:lstStyle/>
                    <a:p>
                      <a:endParaRPr lang="en-US" sz="1800"/>
                    </a:p>
                  </a:txBody>
                  <a:tcPr marL="101133" marR="101133" marT="45708" marB="45708"/>
                </a:tc>
                <a:tc>
                  <a:txBody>
                    <a:bodyPr/>
                    <a:lstStyle/>
                    <a:p>
                      <a:endParaRPr lang="en-US" sz="1800"/>
                    </a:p>
                  </a:txBody>
                  <a:tcPr marL="101133" marR="101133" marT="45708" marB="45708"/>
                </a:tc>
                <a:tc>
                  <a:txBody>
                    <a:bodyPr/>
                    <a:lstStyle/>
                    <a:p>
                      <a:endParaRPr lang="en-US" sz="1800" dirty="0"/>
                    </a:p>
                  </a:txBody>
                  <a:tcPr marL="101133" marR="101133" marT="45708" marB="45708"/>
                </a:tc>
              </a:tr>
            </a:tbl>
          </a:graphicData>
        </a:graphic>
      </p:graphicFrame>
      <p:sp>
        <p:nvSpPr>
          <p:cNvPr id="14391" name="TextBox 5"/>
          <p:cNvSpPr txBox="1">
            <a:spLocks noChangeArrowheads="1"/>
          </p:cNvSpPr>
          <p:nvPr/>
        </p:nvSpPr>
        <p:spPr bwMode="auto">
          <a:xfrm>
            <a:off x="963612" y="5651500"/>
            <a:ext cx="8001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000" dirty="0">
                <a:latin typeface="+mn-lt"/>
              </a:rPr>
              <a:t>Count the number of people standing in the different areas and record the numbers.  You can also use this process to facilitate discussion about why people took various positions.  </a:t>
            </a:r>
          </a:p>
        </p:txBody>
      </p:sp>
      <p:pic>
        <p:nvPicPr>
          <p:cNvPr id="6" name="Picture 2" descr="Image result for university of wisconsin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00" y="6134100"/>
            <a:ext cx="2003425" cy="671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634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Sorting</a:t>
            </a:r>
            <a:endParaRPr lang="en-US" dirty="0"/>
          </a:p>
        </p:txBody>
      </p:sp>
      <p:pic>
        <p:nvPicPr>
          <p:cNvPr id="3" name="Picture 2"/>
          <p:cNvPicPr>
            <a:picLocks noChangeAspect="1"/>
          </p:cNvPicPr>
          <p:nvPr/>
        </p:nvPicPr>
        <p:blipFill>
          <a:blip r:embed="rId3"/>
          <a:stretch>
            <a:fillRect/>
          </a:stretch>
        </p:blipFill>
        <p:spPr>
          <a:xfrm>
            <a:off x="2523774" y="1930400"/>
            <a:ext cx="4903788" cy="3673108"/>
          </a:xfrm>
          <a:prstGeom prst="rect">
            <a:avLst/>
          </a:prstGeom>
        </p:spPr>
      </p:pic>
    </p:spTree>
    <p:extLst>
      <p:ext uri="{BB962C8B-B14F-4D97-AF65-F5344CB8AC3E}">
        <p14:creationId xmlns:p14="http://schemas.microsoft.com/office/powerpoint/2010/main" val="641943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14300" y="228600"/>
            <a:ext cx="8724900" cy="1143000"/>
          </a:xfrm>
        </p:spPr>
        <p:txBody>
          <a:bodyPr>
            <a:normAutofit/>
          </a:bodyPr>
          <a:lstStyle/>
          <a:p>
            <a:r>
              <a:rPr lang="en-US" altLang="en-US" dirty="0" smtClean="0">
                <a:effectLst/>
              </a:rPr>
              <a:t>Games – Card Sort</a:t>
            </a:r>
          </a:p>
        </p:txBody>
      </p:sp>
      <p:sp>
        <p:nvSpPr>
          <p:cNvPr id="15363" name="Content Placeholder 2"/>
          <p:cNvSpPr>
            <a:spLocks noGrp="1"/>
          </p:cNvSpPr>
          <p:nvPr>
            <p:ph idx="1"/>
          </p:nvPr>
        </p:nvSpPr>
        <p:spPr>
          <a:xfrm>
            <a:off x="901700" y="1676400"/>
            <a:ext cx="7620000" cy="4572000"/>
          </a:xfrm>
        </p:spPr>
        <p:txBody>
          <a:bodyPr>
            <a:normAutofit fontScale="92500" lnSpcReduction="10000"/>
          </a:bodyPr>
          <a:lstStyle/>
          <a:p>
            <a:r>
              <a:rPr lang="en-US" altLang="en-US" sz="2000" dirty="0"/>
              <a:t>Print brief explanations of program outcomes (or whatever you are seeking information about and wish people to rate or rank) on 3 x 5 cards. Make one set of cards for each participant. Or, let participants generate the items (e.g., benefits they gained from the program) and create one set of cards for each person.  </a:t>
            </a:r>
          </a:p>
          <a:p>
            <a:r>
              <a:rPr lang="en-US" altLang="en-US" sz="2000" dirty="0"/>
              <a:t>Write the rating scale (excellent-poor) or ranks (1</a:t>
            </a:r>
            <a:r>
              <a:rPr lang="en-US" altLang="en-US" sz="2000" baseline="30000" dirty="0"/>
              <a:t>st</a:t>
            </a:r>
            <a:r>
              <a:rPr lang="en-US" altLang="en-US" sz="2000" dirty="0"/>
              <a:t>, 2</a:t>
            </a:r>
            <a:r>
              <a:rPr lang="en-US" altLang="en-US" sz="2000" baseline="30000" dirty="0"/>
              <a:t>nd</a:t>
            </a:r>
            <a:r>
              <a:rPr lang="en-US" altLang="en-US" sz="2000" dirty="0"/>
              <a:t>, 3</a:t>
            </a:r>
            <a:r>
              <a:rPr lang="en-US" altLang="en-US" sz="2000" baseline="30000" dirty="0"/>
              <a:t>rd</a:t>
            </a:r>
            <a:r>
              <a:rPr lang="en-US" altLang="en-US" sz="2000" dirty="0"/>
              <a:t>…) on baskets placed on a table.  </a:t>
            </a:r>
          </a:p>
          <a:p>
            <a:r>
              <a:rPr lang="en-US" altLang="en-US" sz="2000" dirty="0"/>
              <a:t>Ask participants to sort and put their cards into the appropriate basket. </a:t>
            </a:r>
          </a:p>
          <a:p>
            <a:r>
              <a:rPr lang="en-US" altLang="en-US" sz="2000" dirty="0"/>
              <a:t>You may wish to prioritize the cards in each basket.  </a:t>
            </a:r>
          </a:p>
          <a:p>
            <a:r>
              <a:rPr lang="en-US" altLang="en-US" sz="2000" dirty="0"/>
              <a:t>This can be done individually or as small groups working together. </a:t>
            </a:r>
          </a:p>
          <a:p>
            <a:r>
              <a:rPr lang="en-US" altLang="en-US" sz="2000" dirty="0"/>
              <a:t>Simple key words or graphic images can be used to ease literacy requirements. </a:t>
            </a:r>
          </a:p>
        </p:txBody>
      </p:sp>
      <p:pic>
        <p:nvPicPr>
          <p:cNvPr id="4" name="Picture 2" descr="Image result for university of wisconsin ex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0" y="6134100"/>
            <a:ext cx="2003425" cy="671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725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39700" y="231775"/>
            <a:ext cx="7467600" cy="1143000"/>
          </a:xfrm>
        </p:spPr>
        <p:txBody>
          <a:bodyPr>
            <a:normAutofit/>
          </a:bodyPr>
          <a:lstStyle/>
          <a:p>
            <a:r>
              <a:rPr lang="en-US" altLang="en-US" dirty="0" smtClean="0">
                <a:effectLst/>
              </a:rPr>
              <a:t>Action cards</a:t>
            </a:r>
          </a:p>
        </p:txBody>
      </p:sp>
      <p:sp>
        <p:nvSpPr>
          <p:cNvPr id="3" name="Content Placeholder 2"/>
          <p:cNvSpPr>
            <a:spLocks noGrp="1"/>
          </p:cNvSpPr>
          <p:nvPr>
            <p:ph idx="1"/>
          </p:nvPr>
        </p:nvSpPr>
        <p:spPr>
          <a:xfrm>
            <a:off x="863600" y="1530490"/>
            <a:ext cx="7162800" cy="4953000"/>
          </a:xfrm>
        </p:spPr>
        <p:txBody>
          <a:bodyPr>
            <a:normAutofit lnSpcReduction="10000"/>
          </a:bodyPr>
          <a:lstStyle/>
          <a:p>
            <a:pPr marL="0" indent="0">
              <a:spcAft>
                <a:spcPts val="1200"/>
              </a:spcAft>
              <a:buNone/>
              <a:defRPr/>
            </a:pPr>
            <a:r>
              <a:rPr lang="en-US" sz="2600" dirty="0">
                <a:ea typeface="ＭＳ Ｐゴシック" pitchFamily="-106" charset="-128"/>
              </a:rPr>
              <a:t>Action cards are index cards </a:t>
            </a:r>
            <a:br>
              <a:rPr lang="en-US" sz="2600" dirty="0">
                <a:ea typeface="ＭＳ Ｐゴシック" pitchFamily="-106" charset="-128"/>
              </a:rPr>
            </a:br>
            <a:r>
              <a:rPr lang="en-US" sz="2600" dirty="0">
                <a:ea typeface="ＭＳ Ｐゴシック" pitchFamily="-106" charset="-128"/>
              </a:rPr>
              <a:t>on which participants record steps, actions, and accomplishments during the course of a project or program.  Individuals or groups write a short entry on each card - a few words or sentences.  The cards help to monitor progress, critical incidents and accomplishments.</a:t>
            </a:r>
          </a:p>
          <a:p>
            <a:pPr marL="0" indent="0">
              <a:spcAft>
                <a:spcPts val="1200"/>
              </a:spcAft>
              <a:buNone/>
              <a:defRPr/>
            </a:pPr>
            <a:r>
              <a:rPr lang="en-US" sz="2600" dirty="0">
                <a:ea typeface="ＭＳ Ｐゴシック" pitchFamily="-106" charset="-128"/>
              </a:rPr>
              <a:t>Youth can fill in the cards at regularly scheduled meetings or specified times.  Information on the cards become data for later analysis.  </a:t>
            </a:r>
          </a:p>
          <a:p>
            <a:pPr>
              <a:buFontTx/>
              <a:buNone/>
              <a:defRPr/>
            </a:pPr>
            <a:endParaRPr lang="en-US" sz="2800" dirty="0">
              <a:ea typeface="ＭＳ Ｐゴシック" pitchFamily="-106" charset="-128"/>
            </a:endParaRPr>
          </a:p>
        </p:txBody>
      </p:sp>
      <p:pic>
        <p:nvPicPr>
          <p:cNvPr id="29700" name="Picture 5" descr="C:\Documents and Settings\ellen.taylor-powell\Local Settings\Temporary Internet Files\Content.IE5\Q97KMEUP\MPj0424397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84893">
            <a:off x="7223125" y="873124"/>
            <a:ext cx="21082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university of wisconsin ex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0" y="6134100"/>
            <a:ext cx="2003425" cy="671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2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571500"/>
            <a:ext cx="7620000" cy="1143000"/>
          </a:xfrm>
        </p:spPr>
        <p:txBody>
          <a:bodyPr/>
          <a:lstStyle/>
          <a:p>
            <a:r>
              <a:rPr lang="en-US" altLang="en-US" dirty="0" smtClean="0">
                <a:effectLst/>
              </a:rPr>
              <a:t>Fun with stickers!</a:t>
            </a:r>
          </a:p>
        </p:txBody>
      </p:sp>
      <p:sp>
        <p:nvSpPr>
          <p:cNvPr id="33795" name="Content Placeholder 2"/>
          <p:cNvSpPr>
            <a:spLocks noGrp="1"/>
          </p:cNvSpPr>
          <p:nvPr>
            <p:ph idx="1"/>
          </p:nvPr>
        </p:nvSpPr>
        <p:spPr>
          <a:xfrm>
            <a:off x="622300" y="1981200"/>
            <a:ext cx="7391400" cy="3962400"/>
          </a:xfrm>
        </p:spPr>
        <p:txBody>
          <a:bodyPr/>
          <a:lstStyle/>
          <a:p>
            <a:pPr marL="0" indent="0">
              <a:buNone/>
            </a:pPr>
            <a:r>
              <a:rPr lang="en-US" altLang="en-US" sz="2400" dirty="0"/>
              <a:t>This idea may work well with young children. Count out a fixed number of stickers and place the same number in each of three cups (use any number of cups). Label each cup with “learned a lot”, “learned a little”, didn’t learn anything”, or whatever response options fit your question.  Ask each youth to take a sticker from the cup that best answers the question you ask (your evaluation questions). Tally after each question.  The youth get a fun sticker and you get evaluation data.  </a:t>
            </a:r>
          </a:p>
        </p:txBody>
      </p:sp>
      <p:pic>
        <p:nvPicPr>
          <p:cNvPr id="33796" name="Picture 2" descr="C:\Documents and Settings\ellen.taylor-powell\Local Settings\Temporary Internet Files\Content.IE5\VQ3JMBER\MPj0433160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400" y="57531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art 6"/>
          <p:cNvSpPr/>
          <p:nvPr/>
        </p:nvSpPr>
        <p:spPr>
          <a:xfrm>
            <a:off x="4318000" y="698500"/>
            <a:ext cx="457200" cy="381000"/>
          </a:xfrm>
          <a:prstGeom prst="hear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5-Point Star 7"/>
          <p:cNvSpPr/>
          <p:nvPr/>
        </p:nvSpPr>
        <p:spPr>
          <a:xfrm>
            <a:off x="4965700" y="622300"/>
            <a:ext cx="533400" cy="457200"/>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9" name="7-Point Star 8"/>
          <p:cNvSpPr/>
          <p:nvPr/>
        </p:nvSpPr>
        <p:spPr>
          <a:xfrm>
            <a:off x="5689600" y="635000"/>
            <a:ext cx="457200" cy="457200"/>
          </a:xfrm>
          <a:prstGeom prst="star7">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Sun 9"/>
          <p:cNvSpPr/>
          <p:nvPr/>
        </p:nvSpPr>
        <p:spPr>
          <a:xfrm>
            <a:off x="6337300" y="609600"/>
            <a:ext cx="533400" cy="533400"/>
          </a:xfrm>
          <a:prstGeom prst="sun">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122" name="Picture 2" descr="Image result for university of wisconsin ex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0" y="6134100"/>
            <a:ext cx="2003425" cy="671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564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Ideas</a:t>
            </a:r>
            <a:endParaRPr lang="en-US" dirty="0"/>
          </a:p>
        </p:txBody>
      </p:sp>
      <p:sp>
        <p:nvSpPr>
          <p:cNvPr id="3" name="Content Placeholder 2"/>
          <p:cNvSpPr>
            <a:spLocks noGrp="1"/>
          </p:cNvSpPr>
          <p:nvPr>
            <p:ph idx="1"/>
          </p:nvPr>
        </p:nvSpPr>
        <p:spPr>
          <a:xfrm>
            <a:off x="677334" y="1691813"/>
            <a:ext cx="8596668" cy="3880773"/>
          </a:xfrm>
        </p:spPr>
        <p:txBody>
          <a:bodyPr numCol="2">
            <a:normAutofit/>
          </a:bodyPr>
          <a:lstStyle/>
          <a:p>
            <a:r>
              <a:rPr lang="en-US" sz="2800" dirty="0" smtClean="0"/>
              <a:t>Tweets</a:t>
            </a:r>
          </a:p>
          <a:p>
            <a:r>
              <a:rPr lang="en-US" sz="2800" dirty="0" smtClean="0"/>
              <a:t>Time Capsule</a:t>
            </a:r>
          </a:p>
          <a:p>
            <a:r>
              <a:rPr lang="en-US" sz="2800" dirty="0" smtClean="0"/>
              <a:t>Skits</a:t>
            </a:r>
          </a:p>
          <a:p>
            <a:r>
              <a:rPr lang="en-US" sz="2800" dirty="0" smtClean="0"/>
              <a:t>Drawings</a:t>
            </a:r>
          </a:p>
          <a:p>
            <a:r>
              <a:rPr lang="en-US" sz="2800" dirty="0" smtClean="0"/>
              <a:t>Videos</a:t>
            </a:r>
          </a:p>
          <a:p>
            <a:r>
              <a:rPr lang="en-US" sz="2800" dirty="0" smtClean="0"/>
              <a:t>Storyboards</a:t>
            </a:r>
          </a:p>
          <a:p>
            <a:r>
              <a:rPr lang="en-US" sz="2800" dirty="0" smtClean="0"/>
              <a:t>Collages </a:t>
            </a:r>
          </a:p>
          <a:p>
            <a:endParaRPr lang="en-US" dirty="0"/>
          </a:p>
          <a:p>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700" y="1638300"/>
            <a:ext cx="3987800" cy="3987800"/>
          </a:xfrm>
          <a:prstGeom prst="rect">
            <a:avLst/>
          </a:prstGeom>
        </p:spPr>
      </p:pic>
      <p:sp>
        <p:nvSpPr>
          <p:cNvPr id="7" name="Rectangle 6"/>
          <p:cNvSpPr/>
          <p:nvPr/>
        </p:nvSpPr>
        <p:spPr>
          <a:xfrm>
            <a:off x="584200" y="5754206"/>
            <a:ext cx="7823200" cy="954107"/>
          </a:xfrm>
          <a:prstGeom prst="rect">
            <a:avLst/>
          </a:prstGeom>
        </p:spPr>
        <p:txBody>
          <a:bodyPr wrap="square">
            <a:spAutoFit/>
          </a:bodyPr>
          <a:lstStyle/>
          <a:p>
            <a:r>
              <a:rPr lang="en-US" sz="2800" dirty="0">
                <a:hlinkClick r:id="rId4"/>
              </a:rPr>
              <a:t>www.uwex.edu/ces/4h/evaluation/documents/CreativeMethods.ppt</a:t>
            </a:r>
            <a:endParaRPr lang="en-US" sz="2800" dirty="0"/>
          </a:p>
        </p:txBody>
      </p:sp>
    </p:spTree>
    <p:extLst>
      <p:ext uri="{BB962C8B-B14F-4D97-AF65-F5344CB8AC3E}">
        <p14:creationId xmlns:p14="http://schemas.microsoft.com/office/powerpoint/2010/main" val="373337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sz="3200" dirty="0" smtClean="0"/>
              <a:t>Sharing fun and engaging ways to collect formative (program improvement) data!</a:t>
            </a:r>
          </a:p>
          <a:p>
            <a:endParaRPr lang="en-US" sz="2400" dirty="0"/>
          </a:p>
          <a:p>
            <a:pPr marL="0" indent="0">
              <a:buNone/>
            </a:pPr>
            <a:endParaRPr lang="en-US" dirty="0"/>
          </a:p>
        </p:txBody>
      </p:sp>
    </p:spTree>
    <p:extLst>
      <p:ext uri="{BB962C8B-B14F-4D97-AF65-F5344CB8AC3E}">
        <p14:creationId xmlns:p14="http://schemas.microsoft.com/office/powerpoint/2010/main" val="2725598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Quality</a:t>
            </a:r>
            <a:endParaRPr lang="en-US" dirty="0"/>
          </a:p>
        </p:txBody>
      </p:sp>
      <p:sp>
        <p:nvSpPr>
          <p:cNvPr id="3" name="Content Placeholder 2"/>
          <p:cNvSpPr>
            <a:spLocks noGrp="1"/>
          </p:cNvSpPr>
          <p:nvPr>
            <p:ph idx="1"/>
          </p:nvPr>
        </p:nvSpPr>
        <p:spPr/>
        <p:txBody>
          <a:bodyPr/>
          <a:lstStyle/>
          <a:p>
            <a:r>
              <a:rPr lang="en-US" sz="2800" dirty="0" smtClean="0"/>
              <a:t>Goals</a:t>
            </a:r>
          </a:p>
          <a:p>
            <a:pPr lvl="1"/>
            <a:r>
              <a:rPr lang="en-US" sz="2400" dirty="0"/>
              <a:t>Assess the quality of our programming</a:t>
            </a:r>
          </a:p>
          <a:p>
            <a:pPr lvl="1"/>
            <a:r>
              <a:rPr lang="en-US" sz="2400" dirty="0"/>
              <a:t>Are we providing our youth with safe, welcoming, engaging environments and programming?</a:t>
            </a:r>
          </a:p>
          <a:p>
            <a:pPr lvl="1"/>
            <a:r>
              <a:rPr lang="en-US" sz="2400" dirty="0"/>
              <a:t>Set goals/make action plans to improving 4-H programming</a:t>
            </a:r>
          </a:p>
          <a:p>
            <a:pPr marL="857250" lvl="2" indent="0">
              <a:buNone/>
            </a:pPr>
            <a:endParaRPr lang="en-US" dirty="0"/>
          </a:p>
        </p:txBody>
      </p:sp>
    </p:spTree>
    <p:extLst>
      <p:ext uri="{BB962C8B-B14F-4D97-AF65-F5344CB8AC3E}">
        <p14:creationId xmlns:p14="http://schemas.microsoft.com/office/powerpoint/2010/main" val="2309884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half" idx="1"/>
          </p:nvPr>
        </p:nvSpPr>
        <p:spPr>
          <a:xfrm>
            <a:off x="677334" y="2160589"/>
            <a:ext cx="4952285" cy="3880772"/>
          </a:xfrm>
        </p:spPr>
        <p:txBody>
          <a:bodyPr>
            <a:normAutofit/>
          </a:bodyPr>
          <a:lstStyle/>
          <a:p>
            <a:pPr>
              <a:buFont typeface="Wingdings" panose="05000000000000000000" pitchFamily="2" charset="2"/>
              <a:buChar char="ü"/>
            </a:pPr>
            <a:r>
              <a:rPr lang="en-US" sz="2800" dirty="0" smtClean="0"/>
              <a:t>Safety </a:t>
            </a:r>
          </a:p>
          <a:p>
            <a:pPr>
              <a:buFont typeface="Wingdings" panose="05000000000000000000" pitchFamily="2" charset="2"/>
              <a:buChar char="ü"/>
            </a:pPr>
            <a:r>
              <a:rPr lang="en-US" sz="2800" dirty="0" smtClean="0"/>
              <a:t>Relationship Building</a:t>
            </a:r>
          </a:p>
          <a:p>
            <a:pPr>
              <a:buFont typeface="Wingdings" panose="05000000000000000000" pitchFamily="2" charset="2"/>
              <a:buChar char="ü"/>
            </a:pPr>
            <a:r>
              <a:rPr lang="en-US" sz="2800" dirty="0" smtClean="0"/>
              <a:t>Youth Engagement</a:t>
            </a:r>
          </a:p>
          <a:p>
            <a:pPr>
              <a:buFont typeface="Wingdings" panose="05000000000000000000" pitchFamily="2" charset="2"/>
              <a:buChar char="ü"/>
            </a:pPr>
            <a:r>
              <a:rPr lang="en-US" sz="2800" dirty="0" smtClean="0"/>
              <a:t>Community Involvement</a:t>
            </a:r>
          </a:p>
          <a:p>
            <a:pPr>
              <a:buFont typeface="Wingdings" panose="05000000000000000000" pitchFamily="2" charset="2"/>
              <a:buChar char="ü"/>
            </a:pPr>
            <a:r>
              <a:rPr lang="en-US" sz="2800" dirty="0" smtClean="0"/>
              <a:t>Action Plan</a:t>
            </a:r>
            <a:endParaRPr lang="en-US" sz="2800" dirty="0"/>
          </a:p>
        </p:txBody>
      </p:sp>
      <p:sp>
        <p:nvSpPr>
          <p:cNvPr id="4" name="Content Placeholder 3"/>
          <p:cNvSpPr>
            <a:spLocks noGrp="1"/>
          </p:cNvSpPr>
          <p:nvPr>
            <p:ph sz="half" idx="2"/>
          </p:nvPr>
        </p:nvSpPr>
        <p:spPr>
          <a:xfrm>
            <a:off x="6616700" y="2160589"/>
            <a:ext cx="4038600" cy="4154393"/>
          </a:xfrm>
        </p:spPr>
        <p:txBody>
          <a:bodyPr>
            <a:normAutofit/>
          </a:bodyPr>
          <a:lstStyle/>
          <a:p>
            <a:pPr>
              <a:buFont typeface="Wingdings" panose="05000000000000000000" pitchFamily="2" charset="2"/>
              <a:buChar char="ü"/>
            </a:pPr>
            <a:r>
              <a:rPr lang="en-US" sz="2800" dirty="0" smtClean="0"/>
              <a:t>Skill Building</a:t>
            </a:r>
          </a:p>
          <a:p>
            <a:pPr>
              <a:buFont typeface="Wingdings" panose="05000000000000000000" pitchFamily="2" charset="2"/>
              <a:buChar char="ü"/>
            </a:pPr>
            <a:r>
              <a:rPr lang="en-US" sz="2800" dirty="0" smtClean="0"/>
              <a:t>Content</a:t>
            </a:r>
          </a:p>
          <a:p>
            <a:pPr>
              <a:buFont typeface="Wingdings" panose="05000000000000000000" pitchFamily="2" charset="2"/>
              <a:buChar char="ü"/>
            </a:pPr>
            <a:r>
              <a:rPr lang="en-US" sz="2800" dirty="0" smtClean="0"/>
              <a:t>Teaching Methods</a:t>
            </a:r>
          </a:p>
          <a:p>
            <a:pPr>
              <a:buFont typeface="Wingdings" panose="05000000000000000000" pitchFamily="2" charset="2"/>
              <a:buChar char="ü"/>
            </a:pPr>
            <a:r>
              <a:rPr lang="en-US" sz="2800" dirty="0" smtClean="0"/>
              <a:t>Action Plan</a:t>
            </a:r>
            <a:endParaRPr lang="en-US" sz="2800" dirty="0"/>
          </a:p>
        </p:txBody>
      </p:sp>
    </p:spTree>
    <p:extLst>
      <p:ext uri="{BB962C8B-B14F-4D97-AF65-F5344CB8AC3E}">
        <p14:creationId xmlns:p14="http://schemas.microsoft.com/office/powerpoint/2010/main" val="3247537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Pilot-testing</a:t>
            </a:r>
            <a:endParaRPr lang="en-US" dirty="0"/>
          </a:p>
        </p:txBody>
      </p:sp>
      <p:sp>
        <p:nvSpPr>
          <p:cNvPr id="3" name="Content Placeholder 2"/>
          <p:cNvSpPr>
            <a:spLocks noGrp="1"/>
          </p:cNvSpPr>
          <p:nvPr>
            <p:ph idx="1"/>
          </p:nvPr>
        </p:nvSpPr>
        <p:spPr/>
        <p:txBody>
          <a:bodyPr>
            <a:normAutofit/>
          </a:bodyPr>
          <a:lstStyle/>
          <a:p>
            <a:r>
              <a:rPr lang="en-US" sz="3200" dirty="0" smtClean="0"/>
              <a:t>Project meetings and afterschool programs</a:t>
            </a:r>
          </a:p>
          <a:p>
            <a:r>
              <a:rPr lang="en-US" sz="3200" dirty="0" smtClean="0"/>
              <a:t>Observations</a:t>
            </a:r>
          </a:p>
          <a:p>
            <a:r>
              <a:rPr lang="en-US" sz="3200" dirty="0" smtClean="0"/>
              <a:t>Self-Assessment</a:t>
            </a:r>
          </a:p>
          <a:p>
            <a:r>
              <a:rPr lang="en-US" sz="3200" dirty="0" smtClean="0"/>
              <a:t>Youth Perspectives</a:t>
            </a:r>
          </a:p>
          <a:p>
            <a:pPr lvl="1"/>
            <a:r>
              <a:rPr lang="en-US" sz="2800" dirty="0" smtClean="0"/>
              <a:t>Available in ORB in May 2017 </a:t>
            </a:r>
          </a:p>
        </p:txBody>
      </p:sp>
    </p:spTree>
    <p:extLst>
      <p:ext uri="{BB962C8B-B14F-4D97-AF65-F5344CB8AC3E}">
        <p14:creationId xmlns:p14="http://schemas.microsoft.com/office/powerpoint/2010/main" val="1357544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events</a:t>
            </a:r>
            <a:endParaRPr lang="en-US" dirty="0"/>
          </a:p>
        </p:txBody>
      </p:sp>
      <p:sp>
        <p:nvSpPr>
          <p:cNvPr id="3" name="Content Placeholder 2"/>
          <p:cNvSpPr>
            <a:spLocks noGrp="1"/>
          </p:cNvSpPr>
          <p:nvPr>
            <p:ph idx="1"/>
          </p:nvPr>
        </p:nvSpPr>
        <p:spPr>
          <a:xfrm>
            <a:off x="677334" y="2039403"/>
            <a:ext cx="8596668" cy="3880773"/>
          </a:xfrm>
        </p:spPr>
        <p:txBody>
          <a:bodyPr/>
          <a:lstStyle/>
          <a:p>
            <a:r>
              <a:rPr lang="en-US" dirty="0" smtClean="0"/>
              <a:t>Surveys might be easiest</a:t>
            </a:r>
          </a:p>
          <a:p>
            <a:r>
              <a:rPr lang="en-US" dirty="0" smtClean="0"/>
              <a:t>Can have large print-outs to leave up</a:t>
            </a:r>
          </a:p>
          <a:p>
            <a:pPr lvl="1"/>
            <a:r>
              <a:rPr lang="en-US" dirty="0" smtClean="0"/>
              <a:t>Evaluation Dude</a:t>
            </a:r>
          </a:p>
          <a:p>
            <a:pPr lvl="1"/>
            <a:r>
              <a:rPr lang="en-US" dirty="0" smtClean="0"/>
              <a:t>Plus/Delta sheet</a:t>
            </a:r>
          </a:p>
          <a:p>
            <a:pPr lvl="1"/>
            <a:r>
              <a:rPr lang="en-US" dirty="0" smtClean="0"/>
              <a:t>Large signs with stickers</a:t>
            </a:r>
          </a:p>
          <a:p>
            <a:pPr lvl="1"/>
            <a:r>
              <a:rPr lang="en-US" dirty="0" smtClean="0"/>
              <a:t>Candy surveys</a:t>
            </a:r>
          </a:p>
          <a:p>
            <a:pPr marL="0" indent="0">
              <a:buNone/>
            </a:pPr>
            <a:endParaRPr lang="en-US" dirty="0"/>
          </a:p>
        </p:txBody>
      </p:sp>
    </p:spTree>
    <p:extLst>
      <p:ext uri="{BB962C8B-B14F-4D97-AF65-F5344CB8AC3E}">
        <p14:creationId xmlns:p14="http://schemas.microsoft.com/office/powerpoint/2010/main" val="3612868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353" y="89286"/>
            <a:ext cx="6362314" cy="6362314"/>
          </a:xfrm>
          <a:prstGeom prst="rect">
            <a:avLst/>
          </a:prstGeom>
        </p:spPr>
      </p:pic>
    </p:spTree>
    <p:extLst>
      <p:ext uri="{BB962C8B-B14F-4D97-AF65-F5344CB8AC3E}">
        <p14:creationId xmlns:p14="http://schemas.microsoft.com/office/powerpoint/2010/main" val="1183397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a:t>
            </a:r>
            <a:endParaRPr lang="en-US" dirty="0"/>
          </a:p>
        </p:txBody>
      </p:sp>
      <p:sp>
        <p:nvSpPr>
          <p:cNvPr id="3" name="Content Placeholder 2"/>
          <p:cNvSpPr>
            <a:spLocks noGrp="1"/>
          </p:cNvSpPr>
          <p:nvPr>
            <p:ph idx="1"/>
          </p:nvPr>
        </p:nvSpPr>
        <p:spPr>
          <a:xfrm>
            <a:off x="677334" y="1295400"/>
            <a:ext cx="8596668" cy="5346699"/>
          </a:xfrm>
        </p:spPr>
        <p:txBody>
          <a:bodyPr>
            <a:normAutofit fontScale="92500"/>
          </a:bodyPr>
          <a:lstStyle/>
          <a:p>
            <a:r>
              <a:rPr lang="en-US" sz="2100" dirty="0">
                <a:solidFill>
                  <a:schemeClr val="accent2">
                    <a:lumMod val="75000"/>
                  </a:schemeClr>
                </a:solidFill>
                <a:hlinkClick r:id="rId3"/>
              </a:rPr>
              <a:t>http://aea365.org/blog/julie-carpineto-and-kelly-washburn-on-using-a-creative-evaluation-project-to-engage-youth</a:t>
            </a:r>
            <a:r>
              <a:rPr lang="en-US" sz="2100" dirty="0" smtClean="0">
                <a:solidFill>
                  <a:schemeClr val="accent2">
                    <a:lumMod val="75000"/>
                  </a:schemeClr>
                </a:solidFill>
                <a:hlinkClick r:id="rId3"/>
              </a:rPr>
              <a:t>/</a:t>
            </a:r>
            <a:endParaRPr lang="en-US" sz="2100" dirty="0" smtClean="0">
              <a:solidFill>
                <a:schemeClr val="accent2">
                  <a:lumMod val="75000"/>
                </a:schemeClr>
              </a:solidFill>
            </a:endParaRPr>
          </a:p>
          <a:p>
            <a:r>
              <a:rPr lang="en-US" sz="2100" dirty="0">
                <a:solidFill>
                  <a:schemeClr val="accent2">
                    <a:lumMod val="75000"/>
                  </a:schemeClr>
                </a:solidFill>
                <a:hlinkClick r:id="rId4"/>
              </a:rPr>
              <a:t>http://aea365.org/blog/yfe-week-julie-poncelet-catherine-borgman-arboleda-and-jorge-arboleda-on-using-participatory-video-to-engage-youth-in-evaluation-in-a-creative-and-empowering-way</a:t>
            </a:r>
            <a:r>
              <a:rPr lang="en-US" sz="2100" dirty="0" smtClean="0">
                <a:solidFill>
                  <a:schemeClr val="accent2">
                    <a:lumMod val="75000"/>
                  </a:schemeClr>
                </a:solidFill>
                <a:hlinkClick r:id="rId4"/>
              </a:rPr>
              <a:t>/</a:t>
            </a:r>
            <a:endParaRPr lang="en-US" sz="2100" dirty="0" smtClean="0">
              <a:solidFill>
                <a:schemeClr val="accent2">
                  <a:lumMod val="75000"/>
                </a:schemeClr>
              </a:solidFill>
            </a:endParaRPr>
          </a:p>
          <a:p>
            <a:r>
              <a:rPr lang="en-US" sz="2100" dirty="0">
                <a:solidFill>
                  <a:schemeClr val="accent2">
                    <a:lumMod val="75000"/>
                  </a:schemeClr>
                </a:solidFill>
                <a:hlinkClick r:id="rId5"/>
              </a:rPr>
              <a:t>http://aea365.org/blog/jan-noga-on-surveying-young-children-part-two-collecting-effective-and-usable-data</a:t>
            </a:r>
            <a:r>
              <a:rPr lang="en-US" sz="2100" dirty="0" smtClean="0">
                <a:solidFill>
                  <a:schemeClr val="accent2">
                    <a:lumMod val="75000"/>
                  </a:schemeClr>
                </a:solidFill>
                <a:hlinkClick r:id="rId5"/>
              </a:rPr>
              <a:t>/</a:t>
            </a:r>
            <a:endParaRPr lang="en-US" sz="2100" dirty="0" smtClean="0">
              <a:solidFill>
                <a:schemeClr val="accent2">
                  <a:lumMod val="75000"/>
                </a:schemeClr>
              </a:solidFill>
            </a:endParaRPr>
          </a:p>
          <a:p>
            <a:r>
              <a:rPr lang="en-US" sz="2100" dirty="0">
                <a:solidFill>
                  <a:schemeClr val="accent2">
                    <a:lumMod val="75000"/>
                  </a:schemeClr>
                </a:solidFill>
                <a:hlinkClick r:id="rId6"/>
              </a:rPr>
              <a:t>http://aea365.org/blog/lori-peterson-on-conducting-focus-groups-with-high-school-students-with-disabilities</a:t>
            </a:r>
            <a:r>
              <a:rPr lang="en-US" sz="2100" dirty="0" smtClean="0">
                <a:solidFill>
                  <a:schemeClr val="accent2">
                    <a:lumMod val="75000"/>
                  </a:schemeClr>
                </a:solidFill>
                <a:hlinkClick r:id="rId6"/>
              </a:rPr>
              <a:t>/</a:t>
            </a:r>
            <a:endParaRPr lang="en-US" sz="2100" dirty="0" smtClean="0">
              <a:solidFill>
                <a:schemeClr val="accent2">
                  <a:lumMod val="75000"/>
                </a:schemeClr>
              </a:solidFill>
            </a:endParaRPr>
          </a:p>
          <a:p>
            <a:r>
              <a:rPr lang="en-US" sz="2100" dirty="0">
                <a:solidFill>
                  <a:schemeClr val="accent2">
                    <a:lumMod val="75000"/>
                  </a:schemeClr>
                </a:solidFill>
                <a:hlinkClick r:id="rId7"/>
              </a:rPr>
              <a:t>http://aea365.org/blog/kimberly-kay-lopez-on-getting-creative-with-the-type-of-data-you-collect-and-use-for-evaluations</a:t>
            </a:r>
            <a:r>
              <a:rPr lang="en-US" sz="2100" dirty="0" smtClean="0">
                <a:solidFill>
                  <a:schemeClr val="accent2">
                    <a:lumMod val="75000"/>
                  </a:schemeClr>
                </a:solidFill>
                <a:hlinkClick r:id="rId7"/>
              </a:rPr>
              <a:t>/</a:t>
            </a:r>
            <a:endParaRPr lang="en-US" sz="2100" dirty="0" smtClean="0">
              <a:solidFill>
                <a:schemeClr val="accent2">
                  <a:lumMod val="75000"/>
                </a:schemeClr>
              </a:solidFill>
            </a:endParaRPr>
          </a:p>
          <a:p>
            <a:r>
              <a:rPr lang="en-US" sz="2100" dirty="0">
                <a:solidFill>
                  <a:schemeClr val="accent2">
                    <a:lumMod val="75000"/>
                  </a:schemeClr>
                </a:solidFill>
                <a:hlinkClick r:id="rId8"/>
              </a:rPr>
              <a:t>https://</a:t>
            </a:r>
            <a:r>
              <a:rPr lang="en-US" sz="2100" dirty="0" smtClean="0">
                <a:solidFill>
                  <a:schemeClr val="accent2">
                    <a:lumMod val="75000"/>
                  </a:schemeClr>
                </a:solidFill>
                <a:hlinkClick r:id="rId8"/>
              </a:rPr>
              <a:t>www.edutopia.org/discussion/10-fun-filled-formative-assessment-ideas</a:t>
            </a:r>
            <a:endParaRPr lang="en-US" sz="2100" dirty="0" smtClean="0">
              <a:solidFill>
                <a:schemeClr val="accent2">
                  <a:lumMod val="75000"/>
                </a:schemeClr>
              </a:solidFill>
            </a:endParaRPr>
          </a:p>
          <a:p>
            <a:r>
              <a:rPr lang="en-US" sz="2100" dirty="0">
                <a:solidFill>
                  <a:schemeClr val="accent2">
                    <a:lumMod val="75000"/>
                  </a:schemeClr>
                </a:solidFill>
                <a:hlinkClick r:id="rId9"/>
              </a:rPr>
              <a:t>https://</a:t>
            </a:r>
            <a:r>
              <a:rPr lang="en-US" sz="2100" dirty="0" smtClean="0">
                <a:solidFill>
                  <a:schemeClr val="accent2">
                    <a:lumMod val="75000"/>
                  </a:schemeClr>
                </a:solidFill>
                <a:hlinkClick r:id="rId9"/>
              </a:rPr>
              <a:t>globaldigitalcitizen.org/12-awesome-formative-assessment-examples</a:t>
            </a:r>
            <a:endParaRPr lang="en-US" sz="2100" dirty="0" smtClean="0">
              <a:solidFill>
                <a:schemeClr val="accent2">
                  <a:lumMod val="75000"/>
                </a:schemeClr>
              </a:solidFill>
            </a:endParaRPr>
          </a:p>
          <a:p>
            <a:pPr marL="0" indent="0">
              <a:buNone/>
            </a:pPr>
            <a:endParaRPr lang="en-US" dirty="0">
              <a:solidFill>
                <a:schemeClr val="accent2">
                  <a:lumMod val="75000"/>
                </a:schemeClr>
              </a:solidFill>
            </a:endParaRPr>
          </a:p>
          <a:p>
            <a:endParaRPr lang="en-US" dirty="0" smtClean="0"/>
          </a:p>
          <a:p>
            <a:endParaRPr lang="en-US" dirty="0"/>
          </a:p>
        </p:txBody>
      </p:sp>
    </p:spTree>
    <p:extLst>
      <p:ext uri="{BB962C8B-B14F-4D97-AF65-F5344CB8AC3E}">
        <p14:creationId xmlns:p14="http://schemas.microsoft.com/office/powerpoint/2010/main" val="715740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049" y="555640"/>
            <a:ext cx="7027825" cy="5264085"/>
          </a:xfrm>
          <a:prstGeom prst="rect">
            <a:avLst/>
          </a:prstGeom>
        </p:spPr>
      </p:pic>
      <p:sp>
        <p:nvSpPr>
          <p:cNvPr id="9" name="Oval 8"/>
          <p:cNvSpPr/>
          <p:nvPr/>
        </p:nvSpPr>
        <p:spPr>
          <a:xfrm>
            <a:off x="1194487" y="230659"/>
            <a:ext cx="4143632" cy="5165124"/>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81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things we want to know</a:t>
            </a:r>
            <a:endParaRPr lang="en-US" dirty="0"/>
          </a:p>
        </p:txBody>
      </p:sp>
      <p:sp>
        <p:nvSpPr>
          <p:cNvPr id="3" name="Content Placeholder 2"/>
          <p:cNvSpPr>
            <a:spLocks noGrp="1"/>
          </p:cNvSpPr>
          <p:nvPr>
            <p:ph idx="1"/>
          </p:nvPr>
        </p:nvSpPr>
        <p:spPr/>
        <p:txBody>
          <a:bodyPr/>
          <a:lstStyle/>
          <a:p>
            <a:r>
              <a:rPr lang="en-US" sz="3200" dirty="0" smtClean="0"/>
              <a:t>What did you like?</a:t>
            </a:r>
          </a:p>
          <a:p>
            <a:r>
              <a:rPr lang="en-US" sz="3200" dirty="0" smtClean="0"/>
              <a:t>What would you change?</a:t>
            </a:r>
          </a:p>
          <a:p>
            <a:r>
              <a:rPr lang="en-US" sz="3200" dirty="0" smtClean="0"/>
              <a:t>Did you have fun?</a:t>
            </a:r>
          </a:p>
          <a:p>
            <a:endParaRPr lang="en-US" dirty="0"/>
          </a:p>
        </p:txBody>
      </p:sp>
    </p:spTree>
    <p:extLst>
      <p:ext uri="{BB962C8B-B14F-4D97-AF65-F5344CB8AC3E}">
        <p14:creationId xmlns:p14="http://schemas.microsoft.com/office/powerpoint/2010/main" val="4245037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useful information	</a:t>
            </a:r>
            <a:endParaRPr lang="en-US" dirty="0"/>
          </a:p>
        </p:txBody>
      </p:sp>
      <p:sp>
        <p:nvSpPr>
          <p:cNvPr id="3" name="Content Placeholder 2"/>
          <p:cNvSpPr>
            <a:spLocks noGrp="1"/>
          </p:cNvSpPr>
          <p:nvPr>
            <p:ph idx="1"/>
          </p:nvPr>
        </p:nvSpPr>
        <p:spPr/>
        <p:txBody>
          <a:bodyPr>
            <a:normAutofit/>
          </a:bodyPr>
          <a:lstStyle/>
          <a:p>
            <a:r>
              <a:rPr lang="en-US" sz="3200" dirty="0" smtClean="0"/>
              <a:t>What worked and what didn’t?</a:t>
            </a:r>
          </a:p>
          <a:p>
            <a:r>
              <a:rPr lang="en-US" sz="3200" dirty="0" smtClean="0"/>
              <a:t>What did you actually do?</a:t>
            </a:r>
          </a:p>
          <a:p>
            <a:endParaRPr lang="en-US" sz="3200" dirty="0"/>
          </a:p>
          <a:p>
            <a:r>
              <a:rPr lang="en-US" sz="3200" dirty="0" smtClean="0"/>
              <a:t>What did the youth learn? What did they get out of the program?</a:t>
            </a:r>
          </a:p>
        </p:txBody>
      </p:sp>
    </p:spTree>
    <p:extLst>
      <p:ext uri="{BB962C8B-B14F-4D97-AF65-F5344CB8AC3E}">
        <p14:creationId xmlns:p14="http://schemas.microsoft.com/office/powerpoint/2010/main" val="366650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Plus/Delta Sheets</a:t>
            </a:r>
            <a:endParaRPr lang="en-US" dirty="0"/>
          </a:p>
        </p:txBody>
      </p:sp>
      <p:pic>
        <p:nvPicPr>
          <p:cNvPr id="7" name="Picture 6"/>
          <p:cNvPicPr>
            <a:picLocks noChangeAspect="1"/>
          </p:cNvPicPr>
          <p:nvPr/>
        </p:nvPicPr>
        <p:blipFill>
          <a:blip r:embed="rId2"/>
          <a:stretch>
            <a:fillRect/>
          </a:stretch>
        </p:blipFill>
        <p:spPr>
          <a:xfrm>
            <a:off x="2082281" y="1270000"/>
            <a:ext cx="4915419" cy="5224553"/>
          </a:xfrm>
          <a:prstGeom prst="rect">
            <a:avLst/>
          </a:prstGeom>
        </p:spPr>
      </p:pic>
    </p:spTree>
    <p:extLst>
      <p:ext uri="{BB962C8B-B14F-4D97-AF65-F5344CB8AC3E}">
        <p14:creationId xmlns:p14="http://schemas.microsoft.com/office/powerpoint/2010/main" val="1941497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Journals, Presentations, Blog</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558073" y="1576388"/>
            <a:ext cx="4105275" cy="2543175"/>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4209038" y="3873501"/>
            <a:ext cx="4048125" cy="2628900"/>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98864">
            <a:off x="710043" y="1695990"/>
            <a:ext cx="2083573" cy="2696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748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Interviews/Focus Groups</a:t>
            </a:r>
            <a:endParaRPr lang="en-US" dirty="0"/>
          </a:p>
        </p:txBody>
      </p:sp>
      <p:sp>
        <p:nvSpPr>
          <p:cNvPr id="3" name="Content Placeholder 2"/>
          <p:cNvSpPr>
            <a:spLocks noGrp="1"/>
          </p:cNvSpPr>
          <p:nvPr>
            <p:ph idx="1"/>
          </p:nvPr>
        </p:nvSpPr>
        <p:spPr>
          <a:xfrm>
            <a:off x="156634" y="1554957"/>
            <a:ext cx="5266266" cy="1594643"/>
          </a:xfrm>
        </p:spPr>
        <p:txBody>
          <a:bodyPr>
            <a:noAutofit/>
          </a:bodyPr>
          <a:lstStyle/>
          <a:p>
            <a:pPr lvl="1"/>
            <a:r>
              <a:rPr lang="en-US" sz="1800" i="1" dirty="0"/>
              <a:t>What did you enjoy most about the Thrive program?</a:t>
            </a:r>
            <a:endParaRPr lang="en-US" dirty="0"/>
          </a:p>
          <a:p>
            <a:pPr lvl="1"/>
            <a:r>
              <a:rPr lang="en-US" sz="1800" i="1" dirty="0"/>
              <a:t>What aspects of the program could be improved upon for the future?</a:t>
            </a:r>
            <a:endParaRPr lang="en-US" dirty="0"/>
          </a:p>
          <a:p>
            <a:pPr lvl="1"/>
            <a:r>
              <a:rPr lang="en-US" sz="1800" i="1" dirty="0"/>
              <a:t>What would you tell other young people about Thrive</a:t>
            </a:r>
            <a:r>
              <a:rPr lang="en-US" sz="1800" i="1" dirty="0" smtClean="0"/>
              <a:t>?</a:t>
            </a:r>
            <a:endParaRPr lang="en-US" dirty="0"/>
          </a:p>
        </p:txBody>
      </p:sp>
      <p:sp>
        <p:nvSpPr>
          <p:cNvPr id="4" name="Oval Callout 3"/>
          <p:cNvSpPr/>
          <p:nvPr/>
        </p:nvSpPr>
        <p:spPr>
          <a:xfrm>
            <a:off x="5943600" y="322262"/>
            <a:ext cx="2913063" cy="2827338"/>
          </a:xfrm>
          <a:prstGeom prst="wedgeEllipseCallout">
            <a:avLst>
              <a:gd name="adj1" fmla="val -65387"/>
              <a:gd name="adj2" fmla="val 18176"/>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dirty="0">
                <a:solidFill>
                  <a:srgbClr val="0D0D0D"/>
                </a:solidFill>
                <a:effectLst/>
                <a:ea typeface="Calibri" panose="020F0502020204030204" pitchFamily="34" charset="0"/>
                <a:cs typeface="Times New Roman" panose="02020603050405020304" pitchFamily="18" charset="0"/>
              </a:rPr>
              <a:t>I would tell them to participate in Thrive because it’s fun. They have an opportunity to learn things in this project that they can’t, that they’re probably not going to learn until they get into college</a:t>
            </a:r>
            <a:endParaRPr lang="en-US" dirty="0">
              <a:effectLst/>
              <a:ea typeface="Calibri" panose="020F0502020204030204" pitchFamily="34" charset="0"/>
              <a:cs typeface="Times New Roman" panose="02020603050405020304" pitchFamily="18" charset="0"/>
            </a:endParaRPr>
          </a:p>
        </p:txBody>
      </p:sp>
      <p:sp>
        <p:nvSpPr>
          <p:cNvPr id="5" name="Oval Callout 4"/>
          <p:cNvSpPr/>
          <p:nvPr/>
        </p:nvSpPr>
        <p:spPr>
          <a:xfrm>
            <a:off x="6238702" y="4094957"/>
            <a:ext cx="3035300" cy="1995487"/>
          </a:xfrm>
          <a:prstGeom prst="wedgeEllipseCallout">
            <a:avLst>
              <a:gd name="adj1" fmla="val -60533"/>
              <a:gd name="adj2" fmla="val -75962"/>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dirty="0">
                <a:solidFill>
                  <a:srgbClr val="0D0D0D"/>
                </a:solidFill>
                <a:effectLst/>
                <a:ea typeface="Calibri" panose="020F0502020204030204" pitchFamily="34" charset="0"/>
                <a:cs typeface="Times New Roman" panose="02020603050405020304" pitchFamily="18" charset="0"/>
              </a:rPr>
              <a:t>I thought that this year was, it, this year it seemed like the program took all of the suggestions from last year and made them</a:t>
            </a:r>
            <a:endParaRPr lang="en-US" sz="1600" dirty="0">
              <a:effectLst/>
              <a:ea typeface="Calibri" panose="020F0502020204030204" pitchFamily="34" charset="0"/>
              <a:cs typeface="Times New Roman" panose="02020603050405020304" pitchFamily="18" charset="0"/>
            </a:endParaRPr>
          </a:p>
        </p:txBody>
      </p:sp>
      <p:sp>
        <p:nvSpPr>
          <p:cNvPr id="6" name="Oval Callout 5"/>
          <p:cNvSpPr/>
          <p:nvPr/>
        </p:nvSpPr>
        <p:spPr>
          <a:xfrm>
            <a:off x="423334" y="4094957"/>
            <a:ext cx="4135966" cy="2608262"/>
          </a:xfrm>
          <a:prstGeom prst="wedgeEllipseCallout">
            <a:avLst>
              <a:gd name="adj1" fmla="val 29662"/>
              <a:gd name="adj2" fmla="val -62365"/>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dirty="0">
                <a:solidFill>
                  <a:srgbClr val="0D0D0D"/>
                </a:solidFill>
                <a:effectLst/>
                <a:ea typeface="Calibri" panose="020F0502020204030204" pitchFamily="34" charset="0"/>
                <a:cs typeface="Times New Roman" panose="02020603050405020304" pitchFamily="18" charset="0"/>
              </a:rPr>
              <a:t>I would tell [other youth] that they should join the project and that they should come into it with an open mind. Just interact with others and that you’ll automatically get something from it. Everyone can get anything from it</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804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Postcards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9866" y="1168400"/>
            <a:ext cx="7595076" cy="5461000"/>
          </a:xfrm>
        </p:spPr>
      </p:pic>
    </p:spTree>
    <p:extLst>
      <p:ext uri="{BB962C8B-B14F-4D97-AF65-F5344CB8AC3E}">
        <p14:creationId xmlns:p14="http://schemas.microsoft.com/office/powerpoint/2010/main" val="3105392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152</TotalTime>
  <Words>854</Words>
  <Application>Microsoft Office PowerPoint</Application>
  <PresentationFormat>Widescreen</PresentationFormat>
  <Paragraphs>157</Paragraphs>
  <Slides>25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ＭＳ Ｐゴシック</vt:lpstr>
      <vt:lpstr>ＭＳ Ｐゴシック</vt:lpstr>
      <vt:lpstr>Arial</vt:lpstr>
      <vt:lpstr>Calibri</vt:lpstr>
      <vt:lpstr>Times New Roman</vt:lpstr>
      <vt:lpstr>Trebuchet MS</vt:lpstr>
      <vt:lpstr>Wingdings</vt:lpstr>
      <vt:lpstr>Wingdings 3</vt:lpstr>
      <vt:lpstr>Facet</vt:lpstr>
      <vt:lpstr>Let’s not do another survey!</vt:lpstr>
      <vt:lpstr>Objectives</vt:lpstr>
      <vt:lpstr>PowerPoint Presentation</vt:lpstr>
      <vt:lpstr>Common things we want to know</vt:lpstr>
      <vt:lpstr>Other useful information </vt:lpstr>
      <vt:lpstr>Plus/Delta Sheets</vt:lpstr>
      <vt:lpstr>Journals, Presentations, Blog</vt:lpstr>
      <vt:lpstr>Interviews/Focus Groups</vt:lpstr>
      <vt:lpstr>Postcards</vt:lpstr>
      <vt:lpstr>Photo Voice</vt:lpstr>
      <vt:lpstr>Evaluation Dude </vt:lpstr>
      <vt:lpstr>Candy Surveys</vt:lpstr>
      <vt:lpstr>Four Corners</vt:lpstr>
      <vt:lpstr> Example</vt:lpstr>
      <vt:lpstr>Image Sorting</vt:lpstr>
      <vt:lpstr>Games – Card Sort</vt:lpstr>
      <vt:lpstr>Action cards</vt:lpstr>
      <vt:lpstr>Fun with stickers!</vt:lpstr>
      <vt:lpstr>Other Ideas</vt:lpstr>
      <vt:lpstr>Program Quality</vt:lpstr>
      <vt:lpstr>Contents</vt:lpstr>
      <vt:lpstr>Pilot-testing</vt:lpstr>
      <vt:lpstr>Large events</vt:lpstr>
      <vt:lpstr>PowerPoint Presentation</vt:lpstr>
      <vt:lpstr>Ideas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not do another survey!</dc:title>
  <dc:creator>Kendra M Lewis</dc:creator>
  <cp:lastModifiedBy>Kendra M Lewis</cp:lastModifiedBy>
  <cp:revision>25</cp:revision>
  <dcterms:created xsi:type="dcterms:W3CDTF">2016-11-01T22:13:15Z</dcterms:created>
  <dcterms:modified xsi:type="dcterms:W3CDTF">2017-02-02T18:46:51Z</dcterms:modified>
</cp:coreProperties>
</file>