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</p:sldMasterIdLst>
  <p:notesMasterIdLst>
    <p:notesMasterId r:id="rId15"/>
  </p:notesMasterIdLst>
  <p:handoutMasterIdLst>
    <p:handoutMasterId r:id="rId16"/>
  </p:handoutMasterIdLst>
  <p:sldIdLst>
    <p:sldId id="257" r:id="rId3"/>
    <p:sldId id="264" r:id="rId4"/>
    <p:sldId id="279" r:id="rId5"/>
    <p:sldId id="278" r:id="rId6"/>
    <p:sldId id="282" r:id="rId7"/>
    <p:sldId id="268" r:id="rId8"/>
    <p:sldId id="270" r:id="rId9"/>
    <p:sldId id="265" r:id="rId10"/>
    <p:sldId id="281" r:id="rId11"/>
    <p:sldId id="277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87"/>
    <a:srgbClr val="8CC63F"/>
    <a:srgbClr val="FFC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1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7DDA8-CC78-BD40-89EF-881F43096CDB}" type="datetimeFigureOut">
              <a:rPr lang="en-US" smtClean="0"/>
              <a:t>6/1/17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F97D2-988D-6A49-8D9B-24DA17E9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8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F9B4F-EBBA-C049-A063-811CC98D9C18}" type="datetimeFigureOut">
              <a:rPr lang="en-US" smtClean="0"/>
              <a:t>6/1/17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211F6-C93C-2E42-B669-AFD45D5FF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11F6-C93C-2E42-B669-AFD45D5FF7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48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11F6-C93C-2E42-B669-AFD45D5FF7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2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11F6-C93C-2E42-B669-AFD45D5FF7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2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11F6-C93C-2E42-B669-AFD45D5FF7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11F6-C93C-2E42-B669-AFD45D5FF7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1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11F6-C93C-2E42-B669-AFD45D5FF7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4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11F6-C93C-2E42-B669-AFD45D5FF7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5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33F3-8FFE-1245-9E36-05FCAF411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6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11F6-C93C-2E42-B669-AFD45D5FF7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11F6-C93C-2E42-B669-AFD45D5FF7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10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11F6-C93C-2E42-B669-AFD45D5FF7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86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11F6-C93C-2E42-B669-AFD45D5FF7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5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1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4B4408-8A8D-1744-B298-60ED0C28CE0B}" type="datetimeFigureOut">
              <a:rPr lang="en-US" altLang="x-none"/>
              <a:pPr/>
              <a:t>6/1/17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E7E62-47E0-3A46-AA17-BC01A2F51C3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242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6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32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1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62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8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15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6B8F3-964A-5F42-9FC6-92C6A22D56D9}" type="datetimeFigureOut">
              <a:rPr lang="en-US" altLang="x-none"/>
              <a:pPr/>
              <a:t>6/1/17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F1944-62AD-A54A-BFBB-77628844F74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2368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title style</a:t>
            </a:r>
            <a:endParaRPr lang="en-US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text styles</a:t>
            </a:r>
          </a:p>
          <a:p>
            <a:pPr lvl="1"/>
            <a:r>
              <a:rPr lang="en-US" altLang="x-none" smtClean="0"/>
              <a:t>Second level</a:t>
            </a:r>
          </a:p>
          <a:p>
            <a:pPr lvl="2"/>
            <a:r>
              <a:rPr lang="en-US" altLang="x-none" smtClean="0"/>
              <a:t>Third level</a:t>
            </a:r>
          </a:p>
          <a:p>
            <a:pPr lvl="3"/>
            <a:r>
              <a:rPr lang="en-US" altLang="x-none" smtClean="0"/>
              <a:t>Fourth level</a:t>
            </a:r>
          </a:p>
          <a:p>
            <a:pPr lvl="4"/>
            <a:r>
              <a:rPr lang="en-US" altLang="x-none" smtClean="0"/>
              <a:t>Fifth level</a:t>
            </a:r>
            <a:endParaRPr lang="en-US" altLang="x-none"/>
          </a:p>
        </p:txBody>
      </p:sp>
      <p:pic>
        <p:nvPicPr>
          <p:cNvPr id="1028" name="Picture 1" descr="ANR_slide_mas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6E9D821C-DC44-3645-8C4C-E00B862A2241}" type="datetimeFigureOut">
              <a:rPr lang="en-US" altLang="x-none"/>
              <a:pPr/>
              <a:t>6/1/17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BCFC3C-6DAB-1D43-8093-1F17D070867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hyperlink" Target="http://www.moneytalks4teens.ucdavis.edu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eytalks.ucanr.edu/" TargetMode="External"/><Relationship Id="rId4" Type="http://schemas.openxmlformats.org/officeDocument/2006/relationships/image" Target="../media/image11.jpe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149229"/>
            <a:ext cx="8737599" cy="15874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94687"/>
                </a:solidFill>
                <a:ea typeface="+mj-ea"/>
                <a:cs typeface="+mj-cs"/>
              </a:rPr>
              <a:t>Money Talks: What Can it Do for You</a:t>
            </a:r>
            <a:endParaRPr lang="en-US" dirty="0">
              <a:solidFill>
                <a:srgbClr val="194687"/>
              </a:solidFill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016127"/>
            <a:ext cx="3974279" cy="306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0" y="5499991"/>
            <a:ext cx="1701800" cy="1237358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013200" y="3043238"/>
            <a:ext cx="5334000" cy="175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100000"/>
              </a:spcAft>
            </a:pPr>
            <a:r>
              <a:rPr lang="en-US" altLang="x-none" sz="1800" dirty="0" smtClean="0"/>
              <a:t>Presented by:</a:t>
            </a:r>
            <a:endParaRPr lang="en-US" altLang="x-none" sz="1800" b="1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x-none" sz="2400" dirty="0" smtClean="0"/>
              <a:t>Derrick Robinson</a:t>
            </a:r>
            <a:r>
              <a:rPr lang="en-US" altLang="x-none" sz="2400" b="1" dirty="0" smtClean="0"/>
              <a:t> </a:t>
            </a:r>
            <a:r>
              <a:rPr lang="en-US" altLang="x-none" sz="2400" dirty="0" smtClean="0"/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x-none" sz="2000" dirty="0" smtClean="0"/>
              <a:t>UC ANR, Youth Families &amp; Communities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x-none" sz="2400" dirty="0" smtClean="0">
                <a:hlinkClick r:id="rId5"/>
              </a:rPr>
              <a:t>www.moneytalks.ucanr.edu</a:t>
            </a:r>
            <a:endParaRPr lang="en-US" altLang="x-non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0900"/>
            <a:ext cx="8229600" cy="4406900"/>
          </a:xfrm>
        </p:spPr>
        <p:txBody>
          <a:bodyPr/>
          <a:lstStyle/>
          <a:p>
            <a:r>
              <a:rPr lang="en-US" dirty="0" smtClean="0"/>
              <a:t>Draw a playing card</a:t>
            </a:r>
          </a:p>
          <a:p>
            <a:pPr lvl="1"/>
            <a:r>
              <a:rPr lang="en-US" dirty="0" smtClean="0"/>
              <a:t>This decides income</a:t>
            </a:r>
          </a:p>
          <a:p>
            <a:r>
              <a:rPr lang="en-US" dirty="0" smtClean="0"/>
              <a:t>Gather in groups based on the suit of your card choice (try to limit your groups to 3-4)</a:t>
            </a:r>
          </a:p>
          <a:p>
            <a:r>
              <a:rPr lang="en-US" dirty="0" smtClean="0"/>
              <a:t>Use the posters to fill out your budget forms</a:t>
            </a:r>
          </a:p>
          <a:p>
            <a:pPr lvl="1"/>
            <a:r>
              <a:rPr lang="en-US" dirty="0" smtClean="0"/>
              <a:t>The posters have distributions of products and costs</a:t>
            </a:r>
          </a:p>
          <a:p>
            <a:r>
              <a:rPr lang="en-US" dirty="0" smtClean="0"/>
              <a:t>After first round introduce economic shocks to households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194687"/>
                </a:solidFill>
                <a:ea typeface="+mj-ea"/>
                <a:cs typeface="+mj-cs"/>
              </a:rPr>
              <a:t>Money Talks</a:t>
            </a:r>
            <a:r>
              <a:rPr lang="en-US" smtClean="0">
                <a:solidFill>
                  <a:srgbClr val="194687"/>
                </a:solidFill>
                <a:ea typeface="+mj-ea"/>
                <a:cs typeface="+mj-cs"/>
              </a:rPr>
              <a:t>: Budgeting Activity</a:t>
            </a:r>
            <a:endParaRPr lang="en-US" dirty="0">
              <a:solidFill>
                <a:srgbClr val="194687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2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these resources matching the needs of your community?</a:t>
            </a:r>
          </a:p>
          <a:p>
            <a:r>
              <a:rPr lang="en-US" dirty="0" smtClean="0"/>
              <a:t>How can we improve the delivery?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94687"/>
                </a:solidFill>
                <a:ea typeface="+mj-ea"/>
                <a:cs typeface="+mj-cs"/>
              </a:rPr>
              <a:t>Money Talks: Meeting your Needs</a:t>
            </a:r>
            <a:endParaRPr lang="en-US" dirty="0">
              <a:solidFill>
                <a:srgbClr val="194687"/>
              </a:solidFill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5499991"/>
            <a:ext cx="1701800" cy="12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dearobinson@ucanr.edu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94687"/>
                </a:solidFill>
                <a:ea typeface="+mj-ea"/>
                <a:cs typeface="+mj-cs"/>
              </a:rPr>
              <a:t>Money Talks: Ask Your Question</a:t>
            </a:r>
            <a:endParaRPr lang="en-US" dirty="0">
              <a:solidFill>
                <a:srgbClr val="194687"/>
              </a:solidFill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5499991"/>
            <a:ext cx="1701800" cy="12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 smtClean="0">
                <a:solidFill>
                  <a:srgbClr val="194687"/>
                </a:solidFill>
              </a:rPr>
              <a:t>Summary of Objectives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>
                <a:solidFill>
                  <a:srgbClr val="194687"/>
                </a:solidFill>
              </a:rPr>
              <a:t>Available resources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>
                <a:solidFill>
                  <a:srgbClr val="194687"/>
                </a:solidFill>
              </a:rPr>
              <a:t>How </a:t>
            </a:r>
            <a:r>
              <a:rPr lang="en-US" altLang="x-none" dirty="0">
                <a:solidFill>
                  <a:srgbClr val="194687"/>
                </a:solidFill>
              </a:rPr>
              <a:t>can you use Money Talks</a:t>
            </a:r>
          </a:p>
          <a:p>
            <a:pPr lvl="1">
              <a:lnSpc>
                <a:spcPct val="90000"/>
              </a:lnSpc>
            </a:pPr>
            <a:r>
              <a:rPr lang="en-US" altLang="x-none" dirty="0">
                <a:solidFill>
                  <a:srgbClr val="194687"/>
                </a:solidFill>
              </a:rPr>
              <a:t>Ways to get involved</a:t>
            </a:r>
          </a:p>
          <a:p>
            <a:pPr lvl="2">
              <a:lnSpc>
                <a:spcPct val="90000"/>
              </a:lnSpc>
            </a:pPr>
            <a:r>
              <a:rPr lang="en-US" altLang="x-none" dirty="0">
                <a:solidFill>
                  <a:srgbClr val="194687"/>
                </a:solidFill>
              </a:rPr>
              <a:t>Pilot test participation</a:t>
            </a:r>
          </a:p>
          <a:p>
            <a:pPr lvl="2">
              <a:lnSpc>
                <a:spcPct val="90000"/>
              </a:lnSpc>
            </a:pPr>
            <a:r>
              <a:rPr lang="en-US" altLang="x-none" dirty="0">
                <a:solidFill>
                  <a:srgbClr val="194687"/>
                </a:solidFill>
              </a:rPr>
              <a:t>Formative </a:t>
            </a:r>
            <a:r>
              <a:rPr lang="en-US" altLang="x-none" dirty="0" smtClean="0">
                <a:solidFill>
                  <a:srgbClr val="194687"/>
                </a:solidFill>
              </a:rPr>
              <a:t>evaluation</a:t>
            </a:r>
          </a:p>
          <a:p>
            <a:pPr lvl="2">
              <a:lnSpc>
                <a:spcPct val="90000"/>
              </a:lnSpc>
            </a:pPr>
            <a:r>
              <a:rPr lang="en-US" altLang="x-none" dirty="0" smtClean="0">
                <a:solidFill>
                  <a:srgbClr val="194687"/>
                </a:solidFill>
              </a:rPr>
              <a:t>Field Experiments</a:t>
            </a:r>
            <a:endParaRPr lang="en-US" altLang="x-none" dirty="0">
              <a:solidFill>
                <a:srgbClr val="194687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x-none" dirty="0">
                <a:solidFill>
                  <a:srgbClr val="194687"/>
                </a:solidFill>
              </a:rPr>
              <a:t>Are the resources meeting your needs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94687"/>
                </a:solidFill>
                <a:ea typeface="+mj-ea"/>
                <a:cs typeface="+mj-cs"/>
              </a:rPr>
              <a:t>Money Talks: Introduction</a:t>
            </a:r>
            <a:endParaRPr lang="en-US" dirty="0">
              <a:solidFill>
                <a:srgbClr val="194687"/>
              </a:solidFill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5499991"/>
            <a:ext cx="1701800" cy="12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52538"/>
            <a:ext cx="8229600" cy="3967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800" dirty="0" smtClean="0">
                <a:solidFill>
                  <a:srgbClr val="194687"/>
                </a:solidFill>
              </a:rPr>
              <a:t>How much do youth/young adults </a:t>
            </a:r>
            <a:r>
              <a:rPr lang="en-US" altLang="x-none" sz="2800" dirty="0">
                <a:solidFill>
                  <a:srgbClr val="194687"/>
                </a:solidFill>
              </a:rPr>
              <a:t>spend: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 smtClean="0">
                <a:solidFill>
                  <a:srgbClr val="194687"/>
                </a:solidFill>
              </a:rPr>
              <a:t>As a percentage of what </a:t>
            </a:r>
            <a:r>
              <a:rPr lang="en-US" altLang="x-none" sz="2400" dirty="0">
                <a:solidFill>
                  <a:srgbClr val="194687"/>
                </a:solidFill>
              </a:rPr>
              <a:t>they </a:t>
            </a:r>
            <a:r>
              <a:rPr lang="en-US" altLang="x-none" sz="2400" dirty="0" smtClean="0">
                <a:solidFill>
                  <a:srgbClr val="194687"/>
                </a:solidFill>
              </a:rPr>
              <a:t>earn  ____%</a:t>
            </a:r>
            <a:endParaRPr lang="en-US" altLang="x-none" sz="2400" dirty="0">
              <a:solidFill>
                <a:srgbClr val="194687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x-none" sz="2400" dirty="0" smtClean="0">
                <a:solidFill>
                  <a:srgbClr val="194687"/>
                </a:solidFill>
              </a:rPr>
              <a:t>Weekly?  Yearly?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 smtClean="0">
                <a:solidFill>
                  <a:srgbClr val="194687"/>
                </a:solidFill>
              </a:rPr>
              <a:t>Whose money is it? (Are they producing income or using someone else's?)</a:t>
            </a:r>
          </a:p>
          <a:p>
            <a:pPr lvl="1">
              <a:lnSpc>
                <a:spcPct val="90000"/>
              </a:lnSpc>
            </a:pPr>
            <a:endParaRPr lang="en-US" altLang="x-none" sz="2400" dirty="0">
              <a:solidFill>
                <a:srgbClr val="194687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x-none" sz="2800" dirty="0" smtClean="0">
                <a:solidFill>
                  <a:srgbClr val="194687"/>
                </a:solidFill>
              </a:rPr>
              <a:t>Youth/young adults </a:t>
            </a:r>
            <a:r>
              <a:rPr lang="en-US" altLang="x-none" sz="2800" dirty="0">
                <a:solidFill>
                  <a:srgbClr val="194687"/>
                </a:solidFill>
              </a:rPr>
              <a:t>&amp; credit: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 smtClean="0">
                <a:solidFill>
                  <a:srgbClr val="194687"/>
                </a:solidFill>
              </a:rPr>
              <a:t>What percentage own </a:t>
            </a:r>
            <a:r>
              <a:rPr lang="en-US" altLang="x-none" sz="2400" dirty="0">
                <a:solidFill>
                  <a:srgbClr val="194687"/>
                </a:solidFill>
              </a:rPr>
              <a:t>credit </a:t>
            </a:r>
            <a:r>
              <a:rPr lang="en-US" altLang="x-none" sz="2400" dirty="0" smtClean="0">
                <a:solidFill>
                  <a:srgbClr val="194687"/>
                </a:solidFill>
              </a:rPr>
              <a:t>cards?</a:t>
            </a:r>
            <a:endParaRPr lang="en-US" altLang="x-none" sz="2400" dirty="0">
              <a:solidFill>
                <a:srgbClr val="194687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x-none" sz="2000" dirty="0" smtClean="0">
                <a:solidFill>
                  <a:srgbClr val="194687"/>
                </a:solidFill>
              </a:rPr>
              <a:t>What percentage make only the </a:t>
            </a:r>
            <a:r>
              <a:rPr lang="en-US" altLang="x-none" sz="2000" dirty="0">
                <a:solidFill>
                  <a:srgbClr val="194687"/>
                </a:solidFill>
              </a:rPr>
              <a:t>minimum </a:t>
            </a:r>
            <a:r>
              <a:rPr lang="en-US" altLang="x-none" sz="2000" dirty="0" smtClean="0">
                <a:solidFill>
                  <a:srgbClr val="194687"/>
                </a:solidFill>
              </a:rPr>
              <a:t>payment?</a:t>
            </a:r>
            <a:endParaRPr lang="en-US" altLang="x-none" sz="2000" dirty="0">
              <a:solidFill>
                <a:srgbClr val="194687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x-none" sz="2000" dirty="0" smtClean="0">
                <a:solidFill>
                  <a:srgbClr val="194687"/>
                </a:solidFill>
              </a:rPr>
              <a:t>What percentage </a:t>
            </a:r>
            <a:r>
              <a:rPr lang="en-US" altLang="x-none" sz="2000" dirty="0">
                <a:solidFill>
                  <a:srgbClr val="194687"/>
                </a:solidFill>
              </a:rPr>
              <a:t>of college students have credit </a:t>
            </a:r>
            <a:r>
              <a:rPr lang="en-US" altLang="x-none" sz="2000" dirty="0" smtClean="0">
                <a:solidFill>
                  <a:srgbClr val="194687"/>
                </a:solidFill>
              </a:rPr>
              <a:t>cards?</a:t>
            </a:r>
            <a:endParaRPr lang="en-US" altLang="x-none" sz="2000" dirty="0">
              <a:solidFill>
                <a:srgbClr val="194687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x-none" sz="2000" dirty="0" smtClean="0">
                <a:solidFill>
                  <a:srgbClr val="194687"/>
                </a:solidFill>
              </a:rPr>
              <a:t>What is the average credit card balance being held</a:t>
            </a:r>
            <a:endParaRPr lang="en-US" altLang="x-none" sz="2000" dirty="0">
              <a:solidFill>
                <a:srgbClr val="194687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94687"/>
                </a:solidFill>
                <a:ea typeface="+mj-ea"/>
                <a:cs typeface="+mj-cs"/>
              </a:rPr>
              <a:t>Money Talks: Youth Consumerism</a:t>
            </a:r>
            <a:endParaRPr lang="en-US" dirty="0">
              <a:solidFill>
                <a:srgbClr val="194687"/>
              </a:solidFill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5499991"/>
            <a:ext cx="1701800" cy="12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3816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800" dirty="0">
                <a:solidFill>
                  <a:srgbClr val="194687"/>
                </a:solidFill>
              </a:rPr>
              <a:t>Teens spend: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>
                <a:solidFill>
                  <a:srgbClr val="194687"/>
                </a:solidFill>
              </a:rPr>
              <a:t>98% of what they earn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>
                <a:solidFill>
                  <a:srgbClr val="194687"/>
                </a:solidFill>
              </a:rPr>
              <a:t>$74 weekly (their own &amp; others’ $$)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>
                <a:solidFill>
                  <a:srgbClr val="194687"/>
                </a:solidFill>
              </a:rPr>
              <a:t>$175 billon yearly</a:t>
            </a:r>
          </a:p>
          <a:p>
            <a:pPr lvl="1">
              <a:lnSpc>
                <a:spcPct val="90000"/>
              </a:lnSpc>
            </a:pPr>
            <a:endParaRPr lang="en-US" altLang="x-none" sz="2400" dirty="0">
              <a:solidFill>
                <a:srgbClr val="194687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x-none" sz="2800" dirty="0">
                <a:solidFill>
                  <a:srgbClr val="194687"/>
                </a:solidFill>
              </a:rPr>
              <a:t>Teens &amp; credit: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>
                <a:solidFill>
                  <a:srgbClr val="194687"/>
                </a:solidFill>
              </a:rPr>
              <a:t>10.3% own credit cards</a:t>
            </a:r>
          </a:p>
          <a:p>
            <a:pPr lvl="2">
              <a:lnSpc>
                <a:spcPct val="90000"/>
              </a:lnSpc>
            </a:pPr>
            <a:r>
              <a:rPr lang="en-US" altLang="x-none" sz="2000" dirty="0">
                <a:solidFill>
                  <a:srgbClr val="194687"/>
                </a:solidFill>
              </a:rPr>
              <a:t>15.7% make the minimum payment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>
                <a:solidFill>
                  <a:srgbClr val="194687"/>
                </a:solidFill>
              </a:rPr>
              <a:t>78% of college students have credit cards</a:t>
            </a:r>
          </a:p>
          <a:p>
            <a:pPr lvl="2">
              <a:lnSpc>
                <a:spcPct val="90000"/>
              </a:lnSpc>
            </a:pPr>
            <a:r>
              <a:rPr lang="en-US" altLang="x-none" sz="2000" dirty="0">
                <a:solidFill>
                  <a:srgbClr val="194687"/>
                </a:solidFill>
              </a:rPr>
              <a:t>Average balance of $3,200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94687"/>
                </a:solidFill>
                <a:ea typeface="+mj-ea"/>
                <a:cs typeface="+mj-cs"/>
              </a:rPr>
              <a:t>Money Talks: Youth Consumerism</a:t>
            </a:r>
            <a:endParaRPr lang="en-US" dirty="0">
              <a:solidFill>
                <a:srgbClr val="194687"/>
              </a:solidFill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5499991"/>
            <a:ext cx="1701800" cy="12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5499991"/>
            <a:ext cx="1701800" cy="12373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" y="3444848"/>
            <a:ext cx="3107777" cy="429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5" y="4018101"/>
            <a:ext cx="4684261" cy="1819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" y="1578222"/>
            <a:ext cx="4695366" cy="17476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" y="1119482"/>
            <a:ext cx="3095065" cy="44848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435152" y="1013013"/>
            <a:ext cx="634824" cy="498736"/>
          </a:xfrm>
          <a:prstGeom prst="rect">
            <a:avLst/>
          </a:prstGeom>
          <a:solidFill>
            <a:srgbClr val="5FAE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17007" y="1013013"/>
            <a:ext cx="614785" cy="498736"/>
          </a:xfrm>
          <a:prstGeom prst="rect">
            <a:avLst/>
          </a:prstGeom>
          <a:solidFill>
            <a:srgbClr val="BA74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94094" y="1039114"/>
            <a:ext cx="52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388953" y="1031599"/>
            <a:ext cx="76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USA</a:t>
            </a:r>
            <a:endParaRPr lang="en-US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46" y="916946"/>
            <a:ext cx="4034671" cy="25073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006980" y="3123011"/>
            <a:ext cx="109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Piper </a:t>
            </a:r>
            <a:r>
              <a:rPr lang="en-US" sz="800" dirty="0" err="1" smtClean="0"/>
              <a:t>Jaffray</a:t>
            </a:r>
            <a:r>
              <a:rPr lang="en-US" sz="800" dirty="0" smtClean="0"/>
              <a:t>: 2014</a:t>
            </a:r>
            <a:endParaRPr lang="en-US" sz="8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96" y="3941582"/>
            <a:ext cx="4278303" cy="15619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42" y="3443325"/>
            <a:ext cx="3401008" cy="608719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74153" y="-2351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94687"/>
                </a:solidFill>
                <a:ea typeface="+mj-ea"/>
                <a:cs typeface="+mj-cs"/>
              </a:rPr>
              <a:t>Money Talks: Why we are needed?</a:t>
            </a:r>
            <a:endParaRPr lang="en-US" dirty="0">
              <a:solidFill>
                <a:srgbClr val="194687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78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7950" y="1277938"/>
            <a:ext cx="61849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rgbClr val="000000"/>
                </a:solidFill>
                <a:latin typeface="Times New Roman" charset="0"/>
                <a:ea typeface="SimSun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Times New Roman" charset="0"/>
                <a:ea typeface="SimSun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2000"/>
              </a:spcAft>
              <a:buClr>
                <a:srgbClr val="800000"/>
              </a:buClr>
              <a:buSzPct val="60000"/>
              <a:buFont typeface="Wingdings" charset="2"/>
              <a:buChar char=""/>
            </a:pPr>
            <a:r>
              <a:rPr lang="en-US" altLang="x-none" sz="2400" dirty="0"/>
              <a:t>Created to appeal to teenagers as it increases financial </a:t>
            </a:r>
            <a:r>
              <a:rPr lang="en-US" altLang="x-none" sz="2400" dirty="0" smtClean="0"/>
              <a:t>literacy capacity and life skill development</a:t>
            </a:r>
          </a:p>
          <a:p>
            <a:pPr lvl="1">
              <a:lnSpc>
                <a:spcPct val="90000"/>
              </a:lnSpc>
              <a:spcAft>
                <a:spcPts val="2000"/>
              </a:spcAft>
              <a:buClr>
                <a:srgbClr val="800000"/>
              </a:buClr>
              <a:buSzPct val="60000"/>
              <a:buFont typeface="Wingdings" charset="2"/>
              <a:buChar char=""/>
            </a:pPr>
            <a:r>
              <a:rPr lang="en-US" altLang="x-none" sz="2000" dirty="0" smtClean="0"/>
              <a:t>Teen/Leader guides; Interactive games; Multimedia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500"/>
              </a:spcAft>
              <a:buClr>
                <a:srgbClr val="800000"/>
              </a:buClr>
              <a:buSzPct val="60000"/>
              <a:buFont typeface="Wingdings" charset="2"/>
              <a:buChar char=""/>
            </a:pPr>
            <a:r>
              <a:rPr lang="en-US" altLang="x-none" dirty="0" smtClean="0"/>
              <a:t>Available free: </a:t>
            </a:r>
            <a:r>
              <a:rPr lang="en-US" altLang="x-none" dirty="0" smtClean="0">
                <a:hlinkClick r:id="rId3"/>
              </a:rPr>
              <a:t>www.moneytalks.ucanr.edu</a:t>
            </a:r>
            <a:endParaRPr lang="en-US" altLang="x-none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94687"/>
                </a:solidFill>
                <a:ea typeface="+mj-ea"/>
                <a:cs typeface="+mj-cs"/>
              </a:rPr>
              <a:t>Money Talks: Curriculum</a:t>
            </a:r>
            <a:endParaRPr lang="en-US" dirty="0">
              <a:solidFill>
                <a:srgbClr val="194687"/>
              </a:solidFill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417638"/>
            <a:ext cx="28765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5499991"/>
            <a:ext cx="1701800" cy="12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94687"/>
                </a:solidFill>
                <a:ea typeface="+mj-ea"/>
                <a:cs typeface="+mj-cs"/>
              </a:rPr>
              <a:t>Money Talks: Newest Resources</a:t>
            </a:r>
            <a:endParaRPr lang="en-US" dirty="0">
              <a:solidFill>
                <a:srgbClr val="194687"/>
              </a:solidFill>
              <a:ea typeface="+mj-ea"/>
              <a:cs typeface="+mj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3886200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rgbClr val="000000"/>
                </a:solidFill>
                <a:latin typeface="Times New Roman" charset="0"/>
                <a:ea typeface="SimSun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rgbClr val="000000"/>
                </a:solidFill>
                <a:latin typeface="Times New Roman" charset="0"/>
                <a:ea typeface="SimSun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Times New Roman" charset="0"/>
                <a:ea typeface="SimSun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400"/>
              </a:spcBef>
              <a:buClr>
                <a:srgbClr val="800000"/>
              </a:buClr>
              <a:buSzPct val="60000"/>
              <a:buFont typeface="Wingdings" charset="2"/>
              <a:buChar char=""/>
            </a:pPr>
            <a:r>
              <a:rPr lang="en-US" altLang="x-none" dirty="0" smtClean="0"/>
              <a:t>Tackling Taxes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Clr>
                <a:srgbClr val="800000"/>
              </a:buClr>
              <a:buSzPct val="60000"/>
              <a:buFont typeface="Wingdings" charset="2"/>
              <a:buChar char=""/>
            </a:pPr>
            <a:r>
              <a:rPr lang="en-US" altLang="x-none" dirty="0" smtClean="0"/>
              <a:t>Identity Theft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Clr>
                <a:srgbClr val="800000"/>
              </a:buClr>
              <a:buSzPct val="60000"/>
              <a:buFont typeface="Wingdings" charset="2"/>
              <a:buChar char=""/>
            </a:pPr>
            <a:r>
              <a:rPr lang="en-US" altLang="x-none" dirty="0" smtClean="0"/>
              <a:t>Living On My Own Series</a:t>
            </a:r>
            <a:endParaRPr lang="en-US" altLang="x-none" dirty="0"/>
          </a:p>
          <a:p>
            <a:pPr eaLnBrk="1" hangingPunct="1">
              <a:lnSpc>
                <a:spcPct val="90000"/>
              </a:lnSpc>
              <a:spcBef>
                <a:spcPts val="2800"/>
              </a:spcBef>
              <a:buClrTx/>
              <a:buSzPct val="60000"/>
              <a:buFontTx/>
              <a:buNone/>
            </a:pPr>
            <a:endParaRPr lang="en-US" altLang="x-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5499991"/>
            <a:ext cx="1701800" cy="1237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9639"/>
            <a:ext cx="3974279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3816350"/>
          </a:xfrm>
        </p:spPr>
        <p:txBody>
          <a:bodyPr/>
          <a:lstStyle/>
          <a:p>
            <a:r>
              <a:rPr lang="en-US" dirty="0" smtClean="0"/>
              <a:t>Input to MT WG</a:t>
            </a:r>
          </a:p>
          <a:p>
            <a:pPr lvl="1"/>
            <a:r>
              <a:rPr lang="en-US" dirty="0" smtClean="0"/>
              <a:t>Pilot testing curriculum is coming soon!</a:t>
            </a:r>
          </a:p>
          <a:p>
            <a:pPr lvl="1"/>
            <a:r>
              <a:rPr lang="en-US" dirty="0" smtClean="0"/>
              <a:t>Pilot testing of new website</a:t>
            </a:r>
          </a:p>
          <a:p>
            <a:pPr lvl="1"/>
            <a:r>
              <a:rPr lang="en-US" dirty="0" smtClean="0"/>
              <a:t>Formative Evaluation of curriculum in development</a:t>
            </a:r>
          </a:p>
          <a:p>
            <a:pPr lvl="2"/>
            <a:r>
              <a:rPr lang="en-US" dirty="0" smtClean="0"/>
              <a:t>Read aloud methodology</a:t>
            </a:r>
          </a:p>
          <a:p>
            <a:pPr lvl="2"/>
            <a:r>
              <a:rPr lang="en-US" dirty="0" smtClean="0"/>
              <a:t>Think aloud process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94687"/>
                </a:solidFill>
                <a:ea typeface="+mj-ea"/>
                <a:cs typeface="+mj-cs"/>
              </a:rPr>
              <a:t>Money Talks: Ways to Get Involved</a:t>
            </a:r>
            <a:endParaRPr lang="en-US" dirty="0">
              <a:solidFill>
                <a:srgbClr val="194687"/>
              </a:solidFill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5499991"/>
            <a:ext cx="1701800" cy="12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to MT WG</a:t>
            </a:r>
          </a:p>
          <a:p>
            <a:pPr lvl="1"/>
            <a:r>
              <a:rPr lang="en-US" dirty="0" smtClean="0"/>
              <a:t>Field Experiments</a:t>
            </a:r>
          </a:p>
          <a:p>
            <a:pPr lvl="1"/>
            <a:r>
              <a:rPr lang="en-US" dirty="0" smtClean="0"/>
              <a:t>Behavioral Experiments</a:t>
            </a:r>
          </a:p>
          <a:p>
            <a:pPr lvl="1"/>
            <a:r>
              <a:rPr lang="en-US" dirty="0" smtClean="0"/>
              <a:t>Resource Development</a:t>
            </a:r>
          </a:p>
          <a:p>
            <a:pPr lvl="2"/>
            <a:r>
              <a:rPr lang="en-US" dirty="0" smtClean="0"/>
              <a:t>Multimedia Resources</a:t>
            </a:r>
          </a:p>
          <a:p>
            <a:pPr lvl="2"/>
            <a:r>
              <a:rPr lang="en-US" dirty="0" smtClean="0"/>
              <a:t>Print Resources</a:t>
            </a:r>
          </a:p>
          <a:p>
            <a:pPr lvl="2"/>
            <a:r>
              <a:rPr lang="en-US" dirty="0" smtClean="0"/>
              <a:t>Interactive Resources</a:t>
            </a:r>
          </a:p>
          <a:p>
            <a:pPr lvl="3"/>
            <a:r>
              <a:rPr lang="en-US" dirty="0" smtClean="0"/>
              <a:t>i.e.:  Articulate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94687"/>
                </a:solidFill>
                <a:ea typeface="+mj-ea"/>
                <a:cs typeface="+mj-cs"/>
              </a:rPr>
              <a:t>Money Talks: Ways to Get Involved</a:t>
            </a:r>
            <a:endParaRPr lang="en-US" dirty="0">
              <a:solidFill>
                <a:srgbClr val="194687"/>
              </a:solidFill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5499991"/>
            <a:ext cx="1701800" cy="12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RBrand_UC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ANRslide_2</Template>
  <TotalTime>10977</TotalTime>
  <Words>404</Words>
  <Application>Microsoft Macintosh PowerPoint</Application>
  <PresentationFormat>On-screen Show (4:3)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ＭＳ Ｐゴシック</vt:lpstr>
      <vt:lpstr>SimSun</vt:lpstr>
      <vt:lpstr>Times New Roman</vt:lpstr>
      <vt:lpstr>Wingdings</vt:lpstr>
      <vt:lpstr>Arial</vt:lpstr>
      <vt:lpstr>ANRBrand_UCCE</vt:lpstr>
      <vt:lpstr>Custom Design</vt:lpstr>
      <vt:lpstr>Money Talks: What Can it Do for You</vt:lpstr>
      <vt:lpstr>Money Talks: Introduction</vt:lpstr>
      <vt:lpstr>Money Talks: Youth Consumerism</vt:lpstr>
      <vt:lpstr>Money Talks: Youth Consumerism</vt:lpstr>
      <vt:lpstr>Money Talks: Why we are needed?</vt:lpstr>
      <vt:lpstr>Money Talks: Curriculum</vt:lpstr>
      <vt:lpstr>Money Talks: Newest Resources</vt:lpstr>
      <vt:lpstr>Money Talks: Ways to Get Involved</vt:lpstr>
      <vt:lpstr>Money Talks: Ways to Get Involved</vt:lpstr>
      <vt:lpstr>PowerPoint Presentation</vt:lpstr>
      <vt:lpstr>Money Talks: Meeting your Needs</vt:lpstr>
      <vt:lpstr>Money Talks: Ask Your Question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headline here in Calibri.</dc:title>
  <dc:creator>Derrick A Robinson</dc:creator>
  <cp:lastModifiedBy>Derrick A Robinson</cp:lastModifiedBy>
  <cp:revision>32</cp:revision>
  <cp:lastPrinted>2017-06-01T16:36:55Z</cp:lastPrinted>
  <dcterms:created xsi:type="dcterms:W3CDTF">2017-01-04T23:43:33Z</dcterms:created>
  <dcterms:modified xsi:type="dcterms:W3CDTF">2017-06-01T21:29:06Z</dcterms:modified>
</cp:coreProperties>
</file>