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256" r:id="rId2"/>
    <p:sldId id="257" r:id="rId3"/>
    <p:sldId id="259" r:id="rId4"/>
    <p:sldId id="258" r:id="rId5"/>
    <p:sldId id="260" r:id="rId6"/>
    <p:sldId id="276" r:id="rId7"/>
    <p:sldId id="261" r:id="rId8"/>
    <p:sldId id="275" r:id="rId9"/>
    <p:sldId id="282" r:id="rId10"/>
    <p:sldId id="280" r:id="rId11"/>
    <p:sldId id="281" r:id="rId12"/>
    <p:sldId id="279" r:id="rId13"/>
    <p:sldId id="288" r:id="rId14"/>
    <p:sldId id="289" r:id="rId15"/>
    <p:sldId id="290" r:id="rId16"/>
    <p:sldId id="264" r:id="rId17"/>
    <p:sldId id="265" r:id="rId18"/>
    <p:sldId id="266" r:id="rId19"/>
    <p:sldId id="283" r:id="rId20"/>
    <p:sldId id="284" r:id="rId21"/>
    <p:sldId id="267" r:id="rId22"/>
    <p:sldId id="285" r:id="rId23"/>
    <p:sldId id="286" r:id="rId24"/>
    <p:sldId id="292" r:id="rId25"/>
    <p:sldId id="291" r:id="rId26"/>
    <p:sldId id="293" r:id="rId27"/>
    <p:sldId id="294" r:id="rId28"/>
    <p:sldId id="268" r:id="rId29"/>
    <p:sldId id="269" r:id="rId30"/>
    <p:sldId id="270" r:id="rId31"/>
    <p:sldId id="271" r:id="rId32"/>
    <p:sldId id="295" r:id="rId33"/>
    <p:sldId id="272" r:id="rId34"/>
    <p:sldId id="273" r:id="rId35"/>
    <p:sldId id="274" r:id="rId36"/>
    <p:sldId id="287"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5774D"/>
    <a:srgbClr val="0F3D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256"/>
    <p:restoredTop sz="82550"/>
  </p:normalViewPr>
  <p:slideViewPr>
    <p:cSldViewPr snapToGrid="0" snapToObjects="1">
      <p:cViewPr varScale="1">
        <p:scale>
          <a:sx n="76" d="100"/>
          <a:sy n="76" d="100"/>
        </p:scale>
        <p:origin x="224" y="352"/>
      </p:cViewPr>
      <p:guideLst/>
    </p:cSldViewPr>
  </p:slideViewPr>
  <p:notesTextViewPr>
    <p:cViewPr>
      <p:scale>
        <a:sx n="1" d="1"/>
        <a:sy n="1" d="1"/>
      </p:scale>
      <p:origin x="0" y="0"/>
    </p:cViewPr>
  </p:notesTextViewPr>
  <p:sorterViewPr>
    <p:cViewPr>
      <p:scale>
        <a:sx n="100" d="100"/>
        <a:sy n="100" d="100"/>
      </p:scale>
      <p:origin x="0" y="-7263"/>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13C26B-ADFD-F440-B8AF-BD67DC6DB338}" type="datetimeFigureOut">
              <a:rPr lang="en-US" smtClean="0"/>
              <a:t>3/15/18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BEF91E-EBF7-D042-B17B-3A6D473266A6}" type="slidenum">
              <a:rPr lang="en-US" smtClean="0"/>
              <a:t>‹#›</a:t>
            </a:fld>
            <a:endParaRPr lang="en-US"/>
          </a:p>
        </p:txBody>
      </p:sp>
    </p:spTree>
    <p:extLst>
      <p:ext uri="{BB962C8B-B14F-4D97-AF65-F5344CB8AC3E}">
        <p14:creationId xmlns:p14="http://schemas.microsoft.com/office/powerpoint/2010/main" val="5981903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inserted a hyperlink to</a:t>
            </a:r>
            <a:r>
              <a:rPr lang="en-US" baseline="0" dirty="0"/>
              <a:t> the university website for quick access on their own guides/tutorials site for conducting research. There are many useful tips for navigating the library and pdfs on understanding topics like: </a:t>
            </a:r>
          </a:p>
          <a:p>
            <a:pPr marL="171450" indent="-171450">
              <a:buFontTx/>
              <a:buChar char="-"/>
            </a:pPr>
            <a:r>
              <a:rPr lang="en-US" baseline="0" dirty="0"/>
              <a:t>Scholarly vs. popular articles, </a:t>
            </a:r>
          </a:p>
          <a:p>
            <a:pPr marL="171450" indent="-171450">
              <a:buFontTx/>
              <a:buChar char="-"/>
            </a:pPr>
            <a:r>
              <a:rPr lang="en-US" baseline="0" dirty="0"/>
              <a:t>How to cite/avoid plagiarism </a:t>
            </a:r>
          </a:p>
        </p:txBody>
      </p:sp>
      <p:sp>
        <p:nvSpPr>
          <p:cNvPr id="4" name="Slide Number Placeholder 3"/>
          <p:cNvSpPr>
            <a:spLocks noGrp="1"/>
          </p:cNvSpPr>
          <p:nvPr>
            <p:ph type="sldNum" sz="quarter" idx="10"/>
          </p:nvPr>
        </p:nvSpPr>
        <p:spPr/>
        <p:txBody>
          <a:bodyPr/>
          <a:lstStyle/>
          <a:p>
            <a:fld id="{AABEF91E-EBF7-D042-B17B-3A6D473266A6}" type="slidenum">
              <a:rPr lang="en-US" smtClean="0"/>
              <a:t>16</a:t>
            </a:fld>
            <a:endParaRPr lang="en-US"/>
          </a:p>
        </p:txBody>
      </p:sp>
    </p:spTree>
    <p:extLst>
      <p:ext uri="{BB962C8B-B14F-4D97-AF65-F5344CB8AC3E}">
        <p14:creationId xmlns:p14="http://schemas.microsoft.com/office/powerpoint/2010/main" val="1414630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BEF91E-EBF7-D042-B17B-3A6D473266A6}" type="slidenum">
              <a:rPr lang="en-US" smtClean="0"/>
              <a:t>21</a:t>
            </a:fld>
            <a:endParaRPr lang="en-US"/>
          </a:p>
        </p:txBody>
      </p:sp>
    </p:spTree>
    <p:extLst>
      <p:ext uri="{BB962C8B-B14F-4D97-AF65-F5344CB8AC3E}">
        <p14:creationId xmlns:p14="http://schemas.microsoft.com/office/powerpoint/2010/main" val="217567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BEF91E-EBF7-D042-B17B-3A6D473266A6}" type="slidenum">
              <a:rPr lang="en-US" smtClean="0"/>
              <a:t>22</a:t>
            </a:fld>
            <a:endParaRPr lang="en-US"/>
          </a:p>
        </p:txBody>
      </p:sp>
    </p:spTree>
    <p:extLst>
      <p:ext uri="{BB962C8B-B14F-4D97-AF65-F5344CB8AC3E}">
        <p14:creationId xmlns:p14="http://schemas.microsoft.com/office/powerpoint/2010/main" val="2002328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link: Using Google</a:t>
            </a:r>
            <a:r>
              <a:rPr lang="en-US" baseline="0" dirty="0"/>
              <a:t> Scholar with VPN and UC </a:t>
            </a:r>
            <a:r>
              <a:rPr lang="en-US" baseline="0" dirty="0" err="1"/>
              <a:t>elinks</a:t>
            </a:r>
            <a:r>
              <a:rPr lang="en-US" baseline="0" dirty="0"/>
              <a:t> is a video tutorial I created on Zoom to help your staff see a visual of how I navigated and downloaded from google scholar. The UC </a:t>
            </a:r>
            <a:r>
              <a:rPr lang="en-US" baseline="0" dirty="0" err="1"/>
              <a:t>elinks</a:t>
            </a:r>
            <a:r>
              <a:rPr lang="en-US" baseline="0" dirty="0"/>
              <a:t> in orange would not have shown up if I wasn’t on the VPN. </a:t>
            </a:r>
          </a:p>
          <a:p>
            <a:r>
              <a:rPr lang="en-US" baseline="0" dirty="0"/>
              <a:t>Click this tutorial if there is time for it (its only 2 min or less) </a:t>
            </a:r>
            <a:endParaRPr lang="en-US" dirty="0"/>
          </a:p>
        </p:txBody>
      </p:sp>
      <p:sp>
        <p:nvSpPr>
          <p:cNvPr id="4" name="Slide Number Placeholder 3"/>
          <p:cNvSpPr>
            <a:spLocks noGrp="1"/>
          </p:cNvSpPr>
          <p:nvPr>
            <p:ph type="sldNum" sz="quarter" idx="10"/>
          </p:nvPr>
        </p:nvSpPr>
        <p:spPr/>
        <p:txBody>
          <a:bodyPr/>
          <a:lstStyle/>
          <a:p>
            <a:fld id="{AABEF91E-EBF7-D042-B17B-3A6D473266A6}" type="slidenum">
              <a:rPr lang="en-US" smtClean="0"/>
              <a:t>23</a:t>
            </a:fld>
            <a:endParaRPr lang="en-US"/>
          </a:p>
        </p:txBody>
      </p:sp>
    </p:spTree>
    <p:extLst>
      <p:ext uri="{BB962C8B-B14F-4D97-AF65-F5344CB8AC3E}">
        <p14:creationId xmlns:p14="http://schemas.microsoft.com/office/powerpoint/2010/main" val="1730287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BEF91E-EBF7-D042-B17B-3A6D473266A6}" type="slidenum">
              <a:rPr lang="en-US" smtClean="0"/>
              <a:t>30</a:t>
            </a:fld>
            <a:endParaRPr lang="en-US"/>
          </a:p>
        </p:txBody>
      </p:sp>
    </p:spTree>
    <p:extLst>
      <p:ext uri="{BB962C8B-B14F-4D97-AF65-F5344CB8AC3E}">
        <p14:creationId xmlns:p14="http://schemas.microsoft.com/office/powerpoint/2010/main" val="10809884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ABEF91E-EBF7-D042-B17B-3A6D473266A6}" type="slidenum">
              <a:rPr lang="en-US" smtClean="0"/>
              <a:t>35</a:t>
            </a:fld>
            <a:endParaRPr lang="en-US"/>
          </a:p>
        </p:txBody>
      </p:sp>
    </p:spTree>
    <p:extLst>
      <p:ext uri="{BB962C8B-B14F-4D97-AF65-F5344CB8AC3E}">
        <p14:creationId xmlns:p14="http://schemas.microsoft.com/office/powerpoint/2010/main" val="15458077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Included</a:t>
            </a:r>
            <a:r>
              <a:rPr lang="en-US" baseline="0" dirty="0"/>
              <a:t> a hyperlink to a video on </a:t>
            </a:r>
            <a:r>
              <a:rPr lang="en-US" baseline="0" dirty="0" err="1"/>
              <a:t>youtube</a:t>
            </a:r>
            <a:r>
              <a:rPr lang="en-US" baseline="0" dirty="0"/>
              <a:t> about overview of WWC and their Individual studies page on the bottom right </a:t>
            </a:r>
            <a:endParaRPr lang="en-US" dirty="0"/>
          </a:p>
          <a:p>
            <a:endParaRPr lang="en-US" dirty="0"/>
          </a:p>
        </p:txBody>
      </p:sp>
      <p:sp>
        <p:nvSpPr>
          <p:cNvPr id="4" name="Slide Number Placeholder 3"/>
          <p:cNvSpPr>
            <a:spLocks noGrp="1"/>
          </p:cNvSpPr>
          <p:nvPr>
            <p:ph type="sldNum" sz="quarter" idx="10"/>
          </p:nvPr>
        </p:nvSpPr>
        <p:spPr/>
        <p:txBody>
          <a:bodyPr/>
          <a:lstStyle/>
          <a:p>
            <a:fld id="{AABEF91E-EBF7-D042-B17B-3A6D473266A6}" type="slidenum">
              <a:rPr lang="en-US" smtClean="0"/>
              <a:t>36</a:t>
            </a:fld>
            <a:endParaRPr lang="en-US"/>
          </a:p>
        </p:txBody>
      </p:sp>
    </p:spTree>
    <p:extLst>
      <p:ext uri="{BB962C8B-B14F-4D97-AF65-F5344CB8AC3E}">
        <p14:creationId xmlns:p14="http://schemas.microsoft.com/office/powerpoint/2010/main" val="32482582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ECD19FB2-3AAB-4D03-B13A-2960828C78E3}" type="datetimeFigureOut">
              <a:rPr lang="en-US" dirty="0"/>
              <a:t>3/15/18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80C674-7DFC-42FE-B9CD-82963CDB1557}" type="datetimeFigureOut">
              <a:rPr lang="en-US" dirty="0"/>
              <a:t>3/15/18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076456F-F47D-4F25-8053-2A695DA0CA7D}" type="datetimeFigureOut">
              <a:rPr lang="en-US" dirty="0"/>
              <a:t>3/15/18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6C7379-69CC-4837-9905-BEBA22830C8A}" type="datetimeFigureOut">
              <a:rPr lang="en-US" dirty="0"/>
              <a:t>3/15/18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EB8B7E-8AEE-4F10-BFEE-C999AD004D36}" type="datetimeFigureOut">
              <a:rPr lang="en-US" dirty="0"/>
              <a:t>3/15/18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668F3F9-58BC-440B-B37B-805B9055EF92}" type="datetimeFigureOut">
              <a:rPr lang="en-US" dirty="0"/>
              <a:t>3/15/18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0D5A53AF-48EA-489D-8260-9DCAB666386A}" type="datetimeFigureOut">
              <a:rPr lang="en-US" dirty="0"/>
              <a:t>3/15/18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ED02AE-B9A4-47BD-AF8E-97E16144138B}" type="datetimeFigureOut">
              <a:rPr lang="en-US" dirty="0"/>
              <a:t>3/15/18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0FD78B-DB02-4362-BCDC-98A55456977C}" type="datetimeFigureOut">
              <a:rPr lang="en-US" dirty="0"/>
              <a:t>3/15/18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916976-5D93-46E4-A98A-FAD63E4D0EA8}" type="datetimeFigureOut">
              <a:rPr lang="en-US" dirty="0"/>
              <a:t>3/15/18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F39F4F5-F4D2-4D2A-AB60-88D37ADCB869}" type="datetimeFigureOut">
              <a:rPr lang="en-US" dirty="0"/>
              <a:t>3/15/18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23BC6CE-6D1E-47E5-8859-F31AC5380EB2}" type="datetimeFigureOut">
              <a:rPr lang="en-US" dirty="0"/>
              <a:t>3/15/18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1B4E7C4-4DA4-404D-9965-B13F2DD7D8BF}" type="datetimeFigureOut">
              <a:rPr lang="en-US" dirty="0"/>
              <a:t>3/15/18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76FB7AA-4A53-424F-AD41-70827B6504BA}" type="datetimeFigureOut">
              <a:rPr lang="en-US" dirty="0"/>
              <a:t>3/15/18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84882-FB12-4BC8-9960-9AD8104D7FAE}" type="datetimeFigureOut">
              <a:rPr lang="en-US" dirty="0"/>
              <a:t>3/15/18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7D1BD23-6E54-4D9D-AD88-A2813C73CC25}" type="datetimeFigureOut">
              <a:rPr lang="en-US" dirty="0"/>
              <a:t>3/15/18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471A834-4F3C-4AF9-9C74-05EC35A0F292}" type="datetimeFigureOut">
              <a:rPr lang="en-US" dirty="0"/>
              <a:t>3/15/18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51CF1133-3259-4C45-BABA-5B62D9C6F78D}" type="datetimeFigureOut">
              <a:rPr lang="en-US" dirty="0"/>
              <a:t>3/15/18</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www.library.ucdavis.edu/service/guides-tutorials/"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hyperlink" Target="https://computingaccounts.ucdavis.edu/" TargetMode="External"/><Relationship Id="rId2" Type="http://schemas.openxmlformats.org/officeDocument/2006/relationships/hyperlink" Target="https://www.library.ucdavis.edu/service/connect-from-off-campus/#license-restrictions-5" TargetMode="External"/><Relationship Id="rId1" Type="http://schemas.openxmlformats.org/officeDocument/2006/relationships/slideLayout" Target="../slideLayouts/slideLayout2.xml"/><Relationship Id="rId5" Type="http://schemas.openxmlformats.org/officeDocument/2006/relationships/hyperlink" Target="http://ucdavis.worldcat.org/search?qt=affiliate&amp;ai=wclocal_5689&amp;scope=1&amp;oldscope=W&amp;q=" TargetMode="External"/><Relationship Id="rId4" Type="http://schemas.openxmlformats.org/officeDocument/2006/relationships/hyperlink" Target="https://search.library.ucdavis.edu/primo-explore/search?vid=01UCD_V1" TargetMode="External"/></Relationships>
</file>

<file path=ppt/slides/_rels/slide18.xml.rels><?xml version="1.0" encoding="UTF-8" standalone="yes"?>
<Relationships xmlns="http://schemas.openxmlformats.org/package/2006/relationships"><Relationship Id="rId2" Type="http://schemas.openxmlformats.org/officeDocument/2006/relationships/hyperlink" Target="https://www.library.ucdavis.edu/service/connect-from-off-campus/"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0.png"/><Relationship Id="rId4" Type="http://schemas.openxmlformats.org/officeDocument/2006/relationships/notesSlide" Target="../notesSlides/notesSlide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video" Target="https://www.youtube.com/embed/Ceziy3Pg8AQ" TargetMode="External"/><Relationship Id="rId5" Type="http://schemas.openxmlformats.org/officeDocument/2006/relationships/hyperlink" Target="https://youtu.be/Ceziy3Pg8AQ?t=4" TargetMode="Externa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8" Type="http://schemas.openxmlformats.org/officeDocument/2006/relationships/hyperlink" Target="https://www.library.ucdavis.edu/browse-subjects/#general-multidisciplinary-resources-1" TargetMode="External"/><Relationship Id="rId13" Type="http://schemas.openxmlformats.org/officeDocument/2006/relationships/image" Target="../media/image3.png"/><Relationship Id="rId3" Type="http://schemas.openxmlformats.org/officeDocument/2006/relationships/hyperlink" Target="https://www.library.ucdavis.edu/service/contact-your-subject-librarian/" TargetMode="External"/><Relationship Id="rId7" Type="http://schemas.openxmlformats.org/officeDocument/2006/relationships/hyperlink" Target="https://www.library.ucdavis.edu/browse-subjects/#engineering-transportation-5" TargetMode="External"/><Relationship Id="rId12" Type="http://schemas.openxmlformats.org/officeDocument/2006/relationships/hyperlink" Target="https://www.library.ucdavis.edu/browse-subjects/#social-sciences-9"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s://www.library.ucdavis.edu/browse-subjects/#biological-sciences-4" TargetMode="External"/><Relationship Id="rId11" Type="http://schemas.openxmlformats.org/officeDocument/2006/relationships/hyperlink" Target="https://www.library.ucdavis.edu/browse-subjects/#physical-sciences-8" TargetMode="External"/><Relationship Id="rId5" Type="http://schemas.openxmlformats.org/officeDocument/2006/relationships/hyperlink" Target="https://www.library.ucdavis.edu/browse-subjects/#arts-humanities-3" TargetMode="External"/><Relationship Id="rId10" Type="http://schemas.openxmlformats.org/officeDocument/2006/relationships/hyperlink" Target="https://www.library.ucdavis.edu/browse-subjects/#health-sciences-7" TargetMode="External"/><Relationship Id="rId4" Type="http://schemas.openxmlformats.org/officeDocument/2006/relationships/hyperlink" Target="https://www.library.ucdavis.edu/browse-subjects/#agricultural-environmental-sciences-2" TargetMode="External"/><Relationship Id="rId9" Type="http://schemas.openxmlformats.org/officeDocument/2006/relationships/hyperlink" Target="https://www.library.ucdavis.edu/browse-subjects/#government-information-6"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zoom_0.mp4"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799" y="2873630"/>
            <a:ext cx="9144000" cy="1641490"/>
          </a:xfrm>
        </p:spPr>
        <p:txBody>
          <a:bodyPr>
            <a:normAutofit/>
          </a:bodyPr>
          <a:lstStyle/>
          <a:p>
            <a:r>
              <a:rPr lang="en-US" sz="5400" dirty="0"/>
              <a:t>Accessing and Navigating the UC Library </a:t>
            </a:r>
          </a:p>
        </p:txBody>
      </p:sp>
      <p:sp>
        <p:nvSpPr>
          <p:cNvPr id="3" name="Subtitle 2"/>
          <p:cNvSpPr>
            <a:spLocks noGrp="1"/>
          </p:cNvSpPr>
          <p:nvPr>
            <p:ph type="subTitle" idx="1"/>
          </p:nvPr>
        </p:nvSpPr>
        <p:spPr/>
        <p:txBody>
          <a:bodyPr/>
          <a:lstStyle/>
          <a:p>
            <a:r>
              <a:rPr lang="en-US" dirty="0"/>
              <a:t>Kali Trzesniewski &amp; Natalie Ramos </a:t>
            </a:r>
          </a:p>
        </p:txBody>
      </p:sp>
    </p:spTree>
    <p:extLst>
      <p:ext uri="{BB962C8B-B14F-4D97-AF65-F5344CB8AC3E}">
        <p14:creationId xmlns:p14="http://schemas.microsoft.com/office/powerpoint/2010/main" val="20701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338693" y="1446902"/>
            <a:ext cx="8745671" cy="6964736"/>
          </a:xfrm>
        </p:spPr>
      </p:pic>
      <p:sp>
        <p:nvSpPr>
          <p:cNvPr id="7" name="TextBox 6"/>
          <p:cNvSpPr txBox="1"/>
          <p:nvPr/>
        </p:nvSpPr>
        <p:spPr>
          <a:xfrm>
            <a:off x="184016" y="204895"/>
            <a:ext cx="11676680" cy="1077218"/>
          </a:xfrm>
          <a:prstGeom prst="rect">
            <a:avLst/>
          </a:prstGeom>
          <a:noFill/>
        </p:spPr>
        <p:txBody>
          <a:bodyPr wrap="square" rtlCol="0">
            <a:spAutoFit/>
          </a:bodyPr>
          <a:lstStyle/>
          <a:p>
            <a:r>
              <a:rPr lang="en-US" sz="3200" dirty="0"/>
              <a:t>3. Click on Preview or the name of the peer reviewed paper for more details</a:t>
            </a:r>
            <a:r>
              <a:rPr lang="mr-IN" sz="3200" dirty="0"/>
              <a:t>…</a:t>
            </a:r>
            <a:endParaRPr lang="en-US" sz="3200" dirty="0"/>
          </a:p>
        </p:txBody>
      </p:sp>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79059" y="1926299"/>
            <a:ext cx="6069996" cy="4482460"/>
          </a:xfrm>
          <a:prstGeom prst="rect">
            <a:avLst/>
          </a:prstGeom>
        </p:spPr>
      </p:pic>
      <p:sp>
        <p:nvSpPr>
          <p:cNvPr id="10" name="Oval 9"/>
          <p:cNvSpPr/>
          <p:nvPr/>
        </p:nvSpPr>
        <p:spPr>
          <a:xfrm>
            <a:off x="2082716" y="2546033"/>
            <a:ext cx="931652" cy="646331"/>
          </a:xfrm>
          <a:prstGeom prst="ellipse">
            <a:avLst/>
          </a:prstGeom>
          <a:noFill/>
          <a:ln w="762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3187637" y="2651928"/>
            <a:ext cx="2908363" cy="477051"/>
          </a:xfrm>
          <a:prstGeom prst="rightArrow">
            <a:avLst/>
          </a:prstGeom>
          <a:solidFill>
            <a:schemeClr val="accent5"/>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8026240" y="5548218"/>
            <a:ext cx="1047175" cy="796206"/>
          </a:xfrm>
          <a:prstGeom prst="ellipse">
            <a:avLst/>
          </a:prstGeom>
          <a:noFill/>
          <a:ln w="762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650702" y="906313"/>
            <a:ext cx="6209993" cy="1077218"/>
          </a:xfrm>
          <a:prstGeom prst="rect">
            <a:avLst/>
          </a:prstGeom>
          <a:solidFill>
            <a:srgbClr val="0F3D51"/>
          </a:solidFill>
        </p:spPr>
        <p:txBody>
          <a:bodyPr wrap="square" rtlCol="0">
            <a:spAutoFit/>
          </a:bodyPr>
          <a:lstStyle/>
          <a:p>
            <a:r>
              <a:rPr lang="en-US" sz="3200" dirty="0"/>
              <a:t>4. Locate “full text” options at the orange UCD/e-link</a:t>
            </a:r>
          </a:p>
        </p:txBody>
      </p:sp>
    </p:spTree>
    <p:extLst>
      <p:ext uri="{BB962C8B-B14F-4D97-AF65-F5344CB8AC3E}">
        <p14:creationId xmlns:p14="http://schemas.microsoft.com/office/powerpoint/2010/main" val="1416088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0"/>
                            </p:stCondLst>
                            <p:childTnLst>
                              <p:par>
                                <p:cTn id="12" presetID="2" presetClass="entr" presetSubtype="8"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0-#ppt_w/2"/>
                                          </p:val>
                                        </p:tav>
                                        <p:tav tm="100000">
                                          <p:val>
                                            <p:strVal val="#ppt_x"/>
                                          </p:val>
                                        </p:tav>
                                      </p:tavLst>
                                    </p:anim>
                                    <p:anim calcmode="lin" valueType="num">
                                      <p:cBhvr additive="base">
                                        <p:cTn id="15" dur="500" fill="hold"/>
                                        <p:tgtEl>
                                          <p:spTgt spid="10"/>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2" presetClass="entr" presetSubtype="8"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childTnLst>
                          </p:cTn>
                        </p:par>
                        <p:par>
                          <p:cTn id="21" fill="hold">
                            <p:stCondLst>
                              <p:cond delay="1000"/>
                            </p:stCondLst>
                            <p:childTnLst>
                              <p:par>
                                <p:cTn id="22" presetID="1"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par>
                          <p:cTn id="24" fill="hold">
                            <p:stCondLst>
                              <p:cond delay="1000"/>
                            </p:stCondLst>
                            <p:childTnLst>
                              <p:par>
                                <p:cTn id="25" presetID="2" presetClass="entr" presetSubtype="8"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0-#ppt_w/2"/>
                                          </p:val>
                                        </p:tav>
                                        <p:tav tm="100000">
                                          <p:val>
                                            <p:strVal val="#ppt_x"/>
                                          </p:val>
                                        </p:tav>
                                      </p:tavLst>
                                    </p:anim>
                                    <p:anim calcmode="lin" valueType="num">
                                      <p:cBhvr additive="base">
                                        <p:cTn id="2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364" y="-189948"/>
            <a:ext cx="11347700" cy="1325563"/>
          </a:xfrm>
        </p:spPr>
        <p:txBody>
          <a:bodyPr>
            <a:normAutofit/>
          </a:bodyPr>
          <a:lstStyle/>
          <a:p>
            <a:r>
              <a:rPr lang="en-US" sz="3200" dirty="0"/>
              <a:t>That will often lead you to the publisher website</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187220" y="1198107"/>
            <a:ext cx="8589914" cy="4463784"/>
          </a:xfrm>
        </p:spPr>
      </p:pic>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993739" y="2805779"/>
            <a:ext cx="7038769" cy="3771972"/>
          </a:xfrm>
          <a:prstGeom prst="rect">
            <a:avLst/>
          </a:prstGeom>
        </p:spPr>
      </p:pic>
      <p:sp>
        <p:nvSpPr>
          <p:cNvPr id="5" name="Right Arrow 4"/>
          <p:cNvSpPr/>
          <p:nvPr/>
        </p:nvSpPr>
        <p:spPr>
          <a:xfrm>
            <a:off x="2295236" y="3726223"/>
            <a:ext cx="4709413" cy="477051"/>
          </a:xfrm>
          <a:prstGeom prst="rightArrow">
            <a:avLst>
              <a:gd name="adj1" fmla="val 35534"/>
              <a:gd name="adj2" fmla="val 50000"/>
            </a:avLst>
          </a:prstGeom>
          <a:solidFill>
            <a:schemeClr val="accent5"/>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62C6F5A-9499-4D9F-AB9D-B474D53AE6AC}"/>
              </a:ext>
            </a:extLst>
          </p:cNvPr>
          <p:cNvSpPr/>
          <p:nvPr/>
        </p:nvSpPr>
        <p:spPr>
          <a:xfrm>
            <a:off x="8894618" y="502533"/>
            <a:ext cx="3170366" cy="1569660"/>
          </a:xfrm>
          <a:prstGeom prst="rect">
            <a:avLst/>
          </a:prstGeom>
        </p:spPr>
        <p:txBody>
          <a:bodyPr wrap="square">
            <a:spAutoFit/>
          </a:bodyPr>
          <a:lstStyle/>
          <a:p>
            <a:r>
              <a:rPr lang="en-US" sz="3200" dirty="0"/>
              <a:t>Where you can download or print the full text PDF</a:t>
            </a:r>
          </a:p>
        </p:txBody>
      </p:sp>
    </p:spTree>
    <p:extLst>
      <p:ext uri="{BB962C8B-B14F-4D97-AF65-F5344CB8AC3E}">
        <p14:creationId xmlns:p14="http://schemas.microsoft.com/office/powerpoint/2010/main" val="553869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par>
                          <p:cTn id="12" fill="hold">
                            <p:stCondLst>
                              <p:cond delay="0"/>
                            </p:stCondLst>
                            <p:childTnLst>
                              <p:par>
                                <p:cTn id="13" presetID="2" presetClass="entr" presetSubtype="8"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1" presetClass="entr" presetSubtype="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zoom_0">
            <a:hlinkClick r:id="" action="ppaction://media"/>
            <a:extLst>
              <a:ext uri="{FF2B5EF4-FFF2-40B4-BE49-F238E27FC236}">
                <a16:creationId xmlns:a16="http://schemas.microsoft.com/office/drawing/2014/main" id="{C881E879-2E22-4CB2-B46F-C6C3A607A9E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444413" cy="6999983"/>
          </a:xfrm>
          <a:prstGeom prst="rect">
            <a:avLst/>
          </a:prstGeom>
        </p:spPr>
      </p:pic>
    </p:spTree>
    <p:extLst>
      <p:ext uri="{BB962C8B-B14F-4D97-AF65-F5344CB8AC3E}">
        <p14:creationId xmlns:p14="http://schemas.microsoft.com/office/powerpoint/2010/main" val="207557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1201B-DBA0-4AE6-B316-0B92A8EE221F}"/>
              </a:ext>
            </a:extLst>
          </p:cNvPr>
          <p:cNvSpPr>
            <a:spLocks noGrp="1"/>
          </p:cNvSpPr>
          <p:nvPr>
            <p:ph type="ctrTitle"/>
          </p:nvPr>
        </p:nvSpPr>
        <p:spPr/>
        <p:txBody>
          <a:bodyPr>
            <a:normAutofit/>
          </a:bodyPr>
          <a:lstStyle/>
          <a:p>
            <a:r>
              <a:rPr lang="en-US" sz="8800" dirty="0"/>
              <a:t>ERIC search page </a:t>
            </a:r>
          </a:p>
        </p:txBody>
      </p:sp>
      <p:sp>
        <p:nvSpPr>
          <p:cNvPr id="3" name="Subtitle 2">
            <a:extLst>
              <a:ext uri="{FF2B5EF4-FFF2-40B4-BE49-F238E27FC236}">
                <a16:creationId xmlns:a16="http://schemas.microsoft.com/office/drawing/2014/main" id="{2A8380DA-A94F-4399-B374-36DE01BD2308}"/>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4248566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95B73DC-EF46-405A-831C-05556C79BF0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42891" y="79514"/>
            <a:ext cx="10630920" cy="6778486"/>
          </a:xfrm>
          <a:prstGeom prst="rect">
            <a:avLst/>
          </a:prstGeom>
        </p:spPr>
      </p:pic>
      <p:sp>
        <p:nvSpPr>
          <p:cNvPr id="7" name="Oval 6">
            <a:extLst>
              <a:ext uri="{FF2B5EF4-FFF2-40B4-BE49-F238E27FC236}">
                <a16:creationId xmlns:a16="http://schemas.microsoft.com/office/drawing/2014/main" id="{288FEDC0-03B1-4CF0-ACC5-58DEF700D10F}"/>
              </a:ext>
            </a:extLst>
          </p:cNvPr>
          <p:cNvSpPr/>
          <p:nvPr/>
        </p:nvSpPr>
        <p:spPr>
          <a:xfrm>
            <a:off x="4557636" y="993167"/>
            <a:ext cx="2899834" cy="925086"/>
          </a:xfrm>
          <a:prstGeom prst="ellipse">
            <a:avLst/>
          </a:prstGeom>
          <a:noFill/>
          <a:ln w="76200" cmpd="sng">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319214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D0DDFA-74E4-46CA-9079-A942174F396F}"/>
              </a:ext>
            </a:extLst>
          </p:cNvPr>
          <p:cNvPicPr>
            <a:picLocks noChangeAspect="1"/>
          </p:cNvPicPr>
          <p:nvPr/>
        </p:nvPicPr>
        <p:blipFill>
          <a:blip r:embed="rId2"/>
          <a:stretch>
            <a:fillRect/>
          </a:stretch>
        </p:blipFill>
        <p:spPr>
          <a:xfrm>
            <a:off x="0" y="719413"/>
            <a:ext cx="12192000" cy="5419173"/>
          </a:xfrm>
          <a:prstGeom prst="rect">
            <a:avLst/>
          </a:prstGeom>
        </p:spPr>
      </p:pic>
    </p:spTree>
    <p:extLst>
      <p:ext uri="{BB962C8B-B14F-4D97-AF65-F5344CB8AC3E}">
        <p14:creationId xmlns:p14="http://schemas.microsoft.com/office/powerpoint/2010/main" val="38981944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22" y="-242891"/>
            <a:ext cx="11708921" cy="1325563"/>
          </a:xfrm>
        </p:spPr>
        <p:txBody>
          <a:bodyPr>
            <a:normAutofit/>
          </a:bodyPr>
          <a:lstStyle/>
          <a:p>
            <a:pPr algn="ctr"/>
            <a:r>
              <a:rPr lang="en-US" sz="4400" dirty="0">
                <a:hlinkClick r:id="rId3"/>
              </a:rPr>
              <a:t>Guides and Tutorials on Conducting Research </a:t>
            </a:r>
            <a:endParaRPr lang="en-US" sz="4400"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a:ext>
            </a:extLst>
          </a:blip>
          <a:stretch>
            <a:fillRect/>
          </a:stretch>
        </p:blipFill>
        <p:spPr>
          <a:xfrm>
            <a:off x="147541" y="1010014"/>
            <a:ext cx="5031678" cy="7198789"/>
          </a:xfrm>
        </p:spPr>
      </p:pic>
      <p:pic>
        <p:nvPicPr>
          <p:cNvPr id="6" name="Picture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713663" y="1799760"/>
            <a:ext cx="5031678" cy="6717104"/>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402453" y="3827891"/>
            <a:ext cx="6520591" cy="2660841"/>
          </a:xfrm>
          <a:prstGeom prst="rect">
            <a:avLst/>
          </a:prstGeom>
        </p:spPr>
      </p:pic>
    </p:spTree>
    <p:extLst>
      <p:ext uri="{BB962C8B-B14F-4D97-AF65-F5344CB8AC3E}">
        <p14:creationId xmlns:p14="http://schemas.microsoft.com/office/powerpoint/2010/main" val="1258823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4684" y="2225964"/>
            <a:ext cx="10515600" cy="3620654"/>
          </a:xfrm>
        </p:spPr>
        <p:txBody>
          <a:bodyPr>
            <a:noAutofit/>
          </a:bodyPr>
          <a:lstStyle/>
          <a:p>
            <a:r>
              <a:rPr lang="en-US" sz="3200" dirty="0">
                <a:solidFill>
                  <a:schemeClr val="tx1"/>
                </a:solidFill>
              </a:rPr>
              <a:t>Current UC Davis students, faculty, and employees may access our </a:t>
            </a:r>
            <a:r>
              <a:rPr lang="en-US" sz="3200" u="sng" dirty="0">
                <a:solidFill>
                  <a:schemeClr val="tx1"/>
                </a:solidFill>
                <a:hlinkClick r:id="rId2"/>
              </a:rPr>
              <a:t>licensed resources</a:t>
            </a:r>
            <a:r>
              <a:rPr lang="en-US" sz="3200" dirty="0">
                <a:solidFill>
                  <a:schemeClr val="tx1"/>
                </a:solidFill>
              </a:rPr>
              <a:t> from off campus with their </a:t>
            </a:r>
            <a:r>
              <a:rPr lang="en-US" sz="3200" u="sng" dirty="0">
                <a:solidFill>
                  <a:schemeClr val="tx1"/>
                </a:solidFill>
                <a:hlinkClick r:id="rId3"/>
              </a:rPr>
              <a:t>UCD LoginID</a:t>
            </a:r>
            <a:r>
              <a:rPr lang="en-US" sz="3200" dirty="0">
                <a:solidFill>
                  <a:schemeClr val="tx1"/>
                </a:solidFill>
              </a:rPr>
              <a:t>. </a:t>
            </a:r>
            <a:br>
              <a:rPr lang="en-US" sz="3200" dirty="0">
                <a:solidFill>
                  <a:schemeClr val="tx1"/>
                </a:solidFill>
              </a:rPr>
            </a:br>
            <a:br>
              <a:rPr lang="en-US" sz="3200" dirty="0">
                <a:solidFill>
                  <a:schemeClr val="tx1"/>
                </a:solidFill>
              </a:rPr>
            </a:br>
            <a:r>
              <a:rPr lang="en-US" sz="3200" dirty="0">
                <a:solidFill>
                  <a:schemeClr val="tx1"/>
                </a:solidFill>
              </a:rPr>
              <a:t>The </a:t>
            </a:r>
            <a:r>
              <a:rPr lang="en-US" sz="3200" u="sng" dirty="0">
                <a:solidFill>
                  <a:schemeClr val="tx1"/>
                </a:solidFill>
                <a:hlinkClick r:id="rId4"/>
              </a:rPr>
              <a:t>UC Davis Library catalog</a:t>
            </a:r>
            <a:r>
              <a:rPr lang="en-US" sz="3200" dirty="0">
                <a:solidFill>
                  <a:schemeClr val="tx1"/>
                </a:solidFill>
              </a:rPr>
              <a:t>, </a:t>
            </a:r>
            <a:r>
              <a:rPr lang="en-US" sz="3200" u="sng" dirty="0">
                <a:solidFill>
                  <a:schemeClr val="tx1"/>
                </a:solidFill>
                <a:hlinkClick r:id="rId5"/>
              </a:rPr>
              <a:t>Melvyl catalog</a:t>
            </a:r>
            <a:r>
              <a:rPr lang="en-US" sz="3200" dirty="0">
                <a:solidFill>
                  <a:schemeClr val="tx1"/>
                </a:solidFill>
              </a:rPr>
              <a:t>, and other free resources are open to all and do not require use of the VPN</a:t>
            </a:r>
            <a:r>
              <a:rPr lang="en-US" sz="3200" dirty="0"/>
              <a:t>.</a:t>
            </a:r>
            <a:r>
              <a:rPr lang="en-US" sz="3200" dirty="0">
                <a:solidFill>
                  <a:schemeClr val="accent5">
                    <a:lumMod val="75000"/>
                  </a:schemeClr>
                </a:solidFill>
              </a:rPr>
              <a:t> </a:t>
            </a:r>
          </a:p>
        </p:txBody>
      </p:sp>
      <p:sp>
        <p:nvSpPr>
          <p:cNvPr id="3" name="Rectangle 2">
            <a:extLst>
              <a:ext uri="{FF2B5EF4-FFF2-40B4-BE49-F238E27FC236}">
                <a16:creationId xmlns:a16="http://schemas.microsoft.com/office/drawing/2014/main" id="{CF6E18C2-9762-4F1E-A3F7-651BC81171F2}"/>
              </a:ext>
            </a:extLst>
          </p:cNvPr>
          <p:cNvSpPr/>
          <p:nvPr/>
        </p:nvSpPr>
        <p:spPr>
          <a:xfrm>
            <a:off x="3687054" y="1270124"/>
            <a:ext cx="4998741" cy="769441"/>
          </a:xfrm>
          <a:prstGeom prst="rect">
            <a:avLst/>
          </a:prstGeom>
        </p:spPr>
        <p:txBody>
          <a:bodyPr wrap="none">
            <a:spAutoFit/>
          </a:bodyPr>
          <a:lstStyle/>
          <a:p>
            <a:r>
              <a:rPr lang="en-US" sz="4400" dirty="0"/>
              <a:t>Using the </a:t>
            </a:r>
            <a:r>
              <a:rPr lang="en-US" sz="4400" dirty="0">
                <a:solidFill>
                  <a:schemeClr val="accent5">
                    <a:lumMod val="75000"/>
                  </a:schemeClr>
                </a:solidFill>
              </a:rPr>
              <a:t>VPN </a:t>
            </a:r>
            <a:r>
              <a:rPr lang="en-US" sz="4400" dirty="0"/>
              <a:t>Client</a:t>
            </a:r>
          </a:p>
        </p:txBody>
      </p:sp>
    </p:spTree>
    <p:extLst>
      <p:ext uri="{BB962C8B-B14F-4D97-AF65-F5344CB8AC3E}">
        <p14:creationId xmlns:p14="http://schemas.microsoft.com/office/powerpoint/2010/main" val="9273818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Connecting from Off Campus </a:t>
            </a:r>
          </a:p>
        </p:txBody>
      </p:sp>
      <p:sp>
        <p:nvSpPr>
          <p:cNvPr id="4" name="TextBox 3"/>
          <p:cNvSpPr txBox="1"/>
          <p:nvPr/>
        </p:nvSpPr>
        <p:spPr>
          <a:xfrm>
            <a:off x="897147" y="1690688"/>
            <a:ext cx="10041147" cy="3046988"/>
          </a:xfrm>
          <a:prstGeom prst="rect">
            <a:avLst/>
          </a:prstGeom>
          <a:noFill/>
        </p:spPr>
        <p:txBody>
          <a:bodyPr wrap="square" rtlCol="0">
            <a:spAutoFit/>
          </a:bodyPr>
          <a:lstStyle/>
          <a:p>
            <a:pPr marL="342900" indent="-342900">
              <a:buAutoNum type="arabicPeriod"/>
            </a:pPr>
            <a:r>
              <a:rPr lang="en-US" sz="3200" dirty="0"/>
              <a:t>The </a:t>
            </a:r>
            <a:r>
              <a:rPr lang="en-US" sz="3200" dirty="0">
                <a:solidFill>
                  <a:schemeClr val="accent5">
                    <a:lumMod val="75000"/>
                  </a:schemeClr>
                </a:solidFill>
              </a:rPr>
              <a:t>VPN Client (Pulse Secure) </a:t>
            </a:r>
            <a:r>
              <a:rPr lang="en-US" sz="3200" dirty="0"/>
              <a:t>needs to be downloaded and installed on your personal computer. Please use one of the links below for instructions on how to install, configure, and use the VPN Client. You only need to do this once: </a:t>
            </a:r>
            <a:r>
              <a:rPr lang="en-US" sz="3200" b="1" dirty="0">
                <a:hlinkClick r:id="rId2"/>
              </a:rPr>
              <a:t>VPN Client for Desktops and Notebooks: Installation &amp; Use Guide</a:t>
            </a:r>
            <a:endParaRPr lang="en-US" sz="3200" b="1" dirty="0"/>
          </a:p>
        </p:txBody>
      </p:sp>
    </p:spTree>
    <p:extLst>
      <p:ext uri="{BB962C8B-B14F-4D97-AF65-F5344CB8AC3E}">
        <p14:creationId xmlns:p14="http://schemas.microsoft.com/office/powerpoint/2010/main" val="1725978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Connecting from Off Campus </a:t>
            </a:r>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85882" y="2991495"/>
            <a:ext cx="10267917" cy="3942146"/>
          </a:xfrm>
          <a:prstGeom prst="rect">
            <a:avLst/>
          </a:prstGeom>
        </p:spPr>
      </p:pic>
      <p:sp>
        <p:nvSpPr>
          <p:cNvPr id="7" name="TextBox 6"/>
          <p:cNvSpPr txBox="1"/>
          <p:nvPr/>
        </p:nvSpPr>
        <p:spPr>
          <a:xfrm>
            <a:off x="507259" y="1665932"/>
            <a:ext cx="11352232" cy="1077218"/>
          </a:xfrm>
          <a:prstGeom prst="rect">
            <a:avLst/>
          </a:prstGeom>
          <a:noFill/>
        </p:spPr>
        <p:txBody>
          <a:bodyPr wrap="square" rtlCol="0">
            <a:spAutoFit/>
          </a:bodyPr>
          <a:lstStyle/>
          <a:p>
            <a:r>
              <a:rPr lang="en-US" sz="3200" dirty="0"/>
              <a:t>2. Once on your navigation bar, the Pulse Secure connect using the VPN when off campus</a:t>
            </a:r>
          </a:p>
        </p:txBody>
      </p:sp>
    </p:spTree>
    <p:extLst>
      <p:ext uri="{BB962C8B-B14F-4D97-AF65-F5344CB8AC3E}">
        <p14:creationId xmlns:p14="http://schemas.microsoft.com/office/powerpoint/2010/main" val="41120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98991"/>
            <a:ext cx="10515600" cy="1325563"/>
          </a:xfrm>
        </p:spPr>
        <p:txBody>
          <a:bodyPr/>
          <a:lstStyle/>
          <a:p>
            <a:r>
              <a:rPr lang="en-US" dirty="0"/>
              <a:t>Objectives 	</a:t>
            </a:r>
          </a:p>
        </p:txBody>
      </p:sp>
      <p:sp>
        <p:nvSpPr>
          <p:cNvPr id="3" name="Content Placeholder 2"/>
          <p:cNvSpPr>
            <a:spLocks noGrp="1"/>
          </p:cNvSpPr>
          <p:nvPr>
            <p:ph idx="1"/>
          </p:nvPr>
        </p:nvSpPr>
        <p:spPr>
          <a:xfrm>
            <a:off x="1120000" y="1825625"/>
            <a:ext cx="10233800" cy="3746500"/>
          </a:xfrm>
        </p:spPr>
        <p:txBody>
          <a:bodyPr/>
          <a:lstStyle/>
          <a:p>
            <a:pPr marL="514350" indent="-514350">
              <a:buFont typeface="+mj-lt"/>
              <a:buAutoNum type="arabicPeriod"/>
            </a:pPr>
            <a:r>
              <a:rPr lang="en-US" dirty="0"/>
              <a:t>Understand how to </a:t>
            </a:r>
            <a:r>
              <a:rPr lang="en-US" dirty="0">
                <a:solidFill>
                  <a:schemeClr val="accent5">
                    <a:lumMod val="75000"/>
                  </a:schemeClr>
                </a:solidFill>
              </a:rPr>
              <a:t>navigate</a:t>
            </a:r>
            <a:r>
              <a:rPr lang="en-US" dirty="0"/>
              <a:t> through UC Davis online library  </a:t>
            </a:r>
          </a:p>
          <a:p>
            <a:pPr marL="514350" indent="-514350">
              <a:buFont typeface="+mj-lt"/>
              <a:buAutoNum type="arabicPeriod"/>
            </a:pPr>
            <a:r>
              <a:rPr lang="en-US" dirty="0"/>
              <a:t>Resources on how to conduct basic literature review </a:t>
            </a:r>
            <a:r>
              <a:rPr lang="en-US" dirty="0">
                <a:solidFill>
                  <a:schemeClr val="accent5">
                    <a:lumMod val="75000"/>
                  </a:schemeClr>
                </a:solidFill>
              </a:rPr>
              <a:t>searches </a:t>
            </a:r>
          </a:p>
          <a:p>
            <a:pPr marL="514350" indent="-514350">
              <a:buFont typeface="+mj-lt"/>
              <a:buAutoNum type="arabicPeriod"/>
            </a:pPr>
            <a:r>
              <a:rPr lang="en-US" dirty="0"/>
              <a:t>How to access documents (e.g. journal articles, peer reviewed articles) from </a:t>
            </a:r>
            <a:r>
              <a:rPr lang="en-US" dirty="0">
                <a:solidFill>
                  <a:schemeClr val="accent5">
                    <a:lumMod val="75000"/>
                  </a:schemeClr>
                </a:solidFill>
              </a:rPr>
              <a:t>Google Scholar and using the VPN </a:t>
            </a:r>
          </a:p>
          <a:p>
            <a:pPr marL="514350" indent="-514350">
              <a:buFont typeface="+mj-lt"/>
              <a:buAutoNum type="arabicPeriod"/>
            </a:pPr>
            <a:r>
              <a:rPr lang="en-US" dirty="0"/>
              <a:t>Understanding the </a:t>
            </a:r>
            <a:r>
              <a:rPr lang="en-US" dirty="0">
                <a:solidFill>
                  <a:schemeClr val="accent5">
                    <a:lumMod val="75000"/>
                  </a:schemeClr>
                </a:solidFill>
              </a:rPr>
              <a:t>What Works </a:t>
            </a:r>
            <a:r>
              <a:rPr lang="en-US" dirty="0" err="1">
                <a:solidFill>
                  <a:schemeClr val="accent5">
                    <a:lumMod val="75000"/>
                  </a:schemeClr>
                </a:solidFill>
              </a:rPr>
              <a:t>Clearnghouse</a:t>
            </a:r>
            <a:r>
              <a:rPr lang="en-US" dirty="0">
                <a:solidFill>
                  <a:schemeClr val="accent5">
                    <a:lumMod val="75000"/>
                  </a:schemeClr>
                </a:solidFill>
              </a:rPr>
              <a:t> </a:t>
            </a:r>
            <a:r>
              <a:rPr lang="en-US" dirty="0"/>
              <a:t>WWC organization </a:t>
            </a:r>
          </a:p>
          <a:p>
            <a:pPr marL="914400" lvl="1" indent="-457200">
              <a:buFont typeface="+mj-lt"/>
              <a:buAutoNum type="arabicPeriod"/>
            </a:pPr>
            <a:r>
              <a:rPr lang="en-US" dirty="0"/>
              <a:t>Intervention reports </a:t>
            </a:r>
          </a:p>
          <a:p>
            <a:pPr marL="914400" lvl="1" indent="-457200">
              <a:buFont typeface="+mj-lt"/>
              <a:buAutoNum type="arabicPeriod"/>
            </a:pPr>
            <a:r>
              <a:rPr lang="en-US" dirty="0"/>
              <a:t>Practice guides</a:t>
            </a:r>
          </a:p>
          <a:p>
            <a:pPr marL="914400" lvl="1" indent="-457200">
              <a:buFont typeface="+mj-lt"/>
              <a:buAutoNum type="arabicPeriod"/>
            </a:pPr>
            <a:r>
              <a:rPr lang="en-US" dirty="0"/>
              <a:t>Reviews of individual studies </a:t>
            </a:r>
          </a:p>
        </p:txBody>
      </p:sp>
    </p:spTree>
    <p:extLst>
      <p:ext uri="{BB962C8B-B14F-4D97-AF65-F5344CB8AC3E}">
        <p14:creationId xmlns:p14="http://schemas.microsoft.com/office/powerpoint/2010/main" val="1170879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wipe(left)">
                                      <p:cBhvr>
                                        <p:cTn id="25" dur="500"/>
                                        <p:tgtEl>
                                          <p:spTgt spid="3">
                                            <p:txEl>
                                              <p:pRg st="4" end="4"/>
                                            </p:txEl>
                                          </p:spTgt>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wipe(left)">
                                      <p:cBhvr>
                                        <p:cTn id="28" dur="500"/>
                                        <p:tgtEl>
                                          <p:spTgt spid="3">
                                            <p:txEl>
                                              <p:pRg st="5" end="5"/>
                                            </p:txEl>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wipe(left)">
                                      <p:cBhvr>
                                        <p:cTn id="3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Connecting from Off Campus </a:t>
            </a:r>
          </a:p>
        </p:txBody>
      </p:sp>
      <p:sp>
        <p:nvSpPr>
          <p:cNvPr id="8" name="TextBox 7"/>
          <p:cNvSpPr txBox="1"/>
          <p:nvPr/>
        </p:nvSpPr>
        <p:spPr>
          <a:xfrm>
            <a:off x="838200" y="1741234"/>
            <a:ext cx="10023764" cy="1569660"/>
          </a:xfrm>
          <a:prstGeom prst="rect">
            <a:avLst/>
          </a:prstGeom>
          <a:noFill/>
        </p:spPr>
        <p:txBody>
          <a:bodyPr wrap="square" rtlCol="0">
            <a:spAutoFit/>
          </a:bodyPr>
          <a:lstStyle/>
          <a:p>
            <a:r>
              <a:rPr lang="en-US" sz="3200" dirty="0"/>
              <a:t>3. Your navigation bar Pulse Secure should look like this if it is connected and working:</a:t>
            </a:r>
          </a:p>
          <a:p>
            <a:endParaRPr lang="en-US" sz="3200" dirty="0"/>
          </a:p>
        </p:txBody>
      </p:sp>
      <p:pic>
        <p:nvPicPr>
          <p:cNvPr id="9" name="Picture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43801" y="3437940"/>
            <a:ext cx="12971579" cy="963603"/>
          </a:xfrm>
          <a:prstGeom prst="rect">
            <a:avLst/>
          </a:prstGeom>
        </p:spPr>
      </p:pic>
      <p:sp>
        <p:nvSpPr>
          <p:cNvPr id="10" name="Oval 9"/>
          <p:cNvSpPr/>
          <p:nvPr/>
        </p:nvSpPr>
        <p:spPr>
          <a:xfrm>
            <a:off x="3823855" y="3121891"/>
            <a:ext cx="1625600" cy="1450109"/>
          </a:xfrm>
          <a:prstGeom prst="ellipse">
            <a:avLst/>
          </a:prstGeom>
          <a:noFill/>
          <a:ln w="762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7085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Google Scholar and the VPN </a:t>
            </a:r>
          </a:p>
        </p:txBody>
      </p:sp>
      <p:sp>
        <p:nvSpPr>
          <p:cNvPr id="5" name="TextBox 4"/>
          <p:cNvSpPr txBox="1"/>
          <p:nvPr/>
        </p:nvSpPr>
        <p:spPr>
          <a:xfrm>
            <a:off x="943873" y="1690688"/>
            <a:ext cx="10304253" cy="1754326"/>
          </a:xfrm>
          <a:prstGeom prst="rect">
            <a:avLst/>
          </a:prstGeom>
          <a:noFill/>
        </p:spPr>
        <p:txBody>
          <a:bodyPr wrap="square" rtlCol="0">
            <a:spAutoFit/>
          </a:bodyPr>
          <a:lstStyle/>
          <a:p>
            <a:pPr marL="342900" indent="-342900">
              <a:buAutoNum type="arabicPeriod"/>
            </a:pPr>
            <a:r>
              <a:rPr lang="en-US" sz="3600" dirty="0"/>
              <a:t>Access to journal articles from Google Scholar with the VPN can bypass searching the library system </a:t>
            </a:r>
          </a:p>
          <a:p>
            <a:pPr marL="342900" indent="-342900">
              <a:buAutoNum type="arabicPeriod"/>
            </a:pPr>
            <a:r>
              <a:rPr lang="en-US" sz="3600" dirty="0"/>
              <a:t>Download articles straight from publisher’s website </a:t>
            </a:r>
          </a:p>
        </p:txBody>
      </p:sp>
    </p:spTree>
    <p:extLst>
      <p:ext uri="{BB962C8B-B14F-4D97-AF65-F5344CB8AC3E}">
        <p14:creationId xmlns:p14="http://schemas.microsoft.com/office/powerpoint/2010/main" val="2041110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Google Scholar and the VPN </a:t>
            </a:r>
          </a:p>
        </p:txBody>
      </p:sp>
      <p:sp>
        <p:nvSpPr>
          <p:cNvPr id="5" name="TextBox 4"/>
          <p:cNvSpPr txBox="1"/>
          <p:nvPr/>
        </p:nvSpPr>
        <p:spPr>
          <a:xfrm>
            <a:off x="943873" y="1690688"/>
            <a:ext cx="10304253" cy="646331"/>
          </a:xfrm>
          <a:prstGeom prst="rect">
            <a:avLst/>
          </a:prstGeom>
          <a:noFill/>
        </p:spPr>
        <p:txBody>
          <a:bodyPr wrap="square" rtlCol="0">
            <a:spAutoFit/>
          </a:bodyPr>
          <a:lstStyle/>
          <a:p>
            <a:r>
              <a:rPr lang="en-US" sz="3600" dirty="0"/>
              <a:t>3. Access links to full texts easier </a:t>
            </a: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2261" y="2448875"/>
            <a:ext cx="10921739" cy="4332662"/>
          </a:xfrm>
          <a:prstGeom prst="rect">
            <a:avLst/>
          </a:prstGeom>
        </p:spPr>
      </p:pic>
      <p:sp>
        <p:nvSpPr>
          <p:cNvPr id="6" name="Oval 5">
            <a:extLst>
              <a:ext uri="{FF2B5EF4-FFF2-40B4-BE49-F238E27FC236}">
                <a16:creationId xmlns:a16="http://schemas.microsoft.com/office/drawing/2014/main" id="{DD48EECF-D322-4DC6-9247-50D94771A50D}"/>
              </a:ext>
            </a:extLst>
          </p:cNvPr>
          <p:cNvSpPr/>
          <p:nvPr/>
        </p:nvSpPr>
        <p:spPr>
          <a:xfrm>
            <a:off x="8645236" y="4193309"/>
            <a:ext cx="1025237" cy="554182"/>
          </a:xfrm>
          <a:prstGeom prst="ellipse">
            <a:avLst/>
          </a:prstGeom>
          <a:noFill/>
          <a:ln w="762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5177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cholar and VPN">
            <a:hlinkClick r:id="" action="ppaction://media"/>
            <a:extLst>
              <a:ext uri="{FF2B5EF4-FFF2-40B4-BE49-F238E27FC236}">
                <a16:creationId xmlns:a16="http://schemas.microsoft.com/office/drawing/2014/main" id="{89A28241-EAA2-4A87-82AD-604E0D2E4C9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
            <a:ext cx="12893964" cy="7252855"/>
          </a:xfrm>
          <a:prstGeom prst="rect">
            <a:avLst/>
          </a:prstGeom>
        </p:spPr>
      </p:pic>
    </p:spTree>
    <p:extLst>
      <p:ext uri="{BB962C8B-B14F-4D97-AF65-F5344CB8AC3E}">
        <p14:creationId xmlns:p14="http://schemas.microsoft.com/office/powerpoint/2010/main" val="2694754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93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51602-2AE8-43B4-89BA-1953510225E1}"/>
              </a:ext>
            </a:extLst>
          </p:cNvPr>
          <p:cNvSpPr>
            <a:spLocks noGrp="1"/>
          </p:cNvSpPr>
          <p:nvPr>
            <p:ph type="ctrTitle"/>
          </p:nvPr>
        </p:nvSpPr>
        <p:spPr/>
        <p:txBody>
          <a:bodyPr>
            <a:normAutofit/>
          </a:bodyPr>
          <a:lstStyle/>
          <a:p>
            <a:r>
              <a:rPr lang="en-US" sz="8000" dirty="0"/>
              <a:t>Some notes about searches</a:t>
            </a:r>
          </a:p>
        </p:txBody>
      </p:sp>
      <p:sp>
        <p:nvSpPr>
          <p:cNvPr id="3" name="Subtitle 2">
            <a:extLst>
              <a:ext uri="{FF2B5EF4-FFF2-40B4-BE49-F238E27FC236}">
                <a16:creationId xmlns:a16="http://schemas.microsoft.com/office/drawing/2014/main" id="{0CDCFAF9-0D03-4BA9-A692-A279BFC0AC71}"/>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4355638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4B8773B-9790-4DD6-8D57-AC5B00320847}"/>
              </a:ext>
            </a:extLst>
          </p:cNvPr>
          <p:cNvPicPr>
            <a:picLocks noChangeAspect="1"/>
          </p:cNvPicPr>
          <p:nvPr/>
        </p:nvPicPr>
        <p:blipFill>
          <a:blip r:embed="rId2"/>
          <a:stretch>
            <a:fillRect/>
          </a:stretch>
        </p:blipFill>
        <p:spPr>
          <a:xfrm>
            <a:off x="3240882" y="5532617"/>
            <a:ext cx="5295900" cy="1038225"/>
          </a:xfrm>
          <a:prstGeom prst="rect">
            <a:avLst/>
          </a:prstGeom>
        </p:spPr>
      </p:pic>
      <p:pic>
        <p:nvPicPr>
          <p:cNvPr id="6" name="Picture 5">
            <a:extLst>
              <a:ext uri="{FF2B5EF4-FFF2-40B4-BE49-F238E27FC236}">
                <a16:creationId xmlns:a16="http://schemas.microsoft.com/office/drawing/2014/main" id="{515C395D-3245-4826-A434-E9C921236412}"/>
              </a:ext>
            </a:extLst>
          </p:cNvPr>
          <p:cNvPicPr>
            <a:picLocks noChangeAspect="1"/>
          </p:cNvPicPr>
          <p:nvPr/>
        </p:nvPicPr>
        <p:blipFill>
          <a:blip r:embed="rId3"/>
          <a:stretch>
            <a:fillRect/>
          </a:stretch>
        </p:blipFill>
        <p:spPr>
          <a:xfrm>
            <a:off x="1304925" y="4125415"/>
            <a:ext cx="5953125" cy="1038225"/>
          </a:xfrm>
          <a:prstGeom prst="rect">
            <a:avLst/>
          </a:prstGeom>
        </p:spPr>
      </p:pic>
      <p:pic>
        <p:nvPicPr>
          <p:cNvPr id="2" name="Picture 1">
            <a:extLst>
              <a:ext uri="{FF2B5EF4-FFF2-40B4-BE49-F238E27FC236}">
                <a16:creationId xmlns:a16="http://schemas.microsoft.com/office/drawing/2014/main" id="{C4119D10-0D4A-4316-81AE-296D0F02AA2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9941"/>
            <a:ext cx="7153486" cy="2842894"/>
          </a:xfrm>
          <a:prstGeom prst="rect">
            <a:avLst/>
          </a:prstGeom>
        </p:spPr>
      </p:pic>
      <p:pic>
        <p:nvPicPr>
          <p:cNvPr id="3" name="Picture 2">
            <a:extLst>
              <a:ext uri="{FF2B5EF4-FFF2-40B4-BE49-F238E27FC236}">
                <a16:creationId xmlns:a16="http://schemas.microsoft.com/office/drawing/2014/main" id="{9AAF1C59-7000-460D-B25D-2C25D36354AC}"/>
              </a:ext>
            </a:extLst>
          </p:cNvPr>
          <p:cNvPicPr>
            <a:picLocks noChangeAspect="1"/>
          </p:cNvPicPr>
          <p:nvPr/>
        </p:nvPicPr>
        <p:blipFill>
          <a:blip r:embed="rId5"/>
          <a:stretch>
            <a:fillRect/>
          </a:stretch>
        </p:blipFill>
        <p:spPr>
          <a:xfrm>
            <a:off x="0" y="9941"/>
            <a:ext cx="12192000" cy="2097763"/>
          </a:xfrm>
          <a:prstGeom prst="rect">
            <a:avLst/>
          </a:prstGeom>
        </p:spPr>
      </p:pic>
      <p:sp>
        <p:nvSpPr>
          <p:cNvPr id="4" name="Oval 3">
            <a:extLst>
              <a:ext uri="{FF2B5EF4-FFF2-40B4-BE49-F238E27FC236}">
                <a16:creationId xmlns:a16="http://schemas.microsoft.com/office/drawing/2014/main" id="{A44EF1AD-5AE1-4B21-945D-AB14B1CB5AB0}"/>
              </a:ext>
            </a:extLst>
          </p:cNvPr>
          <p:cNvSpPr/>
          <p:nvPr/>
        </p:nvSpPr>
        <p:spPr>
          <a:xfrm>
            <a:off x="823140" y="1569987"/>
            <a:ext cx="2168538" cy="554182"/>
          </a:xfrm>
          <a:prstGeom prst="ellipse">
            <a:avLst/>
          </a:prstGeom>
          <a:noFill/>
          <a:ln w="762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B1B6CD1E-31E4-4B18-9BD4-217A44D60C9E}"/>
              </a:ext>
            </a:extLst>
          </p:cNvPr>
          <p:cNvSpPr/>
          <p:nvPr/>
        </p:nvSpPr>
        <p:spPr>
          <a:xfrm>
            <a:off x="8825739" y="1561755"/>
            <a:ext cx="2168538" cy="554182"/>
          </a:xfrm>
          <a:prstGeom prst="ellipse">
            <a:avLst/>
          </a:prstGeom>
          <a:noFill/>
          <a:ln w="762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9C32637-3756-4134-97A0-E59A20409BAD}"/>
              </a:ext>
            </a:extLst>
          </p:cNvPr>
          <p:cNvPicPr>
            <a:picLocks noChangeAspect="1"/>
          </p:cNvPicPr>
          <p:nvPr/>
        </p:nvPicPr>
        <p:blipFill>
          <a:blip r:embed="rId6"/>
          <a:stretch>
            <a:fillRect/>
          </a:stretch>
        </p:blipFill>
        <p:spPr>
          <a:xfrm>
            <a:off x="-64294" y="2722854"/>
            <a:ext cx="5648325" cy="1209675"/>
          </a:xfrm>
          <a:prstGeom prst="rect">
            <a:avLst/>
          </a:prstGeom>
        </p:spPr>
      </p:pic>
      <p:pic>
        <p:nvPicPr>
          <p:cNvPr id="11" name="Picture 10">
            <a:extLst>
              <a:ext uri="{FF2B5EF4-FFF2-40B4-BE49-F238E27FC236}">
                <a16:creationId xmlns:a16="http://schemas.microsoft.com/office/drawing/2014/main" id="{61025729-5545-45C7-B1A9-90A119DD05B4}"/>
              </a:ext>
            </a:extLst>
          </p:cNvPr>
          <p:cNvPicPr>
            <a:picLocks noChangeAspect="1"/>
          </p:cNvPicPr>
          <p:nvPr/>
        </p:nvPicPr>
        <p:blipFill>
          <a:blip r:embed="rId7"/>
          <a:stretch>
            <a:fillRect/>
          </a:stretch>
        </p:blipFill>
        <p:spPr>
          <a:xfrm>
            <a:off x="5683629" y="3014166"/>
            <a:ext cx="3324225" cy="723900"/>
          </a:xfrm>
          <a:prstGeom prst="rect">
            <a:avLst/>
          </a:prstGeom>
        </p:spPr>
      </p:pic>
      <p:pic>
        <p:nvPicPr>
          <p:cNvPr id="12" name="Picture 11">
            <a:extLst>
              <a:ext uri="{FF2B5EF4-FFF2-40B4-BE49-F238E27FC236}">
                <a16:creationId xmlns:a16="http://schemas.microsoft.com/office/drawing/2014/main" id="{BC5CFB51-8756-44A2-98D7-CAE91E03F74A}"/>
              </a:ext>
            </a:extLst>
          </p:cNvPr>
          <p:cNvPicPr>
            <a:picLocks noChangeAspect="1"/>
          </p:cNvPicPr>
          <p:nvPr/>
        </p:nvPicPr>
        <p:blipFill>
          <a:blip r:embed="rId8"/>
          <a:stretch>
            <a:fillRect/>
          </a:stretch>
        </p:blipFill>
        <p:spPr>
          <a:xfrm>
            <a:off x="7610475" y="4179605"/>
            <a:ext cx="3276600" cy="857250"/>
          </a:xfrm>
          <a:prstGeom prst="rect">
            <a:avLst/>
          </a:prstGeom>
        </p:spPr>
      </p:pic>
      <p:pic>
        <p:nvPicPr>
          <p:cNvPr id="13" name="Picture 12">
            <a:extLst>
              <a:ext uri="{FF2B5EF4-FFF2-40B4-BE49-F238E27FC236}">
                <a16:creationId xmlns:a16="http://schemas.microsoft.com/office/drawing/2014/main" id="{47BB8E72-E840-4574-AA66-049812DEF04C}"/>
              </a:ext>
            </a:extLst>
          </p:cNvPr>
          <p:cNvPicPr>
            <a:picLocks noChangeAspect="1"/>
          </p:cNvPicPr>
          <p:nvPr/>
        </p:nvPicPr>
        <p:blipFill>
          <a:blip r:embed="rId9"/>
          <a:stretch>
            <a:fillRect/>
          </a:stretch>
        </p:blipFill>
        <p:spPr>
          <a:xfrm>
            <a:off x="9007854" y="5721066"/>
            <a:ext cx="3048000" cy="733425"/>
          </a:xfrm>
          <a:prstGeom prst="rect">
            <a:avLst/>
          </a:prstGeom>
        </p:spPr>
      </p:pic>
    </p:spTree>
    <p:extLst>
      <p:ext uri="{BB962C8B-B14F-4D97-AF65-F5344CB8AC3E}">
        <p14:creationId xmlns:p14="http://schemas.microsoft.com/office/powerpoint/2010/main" val="435343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5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par>
                          <p:cTn id="14" fill="hold">
                            <p:stCondLst>
                              <p:cond delay="2000"/>
                            </p:stCondLst>
                            <p:childTnLst>
                              <p:par>
                                <p:cTn id="15" presetID="10" presetClass="entr" presetSubtype="0" fill="hold" grpId="0" nodeType="afterEffect">
                                  <p:stCondLst>
                                    <p:cond delay="5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par>
                          <p:cTn id="32" fill="hold">
                            <p:stCondLst>
                              <p:cond delay="1000"/>
                            </p:stCondLst>
                            <p:childTnLst>
                              <p:par>
                                <p:cTn id="33" presetID="42" presetClass="entr" presetSubtype="0" fill="hold" nodeType="afterEffect">
                                  <p:stCondLst>
                                    <p:cond delay="50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anim calcmode="lin" valueType="num">
                                      <p:cBhvr>
                                        <p:cTn id="43" dur="1000" fill="hold"/>
                                        <p:tgtEl>
                                          <p:spTgt spid="6"/>
                                        </p:tgtEl>
                                        <p:attrNameLst>
                                          <p:attrName>ppt_x</p:attrName>
                                        </p:attrNameLst>
                                      </p:cBhvr>
                                      <p:tavLst>
                                        <p:tav tm="0">
                                          <p:val>
                                            <p:strVal val="#ppt_x"/>
                                          </p:val>
                                        </p:tav>
                                        <p:tav tm="100000">
                                          <p:val>
                                            <p:strVal val="#ppt_x"/>
                                          </p:val>
                                        </p:tav>
                                      </p:tavLst>
                                    </p:anim>
                                    <p:anim calcmode="lin" valueType="num">
                                      <p:cBhvr>
                                        <p:cTn id="44" dur="1000" fill="hold"/>
                                        <p:tgtEl>
                                          <p:spTgt spid="6"/>
                                        </p:tgtEl>
                                        <p:attrNameLst>
                                          <p:attrName>ppt_y</p:attrName>
                                        </p:attrNameLst>
                                      </p:cBhvr>
                                      <p:tavLst>
                                        <p:tav tm="0">
                                          <p:val>
                                            <p:strVal val="#ppt_y+.1"/>
                                          </p:val>
                                        </p:tav>
                                        <p:tav tm="100000">
                                          <p:val>
                                            <p:strVal val="#ppt_y"/>
                                          </p:val>
                                        </p:tav>
                                      </p:tavLst>
                                    </p:anim>
                                  </p:childTnLst>
                                </p:cTn>
                              </p:par>
                            </p:childTnLst>
                          </p:cTn>
                        </p:par>
                        <p:par>
                          <p:cTn id="45" fill="hold">
                            <p:stCondLst>
                              <p:cond delay="1000"/>
                            </p:stCondLst>
                            <p:childTnLst>
                              <p:par>
                                <p:cTn id="46" presetID="42" presetClass="entr" presetSubtype="0" fill="hold" nodeType="afterEffect">
                                  <p:stCondLst>
                                    <p:cond delay="50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anim calcmode="lin" valueType="num">
                                      <p:cBhvr>
                                        <p:cTn id="49" dur="1000" fill="hold"/>
                                        <p:tgtEl>
                                          <p:spTgt spid="12"/>
                                        </p:tgtEl>
                                        <p:attrNameLst>
                                          <p:attrName>ppt_x</p:attrName>
                                        </p:attrNameLst>
                                      </p:cBhvr>
                                      <p:tavLst>
                                        <p:tav tm="0">
                                          <p:val>
                                            <p:strVal val="#ppt_x"/>
                                          </p:val>
                                        </p:tav>
                                        <p:tav tm="100000">
                                          <p:val>
                                            <p:strVal val="#ppt_x"/>
                                          </p:val>
                                        </p:tav>
                                      </p:tavLst>
                                    </p:anim>
                                    <p:anim calcmode="lin" valueType="num">
                                      <p:cBhvr>
                                        <p:cTn id="5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1000"/>
                                        <p:tgtEl>
                                          <p:spTgt spid="8"/>
                                        </p:tgtEl>
                                      </p:cBhvr>
                                    </p:animEffect>
                                    <p:anim calcmode="lin" valueType="num">
                                      <p:cBhvr>
                                        <p:cTn id="56" dur="1000" fill="hold"/>
                                        <p:tgtEl>
                                          <p:spTgt spid="8"/>
                                        </p:tgtEl>
                                        <p:attrNameLst>
                                          <p:attrName>ppt_x</p:attrName>
                                        </p:attrNameLst>
                                      </p:cBhvr>
                                      <p:tavLst>
                                        <p:tav tm="0">
                                          <p:val>
                                            <p:strVal val="#ppt_x"/>
                                          </p:val>
                                        </p:tav>
                                        <p:tav tm="100000">
                                          <p:val>
                                            <p:strVal val="#ppt_x"/>
                                          </p:val>
                                        </p:tav>
                                      </p:tavLst>
                                    </p:anim>
                                    <p:anim calcmode="lin" valueType="num">
                                      <p:cBhvr>
                                        <p:cTn id="57" dur="1000" fill="hold"/>
                                        <p:tgtEl>
                                          <p:spTgt spid="8"/>
                                        </p:tgtEl>
                                        <p:attrNameLst>
                                          <p:attrName>ppt_y</p:attrName>
                                        </p:attrNameLst>
                                      </p:cBhvr>
                                      <p:tavLst>
                                        <p:tav tm="0">
                                          <p:val>
                                            <p:strVal val="#ppt_y+.1"/>
                                          </p:val>
                                        </p:tav>
                                        <p:tav tm="100000">
                                          <p:val>
                                            <p:strVal val="#ppt_y"/>
                                          </p:val>
                                        </p:tav>
                                      </p:tavLst>
                                    </p:anim>
                                  </p:childTnLst>
                                </p:cTn>
                              </p:par>
                            </p:childTnLst>
                          </p:cTn>
                        </p:par>
                        <p:par>
                          <p:cTn id="58" fill="hold">
                            <p:stCondLst>
                              <p:cond delay="1000"/>
                            </p:stCondLst>
                            <p:childTnLst>
                              <p:par>
                                <p:cTn id="59" presetID="42" presetClass="entr" presetSubtype="0" fill="hold" nodeType="afterEffect">
                                  <p:stCondLst>
                                    <p:cond delay="50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1000"/>
                                        <p:tgtEl>
                                          <p:spTgt spid="13"/>
                                        </p:tgtEl>
                                      </p:cBhvr>
                                    </p:animEffect>
                                    <p:anim calcmode="lin" valueType="num">
                                      <p:cBhvr>
                                        <p:cTn id="62" dur="1000" fill="hold"/>
                                        <p:tgtEl>
                                          <p:spTgt spid="13"/>
                                        </p:tgtEl>
                                        <p:attrNameLst>
                                          <p:attrName>ppt_x</p:attrName>
                                        </p:attrNameLst>
                                      </p:cBhvr>
                                      <p:tavLst>
                                        <p:tav tm="0">
                                          <p:val>
                                            <p:strVal val="#ppt_x"/>
                                          </p:val>
                                        </p:tav>
                                        <p:tav tm="100000">
                                          <p:val>
                                            <p:strVal val="#ppt_x"/>
                                          </p:val>
                                        </p:tav>
                                      </p:tavLst>
                                    </p:anim>
                                    <p:anim calcmode="lin" valueType="num">
                                      <p:cBhvr>
                                        <p:cTn id="6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0DA3C4-0349-411D-BC72-75EEABAF78AF}"/>
              </a:ext>
            </a:extLst>
          </p:cNvPr>
          <p:cNvPicPr>
            <a:picLocks noChangeAspect="1"/>
          </p:cNvPicPr>
          <p:nvPr/>
        </p:nvPicPr>
        <p:blipFill>
          <a:blip r:embed="rId2"/>
          <a:stretch>
            <a:fillRect/>
          </a:stretch>
        </p:blipFill>
        <p:spPr>
          <a:xfrm>
            <a:off x="0" y="581259"/>
            <a:ext cx="12192000" cy="5258161"/>
          </a:xfrm>
          <a:prstGeom prst="rect">
            <a:avLst/>
          </a:prstGeom>
        </p:spPr>
      </p:pic>
      <p:sp>
        <p:nvSpPr>
          <p:cNvPr id="4" name="Oval 3">
            <a:extLst>
              <a:ext uri="{FF2B5EF4-FFF2-40B4-BE49-F238E27FC236}">
                <a16:creationId xmlns:a16="http://schemas.microsoft.com/office/drawing/2014/main" id="{7E2BC897-DE00-4991-8F04-AE71838FAB32}"/>
              </a:ext>
            </a:extLst>
          </p:cNvPr>
          <p:cNvSpPr/>
          <p:nvPr/>
        </p:nvSpPr>
        <p:spPr>
          <a:xfrm>
            <a:off x="3778375" y="5285238"/>
            <a:ext cx="2168538" cy="554182"/>
          </a:xfrm>
          <a:prstGeom prst="ellipse">
            <a:avLst/>
          </a:prstGeom>
          <a:noFill/>
          <a:ln w="762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5741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008D11-097F-4734-8F59-82AA29D302EB}"/>
              </a:ext>
            </a:extLst>
          </p:cNvPr>
          <p:cNvPicPr>
            <a:picLocks noChangeAspect="1"/>
          </p:cNvPicPr>
          <p:nvPr/>
        </p:nvPicPr>
        <p:blipFill>
          <a:blip r:embed="rId2"/>
          <a:stretch>
            <a:fillRect/>
          </a:stretch>
        </p:blipFill>
        <p:spPr>
          <a:xfrm>
            <a:off x="1179321" y="0"/>
            <a:ext cx="9833358" cy="6858000"/>
          </a:xfrm>
          <a:prstGeom prst="rect">
            <a:avLst/>
          </a:prstGeom>
        </p:spPr>
      </p:pic>
      <p:sp>
        <p:nvSpPr>
          <p:cNvPr id="3" name="Oval 2">
            <a:extLst>
              <a:ext uri="{FF2B5EF4-FFF2-40B4-BE49-F238E27FC236}">
                <a16:creationId xmlns:a16="http://schemas.microsoft.com/office/drawing/2014/main" id="{0239DC9E-9C11-4D74-B1AF-F411458977E0}"/>
              </a:ext>
            </a:extLst>
          </p:cNvPr>
          <p:cNvSpPr/>
          <p:nvPr/>
        </p:nvSpPr>
        <p:spPr>
          <a:xfrm>
            <a:off x="3354305" y="2985986"/>
            <a:ext cx="2986859" cy="554182"/>
          </a:xfrm>
          <a:prstGeom prst="ellipse">
            <a:avLst/>
          </a:prstGeom>
          <a:noFill/>
          <a:ln w="762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1505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6004" y="2967487"/>
            <a:ext cx="10515600" cy="1190356"/>
          </a:xfrm>
        </p:spPr>
        <p:txBody>
          <a:bodyPr>
            <a:normAutofit fontScale="90000"/>
          </a:bodyPr>
          <a:lstStyle/>
          <a:p>
            <a:r>
              <a:rPr lang="en-US" b="1" cap="all" dirty="0"/>
              <a:t>WELCOME TO THE </a:t>
            </a:r>
            <a:r>
              <a:rPr lang="en-US" b="1" cap="all" dirty="0">
                <a:solidFill>
                  <a:schemeClr val="accent5">
                    <a:lumMod val="75000"/>
                  </a:schemeClr>
                </a:solidFill>
              </a:rPr>
              <a:t>WHAT WORKS CLEARINGHOUSE</a:t>
            </a:r>
            <a:br>
              <a:rPr lang="en-US" b="1" cap="all" dirty="0"/>
            </a:br>
            <a:r>
              <a:rPr lang="en-US" b="1" cap="all" dirty="0"/>
              <a:t> </a:t>
            </a:r>
            <a:endParaRPr lang="en-US" dirty="0"/>
          </a:p>
        </p:txBody>
      </p:sp>
    </p:spTree>
    <p:extLst>
      <p:ext uri="{BB962C8B-B14F-4D97-AF65-F5344CB8AC3E}">
        <p14:creationId xmlns:p14="http://schemas.microsoft.com/office/powerpoint/2010/main" val="9406945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079"/>
            <a:ext cx="10515600" cy="1325563"/>
          </a:xfrm>
        </p:spPr>
        <p:txBody>
          <a:bodyPr/>
          <a:lstStyle/>
          <a:p>
            <a:r>
              <a:rPr lang="en-US" dirty="0"/>
              <a:t>What is WWC?</a:t>
            </a:r>
          </a:p>
        </p:txBody>
      </p:sp>
      <p:sp>
        <p:nvSpPr>
          <p:cNvPr id="3" name="Content Placeholder 2"/>
          <p:cNvSpPr>
            <a:spLocks noGrp="1"/>
          </p:cNvSpPr>
          <p:nvPr>
            <p:ph idx="1"/>
          </p:nvPr>
        </p:nvSpPr>
        <p:spPr>
          <a:xfrm>
            <a:off x="979100" y="1247774"/>
            <a:ext cx="10233800" cy="3259932"/>
          </a:xfrm>
        </p:spPr>
        <p:txBody>
          <a:bodyPr>
            <a:normAutofit/>
          </a:bodyPr>
          <a:lstStyle/>
          <a:p>
            <a:r>
              <a:rPr lang="en-US" dirty="0"/>
              <a:t>The What Works Clearinghouse (WWC) </a:t>
            </a:r>
            <a:r>
              <a:rPr lang="en-US" b="1" dirty="0">
                <a:solidFill>
                  <a:schemeClr val="accent5"/>
                </a:solidFill>
              </a:rPr>
              <a:t>reviews</a:t>
            </a:r>
            <a:r>
              <a:rPr lang="en-US" dirty="0"/>
              <a:t> the existing </a:t>
            </a:r>
            <a:r>
              <a:rPr lang="en-US" b="1" dirty="0">
                <a:solidFill>
                  <a:schemeClr val="accent5"/>
                </a:solidFill>
              </a:rPr>
              <a:t>research</a:t>
            </a:r>
            <a:r>
              <a:rPr lang="en-US" dirty="0"/>
              <a:t> on different </a:t>
            </a:r>
            <a:r>
              <a:rPr lang="en-US" b="1" i="1" dirty="0">
                <a:solidFill>
                  <a:schemeClr val="accent5"/>
                </a:solidFill>
              </a:rPr>
              <a:t>programs</a:t>
            </a:r>
            <a:r>
              <a:rPr lang="en-US" b="1" dirty="0">
                <a:solidFill>
                  <a:schemeClr val="accent5"/>
                </a:solidFill>
              </a:rPr>
              <a:t>, </a:t>
            </a:r>
            <a:r>
              <a:rPr lang="en-US" b="1" i="1" dirty="0">
                <a:solidFill>
                  <a:schemeClr val="accent5"/>
                </a:solidFill>
              </a:rPr>
              <a:t>products</a:t>
            </a:r>
            <a:r>
              <a:rPr lang="en-US" b="1" dirty="0">
                <a:solidFill>
                  <a:schemeClr val="accent5"/>
                </a:solidFill>
              </a:rPr>
              <a:t>, </a:t>
            </a:r>
            <a:r>
              <a:rPr lang="en-US" b="1" i="1" dirty="0">
                <a:solidFill>
                  <a:schemeClr val="accent5"/>
                </a:solidFill>
              </a:rPr>
              <a:t>practices</a:t>
            </a:r>
            <a:r>
              <a:rPr lang="en-US" b="1" dirty="0">
                <a:solidFill>
                  <a:schemeClr val="accent5"/>
                </a:solidFill>
              </a:rPr>
              <a:t>, and </a:t>
            </a:r>
            <a:r>
              <a:rPr lang="en-US" b="1" i="1" dirty="0">
                <a:solidFill>
                  <a:schemeClr val="accent5"/>
                </a:solidFill>
              </a:rPr>
              <a:t>policies</a:t>
            </a:r>
            <a:r>
              <a:rPr lang="en-US" b="1" dirty="0">
                <a:solidFill>
                  <a:schemeClr val="accent5"/>
                </a:solidFill>
              </a:rPr>
              <a:t> in education</a:t>
            </a:r>
            <a:r>
              <a:rPr lang="en-US" dirty="0"/>
              <a:t>. </a:t>
            </a:r>
          </a:p>
          <a:p>
            <a:r>
              <a:rPr lang="en-US" i="1" dirty="0"/>
              <a:t>Our goal</a:t>
            </a:r>
            <a:r>
              <a:rPr lang="en-US" dirty="0"/>
              <a:t> is to provide educators with the </a:t>
            </a:r>
            <a:r>
              <a:rPr lang="en-US" b="1" dirty="0">
                <a:solidFill>
                  <a:schemeClr val="accent5"/>
                </a:solidFill>
              </a:rPr>
              <a:t>information</a:t>
            </a:r>
            <a:r>
              <a:rPr lang="en-US" dirty="0"/>
              <a:t> they need to </a:t>
            </a:r>
            <a:r>
              <a:rPr lang="en-US" b="1" dirty="0">
                <a:solidFill>
                  <a:schemeClr val="accent5"/>
                </a:solidFill>
              </a:rPr>
              <a:t>make evidence-based decisions</a:t>
            </a:r>
            <a:r>
              <a:rPr lang="en-US" dirty="0"/>
              <a:t>. We focus on the results from </a:t>
            </a:r>
            <a:r>
              <a:rPr lang="en-US" i="1" dirty="0"/>
              <a:t>high-quality research</a:t>
            </a:r>
            <a:r>
              <a:rPr lang="en-US" dirty="0"/>
              <a:t> to answer the question </a:t>
            </a:r>
            <a:r>
              <a:rPr lang="en-US" b="1" dirty="0">
                <a:solidFill>
                  <a:schemeClr val="accent3"/>
                </a:solidFill>
              </a:rPr>
              <a:t>“What works in education?”</a:t>
            </a:r>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5277" y="4399471"/>
            <a:ext cx="7898643" cy="223728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194820" y="3968150"/>
            <a:ext cx="3681486" cy="2081220"/>
          </a:xfrm>
          <a:prstGeom prst="rect">
            <a:avLst/>
          </a:prstGeom>
        </p:spPr>
      </p:pic>
    </p:spTree>
    <p:extLst>
      <p:ext uri="{BB962C8B-B14F-4D97-AF65-F5344CB8AC3E}">
        <p14:creationId xmlns:p14="http://schemas.microsoft.com/office/powerpoint/2010/main" val="1964544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1"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1935" y="2383706"/>
            <a:ext cx="10515600" cy="1325563"/>
          </a:xfrm>
        </p:spPr>
        <p:txBody>
          <a:bodyPr>
            <a:normAutofit fontScale="90000"/>
          </a:bodyPr>
          <a:lstStyle/>
          <a:p>
            <a:pPr algn="ctr"/>
            <a:r>
              <a:rPr lang="en-US" dirty="0"/>
              <a:t>Navigating UC Davis Online Library  </a:t>
            </a:r>
            <a:r>
              <a:rPr lang="en-US" dirty="0">
                <a:solidFill>
                  <a:schemeClr val="accent5">
                    <a:lumMod val="75000"/>
                  </a:schemeClr>
                </a:solidFill>
              </a:rPr>
              <a:t>using </a:t>
            </a:r>
            <a:r>
              <a:rPr lang="en-US" dirty="0" err="1">
                <a:solidFill>
                  <a:schemeClr val="accent5">
                    <a:lumMod val="75000"/>
                  </a:schemeClr>
                </a:solidFill>
              </a:rPr>
              <a:t>psycINFOdatabase</a:t>
            </a:r>
            <a:endParaRPr lang="en-US" dirty="0">
              <a:solidFill>
                <a:schemeClr val="accent5">
                  <a:lumMod val="75000"/>
                </a:schemeClr>
              </a:solidFill>
            </a:endParaRPr>
          </a:p>
        </p:txBody>
      </p:sp>
    </p:spTree>
    <p:extLst>
      <p:ext uri="{BB962C8B-B14F-4D97-AF65-F5344CB8AC3E}">
        <p14:creationId xmlns:p14="http://schemas.microsoft.com/office/powerpoint/2010/main" val="20892780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661" y="123585"/>
            <a:ext cx="10515600" cy="1325563"/>
          </a:xfrm>
        </p:spPr>
        <p:txBody>
          <a:bodyPr/>
          <a:lstStyle/>
          <a:p>
            <a:r>
              <a:rPr lang="en-US" dirty="0"/>
              <a:t>What We Do</a:t>
            </a: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9376" y="1449148"/>
            <a:ext cx="4127500" cy="46990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529075" y="1449148"/>
            <a:ext cx="4912220" cy="3051355"/>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537494" y="4752370"/>
            <a:ext cx="7447472" cy="1395778"/>
          </a:xfrm>
          <a:prstGeom prst="rect">
            <a:avLst/>
          </a:prstGeom>
        </p:spPr>
      </p:pic>
    </p:spTree>
    <p:extLst>
      <p:ext uri="{BB962C8B-B14F-4D97-AF65-F5344CB8AC3E}">
        <p14:creationId xmlns:p14="http://schemas.microsoft.com/office/powerpoint/2010/main" val="470091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About Quick Links</a:t>
            </a:r>
          </a:p>
        </p:txBody>
      </p:sp>
      <p:sp>
        <p:nvSpPr>
          <p:cNvPr id="5" name="TextBox 4"/>
          <p:cNvSpPr txBox="1"/>
          <p:nvPr/>
        </p:nvSpPr>
        <p:spPr>
          <a:xfrm>
            <a:off x="448571" y="2984739"/>
            <a:ext cx="3398807" cy="3693319"/>
          </a:xfrm>
          <a:prstGeom prst="rect">
            <a:avLst/>
          </a:prstGeom>
          <a:noFill/>
          <a:ln>
            <a:solidFill>
              <a:schemeClr val="accent4"/>
            </a:solidFill>
          </a:ln>
        </p:spPr>
        <p:txBody>
          <a:bodyPr wrap="square" rtlCol="0">
            <a:spAutoFit/>
          </a:bodyPr>
          <a:lstStyle/>
          <a:p>
            <a:r>
              <a:rPr lang="en-US" b="1" dirty="0">
                <a:solidFill>
                  <a:schemeClr val="accent3"/>
                </a:solidFill>
              </a:rPr>
              <a:t>Intervention Report</a:t>
            </a:r>
          </a:p>
          <a:p>
            <a:r>
              <a:rPr lang="en-US" dirty="0"/>
              <a:t>A </a:t>
            </a:r>
            <a:r>
              <a:rPr lang="en-US" dirty="0">
                <a:solidFill>
                  <a:schemeClr val="accent3"/>
                </a:solidFill>
              </a:rPr>
              <a:t>summary of findings </a:t>
            </a:r>
            <a:r>
              <a:rPr lang="en-US" dirty="0"/>
              <a:t>of the </a:t>
            </a:r>
            <a:r>
              <a:rPr lang="en-US" dirty="0">
                <a:solidFill>
                  <a:schemeClr val="accent3"/>
                </a:solidFill>
              </a:rPr>
              <a:t>highest-quality research </a:t>
            </a:r>
            <a:r>
              <a:rPr lang="en-US" dirty="0"/>
              <a:t>on a given </a:t>
            </a:r>
            <a:r>
              <a:rPr lang="en-US" dirty="0">
                <a:solidFill>
                  <a:schemeClr val="accent3"/>
                </a:solidFill>
              </a:rPr>
              <a:t>program, practice, or policy </a:t>
            </a:r>
            <a:r>
              <a:rPr lang="en-US" dirty="0"/>
              <a:t>in education.</a:t>
            </a:r>
          </a:p>
          <a:p>
            <a:endParaRPr lang="en-US" dirty="0"/>
          </a:p>
          <a:p>
            <a:r>
              <a:rPr lang="en-US" dirty="0"/>
              <a:t>The WWC searches for all research studies on an intervention, reviews each against evidence standards, and summarizes the findings of those that meet standards.</a:t>
            </a:r>
          </a:p>
          <a:p>
            <a:endParaRPr lang="en-US" dirty="0"/>
          </a:p>
        </p:txBody>
      </p:sp>
      <p:sp>
        <p:nvSpPr>
          <p:cNvPr id="6" name="TextBox 5"/>
          <p:cNvSpPr txBox="1"/>
          <p:nvPr/>
        </p:nvSpPr>
        <p:spPr>
          <a:xfrm>
            <a:off x="4537493" y="2984740"/>
            <a:ext cx="3105509" cy="3693319"/>
          </a:xfrm>
          <a:prstGeom prst="rect">
            <a:avLst/>
          </a:prstGeom>
          <a:noFill/>
          <a:ln>
            <a:solidFill>
              <a:schemeClr val="accent1">
                <a:lumMod val="75000"/>
              </a:schemeClr>
            </a:solidFill>
          </a:ln>
        </p:spPr>
        <p:txBody>
          <a:bodyPr wrap="square" rtlCol="0">
            <a:spAutoFit/>
          </a:bodyPr>
          <a:lstStyle/>
          <a:p>
            <a:r>
              <a:rPr lang="en-US" b="1" dirty="0">
                <a:solidFill>
                  <a:schemeClr val="tx2"/>
                </a:solidFill>
              </a:rPr>
              <a:t>A practice guide</a:t>
            </a:r>
            <a:r>
              <a:rPr lang="en-US" b="1" dirty="0"/>
              <a:t> </a:t>
            </a:r>
            <a:r>
              <a:rPr lang="en-US" dirty="0"/>
              <a:t>is a publication that presents </a:t>
            </a:r>
            <a:r>
              <a:rPr lang="en-US" dirty="0">
                <a:solidFill>
                  <a:schemeClr val="tx2"/>
                </a:solidFill>
              </a:rPr>
              <a:t>recommendations for educators to address challenges in their classrooms and schools</a:t>
            </a:r>
            <a:r>
              <a:rPr lang="en-US" dirty="0"/>
              <a:t>. </a:t>
            </a:r>
          </a:p>
          <a:p>
            <a:endParaRPr lang="en-US" dirty="0"/>
          </a:p>
          <a:p>
            <a:r>
              <a:rPr lang="en-US" dirty="0"/>
              <a:t>They are based on reviews of research, the experiences of practitioners, and the expert opinions of a panel of nationally recognized experts.</a:t>
            </a:r>
          </a:p>
          <a:p>
            <a:endParaRPr lang="en-US" dirty="0"/>
          </a:p>
        </p:txBody>
      </p:sp>
      <p:sp>
        <p:nvSpPr>
          <p:cNvPr id="7" name="TextBox 6"/>
          <p:cNvSpPr txBox="1"/>
          <p:nvPr/>
        </p:nvSpPr>
        <p:spPr>
          <a:xfrm>
            <a:off x="8333117" y="2863970"/>
            <a:ext cx="3243532" cy="3814089"/>
          </a:xfrm>
          <a:prstGeom prst="rect">
            <a:avLst/>
          </a:prstGeom>
          <a:noFill/>
          <a:ln>
            <a:solidFill>
              <a:schemeClr val="accent6">
                <a:lumMod val="75000"/>
              </a:schemeClr>
            </a:solidFill>
          </a:ln>
        </p:spPr>
        <p:txBody>
          <a:bodyPr wrap="square" rtlCol="0">
            <a:spAutoFit/>
          </a:bodyPr>
          <a:lstStyle/>
          <a:p>
            <a:r>
              <a:rPr lang="en-US" dirty="0"/>
              <a:t>Use this search page to find </a:t>
            </a:r>
            <a:r>
              <a:rPr lang="en-US" b="1" i="1" dirty="0">
                <a:solidFill>
                  <a:schemeClr val="accent6"/>
                </a:solidFill>
              </a:rPr>
              <a:t>individual studies</a:t>
            </a:r>
            <a:r>
              <a:rPr lang="en-US" dirty="0"/>
              <a:t> that have been </a:t>
            </a:r>
            <a:r>
              <a:rPr lang="en-US" dirty="0">
                <a:solidFill>
                  <a:schemeClr val="accent6"/>
                </a:solidFill>
              </a:rPr>
              <a:t>reviewed by the WWC</a:t>
            </a:r>
            <a:r>
              <a:rPr lang="en-US" dirty="0"/>
              <a:t>. Select options from the filters, or enter author/title information into the search box. The resulting </a:t>
            </a:r>
            <a:r>
              <a:rPr lang="en-US" dirty="0">
                <a:solidFill>
                  <a:schemeClr val="accent6"/>
                </a:solidFill>
              </a:rPr>
              <a:t>list of studies connects you to more information</a:t>
            </a:r>
            <a:r>
              <a:rPr lang="en-US" dirty="0"/>
              <a:t>, including </a:t>
            </a:r>
            <a:r>
              <a:rPr lang="en-US" dirty="0">
                <a:solidFill>
                  <a:schemeClr val="accent6"/>
                </a:solidFill>
              </a:rPr>
              <a:t>whether </a:t>
            </a:r>
            <a:r>
              <a:rPr lang="en-US" dirty="0"/>
              <a:t>the study has been </a:t>
            </a:r>
            <a:r>
              <a:rPr lang="en-US" dirty="0">
                <a:solidFill>
                  <a:schemeClr val="accent6"/>
                </a:solidFill>
              </a:rPr>
              <a:t>included in a WWC publication that summarizes evidence from more than one study</a:t>
            </a:r>
            <a:r>
              <a:rPr lang="en-US" dirty="0"/>
              <a:t>.</a:t>
            </a:r>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717429" y="1481977"/>
            <a:ext cx="10474955" cy="795352"/>
          </a:xfrm>
        </p:spPr>
      </p:pic>
    </p:spTree>
    <p:extLst>
      <p:ext uri="{BB962C8B-B14F-4D97-AF65-F5344CB8AC3E}">
        <p14:creationId xmlns:p14="http://schemas.microsoft.com/office/powerpoint/2010/main" val="1032075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606" y="-48006"/>
            <a:ext cx="10515600" cy="1325563"/>
          </a:xfrm>
        </p:spPr>
        <p:txBody>
          <a:bodyPr/>
          <a:lstStyle/>
          <a:p>
            <a:r>
              <a:rPr lang="en-US" dirty="0"/>
              <a:t>Intervention Reports </a:t>
            </a:r>
          </a:p>
        </p:txBody>
      </p:sp>
      <p:sp>
        <p:nvSpPr>
          <p:cNvPr id="3" name="Content Placeholder 2"/>
          <p:cNvSpPr>
            <a:spLocks noGrp="1"/>
          </p:cNvSpPr>
          <p:nvPr>
            <p:ph idx="1"/>
          </p:nvPr>
        </p:nvSpPr>
        <p:spPr>
          <a:xfrm>
            <a:off x="7922660" y="212415"/>
            <a:ext cx="3925450" cy="1366149"/>
          </a:xfrm>
        </p:spPr>
        <p:txBody>
          <a:bodyPr>
            <a:noAutofit/>
          </a:bodyPr>
          <a:lstStyle/>
          <a:p>
            <a:pPr marL="0" indent="0">
              <a:buNone/>
            </a:pPr>
            <a:r>
              <a:rPr lang="en-US" sz="2400" dirty="0">
                <a:solidFill>
                  <a:schemeClr val="accent3">
                    <a:lumMod val="75000"/>
                  </a:schemeClr>
                </a:solidFill>
              </a:rPr>
              <a:t>A summary of findings of the highest-quality research on a given program, practice, or policy in education.</a:t>
            </a:r>
          </a:p>
          <a:p>
            <a:pPr marL="0" indent="0">
              <a:buNone/>
            </a:pPr>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16794" y="1068149"/>
            <a:ext cx="7106369" cy="5789851"/>
          </a:xfrm>
          <a:prstGeom prst="rect">
            <a:avLst/>
          </a:prstGeom>
        </p:spPr>
      </p:pic>
    </p:spTree>
    <p:extLst>
      <p:ext uri="{BB962C8B-B14F-4D97-AF65-F5344CB8AC3E}">
        <p14:creationId xmlns:p14="http://schemas.microsoft.com/office/powerpoint/2010/main" val="2134734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590358" y="283930"/>
            <a:ext cx="3621881" cy="830997"/>
          </a:xfrm>
          <a:prstGeom prst="rect">
            <a:avLst/>
          </a:prstGeom>
          <a:noFill/>
        </p:spPr>
        <p:txBody>
          <a:bodyPr wrap="square" rtlCol="0">
            <a:spAutoFit/>
          </a:bodyPr>
          <a:lstStyle/>
          <a:p>
            <a:r>
              <a:rPr lang="en-US" sz="2400" dirty="0">
                <a:solidFill>
                  <a:schemeClr val="accent3"/>
                </a:solidFill>
              </a:rPr>
              <a:t>View the Evidence Snapshot for details </a:t>
            </a:r>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84871" y="291928"/>
            <a:ext cx="7564656" cy="6282142"/>
          </a:xfrm>
          <a:prstGeom prst="rect">
            <a:avLst/>
          </a:prstGeom>
        </p:spPr>
      </p:pic>
    </p:spTree>
    <p:extLst>
      <p:ext uri="{BB962C8B-B14F-4D97-AF65-F5344CB8AC3E}">
        <p14:creationId xmlns:p14="http://schemas.microsoft.com/office/powerpoint/2010/main" val="2088654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8080"/>
            <a:ext cx="10515600" cy="1325563"/>
          </a:xfrm>
        </p:spPr>
        <p:txBody>
          <a:bodyPr/>
          <a:lstStyle/>
          <a:p>
            <a:r>
              <a:rPr lang="en-US" dirty="0"/>
              <a:t>Practice Guides </a:t>
            </a:r>
          </a:p>
        </p:txBody>
      </p:sp>
      <p:sp>
        <p:nvSpPr>
          <p:cNvPr id="3" name="Content Placeholder 2"/>
          <p:cNvSpPr>
            <a:spLocks noGrp="1"/>
          </p:cNvSpPr>
          <p:nvPr>
            <p:ph idx="1"/>
          </p:nvPr>
        </p:nvSpPr>
        <p:spPr>
          <a:xfrm>
            <a:off x="6988969" y="264918"/>
            <a:ext cx="4652513" cy="1978220"/>
          </a:xfrm>
        </p:spPr>
        <p:txBody>
          <a:bodyPr>
            <a:normAutofit/>
          </a:bodyPr>
          <a:lstStyle/>
          <a:p>
            <a:pPr marL="0" indent="0">
              <a:buNone/>
            </a:pPr>
            <a:r>
              <a:rPr lang="en-US" sz="2400" dirty="0">
                <a:solidFill>
                  <a:srgbClr val="00B0F0"/>
                </a:solidFill>
              </a:rPr>
              <a:t>publication that presents recommendations for educators to address challenges in their classrooms and schools. </a:t>
            </a:r>
          </a:p>
          <a:p>
            <a:pPr marL="0" indent="0">
              <a:buNone/>
            </a:pPr>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3831" y="1353642"/>
            <a:ext cx="5922169" cy="605600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48544" y="2479976"/>
            <a:ext cx="7969625" cy="4537619"/>
          </a:xfrm>
          <a:prstGeom prst="rect">
            <a:avLst/>
          </a:prstGeom>
        </p:spPr>
      </p:pic>
    </p:spTree>
    <p:extLst>
      <p:ext uri="{BB962C8B-B14F-4D97-AF65-F5344CB8AC3E}">
        <p14:creationId xmlns:p14="http://schemas.microsoft.com/office/powerpoint/2010/main" val="1271736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Reviews of Individual Studies </a:t>
            </a:r>
          </a:p>
        </p:txBody>
      </p:sp>
      <p:sp>
        <p:nvSpPr>
          <p:cNvPr id="3" name="Content Placeholder 2"/>
          <p:cNvSpPr>
            <a:spLocks noGrp="1"/>
          </p:cNvSpPr>
          <p:nvPr>
            <p:ph idx="1"/>
          </p:nvPr>
        </p:nvSpPr>
        <p:spPr>
          <a:xfrm>
            <a:off x="1120000" y="1825625"/>
            <a:ext cx="10233800" cy="1331643"/>
          </a:xfrm>
        </p:spPr>
        <p:txBody>
          <a:bodyPr/>
          <a:lstStyle/>
          <a:p>
            <a:r>
              <a:rPr lang="en-US" dirty="0">
                <a:solidFill>
                  <a:schemeClr val="accent6">
                    <a:lumMod val="75000"/>
                  </a:schemeClr>
                </a:solidFill>
              </a:rPr>
              <a:t>Select options from the filters, or enter author/title information into the search box</a:t>
            </a:r>
          </a:p>
          <a:p>
            <a:endParaRPr lang="en-US" dirty="0">
              <a:solidFill>
                <a:schemeClr val="accent6">
                  <a:lumMod val="75000"/>
                </a:schemeClr>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7934" y="2950234"/>
            <a:ext cx="7540746" cy="3493698"/>
          </a:xfrm>
          <a:prstGeom prst="rect">
            <a:avLst/>
          </a:prstGeom>
        </p:spPr>
      </p:pic>
    </p:spTree>
    <p:extLst>
      <p:ext uri="{BB962C8B-B14F-4D97-AF65-F5344CB8AC3E}">
        <p14:creationId xmlns:p14="http://schemas.microsoft.com/office/powerpoint/2010/main" val="7666933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a:hlinkClick r:id="" action="ppaction://media"/>
            <a:extLst>
              <a:ext uri="{FF2B5EF4-FFF2-40B4-BE49-F238E27FC236}">
                <a16:creationId xmlns:a16="http://schemas.microsoft.com/office/drawing/2014/main" id="{2E090446-822C-40AC-9CB2-B0263A57AE76}"/>
              </a:ext>
            </a:extLst>
          </p:cNvPr>
          <p:cNvPicPr>
            <a:picLocks noRot="1" noChangeAspect="1"/>
          </p:cNvPicPr>
          <p:nvPr>
            <a:videoFile r:link="rId1"/>
          </p:nvPr>
        </p:nvPicPr>
        <p:blipFill>
          <a:blip r:embed="rId4"/>
          <a:stretch>
            <a:fillRect/>
          </a:stretch>
        </p:blipFill>
        <p:spPr>
          <a:xfrm>
            <a:off x="1316181" y="-31173"/>
            <a:ext cx="9185564" cy="6889173"/>
          </a:xfrm>
          <a:prstGeom prst="rect">
            <a:avLst/>
          </a:prstGeom>
        </p:spPr>
      </p:pic>
      <p:sp>
        <p:nvSpPr>
          <p:cNvPr id="3" name="TextBox 2">
            <a:extLst>
              <a:ext uri="{FF2B5EF4-FFF2-40B4-BE49-F238E27FC236}">
                <a16:creationId xmlns:a16="http://schemas.microsoft.com/office/drawing/2014/main" id="{64ED7C42-2BAC-46E0-B5EE-85021C966775}"/>
              </a:ext>
            </a:extLst>
          </p:cNvPr>
          <p:cNvSpPr txBox="1"/>
          <p:nvPr/>
        </p:nvSpPr>
        <p:spPr>
          <a:xfrm>
            <a:off x="8051006" y="6347670"/>
            <a:ext cx="4643451" cy="369332"/>
          </a:xfrm>
          <a:prstGeom prst="rect">
            <a:avLst/>
          </a:prstGeom>
          <a:noFill/>
        </p:spPr>
        <p:txBody>
          <a:bodyPr wrap="square" rtlCol="0">
            <a:spAutoFit/>
          </a:bodyPr>
          <a:lstStyle/>
          <a:p>
            <a:r>
              <a:rPr lang="en-US" dirty="0">
                <a:hlinkClick r:id="rId5"/>
              </a:rPr>
              <a:t>Individual Studies Review  Video on WWC </a:t>
            </a:r>
            <a:endParaRPr lang="en-US" dirty="0"/>
          </a:p>
        </p:txBody>
      </p:sp>
    </p:spTree>
    <p:extLst>
      <p:ext uri="{BB962C8B-B14F-4D97-AF65-F5344CB8AC3E}">
        <p14:creationId xmlns:p14="http://schemas.microsoft.com/office/powerpoint/2010/main" val="1515712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11" fill="hold" display="0">
                  <p:stCondLst>
                    <p:cond delay="indefinite"/>
                  </p:stCondLst>
                </p:cTn>
                <p:tgtEl>
                  <p:spTgt spid="2"/>
                </p:tgtEl>
              </p:cMediaNode>
            </p:video>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8067" y="83512"/>
            <a:ext cx="10515600" cy="1325563"/>
          </a:xfrm>
        </p:spPr>
        <p:txBody>
          <a:bodyPr/>
          <a:lstStyle/>
          <a:p>
            <a:pPr algn="ctr"/>
            <a:r>
              <a:rPr lang="en-US" dirty="0"/>
              <a:t>Subject Guides</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446009" y="1046343"/>
            <a:ext cx="5074258" cy="2959605"/>
          </a:xfrm>
        </p:spPr>
      </p:pic>
      <p:sp>
        <p:nvSpPr>
          <p:cNvPr id="5" name="TextBox 4"/>
          <p:cNvSpPr txBox="1"/>
          <p:nvPr/>
        </p:nvSpPr>
        <p:spPr>
          <a:xfrm>
            <a:off x="8052047" y="1409075"/>
            <a:ext cx="3519139" cy="5016758"/>
          </a:xfrm>
          <a:prstGeom prst="rect">
            <a:avLst/>
          </a:prstGeom>
          <a:noFill/>
          <a:ln>
            <a:solidFill>
              <a:schemeClr val="accent5">
                <a:lumMod val="75000"/>
              </a:schemeClr>
            </a:solidFill>
          </a:ln>
        </p:spPr>
        <p:txBody>
          <a:bodyPr wrap="square" rtlCol="0">
            <a:spAutoFit/>
          </a:bodyPr>
          <a:lstStyle/>
          <a:p>
            <a:r>
              <a:rPr lang="en-US" sz="2000" dirty="0"/>
              <a:t>Subject Guides list library resources by subject area. They are created and maintained by </a:t>
            </a:r>
            <a:r>
              <a:rPr lang="en-US" sz="2000" u="sng" dirty="0">
                <a:hlinkClick r:id="rId3"/>
              </a:rPr>
              <a:t>UC Davis subject librarians</a:t>
            </a:r>
            <a:r>
              <a:rPr lang="en-US" sz="2000" dirty="0"/>
              <a:t> and organized around broad areas:</a:t>
            </a:r>
          </a:p>
          <a:p>
            <a:r>
              <a:rPr lang="en-US" sz="2000" dirty="0"/>
              <a:t> </a:t>
            </a:r>
            <a:r>
              <a:rPr lang="en-US" sz="2000" b="1" u="sng" dirty="0">
                <a:hlinkClick r:id="rId4"/>
              </a:rPr>
              <a:t>Agricultural and Environmental Sciences</a:t>
            </a:r>
            <a:r>
              <a:rPr lang="en-US" sz="2000" b="1" dirty="0"/>
              <a:t>,</a:t>
            </a:r>
            <a:br>
              <a:rPr lang="en-US" sz="2000" b="1" dirty="0"/>
            </a:br>
            <a:r>
              <a:rPr lang="en-US" sz="2000" b="1" u="sng" dirty="0">
                <a:hlinkClick r:id="rId5"/>
              </a:rPr>
              <a:t>Arts &amp; Humanities</a:t>
            </a:r>
            <a:r>
              <a:rPr lang="en-US" sz="2000" b="1" dirty="0"/>
              <a:t>,  </a:t>
            </a:r>
            <a:r>
              <a:rPr lang="en-US" sz="2000" b="1" u="sng" dirty="0">
                <a:hlinkClick r:id="rId6"/>
              </a:rPr>
              <a:t>Biological Sciences</a:t>
            </a:r>
            <a:r>
              <a:rPr lang="en-US" sz="2000" b="1" dirty="0"/>
              <a:t>,  </a:t>
            </a:r>
            <a:r>
              <a:rPr lang="en-US" sz="2000" b="1" u="sng" dirty="0">
                <a:hlinkClick r:id="rId7"/>
              </a:rPr>
              <a:t>Engineering &amp; Transportation</a:t>
            </a:r>
            <a:r>
              <a:rPr lang="en-US" sz="2000" b="1" dirty="0"/>
              <a:t>,  </a:t>
            </a:r>
            <a:r>
              <a:rPr lang="en-US" sz="2000" b="1" u="sng" dirty="0">
                <a:hlinkClick r:id="rId8"/>
              </a:rPr>
              <a:t>General &amp; Multidisciplinary Sources</a:t>
            </a:r>
            <a:r>
              <a:rPr lang="en-US" sz="2000" b="1" dirty="0"/>
              <a:t>,  </a:t>
            </a:r>
            <a:r>
              <a:rPr lang="en-US" sz="2000" b="1" u="sng" dirty="0">
                <a:hlinkClick r:id="rId9"/>
              </a:rPr>
              <a:t>Government Information</a:t>
            </a:r>
            <a:r>
              <a:rPr lang="en-US" sz="2000" b="1" dirty="0"/>
              <a:t>,  </a:t>
            </a:r>
            <a:r>
              <a:rPr lang="en-US" sz="2000" b="1" u="sng" dirty="0">
                <a:hlinkClick r:id="rId10"/>
              </a:rPr>
              <a:t>Health Sciences</a:t>
            </a:r>
            <a:r>
              <a:rPr lang="en-US" sz="2000" b="1" dirty="0"/>
              <a:t>,  </a:t>
            </a:r>
            <a:r>
              <a:rPr lang="en-US" sz="2000" b="1" u="sng" dirty="0">
                <a:hlinkClick r:id="rId11"/>
              </a:rPr>
              <a:t>Physical Sciences</a:t>
            </a:r>
            <a:r>
              <a:rPr lang="en-US" sz="2000" b="1" dirty="0"/>
              <a:t>, and </a:t>
            </a:r>
            <a:r>
              <a:rPr lang="en-US" sz="2000" b="1" u="sng" dirty="0">
                <a:hlinkClick r:id="rId12"/>
              </a:rPr>
              <a:t>Social Sciences</a:t>
            </a:r>
            <a:r>
              <a:rPr lang="en-US" sz="2000" b="1" dirty="0"/>
              <a:t>.  </a:t>
            </a:r>
            <a:endParaRPr lang="en-US" sz="2000" dirty="0"/>
          </a:p>
        </p:txBody>
      </p:sp>
      <p:pic>
        <p:nvPicPr>
          <p:cNvPr id="6" name="Picture 5"/>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829733" y="4621750"/>
            <a:ext cx="6299730" cy="2251413"/>
          </a:xfrm>
          <a:prstGeom prst="rect">
            <a:avLst/>
          </a:prstGeom>
        </p:spPr>
      </p:pic>
      <p:sp>
        <p:nvSpPr>
          <p:cNvPr id="7" name="Left Arrow 6"/>
          <p:cNvSpPr/>
          <p:nvPr/>
        </p:nvSpPr>
        <p:spPr>
          <a:xfrm>
            <a:off x="4031743" y="1152358"/>
            <a:ext cx="3863547" cy="1220774"/>
          </a:xfrm>
          <a:prstGeom prst="lef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827866" y="4066451"/>
            <a:ext cx="4351867" cy="461665"/>
          </a:xfrm>
          <a:prstGeom prst="rect">
            <a:avLst/>
          </a:prstGeom>
          <a:noFill/>
        </p:spPr>
        <p:txBody>
          <a:bodyPr wrap="square" rtlCol="0">
            <a:spAutoFit/>
          </a:bodyPr>
          <a:lstStyle/>
          <a:p>
            <a:r>
              <a:rPr lang="en-US" sz="2400" dirty="0"/>
              <a:t>Scroll down to Social Science </a:t>
            </a:r>
          </a:p>
        </p:txBody>
      </p:sp>
      <p:sp>
        <p:nvSpPr>
          <p:cNvPr id="9" name="Down Arrow 8"/>
          <p:cNvSpPr/>
          <p:nvPr/>
        </p:nvSpPr>
        <p:spPr>
          <a:xfrm>
            <a:off x="2167467" y="3708399"/>
            <a:ext cx="660400" cy="1405467"/>
          </a:xfrm>
          <a:prstGeom prst="down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5201829" y="6016487"/>
            <a:ext cx="999067" cy="262100"/>
          </a:xfrm>
          <a:prstGeom prst="ellipse">
            <a:avLst/>
          </a:prstGeom>
          <a:noFill/>
          <a:ln w="762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A2F51D7-ACF2-4B0E-9AE1-3C6888FE9728}"/>
              </a:ext>
            </a:extLst>
          </p:cNvPr>
          <p:cNvSpPr/>
          <p:nvPr/>
        </p:nvSpPr>
        <p:spPr>
          <a:xfrm>
            <a:off x="3032676" y="5333067"/>
            <a:ext cx="999067" cy="262100"/>
          </a:xfrm>
          <a:prstGeom prst="ellipse">
            <a:avLst/>
          </a:prstGeom>
          <a:noFill/>
          <a:ln w="762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1937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childTnLst>
                                </p:cTn>
                              </p:par>
                            </p:childTnLst>
                          </p:cTn>
                        </p:par>
                        <p:par>
                          <p:cTn id="16" fill="hold">
                            <p:stCondLst>
                              <p:cond delay="0"/>
                            </p:stCondLst>
                            <p:childTnLst>
                              <p:par>
                                <p:cTn id="17" presetID="2" presetClass="entr" presetSubtype="1" fill="hold" grpId="1"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1"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par>
                          <p:cTn id="27" fill="hold">
                            <p:stCondLst>
                              <p:cond delay="500"/>
                            </p:stCondLst>
                            <p:childTnLst>
                              <p:par>
                                <p:cTn id="28" presetID="1" presetClass="entr" presetSubtype="0"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1" animBg="1"/>
      <p:bldP spid="1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Psychology </a:t>
            </a:r>
          </a:p>
        </p:txBody>
      </p:sp>
      <p:sp>
        <p:nvSpPr>
          <p:cNvPr id="4" name="TextBox 3"/>
          <p:cNvSpPr txBox="1"/>
          <p:nvPr/>
        </p:nvSpPr>
        <p:spPr>
          <a:xfrm>
            <a:off x="1168400" y="1388533"/>
            <a:ext cx="8856133" cy="646331"/>
          </a:xfrm>
          <a:prstGeom prst="rect">
            <a:avLst/>
          </a:prstGeom>
          <a:noFill/>
        </p:spPr>
        <p:txBody>
          <a:bodyPr wrap="square" rtlCol="0">
            <a:spAutoFit/>
          </a:bodyPr>
          <a:lstStyle/>
          <a:p>
            <a:r>
              <a:rPr lang="en-US" dirty="0"/>
              <a:t>Use the tools on this guide to get started with your research in psychology, human development and related fields</a:t>
            </a:r>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68400" y="2189935"/>
            <a:ext cx="8932333" cy="4425464"/>
          </a:xfrm>
          <a:prstGeom prst="rect">
            <a:avLst/>
          </a:prstGeom>
        </p:spPr>
      </p:pic>
      <p:sp>
        <p:nvSpPr>
          <p:cNvPr id="6" name="Oval 5"/>
          <p:cNvSpPr/>
          <p:nvPr/>
        </p:nvSpPr>
        <p:spPr>
          <a:xfrm>
            <a:off x="1168400" y="2245498"/>
            <a:ext cx="2899834" cy="679232"/>
          </a:xfrm>
          <a:prstGeom prst="ellipse">
            <a:avLst/>
          </a:prstGeom>
          <a:noFill/>
          <a:ln w="76200" cmpd="sng">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872740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1201B-DBA0-4AE6-B316-0B92A8EE221F}"/>
              </a:ext>
            </a:extLst>
          </p:cNvPr>
          <p:cNvSpPr>
            <a:spLocks noGrp="1"/>
          </p:cNvSpPr>
          <p:nvPr>
            <p:ph type="ctrTitle"/>
          </p:nvPr>
        </p:nvSpPr>
        <p:spPr/>
        <p:txBody>
          <a:bodyPr>
            <a:normAutofit/>
          </a:bodyPr>
          <a:lstStyle/>
          <a:p>
            <a:r>
              <a:rPr lang="en-US" sz="8800" dirty="0"/>
              <a:t>PsycINFO search page </a:t>
            </a:r>
          </a:p>
        </p:txBody>
      </p:sp>
      <p:sp>
        <p:nvSpPr>
          <p:cNvPr id="3" name="Subtitle 2">
            <a:extLst>
              <a:ext uri="{FF2B5EF4-FFF2-40B4-BE49-F238E27FC236}">
                <a16:creationId xmlns:a16="http://schemas.microsoft.com/office/drawing/2014/main" id="{2A8380DA-A94F-4399-B374-36DE01BD2308}"/>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2067664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1058333" y="1586242"/>
            <a:ext cx="9935898" cy="5014816"/>
          </a:xfrm>
        </p:spPr>
      </p:pic>
      <p:sp>
        <p:nvSpPr>
          <p:cNvPr id="5" name="TextBox 4"/>
          <p:cNvSpPr txBox="1"/>
          <p:nvPr/>
        </p:nvSpPr>
        <p:spPr>
          <a:xfrm>
            <a:off x="372532" y="433234"/>
            <a:ext cx="11464662" cy="1077218"/>
          </a:xfrm>
          <a:prstGeom prst="rect">
            <a:avLst/>
          </a:prstGeom>
          <a:noFill/>
        </p:spPr>
        <p:txBody>
          <a:bodyPr wrap="square" rtlCol="0">
            <a:spAutoFit/>
          </a:bodyPr>
          <a:lstStyle/>
          <a:p>
            <a:r>
              <a:rPr lang="en-US" sz="3200" dirty="0"/>
              <a:t>1. Search by key words located “Anywhere” or specifically inside the title, abstract, etc.</a:t>
            </a:r>
          </a:p>
        </p:txBody>
      </p:sp>
    </p:spTree>
    <p:extLst>
      <p:ext uri="{BB962C8B-B14F-4D97-AF65-F5344CB8AC3E}">
        <p14:creationId xmlns:p14="http://schemas.microsoft.com/office/powerpoint/2010/main" val="1939150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72978" y="415927"/>
            <a:ext cx="11435627" cy="1077218"/>
          </a:xfrm>
          <a:prstGeom prst="rect">
            <a:avLst/>
          </a:prstGeom>
          <a:noFill/>
        </p:spPr>
        <p:txBody>
          <a:bodyPr wrap="square" rtlCol="0">
            <a:spAutoFit/>
          </a:bodyPr>
          <a:lstStyle/>
          <a:p>
            <a:r>
              <a:rPr lang="en-US" sz="3200" dirty="0"/>
              <a:t>2. Narrow results by publication date, source, age group, record type..</a:t>
            </a:r>
            <a:r>
              <a:rPr lang="en-US" sz="3200" dirty="0" err="1"/>
              <a:t>etc</a:t>
            </a:r>
            <a:r>
              <a:rPr lang="en-US" sz="3200" dirty="0"/>
              <a:t> </a:t>
            </a:r>
          </a:p>
        </p:txBody>
      </p:sp>
      <p:pic>
        <p:nvPicPr>
          <p:cNvPr id="13" name="Picture 12">
            <a:hlinkClick r:id="rId2" action="ppaction://hlinkfile"/>
            <a:extLst>
              <a:ext uri="{FF2B5EF4-FFF2-40B4-BE49-F238E27FC236}">
                <a16:creationId xmlns:a16="http://schemas.microsoft.com/office/drawing/2014/main" id="{8AA4D1F1-AB66-4D20-9F60-A8778D3CD47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1963" y="1493145"/>
            <a:ext cx="9840418" cy="5085696"/>
          </a:xfrm>
          <a:prstGeom prst="rect">
            <a:avLst/>
          </a:prstGeom>
        </p:spPr>
      </p:pic>
    </p:spTree>
    <p:extLst>
      <p:ext uri="{BB962C8B-B14F-4D97-AF65-F5344CB8AC3E}">
        <p14:creationId xmlns:p14="http://schemas.microsoft.com/office/powerpoint/2010/main" val="2066194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1201B-DBA0-4AE6-B316-0B92A8EE221F}"/>
              </a:ext>
            </a:extLst>
          </p:cNvPr>
          <p:cNvSpPr>
            <a:spLocks noGrp="1"/>
          </p:cNvSpPr>
          <p:nvPr>
            <p:ph type="ctrTitle"/>
          </p:nvPr>
        </p:nvSpPr>
        <p:spPr>
          <a:xfrm>
            <a:off x="175876" y="4514034"/>
            <a:ext cx="9144000" cy="1641490"/>
          </a:xfrm>
        </p:spPr>
        <p:txBody>
          <a:bodyPr>
            <a:normAutofit/>
          </a:bodyPr>
          <a:lstStyle/>
          <a:p>
            <a:r>
              <a:rPr lang="en-US" sz="6600" dirty="0"/>
              <a:t>Accessing Full Texts from </a:t>
            </a:r>
            <a:r>
              <a:rPr lang="en-US" sz="6600" dirty="0" err="1"/>
              <a:t>PychINFO</a:t>
            </a:r>
            <a:endParaRPr lang="en-US" sz="6600" dirty="0"/>
          </a:p>
        </p:txBody>
      </p:sp>
      <p:sp>
        <p:nvSpPr>
          <p:cNvPr id="3" name="Subtitle 2">
            <a:extLst>
              <a:ext uri="{FF2B5EF4-FFF2-40B4-BE49-F238E27FC236}">
                <a16:creationId xmlns:a16="http://schemas.microsoft.com/office/drawing/2014/main" id="{2A8380DA-A94F-4399-B374-36DE01BD2308}"/>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116896495"/>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Depth</Template>
  <TotalTime>719</TotalTime>
  <Words>737</Words>
  <Application>Microsoft Macintosh PowerPoint</Application>
  <PresentationFormat>Widescreen</PresentationFormat>
  <Paragraphs>76</Paragraphs>
  <Slides>36</Slides>
  <Notes>7</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Arial</vt:lpstr>
      <vt:lpstr>Calibri</vt:lpstr>
      <vt:lpstr>Corbel</vt:lpstr>
      <vt:lpstr>Mangal</vt:lpstr>
      <vt:lpstr>Depth</vt:lpstr>
      <vt:lpstr>Accessing and Navigating the UC Library </vt:lpstr>
      <vt:lpstr>Objectives  </vt:lpstr>
      <vt:lpstr>Navigating UC Davis Online Library  using psycINFOdatabase</vt:lpstr>
      <vt:lpstr>Subject Guides</vt:lpstr>
      <vt:lpstr>Psychology </vt:lpstr>
      <vt:lpstr>PsycINFO search page </vt:lpstr>
      <vt:lpstr>PowerPoint Presentation</vt:lpstr>
      <vt:lpstr>PowerPoint Presentation</vt:lpstr>
      <vt:lpstr>Accessing Full Texts from PychINFO</vt:lpstr>
      <vt:lpstr>PowerPoint Presentation</vt:lpstr>
      <vt:lpstr>That will often lead you to the publisher website</vt:lpstr>
      <vt:lpstr>PowerPoint Presentation</vt:lpstr>
      <vt:lpstr>ERIC search page </vt:lpstr>
      <vt:lpstr>PowerPoint Presentation</vt:lpstr>
      <vt:lpstr>PowerPoint Presentation</vt:lpstr>
      <vt:lpstr>Guides and Tutorials on Conducting Research </vt:lpstr>
      <vt:lpstr>Current UC Davis students, faculty, and employees may access our licensed resources from off campus with their UCD LoginID.   The UC Davis Library catalog, Melvyl catalog, and other free resources are open to all and do not require use of the VPN. </vt:lpstr>
      <vt:lpstr>Connecting from Off Campus </vt:lpstr>
      <vt:lpstr>Connecting from Off Campus </vt:lpstr>
      <vt:lpstr>Connecting from Off Campus </vt:lpstr>
      <vt:lpstr>Using Google Scholar and the VPN </vt:lpstr>
      <vt:lpstr>Using Google Scholar and the VPN </vt:lpstr>
      <vt:lpstr>PowerPoint Presentation</vt:lpstr>
      <vt:lpstr>Some notes about searches</vt:lpstr>
      <vt:lpstr>PowerPoint Presentation</vt:lpstr>
      <vt:lpstr>PowerPoint Presentation</vt:lpstr>
      <vt:lpstr>PowerPoint Presentation</vt:lpstr>
      <vt:lpstr>WELCOME TO THE WHAT WORKS CLEARINGHOUSE  </vt:lpstr>
      <vt:lpstr>What is WWC?</vt:lpstr>
      <vt:lpstr>What We Do</vt:lpstr>
      <vt:lpstr>About Quick Links</vt:lpstr>
      <vt:lpstr>Intervention Reports </vt:lpstr>
      <vt:lpstr>PowerPoint Presentation</vt:lpstr>
      <vt:lpstr>Practice Guides </vt:lpstr>
      <vt:lpstr>Reviews of Individual Studies </vt:lpstr>
      <vt:lpstr>PowerPoint Presentation</vt:lpstr>
    </vt:vector>
  </TitlesOfParts>
  <Company/>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Literature Review</dc:title>
  <dc:creator>Natalie Janelle Ramos</dc:creator>
  <cp:lastModifiedBy>Charles Go</cp:lastModifiedBy>
  <cp:revision>63</cp:revision>
  <dcterms:created xsi:type="dcterms:W3CDTF">2018-01-31T17:36:42Z</dcterms:created>
  <dcterms:modified xsi:type="dcterms:W3CDTF">2018-03-15T15:10:25Z</dcterms:modified>
</cp:coreProperties>
</file>