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9" r:id="rId1"/>
    <p:sldMasterId id="2147483889" r:id="rId2"/>
  </p:sldMasterIdLst>
  <p:notesMasterIdLst>
    <p:notesMasterId r:id="rId31"/>
  </p:notesMasterIdLst>
  <p:handoutMasterIdLst>
    <p:handoutMasterId r:id="rId32"/>
  </p:handoutMasterIdLst>
  <p:sldIdLst>
    <p:sldId id="256" r:id="rId3"/>
    <p:sldId id="400" r:id="rId4"/>
    <p:sldId id="372" r:id="rId5"/>
    <p:sldId id="366" r:id="rId6"/>
    <p:sldId id="440" r:id="rId7"/>
    <p:sldId id="441" r:id="rId8"/>
    <p:sldId id="428" r:id="rId9"/>
    <p:sldId id="430" r:id="rId10"/>
    <p:sldId id="442" r:id="rId11"/>
    <p:sldId id="433" r:id="rId12"/>
    <p:sldId id="424" r:id="rId13"/>
    <p:sldId id="431" r:id="rId14"/>
    <p:sldId id="432" r:id="rId15"/>
    <p:sldId id="429" r:id="rId16"/>
    <p:sldId id="378" r:id="rId17"/>
    <p:sldId id="379" r:id="rId18"/>
    <p:sldId id="436" r:id="rId19"/>
    <p:sldId id="439" r:id="rId20"/>
    <p:sldId id="434" r:id="rId21"/>
    <p:sldId id="438" r:id="rId22"/>
    <p:sldId id="435" r:id="rId23"/>
    <p:sldId id="437" r:id="rId24"/>
    <p:sldId id="418" r:id="rId25"/>
    <p:sldId id="420" r:id="rId26"/>
    <p:sldId id="421" r:id="rId27"/>
    <p:sldId id="419" r:id="rId28"/>
    <p:sldId id="443" r:id="rId29"/>
    <p:sldId id="389" r:id="rId30"/>
  </p:sldIdLst>
  <p:sldSz cx="9144000" cy="6858000" type="screen4x3"/>
  <p:notesSz cx="9067800" cy="6858000"/>
  <p:custDataLst>
    <p:tags r:id="rId33"/>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50" autoAdjust="0"/>
    <p:restoredTop sz="97697" autoAdjust="0"/>
  </p:normalViewPr>
  <p:slideViewPr>
    <p:cSldViewPr showGuides="1">
      <p:cViewPr varScale="1">
        <p:scale>
          <a:sx n="100" d="100"/>
          <a:sy n="100" d="100"/>
        </p:scale>
        <p:origin x="1182"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929999" cy="343211"/>
          </a:xfrm>
          <a:prstGeom prst="rect">
            <a:avLst/>
          </a:prstGeom>
        </p:spPr>
        <p:txBody>
          <a:bodyPr vert="horz" lIns="89300" tIns="44650" rIns="89300" bIns="44650" rtlCol="0"/>
          <a:lstStyle>
            <a:lvl1pPr algn="l">
              <a:defRPr sz="1200"/>
            </a:lvl1pPr>
          </a:lstStyle>
          <a:p>
            <a:endParaRPr lang="en-US"/>
          </a:p>
        </p:txBody>
      </p:sp>
      <p:sp>
        <p:nvSpPr>
          <p:cNvPr id="3" name="Date Placeholder 2"/>
          <p:cNvSpPr>
            <a:spLocks noGrp="1"/>
          </p:cNvSpPr>
          <p:nvPr>
            <p:ph type="dt" sz="quarter" idx="1"/>
          </p:nvPr>
        </p:nvSpPr>
        <p:spPr>
          <a:xfrm>
            <a:off x="5136253" y="0"/>
            <a:ext cx="3929999" cy="343211"/>
          </a:xfrm>
          <a:prstGeom prst="rect">
            <a:avLst/>
          </a:prstGeom>
        </p:spPr>
        <p:txBody>
          <a:bodyPr vert="horz" lIns="89300" tIns="44650" rIns="89300" bIns="44650" rtlCol="0"/>
          <a:lstStyle>
            <a:lvl1pPr algn="r">
              <a:defRPr sz="1200"/>
            </a:lvl1pPr>
          </a:lstStyle>
          <a:p>
            <a:fld id="{2C07F0CF-05A1-48DA-972F-41C141706C96}" type="datetimeFigureOut">
              <a:rPr lang="en-US" smtClean="0"/>
              <a:pPr/>
              <a:t>12/3/2015</a:t>
            </a:fld>
            <a:endParaRPr lang="en-US"/>
          </a:p>
        </p:txBody>
      </p:sp>
      <p:sp>
        <p:nvSpPr>
          <p:cNvPr id="4" name="Footer Placeholder 3"/>
          <p:cNvSpPr>
            <a:spLocks noGrp="1"/>
          </p:cNvSpPr>
          <p:nvPr>
            <p:ph type="ftr" sz="quarter" idx="2"/>
          </p:nvPr>
        </p:nvSpPr>
        <p:spPr>
          <a:xfrm>
            <a:off x="1" y="6513236"/>
            <a:ext cx="3929999" cy="343211"/>
          </a:xfrm>
          <a:prstGeom prst="rect">
            <a:avLst/>
          </a:prstGeom>
        </p:spPr>
        <p:txBody>
          <a:bodyPr vert="horz" lIns="89300" tIns="44650" rIns="89300" bIns="44650" rtlCol="0" anchor="b"/>
          <a:lstStyle>
            <a:lvl1pPr algn="l">
              <a:defRPr sz="1200"/>
            </a:lvl1pPr>
          </a:lstStyle>
          <a:p>
            <a:endParaRPr lang="en-US"/>
          </a:p>
        </p:txBody>
      </p:sp>
      <p:sp>
        <p:nvSpPr>
          <p:cNvPr id="5" name="Slide Number Placeholder 4"/>
          <p:cNvSpPr>
            <a:spLocks noGrp="1"/>
          </p:cNvSpPr>
          <p:nvPr>
            <p:ph type="sldNum" sz="quarter" idx="3"/>
          </p:nvPr>
        </p:nvSpPr>
        <p:spPr>
          <a:xfrm>
            <a:off x="5136253" y="6513236"/>
            <a:ext cx="3929999" cy="343211"/>
          </a:xfrm>
          <a:prstGeom prst="rect">
            <a:avLst/>
          </a:prstGeom>
        </p:spPr>
        <p:txBody>
          <a:bodyPr vert="horz" lIns="89300" tIns="44650" rIns="89300" bIns="44650" rtlCol="0" anchor="b"/>
          <a:lstStyle>
            <a:lvl1pPr algn="r">
              <a:defRPr sz="1200"/>
            </a:lvl1pPr>
          </a:lstStyle>
          <a:p>
            <a:fld id="{76DA4C91-9C9D-410E-BECE-97E2E5749255}" type="slidenum">
              <a:rPr lang="en-US" smtClean="0"/>
              <a:pPr/>
              <a:t>‹#›</a:t>
            </a:fld>
            <a:endParaRPr lang="en-US"/>
          </a:p>
        </p:txBody>
      </p:sp>
    </p:spTree>
    <p:extLst>
      <p:ext uri="{BB962C8B-B14F-4D97-AF65-F5344CB8AC3E}">
        <p14:creationId xmlns:p14="http://schemas.microsoft.com/office/powerpoint/2010/main" val="12435465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29380" cy="342900"/>
          </a:xfrm>
          <a:prstGeom prst="rect">
            <a:avLst/>
          </a:prstGeom>
        </p:spPr>
        <p:txBody>
          <a:bodyPr vert="horz" lIns="90997" tIns="45499" rIns="90997" bIns="45499"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5136847" y="0"/>
            <a:ext cx="3929380" cy="342900"/>
          </a:xfrm>
          <a:prstGeom prst="rect">
            <a:avLst/>
          </a:prstGeom>
        </p:spPr>
        <p:txBody>
          <a:bodyPr vert="horz" lIns="90997" tIns="45499" rIns="90997" bIns="45499" rtlCol="0"/>
          <a:lstStyle>
            <a:lvl1pPr algn="r" fontAlgn="auto">
              <a:spcBef>
                <a:spcPts val="0"/>
              </a:spcBef>
              <a:spcAft>
                <a:spcPts val="0"/>
              </a:spcAft>
              <a:defRPr sz="1200">
                <a:latin typeface="+mn-lt"/>
              </a:defRPr>
            </a:lvl1pPr>
          </a:lstStyle>
          <a:p>
            <a:pPr>
              <a:defRPr/>
            </a:pPr>
            <a:fld id="{2D675C65-9B2B-4EE6-80FC-7C6118CD9D55}" type="datetimeFigureOut">
              <a:rPr lang="en-US"/>
              <a:pPr>
                <a:defRPr/>
              </a:pPr>
              <a:t>12/3/2015</a:t>
            </a:fld>
            <a:endParaRPr lang="en-US"/>
          </a:p>
        </p:txBody>
      </p:sp>
      <p:sp>
        <p:nvSpPr>
          <p:cNvPr id="4" name="Slide Image Placeholder 3"/>
          <p:cNvSpPr>
            <a:spLocks noGrp="1" noRot="1" noChangeAspect="1"/>
          </p:cNvSpPr>
          <p:nvPr>
            <p:ph type="sldImg" idx="2"/>
          </p:nvPr>
        </p:nvSpPr>
        <p:spPr>
          <a:xfrm>
            <a:off x="2819400" y="514350"/>
            <a:ext cx="3429000" cy="2571750"/>
          </a:xfrm>
          <a:prstGeom prst="rect">
            <a:avLst/>
          </a:prstGeom>
          <a:noFill/>
          <a:ln w="12700">
            <a:solidFill>
              <a:prstClr val="black"/>
            </a:solidFill>
          </a:ln>
        </p:spPr>
        <p:txBody>
          <a:bodyPr vert="horz" lIns="90997" tIns="45499" rIns="90997" bIns="45499" rtlCol="0" anchor="ctr"/>
          <a:lstStyle/>
          <a:p>
            <a:pPr lvl="0"/>
            <a:endParaRPr lang="en-US" noProof="0"/>
          </a:p>
        </p:txBody>
      </p:sp>
      <p:sp>
        <p:nvSpPr>
          <p:cNvPr id="5" name="Notes Placeholder 4"/>
          <p:cNvSpPr>
            <a:spLocks noGrp="1"/>
          </p:cNvSpPr>
          <p:nvPr>
            <p:ph type="body" sz="quarter" idx="3"/>
          </p:nvPr>
        </p:nvSpPr>
        <p:spPr>
          <a:xfrm>
            <a:off x="906780" y="3257550"/>
            <a:ext cx="7254240" cy="3086100"/>
          </a:xfrm>
          <a:prstGeom prst="rect">
            <a:avLst/>
          </a:prstGeom>
        </p:spPr>
        <p:txBody>
          <a:bodyPr vert="horz" lIns="90997" tIns="45499" rIns="90997" bIns="4549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6513513"/>
            <a:ext cx="3929380" cy="342900"/>
          </a:xfrm>
          <a:prstGeom prst="rect">
            <a:avLst/>
          </a:prstGeom>
        </p:spPr>
        <p:txBody>
          <a:bodyPr vert="horz" lIns="90997" tIns="45499" rIns="90997" bIns="45499"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5136847" y="6513513"/>
            <a:ext cx="3929380" cy="342900"/>
          </a:xfrm>
          <a:prstGeom prst="rect">
            <a:avLst/>
          </a:prstGeom>
        </p:spPr>
        <p:txBody>
          <a:bodyPr vert="horz" lIns="90997" tIns="45499" rIns="90997" bIns="45499" rtlCol="0" anchor="b"/>
          <a:lstStyle>
            <a:lvl1pPr algn="r" fontAlgn="auto">
              <a:spcBef>
                <a:spcPts val="0"/>
              </a:spcBef>
              <a:spcAft>
                <a:spcPts val="0"/>
              </a:spcAft>
              <a:defRPr sz="1200">
                <a:latin typeface="+mn-lt"/>
              </a:defRPr>
            </a:lvl1pPr>
          </a:lstStyle>
          <a:p>
            <a:pPr>
              <a:defRPr/>
            </a:pPr>
            <a:fld id="{05EFFFFF-F54E-4745-AF27-E11FD6377421}" type="slidenum">
              <a:rPr lang="en-US"/>
              <a:pPr>
                <a:defRPr/>
              </a:pPr>
              <a:t>‹#›</a:t>
            </a:fld>
            <a:endParaRPr lang="en-US"/>
          </a:p>
        </p:txBody>
      </p:sp>
    </p:spTree>
    <p:extLst>
      <p:ext uri="{BB962C8B-B14F-4D97-AF65-F5344CB8AC3E}">
        <p14:creationId xmlns:p14="http://schemas.microsoft.com/office/powerpoint/2010/main" val="28003601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65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BF4FF2B-7FBD-4703-97D8-417FC9B96B3B}" type="slidenum">
              <a:rPr lang="en-US" smtClean="0"/>
              <a:pPr fontAlgn="base">
                <a:spcBef>
                  <a:spcPct val="0"/>
                </a:spcBef>
                <a:spcAft>
                  <a:spcPct val="0"/>
                </a:spcAft>
                <a:defRPr/>
              </a:pPr>
              <a:t>1</a:t>
            </a:fld>
            <a:endParaRPr lang="en-US" smtClean="0"/>
          </a:p>
        </p:txBody>
      </p:sp>
    </p:spTree>
    <p:extLst>
      <p:ext uri="{BB962C8B-B14F-4D97-AF65-F5344CB8AC3E}">
        <p14:creationId xmlns:p14="http://schemas.microsoft.com/office/powerpoint/2010/main" val="3034063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44E6A287-71D3-4278-BFB6-B078ECFAB105}" type="slidenum">
              <a:rPr lang="en-US" smtClean="0"/>
              <a:pPr/>
              <a:t>22</a:t>
            </a:fld>
            <a:endParaRPr lang="en-US" dirty="0"/>
          </a:p>
        </p:txBody>
      </p:sp>
    </p:spTree>
    <p:extLst>
      <p:ext uri="{BB962C8B-B14F-4D97-AF65-F5344CB8AC3E}">
        <p14:creationId xmlns:p14="http://schemas.microsoft.com/office/powerpoint/2010/main" val="18418337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44E6A287-71D3-4278-BFB6-B078ECFAB105}" type="slidenum">
              <a:rPr lang="en-US" smtClean="0"/>
              <a:pPr/>
              <a:t>27</a:t>
            </a:fld>
            <a:endParaRPr lang="en-US" dirty="0"/>
          </a:p>
        </p:txBody>
      </p:sp>
    </p:spTree>
    <p:extLst>
      <p:ext uri="{BB962C8B-B14F-4D97-AF65-F5344CB8AC3E}">
        <p14:creationId xmlns:p14="http://schemas.microsoft.com/office/powerpoint/2010/main" val="3033004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44E6A287-71D3-4278-BFB6-B078ECFAB105}" type="slidenum">
              <a:rPr lang="en-US" smtClean="0"/>
              <a:pPr/>
              <a:t>7</a:t>
            </a:fld>
            <a:endParaRPr lang="en-US" dirty="0"/>
          </a:p>
        </p:txBody>
      </p:sp>
    </p:spTree>
    <p:extLst>
      <p:ext uri="{BB962C8B-B14F-4D97-AF65-F5344CB8AC3E}">
        <p14:creationId xmlns:p14="http://schemas.microsoft.com/office/powerpoint/2010/main" val="1869526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44E6A287-71D3-4278-BFB6-B078ECFAB105}" type="slidenum">
              <a:rPr lang="en-US" smtClean="0"/>
              <a:pPr/>
              <a:t>9</a:t>
            </a:fld>
            <a:endParaRPr lang="en-US" dirty="0"/>
          </a:p>
        </p:txBody>
      </p:sp>
    </p:spTree>
    <p:extLst>
      <p:ext uri="{BB962C8B-B14F-4D97-AF65-F5344CB8AC3E}">
        <p14:creationId xmlns:p14="http://schemas.microsoft.com/office/powerpoint/2010/main" val="468576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44E6A287-71D3-4278-BFB6-B078ECFAB105}" type="slidenum">
              <a:rPr lang="en-US" smtClean="0"/>
              <a:pPr/>
              <a:t>10</a:t>
            </a:fld>
            <a:endParaRPr lang="en-US" dirty="0"/>
          </a:p>
        </p:txBody>
      </p:sp>
    </p:spTree>
    <p:extLst>
      <p:ext uri="{BB962C8B-B14F-4D97-AF65-F5344CB8AC3E}">
        <p14:creationId xmlns:p14="http://schemas.microsoft.com/office/powerpoint/2010/main" val="32444868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44E6A287-71D3-4278-BFB6-B078ECFAB105}" type="slidenum">
              <a:rPr lang="en-US" smtClean="0"/>
              <a:pPr/>
              <a:t>12</a:t>
            </a:fld>
            <a:endParaRPr lang="en-US" dirty="0"/>
          </a:p>
        </p:txBody>
      </p:sp>
    </p:spTree>
    <p:extLst>
      <p:ext uri="{BB962C8B-B14F-4D97-AF65-F5344CB8AC3E}">
        <p14:creationId xmlns:p14="http://schemas.microsoft.com/office/powerpoint/2010/main" val="20987152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44E6A287-71D3-4278-BFB6-B078ECFAB105}" type="slidenum">
              <a:rPr lang="en-US" smtClean="0"/>
              <a:pPr/>
              <a:t>13</a:t>
            </a:fld>
            <a:endParaRPr lang="en-US" dirty="0"/>
          </a:p>
        </p:txBody>
      </p:sp>
    </p:spTree>
    <p:extLst>
      <p:ext uri="{BB962C8B-B14F-4D97-AF65-F5344CB8AC3E}">
        <p14:creationId xmlns:p14="http://schemas.microsoft.com/office/powerpoint/2010/main" val="3087441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9BBB4E5-190E-40C3-9165-B3A72CDB3CD5}" type="slidenum">
              <a:rPr lang="en-US" smtClean="0"/>
              <a:pPr fontAlgn="base">
                <a:spcBef>
                  <a:spcPct val="0"/>
                </a:spcBef>
                <a:spcAft>
                  <a:spcPct val="0"/>
                </a:spcAft>
                <a:defRPr/>
              </a:pPr>
              <a:t>14</a:t>
            </a:fld>
            <a:endParaRPr lang="en-US" smtClean="0"/>
          </a:p>
        </p:txBody>
      </p:sp>
      <p:sp>
        <p:nvSpPr>
          <p:cNvPr id="829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294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6239522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9BBB4E5-190E-40C3-9165-B3A72CDB3CD5}" type="slidenum">
              <a:rPr lang="en-US" smtClean="0"/>
              <a:pPr fontAlgn="base">
                <a:spcBef>
                  <a:spcPct val="0"/>
                </a:spcBef>
                <a:spcAft>
                  <a:spcPct val="0"/>
                </a:spcAft>
                <a:defRPr/>
              </a:pPr>
              <a:t>15</a:t>
            </a:fld>
            <a:endParaRPr lang="en-US" smtClean="0"/>
          </a:p>
        </p:txBody>
      </p:sp>
      <p:sp>
        <p:nvSpPr>
          <p:cNvPr id="829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294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1008146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9BBB4E5-190E-40C3-9165-B3A72CDB3CD5}" type="slidenum">
              <a:rPr lang="en-US" smtClean="0"/>
              <a:pPr fontAlgn="base">
                <a:spcBef>
                  <a:spcPct val="0"/>
                </a:spcBef>
                <a:spcAft>
                  <a:spcPct val="0"/>
                </a:spcAft>
                <a:defRPr/>
              </a:pPr>
              <a:t>16</a:t>
            </a:fld>
            <a:endParaRPr lang="en-US" smtClean="0"/>
          </a:p>
        </p:txBody>
      </p:sp>
      <p:sp>
        <p:nvSpPr>
          <p:cNvPr id="829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294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896233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00"/>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25146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87966481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50322" y="596348"/>
            <a:ext cx="8336478" cy="533480"/>
          </a:xfrm>
        </p:spPr>
        <p:txBody>
          <a:body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350322" y="1371601"/>
            <a:ext cx="8336478" cy="15354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4547549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D74CC06-A4BC-A94A-BDC8-B2B3D3DC9D25}" type="datetimeFigureOut">
              <a:rPr lang="en-US"/>
              <a:pPr>
                <a:defRPr/>
              </a:pPr>
              <a:t>12/3/2015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FB42B40-7AC1-2042-844C-2D294B219564}" type="slidenum">
              <a:rPr lang="en-US"/>
              <a:pPr>
                <a:defRPr/>
              </a:pPr>
              <a:t>‹#›</a:t>
            </a:fld>
            <a:endParaRPr lang="en-US"/>
          </a:p>
        </p:txBody>
      </p:sp>
    </p:spTree>
    <p:extLst>
      <p:ext uri="{BB962C8B-B14F-4D97-AF65-F5344CB8AC3E}">
        <p14:creationId xmlns:p14="http://schemas.microsoft.com/office/powerpoint/2010/main" val="11258806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B78D6B1-9780-F943-93FC-FDF17A7BB8F8}" type="datetimeFigureOut">
              <a:rPr lang="en-US"/>
              <a:pPr>
                <a:defRPr/>
              </a:pPr>
              <a:t>12/3/2015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ABE27BB-0FAE-1749-A229-71A4170E91D8}" type="slidenum">
              <a:rPr lang="en-US"/>
              <a:pPr>
                <a:defRPr/>
              </a:pPr>
              <a:t>‹#›</a:t>
            </a:fld>
            <a:endParaRPr lang="en-US"/>
          </a:p>
        </p:txBody>
      </p:sp>
    </p:spTree>
    <p:extLst>
      <p:ext uri="{BB962C8B-B14F-4D97-AF65-F5344CB8AC3E}">
        <p14:creationId xmlns:p14="http://schemas.microsoft.com/office/powerpoint/2010/main" val="3789404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4041185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0700594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15439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15439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211430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19362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02484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45490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2928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89724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44053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361031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xfrm>
            <a:off x="457200" y="6356350"/>
            <a:ext cx="2133600" cy="365125"/>
          </a:xfrm>
          <a:prstGeom prst="rect">
            <a:avLst/>
          </a:prstGeom>
        </p:spPr>
        <p:txBody>
          <a:bodyPr/>
          <a:lstStyle>
            <a:lvl1pPr>
              <a:defRPr/>
            </a:lvl1pPr>
          </a:lstStyle>
          <a:p>
            <a:pPr>
              <a:defRPr/>
            </a:pPr>
            <a:endParaRPr lang="en-US"/>
          </a:p>
        </p:txBody>
      </p:sp>
      <p:sp>
        <p:nvSpPr>
          <p:cNvPr id="7" name="Rectangle 5"/>
          <p:cNvSpPr>
            <a:spLocks noGrp="1" noChangeArrowheads="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8" name="Rectangle 6"/>
          <p:cNvSpPr>
            <a:spLocks noGrp="1" noChangeArrowheads="1"/>
          </p:cNvSpPr>
          <p:nvPr>
            <p:ph type="sldNum" sz="quarter" idx="12"/>
          </p:nvPr>
        </p:nvSpPr>
        <p:spPr>
          <a:xfrm>
            <a:off x="6553200" y="6356350"/>
            <a:ext cx="2133600" cy="365125"/>
          </a:xfrm>
          <a:prstGeom prst="rect">
            <a:avLst/>
          </a:prstGeom>
        </p:spPr>
        <p:txBody>
          <a:bodyPr/>
          <a:lstStyle>
            <a:lvl1pPr>
              <a:defRPr/>
            </a:lvl1pPr>
          </a:lstStyle>
          <a:p>
            <a:pPr>
              <a:defRPr/>
            </a:pPr>
            <a:fld id="{A2BEDE5F-77F4-4B4E-90E1-C74A248666FB}" type="slidenum">
              <a:rPr lang="en-US"/>
              <a:pPr>
                <a:defRPr/>
              </a:pPr>
              <a:t>‹#›</a:t>
            </a:fld>
            <a:endParaRPr lang="en-US"/>
          </a:p>
        </p:txBody>
      </p:sp>
    </p:spTree>
    <p:extLst>
      <p:ext uri="{BB962C8B-B14F-4D97-AF65-F5344CB8AC3E}">
        <p14:creationId xmlns:p14="http://schemas.microsoft.com/office/powerpoint/2010/main" val="3175596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1" descr="Wave+ANRLogo+IPM.jpg"/>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95275" y="5775325"/>
            <a:ext cx="8851900" cy="1017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1028" name="Text Placeholder 2"/>
          <p:cNvSpPr>
            <a:spLocks noGrp="1"/>
          </p:cNvSpPr>
          <p:nvPr>
            <p:ph type="body" idx="1"/>
          </p:nvPr>
        </p:nvSpPr>
        <p:spPr bwMode="auto">
          <a:xfrm>
            <a:off x="457200" y="1600200"/>
            <a:ext cx="8229600" cy="3816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61466495"/>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92" r:id="rId10"/>
  </p:sldLayoutIdLst>
  <p:timing>
    <p:tnLst>
      <p:par>
        <p:cTn id="1" dur="indefinite" restart="never" nodeType="tmRoot"/>
      </p:par>
    </p:tnLst>
  </p:timing>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5E4A2F48-E4F8-504C-AAD1-56A69EAA8CF4}" type="datetimeFigureOut">
              <a:rPr lang="en-US"/>
              <a:pPr>
                <a:defRPr/>
              </a:pPr>
              <a:t>12/3/2015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10231CC5-44F1-5F4C-92B8-188B67B45509}" type="slidenum">
              <a:rPr lang="en-US"/>
              <a:pPr>
                <a:defRPr/>
              </a:pPr>
              <a:t>‹#›</a:t>
            </a:fld>
            <a:endParaRPr lang="en-US"/>
          </a:p>
        </p:txBody>
      </p:sp>
    </p:spTree>
    <p:extLst>
      <p:ext uri="{BB962C8B-B14F-4D97-AF65-F5344CB8AC3E}">
        <p14:creationId xmlns:p14="http://schemas.microsoft.com/office/powerpoint/2010/main" val="1770958960"/>
      </p:ext>
    </p:extLst>
  </p:cSld>
  <p:clrMap bg1="lt1" tx1="dk1" bg2="lt2" tx2="dk2" accent1="accent1" accent2="accent2" accent3="accent3" accent4="accent4" accent5="accent5" accent6="accent6" hlink="hlink" folHlink="folHlink"/>
  <p:sldLayoutIdLst>
    <p:sldLayoutId id="2147483890" r:id="rId1"/>
    <p:sldLayoutId id="2147483891" r:id="rId2"/>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xml"/><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xml"/><Relationship Id="rId5" Type="http://schemas.openxmlformats.org/officeDocument/2006/relationships/image" Target="../media/image48.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ctrTitle"/>
          </p:nvPr>
        </p:nvSpPr>
        <p:spPr>
          <a:xfrm>
            <a:off x="419100" y="193718"/>
            <a:ext cx="8305800" cy="1904999"/>
          </a:xfrm>
        </p:spPr>
        <p:txBody>
          <a:bodyPr>
            <a:noAutofit/>
          </a:bodyPr>
          <a:lstStyle/>
          <a:p>
            <a:r>
              <a:rPr lang="en-US" b="1" dirty="0" smtClean="0"/>
              <a:t>An Overview of Cling Peach Insect Pests and their Management</a:t>
            </a:r>
          </a:p>
        </p:txBody>
      </p:sp>
      <p:sp>
        <p:nvSpPr>
          <p:cNvPr id="4" name="Subtitle 3"/>
          <p:cNvSpPr>
            <a:spLocks noGrp="1"/>
          </p:cNvSpPr>
          <p:nvPr>
            <p:ph type="subTitle" idx="1"/>
          </p:nvPr>
        </p:nvSpPr>
        <p:spPr>
          <a:xfrm>
            <a:off x="1600200" y="3657600"/>
            <a:ext cx="5943600" cy="1371600"/>
          </a:xfrm>
        </p:spPr>
        <p:txBody>
          <a:bodyPr/>
          <a:lstStyle/>
          <a:p>
            <a:pPr>
              <a:spcBef>
                <a:spcPts val="0"/>
              </a:spcBef>
              <a:spcAft>
                <a:spcPts val="1000"/>
              </a:spcAft>
            </a:pPr>
            <a:r>
              <a:rPr lang="en-US" sz="2000" dirty="0" smtClean="0">
                <a:ea typeface="Times New Roman"/>
              </a:rPr>
              <a:t>Kris E. Tollerup, UC Area Advisor, Kearney Agricultural Research and Extension Center</a:t>
            </a:r>
          </a:p>
          <a:p>
            <a:endParaRPr lang="en-US" sz="2000" dirty="0"/>
          </a:p>
        </p:txBody>
      </p:sp>
      <p:pic>
        <p:nvPicPr>
          <p:cNvPr id="2" name="Picture 1"/>
          <p:cNvPicPr>
            <a:picLocks noChangeAspect="1"/>
          </p:cNvPicPr>
          <p:nvPr/>
        </p:nvPicPr>
        <p:blipFill>
          <a:blip r:embed="rId3"/>
          <a:stretch>
            <a:fillRect/>
          </a:stretch>
        </p:blipFill>
        <p:spPr>
          <a:xfrm>
            <a:off x="3352800" y="1905000"/>
            <a:ext cx="2590800" cy="155448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50322" y="152400"/>
            <a:ext cx="8336478" cy="1295400"/>
          </a:xfrm>
        </p:spPr>
        <p:txBody>
          <a:bodyPr/>
          <a:lstStyle/>
          <a:p>
            <a:r>
              <a:rPr lang="en-US" b="1" dirty="0" smtClean="0"/>
              <a:t>Management Options</a:t>
            </a:r>
            <a:endParaRPr lang="en-US" b="1" i="1" dirty="0"/>
          </a:p>
        </p:txBody>
      </p:sp>
      <p:sp>
        <p:nvSpPr>
          <p:cNvPr id="14" name="Text Placeholder 4"/>
          <p:cNvSpPr>
            <a:spLocks noGrp="1"/>
          </p:cNvSpPr>
          <p:nvPr>
            <p:ph type="body" sz="quarter" idx="10"/>
          </p:nvPr>
        </p:nvSpPr>
        <p:spPr>
          <a:xfrm>
            <a:off x="350322" y="1382133"/>
            <a:ext cx="5288478" cy="4180467"/>
          </a:xfrm>
        </p:spPr>
        <p:txBody>
          <a:bodyPr/>
          <a:lstStyle/>
          <a:p>
            <a:r>
              <a:rPr lang="en-US" sz="2800" dirty="0" smtClean="0"/>
              <a:t>Non mating disrupted</a:t>
            </a:r>
          </a:p>
          <a:p>
            <a:pPr lvl="1"/>
            <a:r>
              <a:rPr lang="en-US" sz="2400" dirty="0" smtClean="0"/>
              <a:t>Monitoring</a:t>
            </a:r>
          </a:p>
          <a:p>
            <a:pPr lvl="2"/>
            <a:r>
              <a:rPr lang="en-US" sz="2000" dirty="0" smtClean="0"/>
              <a:t>Place pheromone traps in orchard by Feb 15 (SJV), Feb 20 (SV).</a:t>
            </a:r>
          </a:p>
          <a:p>
            <a:pPr lvl="2"/>
            <a:r>
              <a:rPr lang="en-US" sz="2000" dirty="0" smtClean="0"/>
              <a:t>Calculate DD at first capture.</a:t>
            </a:r>
          </a:p>
          <a:p>
            <a:pPr lvl="3"/>
            <a:r>
              <a:rPr lang="en-US" sz="1600" dirty="0" smtClean="0"/>
              <a:t>2</a:t>
            </a:r>
            <a:r>
              <a:rPr lang="en-US" sz="1600" baseline="30000" dirty="0" smtClean="0"/>
              <a:t>nd</a:t>
            </a:r>
            <a:r>
              <a:rPr lang="en-US" sz="1600" dirty="0" smtClean="0"/>
              <a:t> flight at 920 – 1,010 DD (800 DD).</a:t>
            </a:r>
          </a:p>
          <a:p>
            <a:pPr lvl="3"/>
            <a:r>
              <a:rPr lang="en-US" sz="1600" dirty="0" smtClean="0"/>
              <a:t>Once 2</a:t>
            </a:r>
            <a:r>
              <a:rPr lang="en-US" sz="1600" baseline="30000" dirty="0" smtClean="0"/>
              <a:t>nd</a:t>
            </a:r>
            <a:r>
              <a:rPr lang="en-US" sz="1600" dirty="0" smtClean="0"/>
              <a:t> has begun, calculate DD</a:t>
            </a:r>
          </a:p>
          <a:p>
            <a:pPr lvl="1"/>
            <a:r>
              <a:rPr lang="en-US" sz="2400" dirty="0" smtClean="0"/>
              <a:t>Management</a:t>
            </a:r>
          </a:p>
          <a:p>
            <a:pPr lvl="2"/>
            <a:r>
              <a:rPr lang="en-US" sz="2000" dirty="0" err="1" smtClean="0"/>
              <a:t>Altacor</a:t>
            </a:r>
            <a:r>
              <a:rPr lang="en-US" sz="2000" dirty="0" smtClean="0"/>
              <a:t>, Belt, or Intrepid apply at 400 DD</a:t>
            </a:r>
            <a:r>
              <a:rPr lang="en-US" sz="1600" dirty="0" smtClean="0"/>
              <a:t>.</a:t>
            </a:r>
          </a:p>
          <a:p>
            <a:pPr lvl="2"/>
            <a:r>
              <a:rPr lang="en-US" sz="2000" dirty="0" smtClean="0"/>
              <a:t>Others, 500 – 600 DD.</a:t>
            </a:r>
          </a:p>
        </p:txBody>
      </p:sp>
      <p:pic>
        <p:nvPicPr>
          <p:cNvPr id="2" name="Picture 1"/>
          <p:cNvPicPr>
            <a:picLocks noChangeAspect="1"/>
          </p:cNvPicPr>
          <p:nvPr/>
        </p:nvPicPr>
        <p:blipFill>
          <a:blip r:embed="rId3"/>
          <a:stretch>
            <a:fillRect/>
          </a:stretch>
        </p:blipFill>
        <p:spPr>
          <a:xfrm>
            <a:off x="5867400" y="1382133"/>
            <a:ext cx="2728249" cy="2046867"/>
          </a:xfrm>
          <a:prstGeom prst="rect">
            <a:avLst/>
          </a:prstGeom>
        </p:spPr>
      </p:pic>
    </p:spTree>
    <p:extLst>
      <p:ext uri="{BB962C8B-B14F-4D97-AF65-F5344CB8AC3E}">
        <p14:creationId xmlns:p14="http://schemas.microsoft.com/office/powerpoint/2010/main" val="8392367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TB larva on leaf.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3200400"/>
            <a:ext cx="3443001" cy="2276005"/>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a:xfrm>
            <a:off x="457200" y="142405"/>
            <a:ext cx="8229600" cy="1143000"/>
          </a:xfrm>
        </p:spPr>
        <p:txBody>
          <a:bodyPr/>
          <a:lstStyle/>
          <a:p>
            <a:r>
              <a:rPr lang="en-US" b="1" dirty="0" smtClean="0"/>
              <a:t>Peach Twig Borer</a:t>
            </a:r>
            <a:endParaRPr lang="en-US" b="1" dirty="0"/>
          </a:p>
        </p:txBody>
      </p:sp>
      <p:sp>
        <p:nvSpPr>
          <p:cNvPr id="4" name="AutoShape 2" descr="Peach twig borer larva (right) and pupa (lef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Peach twig borer larva (right) and pupa (lef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550502"/>
            <a:ext cx="3365695" cy="22098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5005099" y="3490700"/>
            <a:ext cx="3138609" cy="2083724"/>
          </a:xfrm>
          <a:prstGeom prst="rect">
            <a:avLst/>
          </a:prstGeom>
        </p:spPr>
      </p:pic>
      <p:pic>
        <p:nvPicPr>
          <p:cNvPr id="3" name="Picture 2"/>
          <p:cNvPicPr>
            <a:picLocks noChangeAspect="1"/>
          </p:cNvPicPr>
          <p:nvPr/>
        </p:nvPicPr>
        <p:blipFill>
          <a:blip r:embed="rId5"/>
          <a:stretch>
            <a:fillRect/>
          </a:stretch>
        </p:blipFill>
        <p:spPr>
          <a:xfrm>
            <a:off x="1600198" y="1174565"/>
            <a:ext cx="3418083" cy="2316135"/>
          </a:xfrm>
          <a:prstGeom prst="rect">
            <a:avLst/>
          </a:prstGeom>
        </p:spPr>
      </p:pic>
    </p:spTree>
    <p:extLst>
      <p:ext uri="{BB962C8B-B14F-4D97-AF65-F5344CB8AC3E}">
        <p14:creationId xmlns:p14="http://schemas.microsoft.com/office/powerpoint/2010/main" val="34162223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50322" y="152400"/>
            <a:ext cx="8336478" cy="1295400"/>
          </a:xfrm>
        </p:spPr>
        <p:txBody>
          <a:bodyPr/>
          <a:lstStyle/>
          <a:p>
            <a:r>
              <a:rPr lang="en-US" b="1" dirty="0" smtClean="0"/>
              <a:t>Monitoring</a:t>
            </a:r>
            <a:endParaRPr lang="en-US" b="1" i="1" dirty="0"/>
          </a:p>
        </p:txBody>
      </p:sp>
      <p:sp>
        <p:nvSpPr>
          <p:cNvPr id="14" name="Text Placeholder 4"/>
          <p:cNvSpPr>
            <a:spLocks noGrp="1"/>
          </p:cNvSpPr>
          <p:nvPr>
            <p:ph type="body" sz="quarter" idx="10"/>
          </p:nvPr>
        </p:nvSpPr>
        <p:spPr>
          <a:xfrm>
            <a:off x="350322" y="1382133"/>
            <a:ext cx="5776158" cy="4180467"/>
          </a:xfrm>
        </p:spPr>
        <p:txBody>
          <a:bodyPr/>
          <a:lstStyle/>
          <a:p>
            <a:r>
              <a:rPr lang="en-US" sz="2800" dirty="0" smtClean="0"/>
              <a:t>Spring</a:t>
            </a:r>
          </a:p>
          <a:p>
            <a:pPr lvl="1"/>
            <a:r>
              <a:rPr lang="en-US" sz="2400" dirty="0"/>
              <a:t>Shoot </a:t>
            </a:r>
            <a:r>
              <a:rPr lang="en-US" sz="2400" dirty="0" smtClean="0"/>
              <a:t>tip (early-season)</a:t>
            </a:r>
            <a:endParaRPr lang="en-US" sz="2400" dirty="0"/>
          </a:p>
          <a:p>
            <a:pPr lvl="2"/>
            <a:r>
              <a:rPr lang="en-US" sz="2000" dirty="0" smtClean="0"/>
              <a:t>When shoots reach ~ 1” long monitor for wilted shoot tips and feeding at flower base. Slice </a:t>
            </a:r>
            <a:r>
              <a:rPr lang="en-US" sz="2000" dirty="0"/>
              <a:t>into shoot strikes to determine PTB or OFM.</a:t>
            </a:r>
          </a:p>
          <a:p>
            <a:pPr lvl="2"/>
            <a:r>
              <a:rPr lang="en-US" sz="2000" dirty="0"/>
              <a:t>Threshold: ≥ </a:t>
            </a:r>
            <a:r>
              <a:rPr lang="en-US" sz="2000" dirty="0" smtClean="0"/>
              <a:t>3 </a:t>
            </a:r>
            <a:r>
              <a:rPr lang="en-US" sz="2000" dirty="0"/>
              <a:t>strikes per </a:t>
            </a:r>
            <a:r>
              <a:rPr lang="en-US" sz="2000" dirty="0" smtClean="0"/>
              <a:t>tree.</a:t>
            </a:r>
            <a:endParaRPr lang="en-US" sz="2400" dirty="0" smtClean="0"/>
          </a:p>
          <a:p>
            <a:pPr lvl="1"/>
            <a:r>
              <a:rPr lang="en-US" sz="2400" dirty="0" smtClean="0"/>
              <a:t>Pheromone traps (mid-March to April)</a:t>
            </a:r>
          </a:p>
          <a:p>
            <a:pPr lvl="2"/>
            <a:r>
              <a:rPr lang="en-US" sz="2000" dirty="0" smtClean="0"/>
              <a:t>1 trap/40 acres, minimum 2/orchard</a:t>
            </a:r>
          </a:p>
          <a:p>
            <a:pPr lvl="2"/>
            <a:r>
              <a:rPr lang="en-US" sz="2000" dirty="0" smtClean="0"/>
              <a:t>Biofix = first moth capture.  Begin calculating DD.</a:t>
            </a:r>
            <a:endParaRPr lang="en-US" sz="2000" dirty="0"/>
          </a:p>
          <a:p>
            <a:pPr lvl="1"/>
            <a:endParaRPr lang="en-US" dirty="0" smtClean="0"/>
          </a:p>
        </p:txBody>
      </p:sp>
      <p:pic>
        <p:nvPicPr>
          <p:cNvPr id="2" name="Picture 1" descr="PTB monitoring Zalo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6480" y="1447800"/>
            <a:ext cx="2560320" cy="169966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530405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190500"/>
            <a:ext cx="7772400" cy="1143000"/>
          </a:xfrm>
        </p:spPr>
        <p:txBody>
          <a:bodyPr/>
          <a:lstStyle/>
          <a:p>
            <a:r>
              <a:rPr lang="en-US" b="1" dirty="0" smtClean="0"/>
              <a:t>Management Options</a:t>
            </a:r>
            <a:endParaRPr lang="en-US" b="1" dirty="0"/>
          </a:p>
        </p:txBody>
      </p:sp>
      <p:sp>
        <p:nvSpPr>
          <p:cNvPr id="2" name="Text Placeholder 1"/>
          <p:cNvSpPr>
            <a:spLocks noGrp="1"/>
          </p:cNvSpPr>
          <p:nvPr>
            <p:ph type="body" sz="half" idx="1"/>
          </p:nvPr>
        </p:nvSpPr>
        <p:spPr>
          <a:xfrm>
            <a:off x="457200" y="1524000"/>
            <a:ext cx="4343400" cy="4114800"/>
          </a:xfrm>
        </p:spPr>
        <p:txBody>
          <a:bodyPr/>
          <a:lstStyle/>
          <a:p>
            <a:r>
              <a:rPr lang="en-US" sz="2800" i="1" dirty="0" err="1" smtClean="0"/>
              <a:t>Bt</a:t>
            </a:r>
            <a:endParaRPr lang="en-US" sz="2800" dirty="0" smtClean="0"/>
          </a:p>
          <a:p>
            <a:pPr lvl="1"/>
            <a:r>
              <a:rPr lang="en-US" sz="2400" dirty="0" smtClean="0"/>
              <a:t>Two applications, 300 -350 and 450 – 500.</a:t>
            </a:r>
          </a:p>
          <a:p>
            <a:r>
              <a:rPr lang="en-US" sz="2800" dirty="0" err="1" smtClean="0"/>
              <a:t>Altacor</a:t>
            </a:r>
            <a:r>
              <a:rPr lang="en-US" sz="2800" dirty="0" smtClean="0"/>
              <a:t>, Belt, or Intrepid</a:t>
            </a:r>
          </a:p>
          <a:p>
            <a:pPr lvl="1"/>
            <a:r>
              <a:rPr lang="en-US" sz="2400" dirty="0" smtClean="0"/>
              <a:t>One application, 300 DD</a:t>
            </a:r>
          </a:p>
          <a:p>
            <a:r>
              <a:rPr lang="en-US" sz="2800" dirty="0" smtClean="0"/>
              <a:t>Others</a:t>
            </a:r>
          </a:p>
          <a:p>
            <a:pPr lvl="1"/>
            <a:r>
              <a:rPr lang="en-US" sz="2400" dirty="0" smtClean="0"/>
              <a:t>Beginning </a:t>
            </a:r>
            <a:r>
              <a:rPr lang="en-US" sz="2400" dirty="0"/>
              <a:t>of flight</a:t>
            </a:r>
          </a:p>
          <a:p>
            <a:pPr lvl="2"/>
            <a:r>
              <a:rPr lang="en-US" sz="2000" dirty="0"/>
              <a:t>400 DD for green fruit.</a:t>
            </a:r>
          </a:p>
          <a:p>
            <a:pPr lvl="2"/>
            <a:r>
              <a:rPr lang="en-US" sz="2000" dirty="0"/>
              <a:t>300 DD if fruit </a:t>
            </a:r>
            <a:r>
              <a:rPr lang="en-US" sz="2000" dirty="0" smtClean="0"/>
              <a:t>coloring</a:t>
            </a:r>
            <a:endParaRPr lang="en-US" dirty="0"/>
          </a:p>
        </p:txBody>
      </p:sp>
      <p:pic>
        <p:nvPicPr>
          <p:cNvPr id="5" name="Picture 4" descr="PTB adu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7648" y="1600200"/>
            <a:ext cx="3212952" cy="21336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319308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71933" y="909979"/>
            <a:ext cx="3196265" cy="2541911"/>
          </a:xfrm>
          <a:prstGeom prst="rect">
            <a:avLst/>
          </a:prstGeom>
        </p:spPr>
      </p:pic>
      <p:sp>
        <p:nvSpPr>
          <p:cNvPr id="18435" name="Rectangle 5"/>
          <p:cNvSpPr>
            <a:spLocks noChangeArrowheads="1"/>
          </p:cNvSpPr>
          <p:nvPr/>
        </p:nvSpPr>
        <p:spPr bwMode="auto">
          <a:xfrm>
            <a:off x="4648200" y="5592763"/>
            <a:ext cx="2857500" cy="503237"/>
          </a:xfrm>
          <a:prstGeom prst="rect">
            <a:avLst/>
          </a:prstGeom>
          <a:noFill/>
          <a:ln w="9525">
            <a:noFill/>
            <a:miter lim="800000"/>
            <a:headEnd/>
            <a:tailEnd/>
          </a:ln>
        </p:spPr>
        <p:txBody>
          <a:bodyPr anchor="ctr"/>
          <a:lstStyle/>
          <a:p>
            <a:endParaRPr lang="en-US" sz="2800">
              <a:solidFill>
                <a:schemeClr val="tx2"/>
              </a:solidFill>
              <a:latin typeface="Times New Roman" pitchFamily="18" charset="0"/>
            </a:endParaRPr>
          </a:p>
        </p:txBody>
      </p:sp>
      <p:pic>
        <p:nvPicPr>
          <p:cNvPr id="16" name="Picture 6" descr="ant web"/>
          <p:cNvPicPr>
            <a:picLocks noChangeAspect="1" noChangeArrowheads="1"/>
          </p:cNvPicPr>
          <p:nvPr/>
        </p:nvPicPr>
        <p:blipFill>
          <a:blip r:embed="rId4"/>
          <a:srcRect r="48137"/>
          <a:stretch>
            <a:fillRect/>
          </a:stretch>
        </p:blipFill>
        <p:spPr bwMode="auto">
          <a:xfrm>
            <a:off x="665634" y="3146082"/>
            <a:ext cx="1382713" cy="304800"/>
          </a:xfrm>
          <a:prstGeom prst="rect">
            <a:avLst/>
          </a:prstGeom>
          <a:noFill/>
          <a:ln w="9525">
            <a:noFill/>
            <a:miter lim="800000"/>
            <a:headEnd/>
            <a:tailEnd/>
          </a:ln>
        </p:spPr>
      </p:pic>
      <p:sp>
        <p:nvSpPr>
          <p:cNvPr id="17" name="Title 3"/>
          <p:cNvSpPr txBox="1">
            <a:spLocks/>
          </p:cNvSpPr>
          <p:nvPr/>
        </p:nvSpPr>
        <p:spPr>
          <a:xfrm>
            <a:off x="685800" y="228600"/>
            <a:ext cx="8229600" cy="914400"/>
          </a:xfrm>
          <a:prstGeom prst="rect">
            <a:avLst/>
          </a:prstGeom>
        </p:spPr>
        <p:txBody>
          <a:bodyPr>
            <a:normAutofit/>
          </a:bodyPr>
          <a:lstStyle/>
          <a:p>
            <a:pPr algn="ctr" fontAlgn="auto">
              <a:spcAft>
                <a:spcPts val="0"/>
              </a:spcAft>
              <a:defRPr/>
            </a:pPr>
            <a:r>
              <a:rPr lang="en-US" sz="3200" b="1" dirty="0" smtClean="0">
                <a:latin typeface="+mj-lt"/>
                <a:ea typeface="+mj-ea"/>
                <a:cs typeface="Times New Roman" pitchFamily="18" charset="0"/>
              </a:rPr>
              <a:t>Native Gray ant, </a:t>
            </a:r>
            <a:r>
              <a:rPr lang="en-US" sz="3200" b="1" i="1" dirty="0" smtClean="0">
                <a:latin typeface="+mj-lt"/>
                <a:ea typeface="+mj-ea"/>
                <a:cs typeface="Times New Roman" pitchFamily="18" charset="0"/>
              </a:rPr>
              <a:t>Formica aerate</a:t>
            </a:r>
            <a:r>
              <a:rPr lang="en-US" sz="3200" b="1" dirty="0" smtClean="0">
                <a:latin typeface="+mj-lt"/>
                <a:ea typeface="+mj-ea"/>
                <a:cs typeface="Times New Roman" pitchFamily="18" charset="0"/>
              </a:rPr>
              <a:t> </a:t>
            </a:r>
            <a:endParaRPr lang="en-US" sz="3200" b="1" dirty="0">
              <a:latin typeface="+mj-lt"/>
              <a:ea typeface="+mj-ea"/>
              <a:cs typeface="Times New Roman" pitchFamily="18" charset="0"/>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33600" y="3592383"/>
            <a:ext cx="3848594" cy="2171821"/>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95800" y="1447800"/>
            <a:ext cx="4091489" cy="2308890"/>
          </a:xfrm>
          <a:prstGeom prst="rect">
            <a:avLst/>
          </a:prstGeom>
        </p:spPr>
      </p:pic>
    </p:spTree>
    <p:extLst>
      <p:ext uri="{BB962C8B-B14F-4D97-AF65-F5344CB8AC3E}">
        <p14:creationId xmlns:p14="http://schemas.microsoft.com/office/powerpoint/2010/main" val="6364404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6200" y="2434568"/>
            <a:ext cx="4185958" cy="2362200"/>
          </a:xfrm>
          <a:prstGeom prst="rect">
            <a:avLst/>
          </a:prstGeom>
        </p:spPr>
      </p:pic>
      <p:pic>
        <p:nvPicPr>
          <p:cNvPr id="3" name="Picture 2"/>
          <p:cNvPicPr>
            <a:picLocks noChangeAspect="1"/>
          </p:cNvPicPr>
          <p:nvPr/>
        </p:nvPicPr>
        <p:blipFill>
          <a:blip r:embed="rId4"/>
          <a:stretch>
            <a:fillRect/>
          </a:stretch>
        </p:blipFill>
        <p:spPr>
          <a:xfrm>
            <a:off x="533400" y="1034233"/>
            <a:ext cx="3690607" cy="2590800"/>
          </a:xfrm>
          <a:prstGeom prst="rect">
            <a:avLst/>
          </a:prstGeom>
        </p:spPr>
      </p:pic>
      <p:sp>
        <p:nvSpPr>
          <p:cNvPr id="18435" name="Rectangle 5"/>
          <p:cNvSpPr>
            <a:spLocks noChangeArrowheads="1"/>
          </p:cNvSpPr>
          <p:nvPr/>
        </p:nvSpPr>
        <p:spPr bwMode="auto">
          <a:xfrm>
            <a:off x="4648200" y="5592763"/>
            <a:ext cx="2857500" cy="503237"/>
          </a:xfrm>
          <a:prstGeom prst="rect">
            <a:avLst/>
          </a:prstGeom>
          <a:noFill/>
          <a:ln w="9525">
            <a:noFill/>
            <a:miter lim="800000"/>
            <a:headEnd/>
            <a:tailEnd/>
          </a:ln>
        </p:spPr>
        <p:txBody>
          <a:bodyPr anchor="ctr"/>
          <a:lstStyle/>
          <a:p>
            <a:endParaRPr lang="en-US" sz="2800">
              <a:solidFill>
                <a:schemeClr val="tx2"/>
              </a:solidFill>
              <a:latin typeface="Times New Roman" pitchFamily="18" charset="0"/>
            </a:endParaRPr>
          </a:p>
        </p:txBody>
      </p:sp>
      <p:pic>
        <p:nvPicPr>
          <p:cNvPr id="16" name="Picture 6" descr="ant web"/>
          <p:cNvPicPr>
            <a:picLocks noChangeAspect="1" noChangeArrowheads="1"/>
          </p:cNvPicPr>
          <p:nvPr/>
        </p:nvPicPr>
        <p:blipFill>
          <a:blip r:embed="rId5"/>
          <a:srcRect r="48137"/>
          <a:stretch>
            <a:fillRect/>
          </a:stretch>
        </p:blipFill>
        <p:spPr bwMode="auto">
          <a:xfrm>
            <a:off x="533400" y="3310868"/>
            <a:ext cx="1382713" cy="304800"/>
          </a:xfrm>
          <a:prstGeom prst="rect">
            <a:avLst/>
          </a:prstGeom>
          <a:noFill/>
          <a:ln w="9525">
            <a:noFill/>
            <a:miter lim="800000"/>
            <a:headEnd/>
            <a:tailEnd/>
          </a:ln>
        </p:spPr>
      </p:pic>
      <p:sp>
        <p:nvSpPr>
          <p:cNvPr id="17" name="Title 3"/>
          <p:cNvSpPr txBox="1">
            <a:spLocks/>
          </p:cNvSpPr>
          <p:nvPr/>
        </p:nvSpPr>
        <p:spPr>
          <a:xfrm>
            <a:off x="685800" y="228600"/>
            <a:ext cx="8229600" cy="914400"/>
          </a:xfrm>
          <a:prstGeom prst="rect">
            <a:avLst/>
          </a:prstGeom>
        </p:spPr>
        <p:txBody>
          <a:bodyPr>
            <a:normAutofit/>
          </a:bodyPr>
          <a:lstStyle/>
          <a:p>
            <a:pPr algn="ctr" fontAlgn="auto">
              <a:spcAft>
                <a:spcPts val="0"/>
              </a:spcAft>
              <a:defRPr/>
            </a:pPr>
            <a:r>
              <a:rPr lang="en-US" sz="3200" b="1" dirty="0" smtClean="0">
                <a:latin typeface="+mj-lt"/>
                <a:ea typeface="+mj-ea"/>
                <a:cs typeface="Times New Roman" pitchFamily="18" charset="0"/>
              </a:rPr>
              <a:t>Thief Ant, </a:t>
            </a:r>
            <a:r>
              <a:rPr lang="en-US" sz="3200" b="1" i="1" dirty="0" err="1" smtClean="0">
                <a:latin typeface="+mj-lt"/>
                <a:ea typeface="+mj-ea"/>
                <a:cs typeface="Times New Roman" pitchFamily="18" charset="0"/>
              </a:rPr>
              <a:t>Solenopsis</a:t>
            </a:r>
            <a:r>
              <a:rPr lang="en-US" sz="3200" b="1" i="1" dirty="0" smtClean="0">
                <a:latin typeface="+mj-lt"/>
                <a:ea typeface="+mj-ea"/>
                <a:cs typeface="Times New Roman" pitchFamily="18" charset="0"/>
              </a:rPr>
              <a:t> </a:t>
            </a:r>
            <a:r>
              <a:rPr lang="en-US" sz="3200" b="1" i="1" dirty="0" err="1" smtClean="0">
                <a:latin typeface="+mj-lt"/>
                <a:ea typeface="+mj-ea"/>
                <a:cs typeface="Times New Roman" pitchFamily="18" charset="0"/>
              </a:rPr>
              <a:t>molesta</a:t>
            </a:r>
            <a:r>
              <a:rPr lang="en-US" sz="3200" b="1" dirty="0" smtClean="0">
                <a:latin typeface="+mj-lt"/>
                <a:ea typeface="+mj-ea"/>
                <a:cs typeface="Times New Roman" pitchFamily="18" charset="0"/>
              </a:rPr>
              <a:t> </a:t>
            </a:r>
            <a:endParaRPr lang="en-US" sz="3200" b="1" dirty="0">
              <a:latin typeface="+mj-lt"/>
              <a:ea typeface="+mj-ea"/>
              <a:cs typeface="Times New Roman" pitchFamily="18" charset="0"/>
            </a:endParaRPr>
          </a:p>
        </p:txBody>
      </p:sp>
    </p:spTree>
    <p:extLst>
      <p:ext uri="{BB962C8B-B14F-4D97-AF65-F5344CB8AC3E}">
        <p14:creationId xmlns:p14="http://schemas.microsoft.com/office/powerpoint/2010/main" val="26070492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3697" y="2971800"/>
            <a:ext cx="4724400" cy="2666052"/>
          </a:xfrm>
          <a:prstGeom prst="rect">
            <a:avLst/>
          </a:prstGeom>
        </p:spPr>
      </p:pic>
      <p:pic>
        <p:nvPicPr>
          <p:cNvPr id="4" name="Picture 3"/>
          <p:cNvPicPr>
            <a:picLocks noChangeAspect="1"/>
          </p:cNvPicPr>
          <p:nvPr/>
        </p:nvPicPr>
        <p:blipFill>
          <a:blip r:embed="rId4"/>
          <a:stretch>
            <a:fillRect/>
          </a:stretch>
        </p:blipFill>
        <p:spPr>
          <a:xfrm>
            <a:off x="573247" y="1342857"/>
            <a:ext cx="3050450" cy="2916880"/>
          </a:xfrm>
          <a:prstGeom prst="rect">
            <a:avLst/>
          </a:prstGeom>
        </p:spPr>
      </p:pic>
      <p:sp>
        <p:nvSpPr>
          <p:cNvPr id="18435" name="Rectangle 5"/>
          <p:cNvSpPr>
            <a:spLocks noChangeArrowheads="1"/>
          </p:cNvSpPr>
          <p:nvPr/>
        </p:nvSpPr>
        <p:spPr bwMode="auto">
          <a:xfrm>
            <a:off x="4648200" y="5592763"/>
            <a:ext cx="2857500" cy="503237"/>
          </a:xfrm>
          <a:prstGeom prst="rect">
            <a:avLst/>
          </a:prstGeom>
          <a:noFill/>
          <a:ln w="9525">
            <a:noFill/>
            <a:miter lim="800000"/>
            <a:headEnd/>
            <a:tailEnd/>
          </a:ln>
        </p:spPr>
        <p:txBody>
          <a:bodyPr anchor="ctr"/>
          <a:lstStyle/>
          <a:p>
            <a:endParaRPr lang="en-US" sz="2800">
              <a:solidFill>
                <a:schemeClr val="tx2"/>
              </a:solidFill>
              <a:latin typeface="Times New Roman" pitchFamily="18" charset="0"/>
            </a:endParaRPr>
          </a:p>
        </p:txBody>
      </p:sp>
      <p:pic>
        <p:nvPicPr>
          <p:cNvPr id="16" name="Picture 6" descr="ant web"/>
          <p:cNvPicPr>
            <a:picLocks noChangeAspect="1" noChangeArrowheads="1"/>
          </p:cNvPicPr>
          <p:nvPr/>
        </p:nvPicPr>
        <p:blipFill>
          <a:blip r:embed="rId5"/>
          <a:srcRect r="48137"/>
          <a:stretch>
            <a:fillRect/>
          </a:stretch>
        </p:blipFill>
        <p:spPr bwMode="auto">
          <a:xfrm>
            <a:off x="573247" y="3954937"/>
            <a:ext cx="1382713" cy="304800"/>
          </a:xfrm>
          <a:prstGeom prst="rect">
            <a:avLst/>
          </a:prstGeom>
          <a:noFill/>
          <a:ln w="9525">
            <a:noFill/>
            <a:miter lim="800000"/>
            <a:headEnd/>
            <a:tailEnd/>
          </a:ln>
        </p:spPr>
      </p:pic>
      <p:sp>
        <p:nvSpPr>
          <p:cNvPr id="17" name="Title 3"/>
          <p:cNvSpPr txBox="1">
            <a:spLocks/>
          </p:cNvSpPr>
          <p:nvPr/>
        </p:nvSpPr>
        <p:spPr>
          <a:xfrm>
            <a:off x="685800" y="228600"/>
            <a:ext cx="8229600" cy="914400"/>
          </a:xfrm>
          <a:prstGeom prst="rect">
            <a:avLst/>
          </a:prstGeom>
        </p:spPr>
        <p:txBody>
          <a:bodyPr>
            <a:normAutofit/>
          </a:bodyPr>
          <a:lstStyle/>
          <a:p>
            <a:pPr algn="ctr" fontAlgn="auto">
              <a:spcAft>
                <a:spcPts val="0"/>
              </a:spcAft>
              <a:defRPr/>
            </a:pPr>
            <a:r>
              <a:rPr lang="en-US" sz="3200" b="1" dirty="0" smtClean="0">
                <a:latin typeface="+mj-lt"/>
                <a:ea typeface="+mj-ea"/>
                <a:cs typeface="Times New Roman" pitchFamily="18" charset="0"/>
              </a:rPr>
              <a:t>Harvester ant, </a:t>
            </a:r>
            <a:r>
              <a:rPr lang="en-US" sz="3200" b="1" i="1" dirty="0" err="1" smtClean="0">
                <a:latin typeface="+mj-lt"/>
                <a:ea typeface="+mj-ea"/>
                <a:cs typeface="Times New Roman" pitchFamily="18" charset="0"/>
              </a:rPr>
              <a:t>Pogonmyrmex</a:t>
            </a:r>
            <a:r>
              <a:rPr lang="en-US" sz="3200" b="1" i="1" dirty="0" smtClean="0">
                <a:latin typeface="+mj-lt"/>
                <a:ea typeface="+mj-ea"/>
                <a:cs typeface="Times New Roman" pitchFamily="18" charset="0"/>
              </a:rPr>
              <a:t> </a:t>
            </a:r>
            <a:r>
              <a:rPr lang="en-US" sz="3200" b="1" i="1" dirty="0" err="1" smtClean="0">
                <a:latin typeface="+mj-lt"/>
                <a:ea typeface="+mj-ea"/>
                <a:cs typeface="Times New Roman" pitchFamily="18" charset="0"/>
              </a:rPr>
              <a:t>californicus</a:t>
            </a:r>
            <a:r>
              <a:rPr lang="en-US" sz="3200" b="1" dirty="0" smtClean="0">
                <a:latin typeface="+mj-lt"/>
                <a:ea typeface="+mj-ea"/>
                <a:cs typeface="Times New Roman" pitchFamily="18" charset="0"/>
              </a:rPr>
              <a:t> </a:t>
            </a:r>
            <a:endParaRPr lang="en-US" sz="3200" b="1" dirty="0">
              <a:latin typeface="+mj-lt"/>
              <a:ea typeface="+mj-ea"/>
              <a:cs typeface="Times New Roman" pitchFamily="18" charset="0"/>
            </a:endParaRPr>
          </a:p>
        </p:txBody>
      </p:sp>
    </p:spTree>
    <p:extLst>
      <p:ext uri="{BB962C8B-B14F-4D97-AF65-F5344CB8AC3E}">
        <p14:creationId xmlns:p14="http://schemas.microsoft.com/office/powerpoint/2010/main" val="7914807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42494" y="3506760"/>
            <a:ext cx="2247472" cy="2247472"/>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smtClean="0"/>
              <a:t>Other Hemipteran, Small Bugs</a:t>
            </a:r>
            <a:endParaRPr lang="en-US" b="1" dirty="0"/>
          </a:p>
        </p:txBody>
      </p:sp>
      <p:sp>
        <p:nvSpPr>
          <p:cNvPr id="3" name="Content Placeholder 2"/>
          <p:cNvSpPr>
            <a:spLocks noGrp="1"/>
          </p:cNvSpPr>
          <p:nvPr>
            <p:ph sz="half" idx="1"/>
          </p:nvPr>
        </p:nvSpPr>
        <p:spPr>
          <a:xfrm>
            <a:off x="457200" y="1600201"/>
            <a:ext cx="4663440" cy="4154392"/>
          </a:xfrm>
        </p:spPr>
        <p:txBody>
          <a:bodyPr/>
          <a:lstStyle/>
          <a:p>
            <a:r>
              <a:rPr lang="en-US" dirty="0" smtClean="0"/>
              <a:t>Small bugs.</a:t>
            </a:r>
          </a:p>
          <a:p>
            <a:pPr lvl="1"/>
            <a:r>
              <a:rPr lang="en-US" dirty="0" err="1" smtClean="0"/>
              <a:t>Lygus</a:t>
            </a:r>
            <a:r>
              <a:rPr lang="en-US" dirty="0" smtClean="0"/>
              <a:t>, western tarnished plant bug.</a:t>
            </a:r>
          </a:p>
          <a:p>
            <a:pPr lvl="2"/>
            <a:r>
              <a:rPr lang="en-US" i="1" dirty="0" err="1" smtClean="0"/>
              <a:t>Lygus</a:t>
            </a:r>
            <a:r>
              <a:rPr lang="en-US" i="1" dirty="0" smtClean="0"/>
              <a:t> </a:t>
            </a:r>
            <a:r>
              <a:rPr lang="en-US" i="1" dirty="0" err="1" smtClean="0"/>
              <a:t>hesperus</a:t>
            </a:r>
            <a:r>
              <a:rPr lang="en-US" dirty="0" smtClean="0"/>
              <a:t> and </a:t>
            </a:r>
            <a:r>
              <a:rPr lang="en-US" i="1" dirty="0" smtClean="0"/>
              <a:t>L. </a:t>
            </a:r>
            <a:r>
              <a:rPr lang="en-US" i="1" dirty="0" err="1" smtClean="0"/>
              <a:t>elisus</a:t>
            </a:r>
            <a:r>
              <a:rPr lang="en-US" i="1" dirty="0" smtClean="0"/>
              <a:t>.</a:t>
            </a:r>
          </a:p>
          <a:p>
            <a:pPr lvl="1"/>
            <a:r>
              <a:rPr lang="en-US" dirty="0" smtClean="0"/>
              <a:t>Immigrate from grasslands.</a:t>
            </a:r>
          </a:p>
          <a:p>
            <a:pPr lvl="1"/>
            <a:r>
              <a:rPr lang="en-US" dirty="0" err="1" smtClean="0"/>
              <a:t>Calocoris</a:t>
            </a:r>
            <a:r>
              <a:rPr lang="en-US" dirty="0" smtClean="0"/>
              <a:t>.</a:t>
            </a:r>
            <a:endParaRPr lang="en-US" dirty="0"/>
          </a:p>
          <a:p>
            <a:pPr lvl="2"/>
            <a:r>
              <a:rPr lang="en-US" i="1" dirty="0" err="1" smtClean="0"/>
              <a:t>Calocoris</a:t>
            </a:r>
            <a:r>
              <a:rPr lang="en-US" i="1" dirty="0" smtClean="0"/>
              <a:t> </a:t>
            </a:r>
            <a:r>
              <a:rPr lang="en-US" i="1" dirty="0" err="1" smtClean="0"/>
              <a:t>norvegicus</a:t>
            </a:r>
            <a:r>
              <a:rPr lang="en-US" i="1" dirty="0" smtClean="0"/>
              <a:t>.</a:t>
            </a:r>
            <a:endParaRPr lang="en-US" dirty="0"/>
          </a:p>
          <a:p>
            <a:pPr lvl="1"/>
            <a:r>
              <a:rPr lang="en-US" dirty="0" smtClean="0"/>
              <a:t>Commonly collected on weeds near orchards.</a:t>
            </a:r>
          </a:p>
          <a:p>
            <a:pPr marL="914400" lvl="2" indent="0">
              <a:buNone/>
            </a:pPr>
            <a:endParaRPr lang="en-US" i="1" dirty="0" smtClean="0"/>
          </a:p>
          <a:p>
            <a:endParaRPr lang="en-US" dirty="0"/>
          </a:p>
        </p:txBody>
      </p:sp>
      <p:pic>
        <p:nvPicPr>
          <p:cNvPr id="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42494" y="1649974"/>
            <a:ext cx="2224341" cy="16244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20061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smtClean="0"/>
              <a:t>Damage</a:t>
            </a:r>
            <a:endParaRPr lang="en-US" b="1" dirty="0"/>
          </a:p>
        </p:txBody>
      </p:sp>
      <p:sp>
        <p:nvSpPr>
          <p:cNvPr id="4" name="TextBox 3"/>
          <p:cNvSpPr txBox="1"/>
          <p:nvPr/>
        </p:nvSpPr>
        <p:spPr>
          <a:xfrm>
            <a:off x="990600" y="4343400"/>
            <a:ext cx="7848600" cy="584775"/>
          </a:xfrm>
          <a:prstGeom prst="rect">
            <a:avLst/>
          </a:prstGeom>
          <a:noFill/>
        </p:spPr>
        <p:txBody>
          <a:bodyPr wrap="square" rtlCol="0">
            <a:spAutoFit/>
          </a:bodyPr>
          <a:lstStyle/>
          <a:p>
            <a:r>
              <a:rPr lang="en-US" sz="1600" dirty="0">
                <a:latin typeface="+mj-lt"/>
              </a:rPr>
              <a:t>Plant bug feeding on peaches causes them to be misshapen.</a:t>
            </a:r>
          </a:p>
          <a:p>
            <a:r>
              <a:rPr lang="en-US" sz="1600" dirty="0">
                <a:latin typeface="+mj-lt"/>
              </a:rPr>
              <a:t>Photo by Barbara L. </a:t>
            </a:r>
            <a:r>
              <a:rPr lang="en-US" sz="1600" dirty="0" err="1" smtClean="0">
                <a:latin typeface="+mj-lt"/>
              </a:rPr>
              <a:t>Ohlendor</a:t>
            </a:r>
            <a:endParaRPr lang="en-US" sz="1600" dirty="0">
              <a:latin typeface="+mj-lt"/>
            </a:endParaRPr>
          </a:p>
        </p:txBody>
      </p:sp>
      <p:pic>
        <p:nvPicPr>
          <p:cNvPr id="5" name="Picture 4"/>
          <p:cNvPicPr>
            <a:picLocks noChangeAspect="1"/>
          </p:cNvPicPr>
          <p:nvPr/>
        </p:nvPicPr>
        <p:blipFill>
          <a:blip r:embed="rId2"/>
          <a:stretch>
            <a:fillRect/>
          </a:stretch>
        </p:blipFill>
        <p:spPr>
          <a:xfrm>
            <a:off x="2238375" y="1161960"/>
            <a:ext cx="4667250" cy="3114675"/>
          </a:xfrm>
          <a:prstGeom prst="rect">
            <a:avLst/>
          </a:prstGeom>
        </p:spPr>
      </p:pic>
    </p:spTree>
    <p:extLst>
      <p:ext uri="{BB962C8B-B14F-4D97-AF65-F5344CB8AC3E}">
        <p14:creationId xmlns:p14="http://schemas.microsoft.com/office/powerpoint/2010/main" val="26063181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7" descr="Pho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8932" y="4323089"/>
            <a:ext cx="2230388" cy="147378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19" descr="Ph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8932" y="2870537"/>
            <a:ext cx="2197012" cy="14367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35132"/>
            <a:ext cx="8229600" cy="1143000"/>
          </a:xfrm>
        </p:spPr>
        <p:txBody>
          <a:bodyPr/>
          <a:lstStyle/>
          <a:p>
            <a:r>
              <a:rPr lang="en-US" b="1" dirty="0" smtClean="0"/>
              <a:t>Hemipteran Pests, Stink Bugs</a:t>
            </a:r>
            <a:endParaRPr lang="en-US" b="1" dirty="0"/>
          </a:p>
        </p:txBody>
      </p:sp>
      <p:sp>
        <p:nvSpPr>
          <p:cNvPr id="3" name="Content Placeholder 2"/>
          <p:cNvSpPr>
            <a:spLocks noGrp="1"/>
          </p:cNvSpPr>
          <p:nvPr>
            <p:ph sz="half" idx="1"/>
          </p:nvPr>
        </p:nvSpPr>
        <p:spPr>
          <a:xfrm>
            <a:off x="457200" y="1600201"/>
            <a:ext cx="4646023" cy="4154392"/>
          </a:xfrm>
        </p:spPr>
        <p:txBody>
          <a:bodyPr/>
          <a:lstStyle/>
          <a:p>
            <a:r>
              <a:rPr lang="en-US" dirty="0" smtClean="0"/>
              <a:t>Large bugs.</a:t>
            </a:r>
          </a:p>
          <a:p>
            <a:pPr lvl="1"/>
            <a:r>
              <a:rPr lang="en-US" dirty="0" smtClean="0"/>
              <a:t>Stink bugs spp.</a:t>
            </a:r>
          </a:p>
          <a:p>
            <a:pPr lvl="2"/>
            <a:r>
              <a:rPr lang="en-US" dirty="0" smtClean="0"/>
              <a:t>Green, </a:t>
            </a:r>
            <a:r>
              <a:rPr lang="en-US" i="1" dirty="0" err="1" smtClean="0"/>
              <a:t>Chinavia</a:t>
            </a:r>
            <a:r>
              <a:rPr lang="en-US" i="1" dirty="0" smtClean="0"/>
              <a:t> </a:t>
            </a:r>
            <a:r>
              <a:rPr lang="en-US" i="1" dirty="0" err="1" smtClean="0"/>
              <a:t>hilaris</a:t>
            </a:r>
            <a:r>
              <a:rPr lang="en-US" i="1" dirty="0" smtClean="0"/>
              <a:t> </a:t>
            </a:r>
            <a:r>
              <a:rPr lang="en-US" dirty="0" smtClean="0"/>
              <a:t>(Say), syn. </a:t>
            </a:r>
            <a:r>
              <a:rPr lang="en-US" i="1" dirty="0" err="1" smtClean="0"/>
              <a:t>Acrosternum</a:t>
            </a:r>
            <a:r>
              <a:rPr lang="en-US" i="1" dirty="0" smtClean="0"/>
              <a:t> </a:t>
            </a:r>
            <a:r>
              <a:rPr lang="en-US" i="1" dirty="0" err="1" smtClean="0"/>
              <a:t>hilare</a:t>
            </a:r>
            <a:r>
              <a:rPr lang="en-US" i="1" dirty="0" smtClean="0"/>
              <a:t>.</a:t>
            </a:r>
            <a:endParaRPr lang="en-US" dirty="0" smtClean="0"/>
          </a:p>
          <a:p>
            <a:pPr lvl="2"/>
            <a:r>
              <a:rPr lang="en-US" dirty="0" smtClean="0"/>
              <a:t>Southern, </a:t>
            </a:r>
            <a:r>
              <a:rPr lang="en-US" i="1" dirty="0" err="1" smtClean="0"/>
              <a:t>Nezara</a:t>
            </a:r>
            <a:r>
              <a:rPr lang="en-US" i="1" dirty="0" smtClean="0"/>
              <a:t> </a:t>
            </a:r>
            <a:r>
              <a:rPr lang="en-US" i="1" dirty="0" err="1" smtClean="0"/>
              <a:t>viridula</a:t>
            </a:r>
            <a:r>
              <a:rPr lang="en-US" i="1" dirty="0" smtClean="0"/>
              <a:t>.</a:t>
            </a:r>
            <a:endParaRPr lang="en-US" dirty="0"/>
          </a:p>
          <a:p>
            <a:pPr lvl="2"/>
            <a:r>
              <a:rPr lang="en-US" dirty="0" smtClean="0"/>
              <a:t>Red shouldered, </a:t>
            </a:r>
            <a:r>
              <a:rPr lang="en-US" i="1" dirty="0" err="1" smtClean="0"/>
              <a:t>Thyanta</a:t>
            </a:r>
            <a:r>
              <a:rPr lang="en-US" i="1" dirty="0" smtClean="0"/>
              <a:t> </a:t>
            </a:r>
            <a:r>
              <a:rPr lang="en-US" i="1" dirty="0" err="1" smtClean="0"/>
              <a:t>pallidovirens</a:t>
            </a:r>
            <a:r>
              <a:rPr lang="en-US" i="1" dirty="0" smtClean="0"/>
              <a:t>.</a:t>
            </a:r>
          </a:p>
          <a:p>
            <a:pPr lvl="2"/>
            <a:r>
              <a:rPr lang="en-US" dirty="0" err="1"/>
              <a:t>Uhler’s</a:t>
            </a:r>
            <a:r>
              <a:rPr lang="en-US" dirty="0"/>
              <a:t>, </a:t>
            </a:r>
            <a:r>
              <a:rPr lang="en-US" i="1" dirty="0" err="1"/>
              <a:t>Chlorochroa</a:t>
            </a:r>
            <a:r>
              <a:rPr lang="en-US" i="1" dirty="0"/>
              <a:t> </a:t>
            </a:r>
            <a:r>
              <a:rPr lang="en-US" i="1" dirty="0" err="1" smtClean="0"/>
              <a:t>uhleri</a:t>
            </a:r>
            <a:r>
              <a:rPr lang="en-US" i="1" dirty="0" smtClean="0"/>
              <a:t>.</a:t>
            </a:r>
            <a:endParaRPr lang="en-US" dirty="0" smtClean="0"/>
          </a:p>
        </p:txBody>
      </p:sp>
      <p:pic>
        <p:nvPicPr>
          <p:cNvPr id="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47718" y="1426603"/>
            <a:ext cx="2188225" cy="144237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49737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IPM</a:t>
            </a:r>
            <a:endParaRPr lang="en-US" b="1" dirty="0"/>
          </a:p>
        </p:txBody>
      </p:sp>
      <p:sp>
        <p:nvSpPr>
          <p:cNvPr id="3" name="Content Placeholder 2"/>
          <p:cNvSpPr>
            <a:spLocks noGrp="1"/>
          </p:cNvSpPr>
          <p:nvPr>
            <p:ph sz="half" idx="1"/>
          </p:nvPr>
        </p:nvSpPr>
        <p:spPr>
          <a:xfrm>
            <a:off x="457200" y="1417638"/>
            <a:ext cx="6172201" cy="4154392"/>
          </a:xfrm>
        </p:spPr>
        <p:txBody>
          <a:bodyPr/>
          <a:lstStyle/>
          <a:p>
            <a:r>
              <a:rPr lang="en-US" dirty="0" smtClean="0"/>
              <a:t>Based on scientific research.</a:t>
            </a:r>
          </a:p>
          <a:p>
            <a:r>
              <a:rPr lang="en-US" dirty="0" smtClean="0"/>
              <a:t>Focuses on long-term prevention of pest and their damage through ecosystem management.</a:t>
            </a:r>
          </a:p>
          <a:p>
            <a:r>
              <a:rPr lang="en-US" dirty="0" smtClean="0"/>
              <a:t>Monitoring.</a:t>
            </a:r>
          </a:p>
          <a:p>
            <a:r>
              <a:rPr lang="en-US" b="1" dirty="0" smtClean="0"/>
              <a:t> </a:t>
            </a:r>
            <a:r>
              <a:rPr lang="en-US" dirty="0" smtClean="0"/>
              <a:t>Identification of pest/damage.</a:t>
            </a:r>
          </a:p>
          <a:p>
            <a:r>
              <a:rPr lang="en-US" dirty="0" smtClean="0"/>
              <a:t>Combination of management practices</a:t>
            </a:r>
          </a:p>
          <a:p>
            <a:pPr lvl="1"/>
            <a:r>
              <a:rPr lang="en-US" dirty="0" smtClean="0"/>
              <a:t>Biological, </a:t>
            </a:r>
            <a:r>
              <a:rPr lang="en-US" b="1" dirty="0" smtClean="0"/>
              <a:t>cultural</a:t>
            </a:r>
            <a:r>
              <a:rPr lang="en-US" dirty="0" smtClean="0"/>
              <a:t>, mechanical, chemical.</a:t>
            </a:r>
            <a:endParaRPr lang="en-US" dirty="0"/>
          </a:p>
        </p:txBody>
      </p:sp>
      <p:pic>
        <p:nvPicPr>
          <p:cNvPr id="4" name="Picture 3"/>
          <p:cNvPicPr>
            <a:picLocks noChangeAspect="1"/>
          </p:cNvPicPr>
          <p:nvPr/>
        </p:nvPicPr>
        <p:blipFill>
          <a:blip r:embed="rId2"/>
          <a:stretch>
            <a:fillRect/>
          </a:stretch>
        </p:blipFill>
        <p:spPr>
          <a:xfrm>
            <a:off x="6172200" y="1417638"/>
            <a:ext cx="2922702" cy="1945423"/>
          </a:xfrm>
          <a:prstGeom prst="rect">
            <a:avLst/>
          </a:prstGeom>
        </p:spPr>
      </p:pic>
    </p:spTree>
    <p:extLst>
      <p:ext uri="{BB962C8B-B14F-4D97-AF65-F5344CB8AC3E}">
        <p14:creationId xmlns:p14="http://schemas.microsoft.com/office/powerpoint/2010/main" val="18618465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76200"/>
            <a:ext cx="8229600" cy="1143000"/>
          </a:xfrm>
        </p:spPr>
        <p:txBody>
          <a:bodyPr/>
          <a:lstStyle/>
          <a:p>
            <a:r>
              <a:rPr lang="en-US" b="1" dirty="0" smtClean="0"/>
              <a:t>Damage</a:t>
            </a:r>
            <a:endParaRPr lang="en-US" b="1" dirty="0"/>
          </a:p>
        </p:txBody>
      </p:sp>
      <p:pic>
        <p:nvPicPr>
          <p:cNvPr id="3" name="Picture 2"/>
          <p:cNvPicPr>
            <a:picLocks noChangeAspect="1"/>
          </p:cNvPicPr>
          <p:nvPr/>
        </p:nvPicPr>
        <p:blipFill>
          <a:blip r:embed="rId2"/>
          <a:stretch>
            <a:fillRect/>
          </a:stretch>
        </p:blipFill>
        <p:spPr>
          <a:xfrm>
            <a:off x="2267185" y="1143000"/>
            <a:ext cx="4609629" cy="3048000"/>
          </a:xfrm>
          <a:prstGeom prst="rect">
            <a:avLst/>
          </a:prstGeom>
        </p:spPr>
      </p:pic>
      <p:sp>
        <p:nvSpPr>
          <p:cNvPr id="4" name="TextBox 3"/>
          <p:cNvSpPr txBox="1"/>
          <p:nvPr/>
        </p:nvSpPr>
        <p:spPr>
          <a:xfrm>
            <a:off x="914400" y="4276635"/>
            <a:ext cx="7848600" cy="1077218"/>
          </a:xfrm>
          <a:prstGeom prst="rect">
            <a:avLst/>
          </a:prstGeom>
          <a:noFill/>
        </p:spPr>
        <p:txBody>
          <a:bodyPr wrap="square" rtlCol="0">
            <a:spAutoFit/>
          </a:bodyPr>
          <a:lstStyle/>
          <a:p>
            <a:r>
              <a:rPr lang="en-US" sz="1600" dirty="0">
                <a:latin typeface="+mj-lt"/>
              </a:rPr>
              <a:t>Stink bug feeding on developing peaches creates areas that cease to grow. At harvest these areas show up as irregular, depressed areas or dimples.</a:t>
            </a:r>
          </a:p>
          <a:p>
            <a:r>
              <a:rPr lang="en-US" sz="1600" dirty="0">
                <a:latin typeface="+mj-lt"/>
              </a:rPr>
              <a:t>Photo by Walter J. Bentley.</a:t>
            </a:r>
          </a:p>
          <a:p>
            <a:endParaRPr lang="en-US" sz="1600" dirty="0">
              <a:latin typeface="+mj-lt"/>
            </a:endParaRPr>
          </a:p>
        </p:txBody>
      </p:sp>
    </p:spTree>
    <p:extLst>
      <p:ext uri="{BB962C8B-B14F-4D97-AF65-F5344CB8AC3E}">
        <p14:creationId xmlns:p14="http://schemas.microsoft.com/office/powerpoint/2010/main" val="27195128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0194"/>
            <a:ext cx="8229600" cy="1143000"/>
          </a:xfrm>
        </p:spPr>
        <p:txBody>
          <a:bodyPr/>
          <a:lstStyle/>
          <a:p>
            <a:r>
              <a:rPr lang="en-US" b="1" dirty="0" smtClean="0"/>
              <a:t>Hemipteran Pests, Stink Bugs</a:t>
            </a:r>
            <a:endParaRPr lang="en-US" b="1" dirty="0"/>
          </a:p>
        </p:txBody>
      </p:sp>
      <p:sp>
        <p:nvSpPr>
          <p:cNvPr id="3" name="Content Placeholder 2"/>
          <p:cNvSpPr>
            <a:spLocks noGrp="1"/>
          </p:cNvSpPr>
          <p:nvPr>
            <p:ph sz="half" idx="1"/>
          </p:nvPr>
        </p:nvSpPr>
        <p:spPr>
          <a:xfrm>
            <a:off x="457200" y="1600201"/>
            <a:ext cx="3478306" cy="4154392"/>
          </a:xfrm>
        </p:spPr>
        <p:txBody>
          <a:bodyPr/>
          <a:lstStyle/>
          <a:p>
            <a:r>
              <a:rPr lang="en-US" dirty="0" smtClean="0"/>
              <a:t>Two generations per year, adults present most of the year.</a:t>
            </a:r>
          </a:p>
          <a:p>
            <a:r>
              <a:rPr lang="en-US" dirty="0" smtClean="0"/>
              <a:t>Five instar stages, vary in color making ID difficult. </a:t>
            </a:r>
          </a:p>
          <a:p>
            <a:r>
              <a:rPr lang="en-US" dirty="0" smtClean="0"/>
              <a:t>Eggs laid in groups and barrel-shaped. </a:t>
            </a:r>
          </a:p>
          <a:p>
            <a:endParaRPr lang="en-US" dirty="0"/>
          </a:p>
        </p:txBody>
      </p:sp>
      <p:pic>
        <p:nvPicPr>
          <p:cNvPr id="5" name="Picture 4"/>
          <p:cNvPicPr>
            <a:picLocks noChangeAspect="1"/>
          </p:cNvPicPr>
          <p:nvPr/>
        </p:nvPicPr>
        <p:blipFill>
          <a:blip r:embed="rId2"/>
          <a:stretch>
            <a:fillRect/>
          </a:stretch>
        </p:blipFill>
        <p:spPr>
          <a:xfrm>
            <a:off x="4467785" y="1417638"/>
            <a:ext cx="2272393" cy="1590675"/>
          </a:xfrm>
          <a:prstGeom prst="rect">
            <a:avLst/>
          </a:prstGeom>
        </p:spPr>
      </p:pic>
      <p:pic>
        <p:nvPicPr>
          <p:cNvPr id="6" name="Picture 5"/>
          <p:cNvPicPr>
            <a:picLocks noChangeAspect="1"/>
          </p:cNvPicPr>
          <p:nvPr/>
        </p:nvPicPr>
        <p:blipFill>
          <a:blip r:embed="rId3"/>
          <a:stretch>
            <a:fillRect/>
          </a:stretch>
        </p:blipFill>
        <p:spPr>
          <a:xfrm>
            <a:off x="5980431" y="2560638"/>
            <a:ext cx="2584051" cy="1700305"/>
          </a:xfrm>
          <a:prstGeom prst="rect">
            <a:avLst/>
          </a:prstGeom>
        </p:spPr>
      </p:pic>
      <p:pic>
        <p:nvPicPr>
          <p:cNvPr id="7" name="Picture 6"/>
          <p:cNvPicPr>
            <a:picLocks noChangeAspect="1"/>
          </p:cNvPicPr>
          <p:nvPr/>
        </p:nvPicPr>
        <p:blipFill>
          <a:blip r:embed="rId4"/>
          <a:stretch>
            <a:fillRect/>
          </a:stretch>
        </p:blipFill>
        <p:spPr>
          <a:xfrm>
            <a:off x="4543205" y="3902961"/>
            <a:ext cx="2874452" cy="1914385"/>
          </a:xfrm>
          <a:prstGeom prst="rect">
            <a:avLst/>
          </a:prstGeom>
        </p:spPr>
      </p:pic>
    </p:spTree>
    <p:extLst>
      <p:ext uri="{BB962C8B-B14F-4D97-AF65-F5344CB8AC3E}">
        <p14:creationId xmlns:p14="http://schemas.microsoft.com/office/powerpoint/2010/main" val="499254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190500"/>
            <a:ext cx="7772400" cy="1143000"/>
          </a:xfrm>
        </p:spPr>
        <p:txBody>
          <a:bodyPr/>
          <a:lstStyle/>
          <a:p>
            <a:r>
              <a:rPr lang="en-US" b="1" dirty="0" smtClean="0"/>
              <a:t>Monitoring and Management Options</a:t>
            </a:r>
            <a:endParaRPr lang="en-US" b="1" dirty="0"/>
          </a:p>
        </p:txBody>
      </p:sp>
      <p:sp>
        <p:nvSpPr>
          <p:cNvPr id="2" name="Text Placeholder 1"/>
          <p:cNvSpPr>
            <a:spLocks noGrp="1"/>
          </p:cNvSpPr>
          <p:nvPr>
            <p:ph type="body" sz="half" idx="1"/>
          </p:nvPr>
        </p:nvSpPr>
        <p:spPr>
          <a:xfrm>
            <a:off x="381000" y="1524000"/>
            <a:ext cx="8077200" cy="4114800"/>
          </a:xfrm>
        </p:spPr>
        <p:txBody>
          <a:bodyPr/>
          <a:lstStyle/>
          <a:p>
            <a:r>
              <a:rPr lang="en-US" sz="2800" dirty="0" smtClean="0"/>
              <a:t>Monitoring</a:t>
            </a:r>
          </a:p>
          <a:p>
            <a:pPr lvl="1"/>
            <a:r>
              <a:rPr lang="en-US" sz="2400" dirty="0" smtClean="0"/>
              <a:t>March</a:t>
            </a:r>
          </a:p>
          <a:p>
            <a:pPr lvl="2"/>
            <a:r>
              <a:rPr lang="en-US" sz="2000" dirty="0" smtClean="0"/>
              <a:t>Sweep net weeds: curly doc, Russian thistle.</a:t>
            </a:r>
          </a:p>
          <a:p>
            <a:pPr lvl="2"/>
            <a:r>
              <a:rPr lang="en-US" sz="2000" dirty="0" smtClean="0"/>
              <a:t>Orchards with legume cover crops populations may be higher.</a:t>
            </a:r>
          </a:p>
          <a:p>
            <a:pPr lvl="1"/>
            <a:r>
              <a:rPr lang="en-US" sz="2400" dirty="0" smtClean="0"/>
              <a:t>Early June</a:t>
            </a:r>
          </a:p>
          <a:p>
            <a:pPr lvl="2"/>
            <a:r>
              <a:rPr lang="en-US" sz="2000" dirty="0" smtClean="0"/>
              <a:t>Examine fruit</a:t>
            </a:r>
          </a:p>
          <a:p>
            <a:r>
              <a:rPr lang="en-US" sz="2800" dirty="0" smtClean="0"/>
              <a:t>Management</a:t>
            </a:r>
          </a:p>
          <a:p>
            <a:pPr lvl="1"/>
            <a:r>
              <a:rPr lang="en-US" sz="2400" dirty="0" smtClean="0"/>
              <a:t>Prevent populations from moving into orchard</a:t>
            </a:r>
          </a:p>
          <a:p>
            <a:pPr lvl="2"/>
            <a:r>
              <a:rPr lang="en-US" sz="2000" dirty="0" err="1" smtClean="0"/>
              <a:t>Avaunt</a:t>
            </a:r>
            <a:r>
              <a:rPr lang="en-US" sz="2000" dirty="0" smtClean="0"/>
              <a:t>, Seven, Asana.</a:t>
            </a:r>
          </a:p>
          <a:p>
            <a:pPr lvl="2"/>
            <a:endParaRPr lang="en-US" sz="2000" dirty="0" smtClean="0"/>
          </a:p>
          <a:p>
            <a:pPr lvl="1"/>
            <a:endParaRPr lang="en-US" sz="2400" dirty="0" smtClean="0"/>
          </a:p>
        </p:txBody>
      </p:sp>
    </p:spTree>
    <p:extLst>
      <p:ext uri="{BB962C8B-B14F-4D97-AF65-F5344CB8AC3E}">
        <p14:creationId xmlns:p14="http://schemas.microsoft.com/office/powerpoint/2010/main" val="8239281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Spider Mites</a:t>
            </a:r>
            <a:endParaRPr lang="en-US" b="1" dirty="0"/>
          </a:p>
        </p:txBody>
      </p:sp>
      <p:sp>
        <p:nvSpPr>
          <p:cNvPr id="3" name="Content Placeholder 2"/>
          <p:cNvSpPr>
            <a:spLocks noGrp="1"/>
          </p:cNvSpPr>
          <p:nvPr>
            <p:ph sz="half" idx="1"/>
          </p:nvPr>
        </p:nvSpPr>
        <p:spPr/>
        <p:txBody>
          <a:bodyPr/>
          <a:lstStyle/>
          <a:p>
            <a:r>
              <a:rPr lang="en-US" i="1" dirty="0" err="1" smtClean="0"/>
              <a:t>Tetranychus</a:t>
            </a:r>
            <a:r>
              <a:rPr lang="en-US" dirty="0"/>
              <a:t> </a:t>
            </a:r>
            <a:r>
              <a:rPr lang="en-US" dirty="0" smtClean="0"/>
              <a:t>spp.</a:t>
            </a:r>
            <a:endParaRPr lang="en-US" i="1" dirty="0" smtClean="0"/>
          </a:p>
          <a:p>
            <a:pPr lvl="1"/>
            <a:r>
              <a:rPr lang="en-US" dirty="0" smtClean="0"/>
              <a:t>Pacific spider mite</a:t>
            </a:r>
          </a:p>
          <a:p>
            <a:pPr lvl="2"/>
            <a:r>
              <a:rPr lang="en-US" i="1" dirty="0" smtClean="0"/>
              <a:t>T. </a:t>
            </a:r>
            <a:r>
              <a:rPr lang="en-US" i="1" dirty="0" err="1" smtClean="0"/>
              <a:t>pacificus</a:t>
            </a:r>
            <a:endParaRPr lang="en-US" i="1" dirty="0" smtClean="0"/>
          </a:p>
          <a:p>
            <a:pPr lvl="1"/>
            <a:r>
              <a:rPr lang="en-US" dirty="0" err="1" smtClean="0"/>
              <a:t>Twospotted</a:t>
            </a:r>
            <a:r>
              <a:rPr lang="en-US" dirty="0" smtClean="0"/>
              <a:t> spider mite</a:t>
            </a:r>
          </a:p>
          <a:p>
            <a:pPr lvl="2"/>
            <a:r>
              <a:rPr lang="en-US" i="1" dirty="0" smtClean="0"/>
              <a:t>T. urticae</a:t>
            </a:r>
          </a:p>
        </p:txBody>
      </p:sp>
      <p:pic>
        <p:nvPicPr>
          <p:cNvPr id="8" name="Picture 7"/>
          <p:cNvPicPr>
            <a:picLocks noChangeAspect="1"/>
          </p:cNvPicPr>
          <p:nvPr/>
        </p:nvPicPr>
        <p:blipFill>
          <a:blip r:embed="rId2"/>
          <a:stretch>
            <a:fillRect/>
          </a:stretch>
        </p:blipFill>
        <p:spPr>
          <a:xfrm>
            <a:off x="4572000" y="1676400"/>
            <a:ext cx="3150087" cy="2057400"/>
          </a:xfrm>
          <a:prstGeom prst="rect">
            <a:avLst/>
          </a:prstGeom>
        </p:spPr>
      </p:pic>
      <p:pic>
        <p:nvPicPr>
          <p:cNvPr id="9" name="Picture 8"/>
          <p:cNvPicPr>
            <a:picLocks noChangeAspect="1"/>
          </p:cNvPicPr>
          <p:nvPr/>
        </p:nvPicPr>
        <p:blipFill>
          <a:blip r:embed="rId3"/>
          <a:stretch>
            <a:fillRect/>
          </a:stretch>
        </p:blipFill>
        <p:spPr>
          <a:xfrm>
            <a:off x="5562600" y="3517880"/>
            <a:ext cx="3124200" cy="2206777"/>
          </a:xfrm>
          <a:prstGeom prst="rect">
            <a:avLst/>
          </a:prstGeom>
        </p:spPr>
      </p:pic>
    </p:spTree>
    <p:extLst>
      <p:ext uri="{BB962C8B-B14F-4D97-AF65-F5344CB8AC3E}">
        <p14:creationId xmlns:p14="http://schemas.microsoft.com/office/powerpoint/2010/main" val="32220061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Damage</a:t>
            </a:r>
            <a:endParaRPr lang="en-US" b="1" dirty="0"/>
          </a:p>
        </p:txBody>
      </p:sp>
      <p:sp>
        <p:nvSpPr>
          <p:cNvPr id="4" name="Content Placeholder 3"/>
          <p:cNvSpPr>
            <a:spLocks noGrp="1"/>
          </p:cNvSpPr>
          <p:nvPr>
            <p:ph sz="half" idx="1"/>
          </p:nvPr>
        </p:nvSpPr>
        <p:spPr>
          <a:xfrm>
            <a:off x="457199" y="1600201"/>
            <a:ext cx="5098869" cy="4154392"/>
          </a:xfrm>
        </p:spPr>
        <p:txBody>
          <a:bodyPr/>
          <a:lstStyle/>
          <a:p>
            <a:r>
              <a:rPr lang="en-US" dirty="0" smtClean="0"/>
              <a:t>Feed using a </a:t>
            </a:r>
            <a:r>
              <a:rPr lang="en-US" dirty="0" err="1" smtClean="0"/>
              <a:t>stylophore</a:t>
            </a:r>
            <a:endParaRPr lang="en-US" dirty="0"/>
          </a:p>
          <a:p>
            <a:pPr lvl="1"/>
            <a:r>
              <a:rPr lang="en-US" dirty="0" smtClean="0"/>
              <a:t>Punctures cells, mite sucks out content causing stippling</a:t>
            </a:r>
          </a:p>
          <a:p>
            <a:pPr lvl="1"/>
            <a:r>
              <a:rPr lang="en-US" dirty="0" smtClean="0"/>
              <a:t>Browning of leaves</a:t>
            </a:r>
          </a:p>
          <a:p>
            <a:pPr lvl="1"/>
            <a:r>
              <a:rPr lang="en-US" dirty="0" smtClean="0"/>
              <a:t>Defoliation</a:t>
            </a:r>
          </a:p>
          <a:p>
            <a:pPr lvl="2"/>
            <a:r>
              <a:rPr lang="en-US" dirty="0" smtClean="0"/>
              <a:t>MAY: reduce fruit quality following year due to Reduced photosynthesis</a:t>
            </a:r>
          </a:p>
          <a:p>
            <a:pPr lvl="2"/>
            <a:r>
              <a:rPr lang="en-US" dirty="0" smtClean="0"/>
              <a:t>Sunburn of wood</a:t>
            </a:r>
          </a:p>
          <a:p>
            <a:pPr lvl="1"/>
            <a:r>
              <a:rPr lang="en-US" dirty="0" smtClean="0"/>
              <a:t>Plant stress due to evapotranspiration</a:t>
            </a:r>
          </a:p>
          <a:p>
            <a:endParaRPr lang="en-US" dirty="0"/>
          </a:p>
        </p:txBody>
      </p:sp>
      <p:pic>
        <p:nvPicPr>
          <p:cNvPr id="8202" name="Picture 10" descr="Pho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3902" y="1783398"/>
            <a:ext cx="2666002" cy="394901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52158" y="1541265"/>
            <a:ext cx="4853782" cy="3640336"/>
          </a:xfrm>
          <a:prstGeom prst="rect">
            <a:avLst/>
          </a:prstGeom>
        </p:spPr>
      </p:pic>
      <p:pic>
        <p:nvPicPr>
          <p:cNvPr id="4" name="Picture 3"/>
          <p:cNvPicPr>
            <a:picLocks noChangeAspect="1"/>
          </p:cNvPicPr>
          <p:nvPr/>
        </p:nvPicPr>
        <p:blipFill>
          <a:blip r:embed="rId3"/>
          <a:stretch>
            <a:fillRect/>
          </a:stretch>
        </p:blipFill>
        <p:spPr>
          <a:xfrm>
            <a:off x="1143000" y="762000"/>
            <a:ext cx="4552950" cy="3048000"/>
          </a:xfrm>
          <a:prstGeom prst="rect">
            <a:avLst/>
          </a:prstGeom>
        </p:spPr>
      </p:pic>
    </p:spTree>
    <p:extLst>
      <p:ext uri="{BB962C8B-B14F-4D97-AF65-F5344CB8AC3E}">
        <p14:creationId xmlns:p14="http://schemas.microsoft.com/office/powerpoint/2010/main" val="41533959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Natural Enemies</a:t>
            </a:r>
            <a:endParaRPr lang="en-US" b="1" dirty="0"/>
          </a:p>
        </p:txBody>
      </p:sp>
      <p:sp>
        <p:nvSpPr>
          <p:cNvPr id="3" name="Content Placeholder 2"/>
          <p:cNvSpPr>
            <a:spLocks noGrp="1"/>
          </p:cNvSpPr>
          <p:nvPr>
            <p:ph sz="half" idx="1"/>
          </p:nvPr>
        </p:nvSpPr>
        <p:spPr>
          <a:xfrm>
            <a:off x="457200" y="1521824"/>
            <a:ext cx="4038600" cy="4154392"/>
          </a:xfrm>
        </p:spPr>
        <p:txBody>
          <a:bodyPr/>
          <a:lstStyle/>
          <a:p>
            <a:r>
              <a:rPr lang="en-US" dirty="0" smtClean="0"/>
              <a:t>Predatory mites</a:t>
            </a:r>
          </a:p>
          <a:p>
            <a:pPr lvl="1"/>
            <a:r>
              <a:rPr lang="en-US" i="1" dirty="0" err="1" smtClean="0"/>
              <a:t>Galendromus</a:t>
            </a:r>
            <a:r>
              <a:rPr lang="en-US" dirty="0" smtClean="0"/>
              <a:t> sp.</a:t>
            </a:r>
          </a:p>
          <a:p>
            <a:pPr lvl="1"/>
            <a:r>
              <a:rPr lang="en-US" i="1" dirty="0" err="1" smtClean="0"/>
              <a:t>Neoseiulus</a:t>
            </a:r>
            <a:r>
              <a:rPr lang="en-US" dirty="0" smtClean="0"/>
              <a:t> spp.</a:t>
            </a:r>
          </a:p>
          <a:p>
            <a:r>
              <a:rPr lang="en-US" dirty="0" smtClean="0"/>
              <a:t>Lacewing</a:t>
            </a:r>
          </a:p>
          <a:p>
            <a:pPr lvl="1"/>
            <a:r>
              <a:rPr lang="en-US" i="1" dirty="0" err="1" smtClean="0"/>
              <a:t>Chrysoperla</a:t>
            </a:r>
            <a:r>
              <a:rPr lang="en-US" dirty="0" smtClean="0"/>
              <a:t> spp.</a:t>
            </a:r>
          </a:p>
          <a:p>
            <a:r>
              <a:rPr lang="en-US" dirty="0" err="1" smtClean="0"/>
              <a:t>Sixspotted</a:t>
            </a:r>
            <a:r>
              <a:rPr lang="en-US" dirty="0" smtClean="0"/>
              <a:t> </a:t>
            </a:r>
            <a:r>
              <a:rPr lang="en-US" dirty="0" err="1" smtClean="0"/>
              <a:t>thrips</a:t>
            </a:r>
            <a:endParaRPr lang="en-US" dirty="0" smtClean="0"/>
          </a:p>
          <a:p>
            <a:pPr lvl="1"/>
            <a:r>
              <a:rPr lang="en-US" i="1" dirty="0" err="1" smtClean="0"/>
              <a:t>Scolothirps</a:t>
            </a:r>
            <a:r>
              <a:rPr lang="en-US" i="1" dirty="0" smtClean="0"/>
              <a:t> </a:t>
            </a:r>
            <a:r>
              <a:rPr lang="en-US" dirty="0" smtClean="0"/>
              <a:t>sp.</a:t>
            </a:r>
            <a:endParaRPr lang="en-US" i="1" dirty="0" smtClean="0"/>
          </a:p>
          <a:p>
            <a:r>
              <a:rPr lang="en-US" dirty="0" smtClean="0"/>
              <a:t>Spider mite destroyer</a:t>
            </a:r>
          </a:p>
          <a:p>
            <a:pPr lvl="1"/>
            <a:r>
              <a:rPr lang="en-US" i="1" dirty="0" err="1" smtClean="0"/>
              <a:t>Stethorus</a:t>
            </a:r>
            <a:r>
              <a:rPr lang="en-US" dirty="0" smtClean="0"/>
              <a:t> spp.</a:t>
            </a:r>
            <a:endParaRPr lang="en-US" i="1" dirty="0"/>
          </a:p>
        </p:txBody>
      </p:sp>
      <p:pic>
        <p:nvPicPr>
          <p:cNvPr id="4" name="Picture 3"/>
          <p:cNvPicPr>
            <a:picLocks noChangeAspect="1"/>
          </p:cNvPicPr>
          <p:nvPr/>
        </p:nvPicPr>
        <p:blipFill>
          <a:blip r:embed="rId2"/>
          <a:stretch>
            <a:fillRect/>
          </a:stretch>
        </p:blipFill>
        <p:spPr>
          <a:xfrm>
            <a:off x="4030036" y="1504812"/>
            <a:ext cx="2201435" cy="1517467"/>
          </a:xfrm>
          <a:prstGeom prst="rect">
            <a:avLst/>
          </a:prstGeom>
        </p:spPr>
      </p:pic>
      <p:pic>
        <p:nvPicPr>
          <p:cNvPr id="5" name="Picture 4"/>
          <p:cNvPicPr>
            <a:picLocks noChangeAspect="1"/>
          </p:cNvPicPr>
          <p:nvPr/>
        </p:nvPicPr>
        <p:blipFill>
          <a:blip r:embed="rId3"/>
          <a:stretch>
            <a:fillRect/>
          </a:stretch>
        </p:blipFill>
        <p:spPr>
          <a:xfrm>
            <a:off x="6373132" y="4281172"/>
            <a:ext cx="2313668" cy="1555841"/>
          </a:xfrm>
          <a:prstGeom prst="rect">
            <a:avLst/>
          </a:prstGeom>
        </p:spPr>
      </p:pic>
      <p:pic>
        <p:nvPicPr>
          <p:cNvPr id="6" name="Picture 5"/>
          <p:cNvPicPr>
            <a:picLocks noChangeAspect="1"/>
          </p:cNvPicPr>
          <p:nvPr/>
        </p:nvPicPr>
        <p:blipFill>
          <a:blip r:embed="rId4"/>
          <a:stretch>
            <a:fillRect/>
          </a:stretch>
        </p:blipFill>
        <p:spPr>
          <a:xfrm>
            <a:off x="6231471" y="2423026"/>
            <a:ext cx="2320346" cy="1560332"/>
          </a:xfrm>
          <a:prstGeom prst="rect">
            <a:avLst/>
          </a:prstGeom>
        </p:spPr>
      </p:pic>
      <p:pic>
        <p:nvPicPr>
          <p:cNvPr id="7" name="Picture 6"/>
          <p:cNvPicPr>
            <a:picLocks noChangeAspect="1"/>
          </p:cNvPicPr>
          <p:nvPr/>
        </p:nvPicPr>
        <p:blipFill>
          <a:blip r:embed="rId5"/>
          <a:stretch>
            <a:fillRect/>
          </a:stretch>
        </p:blipFill>
        <p:spPr>
          <a:xfrm>
            <a:off x="4206241" y="3983358"/>
            <a:ext cx="2140620" cy="1369997"/>
          </a:xfrm>
          <a:prstGeom prst="rect">
            <a:avLst/>
          </a:prstGeom>
        </p:spPr>
      </p:pic>
    </p:spTree>
    <p:extLst>
      <p:ext uri="{BB962C8B-B14F-4D97-AF65-F5344CB8AC3E}">
        <p14:creationId xmlns:p14="http://schemas.microsoft.com/office/powerpoint/2010/main" val="2851899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190500"/>
            <a:ext cx="7772400" cy="1143000"/>
          </a:xfrm>
        </p:spPr>
        <p:txBody>
          <a:bodyPr/>
          <a:lstStyle/>
          <a:p>
            <a:r>
              <a:rPr lang="en-US" b="1" dirty="0" smtClean="0"/>
              <a:t>Monitoring and Management Options</a:t>
            </a:r>
            <a:endParaRPr lang="en-US" b="1" dirty="0"/>
          </a:p>
        </p:txBody>
      </p:sp>
      <p:sp>
        <p:nvSpPr>
          <p:cNvPr id="2" name="Text Placeholder 1"/>
          <p:cNvSpPr>
            <a:spLocks noGrp="1"/>
          </p:cNvSpPr>
          <p:nvPr>
            <p:ph type="body" sz="half" idx="1"/>
          </p:nvPr>
        </p:nvSpPr>
        <p:spPr>
          <a:xfrm>
            <a:off x="381000" y="1524000"/>
            <a:ext cx="8077200" cy="4114800"/>
          </a:xfrm>
        </p:spPr>
        <p:txBody>
          <a:bodyPr/>
          <a:lstStyle/>
          <a:p>
            <a:r>
              <a:rPr lang="en-US" sz="2800" dirty="0" smtClean="0"/>
              <a:t>Monitoring (May -  August)</a:t>
            </a:r>
          </a:p>
          <a:p>
            <a:pPr lvl="1"/>
            <a:r>
              <a:rPr lang="en-US" sz="2400" dirty="0" smtClean="0"/>
              <a:t>40 ac block, 5 min search</a:t>
            </a:r>
          </a:p>
          <a:p>
            <a:pPr lvl="2"/>
            <a:r>
              <a:rPr lang="en-US" sz="2000" dirty="0" smtClean="0"/>
              <a:t> Two –three leaves both sides on 10 trees noting presence / absence of mites and natural enemies.</a:t>
            </a:r>
            <a:endParaRPr lang="en-US" sz="1200" dirty="0" smtClean="0"/>
          </a:p>
          <a:p>
            <a:r>
              <a:rPr lang="en-US" sz="2800" dirty="0" smtClean="0"/>
              <a:t>Management</a:t>
            </a:r>
          </a:p>
          <a:p>
            <a:pPr lvl="1"/>
            <a:r>
              <a:rPr lang="en-US" sz="2400" dirty="0" smtClean="0"/>
              <a:t>Cultural</a:t>
            </a:r>
          </a:p>
          <a:p>
            <a:pPr lvl="2"/>
            <a:r>
              <a:rPr lang="en-US" sz="2000" dirty="0" smtClean="0"/>
              <a:t>Avoid stressing trees and keep dust to a minimum.</a:t>
            </a:r>
          </a:p>
          <a:p>
            <a:pPr lvl="1"/>
            <a:r>
              <a:rPr lang="en-US" sz="2400" dirty="0" smtClean="0"/>
              <a:t>Chemical</a:t>
            </a:r>
          </a:p>
          <a:p>
            <a:pPr lvl="2"/>
            <a:r>
              <a:rPr lang="en-US" sz="2000" dirty="0" smtClean="0"/>
              <a:t>Several options, consult UC IPM Guidelines.</a:t>
            </a:r>
          </a:p>
          <a:p>
            <a:pPr lvl="2"/>
            <a:r>
              <a:rPr lang="en-US" sz="2000" b="1" dirty="0" smtClean="0"/>
              <a:t>Know what to expect after treatment</a:t>
            </a:r>
          </a:p>
          <a:p>
            <a:pPr lvl="2"/>
            <a:endParaRPr lang="en-US" sz="2000" dirty="0" smtClean="0"/>
          </a:p>
          <a:p>
            <a:pPr lvl="1"/>
            <a:endParaRPr lang="en-US" sz="2400" dirty="0" smtClean="0"/>
          </a:p>
        </p:txBody>
      </p:sp>
    </p:spTree>
    <p:extLst>
      <p:ext uri="{BB962C8B-B14F-4D97-AF65-F5344CB8AC3E}">
        <p14:creationId xmlns:p14="http://schemas.microsoft.com/office/powerpoint/2010/main" val="34692218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05000"/>
            <a:ext cx="8229600" cy="1143000"/>
          </a:xfrm>
        </p:spPr>
        <p:txBody>
          <a:bodyPr/>
          <a:lstStyle/>
          <a:p>
            <a:r>
              <a:rPr lang="en-US" sz="11500" dirty="0" smtClean="0"/>
              <a:t>Any Questions?</a:t>
            </a:r>
            <a:endParaRPr lang="en-US" sz="11500" dirty="0"/>
          </a:p>
        </p:txBody>
      </p:sp>
    </p:spTree>
    <p:extLst>
      <p:ext uri="{BB962C8B-B14F-4D97-AF65-F5344CB8AC3E}">
        <p14:creationId xmlns:p14="http://schemas.microsoft.com/office/powerpoint/2010/main" val="28097343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smtClean="0"/>
              <a:t>Monitoring</a:t>
            </a:r>
            <a:endParaRPr lang="en-US" b="1" dirty="0"/>
          </a:p>
        </p:txBody>
      </p:sp>
      <p:sp>
        <p:nvSpPr>
          <p:cNvPr id="3" name="Content Placeholder 2"/>
          <p:cNvSpPr>
            <a:spLocks noGrp="1"/>
          </p:cNvSpPr>
          <p:nvPr>
            <p:ph idx="1"/>
          </p:nvPr>
        </p:nvSpPr>
        <p:spPr>
          <a:xfrm>
            <a:off x="457200" y="1415461"/>
            <a:ext cx="8305800" cy="3816350"/>
          </a:xfrm>
        </p:spPr>
        <p:txBody>
          <a:bodyPr/>
          <a:lstStyle/>
          <a:p>
            <a:r>
              <a:rPr lang="en-US" sz="2800" dirty="0" smtClean="0"/>
              <a:t>Why?</a:t>
            </a:r>
          </a:p>
          <a:p>
            <a:pPr lvl="1"/>
            <a:r>
              <a:rPr lang="en-US" sz="2400" b="1" dirty="0" smtClean="0"/>
              <a:t>Identification</a:t>
            </a:r>
            <a:r>
              <a:rPr lang="en-US" sz="2400" dirty="0" smtClean="0"/>
              <a:t> of pest and associated damage.</a:t>
            </a:r>
          </a:p>
          <a:p>
            <a:pPr lvl="1"/>
            <a:r>
              <a:rPr lang="en-US" sz="2400" dirty="0" smtClean="0"/>
              <a:t>Estimate population density of pest</a:t>
            </a:r>
          </a:p>
          <a:p>
            <a:pPr lvl="2"/>
            <a:r>
              <a:rPr lang="en-US" sz="2000" dirty="0" smtClean="0"/>
              <a:t>Provides </a:t>
            </a:r>
            <a:r>
              <a:rPr lang="en-US" sz="2000" b="1" dirty="0" smtClean="0"/>
              <a:t>decision-making tool</a:t>
            </a:r>
            <a:r>
              <a:rPr lang="en-US" sz="2000" dirty="0" smtClean="0"/>
              <a:t>.</a:t>
            </a:r>
          </a:p>
          <a:p>
            <a:pPr lvl="1"/>
            <a:r>
              <a:rPr lang="en-US" sz="2400" dirty="0" smtClean="0"/>
              <a:t>Some level of pest/damage is tolerated i.e. below on economic injury level</a:t>
            </a:r>
          </a:p>
          <a:p>
            <a:pPr lvl="2"/>
            <a:r>
              <a:rPr lang="en-US" sz="2000" dirty="0" smtClean="0"/>
              <a:t>Pest and crop dependent.</a:t>
            </a:r>
          </a:p>
          <a:p>
            <a:pPr lvl="2"/>
            <a:r>
              <a:rPr lang="en-US" sz="2000" dirty="0" smtClean="0"/>
              <a:t>Decrease </a:t>
            </a:r>
            <a:r>
              <a:rPr lang="en-US" sz="2000" dirty="0"/>
              <a:t>as crop value </a:t>
            </a:r>
            <a:r>
              <a:rPr lang="en-US" sz="2000" dirty="0" smtClean="0"/>
              <a:t>increases/pesticides decrease.</a:t>
            </a:r>
            <a:endParaRPr lang="en-US" sz="2000" dirty="0"/>
          </a:p>
        </p:txBody>
      </p:sp>
    </p:spTree>
    <p:extLst>
      <p:ext uri="{BB962C8B-B14F-4D97-AF65-F5344CB8AC3E}">
        <p14:creationId xmlns:p14="http://schemas.microsoft.com/office/powerpoint/2010/main" val="31684446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228600"/>
            <a:ext cx="8229600" cy="1143000"/>
          </a:xfrm>
        </p:spPr>
        <p:txBody>
          <a:bodyPr/>
          <a:lstStyle/>
          <a:p>
            <a:r>
              <a:rPr lang="en-US" b="1" dirty="0" smtClean="0"/>
              <a:t>Pesticide Information</a:t>
            </a:r>
            <a:endParaRPr lang="en-US" b="1" dirty="0"/>
          </a:p>
        </p:txBody>
      </p:sp>
      <p:sp>
        <p:nvSpPr>
          <p:cNvPr id="3" name="Content Placeholder 2"/>
          <p:cNvSpPr>
            <a:spLocks noGrp="1"/>
          </p:cNvSpPr>
          <p:nvPr>
            <p:ph idx="1"/>
          </p:nvPr>
        </p:nvSpPr>
        <p:spPr>
          <a:xfrm>
            <a:off x="457201" y="1600200"/>
            <a:ext cx="4571999" cy="3816350"/>
          </a:xfrm>
        </p:spPr>
        <p:txBody>
          <a:bodyPr/>
          <a:lstStyle/>
          <a:p>
            <a:r>
              <a:rPr lang="en-US" sz="2000" dirty="0" smtClean="0"/>
              <a:t>Disclaimer:  Labels often change and reflect the law how pesticide can be legally applied.  The following information in this presentation is for the purpose of general education only and does not constitute an endorsement or recommendation for use. </a:t>
            </a:r>
            <a:endParaRPr lang="en-US" sz="2000" dirty="0"/>
          </a:p>
        </p:txBody>
      </p:sp>
      <p:pic>
        <p:nvPicPr>
          <p:cNvPr id="4" name="Picture 3"/>
          <p:cNvPicPr>
            <a:picLocks noChangeAspect="1"/>
          </p:cNvPicPr>
          <p:nvPr/>
        </p:nvPicPr>
        <p:blipFill>
          <a:blip r:embed="rId2"/>
          <a:stretch>
            <a:fillRect/>
          </a:stretch>
        </p:blipFill>
        <p:spPr>
          <a:xfrm>
            <a:off x="5715000" y="1545502"/>
            <a:ext cx="2438400" cy="1830367"/>
          </a:xfrm>
          <a:prstGeom prst="rect">
            <a:avLst/>
          </a:prstGeom>
        </p:spPr>
      </p:pic>
      <p:pic>
        <p:nvPicPr>
          <p:cNvPr id="5" name="Picture 4"/>
          <p:cNvPicPr>
            <a:picLocks noChangeAspect="1"/>
          </p:cNvPicPr>
          <p:nvPr/>
        </p:nvPicPr>
        <p:blipFill>
          <a:blip r:embed="rId3"/>
          <a:stretch>
            <a:fillRect/>
          </a:stretch>
        </p:blipFill>
        <p:spPr>
          <a:xfrm>
            <a:off x="6019800" y="3407328"/>
            <a:ext cx="2021659" cy="2434594"/>
          </a:xfrm>
          <a:prstGeom prst="rect">
            <a:avLst/>
          </a:prstGeom>
        </p:spPr>
      </p:pic>
    </p:spTree>
    <p:extLst>
      <p:ext uri="{BB962C8B-B14F-4D97-AF65-F5344CB8AC3E}">
        <p14:creationId xmlns:p14="http://schemas.microsoft.com/office/powerpoint/2010/main" val="33864598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2405"/>
            <a:ext cx="8229600" cy="1143000"/>
          </a:xfrm>
        </p:spPr>
        <p:txBody>
          <a:bodyPr/>
          <a:lstStyle/>
          <a:p>
            <a:r>
              <a:rPr lang="en-US" b="1" dirty="0" err="1" smtClean="0"/>
              <a:t>Thrips</a:t>
            </a:r>
            <a:endParaRPr lang="en-US" b="1" dirty="0"/>
          </a:p>
        </p:txBody>
      </p:sp>
      <p:sp>
        <p:nvSpPr>
          <p:cNvPr id="4" name="AutoShape 2" descr="Peach twig borer larva (right) and pupa (lef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2"/>
          <a:stretch>
            <a:fillRect/>
          </a:stretch>
        </p:blipFill>
        <p:spPr>
          <a:xfrm>
            <a:off x="5581241" y="1074356"/>
            <a:ext cx="3058478" cy="2021815"/>
          </a:xfrm>
          <a:prstGeom prst="rect">
            <a:avLst/>
          </a:prstGeom>
        </p:spPr>
      </p:pic>
      <p:pic>
        <p:nvPicPr>
          <p:cNvPr id="5" name="Picture 4"/>
          <p:cNvPicPr>
            <a:picLocks noChangeAspect="1"/>
          </p:cNvPicPr>
          <p:nvPr/>
        </p:nvPicPr>
        <p:blipFill>
          <a:blip r:embed="rId3"/>
          <a:stretch>
            <a:fillRect/>
          </a:stretch>
        </p:blipFill>
        <p:spPr>
          <a:xfrm>
            <a:off x="838200" y="1041699"/>
            <a:ext cx="2895600" cy="1910123"/>
          </a:xfrm>
          <a:prstGeom prst="rect">
            <a:avLst/>
          </a:prstGeom>
        </p:spPr>
      </p:pic>
      <p:pic>
        <p:nvPicPr>
          <p:cNvPr id="6" name="Picture 5"/>
          <p:cNvPicPr>
            <a:picLocks noChangeAspect="1"/>
          </p:cNvPicPr>
          <p:nvPr/>
        </p:nvPicPr>
        <p:blipFill>
          <a:blip r:embed="rId4"/>
          <a:stretch>
            <a:fillRect/>
          </a:stretch>
        </p:blipFill>
        <p:spPr>
          <a:xfrm>
            <a:off x="3200400" y="2265202"/>
            <a:ext cx="2847771" cy="3171828"/>
          </a:xfrm>
          <a:prstGeom prst="rect">
            <a:avLst/>
          </a:prstGeom>
        </p:spPr>
      </p:pic>
    </p:spTree>
    <p:extLst>
      <p:ext uri="{BB962C8B-B14F-4D97-AF65-F5344CB8AC3E}">
        <p14:creationId xmlns:p14="http://schemas.microsoft.com/office/powerpoint/2010/main" val="7729290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76200"/>
            <a:ext cx="8229600" cy="1143000"/>
          </a:xfrm>
        </p:spPr>
        <p:txBody>
          <a:bodyPr/>
          <a:lstStyle/>
          <a:p>
            <a:r>
              <a:rPr lang="en-US" b="1" dirty="0" smtClean="0"/>
              <a:t>Damage</a:t>
            </a:r>
            <a:endParaRPr lang="en-US" b="1" dirty="0"/>
          </a:p>
        </p:txBody>
      </p:sp>
      <p:sp>
        <p:nvSpPr>
          <p:cNvPr id="4" name="TextBox 3"/>
          <p:cNvSpPr txBox="1"/>
          <p:nvPr/>
        </p:nvSpPr>
        <p:spPr>
          <a:xfrm>
            <a:off x="914400" y="4276635"/>
            <a:ext cx="7848600" cy="584775"/>
          </a:xfrm>
          <a:prstGeom prst="rect">
            <a:avLst/>
          </a:prstGeom>
          <a:noFill/>
        </p:spPr>
        <p:txBody>
          <a:bodyPr wrap="square" rtlCol="0">
            <a:spAutoFit/>
          </a:bodyPr>
          <a:lstStyle/>
          <a:p>
            <a:r>
              <a:rPr lang="en-US" sz="1600" dirty="0">
                <a:latin typeface="+mj-lt"/>
              </a:rPr>
              <a:t>Damage by western flower </a:t>
            </a:r>
            <a:r>
              <a:rPr lang="en-US" sz="1600" dirty="0" err="1">
                <a:latin typeface="+mj-lt"/>
              </a:rPr>
              <a:t>thrips</a:t>
            </a:r>
            <a:r>
              <a:rPr lang="en-US" sz="1600" dirty="0">
                <a:latin typeface="+mj-lt"/>
              </a:rPr>
              <a:t>, </a:t>
            </a:r>
            <a:r>
              <a:rPr lang="en-US" sz="1600" i="1" dirty="0" err="1">
                <a:latin typeface="+mj-lt"/>
              </a:rPr>
              <a:t>Frankliniella</a:t>
            </a:r>
            <a:r>
              <a:rPr lang="en-US" sz="1600" i="1" dirty="0">
                <a:latin typeface="+mj-lt"/>
              </a:rPr>
              <a:t> </a:t>
            </a:r>
            <a:r>
              <a:rPr lang="en-US" sz="1600" i="1" dirty="0" err="1">
                <a:latin typeface="+mj-lt"/>
              </a:rPr>
              <a:t>occidentalis</a:t>
            </a:r>
            <a:r>
              <a:rPr lang="en-US" sz="1600" dirty="0">
                <a:latin typeface="+mj-lt"/>
              </a:rPr>
              <a:t>, on immature peaches.</a:t>
            </a:r>
          </a:p>
          <a:p>
            <a:r>
              <a:rPr lang="en-US" sz="1600" dirty="0">
                <a:latin typeface="+mj-lt"/>
              </a:rPr>
              <a:t>Photo by Jack E. Dibble</a:t>
            </a:r>
            <a:r>
              <a:rPr lang="en-US" sz="1600" dirty="0" smtClean="0">
                <a:latin typeface="+mj-lt"/>
              </a:rPr>
              <a:t>.</a:t>
            </a:r>
            <a:endParaRPr lang="en-US" sz="1600" dirty="0">
              <a:latin typeface="+mj-lt"/>
            </a:endParaRPr>
          </a:p>
        </p:txBody>
      </p:sp>
      <p:pic>
        <p:nvPicPr>
          <p:cNvPr id="5" name="Picture 4"/>
          <p:cNvPicPr>
            <a:picLocks noChangeAspect="1"/>
          </p:cNvPicPr>
          <p:nvPr/>
        </p:nvPicPr>
        <p:blipFill>
          <a:blip r:embed="rId2"/>
          <a:stretch>
            <a:fillRect/>
          </a:stretch>
        </p:blipFill>
        <p:spPr>
          <a:xfrm>
            <a:off x="2238374" y="990600"/>
            <a:ext cx="4667250" cy="3086100"/>
          </a:xfrm>
          <a:prstGeom prst="rect">
            <a:avLst/>
          </a:prstGeom>
        </p:spPr>
      </p:pic>
    </p:spTree>
    <p:extLst>
      <p:ext uri="{BB962C8B-B14F-4D97-AF65-F5344CB8AC3E}">
        <p14:creationId xmlns:p14="http://schemas.microsoft.com/office/powerpoint/2010/main" val="3249355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50322" y="152400"/>
            <a:ext cx="8336478" cy="1295400"/>
          </a:xfrm>
        </p:spPr>
        <p:txBody>
          <a:bodyPr/>
          <a:lstStyle/>
          <a:p>
            <a:r>
              <a:rPr lang="en-US" b="1" dirty="0" smtClean="0"/>
              <a:t>Monitoring and Management Options</a:t>
            </a:r>
            <a:endParaRPr lang="en-US" b="1" i="1" dirty="0"/>
          </a:p>
        </p:txBody>
      </p:sp>
      <p:sp>
        <p:nvSpPr>
          <p:cNvPr id="14" name="Text Placeholder 4"/>
          <p:cNvSpPr>
            <a:spLocks noGrp="1"/>
          </p:cNvSpPr>
          <p:nvPr>
            <p:ph type="body" sz="quarter" idx="10"/>
          </p:nvPr>
        </p:nvSpPr>
        <p:spPr>
          <a:xfrm>
            <a:off x="350322" y="1382133"/>
            <a:ext cx="8412678" cy="4409067"/>
          </a:xfrm>
        </p:spPr>
        <p:txBody>
          <a:bodyPr/>
          <a:lstStyle/>
          <a:p>
            <a:r>
              <a:rPr lang="en-US" sz="2800" dirty="0" smtClean="0"/>
              <a:t>Monitoring</a:t>
            </a:r>
          </a:p>
          <a:p>
            <a:pPr lvl="1"/>
            <a:r>
              <a:rPr lang="en-US" sz="2400" dirty="0" smtClean="0"/>
              <a:t>Bloom</a:t>
            </a:r>
          </a:p>
          <a:p>
            <a:pPr lvl="2"/>
            <a:r>
              <a:rPr lang="en-US" sz="2000" dirty="0" smtClean="0"/>
              <a:t>One blossom from 50 trees, dislodge </a:t>
            </a:r>
            <a:r>
              <a:rPr lang="en-US" sz="2000" dirty="0" err="1" smtClean="0"/>
              <a:t>thrips</a:t>
            </a:r>
            <a:r>
              <a:rPr lang="en-US" sz="2000" dirty="0" smtClean="0"/>
              <a:t> onto dark surface.</a:t>
            </a:r>
          </a:p>
          <a:p>
            <a:pPr lvl="2"/>
            <a:r>
              <a:rPr lang="en-US" sz="2000" dirty="0" smtClean="0"/>
              <a:t>Dissect flowers to look for nymphs with hand lens.</a:t>
            </a:r>
          </a:p>
          <a:p>
            <a:r>
              <a:rPr lang="en-US" sz="2800" dirty="0" smtClean="0"/>
              <a:t>Management</a:t>
            </a:r>
          </a:p>
          <a:p>
            <a:pPr lvl="1"/>
            <a:r>
              <a:rPr lang="en-US" sz="2400" dirty="0" smtClean="0"/>
              <a:t>Adults 4 -5 blossoms of 50, </a:t>
            </a:r>
          </a:p>
          <a:p>
            <a:pPr lvl="1"/>
            <a:r>
              <a:rPr lang="en-US" sz="2400" dirty="0" smtClean="0"/>
              <a:t>Nymphs 3 blossoms of 50</a:t>
            </a:r>
          </a:p>
          <a:p>
            <a:pPr lvl="1"/>
            <a:r>
              <a:rPr lang="en-US" sz="2400" dirty="0" smtClean="0"/>
              <a:t>Apply treatment prior to calyx coming tight around developing fruit.</a:t>
            </a:r>
          </a:p>
          <a:p>
            <a:pPr lvl="1"/>
            <a:r>
              <a:rPr lang="en-US" sz="2400" dirty="0" smtClean="0"/>
              <a:t>Two – three </a:t>
            </a:r>
            <a:r>
              <a:rPr lang="en-US" sz="2400" dirty="0" err="1" smtClean="0"/>
              <a:t>wks</a:t>
            </a:r>
            <a:r>
              <a:rPr lang="en-US" sz="2400" dirty="0" smtClean="0"/>
              <a:t> pre-harvest for colorful cultivars. </a:t>
            </a:r>
          </a:p>
          <a:p>
            <a:pPr lvl="1"/>
            <a:endParaRPr lang="en-US" sz="2400" dirty="0" smtClean="0"/>
          </a:p>
        </p:txBody>
      </p:sp>
    </p:spTree>
    <p:extLst>
      <p:ext uri="{BB962C8B-B14F-4D97-AF65-F5344CB8AC3E}">
        <p14:creationId xmlns:p14="http://schemas.microsoft.com/office/powerpoint/2010/main" val="30361989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2405"/>
            <a:ext cx="8229600" cy="1143000"/>
          </a:xfrm>
        </p:spPr>
        <p:txBody>
          <a:bodyPr/>
          <a:lstStyle/>
          <a:p>
            <a:r>
              <a:rPr lang="en-US" b="1" dirty="0" smtClean="0"/>
              <a:t>Oriental Fruit Moth</a:t>
            </a:r>
            <a:endParaRPr lang="en-US" b="1" dirty="0"/>
          </a:p>
        </p:txBody>
      </p:sp>
      <p:sp>
        <p:nvSpPr>
          <p:cNvPr id="4" name="AutoShape 2" descr="Peach twig borer larva (right) and pupa (lef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a:blip r:embed="rId2"/>
          <a:stretch>
            <a:fillRect/>
          </a:stretch>
        </p:blipFill>
        <p:spPr>
          <a:xfrm>
            <a:off x="5181600" y="1291331"/>
            <a:ext cx="3015138" cy="1981200"/>
          </a:xfrm>
          <a:prstGeom prst="rect">
            <a:avLst/>
          </a:prstGeom>
        </p:spPr>
      </p:pic>
      <p:pic>
        <p:nvPicPr>
          <p:cNvPr id="9" name="Picture 8"/>
          <p:cNvPicPr>
            <a:picLocks noChangeAspect="1"/>
          </p:cNvPicPr>
          <p:nvPr/>
        </p:nvPicPr>
        <p:blipFill>
          <a:blip r:embed="rId3"/>
          <a:stretch>
            <a:fillRect/>
          </a:stretch>
        </p:blipFill>
        <p:spPr>
          <a:xfrm>
            <a:off x="2438400" y="2667000"/>
            <a:ext cx="2997038" cy="1981200"/>
          </a:xfrm>
          <a:prstGeom prst="rect">
            <a:avLst/>
          </a:prstGeom>
        </p:spPr>
      </p:pic>
      <p:pic>
        <p:nvPicPr>
          <p:cNvPr id="10" name="Picture 9"/>
          <p:cNvPicPr>
            <a:picLocks noChangeAspect="1"/>
          </p:cNvPicPr>
          <p:nvPr/>
        </p:nvPicPr>
        <p:blipFill>
          <a:blip r:embed="rId4"/>
          <a:stretch>
            <a:fillRect/>
          </a:stretch>
        </p:blipFill>
        <p:spPr>
          <a:xfrm>
            <a:off x="5105400" y="3962400"/>
            <a:ext cx="2895600" cy="1930400"/>
          </a:xfrm>
          <a:prstGeom prst="rect">
            <a:avLst/>
          </a:prstGeom>
        </p:spPr>
      </p:pic>
      <p:pic>
        <p:nvPicPr>
          <p:cNvPr id="11" name="Picture 10"/>
          <p:cNvPicPr>
            <a:picLocks noChangeAspect="1"/>
          </p:cNvPicPr>
          <p:nvPr/>
        </p:nvPicPr>
        <p:blipFill>
          <a:blip r:embed="rId5"/>
          <a:stretch>
            <a:fillRect/>
          </a:stretch>
        </p:blipFill>
        <p:spPr>
          <a:xfrm>
            <a:off x="685800" y="1332858"/>
            <a:ext cx="2835356" cy="1898146"/>
          </a:xfrm>
          <a:prstGeom prst="rect">
            <a:avLst/>
          </a:prstGeom>
        </p:spPr>
      </p:pic>
    </p:spTree>
    <p:extLst>
      <p:ext uri="{BB962C8B-B14F-4D97-AF65-F5344CB8AC3E}">
        <p14:creationId xmlns:p14="http://schemas.microsoft.com/office/powerpoint/2010/main" val="16510195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50322" y="152400"/>
            <a:ext cx="8336478" cy="1295400"/>
          </a:xfrm>
        </p:spPr>
        <p:txBody>
          <a:bodyPr/>
          <a:lstStyle/>
          <a:p>
            <a:r>
              <a:rPr lang="en-US" b="1" dirty="0" smtClean="0"/>
              <a:t>Management Options</a:t>
            </a:r>
            <a:endParaRPr lang="en-US" b="1" i="1" dirty="0"/>
          </a:p>
        </p:txBody>
      </p:sp>
      <p:sp>
        <p:nvSpPr>
          <p:cNvPr id="14" name="Text Placeholder 4"/>
          <p:cNvSpPr>
            <a:spLocks noGrp="1"/>
          </p:cNvSpPr>
          <p:nvPr>
            <p:ph type="body" sz="quarter" idx="10"/>
          </p:nvPr>
        </p:nvSpPr>
        <p:spPr>
          <a:xfrm>
            <a:off x="350322" y="1382133"/>
            <a:ext cx="5288478" cy="4180467"/>
          </a:xfrm>
        </p:spPr>
        <p:txBody>
          <a:bodyPr/>
          <a:lstStyle/>
          <a:p>
            <a:r>
              <a:rPr lang="en-US" sz="2800" dirty="0" smtClean="0"/>
              <a:t>Mating disruption</a:t>
            </a:r>
          </a:p>
          <a:p>
            <a:pPr lvl="1"/>
            <a:r>
              <a:rPr lang="en-US" sz="2400" dirty="0" smtClean="0"/>
              <a:t>Monitoring</a:t>
            </a:r>
          </a:p>
          <a:p>
            <a:pPr lvl="2"/>
            <a:r>
              <a:rPr lang="en-US" sz="2000" dirty="0" smtClean="0"/>
              <a:t>Place pheromone traps in orchard by Feb 15 (SJV), Feb 20 (SV).</a:t>
            </a:r>
          </a:p>
          <a:p>
            <a:pPr lvl="2"/>
            <a:r>
              <a:rPr lang="en-US" sz="2000" dirty="0" smtClean="0"/>
              <a:t>Monitor for shoot strikes</a:t>
            </a:r>
          </a:p>
          <a:p>
            <a:pPr lvl="3"/>
            <a:r>
              <a:rPr lang="en-US" sz="1600" dirty="0" smtClean="0"/>
              <a:t>Late-April, mid-June, and mid-July; and fruit damage  *4 </a:t>
            </a:r>
            <a:r>
              <a:rPr lang="en-US" sz="1600" dirty="0" err="1" smtClean="0"/>
              <a:t>wks</a:t>
            </a:r>
            <a:r>
              <a:rPr lang="en-US" sz="1600" dirty="0" smtClean="0"/>
              <a:t> before harvest</a:t>
            </a:r>
          </a:p>
          <a:p>
            <a:pPr lvl="1"/>
            <a:r>
              <a:rPr lang="en-US" sz="2400" dirty="0" smtClean="0"/>
              <a:t>Management</a:t>
            </a:r>
          </a:p>
          <a:p>
            <a:pPr lvl="2"/>
            <a:r>
              <a:rPr lang="en-US" sz="2000" dirty="0" smtClean="0"/>
              <a:t>Most effective against 1</a:t>
            </a:r>
            <a:r>
              <a:rPr lang="en-US" sz="2000" baseline="30000" dirty="0" smtClean="0"/>
              <a:t>st</a:t>
            </a:r>
            <a:r>
              <a:rPr lang="en-US" sz="2000" dirty="0" smtClean="0"/>
              <a:t> to 3</a:t>
            </a:r>
            <a:r>
              <a:rPr lang="en-US" sz="2000" baseline="30000" dirty="0" smtClean="0"/>
              <a:t>rd</a:t>
            </a:r>
            <a:r>
              <a:rPr lang="en-US" sz="2000" dirty="0" smtClean="0"/>
              <a:t> generation.</a:t>
            </a:r>
          </a:p>
          <a:p>
            <a:pPr lvl="2"/>
            <a:r>
              <a:rPr lang="en-US" sz="2000" dirty="0" smtClean="0"/>
              <a:t>Insecticide application </a:t>
            </a:r>
            <a:r>
              <a:rPr lang="en-US" sz="2000" b="1" dirty="0" smtClean="0"/>
              <a:t>may</a:t>
            </a:r>
            <a:r>
              <a:rPr lang="en-US" sz="2000" dirty="0" smtClean="0"/>
              <a:t> not be necessary.</a:t>
            </a:r>
          </a:p>
        </p:txBody>
      </p:sp>
      <p:pic>
        <p:nvPicPr>
          <p:cNvPr id="3" name="Picture 2"/>
          <p:cNvPicPr>
            <a:picLocks noChangeAspect="1"/>
          </p:cNvPicPr>
          <p:nvPr/>
        </p:nvPicPr>
        <p:blipFill>
          <a:blip r:embed="rId3"/>
          <a:stretch>
            <a:fillRect/>
          </a:stretch>
        </p:blipFill>
        <p:spPr>
          <a:xfrm>
            <a:off x="5943600" y="1382133"/>
            <a:ext cx="2914685" cy="3352800"/>
          </a:xfrm>
          <a:prstGeom prst="rect">
            <a:avLst/>
          </a:prstGeom>
        </p:spPr>
      </p:pic>
    </p:spTree>
    <p:extLst>
      <p:ext uri="{BB962C8B-B14F-4D97-AF65-F5344CB8AC3E}">
        <p14:creationId xmlns:p14="http://schemas.microsoft.com/office/powerpoint/2010/main" val="329706977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PVERSION" val="5"/>
  <p:tag name="TPFULLVERSION" val="5.4.0.8"/>
  <p:tag name="PPTVERSION" val="15"/>
  <p:tag name="TPOS" val="2"/>
</p:tagLst>
</file>

<file path=ppt/theme/theme1.xml><?xml version="1.0" encoding="utf-8"?>
<a:theme xmlns:a="http://schemas.openxmlformats.org/drawingml/2006/main" name="Tollerup general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ollerup general theme" id="{E327B5E8-7F33-4D47-B469-5A09511264C3}" vid="{3E9D214F-9734-4AD7-B506-43E39918BE24}"/>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20713</TotalTime>
  <Words>844</Words>
  <Application>Microsoft Office PowerPoint</Application>
  <PresentationFormat>On-screen Show (4:3)</PresentationFormat>
  <Paragraphs>155</Paragraphs>
  <Slides>28</Slides>
  <Notes>11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28</vt:i4>
      </vt:variant>
    </vt:vector>
  </HeadingPairs>
  <TitlesOfParts>
    <vt:vector size="34" baseType="lpstr">
      <vt:lpstr>ＭＳ Ｐゴシック</vt:lpstr>
      <vt:lpstr>Arial</vt:lpstr>
      <vt:lpstr>Calibri</vt:lpstr>
      <vt:lpstr>Times New Roman</vt:lpstr>
      <vt:lpstr>Tollerup general theme</vt:lpstr>
      <vt:lpstr>Custom Design</vt:lpstr>
      <vt:lpstr>An Overview of Cling Peach Insect Pests and their Management</vt:lpstr>
      <vt:lpstr>IPM</vt:lpstr>
      <vt:lpstr>Monitoring</vt:lpstr>
      <vt:lpstr>Pesticide Information</vt:lpstr>
      <vt:lpstr>Thrips</vt:lpstr>
      <vt:lpstr>Damage</vt:lpstr>
      <vt:lpstr>Monitoring and Management Options</vt:lpstr>
      <vt:lpstr>Oriental Fruit Moth</vt:lpstr>
      <vt:lpstr>Management Options</vt:lpstr>
      <vt:lpstr>Management Options</vt:lpstr>
      <vt:lpstr>Peach Twig Borer</vt:lpstr>
      <vt:lpstr>Monitoring</vt:lpstr>
      <vt:lpstr>Management Options</vt:lpstr>
      <vt:lpstr>PowerPoint Presentation</vt:lpstr>
      <vt:lpstr>PowerPoint Presentation</vt:lpstr>
      <vt:lpstr>PowerPoint Presentation</vt:lpstr>
      <vt:lpstr>Other Hemipteran, Small Bugs</vt:lpstr>
      <vt:lpstr>Damage</vt:lpstr>
      <vt:lpstr>Hemipteran Pests, Stink Bugs</vt:lpstr>
      <vt:lpstr>Damage</vt:lpstr>
      <vt:lpstr>Hemipteran Pests, Stink Bugs</vt:lpstr>
      <vt:lpstr>Monitoring and Management Options</vt:lpstr>
      <vt:lpstr>Spider Mites</vt:lpstr>
      <vt:lpstr>Damage</vt:lpstr>
      <vt:lpstr>PowerPoint Presentation</vt:lpstr>
      <vt:lpstr>Natural Enemies</vt:lpstr>
      <vt:lpstr>Monitoring and Management Options</vt:lpstr>
      <vt:lpstr>Any Questions?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Kris</dc:creator>
  <cp:lastModifiedBy>Kristen Tollerup</cp:lastModifiedBy>
  <cp:revision>964</cp:revision>
  <dcterms:created xsi:type="dcterms:W3CDTF">2006-08-16T00:00:00Z</dcterms:created>
  <dcterms:modified xsi:type="dcterms:W3CDTF">2015-12-04T03:55:42Z</dcterms:modified>
</cp:coreProperties>
</file>