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handoutMasterIdLst>
    <p:handoutMasterId r:id="rId11"/>
  </p:handoutMasterIdLst>
  <p:sldIdLst>
    <p:sldId id="256" r:id="rId3"/>
    <p:sldId id="257" r:id="rId4"/>
    <p:sldId id="258" r:id="rId5"/>
    <p:sldId id="263" r:id="rId6"/>
    <p:sldId id="259"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363"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C2EC80-5778-492A-9253-ADC14D7E14D4}" type="datetimeFigureOut">
              <a:rPr lang="en-US" smtClean="0"/>
              <a:t>10/17/2016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FE5860-E8BF-463E-AA98-FA951D7E8C45}"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674994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7BFB4A4-8897-E444-9922-FC08375AAB5C}" type="datetimeFigureOut">
              <a:rPr lang="en-US"/>
              <a:pPr>
                <a:defRPr/>
              </a:pPr>
              <a:t>10/17/2016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2CDEB64-96FC-5A46-BF67-B8411004BCDB}" type="slidenum">
              <a:rPr lang="en-US"/>
              <a:pPr>
                <a:defRPr/>
              </a:pPr>
              <a:t>‹#›</a:t>
            </a:fld>
            <a:endParaRPr lang="en-US"/>
          </a:p>
        </p:txBody>
      </p:sp>
    </p:spTree>
    <p:extLst>
      <p:ext uri="{BB962C8B-B14F-4D97-AF65-F5344CB8AC3E}">
        <p14:creationId xmlns:p14="http://schemas.microsoft.com/office/powerpoint/2010/main" val="407218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5445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700889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1543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1543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7160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66196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10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4549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2928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870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440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1296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1137E39-3C47-554C-8777-2EAB039BF4C7}" type="datetimeFigureOut">
              <a:rPr lang="en-US"/>
              <a:pPr>
                <a:defRPr/>
              </a:pPr>
              <a:t>10/17/2016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903574-3699-B24E-83F4-6EF9AF01B933}" type="slidenum">
              <a:rPr lang="en-US"/>
              <a:pPr>
                <a:defRPr/>
              </a:pPr>
              <a:t>‹#›</a:t>
            </a:fld>
            <a:endParaRPr lang="en-US"/>
          </a:p>
        </p:txBody>
      </p:sp>
    </p:spTree>
    <p:extLst>
      <p:ext uri="{BB962C8B-B14F-4D97-AF65-F5344CB8AC3E}">
        <p14:creationId xmlns:p14="http://schemas.microsoft.com/office/powerpoint/2010/main" val="1939026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4" descr="Wave+ANRLogo_basic.jpg"/>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295275" y="5807075"/>
            <a:ext cx="8851900" cy="941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600200"/>
            <a:ext cx="8229600" cy="3816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9F3D356-531F-A04D-8007-71E07D8FB0D7}" type="datetimeFigureOut">
              <a:rPr lang="en-US"/>
              <a:pPr>
                <a:defRPr/>
              </a:pPr>
              <a:t>10/17/2016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9300B74-2B8E-5941-8962-3E115ED92CE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685800"/>
            <a:ext cx="2209800" cy="1470025"/>
          </a:xfrm>
        </p:spPr>
        <p:txBody>
          <a:bodyPr/>
          <a:lstStyle/>
          <a:p>
            <a:r>
              <a:rPr lang="en-US" dirty="0"/>
              <a:t>EatFit</a:t>
            </a:r>
          </a:p>
        </p:txBody>
      </p:sp>
      <p:pic>
        <p:nvPicPr>
          <p:cNvPr id="4" name="Picture 3" descr="eatfit2.png"/>
          <p:cNvPicPr>
            <a:picLocks noChangeAspect="1"/>
          </p:cNvPicPr>
          <p:nvPr/>
        </p:nvPicPr>
        <p:blipFill>
          <a:blip r:embed="rId2" cstate="print"/>
          <a:stretch>
            <a:fillRect/>
          </a:stretch>
        </p:blipFill>
        <p:spPr>
          <a:xfrm rot="925163">
            <a:off x="5526374" y="1921016"/>
            <a:ext cx="2232025" cy="2895600"/>
          </a:xfrm>
          <a:prstGeom prst="rect">
            <a:avLst/>
          </a:prstGeom>
        </p:spPr>
      </p:pic>
      <p:pic>
        <p:nvPicPr>
          <p:cNvPr id="5" name="Picture 4" descr="eatfit1.png"/>
          <p:cNvPicPr>
            <a:picLocks noChangeAspect="1"/>
          </p:cNvPicPr>
          <p:nvPr/>
        </p:nvPicPr>
        <p:blipFill>
          <a:blip r:embed="rId3" cstate="print"/>
          <a:stretch>
            <a:fillRect/>
          </a:stretch>
        </p:blipFill>
        <p:spPr>
          <a:xfrm rot="20609870">
            <a:off x="1051800" y="1859911"/>
            <a:ext cx="2249615" cy="2903220"/>
          </a:xfrm>
          <a:prstGeom prst="rect">
            <a:avLst/>
          </a:prstGeom>
        </p:spPr>
      </p:pic>
      <p:pic>
        <p:nvPicPr>
          <p:cNvPr id="6" name="Picture 5" descr="uofc.jpg"/>
          <p:cNvPicPr>
            <a:picLocks noChangeAspect="1"/>
          </p:cNvPicPr>
          <p:nvPr/>
        </p:nvPicPr>
        <p:blipFill>
          <a:blip r:embed="rId4" cstate="print"/>
          <a:stretch>
            <a:fillRect/>
          </a:stretch>
        </p:blipFill>
        <p:spPr>
          <a:xfrm>
            <a:off x="7010400" y="6454140"/>
            <a:ext cx="2133600" cy="4038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Eat Fit is designed to improve the eating and fitness choices of middle school adolescents. Lessons in this curriculum were carefully selected to include issues most important to this age group.</a:t>
            </a:r>
          </a:p>
        </p:txBody>
      </p:sp>
      <p:pic>
        <p:nvPicPr>
          <p:cNvPr id="4" name="Picture 3" descr="eatfit.jpg"/>
          <p:cNvPicPr>
            <a:picLocks noChangeAspect="1"/>
          </p:cNvPicPr>
          <p:nvPr/>
        </p:nvPicPr>
        <p:blipFill>
          <a:blip r:embed="rId2" cstate="print"/>
          <a:stretch>
            <a:fillRect/>
          </a:stretch>
        </p:blipFill>
        <p:spPr>
          <a:xfrm>
            <a:off x="2895600" y="4419600"/>
            <a:ext cx="3124200" cy="99612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Components</a:t>
            </a:r>
          </a:p>
        </p:txBody>
      </p:sp>
      <p:sp>
        <p:nvSpPr>
          <p:cNvPr id="3" name="Content Placeholder 2"/>
          <p:cNvSpPr>
            <a:spLocks noGrp="1"/>
          </p:cNvSpPr>
          <p:nvPr>
            <p:ph idx="1"/>
          </p:nvPr>
        </p:nvSpPr>
        <p:spPr/>
        <p:txBody>
          <a:bodyPr/>
          <a:lstStyle/>
          <a:p>
            <a:r>
              <a:rPr lang="en-US" dirty="0"/>
              <a:t>Curriculum</a:t>
            </a:r>
          </a:p>
          <a:p>
            <a:r>
              <a:rPr lang="en-US" dirty="0"/>
              <a:t>Student workbook</a:t>
            </a:r>
          </a:p>
          <a:p>
            <a:r>
              <a:rPr lang="en-US" dirty="0"/>
              <a:t>A website with dietary analysis and goal setting program</a:t>
            </a:r>
          </a:p>
        </p:txBody>
      </p:sp>
      <p:pic>
        <p:nvPicPr>
          <p:cNvPr id="4" name="Picture 3" descr="eatfit1.png"/>
          <p:cNvPicPr>
            <a:picLocks noChangeAspect="1"/>
          </p:cNvPicPr>
          <p:nvPr/>
        </p:nvPicPr>
        <p:blipFill>
          <a:blip r:embed="rId2" cstate="print"/>
          <a:stretch>
            <a:fillRect/>
          </a:stretch>
        </p:blipFill>
        <p:spPr>
          <a:xfrm>
            <a:off x="3733800" y="3581400"/>
            <a:ext cx="1127760" cy="1455420"/>
          </a:xfrm>
          <a:prstGeom prst="rect">
            <a:avLst/>
          </a:prstGeom>
        </p:spPr>
      </p:pic>
      <p:pic>
        <p:nvPicPr>
          <p:cNvPr id="5" name="Picture 4" descr="eatfit2.png"/>
          <p:cNvPicPr>
            <a:picLocks noChangeAspect="1"/>
          </p:cNvPicPr>
          <p:nvPr/>
        </p:nvPicPr>
        <p:blipFill>
          <a:blip r:embed="rId3" cstate="print"/>
          <a:stretch>
            <a:fillRect/>
          </a:stretch>
        </p:blipFill>
        <p:spPr>
          <a:xfrm>
            <a:off x="5410200" y="4267200"/>
            <a:ext cx="1127760" cy="1463040"/>
          </a:xfrm>
          <a:prstGeom prst="rect">
            <a:avLst/>
          </a:prstGeom>
        </p:spPr>
      </p:pic>
      <p:pic>
        <p:nvPicPr>
          <p:cNvPr id="6" name="Picture 5"/>
          <p:cNvPicPr/>
          <p:nvPr/>
        </p:nvPicPr>
        <p:blipFill>
          <a:blip r:embed="rId4" cstate="print"/>
          <a:srcRect/>
          <a:stretch>
            <a:fillRect/>
          </a:stretch>
        </p:blipFill>
        <p:spPr bwMode="auto">
          <a:xfrm>
            <a:off x="6858000" y="3581400"/>
            <a:ext cx="1600200" cy="1524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in EatFit</a:t>
            </a:r>
          </a:p>
        </p:txBody>
      </p:sp>
      <p:sp>
        <p:nvSpPr>
          <p:cNvPr id="4" name="TextBox 3"/>
          <p:cNvSpPr txBox="1"/>
          <p:nvPr/>
        </p:nvSpPr>
        <p:spPr>
          <a:xfrm>
            <a:off x="762000" y="1905000"/>
            <a:ext cx="2057400" cy="369332"/>
          </a:xfrm>
          <a:prstGeom prst="rect">
            <a:avLst/>
          </a:prstGeom>
          <a:noFill/>
        </p:spPr>
        <p:txBody>
          <a:bodyPr wrap="square" rtlCol="0">
            <a:spAutoFit/>
          </a:bodyPr>
          <a:lstStyle/>
          <a:p>
            <a:r>
              <a:rPr lang="en-US" b="1" dirty="0">
                <a:solidFill>
                  <a:srgbClr val="FFC000"/>
                </a:solidFill>
              </a:rPr>
              <a:t>EatFit Foundation</a:t>
            </a:r>
          </a:p>
        </p:txBody>
      </p:sp>
      <p:sp>
        <p:nvSpPr>
          <p:cNvPr id="5" name="TextBox 4"/>
          <p:cNvSpPr txBox="1"/>
          <p:nvPr/>
        </p:nvSpPr>
        <p:spPr>
          <a:xfrm>
            <a:off x="4800600" y="2133600"/>
            <a:ext cx="2514600" cy="369332"/>
          </a:xfrm>
          <a:prstGeom prst="rect">
            <a:avLst/>
          </a:prstGeom>
          <a:noFill/>
        </p:spPr>
        <p:txBody>
          <a:bodyPr wrap="square" rtlCol="0">
            <a:spAutoFit/>
          </a:bodyPr>
          <a:lstStyle/>
          <a:p>
            <a:r>
              <a:rPr lang="en-US" b="1" dirty="0">
                <a:solidFill>
                  <a:srgbClr val="FF0000"/>
                </a:solidFill>
              </a:rPr>
              <a:t>What Are You Eating?</a:t>
            </a:r>
          </a:p>
        </p:txBody>
      </p:sp>
      <p:sp>
        <p:nvSpPr>
          <p:cNvPr id="6" name="TextBox 5"/>
          <p:cNvSpPr txBox="1"/>
          <p:nvPr/>
        </p:nvSpPr>
        <p:spPr>
          <a:xfrm>
            <a:off x="2286000" y="2895600"/>
            <a:ext cx="2438400" cy="369332"/>
          </a:xfrm>
          <a:prstGeom prst="rect">
            <a:avLst/>
          </a:prstGeom>
          <a:noFill/>
        </p:spPr>
        <p:txBody>
          <a:bodyPr wrap="square" rtlCol="0">
            <a:spAutoFit/>
          </a:bodyPr>
          <a:lstStyle/>
          <a:p>
            <a:r>
              <a:rPr lang="en-US" b="1" dirty="0">
                <a:solidFill>
                  <a:srgbClr val="00B050"/>
                </a:solidFill>
              </a:rPr>
              <a:t>Get Psyched for Fitness</a:t>
            </a:r>
          </a:p>
        </p:txBody>
      </p:sp>
      <p:sp>
        <p:nvSpPr>
          <p:cNvPr id="7" name="TextBox 6"/>
          <p:cNvSpPr txBox="1"/>
          <p:nvPr/>
        </p:nvSpPr>
        <p:spPr>
          <a:xfrm>
            <a:off x="533400" y="3200400"/>
            <a:ext cx="914400" cy="369332"/>
          </a:xfrm>
          <a:prstGeom prst="rect">
            <a:avLst/>
          </a:prstGeom>
          <a:noFill/>
        </p:spPr>
        <p:txBody>
          <a:bodyPr wrap="square" rtlCol="0">
            <a:spAutoFit/>
          </a:bodyPr>
          <a:lstStyle/>
          <a:p>
            <a:r>
              <a:rPr lang="en-US" b="1" dirty="0">
                <a:solidFill>
                  <a:schemeClr val="accent5">
                    <a:lumMod val="50000"/>
                  </a:schemeClr>
                </a:solidFill>
              </a:rPr>
              <a:t>Energy</a:t>
            </a:r>
          </a:p>
        </p:txBody>
      </p:sp>
      <p:sp>
        <p:nvSpPr>
          <p:cNvPr id="8" name="TextBox 7"/>
          <p:cNvSpPr txBox="1"/>
          <p:nvPr/>
        </p:nvSpPr>
        <p:spPr>
          <a:xfrm>
            <a:off x="4876800" y="3886200"/>
            <a:ext cx="1828800" cy="369332"/>
          </a:xfrm>
          <a:prstGeom prst="rect">
            <a:avLst/>
          </a:prstGeom>
          <a:noFill/>
        </p:spPr>
        <p:txBody>
          <a:bodyPr wrap="square" rtlCol="0">
            <a:spAutoFit/>
          </a:bodyPr>
          <a:lstStyle/>
          <a:p>
            <a:r>
              <a:rPr lang="en-US" b="1" dirty="0">
                <a:solidFill>
                  <a:srgbClr val="7030A0"/>
                </a:solidFill>
              </a:rPr>
              <a:t>Food Label Fax</a:t>
            </a:r>
          </a:p>
        </p:txBody>
      </p:sp>
      <p:sp>
        <p:nvSpPr>
          <p:cNvPr id="9" name="TextBox 8"/>
          <p:cNvSpPr txBox="1"/>
          <p:nvPr/>
        </p:nvSpPr>
        <p:spPr>
          <a:xfrm>
            <a:off x="6172200" y="4876800"/>
            <a:ext cx="2209800" cy="381000"/>
          </a:xfrm>
          <a:prstGeom prst="rect">
            <a:avLst/>
          </a:prstGeom>
          <a:noFill/>
        </p:spPr>
        <p:txBody>
          <a:bodyPr wrap="square" rtlCol="0">
            <a:spAutoFit/>
          </a:bodyPr>
          <a:lstStyle/>
          <a:p>
            <a:r>
              <a:rPr lang="en-US" b="1" dirty="0">
                <a:solidFill>
                  <a:schemeClr val="accent2">
                    <a:lumMod val="75000"/>
                  </a:schemeClr>
                </a:solidFill>
              </a:rPr>
              <a:t> Got Breakfast? </a:t>
            </a:r>
          </a:p>
        </p:txBody>
      </p:sp>
      <p:sp>
        <p:nvSpPr>
          <p:cNvPr id="10" name="TextBox 9"/>
          <p:cNvSpPr txBox="1"/>
          <p:nvPr/>
        </p:nvSpPr>
        <p:spPr>
          <a:xfrm>
            <a:off x="2057400" y="4114800"/>
            <a:ext cx="2057400" cy="369332"/>
          </a:xfrm>
          <a:prstGeom prst="rect">
            <a:avLst/>
          </a:prstGeom>
          <a:noFill/>
        </p:spPr>
        <p:txBody>
          <a:bodyPr wrap="square" rtlCol="0">
            <a:spAutoFit/>
          </a:bodyPr>
          <a:lstStyle/>
          <a:p>
            <a:r>
              <a:rPr lang="en-US" b="1" dirty="0">
                <a:solidFill>
                  <a:schemeClr val="accent3">
                    <a:lumMod val="75000"/>
                  </a:schemeClr>
                </a:solidFill>
              </a:rPr>
              <a:t>Body Work</a:t>
            </a:r>
          </a:p>
        </p:txBody>
      </p:sp>
      <p:sp>
        <p:nvSpPr>
          <p:cNvPr id="12" name="TextBox 11"/>
          <p:cNvSpPr txBox="1"/>
          <p:nvPr/>
        </p:nvSpPr>
        <p:spPr>
          <a:xfrm>
            <a:off x="6858000" y="3200400"/>
            <a:ext cx="2057400" cy="369332"/>
          </a:xfrm>
          <a:prstGeom prst="rect">
            <a:avLst/>
          </a:prstGeom>
          <a:noFill/>
        </p:spPr>
        <p:txBody>
          <a:bodyPr wrap="square" rtlCol="0">
            <a:spAutoFit/>
          </a:bodyPr>
          <a:lstStyle/>
          <a:p>
            <a:r>
              <a:rPr lang="en-US" b="1" dirty="0">
                <a:solidFill>
                  <a:srgbClr val="0070C0"/>
                </a:solidFill>
              </a:rPr>
              <a:t>EatFit @ Fast Food</a:t>
            </a:r>
          </a:p>
        </p:txBody>
      </p:sp>
      <p:sp>
        <p:nvSpPr>
          <p:cNvPr id="13" name="TextBox 12"/>
          <p:cNvSpPr txBox="1"/>
          <p:nvPr/>
        </p:nvSpPr>
        <p:spPr>
          <a:xfrm>
            <a:off x="457200" y="4724400"/>
            <a:ext cx="1524000" cy="369332"/>
          </a:xfrm>
          <a:prstGeom prst="rect">
            <a:avLst/>
          </a:prstGeom>
          <a:noFill/>
        </p:spPr>
        <p:txBody>
          <a:bodyPr wrap="square" rtlCol="0">
            <a:spAutoFit/>
          </a:bodyPr>
          <a:lstStyle/>
          <a:p>
            <a:r>
              <a:rPr lang="en-US" b="1" dirty="0">
                <a:solidFill>
                  <a:schemeClr val="accent1">
                    <a:lumMod val="75000"/>
                  </a:schemeClr>
                </a:solidFill>
              </a:rPr>
              <a:t>TV Training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Plan</a:t>
            </a:r>
          </a:p>
        </p:txBody>
      </p:sp>
      <p:sp>
        <p:nvSpPr>
          <p:cNvPr id="3" name="Content Placeholder 2"/>
          <p:cNvSpPr>
            <a:spLocks noGrp="1"/>
          </p:cNvSpPr>
          <p:nvPr>
            <p:ph idx="1"/>
          </p:nvPr>
        </p:nvSpPr>
        <p:spPr>
          <a:xfrm>
            <a:off x="304800" y="1524000"/>
            <a:ext cx="8458200" cy="3816350"/>
          </a:xfrm>
        </p:spPr>
        <p:txBody>
          <a:bodyPr/>
          <a:lstStyle/>
          <a:p>
            <a:r>
              <a:rPr lang="en-US" dirty="0"/>
              <a:t>Overview</a:t>
            </a:r>
            <a:r>
              <a:rPr lang="en-US" sz="2800" dirty="0"/>
              <a:t>-</a:t>
            </a:r>
            <a:r>
              <a:rPr lang="en-US" sz="2400" dirty="0"/>
              <a:t>highlights main reason for lesson</a:t>
            </a:r>
          </a:p>
          <a:p>
            <a:r>
              <a:rPr lang="en-US" dirty="0"/>
              <a:t>Timeline-</a:t>
            </a:r>
            <a:r>
              <a:rPr lang="en-US" sz="2400" dirty="0"/>
              <a:t>quick reference to show lesson flow</a:t>
            </a:r>
          </a:p>
          <a:p>
            <a:r>
              <a:rPr lang="en-US" dirty="0"/>
              <a:t>Objectives-</a:t>
            </a:r>
            <a:r>
              <a:rPr lang="en-US" sz="2800" dirty="0"/>
              <a:t> </a:t>
            </a:r>
            <a:r>
              <a:rPr lang="en-US" sz="2400" dirty="0"/>
              <a:t>what the students should learn from the lesson</a:t>
            </a:r>
            <a:endParaRPr lang="en-US" dirty="0"/>
          </a:p>
          <a:p>
            <a:r>
              <a:rPr lang="en-US" dirty="0"/>
              <a:t>Getting Ready- </a:t>
            </a:r>
            <a:r>
              <a:rPr lang="en-US" sz="2400" dirty="0"/>
              <a:t>before class review and list of materials</a:t>
            </a:r>
            <a:endParaRPr lang="en-US" dirty="0"/>
          </a:p>
          <a:p>
            <a:r>
              <a:rPr lang="en-US" dirty="0"/>
              <a:t>Standards- </a:t>
            </a:r>
            <a:r>
              <a:rPr lang="en-US" sz="2400" dirty="0"/>
              <a:t>list of standards met by curriculum</a:t>
            </a:r>
          </a:p>
          <a:p>
            <a:r>
              <a:rPr lang="en-US" dirty="0"/>
              <a:t>Questions- </a:t>
            </a:r>
            <a:r>
              <a:rPr lang="en-US" sz="2400" dirty="0"/>
              <a:t>each lesson starts with a question for the students which becomes the focus.</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continued</a:t>
            </a:r>
          </a:p>
        </p:txBody>
      </p:sp>
      <p:sp>
        <p:nvSpPr>
          <p:cNvPr id="3" name="Content Placeholder 2"/>
          <p:cNvSpPr>
            <a:spLocks noGrp="1"/>
          </p:cNvSpPr>
          <p:nvPr>
            <p:ph idx="1"/>
          </p:nvPr>
        </p:nvSpPr>
        <p:spPr/>
        <p:txBody>
          <a:bodyPr/>
          <a:lstStyle/>
          <a:p>
            <a:r>
              <a:rPr lang="en-US" dirty="0"/>
              <a:t>Goal tracking- </a:t>
            </a:r>
            <a:r>
              <a:rPr lang="en-US" sz="2400" dirty="0"/>
              <a:t>feedback on progress toward goal</a:t>
            </a:r>
            <a:endParaRPr lang="en-US" dirty="0"/>
          </a:p>
          <a:p>
            <a:r>
              <a:rPr lang="en-US" dirty="0"/>
              <a:t>Opening Discussion- </a:t>
            </a:r>
            <a:r>
              <a:rPr lang="en-US" sz="2800" dirty="0"/>
              <a:t>provides guidelines for engaging students</a:t>
            </a:r>
            <a:endParaRPr lang="en-US" dirty="0"/>
          </a:p>
          <a:p>
            <a:r>
              <a:rPr lang="en-US" dirty="0"/>
              <a:t>Activities- </a:t>
            </a:r>
            <a:r>
              <a:rPr lang="en-US" sz="2400" dirty="0"/>
              <a:t>the focus of each lesson that reinforce the objectives</a:t>
            </a:r>
            <a:endParaRPr lang="en-US" dirty="0"/>
          </a:p>
          <a:p>
            <a:r>
              <a:rPr lang="en-US" dirty="0"/>
              <a:t>Closing Discussion- </a:t>
            </a:r>
            <a:r>
              <a:rPr lang="en-US" sz="2400" dirty="0"/>
              <a:t>ties together all that was learned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continued</a:t>
            </a:r>
          </a:p>
        </p:txBody>
      </p:sp>
      <p:sp>
        <p:nvSpPr>
          <p:cNvPr id="3" name="Content Placeholder 2"/>
          <p:cNvSpPr>
            <a:spLocks noGrp="1"/>
          </p:cNvSpPr>
          <p:nvPr>
            <p:ph idx="1"/>
          </p:nvPr>
        </p:nvSpPr>
        <p:spPr/>
        <p:txBody>
          <a:bodyPr/>
          <a:lstStyle/>
          <a:p>
            <a:r>
              <a:rPr lang="en-US" dirty="0"/>
              <a:t>Take Home Activities- </a:t>
            </a:r>
            <a:r>
              <a:rPr lang="en-US" sz="2400" dirty="0"/>
              <a:t>“homework”</a:t>
            </a:r>
          </a:p>
          <a:p>
            <a:r>
              <a:rPr lang="en-US" dirty="0"/>
              <a:t>Background Information- </a:t>
            </a:r>
            <a:r>
              <a:rPr lang="en-US" sz="2400" dirty="0"/>
              <a:t>any additional information needed to teach the lesson</a:t>
            </a:r>
          </a:p>
          <a:p>
            <a:r>
              <a:rPr lang="en-US" dirty="0"/>
              <a:t>Lesson Enhancements- </a:t>
            </a:r>
            <a:r>
              <a:rPr lang="en-US" sz="2400" dirty="0"/>
              <a:t>reinforcements of the goals</a:t>
            </a:r>
            <a:endParaRPr lang="en-US" dirty="0"/>
          </a:p>
          <a:p>
            <a:r>
              <a:rPr lang="en-US" dirty="0"/>
              <a:t>Recipes- </a:t>
            </a:r>
            <a:r>
              <a:rPr lang="en-US" sz="2400" dirty="0"/>
              <a:t>kid tested and nutritionally approved</a:t>
            </a:r>
            <a:endParaRPr lang="en-US" dirty="0"/>
          </a:p>
          <a:p>
            <a:r>
              <a:rPr lang="en-US" dirty="0"/>
              <a:t>Standards</a:t>
            </a:r>
          </a:p>
          <a:p>
            <a:r>
              <a:rPr lang="en-US" dirty="0"/>
              <a:t>Workbook answer sheets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Implementing</a:t>
            </a:r>
          </a:p>
        </p:txBody>
      </p:sp>
      <p:sp>
        <p:nvSpPr>
          <p:cNvPr id="3" name="Content Placeholder 2"/>
          <p:cNvSpPr>
            <a:spLocks noGrp="1"/>
          </p:cNvSpPr>
          <p:nvPr>
            <p:ph idx="1"/>
          </p:nvPr>
        </p:nvSpPr>
        <p:spPr/>
        <p:txBody>
          <a:bodyPr/>
          <a:lstStyle/>
          <a:p>
            <a:r>
              <a:rPr lang="en-US" sz="2800" dirty="0"/>
              <a:t>Introduce</a:t>
            </a:r>
            <a:r>
              <a:rPr lang="en-US" dirty="0"/>
              <a:t> </a:t>
            </a:r>
            <a:r>
              <a:rPr lang="en-US" sz="2000" dirty="0"/>
              <a:t>each lesson by posting the lesson question.</a:t>
            </a:r>
            <a:endParaRPr lang="en-US" dirty="0"/>
          </a:p>
          <a:p>
            <a:r>
              <a:rPr lang="en-US" sz="2800" dirty="0"/>
              <a:t>Discuss</a:t>
            </a:r>
            <a:r>
              <a:rPr lang="en-US" sz="2000" dirty="0"/>
              <a:t> goals on lessons days are not taught to keep students on track.</a:t>
            </a:r>
            <a:endParaRPr lang="en-US" dirty="0"/>
          </a:p>
          <a:p>
            <a:r>
              <a:rPr lang="en-US" sz="2800" dirty="0"/>
              <a:t>Hands-On</a:t>
            </a:r>
            <a:r>
              <a:rPr lang="en-US" dirty="0"/>
              <a:t> </a:t>
            </a:r>
            <a:r>
              <a:rPr lang="en-US" sz="2000" dirty="0"/>
              <a:t>real life problem-solving improves future ability. </a:t>
            </a:r>
          </a:p>
          <a:p>
            <a:r>
              <a:rPr lang="en-US" sz="2800" dirty="0"/>
              <a:t>Walk the Talk</a:t>
            </a:r>
            <a:r>
              <a:rPr lang="en-US" sz="2000" dirty="0"/>
              <a:t>, students learn by observation. Choose healthy foods at snack and lunch.</a:t>
            </a:r>
          </a:p>
          <a:p>
            <a:r>
              <a:rPr lang="en-US" sz="2800" dirty="0"/>
              <a:t>Make it a Big Deal! </a:t>
            </a:r>
            <a:r>
              <a:rPr lang="en-US" sz="2400" dirty="0"/>
              <a:t>Notify parents of their child’s success. Talk to the newspaper about what your class has achieved.</a:t>
            </a:r>
            <a:endParaRPr lang="en-US" sz="2800" dirty="0"/>
          </a:p>
        </p:txBody>
      </p:sp>
    </p:spTree>
  </p:cSld>
  <p:clrMapOvr>
    <a:masterClrMapping/>
  </p:clrMapOvr>
</p:sld>
</file>

<file path=ppt/theme/theme1.xml><?xml version="1.0" encoding="utf-8"?>
<a:theme xmlns:a="http://schemas.openxmlformats.org/drawingml/2006/main" name="ANRBrand_bas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ANRBrand_basic</Template>
  <TotalTime>78</TotalTime>
  <Words>275</Words>
  <Application>Microsoft Office PowerPoint</Application>
  <PresentationFormat>On-screen Show (4:3)</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ＭＳ Ｐゴシック</vt:lpstr>
      <vt:lpstr>Arial</vt:lpstr>
      <vt:lpstr>Calibri</vt:lpstr>
      <vt:lpstr>ANRBrand_basic</vt:lpstr>
      <vt:lpstr>Custom Design</vt:lpstr>
      <vt:lpstr>EatFit</vt:lpstr>
      <vt:lpstr>Introduction</vt:lpstr>
      <vt:lpstr>Program Components</vt:lpstr>
      <vt:lpstr>Lessons in EatFit</vt:lpstr>
      <vt:lpstr>Lesson Plan</vt:lpstr>
      <vt:lpstr>Lessons continued</vt:lpstr>
      <vt:lpstr>Lessons continued</vt:lpstr>
      <vt:lpstr>Tips for Implementing</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 Fit</dc:title>
  <dc:creator>FSNEP2</dc:creator>
  <cp:lastModifiedBy>UCCalFresh</cp:lastModifiedBy>
  <cp:revision>4</cp:revision>
  <dcterms:created xsi:type="dcterms:W3CDTF">2013-06-27T15:06:29Z</dcterms:created>
  <dcterms:modified xsi:type="dcterms:W3CDTF">2016-10-17T18:07:46Z</dcterms:modified>
</cp:coreProperties>
</file>