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C9105D-DA50-4A36-B8C5-8D32A09BD587}">
          <p14:sldIdLst>
            <p14:sldId id="256"/>
            <p14:sldId id="257"/>
            <p14:sldId id="266"/>
            <p14:sldId id="267"/>
            <p14:sldId id="268"/>
            <p14:sldId id="269"/>
            <p14:sldId id="270"/>
            <p14:sldId id="271"/>
            <p14:sldId id="272"/>
            <p14:sldId id="273"/>
            <p14:sldId id="274"/>
            <p14:sldId id="275"/>
            <p14:sldId id="276"/>
            <p14:sldId id="277"/>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3DC61-ABC2-4272-AAB4-D9B45770DC16}" type="datetimeFigureOut">
              <a:rPr lang="en-US" smtClean="0"/>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4E09BF-E20D-419B-B858-68F384165B8E}" type="slidenum">
              <a:rPr lang="en-US" smtClean="0"/>
              <a:t>‹#›</a:t>
            </a:fld>
            <a:endParaRPr lang="en-US"/>
          </a:p>
        </p:txBody>
      </p:sp>
    </p:spTree>
    <p:extLst>
      <p:ext uri="{BB962C8B-B14F-4D97-AF65-F5344CB8AC3E}">
        <p14:creationId xmlns:p14="http://schemas.microsoft.com/office/powerpoint/2010/main" val="134678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9144000" cy="6858000"/>
          </a:xfrm>
          <a:prstGeom prst="rect">
            <a:avLst/>
          </a:prstGeom>
        </p:spPr>
        <p:txBody>
          <a:bodyPr anchor="t"/>
          <a:lstStyle>
            <a:lvl1pPr marL="0" marR="0" indent="0" algn="ctr" defTabSz="914400" rtl="0" eaLnBrk="1" fontAlgn="auto" latinLnBrk="0" hangingPunct="1">
              <a:lnSpc>
                <a:spcPct val="100000"/>
              </a:lnSpc>
              <a:spcBef>
                <a:spcPct val="20000"/>
              </a:spcBef>
              <a:spcAft>
                <a:spcPts val="0"/>
              </a:spcAft>
              <a:buClrTx/>
              <a:buSzTx/>
              <a:buFontTx/>
              <a:buNone/>
              <a:tabLst/>
              <a:defRPr>
                <a:solidFill>
                  <a:schemeClr val="tx1"/>
                </a:solidFill>
              </a:defRPr>
            </a:lvl1pPr>
          </a:lstStyle>
          <a:p>
            <a:r>
              <a:rPr lang="en-US" dirty="0"/>
              <a:t>Picture background (light colors, fade)</a:t>
            </a:r>
          </a:p>
        </p:txBody>
      </p:sp>
      <p:sp>
        <p:nvSpPr>
          <p:cNvPr id="12" name="Title 1"/>
          <p:cNvSpPr>
            <a:spLocks noGrp="1"/>
          </p:cNvSpPr>
          <p:nvPr>
            <p:ph type="ctrTitle" hasCustomPrompt="1"/>
          </p:nvPr>
        </p:nvSpPr>
        <p:spPr>
          <a:xfrm>
            <a:off x="0" y="2667000"/>
            <a:ext cx="9144000" cy="615553"/>
          </a:xfrm>
          <a:prstGeom prst="rect">
            <a:avLst/>
          </a:prstGeom>
          <a:noFill/>
        </p:spPr>
        <p:txBody>
          <a:bodyPr lIns="457200" tIns="0" rIns="457200" bIns="0" anchor="b" anchorCtr="0">
            <a:spAutoFit/>
          </a:bodyPr>
          <a:lstStyle>
            <a:lvl1pPr algn="l">
              <a:defRPr sz="4000" b="0" i="0" baseline="0">
                <a:solidFill>
                  <a:schemeClr val="accent1"/>
                </a:solidFill>
                <a:latin typeface="Arial"/>
                <a:cs typeface="Kievit Offc Pro Medium"/>
              </a:defRPr>
            </a:lvl1pPr>
          </a:lstStyle>
          <a:p>
            <a:r>
              <a:rPr lang="en-US" dirty="0"/>
              <a:t>Opening Slide Title</a:t>
            </a:r>
          </a:p>
        </p:txBody>
      </p:sp>
      <p:sp>
        <p:nvSpPr>
          <p:cNvPr id="17" name="Text Placeholder 16"/>
          <p:cNvSpPr>
            <a:spLocks noGrp="1"/>
          </p:cNvSpPr>
          <p:nvPr>
            <p:ph type="body" sz="quarter" idx="12" hasCustomPrompt="1"/>
          </p:nvPr>
        </p:nvSpPr>
        <p:spPr>
          <a:xfrm>
            <a:off x="0" y="3395204"/>
            <a:ext cx="9144000" cy="1905000"/>
          </a:xfrm>
          <a:prstGeom prst="rect">
            <a:avLst/>
          </a:prstGeom>
        </p:spPr>
        <p:txBody>
          <a:bodyPr/>
          <a:lstStyle>
            <a:lvl1pPr marL="396875" indent="0">
              <a:buNone/>
              <a:defRPr sz="2400" b="0" i="1">
                <a:solidFill>
                  <a:schemeClr val="tx1"/>
                </a:solidFill>
              </a:defRPr>
            </a:lvl1pPr>
          </a:lstStyle>
          <a:p>
            <a:pPr lvl="0"/>
            <a:r>
              <a:rPr lang="en-US" dirty="0"/>
              <a:t>Presenter Name, Credentials</a:t>
            </a:r>
          </a:p>
          <a:p>
            <a:pPr lvl="0"/>
            <a:r>
              <a:rPr lang="en-US" dirty="0"/>
              <a:t>Title, Organization Name</a:t>
            </a:r>
          </a:p>
        </p:txBody>
      </p:sp>
      <p:sp>
        <p:nvSpPr>
          <p:cNvPr id="7" name="Slide Number Placeholder 7"/>
          <p:cNvSpPr>
            <a:spLocks noGrp="1"/>
          </p:cNvSpPr>
          <p:nvPr>
            <p:ph type="sldNum" sz="quarter" idx="11"/>
          </p:nvPr>
        </p:nvSpPr>
        <p:spPr>
          <a:xfrm>
            <a:off x="8686800" y="6553200"/>
            <a:ext cx="457200" cy="228600"/>
          </a:xfrm>
          <a:prstGeom prst="rect">
            <a:avLst/>
          </a:prstGeom>
        </p:spPr>
        <p:txBody>
          <a:bodyPr/>
          <a:lstStyle>
            <a:lvl1pPr algn="ctr">
              <a:defRPr sz="1100"/>
            </a:lvl1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358059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3816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71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8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52400" y="1066800"/>
            <a:ext cx="8839200" cy="4953000"/>
          </a:xfrm>
          <a:prstGeom prst="rect">
            <a:avLst/>
          </a:prstGeom>
        </p:spPr>
        <p:txBody>
          <a:bodyPr anchor="ctr"/>
          <a:lstStyle>
            <a:lvl1pPr marL="342900" indent="-342900">
              <a:buFontTx/>
              <a:buBlip>
                <a:blip r:embed="rId2"/>
              </a:buBlip>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1"/>
          </p:nvPr>
        </p:nvSpPr>
        <p:spPr>
          <a:xfrm>
            <a:off x="8686800" y="6553200"/>
            <a:ext cx="457200" cy="228600"/>
          </a:xfrm>
          <a:prstGeom prst="rect">
            <a:avLst/>
          </a:prstGeom>
        </p:spPr>
        <p:txBody>
          <a:bodyPr/>
          <a:lstStyle/>
          <a:p>
            <a:fld id="{D5AF33E7-2105-4776-ACC8-890AE940EEA2}" type="slidenum">
              <a:rPr lang="en-US" smtClean="0"/>
              <a:pPr/>
              <a:t>‹#›</a:t>
            </a:fld>
            <a:endParaRPr lang="en-US" dirty="0"/>
          </a:p>
        </p:txBody>
      </p:sp>
      <p:sp>
        <p:nvSpPr>
          <p:cNvPr id="15" name="Text Placeholder 14"/>
          <p:cNvSpPr>
            <a:spLocks noGrp="1"/>
          </p:cNvSpPr>
          <p:nvPr>
            <p:ph type="body" sz="quarter" idx="12" hasCustomPrompt="1"/>
          </p:nvPr>
        </p:nvSpPr>
        <p:spPr>
          <a:xfrm>
            <a:off x="152400" y="152400"/>
            <a:ext cx="88392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Sub-Section Title</a:t>
            </a:r>
          </a:p>
        </p:txBody>
      </p:sp>
    </p:spTree>
    <p:extLst>
      <p:ext uri="{BB962C8B-B14F-4D97-AF65-F5344CB8AC3E}">
        <p14:creationId xmlns:p14="http://schemas.microsoft.com/office/powerpoint/2010/main" val="322168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52400" y="1066800"/>
            <a:ext cx="4419600" cy="4953000"/>
          </a:xfrm>
          <a:prstGeom prst="rect">
            <a:avLst/>
          </a:prstGeom>
        </p:spPr>
        <p:txBody>
          <a:bodyPr anchor="ctr"/>
          <a:lstStyle>
            <a:lvl1pPr marL="342900" indent="-342900">
              <a:buFontTx/>
              <a:buBlip>
                <a:blip r:embed="rId2"/>
              </a:buBlip>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1"/>
          </p:nvPr>
        </p:nvSpPr>
        <p:spPr>
          <a:xfrm>
            <a:off x="4572000" y="1066800"/>
            <a:ext cx="4419600" cy="4953000"/>
          </a:xfrm>
          <a:prstGeom prst="rect">
            <a:avLst/>
          </a:prstGeom>
        </p:spPr>
        <p:txBody>
          <a:bodyPr anchor="ctr"/>
          <a:lstStyle>
            <a:lvl1pPr marL="0" indent="0" algn="ctr">
              <a:buFontTx/>
              <a:buNone/>
              <a:defRPr>
                <a:solidFill>
                  <a:schemeClr val="tx1"/>
                </a:solidFill>
              </a:defRPr>
            </a:lvl1pPr>
          </a:lstStyle>
          <a:p>
            <a:r>
              <a:rPr lang="en-US"/>
              <a:t>Click icon to add picture</a:t>
            </a:r>
            <a:endParaRPr lang="en-US" dirty="0"/>
          </a:p>
        </p:txBody>
      </p:sp>
      <p:sp>
        <p:nvSpPr>
          <p:cNvPr id="6" name="Text Placeholder 14"/>
          <p:cNvSpPr>
            <a:spLocks noGrp="1"/>
          </p:cNvSpPr>
          <p:nvPr>
            <p:ph type="body" sz="quarter" idx="13" hasCustomPrompt="1"/>
          </p:nvPr>
        </p:nvSpPr>
        <p:spPr>
          <a:xfrm>
            <a:off x="152400" y="152400"/>
            <a:ext cx="88392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Sub-Section Title</a:t>
            </a:r>
          </a:p>
        </p:txBody>
      </p:sp>
      <p:sp>
        <p:nvSpPr>
          <p:cNvPr id="8" name="Slide Number Placeholder 7"/>
          <p:cNvSpPr>
            <a:spLocks noGrp="1"/>
          </p:cNvSpPr>
          <p:nvPr>
            <p:ph type="sldNum" sz="quarter" idx="14"/>
          </p:nvPr>
        </p:nvSpPr>
        <p:spPr>
          <a:xfrm>
            <a:off x="8686800" y="6553200"/>
            <a:ext cx="457200" cy="228600"/>
          </a:xfrm>
          <a:prstGeom prst="rect">
            <a:avLst/>
          </a:prstGeom>
        </p:spPr>
        <p:txBody>
          <a:bodyPr/>
          <a:lstStyle>
            <a:lvl1pPr algn="ctr">
              <a:defRPr sz="1100"/>
            </a:lvl1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359832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52400" y="1066800"/>
            <a:ext cx="8839200" cy="2514600"/>
          </a:xfrm>
          <a:prstGeom prst="rect">
            <a:avLst/>
          </a:prstGeom>
        </p:spPr>
        <p:txBody>
          <a:bodyPr anchor="ctr"/>
          <a:lstStyle>
            <a:lvl1pPr marL="342900" indent="-342900">
              <a:buFontTx/>
              <a:buBlip>
                <a:blip r:embed="rId2"/>
              </a:buBlip>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1"/>
          </p:nvPr>
        </p:nvSpPr>
        <p:spPr>
          <a:xfrm>
            <a:off x="4572000" y="3581400"/>
            <a:ext cx="4419600" cy="2438400"/>
          </a:xfrm>
          <a:prstGeom prst="rect">
            <a:avLst/>
          </a:prstGeom>
        </p:spPr>
        <p:txBody>
          <a:bodyPr anchor="ctr"/>
          <a:lstStyle>
            <a:lvl1pPr marL="0" indent="0" algn="ctr">
              <a:buFontTx/>
              <a:buNone/>
              <a:defRPr>
                <a:solidFill>
                  <a:schemeClr val="tx1"/>
                </a:solidFill>
              </a:defRPr>
            </a:lvl1pPr>
          </a:lstStyle>
          <a:p>
            <a:r>
              <a:rPr lang="en-US"/>
              <a:t>Click icon to add picture</a:t>
            </a:r>
            <a:endParaRPr lang="en-US" dirty="0"/>
          </a:p>
        </p:txBody>
      </p:sp>
      <p:sp>
        <p:nvSpPr>
          <p:cNvPr id="6" name="Text Placeholder 14"/>
          <p:cNvSpPr>
            <a:spLocks noGrp="1"/>
          </p:cNvSpPr>
          <p:nvPr>
            <p:ph type="body" sz="quarter" idx="13" hasCustomPrompt="1"/>
          </p:nvPr>
        </p:nvSpPr>
        <p:spPr>
          <a:xfrm>
            <a:off x="152400" y="152400"/>
            <a:ext cx="88392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Sub-Section Title</a:t>
            </a:r>
          </a:p>
        </p:txBody>
      </p:sp>
      <p:sp>
        <p:nvSpPr>
          <p:cNvPr id="8" name="Picture Placeholder 2"/>
          <p:cNvSpPr>
            <a:spLocks noGrp="1"/>
          </p:cNvSpPr>
          <p:nvPr>
            <p:ph type="pic" sz="quarter" idx="14"/>
          </p:nvPr>
        </p:nvSpPr>
        <p:spPr>
          <a:xfrm>
            <a:off x="152400" y="3581400"/>
            <a:ext cx="4419600" cy="2438400"/>
          </a:xfrm>
          <a:prstGeom prst="rect">
            <a:avLst/>
          </a:prstGeom>
        </p:spPr>
        <p:txBody>
          <a:bodyPr anchor="ctr"/>
          <a:lstStyle>
            <a:lvl1pPr marL="0" indent="0" algn="ctr">
              <a:buFontTx/>
              <a:buNone/>
              <a:defRPr>
                <a:solidFill>
                  <a:schemeClr val="tx1"/>
                </a:solidFill>
              </a:defRPr>
            </a:lvl1pPr>
          </a:lstStyle>
          <a:p>
            <a:r>
              <a:rPr lang="en-US"/>
              <a:t>Click icon to add picture</a:t>
            </a:r>
            <a:endParaRPr lang="en-US" dirty="0"/>
          </a:p>
        </p:txBody>
      </p:sp>
      <p:sp>
        <p:nvSpPr>
          <p:cNvPr id="9" name="Slide Number Placeholder 7"/>
          <p:cNvSpPr txBox="1">
            <a:spLocks/>
          </p:cNvSpPr>
          <p:nvPr userDrawn="1"/>
        </p:nvSpPr>
        <p:spPr>
          <a:xfrm>
            <a:off x="8686800" y="6553200"/>
            <a:ext cx="457200" cy="228600"/>
          </a:xfrm>
          <a:prstGeom prst="rect">
            <a:avLst/>
          </a:prstGeom>
        </p:spPr>
        <p:txBody>
          <a:bodyPr/>
          <a:lstStyle>
            <a:defPPr>
              <a:defRPr lang="en-US"/>
            </a:defPPr>
            <a:lvl1pPr marL="0" algn="ct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100499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52400" y="1066800"/>
            <a:ext cx="4419600" cy="4953000"/>
          </a:xfrm>
          <a:prstGeom prst="rect">
            <a:avLst/>
          </a:prstGeo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quarter" idx="13"/>
          </p:nvPr>
        </p:nvSpPr>
        <p:spPr>
          <a:xfrm>
            <a:off x="4572000" y="1066800"/>
            <a:ext cx="4419600" cy="4953000"/>
          </a:xfrm>
          <a:prstGeom prst="rect">
            <a:avLst/>
          </a:prstGeo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4"/>
          <p:cNvSpPr>
            <a:spLocks noGrp="1"/>
          </p:cNvSpPr>
          <p:nvPr>
            <p:ph type="body" sz="quarter" idx="15" hasCustomPrompt="1"/>
          </p:nvPr>
        </p:nvSpPr>
        <p:spPr>
          <a:xfrm>
            <a:off x="152400" y="152400"/>
            <a:ext cx="88392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Sub-Section Title</a:t>
            </a:r>
          </a:p>
        </p:txBody>
      </p:sp>
      <p:sp>
        <p:nvSpPr>
          <p:cNvPr id="10" name="Slide Number Placeholder 7"/>
          <p:cNvSpPr>
            <a:spLocks noGrp="1"/>
          </p:cNvSpPr>
          <p:nvPr>
            <p:ph type="sldNum" sz="quarter" idx="11"/>
          </p:nvPr>
        </p:nvSpPr>
        <p:spPr>
          <a:xfrm>
            <a:off x="8686800" y="6553200"/>
            <a:ext cx="457200" cy="228600"/>
          </a:xfrm>
          <a:prstGeom prst="rect">
            <a:avLst/>
          </a:prstGeom>
        </p:spPr>
        <p:txBody>
          <a:bodyPr/>
          <a:lstStyle>
            <a:lvl1pPr algn="ctr">
              <a:defRPr sz="1100"/>
            </a:lvl1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356002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4572000" y="1066800"/>
            <a:ext cx="4419600" cy="4953000"/>
          </a:xfrm>
          <a:prstGeom prst="rect">
            <a:avLst/>
          </a:prstGeom>
        </p:spPr>
        <p:txBody>
          <a:bodyPr anchor="ctr"/>
          <a:lstStyle>
            <a:lvl1pPr marL="0" indent="0" algn="ctr">
              <a:buFontTx/>
              <a:buNone/>
              <a:defRPr>
                <a:solidFill>
                  <a:schemeClr val="tx1"/>
                </a:solidFill>
              </a:defRPr>
            </a:lvl1pPr>
          </a:lstStyle>
          <a:p>
            <a:r>
              <a:rPr lang="en-US"/>
              <a:t>Click icon to add picture</a:t>
            </a:r>
            <a:endParaRPr lang="en-US" dirty="0"/>
          </a:p>
        </p:txBody>
      </p:sp>
      <p:sp>
        <p:nvSpPr>
          <p:cNvPr id="6" name="Picture Placeholder 2"/>
          <p:cNvSpPr>
            <a:spLocks noGrp="1"/>
          </p:cNvSpPr>
          <p:nvPr>
            <p:ph type="pic" sz="quarter" idx="12"/>
          </p:nvPr>
        </p:nvSpPr>
        <p:spPr>
          <a:xfrm>
            <a:off x="152400" y="1066800"/>
            <a:ext cx="4419600" cy="4953000"/>
          </a:xfrm>
          <a:prstGeom prst="rect">
            <a:avLst/>
          </a:prstGeom>
        </p:spPr>
        <p:txBody>
          <a:bodyPr anchor="ctr"/>
          <a:lstStyle>
            <a:lvl1pPr marL="0" indent="0" algn="ctr">
              <a:buFontTx/>
              <a:buNone/>
              <a:defRPr>
                <a:solidFill>
                  <a:schemeClr val="tx1"/>
                </a:solidFill>
              </a:defRPr>
            </a:lvl1pPr>
          </a:lstStyle>
          <a:p>
            <a:r>
              <a:rPr lang="en-US"/>
              <a:t>Click icon to add picture</a:t>
            </a:r>
            <a:endParaRPr lang="en-US" dirty="0"/>
          </a:p>
        </p:txBody>
      </p:sp>
      <p:sp>
        <p:nvSpPr>
          <p:cNvPr id="7" name="Text Placeholder 14"/>
          <p:cNvSpPr>
            <a:spLocks noGrp="1"/>
          </p:cNvSpPr>
          <p:nvPr>
            <p:ph type="body" sz="quarter" idx="14" hasCustomPrompt="1"/>
          </p:nvPr>
        </p:nvSpPr>
        <p:spPr>
          <a:xfrm>
            <a:off x="152400" y="152400"/>
            <a:ext cx="88392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Sub-Section Title</a:t>
            </a:r>
          </a:p>
        </p:txBody>
      </p:sp>
      <p:sp>
        <p:nvSpPr>
          <p:cNvPr id="9" name="Slide Number Placeholder 7"/>
          <p:cNvSpPr txBox="1">
            <a:spLocks/>
          </p:cNvSpPr>
          <p:nvPr userDrawn="1"/>
        </p:nvSpPr>
        <p:spPr>
          <a:xfrm>
            <a:off x="8686800" y="6553200"/>
            <a:ext cx="457200" cy="228600"/>
          </a:xfrm>
          <a:prstGeom prst="rect">
            <a:avLst/>
          </a:prstGeom>
        </p:spPr>
        <p:txBody>
          <a:bodyPr/>
          <a:lstStyle>
            <a:defPPr>
              <a:defRPr lang="en-US"/>
            </a:defPPr>
            <a:lvl1pPr marL="0" algn="ct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123201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9144000" cy="685800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Tx/>
              <a:buNone/>
              <a:tabLst/>
              <a:defRPr>
                <a:solidFill>
                  <a:schemeClr val="tx1"/>
                </a:solidFill>
              </a:defRPr>
            </a:lvl1pPr>
          </a:lstStyle>
          <a:p>
            <a:r>
              <a:rPr lang="en-US" dirty="0"/>
              <a:t>Picture background (light colors, fade)</a:t>
            </a:r>
          </a:p>
        </p:txBody>
      </p:sp>
      <p:sp>
        <p:nvSpPr>
          <p:cNvPr id="9" name="Text Placeholder 14"/>
          <p:cNvSpPr>
            <a:spLocks noGrp="1"/>
          </p:cNvSpPr>
          <p:nvPr>
            <p:ph type="body" sz="quarter" idx="12" hasCustomPrompt="1"/>
          </p:nvPr>
        </p:nvSpPr>
        <p:spPr>
          <a:xfrm>
            <a:off x="152400" y="152400"/>
            <a:ext cx="88392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Divider Slide</a:t>
            </a:r>
          </a:p>
        </p:txBody>
      </p:sp>
      <p:sp>
        <p:nvSpPr>
          <p:cNvPr id="5" name="Slide Number Placeholder 7"/>
          <p:cNvSpPr txBox="1">
            <a:spLocks/>
          </p:cNvSpPr>
          <p:nvPr userDrawn="1"/>
        </p:nvSpPr>
        <p:spPr>
          <a:xfrm>
            <a:off x="8686800" y="6553200"/>
            <a:ext cx="457200" cy="228600"/>
          </a:xfrm>
          <a:prstGeom prst="rect">
            <a:avLst/>
          </a:prstGeom>
        </p:spPr>
        <p:txBody>
          <a:bodyPr/>
          <a:lstStyle>
            <a:defPPr>
              <a:defRPr lang="en-US"/>
            </a:defPPr>
            <a:lvl1pPr marL="0" algn="ct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175819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152400" y="1143000"/>
            <a:ext cx="4419600" cy="4876800"/>
          </a:xfrm>
          <a:prstGeom prst="rect">
            <a:avLst/>
          </a:prstGeo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quarter" idx="13"/>
          </p:nvPr>
        </p:nvSpPr>
        <p:spPr>
          <a:xfrm>
            <a:off x="4572000" y="1143000"/>
            <a:ext cx="4419600" cy="4876800"/>
          </a:xfrm>
          <a:prstGeom prst="rect">
            <a:avLst/>
          </a:prstGeo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4"/>
          <p:cNvSpPr>
            <a:spLocks noGrp="1"/>
          </p:cNvSpPr>
          <p:nvPr>
            <p:ph type="body" sz="quarter" idx="14" hasCustomPrompt="1"/>
          </p:nvPr>
        </p:nvSpPr>
        <p:spPr>
          <a:xfrm>
            <a:off x="152400" y="152400"/>
            <a:ext cx="88392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Summary of Take-away Points</a:t>
            </a:r>
          </a:p>
        </p:txBody>
      </p:sp>
      <p:sp>
        <p:nvSpPr>
          <p:cNvPr id="6" name="Slide Number Placeholder 7"/>
          <p:cNvSpPr>
            <a:spLocks noGrp="1"/>
          </p:cNvSpPr>
          <p:nvPr>
            <p:ph type="sldNum" sz="quarter" idx="11"/>
          </p:nvPr>
        </p:nvSpPr>
        <p:spPr>
          <a:xfrm>
            <a:off x="8686800" y="6553200"/>
            <a:ext cx="457200" cy="228600"/>
          </a:xfrm>
          <a:prstGeom prst="rect">
            <a:avLst/>
          </a:prstGeom>
        </p:spPr>
        <p:txBody>
          <a:bodyPr/>
          <a:lstStyle>
            <a:lvl1pPr algn="ctr">
              <a:defRPr sz="1100"/>
            </a:lvl1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360469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0" y="2395996"/>
            <a:ext cx="9144000" cy="615553"/>
          </a:xfrm>
          <a:prstGeom prst="rect">
            <a:avLst/>
          </a:prstGeom>
          <a:noFill/>
        </p:spPr>
        <p:txBody>
          <a:bodyPr lIns="457200" tIns="0" rIns="457200" bIns="0" anchor="b" anchorCtr="0">
            <a:spAutoFit/>
          </a:bodyPr>
          <a:lstStyle>
            <a:lvl1pPr algn="l">
              <a:defRPr sz="4000" b="0" i="0" baseline="0">
                <a:solidFill>
                  <a:schemeClr val="accent1"/>
                </a:solidFill>
                <a:latin typeface="Arial"/>
                <a:cs typeface="Kievit Offc Pro Medium"/>
              </a:defRPr>
            </a:lvl1pPr>
          </a:lstStyle>
          <a:p>
            <a:r>
              <a:rPr lang="en-US" dirty="0"/>
              <a:t>Closing Slide</a:t>
            </a:r>
          </a:p>
        </p:txBody>
      </p:sp>
      <p:sp>
        <p:nvSpPr>
          <p:cNvPr id="17" name="Text Placeholder 16"/>
          <p:cNvSpPr>
            <a:spLocks noGrp="1"/>
          </p:cNvSpPr>
          <p:nvPr>
            <p:ph type="body" sz="quarter" idx="12" hasCustomPrompt="1"/>
          </p:nvPr>
        </p:nvSpPr>
        <p:spPr>
          <a:xfrm>
            <a:off x="0" y="3124200"/>
            <a:ext cx="9144000" cy="1905000"/>
          </a:xfrm>
          <a:prstGeom prst="rect">
            <a:avLst/>
          </a:prstGeom>
        </p:spPr>
        <p:txBody>
          <a:bodyPr/>
          <a:lstStyle>
            <a:lvl1pPr marL="396875" indent="0">
              <a:buNone/>
              <a:defRPr sz="2400" b="0" i="0">
                <a:solidFill>
                  <a:schemeClr val="tx1"/>
                </a:solidFill>
              </a:defRPr>
            </a:lvl1pPr>
          </a:lstStyle>
          <a:p>
            <a:pPr lvl="0"/>
            <a:r>
              <a:rPr lang="en-US" dirty="0"/>
              <a:t>Contact info</a:t>
            </a:r>
          </a:p>
          <a:p>
            <a:pPr lvl="0"/>
            <a:r>
              <a:rPr lang="en-US" dirty="0"/>
              <a:t>Acknowledgments</a:t>
            </a:r>
          </a:p>
        </p:txBody>
      </p:sp>
      <p:sp>
        <p:nvSpPr>
          <p:cNvPr id="5" name="Slide Number Placeholder 7"/>
          <p:cNvSpPr>
            <a:spLocks noGrp="1"/>
          </p:cNvSpPr>
          <p:nvPr>
            <p:ph type="sldNum" sz="quarter" idx="11"/>
          </p:nvPr>
        </p:nvSpPr>
        <p:spPr>
          <a:xfrm>
            <a:off x="8686800" y="6553200"/>
            <a:ext cx="457200" cy="228600"/>
          </a:xfrm>
          <a:prstGeom prst="rect">
            <a:avLst/>
          </a:prstGeom>
        </p:spPr>
        <p:txBody>
          <a:bodyPr/>
          <a:lstStyle>
            <a:lvl1pPr algn="ctr">
              <a:defRPr sz="1100"/>
            </a:lvl1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142226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a:xfrm>
            <a:off x="457200" y="6477000"/>
            <a:ext cx="8196317" cy="0"/>
          </a:xfrm>
          <a:prstGeom prst="line">
            <a:avLst/>
          </a:prstGeom>
          <a:ln w="19050" cmpd="sng">
            <a:solidFill>
              <a:srgbClr val="1295D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199" y="6140757"/>
            <a:ext cx="1643196" cy="288602"/>
          </a:xfrm>
          <a:prstGeom prst="rect">
            <a:avLst/>
          </a:prstGeom>
        </p:spPr>
      </p:pic>
      <p:sp>
        <p:nvSpPr>
          <p:cNvPr id="11" name="TextBox 10"/>
          <p:cNvSpPr txBox="1"/>
          <p:nvPr/>
        </p:nvSpPr>
        <p:spPr>
          <a:xfrm>
            <a:off x="457199" y="6477000"/>
            <a:ext cx="8196317" cy="307777"/>
          </a:xfrm>
          <a:prstGeom prst="rect">
            <a:avLst/>
          </a:prstGeom>
          <a:noFill/>
        </p:spPr>
        <p:txBody>
          <a:bodyPr wrap="square" rtlCol="0">
            <a:spAutoFit/>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700" b="0" i="0" kern="1200" baseline="0" dirty="0">
                <a:solidFill>
                  <a:schemeClr val="tx1"/>
                </a:solidFill>
                <a:latin typeface="Arial"/>
                <a:ea typeface="+mn-ea"/>
                <a:cs typeface="Arial"/>
              </a:rPr>
              <a:t>This material was produced by the University of California CalFresh Nutrition Education Program with funding from USDA SNAP, known in California as CalFresh (formerly food stamps). These institutions are equal opportunity providers and employers. CalFresh provides assistance to low-income households and can help buy nutritious foods for better health. For CalFresh information, call 1-877-847-3663.</a:t>
            </a:r>
          </a:p>
        </p:txBody>
      </p:sp>
      <p:sp>
        <p:nvSpPr>
          <p:cNvPr id="7" name="Slide Number Placeholder 7"/>
          <p:cNvSpPr>
            <a:spLocks noGrp="1"/>
          </p:cNvSpPr>
          <p:nvPr>
            <p:ph type="sldNum" sz="quarter" idx="11"/>
          </p:nvPr>
        </p:nvSpPr>
        <p:spPr>
          <a:xfrm>
            <a:off x="8686800" y="6553200"/>
            <a:ext cx="457200" cy="228600"/>
          </a:xfrm>
          <a:prstGeom prst="rect">
            <a:avLst/>
          </a:prstGeom>
        </p:spPr>
        <p:txBody>
          <a:bodyPr/>
          <a:lstStyle>
            <a:lvl1pPr algn="ctr">
              <a:defRPr sz="1100"/>
            </a:lvl1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3070856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4" r:id="rId6"/>
    <p:sldLayoutId id="2147483652" r:id="rId7"/>
    <p:sldLayoutId id="2147483658" r:id="rId8"/>
    <p:sldLayoutId id="2147483657" r:id="rId9"/>
    <p:sldLayoutId id="2147483660" r:id="rId10"/>
    <p:sldLayoutId id="21474836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4"/>
        </a:buBlip>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0.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F33E7-2105-4776-ACC8-890AE940EEA2}" type="slidenum">
              <a:rPr lang="en-US" smtClean="0"/>
              <a:pPr/>
              <a:t>1</a:t>
            </a:fld>
            <a:endParaRPr lang="en-US" dirty="0"/>
          </a:p>
        </p:txBody>
      </p:sp>
      <p:sp>
        <p:nvSpPr>
          <p:cNvPr id="18" name="TextBox 17"/>
          <p:cNvSpPr txBox="1"/>
          <p:nvPr/>
        </p:nvSpPr>
        <p:spPr>
          <a:xfrm>
            <a:off x="7315200" y="6096000"/>
            <a:ext cx="1676400" cy="184666"/>
          </a:xfrm>
          <a:prstGeom prst="rect">
            <a:avLst/>
          </a:prstGeom>
        </p:spPr>
        <p:txBody>
          <a:bodyPr vert="horz" wrap="square" lIns="0" tIns="0" rIns="91440" bIns="45720" rtlCol="0" anchor="b" anchorCtr="0">
            <a:spAutoFit/>
          </a:bodyPr>
          <a:lstStyle/>
          <a:p>
            <a:pPr>
              <a:spcBef>
                <a:spcPct val="0"/>
              </a:spcBef>
            </a:pPr>
            <a:r>
              <a:rPr lang="en-US" sz="900" dirty="0">
                <a:latin typeface="Arial"/>
                <a:ea typeface="+mj-ea"/>
                <a:cs typeface="+mj-cs"/>
              </a:rPr>
              <a:t>© University of California 2015</a:t>
            </a:r>
            <a:endParaRPr kumimoji="0" lang="en-US" sz="900" b="0" i="0" u="none" strike="noStrike" kern="1200" cap="none" spc="0" normalizeH="0" baseline="0" noProof="0" dirty="0">
              <a:ln>
                <a:noFill/>
              </a:ln>
              <a:effectLst/>
              <a:uLnTx/>
              <a:uFillTx/>
              <a:latin typeface="Arial"/>
              <a:ea typeface="+mj-ea"/>
              <a:cs typeface="+mj-cs"/>
            </a:endParaRPr>
          </a:p>
        </p:txBody>
      </p:sp>
      <p:sp>
        <p:nvSpPr>
          <p:cNvPr id="8" name="Title 1"/>
          <p:cNvSpPr txBox="1">
            <a:spLocks/>
          </p:cNvSpPr>
          <p:nvPr/>
        </p:nvSpPr>
        <p:spPr>
          <a:xfrm>
            <a:off x="942210" y="1527810"/>
            <a:ext cx="7772400" cy="1470025"/>
          </a:xfrm>
          <a:prstGeom prst="rect">
            <a:avLst/>
          </a:prstGeom>
          <a:noFill/>
        </p:spPr>
        <p:txBody>
          <a:bodyPr lIns="457200" tIns="0" rIns="457200" bIns="0" anchor="b" anchorCtr="0">
            <a:spAutoFit/>
          </a:bodyPr>
          <a:lstStyle>
            <a:lvl1pPr algn="l" defTabSz="914400" rtl="0" eaLnBrk="1" latinLnBrk="0" hangingPunct="1">
              <a:spcBef>
                <a:spcPct val="0"/>
              </a:spcBef>
              <a:buNone/>
              <a:defRPr sz="4000" b="0" i="0" kern="1200" baseline="0">
                <a:solidFill>
                  <a:schemeClr val="accent1"/>
                </a:solidFill>
                <a:latin typeface="Arial"/>
                <a:ea typeface="+mj-ea"/>
                <a:cs typeface="Kievit Offc Pro Medium"/>
              </a:defRPr>
            </a:lvl1pPr>
          </a:lstStyle>
          <a:p>
            <a:r>
              <a:rPr lang="en-US" dirty="0"/>
              <a:t>Getting your students active</a:t>
            </a:r>
          </a:p>
        </p:txBody>
      </p:sp>
      <p:sp>
        <p:nvSpPr>
          <p:cNvPr id="9" name="Subtitle 2"/>
          <p:cNvSpPr txBox="1">
            <a:spLocks/>
          </p:cNvSpPr>
          <p:nvPr/>
        </p:nvSpPr>
        <p:spPr>
          <a:xfrm>
            <a:off x="1874520" y="3125419"/>
            <a:ext cx="6400800" cy="685800"/>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Ideas for quick PA breaks</a:t>
            </a:r>
          </a:p>
        </p:txBody>
      </p:sp>
      <p:pic>
        <p:nvPicPr>
          <p:cNvPr id="10" name="Picture 9" descr="kids.png"/>
          <p:cNvPicPr>
            <a:picLocks noChangeAspect="1"/>
          </p:cNvPicPr>
          <p:nvPr/>
        </p:nvPicPr>
        <p:blipFill>
          <a:blip r:embed="rId3" cstate="print"/>
          <a:stretch>
            <a:fillRect/>
          </a:stretch>
        </p:blipFill>
        <p:spPr>
          <a:xfrm rot="21002620">
            <a:off x="381000" y="838200"/>
            <a:ext cx="2118360" cy="1379220"/>
          </a:xfrm>
          <a:prstGeom prst="rect">
            <a:avLst/>
          </a:prstGeom>
        </p:spPr>
      </p:pic>
      <p:pic>
        <p:nvPicPr>
          <p:cNvPr id="11" name="Picture 10" descr="kids2.jpg"/>
          <p:cNvPicPr>
            <a:picLocks noChangeAspect="1"/>
          </p:cNvPicPr>
          <p:nvPr/>
        </p:nvPicPr>
        <p:blipFill>
          <a:blip r:embed="rId4" cstate="print"/>
          <a:stretch>
            <a:fillRect/>
          </a:stretch>
        </p:blipFill>
        <p:spPr>
          <a:xfrm rot="895062">
            <a:off x="5863949" y="853606"/>
            <a:ext cx="2685234" cy="1508760"/>
          </a:xfrm>
          <a:prstGeom prst="rect">
            <a:avLst/>
          </a:prstGeom>
        </p:spPr>
      </p:pic>
      <p:pic>
        <p:nvPicPr>
          <p:cNvPr id="14" name="Picture 13" descr="kids3.jpg"/>
          <p:cNvPicPr>
            <a:picLocks noChangeAspect="1"/>
          </p:cNvPicPr>
          <p:nvPr/>
        </p:nvPicPr>
        <p:blipFill>
          <a:blip r:embed="rId5" cstate="print"/>
          <a:stretch>
            <a:fillRect/>
          </a:stretch>
        </p:blipFill>
        <p:spPr>
          <a:xfrm>
            <a:off x="3505200" y="381000"/>
            <a:ext cx="1569720" cy="1859280"/>
          </a:xfrm>
          <a:prstGeom prst="rect">
            <a:avLst/>
          </a:prstGeom>
        </p:spPr>
      </p:pic>
      <p:pic>
        <p:nvPicPr>
          <p:cNvPr id="15" name="Picture 14" descr="pa12.jpg"/>
          <p:cNvPicPr>
            <a:picLocks noChangeAspect="1"/>
          </p:cNvPicPr>
          <p:nvPr/>
        </p:nvPicPr>
        <p:blipFill>
          <a:blip r:embed="rId6" cstate="print"/>
          <a:stretch>
            <a:fillRect/>
          </a:stretch>
        </p:blipFill>
        <p:spPr>
          <a:xfrm>
            <a:off x="228600" y="4191000"/>
            <a:ext cx="1836420" cy="1592580"/>
          </a:xfrm>
          <a:prstGeom prst="rect">
            <a:avLst/>
          </a:prstGeom>
        </p:spPr>
      </p:pic>
      <p:pic>
        <p:nvPicPr>
          <p:cNvPr id="17" name="Picture 16" descr="pa11.jpg"/>
          <p:cNvPicPr>
            <a:picLocks noChangeAspect="1"/>
          </p:cNvPicPr>
          <p:nvPr/>
        </p:nvPicPr>
        <p:blipFill>
          <a:blip r:embed="rId7" cstate="print"/>
          <a:stretch>
            <a:fillRect/>
          </a:stretch>
        </p:blipFill>
        <p:spPr>
          <a:xfrm>
            <a:off x="6629400" y="4495800"/>
            <a:ext cx="2071883" cy="1303020"/>
          </a:xfrm>
          <a:prstGeom prst="rect">
            <a:avLst/>
          </a:prstGeom>
        </p:spPr>
      </p:pic>
    </p:spTree>
    <p:extLst>
      <p:ext uri="{BB962C8B-B14F-4D97-AF65-F5344CB8AC3E}">
        <p14:creationId xmlns:p14="http://schemas.microsoft.com/office/powerpoint/2010/main" val="7167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MyPlate Shaky</a:t>
            </a:r>
          </a:p>
        </p:txBody>
      </p:sp>
      <p:sp>
        <p:nvSpPr>
          <p:cNvPr id="3" name="Content Placeholder 2"/>
          <p:cNvSpPr>
            <a:spLocks noGrp="1"/>
          </p:cNvSpPr>
          <p:nvPr>
            <p:ph idx="1"/>
          </p:nvPr>
        </p:nvSpPr>
        <p:spPr>
          <a:xfrm>
            <a:off x="914400" y="1295400"/>
            <a:ext cx="8229600" cy="4419600"/>
          </a:xfrm>
        </p:spPr>
        <p:txBody>
          <a:bodyPr/>
          <a:lstStyle/>
          <a:p>
            <a:r>
              <a:rPr lang="en-US" sz="1600" dirty="0"/>
              <a:t>You put your fruit up (arms in the air) your put your fruits down(touch your toes) you put your fruits in(arms at waste level) and you mix them all around(mixing motion with arms) you do the MyPlate shaky(shaking hands in the air) and you turn yourself around, that’s what it’s all about! (clap)</a:t>
            </a:r>
          </a:p>
          <a:p>
            <a:r>
              <a:rPr lang="en-US" sz="1600" dirty="0"/>
              <a:t>You put your vegetables up your put your vegetables down you put your vegetables in and you mix them all around you do the MyPlate shaky and you turn yourself around, that’s what it’s all about!</a:t>
            </a:r>
          </a:p>
          <a:p>
            <a:r>
              <a:rPr lang="en-US" sz="1600" dirty="0"/>
              <a:t>You put your grains up your put your grains down you put your grains in and you mix them all around you do the MyPlate shaky and you turn yourself around, that’s what it’s all about!</a:t>
            </a:r>
          </a:p>
          <a:p>
            <a:r>
              <a:rPr lang="en-US" sz="1600" dirty="0"/>
              <a:t>You put your protein up your put your protein down you put your protein in and you mix them all around you do the MyPlate shaky and you turn yourself around, that’s what it’s all about!</a:t>
            </a:r>
          </a:p>
          <a:p>
            <a:r>
              <a:rPr lang="en-US" sz="1600" dirty="0"/>
              <a:t>You put your dairy up your put your dairy down you put your dairy in and you mix them all around you do the MyPlate shaky and you turn yourself around, that’s what it’s all about!</a:t>
            </a:r>
          </a:p>
          <a:p>
            <a:pPr algn="ctr">
              <a:buNone/>
            </a:pPr>
            <a:r>
              <a:rPr lang="en-US" sz="1600" dirty="0"/>
              <a:t> </a:t>
            </a:r>
            <a:r>
              <a:rPr lang="en-US" sz="1600" b="1" dirty="0"/>
              <a:t>Do it Again! This time have students save their favorite food from each food group instead of the fruit, vegetable, etc. (i.e. apples, carrots, rice, chicken, yogurt)</a:t>
            </a:r>
          </a:p>
          <a:p>
            <a:endParaRPr lang="en-US" sz="1800" dirty="0"/>
          </a:p>
          <a:p>
            <a:endParaRPr lang="en-US" sz="1800" dirty="0"/>
          </a:p>
        </p:txBody>
      </p:sp>
      <p:pic>
        <p:nvPicPr>
          <p:cNvPr id="4" name="Picture 3" descr="pa4.png"/>
          <p:cNvPicPr>
            <a:picLocks noChangeAspect="1"/>
          </p:cNvPicPr>
          <p:nvPr/>
        </p:nvPicPr>
        <p:blipFill>
          <a:blip r:embed="rId2" cstate="print"/>
          <a:stretch>
            <a:fillRect/>
          </a:stretch>
        </p:blipFill>
        <p:spPr>
          <a:xfrm>
            <a:off x="6553200" y="152400"/>
            <a:ext cx="1228854" cy="975482"/>
          </a:xfrm>
          <a:prstGeom prst="rect">
            <a:avLst/>
          </a:prstGeom>
        </p:spPr>
      </p:pic>
      <p:pic>
        <p:nvPicPr>
          <p:cNvPr id="5" name="Picture 4" descr="pa5.png"/>
          <p:cNvPicPr>
            <a:picLocks noChangeAspect="1"/>
          </p:cNvPicPr>
          <p:nvPr/>
        </p:nvPicPr>
        <p:blipFill>
          <a:blip r:embed="rId3" cstate="print"/>
          <a:stretch>
            <a:fillRect/>
          </a:stretch>
        </p:blipFill>
        <p:spPr>
          <a:xfrm>
            <a:off x="533400" y="1371600"/>
            <a:ext cx="735848" cy="609600"/>
          </a:xfrm>
          <a:prstGeom prst="rect">
            <a:avLst/>
          </a:prstGeom>
        </p:spPr>
      </p:pic>
      <p:pic>
        <p:nvPicPr>
          <p:cNvPr id="6" name="Picture 5" descr="pa6.png"/>
          <p:cNvPicPr>
            <a:picLocks noChangeAspect="1"/>
          </p:cNvPicPr>
          <p:nvPr/>
        </p:nvPicPr>
        <p:blipFill>
          <a:blip r:embed="rId4" cstate="print"/>
          <a:stretch>
            <a:fillRect/>
          </a:stretch>
        </p:blipFill>
        <p:spPr>
          <a:xfrm>
            <a:off x="533400" y="2362200"/>
            <a:ext cx="762000" cy="622425"/>
          </a:xfrm>
          <a:prstGeom prst="rect">
            <a:avLst/>
          </a:prstGeom>
        </p:spPr>
      </p:pic>
      <p:pic>
        <p:nvPicPr>
          <p:cNvPr id="7" name="Picture 6" descr="pa7.png"/>
          <p:cNvPicPr>
            <a:picLocks noChangeAspect="1"/>
          </p:cNvPicPr>
          <p:nvPr/>
        </p:nvPicPr>
        <p:blipFill>
          <a:blip r:embed="rId5" cstate="print"/>
          <a:stretch>
            <a:fillRect/>
          </a:stretch>
        </p:blipFill>
        <p:spPr>
          <a:xfrm>
            <a:off x="533400" y="3124200"/>
            <a:ext cx="762000" cy="630346"/>
          </a:xfrm>
          <a:prstGeom prst="rect">
            <a:avLst/>
          </a:prstGeom>
        </p:spPr>
      </p:pic>
      <p:pic>
        <p:nvPicPr>
          <p:cNvPr id="8" name="Picture 7" descr="pa8.png"/>
          <p:cNvPicPr>
            <a:picLocks noChangeAspect="1"/>
          </p:cNvPicPr>
          <p:nvPr/>
        </p:nvPicPr>
        <p:blipFill>
          <a:blip r:embed="rId6" cstate="print"/>
          <a:stretch>
            <a:fillRect/>
          </a:stretch>
        </p:blipFill>
        <p:spPr>
          <a:xfrm>
            <a:off x="533400" y="3733800"/>
            <a:ext cx="762000" cy="626356"/>
          </a:xfrm>
          <a:prstGeom prst="rect">
            <a:avLst/>
          </a:prstGeom>
        </p:spPr>
      </p:pic>
      <p:pic>
        <p:nvPicPr>
          <p:cNvPr id="9" name="Picture 8" descr="pa9.png"/>
          <p:cNvPicPr>
            <a:picLocks noChangeAspect="1"/>
          </p:cNvPicPr>
          <p:nvPr/>
        </p:nvPicPr>
        <p:blipFill>
          <a:blip r:embed="rId7" cstate="print"/>
          <a:stretch>
            <a:fillRect/>
          </a:stretch>
        </p:blipFill>
        <p:spPr>
          <a:xfrm>
            <a:off x="533400" y="4495800"/>
            <a:ext cx="744661" cy="606626"/>
          </a:xfrm>
          <a:prstGeom prst="rect">
            <a:avLst/>
          </a:prstGeom>
        </p:spPr>
      </p:pic>
      <p:pic>
        <p:nvPicPr>
          <p:cNvPr id="10" name="Picture 9" descr="pa4.png"/>
          <p:cNvPicPr>
            <a:picLocks noChangeAspect="1"/>
          </p:cNvPicPr>
          <p:nvPr/>
        </p:nvPicPr>
        <p:blipFill>
          <a:blip r:embed="rId2" cstate="print"/>
          <a:stretch>
            <a:fillRect/>
          </a:stretch>
        </p:blipFill>
        <p:spPr>
          <a:xfrm>
            <a:off x="1447800" y="228600"/>
            <a:ext cx="1228854" cy="975482"/>
          </a:xfrm>
          <a:prstGeom prst="rect">
            <a:avLst/>
          </a:prstGeom>
        </p:spPr>
      </p:pic>
    </p:spTree>
    <p:extLst>
      <p:ext uri="{BB962C8B-B14F-4D97-AF65-F5344CB8AC3E}">
        <p14:creationId xmlns:p14="http://schemas.microsoft.com/office/powerpoint/2010/main" val="256914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GoNoodle</a:t>
            </a:r>
            <a:endParaRPr lang="en-US" dirty="0"/>
          </a:p>
        </p:txBody>
      </p:sp>
      <p:sp>
        <p:nvSpPr>
          <p:cNvPr id="3" name="Content Placeholder 2"/>
          <p:cNvSpPr>
            <a:spLocks noGrp="1"/>
          </p:cNvSpPr>
          <p:nvPr>
            <p:ph idx="1"/>
          </p:nvPr>
        </p:nvSpPr>
        <p:spPr>
          <a:xfrm>
            <a:off x="457200" y="1600200"/>
            <a:ext cx="4572000" cy="3816350"/>
          </a:xfrm>
        </p:spPr>
        <p:txBody>
          <a:bodyPr/>
          <a:lstStyle/>
          <a:p>
            <a:r>
              <a:rPr lang="en-US" dirty="0"/>
              <a:t>Fun and interactive videos that promote physical activity. </a:t>
            </a:r>
          </a:p>
          <a:p>
            <a:r>
              <a:rPr lang="en-US" dirty="0"/>
              <a:t>Great for PA breaks.</a:t>
            </a:r>
          </a:p>
          <a:p>
            <a:r>
              <a:rPr lang="en-US" dirty="0"/>
              <a:t>https://www.gonoodle.com/</a:t>
            </a:r>
          </a:p>
        </p:txBody>
      </p:sp>
      <p:pic>
        <p:nvPicPr>
          <p:cNvPr id="4" name="Picture 3"/>
          <p:cNvPicPr>
            <a:picLocks noChangeAspect="1"/>
          </p:cNvPicPr>
          <p:nvPr/>
        </p:nvPicPr>
        <p:blipFill>
          <a:blip r:embed="rId2"/>
          <a:stretch>
            <a:fillRect/>
          </a:stretch>
        </p:blipFill>
        <p:spPr>
          <a:xfrm>
            <a:off x="5114878" y="2057400"/>
            <a:ext cx="3556000" cy="2133600"/>
          </a:xfrm>
          <a:prstGeom prst="rect">
            <a:avLst/>
          </a:prstGeom>
        </p:spPr>
      </p:pic>
    </p:spTree>
    <p:extLst>
      <p:ext uri="{BB962C8B-B14F-4D97-AF65-F5344CB8AC3E}">
        <p14:creationId xmlns:p14="http://schemas.microsoft.com/office/powerpoint/2010/main" val="367555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70587" y="2415203"/>
            <a:ext cx="4114800" cy="3627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chemeClr val="folHlink"/>
              </a:buClr>
              <a:buFontTx/>
              <a:buNone/>
              <a:tabLst>
                <a:tab pos="365125" algn="l"/>
              </a:tabLst>
            </a:pPr>
            <a:r>
              <a:rPr lang="en-US" altLang="en-US" sz="2700" dirty="0">
                <a:ea typeface="Arial Unicode MS" pitchFamily="34" charset="-128"/>
                <a:cs typeface="Arial Unicode MS" pitchFamily="34" charset="-128"/>
              </a:rPr>
              <a:t>The CATCH Program is a </a:t>
            </a:r>
            <a:r>
              <a:rPr lang="en-US" altLang="en-US" sz="2700" b="1" i="1" dirty="0">
                <a:ea typeface="Arial Unicode MS" pitchFamily="34" charset="-128"/>
                <a:cs typeface="Arial Unicode MS" pitchFamily="34" charset="-128"/>
              </a:rPr>
              <a:t>resource</a:t>
            </a:r>
            <a:r>
              <a:rPr lang="en-US" altLang="en-US" sz="2700" dirty="0">
                <a:ea typeface="Arial Unicode MS" pitchFamily="34" charset="-128"/>
                <a:cs typeface="Arial Unicode MS" pitchFamily="34" charset="-128"/>
              </a:rPr>
              <a:t> for bringing schools, families, and communities together to work toward creating a healthy school environment.  </a:t>
            </a:r>
          </a:p>
          <a:p>
            <a:pPr>
              <a:lnSpc>
                <a:spcPct val="90000"/>
              </a:lnSpc>
              <a:buClr>
                <a:schemeClr val="folHlink"/>
              </a:buClr>
              <a:buFontTx/>
              <a:buNone/>
              <a:tabLst>
                <a:tab pos="365125" algn="l"/>
              </a:tabLst>
            </a:pPr>
            <a:endParaRPr lang="en-US" altLang="en-US" sz="1600" dirty="0">
              <a:ea typeface="Arial Unicode MS" pitchFamily="34" charset="-128"/>
              <a:cs typeface="Arial Unicode MS" pitchFamily="34" charset="-128"/>
            </a:endParaRPr>
          </a:p>
          <a:p>
            <a:pPr>
              <a:lnSpc>
                <a:spcPct val="90000"/>
              </a:lnSpc>
              <a:buClr>
                <a:schemeClr val="folHlink"/>
              </a:buClr>
              <a:buFontTx/>
              <a:buNone/>
              <a:tabLst>
                <a:tab pos="365125" algn="l"/>
              </a:tabLst>
            </a:pPr>
            <a:r>
              <a:rPr lang="en-US" altLang="en-US" sz="2700" dirty="0">
                <a:ea typeface="Arial Unicode MS" pitchFamily="34" charset="-128"/>
                <a:cs typeface="Arial Unicode MS" pitchFamily="34" charset="-128"/>
              </a:rPr>
              <a:t>It is a Coordinated Program designed to promote physical activity, healthy food choices, and prevent tobacco use in elementary school aged children. </a:t>
            </a:r>
          </a:p>
        </p:txBody>
      </p:sp>
      <p:sp>
        <p:nvSpPr>
          <p:cNvPr id="5" name="Rectangle 2"/>
          <p:cNvSpPr>
            <a:spLocks noGrp="1" noChangeArrowheads="1"/>
          </p:cNvSpPr>
          <p:nvPr>
            <p:ph type="title" idx="4294967295"/>
          </p:nvPr>
        </p:nvSpPr>
        <p:spPr>
          <a:xfrm>
            <a:off x="685800" y="228600"/>
            <a:ext cx="7794625" cy="1143000"/>
          </a:xfrm>
          <a:prstGeom prst="rect">
            <a:avLst/>
          </a:prstGeom>
        </p:spPr>
        <p:txBody>
          <a:bodyPr/>
          <a:lstStyle/>
          <a:p>
            <a:pPr eaLnBrk="1" hangingPunct="1"/>
            <a:r>
              <a:rPr lang="en-US" altLang="en-US" sz="5400" b="1" dirty="0"/>
              <a:t>CATCH</a:t>
            </a:r>
          </a:p>
        </p:txBody>
      </p:sp>
      <p:pic>
        <p:nvPicPr>
          <p:cNvPr id="6" name="Picture 11" descr="CATCH+house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22913"/>
            <a:ext cx="9794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743200"/>
            <a:ext cx="3962399" cy="2971800"/>
          </a:xfrm>
          <a:prstGeom prst="rect">
            <a:avLst/>
          </a:prstGeom>
        </p:spPr>
      </p:pic>
    </p:spTree>
    <p:extLst>
      <p:ext uri="{BB962C8B-B14F-4D97-AF65-F5344CB8AC3E}">
        <p14:creationId xmlns:p14="http://schemas.microsoft.com/office/powerpoint/2010/main" val="12104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0"/>
            <a:ext cx="5791200" cy="6492055"/>
          </a:xfrm>
          <a:prstGeom prst="rect">
            <a:avLst/>
          </a:prstGeom>
        </p:spPr>
      </p:pic>
    </p:spTree>
    <p:extLst>
      <p:ext uri="{BB962C8B-B14F-4D97-AF65-F5344CB8AC3E}">
        <p14:creationId xmlns:p14="http://schemas.microsoft.com/office/powerpoint/2010/main" val="211506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 and Interesting ways to do Physical Activity:</a:t>
            </a:r>
          </a:p>
        </p:txBody>
      </p:sp>
      <p:sp>
        <p:nvSpPr>
          <p:cNvPr id="3" name="Content Placeholder 2"/>
          <p:cNvSpPr>
            <a:spLocks noGrp="1"/>
          </p:cNvSpPr>
          <p:nvPr>
            <p:ph idx="1"/>
          </p:nvPr>
        </p:nvSpPr>
        <p:spPr>
          <a:xfrm>
            <a:off x="76200" y="1417638"/>
            <a:ext cx="5181600" cy="3535362"/>
          </a:xfrm>
        </p:spPr>
        <p:txBody>
          <a:bodyPr/>
          <a:lstStyle/>
          <a:p>
            <a:pPr marL="0" indent="0">
              <a:buNone/>
            </a:pPr>
            <a:r>
              <a:rPr lang="en-US" dirty="0"/>
              <a:t>Animal Yoga:</a:t>
            </a:r>
          </a:p>
          <a:p>
            <a:r>
              <a:rPr lang="en-US" sz="1400" b="1" dirty="0"/>
              <a:t>Directions:</a:t>
            </a:r>
            <a:r>
              <a:rPr lang="en-US" sz="1800" baseline="30000" dirty="0"/>
              <a:t> </a:t>
            </a:r>
            <a:r>
              <a:rPr lang="en-US" sz="1400" dirty="0"/>
              <a:t>Explain to students that yoga can help us increase our flexibility, strengthen our joints, give us better balance, increase concentration, help us focus and relax us. Tell the students to follow your directions and perform the movements slowly and controlled. Explain to the students that they will be doing yoga poses based on various animals. Select an animal pose.  Together as a class slowly perform the pose and hold it for 10-30 seconds. Emphasize deep controlled breaths, in and out.  Once the pose has been completed have the class make the noise the selected animal makes or do movements that the animal would do (e.g. scratch your head and jump like a monkey).  </a:t>
            </a:r>
          </a:p>
          <a:p>
            <a:pPr lvl="0"/>
            <a:r>
              <a:rPr lang="en-US" sz="1400" dirty="0"/>
              <a:t>Repeat process as needed.</a:t>
            </a:r>
          </a:p>
          <a:p>
            <a:r>
              <a:rPr lang="en-US" sz="1400" b="1" dirty="0"/>
              <a:t>Review</a:t>
            </a:r>
            <a:r>
              <a:rPr lang="en-US" sz="1100" dirty="0"/>
              <a:t> </a:t>
            </a:r>
            <a:r>
              <a:rPr lang="en-US" sz="1400" b="1" dirty="0"/>
              <a:t> </a:t>
            </a:r>
            <a:endParaRPr lang="en-US" sz="1100" dirty="0"/>
          </a:p>
          <a:p>
            <a:pPr lvl="1"/>
            <a:r>
              <a:rPr lang="en-US" sz="1200" dirty="0"/>
              <a:t>Why should we do yoga? </a:t>
            </a:r>
            <a:r>
              <a:rPr lang="en-US" sz="1200" i="1" dirty="0"/>
              <a:t>Makes us flexible, prevents injury and calms us.  </a:t>
            </a:r>
            <a:endParaRPr lang="en-US" sz="1050" dirty="0"/>
          </a:p>
          <a:p>
            <a:pPr lvl="1"/>
            <a:r>
              <a:rPr lang="en-US" sz="1200" dirty="0"/>
              <a:t>Why is exercise important</a:t>
            </a:r>
            <a:r>
              <a:rPr lang="en-US" sz="1200" i="1" dirty="0"/>
              <a:t>?  Keeps us healthy and makes us strong.</a:t>
            </a:r>
            <a:endParaRPr lang="en-US" sz="1050" dirty="0"/>
          </a:p>
          <a:p>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866" y="1644259"/>
            <a:ext cx="3988624" cy="3082119"/>
          </a:xfrm>
          <a:prstGeom prst="rect">
            <a:avLst/>
          </a:prstGeom>
        </p:spPr>
      </p:pic>
    </p:spTree>
    <p:extLst>
      <p:ext uri="{BB962C8B-B14F-4D97-AF65-F5344CB8AC3E}">
        <p14:creationId xmlns:p14="http://schemas.microsoft.com/office/powerpoint/2010/main" val="3188777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7173" y="2461558"/>
            <a:ext cx="3639627" cy="2810500"/>
          </a:xfrm>
          <a:prstGeom prst="rect">
            <a:avLst/>
          </a:prstGeom>
        </p:spPr>
      </p:pic>
      <p:pic>
        <p:nvPicPr>
          <p:cNvPr id="1025" name="Picture 1" descr="animal charades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7138" y="1092037"/>
            <a:ext cx="3749983" cy="29066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0" y="90100"/>
            <a:ext cx="2327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79463" algn="ctr"/>
              </a:tabLst>
              <a:defRPr>
                <a:solidFill>
                  <a:schemeClr val="tx1"/>
                </a:solidFill>
                <a:latin typeface="Arial" panose="020B0604020202020204" pitchFamily="34" charset="0"/>
              </a:defRPr>
            </a:lvl1pPr>
            <a:lvl2pPr eaLnBrk="0" fontAlgn="base" hangingPunct="0">
              <a:spcBef>
                <a:spcPct val="0"/>
              </a:spcBef>
              <a:spcAft>
                <a:spcPct val="0"/>
              </a:spcAft>
              <a:tabLst>
                <a:tab pos="779463" algn="ctr"/>
              </a:tabLst>
              <a:defRPr>
                <a:solidFill>
                  <a:schemeClr val="tx1"/>
                </a:solidFill>
                <a:latin typeface="Arial" panose="020B0604020202020204" pitchFamily="34" charset="0"/>
              </a:defRPr>
            </a:lvl2pPr>
            <a:lvl3pPr eaLnBrk="0" fontAlgn="base" hangingPunct="0">
              <a:spcBef>
                <a:spcPct val="0"/>
              </a:spcBef>
              <a:spcAft>
                <a:spcPct val="0"/>
              </a:spcAft>
              <a:tabLst>
                <a:tab pos="779463" algn="ctr"/>
              </a:tabLst>
              <a:defRPr>
                <a:solidFill>
                  <a:schemeClr val="tx1"/>
                </a:solidFill>
                <a:latin typeface="Arial" panose="020B0604020202020204" pitchFamily="34" charset="0"/>
              </a:defRPr>
            </a:lvl3pPr>
            <a:lvl4pPr eaLnBrk="0" fontAlgn="base" hangingPunct="0">
              <a:spcBef>
                <a:spcPct val="0"/>
              </a:spcBef>
              <a:spcAft>
                <a:spcPct val="0"/>
              </a:spcAft>
              <a:tabLst>
                <a:tab pos="779463" algn="ctr"/>
              </a:tabLst>
              <a:defRPr>
                <a:solidFill>
                  <a:schemeClr val="tx1"/>
                </a:solidFill>
                <a:latin typeface="Arial" panose="020B0604020202020204" pitchFamily="34" charset="0"/>
              </a:defRPr>
            </a:lvl4pPr>
            <a:lvl5pPr eaLnBrk="0" fontAlgn="base" hangingPunct="0">
              <a:spcBef>
                <a:spcPct val="0"/>
              </a:spcBef>
              <a:spcAft>
                <a:spcPct val="0"/>
              </a:spcAft>
              <a:tabLst>
                <a:tab pos="779463" algn="ctr"/>
              </a:tabLst>
              <a:defRPr>
                <a:solidFill>
                  <a:schemeClr val="tx1"/>
                </a:solidFill>
                <a:latin typeface="Arial" panose="020B0604020202020204" pitchFamily="34" charset="0"/>
              </a:defRPr>
            </a:lvl5pPr>
            <a:lvl6pPr eaLnBrk="0" fontAlgn="base" hangingPunct="0">
              <a:spcBef>
                <a:spcPct val="0"/>
              </a:spcBef>
              <a:spcAft>
                <a:spcPct val="0"/>
              </a:spcAft>
              <a:tabLst>
                <a:tab pos="779463" algn="ctr"/>
              </a:tabLst>
              <a:defRPr>
                <a:solidFill>
                  <a:schemeClr val="tx1"/>
                </a:solidFill>
                <a:latin typeface="Arial" panose="020B0604020202020204" pitchFamily="34" charset="0"/>
              </a:defRPr>
            </a:lvl6pPr>
            <a:lvl7pPr eaLnBrk="0" fontAlgn="base" hangingPunct="0">
              <a:spcBef>
                <a:spcPct val="0"/>
              </a:spcBef>
              <a:spcAft>
                <a:spcPct val="0"/>
              </a:spcAft>
              <a:tabLst>
                <a:tab pos="779463" algn="ctr"/>
              </a:tabLst>
              <a:defRPr>
                <a:solidFill>
                  <a:schemeClr val="tx1"/>
                </a:solidFill>
                <a:latin typeface="Arial" panose="020B0604020202020204" pitchFamily="34" charset="0"/>
              </a:defRPr>
            </a:lvl7pPr>
            <a:lvl8pPr eaLnBrk="0" fontAlgn="base" hangingPunct="0">
              <a:spcBef>
                <a:spcPct val="0"/>
              </a:spcBef>
              <a:spcAft>
                <a:spcPct val="0"/>
              </a:spcAft>
              <a:tabLst>
                <a:tab pos="779463" algn="ctr"/>
              </a:tabLst>
              <a:defRPr>
                <a:solidFill>
                  <a:schemeClr val="tx1"/>
                </a:solidFill>
                <a:latin typeface="Arial" panose="020B0604020202020204" pitchFamily="34" charset="0"/>
              </a:defRPr>
            </a:lvl8pPr>
            <a:lvl9pPr eaLnBrk="0" fontAlgn="base" hangingPunct="0">
              <a:spcBef>
                <a:spcPct val="0"/>
              </a:spcBef>
              <a:spcAft>
                <a:spcPct val="0"/>
              </a:spcAft>
              <a:tabLst>
                <a:tab pos="77946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79463" algn="ctr"/>
              </a:tabLst>
            </a:pPr>
            <a:r>
              <a:rPr kumimoji="0" lang="en-US" altLang="en-US" sz="1200" b="0" i="0" u="none" strike="noStrike" cap="none" normalizeH="0" baseline="0" dirty="0">
                <a:ln>
                  <a:noFill/>
                </a:ln>
                <a:solidFill>
                  <a:srgbClr val="000000"/>
                </a:solidFill>
                <a:effectLst/>
                <a:latin typeface="Lucida Sans" panose="020B0602030504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0" y="601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p:cNvSpPr txBox="1"/>
          <p:nvPr/>
        </p:nvSpPr>
        <p:spPr>
          <a:xfrm>
            <a:off x="265738" y="1054655"/>
            <a:ext cx="3581400" cy="4585871"/>
          </a:xfrm>
          <a:prstGeom prst="rect">
            <a:avLst/>
          </a:prstGeom>
          <a:noFill/>
        </p:spPr>
        <p:txBody>
          <a:bodyPr wrap="square" rtlCol="0">
            <a:spAutoFit/>
          </a:bodyPr>
          <a:lstStyle/>
          <a:p>
            <a:pPr lvl="0" eaLnBrk="0" fontAlgn="base" hangingPunct="0">
              <a:spcBef>
                <a:spcPct val="0"/>
              </a:spcBef>
              <a:spcAft>
                <a:spcPct val="0"/>
              </a:spcAft>
              <a:tabLst>
                <a:tab pos="779463" algn="ctr"/>
              </a:tabLst>
            </a:pPr>
            <a:r>
              <a:rPr lang="en-US" altLang="en-US" sz="1600" b="1" dirty="0">
                <a:solidFill>
                  <a:schemeClr val="tx1">
                    <a:lumMod val="50000"/>
                  </a:schemeClr>
                </a:solidFill>
                <a:latin typeface="+mj-lt"/>
                <a:ea typeface="Calibri" panose="020F0502020204030204" pitchFamily="34" charset="0"/>
                <a:cs typeface="Calibri" panose="020F0502020204030204" pitchFamily="34" charset="0"/>
              </a:rPr>
              <a:t>Animal Charades</a:t>
            </a:r>
          </a:p>
          <a:p>
            <a:pPr lvl="0" eaLnBrk="0" fontAlgn="base" hangingPunct="0">
              <a:spcBef>
                <a:spcPct val="0"/>
              </a:spcBef>
              <a:spcAft>
                <a:spcPct val="0"/>
              </a:spcAft>
              <a:tabLst>
                <a:tab pos="779463" algn="ctr"/>
              </a:tabLst>
            </a:pPr>
            <a:r>
              <a:rPr lang="en-US" altLang="en-US" sz="1600" b="1" dirty="0">
                <a:solidFill>
                  <a:schemeClr val="tx1">
                    <a:lumMod val="50000"/>
                  </a:schemeClr>
                </a:solidFill>
                <a:latin typeface="+mj-lt"/>
                <a:ea typeface="Calibri" panose="020F0502020204030204" pitchFamily="34" charset="0"/>
                <a:cs typeface="Calibri" panose="020F0502020204030204" pitchFamily="34" charset="0"/>
              </a:rPr>
              <a:t>Objective</a:t>
            </a:r>
            <a:r>
              <a:rPr lang="en-US" altLang="en-US" sz="1600" dirty="0">
                <a:solidFill>
                  <a:schemeClr val="tx1">
                    <a:lumMod val="50000"/>
                  </a:schemeClr>
                </a:solidFill>
                <a:latin typeface="+mj-lt"/>
                <a:ea typeface="Calibri" panose="020F0502020204030204" pitchFamily="34" charset="0"/>
                <a:cs typeface="Calibri" panose="020F0502020204030204" pitchFamily="34" charset="0"/>
              </a:rPr>
              <a:t>: One actor acts out selected animal in their own creative way to get their class to guess the animal</a:t>
            </a:r>
            <a:endParaRPr lang="en-US" altLang="en-US" sz="900" dirty="0">
              <a:solidFill>
                <a:schemeClr val="tx1">
                  <a:lumMod val="50000"/>
                </a:schemeClr>
              </a:solidFill>
              <a:latin typeface="+mj-lt"/>
            </a:endParaRPr>
          </a:p>
          <a:p>
            <a:pPr lvl="0" eaLnBrk="0" fontAlgn="base" hangingPunct="0">
              <a:spcBef>
                <a:spcPct val="0"/>
              </a:spcBef>
              <a:spcAft>
                <a:spcPct val="0"/>
              </a:spcAft>
              <a:tabLst>
                <a:tab pos="779463" algn="ctr"/>
              </a:tabLst>
            </a:pPr>
            <a:r>
              <a:rPr lang="en-US" altLang="en-US" sz="1400" b="1" dirty="0">
                <a:solidFill>
                  <a:schemeClr val="tx1">
                    <a:lumMod val="50000"/>
                  </a:schemeClr>
                </a:solidFill>
                <a:latin typeface="+mj-lt"/>
                <a:ea typeface="Times New Roman" panose="02020603050405020304" pitchFamily="18" charset="0"/>
                <a:cs typeface="Times New Roman" panose="02020603050405020304" pitchFamily="18" charset="0"/>
              </a:rPr>
              <a:t>Directions:</a:t>
            </a:r>
            <a:r>
              <a:rPr lang="en-US" altLang="en-US" b="1" baseline="30000" dirty="0">
                <a:solidFill>
                  <a:schemeClr val="tx1">
                    <a:lumMod val="50000"/>
                  </a:schemeClr>
                </a:solidFill>
                <a:latin typeface="+mj-lt"/>
                <a:ea typeface="Calibri" panose="020F0502020204030204" pitchFamily="34" charset="0"/>
                <a:cs typeface="Calibri" panose="020F0502020204030204" pitchFamily="34" charset="0"/>
              </a:rPr>
              <a:t> 	</a:t>
            </a:r>
            <a:r>
              <a:rPr lang="en-US" altLang="en-US" sz="1400" b="1" dirty="0">
                <a:solidFill>
                  <a:schemeClr val="tx1">
                    <a:lumMod val="50000"/>
                  </a:schemeClr>
                </a:solidFill>
                <a:latin typeface="+mj-lt"/>
                <a:ea typeface="Times New Roman" panose="02020603050405020304" pitchFamily="18" charset="0"/>
                <a:cs typeface="Times New Roman" panose="02020603050405020304" pitchFamily="18" charset="0"/>
              </a:rPr>
              <a:t> </a:t>
            </a:r>
            <a:endParaRPr lang="en-US" altLang="en-US" sz="900" dirty="0">
              <a:solidFill>
                <a:schemeClr val="tx1">
                  <a:lumMod val="50000"/>
                </a:schemeClr>
              </a:solidFill>
              <a:latin typeface="+mj-lt"/>
            </a:endParaRPr>
          </a:p>
          <a:p>
            <a:pPr lvl="0" eaLnBrk="0" fontAlgn="base" hangingPunct="0">
              <a:spcBef>
                <a:spcPct val="0"/>
              </a:spcBef>
              <a:spcAft>
                <a:spcPct val="0"/>
              </a:spcAft>
              <a:buFontTx/>
              <a:buChar char="•"/>
              <a:tabLst>
                <a:tab pos="779463" algn="ctr"/>
              </a:tabLst>
            </a:pPr>
            <a:r>
              <a:rPr lang="en-US" altLang="en-US" sz="1400" dirty="0">
                <a:solidFill>
                  <a:schemeClr val="tx1">
                    <a:lumMod val="50000"/>
                  </a:schemeClr>
                </a:solidFill>
                <a:latin typeface="+mj-lt"/>
                <a:ea typeface="Calibri" panose="020F0502020204030204" pitchFamily="34" charset="0"/>
                <a:cs typeface="Calibri" panose="020F0502020204030204" pitchFamily="34" charset="0"/>
              </a:rPr>
              <a:t>Actor selects card and only shows educator, not the rest of the class</a:t>
            </a:r>
            <a:r>
              <a:rPr lang="en-US" altLang="en-US" sz="1400" dirty="0">
                <a:solidFill>
                  <a:schemeClr val="tx1">
                    <a:lumMod val="50000"/>
                  </a:schemeClr>
                </a:solidFill>
                <a:latin typeface="+mj-lt"/>
                <a:ea typeface="Times New Roman" panose="02020603050405020304" pitchFamily="18" charset="0"/>
                <a:cs typeface="Times New Roman" panose="02020603050405020304" pitchFamily="18" charset="0"/>
              </a:rPr>
              <a:t>.    </a:t>
            </a:r>
            <a:endParaRPr lang="en-US" altLang="en-US" sz="900" dirty="0">
              <a:solidFill>
                <a:schemeClr val="tx1">
                  <a:lumMod val="50000"/>
                </a:schemeClr>
              </a:solidFill>
              <a:latin typeface="+mj-lt"/>
            </a:endParaRPr>
          </a:p>
          <a:p>
            <a:pPr lvl="0" eaLnBrk="0" fontAlgn="base" hangingPunct="0">
              <a:spcBef>
                <a:spcPct val="0"/>
              </a:spcBef>
              <a:spcAft>
                <a:spcPct val="0"/>
              </a:spcAft>
              <a:buFontTx/>
              <a:buChar char="•"/>
              <a:tabLst>
                <a:tab pos="779463" algn="ctr"/>
              </a:tabLst>
            </a:pPr>
            <a:r>
              <a:rPr lang="en-US" altLang="en-US" sz="1400" dirty="0">
                <a:solidFill>
                  <a:schemeClr val="tx1">
                    <a:lumMod val="50000"/>
                  </a:schemeClr>
                </a:solidFill>
                <a:latin typeface="+mj-lt"/>
                <a:ea typeface="Calibri" panose="020F0502020204030204" pitchFamily="34" charset="0"/>
                <a:cs typeface="Times New Roman" panose="02020603050405020304" pitchFamily="18" charset="0"/>
              </a:rPr>
              <a:t>After the animal is guessed correctly, educator will lead class in doing ~10 reps of the animal exercise (indicated in parentheses on animal card)</a:t>
            </a:r>
            <a:endParaRPr lang="en-US" altLang="en-US" sz="900" dirty="0">
              <a:solidFill>
                <a:schemeClr val="tx1">
                  <a:lumMod val="50000"/>
                </a:schemeClr>
              </a:solidFill>
              <a:latin typeface="+mj-lt"/>
            </a:endParaRPr>
          </a:p>
          <a:p>
            <a:pPr lvl="0" eaLnBrk="0" fontAlgn="base" hangingPunct="0">
              <a:spcBef>
                <a:spcPct val="0"/>
              </a:spcBef>
              <a:spcAft>
                <a:spcPct val="0"/>
              </a:spcAft>
              <a:buFontTx/>
              <a:buChar char="•"/>
              <a:tabLst>
                <a:tab pos="779463" algn="ctr"/>
              </a:tabLst>
            </a:pPr>
            <a:r>
              <a:rPr lang="en-US" altLang="en-US" sz="1400" dirty="0">
                <a:solidFill>
                  <a:schemeClr val="tx1">
                    <a:lumMod val="50000"/>
                  </a:schemeClr>
                </a:solidFill>
                <a:latin typeface="+mj-lt"/>
                <a:ea typeface="Calibri" panose="020F0502020204030204" pitchFamily="34" charset="0"/>
                <a:cs typeface="Calibri" panose="020F0502020204030204" pitchFamily="34" charset="0"/>
              </a:rPr>
              <a:t>Play as many rounds as time allows, giving different students a chance to be the actor.</a:t>
            </a:r>
            <a:endParaRPr lang="en-US" altLang="en-US" sz="900" dirty="0">
              <a:solidFill>
                <a:schemeClr val="tx1">
                  <a:lumMod val="50000"/>
                </a:schemeClr>
              </a:solidFill>
              <a:latin typeface="+mj-lt"/>
            </a:endParaRPr>
          </a:p>
          <a:p>
            <a:pPr lvl="0" eaLnBrk="0" fontAlgn="base" hangingPunct="0">
              <a:spcBef>
                <a:spcPct val="0"/>
              </a:spcBef>
              <a:spcAft>
                <a:spcPct val="0"/>
              </a:spcAft>
              <a:tabLst>
                <a:tab pos="779463" algn="ctr"/>
              </a:tabLst>
            </a:pPr>
            <a:r>
              <a:rPr lang="en-US" altLang="en-US" sz="1400" b="1" dirty="0">
                <a:solidFill>
                  <a:schemeClr val="tx1">
                    <a:lumMod val="50000"/>
                  </a:schemeClr>
                </a:solidFill>
                <a:latin typeface="+mj-lt"/>
                <a:ea typeface="Times New Roman" panose="02020603050405020304" pitchFamily="18" charset="0"/>
                <a:cs typeface="Times New Roman" panose="02020603050405020304" pitchFamily="18" charset="0"/>
              </a:rPr>
              <a:t>Review</a:t>
            </a:r>
            <a:r>
              <a:rPr lang="en-US" altLang="en-US" sz="1200" dirty="0">
                <a:solidFill>
                  <a:schemeClr val="tx1">
                    <a:lumMod val="50000"/>
                  </a:schemeClr>
                </a:solidFill>
                <a:latin typeface="+mj-lt"/>
                <a:ea typeface="Calibri" panose="020F0502020204030204" pitchFamily="34" charset="0"/>
                <a:cs typeface="Calibri" panose="020F0502020204030204" pitchFamily="34" charset="0"/>
              </a:rPr>
              <a:t> </a:t>
            </a:r>
            <a:r>
              <a:rPr lang="en-US" altLang="en-US" sz="1400" b="1" dirty="0">
                <a:solidFill>
                  <a:schemeClr val="tx1">
                    <a:lumMod val="50000"/>
                  </a:schemeClr>
                </a:solidFill>
                <a:latin typeface="+mj-lt"/>
                <a:ea typeface="Times New Roman" panose="02020603050405020304" pitchFamily="18" charset="0"/>
                <a:cs typeface="Times New Roman" panose="02020603050405020304" pitchFamily="18" charset="0"/>
              </a:rPr>
              <a:t> </a:t>
            </a:r>
            <a:endParaRPr lang="en-US" altLang="en-US" sz="900" dirty="0">
              <a:solidFill>
                <a:schemeClr val="tx1">
                  <a:lumMod val="50000"/>
                </a:schemeClr>
              </a:solidFill>
              <a:latin typeface="+mj-lt"/>
            </a:endParaRPr>
          </a:p>
          <a:p>
            <a:pPr lvl="1" eaLnBrk="0" fontAlgn="base" hangingPunct="0">
              <a:spcBef>
                <a:spcPct val="0"/>
              </a:spcBef>
              <a:spcAft>
                <a:spcPct val="0"/>
              </a:spcAft>
              <a:buClr>
                <a:srgbClr val="000000"/>
              </a:buClr>
              <a:buSzPct val="100000"/>
              <a:buFontTx/>
              <a:buAutoNum type="arabicPeriod"/>
              <a:tabLst>
                <a:tab pos="779463" algn="ctr"/>
              </a:tabLst>
            </a:pPr>
            <a:r>
              <a:rPr lang="en-US" altLang="en-US" sz="1400" dirty="0">
                <a:solidFill>
                  <a:schemeClr val="tx1">
                    <a:lumMod val="50000"/>
                  </a:schemeClr>
                </a:solidFill>
                <a:latin typeface="+mj-lt"/>
                <a:ea typeface="Times New Roman" panose="02020603050405020304" pitchFamily="18" charset="0"/>
                <a:cs typeface="Times New Roman" panose="02020603050405020304" pitchFamily="18" charset="0"/>
              </a:rPr>
              <a:t>Why is exercise important</a:t>
            </a:r>
            <a:r>
              <a:rPr lang="en-US" altLang="en-US" sz="1400" i="1" dirty="0">
                <a:solidFill>
                  <a:schemeClr val="tx1">
                    <a:lumMod val="50000"/>
                  </a:schemeClr>
                </a:solidFill>
                <a:latin typeface="+mj-lt"/>
                <a:ea typeface="Times New Roman" panose="02020603050405020304" pitchFamily="18" charset="0"/>
                <a:cs typeface="Times New Roman" panose="02020603050405020304" pitchFamily="18" charset="0"/>
              </a:rPr>
              <a:t>?  Keeps us healthy and makes us strong.</a:t>
            </a:r>
            <a:endParaRPr lang="en-US" altLang="en-US" sz="900" dirty="0">
              <a:solidFill>
                <a:schemeClr val="tx1">
                  <a:lumMod val="50000"/>
                </a:schemeClr>
              </a:solidFill>
              <a:latin typeface="+mj-lt"/>
            </a:endParaRPr>
          </a:p>
          <a:p>
            <a:pPr lvl="0" eaLnBrk="0" fontAlgn="base" hangingPunct="0">
              <a:spcBef>
                <a:spcPct val="0"/>
              </a:spcBef>
              <a:spcAft>
                <a:spcPct val="0"/>
              </a:spcAft>
              <a:tabLst>
                <a:tab pos="779463" algn="ctr"/>
              </a:tabLst>
            </a:pPr>
            <a:r>
              <a:rPr lang="en-US" altLang="en-US" sz="1200" dirty="0">
                <a:solidFill>
                  <a:schemeClr val="tx1">
                    <a:lumMod val="50000"/>
                  </a:schemeClr>
                </a:solidFill>
                <a:latin typeface="+mj-lt"/>
                <a:ea typeface="Times New Roman" panose="02020603050405020304" pitchFamily="18" charset="0"/>
                <a:cs typeface="Times New Roman" panose="02020603050405020304" pitchFamily="18" charset="0"/>
              </a:rPr>
              <a:t> </a:t>
            </a:r>
          </a:p>
          <a:p>
            <a:endParaRPr lang="en-US" dirty="0">
              <a:solidFill>
                <a:schemeClr val="tx1">
                  <a:lumMod val="50000"/>
                </a:schemeClr>
              </a:solidFill>
              <a:latin typeface="+mj-lt"/>
            </a:endParaRPr>
          </a:p>
        </p:txBody>
      </p:sp>
      <p:sp>
        <p:nvSpPr>
          <p:cNvPr id="14" name="Title 1"/>
          <p:cNvSpPr>
            <a:spLocks noGrp="1"/>
          </p:cNvSpPr>
          <p:nvPr>
            <p:ph type="title"/>
          </p:nvPr>
        </p:nvSpPr>
        <p:spPr>
          <a:xfrm>
            <a:off x="457200" y="65365"/>
            <a:ext cx="8229600" cy="1143000"/>
          </a:xfrm>
        </p:spPr>
        <p:txBody>
          <a:bodyPr/>
          <a:lstStyle/>
          <a:p>
            <a:r>
              <a:rPr lang="en-US" sz="3600" dirty="0"/>
              <a:t>Fun and Interesting ways to do Physical Activity:</a:t>
            </a:r>
          </a:p>
        </p:txBody>
      </p:sp>
      <p:pic>
        <p:nvPicPr>
          <p:cNvPr id="1027" name="Picture 3" descr="animal charade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7138" y="2426941"/>
            <a:ext cx="3749983"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8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10-Minute Recess</a:t>
            </a:r>
          </a:p>
        </p:txBody>
      </p:sp>
      <p:pic>
        <p:nvPicPr>
          <p:cNvPr id="4" name="Content Placeholder 3" descr="kids4.png"/>
          <p:cNvPicPr>
            <a:picLocks noGrp="1" noChangeAspect="1"/>
          </p:cNvPicPr>
          <p:nvPr>
            <p:ph idx="1"/>
          </p:nvPr>
        </p:nvPicPr>
        <p:blipFill>
          <a:blip r:embed="rId2" cstate="print"/>
          <a:stretch>
            <a:fillRect/>
          </a:stretch>
        </p:blipFill>
        <p:spPr>
          <a:xfrm rot="682233">
            <a:off x="4760849" y="3521279"/>
            <a:ext cx="1299027" cy="1855753"/>
          </a:xfrm>
        </p:spPr>
      </p:pic>
      <p:pic>
        <p:nvPicPr>
          <p:cNvPr id="5" name="Picture 4" descr="kids9.jpg"/>
          <p:cNvPicPr>
            <a:picLocks noChangeAspect="1"/>
          </p:cNvPicPr>
          <p:nvPr/>
        </p:nvPicPr>
        <p:blipFill>
          <a:blip r:embed="rId3" cstate="print"/>
          <a:stretch>
            <a:fillRect/>
          </a:stretch>
        </p:blipFill>
        <p:spPr>
          <a:xfrm rot="21112878">
            <a:off x="3325667" y="3511917"/>
            <a:ext cx="1306733" cy="1866761"/>
          </a:xfrm>
          <a:prstGeom prst="rect">
            <a:avLst/>
          </a:prstGeom>
        </p:spPr>
      </p:pic>
      <p:pic>
        <p:nvPicPr>
          <p:cNvPr id="6" name="Picture 5" descr="kids5.jpg"/>
          <p:cNvPicPr>
            <a:picLocks noChangeAspect="1"/>
          </p:cNvPicPr>
          <p:nvPr/>
        </p:nvPicPr>
        <p:blipFill>
          <a:blip r:embed="rId4" cstate="print"/>
          <a:stretch>
            <a:fillRect/>
          </a:stretch>
        </p:blipFill>
        <p:spPr>
          <a:xfrm rot="20284283">
            <a:off x="448743" y="3602566"/>
            <a:ext cx="1285232" cy="1836046"/>
          </a:xfrm>
          <a:prstGeom prst="rect">
            <a:avLst/>
          </a:prstGeom>
        </p:spPr>
      </p:pic>
      <p:pic>
        <p:nvPicPr>
          <p:cNvPr id="7" name="Picture 6" descr="kids8.jpg"/>
          <p:cNvPicPr>
            <a:picLocks noChangeAspect="1"/>
          </p:cNvPicPr>
          <p:nvPr/>
        </p:nvPicPr>
        <p:blipFill>
          <a:blip r:embed="rId5" cstate="print"/>
          <a:stretch>
            <a:fillRect/>
          </a:stretch>
        </p:blipFill>
        <p:spPr>
          <a:xfrm rot="21362660">
            <a:off x="6158288" y="3547677"/>
            <a:ext cx="1295400" cy="1850571"/>
          </a:xfrm>
          <a:prstGeom prst="rect">
            <a:avLst/>
          </a:prstGeom>
        </p:spPr>
      </p:pic>
      <p:pic>
        <p:nvPicPr>
          <p:cNvPr id="8" name="Picture 7" descr="kids6.jpg"/>
          <p:cNvPicPr>
            <a:picLocks noChangeAspect="1"/>
          </p:cNvPicPr>
          <p:nvPr/>
        </p:nvPicPr>
        <p:blipFill>
          <a:blip r:embed="rId6" cstate="print"/>
          <a:stretch>
            <a:fillRect/>
          </a:stretch>
        </p:blipFill>
        <p:spPr>
          <a:xfrm rot="600746">
            <a:off x="1827407" y="3451319"/>
            <a:ext cx="1295400" cy="1850571"/>
          </a:xfrm>
          <a:prstGeom prst="rect">
            <a:avLst/>
          </a:prstGeom>
        </p:spPr>
      </p:pic>
      <p:pic>
        <p:nvPicPr>
          <p:cNvPr id="9" name="Picture 8" descr="kids7.jpg"/>
          <p:cNvPicPr>
            <a:picLocks noChangeAspect="1"/>
          </p:cNvPicPr>
          <p:nvPr/>
        </p:nvPicPr>
        <p:blipFill>
          <a:blip r:embed="rId7" cstate="print"/>
          <a:stretch>
            <a:fillRect/>
          </a:stretch>
        </p:blipFill>
        <p:spPr>
          <a:xfrm rot="507611">
            <a:off x="7519879" y="3590022"/>
            <a:ext cx="1289341" cy="1841915"/>
          </a:xfrm>
          <a:prstGeom prst="rect">
            <a:avLst/>
          </a:prstGeom>
        </p:spPr>
      </p:pic>
      <p:sp>
        <p:nvSpPr>
          <p:cNvPr id="10" name="TextBox 9"/>
          <p:cNvSpPr txBox="1"/>
          <p:nvPr/>
        </p:nvSpPr>
        <p:spPr>
          <a:xfrm>
            <a:off x="2362200" y="1447800"/>
            <a:ext cx="4419600" cy="1477328"/>
          </a:xfrm>
          <a:prstGeom prst="rect">
            <a:avLst/>
          </a:prstGeom>
          <a:noFill/>
        </p:spPr>
        <p:txBody>
          <a:bodyPr wrap="square" rtlCol="0">
            <a:spAutoFit/>
          </a:bodyPr>
          <a:lstStyle/>
          <a:p>
            <a:r>
              <a:rPr lang="en-US" dirty="0"/>
              <a:t>Too Hot? Too Cold? Raining? Pop in a 10-Minute Recess DVD by Dr. Toni Yancey and get your students active. Purchase, </a:t>
            </a:r>
            <a:r>
              <a:rPr lang="en-US" dirty="0" err="1"/>
              <a:t>youtube</a:t>
            </a:r>
            <a:r>
              <a:rPr lang="en-US" dirty="0"/>
              <a:t> or ask your program representative to check out a copy.</a:t>
            </a:r>
          </a:p>
        </p:txBody>
      </p:sp>
      <p:pic>
        <p:nvPicPr>
          <p:cNvPr id="3" name="Picture 2"/>
          <p:cNvPicPr>
            <a:picLocks noChangeAspect="1"/>
          </p:cNvPicPr>
          <p:nvPr/>
        </p:nvPicPr>
        <p:blipFill>
          <a:blip r:embed="rId8"/>
          <a:stretch>
            <a:fillRect/>
          </a:stretch>
        </p:blipFill>
        <p:spPr>
          <a:xfrm>
            <a:off x="5867400" y="6395391"/>
            <a:ext cx="2670279" cy="469433"/>
          </a:xfrm>
          <a:prstGeom prst="rect">
            <a:avLst/>
          </a:prstGeom>
        </p:spPr>
      </p:pic>
    </p:spTree>
    <p:extLst>
      <p:ext uri="{BB962C8B-B14F-4D97-AF65-F5344CB8AC3E}">
        <p14:creationId xmlns:p14="http://schemas.microsoft.com/office/powerpoint/2010/main" val="189456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7972" y="2353853"/>
            <a:ext cx="3196027" cy="2362200"/>
          </a:xfrm>
        </p:spPr>
        <p:txBody>
          <a:bodyPr/>
          <a:lstStyle/>
          <a:p>
            <a:r>
              <a:rPr lang="en-US" sz="2000" dirty="0">
                <a:solidFill>
                  <a:schemeClr val="tx1"/>
                </a:solidFill>
              </a:rPr>
              <a:t>For health benefits, physical activity should be of moderate or vigorous intensity.</a:t>
            </a:r>
          </a:p>
        </p:txBody>
      </p:sp>
      <p:sp>
        <p:nvSpPr>
          <p:cNvPr id="3" name="Slide Number Placeholder 2"/>
          <p:cNvSpPr>
            <a:spLocks noGrp="1"/>
          </p:cNvSpPr>
          <p:nvPr>
            <p:ph type="sldNum" sz="quarter" idx="11"/>
          </p:nvPr>
        </p:nvSpPr>
        <p:spPr/>
        <p:txBody>
          <a:bodyPr/>
          <a:lstStyle/>
          <a:p>
            <a:fld id="{D5AF33E7-2105-4776-ACC8-890AE940EEA2}" type="slidenum">
              <a:rPr lang="en-US" smtClean="0"/>
              <a:pPr/>
              <a:t>2</a:t>
            </a:fld>
            <a:endParaRPr lang="en-US" dirty="0"/>
          </a:p>
        </p:txBody>
      </p:sp>
      <p:sp>
        <p:nvSpPr>
          <p:cNvPr id="4" name="Text Placeholder 3"/>
          <p:cNvSpPr>
            <a:spLocks noGrp="1"/>
          </p:cNvSpPr>
          <p:nvPr>
            <p:ph type="body" sz="quarter" idx="12"/>
          </p:nvPr>
        </p:nvSpPr>
        <p:spPr/>
        <p:txBody>
          <a:bodyPr/>
          <a:lstStyle/>
          <a:p>
            <a:pPr algn="ctr"/>
            <a:r>
              <a:rPr lang="en-US" dirty="0"/>
              <a:t>What is Physical Activity?</a:t>
            </a:r>
          </a:p>
        </p:txBody>
      </p:sp>
      <p:pic>
        <p:nvPicPr>
          <p:cNvPr id="6" name="Picture 5"/>
          <p:cNvPicPr>
            <a:picLocks noChangeAspect="1"/>
          </p:cNvPicPr>
          <p:nvPr/>
        </p:nvPicPr>
        <p:blipFill>
          <a:blip r:embed="rId2"/>
          <a:stretch>
            <a:fillRect/>
          </a:stretch>
        </p:blipFill>
        <p:spPr>
          <a:xfrm>
            <a:off x="267651" y="1536598"/>
            <a:ext cx="5699655" cy="3996710"/>
          </a:xfrm>
          <a:prstGeom prst="rect">
            <a:avLst/>
          </a:prstGeom>
        </p:spPr>
      </p:pic>
    </p:spTree>
    <p:extLst>
      <p:ext uri="{BB962C8B-B14F-4D97-AF65-F5344CB8AC3E}">
        <p14:creationId xmlns:p14="http://schemas.microsoft.com/office/powerpoint/2010/main" val="423840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5257800" y="5310187"/>
            <a:ext cx="3733800" cy="838200"/>
          </a:xfrm>
        </p:spPr>
        <p:txBody>
          <a:bodyPr>
            <a:noAutofit/>
          </a:bodyPr>
          <a:lstStyle/>
          <a:p>
            <a:r>
              <a:rPr lang="en-US" sz="1800" dirty="0"/>
              <a:t>Examples: Running, Walking, Swimming, Biking, Jump Rope.</a:t>
            </a:r>
          </a:p>
        </p:txBody>
      </p:sp>
      <p:sp>
        <p:nvSpPr>
          <p:cNvPr id="7" name="Text Placeholder 6"/>
          <p:cNvSpPr>
            <a:spLocks noGrp="1"/>
          </p:cNvSpPr>
          <p:nvPr>
            <p:ph type="body" sz="quarter" idx="15"/>
          </p:nvPr>
        </p:nvSpPr>
        <p:spPr/>
        <p:txBody>
          <a:bodyPr/>
          <a:lstStyle/>
          <a:p>
            <a:pPr algn="ctr"/>
            <a:r>
              <a:rPr lang="en-US" dirty="0"/>
              <a:t>Types of Physical Activity</a:t>
            </a:r>
          </a:p>
        </p:txBody>
      </p:sp>
      <p:sp>
        <p:nvSpPr>
          <p:cNvPr id="3" name="Slide Number Placeholder 2"/>
          <p:cNvSpPr>
            <a:spLocks noGrp="1"/>
          </p:cNvSpPr>
          <p:nvPr>
            <p:ph type="sldNum" sz="quarter" idx="11"/>
          </p:nvPr>
        </p:nvSpPr>
        <p:spPr/>
        <p:txBody>
          <a:bodyPr/>
          <a:lstStyle/>
          <a:p>
            <a:fld id="{D5AF33E7-2105-4776-ACC8-890AE940EEA2}" type="slidenum">
              <a:rPr lang="en-US" smtClean="0"/>
              <a:pPr/>
              <a:t>3</a:t>
            </a:fld>
            <a:endParaRPr lang="en-US" dirty="0"/>
          </a:p>
        </p:txBody>
      </p:sp>
      <p:pic>
        <p:nvPicPr>
          <p:cNvPr id="4" name="Picture 3"/>
          <p:cNvPicPr>
            <a:picLocks noChangeAspect="1"/>
          </p:cNvPicPr>
          <p:nvPr/>
        </p:nvPicPr>
        <p:blipFill>
          <a:blip r:embed="rId2"/>
          <a:stretch>
            <a:fillRect/>
          </a:stretch>
        </p:blipFill>
        <p:spPr>
          <a:xfrm>
            <a:off x="304800" y="990600"/>
            <a:ext cx="4953000" cy="5177407"/>
          </a:xfrm>
          <a:prstGeom prst="rect">
            <a:avLst/>
          </a:prstGeom>
        </p:spPr>
      </p:pic>
      <p:pic>
        <p:nvPicPr>
          <p:cNvPr id="9" name="Picture 8"/>
          <p:cNvPicPr>
            <a:picLocks noChangeAspect="1"/>
          </p:cNvPicPr>
          <p:nvPr/>
        </p:nvPicPr>
        <p:blipFill>
          <a:blip r:embed="rId3"/>
          <a:stretch>
            <a:fillRect/>
          </a:stretch>
        </p:blipFill>
        <p:spPr>
          <a:xfrm>
            <a:off x="5674719" y="890204"/>
            <a:ext cx="2828789" cy="4419983"/>
          </a:xfrm>
          <a:prstGeom prst="rect">
            <a:avLst/>
          </a:prstGeom>
        </p:spPr>
      </p:pic>
    </p:spTree>
    <p:extLst>
      <p:ext uri="{BB962C8B-B14F-4D97-AF65-F5344CB8AC3E}">
        <p14:creationId xmlns:p14="http://schemas.microsoft.com/office/powerpoint/2010/main" val="1680095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algn="ctr"/>
            <a:r>
              <a:rPr lang="en-US" dirty="0"/>
              <a:t>Types of Physical Activity</a:t>
            </a:r>
          </a:p>
        </p:txBody>
      </p:sp>
      <p:sp>
        <p:nvSpPr>
          <p:cNvPr id="3" name="Slide Number Placeholder 2"/>
          <p:cNvSpPr>
            <a:spLocks noGrp="1"/>
          </p:cNvSpPr>
          <p:nvPr>
            <p:ph type="sldNum" sz="quarter" idx="11"/>
          </p:nvPr>
        </p:nvSpPr>
        <p:spPr/>
        <p:txBody>
          <a:bodyPr/>
          <a:lstStyle/>
          <a:p>
            <a:fld id="{D5AF33E7-2105-4776-ACC8-890AE940EEA2}" type="slidenum">
              <a:rPr lang="en-US" smtClean="0"/>
              <a:pPr/>
              <a:t>4</a:t>
            </a:fld>
            <a:endParaRPr lang="en-US" dirty="0"/>
          </a:p>
        </p:txBody>
      </p:sp>
      <p:pic>
        <p:nvPicPr>
          <p:cNvPr id="2" name="Picture 1"/>
          <p:cNvPicPr>
            <a:picLocks noChangeAspect="1"/>
          </p:cNvPicPr>
          <p:nvPr/>
        </p:nvPicPr>
        <p:blipFill>
          <a:blip r:embed="rId2"/>
          <a:stretch>
            <a:fillRect/>
          </a:stretch>
        </p:blipFill>
        <p:spPr>
          <a:xfrm>
            <a:off x="304800" y="898804"/>
            <a:ext cx="4015050" cy="2521978"/>
          </a:xfrm>
          <a:prstGeom prst="rect">
            <a:avLst/>
          </a:prstGeom>
        </p:spPr>
      </p:pic>
      <p:pic>
        <p:nvPicPr>
          <p:cNvPr id="6" name="Picture 5"/>
          <p:cNvPicPr>
            <a:picLocks noChangeAspect="1"/>
          </p:cNvPicPr>
          <p:nvPr/>
        </p:nvPicPr>
        <p:blipFill>
          <a:blip r:embed="rId3"/>
          <a:stretch>
            <a:fillRect/>
          </a:stretch>
        </p:blipFill>
        <p:spPr>
          <a:xfrm>
            <a:off x="75685" y="3439317"/>
            <a:ext cx="1943100" cy="2895600"/>
          </a:xfrm>
          <a:prstGeom prst="rect">
            <a:avLst/>
          </a:prstGeom>
        </p:spPr>
      </p:pic>
      <p:pic>
        <p:nvPicPr>
          <p:cNvPr id="10" name="Picture 9"/>
          <p:cNvPicPr>
            <a:picLocks noChangeAspect="1"/>
          </p:cNvPicPr>
          <p:nvPr/>
        </p:nvPicPr>
        <p:blipFill>
          <a:blip r:embed="rId4"/>
          <a:stretch>
            <a:fillRect/>
          </a:stretch>
        </p:blipFill>
        <p:spPr>
          <a:xfrm>
            <a:off x="2368555" y="3837826"/>
            <a:ext cx="2228159" cy="2098582"/>
          </a:xfrm>
          <a:prstGeom prst="rect">
            <a:avLst/>
          </a:prstGeom>
        </p:spPr>
      </p:pic>
      <p:pic>
        <p:nvPicPr>
          <p:cNvPr id="12" name="Picture 11"/>
          <p:cNvPicPr>
            <a:picLocks noChangeAspect="1"/>
          </p:cNvPicPr>
          <p:nvPr/>
        </p:nvPicPr>
        <p:blipFill>
          <a:blip r:embed="rId5"/>
          <a:stretch>
            <a:fillRect/>
          </a:stretch>
        </p:blipFill>
        <p:spPr>
          <a:xfrm>
            <a:off x="5181600" y="2421539"/>
            <a:ext cx="3365284" cy="2243522"/>
          </a:xfrm>
          <a:prstGeom prst="rect">
            <a:avLst/>
          </a:prstGeom>
        </p:spPr>
      </p:pic>
    </p:spTree>
    <p:extLst>
      <p:ext uri="{BB962C8B-B14F-4D97-AF65-F5344CB8AC3E}">
        <p14:creationId xmlns:p14="http://schemas.microsoft.com/office/powerpoint/2010/main" val="358860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algn="ctr"/>
            <a:r>
              <a:rPr lang="en-US" dirty="0"/>
              <a:t>Types of Physical Activity</a:t>
            </a:r>
          </a:p>
        </p:txBody>
      </p:sp>
      <p:sp>
        <p:nvSpPr>
          <p:cNvPr id="3" name="Slide Number Placeholder 2"/>
          <p:cNvSpPr>
            <a:spLocks noGrp="1"/>
          </p:cNvSpPr>
          <p:nvPr>
            <p:ph type="sldNum" sz="quarter" idx="11"/>
          </p:nvPr>
        </p:nvSpPr>
        <p:spPr/>
        <p:txBody>
          <a:bodyPr/>
          <a:lstStyle/>
          <a:p>
            <a:fld id="{D5AF33E7-2105-4776-ACC8-890AE940EEA2}" type="slidenum">
              <a:rPr lang="en-US" smtClean="0"/>
              <a:pPr/>
              <a:t>5</a:t>
            </a:fld>
            <a:endParaRPr lang="en-US" dirty="0"/>
          </a:p>
        </p:txBody>
      </p:sp>
      <p:pic>
        <p:nvPicPr>
          <p:cNvPr id="4" name="Picture 3"/>
          <p:cNvPicPr>
            <a:picLocks noChangeAspect="1"/>
          </p:cNvPicPr>
          <p:nvPr/>
        </p:nvPicPr>
        <p:blipFill>
          <a:blip r:embed="rId2"/>
          <a:stretch>
            <a:fillRect/>
          </a:stretch>
        </p:blipFill>
        <p:spPr>
          <a:xfrm>
            <a:off x="304800" y="1813482"/>
            <a:ext cx="2806890" cy="2350770"/>
          </a:xfrm>
          <a:prstGeom prst="rect">
            <a:avLst/>
          </a:prstGeom>
        </p:spPr>
      </p:pic>
      <p:pic>
        <p:nvPicPr>
          <p:cNvPr id="5" name="Picture 4"/>
          <p:cNvPicPr>
            <a:picLocks noChangeAspect="1"/>
          </p:cNvPicPr>
          <p:nvPr/>
        </p:nvPicPr>
        <p:blipFill>
          <a:blip r:embed="rId3"/>
          <a:stretch>
            <a:fillRect/>
          </a:stretch>
        </p:blipFill>
        <p:spPr>
          <a:xfrm>
            <a:off x="2895600" y="2988867"/>
            <a:ext cx="2913529" cy="3219450"/>
          </a:xfrm>
          <a:prstGeom prst="rect">
            <a:avLst/>
          </a:prstGeom>
        </p:spPr>
      </p:pic>
      <p:sp>
        <p:nvSpPr>
          <p:cNvPr id="11" name="Text Placeholder 3"/>
          <p:cNvSpPr txBox="1">
            <a:spLocks/>
          </p:cNvSpPr>
          <p:nvPr/>
        </p:nvSpPr>
        <p:spPr>
          <a:xfrm>
            <a:off x="2294964" y="710680"/>
            <a:ext cx="4114800" cy="661987"/>
          </a:xfrm>
          <a:prstGeom prst="rect">
            <a:avLst/>
          </a:prstGeom>
        </p:spPr>
        <p:txBody>
          <a:bodyPr anchor="ctr"/>
          <a:lstStyle>
            <a:lvl1pPr marL="342900" indent="-342900" algn="l" defTabSz="914400" rtl="0" eaLnBrk="1" latinLnBrk="0" hangingPunct="1">
              <a:spcBef>
                <a:spcPct val="20000"/>
              </a:spcBef>
              <a:buFontTx/>
              <a:buBlip>
                <a:blip r:embed="rId4"/>
              </a:buBlip>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Flexibility Exercises</a:t>
            </a:r>
          </a:p>
        </p:txBody>
      </p:sp>
      <p:pic>
        <p:nvPicPr>
          <p:cNvPr id="9" name="Picture 8"/>
          <p:cNvPicPr>
            <a:picLocks noChangeAspect="1"/>
          </p:cNvPicPr>
          <p:nvPr/>
        </p:nvPicPr>
        <p:blipFill>
          <a:blip r:embed="rId5"/>
          <a:stretch>
            <a:fillRect/>
          </a:stretch>
        </p:blipFill>
        <p:spPr>
          <a:xfrm>
            <a:off x="5809129" y="1243786"/>
            <a:ext cx="3206774" cy="2127688"/>
          </a:xfrm>
          <a:prstGeom prst="rect">
            <a:avLst/>
          </a:prstGeom>
        </p:spPr>
      </p:pic>
      <p:pic>
        <p:nvPicPr>
          <p:cNvPr id="13" name="Picture 12"/>
          <p:cNvPicPr>
            <a:picLocks noChangeAspect="1"/>
          </p:cNvPicPr>
          <p:nvPr/>
        </p:nvPicPr>
        <p:blipFill>
          <a:blip r:embed="rId6"/>
          <a:stretch>
            <a:fillRect/>
          </a:stretch>
        </p:blipFill>
        <p:spPr>
          <a:xfrm>
            <a:off x="6016411" y="3598761"/>
            <a:ext cx="2999492" cy="1999661"/>
          </a:xfrm>
          <a:prstGeom prst="rect">
            <a:avLst/>
          </a:prstGeom>
        </p:spPr>
      </p:pic>
    </p:spTree>
    <p:extLst>
      <p:ext uri="{BB962C8B-B14F-4D97-AF65-F5344CB8AC3E}">
        <p14:creationId xmlns:p14="http://schemas.microsoft.com/office/powerpoint/2010/main" val="9575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63"/>
            <a:ext cx="8229600" cy="1143000"/>
          </a:xfrm>
        </p:spPr>
        <p:txBody>
          <a:bodyPr/>
          <a:lstStyle/>
          <a:p>
            <a:r>
              <a:rPr lang="en-US" b="1" dirty="0"/>
              <a:t>Why Is Physical Activity Important?</a:t>
            </a:r>
            <a:br>
              <a:rPr lang="en-US" b="1" dirty="0"/>
            </a:br>
            <a:endParaRPr lang="en-US" dirty="0"/>
          </a:p>
        </p:txBody>
      </p:sp>
      <p:sp>
        <p:nvSpPr>
          <p:cNvPr id="3" name="Content Placeholder 2"/>
          <p:cNvSpPr>
            <a:spLocks noGrp="1"/>
          </p:cNvSpPr>
          <p:nvPr>
            <p:ph idx="1"/>
          </p:nvPr>
        </p:nvSpPr>
        <p:spPr>
          <a:xfrm>
            <a:off x="457200" y="1600200"/>
            <a:ext cx="6172200" cy="4205764"/>
          </a:xfrm>
        </p:spPr>
        <p:txBody>
          <a:bodyPr/>
          <a:lstStyle/>
          <a:p>
            <a:r>
              <a:rPr lang="en-US" sz="3600" dirty="0"/>
              <a:t>Regular physical activity can produce long term health benefits. </a:t>
            </a:r>
          </a:p>
          <a:p>
            <a:r>
              <a:rPr lang="en-US" sz="3600" dirty="0"/>
              <a:t>People of all ages, shapes, sizes, and abilities can benefit from being physically active. </a:t>
            </a:r>
          </a:p>
          <a:p>
            <a:endParaRPr lang="en-US" sz="2800" dirty="0"/>
          </a:p>
        </p:txBody>
      </p:sp>
      <p:pic>
        <p:nvPicPr>
          <p:cNvPr id="6" name="Picture 5"/>
          <p:cNvPicPr>
            <a:picLocks noChangeAspect="1"/>
          </p:cNvPicPr>
          <p:nvPr/>
        </p:nvPicPr>
        <p:blipFill>
          <a:blip r:embed="rId2"/>
          <a:stretch>
            <a:fillRect/>
          </a:stretch>
        </p:blipFill>
        <p:spPr>
          <a:xfrm>
            <a:off x="6395927" y="1806614"/>
            <a:ext cx="2524347" cy="2168012"/>
          </a:xfrm>
          <a:prstGeom prst="rect">
            <a:avLst/>
          </a:prstGeom>
        </p:spPr>
      </p:pic>
    </p:spTree>
    <p:extLst>
      <p:ext uri="{BB962C8B-B14F-4D97-AF65-F5344CB8AC3E}">
        <p14:creationId xmlns:p14="http://schemas.microsoft.com/office/powerpoint/2010/main" val="344664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63"/>
            <a:ext cx="8229600" cy="1143000"/>
          </a:xfrm>
        </p:spPr>
        <p:txBody>
          <a:bodyPr/>
          <a:lstStyle/>
          <a:p>
            <a:r>
              <a:rPr lang="en-US" b="1" dirty="0"/>
              <a:t>Why Is Physical Activity Important?</a:t>
            </a:r>
            <a:br>
              <a:rPr lang="en-US" b="1" dirty="0"/>
            </a:br>
            <a:endParaRPr lang="en-US" dirty="0"/>
          </a:p>
        </p:txBody>
      </p:sp>
      <p:sp>
        <p:nvSpPr>
          <p:cNvPr id="3" name="Content Placeholder 2"/>
          <p:cNvSpPr>
            <a:spLocks noGrp="1"/>
          </p:cNvSpPr>
          <p:nvPr>
            <p:ph idx="1"/>
          </p:nvPr>
        </p:nvSpPr>
        <p:spPr>
          <a:xfrm>
            <a:off x="457200" y="1600200"/>
            <a:ext cx="6172200" cy="4205764"/>
          </a:xfrm>
        </p:spPr>
        <p:txBody>
          <a:bodyPr/>
          <a:lstStyle/>
          <a:p>
            <a:r>
              <a:rPr lang="en-US" sz="4000" dirty="0"/>
              <a:t>The more physical activity you do, the greater the health benefits.</a:t>
            </a:r>
          </a:p>
          <a:p>
            <a:r>
              <a:rPr lang="en-US" sz="4000" dirty="0"/>
              <a:t>Kids need 60 minutes a day of physical activity!</a:t>
            </a:r>
          </a:p>
          <a:p>
            <a:endParaRPr lang="en-US" sz="2800" dirty="0"/>
          </a:p>
        </p:txBody>
      </p:sp>
      <p:pic>
        <p:nvPicPr>
          <p:cNvPr id="4" name="Picture 2" descr="kids playing soccer"/>
          <p:cNvPicPr>
            <a:picLocks noChangeAspect="1" noChangeArrowheads="1"/>
          </p:cNvPicPr>
          <p:nvPr/>
        </p:nvPicPr>
        <p:blipFill>
          <a:blip r:embed="rId2" cstate="print"/>
          <a:srcRect/>
          <a:stretch>
            <a:fillRect/>
          </a:stretch>
        </p:blipFill>
        <p:spPr bwMode="auto">
          <a:xfrm>
            <a:off x="6629400" y="2590800"/>
            <a:ext cx="2209800" cy="1919764"/>
          </a:xfrm>
          <a:prstGeom prst="rect">
            <a:avLst/>
          </a:prstGeom>
          <a:noFill/>
        </p:spPr>
      </p:pic>
    </p:spTree>
    <p:extLst>
      <p:ext uri="{BB962C8B-B14F-4D97-AF65-F5344CB8AC3E}">
        <p14:creationId xmlns:p14="http://schemas.microsoft.com/office/powerpoint/2010/main" val="245986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2627" y="2667000"/>
            <a:ext cx="2386914" cy="1582729"/>
          </a:xfrm>
          <a:prstGeom prst="rect">
            <a:avLst/>
          </a:prstGeom>
        </p:spPr>
      </p:pic>
      <p:sp>
        <p:nvSpPr>
          <p:cNvPr id="6" name="Title 5"/>
          <p:cNvSpPr>
            <a:spLocks noGrp="1"/>
          </p:cNvSpPr>
          <p:nvPr>
            <p:ph type="title"/>
          </p:nvPr>
        </p:nvSpPr>
        <p:spPr>
          <a:xfrm>
            <a:off x="457200" y="62356"/>
            <a:ext cx="8077200" cy="1121833"/>
          </a:xfrm>
        </p:spPr>
        <p:txBody>
          <a:bodyPr/>
          <a:lstStyle/>
          <a:p>
            <a:r>
              <a:rPr lang="en-US" dirty="0"/>
              <a:t>Why is Physical Activity Important?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00"/>
            <a:ext cx="5905439" cy="4563294"/>
          </a:xfrm>
          <a:prstGeom prst="rect">
            <a:avLst/>
          </a:prstGeom>
        </p:spPr>
      </p:pic>
    </p:spTree>
    <p:extLst>
      <p:ext uri="{BB962C8B-B14F-4D97-AF65-F5344CB8AC3E}">
        <p14:creationId xmlns:p14="http://schemas.microsoft.com/office/powerpoint/2010/main" val="548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839200" cy="1077218"/>
          </a:xfrm>
          <a:prstGeom prst="rect">
            <a:avLst/>
          </a:prstGeom>
          <a:noFill/>
        </p:spPr>
        <p:txBody>
          <a:bodyPr wrap="square" rtlCol="0">
            <a:spAutoFit/>
          </a:bodyPr>
          <a:lstStyle/>
          <a:p>
            <a:pPr algn="ctr"/>
            <a:r>
              <a:rPr lang="en-US" sz="3200" dirty="0"/>
              <a:t>What are some ways I can get my students moving?</a:t>
            </a:r>
          </a:p>
        </p:txBody>
      </p:sp>
      <p:sp>
        <p:nvSpPr>
          <p:cNvPr id="6" name="TextBox 5"/>
          <p:cNvSpPr txBox="1"/>
          <p:nvPr/>
        </p:nvSpPr>
        <p:spPr>
          <a:xfrm rot="842577">
            <a:off x="5812818" y="1332758"/>
            <a:ext cx="3048000" cy="1200329"/>
          </a:xfrm>
          <a:prstGeom prst="rect">
            <a:avLst/>
          </a:prstGeom>
          <a:noFill/>
        </p:spPr>
        <p:txBody>
          <a:bodyPr wrap="square" rtlCol="0">
            <a:spAutoFit/>
          </a:bodyPr>
          <a:lstStyle/>
          <a:p>
            <a:r>
              <a:rPr lang="en-US" b="1" dirty="0">
                <a:solidFill>
                  <a:srgbClr val="7030A0"/>
                </a:solidFill>
                <a:latin typeface="Arial" pitchFamily="34" charset="0"/>
                <a:cs typeface="Arial" pitchFamily="34" charset="0"/>
              </a:rPr>
              <a:t>Do some strength building exercises like lunges, squats, and push ups</a:t>
            </a:r>
            <a:endParaRPr lang="en-US" b="1" dirty="0">
              <a:solidFill>
                <a:srgbClr val="7030A0"/>
              </a:solidFill>
            </a:endParaRPr>
          </a:p>
        </p:txBody>
      </p:sp>
      <p:sp>
        <p:nvSpPr>
          <p:cNvPr id="7" name="TextBox 6"/>
          <p:cNvSpPr txBox="1"/>
          <p:nvPr/>
        </p:nvSpPr>
        <p:spPr>
          <a:xfrm>
            <a:off x="3848851" y="4978390"/>
            <a:ext cx="2971800" cy="923330"/>
          </a:xfrm>
          <a:prstGeom prst="rect">
            <a:avLst/>
          </a:prstGeom>
          <a:noFill/>
        </p:spPr>
        <p:txBody>
          <a:bodyPr wrap="square" rtlCol="0">
            <a:spAutoFit/>
          </a:bodyPr>
          <a:lstStyle/>
          <a:p>
            <a:r>
              <a:rPr lang="en-US" b="1" dirty="0">
                <a:solidFill>
                  <a:srgbClr val="00B0F0"/>
                </a:solidFill>
              </a:rPr>
              <a:t>Use imagination: have students imitate sports movements or animals</a:t>
            </a:r>
          </a:p>
        </p:txBody>
      </p:sp>
      <p:sp>
        <p:nvSpPr>
          <p:cNvPr id="8" name="TextBox 7"/>
          <p:cNvSpPr txBox="1"/>
          <p:nvPr/>
        </p:nvSpPr>
        <p:spPr>
          <a:xfrm rot="20640620">
            <a:off x="3865929" y="2916832"/>
            <a:ext cx="3719088" cy="646331"/>
          </a:xfrm>
          <a:prstGeom prst="rect">
            <a:avLst/>
          </a:prstGeom>
          <a:noFill/>
        </p:spPr>
        <p:txBody>
          <a:bodyPr wrap="square" rtlCol="0">
            <a:spAutoFit/>
          </a:bodyPr>
          <a:lstStyle/>
          <a:p>
            <a:r>
              <a:rPr lang="en-US" b="1" dirty="0">
                <a:solidFill>
                  <a:srgbClr val="0070C0"/>
                </a:solidFill>
                <a:latin typeface="Arial" pitchFamily="34" charset="0"/>
                <a:cs typeface="Arial" pitchFamily="34" charset="0"/>
              </a:rPr>
              <a:t>Take a brain break and stretch for 5 minutes with your class</a:t>
            </a:r>
            <a:endParaRPr lang="en-US" b="1" dirty="0">
              <a:solidFill>
                <a:srgbClr val="0070C0"/>
              </a:solidFill>
            </a:endParaRPr>
          </a:p>
        </p:txBody>
      </p:sp>
      <p:sp>
        <p:nvSpPr>
          <p:cNvPr id="9" name="TextBox 8"/>
          <p:cNvSpPr txBox="1"/>
          <p:nvPr/>
        </p:nvSpPr>
        <p:spPr>
          <a:xfrm rot="20876426">
            <a:off x="733979" y="1270554"/>
            <a:ext cx="1752600" cy="1200329"/>
          </a:xfrm>
          <a:prstGeom prst="rect">
            <a:avLst/>
          </a:prstGeom>
          <a:noFill/>
        </p:spPr>
        <p:txBody>
          <a:bodyPr wrap="square" rtlCol="0">
            <a:spAutoFit/>
          </a:bodyPr>
          <a:lstStyle/>
          <a:p>
            <a:pPr algn="ctr"/>
            <a:r>
              <a:rPr lang="en-US" b="1" dirty="0">
                <a:solidFill>
                  <a:srgbClr val="FF0000"/>
                </a:solidFill>
              </a:rPr>
              <a:t>Try to run in place for 2 minutes straight</a:t>
            </a:r>
          </a:p>
        </p:txBody>
      </p:sp>
      <p:sp>
        <p:nvSpPr>
          <p:cNvPr id="10" name="TextBox 9"/>
          <p:cNvSpPr txBox="1"/>
          <p:nvPr/>
        </p:nvSpPr>
        <p:spPr>
          <a:xfrm rot="1177869">
            <a:off x="447520" y="2985874"/>
            <a:ext cx="3048000" cy="646331"/>
          </a:xfrm>
          <a:prstGeom prst="rect">
            <a:avLst/>
          </a:prstGeom>
          <a:noFill/>
        </p:spPr>
        <p:txBody>
          <a:bodyPr wrap="square" rtlCol="0">
            <a:spAutoFit/>
          </a:bodyPr>
          <a:lstStyle/>
          <a:p>
            <a:r>
              <a:rPr lang="en-US" b="1" dirty="0">
                <a:solidFill>
                  <a:srgbClr val="00B050"/>
                </a:solidFill>
                <a:latin typeface="Arial" pitchFamily="34" charset="0"/>
                <a:cs typeface="Arial" pitchFamily="34" charset="0"/>
              </a:rPr>
              <a:t>Toss a beach ball around the class</a:t>
            </a:r>
            <a:endParaRPr lang="en-US" b="1" dirty="0">
              <a:solidFill>
                <a:srgbClr val="00B050"/>
              </a:solidFill>
            </a:endParaRPr>
          </a:p>
        </p:txBody>
      </p:sp>
      <p:sp>
        <p:nvSpPr>
          <p:cNvPr id="11" name="TextBox 10"/>
          <p:cNvSpPr txBox="1"/>
          <p:nvPr/>
        </p:nvSpPr>
        <p:spPr>
          <a:xfrm rot="21069576">
            <a:off x="640708" y="4503428"/>
            <a:ext cx="3124200" cy="646331"/>
          </a:xfrm>
          <a:prstGeom prst="rect">
            <a:avLst/>
          </a:prstGeom>
          <a:noFill/>
        </p:spPr>
        <p:txBody>
          <a:bodyPr wrap="square" rtlCol="0">
            <a:spAutoFit/>
          </a:bodyPr>
          <a:lstStyle/>
          <a:p>
            <a:r>
              <a:rPr lang="en-US" b="1" dirty="0">
                <a:solidFill>
                  <a:schemeClr val="accent2">
                    <a:lumMod val="75000"/>
                  </a:schemeClr>
                </a:solidFill>
                <a:latin typeface="Arial" pitchFamily="34" charset="0"/>
                <a:cs typeface="Arial" pitchFamily="34" charset="0"/>
              </a:rPr>
              <a:t>Plant and care for a vegetable or flower garden</a:t>
            </a:r>
            <a:endParaRPr lang="en-US" b="1" dirty="0">
              <a:solidFill>
                <a:schemeClr val="accent2">
                  <a:lumMod val="75000"/>
                </a:schemeClr>
              </a:solidFill>
            </a:endParaRPr>
          </a:p>
        </p:txBody>
      </p:sp>
      <p:sp>
        <p:nvSpPr>
          <p:cNvPr id="12" name="TextBox 11"/>
          <p:cNvSpPr txBox="1"/>
          <p:nvPr/>
        </p:nvSpPr>
        <p:spPr>
          <a:xfrm rot="1139516">
            <a:off x="6117619" y="4187158"/>
            <a:ext cx="2438400" cy="369332"/>
          </a:xfrm>
          <a:prstGeom prst="rect">
            <a:avLst/>
          </a:prstGeom>
          <a:noFill/>
        </p:spPr>
        <p:txBody>
          <a:bodyPr wrap="square" rtlCol="0">
            <a:spAutoFit/>
          </a:bodyPr>
          <a:lstStyle/>
          <a:p>
            <a:r>
              <a:rPr lang="en-US" b="1" dirty="0">
                <a:solidFill>
                  <a:schemeClr val="accent6">
                    <a:lumMod val="75000"/>
                  </a:schemeClr>
                </a:solidFill>
                <a:latin typeface="Arial" pitchFamily="34" charset="0"/>
                <a:cs typeface="Arial" pitchFamily="34" charset="0"/>
              </a:rPr>
              <a:t>Have a dance off</a:t>
            </a:r>
            <a:endParaRPr lang="en-US" b="1" dirty="0">
              <a:solidFill>
                <a:schemeClr val="accent6">
                  <a:lumMod val="75000"/>
                </a:schemeClr>
              </a:solidFill>
            </a:endParaRPr>
          </a:p>
        </p:txBody>
      </p:sp>
      <p:sp>
        <p:nvSpPr>
          <p:cNvPr id="13" name="TextBox 12"/>
          <p:cNvSpPr txBox="1"/>
          <p:nvPr/>
        </p:nvSpPr>
        <p:spPr>
          <a:xfrm>
            <a:off x="2819400" y="2133600"/>
            <a:ext cx="3124200" cy="646331"/>
          </a:xfrm>
          <a:prstGeom prst="rect">
            <a:avLst/>
          </a:prstGeom>
          <a:noFill/>
        </p:spPr>
        <p:txBody>
          <a:bodyPr wrap="square" rtlCol="0">
            <a:spAutoFit/>
          </a:bodyPr>
          <a:lstStyle/>
          <a:p>
            <a:r>
              <a:rPr lang="en-US" b="1" dirty="0">
                <a:solidFill>
                  <a:srgbClr val="92D050"/>
                </a:solidFill>
                <a:latin typeface="Arial" pitchFamily="34" charset="0"/>
                <a:cs typeface="Arial" pitchFamily="34" charset="0"/>
              </a:rPr>
              <a:t>Exercise to a workout video</a:t>
            </a:r>
            <a:endParaRPr lang="en-US" b="1" dirty="0">
              <a:solidFill>
                <a:srgbClr val="92D050"/>
              </a:solidFill>
            </a:endParaRPr>
          </a:p>
        </p:txBody>
      </p:sp>
    </p:spTree>
    <p:extLst>
      <p:ext uri="{BB962C8B-B14F-4D97-AF65-F5344CB8AC3E}">
        <p14:creationId xmlns:p14="http://schemas.microsoft.com/office/powerpoint/2010/main" val="1903507051"/>
      </p:ext>
    </p:extLst>
  </p:cSld>
  <p:clrMapOvr>
    <a:masterClrMapping/>
  </p:clrMapOvr>
</p:sld>
</file>

<file path=ppt/theme/theme1.xml><?xml version="1.0" encoding="utf-8"?>
<a:theme xmlns:a="http://schemas.openxmlformats.org/drawingml/2006/main" name="UC CalFresh PowerPoint Template">
  <a:themeElements>
    <a:clrScheme name="UCOP Colors 10-2016">
      <a:dk1>
        <a:srgbClr val="535353"/>
      </a:dk1>
      <a:lt1>
        <a:srgbClr val="FFFFFF"/>
      </a:lt1>
      <a:dk2>
        <a:srgbClr val="7C7E7F"/>
      </a:dk2>
      <a:lt2>
        <a:srgbClr val="72CDF4"/>
      </a:lt2>
      <a:accent1>
        <a:srgbClr val="1295D8"/>
      </a:accent1>
      <a:accent2>
        <a:srgbClr val="005581"/>
      </a:accent2>
      <a:accent3>
        <a:srgbClr val="FFB511"/>
      </a:accent3>
      <a:accent4>
        <a:srgbClr val="E44C9A"/>
      </a:accent4>
      <a:accent5>
        <a:srgbClr val="00778B"/>
      </a:accent5>
      <a:accent6>
        <a:srgbClr val="FF8F28"/>
      </a:accent6>
      <a:hlink>
        <a:srgbClr val="B4975A"/>
      </a:hlink>
      <a:folHlink>
        <a:srgbClr val="554B39"/>
      </a:folHlink>
    </a:clrScheme>
    <a:fontScheme name="UC CalFresh">
      <a:majorFont>
        <a:latin typeface="Arial"/>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91440" bIns="45720" rtlCol="0" anchor="b"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4000" b="0" i="0" u="none" strike="noStrike" kern="1200" cap="none" spc="0" normalizeH="0" baseline="0" noProof="0" dirty="0" smtClean="0">
            <a:ln>
              <a:noFill/>
            </a:ln>
            <a:solidFill>
              <a:schemeClr val="accent1"/>
            </a:solidFill>
            <a:effectLst/>
            <a:uLnTx/>
            <a:uFillTx/>
            <a:latin typeface="Arial"/>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250382</Template>
  <TotalTime>111</TotalTime>
  <Words>808</Words>
  <Application>Microsoft Office PowerPoint</Application>
  <PresentationFormat>On-screen Show (4:3)</PresentationFormat>
  <Paragraphs>67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Unicode MS</vt:lpstr>
      <vt:lpstr>Calibri</vt:lpstr>
      <vt:lpstr>Kievit Offc Pro Medium</vt:lpstr>
      <vt:lpstr>Lucida Sans</vt:lpstr>
      <vt:lpstr>Times New Roman</vt:lpstr>
      <vt:lpstr>UC CalFresh PowerPoint Template</vt:lpstr>
      <vt:lpstr>PowerPoint Presentation</vt:lpstr>
      <vt:lpstr>PowerPoint Presentation</vt:lpstr>
      <vt:lpstr>PowerPoint Presentation</vt:lpstr>
      <vt:lpstr>PowerPoint Presentation</vt:lpstr>
      <vt:lpstr>PowerPoint Presentation</vt:lpstr>
      <vt:lpstr>Why Is Physical Activity Important? </vt:lpstr>
      <vt:lpstr>Why Is Physical Activity Important? </vt:lpstr>
      <vt:lpstr>Why is Physical Activity Important?</vt:lpstr>
      <vt:lpstr>PowerPoint Presentation</vt:lpstr>
      <vt:lpstr>MyPlate Shaky</vt:lpstr>
      <vt:lpstr>GoNoodle</vt:lpstr>
      <vt:lpstr>CATCH</vt:lpstr>
      <vt:lpstr>PowerPoint Presentation</vt:lpstr>
      <vt:lpstr>Fun and Interesting ways to do Physical Activity:</vt:lpstr>
      <vt:lpstr>Fun and Interesting ways to do Physical Activity:</vt:lpstr>
      <vt:lpstr>10-Minute Recess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Sharp</dc:creator>
  <cp:lastModifiedBy>CalFresh 39</cp:lastModifiedBy>
  <cp:revision>19</cp:revision>
  <dcterms:created xsi:type="dcterms:W3CDTF">2017-03-02T22:50:45Z</dcterms:created>
  <dcterms:modified xsi:type="dcterms:W3CDTF">2017-03-07T18:49:08Z</dcterms:modified>
</cp:coreProperties>
</file>