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6858000" cy="9144000" type="letter"/>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552" autoAdjust="0"/>
  </p:normalViewPr>
  <p:slideViewPr>
    <p:cSldViewPr>
      <p:cViewPr>
        <p:scale>
          <a:sx n="75" d="100"/>
          <a:sy n="75" d="100"/>
        </p:scale>
        <p:origin x="2371" y="-283"/>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4B985CC0-B4E2-4E07-8114-686792960F3E}" type="datetimeFigureOut">
              <a:rPr lang="en-US" smtClean="0"/>
              <a:t>3/28/2017</a:t>
            </a:fld>
            <a:endParaRPr lang="en-US"/>
          </a:p>
        </p:txBody>
      </p:sp>
      <p:sp>
        <p:nvSpPr>
          <p:cNvPr id="4" name="Slide Image Placeholder 3"/>
          <p:cNvSpPr>
            <a:spLocks noGrp="1" noRot="1" noChangeAspect="1"/>
          </p:cNvSpPr>
          <p:nvPr>
            <p:ph type="sldImg" idx="2"/>
          </p:nvPr>
        </p:nvSpPr>
        <p:spPr>
          <a:xfrm>
            <a:off x="2328863" y="1162050"/>
            <a:ext cx="23526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E766A363-FF39-4A2D-8CB2-E5B4BEBE4715}" type="slidenum">
              <a:rPr lang="en-US" smtClean="0"/>
              <a:t>‹#›</a:t>
            </a:fld>
            <a:endParaRPr lang="en-US"/>
          </a:p>
        </p:txBody>
      </p:sp>
    </p:spTree>
    <p:extLst>
      <p:ext uri="{BB962C8B-B14F-4D97-AF65-F5344CB8AC3E}">
        <p14:creationId xmlns:p14="http://schemas.microsoft.com/office/powerpoint/2010/main" val="2951229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66A363-FF39-4A2D-8CB2-E5B4BEBE4715}" type="slidenum">
              <a:rPr lang="en-US" smtClean="0"/>
              <a:t>2</a:t>
            </a:fld>
            <a:endParaRPr lang="en-US"/>
          </a:p>
        </p:txBody>
      </p:sp>
    </p:spTree>
    <p:extLst>
      <p:ext uri="{BB962C8B-B14F-4D97-AF65-F5344CB8AC3E}">
        <p14:creationId xmlns:p14="http://schemas.microsoft.com/office/powerpoint/2010/main" val="3422229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Flyer">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304800" y="914400"/>
            <a:ext cx="6324600" cy="1828800"/>
          </a:xfrm>
          <a:prstGeom prst="rect">
            <a:avLst/>
          </a:prstGeom>
        </p:spPr>
        <p:txBody>
          <a:bodyPr anchor="ctr"/>
          <a:lstStyle>
            <a:lvl1pPr algn="ctr">
              <a:defRPr sz="4400" b="1">
                <a:solidFill>
                  <a:schemeClr val="tx1"/>
                </a:solidFill>
              </a:defRPr>
            </a:lvl1pPr>
          </a:lstStyle>
          <a:p>
            <a:r>
              <a:rPr lang="en-US" dirty="0"/>
              <a:t>Name of Event</a:t>
            </a:r>
          </a:p>
        </p:txBody>
      </p:sp>
      <p:sp>
        <p:nvSpPr>
          <p:cNvPr id="10" name="Picture Placeholder 9"/>
          <p:cNvSpPr>
            <a:spLocks noGrp="1"/>
          </p:cNvSpPr>
          <p:nvPr>
            <p:ph type="pic" sz="quarter" idx="10"/>
          </p:nvPr>
        </p:nvSpPr>
        <p:spPr>
          <a:xfrm>
            <a:off x="3505200" y="2971800"/>
            <a:ext cx="3124200" cy="3733800"/>
          </a:xfrm>
          <a:prstGeom prst="rect">
            <a:avLst/>
          </a:prstGeom>
        </p:spPr>
        <p:txBody>
          <a:bodyPr/>
          <a:lstStyle>
            <a:lvl1pPr algn="ctr">
              <a:defRPr>
                <a:solidFill>
                  <a:schemeClr val="bg1"/>
                </a:solidFill>
              </a:defRPr>
            </a:lvl1pPr>
          </a:lstStyle>
          <a:p>
            <a:r>
              <a:rPr lang="en-US"/>
              <a:t>Click icon to add picture</a:t>
            </a:r>
            <a:endParaRPr lang="en-US" dirty="0"/>
          </a:p>
        </p:txBody>
      </p:sp>
      <p:sp>
        <p:nvSpPr>
          <p:cNvPr id="12" name="Content Placeholder 11"/>
          <p:cNvSpPr>
            <a:spLocks noGrp="1"/>
          </p:cNvSpPr>
          <p:nvPr>
            <p:ph sz="quarter" idx="11" hasCustomPrompt="1"/>
          </p:nvPr>
        </p:nvSpPr>
        <p:spPr>
          <a:xfrm>
            <a:off x="304800" y="6934200"/>
            <a:ext cx="6324600" cy="1295400"/>
          </a:xfrm>
          <a:prstGeom prst="rect">
            <a:avLst/>
          </a:prstGeom>
        </p:spPr>
        <p:txBody>
          <a:bodyPr anchor="ctr"/>
          <a:lstStyle>
            <a:lvl1pPr>
              <a:defRPr>
                <a:solidFill>
                  <a:schemeClr val="tx1"/>
                </a:solidFill>
              </a:defRPr>
            </a:lvl1pPr>
          </a:lstStyle>
          <a:p>
            <a:pPr lvl="0"/>
            <a:r>
              <a:rPr lang="en-US" dirty="0"/>
              <a:t>Additional Event Details or Description</a:t>
            </a:r>
          </a:p>
        </p:txBody>
      </p:sp>
      <p:sp>
        <p:nvSpPr>
          <p:cNvPr id="14" name="Text Placeholder 13"/>
          <p:cNvSpPr>
            <a:spLocks noGrp="1"/>
          </p:cNvSpPr>
          <p:nvPr>
            <p:ph type="body" sz="quarter" idx="12" hasCustomPrompt="1"/>
          </p:nvPr>
        </p:nvSpPr>
        <p:spPr>
          <a:xfrm>
            <a:off x="3810000" y="76200"/>
            <a:ext cx="2895600" cy="609600"/>
          </a:xfrm>
          <a:prstGeom prst="rect">
            <a:avLst/>
          </a:prstGeom>
        </p:spPr>
        <p:txBody>
          <a:bodyPr anchor="ctr"/>
          <a:lstStyle>
            <a:lvl1pPr algn="r">
              <a:defRPr b="1" baseline="0">
                <a:solidFill>
                  <a:schemeClr val="accent1"/>
                </a:solidFill>
              </a:defRPr>
            </a:lvl1pPr>
          </a:lstStyle>
          <a:p>
            <a:pPr lvl="0"/>
            <a:r>
              <a:rPr lang="en-US" dirty="0"/>
              <a:t>County/Cluster Name</a:t>
            </a:r>
          </a:p>
        </p:txBody>
      </p:sp>
      <p:sp>
        <p:nvSpPr>
          <p:cNvPr id="16" name="Subtitle 2"/>
          <p:cNvSpPr>
            <a:spLocks noGrp="1"/>
          </p:cNvSpPr>
          <p:nvPr>
            <p:ph type="subTitle" idx="1" hasCustomPrompt="1"/>
          </p:nvPr>
        </p:nvSpPr>
        <p:spPr>
          <a:xfrm>
            <a:off x="304800" y="4495800"/>
            <a:ext cx="3200400" cy="685800"/>
          </a:xfrm>
          <a:prstGeom prst="rect">
            <a:avLst/>
          </a:prstGeom>
        </p:spPr>
        <p:txBody>
          <a:bodyPr anchor="b"/>
          <a:lstStyle>
            <a:lvl1pPr marL="0" indent="0" algn="l">
              <a:buNone/>
              <a:defRPr sz="3200" b="1" baseline="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Event Date</a:t>
            </a:r>
          </a:p>
        </p:txBody>
      </p:sp>
      <p:sp>
        <p:nvSpPr>
          <p:cNvPr id="17" name="Text Placeholder 3"/>
          <p:cNvSpPr>
            <a:spLocks noGrp="1"/>
          </p:cNvSpPr>
          <p:nvPr>
            <p:ph type="body" sz="quarter" idx="13" hasCustomPrompt="1"/>
          </p:nvPr>
        </p:nvSpPr>
        <p:spPr>
          <a:xfrm>
            <a:off x="304800" y="2971800"/>
            <a:ext cx="3200400" cy="685800"/>
          </a:xfrm>
          <a:prstGeom prst="rect">
            <a:avLst/>
          </a:prstGeom>
        </p:spPr>
        <p:txBody>
          <a:bodyPr anchor="b"/>
          <a:lstStyle>
            <a:lvl1pPr>
              <a:defRPr b="1" baseline="0">
                <a:solidFill>
                  <a:schemeClr val="accent1"/>
                </a:solidFill>
              </a:defRPr>
            </a:lvl1pPr>
          </a:lstStyle>
          <a:p>
            <a:pPr lvl="0"/>
            <a:r>
              <a:rPr lang="en-US" dirty="0"/>
              <a:t>Presenter Name &amp; Credentials</a:t>
            </a:r>
          </a:p>
        </p:txBody>
      </p:sp>
      <p:sp>
        <p:nvSpPr>
          <p:cNvPr id="7" name="Text Placeholder 6"/>
          <p:cNvSpPr>
            <a:spLocks noGrp="1"/>
          </p:cNvSpPr>
          <p:nvPr>
            <p:ph type="body" sz="quarter" idx="15" hasCustomPrompt="1"/>
          </p:nvPr>
        </p:nvSpPr>
        <p:spPr>
          <a:xfrm>
            <a:off x="304800" y="3657600"/>
            <a:ext cx="3200400" cy="838200"/>
          </a:xfrm>
          <a:prstGeom prst="rect">
            <a:avLst/>
          </a:prstGeom>
        </p:spPr>
        <p:txBody>
          <a:bodyPr/>
          <a:lstStyle>
            <a:lvl1pPr>
              <a:defRPr>
                <a:solidFill>
                  <a:schemeClr val="tx1"/>
                </a:solidFill>
              </a:defRPr>
            </a:lvl1pPr>
          </a:lstStyle>
          <a:p>
            <a:pPr lvl="0"/>
            <a:r>
              <a:rPr lang="en-US" dirty="0"/>
              <a:t>Presenter Title &amp; Org. Affiliation</a:t>
            </a:r>
          </a:p>
        </p:txBody>
      </p:sp>
      <p:sp>
        <p:nvSpPr>
          <p:cNvPr id="21" name="Text Placeholder 20"/>
          <p:cNvSpPr>
            <a:spLocks noGrp="1"/>
          </p:cNvSpPr>
          <p:nvPr>
            <p:ph type="body" sz="quarter" idx="16" hasCustomPrompt="1"/>
          </p:nvPr>
        </p:nvSpPr>
        <p:spPr>
          <a:xfrm>
            <a:off x="304800" y="5181600"/>
            <a:ext cx="3200400" cy="1524000"/>
          </a:xfrm>
          <a:prstGeom prst="rect">
            <a:avLst/>
          </a:prstGeom>
        </p:spPr>
        <p:txBody>
          <a:bodyPr/>
          <a:lstStyle>
            <a:lvl1pPr>
              <a:defRPr lang="en-US" sz="2400" b="0" i="0" kern="1200" baseline="0" dirty="0">
                <a:solidFill>
                  <a:schemeClr val="accent1"/>
                </a:solidFill>
                <a:latin typeface="Arial"/>
                <a:ea typeface="+mn-ea"/>
                <a:cs typeface="Arial"/>
              </a:defRPr>
            </a:lvl1pPr>
          </a:lstStyle>
          <a:p>
            <a:r>
              <a:rPr lang="en-US" dirty="0"/>
              <a:t>Event Time</a:t>
            </a:r>
          </a:p>
          <a:p>
            <a:r>
              <a:rPr lang="en-US" dirty="0"/>
              <a:t>Event Location</a:t>
            </a:r>
          </a:p>
        </p:txBody>
      </p:sp>
    </p:spTree>
    <p:extLst>
      <p:ext uri="{BB962C8B-B14F-4D97-AF65-F5344CB8AC3E}">
        <p14:creationId xmlns:p14="http://schemas.microsoft.com/office/powerpoint/2010/main" val="39831513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TextBox 5"/>
          <p:cNvSpPr txBox="1"/>
          <p:nvPr/>
        </p:nvSpPr>
        <p:spPr>
          <a:xfrm>
            <a:off x="228600" y="8458200"/>
            <a:ext cx="5867400" cy="584775"/>
          </a:xfrm>
          <a:prstGeom prst="rect">
            <a:avLst/>
          </a:prstGeom>
          <a:noFill/>
        </p:spPr>
        <p:txBody>
          <a:bodyPr wrap="square" rtlCol="0">
            <a:spAutoFit/>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en-US" sz="800" b="0" i="0" kern="1200" baseline="0" dirty="0">
                <a:solidFill>
                  <a:schemeClr val="tx1"/>
                </a:solidFill>
                <a:latin typeface="Arial"/>
                <a:ea typeface="+mn-ea"/>
                <a:cs typeface="Arial"/>
              </a:rPr>
              <a:t>This material was produced by the University of California CalFresh Nutrition Education Program with funding from USDA SNAP, known in California as CalFresh (formerly food stamps). These institutions are equal opportunity providers and employers. CalFresh provides assistance to low-income households and can help buy nutritious foods for better health. </a:t>
            </a:r>
          </a:p>
          <a:p>
            <a:pPr marL="0" marR="0" indent="0" algn="ctr" defTabSz="457200" rtl="0" eaLnBrk="1" fontAlgn="auto" latinLnBrk="0" hangingPunct="1">
              <a:lnSpc>
                <a:spcPct val="100000"/>
              </a:lnSpc>
              <a:spcBef>
                <a:spcPts val="0"/>
              </a:spcBef>
              <a:spcAft>
                <a:spcPts val="0"/>
              </a:spcAft>
              <a:buClrTx/>
              <a:buSzTx/>
              <a:buFontTx/>
              <a:buNone/>
              <a:tabLst/>
              <a:defRPr/>
            </a:pPr>
            <a:r>
              <a:rPr lang="en-US" sz="800" b="0" i="0" kern="1200" baseline="0" dirty="0">
                <a:solidFill>
                  <a:schemeClr val="tx1"/>
                </a:solidFill>
                <a:latin typeface="Arial"/>
                <a:ea typeface="+mn-ea"/>
                <a:cs typeface="Arial"/>
              </a:rPr>
              <a:t>For CalFresh information, call 1-877-847-3663.</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9493" y="152400"/>
            <a:ext cx="2990841" cy="525295"/>
          </a:xfrm>
          <a:prstGeom prst="rect">
            <a:avLst/>
          </a:prstGeom>
          <a:effectLst/>
        </p:spPr>
      </p:pic>
      <p:pic>
        <p:nvPicPr>
          <p:cNvPr id="1026" name="Picture 2" descr="https://upload.wikimedia.org/wikipedia/commons/thumb/0/0e/USDA_logo.svg/2000px-USDA_logo.sv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96000" y="8534400"/>
            <a:ext cx="533400" cy="36537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5"/>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15" name="Straight Connector 14"/>
          <p:cNvCxnSpPr/>
          <p:nvPr/>
        </p:nvCxnSpPr>
        <p:spPr>
          <a:xfrm>
            <a:off x="228600" y="762000"/>
            <a:ext cx="6400800" cy="0"/>
          </a:xfrm>
          <a:prstGeom prst="line">
            <a:avLst/>
          </a:prstGeom>
          <a:ln w="28575">
            <a:solidFill>
              <a:schemeClr val="accent1"/>
            </a:solidFill>
          </a:ln>
          <a:effectLst/>
          <a:extLst>
            <a:ext uri="{FAA26D3D-D897-4be2-8F04-BA451C77F1D7}">
              <ma14:placeholderFlag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ext>
            <a:ext uri="{C572A759-6A51-4108-AA02-DFA0A04FC94B}">
              <ma14:wrappingTextBoxFlag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ext>
          </a:ex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228600" y="8382000"/>
            <a:ext cx="6400800" cy="0"/>
          </a:xfrm>
          <a:prstGeom prst="line">
            <a:avLst/>
          </a:prstGeom>
          <a:ln w="28575">
            <a:solidFill>
              <a:schemeClr val="accent1"/>
            </a:solidFill>
          </a:ln>
          <a:effectLst/>
          <a:extLst>
            <a:ext uri="{FAA26D3D-D897-4be2-8F04-BA451C77F1D7}">
              <ma14:placeholderFlag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ext>
            <a:ext uri="{C572A759-6A51-4108-AA02-DFA0A04FC94B}">
              <ma14:wrappingTextBoxFlag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ext>
          </a:ex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Lst>
  <p:txStyles>
    <p:titleStyle>
      <a:lvl1pPr algn="l" defTabSz="457200" rtl="0" eaLnBrk="1" latinLnBrk="0" hangingPunct="1">
        <a:spcBef>
          <a:spcPct val="0"/>
        </a:spcBef>
        <a:buNone/>
        <a:defRPr sz="4000" b="0" i="0" kern="1200" baseline="0">
          <a:solidFill>
            <a:schemeClr val="bg2">
              <a:lumMod val="75000"/>
              <a:lumOff val="25000"/>
            </a:schemeClr>
          </a:solidFill>
          <a:latin typeface="Arial"/>
          <a:ea typeface="+mj-ea"/>
          <a:cs typeface="Kievit Offc Pro Medium"/>
        </a:defRPr>
      </a:lvl1pPr>
    </p:titleStyle>
    <p:bodyStyle>
      <a:lvl1pPr marL="0" indent="0" algn="l" defTabSz="457200" rtl="0" eaLnBrk="1" latinLnBrk="0" hangingPunct="1">
        <a:spcBef>
          <a:spcPct val="20000"/>
        </a:spcBef>
        <a:buFontTx/>
        <a:buNone/>
        <a:defRPr sz="2000" b="0" i="0" kern="1200">
          <a:solidFill>
            <a:srgbClr val="666666"/>
          </a:solidFill>
          <a:latin typeface="Arial"/>
          <a:ea typeface="+mn-ea"/>
          <a:cs typeface="Arial"/>
        </a:defRPr>
      </a:lvl1pPr>
      <a:lvl2pPr marL="742950" indent="-285750" algn="l" defTabSz="457200" rtl="0" eaLnBrk="1" latinLnBrk="0" hangingPunct="1">
        <a:spcBef>
          <a:spcPct val="20000"/>
        </a:spcBef>
        <a:buFont typeface="Arial"/>
        <a:buChar char="–"/>
        <a:defRPr sz="2000" b="0" i="0" kern="1200">
          <a:solidFill>
            <a:srgbClr val="666666"/>
          </a:solidFill>
          <a:latin typeface="Arial"/>
          <a:ea typeface="+mn-ea"/>
          <a:cs typeface="Arial"/>
        </a:defRPr>
      </a:lvl2pPr>
      <a:lvl3pPr marL="1143000" indent="-228600" algn="l" defTabSz="457200" rtl="0" eaLnBrk="1" latinLnBrk="0" hangingPunct="1">
        <a:spcBef>
          <a:spcPct val="20000"/>
        </a:spcBef>
        <a:buFont typeface="Arial"/>
        <a:buChar char="•"/>
        <a:defRPr sz="2000" b="0" i="0" kern="1200">
          <a:solidFill>
            <a:srgbClr val="666666"/>
          </a:solidFill>
          <a:latin typeface="Arial"/>
          <a:ea typeface="+mn-ea"/>
          <a:cs typeface="Arial"/>
        </a:defRPr>
      </a:lvl3pPr>
      <a:lvl4pPr marL="1600200" indent="-228600" algn="l" defTabSz="457200" rtl="0" eaLnBrk="1" latinLnBrk="0" hangingPunct="1">
        <a:spcBef>
          <a:spcPct val="20000"/>
        </a:spcBef>
        <a:buFont typeface="Arial"/>
        <a:buChar char="–"/>
        <a:defRPr sz="2000" b="0" i="0" kern="1200">
          <a:solidFill>
            <a:srgbClr val="666666"/>
          </a:solidFill>
          <a:latin typeface="Arial"/>
          <a:ea typeface="+mn-ea"/>
          <a:cs typeface="Arial"/>
        </a:defRPr>
      </a:lvl4pPr>
      <a:lvl5pPr marL="2057400" indent="-228600" algn="l" defTabSz="457200" rtl="0" eaLnBrk="1" latinLnBrk="0" hangingPunct="1">
        <a:spcBef>
          <a:spcPct val="20000"/>
        </a:spcBef>
        <a:buFont typeface="Arial"/>
        <a:buChar char="»"/>
        <a:defRPr sz="2000" b="0" i="0" kern="1200">
          <a:solidFill>
            <a:srgbClr val="666666"/>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880" userDrawn="1">
          <p15:clr>
            <a:srgbClr val="F26B43"/>
          </p15:clr>
        </p15:guide>
        <p15:guide id="2" pos="21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hyperlink" Target="http://ucanr.org/sites/anrstaff/files/107734.doc"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ucanr.edu/sites/anrstaff/files/215246.pdf" TargetMode="External"/><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422" y="556852"/>
            <a:ext cx="6324600" cy="1828800"/>
          </a:xfrm>
        </p:spPr>
        <p:txBody>
          <a:bodyPr/>
          <a:lstStyle/>
          <a:p>
            <a:r>
              <a:rPr lang="en-US" sz="3500" dirty="0"/>
              <a:t>No-Cost Nutrition Education Series for Parents</a:t>
            </a:r>
          </a:p>
        </p:txBody>
      </p:sp>
      <p:pic>
        <p:nvPicPr>
          <p:cNvPr id="12" name="Picture Placeholder 11"/>
          <p:cNvPicPr>
            <a:picLocks noGrp="1" noChangeAspect="1"/>
          </p:cNvPicPr>
          <p:nvPr>
            <p:ph type="pic" sz="quarter" idx="10"/>
          </p:nvPr>
        </p:nvPicPr>
        <p:blipFill rotWithShape="1">
          <a:blip r:embed="rId2"/>
          <a:srcRect l="113" r="113"/>
          <a:stretch/>
        </p:blipFill>
        <p:spPr>
          <a:xfrm>
            <a:off x="3807011" y="3387549"/>
            <a:ext cx="1519193" cy="1145239"/>
          </a:xfrm>
          <a:prstGeom prst="rect">
            <a:avLst/>
          </a:prstGeom>
        </p:spPr>
      </p:pic>
      <p:sp>
        <p:nvSpPr>
          <p:cNvPr id="4" name="Content Placeholder 3"/>
          <p:cNvSpPr>
            <a:spLocks noGrp="1"/>
          </p:cNvSpPr>
          <p:nvPr>
            <p:ph sz="quarter" idx="11"/>
          </p:nvPr>
        </p:nvSpPr>
        <p:spPr>
          <a:xfrm>
            <a:off x="457200" y="5791200"/>
            <a:ext cx="6400800" cy="1676400"/>
          </a:xfrm>
        </p:spPr>
        <p:txBody>
          <a:bodyPr/>
          <a:lstStyle/>
          <a:p>
            <a:r>
              <a:rPr lang="en-US" sz="1600" dirty="0"/>
              <a:t>Participating Adults will:</a:t>
            </a:r>
          </a:p>
          <a:p>
            <a:pPr marL="342900" indent="-342900">
              <a:buFont typeface="Arial" panose="020B0604020202020204" pitchFamily="34" charset="0"/>
              <a:buChar char="•"/>
            </a:pPr>
            <a:r>
              <a:rPr lang="en-US" sz="1600" dirty="0"/>
              <a:t>Learn to make healthy food choices on a budget.</a:t>
            </a:r>
          </a:p>
          <a:p>
            <a:pPr marL="342900" indent="-342900">
              <a:buFont typeface="Arial" panose="020B0604020202020204" pitchFamily="34" charset="0"/>
              <a:buChar char="•"/>
            </a:pPr>
            <a:r>
              <a:rPr lang="en-US" sz="1600" dirty="0"/>
              <a:t>Receive recipe demonstrations and tastings.</a:t>
            </a:r>
          </a:p>
          <a:p>
            <a:pPr marL="342900" indent="-342900">
              <a:buFont typeface="Arial" panose="020B0604020202020204" pitchFamily="34" charset="0"/>
              <a:buChar char="•"/>
            </a:pPr>
            <a:r>
              <a:rPr lang="en-US" sz="1600" dirty="0"/>
              <a:t>Receive educational handouts and reinforcement items.</a:t>
            </a:r>
          </a:p>
          <a:p>
            <a:pPr marL="342900" indent="-342900">
              <a:buFont typeface="Arial" panose="020B0604020202020204" pitchFamily="34" charset="0"/>
              <a:buChar char="•"/>
            </a:pPr>
            <a:r>
              <a:rPr lang="en-US" sz="1600" dirty="0"/>
              <a:t>Receive a Certificate of Participation upon completing the nutrition series.</a:t>
            </a:r>
          </a:p>
        </p:txBody>
      </p:sp>
      <p:sp>
        <p:nvSpPr>
          <p:cNvPr id="5" name="Text Placeholder 4"/>
          <p:cNvSpPr>
            <a:spLocks noGrp="1"/>
          </p:cNvSpPr>
          <p:nvPr>
            <p:ph type="body" sz="quarter" idx="12"/>
          </p:nvPr>
        </p:nvSpPr>
        <p:spPr/>
        <p:txBody>
          <a:bodyPr/>
          <a:lstStyle/>
          <a:p>
            <a:r>
              <a:rPr lang="en-US" dirty="0"/>
              <a:t>Fresno and Madera Counties</a:t>
            </a:r>
          </a:p>
        </p:txBody>
      </p:sp>
      <p:sp>
        <p:nvSpPr>
          <p:cNvPr id="6" name="Subtitle 5"/>
          <p:cNvSpPr>
            <a:spLocks noGrp="1"/>
          </p:cNvSpPr>
          <p:nvPr>
            <p:ph type="subTitle" idx="1"/>
          </p:nvPr>
        </p:nvSpPr>
        <p:spPr>
          <a:xfrm>
            <a:off x="336822" y="2438400"/>
            <a:ext cx="3505200" cy="693953"/>
          </a:xfrm>
        </p:spPr>
        <p:txBody>
          <a:bodyPr/>
          <a:lstStyle/>
          <a:p>
            <a:pPr algn="ctr"/>
            <a:r>
              <a:rPr lang="en-US" sz="2000" dirty="0"/>
              <a:t>Series Dates, Location, </a:t>
            </a:r>
          </a:p>
          <a:p>
            <a:pPr algn="ctr"/>
            <a:r>
              <a:rPr lang="en-US" sz="2000" dirty="0"/>
              <a:t>and Times</a:t>
            </a:r>
          </a:p>
        </p:txBody>
      </p:sp>
      <p:sp>
        <p:nvSpPr>
          <p:cNvPr id="9" name="Text Placeholder 8"/>
          <p:cNvSpPr>
            <a:spLocks noGrp="1"/>
          </p:cNvSpPr>
          <p:nvPr>
            <p:ph type="body" sz="quarter" idx="16"/>
          </p:nvPr>
        </p:nvSpPr>
        <p:spPr>
          <a:xfrm>
            <a:off x="301811" y="3132101"/>
            <a:ext cx="3505200" cy="2582647"/>
          </a:xfrm>
        </p:spPr>
        <p:txBody>
          <a:bodyPr/>
          <a:lstStyle/>
          <a:p>
            <a:pPr algn="ctr"/>
            <a:r>
              <a:rPr lang="en-US" sz="1750" dirty="0"/>
              <a:t>8:30am – 10:00am </a:t>
            </a:r>
          </a:p>
          <a:p>
            <a:pPr algn="ctr"/>
            <a:r>
              <a:rPr lang="en-US" sz="1750" dirty="0"/>
              <a:t>In Room 10 at </a:t>
            </a:r>
            <a:r>
              <a:rPr lang="en-US" sz="1750" dirty="0" err="1"/>
              <a:t>Aynesworth</a:t>
            </a:r>
            <a:r>
              <a:rPr lang="en-US" sz="1750" dirty="0"/>
              <a:t> Elementary on:</a:t>
            </a:r>
          </a:p>
          <a:p>
            <a:pPr algn="ctr"/>
            <a:endParaRPr lang="en-US" sz="500" dirty="0"/>
          </a:p>
          <a:p>
            <a:pPr algn="ctr"/>
            <a:r>
              <a:rPr lang="en-US" sz="1750" dirty="0"/>
              <a:t>Friday, May 5, 2017</a:t>
            </a:r>
          </a:p>
          <a:p>
            <a:pPr algn="ctr"/>
            <a:r>
              <a:rPr lang="en-US" sz="1750" dirty="0"/>
              <a:t>Friday, </a:t>
            </a:r>
            <a:r>
              <a:rPr lang="en-US" sz="1750" dirty="0"/>
              <a:t>May</a:t>
            </a:r>
            <a:r>
              <a:rPr lang="en-US" sz="1750" dirty="0"/>
              <a:t> 12, 2017</a:t>
            </a:r>
          </a:p>
          <a:p>
            <a:pPr algn="ctr"/>
            <a:r>
              <a:rPr lang="en-US" sz="1750" dirty="0"/>
              <a:t>Friday, </a:t>
            </a:r>
            <a:r>
              <a:rPr lang="en-US" sz="1750" dirty="0"/>
              <a:t>May</a:t>
            </a:r>
            <a:r>
              <a:rPr lang="en-US" sz="1750" dirty="0"/>
              <a:t> 19, 2017</a:t>
            </a:r>
          </a:p>
          <a:p>
            <a:pPr algn="ctr"/>
            <a:r>
              <a:rPr lang="en-US" sz="1750" dirty="0"/>
              <a:t>Friday, </a:t>
            </a:r>
            <a:r>
              <a:rPr lang="en-US" sz="1750" dirty="0"/>
              <a:t>May</a:t>
            </a:r>
            <a:r>
              <a:rPr lang="en-US" sz="1750" dirty="0"/>
              <a:t> 26, 2017</a:t>
            </a:r>
          </a:p>
          <a:p>
            <a:endParaRPr lang="en-US" sz="1600" dirty="0"/>
          </a:p>
          <a:p>
            <a:endParaRPr lang="en-US" sz="1600" dirty="0"/>
          </a:p>
        </p:txBody>
      </p:sp>
      <p:sp>
        <p:nvSpPr>
          <p:cNvPr id="10" name="Text Placeholder 6"/>
          <p:cNvSpPr>
            <a:spLocks noGrp="1"/>
          </p:cNvSpPr>
          <p:nvPr>
            <p:ph type="body" sz="quarter" idx="13"/>
          </p:nvPr>
        </p:nvSpPr>
        <p:spPr>
          <a:xfrm>
            <a:off x="457200" y="7620000"/>
            <a:ext cx="3200400" cy="685800"/>
          </a:xfrm>
        </p:spPr>
        <p:txBody>
          <a:bodyPr/>
          <a:lstStyle/>
          <a:p>
            <a:pPr algn="ctr"/>
            <a:r>
              <a:rPr lang="en-US" dirty="0"/>
              <a:t>For Class Information Contact:</a:t>
            </a:r>
          </a:p>
        </p:txBody>
      </p:sp>
      <p:sp>
        <p:nvSpPr>
          <p:cNvPr id="11" name="Text Placeholder 7"/>
          <p:cNvSpPr>
            <a:spLocks noGrp="1"/>
          </p:cNvSpPr>
          <p:nvPr>
            <p:ph type="body" sz="quarter" idx="15"/>
          </p:nvPr>
        </p:nvSpPr>
        <p:spPr>
          <a:xfrm>
            <a:off x="3352800" y="7543800"/>
            <a:ext cx="3200400" cy="838200"/>
          </a:xfrm>
        </p:spPr>
        <p:txBody>
          <a:bodyPr/>
          <a:lstStyle/>
          <a:p>
            <a:pPr algn="ctr"/>
            <a:r>
              <a:rPr lang="en-US" sz="1400" b="1" dirty="0"/>
              <a:t>Consuelo Cid</a:t>
            </a:r>
          </a:p>
          <a:p>
            <a:pPr algn="ctr"/>
            <a:r>
              <a:rPr lang="en-US" sz="1400" b="1" dirty="0"/>
              <a:t>Nutrition Program Coordinator</a:t>
            </a:r>
          </a:p>
          <a:p>
            <a:pPr algn="ctr"/>
            <a:r>
              <a:rPr lang="en-US" sz="1400" b="1" dirty="0"/>
              <a:t>(559) 241-7505</a:t>
            </a:r>
          </a:p>
        </p:txBody>
      </p:sp>
      <p:pic>
        <p:nvPicPr>
          <p:cNvPr id="1026" name="Picture 2" descr="Image result for blue myplate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55629" y="3378486"/>
            <a:ext cx="1276367" cy="1180625"/>
          </a:xfrm>
          <a:prstGeom prst="rect">
            <a:avLst/>
          </a:prstGeom>
          <a:noFill/>
          <a:extLst>
            <a:ext uri="{909E8E84-426E-40DD-AFC4-6F175D3DCCD1}">
              <a14:hiddenFill xmlns:a14="http://schemas.microsoft.com/office/drawing/2010/main">
                <a:solidFill>
                  <a:srgbClr val="FFFFFF"/>
                </a:solidFill>
              </a14:hiddenFill>
            </a:ext>
          </a:extLst>
        </p:spPr>
      </p:pic>
      <p:sp>
        <p:nvSpPr>
          <p:cNvPr id="13" name="Text Box 2"/>
          <p:cNvSpPr txBox="1">
            <a:spLocks noChangeArrowheads="1"/>
          </p:cNvSpPr>
          <p:nvPr/>
        </p:nvSpPr>
        <p:spPr bwMode="auto">
          <a:xfrm>
            <a:off x="301811" y="8470364"/>
            <a:ext cx="5794189" cy="662959"/>
          </a:xfrm>
          <a:prstGeom prst="rect">
            <a:avLst/>
          </a:prstGeom>
          <a:solidFill>
            <a:schemeClr val="bg1"/>
          </a:solidFill>
          <a:ln>
            <a:noFill/>
          </a:ln>
          <a:effectLst/>
        </p:spPr>
        <p:txBody>
          <a:bodyPr vert="horz" wrap="square" lIns="36576" tIns="36576" rIns="36576" bIns="36576" numCol="1" anchor="t" anchorCtr="0" compatLnSpc="1">
            <a:prstTxWarp prst="textNoShape">
              <a:avLst/>
            </a:prstTxWarp>
          </a:bodyPr>
          <a:lstStyle/>
          <a:p>
            <a:pPr lvl="0" algn="ctr" eaLnBrk="0" fontAlgn="base" hangingPunct="0">
              <a:spcBef>
                <a:spcPct val="0"/>
              </a:spcBef>
              <a:spcAft>
                <a:spcPct val="0"/>
              </a:spcAft>
            </a:pPr>
            <a:r>
              <a:rPr lang="en-US" sz="600" dirty="0"/>
              <a:t>This material was produced by the University of California CalFresh Nutrition Education Program with funding from USDA SNAP, known in California as CalFresh (formerly food stamps). These institutions are equal opportunity providers and employers. CalFresh provides assistance to low-income households and can help buy nutritious foods for better health. For CalFresh information, call 1-877-847-3663. The University of California prohibits discrimination or harassment of any person in any of its programs or activities. (Complete nondiscrimination policy statement can be found at </a:t>
            </a:r>
            <a:r>
              <a:rPr lang="en-US" sz="600" dirty="0">
                <a:hlinkClick r:id="rId4"/>
              </a:rPr>
              <a:t>http://ucanr.org/sites/anrstaff/files/107734.doc</a:t>
            </a:r>
            <a:r>
              <a:rPr lang="en-US" sz="600" dirty="0"/>
              <a:t>) Inquiries regarding the University’s equal employment opportunity policies may be directed to John Sims, Affirmative Action Contact, University of California, Davis, Agriculture and Natural Resources, 2801 2nd Street, Davis, CA 95618, (530) 750-1397.</a:t>
            </a:r>
            <a:endParaRPr kumimoji="0" lang="en-US" altLang="en-US" sz="600" b="0" u="none" strike="noStrike" cap="none" normalizeH="0" baseline="0" dirty="0">
              <a:ln>
                <a:noFill/>
              </a:ln>
              <a:effectLst/>
              <a:latin typeface="Arial" panose="020B0604020202020204" pitchFamily="34" charset="0"/>
            </a:endParaRPr>
          </a:p>
        </p:txBody>
      </p:sp>
      <p:pic>
        <p:nvPicPr>
          <p:cNvPr id="3" name="Picture 2" descr="IMG 1811"/>
          <p:cNvPicPr>
            <a:picLocks noChangeAspect="1" noChangeArrowheads="1"/>
          </p:cNvPicPr>
          <p:nvPr/>
        </p:nvPicPr>
        <p:blipFill rotWithShape="1">
          <a:blip r:embed="rId5">
            <a:extLst>
              <a:ext uri="{28A0092B-C50C-407E-A947-70E740481C1C}">
                <a14:useLocalDpi xmlns:a14="http://schemas.microsoft.com/office/drawing/2010/main" val="0"/>
              </a:ext>
            </a:extLst>
          </a:blip>
          <a:srcRect t="21364" b="10248"/>
          <a:stretch/>
        </p:blipFill>
        <p:spPr bwMode="auto">
          <a:xfrm>
            <a:off x="4026060" y="2133600"/>
            <a:ext cx="2391962" cy="122684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ucanr.edu/blogs/uccalfreshfresno/blogfiles/39950_original.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247" t="2942" r="1013" b="9632"/>
          <a:stretch/>
        </p:blipFill>
        <p:spPr bwMode="auto">
          <a:xfrm>
            <a:off x="4119438" y="4559111"/>
            <a:ext cx="2276724" cy="1332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417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358" y="609600"/>
            <a:ext cx="6324600" cy="1828800"/>
          </a:xfrm>
        </p:spPr>
        <p:txBody>
          <a:bodyPr/>
          <a:lstStyle/>
          <a:p>
            <a:r>
              <a:rPr lang="es-MX" sz="3500" dirty="0"/>
              <a:t>Clases de nutrición gratuitas para padres</a:t>
            </a:r>
          </a:p>
        </p:txBody>
      </p:sp>
      <p:sp>
        <p:nvSpPr>
          <p:cNvPr id="4" name="Content Placeholder 3"/>
          <p:cNvSpPr>
            <a:spLocks noGrp="1"/>
          </p:cNvSpPr>
          <p:nvPr>
            <p:ph sz="quarter" idx="11"/>
          </p:nvPr>
        </p:nvSpPr>
        <p:spPr>
          <a:xfrm>
            <a:off x="457200" y="5791200"/>
            <a:ext cx="6400800" cy="1676400"/>
          </a:xfrm>
        </p:spPr>
        <p:txBody>
          <a:bodyPr/>
          <a:lstStyle/>
          <a:p>
            <a:r>
              <a:rPr lang="es-MX" sz="1600" dirty="0"/>
              <a:t>Los participantes:</a:t>
            </a:r>
          </a:p>
          <a:p>
            <a:pPr marL="342900" indent="-342900">
              <a:buFont typeface="Arial" panose="020B0604020202020204" pitchFamily="34" charset="0"/>
              <a:buChar char="•"/>
            </a:pPr>
            <a:r>
              <a:rPr lang="es-MX" sz="1600" dirty="0"/>
              <a:t>Aprenderán a cocinar saludablemente con poco dinero.</a:t>
            </a:r>
          </a:p>
          <a:p>
            <a:pPr marL="342900" indent="-342900">
              <a:buFont typeface="Arial" panose="020B0604020202020204" pitchFamily="34" charset="0"/>
              <a:buChar char="•"/>
            </a:pPr>
            <a:r>
              <a:rPr lang="es-MX" sz="1600" dirty="0"/>
              <a:t>Recibirán demostraciones de recetas y muestras de comida.</a:t>
            </a:r>
          </a:p>
          <a:p>
            <a:pPr marL="342900" indent="-342900">
              <a:buFont typeface="Arial" panose="020B0604020202020204" pitchFamily="34" charset="0"/>
              <a:buChar char="•"/>
            </a:pPr>
            <a:r>
              <a:rPr lang="es-MX" sz="1600" dirty="0"/>
              <a:t>Recibirán folletos educacionales y artículos que reforzaran lo que aprendieron.</a:t>
            </a:r>
          </a:p>
          <a:p>
            <a:pPr marL="342900" indent="-342900">
              <a:buFont typeface="Arial" panose="020B0604020202020204" pitchFamily="34" charset="0"/>
              <a:buChar char="•"/>
            </a:pPr>
            <a:r>
              <a:rPr lang="es-MX" sz="1600" dirty="0"/>
              <a:t>Recibirán un certificado de la Universidad de California al completar las clases.</a:t>
            </a:r>
          </a:p>
        </p:txBody>
      </p:sp>
      <p:sp>
        <p:nvSpPr>
          <p:cNvPr id="5" name="Text Placeholder 4"/>
          <p:cNvSpPr>
            <a:spLocks noGrp="1"/>
          </p:cNvSpPr>
          <p:nvPr>
            <p:ph type="body" sz="quarter" idx="12"/>
          </p:nvPr>
        </p:nvSpPr>
        <p:spPr/>
        <p:txBody>
          <a:bodyPr/>
          <a:lstStyle/>
          <a:p>
            <a:r>
              <a:rPr lang="es-MX" dirty="0"/>
              <a:t>Condados de </a:t>
            </a:r>
          </a:p>
          <a:p>
            <a:r>
              <a:rPr lang="es-MX" dirty="0"/>
              <a:t>Fresno y Madera</a:t>
            </a:r>
          </a:p>
        </p:txBody>
      </p:sp>
      <p:sp>
        <p:nvSpPr>
          <p:cNvPr id="6" name="Subtitle 5"/>
          <p:cNvSpPr>
            <a:spLocks noGrp="1"/>
          </p:cNvSpPr>
          <p:nvPr>
            <p:ph type="subTitle" idx="1"/>
          </p:nvPr>
        </p:nvSpPr>
        <p:spPr>
          <a:xfrm>
            <a:off x="336822" y="2362200"/>
            <a:ext cx="3505200" cy="693953"/>
          </a:xfrm>
        </p:spPr>
        <p:txBody>
          <a:bodyPr/>
          <a:lstStyle/>
          <a:p>
            <a:pPr algn="ctr"/>
            <a:r>
              <a:rPr lang="es-MX" sz="2000" dirty="0"/>
              <a:t>Horario, fechas, y locación de las clases</a:t>
            </a:r>
          </a:p>
        </p:txBody>
      </p:sp>
      <p:sp>
        <p:nvSpPr>
          <p:cNvPr id="9" name="Text Placeholder 8"/>
          <p:cNvSpPr>
            <a:spLocks noGrp="1"/>
          </p:cNvSpPr>
          <p:nvPr>
            <p:ph type="body" sz="quarter" idx="16"/>
          </p:nvPr>
        </p:nvSpPr>
        <p:spPr>
          <a:xfrm>
            <a:off x="301811" y="3055901"/>
            <a:ext cx="3505200" cy="2582647"/>
          </a:xfrm>
        </p:spPr>
        <p:txBody>
          <a:bodyPr/>
          <a:lstStyle/>
          <a:p>
            <a:pPr algn="ctr"/>
            <a:r>
              <a:rPr lang="es-MX" sz="1750" dirty="0"/>
              <a:t>8:30am – 10:00am </a:t>
            </a:r>
          </a:p>
          <a:p>
            <a:pPr algn="ctr"/>
            <a:r>
              <a:rPr lang="es-MX" sz="1750" dirty="0"/>
              <a:t>En la escuela </a:t>
            </a:r>
            <a:r>
              <a:rPr lang="es-MX" sz="1750" dirty="0" err="1"/>
              <a:t>Aynesworth</a:t>
            </a:r>
            <a:r>
              <a:rPr lang="es-MX" sz="1750" dirty="0"/>
              <a:t>, </a:t>
            </a:r>
          </a:p>
          <a:p>
            <a:pPr algn="ctr"/>
            <a:r>
              <a:rPr lang="es-MX" sz="1750" dirty="0"/>
              <a:t>salón 10:</a:t>
            </a:r>
          </a:p>
          <a:p>
            <a:pPr algn="ctr"/>
            <a:endParaRPr lang="es-MX" sz="500" dirty="0"/>
          </a:p>
          <a:p>
            <a:pPr algn="ctr"/>
            <a:r>
              <a:rPr lang="es-MX" sz="1750" dirty="0"/>
              <a:t>viernes, mayo 5 del 2017</a:t>
            </a:r>
          </a:p>
          <a:p>
            <a:pPr algn="ctr"/>
            <a:r>
              <a:rPr lang="es-MX" sz="1750" dirty="0"/>
              <a:t>viernes, </a:t>
            </a:r>
            <a:r>
              <a:rPr lang="es-MX" sz="1750" dirty="0"/>
              <a:t>mayo</a:t>
            </a:r>
            <a:r>
              <a:rPr lang="es-MX" sz="1750" dirty="0"/>
              <a:t> 12 del 2017</a:t>
            </a:r>
          </a:p>
          <a:p>
            <a:pPr algn="ctr"/>
            <a:r>
              <a:rPr lang="es-MX" sz="1750" dirty="0"/>
              <a:t>viernes, </a:t>
            </a:r>
            <a:r>
              <a:rPr lang="es-MX" sz="1750" dirty="0"/>
              <a:t>mayo</a:t>
            </a:r>
            <a:r>
              <a:rPr lang="es-MX" sz="1750" dirty="0"/>
              <a:t> 19 del 2017</a:t>
            </a:r>
          </a:p>
          <a:p>
            <a:pPr algn="ctr"/>
            <a:r>
              <a:rPr lang="es-MX" sz="1750" dirty="0"/>
              <a:t>viernes, </a:t>
            </a:r>
            <a:r>
              <a:rPr lang="es-MX" sz="1750" dirty="0"/>
              <a:t>mayo</a:t>
            </a:r>
            <a:r>
              <a:rPr lang="es-MX" sz="1750" dirty="0"/>
              <a:t> 26 del 2017</a:t>
            </a:r>
          </a:p>
          <a:p>
            <a:endParaRPr lang="es-MX" sz="1600" dirty="0"/>
          </a:p>
          <a:p>
            <a:endParaRPr lang="es-MX" sz="1600" dirty="0"/>
          </a:p>
        </p:txBody>
      </p:sp>
      <p:sp>
        <p:nvSpPr>
          <p:cNvPr id="10" name="Text Placeholder 6"/>
          <p:cNvSpPr>
            <a:spLocks noGrp="1"/>
          </p:cNvSpPr>
          <p:nvPr>
            <p:ph type="body" sz="quarter" idx="13"/>
          </p:nvPr>
        </p:nvSpPr>
        <p:spPr>
          <a:xfrm>
            <a:off x="457200" y="7624156"/>
            <a:ext cx="3200400" cy="685800"/>
          </a:xfrm>
        </p:spPr>
        <p:txBody>
          <a:bodyPr/>
          <a:lstStyle/>
          <a:p>
            <a:pPr algn="ctr"/>
            <a:r>
              <a:rPr lang="es-MX" sz="1800" dirty="0"/>
              <a:t>Para mas información contacte a:</a:t>
            </a:r>
          </a:p>
        </p:txBody>
      </p:sp>
      <p:sp>
        <p:nvSpPr>
          <p:cNvPr id="11" name="Text Placeholder 7"/>
          <p:cNvSpPr>
            <a:spLocks noGrp="1"/>
          </p:cNvSpPr>
          <p:nvPr>
            <p:ph type="body" sz="quarter" idx="15"/>
          </p:nvPr>
        </p:nvSpPr>
        <p:spPr>
          <a:xfrm>
            <a:off x="3352800" y="7620000"/>
            <a:ext cx="3200400" cy="738382"/>
          </a:xfrm>
        </p:spPr>
        <p:txBody>
          <a:bodyPr/>
          <a:lstStyle/>
          <a:p>
            <a:pPr algn="ctr"/>
            <a:r>
              <a:rPr lang="es-MX" sz="1200" b="1" dirty="0"/>
              <a:t>Consuelo Cid</a:t>
            </a:r>
          </a:p>
          <a:p>
            <a:pPr algn="ctr"/>
            <a:r>
              <a:rPr lang="es-MX" sz="1200" b="1" dirty="0"/>
              <a:t>Coordinadora del programa de nutrición</a:t>
            </a:r>
          </a:p>
          <a:p>
            <a:pPr algn="ctr"/>
            <a:r>
              <a:rPr lang="es-MX" sz="1200" b="1" dirty="0"/>
              <a:t>(559) 241-7505</a:t>
            </a:r>
          </a:p>
        </p:txBody>
      </p:sp>
      <p:sp>
        <p:nvSpPr>
          <p:cNvPr id="3" name="Text Box 2"/>
          <p:cNvSpPr txBox="1">
            <a:spLocks noChangeArrowheads="1"/>
          </p:cNvSpPr>
          <p:nvPr/>
        </p:nvSpPr>
        <p:spPr bwMode="auto">
          <a:xfrm>
            <a:off x="273227" y="8404841"/>
            <a:ext cx="5794189" cy="739159"/>
          </a:xfrm>
          <a:prstGeom prst="rect">
            <a:avLst/>
          </a:prstGeom>
          <a:solidFill>
            <a:schemeClr val="bg1"/>
          </a:solidFill>
          <a:ln>
            <a:noFill/>
          </a:ln>
          <a:effectLst/>
        </p:spPr>
        <p:txBody>
          <a:bodyPr vert="horz" wrap="square" lIns="36576" tIns="36576" rIns="36576" bIns="36576" numCol="1" anchor="t" anchorCtr="0" compatLnSpc="1">
            <a:prstTxWarp prst="textNoShape">
              <a:avLst/>
            </a:prstTxWarp>
          </a:bodyPr>
          <a:lstStyle/>
          <a:p>
            <a:pPr lvl="0" algn="ctr" eaLnBrk="0" fontAlgn="base" hangingPunct="0">
              <a:spcBef>
                <a:spcPct val="0"/>
              </a:spcBef>
              <a:spcAft>
                <a:spcPct val="0"/>
              </a:spcAft>
            </a:pPr>
            <a:r>
              <a:rPr kumimoji="0" lang="es-ES" altLang="en-US" sz="600" b="0" i="0" u="none" strike="noStrike" cap="none" normalizeH="0" baseline="0" dirty="0">
                <a:ln>
                  <a:noFill/>
                </a:ln>
                <a:effectLst/>
                <a:latin typeface="Arial" panose="020B0604020202020204" pitchFamily="34" charset="0"/>
              </a:rPr>
              <a:t>Este material fue producido por el Programa de Educación de Nutrición de CalFresh de la Universidad de California con fondos de SNAP del USDA, conocido en California como CalFresh (anteriormente cupones de alimentos). Estas instituciones son proveedores y empleadores que ofrecen oportunidad igual para todos. CalFresh proporciona asistencia a los hogares de bajos ingresos y puede ayudar a comprar comida nutritiva para una mejor salud. Para obtener información estampillas de comida, llame 1-877-847-3663. </a:t>
            </a:r>
            <a:r>
              <a:rPr lang="es-ES" sz="600" dirty="0"/>
              <a:t>La División de Agricultura y Recursos Naturales (ANR) de Universidad de California  prohíbe la discriminación o el hostigamiento de cualquier persona en cualquiera de sus programas o actividades. (Se puede leer la versión completa de la declaración de política antidiscriminatoria en </a:t>
            </a:r>
            <a:r>
              <a:rPr lang="es-ES" sz="600" dirty="0">
                <a:hlinkClick r:id="rId3"/>
              </a:rPr>
              <a:t>http://ucanr.edu/sites/anrstaff/files/215246.pdf</a:t>
            </a:r>
            <a:r>
              <a:rPr lang="es-ES" sz="600" dirty="0"/>
              <a:t> ) Las preguntas sobre la política antidiscriminatoria de ANR pueden dirigirse a: John I. </a:t>
            </a:r>
            <a:r>
              <a:rPr lang="es-ES" sz="600" dirty="0" err="1"/>
              <a:t>Sims</a:t>
            </a:r>
            <a:r>
              <a:rPr lang="es-ES" sz="600" dirty="0"/>
              <a:t>, </a:t>
            </a:r>
            <a:r>
              <a:rPr lang="es-ES" sz="600" dirty="0" err="1"/>
              <a:t>Affirmative</a:t>
            </a:r>
            <a:r>
              <a:rPr lang="es-ES" sz="600" dirty="0"/>
              <a:t> </a:t>
            </a:r>
            <a:r>
              <a:rPr lang="es-ES" sz="600" dirty="0" err="1"/>
              <a:t>Action</a:t>
            </a:r>
            <a:r>
              <a:rPr lang="es-ES" sz="600" dirty="0"/>
              <a:t> </a:t>
            </a:r>
            <a:r>
              <a:rPr lang="es-ES" sz="600" dirty="0" err="1"/>
              <a:t>Compliance</a:t>
            </a:r>
            <a:r>
              <a:rPr lang="es-ES" sz="600" dirty="0"/>
              <a:t> </a:t>
            </a:r>
            <a:r>
              <a:rPr lang="es-ES" sz="600" dirty="0" err="1"/>
              <a:t>Officer</a:t>
            </a:r>
            <a:r>
              <a:rPr lang="es-ES" sz="600" dirty="0"/>
              <a:t>/</a:t>
            </a:r>
            <a:r>
              <a:rPr lang="es-ES" sz="600" dirty="0" err="1"/>
              <a:t>Title</a:t>
            </a:r>
            <a:r>
              <a:rPr lang="es-ES" sz="600" dirty="0"/>
              <a:t> IX </a:t>
            </a:r>
            <a:r>
              <a:rPr lang="es-ES" sz="600" dirty="0" err="1"/>
              <a:t>Officer</a:t>
            </a:r>
            <a:r>
              <a:rPr lang="es-ES" sz="600" dirty="0"/>
              <a:t>, </a:t>
            </a:r>
            <a:r>
              <a:rPr lang="es-ES" sz="600" dirty="0" err="1"/>
              <a:t>University</a:t>
            </a:r>
            <a:r>
              <a:rPr lang="es-ES" sz="600" dirty="0"/>
              <a:t> of California, </a:t>
            </a:r>
            <a:r>
              <a:rPr lang="es-ES" sz="600" dirty="0" err="1"/>
              <a:t>Agriculture</a:t>
            </a:r>
            <a:r>
              <a:rPr lang="es-ES" sz="600" dirty="0"/>
              <a:t> and Natural </a:t>
            </a:r>
            <a:r>
              <a:rPr lang="es-ES" sz="600" dirty="0" err="1"/>
              <a:t>Resources</a:t>
            </a:r>
            <a:r>
              <a:rPr lang="es-ES" sz="600" dirty="0"/>
              <a:t>, 2801 </a:t>
            </a:r>
            <a:r>
              <a:rPr lang="es-ES" sz="600" dirty="0" err="1"/>
              <a:t>Second</a:t>
            </a:r>
            <a:r>
              <a:rPr lang="es-ES" sz="600" dirty="0"/>
              <a:t> Street, Davis, CA 95618, (530) 750-1397.</a:t>
            </a:r>
            <a:r>
              <a:rPr kumimoji="0" lang="es-ES" altLang="en-US" sz="600" b="0" u="none" strike="noStrike" cap="none" normalizeH="0" baseline="0" dirty="0">
                <a:ln>
                  <a:noFill/>
                </a:ln>
                <a:effectLst/>
                <a:latin typeface="Arial" panose="020B0604020202020204" pitchFamily="34" charset="0"/>
              </a:rPr>
              <a:t> </a:t>
            </a:r>
            <a:endParaRPr kumimoji="0" lang="en-US" altLang="en-US" sz="600" b="0" u="none" strike="noStrike" cap="none" normalizeH="0" baseline="0" dirty="0">
              <a:ln>
                <a:noFill/>
              </a:ln>
              <a:effectLst/>
              <a:latin typeface="Arial" panose="020B0604020202020204" pitchFamily="34" charset="0"/>
            </a:endParaRPr>
          </a:p>
        </p:txBody>
      </p:sp>
      <p:pic>
        <p:nvPicPr>
          <p:cNvPr id="16" name="Picture Placeholder 11"/>
          <p:cNvPicPr>
            <a:picLocks noGrp="1" noChangeAspect="1"/>
          </p:cNvPicPr>
          <p:nvPr>
            <p:ph type="pic" sz="quarter" idx="10"/>
          </p:nvPr>
        </p:nvPicPr>
        <p:blipFill rotWithShape="1">
          <a:blip r:embed="rId4"/>
          <a:srcRect l="113" r="113"/>
          <a:stretch/>
        </p:blipFill>
        <p:spPr>
          <a:xfrm>
            <a:off x="3807011" y="3387549"/>
            <a:ext cx="1519193" cy="1145239"/>
          </a:xfrm>
          <a:prstGeom prst="rect">
            <a:avLst/>
          </a:prstGeom>
        </p:spPr>
      </p:pic>
      <p:pic>
        <p:nvPicPr>
          <p:cNvPr id="17" name="Picture 2" descr="Image result for blue myplate 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55629" y="3378486"/>
            <a:ext cx="1276367" cy="118062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descr="IMG 1811"/>
          <p:cNvPicPr>
            <a:picLocks noChangeAspect="1" noChangeArrowheads="1"/>
          </p:cNvPicPr>
          <p:nvPr/>
        </p:nvPicPr>
        <p:blipFill rotWithShape="1">
          <a:blip r:embed="rId6">
            <a:extLst>
              <a:ext uri="{28A0092B-C50C-407E-A947-70E740481C1C}">
                <a14:useLocalDpi xmlns:a14="http://schemas.microsoft.com/office/drawing/2010/main" val="0"/>
              </a:ext>
            </a:extLst>
          </a:blip>
          <a:srcRect t="21364" b="10248"/>
          <a:stretch/>
        </p:blipFill>
        <p:spPr bwMode="auto">
          <a:xfrm>
            <a:off x="4026060" y="2133600"/>
            <a:ext cx="2391962" cy="122684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http://ucanr.edu/blogs/uccalfreshfresno/blogfiles/39950_original.jpg"/>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247" t="2942" r="1013" b="9632"/>
          <a:stretch/>
        </p:blipFill>
        <p:spPr bwMode="auto">
          <a:xfrm>
            <a:off x="4119438" y="4559111"/>
            <a:ext cx="2276724" cy="1332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2549480"/>
      </p:ext>
    </p:extLst>
  </p:cSld>
  <p:clrMapOvr>
    <a:masterClrMapping/>
  </p:clrMapOvr>
</p:sld>
</file>

<file path=ppt/theme/theme1.xml><?xml version="1.0" encoding="utf-8"?>
<a:theme xmlns:a="http://schemas.openxmlformats.org/drawingml/2006/main" name="Event Flyer Template">
  <a:themeElements>
    <a:clrScheme name="UCOP Colors 10-2016">
      <a:dk1>
        <a:srgbClr val="535353"/>
      </a:dk1>
      <a:lt1>
        <a:srgbClr val="FFFFFF"/>
      </a:lt1>
      <a:dk2>
        <a:srgbClr val="7C7E7F"/>
      </a:dk2>
      <a:lt2>
        <a:srgbClr val="72CDF4"/>
      </a:lt2>
      <a:accent1>
        <a:srgbClr val="1295D8"/>
      </a:accent1>
      <a:accent2>
        <a:srgbClr val="005581"/>
      </a:accent2>
      <a:accent3>
        <a:srgbClr val="FFB511"/>
      </a:accent3>
      <a:accent4>
        <a:srgbClr val="E44C9A"/>
      </a:accent4>
      <a:accent5>
        <a:srgbClr val="00778B"/>
      </a:accent5>
      <a:accent6>
        <a:srgbClr val="FF8F28"/>
      </a:accent6>
      <a:hlink>
        <a:srgbClr val="B4975A"/>
      </a:hlink>
      <a:folHlink>
        <a:srgbClr val="554B39"/>
      </a:folHlink>
    </a:clrScheme>
    <a:fontScheme name="UC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250380 (1)</Template>
  <TotalTime>199</TotalTime>
  <Words>397</Words>
  <Application>Microsoft Office PowerPoint</Application>
  <PresentationFormat>Letter Paper (8.5x11 in)</PresentationFormat>
  <Paragraphs>44</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Kievit Offc Pro Medium</vt:lpstr>
      <vt:lpstr>Event Flyer Template</vt:lpstr>
      <vt:lpstr>No-Cost Nutrition Education Series for Parents</vt:lpstr>
      <vt:lpstr>Clases de nutrición gratuitas para padres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 Health Education Workshops for Parents</dc:title>
  <dc:creator>Consuelo Cid</dc:creator>
  <cp:lastModifiedBy>CalFresh 42</cp:lastModifiedBy>
  <cp:revision>21</cp:revision>
  <cp:lastPrinted>2016-12-05T18:03:50Z</cp:lastPrinted>
  <dcterms:created xsi:type="dcterms:W3CDTF">2016-11-14T19:13:37Z</dcterms:created>
  <dcterms:modified xsi:type="dcterms:W3CDTF">2017-03-28T16:11:52Z</dcterms:modified>
</cp:coreProperties>
</file>