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8" r:id="rId3"/>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511"/>
    <a:srgbClr val="DBD5CD"/>
    <a:srgbClr val="72C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1018" y="-99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B985CC0-B4E2-4E07-8114-686792960F3E}" type="datetimeFigureOut">
              <a:rPr lang="en-US" smtClean="0"/>
              <a:t>3/21/2017</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766A363-FF39-4A2D-8CB2-E5B4BEBE4715}" type="slidenum">
              <a:rPr lang="en-US" smtClean="0"/>
              <a:t>‹#›</a:t>
            </a:fld>
            <a:endParaRPr lang="en-US"/>
          </a:p>
        </p:txBody>
      </p:sp>
    </p:spTree>
    <p:extLst>
      <p:ext uri="{BB962C8B-B14F-4D97-AF65-F5344CB8AC3E}">
        <p14:creationId xmlns:p14="http://schemas.microsoft.com/office/powerpoint/2010/main" val="2951229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66A363-FF39-4A2D-8CB2-E5B4BEBE4715}" type="slidenum">
              <a:rPr lang="en-US" smtClean="0"/>
              <a:t>2</a:t>
            </a:fld>
            <a:endParaRPr lang="en-US"/>
          </a:p>
        </p:txBody>
      </p:sp>
    </p:spTree>
    <p:extLst>
      <p:ext uri="{BB962C8B-B14F-4D97-AF65-F5344CB8AC3E}">
        <p14:creationId xmlns:p14="http://schemas.microsoft.com/office/powerpoint/2010/main" val="420195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lyer">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304800" y="914400"/>
            <a:ext cx="6324600" cy="1828800"/>
          </a:xfrm>
          <a:prstGeom prst="rect">
            <a:avLst/>
          </a:prstGeom>
        </p:spPr>
        <p:txBody>
          <a:bodyPr anchor="ctr"/>
          <a:lstStyle>
            <a:lvl1pPr algn="ctr">
              <a:defRPr sz="4400" b="1">
                <a:solidFill>
                  <a:schemeClr val="tx1"/>
                </a:solidFill>
              </a:defRPr>
            </a:lvl1pPr>
          </a:lstStyle>
          <a:p>
            <a:r>
              <a:rPr lang="en-US" dirty="0"/>
              <a:t>Name of Event</a:t>
            </a:r>
          </a:p>
        </p:txBody>
      </p:sp>
      <p:sp>
        <p:nvSpPr>
          <p:cNvPr id="10" name="Picture Placeholder 9"/>
          <p:cNvSpPr>
            <a:spLocks noGrp="1"/>
          </p:cNvSpPr>
          <p:nvPr>
            <p:ph type="pic" sz="quarter" idx="10"/>
          </p:nvPr>
        </p:nvSpPr>
        <p:spPr>
          <a:xfrm>
            <a:off x="3505200" y="2971800"/>
            <a:ext cx="3124200" cy="3733800"/>
          </a:xfrm>
          <a:prstGeom prst="rect">
            <a:avLst/>
          </a:prstGeom>
        </p:spPr>
        <p:txBody>
          <a:bodyPr/>
          <a:lstStyle>
            <a:lvl1pPr algn="ctr">
              <a:defRPr>
                <a:solidFill>
                  <a:schemeClr val="bg1"/>
                </a:solidFill>
              </a:defRPr>
            </a:lvl1pPr>
          </a:lstStyle>
          <a:p>
            <a:r>
              <a:rPr lang="en-US"/>
              <a:t>Click icon to add picture</a:t>
            </a:r>
            <a:endParaRPr lang="en-US" dirty="0"/>
          </a:p>
        </p:txBody>
      </p:sp>
      <p:sp>
        <p:nvSpPr>
          <p:cNvPr id="12" name="Content Placeholder 11"/>
          <p:cNvSpPr>
            <a:spLocks noGrp="1"/>
          </p:cNvSpPr>
          <p:nvPr>
            <p:ph sz="quarter" idx="11" hasCustomPrompt="1"/>
          </p:nvPr>
        </p:nvSpPr>
        <p:spPr>
          <a:xfrm>
            <a:off x="304800" y="6934200"/>
            <a:ext cx="6324600" cy="1295400"/>
          </a:xfrm>
          <a:prstGeom prst="rect">
            <a:avLst/>
          </a:prstGeom>
        </p:spPr>
        <p:txBody>
          <a:bodyPr anchor="ctr"/>
          <a:lstStyle>
            <a:lvl1pPr>
              <a:defRPr>
                <a:solidFill>
                  <a:schemeClr val="tx1"/>
                </a:solidFill>
              </a:defRPr>
            </a:lvl1pPr>
          </a:lstStyle>
          <a:p>
            <a:pPr lvl="0"/>
            <a:r>
              <a:rPr lang="en-US" dirty="0"/>
              <a:t>Additional Event Details or Description</a:t>
            </a:r>
          </a:p>
        </p:txBody>
      </p:sp>
      <p:sp>
        <p:nvSpPr>
          <p:cNvPr id="14" name="Text Placeholder 13"/>
          <p:cNvSpPr>
            <a:spLocks noGrp="1"/>
          </p:cNvSpPr>
          <p:nvPr>
            <p:ph type="body" sz="quarter" idx="12" hasCustomPrompt="1"/>
          </p:nvPr>
        </p:nvSpPr>
        <p:spPr>
          <a:xfrm>
            <a:off x="3810000" y="76200"/>
            <a:ext cx="2895600" cy="609600"/>
          </a:xfrm>
          <a:prstGeom prst="rect">
            <a:avLst/>
          </a:prstGeom>
        </p:spPr>
        <p:txBody>
          <a:bodyPr anchor="ctr"/>
          <a:lstStyle>
            <a:lvl1pPr algn="r">
              <a:defRPr b="1" baseline="0">
                <a:solidFill>
                  <a:schemeClr val="accent1"/>
                </a:solidFill>
              </a:defRPr>
            </a:lvl1pPr>
          </a:lstStyle>
          <a:p>
            <a:pPr lvl="0"/>
            <a:r>
              <a:rPr lang="en-US" dirty="0"/>
              <a:t>County/Cluster Name</a:t>
            </a:r>
          </a:p>
        </p:txBody>
      </p:sp>
      <p:sp>
        <p:nvSpPr>
          <p:cNvPr id="16" name="Subtitle 2"/>
          <p:cNvSpPr>
            <a:spLocks noGrp="1"/>
          </p:cNvSpPr>
          <p:nvPr>
            <p:ph type="subTitle" idx="1" hasCustomPrompt="1"/>
          </p:nvPr>
        </p:nvSpPr>
        <p:spPr>
          <a:xfrm>
            <a:off x="304800" y="4495800"/>
            <a:ext cx="3200400" cy="685800"/>
          </a:xfrm>
          <a:prstGeom prst="rect">
            <a:avLst/>
          </a:prstGeom>
        </p:spPr>
        <p:txBody>
          <a:bodyPr anchor="b"/>
          <a:lstStyle>
            <a:lvl1pPr marL="0" indent="0" algn="l">
              <a:buNone/>
              <a:defRPr sz="3200" b="1"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Event Date</a:t>
            </a:r>
          </a:p>
        </p:txBody>
      </p:sp>
      <p:sp>
        <p:nvSpPr>
          <p:cNvPr id="17" name="Text Placeholder 3"/>
          <p:cNvSpPr>
            <a:spLocks noGrp="1"/>
          </p:cNvSpPr>
          <p:nvPr>
            <p:ph type="body" sz="quarter" idx="13" hasCustomPrompt="1"/>
          </p:nvPr>
        </p:nvSpPr>
        <p:spPr>
          <a:xfrm>
            <a:off x="304800" y="2971800"/>
            <a:ext cx="3200400" cy="685800"/>
          </a:xfrm>
          <a:prstGeom prst="rect">
            <a:avLst/>
          </a:prstGeom>
        </p:spPr>
        <p:txBody>
          <a:bodyPr anchor="b"/>
          <a:lstStyle>
            <a:lvl1pPr>
              <a:defRPr b="1" baseline="0">
                <a:solidFill>
                  <a:schemeClr val="accent1"/>
                </a:solidFill>
              </a:defRPr>
            </a:lvl1pPr>
          </a:lstStyle>
          <a:p>
            <a:pPr lvl="0"/>
            <a:r>
              <a:rPr lang="en-US" dirty="0"/>
              <a:t>Presenter Name &amp; Credentials</a:t>
            </a:r>
          </a:p>
        </p:txBody>
      </p:sp>
      <p:sp>
        <p:nvSpPr>
          <p:cNvPr id="7" name="Text Placeholder 6"/>
          <p:cNvSpPr>
            <a:spLocks noGrp="1"/>
          </p:cNvSpPr>
          <p:nvPr>
            <p:ph type="body" sz="quarter" idx="15" hasCustomPrompt="1"/>
          </p:nvPr>
        </p:nvSpPr>
        <p:spPr>
          <a:xfrm>
            <a:off x="304800" y="3657600"/>
            <a:ext cx="3200400" cy="838200"/>
          </a:xfrm>
          <a:prstGeom prst="rect">
            <a:avLst/>
          </a:prstGeom>
        </p:spPr>
        <p:txBody>
          <a:bodyPr/>
          <a:lstStyle>
            <a:lvl1pPr>
              <a:defRPr>
                <a:solidFill>
                  <a:schemeClr val="tx1"/>
                </a:solidFill>
              </a:defRPr>
            </a:lvl1pPr>
          </a:lstStyle>
          <a:p>
            <a:pPr lvl="0"/>
            <a:r>
              <a:rPr lang="en-US" dirty="0"/>
              <a:t>Presenter Title &amp; Org. Affiliation</a:t>
            </a:r>
          </a:p>
        </p:txBody>
      </p:sp>
      <p:sp>
        <p:nvSpPr>
          <p:cNvPr id="21" name="Text Placeholder 20"/>
          <p:cNvSpPr>
            <a:spLocks noGrp="1"/>
          </p:cNvSpPr>
          <p:nvPr>
            <p:ph type="body" sz="quarter" idx="16" hasCustomPrompt="1"/>
          </p:nvPr>
        </p:nvSpPr>
        <p:spPr>
          <a:xfrm>
            <a:off x="304800" y="5181600"/>
            <a:ext cx="3200400" cy="1524000"/>
          </a:xfrm>
          <a:prstGeom prst="rect">
            <a:avLst/>
          </a:prstGeom>
        </p:spPr>
        <p:txBody>
          <a:bodyPr/>
          <a:lstStyle>
            <a:lvl1pPr>
              <a:defRPr lang="en-US" sz="2400" b="0" i="0" kern="1200" baseline="0" dirty="0">
                <a:solidFill>
                  <a:schemeClr val="accent1"/>
                </a:solidFill>
                <a:latin typeface="Arial"/>
                <a:ea typeface="+mn-ea"/>
                <a:cs typeface="Arial"/>
              </a:defRPr>
            </a:lvl1pPr>
          </a:lstStyle>
          <a:p>
            <a:r>
              <a:rPr lang="en-US" dirty="0"/>
              <a:t>Event Time</a:t>
            </a:r>
          </a:p>
          <a:p>
            <a:r>
              <a:rPr lang="en-US" dirty="0"/>
              <a:t>Event Location</a:t>
            </a:r>
          </a:p>
        </p:txBody>
      </p:sp>
    </p:spTree>
    <p:extLst>
      <p:ext uri="{BB962C8B-B14F-4D97-AF65-F5344CB8AC3E}">
        <p14:creationId xmlns:p14="http://schemas.microsoft.com/office/powerpoint/2010/main" val="39831513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228600" y="8458200"/>
            <a:ext cx="5867400" cy="584775"/>
          </a:xfrm>
          <a:prstGeom prst="rect">
            <a:avLst/>
          </a:prstGeom>
          <a:noFill/>
        </p:spPr>
        <p:txBody>
          <a:bodyPr wrap="square" rtlCol="0">
            <a:spAutoFit/>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n-US" sz="800" b="0" i="0" kern="1200" baseline="0" dirty="0">
                <a:solidFill>
                  <a:schemeClr val="tx1"/>
                </a:solidFill>
                <a:latin typeface="Arial"/>
                <a:ea typeface="+mn-ea"/>
                <a:cs typeface="Arial"/>
              </a:rPr>
              <a:t>This material was produced by the University of California CalFresh Nutrition Education Program with funding from USDA SNAP, known in California as CalFresh (formerly food stamps). These institutions are equal opportunity providers and employers. CalFresh provides assistance to low-income households and can help buy nutritious foods for better health. </a:t>
            </a:r>
          </a:p>
          <a:p>
            <a:pPr marL="0" marR="0" indent="0" algn="ctr" defTabSz="457200" rtl="0" eaLnBrk="1" fontAlgn="auto" latinLnBrk="0" hangingPunct="1">
              <a:lnSpc>
                <a:spcPct val="100000"/>
              </a:lnSpc>
              <a:spcBef>
                <a:spcPts val="0"/>
              </a:spcBef>
              <a:spcAft>
                <a:spcPts val="0"/>
              </a:spcAft>
              <a:buClrTx/>
              <a:buSzTx/>
              <a:buFontTx/>
              <a:buNone/>
              <a:tabLst/>
              <a:defRPr/>
            </a:pPr>
            <a:r>
              <a:rPr lang="en-US" sz="800" b="0" i="0" kern="1200" baseline="0" dirty="0">
                <a:solidFill>
                  <a:schemeClr val="tx1"/>
                </a:solidFill>
                <a:latin typeface="Arial"/>
                <a:ea typeface="+mn-ea"/>
                <a:cs typeface="Arial"/>
              </a:rPr>
              <a:t>For CalFresh information, call 1-877-847-3663.</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493" y="152400"/>
            <a:ext cx="2990841" cy="525295"/>
          </a:xfrm>
          <a:prstGeom prst="rect">
            <a:avLst/>
          </a:prstGeom>
          <a:effectLst/>
        </p:spPr>
      </p:pic>
      <p:pic>
        <p:nvPicPr>
          <p:cNvPr id="1026" name="Picture 2" descr="https://upload.wikimedia.org/wikipedia/commons/thumb/0/0e/USDA_logo.svg/2000px-USDA_logo.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8534400"/>
            <a:ext cx="533400" cy="36537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15" name="Straight Connector 14"/>
          <p:cNvCxnSpPr/>
          <p:nvPr/>
        </p:nvCxnSpPr>
        <p:spPr>
          <a:xfrm>
            <a:off x="228600" y="762000"/>
            <a:ext cx="6400800" cy="0"/>
          </a:xfrm>
          <a:prstGeom prst="line">
            <a:avLst/>
          </a:prstGeom>
          <a:ln w="28575">
            <a:solidFill>
              <a:schemeClr val="accent1"/>
            </a:solidFill>
          </a:ln>
          <a:effectLst/>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28600" y="8382000"/>
            <a:ext cx="6400800" cy="0"/>
          </a:xfrm>
          <a:prstGeom prst="line">
            <a:avLst/>
          </a:prstGeom>
          <a:ln w="28575">
            <a:solidFill>
              <a:schemeClr val="accent1"/>
            </a:solidFill>
          </a:ln>
          <a:effectLst/>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457200" rtl="0" eaLnBrk="1" latinLnBrk="0" hangingPunct="1">
        <a:spcBef>
          <a:spcPct val="0"/>
        </a:spcBef>
        <a:buNone/>
        <a:defRPr sz="4000" b="0" i="0" kern="1200" baseline="0">
          <a:solidFill>
            <a:schemeClr val="bg2">
              <a:lumMod val="75000"/>
              <a:lumOff val="25000"/>
            </a:schemeClr>
          </a:solidFill>
          <a:latin typeface="Arial"/>
          <a:ea typeface="+mj-ea"/>
          <a:cs typeface="Kievit Offc Pro Medium"/>
        </a:defRPr>
      </a:lvl1pPr>
    </p:titleStyle>
    <p:bodyStyle>
      <a:lvl1pPr marL="0" indent="0" algn="l" defTabSz="457200" rtl="0" eaLnBrk="1" latinLnBrk="0" hangingPunct="1">
        <a:spcBef>
          <a:spcPct val="20000"/>
        </a:spcBef>
        <a:buFontTx/>
        <a:buNone/>
        <a:defRPr sz="2000" b="0" i="0" kern="1200">
          <a:solidFill>
            <a:srgbClr val="666666"/>
          </a:solidFill>
          <a:latin typeface="Arial"/>
          <a:ea typeface="+mn-ea"/>
          <a:cs typeface="Arial"/>
        </a:defRPr>
      </a:lvl1pPr>
      <a:lvl2pPr marL="742950" indent="-285750" algn="l" defTabSz="457200" rtl="0" eaLnBrk="1" latinLnBrk="0" hangingPunct="1">
        <a:spcBef>
          <a:spcPct val="20000"/>
        </a:spcBef>
        <a:buFont typeface="Arial"/>
        <a:buChar char="–"/>
        <a:defRPr sz="2000" b="0" i="0" kern="1200">
          <a:solidFill>
            <a:srgbClr val="666666"/>
          </a:solidFill>
          <a:latin typeface="Arial"/>
          <a:ea typeface="+mn-ea"/>
          <a:cs typeface="Arial"/>
        </a:defRPr>
      </a:lvl2pPr>
      <a:lvl3pPr marL="11430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3pPr>
      <a:lvl4pPr marL="16002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4pPr>
      <a:lvl5pPr marL="20574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88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ucanr.org/sites/anrstaff/files/107734.doc"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ucanr.edu/sites/anrstaff/files/215246.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7" y="685761"/>
            <a:ext cx="6869723" cy="1142571"/>
          </a:xfrm>
        </p:spPr>
        <p:txBody>
          <a:bodyPr/>
          <a:lstStyle/>
          <a:p>
            <a:r>
              <a:rPr lang="en-US" sz="3200" dirty="0"/>
              <a:t>No-Cost Nutrition Education Series for Seniors </a:t>
            </a:r>
          </a:p>
        </p:txBody>
      </p:sp>
      <p:sp>
        <p:nvSpPr>
          <p:cNvPr id="4" name="Content Placeholder 3"/>
          <p:cNvSpPr>
            <a:spLocks noGrp="1"/>
          </p:cNvSpPr>
          <p:nvPr>
            <p:ph sz="quarter" idx="11"/>
          </p:nvPr>
        </p:nvSpPr>
        <p:spPr>
          <a:xfrm>
            <a:off x="390359" y="6395773"/>
            <a:ext cx="6239041" cy="1399689"/>
          </a:xfrm>
          <a:solidFill>
            <a:srgbClr val="FFB511"/>
          </a:solidFill>
        </p:spPr>
        <p:txBody>
          <a:bodyPr/>
          <a:lstStyle/>
          <a:p>
            <a:pPr marL="342900" indent="-342900">
              <a:buFont typeface="Arial" panose="020B0604020202020204" pitchFamily="34" charset="0"/>
              <a:buChar char="•"/>
            </a:pPr>
            <a:r>
              <a:rPr lang="en-US" sz="1600" dirty="0"/>
              <a:t>Learn how to make healthy food choices on a budget.</a:t>
            </a:r>
          </a:p>
          <a:p>
            <a:pPr marL="342900" indent="-342900">
              <a:buFont typeface="Arial" panose="020B0604020202020204" pitchFamily="34" charset="0"/>
              <a:buChar char="•"/>
            </a:pPr>
            <a:r>
              <a:rPr lang="en-US" sz="1600" dirty="0"/>
              <a:t>Receive recipe demonstrations and tastings.</a:t>
            </a:r>
          </a:p>
          <a:p>
            <a:pPr marL="342900" indent="-342900">
              <a:buFont typeface="Arial" panose="020B0604020202020204" pitchFamily="34" charset="0"/>
              <a:buChar char="•"/>
            </a:pPr>
            <a:r>
              <a:rPr lang="en-US" sz="1600" dirty="0"/>
              <a:t>Receive educational handouts and reinforcement items.</a:t>
            </a:r>
          </a:p>
          <a:p>
            <a:pPr marL="342900" indent="-342900">
              <a:buFont typeface="Arial" panose="020B0604020202020204" pitchFamily="34" charset="0"/>
              <a:buChar char="•"/>
            </a:pPr>
            <a:r>
              <a:rPr lang="en-US" sz="1600" dirty="0"/>
              <a:t>Receive a Certificate of Participation upon completing nutrition workshops.</a:t>
            </a:r>
          </a:p>
        </p:txBody>
      </p:sp>
      <p:sp>
        <p:nvSpPr>
          <p:cNvPr id="5" name="Text Placeholder 4"/>
          <p:cNvSpPr>
            <a:spLocks noGrp="1"/>
          </p:cNvSpPr>
          <p:nvPr>
            <p:ph type="body" sz="quarter" idx="12"/>
          </p:nvPr>
        </p:nvSpPr>
        <p:spPr/>
        <p:txBody>
          <a:bodyPr/>
          <a:lstStyle/>
          <a:p>
            <a:r>
              <a:rPr lang="en-US" dirty="0"/>
              <a:t>Fresno and Madera Counties</a:t>
            </a:r>
          </a:p>
        </p:txBody>
      </p:sp>
      <p:sp>
        <p:nvSpPr>
          <p:cNvPr id="9" name="Text Placeholder 8"/>
          <p:cNvSpPr>
            <a:spLocks noGrp="1"/>
          </p:cNvSpPr>
          <p:nvPr>
            <p:ph type="body" sz="quarter" idx="16"/>
          </p:nvPr>
        </p:nvSpPr>
        <p:spPr>
          <a:xfrm>
            <a:off x="3124200" y="2855644"/>
            <a:ext cx="3505200" cy="3321846"/>
          </a:xfrm>
          <a:solidFill>
            <a:srgbClr val="DBD5CD"/>
          </a:solidFill>
        </p:spPr>
        <p:txBody>
          <a:bodyPr/>
          <a:lstStyle/>
          <a:p>
            <a:pPr algn="ctr"/>
            <a:r>
              <a:rPr lang="en-US" b="1" u="sng" dirty="0"/>
              <a:t>Series Dates and Times</a:t>
            </a:r>
          </a:p>
          <a:p>
            <a:pPr algn="ctr"/>
            <a:endParaRPr lang="en-US" sz="1400" b="1" u="sng" dirty="0"/>
          </a:p>
          <a:p>
            <a:pPr algn="ctr"/>
            <a:r>
              <a:rPr lang="en-US" sz="2200" dirty="0"/>
              <a:t>Monday, June 19, 2017</a:t>
            </a:r>
          </a:p>
          <a:p>
            <a:pPr algn="ctr"/>
            <a:r>
              <a:rPr lang="en-US" sz="2200" dirty="0"/>
              <a:t>Monday, June 26, 2017</a:t>
            </a:r>
          </a:p>
          <a:p>
            <a:pPr algn="ctr"/>
            <a:r>
              <a:rPr lang="en-US" sz="2200" dirty="0"/>
              <a:t>Monday, July 3, 2017</a:t>
            </a:r>
          </a:p>
          <a:p>
            <a:pPr algn="ctr"/>
            <a:r>
              <a:rPr lang="en-US" sz="2200" dirty="0"/>
              <a:t>Monday, July 10, 2017</a:t>
            </a:r>
          </a:p>
          <a:p>
            <a:pPr algn="ctr"/>
            <a:endParaRPr lang="en-US" sz="1400" dirty="0"/>
          </a:p>
          <a:p>
            <a:pPr algn="ctr"/>
            <a:r>
              <a:rPr lang="en-US" sz="2200" dirty="0"/>
              <a:t>10:15am – 11:15am </a:t>
            </a:r>
          </a:p>
          <a:p>
            <a:pPr algn="ctr"/>
            <a:endParaRPr lang="en-US" sz="2200" dirty="0"/>
          </a:p>
          <a:p>
            <a:endParaRPr lang="en-US" sz="2200" dirty="0"/>
          </a:p>
          <a:p>
            <a:endParaRPr lang="en-US" sz="1600" dirty="0"/>
          </a:p>
        </p:txBody>
      </p:sp>
      <p:sp>
        <p:nvSpPr>
          <p:cNvPr id="10" name="Text Placeholder 6"/>
          <p:cNvSpPr>
            <a:spLocks noGrp="1"/>
          </p:cNvSpPr>
          <p:nvPr>
            <p:ph type="body" sz="quarter" idx="13"/>
          </p:nvPr>
        </p:nvSpPr>
        <p:spPr>
          <a:xfrm>
            <a:off x="968052" y="7865065"/>
            <a:ext cx="2702359" cy="329293"/>
          </a:xfrm>
        </p:spPr>
        <p:txBody>
          <a:bodyPr/>
          <a:lstStyle/>
          <a:p>
            <a:pPr algn="ctr"/>
            <a:r>
              <a:rPr lang="en-US" sz="1100" dirty="0"/>
              <a:t>For Class Information Contact:</a:t>
            </a:r>
          </a:p>
        </p:txBody>
      </p:sp>
      <p:sp>
        <p:nvSpPr>
          <p:cNvPr id="11" name="Text Placeholder 7"/>
          <p:cNvSpPr>
            <a:spLocks noGrp="1"/>
          </p:cNvSpPr>
          <p:nvPr>
            <p:ph type="body" sz="quarter" idx="15"/>
          </p:nvPr>
        </p:nvSpPr>
        <p:spPr>
          <a:xfrm>
            <a:off x="2743200" y="7756192"/>
            <a:ext cx="3657600" cy="547041"/>
          </a:xfrm>
        </p:spPr>
        <p:txBody>
          <a:bodyPr/>
          <a:lstStyle/>
          <a:p>
            <a:pPr algn="ctr"/>
            <a:r>
              <a:rPr lang="en-US" sz="1100" b="1" dirty="0"/>
              <a:t>Consuelo Cid</a:t>
            </a:r>
          </a:p>
          <a:p>
            <a:pPr algn="ctr"/>
            <a:r>
              <a:rPr lang="en-US" sz="1100" b="1" dirty="0"/>
              <a:t>Nutrition Program Coordinator</a:t>
            </a:r>
          </a:p>
          <a:p>
            <a:pPr algn="ctr"/>
            <a:r>
              <a:rPr lang="en-US" sz="1100" b="1" dirty="0"/>
              <a:t>(559) 241-7505</a:t>
            </a:r>
          </a:p>
        </p:txBody>
      </p:sp>
      <p:pic>
        <p:nvPicPr>
          <p:cNvPr id="1026" name="Picture 2" descr="Image result for blue myplate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123" y="3647397"/>
            <a:ext cx="1339603" cy="12391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ucanr.edu/blogs/uccalfreshfresno/blogfiles/23995_origina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7608" y="3647397"/>
            <a:ext cx="1243248" cy="123911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ucanr.edu/blogs/uccalfreshfresno/blogfiles/39950_original.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992" t="6029" r="6223"/>
          <a:stretch/>
        </p:blipFill>
        <p:spPr bwMode="auto">
          <a:xfrm>
            <a:off x="390359" y="1836138"/>
            <a:ext cx="2550497" cy="176418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ucanr.edu/blogs/uccalfreshfresno/blogfiles/38603_original.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666" t="19335" r="10446" b="6249"/>
          <a:stretch/>
        </p:blipFill>
        <p:spPr bwMode="auto">
          <a:xfrm>
            <a:off x="390359" y="4933591"/>
            <a:ext cx="2550497" cy="1353309"/>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124200" y="1978139"/>
            <a:ext cx="3505200" cy="769441"/>
          </a:xfrm>
          <a:prstGeom prst="rect">
            <a:avLst/>
          </a:prstGeom>
          <a:solidFill>
            <a:srgbClr val="DBD5CD"/>
          </a:solidFill>
        </p:spPr>
        <p:txBody>
          <a:bodyPr wrap="square">
            <a:spAutoFit/>
          </a:bodyPr>
          <a:lstStyle/>
          <a:p>
            <a:pPr algn="ctr"/>
            <a:r>
              <a:rPr lang="en-US" sz="2200" b="1" dirty="0"/>
              <a:t>Lafayette Community Center</a:t>
            </a:r>
          </a:p>
        </p:txBody>
      </p:sp>
      <p:sp>
        <p:nvSpPr>
          <p:cNvPr id="13" name="TextBox 12"/>
          <p:cNvSpPr txBox="1"/>
          <p:nvPr/>
        </p:nvSpPr>
        <p:spPr>
          <a:xfrm>
            <a:off x="228600" y="8419361"/>
            <a:ext cx="5791200" cy="646331"/>
          </a:xfrm>
          <a:prstGeom prst="rect">
            <a:avLst/>
          </a:prstGeom>
          <a:solidFill>
            <a:schemeClr val="bg1"/>
          </a:solidFill>
        </p:spPr>
        <p:txBody>
          <a:bodyPr wrap="square" rtlCol="0">
            <a:spAutoFit/>
          </a:bodyPr>
          <a:lstStyle/>
          <a:p>
            <a:r>
              <a:rPr lang="en-US" sz="600" dirty="0">
                <a:latin typeface="Arial (Body)"/>
              </a:rPr>
              <a:t>This material was produced by the University of California CalFresh Nutrition Education Program with funding from USDA SNAP, known in California as CalFresh (formerly food stamps). These institutions are equal opportunity providers and employers. CalFresh provides assistance to low-income households and can help buy nutritious foods for better health. For CalFresh information, call 1-877-847-3663. The University of California prohibits discrimination or harassment of any person in any of its programs or activities. (Complete nondiscrimination policy statement can be found at </a:t>
            </a:r>
            <a:r>
              <a:rPr lang="en-US" sz="600" dirty="0">
                <a:latin typeface="Arial (Body)"/>
                <a:hlinkClick r:id="rId6"/>
              </a:rPr>
              <a:t>http://ucanr.org/sites/anrstaff/files/107734.doc</a:t>
            </a:r>
            <a:r>
              <a:rPr lang="en-US" sz="600" dirty="0">
                <a:latin typeface="Arial (Body)"/>
              </a:rPr>
              <a:t>) Inquiries regarding the University’s equal employment opportunity policies may be directed to John Sims, Affirmative Action Contact, University of California, Davis, Agriculture and Natural Resources, 2801 2nd Street, Davis, CA 95618, (530) 750-1397.</a:t>
            </a:r>
            <a:endParaRPr lang="en-US" sz="600" dirty="0">
              <a:latin typeface="Arial (Body)"/>
            </a:endParaRPr>
          </a:p>
        </p:txBody>
      </p:sp>
    </p:spTree>
    <p:extLst>
      <p:ext uri="{BB962C8B-B14F-4D97-AF65-F5344CB8AC3E}">
        <p14:creationId xmlns:p14="http://schemas.microsoft.com/office/powerpoint/2010/main" val="162417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1"/>
          </p:nvPr>
        </p:nvSpPr>
        <p:spPr>
          <a:xfrm>
            <a:off x="390359" y="6355807"/>
            <a:ext cx="6239041" cy="1439655"/>
          </a:xfrm>
          <a:solidFill>
            <a:srgbClr val="FFB511"/>
          </a:solidFill>
        </p:spPr>
        <p:txBody>
          <a:bodyPr/>
          <a:lstStyle/>
          <a:p>
            <a:pPr marL="342900" indent="-342900">
              <a:buFont typeface="Arial" panose="020B0604020202020204" pitchFamily="34" charset="0"/>
              <a:buChar char="•"/>
            </a:pPr>
            <a:r>
              <a:rPr lang="es-MX" sz="1500" dirty="0"/>
              <a:t>Aprenda a cocinar saludablemente con poco dinero.</a:t>
            </a:r>
          </a:p>
          <a:p>
            <a:pPr marL="342900" indent="-342900">
              <a:buFont typeface="Arial" panose="020B0604020202020204" pitchFamily="34" charset="0"/>
              <a:buChar char="•"/>
            </a:pPr>
            <a:r>
              <a:rPr lang="es-MX" sz="1500" dirty="0"/>
              <a:t>Reciba demostraciones de recetas y muestras de comida.</a:t>
            </a:r>
          </a:p>
          <a:p>
            <a:pPr marL="342900" indent="-342900">
              <a:buFont typeface="Arial" panose="020B0604020202020204" pitchFamily="34" charset="0"/>
              <a:buChar char="•"/>
            </a:pPr>
            <a:r>
              <a:rPr lang="es-MX" sz="1500" dirty="0"/>
              <a:t>Reciba folletos educacionales y artículos de refuerza.</a:t>
            </a:r>
          </a:p>
          <a:p>
            <a:pPr marL="342900" indent="-342900">
              <a:buFont typeface="Arial" panose="020B0604020202020204" pitchFamily="34" charset="0"/>
              <a:buChar char="•"/>
            </a:pPr>
            <a:r>
              <a:rPr lang="es-MX" sz="1500" dirty="0"/>
              <a:t>Reciba un certificado de la Universidad de California al completar las clases.</a:t>
            </a:r>
          </a:p>
        </p:txBody>
      </p:sp>
      <p:sp>
        <p:nvSpPr>
          <p:cNvPr id="5" name="Text Placeholder 4"/>
          <p:cNvSpPr>
            <a:spLocks noGrp="1"/>
          </p:cNvSpPr>
          <p:nvPr>
            <p:ph type="body" sz="quarter" idx="12"/>
          </p:nvPr>
        </p:nvSpPr>
        <p:spPr/>
        <p:txBody>
          <a:bodyPr/>
          <a:lstStyle/>
          <a:p>
            <a:r>
              <a:rPr lang="en-US" dirty="0"/>
              <a:t>Fresno and Madera Counties</a:t>
            </a:r>
          </a:p>
        </p:txBody>
      </p:sp>
      <p:sp>
        <p:nvSpPr>
          <p:cNvPr id="9" name="Text Placeholder 8"/>
          <p:cNvSpPr>
            <a:spLocks noGrp="1"/>
          </p:cNvSpPr>
          <p:nvPr>
            <p:ph type="body" sz="quarter" idx="16"/>
          </p:nvPr>
        </p:nvSpPr>
        <p:spPr>
          <a:xfrm>
            <a:off x="3124200" y="2824468"/>
            <a:ext cx="3505200" cy="3321846"/>
          </a:xfrm>
          <a:solidFill>
            <a:srgbClr val="DBD5CD"/>
          </a:solidFill>
        </p:spPr>
        <p:txBody>
          <a:bodyPr/>
          <a:lstStyle/>
          <a:p>
            <a:pPr algn="ctr"/>
            <a:r>
              <a:rPr lang="es-MX" b="1" u="sng" dirty="0"/>
              <a:t>Fechas y horario</a:t>
            </a:r>
          </a:p>
          <a:p>
            <a:pPr algn="ctr"/>
            <a:endParaRPr lang="es-MX" sz="1400" b="1" u="sng" dirty="0"/>
          </a:p>
          <a:p>
            <a:pPr algn="ctr"/>
            <a:r>
              <a:rPr lang="es-MX" sz="2200" dirty="0"/>
              <a:t>Lunes, Junio 19, 2017</a:t>
            </a:r>
          </a:p>
          <a:p>
            <a:pPr algn="ctr"/>
            <a:r>
              <a:rPr lang="es-MX" sz="2200" dirty="0"/>
              <a:t>Lunes, Junio 26, 2017</a:t>
            </a:r>
          </a:p>
          <a:p>
            <a:pPr algn="ctr"/>
            <a:r>
              <a:rPr lang="es-MX" sz="2200" dirty="0"/>
              <a:t>Lunes, Julio 3, 2017</a:t>
            </a:r>
          </a:p>
          <a:p>
            <a:pPr algn="ctr"/>
            <a:r>
              <a:rPr lang="es-MX" sz="2200" dirty="0"/>
              <a:t>Lunes, Julio 10, 2017</a:t>
            </a:r>
          </a:p>
          <a:p>
            <a:pPr algn="ctr"/>
            <a:endParaRPr lang="es-MX" sz="1400" dirty="0"/>
          </a:p>
          <a:p>
            <a:pPr algn="ctr"/>
            <a:r>
              <a:rPr lang="es-MX" sz="2200" dirty="0"/>
              <a:t>10:15am – 11:15am </a:t>
            </a:r>
          </a:p>
          <a:p>
            <a:pPr algn="ctr"/>
            <a:endParaRPr lang="es-MX" sz="2200" dirty="0"/>
          </a:p>
          <a:p>
            <a:endParaRPr lang="es-MX" sz="2200" dirty="0"/>
          </a:p>
          <a:p>
            <a:endParaRPr lang="es-MX" sz="1600" dirty="0"/>
          </a:p>
        </p:txBody>
      </p:sp>
      <p:sp>
        <p:nvSpPr>
          <p:cNvPr id="10" name="Text Placeholder 6"/>
          <p:cNvSpPr>
            <a:spLocks noGrp="1"/>
          </p:cNvSpPr>
          <p:nvPr>
            <p:ph type="body" sz="quarter" idx="13"/>
          </p:nvPr>
        </p:nvSpPr>
        <p:spPr>
          <a:xfrm>
            <a:off x="609600" y="7863250"/>
            <a:ext cx="2702359" cy="456191"/>
          </a:xfrm>
        </p:spPr>
        <p:txBody>
          <a:bodyPr/>
          <a:lstStyle/>
          <a:p>
            <a:pPr algn="ctr"/>
            <a:r>
              <a:rPr lang="es-MX" sz="1100" dirty="0"/>
              <a:t>Para mas información sobre las clases, contacte a:</a:t>
            </a:r>
          </a:p>
        </p:txBody>
      </p:sp>
      <p:sp>
        <p:nvSpPr>
          <p:cNvPr id="11" name="Text Placeholder 7"/>
          <p:cNvSpPr>
            <a:spLocks noGrp="1"/>
          </p:cNvSpPr>
          <p:nvPr>
            <p:ph type="body" sz="quarter" idx="15"/>
          </p:nvPr>
        </p:nvSpPr>
        <p:spPr>
          <a:xfrm>
            <a:off x="2819400" y="7772400"/>
            <a:ext cx="3657600" cy="547041"/>
          </a:xfrm>
        </p:spPr>
        <p:txBody>
          <a:bodyPr/>
          <a:lstStyle/>
          <a:p>
            <a:pPr algn="ctr"/>
            <a:r>
              <a:rPr lang="es-MX" sz="1100" b="1" dirty="0"/>
              <a:t>Consuelo Cid</a:t>
            </a:r>
          </a:p>
          <a:p>
            <a:pPr algn="ctr"/>
            <a:r>
              <a:rPr lang="es-MX" sz="1100" b="1" dirty="0"/>
              <a:t>Coordinadora del programa de nutrición</a:t>
            </a:r>
          </a:p>
          <a:p>
            <a:pPr algn="ctr"/>
            <a:r>
              <a:rPr lang="es-MX" sz="1100" b="1" dirty="0"/>
              <a:t>(559) 241-7505</a:t>
            </a:r>
          </a:p>
        </p:txBody>
      </p:sp>
      <p:pic>
        <p:nvPicPr>
          <p:cNvPr id="1026" name="Picture 2" descr="Image result for blue myplate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123" y="3616221"/>
            <a:ext cx="1339603" cy="12391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ucanr.edu/blogs/uccalfreshfresno/blogfiles/23995_origin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7608" y="3616221"/>
            <a:ext cx="1243248" cy="123911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ucanr.edu/blogs/uccalfreshfresno/blogfiles/39950_original.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992" t="6029" r="6223"/>
          <a:stretch/>
        </p:blipFill>
        <p:spPr bwMode="auto">
          <a:xfrm>
            <a:off x="390359" y="1804962"/>
            <a:ext cx="2550497" cy="176418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ucanr.edu/blogs/uccalfreshfresno/blogfiles/38603_original.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0666" t="19335" r="10446" b="6249"/>
          <a:stretch/>
        </p:blipFill>
        <p:spPr bwMode="auto">
          <a:xfrm>
            <a:off x="390359" y="4902415"/>
            <a:ext cx="2550497" cy="1353309"/>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124200" y="1946963"/>
            <a:ext cx="3505200" cy="769441"/>
          </a:xfrm>
          <a:prstGeom prst="rect">
            <a:avLst/>
          </a:prstGeom>
          <a:solidFill>
            <a:srgbClr val="DBD5CD"/>
          </a:solidFill>
        </p:spPr>
        <p:txBody>
          <a:bodyPr wrap="square">
            <a:spAutoFit/>
          </a:bodyPr>
          <a:lstStyle/>
          <a:p>
            <a:pPr algn="ctr"/>
            <a:r>
              <a:rPr lang="en-US" sz="2200" b="1" dirty="0"/>
              <a:t>Lafayette Community Center</a:t>
            </a:r>
          </a:p>
        </p:txBody>
      </p:sp>
      <p:sp>
        <p:nvSpPr>
          <p:cNvPr id="8" name="Title 7"/>
          <p:cNvSpPr>
            <a:spLocks noGrp="1"/>
          </p:cNvSpPr>
          <p:nvPr>
            <p:ph type="title"/>
          </p:nvPr>
        </p:nvSpPr>
        <p:spPr>
          <a:xfrm>
            <a:off x="304800" y="914400"/>
            <a:ext cx="6324600" cy="703455"/>
          </a:xfrm>
        </p:spPr>
        <p:txBody>
          <a:bodyPr/>
          <a:lstStyle/>
          <a:p>
            <a:r>
              <a:rPr lang="es-MX" sz="3200" dirty="0"/>
              <a:t>Clases de nutrición gratuitas para adultos mayores</a:t>
            </a:r>
            <a:endParaRPr lang="en-US" sz="3200" dirty="0"/>
          </a:p>
        </p:txBody>
      </p:sp>
      <p:sp>
        <p:nvSpPr>
          <p:cNvPr id="2" name="TextBox 1"/>
          <p:cNvSpPr txBox="1"/>
          <p:nvPr/>
        </p:nvSpPr>
        <p:spPr>
          <a:xfrm>
            <a:off x="228600" y="8419361"/>
            <a:ext cx="5791200" cy="684803"/>
          </a:xfrm>
          <a:prstGeom prst="rect">
            <a:avLst/>
          </a:prstGeom>
          <a:solidFill>
            <a:schemeClr val="bg1"/>
          </a:solidFill>
        </p:spPr>
        <p:txBody>
          <a:bodyPr wrap="square" rtlCol="0">
            <a:spAutoFit/>
          </a:bodyPr>
          <a:lstStyle/>
          <a:p>
            <a:r>
              <a:rPr lang="es-ES" sz="550" dirty="0"/>
              <a:t>Este material fue producido por el Programa de Educación Sobre Nutrición CalFresh de la Universidad de California con fondos de USDA SNAP, conocido en California como CalFresh (antiguamente llamado Estampillas para Comida). Estas instituciones son empleadores y proveedores que ofrecen igualdad de oportunidades. CalFresh provee asistencia a hogares de bajos ingresos y puede ayudar a comprar alimentos nutritivos para una mejor salud. Para información sobre CalFresh, llame al 1-877-847-3663. La División de Agricultura y Recursos Naturales (ANR) de Universidad de California  prohíbe la discriminación o el hostigamiento de cualquier persona en cualquiera de sus programas o actividades. (Se puede leer la versión completa de la declaración de política antidiscriminatoria en  </a:t>
            </a:r>
            <a:r>
              <a:rPr lang="es-ES" sz="550" dirty="0">
                <a:hlinkClick r:id="rId7"/>
              </a:rPr>
              <a:t>http://ucanr.edu/sites/anrstaff/files/215246.pdf</a:t>
            </a:r>
            <a:r>
              <a:rPr lang="es-ES" sz="550" dirty="0"/>
              <a:t> ) Las preguntas sobre la política antidiscriminatoria de ANR pueden dirigirse a: John I. </a:t>
            </a:r>
            <a:r>
              <a:rPr lang="es-ES" sz="550" dirty="0" err="1"/>
              <a:t>Sims</a:t>
            </a:r>
            <a:r>
              <a:rPr lang="es-ES" sz="550" dirty="0"/>
              <a:t>, </a:t>
            </a:r>
            <a:r>
              <a:rPr lang="es-ES" sz="550" dirty="0" err="1"/>
              <a:t>Affirmative</a:t>
            </a:r>
            <a:r>
              <a:rPr lang="es-ES" sz="550" dirty="0"/>
              <a:t> </a:t>
            </a:r>
            <a:r>
              <a:rPr lang="es-ES" sz="550" dirty="0" err="1"/>
              <a:t>Action</a:t>
            </a:r>
            <a:r>
              <a:rPr lang="es-ES" sz="550" dirty="0"/>
              <a:t> </a:t>
            </a:r>
            <a:r>
              <a:rPr lang="es-ES" sz="550" dirty="0" err="1"/>
              <a:t>Compliance</a:t>
            </a:r>
            <a:r>
              <a:rPr lang="es-ES" sz="550" dirty="0"/>
              <a:t> </a:t>
            </a:r>
            <a:r>
              <a:rPr lang="es-ES" sz="550" dirty="0" err="1"/>
              <a:t>Officer</a:t>
            </a:r>
            <a:r>
              <a:rPr lang="es-ES" sz="550" dirty="0"/>
              <a:t>/</a:t>
            </a:r>
            <a:r>
              <a:rPr lang="es-ES" sz="550" dirty="0" err="1"/>
              <a:t>Title</a:t>
            </a:r>
            <a:r>
              <a:rPr lang="es-ES" sz="550" dirty="0"/>
              <a:t> IX </a:t>
            </a:r>
            <a:r>
              <a:rPr lang="es-ES" sz="550" dirty="0" err="1"/>
              <a:t>Officer</a:t>
            </a:r>
            <a:r>
              <a:rPr lang="es-ES" sz="550" dirty="0"/>
              <a:t>, </a:t>
            </a:r>
            <a:r>
              <a:rPr lang="es-ES" sz="550" dirty="0" err="1"/>
              <a:t>University</a:t>
            </a:r>
            <a:r>
              <a:rPr lang="es-ES" sz="550" dirty="0"/>
              <a:t> of California, </a:t>
            </a:r>
            <a:r>
              <a:rPr lang="es-ES" sz="550" dirty="0" err="1"/>
              <a:t>Agriculture</a:t>
            </a:r>
            <a:r>
              <a:rPr lang="es-ES" sz="550" dirty="0"/>
              <a:t> and Natural </a:t>
            </a:r>
            <a:r>
              <a:rPr lang="es-ES" sz="550" dirty="0" err="1"/>
              <a:t>Resources</a:t>
            </a:r>
            <a:r>
              <a:rPr lang="es-ES" sz="550" dirty="0"/>
              <a:t>, 2801 </a:t>
            </a:r>
            <a:r>
              <a:rPr lang="es-ES" sz="550" dirty="0" err="1"/>
              <a:t>Second</a:t>
            </a:r>
            <a:r>
              <a:rPr lang="es-ES" sz="550" dirty="0"/>
              <a:t> Street, Davis, CA 95618, (530) 750-1397.</a:t>
            </a:r>
            <a:endParaRPr lang="en-US" sz="550" dirty="0"/>
          </a:p>
        </p:txBody>
      </p:sp>
    </p:spTree>
    <p:extLst>
      <p:ext uri="{BB962C8B-B14F-4D97-AF65-F5344CB8AC3E}">
        <p14:creationId xmlns:p14="http://schemas.microsoft.com/office/powerpoint/2010/main" val="3483552774"/>
      </p:ext>
    </p:extLst>
  </p:cSld>
  <p:clrMapOvr>
    <a:masterClrMapping/>
  </p:clrMapOvr>
</p:sld>
</file>

<file path=ppt/theme/theme1.xml><?xml version="1.0" encoding="utf-8"?>
<a:theme xmlns:a="http://schemas.openxmlformats.org/drawingml/2006/main" name="Event Flyer Template">
  <a:themeElements>
    <a:clrScheme name="UCOP Colors 10-2016">
      <a:dk1>
        <a:srgbClr val="535353"/>
      </a:dk1>
      <a:lt1>
        <a:srgbClr val="FFFFFF"/>
      </a:lt1>
      <a:dk2>
        <a:srgbClr val="7C7E7F"/>
      </a:dk2>
      <a:lt2>
        <a:srgbClr val="72CDF4"/>
      </a:lt2>
      <a:accent1>
        <a:srgbClr val="1295D8"/>
      </a:accent1>
      <a:accent2>
        <a:srgbClr val="005581"/>
      </a:accent2>
      <a:accent3>
        <a:srgbClr val="FFB511"/>
      </a:accent3>
      <a:accent4>
        <a:srgbClr val="E44C9A"/>
      </a:accent4>
      <a:accent5>
        <a:srgbClr val="00778B"/>
      </a:accent5>
      <a:accent6>
        <a:srgbClr val="FF8F28"/>
      </a:accent6>
      <a:hlink>
        <a:srgbClr val="B4975A"/>
      </a:hlink>
      <a:folHlink>
        <a:srgbClr val="554B39"/>
      </a:folHlink>
    </a:clrScheme>
    <a:fontScheme name="UC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250380 (1)</Template>
  <TotalTime>169</TotalTime>
  <Words>368</Words>
  <Application>Microsoft Office PowerPoint</Application>
  <PresentationFormat>Letter Paper (8.5x11 in)</PresentationFormat>
  <Paragraphs>43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(Body)</vt:lpstr>
      <vt:lpstr>Calibri</vt:lpstr>
      <vt:lpstr>Kievit Offc Pro Medium</vt:lpstr>
      <vt:lpstr>Event Flyer Template</vt:lpstr>
      <vt:lpstr>No-Cost Nutrition Education Series for Seniors </vt:lpstr>
      <vt:lpstr>Clases de nutrición gratuitas para adultos mayores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Health Education Workshops for Parents</dc:title>
  <dc:creator>Consuelo Cid</dc:creator>
  <cp:lastModifiedBy>CalFresh 42</cp:lastModifiedBy>
  <cp:revision>23</cp:revision>
  <cp:lastPrinted>2017-03-21T15:56:56Z</cp:lastPrinted>
  <dcterms:created xsi:type="dcterms:W3CDTF">2016-11-14T19:13:37Z</dcterms:created>
  <dcterms:modified xsi:type="dcterms:W3CDTF">2017-03-21T16:01:25Z</dcterms:modified>
</cp:coreProperties>
</file>