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Lst>
  <p:notesMasterIdLst>
    <p:notesMasterId r:id="rId55"/>
  </p:notesMasterIdLst>
  <p:sldIdLst>
    <p:sldId id="258" r:id="rId3"/>
    <p:sldId id="256" r:id="rId4"/>
    <p:sldId id="271" r:id="rId5"/>
    <p:sldId id="293" r:id="rId6"/>
    <p:sldId id="273" r:id="rId7"/>
    <p:sldId id="266" r:id="rId8"/>
    <p:sldId id="284" r:id="rId9"/>
    <p:sldId id="289" r:id="rId10"/>
    <p:sldId id="275" r:id="rId11"/>
    <p:sldId id="277" r:id="rId12"/>
    <p:sldId id="286" r:id="rId13"/>
    <p:sldId id="287" r:id="rId14"/>
    <p:sldId id="288" r:id="rId15"/>
    <p:sldId id="330" r:id="rId16"/>
    <p:sldId id="299" r:id="rId17"/>
    <p:sldId id="331" r:id="rId18"/>
    <p:sldId id="274" r:id="rId19"/>
    <p:sldId id="291" r:id="rId20"/>
    <p:sldId id="300" r:id="rId21"/>
    <p:sldId id="316" r:id="rId22"/>
    <p:sldId id="332" r:id="rId23"/>
    <p:sldId id="272" r:id="rId24"/>
    <p:sldId id="322" r:id="rId25"/>
    <p:sldId id="292" r:id="rId26"/>
    <p:sldId id="323" r:id="rId27"/>
    <p:sldId id="324" r:id="rId28"/>
    <p:sldId id="276" r:id="rId29"/>
    <p:sldId id="335" r:id="rId30"/>
    <p:sldId id="310" r:id="rId31"/>
    <p:sldId id="311" r:id="rId32"/>
    <p:sldId id="317" r:id="rId33"/>
    <p:sldId id="318" r:id="rId34"/>
    <p:sldId id="319" r:id="rId35"/>
    <p:sldId id="320" r:id="rId36"/>
    <p:sldId id="321" r:id="rId37"/>
    <p:sldId id="333" r:id="rId38"/>
    <p:sldId id="257" r:id="rId39"/>
    <p:sldId id="297" r:id="rId40"/>
    <p:sldId id="301" r:id="rId41"/>
    <p:sldId id="294" r:id="rId42"/>
    <p:sldId id="312" r:id="rId43"/>
    <p:sldId id="279" r:id="rId44"/>
    <p:sldId id="326" r:id="rId45"/>
    <p:sldId id="263" r:id="rId46"/>
    <p:sldId id="296" r:id="rId47"/>
    <p:sldId id="295" r:id="rId48"/>
    <p:sldId id="278" r:id="rId49"/>
    <p:sldId id="268" r:id="rId50"/>
    <p:sldId id="270" r:id="rId51"/>
    <p:sldId id="269" r:id="rId52"/>
    <p:sldId id="285" r:id="rId53"/>
    <p:sldId id="329" r:id="rId5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51" autoAdjust="0"/>
    <p:restoredTop sz="88908" autoAdjust="0"/>
  </p:normalViewPr>
  <p:slideViewPr>
    <p:cSldViewPr snapToGrid="0" snapToObjects="1">
      <p:cViewPr varScale="1">
        <p:scale>
          <a:sx n="86" d="100"/>
          <a:sy n="86" d="100"/>
        </p:scale>
        <p:origin x="1664" y="1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_rels/data2.xml.rels><?xml version="1.0" encoding="UTF-8" standalone="yes"?>
<Relationships xmlns="http://schemas.openxmlformats.org/package/2006/relationships"><Relationship Id="rId8" Type="http://schemas.openxmlformats.org/officeDocument/2006/relationships/hyperlink" Target="https://cnga.org/" TargetMode="External"/><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hyperlink" Target="http://mbmg.ucanr.edu/Read_An_Article/Local_Resources/" TargetMode="External"/><Relationship Id="rId21" Type="http://schemas.openxmlformats.org/officeDocument/2006/relationships/image" Target="../media/image63.png"/><Relationship Id="rId7" Type="http://schemas.openxmlformats.org/officeDocument/2006/relationships/hyperlink" Target="http://ipm.ucanr.edu/PMG/menu.weeds.html" TargetMode="External"/><Relationship Id="rId12" Type="http://schemas.openxmlformats.org/officeDocument/2006/relationships/image" Target="../media/image54.svg"/><Relationship Id="rId17" Type="http://schemas.openxmlformats.org/officeDocument/2006/relationships/image" Target="../media/image59.png"/><Relationship Id="rId2" Type="http://schemas.openxmlformats.org/officeDocument/2006/relationships/hyperlink" Target="https://www.calflora.org/" TargetMode="External"/><Relationship Id="rId16" Type="http://schemas.openxmlformats.org/officeDocument/2006/relationships/image" Target="../media/image58.svg"/><Relationship Id="rId20" Type="http://schemas.openxmlformats.org/officeDocument/2006/relationships/image" Target="../media/image62.svg"/><Relationship Id="rId1" Type="http://schemas.openxmlformats.org/officeDocument/2006/relationships/hyperlink" Target="https://calscape.org/" TargetMode="External"/><Relationship Id="rId6" Type="http://schemas.openxmlformats.org/officeDocument/2006/relationships/hyperlink" Target="https://www.ebparks.org/parks/tilden/botanic_garden.htm" TargetMode="External"/><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hyperlink" Target="https://www.calflora.org/bpbp/insects.html" TargetMode="External"/><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52.svg"/><Relationship Id="rId19" Type="http://schemas.openxmlformats.org/officeDocument/2006/relationships/image" Target="../media/image61.png"/><Relationship Id="rId4" Type="http://schemas.openxmlformats.org/officeDocument/2006/relationships/hyperlink" Target="https://www.cnps.org/" TargetMode="External"/><Relationship Id="rId9" Type="http://schemas.openxmlformats.org/officeDocument/2006/relationships/image" Target="../media/image51.png"/><Relationship Id="rId14" Type="http://schemas.openxmlformats.org/officeDocument/2006/relationships/image" Target="../media/image56.svg"/><Relationship Id="rId22" Type="http://schemas.openxmlformats.org/officeDocument/2006/relationships/image" Target="../media/image6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59.png"/><Relationship Id="rId18" Type="http://schemas.openxmlformats.org/officeDocument/2006/relationships/hyperlink" Target="https://www.ebparks.org/parks/tilden/botanic_garden.htm" TargetMode="External"/><Relationship Id="rId3" Type="http://schemas.openxmlformats.org/officeDocument/2006/relationships/hyperlink" Target="https://calscape.org/" TargetMode="External"/><Relationship Id="rId21" Type="http://schemas.openxmlformats.org/officeDocument/2006/relationships/hyperlink" Target="http://ipm.ucanr.edu/PMG/menu.weeds.html" TargetMode="External"/><Relationship Id="rId7" Type="http://schemas.openxmlformats.org/officeDocument/2006/relationships/image" Target="../media/image55.png"/><Relationship Id="rId12" Type="http://schemas.openxmlformats.org/officeDocument/2006/relationships/hyperlink" Target="https://www.cnps.org/" TargetMode="External"/><Relationship Id="rId17" Type="http://schemas.openxmlformats.org/officeDocument/2006/relationships/image" Target="../media/image62.svg"/><Relationship Id="rId2" Type="http://schemas.openxmlformats.org/officeDocument/2006/relationships/image" Target="../media/image52.svg"/><Relationship Id="rId16" Type="http://schemas.openxmlformats.org/officeDocument/2006/relationships/image" Target="../media/image61.png"/><Relationship Id="rId20" Type="http://schemas.openxmlformats.org/officeDocument/2006/relationships/image" Target="../media/image64.svg"/><Relationship Id="rId1" Type="http://schemas.openxmlformats.org/officeDocument/2006/relationships/image" Target="../media/image51.png"/><Relationship Id="rId6" Type="http://schemas.openxmlformats.org/officeDocument/2006/relationships/hyperlink" Target="https://www.calflora.org/" TargetMode="External"/><Relationship Id="rId11" Type="http://schemas.openxmlformats.org/officeDocument/2006/relationships/image" Target="../media/image58.svg"/><Relationship Id="rId24" Type="http://schemas.openxmlformats.org/officeDocument/2006/relationships/hyperlink" Target="https://cnga.org/" TargetMode="External"/><Relationship Id="rId5" Type="http://schemas.openxmlformats.org/officeDocument/2006/relationships/image" Target="../media/image54.svg"/><Relationship Id="rId15" Type="http://schemas.openxmlformats.org/officeDocument/2006/relationships/hyperlink" Target="https://www.calflora.org/bpbp/insects.html" TargetMode="External"/><Relationship Id="rId23" Type="http://schemas.openxmlformats.org/officeDocument/2006/relationships/image" Target="../media/image66.svg"/><Relationship Id="rId10" Type="http://schemas.openxmlformats.org/officeDocument/2006/relationships/image" Target="../media/image57.png"/><Relationship Id="rId19" Type="http://schemas.openxmlformats.org/officeDocument/2006/relationships/image" Target="../media/image63.png"/><Relationship Id="rId4" Type="http://schemas.openxmlformats.org/officeDocument/2006/relationships/image" Target="../media/image53.png"/><Relationship Id="rId9" Type="http://schemas.openxmlformats.org/officeDocument/2006/relationships/hyperlink" Target="http://mbmg.ucanr.edu/Read_An_Article/Local_Resources/" TargetMode="External"/><Relationship Id="rId14" Type="http://schemas.openxmlformats.org/officeDocument/2006/relationships/image" Target="../media/image60.svg"/><Relationship Id="rId22" Type="http://schemas.openxmlformats.org/officeDocument/2006/relationships/image" Target="../media/image65.pn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2719B7-2554-400F-B114-AF99F52E0694}" type="doc">
      <dgm:prSet loTypeId="urn:microsoft.com/office/officeart/2005/8/layout/vList2" loCatId="list" qsTypeId="urn:microsoft.com/office/officeart/2005/8/quickstyle/simple5" qsCatId="simple" csTypeId="urn:microsoft.com/office/officeart/2005/8/colors/accent4_2" csCatId="accent4"/>
      <dgm:spPr/>
      <dgm:t>
        <a:bodyPr/>
        <a:lstStyle/>
        <a:p>
          <a:endParaRPr lang="en-US"/>
        </a:p>
      </dgm:t>
    </dgm:pt>
    <dgm:pt modelId="{283F03AF-4D16-4582-B6A8-228F7A42C7CB}">
      <dgm:prSet/>
      <dgm:spPr/>
      <dgm:t>
        <a:bodyPr/>
        <a:lstStyle/>
        <a:p>
          <a:r>
            <a:rPr lang="en-US"/>
            <a:t>Microclimates on your property:</a:t>
          </a:r>
        </a:p>
      </dgm:t>
    </dgm:pt>
    <dgm:pt modelId="{0E81CBE0-AFE3-4B03-8280-6AA55E466927}" type="parTrans" cxnId="{104010C0-74B4-4506-9A0D-D13FCE4D58C4}">
      <dgm:prSet/>
      <dgm:spPr/>
      <dgm:t>
        <a:bodyPr/>
        <a:lstStyle/>
        <a:p>
          <a:endParaRPr lang="en-US"/>
        </a:p>
      </dgm:t>
    </dgm:pt>
    <dgm:pt modelId="{3F83A994-43EA-43E1-8023-847089194208}" type="sibTrans" cxnId="{104010C0-74B4-4506-9A0D-D13FCE4D58C4}">
      <dgm:prSet/>
      <dgm:spPr/>
      <dgm:t>
        <a:bodyPr/>
        <a:lstStyle/>
        <a:p>
          <a:endParaRPr lang="en-US"/>
        </a:p>
      </dgm:t>
    </dgm:pt>
    <dgm:pt modelId="{C8CF17AB-EEB8-469B-A50F-92B4E890F5A0}">
      <dgm:prSet/>
      <dgm:spPr/>
      <dgm:t>
        <a:bodyPr/>
        <a:lstStyle/>
        <a:p>
          <a:r>
            <a:rPr lang="en-US"/>
            <a:t>Topography – slopes, trenches</a:t>
          </a:r>
        </a:p>
      </dgm:t>
    </dgm:pt>
    <dgm:pt modelId="{941D82F7-223F-4266-80A7-5AC7A39D79EA}" type="parTrans" cxnId="{CDA217E0-F659-4E49-A047-D8473DF185E3}">
      <dgm:prSet/>
      <dgm:spPr/>
      <dgm:t>
        <a:bodyPr/>
        <a:lstStyle/>
        <a:p>
          <a:endParaRPr lang="en-US"/>
        </a:p>
      </dgm:t>
    </dgm:pt>
    <dgm:pt modelId="{BF0E6A5F-CDD8-4CEC-95ED-1558C1AAC7E9}" type="sibTrans" cxnId="{CDA217E0-F659-4E49-A047-D8473DF185E3}">
      <dgm:prSet/>
      <dgm:spPr/>
      <dgm:t>
        <a:bodyPr/>
        <a:lstStyle/>
        <a:p>
          <a:endParaRPr lang="en-US"/>
        </a:p>
      </dgm:t>
    </dgm:pt>
    <dgm:pt modelId="{AEC55D7B-7AC1-4437-A51E-69161F84882A}">
      <dgm:prSet/>
      <dgm:spPr/>
      <dgm:t>
        <a:bodyPr/>
        <a:lstStyle/>
        <a:p>
          <a:r>
            <a:rPr lang="en-US"/>
            <a:t>Existing trees and shrubs to be retained</a:t>
          </a:r>
        </a:p>
      </dgm:t>
    </dgm:pt>
    <dgm:pt modelId="{B6CC1861-4C01-4539-9D6C-648C283472F9}" type="parTrans" cxnId="{12FEFEA3-287B-44E3-8B5F-586CF8C99292}">
      <dgm:prSet/>
      <dgm:spPr/>
      <dgm:t>
        <a:bodyPr/>
        <a:lstStyle/>
        <a:p>
          <a:endParaRPr lang="en-US"/>
        </a:p>
      </dgm:t>
    </dgm:pt>
    <dgm:pt modelId="{E8F561F3-AA28-48CC-AD16-C5DDBF944428}" type="sibTrans" cxnId="{12FEFEA3-287B-44E3-8B5F-586CF8C99292}">
      <dgm:prSet/>
      <dgm:spPr/>
      <dgm:t>
        <a:bodyPr/>
        <a:lstStyle/>
        <a:p>
          <a:endParaRPr lang="en-US"/>
        </a:p>
      </dgm:t>
    </dgm:pt>
    <dgm:pt modelId="{2C96BE48-0A85-4FB3-BEDA-99EACF844DD9}">
      <dgm:prSet/>
      <dgm:spPr/>
      <dgm:t>
        <a:bodyPr/>
        <a:lstStyle/>
        <a:p>
          <a:r>
            <a:rPr lang="en-US"/>
            <a:t>Existing irrigation and hardscape</a:t>
          </a:r>
        </a:p>
      </dgm:t>
    </dgm:pt>
    <dgm:pt modelId="{D7E2DB8F-40ED-4C43-829A-DB4D42D290EF}" type="parTrans" cxnId="{E8B0F5B3-9566-48B9-A824-B730597B9256}">
      <dgm:prSet/>
      <dgm:spPr/>
      <dgm:t>
        <a:bodyPr/>
        <a:lstStyle/>
        <a:p>
          <a:endParaRPr lang="en-US"/>
        </a:p>
      </dgm:t>
    </dgm:pt>
    <dgm:pt modelId="{73659B10-6661-4547-B0D9-63DDEA2F9849}" type="sibTrans" cxnId="{E8B0F5B3-9566-48B9-A824-B730597B9256}">
      <dgm:prSet/>
      <dgm:spPr/>
      <dgm:t>
        <a:bodyPr/>
        <a:lstStyle/>
        <a:p>
          <a:endParaRPr lang="en-US"/>
        </a:p>
      </dgm:t>
    </dgm:pt>
    <dgm:pt modelId="{77F2E391-7E2C-4CD2-97C6-E562062F025E}">
      <dgm:prSet/>
      <dgm:spPr/>
      <dgm:t>
        <a:bodyPr/>
        <a:lstStyle/>
        <a:p>
          <a:r>
            <a:rPr lang="en-US"/>
            <a:t>Nearby natural features – beach, creek, forest, cliffs, bluffs etc.   	</a:t>
          </a:r>
        </a:p>
      </dgm:t>
    </dgm:pt>
    <dgm:pt modelId="{27780626-EE6B-451B-BC6D-7E2E7FB6E71F}" type="parTrans" cxnId="{CBD640CB-778D-4D8F-90B7-3687751CDBA1}">
      <dgm:prSet/>
      <dgm:spPr/>
      <dgm:t>
        <a:bodyPr/>
        <a:lstStyle/>
        <a:p>
          <a:endParaRPr lang="en-US"/>
        </a:p>
      </dgm:t>
    </dgm:pt>
    <dgm:pt modelId="{8E590C37-3107-43CA-89D9-EB39298B6001}" type="sibTrans" cxnId="{CBD640CB-778D-4D8F-90B7-3687751CDBA1}">
      <dgm:prSet/>
      <dgm:spPr/>
      <dgm:t>
        <a:bodyPr/>
        <a:lstStyle/>
        <a:p>
          <a:endParaRPr lang="en-US"/>
        </a:p>
      </dgm:t>
    </dgm:pt>
    <dgm:pt modelId="{EF4B90AF-E804-457A-81BB-5D3B85FF89C9}">
      <dgm:prSet/>
      <dgm:spPr/>
      <dgm:t>
        <a:bodyPr/>
        <a:lstStyle/>
        <a:p>
          <a:r>
            <a:rPr lang="en-US"/>
            <a:t>Size considerations.  Many choices for tiny areas to large landscapes.</a:t>
          </a:r>
        </a:p>
      </dgm:t>
    </dgm:pt>
    <dgm:pt modelId="{2F73A635-9180-49E6-AB78-6B9CCCA7FF2F}" type="parTrans" cxnId="{7CD375B6-6969-41F2-BE67-CCBDEC85673C}">
      <dgm:prSet/>
      <dgm:spPr/>
      <dgm:t>
        <a:bodyPr/>
        <a:lstStyle/>
        <a:p>
          <a:endParaRPr lang="en-US"/>
        </a:p>
      </dgm:t>
    </dgm:pt>
    <dgm:pt modelId="{85FF93E9-0CB5-4F23-9386-767CD4F0593E}" type="sibTrans" cxnId="{7CD375B6-6969-41F2-BE67-CCBDEC85673C}">
      <dgm:prSet/>
      <dgm:spPr/>
      <dgm:t>
        <a:bodyPr/>
        <a:lstStyle/>
        <a:p>
          <a:endParaRPr lang="en-US"/>
        </a:p>
      </dgm:t>
    </dgm:pt>
    <dgm:pt modelId="{E69A5B2A-5D8C-424B-9ED2-F79F3E2FCBF5}">
      <dgm:prSet/>
      <dgm:spPr/>
      <dgm:t>
        <a:bodyPr/>
        <a:lstStyle/>
        <a:p>
          <a:r>
            <a:rPr lang="en-US"/>
            <a:t>Year-round color, texture, scent, uses (erosion control, herbal, edible, wildlife, screening, espalier, children, etc.) </a:t>
          </a:r>
        </a:p>
      </dgm:t>
    </dgm:pt>
    <dgm:pt modelId="{1C25CA20-ABB2-4927-904E-0644B44C31F1}" type="parTrans" cxnId="{E335948C-0D2C-4E0D-B87C-069E53D0BAC8}">
      <dgm:prSet/>
      <dgm:spPr/>
      <dgm:t>
        <a:bodyPr/>
        <a:lstStyle/>
        <a:p>
          <a:endParaRPr lang="en-US"/>
        </a:p>
      </dgm:t>
    </dgm:pt>
    <dgm:pt modelId="{46350AEA-FF4E-455F-853A-94D0B8B2E2AE}" type="sibTrans" cxnId="{E335948C-0D2C-4E0D-B87C-069E53D0BAC8}">
      <dgm:prSet/>
      <dgm:spPr/>
      <dgm:t>
        <a:bodyPr/>
        <a:lstStyle/>
        <a:p>
          <a:endParaRPr lang="en-US"/>
        </a:p>
      </dgm:t>
    </dgm:pt>
    <dgm:pt modelId="{99954BBF-0770-486E-930A-69DF1F19DE03}">
      <dgm:prSet/>
      <dgm:spPr/>
      <dgm:t>
        <a:bodyPr/>
        <a:lstStyle/>
        <a:p>
          <a:r>
            <a:rPr lang="en-US"/>
            <a:t>Ease of maintenance and availability……</a:t>
          </a:r>
        </a:p>
      </dgm:t>
    </dgm:pt>
    <dgm:pt modelId="{E0AF23B3-0114-458B-8DD9-08939E12E50F}" type="parTrans" cxnId="{95EEBC03-B671-42C2-AAE2-94999C73682B}">
      <dgm:prSet/>
      <dgm:spPr/>
      <dgm:t>
        <a:bodyPr/>
        <a:lstStyle/>
        <a:p>
          <a:endParaRPr lang="en-US"/>
        </a:p>
      </dgm:t>
    </dgm:pt>
    <dgm:pt modelId="{931AF419-7912-4245-95BA-5C19AB29629A}" type="sibTrans" cxnId="{95EEBC03-B671-42C2-AAE2-94999C73682B}">
      <dgm:prSet/>
      <dgm:spPr/>
      <dgm:t>
        <a:bodyPr/>
        <a:lstStyle/>
        <a:p>
          <a:endParaRPr lang="en-US"/>
        </a:p>
      </dgm:t>
    </dgm:pt>
    <dgm:pt modelId="{C6DC4149-3D7C-42B2-A075-50F35158985A}" type="pres">
      <dgm:prSet presAssocID="{0F2719B7-2554-400F-B114-AF99F52E0694}" presName="linear" presStyleCnt="0">
        <dgm:presLayoutVars>
          <dgm:animLvl val="lvl"/>
          <dgm:resizeHandles val="exact"/>
        </dgm:presLayoutVars>
      </dgm:prSet>
      <dgm:spPr/>
    </dgm:pt>
    <dgm:pt modelId="{BB050D2E-142A-4F3E-BC7E-D2EB1B1F4038}" type="pres">
      <dgm:prSet presAssocID="{283F03AF-4D16-4582-B6A8-228F7A42C7CB}" presName="parentText" presStyleLbl="node1" presStyleIdx="0" presStyleCnt="4">
        <dgm:presLayoutVars>
          <dgm:chMax val="0"/>
          <dgm:bulletEnabled val="1"/>
        </dgm:presLayoutVars>
      </dgm:prSet>
      <dgm:spPr/>
    </dgm:pt>
    <dgm:pt modelId="{759DC427-9C58-4800-892C-BF7F2430E2E2}" type="pres">
      <dgm:prSet presAssocID="{283F03AF-4D16-4582-B6A8-228F7A42C7CB}" presName="childText" presStyleLbl="revTx" presStyleIdx="0" presStyleCnt="1">
        <dgm:presLayoutVars>
          <dgm:bulletEnabled val="1"/>
        </dgm:presLayoutVars>
      </dgm:prSet>
      <dgm:spPr/>
    </dgm:pt>
    <dgm:pt modelId="{94A6ECC6-5AD8-41DC-B24D-6AEA6D612BB1}" type="pres">
      <dgm:prSet presAssocID="{EF4B90AF-E804-457A-81BB-5D3B85FF89C9}" presName="parentText" presStyleLbl="node1" presStyleIdx="1" presStyleCnt="4">
        <dgm:presLayoutVars>
          <dgm:chMax val="0"/>
          <dgm:bulletEnabled val="1"/>
        </dgm:presLayoutVars>
      </dgm:prSet>
      <dgm:spPr/>
    </dgm:pt>
    <dgm:pt modelId="{7B0A9AB0-359B-406C-90D6-21B0DE87D6EE}" type="pres">
      <dgm:prSet presAssocID="{85FF93E9-0CB5-4F23-9386-767CD4F0593E}" presName="spacer" presStyleCnt="0"/>
      <dgm:spPr/>
    </dgm:pt>
    <dgm:pt modelId="{010DA40A-4D41-4316-A78A-88DDD5096B40}" type="pres">
      <dgm:prSet presAssocID="{E69A5B2A-5D8C-424B-9ED2-F79F3E2FCBF5}" presName="parentText" presStyleLbl="node1" presStyleIdx="2" presStyleCnt="4">
        <dgm:presLayoutVars>
          <dgm:chMax val="0"/>
          <dgm:bulletEnabled val="1"/>
        </dgm:presLayoutVars>
      </dgm:prSet>
      <dgm:spPr/>
    </dgm:pt>
    <dgm:pt modelId="{E607FD59-FB53-4508-9519-77A0F23227C0}" type="pres">
      <dgm:prSet presAssocID="{46350AEA-FF4E-455F-853A-94D0B8B2E2AE}" presName="spacer" presStyleCnt="0"/>
      <dgm:spPr/>
    </dgm:pt>
    <dgm:pt modelId="{D239EB75-935E-4264-81ED-AB3E97F4B319}" type="pres">
      <dgm:prSet presAssocID="{99954BBF-0770-486E-930A-69DF1F19DE03}" presName="parentText" presStyleLbl="node1" presStyleIdx="3" presStyleCnt="4">
        <dgm:presLayoutVars>
          <dgm:chMax val="0"/>
          <dgm:bulletEnabled val="1"/>
        </dgm:presLayoutVars>
      </dgm:prSet>
      <dgm:spPr/>
    </dgm:pt>
  </dgm:ptLst>
  <dgm:cxnLst>
    <dgm:cxn modelId="{95EEBC03-B671-42C2-AAE2-94999C73682B}" srcId="{0F2719B7-2554-400F-B114-AF99F52E0694}" destId="{99954BBF-0770-486E-930A-69DF1F19DE03}" srcOrd="3" destOrd="0" parTransId="{E0AF23B3-0114-458B-8DD9-08939E12E50F}" sibTransId="{931AF419-7912-4245-95BA-5C19AB29629A}"/>
    <dgm:cxn modelId="{6F30D72E-DCDB-4E29-B18E-BB6044918113}" type="presOf" srcId="{0F2719B7-2554-400F-B114-AF99F52E0694}" destId="{C6DC4149-3D7C-42B2-A075-50F35158985A}" srcOrd="0" destOrd="0" presId="urn:microsoft.com/office/officeart/2005/8/layout/vList2"/>
    <dgm:cxn modelId="{B0433D31-5210-47A3-AF29-CEE51CFDBDF5}" type="presOf" srcId="{EF4B90AF-E804-457A-81BB-5D3B85FF89C9}" destId="{94A6ECC6-5AD8-41DC-B24D-6AEA6D612BB1}" srcOrd="0" destOrd="0" presId="urn:microsoft.com/office/officeart/2005/8/layout/vList2"/>
    <dgm:cxn modelId="{3CAACC41-7A64-491F-B812-15A7F921F117}" type="presOf" srcId="{99954BBF-0770-486E-930A-69DF1F19DE03}" destId="{D239EB75-935E-4264-81ED-AB3E97F4B319}" srcOrd="0" destOrd="0" presId="urn:microsoft.com/office/officeart/2005/8/layout/vList2"/>
    <dgm:cxn modelId="{18842F87-E8E6-491D-A7AB-B4B2BFD28B50}" type="presOf" srcId="{E69A5B2A-5D8C-424B-9ED2-F79F3E2FCBF5}" destId="{010DA40A-4D41-4316-A78A-88DDD5096B40}" srcOrd="0" destOrd="0" presId="urn:microsoft.com/office/officeart/2005/8/layout/vList2"/>
    <dgm:cxn modelId="{B2B5C288-63D0-43DC-88A6-96BD7A463F6A}" type="presOf" srcId="{2C96BE48-0A85-4FB3-BEDA-99EACF844DD9}" destId="{759DC427-9C58-4800-892C-BF7F2430E2E2}" srcOrd="0" destOrd="2" presId="urn:microsoft.com/office/officeart/2005/8/layout/vList2"/>
    <dgm:cxn modelId="{1BEB578B-134B-41A9-8FA4-271B017E2E9B}" type="presOf" srcId="{77F2E391-7E2C-4CD2-97C6-E562062F025E}" destId="{759DC427-9C58-4800-892C-BF7F2430E2E2}" srcOrd="0" destOrd="3" presId="urn:microsoft.com/office/officeart/2005/8/layout/vList2"/>
    <dgm:cxn modelId="{E335948C-0D2C-4E0D-B87C-069E53D0BAC8}" srcId="{0F2719B7-2554-400F-B114-AF99F52E0694}" destId="{E69A5B2A-5D8C-424B-9ED2-F79F3E2FCBF5}" srcOrd="2" destOrd="0" parTransId="{1C25CA20-ABB2-4927-904E-0644B44C31F1}" sibTransId="{46350AEA-FF4E-455F-853A-94D0B8B2E2AE}"/>
    <dgm:cxn modelId="{12FEFEA3-287B-44E3-8B5F-586CF8C99292}" srcId="{283F03AF-4D16-4582-B6A8-228F7A42C7CB}" destId="{AEC55D7B-7AC1-4437-A51E-69161F84882A}" srcOrd="1" destOrd="0" parTransId="{B6CC1861-4C01-4539-9D6C-648C283472F9}" sibTransId="{E8F561F3-AA28-48CC-AD16-C5DDBF944428}"/>
    <dgm:cxn modelId="{E8B0F5B3-9566-48B9-A824-B730597B9256}" srcId="{283F03AF-4D16-4582-B6A8-228F7A42C7CB}" destId="{2C96BE48-0A85-4FB3-BEDA-99EACF844DD9}" srcOrd="2" destOrd="0" parTransId="{D7E2DB8F-40ED-4C43-829A-DB4D42D290EF}" sibTransId="{73659B10-6661-4547-B0D9-63DDEA2F9849}"/>
    <dgm:cxn modelId="{7CD375B6-6969-41F2-BE67-CCBDEC85673C}" srcId="{0F2719B7-2554-400F-B114-AF99F52E0694}" destId="{EF4B90AF-E804-457A-81BB-5D3B85FF89C9}" srcOrd="1" destOrd="0" parTransId="{2F73A635-9180-49E6-AB78-6B9CCCA7FF2F}" sibTransId="{85FF93E9-0CB5-4F23-9386-767CD4F0593E}"/>
    <dgm:cxn modelId="{104010C0-74B4-4506-9A0D-D13FCE4D58C4}" srcId="{0F2719B7-2554-400F-B114-AF99F52E0694}" destId="{283F03AF-4D16-4582-B6A8-228F7A42C7CB}" srcOrd="0" destOrd="0" parTransId="{0E81CBE0-AFE3-4B03-8280-6AA55E466927}" sibTransId="{3F83A994-43EA-43E1-8023-847089194208}"/>
    <dgm:cxn modelId="{CBD640CB-778D-4D8F-90B7-3687751CDBA1}" srcId="{283F03AF-4D16-4582-B6A8-228F7A42C7CB}" destId="{77F2E391-7E2C-4CD2-97C6-E562062F025E}" srcOrd="3" destOrd="0" parTransId="{27780626-EE6B-451B-BC6D-7E2E7FB6E71F}" sibTransId="{8E590C37-3107-43CA-89D9-EB39298B6001}"/>
    <dgm:cxn modelId="{CDA217E0-F659-4E49-A047-D8473DF185E3}" srcId="{283F03AF-4D16-4582-B6A8-228F7A42C7CB}" destId="{C8CF17AB-EEB8-469B-A50F-92B4E890F5A0}" srcOrd="0" destOrd="0" parTransId="{941D82F7-223F-4266-80A7-5AC7A39D79EA}" sibTransId="{BF0E6A5F-CDD8-4CEC-95ED-1558C1AAC7E9}"/>
    <dgm:cxn modelId="{2FC405E5-A168-4E89-B29D-0481AAB41AF5}" type="presOf" srcId="{283F03AF-4D16-4582-B6A8-228F7A42C7CB}" destId="{BB050D2E-142A-4F3E-BC7E-D2EB1B1F4038}" srcOrd="0" destOrd="0" presId="urn:microsoft.com/office/officeart/2005/8/layout/vList2"/>
    <dgm:cxn modelId="{80303BF2-ED69-4528-B5DA-856D5352846B}" type="presOf" srcId="{AEC55D7B-7AC1-4437-A51E-69161F84882A}" destId="{759DC427-9C58-4800-892C-BF7F2430E2E2}" srcOrd="0" destOrd="1" presId="urn:microsoft.com/office/officeart/2005/8/layout/vList2"/>
    <dgm:cxn modelId="{4DDBFDFD-0546-4FA5-8A0D-C81FFF271F57}" type="presOf" srcId="{C8CF17AB-EEB8-469B-A50F-92B4E890F5A0}" destId="{759DC427-9C58-4800-892C-BF7F2430E2E2}" srcOrd="0" destOrd="0" presId="urn:microsoft.com/office/officeart/2005/8/layout/vList2"/>
    <dgm:cxn modelId="{E3CE7FC7-22EC-4A72-87CD-E7F55BC0D3C5}" type="presParOf" srcId="{C6DC4149-3D7C-42B2-A075-50F35158985A}" destId="{BB050D2E-142A-4F3E-BC7E-D2EB1B1F4038}" srcOrd="0" destOrd="0" presId="urn:microsoft.com/office/officeart/2005/8/layout/vList2"/>
    <dgm:cxn modelId="{DCCD98E4-86D4-49A6-B411-D45A85A16860}" type="presParOf" srcId="{C6DC4149-3D7C-42B2-A075-50F35158985A}" destId="{759DC427-9C58-4800-892C-BF7F2430E2E2}" srcOrd="1" destOrd="0" presId="urn:microsoft.com/office/officeart/2005/8/layout/vList2"/>
    <dgm:cxn modelId="{31C6BFB6-DD79-4615-AB7C-584566834F4B}" type="presParOf" srcId="{C6DC4149-3D7C-42B2-A075-50F35158985A}" destId="{94A6ECC6-5AD8-41DC-B24D-6AEA6D612BB1}" srcOrd="2" destOrd="0" presId="urn:microsoft.com/office/officeart/2005/8/layout/vList2"/>
    <dgm:cxn modelId="{A034110B-4B96-4477-840B-FE85936D1316}" type="presParOf" srcId="{C6DC4149-3D7C-42B2-A075-50F35158985A}" destId="{7B0A9AB0-359B-406C-90D6-21B0DE87D6EE}" srcOrd="3" destOrd="0" presId="urn:microsoft.com/office/officeart/2005/8/layout/vList2"/>
    <dgm:cxn modelId="{5C0F042B-2BCA-4B62-92B2-9A917FFCC02A}" type="presParOf" srcId="{C6DC4149-3D7C-42B2-A075-50F35158985A}" destId="{010DA40A-4D41-4316-A78A-88DDD5096B40}" srcOrd="4" destOrd="0" presId="urn:microsoft.com/office/officeart/2005/8/layout/vList2"/>
    <dgm:cxn modelId="{573E7298-56E7-495E-8851-16B30FAC9215}" type="presParOf" srcId="{C6DC4149-3D7C-42B2-A075-50F35158985A}" destId="{E607FD59-FB53-4508-9519-77A0F23227C0}" srcOrd="5" destOrd="0" presId="urn:microsoft.com/office/officeart/2005/8/layout/vList2"/>
    <dgm:cxn modelId="{3DDC3D34-D3A4-451F-AEDF-472DE5F69BBA}" type="presParOf" srcId="{C6DC4149-3D7C-42B2-A075-50F35158985A}" destId="{D239EB75-935E-4264-81ED-AB3E97F4B31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E2879F-9E77-4E7F-BA6B-D2343A0F47B3}"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B75A810B-58BC-4B3E-ABCE-1F745D4A7003}">
      <dgm:prSet/>
      <dgm:spPr/>
      <dgm:t>
        <a:bodyPr/>
        <a:lstStyle/>
        <a:p>
          <a:r>
            <a:rPr lang="en-US"/>
            <a:t>Calscape   </a:t>
          </a:r>
          <a:r>
            <a:rPr lang="en-US">
              <a:hlinkClick xmlns:r="http://schemas.openxmlformats.org/officeDocument/2006/relationships" r:id="rId1"/>
            </a:rPr>
            <a:t>https://calscape.org/</a:t>
          </a:r>
          <a:endParaRPr lang="en-US"/>
        </a:p>
      </dgm:t>
    </dgm:pt>
    <dgm:pt modelId="{1DE76D46-C399-4282-9A97-9310D4E97B7F}" type="parTrans" cxnId="{CB9EBCAD-AF82-497B-B251-E4AFCF038062}">
      <dgm:prSet/>
      <dgm:spPr/>
      <dgm:t>
        <a:bodyPr/>
        <a:lstStyle/>
        <a:p>
          <a:endParaRPr lang="en-US"/>
        </a:p>
      </dgm:t>
    </dgm:pt>
    <dgm:pt modelId="{6D42AD2C-00B0-4E53-953E-C094D27AA56F}" type="sibTrans" cxnId="{CB9EBCAD-AF82-497B-B251-E4AFCF038062}">
      <dgm:prSet/>
      <dgm:spPr/>
      <dgm:t>
        <a:bodyPr/>
        <a:lstStyle/>
        <a:p>
          <a:endParaRPr lang="en-US"/>
        </a:p>
      </dgm:t>
    </dgm:pt>
    <dgm:pt modelId="{EC1D9AF4-C43E-4831-801A-2DED6B62F564}">
      <dgm:prSet/>
      <dgm:spPr/>
      <dgm:t>
        <a:bodyPr/>
        <a:lstStyle/>
        <a:p>
          <a:r>
            <a:rPr lang="en-US"/>
            <a:t>Calflora    </a:t>
          </a:r>
          <a:r>
            <a:rPr lang="en-US">
              <a:hlinkClick xmlns:r="http://schemas.openxmlformats.org/officeDocument/2006/relationships" r:id="rId2"/>
            </a:rPr>
            <a:t>https://www.calflora.org/</a:t>
          </a:r>
          <a:endParaRPr lang="en-US"/>
        </a:p>
      </dgm:t>
    </dgm:pt>
    <dgm:pt modelId="{03B7AC98-AA59-416D-8593-BA5059F2C9BF}" type="parTrans" cxnId="{2798AE60-4404-4012-99A9-A44EE699899E}">
      <dgm:prSet/>
      <dgm:spPr/>
      <dgm:t>
        <a:bodyPr/>
        <a:lstStyle/>
        <a:p>
          <a:endParaRPr lang="en-US"/>
        </a:p>
      </dgm:t>
    </dgm:pt>
    <dgm:pt modelId="{98326293-63D4-4BD8-BA18-A0951EFA6DAA}" type="sibTrans" cxnId="{2798AE60-4404-4012-99A9-A44EE699899E}">
      <dgm:prSet/>
      <dgm:spPr/>
      <dgm:t>
        <a:bodyPr/>
        <a:lstStyle/>
        <a:p>
          <a:endParaRPr lang="en-US"/>
        </a:p>
      </dgm:t>
    </dgm:pt>
    <dgm:pt modelId="{5C1CDD96-5B82-4DE1-BF32-536DA050CA03}">
      <dgm:prSet/>
      <dgm:spPr/>
      <dgm:t>
        <a:bodyPr/>
        <a:lstStyle/>
        <a:p>
          <a:r>
            <a:rPr lang="en-US"/>
            <a:t>UC Master Gardeners of Monterey Bay- Local Resources</a:t>
          </a:r>
          <a:r>
            <a:rPr lang="en-US">
              <a:hlinkClick xmlns:r="http://schemas.openxmlformats.org/officeDocument/2006/relationships" r:id="rId3"/>
            </a:rPr>
            <a:t>http://mbmg.ucanr.edu/Read_An_Article/Local_Resources/</a:t>
          </a:r>
          <a:endParaRPr lang="en-US"/>
        </a:p>
      </dgm:t>
    </dgm:pt>
    <dgm:pt modelId="{9D91300A-8C99-4597-8901-DDFF6FD26D80}" type="parTrans" cxnId="{9CF5ADD5-D069-41E6-8E79-B2B8F44A938C}">
      <dgm:prSet/>
      <dgm:spPr/>
      <dgm:t>
        <a:bodyPr/>
        <a:lstStyle/>
        <a:p>
          <a:endParaRPr lang="en-US"/>
        </a:p>
      </dgm:t>
    </dgm:pt>
    <dgm:pt modelId="{D5D1F07F-60A1-4281-A109-070B42854878}" type="sibTrans" cxnId="{9CF5ADD5-D069-41E6-8E79-B2B8F44A938C}">
      <dgm:prSet/>
      <dgm:spPr/>
      <dgm:t>
        <a:bodyPr/>
        <a:lstStyle/>
        <a:p>
          <a:endParaRPr lang="en-US"/>
        </a:p>
      </dgm:t>
    </dgm:pt>
    <dgm:pt modelId="{523FCA26-EA45-4839-A323-724AF77DF9C9}">
      <dgm:prSet/>
      <dgm:spPr/>
      <dgm:t>
        <a:bodyPr/>
        <a:lstStyle/>
        <a:p>
          <a:r>
            <a:rPr lang="en-US"/>
            <a:t>California Native Plant Society  </a:t>
          </a:r>
          <a:r>
            <a:rPr lang="en-US">
              <a:hlinkClick xmlns:r="http://schemas.openxmlformats.org/officeDocument/2006/relationships" r:id="rId4"/>
            </a:rPr>
            <a:t>https://www.cnps.org/</a:t>
          </a:r>
          <a:endParaRPr lang="en-US"/>
        </a:p>
      </dgm:t>
    </dgm:pt>
    <dgm:pt modelId="{CED900F5-926C-4F49-8725-E0676A27603B}" type="parTrans" cxnId="{E3E8B2FE-7307-4419-8FEB-711BC36A24CA}">
      <dgm:prSet/>
      <dgm:spPr/>
      <dgm:t>
        <a:bodyPr/>
        <a:lstStyle/>
        <a:p>
          <a:endParaRPr lang="en-US"/>
        </a:p>
      </dgm:t>
    </dgm:pt>
    <dgm:pt modelId="{F816970B-8603-42F0-8157-CBABD31F7C85}" type="sibTrans" cxnId="{E3E8B2FE-7307-4419-8FEB-711BC36A24CA}">
      <dgm:prSet/>
      <dgm:spPr/>
      <dgm:t>
        <a:bodyPr/>
        <a:lstStyle/>
        <a:p>
          <a:endParaRPr lang="en-US"/>
        </a:p>
      </dgm:t>
    </dgm:pt>
    <dgm:pt modelId="{293FE6C7-F50D-42F4-80B4-77911B56B913}">
      <dgm:prSet/>
      <dgm:spPr/>
      <dgm:t>
        <a:bodyPr/>
        <a:lstStyle/>
        <a:p>
          <a:r>
            <a:rPr lang="en-US"/>
            <a:t>Best Plants, Best Practices.  Info on planting for beneficial insects.</a:t>
          </a:r>
          <a:r>
            <a:rPr lang="en-US">
              <a:hlinkClick xmlns:r="http://schemas.openxmlformats.org/officeDocument/2006/relationships" r:id="rId5"/>
            </a:rPr>
            <a:t> https://www.calflora.org/bpbp/insects.html</a:t>
          </a:r>
          <a:endParaRPr lang="en-US"/>
        </a:p>
      </dgm:t>
    </dgm:pt>
    <dgm:pt modelId="{D5E072C7-004D-4085-B25E-B6A58E7BB3D7}" type="parTrans" cxnId="{66F44290-561B-482A-B93F-C48222D4C845}">
      <dgm:prSet/>
      <dgm:spPr/>
      <dgm:t>
        <a:bodyPr/>
        <a:lstStyle/>
        <a:p>
          <a:endParaRPr lang="en-US"/>
        </a:p>
      </dgm:t>
    </dgm:pt>
    <dgm:pt modelId="{16D83120-FAE4-40A8-AFD0-97A9FD83DB57}" type="sibTrans" cxnId="{66F44290-561B-482A-B93F-C48222D4C845}">
      <dgm:prSet/>
      <dgm:spPr/>
      <dgm:t>
        <a:bodyPr/>
        <a:lstStyle/>
        <a:p>
          <a:endParaRPr lang="en-US"/>
        </a:p>
      </dgm:t>
    </dgm:pt>
    <dgm:pt modelId="{C3246955-893B-4EF8-9051-AA28902AC618}">
      <dgm:prSet/>
      <dgm:spPr/>
      <dgm:t>
        <a:bodyPr/>
        <a:lstStyle/>
        <a:p>
          <a:r>
            <a:rPr lang="en-US"/>
            <a:t>Tilden Botanic Garden https:</a:t>
          </a:r>
          <a:r>
            <a:rPr lang="en-US">
              <a:hlinkClick xmlns:r="http://schemas.openxmlformats.org/officeDocument/2006/relationships" r:id="rId6"/>
            </a:rPr>
            <a:t>https://www.ebparks.org/parks/tilden/botanic_garden.htm</a:t>
          </a:r>
          <a:endParaRPr lang="en-US"/>
        </a:p>
      </dgm:t>
    </dgm:pt>
    <dgm:pt modelId="{BD00D05D-A8D0-4EA2-A9D2-3D979F3EC2D8}" type="parTrans" cxnId="{A8EE6C46-8A9D-4DF1-9B2C-A3B7D71317A6}">
      <dgm:prSet/>
      <dgm:spPr/>
      <dgm:t>
        <a:bodyPr/>
        <a:lstStyle/>
        <a:p>
          <a:endParaRPr lang="en-US"/>
        </a:p>
      </dgm:t>
    </dgm:pt>
    <dgm:pt modelId="{1096A25C-B5AF-4B34-82D0-A6ECF7E280B5}" type="sibTrans" cxnId="{A8EE6C46-8A9D-4DF1-9B2C-A3B7D71317A6}">
      <dgm:prSet/>
      <dgm:spPr/>
      <dgm:t>
        <a:bodyPr/>
        <a:lstStyle/>
        <a:p>
          <a:endParaRPr lang="en-US"/>
        </a:p>
      </dgm:t>
    </dgm:pt>
    <dgm:pt modelId="{AC8B8D4A-1C85-4E4F-ADBF-484857178092}">
      <dgm:prSet/>
      <dgm:spPr/>
      <dgm:t>
        <a:bodyPr/>
        <a:lstStyle/>
        <a:p>
          <a:r>
            <a:rPr lang="en-US"/>
            <a:t>Weed Gallery and Key to Identifying Weeds </a:t>
          </a:r>
          <a:r>
            <a:rPr lang="en-US">
              <a:hlinkClick xmlns:r="http://schemas.openxmlformats.org/officeDocument/2006/relationships" r:id="rId7"/>
            </a:rPr>
            <a:t>http://ipm.ucanr.edu/PMG/menu.weeds.html</a:t>
          </a:r>
          <a:endParaRPr lang="en-US"/>
        </a:p>
      </dgm:t>
    </dgm:pt>
    <dgm:pt modelId="{F3F4C257-C33F-4F7C-B834-30CE2F6DF4DB}" type="parTrans" cxnId="{B861649C-01F7-4B0B-B427-7AD452ED4AE7}">
      <dgm:prSet/>
      <dgm:spPr/>
      <dgm:t>
        <a:bodyPr/>
        <a:lstStyle/>
        <a:p>
          <a:endParaRPr lang="en-US"/>
        </a:p>
      </dgm:t>
    </dgm:pt>
    <dgm:pt modelId="{D0D3712C-A821-4023-B752-2A5130061D8C}" type="sibTrans" cxnId="{B861649C-01F7-4B0B-B427-7AD452ED4AE7}">
      <dgm:prSet/>
      <dgm:spPr/>
      <dgm:t>
        <a:bodyPr/>
        <a:lstStyle/>
        <a:p>
          <a:endParaRPr lang="en-US"/>
        </a:p>
      </dgm:t>
    </dgm:pt>
    <dgm:pt modelId="{B0CA990F-C587-4CE8-B370-902676C11D48}">
      <dgm:prSet/>
      <dgm:spPr/>
      <dgm:t>
        <a:bodyPr/>
        <a:lstStyle/>
        <a:p>
          <a:r>
            <a:rPr lang="en-US"/>
            <a:t>California Native Grasslands Association: </a:t>
          </a:r>
          <a:r>
            <a:rPr lang="en-US">
              <a:hlinkClick xmlns:r="http://schemas.openxmlformats.org/officeDocument/2006/relationships" r:id="rId8"/>
            </a:rPr>
            <a:t>https://cnga.org/</a:t>
          </a:r>
          <a:endParaRPr lang="en-US"/>
        </a:p>
      </dgm:t>
    </dgm:pt>
    <dgm:pt modelId="{68CF6823-90A0-415D-B8D7-26CAF96C2854}" type="parTrans" cxnId="{F5ACEDBD-C23B-452F-AEDB-85D9047D4B25}">
      <dgm:prSet/>
      <dgm:spPr/>
      <dgm:t>
        <a:bodyPr/>
        <a:lstStyle/>
        <a:p>
          <a:endParaRPr lang="en-US"/>
        </a:p>
      </dgm:t>
    </dgm:pt>
    <dgm:pt modelId="{4623B5DE-E5A9-408E-890F-4E1F2CDB76DD}" type="sibTrans" cxnId="{F5ACEDBD-C23B-452F-AEDB-85D9047D4B25}">
      <dgm:prSet/>
      <dgm:spPr/>
      <dgm:t>
        <a:bodyPr/>
        <a:lstStyle/>
        <a:p>
          <a:endParaRPr lang="en-US"/>
        </a:p>
      </dgm:t>
    </dgm:pt>
    <dgm:pt modelId="{5E1DB2B2-36FE-4519-8796-0C09769D5CFF}" type="pres">
      <dgm:prSet presAssocID="{77E2879F-9E77-4E7F-BA6B-D2343A0F47B3}" presName="root" presStyleCnt="0">
        <dgm:presLayoutVars>
          <dgm:dir/>
          <dgm:resizeHandles val="exact"/>
        </dgm:presLayoutVars>
      </dgm:prSet>
      <dgm:spPr/>
    </dgm:pt>
    <dgm:pt modelId="{95C276DC-D234-4D82-9940-2020B12DA10E}" type="pres">
      <dgm:prSet presAssocID="{B75A810B-58BC-4B3E-ABCE-1F745D4A7003}" presName="compNode" presStyleCnt="0"/>
      <dgm:spPr/>
    </dgm:pt>
    <dgm:pt modelId="{A31E1ECA-1D08-457D-8EE0-90750CCF0086}" type="pres">
      <dgm:prSet presAssocID="{B75A810B-58BC-4B3E-ABCE-1F745D4A7003}" presName="bgRect" presStyleLbl="bgShp" presStyleIdx="0" presStyleCnt="8"/>
      <dgm:spPr/>
    </dgm:pt>
    <dgm:pt modelId="{42F51899-B5D6-4494-B919-5CDFC623B0EB}" type="pres">
      <dgm:prSet presAssocID="{B75A810B-58BC-4B3E-ABCE-1F745D4A7003}" presName="iconRect" presStyleLbl="node1" presStyleIdx="0"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ircle with Left Arrow"/>
        </a:ext>
      </dgm:extLst>
    </dgm:pt>
    <dgm:pt modelId="{33AFB707-0E68-4354-9AD7-BC80C1433754}" type="pres">
      <dgm:prSet presAssocID="{B75A810B-58BC-4B3E-ABCE-1F745D4A7003}" presName="spaceRect" presStyleCnt="0"/>
      <dgm:spPr/>
    </dgm:pt>
    <dgm:pt modelId="{D64D5607-F84F-4606-9866-FB14A7C8352C}" type="pres">
      <dgm:prSet presAssocID="{B75A810B-58BC-4B3E-ABCE-1F745D4A7003}" presName="parTx" presStyleLbl="revTx" presStyleIdx="0" presStyleCnt="8">
        <dgm:presLayoutVars>
          <dgm:chMax val="0"/>
          <dgm:chPref val="0"/>
        </dgm:presLayoutVars>
      </dgm:prSet>
      <dgm:spPr/>
    </dgm:pt>
    <dgm:pt modelId="{3324DEA6-1D17-4395-9117-99BC8B3DC917}" type="pres">
      <dgm:prSet presAssocID="{6D42AD2C-00B0-4E53-953E-C094D27AA56F}" presName="sibTrans" presStyleCnt="0"/>
      <dgm:spPr/>
    </dgm:pt>
    <dgm:pt modelId="{CF8C513A-608E-4E28-91E9-7246D3A79440}" type="pres">
      <dgm:prSet presAssocID="{EC1D9AF4-C43E-4831-801A-2DED6B62F564}" presName="compNode" presStyleCnt="0"/>
      <dgm:spPr/>
    </dgm:pt>
    <dgm:pt modelId="{17B2D654-393A-4D27-8379-FE4723B05A61}" type="pres">
      <dgm:prSet presAssocID="{EC1D9AF4-C43E-4831-801A-2DED6B62F564}" presName="bgRect" presStyleLbl="bgShp" presStyleIdx="1" presStyleCnt="8"/>
      <dgm:spPr/>
    </dgm:pt>
    <dgm:pt modelId="{347DBE18-BB09-4D0B-B06F-F0DC34C973A6}" type="pres">
      <dgm:prSet presAssocID="{EC1D9AF4-C43E-4831-801A-2DED6B62F564}" presName="iconRect" presStyleLbl="node1" presStyleIdx="1"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Asia"/>
        </a:ext>
      </dgm:extLst>
    </dgm:pt>
    <dgm:pt modelId="{640AC8C7-E302-44C5-869E-E1E79433ADD7}" type="pres">
      <dgm:prSet presAssocID="{EC1D9AF4-C43E-4831-801A-2DED6B62F564}" presName="spaceRect" presStyleCnt="0"/>
      <dgm:spPr/>
    </dgm:pt>
    <dgm:pt modelId="{EAE5741D-9D88-4A32-A3A8-DCF259C689E5}" type="pres">
      <dgm:prSet presAssocID="{EC1D9AF4-C43E-4831-801A-2DED6B62F564}" presName="parTx" presStyleLbl="revTx" presStyleIdx="1" presStyleCnt="8">
        <dgm:presLayoutVars>
          <dgm:chMax val="0"/>
          <dgm:chPref val="0"/>
        </dgm:presLayoutVars>
      </dgm:prSet>
      <dgm:spPr/>
    </dgm:pt>
    <dgm:pt modelId="{645A9C9E-6F70-4C62-A462-3073962339C3}" type="pres">
      <dgm:prSet presAssocID="{98326293-63D4-4BD8-BA18-A0951EFA6DAA}" presName="sibTrans" presStyleCnt="0"/>
      <dgm:spPr/>
    </dgm:pt>
    <dgm:pt modelId="{855679B4-86B3-4BAE-A7A5-0135308EEAB3}" type="pres">
      <dgm:prSet presAssocID="{5C1CDD96-5B82-4DE1-BF32-536DA050CA03}" presName="compNode" presStyleCnt="0"/>
      <dgm:spPr/>
    </dgm:pt>
    <dgm:pt modelId="{43726403-B94F-4D61-A35A-B53AC9732956}" type="pres">
      <dgm:prSet presAssocID="{5C1CDD96-5B82-4DE1-BF32-536DA050CA03}" presName="bgRect" presStyleLbl="bgShp" presStyleIdx="2" presStyleCnt="8"/>
      <dgm:spPr/>
    </dgm:pt>
    <dgm:pt modelId="{9D734F99-BC1F-460B-8D96-D8F17FE1D3F5}" type="pres">
      <dgm:prSet presAssocID="{5C1CDD96-5B82-4DE1-BF32-536DA050CA03}" presName="iconRect" presStyleLbl="node1" presStyleIdx="2"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Marker"/>
        </a:ext>
      </dgm:extLst>
    </dgm:pt>
    <dgm:pt modelId="{27781FE1-9B8B-476E-A377-20EA08831790}" type="pres">
      <dgm:prSet presAssocID="{5C1CDD96-5B82-4DE1-BF32-536DA050CA03}" presName="spaceRect" presStyleCnt="0"/>
      <dgm:spPr/>
    </dgm:pt>
    <dgm:pt modelId="{F1F22E9B-601F-459B-8492-F8634F22EABB}" type="pres">
      <dgm:prSet presAssocID="{5C1CDD96-5B82-4DE1-BF32-536DA050CA03}" presName="parTx" presStyleLbl="revTx" presStyleIdx="2" presStyleCnt="8">
        <dgm:presLayoutVars>
          <dgm:chMax val="0"/>
          <dgm:chPref val="0"/>
        </dgm:presLayoutVars>
      </dgm:prSet>
      <dgm:spPr/>
    </dgm:pt>
    <dgm:pt modelId="{5ACA2CD6-9AD5-4282-8C63-5039780166B7}" type="pres">
      <dgm:prSet presAssocID="{D5D1F07F-60A1-4281-A109-070B42854878}" presName="sibTrans" presStyleCnt="0"/>
      <dgm:spPr/>
    </dgm:pt>
    <dgm:pt modelId="{D7EA8638-A9B4-4C97-8085-BB8C2D77D6B4}" type="pres">
      <dgm:prSet presAssocID="{523FCA26-EA45-4839-A323-724AF77DF9C9}" presName="compNode" presStyleCnt="0"/>
      <dgm:spPr/>
    </dgm:pt>
    <dgm:pt modelId="{981DFC29-4EDF-4F42-AD00-9FD148A731E2}" type="pres">
      <dgm:prSet presAssocID="{523FCA26-EA45-4839-A323-724AF77DF9C9}" presName="bgRect" presStyleLbl="bgShp" presStyleIdx="3" presStyleCnt="8"/>
      <dgm:spPr/>
    </dgm:pt>
    <dgm:pt modelId="{0FE69198-686E-4085-80AC-06DDDB8179AA}" type="pres">
      <dgm:prSet presAssocID="{523FCA26-EA45-4839-A323-724AF77DF9C9}" presName="iconRect" presStyleLbl="node1" presStyleIdx="3"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Succulent"/>
        </a:ext>
      </dgm:extLst>
    </dgm:pt>
    <dgm:pt modelId="{387A38EC-E886-43CC-A953-FBD0E41FDA18}" type="pres">
      <dgm:prSet presAssocID="{523FCA26-EA45-4839-A323-724AF77DF9C9}" presName="spaceRect" presStyleCnt="0"/>
      <dgm:spPr/>
    </dgm:pt>
    <dgm:pt modelId="{786ADF06-D570-4737-B71F-E7C94F36C285}" type="pres">
      <dgm:prSet presAssocID="{523FCA26-EA45-4839-A323-724AF77DF9C9}" presName="parTx" presStyleLbl="revTx" presStyleIdx="3" presStyleCnt="8">
        <dgm:presLayoutVars>
          <dgm:chMax val="0"/>
          <dgm:chPref val="0"/>
        </dgm:presLayoutVars>
      </dgm:prSet>
      <dgm:spPr/>
    </dgm:pt>
    <dgm:pt modelId="{94DF097C-C396-4099-BAE9-5A8C7723A680}" type="pres">
      <dgm:prSet presAssocID="{F816970B-8603-42F0-8157-CBABD31F7C85}" presName="sibTrans" presStyleCnt="0"/>
      <dgm:spPr/>
    </dgm:pt>
    <dgm:pt modelId="{AC9053CF-A785-4E0A-89AA-872B8A2998F0}" type="pres">
      <dgm:prSet presAssocID="{293FE6C7-F50D-42F4-80B4-77911B56B913}" presName="compNode" presStyleCnt="0"/>
      <dgm:spPr/>
    </dgm:pt>
    <dgm:pt modelId="{1E4F6E3B-F5CC-4D5B-AF22-1D6301401EDE}" type="pres">
      <dgm:prSet presAssocID="{293FE6C7-F50D-42F4-80B4-77911B56B913}" presName="bgRect" presStyleLbl="bgShp" presStyleIdx="4" presStyleCnt="8"/>
      <dgm:spPr/>
    </dgm:pt>
    <dgm:pt modelId="{54D3C7E8-AE53-4E90-946E-970860BF738E}" type="pres">
      <dgm:prSet presAssocID="{293FE6C7-F50D-42F4-80B4-77911B56B913}" presName="iconRect" presStyleLbl="node1" presStyleIdx="4" presStyleCnt="8"/>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a:noFill/>
        </a:ln>
      </dgm:spPr>
      <dgm:extLst>
        <a:ext uri="{E40237B7-FDA0-4F09-8148-C483321AD2D9}">
          <dgm14:cNvPr xmlns:dgm14="http://schemas.microsoft.com/office/drawing/2010/diagram" id="0" name="" descr="Sustainability"/>
        </a:ext>
      </dgm:extLst>
    </dgm:pt>
    <dgm:pt modelId="{EF5C6245-0689-4C97-8903-942F3D3F8E59}" type="pres">
      <dgm:prSet presAssocID="{293FE6C7-F50D-42F4-80B4-77911B56B913}" presName="spaceRect" presStyleCnt="0"/>
      <dgm:spPr/>
    </dgm:pt>
    <dgm:pt modelId="{970761C9-A088-4880-AD61-725FF14864A1}" type="pres">
      <dgm:prSet presAssocID="{293FE6C7-F50D-42F4-80B4-77911B56B913}" presName="parTx" presStyleLbl="revTx" presStyleIdx="4" presStyleCnt="8">
        <dgm:presLayoutVars>
          <dgm:chMax val="0"/>
          <dgm:chPref val="0"/>
        </dgm:presLayoutVars>
      </dgm:prSet>
      <dgm:spPr/>
    </dgm:pt>
    <dgm:pt modelId="{0F82B752-0AFB-4059-A6DF-03A9E2A745D3}" type="pres">
      <dgm:prSet presAssocID="{16D83120-FAE4-40A8-AFD0-97A9FD83DB57}" presName="sibTrans" presStyleCnt="0"/>
      <dgm:spPr/>
    </dgm:pt>
    <dgm:pt modelId="{3C65E5F3-A4A0-485F-99FE-94F1B410E4C7}" type="pres">
      <dgm:prSet presAssocID="{C3246955-893B-4EF8-9051-AA28902AC618}" presName="compNode" presStyleCnt="0"/>
      <dgm:spPr/>
    </dgm:pt>
    <dgm:pt modelId="{0B236D2E-26DC-432C-9C1C-010DDC30ED88}" type="pres">
      <dgm:prSet presAssocID="{C3246955-893B-4EF8-9051-AA28902AC618}" presName="bgRect" presStyleLbl="bgShp" presStyleIdx="5" presStyleCnt="8"/>
      <dgm:spPr/>
    </dgm:pt>
    <dgm:pt modelId="{CF32D2BF-B795-457A-A1BA-42F1C15D267F}" type="pres">
      <dgm:prSet presAssocID="{C3246955-893B-4EF8-9051-AA28902AC618}" presName="iconRect" presStyleLbl="node1" presStyleIdx="5" presStyleCnt="8"/>
      <dgm:spPr>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a:blipFill>
        <a:ln>
          <a:noFill/>
        </a:ln>
      </dgm:spPr>
      <dgm:extLst>
        <a:ext uri="{E40237B7-FDA0-4F09-8148-C483321AD2D9}">
          <dgm14:cNvPr xmlns:dgm14="http://schemas.microsoft.com/office/drawing/2010/diagram" id="0" name="" descr="Tanabata Tree"/>
        </a:ext>
      </dgm:extLst>
    </dgm:pt>
    <dgm:pt modelId="{39B14EDF-5C84-410C-A809-6A4BE1BBF337}" type="pres">
      <dgm:prSet presAssocID="{C3246955-893B-4EF8-9051-AA28902AC618}" presName="spaceRect" presStyleCnt="0"/>
      <dgm:spPr/>
    </dgm:pt>
    <dgm:pt modelId="{AB919244-3471-4C54-8AE8-F8BCCFFEE0E7}" type="pres">
      <dgm:prSet presAssocID="{C3246955-893B-4EF8-9051-AA28902AC618}" presName="parTx" presStyleLbl="revTx" presStyleIdx="5" presStyleCnt="8">
        <dgm:presLayoutVars>
          <dgm:chMax val="0"/>
          <dgm:chPref val="0"/>
        </dgm:presLayoutVars>
      </dgm:prSet>
      <dgm:spPr/>
    </dgm:pt>
    <dgm:pt modelId="{6BB5E898-FEAA-4CBE-8A83-C6F77455432C}" type="pres">
      <dgm:prSet presAssocID="{1096A25C-B5AF-4B34-82D0-A6ECF7E280B5}" presName="sibTrans" presStyleCnt="0"/>
      <dgm:spPr/>
    </dgm:pt>
    <dgm:pt modelId="{67E2E34A-087A-463A-B993-B29E1D6B6893}" type="pres">
      <dgm:prSet presAssocID="{AC8B8D4A-1C85-4E4F-ADBF-484857178092}" presName="compNode" presStyleCnt="0"/>
      <dgm:spPr/>
    </dgm:pt>
    <dgm:pt modelId="{B84F43EB-5A83-488E-A2C0-1644A76ABBE2}" type="pres">
      <dgm:prSet presAssocID="{AC8B8D4A-1C85-4E4F-ADBF-484857178092}" presName="bgRect" presStyleLbl="bgShp" presStyleIdx="6" presStyleCnt="8"/>
      <dgm:spPr/>
    </dgm:pt>
    <dgm:pt modelId="{C20E6EC2-4333-4892-A9AA-374A1864AF4E}" type="pres">
      <dgm:prSet presAssocID="{AC8B8D4A-1C85-4E4F-ADBF-484857178092}" presName="iconRect" presStyleLbl="node1" presStyleIdx="6" presStyleCnt="8"/>
      <dgm:spPr>
        <a:blipFill>
          <a:blip xmlns:r="http://schemas.openxmlformats.org/officeDocument/2006/relationships"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a:blipFill>
        <a:ln>
          <a:noFill/>
        </a:ln>
      </dgm:spPr>
      <dgm:extLst>
        <a:ext uri="{E40237B7-FDA0-4F09-8148-C483321AD2D9}">
          <dgm14:cNvPr xmlns:dgm14="http://schemas.microsoft.com/office/drawing/2010/diagram" id="0" name="" descr="Lady bug"/>
        </a:ext>
      </dgm:extLst>
    </dgm:pt>
    <dgm:pt modelId="{EB88CE28-BE1D-4E3F-818C-0E616BBB97BE}" type="pres">
      <dgm:prSet presAssocID="{AC8B8D4A-1C85-4E4F-ADBF-484857178092}" presName="spaceRect" presStyleCnt="0"/>
      <dgm:spPr/>
    </dgm:pt>
    <dgm:pt modelId="{ACA76DB6-06EC-4BB7-89E1-679DE8FDB2F4}" type="pres">
      <dgm:prSet presAssocID="{AC8B8D4A-1C85-4E4F-ADBF-484857178092}" presName="parTx" presStyleLbl="revTx" presStyleIdx="6" presStyleCnt="8">
        <dgm:presLayoutVars>
          <dgm:chMax val="0"/>
          <dgm:chPref val="0"/>
        </dgm:presLayoutVars>
      </dgm:prSet>
      <dgm:spPr/>
    </dgm:pt>
    <dgm:pt modelId="{E5A58167-F511-44EF-912C-F7B7E16E342A}" type="pres">
      <dgm:prSet presAssocID="{D0D3712C-A821-4023-B752-2A5130061D8C}" presName="sibTrans" presStyleCnt="0"/>
      <dgm:spPr/>
    </dgm:pt>
    <dgm:pt modelId="{3D7B50E7-CCF4-490D-BEBB-499364434ADF}" type="pres">
      <dgm:prSet presAssocID="{B0CA990F-C587-4CE8-B370-902676C11D48}" presName="compNode" presStyleCnt="0"/>
      <dgm:spPr/>
    </dgm:pt>
    <dgm:pt modelId="{D74935D5-4041-4D4E-A4DA-C04112A8800F}" type="pres">
      <dgm:prSet presAssocID="{B0CA990F-C587-4CE8-B370-902676C11D48}" presName="bgRect" presStyleLbl="bgShp" presStyleIdx="7" presStyleCnt="8"/>
      <dgm:spPr/>
    </dgm:pt>
    <dgm:pt modelId="{A9DB62A9-1394-4812-9643-BE48F82A8934}" type="pres">
      <dgm:prSet presAssocID="{B0CA990F-C587-4CE8-B370-902676C11D48}" presName="iconRect" presStyleLbl="node1" presStyleIdx="7" presStyleCnt="8"/>
      <dgm:spPr>
        <a:blipFill>
          <a:blip xmlns:r="http://schemas.openxmlformats.org/officeDocument/2006/relationships"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a:blipFill>
        <a:ln>
          <a:noFill/>
        </a:ln>
      </dgm:spPr>
      <dgm:extLst>
        <a:ext uri="{E40237B7-FDA0-4F09-8148-C483321AD2D9}">
          <dgm14:cNvPr xmlns:dgm14="http://schemas.microsoft.com/office/drawing/2010/diagram" id="0" name="" descr="Hill scene"/>
        </a:ext>
      </dgm:extLst>
    </dgm:pt>
    <dgm:pt modelId="{36D21722-FD2E-42E6-B407-3F6C62804092}" type="pres">
      <dgm:prSet presAssocID="{B0CA990F-C587-4CE8-B370-902676C11D48}" presName="spaceRect" presStyleCnt="0"/>
      <dgm:spPr/>
    </dgm:pt>
    <dgm:pt modelId="{1EB06D28-710A-4525-8E5D-C624F1E7E3E2}" type="pres">
      <dgm:prSet presAssocID="{B0CA990F-C587-4CE8-B370-902676C11D48}" presName="parTx" presStyleLbl="revTx" presStyleIdx="7" presStyleCnt="8">
        <dgm:presLayoutVars>
          <dgm:chMax val="0"/>
          <dgm:chPref val="0"/>
        </dgm:presLayoutVars>
      </dgm:prSet>
      <dgm:spPr/>
    </dgm:pt>
  </dgm:ptLst>
  <dgm:cxnLst>
    <dgm:cxn modelId="{CF28F80F-9F37-4ACD-853A-B8CE3E826989}" type="presOf" srcId="{EC1D9AF4-C43E-4831-801A-2DED6B62F564}" destId="{EAE5741D-9D88-4A32-A3A8-DCF259C689E5}" srcOrd="0" destOrd="0" presId="urn:microsoft.com/office/officeart/2018/2/layout/IconVerticalSolidList"/>
    <dgm:cxn modelId="{88FAC23B-67CA-442C-A49F-4AEC6B2DF366}" type="presOf" srcId="{AC8B8D4A-1C85-4E4F-ADBF-484857178092}" destId="{ACA76DB6-06EC-4BB7-89E1-679DE8FDB2F4}" srcOrd="0" destOrd="0" presId="urn:microsoft.com/office/officeart/2018/2/layout/IconVerticalSolidList"/>
    <dgm:cxn modelId="{A8EE6C46-8A9D-4DF1-9B2C-A3B7D71317A6}" srcId="{77E2879F-9E77-4E7F-BA6B-D2343A0F47B3}" destId="{C3246955-893B-4EF8-9051-AA28902AC618}" srcOrd="5" destOrd="0" parTransId="{BD00D05D-A8D0-4EA2-A9D2-3D979F3EC2D8}" sibTransId="{1096A25C-B5AF-4B34-82D0-A6ECF7E280B5}"/>
    <dgm:cxn modelId="{2798AE60-4404-4012-99A9-A44EE699899E}" srcId="{77E2879F-9E77-4E7F-BA6B-D2343A0F47B3}" destId="{EC1D9AF4-C43E-4831-801A-2DED6B62F564}" srcOrd="1" destOrd="0" parTransId="{03B7AC98-AA59-416D-8593-BA5059F2C9BF}" sibTransId="{98326293-63D4-4BD8-BA18-A0951EFA6DAA}"/>
    <dgm:cxn modelId="{EB38C382-FA2D-44F4-A341-6676D0CEF9E0}" type="presOf" srcId="{B75A810B-58BC-4B3E-ABCE-1F745D4A7003}" destId="{D64D5607-F84F-4606-9866-FB14A7C8352C}" srcOrd="0" destOrd="0" presId="urn:microsoft.com/office/officeart/2018/2/layout/IconVerticalSolidList"/>
    <dgm:cxn modelId="{D7EF5783-9A36-48ED-9218-07CAAE5758D5}" type="presOf" srcId="{5C1CDD96-5B82-4DE1-BF32-536DA050CA03}" destId="{F1F22E9B-601F-459B-8492-F8634F22EABB}" srcOrd="0" destOrd="0" presId="urn:microsoft.com/office/officeart/2018/2/layout/IconVerticalSolidList"/>
    <dgm:cxn modelId="{66F44290-561B-482A-B93F-C48222D4C845}" srcId="{77E2879F-9E77-4E7F-BA6B-D2343A0F47B3}" destId="{293FE6C7-F50D-42F4-80B4-77911B56B913}" srcOrd="4" destOrd="0" parTransId="{D5E072C7-004D-4085-B25E-B6A58E7BB3D7}" sibTransId="{16D83120-FAE4-40A8-AFD0-97A9FD83DB57}"/>
    <dgm:cxn modelId="{6C1BE593-5646-4ED9-ABED-B10247FAFB77}" type="presOf" srcId="{293FE6C7-F50D-42F4-80B4-77911B56B913}" destId="{970761C9-A088-4880-AD61-725FF14864A1}" srcOrd="0" destOrd="0" presId="urn:microsoft.com/office/officeart/2018/2/layout/IconVerticalSolidList"/>
    <dgm:cxn modelId="{B861649C-01F7-4B0B-B427-7AD452ED4AE7}" srcId="{77E2879F-9E77-4E7F-BA6B-D2343A0F47B3}" destId="{AC8B8D4A-1C85-4E4F-ADBF-484857178092}" srcOrd="6" destOrd="0" parTransId="{F3F4C257-C33F-4F7C-B834-30CE2F6DF4DB}" sibTransId="{D0D3712C-A821-4023-B752-2A5130061D8C}"/>
    <dgm:cxn modelId="{23BBAAA0-0D14-43A6-B7FE-4C15CCEA21B8}" type="presOf" srcId="{523FCA26-EA45-4839-A323-724AF77DF9C9}" destId="{786ADF06-D570-4737-B71F-E7C94F36C285}" srcOrd="0" destOrd="0" presId="urn:microsoft.com/office/officeart/2018/2/layout/IconVerticalSolidList"/>
    <dgm:cxn modelId="{73FAEEA2-2957-4244-9BB7-5E1A5A654848}" type="presOf" srcId="{77E2879F-9E77-4E7F-BA6B-D2343A0F47B3}" destId="{5E1DB2B2-36FE-4519-8796-0C09769D5CFF}" srcOrd="0" destOrd="0" presId="urn:microsoft.com/office/officeart/2018/2/layout/IconVerticalSolidList"/>
    <dgm:cxn modelId="{CB9EBCAD-AF82-497B-B251-E4AFCF038062}" srcId="{77E2879F-9E77-4E7F-BA6B-D2343A0F47B3}" destId="{B75A810B-58BC-4B3E-ABCE-1F745D4A7003}" srcOrd="0" destOrd="0" parTransId="{1DE76D46-C399-4282-9A97-9310D4E97B7F}" sibTransId="{6D42AD2C-00B0-4E53-953E-C094D27AA56F}"/>
    <dgm:cxn modelId="{F5ACEDBD-C23B-452F-AEDB-85D9047D4B25}" srcId="{77E2879F-9E77-4E7F-BA6B-D2343A0F47B3}" destId="{B0CA990F-C587-4CE8-B370-902676C11D48}" srcOrd="7" destOrd="0" parTransId="{68CF6823-90A0-415D-B8D7-26CAF96C2854}" sibTransId="{4623B5DE-E5A9-408E-890F-4E1F2CDB76DD}"/>
    <dgm:cxn modelId="{3B10A1C4-1CD9-4B12-ABD2-030785826A4A}" type="presOf" srcId="{B0CA990F-C587-4CE8-B370-902676C11D48}" destId="{1EB06D28-710A-4525-8E5D-C624F1E7E3E2}" srcOrd="0" destOrd="0" presId="urn:microsoft.com/office/officeart/2018/2/layout/IconVerticalSolidList"/>
    <dgm:cxn modelId="{59DB5CD4-5E9D-4DD1-9C42-0DEB362F37C2}" type="presOf" srcId="{C3246955-893B-4EF8-9051-AA28902AC618}" destId="{AB919244-3471-4C54-8AE8-F8BCCFFEE0E7}" srcOrd="0" destOrd="0" presId="urn:microsoft.com/office/officeart/2018/2/layout/IconVerticalSolidList"/>
    <dgm:cxn modelId="{9CF5ADD5-D069-41E6-8E79-B2B8F44A938C}" srcId="{77E2879F-9E77-4E7F-BA6B-D2343A0F47B3}" destId="{5C1CDD96-5B82-4DE1-BF32-536DA050CA03}" srcOrd="2" destOrd="0" parTransId="{9D91300A-8C99-4597-8901-DDFF6FD26D80}" sibTransId="{D5D1F07F-60A1-4281-A109-070B42854878}"/>
    <dgm:cxn modelId="{E3E8B2FE-7307-4419-8FEB-711BC36A24CA}" srcId="{77E2879F-9E77-4E7F-BA6B-D2343A0F47B3}" destId="{523FCA26-EA45-4839-A323-724AF77DF9C9}" srcOrd="3" destOrd="0" parTransId="{CED900F5-926C-4F49-8725-E0676A27603B}" sibTransId="{F816970B-8603-42F0-8157-CBABD31F7C85}"/>
    <dgm:cxn modelId="{062BD6A9-625D-4B44-9174-203131DE297E}" type="presParOf" srcId="{5E1DB2B2-36FE-4519-8796-0C09769D5CFF}" destId="{95C276DC-D234-4D82-9940-2020B12DA10E}" srcOrd="0" destOrd="0" presId="urn:microsoft.com/office/officeart/2018/2/layout/IconVerticalSolidList"/>
    <dgm:cxn modelId="{017095A9-2973-448E-B46A-27E543498E36}" type="presParOf" srcId="{95C276DC-D234-4D82-9940-2020B12DA10E}" destId="{A31E1ECA-1D08-457D-8EE0-90750CCF0086}" srcOrd="0" destOrd="0" presId="urn:microsoft.com/office/officeart/2018/2/layout/IconVerticalSolidList"/>
    <dgm:cxn modelId="{993F2911-4A1D-4432-BA3F-F5D136A89653}" type="presParOf" srcId="{95C276DC-D234-4D82-9940-2020B12DA10E}" destId="{42F51899-B5D6-4494-B919-5CDFC623B0EB}" srcOrd="1" destOrd="0" presId="urn:microsoft.com/office/officeart/2018/2/layout/IconVerticalSolidList"/>
    <dgm:cxn modelId="{877FE828-8045-41C4-A6D2-399A872425C7}" type="presParOf" srcId="{95C276DC-D234-4D82-9940-2020B12DA10E}" destId="{33AFB707-0E68-4354-9AD7-BC80C1433754}" srcOrd="2" destOrd="0" presId="urn:microsoft.com/office/officeart/2018/2/layout/IconVerticalSolidList"/>
    <dgm:cxn modelId="{8B10B7D5-42D6-48AA-B53C-04BC36C42ABF}" type="presParOf" srcId="{95C276DC-D234-4D82-9940-2020B12DA10E}" destId="{D64D5607-F84F-4606-9866-FB14A7C8352C}" srcOrd="3" destOrd="0" presId="urn:microsoft.com/office/officeart/2018/2/layout/IconVerticalSolidList"/>
    <dgm:cxn modelId="{412FEC1F-434D-4355-B407-8DB839AA69EC}" type="presParOf" srcId="{5E1DB2B2-36FE-4519-8796-0C09769D5CFF}" destId="{3324DEA6-1D17-4395-9117-99BC8B3DC917}" srcOrd="1" destOrd="0" presId="urn:microsoft.com/office/officeart/2018/2/layout/IconVerticalSolidList"/>
    <dgm:cxn modelId="{8460B6D8-7B28-4650-ABD5-D6CFD904D9B1}" type="presParOf" srcId="{5E1DB2B2-36FE-4519-8796-0C09769D5CFF}" destId="{CF8C513A-608E-4E28-91E9-7246D3A79440}" srcOrd="2" destOrd="0" presId="urn:microsoft.com/office/officeart/2018/2/layout/IconVerticalSolidList"/>
    <dgm:cxn modelId="{D5BB3315-B54C-4BA7-8D40-FEDF7100D2F3}" type="presParOf" srcId="{CF8C513A-608E-4E28-91E9-7246D3A79440}" destId="{17B2D654-393A-4D27-8379-FE4723B05A61}" srcOrd="0" destOrd="0" presId="urn:microsoft.com/office/officeart/2018/2/layout/IconVerticalSolidList"/>
    <dgm:cxn modelId="{BA871636-C89F-4F21-B813-0CC53D8E6BD8}" type="presParOf" srcId="{CF8C513A-608E-4E28-91E9-7246D3A79440}" destId="{347DBE18-BB09-4D0B-B06F-F0DC34C973A6}" srcOrd="1" destOrd="0" presId="urn:microsoft.com/office/officeart/2018/2/layout/IconVerticalSolidList"/>
    <dgm:cxn modelId="{5D5F1350-B0A1-4EEC-9865-3470C1238A8A}" type="presParOf" srcId="{CF8C513A-608E-4E28-91E9-7246D3A79440}" destId="{640AC8C7-E302-44C5-869E-E1E79433ADD7}" srcOrd="2" destOrd="0" presId="urn:microsoft.com/office/officeart/2018/2/layout/IconVerticalSolidList"/>
    <dgm:cxn modelId="{09BF2418-AFB8-4CA6-98AE-4CE6A9779AA0}" type="presParOf" srcId="{CF8C513A-608E-4E28-91E9-7246D3A79440}" destId="{EAE5741D-9D88-4A32-A3A8-DCF259C689E5}" srcOrd="3" destOrd="0" presId="urn:microsoft.com/office/officeart/2018/2/layout/IconVerticalSolidList"/>
    <dgm:cxn modelId="{2D91CEE4-6AFF-4F2C-90FF-5A8BDF548EED}" type="presParOf" srcId="{5E1DB2B2-36FE-4519-8796-0C09769D5CFF}" destId="{645A9C9E-6F70-4C62-A462-3073962339C3}" srcOrd="3" destOrd="0" presId="urn:microsoft.com/office/officeart/2018/2/layout/IconVerticalSolidList"/>
    <dgm:cxn modelId="{386A1FF4-5CE1-4CE0-AC00-5D0337E57D80}" type="presParOf" srcId="{5E1DB2B2-36FE-4519-8796-0C09769D5CFF}" destId="{855679B4-86B3-4BAE-A7A5-0135308EEAB3}" srcOrd="4" destOrd="0" presId="urn:microsoft.com/office/officeart/2018/2/layout/IconVerticalSolidList"/>
    <dgm:cxn modelId="{935A33D3-AE8E-4CDA-A5C2-479768CA0980}" type="presParOf" srcId="{855679B4-86B3-4BAE-A7A5-0135308EEAB3}" destId="{43726403-B94F-4D61-A35A-B53AC9732956}" srcOrd="0" destOrd="0" presId="urn:microsoft.com/office/officeart/2018/2/layout/IconVerticalSolidList"/>
    <dgm:cxn modelId="{F9BADA08-2E47-4DE0-84F0-0708B27F43A2}" type="presParOf" srcId="{855679B4-86B3-4BAE-A7A5-0135308EEAB3}" destId="{9D734F99-BC1F-460B-8D96-D8F17FE1D3F5}" srcOrd="1" destOrd="0" presId="urn:microsoft.com/office/officeart/2018/2/layout/IconVerticalSolidList"/>
    <dgm:cxn modelId="{EBF0E499-281B-4CE8-9ED4-CA3CA4465CA1}" type="presParOf" srcId="{855679B4-86B3-4BAE-A7A5-0135308EEAB3}" destId="{27781FE1-9B8B-476E-A377-20EA08831790}" srcOrd="2" destOrd="0" presId="urn:microsoft.com/office/officeart/2018/2/layout/IconVerticalSolidList"/>
    <dgm:cxn modelId="{25829B80-6D79-4142-B342-F3D723A66D27}" type="presParOf" srcId="{855679B4-86B3-4BAE-A7A5-0135308EEAB3}" destId="{F1F22E9B-601F-459B-8492-F8634F22EABB}" srcOrd="3" destOrd="0" presId="urn:microsoft.com/office/officeart/2018/2/layout/IconVerticalSolidList"/>
    <dgm:cxn modelId="{EAF18088-C62C-4F44-9912-92B6C398BA0C}" type="presParOf" srcId="{5E1DB2B2-36FE-4519-8796-0C09769D5CFF}" destId="{5ACA2CD6-9AD5-4282-8C63-5039780166B7}" srcOrd="5" destOrd="0" presId="urn:microsoft.com/office/officeart/2018/2/layout/IconVerticalSolidList"/>
    <dgm:cxn modelId="{781BAF59-CDFE-48DA-BC1E-C46AEA955DA2}" type="presParOf" srcId="{5E1DB2B2-36FE-4519-8796-0C09769D5CFF}" destId="{D7EA8638-A9B4-4C97-8085-BB8C2D77D6B4}" srcOrd="6" destOrd="0" presId="urn:microsoft.com/office/officeart/2018/2/layout/IconVerticalSolidList"/>
    <dgm:cxn modelId="{7F7A05D4-FE74-4B40-BCE8-409C60ED55BF}" type="presParOf" srcId="{D7EA8638-A9B4-4C97-8085-BB8C2D77D6B4}" destId="{981DFC29-4EDF-4F42-AD00-9FD148A731E2}" srcOrd="0" destOrd="0" presId="urn:microsoft.com/office/officeart/2018/2/layout/IconVerticalSolidList"/>
    <dgm:cxn modelId="{B44AD23F-90FE-4129-8556-50FBA3381ADB}" type="presParOf" srcId="{D7EA8638-A9B4-4C97-8085-BB8C2D77D6B4}" destId="{0FE69198-686E-4085-80AC-06DDDB8179AA}" srcOrd="1" destOrd="0" presId="urn:microsoft.com/office/officeart/2018/2/layout/IconVerticalSolidList"/>
    <dgm:cxn modelId="{595ACB2F-4611-4A49-8267-D0AD4A294CC0}" type="presParOf" srcId="{D7EA8638-A9B4-4C97-8085-BB8C2D77D6B4}" destId="{387A38EC-E886-43CC-A953-FBD0E41FDA18}" srcOrd="2" destOrd="0" presId="urn:microsoft.com/office/officeart/2018/2/layout/IconVerticalSolidList"/>
    <dgm:cxn modelId="{2AB29B38-0C68-4D45-995C-57C0CE35F42E}" type="presParOf" srcId="{D7EA8638-A9B4-4C97-8085-BB8C2D77D6B4}" destId="{786ADF06-D570-4737-B71F-E7C94F36C285}" srcOrd="3" destOrd="0" presId="urn:microsoft.com/office/officeart/2018/2/layout/IconVerticalSolidList"/>
    <dgm:cxn modelId="{F37FA539-F431-43BF-9CE2-F08D1E5FBFD7}" type="presParOf" srcId="{5E1DB2B2-36FE-4519-8796-0C09769D5CFF}" destId="{94DF097C-C396-4099-BAE9-5A8C7723A680}" srcOrd="7" destOrd="0" presId="urn:microsoft.com/office/officeart/2018/2/layout/IconVerticalSolidList"/>
    <dgm:cxn modelId="{99998CE2-2234-403F-9FCD-4B2090463A7D}" type="presParOf" srcId="{5E1DB2B2-36FE-4519-8796-0C09769D5CFF}" destId="{AC9053CF-A785-4E0A-89AA-872B8A2998F0}" srcOrd="8" destOrd="0" presId="urn:microsoft.com/office/officeart/2018/2/layout/IconVerticalSolidList"/>
    <dgm:cxn modelId="{673079FF-48AD-44E2-AA70-635BE45C83A1}" type="presParOf" srcId="{AC9053CF-A785-4E0A-89AA-872B8A2998F0}" destId="{1E4F6E3B-F5CC-4D5B-AF22-1D6301401EDE}" srcOrd="0" destOrd="0" presId="urn:microsoft.com/office/officeart/2018/2/layout/IconVerticalSolidList"/>
    <dgm:cxn modelId="{6770E55F-CA51-4CE8-9C3C-AA9C384B3715}" type="presParOf" srcId="{AC9053CF-A785-4E0A-89AA-872B8A2998F0}" destId="{54D3C7E8-AE53-4E90-946E-970860BF738E}" srcOrd="1" destOrd="0" presId="urn:microsoft.com/office/officeart/2018/2/layout/IconVerticalSolidList"/>
    <dgm:cxn modelId="{2869EC60-A4B1-4C5E-AA5A-5B961D630B46}" type="presParOf" srcId="{AC9053CF-A785-4E0A-89AA-872B8A2998F0}" destId="{EF5C6245-0689-4C97-8903-942F3D3F8E59}" srcOrd="2" destOrd="0" presId="urn:microsoft.com/office/officeart/2018/2/layout/IconVerticalSolidList"/>
    <dgm:cxn modelId="{85A99F9F-399D-4326-BC78-B7CFC457BA02}" type="presParOf" srcId="{AC9053CF-A785-4E0A-89AA-872B8A2998F0}" destId="{970761C9-A088-4880-AD61-725FF14864A1}" srcOrd="3" destOrd="0" presId="urn:microsoft.com/office/officeart/2018/2/layout/IconVerticalSolidList"/>
    <dgm:cxn modelId="{3899CFE0-47C3-4546-AF1A-EEC94ED12124}" type="presParOf" srcId="{5E1DB2B2-36FE-4519-8796-0C09769D5CFF}" destId="{0F82B752-0AFB-4059-A6DF-03A9E2A745D3}" srcOrd="9" destOrd="0" presId="urn:microsoft.com/office/officeart/2018/2/layout/IconVerticalSolidList"/>
    <dgm:cxn modelId="{18301C7A-6AD7-4AA9-90D1-85EDC27ADD0D}" type="presParOf" srcId="{5E1DB2B2-36FE-4519-8796-0C09769D5CFF}" destId="{3C65E5F3-A4A0-485F-99FE-94F1B410E4C7}" srcOrd="10" destOrd="0" presId="urn:microsoft.com/office/officeart/2018/2/layout/IconVerticalSolidList"/>
    <dgm:cxn modelId="{E841F87D-D590-4A04-B666-73F8FECDEFA7}" type="presParOf" srcId="{3C65E5F3-A4A0-485F-99FE-94F1B410E4C7}" destId="{0B236D2E-26DC-432C-9C1C-010DDC30ED88}" srcOrd="0" destOrd="0" presId="urn:microsoft.com/office/officeart/2018/2/layout/IconVerticalSolidList"/>
    <dgm:cxn modelId="{C1C812B0-1804-4F63-AD33-4C8A6AA1EA78}" type="presParOf" srcId="{3C65E5F3-A4A0-485F-99FE-94F1B410E4C7}" destId="{CF32D2BF-B795-457A-A1BA-42F1C15D267F}" srcOrd="1" destOrd="0" presId="urn:microsoft.com/office/officeart/2018/2/layout/IconVerticalSolidList"/>
    <dgm:cxn modelId="{522F206D-B497-410B-B658-A439D5E3CCFB}" type="presParOf" srcId="{3C65E5F3-A4A0-485F-99FE-94F1B410E4C7}" destId="{39B14EDF-5C84-410C-A809-6A4BE1BBF337}" srcOrd="2" destOrd="0" presId="urn:microsoft.com/office/officeart/2018/2/layout/IconVerticalSolidList"/>
    <dgm:cxn modelId="{6DB6E1B5-9A8B-4AF7-9106-5A36F28C001D}" type="presParOf" srcId="{3C65E5F3-A4A0-485F-99FE-94F1B410E4C7}" destId="{AB919244-3471-4C54-8AE8-F8BCCFFEE0E7}" srcOrd="3" destOrd="0" presId="urn:microsoft.com/office/officeart/2018/2/layout/IconVerticalSolidList"/>
    <dgm:cxn modelId="{A5ECBA3B-F4E9-41B1-9FAD-9E12426692F6}" type="presParOf" srcId="{5E1DB2B2-36FE-4519-8796-0C09769D5CFF}" destId="{6BB5E898-FEAA-4CBE-8A83-C6F77455432C}" srcOrd="11" destOrd="0" presId="urn:microsoft.com/office/officeart/2018/2/layout/IconVerticalSolidList"/>
    <dgm:cxn modelId="{A048626C-C876-4788-9327-9D370DC5270C}" type="presParOf" srcId="{5E1DB2B2-36FE-4519-8796-0C09769D5CFF}" destId="{67E2E34A-087A-463A-B993-B29E1D6B6893}" srcOrd="12" destOrd="0" presId="urn:microsoft.com/office/officeart/2018/2/layout/IconVerticalSolidList"/>
    <dgm:cxn modelId="{E4BE2D34-53EA-430E-893E-5D443591ED06}" type="presParOf" srcId="{67E2E34A-087A-463A-B993-B29E1D6B6893}" destId="{B84F43EB-5A83-488E-A2C0-1644A76ABBE2}" srcOrd="0" destOrd="0" presId="urn:microsoft.com/office/officeart/2018/2/layout/IconVerticalSolidList"/>
    <dgm:cxn modelId="{C4E88029-9011-461E-A73E-741B725F0744}" type="presParOf" srcId="{67E2E34A-087A-463A-B993-B29E1D6B6893}" destId="{C20E6EC2-4333-4892-A9AA-374A1864AF4E}" srcOrd="1" destOrd="0" presId="urn:microsoft.com/office/officeart/2018/2/layout/IconVerticalSolidList"/>
    <dgm:cxn modelId="{ECD6255F-B068-477D-BDD1-6A190ABBEF15}" type="presParOf" srcId="{67E2E34A-087A-463A-B993-B29E1D6B6893}" destId="{EB88CE28-BE1D-4E3F-818C-0E616BBB97BE}" srcOrd="2" destOrd="0" presId="urn:microsoft.com/office/officeart/2018/2/layout/IconVerticalSolidList"/>
    <dgm:cxn modelId="{938CEA15-6917-4A24-B7C1-A34BAAE8C6D8}" type="presParOf" srcId="{67E2E34A-087A-463A-B993-B29E1D6B6893}" destId="{ACA76DB6-06EC-4BB7-89E1-679DE8FDB2F4}" srcOrd="3" destOrd="0" presId="urn:microsoft.com/office/officeart/2018/2/layout/IconVerticalSolidList"/>
    <dgm:cxn modelId="{2F90EC0E-1D91-419F-95D3-B4DB0CFAF66A}" type="presParOf" srcId="{5E1DB2B2-36FE-4519-8796-0C09769D5CFF}" destId="{E5A58167-F511-44EF-912C-F7B7E16E342A}" srcOrd="13" destOrd="0" presId="urn:microsoft.com/office/officeart/2018/2/layout/IconVerticalSolidList"/>
    <dgm:cxn modelId="{B5754E53-1F30-4A5F-93FC-1115C557B28E}" type="presParOf" srcId="{5E1DB2B2-36FE-4519-8796-0C09769D5CFF}" destId="{3D7B50E7-CCF4-490D-BEBB-499364434ADF}" srcOrd="14" destOrd="0" presId="urn:microsoft.com/office/officeart/2018/2/layout/IconVerticalSolidList"/>
    <dgm:cxn modelId="{2B7A206E-75D3-4679-B820-23674DBD91BB}" type="presParOf" srcId="{3D7B50E7-CCF4-490D-BEBB-499364434ADF}" destId="{D74935D5-4041-4D4E-A4DA-C04112A8800F}" srcOrd="0" destOrd="0" presId="urn:microsoft.com/office/officeart/2018/2/layout/IconVerticalSolidList"/>
    <dgm:cxn modelId="{A6BF81EF-71C5-44D8-9B5C-A1EDC26D0D93}" type="presParOf" srcId="{3D7B50E7-CCF4-490D-BEBB-499364434ADF}" destId="{A9DB62A9-1394-4812-9643-BE48F82A8934}" srcOrd="1" destOrd="0" presId="urn:microsoft.com/office/officeart/2018/2/layout/IconVerticalSolidList"/>
    <dgm:cxn modelId="{8DED362A-BFCF-478E-8CA2-662B9EE8094B}" type="presParOf" srcId="{3D7B50E7-CCF4-490D-BEBB-499364434ADF}" destId="{36D21722-FD2E-42E6-B407-3F6C62804092}" srcOrd="2" destOrd="0" presId="urn:microsoft.com/office/officeart/2018/2/layout/IconVerticalSolidList"/>
    <dgm:cxn modelId="{0887F2C9-1D58-4C1B-9387-4443F1D42871}" type="presParOf" srcId="{3D7B50E7-CCF4-490D-BEBB-499364434ADF}" destId="{1EB06D28-710A-4525-8E5D-C624F1E7E3E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50D2E-142A-4F3E-BC7E-D2EB1B1F4038}">
      <dsp:nvSpPr>
        <dsp:cNvPr id="0" name=""/>
        <dsp:cNvSpPr/>
      </dsp:nvSpPr>
      <dsp:spPr>
        <a:xfrm>
          <a:off x="0" y="59887"/>
          <a:ext cx="8229600" cy="675327"/>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Microclimates on your property:</a:t>
          </a:r>
        </a:p>
      </dsp:txBody>
      <dsp:txXfrm>
        <a:off x="32967" y="92854"/>
        <a:ext cx="8163666" cy="609393"/>
      </dsp:txXfrm>
    </dsp:sp>
    <dsp:sp modelId="{759DC427-9C58-4800-892C-BF7F2430E2E2}">
      <dsp:nvSpPr>
        <dsp:cNvPr id="0" name=""/>
        <dsp:cNvSpPr/>
      </dsp:nvSpPr>
      <dsp:spPr>
        <a:xfrm>
          <a:off x="0" y="735214"/>
          <a:ext cx="8229600" cy="897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Topography – slopes, trenches</a:t>
          </a:r>
        </a:p>
        <a:p>
          <a:pPr marL="114300" lvl="1" indent="-114300" algn="l" defTabSz="577850">
            <a:lnSpc>
              <a:spcPct val="90000"/>
            </a:lnSpc>
            <a:spcBef>
              <a:spcPct val="0"/>
            </a:spcBef>
            <a:spcAft>
              <a:spcPct val="20000"/>
            </a:spcAft>
            <a:buChar char="•"/>
          </a:pPr>
          <a:r>
            <a:rPr lang="en-US" sz="1300" kern="1200"/>
            <a:t>Existing trees and shrubs to be retained</a:t>
          </a:r>
        </a:p>
        <a:p>
          <a:pPr marL="114300" lvl="1" indent="-114300" algn="l" defTabSz="577850">
            <a:lnSpc>
              <a:spcPct val="90000"/>
            </a:lnSpc>
            <a:spcBef>
              <a:spcPct val="0"/>
            </a:spcBef>
            <a:spcAft>
              <a:spcPct val="20000"/>
            </a:spcAft>
            <a:buChar char="•"/>
          </a:pPr>
          <a:r>
            <a:rPr lang="en-US" sz="1300" kern="1200"/>
            <a:t>Existing irrigation and hardscape</a:t>
          </a:r>
        </a:p>
        <a:p>
          <a:pPr marL="114300" lvl="1" indent="-114300" algn="l" defTabSz="577850">
            <a:lnSpc>
              <a:spcPct val="90000"/>
            </a:lnSpc>
            <a:spcBef>
              <a:spcPct val="0"/>
            </a:spcBef>
            <a:spcAft>
              <a:spcPct val="20000"/>
            </a:spcAft>
            <a:buChar char="•"/>
          </a:pPr>
          <a:r>
            <a:rPr lang="en-US" sz="1300" kern="1200"/>
            <a:t>Nearby natural features – beach, creek, forest, cliffs, bluffs etc.   	</a:t>
          </a:r>
        </a:p>
      </dsp:txBody>
      <dsp:txXfrm>
        <a:off x="0" y="735214"/>
        <a:ext cx="8229600" cy="897345"/>
      </dsp:txXfrm>
    </dsp:sp>
    <dsp:sp modelId="{94A6ECC6-5AD8-41DC-B24D-6AEA6D612BB1}">
      <dsp:nvSpPr>
        <dsp:cNvPr id="0" name=""/>
        <dsp:cNvSpPr/>
      </dsp:nvSpPr>
      <dsp:spPr>
        <a:xfrm>
          <a:off x="0" y="1632559"/>
          <a:ext cx="8229600" cy="675327"/>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Size considerations.  Many choices for tiny areas to large landscapes.</a:t>
          </a:r>
        </a:p>
      </dsp:txBody>
      <dsp:txXfrm>
        <a:off x="32967" y="1665526"/>
        <a:ext cx="8163666" cy="609393"/>
      </dsp:txXfrm>
    </dsp:sp>
    <dsp:sp modelId="{010DA40A-4D41-4316-A78A-88DDD5096B40}">
      <dsp:nvSpPr>
        <dsp:cNvPr id="0" name=""/>
        <dsp:cNvSpPr/>
      </dsp:nvSpPr>
      <dsp:spPr>
        <a:xfrm>
          <a:off x="0" y="2356847"/>
          <a:ext cx="8229600" cy="675327"/>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Year-round color, texture, scent, uses (erosion control, herbal, edible, wildlife, screening, espalier, children, etc.) </a:t>
          </a:r>
        </a:p>
      </dsp:txBody>
      <dsp:txXfrm>
        <a:off x="32967" y="2389814"/>
        <a:ext cx="8163666" cy="609393"/>
      </dsp:txXfrm>
    </dsp:sp>
    <dsp:sp modelId="{D239EB75-935E-4264-81ED-AB3E97F4B319}">
      <dsp:nvSpPr>
        <dsp:cNvPr id="0" name=""/>
        <dsp:cNvSpPr/>
      </dsp:nvSpPr>
      <dsp:spPr>
        <a:xfrm>
          <a:off x="0" y="3081135"/>
          <a:ext cx="8229600" cy="675327"/>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Ease of maintenance and availability……</a:t>
          </a:r>
        </a:p>
      </dsp:txBody>
      <dsp:txXfrm>
        <a:off x="32967" y="3114102"/>
        <a:ext cx="8163666" cy="6093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E1ECA-1D08-457D-8EE0-90750CCF0086}">
      <dsp:nvSpPr>
        <dsp:cNvPr id="0" name=""/>
        <dsp:cNvSpPr/>
      </dsp:nvSpPr>
      <dsp:spPr>
        <a:xfrm>
          <a:off x="0" y="2328"/>
          <a:ext cx="8229600" cy="30512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F51899-B5D6-4494-B919-5CDFC623B0EB}">
      <dsp:nvSpPr>
        <dsp:cNvPr id="0" name=""/>
        <dsp:cNvSpPr/>
      </dsp:nvSpPr>
      <dsp:spPr>
        <a:xfrm>
          <a:off x="92300" y="70982"/>
          <a:ext cx="167983" cy="1678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4D5607-F84F-4606-9866-FB14A7C8352C}">
      <dsp:nvSpPr>
        <dsp:cNvPr id="0" name=""/>
        <dsp:cNvSpPr/>
      </dsp:nvSpPr>
      <dsp:spPr>
        <a:xfrm>
          <a:off x="352584" y="2328"/>
          <a:ext cx="7829589" cy="39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375" tIns="41375" rIns="41375" bIns="41375" numCol="1" spcCol="1270" anchor="ctr" anchorCtr="0">
          <a:noAutofit/>
        </a:bodyPr>
        <a:lstStyle/>
        <a:p>
          <a:pPr marL="0" lvl="0" indent="0" algn="l" defTabSz="622300">
            <a:lnSpc>
              <a:spcPct val="90000"/>
            </a:lnSpc>
            <a:spcBef>
              <a:spcPct val="0"/>
            </a:spcBef>
            <a:spcAft>
              <a:spcPct val="35000"/>
            </a:spcAft>
            <a:buNone/>
          </a:pPr>
          <a:r>
            <a:rPr lang="en-US" sz="1400" kern="1200"/>
            <a:t>Calscape   </a:t>
          </a:r>
          <a:r>
            <a:rPr lang="en-US" sz="1400" kern="1200">
              <a:hlinkClick xmlns:r="http://schemas.openxmlformats.org/officeDocument/2006/relationships" r:id="rId3"/>
            </a:rPr>
            <a:t>https://calscape.org/</a:t>
          </a:r>
          <a:endParaRPr lang="en-US" sz="1400" kern="1200"/>
        </a:p>
      </dsp:txBody>
      <dsp:txXfrm>
        <a:off x="352584" y="2328"/>
        <a:ext cx="7829589" cy="390942"/>
      </dsp:txXfrm>
    </dsp:sp>
    <dsp:sp modelId="{17B2D654-393A-4D27-8379-FE4723B05A61}">
      <dsp:nvSpPr>
        <dsp:cNvPr id="0" name=""/>
        <dsp:cNvSpPr/>
      </dsp:nvSpPr>
      <dsp:spPr>
        <a:xfrm>
          <a:off x="0" y="491007"/>
          <a:ext cx="8229600" cy="30512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7DBE18-BB09-4D0B-B06F-F0DC34C973A6}">
      <dsp:nvSpPr>
        <dsp:cNvPr id="0" name=""/>
        <dsp:cNvSpPr/>
      </dsp:nvSpPr>
      <dsp:spPr>
        <a:xfrm>
          <a:off x="92300" y="559660"/>
          <a:ext cx="167983" cy="167819"/>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E5741D-9D88-4A32-A3A8-DCF259C689E5}">
      <dsp:nvSpPr>
        <dsp:cNvPr id="0" name=""/>
        <dsp:cNvSpPr/>
      </dsp:nvSpPr>
      <dsp:spPr>
        <a:xfrm>
          <a:off x="352584" y="491007"/>
          <a:ext cx="7829589" cy="39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375" tIns="41375" rIns="41375" bIns="41375" numCol="1" spcCol="1270" anchor="ctr" anchorCtr="0">
          <a:noAutofit/>
        </a:bodyPr>
        <a:lstStyle/>
        <a:p>
          <a:pPr marL="0" lvl="0" indent="0" algn="l" defTabSz="622300">
            <a:lnSpc>
              <a:spcPct val="90000"/>
            </a:lnSpc>
            <a:spcBef>
              <a:spcPct val="0"/>
            </a:spcBef>
            <a:spcAft>
              <a:spcPct val="35000"/>
            </a:spcAft>
            <a:buNone/>
          </a:pPr>
          <a:r>
            <a:rPr lang="en-US" sz="1400" kern="1200"/>
            <a:t>Calflora    </a:t>
          </a:r>
          <a:r>
            <a:rPr lang="en-US" sz="1400" kern="1200">
              <a:hlinkClick xmlns:r="http://schemas.openxmlformats.org/officeDocument/2006/relationships" r:id="rId6"/>
            </a:rPr>
            <a:t>https://www.calflora.org/</a:t>
          </a:r>
          <a:endParaRPr lang="en-US" sz="1400" kern="1200"/>
        </a:p>
      </dsp:txBody>
      <dsp:txXfrm>
        <a:off x="352584" y="491007"/>
        <a:ext cx="7829589" cy="390942"/>
      </dsp:txXfrm>
    </dsp:sp>
    <dsp:sp modelId="{43726403-B94F-4D61-A35A-B53AC9732956}">
      <dsp:nvSpPr>
        <dsp:cNvPr id="0" name=""/>
        <dsp:cNvSpPr/>
      </dsp:nvSpPr>
      <dsp:spPr>
        <a:xfrm>
          <a:off x="0" y="979685"/>
          <a:ext cx="8229600" cy="30512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734F99-BC1F-460B-8D96-D8F17FE1D3F5}">
      <dsp:nvSpPr>
        <dsp:cNvPr id="0" name=""/>
        <dsp:cNvSpPr/>
      </dsp:nvSpPr>
      <dsp:spPr>
        <a:xfrm>
          <a:off x="92300" y="1048339"/>
          <a:ext cx="167983" cy="1678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F22E9B-601F-459B-8492-F8634F22EABB}">
      <dsp:nvSpPr>
        <dsp:cNvPr id="0" name=""/>
        <dsp:cNvSpPr/>
      </dsp:nvSpPr>
      <dsp:spPr>
        <a:xfrm>
          <a:off x="352584" y="979685"/>
          <a:ext cx="7829589" cy="39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375" tIns="41375" rIns="41375" bIns="41375" numCol="1" spcCol="1270" anchor="ctr" anchorCtr="0">
          <a:noAutofit/>
        </a:bodyPr>
        <a:lstStyle/>
        <a:p>
          <a:pPr marL="0" lvl="0" indent="0" algn="l" defTabSz="622300">
            <a:lnSpc>
              <a:spcPct val="90000"/>
            </a:lnSpc>
            <a:spcBef>
              <a:spcPct val="0"/>
            </a:spcBef>
            <a:spcAft>
              <a:spcPct val="35000"/>
            </a:spcAft>
            <a:buNone/>
          </a:pPr>
          <a:r>
            <a:rPr lang="en-US" sz="1400" kern="1200"/>
            <a:t>UC Master Gardeners of Monterey Bay- Local Resources</a:t>
          </a:r>
          <a:r>
            <a:rPr lang="en-US" sz="1400" kern="1200">
              <a:hlinkClick xmlns:r="http://schemas.openxmlformats.org/officeDocument/2006/relationships" r:id="rId9"/>
            </a:rPr>
            <a:t>http://mbmg.ucanr.edu/Read_An_Article/Local_Resources/</a:t>
          </a:r>
          <a:endParaRPr lang="en-US" sz="1400" kern="1200"/>
        </a:p>
      </dsp:txBody>
      <dsp:txXfrm>
        <a:off x="352584" y="979685"/>
        <a:ext cx="7829589" cy="390942"/>
      </dsp:txXfrm>
    </dsp:sp>
    <dsp:sp modelId="{981DFC29-4EDF-4F42-AD00-9FD148A731E2}">
      <dsp:nvSpPr>
        <dsp:cNvPr id="0" name=""/>
        <dsp:cNvSpPr/>
      </dsp:nvSpPr>
      <dsp:spPr>
        <a:xfrm>
          <a:off x="0" y="1468364"/>
          <a:ext cx="8229600" cy="30512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E69198-686E-4085-80AC-06DDDB8179AA}">
      <dsp:nvSpPr>
        <dsp:cNvPr id="0" name=""/>
        <dsp:cNvSpPr/>
      </dsp:nvSpPr>
      <dsp:spPr>
        <a:xfrm>
          <a:off x="92300" y="1537017"/>
          <a:ext cx="167983" cy="167819"/>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6ADF06-D570-4737-B71F-E7C94F36C285}">
      <dsp:nvSpPr>
        <dsp:cNvPr id="0" name=""/>
        <dsp:cNvSpPr/>
      </dsp:nvSpPr>
      <dsp:spPr>
        <a:xfrm>
          <a:off x="352584" y="1468364"/>
          <a:ext cx="7829589" cy="39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375" tIns="41375" rIns="41375" bIns="41375" numCol="1" spcCol="1270" anchor="ctr" anchorCtr="0">
          <a:noAutofit/>
        </a:bodyPr>
        <a:lstStyle/>
        <a:p>
          <a:pPr marL="0" lvl="0" indent="0" algn="l" defTabSz="622300">
            <a:lnSpc>
              <a:spcPct val="90000"/>
            </a:lnSpc>
            <a:spcBef>
              <a:spcPct val="0"/>
            </a:spcBef>
            <a:spcAft>
              <a:spcPct val="35000"/>
            </a:spcAft>
            <a:buNone/>
          </a:pPr>
          <a:r>
            <a:rPr lang="en-US" sz="1400" kern="1200"/>
            <a:t>California Native Plant Society  </a:t>
          </a:r>
          <a:r>
            <a:rPr lang="en-US" sz="1400" kern="1200">
              <a:hlinkClick xmlns:r="http://schemas.openxmlformats.org/officeDocument/2006/relationships" r:id="rId12"/>
            </a:rPr>
            <a:t>https://www.cnps.org/</a:t>
          </a:r>
          <a:endParaRPr lang="en-US" sz="1400" kern="1200"/>
        </a:p>
      </dsp:txBody>
      <dsp:txXfrm>
        <a:off x="352584" y="1468364"/>
        <a:ext cx="7829589" cy="390942"/>
      </dsp:txXfrm>
    </dsp:sp>
    <dsp:sp modelId="{1E4F6E3B-F5CC-4D5B-AF22-1D6301401EDE}">
      <dsp:nvSpPr>
        <dsp:cNvPr id="0" name=""/>
        <dsp:cNvSpPr/>
      </dsp:nvSpPr>
      <dsp:spPr>
        <a:xfrm>
          <a:off x="0" y="1957042"/>
          <a:ext cx="8229600" cy="30512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D3C7E8-AE53-4E90-946E-970860BF738E}">
      <dsp:nvSpPr>
        <dsp:cNvPr id="0" name=""/>
        <dsp:cNvSpPr/>
      </dsp:nvSpPr>
      <dsp:spPr>
        <a:xfrm>
          <a:off x="92300" y="2025696"/>
          <a:ext cx="167983" cy="16781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0761C9-A088-4880-AD61-725FF14864A1}">
      <dsp:nvSpPr>
        <dsp:cNvPr id="0" name=""/>
        <dsp:cNvSpPr/>
      </dsp:nvSpPr>
      <dsp:spPr>
        <a:xfrm>
          <a:off x="352584" y="1957042"/>
          <a:ext cx="7829589" cy="39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375" tIns="41375" rIns="41375" bIns="41375" numCol="1" spcCol="1270" anchor="ctr" anchorCtr="0">
          <a:noAutofit/>
        </a:bodyPr>
        <a:lstStyle/>
        <a:p>
          <a:pPr marL="0" lvl="0" indent="0" algn="l" defTabSz="622300">
            <a:lnSpc>
              <a:spcPct val="90000"/>
            </a:lnSpc>
            <a:spcBef>
              <a:spcPct val="0"/>
            </a:spcBef>
            <a:spcAft>
              <a:spcPct val="35000"/>
            </a:spcAft>
            <a:buNone/>
          </a:pPr>
          <a:r>
            <a:rPr lang="en-US" sz="1400" kern="1200"/>
            <a:t>Best Plants, Best Practices.  Info on planting for beneficial insects.</a:t>
          </a:r>
          <a:r>
            <a:rPr lang="en-US" sz="1400" kern="1200">
              <a:hlinkClick xmlns:r="http://schemas.openxmlformats.org/officeDocument/2006/relationships" r:id="rId15"/>
            </a:rPr>
            <a:t> https://www.calflora.org/bpbp/insects.html</a:t>
          </a:r>
          <a:endParaRPr lang="en-US" sz="1400" kern="1200"/>
        </a:p>
      </dsp:txBody>
      <dsp:txXfrm>
        <a:off x="352584" y="1957042"/>
        <a:ext cx="7829589" cy="390942"/>
      </dsp:txXfrm>
    </dsp:sp>
    <dsp:sp modelId="{0B236D2E-26DC-432C-9C1C-010DDC30ED88}">
      <dsp:nvSpPr>
        <dsp:cNvPr id="0" name=""/>
        <dsp:cNvSpPr/>
      </dsp:nvSpPr>
      <dsp:spPr>
        <a:xfrm>
          <a:off x="0" y="2445721"/>
          <a:ext cx="8229600" cy="30512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32D2BF-B795-457A-A1BA-42F1C15D267F}">
      <dsp:nvSpPr>
        <dsp:cNvPr id="0" name=""/>
        <dsp:cNvSpPr/>
      </dsp:nvSpPr>
      <dsp:spPr>
        <a:xfrm>
          <a:off x="92300" y="2514374"/>
          <a:ext cx="167983" cy="167819"/>
        </a:xfrm>
        <a:prstGeom prst="rect">
          <a:avLst/>
        </a:prstGeom>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919244-3471-4C54-8AE8-F8BCCFFEE0E7}">
      <dsp:nvSpPr>
        <dsp:cNvPr id="0" name=""/>
        <dsp:cNvSpPr/>
      </dsp:nvSpPr>
      <dsp:spPr>
        <a:xfrm>
          <a:off x="352584" y="2445721"/>
          <a:ext cx="7829589" cy="39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375" tIns="41375" rIns="41375" bIns="41375" numCol="1" spcCol="1270" anchor="ctr" anchorCtr="0">
          <a:noAutofit/>
        </a:bodyPr>
        <a:lstStyle/>
        <a:p>
          <a:pPr marL="0" lvl="0" indent="0" algn="l" defTabSz="622300">
            <a:lnSpc>
              <a:spcPct val="90000"/>
            </a:lnSpc>
            <a:spcBef>
              <a:spcPct val="0"/>
            </a:spcBef>
            <a:spcAft>
              <a:spcPct val="35000"/>
            </a:spcAft>
            <a:buNone/>
          </a:pPr>
          <a:r>
            <a:rPr lang="en-US" sz="1400" kern="1200"/>
            <a:t>Tilden Botanic Garden https:</a:t>
          </a:r>
          <a:r>
            <a:rPr lang="en-US" sz="1400" kern="1200">
              <a:hlinkClick xmlns:r="http://schemas.openxmlformats.org/officeDocument/2006/relationships" r:id="rId18"/>
            </a:rPr>
            <a:t>https://www.ebparks.org/parks/tilden/botanic_garden.htm</a:t>
          </a:r>
          <a:endParaRPr lang="en-US" sz="1400" kern="1200"/>
        </a:p>
      </dsp:txBody>
      <dsp:txXfrm>
        <a:off x="352584" y="2445721"/>
        <a:ext cx="7829589" cy="390942"/>
      </dsp:txXfrm>
    </dsp:sp>
    <dsp:sp modelId="{B84F43EB-5A83-488E-A2C0-1644A76ABBE2}">
      <dsp:nvSpPr>
        <dsp:cNvPr id="0" name=""/>
        <dsp:cNvSpPr/>
      </dsp:nvSpPr>
      <dsp:spPr>
        <a:xfrm>
          <a:off x="0" y="2934399"/>
          <a:ext cx="8229600" cy="30512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0E6EC2-4333-4892-A9AA-374A1864AF4E}">
      <dsp:nvSpPr>
        <dsp:cNvPr id="0" name=""/>
        <dsp:cNvSpPr/>
      </dsp:nvSpPr>
      <dsp:spPr>
        <a:xfrm>
          <a:off x="92300" y="3003053"/>
          <a:ext cx="167983" cy="167819"/>
        </a:xfrm>
        <a:prstGeom prst="rect">
          <a:avLst/>
        </a:prstGeom>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A76DB6-06EC-4BB7-89E1-679DE8FDB2F4}">
      <dsp:nvSpPr>
        <dsp:cNvPr id="0" name=""/>
        <dsp:cNvSpPr/>
      </dsp:nvSpPr>
      <dsp:spPr>
        <a:xfrm>
          <a:off x="352584" y="2934399"/>
          <a:ext cx="7829589" cy="39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375" tIns="41375" rIns="41375" bIns="41375" numCol="1" spcCol="1270" anchor="ctr" anchorCtr="0">
          <a:noAutofit/>
        </a:bodyPr>
        <a:lstStyle/>
        <a:p>
          <a:pPr marL="0" lvl="0" indent="0" algn="l" defTabSz="622300">
            <a:lnSpc>
              <a:spcPct val="90000"/>
            </a:lnSpc>
            <a:spcBef>
              <a:spcPct val="0"/>
            </a:spcBef>
            <a:spcAft>
              <a:spcPct val="35000"/>
            </a:spcAft>
            <a:buNone/>
          </a:pPr>
          <a:r>
            <a:rPr lang="en-US" sz="1400" kern="1200"/>
            <a:t>Weed Gallery and Key to Identifying Weeds </a:t>
          </a:r>
          <a:r>
            <a:rPr lang="en-US" sz="1400" kern="1200">
              <a:hlinkClick xmlns:r="http://schemas.openxmlformats.org/officeDocument/2006/relationships" r:id="rId21"/>
            </a:rPr>
            <a:t>http://ipm.ucanr.edu/PMG/menu.weeds.html</a:t>
          </a:r>
          <a:endParaRPr lang="en-US" sz="1400" kern="1200"/>
        </a:p>
      </dsp:txBody>
      <dsp:txXfrm>
        <a:off x="352584" y="2934399"/>
        <a:ext cx="7829589" cy="390942"/>
      </dsp:txXfrm>
    </dsp:sp>
    <dsp:sp modelId="{D74935D5-4041-4D4E-A4DA-C04112A8800F}">
      <dsp:nvSpPr>
        <dsp:cNvPr id="0" name=""/>
        <dsp:cNvSpPr/>
      </dsp:nvSpPr>
      <dsp:spPr>
        <a:xfrm>
          <a:off x="0" y="3423078"/>
          <a:ext cx="8229600" cy="30512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DB62A9-1394-4812-9643-BE48F82A8934}">
      <dsp:nvSpPr>
        <dsp:cNvPr id="0" name=""/>
        <dsp:cNvSpPr/>
      </dsp:nvSpPr>
      <dsp:spPr>
        <a:xfrm>
          <a:off x="92300" y="3491731"/>
          <a:ext cx="167983" cy="167819"/>
        </a:xfrm>
        <a:prstGeom prst="rect">
          <a:avLst/>
        </a:prstGeom>
        <a:blipFill>
          <a:blip xmlns:r="http://schemas.openxmlformats.org/officeDocument/2006/relationships"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B06D28-710A-4525-8E5D-C624F1E7E3E2}">
      <dsp:nvSpPr>
        <dsp:cNvPr id="0" name=""/>
        <dsp:cNvSpPr/>
      </dsp:nvSpPr>
      <dsp:spPr>
        <a:xfrm>
          <a:off x="352584" y="3423078"/>
          <a:ext cx="7829589" cy="39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375" tIns="41375" rIns="41375" bIns="41375" numCol="1" spcCol="1270" anchor="ctr" anchorCtr="0">
          <a:noAutofit/>
        </a:bodyPr>
        <a:lstStyle/>
        <a:p>
          <a:pPr marL="0" lvl="0" indent="0" algn="l" defTabSz="622300">
            <a:lnSpc>
              <a:spcPct val="90000"/>
            </a:lnSpc>
            <a:spcBef>
              <a:spcPct val="0"/>
            </a:spcBef>
            <a:spcAft>
              <a:spcPct val="35000"/>
            </a:spcAft>
            <a:buNone/>
          </a:pPr>
          <a:r>
            <a:rPr lang="en-US" sz="1400" kern="1200"/>
            <a:t>California Native Grasslands Association: </a:t>
          </a:r>
          <a:r>
            <a:rPr lang="en-US" sz="1400" kern="1200">
              <a:hlinkClick xmlns:r="http://schemas.openxmlformats.org/officeDocument/2006/relationships" r:id="rId24"/>
            </a:rPr>
            <a:t>https://cnga.org/</a:t>
          </a:r>
          <a:endParaRPr lang="en-US" sz="1400" kern="1200"/>
        </a:p>
      </dsp:txBody>
      <dsp:txXfrm>
        <a:off x="352584" y="3423078"/>
        <a:ext cx="7829589" cy="3909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2B5CB4-5DA7-4274-98EC-3C33D1AFEC31}" type="datetimeFigureOut">
              <a:rPr lang="en-US" smtClean="0"/>
              <a:t>7/15/19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1D57A0-13AF-4DAB-95E1-F863EF945D26}" type="slidenum">
              <a:rPr lang="en-US" smtClean="0"/>
              <a:t>‹#›</a:t>
            </a:fld>
            <a:endParaRPr lang="en-US"/>
          </a:p>
        </p:txBody>
      </p:sp>
    </p:spTree>
    <p:extLst>
      <p:ext uri="{BB962C8B-B14F-4D97-AF65-F5344CB8AC3E}">
        <p14:creationId xmlns:p14="http://schemas.microsoft.com/office/powerpoint/2010/main" val="2672853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New class.  Value feedback.  Please complete the follow-up survey.</a:t>
            </a:r>
          </a:p>
          <a:p>
            <a:r>
              <a:rPr lang="en-US" dirty="0"/>
              <a:t>You will learn: Why do it, How do you do it, When do you do it, What to plant….</a:t>
            </a:r>
          </a:p>
        </p:txBody>
      </p:sp>
      <p:sp>
        <p:nvSpPr>
          <p:cNvPr id="4" name="Slide Number Placeholder 3"/>
          <p:cNvSpPr>
            <a:spLocks noGrp="1"/>
          </p:cNvSpPr>
          <p:nvPr>
            <p:ph type="sldNum" sz="quarter" idx="5"/>
          </p:nvPr>
        </p:nvSpPr>
        <p:spPr/>
        <p:txBody>
          <a:bodyPr/>
          <a:lstStyle/>
          <a:p>
            <a:fld id="{2E1D57A0-13AF-4DAB-95E1-F863EF945D26}" type="slidenum">
              <a:rPr lang="en-US" smtClean="0"/>
              <a:t>2</a:t>
            </a:fld>
            <a:endParaRPr lang="en-US"/>
          </a:p>
        </p:txBody>
      </p:sp>
    </p:spTree>
    <p:extLst>
      <p:ext uri="{BB962C8B-B14F-4D97-AF65-F5344CB8AC3E}">
        <p14:creationId xmlns:p14="http://schemas.microsoft.com/office/powerpoint/2010/main" val="589952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catastrophic fires are causing us to rethink past practices such as fire suppression and increase our awareness of non-native grasses that have spread throughout our state.  Burls on manzanitas, deep root systems, seeds that need fire to germinate.</a:t>
            </a:r>
          </a:p>
        </p:txBody>
      </p:sp>
      <p:sp>
        <p:nvSpPr>
          <p:cNvPr id="4" name="Slide Number Placeholder 3"/>
          <p:cNvSpPr>
            <a:spLocks noGrp="1"/>
          </p:cNvSpPr>
          <p:nvPr>
            <p:ph type="sldNum" sz="quarter" idx="5"/>
          </p:nvPr>
        </p:nvSpPr>
        <p:spPr/>
        <p:txBody>
          <a:bodyPr/>
          <a:lstStyle/>
          <a:p>
            <a:fld id="{2E1D57A0-13AF-4DAB-95E1-F863EF945D26}" type="slidenum">
              <a:rPr lang="en-US" smtClean="0"/>
              <a:t>11</a:t>
            </a:fld>
            <a:endParaRPr lang="en-US"/>
          </a:p>
        </p:txBody>
      </p:sp>
    </p:spTree>
    <p:extLst>
      <p:ext uri="{BB962C8B-B14F-4D97-AF65-F5344CB8AC3E}">
        <p14:creationId xmlns:p14="http://schemas.microsoft.com/office/powerpoint/2010/main" val="909557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garden can make a difference.</a:t>
            </a:r>
          </a:p>
        </p:txBody>
      </p:sp>
      <p:sp>
        <p:nvSpPr>
          <p:cNvPr id="4" name="Slide Number Placeholder 3"/>
          <p:cNvSpPr>
            <a:spLocks noGrp="1"/>
          </p:cNvSpPr>
          <p:nvPr>
            <p:ph type="sldNum" sz="quarter" idx="5"/>
          </p:nvPr>
        </p:nvSpPr>
        <p:spPr/>
        <p:txBody>
          <a:bodyPr/>
          <a:lstStyle/>
          <a:p>
            <a:fld id="{2E1D57A0-13AF-4DAB-95E1-F863EF945D26}" type="slidenum">
              <a:rPr lang="en-US" smtClean="0"/>
              <a:t>12</a:t>
            </a:fld>
            <a:endParaRPr lang="en-US"/>
          </a:p>
        </p:txBody>
      </p:sp>
    </p:spTree>
    <p:extLst>
      <p:ext uri="{BB962C8B-B14F-4D97-AF65-F5344CB8AC3E}">
        <p14:creationId xmlns:p14="http://schemas.microsoft.com/office/powerpoint/2010/main" val="3111963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plants that we can’t eat.  Our native wildlife needs our native plants.  Those are the things they can eat.  Poison oak has great wildlife value.</a:t>
            </a:r>
          </a:p>
          <a:p>
            <a:r>
              <a:rPr lang="en-US" dirty="0"/>
              <a:t>Probably the most well known example is the monarch butterfly’s need for the milkweed plant.</a:t>
            </a:r>
          </a:p>
        </p:txBody>
      </p:sp>
      <p:sp>
        <p:nvSpPr>
          <p:cNvPr id="4" name="Slide Number Placeholder 3"/>
          <p:cNvSpPr>
            <a:spLocks noGrp="1"/>
          </p:cNvSpPr>
          <p:nvPr>
            <p:ph type="sldNum" sz="quarter" idx="5"/>
          </p:nvPr>
        </p:nvSpPr>
        <p:spPr/>
        <p:txBody>
          <a:bodyPr/>
          <a:lstStyle/>
          <a:p>
            <a:fld id="{2E1D57A0-13AF-4DAB-95E1-F863EF945D26}" type="slidenum">
              <a:rPr lang="en-US" smtClean="0"/>
              <a:t>13</a:t>
            </a:fld>
            <a:endParaRPr lang="en-US"/>
          </a:p>
        </p:txBody>
      </p:sp>
    </p:spTree>
    <p:extLst>
      <p:ext uri="{BB962C8B-B14F-4D97-AF65-F5344CB8AC3E}">
        <p14:creationId xmlns:p14="http://schemas.microsoft.com/office/powerpoint/2010/main" val="4274325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local butterfly that needs our help.   Pictured: Smith’s </a:t>
            </a:r>
            <a:r>
              <a:rPr lang="en-US"/>
              <a:t>Blue Butterfly.</a:t>
            </a:r>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14</a:t>
            </a:fld>
            <a:endParaRPr lang="en-US"/>
          </a:p>
        </p:txBody>
      </p:sp>
    </p:spTree>
    <p:extLst>
      <p:ext uri="{BB962C8B-B14F-4D97-AF65-F5344CB8AC3E}">
        <p14:creationId xmlns:p14="http://schemas.microsoft.com/office/powerpoint/2010/main" val="597905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Buddleia plant is also on the watch list for becoming an invasive.  It is already invasive in the Pacific Northwest.  </a:t>
            </a:r>
          </a:p>
        </p:txBody>
      </p:sp>
      <p:sp>
        <p:nvSpPr>
          <p:cNvPr id="4" name="Slide Number Placeholder 3"/>
          <p:cNvSpPr>
            <a:spLocks noGrp="1"/>
          </p:cNvSpPr>
          <p:nvPr>
            <p:ph type="sldNum" sz="quarter" idx="5"/>
          </p:nvPr>
        </p:nvSpPr>
        <p:spPr/>
        <p:txBody>
          <a:bodyPr/>
          <a:lstStyle/>
          <a:p>
            <a:fld id="{2E1D57A0-13AF-4DAB-95E1-F863EF945D26}" type="slidenum">
              <a:rPr lang="en-US" smtClean="0"/>
              <a:t>15</a:t>
            </a:fld>
            <a:endParaRPr lang="en-US"/>
          </a:p>
        </p:txBody>
      </p:sp>
    </p:spTree>
    <p:extLst>
      <p:ext uri="{BB962C8B-B14F-4D97-AF65-F5344CB8AC3E}">
        <p14:creationId xmlns:p14="http://schemas.microsoft.com/office/powerpoint/2010/main" val="2162012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large numbers of insects, bird populations suffer.</a:t>
            </a:r>
          </a:p>
        </p:txBody>
      </p:sp>
      <p:sp>
        <p:nvSpPr>
          <p:cNvPr id="4" name="Slide Number Placeholder 3"/>
          <p:cNvSpPr>
            <a:spLocks noGrp="1"/>
          </p:cNvSpPr>
          <p:nvPr>
            <p:ph type="sldNum" sz="quarter" idx="5"/>
          </p:nvPr>
        </p:nvSpPr>
        <p:spPr/>
        <p:txBody>
          <a:bodyPr/>
          <a:lstStyle/>
          <a:p>
            <a:fld id="{2E1D57A0-13AF-4DAB-95E1-F863EF945D26}" type="slidenum">
              <a:rPr lang="en-US" smtClean="0"/>
              <a:t>16</a:t>
            </a:fld>
            <a:endParaRPr lang="en-US"/>
          </a:p>
        </p:txBody>
      </p:sp>
    </p:spTree>
    <p:extLst>
      <p:ext uri="{BB962C8B-B14F-4D97-AF65-F5344CB8AC3E}">
        <p14:creationId xmlns:p14="http://schemas.microsoft.com/office/powerpoint/2010/main" val="2756272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focus has been on Colony Collapse Disorder which only affects a handful of non-native bees.  More recent research on our native bees, is highlighting their importance in pollinating our crops.</a:t>
            </a:r>
          </a:p>
        </p:txBody>
      </p:sp>
      <p:sp>
        <p:nvSpPr>
          <p:cNvPr id="4" name="Slide Number Placeholder 3"/>
          <p:cNvSpPr>
            <a:spLocks noGrp="1"/>
          </p:cNvSpPr>
          <p:nvPr>
            <p:ph type="sldNum" sz="quarter" idx="5"/>
          </p:nvPr>
        </p:nvSpPr>
        <p:spPr/>
        <p:txBody>
          <a:bodyPr/>
          <a:lstStyle/>
          <a:p>
            <a:fld id="{2E1D57A0-13AF-4DAB-95E1-F863EF945D26}" type="slidenum">
              <a:rPr lang="en-US" smtClean="0"/>
              <a:t>17</a:t>
            </a:fld>
            <a:endParaRPr lang="en-US"/>
          </a:p>
        </p:txBody>
      </p:sp>
    </p:spTree>
    <p:extLst>
      <p:ext uri="{BB962C8B-B14F-4D97-AF65-F5344CB8AC3E}">
        <p14:creationId xmlns:p14="http://schemas.microsoft.com/office/powerpoint/2010/main" val="611507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18</a:t>
            </a:fld>
            <a:endParaRPr lang="en-US"/>
          </a:p>
        </p:txBody>
      </p:sp>
    </p:spTree>
    <p:extLst>
      <p:ext uri="{BB962C8B-B14F-4D97-AF65-F5344CB8AC3E}">
        <p14:creationId xmlns:p14="http://schemas.microsoft.com/office/powerpoint/2010/main" val="54033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collect acorns for free and plant them if you have room for an oak tree.</a:t>
            </a:r>
          </a:p>
          <a:p>
            <a:r>
              <a:rPr lang="en-US" dirty="0"/>
              <a:t>Instructions for acorn planting.</a:t>
            </a:r>
          </a:p>
        </p:txBody>
      </p:sp>
      <p:sp>
        <p:nvSpPr>
          <p:cNvPr id="4" name="Slide Number Placeholder 3"/>
          <p:cNvSpPr>
            <a:spLocks noGrp="1"/>
          </p:cNvSpPr>
          <p:nvPr>
            <p:ph type="sldNum" sz="quarter" idx="5"/>
          </p:nvPr>
        </p:nvSpPr>
        <p:spPr/>
        <p:txBody>
          <a:bodyPr/>
          <a:lstStyle/>
          <a:p>
            <a:fld id="{2E1D57A0-13AF-4DAB-95E1-F863EF945D26}" type="slidenum">
              <a:rPr lang="en-US" smtClean="0"/>
              <a:t>19</a:t>
            </a:fld>
            <a:endParaRPr lang="en-US"/>
          </a:p>
        </p:txBody>
      </p:sp>
    </p:spTree>
    <p:extLst>
      <p:ext uri="{BB962C8B-B14F-4D97-AF65-F5344CB8AC3E}">
        <p14:creationId xmlns:p14="http://schemas.microsoft.com/office/powerpoint/2010/main" val="3609830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tool of this kind.</a:t>
            </a:r>
          </a:p>
        </p:txBody>
      </p:sp>
      <p:sp>
        <p:nvSpPr>
          <p:cNvPr id="4" name="Slide Number Placeholder 3"/>
          <p:cNvSpPr>
            <a:spLocks noGrp="1"/>
          </p:cNvSpPr>
          <p:nvPr>
            <p:ph type="sldNum" sz="quarter" idx="5"/>
          </p:nvPr>
        </p:nvSpPr>
        <p:spPr/>
        <p:txBody>
          <a:bodyPr/>
          <a:lstStyle/>
          <a:p>
            <a:fld id="{2E1D57A0-13AF-4DAB-95E1-F863EF945D26}" type="slidenum">
              <a:rPr lang="en-US" smtClean="0"/>
              <a:t>20</a:t>
            </a:fld>
            <a:endParaRPr lang="en-US"/>
          </a:p>
        </p:txBody>
      </p:sp>
    </p:spTree>
    <p:extLst>
      <p:ext uri="{BB962C8B-B14F-4D97-AF65-F5344CB8AC3E}">
        <p14:creationId xmlns:p14="http://schemas.microsoft.com/office/powerpoint/2010/main" val="846690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Designated in 1996.  Over 2,000 plants are endemics.  Another example of our biodiversity – number of bee species.</a:t>
            </a:r>
          </a:p>
        </p:txBody>
      </p:sp>
      <p:sp>
        <p:nvSpPr>
          <p:cNvPr id="4" name="Slide Number Placeholder 3"/>
          <p:cNvSpPr>
            <a:spLocks noGrp="1"/>
          </p:cNvSpPr>
          <p:nvPr>
            <p:ph type="sldNum" sz="quarter" idx="5"/>
          </p:nvPr>
        </p:nvSpPr>
        <p:spPr/>
        <p:txBody>
          <a:bodyPr/>
          <a:lstStyle/>
          <a:p>
            <a:fld id="{ACACD125-5C09-4864-B4DA-9EA4D04768A9}" type="slidenum">
              <a:rPr lang="en-US" smtClean="0"/>
              <a:t>3</a:t>
            </a:fld>
            <a:endParaRPr lang="en-US"/>
          </a:p>
        </p:txBody>
      </p:sp>
    </p:spTree>
    <p:extLst>
      <p:ext uri="{BB962C8B-B14F-4D97-AF65-F5344CB8AC3E}">
        <p14:creationId xmlns:p14="http://schemas.microsoft.com/office/powerpoint/2010/main" val="1247205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399 Plants.  Can export to an excel spread sheet.  Allows you to save plant lists.   The Planting Guide.</a:t>
            </a:r>
          </a:p>
        </p:txBody>
      </p:sp>
      <p:sp>
        <p:nvSpPr>
          <p:cNvPr id="4" name="Slide Number Placeholder 3"/>
          <p:cNvSpPr>
            <a:spLocks noGrp="1"/>
          </p:cNvSpPr>
          <p:nvPr>
            <p:ph type="sldNum" sz="quarter" idx="5"/>
          </p:nvPr>
        </p:nvSpPr>
        <p:spPr/>
        <p:txBody>
          <a:bodyPr/>
          <a:lstStyle/>
          <a:p>
            <a:fld id="{2E1D57A0-13AF-4DAB-95E1-F863EF945D26}" type="slidenum">
              <a:rPr lang="en-US" smtClean="0"/>
              <a:t>21</a:t>
            </a:fld>
            <a:endParaRPr lang="en-US"/>
          </a:p>
        </p:txBody>
      </p:sp>
    </p:spTree>
    <p:extLst>
      <p:ext uri="{BB962C8B-B14F-4D97-AF65-F5344CB8AC3E}">
        <p14:creationId xmlns:p14="http://schemas.microsoft.com/office/powerpoint/2010/main" val="1708030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Adaptable to a wider range of soils, topographies and amounts of water.</a:t>
            </a:r>
          </a:p>
        </p:txBody>
      </p:sp>
      <p:sp>
        <p:nvSpPr>
          <p:cNvPr id="4" name="Slide Number Placeholder 3"/>
          <p:cNvSpPr>
            <a:spLocks noGrp="1"/>
          </p:cNvSpPr>
          <p:nvPr>
            <p:ph type="sldNum" sz="quarter" idx="5"/>
          </p:nvPr>
        </p:nvSpPr>
        <p:spPr/>
        <p:txBody>
          <a:bodyPr/>
          <a:lstStyle/>
          <a:p>
            <a:fld id="{2E1D57A0-13AF-4DAB-95E1-F863EF945D26}" type="slidenum">
              <a:rPr lang="en-US" smtClean="0"/>
              <a:t>24</a:t>
            </a:fld>
            <a:endParaRPr lang="en-US"/>
          </a:p>
        </p:txBody>
      </p:sp>
    </p:spTree>
    <p:extLst>
      <p:ext uri="{BB962C8B-B14F-4D97-AF65-F5344CB8AC3E}">
        <p14:creationId xmlns:p14="http://schemas.microsoft.com/office/powerpoint/2010/main" val="1739768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should have this as a handout.   There is a wealth of well-researched information on each plant.</a:t>
            </a:r>
          </a:p>
        </p:txBody>
      </p:sp>
      <p:sp>
        <p:nvSpPr>
          <p:cNvPr id="4" name="Slide Number Placeholder 3"/>
          <p:cNvSpPr>
            <a:spLocks noGrp="1"/>
          </p:cNvSpPr>
          <p:nvPr>
            <p:ph type="sldNum" sz="quarter" idx="5"/>
          </p:nvPr>
        </p:nvSpPr>
        <p:spPr/>
        <p:txBody>
          <a:bodyPr/>
          <a:lstStyle/>
          <a:p>
            <a:fld id="{2E1D57A0-13AF-4DAB-95E1-F863EF945D26}" type="slidenum">
              <a:rPr lang="en-US" smtClean="0"/>
              <a:t>25</a:t>
            </a:fld>
            <a:endParaRPr lang="en-US"/>
          </a:p>
        </p:txBody>
      </p:sp>
    </p:spTree>
    <p:extLst>
      <p:ext uri="{BB962C8B-B14F-4D97-AF65-F5344CB8AC3E}">
        <p14:creationId xmlns:p14="http://schemas.microsoft.com/office/powerpoint/2010/main" val="2435014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Suggestions for companion plants, watering needs, etc.</a:t>
            </a:r>
          </a:p>
          <a:p>
            <a:r>
              <a:rPr lang="en-US" dirty="0"/>
              <a:t>Click “Show all” for Butterflies</a:t>
            </a:r>
          </a:p>
        </p:txBody>
      </p:sp>
      <p:sp>
        <p:nvSpPr>
          <p:cNvPr id="4" name="Slide Number Placeholder 3"/>
          <p:cNvSpPr>
            <a:spLocks noGrp="1"/>
          </p:cNvSpPr>
          <p:nvPr>
            <p:ph type="sldNum" sz="quarter" idx="5"/>
          </p:nvPr>
        </p:nvSpPr>
        <p:spPr/>
        <p:txBody>
          <a:bodyPr/>
          <a:lstStyle/>
          <a:p>
            <a:fld id="{2E1D57A0-13AF-4DAB-95E1-F863EF945D26}" type="slidenum">
              <a:rPr lang="en-US" smtClean="0"/>
              <a:t>26</a:t>
            </a:fld>
            <a:endParaRPr lang="en-US"/>
          </a:p>
        </p:txBody>
      </p:sp>
    </p:spTree>
    <p:extLst>
      <p:ext uri="{BB962C8B-B14F-4D97-AF65-F5344CB8AC3E}">
        <p14:creationId xmlns:p14="http://schemas.microsoft.com/office/powerpoint/2010/main" val="519407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Locating plants can be an adventure.  Might want to have a shopping list with 2</a:t>
            </a:r>
            <a:r>
              <a:rPr lang="en-US" baseline="30000" dirty="0"/>
              <a:t>nd</a:t>
            </a:r>
            <a:r>
              <a:rPr lang="en-US" dirty="0"/>
              <a:t> and 3</a:t>
            </a:r>
            <a:r>
              <a:rPr lang="en-US" baseline="30000" dirty="0"/>
              <a:t>rd</a:t>
            </a:r>
            <a:r>
              <a:rPr lang="en-US" dirty="0"/>
              <a:t> options.</a:t>
            </a:r>
          </a:p>
        </p:txBody>
      </p:sp>
      <p:sp>
        <p:nvSpPr>
          <p:cNvPr id="4" name="Slide Number Placeholder 3"/>
          <p:cNvSpPr>
            <a:spLocks noGrp="1"/>
          </p:cNvSpPr>
          <p:nvPr>
            <p:ph type="sldNum" sz="quarter" idx="5"/>
          </p:nvPr>
        </p:nvSpPr>
        <p:spPr/>
        <p:txBody>
          <a:bodyPr/>
          <a:lstStyle/>
          <a:p>
            <a:fld id="{2E1D57A0-13AF-4DAB-95E1-F863EF945D26}" type="slidenum">
              <a:rPr lang="en-US" smtClean="0"/>
              <a:t>27</a:t>
            </a:fld>
            <a:endParaRPr lang="en-US"/>
          </a:p>
        </p:txBody>
      </p:sp>
    </p:spTree>
    <p:extLst>
      <p:ext uri="{BB962C8B-B14F-4D97-AF65-F5344CB8AC3E}">
        <p14:creationId xmlns:p14="http://schemas.microsoft.com/office/powerpoint/2010/main" val="2515690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should have handouts with these lists.  They are not comprehensive.  Around 10 suggestions each to fit on a page.  Ideas to </a:t>
            </a:r>
            <a:r>
              <a:rPr lang="en-US"/>
              <a:t>get </a:t>
            </a:r>
            <a:r>
              <a:rPr lang="en-US" dirty="0"/>
              <a:t>y</a:t>
            </a:r>
            <a:r>
              <a:rPr lang="en-US"/>
              <a:t>ou </a:t>
            </a:r>
            <a:r>
              <a:rPr lang="en-US" dirty="0"/>
              <a:t>started.</a:t>
            </a:r>
          </a:p>
        </p:txBody>
      </p:sp>
      <p:sp>
        <p:nvSpPr>
          <p:cNvPr id="4" name="Slide Number Placeholder 3"/>
          <p:cNvSpPr>
            <a:spLocks noGrp="1"/>
          </p:cNvSpPr>
          <p:nvPr>
            <p:ph type="sldNum" sz="quarter" idx="5"/>
          </p:nvPr>
        </p:nvSpPr>
        <p:spPr/>
        <p:txBody>
          <a:bodyPr/>
          <a:lstStyle/>
          <a:p>
            <a:fld id="{2E1D57A0-13AF-4DAB-95E1-F863EF945D26}" type="slidenum">
              <a:rPr lang="en-US" smtClean="0"/>
              <a:t>28</a:t>
            </a:fld>
            <a:endParaRPr lang="en-US"/>
          </a:p>
        </p:txBody>
      </p:sp>
    </p:spTree>
    <p:extLst>
      <p:ext uri="{BB962C8B-B14F-4D97-AF65-F5344CB8AC3E}">
        <p14:creationId xmlns:p14="http://schemas.microsoft.com/office/powerpoint/2010/main" val="2686559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Perennial list:  </a:t>
            </a:r>
            <a:r>
              <a:rPr lang="en-US" dirty="0" err="1"/>
              <a:t>Buckwheats</a:t>
            </a:r>
            <a:r>
              <a:rPr lang="en-US" dirty="0"/>
              <a:t> – one of the largest genera of California plants with over 125 species.  The blooms will turn and earthy color as they fade.  Can also be used as a groundcover.</a:t>
            </a:r>
          </a:p>
        </p:txBody>
      </p:sp>
      <p:sp>
        <p:nvSpPr>
          <p:cNvPr id="4" name="Slide Number Placeholder 3"/>
          <p:cNvSpPr>
            <a:spLocks noGrp="1"/>
          </p:cNvSpPr>
          <p:nvPr>
            <p:ph type="sldNum" sz="quarter" idx="5"/>
          </p:nvPr>
        </p:nvSpPr>
        <p:spPr/>
        <p:txBody>
          <a:bodyPr/>
          <a:lstStyle/>
          <a:p>
            <a:fld id="{2E1D57A0-13AF-4DAB-95E1-F863EF945D26}" type="slidenum">
              <a:rPr lang="en-US" smtClean="0"/>
              <a:t>29</a:t>
            </a:fld>
            <a:endParaRPr lang="en-US"/>
          </a:p>
        </p:txBody>
      </p:sp>
    </p:spTree>
    <p:extLst>
      <p:ext uri="{BB962C8B-B14F-4D97-AF65-F5344CB8AC3E}">
        <p14:creationId xmlns:p14="http://schemas.microsoft.com/office/powerpoint/2010/main" val="3657091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Perennial list: A favorite hummingbird plant.  One of the few natives blooming in summer to fall.  </a:t>
            </a:r>
          </a:p>
        </p:txBody>
      </p:sp>
      <p:sp>
        <p:nvSpPr>
          <p:cNvPr id="4" name="Slide Number Placeholder 3"/>
          <p:cNvSpPr>
            <a:spLocks noGrp="1"/>
          </p:cNvSpPr>
          <p:nvPr>
            <p:ph type="sldNum" sz="quarter" idx="5"/>
          </p:nvPr>
        </p:nvSpPr>
        <p:spPr/>
        <p:txBody>
          <a:bodyPr/>
          <a:lstStyle/>
          <a:p>
            <a:fld id="{2E1D57A0-13AF-4DAB-95E1-F863EF945D26}" type="slidenum">
              <a:rPr lang="en-US" smtClean="0"/>
              <a:t>30</a:t>
            </a:fld>
            <a:endParaRPr lang="en-US"/>
          </a:p>
        </p:txBody>
      </p:sp>
    </p:spTree>
    <p:extLst>
      <p:ext uri="{BB962C8B-B14F-4D97-AF65-F5344CB8AC3E}">
        <p14:creationId xmlns:p14="http://schemas.microsoft.com/office/powerpoint/2010/main" val="1638595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groundcover list.  Also has a long bloom time.  Does not have to be used as a groundcover.  Nice in a pot.</a:t>
            </a:r>
          </a:p>
          <a:p>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31</a:t>
            </a:fld>
            <a:endParaRPr lang="en-US"/>
          </a:p>
        </p:txBody>
      </p:sp>
    </p:spTree>
    <p:extLst>
      <p:ext uri="{BB962C8B-B14F-4D97-AF65-F5344CB8AC3E}">
        <p14:creationId xmlns:p14="http://schemas.microsoft.com/office/powerpoint/2010/main" val="696602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showy shrub.</a:t>
            </a:r>
          </a:p>
        </p:txBody>
      </p:sp>
      <p:sp>
        <p:nvSpPr>
          <p:cNvPr id="4" name="Slide Number Placeholder 3"/>
          <p:cNvSpPr>
            <a:spLocks noGrp="1"/>
          </p:cNvSpPr>
          <p:nvPr>
            <p:ph type="sldNum" sz="quarter" idx="5"/>
          </p:nvPr>
        </p:nvSpPr>
        <p:spPr/>
        <p:txBody>
          <a:bodyPr/>
          <a:lstStyle/>
          <a:p>
            <a:fld id="{2E1D57A0-13AF-4DAB-95E1-F863EF945D26}" type="slidenum">
              <a:rPr lang="en-US" smtClean="0"/>
              <a:t>32</a:t>
            </a:fld>
            <a:endParaRPr lang="en-US"/>
          </a:p>
        </p:txBody>
      </p:sp>
    </p:spTree>
    <p:extLst>
      <p:ext uri="{BB962C8B-B14F-4D97-AF65-F5344CB8AC3E}">
        <p14:creationId xmlns:p14="http://schemas.microsoft.com/office/powerpoint/2010/main" val="1453228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Lost to large-scale agriculture, urbanization, roads and infrastructure and introduced non-native species.</a:t>
            </a:r>
          </a:p>
          <a:p>
            <a:r>
              <a:rPr lang="en-US" dirty="0"/>
              <a:t>Pictured are just a few of our county’s threatened and endangered species.  Full list is on SC Library website.  Snowy Plover.</a:t>
            </a:r>
          </a:p>
        </p:txBody>
      </p:sp>
      <p:sp>
        <p:nvSpPr>
          <p:cNvPr id="4" name="Slide Number Placeholder 3"/>
          <p:cNvSpPr>
            <a:spLocks noGrp="1"/>
          </p:cNvSpPr>
          <p:nvPr>
            <p:ph type="sldNum" sz="quarter" idx="5"/>
          </p:nvPr>
        </p:nvSpPr>
        <p:spPr/>
        <p:txBody>
          <a:bodyPr/>
          <a:lstStyle/>
          <a:p>
            <a:fld id="{2E1D57A0-13AF-4DAB-95E1-F863EF945D26}" type="slidenum">
              <a:rPr lang="en-US" smtClean="0"/>
              <a:t>4</a:t>
            </a:fld>
            <a:endParaRPr lang="en-US"/>
          </a:p>
        </p:txBody>
      </p:sp>
    </p:spTree>
    <p:extLst>
      <p:ext uri="{BB962C8B-B14F-4D97-AF65-F5344CB8AC3E}">
        <p14:creationId xmlns:p14="http://schemas.microsoft.com/office/powerpoint/2010/main" val="76760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Shrub list: </a:t>
            </a:r>
          </a:p>
          <a:p>
            <a:r>
              <a:rPr lang="en-US" dirty="0"/>
              <a:t>California ceanothus are so popular in Great Britain.  Another “Super Plant” supporting over 90 butterflies and moths.</a:t>
            </a:r>
          </a:p>
        </p:txBody>
      </p:sp>
      <p:sp>
        <p:nvSpPr>
          <p:cNvPr id="4" name="Slide Number Placeholder 3"/>
          <p:cNvSpPr>
            <a:spLocks noGrp="1"/>
          </p:cNvSpPr>
          <p:nvPr>
            <p:ph type="sldNum" sz="quarter" idx="5"/>
          </p:nvPr>
        </p:nvSpPr>
        <p:spPr/>
        <p:txBody>
          <a:bodyPr/>
          <a:lstStyle/>
          <a:p>
            <a:fld id="{2E1D57A0-13AF-4DAB-95E1-F863EF945D26}" type="slidenum">
              <a:rPr lang="en-US" smtClean="0"/>
              <a:t>33</a:t>
            </a:fld>
            <a:endParaRPr lang="en-US"/>
          </a:p>
        </p:txBody>
      </p:sp>
    </p:spTree>
    <p:extLst>
      <p:ext uri="{BB962C8B-B14F-4D97-AF65-F5344CB8AC3E}">
        <p14:creationId xmlns:p14="http://schemas.microsoft.com/office/powerpoint/2010/main" val="898845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Containers list:  Another late blooming perennial that will help to extend bloom in the garden.  It is in a raised garden box in the Demo Garden.</a:t>
            </a:r>
          </a:p>
          <a:p>
            <a:r>
              <a:rPr lang="en-US" dirty="0"/>
              <a:t>However, we can also appreciate seasonal dormancy.   All the plants on this list are great in the garden.</a:t>
            </a:r>
          </a:p>
        </p:txBody>
      </p:sp>
      <p:sp>
        <p:nvSpPr>
          <p:cNvPr id="4" name="Slide Number Placeholder 3"/>
          <p:cNvSpPr>
            <a:spLocks noGrp="1"/>
          </p:cNvSpPr>
          <p:nvPr>
            <p:ph type="sldNum" sz="quarter" idx="5"/>
          </p:nvPr>
        </p:nvSpPr>
        <p:spPr/>
        <p:txBody>
          <a:bodyPr/>
          <a:lstStyle/>
          <a:p>
            <a:fld id="{2E1D57A0-13AF-4DAB-95E1-F863EF945D26}" type="slidenum">
              <a:rPr lang="en-US" smtClean="0"/>
              <a:t>34</a:t>
            </a:fld>
            <a:endParaRPr lang="en-US"/>
          </a:p>
        </p:txBody>
      </p:sp>
    </p:spTree>
    <p:extLst>
      <p:ext uri="{BB962C8B-B14F-4D97-AF65-F5344CB8AC3E}">
        <p14:creationId xmlns:p14="http://schemas.microsoft.com/office/powerpoint/2010/main" val="1766563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Non-Local list:  An outstanding “non-local” native shrub.  Stays in bloom ¾ of the year.</a:t>
            </a:r>
          </a:p>
        </p:txBody>
      </p:sp>
      <p:sp>
        <p:nvSpPr>
          <p:cNvPr id="4" name="Slide Number Placeholder 3"/>
          <p:cNvSpPr>
            <a:spLocks noGrp="1"/>
          </p:cNvSpPr>
          <p:nvPr>
            <p:ph type="sldNum" sz="quarter" idx="5"/>
          </p:nvPr>
        </p:nvSpPr>
        <p:spPr/>
        <p:txBody>
          <a:bodyPr/>
          <a:lstStyle/>
          <a:p>
            <a:fld id="{2E1D57A0-13AF-4DAB-95E1-F863EF945D26}" type="slidenum">
              <a:rPr lang="en-US" smtClean="0"/>
              <a:t>35</a:t>
            </a:fld>
            <a:endParaRPr lang="en-US"/>
          </a:p>
        </p:txBody>
      </p:sp>
    </p:spTree>
    <p:extLst>
      <p:ext uri="{BB962C8B-B14F-4D97-AF65-F5344CB8AC3E}">
        <p14:creationId xmlns:p14="http://schemas.microsoft.com/office/powerpoint/2010/main" val="2600743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will be sowing wildflower seed, think about sowing some seed in a pot so that you can identify what the seedlings look like.  This is useful when weeding.</a:t>
            </a:r>
          </a:p>
        </p:txBody>
      </p:sp>
      <p:sp>
        <p:nvSpPr>
          <p:cNvPr id="4" name="Slide Number Placeholder 3"/>
          <p:cNvSpPr>
            <a:spLocks noGrp="1"/>
          </p:cNvSpPr>
          <p:nvPr>
            <p:ph type="sldNum" sz="quarter" idx="5"/>
          </p:nvPr>
        </p:nvSpPr>
        <p:spPr/>
        <p:txBody>
          <a:bodyPr/>
          <a:lstStyle/>
          <a:p>
            <a:fld id="{2E1D57A0-13AF-4DAB-95E1-F863EF945D26}" type="slidenum">
              <a:rPr lang="en-US" smtClean="0"/>
              <a:t>36</a:t>
            </a:fld>
            <a:endParaRPr lang="en-US"/>
          </a:p>
        </p:txBody>
      </p:sp>
    </p:spTree>
    <p:extLst>
      <p:ext uri="{BB962C8B-B14F-4D97-AF65-F5344CB8AC3E}">
        <p14:creationId xmlns:p14="http://schemas.microsoft.com/office/powerpoint/2010/main" val="2896975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part of the garden.</a:t>
            </a:r>
          </a:p>
        </p:txBody>
      </p:sp>
      <p:sp>
        <p:nvSpPr>
          <p:cNvPr id="4" name="Slide Number Placeholder 3"/>
          <p:cNvSpPr>
            <a:spLocks noGrp="1"/>
          </p:cNvSpPr>
          <p:nvPr>
            <p:ph type="sldNum" sz="quarter" idx="5"/>
          </p:nvPr>
        </p:nvSpPr>
        <p:spPr/>
        <p:txBody>
          <a:bodyPr/>
          <a:lstStyle/>
          <a:p>
            <a:fld id="{2E1D57A0-13AF-4DAB-95E1-F863EF945D26}" type="slidenum">
              <a:rPr lang="en-US" smtClean="0"/>
              <a:t>39</a:t>
            </a:fld>
            <a:endParaRPr lang="en-US"/>
          </a:p>
        </p:txBody>
      </p:sp>
    </p:spTree>
    <p:extLst>
      <p:ext uri="{BB962C8B-B14F-4D97-AF65-F5344CB8AC3E}">
        <p14:creationId xmlns:p14="http://schemas.microsoft.com/office/powerpoint/2010/main" val="1432108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Bleeding Hearts, Solomon’s Seal, Irises, and Wild Ginger are a few of the native plants in this woodland garden.</a:t>
            </a:r>
          </a:p>
        </p:txBody>
      </p:sp>
      <p:sp>
        <p:nvSpPr>
          <p:cNvPr id="4" name="Slide Number Placeholder 3"/>
          <p:cNvSpPr>
            <a:spLocks noGrp="1"/>
          </p:cNvSpPr>
          <p:nvPr>
            <p:ph type="sldNum" sz="quarter" idx="5"/>
          </p:nvPr>
        </p:nvSpPr>
        <p:spPr/>
        <p:txBody>
          <a:bodyPr/>
          <a:lstStyle/>
          <a:p>
            <a:fld id="{2E1D57A0-13AF-4DAB-95E1-F863EF945D26}" type="slidenum">
              <a:rPr lang="en-US" smtClean="0"/>
              <a:t>41</a:t>
            </a:fld>
            <a:endParaRPr lang="en-US"/>
          </a:p>
        </p:txBody>
      </p:sp>
    </p:spTree>
    <p:extLst>
      <p:ext uri="{BB962C8B-B14F-4D97-AF65-F5344CB8AC3E}">
        <p14:creationId xmlns:p14="http://schemas.microsoft.com/office/powerpoint/2010/main" val="29615676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around Worst Weeds in County handout.  UC ANR Weed cards.  Example: Oxalis pes </a:t>
            </a:r>
            <a:r>
              <a:rPr lang="en-US" dirty="0" err="1"/>
              <a:t>caprae</a:t>
            </a:r>
            <a:endParaRPr lang="en-US" dirty="0"/>
          </a:p>
        </p:txBody>
      </p:sp>
      <p:sp>
        <p:nvSpPr>
          <p:cNvPr id="4" name="Slide Number Placeholder 3"/>
          <p:cNvSpPr>
            <a:spLocks noGrp="1"/>
          </p:cNvSpPr>
          <p:nvPr>
            <p:ph type="sldNum" sz="quarter" idx="5"/>
          </p:nvPr>
        </p:nvSpPr>
        <p:spPr/>
        <p:txBody>
          <a:bodyPr/>
          <a:lstStyle/>
          <a:p>
            <a:fld id="{2E1D57A0-13AF-4DAB-95E1-F863EF945D26}" type="slidenum">
              <a:rPr lang="en-US" smtClean="0"/>
              <a:t>42</a:t>
            </a:fld>
            <a:endParaRPr lang="en-US"/>
          </a:p>
        </p:txBody>
      </p:sp>
    </p:spTree>
    <p:extLst>
      <p:ext uri="{BB962C8B-B14F-4D97-AF65-F5344CB8AC3E}">
        <p14:creationId xmlns:p14="http://schemas.microsoft.com/office/powerpoint/2010/main" val="2318928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Lawn was removed at the Santa Cruz Natural History Museum and this photo was taken only one year later.</a:t>
            </a:r>
          </a:p>
          <a:p>
            <a:r>
              <a:rPr lang="en-US" dirty="0"/>
              <a:t>Garden includes:  Coast Buckwheat, Seaside Daisy, Self-Heal, </a:t>
            </a:r>
            <a:r>
              <a:rPr lang="en-US" dirty="0" err="1"/>
              <a:t>Horkelia</a:t>
            </a:r>
            <a:r>
              <a:rPr lang="en-US" dirty="0"/>
              <a:t>, Poppies, Yarrow and native bunchgrasses.</a:t>
            </a:r>
          </a:p>
        </p:txBody>
      </p:sp>
      <p:sp>
        <p:nvSpPr>
          <p:cNvPr id="4" name="Slide Number Placeholder 3"/>
          <p:cNvSpPr>
            <a:spLocks noGrp="1"/>
          </p:cNvSpPr>
          <p:nvPr>
            <p:ph type="sldNum" sz="quarter" idx="5"/>
          </p:nvPr>
        </p:nvSpPr>
        <p:spPr/>
        <p:txBody>
          <a:bodyPr/>
          <a:lstStyle/>
          <a:p>
            <a:fld id="{2E1D57A0-13AF-4DAB-95E1-F863EF945D26}" type="slidenum">
              <a:rPr lang="en-US" smtClean="0"/>
              <a:t>43</a:t>
            </a:fld>
            <a:endParaRPr lang="en-US"/>
          </a:p>
        </p:txBody>
      </p:sp>
    </p:spTree>
    <p:extLst>
      <p:ext uri="{BB962C8B-B14F-4D97-AF65-F5344CB8AC3E}">
        <p14:creationId xmlns:p14="http://schemas.microsoft.com/office/powerpoint/2010/main" val="1120159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native plants have far more extensive root systems.  It may seem like there isn’t a lot going on above ground, but a lot is going on underground.</a:t>
            </a:r>
          </a:p>
          <a:p>
            <a:r>
              <a:rPr lang="en-US" dirty="0"/>
              <a:t>Patience.</a:t>
            </a:r>
          </a:p>
        </p:txBody>
      </p:sp>
      <p:sp>
        <p:nvSpPr>
          <p:cNvPr id="4" name="Slide Number Placeholder 3"/>
          <p:cNvSpPr>
            <a:spLocks noGrp="1"/>
          </p:cNvSpPr>
          <p:nvPr>
            <p:ph type="sldNum" sz="quarter" idx="5"/>
          </p:nvPr>
        </p:nvSpPr>
        <p:spPr/>
        <p:txBody>
          <a:bodyPr/>
          <a:lstStyle/>
          <a:p>
            <a:fld id="{2E1D57A0-13AF-4DAB-95E1-F863EF945D26}" type="slidenum">
              <a:rPr lang="en-US" smtClean="0"/>
              <a:t>44</a:t>
            </a:fld>
            <a:endParaRPr lang="en-US"/>
          </a:p>
        </p:txBody>
      </p:sp>
    </p:spTree>
    <p:extLst>
      <p:ext uri="{BB962C8B-B14F-4D97-AF65-F5344CB8AC3E}">
        <p14:creationId xmlns:p14="http://schemas.microsoft.com/office/powerpoint/2010/main" val="1424644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misconception that all native plants need little or no water.  The Redwoods would not survive in the Mojave Desert.</a:t>
            </a:r>
          </a:p>
          <a:p>
            <a:r>
              <a:rPr lang="en-US" dirty="0"/>
              <a:t>Summer drought tolerance, not year-round drought tolerance.</a:t>
            </a:r>
          </a:p>
        </p:txBody>
      </p:sp>
      <p:sp>
        <p:nvSpPr>
          <p:cNvPr id="4" name="Slide Number Placeholder 3"/>
          <p:cNvSpPr>
            <a:spLocks noGrp="1"/>
          </p:cNvSpPr>
          <p:nvPr>
            <p:ph type="sldNum" sz="quarter" idx="5"/>
          </p:nvPr>
        </p:nvSpPr>
        <p:spPr/>
        <p:txBody>
          <a:bodyPr/>
          <a:lstStyle/>
          <a:p>
            <a:fld id="{2E1D57A0-13AF-4DAB-95E1-F863EF945D26}" type="slidenum">
              <a:rPr lang="en-US" smtClean="0"/>
              <a:t>45</a:t>
            </a:fld>
            <a:endParaRPr lang="en-US"/>
          </a:p>
        </p:txBody>
      </p:sp>
    </p:spTree>
    <p:extLst>
      <p:ext uri="{BB962C8B-B14F-4D97-AF65-F5344CB8AC3E}">
        <p14:creationId xmlns:p14="http://schemas.microsoft.com/office/powerpoint/2010/main" val="118292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since planting species local to your community is best.  We also have endemic species that don’t occur outside our county.  Certain manzanitas and wildflowers and a kind of Ponderosa Pine. (Pinus ponderosa var. </a:t>
            </a:r>
            <a:r>
              <a:rPr lang="en-US" dirty="0" err="1"/>
              <a:t>pacifica</a:t>
            </a:r>
            <a:r>
              <a:rPr lang="en-US" dirty="0"/>
              <a:t>)</a:t>
            </a:r>
          </a:p>
        </p:txBody>
      </p:sp>
      <p:sp>
        <p:nvSpPr>
          <p:cNvPr id="4" name="Slide Number Placeholder 3"/>
          <p:cNvSpPr>
            <a:spLocks noGrp="1"/>
          </p:cNvSpPr>
          <p:nvPr>
            <p:ph type="sldNum" sz="quarter" idx="5"/>
          </p:nvPr>
        </p:nvSpPr>
        <p:spPr/>
        <p:txBody>
          <a:bodyPr/>
          <a:lstStyle/>
          <a:p>
            <a:fld id="{2E1D57A0-13AF-4DAB-95E1-F863EF945D26}" type="slidenum">
              <a:rPr lang="en-US" smtClean="0"/>
              <a:t>5</a:t>
            </a:fld>
            <a:endParaRPr lang="en-US"/>
          </a:p>
        </p:txBody>
      </p:sp>
    </p:spTree>
    <p:extLst>
      <p:ext uri="{BB962C8B-B14F-4D97-AF65-F5344CB8AC3E}">
        <p14:creationId xmlns:p14="http://schemas.microsoft.com/office/powerpoint/2010/main" val="2934833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Helpful to let the plants dry out a bit between </a:t>
            </a:r>
            <a:r>
              <a:rPr lang="en-US" dirty="0" err="1"/>
              <a:t>waterings</a:t>
            </a:r>
            <a:r>
              <a:rPr lang="en-US" dirty="0"/>
              <a:t>.  Roots should not be constantly wet.</a:t>
            </a:r>
          </a:p>
        </p:txBody>
      </p:sp>
      <p:sp>
        <p:nvSpPr>
          <p:cNvPr id="4" name="Slide Number Placeholder 3"/>
          <p:cNvSpPr>
            <a:spLocks noGrp="1"/>
          </p:cNvSpPr>
          <p:nvPr>
            <p:ph type="sldNum" sz="quarter" idx="5"/>
          </p:nvPr>
        </p:nvSpPr>
        <p:spPr/>
        <p:txBody>
          <a:bodyPr/>
          <a:lstStyle/>
          <a:p>
            <a:fld id="{2E1D57A0-13AF-4DAB-95E1-F863EF945D26}" type="slidenum">
              <a:rPr lang="en-US" smtClean="0"/>
              <a:t>46</a:t>
            </a:fld>
            <a:endParaRPr lang="en-US"/>
          </a:p>
        </p:txBody>
      </p:sp>
    </p:spTree>
    <p:extLst>
      <p:ext uri="{BB962C8B-B14F-4D97-AF65-F5344CB8AC3E}">
        <p14:creationId xmlns:p14="http://schemas.microsoft.com/office/powerpoint/2010/main" val="35174366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a:t>
            </a:r>
            <a:r>
              <a:rPr lang="en-US" dirty="0" err="1"/>
              <a:t>fragaria</a:t>
            </a:r>
            <a:r>
              <a:rPr lang="en-US" dirty="0"/>
              <a:t> </a:t>
            </a:r>
            <a:r>
              <a:rPr lang="en-US" dirty="0" err="1"/>
              <a:t>vesca</a:t>
            </a:r>
            <a:r>
              <a:rPr lang="en-US" dirty="0"/>
              <a:t> runners.   Check for pruning info.</a:t>
            </a:r>
          </a:p>
        </p:txBody>
      </p:sp>
      <p:sp>
        <p:nvSpPr>
          <p:cNvPr id="4" name="Slide Number Placeholder 3"/>
          <p:cNvSpPr>
            <a:spLocks noGrp="1"/>
          </p:cNvSpPr>
          <p:nvPr>
            <p:ph type="sldNum" sz="quarter" idx="5"/>
          </p:nvPr>
        </p:nvSpPr>
        <p:spPr/>
        <p:txBody>
          <a:bodyPr/>
          <a:lstStyle/>
          <a:p>
            <a:fld id="{2E1D57A0-13AF-4DAB-95E1-F863EF945D26}" type="slidenum">
              <a:rPr lang="en-US" smtClean="0"/>
              <a:t>47</a:t>
            </a:fld>
            <a:endParaRPr lang="en-US"/>
          </a:p>
        </p:txBody>
      </p:sp>
    </p:spTree>
    <p:extLst>
      <p:ext uri="{BB962C8B-B14F-4D97-AF65-F5344CB8AC3E}">
        <p14:creationId xmlns:p14="http://schemas.microsoft.com/office/powerpoint/2010/main" val="10771231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Notes: </a:t>
            </a:r>
          </a:p>
          <a:p>
            <a:r>
              <a:rPr lang="en-US" baseline="0" dirty="0"/>
              <a:t>“So we can better serve our communities and improve the content and value of our program’s events and workshops, please be on the look-out for an email to access our online survey. The survey typically takes less than 10 minutes to complete. We are so grateful for your support of the UC Master Gardener Program”.</a:t>
            </a:r>
            <a:br>
              <a:rPr lang="en-US" baseline="0" dirty="0"/>
            </a:br>
            <a:endParaRPr lang="en-US" sz="130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8A03875-C829-43EA-BB36-9F4426AAA6A3}" type="slidenum">
              <a:rPr kumimoji="0" lang="en-US" sz="13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29951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explain in further detail why using your most local species will help you have the most success in gardening with natives.  All of these benefits have to do with tens of thousands of years of the plants adaptation to the environment.  It’s in their DNA.</a:t>
            </a:r>
          </a:p>
        </p:txBody>
      </p:sp>
      <p:sp>
        <p:nvSpPr>
          <p:cNvPr id="4" name="Slide Number Placeholder 3"/>
          <p:cNvSpPr>
            <a:spLocks noGrp="1"/>
          </p:cNvSpPr>
          <p:nvPr>
            <p:ph type="sldNum" sz="quarter" idx="5"/>
          </p:nvPr>
        </p:nvSpPr>
        <p:spPr/>
        <p:txBody>
          <a:bodyPr/>
          <a:lstStyle/>
          <a:p>
            <a:fld id="{2E1D57A0-13AF-4DAB-95E1-F863EF945D26}" type="slidenum">
              <a:rPr lang="en-US" smtClean="0"/>
              <a:t>6</a:t>
            </a:fld>
            <a:endParaRPr lang="en-US"/>
          </a:p>
        </p:txBody>
      </p:sp>
    </p:spTree>
    <p:extLst>
      <p:ext uri="{BB962C8B-B14F-4D97-AF65-F5344CB8AC3E}">
        <p14:creationId xmlns:p14="http://schemas.microsoft.com/office/powerpoint/2010/main" val="4261229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all soils are not the same.  In fact, we have some very unique soils in California.  The soils at UCSC have been studied extensively.</a:t>
            </a:r>
          </a:p>
          <a:p>
            <a:r>
              <a:rPr lang="en-US" dirty="0"/>
              <a:t>An app was developed at UC Davis to help access soil data.</a:t>
            </a:r>
          </a:p>
        </p:txBody>
      </p:sp>
      <p:sp>
        <p:nvSpPr>
          <p:cNvPr id="4" name="Slide Number Placeholder 3"/>
          <p:cNvSpPr>
            <a:spLocks noGrp="1"/>
          </p:cNvSpPr>
          <p:nvPr>
            <p:ph type="sldNum" sz="quarter" idx="5"/>
          </p:nvPr>
        </p:nvSpPr>
        <p:spPr/>
        <p:txBody>
          <a:bodyPr/>
          <a:lstStyle/>
          <a:p>
            <a:fld id="{2E1D57A0-13AF-4DAB-95E1-F863EF945D26}" type="slidenum">
              <a:rPr lang="en-US" smtClean="0"/>
              <a:t>7</a:t>
            </a:fld>
            <a:endParaRPr lang="en-US"/>
          </a:p>
        </p:txBody>
      </p:sp>
    </p:spTree>
    <p:extLst>
      <p:ext uri="{BB962C8B-B14F-4D97-AF65-F5344CB8AC3E}">
        <p14:creationId xmlns:p14="http://schemas.microsoft.com/office/powerpoint/2010/main" val="2457638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we are at, the soil is primarily Watsonville loam with some other types of soil in the mix.  This is USDA soil data and this app was developed by the CA Soil Resources lab at UC Davis.</a:t>
            </a:r>
          </a:p>
          <a:p>
            <a:r>
              <a:rPr lang="en-US" dirty="0"/>
              <a:t>You do not need to know your soil type but it can be interesting to know it.</a:t>
            </a:r>
          </a:p>
        </p:txBody>
      </p:sp>
      <p:sp>
        <p:nvSpPr>
          <p:cNvPr id="4" name="Slide Number Placeholder 3"/>
          <p:cNvSpPr>
            <a:spLocks noGrp="1"/>
          </p:cNvSpPr>
          <p:nvPr>
            <p:ph type="sldNum" sz="quarter" idx="5"/>
          </p:nvPr>
        </p:nvSpPr>
        <p:spPr/>
        <p:txBody>
          <a:bodyPr/>
          <a:lstStyle/>
          <a:p>
            <a:fld id="{2E1D57A0-13AF-4DAB-95E1-F863EF945D26}" type="slidenum">
              <a:rPr lang="en-US" smtClean="0"/>
              <a:t>8</a:t>
            </a:fld>
            <a:endParaRPr lang="en-US"/>
          </a:p>
        </p:txBody>
      </p:sp>
    </p:spTree>
    <p:extLst>
      <p:ext uri="{BB962C8B-B14F-4D97-AF65-F5344CB8AC3E}">
        <p14:creationId xmlns:p14="http://schemas.microsoft.com/office/powerpoint/2010/main" val="1790897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red line is our average rainfall.  The green line is the rest of the country.  Native plants are adapted to this rainfall pattern.</a:t>
            </a:r>
          </a:p>
          <a:p>
            <a:r>
              <a:rPr lang="en-US" dirty="0"/>
              <a:t>Sometimes called Mediterranean climate but also occurs in parts of Africa and Australia.</a:t>
            </a:r>
          </a:p>
        </p:txBody>
      </p:sp>
      <p:sp>
        <p:nvSpPr>
          <p:cNvPr id="4" name="Slide Number Placeholder 3"/>
          <p:cNvSpPr>
            <a:spLocks noGrp="1"/>
          </p:cNvSpPr>
          <p:nvPr>
            <p:ph type="sldNum" sz="quarter" idx="5"/>
          </p:nvPr>
        </p:nvSpPr>
        <p:spPr/>
        <p:txBody>
          <a:bodyPr/>
          <a:lstStyle/>
          <a:p>
            <a:fld id="{2E1D57A0-13AF-4DAB-95E1-F863EF945D26}" type="slidenum">
              <a:rPr lang="en-US" smtClean="0"/>
              <a:t>9</a:t>
            </a:fld>
            <a:endParaRPr lang="en-US"/>
          </a:p>
        </p:txBody>
      </p:sp>
    </p:spTree>
    <p:extLst>
      <p:ext uri="{BB962C8B-B14F-4D97-AF65-F5344CB8AC3E}">
        <p14:creationId xmlns:p14="http://schemas.microsoft.com/office/powerpoint/2010/main" val="3762995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water rates are being structured to promote conservation in the summer.  This also helps us determine the best time to plant natives, when the rains return.  January is a great month to plant.  Steadier rainfall makes watering easier.</a:t>
            </a:r>
          </a:p>
        </p:txBody>
      </p:sp>
      <p:sp>
        <p:nvSpPr>
          <p:cNvPr id="4" name="Slide Number Placeholder 3"/>
          <p:cNvSpPr>
            <a:spLocks noGrp="1"/>
          </p:cNvSpPr>
          <p:nvPr>
            <p:ph type="sldNum" sz="quarter" idx="5"/>
          </p:nvPr>
        </p:nvSpPr>
        <p:spPr/>
        <p:txBody>
          <a:bodyPr/>
          <a:lstStyle/>
          <a:p>
            <a:fld id="{2E1D57A0-13AF-4DAB-95E1-F863EF945D26}" type="slidenum">
              <a:rPr lang="en-US" smtClean="0"/>
              <a:t>10</a:t>
            </a:fld>
            <a:endParaRPr lang="en-US"/>
          </a:p>
        </p:txBody>
      </p:sp>
    </p:spTree>
    <p:extLst>
      <p:ext uri="{BB962C8B-B14F-4D97-AF65-F5344CB8AC3E}">
        <p14:creationId xmlns:p14="http://schemas.microsoft.com/office/powerpoint/2010/main" val="499218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943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8D5D81A-3D73-274D-864F-15F38B6002DB}" type="datetimeFigureOut">
              <a:rPr lang="en-US"/>
              <a:pPr>
                <a:defRPr/>
              </a:pPr>
              <a:t>7/15/19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6D70FA-212C-9C4C-A3B5-B8BC0433DA9B}" type="slidenum">
              <a:rPr lang="en-US"/>
              <a:pPr>
                <a:defRPr/>
              </a:pPr>
              <a:t>‹#›</a:t>
            </a:fld>
            <a:endParaRPr lang="en-US"/>
          </a:p>
        </p:txBody>
      </p:sp>
    </p:spTree>
    <p:extLst>
      <p:ext uri="{BB962C8B-B14F-4D97-AF65-F5344CB8AC3E}">
        <p14:creationId xmlns:p14="http://schemas.microsoft.com/office/powerpoint/2010/main" val="2085900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2699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67590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170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4763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70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49906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7103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F2168E-51D6-B442-B454-9110B2BC6164}" type="datetimeFigureOut">
              <a:rPr lang="en-US"/>
              <a:pPr>
                <a:defRPr/>
              </a:pPr>
              <a:t>7/15/19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94C592-CD11-4441-8E58-D5877BFD500D}" type="slidenum">
              <a:rPr lang="en-US"/>
              <a:pPr>
                <a:defRPr/>
              </a:pPr>
              <a:t>‹#›</a:t>
            </a:fld>
            <a:endParaRPr lang="en-US"/>
          </a:p>
        </p:txBody>
      </p:sp>
    </p:spTree>
    <p:extLst>
      <p:ext uri="{BB962C8B-B14F-4D97-AF65-F5344CB8AC3E}">
        <p14:creationId xmlns:p14="http://schemas.microsoft.com/office/powerpoint/2010/main" val="2523540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3848774" y="1729241"/>
            <a:ext cx="1394162" cy="9077540"/>
          </a:xfrm>
          <a:prstGeom prst="rect">
            <a:avLst/>
          </a:prstGeom>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3CC843E-C13A-5744-B272-0F6E46035465}" type="datetimeFigureOut">
              <a:rPr lang="en-US"/>
              <a:pPr>
                <a:defRPr/>
              </a:pPr>
              <a:t>7/15/19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DE48070-5850-0046-B6B0-CC18AED003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cnps.org/wp-content/uploads/2018/04/CNPS-fire-recovery-guide-LR-040618.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creativecommons.org/licenses/by-nc-sa/3.0/" TargetMode="External"/><Relationship Id="rId4" Type="http://schemas.openxmlformats.org/officeDocument/2006/relationships/hyperlink" Target="https://detodoenclasedeana.wordpress.com/2014/11/21/unit-5-ecosystem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creativecommons.org/licenses/by-sa/3.0/" TargetMode="External"/><Relationship Id="rId5" Type="http://schemas.openxmlformats.org/officeDocument/2006/relationships/hyperlink" Target="http://www.bugsfeed.com/mealworm" TargetMode="External"/><Relationship Id="rId4" Type="http://schemas.openxmlformats.org/officeDocument/2006/relationships/hyperlink" Target="http://commons.wikimedia.org/wiki/File:Heteromeles_arbutifolia_01.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Smith%27s_blue_butterfl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en.wikipedia.org/wiki/Fantai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hyperlink" Target="https://en.m.wikipedia.org/wiki/California_Native_Plant_Societ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https://creativecommons.org/licenses/by-nc-nd/3.0/" TargetMode="External"/><Relationship Id="rId4" Type="http://schemas.openxmlformats.org/officeDocument/2006/relationships/hyperlink" Target="http://tmousecmouse.blogspot.com/2016/07/californias-beautiful-beneficial.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Epilobium_canum_angustifolium2.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hortoris/755186096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hyperlink" Target="https://creativecommons.org/licenses/by-sa/3.0/" TargetMode="External"/><Relationship Id="rId4" Type="http://schemas.openxmlformats.org/officeDocument/2006/relationships/hyperlink" Target="https://species.wikimedia.org/wiki/Ribes_sanguineu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Madeira,_Palheiro_Gardens_-_Ceanothus_thyrsiflorus_IMG_2317.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Solidago_velutina_ssp_sparsiflora_9.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opr.ca.gov/docs/20180907-CaliforniaBiodiversityActionPlan.pdf" TargetMode="External"/><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hyperlink" Target="https://www.cal-ipc.org/wp-content/uploads/2017/03/TheTopOffenders_20171114.pdf" TargetMode="External"/><Relationship Id="rId4" Type="http://schemas.openxmlformats.org/officeDocument/2006/relationships/hyperlink" Target="http://ipm.ucanr.edu/PMG/menu.weeds.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hyperlink" Target="https://calscape.org/planting-guide.php"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s://www.pexels.com/photo/man-hand-garden-growth-2259/"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casoilresource.lawr.ucdavis.edu/gmap/"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5043" y="224853"/>
            <a:ext cx="7772400" cy="4030890"/>
          </a:xfrm>
        </p:spPr>
        <p:txBody>
          <a:bodyPr/>
          <a:lstStyle/>
          <a:p>
            <a:r>
              <a:rPr lang="en-US" sz="4800" b="1" u="sng" dirty="0">
                <a:solidFill>
                  <a:schemeClr val="accent6">
                    <a:lumMod val="75000"/>
                  </a:schemeClr>
                </a:solidFill>
              </a:rPr>
              <a:t>Gardening With Native Plants</a:t>
            </a:r>
          </a:p>
        </p:txBody>
      </p:sp>
      <p:sp>
        <p:nvSpPr>
          <p:cNvPr id="3" name="Subtitle 2"/>
          <p:cNvSpPr>
            <a:spLocks noGrp="1"/>
          </p:cNvSpPr>
          <p:nvPr>
            <p:ph type="subTitle" idx="1"/>
          </p:nvPr>
        </p:nvSpPr>
        <p:spPr>
          <a:xfrm>
            <a:off x="1371600" y="4651513"/>
            <a:ext cx="6400800" cy="1029759"/>
          </a:xfrm>
        </p:spPr>
        <p:txBody>
          <a:bodyPr>
            <a:normAutofit/>
          </a:bodyPr>
          <a:lstStyle/>
          <a:p>
            <a:r>
              <a:rPr lang="en-US" sz="1800" b="1" dirty="0">
                <a:latin typeface="Verdana"/>
                <a:cs typeface="Verdana"/>
              </a:rPr>
              <a:t>UC Master Gardeners of Monterey &amp; Santa Cruz</a:t>
            </a:r>
          </a:p>
          <a:p>
            <a:r>
              <a:rPr lang="en-US" sz="1800" b="1" dirty="0">
                <a:latin typeface="Verdana"/>
                <a:cs typeface="Verdana"/>
              </a:rPr>
              <a:t>July 2019</a:t>
            </a:r>
          </a:p>
        </p:txBody>
      </p:sp>
    </p:spTree>
    <p:extLst>
      <p:ext uri="{BB962C8B-B14F-4D97-AF65-F5344CB8AC3E}">
        <p14:creationId xmlns:p14="http://schemas.microsoft.com/office/powerpoint/2010/main" val="2804488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ctr" anchorCtr="0" compatLnSpc="1">
            <a:prstTxWarp prst="textNoShape">
              <a:avLst/>
            </a:prstTxWarp>
            <a:normAutofit/>
          </a:bodyPr>
          <a:lstStyle/>
          <a:p>
            <a:pPr>
              <a:lnSpc>
                <a:spcPct val="90000"/>
              </a:lnSpc>
            </a:pPr>
            <a:r>
              <a:rPr lang="en-US" sz="3700" b="1" u="sng" dirty="0"/>
              <a:t>City of Santa Cruz Water Supply 2018/19</a:t>
            </a:r>
            <a:br>
              <a:rPr lang="en-US" sz="3700" b="1" u="sng" dirty="0"/>
            </a:br>
            <a:r>
              <a:rPr lang="en-US" sz="3200" b="1" dirty="0"/>
              <a:t>Native Plant Water Needs Match Supply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4008" y="1260750"/>
            <a:ext cx="6115986" cy="4495250"/>
          </a:xfrm>
          <a:prstGeom prst="rect">
            <a:avLst/>
          </a:prstGeom>
          <a:noFill/>
        </p:spPr>
      </p:pic>
    </p:spTree>
    <p:extLst>
      <p:ext uri="{BB962C8B-B14F-4D97-AF65-F5344CB8AC3E}">
        <p14:creationId xmlns:p14="http://schemas.microsoft.com/office/powerpoint/2010/main" val="2072109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8FEB2-0EB6-41FE-A7D9-B3A1DACB2E6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ctr" anchorCtr="0" compatLnSpc="1">
            <a:prstTxWarp prst="textNoShape">
              <a:avLst/>
            </a:prstTxWarp>
            <a:normAutofit/>
          </a:bodyPr>
          <a:lstStyle/>
          <a:p>
            <a:r>
              <a:rPr lang="en-US" u="sng"/>
              <a:t>Native Plants and Fire- Recovery</a:t>
            </a:r>
          </a:p>
        </p:txBody>
      </p:sp>
      <p:pic>
        <p:nvPicPr>
          <p:cNvPr id="9" name="Picture Placeholder 8">
            <a:extLst>
              <a:ext uri="{FF2B5EF4-FFF2-40B4-BE49-F238E27FC236}">
                <a16:creationId xmlns:a16="http://schemas.microsoft.com/office/drawing/2014/main" id="{0EF09F58-41C2-4805-A596-CB6D9FEF51B6}"/>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7224" r="29830" b="-1"/>
          <a:stretch/>
        </p:blipFill>
        <p:spPr>
          <a:xfrm>
            <a:off x="457200" y="1600201"/>
            <a:ext cx="4038600" cy="4154392"/>
          </a:xfrm>
          <a:prstGeom prst="rect">
            <a:avLst/>
          </a:prstGeom>
          <a:noFill/>
        </p:spPr>
      </p:pic>
      <p:sp>
        <p:nvSpPr>
          <p:cNvPr id="3" name="Content Placeholder 2">
            <a:extLst>
              <a:ext uri="{FF2B5EF4-FFF2-40B4-BE49-F238E27FC236}">
                <a16:creationId xmlns:a16="http://schemas.microsoft.com/office/drawing/2014/main" id="{68C0D05F-4AC8-4AC5-94D0-07483009267F}"/>
              </a:ext>
            </a:extLst>
          </p:cNvPr>
          <p:cNvSpPr>
            <a:spLocks noGrp="1"/>
          </p:cNvSpPr>
          <p:nvPr>
            <p:ph sz="half" idx="2"/>
          </p:nvPr>
        </p:nvSpPr>
        <p:spPr bwMode="auto">
          <a:xfrm>
            <a:off x="4648200" y="1600200"/>
            <a:ext cx="4038600" cy="415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t" anchorCtr="0" compatLnSpc="1">
            <a:prstTxWarp prst="textNoShape">
              <a:avLst/>
            </a:prstTxWarp>
            <a:normAutofit/>
          </a:bodyPr>
          <a:lstStyle/>
          <a:p>
            <a:pPr indent="-171450">
              <a:lnSpc>
                <a:spcPct val="90000"/>
              </a:lnSpc>
              <a:buFont typeface="Arial" panose="020B0604020202020204" pitchFamily="34" charset="0"/>
              <a:buChar char="•"/>
            </a:pPr>
            <a:r>
              <a:rPr lang="en-US" sz="1500"/>
              <a:t>Many native plants rapidly regenerate after a fire and their roots prevent erosion.</a:t>
            </a:r>
          </a:p>
          <a:p>
            <a:pPr indent="-171450">
              <a:lnSpc>
                <a:spcPct val="90000"/>
              </a:lnSpc>
              <a:buFont typeface="Arial" panose="020B0604020202020204" pitchFamily="34" charset="0"/>
              <a:buChar char="•"/>
            </a:pPr>
            <a:r>
              <a:rPr lang="en-US" sz="1500"/>
              <a:t>Native California Oaks are adapted to survive periodic burning and will recover if the cambium is intact.</a:t>
            </a:r>
          </a:p>
          <a:p>
            <a:pPr indent="-171450">
              <a:lnSpc>
                <a:spcPct val="90000"/>
              </a:lnSpc>
              <a:buFont typeface="Arial" panose="020B0604020202020204" pitchFamily="34" charset="0"/>
              <a:buChar char="•"/>
            </a:pPr>
            <a:r>
              <a:rPr lang="en-US" sz="1500"/>
              <a:t>The invasion of non-native grasses has increased the ignition, spread and severity of wildfires.</a:t>
            </a:r>
          </a:p>
          <a:p>
            <a:pPr indent="-171450">
              <a:lnSpc>
                <a:spcPct val="90000"/>
              </a:lnSpc>
              <a:buFont typeface="Arial" panose="020B0604020202020204" pitchFamily="34" charset="0"/>
              <a:buChar char="•"/>
            </a:pPr>
            <a:r>
              <a:rPr lang="en-US" sz="1500"/>
              <a:t>Eucalyptus trees have flammable resins, peeling bark and dead wood that cause fires to spread especially fast.</a:t>
            </a:r>
          </a:p>
          <a:p>
            <a:pPr indent="-171450">
              <a:lnSpc>
                <a:spcPct val="90000"/>
              </a:lnSpc>
              <a:buFont typeface="Arial" panose="020B0604020202020204" pitchFamily="34" charset="0"/>
              <a:buChar char="•"/>
            </a:pPr>
            <a:r>
              <a:rPr lang="en-US" sz="1500"/>
              <a:t>Our Riparian ecosystems act as moist buffers and don’t burn severely except when they are infested with weeds.</a:t>
            </a:r>
          </a:p>
          <a:p>
            <a:pPr indent="-171450">
              <a:lnSpc>
                <a:spcPct val="90000"/>
              </a:lnSpc>
              <a:buFont typeface="Arial" panose="020B0604020202020204" pitchFamily="34" charset="0"/>
              <a:buChar char="•"/>
            </a:pPr>
            <a:r>
              <a:rPr lang="en-US" sz="1500"/>
              <a:t>New Fire Recovery </a:t>
            </a:r>
            <a:r>
              <a:rPr lang="en-US" sz="1500" err="1"/>
              <a:t>Guide:</a:t>
            </a:r>
            <a:r>
              <a:rPr lang="en-US" sz="1500" err="1">
                <a:hlinkClick r:id="rId4"/>
              </a:rPr>
              <a:t>https</a:t>
            </a:r>
            <a:r>
              <a:rPr lang="en-US" sz="1500">
                <a:hlinkClick r:id="rId4"/>
              </a:rPr>
              <a:t>://www.cnps.org/wp-content/uploads/2018/04/CNPS-fire-recovery-guide-LR-040618.pdf</a:t>
            </a:r>
            <a:endParaRPr lang="en-US" sz="1500"/>
          </a:p>
          <a:p>
            <a:pPr indent="-171450">
              <a:lnSpc>
                <a:spcPct val="90000"/>
              </a:lnSpc>
              <a:buFont typeface="Arial" panose="020B0604020202020204" pitchFamily="34" charset="0"/>
              <a:buChar char="•"/>
            </a:pPr>
            <a:endParaRPr lang="en-US" sz="1500"/>
          </a:p>
        </p:txBody>
      </p:sp>
    </p:spTree>
    <p:extLst>
      <p:ext uri="{BB962C8B-B14F-4D97-AF65-F5344CB8AC3E}">
        <p14:creationId xmlns:p14="http://schemas.microsoft.com/office/powerpoint/2010/main" val="2439030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ACBE-A15F-4694-9097-A4FD7D303CD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ctr" anchorCtr="0" compatLnSpc="1">
            <a:prstTxWarp prst="textNoShape">
              <a:avLst/>
            </a:prstTxWarp>
            <a:normAutofit/>
          </a:bodyPr>
          <a:lstStyle/>
          <a:p>
            <a:r>
              <a:rPr lang="en-US" sz="4100" b="1" u="sng"/>
              <a:t>Gardening for Wildlife is Important</a:t>
            </a:r>
          </a:p>
        </p:txBody>
      </p:sp>
      <p:sp>
        <p:nvSpPr>
          <p:cNvPr id="3" name="Content Placeholder 2">
            <a:extLst>
              <a:ext uri="{FF2B5EF4-FFF2-40B4-BE49-F238E27FC236}">
                <a16:creationId xmlns:a16="http://schemas.microsoft.com/office/drawing/2014/main" id="{9DCD6418-1BAD-46C6-9BB5-555D89E78F77}"/>
              </a:ext>
            </a:extLst>
          </p:cNvPr>
          <p:cNvSpPr>
            <a:spLocks noGrp="1"/>
          </p:cNvSpPr>
          <p:nvPr>
            <p:ph sz="half" idx="1"/>
          </p:nvPr>
        </p:nvSpPr>
        <p:spPr bwMode="auto">
          <a:xfrm>
            <a:off x="457200" y="1600201"/>
            <a:ext cx="4038600" cy="415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t" anchorCtr="0" compatLnSpc="1">
            <a:prstTxWarp prst="textNoShape">
              <a:avLst/>
            </a:prstTxWarp>
            <a:normAutofit/>
          </a:bodyPr>
          <a:lstStyle/>
          <a:p>
            <a:pPr>
              <a:lnSpc>
                <a:spcPct val="90000"/>
              </a:lnSpc>
            </a:pPr>
            <a:r>
              <a:rPr lang="en-US" sz="2200"/>
              <a:t>There is a 40% loss of insects worldwide</a:t>
            </a:r>
          </a:p>
          <a:p>
            <a:pPr>
              <a:lnSpc>
                <a:spcPct val="90000"/>
              </a:lnSpc>
            </a:pPr>
            <a:r>
              <a:rPr lang="en-US" sz="2200"/>
              <a:t>Biodiversity increases the resilience of ecosystems</a:t>
            </a:r>
          </a:p>
          <a:p>
            <a:pPr>
              <a:lnSpc>
                <a:spcPct val="90000"/>
              </a:lnSpc>
            </a:pPr>
            <a:r>
              <a:rPr lang="en-US" sz="2200"/>
              <a:t>The health of planetary life depends on food webs, which depend on the health of interdependent species from fungi and microorganisms to plants, invertebrates, herbivores and carnivores</a:t>
            </a:r>
          </a:p>
          <a:p>
            <a:pPr>
              <a:lnSpc>
                <a:spcPct val="90000"/>
              </a:lnSpc>
            </a:pPr>
            <a:endParaRPr lang="en-US" sz="2200"/>
          </a:p>
        </p:txBody>
      </p:sp>
      <p:pic>
        <p:nvPicPr>
          <p:cNvPr id="6" name="Content Placeholder 5">
            <a:extLst>
              <a:ext uri="{FF2B5EF4-FFF2-40B4-BE49-F238E27FC236}">
                <a16:creationId xmlns:a16="http://schemas.microsoft.com/office/drawing/2014/main" id="{72F4A94E-E921-4D18-BAE3-1EF364CDCB6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p:blipFill>
        <p:spPr>
          <a:xfrm>
            <a:off x="4648200" y="1834785"/>
            <a:ext cx="4038600" cy="3685222"/>
          </a:xfrm>
          <a:prstGeom prst="rect">
            <a:avLst/>
          </a:prstGeom>
          <a:noFill/>
          <a:effectLst/>
        </p:spPr>
      </p:pic>
      <p:sp>
        <p:nvSpPr>
          <p:cNvPr id="7" name="TextBox 6">
            <a:extLst>
              <a:ext uri="{FF2B5EF4-FFF2-40B4-BE49-F238E27FC236}">
                <a16:creationId xmlns:a16="http://schemas.microsoft.com/office/drawing/2014/main" id="{F6B22520-1170-4B94-ADBB-BAEE728D5B71}"/>
              </a:ext>
            </a:extLst>
          </p:cNvPr>
          <p:cNvSpPr txBox="1"/>
          <p:nvPr/>
        </p:nvSpPr>
        <p:spPr>
          <a:xfrm>
            <a:off x="6246708" y="5319952"/>
            <a:ext cx="2440092" cy="200055"/>
          </a:xfrm>
          <a:prstGeom prst="rect">
            <a:avLst/>
          </a:prstGeom>
          <a:solidFill>
            <a:srgbClr val="000000"/>
          </a:solidFill>
        </p:spPr>
        <p:txBody>
          <a:bodyPr wrap="none" rtlCol="0">
            <a:spAutoFit/>
          </a:bodyPr>
          <a:lstStyle/>
          <a:p>
            <a:pPr algn="r">
              <a:spcAft>
                <a:spcPts val="450"/>
              </a:spcAft>
            </a:pPr>
            <a:r>
              <a:rPr lang="en-US" sz="700">
                <a:solidFill>
                  <a:srgbClr val="FFFFFF"/>
                </a:solidFill>
                <a:latin typeface="+mn-lt"/>
                <a:ea typeface="+mn-ea"/>
                <a:cs typeface="+mn-cs"/>
                <a:hlinkClick r:id="rId4" tooltip="https://detodoenclasedeana.wordpress.com/2014/11/21/unit-5-ecosystems/">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cs typeface="+mn-cs"/>
              </a:rPr>
              <a:t> by Unknown Author is licensed under </a:t>
            </a:r>
            <a:r>
              <a:rPr lang="en-US" sz="700">
                <a:solidFill>
                  <a:srgbClr val="FFFFFF"/>
                </a:solidFill>
                <a:latin typeface="+mn-lt"/>
                <a:ea typeface="+mn-ea"/>
                <a:cs typeface="+mn-cs"/>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latin typeface="+mn-lt"/>
              <a:ea typeface="+mn-ea"/>
              <a:cs typeface="+mn-cs"/>
            </a:endParaRPr>
          </a:p>
        </p:txBody>
      </p:sp>
    </p:spTree>
    <p:extLst>
      <p:ext uri="{BB962C8B-B14F-4D97-AF65-F5344CB8AC3E}">
        <p14:creationId xmlns:p14="http://schemas.microsoft.com/office/powerpoint/2010/main" val="584047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49484-12C3-4649-8F0E-0064A6997EE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ctr" anchorCtr="0" compatLnSpc="1">
            <a:prstTxWarp prst="textNoShape">
              <a:avLst/>
            </a:prstTxWarp>
            <a:normAutofit/>
          </a:bodyPr>
          <a:lstStyle/>
          <a:p>
            <a:r>
              <a:rPr lang="en-US" b="1" u="sng"/>
              <a:t>Native Plants Support Wildlife</a:t>
            </a:r>
          </a:p>
        </p:txBody>
      </p:sp>
      <p:sp>
        <p:nvSpPr>
          <p:cNvPr id="3" name="Content Placeholder 2">
            <a:extLst>
              <a:ext uri="{FF2B5EF4-FFF2-40B4-BE49-F238E27FC236}">
                <a16:creationId xmlns:a16="http://schemas.microsoft.com/office/drawing/2014/main" id="{AB372F09-747A-40F7-96B9-8F11A4974C9A}"/>
              </a:ext>
            </a:extLst>
          </p:cNvPr>
          <p:cNvSpPr>
            <a:spLocks noGrp="1"/>
          </p:cNvSpPr>
          <p:nvPr>
            <p:ph sz="half" idx="1"/>
          </p:nvPr>
        </p:nvSpPr>
        <p:spPr bwMode="auto">
          <a:xfrm>
            <a:off x="457200" y="1600201"/>
            <a:ext cx="4038600" cy="415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t" anchorCtr="0" compatLnSpc="1">
            <a:prstTxWarp prst="textNoShape">
              <a:avLst/>
            </a:prstTxWarp>
            <a:normAutofit/>
          </a:bodyPr>
          <a:lstStyle/>
          <a:p>
            <a:pPr marL="0">
              <a:lnSpc>
                <a:spcPct val="90000"/>
              </a:lnSpc>
            </a:pPr>
            <a:r>
              <a:rPr lang="en-US" sz="2200" b="1"/>
              <a:t>Native plants coevolved with native species and provide:</a:t>
            </a:r>
          </a:p>
          <a:p>
            <a:pPr>
              <a:lnSpc>
                <a:spcPct val="90000"/>
              </a:lnSpc>
            </a:pPr>
            <a:r>
              <a:rPr lang="en-US" sz="2200"/>
              <a:t>Nesting materials, cover and places to live</a:t>
            </a:r>
          </a:p>
          <a:p>
            <a:pPr>
              <a:lnSpc>
                <a:spcPct val="90000"/>
              </a:lnSpc>
            </a:pPr>
            <a:r>
              <a:rPr lang="en-US" sz="2200"/>
              <a:t>Food</a:t>
            </a:r>
          </a:p>
          <a:p>
            <a:pPr lvl="1">
              <a:lnSpc>
                <a:spcPct val="90000"/>
              </a:lnSpc>
            </a:pPr>
            <a:r>
              <a:rPr lang="en-US" sz="2200"/>
              <a:t>Pollen</a:t>
            </a:r>
          </a:p>
          <a:p>
            <a:pPr lvl="1">
              <a:lnSpc>
                <a:spcPct val="90000"/>
              </a:lnSpc>
            </a:pPr>
            <a:r>
              <a:rPr lang="en-US" sz="2200"/>
              <a:t>Nectar</a:t>
            </a:r>
          </a:p>
          <a:p>
            <a:pPr lvl="1">
              <a:lnSpc>
                <a:spcPct val="90000"/>
              </a:lnSpc>
            </a:pPr>
            <a:r>
              <a:rPr lang="en-US" sz="2200"/>
              <a:t>Seeds and Nuts</a:t>
            </a:r>
          </a:p>
          <a:p>
            <a:pPr lvl="1">
              <a:lnSpc>
                <a:spcPct val="90000"/>
              </a:lnSpc>
            </a:pPr>
            <a:r>
              <a:rPr lang="en-US" sz="2200"/>
              <a:t>Berries &amp; Other Fruit</a:t>
            </a:r>
          </a:p>
          <a:p>
            <a:pPr lvl="1">
              <a:lnSpc>
                <a:spcPct val="90000"/>
              </a:lnSpc>
            </a:pPr>
            <a:r>
              <a:rPr lang="en-US" sz="2200"/>
              <a:t>Foliage</a:t>
            </a:r>
          </a:p>
          <a:p>
            <a:pPr lvl="1">
              <a:lnSpc>
                <a:spcPct val="90000"/>
              </a:lnSpc>
            </a:pPr>
            <a:r>
              <a:rPr lang="en-US" sz="2200"/>
              <a:t>Insects…</a:t>
            </a:r>
          </a:p>
        </p:txBody>
      </p:sp>
      <p:pic>
        <p:nvPicPr>
          <p:cNvPr id="8" name="Content Placeholder 7">
            <a:extLst>
              <a:ext uri="{FF2B5EF4-FFF2-40B4-BE49-F238E27FC236}">
                <a16:creationId xmlns:a16="http://schemas.microsoft.com/office/drawing/2014/main" id="{45ACE9EB-9648-4C3E-AC3F-AD24BE1E9D4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177" r="8809"/>
          <a:stretch/>
        </p:blipFill>
        <p:spPr>
          <a:xfrm>
            <a:off x="4648200" y="1600200"/>
            <a:ext cx="4038600" cy="4154393"/>
          </a:xfrm>
          <a:prstGeom prst="rect">
            <a:avLst/>
          </a:prstGeom>
          <a:noFill/>
        </p:spPr>
      </p:pic>
      <p:sp>
        <p:nvSpPr>
          <p:cNvPr id="7" name="TextBox 6">
            <a:extLst>
              <a:ext uri="{FF2B5EF4-FFF2-40B4-BE49-F238E27FC236}">
                <a16:creationId xmlns:a16="http://schemas.microsoft.com/office/drawing/2014/main" id="{5F9689E0-1036-4F29-BC52-10FFB542AA4A}"/>
              </a:ext>
            </a:extLst>
          </p:cNvPr>
          <p:cNvSpPr txBox="1"/>
          <p:nvPr/>
        </p:nvSpPr>
        <p:spPr>
          <a:xfrm>
            <a:off x="6836958" y="6870700"/>
            <a:ext cx="2307042" cy="200055"/>
          </a:xfrm>
          <a:prstGeom prst="rect">
            <a:avLst/>
          </a:prstGeom>
          <a:solidFill>
            <a:srgbClr val="000000"/>
          </a:solidFill>
        </p:spPr>
        <p:txBody>
          <a:bodyPr wrap="none" rtlCol="0">
            <a:spAutoFit/>
          </a:bodyPr>
          <a:lstStyle/>
          <a:p>
            <a:pPr algn="r">
              <a:spcAft>
                <a:spcPts val="450"/>
              </a:spcAft>
            </a:pPr>
            <a:r>
              <a:rPr lang="en-US" sz="700">
                <a:solidFill>
                  <a:srgbClr val="FFFFFF"/>
                </a:solidFill>
                <a:latin typeface="+mn-lt"/>
                <a:ea typeface="+mn-ea"/>
                <a:cs typeface="+mn-cs"/>
                <a:hlinkClick r:id="rId5" tooltip="http://www.bugsfeed.com/mealworm">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cs typeface="+mn-cs"/>
              </a:rPr>
              <a:t> by Unknown Author is licensed under </a:t>
            </a:r>
            <a:r>
              <a:rPr lang="en-US" sz="700">
                <a:solidFill>
                  <a:srgbClr val="FFFFFF"/>
                </a:solidFill>
                <a:latin typeface="+mn-lt"/>
                <a:ea typeface="+mn-ea"/>
                <a:cs typeface="+mn-cs"/>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latin typeface="+mn-lt"/>
              <a:ea typeface="+mn-ea"/>
              <a:cs typeface="+mn-cs"/>
            </a:endParaRPr>
          </a:p>
        </p:txBody>
      </p:sp>
      <p:sp>
        <p:nvSpPr>
          <p:cNvPr id="9" name="TextBox 8">
            <a:extLst>
              <a:ext uri="{FF2B5EF4-FFF2-40B4-BE49-F238E27FC236}">
                <a16:creationId xmlns:a16="http://schemas.microsoft.com/office/drawing/2014/main" id="{C1C09EB0-0C93-46AB-9C9C-04C9515B30EB}"/>
              </a:ext>
            </a:extLst>
          </p:cNvPr>
          <p:cNvSpPr txBox="1"/>
          <p:nvPr/>
        </p:nvSpPr>
        <p:spPr>
          <a:xfrm>
            <a:off x="6379758" y="5554538"/>
            <a:ext cx="2307042" cy="200055"/>
          </a:xfrm>
          <a:prstGeom prst="rect">
            <a:avLst/>
          </a:prstGeom>
          <a:solidFill>
            <a:srgbClr val="000000"/>
          </a:solidFill>
        </p:spPr>
        <p:txBody>
          <a:bodyPr wrap="none" rtlCol="0">
            <a:spAutoFit/>
          </a:bodyPr>
          <a:lstStyle/>
          <a:p>
            <a:pPr algn="r">
              <a:spcAft>
                <a:spcPts val="450"/>
              </a:spcAft>
            </a:pPr>
            <a:r>
              <a:rPr lang="en-US" sz="700">
                <a:solidFill>
                  <a:srgbClr val="FFFFFF"/>
                </a:solidFill>
                <a:latin typeface="+mn-lt"/>
                <a:ea typeface="+mn-ea"/>
                <a:cs typeface="+mn-cs"/>
                <a:hlinkClick r:id="rId4" tooltip="http://commons.wikimedia.org/wiki/File:Heteromeles_arbutifolia_01.jpg">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cs typeface="+mn-cs"/>
              </a:rPr>
              <a:t> by Unknown Author is licensed under </a:t>
            </a:r>
            <a:r>
              <a:rPr lang="en-US" sz="700">
                <a:solidFill>
                  <a:srgbClr val="FFFFFF"/>
                </a:solidFill>
                <a:latin typeface="+mn-lt"/>
                <a:ea typeface="+mn-ea"/>
                <a:cs typeface="+mn-cs"/>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latin typeface="+mn-lt"/>
              <a:ea typeface="+mn-ea"/>
              <a:cs typeface="+mn-cs"/>
            </a:endParaRPr>
          </a:p>
        </p:txBody>
      </p:sp>
    </p:spTree>
    <p:extLst>
      <p:ext uri="{BB962C8B-B14F-4D97-AF65-F5344CB8AC3E}">
        <p14:creationId xmlns:p14="http://schemas.microsoft.com/office/powerpoint/2010/main" val="1619647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371E8-F2B4-4470-833B-21E94994129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normAutofit/>
          </a:bodyPr>
          <a:lstStyle/>
          <a:p>
            <a:r>
              <a:rPr lang="en-US" sz="4100" b="1" u="sng"/>
              <a:t>Native Plants Support Native Insects</a:t>
            </a:r>
          </a:p>
        </p:txBody>
      </p:sp>
      <p:pic>
        <p:nvPicPr>
          <p:cNvPr id="7" name="Content Placeholder 6" descr="A close up of an insect&#10;&#10;Description automatically generated">
            <a:extLst>
              <a:ext uri="{FF2B5EF4-FFF2-40B4-BE49-F238E27FC236}">
                <a16:creationId xmlns:a16="http://schemas.microsoft.com/office/drawing/2014/main" id="{D26CA4BF-2BB7-4FB3-9073-D743F59E561A}"/>
              </a:ext>
            </a:extLst>
          </p:cNvPr>
          <p:cNvPicPr>
            <a:picLocks noGrp="1" noChangeAspect="1"/>
          </p:cNvPicPr>
          <p:nvPr>
            <p:ph sz="half" idx="1"/>
          </p:nvPr>
        </p:nvPicPr>
        <p:blipFill rotWithShape="1">
          <a:blip r:embed="rId3">
            <a:extLst>
              <a:ext uri="{837473B0-CC2E-450A-ABE3-18F120FF3D39}">
                <a1611:picAttrSrcUrl xmlns:a1611="http://schemas.microsoft.com/office/drawing/2016/11/main" r:id="rId4"/>
              </a:ext>
            </a:extLst>
          </a:blip>
          <a:srcRect l="9605" r="27205" b="-3"/>
          <a:stretch/>
        </p:blipFill>
        <p:spPr>
          <a:xfrm>
            <a:off x="457200" y="1600201"/>
            <a:ext cx="4038600" cy="4154392"/>
          </a:xfrm>
          <a:prstGeom prst="rect">
            <a:avLst/>
          </a:prstGeom>
          <a:noFill/>
        </p:spPr>
      </p:pic>
      <p:sp>
        <p:nvSpPr>
          <p:cNvPr id="5" name="Content Placeholder 2">
            <a:extLst>
              <a:ext uri="{FF2B5EF4-FFF2-40B4-BE49-F238E27FC236}">
                <a16:creationId xmlns:a16="http://schemas.microsoft.com/office/drawing/2014/main" id="{1B645C0D-276E-4D4A-87D8-D85E01269980}"/>
              </a:ext>
            </a:extLst>
          </p:cNvPr>
          <p:cNvSpPr>
            <a:spLocks noGrp="1"/>
          </p:cNvSpPr>
          <p:nvPr>
            <p:ph sz="half" idx="2"/>
          </p:nvPr>
        </p:nvSpPr>
        <p:spPr bwMode="auto">
          <a:xfrm>
            <a:off x="4648200" y="1600200"/>
            <a:ext cx="4038600" cy="415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t" anchorCtr="0" compatLnSpc="1">
            <a:prstTxWarp prst="textNoShape">
              <a:avLst/>
            </a:prstTxWarp>
            <a:normAutofit/>
          </a:bodyPr>
          <a:lstStyle/>
          <a:p>
            <a:pPr>
              <a:lnSpc>
                <a:spcPct val="90000"/>
              </a:lnSpc>
            </a:pPr>
            <a:r>
              <a:rPr lang="en-US" sz="2200" dirty="0"/>
              <a:t>Insects play a large role in transferring energy from plants to other animals.</a:t>
            </a:r>
          </a:p>
          <a:p>
            <a:pPr>
              <a:lnSpc>
                <a:spcPct val="90000"/>
              </a:lnSpc>
            </a:pPr>
            <a:r>
              <a:rPr lang="en-US" sz="2200" dirty="0"/>
              <a:t>An estimated 90% of insect herbivores are specialists needing particular host plants..</a:t>
            </a:r>
          </a:p>
          <a:p>
            <a:pPr>
              <a:lnSpc>
                <a:spcPct val="90000"/>
              </a:lnSpc>
            </a:pPr>
            <a:r>
              <a:rPr lang="en-US" sz="2200" dirty="0"/>
              <a:t>While Buddleia – butterfly bush, native to Asia produces nectar, not a single species of butterfly in North America can reproduce on it.(Tallamy 2007)</a:t>
            </a:r>
          </a:p>
          <a:p>
            <a:pPr>
              <a:lnSpc>
                <a:spcPct val="90000"/>
              </a:lnSpc>
            </a:pPr>
            <a:endParaRPr lang="en-US" sz="2200" dirty="0"/>
          </a:p>
        </p:txBody>
      </p:sp>
      <p:sp>
        <p:nvSpPr>
          <p:cNvPr id="8" name="TextBox 7">
            <a:extLst>
              <a:ext uri="{FF2B5EF4-FFF2-40B4-BE49-F238E27FC236}">
                <a16:creationId xmlns:a16="http://schemas.microsoft.com/office/drawing/2014/main" id="{0D2D14A7-F0F4-4638-96A0-FDE027E2C8CA}"/>
              </a:ext>
            </a:extLst>
          </p:cNvPr>
          <p:cNvSpPr txBox="1"/>
          <p:nvPr/>
        </p:nvSpPr>
        <p:spPr>
          <a:xfrm>
            <a:off x="2188758" y="5554538"/>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ea typeface="+mn-ea"/>
                <a:cs typeface="+mn-cs"/>
                <a:hlinkClick r:id="rId4" tooltip="https://en.wikipedia.org/wiki/Smith%27s_blue_butterfly">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cs typeface="+mn-cs"/>
              </a:rPr>
              <a:t> by Unknown Author is licensed under </a:t>
            </a:r>
            <a:r>
              <a:rPr lang="en-US" sz="700">
                <a:solidFill>
                  <a:srgbClr val="FFFFFF"/>
                </a:solidFill>
                <a:latin typeface="+mn-lt"/>
                <a:ea typeface="+mn-ea"/>
                <a:cs typeface="+mn-cs"/>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latin typeface="+mn-lt"/>
              <a:ea typeface="+mn-ea"/>
              <a:cs typeface="+mn-cs"/>
            </a:endParaRPr>
          </a:p>
        </p:txBody>
      </p:sp>
    </p:spTree>
    <p:extLst>
      <p:ext uri="{BB962C8B-B14F-4D97-AF65-F5344CB8AC3E}">
        <p14:creationId xmlns:p14="http://schemas.microsoft.com/office/powerpoint/2010/main" val="2528060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924DF7-9BE4-49C1-AF05-73D921181A1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ctr" anchorCtr="0" compatLnSpc="1">
            <a:prstTxWarp prst="textNoShape">
              <a:avLst/>
            </a:prstTxWarp>
            <a:normAutofit/>
          </a:bodyPr>
          <a:lstStyle/>
          <a:p>
            <a:pPr>
              <a:lnSpc>
                <a:spcPct val="90000"/>
              </a:lnSpc>
            </a:pPr>
            <a:r>
              <a:rPr lang="en-US" sz="3700" b="1" u="sng"/>
              <a:t>Cal-IPC  California Invasive Plant Council Helps Stop the Spread of </a:t>
            </a:r>
            <a:r>
              <a:rPr lang="en-US" sz="3700" b="1" u="sng" err="1"/>
              <a:t>Invasives</a:t>
            </a:r>
            <a:endParaRPr lang="en-US" sz="3700" b="1" u="sng"/>
          </a:p>
        </p:txBody>
      </p:sp>
      <p:pic>
        <p:nvPicPr>
          <p:cNvPr id="8" name="Content Placeholder 7" descr="A screenshot of a social media post&#10;&#10;Description automatically generated">
            <a:extLst>
              <a:ext uri="{FF2B5EF4-FFF2-40B4-BE49-F238E27FC236}">
                <a16:creationId xmlns:a16="http://schemas.microsoft.com/office/drawing/2014/main" id="{10822276-83FA-4A2F-BE4A-7F68E1227E4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0480" y="1600200"/>
            <a:ext cx="7483040" cy="3816350"/>
          </a:xfrm>
          <a:prstGeom prst="rect">
            <a:avLst/>
          </a:prstGeom>
          <a:noFill/>
        </p:spPr>
      </p:pic>
    </p:spTree>
    <p:extLst>
      <p:ext uri="{BB962C8B-B14F-4D97-AF65-F5344CB8AC3E}">
        <p14:creationId xmlns:p14="http://schemas.microsoft.com/office/powerpoint/2010/main" val="629530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D60A-D85F-457F-B99E-D717F1693B00}"/>
              </a:ext>
            </a:extLst>
          </p:cNvPr>
          <p:cNvSpPr>
            <a:spLocks noGrp="1"/>
          </p:cNvSpPr>
          <p:nvPr>
            <p:ph type="title"/>
          </p:nvPr>
        </p:nvSpPr>
        <p:spPr/>
        <p:txBody>
          <a:bodyPr/>
          <a:lstStyle/>
          <a:p>
            <a:r>
              <a:rPr lang="en-US" b="1" u="sng" dirty="0"/>
              <a:t>Birds Rely on Insects</a:t>
            </a:r>
          </a:p>
        </p:txBody>
      </p:sp>
      <p:sp>
        <p:nvSpPr>
          <p:cNvPr id="3" name="Content Placeholder 2">
            <a:extLst>
              <a:ext uri="{FF2B5EF4-FFF2-40B4-BE49-F238E27FC236}">
                <a16:creationId xmlns:a16="http://schemas.microsoft.com/office/drawing/2014/main" id="{FB270BE6-99BF-430F-9ADD-CF73F40BE9D0}"/>
              </a:ext>
            </a:extLst>
          </p:cNvPr>
          <p:cNvSpPr>
            <a:spLocks noGrp="1"/>
          </p:cNvSpPr>
          <p:nvPr>
            <p:ph sz="half" idx="1"/>
          </p:nvPr>
        </p:nvSpPr>
        <p:spPr>
          <a:xfrm>
            <a:off x="299804" y="1600201"/>
            <a:ext cx="4017364" cy="4154392"/>
          </a:xfrm>
        </p:spPr>
        <p:txBody>
          <a:bodyPr/>
          <a:lstStyle/>
          <a:p>
            <a:r>
              <a:rPr lang="en-US" sz="2400" dirty="0"/>
              <a:t>96% of terrestrial birds of North America raise their young on insects</a:t>
            </a:r>
          </a:p>
          <a:p>
            <a:r>
              <a:rPr lang="en-US" sz="2400" dirty="0"/>
              <a:t>Caterpillars and other insects are fatty, high protein foods needed in large quantities</a:t>
            </a:r>
          </a:p>
          <a:p>
            <a:r>
              <a:rPr lang="en-US" sz="2400" dirty="0"/>
              <a:t>A mother bird may need 400 insects a day to feed her nestlings</a:t>
            </a:r>
          </a:p>
        </p:txBody>
      </p:sp>
      <p:pic>
        <p:nvPicPr>
          <p:cNvPr id="9" name="Content Placeholder 5" descr="A bird feeding young&#10;&#10;&#10;&#10;Description automatically generated">
            <a:extLst>
              <a:ext uri="{FF2B5EF4-FFF2-40B4-BE49-F238E27FC236}">
                <a16:creationId xmlns:a16="http://schemas.microsoft.com/office/drawing/2014/main" id="{3F10B0D3-46D2-438C-A4D9-9EAB9A1EB8C4}"/>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317167" y="1798820"/>
            <a:ext cx="4695269" cy="3641373"/>
          </a:xfrm>
          <a:prstGeom prst="rect">
            <a:avLst/>
          </a:prstGeom>
        </p:spPr>
      </p:pic>
    </p:spTree>
    <p:extLst>
      <p:ext uri="{BB962C8B-B14F-4D97-AF65-F5344CB8AC3E}">
        <p14:creationId xmlns:p14="http://schemas.microsoft.com/office/powerpoint/2010/main" val="4094589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normAutofit/>
          </a:bodyPr>
          <a:lstStyle/>
          <a:p>
            <a:pPr>
              <a:lnSpc>
                <a:spcPct val="90000"/>
              </a:lnSpc>
            </a:pPr>
            <a:r>
              <a:rPr lang="en-US" sz="3700" b="1" u="sng"/>
              <a:t>Native Plants Support Our Native Bees</a:t>
            </a:r>
            <a:br>
              <a:rPr lang="en-US" sz="3700" b="1" u="sng"/>
            </a:br>
            <a:r>
              <a:rPr lang="en-US" sz="3700"/>
              <a:t>   </a:t>
            </a:r>
          </a:p>
        </p:txBody>
      </p:sp>
      <p:sp>
        <p:nvSpPr>
          <p:cNvPr id="6" name="Content Placeholder 5"/>
          <p:cNvSpPr>
            <a:spLocks noGrp="1"/>
          </p:cNvSpPr>
          <p:nvPr>
            <p:ph sz="half" idx="1"/>
          </p:nvPr>
        </p:nvSpPr>
        <p:spPr bwMode="auto">
          <a:xfrm>
            <a:off x="457200" y="1600201"/>
            <a:ext cx="4038600" cy="415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t">
            <a:normAutofit/>
          </a:bodyPr>
          <a:lstStyle/>
          <a:p>
            <a:pPr marL="0" indent="0">
              <a:lnSpc>
                <a:spcPct val="90000"/>
              </a:lnSpc>
              <a:buNone/>
            </a:pPr>
            <a:r>
              <a:rPr lang="en-US" sz="2000" b="1"/>
              <a:t>Findings from the Berkeley survey of plants in front yards (2003)</a:t>
            </a:r>
          </a:p>
          <a:p>
            <a:pPr>
              <a:lnSpc>
                <a:spcPct val="90000"/>
              </a:lnSpc>
            </a:pPr>
            <a:r>
              <a:rPr lang="en-US" sz="2000"/>
              <a:t>1,000 different plants recorded</a:t>
            </a:r>
          </a:p>
          <a:p>
            <a:pPr>
              <a:lnSpc>
                <a:spcPct val="90000"/>
              </a:lnSpc>
            </a:pPr>
            <a:r>
              <a:rPr lang="en-US" sz="2000"/>
              <a:t>950 non-native, 50 native</a:t>
            </a:r>
          </a:p>
          <a:p>
            <a:pPr>
              <a:lnSpc>
                <a:spcPct val="90000"/>
              </a:lnSpc>
            </a:pPr>
            <a:r>
              <a:rPr lang="en-US" sz="2000"/>
              <a:t>Non-native plants attracted 8% of bees</a:t>
            </a:r>
          </a:p>
          <a:p>
            <a:pPr>
              <a:lnSpc>
                <a:spcPct val="90000"/>
              </a:lnSpc>
            </a:pPr>
            <a:r>
              <a:rPr lang="en-US" sz="2000"/>
              <a:t>Native plants attracted 80% of bees</a:t>
            </a:r>
          </a:p>
          <a:p>
            <a:pPr>
              <a:lnSpc>
                <a:spcPct val="90000"/>
              </a:lnSpc>
            </a:pPr>
            <a:r>
              <a:rPr lang="en-US" sz="2000"/>
              <a:t>One small urban garden can attract 40-50 species of bees if planted with native “bee plants”</a:t>
            </a:r>
          </a:p>
          <a:p>
            <a:pPr>
              <a:lnSpc>
                <a:spcPct val="90000"/>
              </a:lnSpc>
            </a:pPr>
            <a:endParaRPr lang="en-US" sz="2000"/>
          </a:p>
        </p:txBody>
      </p:sp>
      <p:pic>
        <p:nvPicPr>
          <p:cNvPr id="8" name="Content Placeholder 7" descr="A close up of a flower&#10;&#10;Description automatically generated"/>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 b="31337"/>
          <a:stretch/>
        </p:blipFill>
        <p:spPr>
          <a:xfrm>
            <a:off x="4648200" y="1600200"/>
            <a:ext cx="4038600" cy="4154393"/>
          </a:xfrm>
          <a:prstGeom prst="rect">
            <a:avLst/>
          </a:prstGeom>
          <a:noFill/>
        </p:spPr>
      </p:pic>
    </p:spTree>
    <p:extLst>
      <p:ext uri="{BB962C8B-B14F-4D97-AF65-F5344CB8AC3E}">
        <p14:creationId xmlns:p14="http://schemas.microsoft.com/office/powerpoint/2010/main" val="846320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0C44F-B8B8-471E-BAEF-0AF24FABB226}"/>
              </a:ext>
            </a:extLst>
          </p:cNvPr>
          <p:cNvSpPr>
            <a:spLocks noGrp="1"/>
          </p:cNvSpPr>
          <p:nvPr>
            <p:ph type="title"/>
          </p:nvPr>
        </p:nvSpPr>
        <p:spPr>
          <a:xfrm>
            <a:off x="613660" y="464695"/>
            <a:ext cx="7886700" cy="1235526"/>
          </a:xfrm>
        </p:spPr>
        <p:txBody>
          <a:bodyPr vert="horz" wrap="square" lIns="68580" tIns="34290" rIns="68580" bIns="34290" numCol="1" rtlCol="0" anchor="ctr" anchorCtr="0" compatLnSpc="1">
            <a:prstTxWarp prst="textNoShape">
              <a:avLst/>
            </a:prstTxWarp>
            <a:normAutofit/>
          </a:bodyPr>
          <a:lstStyle/>
          <a:p>
            <a:r>
              <a:rPr lang="en-US" b="1" u="sng" dirty="0"/>
              <a:t>Oaks are “Super Plants”</a:t>
            </a:r>
          </a:p>
        </p:txBody>
      </p:sp>
      <p:sp>
        <p:nvSpPr>
          <p:cNvPr id="3" name="Content Placeholder 2">
            <a:extLst>
              <a:ext uri="{FF2B5EF4-FFF2-40B4-BE49-F238E27FC236}">
                <a16:creationId xmlns:a16="http://schemas.microsoft.com/office/drawing/2014/main" id="{D65145F1-6030-42DF-9A0D-735A41FCE080}"/>
              </a:ext>
            </a:extLst>
          </p:cNvPr>
          <p:cNvSpPr>
            <a:spLocks noGrp="1"/>
          </p:cNvSpPr>
          <p:nvPr>
            <p:ph sz="half" idx="1"/>
          </p:nvPr>
        </p:nvSpPr>
        <p:spPr>
          <a:xfrm>
            <a:off x="628650" y="2226469"/>
            <a:ext cx="3761613" cy="3263504"/>
          </a:xfrm>
        </p:spPr>
        <p:txBody>
          <a:bodyPr vert="horz" wrap="square" lIns="68580" tIns="34290" rIns="68580" bIns="34290" numCol="1" rtlCol="0" anchor="t" anchorCtr="0" compatLnSpc="1">
            <a:prstTxWarp prst="textNoShape">
              <a:avLst/>
            </a:prstTxWarp>
            <a:normAutofit fontScale="92500" lnSpcReduction="20000"/>
          </a:bodyPr>
          <a:lstStyle/>
          <a:p>
            <a:pPr marL="0" indent="0" algn="ctr">
              <a:buNone/>
            </a:pPr>
            <a:r>
              <a:rPr lang="en-US" sz="2700" dirty="0"/>
              <a:t>Coast Live Oak  </a:t>
            </a:r>
            <a:r>
              <a:rPr lang="en-US" sz="2700" i="1" dirty="0"/>
              <a:t>Quercus </a:t>
            </a:r>
            <a:r>
              <a:rPr lang="en-US" sz="2700" i="1" dirty="0" err="1"/>
              <a:t>agrifolia</a:t>
            </a:r>
            <a:endParaRPr lang="en-US" sz="2700" i="1" dirty="0"/>
          </a:p>
          <a:p>
            <a:pPr algn="ctr"/>
            <a:endParaRPr lang="en-US" sz="2700" i="1" dirty="0"/>
          </a:p>
          <a:p>
            <a:pPr algn="ctr"/>
            <a:r>
              <a:rPr lang="en-US" dirty="0"/>
              <a:t>One of the most important wildlife plants</a:t>
            </a:r>
          </a:p>
          <a:p>
            <a:pPr algn="ctr"/>
            <a:r>
              <a:rPr lang="en-US" dirty="0"/>
              <a:t>Easy to grow</a:t>
            </a:r>
          </a:p>
          <a:p>
            <a:pPr algn="ctr"/>
            <a:r>
              <a:rPr lang="en-US" dirty="0"/>
              <a:t>Can reach 40’ in 20 years</a:t>
            </a:r>
          </a:p>
        </p:txBody>
      </p:sp>
      <p:pic>
        <p:nvPicPr>
          <p:cNvPr id="6" name="Content Placeholder 5" descr="A tree in a field&#10;&#10;Description automatically generated">
            <a:extLst>
              <a:ext uri="{FF2B5EF4-FFF2-40B4-BE49-F238E27FC236}">
                <a16:creationId xmlns:a16="http://schemas.microsoft.com/office/drawing/2014/main" id="{A3ED6E8E-C5FE-425E-961F-20C7C4DF571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7919" r="3012" b="-2"/>
          <a:stretch/>
        </p:blipFill>
        <p:spPr>
          <a:xfrm>
            <a:off x="4753737" y="2285461"/>
            <a:ext cx="3805553" cy="3204511"/>
          </a:xfrm>
          <a:prstGeom prst="rect">
            <a:avLst/>
          </a:prstGeom>
        </p:spPr>
      </p:pic>
    </p:spTree>
    <p:extLst>
      <p:ext uri="{BB962C8B-B14F-4D97-AF65-F5344CB8AC3E}">
        <p14:creationId xmlns:p14="http://schemas.microsoft.com/office/powerpoint/2010/main" val="433735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7778-3965-4C96-8196-5C85C0154333}"/>
              </a:ext>
            </a:extLst>
          </p:cNvPr>
          <p:cNvSpPr>
            <a:spLocks noGrp="1"/>
          </p:cNvSpPr>
          <p:nvPr>
            <p:ph type="title"/>
          </p:nvPr>
        </p:nvSpPr>
        <p:spPr>
          <a:xfrm>
            <a:off x="179882" y="857250"/>
            <a:ext cx="3045415" cy="1481216"/>
          </a:xfrm>
        </p:spPr>
        <p:txBody>
          <a:bodyPr vert="horz" wrap="square" lIns="68580" tIns="34290" rIns="68580" bIns="34290" numCol="1" rtlCol="0" anchor="ctr" anchorCtr="0" compatLnSpc="1">
            <a:prstTxWarp prst="textNoShape">
              <a:avLst/>
            </a:prstTxWarp>
            <a:normAutofit/>
          </a:bodyPr>
          <a:lstStyle/>
          <a:p>
            <a:r>
              <a:rPr lang="en-US" b="1" u="sng" dirty="0"/>
              <a:t>Coast Live Oak Acorns</a:t>
            </a:r>
          </a:p>
        </p:txBody>
      </p:sp>
      <p:sp>
        <p:nvSpPr>
          <p:cNvPr id="3" name="Content Placeholder 2">
            <a:extLst>
              <a:ext uri="{FF2B5EF4-FFF2-40B4-BE49-F238E27FC236}">
                <a16:creationId xmlns:a16="http://schemas.microsoft.com/office/drawing/2014/main" id="{1C78048E-62C9-4FD8-A60C-F170E38FA436}"/>
              </a:ext>
            </a:extLst>
          </p:cNvPr>
          <p:cNvSpPr>
            <a:spLocks noGrp="1"/>
          </p:cNvSpPr>
          <p:nvPr>
            <p:ph sz="half" idx="1"/>
          </p:nvPr>
        </p:nvSpPr>
        <p:spPr>
          <a:xfrm>
            <a:off x="179882" y="2338466"/>
            <a:ext cx="3045415" cy="3537678"/>
          </a:xfrm>
        </p:spPr>
        <p:txBody>
          <a:bodyPr vert="horz" wrap="square" lIns="68580" tIns="34290" rIns="68580" bIns="34290" numCol="1" rtlCol="0" anchor="t" anchorCtr="0" compatLnSpc="1">
            <a:prstTxWarp prst="textNoShape">
              <a:avLst/>
            </a:prstTxWarp>
            <a:normAutofit/>
          </a:bodyPr>
          <a:lstStyle/>
          <a:p>
            <a:r>
              <a:rPr lang="en-US" sz="1600" dirty="0"/>
              <a:t>From little acorns, mighty oaks grow.</a:t>
            </a:r>
          </a:p>
          <a:p>
            <a:r>
              <a:rPr lang="en-US" sz="1600" dirty="0"/>
              <a:t>Tens of thousands of acres of oaks have been lost to agricultural conversion, fires and urbanization.</a:t>
            </a:r>
          </a:p>
          <a:p>
            <a:r>
              <a:rPr lang="en-US" sz="1600" dirty="0"/>
              <a:t>There are 9 species of oaks in Santa Cruz County.</a:t>
            </a:r>
          </a:p>
          <a:p>
            <a:r>
              <a:rPr lang="en-US" sz="1600" dirty="0"/>
              <a:t>Oaks sequester more carbon than other urban trees.</a:t>
            </a:r>
          </a:p>
          <a:p>
            <a:r>
              <a:rPr lang="en-US" sz="1600" dirty="0"/>
              <a:t>Re-</a:t>
            </a:r>
            <a:r>
              <a:rPr lang="en-US" sz="1600" dirty="0" err="1"/>
              <a:t>Oaking</a:t>
            </a:r>
            <a:r>
              <a:rPr lang="en-US" sz="1600" dirty="0"/>
              <a:t> programs are now a statewide effort.</a:t>
            </a:r>
          </a:p>
          <a:p>
            <a:endParaRPr lang="en-US" sz="1350" dirty="0"/>
          </a:p>
        </p:txBody>
      </p:sp>
      <p:pic>
        <p:nvPicPr>
          <p:cNvPr id="6" name="Content Placeholder 5" descr="A close up of food&#10;&#10;Description automatically generated">
            <a:extLst>
              <a:ext uri="{FF2B5EF4-FFF2-40B4-BE49-F238E27FC236}">
                <a16:creationId xmlns:a16="http://schemas.microsoft.com/office/drawing/2014/main" id="{8BEA94AE-B933-45D4-B3DB-78B7B97CE623}"/>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3636" r="28264" b="-2"/>
          <a:stretch/>
        </p:blipFill>
        <p:spPr>
          <a:xfrm rot="5400000">
            <a:off x="3739896" y="596646"/>
            <a:ext cx="5143500" cy="5664708"/>
          </a:xfrm>
          <a:prstGeom prst="rect">
            <a:avLst/>
          </a:prstGeom>
          <a:effectLst/>
        </p:spPr>
      </p:pic>
    </p:spTree>
    <p:extLst>
      <p:ext uri="{BB962C8B-B14F-4D97-AF65-F5344CB8AC3E}">
        <p14:creationId xmlns:p14="http://schemas.microsoft.com/office/powerpoint/2010/main" val="3933317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normAutofit/>
          </a:bodyPr>
          <a:lstStyle/>
          <a:p>
            <a:pPr>
              <a:lnSpc>
                <a:spcPct val="90000"/>
              </a:lnSpc>
            </a:pPr>
            <a:r>
              <a:rPr lang="en-US" sz="3700" b="1" u="sng"/>
              <a:t>Gardening With Beautiful Native Plants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3707" b="14461"/>
          <a:stretch/>
        </p:blipFill>
        <p:spPr>
          <a:xfrm>
            <a:off x="134911" y="1124262"/>
            <a:ext cx="8889168" cy="4676931"/>
          </a:xfrm>
          <a:prstGeom prst="rect">
            <a:avLst/>
          </a:prstGeom>
          <a:noFill/>
        </p:spPr>
      </p:pic>
    </p:spTree>
    <p:extLst>
      <p:ext uri="{BB962C8B-B14F-4D97-AF65-F5344CB8AC3E}">
        <p14:creationId xmlns:p14="http://schemas.microsoft.com/office/powerpoint/2010/main" val="1352146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55B4B0-5B8F-4E9D-BE70-B5A44DCE81B6}"/>
              </a:ext>
            </a:extLst>
          </p:cNvPr>
          <p:cNvSpPr>
            <a:spLocks noGrp="1"/>
          </p:cNvSpPr>
          <p:nvPr>
            <p:ph type="title"/>
          </p:nvPr>
        </p:nvSpPr>
        <p:spPr>
          <a:xfrm>
            <a:off x="457200" y="273049"/>
            <a:ext cx="3008313" cy="2127252"/>
          </a:xfrm>
        </p:spPr>
        <p:txBody>
          <a:bodyPr/>
          <a:lstStyle/>
          <a:p>
            <a:pPr algn="ctr"/>
            <a:r>
              <a:rPr lang="en-US" sz="3600" u="sng" dirty="0">
                <a:highlight>
                  <a:srgbClr val="00FF00"/>
                </a:highlight>
              </a:rPr>
              <a:t>Calscape.org </a:t>
            </a:r>
            <a:br>
              <a:rPr lang="en-US" sz="3200" b="1" u="sng" dirty="0">
                <a:highlight>
                  <a:srgbClr val="00FF00"/>
                </a:highlight>
              </a:rPr>
            </a:br>
            <a:r>
              <a:rPr lang="en-US" sz="3200" b="1" u="sng" dirty="0"/>
              <a:t> </a:t>
            </a:r>
            <a:r>
              <a:rPr lang="en-US" sz="3200" u="sng" dirty="0"/>
              <a:t>Restore Nature One Garden at a Time</a:t>
            </a:r>
          </a:p>
        </p:txBody>
      </p:sp>
      <p:sp>
        <p:nvSpPr>
          <p:cNvPr id="6" name="Content Placeholder 5">
            <a:extLst>
              <a:ext uri="{FF2B5EF4-FFF2-40B4-BE49-F238E27FC236}">
                <a16:creationId xmlns:a16="http://schemas.microsoft.com/office/drawing/2014/main" id="{569E6B91-7695-4CA9-B167-F09CECFF96BF}"/>
              </a:ext>
            </a:extLst>
          </p:cNvPr>
          <p:cNvSpPr>
            <a:spLocks noGrp="1"/>
          </p:cNvSpPr>
          <p:nvPr>
            <p:ph idx="1"/>
          </p:nvPr>
        </p:nvSpPr>
        <p:spPr>
          <a:xfrm>
            <a:off x="3575050" y="614597"/>
            <a:ext cx="5111750" cy="5113354"/>
          </a:xfrm>
        </p:spPr>
        <p:txBody>
          <a:bodyPr>
            <a:normAutofit/>
          </a:bodyPr>
          <a:lstStyle/>
          <a:p>
            <a:r>
              <a:rPr lang="en-US" sz="2800" dirty="0"/>
              <a:t>Launched in 2016, </a:t>
            </a:r>
            <a:r>
              <a:rPr lang="en-US" sz="2800" dirty="0" err="1"/>
              <a:t>Calscape</a:t>
            </a:r>
            <a:r>
              <a:rPr lang="en-US" sz="2800" dirty="0"/>
              <a:t> is an online tool that lets you identify the plants that are native to where you live.</a:t>
            </a:r>
          </a:p>
          <a:p>
            <a:r>
              <a:rPr lang="en-US" sz="2800" dirty="0"/>
              <a:t>Developed through a strategic partnership with the California Native Plant Society (CNPS) and the Jepson Herbarium at U.C. Berkeley</a:t>
            </a:r>
          </a:p>
          <a:p>
            <a:r>
              <a:rPr lang="en-US" sz="2800" dirty="0"/>
              <a:t>Maps are based on over 2 million GPS field observations</a:t>
            </a:r>
          </a:p>
        </p:txBody>
      </p:sp>
      <p:sp>
        <p:nvSpPr>
          <p:cNvPr id="2" name="Text Placeholder 1">
            <a:extLst>
              <a:ext uri="{FF2B5EF4-FFF2-40B4-BE49-F238E27FC236}">
                <a16:creationId xmlns:a16="http://schemas.microsoft.com/office/drawing/2014/main" id="{E62DFB7A-23DC-436C-A917-F175842FD458}"/>
              </a:ext>
            </a:extLst>
          </p:cNvPr>
          <p:cNvSpPr>
            <a:spLocks noGrp="1"/>
          </p:cNvSpPr>
          <p:nvPr>
            <p:ph type="body" sz="half" idx="2"/>
          </p:nvPr>
        </p:nvSpPr>
        <p:spPr>
          <a:xfrm>
            <a:off x="457200" y="2158585"/>
            <a:ext cx="3008313" cy="3297836"/>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descr="A close up of a logo&#10;&#10;Description automatically generated">
            <a:extLst>
              <a:ext uri="{FF2B5EF4-FFF2-40B4-BE49-F238E27FC236}">
                <a16:creationId xmlns:a16="http://schemas.microsoft.com/office/drawing/2014/main" id="{08AA2EF4-CC85-495D-B8CC-418716A5450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7200" y="2400300"/>
            <a:ext cx="2885609" cy="1687003"/>
          </a:xfrm>
          <a:prstGeom prst="rect">
            <a:avLst/>
          </a:prstGeom>
        </p:spPr>
      </p:pic>
      <p:pic>
        <p:nvPicPr>
          <p:cNvPr id="8" name="Picture 7">
            <a:extLst>
              <a:ext uri="{FF2B5EF4-FFF2-40B4-BE49-F238E27FC236}">
                <a16:creationId xmlns:a16="http://schemas.microsoft.com/office/drawing/2014/main" id="{E68C40E8-49B3-43BE-86F9-89AA5AF247E4}"/>
              </a:ext>
            </a:extLst>
          </p:cNvPr>
          <p:cNvPicPr>
            <a:picLocks noChangeAspect="1"/>
          </p:cNvPicPr>
          <p:nvPr/>
        </p:nvPicPr>
        <p:blipFill>
          <a:blip r:embed="rId5"/>
          <a:stretch>
            <a:fillRect/>
          </a:stretch>
        </p:blipFill>
        <p:spPr>
          <a:xfrm>
            <a:off x="551248" y="4040949"/>
            <a:ext cx="2791560" cy="1687002"/>
          </a:xfrm>
          <a:prstGeom prst="rect">
            <a:avLst/>
          </a:prstGeom>
        </p:spPr>
      </p:pic>
    </p:spTree>
    <p:extLst>
      <p:ext uri="{BB962C8B-B14F-4D97-AF65-F5344CB8AC3E}">
        <p14:creationId xmlns:p14="http://schemas.microsoft.com/office/powerpoint/2010/main" val="88145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8DF19-BAF2-43A5-A11B-7937665272E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normAutofit/>
          </a:bodyPr>
          <a:lstStyle/>
          <a:p>
            <a:pPr>
              <a:lnSpc>
                <a:spcPct val="90000"/>
              </a:lnSpc>
            </a:pPr>
            <a:r>
              <a:rPr lang="en-US" sz="3700" b="1" u="sng" err="1"/>
              <a:t>Calscape</a:t>
            </a:r>
            <a:r>
              <a:rPr lang="en-US" sz="3700" b="1" u="sng"/>
              <a:t> – It’s easy to find your most local plants</a:t>
            </a:r>
          </a:p>
        </p:txBody>
      </p:sp>
      <p:pic>
        <p:nvPicPr>
          <p:cNvPr id="5" name="Content Placeholder 4" descr="A screenshot of a cell phone&#10;&#10;Description automatically generated">
            <a:extLst>
              <a:ext uri="{FF2B5EF4-FFF2-40B4-BE49-F238E27FC236}">
                <a16:creationId xmlns:a16="http://schemas.microsoft.com/office/drawing/2014/main" id="{ED4C15A9-6781-46EE-87F3-9C8A457B7838}"/>
              </a:ext>
            </a:extLst>
          </p:cNvPr>
          <p:cNvPicPr>
            <a:picLocks noGrp="1" noChangeAspect="1"/>
          </p:cNvPicPr>
          <p:nvPr>
            <p:ph idx="1"/>
          </p:nvPr>
        </p:nvPicPr>
        <p:blipFill>
          <a:blip r:embed="rId3"/>
          <a:stretch>
            <a:fillRect/>
          </a:stretch>
        </p:blipFill>
        <p:spPr>
          <a:xfrm>
            <a:off x="848732" y="1600200"/>
            <a:ext cx="7446535" cy="3816350"/>
          </a:xfrm>
          <a:prstGeom prst="rect">
            <a:avLst/>
          </a:prstGeom>
          <a:noFill/>
        </p:spPr>
      </p:pic>
    </p:spTree>
    <p:extLst>
      <p:ext uri="{BB962C8B-B14F-4D97-AF65-F5344CB8AC3E}">
        <p14:creationId xmlns:p14="http://schemas.microsoft.com/office/powerpoint/2010/main" val="3583143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9705"/>
            <a:ext cx="7816658" cy="927808"/>
          </a:xfrm>
        </p:spPr>
        <p:txBody>
          <a:bodyPr>
            <a:normAutofit fontScale="90000"/>
          </a:bodyPr>
          <a:lstStyle/>
          <a:p>
            <a:pPr algn="ctr"/>
            <a:r>
              <a:rPr lang="en-US" b="1" u="sng" dirty="0"/>
              <a:t>Plants are sorted into useful categories</a:t>
            </a:r>
          </a:p>
        </p:txBody>
      </p:sp>
      <p:pic>
        <p:nvPicPr>
          <p:cNvPr id="11" name="Content Placeholder 10">
            <a:extLst>
              <a:ext uri="{FF2B5EF4-FFF2-40B4-BE49-F238E27FC236}">
                <a16:creationId xmlns:a16="http://schemas.microsoft.com/office/drawing/2014/main" id="{39FA785A-8A1F-41E9-9CA0-A14DB2A56B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550" y="1569963"/>
            <a:ext cx="8235758" cy="4430788"/>
          </a:xfrm>
        </p:spPr>
      </p:pic>
    </p:spTree>
    <p:extLst>
      <p:ext uri="{BB962C8B-B14F-4D97-AF65-F5344CB8AC3E}">
        <p14:creationId xmlns:p14="http://schemas.microsoft.com/office/powerpoint/2010/main" val="4195545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5CA78-EB99-485A-99F9-4D6AFF66C052}"/>
              </a:ext>
            </a:extLst>
          </p:cNvPr>
          <p:cNvSpPr>
            <a:spLocks noGrp="1"/>
          </p:cNvSpPr>
          <p:nvPr>
            <p:ph type="title"/>
          </p:nvPr>
        </p:nvSpPr>
        <p:spPr>
          <a:xfrm>
            <a:off x="628650" y="1131094"/>
            <a:ext cx="7886700" cy="994172"/>
          </a:xfrm>
        </p:spPr>
        <p:txBody>
          <a:bodyPr/>
          <a:lstStyle/>
          <a:p>
            <a:endParaRPr lang="en-US" dirty="0"/>
          </a:p>
        </p:txBody>
      </p:sp>
      <p:pic>
        <p:nvPicPr>
          <p:cNvPr id="4" name="Picture 3" descr="A screenshot of a map&#10;&#10;Description automatically generated">
            <a:extLst>
              <a:ext uri="{FF2B5EF4-FFF2-40B4-BE49-F238E27FC236}">
                <a16:creationId xmlns:a16="http://schemas.microsoft.com/office/drawing/2014/main" id="{2408408B-E12F-4682-AB15-0A5C6E04E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2963"/>
            <a:ext cx="9144000" cy="4892074"/>
          </a:xfrm>
          <a:prstGeom prst="rect">
            <a:avLst/>
          </a:prstGeom>
        </p:spPr>
      </p:pic>
    </p:spTree>
    <p:extLst>
      <p:ext uri="{BB962C8B-B14F-4D97-AF65-F5344CB8AC3E}">
        <p14:creationId xmlns:p14="http://schemas.microsoft.com/office/powerpoint/2010/main" val="3321190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CFE9-D14E-4F7D-AC1D-06334A989A4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ctr" anchorCtr="0" compatLnSpc="1">
            <a:prstTxWarp prst="textNoShape">
              <a:avLst/>
            </a:prstTxWarp>
            <a:normAutofit/>
          </a:bodyPr>
          <a:lstStyle/>
          <a:p>
            <a:pPr>
              <a:lnSpc>
                <a:spcPct val="90000"/>
              </a:lnSpc>
            </a:pPr>
            <a:r>
              <a:rPr lang="en-US" sz="3700" b="1" u="sng"/>
              <a:t>Very Easy Plants – Toughest &amp; Most Reliable</a:t>
            </a:r>
          </a:p>
        </p:txBody>
      </p:sp>
      <p:pic>
        <p:nvPicPr>
          <p:cNvPr id="5" name="Content Placeholder 4">
            <a:extLst>
              <a:ext uri="{FF2B5EF4-FFF2-40B4-BE49-F238E27FC236}">
                <a16:creationId xmlns:a16="http://schemas.microsoft.com/office/drawing/2014/main" id="{DA1C21D0-E9AC-4F3A-84C9-46C0008188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7766" y="1600200"/>
            <a:ext cx="7788468" cy="3816350"/>
          </a:xfrm>
          <a:prstGeom prst="rect">
            <a:avLst/>
          </a:prstGeom>
          <a:noFill/>
        </p:spPr>
      </p:pic>
    </p:spTree>
    <p:extLst>
      <p:ext uri="{BB962C8B-B14F-4D97-AF65-F5344CB8AC3E}">
        <p14:creationId xmlns:p14="http://schemas.microsoft.com/office/powerpoint/2010/main" val="1293273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0E7B8-6C03-47DA-9F97-96A904C3E8E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ctr" anchorCtr="0" compatLnSpc="1">
            <a:prstTxWarp prst="textNoShape">
              <a:avLst/>
            </a:prstTxWarp>
            <a:normAutofit/>
          </a:bodyPr>
          <a:lstStyle/>
          <a:p>
            <a:pPr>
              <a:lnSpc>
                <a:spcPct val="90000"/>
              </a:lnSpc>
            </a:pPr>
            <a:r>
              <a:rPr lang="en-US" sz="3700" b="1" u="sng"/>
              <a:t>Calscape – Information on Individual Plants</a:t>
            </a:r>
          </a:p>
        </p:txBody>
      </p:sp>
      <p:pic>
        <p:nvPicPr>
          <p:cNvPr id="5" name="Content Placeholder 4" descr="A screenshot of a cell phone&#10;&#10;Description automatically generated">
            <a:extLst>
              <a:ext uri="{FF2B5EF4-FFF2-40B4-BE49-F238E27FC236}">
                <a16:creationId xmlns:a16="http://schemas.microsoft.com/office/drawing/2014/main" id="{AF58E4A0-5EE9-4886-9187-B498320B79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8572" y="1600200"/>
            <a:ext cx="7166855" cy="3816350"/>
          </a:xfrm>
          <a:prstGeom prst="rect">
            <a:avLst/>
          </a:prstGeom>
          <a:noFill/>
        </p:spPr>
      </p:pic>
    </p:spTree>
    <p:extLst>
      <p:ext uri="{BB962C8B-B14F-4D97-AF65-F5344CB8AC3E}">
        <p14:creationId xmlns:p14="http://schemas.microsoft.com/office/powerpoint/2010/main" val="1835759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92CD6-93CE-4B93-9D07-F779AA7C923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ctr" anchorCtr="0" compatLnSpc="1">
            <a:prstTxWarp prst="textNoShape">
              <a:avLst/>
            </a:prstTxWarp>
            <a:normAutofit/>
          </a:bodyPr>
          <a:lstStyle/>
          <a:p>
            <a:pPr>
              <a:lnSpc>
                <a:spcPct val="90000"/>
              </a:lnSpc>
            </a:pPr>
            <a:r>
              <a:rPr lang="en-US" sz="3700" b="1" u="sng"/>
              <a:t>Landscaping information and Nursery Availability</a:t>
            </a:r>
          </a:p>
        </p:txBody>
      </p:sp>
      <p:pic>
        <p:nvPicPr>
          <p:cNvPr id="6" name="Content Placeholder 5" descr="A screenshot of a computer&#10;&#10;Description automatically generated">
            <a:extLst>
              <a:ext uri="{FF2B5EF4-FFF2-40B4-BE49-F238E27FC236}">
                <a16:creationId xmlns:a16="http://schemas.microsoft.com/office/drawing/2014/main" id="{3E848DDC-2729-421F-BF6C-FC388EBB415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9688" y="1600200"/>
            <a:ext cx="6784623" cy="3816350"/>
          </a:xfrm>
          <a:prstGeom prst="rect">
            <a:avLst/>
          </a:prstGeom>
          <a:noFill/>
        </p:spPr>
      </p:pic>
    </p:spTree>
    <p:extLst>
      <p:ext uri="{BB962C8B-B14F-4D97-AF65-F5344CB8AC3E}">
        <p14:creationId xmlns:p14="http://schemas.microsoft.com/office/powerpoint/2010/main" val="966389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7974"/>
            <a:ext cx="4572000" cy="1981622"/>
          </a:xfrm>
        </p:spPr>
        <p:txBody>
          <a:bodyPr>
            <a:normAutofit fontScale="90000"/>
          </a:bodyPr>
          <a:lstStyle/>
          <a:p>
            <a:r>
              <a:rPr lang="en-US" b="1" u="sng" dirty="0"/>
              <a:t>Sourcing Plants                                                            What’s Available?</a:t>
            </a:r>
            <a:br>
              <a:rPr lang="en-US" b="1" u="sng" dirty="0"/>
            </a:br>
            <a:r>
              <a:rPr lang="en-US" b="1" u="sng" dirty="0"/>
              <a:t>Saving Money</a:t>
            </a:r>
          </a:p>
        </p:txBody>
      </p:sp>
      <p:sp>
        <p:nvSpPr>
          <p:cNvPr id="3" name="Content Placeholder 2"/>
          <p:cNvSpPr>
            <a:spLocks noGrp="1"/>
          </p:cNvSpPr>
          <p:nvPr>
            <p:ph idx="1"/>
          </p:nvPr>
        </p:nvSpPr>
        <p:spPr>
          <a:xfrm>
            <a:off x="628650" y="2229596"/>
            <a:ext cx="7886700" cy="3650413"/>
          </a:xfrm>
        </p:spPr>
        <p:txBody>
          <a:bodyPr>
            <a:normAutofit fontScale="40000" lnSpcReduction="20000"/>
          </a:bodyPr>
          <a:lstStyle/>
          <a:p>
            <a:endParaRPr lang="en-US" dirty="0"/>
          </a:p>
          <a:p>
            <a:r>
              <a:rPr lang="en-US" sz="5500" dirty="0"/>
              <a:t>Native plant nurseries, local growers</a:t>
            </a:r>
          </a:p>
          <a:p>
            <a:r>
              <a:rPr lang="en-US" sz="5500" dirty="0"/>
              <a:t>Local nurseries – most have a Native plant section or can order plants for you</a:t>
            </a:r>
          </a:p>
          <a:p>
            <a:r>
              <a:rPr lang="en-US" sz="5500" dirty="0"/>
              <a:t>Plant Sales – CNPS, Cabrillo College (Annually on Mother’s Day weekend), UC Master Gardeners Fall Fest and Smart Gardening Fair</a:t>
            </a:r>
          </a:p>
          <a:p>
            <a:r>
              <a:rPr lang="en-US" sz="5500" dirty="0"/>
              <a:t>Seeds</a:t>
            </a:r>
          </a:p>
          <a:p>
            <a:r>
              <a:rPr lang="en-US" sz="5500" dirty="0"/>
              <a:t>Bulbs</a:t>
            </a:r>
          </a:p>
          <a:p>
            <a:r>
              <a:rPr lang="en-US" sz="5500" dirty="0"/>
              <a:t>Propagating your own plants</a:t>
            </a:r>
          </a:p>
          <a:p>
            <a:r>
              <a:rPr lang="en-US" sz="5500" dirty="0"/>
              <a:t>Mail-order sources</a:t>
            </a:r>
          </a:p>
          <a:p>
            <a:endParaRPr lang="en-US" sz="5100" dirty="0"/>
          </a:p>
          <a:p>
            <a:endParaRPr lang="en-US" dirty="0"/>
          </a:p>
        </p:txBody>
      </p:sp>
      <p:sp>
        <p:nvSpPr>
          <p:cNvPr id="4" name="Rectangle 3"/>
          <p:cNvSpPr/>
          <p:nvPr/>
        </p:nvSpPr>
        <p:spPr>
          <a:xfrm>
            <a:off x="4572000" y="247973"/>
            <a:ext cx="4346620" cy="198162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193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0BEAA-7301-4529-BABF-8C9BD6DDA717}"/>
              </a:ext>
            </a:extLst>
          </p:cNvPr>
          <p:cNvSpPr>
            <a:spLocks noGrp="1"/>
          </p:cNvSpPr>
          <p:nvPr>
            <p:ph type="title"/>
          </p:nvPr>
        </p:nvSpPr>
        <p:spPr>
          <a:xfrm>
            <a:off x="359764" y="273050"/>
            <a:ext cx="3008313" cy="2260288"/>
          </a:xfrm>
        </p:spPr>
        <p:txBody>
          <a:bodyPr/>
          <a:lstStyle/>
          <a:p>
            <a:pPr algn="ctr"/>
            <a:r>
              <a:rPr lang="en-US" sz="2800" u="sng" dirty="0"/>
              <a:t>Short Lists of Easy, Reliable and Beautiful Native Plants for Santa Cruz County</a:t>
            </a:r>
          </a:p>
        </p:txBody>
      </p:sp>
      <p:sp>
        <p:nvSpPr>
          <p:cNvPr id="7" name="Text Placeholder 6">
            <a:extLst>
              <a:ext uri="{FF2B5EF4-FFF2-40B4-BE49-F238E27FC236}">
                <a16:creationId xmlns:a16="http://schemas.microsoft.com/office/drawing/2014/main" id="{E7C71004-C762-4B44-8E10-6F38645BE2D9}"/>
              </a:ext>
            </a:extLst>
          </p:cNvPr>
          <p:cNvSpPr>
            <a:spLocks noGrp="1"/>
          </p:cNvSpPr>
          <p:nvPr>
            <p:ph type="body" sz="half" idx="2"/>
          </p:nvPr>
        </p:nvSpPr>
        <p:spPr>
          <a:xfrm>
            <a:off x="344774" y="2803161"/>
            <a:ext cx="3120739" cy="2753090"/>
          </a:xfrm>
        </p:spPr>
        <p:txBody>
          <a:bodyPr/>
          <a:lstStyle/>
          <a:p>
            <a:pPr marL="285750" indent="-285750">
              <a:buFont typeface="Arial" panose="020B0604020202020204" pitchFamily="34" charset="0"/>
              <a:buChar char="•"/>
            </a:pPr>
            <a:r>
              <a:rPr lang="en-US" sz="2400" dirty="0"/>
              <a:t>Perennials</a:t>
            </a:r>
          </a:p>
          <a:p>
            <a:pPr marL="285750" indent="-285750">
              <a:buFont typeface="Arial" panose="020B0604020202020204" pitchFamily="34" charset="0"/>
              <a:buChar char="•"/>
            </a:pPr>
            <a:r>
              <a:rPr lang="en-US" sz="2400" dirty="0"/>
              <a:t>Shrubs</a:t>
            </a:r>
          </a:p>
          <a:p>
            <a:pPr marL="285750" indent="-285750">
              <a:buFont typeface="Arial" panose="020B0604020202020204" pitchFamily="34" charset="0"/>
              <a:buChar char="•"/>
            </a:pPr>
            <a:r>
              <a:rPr lang="en-US" sz="2400" dirty="0"/>
              <a:t>Groundcovers</a:t>
            </a:r>
          </a:p>
          <a:p>
            <a:pPr marL="285750" indent="-285750">
              <a:buFont typeface="Arial" panose="020B0604020202020204" pitchFamily="34" charset="0"/>
              <a:buChar char="•"/>
            </a:pPr>
            <a:r>
              <a:rPr lang="en-US" sz="2400" dirty="0"/>
              <a:t>Annual Wildflowers</a:t>
            </a:r>
          </a:p>
          <a:p>
            <a:pPr marL="285750" indent="-285750">
              <a:buFont typeface="Arial" panose="020B0604020202020204" pitchFamily="34" charset="0"/>
              <a:buChar char="•"/>
            </a:pPr>
            <a:r>
              <a:rPr lang="en-US" sz="2400" dirty="0"/>
              <a:t>Container Plants</a:t>
            </a:r>
          </a:p>
          <a:p>
            <a:pPr marL="285750" indent="-285750">
              <a:buFont typeface="Arial" panose="020B0604020202020204" pitchFamily="34" charset="0"/>
              <a:buChar char="•"/>
            </a:pPr>
            <a:r>
              <a:rPr lang="en-US" sz="2400" dirty="0"/>
              <a:t>Non-local Favorites</a:t>
            </a:r>
          </a:p>
        </p:txBody>
      </p:sp>
      <p:pic>
        <p:nvPicPr>
          <p:cNvPr id="9" name="Content Placeholder 8" descr="A vase of flowers on a table&#10;&#10;Description automatically generated">
            <a:extLst>
              <a:ext uri="{FF2B5EF4-FFF2-40B4-BE49-F238E27FC236}">
                <a16:creationId xmlns:a16="http://schemas.microsoft.com/office/drawing/2014/main" id="{2C4F493F-6EEC-4F53-BD5A-D7860AE5517E}"/>
              </a:ext>
            </a:extLst>
          </p:cNvPr>
          <p:cNvPicPr>
            <a:picLocks noGrp="1" noChangeAspect="1"/>
          </p:cNvPicPr>
          <p:nvPr>
            <p:ph idx="1"/>
          </p:nvPr>
        </p:nvPicPr>
        <p:blipFill>
          <a:blip r:embed="rId3"/>
          <a:stretch>
            <a:fillRect/>
          </a:stretch>
        </p:blipFill>
        <p:spPr>
          <a:xfrm>
            <a:off x="3575050" y="517753"/>
            <a:ext cx="5111750" cy="4965243"/>
          </a:xfrm>
        </p:spPr>
      </p:pic>
    </p:spTree>
    <p:extLst>
      <p:ext uri="{BB962C8B-B14F-4D97-AF65-F5344CB8AC3E}">
        <p14:creationId xmlns:p14="http://schemas.microsoft.com/office/powerpoint/2010/main" val="3209285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flower&#10;&#10;Description automatically generated">
            <a:extLst>
              <a:ext uri="{FF2B5EF4-FFF2-40B4-BE49-F238E27FC236}">
                <a16:creationId xmlns:a16="http://schemas.microsoft.com/office/drawing/2014/main" id="{669E897C-7DB4-4506-A561-7D48FA3B658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4540" b="19210"/>
          <a:stretch/>
        </p:blipFill>
        <p:spPr>
          <a:xfrm>
            <a:off x="-834873" y="707216"/>
            <a:ext cx="9978872" cy="5143493"/>
          </a:xfrm>
          <a:prstGeom prst="rect">
            <a:avLst/>
          </a:prstGeom>
        </p:spPr>
      </p:pic>
      <p:sp>
        <p:nvSpPr>
          <p:cNvPr id="7" name="TextBox 6">
            <a:extLst>
              <a:ext uri="{FF2B5EF4-FFF2-40B4-BE49-F238E27FC236}">
                <a16:creationId xmlns:a16="http://schemas.microsoft.com/office/drawing/2014/main" id="{E460F9ED-0112-47DD-8E51-F0DEEC4FEB2D}"/>
              </a:ext>
            </a:extLst>
          </p:cNvPr>
          <p:cNvSpPr txBox="1"/>
          <p:nvPr/>
        </p:nvSpPr>
        <p:spPr>
          <a:xfrm>
            <a:off x="7263356" y="5850709"/>
            <a:ext cx="1880644" cy="173124"/>
          </a:xfrm>
          <a:prstGeom prst="rect">
            <a:avLst/>
          </a:prstGeom>
          <a:solidFill>
            <a:srgbClr val="000000"/>
          </a:solidFill>
        </p:spPr>
        <p:txBody>
          <a:bodyPr wrap="none" rtlCol="0">
            <a:spAutoFit/>
          </a:bodyPr>
          <a:lstStyle/>
          <a:p>
            <a:pPr algn="r">
              <a:spcAft>
                <a:spcPts val="450"/>
              </a:spcAft>
            </a:pPr>
            <a:r>
              <a:rPr lang="en-US" sz="525">
                <a:solidFill>
                  <a:srgbClr val="FFFFFF"/>
                </a:solidFill>
                <a:hlinkClick r:id="rId4" tooltip="http://tmousecmouse.blogspot.com/2016/07/californias-beautiful-beneficial.html">
                  <a:extLst>
                    <a:ext uri="{A12FA001-AC4F-418D-AE19-62706E023703}">
                      <ahyp:hlinkClr xmlns:ahyp="http://schemas.microsoft.com/office/drawing/2018/hyperlinkcolor" val="tx"/>
                    </a:ext>
                  </a:extLst>
                </a:hlinkClick>
              </a:rPr>
              <a:t>This Photo</a:t>
            </a:r>
            <a:r>
              <a:rPr lang="en-US" sz="525">
                <a:solidFill>
                  <a:srgbClr val="FFFFFF"/>
                </a:solidFill>
              </a:rPr>
              <a:t> by Unknown Author is licensed under </a:t>
            </a:r>
            <a:r>
              <a:rPr lang="en-US" sz="525">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525">
              <a:solidFill>
                <a:srgbClr val="FFFFFF"/>
              </a:solidFill>
            </a:endParaRPr>
          </a:p>
        </p:txBody>
      </p:sp>
      <p:sp>
        <p:nvSpPr>
          <p:cNvPr id="8" name="Oval 7">
            <a:extLst>
              <a:ext uri="{FF2B5EF4-FFF2-40B4-BE49-F238E27FC236}">
                <a16:creationId xmlns:a16="http://schemas.microsoft.com/office/drawing/2014/main" id="{2E99EB0B-B3A7-4C2E-A8E2-808F4A3DCF21}"/>
              </a:ext>
            </a:extLst>
          </p:cNvPr>
          <p:cNvSpPr/>
          <p:nvPr/>
        </p:nvSpPr>
        <p:spPr>
          <a:xfrm>
            <a:off x="-586410" y="2341610"/>
            <a:ext cx="2146853" cy="2174781"/>
          </a:xfrm>
          <a:prstGeom prst="ellipse">
            <a:avLst/>
          </a:prstGeom>
          <a:solidFill>
            <a:schemeClr val="bg1"/>
          </a:solidFill>
        </p:spPr>
        <p:txBody>
          <a:bodyPr wrap="square" lIns="68580" tIns="34290" rIns="68580" bIns="34290">
            <a:spAutoFit/>
          </a:bodyPr>
          <a:lstStyle/>
          <a:p>
            <a:pPr algn="ctr"/>
            <a:r>
              <a:rPr lang="en-US" sz="2400" dirty="0">
                <a:ln w="0"/>
                <a:effectLst>
                  <a:outerShdw blurRad="38100" dist="19050" dir="2700000" algn="tl" rotWithShape="0">
                    <a:schemeClr val="dk1">
                      <a:alpha val="40000"/>
                    </a:schemeClr>
                  </a:outerShdw>
                </a:effectLst>
              </a:rPr>
              <a:t>Coast Buckwheat</a:t>
            </a:r>
          </a:p>
          <a:p>
            <a:pPr algn="ctr"/>
            <a:r>
              <a:rPr lang="en-US" sz="2400" i="1" dirty="0" err="1">
                <a:ln w="0"/>
                <a:effectLst>
                  <a:outerShdw blurRad="38100" dist="19050" dir="2700000" algn="tl" rotWithShape="0">
                    <a:schemeClr val="dk1">
                      <a:alpha val="40000"/>
                    </a:schemeClr>
                  </a:outerShdw>
                </a:effectLst>
              </a:rPr>
              <a:t>Eriogonum</a:t>
            </a:r>
            <a:r>
              <a:rPr lang="en-US" sz="2400" i="1" dirty="0">
                <a:ln w="0"/>
                <a:effectLst>
                  <a:outerShdw blurRad="38100" dist="19050" dir="2700000" algn="tl" rotWithShape="0">
                    <a:schemeClr val="dk1">
                      <a:alpha val="40000"/>
                    </a:schemeClr>
                  </a:outerShdw>
                </a:effectLst>
              </a:rPr>
              <a:t> </a:t>
            </a:r>
            <a:r>
              <a:rPr lang="en-US" sz="2400" i="1" dirty="0" err="1">
                <a:ln w="0"/>
                <a:effectLst>
                  <a:outerShdw blurRad="38100" dist="19050" dir="2700000" algn="tl" rotWithShape="0">
                    <a:schemeClr val="dk1">
                      <a:alpha val="40000"/>
                    </a:schemeClr>
                  </a:outerShdw>
                </a:effectLst>
              </a:rPr>
              <a:t>latifolium</a:t>
            </a:r>
            <a:endParaRPr lang="en-US" sz="2400"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35515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normAutofit/>
          </a:bodyPr>
          <a:lstStyle/>
          <a:p>
            <a:pPr>
              <a:lnSpc>
                <a:spcPct val="90000"/>
              </a:lnSpc>
            </a:pPr>
            <a:r>
              <a:rPr lang="en-US" sz="3700" b="1" u="sng"/>
              <a:t>California is a Biodiversity</a:t>
            </a:r>
            <a:br>
              <a:rPr lang="en-US" sz="3700" b="1" u="sng"/>
            </a:br>
            <a:r>
              <a:rPr lang="en-US" sz="3700" b="1" u="sng"/>
              <a:t> Hotspot</a:t>
            </a:r>
          </a:p>
        </p:txBody>
      </p:sp>
      <p:sp>
        <p:nvSpPr>
          <p:cNvPr id="3" name="Content Placeholder 2"/>
          <p:cNvSpPr>
            <a:spLocks noGrp="1"/>
          </p:cNvSpPr>
          <p:nvPr>
            <p:ph sz="half" idx="1"/>
          </p:nvPr>
        </p:nvSpPr>
        <p:spPr bwMode="auto">
          <a:xfrm>
            <a:off x="457200" y="1600201"/>
            <a:ext cx="4038600" cy="415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t">
            <a:normAutofit/>
          </a:bodyPr>
          <a:lstStyle/>
          <a:p>
            <a:pPr>
              <a:lnSpc>
                <a:spcPct val="90000"/>
              </a:lnSpc>
            </a:pPr>
            <a:r>
              <a:rPr lang="en-US" sz="1800"/>
              <a:t>California is considered one of 34 Global Biodiversity Hotspots.  We have a large number of plants and                                               animals that do not occur elsewhere in the world.</a:t>
            </a:r>
          </a:p>
          <a:p>
            <a:pPr>
              <a:lnSpc>
                <a:spcPct val="90000"/>
              </a:lnSpc>
            </a:pPr>
            <a:r>
              <a:rPr lang="en-US" sz="1800"/>
              <a:t>Our state has more plant species (7,000+) than any other state.</a:t>
            </a:r>
          </a:p>
          <a:p>
            <a:pPr>
              <a:lnSpc>
                <a:spcPct val="90000"/>
              </a:lnSpc>
            </a:pPr>
            <a:r>
              <a:rPr lang="en-US" sz="1800"/>
              <a:t>We have 1,600 species of bees.  (4,000 bee species in entire U.S.)</a:t>
            </a:r>
          </a:p>
          <a:p>
            <a:pPr>
              <a:lnSpc>
                <a:spcPct val="90000"/>
              </a:lnSpc>
            </a:pPr>
            <a:r>
              <a:rPr lang="en-US" sz="1800"/>
              <a:t>Estimated 100,000 insects</a:t>
            </a:r>
          </a:p>
          <a:p>
            <a:pPr>
              <a:lnSpc>
                <a:spcPct val="90000"/>
              </a:lnSpc>
            </a:pPr>
            <a:r>
              <a:rPr lang="en-US" sz="1800"/>
              <a:t>650 bird, 220 mammal, 100 reptile, 75 amphibian, 70 freshwater fish and 100 marine fish and mammal species</a:t>
            </a:r>
          </a:p>
          <a:p>
            <a:pPr>
              <a:lnSpc>
                <a:spcPct val="90000"/>
              </a:lnSpc>
            </a:pPr>
            <a:endParaRPr lang="en-US" sz="180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545" r="13546"/>
          <a:stretch/>
        </p:blipFill>
        <p:spPr>
          <a:xfrm>
            <a:off x="4648200" y="1600200"/>
            <a:ext cx="4038600" cy="4154393"/>
          </a:xfrm>
          <a:prstGeom prst="rect">
            <a:avLst/>
          </a:prstGeom>
          <a:noFill/>
        </p:spPr>
      </p:pic>
    </p:spTree>
    <p:extLst>
      <p:ext uri="{BB962C8B-B14F-4D97-AF65-F5344CB8AC3E}">
        <p14:creationId xmlns:p14="http://schemas.microsoft.com/office/powerpoint/2010/main" val="2051850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plant&#10;&#10;Description automatically generated">
            <a:extLst>
              <a:ext uri="{FF2B5EF4-FFF2-40B4-BE49-F238E27FC236}">
                <a16:creationId xmlns:a16="http://schemas.microsoft.com/office/drawing/2014/main" id="{2A9F78D2-7376-4FAC-9DB3-9B6493F75E6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2770" b="12230"/>
          <a:stretch/>
        </p:blipFill>
        <p:spPr>
          <a:xfrm>
            <a:off x="0" y="857257"/>
            <a:ext cx="9143985" cy="5143493"/>
          </a:xfrm>
          <a:prstGeom prst="rect">
            <a:avLst/>
          </a:prstGeom>
        </p:spPr>
      </p:pic>
      <p:sp>
        <p:nvSpPr>
          <p:cNvPr id="10" name="TextBox 9">
            <a:extLst>
              <a:ext uri="{FF2B5EF4-FFF2-40B4-BE49-F238E27FC236}">
                <a16:creationId xmlns:a16="http://schemas.microsoft.com/office/drawing/2014/main" id="{7826BA26-850A-485D-A81F-EFA9617DC1FE}"/>
              </a:ext>
            </a:extLst>
          </p:cNvPr>
          <p:cNvSpPr txBox="1"/>
          <p:nvPr/>
        </p:nvSpPr>
        <p:spPr>
          <a:xfrm>
            <a:off x="7378773" y="5850709"/>
            <a:ext cx="1765227" cy="173124"/>
          </a:xfrm>
          <a:prstGeom prst="rect">
            <a:avLst/>
          </a:prstGeom>
          <a:solidFill>
            <a:srgbClr val="000000"/>
          </a:solidFill>
        </p:spPr>
        <p:txBody>
          <a:bodyPr wrap="none" rtlCol="0">
            <a:spAutoFit/>
          </a:bodyPr>
          <a:lstStyle/>
          <a:p>
            <a:pPr algn="r">
              <a:spcAft>
                <a:spcPts val="450"/>
              </a:spcAft>
            </a:pPr>
            <a:r>
              <a:rPr lang="en-US" sz="525">
                <a:solidFill>
                  <a:srgbClr val="FFFFFF"/>
                </a:solidFill>
                <a:hlinkClick r:id="rId4" tooltip="http://commons.wikimedia.org/wiki/File:Epilobium_canum_angustifolium2.jpg">
                  <a:extLst>
                    <a:ext uri="{A12FA001-AC4F-418D-AE19-62706E023703}">
                      <ahyp:hlinkClr xmlns:ahyp="http://schemas.microsoft.com/office/drawing/2018/hyperlinkcolor" val="tx"/>
                    </a:ext>
                  </a:extLst>
                </a:hlinkClick>
              </a:rPr>
              <a:t>This Photo</a:t>
            </a:r>
            <a:r>
              <a:rPr lang="en-US" sz="525">
                <a:solidFill>
                  <a:srgbClr val="FFFFFF"/>
                </a:solidFill>
              </a:rPr>
              <a:t> by Unknown Author is licensed under </a:t>
            </a:r>
            <a:r>
              <a:rPr lang="en-US" sz="525">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525">
              <a:solidFill>
                <a:srgbClr val="FFFFFF"/>
              </a:solidFill>
            </a:endParaRPr>
          </a:p>
        </p:txBody>
      </p:sp>
      <p:sp>
        <p:nvSpPr>
          <p:cNvPr id="12" name="Flowchart: Connector 11">
            <a:extLst>
              <a:ext uri="{FF2B5EF4-FFF2-40B4-BE49-F238E27FC236}">
                <a16:creationId xmlns:a16="http://schemas.microsoft.com/office/drawing/2014/main" id="{2B286E21-025B-4F5F-9C62-FAD4269352F7}"/>
              </a:ext>
            </a:extLst>
          </p:cNvPr>
          <p:cNvSpPr/>
          <p:nvPr/>
        </p:nvSpPr>
        <p:spPr>
          <a:xfrm>
            <a:off x="146566" y="2267813"/>
            <a:ext cx="2364474" cy="2174781"/>
          </a:xfrm>
          <a:prstGeom prst="flowChartConnector">
            <a:avLst/>
          </a:prstGeom>
          <a:solidFill>
            <a:schemeClr val="bg1"/>
          </a:solidFill>
        </p:spPr>
        <p:txBody>
          <a:bodyPr wrap="square" lIns="68580" tIns="34290" rIns="68580" bIns="34290">
            <a:spAutoFit/>
          </a:bodyPr>
          <a:lstStyle/>
          <a:p>
            <a:pPr algn="ctr"/>
            <a:r>
              <a:rPr lang="en-US" sz="2400" dirty="0">
                <a:ln w="0"/>
                <a:effectLst>
                  <a:outerShdw blurRad="38100" dist="19050" dir="2700000" algn="tl" rotWithShape="0">
                    <a:schemeClr val="dk1">
                      <a:alpha val="40000"/>
                    </a:schemeClr>
                  </a:outerShdw>
                </a:effectLst>
              </a:rPr>
              <a:t>California </a:t>
            </a:r>
            <a:r>
              <a:rPr lang="en-US" sz="2400" dirty="0" err="1">
                <a:ln w="0"/>
                <a:effectLst>
                  <a:outerShdw blurRad="38100" dist="19050" dir="2700000" algn="tl" rotWithShape="0">
                    <a:schemeClr val="dk1">
                      <a:alpha val="40000"/>
                    </a:schemeClr>
                  </a:outerShdw>
                </a:effectLst>
              </a:rPr>
              <a:t>Fuschia</a:t>
            </a:r>
            <a:endParaRPr lang="en-US" sz="2400" dirty="0">
              <a:ln w="0"/>
              <a:effectLst>
                <a:outerShdw blurRad="38100" dist="19050" dir="2700000" algn="tl" rotWithShape="0">
                  <a:schemeClr val="dk1">
                    <a:alpha val="40000"/>
                  </a:schemeClr>
                </a:outerShdw>
              </a:effectLst>
            </a:endParaRPr>
          </a:p>
          <a:p>
            <a:pPr algn="ctr"/>
            <a:r>
              <a:rPr lang="en-US" sz="2400" i="1" dirty="0" err="1">
                <a:ln w="0"/>
                <a:effectLst>
                  <a:outerShdw blurRad="38100" dist="19050" dir="2700000" algn="tl" rotWithShape="0">
                    <a:schemeClr val="dk1">
                      <a:alpha val="40000"/>
                    </a:schemeClr>
                  </a:outerShdw>
                </a:effectLst>
              </a:rPr>
              <a:t>Epilobium</a:t>
            </a:r>
            <a:r>
              <a:rPr lang="en-US" sz="2400" i="1" dirty="0">
                <a:ln w="0"/>
                <a:effectLst>
                  <a:outerShdw blurRad="38100" dist="19050" dir="2700000" algn="tl" rotWithShape="0">
                    <a:schemeClr val="dk1">
                      <a:alpha val="40000"/>
                    </a:schemeClr>
                  </a:outerShdw>
                </a:effectLst>
              </a:rPr>
              <a:t> </a:t>
            </a:r>
            <a:r>
              <a:rPr lang="en-US" sz="2400" i="1" dirty="0" err="1">
                <a:ln w="0"/>
                <a:effectLst>
                  <a:outerShdw blurRad="38100" dist="19050" dir="2700000" algn="tl" rotWithShape="0">
                    <a:schemeClr val="dk1">
                      <a:alpha val="40000"/>
                    </a:schemeClr>
                  </a:outerShdw>
                </a:effectLst>
              </a:rPr>
              <a:t>canum</a:t>
            </a:r>
            <a:endParaRPr lang="en-US" sz="2400"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61060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lower&#10;&#10;Description automatically generated">
            <a:extLst>
              <a:ext uri="{FF2B5EF4-FFF2-40B4-BE49-F238E27FC236}">
                <a16:creationId xmlns:a16="http://schemas.microsoft.com/office/drawing/2014/main" id="{B6889510-707C-4DD3-BDA3-E608F460BE8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6353" b="7634"/>
          <a:stretch/>
        </p:blipFill>
        <p:spPr>
          <a:xfrm>
            <a:off x="15" y="857257"/>
            <a:ext cx="9143985" cy="5143493"/>
          </a:xfrm>
          <a:prstGeom prst="rect">
            <a:avLst/>
          </a:prstGeom>
        </p:spPr>
      </p:pic>
      <p:sp>
        <p:nvSpPr>
          <p:cNvPr id="5" name="TextBox 4">
            <a:extLst>
              <a:ext uri="{FF2B5EF4-FFF2-40B4-BE49-F238E27FC236}">
                <a16:creationId xmlns:a16="http://schemas.microsoft.com/office/drawing/2014/main" id="{7B867502-3F8E-4697-A549-9AD0A807A20A}"/>
              </a:ext>
            </a:extLst>
          </p:cNvPr>
          <p:cNvSpPr txBox="1"/>
          <p:nvPr/>
        </p:nvSpPr>
        <p:spPr>
          <a:xfrm>
            <a:off x="7279387" y="5850709"/>
            <a:ext cx="1864614" cy="173124"/>
          </a:xfrm>
          <a:prstGeom prst="rect">
            <a:avLst/>
          </a:prstGeom>
          <a:solidFill>
            <a:srgbClr val="000000"/>
          </a:solidFill>
        </p:spPr>
        <p:txBody>
          <a:bodyPr wrap="none" rtlCol="0">
            <a:spAutoFit/>
          </a:bodyPr>
          <a:lstStyle/>
          <a:p>
            <a:pPr algn="r">
              <a:spcAft>
                <a:spcPts val="450"/>
              </a:spcAft>
            </a:pPr>
            <a:r>
              <a:rPr lang="en-US" sz="525">
                <a:solidFill>
                  <a:srgbClr val="FFFFFF"/>
                </a:solidFill>
                <a:hlinkClick r:id="rId4" tooltip="https://www.flickr.com/photos/hortoris/7551860962">
                  <a:extLst>
                    <a:ext uri="{A12FA001-AC4F-418D-AE19-62706E023703}">
                      <ahyp:hlinkClr xmlns:ahyp="http://schemas.microsoft.com/office/drawing/2018/hyperlinkcolor" val="tx"/>
                    </a:ext>
                  </a:extLst>
                </a:hlinkClick>
              </a:rPr>
              <a:t>This Photo</a:t>
            </a:r>
            <a:r>
              <a:rPr lang="en-US" sz="525">
                <a:solidFill>
                  <a:srgbClr val="FFFFFF"/>
                </a:solidFill>
              </a:rPr>
              <a:t> by Unknown Author is licensed under </a:t>
            </a:r>
            <a:r>
              <a:rPr lang="en-US" sz="525">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525">
              <a:solidFill>
                <a:srgbClr val="FFFFFF"/>
              </a:solidFill>
            </a:endParaRPr>
          </a:p>
        </p:txBody>
      </p:sp>
      <p:sp>
        <p:nvSpPr>
          <p:cNvPr id="3" name="Oval 2">
            <a:extLst>
              <a:ext uri="{FF2B5EF4-FFF2-40B4-BE49-F238E27FC236}">
                <a16:creationId xmlns:a16="http://schemas.microsoft.com/office/drawing/2014/main" id="{2CCFFFD5-A6FE-46F1-9961-848BBFD87B36}"/>
              </a:ext>
            </a:extLst>
          </p:cNvPr>
          <p:cNvSpPr/>
          <p:nvPr/>
        </p:nvSpPr>
        <p:spPr>
          <a:xfrm>
            <a:off x="3978719" y="3751920"/>
            <a:ext cx="3114752" cy="1136079"/>
          </a:xfrm>
          <a:prstGeom prst="ellipse">
            <a:avLst/>
          </a:prstGeom>
          <a:solidFill>
            <a:schemeClr val="bg1"/>
          </a:solidFill>
        </p:spPr>
        <p:txBody>
          <a:bodyPr wrap="none" lIns="68580" tIns="34290" rIns="68580" bIns="34290">
            <a:spAutoFit/>
          </a:bodyPr>
          <a:lstStyle/>
          <a:p>
            <a:pPr algn="ctr"/>
            <a:r>
              <a:rPr lang="en-US" sz="2400" dirty="0">
                <a:ln w="0"/>
                <a:effectLst>
                  <a:outerShdw blurRad="38100" dist="19050" dir="2700000" algn="tl" rotWithShape="0">
                    <a:schemeClr val="dk1">
                      <a:alpha val="40000"/>
                    </a:schemeClr>
                  </a:outerShdw>
                </a:effectLst>
              </a:rPr>
              <a:t>Seaside Daisy</a:t>
            </a:r>
          </a:p>
          <a:p>
            <a:pPr algn="ctr"/>
            <a:r>
              <a:rPr lang="en-US" sz="2400" i="1" dirty="0">
                <a:ln w="0"/>
                <a:effectLst>
                  <a:outerShdw blurRad="38100" dist="19050" dir="2700000" algn="tl" rotWithShape="0">
                    <a:schemeClr val="dk1">
                      <a:alpha val="40000"/>
                    </a:schemeClr>
                  </a:outerShdw>
                </a:effectLst>
              </a:rPr>
              <a:t>Erigeron </a:t>
            </a:r>
            <a:r>
              <a:rPr lang="en-US" sz="2400" i="1" dirty="0" err="1">
                <a:ln w="0"/>
                <a:effectLst>
                  <a:outerShdw blurRad="38100" dist="19050" dir="2700000" algn="tl" rotWithShape="0">
                    <a:schemeClr val="dk1">
                      <a:alpha val="40000"/>
                    </a:schemeClr>
                  </a:outerShdw>
                </a:effectLst>
              </a:rPr>
              <a:t>glaucus</a:t>
            </a:r>
            <a:endParaRPr lang="en-US" sz="2400"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93963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nk flower on a plant&#10;&#10;Description automatically generated">
            <a:extLst>
              <a:ext uri="{FF2B5EF4-FFF2-40B4-BE49-F238E27FC236}">
                <a16:creationId xmlns:a16="http://schemas.microsoft.com/office/drawing/2014/main" id="{64DB7589-7B3D-4342-B598-C0304B76699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1521" b="3479"/>
          <a:stretch/>
        </p:blipFill>
        <p:spPr>
          <a:xfrm>
            <a:off x="15" y="857257"/>
            <a:ext cx="9143985" cy="5143493"/>
          </a:xfrm>
          <a:prstGeom prst="rect">
            <a:avLst/>
          </a:prstGeom>
        </p:spPr>
      </p:pic>
      <p:sp>
        <p:nvSpPr>
          <p:cNvPr id="5" name="TextBox 4">
            <a:extLst>
              <a:ext uri="{FF2B5EF4-FFF2-40B4-BE49-F238E27FC236}">
                <a16:creationId xmlns:a16="http://schemas.microsoft.com/office/drawing/2014/main" id="{5801620F-EA3B-43B5-8AF2-543EE07D1673}"/>
              </a:ext>
            </a:extLst>
          </p:cNvPr>
          <p:cNvSpPr txBox="1"/>
          <p:nvPr/>
        </p:nvSpPr>
        <p:spPr>
          <a:xfrm>
            <a:off x="7378773" y="5850709"/>
            <a:ext cx="1765227" cy="173124"/>
          </a:xfrm>
          <a:prstGeom prst="rect">
            <a:avLst/>
          </a:prstGeom>
          <a:solidFill>
            <a:srgbClr val="000000"/>
          </a:solidFill>
        </p:spPr>
        <p:txBody>
          <a:bodyPr wrap="none" rtlCol="0">
            <a:spAutoFit/>
          </a:bodyPr>
          <a:lstStyle/>
          <a:p>
            <a:pPr algn="r">
              <a:spcAft>
                <a:spcPts val="450"/>
              </a:spcAft>
            </a:pPr>
            <a:r>
              <a:rPr lang="en-US" sz="525">
                <a:solidFill>
                  <a:srgbClr val="FFFFFF"/>
                </a:solidFill>
                <a:hlinkClick r:id="rId4" tooltip="https://species.wikimedia.org/wiki/Ribes_sanguineum">
                  <a:extLst>
                    <a:ext uri="{A12FA001-AC4F-418D-AE19-62706E023703}">
                      <ahyp:hlinkClr xmlns:ahyp="http://schemas.microsoft.com/office/drawing/2018/hyperlinkcolor" val="tx"/>
                    </a:ext>
                  </a:extLst>
                </a:hlinkClick>
              </a:rPr>
              <a:t>This Photo</a:t>
            </a:r>
            <a:r>
              <a:rPr lang="en-US" sz="525">
                <a:solidFill>
                  <a:srgbClr val="FFFFFF"/>
                </a:solidFill>
              </a:rPr>
              <a:t> by Unknown Author is licensed under </a:t>
            </a:r>
            <a:r>
              <a:rPr lang="en-US" sz="525">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525">
              <a:solidFill>
                <a:srgbClr val="FFFFFF"/>
              </a:solidFill>
            </a:endParaRPr>
          </a:p>
        </p:txBody>
      </p:sp>
      <p:sp>
        <p:nvSpPr>
          <p:cNvPr id="2" name="Oval 1">
            <a:extLst>
              <a:ext uri="{FF2B5EF4-FFF2-40B4-BE49-F238E27FC236}">
                <a16:creationId xmlns:a16="http://schemas.microsoft.com/office/drawing/2014/main" id="{059F5369-A566-4493-BB8D-E4C9D2C5F5E6}"/>
              </a:ext>
            </a:extLst>
          </p:cNvPr>
          <p:cNvSpPr/>
          <p:nvPr/>
        </p:nvSpPr>
        <p:spPr>
          <a:xfrm>
            <a:off x="217267" y="4444413"/>
            <a:ext cx="3382091" cy="1136079"/>
          </a:xfrm>
          <a:prstGeom prst="ellipse">
            <a:avLst/>
          </a:prstGeom>
          <a:solidFill>
            <a:schemeClr val="bg1"/>
          </a:solidFill>
        </p:spPr>
        <p:txBody>
          <a:bodyPr wrap="none" lIns="68580" tIns="34290" rIns="68580" bIns="34290">
            <a:spAutoFit/>
          </a:bodyPr>
          <a:lstStyle/>
          <a:p>
            <a:pPr algn="ctr"/>
            <a:r>
              <a:rPr lang="en-US" sz="2400" dirty="0">
                <a:ln w="0"/>
                <a:effectLst>
                  <a:outerShdw blurRad="38100" dist="19050" dir="2700000" algn="tl" rotWithShape="0">
                    <a:schemeClr val="dk1">
                      <a:alpha val="40000"/>
                    </a:schemeClr>
                  </a:outerShdw>
                </a:effectLst>
              </a:rPr>
              <a:t>Blood Currant</a:t>
            </a:r>
          </a:p>
          <a:p>
            <a:pPr algn="ctr"/>
            <a:r>
              <a:rPr lang="en-US" sz="2400" i="1" dirty="0" err="1">
                <a:ln w="0"/>
                <a:effectLst>
                  <a:outerShdw blurRad="38100" dist="19050" dir="2700000" algn="tl" rotWithShape="0">
                    <a:schemeClr val="dk1">
                      <a:alpha val="40000"/>
                    </a:schemeClr>
                  </a:outerShdw>
                </a:effectLst>
              </a:rPr>
              <a:t>Ribes</a:t>
            </a:r>
            <a:r>
              <a:rPr lang="en-US" sz="2400" i="1" dirty="0">
                <a:ln w="0"/>
                <a:effectLst>
                  <a:outerShdw blurRad="38100" dist="19050" dir="2700000" algn="tl" rotWithShape="0">
                    <a:schemeClr val="dk1">
                      <a:alpha val="40000"/>
                    </a:schemeClr>
                  </a:outerShdw>
                </a:effectLst>
              </a:rPr>
              <a:t> </a:t>
            </a:r>
            <a:r>
              <a:rPr lang="en-US" sz="2400" i="1" dirty="0" err="1">
                <a:ln w="0"/>
                <a:effectLst>
                  <a:outerShdw blurRad="38100" dist="19050" dir="2700000" algn="tl" rotWithShape="0">
                    <a:schemeClr val="dk1">
                      <a:alpha val="40000"/>
                    </a:schemeClr>
                  </a:outerShdw>
                </a:effectLst>
              </a:rPr>
              <a:t>sanguineum</a:t>
            </a:r>
            <a:endParaRPr lang="en-US" sz="2400"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53115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rple flower on a plant&#10;&#10;Description automatically generated">
            <a:extLst>
              <a:ext uri="{FF2B5EF4-FFF2-40B4-BE49-F238E27FC236}">
                <a16:creationId xmlns:a16="http://schemas.microsoft.com/office/drawing/2014/main" id="{7F0B3647-9FEE-4ED5-892A-D976E1D88C7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99" b="15231"/>
          <a:stretch/>
        </p:blipFill>
        <p:spPr>
          <a:xfrm>
            <a:off x="15" y="857257"/>
            <a:ext cx="9143985" cy="5143493"/>
          </a:xfrm>
          <a:prstGeom prst="rect">
            <a:avLst/>
          </a:prstGeom>
          <a:solidFill>
            <a:schemeClr val="bg1"/>
          </a:solidFill>
        </p:spPr>
      </p:pic>
      <p:sp>
        <p:nvSpPr>
          <p:cNvPr id="5" name="TextBox 4">
            <a:extLst>
              <a:ext uri="{FF2B5EF4-FFF2-40B4-BE49-F238E27FC236}">
                <a16:creationId xmlns:a16="http://schemas.microsoft.com/office/drawing/2014/main" id="{BFA6F400-7C04-4603-B232-6374DD25B703}"/>
              </a:ext>
            </a:extLst>
          </p:cNvPr>
          <p:cNvSpPr txBox="1"/>
          <p:nvPr/>
        </p:nvSpPr>
        <p:spPr>
          <a:xfrm>
            <a:off x="7378773" y="5850709"/>
            <a:ext cx="1765227" cy="173124"/>
          </a:xfrm>
          <a:prstGeom prst="rect">
            <a:avLst/>
          </a:prstGeom>
          <a:solidFill>
            <a:srgbClr val="000000"/>
          </a:solidFill>
        </p:spPr>
        <p:txBody>
          <a:bodyPr wrap="none" rtlCol="0">
            <a:spAutoFit/>
          </a:bodyPr>
          <a:lstStyle/>
          <a:p>
            <a:pPr algn="r">
              <a:spcAft>
                <a:spcPts val="450"/>
              </a:spcAft>
            </a:pPr>
            <a:r>
              <a:rPr lang="en-US" sz="525">
                <a:solidFill>
                  <a:srgbClr val="FFFFFF"/>
                </a:solidFill>
                <a:hlinkClick r:id="rId4" tooltip="http://commons.wikimedia.org/wiki/File:Madeira,_Palheiro_Gardens_-_Ceanothus_thyrsiflorus_IMG_2317.JPG">
                  <a:extLst>
                    <a:ext uri="{A12FA001-AC4F-418D-AE19-62706E023703}">
                      <ahyp:hlinkClr xmlns:ahyp="http://schemas.microsoft.com/office/drawing/2018/hyperlinkcolor" val="tx"/>
                    </a:ext>
                  </a:extLst>
                </a:hlinkClick>
              </a:rPr>
              <a:t>This Photo</a:t>
            </a:r>
            <a:r>
              <a:rPr lang="en-US" sz="525">
                <a:solidFill>
                  <a:srgbClr val="FFFFFF"/>
                </a:solidFill>
              </a:rPr>
              <a:t> by Unknown Author is licensed under </a:t>
            </a:r>
            <a:r>
              <a:rPr lang="en-US" sz="525">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525">
              <a:solidFill>
                <a:srgbClr val="FFFFFF"/>
              </a:solidFill>
            </a:endParaRPr>
          </a:p>
        </p:txBody>
      </p:sp>
      <p:sp>
        <p:nvSpPr>
          <p:cNvPr id="2" name="Oval 1">
            <a:extLst>
              <a:ext uri="{FF2B5EF4-FFF2-40B4-BE49-F238E27FC236}">
                <a16:creationId xmlns:a16="http://schemas.microsoft.com/office/drawing/2014/main" id="{885E5AA3-6224-467A-AEB9-C7BEB637A036}"/>
              </a:ext>
            </a:extLst>
          </p:cNvPr>
          <p:cNvSpPr/>
          <p:nvPr/>
        </p:nvSpPr>
        <p:spPr>
          <a:xfrm>
            <a:off x="166185" y="4714630"/>
            <a:ext cx="4120363" cy="1136079"/>
          </a:xfrm>
          <a:prstGeom prst="ellipse">
            <a:avLst/>
          </a:prstGeom>
          <a:solidFill>
            <a:schemeClr val="bg1"/>
          </a:solidFill>
        </p:spPr>
        <p:txBody>
          <a:bodyPr wrap="none" lIns="68580" tIns="34290" rIns="68580" bIns="34290">
            <a:spAutoFit/>
          </a:bodyPr>
          <a:lstStyle/>
          <a:p>
            <a:pPr algn="ctr"/>
            <a:r>
              <a:rPr lang="en-US" sz="2400" dirty="0" err="1">
                <a:ln w="0"/>
                <a:effectLst>
                  <a:outerShdw blurRad="38100" dist="19050" dir="2700000" algn="tl" rotWithShape="0">
                    <a:schemeClr val="dk1">
                      <a:alpha val="40000"/>
                    </a:schemeClr>
                  </a:outerShdw>
                </a:effectLst>
              </a:rPr>
              <a:t>Blueblossom</a:t>
            </a:r>
            <a:endParaRPr lang="en-US" sz="2400" dirty="0">
              <a:ln w="0"/>
              <a:effectLst>
                <a:outerShdw blurRad="38100" dist="19050" dir="2700000" algn="tl" rotWithShape="0">
                  <a:schemeClr val="dk1">
                    <a:alpha val="40000"/>
                  </a:schemeClr>
                </a:outerShdw>
              </a:effectLst>
            </a:endParaRPr>
          </a:p>
          <a:p>
            <a:pPr algn="ctr"/>
            <a:r>
              <a:rPr lang="en-US" sz="2400" i="1" dirty="0">
                <a:ln w="0"/>
                <a:effectLst>
                  <a:outerShdw blurRad="38100" dist="19050" dir="2700000" algn="tl" rotWithShape="0">
                    <a:schemeClr val="dk1">
                      <a:alpha val="40000"/>
                    </a:schemeClr>
                  </a:outerShdw>
                </a:effectLst>
              </a:rPr>
              <a:t>Ceanothus </a:t>
            </a:r>
            <a:r>
              <a:rPr lang="en-US" sz="2400" i="1" dirty="0" err="1">
                <a:ln w="0"/>
                <a:effectLst>
                  <a:outerShdw blurRad="38100" dist="19050" dir="2700000" algn="tl" rotWithShape="0">
                    <a:schemeClr val="dk1">
                      <a:alpha val="40000"/>
                    </a:schemeClr>
                  </a:outerShdw>
                </a:effectLst>
              </a:rPr>
              <a:t>thyrsiflorus</a:t>
            </a:r>
            <a:endParaRPr lang="en-US" sz="2400"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81714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flower&#10;&#10;Description automatically generated">
            <a:extLst>
              <a:ext uri="{FF2B5EF4-FFF2-40B4-BE49-F238E27FC236}">
                <a16:creationId xmlns:a16="http://schemas.microsoft.com/office/drawing/2014/main" id="{9C1E7E43-E8E5-41FA-9592-B4E847EB0C2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3883" b="16750"/>
          <a:stretch/>
        </p:blipFill>
        <p:spPr>
          <a:xfrm>
            <a:off x="15" y="857257"/>
            <a:ext cx="9143985" cy="5143493"/>
          </a:xfrm>
          <a:prstGeom prst="rect">
            <a:avLst/>
          </a:prstGeom>
          <a:solidFill>
            <a:schemeClr val="bg1"/>
          </a:solidFill>
        </p:spPr>
      </p:pic>
      <p:sp>
        <p:nvSpPr>
          <p:cNvPr id="4" name="TextBox 3">
            <a:extLst>
              <a:ext uri="{FF2B5EF4-FFF2-40B4-BE49-F238E27FC236}">
                <a16:creationId xmlns:a16="http://schemas.microsoft.com/office/drawing/2014/main" id="{2DCEA927-5448-4CA5-A909-4D98B0985930}"/>
              </a:ext>
            </a:extLst>
          </p:cNvPr>
          <p:cNvSpPr txBox="1"/>
          <p:nvPr/>
        </p:nvSpPr>
        <p:spPr>
          <a:xfrm>
            <a:off x="7378773" y="5850709"/>
            <a:ext cx="1765227" cy="173124"/>
          </a:xfrm>
          <a:prstGeom prst="rect">
            <a:avLst/>
          </a:prstGeom>
          <a:solidFill>
            <a:srgbClr val="000000"/>
          </a:solidFill>
        </p:spPr>
        <p:txBody>
          <a:bodyPr wrap="none" rtlCol="0">
            <a:spAutoFit/>
          </a:bodyPr>
          <a:lstStyle/>
          <a:p>
            <a:pPr algn="r">
              <a:spcAft>
                <a:spcPts val="450"/>
              </a:spcAft>
            </a:pPr>
            <a:r>
              <a:rPr lang="en-US" sz="525">
                <a:solidFill>
                  <a:srgbClr val="FFFFFF"/>
                </a:solidFill>
                <a:hlinkClick r:id="rId4" tooltip="https://commons.wikimedia.org/wiki/File:Solidago_velutina_ssp_sparsiflora_9.jpg">
                  <a:extLst>
                    <a:ext uri="{A12FA001-AC4F-418D-AE19-62706E023703}">
                      <ahyp:hlinkClr xmlns:ahyp="http://schemas.microsoft.com/office/drawing/2018/hyperlinkcolor" val="tx"/>
                    </a:ext>
                  </a:extLst>
                </a:hlinkClick>
              </a:rPr>
              <a:t>This Photo</a:t>
            </a:r>
            <a:r>
              <a:rPr lang="en-US" sz="525">
                <a:solidFill>
                  <a:srgbClr val="FFFFFF"/>
                </a:solidFill>
              </a:rPr>
              <a:t> by Unknown Author is licensed under </a:t>
            </a:r>
            <a:r>
              <a:rPr lang="en-US" sz="525">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525">
              <a:solidFill>
                <a:srgbClr val="FFFFFF"/>
              </a:solidFill>
            </a:endParaRPr>
          </a:p>
        </p:txBody>
      </p:sp>
      <p:sp>
        <p:nvSpPr>
          <p:cNvPr id="2" name="Oval 1">
            <a:extLst>
              <a:ext uri="{FF2B5EF4-FFF2-40B4-BE49-F238E27FC236}">
                <a16:creationId xmlns:a16="http://schemas.microsoft.com/office/drawing/2014/main" id="{78FB5949-7C53-48EF-B2A0-64497AC54068}"/>
              </a:ext>
            </a:extLst>
          </p:cNvPr>
          <p:cNvSpPr/>
          <p:nvPr/>
        </p:nvSpPr>
        <p:spPr>
          <a:xfrm>
            <a:off x="338737" y="4643195"/>
            <a:ext cx="3834899" cy="1136079"/>
          </a:xfrm>
          <a:prstGeom prst="ellipse">
            <a:avLst/>
          </a:prstGeom>
          <a:solidFill>
            <a:schemeClr val="bg1"/>
          </a:solidFill>
        </p:spPr>
        <p:txBody>
          <a:bodyPr wrap="none" lIns="68580" tIns="34290" rIns="68580" bIns="34290">
            <a:spAutoFit/>
          </a:bodyPr>
          <a:lstStyle/>
          <a:p>
            <a:pPr algn="ctr"/>
            <a:r>
              <a:rPr lang="en-US" sz="2400" dirty="0">
                <a:ln w="0"/>
                <a:effectLst>
                  <a:outerShdw blurRad="38100" dist="19050" dir="2700000" algn="tl" rotWithShape="0">
                    <a:schemeClr val="dk1">
                      <a:alpha val="40000"/>
                    </a:schemeClr>
                  </a:outerShdw>
                </a:effectLst>
              </a:rPr>
              <a:t>California Goldenrod</a:t>
            </a:r>
          </a:p>
          <a:p>
            <a:pPr algn="ctr"/>
            <a:r>
              <a:rPr lang="en-US" sz="2400" i="1" dirty="0" err="1">
                <a:ln w="0"/>
                <a:effectLst>
                  <a:outerShdw blurRad="38100" dist="19050" dir="2700000" algn="tl" rotWithShape="0">
                    <a:schemeClr val="dk1">
                      <a:alpha val="40000"/>
                    </a:schemeClr>
                  </a:outerShdw>
                </a:effectLst>
              </a:rPr>
              <a:t>Solidago</a:t>
            </a:r>
            <a:r>
              <a:rPr lang="en-US" sz="2400" i="1" dirty="0">
                <a:ln w="0"/>
                <a:effectLst>
                  <a:outerShdw blurRad="38100" dist="19050" dir="2700000" algn="tl" rotWithShape="0">
                    <a:schemeClr val="dk1">
                      <a:alpha val="40000"/>
                    </a:schemeClr>
                  </a:outerShdw>
                </a:effectLst>
              </a:rPr>
              <a:t> </a:t>
            </a:r>
            <a:r>
              <a:rPr lang="en-US" sz="2400" i="1" dirty="0" err="1">
                <a:ln w="0"/>
                <a:effectLst>
                  <a:outerShdw blurRad="38100" dist="19050" dir="2700000" algn="tl" rotWithShape="0">
                    <a:schemeClr val="dk1">
                      <a:alpha val="40000"/>
                    </a:schemeClr>
                  </a:outerShdw>
                </a:effectLst>
              </a:rPr>
              <a:t>velutina</a:t>
            </a:r>
            <a:endParaRPr lang="en-US" sz="2400"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51866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ree&#10;&#10;Description automatically generated">
            <a:extLst>
              <a:ext uri="{FF2B5EF4-FFF2-40B4-BE49-F238E27FC236}">
                <a16:creationId xmlns:a16="http://schemas.microsoft.com/office/drawing/2014/main" id="{FECA83DC-3AE1-407B-89A7-5743328C89F2}"/>
              </a:ext>
            </a:extLst>
          </p:cNvPr>
          <p:cNvPicPr>
            <a:picLocks noChangeAspect="1"/>
          </p:cNvPicPr>
          <p:nvPr/>
        </p:nvPicPr>
        <p:blipFill rotWithShape="1">
          <a:blip r:embed="rId3">
            <a:extLst>
              <a:ext uri="{28A0092B-C50C-407E-A947-70E740481C1C}">
                <a14:useLocalDpi xmlns:a14="http://schemas.microsoft.com/office/drawing/2010/main" val="0"/>
              </a:ext>
            </a:extLst>
          </a:blip>
          <a:srcRect l="10128" r="33622"/>
          <a:stretch/>
        </p:blipFill>
        <p:spPr>
          <a:xfrm rot="5400000">
            <a:off x="2000250" y="-1143000"/>
            <a:ext cx="5143500" cy="9144000"/>
          </a:xfrm>
          <a:prstGeom prst="rect">
            <a:avLst/>
          </a:prstGeom>
        </p:spPr>
      </p:pic>
      <p:sp>
        <p:nvSpPr>
          <p:cNvPr id="2" name="Oval 1">
            <a:extLst>
              <a:ext uri="{FF2B5EF4-FFF2-40B4-BE49-F238E27FC236}">
                <a16:creationId xmlns:a16="http://schemas.microsoft.com/office/drawing/2014/main" id="{3A62702D-BC15-467E-89A9-5130CC6F610A}"/>
              </a:ext>
            </a:extLst>
          </p:cNvPr>
          <p:cNvSpPr/>
          <p:nvPr/>
        </p:nvSpPr>
        <p:spPr>
          <a:xfrm>
            <a:off x="-1939" y="3559830"/>
            <a:ext cx="4272561" cy="1136079"/>
          </a:xfrm>
          <a:prstGeom prst="ellipse">
            <a:avLst/>
          </a:prstGeom>
          <a:solidFill>
            <a:schemeClr val="bg1"/>
          </a:solidFill>
        </p:spPr>
        <p:txBody>
          <a:bodyPr wrap="none" lIns="68580" tIns="34290" rIns="68580" bIns="34290">
            <a:spAutoFit/>
          </a:bodyPr>
          <a:lstStyle/>
          <a:p>
            <a:pPr algn="ctr"/>
            <a:r>
              <a:rPr lang="en-US" sz="2400" dirty="0">
                <a:ln w="0"/>
                <a:effectLst>
                  <a:outerShdw blurRad="38100" dist="19050" dir="2700000" algn="tl" rotWithShape="0">
                    <a:schemeClr val="dk1">
                      <a:alpha val="40000"/>
                    </a:schemeClr>
                  </a:outerShdw>
                </a:effectLst>
              </a:rPr>
              <a:t>Island Bush Poppy</a:t>
            </a:r>
          </a:p>
          <a:p>
            <a:pPr algn="ctr"/>
            <a:r>
              <a:rPr lang="en-US" sz="2400" i="1" dirty="0" err="1">
                <a:ln w="0"/>
                <a:effectLst>
                  <a:outerShdw blurRad="38100" dist="19050" dir="2700000" algn="tl" rotWithShape="0">
                    <a:schemeClr val="dk1">
                      <a:alpha val="40000"/>
                    </a:schemeClr>
                  </a:outerShdw>
                </a:effectLst>
              </a:rPr>
              <a:t>Dendromecon</a:t>
            </a:r>
            <a:r>
              <a:rPr lang="en-US" sz="2400" i="1" dirty="0">
                <a:ln w="0"/>
                <a:effectLst>
                  <a:outerShdw blurRad="38100" dist="19050" dir="2700000" algn="tl" rotWithShape="0">
                    <a:schemeClr val="dk1">
                      <a:alpha val="40000"/>
                    </a:schemeClr>
                  </a:outerShdw>
                </a:effectLst>
              </a:rPr>
              <a:t> </a:t>
            </a:r>
            <a:r>
              <a:rPr lang="en-US" sz="2400" i="1" dirty="0" err="1">
                <a:ln w="0"/>
                <a:effectLst>
                  <a:outerShdw blurRad="38100" dist="19050" dir="2700000" algn="tl" rotWithShape="0">
                    <a:schemeClr val="dk1">
                      <a:alpha val="40000"/>
                    </a:schemeClr>
                  </a:outerShdw>
                </a:effectLst>
              </a:rPr>
              <a:t>harfordii</a:t>
            </a:r>
            <a:endParaRPr lang="en-US" sz="2400" i="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97374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CEA54E-AAA8-4BEC-924C-3EFC60E41418}"/>
              </a:ext>
            </a:extLst>
          </p:cNvPr>
          <p:cNvSpPr>
            <a:spLocks noGrp="1"/>
          </p:cNvSpPr>
          <p:nvPr>
            <p:ph type="title"/>
          </p:nvPr>
        </p:nvSpPr>
        <p:spPr bwMode="auto">
          <a:xfrm>
            <a:off x="209862" y="273050"/>
            <a:ext cx="3255651"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b">
            <a:normAutofit/>
          </a:bodyPr>
          <a:lstStyle/>
          <a:p>
            <a:pPr algn="ctr"/>
            <a:r>
              <a:rPr lang="en-US" sz="3200" u="sng" dirty="0"/>
              <a:t>A Blood Currant in a Pot</a:t>
            </a:r>
          </a:p>
        </p:txBody>
      </p:sp>
      <p:pic>
        <p:nvPicPr>
          <p:cNvPr id="9" name="Picture Placeholder 8" descr="A cat sitting in front of a window&#10;&#10;Description automatically generated">
            <a:extLst>
              <a:ext uri="{FF2B5EF4-FFF2-40B4-BE49-F238E27FC236}">
                <a16:creationId xmlns:a16="http://schemas.microsoft.com/office/drawing/2014/main" id="{9E902474-7BE6-4AD3-81B1-86368D8CFC6E}"/>
              </a:ext>
            </a:extLst>
          </p:cNvPr>
          <p:cNvPicPr>
            <a:picLocks noGrp="1" noChangeAspect="1"/>
          </p:cNvPicPr>
          <p:nvPr>
            <p:ph idx="1"/>
          </p:nvPr>
        </p:nvPicPr>
        <p:blipFill rotWithShape="1">
          <a:blip r:embed="rId3"/>
          <a:srcRect t="11272" r="-1" b="8693"/>
          <a:stretch/>
        </p:blipFill>
        <p:spPr>
          <a:xfrm>
            <a:off x="3465513" y="273050"/>
            <a:ext cx="5221287" cy="5454901"/>
          </a:xfrm>
          <a:prstGeom prst="rect">
            <a:avLst/>
          </a:prstGeom>
          <a:noFill/>
        </p:spPr>
      </p:pic>
      <p:sp>
        <p:nvSpPr>
          <p:cNvPr id="14" name="Text Placeholder 3">
            <a:extLst>
              <a:ext uri="{FF2B5EF4-FFF2-40B4-BE49-F238E27FC236}">
                <a16:creationId xmlns:a16="http://schemas.microsoft.com/office/drawing/2014/main" id="{A3B5FFA1-8106-4B1A-981D-8AE14E8BCD1A}"/>
              </a:ext>
            </a:extLst>
          </p:cNvPr>
          <p:cNvSpPr>
            <a:spLocks noGrp="1"/>
          </p:cNvSpPr>
          <p:nvPr>
            <p:ph type="body" sz="half" idx="2"/>
          </p:nvPr>
        </p:nvSpPr>
        <p:spPr>
          <a:xfrm>
            <a:off x="209862" y="2128603"/>
            <a:ext cx="3255651" cy="3599348"/>
          </a:xfrm>
        </p:spPr>
        <p:txBody>
          <a:bodyPr/>
          <a:lstStyle/>
          <a:p>
            <a:r>
              <a:rPr lang="en-US" sz="2400" dirty="0"/>
              <a:t>Plants in containers will need more watering.</a:t>
            </a:r>
          </a:p>
          <a:p>
            <a:r>
              <a:rPr lang="en-US" sz="2400" dirty="0"/>
              <a:t>Some native plants have even been used for bonsai.</a:t>
            </a:r>
          </a:p>
          <a:p>
            <a:r>
              <a:rPr lang="en-US" sz="2400" dirty="0"/>
              <a:t>Nice to enjoy scented species up close.</a:t>
            </a:r>
          </a:p>
          <a:p>
            <a:r>
              <a:rPr lang="en-US" sz="2400" dirty="0"/>
              <a:t>Great for bulbs that are summer dormant.</a:t>
            </a:r>
          </a:p>
          <a:p>
            <a:endParaRPr lang="en-US" sz="2400" dirty="0"/>
          </a:p>
          <a:p>
            <a:r>
              <a:rPr lang="en-US" sz="2400" dirty="0"/>
              <a:t>`</a:t>
            </a:r>
          </a:p>
        </p:txBody>
      </p:sp>
    </p:spTree>
    <p:extLst>
      <p:ext uri="{BB962C8B-B14F-4D97-AF65-F5344CB8AC3E}">
        <p14:creationId xmlns:p14="http://schemas.microsoft.com/office/powerpoint/2010/main" val="2540412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normAutofit/>
          </a:bodyPr>
          <a:lstStyle/>
          <a:p>
            <a:pPr>
              <a:lnSpc>
                <a:spcPct val="90000"/>
              </a:lnSpc>
            </a:pPr>
            <a:r>
              <a:rPr lang="en-US" sz="3700" b="1" u="sng"/>
              <a:t>Things to Consider When Selecting Specific Plants for Your Garden</a:t>
            </a:r>
          </a:p>
        </p:txBody>
      </p:sp>
      <p:graphicFrame>
        <p:nvGraphicFramePr>
          <p:cNvPr id="13" name="Content Placeholder 2">
            <a:extLst>
              <a:ext uri="{FF2B5EF4-FFF2-40B4-BE49-F238E27FC236}">
                <a16:creationId xmlns:a16="http://schemas.microsoft.com/office/drawing/2014/main" id="{B630EF0D-B638-42A1-B7C8-C934FE7006BE}"/>
              </a:ext>
            </a:extLst>
          </p:cNvPr>
          <p:cNvGraphicFramePr>
            <a:graphicFrameLocks noGrp="1"/>
          </p:cNvGraphicFramePr>
          <p:nvPr>
            <p:ph idx="1"/>
            <p:extLst>
              <p:ext uri="{D42A27DB-BD31-4B8C-83A1-F6EECF244321}">
                <p14:modId xmlns:p14="http://schemas.microsoft.com/office/powerpoint/2010/main" val="2402752309"/>
              </p:ext>
            </p:extLst>
          </p:nvPr>
        </p:nvGraphicFramePr>
        <p:xfrm>
          <a:off x="457200" y="1600200"/>
          <a:ext cx="8229600" cy="3816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7636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ADCB17-BB8B-4729-868C-42F847899641}"/>
              </a:ext>
            </a:extLst>
          </p:cNvPr>
          <p:cNvSpPr>
            <a:spLocks noGrp="1"/>
          </p:cNvSpPr>
          <p:nvPr>
            <p:ph type="title"/>
          </p:nvPr>
        </p:nvSpPr>
        <p:spPr>
          <a:xfrm>
            <a:off x="329784" y="599607"/>
            <a:ext cx="2895513" cy="1558977"/>
          </a:xfrm>
        </p:spPr>
        <p:txBody>
          <a:bodyPr vert="horz" wrap="square" lIns="68580" tIns="34290" rIns="68580" bIns="34290" numCol="1" rtlCol="0" anchor="ctr" anchorCtr="0" compatLnSpc="1">
            <a:prstTxWarp prst="textNoShape">
              <a:avLst/>
            </a:prstTxWarp>
            <a:normAutofit/>
          </a:bodyPr>
          <a:lstStyle/>
          <a:p>
            <a:r>
              <a:rPr lang="en-US" sz="3300" u="sng" dirty="0"/>
              <a:t>A Garden Near West Cliff Drive</a:t>
            </a:r>
          </a:p>
        </p:txBody>
      </p:sp>
      <p:sp>
        <p:nvSpPr>
          <p:cNvPr id="6" name="Text Placeholder 5">
            <a:extLst>
              <a:ext uri="{FF2B5EF4-FFF2-40B4-BE49-F238E27FC236}">
                <a16:creationId xmlns:a16="http://schemas.microsoft.com/office/drawing/2014/main" id="{DC4C2544-512A-49D3-AD9A-4C49F18B01BD}"/>
              </a:ext>
            </a:extLst>
          </p:cNvPr>
          <p:cNvSpPr>
            <a:spLocks noGrp="1"/>
          </p:cNvSpPr>
          <p:nvPr>
            <p:ph type="body" sz="half" idx="2"/>
          </p:nvPr>
        </p:nvSpPr>
        <p:spPr>
          <a:xfrm>
            <a:off x="149902" y="2338466"/>
            <a:ext cx="3075396" cy="3537678"/>
          </a:xfrm>
        </p:spPr>
        <p:txBody>
          <a:bodyPr vert="horz" wrap="square" lIns="68580" tIns="34290" rIns="68580" bIns="34290" numCol="1" rtlCol="0" anchor="t" anchorCtr="0" compatLnSpc="1">
            <a:prstTxWarp prst="textNoShape">
              <a:avLst/>
            </a:prstTxWarp>
            <a:normAutofit lnSpcReduction="10000"/>
          </a:bodyPr>
          <a:lstStyle/>
          <a:p>
            <a:pPr marL="257175" indent="-171450">
              <a:buFont typeface="Arial" panose="020B0604020202020204" pitchFamily="34" charset="0"/>
              <a:buChar char="•"/>
            </a:pPr>
            <a:r>
              <a:rPr lang="en-US" sz="1800" dirty="0"/>
              <a:t>Includes a profusion of perennial and annual flowers</a:t>
            </a:r>
          </a:p>
          <a:p>
            <a:pPr marL="257175" indent="-171450">
              <a:buFont typeface="Arial" panose="020B0604020202020204" pitchFamily="34" charset="0"/>
              <a:buChar char="•"/>
            </a:pPr>
            <a:r>
              <a:rPr lang="en-US" sz="1800" dirty="0"/>
              <a:t>Coyote bush pruned to take on a beautiful form</a:t>
            </a:r>
          </a:p>
          <a:p>
            <a:pPr marL="257175" indent="-171450">
              <a:buFont typeface="Arial" panose="020B0604020202020204" pitchFamily="34" charset="0"/>
              <a:buChar char="•"/>
            </a:pPr>
            <a:r>
              <a:rPr lang="en-US" sz="1800" dirty="0"/>
              <a:t>Highly aromatic Cleveland sage and Woolly blue curls</a:t>
            </a:r>
          </a:p>
          <a:p>
            <a:pPr marL="257175" indent="-171450">
              <a:buFont typeface="Arial" panose="020B0604020202020204" pitchFamily="34" charset="0"/>
              <a:buChar char="•"/>
            </a:pPr>
            <a:r>
              <a:rPr lang="en-US" sz="1800" dirty="0"/>
              <a:t>Plants in containers to meet their specific needs</a:t>
            </a:r>
          </a:p>
          <a:p>
            <a:pPr marL="257175" indent="-171450">
              <a:buFont typeface="Arial" panose="020B0604020202020204" pitchFamily="34" charset="0"/>
              <a:buChar char="•"/>
            </a:pPr>
            <a:endParaRPr lang="en-US" sz="1800" dirty="0"/>
          </a:p>
          <a:p>
            <a:pPr marL="85725"/>
            <a:r>
              <a:rPr lang="en-US" sz="1800" dirty="0"/>
              <a:t>K. Laird Garden</a:t>
            </a:r>
          </a:p>
          <a:p>
            <a:pPr marL="85725"/>
            <a:r>
              <a:rPr lang="en-US" dirty="0"/>
              <a:t>Photo by </a:t>
            </a:r>
            <a:r>
              <a:rPr lang="en-US" dirty="0" err="1"/>
              <a:t>Anandi</a:t>
            </a:r>
            <a:r>
              <a:rPr lang="en-US" dirty="0"/>
              <a:t> Paganini</a:t>
            </a:r>
          </a:p>
        </p:txBody>
      </p:sp>
      <p:pic>
        <p:nvPicPr>
          <p:cNvPr id="8" name="Picture Placeholder 7" descr="A close up of a flower garden&#10;&#10;Description automatically generated">
            <a:extLst>
              <a:ext uri="{FF2B5EF4-FFF2-40B4-BE49-F238E27FC236}">
                <a16:creationId xmlns:a16="http://schemas.microsoft.com/office/drawing/2014/main" id="{08051604-477A-4910-B29F-5146D2C76F0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035" r="11365"/>
          <a:stretch/>
        </p:blipFill>
        <p:spPr>
          <a:xfrm>
            <a:off x="3479292" y="857257"/>
            <a:ext cx="5664708" cy="5143493"/>
          </a:xfrm>
          <a:prstGeom prst="rect">
            <a:avLst/>
          </a:prstGeom>
          <a:effectLst/>
        </p:spPr>
      </p:pic>
    </p:spTree>
    <p:extLst>
      <p:ext uri="{BB962C8B-B14F-4D97-AF65-F5344CB8AC3E}">
        <p14:creationId xmlns:p14="http://schemas.microsoft.com/office/powerpoint/2010/main" val="3068468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flower garden&#10;&#10;Description automatically generated">
            <a:extLst>
              <a:ext uri="{FF2B5EF4-FFF2-40B4-BE49-F238E27FC236}">
                <a16:creationId xmlns:a16="http://schemas.microsoft.com/office/drawing/2014/main" id="{6794786B-720C-4490-B89D-14C0BF93984E}"/>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2500" b="12500"/>
          <a:stretch/>
        </p:blipFill>
        <p:spPr>
          <a:xfrm>
            <a:off x="15" y="857257"/>
            <a:ext cx="9143985" cy="5143493"/>
          </a:xfrm>
          <a:prstGeom prst="rect">
            <a:avLst/>
          </a:prstGeom>
        </p:spPr>
      </p:pic>
    </p:spTree>
    <p:extLst>
      <p:ext uri="{BB962C8B-B14F-4D97-AF65-F5344CB8AC3E}">
        <p14:creationId xmlns:p14="http://schemas.microsoft.com/office/powerpoint/2010/main" val="486390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07CD-7748-4EF8-AA7E-D7C9942641A8}"/>
              </a:ext>
            </a:extLst>
          </p:cNvPr>
          <p:cNvSpPr>
            <a:spLocks noGrp="1"/>
          </p:cNvSpPr>
          <p:nvPr>
            <p:ph type="title"/>
          </p:nvPr>
        </p:nvSpPr>
        <p:spPr>
          <a:xfrm>
            <a:off x="274320" y="254834"/>
            <a:ext cx="8241030" cy="1215296"/>
          </a:xfrm>
        </p:spPr>
        <p:txBody>
          <a:bodyPr/>
          <a:lstStyle/>
          <a:p>
            <a:r>
              <a:rPr lang="en-US" b="1" u="sng" dirty="0"/>
              <a:t>Habitat Loss and Biodiversity Initiative</a:t>
            </a:r>
          </a:p>
        </p:txBody>
      </p:sp>
      <p:sp>
        <p:nvSpPr>
          <p:cNvPr id="3" name="Content Placeholder 2">
            <a:extLst>
              <a:ext uri="{FF2B5EF4-FFF2-40B4-BE49-F238E27FC236}">
                <a16:creationId xmlns:a16="http://schemas.microsoft.com/office/drawing/2014/main" id="{4C61A305-7BE4-4507-8170-6D1464E07A83}"/>
              </a:ext>
            </a:extLst>
          </p:cNvPr>
          <p:cNvSpPr>
            <a:spLocks noGrp="1"/>
          </p:cNvSpPr>
          <p:nvPr>
            <p:ph sz="half" idx="1"/>
          </p:nvPr>
        </p:nvSpPr>
        <p:spPr>
          <a:xfrm>
            <a:off x="274320" y="1764617"/>
            <a:ext cx="4240530" cy="4135901"/>
          </a:xfrm>
        </p:spPr>
        <p:txBody>
          <a:bodyPr>
            <a:normAutofit fontScale="77500" lnSpcReduction="20000"/>
          </a:bodyPr>
          <a:lstStyle/>
          <a:p>
            <a:r>
              <a:rPr lang="en-US" dirty="0"/>
              <a:t>Over 75% of native habitat has been lost in California</a:t>
            </a:r>
          </a:p>
          <a:p>
            <a:r>
              <a:rPr lang="en-US" dirty="0"/>
              <a:t>300 species are Federally listed as threatened and endangered.</a:t>
            </a:r>
          </a:p>
          <a:p>
            <a:r>
              <a:rPr lang="en-US" dirty="0"/>
              <a:t>The State Biodiversity Initiative was launched in 2018 to provide a roadmap and funding to protect our biodiversity.</a:t>
            </a:r>
          </a:p>
          <a:p>
            <a:r>
              <a:rPr lang="en-US" dirty="0"/>
              <a:t> </a:t>
            </a:r>
            <a:r>
              <a:rPr lang="en-US" sz="2300" dirty="0">
                <a:hlinkClick r:id="rId3"/>
              </a:rPr>
              <a:t>http://opr.ca.gov/docs/20180907-CaliforniaBiodiversityActionPlan.pdf</a:t>
            </a:r>
            <a:endParaRPr lang="en-US" sz="2300" dirty="0"/>
          </a:p>
          <a:p>
            <a:endParaRPr lang="en-US" sz="2300" dirty="0"/>
          </a:p>
          <a:p>
            <a:r>
              <a:rPr lang="en-US" sz="1800" dirty="0"/>
              <a:t>Photos of Santa Cruz endangered species: </a:t>
            </a:r>
          </a:p>
          <a:p>
            <a:pPr marL="0" indent="0" algn="ctr">
              <a:buNone/>
            </a:pPr>
            <a:r>
              <a:rPr lang="en-US" sz="1800" dirty="0"/>
              <a:t>Yellow-billed cuckoo,  Santa Cruz wallflower, </a:t>
            </a:r>
          </a:p>
          <a:p>
            <a:pPr marL="0" indent="0" algn="ctr">
              <a:buNone/>
            </a:pPr>
            <a:r>
              <a:rPr lang="en-US" sz="1800" dirty="0"/>
              <a:t>Ohlone tiger beetle, long-toed salamander</a:t>
            </a:r>
          </a:p>
        </p:txBody>
      </p:sp>
      <p:sp>
        <p:nvSpPr>
          <p:cNvPr id="5" name="Content Placeholder 4">
            <a:extLst>
              <a:ext uri="{FF2B5EF4-FFF2-40B4-BE49-F238E27FC236}">
                <a16:creationId xmlns:a16="http://schemas.microsoft.com/office/drawing/2014/main" id="{DC59DAFD-7408-468B-AB6A-94D2FAE0065A}"/>
              </a:ext>
            </a:extLst>
          </p:cNvPr>
          <p:cNvSpPr>
            <a:spLocks noGrp="1"/>
          </p:cNvSpPr>
          <p:nvPr>
            <p:ph sz="half" idx="2"/>
          </p:nvPr>
        </p:nvSpPr>
        <p:spPr>
          <a:xfrm>
            <a:off x="4629150" y="1880675"/>
            <a:ext cx="3886200" cy="3609298"/>
          </a:xfrm>
        </p:spPr>
        <p:txBody>
          <a:bodyPr>
            <a:normAutofit fontScale="77500" lnSpcReduction="20000"/>
          </a:bodyPr>
          <a:lstStyle/>
          <a:p>
            <a:endParaRPr lang="en-US" dirty="0"/>
          </a:p>
        </p:txBody>
      </p:sp>
      <p:sp>
        <p:nvSpPr>
          <p:cNvPr id="7" name="Rectangle 6">
            <a:extLst>
              <a:ext uri="{FF2B5EF4-FFF2-40B4-BE49-F238E27FC236}">
                <a16:creationId xmlns:a16="http://schemas.microsoft.com/office/drawing/2014/main" id="{DAA56A7F-62D2-47E2-848D-AD84F1D56D34}"/>
              </a:ext>
            </a:extLst>
          </p:cNvPr>
          <p:cNvSpPr/>
          <p:nvPr/>
        </p:nvSpPr>
        <p:spPr>
          <a:xfrm>
            <a:off x="4617720" y="1880673"/>
            <a:ext cx="1954530" cy="1761979"/>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31D50D1-DB1C-4793-A8BC-FC8A43F508B5}"/>
              </a:ext>
            </a:extLst>
          </p:cNvPr>
          <p:cNvSpPr/>
          <p:nvPr/>
        </p:nvSpPr>
        <p:spPr>
          <a:xfrm>
            <a:off x="6583680" y="1861907"/>
            <a:ext cx="1931670" cy="1761979"/>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7960D6F-8EAA-4D87-BFFB-BA955808596A}"/>
              </a:ext>
            </a:extLst>
          </p:cNvPr>
          <p:cNvSpPr/>
          <p:nvPr/>
        </p:nvSpPr>
        <p:spPr>
          <a:xfrm>
            <a:off x="4629150" y="3623886"/>
            <a:ext cx="1954530" cy="1847321"/>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EF70B7-C5B1-46CD-BDDE-ECA68D2039AD}"/>
              </a:ext>
            </a:extLst>
          </p:cNvPr>
          <p:cNvSpPr/>
          <p:nvPr/>
        </p:nvSpPr>
        <p:spPr>
          <a:xfrm>
            <a:off x="6595110" y="3661420"/>
            <a:ext cx="1931670" cy="1847321"/>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352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05111-921C-4D48-B6D8-8AF4B80574A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ctr" anchorCtr="0" compatLnSpc="1">
            <a:prstTxWarp prst="textNoShape">
              <a:avLst/>
            </a:prstTxWarp>
            <a:normAutofit/>
          </a:bodyPr>
          <a:lstStyle/>
          <a:p>
            <a:pPr>
              <a:lnSpc>
                <a:spcPct val="90000"/>
              </a:lnSpc>
            </a:pPr>
            <a:r>
              <a:rPr lang="en-US" sz="3700" b="1" u="sng"/>
              <a:t>Special Considerations if you live in the Wildlife Urban Interface</a:t>
            </a:r>
          </a:p>
        </p:txBody>
      </p:sp>
      <p:sp>
        <p:nvSpPr>
          <p:cNvPr id="4" name="Content Placeholder 3">
            <a:extLst>
              <a:ext uri="{FF2B5EF4-FFF2-40B4-BE49-F238E27FC236}">
                <a16:creationId xmlns:a16="http://schemas.microsoft.com/office/drawing/2014/main" id="{16F5830A-31DE-48C4-A4E9-DDF78DDCFB35}"/>
              </a:ext>
            </a:extLst>
          </p:cNvPr>
          <p:cNvSpPr>
            <a:spLocks noGrp="1"/>
          </p:cNvSpPr>
          <p:nvPr>
            <p:ph sz="half" idx="1"/>
          </p:nvPr>
        </p:nvSpPr>
        <p:spPr bwMode="auto">
          <a:xfrm>
            <a:off x="457200" y="1600201"/>
            <a:ext cx="4038600" cy="415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t" anchorCtr="0" compatLnSpc="1">
            <a:prstTxWarp prst="textNoShape">
              <a:avLst/>
            </a:prstTxWarp>
            <a:normAutofit/>
          </a:bodyPr>
          <a:lstStyle/>
          <a:p>
            <a:pPr>
              <a:lnSpc>
                <a:spcPct val="90000"/>
              </a:lnSpc>
            </a:pPr>
            <a:r>
              <a:rPr lang="en-US" sz="2200"/>
              <a:t>Maintain the biological integrity of wild populations of native plants by avoiding species that might cross-pollinate with them.</a:t>
            </a:r>
          </a:p>
          <a:p>
            <a:pPr>
              <a:lnSpc>
                <a:spcPct val="90000"/>
              </a:lnSpc>
            </a:pPr>
            <a:r>
              <a:rPr lang="en-US" sz="2200"/>
              <a:t>Eliminate invasive species</a:t>
            </a:r>
          </a:p>
          <a:p>
            <a:pPr>
              <a:lnSpc>
                <a:spcPct val="90000"/>
              </a:lnSpc>
            </a:pPr>
            <a:r>
              <a:rPr lang="en-US" sz="2200"/>
              <a:t>Reduce fuel loads</a:t>
            </a:r>
          </a:p>
          <a:p>
            <a:pPr>
              <a:lnSpc>
                <a:spcPct val="90000"/>
              </a:lnSpc>
            </a:pPr>
            <a:endParaRPr lang="en-US" sz="2200"/>
          </a:p>
          <a:p>
            <a:pPr>
              <a:lnSpc>
                <a:spcPct val="90000"/>
              </a:lnSpc>
            </a:pPr>
            <a:endParaRPr lang="en-US" sz="2200"/>
          </a:p>
          <a:p>
            <a:pPr marL="0" indent="0">
              <a:lnSpc>
                <a:spcPct val="90000"/>
              </a:lnSpc>
              <a:buNone/>
            </a:pPr>
            <a:r>
              <a:rPr lang="en-US" sz="2200"/>
              <a:t>Photo of Master Gardener Karen </a:t>
            </a:r>
            <a:r>
              <a:rPr lang="en-US" sz="2200" err="1"/>
              <a:t>Cozza’s</a:t>
            </a:r>
            <a:r>
              <a:rPr lang="en-US" sz="2200"/>
              <a:t> garden  by Kevin Lohman</a:t>
            </a:r>
          </a:p>
        </p:txBody>
      </p:sp>
      <p:pic>
        <p:nvPicPr>
          <p:cNvPr id="6" name="Content Placeholder 5" descr="A green plant in a forest&#10;&#10;Description automatically generated">
            <a:extLst>
              <a:ext uri="{FF2B5EF4-FFF2-40B4-BE49-F238E27FC236}">
                <a16:creationId xmlns:a16="http://schemas.microsoft.com/office/drawing/2014/main" id="{1737DC7F-6E8C-447B-BCEA-45DBD04A0D58}"/>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4969" r="20143" b="3"/>
          <a:stretch/>
        </p:blipFill>
        <p:spPr>
          <a:xfrm>
            <a:off x="4648200" y="1600200"/>
            <a:ext cx="4038600" cy="4154393"/>
          </a:xfrm>
          <a:prstGeom prst="rect">
            <a:avLst/>
          </a:prstGeom>
          <a:noFill/>
          <a:effectLst/>
        </p:spPr>
      </p:pic>
    </p:spTree>
    <p:extLst>
      <p:ext uri="{BB962C8B-B14F-4D97-AF65-F5344CB8AC3E}">
        <p14:creationId xmlns:p14="http://schemas.microsoft.com/office/powerpoint/2010/main" val="1212761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plant in a forest&#10;&#10;Description automatically generated">
            <a:extLst>
              <a:ext uri="{FF2B5EF4-FFF2-40B4-BE49-F238E27FC236}">
                <a16:creationId xmlns:a16="http://schemas.microsoft.com/office/drawing/2014/main" id="{E682181D-443F-4052-AE7D-193EB8D039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2" b="10739"/>
          <a:stretch/>
        </p:blipFill>
        <p:spPr>
          <a:xfrm>
            <a:off x="15" y="857257"/>
            <a:ext cx="9143985" cy="5143493"/>
          </a:xfrm>
          <a:prstGeom prst="rect">
            <a:avLst/>
          </a:prstGeom>
        </p:spPr>
      </p:pic>
    </p:spTree>
    <p:extLst>
      <p:ext uri="{BB962C8B-B14F-4D97-AF65-F5344CB8AC3E}">
        <p14:creationId xmlns:p14="http://schemas.microsoft.com/office/powerpoint/2010/main" val="1262441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5701-8907-4D2A-8E3A-B293958EB41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ctr" anchorCtr="0" compatLnSpc="1">
            <a:prstTxWarp prst="textNoShape">
              <a:avLst/>
            </a:prstTxWarp>
            <a:normAutofit/>
          </a:bodyPr>
          <a:lstStyle/>
          <a:p>
            <a:r>
              <a:rPr lang="en-US" u="sng"/>
              <a:t>Weed Eradication Before Planting</a:t>
            </a:r>
          </a:p>
        </p:txBody>
      </p:sp>
      <p:pic>
        <p:nvPicPr>
          <p:cNvPr id="7" name="Picture Placeholder 6" descr="A close up of a flower&#10;&#10;Description automatically generated">
            <a:extLst>
              <a:ext uri="{FF2B5EF4-FFF2-40B4-BE49-F238E27FC236}">
                <a16:creationId xmlns:a16="http://schemas.microsoft.com/office/drawing/2014/main" id="{8E1BAE32-426F-4FB0-B633-CA4714826A49}"/>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1497" r="23821"/>
          <a:stretch/>
        </p:blipFill>
        <p:spPr>
          <a:xfrm rot="10800000">
            <a:off x="457200" y="1600201"/>
            <a:ext cx="4038600" cy="4154392"/>
          </a:xfrm>
          <a:prstGeom prst="rect">
            <a:avLst/>
          </a:prstGeom>
          <a:noFill/>
        </p:spPr>
      </p:pic>
      <p:sp>
        <p:nvSpPr>
          <p:cNvPr id="3" name="Content Placeholder 2">
            <a:extLst>
              <a:ext uri="{FF2B5EF4-FFF2-40B4-BE49-F238E27FC236}">
                <a16:creationId xmlns:a16="http://schemas.microsoft.com/office/drawing/2014/main" id="{943FDB8D-9FDF-47B0-9D6A-8F90507B5EB3}"/>
              </a:ext>
            </a:extLst>
          </p:cNvPr>
          <p:cNvSpPr>
            <a:spLocks noGrp="1"/>
          </p:cNvSpPr>
          <p:nvPr>
            <p:ph sz="half" idx="2"/>
          </p:nvPr>
        </p:nvSpPr>
        <p:spPr bwMode="auto">
          <a:xfrm>
            <a:off x="4648200" y="1600200"/>
            <a:ext cx="4038600" cy="415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t" anchorCtr="0" compatLnSpc="1">
            <a:prstTxWarp prst="textNoShape">
              <a:avLst/>
            </a:prstTxWarp>
            <a:normAutofit/>
          </a:bodyPr>
          <a:lstStyle/>
          <a:p>
            <a:pPr indent="-171450">
              <a:lnSpc>
                <a:spcPct val="90000"/>
              </a:lnSpc>
              <a:buFont typeface="Arial" panose="020B0604020202020204" pitchFamily="34" charset="0"/>
              <a:buChar char="•"/>
            </a:pPr>
            <a:r>
              <a:rPr lang="en-US" sz="1500"/>
              <a:t>Invasive weeds can outcompete your plants for resources</a:t>
            </a:r>
          </a:p>
          <a:p>
            <a:pPr indent="-171450">
              <a:lnSpc>
                <a:spcPct val="90000"/>
              </a:lnSpc>
              <a:buFont typeface="Arial" panose="020B0604020202020204" pitchFamily="34" charset="0"/>
              <a:buChar char="•"/>
            </a:pPr>
            <a:r>
              <a:rPr lang="en-US" sz="1500"/>
              <a:t>Identify your weeds to determine optimal methods of removal</a:t>
            </a:r>
          </a:p>
          <a:p>
            <a:pPr indent="-171450">
              <a:lnSpc>
                <a:spcPct val="90000"/>
              </a:lnSpc>
              <a:buFont typeface="Arial" panose="020B0604020202020204" pitchFamily="34" charset="0"/>
              <a:buChar char="•"/>
            </a:pPr>
            <a:r>
              <a:rPr lang="en-US" sz="1500"/>
              <a:t>Perennial weeds are more difficult to eradicate</a:t>
            </a:r>
          </a:p>
          <a:p>
            <a:pPr indent="-171450">
              <a:lnSpc>
                <a:spcPct val="90000"/>
              </a:lnSpc>
              <a:buFont typeface="Arial" panose="020B0604020202020204" pitchFamily="34" charset="0"/>
              <a:buChar char="•"/>
            </a:pPr>
            <a:r>
              <a:rPr lang="en-US" sz="1500"/>
              <a:t>Weeds produce a lot of seed</a:t>
            </a:r>
          </a:p>
          <a:p>
            <a:pPr indent="-171450">
              <a:lnSpc>
                <a:spcPct val="90000"/>
              </a:lnSpc>
              <a:buFont typeface="Arial" panose="020B0604020202020204" pitchFamily="34" charset="0"/>
              <a:buChar char="•"/>
            </a:pPr>
            <a:r>
              <a:rPr lang="en-US" sz="1500"/>
              <a:t>Weed seeds persist for many years</a:t>
            </a:r>
          </a:p>
          <a:p>
            <a:pPr indent="-171450">
              <a:lnSpc>
                <a:spcPct val="90000"/>
              </a:lnSpc>
              <a:buFont typeface="Arial" panose="020B0604020202020204" pitchFamily="34" charset="0"/>
              <a:buChar char="•"/>
            </a:pPr>
            <a:r>
              <a:rPr lang="en-US" sz="1500"/>
              <a:t>Remove weeds before they set seed</a:t>
            </a:r>
          </a:p>
          <a:p>
            <a:pPr indent="-171450">
              <a:lnSpc>
                <a:spcPct val="90000"/>
              </a:lnSpc>
              <a:buFont typeface="Arial" panose="020B0604020202020204" pitchFamily="34" charset="0"/>
              <a:buChar char="•"/>
            </a:pPr>
            <a:r>
              <a:rPr lang="en-US" sz="1500"/>
              <a:t>Sheet mulching can help suppress weeds</a:t>
            </a:r>
          </a:p>
          <a:p>
            <a:pPr indent="-171450">
              <a:lnSpc>
                <a:spcPct val="90000"/>
              </a:lnSpc>
              <a:buFont typeface="Arial" panose="020B0604020202020204" pitchFamily="34" charset="0"/>
              <a:buChar char="•"/>
            </a:pPr>
            <a:r>
              <a:rPr lang="en-US" sz="1500"/>
              <a:t>Once established, many native plants will help suppress weeds</a:t>
            </a:r>
          </a:p>
          <a:p>
            <a:pPr indent="-171450">
              <a:lnSpc>
                <a:spcPct val="90000"/>
              </a:lnSpc>
              <a:buFont typeface="Arial" panose="020B0604020202020204" pitchFamily="34" charset="0"/>
              <a:buChar char="•"/>
            </a:pPr>
            <a:r>
              <a:rPr lang="en-US" sz="1500">
                <a:hlinkClick r:id="rId4"/>
              </a:rPr>
              <a:t>http://ipm.ucanr.edu/PMG/menu.weeds.html</a:t>
            </a:r>
            <a:endParaRPr lang="en-US" sz="1500"/>
          </a:p>
          <a:p>
            <a:pPr indent="-171450">
              <a:lnSpc>
                <a:spcPct val="90000"/>
              </a:lnSpc>
              <a:buFont typeface="Arial" panose="020B0604020202020204" pitchFamily="34" charset="0"/>
              <a:buChar char="•"/>
            </a:pPr>
            <a:r>
              <a:rPr lang="en-US" sz="1500">
                <a:hlinkClick r:id="rId5"/>
              </a:rPr>
              <a:t>https://www.cal-ipc.org/wp-content/uploads/2017/03/TheTopOffenders_20171114.pdf</a:t>
            </a:r>
            <a:endParaRPr lang="en-US" sz="1500"/>
          </a:p>
          <a:p>
            <a:pPr indent="-171450">
              <a:lnSpc>
                <a:spcPct val="90000"/>
              </a:lnSpc>
              <a:buFont typeface="Arial" panose="020B0604020202020204" pitchFamily="34" charset="0"/>
              <a:buChar char="•"/>
            </a:pPr>
            <a:endParaRPr lang="en-US" sz="1500"/>
          </a:p>
        </p:txBody>
      </p:sp>
    </p:spTree>
    <p:extLst>
      <p:ext uri="{BB962C8B-B14F-4D97-AF65-F5344CB8AC3E}">
        <p14:creationId xmlns:p14="http://schemas.microsoft.com/office/powerpoint/2010/main" val="2455510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ctr" anchorCtr="0" compatLnSpc="1">
            <a:prstTxWarp prst="textNoShape">
              <a:avLst/>
            </a:prstTxWarp>
            <a:normAutofit/>
          </a:bodyPr>
          <a:lstStyle/>
          <a:p>
            <a:r>
              <a:rPr lang="en-US" u="sng"/>
              <a:t>Planting</a:t>
            </a:r>
          </a:p>
        </p:txBody>
      </p:sp>
      <p:pic>
        <p:nvPicPr>
          <p:cNvPr id="8" name="Picture Placeholder 7" descr="A house on the side of a building&#10;&#10;Description automatically generated">
            <a:extLst>
              <a:ext uri="{FF2B5EF4-FFF2-40B4-BE49-F238E27FC236}">
                <a16:creationId xmlns:a16="http://schemas.microsoft.com/office/drawing/2014/main" id="{78F0ED21-D6C2-4537-B63B-C6F2CA9A7252}"/>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7555" r="17558" b="3"/>
          <a:stretch/>
        </p:blipFill>
        <p:spPr>
          <a:xfrm>
            <a:off x="457200" y="1600201"/>
            <a:ext cx="4038600" cy="4154392"/>
          </a:xfrm>
          <a:prstGeom prst="rect">
            <a:avLst/>
          </a:prstGeom>
          <a:noFill/>
          <a:effectLst/>
        </p:spPr>
      </p:pic>
      <p:sp>
        <p:nvSpPr>
          <p:cNvPr id="3" name="Content Placeholder 2"/>
          <p:cNvSpPr>
            <a:spLocks noGrp="1"/>
          </p:cNvSpPr>
          <p:nvPr>
            <p:ph sz="half" idx="2"/>
          </p:nvPr>
        </p:nvSpPr>
        <p:spPr bwMode="auto">
          <a:xfrm>
            <a:off x="4648200" y="1600200"/>
            <a:ext cx="4038600" cy="415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t" anchorCtr="0" compatLnSpc="1">
            <a:prstTxWarp prst="textNoShape">
              <a:avLst/>
            </a:prstTxWarp>
            <a:normAutofit/>
          </a:bodyPr>
          <a:lstStyle/>
          <a:p>
            <a:pPr marL="342900" indent="-171450">
              <a:lnSpc>
                <a:spcPct val="90000"/>
              </a:lnSpc>
              <a:buFont typeface="Arial" panose="020B0604020202020204" pitchFamily="34" charset="0"/>
              <a:buChar char="•"/>
            </a:pPr>
            <a:r>
              <a:rPr lang="en-US" sz="2000"/>
              <a:t>Planting in late fall to winter is best.</a:t>
            </a:r>
          </a:p>
          <a:p>
            <a:pPr marL="342900" indent="-171450">
              <a:lnSpc>
                <a:spcPct val="90000"/>
              </a:lnSpc>
              <a:buFont typeface="Arial" panose="020B0604020202020204" pitchFamily="34" charset="0"/>
              <a:buChar char="•"/>
            </a:pPr>
            <a:r>
              <a:rPr lang="en-US" sz="2000" err="1"/>
              <a:t>Calscape</a:t>
            </a:r>
            <a:r>
              <a:rPr lang="en-US" sz="2000"/>
              <a:t> planting guide </a:t>
            </a:r>
            <a:r>
              <a:rPr lang="en-US" sz="2000">
                <a:hlinkClick r:id="rId4"/>
              </a:rPr>
              <a:t>https://calscape.org/planting-guide.php</a:t>
            </a:r>
            <a:endParaRPr lang="en-US" sz="2000"/>
          </a:p>
          <a:p>
            <a:pPr marL="342900" indent="-171450">
              <a:lnSpc>
                <a:spcPct val="90000"/>
              </a:lnSpc>
              <a:buFont typeface="Arial" panose="020B0604020202020204" pitchFamily="34" charset="0"/>
              <a:buChar char="•"/>
            </a:pPr>
            <a:r>
              <a:rPr lang="en-US" sz="2000"/>
              <a:t>Space plants for future growth.</a:t>
            </a:r>
          </a:p>
          <a:p>
            <a:pPr marL="342900" indent="-171450">
              <a:lnSpc>
                <a:spcPct val="90000"/>
              </a:lnSpc>
              <a:buFont typeface="Arial" panose="020B0604020202020204" pitchFamily="34" charset="0"/>
              <a:buChar char="•"/>
            </a:pPr>
            <a:r>
              <a:rPr lang="en-US" sz="2000"/>
              <a:t>Spaces can be filled with wildflowers, bunchgrasses, stones or even art!  </a:t>
            </a:r>
          </a:p>
          <a:p>
            <a:pPr marL="342900" indent="-171450">
              <a:lnSpc>
                <a:spcPct val="90000"/>
              </a:lnSpc>
              <a:buFont typeface="Arial" panose="020B0604020202020204" pitchFamily="34" charset="0"/>
              <a:buChar char="•"/>
            </a:pPr>
            <a:r>
              <a:rPr lang="en-US" sz="2000"/>
              <a:t>Mulch to maintain moisture and suppress weeds.</a:t>
            </a:r>
          </a:p>
          <a:p>
            <a:pPr marL="342900" indent="-171450">
              <a:lnSpc>
                <a:spcPct val="90000"/>
              </a:lnSpc>
              <a:buFont typeface="Arial" panose="020B0604020202020204" pitchFamily="34" charset="0"/>
              <a:buChar char="•"/>
            </a:pPr>
            <a:endParaRPr lang="en-US" sz="2000"/>
          </a:p>
          <a:p>
            <a:pPr>
              <a:lnSpc>
                <a:spcPct val="90000"/>
              </a:lnSpc>
            </a:pPr>
            <a:r>
              <a:rPr lang="en-US" sz="2000"/>
              <a:t>Photo by Kevin Lohman</a:t>
            </a:r>
          </a:p>
          <a:p>
            <a:pPr indent="-171450">
              <a:lnSpc>
                <a:spcPct val="90000"/>
              </a:lnSpc>
              <a:buFont typeface="Arial" panose="020B0604020202020204" pitchFamily="34" charset="0"/>
              <a:buChar char="•"/>
            </a:pPr>
            <a:endParaRPr lang="en-US" sz="2000"/>
          </a:p>
        </p:txBody>
      </p:sp>
    </p:spTree>
    <p:extLst>
      <p:ext uri="{BB962C8B-B14F-4D97-AF65-F5344CB8AC3E}">
        <p14:creationId xmlns:p14="http://schemas.microsoft.com/office/powerpoint/2010/main" val="3932082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8030" y="480448"/>
            <a:ext cx="5373370" cy="1410346"/>
          </a:xfrm>
        </p:spPr>
        <p:txBody>
          <a:bodyPr vert="horz" wrap="square" lIns="68580" tIns="34290" rIns="68580" bIns="34290" numCol="1" rtlCol="0" anchor="ctr" anchorCtr="0" compatLnSpc="1">
            <a:prstTxWarp prst="textNoShape">
              <a:avLst/>
            </a:prstTxWarp>
            <a:normAutofit/>
          </a:bodyPr>
          <a:lstStyle/>
          <a:p>
            <a:r>
              <a:rPr lang="en-US" sz="3200" b="1" u="sng" dirty="0">
                <a:ea typeface="+mj-ea"/>
                <a:cs typeface="+mj-cs"/>
              </a:rPr>
              <a:t>Watering to Establish Plants – Sleep, Creep then Leap!</a:t>
            </a:r>
            <a:br>
              <a:rPr lang="en-US" sz="2100" dirty="0">
                <a:ea typeface="+mj-ea"/>
                <a:cs typeface="+mj-cs"/>
              </a:rPr>
            </a:br>
            <a:endParaRPr lang="en-US" sz="2100" dirty="0">
              <a:ea typeface="+mj-ea"/>
              <a:cs typeface="+mj-cs"/>
            </a:endParaRPr>
          </a:p>
        </p:txBody>
      </p:sp>
      <p:pic>
        <p:nvPicPr>
          <p:cNvPr id="7" name="Content Placeholder 6" descr="A close up of a tree&#10;&#10;Description automatically generated">
            <a:extLst>
              <a:ext uri="{FF2B5EF4-FFF2-40B4-BE49-F238E27FC236}">
                <a16:creationId xmlns:a16="http://schemas.microsoft.com/office/drawing/2014/main" id="{30F29C41-9D8E-4042-916C-AF3CEC7D1F7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2600" y="505100"/>
            <a:ext cx="2167610" cy="5453108"/>
          </a:xfrm>
          <a:prstGeom prst="rect">
            <a:avLst/>
          </a:prstGeom>
        </p:spPr>
      </p:pic>
      <p:sp>
        <p:nvSpPr>
          <p:cNvPr id="3" name="Content Placeholder 2"/>
          <p:cNvSpPr>
            <a:spLocks noGrp="1"/>
          </p:cNvSpPr>
          <p:nvPr>
            <p:ph sz="half" idx="1"/>
          </p:nvPr>
        </p:nvSpPr>
        <p:spPr>
          <a:xfrm>
            <a:off x="3068664" y="1704814"/>
            <a:ext cx="5843651" cy="3785159"/>
          </a:xfrm>
        </p:spPr>
        <p:txBody>
          <a:bodyPr vert="horz" wrap="square" lIns="68580" tIns="34290" rIns="68580" bIns="34290" numCol="1" rtlCol="0" anchor="t" anchorCtr="0" compatLnSpc="1">
            <a:prstTxWarp prst="textNoShape">
              <a:avLst/>
            </a:prstTxWarp>
            <a:normAutofit/>
          </a:bodyPr>
          <a:lstStyle/>
          <a:p>
            <a:r>
              <a:rPr lang="en-US" sz="2000" dirty="0"/>
              <a:t>More extensive root growth occurs while plants                 are becoming established (great erosion control)</a:t>
            </a:r>
          </a:p>
          <a:p>
            <a:r>
              <a:rPr lang="en-US" sz="2000" dirty="0"/>
              <a:t>Watering is needed to establish roots and                  during periods of drought</a:t>
            </a:r>
          </a:p>
          <a:p>
            <a:r>
              <a:rPr lang="en-US" sz="2000" dirty="0"/>
              <a:t>In general, watering will taper off to once a month</a:t>
            </a:r>
          </a:p>
          <a:p>
            <a:r>
              <a:rPr lang="en-US" sz="2000" dirty="0"/>
              <a:t>As a rule of thumb, plants are established if they have doubled or tripled in size or lived through 2 or 3 summers</a:t>
            </a:r>
          </a:p>
          <a:p>
            <a:endParaRPr lang="en-US" sz="2000" dirty="0"/>
          </a:p>
          <a:p>
            <a:pPr marL="0" indent="0">
              <a:buNone/>
            </a:pPr>
            <a:r>
              <a:rPr lang="en-US" sz="1500" dirty="0"/>
              <a:t>Drawing: Typical root system of a perennial native grass.  </a:t>
            </a:r>
          </a:p>
          <a:p>
            <a:pPr marL="0" indent="0">
              <a:buNone/>
            </a:pPr>
            <a:r>
              <a:rPr lang="en-US" sz="1500" dirty="0"/>
              <a:t>Courtesy: Hastings Natural History Reserve – UC Natural Reserve System</a:t>
            </a:r>
          </a:p>
        </p:txBody>
      </p:sp>
    </p:spTree>
    <p:extLst>
      <p:ext uri="{BB962C8B-B14F-4D97-AF65-F5344CB8AC3E}">
        <p14:creationId xmlns:p14="http://schemas.microsoft.com/office/powerpoint/2010/main" val="2585850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38D4-FE6E-4EF7-8C7E-11588529B48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ctr" anchorCtr="0" compatLnSpc="1">
            <a:prstTxWarp prst="textNoShape">
              <a:avLst/>
            </a:prstTxWarp>
            <a:normAutofit/>
          </a:bodyPr>
          <a:lstStyle/>
          <a:p>
            <a:r>
              <a:rPr lang="en-US" b="1" u="sng"/>
              <a:t>Group Plants in Hydrozones</a:t>
            </a:r>
          </a:p>
        </p:txBody>
      </p:sp>
      <p:pic>
        <p:nvPicPr>
          <p:cNvPr id="8" name="Content Placeholder 7" descr="A close up of a flower&#10;&#10;Description automatically generated">
            <a:extLst>
              <a:ext uri="{FF2B5EF4-FFF2-40B4-BE49-F238E27FC236}">
                <a16:creationId xmlns:a16="http://schemas.microsoft.com/office/drawing/2014/main" id="{E4248736-08EF-443E-8638-0D0794BF3C12}"/>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1690" r="23423" b="3"/>
          <a:stretch/>
        </p:blipFill>
        <p:spPr>
          <a:xfrm>
            <a:off x="457200" y="1600201"/>
            <a:ext cx="4038600" cy="4154392"/>
          </a:xfrm>
          <a:prstGeom prst="rect">
            <a:avLst/>
          </a:prstGeom>
          <a:noFill/>
          <a:effectLst/>
        </p:spPr>
      </p:pic>
      <p:sp>
        <p:nvSpPr>
          <p:cNvPr id="3" name="Content Placeholder 2">
            <a:extLst>
              <a:ext uri="{FF2B5EF4-FFF2-40B4-BE49-F238E27FC236}">
                <a16:creationId xmlns:a16="http://schemas.microsoft.com/office/drawing/2014/main" id="{A99E670A-A2AF-4700-B7E3-4BD75B10D475}"/>
              </a:ext>
            </a:extLst>
          </p:cNvPr>
          <p:cNvSpPr>
            <a:spLocks noGrp="1"/>
          </p:cNvSpPr>
          <p:nvPr>
            <p:ph sz="half" idx="2"/>
          </p:nvPr>
        </p:nvSpPr>
        <p:spPr bwMode="auto">
          <a:xfrm>
            <a:off x="4648200" y="1600200"/>
            <a:ext cx="4038600" cy="415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t" anchorCtr="0" compatLnSpc="1">
            <a:prstTxWarp prst="textNoShape">
              <a:avLst/>
            </a:prstTxWarp>
            <a:normAutofit/>
          </a:bodyPr>
          <a:lstStyle/>
          <a:p>
            <a:pPr>
              <a:lnSpc>
                <a:spcPct val="90000"/>
              </a:lnSpc>
            </a:pPr>
            <a:r>
              <a:rPr lang="en-US" sz="2200"/>
              <a:t>Plants native to moist canyons and shady streams are water-needy.</a:t>
            </a:r>
          </a:p>
          <a:p>
            <a:pPr>
              <a:lnSpc>
                <a:spcPct val="90000"/>
              </a:lnSpc>
            </a:pPr>
            <a:r>
              <a:rPr lang="en-US" sz="2200"/>
              <a:t>Plants of scrub or chaparral communities need a lot less water.</a:t>
            </a:r>
          </a:p>
          <a:p>
            <a:pPr>
              <a:lnSpc>
                <a:spcPct val="90000"/>
              </a:lnSpc>
            </a:pPr>
            <a:r>
              <a:rPr lang="en-US" sz="2200"/>
              <a:t>Other plants fall somewhere in the middle.</a:t>
            </a:r>
          </a:p>
          <a:p>
            <a:pPr>
              <a:lnSpc>
                <a:spcPct val="90000"/>
              </a:lnSpc>
            </a:pPr>
            <a:r>
              <a:rPr lang="en-US" sz="2200"/>
              <a:t>You may have 3 </a:t>
            </a:r>
            <a:r>
              <a:rPr lang="en-US" sz="2200" err="1"/>
              <a:t>hydrozones</a:t>
            </a:r>
            <a:r>
              <a:rPr lang="en-US" sz="2200"/>
              <a:t> on your property.</a:t>
            </a:r>
          </a:p>
          <a:p>
            <a:pPr>
              <a:lnSpc>
                <a:spcPct val="90000"/>
              </a:lnSpc>
            </a:pPr>
            <a:endParaRPr lang="en-US" sz="2200"/>
          </a:p>
          <a:p>
            <a:pPr marL="0" indent="0">
              <a:lnSpc>
                <a:spcPct val="90000"/>
              </a:lnSpc>
              <a:buNone/>
            </a:pPr>
            <a:r>
              <a:rPr lang="en-US" sz="2200"/>
              <a:t>Photo by Kevin Lohman</a:t>
            </a:r>
          </a:p>
        </p:txBody>
      </p:sp>
    </p:spTree>
    <p:extLst>
      <p:ext uri="{BB962C8B-B14F-4D97-AF65-F5344CB8AC3E}">
        <p14:creationId xmlns:p14="http://schemas.microsoft.com/office/powerpoint/2010/main" val="806748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CD73D-2475-4A56-865B-228CC799B0A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ctr" anchorCtr="0" compatLnSpc="1">
            <a:prstTxWarp prst="textNoShape">
              <a:avLst/>
            </a:prstTxWarp>
            <a:normAutofit/>
          </a:bodyPr>
          <a:lstStyle/>
          <a:p>
            <a:r>
              <a:rPr lang="en-US" b="1" u="sng"/>
              <a:t>Careful Watering in Summer</a:t>
            </a:r>
          </a:p>
        </p:txBody>
      </p:sp>
      <p:pic>
        <p:nvPicPr>
          <p:cNvPr id="7" name="Content Placeholder 6" descr="A close up of a piece of broccoli&#10;&#10;Description automatically generated">
            <a:extLst>
              <a:ext uri="{FF2B5EF4-FFF2-40B4-BE49-F238E27FC236}">
                <a16:creationId xmlns:a16="http://schemas.microsoft.com/office/drawing/2014/main" id="{0F52608B-FE77-4B80-A881-29D04F987EE1}"/>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554" r="17558" b="3"/>
          <a:stretch/>
        </p:blipFill>
        <p:spPr>
          <a:xfrm>
            <a:off x="457200" y="1600201"/>
            <a:ext cx="4038600" cy="4154392"/>
          </a:xfrm>
          <a:prstGeom prst="rect">
            <a:avLst/>
          </a:prstGeom>
          <a:noFill/>
        </p:spPr>
      </p:pic>
      <p:sp>
        <p:nvSpPr>
          <p:cNvPr id="4" name="Content Placeholder 3">
            <a:extLst>
              <a:ext uri="{FF2B5EF4-FFF2-40B4-BE49-F238E27FC236}">
                <a16:creationId xmlns:a16="http://schemas.microsoft.com/office/drawing/2014/main" id="{F88C8F2E-6F19-4F87-AE2F-DA5C1BC5A8A2}"/>
              </a:ext>
            </a:extLst>
          </p:cNvPr>
          <p:cNvSpPr>
            <a:spLocks noGrp="1"/>
          </p:cNvSpPr>
          <p:nvPr>
            <p:ph sz="half" idx="2"/>
          </p:nvPr>
        </p:nvSpPr>
        <p:spPr bwMode="auto">
          <a:xfrm>
            <a:off x="4648200" y="1600200"/>
            <a:ext cx="4038600" cy="415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t" anchorCtr="0" compatLnSpc="1">
            <a:prstTxWarp prst="textNoShape">
              <a:avLst/>
            </a:prstTxWarp>
            <a:normAutofit/>
          </a:bodyPr>
          <a:lstStyle/>
          <a:p>
            <a:pPr>
              <a:lnSpc>
                <a:spcPct val="90000"/>
              </a:lnSpc>
            </a:pPr>
            <a:r>
              <a:rPr lang="en-US" sz="2000"/>
              <a:t>Native plants adapted to hot and dry soils are sensitive to fungi and bacteria that become active in warm, wet soils.</a:t>
            </a:r>
          </a:p>
          <a:p>
            <a:pPr>
              <a:lnSpc>
                <a:spcPct val="90000"/>
              </a:lnSpc>
            </a:pPr>
            <a:r>
              <a:rPr lang="en-US" sz="2000"/>
              <a:t>New plantings are establishing the root systems needed to survive drought.</a:t>
            </a:r>
          </a:p>
          <a:p>
            <a:pPr>
              <a:lnSpc>
                <a:spcPct val="90000"/>
              </a:lnSpc>
            </a:pPr>
            <a:r>
              <a:rPr lang="en-US" sz="2000"/>
              <a:t>Summer watering can be a balancing act but is fairly easy with our cool coastal climate.</a:t>
            </a:r>
          </a:p>
          <a:p>
            <a:pPr>
              <a:lnSpc>
                <a:spcPct val="90000"/>
              </a:lnSpc>
            </a:pPr>
            <a:r>
              <a:rPr lang="en-US" sz="2000"/>
              <a:t>Water during cool periods.</a:t>
            </a:r>
          </a:p>
          <a:p>
            <a:pPr>
              <a:lnSpc>
                <a:spcPct val="90000"/>
              </a:lnSpc>
            </a:pPr>
            <a:r>
              <a:rPr lang="en-US" sz="2000"/>
              <a:t>“Very Easy” plants can take summer watering</a:t>
            </a:r>
          </a:p>
        </p:txBody>
      </p:sp>
    </p:spTree>
    <p:extLst>
      <p:ext uri="{BB962C8B-B14F-4D97-AF65-F5344CB8AC3E}">
        <p14:creationId xmlns:p14="http://schemas.microsoft.com/office/powerpoint/2010/main" val="644662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ctr" anchorCtr="0" compatLnSpc="1">
            <a:prstTxWarp prst="textNoShape">
              <a:avLst/>
            </a:prstTxWarp>
            <a:normAutofit/>
          </a:bodyPr>
          <a:lstStyle/>
          <a:p>
            <a:pPr>
              <a:lnSpc>
                <a:spcPct val="90000"/>
              </a:lnSpc>
            </a:pPr>
            <a:r>
              <a:rPr lang="en-US" sz="2400" b="1" u="sng"/>
              <a:t>No Garden is</a:t>
            </a:r>
            <a:br>
              <a:rPr lang="en-US" sz="2400" b="1" u="sng"/>
            </a:br>
            <a:r>
              <a:rPr lang="en-US" sz="2400" b="1" u="sng"/>
              <a:t>No Maintenance</a:t>
            </a:r>
            <a:br>
              <a:rPr lang="en-US" sz="2400" b="1" u="sng"/>
            </a:br>
            <a:r>
              <a:rPr lang="en-US" sz="2400" b="1" u="sng"/>
              <a:t>That Would be No Fun!</a:t>
            </a:r>
          </a:p>
        </p:txBody>
      </p:sp>
      <p:pic>
        <p:nvPicPr>
          <p:cNvPr id="9" name="Content Placeholder 8" descr="A tree in a forest&#10;&#10;Description automatically generated">
            <a:extLst>
              <a:ext uri="{FF2B5EF4-FFF2-40B4-BE49-F238E27FC236}">
                <a16:creationId xmlns:a16="http://schemas.microsoft.com/office/drawing/2014/main" id="{8160BC27-7B46-44B4-8B2A-98C059239896}"/>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3271" r="21842" b="3"/>
          <a:stretch/>
        </p:blipFill>
        <p:spPr>
          <a:xfrm>
            <a:off x="457200" y="1600201"/>
            <a:ext cx="4038600" cy="4154392"/>
          </a:xfrm>
          <a:prstGeom prst="rect">
            <a:avLst/>
          </a:prstGeom>
          <a:noFill/>
          <a:effectLst/>
        </p:spPr>
      </p:pic>
      <p:sp>
        <p:nvSpPr>
          <p:cNvPr id="3" name="Content Placeholder 2"/>
          <p:cNvSpPr>
            <a:spLocks noGrp="1"/>
          </p:cNvSpPr>
          <p:nvPr>
            <p:ph sz="half" idx="2"/>
          </p:nvPr>
        </p:nvSpPr>
        <p:spPr bwMode="auto">
          <a:xfrm>
            <a:off x="4648200" y="1600200"/>
            <a:ext cx="4038600" cy="415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t" anchorCtr="0" compatLnSpc="1">
            <a:prstTxWarp prst="textNoShape">
              <a:avLst/>
            </a:prstTxWarp>
            <a:normAutofit/>
          </a:bodyPr>
          <a:lstStyle/>
          <a:p>
            <a:pPr>
              <a:lnSpc>
                <a:spcPct val="90000"/>
              </a:lnSpc>
            </a:pPr>
            <a:r>
              <a:rPr lang="en-US" sz="2000"/>
              <a:t>Mulching</a:t>
            </a:r>
          </a:p>
          <a:p>
            <a:pPr>
              <a:lnSpc>
                <a:spcPct val="90000"/>
              </a:lnSpc>
            </a:pPr>
            <a:r>
              <a:rPr lang="en-US" sz="2000"/>
              <a:t>Weeding                                                 </a:t>
            </a:r>
          </a:p>
          <a:p>
            <a:pPr>
              <a:lnSpc>
                <a:spcPct val="90000"/>
              </a:lnSpc>
            </a:pPr>
            <a:r>
              <a:rPr lang="en-US" sz="2000"/>
              <a:t>Pruning </a:t>
            </a:r>
          </a:p>
          <a:p>
            <a:pPr>
              <a:lnSpc>
                <a:spcPct val="90000"/>
              </a:lnSpc>
            </a:pPr>
            <a:r>
              <a:rPr lang="en-US" sz="2000"/>
              <a:t>Seed sowing</a:t>
            </a:r>
          </a:p>
          <a:p>
            <a:pPr>
              <a:lnSpc>
                <a:spcPct val="90000"/>
              </a:lnSpc>
            </a:pPr>
            <a:r>
              <a:rPr lang="en-US" sz="2000"/>
              <a:t>Transplanting</a:t>
            </a:r>
          </a:p>
          <a:p>
            <a:pPr>
              <a:lnSpc>
                <a:spcPct val="90000"/>
              </a:lnSpc>
            </a:pPr>
            <a:r>
              <a:rPr lang="en-US" sz="2000"/>
              <a:t>Coppicing</a:t>
            </a:r>
          </a:p>
          <a:p>
            <a:pPr>
              <a:lnSpc>
                <a:spcPct val="90000"/>
              </a:lnSpc>
            </a:pPr>
            <a:r>
              <a:rPr lang="en-US" sz="2000"/>
              <a:t>Harvesting bulbs</a:t>
            </a:r>
          </a:p>
          <a:p>
            <a:pPr>
              <a:lnSpc>
                <a:spcPct val="90000"/>
              </a:lnSpc>
            </a:pPr>
            <a:r>
              <a:rPr lang="en-US" sz="2000"/>
              <a:t>Native American techniques for plant cultivation included all the above methods to ensure good supplies of the plants they depended upon.</a:t>
            </a:r>
          </a:p>
          <a:p>
            <a:pPr>
              <a:lnSpc>
                <a:spcPct val="90000"/>
              </a:lnSpc>
            </a:pPr>
            <a:endParaRPr lang="en-US" sz="2000"/>
          </a:p>
          <a:p>
            <a:pPr>
              <a:lnSpc>
                <a:spcPct val="90000"/>
              </a:lnSpc>
            </a:pPr>
            <a:endParaRPr lang="en-US" sz="2000"/>
          </a:p>
        </p:txBody>
      </p:sp>
    </p:spTree>
    <p:extLst>
      <p:ext uri="{BB962C8B-B14F-4D97-AF65-F5344CB8AC3E}">
        <p14:creationId xmlns:p14="http://schemas.microsoft.com/office/powerpoint/2010/main" val="32973509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a:t>Public Places to View Native Gardens in Santa Cruz County    </a:t>
            </a:r>
            <a:r>
              <a:rPr lang="en-US" sz="2100" b="1" u="sng" dirty="0"/>
              <a:t>From the westside to the east</a:t>
            </a:r>
            <a:br>
              <a:rPr lang="en-US" b="1" u="sng" dirty="0"/>
            </a:br>
            <a:endParaRPr lang="en-US" b="1" u="sng" dirty="0"/>
          </a:p>
        </p:txBody>
      </p:sp>
      <p:sp>
        <p:nvSpPr>
          <p:cNvPr id="3" name="Content Placeholder 2"/>
          <p:cNvSpPr>
            <a:spLocks noGrp="1"/>
          </p:cNvSpPr>
          <p:nvPr>
            <p:ph idx="1"/>
          </p:nvPr>
        </p:nvSpPr>
        <p:spPr>
          <a:xfrm>
            <a:off x="285750" y="2338466"/>
            <a:ext cx="8229600" cy="3388441"/>
          </a:xfrm>
          <a:noFill/>
        </p:spPr>
        <p:txBody>
          <a:bodyPr>
            <a:normAutofit fontScale="62500" lnSpcReduction="20000"/>
          </a:bodyPr>
          <a:lstStyle/>
          <a:p>
            <a:r>
              <a:rPr lang="en-US" dirty="0"/>
              <a:t>Seymour Marine Discovery Center – UCSC</a:t>
            </a:r>
          </a:p>
          <a:p>
            <a:r>
              <a:rPr lang="en-US" dirty="0"/>
              <a:t>Natural Bridges State Beach Visitor Center</a:t>
            </a:r>
          </a:p>
          <a:p>
            <a:r>
              <a:rPr lang="en-US" dirty="0"/>
              <a:t>UCSC Arboretum and UCSC Farm</a:t>
            </a:r>
          </a:p>
          <a:p>
            <a:r>
              <a:rPr lang="en-US" dirty="0"/>
              <a:t>Bay Street Reservoir – corner of Cardiff and Iowa next to the 7 Eleven</a:t>
            </a:r>
          </a:p>
          <a:p>
            <a:r>
              <a:rPr lang="en-US" dirty="0"/>
              <a:t>Henry Cowell State Park Visitor Center</a:t>
            </a:r>
          </a:p>
          <a:p>
            <a:r>
              <a:rPr lang="en-US" dirty="0"/>
              <a:t>Land Trust of Santa Cruz County – Water St.</a:t>
            </a:r>
          </a:p>
          <a:p>
            <a:r>
              <a:rPr lang="en-US" dirty="0"/>
              <a:t>Santa Cruz Museum of Natural History</a:t>
            </a:r>
          </a:p>
          <a:p>
            <a:r>
              <a:rPr lang="en-US" dirty="0"/>
              <a:t>Seabright Beach</a:t>
            </a:r>
          </a:p>
          <a:p>
            <a:r>
              <a:rPr lang="en-US" dirty="0"/>
              <a:t>Sunset Beach</a:t>
            </a:r>
          </a:p>
          <a:p>
            <a:r>
              <a:rPr lang="en-US" dirty="0"/>
              <a:t>UC Cooperative Center and UC Master Gardener Demonstration Garden in Watsonville</a:t>
            </a:r>
          </a:p>
          <a:p>
            <a:endParaRPr lang="en-US" dirty="0"/>
          </a:p>
          <a:p>
            <a:endParaRPr lang="en-US" dirty="0"/>
          </a:p>
          <a:p>
            <a:endParaRPr lang="en-US" dirty="0"/>
          </a:p>
        </p:txBody>
      </p:sp>
      <p:sp>
        <p:nvSpPr>
          <p:cNvPr id="4" name="Rectangle 3"/>
          <p:cNvSpPr/>
          <p:nvPr/>
        </p:nvSpPr>
        <p:spPr>
          <a:xfrm>
            <a:off x="5453398" y="1131093"/>
            <a:ext cx="3061952" cy="182558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896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normAutofit/>
          </a:bodyPr>
          <a:lstStyle/>
          <a:p>
            <a:pPr>
              <a:spcBef>
                <a:spcPts val="750"/>
              </a:spcBef>
            </a:pPr>
            <a:r>
              <a:rPr lang="en-US" b="1" u="sng"/>
              <a:t>Internet Resources</a:t>
            </a:r>
          </a:p>
        </p:txBody>
      </p:sp>
      <p:graphicFrame>
        <p:nvGraphicFramePr>
          <p:cNvPr id="5" name="Content Placeholder 2">
            <a:extLst>
              <a:ext uri="{FF2B5EF4-FFF2-40B4-BE49-F238E27FC236}">
                <a16:creationId xmlns:a16="http://schemas.microsoft.com/office/drawing/2014/main" id="{D4DF7DE7-990D-4B4D-B6A7-48924AFE5B27}"/>
              </a:ext>
            </a:extLst>
          </p:cNvPr>
          <p:cNvGraphicFramePr>
            <a:graphicFrameLocks noGrp="1"/>
          </p:cNvGraphicFramePr>
          <p:nvPr>
            <p:ph idx="1"/>
            <p:extLst>
              <p:ext uri="{D42A27DB-BD31-4B8C-83A1-F6EECF244321}">
                <p14:modId xmlns:p14="http://schemas.microsoft.com/office/powerpoint/2010/main" val="19518740"/>
              </p:ext>
            </p:extLst>
          </p:nvPr>
        </p:nvGraphicFramePr>
        <p:xfrm>
          <a:off x="457200" y="1600200"/>
          <a:ext cx="8229600" cy="3816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6887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ctr" anchorCtr="0" compatLnSpc="1">
            <a:prstTxWarp prst="textNoShape">
              <a:avLst/>
            </a:prstTxWarp>
            <a:normAutofit/>
          </a:bodyPr>
          <a:lstStyle/>
          <a:p>
            <a:pPr>
              <a:lnSpc>
                <a:spcPct val="90000"/>
              </a:lnSpc>
            </a:pPr>
            <a:r>
              <a:rPr lang="en-US" sz="3700" b="1" u="sng"/>
              <a:t>Santa Cruz County Plants</a:t>
            </a:r>
            <a:r>
              <a:rPr lang="en-US" sz="3700" b="1"/>
              <a:t>                                                     	</a:t>
            </a:r>
            <a:endParaRPr lang="en-US" sz="3700" b="1" u="sng"/>
          </a:p>
        </p:txBody>
      </p:sp>
      <p:sp>
        <p:nvSpPr>
          <p:cNvPr id="3" name="Content Placeholder 2"/>
          <p:cNvSpPr>
            <a:spLocks noGrp="1"/>
          </p:cNvSpPr>
          <p:nvPr>
            <p:ph sz="half" idx="1"/>
          </p:nvPr>
        </p:nvSpPr>
        <p:spPr bwMode="auto">
          <a:xfrm>
            <a:off x="457200" y="1600201"/>
            <a:ext cx="4038600" cy="415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t" anchorCtr="0" compatLnSpc="1">
            <a:prstTxWarp prst="textNoShape">
              <a:avLst/>
            </a:prstTxWarp>
            <a:normAutofit/>
          </a:bodyPr>
          <a:lstStyle/>
          <a:p>
            <a:pPr>
              <a:lnSpc>
                <a:spcPct val="90000"/>
              </a:lnSpc>
            </a:pPr>
            <a:r>
              <a:rPr lang="en-US" sz="1800"/>
              <a:t>Santa Cruz County has over 1,000 native species even though we are the second smallest county in the state (S.F. is the smallest).</a:t>
            </a:r>
          </a:p>
          <a:p>
            <a:pPr>
              <a:lnSpc>
                <a:spcPct val="90000"/>
              </a:lnSpc>
            </a:pPr>
            <a:r>
              <a:rPr lang="en-US" sz="1800"/>
              <a:t>There are many choices for gardeners.</a:t>
            </a:r>
          </a:p>
          <a:p>
            <a:pPr>
              <a:lnSpc>
                <a:spcPct val="90000"/>
              </a:lnSpc>
            </a:pPr>
            <a:r>
              <a:rPr lang="en-US" sz="1800"/>
              <a:t>Our urban landscapes are predominantly planted with nonnative species.</a:t>
            </a:r>
          </a:p>
          <a:p>
            <a:pPr>
              <a:lnSpc>
                <a:spcPct val="90000"/>
              </a:lnSpc>
            </a:pPr>
            <a:r>
              <a:rPr lang="en-US" sz="1800"/>
              <a:t>Some of those nonnatives are invasive species that have escaped into natural areas. (See flyer)</a:t>
            </a:r>
          </a:p>
          <a:p>
            <a:pPr marL="0">
              <a:lnSpc>
                <a:spcPct val="90000"/>
              </a:lnSpc>
            </a:pPr>
            <a:r>
              <a:rPr lang="en-US" sz="1800"/>
              <a:t>Pictured: </a:t>
            </a:r>
            <a:r>
              <a:rPr lang="en-US" sz="1800" i="1" err="1"/>
              <a:t>Ribes</a:t>
            </a:r>
            <a:r>
              <a:rPr lang="en-US" sz="1800" i="1"/>
              <a:t> </a:t>
            </a:r>
            <a:r>
              <a:rPr lang="en-US" sz="1800" i="1" err="1"/>
              <a:t>sanguineum</a:t>
            </a:r>
            <a:r>
              <a:rPr lang="en-US" sz="1800" i="1"/>
              <a:t> </a:t>
            </a:r>
            <a:r>
              <a:rPr lang="en-US" sz="1800"/>
              <a:t>var.</a:t>
            </a:r>
            <a:r>
              <a:rPr lang="en-US" sz="1800" i="1"/>
              <a:t> </a:t>
            </a:r>
            <a:r>
              <a:rPr lang="en-US" sz="1800" i="1" err="1"/>
              <a:t>glutinosum</a:t>
            </a:r>
            <a:r>
              <a:rPr lang="en-US" sz="1800" i="1"/>
              <a:t>  </a:t>
            </a:r>
            <a:r>
              <a:rPr lang="en-US" sz="1800"/>
              <a:t>Pink-flowering currant</a:t>
            </a:r>
          </a:p>
          <a:p>
            <a:pPr>
              <a:lnSpc>
                <a:spcPct val="90000"/>
              </a:lnSpc>
            </a:pPr>
            <a:endParaRPr lang="en-US" sz="1800"/>
          </a:p>
        </p:txBody>
      </p:sp>
      <p:pic>
        <p:nvPicPr>
          <p:cNvPr id="8" name="Content Placeholder 7" descr="A close up of a flower&#10;&#10;Description automatically generated">
            <a:extLst>
              <a:ext uri="{FF2B5EF4-FFF2-40B4-BE49-F238E27FC236}">
                <a16:creationId xmlns:a16="http://schemas.microsoft.com/office/drawing/2014/main" id="{D59D6E6B-7B87-42EC-A9F9-439BAC8426F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22285" r="1" b="9052"/>
          <a:stretch/>
        </p:blipFill>
        <p:spPr>
          <a:xfrm>
            <a:off x="4648200" y="1600200"/>
            <a:ext cx="4038600" cy="4154393"/>
          </a:xfrm>
          <a:prstGeom prst="rect">
            <a:avLst/>
          </a:prstGeom>
          <a:noFill/>
          <a:effectLst/>
        </p:spPr>
      </p:pic>
    </p:spTree>
    <p:extLst>
      <p:ext uri="{BB962C8B-B14F-4D97-AF65-F5344CB8AC3E}">
        <p14:creationId xmlns:p14="http://schemas.microsoft.com/office/powerpoint/2010/main" val="32684971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solidFill>
                  <a:schemeClr val="accent1"/>
                </a:solidFill>
              </a:rPr>
              <a:t>Helpful Books</a:t>
            </a:r>
          </a:p>
        </p:txBody>
      </p:sp>
      <p:sp>
        <p:nvSpPr>
          <p:cNvPr id="3" name="Content Placeholder 2"/>
          <p:cNvSpPr>
            <a:spLocks noGrp="1"/>
          </p:cNvSpPr>
          <p:nvPr>
            <p:ph idx="4294967295"/>
          </p:nvPr>
        </p:nvSpPr>
        <p:spPr>
          <a:xfrm>
            <a:off x="179883" y="1579563"/>
            <a:ext cx="8724274" cy="4026758"/>
          </a:xfrm>
        </p:spPr>
        <p:txBody>
          <a:bodyPr anchor="ctr">
            <a:normAutofit/>
          </a:bodyPr>
          <a:lstStyle/>
          <a:p>
            <a:r>
              <a:rPr lang="en-US" sz="2000" b="1" i="1" dirty="0"/>
              <a:t>California Native Plants for the Garden </a:t>
            </a:r>
            <a:r>
              <a:rPr lang="en-US" sz="2000" dirty="0"/>
              <a:t>by Bornstein, </a:t>
            </a:r>
            <a:r>
              <a:rPr lang="en-US" sz="2000" dirty="0" err="1"/>
              <a:t>Fross</a:t>
            </a:r>
            <a:r>
              <a:rPr lang="en-US" sz="2000" dirty="0"/>
              <a:t> &amp; O’Brien. Cachuma Press 2005.</a:t>
            </a:r>
          </a:p>
          <a:p>
            <a:r>
              <a:rPr lang="en-US" sz="2000" b="1" i="1" dirty="0"/>
              <a:t>Designing California Native Gardens</a:t>
            </a:r>
            <a:r>
              <a:rPr lang="en-US" sz="2000" i="1" dirty="0"/>
              <a:t> </a:t>
            </a:r>
            <a:r>
              <a:rPr lang="en-US" sz="2000" dirty="0"/>
              <a:t>by </a:t>
            </a:r>
            <a:r>
              <a:rPr lang="en-US" sz="2000" dirty="0" err="1"/>
              <a:t>Keator</a:t>
            </a:r>
            <a:r>
              <a:rPr lang="en-US" sz="2000" dirty="0"/>
              <a:t>, Middlebrook.  University of California Press 2007.</a:t>
            </a:r>
          </a:p>
          <a:p>
            <a:r>
              <a:rPr lang="en-US" sz="2000" b="1" i="1" dirty="0"/>
              <a:t>California Native Gardening </a:t>
            </a:r>
            <a:r>
              <a:rPr lang="en-US" sz="2000" dirty="0"/>
              <a:t>by Helen Popper. University of California Press 2012.</a:t>
            </a:r>
          </a:p>
          <a:p>
            <a:r>
              <a:rPr lang="en-US" sz="2000" b="1" i="1" dirty="0"/>
              <a:t>Growing California Native Plants 2</a:t>
            </a:r>
            <a:r>
              <a:rPr lang="en-US" sz="2000" b="1" i="1" baseline="30000" dirty="0"/>
              <a:t>nd</a:t>
            </a:r>
            <a:r>
              <a:rPr lang="en-US" sz="2000" b="1" i="1" dirty="0"/>
              <a:t> Edition </a:t>
            </a:r>
            <a:r>
              <a:rPr lang="en-US" sz="2000" dirty="0"/>
              <a:t>by Schmidt.  University of California Press 2012</a:t>
            </a:r>
          </a:p>
          <a:p>
            <a:r>
              <a:rPr lang="en-US" sz="2000" b="1" i="1" dirty="0"/>
              <a:t>Wild Suburbia: Learning to Garden with Native Plants </a:t>
            </a:r>
            <a:r>
              <a:rPr lang="en-US" sz="2000" i="1" dirty="0"/>
              <a:t>by Eisenstein</a:t>
            </a:r>
            <a:r>
              <a:rPr lang="en-US" sz="2000" dirty="0"/>
              <a:t>. Heyday 2016</a:t>
            </a:r>
          </a:p>
          <a:p>
            <a:r>
              <a:rPr lang="en-US" sz="2000" b="1" i="1" dirty="0"/>
              <a:t>California Bees and Blooms </a:t>
            </a:r>
            <a:r>
              <a:rPr lang="en-US" sz="2000" dirty="0"/>
              <a:t>by Frankie, Thorp, </a:t>
            </a:r>
            <a:r>
              <a:rPr lang="en-US" sz="2000" dirty="0" err="1"/>
              <a:t>Coville</a:t>
            </a:r>
            <a:r>
              <a:rPr lang="en-US" sz="2000" dirty="0"/>
              <a:t>, </a:t>
            </a:r>
            <a:r>
              <a:rPr lang="en-US" sz="2000" dirty="0" err="1"/>
              <a:t>Ertter</a:t>
            </a:r>
            <a:r>
              <a:rPr lang="en-US" sz="2000" dirty="0"/>
              <a:t>.  Heyday 2014.</a:t>
            </a:r>
          </a:p>
          <a:p>
            <a:endParaRPr lang="en-US" sz="1650" dirty="0"/>
          </a:p>
        </p:txBody>
      </p:sp>
    </p:spTree>
    <p:extLst>
      <p:ext uri="{BB962C8B-B14F-4D97-AF65-F5344CB8AC3E}">
        <p14:creationId xmlns:p14="http://schemas.microsoft.com/office/powerpoint/2010/main" val="3750893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28F5D-70E6-4159-8D46-9F9BE6867DB5}"/>
              </a:ext>
            </a:extLst>
          </p:cNvPr>
          <p:cNvSpPr>
            <a:spLocks noGrp="1"/>
          </p:cNvSpPr>
          <p:nvPr>
            <p:ph type="title"/>
          </p:nvPr>
        </p:nvSpPr>
        <p:spPr/>
        <p:txBody>
          <a:bodyPr>
            <a:normAutofit/>
          </a:bodyPr>
          <a:lstStyle/>
          <a:p>
            <a:r>
              <a:rPr lang="en-US" b="1" u="sng" dirty="0">
                <a:solidFill>
                  <a:schemeClr val="accent1"/>
                </a:solidFill>
              </a:rPr>
              <a:t>Additional References</a:t>
            </a:r>
          </a:p>
        </p:txBody>
      </p:sp>
      <p:sp>
        <p:nvSpPr>
          <p:cNvPr id="3" name="Content Placeholder 2">
            <a:extLst>
              <a:ext uri="{FF2B5EF4-FFF2-40B4-BE49-F238E27FC236}">
                <a16:creationId xmlns:a16="http://schemas.microsoft.com/office/drawing/2014/main" id="{62BFB1BF-3DF6-4D43-BCBF-198A76CFFD84}"/>
              </a:ext>
            </a:extLst>
          </p:cNvPr>
          <p:cNvSpPr>
            <a:spLocks noGrp="1"/>
          </p:cNvSpPr>
          <p:nvPr>
            <p:ph idx="4294967295"/>
          </p:nvPr>
        </p:nvSpPr>
        <p:spPr>
          <a:xfrm>
            <a:off x="179883" y="1284288"/>
            <a:ext cx="8769245" cy="4666807"/>
          </a:xfrm>
        </p:spPr>
        <p:txBody>
          <a:bodyPr anchor="ctr">
            <a:normAutofit/>
          </a:bodyPr>
          <a:lstStyle/>
          <a:p>
            <a:r>
              <a:rPr lang="en-US" sz="1800" dirty="0"/>
              <a:t>Anderson, M. Kat 2005’s </a:t>
            </a:r>
            <a:r>
              <a:rPr lang="en-US" sz="1800" b="1" i="1" dirty="0"/>
              <a:t>Tending the Wild: Native American Knowledge and the Management of California’s Natural Resources. </a:t>
            </a:r>
            <a:r>
              <a:rPr lang="en-US" sz="1800" dirty="0"/>
              <a:t>Berkeley and Los Angeles: University of California Press.</a:t>
            </a:r>
          </a:p>
          <a:p>
            <a:r>
              <a:rPr lang="en-US" sz="1800" dirty="0" err="1"/>
              <a:t>Haff</a:t>
            </a:r>
            <a:r>
              <a:rPr lang="en-US" sz="1800" dirty="0"/>
              <a:t>, T., Brown, M., Tyler, W. 2008. </a:t>
            </a:r>
            <a:r>
              <a:rPr lang="en-US" sz="1800" b="1" i="1" dirty="0"/>
              <a:t>The Natural History of the UC Santa Cruz Campus.</a:t>
            </a:r>
            <a:r>
              <a:rPr lang="en-US" sz="1800" i="1" dirty="0"/>
              <a:t> </a:t>
            </a:r>
            <a:r>
              <a:rPr lang="en-US" sz="1800" dirty="0"/>
              <a:t>Santa Cruz: Environmental Studies Department University of Santa Cruz.</a:t>
            </a:r>
          </a:p>
          <a:p>
            <a:r>
              <a:rPr lang="en-US" sz="1800" dirty="0"/>
              <a:t>Neubauer, D. 2013. </a:t>
            </a:r>
            <a:r>
              <a:rPr lang="en-US" sz="1800" b="1" i="1" dirty="0"/>
              <a:t>Annotated Checklist of the Vascular Plants of Santa Cruz County, California 2</a:t>
            </a:r>
            <a:r>
              <a:rPr lang="en-US" sz="1800" b="1" i="1" baseline="30000" dirty="0"/>
              <a:t>nd</a:t>
            </a:r>
            <a:r>
              <a:rPr lang="en-US" sz="1800" b="1" i="1" dirty="0"/>
              <a:t> Edition. </a:t>
            </a:r>
            <a:r>
              <a:rPr lang="en-US" sz="1800" dirty="0"/>
              <a:t>Santa Cruz: California Native Plant Society Santa Cruz Chapter.</a:t>
            </a:r>
          </a:p>
          <a:p>
            <a:r>
              <a:rPr lang="en-US" sz="1800" dirty="0" err="1"/>
              <a:t>Ornduff</a:t>
            </a:r>
            <a:r>
              <a:rPr lang="en-US" sz="1800" dirty="0"/>
              <a:t>, R., Faber, P., Keeler-Wolf, T. 2003. </a:t>
            </a:r>
            <a:r>
              <a:rPr lang="en-US" sz="1800" b="1" i="1" dirty="0"/>
              <a:t>Introduction to California Plant Life Revised Edition. </a:t>
            </a:r>
            <a:r>
              <a:rPr lang="en-US" sz="1800" dirty="0"/>
              <a:t>Berkeley and Los Angeles: University of California Press.</a:t>
            </a:r>
          </a:p>
          <a:p>
            <a:r>
              <a:rPr lang="en-US" sz="1800" dirty="0"/>
              <a:t>Tallamy, D.W., 2012. </a:t>
            </a:r>
            <a:r>
              <a:rPr lang="en-US" sz="1800" b="1" i="1" dirty="0"/>
              <a:t>Bringing Nature Home – How You Can Sustain Wildlife with Native Plants</a:t>
            </a:r>
            <a:r>
              <a:rPr lang="en-US" sz="1800" dirty="0"/>
              <a:t>. Portland, Oregon Timber Press.</a:t>
            </a:r>
          </a:p>
          <a:p>
            <a:pPr marL="0" indent="0">
              <a:buNone/>
            </a:pPr>
            <a:r>
              <a:rPr lang="en-US" sz="1800" dirty="0"/>
              <a:t>Sources of plant photos and gardens include </a:t>
            </a:r>
            <a:r>
              <a:rPr lang="en-US" sz="1800" dirty="0" err="1"/>
              <a:t>Calflora</a:t>
            </a:r>
            <a:r>
              <a:rPr lang="en-US" sz="1800" dirty="0"/>
              <a:t>, </a:t>
            </a:r>
            <a:r>
              <a:rPr lang="en-US" sz="1800" dirty="0" err="1"/>
              <a:t>CalPhotos</a:t>
            </a:r>
            <a:r>
              <a:rPr lang="en-US" sz="1800" dirty="0"/>
              <a:t> and independent photographers who have agreed to share their images.</a:t>
            </a:r>
          </a:p>
        </p:txBody>
      </p:sp>
    </p:spTree>
    <p:extLst>
      <p:ext uri="{BB962C8B-B14F-4D97-AF65-F5344CB8AC3E}">
        <p14:creationId xmlns:p14="http://schemas.microsoft.com/office/powerpoint/2010/main" val="1257791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Tree>
    <p:custDataLst>
      <p:tags r:id="rId1"/>
    </p:custDataLst>
    <p:extLst>
      <p:ext uri="{BB962C8B-B14F-4D97-AF65-F5344CB8AC3E}">
        <p14:creationId xmlns:p14="http://schemas.microsoft.com/office/powerpoint/2010/main" val="190640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29149" y="2838928"/>
            <a:ext cx="4140095" cy="3019387"/>
          </a:xfrm>
        </p:spPr>
        <p:txBody>
          <a:bodyPr>
            <a:normAutofit fontScale="70000" lnSpcReduction="20000"/>
          </a:bodyPr>
          <a:lstStyle/>
          <a:p>
            <a:r>
              <a:rPr lang="en-US" sz="2900" dirty="0"/>
              <a:t>Few amendments or fertilizers needed</a:t>
            </a:r>
          </a:p>
          <a:p>
            <a:r>
              <a:rPr lang="en-US" sz="2900" dirty="0"/>
              <a:t>Once established, little watering</a:t>
            </a:r>
          </a:p>
          <a:p>
            <a:r>
              <a:rPr lang="en-US" sz="2900" dirty="0"/>
              <a:t>Fire rejuvenates many natives</a:t>
            </a:r>
          </a:p>
          <a:p>
            <a:r>
              <a:rPr lang="en-US" sz="2900" dirty="0"/>
              <a:t>Native wildlife and plants are closely connected</a:t>
            </a:r>
          </a:p>
          <a:p>
            <a:r>
              <a:rPr lang="en-US" sz="2900" dirty="0"/>
              <a:t>Extensive root systems hold soil</a:t>
            </a:r>
          </a:p>
          <a:p>
            <a:endParaRPr lang="en-US" dirty="0"/>
          </a:p>
        </p:txBody>
      </p:sp>
      <p:sp>
        <p:nvSpPr>
          <p:cNvPr id="6" name="Title 5"/>
          <p:cNvSpPr>
            <a:spLocks noGrp="1"/>
          </p:cNvSpPr>
          <p:nvPr>
            <p:ph type="title"/>
          </p:nvPr>
        </p:nvSpPr>
        <p:spPr>
          <a:xfrm>
            <a:off x="374755" y="689548"/>
            <a:ext cx="2903749" cy="1446550"/>
          </a:xfrm>
        </p:spPr>
        <p:txBody>
          <a:bodyPr/>
          <a:lstStyle/>
          <a:p>
            <a:r>
              <a:rPr lang="en-US" b="1" u="sng" dirty="0"/>
              <a:t>Many Benefits</a:t>
            </a:r>
          </a:p>
        </p:txBody>
      </p:sp>
      <p:sp>
        <p:nvSpPr>
          <p:cNvPr id="7" name="Content Placeholder 6"/>
          <p:cNvSpPr>
            <a:spLocks noGrp="1"/>
          </p:cNvSpPr>
          <p:nvPr>
            <p:ph sz="half" idx="1"/>
          </p:nvPr>
        </p:nvSpPr>
        <p:spPr>
          <a:xfrm>
            <a:off x="374755" y="2838929"/>
            <a:ext cx="4140095" cy="2452600"/>
          </a:xfrm>
        </p:spPr>
        <p:txBody>
          <a:bodyPr>
            <a:normAutofit fontScale="70000" lnSpcReduction="20000"/>
          </a:bodyPr>
          <a:lstStyle/>
          <a:p>
            <a:r>
              <a:rPr lang="en-US" dirty="0"/>
              <a:t>Adapted to our soils</a:t>
            </a:r>
          </a:p>
          <a:p>
            <a:endParaRPr lang="en-US" dirty="0"/>
          </a:p>
          <a:p>
            <a:r>
              <a:rPr lang="en-US" dirty="0"/>
              <a:t>Adapted to dry summers</a:t>
            </a:r>
          </a:p>
          <a:p>
            <a:r>
              <a:rPr lang="en-US" dirty="0"/>
              <a:t>Adapted to fire</a:t>
            </a:r>
          </a:p>
          <a:p>
            <a:r>
              <a:rPr lang="en-US" dirty="0"/>
              <a:t>Attracts beneficial insects, pollinators and supports wildlife</a:t>
            </a:r>
          </a:p>
          <a:p>
            <a:r>
              <a:rPr lang="en-US" dirty="0"/>
              <a:t>Controls erosion</a:t>
            </a:r>
          </a:p>
          <a:p>
            <a:endParaRPr lang="en-US" dirty="0"/>
          </a:p>
        </p:txBody>
      </p:sp>
      <p:sp>
        <p:nvSpPr>
          <p:cNvPr id="3" name="Oval 2">
            <a:extLst>
              <a:ext uri="{FF2B5EF4-FFF2-40B4-BE49-F238E27FC236}">
                <a16:creationId xmlns:a16="http://schemas.microsoft.com/office/drawing/2014/main" id="{4CF4512D-8D83-4697-90FA-A5E652237197}"/>
              </a:ext>
            </a:extLst>
          </p:cNvPr>
          <p:cNvSpPr/>
          <p:nvPr/>
        </p:nvSpPr>
        <p:spPr>
          <a:xfrm>
            <a:off x="3278504" y="44380"/>
            <a:ext cx="2221607" cy="1707834"/>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42A55D5-02A5-4BE8-BA2A-58EE3281DDA8}"/>
              </a:ext>
            </a:extLst>
          </p:cNvPr>
          <p:cNvSpPr txBox="1"/>
          <p:nvPr/>
        </p:nvSpPr>
        <p:spPr>
          <a:xfrm>
            <a:off x="5639544" y="689549"/>
            <a:ext cx="3129700" cy="1446550"/>
          </a:xfrm>
          <a:prstGeom prst="rect">
            <a:avLst/>
          </a:prstGeom>
          <a:noFill/>
        </p:spPr>
        <p:txBody>
          <a:bodyPr wrap="square" rtlCol="0">
            <a:spAutoFit/>
          </a:bodyPr>
          <a:lstStyle/>
          <a:p>
            <a:pPr algn="ctr"/>
            <a:r>
              <a:rPr lang="en-US" sz="4400" b="1" u="sng" dirty="0"/>
              <a:t>Fewer  Problems</a:t>
            </a:r>
          </a:p>
        </p:txBody>
      </p:sp>
    </p:spTree>
    <p:extLst>
      <p:ext uri="{BB962C8B-B14F-4D97-AF65-F5344CB8AC3E}">
        <p14:creationId xmlns:p14="http://schemas.microsoft.com/office/powerpoint/2010/main" val="2398839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60BF0-CAF5-4B81-8E5E-B98FFC77CE54}"/>
              </a:ext>
            </a:extLst>
          </p:cNvPr>
          <p:cNvSpPr>
            <a:spLocks noGrp="1"/>
          </p:cNvSpPr>
          <p:nvPr>
            <p:ph type="title"/>
          </p:nvPr>
        </p:nvSpPr>
        <p:spPr>
          <a:xfrm>
            <a:off x="628650" y="509666"/>
            <a:ext cx="2620772" cy="4826832"/>
          </a:xfrm>
        </p:spPr>
        <p:txBody>
          <a:bodyPr>
            <a:normAutofit/>
          </a:bodyPr>
          <a:lstStyle/>
          <a:p>
            <a:r>
              <a:rPr lang="en-US" b="1" u="sng" dirty="0">
                <a:solidFill>
                  <a:schemeClr val="accent1"/>
                </a:solidFill>
              </a:rPr>
              <a:t>Local Native Plants are Best Suited to Your Soil</a:t>
            </a:r>
          </a:p>
        </p:txBody>
      </p:sp>
      <p:sp>
        <p:nvSpPr>
          <p:cNvPr id="3" name="Content Placeholder 2">
            <a:extLst>
              <a:ext uri="{FF2B5EF4-FFF2-40B4-BE49-F238E27FC236}">
                <a16:creationId xmlns:a16="http://schemas.microsoft.com/office/drawing/2014/main" id="{B6749FE2-DB24-42F8-8305-46A27F37E161}"/>
              </a:ext>
            </a:extLst>
          </p:cNvPr>
          <p:cNvSpPr>
            <a:spLocks noGrp="1"/>
          </p:cNvSpPr>
          <p:nvPr>
            <p:ph idx="1"/>
          </p:nvPr>
        </p:nvSpPr>
        <p:spPr>
          <a:xfrm>
            <a:off x="3372787" y="509665"/>
            <a:ext cx="5486399" cy="5111645"/>
          </a:xfrm>
        </p:spPr>
        <p:txBody>
          <a:bodyPr anchor="ctr">
            <a:normAutofit/>
          </a:bodyPr>
          <a:lstStyle/>
          <a:p>
            <a:endParaRPr lang="en-US" sz="1650" dirty="0"/>
          </a:p>
          <a:p>
            <a:r>
              <a:rPr lang="en-US" sz="1800" dirty="0"/>
              <a:t>Soils vary in pH, depth, texture and chemical composition.  Some of our soils are unique.</a:t>
            </a:r>
          </a:p>
          <a:p>
            <a:r>
              <a:rPr lang="en-US" sz="1800" dirty="0"/>
              <a:t>More than 1,500 soil series are recognized in California.</a:t>
            </a:r>
          </a:p>
          <a:p>
            <a:r>
              <a:rPr lang="en-US" sz="1800" dirty="0"/>
              <a:t>Twenty-seven types of soil have been identified on UCSC campus alone.</a:t>
            </a:r>
          </a:p>
          <a:p>
            <a:r>
              <a:rPr lang="en-US" sz="1800" dirty="0"/>
              <a:t>Geologic events such as faulting and glaciation have influenced the mineral content of our soils.</a:t>
            </a:r>
          </a:p>
          <a:p>
            <a:r>
              <a:rPr lang="en-US" sz="1800" dirty="0"/>
              <a:t>Combinations of parent rock, organic matter, moisture levels, salinity and topography add to the mix.</a:t>
            </a:r>
          </a:p>
          <a:p>
            <a:r>
              <a:rPr lang="en-US" sz="1800" dirty="0"/>
              <a:t>If you are curious, you can access your soil data by entering your address at:</a:t>
            </a:r>
          </a:p>
          <a:p>
            <a:r>
              <a:rPr lang="en-US" sz="1800" dirty="0">
                <a:hlinkClick r:id="rId3"/>
              </a:rPr>
              <a:t>https://casoilresource.lawr.ucdavis.edu/gmap/</a:t>
            </a:r>
            <a:endParaRPr lang="en-US" sz="1800" dirty="0"/>
          </a:p>
          <a:p>
            <a:pPr marL="0" indent="0">
              <a:buNone/>
            </a:pPr>
            <a:endParaRPr lang="en-US" sz="1650" dirty="0"/>
          </a:p>
        </p:txBody>
      </p:sp>
    </p:spTree>
    <p:extLst>
      <p:ext uri="{BB962C8B-B14F-4D97-AF65-F5344CB8AC3E}">
        <p14:creationId xmlns:p14="http://schemas.microsoft.com/office/powerpoint/2010/main" val="3273634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507464-4811-4340-8D67-007E8D0E49D1}"/>
              </a:ext>
            </a:extLst>
          </p:cNvPr>
          <p:cNvSpPr>
            <a:spLocks noGrp="1"/>
          </p:cNvSpPr>
          <p:nvPr>
            <p:ph type="title"/>
          </p:nvPr>
        </p:nvSpPr>
        <p:spPr>
          <a:xfrm>
            <a:off x="628650" y="254833"/>
            <a:ext cx="7886700" cy="1154242"/>
          </a:xfrm>
        </p:spPr>
        <p:txBody>
          <a:bodyPr>
            <a:normAutofit/>
          </a:bodyPr>
          <a:lstStyle/>
          <a:p>
            <a:r>
              <a:rPr lang="en-US" sz="2700" b="1" u="sng" dirty="0"/>
              <a:t>Example: Soil at UCMG Demo Garden – Watsonville Loam</a:t>
            </a:r>
          </a:p>
        </p:txBody>
      </p:sp>
      <p:pic>
        <p:nvPicPr>
          <p:cNvPr id="12" name="Content Placeholder 11">
            <a:extLst>
              <a:ext uri="{FF2B5EF4-FFF2-40B4-BE49-F238E27FC236}">
                <a16:creationId xmlns:a16="http://schemas.microsoft.com/office/drawing/2014/main" id="{6304DB6F-837A-4ED2-AF2F-7303F831543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440" y="1289154"/>
            <a:ext cx="8449119" cy="4437753"/>
          </a:xfrm>
        </p:spPr>
      </p:pic>
    </p:spTree>
    <p:extLst>
      <p:ext uri="{BB962C8B-B14F-4D97-AF65-F5344CB8AC3E}">
        <p14:creationId xmlns:p14="http://schemas.microsoft.com/office/powerpoint/2010/main" val="1075093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200" y="1130048"/>
            <a:ext cx="3008313" cy="30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b" anchorCtr="0" compatLnSpc="1">
            <a:prstTxWarp prst="textNoShape">
              <a:avLst/>
            </a:prstTxWarp>
            <a:normAutofit fontScale="90000"/>
          </a:bodyPr>
          <a:lstStyle/>
          <a:p>
            <a:pPr>
              <a:lnSpc>
                <a:spcPct val="90000"/>
              </a:lnSpc>
            </a:pPr>
            <a:br>
              <a:rPr lang="en-US" sz="1900" dirty="0"/>
            </a:br>
            <a:endParaRPr lang="en-US" sz="19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20874" y="1252115"/>
            <a:ext cx="5923126" cy="3619688"/>
          </a:xfrm>
          <a:prstGeom prst="rect">
            <a:avLst/>
          </a:prstGeom>
          <a:noFill/>
        </p:spPr>
      </p:pic>
      <p:sp>
        <p:nvSpPr>
          <p:cNvPr id="5" name="Content Placeholder 4">
            <a:extLst>
              <a:ext uri="{FF2B5EF4-FFF2-40B4-BE49-F238E27FC236}">
                <a16:creationId xmlns:a16="http://schemas.microsoft.com/office/drawing/2014/main" id="{85F5C392-79EA-45CA-A045-14BA6F26E726}"/>
              </a:ext>
            </a:extLst>
          </p:cNvPr>
          <p:cNvSpPr>
            <a:spLocks noGrp="1"/>
          </p:cNvSpPr>
          <p:nvPr>
            <p:ph type="body" sz="half" idx="2"/>
          </p:nvPr>
        </p:nvSpPr>
        <p:spPr bwMode="auto">
          <a:xfrm>
            <a:off x="347663" y="1252114"/>
            <a:ext cx="3008313" cy="429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t">
            <a:normAutofit lnSpcReduction="10000"/>
          </a:bodyPr>
          <a:lstStyle/>
          <a:p>
            <a:pPr marL="0" indent="0" algn="ctr">
              <a:buNone/>
            </a:pPr>
            <a:r>
              <a:rPr lang="en-US" sz="3600" b="1" u="sng" dirty="0"/>
              <a:t>Winters are Wet, Summers are Dry</a:t>
            </a:r>
          </a:p>
          <a:p>
            <a:pPr marL="0" indent="0" algn="ctr">
              <a:buNone/>
            </a:pPr>
            <a:endParaRPr lang="en-US" sz="3600" dirty="0"/>
          </a:p>
          <a:p>
            <a:pPr marL="0" indent="0" algn="ctr">
              <a:buNone/>
            </a:pPr>
            <a:r>
              <a:rPr lang="en-US" sz="2400" dirty="0"/>
              <a:t>City of Santa Cruz Precipitation</a:t>
            </a:r>
          </a:p>
          <a:p>
            <a:pPr marL="0" indent="0" algn="ctr">
              <a:buNone/>
            </a:pPr>
            <a:endParaRPr lang="en-US" sz="2400" dirty="0"/>
          </a:p>
          <a:p>
            <a:pPr marL="0" indent="0" algn="ctr">
              <a:buNone/>
            </a:pPr>
            <a:r>
              <a:rPr lang="en-US" sz="2400" dirty="0"/>
              <a:t>Growing Season  Oct-May</a:t>
            </a:r>
          </a:p>
        </p:txBody>
      </p:sp>
    </p:spTree>
    <p:extLst>
      <p:ext uri="{BB962C8B-B14F-4D97-AF65-F5344CB8AC3E}">
        <p14:creationId xmlns:p14="http://schemas.microsoft.com/office/powerpoint/2010/main" val="5251781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6386Branding_-_UCMGMB_Letterhead_&amp;_Templates730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TotalTime>
  <Words>3553</Words>
  <Application>Microsoft Macintosh PowerPoint</Application>
  <PresentationFormat>On-screen Show (4:3)</PresentationFormat>
  <Paragraphs>370</Paragraphs>
  <Slides>52</Slides>
  <Notes>42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52</vt:i4>
      </vt:variant>
    </vt:vector>
  </HeadingPairs>
  <TitlesOfParts>
    <vt:vector size="57" baseType="lpstr">
      <vt:lpstr>Arial</vt:lpstr>
      <vt:lpstr>Calibri</vt:lpstr>
      <vt:lpstr>Verdana</vt:lpstr>
      <vt:lpstr>6386Branding_-_UCMGMB_Letterhead_&amp;_Templates73018</vt:lpstr>
      <vt:lpstr>Custom Design</vt:lpstr>
      <vt:lpstr>Gardening With Native Plants</vt:lpstr>
      <vt:lpstr>Gardening With Beautiful Native Plants</vt:lpstr>
      <vt:lpstr>California is a Biodiversity  Hotspot</vt:lpstr>
      <vt:lpstr>Habitat Loss and Biodiversity Initiative</vt:lpstr>
      <vt:lpstr>Santa Cruz County Plants                                                      </vt:lpstr>
      <vt:lpstr>Many Benefits</vt:lpstr>
      <vt:lpstr>Local Native Plants are Best Suited to Your Soil</vt:lpstr>
      <vt:lpstr>Example: Soil at UCMG Demo Garden – Watsonville Loam</vt:lpstr>
      <vt:lpstr> </vt:lpstr>
      <vt:lpstr>City of Santa Cruz Water Supply 2018/19 Native Plant Water Needs Match Supply</vt:lpstr>
      <vt:lpstr>Native Plants and Fire- Recovery</vt:lpstr>
      <vt:lpstr>Gardening for Wildlife is Important</vt:lpstr>
      <vt:lpstr>Native Plants Support Wildlife</vt:lpstr>
      <vt:lpstr>Native Plants Support Native Insects</vt:lpstr>
      <vt:lpstr>Cal-IPC  California Invasive Plant Council Helps Stop the Spread of Invasives</vt:lpstr>
      <vt:lpstr>Birds Rely on Insects</vt:lpstr>
      <vt:lpstr>Native Plants Support Our Native Bees    </vt:lpstr>
      <vt:lpstr>Oaks are “Super Plants”</vt:lpstr>
      <vt:lpstr>Coast Live Oak Acorns</vt:lpstr>
      <vt:lpstr>Calscape.org   Restore Nature One Garden at a Time</vt:lpstr>
      <vt:lpstr>Calscape – It’s easy to find your most local plants</vt:lpstr>
      <vt:lpstr>Plants are sorted into useful categories</vt:lpstr>
      <vt:lpstr>PowerPoint Presentation</vt:lpstr>
      <vt:lpstr>Very Easy Plants – Toughest &amp; Most Reliable</vt:lpstr>
      <vt:lpstr>Calscape – Information on Individual Plants</vt:lpstr>
      <vt:lpstr>Landscaping information and Nursery Availability</vt:lpstr>
      <vt:lpstr>Sourcing Plants                                                            What’s Available? Saving Money</vt:lpstr>
      <vt:lpstr>Short Lists of Easy, Reliable and Beautiful Native Plants for Santa Cruz County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Blood Currant in a Pot</vt:lpstr>
      <vt:lpstr>Things to Consider When Selecting Specific Plants for Your Garden</vt:lpstr>
      <vt:lpstr>A Garden Near West Cliff Drive</vt:lpstr>
      <vt:lpstr>PowerPoint Presentation</vt:lpstr>
      <vt:lpstr>Special Considerations if you live in the Wildlife Urban Interface</vt:lpstr>
      <vt:lpstr>PowerPoint Presentation</vt:lpstr>
      <vt:lpstr>Weed Eradication Before Planting</vt:lpstr>
      <vt:lpstr>Planting</vt:lpstr>
      <vt:lpstr>Watering to Establish Plants – Sleep, Creep then Leap! </vt:lpstr>
      <vt:lpstr>Group Plants in Hydrozones</vt:lpstr>
      <vt:lpstr>Careful Watering in Summer</vt:lpstr>
      <vt:lpstr>No Garden is No Maintenance That Would be No Fun!</vt:lpstr>
      <vt:lpstr>Public Places to View Native Gardens in Santa Cruz County    From the westside to the east </vt:lpstr>
      <vt:lpstr>Internet Resources</vt:lpstr>
      <vt:lpstr>Helpful Books</vt:lpstr>
      <vt:lpstr>Additional 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Gardening With Native Plants</dc:title>
  <dc:creator>jtkuch</dc:creator>
  <cp:lastModifiedBy>Kevin Foster</cp:lastModifiedBy>
  <cp:revision>44</cp:revision>
  <dcterms:created xsi:type="dcterms:W3CDTF">2019-07-15T03:39:03Z</dcterms:created>
  <dcterms:modified xsi:type="dcterms:W3CDTF">2019-07-16T01:57:28Z</dcterms:modified>
</cp:coreProperties>
</file>