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983" autoAdjust="0"/>
    <p:restoredTop sz="98604" autoAdjust="0"/>
  </p:normalViewPr>
  <p:slideViewPr>
    <p:cSldViewPr snapToGrid="0">
      <p:cViewPr varScale="1">
        <p:scale>
          <a:sx n="107" d="100"/>
          <a:sy n="107" d="100"/>
        </p:scale>
        <p:origin x="13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10651340297625"/>
          <c:y val="6.2499987582612888E-2"/>
          <c:w val="0.65966255183916589"/>
          <c:h val="0.8194893374380247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E5-4D29-AACE-407DCB1C8E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E5-4D29-AACE-407DCB1C8EF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E5-4D29-AACE-407DCB1C8EF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6AE5-4D29-AACE-407DCB1C8EF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5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5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6AE5-4D29-AACE-407DCB1C8EF9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AE5-4D29-AACE-407DCB1C8EF9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6AE5-4D29-AACE-407DCB1C8EF9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60000"/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60000"/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6AE5-4D29-AACE-407DCB1C8EF9}"/>
              </c:ext>
            </c:extLst>
          </c:dPt>
          <c:dLbls>
            <c:dLbl>
              <c:idx val="0"/>
              <c:layout>
                <c:manualLayout>
                  <c:x val="-0.112051378976654"/>
                  <c:y val="0.1297895103873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E5-4D29-AACE-407DCB1C8EF9}"/>
                </c:ext>
              </c:extLst>
            </c:dLbl>
            <c:dLbl>
              <c:idx val="1"/>
              <c:layout>
                <c:manualLayout>
                  <c:x val="-0.16692149510100401"/>
                  <c:y val="5.04632678788023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E5-4D29-AACE-407DCB1C8EF9}"/>
                </c:ext>
              </c:extLst>
            </c:dLbl>
            <c:dLbl>
              <c:idx val="2"/>
              <c:layout>
                <c:manualLayout>
                  <c:x val="-0.183691937825088"/>
                  <c:y val="-5.28778039701863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AE5-4D29-AACE-407DCB1C8EF9}"/>
                </c:ext>
              </c:extLst>
            </c:dLbl>
            <c:dLbl>
              <c:idx val="3"/>
              <c:layout>
                <c:manualLayout>
                  <c:x val="-0.12074577390151187"/>
                  <c:y val="-0.180545331906823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cap="all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626799322607999"/>
                      <c:h val="0.14175410990678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AE5-4D29-AACE-407DCB1C8EF9}"/>
                </c:ext>
              </c:extLst>
            </c:dLbl>
            <c:dLbl>
              <c:idx val="4"/>
              <c:layout>
                <c:manualLayout>
                  <c:x val="0.102478377887988"/>
                  <c:y val="-0.147222727195964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AE5-4D29-AACE-407DCB1C8EF9}"/>
                </c:ext>
              </c:extLst>
            </c:dLbl>
            <c:dLbl>
              <c:idx val="5"/>
              <c:layout>
                <c:manualLayout>
                  <c:x val="0.16795028426273101"/>
                  <c:y val="-5.77954866274673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Physical </a:t>
                    </a:r>
                    <a:r>
                      <a:rPr lang="en-US" dirty="0" err="1"/>
                      <a:t>SpaceS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AE5-4D29-AACE-407DCB1C8EF9}"/>
                </c:ext>
              </c:extLst>
            </c:dLbl>
            <c:dLbl>
              <c:idx val="6"/>
              <c:layout>
                <c:manualLayout>
                  <c:x val="0.14929871779363699"/>
                  <c:y val="5.80589339126790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BUSINESSES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AE5-4D29-AACE-407DCB1C8EF9}"/>
                </c:ext>
              </c:extLst>
            </c:dLbl>
            <c:dLbl>
              <c:idx val="7"/>
              <c:layout>
                <c:manualLayout>
                  <c:x val="0.117234637716221"/>
                  <c:y val="0.1579052563296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AE5-4D29-AACE-407DCB1C8E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Institutions</c:v>
                </c:pt>
                <c:pt idx="1">
                  <c:v>Individuals</c:v>
                </c:pt>
                <c:pt idx="2">
                  <c:v>Associations</c:v>
                </c:pt>
                <c:pt idx="3">
                  <c:v>Community Festivals/ Events</c:v>
                </c:pt>
                <c:pt idx="4">
                  <c:v>Cultural Heritage(s)</c:v>
                </c:pt>
                <c:pt idx="5">
                  <c:v>Physical Space</c:v>
                </c:pt>
                <c:pt idx="6">
                  <c:v>Local Economy</c:v>
                </c:pt>
                <c:pt idx="7">
                  <c:v>Cultural Settings/                                                            Traditions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AE5-4D29-AACE-407DCB1C8E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7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2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0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9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0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4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D07A-DC22-4D57-A335-6EDBB5D4C288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C37F-4D15-4C87-A5A4-E6FEA58C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2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23271649"/>
              </p:ext>
            </p:extLst>
          </p:nvPr>
        </p:nvGraphicFramePr>
        <p:xfrm>
          <a:off x="2447109" y="2151238"/>
          <a:ext cx="6252753" cy="50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75252" y="4092717"/>
            <a:ext cx="141841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Latin@ Engagement Resources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5186" y="1325150"/>
            <a:ext cx="3218169" cy="2293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Businesses</a:t>
            </a:r>
          </a:p>
          <a:p>
            <a:r>
              <a:rPr lang="en-US" dirty="0">
                <a:solidFill>
                  <a:schemeClr val="tx1"/>
                </a:solidFill>
              </a:rPr>
              <a:t>Mexican Consulate General, Sacramento/Fresno </a:t>
            </a:r>
          </a:p>
          <a:p>
            <a:r>
              <a:rPr lang="en-US" dirty="0">
                <a:solidFill>
                  <a:schemeClr val="tx1"/>
                </a:solidFill>
              </a:rPr>
              <a:t>Foster Farms, Livingston</a:t>
            </a:r>
          </a:p>
          <a:p>
            <a:r>
              <a:rPr lang="en-US" dirty="0">
                <a:solidFill>
                  <a:schemeClr val="tx1"/>
                </a:solidFill>
              </a:rPr>
              <a:t>Joseph Gallo Farms, Atwater</a:t>
            </a:r>
          </a:p>
          <a:p>
            <a:r>
              <a:rPr lang="en-US" dirty="0">
                <a:solidFill>
                  <a:schemeClr val="tx1"/>
                </a:solidFill>
              </a:rPr>
              <a:t>Ingomar Packing/Morning Star Tomato</a:t>
            </a:r>
          </a:p>
          <a:p>
            <a:r>
              <a:rPr lang="en-US" dirty="0">
                <a:solidFill>
                  <a:schemeClr val="tx1"/>
                </a:solidFill>
              </a:rPr>
              <a:t>     Processing, Los </a:t>
            </a:r>
            <a:r>
              <a:rPr lang="es-419" dirty="0">
                <a:solidFill>
                  <a:schemeClr val="tx1"/>
                </a:solidFill>
              </a:rPr>
              <a:t>Baños</a:t>
            </a:r>
          </a:p>
          <a:p>
            <a:r>
              <a:rPr lang="en-US" dirty="0">
                <a:solidFill>
                  <a:schemeClr val="tx1"/>
                </a:solidFill>
              </a:rPr>
              <a:t>Driscoll Strawberry Associates Inc., Snelling</a:t>
            </a:r>
          </a:p>
          <a:p>
            <a:r>
              <a:rPr lang="en-US" dirty="0">
                <a:solidFill>
                  <a:schemeClr val="tx1"/>
                </a:solidFill>
              </a:rPr>
              <a:t>Fresno Pacific University, Merced Campus</a:t>
            </a:r>
          </a:p>
          <a:p>
            <a:r>
              <a:rPr lang="en-US" dirty="0">
                <a:solidFill>
                  <a:schemeClr val="tx1"/>
                </a:solidFill>
              </a:rPr>
              <a:t>Rancho San Miguel/Merced &amp; Livingston</a:t>
            </a:r>
          </a:p>
          <a:p>
            <a:r>
              <a:rPr lang="en-US" dirty="0">
                <a:solidFill>
                  <a:schemeClr val="tx1"/>
                </a:solidFill>
              </a:rPr>
              <a:t>Rodrigo Espinoza, Mayor of Livingston</a:t>
            </a:r>
          </a:p>
          <a:p>
            <a:r>
              <a:rPr lang="en-US" dirty="0">
                <a:solidFill>
                  <a:schemeClr val="tx1"/>
                </a:solidFill>
              </a:rPr>
              <a:t>Dole Frozen Foods-Atwater</a:t>
            </a:r>
          </a:p>
          <a:p>
            <a:r>
              <a:rPr lang="en-US" dirty="0">
                <a:solidFill>
                  <a:schemeClr val="tx1"/>
                </a:solidFill>
              </a:rPr>
              <a:t>Rotoplas USA-Merced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55186" y="208442"/>
            <a:ext cx="3218169" cy="10113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Cultural Settings/Traditions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Catholic Churches/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Merced County (11)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310824" y="208442"/>
            <a:ext cx="2626675" cy="22636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Institutions </a:t>
            </a:r>
          </a:p>
          <a:p>
            <a:r>
              <a:rPr lang="en-US" sz="900" dirty="0">
                <a:solidFill>
                  <a:schemeClr val="tx1"/>
                </a:solidFill>
              </a:rPr>
              <a:t>Merced County Office of Education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UC Merced</a:t>
            </a:r>
          </a:p>
          <a:p>
            <a:r>
              <a:rPr lang="en-US" sz="900" dirty="0">
                <a:solidFill>
                  <a:schemeClr val="tx1"/>
                </a:solidFill>
              </a:rPr>
              <a:t>United Way of Merced</a:t>
            </a:r>
          </a:p>
          <a:p>
            <a:r>
              <a:rPr lang="en-US" sz="900" dirty="0">
                <a:solidFill>
                  <a:schemeClr val="tx1"/>
                </a:solidFill>
              </a:rPr>
              <a:t>Building Healthy Communities/Cal Endowment</a:t>
            </a:r>
          </a:p>
          <a:p>
            <a:r>
              <a:rPr lang="en-US" sz="900" dirty="0">
                <a:solidFill>
                  <a:schemeClr val="tx1"/>
                </a:solidFill>
              </a:rPr>
              <a:t>Sierra Health Foundation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Roger's Foundation</a:t>
            </a:r>
          </a:p>
          <a:p>
            <a:r>
              <a:rPr lang="en-US" sz="900" dirty="0">
                <a:solidFill>
                  <a:schemeClr val="tx1"/>
                </a:solidFill>
              </a:rPr>
              <a:t>Stoneridge High School</a:t>
            </a:r>
          </a:p>
          <a:p>
            <a:r>
              <a:rPr lang="en-US" sz="900" dirty="0">
                <a:solidFill>
                  <a:schemeClr val="tx1"/>
                </a:solidFill>
              </a:rPr>
              <a:t>Atwater USD</a:t>
            </a:r>
          </a:p>
          <a:p>
            <a:r>
              <a:rPr lang="en-US" sz="900" dirty="0">
                <a:solidFill>
                  <a:schemeClr val="tx1"/>
                </a:solidFill>
              </a:rPr>
              <a:t>Los </a:t>
            </a:r>
            <a:r>
              <a:rPr lang="en-US" sz="900" dirty="0" err="1">
                <a:solidFill>
                  <a:schemeClr val="tx1"/>
                </a:solidFill>
              </a:rPr>
              <a:t>Banos</a:t>
            </a:r>
            <a:r>
              <a:rPr lang="en-US" sz="900" dirty="0">
                <a:solidFill>
                  <a:schemeClr val="tx1"/>
                </a:solidFill>
              </a:rPr>
              <a:t> USD  </a:t>
            </a:r>
          </a:p>
          <a:p>
            <a:r>
              <a:rPr lang="en-US" sz="900" dirty="0">
                <a:solidFill>
                  <a:schemeClr val="tx1"/>
                </a:solidFill>
              </a:rPr>
              <a:t>Building Young Leaders </a:t>
            </a:r>
          </a:p>
          <a:p>
            <a:r>
              <a:rPr lang="en-US" sz="900" dirty="0">
                <a:solidFill>
                  <a:schemeClr val="tx1"/>
                </a:solidFill>
              </a:rPr>
              <a:t>Merced Boys and Girls Club</a:t>
            </a:r>
          </a:p>
          <a:p>
            <a:r>
              <a:rPr lang="en-US" sz="900" dirty="0">
                <a:solidFill>
                  <a:schemeClr val="tx1"/>
                </a:solidFill>
              </a:rPr>
              <a:t>Youth Center at Castle Park </a:t>
            </a:r>
          </a:p>
          <a:p>
            <a:r>
              <a:rPr lang="en-US" sz="900" dirty="0">
                <a:solidFill>
                  <a:schemeClr val="tx1"/>
                </a:solidFill>
              </a:rPr>
              <a:t>Mexican Consulate (Mobile) – every 5 weeks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55186" y="5417457"/>
            <a:ext cx="3178577" cy="13752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200" b="1" dirty="0">
                <a:solidFill>
                  <a:schemeClr val="tx1"/>
                </a:solidFill>
              </a:rPr>
              <a:t>Cultural Heritage(s)</a:t>
            </a:r>
          </a:p>
          <a:p>
            <a:r>
              <a:rPr lang="en-US" sz="1000" dirty="0">
                <a:solidFill>
                  <a:schemeClr val="tx1"/>
                </a:solidFill>
              </a:rPr>
              <a:t>Las Posadas</a:t>
            </a:r>
          </a:p>
          <a:p>
            <a:r>
              <a:rPr lang="en-US" sz="1000" dirty="0">
                <a:solidFill>
                  <a:schemeClr val="tx1"/>
                </a:solidFill>
              </a:rPr>
              <a:t>Las Novenas</a:t>
            </a:r>
          </a:p>
          <a:p>
            <a:r>
              <a:rPr lang="es-419" sz="1000" dirty="0">
                <a:solidFill>
                  <a:schemeClr val="tx1"/>
                </a:solidFill>
              </a:rPr>
              <a:t>Día</a:t>
            </a:r>
            <a:r>
              <a:rPr lang="en-US" sz="1000" dirty="0">
                <a:solidFill>
                  <a:schemeClr val="tx1"/>
                </a:solidFill>
              </a:rPr>
              <a:t> de Los </a:t>
            </a:r>
            <a:r>
              <a:rPr lang="es-419" sz="1000" dirty="0">
                <a:solidFill>
                  <a:schemeClr val="tx1"/>
                </a:solidFill>
              </a:rPr>
              <a:t>Muertos</a:t>
            </a:r>
          </a:p>
          <a:p>
            <a:r>
              <a:rPr lang="es-419" sz="1000" dirty="0">
                <a:solidFill>
                  <a:schemeClr val="tx1"/>
                </a:solidFill>
              </a:rPr>
              <a:t>Cinco de Mayo </a:t>
            </a:r>
          </a:p>
          <a:p>
            <a:r>
              <a:rPr lang="es-419" sz="1000" dirty="0">
                <a:solidFill>
                  <a:schemeClr val="tx1"/>
                </a:solidFill>
              </a:rPr>
              <a:t>Las Mañanitas/Virgen de         Guadalupe		</a:t>
            </a:r>
          </a:p>
          <a:p>
            <a:r>
              <a:rPr lang="es-419" sz="1000" dirty="0">
                <a:solidFill>
                  <a:schemeClr val="tx1"/>
                </a:solidFill>
              </a:rPr>
              <a:t>Día de la Independencia</a:t>
            </a:r>
          </a:p>
          <a:p>
            <a:r>
              <a:rPr lang="es-419" sz="1000" dirty="0">
                <a:solidFill>
                  <a:schemeClr val="tx1"/>
                </a:solidFill>
              </a:rPr>
              <a:t>Baile Folclórico</a:t>
            </a:r>
          </a:p>
          <a:p>
            <a:r>
              <a:rPr lang="es-419" sz="1000" dirty="0">
                <a:solidFill>
                  <a:schemeClr val="tx1"/>
                </a:solidFill>
              </a:rPr>
              <a:t>Quinceañeras</a:t>
            </a:r>
          </a:p>
          <a:p>
            <a:r>
              <a:rPr lang="es-419" sz="1000" dirty="0">
                <a:solidFill>
                  <a:schemeClr val="tx1"/>
                </a:solidFill>
              </a:rPr>
              <a:t>Mexican Foods</a:t>
            </a:r>
          </a:p>
          <a:p>
            <a:endParaRPr lang="es-419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39713" y="3762375"/>
            <a:ext cx="3194050" cy="15840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    Physical Spaces </a:t>
            </a:r>
          </a:p>
          <a:p>
            <a:r>
              <a:rPr lang="en-US" dirty="0">
                <a:solidFill>
                  <a:schemeClr val="tx1"/>
                </a:solidFill>
              </a:rPr>
              <a:t>UCCE Merced</a:t>
            </a:r>
          </a:p>
          <a:p>
            <a:r>
              <a:rPr lang="en-US" dirty="0">
                <a:solidFill>
                  <a:schemeClr val="tx1"/>
                </a:solidFill>
              </a:rPr>
              <a:t>UC Merced</a:t>
            </a:r>
          </a:p>
          <a:p>
            <a:r>
              <a:rPr lang="en-US" dirty="0">
                <a:solidFill>
                  <a:schemeClr val="tx1"/>
                </a:solidFill>
              </a:rPr>
              <a:t>Boys and Girls Club</a:t>
            </a:r>
          </a:p>
          <a:p>
            <a:r>
              <a:rPr lang="en-US" dirty="0">
                <a:solidFill>
                  <a:schemeClr val="tx1"/>
                </a:solidFill>
              </a:rPr>
              <a:t>City/County Parks</a:t>
            </a:r>
          </a:p>
          <a:p>
            <a:r>
              <a:rPr lang="en-US" dirty="0">
                <a:solidFill>
                  <a:schemeClr val="tx1"/>
                </a:solidFill>
              </a:rPr>
              <a:t>HUD/Housing Authority</a:t>
            </a:r>
          </a:p>
          <a:p>
            <a:r>
              <a:rPr lang="en-US" dirty="0">
                <a:solidFill>
                  <a:schemeClr val="tx1"/>
                </a:solidFill>
              </a:rPr>
              <a:t>School sites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Atwater High School</a:t>
            </a:r>
          </a:p>
          <a:p>
            <a:r>
              <a:rPr lang="en-US" i="1" dirty="0">
                <a:solidFill>
                  <a:schemeClr val="tx1"/>
                </a:solidFill>
              </a:rPr>
              <a:t>  Pool – Open Swim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771029" y="208443"/>
            <a:ext cx="4059901" cy="18717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Individuals</a:t>
            </a:r>
          </a:p>
          <a:p>
            <a:r>
              <a:rPr lang="en-US" dirty="0">
                <a:solidFill>
                  <a:schemeClr val="tx1"/>
                </a:solidFill>
              </a:rPr>
              <a:t>Amparo Sid (Sierra Health Foundation)</a:t>
            </a:r>
          </a:p>
          <a:p>
            <a:r>
              <a:rPr lang="en-US" dirty="0">
                <a:solidFill>
                  <a:schemeClr val="tx1"/>
                </a:solidFill>
              </a:rPr>
              <a:t>Lee </a:t>
            </a:r>
            <a:r>
              <a:rPr lang="en-US" dirty="0" err="1">
                <a:solidFill>
                  <a:schemeClr val="tx1"/>
                </a:solidFill>
              </a:rPr>
              <a:t>Lor</a:t>
            </a:r>
            <a:r>
              <a:rPr lang="en-US" dirty="0">
                <a:solidFill>
                  <a:schemeClr val="tx1"/>
                </a:solidFill>
              </a:rPr>
              <a:t>, MCOE and County Supervisor Candidate</a:t>
            </a:r>
          </a:p>
          <a:p>
            <a:r>
              <a:rPr lang="en-US" dirty="0">
                <a:solidFill>
                  <a:schemeClr val="tx1"/>
                </a:solidFill>
              </a:rPr>
              <a:t>Jose Duran, MCOE</a:t>
            </a:r>
          </a:p>
          <a:p>
            <a:r>
              <a:rPr lang="en-US" dirty="0">
                <a:solidFill>
                  <a:schemeClr val="tx1"/>
                </a:solidFill>
              </a:rPr>
              <a:t>Dan Barton, Atwater Rec Supervisor</a:t>
            </a:r>
          </a:p>
          <a:p>
            <a:r>
              <a:rPr lang="en-US" dirty="0">
                <a:solidFill>
                  <a:schemeClr val="tx1"/>
                </a:solidFill>
              </a:rPr>
              <a:t>Paul Cardoza, Los </a:t>
            </a:r>
            <a:r>
              <a:rPr lang="en-US" dirty="0" err="1">
                <a:solidFill>
                  <a:schemeClr val="tx1"/>
                </a:solidFill>
              </a:rPr>
              <a:t>Banos</a:t>
            </a:r>
            <a:r>
              <a:rPr lang="en-US" dirty="0">
                <a:solidFill>
                  <a:schemeClr val="tx1"/>
                </a:solidFill>
              </a:rPr>
              <a:t> Rec Manager</a:t>
            </a:r>
          </a:p>
          <a:p>
            <a:r>
              <a:rPr lang="en-US" dirty="0">
                <a:solidFill>
                  <a:schemeClr val="tx1"/>
                </a:solidFill>
              </a:rPr>
              <a:t>Wendy Spencer, BYL Director</a:t>
            </a:r>
          </a:p>
          <a:p>
            <a:r>
              <a:rPr lang="en-US" dirty="0">
                <a:solidFill>
                  <a:schemeClr val="tx1"/>
                </a:solidFill>
              </a:rPr>
              <a:t>Tony Slaton, Director Boys and Girls Club</a:t>
            </a:r>
          </a:p>
          <a:p>
            <a:r>
              <a:rPr lang="en-US" dirty="0">
                <a:solidFill>
                  <a:schemeClr val="tx1"/>
                </a:solidFill>
              </a:rPr>
              <a:t>Rachelle Abril, Founder of Distinguished Outreach Services</a:t>
            </a:r>
          </a:p>
          <a:p>
            <a:r>
              <a:rPr lang="en-US" dirty="0">
                <a:solidFill>
                  <a:schemeClr val="tx1"/>
                </a:solidFill>
              </a:rPr>
              <a:t>Mexican Consular Representative – (who)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00464" y="2194471"/>
            <a:ext cx="4030465" cy="27261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Associations</a:t>
            </a:r>
          </a:p>
          <a:p>
            <a:r>
              <a:rPr lang="en-US" dirty="0">
                <a:solidFill>
                  <a:schemeClr val="tx1"/>
                </a:solidFill>
              </a:rPr>
              <a:t>Save Our Youth</a:t>
            </a:r>
          </a:p>
          <a:p>
            <a:r>
              <a:rPr lang="en-US" dirty="0">
                <a:solidFill>
                  <a:schemeClr val="tx1"/>
                </a:solidFill>
              </a:rPr>
              <a:t>Challenged Family Resource  Center</a:t>
            </a:r>
          </a:p>
          <a:p>
            <a:r>
              <a:rPr lang="en-US" dirty="0">
                <a:solidFill>
                  <a:schemeClr val="tx1"/>
                </a:solidFill>
              </a:rPr>
              <a:t>Hispanic Chamber of      Commerce</a:t>
            </a:r>
          </a:p>
          <a:p>
            <a:r>
              <a:rPr lang="en-US" dirty="0">
                <a:solidFill>
                  <a:schemeClr val="tx1"/>
                </a:solidFill>
              </a:rPr>
              <a:t>Nuevo Latino Rotary</a:t>
            </a:r>
          </a:p>
          <a:p>
            <a:r>
              <a:rPr lang="en-US" dirty="0">
                <a:solidFill>
                  <a:schemeClr val="tx1"/>
                </a:solidFill>
              </a:rPr>
              <a:t>Atwater Rotary</a:t>
            </a:r>
          </a:p>
          <a:p>
            <a:r>
              <a:rPr lang="en-US" dirty="0">
                <a:solidFill>
                  <a:schemeClr val="tx1"/>
                </a:solidFill>
              </a:rPr>
              <a:t>Winton Chamber of Commerce</a:t>
            </a:r>
          </a:p>
          <a:p>
            <a:r>
              <a:rPr lang="en-US" dirty="0">
                <a:solidFill>
                  <a:schemeClr val="tx1"/>
                </a:solidFill>
              </a:rPr>
              <a:t>Municipal Advisory Committee/LAC</a:t>
            </a:r>
          </a:p>
          <a:p>
            <a:r>
              <a:rPr lang="en-US" dirty="0">
                <a:solidFill>
                  <a:schemeClr val="tx1"/>
                </a:solidFill>
              </a:rPr>
              <a:t>Board of Supervisors</a:t>
            </a:r>
          </a:p>
          <a:p>
            <a:r>
              <a:rPr lang="en-US" dirty="0">
                <a:solidFill>
                  <a:schemeClr val="tx1"/>
                </a:solidFill>
              </a:rPr>
              <a:t>Merced Atlas Academy</a:t>
            </a:r>
          </a:p>
          <a:p>
            <a:r>
              <a:rPr lang="en-US" dirty="0">
                <a:solidFill>
                  <a:schemeClr val="tx1"/>
                </a:solidFill>
              </a:rPr>
              <a:t>Merced Organizing Project (MOP) – political and organizing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Centro </a:t>
            </a:r>
            <a:r>
              <a:rPr lang="es-419" i="1" dirty="0">
                <a:solidFill>
                  <a:schemeClr val="tx1"/>
                </a:solidFill>
              </a:rPr>
              <a:t>Binacional para el      Desarrollo Indígena Oaxaqueño – </a:t>
            </a:r>
            <a:r>
              <a:rPr lang="es-419" dirty="0">
                <a:solidFill>
                  <a:schemeClr val="tx1"/>
                </a:solidFill>
              </a:rPr>
              <a:t>Leoncio Vasquez, </a:t>
            </a:r>
            <a:r>
              <a:rPr lang="es-419" dirty="0" err="1">
                <a:solidFill>
                  <a:schemeClr val="tx1"/>
                </a:solidFill>
              </a:rPr>
              <a:t>Executive</a:t>
            </a:r>
            <a:r>
              <a:rPr lang="es-419" dirty="0">
                <a:solidFill>
                  <a:schemeClr val="tx1"/>
                </a:solidFill>
              </a:rPr>
              <a:t> Director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Distinguished Outreach</a:t>
            </a:r>
          </a:p>
          <a:p>
            <a:r>
              <a:rPr lang="en-US" i="1" dirty="0">
                <a:solidFill>
                  <a:schemeClr val="tx1"/>
                </a:solidFill>
              </a:rPr>
              <a:t>    Services of Merced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771029" y="5052093"/>
            <a:ext cx="4059901" cy="144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</a:rPr>
              <a:t>Community Festivals/Events</a:t>
            </a:r>
          </a:p>
          <a:p>
            <a:r>
              <a:rPr lang="en-US" dirty="0">
                <a:solidFill>
                  <a:schemeClr val="tx1"/>
                </a:solidFill>
              </a:rPr>
              <a:t>Merced River Trust event</a:t>
            </a:r>
          </a:p>
          <a:p>
            <a:r>
              <a:rPr lang="en-US" dirty="0">
                <a:solidFill>
                  <a:schemeClr val="tx1"/>
                </a:solidFill>
              </a:rPr>
              <a:t>Livingston Kite Festival</a:t>
            </a:r>
          </a:p>
          <a:p>
            <a:r>
              <a:rPr lang="en-US" dirty="0">
                <a:solidFill>
                  <a:schemeClr val="tx1"/>
                </a:solidFill>
              </a:rPr>
              <a:t>Delhi Multicultural Festival</a:t>
            </a:r>
          </a:p>
          <a:p>
            <a:r>
              <a:rPr lang="en-US" dirty="0">
                <a:solidFill>
                  <a:schemeClr val="tx1"/>
                </a:solidFill>
              </a:rPr>
              <a:t>Livingston Sweet Potato Festival</a:t>
            </a:r>
          </a:p>
          <a:p>
            <a:r>
              <a:rPr lang="en-US" dirty="0">
                <a:solidFill>
                  <a:schemeClr val="tx1"/>
                </a:solidFill>
              </a:rPr>
              <a:t>Castle Family Health – Summer Family Health Festival</a:t>
            </a:r>
          </a:p>
          <a:p>
            <a:r>
              <a:rPr lang="en-US" dirty="0">
                <a:solidFill>
                  <a:schemeClr val="tx1"/>
                </a:solidFill>
              </a:rPr>
              <a:t>Hmong New Year- Merced Farigrounds</a:t>
            </a:r>
          </a:p>
        </p:txBody>
      </p:sp>
    </p:spTree>
    <p:extLst>
      <p:ext uri="{BB962C8B-B14F-4D97-AF65-F5344CB8AC3E}">
        <p14:creationId xmlns:p14="http://schemas.microsoft.com/office/powerpoint/2010/main" val="237418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2846</TotalTime>
  <Words>319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Olagundoye</dc:creator>
  <cp:lastModifiedBy>Mark Bell</cp:lastModifiedBy>
  <cp:revision>98</cp:revision>
  <cp:lastPrinted>2016-07-07T23:03:10Z</cp:lastPrinted>
  <dcterms:created xsi:type="dcterms:W3CDTF">2016-01-28T00:46:14Z</dcterms:created>
  <dcterms:modified xsi:type="dcterms:W3CDTF">2019-02-19T19:47:14Z</dcterms:modified>
</cp:coreProperties>
</file>