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22"/>
  </p:notesMasterIdLst>
  <p:sldIdLst>
    <p:sldId id="257" r:id="rId3"/>
    <p:sldId id="258" r:id="rId4"/>
    <p:sldId id="281" r:id="rId5"/>
    <p:sldId id="269" r:id="rId6"/>
    <p:sldId id="288" r:id="rId7"/>
    <p:sldId id="277" r:id="rId8"/>
    <p:sldId id="276" r:id="rId9"/>
    <p:sldId id="279" r:id="rId10"/>
    <p:sldId id="278" r:id="rId11"/>
    <p:sldId id="280" r:id="rId12"/>
    <p:sldId id="266" r:id="rId13"/>
    <p:sldId id="286" r:id="rId14"/>
    <p:sldId id="282" r:id="rId15"/>
    <p:sldId id="283" r:id="rId16"/>
    <p:sldId id="293" r:id="rId17"/>
    <p:sldId id="290" r:id="rId18"/>
    <p:sldId id="291" r:id="rId19"/>
    <p:sldId id="271" r:id="rId20"/>
    <p:sldId id="268" r:id="rId21"/>
  </p:sldIdLst>
  <p:sldSz cx="9144000" cy="6858000" type="screen4x3"/>
  <p:notesSz cx="6950075" cy="9236075"/>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E18"/>
    <a:srgbClr val="F0AE2A"/>
    <a:srgbClr val="E64D9B"/>
    <a:srgbClr val="50629A"/>
    <a:srgbClr val="1A9DD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70" autoAdjust="0"/>
  </p:normalViewPr>
  <p:slideViewPr>
    <p:cSldViewPr snapToGrid="0" snapToObjects="1">
      <p:cViewPr varScale="1">
        <p:scale>
          <a:sx n="92" d="100"/>
          <a:sy n="92" d="100"/>
        </p:scale>
        <p:origin x="2112" y="84"/>
      </p:cViewPr>
      <p:guideLst>
        <p:guide orient="horz" pos="2160"/>
        <p:guide pos="2880"/>
      </p:guideLst>
    </p:cSldViewPr>
  </p:slideViewPr>
  <p:outlineViewPr>
    <p:cViewPr>
      <p:scale>
        <a:sx n="33" d="100"/>
        <a:sy n="33" d="100"/>
      </p:scale>
      <p:origin x="0" y="-3667"/>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6E82845-24B1-4900-98E2-FE59544F762B}" type="datetimeFigureOut">
              <a:rPr lang="en-US" smtClean="0"/>
              <a:t>5/16/2019</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57FD299-A5A1-4D07-BEB7-44CE548EA956}" type="slidenum">
              <a:rPr lang="en-US" smtClean="0"/>
              <a:t>‹#›</a:t>
            </a:fld>
            <a:endParaRPr lang="en-US"/>
          </a:p>
        </p:txBody>
      </p:sp>
    </p:spTree>
    <p:extLst>
      <p:ext uri="{BB962C8B-B14F-4D97-AF65-F5344CB8AC3E}">
        <p14:creationId xmlns:p14="http://schemas.microsoft.com/office/powerpoint/2010/main" val="1973235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canr.edu/sites/Professional_Development/Monthly_WebANR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Focused Conversation method is a structured process that helps a large or small groups navigate a conversation together. </a:t>
            </a:r>
          </a:p>
          <a:p>
            <a:endParaRPr lang="en-US" dirty="0"/>
          </a:p>
          <a:p>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1</a:t>
            </a:fld>
            <a:endParaRPr lang="en-US"/>
          </a:p>
        </p:txBody>
      </p:sp>
    </p:spTree>
    <p:extLst>
      <p:ext uri="{BB962C8B-B14F-4D97-AF65-F5344CB8AC3E}">
        <p14:creationId xmlns:p14="http://schemas.microsoft.com/office/powerpoint/2010/main" val="288723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first level is Objective…the What?</a:t>
            </a:r>
          </a:p>
          <a:p>
            <a:endParaRPr lang="en-US" dirty="0" smtClean="0"/>
          </a:p>
          <a:p>
            <a:r>
              <a:rPr lang="en-US" dirty="0" smtClean="0"/>
              <a:t>The purpose of this level is to examine</a:t>
            </a:r>
            <a:r>
              <a:rPr lang="en-US" baseline="0" dirty="0" smtClean="0"/>
              <a:t> the data. </a:t>
            </a:r>
          </a:p>
          <a:p>
            <a:r>
              <a:rPr lang="en-US" baseline="0" dirty="0" smtClean="0"/>
              <a:t>Identify factual information.</a:t>
            </a:r>
          </a:p>
          <a:p>
            <a:endParaRPr lang="en-US" baseline="0" dirty="0" smtClean="0"/>
          </a:p>
          <a:p>
            <a:r>
              <a:rPr lang="en-US" b="1" dirty="0" smtClean="0"/>
              <a:t>The second level is Reflective…the Gut</a:t>
            </a:r>
          </a:p>
          <a:p>
            <a:endParaRPr lang="en-US" dirty="0" smtClean="0"/>
          </a:p>
          <a:p>
            <a:r>
              <a:rPr lang="en-US" dirty="0" smtClean="0"/>
              <a:t>The purpose of this level is to encourage participants to make connections. </a:t>
            </a:r>
          </a:p>
          <a:p>
            <a:r>
              <a:rPr lang="en-US" dirty="0" smtClean="0"/>
              <a:t>To encourage free flow of ideas and imagination. </a:t>
            </a:r>
          </a:p>
          <a:p>
            <a:endParaRPr lang="en-US" b="1" baseline="0" dirty="0" smtClean="0"/>
          </a:p>
          <a:p>
            <a:r>
              <a:rPr lang="en-US" b="1" dirty="0" smtClean="0"/>
              <a:t>The</a:t>
            </a:r>
            <a:r>
              <a:rPr lang="en-US" b="1" baseline="0" dirty="0" smtClean="0"/>
              <a:t> third </a:t>
            </a:r>
            <a:r>
              <a:rPr lang="en-US" b="1" dirty="0" smtClean="0"/>
              <a:t>level is Interpretive… so What? </a:t>
            </a:r>
          </a:p>
          <a:p>
            <a:endParaRPr lang="en-US" dirty="0" smtClean="0"/>
          </a:p>
          <a:p>
            <a:r>
              <a:rPr lang="en-US" dirty="0" smtClean="0"/>
              <a:t>The purpose of this level is to identify</a:t>
            </a:r>
            <a:r>
              <a:rPr lang="en-US" baseline="0" dirty="0" smtClean="0"/>
              <a:t> patterns and determine their significance or meaning </a:t>
            </a:r>
          </a:p>
          <a:p>
            <a:r>
              <a:rPr lang="en-US" baseline="0" dirty="0" smtClean="0"/>
              <a:t>To articulate underlying insights. Sometimes referred to as the AH HA question </a:t>
            </a:r>
          </a:p>
          <a:p>
            <a:endParaRPr lang="en-US" baseline="0" dirty="0" smtClean="0"/>
          </a:p>
          <a:p>
            <a:r>
              <a:rPr lang="en-US" b="1" dirty="0" smtClean="0"/>
              <a:t>The</a:t>
            </a:r>
            <a:r>
              <a:rPr lang="en-US" b="1" baseline="0" dirty="0" smtClean="0"/>
              <a:t> forth </a:t>
            </a:r>
            <a:r>
              <a:rPr lang="en-US" b="1" dirty="0" smtClean="0"/>
              <a:t>level is Decisional… Now What? </a:t>
            </a:r>
          </a:p>
          <a:p>
            <a:endParaRPr lang="en-US" dirty="0" smtClean="0"/>
          </a:p>
          <a:p>
            <a:r>
              <a:rPr lang="en-US" dirty="0" smtClean="0"/>
              <a:t>The purpose of this level is to propose next steps.</a:t>
            </a:r>
            <a:r>
              <a:rPr lang="en-US" baseline="0" dirty="0" smtClean="0"/>
              <a:t> </a:t>
            </a:r>
          </a:p>
          <a:p>
            <a:r>
              <a:rPr lang="en-US" baseline="0" dirty="0" smtClean="0"/>
              <a:t>To develop an action plan. </a:t>
            </a:r>
          </a:p>
          <a:p>
            <a:r>
              <a:rPr lang="en-US" baseline="0" dirty="0" smtClean="0"/>
              <a:t>To make decisions. </a:t>
            </a:r>
          </a:p>
          <a:p>
            <a:r>
              <a:rPr lang="en-US" baseline="0" dirty="0" smtClean="0"/>
              <a:t>To experience “Coming Together” </a:t>
            </a:r>
            <a:endParaRPr lang="en-US" dirty="0" smtClean="0"/>
          </a:p>
          <a:p>
            <a:endParaRPr lang="en-US" baseline="0" dirty="0" smtClean="0"/>
          </a:p>
          <a:p>
            <a:endParaRPr lang="en-US" dirty="0" smtClean="0"/>
          </a:p>
          <a:p>
            <a:endParaRPr lang="en-US"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10</a:t>
            </a:fld>
            <a:endParaRPr lang="en-US"/>
          </a:p>
        </p:txBody>
      </p:sp>
    </p:spTree>
    <p:extLst>
      <p:ext uri="{BB962C8B-B14F-4D97-AF65-F5344CB8AC3E}">
        <p14:creationId xmlns:p14="http://schemas.microsoft.com/office/powerpoint/2010/main" val="361535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do this activity with a large group by having them fold</a:t>
            </a:r>
            <a:r>
              <a:rPr lang="en-US" baseline="0" dirty="0" smtClean="0"/>
              <a:t> a piece of paper into fours and have them draw an eye, heart, brain and a clapboard.  </a:t>
            </a:r>
          </a:p>
          <a:p>
            <a:endParaRPr lang="en-US" baseline="0" dirty="0" smtClean="0"/>
          </a:p>
          <a:p>
            <a:r>
              <a:rPr lang="en-US" baseline="0" dirty="0" smtClean="0"/>
              <a:t>Ask the questions you have prepared one at a time, allow people time to their answers down. Do this for all four questions.  </a:t>
            </a:r>
          </a:p>
          <a:p>
            <a:endParaRPr lang="en-US" baseline="0" dirty="0" smtClean="0"/>
          </a:p>
          <a:p>
            <a:r>
              <a:rPr lang="en-US" baseline="0" dirty="0" smtClean="0"/>
              <a:t>After they are done you can go through the questions and answers verbally or have them break up into small groups and share with each other.  </a:t>
            </a:r>
          </a:p>
          <a:p>
            <a:endParaRPr lang="en-US" baseline="0" dirty="0" smtClean="0"/>
          </a:p>
          <a:p>
            <a:endParaRPr lang="en-US" baseline="0" dirty="0" smtClean="0"/>
          </a:p>
          <a:p>
            <a:endParaRPr lang="en-US" baseline="0" dirty="0" smtClean="0"/>
          </a:p>
          <a:p>
            <a:r>
              <a:rPr lang="en-US" baseline="0" dirty="0" smtClean="0"/>
              <a:t>You can also do this verbally with a large group and utilize your screen to lead the group through the conversation.  My next slide is a good example of this.  </a:t>
            </a:r>
          </a:p>
          <a:p>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11</a:t>
            </a:fld>
            <a:endParaRPr lang="en-US"/>
          </a:p>
        </p:txBody>
      </p:sp>
    </p:spTree>
    <p:extLst>
      <p:ext uri="{BB962C8B-B14F-4D97-AF65-F5344CB8AC3E}">
        <p14:creationId xmlns:p14="http://schemas.microsoft.com/office/powerpoint/2010/main" val="2156348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12</a:t>
            </a:fld>
            <a:endParaRPr lang="en-US"/>
          </a:p>
        </p:txBody>
      </p:sp>
    </p:spTree>
    <p:extLst>
      <p:ext uri="{BB962C8B-B14F-4D97-AF65-F5344CB8AC3E}">
        <p14:creationId xmlns:p14="http://schemas.microsoft.com/office/powerpoint/2010/main" val="3052044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7FD299-A5A1-4D07-BEB7-44CE548EA956}" type="slidenum">
              <a:rPr lang="en-US" smtClean="0"/>
              <a:t>13</a:t>
            </a:fld>
            <a:endParaRPr lang="en-US"/>
          </a:p>
        </p:txBody>
      </p:sp>
    </p:spTree>
    <p:extLst>
      <p:ext uri="{BB962C8B-B14F-4D97-AF65-F5344CB8AC3E}">
        <p14:creationId xmlns:p14="http://schemas.microsoft.com/office/powerpoint/2010/main" val="523714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7FD299-A5A1-4D07-BEB7-44CE548EA956}" type="slidenum">
              <a:rPr lang="en-US" smtClean="0"/>
              <a:t>14</a:t>
            </a:fld>
            <a:endParaRPr lang="en-US"/>
          </a:p>
        </p:txBody>
      </p:sp>
    </p:spTree>
    <p:extLst>
      <p:ext uri="{BB962C8B-B14F-4D97-AF65-F5344CB8AC3E}">
        <p14:creationId xmlns:p14="http://schemas.microsoft.com/office/powerpoint/2010/main" val="1785326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PRACTICE </a:t>
            </a:r>
          </a:p>
          <a:p>
            <a:r>
              <a:rPr lang="en-US" dirty="0" smtClean="0"/>
              <a:t>Give</a:t>
            </a:r>
            <a:r>
              <a:rPr lang="en-US" baseline="0" dirty="0" smtClean="0"/>
              <a:t> example with Melissa about podcast. </a:t>
            </a:r>
          </a:p>
          <a:p>
            <a:endParaRPr lang="en-US" baseline="0" dirty="0" smtClean="0"/>
          </a:p>
          <a:p>
            <a:r>
              <a:rPr lang="en-US" baseline="0" dirty="0" smtClean="0"/>
              <a:t>Although best practice is to create questions before hand, this technique can be used when you are having trouble having a deeper conversation with someone or trying to get participation.  </a:t>
            </a:r>
          </a:p>
        </p:txBody>
      </p:sp>
      <p:sp>
        <p:nvSpPr>
          <p:cNvPr id="4" name="Slide Number Placeholder 3"/>
          <p:cNvSpPr>
            <a:spLocks noGrp="1"/>
          </p:cNvSpPr>
          <p:nvPr>
            <p:ph type="sldNum" sz="quarter" idx="10"/>
          </p:nvPr>
        </p:nvSpPr>
        <p:spPr/>
        <p:txBody>
          <a:bodyPr/>
          <a:lstStyle/>
          <a:p>
            <a:fld id="{357FD299-A5A1-4D07-BEB7-44CE548EA956}" type="slidenum">
              <a:rPr lang="en-US" smtClean="0"/>
              <a:t>15</a:t>
            </a:fld>
            <a:endParaRPr lang="en-US"/>
          </a:p>
        </p:txBody>
      </p:sp>
    </p:spTree>
    <p:extLst>
      <p:ext uri="{BB962C8B-B14F-4D97-AF65-F5344CB8AC3E}">
        <p14:creationId xmlns:p14="http://schemas.microsoft.com/office/powerpoint/2010/main" val="535223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one question at a time, doesn’t keep rephrasing</a:t>
            </a:r>
            <a:r>
              <a:rPr lang="en-US" baseline="0" dirty="0" smtClean="0"/>
              <a:t> the questions</a:t>
            </a:r>
          </a:p>
          <a:p>
            <a:endParaRPr lang="en-US" baseline="0" dirty="0" smtClean="0"/>
          </a:p>
          <a:p>
            <a:r>
              <a:rPr lang="en-US" baseline="0" dirty="0" smtClean="0"/>
              <a:t>Allow time to answer, let the question marinate</a:t>
            </a:r>
          </a:p>
          <a:p>
            <a:endParaRPr lang="en-US" baseline="0" dirty="0" smtClean="0"/>
          </a:p>
          <a:p>
            <a:r>
              <a:rPr lang="en-US" baseline="0" dirty="0" smtClean="0"/>
              <a:t>Rephrase the person contribution so others can hear</a:t>
            </a:r>
          </a:p>
          <a:p>
            <a:endParaRPr lang="en-US" baseline="0" dirty="0" smtClean="0"/>
          </a:p>
          <a:p>
            <a:r>
              <a:rPr lang="en-US" baseline="0" dirty="0" smtClean="0"/>
              <a:t>Say thank you </a:t>
            </a:r>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16</a:t>
            </a:fld>
            <a:endParaRPr lang="en-US"/>
          </a:p>
        </p:txBody>
      </p:sp>
    </p:spTree>
    <p:extLst>
      <p:ext uri="{BB962C8B-B14F-4D97-AF65-F5344CB8AC3E}">
        <p14:creationId xmlns:p14="http://schemas.microsoft.com/office/powerpoint/2010/main" val="967828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phrases to help you see</a:t>
            </a:r>
            <a:r>
              <a:rPr lang="en-US" baseline="0" dirty="0" smtClean="0"/>
              <a:t> what type of questions fit into the four areas.  </a:t>
            </a:r>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17</a:t>
            </a:fld>
            <a:endParaRPr lang="en-US"/>
          </a:p>
        </p:txBody>
      </p:sp>
    </p:spTree>
    <p:extLst>
      <p:ext uri="{BB962C8B-B14F-4D97-AF65-F5344CB8AC3E}">
        <p14:creationId xmlns:p14="http://schemas.microsoft.com/office/powerpoint/2010/main" val="4145079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https://ucanr.edu/sites/Professional_Development/Monthly_WebANRs/</a:t>
            </a:r>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18</a:t>
            </a:fld>
            <a:endParaRPr lang="en-US"/>
          </a:p>
        </p:txBody>
      </p:sp>
    </p:spTree>
    <p:extLst>
      <p:ext uri="{BB962C8B-B14F-4D97-AF65-F5344CB8AC3E}">
        <p14:creationId xmlns:p14="http://schemas.microsoft.com/office/powerpoint/2010/main" val="2196738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 learned about this and </a:t>
            </a:r>
            <a:r>
              <a:rPr lang="en-US" b="1" baseline="0" dirty="0" smtClean="0"/>
              <a:t>several other training and meeting facilitation techniques through the Train the Trainer Certificate Series through the UC Davis Staff Development.</a:t>
            </a:r>
          </a:p>
          <a:p>
            <a:endParaRPr lang="en-US" b="1" dirty="0" smtClean="0"/>
          </a:p>
          <a:p>
            <a:r>
              <a:rPr lang="en-US" b="1" dirty="0" smtClean="0"/>
              <a:t>This Certificate Series is designed for UC Davis subject matter experts.</a:t>
            </a:r>
          </a:p>
          <a:p>
            <a:r>
              <a:rPr lang="en-US" dirty="0" smtClean="0"/>
              <a:t>The four-course series will explore how to:</a:t>
            </a:r>
          </a:p>
          <a:p>
            <a:r>
              <a:rPr lang="en-US" dirty="0" smtClean="0"/>
              <a:t>Design and present interactive, engaging training</a:t>
            </a:r>
          </a:p>
          <a:p>
            <a:r>
              <a:rPr lang="en-US" dirty="0" smtClean="0"/>
              <a:t>Manage the differences between presentation and facilitation</a:t>
            </a:r>
          </a:p>
          <a:p>
            <a:r>
              <a:rPr lang="en-US" dirty="0" smtClean="0"/>
              <a:t>Incorporate effective ice breakers and activities</a:t>
            </a:r>
          </a:p>
          <a:p>
            <a:r>
              <a:rPr lang="en-US" dirty="0" smtClean="0"/>
              <a:t>Ensure your course is culturally inclusive</a:t>
            </a:r>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https://hr.ucdavis.edu/departments/learning-dev/certificate/train-trainer</a:t>
            </a:r>
          </a:p>
          <a:p>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19</a:t>
            </a:fld>
            <a:endParaRPr lang="en-US"/>
          </a:p>
        </p:txBody>
      </p:sp>
    </p:spTree>
    <p:extLst>
      <p:ext uri="{BB962C8B-B14F-4D97-AF65-F5344CB8AC3E}">
        <p14:creationId xmlns:p14="http://schemas.microsoft.com/office/powerpoint/2010/main" val="140068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starts with a topic beginning with things that can be observed (facts/data) and gets all voices in the room to share simple observations.  </a:t>
            </a:r>
          </a:p>
          <a:p>
            <a:endParaRPr lang="en-US" dirty="0"/>
          </a:p>
          <a:p>
            <a:r>
              <a:rPr lang="en-US" dirty="0"/>
              <a:t>It brings out information tied to individual experiences to enrich the data to be considered.  </a:t>
            </a:r>
          </a:p>
          <a:p>
            <a:endParaRPr lang="en-US" dirty="0"/>
          </a:p>
          <a:p>
            <a:r>
              <a:rPr lang="en-US" dirty="0"/>
              <a:t>The group is then asked to contemplate this information, to draw forth meaning, consider options, possibilities and questions.  </a:t>
            </a:r>
          </a:p>
          <a:p>
            <a:endParaRPr lang="en-US" dirty="0"/>
          </a:p>
          <a:p>
            <a:r>
              <a:rPr lang="en-US" dirty="0"/>
              <a:t>A last stage is to decide what action / conclusion to make - whether as individuals or as a group.  </a:t>
            </a:r>
          </a:p>
          <a:p>
            <a:endParaRPr lang="en-US" dirty="0"/>
          </a:p>
          <a:p>
            <a:r>
              <a:rPr lang="en-US" dirty="0"/>
              <a:t>The process is intentional in seeking full participation from everyone and makes space for everyone at the table to be included and their ideas considered.  </a:t>
            </a:r>
          </a:p>
          <a:p>
            <a:endParaRPr lang="en-US" dirty="0" smtClean="0"/>
          </a:p>
          <a:p>
            <a:r>
              <a:rPr lang="en-US" dirty="0" smtClean="0"/>
              <a:t>This is a great tool for groups that are quiet or</a:t>
            </a:r>
            <a:r>
              <a:rPr lang="en-US" baseline="0" dirty="0" smtClean="0"/>
              <a:t> don’t know each other.  This can also be effective for large groups and one on one conversations. </a:t>
            </a:r>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2</a:t>
            </a:fld>
            <a:endParaRPr lang="en-US"/>
          </a:p>
        </p:txBody>
      </p:sp>
    </p:spTree>
    <p:extLst>
      <p:ext uri="{BB962C8B-B14F-4D97-AF65-F5344CB8AC3E}">
        <p14:creationId xmlns:p14="http://schemas.microsoft.com/office/powerpoint/2010/main" val="213925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acronym “ORID” is derived from the first letters of the four stages of questioning: </a:t>
            </a:r>
          </a:p>
          <a:p>
            <a:r>
              <a:rPr lang="en-US" dirty="0" smtClean="0"/>
              <a:t> Objective</a:t>
            </a:r>
          </a:p>
          <a:p>
            <a:r>
              <a:rPr lang="en-US" dirty="0" smtClean="0"/>
              <a:t> Reflective </a:t>
            </a:r>
          </a:p>
          <a:p>
            <a:r>
              <a:rPr lang="en-US" dirty="0" smtClean="0"/>
              <a:t> Interpretative </a:t>
            </a:r>
          </a:p>
          <a:p>
            <a:r>
              <a:rPr lang="en-US" dirty="0" smtClean="0"/>
              <a:t> Decision </a:t>
            </a:r>
          </a:p>
          <a:p>
            <a:endParaRPr lang="en-US" dirty="0" smtClean="0"/>
          </a:p>
          <a:p>
            <a:r>
              <a:rPr lang="en-US" dirty="0" smtClean="0"/>
              <a:t>People often evaluate experiences quickly and superficially, or allow discussions to meander. </a:t>
            </a:r>
          </a:p>
          <a:p>
            <a:endParaRPr lang="en-US" dirty="0" smtClean="0"/>
          </a:p>
          <a:p>
            <a:r>
              <a:rPr lang="en-US" dirty="0" smtClean="0"/>
              <a:t>This framework enables detailed reflection and learning, and helps groups get to the heart of the matter efficiently. </a:t>
            </a:r>
          </a:p>
          <a:p>
            <a:endParaRPr lang="en-US" dirty="0" smtClean="0"/>
          </a:p>
          <a:p>
            <a:r>
              <a:rPr lang="en-US" dirty="0" smtClean="0"/>
              <a:t>The method structures the debriefing process and prompts recall so that a group can broaden their perspectives of an experience, develop a shared understanding of the experience, and formulate a common strategy. </a:t>
            </a:r>
          </a:p>
          <a:p>
            <a:endParaRPr lang="en-US" dirty="0" smtClean="0"/>
          </a:p>
          <a:p>
            <a:r>
              <a:rPr lang="en-US" dirty="0" smtClean="0"/>
              <a:t>Emotional or intuitive responses are important data but frequently are not acknowledged. When taken into consideration in decision making, they strengthen and support the decision. Ignored, they often jeopardize the decision.</a:t>
            </a:r>
          </a:p>
          <a:p>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3</a:t>
            </a:fld>
            <a:endParaRPr lang="en-US"/>
          </a:p>
        </p:txBody>
      </p:sp>
    </p:spTree>
    <p:extLst>
      <p:ext uri="{BB962C8B-B14F-4D97-AF65-F5344CB8AC3E}">
        <p14:creationId xmlns:p14="http://schemas.microsoft.com/office/powerpoint/2010/main" val="317628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a facilitator running a meeting or training and would like to  have a focused conversation here is an outline of your role.  </a:t>
            </a:r>
          </a:p>
          <a:p>
            <a:endParaRPr lang="en-US" baseline="0" dirty="0" smtClean="0"/>
          </a:p>
          <a:p>
            <a:pPr defTabSz="924916"/>
            <a:r>
              <a:rPr lang="en-US" i="1" dirty="0" smtClean="0"/>
              <a:t>SIDE NOTE: The facilitator may want to explain the purpose and outline the stages, both to help participants stay on task and learn a process they too can use. </a:t>
            </a:r>
          </a:p>
          <a:p>
            <a:endParaRPr lang="en-US" dirty="0" smtClean="0"/>
          </a:p>
          <a:p>
            <a:endParaRPr lang="en-US" dirty="0" smtClean="0"/>
          </a:p>
          <a:p>
            <a:r>
              <a:rPr lang="en-US" dirty="0" smtClean="0"/>
              <a:t>A facilitator prepares, then asks</a:t>
            </a:r>
            <a:r>
              <a:rPr lang="en-US" baseline="0" dirty="0" smtClean="0"/>
              <a:t> </a:t>
            </a:r>
            <a:r>
              <a:rPr lang="en-US" dirty="0" smtClean="0"/>
              <a:t>questions in a specific order to which group members respond. </a:t>
            </a:r>
          </a:p>
          <a:p>
            <a:endParaRPr lang="en-US" dirty="0" smtClean="0"/>
          </a:p>
          <a:p>
            <a:r>
              <a:rPr lang="en-US" dirty="0" smtClean="0"/>
              <a:t>Ideally, questions are prepared in advance and relevant to the experience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open-ended and specific </a:t>
            </a:r>
          </a:p>
          <a:p>
            <a:pPr marL="173422" indent="-173422">
              <a:buFont typeface="Arial" panose="020B0604020202020204" pitchFamily="34" charset="0"/>
              <a:buChar char="•"/>
            </a:pPr>
            <a:endParaRPr lang="en-US" dirty="0" smtClean="0"/>
          </a:p>
          <a:p>
            <a:pPr defTabSz="924916"/>
            <a:r>
              <a:rPr lang="en-US" dirty="0" smtClean="0"/>
              <a:t>You ask only</a:t>
            </a:r>
            <a:r>
              <a:rPr lang="en-US" baseline="0" dirty="0" smtClean="0"/>
              <a:t> </a:t>
            </a:r>
            <a:r>
              <a:rPr lang="en-US" dirty="0" smtClean="0"/>
              <a:t>one question at a time, don’t</a:t>
            </a:r>
            <a:r>
              <a:rPr lang="en-US" baseline="0" dirty="0" smtClean="0"/>
              <a:t> rephrase the question.  </a:t>
            </a:r>
          </a:p>
          <a:p>
            <a:pPr defTabSz="924916"/>
            <a:endParaRPr lang="en-US" baseline="0" dirty="0" smtClean="0"/>
          </a:p>
          <a:p>
            <a:pPr defTabSz="924916"/>
            <a:r>
              <a:rPr lang="en-US" baseline="0" dirty="0" smtClean="0"/>
              <a:t>Silence is ok, give them time to answer, let the question marinate. </a:t>
            </a:r>
          </a:p>
          <a:p>
            <a:pPr defTabSz="924916"/>
            <a:endParaRPr lang="en-US" baseline="0" dirty="0" smtClean="0"/>
          </a:p>
          <a:p>
            <a:pPr defTabSz="924916"/>
            <a:r>
              <a:rPr lang="en-US" baseline="0" dirty="0" smtClean="0"/>
              <a:t>Correct misconceptions but do not add your own observations.</a:t>
            </a:r>
          </a:p>
          <a:p>
            <a:pPr defTabSz="924916"/>
            <a:endParaRPr lang="en-US" baseline="0" dirty="0" smtClean="0"/>
          </a:p>
          <a:p>
            <a:pPr defTabSz="924916"/>
            <a:r>
              <a:rPr lang="en-US" baseline="0" dirty="0" smtClean="0"/>
              <a:t>Rephrase the person contribution so others can hear</a:t>
            </a:r>
          </a:p>
          <a:p>
            <a:pPr defTabSz="924916"/>
            <a:endParaRPr lang="en-US" baseline="0" dirty="0" smtClean="0"/>
          </a:p>
          <a:p>
            <a:pPr defTabSz="924916"/>
            <a:r>
              <a:rPr lang="en-US" baseline="0" dirty="0" smtClean="0"/>
              <a:t>Say thank you</a:t>
            </a:r>
          </a:p>
          <a:p>
            <a:pPr defTabSz="924916"/>
            <a:endParaRPr lang="en-US" baseline="0" dirty="0" smtClean="0"/>
          </a:p>
          <a:p>
            <a:pPr defTabSz="924916"/>
            <a:r>
              <a:rPr lang="en-US" dirty="0" smtClean="0"/>
              <a:t>The facilitator may record ideas on flip charts to keep track of them. The facilitator may wish to summarize ideas or ask for clarification. </a:t>
            </a:r>
          </a:p>
          <a:p>
            <a:pPr defTabSz="924916"/>
            <a:endParaRPr lang="en-US" dirty="0" smtClean="0"/>
          </a:p>
          <a:p>
            <a:pPr defTabSz="924916"/>
            <a:r>
              <a:rPr lang="en-US" dirty="0" smtClean="0"/>
              <a:t>Encourage participation from as many people as possible) and guides participants back on task if they skip a stage.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4</a:t>
            </a:fld>
            <a:endParaRPr lang="en-US"/>
          </a:p>
        </p:txBody>
      </p:sp>
    </p:spTree>
    <p:extLst>
      <p:ext uri="{BB962C8B-B14F-4D97-AF65-F5344CB8AC3E}">
        <p14:creationId xmlns:p14="http://schemas.microsoft.com/office/powerpoint/2010/main" val="60184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smtClean="0"/>
              <a:t>Encouraging</a:t>
            </a:r>
            <a:r>
              <a:rPr lang="en-US" baseline="0" dirty="0" smtClean="0"/>
              <a:t> participation can be difficult but here are a few phrases that allow the conversation to be open while inviting people to participate.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5</a:t>
            </a:fld>
            <a:endParaRPr lang="en-US"/>
          </a:p>
        </p:txBody>
      </p:sp>
    </p:spTree>
    <p:extLst>
      <p:ext uri="{BB962C8B-B14F-4D97-AF65-F5344CB8AC3E}">
        <p14:creationId xmlns:p14="http://schemas.microsoft.com/office/powerpoint/2010/main" val="1233435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level is Objective…the What?</a:t>
            </a:r>
          </a:p>
          <a:p>
            <a:endParaRPr lang="en-US" dirty="0" smtClean="0"/>
          </a:p>
          <a:p>
            <a:r>
              <a:rPr lang="en-US" dirty="0" smtClean="0"/>
              <a:t>The purpose of this level is to examine</a:t>
            </a:r>
            <a:r>
              <a:rPr lang="en-US" baseline="0" dirty="0" smtClean="0"/>
              <a:t> the data. </a:t>
            </a:r>
          </a:p>
          <a:p>
            <a:r>
              <a:rPr lang="en-US" baseline="0" dirty="0" smtClean="0"/>
              <a:t>Identify factual information.</a:t>
            </a:r>
          </a:p>
          <a:p>
            <a:endParaRPr lang="en-US" baseline="0" dirty="0" smtClean="0"/>
          </a:p>
          <a:p>
            <a:r>
              <a:rPr lang="en-US" baseline="0" dirty="0" smtClean="0"/>
              <a:t>Questions that fit in this section are…</a:t>
            </a:r>
            <a:endParaRPr lang="en-US" dirty="0"/>
          </a:p>
        </p:txBody>
      </p:sp>
      <p:sp>
        <p:nvSpPr>
          <p:cNvPr id="4" name="Slide Number Placeholder 3"/>
          <p:cNvSpPr>
            <a:spLocks noGrp="1"/>
          </p:cNvSpPr>
          <p:nvPr>
            <p:ph type="sldNum" sz="quarter" idx="10"/>
          </p:nvPr>
        </p:nvSpPr>
        <p:spPr/>
        <p:txBody>
          <a:bodyPr/>
          <a:lstStyle/>
          <a:p>
            <a:fld id="{357FD299-A5A1-4D07-BEB7-44CE548EA956}" type="slidenum">
              <a:rPr lang="en-US" smtClean="0"/>
              <a:t>6</a:t>
            </a:fld>
            <a:endParaRPr lang="en-US"/>
          </a:p>
        </p:txBody>
      </p:sp>
    </p:spTree>
    <p:extLst>
      <p:ext uri="{BB962C8B-B14F-4D97-AF65-F5344CB8AC3E}">
        <p14:creationId xmlns:p14="http://schemas.microsoft.com/office/powerpoint/2010/main" val="428087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level is Reflective…the Gut</a:t>
            </a:r>
          </a:p>
          <a:p>
            <a:endParaRPr lang="en-US" dirty="0" smtClean="0"/>
          </a:p>
          <a:p>
            <a:r>
              <a:rPr lang="en-US" dirty="0" smtClean="0"/>
              <a:t>The purpose of this level is to encourage participants to make connections. </a:t>
            </a:r>
          </a:p>
          <a:p>
            <a:r>
              <a:rPr lang="en-US" dirty="0" smtClean="0"/>
              <a:t>To encourage free flow of ideas and imagination. </a:t>
            </a:r>
          </a:p>
          <a:p>
            <a:endParaRPr lang="en-US" baseline="0" dirty="0" smtClean="0"/>
          </a:p>
          <a:p>
            <a:r>
              <a:rPr lang="en-US" baseline="0" dirty="0" smtClean="0"/>
              <a:t>Questions that fit in this section are…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57FD299-A5A1-4D07-BEB7-44CE548EA956}" type="slidenum">
              <a:rPr lang="en-US" smtClean="0"/>
              <a:t>7</a:t>
            </a:fld>
            <a:endParaRPr lang="en-US"/>
          </a:p>
        </p:txBody>
      </p:sp>
    </p:spTree>
    <p:extLst>
      <p:ext uri="{BB962C8B-B14F-4D97-AF65-F5344CB8AC3E}">
        <p14:creationId xmlns:p14="http://schemas.microsoft.com/office/powerpoint/2010/main" val="20786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third </a:t>
            </a:r>
            <a:r>
              <a:rPr lang="en-US" dirty="0" smtClean="0"/>
              <a:t>level is Interpretive… so What? </a:t>
            </a:r>
          </a:p>
          <a:p>
            <a:endParaRPr lang="en-US" dirty="0" smtClean="0"/>
          </a:p>
          <a:p>
            <a:r>
              <a:rPr lang="en-US" dirty="0" smtClean="0"/>
              <a:t>The purpose of this level is to identify</a:t>
            </a:r>
            <a:r>
              <a:rPr lang="en-US" baseline="0" dirty="0" smtClean="0"/>
              <a:t> patterns and determine their significance or meaning </a:t>
            </a:r>
          </a:p>
          <a:p>
            <a:r>
              <a:rPr lang="en-US" baseline="0" dirty="0" smtClean="0"/>
              <a:t>To articulate underlying insights. Sometimes referred to as the AH HA question </a:t>
            </a:r>
            <a:endParaRPr lang="en-US" dirty="0" smtClean="0"/>
          </a:p>
          <a:p>
            <a:endParaRPr lang="en-US" baseline="0" dirty="0" smtClean="0"/>
          </a:p>
          <a:p>
            <a:r>
              <a:rPr lang="en-US" baseline="0" dirty="0" smtClean="0"/>
              <a:t>Questions that fit in this section are…</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57FD299-A5A1-4D07-BEB7-44CE548EA956}" type="slidenum">
              <a:rPr lang="en-US" smtClean="0"/>
              <a:t>8</a:t>
            </a:fld>
            <a:endParaRPr lang="en-US"/>
          </a:p>
        </p:txBody>
      </p:sp>
    </p:spTree>
    <p:extLst>
      <p:ext uri="{BB962C8B-B14F-4D97-AF65-F5344CB8AC3E}">
        <p14:creationId xmlns:p14="http://schemas.microsoft.com/office/powerpoint/2010/main" val="135728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forth </a:t>
            </a:r>
            <a:r>
              <a:rPr lang="en-US" dirty="0" smtClean="0"/>
              <a:t>level is Decisional… Now What? </a:t>
            </a:r>
          </a:p>
          <a:p>
            <a:endParaRPr lang="en-US" dirty="0" smtClean="0"/>
          </a:p>
          <a:p>
            <a:r>
              <a:rPr lang="en-US" dirty="0" smtClean="0"/>
              <a:t>The purpose of this level is to propose next steps.</a:t>
            </a:r>
            <a:r>
              <a:rPr lang="en-US" baseline="0" dirty="0" smtClean="0"/>
              <a:t> </a:t>
            </a:r>
          </a:p>
          <a:p>
            <a:r>
              <a:rPr lang="en-US" baseline="0" dirty="0" smtClean="0"/>
              <a:t>To develop an action plan. </a:t>
            </a:r>
          </a:p>
          <a:p>
            <a:r>
              <a:rPr lang="en-US" baseline="0" dirty="0" smtClean="0"/>
              <a:t>To make decisions. </a:t>
            </a:r>
          </a:p>
          <a:p>
            <a:r>
              <a:rPr lang="en-US" baseline="0" dirty="0" smtClean="0"/>
              <a:t>To experience “Coming Together” </a:t>
            </a:r>
            <a:endParaRPr lang="en-US" dirty="0" smtClean="0"/>
          </a:p>
          <a:p>
            <a:endParaRPr lang="en-US" baseline="0" dirty="0" smtClean="0"/>
          </a:p>
          <a:p>
            <a:r>
              <a:rPr lang="en-US" baseline="0" dirty="0" smtClean="0"/>
              <a:t>Questions that fit in this section are…</a:t>
            </a:r>
            <a:endParaRPr lang="en-US" dirty="0" smtClean="0"/>
          </a:p>
        </p:txBody>
      </p:sp>
      <p:sp>
        <p:nvSpPr>
          <p:cNvPr id="4" name="Slide Number Placeholder 3"/>
          <p:cNvSpPr>
            <a:spLocks noGrp="1"/>
          </p:cNvSpPr>
          <p:nvPr>
            <p:ph type="sldNum" sz="quarter" idx="10"/>
          </p:nvPr>
        </p:nvSpPr>
        <p:spPr/>
        <p:txBody>
          <a:bodyPr/>
          <a:lstStyle/>
          <a:p>
            <a:fld id="{357FD299-A5A1-4D07-BEB7-44CE548EA956}" type="slidenum">
              <a:rPr lang="en-US" smtClean="0"/>
              <a:t>9</a:t>
            </a:fld>
            <a:endParaRPr lang="en-US"/>
          </a:p>
        </p:txBody>
      </p:sp>
    </p:spTree>
    <p:extLst>
      <p:ext uri="{BB962C8B-B14F-4D97-AF65-F5344CB8AC3E}">
        <p14:creationId xmlns:p14="http://schemas.microsoft.com/office/powerpoint/2010/main" val="1420192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943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D5D81A-3D73-274D-864F-15F38B6002DB}" type="datetimeFigureOut">
              <a:rPr lang="en-US"/>
              <a:pPr>
                <a:defRPr/>
              </a:pPr>
              <a:t>5/16/2019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D6D70FA-212C-9C4C-A3B5-B8BC0433DA9B}" type="slidenum">
              <a:rPr lang="en-US"/>
              <a:pPr>
                <a:defRPr/>
              </a:pPr>
              <a:t>‹#›</a:t>
            </a:fld>
            <a:endParaRPr lang="en-US" dirty="0"/>
          </a:p>
        </p:txBody>
      </p:sp>
    </p:spTree>
    <p:extLst>
      <p:ext uri="{BB962C8B-B14F-4D97-AF65-F5344CB8AC3E}">
        <p14:creationId xmlns:p14="http://schemas.microsoft.com/office/powerpoint/2010/main" val="208590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69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6759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7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3476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0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292851"/>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54990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36710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F2168E-51D6-B442-B454-9110B2BC6164}" type="datetimeFigureOut">
              <a:rPr lang="en-US"/>
              <a:pPr>
                <a:defRPr/>
              </a:pPr>
              <a:t>5/16/2019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994C592-CD11-4441-8E58-D5877BFD500D}" type="slidenum">
              <a:rPr lang="en-US"/>
              <a:pPr>
                <a:defRPr/>
              </a:pPr>
              <a:t>‹#›</a:t>
            </a:fld>
            <a:endParaRPr lang="en-US" dirty="0"/>
          </a:p>
        </p:txBody>
      </p:sp>
    </p:spTree>
    <p:extLst>
      <p:ext uri="{BB962C8B-B14F-4D97-AF65-F5344CB8AC3E}">
        <p14:creationId xmlns:p14="http://schemas.microsoft.com/office/powerpoint/2010/main" val="252354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 name="Picture 1" descr="Wave+ANR_MG.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2410" y="5703169"/>
            <a:ext cx="8674608" cy="1045238"/>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CC843E-C13A-5744-B272-0F6E46035465}" type="datetimeFigureOut">
              <a:rPr lang="en-US"/>
              <a:pPr>
                <a:defRPr/>
              </a:pPr>
              <a:t>5/16/2019</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DE48070-5850-0046-B6B0-CC18AED0037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1" indent="-342891" algn="l" defTabSz="457189"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defTabSz="457189"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1" indent="-228594" algn="l" defTabSz="457189"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9" indent="-228594" algn="l" defTabSz="457189"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ucanr.edu/survey/survey.cfm?surveynumber=27522"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ucanr.edu/sites/Professional_Development/Monthly_WebANR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hr.ucdavis.edu/departments/learning-dev/certificate/train-train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59311"/>
            <a:ext cx="9143999" cy="1470025"/>
          </a:xfrm>
        </p:spPr>
        <p:txBody>
          <a:bodyPr rtlCol="0">
            <a:noAutofit/>
          </a:bodyPr>
          <a:lstStyle/>
          <a:p>
            <a:pPr fontAlgn="auto">
              <a:spcAft>
                <a:spcPts val="0"/>
              </a:spcAft>
              <a:defRPr/>
            </a:pPr>
            <a:r>
              <a:rPr lang="en-US" sz="5400" b="1" dirty="0" smtClean="0">
                <a:ea typeface="+mj-ea"/>
                <a:cs typeface="+mj-cs"/>
              </a:rPr>
              <a:t>Creating Meaningful Dialogue</a:t>
            </a:r>
            <a:endParaRPr lang="en-US" sz="5400" b="1" dirty="0">
              <a:ea typeface="+mj-ea"/>
              <a:cs typeface="+mj-cs"/>
            </a:endParaRPr>
          </a:p>
        </p:txBody>
      </p:sp>
      <p:sp>
        <p:nvSpPr>
          <p:cNvPr id="3" name="Subtitle 2"/>
          <p:cNvSpPr>
            <a:spLocks noGrp="1"/>
          </p:cNvSpPr>
          <p:nvPr>
            <p:ph type="subTitle" idx="1"/>
          </p:nvPr>
        </p:nvSpPr>
        <p:spPr>
          <a:xfrm>
            <a:off x="1371600" y="2229336"/>
            <a:ext cx="6400800" cy="2038351"/>
          </a:xfrm>
        </p:spPr>
        <p:txBody>
          <a:bodyPr/>
          <a:lstStyle/>
          <a:p>
            <a:pPr>
              <a:defRPr/>
            </a:pPr>
            <a:r>
              <a:rPr lang="en-US" sz="4800" b="1" dirty="0">
                <a:solidFill>
                  <a:schemeClr val="tx1"/>
                </a:solidFill>
              </a:rPr>
              <a:t>Focused Conversations</a:t>
            </a:r>
          </a:p>
          <a:p>
            <a:pPr>
              <a:defRPr/>
            </a:pPr>
            <a:endParaRPr lang="en-US" sz="1200" dirty="0">
              <a:solidFill>
                <a:schemeClr val="tx1"/>
              </a:solidFill>
            </a:endParaRPr>
          </a:p>
          <a:p>
            <a:pPr>
              <a:defRPr/>
            </a:pPr>
            <a:r>
              <a:rPr lang="en-US" sz="2800" dirty="0">
                <a:solidFill>
                  <a:schemeClr val="tx1"/>
                </a:solidFill>
              </a:rPr>
              <a:t>Presented by</a:t>
            </a:r>
          </a:p>
          <a:p>
            <a:pPr>
              <a:defRPr/>
            </a:pPr>
            <a:r>
              <a:rPr lang="en-US" sz="3600" dirty="0">
                <a:solidFill>
                  <a:schemeClr val="tx1"/>
                </a:solidFill>
              </a:rPr>
              <a:t>Lauren Snowden</a:t>
            </a:r>
          </a:p>
          <a:p>
            <a:pPr>
              <a:defRPr/>
            </a:pPr>
            <a:r>
              <a:rPr lang="en-US" sz="2800" i="1" dirty="0">
                <a:solidFill>
                  <a:schemeClr val="tx1"/>
                </a:solidFill>
              </a:rPr>
              <a:t>Statewide Training </a:t>
            </a:r>
            <a:r>
              <a:rPr lang="en-US" sz="2800" i="1" dirty="0" smtClean="0">
                <a:solidFill>
                  <a:schemeClr val="tx1"/>
                </a:solidFill>
              </a:rPr>
              <a:t>Coordinator</a:t>
            </a:r>
          </a:p>
          <a:p>
            <a:pPr>
              <a:defRPr/>
            </a:pPr>
            <a:r>
              <a:rPr lang="en-US" sz="2800" i="1" dirty="0" smtClean="0">
                <a:solidFill>
                  <a:schemeClr val="tx1"/>
                </a:solidFill>
              </a:rPr>
              <a:t>UC Master Gardener Program</a:t>
            </a:r>
            <a:endParaRPr lang="en-US" sz="2800" i="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5"/>
          <p:cNvSpPr/>
          <p:nvPr/>
        </p:nvSpPr>
        <p:spPr>
          <a:xfrm>
            <a:off x="-31454" y="-22793"/>
            <a:ext cx="9145222" cy="3581401"/>
          </a:xfrm>
          <a:custGeom>
            <a:avLst/>
            <a:gdLst>
              <a:gd name="connsiteX0" fmla="*/ 0 w 9144000"/>
              <a:gd name="connsiteY0" fmla="*/ 0 h 3263901"/>
              <a:gd name="connsiteX1" fmla="*/ 9144000 w 9144000"/>
              <a:gd name="connsiteY1" fmla="*/ 0 h 3263901"/>
              <a:gd name="connsiteX2" fmla="*/ 9144000 w 9144000"/>
              <a:gd name="connsiteY2" fmla="*/ 3263901 h 3263901"/>
              <a:gd name="connsiteX3" fmla="*/ 0 w 9144000"/>
              <a:gd name="connsiteY3" fmla="*/ 3263901 h 3263901"/>
              <a:gd name="connsiteX4" fmla="*/ 0 w 9144000"/>
              <a:gd name="connsiteY4" fmla="*/ 0 h 3263901"/>
              <a:gd name="connsiteX0" fmla="*/ 0 w 9144000"/>
              <a:gd name="connsiteY0" fmla="*/ 0 h 3403601"/>
              <a:gd name="connsiteX1" fmla="*/ 9144000 w 9144000"/>
              <a:gd name="connsiteY1" fmla="*/ 0 h 3403601"/>
              <a:gd name="connsiteX2" fmla="*/ 9144000 w 9144000"/>
              <a:gd name="connsiteY2" fmla="*/ 3403601 h 3403601"/>
              <a:gd name="connsiteX3" fmla="*/ 0 w 9144000"/>
              <a:gd name="connsiteY3" fmla="*/ 3263901 h 3403601"/>
              <a:gd name="connsiteX4" fmla="*/ 0 w 9144000"/>
              <a:gd name="connsiteY4" fmla="*/ 0 h 3403601"/>
              <a:gd name="connsiteX0" fmla="*/ 12700 w 9156700"/>
              <a:gd name="connsiteY0" fmla="*/ 0 h 3403601"/>
              <a:gd name="connsiteX1" fmla="*/ 9156700 w 9156700"/>
              <a:gd name="connsiteY1" fmla="*/ 0 h 3403601"/>
              <a:gd name="connsiteX2" fmla="*/ 9156700 w 9156700"/>
              <a:gd name="connsiteY2" fmla="*/ 3403601 h 3403601"/>
              <a:gd name="connsiteX3" fmla="*/ 0 w 9156700"/>
              <a:gd name="connsiteY3" fmla="*/ 2895601 h 3403601"/>
              <a:gd name="connsiteX4" fmla="*/ 12700 w 9156700"/>
              <a:gd name="connsiteY4" fmla="*/ 0 h 3403601"/>
              <a:gd name="connsiteX0" fmla="*/ 12700 w 9156700"/>
              <a:gd name="connsiteY0" fmla="*/ 0 h 3657601"/>
              <a:gd name="connsiteX1" fmla="*/ 9156700 w 9156700"/>
              <a:gd name="connsiteY1" fmla="*/ 0 h 3657601"/>
              <a:gd name="connsiteX2" fmla="*/ 9156700 w 9156700"/>
              <a:gd name="connsiteY2" fmla="*/ 3657601 h 3657601"/>
              <a:gd name="connsiteX3" fmla="*/ 0 w 9156700"/>
              <a:gd name="connsiteY3" fmla="*/ 2895601 h 3657601"/>
              <a:gd name="connsiteX4" fmla="*/ 12700 w 9156700"/>
              <a:gd name="connsiteY4" fmla="*/ 0 h 3657601"/>
              <a:gd name="connsiteX0" fmla="*/ 1222 w 9145222"/>
              <a:gd name="connsiteY0" fmla="*/ 0 h 3657601"/>
              <a:gd name="connsiteX1" fmla="*/ 9145222 w 9145222"/>
              <a:gd name="connsiteY1" fmla="*/ 0 h 3657601"/>
              <a:gd name="connsiteX2" fmla="*/ 9145222 w 9145222"/>
              <a:gd name="connsiteY2" fmla="*/ 3657601 h 3657601"/>
              <a:gd name="connsiteX3" fmla="*/ 1222 w 9145222"/>
              <a:gd name="connsiteY3" fmla="*/ 2052537 h 3657601"/>
              <a:gd name="connsiteX4" fmla="*/ 1222 w 9145222"/>
              <a:gd name="connsiteY4" fmla="*/ 0 h 3657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222" h="3657601">
                <a:moveTo>
                  <a:pt x="1222" y="0"/>
                </a:moveTo>
                <a:lnTo>
                  <a:pt x="9145222" y="0"/>
                </a:lnTo>
                <a:lnTo>
                  <a:pt x="9145222" y="3657601"/>
                </a:lnTo>
                <a:lnTo>
                  <a:pt x="1222" y="2052537"/>
                </a:lnTo>
                <a:cubicBezTo>
                  <a:pt x="5455" y="1087337"/>
                  <a:pt x="-3011" y="965200"/>
                  <a:pt x="1222" y="0"/>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1" name="Rectangle 70"/>
          <p:cNvSpPr>
            <a:spLocks noChangeArrowheads="1"/>
          </p:cNvSpPr>
          <p:nvPr/>
        </p:nvSpPr>
        <p:spPr bwMode="auto">
          <a:xfrm>
            <a:off x="0" y="296097"/>
            <a:ext cx="8229600" cy="2743200"/>
          </a:xfrm>
          <a:prstGeom prst="rect">
            <a:avLst/>
          </a:prstGeom>
          <a:noFill/>
          <a:ln w="9525">
            <a:noFill/>
            <a:miter lim="800000"/>
            <a:headEnd/>
            <a:tailEnd/>
          </a:ln>
        </p:spPr>
        <p:txBody>
          <a:bodyPr lIns="45720" tIns="18288" rIns="27432" bIns="18288"/>
          <a:lstStyle/>
          <a:p>
            <a:pPr>
              <a:lnSpc>
                <a:spcPct val="85000"/>
              </a:lnSpc>
              <a:spcBef>
                <a:spcPts val="200"/>
              </a:spcBef>
            </a:pPr>
            <a:r>
              <a:rPr lang="en-US" sz="4400" dirty="0" smtClean="0">
                <a:solidFill>
                  <a:srgbClr val="FFFFFF"/>
                </a:solidFill>
                <a:latin typeface="+mj-lt"/>
              </a:rPr>
              <a:t>  Four Levels of Questions</a:t>
            </a:r>
          </a:p>
          <a:p>
            <a:pPr>
              <a:lnSpc>
                <a:spcPct val="85000"/>
              </a:lnSpc>
              <a:spcBef>
                <a:spcPts val="200"/>
              </a:spcBef>
            </a:pPr>
            <a:endParaRPr lang="en-US" sz="2000" dirty="0" smtClean="0">
              <a:solidFill>
                <a:srgbClr val="B1B1B1"/>
              </a:solidFill>
              <a:latin typeface="+mj-lt"/>
            </a:endParaRPr>
          </a:p>
        </p:txBody>
      </p:sp>
      <p:sp>
        <p:nvSpPr>
          <p:cNvPr id="5" name="Freeform 5"/>
          <p:cNvSpPr>
            <a:spLocks/>
          </p:cNvSpPr>
          <p:nvPr/>
        </p:nvSpPr>
        <p:spPr bwMode="auto">
          <a:xfrm rot="5400000">
            <a:off x="2905462" y="1505196"/>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nvGrpSpPr>
          <p:cNvPr id="3" name="Group 2"/>
          <p:cNvGrpSpPr/>
          <p:nvPr/>
        </p:nvGrpSpPr>
        <p:grpSpPr>
          <a:xfrm>
            <a:off x="1174437" y="1820092"/>
            <a:ext cx="6854866" cy="4189047"/>
            <a:chOff x="-11219" y="2135555"/>
            <a:chExt cx="6793016" cy="4189047"/>
          </a:xfrm>
        </p:grpSpPr>
        <p:grpSp>
          <p:nvGrpSpPr>
            <p:cNvPr id="2" name="Group 1"/>
            <p:cNvGrpSpPr/>
            <p:nvPr/>
          </p:nvGrpSpPr>
          <p:grpSpPr>
            <a:xfrm rot="5400000">
              <a:off x="-827239" y="2951575"/>
              <a:ext cx="3331276" cy="1699236"/>
              <a:chOff x="0" y="2868613"/>
              <a:chExt cx="14855280" cy="6299703"/>
            </a:xfrm>
          </p:grpSpPr>
          <p:sp>
            <p:nvSpPr>
              <p:cNvPr id="6" name="Rectangle 6"/>
              <p:cNvSpPr>
                <a:spLocks noChangeArrowheads="1"/>
              </p:cNvSpPr>
              <p:nvPr/>
            </p:nvSpPr>
            <p:spPr bwMode="auto">
              <a:xfrm rot="16200000">
                <a:off x="-237972" y="3868720"/>
                <a:ext cx="5535592" cy="5056245"/>
              </a:xfrm>
              <a:prstGeom prst="rect">
                <a:avLst/>
              </a:prstGeom>
              <a:solidFill>
                <a:srgbClr val="1A9DDB"/>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O</a:t>
                </a:r>
                <a:r>
                  <a:rPr lang="en-US" sz="2400" dirty="0" smtClean="0">
                    <a:solidFill>
                      <a:srgbClr val="FFFFFF"/>
                    </a:solidFill>
                    <a:latin typeface="+mj-lt"/>
                  </a:rPr>
                  <a:t>bjective</a:t>
                </a:r>
              </a:p>
              <a:p>
                <a:pPr algn="ctr">
                  <a:lnSpc>
                    <a:spcPct val="85000"/>
                  </a:lnSpc>
                </a:pPr>
                <a:endParaRPr lang="en-US" dirty="0">
                  <a:solidFill>
                    <a:srgbClr val="FFFFFF">
                      <a:alpha val="50000"/>
                    </a:srgbClr>
                  </a:solidFill>
                  <a:latin typeface="+mj-lt"/>
                </a:endParaRPr>
              </a:p>
            </p:txBody>
          </p:sp>
          <p:sp>
            <p:nvSpPr>
              <p:cNvPr id="7"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1A9DDB">
                      <a:tint val="66000"/>
                      <a:satMod val="160000"/>
                    </a:srgbClr>
                  </a:gs>
                  <a:gs pos="50000">
                    <a:srgbClr val="1A9DDB">
                      <a:tint val="44500"/>
                      <a:satMod val="160000"/>
                    </a:srgbClr>
                  </a:gs>
                  <a:gs pos="100000">
                    <a:srgbClr val="1A9DDB">
                      <a:tint val="23500"/>
                      <a:satMod val="160000"/>
                    </a:srgbClr>
                  </a:gs>
                </a:gsLst>
                <a:lin ang="5400000" scaled="1"/>
                <a:tileRect/>
              </a:gra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8"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9" name="Rectangle 9"/>
              <p:cNvSpPr>
                <a:spLocks noChangeArrowheads="1"/>
              </p:cNvSpPr>
              <p:nvPr/>
            </p:nvSpPr>
            <p:spPr bwMode="auto">
              <a:xfrm>
                <a:off x="5051426" y="3630614"/>
                <a:ext cx="9803854" cy="5537702"/>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61" name="Group 60"/>
            <p:cNvGrpSpPr/>
            <p:nvPr/>
          </p:nvGrpSpPr>
          <p:grpSpPr>
            <a:xfrm rot="5400000">
              <a:off x="871521" y="3236114"/>
              <a:ext cx="3331276" cy="1699236"/>
              <a:chOff x="0" y="2868613"/>
              <a:chExt cx="14855280" cy="6299703"/>
            </a:xfrm>
          </p:grpSpPr>
          <p:sp>
            <p:nvSpPr>
              <p:cNvPr id="62" name="Rectangle 6"/>
              <p:cNvSpPr>
                <a:spLocks noChangeArrowheads="1"/>
              </p:cNvSpPr>
              <p:nvPr/>
            </p:nvSpPr>
            <p:spPr bwMode="auto">
              <a:xfrm rot="16200000">
                <a:off x="-237972" y="3868724"/>
                <a:ext cx="5535592" cy="5056245"/>
              </a:xfrm>
              <a:prstGeom prst="rect">
                <a:avLst/>
              </a:prstGeom>
              <a:solidFill>
                <a:srgbClr val="F0AE2A"/>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R</a:t>
                </a:r>
                <a:r>
                  <a:rPr lang="en-US" sz="2400" dirty="0" smtClean="0">
                    <a:solidFill>
                      <a:srgbClr val="FFFFFF"/>
                    </a:solidFill>
                    <a:latin typeface="+mj-lt"/>
                  </a:rPr>
                  <a:t>eflective</a:t>
                </a:r>
                <a:endParaRPr lang="en-US" dirty="0">
                  <a:solidFill>
                    <a:srgbClr val="FFFFFF">
                      <a:alpha val="50000"/>
                    </a:srgbClr>
                  </a:solidFill>
                  <a:latin typeface="+mj-lt"/>
                </a:endParaRPr>
              </a:p>
            </p:txBody>
          </p:sp>
          <p:sp>
            <p:nvSpPr>
              <p:cNvPr id="63"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F0AE2A">
                      <a:tint val="66000"/>
                      <a:satMod val="160000"/>
                    </a:srgbClr>
                  </a:gs>
                  <a:gs pos="50000">
                    <a:srgbClr val="F0AE2A">
                      <a:tint val="44500"/>
                      <a:satMod val="160000"/>
                    </a:srgbClr>
                  </a:gs>
                  <a:gs pos="100000">
                    <a:srgbClr val="F0AE2A">
                      <a:tint val="23500"/>
                      <a:satMod val="160000"/>
                    </a:srgbClr>
                  </a:gs>
                </a:gsLst>
                <a:lin ang="54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64"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65" name="Rectangle 9"/>
              <p:cNvSpPr>
                <a:spLocks noChangeArrowheads="1"/>
              </p:cNvSpPr>
              <p:nvPr/>
            </p:nvSpPr>
            <p:spPr bwMode="auto">
              <a:xfrm>
                <a:off x="5051426" y="3630614"/>
                <a:ext cx="9803854" cy="5537702"/>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132" name="Group 131"/>
            <p:cNvGrpSpPr/>
            <p:nvPr/>
          </p:nvGrpSpPr>
          <p:grpSpPr>
            <a:xfrm rot="5400000">
              <a:off x="2570282" y="3522731"/>
              <a:ext cx="3331276" cy="1699236"/>
              <a:chOff x="0" y="2868613"/>
              <a:chExt cx="14855280" cy="6299703"/>
            </a:xfrm>
          </p:grpSpPr>
          <p:sp>
            <p:nvSpPr>
              <p:cNvPr id="133" name="Rectangle 6"/>
              <p:cNvSpPr>
                <a:spLocks noChangeArrowheads="1"/>
              </p:cNvSpPr>
              <p:nvPr/>
            </p:nvSpPr>
            <p:spPr bwMode="auto">
              <a:xfrm rot="16200000">
                <a:off x="-237972" y="3868724"/>
                <a:ext cx="5535592" cy="5056245"/>
              </a:xfrm>
              <a:prstGeom prst="rect">
                <a:avLst/>
              </a:prstGeom>
              <a:solidFill>
                <a:srgbClr val="50629A"/>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I</a:t>
                </a:r>
                <a:r>
                  <a:rPr lang="en-US" sz="2400" dirty="0" smtClean="0">
                    <a:solidFill>
                      <a:srgbClr val="FFFFFF"/>
                    </a:solidFill>
                    <a:latin typeface="+mj-lt"/>
                  </a:rPr>
                  <a:t>nterpretive</a:t>
                </a:r>
                <a:endParaRPr lang="en-US" dirty="0">
                  <a:solidFill>
                    <a:srgbClr val="FFFFFF">
                      <a:alpha val="50000"/>
                    </a:srgbClr>
                  </a:solidFill>
                  <a:latin typeface="+mj-lt"/>
                </a:endParaRPr>
              </a:p>
            </p:txBody>
          </p:sp>
          <p:sp>
            <p:nvSpPr>
              <p:cNvPr id="134"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50629A">
                      <a:tint val="66000"/>
                      <a:satMod val="160000"/>
                    </a:srgbClr>
                  </a:gs>
                  <a:gs pos="50000">
                    <a:srgbClr val="50629A">
                      <a:tint val="44500"/>
                      <a:satMod val="160000"/>
                    </a:srgbClr>
                  </a:gs>
                  <a:gs pos="100000">
                    <a:srgbClr val="50629A">
                      <a:tint val="23500"/>
                      <a:satMod val="160000"/>
                    </a:srgbClr>
                  </a:gs>
                </a:gsLst>
                <a:lin ang="54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35"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36" name="Rectangle 9"/>
              <p:cNvSpPr>
                <a:spLocks noChangeArrowheads="1"/>
              </p:cNvSpPr>
              <p:nvPr/>
            </p:nvSpPr>
            <p:spPr bwMode="auto">
              <a:xfrm>
                <a:off x="5051426" y="3630614"/>
                <a:ext cx="9803854" cy="5537702"/>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15" name="Group 14"/>
            <p:cNvGrpSpPr/>
            <p:nvPr/>
          </p:nvGrpSpPr>
          <p:grpSpPr>
            <a:xfrm>
              <a:off x="5082562" y="2993324"/>
              <a:ext cx="1699235" cy="3331278"/>
              <a:chOff x="6702426" y="1692280"/>
              <a:chExt cx="2159602" cy="5092544"/>
            </a:xfrm>
          </p:grpSpPr>
          <p:sp>
            <p:nvSpPr>
              <p:cNvPr id="140" name="Rectangle 6"/>
              <p:cNvSpPr>
                <a:spLocks noChangeArrowheads="1"/>
              </p:cNvSpPr>
              <p:nvPr/>
            </p:nvSpPr>
            <p:spPr bwMode="auto">
              <a:xfrm>
                <a:off x="6703682" y="1692862"/>
                <a:ext cx="1897658" cy="1733332"/>
              </a:xfrm>
              <a:prstGeom prst="rect">
                <a:avLst/>
              </a:prstGeom>
              <a:solidFill>
                <a:srgbClr val="E64D9B"/>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D</a:t>
                </a:r>
                <a:r>
                  <a:rPr lang="en-US" sz="2400" dirty="0" smtClean="0">
                    <a:solidFill>
                      <a:srgbClr val="FFFFFF"/>
                    </a:solidFill>
                    <a:latin typeface="+mj-lt"/>
                  </a:rPr>
                  <a:t>ecisional</a:t>
                </a:r>
                <a:endParaRPr lang="en-US" dirty="0">
                  <a:solidFill>
                    <a:srgbClr val="FFFFFF">
                      <a:alpha val="50000"/>
                    </a:srgbClr>
                  </a:solidFill>
                  <a:latin typeface="+mj-lt"/>
                </a:endParaRPr>
              </a:p>
            </p:txBody>
          </p:sp>
          <p:sp>
            <p:nvSpPr>
              <p:cNvPr id="141" name="Freeform 7"/>
              <p:cNvSpPr>
                <a:spLocks/>
              </p:cNvSpPr>
              <p:nvPr/>
            </p:nvSpPr>
            <p:spPr bwMode="auto">
              <a:xfrm rot="5400000">
                <a:off x="7645443" y="2645466"/>
                <a:ext cx="2169770" cy="263398"/>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E64D9B">
                      <a:tint val="66000"/>
                      <a:satMod val="160000"/>
                    </a:srgbClr>
                  </a:gs>
                  <a:gs pos="50000">
                    <a:srgbClr val="E64D9B">
                      <a:tint val="44500"/>
                      <a:satMod val="160000"/>
                    </a:srgbClr>
                  </a:gs>
                  <a:gs pos="100000">
                    <a:srgbClr val="E64D9B">
                      <a:tint val="23500"/>
                      <a:satMod val="160000"/>
                    </a:srgbClr>
                  </a:gs>
                </a:gsLst>
                <a:lin ang="54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42" name="Freeform 8"/>
              <p:cNvSpPr>
                <a:spLocks/>
              </p:cNvSpPr>
              <p:nvPr/>
            </p:nvSpPr>
            <p:spPr bwMode="auto">
              <a:xfrm rot="5400000">
                <a:off x="8028840" y="3993750"/>
                <a:ext cx="1402977" cy="263398"/>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43" name="Rectangle 9"/>
              <p:cNvSpPr>
                <a:spLocks noChangeArrowheads="1"/>
              </p:cNvSpPr>
              <p:nvPr/>
            </p:nvSpPr>
            <p:spPr bwMode="auto">
              <a:xfrm rot="5400000">
                <a:off x="5971185" y="4155202"/>
                <a:ext cx="3360863" cy="1898381"/>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sp>
        <p:nvSpPr>
          <p:cNvPr id="44" name="Freeform 5"/>
          <p:cNvSpPr>
            <a:spLocks/>
          </p:cNvSpPr>
          <p:nvPr/>
        </p:nvSpPr>
        <p:spPr bwMode="auto">
          <a:xfrm rot="5400000">
            <a:off x="4773348" y="1801097"/>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45" name="Freeform 5"/>
          <p:cNvSpPr>
            <a:spLocks/>
          </p:cNvSpPr>
          <p:nvPr/>
        </p:nvSpPr>
        <p:spPr bwMode="auto">
          <a:xfrm rot="5400000">
            <a:off x="6466434" y="2101393"/>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5" name="Rectangle 24"/>
          <p:cNvSpPr/>
          <p:nvPr/>
        </p:nvSpPr>
        <p:spPr>
          <a:xfrm>
            <a:off x="1251859" y="3013890"/>
            <a:ext cx="1193800" cy="495520"/>
          </a:xfrm>
          <a:prstGeom prst="rect">
            <a:avLst/>
          </a:prstGeom>
        </p:spPr>
        <p:txBody>
          <a:bodyPr wrap="square" lIns="0" tIns="0" rIns="0" bIns="0" anchor="t" anchorCtr="0">
            <a:spAutoFit/>
          </a:bodyPr>
          <a:lstStyle/>
          <a:p>
            <a:pPr>
              <a:lnSpc>
                <a:spcPct val="85000"/>
              </a:lnSpc>
              <a:spcBef>
                <a:spcPts val="600"/>
              </a:spcBef>
            </a:pPr>
            <a:r>
              <a:rPr lang="en-US" sz="1600" dirty="0" smtClean="0">
                <a:solidFill>
                  <a:srgbClr val="545454"/>
                </a:solidFill>
                <a:latin typeface="+mj-lt"/>
              </a:rPr>
              <a:t>Senses</a:t>
            </a:r>
          </a:p>
          <a:p>
            <a:pPr>
              <a:lnSpc>
                <a:spcPct val="85000"/>
              </a:lnSpc>
              <a:spcBef>
                <a:spcPts val="600"/>
              </a:spcBef>
            </a:pPr>
            <a:r>
              <a:rPr lang="en-US" sz="1600" dirty="0" smtClean="0">
                <a:solidFill>
                  <a:srgbClr val="545454"/>
                </a:solidFill>
                <a:latin typeface="+mj-lt"/>
              </a:rPr>
              <a:t>What?</a:t>
            </a:r>
            <a:endParaRPr lang="en-US" sz="1600" dirty="0">
              <a:solidFill>
                <a:srgbClr val="545454"/>
              </a:solidFill>
              <a:latin typeface="+mj-lt"/>
            </a:endParaRPr>
          </a:p>
        </p:txBody>
      </p:sp>
      <p:sp>
        <p:nvSpPr>
          <p:cNvPr id="49" name="Rectangle 48"/>
          <p:cNvSpPr/>
          <p:nvPr/>
        </p:nvSpPr>
        <p:spPr>
          <a:xfrm>
            <a:off x="2949338" y="3273745"/>
            <a:ext cx="1244600" cy="495520"/>
          </a:xfrm>
          <a:prstGeom prst="rect">
            <a:avLst/>
          </a:prstGeom>
        </p:spPr>
        <p:txBody>
          <a:bodyPr wrap="square" lIns="0" tIns="0" rIns="0" bIns="0" anchor="t" anchorCtr="0">
            <a:spAutoFit/>
          </a:bodyPr>
          <a:lstStyle/>
          <a:p>
            <a:pPr>
              <a:lnSpc>
                <a:spcPct val="85000"/>
              </a:lnSpc>
              <a:spcBef>
                <a:spcPts val="600"/>
              </a:spcBef>
            </a:pPr>
            <a:r>
              <a:rPr lang="en-US" sz="1600" dirty="0" smtClean="0">
                <a:solidFill>
                  <a:srgbClr val="545454"/>
                </a:solidFill>
                <a:latin typeface="+mj-lt"/>
              </a:rPr>
              <a:t>Heart</a:t>
            </a:r>
          </a:p>
          <a:p>
            <a:pPr>
              <a:lnSpc>
                <a:spcPct val="85000"/>
              </a:lnSpc>
              <a:spcBef>
                <a:spcPts val="600"/>
              </a:spcBef>
            </a:pPr>
            <a:r>
              <a:rPr lang="en-US" sz="1600" dirty="0" smtClean="0">
                <a:solidFill>
                  <a:srgbClr val="545454"/>
                </a:solidFill>
                <a:latin typeface="+mj-lt"/>
              </a:rPr>
              <a:t>Gut</a:t>
            </a:r>
            <a:endParaRPr lang="en-US" sz="1600" dirty="0">
              <a:solidFill>
                <a:srgbClr val="545454"/>
              </a:solidFill>
              <a:latin typeface="+mj-lt"/>
            </a:endParaRPr>
          </a:p>
        </p:txBody>
      </p:sp>
      <p:sp>
        <p:nvSpPr>
          <p:cNvPr id="50" name="Rectangle 49"/>
          <p:cNvSpPr/>
          <p:nvPr/>
        </p:nvSpPr>
        <p:spPr>
          <a:xfrm>
            <a:off x="4702773" y="3580244"/>
            <a:ext cx="1244600" cy="495520"/>
          </a:xfrm>
          <a:prstGeom prst="rect">
            <a:avLst/>
          </a:prstGeom>
        </p:spPr>
        <p:txBody>
          <a:bodyPr wrap="square" lIns="0" tIns="0" rIns="0" bIns="0" anchor="t" anchorCtr="0">
            <a:spAutoFit/>
          </a:bodyPr>
          <a:lstStyle/>
          <a:p>
            <a:pPr>
              <a:lnSpc>
                <a:spcPct val="85000"/>
              </a:lnSpc>
              <a:spcBef>
                <a:spcPts val="600"/>
              </a:spcBef>
            </a:pPr>
            <a:r>
              <a:rPr lang="en-US" sz="1600" dirty="0" smtClean="0">
                <a:solidFill>
                  <a:srgbClr val="545454"/>
                </a:solidFill>
                <a:latin typeface="+mj-lt"/>
              </a:rPr>
              <a:t>Head</a:t>
            </a:r>
          </a:p>
          <a:p>
            <a:pPr>
              <a:lnSpc>
                <a:spcPct val="85000"/>
              </a:lnSpc>
              <a:spcBef>
                <a:spcPts val="600"/>
              </a:spcBef>
            </a:pPr>
            <a:r>
              <a:rPr lang="en-US" sz="1600" dirty="0" smtClean="0">
                <a:solidFill>
                  <a:srgbClr val="545454"/>
                </a:solidFill>
                <a:latin typeface="+mj-lt"/>
              </a:rPr>
              <a:t>So what?</a:t>
            </a:r>
            <a:endParaRPr lang="en-US" sz="1600" dirty="0">
              <a:solidFill>
                <a:srgbClr val="545454"/>
              </a:solidFill>
              <a:latin typeface="+mj-lt"/>
            </a:endParaRPr>
          </a:p>
        </p:txBody>
      </p:sp>
      <p:sp>
        <p:nvSpPr>
          <p:cNvPr id="51" name="Rectangle 50"/>
          <p:cNvSpPr/>
          <p:nvPr/>
        </p:nvSpPr>
        <p:spPr>
          <a:xfrm>
            <a:off x="6445946" y="3828004"/>
            <a:ext cx="1244600" cy="495520"/>
          </a:xfrm>
          <a:prstGeom prst="rect">
            <a:avLst/>
          </a:prstGeom>
        </p:spPr>
        <p:txBody>
          <a:bodyPr wrap="square" lIns="0" tIns="0" rIns="0" bIns="0" anchor="t" anchorCtr="0">
            <a:spAutoFit/>
          </a:bodyPr>
          <a:lstStyle/>
          <a:p>
            <a:pPr>
              <a:lnSpc>
                <a:spcPct val="85000"/>
              </a:lnSpc>
              <a:spcBef>
                <a:spcPts val="600"/>
              </a:spcBef>
            </a:pPr>
            <a:r>
              <a:rPr lang="en-US" sz="1600" dirty="0" smtClean="0">
                <a:solidFill>
                  <a:srgbClr val="545454"/>
                </a:solidFill>
                <a:latin typeface="+mj-lt"/>
              </a:rPr>
              <a:t>Action</a:t>
            </a:r>
          </a:p>
          <a:p>
            <a:pPr>
              <a:lnSpc>
                <a:spcPct val="85000"/>
              </a:lnSpc>
              <a:spcBef>
                <a:spcPts val="600"/>
              </a:spcBef>
            </a:pPr>
            <a:r>
              <a:rPr lang="en-US" sz="1600" dirty="0" smtClean="0">
                <a:solidFill>
                  <a:srgbClr val="545454"/>
                </a:solidFill>
                <a:latin typeface="+mj-lt"/>
              </a:rPr>
              <a:t>Now what? </a:t>
            </a:r>
            <a:endParaRPr lang="en-US" sz="1600" dirty="0">
              <a:solidFill>
                <a:srgbClr val="545454"/>
              </a:solidFill>
              <a:latin typeface="+mj-lt"/>
            </a:endParaRPr>
          </a:p>
        </p:txBody>
      </p:sp>
      <p:pic>
        <p:nvPicPr>
          <p:cNvPr id="32"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36076" t="4218" r="36075" b="71810"/>
          <a:stretch/>
        </p:blipFill>
        <p:spPr>
          <a:xfrm>
            <a:off x="1271942" y="3750159"/>
            <a:ext cx="1185861" cy="970249"/>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241" y="4075764"/>
            <a:ext cx="969264" cy="969264"/>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5890" y="4405170"/>
            <a:ext cx="969264" cy="969264"/>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0698" y="4623273"/>
            <a:ext cx="969264" cy="969264"/>
          </a:xfrm>
          <a:prstGeom prst="rect">
            <a:avLst/>
          </a:prstGeom>
        </p:spPr>
      </p:pic>
    </p:spTree>
    <p:extLst>
      <p:ext uri="{BB962C8B-B14F-4D97-AF65-F5344CB8AC3E}">
        <p14:creationId xmlns:p14="http://schemas.microsoft.com/office/powerpoint/2010/main" val="621515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26672" y="2956403"/>
            <a:ext cx="4199465" cy="2606744"/>
          </a:xfrm>
          <a:prstGeom prst="rect">
            <a:avLst/>
          </a:prstGeom>
          <a:solidFill>
            <a:srgbClr val="E64D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3" name="Rectangle 2"/>
          <p:cNvSpPr/>
          <p:nvPr/>
        </p:nvSpPr>
        <p:spPr>
          <a:xfrm>
            <a:off x="383818" y="233463"/>
            <a:ext cx="4199465" cy="2644938"/>
          </a:xfrm>
          <a:prstGeom prst="rect">
            <a:avLst/>
          </a:prstGeom>
          <a:solidFill>
            <a:srgbClr val="1A9D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5" name="Rectangle 14"/>
          <p:cNvSpPr/>
          <p:nvPr/>
        </p:nvSpPr>
        <p:spPr>
          <a:xfrm>
            <a:off x="383817" y="2956403"/>
            <a:ext cx="4199465" cy="2606744"/>
          </a:xfrm>
          <a:prstGeom prst="rect">
            <a:avLst/>
          </a:prstGeom>
          <a:solidFill>
            <a:srgbClr val="5062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6" name="Rectangle 15"/>
          <p:cNvSpPr/>
          <p:nvPr/>
        </p:nvSpPr>
        <p:spPr>
          <a:xfrm>
            <a:off x="4626672" y="233463"/>
            <a:ext cx="4199465" cy="2658377"/>
          </a:xfrm>
          <a:prstGeom prst="rect">
            <a:avLst/>
          </a:prstGeom>
          <a:solidFill>
            <a:srgbClr val="F7AE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313" y="3140880"/>
            <a:ext cx="914400" cy="914400"/>
          </a:xfrm>
          <a:prstGeom prst="rect">
            <a:avLst/>
          </a:prstGeom>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6076" t="4218" r="36075" b="71810"/>
          <a:stretch/>
        </p:blipFill>
        <p:spPr>
          <a:xfrm>
            <a:off x="1615713" y="403472"/>
            <a:ext cx="1117601" cy="914400"/>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5666" y="429164"/>
            <a:ext cx="914400" cy="914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7932" y="3112643"/>
            <a:ext cx="914400" cy="914400"/>
          </a:xfrm>
          <a:prstGeom prst="rect">
            <a:avLst/>
          </a:prstGeom>
        </p:spPr>
      </p:pic>
      <p:sp>
        <p:nvSpPr>
          <p:cNvPr id="14" name="TextBox 13"/>
          <p:cNvSpPr txBox="1"/>
          <p:nvPr/>
        </p:nvSpPr>
        <p:spPr>
          <a:xfrm>
            <a:off x="1520992" y="1269631"/>
            <a:ext cx="1536700" cy="707886"/>
          </a:xfrm>
          <a:prstGeom prst="rect">
            <a:avLst/>
          </a:prstGeom>
          <a:noFill/>
          <a:ln>
            <a:noFill/>
          </a:ln>
        </p:spPr>
        <p:txBody>
          <a:bodyPr wrap="square" rtlCol="0">
            <a:spAutoFit/>
          </a:bodyPr>
          <a:lstStyle/>
          <a:p>
            <a:r>
              <a:rPr lang="en-US" sz="4000" b="1" dirty="0" smtClean="0">
                <a:solidFill>
                  <a:schemeClr val="bg1"/>
                </a:solidFill>
              </a:rPr>
              <a:t>What</a:t>
            </a:r>
          </a:p>
        </p:txBody>
      </p:sp>
      <p:sp>
        <p:nvSpPr>
          <p:cNvPr id="19" name="TextBox 18"/>
          <p:cNvSpPr txBox="1"/>
          <p:nvPr/>
        </p:nvSpPr>
        <p:spPr>
          <a:xfrm>
            <a:off x="5401441" y="4125256"/>
            <a:ext cx="2440519" cy="707886"/>
          </a:xfrm>
          <a:prstGeom prst="rect">
            <a:avLst/>
          </a:prstGeom>
          <a:noFill/>
        </p:spPr>
        <p:txBody>
          <a:bodyPr wrap="square" rtlCol="0">
            <a:spAutoFit/>
          </a:bodyPr>
          <a:lstStyle/>
          <a:p>
            <a:r>
              <a:rPr lang="en-US" sz="4000" b="1" dirty="0">
                <a:solidFill>
                  <a:schemeClr val="bg1"/>
                </a:solidFill>
              </a:rPr>
              <a:t>Now What</a:t>
            </a:r>
          </a:p>
        </p:txBody>
      </p:sp>
      <p:sp>
        <p:nvSpPr>
          <p:cNvPr id="20" name="TextBox 19"/>
          <p:cNvSpPr txBox="1"/>
          <p:nvPr/>
        </p:nvSpPr>
        <p:spPr>
          <a:xfrm>
            <a:off x="6227932" y="1268329"/>
            <a:ext cx="1536700" cy="707886"/>
          </a:xfrm>
          <a:prstGeom prst="rect">
            <a:avLst/>
          </a:prstGeom>
          <a:noFill/>
        </p:spPr>
        <p:txBody>
          <a:bodyPr wrap="square" rtlCol="0">
            <a:spAutoFit/>
          </a:bodyPr>
          <a:lstStyle/>
          <a:p>
            <a:r>
              <a:rPr lang="en-US" sz="4000" b="1" dirty="0">
                <a:solidFill>
                  <a:schemeClr val="bg1"/>
                </a:solidFill>
              </a:rPr>
              <a:t>Gut</a:t>
            </a:r>
          </a:p>
        </p:txBody>
      </p:sp>
      <p:sp>
        <p:nvSpPr>
          <p:cNvPr id="21" name="TextBox 20"/>
          <p:cNvSpPr txBox="1"/>
          <p:nvPr/>
        </p:nvSpPr>
        <p:spPr>
          <a:xfrm>
            <a:off x="1335931" y="4130453"/>
            <a:ext cx="2046819" cy="707886"/>
          </a:xfrm>
          <a:prstGeom prst="rect">
            <a:avLst/>
          </a:prstGeom>
          <a:noFill/>
        </p:spPr>
        <p:txBody>
          <a:bodyPr wrap="square" rtlCol="0">
            <a:spAutoFit/>
          </a:bodyPr>
          <a:lstStyle/>
          <a:p>
            <a:r>
              <a:rPr lang="en-US" sz="4000" b="1" dirty="0">
                <a:solidFill>
                  <a:schemeClr val="bg1"/>
                </a:solidFill>
              </a:rPr>
              <a:t>So What</a:t>
            </a:r>
          </a:p>
        </p:txBody>
      </p:sp>
      <p:sp>
        <p:nvSpPr>
          <p:cNvPr id="18" name="Content Placeholder 1"/>
          <p:cNvSpPr txBox="1">
            <a:spLocks/>
          </p:cNvSpPr>
          <p:nvPr/>
        </p:nvSpPr>
        <p:spPr bwMode="auto">
          <a:xfrm>
            <a:off x="367687" y="2057215"/>
            <a:ext cx="4199464" cy="650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i="1" dirty="0" smtClean="0">
                <a:solidFill>
                  <a:schemeClr val="bg1"/>
                </a:solidFill>
                <a:latin typeface="Georgia" charset="0"/>
                <a:cs typeface="Georgia" charset="0"/>
              </a:rPr>
              <a:t>See, hear, taste, feel smell</a:t>
            </a:r>
          </a:p>
        </p:txBody>
      </p:sp>
      <p:sp>
        <p:nvSpPr>
          <p:cNvPr id="22" name="Content Placeholder 1"/>
          <p:cNvSpPr txBox="1">
            <a:spLocks/>
          </p:cNvSpPr>
          <p:nvPr/>
        </p:nvSpPr>
        <p:spPr bwMode="auto">
          <a:xfrm>
            <a:off x="4551020" y="1998706"/>
            <a:ext cx="4275117" cy="650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i="1" dirty="0" smtClean="0">
                <a:solidFill>
                  <a:schemeClr val="bg1"/>
                </a:solidFill>
                <a:latin typeface="Georgia" charset="0"/>
                <a:cs typeface="Georgia" charset="0"/>
              </a:rPr>
              <a:t>Emotions, memories, associations</a:t>
            </a:r>
          </a:p>
        </p:txBody>
      </p:sp>
      <p:sp>
        <p:nvSpPr>
          <p:cNvPr id="23" name="Content Placeholder 1"/>
          <p:cNvSpPr txBox="1">
            <a:spLocks/>
          </p:cNvSpPr>
          <p:nvPr/>
        </p:nvSpPr>
        <p:spPr bwMode="auto">
          <a:xfrm>
            <a:off x="383817" y="4820068"/>
            <a:ext cx="4199466" cy="650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i="1" dirty="0" smtClean="0">
                <a:solidFill>
                  <a:schemeClr val="bg1"/>
                </a:solidFill>
                <a:latin typeface="Georgia" charset="0"/>
                <a:cs typeface="Georgia" charset="0"/>
              </a:rPr>
              <a:t>Meaning, value, relevance</a:t>
            </a:r>
          </a:p>
        </p:txBody>
      </p:sp>
      <p:sp>
        <p:nvSpPr>
          <p:cNvPr id="24" name="Content Placeholder 1"/>
          <p:cNvSpPr txBox="1">
            <a:spLocks/>
          </p:cNvSpPr>
          <p:nvPr/>
        </p:nvSpPr>
        <p:spPr bwMode="auto">
          <a:xfrm>
            <a:off x="4626672" y="4763381"/>
            <a:ext cx="4199465" cy="650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i="1" dirty="0" smtClean="0">
                <a:solidFill>
                  <a:schemeClr val="bg1"/>
                </a:solidFill>
                <a:latin typeface="Georgia" charset="0"/>
                <a:cs typeface="Georgia" charset="0"/>
              </a:rPr>
              <a:t>Resolution, opinion,             do something</a:t>
            </a:r>
          </a:p>
        </p:txBody>
      </p:sp>
    </p:spTree>
    <p:extLst>
      <p:ext uri="{BB962C8B-B14F-4D97-AF65-F5344CB8AC3E}">
        <p14:creationId xmlns:p14="http://schemas.microsoft.com/office/powerpoint/2010/main" val="2263216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597487" y="3424132"/>
            <a:ext cx="4199465" cy="2197378"/>
          </a:xfrm>
          <a:prstGeom prst="rect">
            <a:avLst/>
          </a:prstGeom>
          <a:solidFill>
            <a:srgbClr val="E64D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3" name="Rectangle 2"/>
          <p:cNvSpPr/>
          <p:nvPr/>
        </p:nvSpPr>
        <p:spPr>
          <a:xfrm>
            <a:off x="354633" y="1313233"/>
            <a:ext cx="4199465" cy="2012639"/>
          </a:xfrm>
          <a:prstGeom prst="rect">
            <a:avLst/>
          </a:prstGeom>
          <a:solidFill>
            <a:srgbClr val="1A9D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5" name="Rectangle 14"/>
          <p:cNvSpPr/>
          <p:nvPr/>
        </p:nvSpPr>
        <p:spPr>
          <a:xfrm>
            <a:off x="354632" y="3424132"/>
            <a:ext cx="4199465" cy="2197377"/>
          </a:xfrm>
          <a:prstGeom prst="rect">
            <a:avLst/>
          </a:prstGeom>
          <a:solidFill>
            <a:srgbClr val="5062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6" name="Rectangle 15"/>
          <p:cNvSpPr/>
          <p:nvPr/>
        </p:nvSpPr>
        <p:spPr>
          <a:xfrm>
            <a:off x="4597487" y="1313232"/>
            <a:ext cx="4199465" cy="2035807"/>
          </a:xfrm>
          <a:prstGeom prst="rect">
            <a:avLst/>
          </a:prstGeom>
          <a:solidFill>
            <a:srgbClr val="F7AE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151" y="3588205"/>
            <a:ext cx="914400" cy="914400"/>
          </a:xfrm>
          <a:prstGeom prst="rect">
            <a:avLst/>
          </a:prstGeom>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6076" t="4218" r="36075" b="71810"/>
          <a:stretch/>
        </p:blipFill>
        <p:spPr>
          <a:xfrm>
            <a:off x="1816551" y="1379067"/>
            <a:ext cx="1117601" cy="914400"/>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019" y="1379067"/>
            <a:ext cx="914400" cy="914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0019" y="3527245"/>
            <a:ext cx="914400" cy="914400"/>
          </a:xfrm>
          <a:prstGeom prst="rect">
            <a:avLst/>
          </a:prstGeom>
        </p:spPr>
      </p:pic>
      <p:sp>
        <p:nvSpPr>
          <p:cNvPr id="14" name="TextBox 13"/>
          <p:cNvSpPr txBox="1"/>
          <p:nvPr/>
        </p:nvSpPr>
        <p:spPr>
          <a:xfrm>
            <a:off x="354632" y="2342597"/>
            <a:ext cx="4152271" cy="830997"/>
          </a:xfrm>
          <a:prstGeom prst="rect">
            <a:avLst/>
          </a:prstGeom>
          <a:noFill/>
        </p:spPr>
        <p:txBody>
          <a:bodyPr wrap="square" rtlCol="0">
            <a:spAutoFit/>
          </a:bodyPr>
          <a:lstStyle/>
          <a:p>
            <a:pPr algn="ctr"/>
            <a:r>
              <a:rPr lang="en-US" sz="2400" b="1" dirty="0" smtClean="0">
                <a:solidFill>
                  <a:schemeClr val="bg1"/>
                </a:solidFill>
              </a:rPr>
              <a:t>What stood out to you about the examples we reviewed? </a:t>
            </a:r>
            <a:endParaRPr lang="en-US" sz="2400" b="1" dirty="0">
              <a:solidFill>
                <a:schemeClr val="bg1"/>
              </a:solidFill>
            </a:endParaRPr>
          </a:p>
        </p:txBody>
      </p:sp>
      <p:sp>
        <p:nvSpPr>
          <p:cNvPr id="19" name="TextBox 18"/>
          <p:cNvSpPr txBox="1"/>
          <p:nvPr/>
        </p:nvSpPr>
        <p:spPr>
          <a:xfrm>
            <a:off x="4597487" y="4620357"/>
            <a:ext cx="4203169" cy="830997"/>
          </a:xfrm>
          <a:prstGeom prst="rect">
            <a:avLst/>
          </a:prstGeom>
          <a:noFill/>
        </p:spPr>
        <p:txBody>
          <a:bodyPr wrap="square" rtlCol="0">
            <a:spAutoFit/>
          </a:bodyPr>
          <a:lstStyle/>
          <a:p>
            <a:pPr algn="ctr"/>
            <a:r>
              <a:rPr lang="en-US" sz="2400" b="1" dirty="0" smtClean="0">
                <a:solidFill>
                  <a:schemeClr val="bg1"/>
                </a:solidFill>
              </a:rPr>
              <a:t>What direction are we           heading in?</a:t>
            </a:r>
            <a:endParaRPr lang="en-US" sz="2400" b="1" dirty="0">
              <a:solidFill>
                <a:schemeClr val="bg1"/>
              </a:solidFill>
            </a:endParaRPr>
          </a:p>
        </p:txBody>
      </p:sp>
      <p:sp>
        <p:nvSpPr>
          <p:cNvPr id="20" name="TextBox 19"/>
          <p:cNvSpPr txBox="1"/>
          <p:nvPr/>
        </p:nvSpPr>
        <p:spPr>
          <a:xfrm>
            <a:off x="4506903" y="2382453"/>
            <a:ext cx="4293753" cy="461665"/>
          </a:xfrm>
          <a:prstGeom prst="rect">
            <a:avLst/>
          </a:prstGeom>
          <a:noFill/>
        </p:spPr>
        <p:txBody>
          <a:bodyPr wrap="square" rtlCol="0">
            <a:spAutoFit/>
          </a:bodyPr>
          <a:lstStyle/>
          <a:p>
            <a:pPr algn="ctr"/>
            <a:r>
              <a:rPr lang="en-US" sz="2400" b="1" dirty="0" smtClean="0">
                <a:solidFill>
                  <a:schemeClr val="bg1"/>
                </a:solidFill>
              </a:rPr>
              <a:t>What feels most challenging?</a:t>
            </a:r>
            <a:endParaRPr lang="en-US" sz="2400" b="1" dirty="0">
              <a:solidFill>
                <a:schemeClr val="bg1"/>
              </a:solidFill>
            </a:endParaRPr>
          </a:p>
        </p:txBody>
      </p:sp>
      <p:sp>
        <p:nvSpPr>
          <p:cNvPr id="21" name="TextBox 20"/>
          <p:cNvSpPr txBox="1"/>
          <p:nvPr/>
        </p:nvSpPr>
        <p:spPr>
          <a:xfrm>
            <a:off x="354634" y="4586694"/>
            <a:ext cx="4152270" cy="830997"/>
          </a:xfrm>
          <a:prstGeom prst="rect">
            <a:avLst/>
          </a:prstGeom>
          <a:noFill/>
        </p:spPr>
        <p:txBody>
          <a:bodyPr wrap="square" rtlCol="0">
            <a:spAutoFit/>
          </a:bodyPr>
          <a:lstStyle/>
          <a:p>
            <a:pPr algn="ctr"/>
            <a:r>
              <a:rPr lang="en-US" sz="2400" b="1" dirty="0" smtClean="0">
                <a:solidFill>
                  <a:schemeClr val="bg1"/>
                </a:solidFill>
              </a:rPr>
              <a:t>What more do we need to know or further explore?</a:t>
            </a:r>
            <a:endParaRPr lang="en-US" sz="2400" b="1" dirty="0">
              <a:solidFill>
                <a:schemeClr val="bg1"/>
              </a:solidFill>
            </a:endParaRPr>
          </a:p>
        </p:txBody>
      </p:sp>
      <p:sp>
        <p:nvSpPr>
          <p:cNvPr id="18" name="TextBox 17"/>
          <p:cNvSpPr txBox="1"/>
          <p:nvPr/>
        </p:nvSpPr>
        <p:spPr>
          <a:xfrm>
            <a:off x="314948" y="657482"/>
            <a:ext cx="8485708" cy="923330"/>
          </a:xfrm>
          <a:prstGeom prst="rect">
            <a:avLst/>
          </a:prstGeom>
          <a:noFill/>
        </p:spPr>
        <p:txBody>
          <a:bodyPr wrap="square" rtlCol="0">
            <a:spAutoFit/>
          </a:bodyPr>
          <a:lstStyle/>
          <a:p>
            <a:r>
              <a:rPr lang="en-US" b="1" dirty="0"/>
              <a:t>SITUATION</a:t>
            </a:r>
            <a:r>
              <a:rPr lang="en-US" dirty="0"/>
              <a:t>:  Reviewed and </a:t>
            </a:r>
            <a:r>
              <a:rPr lang="en-US" dirty="0" smtClean="0"/>
              <a:t>discussed annual </a:t>
            </a:r>
            <a:r>
              <a:rPr lang="en-US" dirty="0"/>
              <a:t>reports of other programs, we are looking to create our own. </a:t>
            </a:r>
          </a:p>
          <a:p>
            <a:endParaRPr lang="en-US" dirty="0"/>
          </a:p>
        </p:txBody>
      </p:sp>
      <p:sp>
        <p:nvSpPr>
          <p:cNvPr id="23" name="Title 1"/>
          <p:cNvSpPr>
            <a:spLocks noGrp="1"/>
          </p:cNvSpPr>
          <p:nvPr>
            <p:ph type="title"/>
          </p:nvPr>
        </p:nvSpPr>
        <p:spPr>
          <a:xfrm>
            <a:off x="82731" y="190009"/>
            <a:ext cx="6361611" cy="355825"/>
          </a:xfrm>
        </p:spPr>
        <p:txBody>
          <a:bodyPr/>
          <a:lstStyle/>
          <a:p>
            <a:r>
              <a:rPr lang="en-US" dirty="0" smtClean="0"/>
              <a:t>Advisory Comm. Meeting</a:t>
            </a:r>
            <a:endParaRPr lang="en-US" dirty="0"/>
          </a:p>
        </p:txBody>
      </p:sp>
    </p:spTree>
    <p:extLst>
      <p:ext uri="{BB962C8B-B14F-4D97-AF65-F5344CB8AC3E}">
        <p14:creationId xmlns:p14="http://schemas.microsoft.com/office/powerpoint/2010/main" val="26457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597487" y="3424132"/>
            <a:ext cx="4199465" cy="2197378"/>
          </a:xfrm>
          <a:prstGeom prst="rect">
            <a:avLst/>
          </a:prstGeom>
          <a:solidFill>
            <a:srgbClr val="E64D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3" name="Rectangle 2"/>
          <p:cNvSpPr/>
          <p:nvPr/>
        </p:nvSpPr>
        <p:spPr>
          <a:xfrm>
            <a:off x="354633" y="1313233"/>
            <a:ext cx="4199465" cy="2012639"/>
          </a:xfrm>
          <a:prstGeom prst="rect">
            <a:avLst/>
          </a:prstGeom>
          <a:solidFill>
            <a:srgbClr val="1A9D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5" name="Rectangle 14"/>
          <p:cNvSpPr/>
          <p:nvPr/>
        </p:nvSpPr>
        <p:spPr>
          <a:xfrm>
            <a:off x="354632" y="3424132"/>
            <a:ext cx="4199465" cy="2197377"/>
          </a:xfrm>
          <a:prstGeom prst="rect">
            <a:avLst/>
          </a:prstGeom>
          <a:solidFill>
            <a:srgbClr val="5062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6" name="Rectangle 15"/>
          <p:cNvSpPr/>
          <p:nvPr/>
        </p:nvSpPr>
        <p:spPr>
          <a:xfrm>
            <a:off x="4597487" y="1313232"/>
            <a:ext cx="4199465" cy="2035807"/>
          </a:xfrm>
          <a:prstGeom prst="rect">
            <a:avLst/>
          </a:prstGeom>
          <a:solidFill>
            <a:srgbClr val="F7AE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151" y="3588205"/>
            <a:ext cx="914400" cy="914400"/>
          </a:xfrm>
          <a:prstGeom prst="rect">
            <a:avLst/>
          </a:prstGeom>
        </p:spPr>
      </p:pic>
      <p:pic>
        <p:nvPicPr>
          <p:cNvPr id="5" name="Content Placeholder 4"/>
          <p:cNvPicPr>
            <a:picLocks noGrp="1" noChangeAspect="1"/>
          </p:cNvPicPr>
          <p:nvPr>
            <p:ph sz="half" idx="2"/>
          </p:nvPr>
        </p:nvPicPr>
        <p:blipFill rotWithShape="1">
          <a:blip r:embed="rId4">
            <a:duotone>
              <a:prstClr val="black"/>
              <a:schemeClr val="bg1">
                <a:tint val="45000"/>
                <a:satMod val="400000"/>
              </a:schemeClr>
            </a:duotone>
            <a:extLst>
              <a:ext uri="{28A0092B-C50C-407E-A947-70E740481C1C}">
                <a14:useLocalDpi xmlns:a14="http://schemas.microsoft.com/office/drawing/2010/main" val="0"/>
              </a:ext>
            </a:extLst>
          </a:blip>
          <a:srcRect l="36076" t="4218" r="36075" b="71810"/>
          <a:stretch/>
        </p:blipFill>
        <p:spPr>
          <a:xfrm>
            <a:off x="1816551" y="1379067"/>
            <a:ext cx="1117601" cy="914400"/>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019" y="1379067"/>
            <a:ext cx="914400" cy="914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0019" y="3490669"/>
            <a:ext cx="914400" cy="914400"/>
          </a:xfrm>
          <a:prstGeom prst="rect">
            <a:avLst/>
          </a:prstGeom>
        </p:spPr>
      </p:pic>
      <p:sp>
        <p:nvSpPr>
          <p:cNvPr id="14" name="TextBox 13"/>
          <p:cNvSpPr txBox="1"/>
          <p:nvPr/>
        </p:nvSpPr>
        <p:spPr>
          <a:xfrm>
            <a:off x="354634" y="2342597"/>
            <a:ext cx="4152270" cy="830997"/>
          </a:xfrm>
          <a:prstGeom prst="rect">
            <a:avLst/>
          </a:prstGeom>
          <a:noFill/>
        </p:spPr>
        <p:txBody>
          <a:bodyPr wrap="square" rtlCol="0">
            <a:spAutoFit/>
          </a:bodyPr>
          <a:lstStyle/>
          <a:p>
            <a:pPr algn="ctr"/>
            <a:r>
              <a:rPr lang="en-US" sz="2400" b="1" dirty="0" smtClean="0">
                <a:solidFill>
                  <a:schemeClr val="bg1"/>
                </a:solidFill>
              </a:rPr>
              <a:t>What do you recall about scheduling a zoom meeting? </a:t>
            </a:r>
            <a:endParaRPr lang="en-US" sz="2400" b="1" dirty="0">
              <a:solidFill>
                <a:schemeClr val="bg1"/>
              </a:solidFill>
            </a:endParaRPr>
          </a:p>
        </p:txBody>
      </p:sp>
      <p:sp>
        <p:nvSpPr>
          <p:cNvPr id="19" name="TextBox 18"/>
          <p:cNvSpPr txBox="1"/>
          <p:nvPr/>
        </p:nvSpPr>
        <p:spPr>
          <a:xfrm>
            <a:off x="4597488" y="4586694"/>
            <a:ext cx="4199464" cy="830997"/>
          </a:xfrm>
          <a:prstGeom prst="rect">
            <a:avLst/>
          </a:prstGeom>
          <a:noFill/>
        </p:spPr>
        <p:txBody>
          <a:bodyPr wrap="square" rtlCol="0">
            <a:spAutoFit/>
          </a:bodyPr>
          <a:lstStyle/>
          <a:p>
            <a:r>
              <a:rPr lang="en-US" sz="2400" b="1" dirty="0" smtClean="0">
                <a:solidFill>
                  <a:schemeClr val="bg1"/>
                </a:solidFill>
              </a:rPr>
              <a:t>What will you do differently now when scheduling Zoom?</a:t>
            </a:r>
            <a:endParaRPr lang="en-US" sz="2400" b="1" dirty="0">
              <a:solidFill>
                <a:schemeClr val="bg1"/>
              </a:solidFill>
            </a:endParaRPr>
          </a:p>
        </p:txBody>
      </p:sp>
      <p:sp>
        <p:nvSpPr>
          <p:cNvPr id="20" name="TextBox 19"/>
          <p:cNvSpPr txBox="1"/>
          <p:nvPr/>
        </p:nvSpPr>
        <p:spPr>
          <a:xfrm>
            <a:off x="4554098" y="2382453"/>
            <a:ext cx="4246558" cy="830997"/>
          </a:xfrm>
          <a:prstGeom prst="rect">
            <a:avLst/>
          </a:prstGeom>
          <a:noFill/>
        </p:spPr>
        <p:txBody>
          <a:bodyPr wrap="square" rtlCol="0">
            <a:spAutoFit/>
          </a:bodyPr>
          <a:lstStyle/>
          <a:p>
            <a:pPr algn="ctr"/>
            <a:r>
              <a:rPr lang="en-US" sz="2400" b="1" dirty="0" smtClean="0">
                <a:solidFill>
                  <a:schemeClr val="bg1"/>
                </a:solidFill>
              </a:rPr>
              <a:t>What was easy</a:t>
            </a:r>
            <a:r>
              <a:rPr lang="en-US" sz="2400" b="1" dirty="0">
                <a:solidFill>
                  <a:schemeClr val="bg1"/>
                </a:solidFill>
              </a:rPr>
              <a:t> </a:t>
            </a:r>
            <a:r>
              <a:rPr lang="en-US" sz="2400" b="1" dirty="0" smtClean="0">
                <a:solidFill>
                  <a:schemeClr val="bg1"/>
                </a:solidFill>
              </a:rPr>
              <a:t>or what           was hard?</a:t>
            </a:r>
            <a:endParaRPr lang="en-US" sz="2400" b="1" dirty="0">
              <a:solidFill>
                <a:schemeClr val="bg1"/>
              </a:solidFill>
            </a:endParaRPr>
          </a:p>
        </p:txBody>
      </p:sp>
      <p:sp>
        <p:nvSpPr>
          <p:cNvPr id="21" name="TextBox 20"/>
          <p:cNvSpPr txBox="1"/>
          <p:nvPr/>
        </p:nvSpPr>
        <p:spPr>
          <a:xfrm>
            <a:off x="354634" y="4586694"/>
            <a:ext cx="4152269" cy="461665"/>
          </a:xfrm>
          <a:prstGeom prst="rect">
            <a:avLst/>
          </a:prstGeom>
          <a:noFill/>
        </p:spPr>
        <p:txBody>
          <a:bodyPr wrap="square" rtlCol="0">
            <a:spAutoFit/>
          </a:bodyPr>
          <a:lstStyle/>
          <a:p>
            <a:r>
              <a:rPr lang="en-US" sz="2400" b="1" dirty="0" smtClean="0">
                <a:solidFill>
                  <a:schemeClr val="bg1"/>
                </a:solidFill>
              </a:rPr>
              <a:t>What did you learn from this?</a:t>
            </a:r>
            <a:endParaRPr lang="en-US" sz="2400" b="1" dirty="0">
              <a:solidFill>
                <a:schemeClr val="bg1"/>
              </a:solidFill>
            </a:endParaRPr>
          </a:p>
        </p:txBody>
      </p:sp>
      <p:sp>
        <p:nvSpPr>
          <p:cNvPr id="18" name="TextBox 17"/>
          <p:cNvSpPr txBox="1"/>
          <p:nvPr/>
        </p:nvSpPr>
        <p:spPr>
          <a:xfrm>
            <a:off x="314948" y="657482"/>
            <a:ext cx="8485708" cy="646331"/>
          </a:xfrm>
          <a:prstGeom prst="rect">
            <a:avLst/>
          </a:prstGeom>
          <a:noFill/>
        </p:spPr>
        <p:txBody>
          <a:bodyPr wrap="square" rtlCol="0">
            <a:spAutoFit/>
          </a:bodyPr>
          <a:lstStyle/>
          <a:p>
            <a:r>
              <a:rPr lang="en-US" b="1" dirty="0"/>
              <a:t>SITUATION</a:t>
            </a:r>
            <a:r>
              <a:rPr lang="en-US" dirty="0" smtClean="0"/>
              <a:t>:  A group of five people have just received a ten minute training on the different ways to schedule a zoom meeting.  </a:t>
            </a:r>
            <a:endParaRPr lang="en-US" dirty="0"/>
          </a:p>
        </p:txBody>
      </p:sp>
      <p:sp>
        <p:nvSpPr>
          <p:cNvPr id="23" name="Title 1"/>
          <p:cNvSpPr>
            <a:spLocks noGrp="1"/>
          </p:cNvSpPr>
          <p:nvPr>
            <p:ph type="title"/>
          </p:nvPr>
        </p:nvSpPr>
        <p:spPr>
          <a:xfrm>
            <a:off x="82731" y="190009"/>
            <a:ext cx="6361611" cy="355825"/>
          </a:xfrm>
        </p:spPr>
        <p:txBody>
          <a:bodyPr/>
          <a:lstStyle/>
          <a:p>
            <a:pPr algn="l"/>
            <a:r>
              <a:rPr lang="en-US" dirty="0" smtClean="0"/>
              <a:t>Training about Zoom</a:t>
            </a:r>
            <a:endParaRPr lang="en-US" dirty="0"/>
          </a:p>
        </p:txBody>
      </p:sp>
    </p:spTree>
    <p:extLst>
      <p:ext uri="{BB962C8B-B14F-4D97-AF65-F5344CB8AC3E}">
        <p14:creationId xmlns:p14="http://schemas.microsoft.com/office/powerpoint/2010/main" val="373533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597487" y="3424132"/>
            <a:ext cx="4199465" cy="2197378"/>
          </a:xfrm>
          <a:prstGeom prst="rect">
            <a:avLst/>
          </a:prstGeom>
          <a:solidFill>
            <a:srgbClr val="E64D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3" name="Rectangle 2"/>
          <p:cNvSpPr/>
          <p:nvPr/>
        </p:nvSpPr>
        <p:spPr>
          <a:xfrm>
            <a:off x="354633" y="1313233"/>
            <a:ext cx="4199465" cy="2012639"/>
          </a:xfrm>
          <a:prstGeom prst="rect">
            <a:avLst/>
          </a:prstGeom>
          <a:solidFill>
            <a:srgbClr val="1A9D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5" name="Rectangle 14"/>
          <p:cNvSpPr/>
          <p:nvPr/>
        </p:nvSpPr>
        <p:spPr>
          <a:xfrm>
            <a:off x="354632" y="3424131"/>
            <a:ext cx="4199465" cy="2197377"/>
          </a:xfrm>
          <a:prstGeom prst="rect">
            <a:avLst/>
          </a:prstGeom>
          <a:solidFill>
            <a:srgbClr val="5062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6" name="Rectangle 15"/>
          <p:cNvSpPr/>
          <p:nvPr/>
        </p:nvSpPr>
        <p:spPr>
          <a:xfrm>
            <a:off x="4597487" y="1313232"/>
            <a:ext cx="4199465" cy="2035807"/>
          </a:xfrm>
          <a:prstGeom prst="rect">
            <a:avLst/>
          </a:prstGeom>
          <a:solidFill>
            <a:srgbClr val="F7AE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151" y="3588205"/>
            <a:ext cx="914400" cy="914400"/>
          </a:xfrm>
          <a:prstGeom prst="rect">
            <a:avLst/>
          </a:prstGeom>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6076" t="4218" r="36075" b="71810"/>
          <a:stretch/>
        </p:blipFill>
        <p:spPr>
          <a:xfrm>
            <a:off x="1816551" y="1379067"/>
            <a:ext cx="1117601" cy="914400"/>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019" y="1379067"/>
            <a:ext cx="914400" cy="914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0019" y="3588205"/>
            <a:ext cx="914400" cy="914400"/>
          </a:xfrm>
          <a:prstGeom prst="rect">
            <a:avLst/>
          </a:prstGeom>
        </p:spPr>
      </p:pic>
      <p:sp>
        <p:nvSpPr>
          <p:cNvPr id="14" name="TextBox 13"/>
          <p:cNvSpPr txBox="1"/>
          <p:nvPr/>
        </p:nvSpPr>
        <p:spPr>
          <a:xfrm>
            <a:off x="596384" y="2342597"/>
            <a:ext cx="3910519" cy="830997"/>
          </a:xfrm>
          <a:prstGeom prst="rect">
            <a:avLst/>
          </a:prstGeom>
          <a:noFill/>
        </p:spPr>
        <p:txBody>
          <a:bodyPr wrap="square" rtlCol="0">
            <a:spAutoFit/>
          </a:bodyPr>
          <a:lstStyle/>
          <a:p>
            <a:pPr algn="ctr"/>
            <a:r>
              <a:rPr lang="en-US" sz="2400" b="1" dirty="0" smtClean="0">
                <a:solidFill>
                  <a:schemeClr val="bg1"/>
                </a:solidFill>
              </a:rPr>
              <a:t>Tell me about what you’ve done in the last year?</a:t>
            </a:r>
            <a:endParaRPr lang="en-US" sz="2400" b="1" dirty="0">
              <a:solidFill>
                <a:schemeClr val="bg1"/>
              </a:solidFill>
            </a:endParaRPr>
          </a:p>
        </p:txBody>
      </p:sp>
      <p:sp>
        <p:nvSpPr>
          <p:cNvPr id="19" name="TextBox 18"/>
          <p:cNvSpPr txBox="1"/>
          <p:nvPr/>
        </p:nvSpPr>
        <p:spPr>
          <a:xfrm>
            <a:off x="4597487" y="4577698"/>
            <a:ext cx="4199465" cy="830997"/>
          </a:xfrm>
          <a:prstGeom prst="rect">
            <a:avLst/>
          </a:prstGeom>
          <a:noFill/>
        </p:spPr>
        <p:txBody>
          <a:bodyPr wrap="square" rtlCol="0">
            <a:spAutoFit/>
          </a:bodyPr>
          <a:lstStyle/>
          <a:p>
            <a:pPr algn="ctr"/>
            <a:r>
              <a:rPr lang="en-US" sz="2400" b="1" dirty="0">
                <a:solidFill>
                  <a:schemeClr val="bg1"/>
                </a:solidFill>
              </a:rPr>
              <a:t>What would you like to change in the coming year?</a:t>
            </a:r>
          </a:p>
        </p:txBody>
      </p:sp>
      <p:sp>
        <p:nvSpPr>
          <p:cNvPr id="20" name="TextBox 19"/>
          <p:cNvSpPr txBox="1"/>
          <p:nvPr/>
        </p:nvSpPr>
        <p:spPr>
          <a:xfrm>
            <a:off x="4723952" y="2382453"/>
            <a:ext cx="4076704" cy="830997"/>
          </a:xfrm>
          <a:prstGeom prst="rect">
            <a:avLst/>
          </a:prstGeom>
          <a:noFill/>
        </p:spPr>
        <p:txBody>
          <a:bodyPr wrap="square" rtlCol="0">
            <a:spAutoFit/>
          </a:bodyPr>
          <a:lstStyle/>
          <a:p>
            <a:pPr algn="ctr"/>
            <a:r>
              <a:rPr lang="en-US" sz="2400" b="1" dirty="0" smtClean="0">
                <a:solidFill>
                  <a:schemeClr val="bg1"/>
                </a:solidFill>
              </a:rPr>
              <a:t>What were some high points or low points?</a:t>
            </a:r>
            <a:endParaRPr lang="en-US" sz="2400" b="1" dirty="0">
              <a:solidFill>
                <a:schemeClr val="bg1"/>
              </a:solidFill>
            </a:endParaRPr>
          </a:p>
        </p:txBody>
      </p:sp>
      <p:sp>
        <p:nvSpPr>
          <p:cNvPr id="21" name="TextBox 20"/>
          <p:cNvSpPr txBox="1"/>
          <p:nvPr/>
        </p:nvSpPr>
        <p:spPr>
          <a:xfrm>
            <a:off x="354634" y="4586694"/>
            <a:ext cx="4152270" cy="830997"/>
          </a:xfrm>
          <a:prstGeom prst="rect">
            <a:avLst/>
          </a:prstGeom>
          <a:noFill/>
        </p:spPr>
        <p:txBody>
          <a:bodyPr wrap="square" rtlCol="0">
            <a:spAutoFit/>
          </a:bodyPr>
          <a:lstStyle/>
          <a:p>
            <a:pPr algn="ctr"/>
            <a:r>
              <a:rPr lang="en-US" sz="2400" b="1" dirty="0" smtClean="0">
                <a:solidFill>
                  <a:schemeClr val="bg1"/>
                </a:solidFill>
              </a:rPr>
              <a:t>What was most meaningful     to you?</a:t>
            </a:r>
            <a:endParaRPr lang="en-US" sz="2400" b="1" dirty="0">
              <a:solidFill>
                <a:schemeClr val="bg1"/>
              </a:solidFill>
            </a:endParaRPr>
          </a:p>
        </p:txBody>
      </p:sp>
      <p:sp>
        <p:nvSpPr>
          <p:cNvPr id="18" name="TextBox 17"/>
          <p:cNvSpPr txBox="1"/>
          <p:nvPr/>
        </p:nvSpPr>
        <p:spPr>
          <a:xfrm>
            <a:off x="314948" y="657482"/>
            <a:ext cx="8485708" cy="646331"/>
          </a:xfrm>
          <a:prstGeom prst="rect">
            <a:avLst/>
          </a:prstGeom>
          <a:noFill/>
        </p:spPr>
        <p:txBody>
          <a:bodyPr wrap="square" rtlCol="0">
            <a:spAutoFit/>
          </a:bodyPr>
          <a:lstStyle/>
          <a:p>
            <a:r>
              <a:rPr lang="en-US" b="1" dirty="0"/>
              <a:t>SITUATION</a:t>
            </a:r>
            <a:r>
              <a:rPr lang="en-US" dirty="0"/>
              <a:t>:  </a:t>
            </a:r>
            <a:r>
              <a:rPr lang="en-US" dirty="0" smtClean="0"/>
              <a:t>Reviewing accomplishments with an employee </a:t>
            </a:r>
            <a:endParaRPr lang="en-US" dirty="0"/>
          </a:p>
          <a:p>
            <a:endParaRPr lang="en-US" dirty="0"/>
          </a:p>
        </p:txBody>
      </p:sp>
      <p:sp>
        <p:nvSpPr>
          <p:cNvPr id="23" name="Title 1"/>
          <p:cNvSpPr>
            <a:spLocks noGrp="1"/>
          </p:cNvSpPr>
          <p:nvPr>
            <p:ph type="title"/>
          </p:nvPr>
        </p:nvSpPr>
        <p:spPr>
          <a:xfrm>
            <a:off x="82730" y="135301"/>
            <a:ext cx="7720149" cy="355825"/>
          </a:xfrm>
        </p:spPr>
        <p:txBody>
          <a:bodyPr/>
          <a:lstStyle/>
          <a:p>
            <a:r>
              <a:rPr lang="en-US" dirty="0" smtClean="0"/>
              <a:t>Conversation with an employee</a:t>
            </a:r>
            <a:endParaRPr lang="en-US" dirty="0"/>
          </a:p>
        </p:txBody>
      </p:sp>
    </p:spTree>
    <p:extLst>
      <p:ext uri="{BB962C8B-B14F-4D97-AF65-F5344CB8AC3E}">
        <p14:creationId xmlns:p14="http://schemas.microsoft.com/office/powerpoint/2010/main" val="298229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72100"/>
            <a:ext cx="9144000" cy="1485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99506"/>
            <a:ext cx="9144000" cy="6097385"/>
          </a:xfrm>
          <a:prstGeom prst="rect">
            <a:avLst/>
          </a:prstGeom>
        </p:spPr>
      </p:pic>
      <p:sp>
        <p:nvSpPr>
          <p:cNvPr id="4" name="Rectangle 3"/>
          <p:cNvSpPr/>
          <p:nvPr/>
        </p:nvSpPr>
        <p:spPr>
          <a:xfrm>
            <a:off x="1566401" y="3222957"/>
            <a:ext cx="6011197" cy="2215991"/>
          </a:xfrm>
          <a:prstGeom prst="rect">
            <a:avLst/>
          </a:prstGeom>
          <a:solidFill>
            <a:schemeClr val="bg1">
              <a:lumMod val="75000"/>
              <a:alpha val="70000"/>
            </a:schemeClr>
          </a:solid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3800" b="1" cap="none" spc="0" dirty="0" smtClean="0">
                <a:ln>
                  <a:solidFill>
                    <a:srgbClr val="F7AE18"/>
                  </a:solidFill>
                </a:ln>
                <a:solidFill>
                  <a:srgbClr val="F0AE2A"/>
                </a:solidFill>
                <a:effectLst/>
              </a:rPr>
              <a:t>Practice</a:t>
            </a:r>
            <a:endParaRPr lang="en-US" sz="13800" b="1" cap="none" spc="0" dirty="0">
              <a:ln>
                <a:solidFill>
                  <a:srgbClr val="F7AE18"/>
                </a:solidFill>
              </a:ln>
              <a:solidFill>
                <a:srgbClr val="F0AE2A"/>
              </a:solidFill>
              <a:effectLst/>
            </a:endParaRPr>
          </a:p>
        </p:txBody>
      </p:sp>
    </p:spTree>
    <p:extLst>
      <p:ext uri="{BB962C8B-B14F-4D97-AF65-F5344CB8AC3E}">
        <p14:creationId xmlns:p14="http://schemas.microsoft.com/office/powerpoint/2010/main" val="3943729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505" y="274638"/>
            <a:ext cx="4191001" cy="1143000"/>
          </a:xfrm>
        </p:spPr>
        <p:txBody>
          <a:bodyPr/>
          <a:lstStyle/>
          <a:p>
            <a:pPr algn="l"/>
            <a:r>
              <a:rPr lang="en-US" sz="3600" dirty="0" smtClean="0"/>
              <a:t>Your job as </a:t>
            </a:r>
            <a:br>
              <a:rPr lang="en-US" sz="3600" dirty="0" smtClean="0"/>
            </a:br>
            <a:r>
              <a:rPr lang="en-US" sz="3600" dirty="0" smtClean="0"/>
              <a:t>facilitator</a:t>
            </a:r>
            <a:endParaRPr lang="en-US" sz="3600" dirty="0"/>
          </a:p>
        </p:txBody>
      </p:sp>
      <p:sp>
        <p:nvSpPr>
          <p:cNvPr id="3" name="Content Placeholder 2"/>
          <p:cNvSpPr>
            <a:spLocks noGrp="1"/>
          </p:cNvSpPr>
          <p:nvPr>
            <p:ph sz="half" idx="1"/>
          </p:nvPr>
        </p:nvSpPr>
        <p:spPr>
          <a:xfrm>
            <a:off x="457200" y="1600201"/>
            <a:ext cx="3797808" cy="3496055"/>
          </a:xfrm>
        </p:spPr>
        <p:txBody>
          <a:bodyPr/>
          <a:lstStyle/>
          <a:p>
            <a:pPr>
              <a:lnSpc>
                <a:spcPct val="150000"/>
              </a:lnSpc>
            </a:pPr>
            <a:r>
              <a:rPr lang="en-US" sz="2000" dirty="0" smtClean="0"/>
              <a:t>Ask one questions at a time</a:t>
            </a:r>
          </a:p>
          <a:p>
            <a:pPr>
              <a:lnSpc>
                <a:spcPct val="150000"/>
              </a:lnSpc>
            </a:pPr>
            <a:r>
              <a:rPr lang="en-US" sz="2000" dirty="0" smtClean="0"/>
              <a:t>Allow time to answer</a:t>
            </a:r>
          </a:p>
          <a:p>
            <a:pPr>
              <a:lnSpc>
                <a:spcPct val="150000"/>
              </a:lnSpc>
            </a:pPr>
            <a:r>
              <a:rPr lang="en-US" sz="2000" dirty="0" smtClean="0"/>
              <a:t>Rephrase the answer</a:t>
            </a:r>
          </a:p>
          <a:p>
            <a:pPr>
              <a:lnSpc>
                <a:spcPct val="150000"/>
              </a:lnSpc>
            </a:pPr>
            <a:r>
              <a:rPr lang="en-US" sz="2000" dirty="0" smtClean="0"/>
              <a:t>Correct misconceptions</a:t>
            </a:r>
          </a:p>
          <a:p>
            <a:pPr>
              <a:lnSpc>
                <a:spcPct val="150000"/>
              </a:lnSpc>
            </a:pPr>
            <a:r>
              <a:rPr lang="en-US" sz="2000" dirty="0"/>
              <a:t>Maintain objectivity</a:t>
            </a:r>
          </a:p>
          <a:p>
            <a:pPr>
              <a:lnSpc>
                <a:spcPct val="150000"/>
              </a:lnSpc>
            </a:pPr>
            <a:r>
              <a:rPr lang="en-US" sz="2000" dirty="0"/>
              <a:t>Say thank you</a:t>
            </a:r>
          </a:p>
          <a:p>
            <a:r>
              <a:rPr lang="en-US" sz="2000" dirty="0"/>
              <a:t>Encourage people to participate</a:t>
            </a:r>
          </a:p>
          <a:p>
            <a:pPr>
              <a:lnSpc>
                <a:spcPct val="150000"/>
              </a:lnSpc>
            </a:pPr>
            <a:endParaRPr lang="en-US" dirty="0"/>
          </a:p>
        </p:txBody>
      </p:sp>
      <p:sp>
        <p:nvSpPr>
          <p:cNvPr id="4" name="Content Placeholder 3"/>
          <p:cNvSpPr>
            <a:spLocks noGrp="1"/>
          </p:cNvSpPr>
          <p:nvPr>
            <p:ph sz="half" idx="2"/>
          </p:nvPr>
        </p:nvSpPr>
        <p:spPr>
          <a:xfrm>
            <a:off x="4578349" y="1600203"/>
            <a:ext cx="4178300" cy="4154393"/>
          </a:xfrm>
        </p:spPr>
        <p:txBody>
          <a:bodyPr/>
          <a:lstStyle/>
          <a:p>
            <a:pPr marL="0" indent="0">
              <a:lnSpc>
                <a:spcPct val="150000"/>
              </a:lnSpc>
              <a:buNone/>
            </a:pPr>
            <a:r>
              <a:rPr lang="en-US" sz="2000" dirty="0" smtClean="0"/>
              <a:t>Phrases </a:t>
            </a:r>
            <a:r>
              <a:rPr lang="en-US" sz="2000" dirty="0"/>
              <a:t>to use</a:t>
            </a:r>
          </a:p>
          <a:p>
            <a:pPr>
              <a:lnSpc>
                <a:spcPct val="150000"/>
              </a:lnSpc>
            </a:pPr>
            <a:r>
              <a:rPr lang="en-US" sz="2000" dirty="0"/>
              <a:t>Tell me more</a:t>
            </a:r>
          </a:p>
          <a:p>
            <a:pPr>
              <a:lnSpc>
                <a:spcPct val="150000"/>
              </a:lnSpc>
            </a:pPr>
            <a:r>
              <a:rPr lang="en-US" sz="2000" dirty="0"/>
              <a:t>What else?</a:t>
            </a:r>
          </a:p>
          <a:p>
            <a:pPr>
              <a:lnSpc>
                <a:spcPct val="150000"/>
              </a:lnSpc>
            </a:pPr>
            <a:r>
              <a:rPr lang="en-US" sz="2000" dirty="0"/>
              <a:t>Anything else?</a:t>
            </a:r>
          </a:p>
          <a:p>
            <a:pPr>
              <a:lnSpc>
                <a:spcPct val="150000"/>
              </a:lnSpc>
            </a:pPr>
            <a:r>
              <a:rPr lang="en-US" sz="2000" dirty="0"/>
              <a:t>Anymore </a:t>
            </a:r>
            <a:r>
              <a:rPr lang="en-US" sz="2000" dirty="0" smtClean="0"/>
              <a:t>observations</a:t>
            </a:r>
          </a:p>
          <a:p>
            <a:r>
              <a:rPr lang="en-US" sz="2000" dirty="0"/>
              <a:t>Would anyone like to add something more?</a:t>
            </a:r>
          </a:p>
          <a:p>
            <a:pPr>
              <a:lnSpc>
                <a:spcPct val="150000"/>
              </a:lnSpc>
            </a:pPr>
            <a:endParaRPr lang="en-US" dirty="0"/>
          </a:p>
          <a:p>
            <a:endParaRPr lang="en-US" dirty="0"/>
          </a:p>
        </p:txBody>
      </p:sp>
      <p:sp>
        <p:nvSpPr>
          <p:cNvPr id="5" name="Title 1"/>
          <p:cNvSpPr txBox="1">
            <a:spLocks/>
          </p:cNvSpPr>
          <p:nvPr/>
        </p:nvSpPr>
        <p:spPr bwMode="auto">
          <a:xfrm>
            <a:off x="4648200" y="274638"/>
            <a:ext cx="403859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dirty="0" smtClean="0"/>
              <a:t>How to encourage participation</a:t>
            </a:r>
            <a:endParaRPr lang="en-US" sz="3600" dirty="0"/>
          </a:p>
        </p:txBody>
      </p:sp>
    </p:spTree>
    <p:extLst>
      <p:ext uri="{BB962C8B-B14F-4D97-AF65-F5344CB8AC3E}">
        <p14:creationId xmlns:p14="http://schemas.microsoft.com/office/powerpoint/2010/main" val="2097573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26672" y="2956403"/>
            <a:ext cx="4199465" cy="2606744"/>
          </a:xfrm>
          <a:prstGeom prst="rect">
            <a:avLst/>
          </a:prstGeom>
          <a:solidFill>
            <a:srgbClr val="E64D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3" name="Rectangle 2"/>
          <p:cNvSpPr/>
          <p:nvPr/>
        </p:nvSpPr>
        <p:spPr>
          <a:xfrm>
            <a:off x="383818" y="233463"/>
            <a:ext cx="4199465" cy="2644938"/>
          </a:xfrm>
          <a:prstGeom prst="rect">
            <a:avLst/>
          </a:prstGeom>
          <a:solidFill>
            <a:srgbClr val="1A9D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5" name="Rectangle 14"/>
          <p:cNvSpPr/>
          <p:nvPr/>
        </p:nvSpPr>
        <p:spPr>
          <a:xfrm>
            <a:off x="383817" y="2956403"/>
            <a:ext cx="4199465" cy="2606744"/>
          </a:xfrm>
          <a:prstGeom prst="rect">
            <a:avLst/>
          </a:prstGeom>
          <a:solidFill>
            <a:srgbClr val="5062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6" name="Rectangle 15"/>
          <p:cNvSpPr/>
          <p:nvPr/>
        </p:nvSpPr>
        <p:spPr>
          <a:xfrm>
            <a:off x="4626672" y="233463"/>
            <a:ext cx="4199465" cy="2658377"/>
          </a:xfrm>
          <a:prstGeom prst="rect">
            <a:avLst/>
          </a:prstGeom>
          <a:solidFill>
            <a:srgbClr val="F7AE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313" y="3140880"/>
            <a:ext cx="914400" cy="914400"/>
          </a:xfrm>
          <a:prstGeom prst="rect">
            <a:avLst/>
          </a:prstGeom>
        </p:spPr>
      </p:pic>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6076" t="4218" r="36075" b="71810"/>
          <a:stretch/>
        </p:blipFill>
        <p:spPr>
          <a:xfrm>
            <a:off x="1717313" y="512931"/>
            <a:ext cx="1117601" cy="914400"/>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5666" y="429164"/>
            <a:ext cx="914400" cy="914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7932" y="3112643"/>
            <a:ext cx="914400" cy="914400"/>
          </a:xfrm>
          <a:prstGeom prst="rect">
            <a:avLst/>
          </a:prstGeom>
        </p:spPr>
      </p:pic>
      <p:sp>
        <p:nvSpPr>
          <p:cNvPr id="14" name="TextBox 13"/>
          <p:cNvSpPr txBox="1"/>
          <p:nvPr/>
        </p:nvSpPr>
        <p:spPr>
          <a:xfrm>
            <a:off x="363542" y="313818"/>
            <a:ext cx="4144582" cy="2585323"/>
          </a:xfrm>
          <a:prstGeom prst="rect">
            <a:avLst/>
          </a:prstGeom>
          <a:noFill/>
          <a:ln>
            <a:noFill/>
          </a:ln>
        </p:spPr>
        <p:txBody>
          <a:bodyPr wrap="square" rtlCol="0">
            <a:spAutoFit/>
          </a:bodyPr>
          <a:lstStyle/>
          <a:p>
            <a:pPr marL="285750" indent="-285750">
              <a:buFont typeface="Arial" panose="020B0604020202020204" pitchFamily="34" charset="0"/>
              <a:buChar char="•"/>
            </a:pPr>
            <a:r>
              <a:rPr lang="en-US" b="1" dirty="0">
                <a:solidFill>
                  <a:schemeClr val="bg1"/>
                </a:solidFill>
              </a:rPr>
              <a:t>What do you notice </a:t>
            </a:r>
            <a:r>
              <a:rPr lang="en-US" b="1" dirty="0" smtClean="0">
                <a:solidFill>
                  <a:schemeClr val="bg1"/>
                </a:solidFill>
              </a:rPr>
              <a:t>about this </a:t>
            </a:r>
            <a:r>
              <a:rPr lang="en-US" b="1" dirty="0">
                <a:solidFill>
                  <a:schemeClr val="bg1"/>
                </a:solidFill>
              </a:rPr>
              <a:t>new form?</a:t>
            </a:r>
          </a:p>
          <a:p>
            <a:pPr marL="285750" indent="-285750">
              <a:buFont typeface="Arial" panose="020B0604020202020204" pitchFamily="34" charset="0"/>
              <a:buChar char="•"/>
            </a:pPr>
            <a:r>
              <a:rPr lang="en-US" b="1" dirty="0">
                <a:solidFill>
                  <a:schemeClr val="bg1"/>
                </a:solidFill>
              </a:rPr>
              <a:t>Who was present at </a:t>
            </a:r>
            <a:r>
              <a:rPr lang="en-US" b="1" dirty="0" smtClean="0">
                <a:solidFill>
                  <a:schemeClr val="bg1"/>
                </a:solidFill>
              </a:rPr>
              <a:t>the meeting</a:t>
            </a:r>
            <a:r>
              <a:rPr lang="en-US" b="1" dirty="0">
                <a:solidFill>
                  <a:schemeClr val="bg1"/>
                </a:solidFill>
              </a:rPr>
              <a:t>? Who spoke?</a:t>
            </a:r>
          </a:p>
          <a:p>
            <a:pPr marL="285750" indent="-285750">
              <a:buFont typeface="Arial" panose="020B0604020202020204" pitchFamily="34" charset="0"/>
              <a:buChar char="•"/>
            </a:pPr>
            <a:r>
              <a:rPr lang="en-US" b="1" dirty="0">
                <a:solidFill>
                  <a:schemeClr val="bg1"/>
                </a:solidFill>
              </a:rPr>
              <a:t>What scenes do </a:t>
            </a:r>
            <a:r>
              <a:rPr lang="en-US" b="1" dirty="0" smtClean="0">
                <a:solidFill>
                  <a:schemeClr val="bg1"/>
                </a:solidFill>
              </a:rPr>
              <a:t>you remember</a:t>
            </a:r>
            <a:r>
              <a:rPr lang="en-US" b="1" dirty="0">
                <a:solidFill>
                  <a:schemeClr val="bg1"/>
                </a:solidFill>
              </a:rPr>
              <a:t>?</a:t>
            </a:r>
          </a:p>
          <a:p>
            <a:pPr marL="285750" indent="-285750">
              <a:buFont typeface="Arial" panose="020B0604020202020204" pitchFamily="34" charset="0"/>
              <a:buChar char="•"/>
            </a:pPr>
            <a:r>
              <a:rPr lang="en-US" b="1" dirty="0">
                <a:solidFill>
                  <a:schemeClr val="bg1"/>
                </a:solidFill>
              </a:rPr>
              <a:t>What facts do we </a:t>
            </a:r>
            <a:r>
              <a:rPr lang="en-US" b="1" dirty="0" smtClean="0">
                <a:solidFill>
                  <a:schemeClr val="bg1"/>
                </a:solidFill>
              </a:rPr>
              <a:t>know about </a:t>
            </a:r>
            <a:r>
              <a:rPr lang="en-US" b="1" dirty="0">
                <a:solidFill>
                  <a:schemeClr val="bg1"/>
                </a:solidFill>
              </a:rPr>
              <a:t>this situation?</a:t>
            </a:r>
          </a:p>
          <a:p>
            <a:pPr marL="285750" indent="-285750">
              <a:buFont typeface="Arial" panose="020B0604020202020204" pitchFamily="34" charset="0"/>
              <a:buChar char="•"/>
            </a:pPr>
            <a:r>
              <a:rPr lang="en-US" b="1" dirty="0">
                <a:solidFill>
                  <a:schemeClr val="bg1"/>
                </a:solidFill>
              </a:rPr>
              <a:t>What caught your </a:t>
            </a:r>
            <a:r>
              <a:rPr lang="en-US" b="1" dirty="0" smtClean="0">
                <a:solidFill>
                  <a:schemeClr val="bg1"/>
                </a:solidFill>
              </a:rPr>
              <a:t>attention about </a:t>
            </a:r>
            <a:r>
              <a:rPr lang="en-US" b="1" dirty="0">
                <a:solidFill>
                  <a:schemeClr val="bg1"/>
                </a:solidFill>
              </a:rPr>
              <a:t>______________?</a:t>
            </a:r>
            <a:endParaRPr lang="en-US" b="1" dirty="0" smtClean="0">
              <a:solidFill>
                <a:schemeClr val="bg1"/>
              </a:solidFill>
            </a:endParaRPr>
          </a:p>
        </p:txBody>
      </p:sp>
      <p:sp>
        <p:nvSpPr>
          <p:cNvPr id="18" name="TextBox 17"/>
          <p:cNvSpPr txBox="1"/>
          <p:nvPr/>
        </p:nvSpPr>
        <p:spPr>
          <a:xfrm>
            <a:off x="389982" y="2973679"/>
            <a:ext cx="4118142" cy="2308324"/>
          </a:xfrm>
          <a:prstGeom prst="rect">
            <a:avLst/>
          </a:prstGeom>
          <a:noFill/>
          <a:ln>
            <a:noFill/>
          </a:ln>
        </p:spPr>
        <p:txBody>
          <a:bodyPr wrap="square" rtlCol="0">
            <a:spAutoFit/>
          </a:bodyPr>
          <a:lstStyle/>
          <a:p>
            <a:pPr marL="285750" indent="-285750">
              <a:buFont typeface="Arial" panose="020B0604020202020204" pitchFamily="34" charset="0"/>
              <a:buChar char="•"/>
            </a:pPr>
            <a:r>
              <a:rPr lang="en-US" b="1" dirty="0">
                <a:solidFill>
                  <a:schemeClr val="bg1"/>
                </a:solidFill>
              </a:rPr>
              <a:t>What is the importance of this?</a:t>
            </a:r>
          </a:p>
          <a:p>
            <a:pPr marL="285750" indent="-285750">
              <a:buFont typeface="Arial" panose="020B0604020202020204" pitchFamily="34" charset="0"/>
              <a:buChar char="•"/>
            </a:pPr>
            <a:r>
              <a:rPr lang="en-US" b="1" dirty="0">
                <a:solidFill>
                  <a:schemeClr val="bg1"/>
                </a:solidFill>
              </a:rPr>
              <a:t>What new vantage point has </a:t>
            </a:r>
            <a:r>
              <a:rPr lang="en-US" b="1" dirty="0" smtClean="0">
                <a:solidFill>
                  <a:schemeClr val="bg1"/>
                </a:solidFill>
              </a:rPr>
              <a:t>this given </a:t>
            </a:r>
            <a:r>
              <a:rPr lang="en-US" b="1" dirty="0">
                <a:solidFill>
                  <a:schemeClr val="bg1"/>
                </a:solidFill>
              </a:rPr>
              <a:t>us?</a:t>
            </a:r>
          </a:p>
          <a:p>
            <a:pPr marL="285750" indent="-285750">
              <a:buFont typeface="Arial" panose="020B0604020202020204" pitchFamily="34" charset="0"/>
              <a:buChar char="•"/>
            </a:pPr>
            <a:r>
              <a:rPr lang="en-US" b="1" dirty="0">
                <a:solidFill>
                  <a:schemeClr val="bg1"/>
                </a:solidFill>
              </a:rPr>
              <a:t>What difference will it make?</a:t>
            </a:r>
          </a:p>
          <a:p>
            <a:pPr marL="285750" indent="-285750">
              <a:buFont typeface="Arial" panose="020B0604020202020204" pitchFamily="34" charset="0"/>
              <a:buChar char="•"/>
            </a:pPr>
            <a:r>
              <a:rPr lang="en-US" b="1" dirty="0">
                <a:solidFill>
                  <a:schemeClr val="bg1"/>
                </a:solidFill>
              </a:rPr>
              <a:t>What would you say </a:t>
            </a:r>
            <a:r>
              <a:rPr lang="en-US" b="1" dirty="0" smtClean="0">
                <a:solidFill>
                  <a:schemeClr val="bg1"/>
                </a:solidFill>
              </a:rPr>
              <a:t>lies underneath </a:t>
            </a:r>
            <a:r>
              <a:rPr lang="en-US" b="1" dirty="0">
                <a:solidFill>
                  <a:schemeClr val="bg1"/>
                </a:solidFill>
              </a:rPr>
              <a:t>these issues?</a:t>
            </a:r>
          </a:p>
          <a:p>
            <a:pPr marL="285750" indent="-285750">
              <a:buFont typeface="Arial" panose="020B0604020202020204" pitchFamily="34" charset="0"/>
              <a:buChar char="•"/>
            </a:pPr>
            <a:r>
              <a:rPr lang="en-US" b="1" dirty="0">
                <a:solidFill>
                  <a:schemeClr val="bg1"/>
                </a:solidFill>
              </a:rPr>
              <a:t>How has this been beneficial to you personally</a:t>
            </a:r>
            <a:r>
              <a:rPr lang="en-US" b="1" dirty="0" smtClean="0">
                <a:solidFill>
                  <a:schemeClr val="bg1"/>
                </a:solidFill>
              </a:rPr>
              <a:t>?</a:t>
            </a:r>
            <a:endParaRPr lang="en-US" b="1" dirty="0">
              <a:solidFill>
                <a:schemeClr val="bg1"/>
              </a:solidFill>
            </a:endParaRPr>
          </a:p>
        </p:txBody>
      </p:sp>
      <p:sp>
        <p:nvSpPr>
          <p:cNvPr id="22" name="TextBox 21"/>
          <p:cNvSpPr txBox="1"/>
          <p:nvPr/>
        </p:nvSpPr>
        <p:spPr>
          <a:xfrm>
            <a:off x="4542619" y="2950452"/>
            <a:ext cx="4283517" cy="2585323"/>
          </a:xfrm>
          <a:prstGeom prst="rect">
            <a:avLst/>
          </a:prstGeom>
          <a:noFill/>
          <a:ln>
            <a:noFill/>
          </a:ln>
        </p:spPr>
        <p:txBody>
          <a:bodyPr wrap="square" rtlCol="0">
            <a:spAutoFit/>
          </a:bodyPr>
          <a:lstStyle/>
          <a:p>
            <a:pPr marL="285750" indent="-285750">
              <a:buFont typeface="Arial" panose="020B0604020202020204" pitchFamily="34" charset="0"/>
              <a:buChar char="•"/>
            </a:pPr>
            <a:r>
              <a:rPr lang="en-US" b="1" dirty="0" smtClean="0">
                <a:solidFill>
                  <a:schemeClr val="bg1"/>
                </a:solidFill>
              </a:rPr>
              <a:t>What </a:t>
            </a:r>
            <a:r>
              <a:rPr lang="en-US" b="1" dirty="0">
                <a:solidFill>
                  <a:schemeClr val="bg1"/>
                </a:solidFill>
              </a:rPr>
              <a:t>are we really committed to?</a:t>
            </a:r>
          </a:p>
          <a:p>
            <a:pPr marL="285750" indent="-285750">
              <a:buFont typeface="Arial" panose="020B0604020202020204" pitchFamily="34" charset="0"/>
              <a:buChar char="•"/>
            </a:pPr>
            <a:r>
              <a:rPr lang="en-US" b="1" dirty="0">
                <a:solidFill>
                  <a:schemeClr val="bg1"/>
                </a:solidFill>
              </a:rPr>
              <a:t>Then, what are the first steps we need to take?</a:t>
            </a:r>
          </a:p>
          <a:p>
            <a:pPr marL="285750" indent="-285750">
              <a:buFont typeface="Arial" panose="020B0604020202020204" pitchFamily="34" charset="0"/>
              <a:buChar char="•"/>
            </a:pPr>
            <a:r>
              <a:rPr lang="en-US" b="1" dirty="0">
                <a:solidFill>
                  <a:schemeClr val="bg1"/>
                </a:solidFill>
              </a:rPr>
              <a:t>What is the resolve of this group?</a:t>
            </a:r>
          </a:p>
          <a:p>
            <a:pPr marL="285750" indent="-285750">
              <a:buFont typeface="Arial" panose="020B0604020202020204" pitchFamily="34" charset="0"/>
              <a:buChar char="•"/>
            </a:pPr>
            <a:r>
              <a:rPr lang="en-US" b="1" dirty="0">
                <a:solidFill>
                  <a:schemeClr val="bg1"/>
                </a:solidFill>
              </a:rPr>
              <a:t>How would you articulate our consensus?</a:t>
            </a:r>
          </a:p>
          <a:p>
            <a:pPr marL="285750" indent="-285750">
              <a:buFont typeface="Arial" panose="020B0604020202020204" pitchFamily="34" charset="0"/>
              <a:buChar char="•"/>
            </a:pPr>
            <a:r>
              <a:rPr lang="en-US" b="1" dirty="0">
                <a:solidFill>
                  <a:schemeClr val="bg1"/>
                </a:solidFill>
              </a:rPr>
              <a:t>What will you do differently?</a:t>
            </a:r>
          </a:p>
          <a:p>
            <a:pPr marL="285750" indent="-285750">
              <a:buFont typeface="Arial" panose="020B0604020202020204" pitchFamily="34" charset="0"/>
              <a:buChar char="•"/>
            </a:pPr>
            <a:r>
              <a:rPr lang="en-US" b="1" dirty="0">
                <a:solidFill>
                  <a:schemeClr val="bg1"/>
                </a:solidFill>
              </a:rPr>
              <a:t>What name will you give to </a:t>
            </a:r>
            <a:r>
              <a:rPr lang="en-US" b="1" dirty="0" err="1">
                <a:solidFill>
                  <a:schemeClr val="bg1"/>
                </a:solidFill>
              </a:rPr>
              <a:t>ourtime</a:t>
            </a:r>
            <a:r>
              <a:rPr lang="en-US" b="1" dirty="0">
                <a:solidFill>
                  <a:schemeClr val="bg1"/>
                </a:solidFill>
              </a:rPr>
              <a:t> together</a:t>
            </a:r>
            <a:r>
              <a:rPr lang="en-US" b="1" dirty="0" smtClean="0">
                <a:solidFill>
                  <a:schemeClr val="bg1"/>
                </a:solidFill>
              </a:rPr>
              <a:t>?</a:t>
            </a:r>
            <a:endParaRPr lang="en-US" b="1" dirty="0">
              <a:solidFill>
                <a:schemeClr val="bg1"/>
              </a:solidFill>
            </a:endParaRPr>
          </a:p>
        </p:txBody>
      </p:sp>
      <p:sp>
        <p:nvSpPr>
          <p:cNvPr id="23" name="TextBox 22"/>
          <p:cNvSpPr txBox="1"/>
          <p:nvPr/>
        </p:nvSpPr>
        <p:spPr>
          <a:xfrm>
            <a:off x="4707995" y="290194"/>
            <a:ext cx="4118142" cy="2585323"/>
          </a:xfrm>
          <a:prstGeom prst="rect">
            <a:avLst/>
          </a:prstGeom>
          <a:noFill/>
          <a:ln>
            <a:noFill/>
          </a:ln>
        </p:spPr>
        <p:txBody>
          <a:bodyPr wrap="square" rtlCol="0">
            <a:spAutoFit/>
          </a:bodyPr>
          <a:lstStyle/>
          <a:p>
            <a:pPr marL="285750" indent="-285750">
              <a:buFont typeface="Arial" panose="020B0604020202020204" pitchFamily="34" charset="0"/>
              <a:buChar char="•"/>
            </a:pPr>
            <a:r>
              <a:rPr lang="en-US" b="1" dirty="0">
                <a:solidFill>
                  <a:schemeClr val="bg1"/>
                </a:solidFill>
              </a:rPr>
              <a:t>Where are you confident?</a:t>
            </a:r>
          </a:p>
          <a:p>
            <a:pPr marL="285750" indent="-285750">
              <a:buFont typeface="Arial" panose="020B0604020202020204" pitchFamily="34" charset="0"/>
              <a:buChar char="•"/>
            </a:pPr>
            <a:r>
              <a:rPr lang="en-US" b="1" dirty="0">
                <a:solidFill>
                  <a:schemeClr val="bg1"/>
                </a:solidFill>
              </a:rPr>
              <a:t>Where is more work needed?</a:t>
            </a:r>
          </a:p>
          <a:p>
            <a:pPr marL="285750" indent="-285750">
              <a:buFont typeface="Arial" panose="020B0604020202020204" pitchFamily="34" charset="0"/>
              <a:buChar char="•"/>
            </a:pPr>
            <a:r>
              <a:rPr lang="en-US" b="1" dirty="0">
                <a:solidFill>
                  <a:schemeClr val="bg1"/>
                </a:solidFill>
              </a:rPr>
              <a:t>What gives you courage?</a:t>
            </a:r>
          </a:p>
          <a:p>
            <a:pPr marL="285750" indent="-285750">
              <a:buFont typeface="Arial" panose="020B0604020202020204" pitchFamily="34" charset="0"/>
              <a:buChar char="•"/>
            </a:pPr>
            <a:r>
              <a:rPr lang="en-US" b="1" dirty="0">
                <a:solidFill>
                  <a:schemeClr val="bg1"/>
                </a:solidFill>
              </a:rPr>
              <a:t>What seems the most critical?</a:t>
            </a:r>
          </a:p>
          <a:p>
            <a:pPr marL="285750" indent="-285750">
              <a:buFont typeface="Arial" panose="020B0604020202020204" pitchFamily="34" charset="0"/>
              <a:buChar char="•"/>
            </a:pPr>
            <a:r>
              <a:rPr lang="en-US" b="1" dirty="0">
                <a:solidFill>
                  <a:schemeClr val="bg1"/>
                </a:solidFill>
              </a:rPr>
              <a:t>What are you most doubtful about?</a:t>
            </a:r>
          </a:p>
          <a:p>
            <a:pPr marL="285750" indent="-285750">
              <a:buFont typeface="Arial" panose="020B0604020202020204" pitchFamily="34" charset="0"/>
              <a:buChar char="•"/>
            </a:pPr>
            <a:r>
              <a:rPr lang="en-US" b="1" dirty="0">
                <a:solidFill>
                  <a:schemeClr val="bg1"/>
                </a:solidFill>
              </a:rPr>
              <a:t>What was inspiring?</a:t>
            </a:r>
          </a:p>
          <a:p>
            <a:pPr marL="285750" indent="-285750">
              <a:buFont typeface="Arial" panose="020B0604020202020204" pitchFamily="34" charset="0"/>
              <a:buChar char="•"/>
            </a:pPr>
            <a:r>
              <a:rPr lang="en-US" b="1" dirty="0">
                <a:solidFill>
                  <a:schemeClr val="bg1"/>
                </a:solidFill>
              </a:rPr>
              <a:t>What color would you add? Why</a:t>
            </a:r>
            <a:r>
              <a:rPr lang="en-US" b="1" dirty="0" smtClean="0">
                <a:solidFill>
                  <a:schemeClr val="bg1"/>
                </a:solidFill>
              </a:rPr>
              <a:t>?</a:t>
            </a:r>
          </a:p>
          <a:p>
            <a:pPr marL="285750" indent="-285750">
              <a:buFont typeface="Arial" panose="020B0604020202020204" pitchFamily="34" charset="0"/>
              <a:buChar char="•"/>
            </a:pPr>
            <a:r>
              <a:rPr lang="en-US" b="1" dirty="0">
                <a:solidFill>
                  <a:schemeClr val="bg1"/>
                </a:solidFill>
              </a:rPr>
              <a:t>What parts reminded you of your own ___________________?</a:t>
            </a:r>
            <a:endParaRPr lang="en-US" b="1" dirty="0" smtClean="0">
              <a:solidFill>
                <a:schemeClr val="bg1"/>
              </a:solidFill>
            </a:endParaRPr>
          </a:p>
        </p:txBody>
      </p:sp>
    </p:spTree>
    <p:extLst>
      <p:ext uri="{BB962C8B-B14F-4D97-AF65-F5344CB8AC3E}">
        <p14:creationId xmlns:p14="http://schemas.microsoft.com/office/powerpoint/2010/main" val="13982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723"/>
            <a:ext cx="7772400" cy="1470025"/>
          </a:xfrm>
        </p:spPr>
        <p:txBody>
          <a:bodyPr/>
          <a:lstStyle/>
          <a:p>
            <a:r>
              <a:rPr lang="en-US" b="1" dirty="0" smtClean="0"/>
              <a:t>Thank you for your time </a:t>
            </a:r>
            <a:endParaRPr lang="en-US" b="1" dirty="0"/>
          </a:p>
        </p:txBody>
      </p:sp>
      <p:sp>
        <p:nvSpPr>
          <p:cNvPr id="3" name="Subtitle 2"/>
          <p:cNvSpPr>
            <a:spLocks noGrp="1"/>
          </p:cNvSpPr>
          <p:nvPr>
            <p:ph type="subTitle" idx="1"/>
          </p:nvPr>
        </p:nvSpPr>
        <p:spPr>
          <a:xfrm>
            <a:off x="0" y="1534252"/>
            <a:ext cx="9143999" cy="895440"/>
          </a:xfrm>
        </p:spPr>
        <p:txBody>
          <a:bodyPr/>
          <a:lstStyle/>
          <a:p>
            <a:r>
              <a:rPr lang="en-US" sz="2000" b="1" dirty="0" smtClean="0">
                <a:solidFill>
                  <a:schemeClr val="tx1"/>
                </a:solidFill>
              </a:rPr>
              <a:t>Feedback Survey</a:t>
            </a:r>
            <a:endParaRPr lang="en-US" sz="2000" b="1" dirty="0" smtClean="0">
              <a:solidFill>
                <a:schemeClr val="tx1"/>
              </a:solidFill>
              <a:hlinkClick r:id="rId3"/>
            </a:endParaRPr>
          </a:p>
          <a:p>
            <a:r>
              <a:rPr lang="en-US" sz="2000" u="sng" dirty="0" smtClean="0">
                <a:hlinkClick r:id="rId3"/>
              </a:rPr>
              <a:t>http</a:t>
            </a:r>
            <a:r>
              <a:rPr lang="en-US" sz="2000" u="sng" dirty="0">
                <a:hlinkClick r:id="rId3"/>
              </a:rPr>
              <a:t>://ucanr.edu/survey/survey.cfm?surveynumber=27522</a:t>
            </a:r>
            <a:r>
              <a:rPr lang="en-US" sz="2000" dirty="0"/>
              <a:t> </a:t>
            </a:r>
          </a:p>
          <a:p>
            <a:pPr>
              <a:defRPr/>
            </a:pPr>
            <a:endParaRPr lang="en-US" dirty="0">
              <a:solidFill>
                <a:schemeClr val="tx1"/>
              </a:solidFill>
            </a:endParaRPr>
          </a:p>
          <a:p>
            <a:endParaRPr lang="en-US" dirty="0"/>
          </a:p>
        </p:txBody>
      </p:sp>
      <p:sp>
        <p:nvSpPr>
          <p:cNvPr id="7" name="Title 1"/>
          <p:cNvSpPr txBox="1">
            <a:spLocks/>
          </p:cNvSpPr>
          <p:nvPr/>
        </p:nvSpPr>
        <p:spPr bwMode="auto">
          <a:xfrm>
            <a:off x="611776" y="2537101"/>
            <a:ext cx="7772400" cy="780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t>Questions? </a:t>
            </a:r>
            <a:endParaRPr lang="en-US" b="1" dirty="0"/>
          </a:p>
        </p:txBody>
      </p:sp>
      <p:sp>
        <p:nvSpPr>
          <p:cNvPr id="8" name="Subtitle 2"/>
          <p:cNvSpPr txBox="1">
            <a:spLocks/>
          </p:cNvSpPr>
          <p:nvPr/>
        </p:nvSpPr>
        <p:spPr bwMode="auto">
          <a:xfrm>
            <a:off x="-74024" y="3465421"/>
            <a:ext cx="9143999" cy="89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dirty="0" smtClean="0">
                <a:solidFill>
                  <a:schemeClr val="tx1"/>
                </a:solidFill>
                <a:latin typeface="+mj-lt"/>
              </a:rPr>
              <a:t>Next </a:t>
            </a:r>
            <a:r>
              <a:rPr lang="en-US" sz="2000" b="1" dirty="0" err="1">
                <a:solidFill>
                  <a:schemeClr val="tx1"/>
                </a:solidFill>
                <a:latin typeface="+mj-lt"/>
              </a:rPr>
              <a:t>WebANR</a:t>
            </a:r>
            <a:r>
              <a:rPr lang="en-US" sz="2000" b="1" dirty="0">
                <a:solidFill>
                  <a:schemeClr val="tx1"/>
                </a:solidFill>
                <a:latin typeface="+mj-lt"/>
              </a:rPr>
              <a:t> June 20</a:t>
            </a:r>
          </a:p>
          <a:p>
            <a:r>
              <a:rPr lang="en-US" sz="2000" b="1" dirty="0">
                <a:solidFill>
                  <a:schemeClr val="tx1"/>
                </a:solidFill>
                <a:latin typeface="+mj-lt"/>
              </a:rPr>
              <a:t>Storytelling for Presentations and Speeches </a:t>
            </a:r>
            <a:endParaRPr lang="en-US" sz="2000" b="1" dirty="0" smtClean="0">
              <a:solidFill>
                <a:schemeClr val="tx1"/>
              </a:solidFill>
              <a:latin typeface="+mj-lt"/>
            </a:endParaRPr>
          </a:p>
          <a:p>
            <a:pPr>
              <a:defRPr/>
            </a:pPr>
            <a:endParaRPr lang="en-US" sz="2000" b="1" dirty="0">
              <a:solidFill>
                <a:schemeClr val="tx1"/>
              </a:solidFill>
              <a:latin typeface="+mj-lt"/>
            </a:endParaRPr>
          </a:p>
          <a:p>
            <a:pPr>
              <a:defRPr/>
            </a:pPr>
            <a:r>
              <a:rPr lang="en-US" sz="2000" b="1" dirty="0">
                <a:solidFill>
                  <a:schemeClr val="tx1"/>
                </a:solidFill>
                <a:latin typeface="+mj-lt"/>
                <a:hlinkClick r:id="rId4"/>
              </a:rPr>
              <a:t>Session are recorded and archived on the </a:t>
            </a:r>
            <a:endParaRPr lang="en-US" sz="2000" b="1" dirty="0" smtClean="0">
              <a:solidFill>
                <a:schemeClr val="tx1"/>
              </a:solidFill>
              <a:latin typeface="+mj-lt"/>
              <a:hlinkClick r:id="rId4"/>
            </a:endParaRPr>
          </a:p>
          <a:p>
            <a:pPr>
              <a:defRPr/>
            </a:pPr>
            <a:r>
              <a:rPr lang="en-US" sz="2000" b="1" dirty="0" smtClean="0">
                <a:solidFill>
                  <a:schemeClr val="tx1"/>
                </a:solidFill>
                <a:latin typeface="+mj-lt"/>
                <a:hlinkClick r:id="rId4"/>
              </a:rPr>
              <a:t>ANR </a:t>
            </a:r>
            <a:r>
              <a:rPr lang="en-US" sz="2000" b="1" dirty="0">
                <a:solidFill>
                  <a:schemeClr val="tx1"/>
                </a:solidFill>
                <a:latin typeface="+mj-lt"/>
                <a:hlinkClick r:id="rId4"/>
              </a:rPr>
              <a:t>Learning &amp; Development </a:t>
            </a:r>
            <a:r>
              <a:rPr lang="en-US" sz="2000" b="1" dirty="0" smtClean="0">
                <a:solidFill>
                  <a:schemeClr val="tx1"/>
                </a:solidFill>
                <a:latin typeface="+mj-lt"/>
                <a:hlinkClick r:id="rId4"/>
              </a:rPr>
              <a:t>Website</a:t>
            </a:r>
            <a:endParaRPr lang="en-US" sz="2000" b="1" dirty="0">
              <a:solidFill>
                <a:schemeClr val="tx1"/>
              </a:solidFill>
              <a:latin typeface="+mj-lt"/>
            </a:endParaRPr>
          </a:p>
          <a:p>
            <a:pPr>
              <a:defRPr/>
            </a:pPr>
            <a:endParaRPr lang="en-US" dirty="0" smtClean="0">
              <a:solidFill>
                <a:schemeClr val="tx1"/>
              </a:solidFill>
            </a:endParaRPr>
          </a:p>
          <a:p>
            <a:endParaRPr lang="en-US" dirty="0"/>
          </a:p>
        </p:txBody>
      </p:sp>
    </p:spTree>
    <p:extLst>
      <p:ext uri="{BB962C8B-B14F-4D97-AF65-F5344CB8AC3E}">
        <p14:creationId xmlns:p14="http://schemas.microsoft.com/office/powerpoint/2010/main" val="2259709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4"/>
          <p:cNvSpPr>
            <a:spLocks noGrp="1"/>
          </p:cNvSpPr>
          <p:nvPr>
            <p:ph type="title"/>
          </p:nvPr>
        </p:nvSpPr>
        <p:spPr/>
        <p:txBody>
          <a:bodyPr/>
          <a:lstStyle/>
          <a:p>
            <a:pPr algn="l"/>
            <a:r>
              <a:rPr lang="en-US" dirty="0" smtClean="0">
                <a:latin typeface="Calibri" charset="0"/>
              </a:rPr>
              <a:t>Train the Trainer Certificate Series</a:t>
            </a:r>
            <a:endParaRPr lang="en-US" dirty="0">
              <a:latin typeface="Calibri" charset="0"/>
            </a:endParaRPr>
          </a:p>
        </p:txBody>
      </p:sp>
      <p:sp>
        <p:nvSpPr>
          <p:cNvPr id="5122" name="Content Placeholder 1"/>
          <p:cNvSpPr>
            <a:spLocks noGrp="1"/>
          </p:cNvSpPr>
          <p:nvPr>
            <p:ph sz="half" idx="1"/>
          </p:nvPr>
        </p:nvSpPr>
        <p:spPr>
          <a:xfrm>
            <a:off x="457201" y="1600202"/>
            <a:ext cx="4453212" cy="4525963"/>
          </a:xfrm>
        </p:spPr>
        <p:txBody>
          <a:bodyPr/>
          <a:lstStyle/>
          <a:p>
            <a:r>
              <a:rPr lang="en-US" sz="2000" dirty="0">
                <a:latin typeface="Georgia" charset="0"/>
                <a:cs typeface="Georgia" charset="0"/>
              </a:rPr>
              <a:t>Fundamentals for Trainers</a:t>
            </a:r>
          </a:p>
          <a:p>
            <a:endParaRPr lang="en-US" sz="2000" dirty="0">
              <a:latin typeface="Georgia" charset="0"/>
              <a:cs typeface="Georgia" charset="0"/>
            </a:endParaRPr>
          </a:p>
          <a:p>
            <a:r>
              <a:rPr lang="en-US" sz="2000" dirty="0">
                <a:latin typeface="Georgia" charset="0"/>
                <a:cs typeface="Georgia" charset="0"/>
              </a:rPr>
              <a:t>Trainer as Facilitator</a:t>
            </a:r>
          </a:p>
          <a:p>
            <a:endParaRPr lang="en-US" sz="2000" dirty="0">
              <a:latin typeface="Georgia" charset="0"/>
              <a:cs typeface="Georgia" charset="0"/>
            </a:endParaRPr>
          </a:p>
          <a:p>
            <a:r>
              <a:rPr lang="en-US" sz="2000" dirty="0">
                <a:latin typeface="Georgia" charset="0"/>
                <a:cs typeface="Georgia" charset="0"/>
              </a:rPr>
              <a:t>Icebreakers, Energizers and Activities to Make Learning Stick</a:t>
            </a:r>
          </a:p>
          <a:p>
            <a:endParaRPr lang="en-US" sz="2000" dirty="0">
              <a:latin typeface="Georgia" charset="0"/>
              <a:cs typeface="Georgia" charset="0"/>
            </a:endParaRPr>
          </a:p>
          <a:p>
            <a:r>
              <a:rPr lang="en-US" sz="2000" dirty="0">
                <a:latin typeface="Georgia" charset="0"/>
                <a:cs typeface="Georgia" charset="0"/>
              </a:rPr>
              <a:t>Culturally Inclusive Training</a:t>
            </a:r>
          </a:p>
        </p:txBody>
      </p:sp>
      <p:pic>
        <p:nvPicPr>
          <p:cNvPr id="3" name="Content Placeholder 2" descr="UCCE_Bolda.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rot="21317519">
            <a:off x="5038350" y="1390707"/>
            <a:ext cx="3156620" cy="3247199"/>
          </a:xfrm>
          <a:effectLst>
            <a:outerShdw blurRad="292100" dist="139700" dir="2700000" algn="tl" rotWithShape="0">
              <a:srgbClr val="333333">
                <a:alpha val="65000"/>
              </a:srgbClr>
            </a:outerShdw>
          </a:effectLst>
        </p:spPr>
      </p:pic>
      <p:sp>
        <p:nvSpPr>
          <p:cNvPr id="2" name="Rectangle 1"/>
          <p:cNvSpPr/>
          <p:nvPr/>
        </p:nvSpPr>
        <p:spPr>
          <a:xfrm>
            <a:off x="457202" y="5139269"/>
            <a:ext cx="8229771" cy="49106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hlinkClick r:id="rId4"/>
              </a:rPr>
              <a:t>https://hr.ucdavis.edu/departments/learning-dev/certificate/train-trainer</a:t>
            </a:r>
            <a:endParaRPr lang="en-US" dirty="0">
              <a:solidFill>
                <a:schemeClr val="tx1"/>
              </a:solidFill>
            </a:endParaRPr>
          </a:p>
        </p:txBody>
      </p:sp>
    </p:spTree>
    <p:extLst>
      <p:ext uri="{BB962C8B-B14F-4D97-AF65-F5344CB8AC3E}">
        <p14:creationId xmlns:p14="http://schemas.microsoft.com/office/powerpoint/2010/main" val="2738140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6"/>
          <p:cNvSpPr>
            <a:spLocks noGrp="1"/>
          </p:cNvSpPr>
          <p:nvPr>
            <p:ph type="title"/>
          </p:nvPr>
        </p:nvSpPr>
        <p:spPr>
          <a:xfrm>
            <a:off x="457201" y="408837"/>
            <a:ext cx="3187700" cy="1162051"/>
          </a:xfrm>
        </p:spPr>
        <p:txBody>
          <a:bodyPr/>
          <a:lstStyle/>
          <a:p>
            <a:r>
              <a:rPr lang="en-US" sz="3600" dirty="0">
                <a:latin typeface="Calibri" charset="0"/>
              </a:rPr>
              <a:t>Focused Conversations</a:t>
            </a:r>
          </a:p>
        </p:txBody>
      </p:sp>
      <p:sp>
        <p:nvSpPr>
          <p:cNvPr id="7170" name="Text Placeholder 7"/>
          <p:cNvSpPr>
            <a:spLocks noGrp="1"/>
          </p:cNvSpPr>
          <p:nvPr>
            <p:ph type="body" sz="half" idx="2"/>
          </p:nvPr>
        </p:nvSpPr>
        <p:spPr>
          <a:xfrm>
            <a:off x="457201" y="1782242"/>
            <a:ext cx="3187700" cy="4075223"/>
          </a:xfrm>
        </p:spPr>
        <p:txBody>
          <a:bodyPr/>
          <a:lstStyle/>
          <a:p>
            <a:pPr marL="285744" indent="-285744">
              <a:buFont typeface="Arial" panose="020B0604020202020204" pitchFamily="34" charset="0"/>
              <a:buChar char="•"/>
            </a:pPr>
            <a:r>
              <a:rPr lang="en-US" sz="2000" dirty="0">
                <a:latin typeface="Georgia" charset="0"/>
                <a:cs typeface="Georgia" charset="0"/>
              </a:rPr>
              <a:t>Create meaningful dialog</a:t>
            </a:r>
          </a:p>
          <a:p>
            <a:pPr marL="285744" indent="-285744">
              <a:buFont typeface="Arial" panose="020B0604020202020204" pitchFamily="34" charset="0"/>
              <a:buChar char="•"/>
            </a:pPr>
            <a:endParaRPr lang="en-US" sz="2000" dirty="0">
              <a:latin typeface="Georgia" charset="0"/>
              <a:cs typeface="Georgia" charset="0"/>
            </a:endParaRPr>
          </a:p>
          <a:p>
            <a:pPr marL="285744" indent="-285744">
              <a:buFont typeface="Arial" panose="020B0604020202020204" pitchFamily="34" charset="0"/>
              <a:buChar char="•"/>
            </a:pPr>
            <a:r>
              <a:rPr lang="en-US" sz="2000" dirty="0">
                <a:latin typeface="Georgia" charset="0"/>
                <a:cs typeface="Georgia" charset="0"/>
              </a:rPr>
              <a:t>Broaden a group’s perspective</a:t>
            </a:r>
          </a:p>
          <a:p>
            <a:pPr marL="285744" indent="-285744">
              <a:buFont typeface="Arial" panose="020B0604020202020204" pitchFamily="34" charset="0"/>
              <a:buChar char="•"/>
            </a:pPr>
            <a:endParaRPr lang="en-US" sz="2000" dirty="0">
              <a:latin typeface="Georgia" charset="0"/>
              <a:cs typeface="Georgia" charset="0"/>
            </a:endParaRPr>
          </a:p>
          <a:p>
            <a:pPr marL="285744" indent="-285744">
              <a:buFont typeface="Arial" panose="020B0604020202020204" pitchFamily="34" charset="0"/>
              <a:buChar char="•"/>
            </a:pPr>
            <a:r>
              <a:rPr lang="en-US" sz="2000" dirty="0">
                <a:latin typeface="Georgia" charset="0"/>
                <a:cs typeface="Georgia" charset="0"/>
              </a:rPr>
              <a:t>Elicit clear ideas and conclusions</a:t>
            </a:r>
          </a:p>
          <a:p>
            <a:pPr marL="285744" indent="-285744">
              <a:buFont typeface="Arial" panose="020B0604020202020204" pitchFamily="34" charset="0"/>
              <a:buChar char="•"/>
            </a:pPr>
            <a:endParaRPr lang="en-US" sz="2000" dirty="0">
              <a:latin typeface="Georgia" charset="0"/>
              <a:cs typeface="Georgia" charset="0"/>
            </a:endParaRPr>
          </a:p>
          <a:p>
            <a:pPr marL="285744" indent="-285744">
              <a:buFont typeface="Arial" panose="020B0604020202020204" pitchFamily="34" charset="0"/>
              <a:buChar char="•"/>
            </a:pPr>
            <a:r>
              <a:rPr lang="en-US" sz="2000" dirty="0">
                <a:latin typeface="Georgia" charset="0"/>
                <a:cs typeface="Georgia" charset="0"/>
              </a:rPr>
              <a:t>Allow the entire group to participate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3414" b="9643"/>
          <a:stretch/>
        </p:blipFill>
        <p:spPr>
          <a:xfrm rot="339382">
            <a:off x="3520659" y="656959"/>
            <a:ext cx="5214036" cy="3627456"/>
          </a:xfrm>
          <a:prstGeom prst="rect">
            <a:avLst/>
          </a:prstGeo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5"/>
          <p:cNvSpPr/>
          <p:nvPr/>
        </p:nvSpPr>
        <p:spPr>
          <a:xfrm>
            <a:off x="-31454" y="-22793"/>
            <a:ext cx="9145222" cy="3581401"/>
          </a:xfrm>
          <a:custGeom>
            <a:avLst/>
            <a:gdLst>
              <a:gd name="connsiteX0" fmla="*/ 0 w 9144000"/>
              <a:gd name="connsiteY0" fmla="*/ 0 h 3263901"/>
              <a:gd name="connsiteX1" fmla="*/ 9144000 w 9144000"/>
              <a:gd name="connsiteY1" fmla="*/ 0 h 3263901"/>
              <a:gd name="connsiteX2" fmla="*/ 9144000 w 9144000"/>
              <a:gd name="connsiteY2" fmla="*/ 3263901 h 3263901"/>
              <a:gd name="connsiteX3" fmla="*/ 0 w 9144000"/>
              <a:gd name="connsiteY3" fmla="*/ 3263901 h 3263901"/>
              <a:gd name="connsiteX4" fmla="*/ 0 w 9144000"/>
              <a:gd name="connsiteY4" fmla="*/ 0 h 3263901"/>
              <a:gd name="connsiteX0" fmla="*/ 0 w 9144000"/>
              <a:gd name="connsiteY0" fmla="*/ 0 h 3403601"/>
              <a:gd name="connsiteX1" fmla="*/ 9144000 w 9144000"/>
              <a:gd name="connsiteY1" fmla="*/ 0 h 3403601"/>
              <a:gd name="connsiteX2" fmla="*/ 9144000 w 9144000"/>
              <a:gd name="connsiteY2" fmla="*/ 3403601 h 3403601"/>
              <a:gd name="connsiteX3" fmla="*/ 0 w 9144000"/>
              <a:gd name="connsiteY3" fmla="*/ 3263901 h 3403601"/>
              <a:gd name="connsiteX4" fmla="*/ 0 w 9144000"/>
              <a:gd name="connsiteY4" fmla="*/ 0 h 3403601"/>
              <a:gd name="connsiteX0" fmla="*/ 12700 w 9156700"/>
              <a:gd name="connsiteY0" fmla="*/ 0 h 3403601"/>
              <a:gd name="connsiteX1" fmla="*/ 9156700 w 9156700"/>
              <a:gd name="connsiteY1" fmla="*/ 0 h 3403601"/>
              <a:gd name="connsiteX2" fmla="*/ 9156700 w 9156700"/>
              <a:gd name="connsiteY2" fmla="*/ 3403601 h 3403601"/>
              <a:gd name="connsiteX3" fmla="*/ 0 w 9156700"/>
              <a:gd name="connsiteY3" fmla="*/ 2895601 h 3403601"/>
              <a:gd name="connsiteX4" fmla="*/ 12700 w 9156700"/>
              <a:gd name="connsiteY4" fmla="*/ 0 h 3403601"/>
              <a:gd name="connsiteX0" fmla="*/ 12700 w 9156700"/>
              <a:gd name="connsiteY0" fmla="*/ 0 h 3657601"/>
              <a:gd name="connsiteX1" fmla="*/ 9156700 w 9156700"/>
              <a:gd name="connsiteY1" fmla="*/ 0 h 3657601"/>
              <a:gd name="connsiteX2" fmla="*/ 9156700 w 9156700"/>
              <a:gd name="connsiteY2" fmla="*/ 3657601 h 3657601"/>
              <a:gd name="connsiteX3" fmla="*/ 0 w 9156700"/>
              <a:gd name="connsiteY3" fmla="*/ 2895601 h 3657601"/>
              <a:gd name="connsiteX4" fmla="*/ 12700 w 9156700"/>
              <a:gd name="connsiteY4" fmla="*/ 0 h 3657601"/>
              <a:gd name="connsiteX0" fmla="*/ 1222 w 9145222"/>
              <a:gd name="connsiteY0" fmla="*/ 0 h 3657601"/>
              <a:gd name="connsiteX1" fmla="*/ 9145222 w 9145222"/>
              <a:gd name="connsiteY1" fmla="*/ 0 h 3657601"/>
              <a:gd name="connsiteX2" fmla="*/ 9145222 w 9145222"/>
              <a:gd name="connsiteY2" fmla="*/ 3657601 h 3657601"/>
              <a:gd name="connsiteX3" fmla="*/ 1222 w 9145222"/>
              <a:gd name="connsiteY3" fmla="*/ 2052537 h 3657601"/>
              <a:gd name="connsiteX4" fmla="*/ 1222 w 9145222"/>
              <a:gd name="connsiteY4" fmla="*/ 0 h 3657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222" h="3657601">
                <a:moveTo>
                  <a:pt x="1222" y="0"/>
                </a:moveTo>
                <a:lnTo>
                  <a:pt x="9145222" y="0"/>
                </a:lnTo>
                <a:lnTo>
                  <a:pt x="9145222" y="3657601"/>
                </a:lnTo>
                <a:lnTo>
                  <a:pt x="1222" y="2052537"/>
                </a:lnTo>
                <a:cubicBezTo>
                  <a:pt x="5455" y="1087337"/>
                  <a:pt x="-3011" y="965200"/>
                  <a:pt x="1222" y="0"/>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1" name="Rectangle 70"/>
          <p:cNvSpPr>
            <a:spLocks noChangeArrowheads="1"/>
          </p:cNvSpPr>
          <p:nvPr/>
        </p:nvSpPr>
        <p:spPr bwMode="auto">
          <a:xfrm>
            <a:off x="0" y="296097"/>
            <a:ext cx="8229600" cy="2743200"/>
          </a:xfrm>
          <a:prstGeom prst="rect">
            <a:avLst/>
          </a:prstGeom>
          <a:noFill/>
          <a:ln w="9525">
            <a:noFill/>
            <a:miter lim="800000"/>
            <a:headEnd/>
            <a:tailEnd/>
          </a:ln>
        </p:spPr>
        <p:txBody>
          <a:bodyPr lIns="45720" tIns="18288" rIns="27432" bIns="18288"/>
          <a:lstStyle/>
          <a:p>
            <a:pPr>
              <a:lnSpc>
                <a:spcPct val="85000"/>
              </a:lnSpc>
              <a:spcBef>
                <a:spcPts val="200"/>
              </a:spcBef>
            </a:pPr>
            <a:r>
              <a:rPr lang="en-US" sz="4400" dirty="0" smtClean="0">
                <a:solidFill>
                  <a:srgbClr val="FFFFFF"/>
                </a:solidFill>
                <a:latin typeface="+mj-lt"/>
              </a:rPr>
              <a:t>  Four Levels of Questions (ORID)</a:t>
            </a:r>
          </a:p>
          <a:p>
            <a:pPr>
              <a:lnSpc>
                <a:spcPct val="85000"/>
              </a:lnSpc>
              <a:spcBef>
                <a:spcPts val="200"/>
              </a:spcBef>
            </a:pPr>
            <a:endParaRPr lang="en-US" sz="2000" dirty="0" smtClean="0">
              <a:solidFill>
                <a:srgbClr val="B1B1B1"/>
              </a:solidFill>
              <a:latin typeface="+mj-lt"/>
            </a:endParaRPr>
          </a:p>
        </p:txBody>
      </p:sp>
      <p:sp>
        <p:nvSpPr>
          <p:cNvPr id="5" name="Freeform 5"/>
          <p:cNvSpPr>
            <a:spLocks/>
          </p:cNvSpPr>
          <p:nvPr/>
        </p:nvSpPr>
        <p:spPr bwMode="auto">
          <a:xfrm rot="5400000">
            <a:off x="2905462" y="1505196"/>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nvGrpSpPr>
          <p:cNvPr id="3" name="Group 2"/>
          <p:cNvGrpSpPr/>
          <p:nvPr/>
        </p:nvGrpSpPr>
        <p:grpSpPr>
          <a:xfrm>
            <a:off x="1174437" y="1820092"/>
            <a:ext cx="6854866" cy="4189047"/>
            <a:chOff x="-11219" y="2135555"/>
            <a:chExt cx="6793016" cy="4189047"/>
          </a:xfrm>
        </p:grpSpPr>
        <p:grpSp>
          <p:nvGrpSpPr>
            <p:cNvPr id="2" name="Group 1"/>
            <p:cNvGrpSpPr/>
            <p:nvPr/>
          </p:nvGrpSpPr>
          <p:grpSpPr>
            <a:xfrm rot="5400000">
              <a:off x="-827239" y="2951575"/>
              <a:ext cx="3331276" cy="1699236"/>
              <a:chOff x="0" y="2868613"/>
              <a:chExt cx="14855280" cy="6299703"/>
            </a:xfrm>
          </p:grpSpPr>
          <p:sp>
            <p:nvSpPr>
              <p:cNvPr id="6" name="Rectangle 6"/>
              <p:cNvSpPr>
                <a:spLocks noChangeArrowheads="1"/>
              </p:cNvSpPr>
              <p:nvPr/>
            </p:nvSpPr>
            <p:spPr bwMode="auto">
              <a:xfrm rot="16200000">
                <a:off x="-237972" y="3868720"/>
                <a:ext cx="5535592" cy="5056245"/>
              </a:xfrm>
              <a:prstGeom prst="rect">
                <a:avLst/>
              </a:prstGeom>
              <a:solidFill>
                <a:srgbClr val="1A9DDB"/>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O</a:t>
                </a:r>
                <a:r>
                  <a:rPr lang="en-US" sz="2400" dirty="0" smtClean="0">
                    <a:solidFill>
                      <a:srgbClr val="FFFFFF"/>
                    </a:solidFill>
                    <a:latin typeface="+mj-lt"/>
                  </a:rPr>
                  <a:t>bjective</a:t>
                </a:r>
              </a:p>
              <a:p>
                <a:pPr algn="ctr">
                  <a:lnSpc>
                    <a:spcPct val="85000"/>
                  </a:lnSpc>
                </a:pPr>
                <a:endParaRPr lang="en-US" dirty="0">
                  <a:solidFill>
                    <a:srgbClr val="FFFFFF">
                      <a:alpha val="50000"/>
                    </a:srgbClr>
                  </a:solidFill>
                  <a:latin typeface="+mj-lt"/>
                </a:endParaRPr>
              </a:p>
            </p:txBody>
          </p:sp>
          <p:sp>
            <p:nvSpPr>
              <p:cNvPr id="7"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1A9DDB">
                      <a:tint val="66000"/>
                      <a:satMod val="160000"/>
                    </a:srgbClr>
                  </a:gs>
                  <a:gs pos="50000">
                    <a:srgbClr val="1A9DDB">
                      <a:tint val="44500"/>
                      <a:satMod val="160000"/>
                    </a:srgbClr>
                  </a:gs>
                  <a:gs pos="100000">
                    <a:srgbClr val="1A9DDB">
                      <a:tint val="23500"/>
                      <a:satMod val="160000"/>
                    </a:srgbClr>
                  </a:gs>
                </a:gsLst>
                <a:lin ang="5400000" scaled="1"/>
                <a:tileRect/>
              </a:gra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8"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9" name="Rectangle 9"/>
              <p:cNvSpPr>
                <a:spLocks noChangeArrowheads="1"/>
              </p:cNvSpPr>
              <p:nvPr/>
            </p:nvSpPr>
            <p:spPr bwMode="auto">
              <a:xfrm>
                <a:off x="5051426" y="3630614"/>
                <a:ext cx="9803854" cy="5537702"/>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61" name="Group 60"/>
            <p:cNvGrpSpPr/>
            <p:nvPr/>
          </p:nvGrpSpPr>
          <p:grpSpPr>
            <a:xfrm rot="5400000">
              <a:off x="871521" y="3236114"/>
              <a:ext cx="3331276" cy="1699236"/>
              <a:chOff x="0" y="2868613"/>
              <a:chExt cx="14855280" cy="6299703"/>
            </a:xfrm>
          </p:grpSpPr>
          <p:sp>
            <p:nvSpPr>
              <p:cNvPr id="62" name="Rectangle 6"/>
              <p:cNvSpPr>
                <a:spLocks noChangeArrowheads="1"/>
              </p:cNvSpPr>
              <p:nvPr/>
            </p:nvSpPr>
            <p:spPr bwMode="auto">
              <a:xfrm rot="16200000">
                <a:off x="-237972" y="3868724"/>
                <a:ext cx="5535592" cy="5056245"/>
              </a:xfrm>
              <a:prstGeom prst="rect">
                <a:avLst/>
              </a:prstGeom>
              <a:solidFill>
                <a:srgbClr val="F0AE2A"/>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R</a:t>
                </a:r>
                <a:r>
                  <a:rPr lang="en-US" sz="2400" dirty="0" smtClean="0">
                    <a:solidFill>
                      <a:srgbClr val="FFFFFF"/>
                    </a:solidFill>
                    <a:latin typeface="+mj-lt"/>
                  </a:rPr>
                  <a:t>eflective</a:t>
                </a:r>
                <a:endParaRPr lang="en-US" dirty="0">
                  <a:solidFill>
                    <a:srgbClr val="FFFFFF">
                      <a:alpha val="50000"/>
                    </a:srgbClr>
                  </a:solidFill>
                  <a:latin typeface="+mj-lt"/>
                </a:endParaRPr>
              </a:p>
            </p:txBody>
          </p:sp>
          <p:sp>
            <p:nvSpPr>
              <p:cNvPr id="63"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F0AE2A">
                      <a:tint val="66000"/>
                      <a:satMod val="160000"/>
                    </a:srgbClr>
                  </a:gs>
                  <a:gs pos="50000">
                    <a:srgbClr val="F0AE2A">
                      <a:tint val="44500"/>
                      <a:satMod val="160000"/>
                    </a:srgbClr>
                  </a:gs>
                  <a:gs pos="100000">
                    <a:srgbClr val="F0AE2A">
                      <a:tint val="23500"/>
                      <a:satMod val="160000"/>
                    </a:srgbClr>
                  </a:gs>
                </a:gsLst>
                <a:lin ang="54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64"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65" name="Rectangle 9"/>
              <p:cNvSpPr>
                <a:spLocks noChangeArrowheads="1"/>
              </p:cNvSpPr>
              <p:nvPr/>
            </p:nvSpPr>
            <p:spPr bwMode="auto">
              <a:xfrm>
                <a:off x="5051426" y="3630614"/>
                <a:ext cx="9803854" cy="5537702"/>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132" name="Group 131"/>
            <p:cNvGrpSpPr/>
            <p:nvPr/>
          </p:nvGrpSpPr>
          <p:grpSpPr>
            <a:xfrm rot="5400000">
              <a:off x="2570282" y="3522731"/>
              <a:ext cx="3331276" cy="1699236"/>
              <a:chOff x="0" y="2868613"/>
              <a:chExt cx="14855280" cy="6299703"/>
            </a:xfrm>
          </p:grpSpPr>
          <p:sp>
            <p:nvSpPr>
              <p:cNvPr id="133" name="Rectangle 6"/>
              <p:cNvSpPr>
                <a:spLocks noChangeArrowheads="1"/>
              </p:cNvSpPr>
              <p:nvPr/>
            </p:nvSpPr>
            <p:spPr bwMode="auto">
              <a:xfrm rot="16200000">
                <a:off x="-237972" y="3868724"/>
                <a:ext cx="5535592" cy="5056245"/>
              </a:xfrm>
              <a:prstGeom prst="rect">
                <a:avLst/>
              </a:prstGeom>
              <a:solidFill>
                <a:srgbClr val="50629A"/>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I</a:t>
                </a:r>
                <a:r>
                  <a:rPr lang="en-US" sz="2400" dirty="0" smtClean="0">
                    <a:solidFill>
                      <a:srgbClr val="FFFFFF"/>
                    </a:solidFill>
                    <a:latin typeface="+mj-lt"/>
                  </a:rPr>
                  <a:t>nterpretive</a:t>
                </a:r>
                <a:endParaRPr lang="en-US" dirty="0">
                  <a:solidFill>
                    <a:srgbClr val="FFFFFF">
                      <a:alpha val="50000"/>
                    </a:srgbClr>
                  </a:solidFill>
                  <a:latin typeface="+mj-lt"/>
                </a:endParaRPr>
              </a:p>
            </p:txBody>
          </p:sp>
          <p:sp>
            <p:nvSpPr>
              <p:cNvPr id="134"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50629A">
                      <a:tint val="66000"/>
                      <a:satMod val="160000"/>
                    </a:srgbClr>
                  </a:gs>
                  <a:gs pos="50000">
                    <a:srgbClr val="50629A">
                      <a:tint val="44500"/>
                      <a:satMod val="160000"/>
                    </a:srgbClr>
                  </a:gs>
                  <a:gs pos="100000">
                    <a:srgbClr val="50629A">
                      <a:tint val="23500"/>
                      <a:satMod val="160000"/>
                    </a:srgbClr>
                  </a:gs>
                </a:gsLst>
                <a:lin ang="54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35"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36" name="Rectangle 9"/>
              <p:cNvSpPr>
                <a:spLocks noChangeArrowheads="1"/>
              </p:cNvSpPr>
              <p:nvPr/>
            </p:nvSpPr>
            <p:spPr bwMode="auto">
              <a:xfrm>
                <a:off x="5051426" y="3630614"/>
                <a:ext cx="9803854" cy="5537702"/>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nvGrpSpPr>
            <p:cNvPr id="15" name="Group 14"/>
            <p:cNvGrpSpPr/>
            <p:nvPr/>
          </p:nvGrpSpPr>
          <p:grpSpPr>
            <a:xfrm>
              <a:off x="5082562" y="2993324"/>
              <a:ext cx="1699235" cy="3331278"/>
              <a:chOff x="6702426" y="1692280"/>
              <a:chExt cx="2159602" cy="5092544"/>
            </a:xfrm>
          </p:grpSpPr>
          <p:sp>
            <p:nvSpPr>
              <p:cNvPr id="140" name="Rectangle 6"/>
              <p:cNvSpPr>
                <a:spLocks noChangeArrowheads="1"/>
              </p:cNvSpPr>
              <p:nvPr/>
            </p:nvSpPr>
            <p:spPr bwMode="auto">
              <a:xfrm>
                <a:off x="6703682" y="1692862"/>
                <a:ext cx="1897658" cy="1733332"/>
              </a:xfrm>
              <a:prstGeom prst="rect">
                <a:avLst/>
              </a:prstGeom>
              <a:solidFill>
                <a:srgbClr val="E64D9B"/>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D</a:t>
                </a:r>
                <a:r>
                  <a:rPr lang="en-US" sz="2400" dirty="0" smtClean="0">
                    <a:solidFill>
                      <a:srgbClr val="FFFFFF"/>
                    </a:solidFill>
                    <a:latin typeface="+mj-lt"/>
                  </a:rPr>
                  <a:t>ecisional</a:t>
                </a:r>
                <a:endParaRPr lang="en-US" dirty="0">
                  <a:solidFill>
                    <a:srgbClr val="FFFFFF">
                      <a:alpha val="50000"/>
                    </a:srgbClr>
                  </a:solidFill>
                  <a:latin typeface="+mj-lt"/>
                </a:endParaRPr>
              </a:p>
            </p:txBody>
          </p:sp>
          <p:sp>
            <p:nvSpPr>
              <p:cNvPr id="141" name="Freeform 7"/>
              <p:cNvSpPr>
                <a:spLocks/>
              </p:cNvSpPr>
              <p:nvPr/>
            </p:nvSpPr>
            <p:spPr bwMode="auto">
              <a:xfrm rot="5400000">
                <a:off x="7645443" y="2645466"/>
                <a:ext cx="2169770" cy="263398"/>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E64D9B">
                      <a:tint val="66000"/>
                      <a:satMod val="160000"/>
                    </a:srgbClr>
                  </a:gs>
                  <a:gs pos="50000">
                    <a:srgbClr val="E64D9B">
                      <a:tint val="44500"/>
                      <a:satMod val="160000"/>
                    </a:srgbClr>
                  </a:gs>
                  <a:gs pos="100000">
                    <a:srgbClr val="E64D9B">
                      <a:tint val="23500"/>
                      <a:satMod val="160000"/>
                    </a:srgbClr>
                  </a:gs>
                </a:gsLst>
                <a:lin ang="54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42" name="Freeform 8"/>
              <p:cNvSpPr>
                <a:spLocks/>
              </p:cNvSpPr>
              <p:nvPr/>
            </p:nvSpPr>
            <p:spPr bwMode="auto">
              <a:xfrm rot="5400000">
                <a:off x="8028840" y="3993750"/>
                <a:ext cx="1402977" cy="263398"/>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143" name="Rectangle 9"/>
              <p:cNvSpPr>
                <a:spLocks noChangeArrowheads="1"/>
              </p:cNvSpPr>
              <p:nvPr/>
            </p:nvSpPr>
            <p:spPr bwMode="auto">
              <a:xfrm rot="5400000">
                <a:off x="5971185" y="4155202"/>
                <a:ext cx="3360863" cy="1898381"/>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grpSp>
      <p:sp>
        <p:nvSpPr>
          <p:cNvPr id="44" name="Freeform 5"/>
          <p:cNvSpPr>
            <a:spLocks/>
          </p:cNvSpPr>
          <p:nvPr/>
        </p:nvSpPr>
        <p:spPr bwMode="auto">
          <a:xfrm rot="5400000">
            <a:off x="4773348" y="1801097"/>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45" name="Freeform 5"/>
          <p:cNvSpPr>
            <a:spLocks/>
          </p:cNvSpPr>
          <p:nvPr/>
        </p:nvSpPr>
        <p:spPr bwMode="auto">
          <a:xfrm rot="5400000">
            <a:off x="6466434" y="2101393"/>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25" name="Rectangle 24"/>
          <p:cNvSpPr/>
          <p:nvPr/>
        </p:nvSpPr>
        <p:spPr>
          <a:xfrm>
            <a:off x="1251859" y="3013890"/>
            <a:ext cx="1193800" cy="495520"/>
          </a:xfrm>
          <a:prstGeom prst="rect">
            <a:avLst/>
          </a:prstGeom>
        </p:spPr>
        <p:txBody>
          <a:bodyPr wrap="square" lIns="0" tIns="0" rIns="0" bIns="0" anchor="t" anchorCtr="0">
            <a:spAutoFit/>
          </a:bodyPr>
          <a:lstStyle/>
          <a:p>
            <a:pPr>
              <a:lnSpc>
                <a:spcPct val="85000"/>
              </a:lnSpc>
              <a:spcBef>
                <a:spcPts val="600"/>
              </a:spcBef>
            </a:pPr>
            <a:r>
              <a:rPr lang="en-US" sz="1600" dirty="0" smtClean="0">
                <a:solidFill>
                  <a:srgbClr val="545454"/>
                </a:solidFill>
                <a:latin typeface="+mj-lt"/>
              </a:rPr>
              <a:t>Senses</a:t>
            </a:r>
          </a:p>
          <a:p>
            <a:pPr>
              <a:lnSpc>
                <a:spcPct val="85000"/>
              </a:lnSpc>
              <a:spcBef>
                <a:spcPts val="600"/>
              </a:spcBef>
            </a:pPr>
            <a:r>
              <a:rPr lang="en-US" sz="1600" dirty="0" smtClean="0">
                <a:solidFill>
                  <a:srgbClr val="545454"/>
                </a:solidFill>
                <a:latin typeface="+mj-lt"/>
              </a:rPr>
              <a:t>What?</a:t>
            </a:r>
            <a:endParaRPr lang="en-US" sz="1600" dirty="0">
              <a:solidFill>
                <a:srgbClr val="545454"/>
              </a:solidFill>
              <a:latin typeface="+mj-lt"/>
            </a:endParaRPr>
          </a:p>
        </p:txBody>
      </p:sp>
      <p:sp>
        <p:nvSpPr>
          <p:cNvPr id="49" name="Rectangle 48"/>
          <p:cNvSpPr/>
          <p:nvPr/>
        </p:nvSpPr>
        <p:spPr>
          <a:xfrm>
            <a:off x="2949338" y="3273745"/>
            <a:ext cx="1244600" cy="495520"/>
          </a:xfrm>
          <a:prstGeom prst="rect">
            <a:avLst/>
          </a:prstGeom>
        </p:spPr>
        <p:txBody>
          <a:bodyPr wrap="square" lIns="0" tIns="0" rIns="0" bIns="0" anchor="t" anchorCtr="0">
            <a:spAutoFit/>
          </a:bodyPr>
          <a:lstStyle/>
          <a:p>
            <a:pPr>
              <a:lnSpc>
                <a:spcPct val="85000"/>
              </a:lnSpc>
              <a:spcBef>
                <a:spcPts val="600"/>
              </a:spcBef>
            </a:pPr>
            <a:r>
              <a:rPr lang="en-US" sz="1600" dirty="0" smtClean="0">
                <a:solidFill>
                  <a:srgbClr val="545454"/>
                </a:solidFill>
                <a:latin typeface="+mj-lt"/>
              </a:rPr>
              <a:t>Heart</a:t>
            </a:r>
          </a:p>
          <a:p>
            <a:pPr>
              <a:lnSpc>
                <a:spcPct val="85000"/>
              </a:lnSpc>
              <a:spcBef>
                <a:spcPts val="600"/>
              </a:spcBef>
            </a:pPr>
            <a:r>
              <a:rPr lang="en-US" sz="1600" dirty="0" smtClean="0">
                <a:solidFill>
                  <a:srgbClr val="545454"/>
                </a:solidFill>
                <a:latin typeface="+mj-lt"/>
              </a:rPr>
              <a:t>Gut</a:t>
            </a:r>
            <a:endParaRPr lang="en-US" sz="1600" dirty="0">
              <a:solidFill>
                <a:srgbClr val="545454"/>
              </a:solidFill>
              <a:latin typeface="+mj-lt"/>
            </a:endParaRPr>
          </a:p>
        </p:txBody>
      </p:sp>
      <p:sp>
        <p:nvSpPr>
          <p:cNvPr id="50" name="Rectangle 49"/>
          <p:cNvSpPr/>
          <p:nvPr/>
        </p:nvSpPr>
        <p:spPr>
          <a:xfrm>
            <a:off x="4702773" y="3580244"/>
            <a:ext cx="1244600" cy="495520"/>
          </a:xfrm>
          <a:prstGeom prst="rect">
            <a:avLst/>
          </a:prstGeom>
        </p:spPr>
        <p:txBody>
          <a:bodyPr wrap="square" lIns="0" tIns="0" rIns="0" bIns="0" anchor="t" anchorCtr="0">
            <a:spAutoFit/>
          </a:bodyPr>
          <a:lstStyle/>
          <a:p>
            <a:pPr>
              <a:lnSpc>
                <a:spcPct val="85000"/>
              </a:lnSpc>
              <a:spcBef>
                <a:spcPts val="600"/>
              </a:spcBef>
            </a:pPr>
            <a:r>
              <a:rPr lang="en-US" sz="1600" dirty="0" smtClean="0">
                <a:solidFill>
                  <a:srgbClr val="545454"/>
                </a:solidFill>
                <a:latin typeface="+mj-lt"/>
              </a:rPr>
              <a:t>Head</a:t>
            </a:r>
          </a:p>
          <a:p>
            <a:pPr>
              <a:lnSpc>
                <a:spcPct val="85000"/>
              </a:lnSpc>
              <a:spcBef>
                <a:spcPts val="600"/>
              </a:spcBef>
            </a:pPr>
            <a:r>
              <a:rPr lang="en-US" sz="1600" dirty="0" smtClean="0">
                <a:solidFill>
                  <a:srgbClr val="545454"/>
                </a:solidFill>
                <a:latin typeface="+mj-lt"/>
              </a:rPr>
              <a:t>So what?</a:t>
            </a:r>
            <a:endParaRPr lang="en-US" sz="1600" dirty="0">
              <a:solidFill>
                <a:srgbClr val="545454"/>
              </a:solidFill>
              <a:latin typeface="+mj-lt"/>
            </a:endParaRPr>
          </a:p>
        </p:txBody>
      </p:sp>
      <p:sp>
        <p:nvSpPr>
          <p:cNvPr id="51" name="Rectangle 50"/>
          <p:cNvSpPr/>
          <p:nvPr/>
        </p:nvSpPr>
        <p:spPr>
          <a:xfrm>
            <a:off x="6445946" y="3828004"/>
            <a:ext cx="1244600" cy="495520"/>
          </a:xfrm>
          <a:prstGeom prst="rect">
            <a:avLst/>
          </a:prstGeom>
        </p:spPr>
        <p:txBody>
          <a:bodyPr wrap="square" lIns="0" tIns="0" rIns="0" bIns="0" anchor="t" anchorCtr="0">
            <a:spAutoFit/>
          </a:bodyPr>
          <a:lstStyle/>
          <a:p>
            <a:pPr>
              <a:lnSpc>
                <a:spcPct val="85000"/>
              </a:lnSpc>
              <a:spcBef>
                <a:spcPts val="600"/>
              </a:spcBef>
            </a:pPr>
            <a:r>
              <a:rPr lang="en-US" sz="1600" dirty="0" smtClean="0">
                <a:solidFill>
                  <a:srgbClr val="545454"/>
                </a:solidFill>
                <a:latin typeface="+mj-lt"/>
              </a:rPr>
              <a:t>Action</a:t>
            </a:r>
          </a:p>
          <a:p>
            <a:pPr>
              <a:lnSpc>
                <a:spcPct val="85000"/>
              </a:lnSpc>
              <a:spcBef>
                <a:spcPts val="600"/>
              </a:spcBef>
            </a:pPr>
            <a:r>
              <a:rPr lang="en-US" sz="1600" dirty="0" smtClean="0">
                <a:solidFill>
                  <a:srgbClr val="545454"/>
                </a:solidFill>
                <a:latin typeface="+mj-lt"/>
              </a:rPr>
              <a:t>Now what? </a:t>
            </a:r>
            <a:endParaRPr lang="en-US" sz="1600" dirty="0">
              <a:solidFill>
                <a:srgbClr val="545454"/>
              </a:solidFill>
              <a:latin typeface="+mj-lt"/>
            </a:endParaRPr>
          </a:p>
        </p:txBody>
      </p:sp>
      <p:pic>
        <p:nvPicPr>
          <p:cNvPr id="32"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36076" t="4218" r="36075" b="71810"/>
          <a:stretch/>
        </p:blipFill>
        <p:spPr>
          <a:xfrm>
            <a:off x="1271942" y="3750159"/>
            <a:ext cx="1185861" cy="970249"/>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241" y="4075764"/>
            <a:ext cx="969264" cy="969264"/>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5890" y="4405170"/>
            <a:ext cx="969264" cy="969264"/>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0698" y="4623273"/>
            <a:ext cx="969264" cy="969264"/>
          </a:xfrm>
          <a:prstGeom prst="rect">
            <a:avLst/>
          </a:prstGeom>
        </p:spPr>
      </p:pic>
    </p:spTree>
    <p:extLst>
      <p:ext uri="{BB962C8B-B14F-4D97-AF65-F5344CB8AC3E}">
        <p14:creationId xmlns:p14="http://schemas.microsoft.com/office/powerpoint/2010/main" val="1785156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4482"/>
            <a:ext cx="8229600" cy="1143000"/>
          </a:xfrm>
        </p:spPr>
        <p:txBody>
          <a:bodyPr/>
          <a:lstStyle/>
          <a:p>
            <a:pPr algn="l"/>
            <a:r>
              <a:rPr lang="en-US" b="1" dirty="0" smtClean="0"/>
              <a:t>Your job as facilitator</a:t>
            </a:r>
            <a:endParaRPr lang="en-US" b="1" dirty="0"/>
          </a:p>
        </p:txBody>
      </p:sp>
      <p:sp>
        <p:nvSpPr>
          <p:cNvPr id="3" name="Content Placeholder 2"/>
          <p:cNvSpPr>
            <a:spLocks noGrp="1"/>
          </p:cNvSpPr>
          <p:nvPr>
            <p:ph sz="half" idx="1"/>
          </p:nvPr>
        </p:nvSpPr>
        <p:spPr>
          <a:xfrm>
            <a:off x="457200" y="1273707"/>
            <a:ext cx="4038600" cy="4154392"/>
          </a:xfrm>
        </p:spPr>
        <p:txBody>
          <a:bodyPr/>
          <a:lstStyle/>
          <a:p>
            <a:r>
              <a:rPr lang="en-US" dirty="0" smtClean="0"/>
              <a:t>Prepare question in advance </a:t>
            </a:r>
          </a:p>
          <a:p>
            <a:r>
              <a:rPr lang="en-US" dirty="0" smtClean="0"/>
              <a:t>Ask open ended, specific question </a:t>
            </a:r>
          </a:p>
          <a:p>
            <a:r>
              <a:rPr lang="en-US" dirty="0" smtClean="0"/>
              <a:t>Ask one question at a time</a:t>
            </a:r>
          </a:p>
          <a:p>
            <a:pPr>
              <a:lnSpc>
                <a:spcPct val="150000"/>
              </a:lnSpc>
            </a:pPr>
            <a:r>
              <a:rPr lang="en-US" dirty="0" smtClean="0"/>
              <a:t>Allow time to answer</a:t>
            </a:r>
          </a:p>
          <a:p>
            <a:pPr>
              <a:lnSpc>
                <a:spcPct val="150000"/>
              </a:lnSpc>
            </a:pPr>
            <a:r>
              <a:rPr lang="en-US" dirty="0" smtClean="0"/>
              <a:t>Rephrase the answer</a:t>
            </a:r>
          </a:p>
          <a:p>
            <a:pPr>
              <a:lnSpc>
                <a:spcPct val="150000"/>
              </a:lnSpc>
            </a:pPr>
            <a:r>
              <a:rPr lang="en-US" dirty="0" smtClean="0"/>
              <a:t>Correct misconceptions</a:t>
            </a:r>
            <a:endParaRPr lang="en-US" dirty="0"/>
          </a:p>
        </p:txBody>
      </p:sp>
      <p:sp>
        <p:nvSpPr>
          <p:cNvPr id="4" name="Content Placeholder 3"/>
          <p:cNvSpPr>
            <a:spLocks noGrp="1"/>
          </p:cNvSpPr>
          <p:nvPr>
            <p:ph sz="half" idx="2"/>
          </p:nvPr>
        </p:nvSpPr>
        <p:spPr>
          <a:xfrm>
            <a:off x="4648201" y="1282177"/>
            <a:ext cx="4178300" cy="4154393"/>
          </a:xfrm>
        </p:spPr>
        <p:txBody>
          <a:bodyPr/>
          <a:lstStyle/>
          <a:p>
            <a:pPr>
              <a:lnSpc>
                <a:spcPct val="150000"/>
              </a:lnSpc>
            </a:pPr>
            <a:r>
              <a:rPr lang="en-US" dirty="0" smtClean="0"/>
              <a:t>Maintain objectivity</a:t>
            </a:r>
          </a:p>
          <a:p>
            <a:pPr>
              <a:lnSpc>
                <a:spcPct val="150000"/>
              </a:lnSpc>
            </a:pPr>
            <a:r>
              <a:rPr lang="en-US" dirty="0" smtClean="0"/>
              <a:t>Say </a:t>
            </a:r>
            <a:r>
              <a:rPr lang="en-US" dirty="0"/>
              <a:t>thank </a:t>
            </a:r>
            <a:r>
              <a:rPr lang="en-US" dirty="0" smtClean="0"/>
              <a:t>you</a:t>
            </a:r>
          </a:p>
          <a:p>
            <a:r>
              <a:rPr lang="en-US" dirty="0" smtClean="0"/>
              <a:t>Record observations / ideas / input if needed</a:t>
            </a:r>
          </a:p>
          <a:p>
            <a:r>
              <a:rPr lang="en-US" dirty="0" smtClean="0"/>
              <a:t>Encourage people to participate</a:t>
            </a:r>
          </a:p>
          <a:p>
            <a:pPr marL="457189" lvl="1" indent="0">
              <a:buNone/>
            </a:pPr>
            <a:endParaRPr lang="en-US" dirty="0" smtClean="0"/>
          </a:p>
          <a:p>
            <a:endParaRPr lang="en-US" dirty="0"/>
          </a:p>
        </p:txBody>
      </p:sp>
    </p:spTree>
    <p:extLst>
      <p:ext uri="{BB962C8B-B14F-4D97-AF65-F5344CB8AC3E}">
        <p14:creationId xmlns:p14="http://schemas.microsoft.com/office/powerpoint/2010/main" val="3080689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1143000"/>
          </a:xfrm>
        </p:spPr>
        <p:txBody>
          <a:bodyPr/>
          <a:lstStyle/>
          <a:p>
            <a:pPr algn="l"/>
            <a:r>
              <a:rPr lang="en-US" b="1" dirty="0" smtClean="0"/>
              <a:t>How to encourage participation</a:t>
            </a:r>
            <a:endParaRPr lang="en-US" b="1" dirty="0"/>
          </a:p>
        </p:txBody>
      </p:sp>
      <p:sp>
        <p:nvSpPr>
          <p:cNvPr id="3" name="Content Placeholder 2"/>
          <p:cNvSpPr>
            <a:spLocks noGrp="1"/>
          </p:cNvSpPr>
          <p:nvPr>
            <p:ph sz="half" idx="1"/>
          </p:nvPr>
        </p:nvSpPr>
        <p:spPr/>
        <p:txBody>
          <a:bodyPr/>
          <a:lstStyle/>
          <a:p>
            <a:pPr marL="0" indent="0">
              <a:lnSpc>
                <a:spcPct val="150000"/>
              </a:lnSpc>
              <a:buNone/>
            </a:pPr>
            <a:r>
              <a:rPr lang="en-US" sz="3200" b="1" dirty="0" smtClean="0"/>
              <a:t>Phrases to use</a:t>
            </a:r>
          </a:p>
          <a:p>
            <a:pPr>
              <a:lnSpc>
                <a:spcPct val="150000"/>
              </a:lnSpc>
            </a:pPr>
            <a:r>
              <a:rPr lang="en-US" dirty="0" smtClean="0"/>
              <a:t>Tell me more</a:t>
            </a:r>
          </a:p>
          <a:p>
            <a:pPr>
              <a:lnSpc>
                <a:spcPct val="150000"/>
              </a:lnSpc>
            </a:pPr>
            <a:r>
              <a:rPr lang="en-US" dirty="0" smtClean="0"/>
              <a:t>What else?</a:t>
            </a:r>
          </a:p>
          <a:p>
            <a:pPr>
              <a:lnSpc>
                <a:spcPct val="150000"/>
              </a:lnSpc>
            </a:pPr>
            <a:r>
              <a:rPr lang="en-US" dirty="0" smtClean="0"/>
              <a:t>Anything else?</a:t>
            </a:r>
          </a:p>
          <a:p>
            <a:pPr>
              <a:lnSpc>
                <a:spcPct val="150000"/>
              </a:lnSpc>
            </a:pPr>
            <a:r>
              <a:rPr lang="en-US" dirty="0" smtClean="0"/>
              <a:t>Anymore observations?</a:t>
            </a:r>
          </a:p>
        </p:txBody>
      </p:sp>
      <p:sp>
        <p:nvSpPr>
          <p:cNvPr id="4" name="Content Placeholder 3"/>
          <p:cNvSpPr>
            <a:spLocks noGrp="1"/>
          </p:cNvSpPr>
          <p:nvPr>
            <p:ph sz="half" idx="2"/>
          </p:nvPr>
        </p:nvSpPr>
        <p:spPr>
          <a:xfrm>
            <a:off x="4648200" y="2396071"/>
            <a:ext cx="4038600" cy="2734730"/>
          </a:xfrm>
        </p:spPr>
        <p:txBody>
          <a:bodyPr/>
          <a:lstStyle/>
          <a:p>
            <a:r>
              <a:rPr lang="en-US" dirty="0" smtClean="0"/>
              <a:t>Would anyone like to add something more?</a:t>
            </a:r>
          </a:p>
          <a:p>
            <a:endParaRPr lang="en-US" dirty="0"/>
          </a:p>
        </p:txBody>
      </p:sp>
    </p:spTree>
    <p:extLst>
      <p:ext uri="{BB962C8B-B14F-4D97-AF65-F5344CB8AC3E}">
        <p14:creationId xmlns:p14="http://schemas.microsoft.com/office/powerpoint/2010/main" val="4269022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5"/>
          <p:cNvSpPr/>
          <p:nvPr/>
        </p:nvSpPr>
        <p:spPr>
          <a:xfrm>
            <a:off x="-31454" y="-22793"/>
            <a:ext cx="9145222" cy="3581401"/>
          </a:xfrm>
          <a:custGeom>
            <a:avLst/>
            <a:gdLst>
              <a:gd name="connsiteX0" fmla="*/ 0 w 9144000"/>
              <a:gd name="connsiteY0" fmla="*/ 0 h 3263901"/>
              <a:gd name="connsiteX1" fmla="*/ 9144000 w 9144000"/>
              <a:gd name="connsiteY1" fmla="*/ 0 h 3263901"/>
              <a:gd name="connsiteX2" fmla="*/ 9144000 w 9144000"/>
              <a:gd name="connsiteY2" fmla="*/ 3263901 h 3263901"/>
              <a:gd name="connsiteX3" fmla="*/ 0 w 9144000"/>
              <a:gd name="connsiteY3" fmla="*/ 3263901 h 3263901"/>
              <a:gd name="connsiteX4" fmla="*/ 0 w 9144000"/>
              <a:gd name="connsiteY4" fmla="*/ 0 h 3263901"/>
              <a:gd name="connsiteX0" fmla="*/ 0 w 9144000"/>
              <a:gd name="connsiteY0" fmla="*/ 0 h 3403601"/>
              <a:gd name="connsiteX1" fmla="*/ 9144000 w 9144000"/>
              <a:gd name="connsiteY1" fmla="*/ 0 h 3403601"/>
              <a:gd name="connsiteX2" fmla="*/ 9144000 w 9144000"/>
              <a:gd name="connsiteY2" fmla="*/ 3403601 h 3403601"/>
              <a:gd name="connsiteX3" fmla="*/ 0 w 9144000"/>
              <a:gd name="connsiteY3" fmla="*/ 3263901 h 3403601"/>
              <a:gd name="connsiteX4" fmla="*/ 0 w 9144000"/>
              <a:gd name="connsiteY4" fmla="*/ 0 h 3403601"/>
              <a:gd name="connsiteX0" fmla="*/ 12700 w 9156700"/>
              <a:gd name="connsiteY0" fmla="*/ 0 h 3403601"/>
              <a:gd name="connsiteX1" fmla="*/ 9156700 w 9156700"/>
              <a:gd name="connsiteY1" fmla="*/ 0 h 3403601"/>
              <a:gd name="connsiteX2" fmla="*/ 9156700 w 9156700"/>
              <a:gd name="connsiteY2" fmla="*/ 3403601 h 3403601"/>
              <a:gd name="connsiteX3" fmla="*/ 0 w 9156700"/>
              <a:gd name="connsiteY3" fmla="*/ 2895601 h 3403601"/>
              <a:gd name="connsiteX4" fmla="*/ 12700 w 9156700"/>
              <a:gd name="connsiteY4" fmla="*/ 0 h 3403601"/>
              <a:gd name="connsiteX0" fmla="*/ 12700 w 9156700"/>
              <a:gd name="connsiteY0" fmla="*/ 0 h 3657601"/>
              <a:gd name="connsiteX1" fmla="*/ 9156700 w 9156700"/>
              <a:gd name="connsiteY1" fmla="*/ 0 h 3657601"/>
              <a:gd name="connsiteX2" fmla="*/ 9156700 w 9156700"/>
              <a:gd name="connsiteY2" fmla="*/ 3657601 h 3657601"/>
              <a:gd name="connsiteX3" fmla="*/ 0 w 9156700"/>
              <a:gd name="connsiteY3" fmla="*/ 2895601 h 3657601"/>
              <a:gd name="connsiteX4" fmla="*/ 12700 w 9156700"/>
              <a:gd name="connsiteY4" fmla="*/ 0 h 3657601"/>
              <a:gd name="connsiteX0" fmla="*/ 1222 w 9145222"/>
              <a:gd name="connsiteY0" fmla="*/ 0 h 3657601"/>
              <a:gd name="connsiteX1" fmla="*/ 9145222 w 9145222"/>
              <a:gd name="connsiteY1" fmla="*/ 0 h 3657601"/>
              <a:gd name="connsiteX2" fmla="*/ 9145222 w 9145222"/>
              <a:gd name="connsiteY2" fmla="*/ 3657601 h 3657601"/>
              <a:gd name="connsiteX3" fmla="*/ 1222 w 9145222"/>
              <a:gd name="connsiteY3" fmla="*/ 2052537 h 3657601"/>
              <a:gd name="connsiteX4" fmla="*/ 1222 w 9145222"/>
              <a:gd name="connsiteY4" fmla="*/ 0 h 3657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222" h="3657601">
                <a:moveTo>
                  <a:pt x="1222" y="0"/>
                </a:moveTo>
                <a:lnTo>
                  <a:pt x="9145222" y="0"/>
                </a:lnTo>
                <a:lnTo>
                  <a:pt x="9145222" y="3657601"/>
                </a:lnTo>
                <a:lnTo>
                  <a:pt x="1222" y="2052537"/>
                </a:lnTo>
                <a:cubicBezTo>
                  <a:pt x="5455" y="1087337"/>
                  <a:pt x="-3011" y="965200"/>
                  <a:pt x="1222" y="0"/>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1" name="Rectangle 70"/>
          <p:cNvSpPr>
            <a:spLocks noChangeArrowheads="1"/>
          </p:cNvSpPr>
          <p:nvPr/>
        </p:nvSpPr>
        <p:spPr bwMode="auto">
          <a:xfrm>
            <a:off x="0" y="296097"/>
            <a:ext cx="8229600" cy="2743200"/>
          </a:xfrm>
          <a:prstGeom prst="rect">
            <a:avLst/>
          </a:prstGeom>
          <a:noFill/>
          <a:ln w="9525">
            <a:noFill/>
            <a:miter lim="800000"/>
            <a:headEnd/>
            <a:tailEnd/>
          </a:ln>
        </p:spPr>
        <p:txBody>
          <a:bodyPr lIns="45720" tIns="18288" rIns="27432" bIns="18288"/>
          <a:lstStyle/>
          <a:p>
            <a:pPr>
              <a:lnSpc>
                <a:spcPct val="85000"/>
              </a:lnSpc>
              <a:spcBef>
                <a:spcPts val="200"/>
              </a:spcBef>
            </a:pPr>
            <a:r>
              <a:rPr lang="en-US" sz="4400" dirty="0" smtClean="0">
                <a:solidFill>
                  <a:srgbClr val="FFFFFF"/>
                </a:solidFill>
                <a:latin typeface="+mj-lt"/>
              </a:rPr>
              <a:t>  What? </a:t>
            </a:r>
          </a:p>
          <a:p>
            <a:pPr>
              <a:lnSpc>
                <a:spcPct val="85000"/>
              </a:lnSpc>
              <a:spcBef>
                <a:spcPts val="200"/>
              </a:spcBef>
            </a:pPr>
            <a:endParaRPr lang="en-US" sz="2000" dirty="0" smtClean="0">
              <a:solidFill>
                <a:srgbClr val="B1B1B1"/>
              </a:solidFill>
              <a:latin typeface="+mj-lt"/>
            </a:endParaRPr>
          </a:p>
        </p:txBody>
      </p:sp>
      <p:sp>
        <p:nvSpPr>
          <p:cNvPr id="5" name="Freeform 5"/>
          <p:cNvSpPr>
            <a:spLocks/>
          </p:cNvSpPr>
          <p:nvPr/>
        </p:nvSpPr>
        <p:spPr bwMode="auto">
          <a:xfrm rot="5400000">
            <a:off x="2141731" y="944266"/>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nvGrpSpPr>
          <p:cNvPr id="2" name="Group 1"/>
          <p:cNvGrpSpPr/>
          <p:nvPr/>
        </p:nvGrpSpPr>
        <p:grpSpPr>
          <a:xfrm rot="5400000">
            <a:off x="-631930" y="1997985"/>
            <a:ext cx="3262510" cy="1833449"/>
            <a:chOff x="0" y="2868613"/>
            <a:chExt cx="14548631" cy="6296027"/>
          </a:xfrm>
        </p:grpSpPr>
        <p:sp>
          <p:nvSpPr>
            <p:cNvPr id="6" name="Rectangle 6"/>
            <p:cNvSpPr>
              <a:spLocks noChangeArrowheads="1"/>
            </p:cNvSpPr>
            <p:nvPr/>
          </p:nvSpPr>
          <p:spPr bwMode="auto">
            <a:xfrm rot="16200000">
              <a:off x="-237972" y="3868720"/>
              <a:ext cx="5535592" cy="5056245"/>
            </a:xfrm>
            <a:prstGeom prst="rect">
              <a:avLst/>
            </a:prstGeom>
            <a:solidFill>
              <a:srgbClr val="1A9DDB"/>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O</a:t>
              </a:r>
              <a:r>
                <a:rPr lang="en-US" sz="2400" dirty="0" smtClean="0">
                  <a:solidFill>
                    <a:srgbClr val="FFFFFF"/>
                  </a:solidFill>
                  <a:latin typeface="+mj-lt"/>
                </a:rPr>
                <a:t>bjective</a:t>
              </a:r>
            </a:p>
            <a:p>
              <a:pPr algn="ctr">
                <a:lnSpc>
                  <a:spcPct val="85000"/>
                </a:lnSpc>
              </a:pPr>
              <a:endParaRPr lang="en-US" dirty="0">
                <a:solidFill>
                  <a:srgbClr val="FFFFFF">
                    <a:alpha val="50000"/>
                  </a:srgbClr>
                </a:solidFill>
                <a:latin typeface="+mj-lt"/>
              </a:endParaRPr>
            </a:p>
          </p:txBody>
        </p:sp>
        <p:sp>
          <p:nvSpPr>
            <p:cNvPr id="7"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1A9DDB">
                    <a:tint val="66000"/>
                    <a:satMod val="160000"/>
                  </a:srgbClr>
                </a:gs>
                <a:gs pos="50000">
                  <a:srgbClr val="1A9DDB">
                    <a:tint val="44500"/>
                    <a:satMod val="160000"/>
                  </a:srgbClr>
                </a:gs>
                <a:gs pos="100000">
                  <a:srgbClr val="1A9DDB">
                    <a:tint val="23500"/>
                    <a:satMod val="160000"/>
                  </a:srgbClr>
                </a:gs>
              </a:gsLst>
              <a:lin ang="5400000" scaled="1"/>
              <a:tileRect/>
            </a:gra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8"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9" name="Rectangle 9"/>
            <p:cNvSpPr>
              <a:spLocks noChangeArrowheads="1"/>
            </p:cNvSpPr>
            <p:nvPr/>
          </p:nvSpPr>
          <p:spPr bwMode="auto">
            <a:xfrm>
              <a:off x="4744776" y="3626937"/>
              <a:ext cx="9803855" cy="5537703"/>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dirty="0">
                <a:latin typeface="+mj-lt"/>
              </a:endParaRPr>
            </a:p>
          </p:txBody>
        </p:sp>
      </p:grpSp>
      <p:sp>
        <p:nvSpPr>
          <p:cNvPr id="32" name="Content Placeholder 1"/>
          <p:cNvSpPr txBox="1">
            <a:spLocks/>
          </p:cNvSpPr>
          <p:nvPr/>
        </p:nvSpPr>
        <p:spPr bwMode="auto">
          <a:xfrm>
            <a:off x="2520537" y="1607032"/>
            <a:ext cx="6846450" cy="650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i="1" dirty="0" smtClean="0">
                <a:solidFill>
                  <a:schemeClr val="bg1"/>
                </a:solidFill>
                <a:latin typeface="Georgia" charset="0"/>
                <a:cs typeface="Georgia" charset="0"/>
              </a:rPr>
              <a:t>See, hear, taste, feel, smell</a:t>
            </a:r>
          </a:p>
        </p:txBody>
      </p:sp>
      <p:sp>
        <p:nvSpPr>
          <p:cNvPr id="33" name="Content Placeholder 1"/>
          <p:cNvSpPr txBox="1">
            <a:spLocks/>
          </p:cNvSpPr>
          <p:nvPr/>
        </p:nvSpPr>
        <p:spPr bwMode="auto">
          <a:xfrm>
            <a:off x="2520537" y="2930495"/>
            <a:ext cx="6846450" cy="274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pPr>
            <a:r>
              <a:rPr lang="en-US" sz="2000" dirty="0" smtClean="0">
                <a:solidFill>
                  <a:schemeClr val="tx1"/>
                </a:solidFill>
                <a:latin typeface="Georgia" charset="0"/>
                <a:cs typeface="Georgia" charset="0"/>
              </a:rPr>
              <a:t>What happened during this activity?</a:t>
            </a:r>
          </a:p>
          <a:p>
            <a:pPr algn="l">
              <a:lnSpc>
                <a:spcPct val="150000"/>
              </a:lnSpc>
            </a:pPr>
            <a:r>
              <a:rPr lang="en-US" sz="2000" dirty="0" smtClean="0">
                <a:solidFill>
                  <a:schemeClr val="tx1"/>
                </a:solidFill>
                <a:latin typeface="Georgia" charset="0"/>
                <a:cs typeface="Georgia" charset="0"/>
              </a:rPr>
              <a:t>What words or phrases stood out for you?</a:t>
            </a:r>
          </a:p>
          <a:p>
            <a:pPr algn="l">
              <a:lnSpc>
                <a:spcPct val="150000"/>
              </a:lnSpc>
            </a:pPr>
            <a:r>
              <a:rPr lang="en-US" sz="2000" dirty="0" smtClean="0">
                <a:solidFill>
                  <a:schemeClr val="tx1"/>
                </a:solidFill>
                <a:latin typeface="Georgia" charset="0"/>
                <a:cs typeface="Georgia" charset="0"/>
              </a:rPr>
              <a:t>What do you recall?</a:t>
            </a:r>
          </a:p>
          <a:p>
            <a:pPr algn="l">
              <a:lnSpc>
                <a:spcPct val="150000"/>
              </a:lnSpc>
            </a:pPr>
            <a:r>
              <a:rPr lang="en-US" sz="2000" dirty="0" smtClean="0">
                <a:solidFill>
                  <a:schemeClr val="tx1"/>
                </a:solidFill>
                <a:latin typeface="Georgia" charset="0"/>
                <a:cs typeface="Georgia" charset="0"/>
              </a:rPr>
              <a:t>What words, sounds, or images stood out for you?</a:t>
            </a:r>
          </a:p>
          <a:p>
            <a:pPr algn="l">
              <a:lnSpc>
                <a:spcPct val="150000"/>
              </a:lnSpc>
            </a:pPr>
            <a:r>
              <a:rPr lang="en-US" sz="2000" dirty="0" smtClean="0">
                <a:solidFill>
                  <a:schemeClr val="tx1"/>
                </a:solidFill>
                <a:latin typeface="Georgia" charset="0"/>
                <a:cs typeface="Georgia" charset="0"/>
              </a:rPr>
              <a:t>What did you notice?</a:t>
            </a:r>
            <a:endParaRPr lang="en-US" sz="2000" dirty="0">
              <a:solidFill>
                <a:schemeClr val="tx1"/>
              </a:solidFill>
              <a:latin typeface="Georgia" charset="0"/>
              <a:cs typeface="Georgia" charset="0"/>
            </a:endParaRPr>
          </a:p>
        </p:txBody>
      </p:sp>
      <p:pic>
        <p:nvPicPr>
          <p:cNvPr id="34"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36076" t="4218" r="36075" b="71810"/>
          <a:stretch/>
        </p:blipFill>
        <p:spPr>
          <a:xfrm>
            <a:off x="253220" y="2516981"/>
            <a:ext cx="1185861" cy="970249"/>
          </a:xfrm>
          <a:prstGeom prst="rect">
            <a:avLst/>
          </a:prstGeom>
        </p:spPr>
      </p:pic>
    </p:spTree>
    <p:extLst>
      <p:ext uri="{BB962C8B-B14F-4D97-AF65-F5344CB8AC3E}">
        <p14:creationId xmlns:p14="http://schemas.microsoft.com/office/powerpoint/2010/main" val="363140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5"/>
          <p:cNvSpPr/>
          <p:nvPr/>
        </p:nvSpPr>
        <p:spPr>
          <a:xfrm>
            <a:off x="0" y="-22793"/>
            <a:ext cx="9145222" cy="3581401"/>
          </a:xfrm>
          <a:custGeom>
            <a:avLst/>
            <a:gdLst>
              <a:gd name="connsiteX0" fmla="*/ 0 w 9144000"/>
              <a:gd name="connsiteY0" fmla="*/ 0 h 3263901"/>
              <a:gd name="connsiteX1" fmla="*/ 9144000 w 9144000"/>
              <a:gd name="connsiteY1" fmla="*/ 0 h 3263901"/>
              <a:gd name="connsiteX2" fmla="*/ 9144000 w 9144000"/>
              <a:gd name="connsiteY2" fmla="*/ 3263901 h 3263901"/>
              <a:gd name="connsiteX3" fmla="*/ 0 w 9144000"/>
              <a:gd name="connsiteY3" fmla="*/ 3263901 h 3263901"/>
              <a:gd name="connsiteX4" fmla="*/ 0 w 9144000"/>
              <a:gd name="connsiteY4" fmla="*/ 0 h 3263901"/>
              <a:gd name="connsiteX0" fmla="*/ 0 w 9144000"/>
              <a:gd name="connsiteY0" fmla="*/ 0 h 3403601"/>
              <a:gd name="connsiteX1" fmla="*/ 9144000 w 9144000"/>
              <a:gd name="connsiteY1" fmla="*/ 0 h 3403601"/>
              <a:gd name="connsiteX2" fmla="*/ 9144000 w 9144000"/>
              <a:gd name="connsiteY2" fmla="*/ 3403601 h 3403601"/>
              <a:gd name="connsiteX3" fmla="*/ 0 w 9144000"/>
              <a:gd name="connsiteY3" fmla="*/ 3263901 h 3403601"/>
              <a:gd name="connsiteX4" fmla="*/ 0 w 9144000"/>
              <a:gd name="connsiteY4" fmla="*/ 0 h 3403601"/>
              <a:gd name="connsiteX0" fmla="*/ 12700 w 9156700"/>
              <a:gd name="connsiteY0" fmla="*/ 0 h 3403601"/>
              <a:gd name="connsiteX1" fmla="*/ 9156700 w 9156700"/>
              <a:gd name="connsiteY1" fmla="*/ 0 h 3403601"/>
              <a:gd name="connsiteX2" fmla="*/ 9156700 w 9156700"/>
              <a:gd name="connsiteY2" fmla="*/ 3403601 h 3403601"/>
              <a:gd name="connsiteX3" fmla="*/ 0 w 9156700"/>
              <a:gd name="connsiteY3" fmla="*/ 2895601 h 3403601"/>
              <a:gd name="connsiteX4" fmla="*/ 12700 w 9156700"/>
              <a:gd name="connsiteY4" fmla="*/ 0 h 3403601"/>
              <a:gd name="connsiteX0" fmla="*/ 12700 w 9156700"/>
              <a:gd name="connsiteY0" fmla="*/ 0 h 3657601"/>
              <a:gd name="connsiteX1" fmla="*/ 9156700 w 9156700"/>
              <a:gd name="connsiteY1" fmla="*/ 0 h 3657601"/>
              <a:gd name="connsiteX2" fmla="*/ 9156700 w 9156700"/>
              <a:gd name="connsiteY2" fmla="*/ 3657601 h 3657601"/>
              <a:gd name="connsiteX3" fmla="*/ 0 w 9156700"/>
              <a:gd name="connsiteY3" fmla="*/ 2895601 h 3657601"/>
              <a:gd name="connsiteX4" fmla="*/ 12700 w 9156700"/>
              <a:gd name="connsiteY4" fmla="*/ 0 h 3657601"/>
              <a:gd name="connsiteX0" fmla="*/ 1222 w 9145222"/>
              <a:gd name="connsiteY0" fmla="*/ 0 h 3657601"/>
              <a:gd name="connsiteX1" fmla="*/ 9145222 w 9145222"/>
              <a:gd name="connsiteY1" fmla="*/ 0 h 3657601"/>
              <a:gd name="connsiteX2" fmla="*/ 9145222 w 9145222"/>
              <a:gd name="connsiteY2" fmla="*/ 3657601 h 3657601"/>
              <a:gd name="connsiteX3" fmla="*/ 1222 w 9145222"/>
              <a:gd name="connsiteY3" fmla="*/ 2052537 h 3657601"/>
              <a:gd name="connsiteX4" fmla="*/ 1222 w 9145222"/>
              <a:gd name="connsiteY4" fmla="*/ 0 h 3657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222" h="3657601">
                <a:moveTo>
                  <a:pt x="1222" y="0"/>
                </a:moveTo>
                <a:lnTo>
                  <a:pt x="9145222" y="0"/>
                </a:lnTo>
                <a:lnTo>
                  <a:pt x="9145222" y="3657601"/>
                </a:lnTo>
                <a:lnTo>
                  <a:pt x="1222" y="2052537"/>
                </a:lnTo>
                <a:cubicBezTo>
                  <a:pt x="5455" y="1087337"/>
                  <a:pt x="-3011" y="965200"/>
                  <a:pt x="1222" y="0"/>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1" name="Rectangle 70"/>
          <p:cNvSpPr>
            <a:spLocks noChangeArrowheads="1"/>
          </p:cNvSpPr>
          <p:nvPr/>
        </p:nvSpPr>
        <p:spPr bwMode="auto">
          <a:xfrm>
            <a:off x="0" y="296097"/>
            <a:ext cx="8229600" cy="2743200"/>
          </a:xfrm>
          <a:prstGeom prst="rect">
            <a:avLst/>
          </a:prstGeom>
          <a:noFill/>
          <a:ln w="9525">
            <a:noFill/>
            <a:miter lim="800000"/>
            <a:headEnd/>
            <a:tailEnd/>
          </a:ln>
        </p:spPr>
        <p:txBody>
          <a:bodyPr lIns="45720" tIns="18288" rIns="27432" bIns="18288"/>
          <a:lstStyle/>
          <a:p>
            <a:pPr>
              <a:lnSpc>
                <a:spcPct val="85000"/>
              </a:lnSpc>
              <a:spcBef>
                <a:spcPts val="200"/>
              </a:spcBef>
            </a:pPr>
            <a:r>
              <a:rPr lang="en-US" sz="4400" dirty="0" smtClean="0">
                <a:solidFill>
                  <a:srgbClr val="FFFFFF"/>
                </a:solidFill>
                <a:latin typeface="+mj-lt"/>
              </a:rPr>
              <a:t>  Gut </a:t>
            </a:r>
          </a:p>
          <a:p>
            <a:pPr>
              <a:lnSpc>
                <a:spcPct val="85000"/>
              </a:lnSpc>
              <a:spcBef>
                <a:spcPts val="200"/>
              </a:spcBef>
            </a:pPr>
            <a:endParaRPr lang="en-US" sz="2000" dirty="0" smtClean="0">
              <a:solidFill>
                <a:srgbClr val="B1B1B1"/>
              </a:solidFill>
              <a:latin typeface="+mj-lt"/>
            </a:endParaRPr>
          </a:p>
        </p:txBody>
      </p:sp>
      <p:sp>
        <p:nvSpPr>
          <p:cNvPr id="5" name="Freeform 5"/>
          <p:cNvSpPr>
            <a:spLocks/>
          </p:cNvSpPr>
          <p:nvPr/>
        </p:nvSpPr>
        <p:spPr bwMode="auto">
          <a:xfrm rot="5400000">
            <a:off x="2141731" y="944266"/>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nvGrpSpPr>
          <p:cNvPr id="2" name="Group 1"/>
          <p:cNvGrpSpPr/>
          <p:nvPr/>
        </p:nvGrpSpPr>
        <p:grpSpPr>
          <a:xfrm rot="5400000">
            <a:off x="-631930" y="1997985"/>
            <a:ext cx="3262510" cy="1833449"/>
            <a:chOff x="0" y="2868613"/>
            <a:chExt cx="14548631" cy="6296027"/>
          </a:xfrm>
        </p:grpSpPr>
        <p:sp>
          <p:nvSpPr>
            <p:cNvPr id="6" name="Rectangle 6"/>
            <p:cNvSpPr>
              <a:spLocks noChangeArrowheads="1"/>
            </p:cNvSpPr>
            <p:nvPr/>
          </p:nvSpPr>
          <p:spPr bwMode="auto">
            <a:xfrm rot="16200000">
              <a:off x="-237972" y="3868720"/>
              <a:ext cx="5535592" cy="5056245"/>
            </a:xfrm>
            <a:prstGeom prst="rect">
              <a:avLst/>
            </a:prstGeom>
            <a:solidFill>
              <a:srgbClr val="F7AE18"/>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R</a:t>
              </a:r>
              <a:r>
                <a:rPr lang="en-US" sz="2400" dirty="0" smtClean="0">
                  <a:solidFill>
                    <a:srgbClr val="FFFFFF"/>
                  </a:solidFill>
                  <a:latin typeface="+mj-lt"/>
                </a:rPr>
                <a:t>eflective</a:t>
              </a:r>
            </a:p>
            <a:p>
              <a:pPr algn="ctr">
                <a:lnSpc>
                  <a:spcPct val="85000"/>
                </a:lnSpc>
              </a:pPr>
              <a:endParaRPr lang="en-US" dirty="0">
                <a:solidFill>
                  <a:srgbClr val="FFFFFF">
                    <a:alpha val="50000"/>
                  </a:srgbClr>
                </a:solidFill>
                <a:latin typeface="+mj-lt"/>
              </a:endParaRPr>
            </a:p>
          </p:txBody>
        </p:sp>
        <p:sp>
          <p:nvSpPr>
            <p:cNvPr id="7"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F7AE18">
                    <a:tint val="66000"/>
                    <a:satMod val="160000"/>
                  </a:srgbClr>
                </a:gs>
                <a:gs pos="50000">
                  <a:srgbClr val="F7AE18">
                    <a:tint val="44500"/>
                    <a:satMod val="160000"/>
                  </a:srgbClr>
                </a:gs>
                <a:gs pos="100000">
                  <a:srgbClr val="F7AE18">
                    <a:tint val="23500"/>
                    <a:satMod val="160000"/>
                  </a:srgbClr>
                </a:gs>
              </a:gsLst>
              <a:lin ang="5400000" scaled="1"/>
              <a:tileRect/>
            </a:gra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8"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9" name="Rectangle 9"/>
            <p:cNvSpPr>
              <a:spLocks noChangeArrowheads="1"/>
            </p:cNvSpPr>
            <p:nvPr/>
          </p:nvSpPr>
          <p:spPr bwMode="auto">
            <a:xfrm>
              <a:off x="4744776" y="3626937"/>
              <a:ext cx="9803855" cy="5537703"/>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dirty="0">
                <a:latin typeface="+mj-lt"/>
              </a:endParaRPr>
            </a:p>
          </p:txBody>
        </p:sp>
      </p:grpSp>
      <p:sp>
        <p:nvSpPr>
          <p:cNvPr id="32" name="Content Placeholder 1"/>
          <p:cNvSpPr txBox="1">
            <a:spLocks/>
          </p:cNvSpPr>
          <p:nvPr/>
        </p:nvSpPr>
        <p:spPr bwMode="auto">
          <a:xfrm>
            <a:off x="2520537" y="1607032"/>
            <a:ext cx="6846450" cy="650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i="1" dirty="0" smtClean="0">
                <a:solidFill>
                  <a:schemeClr val="bg1"/>
                </a:solidFill>
                <a:latin typeface="Georgia" charset="0"/>
                <a:cs typeface="Georgia" charset="0"/>
              </a:rPr>
              <a:t>Emotions, memories, associations</a:t>
            </a:r>
          </a:p>
        </p:txBody>
      </p:sp>
      <p:sp>
        <p:nvSpPr>
          <p:cNvPr id="33" name="Content Placeholder 1"/>
          <p:cNvSpPr txBox="1">
            <a:spLocks/>
          </p:cNvSpPr>
          <p:nvPr/>
        </p:nvSpPr>
        <p:spPr bwMode="auto">
          <a:xfrm>
            <a:off x="2442952" y="3083022"/>
            <a:ext cx="6846450" cy="274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pPr>
            <a:r>
              <a:rPr lang="en-US" sz="2000" dirty="0" smtClean="0">
                <a:solidFill>
                  <a:schemeClr val="tx1"/>
                </a:solidFill>
                <a:latin typeface="Georgia" charset="0"/>
                <a:cs typeface="Georgia" charset="0"/>
              </a:rPr>
              <a:t>What </a:t>
            </a:r>
            <a:r>
              <a:rPr lang="en-US" sz="2000" dirty="0">
                <a:solidFill>
                  <a:schemeClr val="tx1"/>
                </a:solidFill>
                <a:latin typeface="Georgia" charset="0"/>
                <a:cs typeface="Georgia" charset="0"/>
              </a:rPr>
              <a:t>was a high point for you?  - What was a low point?</a:t>
            </a:r>
          </a:p>
          <a:p>
            <a:pPr algn="l">
              <a:lnSpc>
                <a:spcPct val="150000"/>
              </a:lnSpc>
            </a:pPr>
            <a:r>
              <a:rPr lang="en-US" sz="2000" dirty="0">
                <a:solidFill>
                  <a:schemeClr val="tx1"/>
                </a:solidFill>
                <a:latin typeface="Georgia" charset="0"/>
                <a:cs typeface="Georgia" charset="0"/>
              </a:rPr>
              <a:t>What worked for you? -What didn’t work?</a:t>
            </a:r>
          </a:p>
          <a:p>
            <a:pPr algn="l">
              <a:lnSpc>
                <a:spcPct val="150000"/>
              </a:lnSpc>
            </a:pPr>
            <a:r>
              <a:rPr lang="en-US" sz="2000" dirty="0">
                <a:solidFill>
                  <a:schemeClr val="tx1"/>
                </a:solidFill>
                <a:latin typeface="Georgia" charset="0"/>
                <a:cs typeface="Georgia" charset="0"/>
              </a:rPr>
              <a:t>What was most exciting? -What drained your energy?</a:t>
            </a:r>
          </a:p>
          <a:p>
            <a:pPr algn="l">
              <a:lnSpc>
                <a:spcPct val="150000"/>
              </a:lnSpc>
            </a:pPr>
            <a:r>
              <a:rPr lang="en-US" sz="2000" dirty="0">
                <a:solidFill>
                  <a:schemeClr val="tx1"/>
                </a:solidFill>
                <a:latin typeface="Georgia" charset="0"/>
                <a:cs typeface="Georgia" charset="0"/>
              </a:rPr>
              <a:t>Where was it easy? -Where was it hard</a:t>
            </a:r>
            <a:r>
              <a:rPr lang="en-US" sz="2000" dirty="0" smtClean="0">
                <a:solidFill>
                  <a:schemeClr val="tx1"/>
                </a:solidFill>
                <a:latin typeface="Georgia" charset="0"/>
                <a:cs typeface="Georgia" charset="0"/>
              </a:rPr>
              <a:t>?</a:t>
            </a:r>
          </a:p>
          <a:p>
            <a:pPr algn="l">
              <a:lnSpc>
                <a:spcPct val="150000"/>
              </a:lnSpc>
            </a:pPr>
            <a:r>
              <a:rPr lang="en-US" sz="2000" dirty="0" smtClean="0">
                <a:solidFill>
                  <a:schemeClr val="tx1"/>
                </a:solidFill>
                <a:latin typeface="Georgia" charset="0"/>
                <a:cs typeface="Georgia" charset="0"/>
              </a:rPr>
              <a:t>What surprised you or encouraged you?</a:t>
            </a:r>
            <a:endParaRPr lang="en-US" sz="2000" dirty="0">
              <a:solidFill>
                <a:schemeClr val="tx1"/>
              </a:solidFill>
              <a:latin typeface="Georgia" charset="0"/>
              <a:cs typeface="Georgia" charset="0"/>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55" y="2598390"/>
            <a:ext cx="969264" cy="969264"/>
          </a:xfrm>
          <a:prstGeom prst="rect">
            <a:avLst/>
          </a:prstGeom>
        </p:spPr>
      </p:pic>
    </p:spTree>
    <p:extLst>
      <p:ext uri="{BB962C8B-B14F-4D97-AF65-F5344CB8AC3E}">
        <p14:creationId xmlns:p14="http://schemas.microsoft.com/office/powerpoint/2010/main" val="4181736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5"/>
          <p:cNvSpPr/>
          <p:nvPr/>
        </p:nvSpPr>
        <p:spPr>
          <a:xfrm>
            <a:off x="0" y="-22793"/>
            <a:ext cx="9145222" cy="3581401"/>
          </a:xfrm>
          <a:custGeom>
            <a:avLst/>
            <a:gdLst>
              <a:gd name="connsiteX0" fmla="*/ 0 w 9144000"/>
              <a:gd name="connsiteY0" fmla="*/ 0 h 3263901"/>
              <a:gd name="connsiteX1" fmla="*/ 9144000 w 9144000"/>
              <a:gd name="connsiteY1" fmla="*/ 0 h 3263901"/>
              <a:gd name="connsiteX2" fmla="*/ 9144000 w 9144000"/>
              <a:gd name="connsiteY2" fmla="*/ 3263901 h 3263901"/>
              <a:gd name="connsiteX3" fmla="*/ 0 w 9144000"/>
              <a:gd name="connsiteY3" fmla="*/ 3263901 h 3263901"/>
              <a:gd name="connsiteX4" fmla="*/ 0 w 9144000"/>
              <a:gd name="connsiteY4" fmla="*/ 0 h 3263901"/>
              <a:gd name="connsiteX0" fmla="*/ 0 w 9144000"/>
              <a:gd name="connsiteY0" fmla="*/ 0 h 3403601"/>
              <a:gd name="connsiteX1" fmla="*/ 9144000 w 9144000"/>
              <a:gd name="connsiteY1" fmla="*/ 0 h 3403601"/>
              <a:gd name="connsiteX2" fmla="*/ 9144000 w 9144000"/>
              <a:gd name="connsiteY2" fmla="*/ 3403601 h 3403601"/>
              <a:gd name="connsiteX3" fmla="*/ 0 w 9144000"/>
              <a:gd name="connsiteY3" fmla="*/ 3263901 h 3403601"/>
              <a:gd name="connsiteX4" fmla="*/ 0 w 9144000"/>
              <a:gd name="connsiteY4" fmla="*/ 0 h 3403601"/>
              <a:gd name="connsiteX0" fmla="*/ 12700 w 9156700"/>
              <a:gd name="connsiteY0" fmla="*/ 0 h 3403601"/>
              <a:gd name="connsiteX1" fmla="*/ 9156700 w 9156700"/>
              <a:gd name="connsiteY1" fmla="*/ 0 h 3403601"/>
              <a:gd name="connsiteX2" fmla="*/ 9156700 w 9156700"/>
              <a:gd name="connsiteY2" fmla="*/ 3403601 h 3403601"/>
              <a:gd name="connsiteX3" fmla="*/ 0 w 9156700"/>
              <a:gd name="connsiteY3" fmla="*/ 2895601 h 3403601"/>
              <a:gd name="connsiteX4" fmla="*/ 12700 w 9156700"/>
              <a:gd name="connsiteY4" fmla="*/ 0 h 3403601"/>
              <a:gd name="connsiteX0" fmla="*/ 12700 w 9156700"/>
              <a:gd name="connsiteY0" fmla="*/ 0 h 3657601"/>
              <a:gd name="connsiteX1" fmla="*/ 9156700 w 9156700"/>
              <a:gd name="connsiteY1" fmla="*/ 0 h 3657601"/>
              <a:gd name="connsiteX2" fmla="*/ 9156700 w 9156700"/>
              <a:gd name="connsiteY2" fmla="*/ 3657601 h 3657601"/>
              <a:gd name="connsiteX3" fmla="*/ 0 w 9156700"/>
              <a:gd name="connsiteY3" fmla="*/ 2895601 h 3657601"/>
              <a:gd name="connsiteX4" fmla="*/ 12700 w 9156700"/>
              <a:gd name="connsiteY4" fmla="*/ 0 h 3657601"/>
              <a:gd name="connsiteX0" fmla="*/ 1222 w 9145222"/>
              <a:gd name="connsiteY0" fmla="*/ 0 h 3657601"/>
              <a:gd name="connsiteX1" fmla="*/ 9145222 w 9145222"/>
              <a:gd name="connsiteY1" fmla="*/ 0 h 3657601"/>
              <a:gd name="connsiteX2" fmla="*/ 9145222 w 9145222"/>
              <a:gd name="connsiteY2" fmla="*/ 3657601 h 3657601"/>
              <a:gd name="connsiteX3" fmla="*/ 1222 w 9145222"/>
              <a:gd name="connsiteY3" fmla="*/ 2052537 h 3657601"/>
              <a:gd name="connsiteX4" fmla="*/ 1222 w 9145222"/>
              <a:gd name="connsiteY4" fmla="*/ 0 h 3657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222" h="3657601">
                <a:moveTo>
                  <a:pt x="1222" y="0"/>
                </a:moveTo>
                <a:lnTo>
                  <a:pt x="9145222" y="0"/>
                </a:lnTo>
                <a:lnTo>
                  <a:pt x="9145222" y="3657601"/>
                </a:lnTo>
                <a:lnTo>
                  <a:pt x="1222" y="2052537"/>
                </a:lnTo>
                <a:cubicBezTo>
                  <a:pt x="5455" y="1087337"/>
                  <a:pt x="-3011" y="965200"/>
                  <a:pt x="1222" y="0"/>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1" name="Rectangle 70"/>
          <p:cNvSpPr>
            <a:spLocks noChangeArrowheads="1"/>
          </p:cNvSpPr>
          <p:nvPr/>
        </p:nvSpPr>
        <p:spPr bwMode="auto">
          <a:xfrm>
            <a:off x="0" y="296097"/>
            <a:ext cx="8229600" cy="2743200"/>
          </a:xfrm>
          <a:prstGeom prst="rect">
            <a:avLst/>
          </a:prstGeom>
          <a:noFill/>
          <a:ln w="9525">
            <a:noFill/>
            <a:miter lim="800000"/>
            <a:headEnd/>
            <a:tailEnd/>
          </a:ln>
        </p:spPr>
        <p:txBody>
          <a:bodyPr lIns="45720" tIns="18288" rIns="27432" bIns="18288"/>
          <a:lstStyle/>
          <a:p>
            <a:pPr>
              <a:lnSpc>
                <a:spcPct val="85000"/>
              </a:lnSpc>
              <a:spcBef>
                <a:spcPts val="200"/>
              </a:spcBef>
            </a:pPr>
            <a:r>
              <a:rPr lang="en-US" sz="4400" dirty="0" smtClean="0">
                <a:solidFill>
                  <a:srgbClr val="FFFFFF"/>
                </a:solidFill>
                <a:latin typeface="+mj-lt"/>
              </a:rPr>
              <a:t>  So What? </a:t>
            </a:r>
          </a:p>
          <a:p>
            <a:pPr>
              <a:lnSpc>
                <a:spcPct val="85000"/>
              </a:lnSpc>
              <a:spcBef>
                <a:spcPts val="200"/>
              </a:spcBef>
            </a:pPr>
            <a:endParaRPr lang="en-US" sz="2000" dirty="0" smtClean="0">
              <a:solidFill>
                <a:srgbClr val="B1B1B1"/>
              </a:solidFill>
              <a:latin typeface="+mj-lt"/>
            </a:endParaRPr>
          </a:p>
        </p:txBody>
      </p:sp>
      <p:sp>
        <p:nvSpPr>
          <p:cNvPr id="5" name="Freeform 5"/>
          <p:cNvSpPr>
            <a:spLocks/>
          </p:cNvSpPr>
          <p:nvPr/>
        </p:nvSpPr>
        <p:spPr bwMode="auto">
          <a:xfrm rot="5400000">
            <a:off x="2141731" y="944266"/>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nvGrpSpPr>
          <p:cNvPr id="2" name="Group 1"/>
          <p:cNvGrpSpPr/>
          <p:nvPr/>
        </p:nvGrpSpPr>
        <p:grpSpPr>
          <a:xfrm rot="5400000">
            <a:off x="-631930" y="1997985"/>
            <a:ext cx="3262510" cy="1833449"/>
            <a:chOff x="0" y="2868613"/>
            <a:chExt cx="14548631" cy="6296027"/>
          </a:xfrm>
        </p:grpSpPr>
        <p:sp>
          <p:nvSpPr>
            <p:cNvPr id="6" name="Rectangle 6"/>
            <p:cNvSpPr>
              <a:spLocks noChangeArrowheads="1"/>
            </p:cNvSpPr>
            <p:nvPr/>
          </p:nvSpPr>
          <p:spPr bwMode="auto">
            <a:xfrm rot="16200000">
              <a:off x="-237972" y="3868720"/>
              <a:ext cx="5535592" cy="5056245"/>
            </a:xfrm>
            <a:prstGeom prst="rect">
              <a:avLst/>
            </a:prstGeom>
            <a:solidFill>
              <a:srgbClr val="50629A"/>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I</a:t>
              </a:r>
              <a:r>
                <a:rPr lang="en-US" sz="2400" dirty="0" smtClean="0">
                  <a:solidFill>
                    <a:srgbClr val="FFFFFF"/>
                  </a:solidFill>
                  <a:latin typeface="+mj-lt"/>
                </a:rPr>
                <a:t>nterpretive</a:t>
              </a:r>
            </a:p>
            <a:p>
              <a:pPr algn="ctr">
                <a:lnSpc>
                  <a:spcPct val="85000"/>
                </a:lnSpc>
              </a:pPr>
              <a:endParaRPr lang="en-US" dirty="0">
                <a:solidFill>
                  <a:srgbClr val="FFFFFF">
                    <a:alpha val="50000"/>
                  </a:srgbClr>
                </a:solidFill>
                <a:latin typeface="+mj-lt"/>
              </a:endParaRPr>
            </a:p>
          </p:txBody>
        </p:sp>
        <p:sp>
          <p:nvSpPr>
            <p:cNvPr id="7"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50629A">
                    <a:tint val="66000"/>
                    <a:satMod val="160000"/>
                  </a:srgbClr>
                </a:gs>
                <a:gs pos="50000">
                  <a:srgbClr val="50629A">
                    <a:tint val="44500"/>
                    <a:satMod val="160000"/>
                  </a:srgbClr>
                </a:gs>
                <a:gs pos="100000">
                  <a:srgbClr val="50629A">
                    <a:tint val="23500"/>
                    <a:satMod val="160000"/>
                  </a:srgbClr>
                </a:gs>
              </a:gsLst>
              <a:lin ang="5400000" scaled="1"/>
              <a:tileRect/>
            </a:gra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8"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9" name="Rectangle 9"/>
            <p:cNvSpPr>
              <a:spLocks noChangeArrowheads="1"/>
            </p:cNvSpPr>
            <p:nvPr/>
          </p:nvSpPr>
          <p:spPr bwMode="auto">
            <a:xfrm>
              <a:off x="4744776" y="3626937"/>
              <a:ext cx="9803855" cy="5537703"/>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dirty="0">
                <a:latin typeface="+mj-lt"/>
              </a:endParaRPr>
            </a:p>
          </p:txBody>
        </p:sp>
      </p:grpSp>
      <p:sp>
        <p:nvSpPr>
          <p:cNvPr id="32" name="Content Placeholder 1"/>
          <p:cNvSpPr txBox="1">
            <a:spLocks/>
          </p:cNvSpPr>
          <p:nvPr/>
        </p:nvSpPr>
        <p:spPr bwMode="auto">
          <a:xfrm>
            <a:off x="2520537" y="1607032"/>
            <a:ext cx="6846450" cy="650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i="1" dirty="0" smtClean="0">
                <a:solidFill>
                  <a:schemeClr val="bg1"/>
                </a:solidFill>
                <a:latin typeface="Georgia" charset="0"/>
                <a:cs typeface="Georgia" charset="0"/>
              </a:rPr>
              <a:t>Meaning, value, relevance</a:t>
            </a:r>
          </a:p>
        </p:txBody>
      </p:sp>
      <p:sp>
        <p:nvSpPr>
          <p:cNvPr id="33" name="Content Placeholder 1"/>
          <p:cNvSpPr txBox="1">
            <a:spLocks/>
          </p:cNvSpPr>
          <p:nvPr/>
        </p:nvSpPr>
        <p:spPr bwMode="auto">
          <a:xfrm>
            <a:off x="2442952" y="3083022"/>
            <a:ext cx="6846450" cy="274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pPr>
            <a:r>
              <a:rPr lang="en-US" sz="2000" dirty="0" smtClean="0">
                <a:solidFill>
                  <a:schemeClr val="tx1"/>
                </a:solidFill>
                <a:latin typeface="Georgia" charset="0"/>
                <a:cs typeface="Georgia" charset="0"/>
              </a:rPr>
              <a:t>What </a:t>
            </a:r>
            <a:r>
              <a:rPr lang="en-US" sz="2000" dirty="0">
                <a:solidFill>
                  <a:schemeClr val="tx1"/>
                </a:solidFill>
                <a:latin typeface="Georgia" charset="0"/>
                <a:cs typeface="Georgia" charset="0"/>
              </a:rPr>
              <a:t>is a key insight from this exercise?</a:t>
            </a:r>
          </a:p>
          <a:p>
            <a:pPr algn="l">
              <a:lnSpc>
                <a:spcPct val="150000"/>
              </a:lnSpc>
            </a:pPr>
            <a:r>
              <a:rPr lang="en-US" sz="2000" dirty="0">
                <a:solidFill>
                  <a:schemeClr val="tx1"/>
                </a:solidFill>
                <a:latin typeface="Georgia" charset="0"/>
                <a:cs typeface="Georgia" charset="0"/>
              </a:rPr>
              <a:t>What did you learn from this?</a:t>
            </a:r>
          </a:p>
          <a:p>
            <a:pPr algn="l">
              <a:lnSpc>
                <a:spcPct val="150000"/>
              </a:lnSpc>
            </a:pPr>
            <a:r>
              <a:rPr lang="en-US" sz="2000" dirty="0">
                <a:solidFill>
                  <a:schemeClr val="tx1"/>
                </a:solidFill>
                <a:latin typeface="Georgia" charset="0"/>
                <a:cs typeface="Georgia" charset="0"/>
              </a:rPr>
              <a:t>What is the importance of this?</a:t>
            </a:r>
          </a:p>
          <a:p>
            <a:pPr algn="l">
              <a:lnSpc>
                <a:spcPct val="150000"/>
              </a:lnSpc>
            </a:pPr>
            <a:r>
              <a:rPr lang="en-US" sz="2000" dirty="0">
                <a:solidFill>
                  <a:schemeClr val="tx1"/>
                </a:solidFill>
                <a:latin typeface="Georgia" charset="0"/>
                <a:cs typeface="Georgia" charset="0"/>
              </a:rPr>
              <a:t>What questions does this raise for you?</a:t>
            </a:r>
          </a:p>
          <a:p>
            <a:pPr algn="l">
              <a:lnSpc>
                <a:spcPct val="150000"/>
              </a:lnSpc>
            </a:pPr>
            <a:r>
              <a:rPr lang="en-US" sz="2000" dirty="0">
                <a:solidFill>
                  <a:schemeClr val="tx1"/>
                </a:solidFill>
                <a:latin typeface="Georgia" charset="0"/>
                <a:cs typeface="Georgia" charset="0"/>
              </a:rPr>
              <a:t>What does this mean?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18" y="2554665"/>
            <a:ext cx="969264" cy="969264"/>
          </a:xfrm>
          <a:prstGeom prst="rect">
            <a:avLst/>
          </a:prstGeom>
        </p:spPr>
      </p:pic>
    </p:spTree>
    <p:extLst>
      <p:ext uri="{BB962C8B-B14F-4D97-AF65-F5344CB8AC3E}">
        <p14:creationId xmlns:p14="http://schemas.microsoft.com/office/powerpoint/2010/main" val="3120347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5"/>
          <p:cNvSpPr/>
          <p:nvPr/>
        </p:nvSpPr>
        <p:spPr>
          <a:xfrm>
            <a:off x="0" y="-22793"/>
            <a:ext cx="9145222" cy="3581401"/>
          </a:xfrm>
          <a:custGeom>
            <a:avLst/>
            <a:gdLst>
              <a:gd name="connsiteX0" fmla="*/ 0 w 9144000"/>
              <a:gd name="connsiteY0" fmla="*/ 0 h 3263901"/>
              <a:gd name="connsiteX1" fmla="*/ 9144000 w 9144000"/>
              <a:gd name="connsiteY1" fmla="*/ 0 h 3263901"/>
              <a:gd name="connsiteX2" fmla="*/ 9144000 w 9144000"/>
              <a:gd name="connsiteY2" fmla="*/ 3263901 h 3263901"/>
              <a:gd name="connsiteX3" fmla="*/ 0 w 9144000"/>
              <a:gd name="connsiteY3" fmla="*/ 3263901 h 3263901"/>
              <a:gd name="connsiteX4" fmla="*/ 0 w 9144000"/>
              <a:gd name="connsiteY4" fmla="*/ 0 h 3263901"/>
              <a:gd name="connsiteX0" fmla="*/ 0 w 9144000"/>
              <a:gd name="connsiteY0" fmla="*/ 0 h 3403601"/>
              <a:gd name="connsiteX1" fmla="*/ 9144000 w 9144000"/>
              <a:gd name="connsiteY1" fmla="*/ 0 h 3403601"/>
              <a:gd name="connsiteX2" fmla="*/ 9144000 w 9144000"/>
              <a:gd name="connsiteY2" fmla="*/ 3403601 h 3403601"/>
              <a:gd name="connsiteX3" fmla="*/ 0 w 9144000"/>
              <a:gd name="connsiteY3" fmla="*/ 3263901 h 3403601"/>
              <a:gd name="connsiteX4" fmla="*/ 0 w 9144000"/>
              <a:gd name="connsiteY4" fmla="*/ 0 h 3403601"/>
              <a:gd name="connsiteX0" fmla="*/ 12700 w 9156700"/>
              <a:gd name="connsiteY0" fmla="*/ 0 h 3403601"/>
              <a:gd name="connsiteX1" fmla="*/ 9156700 w 9156700"/>
              <a:gd name="connsiteY1" fmla="*/ 0 h 3403601"/>
              <a:gd name="connsiteX2" fmla="*/ 9156700 w 9156700"/>
              <a:gd name="connsiteY2" fmla="*/ 3403601 h 3403601"/>
              <a:gd name="connsiteX3" fmla="*/ 0 w 9156700"/>
              <a:gd name="connsiteY3" fmla="*/ 2895601 h 3403601"/>
              <a:gd name="connsiteX4" fmla="*/ 12700 w 9156700"/>
              <a:gd name="connsiteY4" fmla="*/ 0 h 3403601"/>
              <a:gd name="connsiteX0" fmla="*/ 12700 w 9156700"/>
              <a:gd name="connsiteY0" fmla="*/ 0 h 3657601"/>
              <a:gd name="connsiteX1" fmla="*/ 9156700 w 9156700"/>
              <a:gd name="connsiteY1" fmla="*/ 0 h 3657601"/>
              <a:gd name="connsiteX2" fmla="*/ 9156700 w 9156700"/>
              <a:gd name="connsiteY2" fmla="*/ 3657601 h 3657601"/>
              <a:gd name="connsiteX3" fmla="*/ 0 w 9156700"/>
              <a:gd name="connsiteY3" fmla="*/ 2895601 h 3657601"/>
              <a:gd name="connsiteX4" fmla="*/ 12700 w 9156700"/>
              <a:gd name="connsiteY4" fmla="*/ 0 h 3657601"/>
              <a:gd name="connsiteX0" fmla="*/ 1222 w 9145222"/>
              <a:gd name="connsiteY0" fmla="*/ 0 h 3657601"/>
              <a:gd name="connsiteX1" fmla="*/ 9145222 w 9145222"/>
              <a:gd name="connsiteY1" fmla="*/ 0 h 3657601"/>
              <a:gd name="connsiteX2" fmla="*/ 9145222 w 9145222"/>
              <a:gd name="connsiteY2" fmla="*/ 3657601 h 3657601"/>
              <a:gd name="connsiteX3" fmla="*/ 1222 w 9145222"/>
              <a:gd name="connsiteY3" fmla="*/ 2052537 h 3657601"/>
              <a:gd name="connsiteX4" fmla="*/ 1222 w 9145222"/>
              <a:gd name="connsiteY4" fmla="*/ 0 h 3657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222" h="3657601">
                <a:moveTo>
                  <a:pt x="1222" y="0"/>
                </a:moveTo>
                <a:lnTo>
                  <a:pt x="9145222" y="0"/>
                </a:lnTo>
                <a:lnTo>
                  <a:pt x="9145222" y="3657601"/>
                </a:lnTo>
                <a:lnTo>
                  <a:pt x="1222" y="2052537"/>
                </a:lnTo>
                <a:cubicBezTo>
                  <a:pt x="5455" y="1087337"/>
                  <a:pt x="-3011" y="965200"/>
                  <a:pt x="1222" y="0"/>
                </a:cubicBez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1" name="Rectangle 70"/>
          <p:cNvSpPr>
            <a:spLocks noChangeArrowheads="1"/>
          </p:cNvSpPr>
          <p:nvPr/>
        </p:nvSpPr>
        <p:spPr bwMode="auto">
          <a:xfrm>
            <a:off x="0" y="296097"/>
            <a:ext cx="8229600" cy="2743200"/>
          </a:xfrm>
          <a:prstGeom prst="rect">
            <a:avLst/>
          </a:prstGeom>
          <a:noFill/>
          <a:ln w="9525">
            <a:noFill/>
            <a:miter lim="800000"/>
            <a:headEnd/>
            <a:tailEnd/>
          </a:ln>
        </p:spPr>
        <p:txBody>
          <a:bodyPr lIns="45720" tIns="18288" rIns="27432" bIns="18288"/>
          <a:lstStyle/>
          <a:p>
            <a:pPr>
              <a:lnSpc>
                <a:spcPct val="85000"/>
              </a:lnSpc>
              <a:spcBef>
                <a:spcPts val="200"/>
              </a:spcBef>
            </a:pPr>
            <a:r>
              <a:rPr lang="en-US" sz="4400" dirty="0" smtClean="0">
                <a:solidFill>
                  <a:srgbClr val="FFFFFF"/>
                </a:solidFill>
                <a:latin typeface="+mj-lt"/>
              </a:rPr>
              <a:t>  Now What?</a:t>
            </a:r>
          </a:p>
        </p:txBody>
      </p:sp>
      <p:sp>
        <p:nvSpPr>
          <p:cNvPr id="5" name="Freeform 5"/>
          <p:cNvSpPr>
            <a:spLocks/>
          </p:cNvSpPr>
          <p:nvPr/>
        </p:nvSpPr>
        <p:spPr bwMode="auto">
          <a:xfrm rot="5400000">
            <a:off x="2141731" y="944266"/>
            <a:ext cx="223391" cy="914401"/>
          </a:xfrm>
          <a:custGeom>
            <a:avLst/>
            <a:gdLst>
              <a:gd name="T0" fmla="*/ 628 w 922"/>
              <a:gd name="T1" fmla="*/ 0 h 3775"/>
              <a:gd name="T2" fmla="*/ 624 w 922"/>
              <a:gd name="T3" fmla="*/ 0 h 3775"/>
              <a:gd name="T4" fmla="*/ 624 w 922"/>
              <a:gd name="T5" fmla="*/ 226 h 3775"/>
              <a:gd name="T6" fmla="*/ 241 w 922"/>
              <a:gd name="T7" fmla="*/ 226 h 3775"/>
              <a:gd name="T8" fmla="*/ 241 w 922"/>
              <a:gd name="T9" fmla="*/ 226 h 3775"/>
              <a:gd name="T10" fmla="*/ 217 w 922"/>
              <a:gd name="T11" fmla="*/ 226 h 3775"/>
              <a:gd name="T12" fmla="*/ 192 w 922"/>
              <a:gd name="T13" fmla="*/ 229 h 3775"/>
              <a:gd name="T14" fmla="*/ 169 w 922"/>
              <a:gd name="T15" fmla="*/ 235 h 3775"/>
              <a:gd name="T16" fmla="*/ 146 w 922"/>
              <a:gd name="T17" fmla="*/ 245 h 3775"/>
              <a:gd name="T18" fmla="*/ 126 w 922"/>
              <a:gd name="T19" fmla="*/ 254 h 3775"/>
              <a:gd name="T20" fmla="*/ 107 w 922"/>
              <a:gd name="T21" fmla="*/ 265 h 3775"/>
              <a:gd name="T22" fmla="*/ 88 w 922"/>
              <a:gd name="T23" fmla="*/ 281 h 3775"/>
              <a:gd name="T24" fmla="*/ 71 w 922"/>
              <a:gd name="T25" fmla="*/ 296 h 3775"/>
              <a:gd name="T26" fmla="*/ 55 w 922"/>
              <a:gd name="T27" fmla="*/ 313 h 3775"/>
              <a:gd name="T28" fmla="*/ 40 w 922"/>
              <a:gd name="T29" fmla="*/ 332 h 3775"/>
              <a:gd name="T30" fmla="*/ 29 w 922"/>
              <a:gd name="T31" fmla="*/ 351 h 3775"/>
              <a:gd name="T32" fmla="*/ 19 w 922"/>
              <a:gd name="T33" fmla="*/ 372 h 3775"/>
              <a:gd name="T34" fmla="*/ 10 w 922"/>
              <a:gd name="T35" fmla="*/ 394 h 3775"/>
              <a:gd name="T36" fmla="*/ 4 w 922"/>
              <a:gd name="T37" fmla="*/ 417 h 3775"/>
              <a:gd name="T38" fmla="*/ 0 w 922"/>
              <a:gd name="T39" fmla="*/ 442 h 3775"/>
              <a:gd name="T40" fmla="*/ 0 w 922"/>
              <a:gd name="T41" fmla="*/ 466 h 3775"/>
              <a:gd name="T42" fmla="*/ 0 w 922"/>
              <a:gd name="T43" fmla="*/ 3775 h 3775"/>
              <a:gd name="T44" fmla="*/ 482 w 922"/>
              <a:gd name="T45" fmla="*/ 3775 h 3775"/>
              <a:gd name="T46" fmla="*/ 482 w 922"/>
              <a:gd name="T47" fmla="*/ 707 h 3775"/>
              <a:gd name="T48" fmla="*/ 624 w 922"/>
              <a:gd name="T49" fmla="*/ 707 h 3775"/>
              <a:gd name="T50" fmla="*/ 624 w 922"/>
              <a:gd name="T51" fmla="*/ 931 h 3775"/>
              <a:gd name="T52" fmla="*/ 628 w 922"/>
              <a:gd name="T53" fmla="*/ 931 h 3775"/>
              <a:gd name="T54" fmla="*/ 922 w 922"/>
              <a:gd name="T55" fmla="*/ 466 h 3775"/>
              <a:gd name="T56" fmla="*/ 628 w 922"/>
              <a:gd name="T57" fmla="*/ 0 h 3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2" h="3775">
                <a:moveTo>
                  <a:pt x="628" y="0"/>
                </a:moveTo>
                <a:lnTo>
                  <a:pt x="624" y="0"/>
                </a:lnTo>
                <a:lnTo>
                  <a:pt x="624" y="226"/>
                </a:lnTo>
                <a:lnTo>
                  <a:pt x="241" y="226"/>
                </a:lnTo>
                <a:lnTo>
                  <a:pt x="241" y="226"/>
                </a:lnTo>
                <a:lnTo>
                  <a:pt x="217" y="226"/>
                </a:lnTo>
                <a:lnTo>
                  <a:pt x="192" y="229"/>
                </a:lnTo>
                <a:lnTo>
                  <a:pt x="169" y="235"/>
                </a:lnTo>
                <a:lnTo>
                  <a:pt x="146" y="245"/>
                </a:lnTo>
                <a:lnTo>
                  <a:pt x="126" y="254"/>
                </a:lnTo>
                <a:lnTo>
                  <a:pt x="107" y="265"/>
                </a:lnTo>
                <a:lnTo>
                  <a:pt x="88" y="281"/>
                </a:lnTo>
                <a:lnTo>
                  <a:pt x="71" y="296"/>
                </a:lnTo>
                <a:lnTo>
                  <a:pt x="55" y="313"/>
                </a:lnTo>
                <a:lnTo>
                  <a:pt x="40" y="332"/>
                </a:lnTo>
                <a:lnTo>
                  <a:pt x="29" y="351"/>
                </a:lnTo>
                <a:lnTo>
                  <a:pt x="19" y="372"/>
                </a:lnTo>
                <a:lnTo>
                  <a:pt x="10" y="394"/>
                </a:lnTo>
                <a:lnTo>
                  <a:pt x="4" y="417"/>
                </a:lnTo>
                <a:lnTo>
                  <a:pt x="0" y="442"/>
                </a:lnTo>
                <a:lnTo>
                  <a:pt x="0" y="466"/>
                </a:lnTo>
                <a:lnTo>
                  <a:pt x="0" y="3775"/>
                </a:lnTo>
                <a:lnTo>
                  <a:pt x="482" y="3775"/>
                </a:lnTo>
                <a:lnTo>
                  <a:pt x="482" y="707"/>
                </a:lnTo>
                <a:lnTo>
                  <a:pt x="624" y="707"/>
                </a:lnTo>
                <a:lnTo>
                  <a:pt x="624" y="931"/>
                </a:lnTo>
                <a:lnTo>
                  <a:pt x="628" y="931"/>
                </a:lnTo>
                <a:lnTo>
                  <a:pt x="922" y="466"/>
                </a:lnTo>
                <a:lnTo>
                  <a:pt x="628"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grpSp>
        <p:nvGrpSpPr>
          <p:cNvPr id="2" name="Group 1"/>
          <p:cNvGrpSpPr/>
          <p:nvPr/>
        </p:nvGrpSpPr>
        <p:grpSpPr>
          <a:xfrm rot="5400000">
            <a:off x="-631930" y="1997985"/>
            <a:ext cx="3262510" cy="1833449"/>
            <a:chOff x="0" y="2868613"/>
            <a:chExt cx="14548631" cy="6296027"/>
          </a:xfrm>
        </p:grpSpPr>
        <p:sp>
          <p:nvSpPr>
            <p:cNvPr id="6" name="Rectangle 6"/>
            <p:cNvSpPr>
              <a:spLocks noChangeArrowheads="1"/>
            </p:cNvSpPr>
            <p:nvPr/>
          </p:nvSpPr>
          <p:spPr bwMode="auto">
            <a:xfrm rot="16200000">
              <a:off x="-237972" y="3868720"/>
              <a:ext cx="5535592" cy="5056245"/>
            </a:xfrm>
            <a:prstGeom prst="rect">
              <a:avLst/>
            </a:prstGeom>
            <a:solidFill>
              <a:srgbClr val="E64D9B"/>
            </a:solidFill>
            <a:ln w="12700">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lIns="18288" tIns="18288" rIns="18288" bIns="18288" anchor="ctr" anchorCtr="1"/>
            <a:lstStyle/>
            <a:p>
              <a:pPr algn="ctr">
                <a:lnSpc>
                  <a:spcPct val="85000"/>
                </a:lnSpc>
              </a:pPr>
              <a:r>
                <a:rPr lang="en-US" sz="2400" b="1" dirty="0" smtClean="0">
                  <a:solidFill>
                    <a:srgbClr val="FFFFFF"/>
                  </a:solidFill>
                  <a:latin typeface="+mj-lt"/>
                </a:rPr>
                <a:t>D</a:t>
              </a:r>
              <a:r>
                <a:rPr lang="en-US" sz="2400" dirty="0" smtClean="0">
                  <a:solidFill>
                    <a:srgbClr val="FFFFFF"/>
                  </a:solidFill>
                  <a:latin typeface="+mj-lt"/>
                </a:rPr>
                <a:t>ecisional</a:t>
              </a:r>
            </a:p>
            <a:p>
              <a:pPr algn="ctr">
                <a:lnSpc>
                  <a:spcPct val="85000"/>
                </a:lnSpc>
              </a:pPr>
              <a:endParaRPr lang="en-US" dirty="0">
                <a:solidFill>
                  <a:srgbClr val="FFFFFF">
                    <a:alpha val="50000"/>
                  </a:srgbClr>
                </a:solidFill>
                <a:latin typeface="+mj-lt"/>
              </a:endParaRPr>
            </a:p>
          </p:txBody>
        </p:sp>
        <p:sp>
          <p:nvSpPr>
            <p:cNvPr id="7" name="Freeform 7"/>
            <p:cNvSpPr>
              <a:spLocks/>
            </p:cNvSpPr>
            <p:nvPr/>
          </p:nvSpPr>
          <p:spPr bwMode="auto">
            <a:xfrm>
              <a:off x="0" y="2868613"/>
              <a:ext cx="6329364" cy="768350"/>
            </a:xfrm>
            <a:custGeom>
              <a:avLst/>
              <a:gdLst>
                <a:gd name="T0" fmla="*/ 6363 w 7973"/>
                <a:gd name="T1" fmla="*/ 967 h 967"/>
                <a:gd name="T2" fmla="*/ 0 w 7973"/>
                <a:gd name="T3" fmla="*/ 967 h 967"/>
                <a:gd name="T4" fmla="*/ 1610 w 7973"/>
                <a:gd name="T5" fmla="*/ 0 h 967"/>
                <a:gd name="T6" fmla="*/ 7973 w 7973"/>
                <a:gd name="T7" fmla="*/ 0 h 967"/>
                <a:gd name="T8" fmla="*/ 6363 w 7973"/>
                <a:gd name="T9" fmla="*/ 967 h 967"/>
              </a:gdLst>
              <a:ahLst/>
              <a:cxnLst>
                <a:cxn ang="0">
                  <a:pos x="T0" y="T1"/>
                </a:cxn>
                <a:cxn ang="0">
                  <a:pos x="T2" y="T3"/>
                </a:cxn>
                <a:cxn ang="0">
                  <a:pos x="T4" y="T5"/>
                </a:cxn>
                <a:cxn ang="0">
                  <a:pos x="T6" y="T7"/>
                </a:cxn>
                <a:cxn ang="0">
                  <a:pos x="T8" y="T9"/>
                </a:cxn>
              </a:cxnLst>
              <a:rect l="0" t="0" r="r" b="b"/>
              <a:pathLst>
                <a:path w="7973" h="967">
                  <a:moveTo>
                    <a:pt x="6363" y="967"/>
                  </a:moveTo>
                  <a:lnTo>
                    <a:pt x="0" y="967"/>
                  </a:lnTo>
                  <a:lnTo>
                    <a:pt x="1610" y="0"/>
                  </a:lnTo>
                  <a:lnTo>
                    <a:pt x="7973" y="0"/>
                  </a:lnTo>
                  <a:lnTo>
                    <a:pt x="6363" y="967"/>
                  </a:lnTo>
                  <a:close/>
                </a:path>
              </a:pathLst>
            </a:custGeom>
            <a:gradFill flip="none" rotWithShape="1">
              <a:gsLst>
                <a:gs pos="0">
                  <a:srgbClr val="E64D9B">
                    <a:tint val="66000"/>
                    <a:satMod val="160000"/>
                  </a:srgbClr>
                </a:gs>
                <a:gs pos="50000">
                  <a:srgbClr val="E64D9B">
                    <a:tint val="44500"/>
                    <a:satMod val="160000"/>
                  </a:srgbClr>
                </a:gs>
                <a:gs pos="100000">
                  <a:srgbClr val="E64D9B">
                    <a:tint val="23500"/>
                    <a:satMod val="160000"/>
                  </a:srgbClr>
                </a:gs>
              </a:gsLst>
              <a:lin ang="5400000" scaled="1"/>
              <a:tileRect/>
            </a:gra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8" name="Freeform 8"/>
            <p:cNvSpPr>
              <a:spLocks/>
            </p:cNvSpPr>
            <p:nvPr/>
          </p:nvSpPr>
          <p:spPr bwMode="auto">
            <a:xfrm>
              <a:off x="5051426" y="2868613"/>
              <a:ext cx="4092576" cy="768350"/>
            </a:xfrm>
            <a:custGeom>
              <a:avLst/>
              <a:gdLst>
                <a:gd name="T0" fmla="*/ 3549 w 5157"/>
                <a:gd name="T1" fmla="*/ 967 h 967"/>
                <a:gd name="T2" fmla="*/ 0 w 5157"/>
                <a:gd name="T3" fmla="*/ 967 h 967"/>
                <a:gd name="T4" fmla="*/ 1610 w 5157"/>
                <a:gd name="T5" fmla="*/ 0 h 967"/>
                <a:gd name="T6" fmla="*/ 5157 w 5157"/>
                <a:gd name="T7" fmla="*/ 0 h 967"/>
                <a:gd name="T8" fmla="*/ 3549 w 5157"/>
                <a:gd name="T9" fmla="*/ 967 h 967"/>
              </a:gdLst>
              <a:ahLst/>
              <a:cxnLst>
                <a:cxn ang="0">
                  <a:pos x="T0" y="T1"/>
                </a:cxn>
                <a:cxn ang="0">
                  <a:pos x="T2" y="T3"/>
                </a:cxn>
                <a:cxn ang="0">
                  <a:pos x="T4" y="T5"/>
                </a:cxn>
                <a:cxn ang="0">
                  <a:pos x="T6" y="T7"/>
                </a:cxn>
                <a:cxn ang="0">
                  <a:pos x="T8" y="T9"/>
                </a:cxn>
              </a:cxnLst>
              <a:rect l="0" t="0" r="r" b="b"/>
              <a:pathLst>
                <a:path w="5157" h="967">
                  <a:moveTo>
                    <a:pt x="3549" y="967"/>
                  </a:moveTo>
                  <a:lnTo>
                    <a:pt x="0" y="967"/>
                  </a:lnTo>
                  <a:lnTo>
                    <a:pt x="1610" y="0"/>
                  </a:lnTo>
                  <a:lnTo>
                    <a:pt x="5157" y="0"/>
                  </a:lnTo>
                  <a:lnTo>
                    <a:pt x="3549" y="967"/>
                  </a:lnTo>
                  <a:close/>
                </a:path>
              </a:pathLst>
            </a:custGeom>
            <a:gradFill flip="none" rotWithShape="1">
              <a:gsLst>
                <a:gs pos="0">
                  <a:srgbClr val="6A6B6C">
                    <a:alpha val="28000"/>
                  </a:srgbClr>
                </a:gs>
                <a:gs pos="81000">
                  <a:srgbClr val="FFFFFF">
                    <a:alpha val="0"/>
                  </a:srgbClr>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mj-lt"/>
              </a:endParaRPr>
            </a:p>
          </p:txBody>
        </p:sp>
        <p:sp>
          <p:nvSpPr>
            <p:cNvPr id="9" name="Rectangle 9"/>
            <p:cNvSpPr>
              <a:spLocks noChangeArrowheads="1"/>
            </p:cNvSpPr>
            <p:nvPr/>
          </p:nvSpPr>
          <p:spPr bwMode="auto">
            <a:xfrm>
              <a:off x="4744776" y="3626937"/>
              <a:ext cx="9803855" cy="5537703"/>
            </a:xfrm>
            <a:prstGeom prst="rect">
              <a:avLst/>
            </a:prstGeom>
            <a:gradFill flip="none" rotWithShape="1">
              <a:gsLst>
                <a:gs pos="0">
                  <a:srgbClr val="6A6B6C">
                    <a:alpha val="50000"/>
                  </a:srgbClr>
                </a:gs>
                <a:gs pos="100000">
                  <a:srgbClr val="FFFFFF">
                    <a:alpha val="0"/>
                  </a:srgbClr>
                </a:gs>
              </a:gsLst>
              <a:lin ang="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dirty="0">
                <a:latin typeface="+mj-lt"/>
              </a:endParaRPr>
            </a:p>
          </p:txBody>
        </p:sp>
      </p:grpSp>
      <p:sp>
        <p:nvSpPr>
          <p:cNvPr id="32" name="Content Placeholder 1"/>
          <p:cNvSpPr txBox="1">
            <a:spLocks/>
          </p:cNvSpPr>
          <p:nvPr/>
        </p:nvSpPr>
        <p:spPr bwMode="auto">
          <a:xfrm>
            <a:off x="2520537" y="1607032"/>
            <a:ext cx="6846450" cy="650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i="1" dirty="0" smtClean="0">
                <a:solidFill>
                  <a:schemeClr val="bg1"/>
                </a:solidFill>
                <a:latin typeface="Georgia" charset="0"/>
                <a:cs typeface="Georgia" charset="0"/>
              </a:rPr>
              <a:t>Resolution, opinion, do something</a:t>
            </a:r>
          </a:p>
        </p:txBody>
      </p:sp>
      <p:sp>
        <p:nvSpPr>
          <p:cNvPr id="33" name="Content Placeholder 1"/>
          <p:cNvSpPr txBox="1">
            <a:spLocks/>
          </p:cNvSpPr>
          <p:nvPr/>
        </p:nvSpPr>
        <p:spPr bwMode="auto">
          <a:xfrm>
            <a:off x="2442952" y="2830370"/>
            <a:ext cx="6846450" cy="3053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189"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189" indent="0" algn="ctr" defTabSz="457189"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377" indent="0" algn="ctr" defTabSz="457189"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566"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754" indent="0" algn="ctr" defTabSz="457189"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pPr>
            <a:r>
              <a:rPr lang="en-US" sz="2000" dirty="0" smtClean="0">
                <a:solidFill>
                  <a:schemeClr val="tx1"/>
                </a:solidFill>
                <a:latin typeface="Georgia" charset="0"/>
                <a:cs typeface="Georgia" charset="0"/>
              </a:rPr>
              <a:t>What </a:t>
            </a:r>
            <a:r>
              <a:rPr lang="en-US" sz="2000" dirty="0">
                <a:solidFill>
                  <a:schemeClr val="tx1"/>
                </a:solidFill>
                <a:latin typeface="Georgia" charset="0"/>
                <a:cs typeface="Georgia" charset="0"/>
              </a:rPr>
              <a:t>will you do differently when you return to work?</a:t>
            </a:r>
          </a:p>
          <a:p>
            <a:pPr algn="l">
              <a:lnSpc>
                <a:spcPct val="150000"/>
              </a:lnSpc>
            </a:pPr>
            <a:r>
              <a:rPr lang="en-US" sz="2000" dirty="0">
                <a:solidFill>
                  <a:schemeClr val="tx1"/>
                </a:solidFill>
                <a:latin typeface="Georgia" charset="0"/>
                <a:cs typeface="Georgia" charset="0"/>
              </a:rPr>
              <a:t>What actions does this trigger for you?</a:t>
            </a:r>
          </a:p>
          <a:p>
            <a:pPr algn="l">
              <a:lnSpc>
                <a:spcPct val="150000"/>
              </a:lnSpc>
            </a:pPr>
            <a:r>
              <a:rPr lang="en-US" sz="2000" dirty="0">
                <a:solidFill>
                  <a:schemeClr val="tx1"/>
                </a:solidFill>
                <a:latin typeface="Georgia" charset="0"/>
                <a:cs typeface="Georgia" charset="0"/>
              </a:rPr>
              <a:t>What will you do with this tomorrow?</a:t>
            </a:r>
          </a:p>
          <a:p>
            <a:pPr algn="l">
              <a:lnSpc>
                <a:spcPct val="150000"/>
              </a:lnSpc>
            </a:pPr>
            <a:r>
              <a:rPr lang="en-US" sz="2000" dirty="0">
                <a:solidFill>
                  <a:schemeClr val="tx1"/>
                </a:solidFill>
                <a:latin typeface="Georgia" charset="0"/>
                <a:cs typeface="Georgia" charset="0"/>
              </a:rPr>
              <a:t>What does this mean for your future?</a:t>
            </a:r>
          </a:p>
          <a:p>
            <a:pPr algn="l"/>
            <a:r>
              <a:rPr lang="en-US" sz="2000" dirty="0">
                <a:solidFill>
                  <a:schemeClr val="tx1"/>
                </a:solidFill>
                <a:latin typeface="Georgia" charset="0"/>
                <a:cs typeface="Georgia" charset="0"/>
              </a:rPr>
              <a:t>What applications or action ideas has this triggered for you?</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46" y="2697222"/>
            <a:ext cx="969264" cy="969264"/>
          </a:xfrm>
          <a:prstGeom prst="rect">
            <a:avLst/>
          </a:prstGeom>
        </p:spPr>
      </p:pic>
    </p:spTree>
    <p:extLst>
      <p:ext uri="{BB962C8B-B14F-4D97-AF65-F5344CB8AC3E}">
        <p14:creationId xmlns:p14="http://schemas.microsoft.com/office/powerpoint/2010/main" val="206511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ANRBrand_U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ANRBrand_MG_3</Template>
  <TotalTime>6612</TotalTime>
  <Words>1834</Words>
  <Application>Microsoft Office PowerPoint</Application>
  <PresentationFormat>On-screen Show (4:3)</PresentationFormat>
  <Paragraphs>330</Paragraphs>
  <Slides>19</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ＭＳ Ｐゴシック</vt:lpstr>
      <vt:lpstr>Arial</vt:lpstr>
      <vt:lpstr>Calibri</vt:lpstr>
      <vt:lpstr>Georgia</vt:lpstr>
      <vt:lpstr>ANRBrand_UCCE</vt:lpstr>
      <vt:lpstr>Custom Design</vt:lpstr>
      <vt:lpstr>Creating Meaningful Dialogue</vt:lpstr>
      <vt:lpstr>Focused Conversations</vt:lpstr>
      <vt:lpstr>PowerPoint Presentation</vt:lpstr>
      <vt:lpstr>Your job as facilitator</vt:lpstr>
      <vt:lpstr>How to encourage participation</vt:lpstr>
      <vt:lpstr>PowerPoint Presentation</vt:lpstr>
      <vt:lpstr>PowerPoint Presentation</vt:lpstr>
      <vt:lpstr>PowerPoint Presentation</vt:lpstr>
      <vt:lpstr>PowerPoint Presentation</vt:lpstr>
      <vt:lpstr>PowerPoint Presentation</vt:lpstr>
      <vt:lpstr>PowerPoint Presentation</vt:lpstr>
      <vt:lpstr>Advisory Comm. Meeting</vt:lpstr>
      <vt:lpstr>Training about Zoom</vt:lpstr>
      <vt:lpstr>Conversation with an employee</vt:lpstr>
      <vt:lpstr>PowerPoint Presentation</vt:lpstr>
      <vt:lpstr>Your job as  facilitator</vt:lpstr>
      <vt:lpstr>PowerPoint Presentation</vt:lpstr>
      <vt:lpstr>Thank you for your time </vt:lpstr>
      <vt:lpstr>Train the Trainer Certificate Series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headline here in Calibri.</dc:title>
  <dc:creator>Lauren L Snowden</dc:creator>
  <cp:lastModifiedBy>Mark Bell</cp:lastModifiedBy>
  <cp:revision>95</cp:revision>
  <cp:lastPrinted>2019-05-16T17:11:24Z</cp:lastPrinted>
  <dcterms:created xsi:type="dcterms:W3CDTF">2018-11-02T18:32:45Z</dcterms:created>
  <dcterms:modified xsi:type="dcterms:W3CDTF">2019-05-16T19:44:13Z</dcterms:modified>
</cp:coreProperties>
</file>