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485" r:id="rId3"/>
    <p:sldId id="468" r:id="rId4"/>
    <p:sldId id="461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7CAE-61D6-4D52-B250-66E605D44E4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564BA-6437-4452-BF6B-97B1DA91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4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540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D01A-028B-43AA-9E07-E94F9A0186C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4A82-CE9E-4EFA-AE3B-0D056758D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r.edu/sites/Professional_Development/Monthly_WebANRs/" TargetMode="External"/><Relationship Id="rId13" Type="http://schemas.openxmlformats.org/officeDocument/2006/relationships/hyperlink" Target="https://ucanr.edu/blogs/blogcore/postdetail.cfm?postnum=38693" TargetMode="External"/><Relationship Id="rId3" Type="http://schemas.openxmlformats.org/officeDocument/2006/relationships/hyperlink" Target="https://ucanr.edu/sites/StrategicInitiatives/files/295936.pdf" TargetMode="External"/><Relationship Id="rId7" Type="http://schemas.openxmlformats.org/officeDocument/2006/relationships/hyperlink" Target="https://ucanr.edu/blogs/KnowledgeStream/" TargetMode="External"/><Relationship Id="rId12" Type="http://schemas.openxmlformats.org/officeDocument/2006/relationships/hyperlink" Target="https://ucanr.edu/sites/StrategicInitiatives/" TargetMode="External"/><Relationship Id="rId2" Type="http://schemas.openxmlformats.org/officeDocument/2006/relationships/hyperlink" Target="https://ucanr.edu/sites/StrategicInitiatives/files/304217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canr.edu/sites/soils/" TargetMode="External"/><Relationship Id="rId11" Type="http://schemas.openxmlformats.org/officeDocument/2006/relationships/hyperlink" Target="https://ucanr.edu/blogs/ANRReport/index.cfm" TargetMode="External"/><Relationship Id="rId5" Type="http://schemas.openxmlformats.org/officeDocument/2006/relationships/hyperlink" Target="https://ucanr.edu/sites/fire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ucanr.edu/sites/StrategicInitiatives/PT_reports/" TargetMode="External"/><Relationship Id="rId4" Type="http://schemas.openxmlformats.org/officeDocument/2006/relationships/hyperlink" Target="http://www.leadrighttoday.com/uploads/9/4/1/6/9416169/personalitycompassandtests.pdf" TargetMode="External"/><Relationship Id="rId9" Type="http://schemas.openxmlformats.org/officeDocument/2006/relationships/hyperlink" Target="https://ucanr.edu/News/Trending/" TargetMode="External"/><Relationship Id="rId14" Type="http://schemas.openxmlformats.org/officeDocument/2006/relationships/hyperlink" Target="https://docs.google.com/document/d/1b7mGJQyN3SiubSAVZglKk43c5XGwiA78tIZXyfDeu2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r.edu/sites/anrstaff/Divisionwide_Programs/Workgroups/Workgroup_Directory/?thispt=18" TargetMode="External"/><Relationship Id="rId13" Type="http://schemas.openxmlformats.org/officeDocument/2006/relationships/hyperlink" Target="https://ucanr.edu/sites/anrstaff/Divisionwide_Programs/Workgroups/Workgroup_Directory/?thispt=14" TargetMode="External"/><Relationship Id="rId18" Type="http://schemas.openxmlformats.org/officeDocument/2006/relationships/hyperlink" Target="https://ucanr.edu/sites/anrstaff/Divisionwide_Programs/Workgroups/Workgroup_Directory/?thispt=19" TargetMode="External"/><Relationship Id="rId3" Type="http://schemas.openxmlformats.org/officeDocument/2006/relationships/hyperlink" Target="https://ucanr.edu/sites/anrstaff/Divisionwide_Programs/Workgroups/Workgroup_Directory/?thispt=39" TargetMode="External"/><Relationship Id="rId21" Type="http://schemas.openxmlformats.org/officeDocument/2006/relationships/hyperlink" Target="https://ucanr.edu/sites/anrstaff/Divisionwide_Programs/Workgroups/Workgroup_Directory/?thispt=22" TargetMode="External"/><Relationship Id="rId7" Type="http://schemas.openxmlformats.org/officeDocument/2006/relationships/hyperlink" Target="https://ucanr.edu/sites/anrstaff/Divisionwide_Programs/Workgroups/Workgroup_Directory/?thispt=10" TargetMode="External"/><Relationship Id="rId12" Type="http://schemas.openxmlformats.org/officeDocument/2006/relationships/hyperlink" Target="https://ucanr.edu/sites/anrstaff/Divisionwide_Programs/Workgroups/Workgroup_Directory/?thispt=24" TargetMode="External"/><Relationship Id="rId17" Type="http://schemas.openxmlformats.org/officeDocument/2006/relationships/hyperlink" Target="https://ucanr.edu/sites/anrstaff/Divisionwide_Programs/Workgroups/Workgroup_Directory/?thispt=20" TargetMode="External"/><Relationship Id="rId2" Type="http://schemas.openxmlformats.org/officeDocument/2006/relationships/hyperlink" Target="https://ucanr.edu/sites/anrstaff/Divisionwide_Programs/Workgroups/Workgroup_Directory/?thispt=37" TargetMode="External"/><Relationship Id="rId16" Type="http://schemas.openxmlformats.org/officeDocument/2006/relationships/hyperlink" Target="https://ucanr.edu/sites/anrstaff/Divisionwide_Programs/Workgroups/Workgroup_Directory/?thispt=17" TargetMode="External"/><Relationship Id="rId20" Type="http://schemas.openxmlformats.org/officeDocument/2006/relationships/hyperlink" Target="https://ucanr.edu/sites/anrstaff/Divisionwide_Programs/Workgroups/Workgroup_Directory/?thispt=26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canr.edu/sites/anrstaff/Divisionwide_Programs/Workgroups/Workgroup_Directory/?thispt=11" TargetMode="External"/><Relationship Id="rId11" Type="http://schemas.openxmlformats.org/officeDocument/2006/relationships/hyperlink" Target="https://ucanr.edu/sites/anrstaff/Divisionwide_Programs/Workgroups/Workgroup_Directory/?thispt=23" TargetMode="External"/><Relationship Id="rId5" Type="http://schemas.openxmlformats.org/officeDocument/2006/relationships/hyperlink" Target="https://ucanr.edu/sites/anrstaff/Divisionwide_Programs/Workgroups/Workgroup_Directory/?thispt=12" TargetMode="External"/><Relationship Id="rId15" Type="http://schemas.openxmlformats.org/officeDocument/2006/relationships/hyperlink" Target="https://ucanr.edu/sites/anrstaff/Divisionwide_Programs/Workgroups/Workgroup_Directory/?thispt=38" TargetMode="External"/><Relationship Id="rId10" Type="http://schemas.openxmlformats.org/officeDocument/2006/relationships/hyperlink" Target="https://ucanr.edu/sites/anrstaff/Divisionwide_Programs/Workgroups/Workgroup_Directory/?thispt=15" TargetMode="External"/><Relationship Id="rId19" Type="http://schemas.openxmlformats.org/officeDocument/2006/relationships/hyperlink" Target="https://ucanr.edu/sites/anrstaff/Divisionwide_Programs/Workgroups/Workgroup_Directory/?thispt=32" TargetMode="External"/><Relationship Id="rId4" Type="http://schemas.openxmlformats.org/officeDocument/2006/relationships/hyperlink" Target="https://ucanr.edu/sites/anrstaff/Divisionwide_Programs/Workgroups/Workgroup_Directory/?thispt=13" TargetMode="External"/><Relationship Id="rId9" Type="http://schemas.openxmlformats.org/officeDocument/2006/relationships/hyperlink" Target="https://ucanr.edu/sites/anrstaff/Divisionwide_Programs/Workgroups/Workgroup_Directory/?thispt=21" TargetMode="External"/><Relationship Id="rId14" Type="http://schemas.openxmlformats.org/officeDocument/2006/relationships/hyperlink" Target="https://ucanr.edu/sites/anrstaff/Divisionwide_Programs/Workgroups/Workgroup_Directory/?thispt=16" TargetMode="External"/><Relationship Id="rId22" Type="http://schemas.openxmlformats.org/officeDocument/2006/relationships/hyperlink" Target="https://ucanr.edu/sites/anrstaff/Divisionwide_Programs/Workgroups/Workgroup_Directory/?thispt=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" y="687463"/>
            <a:ext cx="12181071" cy="60920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95054" y="2410138"/>
            <a:ext cx="2389445" cy="1228777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Healthy Families </a:t>
            </a:r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and </a:t>
            </a:r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 Communities</a:t>
            </a: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95054" y="3809625"/>
            <a:ext cx="2356434" cy="1228777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Sustainable </a:t>
            </a: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Food </a:t>
            </a:r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Systems</a:t>
            </a: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5055" y="5209112"/>
            <a:ext cx="2389444" cy="1228777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Sustainable </a:t>
            </a: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Natural </a:t>
            </a:r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Ecosystems</a:t>
            </a: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74952" y="2421742"/>
            <a:ext cx="1423832" cy="4081553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Pests  </a:t>
            </a:r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(Endemic and </a:t>
            </a:r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Invasive </a:t>
            </a:r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P</a:t>
            </a:r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ests </a:t>
            </a:r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and Diseases)</a:t>
            </a:r>
            <a:endParaRPr lang="en-US" sz="1687" b="1" dirty="0">
              <a:solidFill>
                <a:srgbClr val="FFFFFF"/>
              </a:solidFill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596" y="2421742"/>
            <a:ext cx="1425313" cy="4081553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 smtClean="0">
                <a:solidFill>
                  <a:srgbClr val="FFFFFF"/>
                </a:solidFill>
                <a:sym typeface="Helvetica Light"/>
              </a:rPr>
              <a:t>Water </a:t>
            </a:r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(Quality, Quantity and Security)</a:t>
            </a: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8108" y="1186904"/>
            <a:ext cx="5983289" cy="9415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687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UC ANR Strategic Initiatives</a:t>
            </a:r>
          </a:p>
          <a:p>
            <a:pPr algn="ctr" defTabSz="410751" hangingPunct="0"/>
            <a:r>
              <a:rPr lang="en-US" sz="1687" b="1" dirty="0">
                <a:solidFill>
                  <a:srgbClr val="FFFFFF"/>
                </a:solidFill>
                <a:sym typeface="Helvetica Light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68151" y="636256"/>
            <a:ext cx="98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Unify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51958" y="667750"/>
            <a:ext cx="224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Communicate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52844" y="4491974"/>
            <a:ext cx="157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Advocate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" name="Picture 4" descr="https://lh4.googleusercontent.com/uFuhqAifM2acNctS-qutdz1G_3nXJGbPwkoi8bk0_-4_i-SHRKi7fTOn3_kQHUsZxucKJWTfDd0ohYUabsm9atGFXGsIGpzLSmTGfDVJpgQNDwF2hpHTqTxCjGS1QZnQoDDRyal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952" y="1292734"/>
            <a:ext cx="1015537" cy="7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47674" y="83718"/>
            <a:ext cx="11441723" cy="6558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SI meeting: Specific </a:t>
            </a:r>
            <a:r>
              <a:rPr lang="en-US" sz="2800" b="1" dirty="0"/>
              <a:t>actions to build the </a:t>
            </a:r>
            <a:r>
              <a:rPr lang="en-US" sz="2800" b="1" dirty="0" smtClean="0"/>
              <a:t>umbrella.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983191" y="1184810"/>
            <a:ext cx="2453284" cy="332729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Create vision &amp; Strategy</a:t>
            </a:r>
            <a:endParaRPr lang="en-US" sz="1400" b="1" dirty="0">
              <a:solidFill>
                <a:srgbClr val="FFFFFF"/>
              </a:solidFill>
              <a:sym typeface="Helvetica Light"/>
            </a:endParaRP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Identify Initiative Themes &amp; Grand 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Challenges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Crystal Ball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Operate 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Think </a:t>
            </a: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tanks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Id staffing needs</a:t>
            </a:r>
            <a:endParaRPr lang="en-US" sz="1400" b="1" dirty="0">
              <a:solidFill>
                <a:srgbClr val="FFFFFF"/>
              </a:solidFill>
              <a:sym typeface="Helvetica Light"/>
            </a:endParaRP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Build capacity 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Host meetings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SI conference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Support PT 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meetings</a:t>
            </a:r>
            <a:endParaRPr lang="en-US" sz="1400" b="1" dirty="0">
              <a:solidFill>
                <a:srgbClr val="FFFFFF"/>
              </a:solidFill>
              <a:sym typeface="Helvetica Light"/>
            </a:endParaRP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Manage Grants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577837" y="1165097"/>
            <a:ext cx="2430589" cy="329742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Collate stories &amp; 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highlights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Knowledge </a:t>
            </a: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stream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Spotlight webinars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SI brief (include PC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?)</a:t>
            </a:r>
            <a:endParaRPr lang="en-US" sz="1400" b="1" dirty="0">
              <a:solidFill>
                <a:srgbClr val="FFFFFF"/>
              </a:solidFill>
              <a:sym typeface="Helvetica Light"/>
            </a:endParaRP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Develop materials (white papers, etc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.)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Thematic sites</a:t>
            </a:r>
          </a:p>
          <a:p>
            <a:pPr marL="800100" lvl="1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Trending </a:t>
            </a:r>
            <a:endParaRPr lang="en-US" sz="1400" b="1" dirty="0">
              <a:solidFill>
                <a:srgbClr val="FFFFFF"/>
              </a:solidFill>
              <a:sym typeface="Helvetica Light"/>
            </a:endParaRP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Foster debate</a:t>
            </a: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SI website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2907" y="4952672"/>
            <a:ext cx="2430589" cy="17483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Represent UC ANR/SI</a:t>
            </a: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Engage stakeholders and government</a:t>
            </a: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Raise awareness</a:t>
            </a:r>
          </a:p>
          <a:p>
            <a:pPr marL="342900" indent="-342900" defTabSz="410751" hangingPunct="0">
              <a:buFont typeface="+mj-lt"/>
              <a:buAutoNum type="arabicPeriod"/>
            </a:pPr>
            <a:r>
              <a:rPr lang="en-US" sz="1400" b="1" dirty="0">
                <a:solidFill>
                  <a:srgbClr val="FFFFFF"/>
                </a:solidFill>
                <a:sym typeface="Helvetica Light"/>
              </a:rPr>
              <a:t>Representatives on Program </a:t>
            </a:r>
            <a:r>
              <a:rPr lang="en-US" sz="1400" b="1" dirty="0" smtClean="0">
                <a:solidFill>
                  <a:srgbClr val="FFFFFF"/>
                </a:solidFill>
                <a:sym typeface="Helvetica Light"/>
              </a:rPr>
              <a:t>Council</a:t>
            </a:r>
          </a:p>
          <a:p>
            <a:pPr marL="342900" indent="-342900" defTabSz="410751" hangingPunct="0">
              <a:buFont typeface="+mj-lt"/>
              <a:buAutoNum type="arabicPeriod"/>
            </a:pPr>
            <a:endParaRPr lang="en-US" sz="1400" b="1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61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"/>
          <a:stretch/>
        </p:blipFill>
        <p:spPr>
          <a:xfrm>
            <a:off x="352425" y="-14515"/>
            <a:ext cx="11696700" cy="6836229"/>
          </a:xfrm>
          <a:prstGeom prst="rect">
            <a:avLst/>
          </a:prstGeom>
        </p:spPr>
      </p:pic>
      <p:pic>
        <p:nvPicPr>
          <p:cNvPr id="32" name="Picture 31" descr="File:Group &lt;strong&gt;people&lt;/strong&gt; icon.jpg - Wikimedia Common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20" y="5359305"/>
            <a:ext cx="1026688" cy="681785"/>
          </a:xfrm>
          <a:prstGeom prst="rect">
            <a:avLst/>
          </a:prstGeom>
        </p:spPr>
      </p:pic>
      <p:sp>
        <p:nvSpPr>
          <p:cNvPr id="17" name="Program teams (convene work groups)"/>
          <p:cNvSpPr/>
          <p:nvPr/>
        </p:nvSpPr>
        <p:spPr>
          <a:xfrm>
            <a:off x="3799124" y="5137944"/>
            <a:ext cx="3154624" cy="1096175"/>
          </a:xfrm>
          <a:prstGeom prst="roundRect">
            <a:avLst>
              <a:gd name="adj" fmla="val 13256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Plan &amp; Implement </a:t>
            </a:r>
            <a:endParaRPr lang="en-US" sz="2000" dirty="0">
              <a:solidFill>
                <a:schemeClr val="tx1"/>
              </a:solidFill>
            </a:endParaRPr>
          </a:p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(Communities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Practice)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Program teams (convene work groups)"/>
          <p:cNvSpPr/>
          <p:nvPr/>
        </p:nvSpPr>
        <p:spPr>
          <a:xfrm>
            <a:off x="3796747" y="2411189"/>
            <a:ext cx="3137127" cy="1127095"/>
          </a:xfrm>
          <a:prstGeom prst="roundRect">
            <a:avLst>
              <a:gd name="adj" fmla="val 13256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33363"/>
            <a:r>
              <a:rPr lang="en-US" sz="2000" dirty="0">
                <a:solidFill>
                  <a:schemeClr val="tx1"/>
                </a:solidFill>
              </a:rPr>
              <a:t>Unify</a:t>
            </a:r>
          </a:p>
          <a:p>
            <a:pPr marL="233363"/>
            <a:r>
              <a:rPr lang="en-US" sz="2000" dirty="0">
                <a:solidFill>
                  <a:schemeClr val="tx1"/>
                </a:solidFill>
              </a:rPr>
              <a:t>Communicate</a:t>
            </a:r>
          </a:p>
          <a:p>
            <a:pPr marL="233363"/>
            <a:r>
              <a:rPr lang="en-US" sz="2000" dirty="0">
                <a:solidFill>
                  <a:schemeClr val="tx1"/>
                </a:solidFill>
              </a:rPr>
              <a:t>Advocate </a:t>
            </a:r>
          </a:p>
        </p:txBody>
      </p:sp>
      <p:sp>
        <p:nvSpPr>
          <p:cNvPr id="18" name="Program teams (convene work groups)"/>
          <p:cNvSpPr/>
          <p:nvPr/>
        </p:nvSpPr>
        <p:spPr>
          <a:xfrm>
            <a:off x="3804284" y="3756364"/>
            <a:ext cx="3137127" cy="1098944"/>
          </a:xfrm>
          <a:prstGeom prst="roundRect">
            <a:avLst>
              <a:gd name="adj" fmla="val 13256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Network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Share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Learn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5699" y="1468867"/>
            <a:ext cx="2530479" cy="4807567"/>
            <a:chOff x="3391233" y="853552"/>
            <a:chExt cx="2530479" cy="4807567"/>
          </a:xfrm>
        </p:grpSpPr>
        <p:sp>
          <p:nvSpPr>
            <p:cNvPr id="119" name="Strategic initiative leaders"/>
            <p:cNvSpPr/>
            <p:nvPr/>
          </p:nvSpPr>
          <p:spPr>
            <a:xfrm>
              <a:off x="3395003" y="1807858"/>
              <a:ext cx="2526709" cy="1115111"/>
            </a:xfrm>
            <a:prstGeom prst="roundRect">
              <a:avLst>
                <a:gd name="adj" fmla="val 13256"/>
              </a:avLst>
            </a:prstGeom>
            <a:blipFill>
              <a:blip r:embed="rId4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dirty="0"/>
                <a:t>Strategic </a:t>
              </a:r>
              <a:r>
                <a:rPr lang="en-US" dirty="0" smtClean="0"/>
                <a:t>I</a:t>
              </a:r>
              <a:r>
                <a:rPr dirty="0" smtClean="0"/>
                <a:t>nitiative</a:t>
              </a:r>
              <a:r>
                <a:rPr lang="en-US" dirty="0" smtClean="0"/>
                <a:t>s</a:t>
              </a:r>
            </a:p>
            <a:p>
              <a:pPr algn="ctr"/>
              <a:r>
                <a:rPr lang="en-US" sz="1600" dirty="0" smtClean="0"/>
                <a:t>(Panels)</a:t>
              </a:r>
              <a:endParaRPr sz="1600" dirty="0"/>
            </a:p>
          </p:txBody>
        </p:sp>
        <p:sp>
          <p:nvSpPr>
            <p:cNvPr id="123" name="Program council"/>
            <p:cNvSpPr/>
            <p:nvPr/>
          </p:nvSpPr>
          <p:spPr>
            <a:xfrm>
              <a:off x="3391233" y="853552"/>
              <a:ext cx="2526709" cy="711523"/>
            </a:xfrm>
            <a:prstGeom prst="roundRect">
              <a:avLst>
                <a:gd name="adj" fmla="val 13256"/>
              </a:avLst>
            </a:prstGeom>
            <a:blipFill>
              <a:blip r:embed="rId4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dirty="0"/>
                <a:t>Program </a:t>
              </a:r>
              <a:r>
                <a:rPr lang="en-US" dirty="0" smtClean="0"/>
                <a:t>C</a:t>
              </a:r>
              <a:r>
                <a:rPr dirty="0" smtClean="0"/>
                <a:t>ouncil</a:t>
              </a:r>
              <a:endParaRPr dirty="0"/>
            </a:p>
          </p:txBody>
        </p:sp>
        <p:sp>
          <p:nvSpPr>
            <p:cNvPr id="21" name="Program teams (convene work groups)"/>
            <p:cNvSpPr/>
            <p:nvPr/>
          </p:nvSpPr>
          <p:spPr>
            <a:xfrm>
              <a:off x="3391233" y="4522629"/>
              <a:ext cx="2510160" cy="1138490"/>
            </a:xfrm>
            <a:prstGeom prst="roundRect">
              <a:avLst>
                <a:gd name="adj" fmla="val 13256"/>
              </a:avLst>
            </a:prstGeom>
            <a:blipFill>
              <a:blip r:embed="rId4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US" dirty="0"/>
                <a:t>W</a:t>
              </a:r>
              <a:r>
                <a:rPr dirty="0"/>
                <a:t>ork </a:t>
              </a:r>
              <a:r>
                <a:rPr lang="en-US" dirty="0" smtClean="0"/>
                <a:t>G</a:t>
              </a:r>
              <a:r>
                <a:rPr dirty="0" smtClean="0"/>
                <a:t>roup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25" name="Program teams (convene work groups)"/>
            <p:cNvSpPr/>
            <p:nvPr/>
          </p:nvSpPr>
          <p:spPr>
            <a:xfrm>
              <a:off x="3391233" y="3165752"/>
              <a:ext cx="2510160" cy="1114094"/>
            </a:xfrm>
            <a:prstGeom prst="roundRect">
              <a:avLst>
                <a:gd name="adj" fmla="val 13256"/>
              </a:avLst>
            </a:prstGeom>
            <a:blipFill>
              <a:blip r:embed="rId4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dirty="0"/>
                <a:t>Program </a:t>
              </a:r>
              <a:r>
                <a:rPr lang="en-US" dirty="0" smtClean="0"/>
                <a:t>T</a:t>
              </a:r>
              <a:r>
                <a:rPr dirty="0" smtClean="0"/>
                <a:t>eams</a:t>
              </a:r>
              <a:endParaRPr dirty="0"/>
            </a:p>
          </p:txBody>
        </p:sp>
      </p:grpSp>
      <p:sp>
        <p:nvSpPr>
          <p:cNvPr id="28" name="Program teams (convene work groups)"/>
          <p:cNvSpPr/>
          <p:nvPr/>
        </p:nvSpPr>
        <p:spPr>
          <a:xfrm>
            <a:off x="3796747" y="1471867"/>
            <a:ext cx="3144664" cy="705522"/>
          </a:xfrm>
          <a:prstGeom prst="roundRect">
            <a:avLst>
              <a:gd name="adj" fmla="val 13256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Programmatic Policy &amp;  </a:t>
            </a:r>
          </a:p>
          <a:p>
            <a:pPr marL="233363"/>
            <a:r>
              <a:rPr lang="en-US" sz="2000" dirty="0" smtClean="0">
                <a:solidFill>
                  <a:schemeClr val="tx1"/>
                </a:solidFill>
              </a:rPr>
              <a:t>Directions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5699" y="221904"/>
            <a:ext cx="10831925" cy="10332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en-US" sz="1400" b="1" dirty="0">
              <a:solidFill>
                <a:srgbClr val="FFFFFF"/>
              </a:solidFill>
              <a:sym typeface="Helvetica Light"/>
            </a:endParaRPr>
          </a:p>
          <a:p>
            <a:pPr algn="ctr" defTabSz="410751" hangingPunct="0"/>
            <a:r>
              <a:rPr lang="en-US" sz="2800" b="1" dirty="0" smtClean="0">
                <a:solidFill>
                  <a:srgbClr val="FFFFFF"/>
                </a:solidFill>
                <a:sym typeface="Helvetica Light"/>
              </a:rPr>
              <a:t>The UC ANR Jigsaw – Connecting for impact</a:t>
            </a:r>
          </a:p>
          <a:p>
            <a:pPr algn="ctr" defTabSz="410751" hangingPunct="0"/>
            <a:endParaRPr lang="en-US" sz="1400" b="1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Program teams (convene work groups)"/>
          <p:cNvSpPr/>
          <p:nvPr/>
        </p:nvSpPr>
        <p:spPr>
          <a:xfrm>
            <a:off x="9184786" y="1499651"/>
            <a:ext cx="2292838" cy="4734467"/>
          </a:xfrm>
          <a:prstGeom prst="roundRect">
            <a:avLst>
              <a:gd name="adj" fmla="val 13256"/>
            </a:avLst>
          </a:pr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u="sng" dirty="0" smtClean="0"/>
              <a:t>The Team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dirty="0"/>
              <a:t>Partners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dirty="0" smtClean="0"/>
              <a:t>Campus</a:t>
            </a:r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County-based personnel </a:t>
            </a:r>
          </a:p>
          <a:p>
            <a:pPr algn="ctr"/>
            <a:r>
              <a:rPr lang="en-US" sz="1600" dirty="0" smtClean="0"/>
              <a:t>(including State </a:t>
            </a:r>
            <a:r>
              <a:rPr lang="en-US" sz="1600" dirty="0"/>
              <a:t>Wide </a:t>
            </a:r>
            <a:r>
              <a:rPr sz="1600" dirty="0"/>
              <a:t>Program</a:t>
            </a:r>
            <a:r>
              <a:rPr lang="en-US" sz="1600" dirty="0" smtClean="0"/>
              <a:t>s)</a:t>
            </a:r>
          </a:p>
          <a:p>
            <a:pPr algn="ctr"/>
            <a:endParaRPr lang="en-US" sz="1200" dirty="0"/>
          </a:p>
          <a:p>
            <a:pPr algn="ctr"/>
            <a:r>
              <a:rPr lang="en-US" dirty="0"/>
              <a:t>Davis </a:t>
            </a:r>
            <a:r>
              <a:rPr lang="en-US" sz="1600" dirty="0"/>
              <a:t>(2nd St)</a:t>
            </a:r>
          </a:p>
          <a:p>
            <a:pPr algn="ctr"/>
            <a:endParaRPr lang="en-US" sz="1600" dirty="0"/>
          </a:p>
          <a:p>
            <a:pPr algn="ctr"/>
            <a:r>
              <a:rPr lang="en-US" dirty="0" smtClean="0"/>
              <a:t>Oakland</a:t>
            </a:r>
            <a:endParaRPr lang="en-US" dirty="0"/>
          </a:p>
        </p:txBody>
      </p:sp>
      <p:pic>
        <p:nvPicPr>
          <p:cNvPr id="33" name="Picture 4" descr="https://lh4.googleusercontent.com/uFuhqAifM2acNctS-qutdz1G_3nXJGbPwkoi8bk0_-4_i-SHRKi7fTOn3_kQHUsZxucKJWTfDd0ohYUabsm9atGFXGsIGpzLSmTGfDVJpgQNDwF2hpHTqTxCjGS1QZnQoDDRyal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420" y="2622249"/>
            <a:ext cx="993832" cy="6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420" y="3952991"/>
            <a:ext cx="1059544" cy="7630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20" y="1468867"/>
            <a:ext cx="993831" cy="8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7674" y="222478"/>
            <a:ext cx="11441723" cy="6558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Debrief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0031" y="878354"/>
            <a:ext cx="56093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Unifying</a:t>
            </a: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Crystal </a:t>
            </a:r>
            <a:r>
              <a:rPr lang="en-US" b="1" u="sng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ball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Focal areas and Grand challenges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Compass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- understanding each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other)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Fire Summit (California Safe)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Communication</a:t>
            </a: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Thematic sites: </a:t>
            </a: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Fire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; </a:t>
            </a: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Healthy Soil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…?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7"/>
              </a:rPr>
              <a:t>Knowledge stream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8"/>
              </a:rPr>
              <a:t>Spotlight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9"/>
              </a:rPr>
              <a:t>Trending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1155CC"/>
                </a:solidFill>
                <a:latin typeface="Arial" panose="020B0604020202020204" pitchFamily="34" charset="0"/>
                <a:hlinkClick r:id="rId10"/>
              </a:rPr>
              <a:t>PT reports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 Brief (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hlinkClick r:id="rId11"/>
              </a:rPr>
              <a:t>ANR employee newsletter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1155CC"/>
                </a:solidFill>
                <a:latin typeface="Arial" panose="020B0604020202020204" pitchFamily="34" charset="0"/>
                <a:hlinkClick r:id="rId12"/>
              </a:rPr>
              <a:t>SI </a:t>
            </a: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12"/>
              </a:rPr>
              <a:t>website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Advocating</a:t>
            </a: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UC ANR Blogs – PVS activated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hlinkClick r:id="rId13"/>
              </a:rPr>
              <a:t>Example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14"/>
              </a:rPr>
              <a:t>Telling </a:t>
            </a:r>
            <a:r>
              <a:rPr lang="en-US" b="1" u="sng" dirty="0">
                <a:solidFill>
                  <a:srgbClr val="1155CC"/>
                </a:solidFill>
                <a:latin typeface="Arial" panose="020B0604020202020204" pitchFamily="34" charset="0"/>
                <a:hlinkClick r:id="rId14"/>
              </a:rPr>
              <a:t>our story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- What's happening across UC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ANR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115" y="5760910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build connections  - Grow UCA?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4" y="1055370"/>
            <a:ext cx="5599532" cy="47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02349"/>
              </p:ext>
            </p:extLst>
          </p:nvPr>
        </p:nvGraphicFramePr>
        <p:xfrm>
          <a:off x="376680" y="341536"/>
          <a:ext cx="5684096" cy="5867256"/>
        </p:xfrm>
        <a:graphic>
          <a:graphicData uri="http://schemas.openxmlformats.org/drawingml/2006/table">
            <a:tbl>
              <a:tblPr/>
              <a:tblGrid>
                <a:gridCol w="3085406">
                  <a:extLst>
                    <a:ext uri="{9D8B030D-6E8A-4147-A177-3AD203B41FA5}">
                      <a16:colId xmlns:a16="http://schemas.microsoft.com/office/drawing/2014/main" val="2376105505"/>
                    </a:ext>
                  </a:extLst>
                </a:gridCol>
                <a:gridCol w="2598690">
                  <a:extLst>
                    <a:ext uri="{9D8B030D-6E8A-4147-A177-3AD203B41FA5}">
                      <a16:colId xmlns:a16="http://schemas.microsoft.com/office/drawing/2014/main" val="3892090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Program Team</a:t>
                      </a:r>
                    </a:p>
                  </a:txBody>
                  <a:tcPr marL="26695" marR="26695" marT="13348" marB="13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Status/Questions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95" marR="26695" marT="13348" marB="13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99169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Cross cutting </a:t>
                      </a: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6872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2"/>
                        </a:rPr>
                        <a:t>Climate Change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216939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3"/>
                        </a:rPr>
                        <a:t>Research-to-Policy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7600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HFC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91345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4"/>
                        </a:rPr>
                        <a:t>California Communities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(</a:t>
                      </a:r>
                      <a:r>
                        <a:rPr lang="en-US" sz="1600" b="1" dirty="0" smtClean="0">
                          <a:effectLst/>
                        </a:rPr>
                        <a:t>Food Access - </a:t>
                      </a:r>
                      <a:r>
                        <a:rPr lang="en-US" sz="1600" b="1" dirty="0" smtClean="0"/>
                        <a:t>Covered here)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90404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5"/>
                        </a:rPr>
                        <a:t>Food Literacy and Healthy Lifestyles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411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6"/>
                        </a:rPr>
                        <a:t>Positive Youth Development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75901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7"/>
                        </a:rPr>
                        <a:t>Youth Science Literacy in Nutrition, Agriculture &amp; Natural Resources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68597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EIPD</a:t>
                      </a:r>
                      <a:endParaRPr lang="en-US" sz="1600" b="1" dirty="0"/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808112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8"/>
                        </a:rPr>
                        <a:t>Pest Management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2235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</a:rPr>
                        <a:t>SFS 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16719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  <a:hlinkClick r:id="rId9"/>
                        </a:rPr>
                        <a:t>Diversified Farming And Food Systems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/>
                        <a:t>Name changed</a:t>
                      </a:r>
                      <a:endParaRPr lang="en-US" sz="1600" b="1" i="1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7567"/>
                  </a:ext>
                </a:extLst>
              </a:tr>
              <a:tr h="89429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0"/>
                        </a:rPr>
                        <a:t>Agronomic Crops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(SFS also EIPD, Water)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80107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1"/>
                        </a:rPr>
                        <a:t>Dairy Production &amp; Food Safety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8906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Combine as Animal protein? </a:t>
                      </a:r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12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2"/>
                        </a:rPr>
                        <a:t>Meat Production &amp; Food Safety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969612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3"/>
                        </a:rPr>
                        <a:t>Pomology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(SFS also EIPD, Water)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56373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4"/>
                        </a:rPr>
                        <a:t>Vegetable Crops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(SFS also EIPD, Water)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05437"/>
                  </a:ext>
                </a:extLst>
              </a:tr>
              <a:tr h="103706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5"/>
                        </a:rPr>
                        <a:t>Viticulture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(SFS also EIPD, Water)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80717"/>
                  </a:ext>
                </a:extLst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3094556" y="4615736"/>
            <a:ext cx="248344" cy="754799"/>
          </a:xfrm>
          <a:prstGeom prst="rightBrace">
            <a:avLst>
              <a:gd name="adj1" fmla="val 8333"/>
              <a:gd name="adj2" fmla="val 4875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21299" y="341841"/>
          <a:ext cx="5684096" cy="3410184"/>
        </p:xfrm>
        <a:graphic>
          <a:graphicData uri="http://schemas.openxmlformats.org/drawingml/2006/table">
            <a:tbl>
              <a:tblPr/>
              <a:tblGrid>
                <a:gridCol w="2545236">
                  <a:extLst>
                    <a:ext uri="{9D8B030D-6E8A-4147-A177-3AD203B41FA5}">
                      <a16:colId xmlns:a16="http://schemas.microsoft.com/office/drawing/2014/main" val="2376105505"/>
                    </a:ext>
                  </a:extLst>
                </a:gridCol>
                <a:gridCol w="3138860">
                  <a:extLst>
                    <a:ext uri="{9D8B030D-6E8A-4147-A177-3AD203B41FA5}">
                      <a16:colId xmlns:a16="http://schemas.microsoft.com/office/drawing/2014/main" val="3892090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Program Team</a:t>
                      </a:r>
                    </a:p>
                  </a:txBody>
                  <a:tcPr marL="26695" marR="26695" marT="13348" marB="13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95" marR="26695" marT="13348" marB="13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99169"/>
                  </a:ext>
                </a:extLst>
              </a:tr>
              <a:tr h="106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SNE</a:t>
                      </a: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67233"/>
                  </a:ext>
                </a:extLst>
              </a:tr>
              <a:tr h="266953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6"/>
                        </a:rPr>
                        <a:t>Environmental Horticulture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38845"/>
                  </a:ext>
                </a:extLst>
              </a:tr>
              <a:tr h="13526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7"/>
                        </a:rPr>
                        <a:t>Forest &amp; Rangeland Systems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How best represent livestock, forestry, rangeland and wildlife?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85084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Fire - </a:t>
                      </a:r>
                      <a:r>
                        <a:rPr lang="en-US" sz="1600" b="1" dirty="0" smtClean="0"/>
                        <a:t>Add as a PT theme (Crosscutting?)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137583"/>
                  </a:ext>
                </a:extLst>
              </a:tr>
              <a:tr h="257188">
                <a:tc>
                  <a:txBody>
                    <a:bodyPr/>
                    <a:lstStyle/>
                    <a:p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7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</a:rPr>
                        <a:t>Water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17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8"/>
                        </a:rPr>
                        <a:t>Water Resources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Represent Ag, urban and Environmental flows</a:t>
                      </a:r>
                      <a:endParaRPr lang="en-US" sz="1600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188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How best represent drinking water &amp; resources?</a:t>
                      </a:r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3818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79092"/>
              </p:ext>
            </p:extLst>
          </p:nvPr>
        </p:nvGraphicFramePr>
        <p:xfrm>
          <a:off x="6209847" y="4336167"/>
          <a:ext cx="5707000" cy="1872625"/>
        </p:xfrm>
        <a:graphic>
          <a:graphicData uri="http://schemas.openxmlformats.org/drawingml/2006/table">
            <a:tbl>
              <a:tblPr/>
              <a:tblGrid>
                <a:gridCol w="2620650">
                  <a:extLst>
                    <a:ext uri="{9D8B030D-6E8A-4147-A177-3AD203B41FA5}">
                      <a16:colId xmlns:a16="http://schemas.microsoft.com/office/drawing/2014/main" val="3083568440"/>
                    </a:ext>
                  </a:extLst>
                </a:gridCol>
                <a:gridCol w="3086350">
                  <a:extLst>
                    <a:ext uri="{9D8B030D-6E8A-4147-A177-3AD203B41FA5}">
                      <a16:colId xmlns:a16="http://schemas.microsoft.com/office/drawing/2014/main" val="1668660420"/>
                    </a:ext>
                  </a:extLst>
                </a:gridCol>
              </a:tblGrid>
              <a:tr h="27527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Inactive PTs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95" marR="26695" marT="13348" marB="13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695" marR="26695" marT="13348" marB="13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215269"/>
                  </a:ext>
                </a:extLst>
              </a:tr>
              <a:tr h="523394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19"/>
                        </a:rPr>
                        <a:t>Consumer Food Safety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Covered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elsewhere</a:t>
                      </a:r>
                      <a:endParaRPr lang="en-US" sz="1600" b="1" dirty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82207"/>
                  </a:ext>
                </a:extLst>
              </a:tr>
              <a:tr h="275279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20"/>
                        </a:rPr>
                        <a:t>Air Quality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Inactive</a:t>
                      </a:r>
                      <a:endParaRPr lang="en-US" sz="1600" dirty="0" smtClean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24960"/>
                  </a:ext>
                </a:extLst>
              </a:tr>
              <a:tr h="275279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hlinkClick r:id="rId21"/>
                        </a:rPr>
                        <a:t>Wildlife &amp; Fish</a:t>
                      </a:r>
                      <a:endParaRPr lang="en-US" sz="1600" b="1" dirty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Keeping</a:t>
                      </a:r>
                      <a:endParaRPr lang="en-US" sz="1600" dirty="0" smtClean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464956"/>
                  </a:ext>
                </a:extLst>
              </a:tr>
              <a:tr h="523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*</a:t>
                      </a:r>
                      <a:r>
                        <a:rPr lang="en-US" sz="1600" b="1" dirty="0" smtClean="0">
                          <a:effectLst/>
                          <a:hlinkClick r:id="rId22"/>
                        </a:rPr>
                        <a:t>Egg Production &amp; Food Safety</a:t>
                      </a:r>
                      <a:endParaRPr lang="en-US" sz="1600" b="1" dirty="0" smtClean="0">
                        <a:effectLst/>
                      </a:endParaRPr>
                    </a:p>
                  </a:txBody>
                  <a:tcPr marL="5562" marR="5562" marT="5562" marB="55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Inactive (combine as animal protein?)</a:t>
                      </a:r>
                      <a:endParaRPr lang="en-US" sz="1600" dirty="0" smtClean="0"/>
                    </a:p>
                  </a:txBody>
                  <a:tcPr marL="26695" marR="26695" marT="13348" marB="13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87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9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194101</TotalTime>
  <Words>427</Words>
  <Application>Microsoft Office PowerPoint</Application>
  <PresentationFormat>Widescreen</PresentationFormat>
  <Paragraphs>155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Pieces of the UC ANR Jigsaw</dc:title>
  <dc:creator>Mark Bell</dc:creator>
  <cp:lastModifiedBy>Mark Bell</cp:lastModifiedBy>
  <cp:revision>528</cp:revision>
  <cp:lastPrinted>2018-10-09T15:29:33Z</cp:lastPrinted>
  <dcterms:created xsi:type="dcterms:W3CDTF">2018-01-16T21:07:45Z</dcterms:created>
  <dcterms:modified xsi:type="dcterms:W3CDTF">2020-05-26T17:22:12Z</dcterms:modified>
</cp:coreProperties>
</file>