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0" r:id="rId2"/>
    <p:sldMasterId id="2147483662" r:id="rId3"/>
    <p:sldMasterId id="2147483664" r:id="rId4"/>
    <p:sldMasterId id="2147483666" r:id="rId5"/>
    <p:sldMasterId id="2147483670" r:id="rId6"/>
    <p:sldMasterId id="2147483672" r:id="rId7"/>
    <p:sldMasterId id="2147483676" r:id="rId8"/>
    <p:sldMasterId id="2147483678" r:id="rId9"/>
    <p:sldMasterId id="2147483682" r:id="rId10"/>
    <p:sldMasterId id="2147483684" r:id="rId11"/>
  </p:sldMasterIdLst>
  <p:notesMasterIdLst>
    <p:notesMasterId r:id="rId55"/>
  </p:notesMasterIdLst>
  <p:sldIdLst>
    <p:sldId id="256" r:id="rId12"/>
    <p:sldId id="258" r:id="rId13"/>
    <p:sldId id="309" r:id="rId14"/>
    <p:sldId id="304" r:id="rId15"/>
    <p:sldId id="263" r:id="rId16"/>
    <p:sldId id="330" r:id="rId17"/>
    <p:sldId id="345" r:id="rId18"/>
    <p:sldId id="272" r:id="rId19"/>
    <p:sldId id="281" r:id="rId20"/>
    <p:sldId id="369" r:id="rId21"/>
    <p:sldId id="370" r:id="rId22"/>
    <p:sldId id="371" r:id="rId23"/>
    <p:sldId id="373" r:id="rId24"/>
    <p:sldId id="374" r:id="rId25"/>
    <p:sldId id="381" r:id="rId26"/>
    <p:sldId id="376" r:id="rId27"/>
    <p:sldId id="379" r:id="rId28"/>
    <p:sldId id="377" r:id="rId29"/>
    <p:sldId id="380" r:id="rId30"/>
    <p:sldId id="324" r:id="rId31"/>
    <p:sldId id="317" r:id="rId32"/>
    <p:sldId id="328" r:id="rId33"/>
    <p:sldId id="326" r:id="rId34"/>
    <p:sldId id="331" r:id="rId35"/>
    <p:sldId id="333" r:id="rId36"/>
    <p:sldId id="319" r:id="rId37"/>
    <p:sldId id="321" r:id="rId38"/>
    <p:sldId id="334" r:id="rId39"/>
    <p:sldId id="335" r:id="rId40"/>
    <p:sldId id="336" r:id="rId41"/>
    <p:sldId id="340" r:id="rId42"/>
    <p:sldId id="342" r:id="rId43"/>
    <p:sldId id="343" r:id="rId44"/>
    <p:sldId id="349" r:id="rId45"/>
    <p:sldId id="353" r:id="rId46"/>
    <p:sldId id="354" r:id="rId47"/>
    <p:sldId id="355" r:id="rId48"/>
    <p:sldId id="356" r:id="rId49"/>
    <p:sldId id="357" r:id="rId50"/>
    <p:sldId id="360" r:id="rId51"/>
    <p:sldId id="362" r:id="rId52"/>
    <p:sldId id="361" r:id="rId53"/>
    <p:sldId id="382" r:id="rId54"/>
  </p:sldIdLst>
  <p:sldSz cx="9144000" cy="6858000" type="screen4x3"/>
  <p:notesSz cx="6858000" cy="9144000"/>
  <p:defaultTextStyle>
    <a:defPPr>
      <a:defRPr lang="en-US"/>
    </a:defPPr>
    <a:lvl1pPr algn="ctr" rtl="0" eaLnBrk="0" fontAlgn="base" hangingPunct="0">
      <a:spcBef>
        <a:spcPct val="20000"/>
      </a:spcBef>
      <a:spcAft>
        <a:spcPct val="0"/>
      </a:spcAft>
      <a:buClr>
        <a:schemeClr val="accent2"/>
      </a:buClr>
      <a:buChar char="•"/>
      <a:defRPr kern="1200">
        <a:solidFill>
          <a:schemeClr val="tx1"/>
        </a:solidFill>
        <a:latin typeface="Arial" pitchFamily="34" charset="0"/>
        <a:ea typeface="ＭＳ Ｐゴシック" pitchFamily="34" charset="-128"/>
        <a:cs typeface="+mn-cs"/>
      </a:defRPr>
    </a:lvl1pPr>
    <a:lvl2pPr marL="457200" algn="ctr" rtl="0" eaLnBrk="0" fontAlgn="base" hangingPunct="0">
      <a:spcBef>
        <a:spcPct val="20000"/>
      </a:spcBef>
      <a:spcAft>
        <a:spcPct val="0"/>
      </a:spcAft>
      <a:buClr>
        <a:schemeClr val="accent2"/>
      </a:buClr>
      <a:buChar char="•"/>
      <a:defRPr kern="1200">
        <a:solidFill>
          <a:schemeClr val="tx1"/>
        </a:solidFill>
        <a:latin typeface="Arial" pitchFamily="34" charset="0"/>
        <a:ea typeface="ＭＳ Ｐゴシック" pitchFamily="34" charset="-128"/>
        <a:cs typeface="+mn-cs"/>
      </a:defRPr>
    </a:lvl2pPr>
    <a:lvl3pPr marL="914400" algn="ctr" rtl="0" eaLnBrk="0" fontAlgn="base" hangingPunct="0">
      <a:spcBef>
        <a:spcPct val="20000"/>
      </a:spcBef>
      <a:spcAft>
        <a:spcPct val="0"/>
      </a:spcAft>
      <a:buClr>
        <a:schemeClr val="accent2"/>
      </a:buClr>
      <a:buChar char="•"/>
      <a:defRPr kern="1200">
        <a:solidFill>
          <a:schemeClr val="tx1"/>
        </a:solidFill>
        <a:latin typeface="Arial" pitchFamily="34" charset="0"/>
        <a:ea typeface="ＭＳ Ｐゴシック" pitchFamily="34" charset="-128"/>
        <a:cs typeface="+mn-cs"/>
      </a:defRPr>
    </a:lvl3pPr>
    <a:lvl4pPr marL="1371600" algn="ctr" rtl="0" eaLnBrk="0" fontAlgn="base" hangingPunct="0">
      <a:spcBef>
        <a:spcPct val="20000"/>
      </a:spcBef>
      <a:spcAft>
        <a:spcPct val="0"/>
      </a:spcAft>
      <a:buClr>
        <a:schemeClr val="accent2"/>
      </a:buClr>
      <a:buChar char="•"/>
      <a:defRPr kern="1200">
        <a:solidFill>
          <a:schemeClr val="tx1"/>
        </a:solidFill>
        <a:latin typeface="Arial" pitchFamily="34" charset="0"/>
        <a:ea typeface="ＭＳ Ｐゴシック" pitchFamily="34" charset="-128"/>
        <a:cs typeface="+mn-cs"/>
      </a:defRPr>
    </a:lvl4pPr>
    <a:lvl5pPr marL="1828800" algn="ctr" rtl="0" eaLnBrk="0" fontAlgn="base" hangingPunct="0">
      <a:spcBef>
        <a:spcPct val="20000"/>
      </a:spcBef>
      <a:spcAft>
        <a:spcPct val="0"/>
      </a:spcAft>
      <a:buClr>
        <a:schemeClr val="accent2"/>
      </a:buClr>
      <a:buChar char="•"/>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00"/>
    <a:srgbClr val="FF0000"/>
    <a:srgbClr val="006666"/>
    <a:srgbClr val="003399"/>
    <a:srgbClr val="3333CC"/>
    <a:srgbClr val="FFFFFF"/>
    <a:srgbClr val="FFFF00"/>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72"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200">
                <a:latin typeface="Calibri"/>
                <a:ea typeface="+mn-ea"/>
                <a:cs typeface="Calibri"/>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Calibri" pitchFamily="34" charset="0"/>
                <a:cs typeface="Calibri" pitchFamily="34" charset="0"/>
              </a:defRPr>
            </a:lvl1pPr>
          </a:lstStyle>
          <a:p>
            <a:fld id="{0ED23729-4C4C-4646-85D3-47CEE2FC7AB2}" type="datetimeFigureOut">
              <a:rPr lang="en-US"/>
              <a:pPr/>
              <a:t>2/29/2012</a:t>
            </a:fld>
            <a:endParaRPr lang="en-US"/>
          </a:p>
        </p:txBody>
      </p:sp>
      <p:sp>
        <p:nvSpPr>
          <p:cNvPr id="4403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FontTx/>
              <a:buNone/>
              <a:defRPr sz="1200">
                <a:latin typeface="Calibri"/>
                <a:ea typeface="+mn-ea"/>
                <a:cs typeface="Calibri"/>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latin typeface="Calibri" pitchFamily="34" charset="0"/>
                <a:cs typeface="Calibri" pitchFamily="34" charset="0"/>
              </a:defRPr>
            </a:lvl1pPr>
          </a:lstStyle>
          <a:p>
            <a:fld id="{756EDAEC-5AD3-4C0A-A05D-076F5C370C51}" type="slidenum">
              <a:rPr lang="en-US"/>
              <a:pPr/>
              <a:t>‹#›</a:t>
            </a:fld>
            <a:endParaRPr lang="en-US"/>
          </a:p>
        </p:txBody>
      </p:sp>
    </p:spTree>
    <p:extLst>
      <p:ext uri="{BB962C8B-B14F-4D97-AF65-F5344CB8AC3E}">
        <p14:creationId xmlns:p14="http://schemas.microsoft.com/office/powerpoint/2010/main" val="454163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Rot="1" noChangeArrowheads="1" noTextEdit="1"/>
          </p:cNvSpPr>
          <p:nvPr>
            <p:ph type="sldImg"/>
          </p:nvPr>
        </p:nvSpPr>
        <p:spPr>
          <a:ln/>
        </p:spPr>
      </p:sp>
      <p:sp>
        <p:nvSpPr>
          <p:cNvPr id="481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34" charset="-128"/>
              </a:rPr>
              <a:t>http://davepatania.files.wordpress.com/2010/02/stones.jpg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fld id="{8BD83D79-59AC-4727-83F4-225D23CF7179}" type="slidenum">
              <a:rPr lang="en-US" sz="1200">
                <a:latin typeface="Calibri" pitchFamily="34" charset="0"/>
              </a:rPr>
              <a:pPr/>
              <a:t>4</a:t>
            </a:fld>
            <a:endParaRPr 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fld id="{8E8DB424-9B6F-483E-BDD7-34F21059B30A}" type="slidenum">
              <a:rPr lang="en-US" sz="1200">
                <a:solidFill>
                  <a:srgbClr val="000000"/>
                </a:solidFill>
                <a:latin typeface="Calibri" pitchFamily="34" charset="0"/>
              </a:rPr>
              <a:pPr/>
              <a:t>19</a:t>
            </a:fld>
            <a:endParaRPr lang="en-US" sz="1200">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Ro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34" charset="-128"/>
              </a:rPr>
              <a:t>http://www.google.com/imgres?imgurl=http://www.pfint.com/pics/peaks/RussellWhitneyMuir/wHITNEY.jpg&amp;imgrefurl=http://www.pfint.com/pics/peaks/RussellWhitneyMuir/RussellWhitneyMuir.htm&amp;usg=__Nk9rUs2nDMQGql_u1_YGhdddqcg=&amp;h=488&amp;w=650&amp;sz=98&amp;hl=en&amp;start=34&amp;sig2=OAQcKRyWDFnTsFeQViLoow&amp;zoom=1&amp;tbnid=7pL7jzGNN-USdM:&amp;tbnh=161&amp;tbnw=205&amp;ei=S8r3TeOoII6-sAPrk4jNBw&amp;prev=/search%3Fq%3Dmt%2Bwhitney%26hl%3Den%26client%3Dfirefox-a%26hs%3DSXb%26sa%3DX%26rls%3Dorg.mozilla:en-US:official%26biw%3D1064%26bih%3D865%26tbm%3Disch&amp;itbs=1&amp;iact=hc&amp;vpx=764&amp;vpy=416&amp;dur=250&amp;hovh=194&amp;hovw=259&amp;tx=176&amp;ty=116&amp;page=3&amp;ndsp=16&amp;ved=1t:429,r:3,s:34&amp;biw=1064&amp;bih=865</a:t>
            </a:r>
          </a:p>
          <a:p>
            <a:pPr eaLnBrk="1" hangingPunct="1"/>
            <a:endParaRPr lang="en-US" smtClean="0">
              <a:ea typeface="ＭＳ Ｐゴシック" pitchFamily="34" charset="-128"/>
            </a:endParaRPr>
          </a:p>
          <a:p>
            <a:pPr eaLnBrk="1" hangingPunct="1"/>
            <a:r>
              <a:rPr lang="en-US" smtClean="0">
                <a:ea typeface="ＭＳ Ｐゴシック" pitchFamily="34" charset="-128"/>
              </a:rPr>
              <a:t>http://www.google.com/imgres?imgurl=http://www.pfint.com/pics/peaks/RussellWhitneyMuir/wHITNEY.jpg&amp;imgrefurl=http://www.pfint.com/pics/peaks/RussellWhitneyMuir/RussellWhitneyMuir.htm&amp;usg=__Nk9rUs2nDMQGql_u1_YGhdddqcg=&amp;h=488&amp;w=650&amp;sz=98&amp;hl=en&amp;start=34&amp;sig2=OAQcKRyWDFnTsFeQViLoow&amp;zoom=1&amp;tbnid=7pL7jzGNN-USdM:&amp;tbnh=161&amp;tbnw=205&amp;ei=S8r3TeOoII6-sAPrk4jNBw&amp;prev=/search%3Fq%3Dmt%2Bwhitney%26hl%3Den%26client%3Dfirefox-a%26hs%3DSXb%26sa%3DX%26rls%3Dorg.mozilla:en-US:official%26biw%3D1064%26bih%3D865%26tbm%3Disch&amp;itbs=1&amp;iact=hc&amp;vpx=764&amp;vpy=416&amp;dur=250&amp;hovh=194&amp;hovw=259&amp;tx=176&amp;ty=116&amp;page=3&amp;ndsp=16&amp;ved=1t:429,r:3,s:34&amp;biw=1064&amp;bih=865</a:t>
            </a:r>
          </a:p>
          <a:p>
            <a:pPr eaLnBrk="1" hangingPunct="1"/>
            <a:endParaRPr lang="en-US" smtClean="0">
              <a:ea typeface="ＭＳ Ｐゴシック" pitchFamily="34" charset="-128"/>
            </a:endParaRPr>
          </a:p>
          <a:p>
            <a:pPr eaLnBrk="1" hangingPunct="1"/>
            <a:r>
              <a:rPr lang="en-US" smtClean="0">
                <a:ea typeface="ＭＳ Ｐゴシック" pitchFamily="34" charset="-128"/>
              </a:rPr>
              <a:t>http://www.google.com/imgres?imgurl=http://surfwithberserk.com/img/nature/death_valley/7.jpg&amp;imgrefurl=http://surfwithberserk.com/death-valley&amp;h=550&amp;w=396&amp;sz=55&amp;tbnid=y23mVp_mN6eEeM:&amp;tbnh=90&amp;tbnw=65&amp;prev=/search%3Fq%3Ddeath%2Bvalley%26tbm%3Disch%26tbo%3Du&amp;zoom=1&amp;q=death+valley&amp;usg=__aGUzz5aLuVMgPJegQGEr6Vx4QqE=&amp;sa=X&amp;ei=P8z3TaOVGoygsQOT2qHUDA&amp;ved=0CDAQ9QEwAQ&amp;dur=301</a:t>
            </a:r>
          </a:p>
          <a:p>
            <a:pPr eaLnBrk="1" hangingPunct="1"/>
            <a:endParaRPr 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Ro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34" charset="-128"/>
              </a:rPr>
              <a:t>http://www.trcross.com/Redwoods/images/10_Foggy_Redwoods.jpg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Rot="1" noChangeArrowheads="1" noTextEdit="1"/>
          </p:cNvSpPr>
          <p:nvPr>
            <p:ph type="sldImg"/>
          </p:nvPr>
        </p:nvSpPr>
        <p:spPr>
          <a:ln/>
        </p:spPr>
      </p:sp>
      <p:sp>
        <p:nvSpPr>
          <p:cNvPr id="737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34" charset="-128"/>
              </a:rPr>
              <a:t>http://calphotos.berkeley.edu/cgi/img_query?enlarge=0000+0000+0109+0483</a:t>
            </a:r>
          </a:p>
          <a:p>
            <a:pPr eaLnBrk="1" hangingPunct="1"/>
            <a:r>
              <a:rPr lang="en-US" smtClean="0">
                <a:ea typeface="ＭＳ Ｐゴシック" pitchFamily="34" charset="-128"/>
              </a:rPr>
              <a:t>http://www.google.com/imgres?imgurl=http://www.photographyontherun.com/content/binary/BlueOak8782b.jpg&amp;imgrefurl=http://www.photographyontherun.com/AhmansonBlueOak.aspx&amp;h=450&amp;w=600&amp;sz=80&amp;tbnid=ohx8w1Gl2bxXxM:&amp;tbnh=90&amp;tbnw=120&amp;prev=/search%3Fq%3Dblue%2Boak%26tbm%3Disch%26tbo%3Du&amp;zoom=1&amp;q=blue+oak&amp;usg=__pKnyykE8BFRwUI2Q05XnzDhYS0g=&amp;sa=X&amp;ei=AtH3TZG5DI_AsAOPn9XVDA&amp;ved=0CGAQ9QEwBw&amp;dur=323</a:t>
            </a:r>
          </a:p>
          <a:p>
            <a:pPr eaLnBrk="1" hangingPunct="1"/>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Rot="1" noChangeArrowheads="1" noTextEdit="1"/>
          </p:cNvSpPr>
          <p:nvPr>
            <p:ph type="sldImg"/>
          </p:nvPr>
        </p:nvSpPr>
        <p:spPr>
          <a:ln/>
        </p:spPr>
      </p:sp>
      <p:sp>
        <p:nvSpPr>
          <p:cNvPr id="798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A06247-2815-42E1-A7BD-41337E6F4025}" type="slidenum">
              <a:rPr lang="en-US"/>
              <a:pPr/>
              <a:t>‹#›</a:t>
            </a:fld>
            <a:endParaRPr lang="en-US"/>
          </a:p>
        </p:txBody>
      </p:sp>
    </p:spTree>
    <p:extLst>
      <p:ext uri="{BB962C8B-B14F-4D97-AF65-F5344CB8AC3E}">
        <p14:creationId xmlns:p14="http://schemas.microsoft.com/office/powerpoint/2010/main" val="260585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812C25C-1F24-4902-9455-3A4CFAB1D7D1}" type="slidenum">
              <a:rPr lang="en-US"/>
              <a:pPr/>
              <a:t>‹#›</a:t>
            </a:fld>
            <a:endParaRPr lang="en-US"/>
          </a:p>
        </p:txBody>
      </p:sp>
    </p:spTree>
    <p:extLst>
      <p:ext uri="{BB962C8B-B14F-4D97-AF65-F5344CB8AC3E}">
        <p14:creationId xmlns:p14="http://schemas.microsoft.com/office/powerpoint/2010/main" val="179682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2258B1-4657-460B-89E7-2C64313C31C4}" type="slidenum">
              <a:rPr lang="en-US"/>
              <a:pPr/>
              <a:t>‹#›</a:t>
            </a:fld>
            <a:endParaRPr lang="en-US"/>
          </a:p>
        </p:txBody>
      </p:sp>
    </p:spTree>
    <p:extLst>
      <p:ext uri="{BB962C8B-B14F-4D97-AF65-F5344CB8AC3E}">
        <p14:creationId xmlns:p14="http://schemas.microsoft.com/office/powerpoint/2010/main" val="281078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8594557-5663-4C07-804B-ADA8000A959E}" type="datetimeFigureOut">
              <a:rPr lang="en-US"/>
              <a:pPr/>
              <a:t>2/29/2012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DE26227-08B2-4EE2-BE5A-9819FCCC3DD8}" type="slidenum">
              <a:rPr lang="en-US"/>
              <a:pPr/>
              <a:t>‹#›</a:t>
            </a:fld>
            <a:endParaRPr lang="en-US"/>
          </a:p>
        </p:txBody>
      </p:sp>
    </p:spTree>
    <p:extLst>
      <p:ext uri="{BB962C8B-B14F-4D97-AF65-F5344CB8AC3E}">
        <p14:creationId xmlns:p14="http://schemas.microsoft.com/office/powerpoint/2010/main" val="4206091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05BE848-A762-4F24-92AD-043F5B0AAFEE}" type="datetimeFigureOut">
              <a:rPr lang="en-US"/>
              <a:pPr/>
              <a:t>2/29/2012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34A664-3F55-4DC5-9C5C-2944B88E8908}" type="slidenum">
              <a:rPr lang="en-US"/>
              <a:pPr/>
              <a:t>‹#›</a:t>
            </a:fld>
            <a:endParaRPr lang="en-US"/>
          </a:p>
        </p:txBody>
      </p:sp>
    </p:spTree>
    <p:extLst>
      <p:ext uri="{BB962C8B-B14F-4D97-AF65-F5344CB8AC3E}">
        <p14:creationId xmlns:p14="http://schemas.microsoft.com/office/powerpoint/2010/main" val="1948143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D490C3E-7624-4409-93D2-74A21F5E1443}" type="datetimeFigureOut">
              <a:rPr lang="en-US"/>
              <a:pPr/>
              <a:t>2/29/2012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D573665-F8A7-4BE1-9A98-6A2FA26590E5}" type="slidenum">
              <a:rPr lang="en-US"/>
              <a:pPr/>
              <a:t>‹#›</a:t>
            </a:fld>
            <a:endParaRPr lang="en-US"/>
          </a:p>
        </p:txBody>
      </p:sp>
    </p:spTree>
    <p:extLst>
      <p:ext uri="{BB962C8B-B14F-4D97-AF65-F5344CB8AC3E}">
        <p14:creationId xmlns:p14="http://schemas.microsoft.com/office/powerpoint/2010/main" val="52506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6CA4245-B87E-4D2D-B349-1D8348D29A09}" type="datetimeFigureOut">
              <a:rPr lang="en-US"/>
              <a:pPr/>
              <a:t>2/29/2012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61B6F1-2D8A-40E0-936B-7D27C5C78992}" type="slidenum">
              <a:rPr lang="en-US"/>
              <a:pPr/>
              <a:t>‹#›</a:t>
            </a:fld>
            <a:endParaRPr lang="en-US"/>
          </a:p>
        </p:txBody>
      </p:sp>
    </p:spTree>
    <p:extLst>
      <p:ext uri="{BB962C8B-B14F-4D97-AF65-F5344CB8AC3E}">
        <p14:creationId xmlns:p14="http://schemas.microsoft.com/office/powerpoint/2010/main" val="204912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481FD22-F8F1-4935-94B5-5B074CBAA79F}" type="datetimeFigureOut">
              <a:rPr lang="en-US"/>
              <a:pPr/>
              <a:t>2/29/2012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9CB3A09-6234-4EF3-9DA2-819DF3586234}" type="slidenum">
              <a:rPr lang="en-US"/>
              <a:pPr/>
              <a:t>‹#›</a:t>
            </a:fld>
            <a:endParaRPr lang="en-US"/>
          </a:p>
        </p:txBody>
      </p:sp>
    </p:spTree>
    <p:extLst>
      <p:ext uri="{BB962C8B-B14F-4D97-AF65-F5344CB8AC3E}">
        <p14:creationId xmlns:p14="http://schemas.microsoft.com/office/powerpoint/2010/main" val="386364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6A88A3C-027B-4AB5-B6B4-7A6ABBBC6F80}" type="datetimeFigureOut">
              <a:rPr lang="en-US"/>
              <a:pPr/>
              <a:t>2/29/2012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AF0AF82-3DE9-42E4-9276-306F08A5AD3A}" type="slidenum">
              <a:rPr lang="en-US"/>
              <a:pPr/>
              <a:t>‹#›</a:t>
            </a:fld>
            <a:endParaRPr lang="en-US"/>
          </a:p>
        </p:txBody>
      </p:sp>
    </p:spTree>
    <p:extLst>
      <p:ext uri="{BB962C8B-B14F-4D97-AF65-F5344CB8AC3E}">
        <p14:creationId xmlns:p14="http://schemas.microsoft.com/office/powerpoint/2010/main" val="1178441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E9DDBDF-54AE-4134-A605-AD333DD8D52A}" type="datetimeFigureOut">
              <a:rPr lang="en-US"/>
              <a:pPr/>
              <a:t>2/29/2012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2764611-D340-4B83-9390-6443DFB9E226}" type="slidenum">
              <a:rPr lang="en-US"/>
              <a:pPr/>
              <a:t>‹#›</a:t>
            </a:fld>
            <a:endParaRPr lang="en-US"/>
          </a:p>
        </p:txBody>
      </p:sp>
    </p:spTree>
    <p:extLst>
      <p:ext uri="{BB962C8B-B14F-4D97-AF65-F5344CB8AC3E}">
        <p14:creationId xmlns:p14="http://schemas.microsoft.com/office/powerpoint/2010/main" val="3287884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0562E29-5C6D-4953-AB2A-8D2CE008A6F9}" type="datetimeFigureOut">
              <a:rPr lang="en-US"/>
              <a:pPr/>
              <a:t>2/29/2012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F6A54BD-8BCA-4316-B27C-7A8D6B91FD27}" type="slidenum">
              <a:rPr lang="en-US"/>
              <a:pPr/>
              <a:t>‹#›</a:t>
            </a:fld>
            <a:endParaRPr lang="en-US"/>
          </a:p>
        </p:txBody>
      </p:sp>
    </p:spTree>
    <p:extLst>
      <p:ext uri="{BB962C8B-B14F-4D97-AF65-F5344CB8AC3E}">
        <p14:creationId xmlns:p14="http://schemas.microsoft.com/office/powerpoint/2010/main" val="82113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Font typeface="Wingdings" charset="2"/>
              <a:buChar char="u"/>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8448A9-3BDC-45B5-878B-F46F28B3CA9A}" type="slidenum">
              <a:rPr lang="en-US"/>
              <a:pPr/>
              <a:t>‹#›</a:t>
            </a:fld>
            <a:endParaRPr lang="en-US"/>
          </a:p>
        </p:txBody>
      </p:sp>
    </p:spTree>
    <p:extLst>
      <p:ext uri="{BB962C8B-B14F-4D97-AF65-F5344CB8AC3E}">
        <p14:creationId xmlns:p14="http://schemas.microsoft.com/office/powerpoint/2010/main" val="31560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035C76E-3010-4C96-9551-AE3D479AC21A}" type="datetimeFigureOut">
              <a:rPr lang="en-US"/>
              <a:pPr/>
              <a:t>2/29/2012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7612EB8-BD0F-4933-AED2-743D862E40FD}" type="slidenum">
              <a:rPr lang="en-US"/>
              <a:pPr/>
              <a:t>‹#›</a:t>
            </a:fld>
            <a:endParaRPr lang="en-US"/>
          </a:p>
        </p:txBody>
      </p:sp>
    </p:spTree>
    <p:extLst>
      <p:ext uri="{BB962C8B-B14F-4D97-AF65-F5344CB8AC3E}">
        <p14:creationId xmlns:p14="http://schemas.microsoft.com/office/powerpoint/2010/main" val="75511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75C6C1F-2F41-4917-89DE-6CDA97E7FDDB}" type="datetimeFigureOut">
              <a:rPr lang="en-US"/>
              <a:pPr/>
              <a:t>2/29/2012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BC4397-84E1-4497-93BA-29B791D95539}" type="slidenum">
              <a:rPr lang="en-US"/>
              <a:pPr/>
              <a:t>‹#›</a:t>
            </a:fld>
            <a:endParaRPr lang="en-US"/>
          </a:p>
        </p:txBody>
      </p:sp>
    </p:spTree>
    <p:extLst>
      <p:ext uri="{BB962C8B-B14F-4D97-AF65-F5344CB8AC3E}">
        <p14:creationId xmlns:p14="http://schemas.microsoft.com/office/powerpoint/2010/main" val="1219656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39595B0-66E9-42A0-83B1-A5153287A8C6}" type="datetimeFigureOut">
              <a:rPr lang="en-US"/>
              <a:pPr/>
              <a:t>2/29/2012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324B475-E03D-411B-A943-321586E1B5B8}" type="slidenum">
              <a:rPr lang="en-US"/>
              <a:pPr/>
              <a:t>‹#›</a:t>
            </a:fld>
            <a:endParaRPr lang="en-US"/>
          </a:p>
        </p:txBody>
      </p:sp>
    </p:spTree>
    <p:extLst>
      <p:ext uri="{BB962C8B-B14F-4D97-AF65-F5344CB8AC3E}">
        <p14:creationId xmlns:p14="http://schemas.microsoft.com/office/powerpoint/2010/main" val="4207461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5DD9715B-F34A-4D7D-AC40-5DFDD48FD61E}"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2C7D93B6-B469-41C4-AFE6-5B7D886A7D3E}" type="slidenum">
              <a:rPr lang="en-US"/>
              <a:pPr/>
              <a:t>‹#›</a:t>
            </a:fld>
            <a:endParaRPr lang="en-US"/>
          </a:p>
        </p:txBody>
      </p:sp>
    </p:spTree>
    <p:extLst>
      <p:ext uri="{BB962C8B-B14F-4D97-AF65-F5344CB8AC3E}">
        <p14:creationId xmlns:p14="http://schemas.microsoft.com/office/powerpoint/2010/main" val="1168605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AE9C3710-0FDE-4F8B-89AC-E56367554DFA}"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A0B907CF-505E-4112-AD36-0FA42CB7AE40}" type="slidenum">
              <a:rPr lang="en-US"/>
              <a:pPr/>
              <a:t>‹#›</a:t>
            </a:fld>
            <a:endParaRPr lang="en-US"/>
          </a:p>
        </p:txBody>
      </p:sp>
    </p:spTree>
    <p:extLst>
      <p:ext uri="{BB962C8B-B14F-4D97-AF65-F5344CB8AC3E}">
        <p14:creationId xmlns:p14="http://schemas.microsoft.com/office/powerpoint/2010/main" val="1127038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054CA4B8-2A3E-4ECF-B4DB-4473F3B19A10}"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A86EB752-6097-406F-925B-706F0A1391AD}" type="slidenum">
              <a:rPr lang="en-US"/>
              <a:pPr/>
              <a:t>‹#›</a:t>
            </a:fld>
            <a:endParaRPr lang="en-US"/>
          </a:p>
        </p:txBody>
      </p:sp>
    </p:spTree>
    <p:extLst>
      <p:ext uri="{BB962C8B-B14F-4D97-AF65-F5344CB8AC3E}">
        <p14:creationId xmlns:p14="http://schemas.microsoft.com/office/powerpoint/2010/main" val="307635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5C4EF664-EC5A-4482-9DB2-61AA944F49FE}"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001F333B-3861-47E1-A3FB-53C5DF6EC27C}" type="slidenum">
              <a:rPr lang="en-US"/>
              <a:pPr/>
              <a:t>‹#›</a:t>
            </a:fld>
            <a:endParaRPr lang="en-US"/>
          </a:p>
        </p:txBody>
      </p:sp>
    </p:spTree>
    <p:extLst>
      <p:ext uri="{BB962C8B-B14F-4D97-AF65-F5344CB8AC3E}">
        <p14:creationId xmlns:p14="http://schemas.microsoft.com/office/powerpoint/2010/main" val="3395552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924FDEB3-5484-4D7C-A553-698BF9030FB6}"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9B4DFB1C-B4D3-4173-8CBD-FDB3B7D2F5F8}" type="slidenum">
              <a:rPr lang="en-US"/>
              <a:pPr/>
              <a:t>‹#›</a:t>
            </a:fld>
            <a:endParaRPr lang="en-US"/>
          </a:p>
        </p:txBody>
      </p:sp>
    </p:spTree>
    <p:extLst>
      <p:ext uri="{BB962C8B-B14F-4D97-AF65-F5344CB8AC3E}">
        <p14:creationId xmlns:p14="http://schemas.microsoft.com/office/powerpoint/2010/main" val="1883280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9E0E09DA-0F6D-4713-846C-68E347D28FB1}"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46DF5538-E59B-4198-9A08-DB38E2480C62}" type="slidenum">
              <a:rPr lang="en-US"/>
              <a:pPr/>
              <a:t>‹#›</a:t>
            </a:fld>
            <a:endParaRPr lang="en-US"/>
          </a:p>
        </p:txBody>
      </p:sp>
    </p:spTree>
    <p:extLst>
      <p:ext uri="{BB962C8B-B14F-4D97-AF65-F5344CB8AC3E}">
        <p14:creationId xmlns:p14="http://schemas.microsoft.com/office/powerpoint/2010/main" val="3392054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72356699-1BDC-4F57-A809-5202306C963E}"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821F994E-6495-44EB-862B-843646DBF87E}" type="slidenum">
              <a:rPr lang="en-US"/>
              <a:pPr/>
              <a:t>‹#›</a:t>
            </a:fld>
            <a:endParaRPr lang="en-US"/>
          </a:p>
        </p:txBody>
      </p:sp>
    </p:spTree>
    <p:extLst>
      <p:ext uri="{BB962C8B-B14F-4D97-AF65-F5344CB8AC3E}">
        <p14:creationId xmlns:p14="http://schemas.microsoft.com/office/powerpoint/2010/main" val="223433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A6C97C-C777-46E3-9DF0-2EFD4A552BBF}" type="slidenum">
              <a:rPr lang="en-US"/>
              <a:pPr/>
              <a:t>‹#›</a:t>
            </a:fld>
            <a:endParaRPr lang="en-US"/>
          </a:p>
        </p:txBody>
      </p:sp>
    </p:spTree>
    <p:extLst>
      <p:ext uri="{BB962C8B-B14F-4D97-AF65-F5344CB8AC3E}">
        <p14:creationId xmlns:p14="http://schemas.microsoft.com/office/powerpoint/2010/main" val="83065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1A171595-8477-45A3-9832-250653B12186}"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E924170E-9426-43A0-8E1D-5976CCA9BB84}" type="slidenum">
              <a:rPr lang="en-US"/>
              <a:pPr/>
              <a:t>‹#›</a:t>
            </a:fld>
            <a:endParaRPr lang="en-US"/>
          </a:p>
        </p:txBody>
      </p:sp>
    </p:spTree>
    <p:extLst>
      <p:ext uri="{BB962C8B-B14F-4D97-AF65-F5344CB8AC3E}">
        <p14:creationId xmlns:p14="http://schemas.microsoft.com/office/powerpoint/2010/main" val="4085242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spcBef>
                <a:spcPct val="20000"/>
              </a:spcBef>
              <a:buClr>
                <a:schemeClr val="accent2"/>
              </a:buClr>
              <a:buFontTx/>
              <a:buChar char="•"/>
              <a:defRPr/>
            </a:lvl1pPr>
          </a:lstStyle>
          <a:p>
            <a:fld id="{28D055A7-2EA7-4B7C-AE6B-F09A3DCEE810}" type="datetimeFigureOut">
              <a:rPr lang="en-US"/>
              <a:pPr/>
              <a:t>2/29/2012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20000"/>
              </a:spcBef>
              <a:spcAft>
                <a:spcPct val="0"/>
              </a:spcAft>
              <a:buClr>
                <a:schemeClr val="accent2"/>
              </a:buClr>
              <a:buFontTx/>
              <a:buChar char="•"/>
              <a:defRPr>
                <a:latin typeface="Calibri"/>
                <a:cs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spcBef>
                <a:spcPct val="20000"/>
              </a:spcBef>
              <a:buClr>
                <a:schemeClr val="accent2"/>
              </a:buClr>
              <a:buFontTx/>
              <a:buChar char="•"/>
              <a:defRPr/>
            </a:lvl1pPr>
          </a:lstStyle>
          <a:p>
            <a:fld id="{33AC3CC9-235F-4F2D-82CC-C793A872A3D6}" type="slidenum">
              <a:rPr lang="en-US"/>
              <a:pPr/>
              <a:t>‹#›</a:t>
            </a:fld>
            <a:endParaRPr lang="en-US"/>
          </a:p>
        </p:txBody>
      </p:sp>
    </p:spTree>
    <p:extLst>
      <p:ext uri="{BB962C8B-B14F-4D97-AF65-F5344CB8AC3E}">
        <p14:creationId xmlns:p14="http://schemas.microsoft.com/office/powerpoint/2010/main" val="371589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2EE51DE-277D-4D15-95EC-DC2730178424}" type="slidenum">
              <a:rPr lang="en-US"/>
              <a:pPr/>
              <a:t>‹#›</a:t>
            </a:fld>
            <a:endParaRPr lang="en-US"/>
          </a:p>
        </p:txBody>
      </p:sp>
    </p:spTree>
    <p:extLst>
      <p:ext uri="{BB962C8B-B14F-4D97-AF65-F5344CB8AC3E}">
        <p14:creationId xmlns:p14="http://schemas.microsoft.com/office/powerpoint/2010/main" val="2796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7E55347-3A91-4482-8803-0A41DAE23DE9}" type="slidenum">
              <a:rPr lang="en-US"/>
              <a:pPr/>
              <a:t>‹#›</a:t>
            </a:fld>
            <a:endParaRPr lang="en-US"/>
          </a:p>
        </p:txBody>
      </p:sp>
    </p:spTree>
    <p:extLst>
      <p:ext uri="{BB962C8B-B14F-4D97-AF65-F5344CB8AC3E}">
        <p14:creationId xmlns:p14="http://schemas.microsoft.com/office/powerpoint/2010/main" val="37998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ED9D704-D3FF-4C5C-B70C-80EB4CB9314C}" type="slidenum">
              <a:rPr lang="en-US"/>
              <a:pPr/>
              <a:t>‹#›</a:t>
            </a:fld>
            <a:endParaRPr lang="en-US"/>
          </a:p>
        </p:txBody>
      </p:sp>
    </p:spTree>
    <p:extLst>
      <p:ext uri="{BB962C8B-B14F-4D97-AF65-F5344CB8AC3E}">
        <p14:creationId xmlns:p14="http://schemas.microsoft.com/office/powerpoint/2010/main" val="1652769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4ED81A4-A33B-4B5D-AF2A-320852774E92}" type="slidenum">
              <a:rPr lang="en-US"/>
              <a:pPr/>
              <a:t>‹#›</a:t>
            </a:fld>
            <a:endParaRPr lang="en-US"/>
          </a:p>
        </p:txBody>
      </p:sp>
    </p:spTree>
    <p:extLst>
      <p:ext uri="{BB962C8B-B14F-4D97-AF65-F5344CB8AC3E}">
        <p14:creationId xmlns:p14="http://schemas.microsoft.com/office/powerpoint/2010/main" val="52858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A9F38D3-51A9-4E22-A0D6-13D5A95EE4DF}" type="slidenum">
              <a:rPr lang="en-US"/>
              <a:pPr/>
              <a:t>‹#›</a:t>
            </a:fld>
            <a:endParaRPr lang="en-US"/>
          </a:p>
        </p:txBody>
      </p:sp>
    </p:spTree>
    <p:extLst>
      <p:ext uri="{BB962C8B-B14F-4D97-AF65-F5344CB8AC3E}">
        <p14:creationId xmlns:p14="http://schemas.microsoft.com/office/powerpoint/2010/main" val="199900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95E532-66BB-4AAB-971F-FFA25FE59068}" type="slidenum">
              <a:rPr lang="en-US"/>
              <a:pPr/>
              <a:t>‹#›</a:t>
            </a:fld>
            <a:endParaRPr lang="en-US"/>
          </a:p>
        </p:txBody>
      </p:sp>
    </p:spTree>
    <p:extLst>
      <p:ext uri="{BB962C8B-B14F-4D97-AF65-F5344CB8AC3E}">
        <p14:creationId xmlns:p14="http://schemas.microsoft.com/office/powerpoint/2010/main" val="20229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sz="1400">
                <a:latin typeface="Calibri"/>
                <a:ea typeface="+mn-ea"/>
                <a:cs typeface="Calibri"/>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400">
                <a:latin typeface="Calibri"/>
                <a:ea typeface="+mn-ea"/>
                <a:cs typeface="Calibri"/>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a:latin typeface="Calibri" pitchFamily="34" charset="0"/>
                <a:cs typeface="Calibri" pitchFamily="34" charset="0"/>
              </a:defRPr>
            </a:lvl1pPr>
          </a:lstStyle>
          <a:p>
            <a:fld id="{3C8683C3-6472-45AE-A22D-BADE0C49669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Calibri"/>
          <a:ea typeface="ＭＳ Ｐゴシック" charset="0"/>
          <a:cs typeface="Calibri"/>
        </a:defRPr>
      </a:lvl1pPr>
      <a:lvl2pPr algn="ctr" rtl="0" eaLnBrk="0" fontAlgn="base" hangingPunct="0">
        <a:spcBef>
          <a:spcPct val="0"/>
        </a:spcBef>
        <a:spcAft>
          <a:spcPct val="0"/>
        </a:spcAft>
        <a:defRPr sz="4400">
          <a:solidFill>
            <a:schemeClr val="tx2"/>
          </a:solidFill>
          <a:latin typeface="Calibri"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Calibri"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Calibri"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Calibri"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0"/>
        </a:spcBef>
        <a:spcAft>
          <a:spcPct val="0"/>
        </a:spcAft>
        <a:buChar char="•"/>
        <a:defRPr>
          <a:solidFill>
            <a:schemeClr val="tx1"/>
          </a:solidFill>
          <a:latin typeface="Calibri"/>
          <a:ea typeface="ＭＳ Ｐゴシック" charset="0"/>
          <a:cs typeface="Calibri"/>
        </a:defRPr>
      </a:lvl1pPr>
      <a:lvl2pPr marL="742950" indent="-285750" algn="l" rtl="0" eaLnBrk="0" fontAlgn="base" hangingPunct="0">
        <a:spcBef>
          <a:spcPct val="0"/>
        </a:spcBef>
        <a:spcAft>
          <a:spcPct val="0"/>
        </a:spcAft>
        <a:buFont typeface="Courier New" pitchFamily="49" charset="0"/>
        <a:buChar char="o"/>
        <a:defRPr>
          <a:solidFill>
            <a:schemeClr val="tx1"/>
          </a:solidFill>
          <a:latin typeface="Calibri"/>
          <a:ea typeface="Calibri"/>
          <a:cs typeface="Calibri"/>
        </a:defRPr>
      </a:lvl2pPr>
      <a:lvl3pPr marL="1143000" indent="-228600" algn="l" rtl="0" eaLnBrk="0" fontAlgn="base" hangingPunct="0">
        <a:spcBef>
          <a:spcPct val="0"/>
        </a:spcBef>
        <a:spcAft>
          <a:spcPct val="0"/>
        </a:spcAft>
        <a:buFont typeface="Wingdings" pitchFamily="2" charset="2"/>
        <a:buChar char="Ø"/>
        <a:defRPr>
          <a:solidFill>
            <a:schemeClr val="tx1"/>
          </a:solidFill>
          <a:latin typeface="Calibri"/>
          <a:ea typeface="Calibri"/>
          <a:cs typeface="Calibri"/>
        </a:defRPr>
      </a:lvl3pPr>
      <a:lvl4pPr marL="1600200" indent="-228600" algn="l" rtl="0" eaLnBrk="0" fontAlgn="base" hangingPunct="0">
        <a:spcBef>
          <a:spcPct val="0"/>
        </a:spcBef>
        <a:spcAft>
          <a:spcPct val="0"/>
        </a:spcAft>
        <a:buFont typeface="Wingdings" pitchFamily="2" charset="2"/>
        <a:buChar char="§"/>
        <a:defRPr>
          <a:solidFill>
            <a:schemeClr val="tx1"/>
          </a:solidFill>
          <a:latin typeface="Calibri"/>
          <a:ea typeface="Calibri"/>
          <a:cs typeface="Calibri"/>
        </a:defRPr>
      </a:lvl4pPr>
      <a:lvl5pPr marL="2057400" indent="-228600" algn="l" rtl="0" eaLnBrk="0" fontAlgn="base" hangingPunct="0">
        <a:spcBef>
          <a:spcPct val="20000"/>
        </a:spcBef>
        <a:spcAft>
          <a:spcPct val="0"/>
        </a:spcAft>
        <a:buChar char="»"/>
        <a:defRPr sz="2000">
          <a:solidFill>
            <a:schemeClr val="tx1"/>
          </a:solidFill>
          <a:latin typeface="Calibri"/>
          <a:ea typeface="Calibri"/>
          <a:cs typeface="Calibri"/>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7753D659-DDC6-4E15-95FC-180828C2A52F}"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C822C0D7-0456-42D6-8E39-F6E9D34998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0"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8086110F-3388-4672-A2C6-D29F7D76C28D}"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45CE4FBE-BFD2-4C79-85B3-E841F2EE24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itchFamily="34" charset="0"/>
                <a:cs typeface="Calibri" pitchFamily="34" charset="0"/>
              </a:defRPr>
            </a:lvl1pPr>
          </a:lstStyle>
          <a:p>
            <a:fld id="{563675E7-0902-40BA-99FE-190471C8260C}"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a:ea typeface="ＭＳ Ｐゴシック" charset="0"/>
                <a:cs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Calibri" pitchFamily="34" charset="0"/>
              </a:defRPr>
            </a:lvl1pPr>
          </a:lstStyle>
          <a:p>
            <a:fld id="{CAF0A5BA-192E-4387-9ED1-1D47499CDFA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457200" rtl="0" eaLnBrk="0" fontAlgn="base" hangingPunct="0">
        <a:spcBef>
          <a:spcPct val="0"/>
        </a:spcBef>
        <a:spcAft>
          <a:spcPct val="0"/>
        </a:spcAft>
        <a:defRPr kern="1200">
          <a:solidFill>
            <a:schemeClr val="tx1"/>
          </a:solidFill>
          <a:latin typeface="Calibri"/>
          <a:ea typeface="ＭＳ Ｐゴシック" charset="0"/>
          <a:cs typeface="Calibri"/>
        </a:defRPr>
      </a:lvl1pPr>
      <a:lvl2pPr algn="ctr" defTabSz="457200" rtl="0" eaLnBrk="0" fontAlgn="base" hangingPunct="0">
        <a:spcBef>
          <a:spcPct val="0"/>
        </a:spcBef>
        <a:spcAft>
          <a:spcPct val="0"/>
        </a:spcAft>
        <a:defRPr>
          <a:solidFill>
            <a:schemeClr val="tx1"/>
          </a:solidFill>
          <a:latin typeface="Calibri" charset="0"/>
          <a:ea typeface="ＭＳ Ｐゴシック" charset="0"/>
        </a:defRPr>
      </a:lvl2pPr>
      <a:lvl3pPr algn="ctr" defTabSz="457200" rtl="0" eaLnBrk="0" fontAlgn="base" hangingPunct="0">
        <a:spcBef>
          <a:spcPct val="0"/>
        </a:spcBef>
        <a:spcAft>
          <a:spcPct val="0"/>
        </a:spcAft>
        <a:defRPr>
          <a:solidFill>
            <a:schemeClr val="tx1"/>
          </a:solidFill>
          <a:latin typeface="Calibri" charset="0"/>
          <a:ea typeface="ＭＳ Ｐゴシック" charset="0"/>
        </a:defRPr>
      </a:lvl3pPr>
      <a:lvl4pPr algn="ctr" defTabSz="457200" rtl="0" eaLnBrk="0" fontAlgn="base" hangingPunct="0">
        <a:spcBef>
          <a:spcPct val="0"/>
        </a:spcBef>
        <a:spcAft>
          <a:spcPct val="0"/>
        </a:spcAft>
        <a:defRPr>
          <a:solidFill>
            <a:schemeClr val="tx1"/>
          </a:solidFill>
          <a:latin typeface="Calibri" charset="0"/>
          <a:ea typeface="ＭＳ Ｐゴシック" charset="0"/>
        </a:defRPr>
      </a:lvl4pPr>
      <a:lvl5pPr algn="ctr" defTabSz="457200" rtl="0" eaLnBrk="0" fontAlgn="base" hangingPunct="0">
        <a:spcBef>
          <a:spcPct val="0"/>
        </a:spcBef>
        <a:spcAft>
          <a:spcPct val="0"/>
        </a:spcAft>
        <a:defRPr>
          <a:solidFill>
            <a:schemeClr val="tx1"/>
          </a:solidFill>
          <a:latin typeface="Calibri" charset="0"/>
          <a:ea typeface="ＭＳ Ｐゴシック" charset="0"/>
        </a:defRPr>
      </a:lvl5pPr>
      <a:lvl6pPr marL="457200" algn="ctr" defTabSz="457200" rtl="0" fontAlgn="base">
        <a:spcBef>
          <a:spcPct val="0"/>
        </a:spcBef>
        <a:spcAft>
          <a:spcPct val="0"/>
        </a:spcAft>
        <a:defRPr>
          <a:solidFill>
            <a:schemeClr val="tx1"/>
          </a:solidFill>
          <a:latin typeface="Calibri" charset="0"/>
          <a:ea typeface="ＭＳ Ｐゴシック" charset="0"/>
        </a:defRPr>
      </a:lvl6pPr>
      <a:lvl7pPr marL="914400" algn="ctr" defTabSz="457200" rtl="0" fontAlgn="base">
        <a:spcBef>
          <a:spcPct val="0"/>
        </a:spcBef>
        <a:spcAft>
          <a:spcPct val="0"/>
        </a:spcAft>
        <a:defRPr>
          <a:solidFill>
            <a:schemeClr val="tx1"/>
          </a:solidFill>
          <a:latin typeface="Calibri" charset="0"/>
          <a:ea typeface="ＭＳ Ｐゴシック" charset="0"/>
        </a:defRPr>
      </a:lvl7pPr>
      <a:lvl8pPr marL="1371600" algn="ctr" defTabSz="457200" rtl="0" fontAlgn="base">
        <a:spcBef>
          <a:spcPct val="0"/>
        </a:spcBef>
        <a:spcAft>
          <a:spcPct val="0"/>
        </a:spcAft>
        <a:defRPr>
          <a:solidFill>
            <a:schemeClr val="tx1"/>
          </a:solidFill>
          <a:latin typeface="Calibri" charset="0"/>
          <a:ea typeface="ＭＳ Ｐゴシック" charset="0"/>
        </a:defRPr>
      </a:lvl8pPr>
      <a:lvl9pPr marL="1828800" algn="ctr" defTabSz="457200" rtl="0" fontAlgn="base">
        <a:spcBef>
          <a:spcPct val="0"/>
        </a:spcBef>
        <a:spcAft>
          <a:spcPct val="0"/>
        </a:spcAft>
        <a:defRPr>
          <a:solidFill>
            <a:schemeClr val="tx1"/>
          </a:solidFill>
          <a:latin typeface="Calibri" charset="0"/>
          <a:ea typeface="ＭＳ Ｐゴシック" charset="0"/>
        </a:defRPr>
      </a:lvl9pPr>
    </p:titleStyle>
    <p:bodyStyle>
      <a:lvl1pPr marL="285750" indent="-285750" algn="l" defTabSz="457200" rtl="0" eaLnBrk="0" fontAlgn="base" hangingPunct="0">
        <a:spcBef>
          <a:spcPct val="20000"/>
        </a:spcBef>
        <a:spcAft>
          <a:spcPct val="0"/>
        </a:spcAft>
        <a:buSzPct val="100000"/>
        <a:buFont typeface="Arial" pitchFamily="34" charset="0"/>
        <a:buChar char="•"/>
        <a:defRPr kern="1200">
          <a:solidFill>
            <a:schemeClr val="tx1"/>
          </a:solidFill>
          <a:latin typeface="Calibri"/>
          <a:ea typeface="ＭＳ Ｐゴシック" charset="0"/>
          <a:cs typeface="Calibri"/>
        </a:defRPr>
      </a:lvl1pPr>
      <a:lvl2pPr marL="742950" indent="-285750" algn="l" defTabSz="457200" rtl="0" eaLnBrk="0" fontAlgn="base" hangingPunct="0">
        <a:spcBef>
          <a:spcPct val="20000"/>
        </a:spcBef>
        <a:spcAft>
          <a:spcPct val="0"/>
        </a:spcAft>
        <a:buFont typeface="Courier New" pitchFamily="49" charset="0"/>
        <a:buChar char="o"/>
        <a:defRPr kern="1200">
          <a:solidFill>
            <a:schemeClr val="tx1"/>
          </a:solidFill>
          <a:latin typeface="Calibri"/>
          <a:ea typeface="ＭＳ Ｐゴシック" charset="0"/>
          <a:cs typeface="Calibri"/>
        </a:defRPr>
      </a:lvl2pPr>
      <a:lvl3pPr marL="1143000" indent="-228600" algn="l" defTabSz="457200" rtl="0" eaLnBrk="0" fontAlgn="base" hangingPunct="0">
        <a:spcBef>
          <a:spcPct val="20000"/>
        </a:spcBef>
        <a:spcAft>
          <a:spcPct val="0"/>
        </a:spcAft>
        <a:buFont typeface="Wingdings" pitchFamily="2" charset="2"/>
        <a:buChar char="Ø"/>
        <a:defRPr kern="1200">
          <a:solidFill>
            <a:schemeClr val="tx1"/>
          </a:solidFill>
          <a:latin typeface="Calibri"/>
          <a:ea typeface="ＭＳ Ｐゴシック" charset="0"/>
          <a:cs typeface="Calibri"/>
        </a:defRPr>
      </a:lvl3pPr>
      <a:lvl4pPr marL="1600200" indent="-228600" algn="l" defTabSz="457200" rtl="0" eaLnBrk="0" fontAlgn="base" hangingPunct="0">
        <a:spcBef>
          <a:spcPct val="20000"/>
        </a:spcBef>
        <a:spcAft>
          <a:spcPct val="0"/>
        </a:spcAft>
        <a:buFont typeface="Wingdings" pitchFamily="2" charset="2"/>
        <a:buChar char="§"/>
        <a:defRPr kern="1200">
          <a:solidFill>
            <a:schemeClr val="tx1"/>
          </a:solidFill>
          <a:latin typeface="Calibri"/>
          <a:ea typeface="ＭＳ Ｐゴシック" charset="0"/>
          <a:cs typeface="Calibri"/>
        </a:defRPr>
      </a:lvl4pPr>
      <a:lvl5pPr marL="2057400" indent="-228600" algn="l" defTabSz="457200" rtl="0" eaLnBrk="0" fontAlgn="base" hangingPunct="0">
        <a:spcBef>
          <a:spcPct val="20000"/>
        </a:spcBef>
        <a:spcAft>
          <a:spcPct val="0"/>
        </a:spcAft>
        <a:buFont typeface="Arial" pitchFamily="34" charset="0"/>
        <a:buChar char="»"/>
        <a:defRPr kern="1200">
          <a:solidFill>
            <a:schemeClr val="tx1"/>
          </a:solidFill>
          <a:latin typeface="Calibri"/>
          <a:ea typeface="ＭＳ Ｐゴシック" charset="0"/>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22B88372-A1E9-4632-85E5-91117E9558DF}"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94D99D87-043F-4631-9EFB-E2592B71C7C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3"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8A6E78B3-A80E-4729-8830-6ADB68DA4E38}"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676A83FC-7AA7-4AF8-98BC-ACB61DA6F8C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4"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FC740155-EAF1-47F7-B8CE-7B1403F7AD68}"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D4D27447-9E86-488A-BEA9-76024EF462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8E9CB79F-98B6-4B28-9543-BCF0F73BC40D}"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8149280F-1136-4504-A7BD-824DA4F3ED5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6"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A579938E-E37F-4C18-9D7D-91858215D6D0}"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A5C72C4A-0795-47E8-8F44-D3A29FB03A6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7"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0E31BBFC-3A37-4C90-BFCD-2632D3BC4DE4}"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2D5152B9-5D55-4088-B398-CB8F59BCB14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8"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eaLnBrk="1" hangingPunct="1">
              <a:spcBef>
                <a:spcPct val="0"/>
              </a:spcBef>
              <a:buClrTx/>
              <a:buFontTx/>
              <a:buNone/>
              <a:defRPr sz="1200">
                <a:solidFill>
                  <a:srgbClr val="898989"/>
                </a:solidFill>
                <a:latin typeface="Calibri" pitchFamily="34" charset="0"/>
                <a:cs typeface="Calibri" pitchFamily="34" charset="0"/>
              </a:defRPr>
            </a:lvl1pPr>
          </a:lstStyle>
          <a:p>
            <a:fld id="{48BB01AB-0174-4DB1-923D-F4C2A3CBBA47}" type="datetimeFigureOut">
              <a:rPr lang="en-US"/>
              <a:pPr/>
              <a:t>2/29/2012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spcBef>
                <a:spcPct val="0"/>
              </a:spcBef>
              <a:buClrTx/>
              <a:buFontTx/>
              <a:buNone/>
              <a:defRPr sz="1200">
                <a:solidFill>
                  <a:srgbClr val="898989"/>
                </a:solidFill>
                <a:latin typeface="Calibri" pitchFamily="34" charset="0"/>
                <a:cs typeface="Calibri" pitchFamily="34" charset="0"/>
              </a:defRPr>
            </a:lvl1pPr>
          </a:lstStyle>
          <a:p>
            <a:fld id="{0B1373B0-C900-4EEB-82AB-61E286C147F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9"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ucanr.org/repository/fileaccess.cfm?article=73948&amp;p=ATYYBM" TargetMode="External"/><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hyperlink" Target="http://bobmccarty.com/wp-content/uploads/2009/04/tamarisk-removal.jpg" TargetMode="Externa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w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w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58" name="Text Box 11"/>
          <p:cNvSpPr txBox="1">
            <a:spLocks noChangeArrowheads="1"/>
          </p:cNvSpPr>
          <p:nvPr/>
        </p:nvSpPr>
        <p:spPr bwMode="auto">
          <a:xfrm>
            <a:off x="1066800" y="32766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eaLnBrk="1" hangingPunct="1">
              <a:spcBef>
                <a:spcPct val="50000"/>
              </a:spcBef>
              <a:buClrTx/>
              <a:buFontTx/>
              <a:buNone/>
            </a:pPr>
            <a:r>
              <a:rPr lang="en-US" sz="1800">
                <a:solidFill>
                  <a:schemeClr val="bg1"/>
                </a:solidFill>
                <a:latin typeface="Calibri" pitchFamily="34" charset="0"/>
                <a:cs typeface="Calibri" pitchFamily="34" charset="0"/>
              </a:rPr>
              <a:t>uc california naturalist</a:t>
            </a:r>
          </a:p>
        </p:txBody>
      </p:sp>
      <p:pic>
        <p:nvPicPr>
          <p:cNvPr id="45059" name="Picture 4" descr="ANR_brand_Whi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8600"/>
            <a:ext cx="33099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Line 15"/>
          <p:cNvSpPr>
            <a:spLocks noChangeShapeType="1"/>
          </p:cNvSpPr>
          <p:nvPr/>
        </p:nvSpPr>
        <p:spPr bwMode="auto">
          <a:xfrm>
            <a:off x="1143000" y="3200400"/>
            <a:ext cx="37338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5061" name="Object 23"/>
          <p:cNvGraphicFramePr>
            <a:graphicFrameLocks noChangeAspect="1"/>
          </p:cNvGraphicFramePr>
          <p:nvPr/>
        </p:nvGraphicFramePr>
        <p:xfrm>
          <a:off x="3733800" y="2743200"/>
          <a:ext cx="1092200" cy="1089025"/>
        </p:xfrm>
        <a:graphic>
          <a:graphicData uri="http://schemas.openxmlformats.org/presentationml/2006/ole">
            <mc:AlternateContent xmlns:mc="http://schemas.openxmlformats.org/markup-compatibility/2006">
              <mc:Choice xmlns:v="urn:schemas-microsoft-com:vml" Requires="v">
                <p:oleObj spid="_x0000_s45065" name="CorelDRAW" r:id="rId5" imgW="2717800" imgH="2717800" progId="CorelDraw.Graphic.15">
                  <p:embed/>
                </p:oleObj>
              </mc:Choice>
              <mc:Fallback>
                <p:oleObj name="CorelDRAW" r:id="rId5" imgW="2717800" imgH="2717800" progId="CorelDraw.Graphic.15">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2743200"/>
                        <a:ext cx="1092200"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5062" name="Picture 6" descr="PPbkgnd.Dk.blue.Gol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N_rectangle.wseal.tag.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998632">
            <a:off x="5776913" y="-155575"/>
            <a:ext cx="2773362" cy="4562475"/>
          </a:xfrm>
          <a:prstGeom prst="rect">
            <a:avLst/>
          </a:prstGeom>
          <a:noFill/>
          <a:ln>
            <a:noFill/>
          </a:ln>
          <a:effectLst>
            <a:outerShdw blurRad="101600" dist="139700" dir="13379999" algn="tl" rotWithShape="0">
              <a:srgbClr val="333333">
                <a:alpha val="7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Box 1"/>
          <p:cNvSpPr txBox="1">
            <a:spLocks noChangeArrowheads="1"/>
          </p:cNvSpPr>
          <p:nvPr/>
        </p:nvSpPr>
        <p:spPr bwMode="auto">
          <a:xfrm>
            <a:off x="4876800" y="5486400"/>
            <a:ext cx="4522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0"/>
              </a:spcBef>
              <a:buFontTx/>
              <a:buNone/>
            </a:pPr>
            <a:r>
              <a:rPr lang="en-US" sz="1800" b="1">
                <a:solidFill>
                  <a:schemeClr val="bg1"/>
                </a:solidFill>
                <a:latin typeface="Calibri" pitchFamily="34" charset="0"/>
                <a:cs typeface="Calibri" pitchFamily="34" charset="0"/>
              </a:rPr>
              <a:t>Chapter 1</a:t>
            </a:r>
          </a:p>
          <a:p>
            <a:pPr algn="l">
              <a:spcBef>
                <a:spcPct val="0"/>
              </a:spcBef>
              <a:buFontTx/>
              <a:buNone/>
            </a:pPr>
            <a:r>
              <a:rPr lang="en-US" sz="1800">
                <a:solidFill>
                  <a:schemeClr val="bg1"/>
                </a:solidFill>
                <a:latin typeface="Calibri" pitchFamily="34" charset="0"/>
                <a:cs typeface="Calibri" pitchFamily="34" charset="0"/>
              </a:rPr>
              <a:t>Introduction to the CA Naturalist Program</a:t>
            </a:r>
          </a:p>
          <a:p>
            <a:pPr algn="l">
              <a:spcBef>
                <a:spcPct val="0"/>
              </a:spcBef>
              <a:buFontTx/>
              <a:buNone/>
            </a:pPr>
            <a:r>
              <a:rPr lang="en-US" sz="1800">
                <a:solidFill>
                  <a:schemeClr val="bg1"/>
                </a:solidFill>
                <a:latin typeface="Calibri" pitchFamily="34" charset="0"/>
                <a:cs typeface="Calibri" pitchFamily="34" charset="0"/>
              </a:rPr>
              <a:t>California</a:t>
            </a:r>
            <a:r>
              <a:rPr lang="en-US" altLang="en-US" sz="1800">
                <a:solidFill>
                  <a:schemeClr val="bg1"/>
                </a:solidFill>
                <a:latin typeface="Calibri" pitchFamily="34" charset="0"/>
                <a:cs typeface="Calibri" pitchFamily="34" charset="0"/>
              </a:rPr>
              <a:t>’</a:t>
            </a:r>
            <a:r>
              <a:rPr lang="en-US" sz="1800">
                <a:solidFill>
                  <a:schemeClr val="bg1"/>
                </a:solidFill>
                <a:latin typeface="Calibri" pitchFamily="34" charset="0"/>
                <a:cs typeface="Calibri" pitchFamily="34" charset="0"/>
              </a:rPr>
              <a:t>s Biodiversity in Context</a:t>
            </a:r>
          </a:p>
          <a:p>
            <a:pPr algn="l">
              <a:spcBef>
                <a:spcPct val="0"/>
              </a:spcBef>
              <a:buFontTx/>
              <a:buNone/>
            </a:pPr>
            <a:r>
              <a:rPr lang="en-US" sz="1800">
                <a:solidFill>
                  <a:schemeClr val="bg1"/>
                </a:solidFill>
                <a:latin typeface="Calibri" pitchFamily="34" charset="0"/>
                <a:cs typeface="Calibri" pitchFamily="34" charset="0"/>
              </a:rPr>
              <a:t>The Role of Naturalists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6" descr="CN_rectangle.wseal.ta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7386">
            <a:off x="788988" y="-185738"/>
            <a:ext cx="2119312" cy="3486151"/>
          </a:xfrm>
          <a:prstGeom prst="rect">
            <a:avLst/>
          </a:prstGeom>
          <a:noFill/>
          <a:ln>
            <a:noFill/>
          </a:ln>
          <a:effectLst>
            <a:outerShdw blurRad="53975" dist="76200" dir="13860021" algn="tl" rotWithShape="0">
              <a:srgbClr val="333333">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6" descr="PPbkgnd.Dk.blue.Gol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1"/>
          <p:cNvSpPr>
            <a:spLocks noChangeArrowheads="1"/>
          </p:cNvSpPr>
          <p:nvPr/>
        </p:nvSpPr>
        <p:spPr bwMode="auto">
          <a:xfrm>
            <a:off x="1219200" y="47244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defTabSz="457200" eaLnBrk="1" hangingPunct="1">
              <a:spcBef>
                <a:spcPct val="0"/>
              </a:spcBef>
              <a:buClrTx/>
              <a:buFont typeface="Calibri" pitchFamily="34" charset="0"/>
              <a:buAutoNum type="alphaLcPeriod" startAt="8"/>
            </a:pPr>
            <a:r>
              <a:rPr lang="en-US">
                <a:solidFill>
                  <a:srgbClr val="FFFFFF"/>
                </a:solidFill>
                <a:latin typeface="Calibri" pitchFamily="34" charset="0"/>
                <a:cs typeface="Calibri" pitchFamily="34" charset="0"/>
              </a:rPr>
              <a:t>there are Master Naturalist type programs in 26 other states, but this is the first such program for California that will engage adults including teachers, docents, land stewards, and nature enthusiasts in service learning and participatory research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4"/>
          <p:cNvSpPr txBox="1">
            <a:spLocks noChangeArrowheads="1"/>
          </p:cNvSpPr>
          <p:nvPr/>
        </p:nvSpPr>
        <p:spPr bwMode="auto">
          <a:xfrm>
            <a:off x="838200" y="228600"/>
            <a:ext cx="6705600" cy="369888"/>
          </a:xfrm>
          <a:prstGeom prst="rect">
            <a:avLst/>
          </a:prstGeom>
          <a:noFill/>
          <a:ln w="9525">
            <a:noFill/>
            <a:miter lim="800000"/>
            <a:headEnd/>
            <a:tailEnd/>
          </a:ln>
        </p:spPr>
        <p:txBody>
          <a:bodyPr>
            <a:spAutoFit/>
          </a:bodyPr>
          <a:lstStyle/>
          <a:p>
            <a:pPr marL="285750" indent="-285750" algn="l" defTabSz="457200" eaLnBrk="1" fontAlgn="auto" hangingPunct="1">
              <a:spcBef>
                <a:spcPct val="50000"/>
              </a:spcBef>
              <a:spcAft>
                <a:spcPts val="0"/>
              </a:spcAft>
              <a:buClrTx/>
              <a:defRPr/>
            </a:pPr>
            <a:r>
              <a:rPr lang="en-US" dirty="0">
                <a:latin typeface="Calibri"/>
                <a:ea typeface="+mn-ea"/>
                <a:cs typeface="Calibri"/>
              </a:rPr>
              <a:t>Statewide Naturalist Programs</a:t>
            </a:r>
          </a:p>
        </p:txBody>
      </p:sp>
      <p:sp>
        <p:nvSpPr>
          <p:cNvPr id="22" name="Oval 24"/>
          <p:cNvSpPr>
            <a:spLocks noChangeArrowheads="1"/>
          </p:cNvSpPr>
          <p:nvPr/>
        </p:nvSpPr>
        <p:spPr bwMode="auto">
          <a:xfrm>
            <a:off x="5334000" y="3603625"/>
            <a:ext cx="152400" cy="152400"/>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23" name="Oval 25"/>
          <p:cNvSpPr>
            <a:spLocks noChangeArrowheads="1"/>
          </p:cNvSpPr>
          <p:nvPr/>
        </p:nvSpPr>
        <p:spPr bwMode="auto">
          <a:xfrm>
            <a:off x="5638800" y="3298825"/>
            <a:ext cx="152400" cy="152400"/>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grpSp>
        <p:nvGrpSpPr>
          <p:cNvPr id="57348" name="Group 43"/>
          <p:cNvGrpSpPr>
            <a:grpSpLocks/>
          </p:cNvGrpSpPr>
          <p:nvPr/>
        </p:nvGrpSpPr>
        <p:grpSpPr bwMode="auto">
          <a:xfrm>
            <a:off x="1981200" y="1622425"/>
            <a:ext cx="6477000" cy="4005263"/>
            <a:chOff x="1008" y="1392"/>
            <a:chExt cx="4080" cy="2523"/>
          </a:xfrm>
        </p:grpSpPr>
        <p:pic>
          <p:nvPicPr>
            <p:cNvPr id="57354" name="Picture 8" descr="united_states_map"/>
            <p:cNvPicPr>
              <a:picLocks noChangeAspect="1" noChangeArrowheads="1"/>
            </p:cNvPicPr>
            <p:nvPr/>
          </p:nvPicPr>
          <p:blipFill>
            <a:blip r:embed="rId2">
              <a:extLst>
                <a:ext uri="{28A0092B-C50C-407E-A947-70E740481C1C}">
                  <a14:useLocalDpi xmlns:a14="http://schemas.microsoft.com/office/drawing/2010/main" val="0"/>
                </a:ext>
              </a:extLst>
            </a:blip>
            <a:srcRect l="3665" t="35811" r="3497" b="19806"/>
            <a:stretch>
              <a:fillRect/>
            </a:stretch>
          </p:blipFill>
          <p:spPr bwMode="auto">
            <a:xfrm>
              <a:off x="1008" y="1392"/>
              <a:ext cx="4080" cy="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10"/>
            <p:cNvSpPr>
              <a:spLocks noChangeArrowheads="1"/>
            </p:cNvSpPr>
            <p:nvPr/>
          </p:nvSpPr>
          <p:spPr bwMode="auto">
            <a:xfrm>
              <a:off x="1536" y="1584"/>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27" name="Oval 11"/>
            <p:cNvSpPr>
              <a:spLocks noChangeArrowheads="1"/>
            </p:cNvSpPr>
            <p:nvPr/>
          </p:nvSpPr>
          <p:spPr bwMode="auto">
            <a:xfrm>
              <a:off x="1440" y="1968"/>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28" name="Oval 12"/>
            <p:cNvSpPr>
              <a:spLocks noChangeArrowheads="1"/>
            </p:cNvSpPr>
            <p:nvPr/>
          </p:nvSpPr>
          <p:spPr bwMode="auto">
            <a:xfrm>
              <a:off x="3456" y="1968"/>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29" name="Oval 13"/>
            <p:cNvSpPr>
              <a:spLocks noChangeArrowheads="1"/>
            </p:cNvSpPr>
            <p:nvPr/>
          </p:nvSpPr>
          <p:spPr bwMode="auto">
            <a:xfrm>
              <a:off x="1872" y="1968"/>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0" name="Oval 14"/>
            <p:cNvSpPr>
              <a:spLocks noChangeArrowheads="1"/>
            </p:cNvSpPr>
            <p:nvPr/>
          </p:nvSpPr>
          <p:spPr bwMode="auto">
            <a:xfrm>
              <a:off x="2784" y="3072"/>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1" name="Oval 15"/>
            <p:cNvSpPr>
              <a:spLocks noChangeArrowheads="1"/>
            </p:cNvSpPr>
            <p:nvPr/>
          </p:nvSpPr>
          <p:spPr bwMode="auto">
            <a:xfrm>
              <a:off x="3216" y="1824"/>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2" name="Oval 16"/>
            <p:cNvSpPr>
              <a:spLocks noChangeArrowheads="1"/>
            </p:cNvSpPr>
            <p:nvPr/>
          </p:nvSpPr>
          <p:spPr bwMode="auto">
            <a:xfrm>
              <a:off x="4848" y="1632"/>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3" name="Oval 17"/>
            <p:cNvSpPr>
              <a:spLocks noChangeArrowheads="1"/>
            </p:cNvSpPr>
            <p:nvPr/>
          </p:nvSpPr>
          <p:spPr bwMode="auto">
            <a:xfrm>
              <a:off x="4272" y="3456"/>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4" name="Oval 18"/>
            <p:cNvSpPr>
              <a:spLocks noChangeArrowheads="1"/>
            </p:cNvSpPr>
            <p:nvPr/>
          </p:nvSpPr>
          <p:spPr bwMode="auto">
            <a:xfrm>
              <a:off x="1872" y="2880"/>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5" name="Oval 19"/>
            <p:cNvSpPr>
              <a:spLocks noChangeArrowheads="1"/>
            </p:cNvSpPr>
            <p:nvPr/>
          </p:nvSpPr>
          <p:spPr bwMode="auto">
            <a:xfrm>
              <a:off x="2352" y="2592"/>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6" name="Oval 20"/>
            <p:cNvSpPr>
              <a:spLocks noChangeArrowheads="1"/>
            </p:cNvSpPr>
            <p:nvPr/>
          </p:nvSpPr>
          <p:spPr bwMode="auto">
            <a:xfrm>
              <a:off x="3552" y="3120"/>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7" name="Oval 21"/>
            <p:cNvSpPr>
              <a:spLocks noChangeArrowheads="1"/>
            </p:cNvSpPr>
            <p:nvPr/>
          </p:nvSpPr>
          <p:spPr bwMode="auto">
            <a:xfrm>
              <a:off x="4128" y="2496"/>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8" name="Oval 22"/>
            <p:cNvSpPr>
              <a:spLocks noChangeArrowheads="1"/>
            </p:cNvSpPr>
            <p:nvPr/>
          </p:nvSpPr>
          <p:spPr bwMode="auto">
            <a:xfrm>
              <a:off x="4272" y="2544"/>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39" name="Oval 23"/>
            <p:cNvSpPr>
              <a:spLocks noChangeArrowheads="1"/>
            </p:cNvSpPr>
            <p:nvPr/>
          </p:nvSpPr>
          <p:spPr bwMode="auto">
            <a:xfrm>
              <a:off x="3792" y="2112"/>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0" name="Oval 26"/>
            <p:cNvSpPr>
              <a:spLocks noChangeArrowheads="1"/>
            </p:cNvSpPr>
            <p:nvPr/>
          </p:nvSpPr>
          <p:spPr bwMode="auto">
            <a:xfrm>
              <a:off x="3792" y="3024"/>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1" name="Oval 27"/>
            <p:cNvSpPr>
              <a:spLocks noChangeArrowheads="1"/>
            </p:cNvSpPr>
            <p:nvPr/>
          </p:nvSpPr>
          <p:spPr bwMode="auto">
            <a:xfrm>
              <a:off x="3744" y="2352"/>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2" name="Oval 28"/>
            <p:cNvSpPr>
              <a:spLocks noChangeArrowheads="1"/>
            </p:cNvSpPr>
            <p:nvPr/>
          </p:nvSpPr>
          <p:spPr bwMode="auto">
            <a:xfrm>
              <a:off x="4032" y="3024"/>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3" name="Oval 29"/>
            <p:cNvSpPr>
              <a:spLocks noChangeArrowheads="1"/>
            </p:cNvSpPr>
            <p:nvPr/>
          </p:nvSpPr>
          <p:spPr bwMode="auto">
            <a:xfrm>
              <a:off x="4560" y="2064"/>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4" name="Oval 30"/>
            <p:cNvSpPr>
              <a:spLocks noChangeArrowheads="1"/>
            </p:cNvSpPr>
            <p:nvPr/>
          </p:nvSpPr>
          <p:spPr bwMode="auto">
            <a:xfrm>
              <a:off x="4512" y="2352"/>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5" name="Oval 31"/>
            <p:cNvSpPr>
              <a:spLocks noChangeArrowheads="1"/>
            </p:cNvSpPr>
            <p:nvPr/>
          </p:nvSpPr>
          <p:spPr bwMode="auto">
            <a:xfrm>
              <a:off x="4656" y="1872"/>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6" name="Oval 32"/>
            <p:cNvSpPr>
              <a:spLocks noChangeArrowheads="1"/>
            </p:cNvSpPr>
            <p:nvPr/>
          </p:nvSpPr>
          <p:spPr bwMode="auto">
            <a:xfrm>
              <a:off x="3984" y="2400"/>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7" name="Oval 33"/>
            <p:cNvSpPr>
              <a:spLocks noChangeArrowheads="1"/>
            </p:cNvSpPr>
            <p:nvPr/>
          </p:nvSpPr>
          <p:spPr bwMode="auto">
            <a:xfrm>
              <a:off x="3024" y="2880"/>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8" name="Oval 35"/>
            <p:cNvSpPr>
              <a:spLocks noChangeArrowheads="1"/>
            </p:cNvSpPr>
            <p:nvPr/>
          </p:nvSpPr>
          <p:spPr bwMode="auto">
            <a:xfrm>
              <a:off x="4368" y="2016"/>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49" name="Oval 36"/>
            <p:cNvSpPr>
              <a:spLocks noChangeArrowheads="1"/>
            </p:cNvSpPr>
            <p:nvPr/>
          </p:nvSpPr>
          <p:spPr bwMode="auto">
            <a:xfrm>
              <a:off x="4512" y="1920"/>
              <a:ext cx="96" cy="96"/>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grpSp>
      <p:sp>
        <p:nvSpPr>
          <p:cNvPr id="50" name="Oval 38"/>
          <p:cNvSpPr>
            <a:spLocks noChangeArrowheads="1"/>
          </p:cNvSpPr>
          <p:nvPr/>
        </p:nvSpPr>
        <p:spPr bwMode="auto">
          <a:xfrm>
            <a:off x="1295400" y="1851025"/>
            <a:ext cx="152400" cy="152400"/>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pic>
        <p:nvPicPr>
          <p:cNvPr id="57350" name="Picture 41" descr="united_states_map"/>
          <p:cNvPicPr>
            <a:picLocks noChangeAspect="1" noChangeArrowheads="1"/>
          </p:cNvPicPr>
          <p:nvPr/>
        </p:nvPicPr>
        <p:blipFill>
          <a:blip r:embed="rId2">
            <a:extLst>
              <a:ext uri="{28A0092B-C50C-407E-A947-70E740481C1C}">
                <a14:useLocalDpi xmlns:a14="http://schemas.microsoft.com/office/drawing/2010/main" val="0"/>
              </a:ext>
            </a:extLst>
          </a:blip>
          <a:srcRect l="56493" t="89629" r="25389" b="3152"/>
          <a:stretch>
            <a:fillRect/>
          </a:stretch>
        </p:blipFill>
        <p:spPr bwMode="auto">
          <a:xfrm>
            <a:off x="1828800" y="5127625"/>
            <a:ext cx="2514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val 42"/>
          <p:cNvSpPr>
            <a:spLocks noChangeArrowheads="1"/>
          </p:cNvSpPr>
          <p:nvPr/>
        </p:nvSpPr>
        <p:spPr bwMode="auto">
          <a:xfrm>
            <a:off x="1676400" y="4822825"/>
            <a:ext cx="152400" cy="152400"/>
          </a:xfrm>
          <a:prstGeom prst="ellipse">
            <a:avLst/>
          </a:prstGeom>
          <a:solidFill>
            <a:srgbClr val="CC3300"/>
          </a:solidFill>
          <a:ln w="9525">
            <a:solidFill>
              <a:schemeClr val="tx1"/>
            </a:solidFill>
            <a:round/>
            <a:headEnd/>
            <a:tailEnd/>
          </a:ln>
        </p:spPr>
        <p:txBody>
          <a:bodyPr wrap="none"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pic>
        <p:nvPicPr>
          <p:cNvPr id="57352" name="Picture 7" descr="united_states_map"/>
          <p:cNvPicPr>
            <a:picLocks noChangeAspect="1" noChangeArrowheads="1"/>
          </p:cNvPicPr>
          <p:nvPr/>
        </p:nvPicPr>
        <p:blipFill>
          <a:blip r:embed="rId2" cstate="print">
            <a:extLst>
              <a:ext uri="{28A0092B-C50C-407E-A947-70E740481C1C}">
                <a14:useLocalDpi xmlns:a14="http://schemas.microsoft.com/office/drawing/2010/main" val="0"/>
              </a:ext>
            </a:extLst>
          </a:blip>
          <a:srcRect l="2516" t="1944" r="47154" b="73141"/>
          <a:stretch>
            <a:fillRect/>
          </a:stretch>
        </p:blipFill>
        <p:spPr bwMode="auto">
          <a:xfrm>
            <a:off x="914400" y="1668463"/>
            <a:ext cx="15240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8370"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776288" y="304800"/>
            <a:ext cx="60817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0"/>
              </a:spcBef>
              <a:buClrTx/>
              <a:buFont typeface="Calibri" pitchFamily="34" charset="0"/>
              <a:buAutoNum type="alphaLcPeriod" startAt="9"/>
            </a:pPr>
            <a:r>
              <a:rPr lang="en-US" sz="1800">
                <a:solidFill>
                  <a:schemeClr val="bg1"/>
                </a:solidFill>
                <a:latin typeface="Calibri" pitchFamily="34" charset="0"/>
                <a:cs typeface="Calibri" pitchFamily="34" charset="0"/>
              </a:rPr>
              <a:t>Texas Naturalist</a:t>
            </a:r>
          </a:p>
          <a:p>
            <a:pPr lvl="1" algn="l">
              <a:spcBef>
                <a:spcPct val="0"/>
              </a:spcBef>
              <a:buClrTx/>
            </a:pPr>
            <a:r>
              <a:rPr lang="en-US" sz="1800">
                <a:solidFill>
                  <a:schemeClr val="bg1"/>
                </a:solidFill>
                <a:latin typeface="Calibri" pitchFamily="34" charset="0"/>
                <a:cs typeface="Calibri" pitchFamily="34" charset="0"/>
              </a:rPr>
              <a:t>2,751 volunteers trained</a:t>
            </a:r>
          </a:p>
          <a:p>
            <a:pPr lvl="1" algn="l">
              <a:spcBef>
                <a:spcPct val="0"/>
              </a:spcBef>
              <a:buClrTx/>
            </a:pPr>
            <a:r>
              <a:rPr lang="en-US" sz="1800">
                <a:solidFill>
                  <a:schemeClr val="bg1"/>
                </a:solidFill>
                <a:latin typeface="Calibri" pitchFamily="34" charset="0"/>
                <a:cs typeface="Calibri" pitchFamily="34" charset="0"/>
              </a:rPr>
              <a:t>reached 530,845 people</a:t>
            </a:r>
          </a:p>
          <a:p>
            <a:pPr lvl="1" algn="l">
              <a:spcBef>
                <a:spcPct val="0"/>
              </a:spcBef>
              <a:buClrTx/>
            </a:pPr>
            <a:r>
              <a:rPr lang="en-US" sz="1800">
                <a:solidFill>
                  <a:schemeClr val="bg1"/>
                </a:solidFill>
                <a:latin typeface="Calibri" pitchFamily="34" charset="0"/>
                <a:cs typeface="Calibri" pitchFamily="34" charset="0"/>
              </a:rPr>
              <a:t>impacted 75,000 acres habitat</a:t>
            </a:r>
          </a:p>
          <a:p>
            <a:pPr lvl="1" algn="l">
              <a:spcBef>
                <a:spcPct val="0"/>
              </a:spcBef>
              <a:buClrTx/>
            </a:pPr>
            <a:r>
              <a:rPr lang="en-US" sz="1800">
                <a:solidFill>
                  <a:schemeClr val="bg1"/>
                </a:solidFill>
                <a:latin typeface="Calibri" pitchFamily="34" charset="0"/>
                <a:cs typeface="Calibri" pitchFamily="34" charset="0"/>
              </a:rPr>
              <a:t>192,606 hours of service = $3.38 million in </a:t>
            </a:r>
            <a:r>
              <a:rPr lang="en-US" altLang="en-US" sz="1800">
                <a:solidFill>
                  <a:schemeClr val="bg1"/>
                </a:solidFill>
                <a:latin typeface="Calibri" pitchFamily="34" charset="0"/>
                <a:cs typeface="Calibri" pitchFamily="34" charset="0"/>
              </a:rPr>
              <a:t>‘</a:t>
            </a:r>
            <a:r>
              <a:rPr lang="en-US" sz="1800">
                <a:solidFill>
                  <a:schemeClr val="bg1"/>
                </a:solidFill>
                <a:latin typeface="Calibri" pitchFamily="34" charset="0"/>
                <a:cs typeface="Calibri" pitchFamily="34" charset="0"/>
              </a:rPr>
              <a:t>03-</a:t>
            </a:r>
            <a:r>
              <a:rPr lang="en-US" altLang="en-US" sz="1800">
                <a:solidFill>
                  <a:schemeClr val="bg1"/>
                </a:solidFill>
                <a:latin typeface="Calibri" pitchFamily="34" charset="0"/>
                <a:cs typeface="Calibri" pitchFamily="34" charset="0"/>
              </a:rPr>
              <a:t>’</a:t>
            </a:r>
            <a:r>
              <a:rPr lang="en-US" sz="1800">
                <a:solidFill>
                  <a:schemeClr val="bg1"/>
                </a:solidFill>
                <a:latin typeface="Calibri" pitchFamily="34" charset="0"/>
                <a:cs typeface="Calibri" pitchFamily="34" charset="0"/>
              </a:rPr>
              <a:t>04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989" name="Rectangle 1"/>
          <p:cNvSpPr>
            <a:spLocks noChangeArrowheads="1"/>
          </p:cNvSpPr>
          <p:nvPr/>
        </p:nvSpPr>
        <p:spPr bwMode="auto">
          <a:xfrm>
            <a:off x="762000" y="152400"/>
            <a:ext cx="72945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defTabSz="457200" eaLnBrk="1" hangingPunct="1">
              <a:spcBef>
                <a:spcPct val="0"/>
              </a:spcBef>
              <a:buClrTx/>
              <a:buFont typeface="Calibri" pitchFamily="34" charset="0"/>
              <a:buAutoNum type="alphaLcPeriod" startAt="10"/>
            </a:pPr>
            <a:r>
              <a:rPr lang="en-US">
                <a:solidFill>
                  <a:schemeClr val="bg1"/>
                </a:solidFill>
                <a:latin typeface="Calibri" pitchFamily="34" charset="0"/>
                <a:cs typeface="Calibri" pitchFamily="34" charset="0"/>
              </a:rPr>
              <a:t>we cannot protect and restore California</a:t>
            </a:r>
            <a:r>
              <a:rPr lang="ja-JP" altLang="en-US">
                <a:solidFill>
                  <a:schemeClr val="bg1"/>
                </a:solidFill>
                <a:latin typeface="Calibri" pitchFamily="34" charset="0"/>
                <a:cs typeface="Calibri" pitchFamily="34" charset="0"/>
              </a:rPr>
              <a:t>’</a:t>
            </a:r>
            <a:r>
              <a:rPr lang="en-US" altLang="ja-JP">
                <a:solidFill>
                  <a:schemeClr val="bg1"/>
                </a:solidFill>
                <a:latin typeface="Calibri" pitchFamily="34" charset="0"/>
                <a:cs typeface="Calibri" pitchFamily="34" charset="0"/>
              </a:rPr>
              <a:t>s unique ecology without an environmentally literate, engaged public</a:t>
            </a:r>
          </a:p>
          <a:p>
            <a:pPr marL="742950" lvl="1" indent="-285750" algn="l" defTabSz="457200" eaLnBrk="1" hangingPunct="1">
              <a:spcBef>
                <a:spcPct val="0"/>
              </a:spcBef>
              <a:buClrTx/>
            </a:pPr>
            <a:r>
              <a:rPr lang="en-US">
                <a:solidFill>
                  <a:schemeClr val="bg1"/>
                </a:solidFill>
                <a:latin typeface="Calibri" pitchFamily="34" charset="0"/>
                <a:cs typeface="Calibri" pitchFamily="34" charset="0"/>
              </a:rPr>
              <a:t>environmental literacy </a:t>
            </a:r>
          </a:p>
          <a:p>
            <a:pPr marL="742950" lvl="1" indent="-285750" algn="l" defTabSz="457200" eaLnBrk="1" hangingPunct="1">
              <a:spcBef>
                <a:spcPct val="0"/>
              </a:spcBef>
              <a:buClrTx/>
            </a:pPr>
            <a:r>
              <a:rPr lang="en-US">
                <a:solidFill>
                  <a:schemeClr val="bg1"/>
                </a:solidFill>
                <a:latin typeface="Calibri" pitchFamily="34" charset="0"/>
                <a:cs typeface="Calibri" pitchFamily="34" charset="0"/>
              </a:rPr>
              <a:t>scientific and social understanding</a:t>
            </a:r>
          </a:p>
          <a:p>
            <a:pPr marL="742950" lvl="1" indent="-285750" algn="l" defTabSz="457200" eaLnBrk="1" hangingPunct="1">
              <a:spcBef>
                <a:spcPct val="0"/>
              </a:spcBef>
              <a:buClrTx/>
            </a:pPr>
            <a:r>
              <a:rPr lang="en-US">
                <a:solidFill>
                  <a:schemeClr val="bg1"/>
                </a:solidFill>
                <a:latin typeface="Calibri" pitchFamily="34" charset="0"/>
                <a:cs typeface="Calibri" pitchFamily="34" charset="0"/>
              </a:rPr>
              <a:t>interpretive skills</a:t>
            </a:r>
          </a:p>
          <a:p>
            <a:pPr marL="742950" lvl="1" indent="-285750" algn="l" defTabSz="457200" eaLnBrk="1" hangingPunct="1">
              <a:spcBef>
                <a:spcPct val="0"/>
              </a:spcBef>
              <a:buClrTx/>
            </a:pPr>
            <a:r>
              <a:rPr lang="en-US">
                <a:solidFill>
                  <a:schemeClr val="bg1"/>
                </a:solidFill>
                <a:latin typeface="Calibri" pitchFamily="34" charset="0"/>
                <a:cs typeface="Calibri" pitchFamily="34" charset="0"/>
              </a:rPr>
              <a:t>involved in collaborative conservation</a:t>
            </a:r>
          </a:p>
          <a:p>
            <a:pPr marL="742950" lvl="1" indent="-285750" algn="l" defTabSz="457200" eaLnBrk="1" hangingPunct="1">
              <a:spcBef>
                <a:spcPct val="0"/>
              </a:spcBef>
              <a:buClrTx/>
              <a:buFont typeface="Calibri" pitchFamily="34" charset="0"/>
              <a:buAutoNum type="alphaLcPeriod" startAt="10"/>
            </a:pPr>
            <a:endParaRPr lang="en-US">
              <a:solidFill>
                <a:srgbClr val="000000"/>
              </a:solidFill>
              <a:latin typeface="Calibri" pitchFamily="34" charset="0"/>
              <a:cs typeface="Calibri" pitchFamily="34" charset="0"/>
            </a:endParaRPr>
          </a:p>
        </p:txBody>
      </p:sp>
      <p:pic>
        <p:nvPicPr>
          <p:cNvPr id="59395"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381000"/>
            <a:ext cx="3886200" cy="2085975"/>
          </a:xfrm>
          <a:prstGeom prst="rect">
            <a:avLst/>
          </a:prstGeom>
          <a:noFill/>
        </p:spPr>
        <p:txBody>
          <a:bodyPr>
            <a:spAutoFit/>
          </a:bodyPr>
          <a:lstStyle/>
          <a:p>
            <a:pPr marL="342900" indent="-342900" algn="l">
              <a:spcBef>
                <a:spcPts val="0"/>
              </a:spcBef>
              <a:buClrTx/>
              <a:buFont typeface="+mj-lt"/>
              <a:buAutoNum type="alphaLcPeriod" startAt="11"/>
              <a:defRPr/>
            </a:pPr>
            <a:r>
              <a:rPr lang="en-US" dirty="0">
                <a:latin typeface="Calibri"/>
                <a:ea typeface="ＭＳ Ｐゴシック" charset="0"/>
                <a:cs typeface="Calibri"/>
              </a:rPr>
              <a:t>what naturalists will gain</a:t>
            </a:r>
          </a:p>
          <a:p>
            <a:pPr marL="742950" lvl="1" indent="-285750" algn="l">
              <a:spcBef>
                <a:spcPts val="0"/>
              </a:spcBef>
              <a:buClrTx/>
              <a:defRPr/>
            </a:pPr>
            <a:r>
              <a:rPr lang="en-US" dirty="0">
                <a:latin typeface="Calibri"/>
                <a:ea typeface="ＭＳ Ｐゴシック" charset="0"/>
                <a:cs typeface="Calibri"/>
              </a:rPr>
              <a:t>advance scientific literacy</a:t>
            </a:r>
          </a:p>
          <a:p>
            <a:pPr marL="1200150" lvl="2" indent="-285750" algn="l">
              <a:spcBef>
                <a:spcPts val="0"/>
              </a:spcBef>
              <a:buClrTx/>
              <a:buFont typeface="Courier New"/>
              <a:buChar char="o"/>
              <a:defRPr/>
            </a:pPr>
            <a:r>
              <a:rPr lang="en-US" dirty="0">
                <a:latin typeface="Calibri"/>
                <a:ea typeface="ＭＳ Ｐゴシック" charset="0"/>
                <a:cs typeface="Calibri"/>
              </a:rPr>
              <a:t>knowledge</a:t>
            </a:r>
          </a:p>
          <a:p>
            <a:pPr marL="1200150" lvl="2" indent="-285750" algn="l">
              <a:spcBef>
                <a:spcPts val="0"/>
              </a:spcBef>
              <a:buClrTx/>
              <a:buFont typeface="Courier New"/>
              <a:buChar char="o"/>
              <a:defRPr/>
            </a:pPr>
            <a:r>
              <a:rPr lang="en-US" dirty="0">
                <a:latin typeface="Calibri"/>
                <a:ea typeface="ＭＳ Ｐゴシック" charset="0"/>
                <a:cs typeface="Calibri"/>
              </a:rPr>
              <a:t>perceptions</a:t>
            </a:r>
          </a:p>
          <a:p>
            <a:pPr marL="1200150" lvl="2" indent="-285750" algn="l">
              <a:spcBef>
                <a:spcPts val="0"/>
              </a:spcBef>
              <a:buClrTx/>
              <a:buFont typeface="Courier New"/>
              <a:buChar char="o"/>
              <a:defRPr/>
            </a:pPr>
            <a:r>
              <a:rPr lang="en-US" dirty="0">
                <a:latin typeface="Calibri"/>
                <a:ea typeface="ＭＳ Ｐゴシック" charset="0"/>
                <a:cs typeface="Calibri"/>
              </a:rPr>
              <a:t>changes in behavior</a:t>
            </a:r>
          </a:p>
          <a:p>
            <a:pPr marL="742950" lvl="1" indent="-285750" algn="l">
              <a:spcBef>
                <a:spcPts val="0"/>
              </a:spcBef>
              <a:buClrTx/>
              <a:defRPr/>
            </a:pPr>
            <a:r>
              <a:rPr lang="en-US" dirty="0">
                <a:latin typeface="Calibri"/>
                <a:ea typeface="ＭＳ Ｐゴシック" charset="0"/>
                <a:cs typeface="Calibri"/>
              </a:rPr>
              <a:t>credibility</a:t>
            </a:r>
          </a:p>
          <a:p>
            <a:pPr>
              <a:defRPr/>
            </a:pPr>
            <a:endParaRPr lang="en-US" dirty="0">
              <a:latin typeface="Calibri"/>
              <a:ea typeface="ＭＳ Ｐゴシック" charset="0"/>
              <a:cs typeface="Calibri"/>
            </a:endParaRPr>
          </a:p>
        </p:txBody>
      </p:sp>
      <p:sp>
        <p:nvSpPr>
          <p:cNvPr id="60419" name="Rectangle 3"/>
          <p:cNvSpPr>
            <a:spLocks noChangeArrowheads="1"/>
          </p:cNvSpPr>
          <p:nvPr/>
        </p:nvSpPr>
        <p:spPr bwMode="auto">
          <a:xfrm>
            <a:off x="5562600" y="2514600"/>
            <a:ext cx="3581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eaLnBrk="1" hangingPunct="1">
              <a:spcBef>
                <a:spcPct val="0"/>
              </a:spcBef>
              <a:buClrTx/>
            </a:pPr>
            <a:r>
              <a:rPr lang="en-US">
                <a:latin typeface="Calibri" pitchFamily="34" charset="0"/>
                <a:cs typeface="Calibri" pitchFamily="34" charset="0"/>
              </a:rPr>
              <a:t>relationship with the UC</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resources (museums, field stations…)</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communication with scientists</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research updates</a:t>
            </a:r>
          </a:p>
        </p:txBody>
      </p:sp>
      <p:sp>
        <p:nvSpPr>
          <p:cNvPr id="60420" name="Rectangle 7"/>
          <p:cNvSpPr>
            <a:spLocks noChangeArrowheads="1"/>
          </p:cNvSpPr>
          <p:nvPr/>
        </p:nvSpPr>
        <p:spPr bwMode="auto">
          <a:xfrm>
            <a:off x="1295400" y="4271963"/>
            <a:ext cx="45720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eaLnBrk="1" hangingPunct="1">
              <a:spcBef>
                <a:spcPct val="0"/>
              </a:spcBef>
              <a:buClrTx/>
            </a:pPr>
            <a:r>
              <a:rPr lang="en-US">
                <a:latin typeface="Calibri" pitchFamily="34" charset="0"/>
                <a:cs typeface="Calibri" pitchFamily="34" charset="0"/>
              </a:rPr>
              <a:t>local community of naturalists</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relationship with fellow naturalists in the area</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increased networking in field of interest</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work together to improve local environment</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being a part of a corps of informed citizens across the State and Nation </a:t>
            </a:r>
          </a:p>
        </p:txBody>
      </p:sp>
      <p:pic>
        <p:nvPicPr>
          <p:cNvPr id="60421"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438400"/>
            <a:ext cx="2819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8006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52400"/>
            <a:ext cx="22352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p:cNvSpPr>
            <a:spLocks noGrp="1" noChangeArrowheads="1"/>
          </p:cNvSpPr>
          <p:nvPr>
            <p:ph idx="1"/>
          </p:nvPr>
        </p:nvSpPr>
        <p:spPr>
          <a:xfrm>
            <a:off x="914400" y="228600"/>
            <a:ext cx="4419600" cy="4800600"/>
          </a:xfrm>
        </p:spPr>
        <p:txBody>
          <a:bodyPr/>
          <a:lstStyle/>
          <a:p>
            <a:pPr eaLnBrk="1" hangingPunct="1">
              <a:spcBef>
                <a:spcPct val="0"/>
              </a:spcBef>
            </a:pPr>
            <a:r>
              <a:rPr lang="en-US" sz="1800" smtClean="0">
                <a:ea typeface="ＭＳ Ｐゴシック" pitchFamily="34" charset="-128"/>
                <a:cs typeface="Calibri" pitchFamily="34" charset="0"/>
              </a:rPr>
              <a:t>web portal</a:t>
            </a:r>
          </a:p>
          <a:p>
            <a:pPr lvl="1" eaLnBrk="1" hangingPunct="1">
              <a:spcBef>
                <a:spcPct val="0"/>
              </a:spcBef>
              <a:buFont typeface="Courier New" pitchFamily="49" charset="0"/>
              <a:buChar char="o"/>
            </a:pPr>
            <a:r>
              <a:rPr lang="en-US" sz="1800" smtClean="0">
                <a:ea typeface="ＭＳ Ｐゴシック" pitchFamily="34" charset="-128"/>
                <a:cs typeface="Calibri" pitchFamily="34" charset="0"/>
              </a:rPr>
              <a:t>course and advanced training opportunities</a:t>
            </a:r>
          </a:p>
          <a:p>
            <a:pPr lvl="2" eaLnBrk="1" hangingPunct="1">
              <a:spcBef>
                <a:spcPct val="0"/>
              </a:spcBef>
              <a:buFont typeface="Wingdings" pitchFamily="2" charset="2"/>
              <a:buChar char="Ø"/>
            </a:pPr>
            <a:r>
              <a:rPr lang="en-US" sz="1800" smtClean="0">
                <a:ea typeface="ＭＳ Ｐゴシック" pitchFamily="34" charset="-128"/>
                <a:cs typeface="Calibri" pitchFamily="34" charset="0"/>
              </a:rPr>
              <a:t>estuarine</a:t>
            </a:r>
          </a:p>
          <a:p>
            <a:pPr lvl="2" eaLnBrk="1" hangingPunct="1">
              <a:spcBef>
                <a:spcPct val="0"/>
              </a:spcBef>
              <a:buFont typeface="Wingdings" pitchFamily="2" charset="2"/>
              <a:buChar char="Ø"/>
            </a:pPr>
            <a:r>
              <a:rPr lang="en-US" sz="1800" smtClean="0">
                <a:ea typeface="ＭＳ Ｐゴシック" pitchFamily="34" charset="-128"/>
                <a:cs typeface="Calibri" pitchFamily="34" charset="0"/>
              </a:rPr>
              <a:t>coastal</a:t>
            </a:r>
          </a:p>
          <a:p>
            <a:pPr lvl="2" eaLnBrk="1" hangingPunct="1">
              <a:spcBef>
                <a:spcPct val="0"/>
              </a:spcBef>
              <a:buFont typeface="Wingdings" pitchFamily="2" charset="2"/>
              <a:buChar char="Ø"/>
            </a:pPr>
            <a:r>
              <a:rPr lang="en-US" sz="1800" smtClean="0">
                <a:ea typeface="ＭＳ Ｐゴシック" pitchFamily="34" charset="-128"/>
                <a:cs typeface="Calibri" pitchFamily="34" charset="0"/>
              </a:rPr>
              <a:t>desert</a:t>
            </a:r>
          </a:p>
          <a:p>
            <a:pPr lvl="2" eaLnBrk="1" hangingPunct="1">
              <a:spcBef>
                <a:spcPct val="0"/>
              </a:spcBef>
              <a:buFont typeface="Wingdings" pitchFamily="2" charset="2"/>
              <a:buChar char="Ø"/>
            </a:pPr>
            <a:r>
              <a:rPr lang="en-US" sz="1800" smtClean="0">
                <a:ea typeface="ＭＳ Ｐゴシック" pitchFamily="34" charset="-128"/>
                <a:cs typeface="Calibri" pitchFamily="34" charset="0"/>
              </a:rPr>
              <a:t>etc</a:t>
            </a:r>
          </a:p>
          <a:p>
            <a:pPr lvl="2" eaLnBrk="1" hangingPunct="1">
              <a:buFont typeface="Wingdings" pitchFamily="2" charset="2"/>
              <a:buChar char="Ø"/>
            </a:pPr>
            <a:endParaRPr lang="en-US" sz="1400" smtClean="0">
              <a:ea typeface="ＭＳ Ｐゴシック" pitchFamily="34" charset="-128"/>
              <a:cs typeface="Calibri" pitchFamily="34" charset="0"/>
            </a:endParaRPr>
          </a:p>
          <a:p>
            <a:pPr lvl="1" eaLnBrk="1" hangingPunct="1">
              <a:buFont typeface="Courier New" pitchFamily="49" charset="0"/>
              <a:buChar char="o"/>
            </a:pPr>
            <a:endParaRPr lang="en-US" sz="1800" smtClean="0">
              <a:ea typeface="ＭＳ Ｐゴシック" pitchFamily="34" charset="-128"/>
              <a:cs typeface="Calibri" pitchFamily="34" charset="0"/>
            </a:endParaRPr>
          </a:p>
          <a:p>
            <a:pPr lvl="1" eaLnBrk="1" hangingPunct="1"/>
            <a:endParaRPr lang="en-US" sz="1200" b="1" smtClean="0">
              <a:latin typeface="Verdana" pitchFamily="34" charset="0"/>
              <a:ea typeface="ＭＳ Ｐゴシック" pitchFamily="34" charset="-128"/>
            </a:endParaRPr>
          </a:p>
          <a:p>
            <a:pPr lvl="1" eaLnBrk="1" hangingPunct="1"/>
            <a:endParaRPr lang="en-US" sz="1200" b="1" smtClean="0">
              <a:latin typeface="Verdana" pitchFamily="34" charset="0"/>
              <a:ea typeface="ＭＳ Ｐゴシック" pitchFamily="34" charset="-128"/>
            </a:endParaRPr>
          </a:p>
          <a:p>
            <a:pPr lvl="1" eaLnBrk="1" hangingPunct="1"/>
            <a:endParaRPr lang="en-US" sz="1600" b="1" smtClean="0">
              <a:latin typeface="Verdana" pitchFamily="34" charset="0"/>
              <a:ea typeface="ＭＳ Ｐゴシック" pitchFamily="34" charset="-128"/>
            </a:endParaRPr>
          </a:p>
        </p:txBody>
      </p:sp>
      <p:pic>
        <p:nvPicPr>
          <p:cNvPr id="61442" name="Picture 4"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8" descr="Weather Station Inspec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04800"/>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6"/>
          <p:cNvSpPr>
            <a:spLocks noChangeArrowheads="1"/>
          </p:cNvSpPr>
          <p:nvPr/>
        </p:nvSpPr>
        <p:spPr bwMode="auto">
          <a:xfrm>
            <a:off x="5334000" y="29718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volunteer opportunities</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citizen science opportunities</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annual conferences</a:t>
            </a:r>
          </a:p>
          <a:p>
            <a:pPr marL="742950" lvl="1" indent="-285750" algn="l" eaLnBrk="1" hangingPunct="1">
              <a:spcBef>
                <a:spcPct val="0"/>
              </a:spcBef>
              <a:buClrTx/>
              <a:buFont typeface="Courier New" pitchFamily="49" charset="0"/>
              <a:buChar char="o"/>
            </a:pPr>
            <a:r>
              <a:rPr lang="en-US">
                <a:latin typeface="Calibri" pitchFamily="34" charset="0"/>
                <a:cs typeface="Calibri" pitchFamily="34" charset="0"/>
              </a:rPr>
              <a:t>environmental science content relevant to California</a:t>
            </a:r>
          </a:p>
        </p:txBody>
      </p:sp>
      <p:pic>
        <p:nvPicPr>
          <p:cNvPr id="61445" name="Picture 7" descr="TAG_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590800"/>
            <a:ext cx="38179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9" descr="tamarisk-removal-300x157">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953000"/>
            <a:ext cx="32004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Oval 5"/>
          <p:cNvSpPr>
            <a:spLocks noChangeArrowheads="1"/>
          </p:cNvSpPr>
          <p:nvPr/>
        </p:nvSpPr>
        <p:spPr bwMode="auto">
          <a:xfrm>
            <a:off x="3733800" y="152400"/>
            <a:ext cx="2209800" cy="990600"/>
          </a:xfrm>
          <a:prstGeom prst="ellipse">
            <a:avLst/>
          </a:prstGeom>
          <a:solidFill>
            <a:srgbClr val="9AC85E"/>
          </a:solidFill>
          <a:ln w="9525" algn="ctr">
            <a:solidFill>
              <a:schemeClr val="tx1"/>
            </a:solidFill>
            <a:round/>
            <a:headEnd/>
            <a:tailEnd/>
          </a:ln>
          <a:effectLst/>
        </p:spPr>
        <p:txBody>
          <a:bodyPr wrap="none" lIns="0" tIns="0" rIns="0" bIns="0"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13" name="Oval 6"/>
          <p:cNvSpPr>
            <a:spLocks noChangeArrowheads="1"/>
          </p:cNvSpPr>
          <p:nvPr/>
        </p:nvSpPr>
        <p:spPr bwMode="auto">
          <a:xfrm>
            <a:off x="3048000" y="3048000"/>
            <a:ext cx="3505200" cy="1219200"/>
          </a:xfrm>
          <a:prstGeom prst="ellipse">
            <a:avLst/>
          </a:prstGeom>
          <a:solidFill>
            <a:srgbClr val="9AC85E"/>
          </a:solidFill>
          <a:ln w="9525" algn="ctr">
            <a:solidFill>
              <a:srgbClr val="4A6723"/>
            </a:solidFill>
            <a:round/>
            <a:headEnd/>
            <a:tailEnd/>
          </a:ln>
          <a:effectLst/>
        </p:spPr>
        <p:txBody>
          <a:bodyPr wrap="none" lIns="0" tIns="0" rIns="0" bIns="0" anchor="ctr"/>
          <a:lstStyle/>
          <a:p>
            <a:pPr defTabSz="457200" eaLnBrk="1" fontAlgn="auto" hangingPunct="1">
              <a:spcBef>
                <a:spcPts val="0"/>
              </a:spcBef>
              <a:spcAft>
                <a:spcPts val="0"/>
              </a:spcAft>
              <a:buClrTx/>
              <a:buFontTx/>
              <a:buNone/>
              <a:defRPr/>
            </a:pPr>
            <a:r>
              <a:rPr lang="en-US" sz="1600" dirty="0">
                <a:solidFill>
                  <a:prstClr val="black"/>
                </a:solidFill>
                <a:latin typeface="Calibri"/>
                <a:ea typeface="+mn-ea"/>
                <a:cs typeface="Calibri"/>
              </a:rPr>
              <a:t>Train-the-Trainer workshop </a:t>
            </a:r>
          </a:p>
          <a:p>
            <a:pPr defTabSz="457200" eaLnBrk="1" fontAlgn="auto" hangingPunct="1">
              <a:spcBef>
                <a:spcPts val="0"/>
              </a:spcBef>
              <a:spcAft>
                <a:spcPts val="0"/>
              </a:spcAft>
              <a:buClrTx/>
              <a:buFontTx/>
              <a:buNone/>
              <a:defRPr/>
            </a:pPr>
            <a:r>
              <a:rPr lang="en-US" sz="1600" dirty="0">
                <a:solidFill>
                  <a:prstClr val="black"/>
                </a:solidFill>
                <a:latin typeface="Calibri"/>
                <a:ea typeface="+mn-ea"/>
                <a:cs typeface="Calibri"/>
              </a:rPr>
              <a:t>for local partners </a:t>
            </a:r>
          </a:p>
        </p:txBody>
      </p:sp>
      <p:sp>
        <p:nvSpPr>
          <p:cNvPr id="14" name="Rectangle 7"/>
          <p:cNvSpPr>
            <a:spLocks noChangeArrowheads="1"/>
          </p:cNvSpPr>
          <p:nvPr/>
        </p:nvSpPr>
        <p:spPr bwMode="auto">
          <a:xfrm>
            <a:off x="3048000" y="4876800"/>
            <a:ext cx="3505200" cy="1676400"/>
          </a:xfrm>
          <a:prstGeom prst="rect">
            <a:avLst/>
          </a:prstGeom>
          <a:solidFill>
            <a:srgbClr val="9AC85E"/>
          </a:solidFill>
          <a:ln w="9525" algn="ctr">
            <a:solidFill>
              <a:srgbClr val="729F37"/>
            </a:solidFill>
            <a:miter lim="800000"/>
            <a:headEnd/>
            <a:tailEnd/>
          </a:ln>
          <a:effectLst/>
        </p:spPr>
        <p:txBody>
          <a:bodyPr wrap="none" lIns="0" tIns="0" rIns="0" bIns="0"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15" name="Text Box 8"/>
          <p:cNvSpPr txBox="1">
            <a:spLocks noChangeArrowheads="1"/>
          </p:cNvSpPr>
          <p:nvPr/>
        </p:nvSpPr>
        <p:spPr bwMode="auto">
          <a:xfrm>
            <a:off x="3352800" y="4938713"/>
            <a:ext cx="3200400" cy="1323975"/>
          </a:xfrm>
          <a:prstGeom prst="rect">
            <a:avLst/>
          </a:prstGeom>
          <a:noFill/>
          <a:ln w="9525">
            <a:noFill/>
            <a:miter lim="800000"/>
            <a:headEnd/>
            <a:tailEnd/>
          </a:ln>
          <a:effectLst/>
        </p:spPr>
        <p:txBody>
          <a:bodyPr>
            <a:spAutoFit/>
          </a:bodyPr>
          <a:lstStyle/>
          <a:p>
            <a:pPr algn="l" defTabSz="457200" eaLnBrk="1" fontAlgn="auto" hangingPunct="1">
              <a:spcBef>
                <a:spcPct val="50000"/>
              </a:spcBef>
              <a:spcAft>
                <a:spcPts val="0"/>
              </a:spcAft>
              <a:buClrTx/>
              <a:buFontTx/>
              <a:buNone/>
              <a:defRPr/>
            </a:pPr>
            <a:r>
              <a:rPr lang="en-US" sz="1600" b="1" dirty="0">
                <a:solidFill>
                  <a:prstClr val="black"/>
                </a:solidFill>
                <a:latin typeface="Calibri"/>
                <a:ea typeface="+mn-ea"/>
                <a:cs typeface="Calibri"/>
              </a:rPr>
              <a:t>California Naturalist program: </a:t>
            </a:r>
            <a:r>
              <a:rPr lang="en-US" sz="1600" dirty="0">
                <a:solidFill>
                  <a:prstClr val="black"/>
                </a:solidFill>
                <a:latin typeface="Calibri"/>
                <a:ea typeface="+mn-ea"/>
                <a:cs typeface="Calibri"/>
              </a:rPr>
              <a:t>Handbook, website portal, database, instructor support materials, slideshows, promotional material</a:t>
            </a:r>
          </a:p>
        </p:txBody>
      </p:sp>
      <p:sp>
        <p:nvSpPr>
          <p:cNvPr id="16" name="Oval 9"/>
          <p:cNvSpPr>
            <a:spLocks noChangeArrowheads="1"/>
          </p:cNvSpPr>
          <p:nvPr/>
        </p:nvSpPr>
        <p:spPr bwMode="auto">
          <a:xfrm>
            <a:off x="3429000" y="1524000"/>
            <a:ext cx="2743200" cy="914400"/>
          </a:xfrm>
          <a:prstGeom prst="ellipse">
            <a:avLst/>
          </a:prstGeom>
          <a:solidFill>
            <a:srgbClr val="9AC85E"/>
          </a:solidFill>
          <a:ln w="9525" algn="ctr">
            <a:solidFill>
              <a:schemeClr val="tx1"/>
            </a:solidFill>
            <a:round/>
            <a:headEnd/>
            <a:tailEnd/>
          </a:ln>
          <a:effectLst/>
        </p:spPr>
        <p:txBody>
          <a:bodyPr wrap="none" lIns="0" tIns="0" rIns="0" bIns="0" anchor="ctr"/>
          <a:lstStyle/>
          <a:p>
            <a:pPr algn="l" defTabSz="457200" eaLnBrk="1" fontAlgn="auto" hangingPunct="1">
              <a:spcBef>
                <a:spcPts val="0"/>
              </a:spcBef>
              <a:spcAft>
                <a:spcPts val="0"/>
              </a:spcAft>
              <a:buClrTx/>
              <a:buFontTx/>
              <a:buNone/>
              <a:defRPr/>
            </a:pPr>
            <a:endParaRPr lang="en-US" dirty="0">
              <a:solidFill>
                <a:prstClr val="black"/>
              </a:solidFill>
              <a:latin typeface="Calibri"/>
              <a:ea typeface="+mn-ea"/>
              <a:cs typeface="Calibri"/>
            </a:endParaRPr>
          </a:p>
        </p:txBody>
      </p:sp>
      <p:sp>
        <p:nvSpPr>
          <p:cNvPr id="17" name="Text Box 10"/>
          <p:cNvSpPr txBox="1">
            <a:spLocks noChangeArrowheads="1"/>
          </p:cNvSpPr>
          <p:nvPr/>
        </p:nvSpPr>
        <p:spPr bwMode="auto">
          <a:xfrm>
            <a:off x="3352800" y="1828800"/>
            <a:ext cx="2895600" cy="246063"/>
          </a:xfrm>
          <a:prstGeom prst="rect">
            <a:avLst/>
          </a:prstGeom>
          <a:noFill/>
          <a:ln w="9525" algn="ctr">
            <a:noFill/>
            <a:miter lim="800000"/>
            <a:headEnd/>
            <a:tailEnd/>
          </a:ln>
          <a:effectLst/>
        </p:spPr>
        <p:txBody>
          <a:bodyPr lIns="0" tIns="0" rIns="0" bIns="0">
            <a:spAutoFit/>
          </a:bodyPr>
          <a:lstStyle/>
          <a:p>
            <a:pPr defTabSz="457200" eaLnBrk="1" fontAlgn="auto" hangingPunct="1">
              <a:spcBef>
                <a:spcPct val="50000"/>
              </a:spcBef>
              <a:spcAft>
                <a:spcPts val="0"/>
              </a:spcAft>
              <a:buClrTx/>
              <a:buFontTx/>
              <a:buNone/>
              <a:defRPr/>
            </a:pPr>
            <a:r>
              <a:rPr lang="en-US" sz="1600" dirty="0">
                <a:solidFill>
                  <a:prstClr val="black"/>
                </a:solidFill>
                <a:latin typeface="Calibri"/>
                <a:ea typeface="+mn-ea"/>
                <a:cs typeface="Calibri"/>
              </a:rPr>
              <a:t>Local partner delivers the class</a:t>
            </a:r>
          </a:p>
        </p:txBody>
      </p:sp>
      <p:sp>
        <p:nvSpPr>
          <p:cNvPr id="19" name="Text Box 13"/>
          <p:cNvSpPr txBox="1">
            <a:spLocks noChangeArrowheads="1"/>
          </p:cNvSpPr>
          <p:nvPr/>
        </p:nvSpPr>
        <p:spPr bwMode="auto">
          <a:xfrm>
            <a:off x="3657600" y="457200"/>
            <a:ext cx="2286000" cy="246063"/>
          </a:xfrm>
          <a:prstGeom prst="rect">
            <a:avLst/>
          </a:prstGeom>
          <a:noFill/>
          <a:ln w="9525" algn="ctr">
            <a:noFill/>
            <a:miter lim="800000"/>
            <a:headEnd/>
            <a:tailEnd/>
          </a:ln>
          <a:effectLst/>
        </p:spPr>
        <p:txBody>
          <a:bodyPr lIns="0" tIns="0" rIns="0" bIns="0">
            <a:spAutoFit/>
          </a:bodyPr>
          <a:lstStyle/>
          <a:p>
            <a:pPr defTabSz="457200" eaLnBrk="1" fontAlgn="auto" hangingPunct="1">
              <a:spcBef>
                <a:spcPct val="50000"/>
              </a:spcBef>
              <a:spcAft>
                <a:spcPts val="0"/>
              </a:spcAft>
              <a:buClrTx/>
              <a:buFontTx/>
              <a:buNone/>
              <a:defRPr/>
            </a:pPr>
            <a:r>
              <a:rPr lang="en-US" sz="1600" dirty="0">
                <a:solidFill>
                  <a:prstClr val="black"/>
                </a:solidFill>
                <a:latin typeface="Calibri"/>
                <a:ea typeface="+mn-ea"/>
                <a:cs typeface="Calibri"/>
              </a:rPr>
              <a:t> Certificate of Completion</a:t>
            </a:r>
          </a:p>
        </p:txBody>
      </p:sp>
      <p:pic>
        <p:nvPicPr>
          <p:cNvPr id="62473"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cxnSpLocks noChangeShapeType="1"/>
          </p:cNvCxnSpPr>
          <p:nvPr/>
        </p:nvCxnSpPr>
        <p:spPr bwMode="auto">
          <a:xfrm flipV="1">
            <a:off x="4800600" y="4343400"/>
            <a:ext cx="0" cy="457200"/>
          </a:xfrm>
          <a:prstGeom prst="straightConnector1">
            <a:avLst/>
          </a:prstGeom>
          <a:noFill/>
          <a:ln w="508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Arrow Connector 5"/>
          <p:cNvCxnSpPr>
            <a:cxnSpLocks noChangeShapeType="1"/>
          </p:cNvCxnSpPr>
          <p:nvPr/>
        </p:nvCxnSpPr>
        <p:spPr bwMode="auto">
          <a:xfrm flipV="1">
            <a:off x="4800600" y="2514600"/>
            <a:ext cx="0" cy="381000"/>
          </a:xfrm>
          <a:prstGeom prst="straightConnector1">
            <a:avLst/>
          </a:prstGeom>
          <a:noFill/>
          <a:ln w="508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V="1">
            <a:off x="4800600" y="1143000"/>
            <a:ext cx="0" cy="381000"/>
          </a:xfrm>
          <a:prstGeom prst="straightConnector1">
            <a:avLst/>
          </a:prstGeom>
          <a:noFill/>
          <a:ln w="508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MNlogo_hea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3" y="304800"/>
            <a:ext cx="46767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8" descr="Pepperwood Education"/>
          <p:cNvPicPr>
            <a:picLocks noChangeAspect="1" noChangeArrowheads="1"/>
          </p:cNvPicPr>
          <p:nvPr/>
        </p:nvPicPr>
        <p:blipFill>
          <a:blip r:embed="rId3">
            <a:extLst>
              <a:ext uri="{28A0092B-C50C-407E-A947-70E740481C1C}">
                <a14:useLocalDpi xmlns:a14="http://schemas.microsoft.com/office/drawing/2010/main" val="0"/>
              </a:ext>
            </a:extLst>
          </a:blip>
          <a:srcRect l="50000" r="-1219" b="58888"/>
          <a:stretch>
            <a:fillRect/>
          </a:stretch>
        </p:blipFill>
        <p:spPr bwMode="auto">
          <a:xfrm>
            <a:off x="4227513" y="4876800"/>
            <a:ext cx="23622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10" descr="Pepperwood Education"/>
          <p:cNvPicPr>
            <a:picLocks noChangeAspect="1" noChangeArrowheads="1"/>
          </p:cNvPicPr>
          <p:nvPr/>
        </p:nvPicPr>
        <p:blipFill>
          <a:blip r:embed="rId3">
            <a:extLst>
              <a:ext uri="{28A0092B-C50C-407E-A947-70E740481C1C}">
                <a14:useLocalDpi xmlns:a14="http://schemas.microsoft.com/office/drawing/2010/main" val="0"/>
              </a:ext>
            </a:extLst>
          </a:blip>
          <a:srcRect l="45122" t="47037" r="3658" b="11482"/>
          <a:stretch>
            <a:fillRect/>
          </a:stretch>
        </p:blipFill>
        <p:spPr bwMode="auto">
          <a:xfrm>
            <a:off x="4267200" y="2133600"/>
            <a:ext cx="2438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2" descr="Pepperwood Research"/>
          <p:cNvPicPr>
            <a:picLocks noChangeAspect="1" noChangeArrowheads="1"/>
          </p:cNvPicPr>
          <p:nvPr/>
        </p:nvPicPr>
        <p:blipFill>
          <a:blip r:embed="rId4">
            <a:extLst>
              <a:ext uri="{28A0092B-C50C-407E-A947-70E740481C1C}">
                <a14:useLocalDpi xmlns:a14="http://schemas.microsoft.com/office/drawing/2010/main" val="0"/>
              </a:ext>
            </a:extLst>
          </a:blip>
          <a:srcRect r="51064" b="58441"/>
          <a:stretch>
            <a:fillRect/>
          </a:stretch>
        </p:blipFill>
        <p:spPr bwMode="auto">
          <a:xfrm>
            <a:off x="7010400" y="3124200"/>
            <a:ext cx="1954213"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4" descr="View of Mt. St. Helena from Pepperw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3" y="1676400"/>
            <a:ext cx="2336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494" name="AutoShape 16"/>
          <p:cNvCxnSpPr>
            <a:cxnSpLocks noChangeShapeType="1"/>
          </p:cNvCxnSpPr>
          <p:nvPr/>
        </p:nvCxnSpPr>
        <p:spPr bwMode="auto">
          <a:xfrm rot="10800000" flipV="1">
            <a:off x="2195513" y="823913"/>
            <a:ext cx="508000" cy="852487"/>
          </a:xfrm>
          <a:prstGeom prst="curvedConnector2">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3495" name="AutoShape 19"/>
          <p:cNvCxnSpPr>
            <a:cxnSpLocks noChangeShapeType="1"/>
          </p:cNvCxnSpPr>
          <p:nvPr/>
        </p:nvCxnSpPr>
        <p:spPr bwMode="auto">
          <a:xfrm rot="16200000" flipH="1">
            <a:off x="2978150" y="4408488"/>
            <a:ext cx="466725" cy="2032000"/>
          </a:xfrm>
          <a:prstGeom prst="curvedConnector2">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3496" name="AutoShape 20"/>
          <p:cNvCxnSpPr>
            <a:cxnSpLocks noChangeShapeType="1"/>
            <a:stCxn id="63490" idx="0"/>
          </p:cNvCxnSpPr>
          <p:nvPr/>
        </p:nvCxnSpPr>
        <p:spPr bwMode="auto">
          <a:xfrm flipV="1">
            <a:off x="5408613" y="3810000"/>
            <a:ext cx="534987" cy="10668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3497" name="AutoShape 21"/>
          <p:cNvCxnSpPr>
            <a:cxnSpLocks noChangeShapeType="1"/>
          </p:cNvCxnSpPr>
          <p:nvPr/>
        </p:nvCxnSpPr>
        <p:spPr bwMode="auto">
          <a:xfrm flipV="1">
            <a:off x="5408613" y="4572000"/>
            <a:ext cx="2439987" cy="3048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3498" name="AutoShape 22"/>
          <p:cNvCxnSpPr>
            <a:cxnSpLocks noChangeShapeType="1"/>
          </p:cNvCxnSpPr>
          <p:nvPr/>
        </p:nvCxnSpPr>
        <p:spPr bwMode="auto">
          <a:xfrm rot="5400000" flipH="1">
            <a:off x="7027069" y="1431131"/>
            <a:ext cx="2300288" cy="1114425"/>
          </a:xfrm>
          <a:prstGeom prst="curvedConnector2">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 name="Text Box 23"/>
          <p:cNvSpPr txBox="1">
            <a:spLocks noChangeArrowheads="1"/>
          </p:cNvSpPr>
          <p:nvPr/>
        </p:nvSpPr>
        <p:spPr bwMode="auto">
          <a:xfrm>
            <a:off x="990600" y="4800600"/>
            <a:ext cx="2667000" cy="369888"/>
          </a:xfrm>
          <a:prstGeom prst="rect">
            <a:avLst/>
          </a:prstGeom>
          <a:noFill/>
          <a:ln w="9525">
            <a:noFill/>
            <a:miter lim="800000"/>
            <a:headEnd/>
            <a:tailEnd/>
          </a:ln>
        </p:spPr>
        <p:txBody>
          <a:bodyPr>
            <a:spAutoFit/>
          </a:bodyPr>
          <a:lstStyle/>
          <a:p>
            <a:pPr algn="l" defTabSz="457200" eaLnBrk="1" fontAlgn="auto" hangingPunct="1">
              <a:spcBef>
                <a:spcPct val="50000"/>
              </a:spcBef>
              <a:spcAft>
                <a:spcPts val="0"/>
              </a:spcAft>
              <a:buClrTx/>
              <a:buFontTx/>
              <a:buNone/>
              <a:defRPr/>
            </a:pPr>
            <a:r>
              <a:rPr lang="en-US" dirty="0">
                <a:solidFill>
                  <a:srgbClr val="FFFFFF"/>
                </a:solidFill>
                <a:latin typeface="Calibri"/>
                <a:ea typeface="+mn-ea"/>
                <a:cs typeface="Calibri"/>
              </a:rPr>
              <a:t>Pepperwood preserve</a:t>
            </a:r>
          </a:p>
        </p:txBody>
      </p:sp>
      <p:sp>
        <p:nvSpPr>
          <p:cNvPr id="15" name="Text Box 24"/>
          <p:cNvSpPr txBox="1">
            <a:spLocks noChangeArrowheads="1"/>
          </p:cNvSpPr>
          <p:nvPr/>
        </p:nvSpPr>
        <p:spPr bwMode="auto">
          <a:xfrm>
            <a:off x="4267200" y="6019800"/>
            <a:ext cx="4191000" cy="369888"/>
          </a:xfrm>
          <a:prstGeom prst="rect">
            <a:avLst/>
          </a:prstGeom>
          <a:noFill/>
          <a:ln w="9525">
            <a:noFill/>
            <a:miter lim="800000"/>
            <a:headEnd/>
            <a:tailEnd/>
          </a:ln>
        </p:spPr>
        <p:txBody>
          <a:bodyPr>
            <a:spAutoFit/>
          </a:bodyPr>
          <a:lstStyle/>
          <a:p>
            <a:pPr algn="l" defTabSz="457200" eaLnBrk="1" fontAlgn="auto" hangingPunct="1">
              <a:spcBef>
                <a:spcPct val="50000"/>
              </a:spcBef>
              <a:spcAft>
                <a:spcPts val="0"/>
              </a:spcAft>
              <a:buClrTx/>
              <a:buFontTx/>
              <a:buNone/>
              <a:defRPr/>
            </a:pPr>
            <a:r>
              <a:rPr lang="en-US" dirty="0">
                <a:solidFill>
                  <a:srgbClr val="FFFFFF"/>
                </a:solidFill>
                <a:latin typeface="Calibri"/>
                <a:ea typeface="+mn-ea"/>
                <a:cs typeface="Calibri"/>
              </a:rPr>
              <a:t>participants</a:t>
            </a:r>
          </a:p>
        </p:txBody>
      </p:sp>
      <p:sp>
        <p:nvSpPr>
          <p:cNvPr id="16" name="Text Box 25"/>
          <p:cNvSpPr txBox="1">
            <a:spLocks noChangeArrowheads="1"/>
          </p:cNvSpPr>
          <p:nvPr/>
        </p:nvSpPr>
        <p:spPr bwMode="auto">
          <a:xfrm>
            <a:off x="4267200" y="3429000"/>
            <a:ext cx="3657600" cy="369888"/>
          </a:xfrm>
          <a:prstGeom prst="rect">
            <a:avLst/>
          </a:prstGeom>
          <a:noFill/>
          <a:ln w="9525">
            <a:noFill/>
            <a:miter lim="800000"/>
            <a:headEnd/>
            <a:tailEnd/>
          </a:ln>
        </p:spPr>
        <p:txBody>
          <a:bodyPr>
            <a:spAutoFit/>
          </a:bodyPr>
          <a:lstStyle/>
          <a:p>
            <a:pPr algn="l" defTabSz="457200" eaLnBrk="1" fontAlgn="auto" hangingPunct="1">
              <a:spcBef>
                <a:spcPct val="50000"/>
              </a:spcBef>
              <a:spcAft>
                <a:spcPts val="0"/>
              </a:spcAft>
              <a:buClrTx/>
              <a:buFontTx/>
              <a:buNone/>
              <a:defRPr/>
            </a:pPr>
            <a:r>
              <a:rPr lang="en-US" dirty="0">
                <a:solidFill>
                  <a:schemeClr val="bg1"/>
                </a:solidFill>
                <a:latin typeface="Calibri"/>
                <a:ea typeface="+mn-ea"/>
                <a:cs typeface="Calibri"/>
              </a:rPr>
              <a:t>outreach</a:t>
            </a:r>
          </a:p>
        </p:txBody>
      </p:sp>
      <p:sp>
        <p:nvSpPr>
          <p:cNvPr id="17" name="Text Box 26"/>
          <p:cNvSpPr txBox="1">
            <a:spLocks noChangeArrowheads="1"/>
          </p:cNvSpPr>
          <p:nvPr/>
        </p:nvSpPr>
        <p:spPr bwMode="auto">
          <a:xfrm>
            <a:off x="7239000" y="4038600"/>
            <a:ext cx="2971800" cy="369888"/>
          </a:xfrm>
          <a:prstGeom prst="rect">
            <a:avLst/>
          </a:prstGeom>
          <a:noFill/>
          <a:ln w="9525">
            <a:noFill/>
            <a:miter lim="800000"/>
            <a:headEnd/>
            <a:tailEnd/>
          </a:ln>
        </p:spPr>
        <p:txBody>
          <a:bodyPr>
            <a:spAutoFit/>
          </a:bodyPr>
          <a:lstStyle/>
          <a:p>
            <a:pPr algn="l" defTabSz="457200" eaLnBrk="1" fontAlgn="auto" hangingPunct="1">
              <a:spcBef>
                <a:spcPct val="50000"/>
              </a:spcBef>
              <a:spcAft>
                <a:spcPts val="0"/>
              </a:spcAft>
              <a:buClrTx/>
              <a:buFontTx/>
              <a:buNone/>
              <a:defRPr/>
            </a:pPr>
            <a:r>
              <a:rPr lang="en-US" dirty="0">
                <a:solidFill>
                  <a:srgbClr val="FFFFFF"/>
                </a:solidFill>
                <a:latin typeface="Calibri"/>
                <a:ea typeface="+mn-ea"/>
                <a:cs typeface="Calibri"/>
              </a:rPr>
              <a:t>citizen science</a:t>
            </a:r>
          </a:p>
        </p:txBody>
      </p:sp>
      <p:pic>
        <p:nvPicPr>
          <p:cNvPr id="63503" name="Picture 6" descr="PPbkgnd.Dk.blue.Gol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609600" y="152400"/>
            <a:ext cx="4648200" cy="3140075"/>
          </a:xfrm>
          <a:prstGeom prst="rect">
            <a:avLst/>
          </a:prstGeom>
          <a:noFill/>
          <a:ln w="9525">
            <a:noFill/>
            <a:miter lim="800000"/>
            <a:headEnd/>
            <a:tailEnd/>
          </a:ln>
        </p:spPr>
        <p:txBody>
          <a:bodyPr>
            <a:spAutoFit/>
          </a:bodyPr>
          <a:lstStyle/>
          <a:p>
            <a:pPr marL="342900" indent="-342900" algn="l" defTabSz="457200" eaLnBrk="1" fontAlgn="auto" hangingPunct="1">
              <a:spcBef>
                <a:spcPts val="0"/>
              </a:spcBef>
              <a:spcAft>
                <a:spcPts val="0"/>
              </a:spcAft>
              <a:buClrTx/>
              <a:buFont typeface="+mj-lt"/>
              <a:buAutoNum type="alphaLcPeriod" startAt="12"/>
              <a:defRPr/>
            </a:pPr>
            <a:r>
              <a:rPr lang="en-US" dirty="0">
                <a:solidFill>
                  <a:schemeClr val="bg1"/>
                </a:solidFill>
                <a:latin typeface="Calibri"/>
                <a:ea typeface="+mn-ea"/>
                <a:cs typeface="Calibri"/>
              </a:rPr>
              <a:t> curriculum</a:t>
            </a:r>
          </a:p>
          <a:p>
            <a:pPr marL="742950" lvl="1" indent="-285750" algn="l" defTabSz="457200" eaLnBrk="1" fontAlgn="auto" hangingPunct="1">
              <a:spcBef>
                <a:spcPts val="0"/>
              </a:spcBef>
              <a:spcAft>
                <a:spcPts val="0"/>
              </a:spcAft>
              <a:buClrTx/>
              <a:defRPr/>
            </a:pPr>
            <a:r>
              <a:rPr lang="en-US" dirty="0">
                <a:solidFill>
                  <a:schemeClr val="bg1"/>
                </a:solidFill>
                <a:latin typeface="Calibri"/>
                <a:ea typeface="ＭＳ Ｐゴシック" charset="0"/>
                <a:cs typeface="Calibri"/>
              </a:rPr>
              <a:t>statewide framework</a:t>
            </a:r>
          </a:p>
          <a:p>
            <a:pPr marL="742950" lvl="1" indent="-285750" algn="l" defTabSz="457200" eaLnBrk="1" fontAlgn="auto" hangingPunct="1">
              <a:spcBef>
                <a:spcPts val="0"/>
              </a:spcBef>
              <a:spcAft>
                <a:spcPts val="0"/>
              </a:spcAft>
              <a:buClrTx/>
              <a:defRPr/>
            </a:pPr>
            <a:r>
              <a:rPr lang="en-US" dirty="0">
                <a:solidFill>
                  <a:schemeClr val="bg1"/>
                </a:solidFill>
                <a:latin typeface="Calibri"/>
                <a:ea typeface="ＭＳ Ｐゴシック" charset="0"/>
                <a:cs typeface="Calibri"/>
              </a:rPr>
              <a:t>7 bio-region modules planned</a:t>
            </a:r>
          </a:p>
          <a:p>
            <a:pPr marL="742950" lvl="1" indent="-285750" algn="l" defTabSz="457200" eaLnBrk="1" fontAlgn="auto" hangingPunct="1">
              <a:spcBef>
                <a:spcPts val="0"/>
              </a:spcBef>
              <a:spcAft>
                <a:spcPts val="0"/>
              </a:spcAft>
              <a:buClrTx/>
              <a:defRPr/>
            </a:pPr>
            <a:r>
              <a:rPr lang="en-US" dirty="0">
                <a:solidFill>
                  <a:schemeClr val="bg1"/>
                </a:solidFill>
                <a:latin typeface="Calibri"/>
                <a:ea typeface="ＭＳ Ｐゴシック" charset="0"/>
                <a:cs typeface="Calibri"/>
              </a:rPr>
              <a:t>regional issue sidebars</a:t>
            </a:r>
          </a:p>
          <a:p>
            <a:pPr marL="742950" lvl="1" indent="-285750" algn="l" eaLnBrk="1" hangingPunct="1">
              <a:spcBef>
                <a:spcPts val="0"/>
              </a:spcBef>
              <a:spcAft>
                <a:spcPts val="0"/>
              </a:spcAft>
              <a:buClrTx/>
              <a:defRPr/>
            </a:pPr>
            <a:r>
              <a:rPr lang="en-US" dirty="0">
                <a:solidFill>
                  <a:schemeClr val="bg1"/>
                </a:solidFill>
                <a:latin typeface="Calibri" charset="0"/>
                <a:ea typeface="ＭＳ Ｐゴシック" charset="0"/>
                <a:cs typeface="Calibri"/>
              </a:rPr>
              <a:t>the UC California Naturalist Handbook 2011 draft</a:t>
            </a:r>
          </a:p>
          <a:p>
            <a:pPr marL="1257300" lvl="2" indent="-342900" algn="l" eaLnBrk="1" hangingPunct="1">
              <a:spcBef>
                <a:spcPts val="0"/>
              </a:spcBef>
              <a:spcAft>
                <a:spcPts val="0"/>
              </a:spcAft>
              <a:buClrTx/>
              <a:buFont typeface="Courier New"/>
              <a:buChar char="o"/>
              <a:defRPr/>
            </a:pPr>
            <a:r>
              <a:rPr lang="en-US" dirty="0">
                <a:solidFill>
                  <a:schemeClr val="bg1"/>
                </a:solidFill>
                <a:latin typeface="Calibri" charset="0"/>
                <a:ea typeface="ＭＳ Ｐゴシック" charset="0"/>
                <a:cs typeface="Calibri"/>
              </a:rPr>
              <a:t>by Greg de </a:t>
            </a:r>
            <a:r>
              <a:rPr lang="en-US" dirty="0" err="1">
                <a:solidFill>
                  <a:schemeClr val="bg1"/>
                </a:solidFill>
                <a:latin typeface="Calibri" charset="0"/>
                <a:ea typeface="ＭＳ Ｐゴシック" charset="0"/>
                <a:cs typeface="Calibri"/>
              </a:rPr>
              <a:t>Nevers</a:t>
            </a:r>
            <a:r>
              <a:rPr lang="en-US" dirty="0">
                <a:solidFill>
                  <a:schemeClr val="bg1"/>
                </a:solidFill>
                <a:latin typeface="Calibri" charset="0"/>
                <a:ea typeface="ＭＳ Ｐゴシック" charset="0"/>
                <a:cs typeface="Calibri"/>
              </a:rPr>
              <a:t>, Deborah Stanger Edelman, and Adina </a:t>
            </a:r>
            <a:r>
              <a:rPr lang="en-US" dirty="0" err="1">
                <a:solidFill>
                  <a:schemeClr val="bg1"/>
                </a:solidFill>
                <a:latin typeface="Calibri" charset="0"/>
                <a:ea typeface="ＭＳ Ｐゴシック" charset="0"/>
                <a:cs typeface="Calibri"/>
              </a:rPr>
              <a:t>Merenlender</a:t>
            </a:r>
            <a:endParaRPr lang="en-US" dirty="0">
              <a:solidFill>
                <a:schemeClr val="bg1"/>
              </a:solidFill>
              <a:latin typeface="Calibri" charset="0"/>
              <a:ea typeface="ＭＳ Ｐゴシック" charset="0"/>
              <a:cs typeface="Calibri"/>
            </a:endParaRPr>
          </a:p>
          <a:p>
            <a:pPr marL="742950" lvl="1" indent="-285750" algn="l" eaLnBrk="1" hangingPunct="1">
              <a:spcBef>
                <a:spcPts val="0"/>
              </a:spcBef>
              <a:spcAft>
                <a:spcPts val="0"/>
              </a:spcAft>
              <a:buClrTx/>
              <a:defRPr/>
            </a:pPr>
            <a:r>
              <a:rPr lang="en-US" dirty="0">
                <a:solidFill>
                  <a:schemeClr val="bg1"/>
                </a:solidFill>
                <a:latin typeface="Calibri" charset="0"/>
                <a:ea typeface="ＭＳ Ｐゴシック" charset="0"/>
                <a:cs typeface="Calibri"/>
              </a:rPr>
              <a:t>lecture slides</a:t>
            </a:r>
          </a:p>
          <a:p>
            <a:pPr marL="1257300" lvl="2" indent="-342900" algn="l" eaLnBrk="1" hangingPunct="1">
              <a:spcBef>
                <a:spcPts val="0"/>
              </a:spcBef>
              <a:spcAft>
                <a:spcPts val="0"/>
              </a:spcAft>
              <a:buClrTx/>
              <a:buFont typeface="Courier New"/>
              <a:buChar char="o"/>
              <a:defRPr/>
            </a:pPr>
            <a:r>
              <a:rPr lang="en-US" dirty="0">
                <a:solidFill>
                  <a:schemeClr val="bg1"/>
                </a:solidFill>
                <a:latin typeface="Calibri" charset="0"/>
                <a:ea typeface="ＭＳ Ｐゴシック" charset="0"/>
                <a:cs typeface="Calibri"/>
              </a:rPr>
              <a:t>by Sube Caohuu</a:t>
            </a:r>
          </a:p>
        </p:txBody>
      </p:sp>
      <p:pic>
        <p:nvPicPr>
          <p:cNvPr id="64515"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3"/>
          <p:cNvSpPr>
            <a:spLocks noChangeArrowheads="1"/>
          </p:cNvSpPr>
          <p:nvPr/>
        </p:nvSpPr>
        <p:spPr bwMode="auto">
          <a:xfrm>
            <a:off x="4724400" y="2590800"/>
            <a:ext cx="4572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eaLnBrk="1" hangingPunct="1">
              <a:spcBef>
                <a:spcPct val="0"/>
              </a:spcBef>
              <a:buClrTx/>
            </a:pPr>
            <a:r>
              <a:rPr lang="en-US">
                <a:solidFill>
                  <a:srgbClr val="FFFFFF"/>
                </a:solidFill>
                <a:latin typeface="Calibri" pitchFamily="34" charset="0"/>
                <a:cs typeface="Calibri" pitchFamily="34" charset="0"/>
              </a:rPr>
              <a:t>Table of Contents</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Acknowledgements</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Chapter 1 Introduction to Becoming a California Naturalist 	</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Chapter 2 Geology, Soils, and Climate</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Chapter 3 Water		</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Chapter 4 Interpretation, Communication, and Citizen Science</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Chapter 5 plants		</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Chapter 6 Forests and Woodland Resources</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Chapter 7 Wildlife		</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Chapter 8 Energy and Global Environmental Challenges	</a:t>
            </a:r>
          </a:p>
          <a:p>
            <a:pPr marL="742950" lvl="1" indent="-285750" algn="l" eaLnBrk="1" hangingPunct="1">
              <a:spcBef>
                <a:spcPct val="0"/>
              </a:spcBef>
              <a:buClrTx/>
              <a:buFont typeface="Courier New" pitchFamily="49" charset="0"/>
              <a:buChar char="o"/>
            </a:pPr>
            <a:r>
              <a:rPr lang="en-US">
                <a:solidFill>
                  <a:srgbClr val="FFFFFF"/>
                </a:solidFill>
                <a:latin typeface="Calibri" pitchFamily="34" charset="0"/>
                <a:cs typeface="Calibri" pitchFamily="34" charset="0"/>
              </a:rPr>
              <a:t>Glossary	</a:t>
            </a:r>
          </a:p>
          <a:p>
            <a:pPr marL="742950" lvl="1" indent="-285750" algn="l" eaLnBrk="1" hangingPunct="1">
              <a:spcBef>
                <a:spcPct val="0"/>
              </a:spcBef>
              <a:buClrTx/>
              <a:buFont typeface="Courier New" pitchFamily="49" charset="0"/>
              <a:buChar char="o"/>
            </a:pPr>
            <a:endParaRPr lang="en-US">
              <a:latin typeface="Calibri" pitchFamily="34" charset="0"/>
              <a:cs typeface="Calibri" pitchFamily="34" charset="0"/>
            </a:endParaRPr>
          </a:p>
          <a:p>
            <a:pPr marL="742950" lvl="1" indent="-285750" algn="l" eaLnBrk="1" hangingPunct="1">
              <a:spcBef>
                <a:spcPct val="0"/>
              </a:spcBef>
              <a:buClrTx/>
              <a:buFont typeface="Arial" pitchFamily="34" charset="0"/>
              <a:buChar char="•"/>
            </a:pPr>
            <a:endParaRPr lang="en-US">
              <a:latin typeface="Calibri" pitchFamily="34" charset="0"/>
              <a:cs typeface="Calibri" pitchFamily="34" charset="0"/>
            </a:endParaRPr>
          </a:p>
          <a:p>
            <a:pPr marL="742950" lvl="1" indent="-285750" algn="l" eaLnBrk="1" hangingPunct="1">
              <a:spcBef>
                <a:spcPct val="0"/>
              </a:spcBef>
              <a:buClrTx/>
              <a:buFont typeface="Arial" pitchFamily="34" charset="0"/>
              <a:buChar char="•"/>
            </a:pPr>
            <a:endParaRPr lang="en-US">
              <a:solidFill>
                <a:srgbClr val="000000"/>
              </a:solidFill>
              <a:latin typeface="Calibri" pitchFamily="34" charset="0"/>
              <a:cs typeface="Calibri" pitchFamily="34" charset="0"/>
            </a:endParaRPr>
          </a:p>
          <a:p>
            <a:pPr marL="285750" indent="-285750" algn="l" eaLnBrk="1" hangingPunct="1">
              <a:spcBef>
                <a:spcPct val="0"/>
              </a:spcBef>
              <a:buClrTx/>
              <a:buFont typeface="Calibri" pitchFamily="34" charset="0"/>
              <a:buAutoNum type="alphaLcPeriod" startAt="12"/>
            </a:pPr>
            <a:endParaRPr lang="en-US">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5538" name="Picture 6" descr="PPbkgnd.Dk.blue.Gol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2"/>
          <p:cNvSpPr txBox="1">
            <a:spLocks noChangeArrowheads="1"/>
          </p:cNvSpPr>
          <p:nvPr/>
        </p:nvSpPr>
        <p:spPr bwMode="auto">
          <a:xfrm>
            <a:off x="990600" y="3886200"/>
            <a:ext cx="5148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itchFamily="34" charset="0"/>
                <a:ea typeface="ＭＳ Ｐゴシック" pitchFamily="34" charset="-128"/>
              </a:defRPr>
            </a:lvl1pPr>
            <a:lvl2pPr marL="800100" indent="-34290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0"/>
              </a:spcBef>
              <a:buClrTx/>
              <a:buFont typeface="Calibri" pitchFamily="34" charset="0"/>
              <a:buAutoNum type="alphaLcPeriod" startAt="13"/>
            </a:pPr>
            <a:r>
              <a:rPr lang="en-US" sz="1800">
                <a:solidFill>
                  <a:srgbClr val="FFFFFF"/>
                </a:solidFill>
                <a:latin typeface="Calibri" pitchFamily="34" charset="0"/>
                <a:cs typeface="Calibri" pitchFamily="34" charset="0"/>
              </a:rPr>
              <a:t>next step</a:t>
            </a:r>
          </a:p>
          <a:p>
            <a:pPr lvl="1" algn="l">
              <a:spcBef>
                <a:spcPct val="0"/>
              </a:spcBef>
              <a:buClrTx/>
            </a:pPr>
            <a:r>
              <a:rPr lang="en-US" sz="1800">
                <a:solidFill>
                  <a:srgbClr val="FFFFFF"/>
                </a:solidFill>
                <a:latin typeface="Calibri" pitchFamily="34" charset="0"/>
                <a:cs typeface="Calibri" pitchFamily="34" charset="0"/>
              </a:rPr>
              <a:t>publish curriculum</a:t>
            </a:r>
          </a:p>
          <a:p>
            <a:pPr lvl="1" algn="l">
              <a:spcBef>
                <a:spcPct val="0"/>
              </a:spcBef>
              <a:buClrTx/>
            </a:pPr>
            <a:r>
              <a:rPr lang="en-US" sz="1800">
                <a:solidFill>
                  <a:srgbClr val="FFFFFF"/>
                </a:solidFill>
                <a:latin typeface="Calibri" pitchFamily="34" charset="0"/>
                <a:cs typeface="Calibri" pitchFamily="34" charset="0"/>
              </a:rPr>
              <a:t>conduct train-the-trainer workshops</a:t>
            </a:r>
          </a:p>
          <a:p>
            <a:pPr lvl="1" algn="l">
              <a:spcBef>
                <a:spcPct val="0"/>
              </a:spcBef>
              <a:buClrTx/>
            </a:pPr>
            <a:r>
              <a:rPr lang="en-US" sz="1800">
                <a:solidFill>
                  <a:srgbClr val="FFFFFF"/>
                </a:solidFill>
                <a:latin typeface="Calibri" pitchFamily="34" charset="0"/>
                <a:cs typeface="Calibri" pitchFamily="34" charset="0"/>
              </a:rPr>
              <a:t>develop regional modules</a:t>
            </a:r>
          </a:p>
          <a:p>
            <a:pPr lvl="1" algn="l">
              <a:spcBef>
                <a:spcPct val="0"/>
              </a:spcBef>
              <a:buClrTx/>
            </a:pPr>
            <a:r>
              <a:rPr lang="en-US" sz="1800">
                <a:solidFill>
                  <a:srgbClr val="FFFFFF"/>
                </a:solidFill>
                <a:latin typeface="Calibri" pitchFamily="34" charset="0"/>
                <a:cs typeface="Calibri" pitchFamily="34" charset="0"/>
              </a:rPr>
              <a:t>marine module</a:t>
            </a:r>
          </a:p>
          <a:p>
            <a:pPr lvl="1" algn="l">
              <a:spcBef>
                <a:spcPct val="0"/>
              </a:spcBef>
              <a:buClrTx/>
            </a:pPr>
            <a:r>
              <a:rPr lang="en-US" sz="1800">
                <a:solidFill>
                  <a:srgbClr val="FFFFFF"/>
                </a:solidFill>
                <a:latin typeface="Calibri" pitchFamily="34" charset="0"/>
                <a:cs typeface="Calibri" pitchFamily="34" charset="0"/>
              </a:rPr>
              <a:t>more classes</a:t>
            </a:r>
          </a:p>
          <a:p>
            <a:pPr lvl="1" algn="l">
              <a:spcBef>
                <a:spcPct val="0"/>
              </a:spcBef>
              <a:buClrTx/>
            </a:pPr>
            <a:r>
              <a:rPr lang="en-US" sz="1800">
                <a:solidFill>
                  <a:srgbClr val="FFFFFF"/>
                </a:solidFill>
                <a:latin typeface="Calibri" pitchFamily="34" charset="0"/>
                <a:cs typeface="Calibri" pitchFamily="34" charset="0"/>
              </a:rPr>
              <a:t>citizen science portal</a:t>
            </a:r>
          </a:p>
          <a:p>
            <a:pPr lvl="1" algn="l">
              <a:spcBef>
                <a:spcPct val="0"/>
              </a:spcBef>
              <a:buClrTx/>
            </a:pPr>
            <a:r>
              <a:rPr lang="en-US" sz="1800">
                <a:solidFill>
                  <a:srgbClr val="FFFFFF"/>
                </a:solidFill>
                <a:latin typeface="Calibri" pitchFamily="34" charset="0"/>
                <a:cs typeface="Calibri" pitchFamily="34" charset="0"/>
              </a:rPr>
              <a:t>encourage underserved adults to participate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Line 2"/>
          <p:cNvSpPr>
            <a:spLocks noChangeShapeType="1"/>
          </p:cNvSpPr>
          <p:nvPr/>
        </p:nvSpPr>
        <p:spPr bwMode="auto">
          <a:xfrm>
            <a:off x="1600200" y="3352800"/>
            <a:ext cx="6629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2" name="Text Box 3"/>
          <p:cNvSpPr txBox="1">
            <a:spLocks noChangeArrowheads="1"/>
          </p:cNvSpPr>
          <p:nvPr/>
        </p:nvSpPr>
        <p:spPr bwMode="auto">
          <a:xfrm>
            <a:off x="1524000" y="3419475"/>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eaLnBrk="1" hangingPunct="1">
              <a:spcBef>
                <a:spcPct val="50000"/>
              </a:spcBef>
              <a:buClrTx/>
              <a:buFontTx/>
              <a:buNone/>
            </a:pPr>
            <a:r>
              <a:rPr lang="en-US" sz="1800">
                <a:latin typeface="Calibri" pitchFamily="34" charset="0"/>
                <a:cs typeface="Calibri" pitchFamily="34" charset="0"/>
              </a:rPr>
              <a:t>uc california naturalist</a:t>
            </a:r>
          </a:p>
        </p:txBody>
      </p:sp>
      <p:graphicFrame>
        <p:nvGraphicFramePr>
          <p:cNvPr id="46083" name="Object 11"/>
          <p:cNvGraphicFramePr>
            <a:graphicFrameLocks noChangeAspect="1"/>
          </p:cNvGraphicFramePr>
          <p:nvPr/>
        </p:nvGraphicFramePr>
        <p:xfrm>
          <a:off x="6172200" y="2667000"/>
          <a:ext cx="1600200" cy="1595438"/>
        </p:xfrm>
        <a:graphic>
          <a:graphicData uri="http://schemas.openxmlformats.org/presentationml/2006/ole">
            <mc:AlternateContent xmlns:mc="http://schemas.openxmlformats.org/markup-compatibility/2006">
              <mc:Choice xmlns:v="urn:schemas-microsoft-com:vml" Requires="v">
                <p:oleObj spid="_x0000_s46087" name="CorelDRAW" r:id="rId3" imgW="2717800" imgH="2717800" progId="CorelDraw.Graphic.15">
                  <p:embed/>
                </p:oleObj>
              </mc:Choice>
              <mc:Fallback>
                <p:oleObj name="CorelDRAW" r:id="rId3" imgW="2717800" imgH="2717800" progId="CorelDraw.Graphic.15">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667000"/>
                        <a:ext cx="16002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6084" name="Text Box 43"/>
          <p:cNvSpPr txBox="1">
            <a:spLocks noChangeArrowheads="1"/>
          </p:cNvSpPr>
          <p:nvPr/>
        </p:nvSpPr>
        <p:spPr bwMode="auto">
          <a:xfrm>
            <a:off x="6781800" y="5105400"/>
            <a:ext cx="16002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eaLnBrk="1" hangingPunct="1">
              <a:spcBef>
                <a:spcPct val="50000"/>
              </a:spcBef>
            </a:pPr>
            <a:r>
              <a:rPr lang="en-US" sz="1800">
                <a:latin typeface="Calibri" pitchFamily="34" charset="0"/>
                <a:cs typeface="Calibri" pitchFamily="34" charset="0"/>
              </a:rPr>
              <a:t> Discovery</a:t>
            </a:r>
          </a:p>
          <a:p>
            <a:pPr algn="l" eaLnBrk="1" hangingPunct="1">
              <a:spcBef>
                <a:spcPct val="50000"/>
              </a:spcBef>
            </a:pPr>
            <a:r>
              <a:rPr lang="en-US" sz="1800">
                <a:latin typeface="Calibri" pitchFamily="34" charset="0"/>
                <a:cs typeface="Calibri" pitchFamily="34" charset="0"/>
              </a:rPr>
              <a:t> Action</a:t>
            </a:r>
          </a:p>
          <a:p>
            <a:pPr algn="l" eaLnBrk="1" hangingPunct="1">
              <a:spcBef>
                <a:spcPct val="50000"/>
              </a:spcBef>
            </a:pPr>
            <a:r>
              <a:rPr lang="en-US" sz="1800">
                <a:latin typeface="Calibri" pitchFamily="34" charset="0"/>
                <a:cs typeface="Calibri" pitchFamily="34" charset="0"/>
              </a:rPr>
              <a:t> Stewardship</a:t>
            </a:r>
          </a:p>
        </p:txBody>
      </p:sp>
      <p:sp>
        <p:nvSpPr>
          <p:cNvPr id="46085" name="Text Box 11"/>
          <p:cNvSpPr txBox="1">
            <a:spLocks noChangeArrowheads="1"/>
          </p:cNvSpPr>
          <p:nvPr/>
        </p:nvSpPr>
        <p:spPr bwMode="auto">
          <a:xfrm>
            <a:off x="1600200" y="5105400"/>
            <a:ext cx="449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800" i="1">
                <a:latin typeface="Calibri" pitchFamily="34" charset="0"/>
                <a:cs typeface="Calibri" pitchFamily="34" charset="0"/>
              </a:rPr>
              <a:t>healing ourselves and the natural world</a:t>
            </a:r>
          </a:p>
        </p:txBody>
      </p:sp>
      <p:pic>
        <p:nvPicPr>
          <p:cNvPr id="46086" name="Picture 6" descr="PPbkgnd.Dk.blue.Gol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700" y="1676400"/>
            <a:ext cx="47037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Line 6"/>
          <p:cNvSpPr>
            <a:spLocks noChangeShapeType="1"/>
          </p:cNvSpPr>
          <p:nvPr/>
        </p:nvSpPr>
        <p:spPr bwMode="auto">
          <a:xfrm flipH="1">
            <a:off x="6858000" y="3962400"/>
            <a:ext cx="6096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87" name="Line 8"/>
          <p:cNvSpPr>
            <a:spLocks noChangeShapeType="1"/>
          </p:cNvSpPr>
          <p:nvPr/>
        </p:nvSpPr>
        <p:spPr bwMode="auto">
          <a:xfrm flipH="1">
            <a:off x="6324600" y="2057400"/>
            <a:ext cx="228600" cy="2590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758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200" y="2057400"/>
            <a:ext cx="1701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0"/>
            <a:ext cx="28194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17"/>
          <p:cNvSpPr txBox="1">
            <a:spLocks noChangeArrowheads="1"/>
          </p:cNvSpPr>
          <p:nvPr/>
        </p:nvSpPr>
        <p:spPr bwMode="auto">
          <a:xfrm>
            <a:off x="5867400" y="51816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800">
                <a:latin typeface="Calibri" pitchFamily="34" charset="0"/>
                <a:cs typeface="Calibri" pitchFamily="34" charset="0"/>
              </a:rPr>
              <a:t>85 miles</a:t>
            </a:r>
          </a:p>
        </p:txBody>
      </p:sp>
      <p:pic>
        <p:nvPicPr>
          <p:cNvPr id="67591" name="Picture 6" descr="PPbkgnd.Dk.blue.Gol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Line 14"/>
          <p:cNvSpPr>
            <a:spLocks noChangeShapeType="1"/>
          </p:cNvSpPr>
          <p:nvPr/>
        </p:nvSpPr>
        <p:spPr bwMode="auto">
          <a:xfrm>
            <a:off x="6324600" y="47244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3" name="Line 15"/>
          <p:cNvSpPr>
            <a:spLocks noChangeShapeType="1"/>
          </p:cNvSpPr>
          <p:nvPr/>
        </p:nvSpPr>
        <p:spPr bwMode="auto">
          <a:xfrm>
            <a:off x="6934200" y="47244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4" name="Line 16"/>
          <p:cNvSpPr>
            <a:spLocks noChangeShapeType="1"/>
          </p:cNvSpPr>
          <p:nvPr/>
        </p:nvSpPr>
        <p:spPr bwMode="auto">
          <a:xfrm>
            <a:off x="6324600" y="4953000"/>
            <a:ext cx="609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5" name="Rectangle 1"/>
          <p:cNvSpPr>
            <a:spLocks noChangeArrowheads="1"/>
          </p:cNvSpPr>
          <p:nvPr/>
        </p:nvSpPr>
        <p:spPr bwMode="auto">
          <a:xfrm>
            <a:off x="762000" y="228600"/>
            <a:ext cx="348615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0"/>
              </a:spcBef>
              <a:buFontTx/>
              <a:buNone/>
            </a:pPr>
            <a:r>
              <a:rPr lang="en-US" b="1">
                <a:latin typeface="Calibri" pitchFamily="34" charset="0"/>
                <a:cs typeface="Calibri" pitchFamily="34" charset="0"/>
              </a:rPr>
              <a:t>California</a:t>
            </a:r>
            <a:r>
              <a:rPr lang="en-US" altLang="en-US" b="1">
                <a:latin typeface="Calibri" pitchFamily="34" charset="0"/>
                <a:cs typeface="Calibri" pitchFamily="34" charset="0"/>
              </a:rPr>
              <a:t>’</a:t>
            </a:r>
            <a:r>
              <a:rPr lang="en-US" b="1">
                <a:latin typeface="Calibri" pitchFamily="34" charset="0"/>
                <a:cs typeface="Calibri" pitchFamily="34" charset="0"/>
              </a:rPr>
              <a:t>s Biodiversity in Context</a:t>
            </a:r>
          </a:p>
          <a:p>
            <a:pPr marL="800100" lvl="1" indent="-342900" algn="l">
              <a:spcBef>
                <a:spcPct val="0"/>
              </a:spcBef>
              <a:buClrTx/>
              <a:buFont typeface="Arial" pitchFamily="34" charset="0"/>
              <a:buAutoNum type="alphaLcPeriod"/>
            </a:pPr>
            <a:r>
              <a:rPr lang="en-US">
                <a:latin typeface="Calibri" pitchFamily="34" charset="0"/>
                <a:cs typeface="Calibri" pitchFamily="34" charset="0"/>
              </a:rPr>
              <a:t>CA is a state of extremes</a:t>
            </a:r>
          </a:p>
          <a:p>
            <a:pPr algn="l">
              <a:buFontTx/>
              <a:buNone/>
            </a:pPr>
            <a:endParaRPr lang="en-US">
              <a:latin typeface="Calibri" pitchFamily="34" charset="0"/>
              <a:cs typeface="Calibri" pitchFamily="34" charset="0"/>
            </a:endParaRPr>
          </a:p>
        </p:txBody>
      </p:sp>
      <p:sp>
        <p:nvSpPr>
          <p:cNvPr id="67596" name="Rectangle 2"/>
          <p:cNvSpPr>
            <a:spLocks noChangeArrowheads="1"/>
          </p:cNvSpPr>
          <p:nvPr/>
        </p:nvSpPr>
        <p:spPr bwMode="auto">
          <a:xfrm>
            <a:off x="1524000" y="2971800"/>
            <a:ext cx="1905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spcBef>
                <a:spcPct val="50000"/>
              </a:spcBef>
              <a:buClrTx/>
            </a:pPr>
            <a:r>
              <a:rPr lang="en-US">
                <a:latin typeface="Calibri" pitchFamily="34" charset="0"/>
                <a:cs typeface="Calibri" pitchFamily="34" charset="0"/>
              </a:rPr>
              <a:t>Mt Whitney and Badwater in Death Valley are the highest and lowest points in the contiguous 48 states, respectively</a:t>
            </a:r>
          </a:p>
        </p:txBody>
      </p:sp>
      <p:sp>
        <p:nvSpPr>
          <p:cNvPr id="67597" name="Rectangle 3"/>
          <p:cNvSpPr>
            <a:spLocks noChangeArrowheads="1"/>
          </p:cNvSpPr>
          <p:nvPr/>
        </p:nvSpPr>
        <p:spPr bwMode="auto">
          <a:xfrm>
            <a:off x="7773988" y="2133600"/>
            <a:ext cx="1370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buFontTx/>
              <a:buNone/>
            </a:pPr>
            <a:r>
              <a:rPr lang="en-US">
                <a:solidFill>
                  <a:srgbClr val="FFFFFF"/>
                </a:solidFill>
                <a:latin typeface="Calibri" pitchFamily="34" charset="0"/>
                <a:cs typeface="Calibri" pitchFamily="34" charset="0"/>
              </a:rPr>
              <a:t>Death Valley</a:t>
            </a:r>
          </a:p>
        </p:txBody>
      </p:sp>
      <p:sp>
        <p:nvSpPr>
          <p:cNvPr id="67598" name="Rectangle 4"/>
          <p:cNvSpPr>
            <a:spLocks noChangeArrowheads="1"/>
          </p:cNvSpPr>
          <p:nvPr/>
        </p:nvSpPr>
        <p:spPr bwMode="auto">
          <a:xfrm>
            <a:off x="7831138" y="14288"/>
            <a:ext cx="1312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buFontTx/>
              <a:buNone/>
            </a:pPr>
            <a:r>
              <a:rPr lang="en-US">
                <a:solidFill>
                  <a:srgbClr val="FFFFFF"/>
                </a:solidFill>
                <a:latin typeface="Calibri" pitchFamily="34" charset="0"/>
                <a:cs typeface="Calibri" pitchFamily="34" charset="0"/>
              </a:rPr>
              <a:t>Mt Whitney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body" idx="1"/>
          </p:nvPr>
        </p:nvSpPr>
        <p:spPr>
          <a:xfrm>
            <a:off x="838200" y="457200"/>
            <a:ext cx="4876800" cy="2362200"/>
          </a:xfrm>
        </p:spPr>
        <p:txBody>
          <a:bodyPr/>
          <a:lstStyle/>
          <a:p>
            <a:pPr>
              <a:spcBef>
                <a:spcPts val="0"/>
              </a:spcBef>
              <a:buSzPct val="115000"/>
              <a:buFont typeface="Arial"/>
              <a:buChar char="•"/>
              <a:defRPr/>
            </a:pPr>
            <a:r>
              <a:rPr lang="en-US" dirty="0" smtClean="0"/>
              <a:t>oldest</a:t>
            </a:r>
            <a:endParaRPr lang="en-US" dirty="0"/>
          </a:p>
          <a:p>
            <a:pPr lvl="1">
              <a:spcBef>
                <a:spcPts val="0"/>
              </a:spcBef>
              <a:buFont typeface="Courier New"/>
              <a:buChar char="o"/>
              <a:defRPr/>
            </a:pPr>
            <a:r>
              <a:rPr lang="en-US" dirty="0" smtClean="0"/>
              <a:t>Methuselah</a:t>
            </a:r>
            <a:r>
              <a:rPr lang="en-US" dirty="0"/>
              <a:t>, a Great Basin Bristlecone Pine is the White Mountains of CA is the oldest living tree in the Western Hemisphere at nearly 5,000 </a:t>
            </a:r>
            <a:r>
              <a:rPr lang="en-US" dirty="0" err="1"/>
              <a:t>yrs</a:t>
            </a:r>
            <a:r>
              <a:rPr lang="en-US" dirty="0"/>
              <a:t> </a:t>
            </a:r>
            <a:r>
              <a:rPr lang="en-US" dirty="0" smtClean="0"/>
              <a:t>old</a:t>
            </a:r>
          </a:p>
          <a:p>
            <a:pPr marL="1409700" lvl="2" indent="-495300">
              <a:spcBef>
                <a:spcPts val="0"/>
              </a:spcBef>
              <a:buFont typeface="Wingdings" charset="2"/>
              <a:buChar char="Ø"/>
              <a:defRPr/>
            </a:pPr>
            <a:endParaRPr lang="en-US" sz="1400" dirty="0"/>
          </a:p>
          <a:p>
            <a:pPr marL="1035050" lvl="1" indent="-577850">
              <a:spcBef>
                <a:spcPts val="0"/>
              </a:spcBef>
              <a:buFontTx/>
              <a:buNone/>
              <a:defRPr/>
            </a:pPr>
            <a:endParaRPr lang="en-US" sz="1600" dirty="0"/>
          </a:p>
          <a:p>
            <a:pPr marL="1409700" lvl="2" indent="-495300">
              <a:spcBef>
                <a:spcPts val="0"/>
              </a:spcBef>
              <a:buFont typeface="Wingdings" charset="2"/>
              <a:buChar char="Ø"/>
              <a:defRPr/>
            </a:pPr>
            <a:endParaRPr lang="en-US" sz="1600" dirty="0"/>
          </a:p>
          <a:p>
            <a:pPr marL="660400" indent="-660400">
              <a:spcBef>
                <a:spcPts val="0"/>
              </a:spcBef>
              <a:buFontTx/>
              <a:buAutoNum type="romanLcPeriod"/>
              <a:defRPr/>
            </a:pPr>
            <a:endParaRPr lang="en-US" dirty="0"/>
          </a:p>
          <a:p>
            <a:pPr marL="660400" indent="-660400">
              <a:spcBef>
                <a:spcPts val="0"/>
              </a:spcBef>
              <a:buFontTx/>
              <a:buNone/>
              <a:defRPr/>
            </a:pPr>
            <a:endParaRPr lang="en-US" dirty="0"/>
          </a:p>
          <a:p>
            <a:pPr marL="660400" indent="-660400">
              <a:spcBef>
                <a:spcPts val="0"/>
              </a:spcBef>
              <a:buFontTx/>
              <a:buNone/>
              <a:defRPr/>
            </a:pPr>
            <a:endParaRPr lang="en-US" dirty="0"/>
          </a:p>
          <a:p>
            <a:pPr marL="1035050" lvl="1" indent="-577850">
              <a:spcBef>
                <a:spcPts val="0"/>
              </a:spcBef>
              <a:buClr>
                <a:schemeClr val="tx1"/>
              </a:buClr>
              <a:buFontTx/>
              <a:buNone/>
              <a:defRPr/>
            </a:pPr>
            <a:endParaRPr lang="en-US" dirty="0"/>
          </a:p>
        </p:txBody>
      </p:sp>
      <p:pic>
        <p:nvPicPr>
          <p:cNvPr id="69634"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1"/>
          <p:cNvSpPr>
            <a:spLocks noChangeArrowheads="1"/>
          </p:cNvSpPr>
          <p:nvPr/>
        </p:nvSpPr>
        <p:spPr bwMode="auto">
          <a:xfrm>
            <a:off x="4572000" y="2743200"/>
            <a:ext cx="45720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42950" lvl="1" indent="-285750" algn="l">
              <a:buClrTx/>
            </a:pPr>
            <a:r>
              <a:rPr lang="en-US">
                <a:latin typeface="Calibri" pitchFamily="34" charset="0"/>
                <a:cs typeface="Calibri" pitchFamily="34" charset="0"/>
              </a:rPr>
              <a:t>largest</a:t>
            </a:r>
          </a:p>
          <a:p>
            <a:pPr marL="1200150" lvl="2" indent="-285750" algn="l">
              <a:buClrTx/>
              <a:buFont typeface="Courier New" pitchFamily="49" charset="0"/>
              <a:buChar char="o"/>
            </a:pPr>
            <a:r>
              <a:rPr lang="en-US">
                <a:latin typeface="Calibri" pitchFamily="34" charset="0"/>
                <a:cs typeface="Calibri" pitchFamily="34" charset="0"/>
              </a:rPr>
              <a:t>the General Sherman Tree, a Giant Sequoia, is the largest tree (by volume) in the world</a:t>
            </a:r>
          </a:p>
        </p:txBody>
      </p:sp>
      <p:pic>
        <p:nvPicPr>
          <p:cNvPr id="6963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52400"/>
            <a:ext cx="17129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3"/>
          <p:cNvSpPr>
            <a:spLocks noChangeArrowheads="1"/>
          </p:cNvSpPr>
          <p:nvPr/>
        </p:nvSpPr>
        <p:spPr bwMode="auto">
          <a:xfrm>
            <a:off x="457200" y="5334000"/>
            <a:ext cx="4572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42950" lvl="1" indent="-285750" algn="l">
              <a:buClrTx/>
            </a:pPr>
            <a:r>
              <a:rPr lang="en-US">
                <a:latin typeface="Calibri" pitchFamily="34" charset="0"/>
                <a:cs typeface="Calibri" pitchFamily="34" charset="0"/>
              </a:rPr>
              <a:t>tallest</a:t>
            </a:r>
          </a:p>
          <a:p>
            <a:pPr marL="1200150" lvl="2" indent="-285750" algn="l">
              <a:buClrTx/>
              <a:buFont typeface="Courier New" pitchFamily="49" charset="0"/>
              <a:buChar char="o"/>
            </a:pPr>
            <a:r>
              <a:rPr lang="en-US">
                <a:latin typeface="Calibri" pitchFamily="34" charset="0"/>
                <a:cs typeface="Calibri" pitchFamily="34" charset="0"/>
              </a:rPr>
              <a:t>the Coastal redwoods are the tallest trees in the world</a:t>
            </a:r>
          </a:p>
        </p:txBody>
      </p:sp>
      <p:pic>
        <p:nvPicPr>
          <p:cNvPr id="6963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86000"/>
            <a:ext cx="33845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6200" y="4800600"/>
            <a:ext cx="25368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
          <p:cNvSpPr>
            <a:spLocks noGrp="1" noChangeArrowheads="1"/>
          </p:cNvSpPr>
          <p:nvPr>
            <p:ph type="body" idx="1"/>
          </p:nvPr>
        </p:nvSpPr>
        <p:spPr>
          <a:xfrm>
            <a:off x="762000" y="152400"/>
            <a:ext cx="4343400" cy="1066800"/>
          </a:xfrm>
        </p:spPr>
        <p:txBody>
          <a:bodyPr/>
          <a:lstStyle/>
          <a:p>
            <a:pPr>
              <a:buFontTx/>
              <a:buAutoNum type="alphaLcPeriod" startAt="2"/>
            </a:pPr>
            <a:r>
              <a:rPr lang="en-US" smtClean="0">
                <a:latin typeface="Calibri" pitchFamily="34" charset="0"/>
                <a:ea typeface="ＭＳ Ｐゴシック" pitchFamily="34" charset="-128"/>
              </a:rPr>
              <a:t>California is one of Earth's 25 biodiversity hotspots</a:t>
            </a:r>
          </a:p>
          <a:p>
            <a:pPr lvl="1">
              <a:buFont typeface="Arial" pitchFamily="34" charset="0"/>
              <a:buChar char="•"/>
            </a:pPr>
            <a:r>
              <a:rPr lang="en-US" smtClean="0">
                <a:latin typeface="Calibri" pitchFamily="34" charset="0"/>
                <a:ea typeface="Calibri" pitchFamily="34" charset="0"/>
                <a:cs typeface="Calibri" pitchFamily="34" charset="0"/>
              </a:rPr>
              <a:t>30,000 species of insects</a:t>
            </a:r>
          </a:p>
          <a:p>
            <a:pPr lvl="1">
              <a:buFont typeface="Arial" pitchFamily="34" charset="0"/>
              <a:buChar char="•"/>
            </a:pPr>
            <a:r>
              <a:rPr lang="en-US" smtClean="0">
                <a:latin typeface="Calibri" pitchFamily="34" charset="0"/>
                <a:ea typeface="Calibri" pitchFamily="34" charset="0"/>
                <a:cs typeface="Calibri" pitchFamily="34" charset="0"/>
              </a:rPr>
              <a:t>63 species of freshwater fish</a:t>
            </a:r>
          </a:p>
          <a:p>
            <a:pPr lvl="1">
              <a:buFont typeface="Arial" pitchFamily="34" charset="0"/>
              <a:buChar char="•"/>
            </a:pPr>
            <a:r>
              <a:rPr lang="en-US" smtClean="0">
                <a:latin typeface="Calibri" pitchFamily="34" charset="0"/>
                <a:ea typeface="Calibri" pitchFamily="34" charset="0"/>
                <a:cs typeface="Calibri" pitchFamily="34" charset="0"/>
              </a:rPr>
              <a:t>46 species of amphibians</a:t>
            </a:r>
          </a:p>
          <a:p>
            <a:pPr lvl="1">
              <a:buFont typeface="Arial" pitchFamily="34" charset="0"/>
              <a:buChar char="•"/>
            </a:pPr>
            <a:r>
              <a:rPr lang="en-US" smtClean="0">
                <a:latin typeface="Calibri" pitchFamily="34" charset="0"/>
                <a:ea typeface="Calibri" pitchFamily="34" charset="0"/>
                <a:cs typeface="Calibri" pitchFamily="34" charset="0"/>
              </a:rPr>
              <a:t>96 species of reptiles</a:t>
            </a:r>
          </a:p>
          <a:p>
            <a:pPr lvl="1">
              <a:buFont typeface="Arial" pitchFamily="34" charset="0"/>
              <a:buChar char="•"/>
            </a:pPr>
            <a:r>
              <a:rPr lang="en-US" smtClean="0">
                <a:latin typeface="Calibri" pitchFamily="34" charset="0"/>
                <a:ea typeface="Calibri" pitchFamily="34" charset="0"/>
                <a:cs typeface="Calibri" pitchFamily="34" charset="0"/>
              </a:rPr>
              <a:t>563 species of birds</a:t>
            </a:r>
          </a:p>
          <a:p>
            <a:pPr lvl="1">
              <a:buFont typeface="Arial" pitchFamily="34" charset="0"/>
              <a:buChar char="•"/>
            </a:pPr>
            <a:r>
              <a:rPr lang="en-US" smtClean="0">
                <a:latin typeface="Calibri" pitchFamily="34" charset="0"/>
                <a:ea typeface="Calibri" pitchFamily="34" charset="0"/>
                <a:cs typeface="Calibri" pitchFamily="34" charset="0"/>
              </a:rPr>
              <a:t>190 species of mammals</a:t>
            </a:r>
          </a:p>
          <a:p>
            <a:pPr lvl="1">
              <a:buFont typeface="Arial" pitchFamily="34" charset="0"/>
              <a:buChar char="•"/>
            </a:pPr>
            <a:r>
              <a:rPr lang="en-US" smtClean="0">
                <a:latin typeface="Calibri" pitchFamily="34" charset="0"/>
                <a:ea typeface="Calibri" pitchFamily="34" charset="0"/>
                <a:cs typeface="Calibri" pitchFamily="34" charset="0"/>
              </a:rPr>
              <a:t>more than 8,000 species of plants, many of which are found only in CA</a:t>
            </a:r>
          </a:p>
          <a:p>
            <a:pPr lvl="1">
              <a:buFontTx/>
              <a:buNone/>
            </a:pPr>
            <a:endParaRPr lang="en-US" sz="1600" smtClean="0">
              <a:latin typeface="Calibri" pitchFamily="34" charset="0"/>
              <a:ea typeface="Calibri" pitchFamily="34" charset="0"/>
              <a:cs typeface="Calibri" pitchFamily="34" charset="0"/>
            </a:endParaRPr>
          </a:p>
          <a:p>
            <a:pPr marL="1409700" lvl="2" indent="-495300"/>
            <a:endParaRPr lang="en-US" sz="1600" smtClean="0">
              <a:latin typeface="Calibri" pitchFamily="34" charset="0"/>
              <a:ea typeface="Calibri" pitchFamily="34" charset="0"/>
              <a:cs typeface="Calibri" pitchFamily="34" charset="0"/>
            </a:endParaRPr>
          </a:p>
          <a:p>
            <a:pPr>
              <a:buFontTx/>
              <a:buAutoNum type="romanLcPeriod"/>
            </a:pPr>
            <a:endParaRPr lang="en-US" smtClean="0">
              <a:latin typeface="Calibri" pitchFamily="34" charset="0"/>
              <a:ea typeface="ＭＳ Ｐゴシック" pitchFamily="34" charset="-128"/>
            </a:endParaRPr>
          </a:p>
          <a:p>
            <a:pPr>
              <a:buFontTx/>
              <a:buNone/>
            </a:pPr>
            <a:endParaRPr lang="en-US" smtClean="0">
              <a:latin typeface="Calibri" pitchFamily="34" charset="0"/>
              <a:ea typeface="ＭＳ Ｐゴシック" pitchFamily="34" charset="-128"/>
            </a:endParaRPr>
          </a:p>
          <a:p>
            <a:pPr>
              <a:buFontTx/>
              <a:buNone/>
            </a:pPr>
            <a:endParaRPr lang="en-US" smtClean="0">
              <a:latin typeface="Calibri" pitchFamily="34" charset="0"/>
              <a:ea typeface="ＭＳ Ｐゴシック" pitchFamily="34" charset="-128"/>
            </a:endParaRPr>
          </a:p>
          <a:p>
            <a:pPr lvl="1">
              <a:buClr>
                <a:schemeClr val="tx1"/>
              </a:buClr>
              <a:buFontTx/>
              <a:buNone/>
            </a:pPr>
            <a:endParaRPr lang="en-US" smtClean="0">
              <a:latin typeface="Calibri" pitchFamily="34" charset="0"/>
              <a:ea typeface="Calibri" pitchFamily="34" charset="0"/>
              <a:cs typeface="Calibri" pitchFamily="34" charset="0"/>
            </a:endParaRPr>
          </a:p>
        </p:txBody>
      </p:sp>
      <p:pic>
        <p:nvPicPr>
          <p:cNvPr id="7168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85800"/>
            <a:ext cx="38100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1"/>
          <p:cNvSpPr>
            <a:spLocks noChangeArrowheads="1"/>
          </p:cNvSpPr>
          <p:nvPr/>
        </p:nvSpPr>
        <p:spPr bwMode="auto">
          <a:xfrm>
            <a:off x="4343400" y="3429000"/>
            <a:ext cx="48006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ClrTx/>
              <a:buFont typeface="Arial" pitchFamily="34" charset="0"/>
              <a:buAutoNum type="alphaLcPeriod" startAt="3"/>
            </a:pPr>
            <a:r>
              <a:rPr lang="en-US">
                <a:latin typeface="Calibri" pitchFamily="34" charset="0"/>
                <a:cs typeface="Calibri" pitchFamily="34" charset="0"/>
              </a:rPr>
              <a:t>California has the largest number of endemic species out of all 50 states</a:t>
            </a:r>
          </a:p>
          <a:p>
            <a:pPr marL="742950" lvl="1" indent="-285750" algn="l">
              <a:buClrTx/>
            </a:pPr>
            <a:r>
              <a:rPr lang="en-US" i="1">
                <a:latin typeface="Calibri" pitchFamily="34" charset="0"/>
                <a:cs typeface="Calibri" pitchFamily="34" charset="0"/>
              </a:rPr>
              <a:t>geographic range: </a:t>
            </a:r>
            <a:r>
              <a:rPr lang="en-US">
                <a:latin typeface="Calibri" pitchFamily="34" charset="0"/>
                <a:cs typeface="Calibri" pitchFamily="34" charset="0"/>
              </a:rPr>
              <a:t>area within which a given species may be found</a:t>
            </a:r>
          </a:p>
          <a:p>
            <a:pPr marL="1657350" lvl="3" indent="-285750" algn="l">
              <a:buClrTx/>
              <a:buFont typeface="Courier New" pitchFamily="49" charset="0"/>
              <a:buChar char="o"/>
            </a:pPr>
            <a:r>
              <a:rPr lang="en-US" i="1">
                <a:latin typeface="Calibri" pitchFamily="34" charset="0"/>
                <a:cs typeface="Calibri" pitchFamily="34" charset="0"/>
              </a:rPr>
              <a:t>geographic range </a:t>
            </a:r>
            <a:r>
              <a:rPr lang="en-US">
                <a:latin typeface="Calibri" pitchFamily="34" charset="0"/>
                <a:cs typeface="Calibri" pitchFamily="34" charset="0"/>
              </a:rPr>
              <a:t>is not static, as plants and animals are constantly probing the boundaries of their range </a:t>
            </a:r>
          </a:p>
          <a:p>
            <a:pPr marL="742950" lvl="1" indent="-285750" algn="l">
              <a:buClrTx/>
            </a:pPr>
            <a:r>
              <a:rPr lang="en-US" i="1">
                <a:latin typeface="Calibri" pitchFamily="34" charset="0"/>
                <a:cs typeface="Calibri" pitchFamily="34" charset="0"/>
              </a:rPr>
              <a:t>endemic</a:t>
            </a:r>
            <a:r>
              <a:rPr lang="en-US">
                <a:latin typeface="Calibri" pitchFamily="34" charset="0"/>
                <a:cs typeface="Calibri" pitchFamily="34" charset="0"/>
              </a:rPr>
              <a:t> </a:t>
            </a:r>
            <a:r>
              <a:rPr lang="en-US" i="1">
                <a:latin typeface="Calibri" pitchFamily="34" charset="0"/>
                <a:cs typeface="Calibri" pitchFamily="34" charset="0"/>
              </a:rPr>
              <a:t>species</a:t>
            </a:r>
            <a:r>
              <a:rPr lang="en-US">
                <a:latin typeface="Calibri" pitchFamily="34" charset="0"/>
                <a:cs typeface="Calibri" pitchFamily="34" charset="0"/>
              </a:rPr>
              <a:t> are naturally and exclusively restricted to a particular locality or region </a:t>
            </a:r>
            <a:endParaRPr lang="en-US" i="1">
              <a:latin typeface="Calibri" pitchFamily="34" charset="0"/>
              <a:cs typeface="Calibri" pitchFamily="34" charset="0"/>
            </a:endParaRPr>
          </a:p>
          <a:p>
            <a:pPr marL="342900" indent="-342900">
              <a:buFont typeface="Arial" pitchFamily="34" charset="0"/>
              <a:buAutoNum type="alphaLcPeriod" startAt="3"/>
            </a:pPr>
            <a:endParaRPr lang="en-US">
              <a:latin typeface="Calibri" pitchFamily="34" charset="0"/>
              <a:cs typeface="Calibri" pitchFamily="34" charset="0"/>
            </a:endParaRPr>
          </a:p>
        </p:txBody>
      </p:sp>
      <p:pic>
        <p:nvPicPr>
          <p:cNvPr id="716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267200"/>
            <a:ext cx="38100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876800"/>
            <a:ext cx="38100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6"/>
          <p:cNvSpPr>
            <a:spLocks noChangeArrowheads="1"/>
          </p:cNvSpPr>
          <p:nvPr/>
        </p:nvSpPr>
        <p:spPr bwMode="auto">
          <a:xfrm>
            <a:off x="914400" y="54102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FontTx/>
              <a:buNone/>
            </a:pPr>
            <a:r>
              <a:rPr lang="en-US" sz="1200">
                <a:latin typeface="Calibri" pitchFamily="34" charset="0"/>
                <a:cs typeface="Calibri" pitchFamily="34" charset="0"/>
              </a:rPr>
              <a:t>Numbers of vascular plant taxa (sensu Ornduff et al.; circa 2005)</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814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6" descr="PPbkgnd.Dk.blue.Gol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8600" y="2286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6000750" y="48006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85750" indent="-285750">
              <a:buClrTx/>
              <a:buFont typeface="Wingdings" pitchFamily="2" charset="2"/>
              <a:buChar char="Ø"/>
            </a:pPr>
            <a:r>
              <a:rPr lang="en-US">
                <a:latin typeface="Calibri" pitchFamily="34" charset="0"/>
                <a:cs typeface="Calibri" pitchFamily="34" charset="0"/>
              </a:rPr>
              <a:t>Blue oak</a:t>
            </a:r>
          </a:p>
        </p:txBody>
      </p:sp>
      <p:sp>
        <p:nvSpPr>
          <p:cNvPr id="72709" name="TextBox 8"/>
          <p:cNvSpPr txBox="1">
            <a:spLocks noChangeArrowheads="1"/>
          </p:cNvSpPr>
          <p:nvPr/>
        </p:nvSpPr>
        <p:spPr bwMode="auto">
          <a:xfrm>
            <a:off x="1414463" y="1066800"/>
            <a:ext cx="2454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buClrTx/>
              <a:buFont typeface="Courier New" pitchFamily="49" charset="0"/>
              <a:buChar char="o"/>
            </a:pPr>
            <a:r>
              <a:rPr lang="en-US" sz="1800">
                <a:latin typeface="Calibri" pitchFamily="34" charset="0"/>
                <a:cs typeface="Calibri" pitchFamily="34" charset="0"/>
              </a:rPr>
              <a:t>ex. of CA endemics</a:t>
            </a:r>
          </a:p>
          <a:p>
            <a:pPr lvl="1" algn="l">
              <a:buClrTx/>
              <a:buFont typeface="Wingdings" pitchFamily="2" charset="2"/>
              <a:buChar char="Ø"/>
            </a:pPr>
            <a:r>
              <a:rPr lang="en-US" sz="1800" i="1">
                <a:latin typeface="Calibri" pitchFamily="34" charset="0"/>
                <a:cs typeface="Calibri" pitchFamily="34" charset="0"/>
              </a:rPr>
              <a:t>Clarkia xantiana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Picture 5"/>
          <p:cNvSpPr>
            <a:spLocks noChangeAspect="1" noChangeArrowheads="1"/>
          </p:cNvSpPr>
          <p:nvPr/>
        </p:nvSpPr>
        <p:spPr bwMode="auto">
          <a:xfrm>
            <a:off x="4591050" y="0"/>
            <a:ext cx="45529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pitchFamily="34" charset="0"/>
              <a:cs typeface="Calibri" pitchFamily="34" charset="0"/>
            </a:endParaRPr>
          </a:p>
        </p:txBody>
      </p:sp>
      <p:pic>
        <p:nvPicPr>
          <p:cNvPr id="74754" name="Picture 9" descr="CA_Bioregions_96dp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0" y="0"/>
            <a:ext cx="1839913"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4"/>
          <p:cNvSpPr txBox="1">
            <a:spLocks noChangeArrowheads="1"/>
          </p:cNvSpPr>
          <p:nvPr/>
        </p:nvSpPr>
        <p:spPr bwMode="auto">
          <a:xfrm>
            <a:off x="3727450" y="1905000"/>
            <a:ext cx="54165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60400" indent="-660400">
              <a:defRPr>
                <a:solidFill>
                  <a:schemeClr val="tx1"/>
                </a:solidFill>
                <a:latin typeface="Arial" charset="0"/>
                <a:ea typeface="ＭＳ Ｐゴシック" charset="0"/>
                <a:cs typeface="Arial" charset="0"/>
              </a:defRPr>
            </a:lvl1pPr>
            <a:lvl2pPr marL="1035050" indent="-5778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20000"/>
              </a:spcBef>
              <a:spcAft>
                <a:spcPct val="0"/>
              </a:spcAft>
              <a:buClr>
                <a:schemeClr val="accent2"/>
              </a:buClr>
              <a:buChar char="•"/>
              <a:defRPr>
                <a:solidFill>
                  <a:schemeClr val="tx1"/>
                </a:solidFill>
                <a:latin typeface="Arial" charset="0"/>
                <a:ea typeface="Arial" charset="0"/>
                <a:cs typeface="Arial" charset="0"/>
              </a:defRPr>
            </a:lvl6pPr>
            <a:lvl7pPr marL="2971800" indent="-228600" algn="ctr" eaLnBrk="0" fontAlgn="base" hangingPunct="0">
              <a:spcBef>
                <a:spcPct val="20000"/>
              </a:spcBef>
              <a:spcAft>
                <a:spcPct val="0"/>
              </a:spcAft>
              <a:buClr>
                <a:schemeClr val="accent2"/>
              </a:buClr>
              <a:buChar char="•"/>
              <a:defRPr>
                <a:solidFill>
                  <a:schemeClr val="tx1"/>
                </a:solidFill>
                <a:latin typeface="Arial" charset="0"/>
                <a:ea typeface="Arial" charset="0"/>
                <a:cs typeface="Arial" charset="0"/>
              </a:defRPr>
            </a:lvl7pPr>
            <a:lvl8pPr marL="3429000" indent="-228600" algn="ctr" eaLnBrk="0" fontAlgn="base" hangingPunct="0">
              <a:spcBef>
                <a:spcPct val="20000"/>
              </a:spcBef>
              <a:spcAft>
                <a:spcPct val="0"/>
              </a:spcAft>
              <a:buClr>
                <a:schemeClr val="accent2"/>
              </a:buClr>
              <a:buChar char="•"/>
              <a:defRPr>
                <a:solidFill>
                  <a:schemeClr val="tx1"/>
                </a:solidFill>
                <a:latin typeface="Arial" charset="0"/>
                <a:ea typeface="Arial" charset="0"/>
                <a:cs typeface="Arial" charset="0"/>
              </a:defRPr>
            </a:lvl8pPr>
            <a:lvl9pPr marL="3886200" indent="-228600" algn="ctr" eaLnBrk="0" fontAlgn="base" hangingPunct="0">
              <a:spcBef>
                <a:spcPct val="20000"/>
              </a:spcBef>
              <a:spcAft>
                <a:spcPct val="0"/>
              </a:spcAft>
              <a:buClr>
                <a:schemeClr val="accent2"/>
              </a:buClr>
              <a:buChar char="•"/>
              <a:defRPr>
                <a:solidFill>
                  <a:schemeClr val="tx1"/>
                </a:solidFill>
                <a:latin typeface="Arial" charset="0"/>
                <a:ea typeface="Arial" charset="0"/>
                <a:cs typeface="Arial" charset="0"/>
              </a:defRPr>
            </a:lvl9pPr>
          </a:lstStyle>
          <a:p>
            <a:pPr marL="342900" indent="-342900" algn="l">
              <a:buClrTx/>
              <a:buFont typeface="+mj-lt"/>
              <a:buAutoNum type="alphaLcPeriod" startAt="5"/>
              <a:defRPr/>
            </a:pPr>
            <a:r>
              <a:rPr lang="en-US" dirty="0" smtClean="0">
                <a:latin typeface="Calibri"/>
                <a:cs typeface="Calibri"/>
              </a:rPr>
              <a:t>reasons why California have such high levels of species diversity, endemism, and habitat diversity</a:t>
            </a:r>
          </a:p>
          <a:p>
            <a:pPr lvl="1" algn="l">
              <a:buClrTx/>
              <a:defRPr/>
            </a:pPr>
            <a:r>
              <a:rPr lang="en-US" dirty="0" smtClean="0">
                <a:latin typeface="Calibri"/>
                <a:ea typeface="Calibri"/>
                <a:cs typeface="Calibri"/>
              </a:rPr>
              <a:t>varied topography </a:t>
            </a:r>
          </a:p>
          <a:p>
            <a:pPr lvl="2" algn="l">
              <a:buClrTx/>
              <a:buFont typeface="Courier New"/>
              <a:buChar char="o"/>
              <a:defRPr/>
            </a:pPr>
            <a:r>
              <a:rPr lang="en-US" dirty="0" smtClean="0">
                <a:latin typeface="Calibri"/>
                <a:ea typeface="ＭＳ Ｐゴシック" charset="0"/>
                <a:cs typeface="Calibri"/>
              </a:rPr>
              <a:t>mountains, valleys, and deserts form geographic barriers which effectively isolate natural communities and promote higher rates of speciation</a:t>
            </a:r>
          </a:p>
          <a:p>
            <a:pPr lvl="2" algn="l">
              <a:buClrTx/>
              <a:buFont typeface="Courier New"/>
              <a:buChar char="o"/>
              <a:defRPr/>
            </a:pPr>
            <a:r>
              <a:rPr lang="en-US" dirty="0" smtClean="0">
                <a:latin typeface="Calibri"/>
                <a:ea typeface="Calibri"/>
                <a:cs typeface="Calibri"/>
              </a:rPr>
              <a:t>the North Coast Range blocks the flow of air from Pacific into the Central Valley</a:t>
            </a:r>
          </a:p>
          <a:p>
            <a:pPr lvl="2" algn="l">
              <a:buClrTx/>
              <a:buFont typeface="Courier New"/>
              <a:buChar char="o"/>
              <a:defRPr/>
            </a:pPr>
            <a:r>
              <a:rPr lang="en-US" dirty="0" smtClean="0">
                <a:latin typeface="Calibri"/>
                <a:ea typeface="Calibri"/>
                <a:cs typeface="Calibri"/>
              </a:rPr>
              <a:t>this the first place where oceanic wind can enter the Central Valley</a:t>
            </a:r>
          </a:p>
          <a:p>
            <a:pPr lvl="3" algn="l">
              <a:buClrTx/>
              <a:buFont typeface="Wingdings" charset="2"/>
              <a:buChar char="Ø"/>
              <a:defRPr/>
            </a:pPr>
            <a:r>
              <a:rPr lang="en-US" dirty="0" smtClean="0">
                <a:latin typeface="Calibri"/>
                <a:ea typeface="Calibri"/>
                <a:cs typeface="Calibri"/>
              </a:rPr>
              <a:t>brings moisture and lowers temperature into valley</a:t>
            </a:r>
          </a:p>
          <a:p>
            <a:pPr lvl="2" algn="l">
              <a:buClrTx/>
              <a:buFont typeface="Courier New"/>
              <a:buChar char="o"/>
              <a:defRPr/>
            </a:pPr>
            <a:r>
              <a:rPr lang="en-US" dirty="0" smtClean="0">
                <a:latin typeface="Calibri"/>
                <a:ea typeface="Calibri"/>
                <a:cs typeface="Calibri"/>
              </a:rPr>
              <a:t>the South Coast Range also blocks Pacific winds from entering</a:t>
            </a:r>
          </a:p>
          <a:p>
            <a:pPr lvl="2" algn="l">
              <a:buFont typeface="Wingdings" charset="2"/>
              <a:buChar char="Ø"/>
              <a:defRPr/>
            </a:pPr>
            <a:endParaRPr lang="en-US" dirty="0" smtClean="0">
              <a:latin typeface="Calibri"/>
              <a:ea typeface="Calibri"/>
              <a:cs typeface="Calibri"/>
            </a:endParaRPr>
          </a:p>
          <a:p>
            <a:pPr lvl="2" algn="l">
              <a:buFont typeface="Courier New"/>
              <a:buChar char="o"/>
              <a:defRPr/>
            </a:pPr>
            <a:endParaRPr lang="en-US" sz="1600" dirty="0" smtClean="0">
              <a:latin typeface="Calibri"/>
              <a:ea typeface="Calibri"/>
              <a:cs typeface="Calibri"/>
            </a:endParaRPr>
          </a:p>
          <a:p>
            <a:pPr lvl="2" algn="l">
              <a:buFont typeface="Courier New"/>
              <a:buChar char="o"/>
              <a:defRPr/>
            </a:pPr>
            <a:endParaRPr lang="en-US" sz="1600" dirty="0" smtClean="0">
              <a:latin typeface="Calibri"/>
              <a:ea typeface="ＭＳ Ｐゴシック" charset="0"/>
              <a:cs typeface="Calibri"/>
            </a:endParaRPr>
          </a:p>
          <a:p>
            <a:pPr lvl="2" algn="l">
              <a:buFont typeface="Courier New"/>
              <a:buChar char="o"/>
              <a:defRPr/>
            </a:pPr>
            <a:endParaRPr lang="en-US" dirty="0" smtClean="0">
              <a:latin typeface="Calibri"/>
              <a:ea typeface="ＭＳ Ｐゴシック" charset="0"/>
              <a:cs typeface="Calibri"/>
            </a:endParaRPr>
          </a:p>
          <a:p>
            <a:pPr algn="l">
              <a:buFontTx/>
              <a:buAutoNum type="romanLcPeriod"/>
              <a:defRPr/>
            </a:pPr>
            <a:endParaRPr lang="en-US" dirty="0" smtClean="0">
              <a:latin typeface="Calibri"/>
              <a:cs typeface="Calibri"/>
            </a:endParaRPr>
          </a:p>
          <a:p>
            <a:pPr algn="l">
              <a:buFontTx/>
              <a:buNone/>
              <a:defRPr/>
            </a:pPr>
            <a:endParaRPr lang="en-US" dirty="0" smtClean="0">
              <a:latin typeface="Calibri"/>
              <a:cs typeface="Calibri"/>
            </a:endParaRPr>
          </a:p>
          <a:p>
            <a:pPr algn="l">
              <a:buFontTx/>
              <a:buNone/>
              <a:defRPr/>
            </a:pPr>
            <a:endParaRPr lang="en-US" dirty="0" smtClean="0">
              <a:latin typeface="Calibri"/>
              <a:cs typeface="Calibri"/>
            </a:endParaRPr>
          </a:p>
          <a:p>
            <a:pPr lvl="1" algn="l">
              <a:buClr>
                <a:schemeClr val="tx1"/>
              </a:buClr>
              <a:buFontTx/>
              <a:buNone/>
              <a:defRPr/>
            </a:pPr>
            <a:endParaRPr lang="en-US" dirty="0" smtClean="0">
              <a:latin typeface="Calibri"/>
              <a:ea typeface="ＭＳ Ｐゴシック" charset="0"/>
              <a:cs typeface="Calibri"/>
            </a:endParaRPr>
          </a:p>
        </p:txBody>
      </p:sp>
      <p:pic>
        <p:nvPicPr>
          <p:cNvPr id="74756"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1"/>
          <p:cNvSpPr>
            <a:spLocks noChangeArrowheads="1"/>
          </p:cNvSpPr>
          <p:nvPr/>
        </p:nvSpPr>
        <p:spPr bwMode="auto">
          <a:xfrm>
            <a:off x="838200" y="304800"/>
            <a:ext cx="46482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ClrTx/>
              <a:buFont typeface="Arial" pitchFamily="34" charset="0"/>
              <a:buAutoNum type="alphaLcPeriod" startAt="4"/>
            </a:pPr>
            <a:r>
              <a:rPr lang="en-US">
                <a:latin typeface="Calibri" pitchFamily="34" charset="0"/>
                <a:cs typeface="Calibri" pitchFamily="34" charset="0"/>
              </a:rPr>
              <a:t>California has 10 distinct bioregions</a:t>
            </a:r>
          </a:p>
          <a:p>
            <a:pPr marL="800100" lvl="1" indent="-342900" algn="l">
              <a:buClrTx/>
            </a:pPr>
            <a:r>
              <a:rPr lang="en-US">
                <a:latin typeface="Calibri" pitchFamily="34" charset="0"/>
                <a:cs typeface="Calibri" pitchFamily="34" charset="0"/>
              </a:rPr>
              <a:t>most other states have relatively homogenous ecosystems </a:t>
            </a:r>
          </a:p>
        </p:txBody>
      </p:sp>
      <p:pic>
        <p:nvPicPr>
          <p:cNvPr id="7475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0"/>
            <a:ext cx="23050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cxnSpLocks noChangeShapeType="1"/>
          </p:cNvCxnSpPr>
          <p:nvPr/>
        </p:nvCxnSpPr>
        <p:spPr bwMode="auto">
          <a:xfrm flipH="1">
            <a:off x="2057400" y="4191000"/>
            <a:ext cx="2590800" cy="304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flipH="1">
            <a:off x="1981200" y="4800600"/>
            <a:ext cx="2667000" cy="2286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flipV="1">
            <a:off x="2286000" y="5638800"/>
            <a:ext cx="2362200" cy="3810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31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Line 18"/>
          <p:cNvSpPr>
            <a:spLocks noChangeShapeType="1"/>
          </p:cNvSpPr>
          <p:nvPr/>
        </p:nvSpPr>
        <p:spPr bwMode="auto">
          <a:xfrm flipH="1">
            <a:off x="2590800" y="2590800"/>
            <a:ext cx="33528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dirty="0">
              <a:ln>
                <a:solidFill>
                  <a:srgbClr val="000000"/>
                </a:solidFill>
              </a:ln>
              <a:latin typeface="Calibri"/>
              <a:ea typeface="ＭＳ Ｐゴシック" charset="0"/>
              <a:cs typeface="Calibri"/>
            </a:endParaRPr>
          </a:p>
        </p:txBody>
      </p:sp>
      <p:sp>
        <p:nvSpPr>
          <p:cNvPr id="61444" name="Line 19"/>
          <p:cNvSpPr>
            <a:spLocks noChangeShapeType="1"/>
          </p:cNvSpPr>
          <p:nvPr/>
        </p:nvSpPr>
        <p:spPr bwMode="auto">
          <a:xfrm flipH="1">
            <a:off x="3124200" y="3352800"/>
            <a:ext cx="36576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dirty="0">
              <a:ln w="25400">
                <a:solidFill>
                  <a:schemeClr val="tx1"/>
                </a:solidFill>
              </a:ln>
              <a:latin typeface="Calibri"/>
              <a:ea typeface="ＭＳ Ｐゴシック" charset="0"/>
              <a:cs typeface="Calibri"/>
            </a:endParaRPr>
          </a:p>
        </p:txBody>
      </p:sp>
      <p:sp>
        <p:nvSpPr>
          <p:cNvPr id="75780" name="Text Box 20"/>
          <p:cNvSpPr txBox="1">
            <a:spLocks noChangeArrowheads="1"/>
          </p:cNvSpPr>
          <p:nvPr/>
        </p:nvSpPr>
        <p:spPr bwMode="auto">
          <a:xfrm>
            <a:off x="6858000" y="533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 typeface="Courier New" pitchFamily="49" charset="0"/>
              <a:buChar char="o"/>
            </a:pPr>
            <a:r>
              <a:rPr lang="en-US" sz="1800">
                <a:latin typeface="Calibri" pitchFamily="34" charset="0"/>
                <a:cs typeface="Calibri" pitchFamily="34" charset="0"/>
              </a:rPr>
              <a:t>at 6pm, July:</a:t>
            </a:r>
          </a:p>
        </p:txBody>
      </p:sp>
      <p:sp>
        <p:nvSpPr>
          <p:cNvPr id="75781" name="Line 21"/>
          <p:cNvSpPr>
            <a:spLocks noChangeShapeType="1"/>
          </p:cNvSpPr>
          <p:nvPr/>
        </p:nvSpPr>
        <p:spPr bwMode="auto">
          <a:xfrm>
            <a:off x="2590800" y="2590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2" name="Line 22"/>
          <p:cNvSpPr>
            <a:spLocks noChangeShapeType="1"/>
          </p:cNvSpPr>
          <p:nvPr/>
        </p:nvSpPr>
        <p:spPr bwMode="auto">
          <a:xfrm>
            <a:off x="2590800" y="2743200"/>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3" name="Line 23"/>
          <p:cNvSpPr>
            <a:spLocks noChangeShapeType="1"/>
          </p:cNvSpPr>
          <p:nvPr/>
        </p:nvSpPr>
        <p:spPr bwMode="auto">
          <a:xfrm flipV="1">
            <a:off x="2895600" y="2590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4" name="Text Box 24"/>
          <p:cNvSpPr txBox="1">
            <a:spLocks noChangeArrowheads="1"/>
          </p:cNvSpPr>
          <p:nvPr/>
        </p:nvSpPr>
        <p:spPr bwMode="auto">
          <a:xfrm>
            <a:off x="2438400" y="2743200"/>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200">
                <a:latin typeface="Calibri" pitchFamily="34" charset="0"/>
                <a:cs typeface="Calibri" pitchFamily="34" charset="0"/>
              </a:rPr>
              <a:t>30 miles </a:t>
            </a:r>
          </a:p>
        </p:txBody>
      </p:sp>
      <p:sp>
        <p:nvSpPr>
          <p:cNvPr id="75785" name="Line 26"/>
          <p:cNvSpPr>
            <a:spLocks noChangeShapeType="1"/>
          </p:cNvSpPr>
          <p:nvPr/>
        </p:nvSpPr>
        <p:spPr bwMode="auto">
          <a:xfrm>
            <a:off x="2819400" y="3505200"/>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6" name="Line 27"/>
          <p:cNvSpPr>
            <a:spLocks noChangeShapeType="1"/>
          </p:cNvSpPr>
          <p:nvPr/>
        </p:nvSpPr>
        <p:spPr bwMode="auto">
          <a:xfrm flipV="1">
            <a:off x="3124200" y="3352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Line 28"/>
          <p:cNvSpPr>
            <a:spLocks noChangeShapeType="1"/>
          </p:cNvSpPr>
          <p:nvPr/>
        </p:nvSpPr>
        <p:spPr bwMode="auto">
          <a:xfrm>
            <a:off x="2819400" y="3352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8" name="Text Box 29"/>
          <p:cNvSpPr txBox="1">
            <a:spLocks noChangeArrowheads="1"/>
          </p:cNvSpPr>
          <p:nvPr/>
        </p:nvSpPr>
        <p:spPr bwMode="auto">
          <a:xfrm>
            <a:off x="2590800" y="3505200"/>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200">
                <a:latin typeface="Calibri" pitchFamily="34" charset="0"/>
                <a:cs typeface="Calibri" pitchFamily="34" charset="0"/>
              </a:rPr>
              <a:t>30 miles </a:t>
            </a:r>
          </a:p>
        </p:txBody>
      </p:sp>
      <p:pic>
        <p:nvPicPr>
          <p:cNvPr id="75789"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95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0" name="Text Box 31"/>
          <p:cNvSpPr txBox="1">
            <a:spLocks noChangeArrowheads="1"/>
          </p:cNvSpPr>
          <p:nvPr/>
        </p:nvSpPr>
        <p:spPr bwMode="auto">
          <a:xfrm>
            <a:off x="7924800" y="3429000"/>
            <a:ext cx="1371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200">
                <a:latin typeface="Calibri" pitchFamily="34" charset="0"/>
                <a:cs typeface="Calibri" pitchFamily="34" charset="0"/>
              </a:rPr>
              <a:t>82 degrees</a:t>
            </a:r>
          </a:p>
          <a:p>
            <a:pPr algn="l">
              <a:spcBef>
                <a:spcPct val="50000"/>
              </a:spcBef>
              <a:buFontTx/>
              <a:buNone/>
            </a:pPr>
            <a:r>
              <a:rPr lang="en-US" sz="1200">
                <a:latin typeface="Calibri" pitchFamily="34" charset="0"/>
                <a:cs typeface="Calibri" pitchFamily="34" charset="0"/>
              </a:rPr>
              <a:t>relative humidity 17%</a:t>
            </a:r>
          </a:p>
        </p:txBody>
      </p:sp>
      <p:pic>
        <p:nvPicPr>
          <p:cNvPr id="7579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143000"/>
            <a:ext cx="216217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2" name="Text Box 33"/>
          <p:cNvSpPr txBox="1">
            <a:spLocks noChangeArrowheads="1"/>
          </p:cNvSpPr>
          <p:nvPr/>
        </p:nvSpPr>
        <p:spPr bwMode="auto">
          <a:xfrm>
            <a:off x="7772400" y="1371600"/>
            <a:ext cx="1371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200">
                <a:latin typeface="Calibri" pitchFamily="34" charset="0"/>
                <a:cs typeface="Calibri" pitchFamily="34" charset="0"/>
              </a:rPr>
              <a:t>55 degrees</a:t>
            </a:r>
          </a:p>
          <a:p>
            <a:pPr algn="l">
              <a:spcBef>
                <a:spcPct val="50000"/>
              </a:spcBef>
              <a:buFontTx/>
              <a:buNone/>
            </a:pPr>
            <a:r>
              <a:rPr lang="en-US" sz="1200">
                <a:latin typeface="Calibri" pitchFamily="34" charset="0"/>
                <a:cs typeface="Calibri" pitchFamily="34" charset="0"/>
              </a:rPr>
              <a:t>relative humidity 80%</a:t>
            </a:r>
          </a:p>
        </p:txBody>
      </p:sp>
      <p:pic>
        <p:nvPicPr>
          <p:cNvPr id="75793" name="Picture 6" descr="PPbkgnd.Dk.blue.Gol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
            <a:ext cx="35052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6"/>
          <p:cNvSpPr txBox="1">
            <a:spLocks noChangeArrowheads="1"/>
          </p:cNvSpPr>
          <p:nvPr/>
        </p:nvSpPr>
        <p:spPr bwMode="auto">
          <a:xfrm>
            <a:off x="5562600" y="685800"/>
            <a:ext cx="235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800">
                <a:solidFill>
                  <a:srgbClr val="FFFFFF"/>
                </a:solidFill>
                <a:latin typeface="Calibri" pitchFamily="34" charset="0"/>
                <a:cs typeface="Calibri" pitchFamily="34" charset="0"/>
              </a:rPr>
              <a:t>North-facing</a:t>
            </a:r>
          </a:p>
        </p:txBody>
      </p:sp>
      <p:sp>
        <p:nvSpPr>
          <p:cNvPr id="76803" name="Text Box 7"/>
          <p:cNvSpPr txBox="1">
            <a:spLocks noChangeArrowheads="1"/>
          </p:cNvSpPr>
          <p:nvPr/>
        </p:nvSpPr>
        <p:spPr bwMode="auto">
          <a:xfrm>
            <a:off x="7543800" y="1600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800">
                <a:solidFill>
                  <a:schemeClr val="bg1"/>
                </a:solidFill>
                <a:latin typeface="Calibri" pitchFamily="34" charset="0"/>
                <a:cs typeface="Calibri" pitchFamily="34" charset="0"/>
              </a:rPr>
              <a:t>South-facing</a:t>
            </a:r>
          </a:p>
        </p:txBody>
      </p:sp>
      <p:pic>
        <p:nvPicPr>
          <p:cNvPr id="76804"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1"/>
          <p:cNvSpPr>
            <a:spLocks noChangeArrowheads="1"/>
          </p:cNvSpPr>
          <p:nvPr/>
        </p:nvSpPr>
        <p:spPr bwMode="auto">
          <a:xfrm>
            <a:off x="990600" y="1524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spcBef>
                <a:spcPct val="0"/>
              </a:spcBef>
              <a:buClrTx/>
              <a:buFont typeface="Courier New" pitchFamily="49" charset="0"/>
              <a:buChar char="o"/>
            </a:pPr>
            <a:r>
              <a:rPr lang="en-US">
                <a:latin typeface="Calibri" pitchFamily="34" charset="0"/>
                <a:cs typeface="Calibri" pitchFamily="34" charset="0"/>
              </a:rPr>
              <a:t>aspect </a:t>
            </a:r>
          </a:p>
          <a:p>
            <a:pPr marL="742950" lvl="1" indent="-285750" algn="l">
              <a:spcBef>
                <a:spcPct val="0"/>
              </a:spcBef>
              <a:buClrTx/>
              <a:buFont typeface="Wingdings" pitchFamily="2" charset="2"/>
              <a:buChar char="Ø"/>
            </a:pPr>
            <a:r>
              <a:rPr lang="en-US">
                <a:latin typeface="Calibri" pitchFamily="34" charset="0"/>
                <a:cs typeface="Calibri" pitchFamily="34" charset="0"/>
              </a:rPr>
              <a:t>the direction a hill faces</a:t>
            </a:r>
          </a:p>
          <a:p>
            <a:pPr marL="742950" lvl="1" indent="-285750" algn="l">
              <a:spcBef>
                <a:spcPct val="0"/>
              </a:spcBef>
              <a:buClrTx/>
              <a:buFont typeface="Wingdings" pitchFamily="2" charset="2"/>
              <a:buChar char="Ø"/>
            </a:pPr>
            <a:r>
              <a:rPr lang="en-US">
                <a:latin typeface="Calibri" pitchFamily="34" charset="0"/>
                <a:cs typeface="Calibri" pitchFamily="34" charset="0"/>
              </a:rPr>
              <a:t>in the Northern Hemisphere, the sun   shines from the south</a:t>
            </a:r>
          </a:p>
          <a:p>
            <a:pPr marL="1409700" lvl="2" indent="-495300" algn="l">
              <a:spcBef>
                <a:spcPct val="0"/>
              </a:spcBef>
              <a:buClrTx/>
              <a:buFont typeface="Wingdings" pitchFamily="2" charset="2"/>
              <a:buChar char="§"/>
            </a:pPr>
            <a:r>
              <a:rPr lang="en-US">
                <a:latin typeface="Calibri" pitchFamily="34" charset="0"/>
                <a:cs typeface="Calibri" pitchFamily="34" charset="0"/>
              </a:rPr>
              <a:t>North facing slopes are cooler </a:t>
            </a:r>
          </a:p>
          <a:p>
            <a:pPr marL="1409700" lvl="2" indent="-495300" algn="l">
              <a:spcBef>
                <a:spcPct val="0"/>
              </a:spcBef>
              <a:buClrTx/>
              <a:buFont typeface="Wingdings" pitchFamily="2" charset="2"/>
              <a:buChar char="§"/>
            </a:pPr>
            <a:r>
              <a:rPr lang="en-US">
                <a:latin typeface="Calibri" pitchFamily="34" charset="0"/>
                <a:cs typeface="Calibri" pitchFamily="34" charset="0"/>
              </a:rPr>
              <a:t>South facing slopes are hotter</a:t>
            </a:r>
          </a:p>
        </p:txBody>
      </p:sp>
      <p:sp>
        <p:nvSpPr>
          <p:cNvPr id="76806" name="Rectangle 2"/>
          <p:cNvSpPr>
            <a:spLocks noChangeArrowheads="1"/>
          </p:cNvSpPr>
          <p:nvPr/>
        </p:nvSpPr>
        <p:spPr bwMode="auto">
          <a:xfrm>
            <a:off x="5105400" y="2743200"/>
            <a:ext cx="434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spcBef>
                <a:spcPct val="0"/>
              </a:spcBef>
              <a:buClrTx/>
              <a:buFont typeface="Courier New" pitchFamily="49" charset="0"/>
              <a:buChar char="o"/>
            </a:pPr>
            <a:r>
              <a:rPr lang="en-US">
                <a:latin typeface="Calibri" pitchFamily="34" charset="0"/>
                <a:cs typeface="Calibri" pitchFamily="34" charset="0"/>
              </a:rPr>
              <a:t>slope </a:t>
            </a:r>
          </a:p>
          <a:p>
            <a:pPr marL="742950" lvl="1" indent="-285750" algn="l">
              <a:spcBef>
                <a:spcPct val="0"/>
              </a:spcBef>
              <a:buClrTx/>
              <a:buFont typeface="Wingdings" pitchFamily="2" charset="2"/>
              <a:buChar char="Ø"/>
            </a:pPr>
            <a:r>
              <a:rPr lang="en-US">
                <a:latin typeface="Calibri" pitchFamily="34" charset="0"/>
                <a:cs typeface="Calibri" pitchFamily="34" charset="0"/>
              </a:rPr>
              <a:t>a measure of steepness</a:t>
            </a:r>
          </a:p>
          <a:p>
            <a:pPr marL="1200150" lvl="2" indent="-285750" algn="l">
              <a:spcBef>
                <a:spcPct val="0"/>
              </a:spcBef>
              <a:buClrTx/>
              <a:buFont typeface="Wingdings" pitchFamily="2" charset="2"/>
              <a:buChar char="§"/>
            </a:pPr>
            <a:r>
              <a:rPr lang="en-US">
                <a:latin typeface="Calibri" pitchFamily="34" charset="0"/>
                <a:cs typeface="Calibri" pitchFamily="34" charset="0"/>
              </a:rPr>
              <a:t>most hills vary between 15% and 30% slope</a:t>
            </a:r>
          </a:p>
        </p:txBody>
      </p:sp>
      <p:pic>
        <p:nvPicPr>
          <p:cNvPr id="768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667000"/>
            <a:ext cx="25908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Rectangle 4"/>
          <p:cNvSpPr>
            <a:spLocks noChangeArrowheads="1"/>
          </p:cNvSpPr>
          <p:nvPr/>
        </p:nvSpPr>
        <p:spPr bwMode="auto">
          <a:xfrm>
            <a:off x="1066800" y="443865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spcBef>
                <a:spcPct val="0"/>
              </a:spcBef>
              <a:buClrTx/>
              <a:buFont typeface="Courier New" pitchFamily="49" charset="0"/>
              <a:buChar char="o"/>
            </a:pPr>
            <a:r>
              <a:rPr lang="en-US">
                <a:latin typeface="Calibri" pitchFamily="34" charset="0"/>
                <a:cs typeface="Calibri" pitchFamily="34" charset="0"/>
              </a:rPr>
              <a:t>plant communities will differ depending on where on the slope a plant occurs</a:t>
            </a:r>
          </a:p>
          <a:p>
            <a:pPr marL="742950" lvl="1" indent="-285750" algn="l">
              <a:spcBef>
                <a:spcPct val="0"/>
              </a:spcBef>
              <a:buClrTx/>
              <a:buFont typeface="Wingdings" pitchFamily="2" charset="2"/>
              <a:buChar char="Ø"/>
            </a:pPr>
            <a:r>
              <a:rPr lang="en-US">
                <a:latin typeface="Calibri" pitchFamily="34" charset="0"/>
                <a:cs typeface="Calibri" pitchFamily="34" charset="0"/>
              </a:rPr>
              <a:t>soil at the bottom of the hill tends to be richer and softer because it has collected soils washed off the hills by landslides and streams</a:t>
            </a:r>
          </a:p>
          <a:p>
            <a:pPr marL="742950" lvl="1" indent="-285750" algn="l">
              <a:spcBef>
                <a:spcPct val="0"/>
              </a:spcBef>
              <a:buClrTx/>
              <a:buFont typeface="Wingdings" pitchFamily="2" charset="2"/>
              <a:buChar char="Ø"/>
            </a:pPr>
            <a:r>
              <a:rPr lang="en-US">
                <a:latin typeface="Calibri" pitchFamily="34" charset="0"/>
                <a:cs typeface="Calibri" pitchFamily="34" charset="0"/>
              </a:rPr>
              <a:t>soil on the slopes tends to be shallower and rockier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body" idx="1"/>
          </p:nvPr>
        </p:nvSpPr>
        <p:spPr>
          <a:xfrm>
            <a:off x="990600" y="152400"/>
            <a:ext cx="3962400" cy="609600"/>
          </a:xfrm>
        </p:spPr>
        <p:txBody>
          <a:bodyPr/>
          <a:lstStyle/>
          <a:p>
            <a:pPr>
              <a:spcBef>
                <a:spcPts val="0"/>
              </a:spcBef>
              <a:buFont typeface="Courier New"/>
              <a:buChar char="o"/>
              <a:defRPr/>
            </a:pPr>
            <a:r>
              <a:rPr lang="en-US" dirty="0" smtClean="0"/>
              <a:t>Tule fog</a:t>
            </a:r>
            <a:endParaRPr lang="en-US" dirty="0"/>
          </a:p>
          <a:p>
            <a:pPr lvl="1">
              <a:spcBef>
                <a:spcPts val="0"/>
              </a:spcBef>
              <a:buFont typeface="Wingdings" charset="2"/>
              <a:buChar char="Ø"/>
              <a:defRPr/>
            </a:pPr>
            <a:r>
              <a:rPr lang="en-US" dirty="0"/>
              <a:t>d</a:t>
            </a:r>
            <a:r>
              <a:rPr lang="en-US" dirty="0" smtClean="0"/>
              <a:t>uring </a:t>
            </a:r>
            <a:r>
              <a:rPr lang="en-US" dirty="0"/>
              <a:t>the day, warm air moves up and over valley walls </a:t>
            </a:r>
          </a:p>
          <a:p>
            <a:pPr lvl="1">
              <a:spcBef>
                <a:spcPts val="0"/>
              </a:spcBef>
              <a:buFont typeface="Wingdings" charset="2"/>
              <a:buChar char="Ø"/>
              <a:defRPr/>
            </a:pPr>
            <a:r>
              <a:rPr lang="en-US" dirty="0" smtClean="0"/>
              <a:t>at </a:t>
            </a:r>
            <a:r>
              <a:rPr lang="en-US" dirty="0"/>
              <a:t>night, cool air flows down the valley walls and pools at the bottom</a:t>
            </a:r>
          </a:p>
          <a:p>
            <a:pPr lvl="1">
              <a:spcBef>
                <a:spcPts val="0"/>
              </a:spcBef>
              <a:buFont typeface="Wingdings" charset="2"/>
              <a:buChar char="Ø"/>
              <a:defRPr/>
            </a:pPr>
            <a:r>
              <a:rPr lang="en-US" dirty="0"/>
              <a:t>T</a:t>
            </a:r>
            <a:r>
              <a:rPr lang="en-US" dirty="0" smtClean="0"/>
              <a:t>ule </a:t>
            </a:r>
            <a:r>
              <a:rPr lang="en-US" dirty="0"/>
              <a:t>fog forms when cold mountain air flows down the sides of the Central Valley and fills it to the "brim"  </a:t>
            </a:r>
          </a:p>
          <a:p>
            <a:pPr marL="660400" indent="-660400">
              <a:spcBef>
                <a:spcPts val="0"/>
              </a:spcBef>
              <a:defRPr/>
            </a:pPr>
            <a:endParaRPr lang="en-US" dirty="0"/>
          </a:p>
          <a:p>
            <a:pPr marL="660400" indent="-660400">
              <a:spcBef>
                <a:spcPts val="0"/>
              </a:spcBef>
              <a:buFontTx/>
              <a:buNone/>
              <a:defRPr/>
            </a:pPr>
            <a:endParaRPr lang="en-US" sz="1600" dirty="0"/>
          </a:p>
          <a:p>
            <a:pPr marL="660400" indent="-660400">
              <a:spcBef>
                <a:spcPts val="0"/>
              </a:spcBef>
              <a:buFontTx/>
              <a:buNone/>
              <a:defRPr/>
            </a:pPr>
            <a:endParaRPr lang="en-US" dirty="0"/>
          </a:p>
          <a:p>
            <a:pPr marL="1035050" lvl="1" indent="-577850">
              <a:spcBef>
                <a:spcPts val="0"/>
              </a:spcBef>
              <a:buClr>
                <a:schemeClr val="tx1"/>
              </a:buClr>
              <a:buFontTx/>
              <a:buNone/>
              <a:defRPr/>
            </a:pPr>
            <a:endParaRPr lang="en-US" dirty="0"/>
          </a:p>
        </p:txBody>
      </p:sp>
      <p:pic>
        <p:nvPicPr>
          <p:cNvPr id="7782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52400"/>
            <a:ext cx="221615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10200" y="3505200"/>
            <a:ext cx="3581400" cy="3527425"/>
          </a:xfrm>
          <a:prstGeom prst="rect">
            <a:avLst/>
          </a:prstGeom>
        </p:spPr>
        <p:txBody>
          <a:bodyPr>
            <a:spAutoFit/>
          </a:bodyPr>
          <a:lstStyle/>
          <a:p>
            <a:pPr marL="342900" indent="-342900" algn="l">
              <a:buClrTx/>
              <a:buFont typeface="Courier New"/>
              <a:buChar char="o"/>
              <a:defRPr/>
            </a:pPr>
            <a:r>
              <a:rPr lang="en-US" dirty="0">
                <a:latin typeface="Calibri"/>
                <a:ea typeface="ＭＳ Ｐゴシック" charset="0"/>
                <a:cs typeface="Calibri"/>
              </a:rPr>
              <a:t>it is not the averages but the extremes of temperature and rainfall which determine a species' geographic range</a:t>
            </a:r>
          </a:p>
          <a:p>
            <a:pPr marL="742950" lvl="1" indent="-285750" algn="l">
              <a:buClrTx/>
              <a:buFont typeface="Wingdings" charset="2"/>
              <a:buChar char="Ø"/>
              <a:defRPr/>
            </a:pPr>
            <a:r>
              <a:rPr lang="en-US" dirty="0">
                <a:latin typeface="Calibri"/>
                <a:ea typeface="ＭＳ Ｐゴシック" charset="0"/>
                <a:cs typeface="Calibri"/>
              </a:rPr>
              <a:t>citrus growers push the limits of temperature tolerance in the trees they cultivate, and periodically they pay the price in form of a cold snap that wipes out their entire crop</a:t>
            </a:r>
          </a:p>
          <a:p>
            <a:pPr marL="285750" indent="-285750" algn="l">
              <a:buFont typeface="Arial"/>
              <a:buChar char="•"/>
              <a:defRPr/>
            </a:pPr>
            <a:endParaRPr lang="en-US" dirty="0">
              <a:latin typeface="Calibri"/>
              <a:ea typeface="ＭＳ Ｐゴシック" charset="0"/>
              <a:cs typeface="Calibri"/>
            </a:endParaRPr>
          </a:p>
        </p:txBody>
      </p:sp>
      <p:pic>
        <p:nvPicPr>
          <p:cNvPr id="7782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962400"/>
            <a:ext cx="38195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630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 Box 7"/>
          <p:cNvSpPr txBox="1">
            <a:spLocks noChangeArrowheads="1"/>
          </p:cNvSpPr>
          <p:nvPr/>
        </p:nvSpPr>
        <p:spPr bwMode="auto">
          <a:xfrm>
            <a:off x="1371600" y="5791200"/>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400">
                <a:latin typeface="Calibri" pitchFamily="34" charset="0"/>
                <a:cs typeface="Calibri" pitchFamily="34" charset="0"/>
              </a:rPr>
              <a:t>1. warm moist clouds are pushed up the mountain by coastal winds</a:t>
            </a:r>
          </a:p>
        </p:txBody>
      </p:sp>
      <p:sp>
        <p:nvSpPr>
          <p:cNvPr id="78851" name="Text Box 8"/>
          <p:cNvSpPr txBox="1">
            <a:spLocks noChangeArrowheads="1"/>
          </p:cNvSpPr>
          <p:nvPr/>
        </p:nvSpPr>
        <p:spPr bwMode="auto">
          <a:xfrm>
            <a:off x="1295400" y="28194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400">
                <a:latin typeface="Calibri" pitchFamily="34" charset="0"/>
                <a:cs typeface="Calibri" pitchFamily="34" charset="0"/>
              </a:rPr>
              <a:t>2.  the temperature of the cloud drops with increasing altitude, as well as it's water carrying capacity</a:t>
            </a:r>
          </a:p>
        </p:txBody>
      </p:sp>
      <p:sp>
        <p:nvSpPr>
          <p:cNvPr id="78852" name="Text Box 9"/>
          <p:cNvSpPr txBox="1">
            <a:spLocks noChangeArrowheads="1"/>
          </p:cNvSpPr>
          <p:nvPr/>
        </p:nvSpPr>
        <p:spPr bwMode="auto">
          <a:xfrm>
            <a:off x="457200" y="838200"/>
            <a:ext cx="3581400" cy="779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800">
                <a:solidFill>
                  <a:schemeClr val="bg1"/>
                </a:solidFill>
                <a:latin typeface="Calibri" pitchFamily="34" charset="0"/>
                <a:cs typeface="Calibri" pitchFamily="34" charset="0"/>
              </a:rPr>
              <a:t>ffffffffff</a:t>
            </a:r>
          </a:p>
          <a:p>
            <a:pPr algn="l">
              <a:spcBef>
                <a:spcPct val="50000"/>
              </a:spcBef>
              <a:buFontTx/>
              <a:buNone/>
            </a:pPr>
            <a:r>
              <a:rPr lang="en-US" sz="1800">
                <a:solidFill>
                  <a:schemeClr val="bg1"/>
                </a:solidFill>
                <a:latin typeface="Calibri" pitchFamily="34" charset="0"/>
                <a:cs typeface="Calibri" pitchFamily="34" charset="0"/>
              </a:rPr>
              <a:t>fff</a:t>
            </a:r>
          </a:p>
        </p:txBody>
      </p:sp>
      <p:sp>
        <p:nvSpPr>
          <p:cNvPr id="78853" name="Text Box 10"/>
          <p:cNvSpPr txBox="1">
            <a:spLocks noChangeArrowheads="1"/>
          </p:cNvSpPr>
          <p:nvPr/>
        </p:nvSpPr>
        <p:spPr bwMode="auto">
          <a:xfrm>
            <a:off x="3429000" y="685800"/>
            <a:ext cx="2971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400">
                <a:latin typeface="Calibri" pitchFamily="34" charset="0"/>
                <a:cs typeface="Calibri" pitchFamily="34" charset="0"/>
              </a:rPr>
              <a:t>3. once the cloud reaches a sufficiently high altitude, it begins to "drop" it's water</a:t>
            </a:r>
          </a:p>
        </p:txBody>
      </p:sp>
      <p:sp>
        <p:nvSpPr>
          <p:cNvPr id="78854" name="Text Box 11"/>
          <p:cNvSpPr txBox="1">
            <a:spLocks noChangeArrowheads="1"/>
          </p:cNvSpPr>
          <p:nvPr/>
        </p:nvSpPr>
        <p:spPr bwMode="auto">
          <a:xfrm>
            <a:off x="5257800" y="2514600"/>
            <a:ext cx="3886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pPr>
            <a:endParaRPr lang="en-US" sz="1800">
              <a:latin typeface="Calibri" pitchFamily="34" charset="0"/>
              <a:cs typeface="Calibri" pitchFamily="34" charset="0"/>
            </a:endParaRPr>
          </a:p>
          <a:p>
            <a:pPr algn="l">
              <a:spcBef>
                <a:spcPct val="50000"/>
              </a:spcBef>
            </a:pPr>
            <a:endParaRPr lang="en-US" sz="1800">
              <a:latin typeface="Calibri" pitchFamily="34" charset="0"/>
              <a:cs typeface="Calibri" pitchFamily="34" charset="0"/>
            </a:endParaRPr>
          </a:p>
        </p:txBody>
      </p:sp>
      <p:pic>
        <p:nvPicPr>
          <p:cNvPr id="78855" name="Picture 6" descr="PPbkgnd.Dk.blue.Gol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TextBox 1"/>
          <p:cNvSpPr txBox="1">
            <a:spLocks noChangeArrowheads="1"/>
          </p:cNvSpPr>
          <p:nvPr/>
        </p:nvSpPr>
        <p:spPr bwMode="auto">
          <a:xfrm>
            <a:off x="990600" y="1524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buFont typeface="Courier New" pitchFamily="49" charset="0"/>
              <a:buChar char="o"/>
            </a:pPr>
            <a:r>
              <a:rPr lang="en-US" sz="1800">
                <a:latin typeface="Calibri" pitchFamily="34" charset="0"/>
                <a:cs typeface="Calibri" pitchFamily="34" charset="0"/>
              </a:rPr>
              <a:t>precipitation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body" idx="1"/>
          </p:nvPr>
        </p:nvSpPr>
        <p:spPr>
          <a:xfrm>
            <a:off x="914400" y="-533400"/>
            <a:ext cx="5029200" cy="5715000"/>
          </a:xfrm>
        </p:spPr>
        <p:txBody>
          <a:bodyPr/>
          <a:lstStyle/>
          <a:p>
            <a:pPr marL="660400" indent="-660400">
              <a:spcBef>
                <a:spcPts val="0"/>
              </a:spcBef>
              <a:buFontTx/>
              <a:buNone/>
              <a:defRPr/>
            </a:pPr>
            <a:endParaRPr lang="en-US" dirty="0"/>
          </a:p>
          <a:p>
            <a:pPr marL="660400" indent="-660400">
              <a:spcBef>
                <a:spcPts val="0"/>
              </a:spcBef>
              <a:buFontTx/>
              <a:buNone/>
              <a:defRPr/>
            </a:pPr>
            <a:endParaRPr lang="en-US" dirty="0"/>
          </a:p>
          <a:p>
            <a:pPr>
              <a:spcBef>
                <a:spcPts val="0"/>
              </a:spcBef>
              <a:buFont typeface="Courier New"/>
              <a:buChar char="o"/>
              <a:defRPr/>
            </a:pPr>
            <a:r>
              <a:rPr lang="en-US" dirty="0"/>
              <a:t>e</a:t>
            </a:r>
            <a:r>
              <a:rPr lang="en-US" dirty="0" smtClean="0"/>
              <a:t>xtent of </a:t>
            </a:r>
            <a:r>
              <a:rPr lang="en-US" dirty="0"/>
              <a:t>o</a:t>
            </a:r>
            <a:r>
              <a:rPr lang="en-US" dirty="0" smtClean="0"/>
              <a:t>rographic precipitation varies with elevation and size of the mountain range</a:t>
            </a:r>
          </a:p>
          <a:p>
            <a:pPr lvl="1">
              <a:spcBef>
                <a:spcPts val="0"/>
              </a:spcBef>
              <a:buFont typeface="Wingdings" charset="2"/>
              <a:buChar char="Ø"/>
              <a:defRPr/>
            </a:pPr>
            <a:r>
              <a:rPr lang="en-US" dirty="0" smtClean="0"/>
              <a:t>clouds passing over low topography San Francisco only produce 20 inches of annual rainfall</a:t>
            </a:r>
          </a:p>
          <a:p>
            <a:pPr lvl="1">
              <a:spcBef>
                <a:spcPts val="0"/>
              </a:spcBef>
              <a:buFont typeface="Wingdings" charset="2"/>
              <a:buChar char="Ø"/>
              <a:defRPr/>
            </a:pPr>
            <a:r>
              <a:rPr lang="en-US" dirty="0" smtClean="0"/>
              <a:t>the same clouds passing over Mount </a:t>
            </a:r>
            <a:r>
              <a:rPr lang="en-US" dirty="0" err="1" smtClean="0"/>
              <a:t>Tamalpais</a:t>
            </a:r>
            <a:r>
              <a:rPr lang="en-US" dirty="0" smtClean="0"/>
              <a:t> on the other hand are driven up 2,000 or more feet and consequently Kentfield has 60 inches of annual rainfall</a:t>
            </a:r>
          </a:p>
          <a:p>
            <a:pPr lvl="1">
              <a:spcBef>
                <a:spcPts val="0"/>
              </a:spcBef>
              <a:buFont typeface="Wingdings" charset="2"/>
              <a:buChar char="Ø"/>
              <a:defRPr/>
            </a:pPr>
            <a:r>
              <a:rPr lang="en-US" dirty="0" smtClean="0"/>
              <a:t>naturally, plant communities that grow in these two areas can be quite different </a:t>
            </a:r>
          </a:p>
          <a:p>
            <a:pPr marL="660400" indent="-660400">
              <a:spcBef>
                <a:spcPts val="0"/>
              </a:spcBef>
              <a:defRPr/>
            </a:pPr>
            <a:endParaRPr lang="en-US" dirty="0"/>
          </a:p>
        </p:txBody>
      </p:sp>
      <p:pic>
        <p:nvPicPr>
          <p:cNvPr id="80898"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52400"/>
            <a:ext cx="19050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6"/>
          <p:cNvSpPr>
            <a:spLocks noChangeArrowheads="1"/>
          </p:cNvSpPr>
          <p:nvPr/>
        </p:nvSpPr>
        <p:spPr bwMode="auto">
          <a:xfrm>
            <a:off x="8178800" y="1143000"/>
            <a:ext cx="717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1200">
                <a:solidFill>
                  <a:srgbClr val="FFFFFF"/>
                </a:solidFill>
                <a:latin typeface="Calibri" pitchFamily="34" charset="0"/>
                <a:cs typeface="Calibri" pitchFamily="34" charset="0"/>
              </a:rPr>
              <a:t>@vijayal</a:t>
            </a:r>
          </a:p>
        </p:txBody>
      </p:sp>
      <p:sp>
        <p:nvSpPr>
          <p:cNvPr id="80901" name="Rectangle 10"/>
          <p:cNvSpPr>
            <a:spLocks noChangeArrowheads="1"/>
          </p:cNvSpPr>
          <p:nvPr/>
        </p:nvSpPr>
        <p:spPr bwMode="auto">
          <a:xfrm>
            <a:off x="4343400" y="35814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spcBef>
                <a:spcPct val="0"/>
              </a:spcBef>
              <a:buClrTx/>
            </a:pPr>
            <a:r>
              <a:rPr lang="en-US">
                <a:latin typeface="Calibri" pitchFamily="34" charset="0"/>
                <a:cs typeface="Calibri" pitchFamily="34" charset="0"/>
              </a:rPr>
              <a:t>soil diversity also contributes to California's high biodiversity</a:t>
            </a:r>
          </a:p>
          <a:p>
            <a:pPr marL="742950" lvl="1" indent="-285750" algn="l">
              <a:spcBef>
                <a:spcPct val="0"/>
              </a:spcBef>
              <a:buClrTx/>
              <a:buFont typeface="Courier New" pitchFamily="49" charset="0"/>
              <a:buChar char="o"/>
            </a:pPr>
            <a:r>
              <a:rPr lang="en-US">
                <a:latin typeface="Calibri" pitchFamily="34" charset="0"/>
                <a:cs typeface="Calibri" pitchFamily="34" charset="0"/>
              </a:rPr>
              <a:t>soils have different chemical compositions and physical structures depending on their parent materials and how and where they were formed</a:t>
            </a:r>
          </a:p>
          <a:p>
            <a:pPr marL="285750" indent="-285750" algn="l">
              <a:spcBef>
                <a:spcPct val="0"/>
              </a:spcBef>
              <a:buClrTx/>
            </a:pPr>
            <a:r>
              <a:rPr lang="en-US">
                <a:latin typeface="Calibri" pitchFamily="34" charset="0"/>
                <a:cs typeface="Calibri" pitchFamily="34" charset="0"/>
              </a:rPr>
              <a:t>soil type shapes the composition of plant communities</a:t>
            </a:r>
          </a:p>
          <a:p>
            <a:pPr marL="742950" lvl="1" indent="-285750" algn="l">
              <a:spcBef>
                <a:spcPct val="0"/>
              </a:spcBef>
              <a:buClrTx/>
              <a:buFont typeface="Courier New" pitchFamily="49" charset="0"/>
              <a:buChar char="o"/>
            </a:pPr>
            <a:r>
              <a:rPr lang="en-US">
                <a:latin typeface="Calibri" pitchFamily="34" charset="0"/>
                <a:cs typeface="Calibri" pitchFamily="34" charset="0"/>
              </a:rPr>
              <a:t>ex. serpentine soils are conducive to the growth of leather oak </a:t>
            </a:r>
          </a:p>
          <a:p>
            <a:pPr marL="742950" lvl="1" indent="-285750" algn="l">
              <a:spcBef>
                <a:spcPct val="0"/>
              </a:spcBef>
              <a:buFont typeface="Courier New" pitchFamily="49" charset="0"/>
              <a:buChar char="o"/>
            </a:pPr>
            <a:endParaRPr lang="en-US">
              <a:latin typeface="Calibri" pitchFamily="34" charset="0"/>
              <a:cs typeface="Calibri" pitchFamily="34" charset="0"/>
            </a:endParaRPr>
          </a:p>
          <a:p>
            <a:pPr marL="285750" indent="-285750" algn="l"/>
            <a:endParaRPr lang="en-US">
              <a:latin typeface="Calibri" pitchFamily="34" charset="0"/>
              <a:cs typeface="Calibri" pitchFamily="34" charset="0"/>
            </a:endParaRPr>
          </a:p>
        </p:txBody>
      </p:sp>
      <p:pic>
        <p:nvPicPr>
          <p:cNvPr id="80902" name="Picture 5" descr="Half_Dome_and_Clouds_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962400"/>
            <a:ext cx="14366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6" descr="SerpentineSoil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105400"/>
            <a:ext cx="14382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1054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962400"/>
            <a:ext cx="14478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1600200"/>
            <a:ext cx="184943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6" name="Rectangle 4"/>
          <p:cNvSpPr>
            <a:spLocks noGrp="1" noChangeArrowheads="1"/>
          </p:cNvSpPr>
          <p:nvPr>
            <p:ph type="body" idx="1"/>
          </p:nvPr>
        </p:nvSpPr>
        <p:spPr>
          <a:xfrm>
            <a:off x="1219200" y="5257800"/>
            <a:ext cx="7620000" cy="5715000"/>
          </a:xfrm>
        </p:spPr>
        <p:txBody>
          <a:bodyPr/>
          <a:lstStyle/>
          <a:p>
            <a:pPr marL="609600" indent="-609600">
              <a:buFontTx/>
              <a:buNone/>
            </a:pPr>
            <a:endParaRPr lang="en-US" smtClean="0">
              <a:latin typeface="Calibri" pitchFamily="34" charset="0"/>
              <a:ea typeface="ＭＳ Ｐゴシック" pitchFamily="34" charset="-128"/>
            </a:endParaRPr>
          </a:p>
          <a:p>
            <a:pPr marL="609600" indent="-609600">
              <a:buFontTx/>
              <a:buNone/>
            </a:pPr>
            <a:endParaRPr lang="en-US" smtClean="0">
              <a:latin typeface="Calibri" pitchFamily="34" charset="0"/>
              <a:ea typeface="ＭＳ Ｐゴシック" pitchFamily="34" charset="-128"/>
            </a:endParaRPr>
          </a:p>
          <a:p>
            <a:pPr marL="609600" indent="-609600">
              <a:buFontTx/>
              <a:buNone/>
            </a:pPr>
            <a:endParaRPr lang="en-US" sz="2400" smtClean="0">
              <a:latin typeface="Calibri" pitchFamily="34" charset="0"/>
              <a:ea typeface="ＭＳ Ｐゴシック" pitchFamily="34" charset="-128"/>
            </a:endParaRPr>
          </a:p>
          <a:p>
            <a:pPr marL="609600" indent="-609600">
              <a:buFontTx/>
              <a:buNone/>
            </a:pPr>
            <a:endParaRPr lang="en-US" sz="2000" smtClean="0">
              <a:latin typeface="Calibri" pitchFamily="34" charset="0"/>
              <a:ea typeface="ＭＳ Ｐゴシック" pitchFamily="34" charset="-128"/>
            </a:endParaRPr>
          </a:p>
          <a:p>
            <a:pPr marL="609600" indent="-609600">
              <a:buFontTx/>
              <a:buNone/>
            </a:pPr>
            <a:endParaRPr lang="en-US" sz="2400" smtClean="0">
              <a:latin typeface="Calibri" pitchFamily="34" charset="0"/>
              <a:ea typeface="ＭＳ Ｐゴシック" pitchFamily="34" charset="-128"/>
            </a:endParaRPr>
          </a:p>
          <a:p>
            <a:pPr marL="990600" lvl="1" indent="-533400">
              <a:buClr>
                <a:schemeClr val="tx1"/>
              </a:buClr>
              <a:buFontTx/>
              <a:buNone/>
            </a:pPr>
            <a:endParaRPr lang="en-US" smtClean="0">
              <a:latin typeface="Calibri" pitchFamily="34" charset="0"/>
              <a:ea typeface="Calibri" pitchFamily="34" charset="0"/>
              <a:cs typeface="Calibri" pitchFamily="34" charset="0"/>
            </a:endParaRPr>
          </a:p>
        </p:txBody>
      </p:sp>
      <p:pic>
        <p:nvPicPr>
          <p:cNvPr id="47107" name="Picture 6" descr="PPbkgnd.Dk.blue.Gol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1"/>
          <p:cNvSpPr>
            <a:spLocks noChangeArrowheads="1"/>
          </p:cNvSpPr>
          <p:nvPr/>
        </p:nvSpPr>
        <p:spPr bwMode="auto">
          <a:xfrm>
            <a:off x="762000" y="228600"/>
            <a:ext cx="8001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buFontTx/>
              <a:buNone/>
            </a:pPr>
            <a:r>
              <a:rPr lang="en-US" b="1">
                <a:latin typeface="Calibri" pitchFamily="34" charset="0"/>
                <a:cs typeface="Calibri" pitchFamily="34" charset="0"/>
              </a:rPr>
              <a:t>Introduction to the CA Naturalist Program</a:t>
            </a: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algn="l">
              <a:buFontTx/>
              <a:buNone/>
            </a:pPr>
            <a:endParaRPr lang="en-US" b="1">
              <a:latin typeface="Calibri" pitchFamily="34" charset="0"/>
              <a:cs typeface="Calibri" pitchFamily="34" charset="0"/>
            </a:endParaRPr>
          </a:p>
          <a:p>
            <a:pPr marL="800100" lvl="1" indent="-342900" algn="l">
              <a:buClrTx/>
              <a:buFont typeface="Arial" pitchFamily="34" charset="0"/>
              <a:buAutoNum type="alphaLcPeriod"/>
            </a:pPr>
            <a:endParaRPr lang="en-US">
              <a:latin typeface="Calibri" pitchFamily="34" charset="0"/>
              <a:cs typeface="Calibri" pitchFamily="34" charset="0"/>
            </a:endParaRPr>
          </a:p>
          <a:p>
            <a:pPr marL="800100" lvl="1" indent="-342900" algn="l">
              <a:buClrTx/>
              <a:buFont typeface="Arial" pitchFamily="34" charset="0"/>
              <a:buAutoNum type="alphaLcPeriod"/>
            </a:pPr>
            <a:endParaRPr lang="en-US">
              <a:latin typeface="Calibri" pitchFamily="34" charset="0"/>
              <a:cs typeface="Calibri" pitchFamily="34" charset="0"/>
            </a:endParaRPr>
          </a:p>
          <a:p>
            <a:pPr marL="800100" lvl="1" indent="-342900" algn="l">
              <a:buClrTx/>
              <a:buFont typeface="Arial" pitchFamily="34" charset="0"/>
              <a:buAutoNum type="alphaLcPeriod"/>
            </a:pPr>
            <a:endParaRPr lang="en-US">
              <a:latin typeface="Calibri" pitchFamily="34" charset="0"/>
              <a:cs typeface="Calibri" pitchFamily="34" charset="0"/>
            </a:endParaRPr>
          </a:p>
          <a:p>
            <a:pPr marL="800100" lvl="1" indent="-342900" algn="l">
              <a:buClrTx/>
              <a:buFont typeface="Arial" pitchFamily="34" charset="0"/>
              <a:buAutoNum type="alphaLcPeriod"/>
            </a:pPr>
            <a:endParaRPr lang="en-US">
              <a:latin typeface="Calibri" pitchFamily="34" charset="0"/>
              <a:cs typeface="Calibri" pitchFamily="34" charset="0"/>
            </a:endParaRPr>
          </a:p>
          <a:p>
            <a:pPr marL="800100" lvl="1" indent="-342900" algn="l">
              <a:buClrTx/>
              <a:buFont typeface="Arial" pitchFamily="34" charset="0"/>
              <a:buAutoNum type="alphaLcPeriod"/>
            </a:pPr>
            <a:endParaRPr lang="en-US">
              <a:latin typeface="Calibri" pitchFamily="34" charset="0"/>
              <a:cs typeface="Calibri" pitchFamily="34" charset="0"/>
            </a:endParaRPr>
          </a:p>
          <a:p>
            <a:pPr marL="800100" lvl="1" indent="-342900" algn="l">
              <a:spcBef>
                <a:spcPct val="0"/>
              </a:spcBef>
              <a:buClrTx/>
              <a:buFont typeface="Arial" pitchFamily="34" charset="0"/>
              <a:buAutoNum type="alphaLcPeriod"/>
            </a:pPr>
            <a:r>
              <a:rPr lang="en-US">
                <a:latin typeface="Calibri" pitchFamily="34" charset="0"/>
                <a:cs typeface="Calibri" pitchFamily="34" charset="0"/>
              </a:rPr>
              <a:t>a vibrant human society needs a healthy natural world, just as a healthy natural world needs a vibrant human society</a:t>
            </a:r>
          </a:p>
          <a:p>
            <a:pPr algn="l">
              <a:buFontTx/>
              <a:buNone/>
            </a:pPr>
            <a:endParaRPr lang="en-US" b="1">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2" name="Rectangle 4"/>
          <p:cNvSpPr>
            <a:spLocks noGrp="1" noChangeArrowheads="1"/>
          </p:cNvSpPr>
          <p:nvPr>
            <p:ph type="body" idx="1"/>
          </p:nvPr>
        </p:nvSpPr>
        <p:spPr>
          <a:xfrm>
            <a:off x="1143000" y="762000"/>
            <a:ext cx="8001000" cy="5715000"/>
          </a:xfrm>
        </p:spPr>
        <p:txBody>
          <a:bodyPr/>
          <a:lstStyle/>
          <a:p>
            <a:pPr marL="660400" indent="-660400">
              <a:buFontTx/>
              <a:buNone/>
            </a:pPr>
            <a:endParaRPr lang="en-US" smtClean="0">
              <a:latin typeface="Calibri" pitchFamily="34" charset="0"/>
              <a:ea typeface="ＭＳ Ｐゴシック" pitchFamily="34" charset="-128"/>
            </a:endParaRPr>
          </a:p>
          <a:p>
            <a:pPr marL="660400" indent="-660400">
              <a:buFontTx/>
              <a:buNone/>
            </a:pPr>
            <a:endParaRPr lang="en-US" smtClean="0">
              <a:latin typeface="Calibri" pitchFamily="34" charset="0"/>
              <a:ea typeface="ＭＳ Ｐゴシック" pitchFamily="34" charset="-128"/>
            </a:endParaRPr>
          </a:p>
          <a:p>
            <a:pPr marL="660400" indent="-660400">
              <a:buFontTx/>
              <a:buNone/>
            </a:pPr>
            <a:endParaRPr lang="en-US" smtClean="0">
              <a:latin typeface="Calibri" pitchFamily="34" charset="0"/>
              <a:ea typeface="ＭＳ Ｐゴシック" pitchFamily="34" charset="-128"/>
            </a:endParaRPr>
          </a:p>
          <a:p>
            <a:pPr marL="660400" indent="-660400">
              <a:buFontTx/>
              <a:buNone/>
            </a:pPr>
            <a:endParaRPr lang="en-US" smtClean="0">
              <a:latin typeface="Calibri" pitchFamily="34" charset="0"/>
              <a:ea typeface="ＭＳ Ｐゴシック" pitchFamily="34" charset="-128"/>
            </a:endParaRPr>
          </a:p>
          <a:p>
            <a:pPr marL="660400" indent="-660400">
              <a:buFontTx/>
              <a:buNone/>
            </a:pPr>
            <a:endParaRPr lang="en-US" smtClean="0">
              <a:latin typeface="Calibri" pitchFamily="34" charset="0"/>
              <a:ea typeface="ＭＳ Ｐゴシック" pitchFamily="34" charset="-128"/>
            </a:endParaRPr>
          </a:p>
          <a:p>
            <a:pPr marL="660400" indent="-660400">
              <a:buFontTx/>
              <a:buNone/>
            </a:pPr>
            <a:endParaRPr lang="en-US" smtClean="0">
              <a:latin typeface="Calibri" pitchFamily="34" charset="0"/>
              <a:ea typeface="ＭＳ Ｐゴシック" pitchFamily="34" charset="-128"/>
            </a:endParaRPr>
          </a:p>
          <a:p>
            <a:pPr marL="660400" indent="-660400">
              <a:buFontTx/>
              <a:buNone/>
            </a:pPr>
            <a:endParaRPr lang="en-US" smtClean="0">
              <a:solidFill>
                <a:srgbClr val="FFFFFF"/>
              </a:solidFill>
              <a:latin typeface="Calibri" pitchFamily="34" charset="0"/>
              <a:ea typeface="ＭＳ Ｐゴシック" pitchFamily="34" charset="-128"/>
            </a:endParaRPr>
          </a:p>
          <a:p>
            <a:pPr marL="660400" indent="-660400">
              <a:buFontTx/>
              <a:buNone/>
            </a:pPr>
            <a:endParaRPr lang="en-US" smtClean="0">
              <a:solidFill>
                <a:srgbClr val="FFFFFF"/>
              </a:solidFill>
              <a:latin typeface="Calibri" pitchFamily="34" charset="0"/>
              <a:ea typeface="ＭＳ Ｐゴシック" pitchFamily="34" charset="-128"/>
            </a:endParaRPr>
          </a:p>
          <a:p>
            <a:pPr marL="660400" indent="-660400">
              <a:buFontTx/>
              <a:buNone/>
            </a:pPr>
            <a:r>
              <a:rPr lang="en-US" smtClean="0">
                <a:solidFill>
                  <a:srgbClr val="FFFFFF"/>
                </a:solidFill>
                <a:latin typeface="Calibri" pitchFamily="34" charset="0"/>
                <a:ea typeface="ＭＳ Ｐゴシック" pitchFamily="34" charset="-128"/>
              </a:rPr>
              <a:t>varied topography</a:t>
            </a:r>
          </a:p>
          <a:p>
            <a:pPr marL="660400" indent="-660400">
              <a:buFontTx/>
              <a:buNone/>
            </a:pPr>
            <a:r>
              <a:rPr lang="en-US" smtClean="0">
                <a:solidFill>
                  <a:srgbClr val="FFFFFF"/>
                </a:solidFill>
                <a:latin typeface="Calibri" pitchFamily="34" charset="0"/>
                <a:ea typeface="ＭＳ Ｐゴシック" pitchFamily="34" charset="-128"/>
              </a:rPr>
              <a:t>+</a:t>
            </a:r>
          </a:p>
          <a:p>
            <a:pPr marL="660400" indent="-660400">
              <a:buFontTx/>
              <a:buNone/>
            </a:pPr>
            <a:r>
              <a:rPr lang="en-US" smtClean="0">
                <a:solidFill>
                  <a:srgbClr val="FFFFFF"/>
                </a:solidFill>
                <a:latin typeface="Calibri" pitchFamily="34" charset="0"/>
                <a:ea typeface="ＭＳ Ｐゴシック" pitchFamily="34" charset="-128"/>
              </a:rPr>
              <a:t>varied soil</a:t>
            </a:r>
          </a:p>
          <a:p>
            <a:pPr marL="660400" indent="-660400">
              <a:buFontTx/>
              <a:buNone/>
            </a:pPr>
            <a:endParaRPr lang="en-US" smtClean="0">
              <a:latin typeface="Calibri" pitchFamily="34" charset="0"/>
              <a:ea typeface="ＭＳ Ｐゴシック" pitchFamily="34" charset="-128"/>
            </a:endParaRPr>
          </a:p>
          <a:p>
            <a:pPr marL="660400" indent="-660400">
              <a:buFontTx/>
              <a:buNone/>
            </a:pPr>
            <a:endParaRPr lang="en-US" smtClean="0">
              <a:latin typeface="Calibri" pitchFamily="34" charset="0"/>
              <a:ea typeface="ＭＳ Ｐゴシック" pitchFamily="34" charset="-128"/>
            </a:endParaRPr>
          </a:p>
        </p:txBody>
      </p:sp>
      <p:sp>
        <p:nvSpPr>
          <p:cNvPr id="81923" name="Line 5"/>
          <p:cNvSpPr>
            <a:spLocks noChangeShapeType="1"/>
          </p:cNvSpPr>
          <p:nvPr/>
        </p:nvSpPr>
        <p:spPr bwMode="auto">
          <a:xfrm>
            <a:off x="3429000" y="3352800"/>
            <a:ext cx="685800" cy="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4" name="Text Box 6"/>
          <p:cNvSpPr txBox="1">
            <a:spLocks noChangeArrowheads="1"/>
          </p:cNvSpPr>
          <p:nvPr/>
        </p:nvSpPr>
        <p:spPr bwMode="auto">
          <a:xfrm>
            <a:off x="4495800" y="2438400"/>
            <a:ext cx="21336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800">
                <a:solidFill>
                  <a:srgbClr val="FFFFFF"/>
                </a:solidFill>
                <a:latin typeface="Calibri" pitchFamily="34" charset="0"/>
                <a:cs typeface="Calibri" pitchFamily="34" charset="0"/>
              </a:rPr>
              <a:t>wind</a:t>
            </a:r>
          </a:p>
          <a:p>
            <a:pPr algn="l">
              <a:spcBef>
                <a:spcPct val="50000"/>
              </a:spcBef>
              <a:buFontTx/>
              <a:buNone/>
            </a:pPr>
            <a:r>
              <a:rPr lang="en-US" sz="1800">
                <a:solidFill>
                  <a:srgbClr val="FFFFFF"/>
                </a:solidFill>
                <a:latin typeface="Calibri" pitchFamily="34" charset="0"/>
                <a:cs typeface="Calibri" pitchFamily="34" charset="0"/>
              </a:rPr>
              <a:t>aspect</a:t>
            </a:r>
          </a:p>
          <a:p>
            <a:pPr algn="l">
              <a:spcBef>
                <a:spcPct val="50000"/>
              </a:spcBef>
              <a:buFontTx/>
              <a:buNone/>
            </a:pPr>
            <a:r>
              <a:rPr lang="en-US" sz="1800">
                <a:solidFill>
                  <a:srgbClr val="FFFFFF"/>
                </a:solidFill>
                <a:latin typeface="Calibri" pitchFamily="34" charset="0"/>
                <a:cs typeface="Calibri" pitchFamily="34" charset="0"/>
              </a:rPr>
              <a:t>position on slope</a:t>
            </a:r>
          </a:p>
          <a:p>
            <a:pPr algn="l">
              <a:spcBef>
                <a:spcPct val="50000"/>
              </a:spcBef>
              <a:buFontTx/>
              <a:buNone/>
            </a:pPr>
            <a:r>
              <a:rPr lang="en-US" sz="1800">
                <a:solidFill>
                  <a:srgbClr val="FFFFFF"/>
                </a:solidFill>
                <a:latin typeface="Calibri" pitchFamily="34" charset="0"/>
                <a:cs typeface="Calibri" pitchFamily="34" charset="0"/>
              </a:rPr>
              <a:t>temperature </a:t>
            </a:r>
          </a:p>
          <a:p>
            <a:pPr algn="l">
              <a:spcBef>
                <a:spcPct val="50000"/>
              </a:spcBef>
              <a:buFontTx/>
              <a:buNone/>
            </a:pPr>
            <a:r>
              <a:rPr lang="en-US" sz="1800">
                <a:solidFill>
                  <a:srgbClr val="FFFFFF"/>
                </a:solidFill>
                <a:latin typeface="Calibri" pitchFamily="34" charset="0"/>
                <a:cs typeface="Calibri" pitchFamily="34" charset="0"/>
              </a:rPr>
              <a:t>rainfall</a:t>
            </a:r>
          </a:p>
        </p:txBody>
      </p:sp>
      <p:sp>
        <p:nvSpPr>
          <p:cNvPr id="81925" name="Line 7"/>
          <p:cNvSpPr>
            <a:spLocks noChangeShapeType="1"/>
          </p:cNvSpPr>
          <p:nvPr/>
        </p:nvSpPr>
        <p:spPr bwMode="auto">
          <a:xfrm flipH="1">
            <a:off x="4267200" y="2590800"/>
            <a:ext cx="2286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6" name="Line 8"/>
          <p:cNvSpPr>
            <a:spLocks noChangeShapeType="1"/>
          </p:cNvSpPr>
          <p:nvPr/>
        </p:nvSpPr>
        <p:spPr bwMode="auto">
          <a:xfrm flipH="1">
            <a:off x="4267200" y="4343400"/>
            <a:ext cx="2286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7" name="Line 9"/>
          <p:cNvSpPr>
            <a:spLocks noChangeShapeType="1"/>
          </p:cNvSpPr>
          <p:nvPr/>
        </p:nvSpPr>
        <p:spPr bwMode="auto">
          <a:xfrm>
            <a:off x="4267200" y="2590800"/>
            <a:ext cx="0" cy="1752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8" name="Line 11"/>
          <p:cNvSpPr>
            <a:spLocks noChangeShapeType="1"/>
          </p:cNvSpPr>
          <p:nvPr/>
        </p:nvSpPr>
        <p:spPr bwMode="auto">
          <a:xfrm>
            <a:off x="6553200" y="3352800"/>
            <a:ext cx="685800" cy="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9" name="Text Box 12"/>
          <p:cNvSpPr txBox="1">
            <a:spLocks noChangeArrowheads="1"/>
          </p:cNvSpPr>
          <p:nvPr/>
        </p:nvSpPr>
        <p:spPr bwMode="auto">
          <a:xfrm>
            <a:off x="7467600" y="31242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50000"/>
              </a:spcBef>
              <a:buFontTx/>
              <a:buNone/>
            </a:pPr>
            <a:r>
              <a:rPr lang="en-US" sz="1800">
                <a:solidFill>
                  <a:srgbClr val="FFFFFF"/>
                </a:solidFill>
                <a:latin typeface="Calibri" pitchFamily="34" charset="0"/>
                <a:cs typeface="Calibri" pitchFamily="34" charset="0"/>
              </a:rPr>
              <a:t>biodiversity</a:t>
            </a:r>
          </a:p>
        </p:txBody>
      </p:sp>
      <p:pic>
        <p:nvPicPr>
          <p:cNvPr id="81930"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p:cNvSpPr>
            <a:spLocks noGrp="1" noChangeArrowheads="1"/>
          </p:cNvSpPr>
          <p:nvPr>
            <p:ph type="body" idx="1"/>
          </p:nvPr>
        </p:nvSpPr>
        <p:spPr>
          <a:xfrm>
            <a:off x="4800600" y="3048000"/>
            <a:ext cx="4114800" cy="5715000"/>
          </a:xfrm>
        </p:spPr>
        <p:txBody>
          <a:bodyPr/>
          <a:lstStyle/>
          <a:p>
            <a:r>
              <a:rPr lang="en-US" smtClean="0">
                <a:latin typeface="Calibri" pitchFamily="34" charset="0"/>
                <a:ea typeface="ＭＳ Ｐゴシック" pitchFamily="34" charset="-128"/>
              </a:rPr>
              <a:t>the current rate of species extinction exceeds the background extinction rate prior to the emergence of modern humanity</a:t>
            </a:r>
          </a:p>
        </p:txBody>
      </p:sp>
      <p:pic>
        <p:nvPicPr>
          <p:cNvPr id="82946"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1"/>
          <p:cNvSpPr>
            <a:spLocks noChangeArrowheads="1"/>
          </p:cNvSpPr>
          <p:nvPr/>
        </p:nvSpPr>
        <p:spPr bwMode="auto">
          <a:xfrm>
            <a:off x="838200" y="152400"/>
            <a:ext cx="4318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spcBef>
                <a:spcPct val="0"/>
              </a:spcBef>
              <a:buClrTx/>
              <a:buFont typeface="Arial" pitchFamily="34" charset="0"/>
              <a:buAutoNum type="alphaLcPeriod" startAt="6"/>
            </a:pPr>
            <a:r>
              <a:rPr lang="en-US">
                <a:latin typeface="Calibri" pitchFamily="34" charset="0"/>
                <a:cs typeface="Calibri" pitchFamily="34" charset="0"/>
              </a:rPr>
              <a:t>the biodiversity crisis</a:t>
            </a:r>
          </a:p>
          <a:p>
            <a:pPr marL="800100" lvl="1" indent="-342900" algn="l">
              <a:spcBef>
                <a:spcPct val="0"/>
              </a:spcBef>
              <a:buClrTx/>
            </a:pPr>
            <a:r>
              <a:rPr lang="en-US">
                <a:latin typeface="Calibri" pitchFamily="34" charset="0"/>
                <a:cs typeface="Calibri" pitchFamily="34" charset="0"/>
              </a:rPr>
              <a:t>biodiversity at all scales of life is currently being threatened</a:t>
            </a:r>
          </a:p>
          <a:p>
            <a:pPr marL="1257300" lvl="2" indent="-342900" algn="l">
              <a:spcBef>
                <a:spcPct val="0"/>
              </a:spcBef>
              <a:buClrTx/>
              <a:buFont typeface="Wingdings" pitchFamily="2" charset="2"/>
              <a:buChar char="Ø"/>
            </a:pPr>
            <a:r>
              <a:rPr lang="en-US">
                <a:latin typeface="Calibri" pitchFamily="34" charset="0"/>
                <a:cs typeface="Calibri" pitchFamily="34" charset="0"/>
              </a:rPr>
              <a:t>genes</a:t>
            </a:r>
          </a:p>
          <a:p>
            <a:pPr marL="1257300" lvl="2" indent="-342900" algn="l">
              <a:spcBef>
                <a:spcPct val="0"/>
              </a:spcBef>
              <a:buClrTx/>
              <a:buFont typeface="Wingdings" pitchFamily="2" charset="2"/>
              <a:buChar char="Ø"/>
            </a:pPr>
            <a:r>
              <a:rPr lang="en-US">
                <a:latin typeface="Calibri" pitchFamily="34" charset="0"/>
                <a:cs typeface="Calibri" pitchFamily="34" charset="0"/>
              </a:rPr>
              <a:t>species</a:t>
            </a:r>
          </a:p>
          <a:p>
            <a:pPr marL="1257300" lvl="2" indent="-342900" algn="l">
              <a:spcBef>
                <a:spcPct val="0"/>
              </a:spcBef>
              <a:buClrTx/>
              <a:buFont typeface="Wingdings" pitchFamily="2" charset="2"/>
              <a:buChar char="Ø"/>
            </a:pPr>
            <a:r>
              <a:rPr lang="en-US">
                <a:latin typeface="Calibri" pitchFamily="34" charset="0"/>
                <a:cs typeface="Calibri" pitchFamily="34" charset="0"/>
              </a:rPr>
              <a:t>natural ecological processes</a:t>
            </a:r>
          </a:p>
          <a:p>
            <a:pPr marL="1257300" lvl="2" indent="-342900" algn="l">
              <a:spcBef>
                <a:spcPct val="0"/>
              </a:spcBef>
              <a:buClrTx/>
              <a:buFont typeface="Wingdings" pitchFamily="2" charset="2"/>
              <a:buChar char="Ø"/>
            </a:pPr>
            <a:r>
              <a:rPr lang="en-US">
                <a:latin typeface="Calibri" pitchFamily="34" charset="0"/>
                <a:cs typeface="Calibri" pitchFamily="34" charset="0"/>
              </a:rPr>
              <a:t>evolutionary processes </a:t>
            </a:r>
          </a:p>
          <a:p>
            <a:pPr marL="1257300" lvl="2" indent="-342900" algn="l">
              <a:spcBef>
                <a:spcPct val="0"/>
              </a:spcBef>
              <a:buClrTx/>
              <a:buFont typeface="Wingdings" pitchFamily="2" charset="2"/>
              <a:buChar char="Ø"/>
            </a:pPr>
            <a:r>
              <a:rPr lang="en-US">
                <a:latin typeface="Calibri" pitchFamily="34" charset="0"/>
                <a:cs typeface="Calibri" pitchFamily="34" charset="0"/>
              </a:rPr>
              <a:t>ecosystems</a:t>
            </a:r>
          </a:p>
        </p:txBody>
      </p:sp>
      <p:pic>
        <p:nvPicPr>
          <p:cNvPr id="82948" name="Picture 2" descr="0219.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8600"/>
            <a:ext cx="18288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5"/>
          <p:cNvSpPr>
            <a:spLocks noChangeArrowheads="1"/>
          </p:cNvSpPr>
          <p:nvPr/>
        </p:nvSpPr>
        <p:spPr bwMode="auto">
          <a:xfrm>
            <a:off x="1295400" y="5029200"/>
            <a:ext cx="3886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buClrTx/>
            </a:pPr>
            <a:r>
              <a:rPr lang="en-US">
                <a:latin typeface="Calibri" pitchFamily="34" charset="0"/>
                <a:cs typeface="Calibri" pitchFamily="34" charset="0"/>
              </a:rPr>
              <a:t>if the current rate of biodiversity loss continues, we will experience the most extreme mass extinction event since the K-T extinction event that ended the age of the dinosaurs</a:t>
            </a:r>
          </a:p>
        </p:txBody>
      </p:sp>
      <p:pic>
        <p:nvPicPr>
          <p:cNvPr id="82950" name="Picture 7" descr="Apache-Dancer-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895600"/>
            <a:ext cx="33083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800600"/>
            <a:ext cx="27082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body" idx="1"/>
          </p:nvPr>
        </p:nvSpPr>
        <p:spPr>
          <a:xfrm>
            <a:off x="914400" y="30163"/>
            <a:ext cx="3962400" cy="5715000"/>
          </a:xfrm>
        </p:spPr>
        <p:txBody>
          <a:bodyPr/>
          <a:lstStyle/>
          <a:p>
            <a:pPr>
              <a:spcBef>
                <a:spcPts val="0"/>
              </a:spcBef>
              <a:defRPr/>
            </a:pPr>
            <a:r>
              <a:rPr lang="en-US" dirty="0" smtClean="0"/>
              <a:t>land</a:t>
            </a:r>
            <a:r>
              <a:rPr lang="en-US" dirty="0"/>
              <a:t> </a:t>
            </a:r>
            <a:r>
              <a:rPr lang="en-US" dirty="0" smtClean="0"/>
              <a:t>use change is the primary driver of habitat loss and ecosystem degradation-it greatly exacerbates most of the other threats to the environment</a:t>
            </a:r>
          </a:p>
          <a:p>
            <a:pPr lvl="1">
              <a:spcBef>
                <a:spcPts val="0"/>
              </a:spcBef>
              <a:buFont typeface="Courier New"/>
              <a:buChar char="o"/>
              <a:defRPr/>
            </a:pPr>
            <a:r>
              <a:rPr lang="en-US" dirty="0"/>
              <a:t>a</a:t>
            </a:r>
            <a:r>
              <a:rPr lang="en-US" dirty="0" smtClean="0"/>
              <a:t>ccelerated rates of land use change can be attributed to geometric growth of human population, which has increased six-fold since the 1800s</a:t>
            </a:r>
          </a:p>
          <a:p>
            <a:pPr marL="660400" indent="-660400">
              <a:spcBef>
                <a:spcPts val="0"/>
              </a:spcBef>
              <a:defRPr/>
            </a:pPr>
            <a:endParaRPr lang="en-US" dirty="0" smtClean="0"/>
          </a:p>
          <a:p>
            <a:pPr marL="660400" indent="-660400">
              <a:spcBef>
                <a:spcPts val="0"/>
              </a:spcBef>
              <a:buFontTx/>
              <a:buNone/>
              <a:defRPr/>
            </a:pPr>
            <a:r>
              <a:rPr lang="en-US" dirty="0" smtClean="0"/>
              <a:t>			</a:t>
            </a:r>
          </a:p>
          <a:p>
            <a:pPr marL="660400" indent="-660400">
              <a:spcBef>
                <a:spcPts val="0"/>
              </a:spcBef>
              <a:buFontTx/>
              <a:buNone/>
              <a:defRPr/>
            </a:pPr>
            <a:r>
              <a:rPr lang="en-US" dirty="0" smtClean="0"/>
              <a:t>	</a:t>
            </a:r>
          </a:p>
          <a:p>
            <a:pPr marL="660400" indent="-660400">
              <a:spcBef>
                <a:spcPts val="0"/>
              </a:spcBef>
              <a:buFontTx/>
              <a:buNone/>
              <a:defRPr/>
            </a:pPr>
            <a:endParaRPr lang="en-US" dirty="0" smtClean="0"/>
          </a:p>
          <a:p>
            <a:pPr marL="1035050" lvl="1" indent="-577850">
              <a:spcBef>
                <a:spcPts val="0"/>
              </a:spcBef>
              <a:buClr>
                <a:schemeClr val="tx1"/>
              </a:buClr>
              <a:buFontTx/>
              <a:buNone/>
              <a:defRPr/>
            </a:pPr>
            <a:endParaRPr lang="en-US" dirty="0"/>
          </a:p>
        </p:txBody>
      </p:sp>
      <p:pic>
        <p:nvPicPr>
          <p:cNvPr id="83970"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5"/>
          <p:cNvSpPr>
            <a:spLocks noChangeArrowheads="1"/>
          </p:cNvSpPr>
          <p:nvPr/>
        </p:nvSpPr>
        <p:spPr bwMode="auto">
          <a:xfrm>
            <a:off x="5257800" y="3505200"/>
            <a:ext cx="388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buFont typeface="Courier New" pitchFamily="49" charset="0"/>
              <a:buChar char="o"/>
            </a:pPr>
            <a:r>
              <a:rPr lang="en-US">
                <a:latin typeface="Calibri" pitchFamily="34" charset="0"/>
                <a:cs typeface="Calibri" pitchFamily="34" charset="0"/>
              </a:rPr>
              <a:t>overall, the human footprint is detectable across 83 percent of the land area in the world, excluding Antarctica</a:t>
            </a:r>
          </a:p>
        </p:txBody>
      </p:sp>
      <p:pic>
        <p:nvPicPr>
          <p:cNvPr id="8397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
            <a:ext cx="3276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07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8"/>
          <p:cNvSpPr>
            <a:spLocks noChangeArrowheads="1"/>
          </p:cNvSpPr>
          <p:nvPr/>
        </p:nvSpPr>
        <p:spPr bwMode="auto">
          <a:xfrm>
            <a:off x="1066800" y="54102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ClrTx/>
            </a:pPr>
            <a:r>
              <a:rPr lang="en-US">
                <a:latin typeface="Calibri" pitchFamily="34" charset="0"/>
                <a:cs typeface="Calibri" pitchFamily="34" charset="0"/>
              </a:rPr>
              <a:t>synergistic effects between habitat loss, habitat fragmentation, and climate change can compound the effects of habitat loss on biodiversity</a:t>
            </a:r>
          </a:p>
        </p:txBody>
      </p:sp>
      <p:pic>
        <p:nvPicPr>
          <p:cNvPr id="83975"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51054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2"/>
          <p:cNvSpPr>
            <a:spLocks noChangeArrowheads="1"/>
          </p:cNvSpPr>
          <p:nvPr/>
        </p:nvSpPr>
        <p:spPr bwMode="auto">
          <a:xfrm>
            <a:off x="762000" y="228600"/>
            <a:ext cx="4876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buClrTx/>
            </a:pPr>
            <a:r>
              <a:rPr lang="en-US">
                <a:latin typeface="Calibri" pitchFamily="34" charset="0"/>
                <a:cs typeface="Calibri" pitchFamily="34" charset="0"/>
              </a:rPr>
              <a:t>researchers are figuring out whether or not species will be able to shift their distributions or evolve new adaptations fast enough to accommodate global warming</a:t>
            </a:r>
          </a:p>
          <a:p>
            <a:pPr marL="742950" lvl="1" indent="-285750" algn="l">
              <a:buClrTx/>
              <a:buFont typeface="Courier New" pitchFamily="49" charset="0"/>
              <a:buChar char="o"/>
            </a:pPr>
            <a:r>
              <a:rPr lang="en-US">
                <a:latin typeface="Calibri" pitchFamily="34" charset="0"/>
                <a:cs typeface="Calibri" pitchFamily="34" charset="0"/>
              </a:rPr>
              <a:t>numerous studies such as the UC Berkeley Grinnell Project have documented the historical movement of species in response to climate change</a:t>
            </a:r>
          </a:p>
        </p:txBody>
      </p:sp>
      <p:sp>
        <p:nvSpPr>
          <p:cNvPr id="84995" name="Rectangle 6"/>
          <p:cNvSpPr>
            <a:spLocks noChangeArrowheads="1"/>
          </p:cNvSpPr>
          <p:nvPr/>
        </p:nvSpPr>
        <p:spPr bwMode="auto">
          <a:xfrm>
            <a:off x="4476750" y="2774950"/>
            <a:ext cx="46482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buClrTx/>
            </a:pPr>
            <a:r>
              <a:rPr lang="en-US">
                <a:latin typeface="Calibri" pitchFamily="34" charset="0"/>
                <a:cs typeface="Calibri" pitchFamily="34" charset="0"/>
              </a:rPr>
              <a:t>the continuing loss of species and degradation of ecosystems threatens our economy and sciences</a:t>
            </a:r>
          </a:p>
          <a:p>
            <a:pPr marL="742950" lvl="1" indent="-285750" algn="l">
              <a:buClrTx/>
              <a:buFont typeface="Courier New" pitchFamily="49" charset="0"/>
              <a:buChar char="o"/>
            </a:pPr>
            <a:r>
              <a:rPr lang="en-US">
                <a:latin typeface="Calibri" pitchFamily="34" charset="0"/>
                <a:cs typeface="Calibri" pitchFamily="34" charset="0"/>
              </a:rPr>
              <a:t>many of our medicines and advances in agriculture and public health depend upon the study of wild species and their habitats</a:t>
            </a:r>
          </a:p>
          <a:p>
            <a:pPr marL="742950" lvl="1" indent="-285750" algn="l">
              <a:buClrTx/>
              <a:buFont typeface="Courier New" pitchFamily="49" charset="0"/>
              <a:buChar char="o"/>
            </a:pPr>
            <a:r>
              <a:rPr lang="en-US">
                <a:latin typeface="Calibri" pitchFamily="34" charset="0"/>
                <a:cs typeface="Calibri" pitchFamily="34" charset="0"/>
              </a:rPr>
              <a:t>we have categorized and named less than 1% of all  Earth's biodiversity, and of that 1%, we have only ventured beyond a superficial description of anatomy into biochemistry and genetics in a handful of these</a:t>
            </a:r>
          </a:p>
        </p:txBody>
      </p:sp>
      <p:pic>
        <p:nvPicPr>
          <p:cNvPr id="8499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10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3528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6018"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1"/>
          <p:cNvSpPr>
            <a:spLocks noChangeArrowheads="1"/>
          </p:cNvSpPr>
          <p:nvPr/>
        </p:nvSpPr>
        <p:spPr bwMode="auto">
          <a:xfrm>
            <a:off x="762000" y="152400"/>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spcBef>
                <a:spcPct val="0"/>
              </a:spcBef>
              <a:buClrTx/>
            </a:pPr>
            <a:r>
              <a:rPr lang="en-US">
                <a:solidFill>
                  <a:srgbClr val="FFFFFF"/>
                </a:solidFill>
                <a:latin typeface="Calibri" pitchFamily="34" charset="0"/>
                <a:cs typeface="Calibri" pitchFamily="34" charset="0"/>
              </a:rPr>
              <a:t>the continuing loss of species and degradation of ecosystems threatens the integrity of vital  ecosystem functions which make all life on this planet possible</a:t>
            </a:r>
          </a:p>
          <a:p>
            <a:pPr marL="742950" lvl="1" indent="-285750" algn="l">
              <a:spcBef>
                <a:spcPct val="0"/>
              </a:spcBef>
              <a:buClrTx/>
              <a:buFont typeface="Courier New" pitchFamily="49" charset="0"/>
              <a:buChar char="o"/>
            </a:pPr>
            <a:r>
              <a:rPr lang="en-US">
                <a:solidFill>
                  <a:srgbClr val="FFFFFF"/>
                </a:solidFill>
                <a:latin typeface="Calibri" pitchFamily="34" charset="0"/>
                <a:cs typeface="Calibri" pitchFamily="34" charset="0"/>
              </a:rPr>
              <a:t>air quality maintenance</a:t>
            </a:r>
          </a:p>
          <a:p>
            <a:pPr marL="742950" lvl="1" indent="-285750" algn="l">
              <a:spcBef>
                <a:spcPct val="0"/>
              </a:spcBef>
              <a:buClrTx/>
              <a:buFont typeface="Courier New" pitchFamily="49" charset="0"/>
              <a:buChar char="o"/>
            </a:pPr>
            <a:r>
              <a:rPr lang="en-US">
                <a:solidFill>
                  <a:srgbClr val="FFFFFF"/>
                </a:solidFill>
                <a:latin typeface="Calibri" pitchFamily="34" charset="0"/>
                <a:cs typeface="Calibri" pitchFamily="34" charset="0"/>
              </a:rPr>
              <a:t>soil production</a:t>
            </a:r>
          </a:p>
          <a:p>
            <a:pPr marL="742950" lvl="1" indent="-285750" algn="l">
              <a:spcBef>
                <a:spcPct val="0"/>
              </a:spcBef>
              <a:buClrTx/>
              <a:buFont typeface="Courier New" pitchFamily="49" charset="0"/>
              <a:buChar char="o"/>
            </a:pPr>
            <a:r>
              <a:rPr lang="en-US">
                <a:solidFill>
                  <a:srgbClr val="FFFFFF"/>
                </a:solidFill>
                <a:latin typeface="Calibri" pitchFamily="34" charset="0"/>
                <a:cs typeface="Calibri" pitchFamily="34" charset="0"/>
              </a:rPr>
              <a:t>nutrient cycling </a:t>
            </a:r>
          </a:p>
          <a:p>
            <a:pPr marL="742950" lvl="1" indent="-285750" algn="l">
              <a:spcBef>
                <a:spcPct val="0"/>
              </a:spcBef>
              <a:buClrTx/>
              <a:buFont typeface="Courier New" pitchFamily="49" charset="0"/>
              <a:buChar char="o"/>
            </a:pPr>
            <a:r>
              <a:rPr lang="en-US">
                <a:solidFill>
                  <a:srgbClr val="FFFFFF"/>
                </a:solidFill>
                <a:latin typeface="Calibri" pitchFamily="34" charset="0"/>
                <a:cs typeface="Calibri" pitchFamily="34" charset="0"/>
              </a:rPr>
              <a:t>climate moderation</a:t>
            </a:r>
          </a:p>
          <a:p>
            <a:pPr marL="742950" lvl="1" indent="-285750" algn="l">
              <a:spcBef>
                <a:spcPct val="0"/>
              </a:spcBef>
              <a:buClrTx/>
              <a:buFont typeface="Courier New" pitchFamily="49" charset="0"/>
              <a:buChar char="o"/>
            </a:pPr>
            <a:r>
              <a:rPr lang="en-US">
                <a:solidFill>
                  <a:srgbClr val="FFFFFF"/>
                </a:solidFill>
                <a:latin typeface="Calibri" pitchFamily="34" charset="0"/>
                <a:cs typeface="Calibri" pitchFamily="34" charset="0"/>
              </a:rPr>
              <a:t>pollination</a:t>
            </a:r>
          </a:p>
          <a:p>
            <a:pPr marL="742950" lvl="1" indent="-285750" algn="l">
              <a:spcBef>
                <a:spcPct val="0"/>
              </a:spcBef>
              <a:buClrTx/>
              <a:buFont typeface="Courier New" pitchFamily="49" charset="0"/>
              <a:buChar char="o"/>
            </a:pPr>
            <a:r>
              <a:rPr lang="en-US">
                <a:solidFill>
                  <a:srgbClr val="FFFFFF"/>
                </a:solidFill>
                <a:latin typeface="Calibri" pitchFamily="34" charset="0"/>
                <a:cs typeface="Calibri" pitchFamily="34" charset="0"/>
              </a:rPr>
              <a:t>detoxification</a:t>
            </a:r>
          </a:p>
          <a:p>
            <a:pPr marL="742950" lvl="1" indent="-285750" algn="l">
              <a:spcBef>
                <a:spcPct val="0"/>
              </a:spcBef>
              <a:buClrTx/>
              <a:buFont typeface="Courier New" pitchFamily="49" charset="0"/>
              <a:buChar char="o"/>
            </a:pPr>
            <a:r>
              <a:rPr lang="en-US">
                <a:solidFill>
                  <a:srgbClr val="FFFFFF"/>
                </a:solidFill>
                <a:latin typeface="Calibri" pitchFamily="34" charset="0"/>
                <a:cs typeface="Calibri" pitchFamily="34" charset="0"/>
              </a:rPr>
              <a:t>control of parasites and disease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7042" name="Text Box 3"/>
          <p:cNvSpPr txBox="1">
            <a:spLocks noChangeArrowheads="1"/>
          </p:cNvSpPr>
          <p:nvPr/>
        </p:nvSpPr>
        <p:spPr bwMode="auto">
          <a:xfrm>
            <a:off x="609600" y="152400"/>
            <a:ext cx="6172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buClrTx/>
              <a:buFontTx/>
              <a:buNone/>
            </a:pPr>
            <a:r>
              <a:rPr lang="en-US" sz="1800" b="1">
                <a:solidFill>
                  <a:schemeClr val="bg1"/>
                </a:solidFill>
                <a:latin typeface="Calibri" pitchFamily="34" charset="0"/>
                <a:cs typeface="Calibri" pitchFamily="34" charset="0"/>
              </a:rPr>
              <a:t>The Role of Naturalists</a:t>
            </a:r>
          </a:p>
          <a:p>
            <a:pPr algn="l" eaLnBrk="1" hangingPunct="1">
              <a:spcBef>
                <a:spcPct val="50000"/>
              </a:spcBef>
              <a:buClrTx/>
              <a:buFontTx/>
              <a:buNone/>
            </a:pPr>
            <a:endParaRPr lang="en-US" sz="1800">
              <a:solidFill>
                <a:schemeClr val="bg1"/>
              </a:solidFill>
              <a:latin typeface="Calibri" pitchFamily="34" charset="0"/>
              <a:cs typeface="Calibri" pitchFamily="34" charset="0"/>
            </a:endParaRPr>
          </a:p>
        </p:txBody>
      </p:sp>
      <p:sp>
        <p:nvSpPr>
          <p:cNvPr id="87043" name="Text Box 6"/>
          <p:cNvSpPr txBox="1">
            <a:spLocks noChangeArrowheads="1"/>
          </p:cNvSpPr>
          <p:nvPr/>
        </p:nvSpPr>
        <p:spPr bwMode="auto">
          <a:xfrm>
            <a:off x="4876800" y="457200"/>
            <a:ext cx="42672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spcBef>
                <a:spcPct val="50000"/>
              </a:spcBef>
              <a:buFontTx/>
              <a:buNone/>
            </a:pPr>
            <a:r>
              <a:rPr lang="en-US" sz="1800">
                <a:solidFill>
                  <a:schemeClr val="bg1"/>
                </a:solidFill>
                <a:latin typeface="Calibri" pitchFamily="34" charset="0"/>
                <a:cs typeface="Calibri" pitchFamily="34" charset="0"/>
              </a:rPr>
              <a:t>"To be a Naturalist is better than to be a King."</a:t>
            </a:r>
          </a:p>
          <a:p>
            <a:pPr>
              <a:spcBef>
                <a:spcPct val="50000"/>
              </a:spcBef>
              <a:buFontTx/>
              <a:buNone/>
            </a:pPr>
            <a:r>
              <a:rPr lang="en-US" sz="1800">
                <a:solidFill>
                  <a:schemeClr val="bg1"/>
                </a:solidFill>
                <a:latin typeface="Calibri" pitchFamily="34" charset="0"/>
                <a:cs typeface="Calibri" pitchFamily="34" charset="0"/>
              </a:rPr>
              <a:t>Charles William Beebe, Journal, 31 December, 1893</a:t>
            </a:r>
          </a:p>
        </p:txBody>
      </p:sp>
      <p:pic>
        <p:nvPicPr>
          <p:cNvPr id="87044"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2"/>
          <p:cNvSpPr txBox="1">
            <a:spLocks noChangeArrowheads="1"/>
          </p:cNvSpPr>
          <p:nvPr/>
        </p:nvSpPr>
        <p:spPr bwMode="auto">
          <a:xfrm>
            <a:off x="7735888" y="6454775"/>
            <a:ext cx="138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buFontTx/>
              <a:buNone/>
            </a:pPr>
            <a:r>
              <a:rPr lang="en-US" sz="1800">
                <a:solidFill>
                  <a:srgbClr val="FFFFFF"/>
                </a:solidFill>
                <a:latin typeface="Calibri" pitchFamily="34" charset="0"/>
                <a:cs typeface="Calibri" pitchFamily="34" charset="0"/>
              </a:rPr>
              <a:t>Jane Goodall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4"/>
          <p:cNvSpPr>
            <a:spLocks noGrp="1" noChangeArrowheads="1"/>
          </p:cNvSpPr>
          <p:nvPr>
            <p:ph type="body" idx="1"/>
          </p:nvPr>
        </p:nvSpPr>
        <p:spPr>
          <a:xfrm>
            <a:off x="990600" y="304800"/>
            <a:ext cx="4572000" cy="609600"/>
          </a:xfrm>
        </p:spPr>
        <p:txBody>
          <a:bodyPr/>
          <a:lstStyle/>
          <a:p>
            <a:pPr>
              <a:buFontTx/>
              <a:buAutoNum type="alphaLcPeriod"/>
            </a:pPr>
            <a:r>
              <a:rPr lang="en-US" smtClean="0">
                <a:latin typeface="Calibri" pitchFamily="34" charset="0"/>
                <a:ea typeface="ＭＳ Ｐゴシック" pitchFamily="34" charset="-128"/>
              </a:rPr>
              <a:t>what a naturalist does</a:t>
            </a:r>
          </a:p>
          <a:p>
            <a:pPr lvl="1">
              <a:buFont typeface="Arial" pitchFamily="34" charset="0"/>
              <a:buChar char="•"/>
            </a:pPr>
            <a:r>
              <a:rPr lang="en-US" smtClean="0">
                <a:latin typeface="Calibri" pitchFamily="34" charset="0"/>
                <a:ea typeface="Calibri" pitchFamily="34" charset="0"/>
                <a:cs typeface="Calibri" pitchFamily="34" charset="0"/>
              </a:rPr>
              <a:t>observes the natural world</a:t>
            </a:r>
          </a:p>
          <a:p>
            <a:pPr lvl="1">
              <a:buFont typeface="Arial" pitchFamily="34" charset="0"/>
              <a:buChar char="•"/>
            </a:pPr>
            <a:r>
              <a:rPr lang="en-US" smtClean="0">
                <a:latin typeface="Calibri" pitchFamily="34" charset="0"/>
                <a:ea typeface="Calibri" pitchFamily="34" charset="0"/>
                <a:cs typeface="Calibri" pitchFamily="34" charset="0"/>
              </a:rPr>
              <a:t>reports back to his/her fellow humans</a:t>
            </a:r>
          </a:p>
          <a:p>
            <a:pPr lvl="1">
              <a:buFont typeface="Arial" pitchFamily="34" charset="0"/>
              <a:buChar char="•"/>
            </a:pPr>
            <a:r>
              <a:rPr lang="en-US" smtClean="0">
                <a:latin typeface="Calibri" pitchFamily="34" charset="0"/>
                <a:ea typeface="Calibri" pitchFamily="34" charset="0"/>
                <a:cs typeface="Calibri" pitchFamily="34" charset="0"/>
              </a:rPr>
              <a:t>works with others to patch these observations into an understanding of the world</a:t>
            </a:r>
          </a:p>
          <a:p>
            <a:pPr marL="1085850" lvl="2">
              <a:buFont typeface="Courier New" pitchFamily="49" charset="0"/>
              <a:buChar char="o"/>
            </a:pPr>
            <a:r>
              <a:rPr lang="en-US" smtClean="0">
                <a:latin typeface="Calibri" pitchFamily="34" charset="0"/>
                <a:ea typeface="Calibri" pitchFamily="34" charset="0"/>
                <a:cs typeface="Calibri" pitchFamily="34" charset="0"/>
              </a:rPr>
              <a:t>this is where knowledge originally comes from</a:t>
            </a:r>
          </a:p>
          <a:p>
            <a:endParaRPr lang="en-US" smtClean="0">
              <a:latin typeface="Calibri" pitchFamily="34" charset="0"/>
              <a:ea typeface="ＭＳ Ｐゴシック" pitchFamily="34" charset="-128"/>
            </a:endParaRPr>
          </a:p>
          <a:p>
            <a:pPr>
              <a:buFontTx/>
              <a:buNone/>
            </a:pPr>
            <a:endParaRPr lang="en-US" smtClean="0">
              <a:latin typeface="Calibri" pitchFamily="34" charset="0"/>
              <a:ea typeface="ＭＳ Ｐゴシック" pitchFamily="34" charset="-128"/>
            </a:endParaRPr>
          </a:p>
          <a:p>
            <a:pPr>
              <a:buFontTx/>
              <a:buNone/>
            </a:pPr>
            <a:endParaRPr lang="en-US" sz="2400" smtClean="0">
              <a:latin typeface="Calibri" pitchFamily="34" charset="0"/>
              <a:ea typeface="ＭＳ Ｐゴシック" pitchFamily="34" charset="-128"/>
            </a:endParaRPr>
          </a:p>
          <a:p>
            <a:pPr lvl="1">
              <a:buClr>
                <a:schemeClr val="tx1"/>
              </a:buClr>
              <a:buFontTx/>
              <a:buNone/>
            </a:pPr>
            <a:endParaRPr lang="en-US" smtClean="0">
              <a:latin typeface="Calibri" pitchFamily="34" charset="0"/>
              <a:ea typeface="Calibri" pitchFamily="34" charset="0"/>
              <a:cs typeface="Calibri" pitchFamily="34" charset="0"/>
            </a:endParaRPr>
          </a:p>
        </p:txBody>
      </p:sp>
      <p:pic>
        <p:nvPicPr>
          <p:cNvPr id="88066"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0" y="4038600"/>
            <a:ext cx="4572000" cy="1531938"/>
          </a:xfrm>
          <a:prstGeom prst="rect">
            <a:avLst/>
          </a:prstGeom>
        </p:spPr>
        <p:txBody>
          <a:bodyPr>
            <a:spAutoFit/>
          </a:bodyPr>
          <a:lstStyle/>
          <a:p>
            <a:pPr marL="285750" indent="-285750" algn="l">
              <a:buClrTx/>
              <a:defRPr/>
            </a:pPr>
            <a:r>
              <a:rPr lang="en-US" dirty="0">
                <a:latin typeface="Calibri"/>
                <a:ea typeface="ＭＳ Ｐゴシック" charset="0"/>
                <a:cs typeface="Calibri"/>
              </a:rPr>
              <a:t>humans have always been naturalists by necessity:  we have had to observe, measure, speculate and communicate about the world in order to survive</a:t>
            </a:r>
          </a:p>
          <a:p>
            <a:pPr>
              <a:buFontTx/>
              <a:buNone/>
              <a:defRPr/>
            </a:pPr>
            <a:endParaRPr lang="en-US" dirty="0">
              <a:latin typeface="Calibri"/>
              <a:ea typeface="ＭＳ Ｐゴシック" charset="0"/>
              <a:cs typeface="Calibri"/>
            </a:endParaRPr>
          </a:p>
        </p:txBody>
      </p:sp>
      <p:pic>
        <p:nvPicPr>
          <p:cNvPr id="880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895600"/>
            <a:ext cx="30464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1"/>
          <p:cNvSpPr>
            <a:spLocks noChangeArrowheads="1"/>
          </p:cNvSpPr>
          <p:nvPr/>
        </p:nvSpPr>
        <p:spPr bwMode="auto">
          <a:xfrm>
            <a:off x="685800" y="152400"/>
            <a:ext cx="4953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spcBef>
                <a:spcPct val="0"/>
              </a:spcBef>
              <a:buClrTx/>
              <a:buFont typeface="Arial" pitchFamily="34" charset="0"/>
              <a:buAutoNum type="alphaLcPeriod" startAt="2"/>
            </a:pPr>
            <a:r>
              <a:rPr lang="en-US">
                <a:latin typeface="Calibri" pitchFamily="34" charset="0"/>
                <a:cs typeface="Calibri" pitchFamily="34" charset="0"/>
              </a:rPr>
              <a:t>why be a naturalist?</a:t>
            </a:r>
          </a:p>
          <a:p>
            <a:pPr marL="800100" lvl="1" indent="-342900" algn="l">
              <a:spcBef>
                <a:spcPct val="0"/>
              </a:spcBef>
              <a:buClrTx/>
            </a:pPr>
            <a:r>
              <a:rPr lang="en-US">
                <a:latin typeface="Calibri" pitchFamily="34" charset="0"/>
                <a:cs typeface="Calibri" pitchFamily="34" charset="0"/>
              </a:rPr>
              <a:t>become a generalist with knowledge of the system as a whole</a:t>
            </a:r>
          </a:p>
          <a:p>
            <a:pPr marL="800100" lvl="1" indent="-342900" algn="l">
              <a:spcBef>
                <a:spcPct val="0"/>
              </a:spcBef>
              <a:buClrTx/>
            </a:pPr>
            <a:r>
              <a:rPr lang="en-US">
                <a:latin typeface="Calibri" pitchFamily="34" charset="0"/>
                <a:cs typeface="Calibri" pitchFamily="34" charset="0"/>
              </a:rPr>
              <a:t>during the 18</a:t>
            </a:r>
            <a:r>
              <a:rPr lang="en-US" baseline="30000">
                <a:latin typeface="Calibri" pitchFamily="34" charset="0"/>
                <a:cs typeface="Calibri" pitchFamily="34" charset="0"/>
              </a:rPr>
              <a:t>th</a:t>
            </a:r>
            <a:r>
              <a:rPr lang="en-US">
                <a:latin typeface="Calibri" pitchFamily="34" charset="0"/>
                <a:cs typeface="Calibri" pitchFamily="34" charset="0"/>
              </a:rPr>
              <a:t> and19th centuries, before formal fields of ecology, entomology, geology, and zoology emerged, only naturalists had command of these disciplines</a:t>
            </a:r>
          </a:p>
          <a:p>
            <a:pPr marL="342900" indent="-342900" algn="l"/>
            <a:endParaRPr lang="en-US">
              <a:latin typeface="Calibri" pitchFamily="34" charset="0"/>
              <a:cs typeface="Calibri" pitchFamily="34" charset="0"/>
            </a:endParaRPr>
          </a:p>
        </p:txBody>
      </p:sp>
      <p:sp>
        <p:nvSpPr>
          <p:cNvPr id="3" name="Rectangle 2"/>
          <p:cNvSpPr/>
          <p:nvPr/>
        </p:nvSpPr>
        <p:spPr>
          <a:xfrm>
            <a:off x="1143000" y="4191000"/>
            <a:ext cx="4572000" cy="2695575"/>
          </a:xfrm>
          <a:prstGeom prst="rect">
            <a:avLst/>
          </a:prstGeom>
        </p:spPr>
        <p:txBody>
          <a:bodyPr>
            <a:spAutoFit/>
          </a:bodyPr>
          <a:lstStyle/>
          <a:p>
            <a:pPr marL="660400" indent="-660400">
              <a:buFontTx/>
              <a:buNone/>
              <a:defRPr/>
            </a:pPr>
            <a:endParaRPr lang="en-US" dirty="0">
              <a:latin typeface="Calibri"/>
              <a:ea typeface="ＭＳ Ｐゴシック" charset="0"/>
              <a:cs typeface="Calibri"/>
            </a:endParaRPr>
          </a:p>
          <a:p>
            <a:pPr marL="285750" indent="-285750" algn="l">
              <a:buClrTx/>
              <a:defRPr/>
            </a:pPr>
            <a:r>
              <a:rPr lang="en-US" dirty="0">
                <a:latin typeface="Calibri"/>
                <a:ea typeface="ＭＳ Ｐゴシック" charset="0"/>
                <a:cs typeface="Calibri"/>
              </a:rPr>
              <a:t>today, naturalists can contribute to science through their observations of rare or even new species</a:t>
            </a:r>
          </a:p>
          <a:p>
            <a:pPr marL="742950" lvl="1" indent="-285750" algn="l">
              <a:buFont typeface="Courier New"/>
              <a:buChar char="o"/>
              <a:defRPr/>
            </a:pPr>
            <a:r>
              <a:rPr lang="en-US" dirty="0">
                <a:latin typeface="Calibri"/>
                <a:ea typeface="ＭＳ Ｐゴシック" charset="0"/>
                <a:cs typeface="Calibri"/>
              </a:rPr>
              <a:t>there are only so many scientists in California- more eyes and ears are needed in the field if we are to fully discover and explore all of our state's biodiversity </a:t>
            </a:r>
          </a:p>
        </p:txBody>
      </p:sp>
      <p:pic>
        <p:nvPicPr>
          <p:cNvPr id="890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8600"/>
            <a:ext cx="29464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5"/>
          <p:cNvSpPr>
            <a:spLocks noChangeArrowheads="1"/>
          </p:cNvSpPr>
          <p:nvPr/>
        </p:nvSpPr>
        <p:spPr bwMode="auto">
          <a:xfrm>
            <a:off x="4572000" y="28956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buClrTx/>
            </a:pPr>
            <a:r>
              <a:rPr lang="en-US">
                <a:latin typeface="Calibri" pitchFamily="34" charset="0"/>
                <a:cs typeface="Calibri" pitchFamily="34" charset="0"/>
              </a:rPr>
              <a:t>their collected specimens were instrumental to the creation of most natural history museums, including the California Academy of Sciences</a:t>
            </a:r>
          </a:p>
        </p:txBody>
      </p:sp>
      <p:pic>
        <p:nvPicPr>
          <p:cNvPr id="8909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800600"/>
            <a:ext cx="24590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667000"/>
            <a:ext cx="24558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996" name="Rectangle 4"/>
          <p:cNvSpPr>
            <a:spLocks noGrp="1" noChangeArrowheads="1"/>
          </p:cNvSpPr>
          <p:nvPr>
            <p:ph type="body" idx="1"/>
          </p:nvPr>
        </p:nvSpPr>
        <p:spPr>
          <a:xfrm>
            <a:off x="1143000" y="4419600"/>
            <a:ext cx="2819400" cy="5715000"/>
          </a:xfrm>
        </p:spPr>
        <p:txBody>
          <a:bodyPr/>
          <a:lstStyle/>
          <a:p>
            <a:pPr>
              <a:spcBef>
                <a:spcPts val="0"/>
              </a:spcBef>
              <a:defRPr/>
            </a:pPr>
            <a:r>
              <a:rPr lang="en-US" dirty="0" smtClean="0">
                <a:solidFill>
                  <a:schemeClr val="bg1"/>
                </a:solidFill>
              </a:rPr>
              <a:t>naturalists </a:t>
            </a:r>
            <a:r>
              <a:rPr lang="en-US" dirty="0">
                <a:solidFill>
                  <a:schemeClr val="bg1"/>
                </a:solidFill>
              </a:rPr>
              <a:t>form </a:t>
            </a:r>
            <a:r>
              <a:rPr lang="en-US" dirty="0" smtClean="0">
                <a:solidFill>
                  <a:schemeClr val="bg1"/>
                </a:solidFill>
              </a:rPr>
              <a:t>the link </a:t>
            </a:r>
            <a:r>
              <a:rPr lang="en-US" dirty="0">
                <a:solidFill>
                  <a:schemeClr val="bg1"/>
                </a:solidFill>
              </a:rPr>
              <a:t>between the everyday and the academic</a:t>
            </a:r>
          </a:p>
          <a:p>
            <a:pPr marL="660400" indent="-660400">
              <a:spcBef>
                <a:spcPts val="0"/>
              </a:spcBef>
              <a:buFontTx/>
              <a:buNone/>
              <a:defRPr/>
            </a:pPr>
            <a:endParaRPr lang="en-US" dirty="0"/>
          </a:p>
          <a:p>
            <a:pPr marL="660400" indent="-660400">
              <a:spcBef>
                <a:spcPts val="0"/>
              </a:spcBef>
              <a:buFontTx/>
              <a:buNone/>
              <a:defRPr/>
            </a:pPr>
            <a:endParaRPr lang="en-US" dirty="0"/>
          </a:p>
          <a:p>
            <a:pPr marL="660400" indent="-660400">
              <a:spcBef>
                <a:spcPts val="0"/>
              </a:spcBef>
              <a:buFontTx/>
              <a:buNone/>
              <a:defRPr/>
            </a:pPr>
            <a:endParaRPr lang="en-US" dirty="0"/>
          </a:p>
          <a:p>
            <a:pPr marL="660400" indent="-660400">
              <a:spcBef>
                <a:spcPts val="0"/>
              </a:spcBef>
              <a:buFontTx/>
              <a:buNone/>
              <a:defRPr/>
            </a:pPr>
            <a:endParaRPr lang="en-US" sz="2400" dirty="0"/>
          </a:p>
          <a:p>
            <a:pPr marL="1035050" lvl="1" indent="-577850">
              <a:spcBef>
                <a:spcPts val="0"/>
              </a:spcBef>
              <a:buClr>
                <a:schemeClr val="tx1"/>
              </a:buClr>
              <a:buFontTx/>
              <a:buNone/>
              <a:defRPr/>
            </a:pPr>
            <a:endParaRPr lang="en-US" dirty="0"/>
          </a:p>
        </p:txBody>
      </p:sp>
      <p:pic>
        <p:nvPicPr>
          <p:cNvPr id="90115"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3"/>
          <p:cNvSpPr txBox="1">
            <a:spLocks noChangeArrowheads="1"/>
          </p:cNvSpPr>
          <p:nvPr/>
        </p:nvSpPr>
        <p:spPr bwMode="auto">
          <a:xfrm>
            <a:off x="914400" y="152400"/>
            <a:ext cx="46482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eaLnBrk="1" hangingPunct="1">
              <a:spcBef>
                <a:spcPct val="0"/>
              </a:spcBef>
              <a:buClrTx/>
              <a:buFont typeface="Arial" pitchFamily="34" charset="0"/>
              <a:buAutoNum type="alphaLcPeriod" startAt="3"/>
            </a:pPr>
            <a:r>
              <a:rPr lang="en-US" sz="1800">
                <a:latin typeface="Calibri" pitchFamily="34" charset="0"/>
                <a:cs typeface="Calibri" pitchFamily="34" charset="0"/>
              </a:rPr>
              <a:t>exemplary naturalists</a:t>
            </a:r>
          </a:p>
          <a:p>
            <a:pPr lvl="1" algn="l" eaLnBrk="1" hangingPunct="1">
              <a:spcBef>
                <a:spcPct val="0"/>
              </a:spcBef>
              <a:buClrTx/>
            </a:pPr>
            <a:r>
              <a:rPr lang="en-US" sz="1800">
                <a:latin typeface="Calibri" pitchFamily="34" charset="0"/>
                <a:cs typeface="Calibri" pitchFamily="34" charset="0"/>
              </a:rPr>
              <a:t>Charles Darwin (1809-1882)</a:t>
            </a:r>
          </a:p>
          <a:p>
            <a:pPr lvl="2" algn="l">
              <a:spcBef>
                <a:spcPct val="0"/>
              </a:spcBef>
              <a:buClrTx/>
              <a:buFont typeface="Courier New" pitchFamily="49" charset="0"/>
              <a:buChar char="o"/>
            </a:pPr>
            <a:r>
              <a:rPr lang="en-US" sz="1800">
                <a:latin typeface="Calibri" pitchFamily="34" charset="0"/>
                <a:cs typeface="Calibri" pitchFamily="34" charset="0"/>
              </a:rPr>
              <a:t>articulated evolution, the greatest and most elegant explanatory theory of the biological sciences ever yet proposed</a:t>
            </a:r>
            <a:endParaRPr lang="en-US" sz="1800" b="1" i="1">
              <a:latin typeface="Calibri" pitchFamily="34" charset="0"/>
              <a:cs typeface="Calibri" pitchFamily="34" charset="0"/>
            </a:endParaRPr>
          </a:p>
          <a:p>
            <a:pPr algn="l" eaLnBrk="1" hangingPunct="1">
              <a:spcBef>
                <a:spcPct val="50000"/>
              </a:spcBef>
              <a:buClrTx/>
              <a:buFont typeface="Arial" pitchFamily="34" charset="0"/>
              <a:buAutoNum type="alphaLcPeriod" startAt="3"/>
            </a:pPr>
            <a:endParaRPr lang="en-US" sz="1800">
              <a:latin typeface="Calibri" pitchFamily="34" charset="0"/>
              <a:cs typeface="Calibri" pitchFamily="34" charset="0"/>
            </a:endParaRPr>
          </a:p>
        </p:txBody>
      </p:sp>
      <p:sp>
        <p:nvSpPr>
          <p:cNvPr id="86020" name="Rectangle 4"/>
          <p:cNvSpPr>
            <a:spLocks noGrp="1" noChangeArrowheads="1"/>
          </p:cNvSpPr>
          <p:nvPr>
            <p:ph type="body" idx="1"/>
          </p:nvPr>
        </p:nvSpPr>
        <p:spPr>
          <a:xfrm>
            <a:off x="4038600" y="2362200"/>
            <a:ext cx="5105400" cy="5715000"/>
          </a:xfrm>
        </p:spPr>
        <p:txBody>
          <a:bodyPr/>
          <a:lstStyle/>
          <a:p>
            <a:pPr>
              <a:spcBef>
                <a:spcPts val="0"/>
              </a:spcBef>
              <a:defRPr/>
            </a:pPr>
            <a:r>
              <a:rPr lang="en-US" dirty="0" smtClean="0"/>
              <a:t>John </a:t>
            </a:r>
            <a:r>
              <a:rPr lang="en-US" dirty="0"/>
              <a:t>Muir (1838-1914)</a:t>
            </a:r>
          </a:p>
          <a:p>
            <a:pPr lvl="1">
              <a:spcBef>
                <a:spcPts val="0"/>
              </a:spcBef>
              <a:buFont typeface="Courier New"/>
              <a:buChar char="o"/>
              <a:defRPr/>
            </a:pPr>
            <a:r>
              <a:rPr lang="en-US" dirty="0"/>
              <a:t>wrote brilliant essays that changed our views on nature and deeply inspired readership to protect the environment</a:t>
            </a:r>
          </a:p>
          <a:p>
            <a:pPr lvl="1">
              <a:spcBef>
                <a:spcPts val="0"/>
              </a:spcBef>
              <a:buFont typeface="Courier New"/>
              <a:buChar char="o"/>
              <a:defRPr/>
            </a:pPr>
            <a:r>
              <a:rPr lang="en-US" dirty="0" smtClean="0"/>
              <a:t>possessed the </a:t>
            </a:r>
            <a:r>
              <a:rPr lang="en-US" b="1" i="1" dirty="0" smtClean="0"/>
              <a:t>two</a:t>
            </a:r>
            <a:r>
              <a:rPr lang="en-US" b="1" dirty="0" smtClean="0"/>
              <a:t> </a:t>
            </a:r>
            <a:r>
              <a:rPr lang="en-US" b="1" i="1" dirty="0" smtClean="0"/>
              <a:t>key</a:t>
            </a:r>
            <a:r>
              <a:rPr lang="en-US" dirty="0" smtClean="0"/>
              <a:t> </a:t>
            </a:r>
            <a:r>
              <a:rPr lang="en-US" b="1" i="1" dirty="0" smtClean="0"/>
              <a:t>qualities</a:t>
            </a:r>
            <a:r>
              <a:rPr lang="en-US" dirty="0" smtClean="0"/>
              <a:t> vital to any naturalist</a:t>
            </a:r>
          </a:p>
          <a:p>
            <a:pPr marL="1409700" lvl="2" indent="-495300">
              <a:spcBef>
                <a:spcPts val="0"/>
              </a:spcBef>
              <a:buFontTx/>
              <a:buAutoNum type="arabicPeriod"/>
              <a:defRPr/>
            </a:pPr>
            <a:r>
              <a:rPr lang="en-US" dirty="0" smtClean="0"/>
              <a:t>the power of careful observation</a:t>
            </a:r>
          </a:p>
          <a:p>
            <a:pPr marL="1409700" lvl="2" indent="-495300">
              <a:spcBef>
                <a:spcPts val="0"/>
              </a:spcBef>
              <a:buFontTx/>
              <a:buAutoNum type="arabicPeriod"/>
              <a:defRPr/>
            </a:pPr>
            <a:r>
              <a:rPr lang="en-US" dirty="0" smtClean="0"/>
              <a:t>the ability to communicate and inspire others </a:t>
            </a:r>
          </a:p>
          <a:p>
            <a:pPr marL="660400" indent="-660400">
              <a:spcBef>
                <a:spcPts val="0"/>
              </a:spcBef>
              <a:defRPr/>
            </a:pPr>
            <a:r>
              <a:rPr lang="en-US" dirty="0" smtClean="0"/>
              <a:t>pushed </a:t>
            </a:r>
            <a:r>
              <a:rPr lang="en-US" dirty="0"/>
              <a:t>for the designation of Yosemite Valley, Sequoia &amp; Kings Canyon, Grand Canyon, Mt Rainier as national parks</a:t>
            </a:r>
          </a:p>
          <a:p>
            <a:pPr marL="660400" indent="-660400">
              <a:spcBef>
                <a:spcPts val="0"/>
              </a:spcBef>
              <a:defRPr/>
            </a:pPr>
            <a:r>
              <a:rPr lang="en-US" dirty="0"/>
              <a:t>founded the Sierra Club</a:t>
            </a:r>
          </a:p>
          <a:p>
            <a:pPr marL="660400" indent="-660400">
              <a:spcBef>
                <a:spcPts val="0"/>
              </a:spcBef>
              <a:defRPr/>
            </a:pPr>
            <a:r>
              <a:rPr lang="en-US" dirty="0"/>
              <a:t>t</a:t>
            </a:r>
            <a:r>
              <a:rPr lang="en-US" dirty="0" smtClean="0"/>
              <a:t>hrough nothing but keen observation ability and logic, discovered that Yosemite had been borne of glacial carving</a:t>
            </a:r>
            <a:endParaRPr lang="en-US" dirty="0"/>
          </a:p>
        </p:txBody>
      </p:sp>
      <p:pic>
        <p:nvPicPr>
          <p:cNvPr id="91139"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
            <a:ext cx="21209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71800"/>
            <a:ext cx="2176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4105275" y="5943600"/>
            <a:ext cx="5056188" cy="4419600"/>
          </a:xfrm>
        </p:spPr>
        <p:txBody>
          <a:bodyPr/>
          <a:lstStyle/>
          <a:p>
            <a:pPr>
              <a:buFontTx/>
              <a:buAutoNum type="alphaLcPeriod" startAt="2"/>
            </a:pPr>
            <a:r>
              <a:rPr lang="en-US" smtClean="0">
                <a:solidFill>
                  <a:srgbClr val="000000"/>
                </a:solidFill>
                <a:latin typeface="Calibri" pitchFamily="34" charset="0"/>
                <a:ea typeface="ＭＳ Ｐゴシック" pitchFamily="34" charset="-128"/>
              </a:rPr>
              <a:t>reconnecting with nature can bring us great satisfaction and happiness</a:t>
            </a:r>
          </a:p>
          <a:p>
            <a:pPr>
              <a:buClr>
                <a:schemeClr val="tx1"/>
              </a:buClr>
              <a:buFont typeface="Arial" pitchFamily="34" charset="0"/>
              <a:buAutoNum type="alphaLcPeriod" startAt="2"/>
            </a:pPr>
            <a:endParaRPr lang="en-US" sz="2400" smtClean="0">
              <a:solidFill>
                <a:srgbClr val="808000"/>
              </a:solidFill>
              <a:latin typeface="Calibri" pitchFamily="34" charset="0"/>
              <a:ea typeface="ＭＳ Ｐゴシック" pitchFamily="34" charset="-128"/>
            </a:endParaRPr>
          </a:p>
        </p:txBody>
      </p:sp>
      <p:pic>
        <p:nvPicPr>
          <p:cNvPr id="49155" name="Picture 6" descr="PPbkgnd.Dk.blue.Gol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Grp="1" noChangeArrowheads="1"/>
          </p:cNvSpPr>
          <p:nvPr>
            <p:ph type="body" idx="1"/>
          </p:nvPr>
        </p:nvSpPr>
        <p:spPr>
          <a:xfrm>
            <a:off x="838200" y="152400"/>
            <a:ext cx="4267200" cy="5715000"/>
          </a:xfrm>
        </p:spPr>
        <p:txBody>
          <a:bodyPr/>
          <a:lstStyle/>
          <a:p>
            <a:pPr>
              <a:buFontTx/>
              <a:buAutoNum type="alphaLcPeriod" startAt="4"/>
            </a:pPr>
            <a:r>
              <a:rPr lang="en-US" smtClean="0">
                <a:latin typeface="Calibri" pitchFamily="34" charset="0"/>
                <a:ea typeface="ＭＳ Ｐゴシック" pitchFamily="34" charset="-128"/>
              </a:rPr>
              <a:t>becoming a naturalist</a:t>
            </a:r>
          </a:p>
          <a:p>
            <a:pPr lvl="1">
              <a:buFont typeface="Arial" pitchFamily="34" charset="0"/>
              <a:buChar char="•"/>
            </a:pPr>
            <a:r>
              <a:rPr lang="en-US" smtClean="0">
                <a:latin typeface="Calibri" pitchFamily="34" charset="0"/>
                <a:ea typeface="Calibri" pitchFamily="34" charset="0"/>
                <a:cs typeface="Calibri" pitchFamily="34" charset="0"/>
              </a:rPr>
              <a:t>practice observing the world around you with all your senses</a:t>
            </a:r>
          </a:p>
          <a:p>
            <a:pPr marL="1409700" lvl="2" indent="-495300"/>
            <a:endParaRPr lang="en-US" sz="1400" b="1" i="1" smtClean="0">
              <a:latin typeface="Calibri" pitchFamily="34" charset="0"/>
              <a:ea typeface="Calibri" pitchFamily="34" charset="0"/>
              <a:cs typeface="Calibri" pitchFamily="34" charset="0"/>
            </a:endParaRPr>
          </a:p>
          <a:p>
            <a:pPr>
              <a:buFontTx/>
              <a:buNone/>
            </a:pPr>
            <a:r>
              <a:rPr lang="en-US" smtClean="0">
                <a:latin typeface="Calibri" pitchFamily="34" charset="0"/>
                <a:ea typeface="ＭＳ Ｐゴシック" pitchFamily="34" charset="-128"/>
              </a:rPr>
              <a:t>	</a:t>
            </a:r>
          </a:p>
          <a:p>
            <a:pPr>
              <a:buFontTx/>
              <a:buNone/>
            </a:pPr>
            <a:endParaRPr lang="en-US" smtClean="0">
              <a:latin typeface="Calibri" pitchFamily="34" charset="0"/>
              <a:ea typeface="ＭＳ Ｐゴシック" pitchFamily="34" charset="-128"/>
            </a:endParaRPr>
          </a:p>
        </p:txBody>
      </p:sp>
      <p:pic>
        <p:nvPicPr>
          <p:cNvPr id="92162"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2"/>
          <p:cNvSpPr>
            <a:spLocks noChangeArrowheads="1"/>
          </p:cNvSpPr>
          <p:nvPr/>
        </p:nvSpPr>
        <p:spPr bwMode="auto">
          <a:xfrm>
            <a:off x="4572000" y="2209800"/>
            <a:ext cx="457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spcBef>
                <a:spcPct val="0"/>
              </a:spcBef>
              <a:buClrTx/>
            </a:pPr>
            <a:r>
              <a:rPr lang="en-US">
                <a:latin typeface="Calibri" pitchFamily="34" charset="0"/>
                <a:cs typeface="Calibri" pitchFamily="34" charset="0"/>
              </a:rPr>
              <a:t>record your observations in a naturalist journal</a:t>
            </a:r>
          </a:p>
          <a:p>
            <a:pPr marL="742950" lvl="1" indent="-285750" algn="l">
              <a:spcBef>
                <a:spcPct val="0"/>
              </a:spcBef>
              <a:buClrTx/>
              <a:buFont typeface="Courier New" pitchFamily="49" charset="0"/>
              <a:buChar char="o"/>
            </a:pPr>
            <a:r>
              <a:rPr lang="en-US">
                <a:latin typeface="Calibri" pitchFamily="34" charset="0"/>
                <a:cs typeface="Calibri" pitchFamily="34" charset="0"/>
              </a:rPr>
              <a:t>a tool to sharpen your skills of observation and interpretation</a:t>
            </a:r>
          </a:p>
          <a:p>
            <a:pPr marL="742950" lvl="1" indent="-285750" algn="l">
              <a:spcBef>
                <a:spcPct val="0"/>
              </a:spcBef>
              <a:buClrTx/>
              <a:buFont typeface="Courier New" pitchFamily="49" charset="0"/>
              <a:buChar char="o"/>
            </a:pPr>
            <a:r>
              <a:rPr lang="en-US">
                <a:latin typeface="Calibri" pitchFamily="34" charset="0"/>
                <a:cs typeface="Calibri" pitchFamily="34" charset="0"/>
              </a:rPr>
              <a:t>a way of spending some time to imbue value into your experiences</a:t>
            </a:r>
          </a:p>
          <a:p>
            <a:pPr marL="742950" lvl="1" indent="-285750" algn="l">
              <a:spcBef>
                <a:spcPct val="0"/>
              </a:spcBef>
              <a:buClrTx/>
              <a:buFont typeface="Courier New" pitchFamily="49" charset="0"/>
              <a:buChar char="o"/>
            </a:pPr>
            <a:r>
              <a:rPr lang="en-US">
                <a:latin typeface="Calibri" pitchFamily="34" charset="0"/>
                <a:cs typeface="Calibri" pitchFamily="34" charset="0"/>
              </a:rPr>
              <a:t>it doesn</a:t>
            </a:r>
            <a:r>
              <a:rPr lang="en-US" altLang="en-US">
                <a:latin typeface="Calibri" pitchFamily="34" charset="0"/>
                <a:cs typeface="Calibri" pitchFamily="34" charset="0"/>
              </a:rPr>
              <a:t>’</a:t>
            </a:r>
            <a:r>
              <a:rPr lang="en-US">
                <a:latin typeface="Calibri" pitchFamily="34" charset="0"/>
                <a:cs typeface="Calibri" pitchFamily="34" charset="0"/>
              </a:rPr>
              <a:t>t matter if others have found what you are now just finding for your own, what matters is that the experience is new to </a:t>
            </a:r>
            <a:r>
              <a:rPr lang="en-US" b="1" i="1">
                <a:latin typeface="Calibri" pitchFamily="34" charset="0"/>
                <a:cs typeface="Calibri" pitchFamily="34" charset="0"/>
              </a:rPr>
              <a:t>you!</a:t>
            </a:r>
          </a:p>
        </p:txBody>
      </p:sp>
      <p:sp>
        <p:nvSpPr>
          <p:cNvPr id="92164" name="Rectangle 3"/>
          <p:cNvSpPr>
            <a:spLocks noChangeArrowheads="1"/>
          </p:cNvSpPr>
          <p:nvPr/>
        </p:nvSpPr>
        <p:spPr bwMode="auto">
          <a:xfrm>
            <a:off x="914400" y="57912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42950" lvl="1" indent="-285750" algn="l">
              <a:spcBef>
                <a:spcPct val="0"/>
              </a:spcBef>
              <a:buClrTx/>
            </a:pPr>
            <a:r>
              <a:rPr lang="en-US">
                <a:latin typeface="Calibri" pitchFamily="34" charset="0"/>
                <a:cs typeface="Calibri" pitchFamily="34" charset="0"/>
              </a:rPr>
              <a:t>a resource for other naturalists who may wish to build on your discoveries</a:t>
            </a:r>
          </a:p>
        </p:txBody>
      </p:sp>
      <p:pic>
        <p:nvPicPr>
          <p:cNvPr id="921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2400"/>
            <a:ext cx="2565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133600"/>
            <a:ext cx="25908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
          <p:cNvSpPr>
            <a:spLocks noGrp="1" noChangeArrowheads="1"/>
          </p:cNvSpPr>
          <p:nvPr>
            <p:ph type="body" idx="1"/>
          </p:nvPr>
        </p:nvSpPr>
        <p:spPr>
          <a:xfrm>
            <a:off x="5029200" y="3429000"/>
            <a:ext cx="4038600" cy="5715000"/>
          </a:xfrm>
        </p:spPr>
        <p:txBody>
          <a:bodyPr/>
          <a:lstStyle/>
          <a:p>
            <a:pPr marL="1524000" lvl="2" indent="-609600">
              <a:buFontTx/>
              <a:buAutoNum type="romanUcPeriod"/>
            </a:pPr>
            <a:endParaRPr lang="en-US" smtClean="0">
              <a:latin typeface="Calibri" pitchFamily="34" charset="0"/>
              <a:ea typeface="Calibri" pitchFamily="34" charset="0"/>
              <a:cs typeface="Calibri" pitchFamily="34" charset="0"/>
            </a:endParaRPr>
          </a:p>
          <a:p>
            <a:pPr>
              <a:buFont typeface="Courier New" pitchFamily="49" charset="0"/>
              <a:buChar char="o"/>
            </a:pPr>
            <a:r>
              <a:rPr lang="en-US" smtClean="0">
                <a:latin typeface="Calibri" pitchFamily="34" charset="0"/>
                <a:ea typeface="ＭＳ Ｐゴシック" pitchFamily="34" charset="-128"/>
              </a:rPr>
              <a:t>field journal</a:t>
            </a:r>
          </a:p>
          <a:p>
            <a:pPr lvl="1">
              <a:buFont typeface="Wingdings" pitchFamily="2" charset="2"/>
              <a:buChar char="Ø"/>
            </a:pPr>
            <a:r>
              <a:rPr lang="en-US" smtClean="0">
                <a:latin typeface="Calibri" pitchFamily="34" charset="0"/>
                <a:ea typeface="Calibri" pitchFamily="34" charset="0"/>
                <a:cs typeface="Calibri" pitchFamily="34" charset="0"/>
              </a:rPr>
              <a:t>a place to rewrite your field observations in a format that is easy for you and others to read</a:t>
            </a:r>
          </a:p>
          <a:p>
            <a:pPr lvl="1">
              <a:buFont typeface="Wingdings" pitchFamily="2" charset="2"/>
              <a:buChar char="Ø"/>
            </a:pPr>
            <a:r>
              <a:rPr lang="en-US" smtClean="0">
                <a:latin typeface="Calibri" pitchFamily="34" charset="0"/>
                <a:ea typeface="Calibri" pitchFamily="34" charset="0"/>
                <a:cs typeface="Calibri" pitchFamily="34" charset="0"/>
              </a:rPr>
              <a:t>each field day ought to have a separate journal entry with written descriptions, a species account and a catalog of collected specimens</a:t>
            </a:r>
          </a:p>
          <a:p>
            <a:pPr marL="1524000" lvl="2" indent="-609600">
              <a:buFontTx/>
              <a:buAutoNum type="romanUcPeriod"/>
            </a:pPr>
            <a:endParaRPr lang="en-US" sz="1200" smtClean="0">
              <a:latin typeface="Calibri" pitchFamily="34" charset="0"/>
              <a:ea typeface="Calibri" pitchFamily="34" charset="0"/>
              <a:cs typeface="Calibri" pitchFamily="34" charset="0"/>
            </a:endParaRPr>
          </a:p>
          <a:p>
            <a:pPr marL="1524000" lvl="2" indent="-609600">
              <a:buFontTx/>
              <a:buAutoNum type="romanUcPeriod"/>
            </a:pPr>
            <a:endParaRPr lang="en-US" sz="1200" smtClean="0">
              <a:latin typeface="Calibri" pitchFamily="34" charset="0"/>
              <a:ea typeface="Calibri" pitchFamily="34" charset="0"/>
              <a:cs typeface="Calibri" pitchFamily="34" charset="0"/>
            </a:endParaRPr>
          </a:p>
          <a:p>
            <a:pPr marL="1524000" lvl="2" indent="-609600">
              <a:buFontTx/>
              <a:buAutoNum type="romanUcPeriod"/>
            </a:pPr>
            <a:endParaRPr lang="en-US" sz="1200" i="1" smtClean="0">
              <a:latin typeface="Calibri" pitchFamily="34" charset="0"/>
              <a:ea typeface="Calibri" pitchFamily="34" charset="0"/>
              <a:cs typeface="Calibri" pitchFamily="34" charset="0"/>
            </a:endParaRPr>
          </a:p>
          <a:p>
            <a:pPr marL="1879600" lvl="3" indent="-508000">
              <a:buClr>
                <a:schemeClr val="tx1"/>
              </a:buClr>
              <a:buFontTx/>
              <a:buNone/>
            </a:pPr>
            <a:endParaRPr lang="en-US" sz="1200" b="1" i="1" smtClean="0">
              <a:latin typeface="Calibri" pitchFamily="34" charset="0"/>
              <a:ea typeface="Calibri" pitchFamily="34" charset="0"/>
              <a:cs typeface="Calibri" pitchFamily="34" charset="0"/>
            </a:endParaRPr>
          </a:p>
        </p:txBody>
      </p:sp>
      <p:pic>
        <p:nvPicPr>
          <p:cNvPr id="93186"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1"/>
          <p:cNvSpPr>
            <a:spLocks noChangeArrowheads="1"/>
          </p:cNvSpPr>
          <p:nvPr/>
        </p:nvSpPr>
        <p:spPr bwMode="auto">
          <a:xfrm>
            <a:off x="685800" y="152400"/>
            <a:ext cx="44196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spcBef>
                <a:spcPct val="0"/>
              </a:spcBef>
              <a:buClrTx/>
            </a:pPr>
            <a:r>
              <a:rPr lang="en-US">
                <a:latin typeface="Calibri" pitchFamily="34" charset="0"/>
                <a:cs typeface="Calibri" pitchFamily="34" charset="0"/>
              </a:rPr>
              <a:t>Grinnell Method used by UC Berkeley students and professional naturalists for over a century</a:t>
            </a:r>
          </a:p>
          <a:p>
            <a:pPr marL="742950" lvl="1" indent="-285750" algn="l">
              <a:spcBef>
                <a:spcPct val="0"/>
              </a:spcBef>
              <a:buClrTx/>
              <a:buFont typeface="Courier New" pitchFamily="49" charset="0"/>
              <a:buChar char="o"/>
            </a:pPr>
            <a:r>
              <a:rPr lang="en-US">
                <a:latin typeface="Calibri" pitchFamily="34" charset="0"/>
                <a:cs typeface="Calibri" pitchFamily="34" charset="0"/>
              </a:rPr>
              <a:t>field notebook</a:t>
            </a:r>
          </a:p>
          <a:p>
            <a:pPr marL="1200150" lvl="2" indent="-285750" algn="l">
              <a:spcBef>
                <a:spcPct val="0"/>
              </a:spcBef>
              <a:buClrTx/>
              <a:buFont typeface="Wingdings" pitchFamily="2" charset="2"/>
              <a:buChar char="Ø"/>
            </a:pPr>
            <a:r>
              <a:rPr lang="en-US">
                <a:latin typeface="Calibri" pitchFamily="34" charset="0"/>
                <a:cs typeface="Calibri" pitchFamily="34" charset="0"/>
              </a:rPr>
              <a:t>this is what you actually take to the field to record your observations</a:t>
            </a:r>
          </a:p>
          <a:p>
            <a:pPr marL="1200150" lvl="2" indent="-285750" algn="l">
              <a:spcBef>
                <a:spcPct val="0"/>
              </a:spcBef>
              <a:buClrTx/>
              <a:buFont typeface="Wingdings" pitchFamily="2" charset="2"/>
              <a:buChar char="Ø"/>
            </a:pPr>
            <a:r>
              <a:rPr lang="en-US">
                <a:latin typeface="Calibri" pitchFamily="34" charset="0"/>
                <a:cs typeface="Calibri" pitchFamily="34" charset="0"/>
              </a:rPr>
              <a:t>record detailed observations</a:t>
            </a:r>
          </a:p>
          <a:p>
            <a:pPr marL="1200150" lvl="2" indent="-285750" algn="l">
              <a:spcBef>
                <a:spcPct val="0"/>
              </a:spcBef>
              <a:buClrTx/>
              <a:buFont typeface="Wingdings" pitchFamily="2" charset="2"/>
              <a:buChar char="Ø"/>
            </a:pPr>
            <a:r>
              <a:rPr lang="en-US">
                <a:latin typeface="Calibri" pitchFamily="34" charset="0"/>
                <a:cs typeface="Calibri" pitchFamily="34" charset="0"/>
              </a:rPr>
              <a:t>put up an "Observation checklist" on the first or last page that you routinely refer to</a:t>
            </a:r>
          </a:p>
          <a:p>
            <a:pPr marL="285750" indent="-285750" algn="l"/>
            <a:endParaRPr lang="en-US" u="sng">
              <a:latin typeface="Calibri" pitchFamily="34" charset="0"/>
              <a:cs typeface="Calibri" pitchFamily="34" charset="0"/>
            </a:endParaRPr>
          </a:p>
        </p:txBody>
      </p:sp>
      <p:pic>
        <p:nvPicPr>
          <p:cNvPr id="931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962400"/>
            <a:ext cx="192246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57200"/>
            <a:ext cx="303212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noGrp="1" noChangeArrowheads="1"/>
          </p:cNvSpPr>
          <p:nvPr>
            <p:ph type="body" idx="1"/>
          </p:nvPr>
        </p:nvSpPr>
        <p:spPr>
          <a:xfrm>
            <a:off x="4419600" y="3810000"/>
            <a:ext cx="4876800" cy="5715000"/>
          </a:xfrm>
        </p:spPr>
        <p:txBody>
          <a:bodyPr/>
          <a:lstStyle/>
          <a:p>
            <a:pPr>
              <a:buFont typeface="Wingdings" pitchFamily="2" charset="2"/>
              <a:buChar char="Ø"/>
            </a:pPr>
            <a:r>
              <a:rPr lang="en-US" smtClean="0">
                <a:latin typeface="Calibri" pitchFamily="34" charset="0"/>
                <a:ea typeface="ＭＳ Ｐゴシック" pitchFamily="34" charset="-128"/>
              </a:rPr>
              <a:t>species account</a:t>
            </a:r>
          </a:p>
          <a:p>
            <a:pPr lvl="1">
              <a:buFont typeface="Wingdings" pitchFamily="2" charset="2"/>
              <a:buChar char="§"/>
            </a:pPr>
            <a:r>
              <a:rPr lang="en-US" smtClean="0">
                <a:latin typeface="Calibri" pitchFamily="34" charset="0"/>
                <a:ea typeface="Calibri" pitchFamily="34" charset="0"/>
                <a:cs typeface="Calibri" pitchFamily="34" charset="0"/>
              </a:rPr>
              <a:t>this is an account of specific natural observations of interests</a:t>
            </a:r>
          </a:p>
          <a:p>
            <a:pPr lvl="1">
              <a:buFont typeface="Wingdings" pitchFamily="2" charset="2"/>
              <a:buChar char="§"/>
            </a:pPr>
            <a:r>
              <a:rPr lang="en-US" smtClean="0">
                <a:latin typeface="Calibri" pitchFamily="34" charset="0"/>
                <a:ea typeface="Calibri" pitchFamily="34" charset="0"/>
                <a:cs typeface="Calibri" pitchFamily="34" charset="0"/>
              </a:rPr>
              <a:t>title the page with the name of the species (scientific name)</a:t>
            </a:r>
          </a:p>
          <a:p>
            <a:pPr>
              <a:buFont typeface="Wingdings" pitchFamily="2" charset="2"/>
              <a:buChar char="Ø"/>
            </a:pPr>
            <a:r>
              <a:rPr lang="en-US" smtClean="0">
                <a:latin typeface="Calibri" pitchFamily="34" charset="0"/>
                <a:ea typeface="ＭＳ Ｐゴシック" pitchFamily="34" charset="-128"/>
              </a:rPr>
              <a:t>catalog</a:t>
            </a:r>
          </a:p>
          <a:p>
            <a:pPr lvl="1">
              <a:buFont typeface="Wingdings" pitchFamily="2" charset="2"/>
              <a:buChar char="§"/>
            </a:pPr>
            <a:r>
              <a:rPr lang="en-US" smtClean="0">
                <a:latin typeface="Calibri" pitchFamily="34" charset="0"/>
                <a:ea typeface="Calibri" pitchFamily="34" charset="0"/>
                <a:cs typeface="Calibri" pitchFamily="34" charset="0"/>
              </a:rPr>
              <a:t>this is a record of any specimens that you collect</a:t>
            </a:r>
          </a:p>
          <a:p>
            <a:pPr lvl="1">
              <a:buFont typeface="Wingdings" pitchFamily="2" charset="2"/>
              <a:buChar char="§"/>
            </a:pPr>
            <a:r>
              <a:rPr lang="en-US" smtClean="0">
                <a:latin typeface="Calibri" pitchFamily="34" charset="0"/>
                <a:ea typeface="Calibri" pitchFamily="34" charset="0"/>
                <a:cs typeface="Calibri" pitchFamily="34" charset="0"/>
              </a:rPr>
              <a:t>title each page "Catalog"</a:t>
            </a:r>
          </a:p>
          <a:p>
            <a:pPr lvl="1">
              <a:buFont typeface="Wingdings" pitchFamily="2" charset="2"/>
              <a:buChar char="§"/>
            </a:pPr>
            <a:r>
              <a:rPr lang="en-US" smtClean="0">
                <a:latin typeface="Calibri" pitchFamily="34" charset="0"/>
                <a:ea typeface="Calibri" pitchFamily="34" charset="0"/>
                <a:cs typeface="Calibri" pitchFamily="34" charset="0"/>
              </a:rPr>
              <a:t>label or tag each specimen you collect </a:t>
            </a:r>
          </a:p>
        </p:txBody>
      </p:sp>
      <p:pic>
        <p:nvPicPr>
          <p:cNvPr id="94210"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ChangeArrowheads="1"/>
          </p:cNvSpPr>
          <p:nvPr/>
        </p:nvSpPr>
        <p:spPr bwMode="auto">
          <a:xfrm>
            <a:off x="838200" y="152400"/>
            <a:ext cx="48006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spcBef>
                <a:spcPct val="0"/>
              </a:spcBef>
              <a:buClrTx/>
              <a:buFont typeface="Wingdings" pitchFamily="2" charset="2"/>
              <a:buChar char="Ø"/>
            </a:pPr>
            <a:r>
              <a:rPr lang="en-US">
                <a:latin typeface="Calibri" pitchFamily="34" charset="0"/>
                <a:cs typeface="Calibri" pitchFamily="34" charset="0"/>
              </a:rPr>
              <a:t>written description</a:t>
            </a:r>
          </a:p>
          <a:p>
            <a:pPr marL="742950" lvl="1" indent="-285750" algn="l">
              <a:spcBef>
                <a:spcPct val="0"/>
              </a:spcBef>
              <a:buClrTx/>
              <a:buFont typeface="Wingdings" pitchFamily="2" charset="2"/>
              <a:buChar char="§"/>
            </a:pPr>
            <a:r>
              <a:rPr lang="en-US">
                <a:latin typeface="Calibri" pitchFamily="34" charset="0"/>
                <a:cs typeface="Calibri" pitchFamily="34" charset="0"/>
              </a:rPr>
              <a:t>this is a general account of the day's events </a:t>
            </a:r>
          </a:p>
          <a:p>
            <a:pPr marL="742950" lvl="1" indent="-285750" algn="l">
              <a:spcBef>
                <a:spcPct val="0"/>
              </a:spcBef>
              <a:buClrTx/>
              <a:buFont typeface="Wingdings" pitchFamily="2" charset="2"/>
              <a:buChar char="§"/>
            </a:pPr>
            <a:r>
              <a:rPr lang="en-US">
                <a:latin typeface="Calibri" pitchFamily="34" charset="0"/>
                <a:cs typeface="Calibri" pitchFamily="34" charset="0"/>
              </a:rPr>
              <a:t>begin each page with the location of that entry and underline it with a wavy line</a:t>
            </a:r>
          </a:p>
          <a:p>
            <a:pPr marL="742950" lvl="1" indent="-285750" algn="l">
              <a:spcBef>
                <a:spcPct val="0"/>
              </a:spcBef>
              <a:buClrTx/>
              <a:buFont typeface="Wingdings" pitchFamily="2" charset="2"/>
              <a:buChar char="§"/>
            </a:pPr>
            <a:r>
              <a:rPr lang="en-US">
                <a:latin typeface="Calibri" pitchFamily="34" charset="0"/>
                <a:cs typeface="Calibri" pitchFamily="34" charset="0"/>
              </a:rPr>
              <a:t>write in full sentences to tell a full story of what you observed</a:t>
            </a:r>
          </a:p>
          <a:p>
            <a:pPr marL="742950" lvl="1" indent="-285750" algn="l">
              <a:spcBef>
                <a:spcPct val="0"/>
              </a:spcBef>
              <a:buClrTx/>
              <a:buFont typeface="Wingdings" pitchFamily="2" charset="2"/>
              <a:buChar char="§"/>
            </a:pPr>
            <a:r>
              <a:rPr lang="en-US">
                <a:latin typeface="Calibri" pitchFamily="34" charset="0"/>
                <a:cs typeface="Calibri" pitchFamily="34" charset="0"/>
              </a:rPr>
              <a:t>only write on one side of the sheet, and use the opposite side for sketches, maps, or photos (taped onto the paper)</a:t>
            </a:r>
          </a:p>
          <a:p>
            <a:pPr marL="742950" lvl="1" indent="-285750" algn="l">
              <a:spcBef>
                <a:spcPct val="0"/>
              </a:spcBef>
              <a:buClrTx/>
              <a:buFont typeface="Wingdings" pitchFamily="2" charset="2"/>
              <a:buChar char="§"/>
            </a:pPr>
            <a:r>
              <a:rPr lang="en-US">
                <a:latin typeface="Calibri" pitchFamily="34" charset="0"/>
                <a:cs typeface="Calibri" pitchFamily="34" charset="0"/>
              </a:rPr>
              <a:t>underline species names, using straight lines for scientific names and wavy lines for common names</a:t>
            </a:r>
          </a:p>
        </p:txBody>
      </p:sp>
      <p:pic>
        <p:nvPicPr>
          <p:cNvPr id="942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
            <a:ext cx="3276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6" descr="PPbkgnd.Dk.blue.Go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43000" y="76200"/>
            <a:ext cx="4724400" cy="4246563"/>
          </a:xfrm>
          <a:prstGeom prst="rect">
            <a:avLst/>
          </a:prstGeom>
          <a:noFill/>
        </p:spPr>
        <p:txBody>
          <a:bodyPr>
            <a:spAutoFit/>
          </a:bodyPr>
          <a:lstStyle/>
          <a:p>
            <a:pPr marL="285750" indent="-285750" algn="l">
              <a:spcBef>
                <a:spcPts val="0"/>
              </a:spcBef>
              <a:buClrTx/>
              <a:defRPr/>
            </a:pPr>
            <a:r>
              <a:rPr lang="en-US" dirty="0">
                <a:latin typeface="Calibri"/>
                <a:ea typeface="ＭＳ Ｐゴシック" charset="0"/>
                <a:cs typeface="Calibri"/>
              </a:rPr>
              <a:t>learn how to properly name and classify what you find</a:t>
            </a:r>
          </a:p>
          <a:p>
            <a:pPr marL="742950" lvl="1" indent="-285750" algn="l">
              <a:spcBef>
                <a:spcPts val="0"/>
              </a:spcBef>
              <a:buClrTx/>
              <a:buFont typeface="Courier New"/>
              <a:buChar char="o"/>
              <a:defRPr/>
            </a:pPr>
            <a:r>
              <a:rPr lang="en-US" dirty="0">
                <a:latin typeface="Calibri"/>
                <a:ea typeface="ＭＳ Ｐゴシック" charset="0"/>
                <a:cs typeface="Calibri"/>
              </a:rPr>
              <a:t>necessary in order to communicate clearly</a:t>
            </a:r>
          </a:p>
          <a:p>
            <a:pPr marL="742950" lvl="1" indent="-285750" algn="l">
              <a:spcBef>
                <a:spcPts val="0"/>
              </a:spcBef>
              <a:buClrTx/>
              <a:buFont typeface="Courier New"/>
              <a:buChar char="o"/>
              <a:defRPr/>
            </a:pPr>
            <a:r>
              <a:rPr lang="en-US" dirty="0">
                <a:latin typeface="Calibri"/>
                <a:ea typeface="ＭＳ Ｐゴシック" charset="0"/>
                <a:cs typeface="Calibri"/>
              </a:rPr>
              <a:t>Carl Linnaeus (1707-1778), hierarchichal classification</a:t>
            </a:r>
          </a:p>
          <a:p>
            <a:pPr marL="1200150" lvl="2" indent="-285750" algn="l">
              <a:spcBef>
                <a:spcPts val="0"/>
              </a:spcBef>
              <a:buClrTx/>
              <a:buFont typeface="Courier New"/>
              <a:buChar char="o"/>
              <a:defRPr/>
            </a:pPr>
            <a:r>
              <a:rPr lang="en-US" dirty="0">
                <a:latin typeface="Calibri"/>
                <a:ea typeface="ＭＳ Ｐゴシック" charset="0"/>
                <a:cs typeface="Calibri"/>
              </a:rPr>
              <a:t>each </a:t>
            </a:r>
            <a:r>
              <a:rPr lang="en-US" i="1" dirty="0">
                <a:latin typeface="Calibri"/>
                <a:ea typeface="ＭＳ Ｐゴシック" charset="0"/>
                <a:cs typeface="Calibri"/>
              </a:rPr>
              <a:t>species</a:t>
            </a:r>
            <a:r>
              <a:rPr lang="en-US" dirty="0">
                <a:latin typeface="Calibri"/>
                <a:ea typeface="ＭＳ Ｐゴシック" charset="0"/>
                <a:cs typeface="Calibri"/>
              </a:rPr>
              <a:t> is assigned a </a:t>
            </a:r>
            <a:r>
              <a:rPr lang="en-US" i="1" dirty="0">
                <a:latin typeface="Calibri"/>
                <a:ea typeface="ＭＳ Ｐゴシック" charset="0"/>
                <a:cs typeface="Calibri"/>
              </a:rPr>
              <a:t>binomial</a:t>
            </a:r>
          </a:p>
          <a:p>
            <a:pPr marL="1657350" lvl="3" indent="-285750" algn="l">
              <a:spcBef>
                <a:spcPts val="0"/>
              </a:spcBef>
              <a:buClrTx/>
              <a:buFont typeface="Wingdings" charset="2"/>
              <a:buChar char="Ø"/>
              <a:defRPr/>
            </a:pPr>
            <a:r>
              <a:rPr lang="en-US" dirty="0">
                <a:latin typeface="Calibri"/>
                <a:ea typeface="ＭＳ Ｐゴシック" charset="0"/>
                <a:cs typeface="Calibri"/>
              </a:rPr>
              <a:t>first word designates the</a:t>
            </a:r>
            <a:r>
              <a:rPr lang="en-US" i="1" dirty="0">
                <a:latin typeface="Calibri"/>
                <a:ea typeface="ＭＳ Ｐゴシック" charset="0"/>
                <a:cs typeface="Calibri"/>
              </a:rPr>
              <a:t> genus</a:t>
            </a:r>
          </a:p>
          <a:p>
            <a:pPr marL="2114550" lvl="4" indent="-285750" algn="l">
              <a:spcBef>
                <a:spcPts val="0"/>
              </a:spcBef>
              <a:buClrTx/>
              <a:buFont typeface="Wingdings" charset="2"/>
              <a:buChar char="§"/>
              <a:defRPr/>
            </a:pPr>
            <a:r>
              <a:rPr lang="en-US" dirty="0">
                <a:latin typeface="Calibri"/>
                <a:ea typeface="ＭＳ Ｐゴシック" charset="0"/>
                <a:cs typeface="Calibri"/>
              </a:rPr>
              <a:t>things in same genus share recent common ancestor</a:t>
            </a:r>
          </a:p>
          <a:p>
            <a:pPr marL="1657350" lvl="3" indent="-285750" algn="l">
              <a:spcBef>
                <a:spcPts val="0"/>
              </a:spcBef>
              <a:buClrTx/>
              <a:buFont typeface="Wingdings" charset="2"/>
              <a:buChar char="Ø"/>
              <a:defRPr/>
            </a:pPr>
            <a:r>
              <a:rPr lang="en-US" dirty="0">
                <a:latin typeface="Calibri"/>
                <a:ea typeface="ＭＳ Ｐゴシック" charset="0"/>
                <a:cs typeface="Calibri"/>
              </a:rPr>
              <a:t>2</a:t>
            </a:r>
            <a:r>
              <a:rPr lang="en-US" baseline="30000" dirty="0">
                <a:latin typeface="Calibri"/>
                <a:ea typeface="ＭＳ Ｐゴシック" charset="0"/>
                <a:cs typeface="Calibri"/>
              </a:rPr>
              <a:t>nd</a:t>
            </a:r>
            <a:r>
              <a:rPr lang="en-US" dirty="0">
                <a:latin typeface="Calibri"/>
                <a:ea typeface="ＭＳ Ｐゴシック" charset="0"/>
                <a:cs typeface="Calibri"/>
              </a:rPr>
              <a:t> word designates the </a:t>
            </a:r>
            <a:r>
              <a:rPr lang="en-US" i="1" dirty="0">
                <a:latin typeface="Calibri"/>
                <a:ea typeface="ＭＳ Ｐゴシック" charset="0"/>
                <a:cs typeface="Calibri"/>
              </a:rPr>
              <a:t>species</a:t>
            </a:r>
          </a:p>
          <a:p>
            <a:pPr lvl="3" algn="l">
              <a:spcBef>
                <a:spcPts val="0"/>
              </a:spcBef>
              <a:buFontTx/>
              <a:buNone/>
              <a:defRPr/>
            </a:pPr>
            <a:endParaRPr lang="en-US" dirty="0">
              <a:latin typeface="Calibri"/>
              <a:ea typeface="ＭＳ Ｐゴシック" charset="0"/>
              <a:cs typeface="Calibri"/>
            </a:endParaRPr>
          </a:p>
        </p:txBody>
      </p:sp>
      <p:pic>
        <p:nvPicPr>
          <p:cNvPr id="9523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400"/>
            <a:ext cx="23098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828800"/>
            <a:ext cx="22574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8"/>
          <p:cNvSpPr txBox="1">
            <a:spLocks noChangeArrowheads="1"/>
          </p:cNvSpPr>
          <p:nvPr/>
        </p:nvSpPr>
        <p:spPr bwMode="auto">
          <a:xfrm>
            <a:off x="6705600" y="152400"/>
            <a:ext cx="1120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buFontTx/>
              <a:buNone/>
            </a:pPr>
            <a:r>
              <a:rPr lang="en-US" sz="1400" i="1">
                <a:solidFill>
                  <a:srgbClr val="FFFFFF"/>
                </a:solidFill>
                <a:latin typeface="Calibri" pitchFamily="34" charset="0"/>
                <a:cs typeface="Calibri" pitchFamily="34" charset="0"/>
              </a:rPr>
              <a:t>Canis Lupus</a:t>
            </a:r>
          </a:p>
        </p:txBody>
      </p:sp>
      <p:sp>
        <p:nvSpPr>
          <p:cNvPr id="95238" name="TextBox 9"/>
          <p:cNvSpPr txBox="1">
            <a:spLocks noChangeArrowheads="1"/>
          </p:cNvSpPr>
          <p:nvPr/>
        </p:nvSpPr>
        <p:spPr bwMode="auto">
          <a:xfrm>
            <a:off x="6705600" y="1828800"/>
            <a:ext cx="1425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buFontTx/>
              <a:buNone/>
            </a:pPr>
            <a:r>
              <a:rPr lang="en-US" sz="1400" i="1">
                <a:solidFill>
                  <a:srgbClr val="FFFFFF"/>
                </a:solidFill>
                <a:latin typeface="Calibri" pitchFamily="34" charset="0"/>
                <a:cs typeface="Calibri" pitchFamily="34" charset="0"/>
              </a:rPr>
              <a:t>Canis Domestica</a:t>
            </a:r>
          </a:p>
        </p:txBody>
      </p:sp>
      <p:sp>
        <p:nvSpPr>
          <p:cNvPr id="11" name="Rectangle 10"/>
          <p:cNvSpPr/>
          <p:nvPr/>
        </p:nvSpPr>
        <p:spPr>
          <a:xfrm>
            <a:off x="1219200" y="3962400"/>
            <a:ext cx="7391400" cy="2862263"/>
          </a:xfrm>
          <a:prstGeom prst="rect">
            <a:avLst/>
          </a:prstGeom>
        </p:spPr>
        <p:txBody>
          <a:bodyPr>
            <a:spAutoFit/>
          </a:bodyPr>
          <a:lstStyle/>
          <a:p>
            <a:pPr algn="l">
              <a:spcBef>
                <a:spcPts val="0"/>
              </a:spcBef>
              <a:buFontTx/>
              <a:buNone/>
              <a:defRPr/>
            </a:pPr>
            <a:endParaRPr lang="en-US" dirty="0">
              <a:latin typeface="Calibri"/>
              <a:ea typeface="ＭＳ Ｐゴシック" charset="0"/>
              <a:cs typeface="Calibri"/>
            </a:endParaRPr>
          </a:p>
          <a:p>
            <a:pPr marL="285750" indent="-285750" algn="l">
              <a:spcBef>
                <a:spcPts val="0"/>
              </a:spcBef>
              <a:buClrTx/>
              <a:buFont typeface="Arial"/>
              <a:buChar char="•"/>
              <a:defRPr/>
            </a:pPr>
            <a:r>
              <a:rPr lang="en-US" dirty="0">
                <a:latin typeface="Calibri"/>
                <a:ea typeface="ＭＳ Ｐゴシック" charset="0"/>
                <a:cs typeface="Calibri"/>
              </a:rPr>
              <a:t>Hierarchical classification</a:t>
            </a:r>
          </a:p>
          <a:p>
            <a:pPr algn="l">
              <a:spcBef>
                <a:spcPts val="0"/>
              </a:spcBef>
              <a:buFontTx/>
              <a:buNone/>
              <a:defRPr/>
            </a:pPr>
            <a:r>
              <a:rPr lang="en-US" dirty="0">
                <a:latin typeface="Calibri"/>
                <a:ea typeface="ＭＳ Ｐゴシック" charset="0"/>
                <a:cs typeface="Calibri"/>
              </a:rPr>
              <a:t>      Kingdom: </a:t>
            </a:r>
            <a:r>
              <a:rPr lang="en-US" dirty="0" err="1">
                <a:latin typeface="Calibri"/>
                <a:ea typeface="ＭＳ Ｐゴシック" charset="0"/>
                <a:cs typeface="Calibri"/>
              </a:rPr>
              <a:t>Animalia</a:t>
            </a:r>
            <a:endParaRPr lang="en-US" dirty="0">
              <a:latin typeface="Calibri"/>
              <a:ea typeface="ＭＳ Ｐゴシック" charset="0"/>
              <a:cs typeface="Calibri"/>
            </a:endParaRPr>
          </a:p>
          <a:p>
            <a:pPr algn="l">
              <a:spcBef>
                <a:spcPts val="0"/>
              </a:spcBef>
              <a:buFontTx/>
              <a:buNone/>
              <a:defRPr/>
            </a:pPr>
            <a:r>
              <a:rPr lang="en-US" dirty="0">
                <a:latin typeface="Calibri"/>
                <a:ea typeface="ＭＳ Ｐゴシック" charset="0"/>
                <a:cs typeface="Calibri"/>
              </a:rPr>
              <a:t>	Phylum: </a:t>
            </a:r>
            <a:r>
              <a:rPr lang="en-US" dirty="0" err="1">
                <a:latin typeface="Calibri"/>
                <a:ea typeface="ＭＳ Ｐゴシック" charset="0"/>
                <a:cs typeface="Calibri"/>
              </a:rPr>
              <a:t>Chordata</a:t>
            </a:r>
            <a:endParaRPr lang="en-US" dirty="0">
              <a:latin typeface="Calibri"/>
              <a:ea typeface="ＭＳ Ｐゴシック" charset="0"/>
              <a:cs typeface="Calibri"/>
            </a:endParaRPr>
          </a:p>
          <a:p>
            <a:pPr algn="l">
              <a:spcBef>
                <a:spcPts val="0"/>
              </a:spcBef>
              <a:buFontTx/>
              <a:buNone/>
              <a:defRPr/>
            </a:pPr>
            <a:r>
              <a:rPr lang="en-US" dirty="0">
                <a:latin typeface="Calibri"/>
                <a:ea typeface="ＭＳ Ｐゴシック" charset="0"/>
                <a:cs typeface="Calibri"/>
              </a:rPr>
              <a:t>		Class: Mammalia</a:t>
            </a:r>
          </a:p>
          <a:p>
            <a:pPr algn="l">
              <a:spcBef>
                <a:spcPts val="0"/>
              </a:spcBef>
              <a:buFontTx/>
              <a:buNone/>
              <a:defRPr/>
            </a:pPr>
            <a:r>
              <a:rPr lang="en-US" dirty="0">
                <a:latin typeface="Calibri"/>
                <a:ea typeface="ＭＳ Ｐゴシック" charset="0"/>
                <a:cs typeface="Calibri"/>
              </a:rPr>
              <a:t>			Order: </a:t>
            </a:r>
            <a:r>
              <a:rPr lang="en-US" dirty="0" err="1">
                <a:latin typeface="Calibri"/>
                <a:ea typeface="ＭＳ Ｐゴシック" charset="0"/>
                <a:cs typeface="Calibri"/>
              </a:rPr>
              <a:t>Carnivora</a:t>
            </a:r>
            <a:endParaRPr lang="en-US" dirty="0">
              <a:latin typeface="Calibri"/>
              <a:ea typeface="ＭＳ Ｐゴシック" charset="0"/>
              <a:cs typeface="Calibri"/>
            </a:endParaRPr>
          </a:p>
          <a:p>
            <a:pPr algn="l">
              <a:spcBef>
                <a:spcPts val="0"/>
              </a:spcBef>
              <a:buFontTx/>
              <a:buNone/>
              <a:defRPr/>
            </a:pPr>
            <a:r>
              <a:rPr lang="en-US" dirty="0">
                <a:latin typeface="Calibri"/>
                <a:ea typeface="ＭＳ Ｐゴシック" charset="0"/>
                <a:cs typeface="Calibri"/>
              </a:rPr>
              <a:t>				Family: </a:t>
            </a:r>
            <a:r>
              <a:rPr lang="en-US" dirty="0" err="1">
                <a:latin typeface="Calibri"/>
                <a:ea typeface="ＭＳ Ｐゴシック" charset="0"/>
                <a:cs typeface="Calibri"/>
              </a:rPr>
              <a:t>Canidae</a:t>
            </a:r>
            <a:endParaRPr lang="en-US" dirty="0">
              <a:latin typeface="Calibri"/>
              <a:ea typeface="ＭＳ Ｐゴシック" charset="0"/>
              <a:cs typeface="Calibri"/>
            </a:endParaRPr>
          </a:p>
          <a:p>
            <a:pPr algn="l">
              <a:spcBef>
                <a:spcPts val="0"/>
              </a:spcBef>
              <a:buFontTx/>
              <a:buNone/>
              <a:defRPr/>
            </a:pPr>
            <a:r>
              <a:rPr lang="en-US" dirty="0">
                <a:latin typeface="Calibri"/>
                <a:ea typeface="ＭＳ Ｐゴシック" charset="0"/>
                <a:cs typeface="Calibri"/>
              </a:rPr>
              <a:t>					Genus: </a:t>
            </a:r>
            <a:r>
              <a:rPr lang="en-US" i="1" dirty="0" err="1">
                <a:latin typeface="Calibri"/>
                <a:ea typeface="ＭＳ Ｐゴシック" charset="0"/>
                <a:cs typeface="Calibri"/>
              </a:rPr>
              <a:t>Canis</a:t>
            </a:r>
            <a:r>
              <a:rPr lang="en-US" i="1" dirty="0">
                <a:latin typeface="Calibri"/>
                <a:ea typeface="ＭＳ Ｐゴシック" charset="0"/>
                <a:cs typeface="Calibri"/>
              </a:rPr>
              <a:t> </a:t>
            </a:r>
          </a:p>
          <a:p>
            <a:pPr algn="l">
              <a:spcBef>
                <a:spcPts val="0"/>
              </a:spcBef>
              <a:buFontTx/>
              <a:buNone/>
              <a:defRPr/>
            </a:pPr>
            <a:r>
              <a:rPr lang="en-US" i="1" dirty="0">
                <a:latin typeface="Calibri"/>
                <a:ea typeface="ＭＳ Ｐゴシック" charset="0"/>
                <a:cs typeface="Calibri"/>
              </a:rPr>
              <a:t>						</a:t>
            </a:r>
            <a:r>
              <a:rPr lang="en-US" dirty="0">
                <a:latin typeface="Calibri"/>
                <a:ea typeface="ＭＳ Ｐゴシック" charset="0"/>
                <a:cs typeface="Calibri"/>
              </a:rPr>
              <a:t>Species</a:t>
            </a:r>
            <a:r>
              <a:rPr lang="en-US" i="1" dirty="0">
                <a:latin typeface="Calibri"/>
                <a:ea typeface="ＭＳ Ｐゴシック" charset="0"/>
                <a:cs typeface="Calibri"/>
              </a:rPr>
              <a:t>: </a:t>
            </a:r>
            <a:r>
              <a:rPr lang="en-US" i="1" dirty="0" err="1">
                <a:latin typeface="Calibri"/>
                <a:ea typeface="ＭＳ Ｐゴシック" charset="0"/>
                <a:cs typeface="Calibri"/>
              </a:rPr>
              <a:t>domestica</a:t>
            </a:r>
            <a:endParaRPr lang="en-US" i="1" dirty="0">
              <a:latin typeface="Calibri"/>
              <a:ea typeface="ＭＳ Ｐゴシック" charset="0"/>
              <a:cs typeface="Calibri"/>
            </a:endParaRPr>
          </a:p>
          <a:p>
            <a:pPr algn="l">
              <a:spcBef>
                <a:spcPts val="0"/>
              </a:spcBef>
              <a:buFontTx/>
              <a:buNone/>
              <a:defRPr/>
            </a:pPr>
            <a:r>
              <a:rPr lang="en-US" i="1" dirty="0">
                <a:latin typeface="Calibri"/>
                <a:ea typeface="ＭＳ Ｐゴシック" charset="0"/>
                <a:cs typeface="Calibri"/>
              </a:rPr>
              <a:t>			</a:t>
            </a:r>
            <a:r>
              <a:rPr lang="en-US" dirty="0">
                <a:latin typeface="Calibri"/>
                <a:ea typeface="ＭＳ Ｐゴシック" charset="0"/>
                <a:cs typeface="Calibri"/>
              </a:rPr>
              <a:t>			</a:t>
            </a:r>
            <a:endParaRPr lang="en-US" i="1" dirty="0">
              <a:latin typeface="Calibri"/>
              <a:ea typeface="ＭＳ Ｐゴシック" charset="0"/>
              <a:cs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2" name="Rectangle 6"/>
          <p:cNvSpPr>
            <a:spLocks noChangeArrowheads="1"/>
          </p:cNvSpPr>
          <p:nvPr/>
        </p:nvSpPr>
        <p:spPr bwMode="auto">
          <a:xfrm>
            <a:off x="5562600" y="2743200"/>
            <a:ext cx="35814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defRPr/>
            </a:pPr>
            <a:endParaRPr lang="en-US" dirty="0">
              <a:solidFill>
                <a:schemeClr val="bg1"/>
              </a:solidFill>
              <a:latin typeface="Calibri"/>
              <a:ea typeface="ＭＳ Ｐゴシック" charset="0"/>
              <a:cs typeface="Calibri"/>
            </a:endParaRPr>
          </a:p>
          <a:p>
            <a:pPr lvl="1" algn="l">
              <a:defRPr/>
            </a:pPr>
            <a:endParaRPr lang="en-US" dirty="0">
              <a:latin typeface="Calibri"/>
              <a:ea typeface="ＭＳ Ｐゴシック" charset="0"/>
              <a:cs typeface="Calibri"/>
            </a:endParaRPr>
          </a:p>
          <a:p>
            <a:pPr lvl="1" algn="l">
              <a:defRPr/>
            </a:pPr>
            <a:endParaRPr lang="en-US" dirty="0">
              <a:latin typeface="Calibri"/>
              <a:ea typeface="ＭＳ Ｐゴシック" charset="0"/>
              <a:cs typeface="Calibri"/>
            </a:endParaRPr>
          </a:p>
          <a:p>
            <a:pPr lvl="1" algn="l">
              <a:defRPr/>
            </a:pPr>
            <a:endParaRPr lang="en-US" dirty="0">
              <a:latin typeface="Calibri"/>
              <a:ea typeface="ＭＳ Ｐゴシック" charset="0"/>
              <a:cs typeface="Calibri"/>
            </a:endParaRPr>
          </a:p>
          <a:p>
            <a:pPr lvl="1" algn="l">
              <a:defRPr/>
            </a:pPr>
            <a:endParaRPr lang="en-US" dirty="0">
              <a:latin typeface="Calibri"/>
              <a:ea typeface="ＭＳ Ｐゴシック" charset="0"/>
              <a:cs typeface="Calibri"/>
            </a:endParaRPr>
          </a:p>
          <a:p>
            <a:pPr lvl="1" algn="l">
              <a:spcBef>
                <a:spcPts val="0"/>
              </a:spcBef>
              <a:buFontTx/>
              <a:buNone/>
              <a:defRPr/>
            </a:pPr>
            <a:endParaRPr lang="en-US" dirty="0">
              <a:latin typeface="Calibri"/>
              <a:ea typeface="ＭＳ Ｐゴシック" charset="0"/>
              <a:cs typeface="Calibri"/>
            </a:endParaRPr>
          </a:p>
          <a:p>
            <a:pPr marL="742950" lvl="1" indent="-285750" algn="l">
              <a:spcBef>
                <a:spcPts val="0"/>
              </a:spcBef>
              <a:buClrTx/>
              <a:defRPr/>
            </a:pPr>
            <a:r>
              <a:rPr lang="en-US" dirty="0">
                <a:latin typeface="Calibri"/>
                <a:ea typeface="ＭＳ Ｐゴシック" charset="0"/>
                <a:cs typeface="Calibri"/>
              </a:rPr>
              <a:t>spending time with friends</a:t>
            </a:r>
          </a:p>
          <a:p>
            <a:pPr marL="742950" lvl="1" indent="-285750" algn="l">
              <a:spcBef>
                <a:spcPts val="0"/>
              </a:spcBef>
              <a:buClrTx/>
              <a:defRPr/>
            </a:pPr>
            <a:r>
              <a:rPr lang="en-US" dirty="0">
                <a:latin typeface="Calibri"/>
                <a:ea typeface="ＭＳ Ｐゴシック" charset="0"/>
                <a:cs typeface="Calibri"/>
              </a:rPr>
              <a:t>collecting insects</a:t>
            </a:r>
          </a:p>
          <a:p>
            <a:pPr marL="742950" lvl="1" indent="-285750" algn="l">
              <a:spcBef>
                <a:spcPts val="0"/>
              </a:spcBef>
              <a:buClrTx/>
              <a:defRPr/>
            </a:pPr>
            <a:r>
              <a:rPr lang="en-US" dirty="0">
                <a:latin typeface="Calibri"/>
                <a:ea typeface="ＭＳ Ｐゴシック" charset="0"/>
                <a:cs typeface="Calibri"/>
              </a:rPr>
              <a:t>collecting plants</a:t>
            </a:r>
          </a:p>
          <a:p>
            <a:pPr marL="742950" lvl="1" indent="-285750" algn="l">
              <a:spcBef>
                <a:spcPts val="0"/>
              </a:spcBef>
              <a:buClrTx/>
              <a:defRPr/>
            </a:pPr>
            <a:r>
              <a:rPr lang="en-US" dirty="0">
                <a:latin typeface="Calibri"/>
                <a:ea typeface="ＭＳ Ｐゴシック" charset="0"/>
                <a:cs typeface="Calibri"/>
              </a:rPr>
              <a:t>discovering new species</a:t>
            </a:r>
          </a:p>
          <a:p>
            <a:pPr marL="742950" lvl="1" indent="-285750" algn="l">
              <a:spcBef>
                <a:spcPts val="0"/>
              </a:spcBef>
              <a:buClrTx/>
              <a:defRPr/>
            </a:pPr>
            <a:r>
              <a:rPr lang="en-US" dirty="0">
                <a:latin typeface="Calibri"/>
                <a:ea typeface="ＭＳ Ｐゴシック" charset="0"/>
                <a:cs typeface="Calibri"/>
              </a:rPr>
              <a:t>making great memories </a:t>
            </a:r>
          </a:p>
          <a:p>
            <a:pPr marL="742950" lvl="1" indent="-285750" algn="l">
              <a:spcBef>
                <a:spcPts val="0"/>
              </a:spcBef>
              <a:buClrTx/>
              <a:defRPr/>
            </a:pPr>
            <a:r>
              <a:rPr lang="en-US" dirty="0">
                <a:latin typeface="Calibri"/>
                <a:ea typeface="ＭＳ Ｐゴシック" charset="0"/>
                <a:cs typeface="Calibri"/>
              </a:rPr>
              <a:t>just having fun like when you were a kid!</a:t>
            </a:r>
          </a:p>
          <a:p>
            <a:pPr lvl="1" algn="l">
              <a:spcBef>
                <a:spcPct val="50000"/>
              </a:spcBef>
              <a:buClrTx/>
              <a:defRPr/>
            </a:pPr>
            <a:endParaRPr lang="en-US" dirty="0">
              <a:latin typeface="Calibri"/>
              <a:ea typeface="ＭＳ Ｐゴシック" charset="0"/>
              <a:cs typeface="Calibri"/>
            </a:endParaRPr>
          </a:p>
        </p:txBody>
      </p:sp>
      <p:pic>
        <p:nvPicPr>
          <p:cNvPr id="51203"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3"/>
          <p:cNvSpPr txBox="1">
            <a:spLocks noChangeArrowheads="1"/>
          </p:cNvSpPr>
          <p:nvPr/>
        </p:nvSpPr>
        <p:spPr bwMode="auto">
          <a:xfrm>
            <a:off x="914400" y="1447800"/>
            <a:ext cx="3429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6pPr>
            <a:lvl7pPr marL="29718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7pPr>
            <a:lvl8pPr marL="34290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8pPr>
            <a:lvl9pPr marL="3886200" indent="-228600" algn="ctr" eaLnBrk="0" fontAlgn="base" hangingPunct="0">
              <a:spcBef>
                <a:spcPct val="20000"/>
              </a:spcBef>
              <a:spcAft>
                <a:spcPct val="0"/>
              </a:spcAft>
              <a:buClr>
                <a:schemeClr val="accent2"/>
              </a:buClr>
              <a:buChar char="•"/>
              <a:defRPr sz="2400">
                <a:solidFill>
                  <a:schemeClr val="tx1"/>
                </a:solidFill>
                <a:latin typeface="Arial" pitchFamily="34" charset="0"/>
                <a:ea typeface="ＭＳ Ｐゴシック" pitchFamily="34" charset="-128"/>
              </a:defRPr>
            </a:lvl9pPr>
          </a:lstStyle>
          <a:p>
            <a:pPr algn="l">
              <a:spcBef>
                <a:spcPct val="0"/>
              </a:spcBef>
              <a:buClrTx/>
              <a:buFont typeface="Arial" pitchFamily="34" charset="0"/>
              <a:buAutoNum type="alphaLcPeriod" startAt="3"/>
            </a:pPr>
            <a:r>
              <a:rPr lang="en-US" sz="1800">
                <a:latin typeface="Calibri" pitchFamily="34" charset="0"/>
                <a:cs typeface="Calibri" pitchFamily="34" charset="0"/>
              </a:rPr>
              <a:t>becoming a naturalist is good for your health </a:t>
            </a:r>
          </a:p>
          <a:p>
            <a:pPr lvl="1" algn="l">
              <a:spcBef>
                <a:spcPct val="0"/>
              </a:spcBef>
              <a:buClrTx/>
            </a:pPr>
            <a:r>
              <a:rPr lang="en-US" sz="1800">
                <a:latin typeface="Calibri" pitchFamily="34" charset="0"/>
                <a:cs typeface="Calibri" pitchFamily="34" charset="0"/>
              </a:rPr>
              <a:t>spending time out of the office</a:t>
            </a:r>
          </a:p>
          <a:p>
            <a:pPr lvl="1" algn="l">
              <a:spcBef>
                <a:spcPct val="0"/>
              </a:spcBef>
              <a:buClrTx/>
            </a:pPr>
            <a:r>
              <a:rPr lang="en-US" sz="1800">
                <a:latin typeface="Calibri" pitchFamily="34" charset="0"/>
                <a:cs typeface="Calibri" pitchFamily="34" charset="0"/>
              </a:rPr>
              <a:t>taking in scenes of natural beauty</a:t>
            </a:r>
          </a:p>
          <a:p>
            <a:pPr lvl="1" algn="l">
              <a:spcBef>
                <a:spcPct val="0"/>
              </a:spcBef>
              <a:buClrTx/>
            </a:pPr>
            <a:r>
              <a:rPr lang="en-US" sz="1800">
                <a:latin typeface="Calibri" pitchFamily="34" charset="0"/>
                <a:cs typeface="Calibri" pitchFamily="34" charset="0"/>
              </a:rPr>
              <a:t>hiking</a:t>
            </a:r>
          </a:p>
          <a:p>
            <a:pPr lvl="1" algn="l">
              <a:spcBef>
                <a:spcPct val="0"/>
              </a:spcBef>
              <a:buClrTx/>
            </a:pPr>
            <a:r>
              <a:rPr lang="en-US" sz="1800">
                <a:latin typeface="Calibri" pitchFamily="34" charset="0"/>
                <a:cs typeface="Calibri" pitchFamily="34" charset="0"/>
              </a:rPr>
              <a:t>sketching what you see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838200" y="381000"/>
            <a:ext cx="6934200" cy="533400"/>
          </a:xfrm>
        </p:spPr>
        <p:txBody>
          <a:bodyPr/>
          <a:lstStyle/>
          <a:p>
            <a:pPr marL="342900" indent="-342900" algn="l">
              <a:buFontTx/>
              <a:buAutoNum type="alphaLcPeriod" startAt="4"/>
            </a:pPr>
            <a:r>
              <a:rPr lang="en-US" sz="1800" smtClean="0">
                <a:solidFill>
                  <a:schemeClr val="tx1"/>
                </a:solidFill>
                <a:latin typeface="Calibri" pitchFamily="34" charset="0"/>
                <a:ea typeface="ＭＳ Ｐゴシック" pitchFamily="34" charset="-128"/>
              </a:rPr>
              <a:t>becoming a naturalist offers a chance to explore nature and deepen your understanding of how she works</a:t>
            </a:r>
          </a:p>
        </p:txBody>
      </p:sp>
      <p:pic>
        <p:nvPicPr>
          <p:cNvPr id="52227"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0" y="1524000"/>
            <a:ext cx="3810000" cy="533400"/>
          </a:xfrm>
        </p:spPr>
        <p:txBody>
          <a:bodyPr/>
          <a:lstStyle/>
          <a:p>
            <a:pPr marL="342900" indent="-342900" algn="l">
              <a:buFontTx/>
              <a:buAutoNum type="alphaLcPeriod" startAt="5"/>
            </a:pPr>
            <a:r>
              <a:rPr lang="en-US" sz="1800" smtClean="0">
                <a:solidFill>
                  <a:schemeClr val="bg1"/>
                </a:solidFill>
                <a:latin typeface="Calibri" pitchFamily="34" charset="0"/>
                <a:ea typeface="ＭＳ Ｐゴシック" pitchFamily="34" charset="-128"/>
              </a:rPr>
              <a:t>by joining the UC California Naturalist Community, you will be working with an interdisciplinary team of both amateurs and professionals to protect the planetary ecosystem functions which make life on Earth possible</a:t>
            </a:r>
            <a:br>
              <a:rPr lang="en-US" sz="1800" smtClean="0">
                <a:solidFill>
                  <a:schemeClr val="bg1"/>
                </a:solidFill>
                <a:latin typeface="Calibri" pitchFamily="34" charset="0"/>
                <a:ea typeface="ＭＳ Ｐゴシック" pitchFamily="34" charset="-128"/>
              </a:rPr>
            </a:br>
            <a:endParaRPr lang="en-US" sz="1800" b="1" u="sng" smtClean="0">
              <a:solidFill>
                <a:schemeClr val="bg1"/>
              </a:solidFill>
              <a:latin typeface="Calibri" pitchFamily="34" charset="0"/>
              <a:ea typeface="ＭＳ Ｐゴシック" pitchFamily="34" charset="-128"/>
            </a:endParaRPr>
          </a:p>
        </p:txBody>
      </p:sp>
      <p:pic>
        <p:nvPicPr>
          <p:cNvPr id="53251"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4274"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1"/>
          <p:cNvSpPr>
            <a:spLocks noChangeArrowheads="1"/>
          </p:cNvSpPr>
          <p:nvPr/>
        </p:nvSpPr>
        <p:spPr bwMode="auto">
          <a:xfrm>
            <a:off x="762000" y="1524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spcBef>
                <a:spcPct val="0"/>
              </a:spcBef>
              <a:buClrTx/>
              <a:buFont typeface="Arial" pitchFamily="34" charset="0"/>
              <a:buAutoNum type="alphaLcPeriod" startAt="6"/>
            </a:pPr>
            <a:r>
              <a:rPr lang="en-US">
                <a:solidFill>
                  <a:schemeClr val="bg1"/>
                </a:solidFill>
                <a:latin typeface="Calibri" pitchFamily="34" charset="0"/>
                <a:cs typeface="Calibri" pitchFamily="34" charset="0"/>
              </a:rPr>
              <a:t>why California?</a:t>
            </a:r>
            <a:endParaRPr lang="en-US">
              <a:latin typeface="Calibri" pitchFamily="34" charset="0"/>
              <a:cs typeface="Calibri" pitchFamily="34" charset="0"/>
            </a:endParaRPr>
          </a:p>
          <a:p>
            <a:pPr marL="742950" lvl="1" indent="-285750" algn="l">
              <a:spcBef>
                <a:spcPct val="0"/>
              </a:spcBef>
              <a:buClrTx/>
            </a:pPr>
            <a:r>
              <a:rPr lang="en-US">
                <a:solidFill>
                  <a:schemeClr val="bg1"/>
                </a:solidFill>
                <a:latin typeface="Calibri" pitchFamily="34" charset="0"/>
                <a:cs typeface="Calibri" pitchFamily="34" charset="0"/>
              </a:rPr>
              <a:t>breathtaking diversity of plants, animals and natural landscapes </a:t>
            </a:r>
          </a:p>
          <a:p>
            <a:pPr marL="742950" lvl="1" indent="-285750" algn="l">
              <a:spcBef>
                <a:spcPct val="0"/>
              </a:spcBef>
              <a:buClrTx/>
            </a:pPr>
            <a:r>
              <a:rPr lang="en-US">
                <a:solidFill>
                  <a:schemeClr val="bg1"/>
                </a:solidFill>
                <a:latin typeface="Calibri" pitchFamily="34" charset="0"/>
                <a:cs typeface="Calibri" pitchFamily="34" charset="0"/>
              </a:rPr>
              <a:t>Mediterranean climate</a:t>
            </a:r>
          </a:p>
          <a:p>
            <a:pPr marL="742950" lvl="1" indent="-285750" algn="l">
              <a:spcBef>
                <a:spcPct val="0"/>
              </a:spcBef>
              <a:buClrTx/>
            </a:pPr>
            <a:r>
              <a:rPr lang="en-US">
                <a:solidFill>
                  <a:schemeClr val="bg1"/>
                </a:solidFill>
                <a:latin typeface="Calibri" pitchFamily="34" charset="0"/>
                <a:cs typeface="Calibri" pitchFamily="34" charset="0"/>
              </a:rPr>
              <a:t>because its our home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298" name="Rectangle 4"/>
          <p:cNvSpPr>
            <a:spLocks noGrp="1" noChangeArrowheads="1"/>
          </p:cNvSpPr>
          <p:nvPr>
            <p:ph type="body" idx="1"/>
          </p:nvPr>
        </p:nvSpPr>
        <p:spPr>
          <a:xfrm>
            <a:off x="1143000" y="4572000"/>
            <a:ext cx="4191000" cy="5715000"/>
          </a:xfrm>
        </p:spPr>
        <p:txBody>
          <a:bodyPr/>
          <a:lstStyle/>
          <a:p>
            <a:r>
              <a:rPr lang="en-US" smtClean="0">
                <a:solidFill>
                  <a:srgbClr val="FFFFFF"/>
                </a:solidFill>
                <a:latin typeface="Calibri" pitchFamily="34" charset="0"/>
                <a:ea typeface="ＭＳ Ｐゴシック" pitchFamily="34" charset="-128"/>
              </a:rPr>
              <a:t>engage adults in interactive learning that provides them with scientific literacy and critical thinking skills</a:t>
            </a:r>
          </a:p>
          <a:p>
            <a:pPr lvl="1">
              <a:buFont typeface="Courier New" pitchFamily="49" charset="0"/>
              <a:buChar char="o"/>
            </a:pPr>
            <a:r>
              <a:rPr lang="en-US" smtClean="0">
                <a:solidFill>
                  <a:srgbClr val="FFFFFF"/>
                </a:solidFill>
                <a:latin typeface="Calibri" pitchFamily="34" charset="0"/>
                <a:ea typeface="Calibri" pitchFamily="34" charset="0"/>
                <a:cs typeface="Calibri" pitchFamily="34" charset="0"/>
              </a:rPr>
              <a:t>a science curriculum</a:t>
            </a:r>
          </a:p>
          <a:p>
            <a:pPr lvl="1" eaLnBrk="1" hangingPunct="1">
              <a:buFont typeface="Courier New" pitchFamily="49" charset="0"/>
              <a:buChar char="o"/>
            </a:pPr>
            <a:r>
              <a:rPr lang="en-US" smtClean="0">
                <a:solidFill>
                  <a:srgbClr val="FFFFFF"/>
                </a:solidFill>
                <a:latin typeface="Calibri" pitchFamily="34" charset="0"/>
                <a:ea typeface="Calibri" pitchFamily="34" charset="0"/>
                <a:cs typeface="Calibri" pitchFamily="34" charset="0"/>
              </a:rPr>
              <a:t>hands-on learning</a:t>
            </a:r>
          </a:p>
          <a:p>
            <a:pPr lvl="1" eaLnBrk="1" hangingPunct="1">
              <a:buFont typeface="Courier New" pitchFamily="49" charset="0"/>
              <a:buChar char="o"/>
            </a:pPr>
            <a:r>
              <a:rPr lang="en-US" smtClean="0">
                <a:solidFill>
                  <a:srgbClr val="FFFFFF"/>
                </a:solidFill>
                <a:latin typeface="Calibri" pitchFamily="34" charset="0"/>
                <a:ea typeface="Calibri" pitchFamily="34" charset="0"/>
                <a:cs typeface="Calibri" pitchFamily="34" charset="0"/>
              </a:rPr>
              <a:t>communication training</a:t>
            </a:r>
          </a:p>
          <a:p>
            <a:pPr lvl="1" eaLnBrk="1" hangingPunct="1">
              <a:buFont typeface="Courier New" pitchFamily="49" charset="0"/>
              <a:buChar char="o"/>
            </a:pPr>
            <a:r>
              <a:rPr lang="en-US" smtClean="0">
                <a:solidFill>
                  <a:srgbClr val="FFFFFF"/>
                </a:solidFill>
                <a:latin typeface="Calibri" pitchFamily="34" charset="0"/>
                <a:ea typeface="Calibri" pitchFamily="34" charset="0"/>
                <a:cs typeface="Calibri" pitchFamily="34" charset="0"/>
              </a:rPr>
              <a:t>community service </a:t>
            </a:r>
          </a:p>
          <a:p>
            <a:pPr eaLnBrk="1" hangingPunct="1">
              <a:buFontTx/>
              <a:buNone/>
            </a:pPr>
            <a:r>
              <a:rPr lang="en-US" smtClean="0">
                <a:solidFill>
                  <a:srgbClr val="FFFFFF"/>
                </a:solidFill>
                <a:latin typeface="Calibri" pitchFamily="34" charset="0"/>
                <a:ea typeface="ＭＳ Ｐゴシック" pitchFamily="34" charset="-128"/>
              </a:rPr>
              <a:t> </a:t>
            </a:r>
          </a:p>
          <a:p>
            <a:pPr>
              <a:buFontTx/>
              <a:buAutoNum type="romanLcPeriod"/>
            </a:pPr>
            <a:endParaRPr lang="en-US" smtClean="0">
              <a:latin typeface="Calibri" pitchFamily="34" charset="0"/>
              <a:ea typeface="ＭＳ Ｐゴシック" pitchFamily="34" charset="-128"/>
            </a:endParaRPr>
          </a:p>
          <a:p>
            <a:pPr>
              <a:buFontTx/>
              <a:buNone/>
            </a:pPr>
            <a:endParaRPr lang="en-US" smtClean="0">
              <a:latin typeface="Calibri" pitchFamily="34" charset="0"/>
              <a:ea typeface="ＭＳ Ｐゴシック" pitchFamily="34" charset="-128"/>
            </a:endParaRPr>
          </a:p>
          <a:p>
            <a:pPr>
              <a:buFontTx/>
              <a:buNone/>
            </a:pPr>
            <a:endParaRPr lang="en-US" sz="2400" smtClean="0">
              <a:latin typeface="Calibri" pitchFamily="34" charset="0"/>
              <a:ea typeface="ＭＳ Ｐゴシック" pitchFamily="34" charset="-128"/>
            </a:endParaRPr>
          </a:p>
          <a:p>
            <a:pPr lvl="1">
              <a:buClr>
                <a:schemeClr val="tx1"/>
              </a:buClr>
              <a:buFontTx/>
              <a:buNone/>
            </a:pPr>
            <a:endParaRPr lang="en-US" smtClean="0">
              <a:latin typeface="Calibri" pitchFamily="34" charset="0"/>
              <a:ea typeface="Calibri" pitchFamily="34" charset="0"/>
              <a:cs typeface="Calibri" pitchFamily="34" charset="0"/>
            </a:endParaRPr>
          </a:p>
        </p:txBody>
      </p:sp>
      <p:pic>
        <p:nvPicPr>
          <p:cNvPr id="55299" name="Picture 6" descr="PPbkgnd.Dk.blue.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6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2"/>
          <p:cNvSpPr>
            <a:spLocks noChangeArrowheads="1"/>
          </p:cNvSpPr>
          <p:nvPr/>
        </p:nvSpPr>
        <p:spPr bwMode="auto">
          <a:xfrm>
            <a:off x="685800" y="152400"/>
            <a:ext cx="45720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spcBef>
                <a:spcPct val="0"/>
              </a:spcBef>
              <a:buClrTx/>
              <a:buFont typeface="Arial" pitchFamily="34" charset="0"/>
              <a:buAutoNum type="alphaLcPeriod" startAt="7"/>
            </a:pPr>
            <a:r>
              <a:rPr lang="en-US">
                <a:solidFill>
                  <a:srgbClr val="FFFFFF"/>
                </a:solidFill>
                <a:latin typeface="Calibri" pitchFamily="34" charset="0"/>
                <a:cs typeface="Calibri" pitchFamily="34" charset="0"/>
              </a:rPr>
              <a:t>UC California Naturalist program goals</a:t>
            </a:r>
          </a:p>
          <a:p>
            <a:pPr marL="800100" lvl="2" indent="-342900" algn="l">
              <a:spcBef>
                <a:spcPct val="0"/>
              </a:spcBef>
              <a:buClrTx/>
            </a:pPr>
            <a:r>
              <a:rPr lang="en-US">
                <a:solidFill>
                  <a:srgbClr val="FFFFFF"/>
                </a:solidFill>
                <a:latin typeface="Calibri" pitchFamily="34" charset="0"/>
                <a:cs typeface="Calibri" pitchFamily="34" charset="0"/>
              </a:rPr>
              <a:t>foster a committed corps of volunteer naturalists and citizen scientists trained and ready to take an active role in natural resource conservation, education, and restoration</a:t>
            </a:r>
          </a:p>
          <a:p>
            <a:pPr marL="342900" indent="-342900" algn="l">
              <a:buClrTx/>
              <a:buFont typeface="Arial" pitchFamily="34" charset="0"/>
              <a:buAutoNum type="alphaLcPeriod" startAt="7"/>
            </a:pPr>
            <a:endParaRPr lang="en-US">
              <a:solidFill>
                <a:srgbClr val="FFFFFF"/>
              </a:solidFill>
              <a:latin typeface="Calibri" pitchFamily="34" charset="0"/>
              <a:cs typeface="Calibri" pitchFamily="34" charset="0"/>
            </a:endParaRPr>
          </a:p>
        </p:txBody>
      </p:sp>
      <p:sp>
        <p:nvSpPr>
          <p:cNvPr id="55301" name="Rectangle 4"/>
          <p:cNvSpPr>
            <a:spLocks noChangeArrowheads="1"/>
          </p:cNvSpPr>
          <p:nvPr/>
        </p:nvSpPr>
        <p:spPr bwMode="auto">
          <a:xfrm>
            <a:off x="5029200" y="1905000"/>
            <a:ext cx="4114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buClrTx/>
              <a:buFont typeface="Arial" pitchFamily="34" charset="0"/>
              <a:buChar char="•"/>
            </a:pPr>
            <a:endParaRPr lang="en-US">
              <a:solidFill>
                <a:srgbClr val="FFFFFF"/>
              </a:solidFill>
              <a:latin typeface="Calibri" pitchFamily="34" charset="0"/>
              <a:cs typeface="Calibri" pitchFamily="34" charset="0"/>
            </a:endParaRPr>
          </a:p>
          <a:p>
            <a:pPr marL="742950" lvl="1" indent="-285750" algn="l" eaLnBrk="1" hangingPunct="1">
              <a:spcBef>
                <a:spcPct val="0"/>
              </a:spcBef>
              <a:buClrTx/>
            </a:pPr>
            <a:r>
              <a:rPr lang="en-US">
                <a:solidFill>
                  <a:srgbClr val="FFFFFF"/>
                </a:solidFill>
                <a:latin typeface="Calibri" pitchFamily="34" charset="0"/>
                <a:cs typeface="Calibri" pitchFamily="34" charset="0"/>
              </a:rPr>
              <a:t>provide training, in collaboration with local sponsoring institutions, for adult environmental stewards through an adaptable outdoor and in class curriculum that can be as easily applied in a variety of settings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2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intro for naturalis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8332</TotalTime>
  <Words>2361</Words>
  <Application>Microsoft Office PowerPoint</Application>
  <PresentationFormat>On-screen Show (4:3)</PresentationFormat>
  <Paragraphs>386</Paragraphs>
  <Slides>43</Slides>
  <Notes>7</Notes>
  <HiddenSlides>0</HiddenSlides>
  <MMClips>0</MMClips>
  <ScaleCrop>false</ScaleCrop>
  <HeadingPairs>
    <vt:vector size="8" baseType="variant">
      <vt:variant>
        <vt:lpstr>Fonts Used</vt:lpstr>
      </vt:variant>
      <vt:variant>
        <vt:i4>6</vt:i4>
      </vt:variant>
      <vt:variant>
        <vt:lpstr>Theme</vt:lpstr>
      </vt:variant>
      <vt:variant>
        <vt:i4>11</vt:i4>
      </vt:variant>
      <vt:variant>
        <vt:lpstr>Embedded OLE Servers</vt:lpstr>
      </vt:variant>
      <vt:variant>
        <vt:i4>1</vt:i4>
      </vt:variant>
      <vt:variant>
        <vt:lpstr>Slide Titles</vt:lpstr>
      </vt:variant>
      <vt:variant>
        <vt:i4>43</vt:i4>
      </vt:variant>
    </vt:vector>
  </HeadingPairs>
  <TitlesOfParts>
    <vt:vector size="61" baseType="lpstr">
      <vt:lpstr>Arial</vt:lpstr>
      <vt:lpstr>ＭＳ Ｐゴシック</vt:lpstr>
      <vt:lpstr>Calibri</vt:lpstr>
      <vt:lpstr>Courier New</vt:lpstr>
      <vt:lpstr>Wingdings</vt:lpstr>
      <vt:lpstr>Verdana</vt:lpstr>
      <vt:lpstr>Default Design</vt:lpstr>
      <vt:lpstr>Custom Design</vt:lpstr>
      <vt:lpstr>1_intro for naturalists</vt:lpstr>
      <vt:lpstr>2_intro for naturalists</vt:lpstr>
      <vt:lpstr>3_intro for naturalists</vt:lpstr>
      <vt:lpstr>5_intro for naturalists</vt:lpstr>
      <vt:lpstr>6_intro for naturalists</vt:lpstr>
      <vt:lpstr>8_intro for naturalists</vt:lpstr>
      <vt:lpstr>9_intro for naturalists</vt:lpstr>
      <vt:lpstr>11_intro for naturalists</vt:lpstr>
      <vt:lpstr>12_intro for naturalists</vt:lpstr>
      <vt:lpstr>CorelDRAW X5 Graphic</vt:lpstr>
      <vt:lpstr>PowerPoint Presentation</vt:lpstr>
      <vt:lpstr>PowerPoint Presentation</vt:lpstr>
      <vt:lpstr>PowerPoint Presentation</vt:lpstr>
      <vt:lpstr>PowerPoint Presentation</vt:lpstr>
      <vt:lpstr>PowerPoint Presentation</vt:lpstr>
      <vt:lpstr>becoming a naturalist offers a chance to explore nature and deepen your understanding of how she works</vt:lpstr>
      <vt:lpstr>by joining the UC California Naturalist Community, you will be working with an interdisciplinary team of both amateurs and professionals to protect the planetary ecosystem functions which make life on Earth possible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Misha Caohuu</dc:creator>
  <cp:lastModifiedBy>None</cp:lastModifiedBy>
  <cp:revision>208</cp:revision>
  <dcterms:created xsi:type="dcterms:W3CDTF">2011-05-20T19:22:11Z</dcterms:created>
  <dcterms:modified xsi:type="dcterms:W3CDTF">2012-02-29T19:26:28Z</dcterms:modified>
</cp:coreProperties>
</file>