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7"/>
  </p:notesMasterIdLst>
  <p:sldIdLst>
    <p:sldId id="264" r:id="rId3"/>
    <p:sldId id="259" r:id="rId4"/>
    <p:sldId id="283" r:id="rId5"/>
    <p:sldId id="268" r:id="rId6"/>
    <p:sldId id="332" r:id="rId7"/>
    <p:sldId id="333" r:id="rId8"/>
    <p:sldId id="334" r:id="rId9"/>
    <p:sldId id="289" r:id="rId10"/>
    <p:sldId id="266" r:id="rId11"/>
    <p:sldId id="275" r:id="rId12"/>
    <p:sldId id="280" r:id="rId13"/>
    <p:sldId id="300" r:id="rId14"/>
    <p:sldId id="292" r:id="rId15"/>
    <p:sldId id="299" r:id="rId16"/>
    <p:sldId id="293" r:id="rId17"/>
    <p:sldId id="298" r:id="rId18"/>
    <p:sldId id="295" r:id="rId19"/>
    <p:sldId id="301" r:id="rId20"/>
    <p:sldId id="307" r:id="rId21"/>
    <p:sldId id="305" r:id="rId22"/>
    <p:sldId id="313" r:id="rId23"/>
    <p:sldId id="310" r:id="rId24"/>
    <p:sldId id="317" r:id="rId25"/>
    <p:sldId id="318" r:id="rId26"/>
    <p:sldId id="320" r:id="rId27"/>
    <p:sldId id="315" r:id="rId28"/>
    <p:sldId id="321" r:id="rId29"/>
    <p:sldId id="322" r:id="rId30"/>
    <p:sldId id="323" r:id="rId31"/>
    <p:sldId id="326" r:id="rId32"/>
    <p:sldId id="330" r:id="rId33"/>
    <p:sldId id="328" r:id="rId34"/>
    <p:sldId id="329" r:id="rId35"/>
    <p:sldId id="335"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5F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19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mn-ea"/>
                <a:cs typeface="Calibri"/>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mn-ea"/>
                <a:cs typeface="Calibri"/>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mn-ea"/>
                <a:cs typeface="Calibri"/>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0B652F2-8803-4B8C-B58C-F710F72DE6DE}" type="slidenum">
              <a:rPr lang="en-US"/>
              <a:pPr/>
              <a:t>‹#›</a:t>
            </a:fld>
            <a:endParaRPr lang="en-US"/>
          </a:p>
        </p:txBody>
      </p:sp>
    </p:spTree>
    <p:extLst>
      <p:ext uri="{BB962C8B-B14F-4D97-AF65-F5344CB8AC3E}">
        <p14:creationId xmlns:p14="http://schemas.microsoft.com/office/powerpoint/2010/main" val="4003127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0"/>
        <a:cs typeface="Calibri"/>
      </a:defRPr>
    </a:lvl1pPr>
    <a:lvl2pPr marL="457200" algn="l" rtl="0" eaLnBrk="0" fontAlgn="base" hangingPunct="0">
      <a:spcBef>
        <a:spcPct val="30000"/>
      </a:spcBef>
      <a:spcAft>
        <a:spcPct val="0"/>
      </a:spcAft>
      <a:defRPr sz="1200" kern="1200">
        <a:solidFill>
          <a:schemeClr val="tx1"/>
        </a:solidFill>
        <a:latin typeface="Calibri"/>
        <a:ea typeface="Calibri"/>
        <a:cs typeface="Calibri"/>
      </a:defRPr>
    </a:lvl2pPr>
    <a:lvl3pPr marL="914400" algn="l" rtl="0" eaLnBrk="0" fontAlgn="base" hangingPunct="0">
      <a:spcBef>
        <a:spcPct val="30000"/>
      </a:spcBef>
      <a:spcAft>
        <a:spcPct val="0"/>
      </a:spcAft>
      <a:defRPr sz="1200" kern="1200">
        <a:solidFill>
          <a:schemeClr val="tx1"/>
        </a:solidFill>
        <a:latin typeface="Calibri"/>
        <a:ea typeface="Calibri"/>
        <a:cs typeface="Calibri"/>
      </a:defRPr>
    </a:lvl3pPr>
    <a:lvl4pPr marL="1371600" algn="l" rtl="0" eaLnBrk="0" fontAlgn="base" hangingPunct="0">
      <a:spcBef>
        <a:spcPct val="30000"/>
      </a:spcBef>
      <a:spcAft>
        <a:spcPct val="0"/>
      </a:spcAft>
      <a:defRPr sz="1200" kern="1200">
        <a:solidFill>
          <a:schemeClr val="tx1"/>
        </a:solidFill>
        <a:latin typeface="Calibri"/>
        <a:ea typeface="Calibri"/>
        <a:cs typeface="Calibri"/>
      </a:defRPr>
    </a:lvl4pPr>
    <a:lvl5pPr marL="1828800" algn="l" rtl="0" eaLnBrk="0" fontAlgn="base" hangingPunct="0">
      <a:spcBef>
        <a:spcPct val="30000"/>
      </a:spcBef>
      <a:spcAft>
        <a:spcPct val="0"/>
      </a:spcAft>
      <a:defRPr sz="1200" kern="1200">
        <a:solidFill>
          <a:schemeClr val="tx1"/>
        </a:solidFill>
        <a:latin typeface="Calibri"/>
        <a:ea typeface="Calibri"/>
        <a:cs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E03A88F0-C229-43DA-8D40-768D36B0976B}" type="slidenum">
              <a:rPr lang="en-US"/>
              <a:pPr/>
              <a:t>1</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50C2CA9E-AA89-41BC-B614-F119A0338FEA}" type="slidenum">
              <a:rPr lang="en-US"/>
              <a:pPr/>
              <a:t>16</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http://www.platetectonics.com/book/images/Transformfaults.gif</a:t>
            </a:r>
          </a:p>
          <a:p>
            <a:pPr eaLnBrk="1" hangingPunct="1"/>
            <a:r>
              <a:rPr lang="en-US" smtClean="0">
                <a:latin typeface="Calibri" pitchFamily="34" charset="0"/>
                <a:ea typeface="ＭＳ Ｐゴシック" pitchFamily="34" charset="-128"/>
              </a:rPr>
              <a:t>http://pubs.usgs.gov/gip/dynamic/graphics/San_Andreas.gif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8975F731-7D80-4D27-BF17-84EBEF8474A3}" type="slidenum">
              <a:rPr lang="en-US"/>
              <a:pPr/>
              <a:t>17</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http://www.platetectonics.com/book/images/Transformfaults.gif</a:t>
            </a:r>
          </a:p>
          <a:p>
            <a:pPr eaLnBrk="1" hangingPunct="1"/>
            <a:r>
              <a:rPr lang="en-US" smtClean="0">
                <a:latin typeface="Calibri" pitchFamily="34" charset="0"/>
                <a:ea typeface="ＭＳ Ｐゴシック" pitchFamily="34" charset="-128"/>
              </a:rPr>
              <a:t>http://pubs.usgs.gov/gip/dynamic/graphics/San_Andreas.gif</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E5B511EC-7B0F-4652-9012-9F32C257E61E}" type="slidenum">
              <a:rPr lang="en-US"/>
              <a:pPr/>
              <a:t>18</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http://static.mintchaos.com/wallpaper_download/bowl_of_rocks/bowl_of_rocks_1024.jpg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fld id="{1964D6F5-1F27-4F57-A15A-79D7D130F1A7}" type="slidenum">
              <a:rPr lang="en-US"/>
              <a:pPr/>
              <a:t>20</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5012FCD8-4B4E-4A7C-AAF1-70D3DB9D8154}" type="slidenum">
              <a:rPr lang="en-US"/>
              <a:pPr/>
              <a:t>21</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45C3AAD9-1EEC-4FDB-938A-2B7835CC04AD}" type="slidenum">
              <a:rPr lang="en-US"/>
              <a:pPr/>
              <a:t>22</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A69A49B6-6E1C-4112-9907-2614C86974A4}" type="slidenum">
              <a:rPr lang="en-US"/>
              <a:pPr/>
              <a:t>23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DCFE591B-278F-4F8F-BA89-8884E9812E51}" type="slidenum">
              <a:rPr lang="en-US"/>
              <a:pPr/>
              <a:t>24</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p>
            <a:fld id="{5F9C1770-2B07-4F05-8B73-8E05C8CB2DCB}" type="slidenum">
              <a:rPr lang="en-US"/>
              <a:pPr/>
              <a:t>25</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p>
            <a:fld id="{512F2C56-93E5-45F6-974A-5822FD7131DA}" type="slidenum">
              <a:rPr lang="en-US"/>
              <a:pPr/>
              <a:t>26</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67A9590C-52C0-4E27-9209-A839F542079F}" type="slidenum">
              <a:rPr lang="en-US"/>
              <a:pPr/>
              <a:t>2</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http://www.saulsteinbergfoundation.org/gallery/gallery_girlbath.jpg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1BF340CD-CC89-4DD7-984C-182FBF90500B}" type="slidenum">
              <a:rPr lang="en-US"/>
              <a:pPr/>
              <a:t>27</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A1C025F7-8F18-47FB-87FB-D0F70EC55ED9}" type="slidenum">
              <a:rPr lang="en-US"/>
              <a:pPr/>
              <a:t>28</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6073FF8C-F608-47DF-96AB-D38FC2B17669}" type="slidenum">
              <a:rPr lang="en-US"/>
              <a:pPr/>
              <a:t>29</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2ACE53C0-0858-4910-8D55-4C1352003871}" type="slidenum">
              <a:rPr lang="en-US"/>
              <a:pPr/>
              <a:t>30</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fld id="{2E2F4D56-C111-491F-A4C9-93CD86612158}" type="slidenum">
              <a:rPr lang="en-US"/>
              <a:pPr/>
              <a:t>31</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p>
            <a:fld id="{7B4523CA-3F17-49DE-9112-051E6E24C429}" type="slidenum">
              <a:rPr lang="en-US"/>
              <a:pPr/>
              <a:t>32</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p>
            <a:fld id="{684E999E-8C08-4827-A8FE-861723411781}" type="slidenum">
              <a:rPr lang="en-US"/>
              <a:pPr/>
              <a:t>33</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http://www.republicdomain.com/photos/bulkupload//wallpapers55/Yosemite-Meadows.jpg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2B1BA576-375F-4406-8B5D-3C9000F28CE9}" type="slidenum">
              <a:rPr lang="en-US"/>
              <a:pPr/>
              <a:t>3</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http://www.stanford.edu/~thelero/images/photography/Mount%20Rainier.jpg</a:t>
            </a:r>
          </a:p>
          <a:p>
            <a:pPr eaLnBrk="1" hangingPunct="1"/>
            <a:r>
              <a:rPr lang="en-US" smtClean="0">
                <a:latin typeface="Calibri" pitchFamily="34" charset="0"/>
                <a:ea typeface="ＭＳ Ｐゴシック" pitchFamily="34" charset="-128"/>
              </a:rPr>
              <a:t>http://www.fatpacking.com/images/CLNP/CraterLakeAerial.jpg</a:t>
            </a:r>
          </a:p>
          <a:p>
            <a:pPr eaLnBrk="1" hangingPunct="1"/>
            <a:r>
              <a:rPr lang="en-US" smtClean="0">
                <a:latin typeface="Calibri" pitchFamily="34" charset="0"/>
                <a:ea typeface="ＭＳ Ｐゴシック" pitchFamily="34" charset="-128"/>
              </a:rPr>
              <a:t>http://fpnetwork.ucdavis.edu/redding/images/lassenlake.jpg</a:t>
            </a:r>
          </a:p>
          <a:p>
            <a:pPr eaLnBrk="1" hangingPunct="1"/>
            <a:r>
              <a:rPr lang="en-US" smtClean="0">
                <a:latin typeface="Calibri" pitchFamily="34" charset="0"/>
                <a:ea typeface="ＭＳ Ｐゴシック" pitchFamily="34" charset="-128"/>
              </a:rPr>
              <a:t>http://cache2.allpostersimages.com/p/LRG/26/2680/2CIUD00Z/posters/corwin-jim-mt-lassen-and-manzanita-lake-california.jpg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ACA9CDE7-3B81-48A0-9D71-21974005F276}" type="slidenum">
              <a:rPr lang="en-US"/>
              <a:pPr/>
              <a:t>8</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http://blog.gmedical.com/Portals/61098/images/SutterButtes-resized-600.jpg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292CC90-F840-459C-9649-FDC7EEF04984}" type="slidenum">
              <a:rPr lang="en-US"/>
              <a:pPr/>
              <a:t>11</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http://www.platetectonics.com/book/images/Transformfaults.gif</a:t>
            </a:r>
          </a:p>
          <a:p>
            <a:pPr eaLnBrk="1" hangingPunct="1"/>
            <a:r>
              <a:rPr lang="en-US" smtClean="0">
                <a:latin typeface="Calibri" pitchFamily="34" charset="0"/>
                <a:ea typeface="ＭＳ Ｐゴシック" pitchFamily="34" charset="-128"/>
              </a:rPr>
              <a:t>http://pubs.usgs.gov/gip/dynamic/graphics/San_Andreas.gif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B98F63DD-E0C9-4218-A2E1-6D32200ACC54}" type="slidenum">
              <a:rPr lang="en-US"/>
              <a:pPr/>
              <a:t>12</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2A7BE1BB-0A20-41FE-A504-466068296FC1}" type="slidenum">
              <a:rPr lang="en-US"/>
              <a:pPr/>
              <a:t>13</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http://t3.gstatic.com/images?q=tbn:ANd9GcScptloNsRUwLiG9ebZ6l1a0szISEg74WieWqLr9B7V3rYmA_Of&amp;t=1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427F1F03-2506-43B1-95C8-D89145D13243}" type="slidenum">
              <a:rPr lang="en-US"/>
              <a:pPr/>
              <a:t>14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http://t3.gstatic.com/images?q=tbn:ANd9GcScptloNsRUwLiG9ebZ6l1a0szISEg74WieWqLr9B7V3rYmA_Of&amp;t=1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45CDD70C-48F2-4D54-ABA0-9C73FF31D44F}" type="slidenum">
              <a:rPr lang="en-US"/>
              <a:pPr/>
              <a:t>15</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latin typeface="Calibri" pitchFamily="34" charset="0"/>
                <a:ea typeface="ＭＳ Ｐゴシック" pitchFamily="34" charset="-128"/>
              </a:rPr>
              <a:t>http://www.platetectonics.com/book/images/Transformfaults.gif</a:t>
            </a:r>
          </a:p>
          <a:p>
            <a:pPr eaLnBrk="1" hangingPunct="1"/>
            <a:r>
              <a:rPr lang="en-US" smtClean="0">
                <a:latin typeface="Calibri" pitchFamily="34" charset="0"/>
                <a:ea typeface="ＭＳ Ｐゴシック" pitchFamily="34" charset="-128"/>
              </a:rPr>
              <a:t>http://pubs.usgs.gov/gip/dynamic/graphics/San_Andreas.gif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C4D96B-F73E-45A9-B75D-18FE37C8F63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10C7FE-B30A-49FA-A2AC-96CC8A605BF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83FF06-7119-4CA7-91B9-D38FCD16399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3BD900D-80D2-4E7E-9D1D-F02C94813A0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5A1A25-70E4-460A-8653-B728A83189F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46CDEF4-AD62-4EB9-BD17-AD3D2D970476}"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8399E4AC-9FF0-4A7E-983D-2BFBB398C884}" type="datetimeFigureOut">
              <a:rPr lang="en-US"/>
              <a:pPr/>
              <a:t>2/29/12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9CE9770-D9A3-411D-A2E8-742D457AD62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9F6F6E1-904F-4ACD-B9FA-998B9CB98475}" type="datetimeFigureOut">
              <a:rPr lang="en-US"/>
              <a:pPr/>
              <a:t>2/29/12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B373CEF-D54B-48DE-9EB4-1EA07C74B43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3DB799B-E02F-496E-864A-5B875374719E}" type="datetimeFigureOut">
              <a:rPr lang="en-US"/>
              <a:pPr/>
              <a:t>2/29/12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98B5E93-B70C-473B-B9B8-E082B828C6C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EDA752E-5F60-4E04-9157-66B3CF273685}" type="datetimeFigureOut">
              <a:rPr lang="en-US"/>
              <a:pPr/>
              <a:t>2/29/12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CBDFCB3-EB7A-423B-8869-39CD56B15037}"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CD78894-0203-4F64-B1EE-154148752FB1}" type="datetimeFigureOut">
              <a:rPr lang="en-US"/>
              <a:pPr/>
              <a:t>2/29/12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A603F4B-11EB-445A-910B-49719CAA5D8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C780CC-7D48-49A1-9928-00BD316E2845}"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4681F8F5-F126-4F5C-A388-1DA90173FE28}" type="datetimeFigureOut">
              <a:rPr lang="en-US"/>
              <a:pPr/>
              <a:t>2/29/12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0377941-793F-469D-AF6F-70C107FA10F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DB5287B-DC40-475E-92C8-1AFCEBC9748D}" type="datetimeFigureOut">
              <a:rPr lang="en-US"/>
              <a:pPr/>
              <a:t>2/29/12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EA07B70-2361-4992-BDBC-3DAD1E5919F2}"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E7EA85C-6867-4559-8472-8C9A1DC02EEC}" type="datetimeFigureOut">
              <a:rPr lang="en-US"/>
              <a:pPr/>
              <a:t>2/29/12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2D46487-42D1-4512-BD72-F7CD5719C26F}"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0D9FF06-325C-4D0B-A5C1-A21F142CADC0}" type="datetimeFigureOut">
              <a:rPr lang="en-US"/>
              <a:pPr/>
              <a:t>2/29/12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20CC683-4F7B-4802-B400-736E35A5F030}"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DADAB8D-91F5-498F-A5B9-5E2901F3846B}" type="datetimeFigureOut">
              <a:rPr lang="en-US"/>
              <a:pPr/>
              <a:t>2/29/12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4510F8-D1F0-4C8A-9CB7-03ACB3F4257C}"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CB42070-AFC3-4897-8811-54ED2FC0638D}" type="datetimeFigureOut">
              <a:rPr lang="en-US"/>
              <a:pPr/>
              <a:t>2/29/12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C012650-4F58-4DB6-8019-7C3A57BB1DF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374FCE-AD17-4683-B16E-49C00C4DF79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DC01B29-8F5A-49BC-A7B2-E051748642D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31EF59E-3C57-467B-B43D-9B1E0C09DBD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6A54AB0-7FB0-45EE-8E8F-8AC6BB0C98B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F13BE61-B278-4730-8A23-EEBC5C8091C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0C6463-1C67-4C1D-BBD6-ACDF9EF2B21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919D92-1C62-4389-BD21-6ABB79B5830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ea typeface="+mn-ea"/>
                <a:cs typeface="Calibri"/>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a:ea typeface="+mn-ea"/>
                <a:cs typeface="Calibri"/>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itchFamily="34" charset="0"/>
                <a:cs typeface="Calibri"/>
              </a:defRPr>
            </a:lvl1pPr>
          </a:lstStyle>
          <a:p>
            <a:fld id="{1498DB48-5037-4139-9AA4-472813CB061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sz="4400">
          <a:solidFill>
            <a:schemeClr val="tx2"/>
          </a:solidFill>
          <a:latin typeface="Calibri"/>
          <a:ea typeface="ＭＳ Ｐゴシック" charset="0"/>
          <a:cs typeface="Calibri"/>
        </a:defRPr>
      </a:lvl1pPr>
      <a:lvl2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Calibri"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har char="–"/>
        <a:defRPr>
          <a:solidFill>
            <a:schemeClr val="tx1"/>
          </a:solidFill>
          <a:latin typeface="Calibri"/>
          <a:ea typeface="Calibri"/>
          <a:cs typeface="Calibri"/>
        </a:defRPr>
      </a:lvl2pPr>
      <a:lvl3pPr marL="1143000" indent="-228600" algn="l" rtl="0" eaLnBrk="0" fontAlgn="base" hangingPunct="0">
        <a:spcBef>
          <a:spcPct val="20000"/>
        </a:spcBef>
        <a:spcAft>
          <a:spcPct val="0"/>
        </a:spcAft>
        <a:buChar char="•"/>
        <a:defRPr>
          <a:solidFill>
            <a:schemeClr val="tx1"/>
          </a:solidFill>
          <a:latin typeface="Calibri"/>
          <a:ea typeface="Calibri"/>
          <a:cs typeface="Calibri"/>
        </a:defRPr>
      </a:lvl3pPr>
      <a:lvl4pPr marL="1600200" indent="-228600" algn="l" rtl="0" eaLnBrk="0" fontAlgn="base" hangingPunct="0">
        <a:spcBef>
          <a:spcPct val="20000"/>
        </a:spcBef>
        <a:spcAft>
          <a:spcPct val="0"/>
        </a:spcAft>
        <a:buChar char="–"/>
        <a:defRPr>
          <a:solidFill>
            <a:schemeClr val="tx1"/>
          </a:solidFill>
          <a:latin typeface="Calibri"/>
          <a:ea typeface="Calibri"/>
          <a:cs typeface="Calibri"/>
        </a:defRPr>
      </a:lvl4pPr>
      <a:lvl5pPr marL="2057400" indent="-228600" algn="l" rtl="0" eaLnBrk="0" fontAlgn="base" hangingPunct="0">
        <a:spcBef>
          <a:spcPct val="20000"/>
        </a:spcBef>
        <a:spcAft>
          <a:spcPct val="0"/>
        </a:spcAft>
        <a:buChar char="»"/>
        <a:defRPr>
          <a:solidFill>
            <a:schemeClr val="tx1"/>
          </a:solidFill>
          <a:latin typeface="Calibri"/>
          <a:ea typeface="Calibri"/>
          <a:cs typeface="Calibri"/>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78DCE2AE-E13B-44AF-81E5-CD2DA8EFA09C}" type="datetimeFigureOut">
              <a:rPr lang="en-US"/>
              <a:pPr/>
              <a:t>2/29/12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CB087333-AE36-4C52-BEAE-0790ACEB7D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wmf"/><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2.pn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7.jpe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e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2.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2.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wmf"/><Relationship Id="rId1" Type="http://schemas.openxmlformats.org/officeDocument/2006/relationships/slideLayout" Target="../slideLayouts/slideLayout2.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9698" name="Rectangle 4"/>
          <p:cNvSpPr>
            <a:spLocks noGrp="1" noChangeArrowheads="1"/>
          </p:cNvSpPr>
          <p:nvPr>
            <p:ph type="body" idx="1"/>
          </p:nvPr>
        </p:nvSpPr>
        <p:spPr>
          <a:xfrm>
            <a:off x="5105400" y="1676400"/>
            <a:ext cx="4495800" cy="3352800"/>
          </a:xfrm>
        </p:spPr>
        <p:txBody>
          <a:bodyPr/>
          <a:lstStyle/>
          <a:p>
            <a:pPr marL="609600" indent="-609600" eaLnBrk="1" hangingPunct="1">
              <a:spcBef>
                <a:spcPts val="0"/>
              </a:spcBef>
              <a:buFontTx/>
              <a:buNone/>
            </a:pPr>
            <a:endParaRPr lang="en-US" dirty="0" smtClean="0">
              <a:solidFill>
                <a:schemeClr val="bg1"/>
              </a:solidFill>
              <a:latin typeface="Calibri" pitchFamily="34" charset="0"/>
              <a:ea typeface="ＭＳ Ｐゴシック" pitchFamily="34" charset="-128"/>
            </a:endParaRPr>
          </a:p>
          <a:p>
            <a:pPr marL="457200" lvl="1" indent="0" eaLnBrk="1" hangingPunct="1">
              <a:spcBef>
                <a:spcPts val="0"/>
              </a:spcBef>
              <a:buClr>
                <a:schemeClr val="tx1"/>
              </a:buClr>
              <a:buFontTx/>
              <a:buNone/>
            </a:pPr>
            <a:r>
              <a:rPr lang="en-US" b="1" dirty="0" smtClean="0">
                <a:solidFill>
                  <a:schemeClr val="bg1"/>
                </a:solidFill>
                <a:latin typeface="Calibri" pitchFamily="34" charset="0"/>
                <a:ea typeface="Calibri" pitchFamily="34" charset="0"/>
                <a:cs typeface="Calibri" pitchFamily="34" charset="0"/>
              </a:rPr>
              <a:t>Chapter 2</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Landforms</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Geological History of California</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California's Climate</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Diversity of California Microclimates</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Soil Structure and Nutrient Cycles</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Decomposition</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Mycorrhizal Relationships</a:t>
            </a:r>
          </a:p>
          <a:p>
            <a:pPr marL="457200" lvl="1" indent="0" eaLnBrk="1" hangingPunct="1">
              <a:spcBef>
                <a:spcPts val="0"/>
              </a:spcBef>
              <a:buClr>
                <a:schemeClr val="tx1"/>
              </a:buClr>
              <a:buFontTx/>
              <a:buNone/>
            </a:pPr>
            <a:r>
              <a:rPr lang="en-US" dirty="0" smtClean="0">
                <a:solidFill>
                  <a:schemeClr val="bg1"/>
                </a:solidFill>
                <a:latin typeface="Calibri" pitchFamily="34" charset="0"/>
                <a:ea typeface="Calibri" pitchFamily="34" charset="0"/>
                <a:cs typeface="Calibri" pitchFamily="34" charset="0"/>
              </a:rPr>
              <a:t>Mining in California</a:t>
            </a:r>
          </a:p>
        </p:txBody>
      </p:sp>
      <p:pic>
        <p:nvPicPr>
          <p:cNvPr id="5" name="Picture 4"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body" idx="1"/>
          </p:nvPr>
        </p:nvSpPr>
        <p:spPr>
          <a:xfrm>
            <a:off x="685800" y="152400"/>
            <a:ext cx="4191000" cy="5715000"/>
          </a:xfrm>
        </p:spPr>
        <p:txBody>
          <a:bodyPr/>
          <a:lstStyle/>
          <a:p>
            <a:pPr eaLnBrk="1" hangingPunct="1">
              <a:buFont typeface="Courier New"/>
              <a:buChar char="o"/>
              <a:defRPr/>
            </a:pPr>
            <a:r>
              <a:rPr lang="en-US" dirty="0">
                <a:latin typeface="Calibri" charset="0"/>
              </a:rPr>
              <a:t>c</a:t>
            </a:r>
            <a:r>
              <a:rPr lang="en-US" dirty="0" smtClean="0">
                <a:latin typeface="Calibri" charset="0"/>
              </a:rPr>
              <a:t>onvergence</a:t>
            </a:r>
          </a:p>
          <a:p>
            <a:pPr lvl="1" eaLnBrk="1" hangingPunct="1">
              <a:buFont typeface="Wingdings" charset="2"/>
              <a:buChar char="Ø"/>
              <a:defRPr/>
            </a:pPr>
            <a:r>
              <a:rPr lang="en-US" dirty="0" smtClean="0">
                <a:latin typeface="Calibri" charset="0"/>
              </a:rPr>
              <a:t>between oceanic plate and continental plate</a:t>
            </a:r>
          </a:p>
          <a:p>
            <a:pPr lvl="2" eaLnBrk="1" hangingPunct="1">
              <a:buFont typeface="Wingdings" charset="2"/>
              <a:buChar char="§"/>
              <a:defRPr/>
            </a:pPr>
            <a:r>
              <a:rPr lang="en-US" dirty="0" smtClean="0">
                <a:latin typeface="Calibri" charset="0"/>
                <a:ea typeface="Calibri" charset="0"/>
                <a:cs typeface="Calibri" charset="0"/>
              </a:rPr>
              <a:t>oceanic plate, being more dense, will slide under the continental plate and sink into the mantle</a:t>
            </a:r>
          </a:p>
          <a:p>
            <a:pPr lvl="2" eaLnBrk="1" hangingPunct="1">
              <a:buFont typeface="Wingdings" charset="2"/>
              <a:buChar char="§"/>
              <a:defRPr/>
            </a:pPr>
            <a:r>
              <a:rPr lang="en-US" dirty="0" smtClean="0">
                <a:latin typeface="Calibri" charset="0"/>
                <a:ea typeface="Calibri" charset="0"/>
                <a:cs typeface="Calibri" charset="0"/>
              </a:rPr>
              <a:t>responsible for formation of the Sierra Nevada, Klamath Mountains and Peninsular Ranges</a:t>
            </a: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p:txBody>
      </p:sp>
      <p:pic>
        <p:nvPicPr>
          <p:cNvPr id="43010" name="Picture 11"/>
          <p:cNvPicPr>
            <a:picLocks noChangeAspect="1" noChangeArrowheads="1"/>
          </p:cNvPicPr>
          <p:nvPr/>
        </p:nvPicPr>
        <p:blipFill>
          <a:blip r:embed="rId2" cstate="print"/>
          <a:srcRect/>
          <a:stretch>
            <a:fillRect/>
          </a:stretch>
        </p:blipFill>
        <p:spPr bwMode="auto">
          <a:xfrm>
            <a:off x="1143000" y="4800600"/>
            <a:ext cx="3048000" cy="1552575"/>
          </a:xfrm>
          <a:prstGeom prst="rect">
            <a:avLst/>
          </a:prstGeom>
          <a:noFill/>
          <a:ln w="9525">
            <a:noFill/>
            <a:miter lim="800000"/>
            <a:headEnd/>
            <a:tailEnd/>
          </a:ln>
        </p:spPr>
      </p:pic>
      <p:pic>
        <p:nvPicPr>
          <p:cNvPr id="10" name="Picture 9"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43012" name="Rectangle 4"/>
          <p:cNvSpPr>
            <a:spLocks noChangeArrowheads="1"/>
          </p:cNvSpPr>
          <p:nvPr/>
        </p:nvSpPr>
        <p:spPr bwMode="auto">
          <a:xfrm>
            <a:off x="4552950" y="4114800"/>
            <a:ext cx="4572000" cy="2586038"/>
          </a:xfrm>
          <a:prstGeom prst="rect">
            <a:avLst/>
          </a:prstGeom>
          <a:noFill/>
          <a:ln w="9525">
            <a:noFill/>
            <a:miter lim="800000"/>
            <a:headEnd/>
            <a:tailEnd/>
          </a:ln>
        </p:spPr>
        <p:txBody>
          <a:bodyPr>
            <a:spAutoFit/>
          </a:bodyPr>
          <a:lstStyle/>
          <a:p>
            <a:pPr marL="285750" indent="-285750">
              <a:buFont typeface="Wingdings" pitchFamily="2" charset="2"/>
              <a:buChar char="Ø"/>
            </a:pPr>
            <a:r>
              <a:rPr lang="en-US" dirty="0">
                <a:latin typeface="Calibri" pitchFamily="34" charset="0"/>
                <a:cs typeface="Calibri"/>
              </a:rPr>
              <a:t>b</a:t>
            </a:r>
            <a:r>
              <a:rPr lang="en-US" dirty="0" smtClean="0">
                <a:latin typeface="Calibri" pitchFamily="34" charset="0"/>
                <a:cs typeface="Calibri"/>
              </a:rPr>
              <a:t>etween </a:t>
            </a:r>
            <a:r>
              <a:rPr lang="en-US" dirty="0">
                <a:latin typeface="Calibri" pitchFamily="34" charset="0"/>
                <a:cs typeface="Calibri"/>
              </a:rPr>
              <a:t>continental plate and continental plate</a:t>
            </a:r>
          </a:p>
          <a:p>
            <a:pPr marL="742950" lvl="1" indent="-285750">
              <a:buFont typeface="Wingdings" pitchFamily="2" charset="2"/>
              <a:buChar char="§"/>
            </a:pPr>
            <a:r>
              <a:rPr lang="en-US" dirty="0">
                <a:latin typeface="Calibri" pitchFamily="34" charset="0"/>
                <a:cs typeface="Calibri"/>
              </a:rPr>
              <a:t>being roughly the same density, these plates will just push into each other like two blobs of Play-</a:t>
            </a:r>
            <a:r>
              <a:rPr lang="en-US" dirty="0" err="1">
                <a:latin typeface="Calibri" pitchFamily="34" charset="0"/>
                <a:cs typeface="Calibri"/>
              </a:rPr>
              <a:t>Doh</a:t>
            </a:r>
            <a:r>
              <a:rPr lang="en-US" dirty="0">
                <a:latin typeface="Calibri" pitchFamily="34" charset="0"/>
                <a:cs typeface="Calibri"/>
              </a:rPr>
              <a:t> to form mountains</a:t>
            </a:r>
          </a:p>
          <a:p>
            <a:pPr marL="742950" lvl="1" indent="-285750">
              <a:buFont typeface="Wingdings" pitchFamily="2" charset="2"/>
              <a:buChar char="§"/>
            </a:pPr>
            <a:r>
              <a:rPr lang="en-US" dirty="0">
                <a:latin typeface="Calibri" pitchFamily="34" charset="0"/>
                <a:cs typeface="Calibri"/>
              </a:rPr>
              <a:t>such processes formed the European Alps, Appalachian and Himalayan Mountains</a:t>
            </a:r>
          </a:p>
        </p:txBody>
      </p:sp>
      <p:sp>
        <p:nvSpPr>
          <p:cNvPr id="43013" name="AutoShape 20"/>
          <p:cNvSpPr>
            <a:spLocks noChangeArrowheads="1"/>
          </p:cNvSpPr>
          <p:nvPr/>
        </p:nvSpPr>
        <p:spPr bwMode="auto">
          <a:xfrm>
            <a:off x="6705600" y="533400"/>
            <a:ext cx="533400" cy="3048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sp>
        <p:nvSpPr>
          <p:cNvPr id="43014" name="AutoShape 21"/>
          <p:cNvSpPr>
            <a:spLocks noChangeArrowheads="1"/>
          </p:cNvSpPr>
          <p:nvPr/>
        </p:nvSpPr>
        <p:spPr bwMode="auto">
          <a:xfrm>
            <a:off x="7467600" y="533400"/>
            <a:ext cx="533400" cy="304800"/>
          </a:xfrm>
          <a:prstGeom prst="lef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pic>
        <p:nvPicPr>
          <p:cNvPr id="43015" name="Picture 29"/>
          <p:cNvPicPr>
            <a:picLocks noChangeAspect="1" noChangeArrowheads="1"/>
          </p:cNvPicPr>
          <p:nvPr/>
        </p:nvPicPr>
        <p:blipFill>
          <a:blip r:embed="rId4" cstate="print"/>
          <a:srcRect/>
          <a:stretch>
            <a:fillRect/>
          </a:stretch>
        </p:blipFill>
        <p:spPr bwMode="auto">
          <a:xfrm>
            <a:off x="5562600" y="990600"/>
            <a:ext cx="3273425" cy="1776413"/>
          </a:xfrm>
          <a:prstGeom prst="rect">
            <a:avLst/>
          </a:prstGeom>
          <a:noFill/>
          <a:ln w="9525">
            <a:noFill/>
            <a:miter lim="800000"/>
            <a:headEnd/>
            <a:tailEnd/>
          </a:ln>
        </p:spPr>
      </p:pic>
      <p:sp>
        <p:nvSpPr>
          <p:cNvPr id="43016" name="AutoShape 20"/>
          <p:cNvSpPr>
            <a:spLocks noChangeArrowheads="1"/>
          </p:cNvSpPr>
          <p:nvPr/>
        </p:nvSpPr>
        <p:spPr bwMode="auto">
          <a:xfrm>
            <a:off x="1905000" y="4343400"/>
            <a:ext cx="533400" cy="3048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sp>
        <p:nvSpPr>
          <p:cNvPr id="43017" name="AutoShape 21"/>
          <p:cNvSpPr>
            <a:spLocks noChangeArrowheads="1"/>
          </p:cNvSpPr>
          <p:nvPr/>
        </p:nvSpPr>
        <p:spPr bwMode="auto">
          <a:xfrm>
            <a:off x="2667000" y="4343400"/>
            <a:ext cx="533400" cy="304800"/>
          </a:xfrm>
          <a:prstGeom prst="lef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609600" y="76200"/>
            <a:ext cx="3886200" cy="5715000"/>
          </a:xfrm>
        </p:spPr>
        <p:txBody>
          <a:bodyPr/>
          <a:lstStyle/>
          <a:p>
            <a:pPr eaLnBrk="1" hangingPunct="1">
              <a:buFont typeface="Courier New"/>
              <a:buChar char="o"/>
              <a:defRPr/>
            </a:pPr>
            <a:r>
              <a:rPr lang="en-US" dirty="0">
                <a:latin typeface="Calibri" charset="0"/>
              </a:rPr>
              <a:t>t</a:t>
            </a:r>
            <a:r>
              <a:rPr lang="en-US" dirty="0" smtClean="0">
                <a:latin typeface="Calibri" charset="0"/>
              </a:rPr>
              <a:t>ransform</a:t>
            </a:r>
          </a:p>
          <a:p>
            <a:pPr lvl="1" eaLnBrk="1" hangingPunct="1">
              <a:buFont typeface="Wingdings" charset="2"/>
              <a:buChar char="§"/>
              <a:defRPr/>
            </a:pPr>
            <a:r>
              <a:rPr lang="en-US" dirty="0" smtClean="0">
                <a:latin typeface="Calibri" charset="0"/>
              </a:rPr>
              <a:t>responsible for continuing deposition of sediment in the Central Valley</a:t>
            </a:r>
          </a:p>
          <a:p>
            <a:pPr lvl="1" eaLnBrk="1" hangingPunct="1">
              <a:buFont typeface="Wingdings" charset="2"/>
              <a:buChar char="§"/>
              <a:defRPr/>
            </a:pPr>
            <a:r>
              <a:rPr lang="en-US" dirty="0" smtClean="0">
                <a:latin typeface="Calibri" charset="0"/>
              </a:rPr>
              <a:t>responsible for volcanic activity in northern CA and eastern Sierra </a:t>
            </a: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sz="1600" dirty="0">
              <a:latin typeface="Calibri" charset="0"/>
            </a:endParaRPr>
          </a:p>
          <a:p>
            <a:pPr marL="660400" indent="-660400" eaLnBrk="1" hangingPunct="1">
              <a:buFontTx/>
              <a:buNone/>
              <a:defRPr/>
            </a:pPr>
            <a:endParaRPr lang="en-US" dirty="0">
              <a:latin typeface="Calibri" charset="0"/>
            </a:endParaRPr>
          </a:p>
        </p:txBody>
      </p:sp>
      <p:sp>
        <p:nvSpPr>
          <p:cNvPr id="44034" name="Text Box 15"/>
          <p:cNvSpPr txBox="1">
            <a:spLocks noChangeArrowheads="1"/>
          </p:cNvSpPr>
          <p:nvPr/>
        </p:nvSpPr>
        <p:spPr bwMode="auto">
          <a:xfrm>
            <a:off x="1295400" y="4419600"/>
            <a:ext cx="1371600" cy="523875"/>
          </a:xfrm>
          <a:prstGeom prst="rect">
            <a:avLst/>
          </a:prstGeom>
          <a:noFill/>
          <a:ln w="9525">
            <a:noFill/>
            <a:miter lim="800000"/>
            <a:headEnd/>
            <a:tailEnd/>
          </a:ln>
        </p:spPr>
        <p:txBody>
          <a:bodyPr>
            <a:spAutoFit/>
          </a:bodyPr>
          <a:lstStyle/>
          <a:p>
            <a:pPr algn="r">
              <a:spcBef>
                <a:spcPct val="50000"/>
              </a:spcBef>
            </a:pPr>
            <a:r>
              <a:rPr lang="en-US" sz="1400" dirty="0">
                <a:solidFill>
                  <a:schemeClr val="bg1"/>
                </a:solidFill>
                <a:latin typeface="Calibri" pitchFamily="34" charset="0"/>
                <a:cs typeface="Calibri"/>
              </a:rPr>
              <a:t>Carrizo Plains, Central CA</a:t>
            </a:r>
          </a:p>
        </p:txBody>
      </p:sp>
      <p:pic>
        <p:nvPicPr>
          <p:cNvPr id="10" name="Picture 9"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pic>
        <p:nvPicPr>
          <p:cNvPr id="44036" name="Picture 32"/>
          <p:cNvPicPr>
            <a:picLocks noChangeAspect="1" noChangeArrowheads="1"/>
          </p:cNvPicPr>
          <p:nvPr/>
        </p:nvPicPr>
        <p:blipFill>
          <a:blip r:embed="rId4" cstate="print"/>
          <a:srcRect/>
          <a:stretch>
            <a:fillRect/>
          </a:stretch>
        </p:blipFill>
        <p:spPr bwMode="auto">
          <a:xfrm>
            <a:off x="6629400" y="1066800"/>
            <a:ext cx="1905000" cy="1117600"/>
          </a:xfrm>
          <a:prstGeom prst="rect">
            <a:avLst/>
          </a:prstGeom>
          <a:noFill/>
          <a:ln w="9525">
            <a:noFill/>
            <a:miter lim="800000"/>
            <a:headEnd/>
            <a:tailEnd/>
          </a:ln>
        </p:spPr>
      </p:pic>
      <p:sp>
        <p:nvSpPr>
          <p:cNvPr id="44037" name="AutoShape 33"/>
          <p:cNvSpPr>
            <a:spLocks noChangeArrowheads="1"/>
          </p:cNvSpPr>
          <p:nvPr/>
        </p:nvSpPr>
        <p:spPr bwMode="auto">
          <a:xfrm>
            <a:off x="7467600" y="228600"/>
            <a:ext cx="533400" cy="304800"/>
          </a:xfrm>
          <a:prstGeom prst="lef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sp>
        <p:nvSpPr>
          <p:cNvPr id="44038" name="AutoShape 34"/>
          <p:cNvSpPr>
            <a:spLocks noChangeArrowheads="1"/>
          </p:cNvSpPr>
          <p:nvPr/>
        </p:nvSpPr>
        <p:spPr bwMode="auto">
          <a:xfrm>
            <a:off x="7467600" y="533400"/>
            <a:ext cx="533400" cy="3048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sp>
        <p:nvSpPr>
          <p:cNvPr id="44039" name="Rectangle 1"/>
          <p:cNvSpPr>
            <a:spLocks noChangeArrowheads="1"/>
          </p:cNvSpPr>
          <p:nvPr/>
        </p:nvSpPr>
        <p:spPr bwMode="auto">
          <a:xfrm>
            <a:off x="5638800" y="4114800"/>
            <a:ext cx="3505200" cy="2032000"/>
          </a:xfrm>
          <a:prstGeom prst="rect">
            <a:avLst/>
          </a:prstGeom>
          <a:noFill/>
          <a:ln w="9525">
            <a:noFill/>
            <a:miter lim="800000"/>
            <a:headEnd/>
            <a:tailEnd/>
          </a:ln>
        </p:spPr>
        <p:txBody>
          <a:bodyPr>
            <a:spAutoFit/>
          </a:bodyPr>
          <a:lstStyle/>
          <a:p>
            <a:pPr marL="285750" indent="-285750">
              <a:buFont typeface="Courier New" pitchFamily="49" charset="0"/>
              <a:buChar char="o"/>
            </a:pPr>
            <a:r>
              <a:rPr lang="en-US" dirty="0">
                <a:latin typeface="Calibri" pitchFamily="34" charset="0"/>
                <a:cs typeface="Calibri"/>
              </a:rPr>
              <a:t>t</a:t>
            </a:r>
            <a:r>
              <a:rPr lang="en-US" dirty="0" smtClean="0">
                <a:latin typeface="Calibri" pitchFamily="34" charset="0"/>
                <a:cs typeface="Calibri"/>
              </a:rPr>
              <a:t>he </a:t>
            </a:r>
            <a:r>
              <a:rPr lang="en-US" dirty="0">
                <a:latin typeface="Calibri" pitchFamily="34" charset="0"/>
                <a:cs typeface="Calibri"/>
              </a:rPr>
              <a:t>right-lateral motion along the 800 mile San Andreas is the primary cause of California's earthquakes and has offset rock assemblages, streams, and other objects on both sides of the fault by hundred of miles</a:t>
            </a:r>
          </a:p>
        </p:txBody>
      </p:sp>
      <p:pic>
        <p:nvPicPr>
          <p:cNvPr id="44040" name="Picture 13"/>
          <p:cNvPicPr>
            <a:picLocks noChangeAspect="1" noChangeArrowheads="1"/>
          </p:cNvPicPr>
          <p:nvPr/>
        </p:nvPicPr>
        <p:blipFill>
          <a:blip r:embed="rId5" cstate="print"/>
          <a:srcRect/>
          <a:stretch>
            <a:fillRect/>
          </a:stretch>
        </p:blipFill>
        <p:spPr bwMode="auto">
          <a:xfrm>
            <a:off x="1066800" y="4038600"/>
            <a:ext cx="2173288" cy="2246313"/>
          </a:xfrm>
          <a:prstGeom prst="rect">
            <a:avLst/>
          </a:prstGeom>
          <a:noFill/>
          <a:ln w="9525">
            <a:noFill/>
            <a:miter lim="800000"/>
            <a:headEnd/>
            <a:tailEnd/>
          </a:ln>
        </p:spPr>
      </p:pic>
      <p:sp>
        <p:nvSpPr>
          <p:cNvPr id="44041" name="Rectangle 2"/>
          <p:cNvSpPr>
            <a:spLocks noChangeArrowheads="1"/>
          </p:cNvSpPr>
          <p:nvPr/>
        </p:nvSpPr>
        <p:spPr bwMode="auto">
          <a:xfrm>
            <a:off x="1447800" y="5867400"/>
            <a:ext cx="1782763" cy="369888"/>
          </a:xfrm>
          <a:prstGeom prst="rect">
            <a:avLst/>
          </a:prstGeom>
          <a:noFill/>
          <a:ln w="9525">
            <a:noFill/>
            <a:miter lim="800000"/>
            <a:headEnd/>
            <a:tailEnd/>
          </a:ln>
        </p:spPr>
        <p:txBody>
          <a:bodyPr wrap="none">
            <a:spAutoFit/>
          </a:bodyPr>
          <a:lstStyle/>
          <a:p>
            <a:pPr marL="660400" indent="-660400"/>
            <a:r>
              <a:rPr lang="en-US" dirty="0">
                <a:solidFill>
                  <a:schemeClr val="bg1"/>
                </a:solidFill>
                <a:latin typeface="Calibri" pitchFamily="34" charset="0"/>
                <a:cs typeface="Calibri"/>
              </a:rPr>
              <a:t>1906 earthquake</a:t>
            </a:r>
          </a:p>
        </p:txBody>
      </p:sp>
      <p:pic>
        <p:nvPicPr>
          <p:cNvPr id="44042" name="Picture 22"/>
          <p:cNvPicPr>
            <a:picLocks noChangeAspect="1" noChangeArrowheads="1"/>
          </p:cNvPicPr>
          <p:nvPr/>
        </p:nvPicPr>
        <p:blipFill>
          <a:blip r:embed="rId6" cstate="print"/>
          <a:srcRect/>
          <a:stretch>
            <a:fillRect/>
          </a:stretch>
        </p:blipFill>
        <p:spPr bwMode="auto">
          <a:xfrm>
            <a:off x="3862388" y="4038600"/>
            <a:ext cx="1509712" cy="2209800"/>
          </a:xfrm>
          <a:prstGeom prst="rect">
            <a:avLst/>
          </a:prstGeom>
          <a:noFill/>
          <a:ln w="9525">
            <a:noFill/>
            <a:miter lim="800000"/>
            <a:headEnd/>
            <a:tailEnd/>
          </a:ln>
        </p:spPr>
      </p:pic>
      <p:sp>
        <p:nvSpPr>
          <p:cNvPr id="44043" name="Rectangle 15"/>
          <p:cNvSpPr>
            <a:spLocks noChangeArrowheads="1"/>
          </p:cNvSpPr>
          <p:nvPr/>
        </p:nvSpPr>
        <p:spPr bwMode="auto">
          <a:xfrm>
            <a:off x="4419600" y="5334000"/>
            <a:ext cx="1177925" cy="923925"/>
          </a:xfrm>
          <a:prstGeom prst="rect">
            <a:avLst/>
          </a:prstGeom>
          <a:noFill/>
          <a:ln w="9525">
            <a:noFill/>
            <a:miter lim="800000"/>
            <a:headEnd/>
            <a:tailEnd/>
          </a:ln>
        </p:spPr>
        <p:txBody>
          <a:bodyPr>
            <a:spAutoFit/>
          </a:bodyPr>
          <a:lstStyle/>
          <a:p>
            <a:pPr>
              <a:spcBef>
                <a:spcPct val="50000"/>
              </a:spcBef>
            </a:pPr>
            <a:r>
              <a:rPr lang="en-US" dirty="0">
                <a:solidFill>
                  <a:srgbClr val="FFFFFF"/>
                </a:solidFill>
                <a:latin typeface="Calibri" pitchFamily="34" charset="0"/>
                <a:cs typeface="Calibri"/>
              </a:rPr>
              <a:t>San Andreas Fault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914400" y="228600"/>
            <a:ext cx="7620000" cy="4953000"/>
          </a:xfrm>
        </p:spPr>
        <p:txBody>
          <a:bodyPr/>
          <a:lstStyle/>
          <a:p>
            <a:pPr eaLnBrk="1" hangingPunct="1">
              <a:spcBef>
                <a:spcPts val="0"/>
              </a:spcBef>
              <a:buFont typeface="+mj-lt"/>
              <a:buAutoNum type="alphaLcPeriod" startAt="2"/>
              <a:defRPr/>
            </a:pPr>
            <a:r>
              <a:rPr lang="en-US" dirty="0">
                <a:latin typeface="Calibri" charset="0"/>
              </a:rPr>
              <a:t>e</a:t>
            </a:r>
            <a:r>
              <a:rPr lang="en-US" dirty="0" smtClean="0">
                <a:latin typeface="Calibri" charset="0"/>
              </a:rPr>
              <a:t>rosion</a:t>
            </a:r>
          </a:p>
          <a:p>
            <a:pPr lvl="1" eaLnBrk="1" hangingPunct="1">
              <a:spcBef>
                <a:spcPts val="0"/>
              </a:spcBef>
              <a:buFont typeface="Arial"/>
              <a:buChar char="•"/>
              <a:defRPr/>
            </a:pPr>
            <a:r>
              <a:rPr lang="en-US" dirty="0" smtClean="0">
                <a:solidFill>
                  <a:srgbClr val="000000"/>
                </a:solidFill>
                <a:latin typeface="Calibri" charset="0"/>
              </a:rPr>
              <a:t>wind</a:t>
            </a:r>
          </a:p>
          <a:p>
            <a:pPr lvl="1" eaLnBrk="1" hangingPunct="1">
              <a:spcBef>
                <a:spcPts val="0"/>
              </a:spcBef>
              <a:buFont typeface="Arial"/>
              <a:buChar char="•"/>
              <a:defRPr/>
            </a:pPr>
            <a:r>
              <a:rPr lang="en-US" dirty="0" smtClean="0">
                <a:solidFill>
                  <a:srgbClr val="000000"/>
                </a:solidFill>
                <a:latin typeface="Calibri" charset="0"/>
              </a:rPr>
              <a:t>rain</a:t>
            </a:r>
          </a:p>
          <a:p>
            <a:pPr lvl="1" eaLnBrk="1" hangingPunct="1">
              <a:spcBef>
                <a:spcPts val="0"/>
              </a:spcBef>
              <a:buFont typeface="Arial"/>
              <a:buChar char="•"/>
              <a:defRPr/>
            </a:pPr>
            <a:r>
              <a:rPr lang="en-US" dirty="0" smtClean="0">
                <a:solidFill>
                  <a:srgbClr val="000000"/>
                </a:solidFill>
                <a:latin typeface="Calibri" charset="0"/>
              </a:rPr>
              <a:t>snow</a:t>
            </a:r>
          </a:p>
          <a:p>
            <a:pPr lvl="1" eaLnBrk="1" hangingPunct="1">
              <a:spcBef>
                <a:spcPts val="0"/>
              </a:spcBef>
              <a:buFont typeface="Arial"/>
              <a:buChar char="•"/>
              <a:defRPr/>
            </a:pPr>
            <a:r>
              <a:rPr lang="en-US" dirty="0" smtClean="0">
                <a:solidFill>
                  <a:srgbClr val="000000"/>
                </a:solidFill>
                <a:latin typeface="Calibri" charset="0"/>
              </a:rPr>
              <a:t>freezing thawing</a:t>
            </a:r>
          </a:p>
          <a:p>
            <a:pPr lvl="1" eaLnBrk="1" hangingPunct="1">
              <a:buFont typeface="Arial"/>
              <a:buChar char="•"/>
              <a:defRPr/>
            </a:pPr>
            <a:endParaRPr lang="en-US" dirty="0" smtClean="0">
              <a:solidFill>
                <a:srgbClr val="000000"/>
              </a:solidFill>
              <a:latin typeface="Calibri" charset="0"/>
            </a:endParaRPr>
          </a:p>
          <a:p>
            <a:pPr lvl="1" eaLnBrk="1" hangingPunct="1">
              <a:buFont typeface="Arial"/>
              <a:buChar char="•"/>
              <a:defRPr/>
            </a:pPr>
            <a:endParaRPr lang="en-US" dirty="0" smtClean="0">
              <a:solidFill>
                <a:srgbClr val="000000"/>
              </a:solidFill>
              <a:latin typeface="Calibri" charset="0"/>
            </a:endParaRPr>
          </a:p>
          <a:p>
            <a:pPr lvl="1" eaLnBrk="1" hangingPunct="1">
              <a:buFont typeface="Arial"/>
              <a:buChar char="•"/>
              <a:defRPr/>
            </a:pPr>
            <a:endParaRPr lang="en-US" dirty="0" smtClean="0">
              <a:solidFill>
                <a:srgbClr val="000000"/>
              </a:solidFill>
              <a:latin typeface="Calibri" charset="0"/>
            </a:endParaRPr>
          </a:p>
          <a:p>
            <a:pPr lvl="1" eaLnBrk="1" hangingPunct="1">
              <a:buFont typeface="Arial"/>
              <a:buChar char="•"/>
              <a:defRPr/>
            </a:pPr>
            <a:endParaRPr lang="en-US" dirty="0" smtClean="0">
              <a:solidFill>
                <a:srgbClr val="000000"/>
              </a:solidFill>
              <a:latin typeface="Calibri" charset="0"/>
            </a:endParaRPr>
          </a:p>
          <a:p>
            <a:pPr lvl="1" eaLnBrk="1" hangingPunct="1">
              <a:buFont typeface="Arial"/>
              <a:buChar char="•"/>
              <a:defRPr/>
            </a:pPr>
            <a:endParaRPr lang="en-US" dirty="0" smtClean="0">
              <a:latin typeface="Calibri" charset="0"/>
            </a:endParaRPr>
          </a:p>
          <a:p>
            <a:pPr lvl="1" eaLnBrk="1" hangingPunct="1">
              <a:buFont typeface="Arial"/>
              <a:buChar char="•"/>
              <a:defRPr/>
            </a:pPr>
            <a:endParaRPr lang="en-US" dirty="0" smtClean="0">
              <a:latin typeface="Calibri" charset="0"/>
            </a:endParaRPr>
          </a:p>
          <a:p>
            <a:pPr lvl="1" eaLnBrk="1" hangingPunct="1">
              <a:buFont typeface="Arial"/>
              <a:buChar char="•"/>
              <a:defRPr/>
            </a:pPr>
            <a:endParaRPr lang="en-US" dirty="0" smtClean="0">
              <a:latin typeface="Calibri" charset="0"/>
            </a:endParaRPr>
          </a:p>
          <a:p>
            <a:pPr lvl="1" eaLnBrk="1" hangingPunct="1">
              <a:buFont typeface="Arial"/>
              <a:buChar char="•"/>
              <a:defRPr/>
            </a:pPr>
            <a:endParaRPr lang="en-US" dirty="0" smtClean="0">
              <a:latin typeface="Calibri" charset="0"/>
            </a:endParaRPr>
          </a:p>
          <a:p>
            <a:pPr lvl="1" eaLnBrk="1" hangingPunct="1">
              <a:buFont typeface="Arial"/>
              <a:buChar char="•"/>
              <a:defRPr/>
            </a:pPr>
            <a:endParaRPr lang="en-US" dirty="0" smtClean="0">
              <a:latin typeface="Calibri" charset="0"/>
            </a:endParaRPr>
          </a:p>
          <a:p>
            <a:pPr lvl="1" eaLnBrk="1" hangingPunct="1">
              <a:buFont typeface="Arial"/>
              <a:buChar char="•"/>
              <a:defRPr/>
            </a:pPr>
            <a:endParaRPr lang="en-US" dirty="0" smtClean="0">
              <a:latin typeface="Calibri" charset="0"/>
            </a:endParaRPr>
          </a:p>
          <a:p>
            <a:pPr lvl="2" eaLnBrk="1" hangingPunct="1">
              <a:buFont typeface="Arial"/>
              <a:buChar char="•"/>
              <a:defRPr/>
            </a:pPr>
            <a:endParaRPr lang="en-US" dirty="0" smtClean="0">
              <a:latin typeface="Calibri" charset="0"/>
            </a:endParaRPr>
          </a:p>
          <a:p>
            <a:pPr lvl="1" eaLnBrk="1" hangingPunct="1">
              <a:buFont typeface="Arial"/>
              <a:buChar char="•"/>
              <a:defRPr/>
            </a:pPr>
            <a:endParaRPr lang="en-US" dirty="0" smtClean="0">
              <a:solidFill>
                <a:srgbClr val="000000"/>
              </a:solidFill>
              <a:latin typeface="Calibri" charset="0"/>
            </a:endParaRPr>
          </a:p>
          <a:p>
            <a:pPr eaLnBrk="1" hangingPunct="1">
              <a:buFont typeface="+mj-lt"/>
              <a:buAutoNum type="alphaLcPeriod" startAt="2"/>
              <a:defRPr/>
            </a:pPr>
            <a:endParaRPr lang="en-US" dirty="0" smtClean="0">
              <a:solidFill>
                <a:srgbClr val="000000"/>
              </a:solidFill>
              <a:latin typeface="Calibri" charset="0"/>
            </a:endParaRPr>
          </a:p>
          <a:p>
            <a:pPr marL="660400" indent="-660400" eaLnBrk="1" hangingPunct="1">
              <a:buFontTx/>
              <a:buNone/>
              <a:defRPr/>
            </a:pPr>
            <a:endParaRPr lang="en-US" dirty="0" smtClean="0">
              <a:solidFill>
                <a:srgbClr val="000000"/>
              </a:solidFill>
              <a:latin typeface="Calibri" charset="0"/>
            </a:endParaRPr>
          </a:p>
          <a:p>
            <a:pPr marL="660400" indent="-660400" eaLnBrk="1" hangingPunct="1">
              <a:buFontTx/>
              <a:buNone/>
              <a:defRPr/>
            </a:pPr>
            <a:endParaRPr lang="en-US" dirty="0" smtClean="0">
              <a:solidFill>
                <a:srgbClr val="000000"/>
              </a:solidFill>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smtClean="0">
              <a:latin typeface="Calibri" charset="0"/>
            </a:endParaRPr>
          </a:p>
          <a:p>
            <a:pPr marL="660400" indent="-660400" eaLnBrk="1" hangingPunct="1">
              <a:buFontTx/>
              <a:buNone/>
              <a:defRPr/>
            </a:pPr>
            <a:endParaRPr lang="en-US" dirty="0">
              <a:latin typeface="Calibri" charset="0"/>
            </a:endParaRPr>
          </a:p>
        </p:txBody>
      </p:sp>
      <p:pic>
        <p:nvPicPr>
          <p:cNvPr id="5" name="Picture 4"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pic>
        <p:nvPicPr>
          <p:cNvPr id="46083" name="Picture 1"/>
          <p:cNvPicPr>
            <a:picLocks noChangeAspect="1"/>
          </p:cNvPicPr>
          <p:nvPr/>
        </p:nvPicPr>
        <p:blipFill>
          <a:blip r:embed="rId4" cstate="print"/>
          <a:srcRect/>
          <a:stretch>
            <a:fillRect/>
          </a:stretch>
        </p:blipFill>
        <p:spPr bwMode="auto">
          <a:xfrm>
            <a:off x="3962400" y="228600"/>
            <a:ext cx="2341563" cy="1562100"/>
          </a:xfrm>
          <a:prstGeom prst="rect">
            <a:avLst/>
          </a:prstGeom>
          <a:noFill/>
          <a:ln w="9525">
            <a:noFill/>
            <a:miter lim="800000"/>
            <a:headEnd/>
            <a:tailEnd/>
          </a:ln>
        </p:spPr>
      </p:pic>
      <p:pic>
        <p:nvPicPr>
          <p:cNvPr id="46084" name="Picture 2"/>
          <p:cNvPicPr>
            <a:picLocks noChangeAspect="1"/>
          </p:cNvPicPr>
          <p:nvPr/>
        </p:nvPicPr>
        <p:blipFill>
          <a:blip r:embed="rId5" cstate="print"/>
          <a:srcRect/>
          <a:stretch>
            <a:fillRect/>
          </a:stretch>
        </p:blipFill>
        <p:spPr bwMode="auto">
          <a:xfrm>
            <a:off x="6705600" y="228600"/>
            <a:ext cx="2209800" cy="2209800"/>
          </a:xfrm>
          <a:prstGeom prst="rect">
            <a:avLst/>
          </a:prstGeom>
          <a:noFill/>
          <a:ln w="9525">
            <a:noFill/>
            <a:miter lim="800000"/>
            <a:headEnd/>
            <a:tailEnd/>
          </a:ln>
        </p:spPr>
      </p:pic>
      <p:sp>
        <p:nvSpPr>
          <p:cNvPr id="46085" name="Rectangle 3"/>
          <p:cNvSpPr>
            <a:spLocks noChangeArrowheads="1"/>
          </p:cNvSpPr>
          <p:nvPr/>
        </p:nvSpPr>
        <p:spPr bwMode="auto">
          <a:xfrm>
            <a:off x="6248400" y="3200400"/>
            <a:ext cx="1774825" cy="369888"/>
          </a:xfrm>
          <a:prstGeom prst="rect">
            <a:avLst/>
          </a:prstGeom>
          <a:noFill/>
          <a:ln w="9525">
            <a:noFill/>
            <a:miter lim="800000"/>
            <a:headEnd/>
            <a:tailEnd/>
          </a:ln>
        </p:spPr>
        <p:txBody>
          <a:bodyPr wrap="none">
            <a:spAutoFit/>
          </a:bodyPr>
          <a:lstStyle/>
          <a:p>
            <a:pPr marL="742950" lvl="1" indent="-285750">
              <a:buFont typeface="Arial" pitchFamily="34" charset="0"/>
              <a:buChar char="•"/>
            </a:pPr>
            <a:r>
              <a:rPr lang="en-US" dirty="0">
                <a:solidFill>
                  <a:srgbClr val="000000"/>
                </a:solidFill>
                <a:latin typeface="Calibri" pitchFamily="34" charset="0"/>
                <a:cs typeface="Calibri"/>
              </a:rPr>
              <a:t>glacial carving</a:t>
            </a:r>
          </a:p>
        </p:txBody>
      </p:sp>
      <p:pic>
        <p:nvPicPr>
          <p:cNvPr id="46086" name="Picture 6"/>
          <p:cNvPicPr>
            <a:picLocks noChangeAspect="1"/>
          </p:cNvPicPr>
          <p:nvPr/>
        </p:nvPicPr>
        <p:blipFill>
          <a:blip r:embed="rId6" cstate="print"/>
          <a:srcRect/>
          <a:stretch>
            <a:fillRect/>
          </a:stretch>
        </p:blipFill>
        <p:spPr bwMode="auto">
          <a:xfrm>
            <a:off x="838200" y="2133600"/>
            <a:ext cx="5349875" cy="2562225"/>
          </a:xfrm>
          <a:prstGeom prst="rect">
            <a:avLst/>
          </a:prstGeom>
          <a:noFill/>
          <a:ln w="9525">
            <a:noFill/>
            <a:miter lim="800000"/>
            <a:headEnd/>
            <a:tailEnd/>
          </a:ln>
        </p:spPr>
      </p:pic>
      <p:sp>
        <p:nvSpPr>
          <p:cNvPr id="46087" name="Rectangle 7"/>
          <p:cNvSpPr>
            <a:spLocks noChangeArrowheads="1"/>
          </p:cNvSpPr>
          <p:nvPr/>
        </p:nvSpPr>
        <p:spPr bwMode="auto">
          <a:xfrm>
            <a:off x="914400" y="5029200"/>
            <a:ext cx="4572000" cy="1754188"/>
          </a:xfrm>
          <a:prstGeom prst="rect">
            <a:avLst/>
          </a:prstGeom>
          <a:noFill/>
          <a:ln w="9525">
            <a:noFill/>
            <a:miter lim="800000"/>
            <a:headEnd/>
            <a:tailEnd/>
          </a:ln>
        </p:spPr>
        <p:txBody>
          <a:bodyPr>
            <a:spAutoFit/>
          </a:bodyPr>
          <a:lstStyle/>
          <a:p>
            <a:pPr marL="742950" lvl="1" indent="-285750">
              <a:buFont typeface="Arial" pitchFamily="34" charset="0"/>
              <a:buChar char="•"/>
            </a:pPr>
            <a:r>
              <a:rPr lang="en-US" dirty="0">
                <a:latin typeface="Calibri" pitchFamily="34" charset="0"/>
                <a:cs typeface="Calibri"/>
              </a:rPr>
              <a:t>w</a:t>
            </a:r>
            <a:r>
              <a:rPr lang="en-US" dirty="0" smtClean="0">
                <a:latin typeface="Calibri" pitchFamily="34" charset="0"/>
                <a:cs typeface="Calibri"/>
              </a:rPr>
              <a:t>hile </a:t>
            </a:r>
            <a:r>
              <a:rPr lang="en-US" dirty="0">
                <a:latin typeface="Calibri" pitchFamily="34" charset="0"/>
                <a:cs typeface="Calibri"/>
              </a:rPr>
              <a:t>we often think of mountains of as being stupendously old, they must constantly grow to avoid being flattened by erosion</a:t>
            </a:r>
          </a:p>
          <a:p>
            <a:pPr marL="1200150" lvl="2" indent="-285750">
              <a:buFont typeface="Courier New" pitchFamily="49" charset="0"/>
              <a:buChar char="o"/>
            </a:pPr>
            <a:r>
              <a:rPr lang="en-US" dirty="0">
                <a:latin typeface="Calibri" pitchFamily="34" charset="0"/>
                <a:cs typeface="Calibri"/>
              </a:rPr>
              <a:t>Mt. Shasta is only 12,000 years old</a:t>
            </a:r>
          </a:p>
        </p:txBody>
      </p:sp>
      <p:pic>
        <p:nvPicPr>
          <p:cNvPr id="46088" name="Picture 8"/>
          <p:cNvPicPr>
            <a:picLocks noChangeAspect="1"/>
          </p:cNvPicPr>
          <p:nvPr/>
        </p:nvPicPr>
        <p:blipFill>
          <a:blip r:embed="rId7" cstate="print"/>
          <a:srcRect/>
          <a:stretch>
            <a:fillRect/>
          </a:stretch>
        </p:blipFill>
        <p:spPr bwMode="auto">
          <a:xfrm>
            <a:off x="6400800" y="4800600"/>
            <a:ext cx="2590800" cy="1943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Grp="1" noChangeArrowheads="1"/>
          </p:cNvSpPr>
          <p:nvPr>
            <p:ph type="body" idx="1"/>
          </p:nvPr>
        </p:nvSpPr>
        <p:spPr>
          <a:xfrm>
            <a:off x="685800" y="152400"/>
            <a:ext cx="4572000" cy="5715000"/>
          </a:xfrm>
        </p:spPr>
        <p:txBody>
          <a:bodyPr/>
          <a:lstStyle/>
          <a:p>
            <a:pPr eaLnBrk="1" hangingPunct="1">
              <a:buFontTx/>
              <a:buAutoNum type="alphaLcPeriod" startAt="3"/>
            </a:pPr>
            <a:r>
              <a:rPr lang="en-US" dirty="0" smtClean="0">
                <a:latin typeface="Calibri" pitchFamily="34" charset="0"/>
                <a:ea typeface="ＭＳ Ｐゴシック" pitchFamily="34" charset="-128"/>
              </a:rPr>
              <a:t> rocks in California</a:t>
            </a:r>
          </a:p>
          <a:p>
            <a:pPr marL="685800" lvl="1" eaLnBrk="1" hangingPunct="1">
              <a:buFont typeface="Arial" pitchFamily="34" charset="0"/>
              <a:buChar char="•"/>
            </a:pPr>
            <a:r>
              <a:rPr lang="en-US" dirty="0">
                <a:latin typeface="Calibri" pitchFamily="34" charset="0"/>
                <a:ea typeface="Calibri" pitchFamily="34" charset="0"/>
                <a:cs typeface="Calibri" pitchFamily="34" charset="0"/>
              </a:rPr>
              <a:t>t</a:t>
            </a:r>
            <a:r>
              <a:rPr lang="en-US" dirty="0" smtClean="0">
                <a:latin typeface="Calibri" pitchFamily="34" charset="0"/>
                <a:ea typeface="Calibri" pitchFamily="34" charset="0"/>
                <a:cs typeface="Calibri" pitchFamily="34" charset="0"/>
              </a:rPr>
              <a:t>he movement of plates influences the kinds of rocks found throughout the state</a:t>
            </a:r>
          </a:p>
          <a:p>
            <a:pPr marL="685800" lvl="1" eaLnBrk="1" hangingPunct="1">
              <a:buFont typeface="Arial" pitchFamily="34" charset="0"/>
              <a:buChar char="•"/>
            </a:pPr>
            <a:r>
              <a:rPr lang="en-US" dirty="0">
                <a:latin typeface="Calibri" pitchFamily="34" charset="0"/>
                <a:ea typeface="Calibri" pitchFamily="34" charset="0"/>
                <a:cs typeface="Calibri" pitchFamily="34" charset="0"/>
              </a:rPr>
              <a:t>i</a:t>
            </a:r>
            <a:r>
              <a:rPr lang="en-US" dirty="0" smtClean="0">
                <a:latin typeface="Calibri" pitchFamily="34" charset="0"/>
                <a:ea typeface="Calibri" pitchFamily="34" charset="0"/>
                <a:cs typeface="Calibri" pitchFamily="34" charset="0"/>
              </a:rPr>
              <a:t>n CA, Mt Lassen is a convenient place marker for the dividing line between volcanic rocks to the north and granite rocks to the south</a:t>
            </a: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a:p>
            <a:pPr eaLnBrk="1" hangingPunct="1">
              <a:buFontTx/>
              <a:buNone/>
            </a:pPr>
            <a:endParaRPr lang="en-US" dirty="0" smtClean="0">
              <a:latin typeface="Calibri" pitchFamily="34" charset="0"/>
              <a:ea typeface="ＭＳ Ｐゴシック" pitchFamily="34" charset="-128"/>
            </a:endParaRPr>
          </a:p>
        </p:txBody>
      </p:sp>
      <p:pic>
        <p:nvPicPr>
          <p:cNvPr id="48130" name="Picture 8"/>
          <p:cNvPicPr>
            <a:picLocks noChangeAspect="1" noChangeArrowheads="1"/>
          </p:cNvPicPr>
          <p:nvPr/>
        </p:nvPicPr>
        <p:blipFill>
          <a:blip r:embed="rId3" cstate="print"/>
          <a:srcRect/>
          <a:stretch>
            <a:fillRect/>
          </a:stretch>
        </p:blipFill>
        <p:spPr bwMode="auto">
          <a:xfrm>
            <a:off x="6019800" y="31750"/>
            <a:ext cx="2719388" cy="3505200"/>
          </a:xfrm>
          <a:prstGeom prst="rect">
            <a:avLst/>
          </a:prstGeom>
          <a:noFill/>
          <a:ln w="9525">
            <a:noFill/>
            <a:miter lim="800000"/>
            <a:headEnd/>
            <a:tailEnd/>
          </a:ln>
        </p:spPr>
      </p:pic>
      <p:pic>
        <p:nvPicPr>
          <p:cNvPr id="48131" name="Picture 13"/>
          <p:cNvPicPr>
            <a:picLocks noChangeAspect="1" noChangeArrowheads="1"/>
          </p:cNvPicPr>
          <p:nvPr/>
        </p:nvPicPr>
        <p:blipFill>
          <a:blip r:embed="rId4" cstate="print"/>
          <a:srcRect/>
          <a:stretch>
            <a:fillRect/>
          </a:stretch>
        </p:blipFill>
        <p:spPr bwMode="auto">
          <a:xfrm>
            <a:off x="7772400" y="76200"/>
            <a:ext cx="1119188" cy="838200"/>
          </a:xfrm>
          <a:prstGeom prst="rect">
            <a:avLst/>
          </a:prstGeom>
          <a:noFill/>
          <a:ln w="9525">
            <a:noFill/>
            <a:miter lim="800000"/>
            <a:headEnd/>
            <a:tailEnd/>
          </a:ln>
        </p:spPr>
      </p:pic>
      <p:sp>
        <p:nvSpPr>
          <p:cNvPr id="48132" name="AutoShape 18"/>
          <p:cNvSpPr>
            <a:spLocks noChangeArrowheads="1"/>
          </p:cNvSpPr>
          <p:nvPr/>
        </p:nvSpPr>
        <p:spPr bwMode="auto">
          <a:xfrm>
            <a:off x="6781800" y="838200"/>
            <a:ext cx="228600" cy="152400"/>
          </a:xfrm>
          <a:prstGeom prst="star4">
            <a:avLst>
              <a:gd name="adj" fmla="val 12500"/>
            </a:avLst>
          </a:prstGeom>
          <a:solidFill>
            <a:srgbClr val="FF0000"/>
          </a:solidFill>
          <a:ln w="9525">
            <a:solidFill>
              <a:srgbClr val="FF0000"/>
            </a:solidFill>
            <a:miter lim="800000"/>
            <a:headEnd/>
            <a:tailEnd/>
          </a:ln>
        </p:spPr>
        <p:txBody>
          <a:bodyPr wrap="none" anchor="ctr"/>
          <a:lstStyle/>
          <a:p>
            <a:endParaRPr lang="en-US" dirty="0">
              <a:latin typeface="Calibri" pitchFamily="34" charset="0"/>
              <a:cs typeface="Calibri"/>
            </a:endParaRPr>
          </a:p>
        </p:txBody>
      </p:sp>
      <p:sp>
        <p:nvSpPr>
          <p:cNvPr id="48133" name="Line 19"/>
          <p:cNvSpPr>
            <a:spLocks noChangeShapeType="1"/>
          </p:cNvSpPr>
          <p:nvPr/>
        </p:nvSpPr>
        <p:spPr bwMode="auto">
          <a:xfrm>
            <a:off x="7315200" y="914400"/>
            <a:ext cx="228600" cy="0"/>
          </a:xfrm>
          <a:prstGeom prst="line">
            <a:avLst/>
          </a:prstGeom>
          <a:noFill/>
          <a:ln w="9525">
            <a:solidFill>
              <a:schemeClr val="tx1"/>
            </a:solidFill>
            <a:round/>
            <a:headEnd/>
            <a:tailEnd/>
          </a:ln>
        </p:spPr>
        <p:txBody>
          <a:bodyPr/>
          <a:lstStyle/>
          <a:p>
            <a:endParaRPr lang="en-US" dirty="0">
              <a:latin typeface="Calibri"/>
              <a:cs typeface="Calibri"/>
            </a:endParaRPr>
          </a:p>
        </p:txBody>
      </p:sp>
      <p:sp>
        <p:nvSpPr>
          <p:cNvPr id="48134" name="Line 20"/>
          <p:cNvSpPr>
            <a:spLocks noChangeShapeType="1"/>
          </p:cNvSpPr>
          <p:nvPr/>
        </p:nvSpPr>
        <p:spPr bwMode="auto">
          <a:xfrm flipV="1">
            <a:off x="7543800" y="152400"/>
            <a:ext cx="0" cy="762000"/>
          </a:xfrm>
          <a:prstGeom prst="line">
            <a:avLst/>
          </a:prstGeom>
          <a:noFill/>
          <a:ln w="9525">
            <a:solidFill>
              <a:schemeClr val="tx1"/>
            </a:solidFill>
            <a:round/>
            <a:headEnd/>
            <a:tailEnd/>
          </a:ln>
        </p:spPr>
        <p:txBody>
          <a:bodyPr/>
          <a:lstStyle/>
          <a:p>
            <a:endParaRPr lang="en-US" dirty="0">
              <a:latin typeface="Calibri"/>
              <a:cs typeface="Calibri"/>
            </a:endParaRPr>
          </a:p>
        </p:txBody>
      </p:sp>
      <p:sp>
        <p:nvSpPr>
          <p:cNvPr id="48135" name="Line 21"/>
          <p:cNvSpPr>
            <a:spLocks noChangeShapeType="1"/>
          </p:cNvSpPr>
          <p:nvPr/>
        </p:nvSpPr>
        <p:spPr bwMode="auto">
          <a:xfrm flipH="1">
            <a:off x="7315200" y="152400"/>
            <a:ext cx="228600" cy="0"/>
          </a:xfrm>
          <a:prstGeom prst="line">
            <a:avLst/>
          </a:prstGeom>
          <a:noFill/>
          <a:ln w="9525">
            <a:solidFill>
              <a:schemeClr val="tx1"/>
            </a:solidFill>
            <a:round/>
            <a:headEnd/>
            <a:tailEnd/>
          </a:ln>
        </p:spPr>
        <p:txBody>
          <a:bodyPr/>
          <a:lstStyle/>
          <a:p>
            <a:endParaRPr lang="en-US" dirty="0">
              <a:latin typeface="Calibri"/>
              <a:cs typeface="Calibri"/>
            </a:endParaRPr>
          </a:p>
        </p:txBody>
      </p:sp>
      <p:sp>
        <p:nvSpPr>
          <p:cNvPr id="48136" name="Line 22"/>
          <p:cNvSpPr>
            <a:spLocks noChangeShapeType="1"/>
          </p:cNvSpPr>
          <p:nvPr/>
        </p:nvSpPr>
        <p:spPr bwMode="auto">
          <a:xfrm>
            <a:off x="7315200" y="1066800"/>
            <a:ext cx="228600" cy="0"/>
          </a:xfrm>
          <a:prstGeom prst="line">
            <a:avLst/>
          </a:prstGeom>
          <a:noFill/>
          <a:ln w="9525">
            <a:solidFill>
              <a:schemeClr val="tx1"/>
            </a:solidFill>
            <a:round/>
            <a:headEnd/>
            <a:tailEnd/>
          </a:ln>
        </p:spPr>
        <p:txBody>
          <a:bodyPr/>
          <a:lstStyle/>
          <a:p>
            <a:endParaRPr lang="en-US" dirty="0">
              <a:latin typeface="Calibri"/>
              <a:cs typeface="Calibri"/>
            </a:endParaRPr>
          </a:p>
        </p:txBody>
      </p:sp>
      <p:sp>
        <p:nvSpPr>
          <p:cNvPr id="48137" name="Line 23"/>
          <p:cNvSpPr>
            <a:spLocks noChangeShapeType="1"/>
          </p:cNvSpPr>
          <p:nvPr/>
        </p:nvSpPr>
        <p:spPr bwMode="auto">
          <a:xfrm>
            <a:off x="7543800" y="1066800"/>
            <a:ext cx="0" cy="1371600"/>
          </a:xfrm>
          <a:prstGeom prst="line">
            <a:avLst/>
          </a:prstGeom>
          <a:noFill/>
          <a:ln w="9525">
            <a:solidFill>
              <a:schemeClr val="tx1"/>
            </a:solidFill>
            <a:round/>
            <a:headEnd/>
            <a:tailEnd/>
          </a:ln>
        </p:spPr>
        <p:txBody>
          <a:bodyPr/>
          <a:lstStyle/>
          <a:p>
            <a:endParaRPr lang="en-US" dirty="0">
              <a:latin typeface="Calibri"/>
              <a:cs typeface="Calibri"/>
            </a:endParaRPr>
          </a:p>
        </p:txBody>
      </p:sp>
      <p:sp>
        <p:nvSpPr>
          <p:cNvPr id="48138" name="Line 24"/>
          <p:cNvSpPr>
            <a:spLocks noChangeShapeType="1"/>
          </p:cNvSpPr>
          <p:nvPr/>
        </p:nvSpPr>
        <p:spPr bwMode="auto">
          <a:xfrm flipH="1">
            <a:off x="7315200" y="2438400"/>
            <a:ext cx="228600" cy="0"/>
          </a:xfrm>
          <a:prstGeom prst="line">
            <a:avLst/>
          </a:prstGeom>
          <a:noFill/>
          <a:ln w="9525">
            <a:solidFill>
              <a:schemeClr val="tx1"/>
            </a:solidFill>
            <a:round/>
            <a:headEnd/>
            <a:tailEnd/>
          </a:ln>
        </p:spPr>
        <p:txBody>
          <a:bodyPr/>
          <a:lstStyle/>
          <a:p>
            <a:endParaRPr lang="en-US" dirty="0">
              <a:latin typeface="Calibri"/>
              <a:cs typeface="Calibri"/>
            </a:endParaRPr>
          </a:p>
        </p:txBody>
      </p:sp>
      <p:pic>
        <p:nvPicPr>
          <p:cNvPr id="48139" name="Picture 25" descr="Half_Dome_and_Clouds_Rest"/>
          <p:cNvPicPr>
            <a:picLocks noChangeAspect="1" noChangeArrowheads="1"/>
          </p:cNvPicPr>
          <p:nvPr/>
        </p:nvPicPr>
        <p:blipFill>
          <a:blip r:embed="rId5" cstate="print"/>
          <a:srcRect/>
          <a:stretch>
            <a:fillRect/>
          </a:stretch>
        </p:blipFill>
        <p:spPr bwMode="auto">
          <a:xfrm>
            <a:off x="7772400" y="1295400"/>
            <a:ext cx="1112838" cy="914400"/>
          </a:xfrm>
          <a:prstGeom prst="rect">
            <a:avLst/>
          </a:prstGeom>
          <a:noFill/>
          <a:ln w="9525">
            <a:noFill/>
            <a:miter lim="800000"/>
            <a:headEnd/>
            <a:tailEnd/>
          </a:ln>
        </p:spPr>
      </p:pic>
      <p:pic>
        <p:nvPicPr>
          <p:cNvPr id="17" name="Picture 16" descr="PPbkgndDk.KhakiLt.Khaki.png"/>
          <p:cNvPicPr>
            <a:picLocks noChangeAspect="1"/>
          </p:cNvPicPr>
          <p:nvPr/>
        </p:nvPicPr>
        <p:blipFill>
          <a:blip r:embed="rId6"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48141" name="TextBox 1"/>
          <p:cNvSpPr txBox="1">
            <a:spLocks noChangeArrowheads="1"/>
          </p:cNvSpPr>
          <p:nvPr/>
        </p:nvSpPr>
        <p:spPr bwMode="auto">
          <a:xfrm>
            <a:off x="7696200" y="152400"/>
            <a:ext cx="1151164" cy="307777"/>
          </a:xfrm>
          <a:prstGeom prst="rect">
            <a:avLst/>
          </a:prstGeom>
          <a:noFill/>
          <a:ln w="9525">
            <a:noFill/>
            <a:miter lim="800000"/>
            <a:headEnd/>
            <a:tailEnd/>
          </a:ln>
        </p:spPr>
        <p:txBody>
          <a:bodyPr wrap="none">
            <a:spAutoFit/>
          </a:bodyPr>
          <a:lstStyle/>
          <a:p>
            <a:r>
              <a:rPr lang="en-US" sz="1400" dirty="0">
                <a:solidFill>
                  <a:schemeClr val="bg1"/>
                </a:solidFill>
                <a:latin typeface="Calibri"/>
                <a:cs typeface="Calibri"/>
              </a:rPr>
              <a:t>Volcanic rock</a:t>
            </a:r>
          </a:p>
        </p:txBody>
      </p:sp>
      <p:sp>
        <p:nvSpPr>
          <p:cNvPr id="48142" name="TextBox 2"/>
          <p:cNvSpPr txBox="1">
            <a:spLocks noChangeArrowheads="1"/>
          </p:cNvSpPr>
          <p:nvPr/>
        </p:nvSpPr>
        <p:spPr bwMode="auto">
          <a:xfrm>
            <a:off x="7772400" y="1371600"/>
            <a:ext cx="736099" cy="307777"/>
          </a:xfrm>
          <a:prstGeom prst="rect">
            <a:avLst/>
          </a:prstGeom>
          <a:noFill/>
          <a:ln w="9525">
            <a:noFill/>
            <a:miter lim="800000"/>
            <a:headEnd/>
            <a:tailEnd/>
          </a:ln>
        </p:spPr>
        <p:txBody>
          <a:bodyPr wrap="none">
            <a:spAutoFit/>
          </a:bodyPr>
          <a:lstStyle/>
          <a:p>
            <a:r>
              <a:rPr lang="en-US" sz="1400" dirty="0">
                <a:solidFill>
                  <a:srgbClr val="FFFFFF"/>
                </a:solidFill>
                <a:latin typeface="Calibri"/>
                <a:cs typeface="Calibri"/>
              </a:rPr>
              <a:t>Granite</a:t>
            </a:r>
          </a:p>
        </p:txBody>
      </p:sp>
      <p:pic>
        <p:nvPicPr>
          <p:cNvPr id="48143" name="Picture 11"/>
          <p:cNvPicPr>
            <a:picLocks noChangeAspect="1" noChangeArrowheads="1"/>
          </p:cNvPicPr>
          <p:nvPr/>
        </p:nvPicPr>
        <p:blipFill>
          <a:blip r:embed="rId7" cstate="print"/>
          <a:srcRect/>
          <a:stretch>
            <a:fillRect/>
          </a:stretch>
        </p:blipFill>
        <p:spPr bwMode="auto">
          <a:xfrm>
            <a:off x="1371600" y="3124200"/>
            <a:ext cx="3248025" cy="3394075"/>
          </a:xfrm>
          <a:prstGeom prst="rect">
            <a:avLst/>
          </a:prstGeom>
          <a:noFill/>
          <a:ln w="9525">
            <a:noFill/>
            <a:miter lim="800000"/>
            <a:headEnd/>
            <a:tailEnd/>
          </a:ln>
        </p:spPr>
      </p:pic>
      <p:sp>
        <p:nvSpPr>
          <p:cNvPr id="48144" name="TextBox 3"/>
          <p:cNvSpPr txBox="1">
            <a:spLocks noChangeArrowheads="1"/>
          </p:cNvSpPr>
          <p:nvPr/>
        </p:nvSpPr>
        <p:spPr bwMode="auto">
          <a:xfrm>
            <a:off x="6235700" y="4708525"/>
            <a:ext cx="1390124" cy="369332"/>
          </a:xfrm>
          <a:prstGeom prst="rect">
            <a:avLst/>
          </a:prstGeom>
          <a:noFill/>
          <a:ln w="9525">
            <a:noFill/>
            <a:miter lim="800000"/>
            <a:headEnd/>
            <a:tailEnd/>
          </a:ln>
        </p:spPr>
        <p:txBody>
          <a:bodyPr wrap="none">
            <a:spAutoFit/>
          </a:bodyPr>
          <a:lstStyle/>
          <a:p>
            <a:pPr marL="285750" indent="-285750">
              <a:buFont typeface="Arial" pitchFamily="34" charset="0"/>
              <a:buChar char="•"/>
            </a:pPr>
            <a:r>
              <a:rPr lang="en-US" dirty="0">
                <a:latin typeface="Calibri"/>
                <a:cs typeface="Calibri"/>
              </a:rPr>
              <a:t>r</a:t>
            </a:r>
            <a:r>
              <a:rPr lang="en-US" dirty="0" smtClean="0">
                <a:latin typeface="Calibri"/>
                <a:cs typeface="Calibri"/>
              </a:rPr>
              <a:t>ock </a:t>
            </a:r>
            <a:r>
              <a:rPr lang="en-US" dirty="0">
                <a:latin typeface="Calibri"/>
                <a:cs typeface="Calibri"/>
              </a:rPr>
              <a:t>cycle</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685800" y="152400"/>
            <a:ext cx="4800600" cy="1828800"/>
          </a:xfrm>
        </p:spPr>
        <p:txBody>
          <a:bodyPr/>
          <a:lstStyle/>
          <a:p>
            <a:pPr eaLnBrk="1" hangingPunct="1">
              <a:buFont typeface="Arial"/>
              <a:buChar char="•"/>
              <a:defRPr/>
            </a:pPr>
            <a:r>
              <a:rPr lang="en-US" dirty="0">
                <a:latin typeface="Calibri" charset="0"/>
              </a:rPr>
              <a:t>t</a:t>
            </a:r>
            <a:r>
              <a:rPr lang="en-US" dirty="0" smtClean="0">
                <a:latin typeface="Calibri" charset="0"/>
              </a:rPr>
              <a:t>ypes of </a:t>
            </a:r>
            <a:r>
              <a:rPr lang="en-US" dirty="0">
                <a:latin typeface="Calibri" charset="0"/>
              </a:rPr>
              <a:t>rocks in </a:t>
            </a:r>
            <a:r>
              <a:rPr lang="en-US" dirty="0" smtClean="0">
                <a:latin typeface="Calibri" charset="0"/>
              </a:rPr>
              <a:t>California</a:t>
            </a:r>
          </a:p>
          <a:p>
            <a:pPr lvl="1" eaLnBrk="1" hangingPunct="1">
              <a:buFont typeface="Courier New"/>
              <a:buChar char="o"/>
              <a:defRPr/>
            </a:pPr>
            <a:r>
              <a:rPr lang="en-US" dirty="0">
                <a:latin typeface="Calibri" charset="0"/>
              </a:rPr>
              <a:t>i</a:t>
            </a:r>
            <a:r>
              <a:rPr lang="en-US" dirty="0" smtClean="0">
                <a:latin typeface="Calibri" charset="0"/>
              </a:rPr>
              <a:t>gneous</a:t>
            </a:r>
          </a:p>
          <a:p>
            <a:pPr lvl="2" eaLnBrk="1" hangingPunct="1">
              <a:buFont typeface="Wingdings" charset="2"/>
              <a:buChar char="Ø"/>
              <a:defRPr/>
            </a:pPr>
            <a:r>
              <a:rPr lang="en-US" dirty="0" smtClean="0">
                <a:latin typeface="Calibri" charset="0"/>
              </a:rPr>
              <a:t>formed from the cooling of molten material (magma) in a process called crystallization</a:t>
            </a:r>
          </a:p>
          <a:p>
            <a:pPr eaLnBrk="1" hangingPunct="1">
              <a:buFont typeface="Arial"/>
              <a:buChar char="•"/>
              <a:defRPr/>
            </a:pP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sz="1400"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a:p>
            <a:pPr marL="660400" indent="-660400" eaLnBrk="1" hangingPunct="1">
              <a:buFontTx/>
              <a:buNone/>
              <a:defRPr/>
            </a:pPr>
            <a:endParaRPr lang="en-US" dirty="0">
              <a:latin typeface="Calibri" charset="0"/>
            </a:endParaRPr>
          </a:p>
        </p:txBody>
      </p:sp>
      <p:pic>
        <p:nvPicPr>
          <p:cNvPr id="50178" name="Picture 19"/>
          <p:cNvPicPr>
            <a:picLocks noChangeAspect="1" noChangeArrowheads="1"/>
          </p:cNvPicPr>
          <p:nvPr/>
        </p:nvPicPr>
        <p:blipFill>
          <a:blip r:embed="rId3" cstate="print"/>
          <a:srcRect/>
          <a:stretch>
            <a:fillRect/>
          </a:stretch>
        </p:blipFill>
        <p:spPr bwMode="auto">
          <a:xfrm>
            <a:off x="7086600" y="5181600"/>
            <a:ext cx="1574800" cy="1349375"/>
          </a:xfrm>
          <a:prstGeom prst="rect">
            <a:avLst/>
          </a:prstGeom>
          <a:noFill/>
          <a:ln w="9525">
            <a:noFill/>
            <a:miter lim="800000"/>
            <a:headEnd/>
            <a:tailEnd/>
          </a:ln>
        </p:spPr>
      </p:pic>
      <p:pic>
        <p:nvPicPr>
          <p:cNvPr id="50179" name="Picture 20"/>
          <p:cNvPicPr>
            <a:picLocks noChangeAspect="1" noChangeArrowheads="1"/>
          </p:cNvPicPr>
          <p:nvPr/>
        </p:nvPicPr>
        <p:blipFill>
          <a:blip r:embed="rId4" cstate="print"/>
          <a:srcRect/>
          <a:stretch>
            <a:fillRect/>
          </a:stretch>
        </p:blipFill>
        <p:spPr bwMode="auto">
          <a:xfrm>
            <a:off x="1752600" y="2743200"/>
            <a:ext cx="1905000" cy="1114425"/>
          </a:xfrm>
          <a:prstGeom prst="rect">
            <a:avLst/>
          </a:prstGeom>
          <a:noFill/>
          <a:ln w="9525">
            <a:noFill/>
            <a:miter lim="800000"/>
            <a:headEnd/>
            <a:tailEnd/>
          </a:ln>
        </p:spPr>
      </p:pic>
      <p:pic>
        <p:nvPicPr>
          <p:cNvPr id="50180" name="Picture 21"/>
          <p:cNvPicPr>
            <a:picLocks noChangeAspect="1" noChangeArrowheads="1"/>
          </p:cNvPicPr>
          <p:nvPr/>
        </p:nvPicPr>
        <p:blipFill>
          <a:blip r:embed="rId5" cstate="print"/>
          <a:srcRect/>
          <a:stretch>
            <a:fillRect/>
          </a:stretch>
        </p:blipFill>
        <p:spPr bwMode="auto">
          <a:xfrm>
            <a:off x="7086600" y="0"/>
            <a:ext cx="1905000" cy="1905000"/>
          </a:xfrm>
          <a:prstGeom prst="rect">
            <a:avLst/>
          </a:prstGeom>
          <a:noFill/>
          <a:ln w="9525">
            <a:noFill/>
            <a:miter lim="800000"/>
            <a:headEnd/>
            <a:tailEnd/>
          </a:ln>
        </p:spPr>
      </p:pic>
      <p:pic>
        <p:nvPicPr>
          <p:cNvPr id="8" name="Picture 7" descr="PPbkgndDk.KhakiLt.Khaki.png"/>
          <p:cNvPicPr>
            <a:picLocks noChangeAspect="1"/>
          </p:cNvPicPr>
          <p:nvPr/>
        </p:nvPicPr>
        <p:blipFill>
          <a:blip r:embed="rId6"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2" name="Rectangle 1"/>
          <p:cNvSpPr/>
          <p:nvPr/>
        </p:nvSpPr>
        <p:spPr>
          <a:xfrm>
            <a:off x="4724400" y="2438400"/>
            <a:ext cx="4572000" cy="1692275"/>
          </a:xfrm>
          <a:prstGeom prst="rect">
            <a:avLst/>
          </a:prstGeom>
        </p:spPr>
        <p:txBody>
          <a:bodyPr>
            <a:spAutoFit/>
          </a:bodyPr>
          <a:lstStyle/>
          <a:p>
            <a:pPr marL="660400" indent="-660400">
              <a:defRPr/>
            </a:pPr>
            <a:endParaRPr lang="en-US" sz="1400" dirty="0">
              <a:latin typeface="Calibri" charset="0"/>
              <a:ea typeface="ＭＳ Ｐゴシック" charset="0"/>
              <a:cs typeface="ＭＳ Ｐゴシック" charset="0"/>
            </a:endParaRPr>
          </a:p>
          <a:p>
            <a:pPr marL="285750" indent="-285750">
              <a:buFont typeface="Courier New"/>
              <a:buChar char="o"/>
              <a:defRPr/>
            </a:pPr>
            <a:r>
              <a:rPr lang="en-US" dirty="0">
                <a:latin typeface="Calibri" charset="0"/>
                <a:ea typeface="ＭＳ Ｐゴシック" charset="0"/>
                <a:cs typeface="ＭＳ Ｐゴシック" charset="0"/>
              </a:rPr>
              <a:t>s</a:t>
            </a:r>
            <a:r>
              <a:rPr lang="en-US" dirty="0" smtClean="0">
                <a:latin typeface="Calibri" charset="0"/>
                <a:ea typeface="ＭＳ Ｐゴシック" charset="0"/>
                <a:cs typeface="ＭＳ Ｐゴシック" charset="0"/>
              </a:rPr>
              <a:t>edimentary</a:t>
            </a:r>
            <a:endParaRPr lang="en-US" dirty="0">
              <a:latin typeface="Calibri" charset="0"/>
              <a:ea typeface="ＭＳ Ｐゴシック" charset="0"/>
              <a:cs typeface="ＭＳ Ｐゴシック" charset="0"/>
            </a:endParaRPr>
          </a:p>
          <a:p>
            <a:pPr marL="742950" lvl="1" indent="-285750">
              <a:buFont typeface="Wingdings" charset="2"/>
              <a:buChar char="Ø"/>
              <a:defRPr/>
            </a:pPr>
            <a:r>
              <a:rPr lang="en-US" dirty="0">
                <a:latin typeface="Calibri" charset="0"/>
                <a:ea typeface="ＭＳ Ｐゴシック" charset="0"/>
                <a:cs typeface="ＭＳ Ｐゴシック" charset="0"/>
              </a:rPr>
              <a:t>formed by the gradual accumulation and cementation of rock debris (usually from mountains) and frequently occurring under water</a:t>
            </a:r>
          </a:p>
        </p:txBody>
      </p:sp>
      <p:sp>
        <p:nvSpPr>
          <p:cNvPr id="50183" name="Rectangle 2"/>
          <p:cNvSpPr>
            <a:spLocks noChangeArrowheads="1"/>
          </p:cNvSpPr>
          <p:nvPr/>
        </p:nvSpPr>
        <p:spPr bwMode="auto">
          <a:xfrm>
            <a:off x="1143000" y="4800600"/>
            <a:ext cx="4572000" cy="2032000"/>
          </a:xfrm>
          <a:prstGeom prst="rect">
            <a:avLst/>
          </a:prstGeom>
          <a:noFill/>
          <a:ln w="9525">
            <a:noFill/>
            <a:miter lim="800000"/>
            <a:headEnd/>
            <a:tailEnd/>
          </a:ln>
        </p:spPr>
        <p:txBody>
          <a:bodyPr>
            <a:spAutoFit/>
          </a:bodyPr>
          <a:lstStyle/>
          <a:p>
            <a:pPr marL="285750" indent="-285750">
              <a:buFont typeface="Courier New" pitchFamily="49" charset="0"/>
              <a:buChar char="o"/>
            </a:pPr>
            <a:r>
              <a:rPr lang="en-US" dirty="0">
                <a:latin typeface="Calibri" pitchFamily="34" charset="0"/>
                <a:cs typeface="Calibri"/>
              </a:rPr>
              <a:t>m</a:t>
            </a:r>
            <a:r>
              <a:rPr lang="en-US" dirty="0" smtClean="0">
                <a:latin typeface="Calibri" pitchFamily="34" charset="0"/>
                <a:cs typeface="Calibri"/>
              </a:rPr>
              <a:t>etamorphic</a:t>
            </a:r>
            <a:endParaRPr lang="en-US" dirty="0">
              <a:latin typeface="Calibri" pitchFamily="34" charset="0"/>
              <a:cs typeface="Calibri"/>
            </a:endParaRPr>
          </a:p>
          <a:p>
            <a:pPr marL="742950" lvl="1" indent="-285750">
              <a:buFont typeface="Wingdings" pitchFamily="2" charset="2"/>
              <a:buChar char="Ø"/>
            </a:pPr>
            <a:r>
              <a:rPr lang="en-US" dirty="0">
                <a:latin typeface="Calibri" pitchFamily="34" charset="0"/>
                <a:cs typeface="Calibri"/>
              </a:rPr>
              <a:t>formed when igneous or sedimentary rock have been </a:t>
            </a:r>
            <a:r>
              <a:rPr lang="en-US" dirty="0" err="1">
                <a:latin typeface="Calibri" pitchFamily="34" charset="0"/>
                <a:cs typeface="Calibri"/>
              </a:rPr>
              <a:t>subducted</a:t>
            </a:r>
            <a:r>
              <a:rPr lang="en-US" dirty="0">
                <a:latin typeface="Calibri" pitchFamily="34" charset="0"/>
                <a:cs typeface="Calibri"/>
              </a:rPr>
              <a:t> deep into the earth, but instead of simply melting, undergo structural change due to extreme pressures and temperatures </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a:spLocks noGrp="1" noChangeArrowheads="1"/>
          </p:cNvSpPr>
          <p:nvPr>
            <p:ph type="body" idx="1"/>
          </p:nvPr>
        </p:nvSpPr>
        <p:spPr>
          <a:xfrm>
            <a:off x="1295400" y="762000"/>
            <a:ext cx="7620000" cy="5715000"/>
          </a:xfrm>
        </p:spPr>
        <p:txBody>
          <a:bodyPr/>
          <a:lstStyle/>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endParaRPr lang="en-US" sz="1400" smtClean="0">
              <a:latin typeface="Calibri" pitchFamily="34" charset="0"/>
              <a:ea typeface="ＭＳ Ｐゴシック" pitchFamily="34" charset="-128"/>
            </a:endParaRPr>
          </a:p>
          <a:p>
            <a:pPr marL="660400" indent="-660400" eaLnBrk="1" hangingPunct="1"/>
            <a:endParaRPr lang="en-US" sz="1400" smtClean="0">
              <a:latin typeface="Calibri" pitchFamily="34" charset="0"/>
              <a:ea typeface="ＭＳ Ｐゴシック" pitchFamily="34" charset="-128"/>
            </a:endParaRPr>
          </a:p>
          <a:p>
            <a:pPr marL="660400" indent="-660400" eaLnBrk="1" hangingPunct="1"/>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a:p>
            <a:pPr marL="660400" indent="-660400" eaLnBrk="1" hangingPunct="1">
              <a:buFontTx/>
              <a:buNone/>
            </a:pPr>
            <a:endParaRPr lang="en-US" sz="1400" smtClean="0">
              <a:latin typeface="Calibri" pitchFamily="34" charset="0"/>
              <a:ea typeface="ＭＳ Ｐゴシック" pitchFamily="34" charset="-128"/>
            </a:endParaRPr>
          </a:p>
        </p:txBody>
      </p:sp>
      <p:sp>
        <p:nvSpPr>
          <p:cNvPr id="52226" name="Text Box 9"/>
          <p:cNvSpPr txBox="1">
            <a:spLocks noChangeArrowheads="1"/>
          </p:cNvSpPr>
          <p:nvPr/>
        </p:nvSpPr>
        <p:spPr bwMode="auto">
          <a:xfrm>
            <a:off x="5943600" y="6096000"/>
            <a:ext cx="1828800" cy="366713"/>
          </a:xfrm>
          <a:prstGeom prst="rect">
            <a:avLst/>
          </a:prstGeom>
          <a:noFill/>
          <a:ln w="9525">
            <a:noFill/>
            <a:miter lim="800000"/>
            <a:headEnd/>
            <a:tailEnd/>
          </a:ln>
        </p:spPr>
        <p:txBody>
          <a:bodyPr>
            <a:spAutoFit/>
          </a:bodyPr>
          <a:lstStyle/>
          <a:p>
            <a:pPr>
              <a:spcBef>
                <a:spcPct val="50000"/>
              </a:spcBef>
            </a:pPr>
            <a:endParaRPr lang="en-US" dirty="0">
              <a:latin typeface="Calibri" pitchFamily="34" charset="0"/>
              <a:cs typeface="Calibri"/>
            </a:endParaRPr>
          </a:p>
        </p:txBody>
      </p:sp>
      <p:pic>
        <p:nvPicPr>
          <p:cNvPr id="52227" name="Picture 12"/>
          <p:cNvPicPr>
            <a:picLocks noChangeAspect="1" noChangeArrowheads="1"/>
          </p:cNvPicPr>
          <p:nvPr/>
        </p:nvPicPr>
        <p:blipFill>
          <a:blip r:embed="rId3" cstate="print"/>
          <a:srcRect/>
          <a:stretch>
            <a:fillRect/>
          </a:stretch>
        </p:blipFill>
        <p:spPr bwMode="auto">
          <a:xfrm>
            <a:off x="6629400" y="152400"/>
            <a:ext cx="2362200" cy="1771650"/>
          </a:xfrm>
          <a:prstGeom prst="rect">
            <a:avLst/>
          </a:prstGeom>
          <a:noFill/>
          <a:ln w="9525">
            <a:noFill/>
            <a:miter lim="800000"/>
            <a:headEnd/>
            <a:tailEnd/>
          </a:ln>
        </p:spPr>
      </p:pic>
      <p:pic>
        <p:nvPicPr>
          <p:cNvPr id="52228" name="Picture 15"/>
          <p:cNvPicPr>
            <a:picLocks noChangeAspect="1" noChangeArrowheads="1"/>
          </p:cNvPicPr>
          <p:nvPr/>
        </p:nvPicPr>
        <p:blipFill>
          <a:blip r:embed="rId4" cstate="print"/>
          <a:srcRect/>
          <a:stretch>
            <a:fillRect/>
          </a:stretch>
        </p:blipFill>
        <p:spPr bwMode="auto">
          <a:xfrm>
            <a:off x="1295400" y="2438400"/>
            <a:ext cx="2819400" cy="1844675"/>
          </a:xfrm>
          <a:prstGeom prst="rect">
            <a:avLst/>
          </a:prstGeom>
          <a:noFill/>
          <a:ln w="9525">
            <a:noFill/>
            <a:miter lim="800000"/>
            <a:headEnd/>
            <a:tailEnd/>
          </a:ln>
        </p:spPr>
      </p:pic>
      <p:pic>
        <p:nvPicPr>
          <p:cNvPr id="52229" name="Picture 16"/>
          <p:cNvPicPr>
            <a:picLocks noChangeAspect="1" noChangeArrowheads="1"/>
          </p:cNvPicPr>
          <p:nvPr/>
        </p:nvPicPr>
        <p:blipFill>
          <a:blip r:embed="rId5" cstate="print"/>
          <a:srcRect/>
          <a:stretch>
            <a:fillRect/>
          </a:stretch>
        </p:blipFill>
        <p:spPr bwMode="auto">
          <a:xfrm>
            <a:off x="5715000" y="4953000"/>
            <a:ext cx="1625600" cy="1219200"/>
          </a:xfrm>
          <a:prstGeom prst="rect">
            <a:avLst/>
          </a:prstGeom>
          <a:noFill/>
          <a:ln w="9525">
            <a:noFill/>
            <a:miter lim="800000"/>
            <a:headEnd/>
            <a:tailEnd/>
          </a:ln>
        </p:spPr>
      </p:pic>
      <p:pic>
        <p:nvPicPr>
          <p:cNvPr id="52230" name="Picture 17"/>
          <p:cNvPicPr>
            <a:picLocks noChangeAspect="1" noChangeArrowheads="1"/>
          </p:cNvPicPr>
          <p:nvPr/>
        </p:nvPicPr>
        <p:blipFill>
          <a:blip r:embed="rId6" cstate="print"/>
          <a:srcRect/>
          <a:stretch>
            <a:fillRect/>
          </a:stretch>
        </p:blipFill>
        <p:spPr bwMode="auto">
          <a:xfrm>
            <a:off x="7467600" y="4953000"/>
            <a:ext cx="1524000" cy="1143000"/>
          </a:xfrm>
          <a:prstGeom prst="rect">
            <a:avLst/>
          </a:prstGeom>
          <a:noFill/>
          <a:ln w="9525">
            <a:noFill/>
            <a:miter lim="800000"/>
            <a:headEnd/>
            <a:tailEnd/>
          </a:ln>
        </p:spPr>
      </p:pic>
      <p:sp>
        <p:nvSpPr>
          <p:cNvPr id="52231" name="Text Box 18"/>
          <p:cNvSpPr txBox="1">
            <a:spLocks noChangeArrowheads="1"/>
          </p:cNvSpPr>
          <p:nvPr/>
        </p:nvSpPr>
        <p:spPr bwMode="auto">
          <a:xfrm>
            <a:off x="6629400" y="4953000"/>
            <a:ext cx="990600" cy="646113"/>
          </a:xfrm>
          <a:prstGeom prst="rect">
            <a:avLst/>
          </a:prstGeom>
          <a:noFill/>
          <a:ln w="9525">
            <a:noFill/>
            <a:miter lim="800000"/>
            <a:headEnd/>
            <a:tailEnd/>
          </a:ln>
        </p:spPr>
        <p:txBody>
          <a:bodyPr>
            <a:spAutoFit/>
          </a:bodyPr>
          <a:lstStyle/>
          <a:p>
            <a:pPr>
              <a:spcBef>
                <a:spcPct val="50000"/>
              </a:spcBef>
            </a:pPr>
            <a:r>
              <a:rPr lang="en-US" dirty="0">
                <a:solidFill>
                  <a:srgbClr val="FFFFFF"/>
                </a:solidFill>
                <a:latin typeface="Calibri" pitchFamily="34" charset="0"/>
                <a:cs typeface="Calibri"/>
              </a:rPr>
              <a:t>   tuff	</a:t>
            </a:r>
          </a:p>
        </p:txBody>
      </p:sp>
      <p:pic>
        <p:nvPicPr>
          <p:cNvPr id="11" name="Picture 10" descr="PPbkgndDk.KhakiLt.Khaki.png"/>
          <p:cNvPicPr>
            <a:picLocks noChangeAspect="1"/>
          </p:cNvPicPr>
          <p:nvPr/>
        </p:nvPicPr>
        <p:blipFill>
          <a:blip r:embed="rId7"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2" name="Rectangle 1"/>
          <p:cNvSpPr/>
          <p:nvPr/>
        </p:nvSpPr>
        <p:spPr>
          <a:xfrm>
            <a:off x="609600" y="152400"/>
            <a:ext cx="4572000" cy="1754188"/>
          </a:xfrm>
          <a:prstGeom prst="rect">
            <a:avLst/>
          </a:prstGeom>
        </p:spPr>
        <p:txBody>
          <a:bodyPr>
            <a:spAutoFit/>
          </a:bodyPr>
          <a:lstStyle/>
          <a:p>
            <a:pPr marL="285750" indent="-285750">
              <a:buFont typeface="Courier New"/>
              <a:buChar char="o"/>
              <a:defRPr/>
            </a:pPr>
            <a:r>
              <a:rPr lang="en-US" dirty="0">
                <a:latin typeface="Calibri" charset="0"/>
                <a:ea typeface="ＭＳ Ｐゴシック" charset="0"/>
                <a:cs typeface="ＭＳ Ｐゴシック" charset="0"/>
              </a:rPr>
              <a:t>c</a:t>
            </a:r>
            <a:r>
              <a:rPr lang="en-US" dirty="0" smtClean="0">
                <a:latin typeface="Calibri" charset="0"/>
                <a:ea typeface="ＭＳ Ｐゴシック" charset="0"/>
                <a:cs typeface="ＭＳ Ｐゴシック" charset="0"/>
              </a:rPr>
              <a:t>ommon </a:t>
            </a:r>
            <a:r>
              <a:rPr lang="en-US" dirty="0">
                <a:latin typeface="Calibri" charset="0"/>
                <a:ea typeface="ＭＳ Ｐゴシック" charset="0"/>
                <a:cs typeface="ＭＳ Ｐゴシック" charset="0"/>
              </a:rPr>
              <a:t>types of igneous rock in CA</a:t>
            </a:r>
          </a:p>
          <a:p>
            <a:pPr marL="742950" lvl="1" indent="-285750">
              <a:buFont typeface="Wingdings" charset="2"/>
              <a:buChar char="Ø"/>
              <a:defRPr/>
            </a:pPr>
            <a:r>
              <a:rPr lang="en-US" dirty="0">
                <a:latin typeface="Calibri" charset="0"/>
                <a:ea typeface="ＭＳ Ｐゴシック" charset="0"/>
                <a:cs typeface="ＭＳ Ｐゴシック" charset="0"/>
              </a:rPr>
              <a:t>g</a:t>
            </a:r>
            <a:r>
              <a:rPr lang="en-US" dirty="0" smtClean="0">
                <a:latin typeface="Calibri" charset="0"/>
                <a:ea typeface="ＭＳ Ｐゴシック" charset="0"/>
                <a:cs typeface="ＭＳ Ｐゴシック" charset="0"/>
              </a:rPr>
              <a:t>ranite</a:t>
            </a:r>
            <a:endParaRPr lang="en-US" dirty="0">
              <a:latin typeface="Calibri" charset="0"/>
              <a:ea typeface="ＭＳ Ｐゴシック" charset="0"/>
              <a:cs typeface="ＭＳ Ｐゴシック" charset="0"/>
            </a:endParaRPr>
          </a:p>
          <a:p>
            <a:pPr marL="1200150" lvl="2" indent="-285750">
              <a:buFont typeface="Wingdings" charset="2"/>
              <a:buChar char="§"/>
              <a:defRPr/>
            </a:pPr>
            <a:r>
              <a:rPr lang="en-US" dirty="0">
                <a:latin typeface="Calibri" charset="0"/>
                <a:ea typeface="ＭＳ Ｐゴシック" charset="0"/>
                <a:cs typeface="ＭＳ Ｐゴシック" charset="0"/>
              </a:rPr>
              <a:t>coarse grained, light colored</a:t>
            </a:r>
          </a:p>
          <a:p>
            <a:pPr marL="1200150" lvl="2" indent="-285750">
              <a:buFont typeface="Wingdings" charset="2"/>
              <a:buChar char="§"/>
              <a:defRPr/>
            </a:pPr>
            <a:r>
              <a:rPr lang="en-US" dirty="0">
                <a:latin typeface="Calibri" charset="0"/>
                <a:ea typeface="ＭＳ Ｐゴシック" charset="0"/>
                <a:cs typeface="ＭＳ Ｐゴシック" charset="0"/>
              </a:rPr>
              <a:t>forms high peaks of Sierra Nevada and Yosemite</a:t>
            </a:r>
          </a:p>
          <a:p>
            <a:pPr marL="660400" indent="-660400">
              <a:defRPr/>
            </a:pPr>
            <a:endParaRPr lang="en-US" dirty="0">
              <a:latin typeface="Calibri" charset="0"/>
              <a:ea typeface="ＭＳ Ｐゴシック" charset="0"/>
              <a:cs typeface="ＭＳ Ｐゴシック" charset="0"/>
            </a:endParaRPr>
          </a:p>
        </p:txBody>
      </p:sp>
      <p:sp>
        <p:nvSpPr>
          <p:cNvPr id="52234" name="Rectangle 2"/>
          <p:cNvSpPr>
            <a:spLocks noChangeArrowheads="1"/>
          </p:cNvSpPr>
          <p:nvPr/>
        </p:nvSpPr>
        <p:spPr bwMode="auto">
          <a:xfrm>
            <a:off x="5181600" y="2667000"/>
            <a:ext cx="3733800" cy="1477963"/>
          </a:xfrm>
          <a:prstGeom prst="rect">
            <a:avLst/>
          </a:prstGeom>
          <a:noFill/>
          <a:ln w="9525">
            <a:noFill/>
            <a:miter lim="800000"/>
            <a:headEnd/>
            <a:tailEnd/>
          </a:ln>
        </p:spPr>
        <p:txBody>
          <a:bodyPr>
            <a:spAutoFit/>
          </a:bodyPr>
          <a:lstStyle/>
          <a:p>
            <a:pPr marL="285750" indent="-285750">
              <a:buFont typeface="Wingdings" pitchFamily="2" charset="2"/>
              <a:buChar char="Ø"/>
            </a:pPr>
            <a:r>
              <a:rPr lang="en-US" dirty="0">
                <a:latin typeface="Calibri" pitchFamily="34" charset="0"/>
                <a:cs typeface="Calibri"/>
              </a:rPr>
              <a:t>b</a:t>
            </a:r>
            <a:r>
              <a:rPr lang="en-US" dirty="0" smtClean="0">
                <a:latin typeface="Calibri" pitchFamily="34" charset="0"/>
                <a:cs typeface="Calibri"/>
              </a:rPr>
              <a:t>asalt</a:t>
            </a:r>
            <a:endParaRPr lang="en-US" dirty="0">
              <a:latin typeface="Calibri" pitchFamily="34" charset="0"/>
              <a:cs typeface="Calibri"/>
            </a:endParaRPr>
          </a:p>
          <a:p>
            <a:pPr marL="742950" lvl="1" indent="-285750">
              <a:buFont typeface="Wingdings" pitchFamily="2" charset="2"/>
              <a:buChar char="§"/>
            </a:pPr>
            <a:r>
              <a:rPr lang="en-US" dirty="0">
                <a:latin typeface="Calibri" pitchFamily="34" charset="0"/>
                <a:cs typeface="Calibri"/>
              </a:rPr>
              <a:t>fine grained, black to rust colored</a:t>
            </a:r>
          </a:p>
          <a:p>
            <a:pPr marL="742950" lvl="1" indent="-285750">
              <a:buFont typeface="Wingdings" pitchFamily="2" charset="2"/>
              <a:buChar char="§"/>
            </a:pPr>
            <a:r>
              <a:rPr lang="en-US" dirty="0">
                <a:latin typeface="Calibri" pitchFamily="34" charset="0"/>
                <a:cs typeface="Calibri"/>
              </a:rPr>
              <a:t>common to volcanic areas like Modoc Plateau, Mt Lassen</a:t>
            </a:r>
          </a:p>
        </p:txBody>
      </p:sp>
      <p:sp>
        <p:nvSpPr>
          <p:cNvPr id="4" name="Rectangle 3"/>
          <p:cNvSpPr/>
          <p:nvPr/>
        </p:nvSpPr>
        <p:spPr>
          <a:xfrm>
            <a:off x="990600" y="4800600"/>
            <a:ext cx="4572000" cy="4740275"/>
          </a:xfrm>
          <a:prstGeom prst="rect">
            <a:avLst/>
          </a:prstGeom>
        </p:spPr>
        <p:txBody>
          <a:bodyPr>
            <a:spAutoFit/>
          </a:bodyPr>
          <a:lstStyle/>
          <a:p>
            <a:pPr marL="342900" indent="-342900">
              <a:buFont typeface="Wingdings" charset="2"/>
              <a:buChar char="Ø"/>
              <a:defRPr/>
            </a:pPr>
            <a:r>
              <a:rPr lang="en-US" dirty="0">
                <a:latin typeface="Calibri" charset="0"/>
                <a:ea typeface="ＭＳ Ｐゴシック" charset="0"/>
                <a:cs typeface="ＭＳ Ｐゴシック" charset="0"/>
              </a:rPr>
              <a:t>v</a:t>
            </a:r>
            <a:r>
              <a:rPr lang="en-US" dirty="0" smtClean="0">
                <a:latin typeface="Calibri" charset="0"/>
                <a:ea typeface="ＭＳ Ｐゴシック" charset="0"/>
                <a:cs typeface="ＭＳ Ｐゴシック" charset="0"/>
              </a:rPr>
              <a:t>olcanic </a:t>
            </a:r>
            <a:r>
              <a:rPr lang="en-US" dirty="0">
                <a:latin typeface="Calibri" charset="0"/>
                <a:ea typeface="ＭＳ Ｐゴシック" charset="0"/>
                <a:cs typeface="ＭＳ Ｐゴシック" charset="0"/>
              </a:rPr>
              <a:t>r</a:t>
            </a:r>
            <a:r>
              <a:rPr lang="en-US" dirty="0" smtClean="0">
                <a:latin typeface="Calibri" charset="0"/>
                <a:ea typeface="ＭＳ Ｐゴシック" charset="0"/>
                <a:cs typeface="ＭＳ Ｐゴシック" charset="0"/>
              </a:rPr>
              <a:t>ock</a:t>
            </a:r>
            <a:endParaRPr lang="en-US" dirty="0">
              <a:latin typeface="Calibri" charset="0"/>
              <a:ea typeface="ＭＳ Ｐゴシック" charset="0"/>
              <a:cs typeface="ＭＳ Ｐゴシック" charset="0"/>
            </a:endParaRPr>
          </a:p>
          <a:p>
            <a:pPr marL="742950" lvl="1" indent="-285750">
              <a:buFont typeface="Wingdings" charset="2"/>
              <a:buChar char="§"/>
              <a:defRPr/>
            </a:pPr>
            <a:r>
              <a:rPr lang="en-US" dirty="0">
                <a:latin typeface="Calibri" charset="0"/>
                <a:ea typeface="ＭＳ Ｐゴシック" charset="0"/>
                <a:cs typeface="ＭＳ Ｐゴシック" charset="0"/>
              </a:rPr>
              <a:t>t</a:t>
            </a:r>
            <a:r>
              <a:rPr lang="en-US" dirty="0" smtClean="0">
                <a:latin typeface="Calibri" charset="0"/>
                <a:ea typeface="ＭＳ Ｐゴシック" charset="0"/>
                <a:cs typeface="ＭＳ Ｐゴシック" charset="0"/>
              </a:rPr>
              <a:t>uff </a:t>
            </a:r>
            <a:r>
              <a:rPr lang="en-US" dirty="0">
                <a:latin typeface="Calibri" charset="0"/>
                <a:ea typeface="ＭＳ Ｐゴシック" charset="0"/>
                <a:cs typeface="ＭＳ Ｐゴシック" charset="0"/>
              </a:rPr>
              <a:t>is light colored, low density</a:t>
            </a:r>
          </a:p>
          <a:p>
            <a:pPr marL="742950" lvl="1" indent="-285750">
              <a:buFont typeface="Wingdings" charset="2"/>
              <a:buChar char="§"/>
              <a:defRPr/>
            </a:pPr>
            <a:r>
              <a:rPr lang="en-US" dirty="0">
                <a:latin typeface="Calibri" charset="0"/>
                <a:ea typeface="ＭＳ Ｐゴシック" charset="0"/>
                <a:cs typeface="ＭＳ Ｐゴシック" charset="0"/>
              </a:rPr>
              <a:t>o</a:t>
            </a:r>
            <a:r>
              <a:rPr lang="en-US" dirty="0" smtClean="0">
                <a:latin typeface="Calibri" charset="0"/>
                <a:ea typeface="ＭＳ Ｐゴシック" charset="0"/>
                <a:cs typeface="ＭＳ Ｐゴシック" charset="0"/>
              </a:rPr>
              <a:t>bsidian </a:t>
            </a:r>
            <a:r>
              <a:rPr lang="en-US" dirty="0">
                <a:latin typeface="Calibri" charset="0"/>
                <a:ea typeface="ＭＳ Ｐゴシック" charset="0"/>
                <a:cs typeface="ＭＳ Ｐゴシック" charset="0"/>
              </a:rPr>
              <a:t>is black and glassy rock</a:t>
            </a:r>
          </a:p>
          <a:p>
            <a:pPr marL="742950" lvl="1" indent="-285750">
              <a:buFont typeface="Wingdings" charset="2"/>
              <a:buChar char="§"/>
              <a:defRPr/>
            </a:pPr>
            <a:r>
              <a:rPr lang="en-US" dirty="0">
                <a:latin typeface="Calibri" charset="0"/>
                <a:ea typeface="ＭＳ Ｐゴシック" charset="0"/>
                <a:cs typeface="ＭＳ Ｐゴシック" charset="0"/>
              </a:rPr>
              <a:t>common to Cascade Ranges volcanoes and eastern Sierra</a:t>
            </a:r>
          </a:p>
          <a:p>
            <a:pPr marL="660400" indent="-660400">
              <a:defRPr/>
            </a:pPr>
            <a:endParaRPr lang="en-US" sz="1400"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a:p>
            <a:pPr marL="660400" indent="-660400">
              <a:defRPr/>
            </a:pPr>
            <a:endParaRPr lang="en-US" dirty="0">
              <a:latin typeface="Calibri" charset="0"/>
              <a:ea typeface="ＭＳ Ｐゴシック" charset="0"/>
              <a:cs typeface="ＭＳ Ｐゴシック" charset="0"/>
            </a:endParaRPr>
          </a:p>
        </p:txBody>
      </p:sp>
      <p:sp>
        <p:nvSpPr>
          <p:cNvPr id="52236" name="TextBox 2"/>
          <p:cNvSpPr txBox="1">
            <a:spLocks noChangeArrowheads="1"/>
          </p:cNvSpPr>
          <p:nvPr/>
        </p:nvSpPr>
        <p:spPr bwMode="auto">
          <a:xfrm>
            <a:off x="7924800" y="4953000"/>
            <a:ext cx="977025" cy="369332"/>
          </a:xfrm>
          <a:prstGeom prst="rect">
            <a:avLst/>
          </a:prstGeom>
          <a:noFill/>
          <a:ln w="9525">
            <a:noFill/>
            <a:miter lim="800000"/>
            <a:headEnd/>
            <a:tailEnd/>
          </a:ln>
        </p:spPr>
        <p:txBody>
          <a:bodyPr wrap="none">
            <a:spAutoFit/>
          </a:bodyPr>
          <a:lstStyle/>
          <a:p>
            <a:r>
              <a:rPr lang="en-US" dirty="0">
                <a:solidFill>
                  <a:srgbClr val="FFFFFF"/>
                </a:solidFill>
                <a:latin typeface="Calibri"/>
                <a:cs typeface="Calibri"/>
              </a:rPr>
              <a:t>obsidian</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Grp="1" noChangeArrowheads="1"/>
          </p:cNvSpPr>
          <p:nvPr>
            <p:ph type="body" idx="1"/>
          </p:nvPr>
        </p:nvSpPr>
        <p:spPr>
          <a:xfrm>
            <a:off x="1295400" y="3276600"/>
            <a:ext cx="4191000" cy="5715000"/>
          </a:xfrm>
        </p:spPr>
        <p:txBody>
          <a:bodyPr/>
          <a:lstStyle/>
          <a:p>
            <a:pPr marL="660400" indent="-660400" eaLnBrk="1" hangingPunct="1">
              <a:buNone/>
            </a:pPr>
            <a:endParaRPr lang="en-US" sz="1400"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a:buFont typeface="Wingdings" pitchFamily="2" charset="2"/>
              <a:buChar char="Ø"/>
            </a:pPr>
            <a:r>
              <a:rPr lang="en-US" dirty="0" err="1"/>
              <a:t>c</a:t>
            </a:r>
            <a:r>
              <a:rPr lang="en-US" dirty="0" err="1" smtClean="0"/>
              <a:t>hert</a:t>
            </a:r>
            <a:r>
              <a:rPr lang="en-US" dirty="0" smtClean="0"/>
              <a:t> </a:t>
            </a:r>
          </a:p>
          <a:p>
            <a:pPr lvl="1">
              <a:buFont typeface="Wingdings" pitchFamily="2" charset="2"/>
              <a:buChar char="§"/>
            </a:pPr>
            <a:r>
              <a:rPr lang="en-US" dirty="0" smtClean="0"/>
              <a:t>chemical sedimentary rock composed of layers of microscopic shells</a:t>
            </a:r>
          </a:p>
          <a:p>
            <a:pPr lvl="1">
              <a:buFont typeface="Wingdings" pitchFamily="2" charset="2"/>
              <a:buChar char="§"/>
            </a:pPr>
            <a:r>
              <a:rPr lang="en-US" dirty="0" smtClean="0"/>
              <a:t>commonly rust colored </a:t>
            </a:r>
          </a:p>
          <a:p>
            <a:pPr lvl="1">
              <a:buFont typeface="Wingdings" pitchFamily="2" charset="2"/>
              <a:buChar char="§"/>
            </a:pPr>
            <a:r>
              <a:rPr lang="en-US" dirty="0" smtClean="0"/>
              <a:t>common in Coast Ranges and foothills of Sierra Nevada</a:t>
            </a: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sp>
        <p:nvSpPr>
          <p:cNvPr id="54274" name="Text Box 6"/>
          <p:cNvSpPr txBox="1">
            <a:spLocks noChangeArrowheads="1"/>
          </p:cNvSpPr>
          <p:nvPr/>
        </p:nvSpPr>
        <p:spPr bwMode="auto">
          <a:xfrm>
            <a:off x="5943600" y="6096000"/>
            <a:ext cx="1828800" cy="366713"/>
          </a:xfrm>
          <a:prstGeom prst="rect">
            <a:avLst/>
          </a:prstGeom>
          <a:noFill/>
          <a:ln w="9525">
            <a:noFill/>
            <a:miter lim="800000"/>
            <a:headEnd/>
            <a:tailEnd/>
          </a:ln>
        </p:spPr>
        <p:txBody>
          <a:bodyPr>
            <a:spAutoFit/>
          </a:bodyPr>
          <a:lstStyle/>
          <a:p>
            <a:pPr>
              <a:spcBef>
                <a:spcPct val="50000"/>
              </a:spcBef>
            </a:pPr>
            <a:endParaRPr lang="en-US" dirty="0">
              <a:latin typeface="Calibri" pitchFamily="34" charset="0"/>
              <a:cs typeface="Calibri"/>
            </a:endParaRPr>
          </a:p>
        </p:txBody>
      </p:sp>
      <p:pic>
        <p:nvPicPr>
          <p:cNvPr id="54275" name="Picture 8"/>
          <p:cNvPicPr>
            <a:picLocks noChangeAspect="1" noChangeArrowheads="1"/>
          </p:cNvPicPr>
          <p:nvPr/>
        </p:nvPicPr>
        <p:blipFill>
          <a:blip r:embed="rId3" cstate="print"/>
          <a:srcRect/>
          <a:stretch>
            <a:fillRect/>
          </a:stretch>
        </p:blipFill>
        <p:spPr bwMode="auto">
          <a:xfrm>
            <a:off x="6781800" y="304800"/>
            <a:ext cx="2133600" cy="1600200"/>
          </a:xfrm>
          <a:prstGeom prst="rect">
            <a:avLst/>
          </a:prstGeom>
          <a:noFill/>
          <a:ln w="9525">
            <a:noFill/>
            <a:miter lim="800000"/>
            <a:headEnd/>
            <a:tailEnd/>
          </a:ln>
        </p:spPr>
      </p:pic>
      <p:pic>
        <p:nvPicPr>
          <p:cNvPr id="54276" name="Picture 9"/>
          <p:cNvPicPr>
            <a:picLocks noChangeAspect="1" noChangeArrowheads="1"/>
          </p:cNvPicPr>
          <p:nvPr/>
        </p:nvPicPr>
        <p:blipFill>
          <a:blip r:embed="rId4" cstate="print"/>
          <a:srcRect/>
          <a:stretch>
            <a:fillRect/>
          </a:stretch>
        </p:blipFill>
        <p:spPr bwMode="auto">
          <a:xfrm>
            <a:off x="1219200" y="2514600"/>
            <a:ext cx="2057400" cy="1727200"/>
          </a:xfrm>
          <a:prstGeom prst="rect">
            <a:avLst/>
          </a:prstGeom>
          <a:noFill/>
          <a:ln w="9525">
            <a:noFill/>
            <a:miter lim="800000"/>
            <a:headEnd/>
            <a:tailEnd/>
          </a:ln>
        </p:spPr>
      </p:pic>
      <p:pic>
        <p:nvPicPr>
          <p:cNvPr id="54277" name="Picture 10"/>
          <p:cNvPicPr>
            <a:picLocks noChangeAspect="1" noChangeArrowheads="1"/>
          </p:cNvPicPr>
          <p:nvPr/>
        </p:nvPicPr>
        <p:blipFill>
          <a:blip r:embed="rId5" cstate="print"/>
          <a:srcRect/>
          <a:stretch>
            <a:fillRect/>
          </a:stretch>
        </p:blipFill>
        <p:spPr bwMode="auto">
          <a:xfrm>
            <a:off x="6629400" y="4876800"/>
            <a:ext cx="2235200" cy="1676400"/>
          </a:xfrm>
          <a:prstGeom prst="rect">
            <a:avLst/>
          </a:prstGeom>
          <a:noFill/>
          <a:ln w="9525">
            <a:noFill/>
            <a:miter lim="800000"/>
            <a:headEnd/>
            <a:tailEnd/>
          </a:ln>
        </p:spPr>
      </p:pic>
      <p:pic>
        <p:nvPicPr>
          <p:cNvPr id="9" name="Picture 8" descr="PPbkgndDk.KhakiLt.Khaki.png"/>
          <p:cNvPicPr>
            <a:picLocks noChangeAspect="1"/>
          </p:cNvPicPr>
          <p:nvPr/>
        </p:nvPicPr>
        <p:blipFill>
          <a:blip r:embed="rId6"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54279" name="Rectangle 1"/>
          <p:cNvSpPr>
            <a:spLocks noChangeArrowheads="1"/>
          </p:cNvSpPr>
          <p:nvPr/>
        </p:nvSpPr>
        <p:spPr bwMode="auto">
          <a:xfrm>
            <a:off x="609600" y="152400"/>
            <a:ext cx="4572000" cy="1754188"/>
          </a:xfrm>
          <a:prstGeom prst="rect">
            <a:avLst/>
          </a:prstGeom>
          <a:noFill/>
          <a:ln w="9525">
            <a:noFill/>
            <a:miter lim="800000"/>
            <a:headEnd/>
            <a:tailEnd/>
          </a:ln>
        </p:spPr>
        <p:txBody>
          <a:bodyPr>
            <a:spAutoFit/>
          </a:bodyPr>
          <a:lstStyle/>
          <a:p>
            <a:pPr marL="285750" indent="-285750">
              <a:buFont typeface="Courier New" pitchFamily="49" charset="0"/>
              <a:buChar char="o"/>
            </a:pPr>
            <a:r>
              <a:rPr lang="en-US" dirty="0">
                <a:latin typeface="Calibri" pitchFamily="34" charset="0"/>
                <a:cs typeface="Calibri"/>
              </a:rPr>
              <a:t>c</a:t>
            </a:r>
            <a:r>
              <a:rPr lang="en-US" dirty="0" smtClean="0">
                <a:latin typeface="Calibri" pitchFamily="34" charset="0"/>
                <a:cs typeface="Calibri"/>
              </a:rPr>
              <a:t>ommon </a:t>
            </a:r>
            <a:r>
              <a:rPr lang="en-US" dirty="0">
                <a:latin typeface="Calibri" pitchFamily="34" charset="0"/>
                <a:cs typeface="Calibri"/>
              </a:rPr>
              <a:t>types of sedimentary rock in CA</a:t>
            </a:r>
          </a:p>
          <a:p>
            <a:pPr marL="742950" lvl="1" indent="-285750">
              <a:buFont typeface="Wingdings" pitchFamily="2" charset="2"/>
              <a:buChar char="Ø"/>
            </a:pPr>
            <a:r>
              <a:rPr lang="en-US" dirty="0">
                <a:latin typeface="Calibri" pitchFamily="34" charset="0"/>
                <a:cs typeface="Calibri"/>
              </a:rPr>
              <a:t>s</a:t>
            </a:r>
            <a:r>
              <a:rPr lang="en-US" dirty="0" smtClean="0">
                <a:latin typeface="Calibri" pitchFamily="34" charset="0"/>
                <a:cs typeface="Calibri"/>
              </a:rPr>
              <a:t>hale</a:t>
            </a:r>
            <a:endParaRPr lang="en-US" dirty="0">
              <a:latin typeface="Calibri" pitchFamily="34" charset="0"/>
              <a:cs typeface="Calibri"/>
            </a:endParaRPr>
          </a:p>
          <a:p>
            <a:pPr marL="1200150" lvl="2" indent="-285750">
              <a:buFont typeface="Wingdings" pitchFamily="2" charset="2"/>
              <a:buChar char="§"/>
            </a:pPr>
            <a:r>
              <a:rPr lang="en-US" dirty="0">
                <a:latin typeface="Calibri" pitchFamily="34" charset="0"/>
                <a:cs typeface="Calibri"/>
              </a:rPr>
              <a:t>extremely fine grained rock</a:t>
            </a:r>
          </a:p>
          <a:p>
            <a:pPr marL="1200150" lvl="2" indent="-285750">
              <a:buFont typeface="Wingdings" pitchFamily="2" charset="2"/>
              <a:buChar char="§"/>
            </a:pPr>
            <a:r>
              <a:rPr lang="en-US" dirty="0">
                <a:latin typeface="Calibri" pitchFamily="34" charset="0"/>
                <a:cs typeface="Calibri"/>
              </a:rPr>
              <a:t>forms in calm environments</a:t>
            </a:r>
          </a:p>
          <a:p>
            <a:pPr marL="1200150" lvl="2" indent="-285750">
              <a:buFont typeface="Wingdings" pitchFamily="2" charset="2"/>
              <a:buChar char="§"/>
            </a:pPr>
            <a:r>
              <a:rPr lang="en-US" dirty="0">
                <a:latin typeface="Calibri" pitchFamily="34" charset="0"/>
                <a:cs typeface="Calibri"/>
              </a:rPr>
              <a:t>common in Coast Ranges and foothills of Sierra Nevada</a:t>
            </a:r>
          </a:p>
        </p:txBody>
      </p:sp>
      <p:sp>
        <p:nvSpPr>
          <p:cNvPr id="16" name="Rectangle 1"/>
          <p:cNvSpPr>
            <a:spLocks noChangeArrowheads="1"/>
          </p:cNvSpPr>
          <p:nvPr/>
        </p:nvSpPr>
        <p:spPr bwMode="auto">
          <a:xfrm>
            <a:off x="5029200" y="2590800"/>
            <a:ext cx="4572000" cy="1754326"/>
          </a:xfrm>
          <a:prstGeom prst="rect">
            <a:avLst/>
          </a:prstGeom>
          <a:noFill/>
          <a:ln w="9525">
            <a:noFill/>
            <a:miter lim="800000"/>
            <a:headEnd/>
            <a:tailEnd/>
          </a:ln>
        </p:spPr>
        <p:txBody>
          <a:bodyPr>
            <a:spAutoFit/>
          </a:bodyPr>
          <a:lstStyle/>
          <a:p>
            <a:pPr marL="742950" lvl="1" indent="-285750">
              <a:buFont typeface="Wingdings" pitchFamily="2" charset="2"/>
              <a:buChar char="Ø"/>
            </a:pPr>
            <a:r>
              <a:rPr lang="en-US" dirty="0">
                <a:latin typeface="Calibri" pitchFamily="34" charset="0"/>
                <a:cs typeface="Calibri"/>
              </a:rPr>
              <a:t>s</a:t>
            </a:r>
            <a:r>
              <a:rPr lang="en-US" dirty="0" smtClean="0">
                <a:latin typeface="Calibri" pitchFamily="34" charset="0"/>
                <a:cs typeface="Calibri"/>
              </a:rPr>
              <a:t>andstone</a:t>
            </a:r>
            <a:endParaRPr lang="en-US" dirty="0">
              <a:latin typeface="Calibri" pitchFamily="34" charset="0"/>
              <a:cs typeface="Calibri"/>
            </a:endParaRPr>
          </a:p>
          <a:p>
            <a:pPr marL="1200150" lvl="2" indent="-285750">
              <a:buFont typeface="Wingdings" pitchFamily="2" charset="2"/>
              <a:buChar char="§"/>
            </a:pPr>
            <a:r>
              <a:rPr lang="en-US" dirty="0">
                <a:latin typeface="Calibri" pitchFamily="34" charset="0"/>
                <a:cs typeface="Calibri"/>
              </a:rPr>
              <a:t>m</a:t>
            </a:r>
            <a:r>
              <a:rPr lang="en-US" dirty="0" smtClean="0">
                <a:latin typeface="Calibri" pitchFamily="34" charset="0"/>
                <a:cs typeface="Calibri"/>
              </a:rPr>
              <a:t>edium grained </a:t>
            </a:r>
            <a:r>
              <a:rPr lang="en-US" dirty="0">
                <a:latin typeface="Calibri" pitchFamily="34" charset="0"/>
                <a:cs typeface="Calibri"/>
              </a:rPr>
              <a:t>rock</a:t>
            </a:r>
          </a:p>
          <a:p>
            <a:pPr marL="1200150" lvl="2" indent="-285750">
              <a:buFont typeface="Wingdings" pitchFamily="2" charset="2"/>
              <a:buChar char="§"/>
            </a:pPr>
            <a:r>
              <a:rPr lang="en-US" dirty="0">
                <a:latin typeface="Calibri" pitchFamily="34" charset="0"/>
                <a:cs typeface="Calibri"/>
              </a:rPr>
              <a:t>f</a:t>
            </a:r>
            <a:r>
              <a:rPr lang="en-US" dirty="0" smtClean="0">
                <a:latin typeface="Calibri" pitchFamily="34" charset="0"/>
                <a:cs typeface="Calibri"/>
              </a:rPr>
              <a:t>ound in near-shore marine environments</a:t>
            </a:r>
            <a:endParaRPr lang="en-US" dirty="0">
              <a:latin typeface="Calibri" pitchFamily="34" charset="0"/>
              <a:cs typeface="Calibri"/>
            </a:endParaRPr>
          </a:p>
          <a:p>
            <a:pPr marL="1200150" lvl="2" indent="-285750">
              <a:buFont typeface="Wingdings" pitchFamily="2" charset="2"/>
              <a:buChar char="§"/>
            </a:pPr>
            <a:r>
              <a:rPr lang="en-US" dirty="0">
                <a:latin typeface="Calibri" pitchFamily="34" charset="0"/>
                <a:cs typeface="Calibri"/>
              </a:rPr>
              <a:t>common in </a:t>
            </a:r>
            <a:r>
              <a:rPr lang="en-US" dirty="0" smtClean="0">
                <a:latin typeface="Calibri" pitchFamily="34" charset="0"/>
                <a:cs typeface="Calibri"/>
              </a:rPr>
              <a:t>Central Valley and desert provinces</a:t>
            </a:r>
            <a:endParaRPr lang="en-US" dirty="0">
              <a:latin typeface="Calibri" pitchFamily="34" charset="0"/>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685800" y="152400"/>
            <a:ext cx="7620000" cy="2286000"/>
          </a:xfrm>
        </p:spPr>
        <p:txBody>
          <a:bodyPr/>
          <a:lstStyle/>
          <a:p>
            <a:pPr marL="660400" indent="-660400" eaLnBrk="1" hangingPunct="1"/>
            <a:endParaRPr lang="en-US" sz="1400" dirty="0" smtClean="0">
              <a:latin typeface="Calibri" pitchFamily="34" charset="0"/>
              <a:ea typeface="ＭＳ Ｐゴシック" pitchFamily="34" charset="-128"/>
            </a:endParaRPr>
          </a:p>
          <a:p>
            <a:pPr marL="660400" indent="-660400" eaLnBrk="1" hangingPunct="1"/>
            <a:endParaRPr lang="en-US" sz="1400" dirty="0" smtClean="0">
              <a:latin typeface="Calibri" pitchFamily="34" charset="0"/>
              <a:ea typeface="ＭＳ Ｐゴシック" pitchFamily="34" charset="-128"/>
            </a:endParaRPr>
          </a:p>
          <a:p>
            <a:pPr marL="660400" indent="-660400" eaLnBrk="1" hangingPunct="1"/>
            <a:endParaRPr lang="en-US" sz="1400" dirty="0" smtClean="0">
              <a:latin typeface="Calibri" pitchFamily="34" charset="0"/>
              <a:ea typeface="ＭＳ Ｐゴシック" pitchFamily="34" charset="-128"/>
            </a:endParaRPr>
          </a:p>
          <a:p>
            <a:pPr marL="660400" indent="-660400" eaLnBrk="1" hangingPunct="1"/>
            <a:endParaRPr lang="en-US" sz="1400" dirty="0" smtClean="0">
              <a:latin typeface="Calibri" pitchFamily="34" charset="0"/>
              <a:ea typeface="ＭＳ Ｐゴシック" pitchFamily="34" charset="-128"/>
            </a:endParaRPr>
          </a:p>
          <a:p>
            <a:pPr marL="660400" indent="-660400" eaLnBrk="1" hangingPunct="1"/>
            <a:endParaRPr lang="en-US" sz="1400" dirty="0" smtClean="0">
              <a:latin typeface="Calibri" pitchFamily="34" charset="0"/>
              <a:ea typeface="ＭＳ Ｐゴシック" pitchFamily="34" charset="-128"/>
            </a:endParaRPr>
          </a:p>
          <a:p>
            <a:pPr marL="660400" indent="-660400" eaLnBrk="1" hangingPunct="1"/>
            <a:endParaRPr lang="en-US" sz="1400" dirty="0" smtClean="0">
              <a:latin typeface="Calibri" pitchFamily="34" charset="0"/>
              <a:ea typeface="ＭＳ Ｐゴシック" pitchFamily="34" charset="-128"/>
            </a:endParaRPr>
          </a:p>
          <a:p>
            <a:pPr marL="660400" indent="-660400" eaLnBrk="1" hangingPunct="1"/>
            <a:endParaRPr lang="en-US" sz="1400"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sz="1400"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endParaRPr lang="en-US" dirty="0" smtClean="0">
              <a:latin typeface="Calibri" pitchFamily="34" charset="0"/>
              <a:ea typeface="ＭＳ Ｐゴシック" pitchFamily="34" charset="-128"/>
            </a:endParaRPr>
          </a:p>
          <a:p>
            <a:pPr marL="660400" indent="-660400" eaLnBrk="1" hangingPunct="1">
              <a:buFontTx/>
              <a:buNone/>
            </a:pPr>
            <a:endParaRPr lang="en-US" sz="1400"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58371" name="Picture 9"/>
          <p:cNvPicPr>
            <a:picLocks noChangeAspect="1" noChangeArrowheads="1"/>
          </p:cNvPicPr>
          <p:nvPr/>
        </p:nvPicPr>
        <p:blipFill>
          <a:blip r:embed="rId3" cstate="print"/>
          <a:srcRect/>
          <a:stretch>
            <a:fillRect/>
          </a:stretch>
        </p:blipFill>
        <p:spPr bwMode="auto">
          <a:xfrm>
            <a:off x="7162800" y="152400"/>
            <a:ext cx="1785938" cy="2362200"/>
          </a:xfrm>
          <a:prstGeom prst="rect">
            <a:avLst/>
          </a:prstGeom>
          <a:noFill/>
          <a:ln w="9525">
            <a:noFill/>
            <a:miter lim="800000"/>
            <a:headEnd/>
            <a:tailEnd/>
          </a:ln>
        </p:spPr>
      </p:pic>
      <p:pic>
        <p:nvPicPr>
          <p:cNvPr id="58372" name="Picture 10"/>
          <p:cNvPicPr>
            <a:picLocks noChangeAspect="1" noChangeArrowheads="1"/>
          </p:cNvPicPr>
          <p:nvPr/>
        </p:nvPicPr>
        <p:blipFill>
          <a:blip r:embed="rId4" cstate="print"/>
          <a:srcRect/>
          <a:stretch>
            <a:fillRect/>
          </a:stretch>
        </p:blipFill>
        <p:spPr bwMode="auto">
          <a:xfrm>
            <a:off x="1219200" y="2743200"/>
            <a:ext cx="2209800" cy="1470025"/>
          </a:xfrm>
          <a:prstGeom prst="rect">
            <a:avLst/>
          </a:prstGeom>
          <a:noFill/>
          <a:ln w="9525">
            <a:noFill/>
            <a:miter lim="800000"/>
            <a:headEnd/>
            <a:tailEnd/>
          </a:ln>
        </p:spPr>
      </p:pic>
      <p:pic>
        <p:nvPicPr>
          <p:cNvPr id="58373" name="Picture 11"/>
          <p:cNvPicPr>
            <a:picLocks noChangeAspect="1" noChangeArrowheads="1"/>
          </p:cNvPicPr>
          <p:nvPr/>
        </p:nvPicPr>
        <p:blipFill>
          <a:blip r:embed="rId5" cstate="print"/>
          <a:srcRect/>
          <a:stretch>
            <a:fillRect/>
          </a:stretch>
        </p:blipFill>
        <p:spPr bwMode="auto">
          <a:xfrm>
            <a:off x="6451600" y="4800600"/>
            <a:ext cx="2540000" cy="1905000"/>
          </a:xfrm>
          <a:prstGeom prst="rect">
            <a:avLst/>
          </a:prstGeom>
          <a:noFill/>
          <a:ln w="9525">
            <a:noFill/>
            <a:miter lim="800000"/>
            <a:headEnd/>
            <a:tailEnd/>
          </a:ln>
        </p:spPr>
      </p:pic>
      <p:pic>
        <p:nvPicPr>
          <p:cNvPr id="8" name="Picture 7" descr="PPbkgndDk.KhakiLt.Khaki.png"/>
          <p:cNvPicPr>
            <a:picLocks noChangeAspect="1"/>
          </p:cNvPicPr>
          <p:nvPr/>
        </p:nvPicPr>
        <p:blipFill>
          <a:blip r:embed="rId6"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9" name="Rectangle 1"/>
          <p:cNvSpPr>
            <a:spLocks noChangeArrowheads="1"/>
          </p:cNvSpPr>
          <p:nvPr/>
        </p:nvSpPr>
        <p:spPr bwMode="auto">
          <a:xfrm>
            <a:off x="685800" y="228600"/>
            <a:ext cx="4572000" cy="2031325"/>
          </a:xfrm>
          <a:prstGeom prst="rect">
            <a:avLst/>
          </a:prstGeom>
          <a:noFill/>
          <a:ln w="9525">
            <a:noFill/>
            <a:miter lim="800000"/>
            <a:headEnd/>
            <a:tailEnd/>
          </a:ln>
        </p:spPr>
        <p:txBody>
          <a:bodyPr>
            <a:spAutoFit/>
          </a:bodyPr>
          <a:lstStyle/>
          <a:p>
            <a:pPr marL="285750" indent="-285750">
              <a:buFont typeface="Courier New" pitchFamily="49" charset="0"/>
              <a:buChar char="o"/>
            </a:pPr>
            <a:r>
              <a:rPr lang="en-US" dirty="0">
                <a:latin typeface="Calibri" pitchFamily="34" charset="0"/>
                <a:cs typeface="Calibri"/>
              </a:rPr>
              <a:t>c</a:t>
            </a:r>
            <a:r>
              <a:rPr lang="en-US" dirty="0" smtClean="0">
                <a:latin typeface="Calibri" pitchFamily="34" charset="0"/>
                <a:cs typeface="Calibri"/>
              </a:rPr>
              <a:t>ommon </a:t>
            </a:r>
            <a:r>
              <a:rPr lang="en-US" dirty="0">
                <a:latin typeface="Calibri" pitchFamily="34" charset="0"/>
                <a:cs typeface="Calibri"/>
              </a:rPr>
              <a:t>types of </a:t>
            </a:r>
            <a:r>
              <a:rPr lang="en-US" dirty="0" smtClean="0">
                <a:latin typeface="Calibri" pitchFamily="34" charset="0"/>
                <a:cs typeface="Calibri"/>
              </a:rPr>
              <a:t>metamorphic rock </a:t>
            </a:r>
            <a:r>
              <a:rPr lang="en-US" dirty="0">
                <a:latin typeface="Calibri" pitchFamily="34" charset="0"/>
                <a:cs typeface="Calibri"/>
              </a:rPr>
              <a:t>in </a:t>
            </a:r>
            <a:r>
              <a:rPr lang="en-US" dirty="0" smtClean="0">
                <a:latin typeface="Calibri" pitchFamily="34" charset="0"/>
                <a:cs typeface="Calibri"/>
              </a:rPr>
              <a:t>CA</a:t>
            </a:r>
          </a:p>
          <a:p>
            <a:pPr marL="742950" lvl="1" indent="-285750">
              <a:buFont typeface="Wingdings" pitchFamily="2" charset="2"/>
              <a:buChar char="Ø"/>
            </a:pPr>
            <a:r>
              <a:rPr lang="en-US" dirty="0">
                <a:latin typeface="Calibri" pitchFamily="34" charset="0"/>
                <a:cs typeface="Calibri"/>
              </a:rPr>
              <a:t>s</a:t>
            </a:r>
            <a:r>
              <a:rPr lang="en-US" dirty="0" smtClean="0">
                <a:latin typeface="Calibri" pitchFamily="34" charset="0"/>
                <a:cs typeface="Calibri"/>
              </a:rPr>
              <a:t>erpentine</a:t>
            </a:r>
            <a:endParaRPr lang="en-US" dirty="0">
              <a:latin typeface="Calibri" pitchFamily="34" charset="0"/>
              <a:cs typeface="Calibri"/>
            </a:endParaRPr>
          </a:p>
          <a:p>
            <a:pPr marL="1200150" lvl="2" indent="-285750">
              <a:buFont typeface="Wingdings" pitchFamily="2" charset="2"/>
              <a:buChar char="§"/>
            </a:pPr>
            <a:r>
              <a:rPr lang="en-US" dirty="0">
                <a:latin typeface="Calibri" pitchFamily="34" charset="0"/>
                <a:cs typeface="Calibri"/>
              </a:rPr>
              <a:t>o</a:t>
            </a:r>
            <a:r>
              <a:rPr lang="en-US" dirty="0" smtClean="0">
                <a:latin typeface="Calibri" pitchFamily="34" charset="0"/>
                <a:cs typeface="Calibri"/>
              </a:rPr>
              <a:t>ur proud state rock</a:t>
            </a:r>
            <a:endParaRPr lang="en-US" dirty="0">
              <a:latin typeface="Calibri" pitchFamily="34" charset="0"/>
              <a:cs typeface="Calibri"/>
            </a:endParaRPr>
          </a:p>
          <a:p>
            <a:pPr marL="1200150" lvl="2" indent="-285750">
              <a:buFont typeface="Wingdings" pitchFamily="2" charset="2"/>
              <a:buChar char="§"/>
            </a:pPr>
            <a:r>
              <a:rPr lang="en-US" dirty="0" smtClean="0">
                <a:latin typeface="Calibri" pitchFamily="34" charset="0"/>
                <a:cs typeface="Calibri"/>
              </a:rPr>
              <a:t>green to black color</a:t>
            </a:r>
          </a:p>
          <a:p>
            <a:pPr marL="1200150" lvl="2" indent="-285750">
              <a:buFont typeface="Wingdings" pitchFamily="2" charset="2"/>
              <a:buChar char="§"/>
            </a:pPr>
            <a:r>
              <a:rPr lang="en-US" dirty="0">
                <a:latin typeface="Calibri" pitchFamily="34" charset="0"/>
                <a:cs typeface="Calibri"/>
              </a:rPr>
              <a:t>w</a:t>
            </a:r>
            <a:r>
              <a:rPr lang="en-US" dirty="0" smtClean="0">
                <a:latin typeface="Calibri" pitchFamily="34" charset="0"/>
                <a:cs typeface="Calibri"/>
              </a:rPr>
              <a:t>axy and extremely soft</a:t>
            </a:r>
            <a:endParaRPr lang="en-US" dirty="0">
              <a:latin typeface="Calibri" pitchFamily="34" charset="0"/>
              <a:cs typeface="Calibri"/>
            </a:endParaRPr>
          </a:p>
          <a:p>
            <a:pPr marL="1200150" lvl="2" indent="-285750">
              <a:buFont typeface="Wingdings" pitchFamily="2" charset="2"/>
              <a:buChar char="§"/>
            </a:pPr>
            <a:r>
              <a:rPr lang="en-US" dirty="0" smtClean="0">
                <a:latin typeface="Calibri" pitchFamily="34" charset="0"/>
                <a:cs typeface="Calibri"/>
              </a:rPr>
              <a:t> common in the Coast Ranges and Sierra Nevada foothills</a:t>
            </a:r>
            <a:endParaRPr lang="en-US" dirty="0">
              <a:latin typeface="Calibri" pitchFamily="34" charset="0"/>
              <a:cs typeface="Calibri"/>
            </a:endParaRPr>
          </a:p>
        </p:txBody>
      </p:sp>
      <p:sp>
        <p:nvSpPr>
          <p:cNvPr id="12" name="Rectangle 11"/>
          <p:cNvSpPr/>
          <p:nvPr/>
        </p:nvSpPr>
        <p:spPr>
          <a:xfrm>
            <a:off x="4724400" y="2895600"/>
            <a:ext cx="4572000" cy="1200329"/>
          </a:xfrm>
          <a:prstGeom prst="rect">
            <a:avLst/>
          </a:prstGeom>
        </p:spPr>
        <p:txBody>
          <a:bodyPr>
            <a:spAutoFit/>
          </a:bodyPr>
          <a:lstStyle/>
          <a:p>
            <a:pPr marL="742950" lvl="1" indent="-285750">
              <a:buFont typeface="Wingdings" pitchFamily="2" charset="2"/>
              <a:buChar char="Ø"/>
            </a:pPr>
            <a:r>
              <a:rPr lang="en-US" dirty="0">
                <a:latin typeface="Calibri" pitchFamily="34" charset="0"/>
                <a:cs typeface="Calibri"/>
              </a:rPr>
              <a:t>s</a:t>
            </a:r>
            <a:r>
              <a:rPr lang="en-US" dirty="0" smtClean="0">
                <a:latin typeface="Calibri" pitchFamily="34" charset="0"/>
                <a:cs typeface="Calibri"/>
              </a:rPr>
              <a:t>late</a:t>
            </a:r>
            <a:endParaRPr lang="en-US" dirty="0" smtClean="0">
              <a:latin typeface="Calibri" pitchFamily="34" charset="0"/>
              <a:cs typeface="Calibri"/>
            </a:endParaRPr>
          </a:p>
          <a:p>
            <a:pPr marL="1200150" lvl="2" indent="-285750">
              <a:buFont typeface="Wingdings" pitchFamily="2" charset="2"/>
              <a:buChar char="§"/>
            </a:pPr>
            <a:r>
              <a:rPr lang="en-US" dirty="0">
                <a:latin typeface="Calibri" pitchFamily="34" charset="0"/>
                <a:cs typeface="Calibri"/>
              </a:rPr>
              <a:t>f</a:t>
            </a:r>
            <a:r>
              <a:rPr lang="en-US" dirty="0" smtClean="0">
                <a:latin typeface="Calibri" pitchFamily="34" charset="0"/>
                <a:cs typeface="Calibri"/>
              </a:rPr>
              <a:t>ine grained foliated rock</a:t>
            </a:r>
          </a:p>
          <a:p>
            <a:pPr marL="1200150" lvl="2" indent="-285750">
              <a:buFont typeface="Wingdings" pitchFamily="2" charset="2"/>
              <a:buChar char="§"/>
            </a:pPr>
            <a:r>
              <a:rPr lang="en-US" dirty="0">
                <a:latin typeface="Calibri" pitchFamily="34" charset="0"/>
                <a:cs typeface="Calibri"/>
              </a:rPr>
              <a:t>c</a:t>
            </a:r>
            <a:r>
              <a:rPr lang="en-US" dirty="0" smtClean="0">
                <a:latin typeface="Calibri" pitchFamily="34" charset="0"/>
                <a:cs typeface="Calibri"/>
              </a:rPr>
              <a:t>ommon in Sierra Nevada foothills</a:t>
            </a:r>
          </a:p>
        </p:txBody>
      </p:sp>
      <p:sp>
        <p:nvSpPr>
          <p:cNvPr id="15" name="Rectangle 14"/>
          <p:cNvSpPr/>
          <p:nvPr/>
        </p:nvSpPr>
        <p:spPr>
          <a:xfrm>
            <a:off x="762000" y="5181600"/>
            <a:ext cx="4572000" cy="1200329"/>
          </a:xfrm>
          <a:prstGeom prst="rect">
            <a:avLst/>
          </a:prstGeom>
        </p:spPr>
        <p:txBody>
          <a:bodyPr>
            <a:spAutoFit/>
          </a:bodyPr>
          <a:lstStyle/>
          <a:p>
            <a:pPr marL="742950" lvl="1" indent="-285750">
              <a:buFont typeface="Wingdings" pitchFamily="2" charset="2"/>
              <a:buChar char="Ø"/>
            </a:pPr>
            <a:r>
              <a:rPr lang="en-US" dirty="0">
                <a:latin typeface="Calibri" pitchFamily="34" charset="0"/>
                <a:cs typeface="Calibri"/>
              </a:rPr>
              <a:t>s</a:t>
            </a:r>
            <a:r>
              <a:rPr lang="en-US" dirty="0" smtClean="0">
                <a:latin typeface="Calibri" pitchFamily="34" charset="0"/>
                <a:cs typeface="Calibri"/>
              </a:rPr>
              <a:t>chist</a:t>
            </a:r>
            <a:endParaRPr lang="en-US" dirty="0" smtClean="0">
              <a:latin typeface="Calibri" pitchFamily="34" charset="0"/>
              <a:cs typeface="Calibri"/>
            </a:endParaRPr>
          </a:p>
          <a:p>
            <a:pPr marL="1200150" lvl="2" indent="-285750">
              <a:buFont typeface="Wingdings" pitchFamily="2" charset="2"/>
              <a:buChar char="§"/>
            </a:pPr>
            <a:r>
              <a:rPr lang="en-US" dirty="0">
                <a:latin typeface="Calibri" pitchFamily="34" charset="0"/>
                <a:cs typeface="Calibri"/>
              </a:rPr>
              <a:t>f</a:t>
            </a:r>
            <a:r>
              <a:rPr lang="en-US" dirty="0" smtClean="0">
                <a:latin typeface="Calibri" pitchFamily="34" charset="0"/>
                <a:cs typeface="Calibri"/>
              </a:rPr>
              <a:t>ine grained, foliated rock</a:t>
            </a:r>
          </a:p>
          <a:p>
            <a:pPr marL="1200150" lvl="2" indent="-285750">
              <a:buFont typeface="Wingdings" pitchFamily="2" charset="2"/>
              <a:buChar char="§"/>
            </a:pPr>
            <a:r>
              <a:rPr lang="en-US" dirty="0">
                <a:latin typeface="Calibri" pitchFamily="34" charset="0"/>
                <a:cs typeface="Calibri"/>
              </a:rPr>
              <a:t>c</a:t>
            </a:r>
            <a:r>
              <a:rPr lang="en-US" dirty="0" smtClean="0">
                <a:latin typeface="Calibri" pitchFamily="34" charset="0"/>
                <a:cs typeface="Calibri"/>
              </a:rPr>
              <a:t>ommon in Sierra Nevada foothills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5257800" y="914400"/>
            <a:ext cx="3886200" cy="5715000"/>
          </a:xfrm>
        </p:spPr>
        <p:txBody>
          <a:bodyPr/>
          <a:lstStyle/>
          <a:p>
            <a:pPr eaLnBrk="1" hangingPunct="1">
              <a:buFont typeface="Courier New"/>
              <a:buChar char="o"/>
            </a:pPr>
            <a:r>
              <a:rPr lang="en-US" dirty="0">
                <a:solidFill>
                  <a:schemeClr val="bg1"/>
                </a:solidFill>
                <a:latin typeface="Calibri" pitchFamily="34" charset="0"/>
              </a:rPr>
              <a:t>r</a:t>
            </a:r>
            <a:r>
              <a:rPr lang="en-US" dirty="0" smtClean="0">
                <a:solidFill>
                  <a:schemeClr val="bg1"/>
                </a:solidFill>
                <a:latin typeface="Calibri" pitchFamily="34" charset="0"/>
              </a:rPr>
              <a:t>ocks falling into bowl</a:t>
            </a:r>
            <a:endParaRPr lang="en-US" dirty="0">
              <a:solidFill>
                <a:schemeClr val="bg1"/>
              </a:solidFill>
              <a:latin typeface="Calibri" pitchFamily="34" charset="0"/>
              <a:ea typeface="ＭＳ Ｐゴシック" pitchFamily="34" charset="-128"/>
            </a:endParaRPr>
          </a:p>
          <a:p>
            <a:pPr lvl="1" eaLnBrk="1" hangingPunct="1">
              <a:buFont typeface="Wingdings" charset="2"/>
              <a:buChar char="Ø"/>
            </a:pPr>
            <a:r>
              <a:rPr lang="en-US" dirty="0">
                <a:solidFill>
                  <a:schemeClr val="bg1"/>
                </a:solidFill>
                <a:latin typeface="Calibri" pitchFamily="34" charset="0"/>
                <a:ea typeface="ＭＳ Ｐゴシック" pitchFamily="34" charset="-128"/>
              </a:rPr>
              <a:t>s</a:t>
            </a:r>
            <a:r>
              <a:rPr lang="en-US" dirty="0" smtClean="0">
                <a:solidFill>
                  <a:schemeClr val="bg1"/>
                </a:solidFill>
                <a:latin typeface="Calibri" pitchFamily="34" charset="0"/>
                <a:ea typeface="ＭＳ Ｐゴシック" pitchFamily="34" charset="-128"/>
              </a:rPr>
              <a:t>edimentary rocks and debris made from the erosion of Coast Ranges and Sierra Nevada have covered the Central Valley in layers of sedimentation up to 20,000 meters in thickness</a:t>
            </a:r>
          </a:p>
          <a:p>
            <a:pPr lvl="1" eaLnBrk="1" hangingPunct="1">
              <a:buFont typeface="Wingdings" charset="2"/>
              <a:buChar char="Ø"/>
            </a:pPr>
            <a:r>
              <a:rPr lang="en-US" dirty="0" smtClean="0">
                <a:solidFill>
                  <a:schemeClr val="bg1"/>
                </a:solidFill>
                <a:latin typeface="Calibri" pitchFamily="34" charset="0"/>
                <a:ea typeface="ＭＳ Ｐゴシック" pitchFamily="34" charset="-128"/>
              </a:rPr>
              <a:t>contributes to the richness of soil in Central Valley</a:t>
            </a: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endParaRPr lang="en-US" sz="1400"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6" name="Picture 5"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4"/>
          <p:cNvPicPr>
            <a:picLocks noChangeAspect="1" noChangeArrowheads="1"/>
          </p:cNvPicPr>
          <p:nvPr/>
        </p:nvPicPr>
        <p:blipFill>
          <a:blip r:embed="rId2" cstate="print"/>
          <a:srcRect/>
          <a:stretch>
            <a:fillRect/>
          </a:stretch>
        </p:blipFill>
        <p:spPr bwMode="auto">
          <a:xfrm>
            <a:off x="5906434" y="228600"/>
            <a:ext cx="3056306" cy="1752600"/>
          </a:xfrm>
          <a:prstGeom prst="rect">
            <a:avLst/>
          </a:prstGeom>
          <a:noFill/>
          <a:ln w="9525">
            <a:noFill/>
            <a:miter lim="800000"/>
            <a:headEnd/>
            <a:tailEnd/>
          </a:ln>
        </p:spPr>
      </p:pic>
      <p:pic>
        <p:nvPicPr>
          <p:cNvPr id="5" name="Picture 4"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pic>
        <p:nvPicPr>
          <p:cNvPr id="64517" name="Picture 5" descr="C:\Users\Princess\Pictures\Naturalist Pictures\CeanothusRattlesnakeCanyon030707-39.jpg"/>
          <p:cNvPicPr>
            <a:picLocks noChangeAspect="1" noChangeArrowheads="1"/>
          </p:cNvPicPr>
          <p:nvPr/>
        </p:nvPicPr>
        <p:blipFill>
          <a:blip r:embed="rId4" cstate="print"/>
          <a:srcRect/>
          <a:stretch>
            <a:fillRect/>
          </a:stretch>
        </p:blipFill>
        <p:spPr bwMode="auto">
          <a:xfrm>
            <a:off x="1143000" y="2667000"/>
            <a:ext cx="2971800" cy="1981200"/>
          </a:xfrm>
          <a:prstGeom prst="rect">
            <a:avLst/>
          </a:prstGeom>
          <a:noFill/>
        </p:spPr>
      </p:pic>
      <p:sp>
        <p:nvSpPr>
          <p:cNvPr id="8" name="Rectangle 7"/>
          <p:cNvSpPr/>
          <p:nvPr/>
        </p:nvSpPr>
        <p:spPr>
          <a:xfrm>
            <a:off x="5105400" y="3276600"/>
            <a:ext cx="3865161" cy="369332"/>
          </a:xfrm>
          <a:prstGeom prst="rect">
            <a:avLst/>
          </a:prstGeom>
        </p:spPr>
        <p:txBody>
          <a:bodyPr wrap="none">
            <a:spAutoFit/>
          </a:bodyPr>
          <a:lstStyle/>
          <a:p>
            <a:pPr marL="342900" indent="-342900" eaLnBrk="1" hangingPunct="1">
              <a:buFont typeface="Arial"/>
              <a:buChar char="•"/>
            </a:pPr>
            <a:r>
              <a:rPr lang="en-US" dirty="0">
                <a:latin typeface="Calibri" pitchFamily="34" charset="0"/>
                <a:cs typeface="Calibri"/>
              </a:rPr>
              <a:t>h</a:t>
            </a:r>
            <a:r>
              <a:rPr lang="en-US" dirty="0" smtClean="0">
                <a:latin typeface="Calibri" pitchFamily="34" charset="0"/>
                <a:cs typeface="Calibri"/>
              </a:rPr>
              <a:t>ot</a:t>
            </a:r>
            <a:r>
              <a:rPr lang="en-US" dirty="0">
                <a:latin typeface="Calibri" pitchFamily="34" charset="0"/>
                <a:cs typeface="Calibri"/>
              </a:rPr>
              <a:t>, dry summers (May to October)</a:t>
            </a:r>
          </a:p>
        </p:txBody>
      </p:sp>
      <p:sp>
        <p:nvSpPr>
          <p:cNvPr id="10" name="Rectangle 9"/>
          <p:cNvSpPr/>
          <p:nvPr/>
        </p:nvSpPr>
        <p:spPr>
          <a:xfrm>
            <a:off x="609600" y="0"/>
            <a:ext cx="5334000" cy="2862323"/>
          </a:xfrm>
          <a:prstGeom prst="rect">
            <a:avLst/>
          </a:prstGeom>
        </p:spPr>
        <p:txBody>
          <a:bodyPr wrap="square">
            <a:spAutoFit/>
          </a:bodyPr>
          <a:lstStyle/>
          <a:p>
            <a:r>
              <a:rPr lang="en-US" b="1" dirty="0" smtClean="0">
                <a:latin typeface="Calibri" pitchFamily="34" charset="0"/>
                <a:cs typeface="Calibri"/>
              </a:rPr>
              <a:t>California's Climate</a:t>
            </a:r>
          </a:p>
          <a:p>
            <a:pPr marL="800100" lvl="1" indent="-342900">
              <a:buFont typeface="+mj-lt"/>
              <a:buAutoNum type="alphaLcPeriod"/>
            </a:pPr>
            <a:r>
              <a:rPr lang="en-US" dirty="0" smtClean="0">
                <a:latin typeface="Calibri" pitchFamily="34" charset="0"/>
                <a:cs typeface="Calibri"/>
              </a:rPr>
              <a:t>California </a:t>
            </a:r>
            <a:r>
              <a:rPr lang="en-US" dirty="0">
                <a:latin typeface="Calibri" pitchFamily="34" charset="0"/>
                <a:cs typeface="Calibri"/>
              </a:rPr>
              <a:t>is one of only five regions in the world with a Mediterranean </a:t>
            </a:r>
            <a:r>
              <a:rPr lang="en-US" dirty="0" smtClean="0">
                <a:latin typeface="Calibri" pitchFamily="34" charset="0"/>
                <a:cs typeface="Calibri"/>
              </a:rPr>
              <a:t>climate</a:t>
            </a:r>
          </a:p>
          <a:p>
            <a:pPr marL="1257300" lvl="2" indent="-342900">
              <a:buFont typeface="Arial"/>
              <a:buChar char="•"/>
            </a:pPr>
            <a:r>
              <a:rPr lang="en-US" dirty="0" smtClean="0">
                <a:latin typeface="Calibri" pitchFamily="34" charset="0"/>
                <a:cs typeface="Calibri"/>
              </a:rPr>
              <a:t>all </a:t>
            </a:r>
            <a:r>
              <a:rPr lang="en-US" dirty="0">
                <a:latin typeface="Calibri" pitchFamily="34" charset="0"/>
                <a:cs typeface="Calibri"/>
              </a:rPr>
              <a:t>the areas with Mediterranean climate occur on the </a:t>
            </a:r>
            <a:r>
              <a:rPr lang="en-US" i="1" dirty="0">
                <a:latin typeface="Calibri" pitchFamily="34" charset="0"/>
                <a:cs typeface="Calibri"/>
              </a:rPr>
              <a:t>western edges</a:t>
            </a:r>
            <a:r>
              <a:rPr lang="en-US" dirty="0">
                <a:latin typeface="Calibri" pitchFamily="34" charset="0"/>
                <a:cs typeface="Calibri"/>
              </a:rPr>
              <a:t> of the </a:t>
            </a:r>
            <a:r>
              <a:rPr lang="en-US" dirty="0" smtClean="0">
                <a:latin typeface="Calibri" pitchFamily="34" charset="0"/>
                <a:cs typeface="Calibri"/>
              </a:rPr>
              <a:t>continents</a:t>
            </a:r>
          </a:p>
          <a:p>
            <a:pPr marL="1714500" lvl="3" indent="-342900">
              <a:buFont typeface="Wingdings" charset="2"/>
              <a:buChar char="Ø"/>
            </a:pPr>
            <a:r>
              <a:rPr lang="en-US" dirty="0" smtClean="0">
                <a:latin typeface="Calibri" pitchFamily="34" charset="0"/>
                <a:cs typeface="Calibri"/>
              </a:rPr>
              <a:t>the </a:t>
            </a:r>
            <a:r>
              <a:rPr lang="en-US" dirty="0">
                <a:latin typeface="Calibri" pitchFamily="34" charset="0"/>
                <a:cs typeface="Calibri"/>
              </a:rPr>
              <a:t>earth spins in one direction, and the atmosphere above </a:t>
            </a:r>
            <a:r>
              <a:rPr lang="en-US" dirty="0" smtClean="0">
                <a:latin typeface="Calibri" pitchFamily="34" charset="0"/>
                <a:cs typeface="Calibri"/>
              </a:rPr>
              <a:t>remains </a:t>
            </a:r>
            <a:r>
              <a:rPr lang="en-US" dirty="0">
                <a:latin typeface="Calibri" pitchFamily="34" charset="0"/>
                <a:cs typeface="Calibri"/>
              </a:rPr>
              <a:t>relatively </a:t>
            </a:r>
            <a:r>
              <a:rPr lang="en-US" dirty="0" smtClean="0">
                <a:latin typeface="Calibri" pitchFamily="34" charset="0"/>
                <a:cs typeface="Calibri"/>
              </a:rPr>
              <a:t>still</a:t>
            </a:r>
            <a:r>
              <a:rPr lang="en-US" dirty="0">
                <a:latin typeface="Calibri" pitchFamily="34" charset="0"/>
                <a:cs typeface="Calibri"/>
              </a:rPr>
              <a:t> </a:t>
            </a:r>
            <a:r>
              <a:rPr lang="en-US" dirty="0" smtClean="0">
                <a:latin typeface="Calibri" pitchFamily="34" charset="0"/>
                <a:cs typeface="Calibri"/>
              </a:rPr>
              <a:t>(wind)</a:t>
            </a:r>
            <a:endParaRPr lang="en-US" dirty="0">
              <a:latin typeface="Calibri" pitchFamily="34" charset="0"/>
              <a:cs typeface="Calibri"/>
            </a:endParaRPr>
          </a:p>
          <a:p>
            <a:pPr marL="1257300" lvl="2" indent="-342900">
              <a:buFont typeface="Arial"/>
              <a:buChar char="•"/>
            </a:pPr>
            <a:endParaRPr lang="en-US" dirty="0">
              <a:latin typeface="Calibri"/>
              <a:cs typeface="Calibri"/>
            </a:endParaRPr>
          </a:p>
        </p:txBody>
      </p:sp>
      <p:pic>
        <p:nvPicPr>
          <p:cNvPr id="64518" name="Picture 6" descr="C:\Users\Princess\Pictures\Naturalist Pictures\3022567719_762f7e5fe5.jpg"/>
          <p:cNvPicPr>
            <a:picLocks noChangeAspect="1" noChangeArrowheads="1"/>
          </p:cNvPicPr>
          <p:nvPr/>
        </p:nvPicPr>
        <p:blipFill>
          <a:blip r:embed="rId5" cstate="print"/>
          <a:srcRect/>
          <a:stretch>
            <a:fillRect/>
          </a:stretch>
        </p:blipFill>
        <p:spPr bwMode="auto">
          <a:xfrm>
            <a:off x="6019800" y="4495800"/>
            <a:ext cx="2971800" cy="2228850"/>
          </a:xfrm>
          <a:prstGeom prst="rect">
            <a:avLst/>
          </a:prstGeom>
          <a:noFill/>
        </p:spPr>
      </p:pic>
      <p:sp>
        <p:nvSpPr>
          <p:cNvPr id="12" name="Rectangle 11"/>
          <p:cNvSpPr/>
          <p:nvPr/>
        </p:nvSpPr>
        <p:spPr>
          <a:xfrm>
            <a:off x="1524000" y="5486400"/>
            <a:ext cx="4019049" cy="369332"/>
          </a:xfrm>
          <a:prstGeom prst="rect">
            <a:avLst/>
          </a:prstGeom>
        </p:spPr>
        <p:txBody>
          <a:bodyPr wrap="none">
            <a:spAutoFit/>
          </a:bodyPr>
          <a:lstStyle/>
          <a:p>
            <a:pPr marL="285750" indent="-285750" eaLnBrk="1" hangingPunct="1">
              <a:buFont typeface="Arial"/>
              <a:buChar char="•"/>
            </a:pPr>
            <a:r>
              <a:rPr lang="en-US" dirty="0">
                <a:latin typeface="Calibri" pitchFamily="34" charset="0"/>
                <a:cs typeface="Calibri"/>
              </a:rPr>
              <a:t>c</a:t>
            </a:r>
            <a:r>
              <a:rPr lang="en-US" dirty="0" smtClean="0">
                <a:latin typeface="Calibri" pitchFamily="34" charset="0"/>
                <a:cs typeface="Calibri"/>
              </a:rPr>
              <a:t>ool</a:t>
            </a:r>
            <a:r>
              <a:rPr lang="en-US" dirty="0">
                <a:latin typeface="Calibri" pitchFamily="34" charset="0"/>
                <a:cs typeface="Calibri"/>
              </a:rPr>
              <a:t>, wet winters (November to April)</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609600" y="14288"/>
            <a:ext cx="61722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0"/>
              </a:spcBef>
              <a:defRPr/>
            </a:pPr>
            <a:r>
              <a:rPr lang="en-US" sz="1800" b="1" dirty="0" smtClean="0">
                <a:latin typeface="Calibri"/>
                <a:cs typeface="Calibri"/>
              </a:rPr>
              <a:t>Land Forms</a:t>
            </a:r>
          </a:p>
          <a:p>
            <a:pPr lvl="1" eaLnBrk="1" hangingPunct="1">
              <a:spcBef>
                <a:spcPts val="0"/>
              </a:spcBef>
              <a:buFont typeface="+mj-lt"/>
              <a:buAutoNum type="alphaLcPeriod"/>
              <a:defRPr/>
            </a:pPr>
            <a:r>
              <a:rPr lang="en-US" sz="1800" dirty="0" smtClean="0">
                <a:latin typeface="Calibri" charset="0"/>
                <a:cs typeface="Calibri" charset="0"/>
              </a:rPr>
              <a:t>California is like a bathtub</a:t>
            </a:r>
          </a:p>
          <a:p>
            <a:pPr lvl="2" eaLnBrk="1" hangingPunct="1">
              <a:spcBef>
                <a:spcPts val="0"/>
              </a:spcBef>
              <a:buFont typeface="Arial"/>
              <a:buChar char="•"/>
              <a:defRPr/>
            </a:pPr>
            <a:r>
              <a:rPr lang="en-US" sz="1800" dirty="0">
                <a:latin typeface="Calibri" charset="0"/>
                <a:cs typeface="Calibri" charset="0"/>
              </a:rPr>
              <a:t>m</a:t>
            </a:r>
            <a:r>
              <a:rPr lang="en-US" sz="1800" dirty="0" smtClean="0">
                <a:latin typeface="Calibri" charset="0"/>
                <a:cs typeface="Calibri" charset="0"/>
              </a:rPr>
              <a:t>ountain ranges</a:t>
            </a:r>
          </a:p>
          <a:p>
            <a:pPr lvl="2" eaLnBrk="1" hangingPunct="1">
              <a:spcBef>
                <a:spcPts val="0"/>
              </a:spcBef>
              <a:buFont typeface="Arial"/>
              <a:buChar char="•"/>
              <a:defRPr/>
            </a:pPr>
            <a:r>
              <a:rPr lang="en-US" sz="1800" dirty="0">
                <a:latin typeface="Calibri" charset="0"/>
                <a:cs typeface="Calibri" charset="0"/>
              </a:rPr>
              <a:t>f</a:t>
            </a:r>
            <a:r>
              <a:rPr lang="en-US" sz="1800" dirty="0" smtClean="0">
                <a:latin typeface="Calibri" charset="0"/>
                <a:cs typeface="Calibri" charset="0"/>
              </a:rPr>
              <a:t>lat valley</a:t>
            </a:r>
          </a:p>
          <a:p>
            <a:pPr lvl="2" eaLnBrk="1" hangingPunct="1">
              <a:spcBef>
                <a:spcPct val="50000"/>
              </a:spcBef>
              <a:buFont typeface="Arial"/>
              <a:buChar char="•"/>
              <a:defRPr/>
            </a:pPr>
            <a:endParaRPr lang="en-US" sz="1800" dirty="0" smtClean="0">
              <a:latin typeface="Calibri" charset="0"/>
              <a:cs typeface="Calibri" charset="0"/>
            </a:endParaRPr>
          </a:p>
          <a:p>
            <a:pPr marL="914400" lvl="2" indent="0" eaLnBrk="1" hangingPunct="1">
              <a:spcBef>
                <a:spcPct val="50000"/>
              </a:spcBef>
              <a:defRPr/>
            </a:pPr>
            <a:endParaRPr lang="en-US" sz="1800" dirty="0" smtClean="0">
              <a:latin typeface="Calibri" charset="0"/>
              <a:cs typeface="Calibri" charset="0"/>
            </a:endParaRPr>
          </a:p>
          <a:p>
            <a:pPr lvl="2" eaLnBrk="1" hangingPunct="1">
              <a:spcBef>
                <a:spcPct val="50000"/>
              </a:spcBef>
              <a:buFont typeface="Arial"/>
              <a:buChar char="•"/>
              <a:defRPr/>
            </a:pPr>
            <a:endParaRPr lang="en-US" sz="1800" dirty="0" smtClean="0">
              <a:latin typeface="Calibri" charset="0"/>
              <a:cs typeface="Calibri" charset="0"/>
            </a:endParaRPr>
          </a:p>
          <a:p>
            <a:pPr eaLnBrk="1" hangingPunct="1">
              <a:spcBef>
                <a:spcPct val="50000"/>
              </a:spcBef>
              <a:buFont typeface="Arial"/>
              <a:buChar char="•"/>
              <a:defRPr/>
            </a:pPr>
            <a:endParaRPr lang="en-US" sz="1800" dirty="0" smtClean="0">
              <a:latin typeface="Calibri" charset="0"/>
              <a:cs typeface="Calibri" charset="0"/>
            </a:endParaRPr>
          </a:p>
          <a:p>
            <a:pPr marL="0" indent="0" eaLnBrk="1" hangingPunct="1">
              <a:spcBef>
                <a:spcPct val="50000"/>
              </a:spcBef>
              <a:defRPr/>
            </a:pPr>
            <a:endParaRPr lang="en-US" sz="1800" dirty="0" smtClean="0">
              <a:latin typeface="Calibri" charset="0"/>
              <a:cs typeface="Calibri" charset="0"/>
            </a:endParaRPr>
          </a:p>
          <a:p>
            <a:pPr eaLnBrk="1" hangingPunct="1">
              <a:spcBef>
                <a:spcPct val="50000"/>
              </a:spcBef>
              <a:defRPr/>
            </a:pPr>
            <a:endParaRPr lang="en-US" sz="1800" b="1" dirty="0" smtClean="0">
              <a:latin typeface="Calibri"/>
              <a:cs typeface="Calibri"/>
            </a:endParaRPr>
          </a:p>
          <a:p>
            <a:pPr eaLnBrk="1" hangingPunct="1">
              <a:spcBef>
                <a:spcPct val="50000"/>
              </a:spcBef>
              <a:defRPr/>
            </a:pPr>
            <a:endParaRPr lang="en-US" sz="1800" b="1" dirty="0" smtClean="0">
              <a:latin typeface="Calibri"/>
              <a:cs typeface="Calibri"/>
            </a:endParaRPr>
          </a:p>
        </p:txBody>
      </p:sp>
      <p:pic>
        <p:nvPicPr>
          <p:cNvPr id="31746" name="Picture 4" descr="gallery_girlbath"/>
          <p:cNvPicPr>
            <a:picLocks noChangeAspect="1" noChangeArrowheads="1"/>
          </p:cNvPicPr>
          <p:nvPr/>
        </p:nvPicPr>
        <p:blipFill>
          <a:blip r:embed="rId3" cstate="print"/>
          <a:srcRect/>
          <a:stretch>
            <a:fillRect/>
          </a:stretch>
        </p:blipFill>
        <p:spPr bwMode="auto">
          <a:xfrm>
            <a:off x="6781800" y="152400"/>
            <a:ext cx="2217738" cy="2514600"/>
          </a:xfrm>
          <a:prstGeom prst="rect">
            <a:avLst/>
          </a:prstGeom>
          <a:noFill/>
          <a:ln w="9525">
            <a:noFill/>
            <a:miter lim="800000"/>
            <a:headEnd/>
            <a:tailEnd/>
          </a:ln>
        </p:spPr>
      </p:pic>
      <p:pic>
        <p:nvPicPr>
          <p:cNvPr id="11" name="Picture 10"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cxnSp>
        <p:nvCxnSpPr>
          <p:cNvPr id="4" name="Straight Arrow Connector 3"/>
          <p:cNvCxnSpPr>
            <a:cxnSpLocks noChangeShapeType="1"/>
          </p:cNvCxnSpPr>
          <p:nvPr/>
        </p:nvCxnSpPr>
        <p:spPr bwMode="auto">
          <a:xfrm>
            <a:off x="3505200" y="762000"/>
            <a:ext cx="3581400" cy="0"/>
          </a:xfrm>
          <a:prstGeom prst="straightConnector1">
            <a:avLst/>
          </a:prstGeom>
          <a:noFill/>
          <a:ln w="25400" cmpd="sng">
            <a:solidFill>
              <a:schemeClr val="accent1"/>
            </a:solidFill>
            <a:round/>
            <a:headEnd/>
            <a:tailEnd type="arrow" w="med" len="med"/>
          </a:ln>
          <a:effectLst>
            <a:outerShdw dist="20000" dir="5400000" rotWithShape="0">
              <a:srgbClr val="808080">
                <a:alpha val="37999"/>
              </a:srgbClr>
            </a:outerShdw>
          </a:effectLst>
        </p:spPr>
      </p:cxnSp>
      <p:pic>
        <p:nvPicPr>
          <p:cNvPr id="31749" name="Picture 6"/>
          <p:cNvPicPr>
            <a:picLocks noChangeAspect="1" noChangeArrowheads="1"/>
          </p:cNvPicPr>
          <p:nvPr/>
        </p:nvPicPr>
        <p:blipFill>
          <a:blip r:embed="rId5" cstate="print"/>
          <a:srcRect/>
          <a:stretch>
            <a:fillRect/>
          </a:stretch>
        </p:blipFill>
        <p:spPr bwMode="auto">
          <a:xfrm>
            <a:off x="1219200" y="1809750"/>
            <a:ext cx="3894138" cy="5019675"/>
          </a:xfrm>
          <a:prstGeom prst="rect">
            <a:avLst/>
          </a:prstGeom>
          <a:noFill/>
          <a:ln w="25400" cmpd="sng">
            <a:noFill/>
            <a:miter lim="800000"/>
            <a:headEnd/>
            <a:tailEnd/>
          </a:ln>
        </p:spPr>
      </p:pic>
      <p:sp>
        <p:nvSpPr>
          <p:cNvPr id="31750" name="Rectangle 20"/>
          <p:cNvSpPr>
            <a:spLocks noChangeArrowheads="1"/>
          </p:cNvSpPr>
          <p:nvPr/>
        </p:nvSpPr>
        <p:spPr bwMode="auto">
          <a:xfrm>
            <a:off x="5334000" y="3124200"/>
            <a:ext cx="4038600" cy="3139321"/>
          </a:xfrm>
          <a:prstGeom prst="rect">
            <a:avLst/>
          </a:prstGeom>
          <a:noFill/>
          <a:ln w="9525">
            <a:noFill/>
            <a:miter lim="800000"/>
            <a:headEnd/>
            <a:tailEnd/>
          </a:ln>
        </p:spPr>
        <p:txBody>
          <a:bodyPr>
            <a:spAutoFit/>
          </a:bodyPr>
          <a:lstStyle/>
          <a:p>
            <a:pPr marL="285750" indent="-285750">
              <a:buFont typeface="Arial" pitchFamily="34" charset="0"/>
              <a:buChar char="•"/>
            </a:pPr>
            <a:r>
              <a:rPr lang="en-US" dirty="0">
                <a:latin typeface="Calibri" pitchFamily="34" charset="0"/>
                <a:cs typeface="Calibri"/>
              </a:rPr>
              <a:t>Klamaths and </a:t>
            </a:r>
            <a:r>
              <a:rPr lang="en-US" dirty="0" err="1">
                <a:latin typeface="Calibri" pitchFamily="34" charset="0"/>
                <a:cs typeface="Calibri"/>
              </a:rPr>
              <a:t>Siskiou</a:t>
            </a:r>
            <a:r>
              <a:rPr lang="en-US" dirty="0">
                <a:latin typeface="Calibri" pitchFamily="34" charset="0"/>
                <a:cs typeface="Calibri"/>
              </a:rPr>
              <a:t> Mountains</a:t>
            </a:r>
          </a:p>
          <a:p>
            <a:pPr marL="285750" indent="-285750">
              <a:buFont typeface="Arial" pitchFamily="34" charset="0"/>
              <a:buChar char="•"/>
            </a:pPr>
            <a:r>
              <a:rPr lang="en-US" dirty="0">
                <a:latin typeface="Calibri" pitchFamily="34" charset="0"/>
                <a:cs typeface="Calibri"/>
              </a:rPr>
              <a:t>Cascade </a:t>
            </a:r>
            <a:r>
              <a:rPr lang="en-US" dirty="0" smtClean="0">
                <a:latin typeface="Calibri" pitchFamily="34" charset="0"/>
                <a:cs typeface="Calibri"/>
              </a:rPr>
              <a:t>Ranges</a:t>
            </a:r>
            <a:endParaRPr lang="en-US" dirty="0">
              <a:latin typeface="Calibri" pitchFamily="34" charset="0"/>
              <a:cs typeface="Calibri"/>
            </a:endParaRPr>
          </a:p>
          <a:p>
            <a:pPr marL="285750" indent="-285750">
              <a:buFont typeface="Arial" pitchFamily="34" charset="0"/>
              <a:buChar char="•"/>
            </a:pPr>
            <a:r>
              <a:rPr lang="en-US" dirty="0">
                <a:latin typeface="Calibri" pitchFamily="34" charset="0"/>
                <a:cs typeface="Calibri"/>
              </a:rPr>
              <a:t>Sierra Nevada</a:t>
            </a:r>
          </a:p>
          <a:p>
            <a:pPr marL="285750" indent="-285750">
              <a:buFont typeface="Arial" pitchFamily="34" charset="0"/>
              <a:buChar char="•"/>
            </a:pPr>
            <a:r>
              <a:rPr lang="en-US" dirty="0" smtClean="0">
                <a:latin typeface="Calibri" pitchFamily="34" charset="0"/>
                <a:cs typeface="Calibri"/>
              </a:rPr>
              <a:t>North </a:t>
            </a:r>
            <a:r>
              <a:rPr lang="en-US" dirty="0">
                <a:latin typeface="Calibri" pitchFamily="34" charset="0"/>
                <a:cs typeface="Calibri"/>
              </a:rPr>
              <a:t>Coast </a:t>
            </a:r>
            <a:r>
              <a:rPr lang="en-US" dirty="0" smtClean="0">
                <a:latin typeface="Calibri" pitchFamily="34" charset="0"/>
                <a:cs typeface="Calibri"/>
              </a:rPr>
              <a:t>Ranges</a:t>
            </a:r>
            <a:endParaRPr lang="en-US" dirty="0">
              <a:latin typeface="Calibri" pitchFamily="34" charset="0"/>
              <a:cs typeface="Calibri"/>
            </a:endParaRPr>
          </a:p>
          <a:p>
            <a:pPr marL="285750" indent="-285750">
              <a:buFont typeface="Arial" pitchFamily="34" charset="0"/>
              <a:buChar char="•"/>
            </a:pPr>
            <a:r>
              <a:rPr lang="en-US" dirty="0">
                <a:latin typeface="Calibri" pitchFamily="34" charset="0"/>
                <a:cs typeface="Calibri"/>
              </a:rPr>
              <a:t>San Francisco Bay</a:t>
            </a:r>
          </a:p>
          <a:p>
            <a:pPr marL="285750" indent="-285750">
              <a:buFont typeface="Arial" pitchFamily="34" charset="0"/>
              <a:buChar char="•"/>
            </a:pPr>
            <a:r>
              <a:rPr lang="en-US" dirty="0">
                <a:latin typeface="Calibri" pitchFamily="34" charset="0"/>
                <a:cs typeface="Calibri"/>
              </a:rPr>
              <a:t>Central Valley (or Great Valley)</a:t>
            </a:r>
          </a:p>
          <a:p>
            <a:pPr marL="285750" indent="-285750">
              <a:buFont typeface="Arial" pitchFamily="34" charset="0"/>
              <a:buChar char="•"/>
            </a:pPr>
            <a:r>
              <a:rPr lang="en-US" dirty="0">
                <a:latin typeface="Calibri" pitchFamily="34" charset="0"/>
                <a:cs typeface="Calibri"/>
              </a:rPr>
              <a:t>South Coast </a:t>
            </a:r>
            <a:r>
              <a:rPr lang="en-US" dirty="0" smtClean="0">
                <a:latin typeface="Calibri" pitchFamily="34" charset="0"/>
                <a:cs typeface="Calibri"/>
              </a:rPr>
              <a:t>Ranges</a:t>
            </a:r>
            <a:endParaRPr lang="en-US" dirty="0">
              <a:latin typeface="Calibri" pitchFamily="34" charset="0"/>
              <a:cs typeface="Calibri"/>
            </a:endParaRPr>
          </a:p>
          <a:p>
            <a:pPr marL="285750" indent="-285750">
              <a:buFont typeface="Arial" pitchFamily="34" charset="0"/>
              <a:buChar char="•"/>
            </a:pPr>
            <a:r>
              <a:rPr lang="en-US" dirty="0">
                <a:latin typeface="Calibri" pitchFamily="34" charset="0"/>
                <a:cs typeface="Calibri"/>
              </a:rPr>
              <a:t>Transverse </a:t>
            </a:r>
            <a:r>
              <a:rPr lang="en-US" dirty="0" smtClean="0">
                <a:latin typeface="Calibri" pitchFamily="34" charset="0"/>
                <a:cs typeface="Calibri"/>
              </a:rPr>
              <a:t>Range</a:t>
            </a:r>
            <a:endParaRPr lang="en-US" dirty="0">
              <a:latin typeface="Calibri" pitchFamily="34" charset="0"/>
              <a:cs typeface="Calibri"/>
            </a:endParaRPr>
          </a:p>
          <a:p>
            <a:pPr marL="285750" indent="-285750">
              <a:buFont typeface="Arial" pitchFamily="34" charset="0"/>
              <a:buChar char="•"/>
            </a:pPr>
            <a:r>
              <a:rPr lang="en-US" dirty="0">
                <a:latin typeface="Calibri" pitchFamily="34" charset="0"/>
                <a:cs typeface="Calibri"/>
              </a:rPr>
              <a:t>Peninsular </a:t>
            </a:r>
            <a:r>
              <a:rPr lang="en-US" dirty="0" smtClean="0">
                <a:latin typeface="Calibri" pitchFamily="34" charset="0"/>
                <a:cs typeface="Calibri"/>
              </a:rPr>
              <a:t>Range</a:t>
            </a:r>
            <a:endParaRPr lang="en-US" dirty="0">
              <a:latin typeface="Calibri" pitchFamily="34" charset="0"/>
              <a:cs typeface="Calibri"/>
            </a:endParaRPr>
          </a:p>
          <a:p>
            <a:pPr marL="285750" indent="-285750">
              <a:buFont typeface="Arial" pitchFamily="34" charset="0"/>
              <a:buChar char="•"/>
            </a:pPr>
            <a:r>
              <a:rPr lang="en-US" dirty="0">
                <a:latin typeface="Calibri" pitchFamily="34" charset="0"/>
                <a:cs typeface="Calibri"/>
              </a:rPr>
              <a:t>Mojave Desert</a:t>
            </a:r>
          </a:p>
          <a:p>
            <a:pPr marL="285750" indent="-285750">
              <a:buFont typeface="Arial" pitchFamily="34" charset="0"/>
              <a:buChar char="•"/>
            </a:pPr>
            <a:r>
              <a:rPr lang="en-US" dirty="0">
                <a:latin typeface="Calibri" pitchFamily="34" charset="0"/>
                <a:cs typeface="Calibri"/>
              </a:rPr>
              <a:t>Colorado Desert</a:t>
            </a:r>
          </a:p>
        </p:txBody>
      </p:sp>
      <p:cxnSp>
        <p:nvCxnSpPr>
          <p:cNvPr id="23" name="Straight Arrow Connector 22"/>
          <p:cNvCxnSpPr>
            <a:cxnSpLocks noChangeShapeType="1"/>
          </p:cNvCxnSpPr>
          <p:nvPr/>
        </p:nvCxnSpPr>
        <p:spPr bwMode="auto">
          <a:xfrm flipH="1" flipV="1">
            <a:off x="2057400" y="2286000"/>
            <a:ext cx="3276600" cy="9906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28" name="Straight Arrow Connector 27"/>
          <p:cNvCxnSpPr>
            <a:cxnSpLocks noChangeShapeType="1"/>
          </p:cNvCxnSpPr>
          <p:nvPr/>
        </p:nvCxnSpPr>
        <p:spPr bwMode="auto">
          <a:xfrm flipH="1" flipV="1">
            <a:off x="2057400" y="3429000"/>
            <a:ext cx="3255142" cy="691221"/>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370" name="Straight Arrow Connector 15369"/>
          <p:cNvCxnSpPr>
            <a:cxnSpLocks noChangeShapeType="1"/>
          </p:cNvCxnSpPr>
          <p:nvPr/>
        </p:nvCxnSpPr>
        <p:spPr bwMode="auto">
          <a:xfrm flipH="1" flipV="1">
            <a:off x="1981200" y="3886201"/>
            <a:ext cx="3346830" cy="512832"/>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372" name="Straight Arrow Connector 15371"/>
          <p:cNvCxnSpPr>
            <a:cxnSpLocks noChangeShapeType="1"/>
            <a:stCxn id="31750" idx="1"/>
          </p:cNvCxnSpPr>
          <p:nvPr/>
        </p:nvCxnSpPr>
        <p:spPr bwMode="auto">
          <a:xfrm flipH="1" flipV="1">
            <a:off x="2667000" y="4343400"/>
            <a:ext cx="2667000" cy="350461"/>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375" name="Straight Arrow Connector 15374"/>
          <p:cNvCxnSpPr>
            <a:cxnSpLocks noChangeShapeType="1"/>
          </p:cNvCxnSpPr>
          <p:nvPr/>
        </p:nvCxnSpPr>
        <p:spPr bwMode="auto">
          <a:xfrm flipH="1" flipV="1">
            <a:off x="2438400" y="4648200"/>
            <a:ext cx="2895600" cy="3048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377" name="Straight Arrow Connector 15376"/>
          <p:cNvCxnSpPr>
            <a:cxnSpLocks noChangeShapeType="1"/>
          </p:cNvCxnSpPr>
          <p:nvPr/>
        </p:nvCxnSpPr>
        <p:spPr bwMode="auto">
          <a:xfrm flipH="1">
            <a:off x="2743200" y="5257800"/>
            <a:ext cx="2590800" cy="762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382" name="Straight Arrow Connector 15381"/>
          <p:cNvCxnSpPr>
            <a:cxnSpLocks noChangeShapeType="1"/>
          </p:cNvCxnSpPr>
          <p:nvPr/>
        </p:nvCxnSpPr>
        <p:spPr bwMode="auto">
          <a:xfrm flipH="1">
            <a:off x="3657600" y="5562600"/>
            <a:ext cx="1676400" cy="3048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398" name="Straight Arrow Connector 15397"/>
          <p:cNvCxnSpPr>
            <a:cxnSpLocks noChangeShapeType="1"/>
          </p:cNvCxnSpPr>
          <p:nvPr/>
        </p:nvCxnSpPr>
        <p:spPr bwMode="auto">
          <a:xfrm flipH="1" flipV="1">
            <a:off x="2743200" y="3352800"/>
            <a:ext cx="2590800" cy="5334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401" name="Straight Arrow Connector 15400"/>
          <p:cNvCxnSpPr>
            <a:cxnSpLocks noChangeShapeType="1"/>
          </p:cNvCxnSpPr>
          <p:nvPr/>
        </p:nvCxnSpPr>
        <p:spPr bwMode="auto">
          <a:xfrm flipH="1" flipV="1">
            <a:off x="2819400" y="3048000"/>
            <a:ext cx="2514600" cy="5334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15405" name="Straight Arrow Connector 15404"/>
          <p:cNvCxnSpPr>
            <a:cxnSpLocks noChangeShapeType="1"/>
          </p:cNvCxnSpPr>
          <p:nvPr/>
        </p:nvCxnSpPr>
        <p:spPr bwMode="auto">
          <a:xfrm>
            <a:off x="2895600" y="1066800"/>
            <a:ext cx="4876800" cy="13716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3" name="Straight Arrow Connector 2"/>
          <p:cNvCxnSpPr>
            <a:cxnSpLocks noChangeShapeType="1"/>
          </p:cNvCxnSpPr>
          <p:nvPr/>
        </p:nvCxnSpPr>
        <p:spPr bwMode="auto">
          <a:xfrm flipH="1">
            <a:off x="4419600" y="5791200"/>
            <a:ext cx="914400" cy="1524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cxnSp>
        <p:nvCxnSpPr>
          <p:cNvPr id="7" name="Straight Arrow Connector 6"/>
          <p:cNvCxnSpPr>
            <a:cxnSpLocks noChangeShapeType="1"/>
          </p:cNvCxnSpPr>
          <p:nvPr/>
        </p:nvCxnSpPr>
        <p:spPr bwMode="auto">
          <a:xfrm flipH="1">
            <a:off x="4419600" y="6096000"/>
            <a:ext cx="914400" cy="304800"/>
          </a:xfrm>
          <a:prstGeom prst="straightConnector1">
            <a:avLst/>
          </a:prstGeom>
          <a:noFill/>
          <a:ln w="25400" cmpd="sng">
            <a:solidFill>
              <a:srgbClr val="BBE0E3"/>
            </a:solidFill>
            <a:round/>
            <a:headEnd/>
            <a:tailEnd type="arrow" w="med" len="med"/>
          </a:ln>
          <a:effectLst>
            <a:outerShdw dist="20000" dir="5400000" rotWithShape="0">
              <a:srgbClr val="808080">
                <a:alpha val="37999"/>
              </a:srgbClr>
            </a:outerShdw>
          </a:effectLst>
        </p:spPr>
      </p:cxnSp>
      <p:sp>
        <p:nvSpPr>
          <p:cNvPr id="6" name="TextBox 5"/>
          <p:cNvSpPr txBox="1"/>
          <p:nvPr/>
        </p:nvSpPr>
        <p:spPr>
          <a:xfrm>
            <a:off x="-944796" y="4151200"/>
            <a:ext cx="184666" cy="369332"/>
          </a:xfrm>
          <a:prstGeom prst="rect">
            <a:avLst/>
          </a:prstGeom>
          <a:noFill/>
        </p:spPr>
        <p:txBody>
          <a:bodyPr wrap="none" rtlCol="0">
            <a:spAutoFit/>
          </a:bodyPr>
          <a:lstStyle/>
          <a:p>
            <a:endParaRPr lang="en-US" dirty="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3"/>
          <p:cNvSpPr txBox="1">
            <a:spLocks noChangeArrowheads="1"/>
          </p:cNvSpPr>
          <p:nvPr/>
        </p:nvSpPr>
        <p:spPr bwMode="auto">
          <a:xfrm>
            <a:off x="914400" y="152400"/>
            <a:ext cx="6172200" cy="779463"/>
          </a:xfrm>
          <a:prstGeom prst="rect">
            <a:avLst/>
          </a:prstGeom>
          <a:noFill/>
          <a:ln w="9525">
            <a:noFill/>
            <a:miter lim="800000"/>
            <a:headEnd/>
            <a:tailEnd/>
          </a:ln>
        </p:spPr>
        <p:txBody>
          <a:bodyPr>
            <a:spAutoFit/>
          </a:bodyPr>
          <a:lstStyle/>
          <a:p>
            <a:pPr marL="342900" indent="-342900" eaLnBrk="0" hangingPunct="0">
              <a:spcBef>
                <a:spcPct val="20000"/>
              </a:spcBef>
            </a:pPr>
            <a:r>
              <a:rPr lang="en-US" dirty="0">
                <a:solidFill>
                  <a:schemeClr val="bg1"/>
                </a:solidFill>
                <a:latin typeface="Calibri" pitchFamily="34" charset="0"/>
                <a:cs typeface="Calibri"/>
              </a:rPr>
              <a:t>3.  California's Climate</a:t>
            </a:r>
          </a:p>
          <a:p>
            <a:pPr marL="342900" indent="-342900">
              <a:spcBef>
                <a:spcPct val="50000"/>
              </a:spcBef>
            </a:pPr>
            <a:endParaRPr lang="en-US" dirty="0">
              <a:solidFill>
                <a:schemeClr val="bg1"/>
              </a:solidFill>
              <a:latin typeface="Calibri" pitchFamily="34" charset="0"/>
              <a:cs typeface="Calibri"/>
            </a:endParaRPr>
          </a:p>
        </p:txBody>
      </p:sp>
      <p:sp>
        <p:nvSpPr>
          <p:cNvPr id="65538" name="Rectangle 4"/>
          <p:cNvSpPr>
            <a:spLocks noGrp="1" noChangeArrowheads="1"/>
          </p:cNvSpPr>
          <p:nvPr>
            <p:ph type="body" idx="1"/>
          </p:nvPr>
        </p:nvSpPr>
        <p:spPr>
          <a:xfrm>
            <a:off x="685800" y="685800"/>
            <a:ext cx="7620000" cy="1219200"/>
          </a:xfrm>
        </p:spPr>
        <p:txBody>
          <a:bodyPr/>
          <a:lstStyle/>
          <a:p>
            <a:pPr eaLnBrk="1" hangingPunct="1">
              <a:spcBef>
                <a:spcPts val="0"/>
              </a:spcBef>
              <a:buFont typeface="+mj-lt"/>
              <a:buAutoNum type="alphaLcPeriod" startAt="3"/>
            </a:pPr>
            <a:r>
              <a:rPr lang="en-US" dirty="0" smtClean="0">
                <a:latin typeface="Calibri" pitchFamily="34" charset="0"/>
                <a:ea typeface="ＭＳ Ｐゴシック" pitchFamily="34" charset="-128"/>
              </a:rPr>
              <a:t>California’s seasons </a:t>
            </a:r>
          </a:p>
          <a:p>
            <a:pPr marL="685800" lvl="1" eaLnBrk="1" hangingPunct="1">
              <a:spcBef>
                <a:spcPts val="0"/>
              </a:spcBef>
              <a:buFont typeface="Arial"/>
              <a:buChar char="•"/>
            </a:pPr>
            <a:r>
              <a:rPr lang="en-US" dirty="0">
                <a:latin typeface="Calibri" pitchFamily="34" charset="0"/>
                <a:ea typeface="ＭＳ Ｐゴシック" pitchFamily="34" charset="-128"/>
              </a:rPr>
              <a:t>s</a:t>
            </a:r>
            <a:r>
              <a:rPr lang="en-US" dirty="0" smtClean="0">
                <a:latin typeface="Calibri" pitchFamily="34" charset="0"/>
                <a:ea typeface="ＭＳ Ｐゴシック" pitchFamily="34" charset="-128"/>
              </a:rPr>
              <a:t>pring occurs in November</a:t>
            </a: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7" name="Picture 6"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8" name="Rectangle 7"/>
          <p:cNvSpPr/>
          <p:nvPr/>
        </p:nvSpPr>
        <p:spPr>
          <a:xfrm>
            <a:off x="4876800" y="2895600"/>
            <a:ext cx="4572000" cy="1200329"/>
          </a:xfrm>
          <a:prstGeom prst="rect">
            <a:avLst/>
          </a:prstGeom>
        </p:spPr>
        <p:txBody>
          <a:bodyPr>
            <a:spAutoFit/>
          </a:bodyPr>
          <a:lstStyle/>
          <a:p>
            <a:pPr marL="285750" indent="-285750" eaLnBrk="1" hangingPunct="1">
              <a:buFont typeface="Arial"/>
              <a:buChar char="•"/>
            </a:pPr>
            <a:r>
              <a:rPr lang="en-US" dirty="0">
                <a:latin typeface="Calibri" pitchFamily="34" charset="0"/>
                <a:cs typeface="Calibri"/>
              </a:rPr>
              <a:t>p</a:t>
            </a:r>
            <a:r>
              <a:rPr lang="en-US" dirty="0" smtClean="0">
                <a:latin typeface="Calibri" pitchFamily="34" charset="0"/>
                <a:cs typeface="Calibri"/>
              </a:rPr>
              <a:t>eriods of animal dormancy occur in the heat of summer</a:t>
            </a:r>
            <a:endParaRPr lang="en-US" dirty="0">
              <a:latin typeface="Calibri" pitchFamily="34" charset="0"/>
              <a:cs typeface="Calibri"/>
            </a:endParaRPr>
          </a:p>
          <a:p>
            <a:pPr marL="742950" lvl="1" indent="-285750">
              <a:buFont typeface="Courier New"/>
              <a:buChar char="o"/>
            </a:pPr>
            <a:r>
              <a:rPr lang="en-US" dirty="0" smtClean="0">
                <a:latin typeface="Calibri" pitchFamily="34" charset="0"/>
                <a:cs typeface="Calibri"/>
              </a:rPr>
              <a:t>amphibians </a:t>
            </a:r>
            <a:r>
              <a:rPr lang="en-US" dirty="0">
                <a:latin typeface="Calibri" pitchFamily="34" charset="0"/>
                <a:cs typeface="Calibri"/>
              </a:rPr>
              <a:t>and small </a:t>
            </a:r>
            <a:r>
              <a:rPr lang="en-US" dirty="0" smtClean="0">
                <a:latin typeface="Calibri" pitchFamily="34" charset="0"/>
                <a:cs typeface="Calibri"/>
              </a:rPr>
              <a:t>mammals </a:t>
            </a:r>
            <a:r>
              <a:rPr lang="en-US" i="1" dirty="0" err="1">
                <a:latin typeface="Calibri" pitchFamily="34" charset="0"/>
                <a:cs typeface="Calibri"/>
              </a:rPr>
              <a:t>estivate</a:t>
            </a:r>
            <a:r>
              <a:rPr lang="en-US" dirty="0">
                <a:latin typeface="Calibri" pitchFamily="34" charset="0"/>
                <a:cs typeface="Calibri"/>
              </a:rPr>
              <a:t> </a:t>
            </a:r>
            <a:r>
              <a:rPr lang="en-US" dirty="0" smtClean="0">
                <a:latin typeface="Calibri" pitchFamily="34" charset="0"/>
                <a:cs typeface="Calibri"/>
              </a:rPr>
              <a:t>during this </a:t>
            </a:r>
            <a:r>
              <a:rPr lang="en-US" dirty="0" err="1" smtClean="0">
                <a:latin typeface="Calibri" pitchFamily="34" charset="0"/>
                <a:cs typeface="Calibri"/>
              </a:rPr>
              <a:t>time</a:t>
            </a:r>
            <a:r>
              <a:rPr lang="en-US" dirty="0" err="1" smtClean="0">
                <a:solidFill>
                  <a:schemeClr val="bg1"/>
                </a:solidFill>
                <a:latin typeface="Calibri" pitchFamily="34" charset="0"/>
                <a:cs typeface="Calibri"/>
              </a:rPr>
              <a:t>er</a:t>
            </a:r>
            <a:r>
              <a:rPr lang="en-US" dirty="0" smtClean="0">
                <a:solidFill>
                  <a:schemeClr val="bg1"/>
                </a:solidFill>
                <a:latin typeface="Calibri" pitchFamily="34" charset="0"/>
                <a:cs typeface="Calibri"/>
              </a:rPr>
              <a:t> </a:t>
            </a:r>
            <a:r>
              <a:rPr lang="en-US" dirty="0">
                <a:solidFill>
                  <a:schemeClr val="bg1"/>
                </a:solidFill>
                <a:latin typeface="Calibri" pitchFamily="34" charset="0"/>
                <a:cs typeface="Calibri"/>
              </a:rPr>
              <a:t>months</a:t>
            </a:r>
          </a:p>
        </p:txBody>
      </p:sp>
      <p:pic>
        <p:nvPicPr>
          <p:cNvPr id="65552" name="Picture 16" descr="C:\Users\Princess\Pictures\Naturalist Pictures\3-12-10-field-hills.jpg"/>
          <p:cNvPicPr>
            <a:picLocks noChangeAspect="1" noChangeArrowheads="1"/>
          </p:cNvPicPr>
          <p:nvPr/>
        </p:nvPicPr>
        <p:blipFill>
          <a:blip r:embed="rId4" cstate="print"/>
          <a:srcRect/>
          <a:stretch>
            <a:fillRect/>
          </a:stretch>
        </p:blipFill>
        <p:spPr bwMode="auto">
          <a:xfrm>
            <a:off x="5943600" y="152400"/>
            <a:ext cx="3048000" cy="2023110"/>
          </a:xfrm>
          <a:prstGeom prst="rect">
            <a:avLst/>
          </a:prstGeom>
          <a:noFill/>
        </p:spPr>
      </p:pic>
      <p:pic>
        <p:nvPicPr>
          <p:cNvPr id="65553" name="Picture 17"/>
          <p:cNvPicPr>
            <a:picLocks noChangeAspect="1" noChangeArrowheads="1"/>
          </p:cNvPicPr>
          <p:nvPr/>
        </p:nvPicPr>
        <p:blipFill>
          <a:blip r:embed="rId5" cstate="print"/>
          <a:srcRect/>
          <a:stretch>
            <a:fillRect/>
          </a:stretch>
        </p:blipFill>
        <p:spPr bwMode="auto">
          <a:xfrm>
            <a:off x="1066800" y="2362200"/>
            <a:ext cx="2514600" cy="2385345"/>
          </a:xfrm>
          <a:prstGeom prst="rect">
            <a:avLst/>
          </a:prstGeom>
          <a:noFill/>
          <a:ln w="9525">
            <a:noFill/>
            <a:miter lim="800000"/>
            <a:headEnd/>
            <a:tailEnd/>
          </a:ln>
        </p:spPr>
      </p:pic>
      <p:sp>
        <p:nvSpPr>
          <p:cNvPr id="13" name="Rectangle 12"/>
          <p:cNvSpPr/>
          <p:nvPr/>
        </p:nvSpPr>
        <p:spPr>
          <a:xfrm>
            <a:off x="1066800" y="5638800"/>
            <a:ext cx="4083169" cy="1754327"/>
          </a:xfrm>
          <a:prstGeom prst="rect">
            <a:avLst/>
          </a:prstGeom>
        </p:spPr>
        <p:txBody>
          <a:bodyPr wrap="none">
            <a:spAutoFit/>
          </a:bodyPr>
          <a:lstStyle/>
          <a:p>
            <a:pPr marL="285750" indent="-285750">
              <a:buFont typeface="Arial"/>
              <a:buChar char="•"/>
            </a:pPr>
            <a:r>
              <a:rPr lang="en-US" dirty="0">
                <a:latin typeface="Calibri" pitchFamily="34" charset="0"/>
                <a:cs typeface="Calibri"/>
              </a:rPr>
              <a:t>s</a:t>
            </a:r>
            <a:r>
              <a:rPr lang="en-US" dirty="0" smtClean="0">
                <a:latin typeface="Calibri" pitchFamily="34" charset="0"/>
                <a:cs typeface="Calibri"/>
              </a:rPr>
              <a:t>ome species never lose their leaves</a:t>
            </a:r>
          </a:p>
          <a:p>
            <a:pPr marL="742950" lvl="1" indent="-285750">
              <a:buFont typeface="Courier New"/>
              <a:buChar char="o"/>
            </a:pPr>
            <a:r>
              <a:rPr lang="en-US" i="1" dirty="0" smtClean="0">
                <a:latin typeface="Calibri" pitchFamily="34" charset="0"/>
                <a:cs typeface="Calibri"/>
              </a:rPr>
              <a:t>Sequoia </a:t>
            </a:r>
            <a:r>
              <a:rPr lang="en-US" i="1" dirty="0" err="1" smtClean="0">
                <a:latin typeface="Calibri" pitchFamily="34" charset="0"/>
                <a:cs typeface="Calibri"/>
              </a:rPr>
              <a:t>sempervirens</a:t>
            </a:r>
            <a:r>
              <a:rPr lang="en-US" dirty="0" smtClean="0">
                <a:latin typeface="Calibri" pitchFamily="34" charset="0"/>
                <a:cs typeface="Calibri"/>
              </a:rPr>
              <a:t> (evergreen)</a:t>
            </a:r>
            <a:endParaRPr lang="en-US" dirty="0" smtClean="0">
              <a:latin typeface="Calibri"/>
              <a:cs typeface="Calibri"/>
            </a:endParaRPr>
          </a:p>
          <a:p>
            <a:endParaRPr lang="en-US" dirty="0" smtClean="0">
              <a:latin typeface="Calibri" pitchFamily="34" charset="0"/>
              <a:cs typeface="Calibri"/>
            </a:endParaRPr>
          </a:p>
          <a:p>
            <a:endParaRPr lang="en-US" dirty="0" smtClean="0">
              <a:latin typeface="Calibri" pitchFamily="34" charset="0"/>
              <a:cs typeface="Calibri"/>
            </a:endParaRPr>
          </a:p>
          <a:p>
            <a:endParaRPr lang="en-US" dirty="0" smtClean="0">
              <a:latin typeface="Calibri" pitchFamily="34" charset="0"/>
              <a:cs typeface="Calibri"/>
            </a:endParaRPr>
          </a:p>
          <a:p>
            <a:endParaRPr lang="en-US" dirty="0" smtClean="0">
              <a:latin typeface="Calibri" pitchFamily="34" charset="0"/>
              <a:cs typeface="Calibri"/>
            </a:endParaRPr>
          </a:p>
        </p:txBody>
      </p:sp>
      <p:pic>
        <p:nvPicPr>
          <p:cNvPr id="3" name="Picture 2"/>
          <p:cNvPicPr>
            <a:picLocks noChangeAspect="1"/>
          </p:cNvPicPr>
          <p:nvPr/>
        </p:nvPicPr>
        <p:blipFill>
          <a:blip r:embed="rId6"/>
          <a:stretch>
            <a:fillRect/>
          </a:stretch>
        </p:blipFill>
        <p:spPr>
          <a:xfrm>
            <a:off x="6172200" y="4876800"/>
            <a:ext cx="2857500" cy="190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609600" y="29882"/>
            <a:ext cx="7543800" cy="784830"/>
          </a:xfrm>
          <a:prstGeom prst="rect">
            <a:avLst/>
          </a:prstGeom>
          <a:noFill/>
          <a:ln w="9525">
            <a:noFill/>
            <a:miter lim="800000"/>
            <a:headEnd/>
            <a:tailEnd/>
          </a:ln>
        </p:spPr>
        <p:txBody>
          <a:bodyPr wrap="square">
            <a:spAutoFit/>
          </a:bodyPr>
          <a:lstStyle/>
          <a:p>
            <a:pPr marL="342900" indent="-342900" eaLnBrk="0" hangingPunct="0">
              <a:spcBef>
                <a:spcPct val="20000"/>
              </a:spcBef>
            </a:pPr>
            <a:r>
              <a:rPr lang="en-US" b="1" dirty="0" smtClean="0">
                <a:latin typeface="Calibri" pitchFamily="34" charset="0"/>
                <a:cs typeface="Calibri"/>
              </a:rPr>
              <a:t> </a:t>
            </a:r>
            <a:r>
              <a:rPr lang="en-US" b="1" dirty="0">
                <a:latin typeface="Calibri" pitchFamily="34" charset="0"/>
                <a:cs typeface="Calibri"/>
              </a:rPr>
              <a:t>Diversity of California Microclimates</a:t>
            </a:r>
          </a:p>
          <a:p>
            <a:pPr marL="800100" lvl="1" indent="-342900">
              <a:spcBef>
                <a:spcPct val="50000"/>
              </a:spcBef>
              <a:buFont typeface="+mj-lt"/>
              <a:buAutoNum type="alphaLcPeriod"/>
            </a:pPr>
            <a:r>
              <a:rPr lang="en-US" dirty="0">
                <a:latin typeface="Calibri" pitchFamily="34" charset="0"/>
                <a:cs typeface="Calibri"/>
              </a:rPr>
              <a:t>c</a:t>
            </a:r>
            <a:r>
              <a:rPr lang="en-US" dirty="0" smtClean="0">
                <a:latin typeface="Calibri" pitchFamily="34" charset="0"/>
                <a:cs typeface="Calibri"/>
              </a:rPr>
              <a:t>oastal </a:t>
            </a:r>
            <a:r>
              <a:rPr lang="en-US" dirty="0">
                <a:latin typeface="Calibri" pitchFamily="34" charset="0"/>
                <a:cs typeface="Calibri"/>
              </a:rPr>
              <a:t>winds drive clouds over mountains to produce rain</a:t>
            </a:r>
          </a:p>
        </p:txBody>
      </p:sp>
      <p:sp>
        <p:nvSpPr>
          <p:cNvPr id="77826" name="Text Box 8"/>
          <p:cNvSpPr txBox="1">
            <a:spLocks noChangeArrowheads="1"/>
          </p:cNvSpPr>
          <p:nvPr/>
        </p:nvSpPr>
        <p:spPr bwMode="auto">
          <a:xfrm>
            <a:off x="5257800" y="2514600"/>
            <a:ext cx="3886200" cy="779463"/>
          </a:xfrm>
          <a:prstGeom prst="rect">
            <a:avLst/>
          </a:prstGeom>
          <a:noFill/>
          <a:ln w="9525">
            <a:noFill/>
            <a:miter lim="800000"/>
            <a:headEnd/>
            <a:tailEnd/>
          </a:ln>
        </p:spPr>
        <p:txBody>
          <a:bodyPr>
            <a:spAutoFit/>
          </a:bodyPr>
          <a:lstStyle/>
          <a:p>
            <a:pPr marL="342900" indent="-342900" eaLnBrk="0" hangingPunct="0">
              <a:spcBef>
                <a:spcPct val="50000"/>
              </a:spcBef>
              <a:buClr>
                <a:schemeClr val="accent2"/>
              </a:buClr>
              <a:buFontTx/>
              <a:buChar char="•"/>
            </a:pPr>
            <a:endParaRPr lang="en-US" dirty="0">
              <a:latin typeface="Calibri" pitchFamily="34" charset="0"/>
              <a:cs typeface="Calibri"/>
            </a:endParaRPr>
          </a:p>
          <a:p>
            <a:pPr marL="342900" indent="-342900" eaLnBrk="0" hangingPunct="0">
              <a:spcBef>
                <a:spcPct val="50000"/>
              </a:spcBef>
              <a:buClr>
                <a:schemeClr val="accent2"/>
              </a:buClr>
              <a:buFontTx/>
              <a:buChar char="•"/>
            </a:pPr>
            <a:endParaRPr lang="en-US" dirty="0">
              <a:latin typeface="Calibri" pitchFamily="34" charset="0"/>
              <a:cs typeface="Calibri"/>
            </a:endParaRPr>
          </a:p>
        </p:txBody>
      </p:sp>
      <p:pic>
        <p:nvPicPr>
          <p:cNvPr id="77827" name="Picture 9"/>
          <p:cNvPicPr>
            <a:picLocks noChangeAspect="1" noChangeArrowheads="1"/>
          </p:cNvPicPr>
          <p:nvPr/>
        </p:nvPicPr>
        <p:blipFill>
          <a:blip r:embed="rId3" cstate="print"/>
          <a:srcRect/>
          <a:stretch>
            <a:fillRect/>
          </a:stretch>
        </p:blipFill>
        <p:spPr bwMode="auto">
          <a:xfrm>
            <a:off x="228600" y="3657600"/>
            <a:ext cx="8763000" cy="3068638"/>
          </a:xfrm>
          <a:prstGeom prst="rect">
            <a:avLst/>
          </a:prstGeom>
          <a:noFill/>
          <a:ln w="9525">
            <a:noFill/>
            <a:miter lim="800000"/>
            <a:headEnd/>
            <a:tailEnd/>
          </a:ln>
        </p:spPr>
      </p:pic>
      <p:sp>
        <p:nvSpPr>
          <p:cNvPr id="77828" name="Text Box 10"/>
          <p:cNvSpPr txBox="1">
            <a:spLocks noChangeArrowheads="1"/>
          </p:cNvSpPr>
          <p:nvPr/>
        </p:nvSpPr>
        <p:spPr bwMode="auto">
          <a:xfrm>
            <a:off x="304800" y="1295400"/>
            <a:ext cx="1524000" cy="3108325"/>
          </a:xfrm>
          <a:prstGeom prst="rect">
            <a:avLst/>
          </a:prstGeom>
          <a:noFill/>
          <a:ln w="9525">
            <a:noFill/>
            <a:miter lim="800000"/>
            <a:headEnd/>
            <a:tailEnd/>
          </a:ln>
        </p:spPr>
        <p:txBody>
          <a:bodyPr>
            <a:spAutoFit/>
          </a:bodyPr>
          <a:lstStyle/>
          <a:p>
            <a:pPr marL="342900" indent="-342900" eaLnBrk="0" hangingPunct="0">
              <a:spcBef>
                <a:spcPct val="50000"/>
              </a:spcBef>
              <a:buClr>
                <a:schemeClr val="accent2"/>
              </a:buClr>
            </a:pPr>
            <a:r>
              <a:rPr lang="en-US" sz="1400" dirty="0" smtClean="0">
                <a:latin typeface="Calibri" pitchFamily="34" charset="0"/>
                <a:cs typeface="Calibri"/>
              </a:rPr>
              <a:t>	1</a:t>
            </a:r>
            <a:r>
              <a:rPr lang="en-US" sz="1400" dirty="0">
                <a:latin typeface="Calibri" pitchFamily="34" charset="0"/>
                <a:cs typeface="Calibri"/>
              </a:rPr>
              <a:t>. Moist clouds blown inland from Pacific winds are driven up in elevation by the Coast Ranges until they have been wrought of a portion of their moisture</a:t>
            </a:r>
          </a:p>
        </p:txBody>
      </p:sp>
      <p:sp>
        <p:nvSpPr>
          <p:cNvPr id="77829" name="Text Box 11"/>
          <p:cNvSpPr txBox="1">
            <a:spLocks noChangeArrowheads="1"/>
          </p:cNvSpPr>
          <p:nvPr/>
        </p:nvSpPr>
        <p:spPr bwMode="auto">
          <a:xfrm>
            <a:off x="2133600" y="3048000"/>
            <a:ext cx="3048000" cy="523875"/>
          </a:xfrm>
          <a:prstGeom prst="rect">
            <a:avLst/>
          </a:prstGeom>
          <a:noFill/>
          <a:ln w="9525">
            <a:noFill/>
            <a:miter lim="800000"/>
            <a:headEnd/>
            <a:tailEnd/>
          </a:ln>
        </p:spPr>
        <p:txBody>
          <a:bodyPr>
            <a:spAutoFit/>
          </a:bodyPr>
          <a:lstStyle/>
          <a:p>
            <a:pPr>
              <a:spcBef>
                <a:spcPct val="50000"/>
              </a:spcBef>
            </a:pPr>
            <a:r>
              <a:rPr lang="en-US" sz="1400" dirty="0">
                <a:latin typeface="Calibri" pitchFamily="34" charset="0"/>
                <a:cs typeface="Calibri"/>
              </a:rPr>
              <a:t>2. The clouds descend into the valley, where they increase in temperature </a:t>
            </a:r>
          </a:p>
        </p:txBody>
      </p:sp>
      <p:sp>
        <p:nvSpPr>
          <p:cNvPr id="77830" name="Text Box 12"/>
          <p:cNvSpPr txBox="1">
            <a:spLocks noChangeArrowheads="1"/>
          </p:cNvSpPr>
          <p:nvPr/>
        </p:nvSpPr>
        <p:spPr bwMode="auto">
          <a:xfrm>
            <a:off x="3886200" y="1600200"/>
            <a:ext cx="2895600" cy="1169551"/>
          </a:xfrm>
          <a:prstGeom prst="rect">
            <a:avLst/>
          </a:prstGeom>
          <a:noFill/>
          <a:ln w="9525">
            <a:noFill/>
            <a:miter lim="800000"/>
            <a:headEnd/>
            <a:tailEnd/>
          </a:ln>
        </p:spPr>
        <p:txBody>
          <a:bodyPr>
            <a:spAutoFit/>
          </a:bodyPr>
          <a:lstStyle/>
          <a:p>
            <a:pPr>
              <a:spcBef>
                <a:spcPct val="50000"/>
              </a:spcBef>
            </a:pPr>
            <a:r>
              <a:rPr lang="en-US" sz="1400" dirty="0">
                <a:latin typeface="Calibri" pitchFamily="34" charset="0"/>
                <a:cs typeface="Calibri"/>
              </a:rPr>
              <a:t>3.  The clouds begin to regain their moisture as they rise up the Sierra.  By the time they reach mid elevation, they have enough moisture to rain </a:t>
            </a:r>
            <a:r>
              <a:rPr lang="en-US" sz="1400" dirty="0" smtClean="0">
                <a:latin typeface="Calibri" pitchFamily="34" charset="0"/>
                <a:cs typeface="Calibri"/>
              </a:rPr>
              <a:t>again</a:t>
            </a:r>
            <a:endParaRPr lang="en-US" sz="1400" dirty="0">
              <a:latin typeface="Calibri" pitchFamily="34" charset="0"/>
              <a:cs typeface="Calibri"/>
            </a:endParaRPr>
          </a:p>
        </p:txBody>
      </p:sp>
      <p:sp>
        <p:nvSpPr>
          <p:cNvPr id="77831" name="Text Box 15"/>
          <p:cNvSpPr txBox="1">
            <a:spLocks noChangeArrowheads="1"/>
          </p:cNvSpPr>
          <p:nvPr/>
        </p:nvSpPr>
        <p:spPr bwMode="auto">
          <a:xfrm>
            <a:off x="6934200" y="2133600"/>
            <a:ext cx="2209800" cy="1169988"/>
          </a:xfrm>
          <a:prstGeom prst="rect">
            <a:avLst/>
          </a:prstGeom>
          <a:noFill/>
          <a:ln w="9525">
            <a:noFill/>
            <a:miter lim="800000"/>
            <a:headEnd/>
            <a:tailEnd/>
          </a:ln>
        </p:spPr>
        <p:txBody>
          <a:bodyPr>
            <a:spAutoFit/>
          </a:bodyPr>
          <a:lstStyle/>
          <a:p>
            <a:pPr>
              <a:spcBef>
                <a:spcPct val="50000"/>
              </a:spcBef>
            </a:pPr>
            <a:r>
              <a:rPr lang="en-US" sz="1400" dirty="0">
                <a:latin typeface="Calibri" pitchFamily="34" charset="0"/>
                <a:cs typeface="Calibri"/>
              </a:rPr>
              <a:t>4. </a:t>
            </a:r>
            <a:r>
              <a:rPr lang="en-US" sz="1400" dirty="0" smtClean="0">
                <a:latin typeface="Calibri" pitchFamily="34" charset="0"/>
                <a:cs typeface="Calibri"/>
              </a:rPr>
              <a:t>Having </a:t>
            </a:r>
            <a:r>
              <a:rPr lang="en-US" sz="1400" dirty="0">
                <a:latin typeface="Calibri" pitchFamily="34" charset="0"/>
                <a:cs typeface="Calibri"/>
              </a:rPr>
              <a:t>spent all their moisture at mid-elevation, the now dry clouds continue their eastward journey….</a:t>
            </a:r>
          </a:p>
        </p:txBody>
      </p:sp>
      <p:sp>
        <p:nvSpPr>
          <p:cNvPr id="77832" name="Line 16"/>
          <p:cNvSpPr>
            <a:spLocks noChangeShapeType="1"/>
          </p:cNvSpPr>
          <p:nvPr/>
        </p:nvSpPr>
        <p:spPr bwMode="auto">
          <a:xfrm flipH="1">
            <a:off x="4800600" y="2743200"/>
            <a:ext cx="457200" cy="16002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sp>
        <p:nvSpPr>
          <p:cNvPr id="77833" name="Line 17"/>
          <p:cNvSpPr>
            <a:spLocks noChangeShapeType="1"/>
          </p:cNvSpPr>
          <p:nvPr/>
        </p:nvSpPr>
        <p:spPr bwMode="auto">
          <a:xfrm flipH="1">
            <a:off x="5410200" y="2743200"/>
            <a:ext cx="1447800" cy="12954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sp>
        <p:nvSpPr>
          <p:cNvPr id="77834" name="Line 18"/>
          <p:cNvSpPr>
            <a:spLocks noChangeShapeType="1"/>
          </p:cNvSpPr>
          <p:nvPr/>
        </p:nvSpPr>
        <p:spPr bwMode="auto">
          <a:xfrm>
            <a:off x="1828800" y="3429000"/>
            <a:ext cx="762000" cy="12954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sp>
        <p:nvSpPr>
          <p:cNvPr id="77835" name="Line 19"/>
          <p:cNvSpPr>
            <a:spLocks noChangeShapeType="1"/>
          </p:cNvSpPr>
          <p:nvPr/>
        </p:nvSpPr>
        <p:spPr bwMode="auto">
          <a:xfrm flipH="1">
            <a:off x="3276600" y="3657600"/>
            <a:ext cx="228600" cy="9144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pic>
        <p:nvPicPr>
          <p:cNvPr id="13" name="Picture 12"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2"/>
          <p:cNvSpPr txBox="1">
            <a:spLocks noChangeArrowheads="1"/>
          </p:cNvSpPr>
          <p:nvPr/>
        </p:nvSpPr>
        <p:spPr bwMode="auto">
          <a:xfrm>
            <a:off x="228600" y="0"/>
            <a:ext cx="6172200" cy="2003626"/>
          </a:xfrm>
          <a:prstGeom prst="rect">
            <a:avLst/>
          </a:prstGeom>
          <a:noFill/>
          <a:ln w="9525">
            <a:noFill/>
            <a:miter lim="800000"/>
            <a:headEnd/>
            <a:tailEnd/>
          </a:ln>
        </p:spPr>
        <p:txBody>
          <a:bodyPr>
            <a:spAutoFit/>
          </a:bodyPr>
          <a:lstStyle/>
          <a:p>
            <a:pPr marL="800100" lvl="1" indent="-342900" eaLnBrk="0" hangingPunct="0">
              <a:spcBef>
                <a:spcPct val="20000"/>
              </a:spcBef>
              <a:buFont typeface="+mj-lt"/>
              <a:buAutoNum type="alphaLcPeriod" startAt="2"/>
            </a:pPr>
            <a:r>
              <a:rPr lang="en-US" dirty="0">
                <a:latin typeface="Calibri" pitchFamily="34" charset="0"/>
                <a:cs typeface="Calibri"/>
              </a:rPr>
              <a:t>t</a:t>
            </a:r>
            <a:r>
              <a:rPr lang="en-US" dirty="0" smtClean="0">
                <a:latin typeface="Calibri" pitchFamily="34" charset="0"/>
                <a:cs typeface="Calibri"/>
              </a:rPr>
              <a:t>he </a:t>
            </a:r>
            <a:r>
              <a:rPr lang="en-US" dirty="0">
                <a:latin typeface="Calibri" pitchFamily="34" charset="0"/>
                <a:cs typeface="Calibri"/>
              </a:rPr>
              <a:t>western slopes of the Coast Ranges and Sierra experience dramatically higher rainfall than the eastern slopes</a:t>
            </a:r>
          </a:p>
          <a:p>
            <a:pPr marL="342900" indent="-342900" eaLnBrk="0" hangingPunct="0">
              <a:spcBef>
                <a:spcPct val="20000"/>
              </a:spcBef>
              <a:buAutoNum type="alphaLcPeriod" startAt="2"/>
            </a:pPr>
            <a:endParaRPr lang="en-US" dirty="0">
              <a:latin typeface="Calibri" pitchFamily="34" charset="0"/>
              <a:cs typeface="Calibri"/>
            </a:endParaRPr>
          </a:p>
          <a:p>
            <a:pPr marL="342900" indent="-342900" eaLnBrk="0" hangingPunct="0">
              <a:spcBef>
                <a:spcPct val="20000"/>
              </a:spcBef>
            </a:pPr>
            <a:endParaRPr lang="en-US" dirty="0">
              <a:latin typeface="Calibri" pitchFamily="34" charset="0"/>
              <a:cs typeface="Calibri"/>
            </a:endParaRPr>
          </a:p>
          <a:p>
            <a:pPr marL="342900" indent="-342900">
              <a:spcBef>
                <a:spcPct val="50000"/>
              </a:spcBef>
            </a:pPr>
            <a:endParaRPr lang="en-US" dirty="0">
              <a:latin typeface="Calibri" pitchFamily="34" charset="0"/>
              <a:cs typeface="Calibri"/>
            </a:endParaRPr>
          </a:p>
        </p:txBody>
      </p:sp>
      <p:sp>
        <p:nvSpPr>
          <p:cNvPr id="79874" name="Rectangle 3"/>
          <p:cNvSpPr>
            <a:spLocks noGrp="1" noChangeArrowheads="1"/>
          </p:cNvSpPr>
          <p:nvPr>
            <p:ph type="body" idx="1"/>
          </p:nvPr>
        </p:nvSpPr>
        <p:spPr>
          <a:xfrm>
            <a:off x="1295400" y="2362200"/>
            <a:ext cx="7620000" cy="4114800"/>
          </a:xfrm>
        </p:spPr>
        <p:txBody>
          <a:bodyPr/>
          <a:lstStyle/>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79875" name="Picture 4"/>
          <p:cNvPicPr>
            <a:picLocks noChangeAspect="1" noChangeArrowheads="1"/>
          </p:cNvPicPr>
          <p:nvPr/>
        </p:nvPicPr>
        <p:blipFill>
          <a:blip r:embed="rId3" cstate="print"/>
          <a:srcRect/>
          <a:stretch>
            <a:fillRect/>
          </a:stretch>
        </p:blipFill>
        <p:spPr bwMode="auto">
          <a:xfrm>
            <a:off x="838200" y="2209800"/>
            <a:ext cx="7591425" cy="2657475"/>
          </a:xfrm>
          <a:prstGeom prst="rect">
            <a:avLst/>
          </a:prstGeom>
          <a:noFill/>
          <a:ln w="9525">
            <a:noFill/>
            <a:miter lim="800000"/>
            <a:headEnd/>
            <a:tailEnd/>
          </a:ln>
        </p:spPr>
      </p:pic>
      <p:pic>
        <p:nvPicPr>
          <p:cNvPr id="79876" name="Picture 8"/>
          <p:cNvPicPr>
            <a:picLocks noChangeAspect="1" noChangeArrowheads="1"/>
          </p:cNvPicPr>
          <p:nvPr/>
        </p:nvPicPr>
        <p:blipFill>
          <a:blip r:embed="rId4" cstate="print"/>
          <a:srcRect/>
          <a:stretch>
            <a:fillRect/>
          </a:stretch>
        </p:blipFill>
        <p:spPr bwMode="auto">
          <a:xfrm>
            <a:off x="152400" y="5257800"/>
            <a:ext cx="2438400" cy="1171575"/>
          </a:xfrm>
          <a:prstGeom prst="rect">
            <a:avLst/>
          </a:prstGeom>
          <a:noFill/>
          <a:ln w="9525">
            <a:noFill/>
            <a:miter lim="800000"/>
            <a:headEnd/>
            <a:tailEnd/>
          </a:ln>
        </p:spPr>
      </p:pic>
      <p:pic>
        <p:nvPicPr>
          <p:cNvPr id="79877" name="Picture 9"/>
          <p:cNvPicPr>
            <a:picLocks noChangeAspect="1" noChangeArrowheads="1"/>
          </p:cNvPicPr>
          <p:nvPr/>
        </p:nvPicPr>
        <p:blipFill>
          <a:blip r:embed="rId5" cstate="print"/>
          <a:srcRect/>
          <a:stretch>
            <a:fillRect/>
          </a:stretch>
        </p:blipFill>
        <p:spPr bwMode="auto">
          <a:xfrm>
            <a:off x="6705600" y="5029200"/>
            <a:ext cx="2286000" cy="1477963"/>
          </a:xfrm>
          <a:prstGeom prst="rect">
            <a:avLst/>
          </a:prstGeom>
          <a:noFill/>
          <a:ln w="9525">
            <a:noFill/>
            <a:miter lim="800000"/>
            <a:headEnd/>
            <a:tailEnd/>
          </a:ln>
        </p:spPr>
      </p:pic>
      <p:pic>
        <p:nvPicPr>
          <p:cNvPr id="79878" name="Picture 10"/>
          <p:cNvPicPr>
            <a:picLocks noChangeAspect="1" noChangeArrowheads="1"/>
          </p:cNvPicPr>
          <p:nvPr/>
        </p:nvPicPr>
        <p:blipFill>
          <a:blip r:embed="rId6" cstate="print"/>
          <a:srcRect/>
          <a:stretch>
            <a:fillRect/>
          </a:stretch>
        </p:blipFill>
        <p:spPr bwMode="auto">
          <a:xfrm>
            <a:off x="2743200" y="5091113"/>
            <a:ext cx="1752600" cy="1401762"/>
          </a:xfrm>
          <a:prstGeom prst="rect">
            <a:avLst/>
          </a:prstGeom>
          <a:noFill/>
          <a:ln w="9525">
            <a:noFill/>
            <a:miter lim="800000"/>
            <a:headEnd/>
            <a:tailEnd/>
          </a:ln>
        </p:spPr>
      </p:pic>
      <p:sp>
        <p:nvSpPr>
          <p:cNvPr id="79879" name="Line 12"/>
          <p:cNvSpPr>
            <a:spLocks noChangeShapeType="1"/>
          </p:cNvSpPr>
          <p:nvPr/>
        </p:nvSpPr>
        <p:spPr bwMode="auto">
          <a:xfrm flipV="1">
            <a:off x="3429000" y="4038600"/>
            <a:ext cx="228600" cy="11430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pic>
        <p:nvPicPr>
          <p:cNvPr id="79880" name="Picture 13"/>
          <p:cNvPicPr>
            <a:picLocks noChangeAspect="1" noChangeArrowheads="1"/>
          </p:cNvPicPr>
          <p:nvPr/>
        </p:nvPicPr>
        <p:blipFill>
          <a:blip r:embed="rId7" cstate="print"/>
          <a:srcRect/>
          <a:stretch>
            <a:fillRect/>
          </a:stretch>
        </p:blipFill>
        <p:spPr bwMode="auto">
          <a:xfrm>
            <a:off x="4572000" y="5029200"/>
            <a:ext cx="1981200" cy="1485900"/>
          </a:xfrm>
          <a:prstGeom prst="rect">
            <a:avLst/>
          </a:prstGeom>
          <a:noFill/>
          <a:ln w="9525">
            <a:noFill/>
            <a:miter lim="800000"/>
            <a:headEnd/>
            <a:tailEnd/>
          </a:ln>
        </p:spPr>
      </p:pic>
      <p:sp>
        <p:nvSpPr>
          <p:cNvPr id="79881" name="Line 14"/>
          <p:cNvSpPr>
            <a:spLocks noChangeShapeType="1"/>
          </p:cNvSpPr>
          <p:nvPr/>
        </p:nvSpPr>
        <p:spPr bwMode="auto">
          <a:xfrm flipH="1" flipV="1">
            <a:off x="4800600" y="3352800"/>
            <a:ext cx="533400" cy="17526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sp>
        <p:nvSpPr>
          <p:cNvPr id="79882" name="Line 15"/>
          <p:cNvSpPr>
            <a:spLocks noChangeShapeType="1"/>
          </p:cNvSpPr>
          <p:nvPr/>
        </p:nvSpPr>
        <p:spPr bwMode="auto">
          <a:xfrm flipH="1" flipV="1">
            <a:off x="6629400" y="3733800"/>
            <a:ext cx="457200" cy="14478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sp>
        <p:nvSpPr>
          <p:cNvPr id="79883" name="Line 16"/>
          <p:cNvSpPr>
            <a:spLocks noChangeShapeType="1"/>
          </p:cNvSpPr>
          <p:nvPr/>
        </p:nvSpPr>
        <p:spPr bwMode="auto">
          <a:xfrm flipV="1">
            <a:off x="1752600" y="3657600"/>
            <a:ext cx="762000" cy="1828800"/>
          </a:xfrm>
          <a:prstGeom prst="line">
            <a:avLst/>
          </a:prstGeom>
          <a:noFill/>
          <a:ln w="9525">
            <a:solidFill>
              <a:schemeClr val="tx1"/>
            </a:solidFill>
            <a:round/>
            <a:headEnd/>
            <a:tailEnd type="triangle" w="med" len="med"/>
          </a:ln>
        </p:spPr>
        <p:txBody>
          <a:bodyPr/>
          <a:lstStyle/>
          <a:p>
            <a:endParaRPr lang="en-US" dirty="0">
              <a:latin typeface="Calibri"/>
              <a:cs typeface="Calibri"/>
            </a:endParaRPr>
          </a:p>
        </p:txBody>
      </p:sp>
      <p:pic>
        <p:nvPicPr>
          <p:cNvPr id="13" name="Picture 12" descr="PPbkgndDk.KhakiLt.Khaki.png"/>
          <p:cNvPicPr>
            <a:picLocks noChangeAspect="1"/>
          </p:cNvPicPr>
          <p:nvPr/>
        </p:nvPicPr>
        <p:blipFill>
          <a:blip r:embed="rId8"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
          <p:cNvSpPr txBox="1">
            <a:spLocks noChangeArrowheads="1"/>
          </p:cNvSpPr>
          <p:nvPr/>
        </p:nvSpPr>
        <p:spPr bwMode="auto">
          <a:xfrm>
            <a:off x="914400" y="152400"/>
            <a:ext cx="6172200" cy="1615827"/>
          </a:xfrm>
          <a:prstGeom prst="rect">
            <a:avLst/>
          </a:prstGeom>
          <a:noFill/>
          <a:ln w="9525">
            <a:noFill/>
            <a:miter lim="800000"/>
            <a:headEnd/>
            <a:tailEnd/>
          </a:ln>
        </p:spPr>
        <p:txBody>
          <a:bodyPr>
            <a:spAutoFit/>
          </a:bodyPr>
          <a:lstStyle/>
          <a:p>
            <a:pPr marL="342900" indent="-342900">
              <a:spcBef>
                <a:spcPct val="50000"/>
              </a:spcBef>
              <a:buFont typeface="+mj-lt"/>
              <a:buAutoNum type="alphaLcPeriod" startAt="3"/>
            </a:pPr>
            <a:r>
              <a:rPr lang="en-US" dirty="0">
                <a:latin typeface="Calibri" pitchFamily="34" charset="0"/>
                <a:cs typeface="Calibri"/>
              </a:rPr>
              <a:t>p</a:t>
            </a:r>
            <a:r>
              <a:rPr lang="en-US" dirty="0" smtClean="0">
                <a:latin typeface="Calibri" pitchFamily="34" charset="0"/>
                <a:cs typeface="Calibri"/>
              </a:rPr>
              <a:t>recipitation </a:t>
            </a:r>
            <a:r>
              <a:rPr lang="en-US" dirty="0" smtClean="0">
                <a:latin typeface="Calibri" pitchFamily="34" charset="0"/>
                <a:cs typeface="Calibri"/>
              </a:rPr>
              <a:t>trends</a:t>
            </a:r>
          </a:p>
          <a:p>
            <a:pPr marL="1200150" lvl="2" indent="-285750" eaLnBrk="0" hangingPunct="0">
              <a:buFont typeface="Courier New" charset="0"/>
              <a:buChar char="o"/>
              <a:tabLst>
                <a:tab pos="228600" algn="l"/>
                <a:tab pos="1143000" algn="l"/>
              </a:tabLst>
            </a:pPr>
            <a:r>
              <a:rPr lang="en-US" dirty="0">
                <a:latin typeface="Calibri" charset="0"/>
                <a:cs typeface="Calibri" charset="0"/>
              </a:rPr>
              <a:t>increases along coast</a:t>
            </a:r>
          </a:p>
          <a:p>
            <a:pPr marL="1200150" lvl="2" indent="-285750" eaLnBrk="0" hangingPunct="0">
              <a:buFont typeface="Courier New" charset="0"/>
              <a:buChar char="o"/>
              <a:tabLst>
                <a:tab pos="228600" algn="l"/>
                <a:tab pos="1143000" algn="l"/>
              </a:tabLst>
            </a:pPr>
            <a:r>
              <a:rPr lang="en-US" dirty="0">
                <a:latin typeface="Calibri" charset="0"/>
                <a:cs typeface="Calibri" charset="0"/>
              </a:rPr>
              <a:t>increases northwards</a:t>
            </a:r>
          </a:p>
          <a:p>
            <a:pPr marL="1200150" lvl="2" indent="-285750" eaLnBrk="0" hangingPunct="0">
              <a:buFont typeface="Courier New" charset="0"/>
              <a:buChar char="o"/>
              <a:tabLst>
                <a:tab pos="228600" algn="l"/>
                <a:tab pos="1143000" algn="l"/>
              </a:tabLst>
            </a:pPr>
            <a:r>
              <a:rPr lang="en-US" dirty="0">
                <a:latin typeface="Calibri" charset="0"/>
                <a:cs typeface="Calibri" charset="0"/>
              </a:rPr>
              <a:t>increases with increasing </a:t>
            </a:r>
            <a:r>
              <a:rPr lang="en-US" dirty="0" smtClean="0">
                <a:latin typeface="Calibri" charset="0"/>
                <a:cs typeface="Calibri" charset="0"/>
              </a:rPr>
              <a:t>mountain </a:t>
            </a:r>
            <a:r>
              <a:rPr lang="en-US" dirty="0">
                <a:latin typeface="Calibri" charset="0"/>
                <a:cs typeface="Calibri" charset="0"/>
              </a:rPr>
              <a:t>elevation</a:t>
            </a:r>
          </a:p>
          <a:p>
            <a:pPr marL="342900" indent="-342900">
              <a:spcBef>
                <a:spcPct val="50000"/>
              </a:spcBef>
              <a:buFont typeface="+mj-lt"/>
              <a:buAutoNum type="alphaLcPeriod" startAt="3"/>
            </a:pPr>
            <a:endParaRPr lang="en-US" dirty="0">
              <a:latin typeface="Calibri" pitchFamily="34" charset="0"/>
              <a:cs typeface="Calibri"/>
            </a:endParaRPr>
          </a:p>
        </p:txBody>
      </p:sp>
      <p:pic>
        <p:nvPicPr>
          <p:cNvPr id="81923" name="Picture 4"/>
          <p:cNvPicPr>
            <a:picLocks noChangeAspect="1" noChangeArrowheads="1"/>
          </p:cNvPicPr>
          <p:nvPr/>
        </p:nvPicPr>
        <p:blipFill>
          <a:blip r:embed="rId3" cstate="print"/>
          <a:srcRect/>
          <a:stretch>
            <a:fillRect/>
          </a:stretch>
        </p:blipFill>
        <p:spPr bwMode="auto">
          <a:xfrm>
            <a:off x="5181600" y="1447800"/>
            <a:ext cx="3732213" cy="5257800"/>
          </a:xfrm>
          <a:prstGeom prst="rect">
            <a:avLst/>
          </a:prstGeom>
          <a:noFill/>
          <a:ln w="9525">
            <a:noFill/>
            <a:miter lim="800000"/>
            <a:headEnd/>
            <a:tailEnd/>
          </a:ln>
        </p:spPr>
      </p:pic>
      <p:pic>
        <p:nvPicPr>
          <p:cNvPr id="10" name="Picture 9"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2"/>
          <p:cNvSpPr txBox="1">
            <a:spLocks noChangeArrowheads="1"/>
          </p:cNvSpPr>
          <p:nvPr/>
        </p:nvSpPr>
        <p:spPr bwMode="auto">
          <a:xfrm>
            <a:off x="685800" y="152400"/>
            <a:ext cx="5257800" cy="3610220"/>
          </a:xfrm>
          <a:prstGeom prst="rect">
            <a:avLst/>
          </a:prstGeom>
          <a:noFill/>
          <a:ln w="9525">
            <a:noFill/>
            <a:miter lim="800000"/>
            <a:headEnd/>
            <a:tailEnd/>
          </a:ln>
        </p:spPr>
        <p:txBody>
          <a:bodyPr wrap="square">
            <a:spAutoFit/>
          </a:bodyPr>
          <a:lstStyle/>
          <a:p>
            <a:pPr marL="342900" indent="-342900" eaLnBrk="0" hangingPunct="0">
              <a:spcBef>
                <a:spcPct val="20000"/>
              </a:spcBef>
            </a:pPr>
            <a:r>
              <a:rPr lang="en-US" b="1" dirty="0" smtClean="0">
                <a:latin typeface="Calibri" pitchFamily="34" charset="0"/>
                <a:cs typeface="Calibri"/>
              </a:rPr>
              <a:t>Soil </a:t>
            </a:r>
            <a:r>
              <a:rPr lang="en-US" b="1" dirty="0">
                <a:latin typeface="Calibri" pitchFamily="34" charset="0"/>
                <a:cs typeface="Calibri"/>
              </a:rPr>
              <a:t>Structure and </a:t>
            </a:r>
            <a:r>
              <a:rPr lang="en-US" b="1" dirty="0" smtClean="0">
                <a:latin typeface="Calibri" pitchFamily="34" charset="0"/>
                <a:cs typeface="Calibri"/>
              </a:rPr>
              <a:t>Nutrients</a:t>
            </a:r>
          </a:p>
          <a:p>
            <a:pPr marL="800100" lvl="1" indent="-342900">
              <a:buFont typeface="+mj-lt"/>
              <a:buAutoNum type="alphaLcPeriod"/>
            </a:pPr>
            <a:r>
              <a:rPr lang="en-US" dirty="0">
                <a:latin typeface="Calibri" pitchFamily="34" charset="0"/>
                <a:cs typeface="Calibri"/>
              </a:rPr>
              <a:t>the parent rock of a soil determines its chemistry and thus how it will affect various plant species</a:t>
            </a:r>
          </a:p>
          <a:p>
            <a:pPr marL="1200150" lvl="2" indent="-285750">
              <a:buFont typeface="Arial"/>
              <a:buChar char="•"/>
            </a:pPr>
            <a:r>
              <a:rPr lang="en-US" dirty="0">
                <a:latin typeface="Calibri" pitchFamily="34" charset="0"/>
                <a:ea typeface="Calibri" pitchFamily="34" charset="0"/>
                <a:cs typeface="Calibri" pitchFamily="34" charset="0"/>
              </a:rPr>
              <a:t>p</a:t>
            </a:r>
            <a:r>
              <a:rPr lang="en-US" dirty="0" smtClean="0">
                <a:latin typeface="Calibri" pitchFamily="34" charset="0"/>
                <a:ea typeface="Calibri" pitchFamily="34" charset="0"/>
                <a:cs typeface="Calibri" pitchFamily="34" charset="0"/>
              </a:rPr>
              <a:t>romotion </a:t>
            </a:r>
            <a:r>
              <a:rPr lang="en-US" dirty="0">
                <a:latin typeface="Calibri" pitchFamily="34" charset="0"/>
                <a:ea typeface="Calibri" pitchFamily="34" charset="0"/>
                <a:cs typeface="Calibri" pitchFamily="34" charset="0"/>
              </a:rPr>
              <a:t>of growth</a:t>
            </a:r>
          </a:p>
          <a:p>
            <a:pPr marL="1200150" lvl="2" indent="-285750">
              <a:buFont typeface="Arial"/>
              <a:buChar char="•"/>
            </a:pPr>
            <a:r>
              <a:rPr lang="en-US" dirty="0">
                <a:latin typeface="Calibri" pitchFamily="34" charset="0"/>
                <a:ea typeface="Calibri" pitchFamily="34" charset="0"/>
                <a:cs typeface="Calibri" pitchFamily="34" charset="0"/>
              </a:rPr>
              <a:t>i</a:t>
            </a:r>
            <a:r>
              <a:rPr lang="en-US" dirty="0" smtClean="0">
                <a:latin typeface="Calibri" pitchFamily="34" charset="0"/>
                <a:ea typeface="Calibri" pitchFamily="34" charset="0"/>
                <a:cs typeface="Calibri" pitchFamily="34" charset="0"/>
              </a:rPr>
              <a:t>nhibition </a:t>
            </a:r>
            <a:r>
              <a:rPr lang="en-US" dirty="0">
                <a:latin typeface="Calibri" pitchFamily="34" charset="0"/>
                <a:ea typeface="Calibri" pitchFamily="34" charset="0"/>
                <a:cs typeface="Calibri" pitchFamily="34" charset="0"/>
              </a:rPr>
              <a:t>of growth</a:t>
            </a:r>
          </a:p>
          <a:p>
            <a:pPr marL="1657350" lvl="3" indent="-285750">
              <a:buFont typeface="Courier New"/>
              <a:buChar char="o"/>
            </a:pPr>
            <a:r>
              <a:rPr lang="en-US" dirty="0" smtClean="0">
                <a:latin typeface="Calibri" pitchFamily="34" charset="0"/>
                <a:ea typeface="Calibri" pitchFamily="34" charset="0"/>
                <a:cs typeface="Calibri" pitchFamily="34" charset="0"/>
              </a:rPr>
              <a:t>ex</a:t>
            </a:r>
            <a:r>
              <a:rPr lang="en-US" dirty="0">
                <a:latin typeface="Calibri" pitchFamily="34" charset="0"/>
                <a:ea typeface="Calibri" pitchFamily="34" charset="0"/>
                <a:cs typeface="Calibri" pitchFamily="34" charset="0"/>
              </a:rPr>
              <a:t>. when salt is leeched out of the rocks in a mountain range and ends up in basins, a </a:t>
            </a:r>
            <a:r>
              <a:rPr lang="en-US" dirty="0" smtClean="0">
                <a:latin typeface="Calibri" pitchFamily="34" charset="0"/>
                <a:ea typeface="Calibri" pitchFamily="34" charset="0"/>
                <a:cs typeface="Calibri" pitchFamily="34" charset="0"/>
              </a:rPr>
              <a:t>salt lake </a:t>
            </a:r>
            <a:r>
              <a:rPr lang="en-US" dirty="0">
                <a:latin typeface="Calibri" pitchFamily="34" charset="0"/>
                <a:ea typeface="Calibri" pitchFamily="34" charset="0"/>
                <a:cs typeface="Calibri" pitchFamily="34" charset="0"/>
              </a:rPr>
              <a:t>forms that is toxic to most plants</a:t>
            </a:r>
          </a:p>
          <a:p>
            <a:pPr marL="342900" indent="-342900" eaLnBrk="0" hangingPunct="0">
              <a:spcBef>
                <a:spcPct val="20000"/>
              </a:spcBef>
            </a:pPr>
            <a:endParaRPr lang="en-US" b="1" dirty="0">
              <a:latin typeface="Calibri" pitchFamily="34" charset="0"/>
              <a:cs typeface="Calibri"/>
            </a:endParaRPr>
          </a:p>
          <a:p>
            <a:pPr marL="342900" indent="-342900">
              <a:spcBef>
                <a:spcPct val="50000"/>
              </a:spcBef>
            </a:pPr>
            <a:endParaRPr lang="en-US" dirty="0">
              <a:latin typeface="Calibri" pitchFamily="34" charset="0"/>
              <a:cs typeface="Calibri"/>
            </a:endParaRPr>
          </a:p>
        </p:txBody>
      </p:sp>
      <p:sp>
        <p:nvSpPr>
          <p:cNvPr id="83970" name="Rectangle 3"/>
          <p:cNvSpPr>
            <a:spLocks noGrp="1" noChangeArrowheads="1"/>
          </p:cNvSpPr>
          <p:nvPr>
            <p:ph type="body" idx="1"/>
          </p:nvPr>
        </p:nvSpPr>
        <p:spPr>
          <a:xfrm>
            <a:off x="1295400" y="3886200"/>
            <a:ext cx="4343400" cy="2590800"/>
          </a:xfrm>
        </p:spPr>
        <p:txBody>
          <a:bodyPr/>
          <a:lstStyle/>
          <a:p>
            <a:pPr marL="1035050" lvl="1" indent="-577850" eaLnBrk="1" hangingPunct="1"/>
            <a:endParaRPr lang="en-US" sz="1600" dirty="0" smtClean="0">
              <a:latin typeface="Calibri" pitchFamily="34" charset="0"/>
              <a:ea typeface="Calibri" pitchFamily="34" charset="0"/>
              <a:cs typeface="Calibri" pitchFamily="34" charset="0"/>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7" name="Picture 6"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5943600" y="228600"/>
            <a:ext cx="3048000" cy="2286000"/>
          </a:xfrm>
          <a:prstGeom prst="rect">
            <a:avLst/>
          </a:prstGeom>
        </p:spPr>
      </p:pic>
      <p:sp>
        <p:nvSpPr>
          <p:cNvPr id="4" name="Rectangle 3"/>
          <p:cNvSpPr/>
          <p:nvPr/>
        </p:nvSpPr>
        <p:spPr>
          <a:xfrm>
            <a:off x="4876800" y="2895600"/>
            <a:ext cx="4419600" cy="4247317"/>
          </a:xfrm>
          <a:prstGeom prst="rect">
            <a:avLst/>
          </a:prstGeom>
        </p:spPr>
        <p:txBody>
          <a:bodyPr wrap="square">
            <a:spAutoFit/>
          </a:bodyPr>
          <a:lstStyle/>
          <a:p>
            <a:pPr marL="342900" indent="-342900" eaLnBrk="1" hangingPunct="1">
              <a:buFont typeface="+mj-lt"/>
              <a:buAutoNum type="alphaLcPeriod" startAt="2"/>
            </a:pPr>
            <a:r>
              <a:rPr lang="en-US" dirty="0">
                <a:solidFill>
                  <a:srgbClr val="000000"/>
                </a:solidFill>
                <a:latin typeface="Calibri" pitchFamily="34" charset="0"/>
                <a:cs typeface="Calibri"/>
              </a:rPr>
              <a:t>s</a:t>
            </a:r>
            <a:r>
              <a:rPr lang="en-US" dirty="0" smtClean="0">
                <a:solidFill>
                  <a:srgbClr val="000000"/>
                </a:solidFill>
                <a:latin typeface="Calibri" pitchFamily="34" charset="0"/>
                <a:cs typeface="Calibri"/>
              </a:rPr>
              <a:t>erpentine soil</a:t>
            </a:r>
            <a:endParaRPr lang="en-US" dirty="0">
              <a:solidFill>
                <a:srgbClr val="000000"/>
              </a:solidFill>
              <a:latin typeface="Calibri" pitchFamily="34" charset="0"/>
              <a:cs typeface="Calibri"/>
            </a:endParaRPr>
          </a:p>
          <a:p>
            <a:pPr marL="742950" lvl="1" indent="-285750">
              <a:buFont typeface="Arial"/>
              <a:buChar char="•"/>
            </a:pPr>
            <a:r>
              <a:rPr lang="en-US" dirty="0">
                <a:solidFill>
                  <a:srgbClr val="000000"/>
                </a:solidFill>
                <a:latin typeface="Calibri" pitchFamily="34" charset="0"/>
                <a:cs typeface="Calibri"/>
              </a:rPr>
              <a:t>characterized by low concentrations of calcium (which plants absolutely need) and excessive concentrations of </a:t>
            </a:r>
            <a:r>
              <a:rPr lang="en-US" dirty="0" smtClean="0">
                <a:solidFill>
                  <a:srgbClr val="000000"/>
                </a:solidFill>
                <a:latin typeface="Calibri" pitchFamily="34" charset="0"/>
                <a:cs typeface="Calibri"/>
              </a:rPr>
              <a:t>magnesium</a:t>
            </a:r>
            <a:endParaRPr lang="en-US" dirty="0">
              <a:solidFill>
                <a:srgbClr val="000000"/>
              </a:solidFill>
              <a:latin typeface="Calibri" pitchFamily="34" charset="0"/>
              <a:cs typeface="Calibri"/>
            </a:endParaRPr>
          </a:p>
          <a:p>
            <a:pPr marL="742950" lvl="1" indent="-285750">
              <a:buFont typeface="Arial"/>
              <a:buChar char="•"/>
            </a:pPr>
            <a:r>
              <a:rPr lang="en-US" dirty="0">
                <a:solidFill>
                  <a:srgbClr val="000000"/>
                </a:solidFill>
                <a:latin typeface="Calibri" pitchFamily="34" charset="0"/>
                <a:cs typeface="Calibri"/>
              </a:rPr>
              <a:t>m</a:t>
            </a:r>
            <a:r>
              <a:rPr lang="en-US" dirty="0" smtClean="0">
                <a:solidFill>
                  <a:srgbClr val="000000"/>
                </a:solidFill>
                <a:latin typeface="Calibri" pitchFamily="34" charset="0"/>
                <a:cs typeface="Calibri"/>
              </a:rPr>
              <a:t>any </a:t>
            </a:r>
            <a:r>
              <a:rPr lang="en-US" dirty="0">
                <a:solidFill>
                  <a:srgbClr val="000000"/>
                </a:solidFill>
                <a:latin typeface="Calibri" pitchFamily="34" charset="0"/>
                <a:cs typeface="Calibri"/>
              </a:rPr>
              <a:t>generalist plants are excluded from serpentine soil</a:t>
            </a:r>
          </a:p>
          <a:p>
            <a:pPr marL="742950" lvl="1" indent="-285750">
              <a:buFont typeface="Arial"/>
              <a:buChar char="•"/>
            </a:pPr>
            <a:r>
              <a:rPr lang="en-US" dirty="0">
                <a:solidFill>
                  <a:srgbClr val="000000"/>
                </a:solidFill>
                <a:latin typeface="Calibri" pitchFamily="34" charset="0"/>
                <a:cs typeface="Calibri"/>
              </a:rPr>
              <a:t>calcium and magnesium are chemically very similar so generalist plants don't bother to distinguish between the </a:t>
            </a:r>
            <a:r>
              <a:rPr lang="en-US" dirty="0" smtClean="0">
                <a:solidFill>
                  <a:srgbClr val="000000"/>
                </a:solidFill>
                <a:latin typeface="Calibri" pitchFamily="34" charset="0"/>
                <a:cs typeface="Calibri"/>
              </a:rPr>
              <a:t>two and consume themselves to death</a:t>
            </a:r>
          </a:p>
          <a:p>
            <a:pPr marL="742950" lvl="1" indent="-285750">
              <a:buFont typeface="Arial"/>
              <a:buChar char="•"/>
            </a:pPr>
            <a:r>
              <a:rPr lang="en-US" dirty="0">
                <a:solidFill>
                  <a:srgbClr val="000000"/>
                </a:solidFill>
                <a:latin typeface="Calibri" pitchFamily="34" charset="0"/>
                <a:cs typeface="Calibri"/>
              </a:rPr>
              <a:t>s</a:t>
            </a:r>
            <a:r>
              <a:rPr lang="en-US" dirty="0" smtClean="0">
                <a:solidFill>
                  <a:srgbClr val="000000"/>
                </a:solidFill>
                <a:latin typeface="Calibri" pitchFamily="34" charset="0"/>
                <a:cs typeface="Calibri"/>
              </a:rPr>
              <a:t>pecialists have come to inhabit this niche</a:t>
            </a:r>
            <a:endParaRPr lang="en-US" dirty="0">
              <a:solidFill>
                <a:srgbClr val="000000"/>
              </a:solidFill>
              <a:latin typeface="Calibri" pitchFamily="34" charset="0"/>
              <a:cs typeface="Calibri"/>
            </a:endParaRPr>
          </a:p>
          <a:p>
            <a:pPr marL="660400" indent="-660400" eaLnBrk="1" hangingPunct="1">
              <a:buFontTx/>
              <a:buNone/>
            </a:pPr>
            <a:endParaRPr lang="en-US" dirty="0">
              <a:solidFill>
                <a:srgbClr val="000000"/>
              </a:solidFill>
              <a:latin typeface="Calibri" pitchFamily="34" charset="0"/>
              <a:cs typeface="Calibri"/>
            </a:endParaRPr>
          </a:p>
        </p:txBody>
      </p:sp>
      <p:pic>
        <p:nvPicPr>
          <p:cNvPr id="5" name="Picture 4"/>
          <p:cNvPicPr>
            <a:picLocks noChangeAspect="1"/>
          </p:cNvPicPr>
          <p:nvPr/>
        </p:nvPicPr>
        <p:blipFill>
          <a:blip r:embed="rId5"/>
          <a:stretch>
            <a:fillRect/>
          </a:stretch>
        </p:blipFill>
        <p:spPr>
          <a:xfrm>
            <a:off x="1143000" y="3505200"/>
            <a:ext cx="3873500" cy="29096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body" idx="1"/>
          </p:nvPr>
        </p:nvSpPr>
        <p:spPr>
          <a:xfrm>
            <a:off x="1295400" y="762000"/>
            <a:ext cx="7620000" cy="914400"/>
          </a:xfrm>
        </p:spPr>
        <p:txBody>
          <a:bodyPr/>
          <a:lstStyle/>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88067" name="Picture 6"/>
          <p:cNvPicPr>
            <a:picLocks noChangeAspect="1" noChangeArrowheads="1"/>
          </p:cNvPicPr>
          <p:nvPr/>
        </p:nvPicPr>
        <p:blipFill>
          <a:blip r:embed="rId3" cstate="print"/>
          <a:srcRect/>
          <a:stretch>
            <a:fillRect/>
          </a:stretch>
        </p:blipFill>
        <p:spPr bwMode="auto">
          <a:xfrm>
            <a:off x="1143000" y="3962400"/>
            <a:ext cx="3352800" cy="2514600"/>
          </a:xfrm>
          <a:prstGeom prst="rect">
            <a:avLst/>
          </a:prstGeom>
          <a:noFill/>
          <a:ln w="9525">
            <a:noFill/>
            <a:miter lim="800000"/>
            <a:headEnd/>
            <a:tailEnd/>
          </a:ln>
        </p:spPr>
      </p:pic>
      <p:pic>
        <p:nvPicPr>
          <p:cNvPr id="7" name="Picture 6"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2" name="Rectangle 1"/>
          <p:cNvSpPr/>
          <p:nvPr/>
        </p:nvSpPr>
        <p:spPr>
          <a:xfrm>
            <a:off x="609600" y="26894"/>
            <a:ext cx="5715000" cy="2862323"/>
          </a:xfrm>
          <a:prstGeom prst="rect">
            <a:avLst/>
          </a:prstGeom>
        </p:spPr>
        <p:txBody>
          <a:bodyPr wrap="square">
            <a:spAutoFit/>
          </a:bodyPr>
          <a:lstStyle/>
          <a:p>
            <a:pPr marL="342900" indent="-342900" eaLnBrk="1" hangingPunct="1">
              <a:buFont typeface="+mj-lt"/>
              <a:buAutoNum type="alphaLcPeriod" startAt="3"/>
            </a:pPr>
            <a:r>
              <a:rPr lang="en-US" dirty="0" smtClean="0">
                <a:latin typeface="Calibri" pitchFamily="34" charset="0"/>
                <a:cs typeface="Calibri"/>
              </a:rPr>
              <a:t>nitrogen fixation</a:t>
            </a:r>
          </a:p>
          <a:p>
            <a:pPr marL="742950" lvl="1" indent="-285750">
              <a:buFont typeface="Arial"/>
              <a:buChar char="•"/>
            </a:pPr>
            <a:r>
              <a:rPr lang="en-US" dirty="0" smtClean="0">
                <a:latin typeface="Calibri" pitchFamily="34" charset="0"/>
                <a:cs typeface="Calibri"/>
              </a:rPr>
              <a:t>Nitrogen </a:t>
            </a:r>
            <a:r>
              <a:rPr lang="en-US" dirty="0">
                <a:latin typeface="Calibri" pitchFamily="34" charset="0"/>
                <a:cs typeface="Calibri"/>
              </a:rPr>
              <a:t>is present in limited quantities in most soils, but generally not enough to allow for luxuriant growth</a:t>
            </a:r>
          </a:p>
          <a:p>
            <a:pPr marL="742950" lvl="1" indent="-285750">
              <a:buFont typeface="Arial"/>
              <a:buChar char="•"/>
            </a:pPr>
            <a:r>
              <a:rPr lang="en-US" dirty="0">
                <a:latin typeface="Calibri" pitchFamily="34" charset="0"/>
                <a:cs typeface="Calibri"/>
              </a:rPr>
              <a:t>s</a:t>
            </a:r>
            <a:r>
              <a:rPr lang="en-US" dirty="0" smtClean="0">
                <a:latin typeface="Calibri" pitchFamily="34" charset="0"/>
                <a:cs typeface="Calibri"/>
              </a:rPr>
              <a:t>ome </a:t>
            </a:r>
            <a:r>
              <a:rPr lang="en-US" dirty="0">
                <a:latin typeface="Calibri" pitchFamily="34" charset="0"/>
                <a:cs typeface="Calibri"/>
              </a:rPr>
              <a:t>plants have found ways to extract nitrogen from the air and thus obtain some degree of independence from their soils</a:t>
            </a:r>
          </a:p>
          <a:p>
            <a:pPr marL="742950" lvl="1" indent="-285750" eaLnBrk="1" hangingPunct="1">
              <a:buFont typeface="Arial"/>
              <a:buChar char="•"/>
            </a:pPr>
            <a:r>
              <a:rPr lang="en-US" dirty="0">
                <a:latin typeface="Calibri" pitchFamily="34" charset="0"/>
                <a:ea typeface="Calibri" pitchFamily="34" charset="0"/>
                <a:cs typeface="Calibri" pitchFamily="34" charset="0"/>
              </a:rPr>
              <a:t>these plants have nodules in their roots that are perfect habitats for specialist bacteria that eat atmospheric </a:t>
            </a:r>
            <a:r>
              <a:rPr lang="en-US" dirty="0" smtClean="0">
                <a:latin typeface="Calibri" pitchFamily="34" charset="0"/>
                <a:ea typeface="Calibri" pitchFamily="34" charset="0"/>
                <a:cs typeface="Calibri" pitchFamily="34" charset="0"/>
              </a:rPr>
              <a:t>oxygen</a:t>
            </a:r>
            <a:endParaRPr lang="en-US" dirty="0">
              <a:latin typeface="Calibri" pitchFamily="34" charset="0"/>
              <a:ea typeface="Calibri" pitchFamily="34" charset="0"/>
              <a:cs typeface="Calibri" pitchFamily="34" charset="0"/>
            </a:endParaRPr>
          </a:p>
        </p:txBody>
      </p:sp>
      <p:pic>
        <p:nvPicPr>
          <p:cNvPr id="3" name="Picture 2"/>
          <p:cNvPicPr>
            <a:picLocks noChangeAspect="1"/>
          </p:cNvPicPr>
          <p:nvPr/>
        </p:nvPicPr>
        <p:blipFill>
          <a:blip r:embed="rId5"/>
          <a:stretch>
            <a:fillRect/>
          </a:stretch>
        </p:blipFill>
        <p:spPr>
          <a:xfrm>
            <a:off x="6477000" y="381000"/>
            <a:ext cx="2477247" cy="1765039"/>
          </a:xfrm>
          <a:prstGeom prst="rect">
            <a:avLst/>
          </a:prstGeom>
        </p:spPr>
      </p:pic>
      <p:sp>
        <p:nvSpPr>
          <p:cNvPr id="4" name="Rectangle 3"/>
          <p:cNvSpPr/>
          <p:nvPr/>
        </p:nvSpPr>
        <p:spPr>
          <a:xfrm>
            <a:off x="4893235" y="4038600"/>
            <a:ext cx="4267200" cy="2308324"/>
          </a:xfrm>
          <a:prstGeom prst="rect">
            <a:avLst/>
          </a:prstGeom>
        </p:spPr>
        <p:txBody>
          <a:bodyPr wrap="square">
            <a:spAutoFit/>
          </a:bodyPr>
          <a:lstStyle/>
          <a:p>
            <a:pPr marL="742950" lvl="1" indent="-285750" eaLnBrk="1" hangingPunct="1">
              <a:buFont typeface="Arial"/>
              <a:buChar char="•"/>
            </a:pPr>
            <a:r>
              <a:rPr lang="en-US" dirty="0">
                <a:latin typeface="Calibri" pitchFamily="34" charset="0"/>
                <a:ea typeface="Calibri" pitchFamily="34" charset="0"/>
                <a:cs typeface="Calibri" pitchFamily="34" charset="0"/>
              </a:rPr>
              <a:t>when the bacteria complete their life span and die, they decompose in the nodule and release nitrogen to the plant</a:t>
            </a:r>
          </a:p>
          <a:p>
            <a:pPr marL="742950" lvl="1" indent="-285750" eaLnBrk="1" hangingPunct="1">
              <a:buFont typeface="Arial"/>
              <a:buChar char="•"/>
            </a:pPr>
            <a:r>
              <a:rPr lang="en-US" dirty="0">
                <a:latin typeface="Calibri" pitchFamily="34" charset="0"/>
                <a:ea typeface="Calibri" pitchFamily="34" charset="0"/>
                <a:cs typeface="Calibri" pitchFamily="34" charset="0"/>
              </a:rPr>
              <a:t>when these plants die, they decompose and release the nitrogen </a:t>
            </a:r>
            <a:r>
              <a:rPr lang="en-US" dirty="0" smtClean="0">
                <a:latin typeface="Calibri" pitchFamily="34" charset="0"/>
                <a:ea typeface="Calibri" pitchFamily="34" charset="0"/>
                <a:cs typeface="Calibri" pitchFamily="34" charset="0"/>
              </a:rPr>
              <a:t>into the soil</a:t>
            </a:r>
            <a:endParaRPr lang="en-US" dirty="0">
              <a:latin typeface="Calibri" pitchFamily="34" charset="0"/>
              <a:ea typeface="Calibri" pitchFamily="34" charset="0"/>
              <a:cs typeface="Calibri" pitchFamily="34" charset="0"/>
            </a:endParaRPr>
          </a:p>
          <a:p>
            <a:pPr marL="742950" lvl="1" indent="-285750" eaLnBrk="1" hangingPunct="1">
              <a:buFont typeface="Arial"/>
              <a:buChar char="•"/>
            </a:pPr>
            <a:r>
              <a:rPr lang="en-US" dirty="0">
                <a:latin typeface="Calibri" pitchFamily="34" charset="0"/>
                <a:ea typeface="Calibri" pitchFamily="34" charset="0"/>
                <a:cs typeface="Calibri" pitchFamily="34" charset="0"/>
              </a:rPr>
              <a:t>e</a:t>
            </a:r>
            <a:r>
              <a:rPr lang="en-US" dirty="0" smtClean="0">
                <a:latin typeface="Calibri" pitchFamily="34" charset="0"/>
                <a:ea typeface="Calibri" pitchFamily="34" charset="0"/>
                <a:cs typeface="Calibri" pitchFamily="34" charset="0"/>
              </a:rPr>
              <a:t>x. </a:t>
            </a:r>
            <a:r>
              <a:rPr lang="en-US" dirty="0" err="1">
                <a:latin typeface="Calibri" pitchFamily="34" charset="0"/>
                <a:ea typeface="Calibri" pitchFamily="34" charset="0"/>
                <a:cs typeface="Calibri" pitchFamily="34" charset="0"/>
              </a:rPr>
              <a:t>Ceanothus</a:t>
            </a:r>
            <a:endParaRPr lang="en-US" dirty="0">
              <a:latin typeface="Calibri" pitchFamily="34" charset="0"/>
              <a:ea typeface="Calibri" pitchFamily="34" charset="0"/>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914400" y="152400"/>
            <a:ext cx="6172200" cy="779463"/>
          </a:xfrm>
          <a:prstGeom prst="rect">
            <a:avLst/>
          </a:prstGeom>
          <a:noFill/>
          <a:ln w="9525">
            <a:noFill/>
            <a:miter lim="800000"/>
            <a:headEnd/>
            <a:tailEnd/>
          </a:ln>
        </p:spPr>
        <p:txBody>
          <a:bodyPr>
            <a:spAutoFit/>
          </a:bodyPr>
          <a:lstStyle/>
          <a:p>
            <a:pPr marL="342900" indent="-342900" eaLnBrk="0" hangingPunct="0">
              <a:spcBef>
                <a:spcPct val="20000"/>
              </a:spcBef>
            </a:pPr>
            <a:r>
              <a:rPr lang="en-US" b="1" dirty="0" smtClean="0">
                <a:solidFill>
                  <a:schemeClr val="bg1"/>
                </a:solidFill>
                <a:latin typeface="Calibri" pitchFamily="34" charset="0"/>
                <a:cs typeface="Calibri"/>
              </a:rPr>
              <a:t>Soil </a:t>
            </a:r>
            <a:r>
              <a:rPr lang="en-US" b="1" dirty="0">
                <a:solidFill>
                  <a:schemeClr val="bg1"/>
                </a:solidFill>
                <a:latin typeface="Calibri" pitchFamily="34" charset="0"/>
                <a:cs typeface="Calibri"/>
              </a:rPr>
              <a:t>Structure and Nutrient Cycling</a:t>
            </a:r>
          </a:p>
          <a:p>
            <a:pPr marL="342900" indent="-342900">
              <a:spcBef>
                <a:spcPct val="50000"/>
              </a:spcBef>
            </a:pPr>
            <a:endParaRPr lang="en-US" dirty="0">
              <a:solidFill>
                <a:schemeClr val="bg1"/>
              </a:solidFill>
              <a:latin typeface="Calibri" pitchFamily="34" charset="0"/>
              <a:cs typeface="Calibri"/>
            </a:endParaRPr>
          </a:p>
        </p:txBody>
      </p:sp>
      <p:sp>
        <p:nvSpPr>
          <p:cNvPr id="90115" name="Rectangle 3"/>
          <p:cNvSpPr>
            <a:spLocks noGrp="1" noChangeArrowheads="1"/>
          </p:cNvSpPr>
          <p:nvPr>
            <p:ph type="body" idx="1"/>
          </p:nvPr>
        </p:nvSpPr>
        <p:spPr>
          <a:xfrm>
            <a:off x="1295400" y="762000"/>
            <a:ext cx="7620000" cy="5715000"/>
          </a:xfrm>
        </p:spPr>
        <p:txBody>
          <a:bodyPr/>
          <a:lstStyle/>
          <a:p>
            <a:pPr marL="660400" indent="-660400" eaLnBrk="1" hangingPunct="1">
              <a:buFontTx/>
              <a:buNone/>
            </a:pPr>
            <a:r>
              <a:rPr lang="en-US" dirty="0" smtClean="0">
                <a:solidFill>
                  <a:schemeClr val="bg1"/>
                </a:solidFill>
                <a:latin typeface="Calibri" pitchFamily="34" charset="0"/>
                <a:ea typeface="ＭＳ Ｐゴシック" pitchFamily="34" charset="-128"/>
              </a:rPr>
              <a:t>"Outside of a few </a:t>
            </a:r>
            <a:r>
              <a:rPr lang="en-US" dirty="0" err="1" smtClean="0">
                <a:solidFill>
                  <a:schemeClr val="bg1"/>
                </a:solidFill>
                <a:latin typeface="Calibri" pitchFamily="34" charset="0"/>
                <a:ea typeface="ＭＳ Ｐゴシック" pitchFamily="34" charset="-128"/>
              </a:rPr>
              <a:t>infalling</a:t>
            </a:r>
            <a:r>
              <a:rPr lang="en-US" dirty="0" smtClean="0">
                <a:solidFill>
                  <a:schemeClr val="bg1"/>
                </a:solidFill>
                <a:latin typeface="Calibri" pitchFamily="34" charset="0"/>
                <a:ea typeface="ＭＳ Ｐゴシック" pitchFamily="34" charset="-128"/>
              </a:rPr>
              <a:t> meteors and </a:t>
            </a:r>
            <a:r>
              <a:rPr lang="en-US" dirty="0" err="1" smtClean="0">
                <a:solidFill>
                  <a:schemeClr val="bg1"/>
                </a:solidFill>
                <a:latin typeface="Calibri" pitchFamily="34" charset="0"/>
                <a:ea typeface="ＭＳ Ｐゴシック" pitchFamily="34" charset="-128"/>
              </a:rPr>
              <a:t>outflying</a:t>
            </a:r>
            <a:r>
              <a:rPr lang="en-US" dirty="0" smtClean="0">
                <a:solidFill>
                  <a:schemeClr val="bg1"/>
                </a:solidFill>
                <a:latin typeface="Calibri" pitchFamily="34" charset="0"/>
                <a:ea typeface="ＭＳ Ｐゴシック" pitchFamily="34" charset="-128"/>
              </a:rPr>
              <a:t> spaceships, the Earth is a closed chemical system."</a:t>
            </a:r>
          </a:p>
          <a:p>
            <a:pPr marL="660400" indent="-660400" eaLnBrk="1" hangingPunct="1">
              <a:buFontTx/>
              <a:buNone/>
            </a:pPr>
            <a:r>
              <a:rPr lang="en-US" dirty="0" smtClean="0">
                <a:solidFill>
                  <a:schemeClr val="bg1"/>
                </a:solidFill>
                <a:latin typeface="Calibri" pitchFamily="34" charset="0"/>
                <a:ea typeface="ＭＳ Ｐゴシック" pitchFamily="34" charset="-128"/>
              </a:rPr>
              <a:t>				William H. Schlesinger</a:t>
            </a: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r>
              <a:rPr lang="en-US" dirty="0" smtClean="0">
                <a:solidFill>
                  <a:schemeClr val="bg1"/>
                </a:solidFill>
                <a:latin typeface="Calibri" pitchFamily="34" charset="0"/>
                <a:ea typeface="ＭＳ Ｐゴシック" pitchFamily="34" charset="-128"/>
              </a:rPr>
              <a:t>				</a:t>
            </a: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4" name="Picture 3"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2" name="Rectangle 1"/>
          <p:cNvSpPr/>
          <p:nvPr/>
        </p:nvSpPr>
        <p:spPr>
          <a:xfrm>
            <a:off x="685800" y="152400"/>
            <a:ext cx="4572000" cy="2031325"/>
          </a:xfrm>
          <a:prstGeom prst="rect">
            <a:avLst/>
          </a:prstGeom>
        </p:spPr>
        <p:txBody>
          <a:bodyPr>
            <a:spAutoFit/>
          </a:bodyPr>
          <a:lstStyle/>
          <a:p>
            <a:pPr marL="342900" indent="-342900" eaLnBrk="1" hangingPunct="1">
              <a:buFont typeface="+mj-lt"/>
              <a:buAutoNum type="alphaLcPeriod"/>
            </a:pPr>
            <a:r>
              <a:rPr lang="en-US" dirty="0">
                <a:solidFill>
                  <a:srgbClr val="000000"/>
                </a:solidFill>
                <a:latin typeface="Calibri" pitchFamily="34" charset="0"/>
                <a:cs typeface="Calibri"/>
              </a:rPr>
              <a:t>m</a:t>
            </a:r>
            <a:r>
              <a:rPr lang="en-US" dirty="0" smtClean="0">
                <a:solidFill>
                  <a:srgbClr val="000000"/>
                </a:solidFill>
                <a:latin typeface="Calibri" pitchFamily="34" charset="0"/>
                <a:cs typeface="Calibri"/>
              </a:rPr>
              <a:t>aterials </a:t>
            </a:r>
            <a:r>
              <a:rPr lang="en-US" dirty="0">
                <a:solidFill>
                  <a:srgbClr val="000000"/>
                </a:solidFill>
                <a:latin typeface="Calibri" pitchFamily="34" charset="0"/>
                <a:cs typeface="Calibri"/>
              </a:rPr>
              <a:t>cycling through the Earth's systems go in and out of biotic and abiotic </a:t>
            </a:r>
            <a:r>
              <a:rPr lang="en-US" dirty="0" smtClean="0">
                <a:solidFill>
                  <a:srgbClr val="000000"/>
                </a:solidFill>
                <a:latin typeface="Calibri" pitchFamily="34" charset="0"/>
                <a:cs typeface="Calibri"/>
              </a:rPr>
              <a:t>stages</a:t>
            </a:r>
          </a:p>
          <a:p>
            <a:pPr marL="800100" lvl="1" indent="-342900">
              <a:buFont typeface="Arial"/>
              <a:buChar char="•"/>
            </a:pPr>
            <a:r>
              <a:rPr lang="en-US" dirty="0">
                <a:solidFill>
                  <a:srgbClr val="000000"/>
                </a:solidFill>
                <a:latin typeface="Calibri" pitchFamily="34" charset="0"/>
                <a:cs typeface="Calibri"/>
              </a:rPr>
              <a:t>l</a:t>
            </a:r>
            <a:r>
              <a:rPr lang="en-US" dirty="0" smtClean="0">
                <a:solidFill>
                  <a:srgbClr val="000000"/>
                </a:solidFill>
                <a:latin typeface="Calibri" pitchFamily="34" charset="0"/>
                <a:cs typeface="Calibri"/>
              </a:rPr>
              <a:t>iving </a:t>
            </a:r>
            <a:r>
              <a:rPr lang="en-US" dirty="0">
                <a:solidFill>
                  <a:srgbClr val="000000"/>
                </a:solidFill>
                <a:latin typeface="Calibri" pitchFamily="34" charset="0"/>
                <a:cs typeface="Calibri"/>
              </a:rPr>
              <a:t>things grow, reproduce, die, decompose, and become part of other  living things</a:t>
            </a:r>
          </a:p>
          <a:p>
            <a:pPr marL="342900" indent="-342900" eaLnBrk="1" hangingPunct="1">
              <a:buFont typeface="+mj-lt"/>
              <a:buAutoNum type="alphaLcPeriod"/>
            </a:pPr>
            <a:endParaRPr lang="en-US" dirty="0">
              <a:solidFill>
                <a:srgbClr val="000000"/>
              </a:solidFill>
              <a:latin typeface="Calibri" pitchFamily="34" charset="0"/>
              <a:cs typeface="Calibri"/>
            </a:endParaRPr>
          </a:p>
        </p:txBody>
      </p:sp>
      <p:sp>
        <p:nvSpPr>
          <p:cNvPr id="5" name="Rectangle 4"/>
          <p:cNvSpPr/>
          <p:nvPr/>
        </p:nvSpPr>
        <p:spPr>
          <a:xfrm>
            <a:off x="5299635" y="2743200"/>
            <a:ext cx="3810000" cy="1477328"/>
          </a:xfrm>
          <a:prstGeom prst="rect">
            <a:avLst/>
          </a:prstGeom>
        </p:spPr>
        <p:txBody>
          <a:bodyPr wrap="square">
            <a:spAutoFit/>
          </a:bodyPr>
          <a:lstStyle/>
          <a:p>
            <a:pPr marL="285750" indent="-285750" eaLnBrk="1" hangingPunct="1">
              <a:buFont typeface="Arial"/>
              <a:buChar char="•"/>
            </a:pPr>
            <a:r>
              <a:rPr lang="en-US" dirty="0">
                <a:solidFill>
                  <a:srgbClr val="000000"/>
                </a:solidFill>
                <a:latin typeface="Calibri" pitchFamily="34" charset="0"/>
                <a:cs typeface="Calibri"/>
              </a:rPr>
              <a:t>n</a:t>
            </a:r>
            <a:r>
              <a:rPr lang="en-US" dirty="0" smtClean="0">
                <a:solidFill>
                  <a:srgbClr val="000000"/>
                </a:solidFill>
                <a:latin typeface="Calibri" pitchFamily="34" charset="0"/>
                <a:cs typeface="Calibri"/>
              </a:rPr>
              <a:t>on</a:t>
            </a:r>
            <a:r>
              <a:rPr lang="en-US" dirty="0">
                <a:solidFill>
                  <a:srgbClr val="000000"/>
                </a:solidFill>
                <a:latin typeface="Calibri" pitchFamily="34" charset="0"/>
                <a:cs typeface="Calibri"/>
              </a:rPr>
              <a:t>-living things accumulate, break down, are utilized by or stored in other organisms, get excreted and </a:t>
            </a:r>
            <a:r>
              <a:rPr lang="en-US" dirty="0" err="1">
                <a:solidFill>
                  <a:srgbClr val="000000"/>
                </a:solidFill>
                <a:latin typeface="Calibri" pitchFamily="34" charset="0"/>
                <a:cs typeface="Calibri"/>
              </a:rPr>
              <a:t>redeposited</a:t>
            </a:r>
            <a:r>
              <a:rPr lang="en-US" dirty="0">
                <a:solidFill>
                  <a:srgbClr val="000000"/>
                </a:solidFill>
                <a:latin typeface="Calibri" pitchFamily="34" charset="0"/>
                <a:cs typeface="Calibri"/>
              </a:rPr>
              <a:t>, get reformed or reused</a:t>
            </a:r>
          </a:p>
        </p:txBody>
      </p:sp>
      <p:pic>
        <p:nvPicPr>
          <p:cNvPr id="6" name="Picture 5"/>
          <p:cNvPicPr>
            <a:picLocks noChangeAspect="1"/>
          </p:cNvPicPr>
          <p:nvPr/>
        </p:nvPicPr>
        <p:blipFill>
          <a:blip r:embed="rId4"/>
          <a:stretch>
            <a:fillRect/>
          </a:stretch>
        </p:blipFill>
        <p:spPr>
          <a:xfrm>
            <a:off x="6172200" y="4876800"/>
            <a:ext cx="2819400" cy="1788076"/>
          </a:xfrm>
          <a:prstGeom prst="rect">
            <a:avLst/>
          </a:prstGeom>
        </p:spPr>
      </p:pic>
      <p:pic>
        <p:nvPicPr>
          <p:cNvPr id="7" name="Picture 6"/>
          <p:cNvPicPr>
            <a:picLocks noChangeAspect="1"/>
          </p:cNvPicPr>
          <p:nvPr/>
        </p:nvPicPr>
        <p:blipFill>
          <a:blip r:embed="rId5"/>
          <a:stretch>
            <a:fillRect/>
          </a:stretch>
        </p:blipFill>
        <p:spPr>
          <a:xfrm>
            <a:off x="685800" y="2590800"/>
            <a:ext cx="2540000" cy="1905000"/>
          </a:xfrm>
          <a:prstGeom prst="rect">
            <a:avLst/>
          </a:prstGeom>
        </p:spPr>
      </p:pic>
      <p:sp>
        <p:nvSpPr>
          <p:cNvPr id="12" name="Rectangle 11"/>
          <p:cNvSpPr/>
          <p:nvPr/>
        </p:nvSpPr>
        <p:spPr>
          <a:xfrm>
            <a:off x="1143000" y="4419600"/>
            <a:ext cx="4572000" cy="2308324"/>
          </a:xfrm>
          <a:prstGeom prst="rect">
            <a:avLst/>
          </a:prstGeom>
        </p:spPr>
        <p:txBody>
          <a:bodyPr>
            <a:spAutoFit/>
          </a:bodyPr>
          <a:lstStyle/>
          <a:p>
            <a:pPr marL="660400" indent="-660400" eaLnBrk="1" hangingPunct="1"/>
            <a:endParaRPr lang="en-US" dirty="0">
              <a:solidFill>
                <a:srgbClr val="000000"/>
              </a:solidFill>
              <a:latin typeface="Calibri" pitchFamily="34" charset="0"/>
              <a:cs typeface="Calibri"/>
            </a:endParaRPr>
          </a:p>
          <a:p>
            <a:pPr marL="660400" indent="-660400" eaLnBrk="1" hangingPunct="1"/>
            <a:endParaRPr lang="en-US" dirty="0">
              <a:solidFill>
                <a:srgbClr val="000000"/>
              </a:solidFill>
              <a:latin typeface="Calibri" pitchFamily="34" charset="0"/>
              <a:cs typeface="Calibri"/>
            </a:endParaRPr>
          </a:p>
          <a:p>
            <a:pPr marL="285750" indent="-285750" eaLnBrk="1" hangingPunct="1">
              <a:buFont typeface="Arial"/>
              <a:buChar char="•"/>
            </a:pPr>
            <a:r>
              <a:rPr lang="en-US" dirty="0">
                <a:solidFill>
                  <a:srgbClr val="000000"/>
                </a:solidFill>
                <a:latin typeface="Calibri" pitchFamily="34" charset="0"/>
                <a:cs typeface="Calibri"/>
              </a:rPr>
              <a:t>n</a:t>
            </a:r>
            <a:r>
              <a:rPr lang="en-US" dirty="0" smtClean="0">
                <a:solidFill>
                  <a:srgbClr val="000000"/>
                </a:solidFill>
                <a:latin typeface="Calibri" pitchFamily="34" charset="0"/>
                <a:cs typeface="Calibri"/>
              </a:rPr>
              <a:t>utrients </a:t>
            </a:r>
            <a:r>
              <a:rPr lang="en-US" dirty="0">
                <a:solidFill>
                  <a:srgbClr val="000000"/>
                </a:solidFill>
                <a:latin typeface="Calibri" pitchFamily="34" charset="0"/>
                <a:cs typeface="Calibri"/>
              </a:rPr>
              <a:t>remain in different reservoirs or states for different residence times</a:t>
            </a:r>
          </a:p>
          <a:p>
            <a:pPr marL="742950" lvl="1" indent="-285750" eaLnBrk="1" hangingPunct="1">
              <a:buFont typeface="Courier New"/>
              <a:buChar char="o"/>
            </a:pPr>
            <a:r>
              <a:rPr lang="en-US" dirty="0">
                <a:solidFill>
                  <a:srgbClr val="000000"/>
                </a:solidFill>
                <a:latin typeface="Calibri" pitchFamily="34" charset="0"/>
                <a:ea typeface="Calibri" pitchFamily="34" charset="0"/>
                <a:cs typeface="Calibri" pitchFamily="34" charset="0"/>
              </a:rPr>
              <a:t>carbon remains in </a:t>
            </a:r>
            <a:r>
              <a:rPr lang="en-US" dirty="0" smtClean="0">
                <a:solidFill>
                  <a:srgbClr val="000000"/>
                </a:solidFill>
                <a:latin typeface="Calibri" pitchFamily="34" charset="0"/>
                <a:ea typeface="Calibri" pitchFamily="34" charset="0"/>
                <a:cs typeface="Calibri" pitchFamily="34" charset="0"/>
              </a:rPr>
              <a:t>plants </a:t>
            </a:r>
            <a:r>
              <a:rPr lang="en-US" dirty="0">
                <a:solidFill>
                  <a:srgbClr val="000000"/>
                </a:solidFill>
                <a:latin typeface="Calibri" pitchFamily="34" charset="0"/>
                <a:ea typeface="Calibri" pitchFamily="34" charset="0"/>
                <a:cs typeface="Calibri" pitchFamily="34" charset="0"/>
              </a:rPr>
              <a:t>for 5 years on  average</a:t>
            </a:r>
          </a:p>
          <a:p>
            <a:pPr marL="742950" lvl="1" indent="-285750" eaLnBrk="1" hangingPunct="1">
              <a:buFont typeface="Courier New"/>
              <a:buChar char="o"/>
            </a:pPr>
            <a:r>
              <a:rPr lang="en-US" dirty="0">
                <a:solidFill>
                  <a:srgbClr val="000000"/>
                </a:solidFill>
                <a:latin typeface="Calibri" pitchFamily="34" charset="0"/>
                <a:ea typeface="Calibri" pitchFamily="34" charset="0"/>
                <a:cs typeface="Calibri" pitchFamily="34" charset="0"/>
              </a:rPr>
              <a:t>carbon found in rocks remains locked there for millions of years</a:t>
            </a:r>
          </a:p>
        </p:txBody>
      </p:sp>
      <p:pic>
        <p:nvPicPr>
          <p:cNvPr id="3" name="Picture 2"/>
          <p:cNvPicPr>
            <a:picLocks noChangeAspect="1"/>
          </p:cNvPicPr>
          <p:nvPr/>
        </p:nvPicPr>
        <p:blipFill>
          <a:blip r:embed="rId6"/>
          <a:stretch>
            <a:fillRect/>
          </a:stretch>
        </p:blipFill>
        <p:spPr>
          <a:xfrm>
            <a:off x="5791200" y="228600"/>
            <a:ext cx="3108700" cy="22279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4724400" y="3352800"/>
            <a:ext cx="4267200" cy="5715000"/>
          </a:xfrm>
        </p:spPr>
        <p:txBody>
          <a:bodyPr/>
          <a:lstStyle/>
          <a:p>
            <a:pPr eaLnBrk="1" hangingPunct="1">
              <a:buFont typeface="Arial"/>
              <a:buChar char="•"/>
            </a:pPr>
            <a:r>
              <a:rPr lang="en-US" dirty="0">
                <a:latin typeface="Calibri" pitchFamily="34" charset="0"/>
                <a:ea typeface="ＭＳ Ｐゴシック" pitchFamily="34" charset="-128"/>
              </a:rPr>
              <a:t>t</a:t>
            </a:r>
            <a:r>
              <a:rPr lang="en-US" dirty="0" smtClean="0">
                <a:latin typeface="Calibri" pitchFamily="34" charset="0"/>
                <a:ea typeface="ＭＳ Ｐゴシック" pitchFamily="34" charset="-128"/>
              </a:rPr>
              <a:t>his however, puts into the nitrogen cycle far more nitrogen than the plants can possibly absorb</a:t>
            </a:r>
          </a:p>
          <a:p>
            <a:pPr eaLnBrk="1" hangingPunct="1">
              <a:buFont typeface="Arial"/>
              <a:buChar char="•"/>
            </a:pPr>
            <a:r>
              <a:rPr lang="en-US" dirty="0">
                <a:latin typeface="Calibri" pitchFamily="34" charset="0"/>
                <a:ea typeface="ＭＳ Ｐゴシック" pitchFamily="34" charset="-128"/>
              </a:rPr>
              <a:t>t</a:t>
            </a:r>
            <a:r>
              <a:rPr lang="en-US" dirty="0" smtClean="0">
                <a:latin typeface="Calibri" pitchFamily="34" charset="0"/>
                <a:ea typeface="ＭＳ Ｐゴシック" pitchFamily="34" charset="-128"/>
              </a:rPr>
              <a:t>his excess nitrate becomes a source of pollution in streams and rivers and other bodies of water	</a:t>
            </a:r>
          </a:p>
          <a:p>
            <a:pPr eaLnBrk="1" hangingPunct="1">
              <a:buFont typeface="Arial"/>
              <a:buChar char="•"/>
            </a:pPr>
            <a:r>
              <a:rPr lang="en-US" dirty="0">
                <a:latin typeface="Calibri" pitchFamily="34" charset="0"/>
                <a:ea typeface="ＭＳ Ｐゴシック" pitchFamily="34" charset="-128"/>
              </a:rPr>
              <a:t>p</a:t>
            </a:r>
            <a:r>
              <a:rPr lang="en-US" dirty="0" smtClean="0">
                <a:latin typeface="Calibri" pitchFamily="34" charset="0"/>
                <a:ea typeface="ＭＳ Ｐゴシック" pitchFamily="34" charset="-128"/>
              </a:rPr>
              <a:t>olluted water bodies may experience explosions in growth of phytoplankton, which often chokes off water oxygen levels and suffocates local fish populations</a:t>
            </a:r>
          </a:p>
          <a:p>
            <a:pPr marL="660400" indent="-660400" eaLnBrk="1" hangingPunct="1">
              <a:buFontTx/>
              <a:buNone/>
            </a:pPr>
            <a:r>
              <a:rPr lang="en-US" dirty="0" smtClean="0">
                <a:latin typeface="Calibri" pitchFamily="34" charset="0"/>
                <a:ea typeface="ＭＳ Ｐゴシック" pitchFamily="34" charset="-128"/>
              </a:rPr>
              <a:t>	</a:t>
            </a: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6" name="Picture 5"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2" name="Rectangle 1"/>
          <p:cNvSpPr/>
          <p:nvPr/>
        </p:nvSpPr>
        <p:spPr>
          <a:xfrm>
            <a:off x="685800" y="152400"/>
            <a:ext cx="4572000" cy="2862323"/>
          </a:xfrm>
          <a:prstGeom prst="rect">
            <a:avLst/>
          </a:prstGeom>
        </p:spPr>
        <p:txBody>
          <a:bodyPr>
            <a:spAutoFit/>
          </a:bodyPr>
          <a:lstStyle/>
          <a:p>
            <a:pPr marL="342900" indent="-342900" eaLnBrk="1" hangingPunct="1">
              <a:buFont typeface="+mj-lt"/>
              <a:buAutoNum type="alphaLcPeriod" startAt="2"/>
            </a:pPr>
            <a:r>
              <a:rPr lang="en-US" dirty="0">
                <a:latin typeface="Calibri" pitchFamily="34" charset="0"/>
                <a:cs typeface="Calibri"/>
              </a:rPr>
              <a:t>t</a:t>
            </a:r>
            <a:r>
              <a:rPr lang="en-US" dirty="0" smtClean="0">
                <a:latin typeface="Calibri" pitchFamily="34" charset="0"/>
                <a:cs typeface="Calibri"/>
              </a:rPr>
              <a:t>ampering </a:t>
            </a:r>
            <a:r>
              <a:rPr lang="en-US" dirty="0">
                <a:latin typeface="Calibri" pitchFamily="34" charset="0"/>
                <a:cs typeface="Calibri"/>
              </a:rPr>
              <a:t>with the Nitrogen Cycle, as with any other natural cycle, induces a chain reaction of </a:t>
            </a:r>
            <a:r>
              <a:rPr lang="en-US" dirty="0" smtClean="0">
                <a:latin typeface="Calibri" pitchFamily="34" charset="0"/>
                <a:cs typeface="Calibri"/>
              </a:rPr>
              <a:t>problems</a:t>
            </a:r>
          </a:p>
          <a:p>
            <a:pPr marL="742950" lvl="1" indent="-285750">
              <a:buFont typeface="Arial"/>
              <a:buChar char="•"/>
            </a:pPr>
            <a:r>
              <a:rPr lang="en-US" dirty="0">
                <a:latin typeface="Calibri" pitchFamily="34" charset="0"/>
                <a:cs typeface="Calibri"/>
              </a:rPr>
              <a:t>Nitrogen is important for agriculture because its often a limiting factor for plant growth</a:t>
            </a:r>
          </a:p>
          <a:p>
            <a:pPr marL="742950" lvl="1" indent="-285750">
              <a:buFont typeface="Arial"/>
              <a:buChar char="•"/>
            </a:pPr>
            <a:r>
              <a:rPr lang="en-US" dirty="0">
                <a:latin typeface="Calibri" pitchFamily="34" charset="0"/>
                <a:cs typeface="Calibri"/>
              </a:rPr>
              <a:t>f</a:t>
            </a:r>
            <a:r>
              <a:rPr lang="en-US" dirty="0" smtClean="0">
                <a:latin typeface="Calibri" pitchFamily="34" charset="0"/>
                <a:cs typeface="Calibri"/>
              </a:rPr>
              <a:t>armers </a:t>
            </a:r>
            <a:r>
              <a:rPr lang="en-US" dirty="0">
                <a:latin typeface="Calibri" pitchFamily="34" charset="0"/>
                <a:cs typeface="Calibri"/>
              </a:rPr>
              <a:t>often apply large amounts of nitrogen in the form of nitrate to yield crops</a:t>
            </a:r>
          </a:p>
          <a:p>
            <a:pPr marL="342900" indent="-342900" eaLnBrk="1" hangingPunct="1">
              <a:buFont typeface="+mj-lt"/>
              <a:buAutoNum type="alphaLcPeriod" startAt="2"/>
            </a:pPr>
            <a:endParaRPr lang="en-US" dirty="0">
              <a:latin typeface="Calibri" pitchFamily="34" charset="0"/>
              <a:cs typeface="Calibri"/>
            </a:endParaRPr>
          </a:p>
        </p:txBody>
      </p:sp>
      <p:pic>
        <p:nvPicPr>
          <p:cNvPr id="3" name="Picture 2"/>
          <p:cNvPicPr>
            <a:picLocks noChangeAspect="1"/>
          </p:cNvPicPr>
          <p:nvPr/>
        </p:nvPicPr>
        <p:blipFill>
          <a:blip r:embed="rId4"/>
          <a:stretch>
            <a:fillRect/>
          </a:stretch>
        </p:blipFill>
        <p:spPr>
          <a:xfrm>
            <a:off x="5562600" y="152400"/>
            <a:ext cx="3429000" cy="2593731"/>
          </a:xfrm>
          <a:prstGeom prst="rect">
            <a:avLst/>
          </a:prstGeom>
        </p:spPr>
      </p:pic>
      <p:pic>
        <p:nvPicPr>
          <p:cNvPr id="5" name="Picture 4"/>
          <p:cNvPicPr>
            <a:picLocks noChangeAspect="1"/>
          </p:cNvPicPr>
          <p:nvPr/>
        </p:nvPicPr>
        <p:blipFill>
          <a:blip r:embed="rId5"/>
          <a:stretch>
            <a:fillRect/>
          </a:stretch>
        </p:blipFill>
        <p:spPr>
          <a:xfrm>
            <a:off x="1066800" y="3581400"/>
            <a:ext cx="3505200" cy="2628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914400" y="152400"/>
            <a:ext cx="4876800" cy="2225225"/>
          </a:xfrm>
          <a:prstGeom prst="rect">
            <a:avLst/>
          </a:prstGeom>
          <a:noFill/>
          <a:ln w="9525">
            <a:noFill/>
            <a:miter lim="800000"/>
            <a:headEnd/>
            <a:tailEnd/>
          </a:ln>
        </p:spPr>
        <p:txBody>
          <a:bodyPr wrap="square">
            <a:spAutoFit/>
          </a:bodyPr>
          <a:lstStyle/>
          <a:p>
            <a:pPr marL="342900" indent="-342900" eaLnBrk="0" hangingPunct="0">
              <a:spcBef>
                <a:spcPct val="20000"/>
              </a:spcBef>
            </a:pPr>
            <a:r>
              <a:rPr lang="en-US" b="1" dirty="0" smtClean="0">
                <a:solidFill>
                  <a:srgbClr val="000000"/>
                </a:solidFill>
                <a:latin typeface="Calibri" pitchFamily="34" charset="0"/>
                <a:cs typeface="Calibri"/>
              </a:rPr>
              <a:t>Decomposition</a:t>
            </a:r>
          </a:p>
          <a:p>
            <a:pPr marL="660400" indent="-660400" eaLnBrk="1" hangingPunct="1">
              <a:buFontTx/>
              <a:buNone/>
            </a:pPr>
            <a:r>
              <a:rPr lang="en-US" i="1" dirty="0">
                <a:solidFill>
                  <a:srgbClr val="000000"/>
                </a:solidFill>
                <a:latin typeface="Calibri" pitchFamily="34" charset="0"/>
                <a:cs typeface="Calibri"/>
              </a:rPr>
              <a:t>E</a:t>
            </a:r>
            <a:r>
              <a:rPr lang="en-US" i="1" dirty="0" smtClean="0">
                <a:solidFill>
                  <a:srgbClr val="000000"/>
                </a:solidFill>
                <a:latin typeface="Calibri" pitchFamily="34" charset="0"/>
                <a:cs typeface="Calibri"/>
              </a:rPr>
              <a:t>verything </a:t>
            </a:r>
            <a:r>
              <a:rPr lang="en-US" i="1" dirty="0">
                <a:solidFill>
                  <a:srgbClr val="000000"/>
                </a:solidFill>
                <a:latin typeface="Calibri" pitchFamily="34" charset="0"/>
                <a:cs typeface="Calibri"/>
              </a:rPr>
              <a:t>in the biosphere can be and is used again</a:t>
            </a:r>
          </a:p>
          <a:p>
            <a:pPr marL="800100" lvl="1" indent="-342900">
              <a:buFont typeface="+mj-lt"/>
              <a:buAutoNum type="alphaLcPeriod"/>
            </a:pPr>
            <a:r>
              <a:rPr lang="en-US" dirty="0" smtClean="0">
                <a:solidFill>
                  <a:srgbClr val="000000"/>
                </a:solidFill>
                <a:latin typeface="Calibri" pitchFamily="34" charset="0"/>
                <a:cs typeface="Calibri"/>
              </a:rPr>
              <a:t>raccoon </a:t>
            </a:r>
            <a:r>
              <a:rPr lang="en-US" dirty="0">
                <a:solidFill>
                  <a:srgbClr val="000000"/>
                </a:solidFill>
                <a:latin typeface="Calibri" pitchFamily="34" charset="0"/>
                <a:cs typeface="Calibri"/>
              </a:rPr>
              <a:t>falls from a tree and dies on impact  </a:t>
            </a:r>
            <a:endParaRPr lang="en-US" i="1" dirty="0">
              <a:solidFill>
                <a:srgbClr val="000000"/>
              </a:solidFill>
              <a:latin typeface="Calibri" pitchFamily="34" charset="0"/>
              <a:cs typeface="Calibri"/>
            </a:endParaRPr>
          </a:p>
          <a:p>
            <a:pPr marL="342900" indent="-342900" eaLnBrk="0" hangingPunct="0">
              <a:spcBef>
                <a:spcPct val="20000"/>
              </a:spcBef>
            </a:pPr>
            <a:endParaRPr lang="en-US" b="1" dirty="0">
              <a:solidFill>
                <a:srgbClr val="000000"/>
              </a:solidFill>
              <a:latin typeface="Calibri" pitchFamily="34" charset="0"/>
              <a:cs typeface="Calibri"/>
            </a:endParaRPr>
          </a:p>
          <a:p>
            <a:pPr marL="342900" indent="-342900">
              <a:spcBef>
                <a:spcPct val="50000"/>
              </a:spcBef>
            </a:pPr>
            <a:endParaRPr lang="en-US" b="1" dirty="0">
              <a:solidFill>
                <a:schemeClr val="bg1"/>
              </a:solidFill>
              <a:latin typeface="Calibri" pitchFamily="34" charset="0"/>
              <a:cs typeface="Calibri"/>
            </a:endParaRPr>
          </a:p>
        </p:txBody>
      </p:sp>
      <p:pic>
        <p:nvPicPr>
          <p:cNvPr id="5" name="Picture 4"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4" name="Rectangle 3"/>
          <p:cNvSpPr/>
          <p:nvPr/>
        </p:nvSpPr>
        <p:spPr>
          <a:xfrm>
            <a:off x="4572000" y="2362200"/>
            <a:ext cx="4572000" cy="2031325"/>
          </a:xfrm>
          <a:prstGeom prst="rect">
            <a:avLst/>
          </a:prstGeom>
        </p:spPr>
        <p:txBody>
          <a:bodyPr>
            <a:spAutoFit/>
          </a:bodyPr>
          <a:lstStyle/>
          <a:p>
            <a:pPr marL="342900" indent="-342900" eaLnBrk="1" hangingPunct="1">
              <a:buFont typeface="+mj-lt"/>
              <a:buAutoNum type="alphaLcPeriod" startAt="2"/>
            </a:pPr>
            <a:r>
              <a:rPr lang="en-US" dirty="0">
                <a:solidFill>
                  <a:srgbClr val="000000"/>
                </a:solidFill>
                <a:latin typeface="Calibri" pitchFamily="34" charset="0"/>
                <a:cs typeface="Calibri"/>
              </a:rPr>
              <a:t>w</a:t>
            </a:r>
            <a:r>
              <a:rPr lang="en-US" dirty="0" smtClean="0">
                <a:solidFill>
                  <a:srgbClr val="000000"/>
                </a:solidFill>
                <a:latin typeface="Calibri" pitchFamily="34" charset="0"/>
                <a:cs typeface="Calibri"/>
              </a:rPr>
              <a:t>ithin </a:t>
            </a:r>
            <a:r>
              <a:rPr lang="en-US" dirty="0">
                <a:solidFill>
                  <a:srgbClr val="000000"/>
                </a:solidFill>
                <a:latin typeface="Calibri" pitchFamily="34" charset="0"/>
                <a:cs typeface="Calibri"/>
              </a:rPr>
              <a:t>a few </a:t>
            </a:r>
            <a:r>
              <a:rPr lang="en-US" dirty="0" smtClean="0">
                <a:solidFill>
                  <a:srgbClr val="000000"/>
                </a:solidFill>
                <a:latin typeface="Calibri" pitchFamily="34" charset="0"/>
                <a:cs typeface="Calibri"/>
              </a:rPr>
              <a:t>hours</a:t>
            </a:r>
          </a:p>
          <a:p>
            <a:pPr marL="742950" lvl="1" indent="-285750">
              <a:buFont typeface="Arial"/>
              <a:buChar char="•"/>
            </a:pPr>
            <a:r>
              <a:rPr lang="en-US" dirty="0">
                <a:solidFill>
                  <a:srgbClr val="000000"/>
                </a:solidFill>
                <a:latin typeface="Calibri" pitchFamily="34" charset="0"/>
                <a:cs typeface="Calibri"/>
              </a:rPr>
              <a:t>b</a:t>
            </a:r>
            <a:r>
              <a:rPr lang="en-US" dirty="0" smtClean="0">
                <a:solidFill>
                  <a:srgbClr val="000000"/>
                </a:solidFill>
                <a:latin typeface="Calibri" pitchFamily="34" charset="0"/>
                <a:cs typeface="Calibri"/>
              </a:rPr>
              <a:t>acteria break </a:t>
            </a:r>
            <a:r>
              <a:rPr lang="en-US" dirty="0">
                <a:solidFill>
                  <a:srgbClr val="000000"/>
                </a:solidFill>
                <a:latin typeface="Calibri" pitchFamily="34" charset="0"/>
                <a:cs typeface="Calibri"/>
              </a:rPr>
              <a:t>into its cells </a:t>
            </a:r>
            <a:r>
              <a:rPr lang="en-US" dirty="0" smtClean="0">
                <a:solidFill>
                  <a:srgbClr val="000000"/>
                </a:solidFill>
                <a:latin typeface="Calibri" pitchFamily="34" charset="0"/>
                <a:cs typeface="Calibri"/>
              </a:rPr>
              <a:t>to eat up nutrients</a:t>
            </a:r>
          </a:p>
          <a:p>
            <a:pPr marL="742950" lvl="1" indent="-285750">
              <a:buFont typeface="Arial"/>
              <a:buChar char="•"/>
            </a:pPr>
            <a:r>
              <a:rPr lang="en-US" dirty="0" smtClean="0">
                <a:solidFill>
                  <a:srgbClr val="000000"/>
                </a:solidFill>
                <a:latin typeface="Calibri" pitchFamily="34" charset="0"/>
                <a:cs typeface="Calibri"/>
              </a:rPr>
              <a:t>coyotes</a:t>
            </a:r>
            <a:r>
              <a:rPr lang="en-US" dirty="0">
                <a:solidFill>
                  <a:srgbClr val="000000"/>
                </a:solidFill>
                <a:latin typeface="Calibri" pitchFamily="34" charset="0"/>
                <a:cs typeface="Calibri"/>
              </a:rPr>
              <a:t>, foxes and vultures </a:t>
            </a:r>
            <a:r>
              <a:rPr lang="en-US" dirty="0" smtClean="0">
                <a:solidFill>
                  <a:srgbClr val="000000"/>
                </a:solidFill>
                <a:latin typeface="Calibri" pitchFamily="34" charset="0"/>
                <a:cs typeface="Calibri"/>
              </a:rPr>
              <a:t>rip </a:t>
            </a:r>
            <a:r>
              <a:rPr lang="en-US" dirty="0">
                <a:solidFill>
                  <a:srgbClr val="000000"/>
                </a:solidFill>
                <a:latin typeface="Calibri" pitchFamily="34" charset="0"/>
                <a:cs typeface="Calibri"/>
              </a:rPr>
              <a:t>open </a:t>
            </a:r>
            <a:r>
              <a:rPr lang="en-US" dirty="0" smtClean="0">
                <a:solidFill>
                  <a:srgbClr val="000000"/>
                </a:solidFill>
                <a:latin typeface="Calibri" pitchFamily="34" charset="0"/>
                <a:cs typeface="Calibri"/>
              </a:rPr>
              <a:t>       and </a:t>
            </a:r>
            <a:r>
              <a:rPr lang="en-US" dirty="0">
                <a:solidFill>
                  <a:srgbClr val="000000"/>
                </a:solidFill>
                <a:latin typeface="Calibri" pitchFamily="34" charset="0"/>
                <a:cs typeface="Calibri"/>
              </a:rPr>
              <a:t>devour the best parts of the </a:t>
            </a:r>
            <a:r>
              <a:rPr lang="en-US" dirty="0" smtClean="0">
                <a:solidFill>
                  <a:srgbClr val="000000"/>
                </a:solidFill>
                <a:latin typeface="Calibri" pitchFamily="34" charset="0"/>
                <a:cs typeface="Calibri"/>
              </a:rPr>
              <a:t>carcass</a:t>
            </a:r>
          </a:p>
          <a:p>
            <a:pPr marL="742950" lvl="1" indent="-285750">
              <a:buFont typeface="Arial"/>
              <a:buChar char="•"/>
            </a:pPr>
            <a:r>
              <a:rPr lang="en-US" dirty="0">
                <a:solidFill>
                  <a:srgbClr val="000000"/>
                </a:solidFill>
                <a:latin typeface="Calibri" pitchFamily="34" charset="0"/>
                <a:cs typeface="Calibri"/>
              </a:rPr>
              <a:t>f</a:t>
            </a:r>
            <a:r>
              <a:rPr lang="en-US" dirty="0" smtClean="0">
                <a:solidFill>
                  <a:srgbClr val="000000"/>
                </a:solidFill>
                <a:latin typeface="Calibri" pitchFamily="34" charset="0"/>
                <a:cs typeface="Calibri"/>
              </a:rPr>
              <a:t>lies </a:t>
            </a:r>
            <a:r>
              <a:rPr lang="en-US" dirty="0">
                <a:solidFill>
                  <a:srgbClr val="000000"/>
                </a:solidFill>
                <a:latin typeface="Calibri" pitchFamily="34" charset="0"/>
                <a:cs typeface="Calibri"/>
              </a:rPr>
              <a:t>begin laying eggs on the </a:t>
            </a:r>
            <a:r>
              <a:rPr lang="en-US" dirty="0" smtClean="0">
                <a:solidFill>
                  <a:srgbClr val="000000"/>
                </a:solidFill>
                <a:latin typeface="Calibri" pitchFamily="34" charset="0"/>
                <a:cs typeface="Calibri"/>
              </a:rPr>
              <a:t>carcass</a:t>
            </a:r>
            <a:endParaRPr lang="en-US" dirty="0">
              <a:solidFill>
                <a:srgbClr val="000000"/>
              </a:solidFill>
              <a:latin typeface="Calibri" pitchFamily="34" charset="0"/>
              <a:cs typeface="Calibri"/>
            </a:endParaRPr>
          </a:p>
        </p:txBody>
      </p:sp>
      <p:pic>
        <p:nvPicPr>
          <p:cNvPr id="6" name="Picture 5"/>
          <p:cNvPicPr>
            <a:picLocks noChangeAspect="1"/>
          </p:cNvPicPr>
          <p:nvPr/>
        </p:nvPicPr>
        <p:blipFill>
          <a:blip r:embed="rId4"/>
          <a:stretch>
            <a:fillRect/>
          </a:stretch>
        </p:blipFill>
        <p:spPr>
          <a:xfrm>
            <a:off x="1066800" y="2438400"/>
            <a:ext cx="3048000" cy="2024944"/>
          </a:xfrm>
          <a:prstGeom prst="rect">
            <a:avLst/>
          </a:prstGeom>
        </p:spPr>
      </p:pic>
      <p:sp>
        <p:nvSpPr>
          <p:cNvPr id="7" name="Rectangle 6"/>
          <p:cNvSpPr/>
          <p:nvPr/>
        </p:nvSpPr>
        <p:spPr>
          <a:xfrm>
            <a:off x="1447800" y="5105400"/>
            <a:ext cx="4572000" cy="923330"/>
          </a:xfrm>
          <a:prstGeom prst="rect">
            <a:avLst/>
          </a:prstGeom>
        </p:spPr>
        <p:txBody>
          <a:bodyPr>
            <a:spAutoFit/>
          </a:bodyPr>
          <a:lstStyle/>
          <a:p>
            <a:pPr marL="342900" indent="-342900" eaLnBrk="1" hangingPunct="1">
              <a:buFont typeface="+mj-lt"/>
              <a:buAutoNum type="alphaLcPeriod" startAt="3"/>
            </a:pPr>
            <a:r>
              <a:rPr lang="en-US" dirty="0">
                <a:solidFill>
                  <a:srgbClr val="000000"/>
                </a:solidFill>
                <a:latin typeface="Calibri" pitchFamily="34" charset="0"/>
                <a:cs typeface="Calibri"/>
              </a:rPr>
              <a:t>a</a:t>
            </a:r>
            <a:r>
              <a:rPr lang="en-US" dirty="0" smtClean="0">
                <a:solidFill>
                  <a:srgbClr val="000000"/>
                </a:solidFill>
                <a:latin typeface="Calibri" pitchFamily="34" charset="0"/>
                <a:cs typeface="Calibri"/>
              </a:rPr>
              <a:t>fter </a:t>
            </a:r>
            <a:r>
              <a:rPr lang="en-US" dirty="0">
                <a:solidFill>
                  <a:srgbClr val="000000"/>
                </a:solidFill>
                <a:latin typeface="Calibri" pitchFamily="34" charset="0"/>
                <a:cs typeface="Calibri"/>
              </a:rPr>
              <a:t>8-20 </a:t>
            </a:r>
            <a:r>
              <a:rPr lang="en-US" dirty="0" smtClean="0">
                <a:solidFill>
                  <a:srgbClr val="000000"/>
                </a:solidFill>
                <a:latin typeface="Calibri" pitchFamily="34" charset="0"/>
                <a:cs typeface="Calibri"/>
              </a:rPr>
              <a:t>hours</a:t>
            </a:r>
            <a:endParaRPr lang="en-US" dirty="0">
              <a:solidFill>
                <a:srgbClr val="000000"/>
              </a:solidFill>
              <a:latin typeface="Calibri" pitchFamily="34" charset="0"/>
              <a:cs typeface="Calibri"/>
            </a:endParaRPr>
          </a:p>
          <a:p>
            <a:pPr marL="742950" lvl="1" indent="-285750">
              <a:buFont typeface="Arial"/>
              <a:buChar char="•"/>
            </a:pPr>
            <a:r>
              <a:rPr lang="en-US" dirty="0" smtClean="0">
                <a:solidFill>
                  <a:srgbClr val="000000"/>
                </a:solidFill>
                <a:latin typeface="Calibri" pitchFamily="34" charset="0"/>
                <a:cs typeface="Calibri"/>
              </a:rPr>
              <a:t>the </a:t>
            </a:r>
            <a:r>
              <a:rPr lang="en-US" dirty="0">
                <a:solidFill>
                  <a:srgbClr val="000000"/>
                </a:solidFill>
                <a:latin typeface="Calibri" pitchFamily="34" charset="0"/>
                <a:cs typeface="Calibri"/>
              </a:rPr>
              <a:t>maggots hatch and begin cleaning up all the easily available soft tissue</a:t>
            </a:r>
          </a:p>
        </p:txBody>
      </p:sp>
      <p:pic>
        <p:nvPicPr>
          <p:cNvPr id="8" name="Picture 7"/>
          <p:cNvPicPr>
            <a:picLocks noChangeAspect="1"/>
          </p:cNvPicPr>
          <p:nvPr/>
        </p:nvPicPr>
        <p:blipFill>
          <a:blip r:embed="rId5"/>
          <a:stretch>
            <a:fillRect/>
          </a:stretch>
        </p:blipFill>
        <p:spPr>
          <a:xfrm>
            <a:off x="6400800" y="4800600"/>
            <a:ext cx="2565400" cy="1924050"/>
          </a:xfrm>
          <a:prstGeom prst="rect">
            <a:avLst/>
          </a:prstGeom>
        </p:spPr>
      </p:pic>
      <p:pic>
        <p:nvPicPr>
          <p:cNvPr id="9" name="Picture 8"/>
          <p:cNvPicPr>
            <a:picLocks noChangeAspect="1"/>
          </p:cNvPicPr>
          <p:nvPr/>
        </p:nvPicPr>
        <p:blipFill>
          <a:blip r:embed="rId6"/>
          <a:stretch>
            <a:fillRect/>
          </a:stretch>
        </p:blipFill>
        <p:spPr>
          <a:xfrm>
            <a:off x="5943600" y="228600"/>
            <a:ext cx="3048000" cy="162456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762000" y="304800"/>
            <a:ext cx="7620000" cy="5715000"/>
          </a:xfrm>
        </p:spPr>
        <p:txBody>
          <a:bodyPr/>
          <a:lstStyle/>
          <a:p>
            <a:pPr eaLnBrk="1" hangingPunct="1">
              <a:defRPr/>
            </a:pPr>
            <a:r>
              <a:rPr lang="en-US" dirty="0">
                <a:latin typeface="Calibri" charset="0"/>
                <a:cs typeface="Calibri" charset="0"/>
              </a:rPr>
              <a:t>t</a:t>
            </a:r>
            <a:r>
              <a:rPr lang="en-US" dirty="0" smtClean="0">
                <a:latin typeface="Calibri" charset="0"/>
                <a:cs typeface="Calibri" charset="0"/>
              </a:rPr>
              <a:t>he </a:t>
            </a:r>
            <a:r>
              <a:rPr lang="en-US" dirty="0">
                <a:latin typeface="Calibri" charset="0"/>
                <a:cs typeface="Calibri" charset="0"/>
              </a:rPr>
              <a:t>Cascade </a:t>
            </a:r>
            <a:r>
              <a:rPr lang="en-US" dirty="0" smtClean="0">
                <a:latin typeface="Calibri" charset="0"/>
                <a:cs typeface="Calibri" charset="0"/>
              </a:rPr>
              <a:t>Ranges </a:t>
            </a:r>
            <a:r>
              <a:rPr lang="en-US" dirty="0" smtClean="0">
                <a:latin typeface="Calibri" charset="0"/>
                <a:cs typeface="Calibri" charset="0"/>
              </a:rPr>
              <a:t>actually </a:t>
            </a:r>
            <a:r>
              <a:rPr lang="en-US" dirty="0" smtClean="0">
                <a:latin typeface="Calibri" charset="0"/>
                <a:cs typeface="Calibri" charset="0"/>
              </a:rPr>
              <a:t>run </a:t>
            </a:r>
            <a:r>
              <a:rPr lang="en-US" dirty="0">
                <a:latin typeface="Calibri" charset="0"/>
                <a:cs typeface="Calibri" charset="0"/>
              </a:rPr>
              <a:t>from California up through Oregon, Washington, and southern British </a:t>
            </a:r>
            <a:r>
              <a:rPr lang="en-US" dirty="0" smtClean="0">
                <a:latin typeface="Calibri" charset="0"/>
                <a:cs typeface="Calibri" charset="0"/>
              </a:rPr>
              <a:t>Columbia</a:t>
            </a:r>
          </a:p>
          <a:p>
            <a:pPr marL="742950" lvl="2" indent="-342900" eaLnBrk="1" hangingPunct="1">
              <a:buFont typeface="Courier New"/>
              <a:buChar char="o"/>
              <a:defRPr/>
            </a:pPr>
            <a:r>
              <a:rPr lang="en-US" dirty="0"/>
              <a:t>North-South </a:t>
            </a:r>
            <a:r>
              <a:rPr lang="en-US" dirty="0" smtClean="0"/>
              <a:t>trending mountain</a:t>
            </a:r>
            <a:endParaRPr lang="en-US" dirty="0"/>
          </a:p>
          <a:p>
            <a:pPr eaLnBrk="1" hangingPunct="1">
              <a:defRPr/>
            </a:pPr>
            <a:endParaRPr lang="en-US" dirty="0">
              <a:latin typeface="Calibri" charset="0"/>
              <a:cs typeface="Calibri" charset="0"/>
            </a:endParaRPr>
          </a:p>
          <a:p>
            <a:pPr marL="660400" indent="-660400" algn="ctr" eaLnBrk="1" hangingPunct="1">
              <a:buFontTx/>
              <a:buNone/>
              <a:defRPr/>
            </a:pPr>
            <a:endParaRPr lang="en-US" dirty="0"/>
          </a:p>
          <a:p>
            <a:pPr marL="660400" indent="-660400" algn="ctr" eaLnBrk="1" hangingPunct="1">
              <a:buFontTx/>
              <a:buNone/>
              <a:defRPr/>
            </a:pPr>
            <a:endParaRPr lang="en-US" dirty="0"/>
          </a:p>
          <a:p>
            <a:pPr marL="660400" indent="-660400" algn="ctr" eaLnBrk="1" hangingPunct="1">
              <a:buFontTx/>
              <a:buNone/>
              <a:defRPr/>
            </a:pPr>
            <a:endParaRPr lang="en-US" dirty="0"/>
          </a:p>
          <a:p>
            <a:pPr marL="660400" indent="-660400" algn="ctr" eaLnBrk="1" hangingPunct="1">
              <a:buFontTx/>
              <a:buNone/>
              <a:defRPr/>
            </a:pPr>
            <a:endParaRPr lang="en-US" dirty="0"/>
          </a:p>
          <a:p>
            <a:pPr marL="660400" indent="-660400" algn="ctr" eaLnBrk="1" hangingPunct="1">
              <a:buFontTx/>
              <a:buNone/>
              <a:defRPr/>
            </a:pPr>
            <a:endParaRPr lang="en-US" dirty="0"/>
          </a:p>
          <a:p>
            <a:pPr marL="660400" indent="-660400" algn="ctr" eaLnBrk="1" hangingPunct="1">
              <a:buFontTx/>
              <a:buNone/>
              <a:defRPr/>
            </a:pPr>
            <a:endParaRPr lang="en-US" dirty="0"/>
          </a:p>
          <a:p>
            <a:pPr marL="660400" indent="-660400" algn="ctr" eaLnBrk="1" hangingPunct="1">
              <a:buFontTx/>
              <a:buNone/>
              <a:defRPr/>
            </a:pPr>
            <a:endParaRPr lang="en-US" dirty="0"/>
          </a:p>
          <a:p>
            <a:pPr marL="660400" indent="-660400" algn="ctr" eaLnBrk="1" hangingPunct="1">
              <a:buFontTx/>
              <a:buNone/>
              <a:defRPr/>
            </a:pPr>
            <a:endParaRPr lang="en-US" dirty="0"/>
          </a:p>
          <a:p>
            <a:pPr marL="660400" indent="-660400" algn="ctr" eaLnBrk="1" hangingPunct="1">
              <a:buFontTx/>
              <a:buNone/>
              <a:defRPr/>
            </a:pPr>
            <a:endParaRPr lang="en-US" dirty="0"/>
          </a:p>
        </p:txBody>
      </p:sp>
      <p:pic>
        <p:nvPicPr>
          <p:cNvPr id="33794" name="Picture 8"/>
          <p:cNvPicPr>
            <a:picLocks noChangeAspect="1" noChangeArrowheads="1"/>
          </p:cNvPicPr>
          <p:nvPr/>
        </p:nvPicPr>
        <p:blipFill>
          <a:blip r:embed="rId3" cstate="print"/>
          <a:srcRect/>
          <a:stretch>
            <a:fillRect/>
          </a:stretch>
        </p:blipFill>
        <p:spPr bwMode="auto">
          <a:xfrm>
            <a:off x="3200400" y="1524000"/>
            <a:ext cx="2857500" cy="4000500"/>
          </a:xfrm>
          <a:prstGeom prst="rect">
            <a:avLst/>
          </a:prstGeom>
          <a:noFill/>
          <a:ln w="25400">
            <a:solidFill>
              <a:schemeClr val="tx1"/>
            </a:solidFill>
            <a:miter lim="800000"/>
            <a:headEnd/>
            <a:tailEnd/>
          </a:ln>
        </p:spPr>
      </p:pic>
      <p:sp>
        <p:nvSpPr>
          <p:cNvPr id="33795" name="Oval 9"/>
          <p:cNvSpPr>
            <a:spLocks noChangeArrowheads="1"/>
          </p:cNvSpPr>
          <p:nvPr/>
        </p:nvSpPr>
        <p:spPr bwMode="auto">
          <a:xfrm>
            <a:off x="4572000" y="4876800"/>
            <a:ext cx="914400" cy="228600"/>
          </a:xfrm>
          <a:prstGeom prst="ellipse">
            <a:avLst/>
          </a:prstGeom>
          <a:noFill/>
          <a:ln w="25400">
            <a:solidFill>
              <a:srgbClr val="FF0000"/>
            </a:solidFill>
            <a:round/>
            <a:headEnd/>
            <a:tailEnd/>
          </a:ln>
        </p:spPr>
        <p:txBody>
          <a:bodyPr wrap="none" anchor="ctr"/>
          <a:lstStyle/>
          <a:p>
            <a:endParaRPr lang="en-US" dirty="0">
              <a:latin typeface="Calibri" pitchFamily="34" charset="0"/>
              <a:cs typeface="Calibri"/>
            </a:endParaRPr>
          </a:p>
        </p:txBody>
      </p:sp>
      <p:sp>
        <p:nvSpPr>
          <p:cNvPr id="33796" name="Oval 10"/>
          <p:cNvSpPr>
            <a:spLocks noChangeArrowheads="1"/>
          </p:cNvSpPr>
          <p:nvPr/>
        </p:nvSpPr>
        <p:spPr bwMode="auto">
          <a:xfrm>
            <a:off x="3962400" y="4572000"/>
            <a:ext cx="685800" cy="228600"/>
          </a:xfrm>
          <a:prstGeom prst="ellipse">
            <a:avLst/>
          </a:prstGeom>
          <a:noFill/>
          <a:ln w="25400">
            <a:solidFill>
              <a:srgbClr val="FF0000"/>
            </a:solidFill>
            <a:round/>
            <a:headEnd/>
            <a:tailEnd/>
          </a:ln>
        </p:spPr>
        <p:txBody>
          <a:bodyPr wrap="none" anchor="ctr"/>
          <a:lstStyle/>
          <a:p>
            <a:endParaRPr lang="en-US" dirty="0">
              <a:latin typeface="Calibri" pitchFamily="34" charset="0"/>
              <a:cs typeface="Calibri"/>
            </a:endParaRPr>
          </a:p>
        </p:txBody>
      </p:sp>
      <p:sp>
        <p:nvSpPr>
          <p:cNvPr id="33797" name="Oval 11"/>
          <p:cNvSpPr>
            <a:spLocks noChangeArrowheads="1"/>
          </p:cNvSpPr>
          <p:nvPr/>
        </p:nvSpPr>
        <p:spPr bwMode="auto">
          <a:xfrm>
            <a:off x="4495800" y="4114800"/>
            <a:ext cx="762000" cy="152400"/>
          </a:xfrm>
          <a:prstGeom prst="ellipse">
            <a:avLst/>
          </a:prstGeom>
          <a:noFill/>
          <a:ln w="25400">
            <a:solidFill>
              <a:srgbClr val="FF0000"/>
            </a:solidFill>
            <a:round/>
            <a:headEnd/>
            <a:tailEnd/>
          </a:ln>
        </p:spPr>
        <p:txBody>
          <a:bodyPr wrap="none" anchor="ctr"/>
          <a:lstStyle/>
          <a:p>
            <a:endParaRPr lang="en-US" dirty="0">
              <a:latin typeface="Calibri" pitchFamily="34" charset="0"/>
              <a:cs typeface="Calibri"/>
            </a:endParaRPr>
          </a:p>
        </p:txBody>
      </p:sp>
      <p:sp>
        <p:nvSpPr>
          <p:cNvPr id="33798" name="Oval 12"/>
          <p:cNvSpPr>
            <a:spLocks noChangeArrowheads="1"/>
          </p:cNvSpPr>
          <p:nvPr/>
        </p:nvSpPr>
        <p:spPr bwMode="auto">
          <a:xfrm>
            <a:off x="3886200" y="3048000"/>
            <a:ext cx="838200" cy="304800"/>
          </a:xfrm>
          <a:prstGeom prst="ellipse">
            <a:avLst/>
          </a:prstGeom>
          <a:noFill/>
          <a:ln w="25400">
            <a:solidFill>
              <a:srgbClr val="FF0000"/>
            </a:solidFill>
            <a:round/>
            <a:headEnd/>
            <a:tailEnd/>
          </a:ln>
        </p:spPr>
        <p:txBody>
          <a:bodyPr wrap="none" anchor="ctr"/>
          <a:lstStyle/>
          <a:p>
            <a:endParaRPr lang="en-US" dirty="0">
              <a:latin typeface="Calibri" pitchFamily="34" charset="0"/>
              <a:cs typeface="Calibri"/>
            </a:endParaRPr>
          </a:p>
        </p:txBody>
      </p:sp>
      <p:sp>
        <p:nvSpPr>
          <p:cNvPr id="33799" name="Oval 13"/>
          <p:cNvSpPr>
            <a:spLocks noChangeArrowheads="1"/>
          </p:cNvSpPr>
          <p:nvPr/>
        </p:nvSpPr>
        <p:spPr bwMode="auto">
          <a:xfrm>
            <a:off x="4572000" y="2819400"/>
            <a:ext cx="762000" cy="152400"/>
          </a:xfrm>
          <a:prstGeom prst="ellipse">
            <a:avLst/>
          </a:prstGeom>
          <a:noFill/>
          <a:ln w="25400">
            <a:solidFill>
              <a:srgbClr val="FF0000"/>
            </a:solidFill>
            <a:round/>
            <a:headEnd/>
            <a:tailEnd/>
          </a:ln>
        </p:spPr>
        <p:txBody>
          <a:bodyPr wrap="none" anchor="ctr"/>
          <a:lstStyle/>
          <a:p>
            <a:endParaRPr lang="en-US" dirty="0">
              <a:latin typeface="Calibri" pitchFamily="34" charset="0"/>
              <a:cs typeface="Calibri"/>
            </a:endParaRPr>
          </a:p>
        </p:txBody>
      </p:sp>
      <p:pic>
        <p:nvPicPr>
          <p:cNvPr id="33800" name="Picture 14"/>
          <p:cNvPicPr>
            <a:picLocks noChangeAspect="1" noChangeArrowheads="1"/>
          </p:cNvPicPr>
          <p:nvPr/>
        </p:nvPicPr>
        <p:blipFill>
          <a:blip r:embed="rId4" cstate="print"/>
          <a:srcRect/>
          <a:stretch>
            <a:fillRect/>
          </a:stretch>
        </p:blipFill>
        <p:spPr bwMode="auto">
          <a:xfrm>
            <a:off x="6400800" y="1752600"/>
            <a:ext cx="2600325" cy="1463675"/>
          </a:xfrm>
          <a:prstGeom prst="rect">
            <a:avLst/>
          </a:prstGeom>
          <a:noFill/>
          <a:ln w="9525">
            <a:noFill/>
            <a:miter lim="800000"/>
            <a:headEnd/>
            <a:tailEnd/>
          </a:ln>
        </p:spPr>
      </p:pic>
      <p:pic>
        <p:nvPicPr>
          <p:cNvPr id="33801" name="Picture 15"/>
          <p:cNvPicPr>
            <a:picLocks noChangeAspect="1" noChangeArrowheads="1"/>
          </p:cNvPicPr>
          <p:nvPr/>
        </p:nvPicPr>
        <p:blipFill>
          <a:blip r:embed="rId5" cstate="print"/>
          <a:srcRect/>
          <a:stretch>
            <a:fillRect/>
          </a:stretch>
        </p:blipFill>
        <p:spPr bwMode="auto">
          <a:xfrm>
            <a:off x="838200" y="1600200"/>
            <a:ext cx="2209800" cy="1474788"/>
          </a:xfrm>
          <a:prstGeom prst="rect">
            <a:avLst/>
          </a:prstGeom>
          <a:noFill/>
          <a:ln w="9525">
            <a:noFill/>
            <a:miter lim="800000"/>
            <a:headEnd/>
            <a:tailEnd/>
          </a:ln>
        </p:spPr>
      </p:pic>
      <p:sp>
        <p:nvSpPr>
          <p:cNvPr id="33802" name="Line 16"/>
          <p:cNvSpPr>
            <a:spLocks noChangeShapeType="1"/>
          </p:cNvSpPr>
          <p:nvPr/>
        </p:nvSpPr>
        <p:spPr bwMode="auto">
          <a:xfrm flipV="1">
            <a:off x="5181600" y="2438400"/>
            <a:ext cx="1219200" cy="381000"/>
          </a:xfrm>
          <a:prstGeom prst="line">
            <a:avLst/>
          </a:prstGeom>
          <a:noFill/>
          <a:ln w="25400">
            <a:solidFill>
              <a:srgbClr val="FF0000"/>
            </a:solidFill>
            <a:round/>
            <a:headEnd/>
            <a:tailEnd/>
          </a:ln>
        </p:spPr>
        <p:txBody>
          <a:bodyPr/>
          <a:lstStyle/>
          <a:p>
            <a:endParaRPr lang="en-US" dirty="0">
              <a:latin typeface="Calibri"/>
              <a:cs typeface="Calibri"/>
            </a:endParaRPr>
          </a:p>
        </p:txBody>
      </p:sp>
      <p:sp>
        <p:nvSpPr>
          <p:cNvPr id="33803" name="Line 17"/>
          <p:cNvSpPr>
            <a:spLocks noChangeShapeType="1"/>
          </p:cNvSpPr>
          <p:nvPr/>
        </p:nvSpPr>
        <p:spPr bwMode="auto">
          <a:xfrm flipH="1" flipV="1">
            <a:off x="3048000" y="2057400"/>
            <a:ext cx="914400" cy="1066800"/>
          </a:xfrm>
          <a:prstGeom prst="line">
            <a:avLst/>
          </a:prstGeom>
          <a:noFill/>
          <a:ln w="25400">
            <a:solidFill>
              <a:srgbClr val="FF0000"/>
            </a:solidFill>
            <a:round/>
            <a:headEnd/>
            <a:tailEnd/>
          </a:ln>
        </p:spPr>
        <p:txBody>
          <a:bodyPr/>
          <a:lstStyle/>
          <a:p>
            <a:endParaRPr lang="en-US" dirty="0">
              <a:latin typeface="Calibri"/>
              <a:cs typeface="Calibri"/>
            </a:endParaRPr>
          </a:p>
        </p:txBody>
      </p:sp>
      <p:pic>
        <p:nvPicPr>
          <p:cNvPr id="33804" name="Picture 19"/>
          <p:cNvPicPr>
            <a:picLocks noChangeAspect="1" noChangeArrowheads="1"/>
          </p:cNvPicPr>
          <p:nvPr/>
        </p:nvPicPr>
        <p:blipFill>
          <a:blip r:embed="rId6" cstate="print"/>
          <a:srcRect/>
          <a:stretch>
            <a:fillRect/>
          </a:stretch>
        </p:blipFill>
        <p:spPr bwMode="auto">
          <a:xfrm>
            <a:off x="7010400" y="3429000"/>
            <a:ext cx="1981200" cy="1485900"/>
          </a:xfrm>
          <a:prstGeom prst="rect">
            <a:avLst/>
          </a:prstGeom>
          <a:noFill/>
          <a:ln w="9525">
            <a:noFill/>
            <a:miter lim="800000"/>
            <a:headEnd/>
            <a:tailEnd/>
          </a:ln>
        </p:spPr>
      </p:pic>
      <p:pic>
        <p:nvPicPr>
          <p:cNvPr id="33805" name="Picture 20"/>
          <p:cNvPicPr>
            <a:picLocks noChangeAspect="1" noChangeArrowheads="1"/>
          </p:cNvPicPr>
          <p:nvPr/>
        </p:nvPicPr>
        <p:blipFill>
          <a:blip r:embed="rId7" cstate="print"/>
          <a:srcRect/>
          <a:stretch>
            <a:fillRect/>
          </a:stretch>
        </p:blipFill>
        <p:spPr bwMode="auto">
          <a:xfrm>
            <a:off x="1219200" y="3733800"/>
            <a:ext cx="1828800" cy="1217613"/>
          </a:xfrm>
          <a:prstGeom prst="rect">
            <a:avLst/>
          </a:prstGeom>
          <a:noFill/>
          <a:ln w="9525">
            <a:noFill/>
            <a:miter lim="800000"/>
            <a:headEnd/>
            <a:tailEnd/>
          </a:ln>
        </p:spPr>
      </p:pic>
      <p:pic>
        <p:nvPicPr>
          <p:cNvPr id="33806" name="Picture 22"/>
          <p:cNvPicPr>
            <a:picLocks noChangeAspect="1" noChangeArrowheads="1"/>
          </p:cNvPicPr>
          <p:nvPr/>
        </p:nvPicPr>
        <p:blipFill>
          <a:blip r:embed="rId8" cstate="print"/>
          <a:srcRect/>
          <a:stretch>
            <a:fillRect/>
          </a:stretch>
        </p:blipFill>
        <p:spPr bwMode="auto">
          <a:xfrm>
            <a:off x="6781800" y="5105400"/>
            <a:ext cx="2189163" cy="1641475"/>
          </a:xfrm>
          <a:prstGeom prst="rect">
            <a:avLst/>
          </a:prstGeom>
          <a:noFill/>
          <a:ln w="9525">
            <a:noFill/>
            <a:miter lim="800000"/>
            <a:headEnd/>
            <a:tailEnd/>
          </a:ln>
        </p:spPr>
      </p:pic>
      <p:sp>
        <p:nvSpPr>
          <p:cNvPr id="33807" name="Line 24"/>
          <p:cNvSpPr>
            <a:spLocks noChangeShapeType="1"/>
          </p:cNvSpPr>
          <p:nvPr/>
        </p:nvSpPr>
        <p:spPr bwMode="auto">
          <a:xfrm flipH="1" flipV="1">
            <a:off x="3048000" y="4419600"/>
            <a:ext cx="914400" cy="228600"/>
          </a:xfrm>
          <a:prstGeom prst="line">
            <a:avLst/>
          </a:prstGeom>
          <a:noFill/>
          <a:ln w="25400">
            <a:solidFill>
              <a:srgbClr val="FF0000"/>
            </a:solidFill>
            <a:round/>
            <a:headEnd/>
            <a:tailEnd/>
          </a:ln>
        </p:spPr>
        <p:txBody>
          <a:bodyPr/>
          <a:lstStyle/>
          <a:p>
            <a:endParaRPr lang="en-US" dirty="0">
              <a:latin typeface="Calibri"/>
              <a:cs typeface="Calibri"/>
            </a:endParaRPr>
          </a:p>
        </p:txBody>
      </p:sp>
      <p:sp>
        <p:nvSpPr>
          <p:cNvPr id="33808" name="Line 25"/>
          <p:cNvSpPr>
            <a:spLocks noChangeShapeType="1"/>
          </p:cNvSpPr>
          <p:nvPr/>
        </p:nvSpPr>
        <p:spPr bwMode="auto">
          <a:xfrm flipH="1">
            <a:off x="7162800" y="4419600"/>
            <a:ext cx="152400" cy="76200"/>
          </a:xfrm>
          <a:prstGeom prst="line">
            <a:avLst/>
          </a:prstGeom>
          <a:noFill/>
          <a:ln w="9525">
            <a:solidFill>
              <a:schemeClr val="tx1"/>
            </a:solidFill>
            <a:round/>
            <a:headEnd/>
            <a:tailEnd/>
          </a:ln>
        </p:spPr>
        <p:txBody>
          <a:bodyPr/>
          <a:lstStyle/>
          <a:p>
            <a:endParaRPr lang="en-US" dirty="0">
              <a:latin typeface="Calibri"/>
              <a:cs typeface="Calibri"/>
            </a:endParaRPr>
          </a:p>
        </p:txBody>
      </p:sp>
      <p:sp>
        <p:nvSpPr>
          <p:cNvPr id="33809" name="Line 26"/>
          <p:cNvSpPr>
            <a:spLocks noChangeShapeType="1"/>
          </p:cNvSpPr>
          <p:nvPr/>
        </p:nvSpPr>
        <p:spPr bwMode="auto">
          <a:xfrm flipV="1">
            <a:off x="5257800" y="4114800"/>
            <a:ext cx="1752600" cy="76200"/>
          </a:xfrm>
          <a:prstGeom prst="line">
            <a:avLst/>
          </a:prstGeom>
          <a:noFill/>
          <a:ln w="25400">
            <a:solidFill>
              <a:srgbClr val="FF0000"/>
            </a:solidFill>
            <a:round/>
            <a:headEnd/>
            <a:tailEnd/>
          </a:ln>
        </p:spPr>
        <p:txBody>
          <a:bodyPr/>
          <a:lstStyle/>
          <a:p>
            <a:endParaRPr lang="en-US" dirty="0">
              <a:latin typeface="Calibri"/>
              <a:cs typeface="Calibri"/>
            </a:endParaRPr>
          </a:p>
        </p:txBody>
      </p:sp>
      <p:sp>
        <p:nvSpPr>
          <p:cNvPr id="33810" name="Line 27"/>
          <p:cNvSpPr>
            <a:spLocks noChangeShapeType="1"/>
          </p:cNvSpPr>
          <p:nvPr/>
        </p:nvSpPr>
        <p:spPr bwMode="auto">
          <a:xfrm>
            <a:off x="5486400" y="5029200"/>
            <a:ext cx="1295400" cy="685800"/>
          </a:xfrm>
          <a:prstGeom prst="line">
            <a:avLst/>
          </a:prstGeom>
          <a:noFill/>
          <a:ln w="25400">
            <a:solidFill>
              <a:srgbClr val="FF0000"/>
            </a:solidFill>
            <a:round/>
            <a:headEnd/>
            <a:tailEnd/>
          </a:ln>
        </p:spPr>
        <p:txBody>
          <a:bodyPr/>
          <a:lstStyle/>
          <a:p>
            <a:endParaRPr lang="en-US" dirty="0">
              <a:latin typeface="Calibri"/>
              <a:cs typeface="Calibri"/>
            </a:endParaRPr>
          </a:p>
        </p:txBody>
      </p:sp>
      <p:pic>
        <p:nvPicPr>
          <p:cNvPr id="22" name="Picture 21" descr="PPbkgndDk.KhakiLt.Khaki.png"/>
          <p:cNvPicPr>
            <a:picLocks noChangeAspect="1"/>
          </p:cNvPicPr>
          <p:nvPr/>
        </p:nvPicPr>
        <p:blipFill>
          <a:blip r:embed="rId9"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3" name="Rectangle 2"/>
          <p:cNvSpPr/>
          <p:nvPr/>
        </p:nvSpPr>
        <p:spPr>
          <a:xfrm>
            <a:off x="838200" y="304800"/>
            <a:ext cx="4572000" cy="1200329"/>
          </a:xfrm>
          <a:prstGeom prst="rect">
            <a:avLst/>
          </a:prstGeom>
        </p:spPr>
        <p:txBody>
          <a:bodyPr>
            <a:spAutoFit/>
          </a:bodyPr>
          <a:lstStyle/>
          <a:p>
            <a:pPr marL="342900" indent="-342900" eaLnBrk="1" hangingPunct="1">
              <a:buFont typeface="+mj-lt"/>
              <a:buAutoNum type="alphaLcPeriod" startAt="4"/>
            </a:pPr>
            <a:r>
              <a:rPr lang="en-US" dirty="0" smtClean="0">
                <a:solidFill>
                  <a:srgbClr val="000000"/>
                </a:solidFill>
                <a:latin typeface="Calibri" pitchFamily="34" charset="0"/>
                <a:cs typeface="Calibri"/>
              </a:rPr>
              <a:t>now </a:t>
            </a:r>
            <a:r>
              <a:rPr lang="en-US" dirty="0">
                <a:solidFill>
                  <a:srgbClr val="000000"/>
                </a:solidFill>
                <a:latin typeface="Calibri" pitchFamily="34" charset="0"/>
                <a:cs typeface="Calibri"/>
              </a:rPr>
              <a:t>there is just a pile of hair, skin and bones </a:t>
            </a:r>
            <a:r>
              <a:rPr lang="en-US" dirty="0" smtClean="0">
                <a:solidFill>
                  <a:srgbClr val="000000"/>
                </a:solidFill>
                <a:latin typeface="Calibri" pitchFamily="34" charset="0"/>
                <a:cs typeface="Calibri"/>
              </a:rPr>
              <a:t>left</a:t>
            </a:r>
          </a:p>
          <a:p>
            <a:pPr marL="800100" lvl="1" indent="-342900">
              <a:buFont typeface="Arial"/>
              <a:buChar char="•"/>
            </a:pPr>
            <a:r>
              <a:rPr lang="en-US" dirty="0">
                <a:solidFill>
                  <a:srgbClr val="000000"/>
                </a:solidFill>
                <a:latin typeface="Calibri" pitchFamily="34" charset="0"/>
                <a:cs typeface="Calibri"/>
              </a:rPr>
              <a:t>b</a:t>
            </a:r>
            <a:r>
              <a:rPr lang="en-US" dirty="0" smtClean="0">
                <a:solidFill>
                  <a:srgbClr val="000000"/>
                </a:solidFill>
                <a:latin typeface="Calibri" pitchFamily="34" charset="0"/>
                <a:cs typeface="Calibri"/>
              </a:rPr>
              <a:t>eetles </a:t>
            </a:r>
            <a:r>
              <a:rPr lang="en-US" dirty="0">
                <a:solidFill>
                  <a:srgbClr val="000000"/>
                </a:solidFill>
                <a:latin typeface="Calibri" pitchFamily="34" charset="0"/>
                <a:cs typeface="Calibri"/>
              </a:rPr>
              <a:t>that specialize in hair or skin now arrive to deposit their eggs</a:t>
            </a:r>
          </a:p>
        </p:txBody>
      </p:sp>
      <p:pic>
        <p:nvPicPr>
          <p:cNvPr id="4" name="Picture 3"/>
          <p:cNvPicPr>
            <a:picLocks noChangeAspect="1"/>
          </p:cNvPicPr>
          <p:nvPr/>
        </p:nvPicPr>
        <p:blipFill>
          <a:blip r:embed="rId4"/>
          <a:stretch>
            <a:fillRect/>
          </a:stretch>
        </p:blipFill>
        <p:spPr>
          <a:xfrm>
            <a:off x="5780581" y="228600"/>
            <a:ext cx="3185619" cy="1905000"/>
          </a:xfrm>
          <a:prstGeom prst="rect">
            <a:avLst/>
          </a:prstGeom>
        </p:spPr>
      </p:pic>
      <p:sp>
        <p:nvSpPr>
          <p:cNvPr id="6" name="Rectangle 5"/>
          <p:cNvSpPr/>
          <p:nvPr/>
        </p:nvSpPr>
        <p:spPr>
          <a:xfrm>
            <a:off x="4876800" y="2819400"/>
            <a:ext cx="4267200" cy="1200329"/>
          </a:xfrm>
          <a:prstGeom prst="rect">
            <a:avLst/>
          </a:prstGeom>
        </p:spPr>
        <p:txBody>
          <a:bodyPr wrap="square">
            <a:spAutoFit/>
          </a:bodyPr>
          <a:lstStyle/>
          <a:p>
            <a:pPr marL="342900" indent="-342900" eaLnBrk="1" hangingPunct="1">
              <a:buFont typeface="+mj-lt"/>
              <a:buAutoNum type="alphaLcPeriod" startAt="5"/>
            </a:pPr>
            <a:r>
              <a:rPr lang="en-US" dirty="0">
                <a:solidFill>
                  <a:srgbClr val="000000"/>
                </a:solidFill>
                <a:latin typeface="Calibri" pitchFamily="34" charset="0"/>
                <a:cs typeface="Calibri"/>
              </a:rPr>
              <a:t>a</a:t>
            </a:r>
            <a:r>
              <a:rPr lang="en-US" dirty="0" smtClean="0">
                <a:solidFill>
                  <a:srgbClr val="000000"/>
                </a:solidFill>
                <a:latin typeface="Calibri" pitchFamily="34" charset="0"/>
                <a:cs typeface="Calibri"/>
              </a:rPr>
              <a:t>fter </a:t>
            </a:r>
            <a:r>
              <a:rPr lang="en-US" dirty="0">
                <a:solidFill>
                  <a:srgbClr val="000000"/>
                </a:solidFill>
                <a:latin typeface="Calibri" pitchFamily="34" charset="0"/>
                <a:cs typeface="Calibri"/>
              </a:rPr>
              <a:t>3-6 months, the bones are finally bare and </a:t>
            </a:r>
            <a:r>
              <a:rPr lang="en-US" dirty="0" smtClean="0">
                <a:solidFill>
                  <a:srgbClr val="000000"/>
                </a:solidFill>
                <a:latin typeface="Calibri" pitchFamily="34" charset="0"/>
                <a:cs typeface="Calibri"/>
              </a:rPr>
              <a:t>clean</a:t>
            </a:r>
          </a:p>
          <a:p>
            <a:pPr marL="800100" lvl="1" indent="-342900">
              <a:buFont typeface="Arial"/>
              <a:buChar char="•"/>
            </a:pPr>
            <a:r>
              <a:rPr lang="en-US" dirty="0">
                <a:solidFill>
                  <a:srgbClr val="000000"/>
                </a:solidFill>
                <a:latin typeface="Calibri" pitchFamily="34" charset="0"/>
                <a:cs typeface="Calibri"/>
              </a:rPr>
              <a:t>m</a:t>
            </a:r>
            <a:r>
              <a:rPr lang="en-US" dirty="0" smtClean="0">
                <a:solidFill>
                  <a:srgbClr val="000000"/>
                </a:solidFill>
                <a:latin typeface="Calibri" pitchFamily="34" charset="0"/>
                <a:cs typeface="Calibri"/>
              </a:rPr>
              <a:t>ice </a:t>
            </a:r>
            <a:r>
              <a:rPr lang="en-US" dirty="0">
                <a:solidFill>
                  <a:srgbClr val="000000"/>
                </a:solidFill>
                <a:latin typeface="Calibri" pitchFamily="34" charset="0"/>
                <a:cs typeface="Calibri"/>
              </a:rPr>
              <a:t>seeking calcium will now gnaw on the bones</a:t>
            </a:r>
          </a:p>
        </p:txBody>
      </p:sp>
      <p:pic>
        <p:nvPicPr>
          <p:cNvPr id="7" name="Picture 6"/>
          <p:cNvPicPr>
            <a:picLocks noChangeAspect="1"/>
          </p:cNvPicPr>
          <p:nvPr/>
        </p:nvPicPr>
        <p:blipFill>
          <a:blip r:embed="rId5"/>
          <a:stretch>
            <a:fillRect/>
          </a:stretch>
        </p:blipFill>
        <p:spPr>
          <a:xfrm>
            <a:off x="1447800" y="2362200"/>
            <a:ext cx="3175000" cy="2114550"/>
          </a:xfrm>
          <a:prstGeom prst="rect">
            <a:avLst/>
          </a:prstGeom>
        </p:spPr>
      </p:pic>
      <p:sp>
        <p:nvSpPr>
          <p:cNvPr id="8" name="Rectangle 7"/>
          <p:cNvSpPr/>
          <p:nvPr/>
        </p:nvSpPr>
        <p:spPr>
          <a:xfrm>
            <a:off x="914400" y="5334000"/>
            <a:ext cx="4572000" cy="646331"/>
          </a:xfrm>
          <a:prstGeom prst="rect">
            <a:avLst/>
          </a:prstGeom>
        </p:spPr>
        <p:txBody>
          <a:bodyPr>
            <a:spAutoFit/>
          </a:bodyPr>
          <a:lstStyle/>
          <a:p>
            <a:pPr marL="342900" indent="-342900" eaLnBrk="1" hangingPunct="1">
              <a:buFont typeface="+mj-lt"/>
              <a:buAutoNum type="alphaLcPeriod" startAt="6"/>
            </a:pPr>
            <a:r>
              <a:rPr lang="en-US" dirty="0">
                <a:solidFill>
                  <a:srgbClr val="000000"/>
                </a:solidFill>
                <a:latin typeface="Calibri" pitchFamily="34" charset="0"/>
                <a:cs typeface="Calibri"/>
              </a:rPr>
              <a:t>d</a:t>
            </a:r>
            <a:r>
              <a:rPr lang="en-US" dirty="0" smtClean="0">
                <a:solidFill>
                  <a:srgbClr val="000000"/>
                </a:solidFill>
                <a:latin typeface="Calibri" pitchFamily="34" charset="0"/>
                <a:cs typeface="Calibri"/>
              </a:rPr>
              <a:t>ecomposition is </a:t>
            </a:r>
            <a:r>
              <a:rPr lang="en-US" dirty="0">
                <a:solidFill>
                  <a:srgbClr val="000000"/>
                </a:solidFill>
                <a:latin typeface="Calibri" pitchFamily="34" charset="0"/>
                <a:cs typeface="Calibri"/>
              </a:rPr>
              <a:t>essential for continuing the circle of life</a:t>
            </a:r>
          </a:p>
        </p:txBody>
      </p:sp>
      <p:pic>
        <p:nvPicPr>
          <p:cNvPr id="10" name="Picture 9"/>
          <p:cNvPicPr>
            <a:picLocks noChangeAspect="1"/>
          </p:cNvPicPr>
          <p:nvPr/>
        </p:nvPicPr>
        <p:blipFill>
          <a:blip r:embed="rId6"/>
          <a:stretch>
            <a:fillRect/>
          </a:stretch>
        </p:blipFill>
        <p:spPr>
          <a:xfrm>
            <a:off x="6019800" y="4724400"/>
            <a:ext cx="2971800" cy="1981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838200" y="457200"/>
            <a:ext cx="4953000" cy="1948226"/>
          </a:xfrm>
          <a:prstGeom prst="rect">
            <a:avLst/>
          </a:prstGeom>
          <a:noFill/>
          <a:ln w="9525">
            <a:noFill/>
            <a:miter lim="800000"/>
            <a:headEnd/>
            <a:tailEnd/>
          </a:ln>
        </p:spPr>
        <p:txBody>
          <a:bodyPr wrap="square">
            <a:spAutoFit/>
          </a:bodyPr>
          <a:lstStyle/>
          <a:p>
            <a:pPr>
              <a:buClr>
                <a:schemeClr val="tx1"/>
              </a:buClr>
            </a:pPr>
            <a:r>
              <a:rPr lang="en-US" b="1" dirty="0">
                <a:solidFill>
                  <a:srgbClr val="000000"/>
                </a:solidFill>
                <a:latin typeface="Calibri" pitchFamily="34" charset="0"/>
                <a:ea typeface="Calibri" pitchFamily="34" charset="0"/>
                <a:cs typeface="Calibri" pitchFamily="34" charset="0"/>
              </a:rPr>
              <a:t>Mycorrhizal Relationships</a:t>
            </a:r>
          </a:p>
          <a:p>
            <a:pPr marL="800100" lvl="1" indent="-342900">
              <a:buFont typeface="+mj-lt"/>
              <a:buAutoNum type="alphaLcPeriod"/>
            </a:pPr>
            <a:r>
              <a:rPr lang="en-US" dirty="0" err="1">
                <a:latin typeface="Calibri" pitchFamily="34" charset="0"/>
                <a:cs typeface="Calibri"/>
              </a:rPr>
              <a:t>m</a:t>
            </a:r>
            <a:r>
              <a:rPr lang="en-US" dirty="0" err="1" smtClean="0">
                <a:latin typeface="Calibri" pitchFamily="34" charset="0"/>
                <a:cs typeface="Calibri"/>
              </a:rPr>
              <a:t>ycorrhizal</a:t>
            </a:r>
            <a:r>
              <a:rPr lang="en-US" dirty="0" smtClean="0">
                <a:latin typeface="Calibri" pitchFamily="34" charset="0"/>
                <a:cs typeface="Calibri"/>
              </a:rPr>
              <a:t> fungi</a:t>
            </a:r>
          </a:p>
          <a:p>
            <a:pPr marL="1257300" lvl="2" indent="-342900">
              <a:buFont typeface="Arial"/>
              <a:buChar char="•"/>
            </a:pPr>
            <a:r>
              <a:rPr lang="en-US" dirty="0" smtClean="0">
                <a:latin typeface="Calibri" pitchFamily="34" charset="0"/>
                <a:cs typeface="Calibri"/>
              </a:rPr>
              <a:t>elongate</a:t>
            </a:r>
            <a:r>
              <a:rPr lang="en-US" dirty="0">
                <a:latin typeface="Calibri" pitchFamily="34" charset="0"/>
                <a:cs typeface="Calibri"/>
              </a:rPr>
              <a:t>, </a:t>
            </a:r>
            <a:r>
              <a:rPr lang="en-US" dirty="0" smtClean="0">
                <a:latin typeface="Calibri" pitchFamily="34" charset="0"/>
                <a:cs typeface="Calibri"/>
              </a:rPr>
              <a:t>tubular</a:t>
            </a:r>
            <a:r>
              <a:rPr lang="en-US" dirty="0">
                <a:latin typeface="Calibri" pitchFamily="34" charset="0"/>
                <a:cs typeface="Calibri"/>
              </a:rPr>
              <a:t> </a:t>
            </a:r>
            <a:r>
              <a:rPr lang="en-US" dirty="0" smtClean="0">
                <a:latin typeface="Calibri" pitchFamily="34" charset="0"/>
                <a:cs typeface="Calibri"/>
              </a:rPr>
              <a:t>string</a:t>
            </a:r>
            <a:r>
              <a:rPr lang="en-US" dirty="0">
                <a:latin typeface="Calibri" pitchFamily="34" charset="0"/>
                <a:cs typeface="Calibri"/>
              </a:rPr>
              <a:t>-like cells called </a:t>
            </a:r>
            <a:r>
              <a:rPr lang="en-US" i="1" dirty="0">
                <a:latin typeface="Calibri" pitchFamily="34" charset="0"/>
                <a:cs typeface="Calibri"/>
              </a:rPr>
              <a:t>hyphae</a:t>
            </a:r>
          </a:p>
          <a:p>
            <a:pPr marL="342900" indent="-342900" eaLnBrk="0" hangingPunct="0">
              <a:spcBef>
                <a:spcPct val="20000"/>
              </a:spcBef>
            </a:pPr>
            <a:endParaRPr lang="en-US" b="1" dirty="0">
              <a:latin typeface="Calibri" pitchFamily="34" charset="0"/>
              <a:cs typeface="Calibri"/>
            </a:endParaRPr>
          </a:p>
          <a:p>
            <a:pPr marL="342900" indent="-342900">
              <a:spcBef>
                <a:spcPct val="50000"/>
              </a:spcBef>
            </a:pPr>
            <a:endParaRPr lang="en-US" dirty="0">
              <a:latin typeface="Calibri" pitchFamily="34" charset="0"/>
              <a:cs typeface="Calibri"/>
            </a:endParaRPr>
          </a:p>
        </p:txBody>
      </p:sp>
      <p:pic>
        <p:nvPicPr>
          <p:cNvPr id="6" name="Picture 5"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2" name="Rectangle 1"/>
          <p:cNvSpPr/>
          <p:nvPr/>
        </p:nvSpPr>
        <p:spPr>
          <a:xfrm>
            <a:off x="5181600" y="2590800"/>
            <a:ext cx="3733800" cy="1200329"/>
          </a:xfrm>
          <a:prstGeom prst="rect">
            <a:avLst/>
          </a:prstGeom>
        </p:spPr>
        <p:txBody>
          <a:bodyPr wrap="square">
            <a:spAutoFit/>
          </a:bodyPr>
          <a:lstStyle/>
          <a:p>
            <a:pPr marL="342900" indent="-342900" eaLnBrk="1" hangingPunct="1">
              <a:buFont typeface="Arial"/>
              <a:buChar char="•"/>
            </a:pPr>
            <a:r>
              <a:rPr lang="en-US" dirty="0">
                <a:latin typeface="Calibri" pitchFamily="34" charset="0"/>
                <a:cs typeface="Calibri"/>
              </a:rPr>
              <a:t>hyphae form white filamentous mats called mycelium, which constitutes the actual body of the organism</a:t>
            </a:r>
          </a:p>
        </p:txBody>
      </p:sp>
      <p:sp>
        <p:nvSpPr>
          <p:cNvPr id="7" name="Rectangle 6"/>
          <p:cNvSpPr/>
          <p:nvPr/>
        </p:nvSpPr>
        <p:spPr>
          <a:xfrm>
            <a:off x="1676400" y="4038600"/>
            <a:ext cx="3352800" cy="1754327"/>
          </a:xfrm>
          <a:prstGeom prst="rect">
            <a:avLst/>
          </a:prstGeom>
        </p:spPr>
        <p:txBody>
          <a:bodyPr wrap="square">
            <a:spAutoFit/>
          </a:bodyPr>
          <a:lstStyle/>
          <a:p>
            <a:pPr marL="660400" indent="-660400" eaLnBrk="1" hangingPunct="1">
              <a:buFontTx/>
              <a:buNone/>
            </a:pPr>
            <a:endParaRPr lang="en-US" i="1" dirty="0">
              <a:latin typeface="Calibri" pitchFamily="34" charset="0"/>
              <a:cs typeface="Calibri"/>
            </a:endParaRPr>
          </a:p>
          <a:p>
            <a:pPr marL="660400" indent="-660400" eaLnBrk="1" hangingPunct="1">
              <a:buFontTx/>
              <a:buNone/>
            </a:pPr>
            <a:endParaRPr lang="en-US" i="1" dirty="0">
              <a:latin typeface="Calibri" pitchFamily="34" charset="0"/>
              <a:cs typeface="Calibri"/>
            </a:endParaRPr>
          </a:p>
          <a:p>
            <a:pPr marL="660400" indent="-660400" eaLnBrk="1" hangingPunct="1">
              <a:buFontTx/>
              <a:buNone/>
            </a:pPr>
            <a:endParaRPr lang="en-US" dirty="0">
              <a:latin typeface="Calibri" pitchFamily="34" charset="0"/>
              <a:cs typeface="Calibri"/>
            </a:endParaRPr>
          </a:p>
          <a:p>
            <a:pPr marL="660400" indent="-660400" eaLnBrk="1" hangingPunct="1">
              <a:buFontTx/>
              <a:buNone/>
            </a:pPr>
            <a:endParaRPr lang="en-US" dirty="0">
              <a:latin typeface="Calibri" pitchFamily="34" charset="0"/>
              <a:cs typeface="Calibri"/>
            </a:endParaRPr>
          </a:p>
          <a:p>
            <a:pPr marL="342900" indent="-342900" eaLnBrk="1" hangingPunct="1">
              <a:buFont typeface="Arial"/>
              <a:buChar char="•"/>
            </a:pPr>
            <a:r>
              <a:rPr lang="en-US" dirty="0" smtClean="0">
                <a:latin typeface="Calibri" pitchFamily="34" charset="0"/>
                <a:cs typeface="Calibri"/>
              </a:rPr>
              <a:t>the </a:t>
            </a:r>
            <a:r>
              <a:rPr lang="en-US" dirty="0">
                <a:latin typeface="Calibri" pitchFamily="34" charset="0"/>
                <a:cs typeface="Calibri"/>
              </a:rPr>
              <a:t>mushroom is the reproductive body part</a:t>
            </a:r>
          </a:p>
        </p:txBody>
      </p:sp>
      <p:pic>
        <p:nvPicPr>
          <p:cNvPr id="8" name="Picture 7"/>
          <p:cNvPicPr>
            <a:picLocks noChangeAspect="1"/>
          </p:cNvPicPr>
          <p:nvPr/>
        </p:nvPicPr>
        <p:blipFill>
          <a:blip r:embed="rId4"/>
          <a:stretch>
            <a:fillRect/>
          </a:stretch>
        </p:blipFill>
        <p:spPr>
          <a:xfrm>
            <a:off x="5456267" y="4495800"/>
            <a:ext cx="3484533" cy="2171699"/>
          </a:xfrm>
          <a:prstGeom prst="rect">
            <a:avLst/>
          </a:prstGeom>
        </p:spPr>
      </p:pic>
      <p:pic>
        <p:nvPicPr>
          <p:cNvPr id="10" name="Picture 9"/>
          <p:cNvPicPr>
            <a:picLocks noChangeAspect="1"/>
          </p:cNvPicPr>
          <p:nvPr/>
        </p:nvPicPr>
        <p:blipFill>
          <a:blip r:embed="rId5"/>
          <a:stretch>
            <a:fillRect/>
          </a:stretch>
        </p:blipFill>
        <p:spPr>
          <a:xfrm>
            <a:off x="1371600" y="2362200"/>
            <a:ext cx="2743200" cy="2057400"/>
          </a:xfrm>
          <a:prstGeom prst="rect">
            <a:avLst/>
          </a:prstGeom>
        </p:spPr>
      </p:pic>
      <p:pic>
        <p:nvPicPr>
          <p:cNvPr id="11" name="Picture 10"/>
          <p:cNvPicPr>
            <a:picLocks noChangeAspect="1"/>
          </p:cNvPicPr>
          <p:nvPr/>
        </p:nvPicPr>
        <p:blipFill>
          <a:blip r:embed="rId6"/>
          <a:stretch>
            <a:fillRect/>
          </a:stretch>
        </p:blipFill>
        <p:spPr>
          <a:xfrm>
            <a:off x="7086600" y="228600"/>
            <a:ext cx="1778000" cy="2133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1"/>
          </p:nvPr>
        </p:nvSpPr>
        <p:spPr>
          <a:xfrm>
            <a:off x="685800" y="152400"/>
            <a:ext cx="4419600" cy="2133600"/>
          </a:xfrm>
        </p:spPr>
        <p:txBody>
          <a:bodyPr/>
          <a:lstStyle/>
          <a:p>
            <a:pPr eaLnBrk="1" hangingPunct="1">
              <a:buFont typeface="+mj-lt"/>
              <a:buAutoNum type="alphaLcPeriod" startAt="2"/>
            </a:pPr>
            <a:r>
              <a:rPr lang="en-US" dirty="0" err="1">
                <a:latin typeface="Calibri" pitchFamily="34" charset="0"/>
                <a:ea typeface="ＭＳ Ｐゴシック" pitchFamily="34" charset="-128"/>
              </a:rPr>
              <a:t>m</a:t>
            </a:r>
            <a:r>
              <a:rPr lang="en-US" dirty="0" err="1" smtClean="0">
                <a:latin typeface="Calibri" pitchFamily="34" charset="0"/>
                <a:ea typeface="ＭＳ Ｐゴシック" pitchFamily="34" charset="-128"/>
              </a:rPr>
              <a:t>ycorrhizal</a:t>
            </a:r>
            <a:r>
              <a:rPr lang="en-US" dirty="0" smtClean="0">
                <a:latin typeface="Calibri" pitchFamily="34" charset="0"/>
                <a:ea typeface="ＭＳ Ｐゴシック" pitchFamily="34" charset="-128"/>
              </a:rPr>
              <a:t> fungi and trees share a symbiotic relationship</a:t>
            </a:r>
          </a:p>
          <a:p>
            <a:pPr lvl="1" eaLnBrk="1" hangingPunct="1">
              <a:buFont typeface="Arial"/>
              <a:buChar char="•"/>
            </a:pPr>
            <a:r>
              <a:rPr lang="en-US" dirty="0" smtClean="0">
                <a:latin typeface="Calibri" pitchFamily="34" charset="0"/>
                <a:ea typeface="ＭＳ Ｐゴシック" pitchFamily="34" charset="-128"/>
              </a:rPr>
              <a:t>hyphae wrap around or penetrate the roots of trees</a:t>
            </a:r>
          </a:p>
          <a:p>
            <a:pPr lvl="1" eaLnBrk="1" hangingPunct="1">
              <a:buFont typeface="Arial"/>
              <a:buChar char="•"/>
            </a:pPr>
            <a:r>
              <a:rPr lang="en-US" dirty="0" smtClean="0">
                <a:latin typeface="Calibri" pitchFamily="34" charset="0"/>
                <a:ea typeface="ＭＳ Ｐゴシック" pitchFamily="34" charset="-128"/>
              </a:rPr>
              <a:t>the tree and fungus then exchange products</a:t>
            </a:r>
          </a:p>
          <a:p>
            <a:pPr marL="660400" indent="-660400" eaLnBrk="1" hangingPunct="1"/>
            <a:endParaRPr lang="en-US" dirty="0">
              <a:latin typeface="Calibri" pitchFamily="34" charset="0"/>
              <a:ea typeface="ＭＳ Ｐゴシック" pitchFamily="34" charset="-128"/>
            </a:endParaRPr>
          </a:p>
          <a:p>
            <a:pPr marL="660400" indent="-660400" eaLnBrk="1" hangingPunct="1"/>
            <a:endParaRPr lang="en-US" dirty="0" smtClean="0">
              <a:latin typeface="Calibri" pitchFamily="34" charset="0"/>
              <a:ea typeface="ＭＳ Ｐゴシック" pitchFamily="34" charset="-128"/>
            </a:endParaRPr>
          </a:p>
          <a:p>
            <a:pPr marL="660400" indent="-660400" eaLnBrk="1" hangingPunct="1"/>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a:latin typeface="Calibri" pitchFamily="34" charset="0"/>
              <a:ea typeface="ＭＳ Ｐゴシック" pitchFamily="34" charset="-128"/>
            </a:endParaRPr>
          </a:p>
          <a:p>
            <a:pPr eaLnBrk="1" hangingPunct="1"/>
            <a:endParaRPr lang="en-US" dirty="0" smtClean="0">
              <a:latin typeface="Calibri" pitchFamily="34" charset="0"/>
              <a:ea typeface="ＭＳ Ｐゴシック" pitchFamily="34" charset="-128"/>
            </a:endParaRPr>
          </a:p>
          <a:p>
            <a:pPr eaLnBrk="1" hangingPunct="1"/>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110595" name="Picture 5"/>
          <p:cNvPicPr>
            <a:picLocks noChangeAspect="1" noChangeArrowheads="1"/>
          </p:cNvPicPr>
          <p:nvPr/>
        </p:nvPicPr>
        <p:blipFill>
          <a:blip r:embed="rId3" cstate="print"/>
          <a:srcRect/>
          <a:stretch>
            <a:fillRect/>
          </a:stretch>
        </p:blipFill>
        <p:spPr bwMode="auto">
          <a:xfrm>
            <a:off x="6629400" y="4800600"/>
            <a:ext cx="2280438" cy="1905000"/>
          </a:xfrm>
          <a:prstGeom prst="rect">
            <a:avLst/>
          </a:prstGeom>
          <a:noFill/>
          <a:ln w="9525">
            <a:noFill/>
            <a:miter lim="800000"/>
            <a:headEnd/>
            <a:tailEnd/>
          </a:ln>
        </p:spPr>
      </p:pic>
      <p:sp>
        <p:nvSpPr>
          <p:cNvPr id="110596" name="Text Box 6"/>
          <p:cNvSpPr txBox="1">
            <a:spLocks noChangeArrowheads="1"/>
          </p:cNvSpPr>
          <p:nvPr/>
        </p:nvSpPr>
        <p:spPr bwMode="auto">
          <a:xfrm>
            <a:off x="7696200" y="6324600"/>
            <a:ext cx="1447800" cy="366713"/>
          </a:xfrm>
          <a:prstGeom prst="rect">
            <a:avLst/>
          </a:prstGeom>
          <a:noFill/>
          <a:ln w="9525">
            <a:noFill/>
            <a:miter lim="800000"/>
            <a:headEnd/>
            <a:tailEnd/>
          </a:ln>
        </p:spPr>
        <p:txBody>
          <a:bodyPr>
            <a:spAutoFit/>
          </a:bodyPr>
          <a:lstStyle/>
          <a:p>
            <a:pPr>
              <a:spcBef>
                <a:spcPct val="50000"/>
              </a:spcBef>
            </a:pPr>
            <a:r>
              <a:rPr lang="en-US" i="1" dirty="0">
                <a:solidFill>
                  <a:schemeClr val="bg1"/>
                </a:solidFill>
                <a:latin typeface="Calibri" pitchFamily="34" charset="0"/>
                <a:cs typeface="Calibri"/>
              </a:rPr>
              <a:t>Arbutus</a:t>
            </a:r>
          </a:p>
        </p:txBody>
      </p:sp>
      <p:pic>
        <p:nvPicPr>
          <p:cNvPr id="7" name="Picture 6"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5105400" y="152400"/>
            <a:ext cx="3886200" cy="2001393"/>
          </a:xfrm>
          <a:prstGeom prst="rect">
            <a:avLst/>
          </a:prstGeom>
        </p:spPr>
      </p:pic>
      <p:sp>
        <p:nvSpPr>
          <p:cNvPr id="3" name="Rectangle 2"/>
          <p:cNvSpPr/>
          <p:nvPr/>
        </p:nvSpPr>
        <p:spPr>
          <a:xfrm>
            <a:off x="4549977" y="2362200"/>
            <a:ext cx="4572000" cy="2308324"/>
          </a:xfrm>
          <a:prstGeom prst="rect">
            <a:avLst/>
          </a:prstGeom>
        </p:spPr>
        <p:txBody>
          <a:bodyPr>
            <a:spAutoFit/>
          </a:bodyPr>
          <a:lstStyle/>
          <a:p>
            <a:pPr marL="285750" indent="-285750" eaLnBrk="1" hangingPunct="1">
              <a:buFont typeface="Arial"/>
              <a:buChar char="•"/>
            </a:pPr>
            <a:r>
              <a:rPr lang="en-US" dirty="0">
                <a:latin typeface="Calibri" pitchFamily="34" charset="0"/>
                <a:cs typeface="Calibri"/>
              </a:rPr>
              <a:t>tree gives the fungus products of </a:t>
            </a:r>
            <a:r>
              <a:rPr lang="en-US" dirty="0" smtClean="0">
                <a:latin typeface="Calibri" pitchFamily="34" charset="0"/>
                <a:cs typeface="Calibri"/>
              </a:rPr>
              <a:t>its photosynthesis </a:t>
            </a:r>
            <a:r>
              <a:rPr lang="en-US" dirty="0">
                <a:latin typeface="Calibri" pitchFamily="34" charset="0"/>
                <a:cs typeface="Calibri"/>
              </a:rPr>
              <a:t>(sugars)</a:t>
            </a:r>
          </a:p>
          <a:p>
            <a:pPr marL="285750" indent="-285750" eaLnBrk="1" hangingPunct="1">
              <a:buFont typeface="Arial"/>
              <a:buChar char="•"/>
            </a:pPr>
            <a:r>
              <a:rPr lang="en-US" dirty="0">
                <a:latin typeface="Calibri" pitchFamily="34" charset="0"/>
                <a:cs typeface="Calibri"/>
              </a:rPr>
              <a:t>fungus gives the tree water and mineral nutrients like nitrogen and phosphorus</a:t>
            </a:r>
          </a:p>
          <a:p>
            <a:pPr marL="285750" indent="-285750">
              <a:buFont typeface="Arial"/>
              <a:buChar char="•"/>
            </a:pPr>
            <a:r>
              <a:rPr lang="en-US" dirty="0">
                <a:latin typeface="Calibri" pitchFamily="34" charset="0"/>
                <a:ea typeface="Calibri" pitchFamily="34" charset="0"/>
                <a:cs typeface="Calibri" pitchFamily="34" charset="0"/>
              </a:rPr>
              <a:t>the mushroom hyphae are far finer in diameter than tree roots and can thus extract more water and nutrients from the </a:t>
            </a:r>
            <a:r>
              <a:rPr lang="en-US" dirty="0" smtClean="0">
                <a:latin typeface="Calibri" pitchFamily="34" charset="0"/>
                <a:ea typeface="Calibri" pitchFamily="34" charset="0"/>
                <a:cs typeface="Calibri" pitchFamily="34" charset="0"/>
              </a:rPr>
              <a:t>soil than the roots can</a:t>
            </a:r>
            <a:endParaRPr lang="en-US" dirty="0">
              <a:latin typeface="Calibri" pitchFamily="34" charset="0"/>
              <a:ea typeface="Calibri" pitchFamily="34" charset="0"/>
              <a:cs typeface="Calibri" pitchFamily="34" charset="0"/>
            </a:endParaRPr>
          </a:p>
        </p:txBody>
      </p:sp>
      <p:pic>
        <p:nvPicPr>
          <p:cNvPr id="5" name="Picture 4"/>
          <p:cNvPicPr>
            <a:picLocks noChangeAspect="1"/>
          </p:cNvPicPr>
          <p:nvPr/>
        </p:nvPicPr>
        <p:blipFill>
          <a:blip r:embed="rId6"/>
          <a:stretch>
            <a:fillRect/>
          </a:stretch>
        </p:blipFill>
        <p:spPr>
          <a:xfrm>
            <a:off x="990600" y="2362200"/>
            <a:ext cx="2857500" cy="2413000"/>
          </a:xfrm>
          <a:prstGeom prst="rect">
            <a:avLst/>
          </a:prstGeom>
        </p:spPr>
      </p:pic>
      <p:sp>
        <p:nvSpPr>
          <p:cNvPr id="8" name="Rectangle 7"/>
          <p:cNvSpPr/>
          <p:nvPr/>
        </p:nvSpPr>
        <p:spPr>
          <a:xfrm>
            <a:off x="838200" y="5638800"/>
            <a:ext cx="4572000" cy="646331"/>
          </a:xfrm>
          <a:prstGeom prst="rect">
            <a:avLst/>
          </a:prstGeom>
        </p:spPr>
        <p:txBody>
          <a:bodyPr>
            <a:spAutoFit/>
          </a:bodyPr>
          <a:lstStyle/>
          <a:p>
            <a:pPr marL="571500" lvl="1" indent="-285750" eaLnBrk="1" hangingPunct="1">
              <a:buFont typeface="Arial"/>
              <a:buChar char="•"/>
            </a:pPr>
            <a:r>
              <a:rPr lang="en-US" dirty="0" smtClean="0">
                <a:latin typeface="Calibri" pitchFamily="34" charset="0"/>
                <a:cs typeface="Calibri"/>
              </a:rPr>
              <a:t>this </a:t>
            </a:r>
            <a:r>
              <a:rPr lang="en-US" dirty="0">
                <a:latin typeface="Calibri" pitchFamily="34" charset="0"/>
                <a:cs typeface="Calibri"/>
              </a:rPr>
              <a:t>symbiosis is so successful that about 80% of species of trees worldwide use it</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685800" y="304800"/>
            <a:ext cx="5410200" cy="1828800"/>
          </a:xfrm>
        </p:spPr>
        <p:txBody>
          <a:bodyPr/>
          <a:lstStyle/>
          <a:p>
            <a:pPr eaLnBrk="1" hangingPunct="1">
              <a:buFont typeface="+mj-lt"/>
              <a:buAutoNum type="alphaLcPeriod" startAt="3"/>
            </a:pPr>
            <a:r>
              <a:rPr lang="en-US" dirty="0" err="1">
                <a:latin typeface="Calibri" pitchFamily="34" charset="0"/>
                <a:ea typeface="ＭＳ Ｐゴシック" pitchFamily="34" charset="-128"/>
              </a:rPr>
              <a:t>m</a:t>
            </a:r>
            <a:r>
              <a:rPr lang="en-US" dirty="0" err="1" smtClean="0">
                <a:latin typeface="Calibri" pitchFamily="34" charset="0"/>
                <a:ea typeface="ＭＳ Ｐゴシック" pitchFamily="34" charset="-128"/>
              </a:rPr>
              <a:t>ycorrhizal</a:t>
            </a:r>
            <a:r>
              <a:rPr lang="en-US" dirty="0" smtClean="0">
                <a:latin typeface="Calibri" pitchFamily="34" charset="0"/>
                <a:ea typeface="ＭＳ Ｐゴシック" pitchFamily="34" charset="-128"/>
              </a:rPr>
              <a:t> fungi also have a symbiotic relationship with orchids</a:t>
            </a:r>
          </a:p>
          <a:p>
            <a:pPr lvl="1" eaLnBrk="1" hangingPunct="1">
              <a:buFont typeface="Arial"/>
              <a:buChar char="•"/>
            </a:pPr>
            <a:r>
              <a:rPr lang="en-US" dirty="0">
                <a:latin typeface="Calibri" pitchFamily="34" charset="0"/>
                <a:ea typeface="ＭＳ Ｐゴシック" pitchFamily="34" charset="-128"/>
              </a:rPr>
              <a:t>orchids make the smallest seeds of any flowering plan, with each pod containing up to 25,000 seeds</a:t>
            </a:r>
          </a:p>
          <a:p>
            <a:pPr eaLnBrk="1" hangingPunct="1">
              <a:buFont typeface="+mj-lt"/>
              <a:buAutoNum type="alphaLcPeriod" startAt="3"/>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b="1" dirty="0" smtClean="0">
              <a:solidFill>
                <a:schemeClr val="bg1"/>
              </a:solidFill>
              <a:latin typeface="Calibri" pitchFamily="34" charset="0"/>
              <a:ea typeface="ＭＳ Ｐゴシック" pitchFamily="34" charset="-128"/>
            </a:endParaRPr>
          </a:p>
          <a:p>
            <a:pPr marL="660400" indent="-660400" eaLnBrk="1" hangingPunct="1">
              <a:buFontTx/>
              <a:buNone/>
            </a:pPr>
            <a:endParaRPr lang="en-US" b="1" dirty="0" smtClean="0">
              <a:solidFill>
                <a:schemeClr val="bg1"/>
              </a:solidFill>
              <a:latin typeface="Calibri" pitchFamily="34" charset="0"/>
              <a:ea typeface="ＭＳ Ｐゴシック" pitchFamily="34" charset="-128"/>
            </a:endParaRPr>
          </a:p>
          <a:p>
            <a:pPr marL="660400" indent="-660400" eaLnBrk="1" hangingPunct="1">
              <a:buFontTx/>
              <a:buNone/>
            </a:pPr>
            <a:endParaRPr lang="en-US" b="1" dirty="0" smtClean="0">
              <a:solidFill>
                <a:schemeClr val="bg1"/>
              </a:solidFill>
              <a:latin typeface="Calibri" pitchFamily="34" charset="0"/>
              <a:ea typeface="ＭＳ Ｐゴシック" pitchFamily="34" charset="-128"/>
            </a:endParaRPr>
          </a:p>
          <a:p>
            <a:pPr marL="660400" indent="-660400" eaLnBrk="1" hangingPunct="1">
              <a:buFontTx/>
              <a:buNone/>
            </a:pPr>
            <a:endParaRPr lang="en-US" b="1"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solidFill>
                <a:schemeClr val="bg1"/>
              </a:solidFill>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a:p>
            <a:pPr marL="660400" indent="-660400" eaLnBrk="1" hangingPunct="1">
              <a:buFontTx/>
              <a:buNone/>
            </a:pPr>
            <a:endParaRPr lang="en-US" dirty="0" smtClean="0">
              <a:latin typeface="Calibri" pitchFamily="34" charset="0"/>
              <a:ea typeface="ＭＳ Ｐゴシック" pitchFamily="34" charset="-128"/>
            </a:endParaRPr>
          </a:p>
        </p:txBody>
      </p:sp>
      <p:pic>
        <p:nvPicPr>
          <p:cNvPr id="5" name="Picture 4"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3" name="Rectangle 2"/>
          <p:cNvSpPr/>
          <p:nvPr/>
        </p:nvSpPr>
        <p:spPr>
          <a:xfrm>
            <a:off x="4724400" y="2438400"/>
            <a:ext cx="4572000" cy="1754327"/>
          </a:xfrm>
          <a:prstGeom prst="rect">
            <a:avLst/>
          </a:prstGeom>
        </p:spPr>
        <p:txBody>
          <a:bodyPr>
            <a:spAutoFit/>
          </a:bodyPr>
          <a:lstStyle/>
          <a:p>
            <a:pPr marL="660400" indent="-660400" eaLnBrk="1" hangingPunct="1"/>
            <a:endParaRPr lang="en-US" dirty="0">
              <a:latin typeface="Calibri" pitchFamily="34" charset="0"/>
              <a:cs typeface="Calibri"/>
            </a:endParaRPr>
          </a:p>
          <a:p>
            <a:pPr marL="285750" indent="-285750" eaLnBrk="1" hangingPunct="1">
              <a:buFont typeface="Arial"/>
              <a:buChar char="•"/>
            </a:pPr>
            <a:r>
              <a:rPr lang="en-US" dirty="0">
                <a:latin typeface="Calibri" pitchFamily="34" charset="0"/>
                <a:cs typeface="Calibri"/>
              </a:rPr>
              <a:t>this extreme reduction in size could only have been achieved by leaving out the "essential" element of a seed: food for the embryo</a:t>
            </a:r>
          </a:p>
          <a:p>
            <a:pPr marL="660400" indent="-660400" eaLnBrk="1" hangingPunct="1"/>
            <a:endParaRPr lang="en-US" dirty="0">
              <a:latin typeface="Calibri" pitchFamily="34" charset="0"/>
              <a:cs typeface="Calibri"/>
            </a:endParaRPr>
          </a:p>
        </p:txBody>
      </p:sp>
      <p:pic>
        <p:nvPicPr>
          <p:cNvPr id="4" name="Picture 3"/>
          <p:cNvPicPr>
            <a:picLocks noChangeAspect="1"/>
          </p:cNvPicPr>
          <p:nvPr/>
        </p:nvPicPr>
        <p:blipFill>
          <a:blip r:embed="rId4"/>
          <a:stretch>
            <a:fillRect/>
          </a:stretch>
        </p:blipFill>
        <p:spPr>
          <a:xfrm>
            <a:off x="6781800" y="152400"/>
            <a:ext cx="2182091" cy="2133600"/>
          </a:xfrm>
          <a:prstGeom prst="rect">
            <a:avLst/>
          </a:prstGeom>
        </p:spPr>
      </p:pic>
      <p:pic>
        <p:nvPicPr>
          <p:cNvPr id="6" name="Picture 5"/>
          <p:cNvPicPr>
            <a:picLocks noChangeAspect="1"/>
          </p:cNvPicPr>
          <p:nvPr/>
        </p:nvPicPr>
        <p:blipFill>
          <a:blip r:embed="rId5"/>
          <a:stretch>
            <a:fillRect/>
          </a:stretch>
        </p:blipFill>
        <p:spPr>
          <a:xfrm>
            <a:off x="1143000" y="2362200"/>
            <a:ext cx="3498536" cy="2044700"/>
          </a:xfrm>
          <a:prstGeom prst="rect">
            <a:avLst/>
          </a:prstGeom>
        </p:spPr>
      </p:pic>
      <p:sp>
        <p:nvSpPr>
          <p:cNvPr id="7" name="Rectangle 6"/>
          <p:cNvSpPr/>
          <p:nvPr/>
        </p:nvSpPr>
        <p:spPr>
          <a:xfrm>
            <a:off x="1143000" y="5181600"/>
            <a:ext cx="4267200" cy="646331"/>
          </a:xfrm>
          <a:prstGeom prst="rect">
            <a:avLst/>
          </a:prstGeom>
        </p:spPr>
        <p:txBody>
          <a:bodyPr wrap="square">
            <a:spAutoFit/>
          </a:bodyPr>
          <a:lstStyle/>
          <a:p>
            <a:pPr marL="285750" indent="-285750" eaLnBrk="1" hangingPunct="1">
              <a:buFont typeface="Arial"/>
              <a:buChar char="•"/>
            </a:pPr>
            <a:r>
              <a:rPr lang="en-US" dirty="0" smtClean="0">
                <a:latin typeface="Calibri" pitchFamily="34" charset="0"/>
                <a:cs typeface="Calibri"/>
              </a:rPr>
              <a:t>the fungus helps out by supplying </a:t>
            </a:r>
            <a:r>
              <a:rPr lang="en-US" dirty="0">
                <a:latin typeface="Calibri" pitchFamily="34" charset="0"/>
                <a:cs typeface="Calibri"/>
              </a:rPr>
              <a:t>food to the </a:t>
            </a:r>
            <a:r>
              <a:rPr lang="en-US" dirty="0" smtClean="0">
                <a:latin typeface="Calibri" pitchFamily="34" charset="0"/>
                <a:cs typeface="Calibri"/>
              </a:rPr>
              <a:t>seedlings</a:t>
            </a:r>
            <a:endParaRPr lang="en-US" dirty="0">
              <a:latin typeface="Calibri" pitchFamily="34" charset="0"/>
              <a:cs typeface="Calibri"/>
            </a:endParaRPr>
          </a:p>
        </p:txBody>
      </p:sp>
      <p:pic>
        <p:nvPicPr>
          <p:cNvPr id="8" name="Picture 7"/>
          <p:cNvPicPr>
            <a:picLocks noChangeAspect="1"/>
          </p:cNvPicPr>
          <p:nvPr/>
        </p:nvPicPr>
        <p:blipFill>
          <a:blip r:embed="rId6"/>
          <a:stretch>
            <a:fillRect/>
          </a:stretch>
        </p:blipFill>
        <p:spPr>
          <a:xfrm>
            <a:off x="5638800" y="4191000"/>
            <a:ext cx="3289300" cy="246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bkgndDk.KhakiLt.Khaki.png"/>
          <p:cNvPicPr>
            <a:picLocks noChangeAspect="1"/>
          </p:cNvPicPr>
          <p:nvPr/>
        </p:nvPicPr>
        <p:blipFill>
          <a:blip r:embed="rId2"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5" name="Rectangle 4"/>
          <p:cNvSpPr/>
          <p:nvPr/>
        </p:nvSpPr>
        <p:spPr>
          <a:xfrm>
            <a:off x="609601" y="228600"/>
            <a:ext cx="4495799" cy="2031325"/>
          </a:xfrm>
          <a:prstGeom prst="rect">
            <a:avLst/>
          </a:prstGeom>
        </p:spPr>
        <p:txBody>
          <a:bodyPr wrap="square">
            <a:spAutoFit/>
          </a:bodyPr>
          <a:lstStyle/>
          <a:p>
            <a:pPr>
              <a:buClr>
                <a:schemeClr val="tx1"/>
              </a:buClr>
            </a:pPr>
            <a:r>
              <a:rPr lang="en-US" b="1" dirty="0">
                <a:latin typeface="Calibri"/>
                <a:cs typeface="Calibri"/>
              </a:rPr>
              <a:t>Mining in </a:t>
            </a:r>
            <a:r>
              <a:rPr lang="en-US" b="1" dirty="0" smtClean="0">
                <a:latin typeface="Calibri"/>
                <a:cs typeface="Calibri"/>
              </a:rPr>
              <a:t>California</a:t>
            </a:r>
          </a:p>
          <a:p>
            <a:pPr marL="342900" indent="-342900" eaLnBrk="1" hangingPunct="1">
              <a:buFont typeface="+mj-lt"/>
              <a:buAutoNum type="alphaLcPeriod"/>
            </a:pPr>
            <a:r>
              <a:rPr lang="en-US" dirty="0">
                <a:latin typeface="Calibri"/>
                <a:cs typeface="Calibri"/>
              </a:rPr>
              <a:t>California's forays in mining did not end with the Gold Rush, </a:t>
            </a:r>
            <a:r>
              <a:rPr lang="en-US" dirty="0" smtClean="0">
                <a:latin typeface="Calibri"/>
                <a:cs typeface="Calibri"/>
              </a:rPr>
              <a:t>but continue </a:t>
            </a:r>
            <a:r>
              <a:rPr lang="en-US" dirty="0">
                <a:latin typeface="Calibri"/>
                <a:cs typeface="Calibri"/>
              </a:rPr>
              <a:t>on </a:t>
            </a:r>
            <a:r>
              <a:rPr lang="en-US" dirty="0" smtClean="0">
                <a:latin typeface="Calibri"/>
                <a:cs typeface="Calibri"/>
              </a:rPr>
              <a:t>till this </a:t>
            </a:r>
            <a:r>
              <a:rPr lang="en-US" dirty="0">
                <a:latin typeface="Calibri"/>
                <a:cs typeface="Calibri"/>
              </a:rPr>
              <a:t>very day</a:t>
            </a:r>
          </a:p>
          <a:p>
            <a:pPr marL="800100" lvl="1" indent="-342900">
              <a:buFont typeface="Arial"/>
              <a:buChar char="•"/>
            </a:pPr>
            <a:r>
              <a:rPr lang="en-US" dirty="0">
                <a:latin typeface="Calibri"/>
                <a:cs typeface="Calibri"/>
              </a:rPr>
              <a:t>ranked second in the U.S. non-fuel mineral production</a:t>
            </a:r>
          </a:p>
          <a:p>
            <a:pPr lvl="1" eaLnBrk="1" hangingPunct="1">
              <a:buClr>
                <a:schemeClr val="tx1"/>
              </a:buClr>
            </a:pPr>
            <a:endParaRPr lang="en-US" b="1" dirty="0">
              <a:latin typeface="Calibri"/>
              <a:cs typeface="Calibri"/>
            </a:endParaRPr>
          </a:p>
        </p:txBody>
      </p:sp>
      <p:sp>
        <p:nvSpPr>
          <p:cNvPr id="6" name="Rectangle 5"/>
          <p:cNvSpPr/>
          <p:nvPr/>
        </p:nvSpPr>
        <p:spPr>
          <a:xfrm>
            <a:off x="4605720" y="2743200"/>
            <a:ext cx="4572000" cy="1200329"/>
          </a:xfrm>
          <a:prstGeom prst="rect">
            <a:avLst/>
          </a:prstGeom>
        </p:spPr>
        <p:txBody>
          <a:bodyPr>
            <a:spAutoFit/>
          </a:bodyPr>
          <a:lstStyle/>
          <a:p>
            <a:pPr marL="342900" indent="-342900" eaLnBrk="1" hangingPunct="1">
              <a:buFont typeface="+mj-lt"/>
              <a:buAutoNum type="alphaLcPeriod" startAt="2"/>
            </a:pPr>
            <a:r>
              <a:rPr lang="en-US" dirty="0">
                <a:latin typeface="Calibri"/>
                <a:cs typeface="Calibri"/>
              </a:rPr>
              <a:t>these industrial minerals form the backbone of modern society, yet at the same time, their harvesting imposes severe burdens on the environment</a:t>
            </a:r>
          </a:p>
        </p:txBody>
      </p:sp>
      <p:pic>
        <p:nvPicPr>
          <p:cNvPr id="7" name="Picture 6"/>
          <p:cNvPicPr>
            <a:picLocks noChangeAspect="1"/>
          </p:cNvPicPr>
          <p:nvPr/>
        </p:nvPicPr>
        <p:blipFill>
          <a:blip r:embed="rId3"/>
          <a:stretch>
            <a:fillRect/>
          </a:stretch>
        </p:blipFill>
        <p:spPr>
          <a:xfrm>
            <a:off x="5638800" y="152400"/>
            <a:ext cx="3276600" cy="2174471"/>
          </a:xfrm>
          <a:prstGeom prst="rect">
            <a:avLst/>
          </a:prstGeom>
        </p:spPr>
      </p:pic>
      <p:pic>
        <p:nvPicPr>
          <p:cNvPr id="8" name="Picture 7"/>
          <p:cNvPicPr>
            <a:picLocks noChangeAspect="1"/>
          </p:cNvPicPr>
          <p:nvPr/>
        </p:nvPicPr>
        <p:blipFill>
          <a:blip r:embed="rId4"/>
          <a:stretch>
            <a:fillRect/>
          </a:stretch>
        </p:blipFill>
        <p:spPr>
          <a:xfrm>
            <a:off x="1219200" y="2590800"/>
            <a:ext cx="1981200" cy="1485900"/>
          </a:xfrm>
          <a:prstGeom prst="rect">
            <a:avLst/>
          </a:prstGeom>
        </p:spPr>
      </p:pic>
      <p:sp>
        <p:nvSpPr>
          <p:cNvPr id="9" name="Rectangle 8"/>
          <p:cNvSpPr/>
          <p:nvPr/>
        </p:nvSpPr>
        <p:spPr>
          <a:xfrm>
            <a:off x="685800" y="4191000"/>
            <a:ext cx="5943600" cy="2585323"/>
          </a:xfrm>
          <a:prstGeom prst="rect">
            <a:avLst/>
          </a:prstGeom>
        </p:spPr>
        <p:txBody>
          <a:bodyPr wrap="square">
            <a:spAutoFit/>
          </a:bodyPr>
          <a:lstStyle/>
          <a:p>
            <a:pPr marL="342900" indent="-342900" eaLnBrk="1" hangingPunct="1">
              <a:buFont typeface="+mj-lt"/>
              <a:buAutoNum type="alphaLcPeriod" startAt="3"/>
            </a:pPr>
            <a:r>
              <a:rPr lang="en-US" dirty="0">
                <a:latin typeface="Calibri"/>
                <a:cs typeface="Calibri"/>
              </a:rPr>
              <a:t>even historic mines continue to have environmental impacts</a:t>
            </a:r>
          </a:p>
          <a:p>
            <a:pPr marL="742950" lvl="1" indent="-285750" eaLnBrk="1" hangingPunct="1">
              <a:buFont typeface="Arial"/>
              <a:buChar char="•"/>
            </a:pPr>
            <a:r>
              <a:rPr lang="en-US" dirty="0">
                <a:latin typeface="Calibri"/>
                <a:cs typeface="Calibri"/>
              </a:rPr>
              <a:t>mercury used in gold mining during the Gold Rush continues to be a continual source of pollution and toxic conditions for fish, wildlife, and our drinking water.</a:t>
            </a:r>
          </a:p>
          <a:p>
            <a:pPr marL="742950" lvl="1" indent="-285750" eaLnBrk="1" hangingPunct="1">
              <a:buFont typeface="Arial"/>
              <a:buChar char="•"/>
            </a:pPr>
            <a:r>
              <a:rPr lang="en-US" dirty="0">
                <a:latin typeface="Calibri"/>
                <a:cs typeface="Calibri"/>
              </a:rPr>
              <a:t>Iron Mountain Mine had uncontrolled acid drainage making it the largest source of surface water pollution in the US before it was shut down in 1963  </a:t>
            </a:r>
          </a:p>
        </p:txBody>
      </p:sp>
      <p:pic>
        <p:nvPicPr>
          <p:cNvPr id="10" name="Picture 9"/>
          <p:cNvPicPr>
            <a:picLocks noChangeAspect="1"/>
          </p:cNvPicPr>
          <p:nvPr/>
        </p:nvPicPr>
        <p:blipFill>
          <a:blip r:embed="rId4"/>
          <a:stretch>
            <a:fillRect/>
          </a:stretch>
        </p:blipFill>
        <p:spPr>
          <a:xfrm>
            <a:off x="1066800" y="2590800"/>
            <a:ext cx="1981200" cy="1485900"/>
          </a:xfrm>
          <a:prstGeom prst="rect">
            <a:avLst/>
          </a:prstGeom>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343400"/>
            <a:ext cx="21431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63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bkgndDk.KhakiLt.Khaki.png"/>
          <p:cNvPicPr>
            <a:picLocks noChangeAspect="1"/>
          </p:cNvPicPr>
          <p:nvPr/>
        </p:nvPicPr>
        <p:blipFill>
          <a:blip r:embed="rId2"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35842" name="Rectangle 4"/>
          <p:cNvSpPr>
            <a:spLocks noChangeArrowheads="1"/>
          </p:cNvSpPr>
          <p:nvPr/>
        </p:nvSpPr>
        <p:spPr bwMode="auto">
          <a:xfrm>
            <a:off x="1066800" y="228600"/>
            <a:ext cx="3381375" cy="1477963"/>
          </a:xfrm>
          <a:prstGeom prst="rect">
            <a:avLst/>
          </a:prstGeom>
          <a:noFill/>
          <a:ln w="9525">
            <a:noFill/>
            <a:miter lim="800000"/>
            <a:headEnd/>
            <a:tailEnd/>
          </a:ln>
        </p:spPr>
        <p:txBody>
          <a:bodyPr>
            <a:spAutoFit/>
          </a:bodyPr>
          <a:lstStyle/>
          <a:p>
            <a:pPr marL="342900" indent="-342900">
              <a:buFont typeface="Arial" pitchFamily="34" charset="0"/>
              <a:buChar char="•"/>
            </a:pPr>
            <a:r>
              <a:rPr lang="en-US" dirty="0">
                <a:latin typeface="Calibri" pitchFamily="34" charset="0"/>
                <a:cs typeface="Calibri"/>
              </a:rPr>
              <a:t>Klamath and </a:t>
            </a:r>
            <a:r>
              <a:rPr lang="en-US" dirty="0" err="1">
                <a:latin typeface="Calibri" pitchFamily="34" charset="0"/>
                <a:cs typeface="Calibri"/>
              </a:rPr>
              <a:t>Siskiou</a:t>
            </a:r>
            <a:r>
              <a:rPr lang="en-US" dirty="0">
                <a:latin typeface="Calibri" pitchFamily="34" charset="0"/>
                <a:cs typeface="Calibri"/>
              </a:rPr>
              <a:t> Mountains</a:t>
            </a:r>
          </a:p>
          <a:p>
            <a:pPr marL="742950" lvl="1" indent="-285750">
              <a:buFont typeface="Courier New" pitchFamily="49" charset="0"/>
              <a:buChar char="o"/>
            </a:pPr>
            <a:r>
              <a:rPr lang="en-US" dirty="0">
                <a:latin typeface="Calibri" pitchFamily="34" charset="0"/>
                <a:cs typeface="Calibri"/>
              </a:rPr>
              <a:t>link the Coast Ranges to the Sierra-Cascade axis in the North  </a:t>
            </a:r>
          </a:p>
        </p:txBody>
      </p:sp>
      <p:sp>
        <p:nvSpPr>
          <p:cNvPr id="35843" name="Rectangle 10"/>
          <p:cNvSpPr>
            <a:spLocks noChangeArrowheads="1"/>
          </p:cNvSpPr>
          <p:nvPr/>
        </p:nvSpPr>
        <p:spPr bwMode="auto">
          <a:xfrm>
            <a:off x="1066800" y="2057400"/>
            <a:ext cx="1084263" cy="215900"/>
          </a:xfrm>
          <a:prstGeom prst="rect">
            <a:avLst/>
          </a:prstGeom>
          <a:noFill/>
          <a:ln w="9525">
            <a:noFill/>
            <a:miter lim="800000"/>
            <a:headEnd/>
            <a:tailEnd/>
          </a:ln>
        </p:spPr>
        <p:txBody>
          <a:bodyPr wrap="none">
            <a:spAutoFit/>
          </a:bodyPr>
          <a:lstStyle/>
          <a:p>
            <a:r>
              <a:rPr lang="en-US" sz="800" dirty="0">
                <a:solidFill>
                  <a:srgbClr val="FFFFFF"/>
                </a:solidFill>
                <a:latin typeface="Calibri" pitchFamily="34" charset="0"/>
                <a:cs typeface="Calibri"/>
              </a:rPr>
              <a:t>Maryann Huang 2010</a:t>
            </a:r>
          </a:p>
        </p:txBody>
      </p:sp>
      <p:sp>
        <p:nvSpPr>
          <p:cNvPr id="35844" name="TextBox 13"/>
          <p:cNvSpPr txBox="1">
            <a:spLocks noChangeArrowheads="1"/>
          </p:cNvSpPr>
          <p:nvPr/>
        </p:nvSpPr>
        <p:spPr bwMode="auto">
          <a:xfrm>
            <a:off x="5715000" y="2133600"/>
            <a:ext cx="3429000" cy="1754327"/>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dirty="0">
                <a:latin typeface="Calibri" pitchFamily="34" charset="0"/>
                <a:cs typeface="Calibri"/>
              </a:rPr>
              <a:t>Sierra Nevada</a:t>
            </a:r>
          </a:p>
          <a:p>
            <a:pPr marL="742950" lvl="1" indent="-285750">
              <a:buFont typeface="Courier New" pitchFamily="49" charset="0"/>
              <a:buChar char="o"/>
            </a:pPr>
            <a:r>
              <a:rPr lang="en-US" dirty="0">
                <a:latin typeface="Calibri" pitchFamily="34" charset="0"/>
                <a:cs typeface="Calibri"/>
              </a:rPr>
              <a:t>North-South trending</a:t>
            </a:r>
          </a:p>
          <a:p>
            <a:pPr marL="742950" lvl="1" indent="-285750">
              <a:buFont typeface="Courier New" pitchFamily="49" charset="0"/>
              <a:buChar char="o"/>
            </a:pPr>
            <a:r>
              <a:rPr lang="en-US" dirty="0">
                <a:latin typeface="Calibri" pitchFamily="34" charset="0"/>
                <a:cs typeface="Calibri"/>
              </a:rPr>
              <a:t>p</a:t>
            </a:r>
            <a:r>
              <a:rPr lang="en-US" dirty="0" smtClean="0">
                <a:latin typeface="Calibri" pitchFamily="34" charset="0"/>
                <a:cs typeface="Calibri"/>
              </a:rPr>
              <a:t>art </a:t>
            </a:r>
            <a:r>
              <a:rPr lang="en-US" dirty="0">
                <a:latin typeface="Calibri" pitchFamily="34" charset="0"/>
                <a:cs typeface="Calibri"/>
              </a:rPr>
              <a:t>of Sierra-Cascade </a:t>
            </a:r>
            <a:r>
              <a:rPr lang="en-US" dirty="0" smtClean="0">
                <a:latin typeface="Calibri" pitchFamily="34" charset="0"/>
                <a:cs typeface="Calibri"/>
              </a:rPr>
              <a:t>axis</a:t>
            </a:r>
          </a:p>
          <a:p>
            <a:pPr marL="742950" lvl="1" indent="-285750">
              <a:buFont typeface="Courier New" pitchFamily="49" charset="0"/>
              <a:buChar char="o"/>
            </a:pPr>
            <a:r>
              <a:rPr lang="en-US" dirty="0" smtClean="0">
                <a:latin typeface="Calibri" pitchFamily="34" charset="0"/>
                <a:cs typeface="Calibri"/>
              </a:rPr>
              <a:t>far </a:t>
            </a:r>
            <a:r>
              <a:rPr lang="en-US" dirty="0">
                <a:latin typeface="Calibri" pitchFamily="34" charset="0"/>
                <a:cs typeface="Calibri"/>
              </a:rPr>
              <a:t>higher in elevation than the Coast Ranges</a:t>
            </a:r>
          </a:p>
          <a:p>
            <a:pPr marL="742950" lvl="1" indent="-285750">
              <a:buFont typeface="Courier New" pitchFamily="49" charset="0"/>
              <a:buChar char="o"/>
            </a:pPr>
            <a:endParaRPr lang="en-US" dirty="0">
              <a:latin typeface="Calibri" pitchFamily="34" charset="0"/>
              <a:cs typeface="Calibri"/>
            </a:endParaRPr>
          </a:p>
        </p:txBody>
      </p:sp>
      <p:pic>
        <p:nvPicPr>
          <p:cNvPr id="35845" name="Picture 18"/>
          <p:cNvPicPr>
            <a:picLocks noChangeAspect="1"/>
          </p:cNvPicPr>
          <p:nvPr/>
        </p:nvPicPr>
        <p:blipFill>
          <a:blip r:embed="rId3" cstate="print"/>
          <a:srcRect/>
          <a:stretch>
            <a:fillRect/>
          </a:stretch>
        </p:blipFill>
        <p:spPr bwMode="auto">
          <a:xfrm>
            <a:off x="1143000" y="2133600"/>
            <a:ext cx="3352800" cy="2095500"/>
          </a:xfrm>
          <a:prstGeom prst="rect">
            <a:avLst/>
          </a:prstGeom>
          <a:noFill/>
          <a:ln w="9525">
            <a:noFill/>
            <a:miter lim="800000"/>
            <a:headEnd/>
            <a:tailEnd/>
          </a:ln>
        </p:spPr>
      </p:pic>
      <p:pic>
        <p:nvPicPr>
          <p:cNvPr id="35846" name="Picture 22"/>
          <p:cNvPicPr>
            <a:picLocks noChangeAspect="1"/>
          </p:cNvPicPr>
          <p:nvPr/>
        </p:nvPicPr>
        <p:blipFill>
          <a:blip r:embed="rId4" cstate="print"/>
          <a:srcRect/>
          <a:stretch>
            <a:fillRect/>
          </a:stretch>
        </p:blipFill>
        <p:spPr bwMode="auto">
          <a:xfrm>
            <a:off x="1143000" y="4419600"/>
            <a:ext cx="3810000" cy="2139950"/>
          </a:xfrm>
          <a:prstGeom prst="rect">
            <a:avLst/>
          </a:prstGeom>
          <a:noFill/>
          <a:ln w="9525">
            <a:noFill/>
            <a:miter lim="800000"/>
            <a:headEnd/>
            <a:tailEnd/>
          </a:ln>
        </p:spPr>
      </p:pic>
      <p:pic>
        <p:nvPicPr>
          <p:cNvPr id="35847" name="Picture 23"/>
          <p:cNvPicPr>
            <a:picLocks noChangeAspect="1"/>
          </p:cNvPicPr>
          <p:nvPr/>
        </p:nvPicPr>
        <p:blipFill>
          <a:blip r:embed="rId5" cstate="print"/>
          <a:srcRect/>
          <a:stretch>
            <a:fillRect/>
          </a:stretch>
        </p:blipFill>
        <p:spPr bwMode="auto">
          <a:xfrm>
            <a:off x="6019800" y="3886200"/>
            <a:ext cx="2898775" cy="2667000"/>
          </a:xfrm>
          <a:prstGeom prst="rect">
            <a:avLst/>
          </a:prstGeom>
          <a:noFill/>
          <a:ln w="9525">
            <a:noFill/>
            <a:miter lim="800000"/>
            <a:headEnd/>
            <a:tailEnd/>
          </a:ln>
        </p:spPr>
      </p:pic>
      <p:pic>
        <p:nvPicPr>
          <p:cNvPr id="35848" name="Picture 10"/>
          <p:cNvPicPr>
            <a:picLocks noChangeAspect="1" noChangeArrowheads="1"/>
          </p:cNvPicPr>
          <p:nvPr/>
        </p:nvPicPr>
        <p:blipFill>
          <a:blip r:embed="rId6" cstate="print"/>
          <a:srcRect/>
          <a:stretch>
            <a:fillRect/>
          </a:stretch>
        </p:blipFill>
        <p:spPr bwMode="auto">
          <a:xfrm>
            <a:off x="6172200" y="228600"/>
            <a:ext cx="2743200" cy="1668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bkgndDk.KhakiLt.Khaki.png"/>
          <p:cNvPicPr>
            <a:picLocks noChangeAspect="1"/>
          </p:cNvPicPr>
          <p:nvPr/>
        </p:nvPicPr>
        <p:blipFill>
          <a:blip r:embed="rId2"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36866" name="TextBox 4"/>
          <p:cNvSpPr txBox="1">
            <a:spLocks noChangeArrowheads="1"/>
          </p:cNvSpPr>
          <p:nvPr/>
        </p:nvSpPr>
        <p:spPr bwMode="auto">
          <a:xfrm>
            <a:off x="1905000" y="762000"/>
            <a:ext cx="2992438" cy="923925"/>
          </a:xfrm>
          <a:prstGeom prst="rect">
            <a:avLst/>
          </a:prstGeom>
          <a:noFill/>
          <a:ln w="9525">
            <a:noFill/>
            <a:miter lim="800000"/>
            <a:headEnd/>
            <a:tailEnd/>
          </a:ln>
        </p:spPr>
        <p:txBody>
          <a:bodyPr wrap="none">
            <a:spAutoFit/>
          </a:bodyPr>
          <a:lstStyle/>
          <a:p>
            <a:pPr marL="342900" indent="-342900">
              <a:buFont typeface="Arial" pitchFamily="34" charset="0"/>
              <a:buChar char="•"/>
            </a:pPr>
            <a:r>
              <a:rPr lang="en-US" dirty="0">
                <a:latin typeface="Calibri" pitchFamily="34" charset="0"/>
                <a:cs typeface="Calibri"/>
              </a:rPr>
              <a:t>North Coast Range</a:t>
            </a:r>
          </a:p>
          <a:p>
            <a:pPr marL="800100" lvl="2" indent="-342900">
              <a:buFont typeface="Courier New" pitchFamily="49" charset="0"/>
              <a:buChar char="o"/>
            </a:pPr>
            <a:r>
              <a:rPr lang="en-US" dirty="0">
                <a:latin typeface="Calibri" pitchFamily="34" charset="0"/>
                <a:cs typeface="Calibri"/>
              </a:rPr>
              <a:t>North-South trending</a:t>
            </a:r>
          </a:p>
          <a:p>
            <a:pPr marL="342900" indent="-342900">
              <a:buFont typeface="Arial" pitchFamily="34" charset="0"/>
              <a:buChar char="•"/>
            </a:pPr>
            <a:endParaRPr lang="en-US" dirty="0">
              <a:latin typeface="Calibri" pitchFamily="34" charset="0"/>
              <a:cs typeface="Calibri"/>
            </a:endParaRPr>
          </a:p>
        </p:txBody>
      </p:sp>
      <p:sp>
        <p:nvSpPr>
          <p:cNvPr id="36867" name="TextBox 7"/>
          <p:cNvSpPr txBox="1">
            <a:spLocks noChangeArrowheads="1"/>
          </p:cNvSpPr>
          <p:nvPr/>
        </p:nvSpPr>
        <p:spPr bwMode="auto">
          <a:xfrm>
            <a:off x="5486400" y="3200400"/>
            <a:ext cx="2185988" cy="368300"/>
          </a:xfrm>
          <a:prstGeom prst="rect">
            <a:avLst/>
          </a:prstGeom>
          <a:noFill/>
          <a:ln w="9525">
            <a:noFill/>
            <a:miter lim="800000"/>
            <a:headEnd/>
            <a:tailEnd/>
          </a:ln>
        </p:spPr>
        <p:txBody>
          <a:bodyPr wrap="none">
            <a:spAutoFit/>
          </a:bodyPr>
          <a:lstStyle/>
          <a:p>
            <a:pPr marL="342900" indent="-342900">
              <a:buFont typeface="Arial" pitchFamily="34" charset="0"/>
              <a:buChar char="•"/>
            </a:pPr>
            <a:r>
              <a:rPr lang="en-US" dirty="0">
                <a:latin typeface="Calibri" pitchFamily="34" charset="0"/>
                <a:cs typeface="Calibri"/>
              </a:rPr>
              <a:t>San Francisco Bay</a:t>
            </a:r>
          </a:p>
        </p:txBody>
      </p:sp>
      <p:pic>
        <p:nvPicPr>
          <p:cNvPr id="36868" name="Picture 8"/>
          <p:cNvPicPr>
            <a:picLocks noChangeAspect="1"/>
          </p:cNvPicPr>
          <p:nvPr/>
        </p:nvPicPr>
        <p:blipFill>
          <a:blip r:embed="rId3" cstate="print"/>
          <a:srcRect/>
          <a:stretch>
            <a:fillRect/>
          </a:stretch>
        </p:blipFill>
        <p:spPr bwMode="auto">
          <a:xfrm>
            <a:off x="1066800" y="2438400"/>
            <a:ext cx="2667000" cy="2000250"/>
          </a:xfrm>
          <a:prstGeom prst="rect">
            <a:avLst/>
          </a:prstGeom>
          <a:noFill/>
          <a:ln w="9525">
            <a:noFill/>
            <a:miter lim="800000"/>
            <a:headEnd/>
            <a:tailEnd/>
          </a:ln>
        </p:spPr>
      </p:pic>
      <p:sp>
        <p:nvSpPr>
          <p:cNvPr id="36869" name="TextBox 9"/>
          <p:cNvSpPr txBox="1">
            <a:spLocks noChangeArrowheads="1"/>
          </p:cNvSpPr>
          <p:nvPr/>
        </p:nvSpPr>
        <p:spPr bwMode="auto">
          <a:xfrm>
            <a:off x="1905000" y="5257800"/>
            <a:ext cx="1826141" cy="369332"/>
          </a:xfrm>
          <a:prstGeom prst="rect">
            <a:avLst/>
          </a:prstGeom>
          <a:noFill/>
          <a:ln w="9525">
            <a:noFill/>
            <a:miter lim="800000"/>
            <a:headEnd/>
            <a:tailEnd/>
          </a:ln>
        </p:spPr>
        <p:txBody>
          <a:bodyPr wrap="none">
            <a:spAutoFit/>
          </a:bodyPr>
          <a:lstStyle/>
          <a:p>
            <a:pPr marL="342900" indent="-342900">
              <a:buFont typeface="Arial" pitchFamily="34" charset="0"/>
              <a:buChar char="•"/>
            </a:pPr>
            <a:r>
              <a:rPr lang="en-US" dirty="0">
                <a:latin typeface="Calibri" pitchFamily="34" charset="0"/>
                <a:cs typeface="Calibri"/>
              </a:rPr>
              <a:t>Central </a:t>
            </a:r>
            <a:r>
              <a:rPr lang="en-US" dirty="0" smtClean="0">
                <a:latin typeface="Calibri" pitchFamily="34" charset="0"/>
                <a:cs typeface="Calibri"/>
              </a:rPr>
              <a:t>Valley</a:t>
            </a:r>
            <a:endParaRPr lang="en-US" dirty="0">
              <a:latin typeface="Calibri" pitchFamily="34" charset="0"/>
              <a:cs typeface="Calibri"/>
            </a:endParaRPr>
          </a:p>
        </p:txBody>
      </p:sp>
      <p:pic>
        <p:nvPicPr>
          <p:cNvPr id="36870" name="Picture 3"/>
          <p:cNvPicPr>
            <a:picLocks noChangeAspect="1" noChangeArrowheads="1"/>
          </p:cNvPicPr>
          <p:nvPr/>
        </p:nvPicPr>
        <p:blipFill>
          <a:blip r:embed="rId4" cstate="print"/>
          <a:srcRect/>
          <a:stretch>
            <a:fillRect/>
          </a:stretch>
        </p:blipFill>
        <p:spPr bwMode="auto">
          <a:xfrm>
            <a:off x="5562600" y="152400"/>
            <a:ext cx="3429000" cy="2286000"/>
          </a:xfrm>
          <a:prstGeom prst="rect">
            <a:avLst/>
          </a:prstGeom>
          <a:noFill/>
          <a:ln w="9525">
            <a:noFill/>
            <a:miter lim="800000"/>
            <a:headEnd/>
            <a:tailEnd/>
          </a:ln>
        </p:spPr>
      </p:pic>
      <p:pic>
        <p:nvPicPr>
          <p:cNvPr id="36871" name="Picture 1"/>
          <p:cNvPicPr>
            <a:picLocks noChangeAspect="1"/>
          </p:cNvPicPr>
          <p:nvPr/>
        </p:nvPicPr>
        <p:blipFill>
          <a:blip r:embed="rId5" cstate="print"/>
          <a:srcRect/>
          <a:stretch>
            <a:fillRect/>
          </a:stretch>
        </p:blipFill>
        <p:spPr bwMode="auto">
          <a:xfrm>
            <a:off x="4953000" y="4495800"/>
            <a:ext cx="4049713" cy="220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bkgndDk.KhakiLt.Khaki.png"/>
          <p:cNvPicPr>
            <a:picLocks noChangeAspect="1"/>
          </p:cNvPicPr>
          <p:nvPr/>
        </p:nvPicPr>
        <p:blipFill>
          <a:blip r:embed="rId2"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37890" name="TextBox 4"/>
          <p:cNvSpPr txBox="1">
            <a:spLocks noChangeArrowheads="1"/>
          </p:cNvSpPr>
          <p:nvPr/>
        </p:nvSpPr>
        <p:spPr bwMode="auto">
          <a:xfrm>
            <a:off x="2057400" y="762000"/>
            <a:ext cx="2928938" cy="646113"/>
          </a:xfrm>
          <a:prstGeom prst="rect">
            <a:avLst/>
          </a:prstGeom>
          <a:noFill/>
          <a:ln w="9525">
            <a:noFill/>
            <a:miter lim="800000"/>
            <a:headEnd/>
            <a:tailEnd/>
          </a:ln>
        </p:spPr>
        <p:txBody>
          <a:bodyPr wrap="none">
            <a:spAutoFit/>
          </a:bodyPr>
          <a:lstStyle/>
          <a:p>
            <a:pPr marL="285750" indent="-285750">
              <a:buFont typeface="Arial" pitchFamily="34" charset="0"/>
              <a:buChar char="•"/>
            </a:pPr>
            <a:r>
              <a:rPr lang="en-US" dirty="0">
                <a:latin typeface="Calibri" pitchFamily="34" charset="0"/>
                <a:cs typeface="Calibri"/>
              </a:rPr>
              <a:t>South Coast </a:t>
            </a:r>
            <a:r>
              <a:rPr lang="en-US" dirty="0" smtClean="0">
                <a:latin typeface="Calibri" pitchFamily="34" charset="0"/>
                <a:cs typeface="Calibri"/>
              </a:rPr>
              <a:t>Ranges</a:t>
            </a:r>
            <a:endParaRPr lang="en-US" dirty="0">
              <a:latin typeface="Calibri" pitchFamily="34" charset="0"/>
              <a:cs typeface="Calibri"/>
            </a:endParaRPr>
          </a:p>
          <a:p>
            <a:pPr marL="742950" lvl="1" indent="-285750">
              <a:buFont typeface="Courier New" pitchFamily="49" charset="0"/>
              <a:buChar char="o"/>
            </a:pPr>
            <a:r>
              <a:rPr lang="en-US" dirty="0">
                <a:latin typeface="Calibri" pitchFamily="34" charset="0"/>
                <a:cs typeface="Calibri"/>
              </a:rPr>
              <a:t>North-South trending</a:t>
            </a:r>
          </a:p>
        </p:txBody>
      </p:sp>
      <p:pic>
        <p:nvPicPr>
          <p:cNvPr id="37891" name="Picture 9"/>
          <p:cNvPicPr>
            <a:picLocks noChangeAspect="1"/>
          </p:cNvPicPr>
          <p:nvPr/>
        </p:nvPicPr>
        <p:blipFill>
          <a:blip r:embed="rId3" cstate="print"/>
          <a:srcRect/>
          <a:stretch>
            <a:fillRect/>
          </a:stretch>
        </p:blipFill>
        <p:spPr bwMode="auto">
          <a:xfrm>
            <a:off x="6248400" y="152400"/>
            <a:ext cx="2717800" cy="2038350"/>
          </a:xfrm>
          <a:prstGeom prst="rect">
            <a:avLst/>
          </a:prstGeom>
          <a:noFill/>
          <a:ln w="9525">
            <a:noFill/>
            <a:miter lim="800000"/>
            <a:headEnd/>
            <a:tailEnd/>
          </a:ln>
        </p:spPr>
      </p:pic>
      <p:pic>
        <p:nvPicPr>
          <p:cNvPr id="37892" name="Picture 10"/>
          <p:cNvPicPr>
            <a:picLocks noChangeAspect="1"/>
          </p:cNvPicPr>
          <p:nvPr/>
        </p:nvPicPr>
        <p:blipFill>
          <a:blip r:embed="rId4" cstate="print"/>
          <a:srcRect/>
          <a:stretch>
            <a:fillRect/>
          </a:stretch>
        </p:blipFill>
        <p:spPr bwMode="auto">
          <a:xfrm>
            <a:off x="990600" y="2133600"/>
            <a:ext cx="2844800" cy="2133600"/>
          </a:xfrm>
          <a:prstGeom prst="rect">
            <a:avLst/>
          </a:prstGeom>
          <a:noFill/>
          <a:ln w="9525">
            <a:noFill/>
            <a:miter lim="800000"/>
            <a:headEnd/>
            <a:tailEnd/>
          </a:ln>
        </p:spPr>
      </p:pic>
      <p:sp>
        <p:nvSpPr>
          <p:cNvPr id="37893" name="TextBox 11"/>
          <p:cNvSpPr txBox="1">
            <a:spLocks noChangeArrowheads="1"/>
          </p:cNvSpPr>
          <p:nvPr/>
        </p:nvSpPr>
        <p:spPr bwMode="auto">
          <a:xfrm>
            <a:off x="2971800" y="4038600"/>
            <a:ext cx="830263" cy="215900"/>
          </a:xfrm>
          <a:prstGeom prst="rect">
            <a:avLst/>
          </a:prstGeom>
          <a:noFill/>
          <a:ln w="9525">
            <a:noFill/>
            <a:miter lim="800000"/>
            <a:headEnd/>
            <a:tailEnd/>
          </a:ln>
        </p:spPr>
        <p:txBody>
          <a:bodyPr wrap="none">
            <a:spAutoFit/>
          </a:bodyPr>
          <a:lstStyle/>
          <a:p>
            <a:r>
              <a:rPr lang="en-US" sz="800" dirty="0">
                <a:solidFill>
                  <a:srgbClr val="FFFFFF"/>
                </a:solidFill>
                <a:latin typeface="Calibri" pitchFamily="34" charset="0"/>
                <a:cs typeface="Calibri"/>
              </a:rPr>
              <a:t>@</a:t>
            </a:r>
            <a:r>
              <a:rPr lang="en-US" sz="800" dirty="0" err="1">
                <a:solidFill>
                  <a:srgbClr val="FFFFFF"/>
                </a:solidFill>
                <a:latin typeface="Calibri" pitchFamily="34" charset="0"/>
                <a:cs typeface="Calibri"/>
              </a:rPr>
              <a:t>brian</a:t>
            </a:r>
            <a:r>
              <a:rPr lang="en-US" sz="800" dirty="0">
                <a:solidFill>
                  <a:srgbClr val="FFFFFF"/>
                </a:solidFill>
                <a:latin typeface="Calibri" pitchFamily="34" charset="0"/>
                <a:cs typeface="Calibri"/>
              </a:rPr>
              <a:t> romans</a:t>
            </a:r>
          </a:p>
        </p:txBody>
      </p:sp>
      <p:sp>
        <p:nvSpPr>
          <p:cNvPr id="37894" name="TextBox 12"/>
          <p:cNvSpPr txBox="1">
            <a:spLocks noChangeArrowheads="1"/>
          </p:cNvSpPr>
          <p:nvPr/>
        </p:nvSpPr>
        <p:spPr bwMode="auto">
          <a:xfrm>
            <a:off x="8077200" y="1905000"/>
            <a:ext cx="906463" cy="215900"/>
          </a:xfrm>
          <a:prstGeom prst="rect">
            <a:avLst/>
          </a:prstGeom>
          <a:noFill/>
          <a:ln w="9525">
            <a:noFill/>
            <a:miter lim="800000"/>
            <a:headEnd/>
            <a:tailEnd/>
          </a:ln>
        </p:spPr>
        <p:txBody>
          <a:bodyPr>
            <a:spAutoFit/>
          </a:bodyPr>
          <a:lstStyle/>
          <a:p>
            <a:r>
              <a:rPr lang="en-US" sz="800" dirty="0">
                <a:solidFill>
                  <a:srgbClr val="FFFFFF"/>
                </a:solidFill>
                <a:latin typeface="Calibri" pitchFamily="34" charset="0"/>
                <a:cs typeface="Calibri"/>
              </a:rPr>
              <a:t>@</a:t>
            </a:r>
            <a:r>
              <a:rPr lang="en-US" sz="800" dirty="0" err="1">
                <a:solidFill>
                  <a:srgbClr val="FFFFFF"/>
                </a:solidFill>
                <a:latin typeface="Calibri" pitchFamily="34" charset="0"/>
                <a:cs typeface="Calibri"/>
              </a:rPr>
              <a:t>brian</a:t>
            </a:r>
            <a:r>
              <a:rPr lang="en-US" sz="800" dirty="0">
                <a:solidFill>
                  <a:srgbClr val="FFFFFF"/>
                </a:solidFill>
                <a:latin typeface="Calibri" pitchFamily="34" charset="0"/>
                <a:cs typeface="Calibri"/>
              </a:rPr>
              <a:t> romans</a:t>
            </a:r>
          </a:p>
        </p:txBody>
      </p:sp>
      <p:sp>
        <p:nvSpPr>
          <p:cNvPr id="37895" name="TextBox 13"/>
          <p:cNvSpPr txBox="1">
            <a:spLocks noChangeArrowheads="1"/>
          </p:cNvSpPr>
          <p:nvPr/>
        </p:nvSpPr>
        <p:spPr bwMode="auto">
          <a:xfrm>
            <a:off x="5257800" y="2590800"/>
            <a:ext cx="3048000" cy="1200150"/>
          </a:xfrm>
          <a:prstGeom prst="rect">
            <a:avLst/>
          </a:prstGeom>
          <a:noFill/>
          <a:ln w="9525">
            <a:noFill/>
            <a:miter lim="800000"/>
            <a:headEnd/>
            <a:tailEnd/>
          </a:ln>
        </p:spPr>
        <p:txBody>
          <a:bodyPr>
            <a:spAutoFit/>
          </a:bodyPr>
          <a:lstStyle/>
          <a:p>
            <a:pPr marL="285750" indent="-285750">
              <a:buFont typeface="Arial" pitchFamily="34" charset="0"/>
              <a:buChar char="•"/>
            </a:pPr>
            <a:r>
              <a:rPr lang="en-US" dirty="0">
                <a:latin typeface="Calibri"/>
                <a:cs typeface="Calibri"/>
              </a:rPr>
              <a:t>Transverse </a:t>
            </a:r>
            <a:r>
              <a:rPr lang="en-US" dirty="0" smtClean="0">
                <a:latin typeface="Calibri"/>
                <a:cs typeface="Calibri"/>
              </a:rPr>
              <a:t>Range</a:t>
            </a:r>
            <a:endParaRPr lang="en-US" dirty="0">
              <a:latin typeface="Calibri"/>
              <a:cs typeface="Calibri"/>
            </a:endParaRPr>
          </a:p>
          <a:p>
            <a:pPr marL="742950" lvl="1" indent="-285750">
              <a:buFont typeface="Courier New" pitchFamily="49" charset="0"/>
              <a:buChar char="o"/>
            </a:pPr>
            <a:r>
              <a:rPr lang="en-US" dirty="0" smtClean="0">
                <a:latin typeface="Calibri"/>
                <a:cs typeface="Calibri"/>
              </a:rPr>
              <a:t>links </a:t>
            </a:r>
            <a:r>
              <a:rPr lang="en-US" dirty="0">
                <a:latin typeface="Calibri"/>
                <a:cs typeface="Calibri"/>
              </a:rPr>
              <a:t>Coast Ranges to Sierra-Cascade axis in the South</a:t>
            </a:r>
          </a:p>
        </p:txBody>
      </p:sp>
      <p:sp>
        <p:nvSpPr>
          <p:cNvPr id="37896" name="TextBox 14"/>
          <p:cNvSpPr txBox="1">
            <a:spLocks noChangeArrowheads="1"/>
          </p:cNvSpPr>
          <p:nvPr/>
        </p:nvSpPr>
        <p:spPr bwMode="auto">
          <a:xfrm>
            <a:off x="2057400" y="5410200"/>
            <a:ext cx="2082621" cy="369332"/>
          </a:xfrm>
          <a:prstGeom prst="rect">
            <a:avLst/>
          </a:prstGeom>
          <a:noFill/>
          <a:ln w="9525">
            <a:noFill/>
            <a:miter lim="800000"/>
            <a:headEnd/>
            <a:tailEnd/>
          </a:ln>
        </p:spPr>
        <p:txBody>
          <a:bodyPr wrap="none">
            <a:spAutoFit/>
          </a:bodyPr>
          <a:lstStyle/>
          <a:p>
            <a:pPr marL="285750" indent="-285750">
              <a:buFont typeface="Arial" pitchFamily="34" charset="0"/>
              <a:buChar char="•"/>
            </a:pPr>
            <a:r>
              <a:rPr lang="en-US" dirty="0">
                <a:latin typeface="Calibri"/>
                <a:cs typeface="Calibri"/>
              </a:rPr>
              <a:t>Peninsular </a:t>
            </a:r>
            <a:r>
              <a:rPr lang="en-US" dirty="0" smtClean="0">
                <a:latin typeface="Calibri"/>
                <a:cs typeface="Calibri"/>
              </a:rPr>
              <a:t>Range</a:t>
            </a:r>
            <a:endParaRPr lang="en-US" dirty="0">
              <a:latin typeface="Calibri"/>
              <a:cs typeface="Calibri"/>
            </a:endParaRPr>
          </a:p>
        </p:txBody>
      </p:sp>
      <p:pic>
        <p:nvPicPr>
          <p:cNvPr id="37897" name="Picture 15"/>
          <p:cNvPicPr>
            <a:picLocks noChangeAspect="1"/>
          </p:cNvPicPr>
          <p:nvPr/>
        </p:nvPicPr>
        <p:blipFill>
          <a:blip r:embed="rId5" cstate="print"/>
          <a:srcRect/>
          <a:stretch>
            <a:fillRect/>
          </a:stretch>
        </p:blipFill>
        <p:spPr bwMode="auto">
          <a:xfrm>
            <a:off x="5645150" y="4572000"/>
            <a:ext cx="3346450" cy="2112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bkgndDk.KhakiLt.Khaki.png"/>
          <p:cNvPicPr>
            <a:picLocks noChangeAspect="1"/>
          </p:cNvPicPr>
          <p:nvPr/>
        </p:nvPicPr>
        <p:blipFill>
          <a:blip r:embed="rId2"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38914" name="TextBox 5"/>
          <p:cNvSpPr txBox="1">
            <a:spLocks noChangeArrowheads="1"/>
          </p:cNvSpPr>
          <p:nvPr/>
        </p:nvSpPr>
        <p:spPr bwMode="auto">
          <a:xfrm>
            <a:off x="1219200" y="1371600"/>
            <a:ext cx="1851789" cy="369332"/>
          </a:xfrm>
          <a:prstGeom prst="rect">
            <a:avLst/>
          </a:prstGeom>
          <a:noFill/>
          <a:ln w="9525">
            <a:noFill/>
            <a:miter lim="800000"/>
            <a:headEnd/>
            <a:tailEnd/>
          </a:ln>
        </p:spPr>
        <p:txBody>
          <a:bodyPr wrap="none">
            <a:spAutoFit/>
          </a:bodyPr>
          <a:lstStyle/>
          <a:p>
            <a:pPr marL="285750" indent="-285750">
              <a:buFont typeface="Arial" pitchFamily="34" charset="0"/>
              <a:buChar char="•"/>
            </a:pPr>
            <a:r>
              <a:rPr lang="en-US" dirty="0">
                <a:latin typeface="Calibri"/>
                <a:cs typeface="Calibri"/>
              </a:rPr>
              <a:t>Mojave Desert</a:t>
            </a:r>
          </a:p>
        </p:txBody>
      </p:sp>
      <p:pic>
        <p:nvPicPr>
          <p:cNvPr id="38915" name="Picture 6"/>
          <p:cNvPicPr>
            <a:picLocks noChangeAspect="1"/>
          </p:cNvPicPr>
          <p:nvPr/>
        </p:nvPicPr>
        <p:blipFill>
          <a:blip r:embed="rId3" cstate="print"/>
          <a:srcRect/>
          <a:stretch>
            <a:fillRect/>
          </a:stretch>
        </p:blipFill>
        <p:spPr bwMode="auto">
          <a:xfrm>
            <a:off x="5105400" y="228600"/>
            <a:ext cx="3835400" cy="2876550"/>
          </a:xfrm>
          <a:prstGeom prst="rect">
            <a:avLst/>
          </a:prstGeom>
          <a:noFill/>
          <a:ln w="9525">
            <a:noFill/>
            <a:miter lim="800000"/>
            <a:headEnd/>
            <a:tailEnd/>
          </a:ln>
        </p:spPr>
      </p:pic>
      <p:sp>
        <p:nvSpPr>
          <p:cNvPr id="38916" name="TextBox 10"/>
          <p:cNvSpPr txBox="1">
            <a:spLocks noChangeArrowheads="1"/>
          </p:cNvSpPr>
          <p:nvPr/>
        </p:nvSpPr>
        <p:spPr bwMode="auto">
          <a:xfrm>
            <a:off x="6629400" y="4800600"/>
            <a:ext cx="1992853" cy="369332"/>
          </a:xfrm>
          <a:prstGeom prst="rect">
            <a:avLst/>
          </a:prstGeom>
          <a:noFill/>
          <a:ln w="9525">
            <a:noFill/>
            <a:miter lim="800000"/>
            <a:headEnd/>
            <a:tailEnd/>
          </a:ln>
        </p:spPr>
        <p:txBody>
          <a:bodyPr wrap="none">
            <a:spAutoFit/>
          </a:bodyPr>
          <a:lstStyle/>
          <a:p>
            <a:pPr marL="285750" indent="-285750">
              <a:buFont typeface="Arial" pitchFamily="34" charset="0"/>
              <a:buChar char="•"/>
            </a:pPr>
            <a:r>
              <a:rPr lang="en-US" dirty="0">
                <a:latin typeface="Calibri"/>
                <a:cs typeface="Calibri"/>
              </a:rPr>
              <a:t>Colorado Desert</a:t>
            </a:r>
          </a:p>
        </p:txBody>
      </p:sp>
      <p:pic>
        <p:nvPicPr>
          <p:cNvPr id="38917" name="Picture 2"/>
          <p:cNvPicPr>
            <a:picLocks noChangeAspect="1"/>
          </p:cNvPicPr>
          <p:nvPr/>
        </p:nvPicPr>
        <p:blipFill>
          <a:blip r:embed="rId4" cstate="print"/>
          <a:srcRect/>
          <a:stretch>
            <a:fillRect/>
          </a:stretch>
        </p:blipFill>
        <p:spPr bwMode="auto">
          <a:xfrm>
            <a:off x="1143000" y="3505200"/>
            <a:ext cx="4724400" cy="31384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type="body" idx="1"/>
          </p:nvPr>
        </p:nvSpPr>
        <p:spPr>
          <a:xfrm>
            <a:off x="1066800" y="304800"/>
            <a:ext cx="3657600" cy="5715000"/>
          </a:xfrm>
        </p:spPr>
        <p:txBody>
          <a:bodyPr/>
          <a:lstStyle/>
          <a:p>
            <a:pPr marL="660400" indent="-660400" eaLnBrk="1" hangingPunct="1">
              <a:buFontTx/>
              <a:buAutoNum type="alphaLcPeriod" startAt="2"/>
            </a:pPr>
            <a:r>
              <a:rPr lang="en-US" dirty="0">
                <a:latin typeface="Calibri" pitchFamily="34" charset="0"/>
                <a:ea typeface="ＭＳ Ｐゴシック" pitchFamily="34" charset="-128"/>
              </a:rPr>
              <a:t>t</a:t>
            </a:r>
            <a:r>
              <a:rPr lang="en-US" dirty="0" smtClean="0">
                <a:latin typeface="Calibri" pitchFamily="34" charset="0"/>
                <a:ea typeface="ＭＳ Ｐゴシック" pitchFamily="34" charset="-128"/>
              </a:rPr>
              <a:t>he Sierra-Cascade axis can be thought of as CA's spine/backbone</a:t>
            </a:r>
          </a:p>
        </p:txBody>
      </p:sp>
      <p:pic>
        <p:nvPicPr>
          <p:cNvPr id="39938" name="Picture 9"/>
          <p:cNvPicPr>
            <a:picLocks noChangeAspect="1" noChangeArrowheads="1"/>
          </p:cNvPicPr>
          <p:nvPr/>
        </p:nvPicPr>
        <p:blipFill>
          <a:blip r:embed="rId3" cstate="print"/>
          <a:srcRect/>
          <a:stretch>
            <a:fillRect/>
          </a:stretch>
        </p:blipFill>
        <p:spPr bwMode="auto">
          <a:xfrm>
            <a:off x="6248400" y="228600"/>
            <a:ext cx="2057400" cy="2301875"/>
          </a:xfrm>
          <a:prstGeom prst="rect">
            <a:avLst/>
          </a:prstGeom>
          <a:noFill/>
          <a:ln w="9525">
            <a:noFill/>
            <a:miter lim="800000"/>
            <a:headEnd/>
            <a:tailEnd/>
          </a:ln>
        </p:spPr>
      </p:pic>
      <p:sp>
        <p:nvSpPr>
          <p:cNvPr id="39939" name="Text Box 10"/>
          <p:cNvSpPr txBox="1">
            <a:spLocks noChangeArrowheads="1"/>
          </p:cNvSpPr>
          <p:nvPr/>
        </p:nvSpPr>
        <p:spPr bwMode="auto">
          <a:xfrm>
            <a:off x="4876800" y="1524000"/>
            <a:ext cx="1676400" cy="366713"/>
          </a:xfrm>
          <a:prstGeom prst="rect">
            <a:avLst/>
          </a:prstGeom>
          <a:noFill/>
          <a:ln w="9525">
            <a:noFill/>
            <a:miter lim="800000"/>
            <a:headEnd/>
            <a:tailEnd/>
          </a:ln>
        </p:spPr>
        <p:txBody>
          <a:bodyPr>
            <a:spAutoFit/>
          </a:bodyPr>
          <a:lstStyle/>
          <a:p>
            <a:pPr>
              <a:spcBef>
                <a:spcPct val="50000"/>
              </a:spcBef>
            </a:pPr>
            <a:r>
              <a:rPr lang="en-US" dirty="0">
                <a:latin typeface="Calibri" pitchFamily="34" charset="0"/>
                <a:cs typeface="Calibri"/>
              </a:rPr>
              <a:t>"</a:t>
            </a:r>
            <a:r>
              <a:rPr lang="en-US" dirty="0" err="1">
                <a:latin typeface="Calibri" pitchFamily="34" charset="0"/>
                <a:cs typeface="Calibri"/>
              </a:rPr>
              <a:t>cis-montane</a:t>
            </a:r>
            <a:r>
              <a:rPr lang="en-US" dirty="0">
                <a:latin typeface="Calibri" pitchFamily="34" charset="0"/>
                <a:cs typeface="Calibri"/>
              </a:rPr>
              <a:t>"</a:t>
            </a:r>
          </a:p>
        </p:txBody>
      </p:sp>
      <p:sp>
        <p:nvSpPr>
          <p:cNvPr id="39940" name="Text Box 12"/>
          <p:cNvSpPr txBox="1">
            <a:spLocks noChangeArrowheads="1"/>
          </p:cNvSpPr>
          <p:nvPr/>
        </p:nvSpPr>
        <p:spPr bwMode="auto">
          <a:xfrm>
            <a:off x="7391400" y="381000"/>
            <a:ext cx="1981200" cy="366713"/>
          </a:xfrm>
          <a:prstGeom prst="rect">
            <a:avLst/>
          </a:prstGeom>
          <a:noFill/>
          <a:ln w="9525">
            <a:noFill/>
            <a:miter lim="800000"/>
            <a:headEnd/>
            <a:tailEnd/>
          </a:ln>
        </p:spPr>
        <p:txBody>
          <a:bodyPr>
            <a:spAutoFit/>
          </a:bodyPr>
          <a:lstStyle/>
          <a:p>
            <a:pPr>
              <a:spcBef>
                <a:spcPct val="50000"/>
              </a:spcBef>
            </a:pPr>
            <a:r>
              <a:rPr lang="en-US" dirty="0">
                <a:latin typeface="Calibri" pitchFamily="34" charset="0"/>
                <a:cs typeface="Calibri"/>
              </a:rPr>
              <a:t>"trans-</a:t>
            </a:r>
            <a:r>
              <a:rPr lang="en-US" dirty="0" err="1">
                <a:latin typeface="Calibri" pitchFamily="34" charset="0"/>
                <a:cs typeface="Calibri"/>
              </a:rPr>
              <a:t>montane</a:t>
            </a:r>
            <a:r>
              <a:rPr lang="en-US" dirty="0">
                <a:latin typeface="Calibri" pitchFamily="34" charset="0"/>
                <a:cs typeface="Calibri"/>
              </a:rPr>
              <a:t>"</a:t>
            </a:r>
          </a:p>
        </p:txBody>
      </p:sp>
      <p:pic>
        <p:nvPicPr>
          <p:cNvPr id="8" name="Picture 7" descr="PPbkgndDk.KhakiLt.Khaki.png"/>
          <p:cNvPicPr>
            <a:picLocks noChangeAspect="1"/>
          </p:cNvPicPr>
          <p:nvPr/>
        </p:nvPicPr>
        <p:blipFill>
          <a:blip r:embed="rId4"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39942" name="Rectangle 4"/>
          <p:cNvSpPr>
            <a:spLocks noChangeArrowheads="1"/>
          </p:cNvSpPr>
          <p:nvPr/>
        </p:nvSpPr>
        <p:spPr bwMode="auto">
          <a:xfrm>
            <a:off x="5429250" y="2590800"/>
            <a:ext cx="3733800" cy="1754188"/>
          </a:xfrm>
          <a:prstGeom prst="rect">
            <a:avLst/>
          </a:prstGeom>
          <a:noFill/>
          <a:ln w="9525">
            <a:noFill/>
            <a:miter lim="800000"/>
            <a:headEnd/>
            <a:tailEnd/>
          </a:ln>
        </p:spPr>
        <p:txBody>
          <a:bodyPr>
            <a:spAutoFit/>
          </a:bodyPr>
          <a:lstStyle/>
          <a:p>
            <a:pPr marL="342900" indent="-342900" eaLnBrk="0" hangingPunct="0">
              <a:spcBef>
                <a:spcPct val="50000"/>
              </a:spcBef>
              <a:buFont typeface="Arial" pitchFamily="34" charset="0"/>
              <a:buAutoNum type="alphaLcPeriod" startAt="3"/>
            </a:pPr>
            <a:r>
              <a:rPr lang="en-US" dirty="0">
                <a:latin typeface="Calibri" pitchFamily="34" charset="0"/>
                <a:cs typeface="Calibri"/>
              </a:rPr>
              <a:t>r</a:t>
            </a:r>
            <a:r>
              <a:rPr lang="en-US" dirty="0" smtClean="0">
                <a:latin typeface="Calibri" pitchFamily="34" charset="0"/>
                <a:cs typeface="Calibri"/>
              </a:rPr>
              <a:t>ivers </a:t>
            </a:r>
            <a:r>
              <a:rPr lang="en-US" dirty="0">
                <a:latin typeface="Calibri" pitchFamily="34" charset="0"/>
                <a:cs typeface="Calibri"/>
              </a:rPr>
              <a:t>flowing down the west slopes of the Sierra Nevada converge in the Central Valley into the Sacramento and San Joaquin Rivers and then exit out the SF Bay</a:t>
            </a:r>
          </a:p>
        </p:txBody>
      </p:sp>
      <p:sp>
        <p:nvSpPr>
          <p:cNvPr id="4" name="TextBox 3"/>
          <p:cNvSpPr txBox="1"/>
          <p:nvPr/>
        </p:nvSpPr>
        <p:spPr>
          <a:xfrm>
            <a:off x="1066800" y="4876800"/>
            <a:ext cx="4648200" cy="2586038"/>
          </a:xfrm>
          <a:prstGeom prst="rect">
            <a:avLst/>
          </a:prstGeom>
          <a:noFill/>
        </p:spPr>
        <p:txBody>
          <a:bodyPr>
            <a:spAutoFit/>
          </a:bodyPr>
          <a:lstStyle/>
          <a:p>
            <a:pPr marL="342900" indent="-342900">
              <a:buFont typeface="+mj-lt"/>
              <a:buAutoNum type="alphaLcPeriod" startAt="4"/>
              <a:defRPr/>
            </a:pPr>
            <a:r>
              <a:rPr lang="en-US" dirty="0">
                <a:latin typeface="Calibri"/>
                <a:ea typeface="ＭＳ Ｐゴシック" charset="0"/>
                <a:cs typeface="ＭＳ Ｐゴシック" charset="0"/>
              </a:rPr>
              <a:t>o</a:t>
            </a:r>
            <a:r>
              <a:rPr lang="en-US" dirty="0" smtClean="0">
                <a:latin typeface="Calibri"/>
                <a:ea typeface="ＭＳ Ｐゴシック" charset="0"/>
                <a:cs typeface="ＭＳ Ｐゴシック" charset="0"/>
              </a:rPr>
              <a:t>ther </a:t>
            </a:r>
            <a:r>
              <a:rPr lang="en-US" dirty="0">
                <a:latin typeface="Calibri"/>
                <a:ea typeface="ＭＳ Ｐゴシック" charset="0"/>
                <a:cs typeface="ＭＳ Ｐゴシック" charset="0"/>
              </a:rPr>
              <a:t>miscellaneous land forms</a:t>
            </a:r>
          </a:p>
          <a:p>
            <a:pPr marL="742950" lvl="1" indent="-285750">
              <a:buFont typeface="Arial"/>
              <a:buChar char="•"/>
              <a:defRPr/>
            </a:pPr>
            <a:r>
              <a:rPr lang="en-US" dirty="0">
                <a:latin typeface="Calibri" charset="0"/>
                <a:ea typeface="ＭＳ Ｐゴシック" charset="0"/>
                <a:cs typeface="ＭＳ Ｐゴシック" charset="0"/>
              </a:rPr>
              <a:t>Sutter Butte </a:t>
            </a:r>
          </a:p>
          <a:p>
            <a:pPr marL="1492250" lvl="2" indent="-577850">
              <a:buFont typeface="Courier New"/>
              <a:buChar char="o"/>
              <a:defRPr/>
            </a:pPr>
            <a:r>
              <a:rPr lang="en-US" dirty="0">
                <a:latin typeface="Calibri" charset="0"/>
                <a:ea typeface="Calibri" charset="0"/>
                <a:cs typeface="Calibri" charset="0"/>
              </a:rPr>
              <a:t>r</a:t>
            </a:r>
            <a:r>
              <a:rPr lang="en-US" dirty="0" smtClean="0">
                <a:latin typeface="Calibri" charset="0"/>
                <a:ea typeface="Calibri" charset="0"/>
                <a:cs typeface="Calibri" charset="0"/>
              </a:rPr>
              <a:t>emnants </a:t>
            </a:r>
            <a:r>
              <a:rPr lang="en-US" dirty="0">
                <a:latin typeface="Calibri" charset="0"/>
                <a:ea typeface="Calibri" charset="0"/>
                <a:cs typeface="Calibri" charset="0"/>
              </a:rPr>
              <a:t>of a volcano that erupted 3 million years ago</a:t>
            </a:r>
          </a:p>
          <a:p>
            <a:pPr marL="742950" lvl="1" indent="-285750">
              <a:buFont typeface="Arial"/>
              <a:buChar char="•"/>
              <a:defRPr/>
            </a:pPr>
            <a:r>
              <a:rPr lang="en-US" dirty="0" err="1">
                <a:latin typeface="Calibri" charset="0"/>
                <a:ea typeface="Calibri" charset="0"/>
                <a:cs typeface="Calibri" charset="0"/>
              </a:rPr>
              <a:t>Farallon</a:t>
            </a:r>
            <a:r>
              <a:rPr lang="en-US" dirty="0">
                <a:latin typeface="Calibri" charset="0"/>
                <a:ea typeface="Calibri" charset="0"/>
                <a:cs typeface="Calibri" charset="0"/>
              </a:rPr>
              <a:t> Islands</a:t>
            </a:r>
          </a:p>
          <a:p>
            <a:pPr marL="742950" lvl="1" indent="-285750">
              <a:buFont typeface="Arial"/>
              <a:buChar char="•"/>
              <a:defRPr/>
            </a:pPr>
            <a:r>
              <a:rPr lang="en-US" dirty="0">
                <a:latin typeface="Calibri" charset="0"/>
                <a:ea typeface="Calibri" charset="0"/>
                <a:cs typeface="Calibri" charset="0"/>
              </a:rPr>
              <a:t>Channel Islands</a:t>
            </a:r>
          </a:p>
          <a:p>
            <a:pPr marL="1492250" lvl="2" indent="-577850">
              <a:buFont typeface="Courier New"/>
              <a:buChar char="o"/>
              <a:defRPr/>
            </a:pPr>
            <a:endParaRPr lang="en-US" dirty="0">
              <a:latin typeface="Calibri" charset="0"/>
              <a:ea typeface="Calibri" charset="0"/>
              <a:cs typeface="Calibri" charset="0"/>
            </a:endParaRPr>
          </a:p>
          <a:p>
            <a:pPr marL="1492250" lvl="2" indent="-577850">
              <a:buFont typeface="Courier New"/>
              <a:buChar char="o"/>
              <a:defRPr/>
            </a:pPr>
            <a:endParaRPr lang="en-US" dirty="0">
              <a:latin typeface="Calibri" charset="0"/>
              <a:ea typeface="Calibri" charset="0"/>
              <a:cs typeface="Calibri" charset="0"/>
            </a:endParaRPr>
          </a:p>
          <a:p>
            <a:pPr marL="1035050" lvl="1" indent="-577850">
              <a:defRPr/>
            </a:pPr>
            <a:endParaRPr lang="en-US" dirty="0">
              <a:latin typeface="Calibri"/>
              <a:ea typeface="ＭＳ Ｐゴシック" charset="0"/>
              <a:cs typeface="ＭＳ Ｐゴシック" charset="0"/>
            </a:endParaRPr>
          </a:p>
        </p:txBody>
      </p:sp>
      <p:pic>
        <p:nvPicPr>
          <p:cNvPr id="39944" name="Picture 9"/>
          <p:cNvPicPr>
            <a:picLocks noChangeAspect="1" noChangeArrowheads="1"/>
          </p:cNvPicPr>
          <p:nvPr/>
        </p:nvPicPr>
        <p:blipFill>
          <a:blip r:embed="rId3" cstate="print"/>
          <a:srcRect/>
          <a:stretch>
            <a:fillRect/>
          </a:stretch>
        </p:blipFill>
        <p:spPr bwMode="auto">
          <a:xfrm>
            <a:off x="6248400" y="4419600"/>
            <a:ext cx="2057400" cy="2301875"/>
          </a:xfrm>
          <a:prstGeom prst="rect">
            <a:avLst/>
          </a:prstGeom>
          <a:noFill/>
          <a:ln w="9525">
            <a:noFill/>
            <a:miter lim="800000"/>
            <a:headEnd/>
            <a:tailEnd/>
          </a:ln>
        </p:spPr>
      </p:pic>
      <p:cxnSp>
        <p:nvCxnSpPr>
          <p:cNvPr id="16" name="Straight Arrow Connector 15"/>
          <p:cNvCxnSpPr>
            <a:cxnSpLocks noChangeShapeType="1"/>
          </p:cNvCxnSpPr>
          <p:nvPr/>
        </p:nvCxnSpPr>
        <p:spPr bwMode="auto">
          <a:xfrm flipV="1">
            <a:off x="3124200" y="5257800"/>
            <a:ext cx="3733800" cy="76200"/>
          </a:xfrm>
          <a:prstGeom prst="straightConnector1">
            <a:avLst/>
          </a:prstGeom>
          <a:noFill/>
          <a:ln w="9525" cmpd="sng">
            <a:solidFill>
              <a:schemeClr val="tx1"/>
            </a:solidFill>
            <a:round/>
            <a:headEnd/>
            <a:tailEnd type="arrow" w="med" len="med"/>
          </a:ln>
          <a:effectLst>
            <a:outerShdw dist="20000" dir="5400000" rotWithShape="0">
              <a:srgbClr val="808080">
                <a:alpha val="37999"/>
              </a:srgbClr>
            </a:outerShdw>
          </a:effectLst>
        </p:spPr>
      </p:cxnSp>
      <p:cxnSp>
        <p:nvCxnSpPr>
          <p:cNvPr id="18" name="Straight Arrow Connector 17"/>
          <p:cNvCxnSpPr>
            <a:cxnSpLocks noChangeShapeType="1"/>
          </p:cNvCxnSpPr>
          <p:nvPr/>
        </p:nvCxnSpPr>
        <p:spPr bwMode="auto">
          <a:xfrm flipV="1">
            <a:off x="3733800" y="5486400"/>
            <a:ext cx="2743200" cy="685800"/>
          </a:xfrm>
          <a:prstGeom prst="straightConnector1">
            <a:avLst/>
          </a:prstGeom>
          <a:noFill/>
          <a:ln w="9525" cmpd="sng">
            <a:solidFill>
              <a:schemeClr val="tx1"/>
            </a:solidFill>
            <a:round/>
            <a:headEnd/>
            <a:tailEnd type="arrow" w="med" len="med"/>
          </a:ln>
          <a:effectLst>
            <a:outerShdw dist="20000" dir="5400000" rotWithShape="0">
              <a:srgbClr val="808080">
                <a:alpha val="37999"/>
              </a:srgbClr>
            </a:outerShdw>
          </a:effectLst>
        </p:spPr>
      </p:cxnSp>
      <p:cxnSp>
        <p:nvCxnSpPr>
          <p:cNvPr id="20" name="Straight Arrow Connector 19"/>
          <p:cNvCxnSpPr>
            <a:cxnSpLocks noChangeShapeType="1"/>
          </p:cNvCxnSpPr>
          <p:nvPr/>
        </p:nvCxnSpPr>
        <p:spPr bwMode="auto">
          <a:xfrm>
            <a:off x="3733800" y="6400800"/>
            <a:ext cx="3352800" cy="0"/>
          </a:xfrm>
          <a:prstGeom prst="straightConnector1">
            <a:avLst/>
          </a:prstGeom>
          <a:noFill/>
          <a:ln w="9525" cmpd="sng">
            <a:solidFill>
              <a:schemeClr val="tx1"/>
            </a:solidFill>
            <a:round/>
            <a:headEnd/>
            <a:tailEnd type="arrow" w="med" len="med"/>
          </a:ln>
          <a:effectLst>
            <a:outerShdw dist="20000" dir="5400000" rotWithShape="0">
              <a:srgbClr val="808080">
                <a:alpha val="37999"/>
              </a:srgbClr>
            </a:outerShdw>
          </a:effectLst>
        </p:spPr>
      </p:cxnSp>
      <p:pic>
        <p:nvPicPr>
          <p:cNvPr id="39948" name="Picture 1"/>
          <p:cNvPicPr>
            <a:picLocks noChangeAspect="1"/>
          </p:cNvPicPr>
          <p:nvPr/>
        </p:nvPicPr>
        <p:blipFill>
          <a:blip r:embed="rId5" cstate="print"/>
          <a:srcRect/>
          <a:stretch>
            <a:fillRect/>
          </a:stretch>
        </p:blipFill>
        <p:spPr bwMode="auto">
          <a:xfrm>
            <a:off x="1066800" y="1676400"/>
            <a:ext cx="2541588" cy="3035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3"/>
          <p:cNvSpPr txBox="1">
            <a:spLocks noChangeArrowheads="1"/>
          </p:cNvSpPr>
          <p:nvPr/>
        </p:nvSpPr>
        <p:spPr bwMode="auto">
          <a:xfrm>
            <a:off x="685800" y="0"/>
            <a:ext cx="5334000" cy="3055938"/>
          </a:xfrm>
          <a:prstGeom prst="rect">
            <a:avLst/>
          </a:prstGeom>
          <a:noFill/>
          <a:ln w="9525">
            <a:noFill/>
            <a:miter lim="800000"/>
            <a:headEnd/>
            <a:tailEnd/>
          </a:ln>
        </p:spPr>
        <p:txBody>
          <a:bodyPr>
            <a:spAutoFit/>
          </a:bodyPr>
          <a:lstStyle/>
          <a:p>
            <a:pPr marL="342900" indent="-342900" eaLnBrk="0" hangingPunct="0">
              <a:spcBef>
                <a:spcPct val="20000"/>
              </a:spcBef>
            </a:pPr>
            <a:r>
              <a:rPr lang="en-US" b="1" dirty="0">
                <a:latin typeface="Calibri" pitchFamily="34" charset="0"/>
                <a:cs typeface="Calibri"/>
              </a:rPr>
              <a:t>Geologic History of California</a:t>
            </a:r>
          </a:p>
          <a:p>
            <a:pPr marL="742950" lvl="1" indent="-285750">
              <a:buFont typeface="Arial" pitchFamily="34" charset="0"/>
              <a:buAutoNum type="alphaLcPeriod"/>
            </a:pPr>
            <a:r>
              <a:rPr lang="en-US" dirty="0">
                <a:latin typeface="Calibri" pitchFamily="34" charset="0"/>
                <a:cs typeface="Calibri"/>
              </a:rPr>
              <a:t>Plate Tectonic Theory </a:t>
            </a:r>
          </a:p>
          <a:p>
            <a:pPr marL="1143000" lvl="2" indent="-228600">
              <a:buFont typeface="Arial" pitchFamily="34" charset="0"/>
              <a:buChar char="•"/>
            </a:pPr>
            <a:r>
              <a:rPr lang="en-US" dirty="0">
                <a:latin typeface="Calibri" pitchFamily="34" charset="0"/>
                <a:cs typeface="Calibri"/>
              </a:rPr>
              <a:t>Earth</a:t>
            </a:r>
            <a:r>
              <a:rPr lang="en-US" altLang="en-US" dirty="0">
                <a:latin typeface="Calibri" pitchFamily="34" charset="0"/>
                <a:cs typeface="Calibri"/>
              </a:rPr>
              <a:t>’</a:t>
            </a:r>
            <a:r>
              <a:rPr lang="en-US" dirty="0">
                <a:latin typeface="Calibri" pitchFamily="34" charset="0"/>
                <a:cs typeface="Calibri"/>
              </a:rPr>
              <a:t>s composition</a:t>
            </a:r>
          </a:p>
          <a:p>
            <a:pPr marL="1600200" lvl="3" indent="-285750">
              <a:buFont typeface="Courier New" pitchFamily="49" charset="0"/>
              <a:buChar char="o"/>
            </a:pPr>
            <a:r>
              <a:rPr lang="en-US" dirty="0">
                <a:latin typeface="Calibri" pitchFamily="34" charset="0"/>
                <a:cs typeface="Calibri"/>
              </a:rPr>
              <a:t>s</a:t>
            </a:r>
            <a:r>
              <a:rPr lang="en-US" dirty="0" smtClean="0">
                <a:latin typeface="Calibri" pitchFamily="34" charset="0"/>
                <a:cs typeface="Calibri"/>
              </a:rPr>
              <a:t>emisolid </a:t>
            </a:r>
            <a:r>
              <a:rPr lang="en-US" dirty="0">
                <a:latin typeface="Calibri" pitchFamily="34" charset="0"/>
                <a:cs typeface="Calibri"/>
              </a:rPr>
              <a:t>core</a:t>
            </a:r>
          </a:p>
          <a:p>
            <a:pPr marL="1600200" lvl="3" indent="-285750">
              <a:buFont typeface="Courier New" pitchFamily="49" charset="0"/>
              <a:buChar char="o"/>
            </a:pPr>
            <a:r>
              <a:rPr lang="en-US" dirty="0">
                <a:latin typeface="Calibri" pitchFamily="34" charset="0"/>
                <a:cs typeface="Calibri"/>
              </a:rPr>
              <a:t>f</a:t>
            </a:r>
            <a:r>
              <a:rPr lang="en-US" dirty="0" smtClean="0">
                <a:latin typeface="Calibri" pitchFamily="34" charset="0"/>
                <a:cs typeface="Calibri"/>
              </a:rPr>
              <a:t>luid </a:t>
            </a:r>
            <a:r>
              <a:rPr lang="en-US" dirty="0">
                <a:latin typeface="Calibri" pitchFamily="34" charset="0"/>
                <a:cs typeface="Calibri"/>
              </a:rPr>
              <a:t>mantle that moves very slowly</a:t>
            </a:r>
          </a:p>
          <a:p>
            <a:pPr marL="1600200" lvl="3" indent="-285750">
              <a:buFont typeface="Courier New" pitchFamily="49" charset="0"/>
              <a:buChar char="o"/>
            </a:pPr>
            <a:r>
              <a:rPr lang="en-US" dirty="0">
                <a:latin typeface="Calibri" pitchFamily="34" charset="0"/>
                <a:cs typeface="Calibri"/>
              </a:rPr>
              <a:t>t</a:t>
            </a:r>
            <a:r>
              <a:rPr lang="en-US" dirty="0" smtClean="0">
                <a:latin typeface="Calibri" pitchFamily="34" charset="0"/>
                <a:cs typeface="Calibri"/>
              </a:rPr>
              <a:t>hin </a:t>
            </a:r>
            <a:r>
              <a:rPr lang="en-US" dirty="0">
                <a:latin typeface="Calibri" pitchFamily="34" charset="0"/>
                <a:cs typeface="Calibri"/>
              </a:rPr>
              <a:t>crust made of separate pieces (tectonic plates) that float over the mantle</a:t>
            </a:r>
          </a:p>
          <a:p>
            <a:pPr marL="742950" lvl="1" indent="-285750" eaLnBrk="0" hangingPunct="0">
              <a:spcBef>
                <a:spcPct val="20000"/>
              </a:spcBef>
              <a:buFont typeface="Courier New" pitchFamily="49" charset="0"/>
              <a:buChar char="o"/>
            </a:pPr>
            <a:endParaRPr lang="en-US" b="1" dirty="0">
              <a:latin typeface="Calibri" pitchFamily="34" charset="0"/>
              <a:cs typeface="Calibri"/>
            </a:endParaRPr>
          </a:p>
          <a:p>
            <a:pPr marL="742950" lvl="1" indent="-285750">
              <a:spcBef>
                <a:spcPct val="50000"/>
              </a:spcBef>
              <a:buFont typeface="Courier New" pitchFamily="49" charset="0"/>
              <a:buChar char="o"/>
            </a:pPr>
            <a:endParaRPr lang="en-US" dirty="0">
              <a:latin typeface="Calibri" pitchFamily="34" charset="0"/>
              <a:cs typeface="Calibri"/>
            </a:endParaRPr>
          </a:p>
        </p:txBody>
      </p:sp>
      <p:pic>
        <p:nvPicPr>
          <p:cNvPr id="41986" name="Picture 6"/>
          <p:cNvPicPr>
            <a:picLocks noChangeAspect="1" noChangeArrowheads="1"/>
          </p:cNvPicPr>
          <p:nvPr/>
        </p:nvPicPr>
        <p:blipFill>
          <a:blip r:embed="rId2" cstate="print"/>
          <a:srcRect/>
          <a:stretch>
            <a:fillRect/>
          </a:stretch>
        </p:blipFill>
        <p:spPr bwMode="auto">
          <a:xfrm>
            <a:off x="6400800" y="0"/>
            <a:ext cx="2514600" cy="2581275"/>
          </a:xfrm>
          <a:prstGeom prst="rect">
            <a:avLst/>
          </a:prstGeom>
          <a:noFill/>
          <a:ln w="9525">
            <a:noFill/>
            <a:miter lim="800000"/>
            <a:headEnd/>
            <a:tailEnd/>
          </a:ln>
        </p:spPr>
      </p:pic>
      <p:pic>
        <p:nvPicPr>
          <p:cNvPr id="9" name="Picture 8" descr="PPbkgndDk.KhakiLt.Khaki.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27859" y="0"/>
            <a:ext cx="838200" cy="6858000"/>
          </a:xfrm>
          <a:prstGeom prst="rect">
            <a:avLst/>
          </a:prstGeom>
          <a:noFill/>
          <a:ln w="9525">
            <a:noFill/>
            <a:miter lim="800000"/>
            <a:headEnd/>
            <a:tailEnd/>
          </a:ln>
        </p:spPr>
      </p:pic>
      <p:sp>
        <p:nvSpPr>
          <p:cNvPr id="41988" name="Rectangle 1"/>
          <p:cNvSpPr>
            <a:spLocks noChangeArrowheads="1"/>
          </p:cNvSpPr>
          <p:nvPr/>
        </p:nvSpPr>
        <p:spPr bwMode="auto">
          <a:xfrm>
            <a:off x="6096000" y="2743200"/>
            <a:ext cx="2895600" cy="923925"/>
          </a:xfrm>
          <a:prstGeom prst="rect">
            <a:avLst/>
          </a:prstGeom>
          <a:noFill/>
          <a:ln w="9525">
            <a:noFill/>
            <a:miter lim="800000"/>
            <a:headEnd/>
            <a:tailEnd/>
          </a:ln>
        </p:spPr>
        <p:txBody>
          <a:bodyPr>
            <a:spAutoFit/>
          </a:bodyPr>
          <a:lstStyle/>
          <a:p>
            <a:pPr marL="285750" indent="-285750">
              <a:buFont typeface="Arial" pitchFamily="34" charset="0"/>
              <a:buChar char="•"/>
            </a:pPr>
            <a:r>
              <a:rPr lang="en-US" dirty="0">
                <a:latin typeface="Calibri" pitchFamily="34" charset="0"/>
                <a:cs typeface="Calibri"/>
              </a:rPr>
              <a:t>t</a:t>
            </a:r>
            <a:r>
              <a:rPr lang="en-US" dirty="0" smtClean="0">
                <a:latin typeface="Calibri" pitchFamily="34" charset="0"/>
                <a:cs typeface="Calibri"/>
              </a:rPr>
              <a:t>he </a:t>
            </a:r>
            <a:r>
              <a:rPr lang="en-US" dirty="0">
                <a:latin typeface="Calibri" pitchFamily="34" charset="0"/>
                <a:cs typeface="Calibri"/>
              </a:rPr>
              <a:t>plates float atop the fluid mantle like cereal bits floating in milk</a:t>
            </a:r>
          </a:p>
        </p:txBody>
      </p:sp>
      <p:pic>
        <p:nvPicPr>
          <p:cNvPr id="41989" name="Picture 10"/>
          <p:cNvPicPr>
            <a:picLocks noChangeAspect="1" noChangeArrowheads="1"/>
          </p:cNvPicPr>
          <p:nvPr/>
        </p:nvPicPr>
        <p:blipFill>
          <a:blip r:embed="rId4" cstate="print"/>
          <a:srcRect/>
          <a:stretch>
            <a:fillRect/>
          </a:stretch>
        </p:blipFill>
        <p:spPr bwMode="auto">
          <a:xfrm>
            <a:off x="1295400" y="2438400"/>
            <a:ext cx="2930525" cy="2000250"/>
          </a:xfrm>
          <a:prstGeom prst="rect">
            <a:avLst/>
          </a:prstGeom>
          <a:noFill/>
          <a:ln w="9525">
            <a:noFill/>
            <a:miter lim="800000"/>
            <a:headEnd/>
            <a:tailEnd/>
          </a:ln>
        </p:spPr>
      </p:pic>
      <p:sp>
        <p:nvSpPr>
          <p:cNvPr id="41990" name="TextBox 2"/>
          <p:cNvSpPr txBox="1">
            <a:spLocks noChangeArrowheads="1"/>
          </p:cNvSpPr>
          <p:nvPr/>
        </p:nvSpPr>
        <p:spPr bwMode="auto">
          <a:xfrm>
            <a:off x="1600200" y="4724400"/>
            <a:ext cx="3962400" cy="2308225"/>
          </a:xfrm>
          <a:prstGeom prst="rect">
            <a:avLst/>
          </a:prstGeom>
          <a:noFill/>
          <a:ln w="9525">
            <a:noFill/>
            <a:miter lim="800000"/>
            <a:headEnd/>
            <a:tailEnd/>
          </a:ln>
        </p:spPr>
        <p:txBody>
          <a:bodyPr>
            <a:spAutoFit/>
          </a:bodyPr>
          <a:lstStyle/>
          <a:p>
            <a:pPr marL="285750" indent="-285750">
              <a:buFont typeface="Arial" pitchFamily="34" charset="0"/>
              <a:buChar char="•"/>
            </a:pPr>
            <a:r>
              <a:rPr lang="en-US" dirty="0">
                <a:latin typeface="Calibri"/>
                <a:cs typeface="Calibri"/>
              </a:rPr>
              <a:t>w</a:t>
            </a:r>
            <a:r>
              <a:rPr lang="en-US" dirty="0" smtClean="0">
                <a:latin typeface="Calibri"/>
                <a:cs typeface="Calibri"/>
              </a:rPr>
              <a:t>ays </a:t>
            </a:r>
            <a:r>
              <a:rPr lang="en-US" dirty="0">
                <a:latin typeface="Calibri"/>
                <a:cs typeface="Calibri"/>
              </a:rPr>
              <a:t>the plates can interact</a:t>
            </a:r>
          </a:p>
          <a:p>
            <a:pPr marL="800100" lvl="1" indent="-342900">
              <a:buFont typeface="Courier New" pitchFamily="49" charset="0"/>
              <a:buChar char="o"/>
            </a:pPr>
            <a:r>
              <a:rPr lang="en-US" dirty="0">
                <a:latin typeface="Calibri"/>
                <a:cs typeface="Calibri"/>
              </a:rPr>
              <a:t>d</a:t>
            </a:r>
            <a:r>
              <a:rPr lang="en-US" dirty="0" smtClean="0">
                <a:latin typeface="Calibri"/>
                <a:cs typeface="Calibri"/>
              </a:rPr>
              <a:t>ivergence</a:t>
            </a:r>
            <a:endParaRPr lang="en-US" dirty="0">
              <a:latin typeface="Calibri"/>
              <a:cs typeface="Calibri"/>
            </a:endParaRPr>
          </a:p>
          <a:p>
            <a:pPr marL="1257300" lvl="2" indent="-342900">
              <a:buFont typeface="Wingdings" pitchFamily="2" charset="2"/>
              <a:buChar char="Ø"/>
            </a:pPr>
            <a:r>
              <a:rPr lang="en-US" dirty="0">
                <a:latin typeface="Calibri" pitchFamily="34" charset="0"/>
                <a:cs typeface="Calibri"/>
              </a:rPr>
              <a:t>creates an opening for molten material to ooze out, resulting in an elevated area called a spreading center</a:t>
            </a:r>
          </a:p>
          <a:p>
            <a:pPr marL="800100" lvl="1" indent="-342900">
              <a:buFont typeface="Arial" pitchFamily="34" charset="0"/>
              <a:buChar char="•"/>
            </a:pPr>
            <a:endParaRPr lang="en-US" dirty="0">
              <a:latin typeface="Calibri"/>
              <a:cs typeface="Calibri"/>
            </a:endParaRPr>
          </a:p>
        </p:txBody>
      </p:sp>
      <p:sp>
        <p:nvSpPr>
          <p:cNvPr id="41991" name="AutoShape 16"/>
          <p:cNvSpPr>
            <a:spLocks noChangeArrowheads="1"/>
          </p:cNvSpPr>
          <p:nvPr/>
        </p:nvSpPr>
        <p:spPr bwMode="auto">
          <a:xfrm>
            <a:off x="7239000" y="4648200"/>
            <a:ext cx="533400" cy="304800"/>
          </a:xfrm>
          <a:prstGeom prst="lef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sp>
        <p:nvSpPr>
          <p:cNvPr id="41992" name="AutoShape 19"/>
          <p:cNvSpPr>
            <a:spLocks noChangeArrowheads="1"/>
          </p:cNvSpPr>
          <p:nvPr/>
        </p:nvSpPr>
        <p:spPr bwMode="auto">
          <a:xfrm>
            <a:off x="7924800" y="4648200"/>
            <a:ext cx="533400" cy="3048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p>
            <a:endParaRPr lang="en-US" dirty="0">
              <a:latin typeface="Calibri" pitchFamily="34" charset="0"/>
              <a:cs typeface="Calibri"/>
            </a:endParaRPr>
          </a:p>
        </p:txBody>
      </p:sp>
      <p:pic>
        <p:nvPicPr>
          <p:cNvPr id="41993" name="Picture 28"/>
          <p:cNvPicPr>
            <a:picLocks noChangeAspect="1" noChangeArrowheads="1"/>
          </p:cNvPicPr>
          <p:nvPr/>
        </p:nvPicPr>
        <p:blipFill>
          <a:blip r:embed="rId5" cstate="print"/>
          <a:srcRect/>
          <a:stretch>
            <a:fillRect/>
          </a:stretch>
        </p:blipFill>
        <p:spPr bwMode="auto">
          <a:xfrm>
            <a:off x="6324600" y="5334000"/>
            <a:ext cx="2514600" cy="13239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2154</TotalTime>
  <Words>2388</Words>
  <Application>Microsoft Macintosh PowerPoint</Application>
  <PresentationFormat>On-screen Show (4:3)</PresentationFormat>
  <Paragraphs>531</Paragraphs>
  <Slides>34</Slides>
  <Notes>26</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Misha Caohuu</dc:creator>
  <cp:lastModifiedBy>Sube Caohuu</cp:lastModifiedBy>
  <cp:revision>113</cp:revision>
  <dcterms:created xsi:type="dcterms:W3CDTF">2011-07-11T23:00:58Z</dcterms:created>
  <dcterms:modified xsi:type="dcterms:W3CDTF">2012-02-29T13:56:48Z</dcterms:modified>
</cp:coreProperties>
</file>