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451" r:id="rId3"/>
    <p:sldId id="459" r:id="rId4"/>
    <p:sldId id="462" r:id="rId5"/>
    <p:sldId id="466" r:id="rId6"/>
    <p:sldId id="460" r:id="rId7"/>
    <p:sldId id="461" r:id="rId8"/>
    <p:sldId id="465" r:id="rId9"/>
    <p:sldId id="469" r:id="rId10"/>
    <p:sldId id="467" r:id="rId11"/>
    <p:sldId id="468" r:id="rId12"/>
    <p:sldId id="463" r:id="rId13"/>
    <p:sldId id="473" r:id="rId14"/>
    <p:sldId id="464" r:id="rId15"/>
    <p:sldId id="471" r:id="rId16"/>
    <p:sldId id="470" r:id="rId17"/>
    <p:sldId id="474" r:id="rId18"/>
    <p:sldId id="457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E55A2"/>
    <a:srgbClr val="E4A800"/>
    <a:srgbClr val="F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9" autoAdjust="0"/>
    <p:restoredTop sz="86472" autoAdjust="0"/>
  </p:normalViewPr>
  <p:slideViewPr>
    <p:cSldViewPr snapToGrid="0">
      <p:cViewPr varScale="1">
        <p:scale>
          <a:sx n="103" d="100"/>
          <a:sy n="103" d="100"/>
        </p:scale>
        <p:origin x="138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'Response Tables'!$B$1</c:f>
              <c:strCache>
                <c:ptCount val="1"/>
                <c:pt idx="0">
                  <c:v>Strongly Agree/Agree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'Response Tables'!$A$2:$A$7</c:f>
              <c:strCache>
                <c:ptCount val="6"/>
                <c:pt idx="0">
                  <c:v>Overall “to-be” environment </c:v>
                </c:pt>
                <c:pt idx="1">
                  <c:v>Online self-service tools </c:v>
                </c:pt>
                <c:pt idx="2">
                  <c:v>Time reporting system deadlines </c:v>
                </c:pt>
                <c:pt idx="3">
                  <c:v>Onboarding/new hire process</c:v>
                </c:pt>
                <c:pt idx="4">
                  <c:v>Where to get UCPath answers </c:v>
                </c:pt>
                <c:pt idx="5">
                  <c:v>My role as UCPath Network member</c:v>
                </c:pt>
              </c:strCache>
            </c:strRef>
          </c:cat>
          <c:val>
            <c:numRef>
              <c:f>'Response Tables'!$B$2:$B$7</c:f>
              <c:numCache>
                <c:formatCode>General</c:formatCode>
                <c:ptCount val="6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27</c:v>
                </c:pt>
                <c:pt idx="4">
                  <c:v>35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1-43C7-B8A1-62623A7279FB}"/>
            </c:ext>
          </c:extLst>
        </c:ser>
        <c:ser>
          <c:idx val="1"/>
          <c:order val="1"/>
          <c:tx>
            <c:strRef>
              <c:f>'Response Tables'!$C$1</c:f>
              <c:strCache>
                <c:ptCount val="1"/>
                <c:pt idx="0">
                  <c:v>Strongly Disagree/Disagree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'Response Tables'!$A$2:$A$7</c:f>
              <c:strCache>
                <c:ptCount val="6"/>
                <c:pt idx="0">
                  <c:v>Overall “to-be” environment </c:v>
                </c:pt>
                <c:pt idx="1">
                  <c:v>Online self-service tools </c:v>
                </c:pt>
                <c:pt idx="2">
                  <c:v>Time reporting system deadlines </c:v>
                </c:pt>
                <c:pt idx="3">
                  <c:v>Onboarding/new hire process</c:v>
                </c:pt>
                <c:pt idx="4">
                  <c:v>Where to get UCPath answers </c:v>
                </c:pt>
                <c:pt idx="5">
                  <c:v>My role as UCPath Network member</c:v>
                </c:pt>
              </c:strCache>
            </c:strRef>
          </c:cat>
          <c:val>
            <c:numRef>
              <c:f>'Response Tables'!$C$2:$C$7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16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1-43C7-B8A1-62623A7279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45792"/>
        <c:axId val="7343296"/>
      </c:barChart>
      <c:catAx>
        <c:axId val="73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3296"/>
        <c:crosses val="autoZero"/>
        <c:auto val="1"/>
        <c:lblAlgn val="ctr"/>
        <c:lblOffset val="100"/>
        <c:noMultiLvlLbl val="0"/>
      </c:catAx>
      <c:valAx>
        <c:axId val="734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34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'Response Tables'!$B$10</c:f>
              <c:strCache>
                <c:ptCount val="1"/>
                <c:pt idx="0">
                  <c:v>Very Effective/Effective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'Response Tables'!$A$11:$A$16</c:f>
              <c:strCache>
                <c:ptCount val="6"/>
                <c:pt idx="0">
                  <c:v>Monthly Network Zoom calls</c:v>
                </c:pt>
                <c:pt idx="1">
                  <c:v>Small group UCPath readiness Zoom calls </c:v>
                </c:pt>
                <c:pt idx="2">
                  <c:v>ANR Update email</c:v>
                </c:pt>
                <c:pt idx="3">
                  <c:v>ANR Report newsletter</c:v>
                </c:pt>
                <c:pt idx="4">
                  <c:v>FAQs on website</c:v>
                </c:pt>
                <c:pt idx="5">
                  <c:v>Videos on website</c:v>
                </c:pt>
              </c:strCache>
            </c:strRef>
          </c:cat>
          <c:val>
            <c:numRef>
              <c:f>'Response Tables'!$B$11:$B$16</c:f>
              <c:numCache>
                <c:formatCode>General</c:formatCode>
                <c:ptCount val="6"/>
                <c:pt idx="0">
                  <c:v>38</c:v>
                </c:pt>
                <c:pt idx="1">
                  <c:v>28</c:v>
                </c:pt>
                <c:pt idx="2">
                  <c:v>34</c:v>
                </c:pt>
                <c:pt idx="3">
                  <c:v>26</c:v>
                </c:pt>
                <c:pt idx="4">
                  <c:v>35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8-45C4-8108-C145E447AF28}"/>
            </c:ext>
          </c:extLst>
        </c:ser>
        <c:ser>
          <c:idx val="1"/>
          <c:order val="1"/>
          <c:tx>
            <c:strRef>
              <c:f>'Response Tables'!$C$10</c:f>
              <c:strCache>
                <c:ptCount val="1"/>
                <c:pt idx="0">
                  <c:v>Not effective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'Response Tables'!$A$11:$A$16</c:f>
              <c:strCache>
                <c:ptCount val="6"/>
                <c:pt idx="0">
                  <c:v>Monthly Network Zoom calls</c:v>
                </c:pt>
                <c:pt idx="1">
                  <c:v>Small group UCPath readiness Zoom calls </c:v>
                </c:pt>
                <c:pt idx="2">
                  <c:v>ANR Update email</c:v>
                </c:pt>
                <c:pt idx="3">
                  <c:v>ANR Report newsletter</c:v>
                </c:pt>
                <c:pt idx="4">
                  <c:v>FAQs on website</c:v>
                </c:pt>
                <c:pt idx="5">
                  <c:v>Videos on website</c:v>
                </c:pt>
              </c:strCache>
            </c:strRef>
          </c:cat>
          <c:val>
            <c:numRef>
              <c:f>'Response Tables'!$C$11:$C$16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8-45C4-8108-C145E447AF28}"/>
            </c:ext>
          </c:extLst>
        </c:ser>
        <c:ser>
          <c:idx val="2"/>
          <c:order val="2"/>
          <c:tx>
            <c:strRef>
              <c:f>'Response Tables'!$D$10</c:f>
              <c:strCache>
                <c:ptCount val="1"/>
                <c:pt idx="0">
                  <c:v>Not Aware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'Response Tables'!$A$11:$A$16</c:f>
              <c:strCache>
                <c:ptCount val="6"/>
                <c:pt idx="0">
                  <c:v>Monthly Network Zoom calls</c:v>
                </c:pt>
                <c:pt idx="1">
                  <c:v>Small group UCPath readiness Zoom calls </c:v>
                </c:pt>
                <c:pt idx="2">
                  <c:v>ANR Update email</c:v>
                </c:pt>
                <c:pt idx="3">
                  <c:v>ANR Report newsletter</c:v>
                </c:pt>
                <c:pt idx="4">
                  <c:v>FAQs on website</c:v>
                </c:pt>
                <c:pt idx="5">
                  <c:v>Videos on website</c:v>
                </c:pt>
              </c:strCache>
            </c:strRef>
          </c:cat>
          <c:val>
            <c:numRef>
              <c:f>'Response Tables'!$D$11:$D$16</c:f>
              <c:numCache>
                <c:formatCode>General</c:formatCode>
                <c:ptCount val="6"/>
                <c:pt idx="0">
                  <c:v>3</c:v>
                </c:pt>
                <c:pt idx="1">
                  <c:v>15</c:v>
                </c:pt>
                <c:pt idx="2">
                  <c:v>3</c:v>
                </c:pt>
                <c:pt idx="3">
                  <c:v>9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88-45C4-8108-C145E447AF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35392"/>
        <c:axId val="7341216"/>
      </c:barChart>
      <c:catAx>
        <c:axId val="73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216"/>
        <c:crosses val="autoZero"/>
        <c:auto val="1"/>
        <c:lblAlgn val="ctr"/>
        <c:lblOffset val="100"/>
        <c:noMultiLvlLbl val="0"/>
      </c:catAx>
      <c:valAx>
        <c:axId val="7341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3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65D482B-C10D-4E77-8E79-5CBD46C246B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0DB767A-5937-408A-97DA-4D41051B0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0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5">
              <a:defRPr/>
            </a:pPr>
            <a:fld id="{40DB767A-5937-408A-97DA-4D41051B0ED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5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05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6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8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3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19" y="5212263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260349"/>
            <a:ext cx="12192000" cy="6478269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1" y="-98855"/>
            <a:ext cx="3418704" cy="41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0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24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79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11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00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31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0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2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09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4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318251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32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7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4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9720072" y="6179144"/>
            <a:ext cx="1508201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>
                <a:solidFill>
                  <a:srgbClr val="BEB6AF"/>
                </a:solidFill>
              </a:rPr>
              <a:t>ucpath.ucanr.edu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458" y="-159440"/>
            <a:ext cx="3418704" cy="4100404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5934456"/>
            <a:ext cx="9046464" cy="7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730A9-5F3C-CC48-B45D-DEF52CD662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51600"/>
            <a:ext cx="12192000" cy="4064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6486114" y="6371168"/>
            <a:ext cx="4742159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 err="1">
                <a:solidFill>
                  <a:srgbClr val="BEB6AF"/>
                </a:solidFill>
              </a:rPr>
              <a:t>ucpath.ucanr.edu</a:t>
            </a:r>
            <a:r>
              <a:rPr lang="en-US" sz="1333" b="0" baseline="0" dirty="0">
                <a:solidFill>
                  <a:srgbClr val="BEB6AF"/>
                </a:solidFill>
              </a:rPr>
              <a:t>/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cpath.ucanr.edu/" TargetMode="External"/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116" y="3383424"/>
            <a:ext cx="880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 ANR </a:t>
            </a:r>
            <a:r>
              <a:rPr lang="en-US" sz="4400" b="1" dirty="0" err="1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UCPath</a:t>
            </a:r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Network</a:t>
            </a:r>
            <a:endParaRPr lang="en-US" sz="4400" b="1" dirty="0">
              <a:solidFill>
                <a:srgbClr val="0E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704C-6516-4E1B-8F8E-ADA3112C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976" y="3677521"/>
            <a:ext cx="6714899" cy="8843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4017E-F05C-46BD-B401-4ABB54AB3387}"/>
              </a:ext>
            </a:extLst>
          </p:cNvPr>
          <p:cNvSpPr txBox="1"/>
          <p:nvPr/>
        </p:nvSpPr>
        <p:spPr>
          <a:xfrm>
            <a:off x="3535052" y="4449452"/>
            <a:ext cx="5296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John Fox, Human Resources </a:t>
            </a:r>
          </a:p>
          <a:p>
            <a:r>
              <a:rPr lang="en-US" sz="2000" dirty="0"/>
              <a:t>Sally Harmsworth, Business Operations Center </a:t>
            </a:r>
          </a:p>
        </p:txBody>
      </p:sp>
    </p:spTree>
    <p:extLst>
      <p:ext uri="{BB962C8B-B14F-4D97-AF65-F5344CB8AC3E}">
        <p14:creationId xmlns:p14="http://schemas.microsoft.com/office/powerpoint/2010/main" val="295089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Expanded change management &amp; training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Topic-specific Zoom webinars (repeated and recorded) </a:t>
            </a:r>
          </a:p>
          <a:p>
            <a:r>
              <a:rPr lang="en-US" dirty="0"/>
              <a:t>Readiness Sessions for UCCEs, RECs and administrative units (small, interactive) </a:t>
            </a:r>
          </a:p>
          <a:p>
            <a:r>
              <a:rPr lang="en-US" dirty="0"/>
              <a:t>Orientation/training activity for general ANR audience AFTER go live </a:t>
            </a:r>
          </a:p>
        </p:txBody>
      </p:sp>
    </p:spTree>
    <p:extLst>
      <p:ext uri="{BB962C8B-B14F-4D97-AF65-F5344CB8AC3E}">
        <p14:creationId xmlns:p14="http://schemas.microsoft.com/office/powerpoint/2010/main" val="171684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Focus on key subjects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Shorter </a:t>
            </a:r>
            <a:r>
              <a:rPr lang="en-US" b="1" dirty="0"/>
              <a:t>TRS approval deadlines</a:t>
            </a:r>
            <a:r>
              <a:rPr lang="en-US" dirty="0"/>
              <a:t>: especially critical for supervisors of bi-weekly paid employees</a:t>
            </a:r>
          </a:p>
          <a:p>
            <a:r>
              <a:rPr lang="en-US" b="1" dirty="0"/>
              <a:t>Position Management</a:t>
            </a:r>
            <a:r>
              <a:rPr lang="en-US" dirty="0"/>
              <a:t>: new steps for hiring managers and their designees</a:t>
            </a:r>
          </a:p>
          <a:p>
            <a:r>
              <a:rPr lang="en-US" b="1" dirty="0"/>
              <a:t>Staff Recruitment</a:t>
            </a:r>
            <a:r>
              <a:rPr lang="en-US" dirty="0"/>
              <a:t>: CATS being replaced by TAM </a:t>
            </a:r>
          </a:p>
          <a:p>
            <a:r>
              <a:rPr lang="en-US" dirty="0"/>
              <a:t>Changes to </a:t>
            </a:r>
            <a:r>
              <a:rPr lang="en-US" b="1" dirty="0"/>
              <a:t>Hiring and Onboarding </a:t>
            </a:r>
            <a:r>
              <a:rPr lang="en-US" dirty="0"/>
              <a:t>processes: improved tools </a:t>
            </a:r>
          </a:p>
        </p:txBody>
      </p:sp>
    </p:spTree>
    <p:extLst>
      <p:ext uri="{BB962C8B-B14F-4D97-AF65-F5344CB8AC3E}">
        <p14:creationId xmlns:p14="http://schemas.microsoft.com/office/powerpoint/2010/main" val="278357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TRS approval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9893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Current State</a:t>
            </a:r>
          </a:p>
          <a:p>
            <a:r>
              <a:rPr lang="en-US" dirty="0"/>
              <a:t>Deadline to submit timesheet is 5pm on Wednesday</a:t>
            </a:r>
          </a:p>
          <a:p>
            <a:r>
              <a:rPr lang="en-US" dirty="0"/>
              <a:t>DTA can manually submit late timesheets up to 5pm on Friday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u="sng" dirty="0"/>
              <a:t>Future State</a:t>
            </a:r>
          </a:p>
          <a:p>
            <a:r>
              <a:rPr lang="en-US" dirty="0"/>
              <a:t>Deadline to submit timesheet is 2.30pm on Tuesday</a:t>
            </a:r>
          </a:p>
          <a:p>
            <a:r>
              <a:rPr lang="en-US" dirty="0"/>
              <a:t>DTA will not have time to submit late timesheets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Shorter TRS approval deadlines: bi-weekly 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must submit timesheet in TRS at end of day on the last day worked in the pay period.  </a:t>
            </a:r>
          </a:p>
          <a:p>
            <a:pPr lvl="1"/>
            <a:r>
              <a:rPr lang="en-US" dirty="0"/>
              <a:t>Example, employee works Monday through Friday, 8 a.m. to 5 p.m., should submit timesheet by 5 p.m., Friday, 05/17/19.  </a:t>
            </a:r>
          </a:p>
          <a:p>
            <a:pPr lvl="1"/>
            <a:r>
              <a:rPr lang="en-US" dirty="0"/>
              <a:t>If employee works on the last Saturday of the bi-weekly pay period, then submit TRS timesheet on Saturday, 05/18/19.  </a:t>
            </a:r>
          </a:p>
          <a:p>
            <a:r>
              <a:rPr lang="en-US" dirty="0"/>
              <a:t>Supervisor must approve the TRS timesheet by 10 a.m. the following Monday, 05/20/19.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7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Shorter TRS approval deadlines: monthly 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Example, for monthly pay period ending 5/31/19</a:t>
            </a:r>
          </a:p>
          <a:p>
            <a:pPr lvl="1"/>
            <a:r>
              <a:rPr lang="en-US" dirty="0"/>
              <a:t>Employee must submit Monthly TRS timesheet for May (5/01/19 to 5/31/19) by 5pm on 06/05/19.</a:t>
            </a:r>
          </a:p>
          <a:p>
            <a:pPr lvl="1"/>
            <a:r>
              <a:rPr lang="en-US" dirty="0"/>
              <a:t>Supervisor must approve the TRS timesheet by 5pm, 06/10/19. </a:t>
            </a:r>
          </a:p>
          <a:p>
            <a:r>
              <a:rPr lang="en-US" dirty="0"/>
              <a:t>Leave use for monthly-paid employees will post one month in arrears on UC earnings statement.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3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Position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approval workflow to start a staff recruitment </a:t>
            </a:r>
          </a:p>
          <a:p>
            <a:pPr lvl="1"/>
            <a:r>
              <a:rPr lang="en-US" dirty="0"/>
              <a:t>Replacing Staff Position Request form (SPR) </a:t>
            </a:r>
          </a:p>
          <a:p>
            <a:r>
              <a:rPr lang="en-US" dirty="0"/>
              <a:t>Beginning July 1, 2019 </a:t>
            </a:r>
          </a:p>
          <a:p>
            <a:r>
              <a:rPr lang="en-US" dirty="0"/>
              <a:t>Zoom training sessions: </a:t>
            </a:r>
          </a:p>
          <a:p>
            <a:pPr lvl="1"/>
            <a:r>
              <a:rPr lang="en-US" dirty="0"/>
              <a:t>June 18</a:t>
            </a:r>
            <a:r>
              <a:rPr lang="en-US" baseline="30000" dirty="0"/>
              <a:t>th</a:t>
            </a:r>
            <a:r>
              <a:rPr lang="en-US" dirty="0"/>
              <a:t> at 2:00 p.m. and June 19</a:t>
            </a:r>
            <a:r>
              <a:rPr lang="en-US" baseline="30000" dirty="0"/>
              <a:t>th</a:t>
            </a:r>
            <a:r>
              <a:rPr lang="en-US" dirty="0"/>
              <a:t> at 10:00 a.m.</a:t>
            </a:r>
          </a:p>
          <a:p>
            <a:pPr lvl="1"/>
            <a:r>
              <a:rPr lang="en-US" dirty="0"/>
              <a:t>Same information repeated; to be recorded and available on web </a:t>
            </a:r>
          </a:p>
          <a:p>
            <a:r>
              <a:rPr lang="en-US" dirty="0"/>
              <a:t>HR “office hours” for user support in July </a:t>
            </a:r>
          </a:p>
        </p:txBody>
      </p:sp>
    </p:spTree>
    <p:extLst>
      <p:ext uri="{BB962C8B-B14F-4D97-AF65-F5344CB8AC3E}">
        <p14:creationId xmlns:p14="http://schemas.microsoft.com/office/powerpoint/2010/main" val="100922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Upcoming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Network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26 </a:t>
            </a:r>
          </a:p>
          <a:p>
            <a:r>
              <a:rPr lang="en-US" dirty="0"/>
              <a:t>July 24</a:t>
            </a:r>
          </a:p>
          <a:p>
            <a:r>
              <a:rPr lang="en-US" dirty="0"/>
              <a:t>August 28</a:t>
            </a:r>
          </a:p>
          <a:p>
            <a:r>
              <a:rPr lang="en-US" dirty="0"/>
              <a:t>September 25</a:t>
            </a:r>
          </a:p>
          <a:p>
            <a:r>
              <a:rPr lang="en-US" dirty="0"/>
              <a:t>October 23 </a:t>
            </a:r>
          </a:p>
        </p:txBody>
      </p:sp>
    </p:spTree>
    <p:extLst>
      <p:ext uri="{BB962C8B-B14F-4D97-AF65-F5344CB8AC3E}">
        <p14:creationId xmlns:p14="http://schemas.microsoft.com/office/powerpoint/2010/main" val="197126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974694"/>
            <a:ext cx="10363200" cy="2080789"/>
          </a:xfrm>
        </p:spPr>
        <p:txBody>
          <a:bodyPr/>
          <a:lstStyle/>
          <a:p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Questions about UC Path?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ucpath@ucanr.edu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or visit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ucpath.ucanr.edu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122" y="961911"/>
            <a:ext cx="3405307" cy="28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6155766"/>
            <a:ext cx="2633980" cy="182880"/>
          </a:xfrm>
          <a:custGeom>
            <a:avLst/>
            <a:gdLst/>
            <a:ahLst/>
            <a:cxnLst/>
            <a:rect l="l" t="t" r="r" b="b"/>
            <a:pathLst>
              <a:path w="2633980" h="182879">
                <a:moveTo>
                  <a:pt x="0" y="182879"/>
                </a:moveTo>
                <a:lnTo>
                  <a:pt x="2633891" y="182879"/>
                </a:lnTo>
                <a:lnTo>
                  <a:pt x="263389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3407"/>
            <a:ext cx="1220724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DBD5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/>
            <a:r>
              <a:rPr spc="-25" dirty="0"/>
              <a:t>Ag</a:t>
            </a:r>
            <a:r>
              <a:rPr spc="-15" dirty="0"/>
              <a:t>e</a:t>
            </a:r>
            <a:r>
              <a:rPr spc="-25" dirty="0"/>
              <a:t>nd</a:t>
            </a:r>
            <a:r>
              <a:rPr spc="-20" dirty="0"/>
              <a:t>a</a:t>
            </a:r>
          </a:p>
        </p:txBody>
      </p:sp>
      <p:sp>
        <p:nvSpPr>
          <p:cNvPr id="14" name="object 5"/>
          <p:cNvSpPr/>
          <p:nvPr/>
        </p:nvSpPr>
        <p:spPr>
          <a:xfrm>
            <a:off x="-12700" y="623459"/>
            <a:ext cx="3870960" cy="5536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36664"/>
              </p:ext>
            </p:extLst>
          </p:nvPr>
        </p:nvGraphicFramePr>
        <p:xfrm>
          <a:off x="4406900" y="1923792"/>
          <a:ext cx="702945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66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Today’s Agenda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New Go Live Date </a:t>
                      </a:r>
                      <a:endParaRPr lang="en-US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Readiness Survey Results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Expanded Change Management and Training Plan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41877501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New Time Reporting Deadlines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9715243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Position Management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58266656"/>
                  </a:ext>
                </a:extLst>
              </a:tr>
            </a:tbl>
          </a:graphicData>
        </a:graphic>
      </p:graphicFrame>
      <p:sp>
        <p:nvSpPr>
          <p:cNvPr id="17" name="Slide Number Placeholder 2"/>
          <p:cNvSpPr txBox="1">
            <a:spLocks/>
          </p:cNvSpPr>
          <p:nvPr/>
        </p:nvSpPr>
        <p:spPr>
          <a:xfrm>
            <a:off x="8415872" y="63899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90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Go Live 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 ANR and UC Davis now planning to launch </a:t>
            </a:r>
            <a:r>
              <a:rPr lang="en-US" dirty="0" err="1"/>
              <a:t>UCPath</a:t>
            </a:r>
            <a:r>
              <a:rPr lang="en-US" dirty="0"/>
              <a:t> on October 1, with cutover activities happening in September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Network Readiness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April 17 – May 10, 2019 </a:t>
            </a:r>
          </a:p>
          <a:p>
            <a:r>
              <a:rPr lang="en-US" dirty="0"/>
              <a:t>98 </a:t>
            </a:r>
            <a:r>
              <a:rPr lang="en-US" dirty="0" err="1"/>
              <a:t>UCPath</a:t>
            </a:r>
            <a:r>
              <a:rPr lang="en-US" dirty="0"/>
              <a:t> Network members invited to participate </a:t>
            </a:r>
          </a:p>
          <a:p>
            <a:r>
              <a:rPr lang="en-US" dirty="0"/>
              <a:t>43 responses received </a:t>
            </a:r>
          </a:p>
          <a:p>
            <a:pPr lvl="1"/>
            <a:r>
              <a:rPr lang="en-US" sz="2400" dirty="0"/>
              <a:t>UCCE County Office (26) </a:t>
            </a:r>
          </a:p>
          <a:p>
            <a:pPr lvl="1"/>
            <a:r>
              <a:rPr lang="en-US" sz="2400" dirty="0"/>
              <a:t>Research and Extension Center (2)</a:t>
            </a:r>
          </a:p>
          <a:p>
            <a:pPr lvl="1"/>
            <a:r>
              <a:rPr lang="en-US" sz="2400" dirty="0"/>
              <a:t>Statewide Program or Institute (4)</a:t>
            </a:r>
          </a:p>
          <a:p>
            <a:pPr lvl="1"/>
            <a:r>
              <a:rPr lang="en-US" sz="2400" dirty="0"/>
              <a:t>Administrative Unit (9)</a:t>
            </a:r>
          </a:p>
          <a:p>
            <a:pPr lvl="1"/>
            <a:r>
              <a:rPr lang="en-US" sz="2400" dirty="0"/>
              <a:t>Other (2)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118"/>
            <a:ext cx="7588102" cy="584796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Network: I understand…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857267"/>
              </p:ext>
            </p:extLst>
          </p:nvPr>
        </p:nvGraphicFramePr>
        <p:xfrm>
          <a:off x="609600" y="1240971"/>
          <a:ext cx="10972800" cy="468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50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118"/>
            <a:ext cx="8731170" cy="617453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Effectiveness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communications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886523"/>
              </p:ext>
            </p:extLst>
          </p:nvPr>
        </p:nvGraphicFramePr>
        <p:xfrm>
          <a:off x="609600" y="1121229"/>
          <a:ext cx="10972800" cy="479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719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biggest concerns (open-ended question)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management/training (8 responses) </a:t>
            </a:r>
          </a:p>
          <a:p>
            <a:r>
              <a:rPr lang="en-US" dirty="0"/>
              <a:t>Inaccurate pay and/or pay delays (6) </a:t>
            </a:r>
          </a:p>
          <a:p>
            <a:r>
              <a:rPr lang="en-US" dirty="0"/>
              <a:t>Problem resolution/customer service (4) </a:t>
            </a:r>
          </a:p>
          <a:p>
            <a:r>
              <a:rPr lang="en-US" dirty="0"/>
              <a:t>Integration with downstream systems (2)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Recommendations/Final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training/more interactive sessions</a:t>
            </a:r>
          </a:p>
          <a:p>
            <a:r>
              <a:rPr lang="en-US" dirty="0"/>
              <a:t>Deliver orientation/training AFTER go live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Communications have been open and informative</a:t>
            </a:r>
          </a:p>
          <a:p>
            <a:r>
              <a:rPr lang="en-US" dirty="0"/>
              <a:t>You are doing a great job of keeping people in the loop </a:t>
            </a:r>
          </a:p>
          <a:p>
            <a:r>
              <a:rPr lang="en-US" dirty="0"/>
              <a:t>Keep up the good work guys and gals!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0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C178D6-4F56-4C99-A1B7-DF93999F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25341"/>
            <a:ext cx="10363200" cy="1362075"/>
          </a:xfrm>
        </p:spPr>
        <p:txBody>
          <a:bodyPr/>
          <a:lstStyle/>
          <a:p>
            <a:r>
              <a:rPr lang="en-US" dirty="0"/>
              <a:t>What are we doing with survey results? </a:t>
            </a:r>
          </a:p>
        </p:txBody>
      </p:sp>
    </p:spTree>
    <p:extLst>
      <p:ext uri="{BB962C8B-B14F-4D97-AF65-F5344CB8AC3E}">
        <p14:creationId xmlns:p14="http://schemas.microsoft.com/office/powerpoint/2010/main" val="2440244632"/>
      </p:ext>
    </p:extLst>
  </p:cSld>
  <p:clrMapOvr>
    <a:masterClrMapping/>
  </p:clrMapOvr>
</p:sld>
</file>

<file path=ppt/theme/theme1.xml><?xml version="1.0" encoding="utf-8"?>
<a:theme xmlns:a="http://schemas.openxmlformats.org/drawingml/2006/main" name="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634</Words>
  <Application>Microsoft Office PowerPoint</Application>
  <PresentationFormat>Widescreen</PresentationFormat>
  <Paragraphs>106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Kievit Offc Pro Medium</vt:lpstr>
      <vt:lpstr>Wingdings</vt:lpstr>
      <vt:lpstr>ヒラギノ角ゴ ProN W3</vt:lpstr>
      <vt:lpstr>ANRslide_3-WaveSmall</vt:lpstr>
      <vt:lpstr>1_ANRslide_3-WaveSmall</vt:lpstr>
      <vt:lpstr>PowerPoint Presentation</vt:lpstr>
      <vt:lpstr>Agenda</vt:lpstr>
      <vt:lpstr>New Go Live Date </vt:lpstr>
      <vt:lpstr>UCPath Network Readiness Survey </vt:lpstr>
      <vt:lpstr>UCPath Network: I understand… </vt:lpstr>
      <vt:lpstr>Effectiveness of UCPath communications </vt:lpstr>
      <vt:lpstr>Your biggest concerns (open-ended question) </vt:lpstr>
      <vt:lpstr>Recommendations/Final Comments </vt:lpstr>
      <vt:lpstr>What are we doing with survey results? </vt:lpstr>
      <vt:lpstr>Expanded change management &amp; training plan</vt:lpstr>
      <vt:lpstr>Focus on key subjects </vt:lpstr>
      <vt:lpstr>TRS approval deadlines</vt:lpstr>
      <vt:lpstr>Shorter TRS approval deadlines: bi-weekly paid</vt:lpstr>
      <vt:lpstr>Shorter TRS approval deadlines: monthly paid</vt:lpstr>
      <vt:lpstr>Position Management </vt:lpstr>
      <vt:lpstr>Upcoming UCPath Network meetings </vt:lpstr>
      <vt:lpstr>Questions about UC Path?    Email ucpath@ucanr.edu or visit ucpath.ucanr.edu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Krause</dc:creator>
  <cp:lastModifiedBy>Emily Ann Schutzman</cp:lastModifiedBy>
  <cp:revision>167</cp:revision>
  <cp:lastPrinted>2019-05-22T17:39:41Z</cp:lastPrinted>
  <dcterms:created xsi:type="dcterms:W3CDTF">2018-10-18T15:43:28Z</dcterms:created>
  <dcterms:modified xsi:type="dcterms:W3CDTF">2019-05-23T22:03:16Z</dcterms:modified>
</cp:coreProperties>
</file>