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13.jpg" ContentType="image/jpe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1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451" r:id="rId3"/>
    <p:sldId id="459" r:id="rId4"/>
    <p:sldId id="478" r:id="rId5"/>
    <p:sldId id="473" r:id="rId6"/>
    <p:sldId id="483" r:id="rId7"/>
    <p:sldId id="484" r:id="rId8"/>
    <p:sldId id="485" r:id="rId9"/>
    <p:sldId id="475" r:id="rId10"/>
    <p:sldId id="476" r:id="rId11"/>
    <p:sldId id="477" r:id="rId12"/>
    <p:sldId id="481" r:id="rId13"/>
    <p:sldId id="470" r:id="rId14"/>
    <p:sldId id="480" r:id="rId15"/>
    <p:sldId id="479" r:id="rId16"/>
    <p:sldId id="482" r:id="rId17"/>
    <p:sldId id="463" r:id="rId18"/>
    <p:sldId id="457" r:id="rId19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600"/>
    <a:srgbClr val="0E55A2"/>
    <a:srgbClr val="969696"/>
    <a:srgbClr val="E4A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2" autoAdjust="0"/>
    <p:restoredTop sz="86472" autoAdjust="0"/>
  </p:normalViewPr>
  <p:slideViewPr>
    <p:cSldViewPr snapToGrid="0">
      <p:cViewPr varScale="1">
        <p:scale>
          <a:sx n="109" d="100"/>
          <a:sy n="109" d="100"/>
        </p:scale>
        <p:origin x="43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4F7D66-747A-453E-93A2-1434D5890A92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137394-19FA-4DE0-A98B-F8738CF867BB}">
      <dgm:prSet phldrT="[Text]"/>
      <dgm:spPr>
        <a:solidFill>
          <a:srgbClr val="0E55A2"/>
        </a:solidFill>
      </dgm:spPr>
      <dgm:t>
        <a:bodyPr/>
        <a:lstStyle/>
        <a:p>
          <a:r>
            <a:rPr lang="en-US" dirty="0"/>
            <a:t>May</a:t>
          </a:r>
        </a:p>
      </dgm:t>
    </dgm:pt>
    <dgm:pt modelId="{7268E031-881B-4C5D-A35D-6C785F57C975}" type="parTrans" cxnId="{B913F495-910B-48CC-9FF1-CB77A56C3F55}">
      <dgm:prSet/>
      <dgm:spPr/>
      <dgm:t>
        <a:bodyPr/>
        <a:lstStyle/>
        <a:p>
          <a:endParaRPr lang="en-US"/>
        </a:p>
      </dgm:t>
    </dgm:pt>
    <dgm:pt modelId="{1DD436C9-BF27-4F17-9CF4-2E04AADF023D}" type="sibTrans" cxnId="{B913F495-910B-48CC-9FF1-CB77A56C3F55}">
      <dgm:prSet/>
      <dgm:spPr/>
      <dgm:t>
        <a:bodyPr/>
        <a:lstStyle/>
        <a:p>
          <a:endParaRPr lang="en-US"/>
        </a:p>
      </dgm:t>
    </dgm:pt>
    <dgm:pt modelId="{C4E5E19B-504A-4C93-A5A6-A273DDCE2D8B}">
      <dgm:prSet phldrT="[Text]" custT="1"/>
      <dgm:spPr/>
      <dgm:t>
        <a:bodyPr/>
        <a:lstStyle/>
        <a:p>
          <a:r>
            <a:rPr lang="en-US" sz="1800" dirty="0"/>
            <a:t>New </a:t>
          </a:r>
          <a:r>
            <a:rPr lang="en-US" sz="1800" b="1" dirty="0"/>
            <a:t>TRS approval deadlines</a:t>
          </a:r>
        </a:p>
      </dgm:t>
    </dgm:pt>
    <dgm:pt modelId="{55FF3C4E-93CE-49BE-AAE5-26F9565DF874}" type="parTrans" cxnId="{7BF90955-197A-4D9E-AB70-B2A857429DB7}">
      <dgm:prSet/>
      <dgm:spPr/>
      <dgm:t>
        <a:bodyPr/>
        <a:lstStyle/>
        <a:p>
          <a:endParaRPr lang="en-US"/>
        </a:p>
      </dgm:t>
    </dgm:pt>
    <dgm:pt modelId="{FFC8874C-5445-47A3-94CC-203041EA7AD1}" type="sibTrans" cxnId="{7BF90955-197A-4D9E-AB70-B2A857429DB7}">
      <dgm:prSet/>
      <dgm:spPr/>
      <dgm:t>
        <a:bodyPr/>
        <a:lstStyle/>
        <a:p>
          <a:endParaRPr lang="en-US"/>
        </a:p>
      </dgm:t>
    </dgm:pt>
    <dgm:pt modelId="{7E0999E9-B62C-41F7-89CC-A7C14A3ED726}">
      <dgm:prSet phldrT="[Text]"/>
      <dgm:spPr>
        <a:solidFill>
          <a:srgbClr val="0E55A2"/>
        </a:solidFill>
      </dgm:spPr>
      <dgm:t>
        <a:bodyPr/>
        <a:lstStyle/>
        <a:p>
          <a:r>
            <a:rPr lang="en-US" dirty="0"/>
            <a:t>July</a:t>
          </a:r>
        </a:p>
      </dgm:t>
    </dgm:pt>
    <dgm:pt modelId="{072769EF-7AB9-4507-92C6-E20588379CC3}" type="parTrans" cxnId="{B028D941-A940-4A5D-A145-D9C0B356AEE9}">
      <dgm:prSet/>
      <dgm:spPr/>
      <dgm:t>
        <a:bodyPr/>
        <a:lstStyle/>
        <a:p>
          <a:endParaRPr lang="en-US"/>
        </a:p>
      </dgm:t>
    </dgm:pt>
    <dgm:pt modelId="{A8B16D01-DD0E-4219-9555-DBAE2A7A0DE2}" type="sibTrans" cxnId="{B028D941-A940-4A5D-A145-D9C0B356AEE9}">
      <dgm:prSet/>
      <dgm:spPr/>
      <dgm:t>
        <a:bodyPr/>
        <a:lstStyle/>
        <a:p>
          <a:endParaRPr lang="en-US"/>
        </a:p>
      </dgm:t>
    </dgm:pt>
    <dgm:pt modelId="{34FDFD70-E1D6-4B8D-9409-D83AA4769675}">
      <dgm:prSet phldrT="[Text]" custT="1"/>
      <dgm:spPr/>
      <dgm:t>
        <a:bodyPr/>
        <a:lstStyle/>
        <a:p>
          <a:r>
            <a:rPr lang="en-US" sz="1800" b="1" dirty="0"/>
            <a:t>Position Management </a:t>
          </a:r>
          <a:r>
            <a:rPr lang="en-US" sz="1800" dirty="0"/>
            <a:t>(Approval to initiate a recruitment)</a:t>
          </a:r>
        </a:p>
        <a:p>
          <a:r>
            <a:rPr lang="en-US" sz="1800" dirty="0"/>
            <a:t>New online form replaces SPR</a:t>
          </a:r>
        </a:p>
      </dgm:t>
    </dgm:pt>
    <dgm:pt modelId="{79C77A13-6FD8-4B48-BF9A-523FDC342034}" type="parTrans" cxnId="{BCB2E2C4-8DDF-4D27-A46E-0E2D6D56CD0B}">
      <dgm:prSet/>
      <dgm:spPr/>
      <dgm:t>
        <a:bodyPr/>
        <a:lstStyle/>
        <a:p>
          <a:endParaRPr lang="en-US"/>
        </a:p>
      </dgm:t>
    </dgm:pt>
    <dgm:pt modelId="{ACCF05B0-A155-4326-9B37-83116C6A8A9B}" type="sibTrans" cxnId="{BCB2E2C4-8DDF-4D27-A46E-0E2D6D56CD0B}">
      <dgm:prSet/>
      <dgm:spPr/>
      <dgm:t>
        <a:bodyPr/>
        <a:lstStyle/>
        <a:p>
          <a:endParaRPr lang="en-US"/>
        </a:p>
      </dgm:t>
    </dgm:pt>
    <dgm:pt modelId="{6BE58732-CE45-4446-90BE-3360DDF901B1}">
      <dgm:prSet phldrT="[Text]"/>
      <dgm:spPr>
        <a:solidFill>
          <a:srgbClr val="0E55A2"/>
        </a:solidFill>
      </dgm:spPr>
      <dgm:t>
        <a:bodyPr/>
        <a:lstStyle/>
        <a:p>
          <a:r>
            <a:rPr lang="en-US" dirty="0"/>
            <a:t>Aug</a:t>
          </a:r>
        </a:p>
      </dgm:t>
    </dgm:pt>
    <dgm:pt modelId="{10005382-1047-46C6-B28F-87401319F777}" type="parTrans" cxnId="{A91C0CFD-4BD1-40B6-9963-7BD2F66585D1}">
      <dgm:prSet/>
      <dgm:spPr/>
      <dgm:t>
        <a:bodyPr/>
        <a:lstStyle/>
        <a:p>
          <a:endParaRPr lang="en-US"/>
        </a:p>
      </dgm:t>
    </dgm:pt>
    <dgm:pt modelId="{C20DF96A-13AC-4E4B-8C48-463679028B47}" type="sibTrans" cxnId="{A91C0CFD-4BD1-40B6-9963-7BD2F66585D1}">
      <dgm:prSet/>
      <dgm:spPr/>
      <dgm:t>
        <a:bodyPr/>
        <a:lstStyle/>
        <a:p>
          <a:endParaRPr lang="en-US"/>
        </a:p>
      </dgm:t>
    </dgm:pt>
    <dgm:pt modelId="{66A0A6BE-9B3F-4EB7-AAEC-1E4748CDBD72}">
      <dgm:prSet phldrT="[Text]" custT="1"/>
      <dgm:spPr/>
      <dgm:t>
        <a:bodyPr/>
        <a:lstStyle/>
        <a:p>
          <a:r>
            <a:rPr lang="en-US" sz="1800" b="1" dirty="0"/>
            <a:t>Readiness Sessions </a:t>
          </a:r>
          <a:r>
            <a:rPr lang="en-US" sz="1800" dirty="0"/>
            <a:t>with UCCE offices and RECs to be scheduled</a:t>
          </a:r>
        </a:p>
      </dgm:t>
    </dgm:pt>
    <dgm:pt modelId="{F5213715-3BFD-4207-80F0-0F6616D6149E}" type="parTrans" cxnId="{F91F19CD-78B0-4569-B37D-3BFFA60D0AB3}">
      <dgm:prSet/>
      <dgm:spPr/>
      <dgm:t>
        <a:bodyPr/>
        <a:lstStyle/>
        <a:p>
          <a:endParaRPr lang="en-US"/>
        </a:p>
      </dgm:t>
    </dgm:pt>
    <dgm:pt modelId="{409F8B6F-A798-4DA3-9358-E1B055AE8413}" type="sibTrans" cxnId="{F91F19CD-78B0-4569-B37D-3BFFA60D0AB3}">
      <dgm:prSet/>
      <dgm:spPr/>
      <dgm:t>
        <a:bodyPr/>
        <a:lstStyle/>
        <a:p>
          <a:endParaRPr lang="en-US"/>
        </a:p>
      </dgm:t>
    </dgm:pt>
    <dgm:pt modelId="{31CEBAAB-9DC0-4552-9D47-AFD2CD637639}">
      <dgm:prSet phldrT="[Text]"/>
      <dgm:spPr>
        <a:solidFill>
          <a:srgbClr val="0E55A2"/>
        </a:solidFill>
      </dgm:spPr>
      <dgm:t>
        <a:bodyPr/>
        <a:lstStyle/>
        <a:p>
          <a:r>
            <a:rPr lang="en-US" dirty="0"/>
            <a:t>Sept</a:t>
          </a:r>
        </a:p>
      </dgm:t>
    </dgm:pt>
    <dgm:pt modelId="{83A2C333-34B0-4D9D-AE1C-A231424FCB2C}" type="parTrans" cxnId="{406B2799-0B0E-4FDA-A632-7825CBC2722C}">
      <dgm:prSet/>
      <dgm:spPr/>
      <dgm:t>
        <a:bodyPr/>
        <a:lstStyle/>
        <a:p>
          <a:endParaRPr lang="en-US"/>
        </a:p>
      </dgm:t>
    </dgm:pt>
    <dgm:pt modelId="{772B2B00-9362-465A-94CA-D34352DD0BA1}" type="sibTrans" cxnId="{406B2799-0B0E-4FDA-A632-7825CBC2722C}">
      <dgm:prSet/>
      <dgm:spPr/>
      <dgm:t>
        <a:bodyPr/>
        <a:lstStyle/>
        <a:p>
          <a:endParaRPr lang="en-US"/>
        </a:p>
      </dgm:t>
    </dgm:pt>
    <dgm:pt modelId="{E1FD9004-CCE2-4148-8A6D-F284DD9F82A5}">
      <dgm:prSet phldrT="[Text]" custT="1"/>
      <dgm:spPr/>
      <dgm:t>
        <a:bodyPr/>
        <a:lstStyle/>
        <a:p>
          <a:r>
            <a:rPr lang="en-US" sz="1800" dirty="0"/>
            <a:t>Zoom training on changes to </a:t>
          </a:r>
          <a:r>
            <a:rPr lang="en-US" sz="1800" b="1" dirty="0"/>
            <a:t>Recruitment and Pre-Hire </a:t>
          </a:r>
          <a:r>
            <a:rPr lang="en-US" sz="1800" dirty="0"/>
            <a:t>processes </a:t>
          </a:r>
        </a:p>
      </dgm:t>
    </dgm:pt>
    <dgm:pt modelId="{9D3C8CE3-4579-44EC-8306-D437A9481870}" type="parTrans" cxnId="{0E8BFA21-955E-4C08-B4FE-210552AA31F4}">
      <dgm:prSet/>
      <dgm:spPr/>
      <dgm:t>
        <a:bodyPr/>
        <a:lstStyle/>
        <a:p>
          <a:endParaRPr lang="en-US"/>
        </a:p>
      </dgm:t>
    </dgm:pt>
    <dgm:pt modelId="{751D9C32-826A-4A8B-85B6-944B97A60ED7}" type="sibTrans" cxnId="{0E8BFA21-955E-4C08-B4FE-210552AA31F4}">
      <dgm:prSet/>
      <dgm:spPr/>
      <dgm:t>
        <a:bodyPr/>
        <a:lstStyle/>
        <a:p>
          <a:endParaRPr lang="en-US"/>
        </a:p>
      </dgm:t>
    </dgm:pt>
    <dgm:pt modelId="{CC3CD54C-FF1D-4284-9E28-E6C4E662D5A3}" type="pres">
      <dgm:prSet presAssocID="{824F7D66-747A-453E-93A2-1434D5890A9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9E8E37D-6B47-4D94-9FBD-61236736E039}" type="pres">
      <dgm:prSet presAssocID="{66137394-19FA-4DE0-A98B-F8738CF867BB}" presName="posSpace" presStyleCnt="0"/>
      <dgm:spPr/>
    </dgm:pt>
    <dgm:pt modelId="{D3F73FE0-B124-4A6B-ABD0-3917F7D1C9C1}" type="pres">
      <dgm:prSet presAssocID="{66137394-19FA-4DE0-A98B-F8738CF867BB}" presName="vertFlow" presStyleCnt="0"/>
      <dgm:spPr/>
    </dgm:pt>
    <dgm:pt modelId="{E7BE7F1C-592F-4904-8FE1-AC2E8487EF4A}" type="pres">
      <dgm:prSet presAssocID="{66137394-19FA-4DE0-A98B-F8738CF867BB}" presName="topSpace" presStyleCnt="0"/>
      <dgm:spPr/>
    </dgm:pt>
    <dgm:pt modelId="{D74AE51F-BAB5-4140-B6FB-62147B89C460}" type="pres">
      <dgm:prSet presAssocID="{66137394-19FA-4DE0-A98B-F8738CF867BB}" presName="firstComp" presStyleCnt="0"/>
      <dgm:spPr/>
    </dgm:pt>
    <dgm:pt modelId="{37C27747-8A45-4AD0-8CDE-416E70B9EA11}" type="pres">
      <dgm:prSet presAssocID="{66137394-19FA-4DE0-A98B-F8738CF867BB}" presName="firstChild" presStyleLbl="bgAccFollowNode1" presStyleIdx="0" presStyleCnt="4" custScaleY="209093"/>
      <dgm:spPr/>
      <dgm:t>
        <a:bodyPr/>
        <a:lstStyle/>
        <a:p>
          <a:endParaRPr lang="en-US"/>
        </a:p>
      </dgm:t>
    </dgm:pt>
    <dgm:pt modelId="{D7390787-B344-46FB-9E2D-30D44D954226}" type="pres">
      <dgm:prSet presAssocID="{66137394-19FA-4DE0-A98B-F8738CF867BB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A04568-8A7A-41CD-978D-B7B90424920F}" type="pres">
      <dgm:prSet presAssocID="{66137394-19FA-4DE0-A98B-F8738CF867BB}" presName="negSpace" presStyleCnt="0"/>
      <dgm:spPr/>
    </dgm:pt>
    <dgm:pt modelId="{FFDCCAB5-2BBC-421F-9C53-B7A41ADE43A5}" type="pres">
      <dgm:prSet presAssocID="{66137394-19FA-4DE0-A98B-F8738CF867BB}" presName="circle" presStyleLbl="node1" presStyleIdx="0" presStyleCnt="4"/>
      <dgm:spPr/>
      <dgm:t>
        <a:bodyPr/>
        <a:lstStyle/>
        <a:p>
          <a:endParaRPr lang="en-US"/>
        </a:p>
      </dgm:t>
    </dgm:pt>
    <dgm:pt modelId="{EE7E4E90-918A-44DA-8C6A-B9EF3A15862E}" type="pres">
      <dgm:prSet presAssocID="{1DD436C9-BF27-4F17-9CF4-2E04AADF023D}" presName="transSpace" presStyleCnt="0"/>
      <dgm:spPr/>
    </dgm:pt>
    <dgm:pt modelId="{B421195A-0301-47EF-A559-70239CD951A5}" type="pres">
      <dgm:prSet presAssocID="{7E0999E9-B62C-41F7-89CC-A7C14A3ED726}" presName="posSpace" presStyleCnt="0"/>
      <dgm:spPr/>
    </dgm:pt>
    <dgm:pt modelId="{AA445F95-296C-464F-B758-46DD305AEFE7}" type="pres">
      <dgm:prSet presAssocID="{7E0999E9-B62C-41F7-89CC-A7C14A3ED726}" presName="vertFlow" presStyleCnt="0"/>
      <dgm:spPr/>
    </dgm:pt>
    <dgm:pt modelId="{0B56DEE7-96A7-4342-A37A-A079407F7C40}" type="pres">
      <dgm:prSet presAssocID="{7E0999E9-B62C-41F7-89CC-A7C14A3ED726}" presName="topSpace" presStyleCnt="0"/>
      <dgm:spPr/>
    </dgm:pt>
    <dgm:pt modelId="{8632B6B7-B675-4FDD-A0AB-DB5EE027A8A4}" type="pres">
      <dgm:prSet presAssocID="{7E0999E9-B62C-41F7-89CC-A7C14A3ED726}" presName="firstComp" presStyleCnt="0"/>
      <dgm:spPr/>
    </dgm:pt>
    <dgm:pt modelId="{66FC9E4A-203D-4834-BE2F-77483414CBF6}" type="pres">
      <dgm:prSet presAssocID="{7E0999E9-B62C-41F7-89CC-A7C14A3ED726}" presName="firstChild" presStyleLbl="bgAccFollowNode1" presStyleIdx="1" presStyleCnt="4" custScaleY="209093"/>
      <dgm:spPr/>
      <dgm:t>
        <a:bodyPr/>
        <a:lstStyle/>
        <a:p>
          <a:endParaRPr lang="en-US"/>
        </a:p>
      </dgm:t>
    </dgm:pt>
    <dgm:pt modelId="{FB8B9D3E-2BDE-4BF0-B33D-B9E5416240F8}" type="pres">
      <dgm:prSet presAssocID="{7E0999E9-B62C-41F7-89CC-A7C14A3ED726}" presName="first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9F26C3-FCC7-453A-B109-025091B21045}" type="pres">
      <dgm:prSet presAssocID="{7E0999E9-B62C-41F7-89CC-A7C14A3ED726}" presName="negSpace" presStyleCnt="0"/>
      <dgm:spPr/>
    </dgm:pt>
    <dgm:pt modelId="{D136953D-8FD1-4FCB-A972-827F9F4A68B4}" type="pres">
      <dgm:prSet presAssocID="{7E0999E9-B62C-41F7-89CC-A7C14A3ED726}" presName="circle" presStyleLbl="node1" presStyleIdx="1" presStyleCnt="4"/>
      <dgm:spPr/>
      <dgm:t>
        <a:bodyPr/>
        <a:lstStyle/>
        <a:p>
          <a:endParaRPr lang="en-US"/>
        </a:p>
      </dgm:t>
    </dgm:pt>
    <dgm:pt modelId="{93747473-E4DD-4F59-88ED-F75D4CE498BE}" type="pres">
      <dgm:prSet presAssocID="{A8B16D01-DD0E-4219-9555-DBAE2A7A0DE2}" presName="transSpace" presStyleCnt="0"/>
      <dgm:spPr/>
    </dgm:pt>
    <dgm:pt modelId="{92009D4C-8B44-4DA0-B3F5-B58772997286}" type="pres">
      <dgm:prSet presAssocID="{6BE58732-CE45-4446-90BE-3360DDF901B1}" presName="posSpace" presStyleCnt="0"/>
      <dgm:spPr/>
    </dgm:pt>
    <dgm:pt modelId="{2D399023-C209-429C-8E43-073434AD3DDA}" type="pres">
      <dgm:prSet presAssocID="{6BE58732-CE45-4446-90BE-3360DDF901B1}" presName="vertFlow" presStyleCnt="0"/>
      <dgm:spPr/>
    </dgm:pt>
    <dgm:pt modelId="{00FCABD0-1579-4C4E-80D5-29D496BE8348}" type="pres">
      <dgm:prSet presAssocID="{6BE58732-CE45-4446-90BE-3360DDF901B1}" presName="topSpace" presStyleCnt="0"/>
      <dgm:spPr/>
    </dgm:pt>
    <dgm:pt modelId="{0BE2E811-F07E-443E-838A-863803130D12}" type="pres">
      <dgm:prSet presAssocID="{6BE58732-CE45-4446-90BE-3360DDF901B1}" presName="firstComp" presStyleCnt="0"/>
      <dgm:spPr/>
    </dgm:pt>
    <dgm:pt modelId="{F2A2B86C-BDB0-4C0D-8056-5C009FE09B5B}" type="pres">
      <dgm:prSet presAssocID="{6BE58732-CE45-4446-90BE-3360DDF901B1}" presName="firstChild" presStyleLbl="bgAccFollowNode1" presStyleIdx="2" presStyleCnt="4" custScaleY="209093"/>
      <dgm:spPr/>
      <dgm:t>
        <a:bodyPr/>
        <a:lstStyle/>
        <a:p>
          <a:endParaRPr lang="en-US"/>
        </a:p>
      </dgm:t>
    </dgm:pt>
    <dgm:pt modelId="{92A2AD0F-5EB1-424D-8C1E-10E93F79C7CC}" type="pres">
      <dgm:prSet presAssocID="{6BE58732-CE45-4446-90BE-3360DDF901B1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D6108B-3D6C-4A91-AE65-1A48C4C77EF2}" type="pres">
      <dgm:prSet presAssocID="{6BE58732-CE45-4446-90BE-3360DDF901B1}" presName="negSpace" presStyleCnt="0"/>
      <dgm:spPr/>
    </dgm:pt>
    <dgm:pt modelId="{45BB2953-4E6F-41A3-A349-AB3D1F3E5388}" type="pres">
      <dgm:prSet presAssocID="{6BE58732-CE45-4446-90BE-3360DDF901B1}" presName="circle" presStyleLbl="node1" presStyleIdx="2" presStyleCnt="4"/>
      <dgm:spPr/>
      <dgm:t>
        <a:bodyPr/>
        <a:lstStyle/>
        <a:p>
          <a:endParaRPr lang="en-US"/>
        </a:p>
      </dgm:t>
    </dgm:pt>
    <dgm:pt modelId="{236BCC02-BC2E-422C-89C2-3A2C848C16E5}" type="pres">
      <dgm:prSet presAssocID="{C20DF96A-13AC-4E4B-8C48-463679028B47}" presName="transSpace" presStyleCnt="0"/>
      <dgm:spPr/>
    </dgm:pt>
    <dgm:pt modelId="{1DE35BEC-5D43-4A4A-A9A5-62DC8E4F7EBB}" type="pres">
      <dgm:prSet presAssocID="{31CEBAAB-9DC0-4552-9D47-AFD2CD637639}" presName="posSpace" presStyleCnt="0"/>
      <dgm:spPr/>
    </dgm:pt>
    <dgm:pt modelId="{E223AD9B-543C-49DE-9A2E-1ECB84BA7BE0}" type="pres">
      <dgm:prSet presAssocID="{31CEBAAB-9DC0-4552-9D47-AFD2CD637639}" presName="vertFlow" presStyleCnt="0"/>
      <dgm:spPr/>
    </dgm:pt>
    <dgm:pt modelId="{A76E9719-785B-4ADE-BAAB-DB70149C78F5}" type="pres">
      <dgm:prSet presAssocID="{31CEBAAB-9DC0-4552-9D47-AFD2CD637639}" presName="topSpace" presStyleCnt="0"/>
      <dgm:spPr/>
    </dgm:pt>
    <dgm:pt modelId="{DFD291CC-B29C-4674-A7CE-FCC5DE70630C}" type="pres">
      <dgm:prSet presAssocID="{31CEBAAB-9DC0-4552-9D47-AFD2CD637639}" presName="firstComp" presStyleCnt="0"/>
      <dgm:spPr/>
    </dgm:pt>
    <dgm:pt modelId="{10166CC7-1AD5-49A1-9E4E-05CDB7DDAF06}" type="pres">
      <dgm:prSet presAssocID="{31CEBAAB-9DC0-4552-9D47-AFD2CD637639}" presName="firstChild" presStyleLbl="bgAccFollowNode1" presStyleIdx="3" presStyleCnt="4" custScaleY="209093"/>
      <dgm:spPr/>
      <dgm:t>
        <a:bodyPr/>
        <a:lstStyle/>
        <a:p>
          <a:endParaRPr lang="en-US"/>
        </a:p>
      </dgm:t>
    </dgm:pt>
    <dgm:pt modelId="{3151A568-BF60-4294-A389-E520BD1D17B1}" type="pres">
      <dgm:prSet presAssocID="{31CEBAAB-9DC0-4552-9D47-AFD2CD637639}" presName="first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E9753-7A3C-4DAF-99DF-CC7C97DC2092}" type="pres">
      <dgm:prSet presAssocID="{31CEBAAB-9DC0-4552-9D47-AFD2CD637639}" presName="negSpace" presStyleCnt="0"/>
      <dgm:spPr/>
    </dgm:pt>
    <dgm:pt modelId="{A9FBD8F8-BA23-442B-A770-46AE1711485B}" type="pres">
      <dgm:prSet presAssocID="{31CEBAAB-9DC0-4552-9D47-AFD2CD637639}" presName="circle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A91C0CFD-4BD1-40B6-9963-7BD2F66585D1}" srcId="{824F7D66-747A-453E-93A2-1434D5890A92}" destId="{6BE58732-CE45-4446-90BE-3360DDF901B1}" srcOrd="2" destOrd="0" parTransId="{10005382-1047-46C6-B28F-87401319F777}" sibTransId="{C20DF96A-13AC-4E4B-8C48-463679028B47}"/>
    <dgm:cxn modelId="{44F55CB4-03A8-4E1A-A3CE-902414D8B246}" type="presOf" srcId="{C4E5E19B-504A-4C93-A5A6-A273DDCE2D8B}" destId="{D7390787-B344-46FB-9E2D-30D44D954226}" srcOrd="1" destOrd="0" presId="urn:microsoft.com/office/officeart/2005/8/layout/hList9"/>
    <dgm:cxn modelId="{0E8BFA21-955E-4C08-B4FE-210552AA31F4}" srcId="{31CEBAAB-9DC0-4552-9D47-AFD2CD637639}" destId="{E1FD9004-CCE2-4148-8A6D-F284DD9F82A5}" srcOrd="0" destOrd="0" parTransId="{9D3C8CE3-4579-44EC-8306-D437A9481870}" sibTransId="{751D9C32-826A-4A8B-85B6-944B97A60ED7}"/>
    <dgm:cxn modelId="{073E185E-1F82-4119-BD5E-A219035A8821}" type="presOf" srcId="{E1FD9004-CCE2-4148-8A6D-F284DD9F82A5}" destId="{10166CC7-1AD5-49A1-9E4E-05CDB7DDAF06}" srcOrd="0" destOrd="0" presId="urn:microsoft.com/office/officeart/2005/8/layout/hList9"/>
    <dgm:cxn modelId="{BA7B2FBB-1A5F-4382-9EA9-8ED01E735888}" type="presOf" srcId="{34FDFD70-E1D6-4B8D-9409-D83AA4769675}" destId="{FB8B9D3E-2BDE-4BF0-B33D-B9E5416240F8}" srcOrd="1" destOrd="0" presId="urn:microsoft.com/office/officeart/2005/8/layout/hList9"/>
    <dgm:cxn modelId="{36EA99C9-89C5-4EC6-9B8D-3DE98F14B8CD}" type="presOf" srcId="{E1FD9004-CCE2-4148-8A6D-F284DD9F82A5}" destId="{3151A568-BF60-4294-A389-E520BD1D17B1}" srcOrd="1" destOrd="0" presId="urn:microsoft.com/office/officeart/2005/8/layout/hList9"/>
    <dgm:cxn modelId="{ECD63CED-A6CA-4049-A8E9-8222E51E08CE}" type="presOf" srcId="{66A0A6BE-9B3F-4EB7-AAEC-1E4748CDBD72}" destId="{F2A2B86C-BDB0-4C0D-8056-5C009FE09B5B}" srcOrd="0" destOrd="0" presId="urn:microsoft.com/office/officeart/2005/8/layout/hList9"/>
    <dgm:cxn modelId="{BCE15928-FD65-4586-8B69-71213C6BF2BB}" type="presOf" srcId="{66137394-19FA-4DE0-A98B-F8738CF867BB}" destId="{FFDCCAB5-2BBC-421F-9C53-B7A41ADE43A5}" srcOrd="0" destOrd="0" presId="urn:microsoft.com/office/officeart/2005/8/layout/hList9"/>
    <dgm:cxn modelId="{406B2799-0B0E-4FDA-A632-7825CBC2722C}" srcId="{824F7D66-747A-453E-93A2-1434D5890A92}" destId="{31CEBAAB-9DC0-4552-9D47-AFD2CD637639}" srcOrd="3" destOrd="0" parTransId="{83A2C333-34B0-4D9D-AE1C-A231424FCB2C}" sibTransId="{772B2B00-9362-465A-94CA-D34352DD0BA1}"/>
    <dgm:cxn modelId="{905B96A1-41BD-4FF2-863F-E77562C902CF}" type="presOf" srcId="{66A0A6BE-9B3F-4EB7-AAEC-1E4748CDBD72}" destId="{92A2AD0F-5EB1-424D-8C1E-10E93F79C7CC}" srcOrd="1" destOrd="0" presId="urn:microsoft.com/office/officeart/2005/8/layout/hList9"/>
    <dgm:cxn modelId="{06C92D44-5736-49AD-B122-8B65E13CAC2E}" type="presOf" srcId="{6BE58732-CE45-4446-90BE-3360DDF901B1}" destId="{45BB2953-4E6F-41A3-A349-AB3D1F3E5388}" srcOrd="0" destOrd="0" presId="urn:microsoft.com/office/officeart/2005/8/layout/hList9"/>
    <dgm:cxn modelId="{7BF90955-197A-4D9E-AB70-B2A857429DB7}" srcId="{66137394-19FA-4DE0-A98B-F8738CF867BB}" destId="{C4E5E19B-504A-4C93-A5A6-A273DDCE2D8B}" srcOrd="0" destOrd="0" parTransId="{55FF3C4E-93CE-49BE-AAE5-26F9565DF874}" sibTransId="{FFC8874C-5445-47A3-94CC-203041EA7AD1}"/>
    <dgm:cxn modelId="{93169FEE-0ED1-4EA4-AD7B-F7879BF34F72}" type="presOf" srcId="{C4E5E19B-504A-4C93-A5A6-A273DDCE2D8B}" destId="{37C27747-8A45-4AD0-8CDE-416E70B9EA11}" srcOrd="0" destOrd="0" presId="urn:microsoft.com/office/officeart/2005/8/layout/hList9"/>
    <dgm:cxn modelId="{1D9C29B8-1616-4164-AD5B-27587F2F54C7}" type="presOf" srcId="{7E0999E9-B62C-41F7-89CC-A7C14A3ED726}" destId="{D136953D-8FD1-4FCB-A972-827F9F4A68B4}" srcOrd="0" destOrd="0" presId="urn:microsoft.com/office/officeart/2005/8/layout/hList9"/>
    <dgm:cxn modelId="{7F6D6861-C28E-4D4B-81A7-87CDBC1132BA}" type="presOf" srcId="{34FDFD70-E1D6-4B8D-9409-D83AA4769675}" destId="{66FC9E4A-203D-4834-BE2F-77483414CBF6}" srcOrd="0" destOrd="0" presId="urn:microsoft.com/office/officeart/2005/8/layout/hList9"/>
    <dgm:cxn modelId="{BCB2E2C4-8DDF-4D27-A46E-0E2D6D56CD0B}" srcId="{7E0999E9-B62C-41F7-89CC-A7C14A3ED726}" destId="{34FDFD70-E1D6-4B8D-9409-D83AA4769675}" srcOrd="0" destOrd="0" parTransId="{79C77A13-6FD8-4B48-BF9A-523FDC342034}" sibTransId="{ACCF05B0-A155-4326-9B37-83116C6A8A9B}"/>
    <dgm:cxn modelId="{F91F19CD-78B0-4569-B37D-3BFFA60D0AB3}" srcId="{6BE58732-CE45-4446-90BE-3360DDF901B1}" destId="{66A0A6BE-9B3F-4EB7-AAEC-1E4748CDBD72}" srcOrd="0" destOrd="0" parTransId="{F5213715-3BFD-4207-80F0-0F6616D6149E}" sibTransId="{409F8B6F-A798-4DA3-9358-E1B055AE8413}"/>
    <dgm:cxn modelId="{7F25BC2B-9C85-4660-8070-938219166FB8}" type="presOf" srcId="{31CEBAAB-9DC0-4552-9D47-AFD2CD637639}" destId="{A9FBD8F8-BA23-442B-A770-46AE1711485B}" srcOrd="0" destOrd="0" presId="urn:microsoft.com/office/officeart/2005/8/layout/hList9"/>
    <dgm:cxn modelId="{3662B4B2-DD15-4E60-8868-E267472DE825}" type="presOf" srcId="{824F7D66-747A-453E-93A2-1434D5890A92}" destId="{CC3CD54C-FF1D-4284-9E28-E6C4E662D5A3}" srcOrd="0" destOrd="0" presId="urn:microsoft.com/office/officeart/2005/8/layout/hList9"/>
    <dgm:cxn modelId="{B028D941-A940-4A5D-A145-D9C0B356AEE9}" srcId="{824F7D66-747A-453E-93A2-1434D5890A92}" destId="{7E0999E9-B62C-41F7-89CC-A7C14A3ED726}" srcOrd="1" destOrd="0" parTransId="{072769EF-7AB9-4507-92C6-E20588379CC3}" sibTransId="{A8B16D01-DD0E-4219-9555-DBAE2A7A0DE2}"/>
    <dgm:cxn modelId="{B913F495-910B-48CC-9FF1-CB77A56C3F55}" srcId="{824F7D66-747A-453E-93A2-1434D5890A92}" destId="{66137394-19FA-4DE0-A98B-F8738CF867BB}" srcOrd="0" destOrd="0" parTransId="{7268E031-881B-4C5D-A35D-6C785F57C975}" sibTransId="{1DD436C9-BF27-4F17-9CF4-2E04AADF023D}"/>
    <dgm:cxn modelId="{1F1B75E7-7CB4-4D26-B41D-E2D0771A34F7}" type="presParOf" srcId="{CC3CD54C-FF1D-4284-9E28-E6C4E662D5A3}" destId="{D9E8E37D-6B47-4D94-9FBD-61236736E039}" srcOrd="0" destOrd="0" presId="urn:microsoft.com/office/officeart/2005/8/layout/hList9"/>
    <dgm:cxn modelId="{E9031DB4-89FC-4843-BBBF-DEBCB40E54C7}" type="presParOf" srcId="{CC3CD54C-FF1D-4284-9E28-E6C4E662D5A3}" destId="{D3F73FE0-B124-4A6B-ABD0-3917F7D1C9C1}" srcOrd="1" destOrd="0" presId="urn:microsoft.com/office/officeart/2005/8/layout/hList9"/>
    <dgm:cxn modelId="{A6F5528B-8693-4B7E-965F-2F79218B2E34}" type="presParOf" srcId="{D3F73FE0-B124-4A6B-ABD0-3917F7D1C9C1}" destId="{E7BE7F1C-592F-4904-8FE1-AC2E8487EF4A}" srcOrd="0" destOrd="0" presId="urn:microsoft.com/office/officeart/2005/8/layout/hList9"/>
    <dgm:cxn modelId="{5F19E86A-C04D-4C2A-9C31-2735472EE8B7}" type="presParOf" srcId="{D3F73FE0-B124-4A6B-ABD0-3917F7D1C9C1}" destId="{D74AE51F-BAB5-4140-B6FB-62147B89C460}" srcOrd="1" destOrd="0" presId="urn:microsoft.com/office/officeart/2005/8/layout/hList9"/>
    <dgm:cxn modelId="{97298E92-0962-4846-8BF8-8FFFD055BF9F}" type="presParOf" srcId="{D74AE51F-BAB5-4140-B6FB-62147B89C460}" destId="{37C27747-8A45-4AD0-8CDE-416E70B9EA11}" srcOrd="0" destOrd="0" presId="urn:microsoft.com/office/officeart/2005/8/layout/hList9"/>
    <dgm:cxn modelId="{A1356387-2559-4EA4-80BF-A73C7D129797}" type="presParOf" srcId="{D74AE51F-BAB5-4140-B6FB-62147B89C460}" destId="{D7390787-B344-46FB-9E2D-30D44D954226}" srcOrd="1" destOrd="0" presId="urn:microsoft.com/office/officeart/2005/8/layout/hList9"/>
    <dgm:cxn modelId="{C4576B57-C73F-4958-8086-9CCE6FD8478D}" type="presParOf" srcId="{CC3CD54C-FF1D-4284-9E28-E6C4E662D5A3}" destId="{8BA04568-8A7A-41CD-978D-B7B90424920F}" srcOrd="2" destOrd="0" presId="urn:microsoft.com/office/officeart/2005/8/layout/hList9"/>
    <dgm:cxn modelId="{6C7A216E-BB7E-4FDB-B633-7750506D7A57}" type="presParOf" srcId="{CC3CD54C-FF1D-4284-9E28-E6C4E662D5A3}" destId="{FFDCCAB5-2BBC-421F-9C53-B7A41ADE43A5}" srcOrd="3" destOrd="0" presId="urn:microsoft.com/office/officeart/2005/8/layout/hList9"/>
    <dgm:cxn modelId="{9ADB3F29-525D-4622-82DE-1E423F2EA6D1}" type="presParOf" srcId="{CC3CD54C-FF1D-4284-9E28-E6C4E662D5A3}" destId="{EE7E4E90-918A-44DA-8C6A-B9EF3A15862E}" srcOrd="4" destOrd="0" presId="urn:microsoft.com/office/officeart/2005/8/layout/hList9"/>
    <dgm:cxn modelId="{CAAD7B94-AB53-4E8E-B64D-F15DF105A5E4}" type="presParOf" srcId="{CC3CD54C-FF1D-4284-9E28-E6C4E662D5A3}" destId="{B421195A-0301-47EF-A559-70239CD951A5}" srcOrd="5" destOrd="0" presId="urn:microsoft.com/office/officeart/2005/8/layout/hList9"/>
    <dgm:cxn modelId="{20C61286-85EF-43A6-8A2B-D964CA07E3D7}" type="presParOf" srcId="{CC3CD54C-FF1D-4284-9E28-E6C4E662D5A3}" destId="{AA445F95-296C-464F-B758-46DD305AEFE7}" srcOrd="6" destOrd="0" presId="urn:microsoft.com/office/officeart/2005/8/layout/hList9"/>
    <dgm:cxn modelId="{4F2935D6-3741-42E8-9931-6C2563E3AE39}" type="presParOf" srcId="{AA445F95-296C-464F-B758-46DD305AEFE7}" destId="{0B56DEE7-96A7-4342-A37A-A079407F7C40}" srcOrd="0" destOrd="0" presId="urn:microsoft.com/office/officeart/2005/8/layout/hList9"/>
    <dgm:cxn modelId="{F7D372F7-F269-4D89-AD76-C4387A35046C}" type="presParOf" srcId="{AA445F95-296C-464F-B758-46DD305AEFE7}" destId="{8632B6B7-B675-4FDD-A0AB-DB5EE027A8A4}" srcOrd="1" destOrd="0" presId="urn:microsoft.com/office/officeart/2005/8/layout/hList9"/>
    <dgm:cxn modelId="{4B549C49-3854-4882-99A5-6A953100BBCE}" type="presParOf" srcId="{8632B6B7-B675-4FDD-A0AB-DB5EE027A8A4}" destId="{66FC9E4A-203D-4834-BE2F-77483414CBF6}" srcOrd="0" destOrd="0" presId="urn:microsoft.com/office/officeart/2005/8/layout/hList9"/>
    <dgm:cxn modelId="{44F4422C-57C6-4AEB-ACF6-A998FD4FF2A0}" type="presParOf" srcId="{8632B6B7-B675-4FDD-A0AB-DB5EE027A8A4}" destId="{FB8B9D3E-2BDE-4BF0-B33D-B9E5416240F8}" srcOrd="1" destOrd="0" presId="urn:microsoft.com/office/officeart/2005/8/layout/hList9"/>
    <dgm:cxn modelId="{9830A48B-6E22-43E5-9BA3-9D1E39F9A153}" type="presParOf" srcId="{CC3CD54C-FF1D-4284-9E28-E6C4E662D5A3}" destId="{F19F26C3-FCC7-453A-B109-025091B21045}" srcOrd="7" destOrd="0" presId="urn:microsoft.com/office/officeart/2005/8/layout/hList9"/>
    <dgm:cxn modelId="{215EFCE5-0774-48B1-A908-0427985505B6}" type="presParOf" srcId="{CC3CD54C-FF1D-4284-9E28-E6C4E662D5A3}" destId="{D136953D-8FD1-4FCB-A972-827F9F4A68B4}" srcOrd="8" destOrd="0" presId="urn:microsoft.com/office/officeart/2005/8/layout/hList9"/>
    <dgm:cxn modelId="{6E1814F9-45C6-440D-9867-C2BF596E1C9C}" type="presParOf" srcId="{CC3CD54C-FF1D-4284-9E28-E6C4E662D5A3}" destId="{93747473-E4DD-4F59-88ED-F75D4CE498BE}" srcOrd="9" destOrd="0" presId="urn:microsoft.com/office/officeart/2005/8/layout/hList9"/>
    <dgm:cxn modelId="{DB7619FE-69A7-410A-8E15-69913AADD9D0}" type="presParOf" srcId="{CC3CD54C-FF1D-4284-9E28-E6C4E662D5A3}" destId="{92009D4C-8B44-4DA0-B3F5-B58772997286}" srcOrd="10" destOrd="0" presId="urn:microsoft.com/office/officeart/2005/8/layout/hList9"/>
    <dgm:cxn modelId="{BEA9620D-ED74-49E7-BF4E-124FBB804AFC}" type="presParOf" srcId="{CC3CD54C-FF1D-4284-9E28-E6C4E662D5A3}" destId="{2D399023-C209-429C-8E43-073434AD3DDA}" srcOrd="11" destOrd="0" presId="urn:microsoft.com/office/officeart/2005/8/layout/hList9"/>
    <dgm:cxn modelId="{88B6DA05-9A96-42A8-B87A-9C61ADE483C6}" type="presParOf" srcId="{2D399023-C209-429C-8E43-073434AD3DDA}" destId="{00FCABD0-1579-4C4E-80D5-29D496BE8348}" srcOrd="0" destOrd="0" presId="urn:microsoft.com/office/officeart/2005/8/layout/hList9"/>
    <dgm:cxn modelId="{B65B8FB3-8D73-4FE9-91B1-79AD4CFEAA91}" type="presParOf" srcId="{2D399023-C209-429C-8E43-073434AD3DDA}" destId="{0BE2E811-F07E-443E-838A-863803130D12}" srcOrd="1" destOrd="0" presId="urn:microsoft.com/office/officeart/2005/8/layout/hList9"/>
    <dgm:cxn modelId="{05015FDF-DD41-43FF-A82E-6CD6F73A5509}" type="presParOf" srcId="{0BE2E811-F07E-443E-838A-863803130D12}" destId="{F2A2B86C-BDB0-4C0D-8056-5C009FE09B5B}" srcOrd="0" destOrd="0" presId="urn:microsoft.com/office/officeart/2005/8/layout/hList9"/>
    <dgm:cxn modelId="{10B1442C-B150-4266-8EB6-712F2CA2AFCF}" type="presParOf" srcId="{0BE2E811-F07E-443E-838A-863803130D12}" destId="{92A2AD0F-5EB1-424D-8C1E-10E93F79C7CC}" srcOrd="1" destOrd="0" presId="urn:microsoft.com/office/officeart/2005/8/layout/hList9"/>
    <dgm:cxn modelId="{5C72775F-DA96-4172-A62E-9DA498AAFB8E}" type="presParOf" srcId="{CC3CD54C-FF1D-4284-9E28-E6C4E662D5A3}" destId="{41D6108B-3D6C-4A91-AE65-1A48C4C77EF2}" srcOrd="12" destOrd="0" presId="urn:microsoft.com/office/officeart/2005/8/layout/hList9"/>
    <dgm:cxn modelId="{4C7969FF-BF11-4AF6-A69E-F5318F416042}" type="presParOf" srcId="{CC3CD54C-FF1D-4284-9E28-E6C4E662D5A3}" destId="{45BB2953-4E6F-41A3-A349-AB3D1F3E5388}" srcOrd="13" destOrd="0" presId="urn:microsoft.com/office/officeart/2005/8/layout/hList9"/>
    <dgm:cxn modelId="{08250935-5DD3-4A5F-8571-0C0DC5B1037B}" type="presParOf" srcId="{CC3CD54C-FF1D-4284-9E28-E6C4E662D5A3}" destId="{236BCC02-BC2E-422C-89C2-3A2C848C16E5}" srcOrd="14" destOrd="0" presId="urn:microsoft.com/office/officeart/2005/8/layout/hList9"/>
    <dgm:cxn modelId="{EA706CE6-46FD-4988-9D44-8159CD5B906A}" type="presParOf" srcId="{CC3CD54C-FF1D-4284-9E28-E6C4E662D5A3}" destId="{1DE35BEC-5D43-4A4A-A9A5-62DC8E4F7EBB}" srcOrd="15" destOrd="0" presId="urn:microsoft.com/office/officeart/2005/8/layout/hList9"/>
    <dgm:cxn modelId="{7F58A8A0-C862-45E5-AB10-9BF78B432FBF}" type="presParOf" srcId="{CC3CD54C-FF1D-4284-9E28-E6C4E662D5A3}" destId="{E223AD9B-543C-49DE-9A2E-1ECB84BA7BE0}" srcOrd="16" destOrd="0" presId="urn:microsoft.com/office/officeart/2005/8/layout/hList9"/>
    <dgm:cxn modelId="{27F05B6E-2A97-4D4A-949F-C3F2D11C1942}" type="presParOf" srcId="{E223AD9B-543C-49DE-9A2E-1ECB84BA7BE0}" destId="{A76E9719-785B-4ADE-BAAB-DB70149C78F5}" srcOrd="0" destOrd="0" presId="urn:microsoft.com/office/officeart/2005/8/layout/hList9"/>
    <dgm:cxn modelId="{062C3B39-FC47-49E2-AAB6-493EB97D36D1}" type="presParOf" srcId="{E223AD9B-543C-49DE-9A2E-1ECB84BA7BE0}" destId="{DFD291CC-B29C-4674-A7CE-FCC5DE70630C}" srcOrd="1" destOrd="0" presId="urn:microsoft.com/office/officeart/2005/8/layout/hList9"/>
    <dgm:cxn modelId="{038FEAF2-F226-453A-A8AA-82A226AA0404}" type="presParOf" srcId="{DFD291CC-B29C-4674-A7CE-FCC5DE70630C}" destId="{10166CC7-1AD5-49A1-9E4E-05CDB7DDAF06}" srcOrd="0" destOrd="0" presId="urn:microsoft.com/office/officeart/2005/8/layout/hList9"/>
    <dgm:cxn modelId="{76A206F6-F185-40B1-8F62-EB4DB1B15B36}" type="presParOf" srcId="{DFD291CC-B29C-4674-A7CE-FCC5DE70630C}" destId="{3151A568-BF60-4294-A389-E520BD1D17B1}" srcOrd="1" destOrd="0" presId="urn:microsoft.com/office/officeart/2005/8/layout/hList9"/>
    <dgm:cxn modelId="{7BAF750C-C16B-4FC6-9BB4-3FC9BE037241}" type="presParOf" srcId="{CC3CD54C-FF1D-4284-9E28-E6C4E662D5A3}" destId="{D47E9753-7A3C-4DAF-99DF-CC7C97DC2092}" srcOrd="17" destOrd="0" presId="urn:microsoft.com/office/officeart/2005/8/layout/hList9"/>
    <dgm:cxn modelId="{5495C90A-F289-487B-8C9B-460260F6DB2B}" type="presParOf" srcId="{CC3CD54C-FF1D-4284-9E28-E6C4E662D5A3}" destId="{A9FBD8F8-BA23-442B-A770-46AE1711485B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27747-8A45-4AD0-8CDE-416E70B9EA11}">
      <dsp:nvSpPr>
        <dsp:cNvPr id="0" name=""/>
        <dsp:cNvSpPr/>
      </dsp:nvSpPr>
      <dsp:spPr>
        <a:xfrm>
          <a:off x="900782" y="961985"/>
          <a:ext cx="1677665" cy="23397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New </a:t>
          </a:r>
          <a:r>
            <a:rPr lang="en-US" sz="1800" b="1" kern="1200" dirty="0"/>
            <a:t>TRS approval deadlines</a:t>
          </a:r>
        </a:p>
      </dsp:txBody>
      <dsp:txXfrm>
        <a:off x="1169208" y="961985"/>
        <a:ext cx="1409238" cy="2339756"/>
      </dsp:txXfrm>
    </dsp:sp>
    <dsp:sp modelId="{FFDCCAB5-2BBC-421F-9C53-B7A41ADE43A5}">
      <dsp:nvSpPr>
        <dsp:cNvPr id="0" name=""/>
        <dsp:cNvSpPr/>
      </dsp:nvSpPr>
      <dsp:spPr>
        <a:xfrm>
          <a:off x="6027" y="514608"/>
          <a:ext cx="1118443" cy="1118443"/>
        </a:xfrm>
        <a:prstGeom prst="ellipse">
          <a:avLst/>
        </a:prstGeom>
        <a:solidFill>
          <a:srgbClr val="0E55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May</a:t>
          </a:r>
        </a:p>
      </dsp:txBody>
      <dsp:txXfrm>
        <a:off x="169819" y="678400"/>
        <a:ext cx="790859" cy="790859"/>
      </dsp:txXfrm>
    </dsp:sp>
    <dsp:sp modelId="{66FC9E4A-203D-4834-BE2F-77483414CBF6}">
      <dsp:nvSpPr>
        <dsp:cNvPr id="0" name=""/>
        <dsp:cNvSpPr/>
      </dsp:nvSpPr>
      <dsp:spPr>
        <a:xfrm>
          <a:off x="3696890" y="961985"/>
          <a:ext cx="1677665" cy="23397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Position Management </a:t>
          </a:r>
          <a:r>
            <a:rPr lang="en-US" sz="1800" kern="1200" dirty="0"/>
            <a:t>(Approval to initiate a recruitment)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New online form replaces SPR</a:t>
          </a:r>
        </a:p>
      </dsp:txBody>
      <dsp:txXfrm>
        <a:off x="3965317" y="961985"/>
        <a:ext cx="1409238" cy="2339756"/>
      </dsp:txXfrm>
    </dsp:sp>
    <dsp:sp modelId="{D136953D-8FD1-4FCB-A972-827F9F4A68B4}">
      <dsp:nvSpPr>
        <dsp:cNvPr id="0" name=""/>
        <dsp:cNvSpPr/>
      </dsp:nvSpPr>
      <dsp:spPr>
        <a:xfrm>
          <a:off x="2802135" y="514608"/>
          <a:ext cx="1118443" cy="1118443"/>
        </a:xfrm>
        <a:prstGeom prst="ellipse">
          <a:avLst/>
        </a:prstGeom>
        <a:solidFill>
          <a:srgbClr val="0E55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July</a:t>
          </a:r>
        </a:p>
      </dsp:txBody>
      <dsp:txXfrm>
        <a:off x="2965927" y="678400"/>
        <a:ext cx="790859" cy="790859"/>
      </dsp:txXfrm>
    </dsp:sp>
    <dsp:sp modelId="{F2A2B86C-BDB0-4C0D-8056-5C009FE09B5B}">
      <dsp:nvSpPr>
        <dsp:cNvPr id="0" name=""/>
        <dsp:cNvSpPr/>
      </dsp:nvSpPr>
      <dsp:spPr>
        <a:xfrm>
          <a:off x="6492999" y="961985"/>
          <a:ext cx="1677665" cy="23397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Readiness Sessions </a:t>
          </a:r>
          <a:r>
            <a:rPr lang="en-US" sz="1800" kern="1200" dirty="0"/>
            <a:t>with UCCE offices and RECs to be scheduled</a:t>
          </a:r>
        </a:p>
      </dsp:txBody>
      <dsp:txXfrm>
        <a:off x="6761425" y="961985"/>
        <a:ext cx="1409238" cy="2339756"/>
      </dsp:txXfrm>
    </dsp:sp>
    <dsp:sp modelId="{45BB2953-4E6F-41A3-A349-AB3D1F3E5388}">
      <dsp:nvSpPr>
        <dsp:cNvPr id="0" name=""/>
        <dsp:cNvSpPr/>
      </dsp:nvSpPr>
      <dsp:spPr>
        <a:xfrm>
          <a:off x="5598244" y="514608"/>
          <a:ext cx="1118443" cy="1118443"/>
        </a:xfrm>
        <a:prstGeom prst="ellipse">
          <a:avLst/>
        </a:prstGeom>
        <a:solidFill>
          <a:srgbClr val="0E55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Aug</a:t>
          </a:r>
        </a:p>
      </dsp:txBody>
      <dsp:txXfrm>
        <a:off x="5762036" y="678400"/>
        <a:ext cx="790859" cy="790859"/>
      </dsp:txXfrm>
    </dsp:sp>
    <dsp:sp modelId="{10166CC7-1AD5-49A1-9E4E-05CDB7DDAF06}">
      <dsp:nvSpPr>
        <dsp:cNvPr id="0" name=""/>
        <dsp:cNvSpPr/>
      </dsp:nvSpPr>
      <dsp:spPr>
        <a:xfrm>
          <a:off x="9289107" y="961985"/>
          <a:ext cx="1677665" cy="23397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Zoom training on changes to </a:t>
          </a:r>
          <a:r>
            <a:rPr lang="en-US" sz="1800" b="1" kern="1200" dirty="0"/>
            <a:t>Recruitment and Pre-Hire </a:t>
          </a:r>
          <a:r>
            <a:rPr lang="en-US" sz="1800" kern="1200" dirty="0"/>
            <a:t>processes </a:t>
          </a:r>
        </a:p>
      </dsp:txBody>
      <dsp:txXfrm>
        <a:off x="9557533" y="961985"/>
        <a:ext cx="1409238" cy="2339756"/>
      </dsp:txXfrm>
    </dsp:sp>
    <dsp:sp modelId="{A9FBD8F8-BA23-442B-A770-46AE1711485B}">
      <dsp:nvSpPr>
        <dsp:cNvPr id="0" name=""/>
        <dsp:cNvSpPr/>
      </dsp:nvSpPr>
      <dsp:spPr>
        <a:xfrm>
          <a:off x="8394352" y="514608"/>
          <a:ext cx="1118443" cy="1118443"/>
        </a:xfrm>
        <a:prstGeom prst="ellipse">
          <a:avLst/>
        </a:prstGeom>
        <a:solidFill>
          <a:srgbClr val="0E55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Sept</a:t>
          </a:r>
        </a:p>
      </dsp:txBody>
      <dsp:txXfrm>
        <a:off x="8558144" y="678400"/>
        <a:ext cx="790859" cy="790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965D482B-C10D-4E77-8E79-5CBD46C246B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7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40DB767A-5937-408A-97DA-4D41051B0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1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04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review agenda and meeting logistics </a:t>
            </a:r>
          </a:p>
          <a:p>
            <a:pPr marL="173413" indent="-173413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B767A-5937-408A-97DA-4D41051B0ED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9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review agenda and meeting logistics </a:t>
            </a:r>
          </a:p>
          <a:p>
            <a:pPr marL="173413" indent="-173413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355">
              <a:defRPr/>
            </a:pPr>
            <a:fld id="{40DB767A-5937-408A-97DA-4D41051B0ED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355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9050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review agenda and meeting logistics </a:t>
            </a:r>
          </a:p>
          <a:p>
            <a:pPr marL="173413" indent="-173413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355">
              <a:defRPr/>
            </a:pPr>
            <a:fld id="{40DB767A-5937-408A-97DA-4D41051B0ED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355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97498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B30A7-D71D-4CCA-9278-8238393E6E4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92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B30A7-D71D-4CCA-9278-8238393E6E4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056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Automated</a:t>
            </a:r>
            <a:r>
              <a:rPr lang="en-US" b="1" baseline="0" dirty="0"/>
              <a:t> Workflow: </a:t>
            </a:r>
            <a:r>
              <a:rPr lang="en-US" b="0" baseline="0" dirty="0"/>
              <a:t>Position management form w</a:t>
            </a:r>
            <a:r>
              <a:rPr lang="en-US" dirty="0"/>
              <a:t>ill</a:t>
            </a:r>
            <a:r>
              <a:rPr lang="en-US" baseline="0" dirty="0"/>
              <a:t> be completely electronic. Once the form is initiated and submitted by the supervisor or person initiating on the supervisors behalf it will begin the  automated routing process.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B30A7-D71D-4CCA-9278-8238393E6E4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627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B30A7-D71D-4CCA-9278-8238393E6E4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052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review agenda and meeting logistics </a:t>
            </a:r>
          </a:p>
          <a:p>
            <a:pPr marL="173413" indent="-173413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B767A-5937-408A-97DA-4D41051B0E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17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review agenda and meeting logistics </a:t>
            </a:r>
          </a:p>
          <a:p>
            <a:pPr marL="173413" indent="-173413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B767A-5937-408A-97DA-4D41051B0E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73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487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97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19" y="5212263"/>
            <a:ext cx="762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-260349"/>
            <a:ext cx="12192000" cy="6478269"/>
          </a:xfrm>
        </p:spPr>
        <p:txBody>
          <a:bodyPr lIns="457200" tIns="2514600" rtlCol="0" anchor="ctr">
            <a:normAutofit/>
          </a:bodyPr>
          <a:lstStyle>
            <a:lvl1pPr marL="0" indent="0">
              <a:buFontTx/>
              <a:buNone/>
              <a:defRPr>
                <a:solidFill>
                  <a:schemeClr val="tx2">
                    <a:lumMod val="6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95997"/>
            <a:ext cx="12192000" cy="615553"/>
          </a:xfrm>
          <a:prstGeom prst="rect">
            <a:avLst/>
          </a:prstGeom>
          <a:noFill/>
        </p:spPr>
        <p:txBody>
          <a:bodyPr lIns="457200" rIns="457200" bIns="0"/>
          <a:lstStyle>
            <a:lvl1pPr>
              <a:defRPr sz="4000" b="0" i="0" baseline="0">
                <a:solidFill>
                  <a:schemeClr val="tx2"/>
                </a:solidFill>
                <a:latin typeface="Arial"/>
                <a:cs typeface="Kievit Offc Pro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9201" y="-98855"/>
            <a:ext cx="3418704" cy="410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1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605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8247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9792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5113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1543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1543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0007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9313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608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4549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292851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271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4094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44053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9043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340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84" y="6318251"/>
            <a:ext cx="762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lIns="457200" tIns="2514600" rtlCol="0" anchor="ctr">
            <a:normAutofit/>
          </a:bodyPr>
          <a:lstStyle>
            <a:lvl1pPr marL="0" indent="0">
              <a:buFontTx/>
              <a:buNone/>
              <a:defRPr>
                <a:solidFill>
                  <a:schemeClr val="tx2">
                    <a:lumMod val="6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95997"/>
            <a:ext cx="12192000" cy="615553"/>
          </a:xfrm>
          <a:prstGeom prst="rect">
            <a:avLst/>
          </a:prstGeom>
          <a:noFill/>
        </p:spPr>
        <p:txBody>
          <a:bodyPr lIns="457200" rIns="457200" bIns="0"/>
          <a:lstStyle>
            <a:lvl1pPr>
              <a:defRPr sz="4000" b="0" i="0" baseline="0">
                <a:solidFill>
                  <a:schemeClr val="tx2"/>
                </a:solidFill>
                <a:latin typeface="Arial"/>
                <a:cs typeface="Kievit Offc Pro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6325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095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78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1543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1543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851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554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12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4549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292851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869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44053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2228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381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344B702-9BB2-064C-B2B1-7E12F5662EEF}"/>
              </a:ext>
            </a:extLst>
          </p:cNvPr>
          <p:cNvSpPr txBox="1">
            <a:spLocks/>
          </p:cNvSpPr>
          <p:nvPr userDrawn="1"/>
        </p:nvSpPr>
        <p:spPr>
          <a:xfrm>
            <a:off x="11201667" y="8851493"/>
            <a:ext cx="1035495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2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9pPr>
          </a:lstStyle>
          <a:p>
            <a:fld id="{DF6CD61D-383B-8C4C-A586-A9FA29BEA8BE}" type="slidenum">
              <a:rPr lang="en-US" sz="1600" smtClean="0"/>
              <a:pPr/>
              <a:t>‹#›</a:t>
            </a:fld>
            <a:endParaRPr lang="en-US" sz="1600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42CE3FD-C76F-014B-BC62-FEDB91973CFB}"/>
              </a:ext>
            </a:extLst>
          </p:cNvPr>
          <p:cNvSpPr txBox="1">
            <a:spLocks/>
          </p:cNvSpPr>
          <p:nvPr userDrawn="1"/>
        </p:nvSpPr>
        <p:spPr>
          <a:xfrm>
            <a:off x="9720072" y="6179144"/>
            <a:ext cx="1508201" cy="486833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b="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33" b="0" baseline="0" dirty="0">
                <a:solidFill>
                  <a:srgbClr val="BEB6AF"/>
                </a:solidFill>
              </a:rPr>
              <a:t>ucpath.ucanr.edu</a:t>
            </a:r>
            <a:endParaRPr lang="en-US" sz="1333" b="0" baseline="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0D119A42-4787-1843-9710-14A9AB10F11F}"/>
              </a:ext>
            </a:extLst>
          </p:cNvPr>
          <p:cNvSpPr txBox="1">
            <a:spLocks/>
          </p:cNvSpPr>
          <p:nvPr userDrawn="1"/>
        </p:nvSpPr>
        <p:spPr>
          <a:xfrm>
            <a:off x="11054906" y="6371168"/>
            <a:ext cx="1035495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2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9pPr>
          </a:lstStyle>
          <a:p>
            <a:fld id="{DF6CD61D-383B-8C4C-A586-A9FA29BEA8BE}" type="slidenum">
              <a:rPr lang="en-US" sz="1333" baseline="0" smtClean="0">
                <a:solidFill>
                  <a:srgbClr val="0070C0"/>
                </a:solidFill>
              </a:rPr>
              <a:pPr/>
              <a:t>‹#›</a:t>
            </a:fld>
            <a:endParaRPr lang="en-US" sz="1333" baseline="0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8458" y="-159440"/>
            <a:ext cx="3418704" cy="4100404"/>
          </a:xfrm>
          <a:prstGeom prst="rect">
            <a:avLst/>
          </a:prstGeom>
        </p:spPr>
      </p:pic>
      <p:pic>
        <p:nvPicPr>
          <p:cNvPr id="12" name="Picture 11"/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68" y="5934456"/>
            <a:ext cx="9046464" cy="76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8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189" rtl="0" eaLnBrk="0" fontAlgn="base" hangingPunct="0">
        <a:spcBef>
          <a:spcPct val="0"/>
        </a:spcBef>
        <a:spcAft>
          <a:spcPct val="0"/>
        </a:spcAft>
        <a:defRPr sz="4267" b="1" kern="1200">
          <a:solidFill>
            <a:srgbClr val="0E55A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7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381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E730A9-5F3C-CC48-B45D-DEF52CD6625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451600"/>
            <a:ext cx="12192000" cy="406400"/>
          </a:xfrm>
          <a:prstGeom prst="rect">
            <a:avLst/>
          </a:prstGeom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344B702-9BB2-064C-B2B1-7E12F5662EEF}"/>
              </a:ext>
            </a:extLst>
          </p:cNvPr>
          <p:cNvSpPr txBox="1">
            <a:spLocks/>
          </p:cNvSpPr>
          <p:nvPr userDrawn="1"/>
        </p:nvSpPr>
        <p:spPr>
          <a:xfrm>
            <a:off x="11201667" y="8851493"/>
            <a:ext cx="1035495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2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9pPr>
          </a:lstStyle>
          <a:p>
            <a:fld id="{DF6CD61D-383B-8C4C-A586-A9FA29BEA8BE}" type="slidenum">
              <a:rPr lang="en-US" sz="1600" smtClean="0"/>
              <a:pPr/>
              <a:t>‹#›</a:t>
            </a:fld>
            <a:endParaRPr lang="en-US" sz="1600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42CE3FD-C76F-014B-BC62-FEDB91973CFB}"/>
              </a:ext>
            </a:extLst>
          </p:cNvPr>
          <p:cNvSpPr txBox="1">
            <a:spLocks/>
          </p:cNvSpPr>
          <p:nvPr userDrawn="1"/>
        </p:nvSpPr>
        <p:spPr>
          <a:xfrm>
            <a:off x="6486114" y="6371168"/>
            <a:ext cx="4742159" cy="486833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b="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33" b="0" baseline="0" dirty="0" err="1">
                <a:solidFill>
                  <a:srgbClr val="BEB6AF"/>
                </a:solidFill>
              </a:rPr>
              <a:t>ucpath.ucanr.edu</a:t>
            </a:r>
            <a:r>
              <a:rPr lang="en-US" sz="1333" b="0" baseline="0" dirty="0">
                <a:solidFill>
                  <a:srgbClr val="BEB6AF"/>
                </a:solidFill>
              </a:rPr>
              <a:t>/</a:t>
            </a:r>
            <a:endParaRPr lang="en-US" sz="1333" b="0" baseline="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0D119A42-4787-1843-9710-14A9AB10F11F}"/>
              </a:ext>
            </a:extLst>
          </p:cNvPr>
          <p:cNvSpPr txBox="1">
            <a:spLocks/>
          </p:cNvSpPr>
          <p:nvPr userDrawn="1"/>
        </p:nvSpPr>
        <p:spPr>
          <a:xfrm>
            <a:off x="11054906" y="6371168"/>
            <a:ext cx="1035495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2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9pPr>
          </a:lstStyle>
          <a:p>
            <a:fld id="{DF6CD61D-383B-8C4C-A586-A9FA29BEA8BE}" type="slidenum">
              <a:rPr lang="en-US" sz="1333" baseline="0" smtClean="0">
                <a:solidFill>
                  <a:srgbClr val="0070C0"/>
                </a:solidFill>
              </a:rPr>
              <a:pPr/>
              <a:t>‹#›</a:t>
            </a:fld>
            <a:endParaRPr lang="en-US" sz="1333" baseline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27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189" rtl="0" eaLnBrk="0" fontAlgn="base" hangingPunct="0">
        <a:spcBef>
          <a:spcPct val="0"/>
        </a:spcBef>
        <a:spcAft>
          <a:spcPct val="0"/>
        </a:spcAft>
        <a:defRPr sz="4267" b="1" kern="1200">
          <a:solidFill>
            <a:srgbClr val="0E55A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7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cpath.ucanr.edu/" TargetMode="External"/><Relationship Id="rId2" Type="http://schemas.openxmlformats.org/officeDocument/2006/relationships/hyperlink" Target="mailto:ucpath@ucanr.ed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1116" y="3383424"/>
            <a:ext cx="8803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0E55A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UC ANR </a:t>
            </a:r>
            <a:r>
              <a:rPr lang="en-US" sz="4400" b="1" dirty="0" err="1">
                <a:solidFill>
                  <a:srgbClr val="0E55A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UCPath</a:t>
            </a:r>
            <a:r>
              <a:rPr lang="en-US" sz="4400" b="1" dirty="0">
                <a:solidFill>
                  <a:srgbClr val="0E55A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Network</a:t>
            </a:r>
            <a:endParaRPr lang="en-US" sz="4400" b="1" dirty="0">
              <a:solidFill>
                <a:srgbClr val="0E55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7704C-6516-4E1B-8F8E-ADA3112CA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79976" y="3677521"/>
            <a:ext cx="6714899" cy="88435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26, 2019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B4017E-F05C-46BD-B401-4ABB54AB3387}"/>
              </a:ext>
            </a:extLst>
          </p:cNvPr>
          <p:cNvSpPr txBox="1"/>
          <p:nvPr/>
        </p:nvSpPr>
        <p:spPr>
          <a:xfrm>
            <a:off x="3535052" y="4449452"/>
            <a:ext cx="529643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000" dirty="0"/>
              <a:t>John Fox, Human Resources </a:t>
            </a:r>
          </a:p>
          <a:p>
            <a:r>
              <a:rPr lang="en-US" sz="2000" dirty="0"/>
              <a:t>Sally Harmsworth, Business Operations Center </a:t>
            </a:r>
          </a:p>
        </p:txBody>
      </p:sp>
    </p:spTree>
    <p:extLst>
      <p:ext uri="{BB962C8B-B14F-4D97-AF65-F5344CB8AC3E}">
        <p14:creationId xmlns:p14="http://schemas.microsoft.com/office/powerpoint/2010/main" val="2950890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4"/>
          <p:cNvSpPr>
            <a:spLocks noGrp="1"/>
          </p:cNvSpPr>
          <p:nvPr>
            <p:ph type="title"/>
          </p:nvPr>
        </p:nvSpPr>
        <p:spPr>
          <a:xfrm>
            <a:off x="1046706" y="274639"/>
            <a:ext cx="8229600" cy="835705"/>
          </a:xfrm>
        </p:spPr>
        <p:txBody>
          <a:bodyPr/>
          <a:lstStyle/>
          <a:p>
            <a:pPr eaLnBrk="1" hangingPunct="1"/>
            <a:r>
              <a:rPr lang="en-US" altLang="en-US" dirty="0"/>
              <a:t>NEW: Position Management Form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937" y="1270681"/>
            <a:ext cx="5655293" cy="44625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50572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86006" y="2030547"/>
            <a:ext cx="329732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cs typeface="Times New Roman" panose="02020603050405020304" pitchFamily="18" charset="0"/>
              </a:rPr>
              <a:t>Highlights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Online form </a:t>
            </a:r>
            <a:r>
              <a:rPr lang="en-US" sz="1400" dirty="0">
                <a:cs typeface="Times New Roman" panose="02020603050405020304" pitchFamily="18" charset="0"/>
              </a:rPr>
              <a:t>(PerfectForms)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Automated workflow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Highlights required fields; provides appropriate dropdowns for information; smart form.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68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4"/>
          <p:cNvSpPr>
            <a:spLocks noGrp="1"/>
          </p:cNvSpPr>
          <p:nvPr>
            <p:ph type="title"/>
          </p:nvPr>
        </p:nvSpPr>
        <p:spPr>
          <a:xfrm>
            <a:off x="609600" y="275166"/>
            <a:ext cx="10972800" cy="1443101"/>
          </a:xfrm>
        </p:spPr>
        <p:txBody>
          <a:bodyPr/>
          <a:lstStyle/>
          <a:p>
            <a:pPr eaLnBrk="1" hangingPunct="1"/>
            <a:r>
              <a:rPr lang="en-US" altLang="en-US" dirty="0"/>
              <a:t>Position Management: Next Steps </a:t>
            </a:r>
          </a:p>
        </p:txBody>
      </p:sp>
      <p:sp>
        <p:nvSpPr>
          <p:cNvPr id="5122" name="Content Placeholder 1"/>
          <p:cNvSpPr>
            <a:spLocks noGrp="1"/>
          </p:cNvSpPr>
          <p:nvPr>
            <p:ph sz="half" idx="1"/>
          </p:nvPr>
        </p:nvSpPr>
        <p:spPr>
          <a:xfrm>
            <a:off x="844061" y="2062424"/>
            <a:ext cx="5545853" cy="3567793"/>
          </a:xfrm>
        </p:spPr>
        <p:txBody>
          <a:bodyPr/>
          <a:lstStyle/>
          <a:p>
            <a:pPr marL="285750" indent="-285750">
              <a:spcBef>
                <a:spcPts val="0"/>
              </a:spcBef>
            </a:pPr>
            <a:r>
              <a:rPr lang="en-US" sz="2400" dirty="0">
                <a:cs typeface="Times New Roman" panose="02020603050405020304" pitchFamily="18" charset="0"/>
              </a:rPr>
              <a:t>Begin using new online form July 1, 2019</a:t>
            </a:r>
          </a:p>
          <a:p>
            <a:pPr marL="685791" lvl="1" indent="-285750">
              <a:spcBef>
                <a:spcPts val="0"/>
              </a:spcBef>
            </a:pPr>
            <a:r>
              <a:rPr lang="en-US" dirty="0">
                <a:cs typeface="Times New Roman" panose="02020603050405020304" pitchFamily="18" charset="0"/>
              </a:rPr>
              <a:t>SPR will no longer be accepted</a:t>
            </a:r>
          </a:p>
          <a:p>
            <a:pPr marL="285750" indent="-285750">
              <a:spcBef>
                <a:spcPts val="0"/>
              </a:spcBef>
            </a:pPr>
            <a:endParaRPr lang="en-US" sz="2400" dirty="0"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</a:pPr>
            <a:r>
              <a:rPr lang="en-US" sz="2400" dirty="0">
                <a:cs typeface="Times New Roman" panose="02020603050405020304" pitchFamily="18" charset="0"/>
              </a:rPr>
              <a:t>Additional Zoom session to be scheduled in July (</a:t>
            </a:r>
            <a:r>
              <a:rPr lang="en-US" sz="2400" i="1" dirty="0">
                <a:cs typeface="Times New Roman" panose="02020603050405020304" pitchFamily="18" charset="0"/>
              </a:rPr>
              <a:t>date TBA</a:t>
            </a:r>
            <a:r>
              <a:rPr lang="en-US" sz="2400" dirty="0">
                <a:cs typeface="Times New Roman" panose="02020603050405020304" pitchFamily="18" charset="0"/>
              </a:rPr>
              <a:t>) </a:t>
            </a:r>
          </a:p>
          <a:p>
            <a:pPr marL="285750" indent="-285750">
              <a:spcBef>
                <a:spcPts val="0"/>
              </a:spcBef>
            </a:pPr>
            <a:endParaRPr lang="en-US" sz="2400" dirty="0"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</a:pPr>
            <a:r>
              <a:rPr lang="en-US" sz="2400" dirty="0">
                <a:cs typeface="Times New Roman" panose="02020603050405020304" pitchFamily="18" charset="0"/>
              </a:rPr>
              <a:t>Zoom recording to be posted on ANR websites, along with FAQs and checklist </a:t>
            </a:r>
          </a:p>
          <a:p>
            <a:pPr marL="685791" lvl="1" indent="-285750">
              <a:spcBef>
                <a:spcPts val="0"/>
              </a:spcBef>
            </a:pPr>
            <a:r>
              <a:rPr lang="en-US" dirty="0">
                <a:cs typeface="Times New Roman" panose="02020603050405020304" pitchFamily="18" charset="0"/>
              </a:rPr>
              <a:t>ANR </a:t>
            </a:r>
            <a:r>
              <a:rPr lang="en-US" dirty="0" err="1">
                <a:cs typeface="Times New Roman" panose="02020603050405020304" pitchFamily="18" charset="0"/>
              </a:rPr>
              <a:t>UCPath</a:t>
            </a:r>
            <a:r>
              <a:rPr lang="en-US" dirty="0">
                <a:cs typeface="Times New Roman" panose="02020603050405020304" pitchFamily="18" charset="0"/>
              </a:rPr>
              <a:t> Training Resources </a:t>
            </a:r>
          </a:p>
          <a:p>
            <a:pPr marL="685791" lvl="1" indent="-285750">
              <a:spcBef>
                <a:spcPts val="0"/>
              </a:spcBef>
            </a:pPr>
            <a:r>
              <a:rPr lang="en-US" dirty="0">
                <a:cs typeface="Times New Roman" panose="02020603050405020304" pitchFamily="18" charset="0"/>
              </a:rPr>
              <a:t>HR Staff Recruitment </a:t>
            </a:r>
          </a:p>
          <a:p>
            <a:pPr marL="285750" indent="-285750">
              <a:spcBef>
                <a:spcPts val="0"/>
              </a:spcBef>
            </a:pPr>
            <a:endParaRPr lang="en-US" sz="2400" dirty="0"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DFD8A1-D5F0-478E-9A17-B09B739DFD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17" y="2182163"/>
            <a:ext cx="4719389" cy="314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78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Readiness Sessions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DDAA4-599D-4F2F-92E5-5B6E4A27B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91341"/>
            <a:ext cx="10972800" cy="3816351"/>
          </a:xfrm>
        </p:spPr>
        <p:txBody>
          <a:bodyPr/>
          <a:lstStyle/>
          <a:p>
            <a:r>
              <a:rPr lang="en-US" dirty="0" err="1"/>
              <a:t>UCPath</a:t>
            </a:r>
            <a:r>
              <a:rPr lang="en-US" dirty="0"/>
              <a:t> team (BOC, HR) to schedule </a:t>
            </a:r>
            <a:r>
              <a:rPr lang="en-US" b="1" dirty="0"/>
              <a:t>small, interactive </a:t>
            </a:r>
            <a:r>
              <a:rPr lang="en-US" dirty="0"/>
              <a:t>sessions with UCCEs, RECs, statewide programs and admin units to review </a:t>
            </a:r>
            <a:r>
              <a:rPr lang="en-US" dirty="0" err="1"/>
              <a:t>UCPath</a:t>
            </a:r>
            <a:r>
              <a:rPr lang="en-US" dirty="0"/>
              <a:t> changes </a:t>
            </a:r>
          </a:p>
          <a:p>
            <a:r>
              <a:rPr lang="en-US" dirty="0"/>
              <a:t>One hour sessions, including time for </a:t>
            </a:r>
            <a:r>
              <a:rPr lang="en-US" b="1" dirty="0"/>
              <a:t>questions and discussion </a:t>
            </a:r>
          </a:p>
          <a:p>
            <a:r>
              <a:rPr lang="en-US" b="1" dirty="0"/>
              <a:t>Target audience</a:t>
            </a:r>
            <a:r>
              <a:rPr lang="en-US" dirty="0"/>
              <a:t>: Directors, Office Managers, Business Managers, Supervisors, and anyone else who is interested </a:t>
            </a:r>
          </a:p>
          <a:p>
            <a:r>
              <a:rPr lang="en-US" b="1" dirty="0"/>
              <a:t>Target timing</a:t>
            </a:r>
            <a:r>
              <a:rPr lang="en-US" dirty="0"/>
              <a:t>: between late July and the end of August </a:t>
            </a:r>
          </a:p>
          <a:p>
            <a:pPr lvl="1"/>
            <a:r>
              <a:rPr lang="en-US" i="1" dirty="0" err="1"/>
              <a:t>UCPath</a:t>
            </a:r>
            <a:r>
              <a:rPr lang="en-US" i="1" dirty="0"/>
              <a:t> team will contact Network members to schedule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226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Staff Recruitment and New Hire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DDAA4-599D-4F2F-92E5-5B6E4A27B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TAM</a:t>
            </a:r>
            <a:r>
              <a:rPr lang="en-US" dirty="0"/>
              <a:t> replacing CATS as staff recruitment application </a:t>
            </a:r>
          </a:p>
          <a:p>
            <a:r>
              <a:rPr lang="en-US" dirty="0"/>
              <a:t>Improved tools for </a:t>
            </a:r>
            <a:r>
              <a:rPr lang="en-US" b="1" dirty="0"/>
              <a:t>new hire process </a:t>
            </a:r>
            <a:r>
              <a:rPr lang="en-US" dirty="0"/>
              <a:t>(forms, I-9, etc.)  </a:t>
            </a:r>
          </a:p>
          <a:p>
            <a:r>
              <a:rPr lang="en-US" dirty="0"/>
              <a:t>90-minute Zoom sessions, to be repeated and recorded </a:t>
            </a:r>
          </a:p>
          <a:p>
            <a:r>
              <a:rPr lang="en-US" b="1" dirty="0"/>
              <a:t>Target audience</a:t>
            </a:r>
            <a:r>
              <a:rPr lang="en-US" dirty="0"/>
              <a:t>: Office Managers, Business Managers, Supervisors, and anyone else involved in hiring staff </a:t>
            </a:r>
          </a:p>
          <a:p>
            <a:r>
              <a:rPr lang="en-US" b="1" dirty="0"/>
              <a:t>Target timing</a:t>
            </a:r>
            <a:r>
              <a:rPr lang="en-US" dirty="0"/>
              <a:t>: September (dates to be announced)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740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Resources on the Website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841" t="12841" r="16423" b="10926"/>
          <a:stretch/>
        </p:blipFill>
        <p:spPr>
          <a:xfrm>
            <a:off x="1174750" y="1234811"/>
            <a:ext cx="7369600" cy="44674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6B63C-A1D5-4488-A7D6-B6DA3ACA690E}"/>
              </a:ext>
            </a:extLst>
          </p:cNvPr>
          <p:cNvSpPr txBox="1"/>
          <p:nvPr/>
        </p:nvSpPr>
        <p:spPr>
          <a:xfrm rot="1934422">
            <a:off x="5921825" y="3657601"/>
            <a:ext cx="648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ucpath.ucanr.edu/</a:t>
            </a:r>
            <a:r>
              <a:rPr lang="en-US" i="1" dirty="0" err="1">
                <a:solidFill>
                  <a:srgbClr val="FF0000"/>
                </a:solidFill>
              </a:rPr>
              <a:t>Training_Resources</a:t>
            </a:r>
            <a:r>
              <a:rPr lang="en-US" i="1" dirty="0">
                <a:solidFill>
                  <a:srgbClr val="FF0000"/>
                </a:solidFill>
              </a:rPr>
              <a:t>/</a:t>
            </a:r>
            <a:r>
              <a:rPr lang="en-US" i="1" dirty="0" err="1">
                <a:solidFill>
                  <a:srgbClr val="FF0000"/>
                </a:solidFill>
              </a:rPr>
              <a:t>Employee_Training_Courses</a:t>
            </a:r>
            <a:r>
              <a:rPr lang="en-US" i="1" dirty="0">
                <a:solidFill>
                  <a:srgbClr val="FF000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66872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1227C68-5EF5-4739-A272-EC37715DCC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14" t="-1" r="29463" b="20629"/>
          <a:stretch/>
        </p:blipFill>
        <p:spPr>
          <a:xfrm>
            <a:off x="383296" y="137869"/>
            <a:ext cx="8485522" cy="57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65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Action Items for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UCPath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Network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DDAA4-599D-4F2F-92E5-5B6E4A27B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sure bi-weekly paid employees are aware of new </a:t>
            </a:r>
            <a:r>
              <a:rPr lang="en-US" b="1" dirty="0"/>
              <a:t>TRS approval deadlines</a:t>
            </a:r>
            <a:endParaRPr lang="en-US" dirty="0"/>
          </a:p>
          <a:p>
            <a:r>
              <a:rPr lang="en-US" dirty="0"/>
              <a:t>Schedule a </a:t>
            </a:r>
            <a:r>
              <a:rPr lang="en-US" b="1" dirty="0"/>
              <a:t>Readiness Session</a:t>
            </a:r>
            <a:r>
              <a:rPr lang="en-US" dirty="0"/>
              <a:t> with the </a:t>
            </a:r>
            <a:r>
              <a:rPr lang="en-US" dirty="0" err="1"/>
              <a:t>UCPath</a:t>
            </a:r>
            <a:r>
              <a:rPr lang="en-US" dirty="0"/>
              <a:t> team </a:t>
            </a:r>
          </a:p>
          <a:p>
            <a:r>
              <a:rPr lang="en-US" dirty="0"/>
              <a:t>If you missed it, view the </a:t>
            </a:r>
            <a:r>
              <a:rPr lang="en-US" b="1" dirty="0"/>
              <a:t>Position Management </a:t>
            </a:r>
            <a:r>
              <a:rPr lang="en-US" dirty="0"/>
              <a:t>Zoom webinar</a:t>
            </a:r>
          </a:p>
          <a:p>
            <a:pPr lvl="1"/>
            <a:r>
              <a:rPr lang="en-US" dirty="0"/>
              <a:t>New steps for hiring managers and their designees beginning in July </a:t>
            </a: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83573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2974694"/>
            <a:ext cx="10363200" cy="2080789"/>
          </a:xfrm>
        </p:spPr>
        <p:txBody>
          <a:bodyPr/>
          <a:lstStyle/>
          <a:p>
            <a:r>
              <a:rPr lang="en-US" sz="3600" b="0" cap="none" dirty="0">
                <a:latin typeface="Arial" panose="020B0604020202020204" pitchFamily="34" charset="0"/>
                <a:cs typeface="Arial" panose="020B0604020202020204" pitchFamily="34" charset="0"/>
              </a:rPr>
              <a:t>Questions about UC Path?</a:t>
            </a:r>
            <a:br>
              <a:rPr lang="en-US" sz="3600" b="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cap="none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br>
              <a:rPr lang="en-US" sz="3600" b="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cap="none" dirty="0">
                <a:latin typeface="Arial" panose="020B0604020202020204" pitchFamily="34" charset="0"/>
                <a:cs typeface="Arial" panose="020B0604020202020204" pitchFamily="34" charset="0"/>
              </a:rPr>
              <a:t>Email </a:t>
            </a:r>
            <a:r>
              <a:rPr lang="en-US" sz="3600" b="0" cap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ucpath@ucanr.edu</a:t>
            </a:r>
            <a:r>
              <a:rPr lang="en-US" sz="3600" b="0" cap="none" dirty="0">
                <a:latin typeface="Arial" panose="020B0604020202020204" pitchFamily="34" charset="0"/>
                <a:cs typeface="Arial" panose="020B0604020202020204" pitchFamily="34" charset="0"/>
              </a:rPr>
              <a:t> or visit </a:t>
            </a:r>
            <a:r>
              <a:rPr lang="en-US" sz="3600" b="0" cap="none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ucpath.ucanr.edu</a:t>
            </a:r>
            <a:r>
              <a:rPr lang="en-US" sz="3600" b="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122" y="961911"/>
            <a:ext cx="3405307" cy="288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29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24000" y="6155766"/>
            <a:ext cx="2633980" cy="182880"/>
          </a:xfrm>
          <a:custGeom>
            <a:avLst/>
            <a:gdLst/>
            <a:ahLst/>
            <a:cxnLst/>
            <a:rect l="l" t="t" r="r" b="b"/>
            <a:pathLst>
              <a:path w="2633980" h="182879">
                <a:moveTo>
                  <a:pt x="0" y="182879"/>
                </a:moveTo>
                <a:lnTo>
                  <a:pt x="2633891" y="182879"/>
                </a:lnTo>
                <a:lnTo>
                  <a:pt x="2633891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93407"/>
            <a:ext cx="1220724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6990">
            <a:solidFill>
              <a:srgbClr val="DBD5C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75"/>
            <a:r>
              <a:rPr spc="-25" dirty="0"/>
              <a:t>Ag</a:t>
            </a:r>
            <a:r>
              <a:rPr spc="-15" dirty="0"/>
              <a:t>e</a:t>
            </a:r>
            <a:r>
              <a:rPr spc="-25" dirty="0"/>
              <a:t>nd</a:t>
            </a:r>
            <a:r>
              <a:rPr spc="-20" dirty="0"/>
              <a:t>a</a:t>
            </a:r>
          </a:p>
        </p:txBody>
      </p:sp>
      <p:sp>
        <p:nvSpPr>
          <p:cNvPr id="14" name="object 5"/>
          <p:cNvSpPr/>
          <p:nvPr/>
        </p:nvSpPr>
        <p:spPr>
          <a:xfrm>
            <a:off x="-12700" y="623459"/>
            <a:ext cx="3870960" cy="55369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274707"/>
              </p:ext>
            </p:extLst>
          </p:nvPr>
        </p:nvGraphicFramePr>
        <p:xfrm>
          <a:off x="4406900" y="1923792"/>
          <a:ext cx="7029451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9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9664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Today’s Agenda </a:t>
                      </a: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New TRS Approval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Deadlines </a:t>
                      </a: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Position Management – Changes Starting in July </a:t>
                      </a: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/>
                        <a:t>Readiness Sessions </a:t>
                      </a:r>
                      <a:endParaRPr lang="en-US" sz="2400" dirty="0"/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41877501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Recruitment and Pre-Hire</a:t>
                      </a:r>
                      <a:r>
                        <a:rPr lang="en-US" sz="2400" baseline="0" dirty="0"/>
                        <a:t> Processes – Training Plan </a:t>
                      </a:r>
                      <a:endParaRPr lang="en-US" sz="2400" dirty="0"/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97152432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UCPath</a:t>
                      </a:r>
                      <a:r>
                        <a:rPr lang="en-US" sz="2400" baseline="0" dirty="0"/>
                        <a:t> website: Videos and Other Resources </a:t>
                      </a:r>
                      <a:endParaRPr lang="en-US" sz="2400" dirty="0"/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258266656"/>
                  </a:ext>
                </a:extLst>
              </a:tr>
            </a:tbl>
          </a:graphicData>
        </a:graphic>
      </p:graphicFrame>
      <p:sp>
        <p:nvSpPr>
          <p:cNvPr id="17" name="Slide Number Placeholder 2"/>
          <p:cNvSpPr txBox="1">
            <a:spLocks/>
          </p:cNvSpPr>
          <p:nvPr/>
        </p:nvSpPr>
        <p:spPr>
          <a:xfrm>
            <a:off x="8415872" y="63899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558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901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801787"/>
              </p:ext>
            </p:extLst>
          </p:nvPr>
        </p:nvGraphicFramePr>
        <p:xfrm>
          <a:off x="609600" y="1600200"/>
          <a:ext cx="10972800" cy="381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CC50C42B-F508-43E4-870F-BBD855146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Implementing Positive Changes… </a:t>
            </a:r>
          </a:p>
        </p:txBody>
      </p:sp>
    </p:spTree>
    <p:extLst>
      <p:ext uri="{BB962C8B-B14F-4D97-AF65-F5344CB8AC3E}">
        <p14:creationId xmlns:p14="http://schemas.microsoft.com/office/powerpoint/2010/main" val="1731678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TRS approval deadlines for Bi-weekly Paid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DDAA4-599D-4F2F-92E5-5B6E4A27B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8167"/>
            <a:ext cx="10972800" cy="4180967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Old Timing </a:t>
            </a:r>
          </a:p>
          <a:p>
            <a:r>
              <a:rPr lang="en-US" dirty="0"/>
              <a:t>Deadline for supervisor TRS approval had been 5pm on Wednesday following the end of a pay period </a:t>
            </a:r>
          </a:p>
          <a:p>
            <a:r>
              <a:rPr lang="en-US" dirty="0"/>
              <a:t>Late timesheets could be manually added up to 5pm on Friday</a:t>
            </a:r>
          </a:p>
          <a:p>
            <a:pPr marL="0" indent="0">
              <a:buNone/>
            </a:pPr>
            <a:r>
              <a:rPr lang="en-US" u="sng" dirty="0"/>
              <a:t>New Timing </a:t>
            </a:r>
          </a:p>
          <a:p>
            <a:r>
              <a:rPr lang="en-US" dirty="0"/>
              <a:t>Deadline for supervisor TRS approval is 10am on Monday following the end of the pay period </a:t>
            </a:r>
          </a:p>
          <a:p>
            <a:r>
              <a:rPr lang="en-US" dirty="0"/>
              <a:t>No opportunity for late submission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67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324961F-79FD-483A-8777-285E7F6A9B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089027"/>
              </p:ext>
            </p:extLst>
          </p:nvPr>
        </p:nvGraphicFramePr>
        <p:xfrm>
          <a:off x="-1625600" y="254000"/>
          <a:ext cx="10156825" cy="553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Document" r:id="rId3" imgW="5936098" imgH="3239648" progId="Word.Document.12">
                  <p:embed/>
                </p:oleObj>
              </mc:Choice>
              <mc:Fallback>
                <p:oleObj name="Document" r:id="rId3" imgW="5936098" imgH="32396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625600" y="254000"/>
                        <a:ext cx="10156825" cy="553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" name="Picture 43">
            <a:extLst>
              <a:ext uri="{FF2B5EF4-FFF2-40B4-BE49-F238E27FC236}">
                <a16:creationId xmlns:a16="http://schemas.microsoft.com/office/drawing/2014/main" id="{F37125B3-732F-4CD7-A618-4F0C244850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812"/>
          <a:stretch/>
        </p:blipFill>
        <p:spPr>
          <a:xfrm>
            <a:off x="6196309" y="1528693"/>
            <a:ext cx="5822067" cy="2186780"/>
          </a:xfrm>
          <a:prstGeom prst="rect">
            <a:avLst/>
          </a:prstGeom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D8B1301C-B81E-4AC4-8A0D-2070D3A25E92}"/>
              </a:ext>
            </a:extLst>
          </p:cNvPr>
          <p:cNvSpPr/>
          <p:nvPr/>
        </p:nvSpPr>
        <p:spPr>
          <a:xfrm>
            <a:off x="685799" y="736600"/>
            <a:ext cx="5510509" cy="451830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TextBox 1031">
            <a:extLst>
              <a:ext uri="{FF2B5EF4-FFF2-40B4-BE49-F238E27FC236}">
                <a16:creationId xmlns:a16="http://schemas.microsoft.com/office/drawing/2014/main" id="{AF6924CA-E213-42C8-B8C0-11B766A64A86}"/>
              </a:ext>
            </a:extLst>
          </p:cNvPr>
          <p:cNvSpPr txBox="1"/>
          <p:nvPr/>
        </p:nvSpPr>
        <p:spPr>
          <a:xfrm>
            <a:off x="6667500" y="4076700"/>
            <a:ext cx="5076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*If the employee works on the last Saturday of the biweekly pay period, they should submit their TRS timesheet at the end of their work day on Saturday.   </a:t>
            </a:r>
          </a:p>
        </p:txBody>
      </p:sp>
    </p:spTree>
    <p:extLst>
      <p:ext uri="{BB962C8B-B14F-4D97-AF65-F5344CB8AC3E}">
        <p14:creationId xmlns:p14="http://schemas.microsoft.com/office/powerpoint/2010/main" val="813672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C471428-2768-4D3E-9A14-0F8FC51869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067154"/>
              </p:ext>
            </p:extLst>
          </p:nvPr>
        </p:nvGraphicFramePr>
        <p:xfrm>
          <a:off x="555171" y="217715"/>
          <a:ext cx="8268861" cy="57019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7865">
                  <a:extLst>
                    <a:ext uri="{9D8B030D-6E8A-4147-A177-3AD203B41FA5}">
                      <a16:colId xmlns:a16="http://schemas.microsoft.com/office/drawing/2014/main" val="2997420550"/>
                    </a:ext>
                  </a:extLst>
                </a:gridCol>
                <a:gridCol w="1530077">
                  <a:extLst>
                    <a:ext uri="{9D8B030D-6E8A-4147-A177-3AD203B41FA5}">
                      <a16:colId xmlns:a16="http://schemas.microsoft.com/office/drawing/2014/main" val="2474015815"/>
                    </a:ext>
                  </a:extLst>
                </a:gridCol>
                <a:gridCol w="2066112">
                  <a:extLst>
                    <a:ext uri="{9D8B030D-6E8A-4147-A177-3AD203B41FA5}">
                      <a16:colId xmlns:a16="http://schemas.microsoft.com/office/drawing/2014/main" val="1602736109"/>
                    </a:ext>
                  </a:extLst>
                </a:gridCol>
                <a:gridCol w="1590723">
                  <a:extLst>
                    <a:ext uri="{9D8B030D-6E8A-4147-A177-3AD203B41FA5}">
                      <a16:colId xmlns:a16="http://schemas.microsoft.com/office/drawing/2014/main" val="1362205895"/>
                    </a:ext>
                  </a:extLst>
                </a:gridCol>
                <a:gridCol w="1243323">
                  <a:extLst>
                    <a:ext uri="{9D8B030D-6E8A-4147-A177-3AD203B41FA5}">
                      <a16:colId xmlns:a16="http://schemas.microsoft.com/office/drawing/2014/main" val="2145317989"/>
                    </a:ext>
                  </a:extLst>
                </a:gridCol>
                <a:gridCol w="460761">
                  <a:extLst>
                    <a:ext uri="{9D8B030D-6E8A-4147-A177-3AD203B41FA5}">
                      <a16:colId xmlns:a16="http://schemas.microsoft.com/office/drawing/2014/main" val="3459448089"/>
                    </a:ext>
                  </a:extLst>
                </a:gridCol>
              </a:tblGrid>
              <a:tr h="395206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2019 Bi-Weekly Timesheet Schedule</a:t>
                      </a:r>
                      <a:endParaRPr lang="en-US" sz="28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91763"/>
                  </a:ext>
                </a:extLst>
              </a:tr>
              <a:tr h="2433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Pay Period End Date</a:t>
                      </a:r>
                    </a:p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(Saturday)</a:t>
                      </a:r>
                    </a:p>
                  </a:txBody>
                  <a:tcPr marL="5944" marR="5944" marT="59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Employee Submits Timesheet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5944" marR="5944" marT="59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Supervisor Approves Timesheet  </a:t>
                      </a:r>
                    </a:p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(by Monday 10am)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5944" marR="5944" marT="59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Timesheet Pay Compute </a:t>
                      </a:r>
                    </a:p>
                  </a:txBody>
                  <a:tcPr marL="5944" marR="5944" marT="59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Pay Date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b"/>
                </a:tc>
                <a:extLst>
                  <a:ext uri="{0D108BD9-81ED-4DB2-BD59-A6C34878D82A}">
                    <a16:rowId xmlns:a16="http://schemas.microsoft.com/office/drawing/2014/main" val="2589619248"/>
                  </a:ext>
                </a:extLst>
              </a:tr>
              <a:tr h="7983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b"/>
                </a:tc>
                <a:extLst>
                  <a:ext uri="{0D108BD9-81ED-4DB2-BD59-A6C34878D82A}">
                    <a16:rowId xmlns:a16="http://schemas.microsoft.com/office/drawing/2014/main" val="1832898224"/>
                  </a:ext>
                </a:extLst>
              </a:tr>
              <a:tr h="301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06/29/19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06/29/19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07/01/19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07/03/19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07/10/19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b"/>
                </a:tc>
                <a:extLst>
                  <a:ext uri="{0D108BD9-81ED-4DB2-BD59-A6C34878D82A}">
                    <a16:rowId xmlns:a16="http://schemas.microsoft.com/office/drawing/2014/main" val="1690782407"/>
                  </a:ext>
                </a:extLst>
              </a:tr>
              <a:tr h="301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07/13/19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07/13/19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07/15/19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07/19/19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07/24/19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b"/>
                </a:tc>
                <a:extLst>
                  <a:ext uri="{0D108BD9-81ED-4DB2-BD59-A6C34878D82A}">
                    <a16:rowId xmlns:a16="http://schemas.microsoft.com/office/drawing/2014/main" val="2432514648"/>
                  </a:ext>
                </a:extLst>
              </a:tr>
              <a:tr h="301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07/27/19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07/27/19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07/29/19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08/02/19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08/07/19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b"/>
                </a:tc>
                <a:extLst>
                  <a:ext uri="{0D108BD9-81ED-4DB2-BD59-A6C34878D82A}">
                    <a16:rowId xmlns:a16="http://schemas.microsoft.com/office/drawing/2014/main" val="1100143896"/>
                  </a:ext>
                </a:extLst>
              </a:tr>
              <a:tr h="301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08/10/19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08/10/19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08/12/19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08/16/19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08/21/19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b"/>
                </a:tc>
                <a:extLst>
                  <a:ext uri="{0D108BD9-81ED-4DB2-BD59-A6C34878D82A}">
                    <a16:rowId xmlns:a16="http://schemas.microsoft.com/office/drawing/2014/main" val="3599123840"/>
                  </a:ext>
                </a:extLst>
              </a:tr>
              <a:tr h="301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08/24/19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08/24/19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08/26/19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08/29/19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09/04/19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b"/>
                </a:tc>
                <a:extLst>
                  <a:ext uri="{0D108BD9-81ED-4DB2-BD59-A6C34878D82A}">
                    <a16:rowId xmlns:a16="http://schemas.microsoft.com/office/drawing/2014/main" val="916918789"/>
                  </a:ext>
                </a:extLst>
              </a:tr>
              <a:tr h="301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09/07/19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09/07/19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09/09/19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09/13/19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09/18/19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b"/>
                </a:tc>
                <a:extLst>
                  <a:ext uri="{0D108BD9-81ED-4DB2-BD59-A6C34878D82A}">
                    <a16:rowId xmlns:a16="http://schemas.microsoft.com/office/drawing/2014/main" val="385992150"/>
                  </a:ext>
                </a:extLst>
              </a:tr>
              <a:tr h="301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09/21/19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09/21/19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09/23/19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09/24/19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10/02/19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b"/>
                </a:tc>
                <a:extLst>
                  <a:ext uri="{0D108BD9-81ED-4DB2-BD59-A6C34878D82A}">
                    <a16:rowId xmlns:a16="http://schemas.microsoft.com/office/drawing/2014/main" val="4177447443"/>
                  </a:ext>
                </a:extLst>
              </a:tr>
              <a:tr h="301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10/05/19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10/05/19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10/07/19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10/09/19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10/16/19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b"/>
                </a:tc>
                <a:extLst>
                  <a:ext uri="{0D108BD9-81ED-4DB2-BD59-A6C34878D82A}">
                    <a16:rowId xmlns:a16="http://schemas.microsoft.com/office/drawing/2014/main" val="1848644590"/>
                  </a:ext>
                </a:extLst>
              </a:tr>
              <a:tr h="301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10/19/19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10/19/19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10/21/19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10/23/19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10/30/19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b"/>
                </a:tc>
                <a:extLst>
                  <a:ext uri="{0D108BD9-81ED-4DB2-BD59-A6C34878D82A}">
                    <a16:rowId xmlns:a16="http://schemas.microsoft.com/office/drawing/2014/main" val="1889264762"/>
                  </a:ext>
                </a:extLst>
              </a:tr>
              <a:tr h="301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11/02/19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11/02/19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11/05/19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11/07/19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11/13/19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b"/>
                </a:tc>
                <a:extLst>
                  <a:ext uri="{0D108BD9-81ED-4DB2-BD59-A6C34878D82A}">
                    <a16:rowId xmlns:a16="http://schemas.microsoft.com/office/drawing/2014/main" val="3642711891"/>
                  </a:ext>
                </a:extLst>
              </a:tr>
              <a:tr h="301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11/16/19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11/16/19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11/18/19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11/20/19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11/27/19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b"/>
                </a:tc>
                <a:extLst>
                  <a:ext uri="{0D108BD9-81ED-4DB2-BD59-A6C34878D82A}">
                    <a16:rowId xmlns:a16="http://schemas.microsoft.com/office/drawing/2014/main" val="3272188653"/>
                  </a:ext>
                </a:extLst>
              </a:tr>
              <a:tr h="301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11/30/19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11/30/19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12/02/19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12/04/19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12/11/19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b"/>
                </a:tc>
                <a:extLst>
                  <a:ext uri="{0D108BD9-81ED-4DB2-BD59-A6C34878D82A}">
                    <a16:rowId xmlns:a16="http://schemas.microsoft.com/office/drawing/2014/main" val="3546786744"/>
                  </a:ext>
                </a:extLst>
              </a:tr>
              <a:tr h="301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12/14/19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12/14/19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12/16/19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12/18/19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12/23/19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b"/>
                </a:tc>
                <a:extLst>
                  <a:ext uri="{0D108BD9-81ED-4DB2-BD59-A6C34878D82A}">
                    <a16:rowId xmlns:a16="http://schemas.microsoft.com/office/drawing/2014/main" val="371776515"/>
                  </a:ext>
                </a:extLst>
              </a:tr>
              <a:tr h="301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12/28/19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12/28/19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12/30/19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12/31/20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01/08/20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4" marR="5944" marT="5944" marB="0" anchor="b"/>
                </a:tc>
                <a:extLst>
                  <a:ext uri="{0D108BD9-81ED-4DB2-BD59-A6C34878D82A}">
                    <a16:rowId xmlns:a16="http://schemas.microsoft.com/office/drawing/2014/main" val="1783990901"/>
                  </a:ext>
                </a:extLst>
              </a:tr>
            </a:tbl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F543C72B-59AF-456F-9853-09319BB97248}"/>
              </a:ext>
            </a:extLst>
          </p:cNvPr>
          <p:cNvSpPr/>
          <p:nvPr/>
        </p:nvSpPr>
        <p:spPr>
          <a:xfrm rot="9485431">
            <a:off x="8390744" y="2890158"/>
            <a:ext cx="1186542" cy="729343"/>
          </a:xfrm>
          <a:prstGeom prst="rightArrow">
            <a:avLst/>
          </a:prstGeom>
          <a:solidFill>
            <a:srgbClr val="FBB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2365FB-E02C-4D3E-B501-1C4F86E0BADB}"/>
              </a:ext>
            </a:extLst>
          </p:cNvPr>
          <p:cNvSpPr txBox="1"/>
          <p:nvPr/>
        </p:nvSpPr>
        <p:spPr>
          <a:xfrm>
            <a:off x="9514112" y="2493334"/>
            <a:ext cx="1807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</a:rPr>
              <a:t>First </a:t>
            </a:r>
            <a:r>
              <a:rPr lang="en-US" sz="2400" b="1" i="1" dirty="0" err="1">
                <a:solidFill>
                  <a:srgbClr val="0070C0"/>
                </a:solidFill>
              </a:rPr>
              <a:t>UCPath</a:t>
            </a:r>
            <a:r>
              <a:rPr lang="en-US" sz="2400" b="1" i="1" dirty="0">
                <a:solidFill>
                  <a:srgbClr val="0070C0"/>
                </a:solidFill>
              </a:rPr>
              <a:t> bi-weekly pay period</a:t>
            </a:r>
          </a:p>
        </p:txBody>
      </p:sp>
      <p:pic>
        <p:nvPicPr>
          <p:cNvPr id="2050" name="Picture 2" descr="Image result for we're number one image">
            <a:extLst>
              <a:ext uri="{FF2B5EF4-FFF2-40B4-BE49-F238E27FC236}">
                <a16:creationId xmlns:a16="http://schemas.microsoft.com/office/drawing/2014/main" id="{EB21C517-268E-4285-B0B9-FD0C0F552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063" y="3814537"/>
            <a:ext cx="2143125" cy="21431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618254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TRS approval deadlines: outreach plan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DDAA4-599D-4F2F-92E5-5B6E4A27B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998933"/>
          </a:xfrm>
        </p:spPr>
        <p:txBody>
          <a:bodyPr/>
          <a:lstStyle/>
          <a:p>
            <a:r>
              <a:rPr lang="en-US" dirty="0"/>
              <a:t>BOC Payroll sends reminders to TRS approvers each bi-weekly pay period </a:t>
            </a:r>
          </a:p>
          <a:p>
            <a:r>
              <a:rPr lang="en-US" dirty="0"/>
              <a:t>Payroll calendar to be posted on BOC and </a:t>
            </a:r>
            <a:r>
              <a:rPr lang="en-US" dirty="0" err="1"/>
              <a:t>UCPath</a:t>
            </a:r>
            <a:r>
              <a:rPr lang="en-US" dirty="0"/>
              <a:t> websites</a:t>
            </a:r>
          </a:p>
          <a:p>
            <a:r>
              <a:rPr lang="en-US" dirty="0"/>
              <a:t>Developing flier for local distribution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762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4"/>
          <p:cNvSpPr>
            <a:spLocks noGrp="1"/>
          </p:cNvSpPr>
          <p:nvPr>
            <p:ph type="title"/>
          </p:nvPr>
        </p:nvSpPr>
        <p:spPr>
          <a:xfrm>
            <a:off x="609600" y="275166"/>
            <a:ext cx="10972800" cy="1443101"/>
          </a:xfrm>
        </p:spPr>
        <p:txBody>
          <a:bodyPr/>
          <a:lstStyle/>
          <a:p>
            <a:pPr eaLnBrk="1" hangingPunct="1"/>
            <a:r>
              <a:rPr lang="en-US" altLang="en-US" dirty="0"/>
              <a:t>Position Management Training </a:t>
            </a:r>
            <a:br>
              <a:rPr lang="en-US" altLang="en-US" dirty="0"/>
            </a:br>
            <a:r>
              <a:rPr lang="en-US" altLang="en-US" sz="3600" dirty="0"/>
              <a:t>Zoom sessions June 18 and June 19</a:t>
            </a:r>
            <a:endParaRPr lang="en-US" altLang="en-US" dirty="0"/>
          </a:p>
        </p:txBody>
      </p:sp>
      <p:sp>
        <p:nvSpPr>
          <p:cNvPr id="5122" name="Content Placeholder 1"/>
          <p:cNvSpPr>
            <a:spLocks noGrp="1"/>
          </p:cNvSpPr>
          <p:nvPr>
            <p:ph sz="half" idx="1"/>
          </p:nvPr>
        </p:nvSpPr>
        <p:spPr>
          <a:xfrm>
            <a:off x="844062" y="2062424"/>
            <a:ext cx="4745752" cy="3567793"/>
          </a:xfrm>
        </p:spPr>
        <p:txBody>
          <a:bodyPr/>
          <a:lstStyle/>
          <a:p>
            <a:pPr marL="285750" indent="-285750">
              <a:spcBef>
                <a:spcPts val="0"/>
              </a:spcBef>
            </a:pPr>
            <a:r>
              <a:rPr lang="en-US" sz="2000" dirty="0">
                <a:cs typeface="Times New Roman" panose="02020603050405020304" pitchFamily="18" charset="0"/>
              </a:rPr>
              <a:t>Understand the new Position Management form and process (SPR replacement). </a:t>
            </a:r>
          </a:p>
          <a:p>
            <a:pPr marL="285750" indent="-285750">
              <a:spcBef>
                <a:spcPts val="0"/>
              </a:spcBef>
            </a:pPr>
            <a:endParaRPr lang="en-US" sz="2000" dirty="0"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</a:pPr>
            <a:r>
              <a:rPr lang="en-US" sz="2000" dirty="0">
                <a:cs typeface="Times New Roman" panose="02020603050405020304" pitchFamily="18" charset="0"/>
              </a:rPr>
              <a:t>Have a clear understanding of the handoff and workflow of the position creation process. </a:t>
            </a:r>
          </a:p>
          <a:p>
            <a:pPr marL="285750" indent="-285750">
              <a:spcBef>
                <a:spcPts val="0"/>
              </a:spcBef>
            </a:pPr>
            <a:endParaRPr lang="en-US" sz="2000" dirty="0"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</a:pPr>
            <a:r>
              <a:rPr lang="en-US" sz="2000" dirty="0">
                <a:cs typeface="Times New Roman" panose="02020603050405020304" pitchFamily="18" charset="0"/>
              </a:rPr>
              <a:t>Understand creating new positions and updating existing positions prior to UC Path Go-live. </a:t>
            </a:r>
          </a:p>
        </p:txBody>
      </p:sp>
      <p:pic>
        <p:nvPicPr>
          <p:cNvPr id="5" name="Picture 2" descr="Image result for objecti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043" y="2623631"/>
            <a:ext cx="3549436" cy="165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26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Staff Position Request Form (SPR)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75364" y="1118508"/>
            <a:ext cx="4286251" cy="4667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3868" y="2493589"/>
            <a:ext cx="3471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Effective July 1, 2019, the SPR is going away! </a:t>
            </a:r>
          </a:p>
        </p:txBody>
      </p:sp>
    </p:spTree>
    <p:extLst>
      <p:ext uri="{BB962C8B-B14F-4D97-AF65-F5344CB8AC3E}">
        <p14:creationId xmlns:p14="http://schemas.microsoft.com/office/powerpoint/2010/main" val="201010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ANRslide_3-WaveSmal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NRslide_3-WaveSmal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4071</TotalTime>
  <Words>734</Words>
  <Application>Microsoft Office PowerPoint</Application>
  <PresentationFormat>Widescreen</PresentationFormat>
  <Paragraphs>175</Paragraphs>
  <Slides>17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MS PGothic</vt:lpstr>
      <vt:lpstr>MS PGothic</vt:lpstr>
      <vt:lpstr>Arial</vt:lpstr>
      <vt:lpstr>Calibri</vt:lpstr>
      <vt:lpstr>Kievit Offc Pro Medium</vt:lpstr>
      <vt:lpstr>Times New Roman</vt:lpstr>
      <vt:lpstr>Wingdings</vt:lpstr>
      <vt:lpstr>ヒラギノ角ゴ ProN W3</vt:lpstr>
      <vt:lpstr>ANRslide_3-WaveSmall</vt:lpstr>
      <vt:lpstr>1_ANRslide_3-WaveSmall</vt:lpstr>
      <vt:lpstr>Document</vt:lpstr>
      <vt:lpstr>PowerPoint Presentation</vt:lpstr>
      <vt:lpstr>Agenda</vt:lpstr>
      <vt:lpstr>Implementing Positive Changes… </vt:lpstr>
      <vt:lpstr>TRS approval deadlines for Bi-weekly Paid </vt:lpstr>
      <vt:lpstr>PowerPoint Presentation</vt:lpstr>
      <vt:lpstr>PowerPoint Presentation</vt:lpstr>
      <vt:lpstr>TRS approval deadlines: outreach plan </vt:lpstr>
      <vt:lpstr>Position Management Training  Zoom sessions June 18 and June 19</vt:lpstr>
      <vt:lpstr>Staff Position Request Form (SPR)</vt:lpstr>
      <vt:lpstr>NEW: Position Management Form</vt:lpstr>
      <vt:lpstr>Position Management: Next Steps </vt:lpstr>
      <vt:lpstr>Readiness Sessions </vt:lpstr>
      <vt:lpstr>Staff Recruitment and New Hire Processes</vt:lpstr>
      <vt:lpstr>Training Resources on the Website</vt:lpstr>
      <vt:lpstr>PowerPoint Presentation</vt:lpstr>
      <vt:lpstr>Action Items for UCPath Network </vt:lpstr>
      <vt:lpstr>Questions about UC Path?    Email ucpath@ucanr.edu or visit ucpath.ucanr.edu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Krause</dc:creator>
  <cp:lastModifiedBy>Emily Ann Schutzman</cp:lastModifiedBy>
  <cp:revision>209</cp:revision>
  <cp:lastPrinted>2019-05-22T17:39:41Z</cp:lastPrinted>
  <dcterms:created xsi:type="dcterms:W3CDTF">2018-10-18T15:43:28Z</dcterms:created>
  <dcterms:modified xsi:type="dcterms:W3CDTF">2019-07-02T22:32:03Z</dcterms:modified>
</cp:coreProperties>
</file>