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media/image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520" r:id="rId3"/>
    <p:sldId id="459" r:id="rId4"/>
    <p:sldId id="550" r:id="rId5"/>
    <p:sldId id="551" r:id="rId6"/>
    <p:sldId id="549" r:id="rId7"/>
    <p:sldId id="536" r:id="rId8"/>
    <p:sldId id="533" r:id="rId9"/>
    <p:sldId id="537" r:id="rId10"/>
    <p:sldId id="466" r:id="rId11"/>
    <p:sldId id="543" r:id="rId12"/>
    <p:sldId id="544" r:id="rId13"/>
    <p:sldId id="457" r:id="rId14"/>
    <p:sldId id="552" r:id="rId15"/>
    <p:sldId id="480" r:id="rId16"/>
    <p:sldId id="514" r:id="rId17"/>
    <p:sldId id="503" r:id="rId18"/>
    <p:sldId id="545" r:id="rId19"/>
    <p:sldId id="546" r:id="rId20"/>
    <p:sldId id="547" r:id="rId21"/>
    <p:sldId id="519" r:id="rId22"/>
    <p:sldId id="548" r:id="rId23"/>
    <p:sldId id="530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5A2"/>
    <a:srgbClr val="8A3926"/>
    <a:srgbClr val="FBB600"/>
    <a:srgbClr val="969696"/>
    <a:srgbClr val="E4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826" autoAdjust="0"/>
  </p:normalViewPr>
  <p:slideViewPr>
    <p:cSldViewPr snapToGrid="0">
      <p:cViewPr varScale="1">
        <p:scale>
          <a:sx n="69" d="100"/>
          <a:sy n="69" d="100"/>
        </p:scale>
        <p:origin x="4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160" units="cm"/>
          <inkml:channel name="Y" type="integer" max="1086" units="cm"/>
          <inkml:channel name="T" type="integer" max="2.14748E9" units="dev"/>
        </inkml:traceFormat>
        <inkml:channelProperties>
          <inkml:channelProperty channel="X" name="resolution" value="52.13033" units="1/cm"/>
          <inkml:channelProperty channel="Y" name="resolution" value="32.51497" units="1/cm"/>
          <inkml:channelProperty channel="T" name="resolution" value="1" units="1/dev"/>
        </inkml:channelProperties>
      </inkml:inkSource>
      <inkml:timestamp xml:id="ts0" timeString="2019-08-14T19:15:04.93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35 0,'27'0'297,"25"0"-282,-25 0 1,-1 0 62,1 0-62,-1 0 30,1 0-30,26 0 0,-27 0-1,1 0 157,-1 0-156,1 0-1,-1 0-15,0 0 16,1 0-16,-1 0 47,1 0-47,-1 0 16,1 0 15,-1 0-16,1 0 17,-1 0-32,1 0 62,-1 0-31,0 0 1,1 0-17,-1 0 1,1 0 0,-1 0-1,1 0 48,-1 0 62,1 0 15,-1 0-108,1 0-17,-1 0-15,1 0 31,-1 0 1,0 0-17,1 0 1,-1 0 15,1 0-15,-27 26 640,26-26-531,-26 27-94,0-1 126,27-26-142,-27 27 63,-27-27 313,1 0-375,-1 0-1,1 0 360,-1 0-375,1 0 16,0 0-1,-1 0-15,1 0 125,-1 0-93,1 0-1,-1 0 47,1 0-62,-1 0-1,1 0-15,-1 0 16,1 0-16,-1 0 16,1 0 109,0 0-110,-1 0 79,1 0-63,-1 0-15,1 0 31,-1 0-32,1 0 1,-1 0 0,1 0 62,-1 0-63,1 0 1,0 0-16,-1 0 62,1 0-46,-1 0 15,1 0-15,-1 0 46,1 0-62,-1 0 16,1 0 62,-1 0-62,1 0-1,-1 0 95,1 0-95,0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65D482B-C10D-4E77-8E79-5CBD46C246B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40DB767A-5937-408A-97DA-4D41051B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0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8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1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8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3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pay cards are being used as one of three payroll</a:t>
            </a:r>
            <a:r>
              <a:rPr lang="en-US" baseline="0" dirty="0"/>
              <a:t> methods </a:t>
            </a:r>
            <a:r>
              <a:rPr lang="en-US" dirty="0"/>
              <a:t>at UCLA and UCSB,</a:t>
            </a:r>
            <a:r>
              <a:rPr lang="en-US" baseline="0" dirty="0"/>
              <a:t> we assume they will be used here. But final decision is still pending.  We do know they will be used for emergency/off-cycle pay issues.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31452-F7A6-7E41-8ECC-2B09E974B5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13" indent="-173413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55">
              <a:defRPr/>
            </a:pPr>
            <a:fld id="{40DB767A-5937-408A-97DA-4D41051B0ED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355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936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19" y="5212263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260349"/>
            <a:ext cx="12192000" cy="6478269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-98855"/>
            <a:ext cx="3418704" cy="41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05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24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79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11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00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3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60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2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9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4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4" y="6318251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3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9720072" y="6179144"/>
            <a:ext cx="1508201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>
                <a:solidFill>
                  <a:srgbClr val="BEB6AF"/>
                </a:solidFill>
              </a:rPr>
              <a:t>ucpath.ucanr.edu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458" y="-159440"/>
            <a:ext cx="3418704" cy="4100404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5934456"/>
            <a:ext cx="9046464" cy="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730A9-5F3C-CC48-B45D-DEF52CD662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1600"/>
            <a:ext cx="12192000" cy="4064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6486114" y="6371168"/>
            <a:ext cx="4742159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 err="1">
                <a:solidFill>
                  <a:srgbClr val="BEB6AF"/>
                </a:solidFill>
              </a:rPr>
              <a:t>ucpath.ucanr.edu</a:t>
            </a:r>
            <a:r>
              <a:rPr lang="en-US" sz="1333" b="0" baseline="0" dirty="0">
                <a:solidFill>
                  <a:srgbClr val="BEB6AF"/>
                </a:solidFill>
              </a:rPr>
              <a:t>/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cpath.ucanr.edu/" TargetMode="External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4.emf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UCPath/files/307613.pdf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cpath@ucanr.edu" TargetMode="External"/><Relationship Id="rId2" Type="http://schemas.openxmlformats.org/officeDocument/2006/relationships/hyperlink" Target="mailto:humanresources@ucanr.edu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116" y="2659559"/>
            <a:ext cx="8803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 ANR </a:t>
            </a:r>
            <a:r>
              <a:rPr lang="en-US" sz="4400" b="1" dirty="0" err="1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UCPath</a:t>
            </a:r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Network</a:t>
            </a:r>
            <a:endParaRPr lang="en-US" sz="4400" b="1" dirty="0">
              <a:solidFill>
                <a:srgbClr val="0E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704C-6516-4E1B-8F8E-ADA3112C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976" y="3677521"/>
            <a:ext cx="6714899" cy="88435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25,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B4017E-F05C-46BD-B401-4ABB54AB3387}"/>
              </a:ext>
            </a:extLst>
          </p:cNvPr>
          <p:cNvSpPr txBox="1"/>
          <p:nvPr/>
        </p:nvSpPr>
        <p:spPr>
          <a:xfrm>
            <a:off x="3109898" y="4841633"/>
            <a:ext cx="597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Sally Harmsworth, Business Operations Center</a:t>
            </a:r>
          </a:p>
          <a:p>
            <a:r>
              <a:rPr lang="en-US" sz="2000" dirty="0"/>
              <a:t>John Fox, Human </a:t>
            </a:r>
            <a:r>
              <a:rPr lang="en-US" sz="2000" dirty="0" smtClean="0"/>
              <a:t>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068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UCPath Network Readiness Survey #2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Sept 2019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306707"/>
              </p:ext>
            </p:extLst>
          </p:nvPr>
        </p:nvGraphicFramePr>
        <p:xfrm>
          <a:off x="762000" y="1418169"/>
          <a:ext cx="9296400" cy="4720186"/>
        </p:xfrm>
        <a:graphic>
          <a:graphicData uri="http://schemas.openxmlformats.org/drawingml/2006/table">
            <a:tbl>
              <a:tblPr firstRow="1" firstCol="1" bandRow="1"/>
              <a:tblGrid>
                <a:gridCol w="5201557">
                  <a:extLst>
                    <a:ext uri="{9D8B030D-6E8A-4147-A177-3AD203B41FA5}">
                      <a16:colId xmlns:a16="http://schemas.microsoft.com/office/drawing/2014/main" val="1037284535"/>
                    </a:ext>
                  </a:extLst>
                </a:gridCol>
                <a:gridCol w="2117514">
                  <a:extLst>
                    <a:ext uri="{9D8B030D-6E8A-4147-A177-3AD203B41FA5}">
                      <a16:colId xmlns:a16="http://schemas.microsoft.com/office/drawing/2014/main" val="693495118"/>
                    </a:ext>
                  </a:extLst>
                </a:gridCol>
                <a:gridCol w="1977329">
                  <a:extLst>
                    <a:ext uri="{9D8B030D-6E8A-4147-A177-3AD203B41FA5}">
                      <a16:colId xmlns:a16="http://schemas.microsoft.com/office/drawing/2014/main" val="159193533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Agree or Strongly Agree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34649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UCPath Network: I understand...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April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9390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Overall 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“to-be” environment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887974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 self-service tools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39315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Time reporting system deadlines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957301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Onboarding/new hire process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84618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Where to get UCPath answers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E5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452781"/>
                  </a:ext>
                </a:extLst>
              </a:tr>
              <a:tr h="608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No. of Respondents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E55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9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22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UCPath Readiness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Survey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Areas of Concern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of vacation and sick leave accruals </a:t>
            </a:r>
          </a:p>
          <a:p>
            <a:r>
              <a:rPr lang="en-US" dirty="0"/>
              <a:t>Inaccurate and/or late pay </a:t>
            </a:r>
          </a:p>
          <a:p>
            <a:r>
              <a:rPr lang="en-US" dirty="0" smtClean="0"/>
              <a:t>Less personal </a:t>
            </a:r>
            <a:r>
              <a:rPr lang="en-US" dirty="0"/>
              <a:t>contact with </a:t>
            </a:r>
            <a:r>
              <a:rPr lang="en-US" dirty="0" smtClean="0"/>
              <a:t>service providers  </a:t>
            </a:r>
            <a:endParaRPr lang="en-US" dirty="0"/>
          </a:p>
          <a:p>
            <a:r>
              <a:rPr lang="en-US" dirty="0" smtClean="0"/>
              <a:t>Recruitment and onboarding processes </a:t>
            </a:r>
          </a:p>
          <a:p>
            <a:r>
              <a:rPr lang="en-US" dirty="0" smtClean="0"/>
              <a:t>Access to reports for funding changes/expense transfers</a:t>
            </a:r>
            <a:endParaRPr lang="en-US" sz="2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“Central admin. needs to consider the impact </a:t>
            </a:r>
            <a:r>
              <a:rPr lang="en-US" sz="2800" i="1" dirty="0">
                <a:solidFill>
                  <a:srgbClr val="0070C0"/>
                </a:solidFill>
              </a:rPr>
              <a:t>of changes on local </a:t>
            </a:r>
            <a:r>
              <a:rPr lang="en-US" sz="2800" i="1" dirty="0" smtClean="0">
                <a:solidFill>
                  <a:srgbClr val="0070C0"/>
                </a:solidFill>
              </a:rPr>
              <a:t>offices” </a:t>
            </a:r>
            <a:endParaRPr lang="en-US" sz="2800" i="1" dirty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75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974694"/>
            <a:ext cx="10363200" cy="2080789"/>
          </a:xfrm>
        </p:spPr>
        <p:txBody>
          <a:bodyPr/>
          <a:lstStyle/>
          <a:p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Questions about UC Path?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b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ucpath@ucanr.edu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or visit 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ucpath.ucanr.edu</a:t>
            </a:r>
            <a:r>
              <a:rPr lang="en-US" sz="3600" b="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122" y="961911"/>
            <a:ext cx="3405307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from past presentations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3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Staff Recruitment and New Hire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TAM</a:t>
            </a:r>
            <a:r>
              <a:rPr lang="en-US" dirty="0"/>
              <a:t> replacing CATS as staff recruitment application </a:t>
            </a:r>
          </a:p>
          <a:p>
            <a:r>
              <a:rPr lang="en-US" dirty="0"/>
              <a:t>Improved tools for </a:t>
            </a:r>
            <a:r>
              <a:rPr lang="en-US" b="1" dirty="0"/>
              <a:t>new hire process </a:t>
            </a:r>
            <a:r>
              <a:rPr lang="en-US" dirty="0"/>
              <a:t>(forms, I-9, etc.)  </a:t>
            </a:r>
          </a:p>
          <a:p>
            <a:r>
              <a:rPr lang="en-US" dirty="0"/>
              <a:t>Zoom sessions, to be recorded for on demand viewing</a:t>
            </a:r>
          </a:p>
          <a:p>
            <a:r>
              <a:rPr lang="en-US" b="1" dirty="0"/>
              <a:t>Target audience</a:t>
            </a:r>
            <a:r>
              <a:rPr lang="en-US" dirty="0"/>
              <a:t>: Office Managers, Business Managers, Supervisors, and anyone else involved in hiring staff </a:t>
            </a:r>
          </a:p>
          <a:p>
            <a:r>
              <a:rPr lang="en-US" b="1" dirty="0"/>
              <a:t>Job Builder</a:t>
            </a:r>
            <a:r>
              <a:rPr lang="en-US" dirty="0"/>
              <a:t>: September 12 </a:t>
            </a:r>
          </a:p>
          <a:p>
            <a:r>
              <a:rPr lang="en-US" b="1" dirty="0"/>
              <a:t>TAM Training</a:t>
            </a:r>
            <a:r>
              <a:rPr lang="en-US" dirty="0"/>
              <a:t>: September 18 and September 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4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What to expect the first time you log in to </a:t>
            </a:r>
            <a:r>
              <a:rPr lang="en-US" sz="3200" dirty="0" err="1"/>
              <a:t>UCPath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You’ll be prompted to set up </a:t>
            </a:r>
            <a:r>
              <a:rPr lang="en-US" sz="2800" b="1" dirty="0"/>
              <a:t>five security questions to protect your personal data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The security questions help verify your identity to prevent unauthorized access or changes to your financial, health benefits or personal information. </a:t>
            </a:r>
          </a:p>
          <a:p>
            <a:r>
              <a:rPr lang="en-US" sz="2800" dirty="0"/>
              <a:t>You’ll also be asked to complete </a:t>
            </a:r>
            <a:r>
              <a:rPr lang="en-US" sz="2800" b="1" dirty="0"/>
              <a:t>a self-identification questionnaire </a:t>
            </a:r>
            <a:r>
              <a:rPr lang="en-US" sz="2800" dirty="0"/>
              <a:t>about veteran and disability status, race, ethnicity, gender identity, and sexual orientation. </a:t>
            </a:r>
          </a:p>
          <a:p>
            <a:pPr lvl="1"/>
            <a:r>
              <a:rPr lang="en-US" sz="2400" dirty="0"/>
              <a:t>You can choose “decline to state” for any question but sharing information provides important data about UC employee diversity and informs UC’s efforts to create an inclusive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5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2343" y="248192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Paychecks Get New Look &amp; Feel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16E4BC-036D-AC4E-8C13-FA556D4D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343" y="1691273"/>
            <a:ext cx="9834769" cy="4428679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FA5FCC-7DFA-7F42-A058-BF2D576365EE}"/>
              </a:ext>
            </a:extLst>
          </p:cNvPr>
          <p:cNvSpPr/>
          <p:nvPr/>
        </p:nvSpPr>
        <p:spPr>
          <a:xfrm>
            <a:off x="3388143" y="6119952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77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6DBE13-5A15-624D-9807-7304B07112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112" y="1901744"/>
            <a:ext cx="4731945" cy="3535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67E53A-37B2-414D-A3E9-5A0272B5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Tax Forms and Reported Earnings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979EA-ACD1-694F-88E6-7BF900420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167"/>
            <a:ext cx="7415814" cy="434845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Two W-2s for 2019 earnings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Prior years’ W-2s still available at AYSO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Your designated W-2 delivery option in AYSO </a:t>
            </a:r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will transfer over into UC On Line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Social Security calculations will not start over when UCPath goes live.  (Will continue until the employees reaches maximum contribution)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We will remind you of this next December / January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5A0CB5F-2D9B-8B4C-84C7-94DCAD969B30}"/>
              </a:ext>
            </a:extLst>
          </p:cNvPr>
          <p:cNvSpPr txBox="1">
            <a:spLocks/>
          </p:cNvSpPr>
          <p:nvPr/>
        </p:nvSpPr>
        <p:spPr>
          <a:xfrm>
            <a:off x="6424551" y="2160588"/>
            <a:ext cx="4809506" cy="150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5">
                    <a:lumMod val="10000"/>
                  </a:schemeClr>
                </a:solidFill>
                <a:latin typeface="Proxima Nova Light" panose="02000506030000020004" pitchFamily="50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Proxima Nova Light" panose="02000506030000020004" pitchFamily="50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50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2">
                    <a:lumMod val="75000"/>
                  </a:schemeClr>
                </a:solidFill>
                <a:latin typeface="Proxima Nova Light" panose="02000506030000020004" pitchFamily="50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50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04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TRS approval deadlines for Bi-weekly Paid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8167"/>
            <a:ext cx="10972800" cy="440643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New Timing </a:t>
            </a:r>
          </a:p>
          <a:p>
            <a:r>
              <a:rPr lang="en-US" dirty="0"/>
              <a:t>Employee submits timesheet by 5pm on the last work day of the pay period</a:t>
            </a:r>
          </a:p>
          <a:p>
            <a:r>
              <a:rPr lang="en-US" dirty="0"/>
              <a:t>Deadline for supervisor TRS approval is 10am on Monday following the end of the pay period </a:t>
            </a:r>
          </a:p>
          <a:p>
            <a:r>
              <a:rPr lang="en-US" dirty="0"/>
              <a:t>No opportunity for late submission </a:t>
            </a:r>
          </a:p>
          <a:p>
            <a:pPr marL="0" indent="0" algn="ctr">
              <a:buNone/>
            </a:pPr>
            <a:r>
              <a:rPr lang="en-US" b="1" i="1" dirty="0"/>
              <a:t>TIMELY AND ACCURATE TIME REPORTING IS CRITICAL </a:t>
            </a:r>
          </a:p>
          <a:p>
            <a:pPr marL="0" indent="0" algn="ctr">
              <a:buNone/>
            </a:pPr>
            <a:r>
              <a:rPr lang="en-US" b="1" i="1" dirty="0"/>
              <a:t>FOR TIMELY AND ACCURATE PAY!! 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2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47516E-6257-440F-8285-5EF3283F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6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0" y="6155766"/>
            <a:ext cx="2633980" cy="182880"/>
          </a:xfrm>
          <a:custGeom>
            <a:avLst/>
            <a:gdLst/>
            <a:ahLst/>
            <a:cxnLst/>
            <a:rect l="l" t="t" r="r" b="b"/>
            <a:pathLst>
              <a:path w="2633980" h="182879">
                <a:moveTo>
                  <a:pt x="0" y="182879"/>
                </a:moveTo>
                <a:lnTo>
                  <a:pt x="2633891" y="182879"/>
                </a:lnTo>
                <a:lnTo>
                  <a:pt x="2633891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93407"/>
            <a:ext cx="1220724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6990">
            <a:solidFill>
              <a:srgbClr val="DBD5C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/>
            <a:r>
              <a:rPr spc="-25" dirty="0"/>
              <a:t>Ag</a:t>
            </a:r>
            <a:r>
              <a:rPr spc="-15" dirty="0"/>
              <a:t>e</a:t>
            </a:r>
            <a:r>
              <a:rPr spc="-25" dirty="0"/>
              <a:t>nd</a:t>
            </a:r>
            <a:r>
              <a:rPr spc="-20" dirty="0"/>
              <a:t>a</a:t>
            </a:r>
          </a:p>
        </p:txBody>
      </p:sp>
      <p:sp>
        <p:nvSpPr>
          <p:cNvPr id="14" name="object 5"/>
          <p:cNvSpPr/>
          <p:nvPr/>
        </p:nvSpPr>
        <p:spPr>
          <a:xfrm>
            <a:off x="-12700" y="623459"/>
            <a:ext cx="3870960" cy="5536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48983"/>
              </p:ext>
            </p:extLst>
          </p:nvPr>
        </p:nvGraphicFramePr>
        <p:xfrm>
          <a:off x="4205604" y="1306290"/>
          <a:ext cx="7029451" cy="47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37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Today’s Agenda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01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Final week! Communication Plan </a:t>
                      </a:r>
                      <a:endParaRPr lang="en-US" sz="2400" dirty="0"/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1584645166"/>
                  </a:ext>
                </a:extLst>
              </a:tr>
              <a:tr h="99201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Your UC Paycheck – Changes to Expect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276132876"/>
                  </a:ext>
                </a:extLst>
              </a:tr>
              <a:tr h="99201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Where to go for help – ANR Beehive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48173209"/>
                  </a:ext>
                </a:extLst>
              </a:tr>
              <a:tr h="992012"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Readiness Survey results:</a:t>
                      </a:r>
                      <a:r>
                        <a:rPr lang="en-US" sz="2400" baseline="0" dirty="0" smtClean="0"/>
                        <a:t> y</a:t>
                      </a:r>
                      <a:r>
                        <a:rPr lang="en-US" sz="2400" dirty="0" smtClean="0"/>
                        <a:t>our concerns</a:t>
                      </a:r>
                      <a:endParaRPr lang="en-US" sz="2400" dirty="0"/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971524324"/>
                  </a:ext>
                </a:extLst>
              </a:tr>
            </a:tbl>
          </a:graphicData>
        </a:graphic>
      </p:graphicFrame>
      <p:sp>
        <p:nvSpPr>
          <p:cNvPr id="17" name="Slide Number Placeholder 2"/>
          <p:cNvSpPr txBox="1">
            <a:spLocks/>
          </p:cNvSpPr>
          <p:nvPr/>
        </p:nvSpPr>
        <p:spPr>
          <a:xfrm>
            <a:off x="8415872" y="63899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5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901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Cutover Dates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13700"/>
              </p:ext>
            </p:extLst>
          </p:nvPr>
        </p:nvGraphicFramePr>
        <p:xfrm>
          <a:off x="693861" y="1700974"/>
          <a:ext cx="10568871" cy="34682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26216">
                  <a:extLst>
                    <a:ext uri="{9D8B030D-6E8A-4147-A177-3AD203B41FA5}">
                      <a16:colId xmlns:a16="http://schemas.microsoft.com/office/drawing/2014/main" val="1499116422"/>
                    </a:ext>
                  </a:extLst>
                </a:gridCol>
                <a:gridCol w="2556977">
                  <a:extLst>
                    <a:ext uri="{9D8B030D-6E8A-4147-A177-3AD203B41FA5}">
                      <a16:colId xmlns:a16="http://schemas.microsoft.com/office/drawing/2014/main" val="3854040244"/>
                    </a:ext>
                  </a:extLst>
                </a:gridCol>
                <a:gridCol w="5285678">
                  <a:extLst>
                    <a:ext uri="{9D8B030D-6E8A-4147-A177-3AD203B41FA5}">
                      <a16:colId xmlns:a16="http://schemas.microsoft.com/office/drawing/2014/main" val="3546509659"/>
                    </a:ext>
                  </a:extLst>
                </a:gridCol>
              </a:tblGrid>
              <a:tr h="124856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Aug 30, 8am </a:t>
                      </a:r>
                    </a:p>
                  </a:txBody>
                  <a:tcPr anchor="ctr">
                    <a:solidFill>
                      <a:srgbClr val="0E55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AYSO Freeze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effectLst/>
                        </a:rPr>
                        <a:t>AYSO becomes view-only for functions moving to </a:t>
                      </a:r>
                      <a:r>
                        <a:rPr lang="en-US" sz="2000" b="0" kern="1200" dirty="0" err="1">
                          <a:effectLst/>
                        </a:rPr>
                        <a:t>UCPath</a:t>
                      </a:r>
                      <a:r>
                        <a:rPr lang="en-US" sz="2000" b="0" kern="1200" dirty="0">
                          <a:effectLst/>
                        </a:rPr>
                        <a:t>. These include updating address/personal email, tax withholding and direct deposit information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0971725"/>
                  </a:ext>
                </a:extLst>
              </a:tr>
              <a:tr h="46765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409928"/>
                  </a:ext>
                </a:extLst>
              </a:tr>
              <a:tr h="110484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Sept 27, 8am </a:t>
                      </a:r>
                    </a:p>
                  </a:txBody>
                  <a:tcPr anchor="ctr">
                    <a:solidFill>
                      <a:srgbClr val="0E55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/>
                        <a:t>UCPath</a:t>
                      </a:r>
                      <a:r>
                        <a:rPr lang="en-US" sz="2400" b="0" dirty="0"/>
                        <a:t> Goes Live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UCPath Self Service </a:t>
                      </a:r>
                      <a:r>
                        <a:rPr lang="en-US" sz="2000" b="0" baseline="0" dirty="0"/>
                        <a:t>a</a:t>
                      </a:r>
                      <a:r>
                        <a:rPr lang="en-US" sz="2000" b="0" dirty="0"/>
                        <a:t>vailable</a:t>
                      </a:r>
                      <a:r>
                        <a:rPr lang="en-US" sz="2000" b="0" baseline="0" dirty="0"/>
                        <a:t> to view earnings statements, vacation and sick leave balances, </a:t>
                      </a:r>
                      <a:r>
                        <a:rPr lang="en-US" sz="2000" b="0" kern="1200" dirty="0">
                          <a:effectLst/>
                        </a:rPr>
                        <a:t>update address/personal email, tax withholding and direct deposit information</a:t>
                      </a:r>
                      <a:endParaRPr 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86697"/>
                  </a:ext>
                </a:extLst>
              </a:tr>
              <a:tr h="3793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7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042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What to expect the first time you log in to </a:t>
            </a:r>
            <a:r>
              <a:rPr lang="en-US" sz="3200" dirty="0" err="1"/>
              <a:t>UCPath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You’ll be prompted to set up </a:t>
            </a:r>
            <a:r>
              <a:rPr lang="en-US" sz="2800" b="1" dirty="0"/>
              <a:t>five security questions to protect your personal data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The security questions help verify your identity to prevent unauthorized access or changes to your financial, health benefits or personal information. </a:t>
            </a:r>
          </a:p>
          <a:p>
            <a:r>
              <a:rPr lang="en-US" sz="2800" dirty="0"/>
              <a:t>You’ll also be asked to complete </a:t>
            </a:r>
            <a:r>
              <a:rPr lang="en-US" sz="2800" b="1" dirty="0"/>
              <a:t>a self-identification questionnaire </a:t>
            </a:r>
            <a:r>
              <a:rPr lang="en-US" sz="2800" dirty="0"/>
              <a:t>about veteran and disability status, race, ethnicity, gender identity, and sexual orientation. </a:t>
            </a:r>
          </a:p>
          <a:p>
            <a:pPr lvl="1"/>
            <a:r>
              <a:rPr lang="en-US" sz="2400" dirty="0"/>
              <a:t>You can choose “decline to state” for any question but sharing information provides important data about UC employee diversity and informs UC’s efforts to create an inclusive environment.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0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18AEF1-9FF0-A149-BE00-95E318793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293" b="17982"/>
          <a:stretch/>
        </p:blipFill>
        <p:spPr>
          <a:xfrm>
            <a:off x="2293496" y="239843"/>
            <a:ext cx="8145904" cy="6120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3E318-DBFE-884D-B1D6-D2A532475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55" y="647510"/>
            <a:ext cx="8596668" cy="13208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UCPath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90C6-F2A1-F247-8FD1-A844BB7D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69" y="2077382"/>
            <a:ext cx="2275628" cy="16761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i="1" dirty="0">
                <a:latin typeface="Calibri" panose="020F0502020204030204" pitchFamily="34" charset="0"/>
              </a:rPr>
              <a:t>Replaces many AYSO functions and delivers mobile-friendly access to new features.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024BB7-FED0-6D4C-A75D-111C89A1AA08}"/>
              </a:ext>
            </a:extLst>
          </p:cNvPr>
          <p:cNvGrpSpPr/>
          <p:nvPr/>
        </p:nvGrpSpPr>
        <p:grpSpPr>
          <a:xfrm rot="21306051">
            <a:off x="396226" y="3962454"/>
            <a:ext cx="2788285" cy="1962354"/>
            <a:chOff x="6995538" y="3322552"/>
            <a:chExt cx="3583031" cy="25216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540F59-554F-3541-AE98-7ECC234A9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538" y="3322552"/>
              <a:ext cx="2746628" cy="21973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D419D7-096A-BE40-9A2D-437441BED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5555" y="4722638"/>
              <a:ext cx="1603014" cy="112159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30FB63-FE82-AC4E-B9AB-AD08A1F9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3770" y="3429000"/>
              <a:ext cx="598598" cy="1218029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8124780" y="825660"/>
              <a:ext cx="429120" cy="51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86620" y="787500"/>
                <a:ext cx="505440" cy="127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846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Go Live Communication Plan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Wednesday, Sept 25 – What to expect when you first log-in to UCPath </a:t>
            </a:r>
            <a:endParaRPr lang="en-US" sz="2800" dirty="0" smtClean="0"/>
          </a:p>
          <a:p>
            <a:pPr lvl="1"/>
            <a:r>
              <a:rPr lang="en-US" sz="2400" dirty="0" smtClean="0"/>
              <a:t>ANR single sign-on </a:t>
            </a:r>
          </a:p>
          <a:p>
            <a:pPr lvl="1"/>
            <a:r>
              <a:rPr lang="en-US" sz="2400" dirty="0" smtClean="0"/>
              <a:t>Five security questions </a:t>
            </a:r>
          </a:p>
          <a:p>
            <a:pPr lvl="1"/>
            <a:r>
              <a:rPr lang="en-US" sz="2400" dirty="0" smtClean="0"/>
              <a:t>Self-identification questionnaire </a:t>
            </a:r>
            <a:endParaRPr lang="en-US" sz="2400" dirty="0" smtClean="0"/>
          </a:p>
          <a:p>
            <a:r>
              <a:rPr lang="en-US" sz="2800" dirty="0" smtClean="0"/>
              <a:t>Friday, Sept 27 – UCPath is Live! </a:t>
            </a:r>
            <a:endParaRPr lang="en-US" sz="2800" dirty="0" smtClean="0"/>
          </a:p>
          <a:p>
            <a:pPr lvl="1"/>
            <a:r>
              <a:rPr lang="en-US" sz="2400" dirty="0" smtClean="0"/>
              <a:t>Self </a:t>
            </a:r>
            <a:r>
              <a:rPr lang="en-US" sz="2400" dirty="0"/>
              <a:t>Service available to view </a:t>
            </a:r>
            <a:r>
              <a:rPr lang="en-US" sz="2400" dirty="0" smtClean="0"/>
              <a:t>vacation </a:t>
            </a:r>
            <a:r>
              <a:rPr lang="en-US" sz="2400" dirty="0"/>
              <a:t>and sick leave balances, update address/personal email, tax withholding and direct deposit information</a:t>
            </a:r>
          </a:p>
          <a:p>
            <a:r>
              <a:rPr lang="en-US" sz="2800" dirty="0" smtClean="0"/>
              <a:t>Monday</a:t>
            </a:r>
            <a:r>
              <a:rPr lang="en-US" sz="2800" dirty="0" smtClean="0"/>
              <a:t>, Sept 30 – How to read your UCPath paycheck 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5538" t="7720" r="17053" b="4793"/>
          <a:stretch/>
        </p:blipFill>
        <p:spPr bwMode="auto">
          <a:xfrm>
            <a:off x="825388" y="258945"/>
            <a:ext cx="10519645" cy="6109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258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2343" y="248192"/>
            <a:ext cx="8596668" cy="1320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Your UC Paychec</a:t>
            </a:r>
            <a:r>
              <a:rPr lang="en-US" sz="3600" dirty="0" smtClean="0">
                <a:latin typeface="Calibri" panose="020F0502020204030204" pitchFamily="34" charset="0"/>
              </a:rPr>
              <a:t>k – Changes to Expect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FA5FCC-7DFA-7F42-A058-BF2D576365EE}"/>
              </a:ext>
            </a:extLst>
          </p:cNvPr>
          <p:cNvSpPr/>
          <p:nvPr/>
        </p:nvSpPr>
        <p:spPr>
          <a:xfrm>
            <a:off x="3388143" y="6119952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ucanr.edu/sites/UCPath/files/307613.pdf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49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2" y="1314684"/>
            <a:ext cx="5653374" cy="4366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94" y="2528641"/>
            <a:ext cx="4199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rgbClr val="0E55A2"/>
                </a:solidFill>
                <a:latin typeface="Cooper Black" panose="0208090404030B020404" pitchFamily="18" charset="0"/>
              </a:rPr>
              <a:t>Where do I go for… </a:t>
            </a:r>
            <a:endParaRPr lang="en-US" sz="4000" dirty="0">
              <a:solidFill>
                <a:srgbClr val="0E55A2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7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 dirty="0">
                <a:solidFill>
                  <a:schemeClr val="tx1"/>
                </a:solidFill>
              </a:rPr>
              <a:t>Have an issue with your pay or personal information? </a:t>
            </a:r>
            <a:r>
              <a:rPr lang="en-US" sz="3600" dirty="0"/>
              <a:t>Contact ANR’s Beehive </a:t>
            </a:r>
            <a:r>
              <a:rPr lang="en-US" sz="3600" b="0" dirty="0"/>
              <a:t>(starting Sept 27)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67483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Support team made up of UC ANR team members who have project expertise and UC ANR knowledge</a:t>
            </a:r>
          </a:p>
          <a:p>
            <a:pPr marL="0" indent="0">
              <a:buNone/>
            </a:pPr>
            <a:r>
              <a:rPr lang="en-US" b="1" u="sng" dirty="0"/>
              <a:t>Contact Methods:</a:t>
            </a:r>
            <a:endParaRPr lang="en-US" dirty="0"/>
          </a:p>
          <a:p>
            <a:pPr lvl="0"/>
            <a:r>
              <a:rPr lang="en-US" dirty="0"/>
              <a:t>Phone: 1-888-585-7084</a:t>
            </a:r>
          </a:p>
          <a:p>
            <a:pPr lvl="0"/>
            <a:r>
              <a:rPr lang="en-US" dirty="0"/>
              <a:t>Email: </a:t>
            </a:r>
            <a:r>
              <a:rPr lang="en-US" u="sng" dirty="0">
                <a:hlinkClick r:id="rId2"/>
              </a:rPr>
              <a:t>ucpath@ucanr.edu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u="sng" dirty="0"/>
              <a:t>Examples include but not limited to:</a:t>
            </a:r>
            <a:endParaRPr lang="en-US" dirty="0"/>
          </a:p>
          <a:p>
            <a:r>
              <a:rPr lang="en-US" dirty="0"/>
              <a:t>Incorrect pay, missing deduction, incorrect personal data, login issues, unsure where to get help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35" y="3135313"/>
            <a:ext cx="1777638" cy="1534660"/>
          </a:xfrm>
          <a:prstGeom prst="rect">
            <a:avLst/>
          </a:prstGeom>
        </p:spPr>
      </p:pic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75E964E8-E454-43F9-A7BF-6C547E3865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2"/>
          <a:stretch/>
        </p:blipFill>
        <p:spPr>
          <a:xfrm rot="3609686">
            <a:off x="9535889" y="2107398"/>
            <a:ext cx="1415142" cy="19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1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i="1" dirty="0">
                <a:solidFill>
                  <a:schemeClr val="tx1"/>
                </a:solidFill>
              </a:rPr>
              <a:t>Have a transaction request or question on your employee’s behalf?  </a:t>
            </a:r>
            <a:r>
              <a:rPr lang="en-US" sz="3600" dirty="0"/>
              <a:t> Contact ANR HR or Payroll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367483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Same units you work with on a regular basis.</a:t>
            </a:r>
          </a:p>
          <a:p>
            <a:pPr marL="0" indent="0">
              <a:buNone/>
            </a:pPr>
            <a:r>
              <a:rPr lang="en-US" b="1" u="sng" dirty="0"/>
              <a:t>Contact Methods:</a:t>
            </a:r>
            <a:endParaRPr lang="en-US" dirty="0"/>
          </a:p>
          <a:p>
            <a:pPr lvl="0"/>
            <a:r>
              <a:rPr lang="en-US" dirty="0"/>
              <a:t>HR email: </a:t>
            </a:r>
            <a:r>
              <a:rPr lang="en-US" dirty="0">
                <a:hlinkClick r:id="rId2"/>
              </a:rPr>
              <a:t>humanresources@ucanr.edu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Payroll email: </a:t>
            </a:r>
            <a:r>
              <a:rPr lang="en-US" u="sng" dirty="0">
                <a:hlinkClick r:id="rId3"/>
              </a:rPr>
              <a:t>anrpayroll@ucanr.edu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u="sng" dirty="0"/>
              <a:t>Examples include but not limited to:</a:t>
            </a:r>
            <a:endParaRPr lang="en-US" dirty="0"/>
          </a:p>
          <a:p>
            <a:r>
              <a:rPr lang="en-US" dirty="0"/>
              <a:t>Recruitment, compensation, leaves, time reporting, one-time payments</a:t>
            </a:r>
          </a:p>
        </p:txBody>
      </p:sp>
    </p:spTree>
    <p:extLst>
      <p:ext uri="{BB962C8B-B14F-4D97-AF65-F5344CB8AC3E}">
        <p14:creationId xmlns:p14="http://schemas.microsoft.com/office/powerpoint/2010/main" val="107717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Network Readiness Survey #2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DDAA4-599D-4F2F-92E5-5B6E4A27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Aug 21 – Sept 13, 2019 </a:t>
            </a:r>
          </a:p>
          <a:p>
            <a:r>
              <a:rPr lang="en-US" dirty="0"/>
              <a:t>97 </a:t>
            </a:r>
            <a:r>
              <a:rPr lang="en-US" dirty="0" err="1"/>
              <a:t>UCPath</a:t>
            </a:r>
            <a:r>
              <a:rPr lang="en-US" dirty="0"/>
              <a:t> Network members invited to participate </a:t>
            </a:r>
          </a:p>
          <a:p>
            <a:r>
              <a:rPr lang="en-US" dirty="0" smtClean="0"/>
              <a:t>27 </a:t>
            </a:r>
            <a:r>
              <a:rPr lang="en-US" dirty="0"/>
              <a:t>responses </a:t>
            </a:r>
            <a:r>
              <a:rPr lang="en-US" dirty="0" smtClean="0"/>
              <a:t>received </a:t>
            </a:r>
            <a:endParaRPr lang="en-US" dirty="0"/>
          </a:p>
          <a:p>
            <a:pPr lvl="1"/>
            <a:r>
              <a:rPr lang="en-US" sz="2400" dirty="0"/>
              <a:t>43/98 response rate for Survey #1 </a:t>
            </a:r>
          </a:p>
        </p:txBody>
      </p:sp>
    </p:spTree>
    <p:extLst>
      <p:ext uri="{BB962C8B-B14F-4D97-AF65-F5344CB8AC3E}">
        <p14:creationId xmlns:p14="http://schemas.microsoft.com/office/powerpoint/2010/main" val="380285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10701</TotalTime>
  <Words>964</Words>
  <Application>Microsoft Office PowerPoint</Application>
  <PresentationFormat>Widescreen</PresentationFormat>
  <Paragraphs>138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Cooper Black</vt:lpstr>
      <vt:lpstr>Kievit Offc Pro Medium</vt:lpstr>
      <vt:lpstr>Times New Roman</vt:lpstr>
      <vt:lpstr>Wingdings</vt:lpstr>
      <vt:lpstr>ヒラギノ角ゴ ProN W3</vt:lpstr>
      <vt:lpstr>ANRslide_3-WaveSmall</vt:lpstr>
      <vt:lpstr>1_ANRslide_3-WaveSmall</vt:lpstr>
      <vt:lpstr>PowerPoint Presentation</vt:lpstr>
      <vt:lpstr>Agenda</vt:lpstr>
      <vt:lpstr>Go Live Communication Plan </vt:lpstr>
      <vt:lpstr>PowerPoint Presentation</vt:lpstr>
      <vt:lpstr>Your UC Paycheck – Changes to Expect </vt:lpstr>
      <vt:lpstr>PowerPoint Presentation</vt:lpstr>
      <vt:lpstr>Have an issue with your pay or personal information? Contact ANR’s Beehive (starting Sept 27) </vt:lpstr>
      <vt:lpstr>Have a transaction request or question on your employee’s behalf?   Contact ANR HR or Payroll</vt:lpstr>
      <vt:lpstr>UCPath Network Readiness Survey #2 </vt:lpstr>
      <vt:lpstr>UCPath Network Readiness Survey #2 – Sept 2019</vt:lpstr>
      <vt:lpstr>UCPath Readiness Survey – Areas of Concern </vt:lpstr>
      <vt:lpstr>Questions about UC Path?    Email ucpath@ucanr.edu or visit ucpath.ucanr.edu </vt:lpstr>
      <vt:lpstr>Extra slides from past presentations</vt:lpstr>
      <vt:lpstr>Staff Recruitment and New Hire Processes</vt:lpstr>
      <vt:lpstr>What to expect the first time you log in to UCPath </vt:lpstr>
      <vt:lpstr>Paychecks Get New Look &amp; Feel</vt:lpstr>
      <vt:lpstr>Tax Forms and Reported Earnings </vt:lpstr>
      <vt:lpstr>TRS approval deadlines for Bi-weekly Paid </vt:lpstr>
      <vt:lpstr>PowerPoint Presentation</vt:lpstr>
      <vt:lpstr>Key Cutover Dates </vt:lpstr>
      <vt:lpstr>What to expect the first time you log in to UCPath </vt:lpstr>
      <vt:lpstr>UCPath 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Krause</dc:creator>
  <cp:lastModifiedBy>John S Fox</cp:lastModifiedBy>
  <cp:revision>308</cp:revision>
  <cp:lastPrinted>2019-07-29T19:53:36Z</cp:lastPrinted>
  <dcterms:created xsi:type="dcterms:W3CDTF">2018-10-18T15:43:28Z</dcterms:created>
  <dcterms:modified xsi:type="dcterms:W3CDTF">2019-09-24T17:07:31Z</dcterms:modified>
</cp:coreProperties>
</file>