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BD1B94-B6D8-4815-AE0C-91D188FD13E1}" type="datetimeFigureOut">
              <a:rPr lang="en-US" smtClean="0"/>
              <a:t>9/12/2012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14E319-86C6-45BB-B050-5914BC99AB50}" type="slidenum">
              <a:rPr lang="en-US" smtClean="0"/>
              <a:t>‹#›</a:t>
            </a:fld>
            <a:endParaRPr lang="en-US"/>
          </a:p>
        </p:txBody>
      </p:sp>
    </p:spTree>
    <p:extLst>
      <p:ext uri="{BB962C8B-B14F-4D97-AF65-F5344CB8AC3E}">
        <p14:creationId xmlns:p14="http://schemas.microsoft.com/office/powerpoint/2010/main" val="1282716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78B7C1-36A8-4B0B-93A7-0EE82AC0BE9D}" type="slidenum">
              <a:rPr lang="en-US" smtClean="0"/>
              <a:t>1</a:t>
            </a:fld>
            <a:endParaRPr lang="en-US"/>
          </a:p>
        </p:txBody>
      </p:sp>
    </p:spTree>
    <p:extLst>
      <p:ext uri="{BB962C8B-B14F-4D97-AF65-F5344CB8AC3E}">
        <p14:creationId xmlns:p14="http://schemas.microsoft.com/office/powerpoint/2010/main" val="3780799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76F09D-0D8C-4314-80EA-96304778D492}"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6F09D-0D8C-4314-80EA-96304778D492}"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6F09D-0D8C-4314-80EA-96304778D492}"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6F09D-0D8C-4314-80EA-96304778D492}"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76F09D-0D8C-4314-80EA-96304778D492}"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76F09D-0D8C-4314-80EA-96304778D492}" type="datetimeFigureOut">
              <a:rPr lang="en-US" smtClean="0"/>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76F09D-0D8C-4314-80EA-96304778D492}" type="datetimeFigureOut">
              <a:rPr lang="en-US" smtClean="0"/>
              <a:t>9/12/2012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76F09D-0D8C-4314-80EA-96304778D492}" type="datetimeFigureOut">
              <a:rPr lang="en-US" smtClean="0"/>
              <a:t>9/12/2012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76F09D-0D8C-4314-80EA-96304778D492}" type="datetimeFigureOut">
              <a:rPr lang="en-US" smtClean="0"/>
              <a:t>9/12/2012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1BBF0D-3570-4E59-BBB9-A3FD69E4937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76F09D-0D8C-4314-80EA-96304778D492}" type="datetimeFigureOut">
              <a:rPr lang="en-US" smtClean="0"/>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1BBF0D-3570-4E59-BBB9-A3FD69E4937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A76F09D-0D8C-4314-80EA-96304778D492}" type="datetimeFigureOut">
              <a:rPr lang="en-US" smtClean="0"/>
              <a:t>9/12/2012</a:t>
            </a:fld>
            <a:endParaRPr lang="en-US"/>
          </a:p>
        </p:txBody>
      </p:sp>
      <p:sp>
        <p:nvSpPr>
          <p:cNvPr id="9" name="Slide Number Placeholder 8"/>
          <p:cNvSpPr>
            <a:spLocks noGrp="1"/>
          </p:cNvSpPr>
          <p:nvPr>
            <p:ph type="sldNum" sz="quarter" idx="11"/>
          </p:nvPr>
        </p:nvSpPr>
        <p:spPr/>
        <p:txBody>
          <a:bodyPr/>
          <a:lstStyle/>
          <a:p>
            <a:fld id="{6B1BBF0D-3570-4E59-BBB9-A3FD69E4937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B1BBF0D-3570-4E59-BBB9-A3FD69E4937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A76F09D-0D8C-4314-80EA-96304778D492}" type="datetimeFigureOut">
              <a:rPr lang="en-US" smtClean="0"/>
              <a:t>9/12/2012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0"/>
            <a:ext cx="7543800" cy="2554545"/>
          </a:xfrm>
          <a:prstGeom prst="rect">
            <a:avLst/>
          </a:prstGeom>
          <a:noFill/>
        </p:spPr>
        <p:txBody>
          <a:bodyPr wrap="square" lIns="91440" tIns="45720" rIns="91440" bIns="45720">
            <a:spAutoFit/>
          </a:bodyPr>
          <a:lstStyle/>
          <a:p>
            <a:pPr algn="ctr"/>
            <a:r>
              <a:rPr lang="en-US" sz="8000" b="1" cap="none" spc="0" dirty="0" smtClean="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mj-lt"/>
              </a:rPr>
              <a:t>Corrective Actions</a:t>
            </a:r>
            <a:endParaRPr lang="en-US" sz="8000" b="1" cap="none" spc="0" dirty="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mj-lt"/>
            </a:endParaRPr>
          </a:p>
        </p:txBody>
      </p:sp>
      <p:sp>
        <p:nvSpPr>
          <p:cNvPr id="3" name="Slide Number Placeholder 2"/>
          <p:cNvSpPr>
            <a:spLocks noGrp="1"/>
          </p:cNvSpPr>
          <p:nvPr>
            <p:ph type="sldNum" sz="quarter" idx="12"/>
          </p:nvPr>
        </p:nvSpPr>
        <p:spPr/>
        <p:txBody>
          <a:bodyPr/>
          <a:lstStyle/>
          <a:p>
            <a:fld id="{C31469D3-FFE4-4450-BBE8-D21328515773}" type="slidenum">
              <a:rPr lang="en-US" smtClean="0"/>
              <a:t>1</a:t>
            </a:fld>
            <a:endParaRPr lang="en-US"/>
          </a:p>
        </p:txBody>
      </p:sp>
    </p:spTree>
    <p:extLst>
      <p:ext uri="{BB962C8B-B14F-4D97-AF65-F5344CB8AC3E}">
        <p14:creationId xmlns:p14="http://schemas.microsoft.com/office/powerpoint/2010/main" val="2736494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42900" y="990600"/>
            <a:ext cx="7772400" cy="5715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latin typeface="+mj-lt"/>
              </a:rPr>
              <a:t>Documenting Corrective </a:t>
            </a:r>
            <a:r>
              <a:rPr lang="en-US" sz="2400" b="1" dirty="0" smtClean="0">
                <a:latin typeface="+mj-lt"/>
              </a:rPr>
              <a:t>Actions</a:t>
            </a:r>
          </a:p>
          <a:p>
            <a:pPr marL="0" indent="0" algn="ctr">
              <a:buNone/>
            </a:pPr>
            <a:endParaRPr lang="en-US" sz="1600" b="1" dirty="0">
              <a:latin typeface="+mj-lt"/>
            </a:endParaRPr>
          </a:p>
          <a:p>
            <a:pPr marL="0" indent="0">
              <a:buNone/>
            </a:pPr>
            <a:r>
              <a:rPr lang="en-US" sz="2000" b="1" dirty="0" smtClean="0">
                <a:latin typeface="+mj-lt"/>
              </a:rPr>
              <a:t>Record Keeping</a:t>
            </a:r>
          </a:p>
          <a:p>
            <a:pPr marL="0" indent="0">
              <a:spcBef>
                <a:spcPts val="0"/>
              </a:spcBef>
              <a:spcAft>
                <a:spcPts val="600"/>
              </a:spcAft>
              <a:buNone/>
            </a:pPr>
            <a:r>
              <a:rPr lang="en-US" sz="1800" dirty="0" smtClean="0">
                <a:latin typeface="+mj-lt"/>
              </a:rPr>
              <a:t>Keep written records of discussions/meetings of inappropriate behavior or misunderstood policies. </a:t>
            </a:r>
          </a:p>
          <a:p>
            <a:pPr marL="0" indent="0">
              <a:spcBef>
                <a:spcPts val="0"/>
              </a:spcBef>
              <a:spcAft>
                <a:spcPts val="600"/>
              </a:spcAft>
              <a:buNone/>
            </a:pPr>
            <a:endParaRPr lang="en-US" sz="600" dirty="0" smtClean="0">
              <a:latin typeface="+mj-lt"/>
            </a:endParaRPr>
          </a:p>
          <a:p>
            <a:pPr marL="461963" indent="-461963">
              <a:spcBef>
                <a:spcPts val="0"/>
              </a:spcBef>
              <a:spcAft>
                <a:spcPts val="600"/>
              </a:spcAft>
              <a:buFont typeface="+mj-lt"/>
              <a:buAutoNum type="arabicPeriod"/>
            </a:pPr>
            <a:r>
              <a:rPr lang="en-US" sz="1800" dirty="0" smtClean="0">
                <a:latin typeface="+mj-lt"/>
              </a:rPr>
              <a:t>Time/Date</a:t>
            </a:r>
          </a:p>
          <a:p>
            <a:pPr marL="461963" indent="-461963">
              <a:spcBef>
                <a:spcPts val="0"/>
              </a:spcBef>
              <a:spcAft>
                <a:spcPts val="600"/>
              </a:spcAft>
              <a:buFont typeface="+mj-lt"/>
              <a:buAutoNum type="arabicPeriod"/>
            </a:pPr>
            <a:r>
              <a:rPr lang="en-US" sz="1800" dirty="0" smtClean="0">
                <a:latin typeface="+mj-lt"/>
              </a:rPr>
              <a:t>Location</a:t>
            </a:r>
          </a:p>
          <a:p>
            <a:pPr marL="461963" indent="-461963">
              <a:spcBef>
                <a:spcPts val="0"/>
              </a:spcBef>
              <a:spcAft>
                <a:spcPts val="600"/>
              </a:spcAft>
              <a:buFont typeface="+mj-lt"/>
              <a:buAutoNum type="arabicPeriod"/>
            </a:pPr>
            <a:r>
              <a:rPr lang="en-US" sz="1800" dirty="0" smtClean="0">
                <a:latin typeface="+mj-lt"/>
              </a:rPr>
              <a:t>Employee Name</a:t>
            </a:r>
          </a:p>
          <a:p>
            <a:pPr marL="461963" indent="-461963">
              <a:spcBef>
                <a:spcPts val="0"/>
              </a:spcBef>
              <a:spcAft>
                <a:spcPts val="600"/>
              </a:spcAft>
              <a:buFont typeface="+mj-lt"/>
              <a:buAutoNum type="arabicPeriod"/>
            </a:pPr>
            <a:r>
              <a:rPr lang="en-US" sz="1800" dirty="0" smtClean="0">
                <a:latin typeface="+mj-lt"/>
              </a:rPr>
              <a:t>Employee Title</a:t>
            </a:r>
          </a:p>
          <a:p>
            <a:pPr marL="461963" indent="-461963">
              <a:spcBef>
                <a:spcPts val="0"/>
              </a:spcBef>
              <a:spcAft>
                <a:spcPts val="600"/>
              </a:spcAft>
              <a:buFont typeface="+mj-lt"/>
              <a:buAutoNum type="arabicPeriod"/>
            </a:pPr>
            <a:r>
              <a:rPr lang="en-US" sz="1800" dirty="0" smtClean="0">
                <a:latin typeface="+mj-lt"/>
              </a:rPr>
              <a:t>Give Reason for Meeting</a:t>
            </a:r>
          </a:p>
          <a:p>
            <a:pPr marL="461963" indent="-461963">
              <a:spcBef>
                <a:spcPts val="0"/>
              </a:spcBef>
              <a:spcAft>
                <a:spcPts val="600"/>
              </a:spcAft>
              <a:buFont typeface="+mj-lt"/>
              <a:buAutoNum type="arabicPeriod"/>
            </a:pPr>
            <a:r>
              <a:rPr lang="en-US" sz="1800" dirty="0" smtClean="0">
                <a:latin typeface="+mj-lt"/>
              </a:rPr>
              <a:t>List Issue or Conflict (Conduct, Performance, Attendance)</a:t>
            </a:r>
          </a:p>
          <a:p>
            <a:pPr marL="461963" indent="-461963">
              <a:spcBef>
                <a:spcPts val="0"/>
              </a:spcBef>
              <a:spcAft>
                <a:spcPts val="600"/>
              </a:spcAft>
              <a:buFont typeface="+mj-lt"/>
              <a:buAutoNum type="arabicPeriod"/>
            </a:pPr>
            <a:r>
              <a:rPr lang="en-US" sz="1800" dirty="0">
                <a:latin typeface="+mj-lt"/>
              </a:rPr>
              <a:t>List Supervisor Expectations </a:t>
            </a:r>
          </a:p>
          <a:p>
            <a:pPr marL="461963" indent="-461963">
              <a:spcBef>
                <a:spcPts val="0"/>
              </a:spcBef>
              <a:spcAft>
                <a:spcPts val="600"/>
              </a:spcAft>
              <a:buFont typeface="+mj-lt"/>
              <a:buAutoNum type="arabicPeriod"/>
            </a:pPr>
            <a:r>
              <a:rPr lang="en-US" sz="1800" dirty="0" smtClean="0">
                <a:latin typeface="+mj-lt"/>
              </a:rPr>
              <a:t>List Employee Expectations</a:t>
            </a:r>
          </a:p>
          <a:p>
            <a:pPr marL="461963" indent="-461963">
              <a:spcBef>
                <a:spcPts val="0"/>
              </a:spcBef>
              <a:spcAft>
                <a:spcPts val="600"/>
              </a:spcAft>
              <a:buFont typeface="+mj-lt"/>
              <a:buAutoNum type="arabicPeriod"/>
            </a:pPr>
            <a:r>
              <a:rPr lang="en-US" sz="1800" dirty="0" smtClean="0">
                <a:latin typeface="+mj-lt"/>
              </a:rPr>
              <a:t>List Meeting Outcomes</a:t>
            </a:r>
          </a:p>
          <a:p>
            <a:pPr marL="461963" indent="-461963">
              <a:spcBef>
                <a:spcPts val="0"/>
              </a:spcBef>
              <a:spcAft>
                <a:spcPts val="600"/>
              </a:spcAft>
              <a:buFont typeface="+mj-lt"/>
              <a:buAutoNum type="arabicPeriod"/>
            </a:pPr>
            <a:r>
              <a:rPr lang="en-US" sz="1800" dirty="0" smtClean="0">
                <a:latin typeface="+mj-lt"/>
              </a:rPr>
              <a:t>Discuss Follow-Up (next meeting time, etc.)</a:t>
            </a:r>
          </a:p>
          <a:p>
            <a:pPr marL="0" indent="0">
              <a:buNone/>
            </a:pPr>
            <a:endParaRPr lang="en-US" sz="1600" dirty="0" smtClean="0">
              <a:latin typeface="+mj-lt"/>
            </a:endParaRPr>
          </a:p>
          <a:p>
            <a:endParaRPr lang="en-US" sz="1600" dirty="0" smtClean="0"/>
          </a:p>
          <a:p>
            <a:endParaRPr lang="en-US" sz="1600" dirty="0"/>
          </a:p>
          <a:p>
            <a:pPr marL="0" indent="0">
              <a:buNone/>
            </a:pPr>
            <a:endParaRPr lang="en-US" sz="1600" dirty="0" smtClean="0">
              <a:latin typeface="+mj-lt"/>
            </a:endParaRPr>
          </a:p>
          <a:p>
            <a:pPr marL="0" indent="0">
              <a:buFont typeface="Arial" pitchFamily="34" charset="0"/>
              <a:buNone/>
            </a:pPr>
            <a:endParaRPr lang="en-US" sz="600" dirty="0" smtClean="0">
              <a:latin typeface="+mj-lt"/>
            </a:endParaRPr>
          </a:p>
          <a:p>
            <a:pPr marL="0" indent="0">
              <a:buFont typeface="Arial" pitchFamily="34" charset="0"/>
              <a:buNone/>
            </a:pPr>
            <a:endParaRPr lang="en-US" sz="1200" b="1" dirty="0" smtClean="0"/>
          </a:p>
          <a:p>
            <a:endParaRPr lang="en-US" sz="1200" dirty="0"/>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10</a:t>
            </a:fld>
            <a:endParaRPr lang="en-US"/>
          </a:p>
        </p:txBody>
      </p:sp>
    </p:spTree>
    <p:extLst>
      <p:ext uri="{BB962C8B-B14F-4D97-AF65-F5344CB8AC3E}">
        <p14:creationId xmlns:p14="http://schemas.microsoft.com/office/powerpoint/2010/main" val="1365094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42900" y="990600"/>
            <a:ext cx="7772400" cy="5638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latin typeface="+mj-lt"/>
              </a:rPr>
              <a:t>Documenting Corrective </a:t>
            </a:r>
            <a:r>
              <a:rPr lang="en-US" sz="2400" b="1" dirty="0" smtClean="0">
                <a:latin typeface="+mj-lt"/>
              </a:rPr>
              <a:t>Actions</a:t>
            </a:r>
          </a:p>
          <a:p>
            <a:pPr marL="0" indent="0" algn="ctr">
              <a:buNone/>
            </a:pPr>
            <a:r>
              <a:rPr lang="en-US" sz="1800" b="1" dirty="0" smtClean="0">
                <a:latin typeface="+mj-lt"/>
              </a:rPr>
              <a:t>Scenario</a:t>
            </a:r>
          </a:p>
          <a:p>
            <a:pPr marL="0" indent="0" algn="ctr">
              <a:buNone/>
            </a:pPr>
            <a:endParaRPr lang="en-US" sz="2000" b="1" dirty="0">
              <a:latin typeface="+mj-lt"/>
            </a:endParaRPr>
          </a:p>
          <a:p>
            <a:pPr marL="0" indent="0">
              <a:buNone/>
            </a:pPr>
            <a:r>
              <a:rPr lang="en-US" sz="2000" b="1" dirty="0" smtClean="0">
                <a:latin typeface="+mj-lt"/>
              </a:rPr>
              <a:t>An employee has had continually poor performance, and you are ready to take the next step into disciplinary actions, but you have lost, or did not keep your records.  What’s next?</a:t>
            </a:r>
          </a:p>
          <a:p>
            <a:pPr marL="0" indent="0">
              <a:spcBef>
                <a:spcPts val="0"/>
              </a:spcBef>
              <a:spcAft>
                <a:spcPts val="600"/>
              </a:spcAft>
              <a:buNone/>
            </a:pPr>
            <a:endParaRPr lang="en-US" sz="1050" dirty="0">
              <a:latin typeface="+mj-lt"/>
            </a:endParaRPr>
          </a:p>
          <a:p>
            <a:pPr marL="0" indent="0">
              <a:spcBef>
                <a:spcPts val="0"/>
              </a:spcBef>
              <a:spcAft>
                <a:spcPts val="1200"/>
              </a:spcAft>
              <a:buNone/>
            </a:pPr>
            <a:r>
              <a:rPr lang="en-US" sz="1800" dirty="0" smtClean="0">
                <a:latin typeface="+mj-lt"/>
              </a:rPr>
              <a:t>1. </a:t>
            </a:r>
            <a:r>
              <a:rPr lang="en-US" sz="1800" dirty="0">
                <a:latin typeface="+mj-lt"/>
              </a:rPr>
              <a:t>Collect as much information regarding the issue as you can.  </a:t>
            </a:r>
            <a:r>
              <a:rPr lang="en-US" sz="1800" dirty="0" smtClean="0">
                <a:latin typeface="+mj-lt"/>
              </a:rPr>
              <a:t>Find past performance appraisals, </a:t>
            </a:r>
            <a:r>
              <a:rPr lang="en-US" sz="1800" dirty="0">
                <a:latin typeface="+mj-lt"/>
              </a:rPr>
              <a:t>emails, notes, and attempt to write down anything you can remember for dates/times, incidents.</a:t>
            </a:r>
          </a:p>
          <a:p>
            <a:pPr marL="0" indent="0">
              <a:spcBef>
                <a:spcPts val="0"/>
              </a:spcBef>
              <a:spcAft>
                <a:spcPts val="1200"/>
              </a:spcAft>
              <a:buNone/>
            </a:pPr>
            <a:r>
              <a:rPr lang="en-US" sz="1800" dirty="0" smtClean="0">
                <a:latin typeface="+mj-lt"/>
              </a:rPr>
              <a:t>2. Contact Labor Relations/SPU regarding the performance issue.</a:t>
            </a:r>
          </a:p>
          <a:p>
            <a:pPr marL="0" indent="0">
              <a:spcBef>
                <a:spcPts val="0"/>
              </a:spcBef>
              <a:spcAft>
                <a:spcPts val="1200"/>
              </a:spcAft>
              <a:buNone/>
            </a:pPr>
            <a:r>
              <a:rPr lang="en-US" sz="1800" dirty="0" smtClean="0">
                <a:latin typeface="+mj-lt"/>
              </a:rPr>
              <a:t>3.  If the information cannot be found or verified, you may be asked to start over with the employee documenting their performance issues.</a:t>
            </a:r>
          </a:p>
          <a:p>
            <a:pPr marL="0" indent="0">
              <a:spcBef>
                <a:spcPts val="0"/>
              </a:spcBef>
              <a:spcAft>
                <a:spcPts val="1200"/>
              </a:spcAft>
              <a:buNone/>
            </a:pPr>
            <a:r>
              <a:rPr lang="en-US" sz="1800" dirty="0" smtClean="0">
                <a:latin typeface="+mj-lt"/>
              </a:rPr>
              <a:t>4. Continue to work with your LR/SPU contact regarding the performance issues.  We can give you tips, trainings, and further information on next steps.</a:t>
            </a:r>
            <a:r>
              <a:rPr lang="en-US" sz="1400" dirty="0" smtClean="0">
                <a:latin typeface="+mj-lt"/>
              </a:rPr>
              <a:t> </a:t>
            </a:r>
          </a:p>
          <a:p>
            <a:endParaRPr lang="en-US" sz="1600" dirty="0" smtClean="0"/>
          </a:p>
          <a:p>
            <a:endParaRPr lang="en-US" sz="1600" dirty="0"/>
          </a:p>
          <a:p>
            <a:pPr marL="0" indent="0">
              <a:buNone/>
            </a:pPr>
            <a:endParaRPr lang="en-US" sz="1600" dirty="0" smtClean="0">
              <a:latin typeface="+mj-lt"/>
            </a:endParaRPr>
          </a:p>
          <a:p>
            <a:pPr marL="0" indent="0">
              <a:buFont typeface="Arial" pitchFamily="34" charset="0"/>
              <a:buNone/>
            </a:pPr>
            <a:endParaRPr lang="en-US" sz="600" dirty="0" smtClean="0">
              <a:latin typeface="+mj-lt"/>
            </a:endParaRPr>
          </a:p>
          <a:p>
            <a:pPr marL="0" indent="0">
              <a:buFont typeface="Arial" pitchFamily="34" charset="0"/>
              <a:buNone/>
            </a:pPr>
            <a:endParaRPr lang="en-US" sz="1200" b="1" dirty="0" smtClean="0"/>
          </a:p>
          <a:p>
            <a:endParaRPr lang="en-US" sz="1200" dirty="0"/>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11</a:t>
            </a:fld>
            <a:endParaRPr lang="en-US"/>
          </a:p>
        </p:txBody>
      </p:sp>
    </p:spTree>
    <p:extLst>
      <p:ext uri="{BB962C8B-B14F-4D97-AF65-F5344CB8AC3E}">
        <p14:creationId xmlns:p14="http://schemas.microsoft.com/office/powerpoint/2010/main" val="2910912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81000" y="914400"/>
            <a:ext cx="7696200" cy="5791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latin typeface="+mj-lt"/>
              </a:rPr>
              <a:t>Fact </a:t>
            </a:r>
            <a:r>
              <a:rPr lang="en-US" sz="2400" b="1" dirty="0" smtClean="0">
                <a:latin typeface="+mj-lt"/>
              </a:rPr>
              <a:t>Finding</a:t>
            </a:r>
          </a:p>
          <a:p>
            <a:pPr marL="0" indent="0" algn="ctr">
              <a:buNone/>
            </a:pPr>
            <a:endParaRPr lang="en-US" sz="1200" b="1" dirty="0">
              <a:latin typeface="+mj-lt"/>
            </a:endParaRPr>
          </a:p>
          <a:p>
            <a:pPr marL="0" indent="0">
              <a:buNone/>
            </a:pPr>
            <a:r>
              <a:rPr lang="en-US" sz="2200" dirty="0">
                <a:latin typeface="+mj-lt"/>
              </a:rPr>
              <a:t>Fact finding is the unofficial action taken by the supervisor to garner information on an incident and relay that information to the Staff Personnel Unit.  This can mean reviewing performance records, privately talking to employees or writing down witness comments.  Feel free to discuss any concerns you may have with the SPU</a:t>
            </a:r>
            <a:r>
              <a:rPr lang="en-US" sz="2200" dirty="0" smtClean="0">
                <a:latin typeface="+mj-lt"/>
              </a:rPr>
              <a:t>.</a:t>
            </a:r>
          </a:p>
          <a:p>
            <a:pPr marL="0" indent="0">
              <a:buNone/>
            </a:pPr>
            <a:endParaRPr lang="en-US" sz="1400" dirty="0">
              <a:latin typeface="+mj-lt"/>
            </a:endParaRPr>
          </a:p>
          <a:p>
            <a:pPr marL="0" indent="0" algn="ctr">
              <a:buFont typeface="Arial" pitchFamily="34" charset="0"/>
              <a:buNone/>
            </a:pPr>
            <a:endParaRPr lang="en-US" sz="2000" dirty="0" smtClean="0">
              <a:solidFill>
                <a:schemeClr val="tx2"/>
              </a:solidFill>
              <a:latin typeface="+mj-lt"/>
            </a:endParaRPr>
          </a:p>
          <a:p>
            <a:pPr marL="0" indent="0">
              <a:buNone/>
            </a:pPr>
            <a:endParaRPr lang="en-US" sz="1800" dirty="0">
              <a:solidFill>
                <a:schemeClr val="tx2"/>
              </a:solidFill>
              <a:latin typeface="+mj-lt"/>
            </a:endParaRPr>
          </a:p>
          <a:p>
            <a:pPr marL="0" indent="0" algn="ctr">
              <a:buFont typeface="Arial" pitchFamily="34" charset="0"/>
              <a:buNone/>
            </a:pPr>
            <a:endParaRPr lang="en-US" sz="1000" b="1" dirty="0" smtClean="0">
              <a:solidFill>
                <a:schemeClr val="tx2"/>
              </a:solidFill>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12</a:t>
            </a:fld>
            <a:endParaRPr lang="en-US"/>
          </a:p>
        </p:txBody>
      </p:sp>
    </p:spTree>
    <p:extLst>
      <p:ext uri="{BB962C8B-B14F-4D97-AF65-F5344CB8AC3E}">
        <p14:creationId xmlns:p14="http://schemas.microsoft.com/office/powerpoint/2010/main" val="4014950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81000" y="914400"/>
            <a:ext cx="7696200" cy="5791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smtClean="0">
                <a:latin typeface="+mj-lt"/>
              </a:rPr>
              <a:t>Investigations</a:t>
            </a:r>
          </a:p>
          <a:p>
            <a:pPr marL="0" indent="0" algn="ctr">
              <a:buFont typeface="Arial" pitchFamily="34" charset="0"/>
              <a:buNone/>
            </a:pPr>
            <a:endParaRPr lang="en-US" sz="1400" b="1" dirty="0" smtClean="0">
              <a:latin typeface="+mj-lt"/>
            </a:endParaRPr>
          </a:p>
          <a:p>
            <a:pPr marL="0" indent="0">
              <a:buNone/>
            </a:pPr>
            <a:r>
              <a:rPr lang="en-US" sz="2400" dirty="0" smtClean="0">
                <a:latin typeface="+mj-lt"/>
              </a:rPr>
              <a:t>An investigation is performed in order to determine the “who, what, when, where and why” of an incident as well as to determine what needs to happen next.  This is an official action taken by the Staff Personnel Unit.  </a:t>
            </a:r>
          </a:p>
          <a:p>
            <a:pPr marL="0" indent="0">
              <a:buNone/>
            </a:pPr>
            <a:endParaRPr lang="en-US" sz="2400" dirty="0">
              <a:latin typeface="+mj-lt"/>
            </a:endParaRPr>
          </a:p>
          <a:p>
            <a:pPr marL="0" indent="0">
              <a:buNone/>
            </a:pPr>
            <a:r>
              <a:rPr lang="en-US" sz="2400" dirty="0" smtClean="0">
                <a:latin typeface="+mj-lt"/>
              </a:rPr>
              <a:t>In some circumstances the </a:t>
            </a:r>
            <a:r>
              <a:rPr lang="en-US" sz="2400" dirty="0">
                <a:latin typeface="+mj-lt"/>
              </a:rPr>
              <a:t>University may place an employee on paid investigatory leave without prior notice in order to review or investigate allegations of employee misconduct which warrant relieving the employee immediately from all work duties and removing the employee from the premises.</a:t>
            </a:r>
            <a:r>
              <a:rPr lang="en-US" sz="2400" b="1" dirty="0">
                <a:latin typeface="+mj-lt"/>
              </a:rPr>
              <a:t> </a:t>
            </a:r>
          </a:p>
          <a:p>
            <a:pPr marL="0" indent="0" algn="ctr">
              <a:buFont typeface="Arial" pitchFamily="34" charset="0"/>
              <a:buNone/>
            </a:pPr>
            <a:endParaRPr lang="en-US" sz="2400" dirty="0" smtClean="0">
              <a:latin typeface="+mj-lt"/>
            </a:endParaRPr>
          </a:p>
          <a:p>
            <a:pPr marL="0" indent="0">
              <a:buNone/>
            </a:pPr>
            <a:endParaRPr lang="en-US" sz="1800" dirty="0">
              <a:latin typeface="+mj-lt"/>
            </a:endParaRPr>
          </a:p>
          <a:p>
            <a:pPr marL="0" indent="0" algn="ctr">
              <a:buFont typeface="Arial" pitchFamily="34" charset="0"/>
              <a:buNone/>
            </a:pPr>
            <a:endParaRPr lang="en-US" sz="1000" b="1" dirty="0" smtClean="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13</a:t>
            </a:fld>
            <a:endParaRPr lang="en-US"/>
          </a:p>
        </p:txBody>
      </p:sp>
    </p:spTree>
    <p:extLst>
      <p:ext uri="{BB962C8B-B14F-4D97-AF65-F5344CB8AC3E}">
        <p14:creationId xmlns:p14="http://schemas.microsoft.com/office/powerpoint/2010/main" val="2746966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81000" y="914400"/>
            <a:ext cx="7696200" cy="5791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latin typeface="+mj-lt"/>
              </a:rPr>
              <a:t>Fact </a:t>
            </a:r>
            <a:r>
              <a:rPr lang="en-US" sz="2400" b="1" dirty="0" smtClean="0">
                <a:latin typeface="+mj-lt"/>
              </a:rPr>
              <a:t>Finding &amp; Investigation</a:t>
            </a:r>
          </a:p>
          <a:p>
            <a:pPr marL="0" indent="0" algn="ctr">
              <a:buNone/>
            </a:pPr>
            <a:r>
              <a:rPr lang="en-US" sz="1800" b="1" dirty="0" smtClean="0">
                <a:latin typeface="+mj-lt"/>
              </a:rPr>
              <a:t>Scenario</a:t>
            </a:r>
          </a:p>
          <a:p>
            <a:pPr marL="0" indent="0" algn="ctr">
              <a:buNone/>
            </a:pPr>
            <a:endParaRPr lang="en-US" sz="1400" b="1" dirty="0">
              <a:latin typeface="+mj-lt"/>
            </a:endParaRPr>
          </a:p>
          <a:p>
            <a:pPr marL="0" indent="0">
              <a:buNone/>
            </a:pPr>
            <a:r>
              <a:rPr lang="en-US" sz="2000" b="1" dirty="0" smtClean="0">
                <a:latin typeface="+mj-lt"/>
              </a:rPr>
              <a:t>A co-worker and a public visitor observed an employee allegedly stealing University property.  Would fact finding or an investigation be the more appropriate step?</a:t>
            </a:r>
          </a:p>
          <a:p>
            <a:pPr marL="0" indent="0">
              <a:buNone/>
            </a:pPr>
            <a:endParaRPr lang="en-US" sz="2000" b="1" dirty="0">
              <a:latin typeface="+mj-lt"/>
            </a:endParaRPr>
          </a:p>
          <a:p>
            <a:pPr marL="0" indent="0">
              <a:buNone/>
            </a:pPr>
            <a:r>
              <a:rPr lang="en-US" sz="2000" dirty="0" smtClean="0">
                <a:latin typeface="+mj-lt"/>
              </a:rPr>
              <a:t>A combination of both actions is appropriate.   As the supervisor, it is your responsibility to discuss the issue with the witnesses, and with the employee involved in the allegation.  </a:t>
            </a:r>
          </a:p>
          <a:p>
            <a:pPr marL="0" indent="0">
              <a:buNone/>
            </a:pPr>
            <a:endParaRPr lang="en-US" sz="2000" dirty="0">
              <a:latin typeface="+mj-lt"/>
            </a:endParaRPr>
          </a:p>
          <a:p>
            <a:pPr marL="0" indent="0">
              <a:buNone/>
            </a:pPr>
            <a:r>
              <a:rPr lang="en-US" sz="2000" dirty="0" smtClean="0">
                <a:latin typeface="+mj-lt"/>
              </a:rPr>
              <a:t>Ask pointed questions, act confidentially, and share all information found with the Staff Personnel Unit in order for them to move forward with an investigation.  </a:t>
            </a:r>
          </a:p>
          <a:p>
            <a:pPr marL="0" indent="0">
              <a:buNone/>
            </a:pPr>
            <a:endParaRPr lang="en-US" sz="2000" dirty="0">
              <a:latin typeface="+mj-lt"/>
            </a:endParaRPr>
          </a:p>
          <a:p>
            <a:pPr marL="0" indent="0">
              <a:buNone/>
            </a:pPr>
            <a:endParaRPr lang="en-US" sz="2000" dirty="0" smtClean="0">
              <a:latin typeface="+mj-lt"/>
            </a:endParaRPr>
          </a:p>
          <a:p>
            <a:pPr marL="0" indent="0" algn="ctr">
              <a:buFont typeface="Arial" pitchFamily="34" charset="0"/>
              <a:buNone/>
            </a:pPr>
            <a:endParaRPr lang="en-US" sz="2000" dirty="0" smtClean="0">
              <a:latin typeface="+mj-lt"/>
            </a:endParaRPr>
          </a:p>
          <a:p>
            <a:pPr marL="0" indent="0">
              <a:buNone/>
            </a:pPr>
            <a:endParaRPr lang="en-US" sz="1800" dirty="0">
              <a:latin typeface="+mj-lt"/>
            </a:endParaRPr>
          </a:p>
          <a:p>
            <a:pPr marL="0" indent="0" algn="ctr">
              <a:buFont typeface="Arial" pitchFamily="34" charset="0"/>
              <a:buNone/>
            </a:pPr>
            <a:endParaRPr lang="en-US" sz="1000" b="1" dirty="0" smtClean="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14</a:t>
            </a:fld>
            <a:endParaRPr lang="en-US"/>
          </a:p>
        </p:txBody>
      </p:sp>
    </p:spTree>
    <p:extLst>
      <p:ext uri="{BB962C8B-B14F-4D97-AF65-F5344CB8AC3E}">
        <p14:creationId xmlns:p14="http://schemas.microsoft.com/office/powerpoint/2010/main" val="930888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81000" y="914400"/>
            <a:ext cx="7696200" cy="5791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smtClean="0">
                <a:latin typeface="+mj-lt"/>
              </a:rPr>
              <a:t>Just Cause</a:t>
            </a:r>
          </a:p>
          <a:p>
            <a:pPr marL="0" indent="0" algn="ctr">
              <a:buNone/>
            </a:pPr>
            <a:endParaRPr lang="en-US" sz="1200" b="1" dirty="0">
              <a:latin typeface="+mj-lt"/>
            </a:endParaRPr>
          </a:p>
          <a:p>
            <a:pPr marL="0" indent="0">
              <a:buNone/>
            </a:pPr>
            <a:r>
              <a:rPr lang="en-US" sz="2200" dirty="0" smtClean="0">
                <a:latin typeface="+mj-lt"/>
              </a:rPr>
              <a:t>Employment law protects employees from unfair termination or constructive dismissals by requiring that an employer must prove “just cause” before any employee discipline, including dismissal.  </a:t>
            </a:r>
          </a:p>
          <a:p>
            <a:pPr marL="0" indent="0">
              <a:buNone/>
            </a:pPr>
            <a:endParaRPr lang="en-US" sz="2200" dirty="0">
              <a:latin typeface="+mj-lt"/>
            </a:endParaRPr>
          </a:p>
          <a:p>
            <a:pPr marL="0" indent="0">
              <a:buNone/>
            </a:pPr>
            <a:r>
              <a:rPr lang="en-US" sz="2200" dirty="0" smtClean="0">
                <a:latin typeface="+mj-lt"/>
              </a:rPr>
              <a:t>Just cause is a standard that says an employer must prove inappropriate activities occurred such as  violation of policy, or rule, in order to interpret the dismissal or disciplinary action as justified.  </a:t>
            </a:r>
          </a:p>
          <a:p>
            <a:pPr marL="0" indent="0">
              <a:buNone/>
            </a:pPr>
            <a:endParaRPr lang="en-US" sz="1800" dirty="0">
              <a:latin typeface="+mj-lt"/>
            </a:endParaRPr>
          </a:p>
          <a:p>
            <a:pPr marL="0" indent="0" algn="ctr">
              <a:buFont typeface="Arial" pitchFamily="34" charset="0"/>
              <a:buNone/>
            </a:pPr>
            <a:endParaRPr lang="en-US" sz="1000" b="1" dirty="0" smtClean="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15</a:t>
            </a:fld>
            <a:endParaRPr lang="en-US"/>
          </a:p>
        </p:txBody>
      </p:sp>
    </p:spTree>
    <p:extLst>
      <p:ext uri="{BB962C8B-B14F-4D97-AF65-F5344CB8AC3E}">
        <p14:creationId xmlns:p14="http://schemas.microsoft.com/office/powerpoint/2010/main" val="235359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81000" y="914400"/>
            <a:ext cx="7696200" cy="5791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smtClean="0">
                <a:latin typeface="+mj-lt"/>
              </a:rPr>
              <a:t>Just Cause</a:t>
            </a:r>
          </a:p>
          <a:p>
            <a:pPr marL="0" indent="0" algn="ctr">
              <a:buNone/>
            </a:pPr>
            <a:r>
              <a:rPr lang="en-US" sz="1600" b="1" dirty="0" smtClean="0">
                <a:latin typeface="+mj-lt"/>
              </a:rPr>
              <a:t>Helpful Questions</a:t>
            </a:r>
          </a:p>
          <a:p>
            <a:pPr marL="0" indent="0" algn="ctr">
              <a:buNone/>
            </a:pPr>
            <a:endParaRPr lang="en-US" sz="1600" b="1" dirty="0">
              <a:latin typeface="+mj-lt"/>
            </a:endParaRPr>
          </a:p>
          <a:p>
            <a:pPr>
              <a:spcBef>
                <a:spcPts val="0"/>
              </a:spcBef>
              <a:spcAft>
                <a:spcPts val="1200"/>
              </a:spcAft>
              <a:buFont typeface="+mj-lt"/>
              <a:buAutoNum type="arabicPeriod"/>
            </a:pPr>
            <a:r>
              <a:rPr lang="en-US" sz="1900" dirty="0" smtClean="0">
                <a:latin typeface="+mj-lt"/>
              </a:rPr>
              <a:t>Was </a:t>
            </a:r>
            <a:r>
              <a:rPr lang="en-US" sz="1900" dirty="0">
                <a:latin typeface="+mj-lt"/>
              </a:rPr>
              <a:t>the employee forewarned of the consequences of his or her actions</a:t>
            </a:r>
            <a:r>
              <a:rPr lang="en-US" sz="1900" dirty="0" smtClean="0">
                <a:latin typeface="+mj-lt"/>
              </a:rPr>
              <a:t>? </a:t>
            </a:r>
          </a:p>
          <a:p>
            <a:pPr>
              <a:spcBef>
                <a:spcPts val="0"/>
              </a:spcBef>
              <a:spcAft>
                <a:spcPts val="1200"/>
              </a:spcAft>
              <a:buFont typeface="+mj-lt"/>
              <a:buAutoNum type="arabicPeriod"/>
            </a:pPr>
            <a:r>
              <a:rPr lang="en-US" sz="1900" dirty="0" smtClean="0">
                <a:latin typeface="+mj-lt"/>
              </a:rPr>
              <a:t>Are </a:t>
            </a:r>
            <a:r>
              <a:rPr lang="en-US" sz="1900" dirty="0">
                <a:latin typeface="+mj-lt"/>
              </a:rPr>
              <a:t>the employer's rules reasonably related to business efficiency and performance the employer might reasonably expect from the employee?</a:t>
            </a:r>
          </a:p>
          <a:p>
            <a:pPr>
              <a:spcBef>
                <a:spcPts val="0"/>
              </a:spcBef>
              <a:spcAft>
                <a:spcPts val="1200"/>
              </a:spcAft>
              <a:buFont typeface="+mj-lt"/>
              <a:buAutoNum type="arabicPeriod"/>
            </a:pPr>
            <a:r>
              <a:rPr lang="en-US" sz="1900" dirty="0">
                <a:latin typeface="+mj-lt"/>
              </a:rPr>
              <a:t>Was an effort made before discharge to determine whether the employee was guilty as charged?</a:t>
            </a:r>
          </a:p>
          <a:p>
            <a:pPr>
              <a:spcBef>
                <a:spcPts val="0"/>
              </a:spcBef>
              <a:spcAft>
                <a:spcPts val="1200"/>
              </a:spcAft>
              <a:buFont typeface="+mj-lt"/>
              <a:buAutoNum type="arabicPeriod"/>
            </a:pPr>
            <a:r>
              <a:rPr lang="en-US" sz="1900" dirty="0">
                <a:latin typeface="+mj-lt"/>
              </a:rPr>
              <a:t>Was the investigation conducted fairly and objectively?</a:t>
            </a:r>
          </a:p>
          <a:p>
            <a:pPr>
              <a:spcBef>
                <a:spcPts val="0"/>
              </a:spcBef>
              <a:spcAft>
                <a:spcPts val="1200"/>
              </a:spcAft>
              <a:buFont typeface="+mj-lt"/>
              <a:buAutoNum type="arabicPeriod"/>
            </a:pPr>
            <a:r>
              <a:rPr lang="en-US" sz="1900" dirty="0">
                <a:latin typeface="+mj-lt"/>
              </a:rPr>
              <a:t>Did the employer obtain substantial evidence of the employee's guilt?</a:t>
            </a:r>
          </a:p>
          <a:p>
            <a:pPr>
              <a:spcBef>
                <a:spcPts val="0"/>
              </a:spcBef>
              <a:spcAft>
                <a:spcPts val="1200"/>
              </a:spcAft>
              <a:buFont typeface="+mj-lt"/>
              <a:buAutoNum type="arabicPeriod"/>
            </a:pPr>
            <a:r>
              <a:rPr lang="en-US" sz="1900" dirty="0">
                <a:latin typeface="+mj-lt"/>
              </a:rPr>
              <a:t>Were the rules applied fairly and without discrimination?</a:t>
            </a:r>
          </a:p>
          <a:p>
            <a:pPr>
              <a:spcBef>
                <a:spcPts val="0"/>
              </a:spcBef>
              <a:spcAft>
                <a:spcPts val="1200"/>
              </a:spcAft>
              <a:buFont typeface="+mj-lt"/>
              <a:buAutoNum type="arabicPeriod"/>
            </a:pPr>
            <a:r>
              <a:rPr lang="en-US" sz="1900" dirty="0">
                <a:latin typeface="+mj-lt"/>
              </a:rPr>
              <a:t>Was the degree of discipline reasonably related to the seriousness of the employee's offense and the employee's past record</a:t>
            </a:r>
            <a:r>
              <a:rPr lang="en-US" sz="1900" dirty="0" smtClean="0">
                <a:latin typeface="+mj-lt"/>
              </a:rPr>
              <a:t>?</a:t>
            </a:r>
            <a:endParaRPr lang="en-US" sz="1900" dirty="0">
              <a:latin typeface="+mj-lt"/>
            </a:endParaRPr>
          </a:p>
          <a:p>
            <a:pPr marL="0" indent="0" algn="ctr">
              <a:buFont typeface="Arial" pitchFamily="34" charset="0"/>
              <a:buNone/>
            </a:pPr>
            <a:endParaRPr lang="en-US" sz="1900" b="1" dirty="0" smtClean="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16</a:t>
            </a:fld>
            <a:endParaRPr lang="en-US"/>
          </a:p>
        </p:txBody>
      </p:sp>
    </p:spTree>
    <p:extLst>
      <p:ext uri="{BB962C8B-B14F-4D97-AF65-F5344CB8AC3E}">
        <p14:creationId xmlns:p14="http://schemas.microsoft.com/office/powerpoint/2010/main" val="1893062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81000" y="914400"/>
            <a:ext cx="7696200" cy="5791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smtClean="0">
                <a:latin typeface="+mj-lt"/>
              </a:rPr>
              <a:t>Constructive Dismissal</a:t>
            </a:r>
          </a:p>
          <a:p>
            <a:pPr marL="0" indent="0" algn="ctr">
              <a:buNone/>
            </a:pPr>
            <a:endParaRPr lang="en-US" sz="1200" b="1" dirty="0" smtClean="0">
              <a:latin typeface="+mj-lt"/>
            </a:endParaRPr>
          </a:p>
          <a:p>
            <a:pPr marL="0" indent="0">
              <a:buNone/>
            </a:pPr>
            <a:r>
              <a:rPr lang="en-US" sz="2200" dirty="0" smtClean="0">
                <a:latin typeface="+mj-lt"/>
              </a:rPr>
              <a:t>In employment law a constructive dismissal or a constructive discharge is when an employee resigns or is separated because the work environment has become inexcusably intolerable. </a:t>
            </a:r>
            <a:r>
              <a:rPr lang="en-US" sz="2200" dirty="0">
                <a:latin typeface="+mj-lt"/>
              </a:rPr>
              <a:t> </a:t>
            </a:r>
            <a:r>
              <a:rPr lang="en-US" sz="2200" dirty="0" smtClean="0">
                <a:latin typeface="+mj-lt"/>
              </a:rPr>
              <a:t>In this case, the law does not see the resignation as voluntary, but as forced through inappropriate employer actions.  The employee’s conduct during this time will not reduce the employers culpability in creating the unacceptable workplace.</a:t>
            </a:r>
          </a:p>
          <a:p>
            <a:pPr marL="0" indent="0">
              <a:buNone/>
            </a:pPr>
            <a:endParaRPr lang="en-US" sz="1400" dirty="0" smtClean="0">
              <a:latin typeface="+mj-lt"/>
            </a:endParaRPr>
          </a:p>
          <a:p>
            <a:pPr marL="0" indent="0">
              <a:buNone/>
            </a:pPr>
            <a:endParaRPr lang="en-US" sz="1800" dirty="0">
              <a:latin typeface="+mj-lt"/>
            </a:endParaRPr>
          </a:p>
          <a:p>
            <a:pPr marL="0" indent="0" algn="ctr">
              <a:buFont typeface="Arial" pitchFamily="34" charset="0"/>
              <a:buNone/>
            </a:pPr>
            <a:endParaRPr lang="en-US" sz="1000" b="1" dirty="0" smtClean="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17</a:t>
            </a:fld>
            <a:endParaRPr lang="en-US"/>
          </a:p>
        </p:txBody>
      </p:sp>
    </p:spTree>
    <p:extLst>
      <p:ext uri="{BB962C8B-B14F-4D97-AF65-F5344CB8AC3E}">
        <p14:creationId xmlns:p14="http://schemas.microsoft.com/office/powerpoint/2010/main" val="4237899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52400"/>
            <a:ext cx="6934200" cy="109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330542" y="1447800"/>
            <a:ext cx="7949515" cy="5016758"/>
          </a:xfrm>
          <a:prstGeom prst="rect">
            <a:avLst/>
          </a:prstGeom>
          <a:noFill/>
        </p:spPr>
        <p:txBody>
          <a:bodyPr wrap="square" rtlCol="0">
            <a:spAutoFit/>
          </a:bodyPr>
          <a:lstStyle/>
          <a:p>
            <a:pPr algn="ctr"/>
            <a:r>
              <a:rPr lang="en-US" sz="3200" b="1" dirty="0" smtClean="0">
                <a:latin typeface="+mj-lt"/>
              </a:rPr>
              <a:t>Corrective Action Objectives</a:t>
            </a:r>
          </a:p>
          <a:p>
            <a:pPr algn="ctr"/>
            <a:endParaRPr lang="en-US" b="1" dirty="0" smtClean="0">
              <a:latin typeface="+mj-lt"/>
            </a:endParaRPr>
          </a:p>
          <a:p>
            <a:r>
              <a:rPr lang="en-US" sz="2400" dirty="0">
                <a:latin typeface="+mj-lt"/>
              </a:rPr>
              <a:t>In this training you will learn the most effective methods to </a:t>
            </a:r>
            <a:r>
              <a:rPr lang="en-US" sz="2400" dirty="0" smtClean="0">
                <a:latin typeface="+mj-lt"/>
              </a:rPr>
              <a:t>handle </a:t>
            </a:r>
            <a:r>
              <a:rPr lang="en-US" sz="2400" dirty="0">
                <a:latin typeface="+mj-lt"/>
              </a:rPr>
              <a:t>corrective actions, and what actions you should take as a supervisor.</a:t>
            </a:r>
          </a:p>
          <a:p>
            <a:endParaRPr lang="en-US" b="1" dirty="0" smtClean="0">
              <a:latin typeface="+mj-lt"/>
            </a:endParaRPr>
          </a:p>
          <a:p>
            <a:pPr marL="342900" indent="-342900">
              <a:spcAft>
                <a:spcPts val="800"/>
              </a:spcAft>
              <a:buFont typeface="Arial" pitchFamily="34" charset="0"/>
              <a:buChar char="•"/>
            </a:pPr>
            <a:r>
              <a:rPr lang="en-US" sz="2400" dirty="0" smtClean="0">
                <a:latin typeface="+mj-lt"/>
              </a:rPr>
              <a:t>To understand the appropriate time and ways to use a corrective action.</a:t>
            </a:r>
          </a:p>
          <a:p>
            <a:pPr marL="342900" indent="-342900">
              <a:spcAft>
                <a:spcPts val="800"/>
              </a:spcAft>
              <a:buFont typeface="Arial" pitchFamily="34" charset="0"/>
              <a:buChar char="•"/>
            </a:pPr>
            <a:r>
              <a:rPr lang="en-US" sz="2400" dirty="0" smtClean="0">
                <a:latin typeface="+mj-lt"/>
              </a:rPr>
              <a:t>To learn the types of corrective and disciplinary actions available to supervisors.</a:t>
            </a:r>
          </a:p>
          <a:p>
            <a:pPr marL="342900" indent="-342900">
              <a:spcAft>
                <a:spcPts val="800"/>
              </a:spcAft>
              <a:buFont typeface="Arial" pitchFamily="34" charset="0"/>
              <a:buChar char="•"/>
            </a:pPr>
            <a:r>
              <a:rPr lang="en-US" sz="2400" dirty="0" smtClean="0">
                <a:latin typeface="+mj-lt"/>
              </a:rPr>
              <a:t>To understand the supervisors responsibilities, during the corrective process.</a:t>
            </a:r>
          </a:p>
          <a:p>
            <a:endParaRPr lang="en-US" sz="1600" dirty="0" smtClean="0"/>
          </a:p>
        </p:txBody>
      </p:sp>
      <p:cxnSp>
        <p:nvCxnSpPr>
          <p:cNvPr id="11" name="Straight Connector 10"/>
          <p:cNvCxnSpPr/>
          <p:nvPr/>
        </p:nvCxnSpPr>
        <p:spPr>
          <a:xfrm>
            <a:off x="0" y="1273550"/>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31469D3-FFE4-4450-BBE8-D21328515773}" type="slidenum">
              <a:rPr lang="en-US" smtClean="0"/>
              <a:t>2</a:t>
            </a:fld>
            <a:endParaRPr lang="en-US"/>
          </a:p>
        </p:txBody>
      </p:sp>
    </p:spTree>
    <p:extLst>
      <p:ext uri="{BB962C8B-B14F-4D97-AF65-F5344CB8AC3E}">
        <p14:creationId xmlns:p14="http://schemas.microsoft.com/office/powerpoint/2010/main" val="1825309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28600" y="914400"/>
            <a:ext cx="8153400" cy="5181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smtClean="0">
                <a:latin typeface="+mj-lt"/>
              </a:rPr>
              <a:t>Corrective Actions</a:t>
            </a:r>
          </a:p>
          <a:p>
            <a:pPr marL="0" indent="0" algn="ctr">
              <a:buNone/>
            </a:pPr>
            <a:endParaRPr lang="en-US" sz="2000" dirty="0">
              <a:latin typeface="+mj-lt"/>
            </a:endParaRPr>
          </a:p>
          <a:p>
            <a:pPr marL="0" indent="0">
              <a:buNone/>
            </a:pPr>
            <a:endParaRPr lang="en-US" sz="1050" dirty="0">
              <a:latin typeface="+mj-lt"/>
            </a:endParaRPr>
          </a:p>
          <a:p>
            <a:pPr marL="0" indent="0">
              <a:buFont typeface="Arial" pitchFamily="34" charset="0"/>
              <a:buNone/>
            </a:pPr>
            <a:r>
              <a:rPr lang="en-US" sz="2200" b="1" dirty="0" smtClean="0">
                <a:latin typeface="+mj-lt"/>
              </a:rPr>
              <a:t>Corrective vs. Disciplinary Actions</a:t>
            </a:r>
          </a:p>
          <a:p>
            <a:pPr marL="0" indent="0">
              <a:buFont typeface="Arial" pitchFamily="34" charset="0"/>
              <a:buNone/>
            </a:pPr>
            <a:r>
              <a:rPr lang="en-US" sz="2000" dirty="0" smtClean="0">
                <a:latin typeface="+mj-lt"/>
              </a:rPr>
              <a:t>A disciplinary action is guided towards misconduct such as theft, or violence, whereas a corrective action is based on performance (how the employee performs their duties).  The easiest way to think about it is: </a:t>
            </a:r>
          </a:p>
          <a:p>
            <a:pPr marL="0" indent="0">
              <a:buFont typeface="Arial" pitchFamily="34" charset="0"/>
              <a:buNone/>
            </a:pPr>
            <a:endParaRPr lang="en-US" sz="1800" dirty="0" smtClean="0">
              <a:latin typeface="+mj-lt"/>
            </a:endParaRPr>
          </a:p>
          <a:p>
            <a:pPr marL="0" indent="0" algn="ctr">
              <a:buFont typeface="Arial" pitchFamily="34" charset="0"/>
              <a:buNone/>
            </a:pPr>
            <a:r>
              <a:rPr lang="en-US" sz="1800" b="1" dirty="0" smtClean="0">
                <a:latin typeface="+mj-lt"/>
              </a:rPr>
              <a:t>Corrective Action = Performance</a:t>
            </a:r>
          </a:p>
          <a:p>
            <a:pPr marL="0" indent="0" algn="ctr">
              <a:buFont typeface="Arial" pitchFamily="34" charset="0"/>
              <a:buNone/>
            </a:pPr>
            <a:endParaRPr lang="en-US" sz="1400" b="1" dirty="0" smtClean="0">
              <a:latin typeface="+mj-lt"/>
            </a:endParaRPr>
          </a:p>
          <a:p>
            <a:pPr marL="0" indent="0" algn="ctr">
              <a:buFont typeface="Arial" pitchFamily="34" charset="0"/>
              <a:buNone/>
            </a:pPr>
            <a:r>
              <a:rPr lang="en-US" sz="1800" b="1" dirty="0" smtClean="0">
                <a:latin typeface="+mj-lt"/>
              </a:rPr>
              <a:t>Disciplinary Action = Misconduct</a:t>
            </a:r>
          </a:p>
          <a:p>
            <a:pPr marL="0" indent="0">
              <a:buFont typeface="Arial" pitchFamily="34" charset="0"/>
              <a:buNone/>
            </a:pPr>
            <a:endParaRPr lang="en-US" sz="2000" b="1" i="1" dirty="0">
              <a:latin typeface="+mj-lt"/>
            </a:endParaRPr>
          </a:p>
          <a:p>
            <a:pPr marL="0" indent="0" algn="ctr">
              <a:buFont typeface="Arial" pitchFamily="34" charset="0"/>
              <a:buNone/>
            </a:pPr>
            <a:endParaRPr lang="en-US" sz="2000" b="1" i="1" dirty="0" smtClean="0">
              <a:latin typeface="+mj-lt"/>
            </a:endParaRPr>
          </a:p>
          <a:p>
            <a:pPr marL="0" indent="0">
              <a:buFont typeface="Arial" pitchFamily="34" charset="0"/>
              <a:buNone/>
            </a:pPr>
            <a:endParaRPr lang="en-US" sz="600" dirty="0" smtClean="0">
              <a:latin typeface="+mj-lt"/>
            </a:endParaRPr>
          </a:p>
          <a:p>
            <a:pPr marL="0" indent="0">
              <a:buFont typeface="Arial" pitchFamily="34" charset="0"/>
              <a:buNone/>
            </a:pPr>
            <a:endParaRPr lang="en-US" sz="1200" b="1" dirty="0" smtClean="0">
              <a:latin typeface="+mj-lt"/>
            </a:endParaRPr>
          </a:p>
          <a:p>
            <a:endParaRPr lang="en-US" sz="1200" dirty="0"/>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bg2"/>
                </a:solidFill>
                <a:latin typeface="+mj-lt"/>
              </a:rPr>
              <a:t>Corrective</a:t>
            </a:r>
            <a:r>
              <a:rPr lang="en-US" sz="3600" b="1" dirty="0" smtClean="0">
                <a:latin typeface="+mj-lt"/>
              </a:rPr>
              <a:t> Action</a:t>
            </a:r>
            <a:endParaRPr lang="en-US" sz="3600" b="1" dirty="0">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3</a:t>
            </a:fld>
            <a:endParaRPr lang="en-US"/>
          </a:p>
        </p:txBody>
      </p:sp>
    </p:spTree>
    <p:extLst>
      <p:ext uri="{BB962C8B-B14F-4D97-AF65-F5344CB8AC3E}">
        <p14:creationId xmlns:p14="http://schemas.microsoft.com/office/powerpoint/2010/main" val="3221831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28600" y="914400"/>
            <a:ext cx="8077200" cy="5181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400" b="1" dirty="0" smtClean="0">
                <a:latin typeface="+mj-lt"/>
              </a:rPr>
              <a:t>Counseling</a:t>
            </a:r>
          </a:p>
          <a:p>
            <a:pPr marL="0" indent="0" algn="ctr">
              <a:buFont typeface="Arial" pitchFamily="34" charset="0"/>
              <a:buNone/>
            </a:pPr>
            <a:endParaRPr lang="en-US" sz="2000" b="1" dirty="0">
              <a:latin typeface="+mj-lt"/>
            </a:endParaRPr>
          </a:p>
          <a:p>
            <a:pPr marL="0" indent="0">
              <a:buFont typeface="Arial" pitchFamily="34" charset="0"/>
              <a:buNone/>
            </a:pPr>
            <a:endParaRPr lang="en-US" sz="2000" b="1" dirty="0" smtClean="0">
              <a:latin typeface="+mj-lt"/>
            </a:endParaRPr>
          </a:p>
          <a:p>
            <a:pPr marL="0" indent="0">
              <a:spcBef>
                <a:spcPts val="0"/>
              </a:spcBef>
              <a:spcAft>
                <a:spcPts val="1200"/>
              </a:spcAft>
              <a:buNone/>
            </a:pPr>
            <a:r>
              <a:rPr lang="en-US" sz="2200" dirty="0" smtClean="0">
                <a:latin typeface="+mj-lt"/>
              </a:rPr>
              <a:t>Supervisors should provide early and constructive feedback to employees when performance, tasks or behaviors become a concern.  Supervisors are advised to speak to the employee in a private confidential setting and seek to understand the reasons behind the performance or behavioral issue.</a:t>
            </a:r>
            <a:endParaRPr lang="en-US" sz="2200" dirty="0">
              <a:latin typeface="+mj-lt"/>
            </a:endParaRPr>
          </a:p>
          <a:p>
            <a:pPr>
              <a:spcBef>
                <a:spcPts val="0"/>
              </a:spcBef>
              <a:spcAft>
                <a:spcPts val="1200"/>
              </a:spcAft>
            </a:pPr>
            <a:endParaRPr lang="en-US" sz="2200" dirty="0">
              <a:latin typeface="+mj-lt"/>
            </a:endParaRPr>
          </a:p>
          <a:p>
            <a:pPr marL="0" indent="0">
              <a:buNone/>
            </a:pPr>
            <a:endParaRPr lang="en-US" sz="2200" b="1" dirty="0" smtClean="0">
              <a:latin typeface="+mj-lt"/>
            </a:endParaRPr>
          </a:p>
          <a:p>
            <a:pPr marL="0" indent="0">
              <a:buNone/>
            </a:pPr>
            <a:endParaRPr lang="en-US" sz="2000" dirty="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bg2"/>
                </a:solidFill>
                <a:latin typeface="+mj-lt"/>
              </a:rPr>
              <a:t>Corrective Action</a:t>
            </a:r>
            <a:endParaRPr lang="en-US" sz="3600" b="1" dirty="0">
              <a:solidFill>
                <a:schemeClr val="bg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4</a:t>
            </a:fld>
            <a:endParaRPr lang="en-US"/>
          </a:p>
        </p:txBody>
      </p:sp>
    </p:spTree>
    <p:extLst>
      <p:ext uri="{BB962C8B-B14F-4D97-AF65-F5344CB8AC3E}">
        <p14:creationId xmlns:p14="http://schemas.microsoft.com/office/powerpoint/2010/main" val="4162691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28600" y="914400"/>
            <a:ext cx="8077200" cy="5181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400" b="1" dirty="0" smtClean="0">
                <a:latin typeface="+mj-lt"/>
              </a:rPr>
              <a:t>Types of Actions</a:t>
            </a:r>
          </a:p>
          <a:p>
            <a:pPr marL="0" indent="0" algn="ctr">
              <a:buFont typeface="Arial" pitchFamily="34" charset="0"/>
              <a:buNone/>
            </a:pPr>
            <a:endParaRPr lang="en-US" sz="2000" b="1" dirty="0" smtClean="0">
              <a:latin typeface="+mj-lt"/>
            </a:endParaRPr>
          </a:p>
          <a:p>
            <a:pPr marL="0" indent="0">
              <a:spcBef>
                <a:spcPts val="0"/>
              </a:spcBef>
              <a:spcAft>
                <a:spcPts val="1200"/>
              </a:spcAft>
              <a:buNone/>
            </a:pPr>
            <a:r>
              <a:rPr lang="en-US" sz="2200" b="1" dirty="0" smtClean="0">
                <a:latin typeface="+mj-lt"/>
              </a:rPr>
              <a:t>Informal Actions</a:t>
            </a:r>
          </a:p>
          <a:p>
            <a:pPr>
              <a:spcBef>
                <a:spcPts val="0"/>
              </a:spcBef>
              <a:spcAft>
                <a:spcPts val="1200"/>
              </a:spcAft>
            </a:pPr>
            <a:r>
              <a:rPr lang="en-US" sz="2200" dirty="0">
                <a:latin typeface="+mj-lt"/>
              </a:rPr>
              <a:t>Work Plan</a:t>
            </a:r>
          </a:p>
          <a:p>
            <a:pPr>
              <a:spcBef>
                <a:spcPts val="0"/>
              </a:spcBef>
              <a:spcAft>
                <a:spcPts val="1200"/>
              </a:spcAft>
            </a:pPr>
            <a:r>
              <a:rPr lang="en-US" sz="2200" dirty="0" smtClean="0">
                <a:latin typeface="+mj-lt"/>
              </a:rPr>
              <a:t>Verbal </a:t>
            </a:r>
            <a:r>
              <a:rPr lang="en-US" sz="2200" dirty="0">
                <a:latin typeface="+mj-lt"/>
              </a:rPr>
              <a:t>Warning</a:t>
            </a:r>
          </a:p>
          <a:p>
            <a:pPr>
              <a:spcBef>
                <a:spcPts val="0"/>
              </a:spcBef>
              <a:spcAft>
                <a:spcPts val="1200"/>
              </a:spcAft>
            </a:pPr>
            <a:r>
              <a:rPr lang="en-US" sz="2200" dirty="0" smtClean="0">
                <a:latin typeface="+mj-lt"/>
              </a:rPr>
              <a:t>Letter </a:t>
            </a:r>
            <a:r>
              <a:rPr lang="en-US" sz="2200" dirty="0">
                <a:latin typeface="+mj-lt"/>
              </a:rPr>
              <a:t>of Expectation (LOE)</a:t>
            </a:r>
          </a:p>
          <a:p>
            <a:pPr>
              <a:spcBef>
                <a:spcPts val="0"/>
              </a:spcBef>
              <a:spcAft>
                <a:spcPts val="1200"/>
              </a:spcAft>
            </a:pPr>
            <a:endParaRPr lang="en-US" sz="2200" dirty="0">
              <a:latin typeface="+mj-lt"/>
            </a:endParaRPr>
          </a:p>
          <a:p>
            <a:pPr marL="0" indent="0">
              <a:buNone/>
            </a:pPr>
            <a:endParaRPr lang="en-US" sz="2200" b="1" dirty="0" smtClean="0">
              <a:latin typeface="+mj-lt"/>
            </a:endParaRPr>
          </a:p>
          <a:p>
            <a:pPr marL="0" indent="0">
              <a:buNone/>
            </a:pPr>
            <a:endParaRPr lang="en-US" sz="2000" dirty="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5</a:t>
            </a:fld>
            <a:endParaRPr lang="en-US"/>
          </a:p>
        </p:txBody>
      </p:sp>
    </p:spTree>
    <p:extLst>
      <p:ext uri="{BB962C8B-B14F-4D97-AF65-F5344CB8AC3E}">
        <p14:creationId xmlns:p14="http://schemas.microsoft.com/office/powerpoint/2010/main" val="44172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78524" y="914400"/>
            <a:ext cx="7951076" cy="5257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b="1" dirty="0">
                <a:latin typeface="+mj-lt"/>
              </a:rPr>
              <a:t>Types of Actions</a:t>
            </a:r>
          </a:p>
          <a:p>
            <a:pPr marL="0" indent="0" algn="ctr">
              <a:buNone/>
            </a:pPr>
            <a:r>
              <a:rPr lang="en-US" sz="1800" b="1" dirty="0">
                <a:latin typeface="+mj-lt"/>
              </a:rPr>
              <a:t>Informal </a:t>
            </a:r>
            <a:r>
              <a:rPr lang="en-US" sz="1800" b="1" dirty="0" smtClean="0">
                <a:latin typeface="+mj-lt"/>
              </a:rPr>
              <a:t>Actions – Scenario</a:t>
            </a:r>
          </a:p>
          <a:p>
            <a:pPr marL="0" indent="0" algn="ctr">
              <a:buNone/>
            </a:pPr>
            <a:endParaRPr lang="en-US" sz="1800" b="1" dirty="0">
              <a:latin typeface="+mj-lt"/>
            </a:endParaRPr>
          </a:p>
          <a:p>
            <a:pPr marL="0" indent="0">
              <a:buNone/>
            </a:pPr>
            <a:r>
              <a:rPr lang="en-US" sz="2000" b="1" dirty="0" smtClean="0">
                <a:latin typeface="+mj-lt"/>
              </a:rPr>
              <a:t>An employee has been underperforming recently, and the supervisor has already warned them verbally once.  Should they be given a Letter of Warning?  What would the next steps be?</a:t>
            </a:r>
          </a:p>
          <a:p>
            <a:pPr marL="0" indent="0">
              <a:buNone/>
            </a:pPr>
            <a:endParaRPr lang="en-US" sz="2000" dirty="0">
              <a:latin typeface="+mj-lt"/>
            </a:endParaRPr>
          </a:p>
          <a:p>
            <a:pPr marL="0" indent="0">
              <a:spcBef>
                <a:spcPts val="0"/>
              </a:spcBef>
              <a:spcAft>
                <a:spcPts val="1200"/>
              </a:spcAft>
              <a:buNone/>
            </a:pPr>
            <a:r>
              <a:rPr lang="en-US" sz="2000" dirty="0" smtClean="0">
                <a:latin typeface="+mj-lt"/>
              </a:rPr>
              <a:t>1. Contact the Staff Personnel Unit to discuss the performance issues.  For many performance issues a work plan for the employee may help.  The SPU will provide you with a template and tips on how to utilize the template as a means of improving performance.</a:t>
            </a:r>
          </a:p>
          <a:p>
            <a:pPr marL="0" indent="0">
              <a:spcBef>
                <a:spcPts val="0"/>
              </a:spcBef>
              <a:spcAft>
                <a:spcPts val="1200"/>
              </a:spcAft>
              <a:buNone/>
            </a:pPr>
            <a:r>
              <a:rPr lang="en-US" sz="2000" dirty="0" smtClean="0">
                <a:latin typeface="+mj-lt"/>
              </a:rPr>
              <a:t>2. Meet with the employee and discuss the work plan.</a:t>
            </a:r>
            <a:r>
              <a:rPr lang="en-US" sz="2000" dirty="0">
                <a:latin typeface="+mj-lt"/>
              </a:rPr>
              <a:t> </a:t>
            </a:r>
            <a:r>
              <a:rPr lang="en-US" sz="2000" dirty="0" smtClean="0">
                <a:latin typeface="+mj-lt"/>
              </a:rPr>
              <a:t> Document the meeting thoroughly.</a:t>
            </a:r>
          </a:p>
          <a:p>
            <a:pPr marL="0" indent="0">
              <a:spcBef>
                <a:spcPts val="0"/>
              </a:spcBef>
              <a:spcAft>
                <a:spcPts val="1200"/>
              </a:spcAft>
              <a:buNone/>
            </a:pPr>
            <a:r>
              <a:rPr lang="en-US" sz="2000" dirty="0" smtClean="0">
                <a:latin typeface="+mj-lt"/>
              </a:rPr>
              <a:t>3. Follow up with the employee on their progress. </a:t>
            </a: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6</a:t>
            </a:fld>
            <a:endParaRPr lang="en-US"/>
          </a:p>
        </p:txBody>
      </p:sp>
    </p:spTree>
    <p:extLst>
      <p:ext uri="{BB962C8B-B14F-4D97-AF65-F5344CB8AC3E}">
        <p14:creationId xmlns:p14="http://schemas.microsoft.com/office/powerpoint/2010/main" val="1010366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83931" y="903890"/>
            <a:ext cx="8153400" cy="564931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400" b="1" dirty="0" smtClean="0">
                <a:latin typeface="+mj-lt"/>
              </a:rPr>
              <a:t>Types of Actions</a:t>
            </a:r>
          </a:p>
          <a:p>
            <a:pPr marL="0" indent="0" algn="ctr">
              <a:buFont typeface="Arial" pitchFamily="34" charset="0"/>
              <a:buNone/>
            </a:pPr>
            <a:endParaRPr lang="en-US" sz="1800" b="1" dirty="0" smtClean="0">
              <a:latin typeface="+mj-lt"/>
            </a:endParaRPr>
          </a:p>
          <a:p>
            <a:pPr marL="0" indent="0">
              <a:spcBef>
                <a:spcPts val="0"/>
              </a:spcBef>
              <a:spcAft>
                <a:spcPts val="1200"/>
              </a:spcAft>
              <a:buNone/>
            </a:pPr>
            <a:r>
              <a:rPr lang="en-US" sz="2200" b="1" dirty="0" smtClean="0">
                <a:latin typeface="+mj-lt"/>
              </a:rPr>
              <a:t>Formal Actions</a:t>
            </a:r>
          </a:p>
          <a:p>
            <a:pPr>
              <a:spcBef>
                <a:spcPts val="0"/>
              </a:spcBef>
              <a:spcAft>
                <a:spcPts val="1200"/>
              </a:spcAft>
            </a:pPr>
            <a:r>
              <a:rPr lang="en-US" sz="2200" dirty="0" smtClean="0">
                <a:latin typeface="+mj-lt"/>
              </a:rPr>
              <a:t>Letter of Warning (LOW)</a:t>
            </a:r>
          </a:p>
          <a:p>
            <a:pPr>
              <a:spcBef>
                <a:spcPts val="0"/>
              </a:spcBef>
              <a:spcAft>
                <a:spcPts val="1200"/>
              </a:spcAft>
            </a:pPr>
            <a:r>
              <a:rPr lang="en-US" sz="2200" dirty="0" smtClean="0">
                <a:latin typeface="+mj-lt"/>
              </a:rPr>
              <a:t>Demotion</a:t>
            </a:r>
          </a:p>
          <a:p>
            <a:pPr>
              <a:spcBef>
                <a:spcPts val="0"/>
              </a:spcBef>
              <a:spcAft>
                <a:spcPts val="1200"/>
              </a:spcAft>
            </a:pPr>
            <a:r>
              <a:rPr lang="en-US" sz="2200" dirty="0" smtClean="0">
                <a:latin typeface="+mj-lt"/>
              </a:rPr>
              <a:t>Suspension</a:t>
            </a:r>
          </a:p>
          <a:p>
            <a:pPr>
              <a:spcBef>
                <a:spcPts val="0"/>
              </a:spcBef>
              <a:spcAft>
                <a:spcPts val="1200"/>
              </a:spcAft>
            </a:pPr>
            <a:r>
              <a:rPr lang="en-US" sz="2200" dirty="0" smtClean="0">
                <a:latin typeface="+mj-lt"/>
              </a:rPr>
              <a:t>Dismissal</a:t>
            </a:r>
            <a:endParaRPr lang="en-US" sz="2200" dirty="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7</a:t>
            </a:fld>
            <a:endParaRPr lang="en-US"/>
          </a:p>
        </p:txBody>
      </p:sp>
    </p:spTree>
    <p:extLst>
      <p:ext uri="{BB962C8B-B14F-4D97-AF65-F5344CB8AC3E}">
        <p14:creationId xmlns:p14="http://schemas.microsoft.com/office/powerpoint/2010/main" val="1105890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78524" y="914400"/>
            <a:ext cx="7951076" cy="5715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400" b="1" dirty="0" smtClean="0">
                <a:latin typeface="+mj-lt"/>
              </a:rPr>
              <a:t>Types of Actions</a:t>
            </a:r>
          </a:p>
          <a:p>
            <a:pPr marL="0" indent="0" algn="ctr">
              <a:buFont typeface="Arial" pitchFamily="34" charset="0"/>
              <a:buNone/>
            </a:pPr>
            <a:r>
              <a:rPr lang="en-US" sz="1800" b="1" dirty="0" smtClean="0">
                <a:latin typeface="+mj-lt"/>
              </a:rPr>
              <a:t>Formal Actions – Scenario</a:t>
            </a:r>
          </a:p>
          <a:p>
            <a:pPr marL="0" indent="0" algn="ctr">
              <a:buFont typeface="Arial" pitchFamily="34" charset="0"/>
              <a:buNone/>
            </a:pPr>
            <a:endParaRPr lang="en-US" sz="1800" b="1" dirty="0" smtClean="0">
              <a:latin typeface="+mj-lt"/>
            </a:endParaRPr>
          </a:p>
          <a:p>
            <a:pPr marL="0" indent="0">
              <a:buNone/>
            </a:pPr>
            <a:r>
              <a:rPr lang="en-US" sz="2000" b="1" dirty="0" smtClean="0">
                <a:latin typeface="+mj-lt"/>
              </a:rPr>
              <a:t>An employee was recently given a Letter of Warning (LOW) for violating a policy regarding harassment and intimidation.  The employee is still causing issues and now has represented a sexual harassment complaint.  I would like to move towards dismissal at this time.  What is next?</a:t>
            </a:r>
          </a:p>
          <a:p>
            <a:pPr marL="0" indent="0">
              <a:buNone/>
            </a:pPr>
            <a:endParaRPr lang="en-US" sz="1600" dirty="0" smtClean="0">
              <a:latin typeface="+mj-lt"/>
            </a:endParaRPr>
          </a:p>
          <a:p>
            <a:pPr marL="0" indent="0">
              <a:spcBef>
                <a:spcPts val="0"/>
              </a:spcBef>
              <a:spcAft>
                <a:spcPts val="1200"/>
              </a:spcAft>
              <a:buNone/>
            </a:pPr>
            <a:r>
              <a:rPr lang="en-US" sz="2000" dirty="0" smtClean="0">
                <a:latin typeface="+mj-lt"/>
              </a:rPr>
              <a:t>1. </a:t>
            </a:r>
            <a:r>
              <a:rPr lang="en-US" sz="2000" dirty="0">
                <a:latin typeface="+mj-lt"/>
              </a:rPr>
              <a:t>Work with the Staff Personnel Unit in order to determine </a:t>
            </a:r>
            <a:r>
              <a:rPr lang="en-US" sz="2000" dirty="0" smtClean="0">
                <a:latin typeface="+mj-lt"/>
              </a:rPr>
              <a:t>next steps.</a:t>
            </a:r>
          </a:p>
          <a:p>
            <a:pPr marL="0" indent="0">
              <a:spcBef>
                <a:spcPts val="0"/>
              </a:spcBef>
              <a:spcAft>
                <a:spcPts val="1200"/>
              </a:spcAft>
              <a:buNone/>
            </a:pPr>
            <a:r>
              <a:rPr lang="en-US" sz="2000" dirty="0" smtClean="0">
                <a:latin typeface="+mj-lt"/>
              </a:rPr>
              <a:t>2. Attempt to discern any facts that you can about both situations;  handle them as separate issues.  Determine dates, witnesses, get statements, and take care to handle the situation confidentially.</a:t>
            </a:r>
          </a:p>
          <a:p>
            <a:pPr marL="0" indent="0">
              <a:spcBef>
                <a:spcPts val="0"/>
              </a:spcBef>
              <a:spcAft>
                <a:spcPts val="1200"/>
              </a:spcAft>
              <a:buNone/>
            </a:pPr>
            <a:r>
              <a:rPr lang="en-US" sz="2000" dirty="0" smtClean="0">
                <a:latin typeface="+mj-lt"/>
              </a:rPr>
              <a:t>3.  The Staff Personnel Unit will work with you in separating the two issues, and finding an appropriate solution.  This may not always mean dismissal, but will be fair and equitable.</a:t>
            </a:r>
            <a:endParaRPr lang="en-US" sz="2000" dirty="0">
              <a:latin typeface="+mj-lt"/>
            </a:endParaRPr>
          </a:p>
          <a:p>
            <a:pPr marL="0" indent="0">
              <a:buNone/>
            </a:pPr>
            <a:endParaRPr lang="en-US" sz="1600" dirty="0" smtClean="0">
              <a:latin typeface="+mj-lt"/>
            </a:endParaRPr>
          </a:p>
          <a:p>
            <a:pPr marL="0" indent="0">
              <a:buFont typeface="Arial" pitchFamily="34" charset="0"/>
              <a:buNone/>
            </a:pPr>
            <a:endParaRPr lang="en-US" sz="600" dirty="0" smtClean="0">
              <a:latin typeface="+mj-lt"/>
            </a:endParaRPr>
          </a:p>
          <a:p>
            <a:pPr marL="0" indent="0">
              <a:buFont typeface="Arial" pitchFamily="34" charset="0"/>
              <a:buNone/>
            </a:pPr>
            <a:endParaRPr lang="en-US" sz="1200" b="1" dirty="0" smtClean="0">
              <a:latin typeface="+mj-lt"/>
            </a:endParaRPr>
          </a:p>
          <a:p>
            <a:endParaRPr lang="en-US" sz="1200" dirty="0"/>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8</a:t>
            </a:fld>
            <a:endParaRPr lang="en-US"/>
          </a:p>
        </p:txBody>
      </p:sp>
    </p:spTree>
    <p:extLst>
      <p:ext uri="{BB962C8B-B14F-4D97-AF65-F5344CB8AC3E}">
        <p14:creationId xmlns:p14="http://schemas.microsoft.com/office/powerpoint/2010/main" val="1197104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28600" y="914400"/>
            <a:ext cx="8077200" cy="5181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400" b="1" dirty="0" smtClean="0">
                <a:latin typeface="+mj-lt"/>
              </a:rPr>
              <a:t>Types of Actions</a:t>
            </a:r>
            <a:endParaRPr lang="en-US" sz="2200" dirty="0">
              <a:latin typeface="+mj-lt"/>
            </a:endParaRPr>
          </a:p>
          <a:p>
            <a:pPr>
              <a:spcBef>
                <a:spcPts val="0"/>
              </a:spcBef>
              <a:spcAft>
                <a:spcPts val="1200"/>
              </a:spcAft>
            </a:pPr>
            <a:endParaRPr lang="en-US" sz="2200" dirty="0">
              <a:latin typeface="+mj-lt"/>
            </a:endParaRPr>
          </a:p>
          <a:p>
            <a:pPr marL="0" indent="0">
              <a:buNone/>
            </a:pPr>
            <a:r>
              <a:rPr lang="en-US" sz="2200" b="1" dirty="0">
                <a:latin typeface="+mj-lt"/>
              </a:rPr>
              <a:t>Progressive Corrective Action</a:t>
            </a:r>
          </a:p>
          <a:p>
            <a:pPr marL="0" indent="0">
              <a:buNone/>
            </a:pPr>
            <a:r>
              <a:rPr lang="en-US" sz="2200" dirty="0" smtClean="0">
                <a:latin typeface="+mj-lt"/>
              </a:rPr>
              <a:t>Each corrective action, whether it is verbal or written, should be progressively documented.  Each action should build upon the previous action and must be documented properly in order to provide the employees the opportunity to correct the performance deficiencies or behavior.</a:t>
            </a:r>
            <a:endParaRPr lang="en-US" sz="2000" dirty="0">
              <a:latin typeface="+mj-lt"/>
            </a:endParaRPr>
          </a:p>
        </p:txBody>
      </p:sp>
      <p:cxnSp>
        <p:nvCxnSpPr>
          <p:cNvPr id="5" name="Straight Connector 4"/>
          <p:cNvCxnSpPr/>
          <p:nvPr/>
        </p:nvCxnSpPr>
        <p:spPr>
          <a:xfrm>
            <a:off x="24962" y="754062"/>
            <a:ext cx="9144000"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1000" y="76200"/>
            <a:ext cx="7696200" cy="646331"/>
          </a:xfrm>
          <a:prstGeom prst="rect">
            <a:avLst/>
          </a:prstGeom>
          <a:noFill/>
        </p:spPr>
        <p:txBody>
          <a:bodyPr wrap="square" rtlCol="0">
            <a:spAutoFit/>
          </a:bodyPr>
          <a:lstStyle/>
          <a:p>
            <a:pPr algn="ctr"/>
            <a:r>
              <a:rPr lang="en-US" sz="3600" b="1" dirty="0" smtClean="0">
                <a:solidFill>
                  <a:schemeClr val="tx2"/>
                </a:solidFill>
                <a:latin typeface="+mj-lt"/>
              </a:rPr>
              <a:t>Corrective Action</a:t>
            </a:r>
            <a:endParaRPr lang="en-US" sz="3600" b="1" dirty="0">
              <a:solidFill>
                <a:schemeClr val="tx2"/>
              </a:solidFill>
              <a:latin typeface="+mj-lt"/>
            </a:endParaRPr>
          </a:p>
        </p:txBody>
      </p:sp>
      <p:sp>
        <p:nvSpPr>
          <p:cNvPr id="2" name="Slide Number Placeholder 1"/>
          <p:cNvSpPr>
            <a:spLocks noGrp="1"/>
          </p:cNvSpPr>
          <p:nvPr>
            <p:ph type="sldNum" sz="quarter" idx="12"/>
          </p:nvPr>
        </p:nvSpPr>
        <p:spPr/>
        <p:txBody>
          <a:bodyPr/>
          <a:lstStyle/>
          <a:p>
            <a:fld id="{C31469D3-FFE4-4450-BBE8-D21328515773}" type="slidenum">
              <a:rPr lang="en-US" smtClean="0"/>
              <a:t>9</a:t>
            </a:fld>
            <a:endParaRPr lang="en-US"/>
          </a:p>
        </p:txBody>
      </p:sp>
    </p:spTree>
    <p:extLst>
      <p:ext uri="{BB962C8B-B14F-4D97-AF65-F5344CB8AC3E}">
        <p14:creationId xmlns:p14="http://schemas.microsoft.com/office/powerpoint/2010/main" val="18356719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Training 101">
      <a:dk1>
        <a:sysClr val="windowText" lastClr="000000"/>
      </a:dk1>
      <a:lt1>
        <a:sysClr val="window" lastClr="FFFFFF"/>
      </a:lt1>
      <a:dk2>
        <a:srgbClr val="242852"/>
      </a:dk2>
      <a:lt2>
        <a:srgbClr val="072B62"/>
      </a:lt2>
      <a:accent1>
        <a:srgbClr val="D2AA62"/>
      </a:accent1>
      <a:accent2>
        <a:srgbClr val="374C81"/>
      </a:accent2>
      <a:accent3>
        <a:srgbClr val="FFFFFF"/>
      </a:accent3>
      <a:accent4>
        <a:srgbClr val="4A66AC"/>
      </a:accent4>
      <a:accent5>
        <a:srgbClr val="596984"/>
      </a:accent5>
      <a:accent6>
        <a:srgbClr val="596984"/>
      </a:accent6>
      <a:hlink>
        <a:srgbClr val="0E57C4"/>
      </a:hlink>
      <a:folHlink>
        <a:srgbClr val="7EB2E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TotalTime>
  <Words>1232</Words>
  <Application>Microsoft Office PowerPoint</Application>
  <PresentationFormat>On-screen Show (4:3)</PresentationFormat>
  <Paragraphs>168</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Adjacency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Bethanie Brown</dc:creator>
  <cp:lastModifiedBy>Bethanie Brown</cp:lastModifiedBy>
  <cp:revision>2</cp:revision>
  <dcterms:created xsi:type="dcterms:W3CDTF">2012-09-12T18:31:39Z</dcterms:created>
  <dcterms:modified xsi:type="dcterms:W3CDTF">2012-09-12T18:34:29Z</dcterms:modified>
</cp:coreProperties>
</file>