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02" r:id="rId2"/>
  </p:sldMasterIdLst>
  <p:notesMasterIdLst>
    <p:notesMasterId r:id="rId21"/>
  </p:notesMasterIdLst>
  <p:handoutMasterIdLst>
    <p:handoutMasterId r:id="rId22"/>
  </p:handoutMasterIdLst>
  <p:sldIdLst>
    <p:sldId id="259" r:id="rId3"/>
    <p:sldId id="292" r:id="rId4"/>
    <p:sldId id="293" r:id="rId5"/>
    <p:sldId id="274" r:id="rId6"/>
    <p:sldId id="291" r:id="rId7"/>
    <p:sldId id="302" r:id="rId8"/>
    <p:sldId id="283" r:id="rId9"/>
    <p:sldId id="296" r:id="rId10"/>
    <p:sldId id="295" r:id="rId11"/>
    <p:sldId id="315" r:id="rId12"/>
    <p:sldId id="306" r:id="rId13"/>
    <p:sldId id="312" r:id="rId14"/>
    <p:sldId id="316" r:id="rId15"/>
    <p:sldId id="314" r:id="rId16"/>
    <p:sldId id="313" r:id="rId17"/>
    <p:sldId id="308" r:id="rId18"/>
    <p:sldId id="287" r:id="rId19"/>
    <p:sldId id="280" r:id="rId20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673" autoAdjust="0"/>
  </p:normalViewPr>
  <p:slideViewPr>
    <p:cSldViewPr snapToGrid="0" snapToObjects="1">
      <p:cViewPr varScale="1">
        <p:scale>
          <a:sx n="67" d="100"/>
          <a:sy n="67" d="100"/>
        </p:scale>
        <p:origin x="85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2"/>
    </p:cViewPr>
  </p:sorterViewPr>
  <p:notesViewPr>
    <p:cSldViewPr snapToGrid="0" snapToObjects="1">
      <p:cViewPr varScale="1">
        <p:scale>
          <a:sx n="70" d="100"/>
          <a:sy n="70" d="100"/>
        </p:scale>
        <p:origin x="2870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C9809-B378-4A48-AD30-3D25E3E0E70A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46D0925-A115-4424-B780-9B298CFF49CE}">
      <dgm:prSet phldrT="[Text]" custT="1"/>
      <dgm:spPr>
        <a:xfrm>
          <a:off x="348119" y="2326658"/>
          <a:ext cx="1762916" cy="16630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Baseline</a:t>
          </a:r>
        </a:p>
        <a:p>
          <a:r>
            <a:rPr lang="en-US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Compliant </a:t>
          </a:r>
          <a:r>
            <a:rPr lang="en-US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with UC policy in performance of job duties.  </a:t>
          </a:r>
          <a:r>
            <a:rPr lang="en-US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Up-to-date </a:t>
          </a:r>
          <a:r>
            <a:rPr lang="en-US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on mandatory trainings. </a:t>
          </a:r>
        </a:p>
        <a:p>
          <a:r>
            <a:rPr lang="en-US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Not </a:t>
          </a:r>
          <a:r>
            <a:rPr lang="en-US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subject to a disciplinary action during review period</a:t>
          </a:r>
          <a:r>
            <a:rPr lang="en-US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.</a:t>
          </a:r>
          <a:endParaRPr lang="en-US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D19413D-31CC-4DFA-80DB-CC7F831778AF}" type="parTrans" cxnId="{7FC6F4F8-6B84-41E2-9905-D93CDF0F568F}">
      <dgm:prSet/>
      <dgm:spPr/>
      <dgm:t>
        <a:bodyPr/>
        <a:lstStyle/>
        <a:p>
          <a:endParaRPr lang="en-US"/>
        </a:p>
      </dgm:t>
    </dgm:pt>
    <dgm:pt modelId="{5807D21B-8CFE-4C4B-BECC-4959A156C163}" type="sibTrans" cxnId="{7FC6F4F8-6B84-41E2-9905-D93CDF0F568F}">
      <dgm:prSet/>
      <dgm:spPr/>
      <dgm:t>
        <a:bodyPr/>
        <a:lstStyle/>
        <a:p>
          <a:endParaRPr lang="en-US"/>
        </a:p>
      </dgm:t>
    </dgm:pt>
    <dgm:pt modelId="{4AC4B934-D8C9-46F2-89C9-8F7D1E722471}">
      <dgm:prSet phldrT="[Text]" custT="1"/>
      <dgm:spPr>
        <a:xfrm>
          <a:off x="4915837" y="1166716"/>
          <a:ext cx="1988143" cy="167354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6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Achievement of Goals </a:t>
          </a:r>
        </a:p>
        <a:p>
          <a:r>
            <a:rPr lang="en-US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Work consistently exceeds quality, quanity, and timing for performance goals established by the employee and supervisor during the review period. </a:t>
          </a:r>
          <a:endParaRPr lang="en-US" sz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E391F6C7-B8B9-40D0-AF77-0331F880F8A2}" type="parTrans" cxnId="{39309F7E-CE18-4DAB-B072-8A076456735B}">
      <dgm:prSet/>
      <dgm:spPr/>
      <dgm:t>
        <a:bodyPr/>
        <a:lstStyle/>
        <a:p>
          <a:endParaRPr lang="en-US"/>
        </a:p>
      </dgm:t>
    </dgm:pt>
    <dgm:pt modelId="{C2A4E3B7-A0CB-4F4C-B68E-1CA9F3249E65}" type="sibTrans" cxnId="{39309F7E-CE18-4DAB-B072-8A076456735B}">
      <dgm:prSet/>
      <dgm:spPr/>
      <dgm:t>
        <a:bodyPr/>
        <a:lstStyle/>
        <a:p>
          <a:endParaRPr lang="en-US"/>
        </a:p>
      </dgm:t>
    </dgm:pt>
    <dgm:pt modelId="{B3FB4DBC-FF4E-4094-8D0C-F58FDC35568E}">
      <dgm:prSet phldrT="[Text]" custT="1"/>
      <dgm:spPr>
        <a:xfrm>
          <a:off x="2537265" y="1770677"/>
          <a:ext cx="1822909" cy="16630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Job </a:t>
          </a:r>
          <a:r>
            <a:rPr lang="en-US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Competencies</a:t>
          </a:r>
          <a:endParaRPr lang="en-US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r>
            <a:rPr lang="en-US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Above expectations or higher on each performance element/job </a:t>
          </a:r>
          <a:r>
            <a:rPr lang="en-US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competency based on Performance Standards. </a:t>
          </a:r>
        </a:p>
        <a:p>
          <a:r>
            <a:rPr lang="en-US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If the employee supervises others, this includes performance as a people manager. </a:t>
          </a:r>
          <a:endParaRPr lang="en-US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6B457DA-28DD-47E0-8E8B-C45613363A6E}" type="sibTrans" cxnId="{4F31EBD9-4483-41CE-93B6-90DF617EF8AD}">
      <dgm:prSet/>
      <dgm:spPr/>
      <dgm:t>
        <a:bodyPr/>
        <a:lstStyle/>
        <a:p>
          <a:endParaRPr lang="en-US"/>
        </a:p>
      </dgm:t>
    </dgm:pt>
    <dgm:pt modelId="{864B59EC-40AA-4392-BAB5-C801E5715659}" type="parTrans" cxnId="{4F31EBD9-4483-41CE-93B6-90DF617EF8AD}">
      <dgm:prSet/>
      <dgm:spPr/>
      <dgm:t>
        <a:bodyPr/>
        <a:lstStyle/>
        <a:p>
          <a:endParaRPr lang="en-US"/>
        </a:p>
      </dgm:t>
    </dgm:pt>
    <dgm:pt modelId="{63C6E790-C036-4ACB-9BB5-2D1FA9EFA80A}">
      <dgm:prSet custT="1"/>
      <dgm:spPr>
        <a:xfrm>
          <a:off x="7213665" y="597205"/>
          <a:ext cx="1897282" cy="16630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spcAft>
              <a:spcPct val="35000"/>
            </a:spcAft>
          </a:pPr>
          <a:r>
            <a:rPr lang="en-US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Transformative</a:t>
          </a:r>
        </a:p>
        <a:p>
          <a:pPr>
            <a:spcAft>
              <a:spcPct val="35000"/>
            </a:spcAft>
          </a:pPr>
          <a:r>
            <a:rPr lang="en-US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 addition to exceeding performance goals, the organization is fundamentally better as a result of the employee’s contributions. </a:t>
          </a:r>
        </a:p>
        <a:p>
          <a:pPr>
            <a:spcAft>
              <a:spcPct val="35000"/>
            </a:spcAft>
          </a:pPr>
          <a:r>
            <a:rPr lang="en-US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Or, the employee </a:t>
          </a:r>
          <a:r>
            <a:rPr lang="en-US" sz="12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overcame significant obstacles during review period. </a:t>
          </a:r>
        </a:p>
        <a:p>
          <a:pPr>
            <a:spcAft>
              <a:spcPct val="35000"/>
            </a:spcAft>
          </a:pPr>
          <a:r>
            <a:rPr lang="en-US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The individual is a role model for others in </a:t>
          </a:r>
          <a:r>
            <a:rPr lang="en-US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ANR. 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8DFE45C-DB57-435D-BA44-EBE0AFC5ADD4}" type="parTrans" cxnId="{279FBCB2-6AD8-456A-8C45-557C213F9615}">
      <dgm:prSet/>
      <dgm:spPr/>
      <dgm:t>
        <a:bodyPr/>
        <a:lstStyle/>
        <a:p>
          <a:endParaRPr lang="en-US"/>
        </a:p>
      </dgm:t>
    </dgm:pt>
    <dgm:pt modelId="{8A6C11DD-B29E-4288-BA43-26E2369848BA}" type="sibTrans" cxnId="{279FBCB2-6AD8-456A-8C45-557C213F9615}">
      <dgm:prSet/>
      <dgm:spPr/>
      <dgm:t>
        <a:bodyPr/>
        <a:lstStyle/>
        <a:p>
          <a:endParaRPr lang="en-US"/>
        </a:p>
      </dgm:t>
    </dgm:pt>
    <dgm:pt modelId="{2F94724A-75A5-4BAD-AE45-693BB5CF74AE}" type="pres">
      <dgm:prSet presAssocID="{FF1C9809-B378-4A48-AD30-3D25E3E0E70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E81EE88-3239-4833-9352-37B9EBA4BD6D}" type="pres">
      <dgm:prSet presAssocID="{346D0925-A115-4424-B780-9B298CFF49CE}" presName="composite" presStyleCnt="0"/>
      <dgm:spPr/>
      <dgm:t>
        <a:bodyPr/>
        <a:lstStyle/>
        <a:p>
          <a:endParaRPr lang="en-US"/>
        </a:p>
      </dgm:t>
    </dgm:pt>
    <dgm:pt modelId="{4C23DC68-9C4F-4F65-8BEC-03718CFD3406}" type="pres">
      <dgm:prSet presAssocID="{346D0925-A115-4424-B780-9B298CFF49CE}" presName="LShape" presStyleLbl="alignNode1" presStyleIdx="0" presStyleCnt="7"/>
      <dgm:spPr>
        <a:xfrm rot="5400000">
          <a:off x="421708" y="1698750"/>
          <a:ext cx="1262962" cy="2101540"/>
        </a:xfrm>
        <a:prstGeom prst="corner">
          <a:avLst>
            <a:gd name="adj1" fmla="val 16120"/>
            <a:gd name="adj2" fmla="val 16110"/>
          </a:avLst>
        </a:prstGeom>
        <a:solidFill>
          <a:srgbClr val="5B9BD5">
            <a:lumMod val="75000"/>
          </a:srgbClr>
        </a:solidFill>
        <a:ln w="12700" cap="flat" cmpd="sng" algn="ctr">
          <a:solidFill>
            <a:srgbClr val="5B9BD5">
              <a:lumMod val="75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387B2D95-0F55-40C7-A3A6-D748BD398954}" type="pres">
      <dgm:prSet presAssocID="{346D0925-A115-4424-B780-9B298CFF49CE}" presName="ParentText" presStyleLbl="revTx" presStyleIdx="0" presStyleCnt="4" custScaleX="92918" custLinFactNeighborX="36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AC59F5-5ED4-4516-B6C2-52A1D811D313}" type="pres">
      <dgm:prSet presAssocID="{346D0925-A115-4424-B780-9B298CFF49CE}" presName="Triangle" presStyleLbl="alignNode1" presStyleIdx="1" presStyleCnt="7"/>
      <dgm:spPr>
        <a:xfrm>
          <a:off x="1750193" y="1544032"/>
          <a:ext cx="357977" cy="357977"/>
        </a:xfrm>
        <a:prstGeom prst="triangle">
          <a:avLst>
            <a:gd name="adj" fmla="val 100000"/>
          </a:avLst>
        </a:prstGeom>
        <a:solidFill>
          <a:srgbClr val="FFC000"/>
        </a:solidFill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8591488D-AE09-4A6F-8A4B-0C55457363E1}" type="pres">
      <dgm:prSet presAssocID="{5807D21B-8CFE-4C4B-BECC-4959A156C163}" presName="sibTrans" presStyleCnt="0"/>
      <dgm:spPr/>
      <dgm:t>
        <a:bodyPr/>
        <a:lstStyle/>
        <a:p>
          <a:endParaRPr lang="en-US"/>
        </a:p>
      </dgm:t>
    </dgm:pt>
    <dgm:pt modelId="{99F5E8EE-4230-4BE7-8E29-D13BBFE01E76}" type="pres">
      <dgm:prSet presAssocID="{5807D21B-8CFE-4C4B-BECC-4959A156C163}" presName="space" presStyleCnt="0"/>
      <dgm:spPr/>
      <dgm:t>
        <a:bodyPr/>
        <a:lstStyle/>
        <a:p>
          <a:endParaRPr lang="en-US"/>
        </a:p>
      </dgm:t>
    </dgm:pt>
    <dgm:pt modelId="{2E22D348-B699-4B63-B2E1-9A411F516310}" type="pres">
      <dgm:prSet presAssocID="{B3FB4DBC-FF4E-4094-8D0C-F58FDC35568E}" presName="composite" presStyleCnt="0"/>
      <dgm:spPr/>
    </dgm:pt>
    <dgm:pt modelId="{1E1AEB6D-3D27-4FAC-BD36-E5E66595CA2A}" type="pres">
      <dgm:prSet presAssocID="{B3FB4DBC-FF4E-4094-8D0C-F58FDC35568E}" presName="LShape" presStyleLbl="alignNode1" presStyleIdx="2" presStyleCnt="7" custScaleX="104360" custLinFactNeighborX="-3332" custLinFactNeighborY="1387"/>
      <dgm:spPr>
        <a:xfrm rot="5400000">
          <a:off x="2720143" y="1095713"/>
          <a:ext cx="1262962" cy="2193167"/>
        </a:xfrm>
        <a:prstGeom prst="corner">
          <a:avLst>
            <a:gd name="adj1" fmla="val 16120"/>
            <a:gd name="adj2" fmla="val 1611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86C74E8C-7CC6-4121-A0BA-A50284382D2A}" type="pres">
      <dgm:prSet presAssocID="{B3FB4DBC-FF4E-4094-8D0C-F58FDC35568E}" presName="ParentText" presStyleLbl="revTx" presStyleIdx="1" presStyleCnt="4" custScaleX="96080" custLinFactNeighborX="-4178" custLinFactNeighborY="11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6B274E-56A3-4BE4-83E3-E7CCCBED706F}" type="pres">
      <dgm:prSet presAssocID="{B3FB4DBC-FF4E-4094-8D0C-F58FDC35568E}" presName="Triangle" presStyleLbl="alignNode1" presStyleIdx="3" presStyleCnt="7"/>
      <dgm:spPr>
        <a:xfrm>
          <a:off x="4118651" y="969292"/>
          <a:ext cx="357977" cy="357977"/>
        </a:xfrm>
        <a:prstGeom prst="triangle">
          <a:avLst>
            <a:gd name="adj" fmla="val 10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87391E95-F99C-43EB-AF30-995A84604C2B}" type="pres">
      <dgm:prSet presAssocID="{C6B457DA-28DD-47E0-8E8B-C45613363A6E}" presName="sibTrans" presStyleCnt="0"/>
      <dgm:spPr/>
    </dgm:pt>
    <dgm:pt modelId="{C6C384A4-0F8D-4DDB-870C-353A4B85D54B}" type="pres">
      <dgm:prSet presAssocID="{C6B457DA-28DD-47E0-8E8B-C45613363A6E}" presName="space" presStyleCnt="0"/>
      <dgm:spPr/>
    </dgm:pt>
    <dgm:pt modelId="{3D2D43DE-4263-4B10-98F4-507C10FC0C4D}" type="pres">
      <dgm:prSet presAssocID="{4AC4B934-D8C9-46F2-89C9-8F7D1E722471}" presName="composite" presStyleCnt="0"/>
      <dgm:spPr/>
      <dgm:t>
        <a:bodyPr/>
        <a:lstStyle/>
        <a:p>
          <a:endParaRPr lang="en-US"/>
        </a:p>
      </dgm:t>
    </dgm:pt>
    <dgm:pt modelId="{E18C1100-2515-49E5-B280-5E3518DEFA29}" type="pres">
      <dgm:prSet presAssocID="{4AC4B934-D8C9-46F2-89C9-8F7D1E722471}" presName="LShape" presStyleLbl="alignNode1" presStyleIdx="4" presStyleCnt="7"/>
      <dgm:spPr>
        <a:xfrm rot="5400000">
          <a:off x="5066997" y="544038"/>
          <a:ext cx="1262962" cy="2101540"/>
        </a:xfrm>
        <a:prstGeom prst="corner">
          <a:avLst>
            <a:gd name="adj1" fmla="val 16120"/>
            <a:gd name="adj2" fmla="val 16110"/>
          </a:avLst>
        </a:prstGeom>
        <a:solidFill>
          <a:srgbClr val="5B9BD5">
            <a:lumMod val="75000"/>
          </a:srgbClr>
        </a:solidFill>
        <a:ln w="12700" cap="flat" cmpd="sng" algn="ctr">
          <a:solidFill>
            <a:srgbClr val="5B9BD5">
              <a:lumMod val="75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78678A80-C984-40A8-879D-48A269FED405}" type="pres">
      <dgm:prSet presAssocID="{4AC4B934-D8C9-46F2-89C9-8F7D1E722471}" presName="ParentText" presStyleLbl="revTx" presStyleIdx="2" presStyleCnt="4" custScaleX="104789" custScaleY="100629" custLinFactNeighborX="55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DAB5F-C1B2-4441-AEED-79F2A280A616}" type="pres">
      <dgm:prSet presAssocID="{4AC4B934-D8C9-46F2-89C9-8F7D1E722471}" presName="Triangle" presStyleLbl="alignNode1" presStyleIdx="5" presStyleCnt="7"/>
      <dgm:spPr>
        <a:xfrm>
          <a:off x="6395482" y="389321"/>
          <a:ext cx="357977" cy="357977"/>
        </a:xfrm>
        <a:prstGeom prst="triangle">
          <a:avLst>
            <a:gd name="adj" fmla="val 100000"/>
          </a:avLst>
        </a:prstGeom>
        <a:solidFill>
          <a:srgbClr val="FFC000"/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E7BE35C1-935E-464A-BC18-5FA25DE61F51}" type="pres">
      <dgm:prSet presAssocID="{C2A4E3B7-A0CB-4F4C-B68E-1CA9F3249E65}" presName="sibTrans" presStyleCnt="0"/>
      <dgm:spPr/>
      <dgm:t>
        <a:bodyPr/>
        <a:lstStyle/>
        <a:p>
          <a:endParaRPr lang="en-US"/>
        </a:p>
      </dgm:t>
    </dgm:pt>
    <dgm:pt modelId="{7547A973-F5CF-4B69-B3E7-C37047FF5FF4}" type="pres">
      <dgm:prSet presAssocID="{C2A4E3B7-A0CB-4F4C-B68E-1CA9F3249E65}" presName="space" presStyleCnt="0"/>
      <dgm:spPr/>
      <dgm:t>
        <a:bodyPr/>
        <a:lstStyle/>
        <a:p>
          <a:endParaRPr lang="en-US"/>
        </a:p>
      </dgm:t>
    </dgm:pt>
    <dgm:pt modelId="{DB1826AC-77EA-4FD0-A115-9EDA27413F1C}" type="pres">
      <dgm:prSet presAssocID="{63C6E790-C036-4ACB-9BB5-2D1FA9EFA80A}" presName="composite" presStyleCnt="0"/>
      <dgm:spPr/>
    </dgm:pt>
    <dgm:pt modelId="{AC25986A-0D30-42BE-B19D-84048A523CD2}" type="pres">
      <dgm:prSet presAssocID="{63C6E790-C036-4ACB-9BB5-2D1FA9EFA80A}" presName="LShape" presStyleLbl="alignNode1" presStyleIdx="6" presStyleCnt="7" custScaleX="103316"/>
      <dgm:spPr>
        <a:xfrm rot="5400000">
          <a:off x="7424485" y="-65545"/>
          <a:ext cx="1262962" cy="2171227"/>
        </a:xfrm>
        <a:prstGeom prst="corner">
          <a:avLst>
            <a:gd name="adj1" fmla="val 16120"/>
            <a:gd name="adj2" fmla="val 16110"/>
          </a:avLst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071F14C3-99C9-491C-AA4C-94C1CD5966A3}" type="pres">
      <dgm:prSet presAssocID="{63C6E790-C036-4ACB-9BB5-2D1FA9EFA80A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C6F4F8-6B84-41E2-9905-D93CDF0F568F}" srcId="{FF1C9809-B378-4A48-AD30-3D25E3E0E70A}" destId="{346D0925-A115-4424-B780-9B298CFF49CE}" srcOrd="0" destOrd="0" parTransId="{1D19413D-31CC-4DFA-80DB-CC7F831778AF}" sibTransId="{5807D21B-8CFE-4C4B-BECC-4959A156C163}"/>
    <dgm:cxn modelId="{A184ECA9-05F5-45DC-99CF-06782B302490}" type="presOf" srcId="{4AC4B934-D8C9-46F2-89C9-8F7D1E722471}" destId="{78678A80-C984-40A8-879D-48A269FED405}" srcOrd="0" destOrd="0" presId="urn:microsoft.com/office/officeart/2009/3/layout/StepUpProcess"/>
    <dgm:cxn modelId="{39309F7E-CE18-4DAB-B072-8A076456735B}" srcId="{FF1C9809-B378-4A48-AD30-3D25E3E0E70A}" destId="{4AC4B934-D8C9-46F2-89C9-8F7D1E722471}" srcOrd="2" destOrd="0" parTransId="{E391F6C7-B8B9-40D0-AF77-0331F880F8A2}" sibTransId="{C2A4E3B7-A0CB-4F4C-B68E-1CA9F3249E65}"/>
    <dgm:cxn modelId="{E735245C-DB70-40BB-A83C-0CC30A515D17}" type="presOf" srcId="{63C6E790-C036-4ACB-9BB5-2D1FA9EFA80A}" destId="{071F14C3-99C9-491C-AA4C-94C1CD5966A3}" srcOrd="0" destOrd="0" presId="urn:microsoft.com/office/officeart/2009/3/layout/StepUpProcess"/>
    <dgm:cxn modelId="{029FEA59-64D4-43DB-B583-9CD2734E4E73}" type="presOf" srcId="{B3FB4DBC-FF4E-4094-8D0C-F58FDC35568E}" destId="{86C74E8C-7CC6-4121-A0BA-A50284382D2A}" srcOrd="0" destOrd="0" presId="urn:microsoft.com/office/officeart/2009/3/layout/StepUpProcess"/>
    <dgm:cxn modelId="{3AE57BD0-8DB0-4D3D-A852-39E004156497}" type="presOf" srcId="{346D0925-A115-4424-B780-9B298CFF49CE}" destId="{387B2D95-0F55-40C7-A3A6-D748BD398954}" srcOrd="0" destOrd="0" presId="urn:microsoft.com/office/officeart/2009/3/layout/StepUpProcess"/>
    <dgm:cxn modelId="{1FD38081-631F-44E1-B4F2-0F135E12AAF6}" type="presOf" srcId="{FF1C9809-B378-4A48-AD30-3D25E3E0E70A}" destId="{2F94724A-75A5-4BAD-AE45-693BB5CF74AE}" srcOrd="0" destOrd="0" presId="urn:microsoft.com/office/officeart/2009/3/layout/StepUpProcess"/>
    <dgm:cxn modelId="{279FBCB2-6AD8-456A-8C45-557C213F9615}" srcId="{FF1C9809-B378-4A48-AD30-3D25E3E0E70A}" destId="{63C6E790-C036-4ACB-9BB5-2D1FA9EFA80A}" srcOrd="3" destOrd="0" parTransId="{78DFE45C-DB57-435D-BA44-EBE0AFC5ADD4}" sibTransId="{8A6C11DD-B29E-4288-BA43-26E2369848BA}"/>
    <dgm:cxn modelId="{4F31EBD9-4483-41CE-93B6-90DF617EF8AD}" srcId="{FF1C9809-B378-4A48-AD30-3D25E3E0E70A}" destId="{B3FB4DBC-FF4E-4094-8D0C-F58FDC35568E}" srcOrd="1" destOrd="0" parTransId="{864B59EC-40AA-4392-BAB5-C801E5715659}" sibTransId="{C6B457DA-28DD-47E0-8E8B-C45613363A6E}"/>
    <dgm:cxn modelId="{99DA042B-1CBB-42B6-A698-987D262B334F}" type="presParOf" srcId="{2F94724A-75A5-4BAD-AE45-693BB5CF74AE}" destId="{5E81EE88-3239-4833-9352-37B9EBA4BD6D}" srcOrd="0" destOrd="0" presId="urn:microsoft.com/office/officeart/2009/3/layout/StepUpProcess"/>
    <dgm:cxn modelId="{DE68DCCA-3132-46D1-9203-D8CB28E78D46}" type="presParOf" srcId="{5E81EE88-3239-4833-9352-37B9EBA4BD6D}" destId="{4C23DC68-9C4F-4F65-8BEC-03718CFD3406}" srcOrd="0" destOrd="0" presId="urn:microsoft.com/office/officeart/2009/3/layout/StepUpProcess"/>
    <dgm:cxn modelId="{7A602158-9474-4C18-A9EB-9192ACB848F6}" type="presParOf" srcId="{5E81EE88-3239-4833-9352-37B9EBA4BD6D}" destId="{387B2D95-0F55-40C7-A3A6-D748BD398954}" srcOrd="1" destOrd="0" presId="urn:microsoft.com/office/officeart/2009/3/layout/StepUpProcess"/>
    <dgm:cxn modelId="{DE3E2AF6-4414-414B-A367-51103D4A178F}" type="presParOf" srcId="{5E81EE88-3239-4833-9352-37B9EBA4BD6D}" destId="{34AC59F5-5ED4-4516-B6C2-52A1D811D313}" srcOrd="2" destOrd="0" presId="urn:microsoft.com/office/officeart/2009/3/layout/StepUpProcess"/>
    <dgm:cxn modelId="{539A9EF4-970E-4E0A-8C5B-AA56BF892180}" type="presParOf" srcId="{2F94724A-75A5-4BAD-AE45-693BB5CF74AE}" destId="{8591488D-AE09-4A6F-8A4B-0C55457363E1}" srcOrd="1" destOrd="0" presId="urn:microsoft.com/office/officeart/2009/3/layout/StepUpProcess"/>
    <dgm:cxn modelId="{97C9C040-2B7F-4755-B014-548BF1247A6E}" type="presParOf" srcId="{8591488D-AE09-4A6F-8A4B-0C55457363E1}" destId="{99F5E8EE-4230-4BE7-8E29-D13BBFE01E76}" srcOrd="0" destOrd="0" presId="urn:microsoft.com/office/officeart/2009/3/layout/StepUpProcess"/>
    <dgm:cxn modelId="{451B9A54-F939-4262-86C4-6D06705F29E1}" type="presParOf" srcId="{2F94724A-75A5-4BAD-AE45-693BB5CF74AE}" destId="{2E22D348-B699-4B63-B2E1-9A411F516310}" srcOrd="2" destOrd="0" presId="urn:microsoft.com/office/officeart/2009/3/layout/StepUpProcess"/>
    <dgm:cxn modelId="{198F02EA-9CCA-42D0-AAF5-6F7426F83796}" type="presParOf" srcId="{2E22D348-B699-4B63-B2E1-9A411F516310}" destId="{1E1AEB6D-3D27-4FAC-BD36-E5E66595CA2A}" srcOrd="0" destOrd="0" presId="urn:microsoft.com/office/officeart/2009/3/layout/StepUpProcess"/>
    <dgm:cxn modelId="{7E63796C-BE25-4267-9981-414E4058D2B4}" type="presParOf" srcId="{2E22D348-B699-4B63-B2E1-9A411F516310}" destId="{86C74E8C-7CC6-4121-A0BA-A50284382D2A}" srcOrd="1" destOrd="0" presId="urn:microsoft.com/office/officeart/2009/3/layout/StepUpProcess"/>
    <dgm:cxn modelId="{F798BACE-97FA-4995-B86C-6D52136EED76}" type="presParOf" srcId="{2E22D348-B699-4B63-B2E1-9A411F516310}" destId="{B86B274E-56A3-4BE4-83E3-E7CCCBED706F}" srcOrd="2" destOrd="0" presId="urn:microsoft.com/office/officeart/2009/3/layout/StepUpProcess"/>
    <dgm:cxn modelId="{B1ED71D0-35E7-45F3-8279-F03C7CEE8E1F}" type="presParOf" srcId="{2F94724A-75A5-4BAD-AE45-693BB5CF74AE}" destId="{87391E95-F99C-43EB-AF30-995A84604C2B}" srcOrd="3" destOrd="0" presId="urn:microsoft.com/office/officeart/2009/3/layout/StepUpProcess"/>
    <dgm:cxn modelId="{84785EDE-1BA9-4F0B-A85B-CCF2737FD6C6}" type="presParOf" srcId="{87391E95-F99C-43EB-AF30-995A84604C2B}" destId="{C6C384A4-0F8D-4DDB-870C-353A4B85D54B}" srcOrd="0" destOrd="0" presId="urn:microsoft.com/office/officeart/2009/3/layout/StepUpProcess"/>
    <dgm:cxn modelId="{6B435BCC-BEC5-4EAC-89F4-7AED934858AD}" type="presParOf" srcId="{2F94724A-75A5-4BAD-AE45-693BB5CF74AE}" destId="{3D2D43DE-4263-4B10-98F4-507C10FC0C4D}" srcOrd="4" destOrd="0" presId="urn:microsoft.com/office/officeart/2009/3/layout/StepUpProcess"/>
    <dgm:cxn modelId="{3424BD89-AD24-48B0-9EC3-15B7721FCAF4}" type="presParOf" srcId="{3D2D43DE-4263-4B10-98F4-507C10FC0C4D}" destId="{E18C1100-2515-49E5-B280-5E3518DEFA29}" srcOrd="0" destOrd="0" presId="urn:microsoft.com/office/officeart/2009/3/layout/StepUpProcess"/>
    <dgm:cxn modelId="{B43149EA-80AD-4791-805F-0451B1304123}" type="presParOf" srcId="{3D2D43DE-4263-4B10-98F4-507C10FC0C4D}" destId="{78678A80-C984-40A8-879D-48A269FED405}" srcOrd="1" destOrd="0" presId="urn:microsoft.com/office/officeart/2009/3/layout/StepUpProcess"/>
    <dgm:cxn modelId="{372FF1D7-5DAF-449D-A778-2F8691CBF615}" type="presParOf" srcId="{3D2D43DE-4263-4B10-98F4-507C10FC0C4D}" destId="{855DAB5F-C1B2-4441-AEED-79F2A280A616}" srcOrd="2" destOrd="0" presId="urn:microsoft.com/office/officeart/2009/3/layout/StepUpProcess"/>
    <dgm:cxn modelId="{E096D742-AFDC-4447-B9A1-E21D237E3F90}" type="presParOf" srcId="{2F94724A-75A5-4BAD-AE45-693BB5CF74AE}" destId="{E7BE35C1-935E-464A-BC18-5FA25DE61F51}" srcOrd="5" destOrd="0" presId="urn:microsoft.com/office/officeart/2009/3/layout/StepUpProcess"/>
    <dgm:cxn modelId="{1E47E87F-6FCA-476D-9F28-E2C4A8011E0E}" type="presParOf" srcId="{E7BE35C1-935E-464A-BC18-5FA25DE61F51}" destId="{7547A973-F5CF-4B69-B3E7-C37047FF5FF4}" srcOrd="0" destOrd="0" presId="urn:microsoft.com/office/officeart/2009/3/layout/StepUpProcess"/>
    <dgm:cxn modelId="{2D870207-3C60-45FB-9E7B-586D565B9E24}" type="presParOf" srcId="{2F94724A-75A5-4BAD-AE45-693BB5CF74AE}" destId="{DB1826AC-77EA-4FD0-A115-9EDA27413F1C}" srcOrd="6" destOrd="0" presId="urn:microsoft.com/office/officeart/2009/3/layout/StepUpProcess"/>
    <dgm:cxn modelId="{3E3392E1-10F3-427E-A171-1D22272BCBE9}" type="presParOf" srcId="{DB1826AC-77EA-4FD0-A115-9EDA27413F1C}" destId="{AC25986A-0D30-42BE-B19D-84048A523CD2}" srcOrd="0" destOrd="0" presId="urn:microsoft.com/office/officeart/2009/3/layout/StepUpProcess"/>
    <dgm:cxn modelId="{443AE5FD-40EB-44B4-915C-26BD7A700300}" type="presParOf" srcId="{DB1826AC-77EA-4FD0-A115-9EDA27413F1C}" destId="{071F14C3-99C9-491C-AA4C-94C1CD5966A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8" tIns="48330" rIns="96658" bIns="48330" rtlCol="0"/>
          <a:lstStyle>
            <a:lvl1pPr algn="l">
              <a:defRPr sz="1300"/>
            </a:lvl1pPr>
          </a:lstStyle>
          <a:p>
            <a:endParaRPr lang="en-US" dirty="0" smtClean="0"/>
          </a:p>
          <a:p>
            <a:r>
              <a:rPr lang="en-US" dirty="0" smtClean="0"/>
              <a:t>Performance Management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6658" tIns="48330" rIns="96658" bIns="48330" rtlCol="0"/>
          <a:lstStyle>
            <a:lvl1pPr algn="r">
              <a:defRPr sz="1300"/>
            </a:lvl1pPr>
          </a:lstStyle>
          <a:p>
            <a:endParaRPr lang="en-US" dirty="0" smtClean="0"/>
          </a:p>
          <a:p>
            <a:r>
              <a:rPr lang="en-US" dirty="0" smtClean="0"/>
              <a:t>March 31,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6"/>
            <a:ext cx="3169920" cy="481727"/>
          </a:xfrm>
          <a:prstGeom prst="rect">
            <a:avLst/>
          </a:prstGeom>
        </p:spPr>
        <p:txBody>
          <a:bodyPr vert="horz" lIns="96658" tIns="48330" rIns="96658" bIns="48330" rtlCol="0" anchor="b"/>
          <a:lstStyle>
            <a:lvl1pPr algn="r">
              <a:defRPr sz="1300"/>
            </a:lvl1pPr>
          </a:lstStyle>
          <a:p>
            <a:fld id="{66227ED2-5847-4269-A11B-F962CB9E4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08790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8" tIns="48330" rIns="96658" bIns="48330" rtlCol="0"/>
          <a:lstStyle>
            <a:lvl1pPr algn="l">
              <a:defRPr sz="1300"/>
            </a:lvl1pPr>
          </a:lstStyle>
          <a:p>
            <a:endParaRPr lang="en-US" dirty="0" smtClean="0"/>
          </a:p>
          <a:p>
            <a:r>
              <a:rPr lang="en-US" dirty="0" smtClean="0"/>
              <a:t>Performance Management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6658" tIns="48330" rIns="96658" bIns="48330" rtlCol="0"/>
          <a:lstStyle>
            <a:lvl1pPr algn="r">
              <a:defRPr sz="1300"/>
            </a:lvl1pPr>
          </a:lstStyle>
          <a:p>
            <a:endParaRPr lang="en-US" dirty="0" smtClean="0"/>
          </a:p>
          <a:p>
            <a:r>
              <a:rPr lang="en-US" dirty="0" smtClean="0"/>
              <a:t>3/31/2016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8" tIns="48330" rIns="96658" bIns="4833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4447" y="4620579"/>
            <a:ext cx="5659233" cy="3780473"/>
          </a:xfrm>
          <a:prstGeom prst="rect">
            <a:avLst/>
          </a:prstGeom>
        </p:spPr>
        <p:txBody>
          <a:bodyPr vert="horz" lIns="96658" tIns="48330" rIns="96658" bIns="48330" rtlCol="0"/>
          <a:lstStyle/>
          <a:p>
            <a:pPr lvl="0"/>
            <a:r>
              <a:rPr lang="en-US" dirty="0" smtClean="0"/>
              <a:t>__________________________________________________________________</a:t>
            </a:r>
          </a:p>
          <a:p>
            <a:pPr marL="0" marR="0" lvl="0" indent="0" algn="l" defTabSz="95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5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__________________________________________________________________</a:t>
            </a:r>
          </a:p>
          <a:p>
            <a:pPr marL="0" marR="0" lvl="0" indent="0" algn="l" defTabSz="95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5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__________________________________________________________________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__________________________________________________________________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__________________________________________________________________</a:t>
            </a:r>
          </a:p>
          <a:p>
            <a:pPr marL="0" marR="0" lvl="0" indent="0" algn="l" defTabSz="95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5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__________________________________________________________________</a:t>
            </a:r>
          </a:p>
          <a:p>
            <a:pPr marL="0" marR="0" lvl="0" indent="0" algn="l" defTabSz="95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5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__________________________________________________________________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__________________________________________________________________</a:t>
            </a:r>
          </a:p>
          <a:p>
            <a:pPr marL="0" marR="0" lvl="0" indent="0" algn="l" defTabSz="95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5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__________________________________________________________________</a:t>
            </a:r>
          </a:p>
          <a:p>
            <a:pPr marL="0" marR="0" lvl="0" indent="0" algn="l" defTabSz="95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5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__________________________________________________________________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1727"/>
          </a:xfrm>
          <a:prstGeom prst="rect">
            <a:avLst/>
          </a:prstGeom>
        </p:spPr>
        <p:txBody>
          <a:bodyPr vert="horz" lIns="96658" tIns="48330" rIns="96658" bIns="4833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6"/>
            <a:ext cx="3169920" cy="481727"/>
          </a:xfrm>
          <a:prstGeom prst="rect">
            <a:avLst/>
          </a:prstGeom>
        </p:spPr>
        <p:txBody>
          <a:bodyPr vert="horz" lIns="96658" tIns="48330" rIns="96658" bIns="48330" rtlCol="0" anchor="b"/>
          <a:lstStyle>
            <a:lvl1pPr algn="r">
              <a:defRPr sz="1300"/>
            </a:lvl1pPr>
          </a:lstStyle>
          <a:p>
            <a:fld id="{8FEABDA8-644B-4D77-8CDA-8667306EC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5977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marR="0" indent="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Performance Management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3/31/2016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BDA8-644B-4D77-8CDA-8667306ECA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31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AAFF0-18AC-44E4-810F-FDB3FE576D1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572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A92E-84F3-4BB2-9EF0-35504316A909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3/31/2016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Performance Management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78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Performance Management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3/31/2016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BDA8-644B-4D77-8CDA-8667306ECA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39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93CE8-81F3-485A-9165-E4A7E6D1865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399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5690" indent="-355690" defTabSz="948507"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schemeClr val="bg1"/>
                </a:solidFill>
              </a:rPr>
              <a:t>The merit-based approach is consistent with feedback from staff in the most recent Engagement Survey. Employee feedback urged us to make pay for performance a more prominent feature in our salary programs and consistent with best practices.</a:t>
            </a:r>
          </a:p>
          <a:p>
            <a:pPr marL="355690" indent="-355690" defTabSz="948507"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schemeClr val="bg1"/>
                </a:solidFill>
              </a:rPr>
              <a:t>With proper distribution of performance ratings, managers can differentiate merit </a:t>
            </a:r>
            <a:r>
              <a:rPr lang="en-US" sz="2100" strike="sngStrike" dirty="0">
                <a:solidFill>
                  <a:schemeClr val="bg1"/>
                </a:solidFill>
              </a:rPr>
              <a:t>awards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b="1" dirty="0">
                <a:solidFill>
                  <a:schemeClr val="bg1"/>
                </a:solidFill>
              </a:rPr>
              <a:t>increases </a:t>
            </a:r>
            <a:r>
              <a:rPr lang="en-US" sz="2100" dirty="0">
                <a:solidFill>
                  <a:schemeClr val="bg1"/>
                </a:solidFill>
              </a:rPr>
              <a:t>and appropriately recognize the strongest contributors, </a:t>
            </a:r>
            <a:r>
              <a:rPr lang="en-US" sz="2100" b="1" dirty="0">
                <a:solidFill>
                  <a:schemeClr val="bg1"/>
                </a:solidFill>
              </a:rPr>
              <a:t>while still providing a good increase to solid performers</a:t>
            </a:r>
            <a:r>
              <a:rPr lang="en-US" sz="2100" dirty="0">
                <a:solidFill>
                  <a:schemeClr val="bg1"/>
                </a:solidFill>
              </a:rPr>
              <a:t>.</a:t>
            </a:r>
          </a:p>
          <a:p>
            <a:pPr marL="355690" indent="-35569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Recognizing and rewarding individual outstanding performance and differentiating pay practices based on employee’s accomplishments will help motivate people to achieve superior results.</a:t>
            </a:r>
          </a:p>
          <a:p>
            <a:pPr marL="355690" indent="-35569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This is not a new concept at UC, but it’s been a number of years since the UC budget situation allowed locations to plan for merit-based salary programs.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93CE8-81F3-485A-9165-E4A7E6D1865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656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Performance Management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3/31/2016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BDA8-644B-4D77-8CDA-8667306ECA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25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Performance Management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3/31/2016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BDA8-644B-4D77-8CDA-8667306ECA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47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A92E-84F3-4BB2-9EF0-35504316A909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3/31/2016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Performance Management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701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A92E-84F3-4BB2-9EF0-35504316A90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902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AAFF0-18AC-44E4-810F-FDB3FE576D1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95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Performance Management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3/31/2016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ABDA8-644B-4D77-8CDA-8667306ECA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14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Picture &amp; Text (add your own p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7728"/>
          </a:xfrm>
          <a:prstGeom prst="rect">
            <a:avLst/>
          </a:prstGeom>
        </p:spPr>
        <p:txBody>
          <a:bodyPr vert="horz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6858000" y="6411773"/>
            <a:ext cx="2133600" cy="365125"/>
          </a:xfrm>
          <a:prstGeom prst="rect">
            <a:avLst/>
          </a:prstGeom>
        </p:spPr>
        <p:txBody>
          <a:bodyPr/>
          <a:lstStyle/>
          <a:p>
            <a:fld id="{D27D3C37-BFEB-BA4B-B781-4564C6A0B2B2}" type="slidenum">
              <a:rPr lang="en-US" smtClean="0">
                <a:solidFill>
                  <a:srgbClr val="005581"/>
                </a:solidFill>
              </a:rPr>
              <a:pPr/>
              <a:t>‹#›</a:t>
            </a:fld>
            <a:endParaRPr lang="en-US" dirty="0">
              <a:solidFill>
                <a:srgbClr val="005581"/>
              </a:solidFill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469337" y="1003176"/>
            <a:ext cx="7611163" cy="50636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ext Placeholder 11"/>
          <p:cNvSpPr txBox="1">
            <a:spLocks/>
          </p:cNvSpPr>
          <p:nvPr/>
        </p:nvSpPr>
        <p:spPr>
          <a:xfrm>
            <a:off x="2911570" y="6338718"/>
            <a:ext cx="5410666" cy="522287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b="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50" b="0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18192"/>
            <a:ext cx="1447800" cy="5303207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 rot="10800000">
            <a:off x="0" y="737590"/>
            <a:ext cx="9143998" cy="80601"/>
            <a:chOff x="1" y="6163374"/>
            <a:chExt cx="9143998" cy="54428"/>
          </a:xfrm>
        </p:grpSpPr>
        <p:sp>
          <p:nvSpPr>
            <p:cNvPr id="17" name="Rectangle 16"/>
            <p:cNvSpPr/>
            <p:nvPr/>
          </p:nvSpPr>
          <p:spPr>
            <a:xfrm flipV="1">
              <a:off x="1" y="6163374"/>
              <a:ext cx="6705600" cy="54428"/>
            </a:xfrm>
            <a:prstGeom prst="rect">
              <a:avLst/>
            </a:prstGeom>
            <a:solidFill>
              <a:srgbClr val="00558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 flipV="1">
              <a:off x="6731000" y="6163687"/>
              <a:ext cx="2412999" cy="54115"/>
            </a:xfrm>
            <a:prstGeom prst="rect">
              <a:avLst/>
            </a:prstGeom>
            <a:solidFill>
              <a:srgbClr val="FFB51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0956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8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rse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1" y="354841"/>
            <a:ext cx="9144000" cy="65031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1"/>
          </p:nvPr>
        </p:nvSpPr>
        <p:spPr>
          <a:xfrm>
            <a:off x="1" y="354841"/>
            <a:ext cx="9144000" cy="650315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7179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4C592-CD11-4441-8E58-D5877BFD5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40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D70FA-212C-9C4C-A3B5-B8BC0433D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0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 rot="10800000">
            <a:off x="0" y="1367896"/>
            <a:ext cx="9143998" cy="80601"/>
            <a:chOff x="1" y="6163374"/>
            <a:chExt cx="9143998" cy="54428"/>
          </a:xfrm>
        </p:grpSpPr>
        <p:sp>
          <p:nvSpPr>
            <p:cNvPr id="5" name="Rectangle 4"/>
            <p:cNvSpPr/>
            <p:nvPr/>
          </p:nvSpPr>
          <p:spPr>
            <a:xfrm flipV="1">
              <a:off x="1" y="6163374"/>
              <a:ext cx="6705600" cy="54428"/>
            </a:xfrm>
            <a:prstGeom prst="rect">
              <a:avLst/>
            </a:prstGeom>
            <a:solidFill>
              <a:srgbClr val="00558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 flipV="1">
              <a:off x="6731000" y="6163687"/>
              <a:ext cx="2412999" cy="54115"/>
            </a:xfrm>
            <a:prstGeom prst="rect">
              <a:avLst/>
            </a:prstGeom>
            <a:solidFill>
              <a:srgbClr val="FFB51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2699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759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543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543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0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63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5707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549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28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90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405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103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visual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5250" y="740833"/>
            <a:ext cx="8944035" cy="530874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53200"/>
            <a:ext cx="9144000" cy="517104"/>
          </a:xfrm>
          <a:prstGeom prst="rect">
            <a:avLst/>
          </a:prstGeom>
        </p:spPr>
        <p:txBody>
          <a:bodyPr vert="horz"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1"/>
          <p:cNvSpPr txBox="1">
            <a:spLocks/>
          </p:cNvSpPr>
          <p:nvPr/>
        </p:nvSpPr>
        <p:spPr>
          <a:xfrm>
            <a:off x="2911570" y="6338718"/>
            <a:ext cx="5410666" cy="522287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b="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050" b="0" dirty="0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 rot="10800000">
            <a:off x="0" y="533400"/>
            <a:ext cx="9143998" cy="80601"/>
            <a:chOff x="1" y="6163374"/>
            <a:chExt cx="9143998" cy="54428"/>
          </a:xfrm>
        </p:grpSpPr>
        <p:sp>
          <p:nvSpPr>
            <p:cNvPr id="12" name="Rectangle 11"/>
            <p:cNvSpPr/>
            <p:nvPr/>
          </p:nvSpPr>
          <p:spPr>
            <a:xfrm flipV="1">
              <a:off x="1" y="6163374"/>
              <a:ext cx="6705600" cy="54428"/>
            </a:xfrm>
            <a:prstGeom prst="rect">
              <a:avLst/>
            </a:prstGeom>
            <a:solidFill>
              <a:srgbClr val="00558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 flipV="1">
              <a:off x="6731000" y="6163687"/>
              <a:ext cx="2412999" cy="54115"/>
            </a:xfrm>
            <a:prstGeom prst="rect">
              <a:avLst/>
            </a:prstGeom>
            <a:solidFill>
              <a:srgbClr val="FFB51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926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9078"/>
            <a:ext cx="8229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" name="Picture 1" descr="Wave+ANRLogo_UCanr_long_swash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" y="5697329"/>
            <a:ext cx="9131808" cy="9692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4" r:id="rId9"/>
    <p:sldLayoutId id="2147483715" r:id="rId10"/>
    <p:sldLayoutId id="2147483716" r:id="rId11"/>
    <p:sldLayoutId id="2147483717" r:id="rId12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E48070-5850-0046-B6B0-CC18AED00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5.jpg"/><Relationship Id="rId4" Type="http://schemas.openxmlformats.org/officeDocument/2006/relationships/hyperlink" Target="http://ucanr.edu/sites/ANRSPU/Supervisor_Resources/Performance_Management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aroberts@ucanr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jsafox@ucanr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canr.edu/sites/ANRSPU/Supervisor_Resources/Performance_Managemen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</a:rPr>
              <a:t>2015/16 Staff Performance Appraisals and Merit-based Salary Program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Calibri" charset="0"/>
            </a:endParaRPr>
          </a:p>
        </p:txBody>
      </p:sp>
      <p:sp>
        <p:nvSpPr>
          <p:cNvPr id="512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07840"/>
            <a:ext cx="4964654" cy="4525963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>
              <a:solidFill>
                <a:schemeClr val="tx2"/>
              </a:solidFill>
              <a:latin typeface="Georgia" charset="0"/>
              <a:cs typeface="Georgia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2"/>
              </a:solidFill>
              <a:latin typeface="Georgia" charset="0"/>
              <a:cs typeface="Georgia" charset="0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tx2"/>
                </a:solidFill>
                <a:latin typeface="Calibri" panose="020F0502020204030204" pitchFamily="34" charset="0"/>
                <a:cs typeface="Georgia" charset="0"/>
              </a:rPr>
              <a:t>ANR Town Hall 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tx2"/>
                </a:solidFill>
                <a:latin typeface="Calibri" panose="020F0502020204030204" pitchFamily="34" charset="0"/>
                <a:cs typeface="Georgia" charset="0"/>
              </a:rPr>
              <a:t>July 29, 2016</a:t>
            </a:r>
          </a:p>
          <a:p>
            <a:pPr marL="0" indent="0">
              <a:buNone/>
            </a:pPr>
            <a:endParaRPr lang="en-US" sz="2400" b="1" dirty="0">
              <a:solidFill>
                <a:schemeClr val="tx2"/>
              </a:solidFill>
              <a:latin typeface="Calibri" panose="020F0502020204030204" pitchFamily="34" charset="0"/>
              <a:cs typeface="Georgia" charset="0"/>
            </a:endParaRPr>
          </a:p>
          <a:p>
            <a:pPr marL="0" indent="0">
              <a:buNone/>
            </a:pPr>
            <a:r>
              <a:rPr lang="en-US" sz="2400" b="1" i="1" dirty="0" smtClean="0">
                <a:latin typeface="Calibri" panose="020F0502020204030204" pitchFamily="34" charset="0"/>
                <a:cs typeface="Georgia" charset="0"/>
              </a:rPr>
              <a:t>Dial-in for audio </a:t>
            </a:r>
          </a:p>
          <a:p>
            <a:pPr marL="0" indent="0">
              <a:buNone/>
            </a:pPr>
            <a:r>
              <a:rPr lang="en-US" sz="2400" b="1" i="1" dirty="0" smtClean="0">
                <a:latin typeface="Calibri" panose="020F0502020204030204" pitchFamily="34" charset="0"/>
                <a:cs typeface="Georgia" charset="0"/>
              </a:rPr>
              <a:t>866-740-1260 </a:t>
            </a:r>
          </a:p>
          <a:p>
            <a:pPr marL="0" indent="0">
              <a:buNone/>
            </a:pPr>
            <a:r>
              <a:rPr lang="en-US" sz="2400" b="1" i="1" dirty="0" smtClean="0">
                <a:latin typeface="Calibri" panose="020F0502020204030204" pitchFamily="34" charset="0"/>
                <a:cs typeface="Georgia" charset="0"/>
              </a:rPr>
              <a:t>Access code: 7520495</a:t>
            </a:r>
            <a:endParaRPr lang="en-US" sz="2400" b="1" i="1" dirty="0">
              <a:latin typeface="Calibri" panose="020F0502020204030204" pitchFamily="34" charset="0"/>
              <a:cs typeface="Georgia" charset="0"/>
            </a:endParaRPr>
          </a:p>
          <a:p>
            <a:pPr marL="0" indent="0">
              <a:buNone/>
            </a:pPr>
            <a:endParaRPr lang="en-US" sz="2400" dirty="0" smtClean="0">
              <a:latin typeface="Georgia" charset="0"/>
              <a:cs typeface="Georgia" charset="0"/>
            </a:endParaRPr>
          </a:p>
        </p:txBody>
      </p:sp>
      <p:pic>
        <p:nvPicPr>
          <p:cNvPr id="6" name="Picture 5" descr="UCOP_ANR-69(low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800" y="2065468"/>
            <a:ext cx="4648133" cy="30898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Discussions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t">
              <a:buNone/>
            </a:pPr>
            <a:r>
              <a:rPr lang="en-US" sz="2400" b="1" dirty="0" smtClean="0"/>
              <a:t>Aug </a:t>
            </a:r>
            <a:r>
              <a:rPr lang="en-US" sz="2400" b="1" dirty="0"/>
              <a:t>1 – Aug </a:t>
            </a:r>
            <a:r>
              <a:rPr lang="en-US" sz="2400" b="1" dirty="0" smtClean="0"/>
              <a:t>31: </a:t>
            </a:r>
            <a:r>
              <a:rPr lang="en-US" sz="2400" dirty="0" smtClean="0"/>
              <a:t>Supervisor </a:t>
            </a:r>
            <a:r>
              <a:rPr lang="en-US" sz="2400" dirty="0"/>
              <a:t>meets with employee to discuss and finalize performance </a:t>
            </a:r>
            <a:r>
              <a:rPr lang="en-US" sz="2400" dirty="0" smtClean="0"/>
              <a:t>appraisal, including goals for next review period. </a:t>
            </a:r>
          </a:p>
          <a:p>
            <a:pPr marL="0" indent="0" fontAlgn="t">
              <a:buNone/>
            </a:pPr>
            <a:endParaRPr lang="en-US" sz="2400" dirty="0" smtClean="0"/>
          </a:p>
          <a:p>
            <a:pPr marL="0" indent="0" fontAlgn="t">
              <a:buNone/>
            </a:pPr>
            <a:r>
              <a:rPr lang="en-US" sz="2400" b="1" dirty="0" smtClean="0"/>
              <a:t>By </a:t>
            </a:r>
            <a:r>
              <a:rPr lang="en-US" sz="2400" b="1" dirty="0"/>
              <a:t>August </a:t>
            </a:r>
            <a:r>
              <a:rPr lang="en-US" sz="2400" b="1" dirty="0" smtClean="0"/>
              <a:t>31: </a:t>
            </a:r>
            <a:r>
              <a:rPr lang="en-US" sz="2400" dirty="0" smtClean="0"/>
              <a:t>Final </a:t>
            </a:r>
            <a:r>
              <a:rPr lang="en-US" sz="2400" dirty="0"/>
              <a:t>written performance appraisals are due to Human Resources. </a:t>
            </a:r>
            <a:endParaRPr lang="en-US" sz="2400" dirty="0" smtClean="0"/>
          </a:p>
          <a:p>
            <a:pPr marL="0" indent="0" fontAlgn="t">
              <a:buNone/>
            </a:pPr>
            <a:endParaRPr lang="en-US" sz="2400" b="1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858000" y="641177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5604F014-DD37-476F-9988-8FF9113E357D}" type="slidenum">
              <a:rPr lang="en-US" smtClean="0">
                <a:solidFill>
                  <a:srgbClr val="005581"/>
                </a:solidFill>
              </a:rPr>
              <a:t>10</a:t>
            </a:fld>
            <a:endParaRPr lang="en-US" dirty="0">
              <a:solidFill>
                <a:srgbClr val="005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77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590550"/>
            <a:ext cx="4267200" cy="30315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prstClr val="black"/>
                </a:solidFill>
              </a:rPr>
              <a:t>Manager’s </a:t>
            </a:r>
            <a:r>
              <a:rPr lang="en-US" sz="2400" b="1" dirty="0" smtClean="0">
                <a:solidFill>
                  <a:prstClr val="black"/>
                </a:solidFill>
              </a:rPr>
              <a:t>Role</a:t>
            </a: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Set </a:t>
            </a:r>
            <a:r>
              <a:rPr lang="en-US" dirty="0">
                <a:solidFill>
                  <a:prstClr val="black"/>
                </a:solidFill>
              </a:rPr>
              <a:t>expectations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Give </a:t>
            </a:r>
            <a:r>
              <a:rPr lang="en-US" dirty="0">
                <a:solidFill>
                  <a:prstClr val="black"/>
                </a:solidFill>
              </a:rPr>
              <a:t>employees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the insight needed to achieve key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Hold</a:t>
            </a:r>
            <a:r>
              <a:rPr lang="en-US" dirty="0">
                <a:solidFill>
                  <a:prstClr val="black"/>
                </a:solidFill>
              </a:rPr>
              <a:t> employees accountable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Enable </a:t>
            </a:r>
            <a:r>
              <a:rPr lang="en-US" dirty="0">
                <a:solidFill>
                  <a:prstClr val="black"/>
                </a:solidFill>
              </a:rPr>
              <a:t>meaningful performance conversations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Support</a:t>
            </a:r>
            <a:r>
              <a:rPr lang="en-US" dirty="0">
                <a:solidFill>
                  <a:prstClr val="black"/>
                </a:solidFill>
              </a:rPr>
              <a:t> employees’ development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Connect </a:t>
            </a:r>
            <a:r>
              <a:rPr lang="en-US" dirty="0">
                <a:solidFill>
                  <a:prstClr val="black"/>
                </a:solidFill>
              </a:rPr>
              <a:t>performance management with pay for </a:t>
            </a:r>
            <a:r>
              <a:rPr lang="en-US" dirty="0" smtClean="0">
                <a:solidFill>
                  <a:prstClr val="black"/>
                </a:solidFill>
              </a:rPr>
              <a:t>performance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8200" y="590550"/>
            <a:ext cx="4267200" cy="30315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prstClr val="black"/>
                </a:solidFill>
              </a:rPr>
              <a:t>Employee’s </a:t>
            </a:r>
            <a:r>
              <a:rPr lang="en-US" sz="2400" b="1" dirty="0" smtClean="0">
                <a:solidFill>
                  <a:prstClr val="black"/>
                </a:solidFill>
              </a:rPr>
              <a:t>Role</a:t>
            </a: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Understand </a:t>
            </a:r>
            <a:r>
              <a:rPr lang="en-US" dirty="0">
                <a:solidFill>
                  <a:prstClr val="black"/>
                </a:solidFill>
              </a:rPr>
              <a:t>what performance management and pay for performance means </a:t>
            </a:r>
            <a:endParaRPr lang="en-US" b="1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Participate </a:t>
            </a:r>
            <a:r>
              <a:rPr lang="en-US" dirty="0">
                <a:solidFill>
                  <a:prstClr val="black"/>
                </a:solidFill>
              </a:rPr>
              <a:t>actively in the ongoing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Discuss </a:t>
            </a:r>
            <a:r>
              <a:rPr lang="en-US" dirty="0">
                <a:solidFill>
                  <a:prstClr val="black"/>
                </a:solidFill>
              </a:rPr>
              <a:t>performance expectations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Own </a:t>
            </a:r>
            <a:r>
              <a:rPr lang="en-US" dirty="0">
                <a:solidFill>
                  <a:prstClr val="black"/>
                </a:solidFill>
              </a:rPr>
              <a:t>their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Ask </a:t>
            </a:r>
            <a:r>
              <a:rPr lang="en-US" dirty="0">
                <a:solidFill>
                  <a:prstClr val="black"/>
                </a:solidFill>
              </a:rPr>
              <a:t>for performance </a:t>
            </a:r>
            <a:r>
              <a:rPr lang="en-US" dirty="0" smtClean="0">
                <a:solidFill>
                  <a:prstClr val="black"/>
                </a:solidFill>
              </a:rPr>
              <a:t>feedback</a:t>
            </a: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848100"/>
            <a:ext cx="8686800" cy="1646605"/>
          </a:xfrm>
          <a:prstGeom prst="rect">
            <a:avLst/>
          </a:prstGeom>
          <a:solidFill>
            <a:srgbClr val="C1E8E9"/>
          </a:solidFill>
          <a:ln>
            <a:solidFill>
              <a:srgbClr val="C1E8E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prstClr val="black"/>
                </a:solidFill>
              </a:rPr>
              <a:t>Human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</a:rPr>
              <a:t>Resources</a:t>
            </a:r>
            <a:endParaRPr lang="en-US" sz="2400" b="1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Act </a:t>
            </a:r>
            <a:r>
              <a:rPr lang="en-US" dirty="0">
                <a:solidFill>
                  <a:prstClr val="black"/>
                </a:solidFill>
              </a:rPr>
              <a:t>as an objective 3</a:t>
            </a:r>
            <a:r>
              <a:rPr lang="en-US" baseline="30000" dirty="0">
                <a:solidFill>
                  <a:prstClr val="black"/>
                </a:solidFill>
              </a:rPr>
              <a:t>rd</a:t>
            </a:r>
            <a:r>
              <a:rPr lang="en-US" dirty="0">
                <a:solidFill>
                  <a:prstClr val="black"/>
                </a:solidFill>
              </a:rPr>
              <a:t> party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Support </a:t>
            </a:r>
            <a:r>
              <a:rPr lang="en-US" dirty="0">
                <a:solidFill>
                  <a:prstClr val="black"/>
                </a:solidFill>
              </a:rPr>
              <a:t>managers and employees in understanding performance management and differentiated pay for relative </a:t>
            </a:r>
            <a:r>
              <a:rPr lang="en-US" dirty="0" smtClean="0">
                <a:solidFill>
                  <a:prstClr val="black"/>
                </a:solidFill>
              </a:rPr>
              <a:t>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Provide </a:t>
            </a:r>
            <a:r>
              <a:rPr lang="en-US" dirty="0" smtClean="0">
                <a:solidFill>
                  <a:prstClr val="black"/>
                </a:solidFill>
              </a:rPr>
              <a:t>tools, training, and coaching. 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6858000" y="641177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5DE446DC-DE88-4AB6-A9CA-E15431499994}" type="slidenum">
              <a:rPr lang="en-US" smtClean="0">
                <a:solidFill>
                  <a:srgbClr val="005581"/>
                </a:solidFill>
              </a:rPr>
              <a:t>11</a:t>
            </a:fld>
            <a:endParaRPr lang="en-US" dirty="0">
              <a:solidFill>
                <a:srgbClr val="00558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042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816"/>
            <a:ext cx="8229600" cy="1143000"/>
          </a:xfrm>
        </p:spPr>
        <p:txBody>
          <a:bodyPr/>
          <a:lstStyle/>
          <a:p>
            <a:r>
              <a:rPr lang="en-US" sz="4000" dirty="0" smtClean="0"/>
              <a:t>Merit-Based Salary Program </a:t>
            </a:r>
            <a:br>
              <a:rPr lang="en-US" sz="4000" dirty="0" smtClean="0"/>
            </a:br>
            <a:r>
              <a:rPr lang="en-US" sz="4000" dirty="0" smtClean="0"/>
              <a:t>Eligibility Criteria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ANR </a:t>
            </a:r>
            <a:r>
              <a:rPr lang="en-US" sz="2400" dirty="0"/>
              <a:t>employees paid through UC </a:t>
            </a:r>
            <a:r>
              <a:rPr lang="en-US" sz="2400" dirty="0" smtClean="0"/>
              <a:t>Davis </a:t>
            </a:r>
            <a:endParaRPr lang="en-US" sz="2400" dirty="0">
              <a:solidFill>
                <a:srgbClr val="FF0000"/>
              </a:solidFill>
            </a:endParaRPr>
          </a:p>
          <a:p>
            <a:pPr lvl="0"/>
            <a:r>
              <a:rPr lang="en-US" sz="2400" dirty="0"/>
              <a:t>Policy </a:t>
            </a:r>
            <a:r>
              <a:rPr lang="en-US" sz="2400" dirty="0" smtClean="0"/>
              <a:t>covered (non-represented) Staff </a:t>
            </a:r>
            <a:r>
              <a:rPr lang="en-US" sz="2400" dirty="0"/>
              <a:t>employees (MSP, PSS)</a:t>
            </a:r>
          </a:p>
          <a:p>
            <a:pPr lvl="0"/>
            <a:r>
              <a:rPr lang="en-US" sz="2400" dirty="0"/>
              <a:t>Regular/Career </a:t>
            </a:r>
            <a:r>
              <a:rPr lang="en-US" sz="2400" dirty="0" smtClean="0"/>
              <a:t>status </a:t>
            </a:r>
            <a:endParaRPr lang="en-US" sz="2400" dirty="0"/>
          </a:p>
          <a:p>
            <a:pPr lvl="0"/>
            <a:r>
              <a:rPr lang="en-US" sz="2400" dirty="0"/>
              <a:t>Employees in Contract Appointments for at least 6 months as of July 1, 2016  </a:t>
            </a:r>
          </a:p>
          <a:p>
            <a:pPr lvl="0"/>
            <a:r>
              <a:rPr lang="en-US" sz="2400" dirty="0"/>
              <a:t>On active payroll </a:t>
            </a:r>
            <a:r>
              <a:rPr lang="en-US" sz="2400" dirty="0" smtClean="0"/>
              <a:t>through the end of August 2016   </a:t>
            </a:r>
            <a:endParaRPr lang="en-US" sz="2400" dirty="0"/>
          </a:p>
          <a:p>
            <a:r>
              <a:rPr lang="en-US" sz="2400" dirty="0"/>
              <a:t>Employees on Leave without Pay, if otherwise eligible, will be eligible for an increase upon return to active pay status. </a:t>
            </a:r>
            <a:endParaRPr lang="en-US" sz="2400" i="1" dirty="0" smtClean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858000" y="641177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20215D14-2246-4A9E-BA28-4DEAEB5DBDB8}" type="slidenum">
              <a:rPr lang="en-US" smtClean="0">
                <a:solidFill>
                  <a:srgbClr val="005581"/>
                </a:solidFill>
              </a:rPr>
              <a:t>12</a:t>
            </a:fld>
            <a:endParaRPr lang="en-US" dirty="0">
              <a:solidFill>
                <a:srgbClr val="005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382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Merit-Based Salary Program Timing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217399"/>
              </p:ext>
            </p:extLst>
          </p:nvPr>
        </p:nvGraphicFramePr>
        <p:xfrm>
          <a:off x="457200" y="1559859"/>
          <a:ext cx="8353313" cy="40879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3843"/>
                <a:gridCol w="2784735"/>
                <a:gridCol w="2784735"/>
              </a:tblGrid>
              <a:tr h="8155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91440" marB="914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Bi-weekly Paid Employees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91440" marB="914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Monthly Paid Employees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91440" marB="91440" anchor="ctr"/>
                </a:tc>
              </a:tr>
              <a:tr h="8155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Effective date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91440" marB="914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June 19, 2016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91440" marB="914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July 1, 2016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91440" marB="91440" anchor="ctr"/>
                </a:tc>
              </a:tr>
              <a:tr h="1228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Salary adjustment first reflected in paycheck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91440" marB="914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September 7, 2016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(pay period ending August 27)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91440" marB="914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September 1, 2016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(August pay)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91440" marB="91440" anchor="ctr"/>
                </a:tc>
              </a:tr>
              <a:tr h="1228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Retroactive salary adjustment included in paycheck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91440" marB="914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By October 5, 2016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91440" marB="9144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By October 1, 2016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91440" marB="9144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226775" y="-235351"/>
            <a:ext cx="11945475" cy="96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6858000" y="641177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A6CA4553-C9C1-40B4-B648-73D03C0E8B24}" type="slidenum">
              <a:rPr lang="en-US" smtClean="0">
                <a:solidFill>
                  <a:srgbClr val="005581"/>
                </a:solidFill>
              </a:rPr>
              <a:t>13</a:t>
            </a:fld>
            <a:endParaRPr lang="en-US" dirty="0">
              <a:solidFill>
                <a:srgbClr val="005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428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332"/>
            <a:ext cx="8229600" cy="1143000"/>
          </a:xfrm>
        </p:spPr>
        <p:txBody>
          <a:bodyPr/>
          <a:lstStyle/>
          <a:p>
            <a:r>
              <a:rPr lang="en-US" sz="4000" dirty="0" smtClean="0"/>
              <a:t>Employee Groups </a:t>
            </a:r>
            <a:r>
              <a:rPr lang="en-US" sz="4000" dirty="0"/>
              <a:t>N</a:t>
            </a:r>
            <a:r>
              <a:rPr lang="en-US" sz="4000" dirty="0" smtClean="0"/>
              <a:t>ot Included in </a:t>
            </a:r>
            <a:br>
              <a:rPr lang="en-US" sz="4000" dirty="0" smtClean="0"/>
            </a:br>
            <a:r>
              <a:rPr lang="en-US" sz="4000" dirty="0" smtClean="0"/>
              <a:t>Staff Merit-Based Salary Program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Probationary career employees, hired on or after </a:t>
            </a:r>
            <a:r>
              <a:rPr lang="en-US" sz="2400" dirty="0" smtClean="0"/>
              <a:t>Jan </a:t>
            </a:r>
            <a:r>
              <a:rPr lang="en-US" sz="2400" dirty="0"/>
              <a:t>1, 2016</a:t>
            </a:r>
          </a:p>
          <a:p>
            <a:pPr lvl="0"/>
            <a:r>
              <a:rPr lang="en-US" sz="2400" dirty="0" smtClean="0"/>
              <a:t>Limited-term employees</a:t>
            </a:r>
            <a:endParaRPr lang="en-US" sz="2400" dirty="0"/>
          </a:p>
          <a:p>
            <a:pPr lvl="0"/>
            <a:r>
              <a:rPr lang="en-US" sz="2400" dirty="0"/>
              <a:t>Per Diem employees </a:t>
            </a:r>
          </a:p>
          <a:p>
            <a:pPr lvl="0"/>
            <a:r>
              <a:rPr lang="en-US" sz="2400" dirty="0"/>
              <a:t>Employees in Contract Appointments for less than 6 months as of July 1, 2016  </a:t>
            </a:r>
          </a:p>
          <a:p>
            <a:pPr lvl="0"/>
            <a:r>
              <a:rPr lang="en-US" sz="2400" dirty="0"/>
              <a:t>Exclusively-represented (union) staff </a:t>
            </a:r>
          </a:p>
          <a:p>
            <a:pPr lvl="0"/>
            <a:r>
              <a:rPr lang="en-US" sz="2400" dirty="0"/>
              <a:t>Academic appointees 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858000" y="641177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C90A48D0-ECEA-40FA-AADA-851F3B0FF5AC}" type="slidenum">
              <a:rPr lang="en-US" smtClean="0">
                <a:solidFill>
                  <a:srgbClr val="005581"/>
                </a:solidFill>
              </a:rPr>
              <a:t>14</a:t>
            </a:fld>
            <a:endParaRPr lang="en-US" dirty="0">
              <a:solidFill>
                <a:srgbClr val="005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102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for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New Timing</a:t>
            </a:r>
            <a:r>
              <a:rPr lang="en-US" sz="2800" dirty="0" smtClean="0"/>
              <a:t>: the next review period will run from July 1, 2016 to March 31, 2017 </a:t>
            </a:r>
          </a:p>
          <a:p>
            <a:pPr lvl="1"/>
            <a:r>
              <a:rPr lang="en-US" sz="2400" dirty="0" smtClean="0"/>
              <a:t>Supervisors and employees should set goals based on a nine-month review period </a:t>
            </a:r>
          </a:p>
          <a:p>
            <a:r>
              <a:rPr lang="en-US" sz="2800" dirty="0" smtClean="0"/>
              <a:t>In future years the annual review cycle will be April 1 to March 31 </a:t>
            </a:r>
          </a:p>
          <a:p>
            <a:r>
              <a:rPr lang="en-US" sz="2800" dirty="0" smtClean="0"/>
              <a:t>We are planning for merit-based staff salary program again in 2017/2018 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858000" y="641177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86147734-8430-4238-8804-B5DE4384F077}" type="slidenum">
              <a:rPr lang="en-US" smtClean="0">
                <a:solidFill>
                  <a:srgbClr val="005581"/>
                </a:solidFill>
              </a:rPr>
              <a:t>15</a:t>
            </a:fld>
            <a:endParaRPr lang="en-US" dirty="0">
              <a:solidFill>
                <a:srgbClr val="005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18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2208" y="5143500"/>
            <a:ext cx="71395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u="sng" dirty="0">
                <a:solidFill>
                  <a:prstClr val="black"/>
                </a:solidFill>
                <a:hlinkClick r:id="rId4"/>
              </a:rPr>
              <a:t>http://ucanr.edu/sites/ANRSPU/Supervisor_Resources/Performance_Management/</a:t>
            </a:r>
            <a:endParaRPr lang="en-US" sz="1600" u="sng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1" t="8333" r="16563" b="5556"/>
          <a:stretch/>
        </p:blipFill>
        <p:spPr>
          <a:xfrm>
            <a:off x="1191086" y="216255"/>
            <a:ext cx="6761828" cy="4822470"/>
          </a:xfrm>
          <a:prstGeom prst="rect">
            <a:avLst/>
          </a:prstGeom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6858000" y="641177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9268A176-ECDE-492D-B01F-ADE1CF56C65A}" type="slidenum">
              <a:rPr lang="en-US" smtClean="0">
                <a:solidFill>
                  <a:srgbClr val="005581"/>
                </a:solidFill>
              </a:rPr>
              <a:t>16</a:t>
            </a:fld>
            <a:endParaRPr lang="en-US" dirty="0">
              <a:solidFill>
                <a:srgbClr val="00558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194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UC Performance Management Series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07437" y="762000"/>
            <a:ext cx="7456549" cy="463309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dirty="0"/>
              <a:t>A</a:t>
            </a:r>
            <a:r>
              <a:rPr lang="en-US" sz="2600" dirty="0" smtClean="0"/>
              <a:t>vailable at the UC Learning Center</a:t>
            </a:r>
            <a:endParaRPr lang="en-US" sz="2600" dirty="0"/>
          </a:p>
          <a:p>
            <a:pPr marL="227013" lvl="1" indent="-227013">
              <a:lnSpc>
                <a:spcPct val="11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sz="2400" dirty="0" smtClean="0"/>
              <a:t>Performance Management Overview (25 min) </a:t>
            </a:r>
          </a:p>
          <a:p>
            <a:pPr marL="227013" lvl="1" indent="-227013">
              <a:lnSpc>
                <a:spcPct val="11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sz="2400" dirty="0" smtClean="0"/>
              <a:t>Setting </a:t>
            </a:r>
            <a:r>
              <a:rPr lang="en-US" sz="2400" dirty="0"/>
              <a:t>Expectations </a:t>
            </a:r>
            <a:r>
              <a:rPr lang="en-US" sz="2400" dirty="0" smtClean="0"/>
              <a:t>&amp; Individual </a:t>
            </a:r>
            <a:r>
              <a:rPr lang="en-US" sz="2400" dirty="0"/>
              <a:t>Performance Goals (60 min) </a:t>
            </a:r>
          </a:p>
          <a:p>
            <a:pPr marL="227013" lvl="1" indent="-227013">
              <a:lnSpc>
                <a:spcPct val="11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sz="2400" dirty="0" smtClean="0"/>
              <a:t>Giving </a:t>
            </a:r>
            <a:r>
              <a:rPr lang="en-US" sz="2400" dirty="0"/>
              <a:t>and Receiving Feedback (45 min) </a:t>
            </a:r>
          </a:p>
          <a:p>
            <a:pPr marL="227013" lvl="1" indent="-227013">
              <a:lnSpc>
                <a:spcPct val="11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sz="2400" dirty="0" smtClean="0"/>
              <a:t>Engaging </a:t>
            </a:r>
            <a:r>
              <a:rPr lang="en-US" sz="2400" dirty="0"/>
              <a:t>and Developing Employees (30 min) </a:t>
            </a:r>
          </a:p>
          <a:p>
            <a:pPr marL="227013" lvl="1" indent="-227013">
              <a:lnSpc>
                <a:spcPct val="11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sz="2400" dirty="0" smtClean="0"/>
              <a:t>Conducting </a:t>
            </a:r>
            <a:r>
              <a:rPr lang="en-US" sz="2400" dirty="0"/>
              <a:t>Performance Appraisals (30 min) </a:t>
            </a:r>
          </a:p>
          <a:p>
            <a:pPr marL="227013" lvl="1" indent="-227013">
              <a:lnSpc>
                <a:spcPct val="11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sz="2400" dirty="0" smtClean="0"/>
              <a:t>Motivating</a:t>
            </a:r>
            <a:r>
              <a:rPr lang="en-US" sz="2400" dirty="0"/>
              <a:t>, Recognizing, and Rewarding Employees (30 min) </a:t>
            </a:r>
          </a:p>
          <a:p>
            <a:pPr marL="227013" lvl="1" indent="-227013">
              <a:lnSpc>
                <a:spcPct val="11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sz="2400" dirty="0" smtClean="0"/>
              <a:t>Coaching for Performance and Development (30 min) </a:t>
            </a:r>
          </a:p>
          <a:p>
            <a:pPr marL="227013" lvl="1" indent="-227013">
              <a:lnSpc>
                <a:spcPct val="11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sz="2400" dirty="0" smtClean="0"/>
              <a:t>Managing </a:t>
            </a:r>
            <a:r>
              <a:rPr lang="en-US" sz="2400" dirty="0"/>
              <a:t>Corrective Action (35 min) </a:t>
            </a:r>
            <a:endParaRPr lang="en-US" sz="2400" i="1" dirty="0" smtClean="0"/>
          </a:p>
          <a:p>
            <a:pPr marL="457200" lvl="1" indent="0">
              <a:buNone/>
            </a:pPr>
            <a:endParaRPr lang="en-US" i="1" dirty="0" smtClean="0"/>
          </a:p>
          <a:p>
            <a:pPr marL="0" lvl="1" indent="0" algn="ctr">
              <a:buNone/>
            </a:pP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</a:rPr>
              <a:t>Developed </a:t>
            </a: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</a:rPr>
              <a:t>by 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</a:rPr>
              <a:t>system-wide </a:t>
            </a: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</a:rPr>
              <a:t>UC Human Resources</a:t>
            </a:r>
            <a:endParaRPr lang="en-US" sz="2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6858000" y="6411773"/>
            <a:ext cx="2133600" cy="365125"/>
          </a:xfrm>
        </p:spPr>
        <p:txBody>
          <a:bodyPr/>
          <a:lstStyle/>
          <a:p>
            <a:pPr algn="ctr"/>
            <a:fld id="{27C2B451-3D3C-48D9-8B8D-4C9962911380}" type="slidenum">
              <a:rPr lang="en-US" smtClean="0">
                <a:solidFill>
                  <a:srgbClr val="005581"/>
                </a:solidFill>
              </a:rPr>
              <a:t>17</a:t>
            </a:fld>
            <a:endParaRPr lang="en-US" dirty="0">
              <a:solidFill>
                <a:srgbClr val="005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2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513" y="2193123"/>
            <a:ext cx="7772400" cy="918667"/>
          </a:xfrm>
        </p:spPr>
        <p:txBody>
          <a:bodyPr/>
          <a:lstStyle/>
          <a:p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Questions and Comments? </a:t>
            </a:r>
            <a:endParaRPr lang="en-US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48150" y="4087738"/>
            <a:ext cx="443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Mary </a:t>
            </a:r>
            <a:r>
              <a:rPr lang="en-US" dirty="0"/>
              <a:t>Roberts at </a:t>
            </a:r>
            <a:r>
              <a:rPr lang="en-US" u="sng" dirty="0" smtClean="0">
                <a:hlinkClick r:id="rId3"/>
              </a:rPr>
              <a:t>maroberts@ucanr.edu</a:t>
            </a:r>
            <a:r>
              <a:rPr lang="en-US" dirty="0"/>
              <a:t>  </a:t>
            </a:r>
          </a:p>
          <a:p>
            <a:r>
              <a:rPr lang="en-US" dirty="0" smtClean="0"/>
              <a:t>John Fox at </a:t>
            </a:r>
            <a:r>
              <a:rPr lang="en-US" dirty="0" smtClean="0">
                <a:hlinkClick r:id="rId4"/>
              </a:rPr>
              <a:t>jsafox@ucanr.edu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6858000" y="641177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1B8C7B3A-539E-4097-AE15-954CC7565D69}" type="slidenum">
              <a:rPr lang="en-US" smtClean="0">
                <a:solidFill>
                  <a:srgbClr val="005581"/>
                </a:solidFill>
              </a:rPr>
              <a:t>18</a:t>
            </a:fld>
            <a:endParaRPr lang="en-US" dirty="0">
              <a:solidFill>
                <a:srgbClr val="005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6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Agenda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fld id="{FC4D22AB-B3AA-40AF-9B10-3D7846F8829B}" type="slidenum">
              <a:rPr lang="en-US" smtClean="0"/>
              <a:pPr algn="ctr"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1469337" y="1013934"/>
            <a:ext cx="7611163" cy="5063668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Introduction and Background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Changes During </a:t>
            </a:r>
            <a:r>
              <a:rPr lang="en-US" sz="2400" dirty="0"/>
              <a:t>T</a:t>
            </a:r>
            <a:r>
              <a:rPr lang="en-US" sz="2400" dirty="0" smtClean="0"/>
              <a:t>his Transition Year </a:t>
            </a:r>
            <a:endParaRPr lang="en-US" sz="2400" dirty="0"/>
          </a:p>
          <a:p>
            <a:pPr marL="85725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ANR Performance Standards </a:t>
            </a:r>
          </a:p>
          <a:p>
            <a:pPr marL="85725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Calibration Review </a:t>
            </a:r>
          </a:p>
          <a:p>
            <a:pPr marL="85725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Goal: Consistency in Performance </a:t>
            </a:r>
            <a:r>
              <a:rPr lang="en-US" sz="2000" dirty="0" smtClean="0"/>
              <a:t>Ratings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Performance Discussions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Merit-based Salary Program – Eligibility and Timing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Planning for 2017 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Tools and Resources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00050" lvl="1" indent="0">
              <a:spcAft>
                <a:spcPts val="600"/>
              </a:spcAft>
              <a:buNone/>
            </a:pPr>
            <a:endParaRPr lang="en-US" sz="2000" dirty="0" smtClean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456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Background: Merit-based Pay Program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President Napolitano announced a merit-based pay program last year, with any salary increases based on the individual’s performance and contribution.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The implementation of this salary program is another step toward consistent delivery of </a:t>
            </a:r>
            <a:r>
              <a:rPr 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UC pay </a:t>
            </a:r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programs that reward individuals for their performance and contribution.</a:t>
            </a:r>
            <a:r>
              <a:rPr lang="en-US" sz="2800" dirty="0">
                <a:latin typeface="Calibri" panose="020F0502020204030204" pitchFamily="34" charset="0"/>
              </a:rPr>
              <a:t> </a:t>
            </a:r>
          </a:p>
          <a:p>
            <a:pPr>
              <a:spcAft>
                <a:spcPts val="600"/>
              </a:spcAft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858000" y="641177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EAEB9D61-5504-4D0B-8CD6-FA2E42B5705E}" type="slidenum">
              <a:rPr lang="en-US" smtClean="0">
                <a:solidFill>
                  <a:srgbClr val="005581"/>
                </a:solidFill>
              </a:rPr>
              <a:t>3</a:t>
            </a:fld>
            <a:endParaRPr lang="en-US" dirty="0">
              <a:solidFill>
                <a:srgbClr val="005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1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Year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Webinars for all ANR supervisors in April and May </a:t>
            </a:r>
          </a:p>
          <a:p>
            <a:r>
              <a:rPr lang="en-US" dirty="0"/>
              <a:t>Division-wide standards for performance ratings</a:t>
            </a:r>
          </a:p>
          <a:p>
            <a:r>
              <a:rPr lang="en-US" dirty="0"/>
              <a:t>Performance ratings changing from a 4-point scale to a 5-point scale </a:t>
            </a:r>
          </a:p>
          <a:p>
            <a:pPr lvl="1"/>
            <a:r>
              <a:rPr lang="en-US" dirty="0" smtClean="0"/>
              <a:t>New </a:t>
            </a:r>
            <a:r>
              <a:rPr lang="en-US" dirty="0"/>
              <a:t>top-level rating for “Exceptional Performance” </a:t>
            </a:r>
          </a:p>
          <a:p>
            <a:r>
              <a:rPr lang="en-US" dirty="0" smtClean="0"/>
              <a:t>ANR-wide </a:t>
            </a:r>
            <a:r>
              <a:rPr lang="en-US" dirty="0"/>
              <a:t>calibration process to review appraisals and overall ratings for consistency 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858000" y="641177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083F0E12-A5D3-4E95-8252-E2AFDF46A4E9}" type="slidenum">
              <a:rPr lang="en-US" smtClean="0">
                <a:solidFill>
                  <a:srgbClr val="005581"/>
                </a:solidFill>
              </a:rPr>
              <a:t>4</a:t>
            </a:fld>
            <a:endParaRPr lang="en-US" dirty="0">
              <a:solidFill>
                <a:srgbClr val="005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27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ANR Performance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Common descriptions for each job element in the Performance Appraisal Form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To be used as the basis for performance discussions and ratings </a:t>
            </a:r>
          </a:p>
          <a:p>
            <a:pPr marL="0" indent="0">
              <a:buNone/>
              <a:defRPr/>
            </a:pPr>
            <a:endParaRPr lang="en-US" sz="1600" dirty="0" smtClean="0">
              <a:hlinkClick r:id="rId3"/>
            </a:endParaRPr>
          </a:p>
          <a:p>
            <a:pPr marL="0" indent="0" algn="ctr">
              <a:buNone/>
              <a:defRPr/>
            </a:pPr>
            <a:r>
              <a:rPr lang="en-US" sz="1800" dirty="0" smtClean="0">
                <a:hlinkClick r:id="rId3"/>
              </a:rPr>
              <a:t>http://ucanr.edu/sites/ANRSPU/Supervisor_Resources/Performance_Management/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6858000" y="641177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3CE5BE38-A99F-444A-9D99-1AC9872E9030}" type="slidenum">
              <a:rPr lang="en-US" smtClean="0">
                <a:solidFill>
                  <a:srgbClr val="005581"/>
                </a:solidFill>
              </a:rPr>
              <a:t>5</a:t>
            </a:fld>
            <a:endParaRPr lang="en-US" dirty="0">
              <a:solidFill>
                <a:srgbClr val="005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7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ANR Performance Standards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739" y="733424"/>
            <a:ext cx="6426835" cy="46958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6858000" y="641177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5DEACB23-E48F-4F20-BD48-53DB99CA3C55}" type="slidenum">
              <a:rPr lang="en-US" smtClean="0">
                <a:solidFill>
                  <a:srgbClr val="005581"/>
                </a:solidFill>
              </a:rPr>
              <a:t>6</a:t>
            </a:fld>
            <a:endParaRPr lang="en-US" dirty="0">
              <a:solidFill>
                <a:srgbClr val="005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2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Exceptional Performance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36895726"/>
              </p:ext>
            </p:extLst>
          </p:nvPr>
        </p:nvGraphicFramePr>
        <p:xfrm>
          <a:off x="0" y="727075"/>
          <a:ext cx="9144000" cy="4378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 Box 8"/>
          <p:cNvSpPr txBox="1"/>
          <p:nvPr/>
        </p:nvSpPr>
        <p:spPr>
          <a:xfrm>
            <a:off x="4953000" y="4375033"/>
            <a:ext cx="3048000" cy="895350"/>
          </a:xfrm>
          <a:prstGeom prst="rect">
            <a:avLst/>
          </a:prstGeom>
          <a:solidFill>
            <a:schemeClr val="lt1"/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b="1" kern="1200" dirty="0">
                <a:solidFill>
                  <a:srgbClr val="1F497D"/>
                </a:solidFill>
                <a:effectLst/>
              </a:rPr>
              <a:t>In current role during the entire review period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6858000" y="641177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63641F12-6DF4-4EAB-ACF2-3F1A63C6EB21}" type="slidenum">
              <a:rPr lang="en-US" smtClean="0">
                <a:solidFill>
                  <a:srgbClr val="005581"/>
                </a:solidFill>
              </a:rPr>
              <a:t>7</a:t>
            </a:fld>
            <a:endParaRPr lang="en-US" dirty="0">
              <a:solidFill>
                <a:srgbClr val="005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6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Second-level supervisors and Unit Heads actively engaged to promote consistent ratings based on ANR Performance Standards </a:t>
            </a:r>
          </a:p>
          <a:p>
            <a:r>
              <a:rPr lang="en-US" sz="2200" dirty="0"/>
              <a:t>By June 30, HR received overall ratings for all staff, with sign-off from second-level </a:t>
            </a:r>
            <a:r>
              <a:rPr lang="en-US" sz="2200" dirty="0" smtClean="0"/>
              <a:t>supervisors </a:t>
            </a:r>
            <a:endParaRPr lang="en-US" sz="2200" dirty="0"/>
          </a:p>
          <a:p>
            <a:r>
              <a:rPr lang="en-US" sz="2200" dirty="0" smtClean="0"/>
              <a:t>HR collected </a:t>
            </a:r>
            <a:r>
              <a:rPr lang="en-US" sz="2200" dirty="0"/>
              <a:t>and reviewed appraisals for employees with a PROPOSED OVERALL RATING of “Exceptional”, “Does Not Meet” or “Partially Meets Expectations”</a:t>
            </a:r>
          </a:p>
          <a:p>
            <a:pPr lvl="1"/>
            <a:r>
              <a:rPr lang="en-US" sz="2200" dirty="0" smtClean="0"/>
              <a:t>In some cases, HR asked supervisors for clarification and directed that performance ratings change to be consistent with division-wide standards 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858000" y="641177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6A052745-2E4F-4925-9D96-AE82DFAE655C}" type="slidenum">
              <a:rPr lang="en-US" smtClean="0">
                <a:solidFill>
                  <a:srgbClr val="005581"/>
                </a:solidFill>
              </a:rPr>
              <a:t>8</a:t>
            </a:fld>
            <a:endParaRPr lang="en-US" dirty="0">
              <a:solidFill>
                <a:srgbClr val="005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2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 smtClean="0"/>
          </a:p>
          <a:p>
            <a:pPr marL="400050" lvl="1" indent="0">
              <a:buNone/>
            </a:pPr>
            <a:r>
              <a:rPr lang="en-US" sz="4400" dirty="0" smtClean="0"/>
              <a:t>The </a:t>
            </a:r>
            <a:r>
              <a:rPr lang="en-US" sz="4400" dirty="0"/>
              <a:t>overarching goal of the program is to have consistent </a:t>
            </a:r>
            <a:r>
              <a:rPr lang="en-US" sz="4400" dirty="0" smtClean="0"/>
              <a:t>ratings </a:t>
            </a:r>
            <a:r>
              <a:rPr lang="en-US" sz="4400" dirty="0"/>
              <a:t>across </a:t>
            </a:r>
            <a:r>
              <a:rPr lang="en-US" sz="4400" dirty="0" smtClean="0"/>
              <a:t>ANR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fld id="{D27D3C37-BFEB-BA4B-B781-4564C6A0B2B2}" type="slidenum">
              <a:rPr lang="en-US" smtClean="0">
                <a:solidFill>
                  <a:srgbClr val="005581"/>
                </a:solidFill>
              </a:rPr>
              <a:pPr algn="ctr"/>
              <a:t>9</a:t>
            </a:fld>
            <a:endParaRPr lang="en-US" dirty="0">
              <a:solidFill>
                <a:srgbClr val="005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15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NRBrand_UC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ANRslide_3</Template>
  <TotalTime>1981</TotalTime>
  <Words>1050</Words>
  <Application>Microsoft Office PowerPoint</Application>
  <PresentationFormat>On-screen Show (4:3)</PresentationFormat>
  <Paragraphs>190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ＭＳ Ｐゴシック</vt:lpstr>
      <vt:lpstr>Arial</vt:lpstr>
      <vt:lpstr>Calibri</vt:lpstr>
      <vt:lpstr>Georgia</vt:lpstr>
      <vt:lpstr>Times New Roman</vt:lpstr>
      <vt:lpstr>Wingdings</vt:lpstr>
      <vt:lpstr>ANRBrand_UCCE</vt:lpstr>
      <vt:lpstr>Custom Design</vt:lpstr>
      <vt:lpstr>2015/16 Staff Performance Appraisals and Merit-based Salary Program</vt:lpstr>
      <vt:lpstr>Agenda </vt:lpstr>
      <vt:lpstr>Background: Merit-based Pay Program</vt:lpstr>
      <vt:lpstr>Transition Year </vt:lpstr>
      <vt:lpstr>ANR Performance Standards</vt:lpstr>
      <vt:lpstr>ANR Performance Standards </vt:lpstr>
      <vt:lpstr>Exceptional Performance </vt:lpstr>
      <vt:lpstr>Calibration Review</vt:lpstr>
      <vt:lpstr>PowerPoint Presentation</vt:lpstr>
      <vt:lpstr>Performance Discussions </vt:lpstr>
      <vt:lpstr>PowerPoint Presentation</vt:lpstr>
      <vt:lpstr>Merit-Based Salary Program  Eligibility Criteria </vt:lpstr>
      <vt:lpstr>Merit-Based Salary Program Timing </vt:lpstr>
      <vt:lpstr>Employee Groups Not Included in  Staff Merit-Based Salary Program </vt:lpstr>
      <vt:lpstr>Planning for 2017</vt:lpstr>
      <vt:lpstr>PowerPoint Presentation</vt:lpstr>
      <vt:lpstr>UC Performance Management Series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presentation notes brief.</dc:title>
  <dc:creator>John S Fox</dc:creator>
  <cp:lastModifiedBy>David E White</cp:lastModifiedBy>
  <cp:revision>123</cp:revision>
  <cp:lastPrinted>2016-03-29T16:21:43Z</cp:lastPrinted>
  <dcterms:created xsi:type="dcterms:W3CDTF">2015-12-22T21:26:31Z</dcterms:created>
  <dcterms:modified xsi:type="dcterms:W3CDTF">2016-07-28T22:24:42Z</dcterms:modified>
</cp:coreProperties>
</file>