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2" r:id="rId2"/>
  </p:sldMasterIdLst>
  <p:notesMasterIdLst>
    <p:notesMasterId r:id="rId38"/>
  </p:notesMasterIdLst>
  <p:handoutMasterIdLst>
    <p:handoutMasterId r:id="rId39"/>
  </p:handoutMasterIdLst>
  <p:sldIdLst>
    <p:sldId id="263" r:id="rId3"/>
    <p:sldId id="264" r:id="rId4"/>
    <p:sldId id="265" r:id="rId5"/>
    <p:sldId id="266" r:id="rId6"/>
    <p:sldId id="267" r:id="rId7"/>
    <p:sldId id="268" r:id="rId8"/>
    <p:sldId id="269" r:id="rId9"/>
    <p:sldId id="270" r:id="rId10"/>
    <p:sldId id="295" r:id="rId11"/>
    <p:sldId id="272" r:id="rId12"/>
    <p:sldId id="273" r:id="rId13"/>
    <p:sldId id="306" r:id="rId14"/>
    <p:sldId id="307" r:id="rId15"/>
    <p:sldId id="274" r:id="rId16"/>
    <p:sldId id="294" r:id="rId17"/>
    <p:sldId id="297" r:id="rId18"/>
    <p:sldId id="298" r:id="rId19"/>
    <p:sldId id="299" r:id="rId20"/>
    <p:sldId id="277" r:id="rId21"/>
    <p:sldId id="278" r:id="rId22"/>
    <p:sldId id="279" r:id="rId23"/>
    <p:sldId id="282" r:id="rId24"/>
    <p:sldId id="301" r:id="rId25"/>
    <p:sldId id="286" r:id="rId26"/>
    <p:sldId id="285" r:id="rId27"/>
    <p:sldId id="302" r:id="rId28"/>
    <p:sldId id="304" r:id="rId29"/>
    <p:sldId id="287" r:id="rId30"/>
    <p:sldId id="288" r:id="rId31"/>
    <p:sldId id="289" r:id="rId32"/>
    <p:sldId id="305" r:id="rId33"/>
    <p:sldId id="290" r:id="rId34"/>
    <p:sldId id="291" r:id="rId35"/>
    <p:sldId id="293" r:id="rId36"/>
    <p:sldId id="292" r:id="rId37"/>
  </p:sldIdLst>
  <p:sldSz cx="9144000" cy="6858000" type="screen4x3"/>
  <p:notesSz cx="6950075" cy="9236075"/>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berly C Ingram" initials="KCI" lastIdx="4" clrIdx="0">
    <p:extLst/>
  </p:cmAuthor>
  <p:cmAuthor id="2" name="Pam Tise" initials="P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10C0"/>
    <a:srgbClr val="241DB3"/>
    <a:srgbClr val="BF1191"/>
    <a:srgbClr val="F2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60"/>
  </p:normalViewPr>
  <p:slideViewPr>
    <p:cSldViewPr snapToGrid="0" snapToObjects="1">
      <p:cViewPr varScale="1">
        <p:scale>
          <a:sx n="76" d="100"/>
          <a:sy n="76" d="100"/>
        </p:scale>
        <p:origin x="112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07" d="100"/>
          <a:sy n="107" d="100"/>
        </p:scale>
        <p:origin x="-3270" y="-9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2226" cy="461172"/>
          </a:xfrm>
          <a:prstGeom prst="rect">
            <a:avLst/>
          </a:prstGeom>
        </p:spPr>
        <p:txBody>
          <a:bodyPr vert="horz" lIns="90974" tIns="45487" rIns="90974" bIns="45487" rtlCol="0"/>
          <a:lstStyle>
            <a:lvl1pPr algn="l">
              <a:defRPr sz="1200"/>
            </a:lvl1pPr>
          </a:lstStyle>
          <a:p>
            <a:endParaRPr lang="en-US"/>
          </a:p>
        </p:txBody>
      </p:sp>
      <p:sp>
        <p:nvSpPr>
          <p:cNvPr id="3" name="Date Placeholder 2"/>
          <p:cNvSpPr>
            <a:spLocks noGrp="1"/>
          </p:cNvSpPr>
          <p:nvPr>
            <p:ph type="dt" sz="quarter" idx="1"/>
          </p:nvPr>
        </p:nvSpPr>
        <p:spPr>
          <a:xfrm>
            <a:off x="3936270" y="0"/>
            <a:ext cx="3012226" cy="461172"/>
          </a:xfrm>
          <a:prstGeom prst="rect">
            <a:avLst/>
          </a:prstGeom>
        </p:spPr>
        <p:txBody>
          <a:bodyPr vert="horz" lIns="90974" tIns="45487" rIns="90974" bIns="45487" rtlCol="0"/>
          <a:lstStyle>
            <a:lvl1pPr algn="r">
              <a:defRPr sz="1200"/>
            </a:lvl1pPr>
          </a:lstStyle>
          <a:p>
            <a:fld id="{73845F8C-21AF-4D0C-A61C-C7C060172B18}" type="datetimeFigureOut">
              <a:rPr lang="en-US" smtClean="0"/>
              <a:t>9/8/2016</a:t>
            </a:fld>
            <a:endParaRPr lang="en-US"/>
          </a:p>
        </p:txBody>
      </p:sp>
      <p:sp>
        <p:nvSpPr>
          <p:cNvPr id="4" name="Footer Placeholder 3"/>
          <p:cNvSpPr>
            <a:spLocks noGrp="1"/>
          </p:cNvSpPr>
          <p:nvPr>
            <p:ph type="ftr" sz="quarter" idx="2"/>
          </p:nvPr>
        </p:nvSpPr>
        <p:spPr>
          <a:xfrm>
            <a:off x="1" y="8773324"/>
            <a:ext cx="3012226" cy="461172"/>
          </a:xfrm>
          <a:prstGeom prst="rect">
            <a:avLst/>
          </a:prstGeom>
        </p:spPr>
        <p:txBody>
          <a:bodyPr vert="horz" lIns="90974" tIns="45487" rIns="90974" bIns="45487" rtlCol="0" anchor="b"/>
          <a:lstStyle>
            <a:lvl1pPr algn="l">
              <a:defRPr sz="1200"/>
            </a:lvl1pPr>
          </a:lstStyle>
          <a:p>
            <a:endParaRPr lang="en-US"/>
          </a:p>
        </p:txBody>
      </p:sp>
      <p:sp>
        <p:nvSpPr>
          <p:cNvPr id="5" name="Slide Number Placeholder 4"/>
          <p:cNvSpPr>
            <a:spLocks noGrp="1"/>
          </p:cNvSpPr>
          <p:nvPr>
            <p:ph type="sldNum" sz="quarter" idx="3"/>
          </p:nvPr>
        </p:nvSpPr>
        <p:spPr>
          <a:xfrm>
            <a:off x="3936270" y="8773324"/>
            <a:ext cx="3012226" cy="461172"/>
          </a:xfrm>
          <a:prstGeom prst="rect">
            <a:avLst/>
          </a:prstGeom>
        </p:spPr>
        <p:txBody>
          <a:bodyPr vert="horz" lIns="90974" tIns="45487" rIns="90974" bIns="45487" rtlCol="0" anchor="b"/>
          <a:lstStyle>
            <a:lvl1pPr algn="r">
              <a:defRPr sz="1200"/>
            </a:lvl1pPr>
          </a:lstStyle>
          <a:p>
            <a:fld id="{8A554CFE-BC66-4659-8E77-E376233723FC}" type="slidenum">
              <a:rPr lang="en-US" smtClean="0"/>
              <a:t>‹#›</a:t>
            </a:fld>
            <a:endParaRPr lang="en-US"/>
          </a:p>
        </p:txBody>
      </p:sp>
    </p:spTree>
    <p:extLst>
      <p:ext uri="{BB962C8B-B14F-4D97-AF65-F5344CB8AC3E}">
        <p14:creationId xmlns:p14="http://schemas.microsoft.com/office/powerpoint/2010/main" val="159172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90" tIns="46245" rIns="92490" bIns="46245" rtlCol="0"/>
          <a:lstStyle>
            <a:lvl1pPr algn="l">
              <a:defRPr sz="1200"/>
            </a:lvl1pPr>
          </a:lstStyle>
          <a:p>
            <a:endParaRPr lang="en-US"/>
          </a:p>
        </p:txBody>
      </p:sp>
      <p:sp>
        <p:nvSpPr>
          <p:cNvPr id="3" name="Date Placeholder 2"/>
          <p:cNvSpPr>
            <a:spLocks noGrp="1"/>
          </p:cNvSpPr>
          <p:nvPr>
            <p:ph type="dt" idx="1"/>
          </p:nvPr>
        </p:nvSpPr>
        <p:spPr>
          <a:xfrm>
            <a:off x="3936769" y="0"/>
            <a:ext cx="3011699" cy="461804"/>
          </a:xfrm>
          <a:prstGeom prst="rect">
            <a:avLst/>
          </a:prstGeom>
        </p:spPr>
        <p:txBody>
          <a:bodyPr vert="horz" lIns="92490" tIns="46245" rIns="92490" bIns="46245" rtlCol="0"/>
          <a:lstStyle>
            <a:lvl1pPr algn="r">
              <a:defRPr sz="1200"/>
            </a:lvl1pPr>
          </a:lstStyle>
          <a:p>
            <a:fld id="{6B9ACDA7-5FCC-4ABC-9322-972B86C6DC7E}" type="datetimeFigureOut">
              <a:rPr lang="en-US" smtClean="0"/>
              <a:pPr/>
              <a:t>9/8/2016</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0" tIns="46245" rIns="92490" bIns="46245"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0" tIns="46245" rIns="92490" bIns="4624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9"/>
            <a:ext cx="3011699" cy="461804"/>
          </a:xfrm>
          <a:prstGeom prst="rect">
            <a:avLst/>
          </a:prstGeom>
        </p:spPr>
        <p:txBody>
          <a:bodyPr vert="horz" lIns="92490" tIns="46245" rIns="92490" bIns="46245"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69"/>
            <a:ext cx="3011699" cy="461804"/>
          </a:xfrm>
          <a:prstGeom prst="rect">
            <a:avLst/>
          </a:prstGeom>
        </p:spPr>
        <p:txBody>
          <a:bodyPr vert="horz" lIns="92490" tIns="46245" rIns="92490" bIns="46245" rtlCol="0" anchor="b"/>
          <a:lstStyle>
            <a:lvl1pPr algn="r">
              <a:defRPr sz="1200"/>
            </a:lvl1pPr>
          </a:lstStyle>
          <a:p>
            <a:fld id="{1553015E-0F20-4B06-AFBB-C2AE97D1024A}" type="slidenum">
              <a:rPr lang="en-US" smtClean="0"/>
              <a:pPr/>
              <a:t>‹#›</a:t>
            </a:fld>
            <a:endParaRPr lang="en-US"/>
          </a:p>
        </p:txBody>
      </p:sp>
    </p:spTree>
    <p:extLst>
      <p:ext uri="{BB962C8B-B14F-4D97-AF65-F5344CB8AC3E}">
        <p14:creationId xmlns:p14="http://schemas.microsoft.com/office/powerpoint/2010/main" val="4248083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696239-80E2-4927-B4FD-04FAB2C2EADB}" type="slidenum">
              <a:rPr lang="en-US" smtClean="0">
                <a:ea typeface="ＭＳ Ｐゴシック" pitchFamily="34" charset="-128"/>
              </a:rPr>
              <a:pPr/>
              <a:t>1</a:t>
            </a:fld>
            <a:endParaRPr lang="en-US" smtClean="0">
              <a:ea typeface="ＭＳ Ｐゴシック" pitchFamily="34" charset="-128"/>
            </a:endParaRPr>
          </a:p>
        </p:txBody>
      </p:sp>
    </p:spTree>
    <p:extLst>
      <p:ext uri="{BB962C8B-B14F-4D97-AF65-F5344CB8AC3E}">
        <p14:creationId xmlns:p14="http://schemas.microsoft.com/office/powerpoint/2010/main" val="3821657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FE2873-5F97-4C31-BF2A-FE367CEAB1F9}" type="slidenum">
              <a:rPr lang="en-US" smtClean="0">
                <a:ea typeface="ＭＳ Ｐゴシック" pitchFamily="34" charset="-128"/>
              </a:rPr>
              <a:pPr/>
              <a:t>5</a:t>
            </a:fld>
            <a:endParaRPr lang="en-US" smtClean="0">
              <a:ea typeface="ＭＳ Ｐゴシック" pitchFamily="34" charset="-128"/>
            </a:endParaRPr>
          </a:p>
        </p:txBody>
      </p:sp>
    </p:spTree>
    <p:extLst>
      <p:ext uri="{BB962C8B-B14F-4D97-AF65-F5344CB8AC3E}">
        <p14:creationId xmlns:p14="http://schemas.microsoft.com/office/powerpoint/2010/main" val="2278638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p:txBody>
      </p:sp>
      <p:sp>
        <p:nvSpPr>
          <p:cNvPr id="4" name="Slide Number Placeholder 3"/>
          <p:cNvSpPr>
            <a:spLocks noGrp="1"/>
          </p:cNvSpPr>
          <p:nvPr>
            <p:ph type="sldNum" sz="quarter" idx="10"/>
          </p:nvPr>
        </p:nvSpPr>
        <p:spPr/>
        <p:txBody>
          <a:bodyPr/>
          <a:lstStyle/>
          <a:p>
            <a:pPr>
              <a:defRPr/>
            </a:pPr>
            <a:fld id="{D1D713C7-330E-4D28-8019-1D67F0E0E34B}" type="slidenum">
              <a:rPr lang="en-US" smtClean="0"/>
              <a:pPr>
                <a:defRPr/>
              </a:pPr>
              <a:t>9</a:t>
            </a:fld>
            <a:endParaRPr lang="en-US" dirty="0"/>
          </a:p>
        </p:txBody>
      </p:sp>
    </p:spTree>
    <p:extLst>
      <p:ext uri="{BB962C8B-B14F-4D97-AF65-F5344CB8AC3E}">
        <p14:creationId xmlns:p14="http://schemas.microsoft.com/office/powerpoint/2010/main" val="2224494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p:txBody>
      </p:sp>
      <p:sp>
        <p:nvSpPr>
          <p:cNvPr id="4" name="Slide Number Placeholder 3"/>
          <p:cNvSpPr>
            <a:spLocks noGrp="1"/>
          </p:cNvSpPr>
          <p:nvPr>
            <p:ph type="sldNum" sz="quarter" idx="10"/>
          </p:nvPr>
        </p:nvSpPr>
        <p:spPr/>
        <p:txBody>
          <a:bodyPr/>
          <a:lstStyle/>
          <a:p>
            <a:pPr>
              <a:defRPr/>
            </a:pPr>
            <a:fld id="{D1D713C7-330E-4D28-8019-1D67F0E0E34B}" type="slidenum">
              <a:rPr lang="en-US" smtClean="0"/>
              <a:pPr>
                <a:defRPr/>
              </a:pPr>
              <a:t>27</a:t>
            </a:fld>
            <a:endParaRPr lang="en-US" dirty="0"/>
          </a:p>
        </p:txBody>
      </p:sp>
    </p:spTree>
    <p:extLst>
      <p:ext uri="{BB962C8B-B14F-4D97-AF65-F5344CB8AC3E}">
        <p14:creationId xmlns:p14="http://schemas.microsoft.com/office/powerpoint/2010/main" val="2224494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3015E-0F20-4B06-AFBB-C2AE97D1024A}" type="slidenum">
              <a:rPr lang="en-US" smtClean="0"/>
              <a:pPr/>
              <a:t>28</a:t>
            </a:fld>
            <a:endParaRPr lang="en-US"/>
          </a:p>
        </p:txBody>
      </p:sp>
    </p:spTree>
    <p:extLst>
      <p:ext uri="{BB962C8B-B14F-4D97-AF65-F5344CB8AC3E}">
        <p14:creationId xmlns:p14="http://schemas.microsoft.com/office/powerpoint/2010/main" val="3031019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90837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4667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0A4D032-359D-4260-A6A9-C16B50ABA6D2}" type="datetimeFigureOut">
              <a:rPr lang="en-US"/>
              <a:pPr/>
              <a:t>9/8/2016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633C474-3322-4E10-9AA3-11E42085AD3B}" type="slidenum">
              <a:rPr lang="en-US"/>
              <a:pPr/>
              <a:t>‹#›</a:t>
            </a:fld>
            <a:endParaRPr lang="en-US"/>
          </a:p>
        </p:txBody>
      </p:sp>
    </p:spTree>
    <p:extLst>
      <p:ext uri="{BB962C8B-B14F-4D97-AF65-F5344CB8AC3E}">
        <p14:creationId xmlns:p14="http://schemas.microsoft.com/office/powerpoint/2010/main" val="1201597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8D6ADDC-4987-4958-AEA9-6E78BABF6310}" type="datetimeFigureOut">
              <a:rPr lang="en-US"/>
              <a:pPr/>
              <a:t>9/8/2016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8805837-D933-4FB5-9CB8-F2E1CD5DC4DC}" type="slidenum">
              <a:rPr lang="en-US"/>
              <a:pPr/>
              <a:t>‹#›</a:t>
            </a:fld>
            <a:endParaRPr lang="en-US"/>
          </a:p>
        </p:txBody>
      </p:sp>
    </p:spTree>
    <p:extLst>
      <p:ext uri="{BB962C8B-B14F-4D97-AF65-F5344CB8AC3E}">
        <p14:creationId xmlns:p14="http://schemas.microsoft.com/office/powerpoint/2010/main" val="3236169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2" name="Picture 2" descr="ANR_HEhorizon_poster9.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411718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1720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64029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543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543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8316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78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847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4549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2928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565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440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07852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2" name="Picture 2" descr="ANR_HEhorizon_poster9.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782457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descr="Wave+ANRLogo_basic.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95275" y="5807075"/>
            <a:ext cx="88519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4" r:id="rId9"/>
    <p:sldLayoutId id="2147483715" r:id="rId10"/>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F002B1D9-70A4-4029-8C67-EDD37D3EC4EC}" type="datetimeFigureOut">
              <a:rPr lang="en-US"/>
              <a:pPr/>
              <a:t>9/8/2016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AE84CF9-CC4A-420E-A21C-4CB7B0C8359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ucanr.edu/aeguidelines"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ucanr.edu/academicpersonnel"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ucanr.e/annualevaluation"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ucanr.edu/annualevaluation"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ucanr.org/academicpersonnel"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mailto:Katherine.Webb-Martinez@ucop.edu" TargetMode="External"/><Relationship Id="rId2" Type="http://schemas.openxmlformats.org/officeDocument/2006/relationships/hyperlink" Target="mailto:Christopher.Hanson@ucop.edu" TargetMode="External"/><Relationship Id="rId1" Type="http://schemas.openxmlformats.org/officeDocument/2006/relationships/slideLayout" Target="../slideLayouts/slideLayout6.xml"/><Relationship Id="rId4" Type="http://schemas.openxmlformats.org/officeDocument/2006/relationships/hyperlink" Target="http://ucanr.edu/Danris-X"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ucanr.edu/annualevaluation"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61367" y="828286"/>
            <a:ext cx="5062605" cy="1220847"/>
          </a:xfrm>
          <a:prstGeom prst="rect">
            <a:avLst/>
          </a:prstGeom>
          <a:noFill/>
        </p:spPr>
        <p:txBody>
          <a:bodyPr>
            <a:spAutoFit/>
          </a:bodyPr>
          <a:lstStyle/>
          <a:p>
            <a:pPr algn="r" fontAlgn="auto">
              <a:lnSpc>
                <a:spcPts val="4400"/>
              </a:lnSpc>
              <a:spcBef>
                <a:spcPts val="0"/>
              </a:spcBef>
              <a:spcAft>
                <a:spcPts val="0"/>
              </a:spcAft>
              <a:defRPr/>
            </a:pPr>
            <a:endParaRPr lang="en-US" sz="3600" b="1" dirty="0">
              <a:solidFill>
                <a:srgbClr val="184589"/>
              </a:solidFill>
              <a:effectLst>
                <a:glow rad="63500">
                  <a:srgbClr val="F7C346">
                    <a:alpha val="83000"/>
                  </a:srgbClr>
                </a:glow>
              </a:effectLst>
              <a:latin typeface="Verdana"/>
              <a:ea typeface="+mn-ea"/>
              <a:cs typeface="Verdana"/>
            </a:endParaRPr>
          </a:p>
          <a:p>
            <a:pPr algn="r" fontAlgn="auto">
              <a:lnSpc>
                <a:spcPts val="4400"/>
              </a:lnSpc>
              <a:spcBef>
                <a:spcPts val="0"/>
              </a:spcBef>
              <a:spcAft>
                <a:spcPts val="0"/>
              </a:spcAft>
              <a:defRPr/>
            </a:pPr>
            <a:endParaRPr lang="en-US" dirty="0">
              <a:latin typeface="+mn-lt"/>
              <a:ea typeface="+mn-ea"/>
            </a:endParaRPr>
          </a:p>
        </p:txBody>
      </p:sp>
      <p:sp>
        <p:nvSpPr>
          <p:cNvPr id="6" name="Rectangle 2"/>
          <p:cNvSpPr txBox="1">
            <a:spLocks noChangeArrowheads="1"/>
          </p:cNvSpPr>
          <p:nvPr/>
        </p:nvSpPr>
        <p:spPr bwMode="auto">
          <a:xfrm>
            <a:off x="180975" y="1260475"/>
            <a:ext cx="8963025" cy="1216026"/>
          </a:xfrm>
          <a:prstGeom prst="rect">
            <a:avLst/>
          </a:prstGeom>
          <a:noFill/>
          <a:ln w="9525">
            <a:noFill/>
            <a:miter lim="800000"/>
            <a:headEnd/>
            <a:tailEnd/>
          </a:ln>
        </p:spPr>
        <p:txBody>
          <a:bodyPr/>
          <a:lstStyle/>
          <a:p>
            <a:pPr algn="ctr">
              <a:defRPr/>
            </a:pPr>
            <a:r>
              <a:rPr lang="en-US" sz="5400" b="1" dirty="0">
                <a:solidFill>
                  <a:srgbClr val="F2B800"/>
                </a:solidFill>
                <a:latin typeface="+mj-lt"/>
                <a:ea typeface="ＭＳ Ｐゴシック"/>
                <a:cs typeface="ＭＳ Ｐゴシック"/>
              </a:rPr>
              <a:t>Annual Evaluation Training</a:t>
            </a:r>
          </a:p>
        </p:txBody>
      </p:sp>
      <p:sp>
        <p:nvSpPr>
          <p:cNvPr id="7" name="Rectangle 6"/>
          <p:cNvSpPr/>
          <p:nvPr/>
        </p:nvSpPr>
        <p:spPr>
          <a:xfrm>
            <a:off x="1479838" y="2789306"/>
            <a:ext cx="5981411" cy="1015663"/>
          </a:xfrm>
          <a:prstGeom prst="rect">
            <a:avLst/>
          </a:prstGeom>
        </p:spPr>
        <p:txBody>
          <a:bodyPr wrap="square">
            <a:spAutoFit/>
          </a:bodyPr>
          <a:lstStyle/>
          <a:p>
            <a:pPr algn="ctr" defTabSz="914400">
              <a:spcBef>
                <a:spcPct val="20000"/>
              </a:spcBef>
              <a:buClr>
                <a:srgbClr val="006666"/>
              </a:buClr>
              <a:buSzPct val="70000"/>
              <a:defRPr/>
            </a:pPr>
            <a:r>
              <a:rPr lang="en-US" sz="3600" b="1" kern="0" dirty="0" smtClean="0">
                <a:solidFill>
                  <a:schemeClr val="tx2"/>
                </a:solidFill>
                <a:latin typeface="Lucida Handwriting" pitchFamily="66" charset="0"/>
                <a:ea typeface="Verdana" pitchFamily="34" charset="0"/>
                <a:cs typeface="Verdana" pitchFamily="34" charset="0"/>
              </a:rPr>
              <a:t> </a:t>
            </a:r>
            <a:r>
              <a:rPr lang="en-US" sz="6000" b="1" kern="0" dirty="0" smtClean="0">
                <a:solidFill>
                  <a:srgbClr val="241DB3"/>
                </a:solidFill>
                <a:latin typeface="+mj-lt"/>
                <a:ea typeface="Verdana" pitchFamily="34" charset="0"/>
                <a:cs typeface="Verdana" pitchFamily="34" charset="0"/>
              </a:rPr>
              <a:t>Fall 2016</a:t>
            </a:r>
            <a:endParaRPr lang="en-US" sz="6000" b="1" kern="0" dirty="0">
              <a:solidFill>
                <a:srgbClr val="241DB3"/>
              </a:solidFill>
              <a:latin typeface="+mj-lt"/>
              <a:ea typeface="Verdana" pitchFamily="34" charset="0"/>
              <a:cs typeface="Verdana" pitchFamily="34" charset="0"/>
            </a:endParaRPr>
          </a:p>
        </p:txBody>
      </p:sp>
    </p:spTree>
    <p:extLst>
      <p:ext uri="{BB962C8B-B14F-4D97-AF65-F5344CB8AC3E}">
        <p14:creationId xmlns:p14="http://schemas.microsoft.com/office/powerpoint/2010/main" val="2547385694"/>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4074" y="190500"/>
            <a:ext cx="6215640" cy="647700"/>
          </a:xfrm>
          <a:prstGeom prst="rect">
            <a:avLst/>
          </a:prstGeom>
        </p:spPr>
        <p:txBody>
          <a:bodyPr wrap="square">
            <a:spAutoFit/>
          </a:bodyPr>
          <a:lstStyle/>
          <a:p>
            <a:pPr algn="ctr">
              <a:defRPr/>
            </a:pPr>
            <a:r>
              <a:rPr lang="en-US" sz="3600" kern="0" dirty="0">
                <a:solidFill>
                  <a:srgbClr val="241DB3"/>
                </a:solidFill>
                <a:latin typeface="+mj-lt"/>
                <a:ea typeface="Verdana" pitchFamily="34" charset="0"/>
                <a:cs typeface="Verdana" pitchFamily="34" charset="0"/>
              </a:rPr>
              <a:t>General Directions</a:t>
            </a:r>
            <a:endParaRPr lang="en-US" dirty="0">
              <a:solidFill>
                <a:srgbClr val="241DB3"/>
              </a:solidFill>
              <a:latin typeface="+mj-lt"/>
              <a:ea typeface="Verdana" pitchFamily="34" charset="0"/>
              <a:cs typeface="Verdana" pitchFamily="34" charset="0"/>
            </a:endParaRPr>
          </a:p>
        </p:txBody>
      </p:sp>
      <p:sp>
        <p:nvSpPr>
          <p:cNvPr id="3" name="Rectangle 2"/>
          <p:cNvSpPr/>
          <p:nvPr/>
        </p:nvSpPr>
        <p:spPr>
          <a:xfrm>
            <a:off x="760661" y="1250768"/>
            <a:ext cx="7982466" cy="4228850"/>
          </a:xfrm>
          <a:prstGeom prst="rect">
            <a:avLst/>
          </a:prstGeom>
        </p:spPr>
        <p:txBody>
          <a:bodyPr wrap="square">
            <a:spAutoFit/>
          </a:bodyPr>
          <a:lstStyle/>
          <a:p>
            <a:pPr marL="342900" indent="-342900" defTabSz="914400">
              <a:spcBef>
                <a:spcPct val="20000"/>
              </a:spcBef>
              <a:buClr>
                <a:schemeClr val="tx2"/>
              </a:buClr>
              <a:buSzPct val="100000"/>
              <a:buFont typeface="Courier New" pitchFamily="49" charset="0"/>
              <a:buChar char="o"/>
              <a:defRPr/>
            </a:pPr>
            <a:r>
              <a:rPr lang="en-US" sz="2400" kern="0" dirty="0" smtClean="0">
                <a:solidFill>
                  <a:srgbClr val="000000"/>
                </a:solidFill>
                <a:latin typeface="+mj-lt"/>
                <a:ea typeface="+mn-ea"/>
              </a:rPr>
              <a:t>For a Full Annual Evaluation, include work </a:t>
            </a:r>
            <a:r>
              <a:rPr lang="en-US" sz="2400" kern="0" dirty="0" smtClean="0">
                <a:latin typeface="+mj-lt"/>
                <a:ea typeface="+mn-ea"/>
              </a:rPr>
              <a:t>from:</a:t>
            </a:r>
          </a:p>
          <a:p>
            <a:pPr marL="800100" lvl="1" indent="-342900" defTabSz="914400">
              <a:spcBef>
                <a:spcPct val="20000"/>
              </a:spcBef>
              <a:buClr>
                <a:schemeClr val="tx2"/>
              </a:buClr>
              <a:buSzPct val="100000"/>
              <a:buFont typeface="Wingdings" panose="05000000000000000000" pitchFamily="2" charset="2"/>
              <a:buChar char="ü"/>
              <a:defRPr/>
            </a:pPr>
            <a:r>
              <a:rPr lang="en-US" sz="2400" kern="0" dirty="0" smtClean="0">
                <a:latin typeface="+mj-lt"/>
                <a:ea typeface="+mn-ea"/>
              </a:rPr>
              <a:t> </a:t>
            </a:r>
            <a:r>
              <a:rPr lang="en-US" sz="2400" b="1" kern="0" dirty="0" smtClean="0">
                <a:solidFill>
                  <a:srgbClr val="FF0000"/>
                </a:solidFill>
                <a:latin typeface="+mj-lt"/>
                <a:ea typeface="+mn-ea"/>
              </a:rPr>
              <a:t>October 1, 2015 through September 30, 2016</a:t>
            </a:r>
            <a:r>
              <a:rPr lang="en-US" sz="2400" kern="0" dirty="0" smtClean="0">
                <a:solidFill>
                  <a:srgbClr val="FF0000"/>
                </a:solidFill>
                <a:latin typeface="+mj-lt"/>
                <a:ea typeface="+mn-ea"/>
              </a:rPr>
              <a:t>.</a:t>
            </a:r>
          </a:p>
          <a:p>
            <a:pPr marL="342900" indent="-342900" defTabSz="914400">
              <a:spcBef>
                <a:spcPct val="20000"/>
              </a:spcBef>
              <a:buClr>
                <a:schemeClr val="tx2"/>
              </a:buClr>
              <a:buSzPct val="100000"/>
              <a:buFont typeface="Courier New" pitchFamily="49" charset="0"/>
              <a:buChar char="o"/>
              <a:defRPr/>
            </a:pPr>
            <a:r>
              <a:rPr lang="en-US" sz="2400" kern="0" dirty="0" smtClean="0">
                <a:solidFill>
                  <a:srgbClr val="000000"/>
                </a:solidFill>
                <a:latin typeface="+mj-lt"/>
                <a:ea typeface="+mn-ea"/>
              </a:rPr>
              <a:t>In completing an Abbreviated AE, include work from:</a:t>
            </a:r>
          </a:p>
          <a:p>
            <a:pPr marL="800100" lvl="2" indent="-342900" defTabSz="914400">
              <a:spcBef>
                <a:spcPct val="20000"/>
              </a:spcBef>
              <a:buClr>
                <a:schemeClr val="tx2"/>
              </a:buClr>
              <a:buSzPct val="100000"/>
              <a:buFont typeface="Wingdings" panose="05000000000000000000" pitchFamily="2" charset="2"/>
              <a:buChar char="ü"/>
              <a:defRPr/>
            </a:pPr>
            <a:r>
              <a:rPr lang="en-US" sz="2400" kern="0" dirty="0"/>
              <a:t>	</a:t>
            </a:r>
            <a:r>
              <a:rPr lang="en-US" sz="2400" b="1" kern="0" dirty="0" smtClean="0">
                <a:solidFill>
                  <a:srgbClr val="FF0000"/>
                </a:solidFill>
              </a:rPr>
              <a:t>Start date through September </a:t>
            </a:r>
            <a:r>
              <a:rPr lang="en-US" sz="2400" b="1" kern="0" dirty="0">
                <a:solidFill>
                  <a:srgbClr val="FF0000"/>
                </a:solidFill>
              </a:rPr>
              <a:t>30, </a:t>
            </a:r>
            <a:r>
              <a:rPr lang="en-US" sz="2400" b="1" kern="0" dirty="0" smtClean="0">
                <a:solidFill>
                  <a:srgbClr val="FF0000"/>
                </a:solidFill>
              </a:rPr>
              <a:t>2016</a:t>
            </a:r>
            <a:r>
              <a:rPr lang="en-US" sz="2400" kern="0" dirty="0" smtClean="0">
                <a:solidFill>
                  <a:srgbClr val="FF0000"/>
                </a:solidFill>
              </a:rPr>
              <a:t>.</a:t>
            </a:r>
            <a:endParaRPr lang="en-US" sz="2400" kern="0" dirty="0" smtClean="0">
              <a:solidFill>
                <a:srgbClr val="000000"/>
              </a:solidFill>
              <a:latin typeface="+mj-lt"/>
              <a:ea typeface="+mn-ea"/>
            </a:endParaRPr>
          </a:p>
          <a:p>
            <a:pPr marL="342900" indent="-342900" defTabSz="914400">
              <a:spcBef>
                <a:spcPct val="20000"/>
              </a:spcBef>
              <a:buClr>
                <a:schemeClr val="tx2"/>
              </a:buClr>
              <a:buSzPct val="100000"/>
              <a:buFont typeface="Courier New" pitchFamily="49" charset="0"/>
              <a:buChar char="o"/>
              <a:defRPr/>
            </a:pPr>
            <a:r>
              <a:rPr lang="en-US" sz="2400" kern="0" dirty="0" smtClean="0">
                <a:solidFill>
                  <a:srgbClr val="000000"/>
                </a:solidFill>
                <a:latin typeface="+mj-lt"/>
                <a:ea typeface="+mn-ea"/>
              </a:rPr>
              <a:t>Section </a:t>
            </a:r>
            <a:r>
              <a:rPr lang="en-US" sz="2400" kern="0" dirty="0">
                <a:solidFill>
                  <a:srgbClr val="000000"/>
                </a:solidFill>
                <a:latin typeface="+mj-lt"/>
                <a:ea typeface="+mn-ea"/>
              </a:rPr>
              <a:t>A: </a:t>
            </a:r>
            <a:r>
              <a:rPr lang="en-US" sz="2400" kern="0" dirty="0" smtClean="0">
                <a:solidFill>
                  <a:srgbClr val="000000"/>
                </a:solidFill>
                <a:latin typeface="+mj-lt"/>
                <a:ea typeface="+mn-ea"/>
              </a:rPr>
              <a:t> Program Summary Narrative limited </a:t>
            </a:r>
            <a:r>
              <a:rPr lang="en-US" sz="2400" kern="0" dirty="0">
                <a:solidFill>
                  <a:srgbClr val="000000"/>
                </a:solidFill>
                <a:latin typeface="+mj-lt"/>
                <a:ea typeface="+mn-ea"/>
              </a:rPr>
              <a:t>to 6 pages.</a:t>
            </a:r>
          </a:p>
          <a:p>
            <a:pPr marL="342900" indent="-342900" defTabSz="914400">
              <a:spcBef>
                <a:spcPct val="20000"/>
              </a:spcBef>
              <a:buClr>
                <a:schemeClr val="tx2"/>
              </a:buClr>
              <a:buSzPct val="100000"/>
              <a:buFont typeface="Courier New" pitchFamily="49" charset="0"/>
              <a:buChar char="o"/>
              <a:defRPr/>
            </a:pPr>
            <a:r>
              <a:rPr lang="en-US" sz="2400" kern="0" dirty="0" smtClean="0">
                <a:solidFill>
                  <a:srgbClr val="000000"/>
                </a:solidFill>
                <a:latin typeface="+mj-lt"/>
                <a:ea typeface="+mn-ea"/>
              </a:rPr>
              <a:t>Bibliography: You are only required to </a:t>
            </a:r>
            <a:r>
              <a:rPr lang="en-US" sz="2400" b="1" kern="0" dirty="0" smtClean="0">
                <a:solidFill>
                  <a:srgbClr val="000000"/>
                </a:solidFill>
                <a:latin typeface="+mj-lt"/>
                <a:ea typeface="+mn-ea"/>
              </a:rPr>
              <a:t>include only those publications developed during the period under review </a:t>
            </a:r>
            <a:r>
              <a:rPr lang="en-US" sz="2400" kern="0" dirty="0" smtClean="0">
                <a:solidFill>
                  <a:srgbClr val="000000"/>
                </a:solidFill>
                <a:latin typeface="+mj-lt"/>
                <a:ea typeface="+mn-ea"/>
              </a:rPr>
              <a:t>and not previously reported.  </a:t>
            </a:r>
          </a:p>
          <a:p>
            <a:pPr marL="342900" indent="-342900" defTabSz="914400">
              <a:spcBef>
                <a:spcPct val="20000"/>
              </a:spcBef>
              <a:buClr>
                <a:schemeClr val="tx2"/>
              </a:buClr>
              <a:buSzPct val="100000"/>
              <a:buFont typeface="Courier New" pitchFamily="49" charset="0"/>
              <a:buChar char="o"/>
              <a:defRPr/>
            </a:pPr>
            <a:r>
              <a:rPr lang="en-US" sz="2400" kern="0" dirty="0" smtClean="0">
                <a:solidFill>
                  <a:srgbClr val="000000"/>
                </a:solidFill>
                <a:latin typeface="+mj-lt"/>
                <a:ea typeface="+mn-ea"/>
              </a:rPr>
              <a:t>Sabbatical </a:t>
            </a:r>
            <a:r>
              <a:rPr lang="en-US" sz="2400" kern="0" dirty="0">
                <a:solidFill>
                  <a:srgbClr val="000000"/>
                </a:solidFill>
                <a:latin typeface="+mj-lt"/>
                <a:ea typeface="+mn-ea"/>
              </a:rPr>
              <a:t>Leave – upload sabbatical report completed during the review period if </a:t>
            </a:r>
            <a:r>
              <a:rPr lang="en-US" sz="2400" kern="0" dirty="0" smtClean="0">
                <a:solidFill>
                  <a:srgbClr val="000000"/>
                </a:solidFill>
                <a:latin typeface="+mj-lt"/>
                <a:ea typeface="+mn-ea"/>
              </a:rPr>
              <a:t>applicable.</a:t>
            </a:r>
            <a:endParaRPr lang="en-US" sz="2400" kern="0" dirty="0">
              <a:solidFill>
                <a:srgbClr val="000000"/>
              </a:solidFill>
              <a:latin typeface="+mj-lt"/>
              <a:ea typeface="+mn-ea"/>
            </a:endParaRPr>
          </a:p>
        </p:txBody>
      </p:sp>
    </p:spTree>
    <p:extLst>
      <p:ext uri="{BB962C8B-B14F-4D97-AF65-F5344CB8AC3E}">
        <p14:creationId xmlns:p14="http://schemas.microsoft.com/office/powerpoint/2010/main" val="2377198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8500" y="177848"/>
            <a:ext cx="7627938" cy="646113"/>
          </a:xfrm>
          <a:prstGeom prst="rect">
            <a:avLst/>
          </a:prstGeom>
        </p:spPr>
        <p:txBody>
          <a:bodyPr>
            <a:spAutoFit/>
          </a:bodyPr>
          <a:lstStyle/>
          <a:p>
            <a:pPr algn="ctr">
              <a:defRPr/>
            </a:pPr>
            <a:r>
              <a:rPr lang="en-US" sz="3600" kern="0" dirty="0">
                <a:solidFill>
                  <a:srgbClr val="241DB3"/>
                </a:solidFill>
                <a:latin typeface="+mj-lt"/>
                <a:ea typeface="Verdana" pitchFamily="34" charset="0"/>
                <a:cs typeface="Verdana" pitchFamily="34" charset="0"/>
              </a:rPr>
              <a:t>AE Template &amp; Guidelines</a:t>
            </a:r>
            <a:endParaRPr lang="en-US" dirty="0">
              <a:solidFill>
                <a:srgbClr val="241DB3"/>
              </a:solidFill>
              <a:latin typeface="+mj-lt"/>
              <a:ea typeface="Verdana" pitchFamily="34" charset="0"/>
              <a:cs typeface="Verdana" pitchFamily="34" charset="0"/>
            </a:endParaRPr>
          </a:p>
        </p:txBody>
      </p:sp>
      <p:sp>
        <p:nvSpPr>
          <p:cNvPr id="3" name="Rectangle 2"/>
          <p:cNvSpPr/>
          <p:nvPr/>
        </p:nvSpPr>
        <p:spPr>
          <a:xfrm>
            <a:off x="698499" y="823961"/>
            <a:ext cx="7975944" cy="5069080"/>
          </a:xfrm>
          <a:prstGeom prst="rect">
            <a:avLst/>
          </a:prstGeom>
        </p:spPr>
        <p:txBody>
          <a:bodyPr wrap="square">
            <a:spAutoFit/>
          </a:bodyPr>
          <a:lstStyle/>
          <a:p>
            <a:pPr marL="800100" lvl="1" indent="-342900" defTabSz="914400">
              <a:lnSpc>
                <a:spcPct val="90000"/>
              </a:lnSpc>
              <a:spcBef>
                <a:spcPct val="20000"/>
              </a:spcBef>
              <a:buClr>
                <a:schemeClr val="tx2"/>
              </a:buClr>
              <a:buSzPct val="95000"/>
              <a:buFont typeface="Courier New" pitchFamily="49" charset="0"/>
              <a:buChar char="o"/>
              <a:defRPr/>
            </a:pPr>
            <a:r>
              <a:rPr lang="en-US" sz="2100" kern="0" dirty="0">
                <a:latin typeface="+mj-lt"/>
                <a:ea typeface="ＭＳ Ｐゴシック" charset="-128"/>
                <a:cs typeface="ＭＳ Ｐゴシック" charset="-128"/>
              </a:rPr>
              <a:t>Templates and Guidelines will be available on your Academic Online Program Review page (top right). When you “click” the AE link, it takes you to the Academic Personnel Annual Evaluation information found at:</a:t>
            </a:r>
          </a:p>
          <a:p>
            <a:pPr marL="742950" lvl="1" indent="-285750" defTabSz="914400">
              <a:lnSpc>
                <a:spcPct val="90000"/>
              </a:lnSpc>
              <a:spcBef>
                <a:spcPct val="20000"/>
              </a:spcBef>
              <a:buClr>
                <a:srgbClr val="99CCCC"/>
              </a:buClr>
              <a:buSzPct val="70000"/>
              <a:defRPr/>
            </a:pPr>
            <a:r>
              <a:rPr lang="en-US" sz="2100" kern="0" dirty="0">
                <a:latin typeface="+mj-lt"/>
                <a:ea typeface="ＭＳ Ｐゴシック" charset="-128"/>
                <a:cs typeface="ＭＳ Ｐゴシック" charset="-128"/>
              </a:rPr>
              <a:t>	</a:t>
            </a:r>
            <a:r>
              <a:rPr lang="en-US" sz="2100" kern="0" dirty="0" smtClean="0">
                <a:latin typeface="+mj-lt"/>
                <a:ea typeface="ＭＳ Ｐゴシック" charset="-128"/>
                <a:cs typeface="ＭＳ Ｐゴシック" charset="-128"/>
                <a:hlinkClick r:id="rId2"/>
              </a:rPr>
              <a:t>http://ucanr.edu/aeguidelines</a:t>
            </a:r>
            <a:r>
              <a:rPr lang="en-US" sz="2100" kern="0" dirty="0" smtClean="0">
                <a:latin typeface="+mj-lt"/>
                <a:ea typeface="ＭＳ Ｐゴシック" charset="-128"/>
                <a:cs typeface="ＭＳ Ｐゴシック" charset="-128"/>
              </a:rPr>
              <a:t> (or </a:t>
            </a:r>
            <a:r>
              <a:rPr lang="en-US" sz="2100" kern="0" dirty="0">
                <a:latin typeface="+mj-lt"/>
                <a:ea typeface="ＭＳ Ｐゴシック" charset="-128"/>
                <a:cs typeface="ＭＳ Ｐゴシック" charset="-128"/>
              </a:rPr>
              <a:t>go directly to </a:t>
            </a:r>
            <a:r>
              <a:rPr lang="en-US" sz="2100" kern="0" dirty="0" smtClean="0">
                <a:latin typeface="+mj-lt"/>
                <a:ea typeface="ＭＳ Ｐゴシック" charset="-128"/>
                <a:cs typeface="ＭＳ Ｐゴシック" charset="-128"/>
              </a:rPr>
              <a:t>this </a:t>
            </a:r>
            <a:r>
              <a:rPr lang="en-US" sz="2100" kern="0" dirty="0">
                <a:latin typeface="+mj-lt"/>
                <a:ea typeface="ＭＳ Ｐゴシック" charset="-128"/>
                <a:cs typeface="ＭＳ Ｐゴシック" charset="-128"/>
              </a:rPr>
              <a:t>link for all annual evaluation </a:t>
            </a:r>
            <a:r>
              <a:rPr lang="en-US" sz="2100" kern="0" dirty="0" smtClean="0">
                <a:latin typeface="+mj-lt"/>
                <a:ea typeface="ＭＳ Ｐゴシック" charset="-128"/>
                <a:cs typeface="ＭＳ Ｐゴシック" charset="-128"/>
              </a:rPr>
              <a:t>templates and guidelines).</a:t>
            </a:r>
          </a:p>
          <a:p>
            <a:pPr marL="800100" lvl="1" indent="-342900" defTabSz="914400">
              <a:lnSpc>
                <a:spcPct val="90000"/>
              </a:lnSpc>
              <a:spcBef>
                <a:spcPct val="20000"/>
              </a:spcBef>
              <a:buClr>
                <a:schemeClr val="tx1"/>
              </a:buClr>
              <a:buSzPct val="100000"/>
              <a:buFont typeface="Courier New" panose="02070309020205020404" pitchFamily="49" charset="0"/>
              <a:buChar char="o"/>
              <a:defRPr/>
            </a:pPr>
            <a:r>
              <a:rPr lang="en-US" sz="2100" kern="0" dirty="0" smtClean="0">
                <a:latin typeface="+mj-lt"/>
                <a:ea typeface="ＭＳ Ｐゴシック" charset="-128"/>
                <a:cs typeface="ＭＳ Ｐゴシック" charset="-128"/>
              </a:rPr>
              <a:t>There are two Annual Evaluation templates for all academic titles. If you have served longer than 6 months – use the full template (sections A-C). If you have served less than 6 months – use the abbreviated template.</a:t>
            </a:r>
          </a:p>
          <a:p>
            <a:pPr marL="1257300" lvl="2" indent="-342900" defTabSz="914400">
              <a:lnSpc>
                <a:spcPct val="90000"/>
              </a:lnSpc>
              <a:spcBef>
                <a:spcPct val="20000"/>
              </a:spcBef>
              <a:buClr>
                <a:schemeClr val="tx1"/>
              </a:buClr>
              <a:buSzPct val="54000"/>
              <a:buFont typeface="Wingdings" panose="05000000000000000000" pitchFamily="2" charset="2"/>
              <a:buChar char="q"/>
              <a:defRPr/>
            </a:pPr>
            <a:r>
              <a:rPr lang="en-US" sz="2100" kern="0" dirty="0" smtClean="0">
                <a:latin typeface="+mj-lt"/>
                <a:ea typeface="ＭＳ Ｐゴシック" charset="-128"/>
                <a:cs typeface="ＭＳ Ｐゴシック" charset="-128"/>
              </a:rPr>
              <a:t>Abbreviated Template only utilizes Section A (program summary narrative -work performed to date) &amp; Section C (goals).</a:t>
            </a:r>
          </a:p>
          <a:p>
            <a:pPr marL="800100" lvl="1" indent="-342900" defTabSz="914400">
              <a:lnSpc>
                <a:spcPct val="90000"/>
              </a:lnSpc>
              <a:spcBef>
                <a:spcPct val="20000"/>
              </a:spcBef>
              <a:buClr>
                <a:schemeClr val="tx1"/>
              </a:buClr>
              <a:buSzPct val="100000"/>
              <a:buFont typeface="Courier New" panose="02070309020205020404" pitchFamily="49" charset="0"/>
              <a:buChar char="o"/>
              <a:defRPr/>
            </a:pPr>
            <a:r>
              <a:rPr lang="en-US" sz="2100" kern="0" dirty="0" smtClean="0">
                <a:latin typeface="+mj-lt"/>
                <a:ea typeface="ＭＳ Ｐゴシック" charset="-128"/>
                <a:cs typeface="ＭＳ Ｐゴシック" charset="-128"/>
              </a:rPr>
              <a:t>If you began after September 30</a:t>
            </a:r>
            <a:r>
              <a:rPr lang="en-US" sz="2100" kern="0" baseline="30000" dirty="0" smtClean="0">
                <a:latin typeface="+mj-lt"/>
                <a:ea typeface="ＭＳ Ｐゴシック" charset="-128"/>
                <a:cs typeface="ＭＳ Ｐゴシック" charset="-128"/>
              </a:rPr>
              <a:t>th</a:t>
            </a:r>
            <a:r>
              <a:rPr lang="en-US" sz="2100" kern="0" dirty="0" smtClean="0">
                <a:latin typeface="+mj-lt"/>
                <a:ea typeface="ＭＳ Ｐゴシック" charset="-128"/>
                <a:cs typeface="ＭＳ Ｐゴシック" charset="-128"/>
              </a:rPr>
              <a:t> – use Section C- goals only.</a:t>
            </a:r>
            <a:endParaRPr lang="en-US" sz="2100" kern="0" dirty="0">
              <a:latin typeface="+mj-lt"/>
              <a:ea typeface="ＭＳ Ｐゴシック" charset="-128"/>
              <a:cs typeface="ＭＳ Ｐゴシック" charset="-128"/>
            </a:endParaRPr>
          </a:p>
          <a:p>
            <a:pPr marL="800100" lvl="1" indent="-342900" defTabSz="914400">
              <a:lnSpc>
                <a:spcPct val="90000"/>
              </a:lnSpc>
              <a:spcBef>
                <a:spcPct val="20000"/>
              </a:spcBef>
              <a:buClr>
                <a:schemeClr val="tx2"/>
              </a:buClr>
              <a:buSzPct val="95000"/>
              <a:buFont typeface="Courier New" pitchFamily="49" charset="0"/>
              <a:buChar char="o"/>
              <a:defRPr/>
            </a:pPr>
            <a:r>
              <a:rPr lang="en-US" sz="2100" kern="0" dirty="0" smtClean="0">
                <a:solidFill>
                  <a:srgbClr val="000000"/>
                </a:solidFill>
                <a:latin typeface="+mj-lt"/>
                <a:ea typeface="ＭＳ Ｐゴシック" charset="-128"/>
                <a:cs typeface="ＭＳ Ｐゴシック" charset="-128"/>
              </a:rPr>
              <a:t>The Full AE </a:t>
            </a:r>
            <a:r>
              <a:rPr lang="en-US" sz="2100" kern="0" dirty="0">
                <a:solidFill>
                  <a:srgbClr val="000000"/>
                </a:solidFill>
                <a:latin typeface="+mj-lt"/>
                <a:ea typeface="ＭＳ Ｐゴシック" charset="-128"/>
                <a:cs typeface="ＭＳ Ｐゴシック" charset="-128"/>
              </a:rPr>
              <a:t>Template </a:t>
            </a:r>
            <a:r>
              <a:rPr lang="en-US" sz="2100" kern="0" dirty="0" smtClean="0">
                <a:solidFill>
                  <a:srgbClr val="000000"/>
                </a:solidFill>
                <a:latin typeface="+mj-lt"/>
                <a:ea typeface="ＭＳ Ｐゴシック" charset="-128"/>
                <a:cs typeface="ＭＳ Ｐゴシック" charset="-128"/>
              </a:rPr>
              <a:t>can also be generated when you use DANRIS-X retrieval (CE Advisors only).</a:t>
            </a:r>
            <a:endParaRPr lang="en-US" sz="2100" kern="0" dirty="0">
              <a:solidFill>
                <a:srgbClr val="000000"/>
              </a:solidFill>
              <a:latin typeface="+mj-lt"/>
              <a:ea typeface="ＭＳ Ｐゴシック" charset="-128"/>
              <a:cs typeface="ＭＳ Ｐゴシック" charset="-128"/>
            </a:endParaRPr>
          </a:p>
        </p:txBody>
      </p:sp>
    </p:spTree>
    <p:extLst>
      <p:ext uri="{BB962C8B-B14F-4D97-AF65-F5344CB8AC3E}">
        <p14:creationId xmlns:p14="http://schemas.microsoft.com/office/powerpoint/2010/main" val="1339578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62113" y="-709613"/>
            <a:ext cx="12468225" cy="8277225"/>
          </a:xfrm>
          <a:prstGeom prst="rect">
            <a:avLst/>
          </a:prstGeom>
        </p:spPr>
      </p:pic>
    </p:spTree>
    <p:extLst>
      <p:ext uri="{BB962C8B-B14F-4D97-AF65-F5344CB8AC3E}">
        <p14:creationId xmlns:p14="http://schemas.microsoft.com/office/powerpoint/2010/main" val="2868991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62113" y="-709613"/>
            <a:ext cx="12468225" cy="8277225"/>
          </a:xfrm>
          <a:prstGeom prst="rect">
            <a:avLst/>
          </a:prstGeom>
        </p:spPr>
      </p:pic>
    </p:spTree>
    <p:extLst>
      <p:ext uri="{BB962C8B-B14F-4D97-AF65-F5344CB8AC3E}">
        <p14:creationId xmlns:p14="http://schemas.microsoft.com/office/powerpoint/2010/main" val="2235632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0088" y="190500"/>
            <a:ext cx="8096250" cy="647700"/>
          </a:xfrm>
          <a:prstGeom prst="rect">
            <a:avLst/>
          </a:prstGeom>
        </p:spPr>
        <p:txBody>
          <a:bodyPr wrap="square">
            <a:spAutoFit/>
          </a:bodyPr>
          <a:lstStyle/>
          <a:p>
            <a:pPr algn="ctr">
              <a:defRPr/>
            </a:pPr>
            <a:r>
              <a:rPr lang="en-US" sz="3600" kern="0" dirty="0" smtClean="0">
                <a:solidFill>
                  <a:srgbClr val="241DB3"/>
                </a:solidFill>
                <a:latin typeface="+mj-lt"/>
                <a:ea typeface="Verdana" pitchFamily="34" charset="0"/>
                <a:cs typeface="Verdana" pitchFamily="34" charset="0"/>
              </a:rPr>
              <a:t>Position</a:t>
            </a:r>
            <a:r>
              <a:rPr lang="en-US" sz="3600" kern="0" dirty="0" smtClean="0">
                <a:solidFill>
                  <a:schemeClr val="tx2"/>
                </a:solidFill>
                <a:latin typeface="+mj-lt"/>
                <a:ea typeface="Verdana" pitchFamily="34" charset="0"/>
                <a:cs typeface="Verdana" pitchFamily="34" charset="0"/>
              </a:rPr>
              <a:t> </a:t>
            </a:r>
            <a:r>
              <a:rPr lang="en-US" sz="3600" kern="0" dirty="0" smtClean="0">
                <a:solidFill>
                  <a:srgbClr val="241DB3"/>
                </a:solidFill>
                <a:latin typeface="+mj-lt"/>
                <a:ea typeface="Verdana" pitchFamily="34" charset="0"/>
                <a:cs typeface="Verdana" pitchFamily="34" charset="0"/>
              </a:rPr>
              <a:t>Description Discussion</a:t>
            </a:r>
            <a:endParaRPr lang="en-US" dirty="0">
              <a:solidFill>
                <a:srgbClr val="241DB3"/>
              </a:solidFill>
              <a:latin typeface="+mj-lt"/>
              <a:ea typeface="Verdana" pitchFamily="34" charset="0"/>
              <a:cs typeface="Verdana" pitchFamily="34" charset="0"/>
            </a:endParaRPr>
          </a:p>
        </p:txBody>
      </p:sp>
      <p:sp>
        <p:nvSpPr>
          <p:cNvPr id="3" name="Rectangle 2"/>
          <p:cNvSpPr/>
          <p:nvPr/>
        </p:nvSpPr>
        <p:spPr>
          <a:xfrm>
            <a:off x="700088" y="682924"/>
            <a:ext cx="8096250" cy="5299912"/>
          </a:xfrm>
          <a:prstGeom prst="rect">
            <a:avLst/>
          </a:prstGeom>
        </p:spPr>
        <p:txBody>
          <a:bodyPr>
            <a:spAutoFit/>
          </a:bodyPr>
          <a:lstStyle/>
          <a:p>
            <a:pPr marL="342900" indent="-342900" defTabSz="914400">
              <a:spcBef>
                <a:spcPct val="20000"/>
              </a:spcBef>
              <a:buClr>
                <a:schemeClr val="tx2"/>
              </a:buClr>
              <a:buSzPct val="100000"/>
              <a:buFont typeface="Courier New" pitchFamily="49" charset="0"/>
              <a:buChar char="o"/>
              <a:defRPr/>
            </a:pPr>
            <a:r>
              <a:rPr lang="en-US" kern="0" dirty="0" smtClean="0">
                <a:solidFill>
                  <a:srgbClr val="000000"/>
                </a:solidFill>
                <a:latin typeface="+mj-lt"/>
                <a:ea typeface="+mn-ea"/>
              </a:rPr>
              <a:t>Name, Position Title, Effective Date</a:t>
            </a:r>
          </a:p>
          <a:p>
            <a:pPr marL="342900" indent="-342900" defTabSz="914400">
              <a:spcBef>
                <a:spcPct val="20000"/>
              </a:spcBef>
              <a:buClr>
                <a:schemeClr val="tx2"/>
              </a:buClr>
              <a:buSzPct val="100000"/>
              <a:buFont typeface="Courier New" pitchFamily="49" charset="0"/>
              <a:buChar char="o"/>
              <a:defRPr/>
            </a:pPr>
            <a:r>
              <a:rPr lang="en-US" kern="0" dirty="0" smtClean="0">
                <a:solidFill>
                  <a:srgbClr val="000000"/>
                </a:solidFill>
                <a:latin typeface="+mj-lt"/>
                <a:ea typeface="+mn-ea"/>
              </a:rPr>
              <a:t>Purpose and Clientele</a:t>
            </a:r>
            <a:endParaRPr lang="en-US" kern="0" dirty="0">
              <a:solidFill>
                <a:srgbClr val="000000"/>
              </a:solidFill>
              <a:latin typeface="+mj-lt"/>
              <a:ea typeface="+mn-ea"/>
            </a:endParaRPr>
          </a:p>
          <a:p>
            <a:pPr marL="342900" indent="-342900" defTabSz="914400">
              <a:spcBef>
                <a:spcPct val="20000"/>
              </a:spcBef>
              <a:buClr>
                <a:schemeClr val="tx2"/>
              </a:buClr>
              <a:buSzPct val="100000"/>
              <a:buFont typeface="Courier New" pitchFamily="49" charset="0"/>
              <a:buChar char="o"/>
              <a:defRPr/>
            </a:pPr>
            <a:r>
              <a:rPr lang="en-US" kern="0" dirty="0" smtClean="0">
                <a:latin typeface="+mj-lt"/>
                <a:ea typeface="+mn-ea"/>
              </a:rPr>
              <a:t>Academic Program Major Responsibilities </a:t>
            </a:r>
            <a:endParaRPr lang="en-US" kern="0" dirty="0">
              <a:latin typeface="+mj-lt"/>
              <a:ea typeface="+mn-ea"/>
            </a:endParaRPr>
          </a:p>
          <a:p>
            <a:pPr marL="342900" indent="-342900" defTabSz="914400">
              <a:spcBef>
                <a:spcPct val="20000"/>
              </a:spcBef>
              <a:buClr>
                <a:schemeClr val="tx2"/>
              </a:buClr>
              <a:buSzPct val="100000"/>
              <a:buFont typeface="Courier New" pitchFamily="49" charset="0"/>
              <a:buChar char="o"/>
              <a:defRPr/>
            </a:pPr>
            <a:r>
              <a:rPr lang="en-US" kern="0" dirty="0" smtClean="0">
                <a:solidFill>
                  <a:srgbClr val="000000"/>
                </a:solidFill>
                <a:latin typeface="+mj-lt"/>
                <a:ea typeface="+mn-ea"/>
              </a:rPr>
              <a:t>Administrative Duties (Program Leadership &amp; Business  Operations Duties)</a:t>
            </a:r>
          </a:p>
          <a:p>
            <a:pPr marL="800100" lvl="1" indent="-342900" defTabSz="914400">
              <a:spcBef>
                <a:spcPct val="20000"/>
              </a:spcBef>
              <a:buClr>
                <a:schemeClr val="tx2"/>
              </a:buClr>
              <a:buSzPct val="50000"/>
              <a:buFont typeface="Wingdings" pitchFamily="2" charset="2"/>
              <a:buChar char="q"/>
              <a:defRPr/>
            </a:pPr>
            <a:r>
              <a:rPr lang="en-US" kern="0" dirty="0" smtClean="0">
                <a:solidFill>
                  <a:srgbClr val="000000"/>
                </a:solidFill>
                <a:latin typeface="+mj-lt"/>
                <a:ea typeface="+mn-ea"/>
              </a:rPr>
              <a:t>Leadership</a:t>
            </a:r>
          </a:p>
          <a:p>
            <a:pPr marL="800100" lvl="1" indent="-342900" defTabSz="914400">
              <a:spcBef>
                <a:spcPct val="20000"/>
              </a:spcBef>
              <a:buClr>
                <a:schemeClr val="tx2"/>
              </a:buClr>
              <a:buSzPct val="50000"/>
              <a:buFont typeface="Wingdings" pitchFamily="2" charset="2"/>
              <a:buChar char="q"/>
              <a:defRPr/>
            </a:pPr>
            <a:r>
              <a:rPr lang="en-US" kern="0" dirty="0" smtClean="0">
                <a:solidFill>
                  <a:srgbClr val="000000"/>
                </a:solidFill>
                <a:latin typeface="+mj-lt"/>
                <a:ea typeface="+mn-ea"/>
              </a:rPr>
              <a:t>Administration</a:t>
            </a:r>
          </a:p>
          <a:p>
            <a:pPr marL="800100" lvl="1" indent="-342900" defTabSz="914400">
              <a:spcBef>
                <a:spcPct val="20000"/>
              </a:spcBef>
              <a:buClr>
                <a:schemeClr val="tx2"/>
              </a:buClr>
              <a:buSzPct val="50000"/>
              <a:buFont typeface="Wingdings" pitchFamily="2" charset="2"/>
              <a:buChar char="q"/>
              <a:defRPr/>
            </a:pPr>
            <a:r>
              <a:rPr lang="en-US" kern="0" dirty="0" smtClean="0">
                <a:solidFill>
                  <a:srgbClr val="000000"/>
                </a:solidFill>
                <a:latin typeface="+mj-lt"/>
                <a:ea typeface="+mn-ea"/>
              </a:rPr>
              <a:t>Budget</a:t>
            </a:r>
          </a:p>
          <a:p>
            <a:pPr marL="800100" lvl="1" indent="-342900" defTabSz="914400">
              <a:spcBef>
                <a:spcPct val="20000"/>
              </a:spcBef>
              <a:buClr>
                <a:schemeClr val="tx2"/>
              </a:buClr>
              <a:buSzPct val="50000"/>
              <a:buFont typeface="Wingdings" pitchFamily="2" charset="2"/>
              <a:buChar char="q"/>
              <a:defRPr/>
            </a:pPr>
            <a:r>
              <a:rPr lang="en-US" kern="0" dirty="0" smtClean="0">
                <a:solidFill>
                  <a:srgbClr val="000000"/>
                </a:solidFill>
                <a:latin typeface="+mj-lt"/>
                <a:ea typeface="+mn-ea"/>
              </a:rPr>
              <a:t>Local Delivery of Statewide Programs</a:t>
            </a:r>
          </a:p>
          <a:p>
            <a:pPr marL="800100" lvl="1" indent="-342900" defTabSz="914400">
              <a:spcBef>
                <a:spcPct val="20000"/>
              </a:spcBef>
              <a:buClr>
                <a:schemeClr val="tx2"/>
              </a:buClr>
              <a:buSzPct val="50000"/>
              <a:buFont typeface="Wingdings" pitchFamily="2" charset="2"/>
              <a:buChar char="q"/>
              <a:defRPr/>
            </a:pPr>
            <a:r>
              <a:rPr lang="en-US" kern="0" dirty="0" smtClean="0">
                <a:solidFill>
                  <a:srgbClr val="000000"/>
                </a:solidFill>
                <a:latin typeface="+mj-lt"/>
                <a:ea typeface="+mn-ea"/>
              </a:rPr>
              <a:t>Interpersonal Relationships</a:t>
            </a:r>
          </a:p>
          <a:p>
            <a:pPr marL="800100" lvl="1" indent="-342900" defTabSz="914400">
              <a:spcBef>
                <a:spcPct val="20000"/>
              </a:spcBef>
              <a:buClr>
                <a:schemeClr val="tx2"/>
              </a:buClr>
              <a:buSzPct val="50000"/>
              <a:buFont typeface="Wingdings" pitchFamily="2" charset="2"/>
              <a:buChar char="q"/>
              <a:defRPr/>
            </a:pPr>
            <a:r>
              <a:rPr lang="en-US" kern="0" dirty="0" smtClean="0">
                <a:solidFill>
                  <a:srgbClr val="000000"/>
                </a:solidFill>
                <a:latin typeface="+mj-lt"/>
                <a:ea typeface="+mn-ea"/>
              </a:rPr>
              <a:t>Academic, Research and Administrative Staff</a:t>
            </a:r>
            <a:endParaRPr lang="en-US" kern="0" dirty="0">
              <a:solidFill>
                <a:srgbClr val="000000"/>
              </a:solidFill>
              <a:latin typeface="+mj-lt"/>
              <a:ea typeface="+mn-ea"/>
            </a:endParaRPr>
          </a:p>
          <a:p>
            <a:pPr marL="342900" indent="-342900" defTabSz="914400">
              <a:spcBef>
                <a:spcPct val="20000"/>
              </a:spcBef>
              <a:buClr>
                <a:schemeClr val="tx2"/>
              </a:buClr>
              <a:buSzPct val="100000"/>
              <a:buFont typeface="Courier New" pitchFamily="49" charset="0"/>
              <a:buChar char="o"/>
              <a:defRPr/>
            </a:pPr>
            <a:r>
              <a:rPr lang="en-US" kern="0" dirty="0" smtClean="0">
                <a:solidFill>
                  <a:srgbClr val="000000"/>
                </a:solidFill>
                <a:latin typeface="+mj-lt"/>
                <a:ea typeface="+mn-ea"/>
              </a:rPr>
              <a:t>Affirmative Action </a:t>
            </a:r>
            <a:endParaRPr lang="en-US" kern="0" dirty="0">
              <a:solidFill>
                <a:srgbClr val="000000"/>
              </a:solidFill>
              <a:latin typeface="+mj-lt"/>
              <a:ea typeface="+mn-ea"/>
            </a:endParaRPr>
          </a:p>
          <a:p>
            <a:pPr marL="342900" indent="-342900" defTabSz="914400">
              <a:spcBef>
                <a:spcPct val="20000"/>
              </a:spcBef>
              <a:buClr>
                <a:schemeClr val="tx2"/>
              </a:buClr>
              <a:buSzPct val="100000"/>
              <a:buFont typeface="Courier New" pitchFamily="49" charset="0"/>
              <a:buChar char="o"/>
              <a:defRPr/>
            </a:pPr>
            <a:r>
              <a:rPr lang="en-US" kern="0" dirty="0" smtClean="0">
                <a:solidFill>
                  <a:srgbClr val="000000"/>
                </a:solidFill>
                <a:latin typeface="+mj-lt"/>
                <a:ea typeface="+mn-ea"/>
              </a:rPr>
              <a:t>Relationships</a:t>
            </a:r>
          </a:p>
          <a:p>
            <a:pPr marL="342900" indent="-342900" defTabSz="914400">
              <a:spcBef>
                <a:spcPct val="20000"/>
              </a:spcBef>
              <a:buClr>
                <a:schemeClr val="tx2"/>
              </a:buClr>
              <a:buSzPct val="100000"/>
              <a:buFont typeface="Courier New" pitchFamily="49" charset="0"/>
              <a:buChar char="o"/>
              <a:defRPr/>
            </a:pPr>
            <a:r>
              <a:rPr lang="en-US" kern="0" dirty="0" smtClean="0">
                <a:solidFill>
                  <a:srgbClr val="000000"/>
                </a:solidFill>
                <a:latin typeface="+mj-lt"/>
                <a:ea typeface="+mn-ea"/>
              </a:rPr>
              <a:t>Qualifications</a:t>
            </a:r>
          </a:p>
          <a:p>
            <a:pPr marL="742950" lvl="1" indent="-285750" defTabSz="914400">
              <a:spcBef>
                <a:spcPct val="20000"/>
              </a:spcBef>
              <a:buClr>
                <a:schemeClr val="tx2"/>
              </a:buClr>
              <a:buSzPct val="50000"/>
              <a:buFont typeface="Wingdings" panose="05000000000000000000" pitchFamily="2" charset="2"/>
              <a:buChar char="q"/>
              <a:defRPr/>
            </a:pPr>
            <a:r>
              <a:rPr lang="en-US" kern="0" dirty="0" smtClean="0">
                <a:solidFill>
                  <a:srgbClr val="000000"/>
                </a:solidFill>
                <a:latin typeface="+mj-lt"/>
                <a:ea typeface="+mn-ea"/>
              </a:rPr>
              <a:t>For the template go to </a:t>
            </a:r>
            <a:r>
              <a:rPr lang="en-US" kern="0" dirty="0" smtClean="0">
                <a:solidFill>
                  <a:srgbClr val="000000"/>
                </a:solidFill>
                <a:latin typeface="+mj-lt"/>
                <a:ea typeface="+mn-ea"/>
                <a:hlinkClick r:id="rId2"/>
              </a:rPr>
              <a:t>http://ucanr.edu/academicpersonnel</a:t>
            </a:r>
            <a:endParaRPr lang="en-US" kern="0" dirty="0" smtClean="0">
              <a:solidFill>
                <a:srgbClr val="000000"/>
              </a:solidFill>
              <a:latin typeface="+mj-lt"/>
              <a:ea typeface="+mn-ea"/>
            </a:endParaRPr>
          </a:p>
          <a:p>
            <a:pPr marL="1257300" lvl="2" indent="-342900" defTabSz="914400">
              <a:spcBef>
                <a:spcPct val="20000"/>
              </a:spcBef>
              <a:buClr>
                <a:schemeClr val="tx2"/>
              </a:buClr>
              <a:buSzPct val="100000"/>
              <a:buFont typeface="Courier New" pitchFamily="49" charset="0"/>
              <a:buChar char="o"/>
              <a:defRPr/>
            </a:pPr>
            <a:r>
              <a:rPr lang="en-US" kern="0" dirty="0" smtClean="0">
                <a:solidFill>
                  <a:srgbClr val="000000"/>
                </a:solidFill>
                <a:latin typeface="+mj-lt"/>
                <a:ea typeface="+mn-ea"/>
              </a:rPr>
              <a:t>The position description is required as part of the Annual Evaluation Process.</a:t>
            </a:r>
            <a:endParaRPr lang="en-US" kern="0" dirty="0">
              <a:solidFill>
                <a:srgbClr val="000000"/>
              </a:solidFill>
              <a:latin typeface="+mj-lt"/>
              <a:ea typeface="+mn-ea"/>
            </a:endParaRPr>
          </a:p>
        </p:txBody>
      </p:sp>
    </p:spTree>
    <p:extLst>
      <p:ext uri="{BB962C8B-B14F-4D97-AF65-F5344CB8AC3E}">
        <p14:creationId xmlns:p14="http://schemas.microsoft.com/office/powerpoint/2010/main" val="551594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550" y="190500"/>
            <a:ext cx="8543925" cy="1200329"/>
          </a:xfrm>
          <a:prstGeom prst="rect">
            <a:avLst/>
          </a:prstGeom>
        </p:spPr>
        <p:txBody>
          <a:bodyPr wrap="square">
            <a:spAutoFit/>
          </a:bodyPr>
          <a:lstStyle/>
          <a:p>
            <a:pPr algn="ctr">
              <a:defRPr/>
            </a:pPr>
            <a:r>
              <a:rPr lang="en-US" sz="3600" kern="0" dirty="0" smtClean="0">
                <a:solidFill>
                  <a:srgbClr val="241DB3"/>
                </a:solidFill>
                <a:latin typeface="+mj-lt"/>
                <a:ea typeface="Verdana" pitchFamily="34" charset="0"/>
                <a:cs typeface="Verdana" pitchFamily="34" charset="0"/>
              </a:rPr>
              <a:t>Annual Evaluation Template</a:t>
            </a:r>
          </a:p>
          <a:p>
            <a:pPr algn="ctr">
              <a:defRPr/>
            </a:pPr>
            <a:r>
              <a:rPr lang="en-US" sz="3600" kern="0" dirty="0" smtClean="0">
                <a:solidFill>
                  <a:srgbClr val="241DB3"/>
                </a:solidFill>
                <a:latin typeface="+mj-lt"/>
                <a:ea typeface="Verdana" pitchFamily="34" charset="0"/>
                <a:cs typeface="Verdana" pitchFamily="34" charset="0"/>
              </a:rPr>
              <a:t>Section A – Self Assessment</a:t>
            </a:r>
            <a:endParaRPr lang="en-US" dirty="0">
              <a:solidFill>
                <a:srgbClr val="241DB3"/>
              </a:solidFill>
              <a:latin typeface="+mj-lt"/>
              <a:ea typeface="Verdana" pitchFamily="34" charset="0"/>
              <a:cs typeface="Verdana" pitchFamily="34" charset="0"/>
            </a:endParaRPr>
          </a:p>
        </p:txBody>
      </p:sp>
      <p:sp>
        <p:nvSpPr>
          <p:cNvPr id="3" name="Rectangle 2"/>
          <p:cNvSpPr/>
          <p:nvPr/>
        </p:nvSpPr>
        <p:spPr>
          <a:xfrm>
            <a:off x="371474" y="1381483"/>
            <a:ext cx="8382001" cy="4638193"/>
          </a:xfrm>
          <a:prstGeom prst="rect">
            <a:avLst/>
          </a:prstGeom>
        </p:spPr>
        <p:txBody>
          <a:bodyPr wrap="square">
            <a:spAutoFit/>
          </a:bodyPr>
          <a:lstStyle/>
          <a:p>
            <a:pPr defTabSz="914400">
              <a:spcBef>
                <a:spcPct val="20000"/>
              </a:spcBef>
              <a:buClr>
                <a:schemeClr val="tx2"/>
              </a:buClr>
              <a:buSzPct val="100000"/>
              <a:defRPr/>
            </a:pPr>
            <a:r>
              <a:rPr lang="en-US" sz="2000" b="1" kern="0" dirty="0" smtClean="0">
                <a:solidFill>
                  <a:srgbClr val="000000"/>
                </a:solidFill>
                <a:latin typeface="+mj-lt"/>
                <a:ea typeface="+mn-ea"/>
              </a:rPr>
              <a:t>Program Summary Narrative </a:t>
            </a:r>
            <a:r>
              <a:rPr lang="en-US" sz="2000" b="1" kern="0" dirty="0" smtClean="0">
                <a:solidFill>
                  <a:srgbClr val="FF0000"/>
                </a:solidFill>
                <a:latin typeface="+mj-lt"/>
                <a:ea typeface="+mn-ea"/>
              </a:rPr>
              <a:t>Section A</a:t>
            </a:r>
            <a:r>
              <a:rPr lang="en-US" sz="2000" b="1" kern="0" dirty="0" smtClean="0">
                <a:solidFill>
                  <a:srgbClr val="000000"/>
                </a:solidFill>
                <a:latin typeface="+mj-lt"/>
                <a:ea typeface="+mn-ea"/>
              </a:rPr>
              <a:t> – 6 Page Limit</a:t>
            </a:r>
          </a:p>
          <a:p>
            <a:pPr marL="342900" lvl="1" indent="-342900" defTabSz="914400">
              <a:spcBef>
                <a:spcPct val="20000"/>
              </a:spcBef>
              <a:buClr>
                <a:schemeClr val="tx2"/>
              </a:buClr>
              <a:buSzPct val="100000"/>
              <a:buFont typeface="Courier New" pitchFamily="49" charset="0"/>
              <a:buChar char="o"/>
              <a:tabLst>
                <a:tab pos="457200" algn="l"/>
              </a:tabLst>
              <a:defRPr/>
            </a:pPr>
            <a:r>
              <a:rPr lang="en-US" sz="2100" kern="0" dirty="0" smtClean="0">
                <a:solidFill>
                  <a:srgbClr val="000000"/>
                </a:solidFill>
                <a:latin typeface="+mj-lt"/>
                <a:ea typeface="+mn-ea"/>
              </a:rPr>
              <a:t>Statement of Assignment (you can retrieve this information from DANRIS-X (</a:t>
            </a:r>
            <a:r>
              <a:rPr lang="en-US" sz="1600" kern="0" dirty="0" smtClean="0">
                <a:latin typeface="+mj-lt"/>
                <a:ea typeface="+mn-ea"/>
              </a:rPr>
              <a:t>Advisors/CE Specialists</a:t>
            </a:r>
            <a:r>
              <a:rPr lang="en-US" sz="2100" kern="0" dirty="0" smtClean="0">
                <a:latin typeface="+mj-lt"/>
                <a:ea typeface="+mn-ea"/>
              </a:rPr>
              <a:t>).</a:t>
            </a:r>
          </a:p>
          <a:p>
            <a:pPr marL="1257300" lvl="2" indent="-342900" defTabSz="914400">
              <a:spcBef>
                <a:spcPct val="20000"/>
              </a:spcBef>
              <a:buClr>
                <a:schemeClr val="tx2"/>
              </a:buClr>
              <a:buSzPct val="50000"/>
              <a:buFont typeface="Wingdings" pitchFamily="2" charset="2"/>
              <a:buChar char="q"/>
              <a:defRPr/>
            </a:pPr>
            <a:r>
              <a:rPr lang="en-US" sz="1900" kern="0" dirty="0" smtClean="0">
                <a:solidFill>
                  <a:srgbClr val="000000"/>
                </a:solidFill>
                <a:latin typeface="+mj-lt"/>
                <a:ea typeface="+mn-ea"/>
              </a:rPr>
              <a:t>Changes in responsibilities (if applicable).</a:t>
            </a:r>
          </a:p>
          <a:p>
            <a:pPr marL="1257300" lvl="2" indent="-342900" defTabSz="914400">
              <a:spcBef>
                <a:spcPct val="20000"/>
              </a:spcBef>
              <a:buClr>
                <a:schemeClr val="tx2"/>
              </a:buClr>
              <a:buSzPct val="50000"/>
              <a:buFont typeface="Wingdings" pitchFamily="2" charset="2"/>
              <a:buChar char="q"/>
              <a:defRPr/>
            </a:pPr>
            <a:r>
              <a:rPr lang="en-US" sz="1900" kern="0" dirty="0" smtClean="0">
                <a:solidFill>
                  <a:srgbClr val="000000"/>
                </a:solidFill>
                <a:latin typeface="+mj-lt"/>
                <a:ea typeface="+mn-ea"/>
              </a:rPr>
              <a:t>Programmatic Assignment of FTE - ANR knowledge area (FTE).</a:t>
            </a:r>
          </a:p>
          <a:p>
            <a:pPr marL="342900" lvl="1" indent="-342900" defTabSz="914400">
              <a:spcBef>
                <a:spcPct val="20000"/>
              </a:spcBef>
              <a:buClr>
                <a:schemeClr val="tx2"/>
              </a:buClr>
              <a:buSzPct val="100000"/>
              <a:buFont typeface="Courier New" pitchFamily="49" charset="0"/>
              <a:buChar char="o"/>
              <a:defRPr/>
            </a:pPr>
            <a:r>
              <a:rPr lang="en-US" sz="2100" kern="0" dirty="0" smtClean="0">
                <a:solidFill>
                  <a:srgbClr val="000000"/>
                </a:solidFill>
                <a:latin typeface="+mj-lt"/>
                <a:ea typeface="+mn-ea"/>
              </a:rPr>
              <a:t>Extending Knowledge and Information/Applied Research and Creative Activity – describe major themes and goals of programs and the accomplishments and evidence of impact in past year.</a:t>
            </a:r>
          </a:p>
          <a:p>
            <a:pPr marL="342900" lvl="1" indent="-342900" defTabSz="914400">
              <a:spcBef>
                <a:spcPct val="20000"/>
              </a:spcBef>
              <a:buClr>
                <a:schemeClr val="tx2"/>
              </a:buClr>
              <a:buSzPct val="100000"/>
              <a:buFont typeface="Courier New" pitchFamily="49" charset="0"/>
              <a:buChar char="o"/>
              <a:defRPr/>
            </a:pPr>
            <a:r>
              <a:rPr lang="en-US" sz="2100" kern="0" dirty="0" smtClean="0">
                <a:solidFill>
                  <a:srgbClr val="000000"/>
                </a:solidFill>
                <a:latin typeface="+mj-lt"/>
                <a:ea typeface="+mn-ea"/>
              </a:rPr>
              <a:t>Professional Competence and Activity/University and Public Service: 1-2 paragraph summary further supported by tables in Section B.</a:t>
            </a:r>
          </a:p>
          <a:p>
            <a:pPr marL="342900" lvl="1" indent="-342900" defTabSz="914400">
              <a:spcBef>
                <a:spcPct val="20000"/>
              </a:spcBef>
              <a:buClr>
                <a:schemeClr val="tx2"/>
              </a:buClr>
              <a:buSzPct val="100000"/>
              <a:buFont typeface="Courier New" pitchFamily="49" charset="0"/>
              <a:buChar char="o"/>
              <a:defRPr/>
            </a:pPr>
            <a:r>
              <a:rPr lang="en-US" sz="2100" kern="0" dirty="0" smtClean="0">
                <a:solidFill>
                  <a:srgbClr val="000000"/>
                </a:solidFill>
                <a:latin typeface="+mj-lt"/>
                <a:ea typeface="+mn-ea"/>
              </a:rPr>
              <a:t>Affirmative Action: 1-2 paragraphs highlighting specific efforts and accomplishments.</a:t>
            </a:r>
            <a:endParaRPr lang="en-US" sz="2100" kern="0" dirty="0">
              <a:solidFill>
                <a:srgbClr val="000000"/>
              </a:solidFill>
              <a:latin typeface="+mj-lt"/>
              <a:ea typeface="+mn-ea"/>
            </a:endParaRPr>
          </a:p>
          <a:p>
            <a:pPr defTabSz="914400">
              <a:spcBef>
                <a:spcPct val="20000"/>
              </a:spcBef>
              <a:buClr>
                <a:schemeClr val="tx2"/>
              </a:buClr>
              <a:buSzPct val="100000"/>
              <a:defRPr/>
            </a:pPr>
            <a:endParaRPr lang="en-US" sz="2000" kern="0" dirty="0">
              <a:solidFill>
                <a:srgbClr val="000000"/>
              </a:solidFill>
              <a:latin typeface="+mj-lt"/>
              <a:ea typeface="+mn-ea"/>
            </a:endParaRPr>
          </a:p>
        </p:txBody>
      </p:sp>
    </p:spTree>
    <p:extLst>
      <p:ext uri="{BB962C8B-B14F-4D97-AF65-F5344CB8AC3E}">
        <p14:creationId xmlns:p14="http://schemas.microsoft.com/office/powerpoint/2010/main" val="2177822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1200" y="188913"/>
            <a:ext cx="7620000" cy="1077218"/>
          </a:xfrm>
          <a:prstGeom prst="rect">
            <a:avLst/>
          </a:prstGeom>
        </p:spPr>
        <p:txBody>
          <a:bodyPr>
            <a:spAutoFit/>
          </a:bodyPr>
          <a:lstStyle/>
          <a:p>
            <a:pPr algn="ctr">
              <a:defRPr/>
            </a:pPr>
            <a:r>
              <a:rPr lang="en-US" sz="3600" kern="0" dirty="0" smtClean="0">
                <a:solidFill>
                  <a:srgbClr val="241DB3"/>
                </a:solidFill>
                <a:latin typeface="+mj-lt"/>
                <a:ea typeface="Verdana" pitchFamily="34" charset="0"/>
                <a:cs typeface="Verdana" pitchFamily="34" charset="0"/>
              </a:rPr>
              <a:t>Program Summary Narrativ</a:t>
            </a:r>
            <a:r>
              <a:rPr lang="en-US" sz="3600" dirty="0" smtClean="0">
                <a:solidFill>
                  <a:srgbClr val="241DB3"/>
                </a:solidFill>
                <a:latin typeface="+mj-lt"/>
                <a:ea typeface="Verdana" pitchFamily="34" charset="0"/>
                <a:cs typeface="Verdana" pitchFamily="34" charset="0"/>
              </a:rPr>
              <a:t>e </a:t>
            </a:r>
          </a:p>
          <a:p>
            <a:pPr algn="ctr">
              <a:defRPr/>
            </a:pPr>
            <a:r>
              <a:rPr lang="en-US" sz="2800" kern="0" dirty="0" smtClean="0">
                <a:solidFill>
                  <a:srgbClr val="241DB3"/>
                </a:solidFill>
                <a:latin typeface="+mj-lt"/>
                <a:ea typeface="Verdana" pitchFamily="34" charset="0"/>
                <a:cs typeface="Verdana" pitchFamily="34" charset="0"/>
              </a:rPr>
              <a:t>In General</a:t>
            </a:r>
          </a:p>
        </p:txBody>
      </p:sp>
      <p:sp>
        <p:nvSpPr>
          <p:cNvPr id="25602" name="Rectangle 4"/>
          <p:cNvSpPr>
            <a:spLocks noChangeArrowheads="1"/>
          </p:cNvSpPr>
          <p:nvPr/>
        </p:nvSpPr>
        <p:spPr bwMode="auto">
          <a:xfrm>
            <a:off x="711200" y="1406899"/>
            <a:ext cx="8201025" cy="2539157"/>
          </a:xfrm>
          <a:prstGeom prst="rect">
            <a:avLst/>
          </a:prstGeom>
          <a:noFill/>
          <a:ln w="9525">
            <a:noFill/>
            <a:miter lim="800000"/>
            <a:headEnd/>
            <a:tailEnd/>
          </a:ln>
        </p:spPr>
        <p:txBody>
          <a:bodyPr>
            <a:spAutoFit/>
          </a:bodyPr>
          <a:lstStyle/>
          <a:p>
            <a:pPr marL="342900" lvl="0" indent="-342900">
              <a:spcAft>
                <a:spcPts val="600"/>
              </a:spcAft>
              <a:buClr>
                <a:schemeClr val="tx2"/>
              </a:buClr>
              <a:buFont typeface="Courier New" panose="02070309020205020404" pitchFamily="49" charset="0"/>
              <a:buChar char="o"/>
            </a:pPr>
            <a:r>
              <a:rPr lang="en-US" sz="2400" dirty="0">
                <a:latin typeface="+mn-lt"/>
              </a:rPr>
              <a:t>Describe major themes and goals of your </a:t>
            </a:r>
            <a:r>
              <a:rPr lang="en-US" sz="2400" dirty="0" smtClean="0">
                <a:latin typeface="+mn-lt"/>
              </a:rPr>
              <a:t>programs.</a:t>
            </a:r>
          </a:p>
          <a:p>
            <a:pPr marL="342900" lvl="0" indent="-342900">
              <a:spcAft>
                <a:spcPts val="600"/>
              </a:spcAft>
              <a:buClr>
                <a:schemeClr val="tx2"/>
              </a:buClr>
              <a:buFont typeface="Courier New" panose="02070309020205020404" pitchFamily="49" charset="0"/>
              <a:buChar char="o"/>
            </a:pPr>
            <a:r>
              <a:rPr lang="en-US" sz="2400" dirty="0" smtClean="0">
                <a:latin typeface="+mn-lt"/>
              </a:rPr>
              <a:t>Describe </a:t>
            </a:r>
            <a:r>
              <a:rPr lang="en-US" sz="2400" dirty="0">
                <a:latin typeface="+mn-lt"/>
              </a:rPr>
              <a:t>your accomplishments in meeting last year’s goals.</a:t>
            </a:r>
          </a:p>
          <a:p>
            <a:pPr marL="342900" lvl="0" indent="-342900">
              <a:spcAft>
                <a:spcPts val="600"/>
              </a:spcAft>
              <a:buClr>
                <a:schemeClr val="tx2"/>
              </a:buClr>
              <a:buFont typeface="Courier New" panose="02070309020205020404" pitchFamily="49" charset="0"/>
              <a:buChar char="o"/>
            </a:pPr>
            <a:r>
              <a:rPr lang="en-US" sz="2400" dirty="0">
                <a:latin typeface="+mn-lt"/>
              </a:rPr>
              <a:t>Refer to your Project Summary and Extension Activities tables while writing this section. You do not need to duplicate the information included in </a:t>
            </a:r>
            <a:r>
              <a:rPr lang="en-US" sz="2400" dirty="0" smtClean="0">
                <a:latin typeface="+mn-lt"/>
              </a:rPr>
              <a:t>your </a:t>
            </a:r>
            <a:r>
              <a:rPr lang="en-US" sz="2400" dirty="0">
                <a:latin typeface="+mn-lt"/>
              </a:rPr>
              <a:t>tables.</a:t>
            </a:r>
          </a:p>
          <a:p>
            <a:pPr marL="342900" lvl="0" indent="-342900">
              <a:spcAft>
                <a:spcPts val="600"/>
              </a:spcAft>
              <a:buClr>
                <a:schemeClr val="tx2"/>
              </a:buClr>
              <a:buFont typeface="Courier New" panose="02070309020205020404" pitchFamily="49" charset="0"/>
              <a:buChar char="o"/>
            </a:pPr>
            <a:r>
              <a:rPr lang="en-US" sz="2400" dirty="0">
                <a:latin typeface="+mn-lt"/>
              </a:rPr>
              <a:t>Organize your program descriptions by </a:t>
            </a:r>
            <a:r>
              <a:rPr lang="en-US" sz="2400" dirty="0" smtClean="0">
                <a:latin typeface="+mn-lt"/>
              </a:rPr>
              <a:t>themes.</a:t>
            </a:r>
          </a:p>
        </p:txBody>
      </p:sp>
    </p:spTree>
    <p:extLst>
      <p:ext uri="{BB962C8B-B14F-4D97-AF65-F5344CB8AC3E}">
        <p14:creationId xmlns:p14="http://schemas.microsoft.com/office/powerpoint/2010/main" val="3533851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1200" y="188913"/>
            <a:ext cx="7620000" cy="646331"/>
          </a:xfrm>
          <a:prstGeom prst="rect">
            <a:avLst/>
          </a:prstGeom>
        </p:spPr>
        <p:txBody>
          <a:bodyPr>
            <a:spAutoFit/>
          </a:bodyPr>
          <a:lstStyle/>
          <a:p>
            <a:pPr algn="ctr">
              <a:defRPr/>
            </a:pPr>
            <a:r>
              <a:rPr lang="en-US" sz="3600" kern="0" dirty="0" smtClean="0">
                <a:solidFill>
                  <a:srgbClr val="241DB3"/>
                </a:solidFill>
                <a:latin typeface="+mj-lt"/>
                <a:ea typeface="Verdana" pitchFamily="34" charset="0"/>
                <a:cs typeface="Verdana" pitchFamily="34" charset="0"/>
              </a:rPr>
              <a:t>Program Summary Narrative-</a:t>
            </a:r>
            <a:r>
              <a:rPr lang="en-US" sz="2800" kern="0" dirty="0" smtClean="0">
                <a:solidFill>
                  <a:srgbClr val="241DB3"/>
                </a:solidFill>
                <a:latin typeface="+mj-lt"/>
                <a:ea typeface="Verdana" pitchFamily="34" charset="0"/>
                <a:cs typeface="Verdana" pitchFamily="34" charset="0"/>
              </a:rPr>
              <a:t>Emphasis</a:t>
            </a:r>
            <a:endParaRPr lang="en-US" sz="2800" dirty="0">
              <a:solidFill>
                <a:srgbClr val="241DB3"/>
              </a:solidFill>
              <a:latin typeface="+mj-lt"/>
              <a:ea typeface="Verdana" pitchFamily="34" charset="0"/>
              <a:cs typeface="Verdana" pitchFamily="34" charset="0"/>
            </a:endParaRPr>
          </a:p>
        </p:txBody>
      </p:sp>
      <p:sp>
        <p:nvSpPr>
          <p:cNvPr id="25602" name="Rectangle 4"/>
          <p:cNvSpPr>
            <a:spLocks noChangeArrowheads="1"/>
          </p:cNvSpPr>
          <p:nvPr/>
        </p:nvSpPr>
        <p:spPr bwMode="auto">
          <a:xfrm>
            <a:off x="711200" y="950372"/>
            <a:ext cx="7801897" cy="5539978"/>
          </a:xfrm>
          <a:prstGeom prst="rect">
            <a:avLst/>
          </a:prstGeom>
          <a:noFill/>
          <a:ln w="9525">
            <a:noFill/>
            <a:miter lim="800000"/>
            <a:headEnd/>
            <a:tailEnd/>
          </a:ln>
        </p:spPr>
        <p:txBody>
          <a:bodyPr wrap="square">
            <a:spAutoFit/>
          </a:bodyPr>
          <a:lstStyle/>
          <a:p>
            <a:pPr marL="342900" lvl="0" indent="-342900">
              <a:buClr>
                <a:schemeClr val="tx2"/>
              </a:buClr>
              <a:buFont typeface="Courier New" panose="02070309020205020404" pitchFamily="49" charset="0"/>
              <a:buChar char="o"/>
            </a:pPr>
            <a:r>
              <a:rPr lang="en-US" sz="2100" b="1" u="sng" dirty="0" smtClean="0">
                <a:latin typeface="+mj-lt"/>
              </a:rPr>
              <a:t>CE Advisors </a:t>
            </a:r>
            <a:r>
              <a:rPr lang="en-US" sz="2100" b="1" u="sng" dirty="0">
                <a:latin typeface="+mj-lt"/>
              </a:rPr>
              <a:t>and </a:t>
            </a:r>
            <a:r>
              <a:rPr lang="en-US" sz="2100" b="1" u="sng" dirty="0" smtClean="0">
                <a:latin typeface="+mj-lt"/>
              </a:rPr>
              <a:t>CE Specialists</a:t>
            </a:r>
            <a:r>
              <a:rPr lang="en-US" sz="2100" b="1" dirty="0">
                <a:latin typeface="+mj-lt"/>
              </a:rPr>
              <a:t>: </a:t>
            </a:r>
            <a:endParaRPr lang="en-US" sz="2100" b="1" dirty="0" smtClean="0">
              <a:latin typeface="+mj-lt"/>
            </a:endParaRPr>
          </a:p>
          <a:p>
            <a:pPr lvl="0">
              <a:buClr>
                <a:schemeClr val="tx2"/>
              </a:buClr>
            </a:pPr>
            <a:r>
              <a:rPr lang="en-US" sz="2100" dirty="0" smtClean="0">
                <a:latin typeface="+mj-lt"/>
              </a:rPr>
              <a:t>	Research</a:t>
            </a:r>
            <a:r>
              <a:rPr lang="en-US" sz="2100" dirty="0">
                <a:latin typeface="+mj-lt"/>
              </a:rPr>
              <a:t>, </a:t>
            </a:r>
            <a:r>
              <a:rPr lang="en-US" sz="2100" dirty="0" smtClean="0">
                <a:latin typeface="+mj-lt"/>
              </a:rPr>
              <a:t>extension </a:t>
            </a:r>
            <a:r>
              <a:rPr lang="en-US" sz="2100" dirty="0">
                <a:latin typeface="+mj-lt"/>
              </a:rPr>
              <a:t>and creative </a:t>
            </a:r>
            <a:r>
              <a:rPr lang="en-US" sz="2100" dirty="0" smtClean="0">
                <a:latin typeface="+mj-lt"/>
              </a:rPr>
              <a:t>activity</a:t>
            </a:r>
          </a:p>
          <a:p>
            <a:pPr marL="800100" lvl="1" indent="-342900">
              <a:buClr>
                <a:schemeClr val="tx2"/>
              </a:buClr>
              <a:buSzPct val="60000"/>
              <a:buFont typeface="Wingdings" panose="05000000000000000000" pitchFamily="2" charset="2"/>
              <a:buChar char="q"/>
            </a:pPr>
            <a:r>
              <a:rPr lang="en-US" sz="2100" dirty="0" smtClean="0">
                <a:latin typeface="+mj-lt"/>
              </a:rPr>
              <a:t>Performance </a:t>
            </a:r>
            <a:r>
              <a:rPr lang="en-US" sz="2100" dirty="0">
                <a:latin typeface="+mj-lt"/>
              </a:rPr>
              <a:t>in extending knowledge and </a:t>
            </a:r>
            <a:r>
              <a:rPr lang="en-US" sz="2100" dirty="0" smtClean="0">
                <a:latin typeface="+mj-lt"/>
              </a:rPr>
              <a:t>information. </a:t>
            </a:r>
          </a:p>
          <a:p>
            <a:pPr marL="800100" lvl="1" indent="-342900">
              <a:buClr>
                <a:schemeClr val="tx2"/>
              </a:buClr>
              <a:buSzPct val="60000"/>
              <a:buFont typeface="Wingdings" panose="05000000000000000000" pitchFamily="2" charset="2"/>
              <a:buChar char="q"/>
            </a:pPr>
            <a:r>
              <a:rPr lang="en-US" sz="2100" dirty="0" smtClean="0">
                <a:latin typeface="+mj-lt"/>
              </a:rPr>
              <a:t>Performance </a:t>
            </a:r>
            <a:r>
              <a:rPr lang="en-US" sz="2100" dirty="0">
                <a:latin typeface="+mj-lt"/>
              </a:rPr>
              <a:t>in applied research and creative activity</a:t>
            </a:r>
            <a:r>
              <a:rPr lang="en-US" sz="2100" dirty="0" smtClean="0">
                <a:latin typeface="+mj-lt"/>
              </a:rPr>
              <a:t>.</a:t>
            </a:r>
          </a:p>
          <a:p>
            <a:pPr marL="342900" lvl="0" indent="-342900">
              <a:buClr>
                <a:schemeClr val="tx2"/>
              </a:buClr>
              <a:buFont typeface="Courier New" panose="02070309020205020404" pitchFamily="49" charset="0"/>
              <a:buChar char="o"/>
            </a:pPr>
            <a:r>
              <a:rPr lang="en-US" sz="2100" b="1" u="sng" dirty="0" smtClean="0">
                <a:latin typeface="+mj-lt"/>
              </a:rPr>
              <a:t>Academic </a:t>
            </a:r>
            <a:r>
              <a:rPr lang="en-US" sz="2100" b="1" u="sng" dirty="0">
                <a:latin typeface="+mj-lt"/>
              </a:rPr>
              <a:t>Coordinators</a:t>
            </a:r>
            <a:r>
              <a:rPr lang="en-US" sz="2100" b="1" dirty="0">
                <a:latin typeface="+mj-lt"/>
              </a:rPr>
              <a:t>: </a:t>
            </a:r>
            <a:endParaRPr lang="en-US" sz="2100" b="1" dirty="0" smtClean="0">
              <a:latin typeface="+mj-lt"/>
            </a:endParaRPr>
          </a:p>
          <a:p>
            <a:pPr marL="800100" lvl="1" indent="-342900">
              <a:buClr>
                <a:schemeClr val="tx2"/>
              </a:buClr>
              <a:buSzPct val="60000"/>
              <a:buFont typeface="Wingdings" panose="05000000000000000000" pitchFamily="2" charset="2"/>
              <a:buChar char="q"/>
            </a:pPr>
            <a:r>
              <a:rPr lang="en-US" sz="2100" dirty="0" smtClean="0">
                <a:latin typeface="+mj-lt"/>
              </a:rPr>
              <a:t>Coordination </a:t>
            </a:r>
            <a:r>
              <a:rPr lang="en-US" sz="2100" dirty="0">
                <a:latin typeface="+mj-lt"/>
              </a:rPr>
              <a:t>of academic </a:t>
            </a:r>
            <a:r>
              <a:rPr lang="en-US" sz="2100" dirty="0" smtClean="0">
                <a:latin typeface="+mj-lt"/>
              </a:rPr>
              <a:t>programs</a:t>
            </a:r>
          </a:p>
          <a:p>
            <a:pPr marL="342900" lvl="0" indent="-342900">
              <a:buClr>
                <a:schemeClr val="tx2"/>
              </a:buClr>
              <a:buFont typeface="Courier New" panose="02070309020205020404" pitchFamily="49" charset="0"/>
              <a:buChar char="o"/>
            </a:pPr>
            <a:r>
              <a:rPr lang="en-US" sz="2100" b="1" u="sng" dirty="0" smtClean="0">
                <a:latin typeface="+mj-lt"/>
              </a:rPr>
              <a:t>Academic </a:t>
            </a:r>
            <a:r>
              <a:rPr lang="en-US" sz="2100" b="1" u="sng" dirty="0">
                <a:latin typeface="+mj-lt"/>
              </a:rPr>
              <a:t>Administrators</a:t>
            </a:r>
            <a:r>
              <a:rPr lang="en-US" sz="2100" b="1" dirty="0">
                <a:latin typeface="+mj-lt"/>
              </a:rPr>
              <a:t>: </a:t>
            </a:r>
            <a:endParaRPr lang="en-US" sz="2100" b="1" dirty="0" smtClean="0">
              <a:latin typeface="+mj-lt"/>
            </a:endParaRPr>
          </a:p>
          <a:p>
            <a:pPr marL="800100" lvl="1" indent="-342900">
              <a:buClr>
                <a:schemeClr val="tx2"/>
              </a:buClr>
              <a:buSzPct val="60000"/>
              <a:buFont typeface="Wingdings" panose="05000000000000000000" pitchFamily="2" charset="2"/>
              <a:buChar char="q"/>
            </a:pPr>
            <a:r>
              <a:rPr lang="en-US" sz="2100" dirty="0" smtClean="0">
                <a:latin typeface="+mj-lt"/>
              </a:rPr>
              <a:t>Administrative experiences</a:t>
            </a:r>
          </a:p>
          <a:p>
            <a:pPr marL="342900" lvl="0" indent="-342900">
              <a:buClr>
                <a:schemeClr val="tx2"/>
              </a:buClr>
              <a:buFont typeface="Courier New" panose="02070309020205020404" pitchFamily="49" charset="0"/>
              <a:buChar char="o"/>
            </a:pPr>
            <a:r>
              <a:rPr lang="en-US" sz="2100" b="1" u="sng" dirty="0" smtClean="0"/>
              <a:t>Professional Researchers</a:t>
            </a:r>
            <a:r>
              <a:rPr lang="en-US" sz="2100" b="1" dirty="0" smtClean="0"/>
              <a:t>: </a:t>
            </a:r>
            <a:endParaRPr lang="en-US" sz="2100" b="1" dirty="0"/>
          </a:p>
          <a:p>
            <a:pPr marL="800100" lvl="1" indent="-342900">
              <a:buClr>
                <a:schemeClr val="tx2"/>
              </a:buClr>
              <a:buSzPct val="60000"/>
              <a:buFont typeface="Wingdings" panose="05000000000000000000" pitchFamily="2" charset="2"/>
              <a:buChar char="q"/>
            </a:pPr>
            <a:r>
              <a:rPr lang="en-US" sz="2100" dirty="0" smtClean="0"/>
              <a:t>Independent research program/creative work</a:t>
            </a:r>
            <a:endParaRPr lang="en-US" sz="2100" dirty="0"/>
          </a:p>
          <a:p>
            <a:pPr marL="342900" lvl="0" indent="-342900">
              <a:buClr>
                <a:schemeClr val="tx2"/>
              </a:buClr>
              <a:buFont typeface="Courier New" panose="02070309020205020404" pitchFamily="49" charset="0"/>
              <a:buChar char="o"/>
            </a:pPr>
            <a:r>
              <a:rPr lang="en-US" sz="2100" b="1" u="sng" dirty="0" smtClean="0"/>
              <a:t>Specialists</a:t>
            </a:r>
            <a:r>
              <a:rPr lang="en-US" sz="2100" b="1" dirty="0" smtClean="0"/>
              <a:t>: </a:t>
            </a:r>
            <a:endParaRPr lang="en-US" sz="2100" b="1" dirty="0"/>
          </a:p>
          <a:p>
            <a:pPr marL="800100" lvl="1" indent="-342900">
              <a:buClr>
                <a:schemeClr val="tx2"/>
              </a:buClr>
              <a:buSzPct val="60000"/>
              <a:buFont typeface="Wingdings" panose="05000000000000000000" pitchFamily="2" charset="2"/>
              <a:buChar char="q"/>
            </a:pPr>
            <a:r>
              <a:rPr lang="en-US" sz="2100" dirty="0" smtClean="0"/>
              <a:t>Research in a specialized area</a:t>
            </a:r>
          </a:p>
          <a:p>
            <a:pPr marL="342900" lvl="0" indent="-342900">
              <a:buClr>
                <a:schemeClr val="tx2"/>
              </a:buClr>
              <a:buFont typeface="Courier New" panose="02070309020205020404" pitchFamily="49" charset="0"/>
              <a:buChar char="o"/>
            </a:pPr>
            <a:r>
              <a:rPr lang="en-US" sz="2100" b="1" u="sng" dirty="0" smtClean="0"/>
              <a:t>Project Scientist</a:t>
            </a:r>
            <a:r>
              <a:rPr lang="en-US" sz="2100" b="1" dirty="0" smtClean="0"/>
              <a:t>: </a:t>
            </a:r>
            <a:endParaRPr lang="en-US" sz="2100" b="1" dirty="0"/>
          </a:p>
          <a:p>
            <a:pPr marL="800100" lvl="1" indent="-342900">
              <a:buClr>
                <a:schemeClr val="tx2"/>
              </a:buClr>
              <a:buSzPct val="60000"/>
              <a:buFont typeface="Wingdings" panose="05000000000000000000" pitchFamily="2" charset="2"/>
              <a:buChar char="q"/>
            </a:pPr>
            <a:r>
              <a:rPr lang="en-US" sz="2100" dirty="0" smtClean="0"/>
              <a:t>Research/creative work</a:t>
            </a:r>
            <a:endParaRPr lang="en-US" sz="2100" dirty="0"/>
          </a:p>
          <a:p>
            <a:pPr marL="800100" lvl="1" indent="-342900">
              <a:buClr>
                <a:schemeClr val="tx2"/>
              </a:buClr>
              <a:buSzPct val="60000"/>
              <a:buFont typeface="Wingdings" panose="05000000000000000000" pitchFamily="2" charset="2"/>
              <a:buChar char="q"/>
            </a:pPr>
            <a:endParaRPr lang="en-US" sz="2000" dirty="0"/>
          </a:p>
          <a:p>
            <a:pPr marL="800100" lvl="1" indent="-342900">
              <a:buClr>
                <a:schemeClr val="tx2"/>
              </a:buClr>
              <a:buSzPct val="60000"/>
              <a:buFont typeface="Wingdings" panose="05000000000000000000" pitchFamily="2" charset="2"/>
              <a:buChar char="q"/>
            </a:pPr>
            <a:endParaRPr lang="en-US" sz="2000" dirty="0" smtClean="0">
              <a:latin typeface="+mj-lt"/>
            </a:endParaRPr>
          </a:p>
          <a:p>
            <a:pPr marL="800100" lvl="1" indent="-800100">
              <a:buClr>
                <a:schemeClr val="tx2"/>
              </a:buClr>
              <a:buSzPct val="60000"/>
              <a:buFont typeface="Wingdings" panose="05000000000000000000" pitchFamily="2" charset="2"/>
              <a:buChar char="q"/>
            </a:pPr>
            <a:endParaRPr lang="en-US" sz="2000" dirty="0" smtClean="0">
              <a:latin typeface="+mj-lt"/>
            </a:endParaRPr>
          </a:p>
        </p:txBody>
      </p:sp>
    </p:spTree>
    <p:extLst>
      <p:ext uri="{BB962C8B-B14F-4D97-AF65-F5344CB8AC3E}">
        <p14:creationId xmlns:p14="http://schemas.microsoft.com/office/powerpoint/2010/main" val="3844550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8646" y="265425"/>
            <a:ext cx="7285702" cy="1446550"/>
          </a:xfrm>
          <a:prstGeom prst="rect">
            <a:avLst/>
          </a:prstGeom>
        </p:spPr>
        <p:txBody>
          <a:bodyPr wrap="square">
            <a:spAutoFit/>
          </a:bodyPr>
          <a:lstStyle/>
          <a:p>
            <a:pPr algn="ctr">
              <a:defRPr/>
            </a:pPr>
            <a:r>
              <a:rPr lang="en-US" sz="3600" kern="0" dirty="0">
                <a:solidFill>
                  <a:srgbClr val="241DB3"/>
                </a:solidFill>
                <a:latin typeface="+mj-lt"/>
                <a:ea typeface="Verdana" pitchFamily="34" charset="0"/>
                <a:cs typeface="Verdana" pitchFamily="34" charset="0"/>
              </a:rPr>
              <a:t>Section </a:t>
            </a:r>
            <a:r>
              <a:rPr lang="en-US" sz="3600" kern="0" dirty="0" smtClean="0">
                <a:solidFill>
                  <a:srgbClr val="241DB3"/>
                </a:solidFill>
                <a:latin typeface="+mj-lt"/>
                <a:ea typeface="Verdana" pitchFamily="34" charset="0"/>
                <a:cs typeface="Verdana" pitchFamily="34" charset="0"/>
              </a:rPr>
              <a:t>B </a:t>
            </a:r>
          </a:p>
          <a:p>
            <a:pPr algn="ctr">
              <a:defRPr/>
            </a:pPr>
            <a:r>
              <a:rPr lang="en-US" sz="1600" kern="0" dirty="0" smtClean="0">
                <a:solidFill>
                  <a:srgbClr val="241DB3"/>
                </a:solidFill>
                <a:latin typeface="+mj-lt"/>
                <a:ea typeface="Verdana" pitchFamily="34" charset="0"/>
                <a:cs typeface="Verdana" pitchFamily="34" charset="0"/>
              </a:rPr>
              <a:t>(to be completed as part of a full annual evaluation)</a:t>
            </a:r>
            <a:endParaRPr lang="en-US" sz="1600" kern="0" dirty="0">
              <a:solidFill>
                <a:srgbClr val="241DB3"/>
              </a:solidFill>
              <a:latin typeface="+mj-lt"/>
              <a:ea typeface="Verdana" pitchFamily="34" charset="0"/>
              <a:cs typeface="Verdana" pitchFamily="34" charset="0"/>
            </a:endParaRPr>
          </a:p>
          <a:p>
            <a:pPr algn="ctr">
              <a:defRPr/>
            </a:pPr>
            <a:endParaRPr lang="en-US" sz="3600" kern="0" dirty="0" smtClean="0">
              <a:solidFill>
                <a:srgbClr val="241DB3"/>
              </a:solidFill>
              <a:latin typeface="+mj-lt"/>
              <a:ea typeface="Verdana" pitchFamily="34" charset="0"/>
              <a:cs typeface="Verdana" pitchFamily="34" charset="0"/>
            </a:endParaRPr>
          </a:p>
        </p:txBody>
      </p:sp>
      <p:sp>
        <p:nvSpPr>
          <p:cNvPr id="32770" name="Rectangle 2"/>
          <p:cNvSpPr>
            <a:spLocks noChangeArrowheads="1"/>
          </p:cNvSpPr>
          <p:nvPr/>
        </p:nvSpPr>
        <p:spPr bwMode="auto">
          <a:xfrm>
            <a:off x="112143" y="1100843"/>
            <a:ext cx="8867956" cy="4708981"/>
          </a:xfrm>
          <a:prstGeom prst="rect">
            <a:avLst/>
          </a:prstGeom>
          <a:noFill/>
          <a:ln w="9525">
            <a:noFill/>
            <a:miter lim="800000"/>
            <a:headEnd/>
            <a:tailEnd/>
          </a:ln>
        </p:spPr>
        <p:txBody>
          <a:bodyPr wrap="square">
            <a:spAutoFit/>
          </a:bodyPr>
          <a:lstStyle/>
          <a:p>
            <a:pPr marL="457200" indent="-457200">
              <a:buClr>
                <a:schemeClr val="tx2"/>
              </a:buClr>
              <a:buSzPct val="95000"/>
              <a:buFont typeface="Courier New" pitchFamily="49" charset="0"/>
              <a:buChar char="o"/>
              <a:defRPr/>
            </a:pPr>
            <a:r>
              <a:rPr lang="en-US" sz="2000" b="1" dirty="0" smtClean="0">
                <a:latin typeface="+mj-lt"/>
                <a:ea typeface="ＭＳ Ｐゴシック"/>
                <a:cs typeface="ＭＳ Ｐゴシック"/>
              </a:rPr>
              <a:t>This </a:t>
            </a:r>
            <a:r>
              <a:rPr lang="en-US" sz="2000" b="1" dirty="0">
                <a:latin typeface="+mj-lt"/>
                <a:ea typeface="ＭＳ Ｐゴシック"/>
                <a:cs typeface="ＭＳ Ｐゴシック"/>
              </a:rPr>
              <a:t>section only includes tables</a:t>
            </a:r>
            <a:r>
              <a:rPr lang="en-US" sz="2000" b="1" dirty="0" smtClean="0">
                <a:latin typeface="+mj-lt"/>
                <a:ea typeface="ＭＳ Ｐゴシック"/>
                <a:cs typeface="ＭＳ Ｐゴシック"/>
              </a:rPr>
              <a:t>. </a:t>
            </a:r>
            <a:r>
              <a:rPr lang="en-US" sz="2000" b="1" dirty="0">
                <a:latin typeface="+mj-lt"/>
                <a:ea typeface="ＭＳ Ｐゴシック"/>
                <a:cs typeface="ＭＳ Ｐゴシック"/>
              </a:rPr>
              <a:t>Fill in the “blanks” as applicable</a:t>
            </a:r>
            <a:r>
              <a:rPr lang="en-US" sz="2000" b="1" dirty="0" smtClean="0">
                <a:latin typeface="+mj-lt"/>
                <a:ea typeface="ＭＳ Ｐゴシック"/>
                <a:cs typeface="ＭＳ Ｐゴシック"/>
              </a:rPr>
              <a:t>.</a:t>
            </a:r>
          </a:p>
          <a:p>
            <a:pPr marL="914400" lvl="1" indent="-457200">
              <a:buClr>
                <a:schemeClr val="tx2"/>
              </a:buClr>
              <a:buSzPct val="65000"/>
              <a:buFont typeface="Wingdings" pitchFamily="2" charset="2"/>
              <a:buChar char="q"/>
              <a:defRPr/>
            </a:pPr>
            <a:r>
              <a:rPr lang="en-US" sz="2000" dirty="0">
                <a:latin typeface="+mj-lt"/>
                <a:ea typeface="ＭＳ Ｐゴシック"/>
                <a:cs typeface="ＭＳ Ｐゴシック"/>
              </a:rPr>
              <a:t>Project Summary Table</a:t>
            </a:r>
          </a:p>
          <a:p>
            <a:pPr marL="914400" lvl="1" indent="-457200">
              <a:buClr>
                <a:schemeClr val="tx2"/>
              </a:buClr>
              <a:buSzPct val="65000"/>
              <a:buFont typeface="Wingdings" pitchFamily="2" charset="2"/>
              <a:buChar char="q"/>
              <a:defRPr/>
            </a:pPr>
            <a:r>
              <a:rPr lang="en-US" sz="2000" dirty="0">
                <a:latin typeface="+mj-lt"/>
                <a:ea typeface="ＭＳ Ｐゴシック"/>
                <a:cs typeface="ＭＳ Ｐゴシック"/>
              </a:rPr>
              <a:t>Extension Activities Table</a:t>
            </a:r>
          </a:p>
          <a:p>
            <a:pPr marL="914400" lvl="1" indent="-457200">
              <a:buClr>
                <a:schemeClr val="tx2"/>
              </a:buClr>
              <a:buSzPct val="65000"/>
              <a:buFont typeface="Wingdings" pitchFamily="2" charset="2"/>
              <a:buChar char="q"/>
              <a:defRPr/>
            </a:pPr>
            <a:r>
              <a:rPr lang="en-US" sz="2000" dirty="0">
                <a:latin typeface="+mj-lt"/>
                <a:ea typeface="ＭＳ Ｐゴシック"/>
                <a:cs typeface="ＭＳ Ｐゴシック"/>
              </a:rPr>
              <a:t>Professional Competence &amp; Activities Table</a:t>
            </a:r>
          </a:p>
          <a:p>
            <a:pPr marL="914400" lvl="1" indent="-457200">
              <a:buClr>
                <a:schemeClr val="tx2"/>
              </a:buClr>
              <a:buSzPct val="65000"/>
              <a:buFont typeface="Wingdings" pitchFamily="2" charset="2"/>
              <a:buChar char="q"/>
              <a:defRPr/>
            </a:pPr>
            <a:r>
              <a:rPr lang="en-US" sz="2000" dirty="0">
                <a:latin typeface="+mj-lt"/>
                <a:ea typeface="ＭＳ Ｐゴシック"/>
                <a:cs typeface="ＭＳ Ｐゴシック"/>
              </a:rPr>
              <a:t>University &amp; Public Service </a:t>
            </a:r>
            <a:r>
              <a:rPr lang="en-US" sz="2000" dirty="0" smtClean="0">
                <a:latin typeface="+mj-lt"/>
                <a:ea typeface="ＭＳ Ｐゴシック"/>
                <a:cs typeface="ＭＳ Ｐゴシック"/>
              </a:rPr>
              <a:t>Table</a:t>
            </a:r>
            <a:endParaRPr lang="en-US" sz="2000" dirty="0">
              <a:latin typeface="+mj-lt"/>
              <a:ea typeface="ＭＳ Ｐゴシック"/>
              <a:cs typeface="ＭＳ Ｐゴシック"/>
            </a:endParaRPr>
          </a:p>
          <a:p>
            <a:pPr marL="914400" lvl="1" indent="-457200">
              <a:buClr>
                <a:schemeClr val="tx2"/>
              </a:buClr>
              <a:buSzPct val="65000"/>
              <a:buFont typeface="Wingdings" pitchFamily="2" charset="2"/>
              <a:buChar char="q"/>
              <a:defRPr/>
            </a:pPr>
            <a:r>
              <a:rPr lang="en-US" sz="2000" dirty="0" smtClean="0">
                <a:latin typeface="+mj-lt"/>
                <a:ea typeface="ＭＳ Ｐゴシック"/>
                <a:cs typeface="ＭＳ Ｐゴシック"/>
              </a:rPr>
              <a:t>Bibliography (Peer reviewed </a:t>
            </a:r>
            <a:r>
              <a:rPr lang="en-US" sz="2000" dirty="0">
                <a:latin typeface="+mj-lt"/>
                <a:ea typeface="ＭＳ Ｐゴシック"/>
                <a:cs typeface="ＭＳ Ｐゴシック"/>
              </a:rPr>
              <a:t>and non-peer reviewed publications developed during the year in review)</a:t>
            </a:r>
          </a:p>
          <a:p>
            <a:pPr marL="914400" lvl="1" indent="-457200">
              <a:buClr>
                <a:schemeClr val="tx2"/>
              </a:buClr>
              <a:buSzPct val="65000"/>
              <a:buFont typeface="Wingdings" pitchFamily="2" charset="2"/>
              <a:buChar char="q"/>
              <a:defRPr/>
            </a:pPr>
            <a:endParaRPr lang="en-US" sz="1000" dirty="0">
              <a:latin typeface="+mj-lt"/>
              <a:ea typeface="ＭＳ Ｐゴシック"/>
              <a:cs typeface="ＭＳ Ｐゴシック"/>
            </a:endParaRPr>
          </a:p>
          <a:p>
            <a:pPr lvl="1" indent="-457200">
              <a:buClr>
                <a:schemeClr val="tx2"/>
              </a:buClr>
              <a:buSzPct val="95000"/>
              <a:buFont typeface="Courier New" pitchFamily="49" charset="0"/>
              <a:buChar char="o"/>
              <a:defRPr/>
            </a:pPr>
            <a:r>
              <a:rPr lang="en-US" sz="2000" b="1" dirty="0" smtClean="0">
                <a:latin typeface="+mj-lt"/>
                <a:ea typeface="ＭＳ Ｐゴシック"/>
                <a:cs typeface="ＭＳ Ｐゴシック"/>
              </a:rPr>
              <a:t>DANRIS-X</a:t>
            </a:r>
            <a:r>
              <a:rPr lang="en-US" sz="2000" b="1" dirty="0">
                <a:latin typeface="+mj-lt"/>
                <a:ea typeface="ＭＳ Ｐゴシック"/>
                <a:cs typeface="ＭＳ Ｐゴシック"/>
              </a:rPr>
              <a:t> </a:t>
            </a:r>
            <a:r>
              <a:rPr lang="en-US" sz="2000" b="1" dirty="0" smtClean="0">
                <a:latin typeface="+mj-lt"/>
                <a:ea typeface="ＭＳ Ｐゴシック"/>
                <a:cs typeface="ＭＳ Ｐゴシック"/>
              </a:rPr>
              <a:t>AE retrieval populates most of these tables </a:t>
            </a:r>
            <a:r>
              <a:rPr lang="en-US" sz="2000" b="1" dirty="0">
                <a:latin typeface="+mj-lt"/>
                <a:ea typeface="ＭＳ Ｐゴシック"/>
                <a:cs typeface="ＭＳ Ｐゴシック"/>
              </a:rPr>
              <a:t>(for </a:t>
            </a:r>
            <a:r>
              <a:rPr lang="en-US" sz="2000" b="1" dirty="0" smtClean="0">
                <a:latin typeface="+mj-lt"/>
                <a:ea typeface="ＭＳ Ｐゴシック"/>
                <a:cs typeface="ＭＳ Ｐゴシック"/>
              </a:rPr>
              <a:t>CE Advisors </a:t>
            </a:r>
            <a:r>
              <a:rPr lang="en-US" sz="2000" b="1" dirty="0">
                <a:latin typeface="+mj-lt"/>
                <a:ea typeface="ＭＳ Ｐゴシック"/>
                <a:cs typeface="ＭＳ Ｐゴシック"/>
              </a:rPr>
              <a:t>only)</a:t>
            </a:r>
          </a:p>
          <a:p>
            <a:pPr marL="914400" lvl="1" indent="-457200">
              <a:buClr>
                <a:schemeClr val="tx2"/>
              </a:buClr>
              <a:buSzPct val="95000"/>
              <a:buFont typeface="Courier New" pitchFamily="49" charset="0"/>
              <a:buChar char="o"/>
              <a:defRPr/>
            </a:pPr>
            <a:r>
              <a:rPr lang="en-US" sz="2000" b="1" dirty="0" smtClean="0">
                <a:ea typeface="ＭＳ Ｐゴシック"/>
                <a:cs typeface="ＭＳ Ｐゴシック"/>
              </a:rPr>
              <a:t>Imports </a:t>
            </a:r>
            <a:r>
              <a:rPr lang="en-US" sz="2000" b="1" dirty="0">
                <a:ea typeface="ＭＳ Ｐゴシック"/>
                <a:cs typeface="ＭＳ Ｐゴシック"/>
              </a:rPr>
              <a:t>all relevant information that you entered into DANRIS-X </a:t>
            </a:r>
            <a:endParaRPr lang="en-US" sz="2000" b="1" dirty="0" smtClean="0">
              <a:ea typeface="ＭＳ Ｐゴシック"/>
              <a:cs typeface="ＭＳ Ｐゴシック"/>
            </a:endParaRPr>
          </a:p>
          <a:p>
            <a:pPr marL="914400" lvl="1" indent="-457200">
              <a:buClr>
                <a:schemeClr val="tx2"/>
              </a:buClr>
              <a:buSzPct val="95000"/>
              <a:buFont typeface="Courier New" pitchFamily="49" charset="0"/>
              <a:buChar char="o"/>
              <a:defRPr/>
            </a:pPr>
            <a:r>
              <a:rPr lang="en-US" sz="2000" dirty="0" smtClean="0">
                <a:ea typeface="ＭＳ Ｐゴシック"/>
                <a:cs typeface="ＭＳ Ｐゴシック"/>
              </a:rPr>
              <a:t>Link to the retrieval is in </a:t>
            </a:r>
            <a:r>
              <a:rPr lang="en-US" sz="2000" dirty="0">
                <a:ea typeface="ＭＳ Ｐゴシック"/>
                <a:cs typeface="ＭＳ Ｐゴシック"/>
              </a:rPr>
              <a:t>your </a:t>
            </a:r>
            <a:r>
              <a:rPr lang="en-US" sz="2000" dirty="0" smtClean="0">
                <a:ea typeface="ＭＳ Ｐゴシック"/>
                <a:cs typeface="ＭＳ Ｐゴシック"/>
              </a:rPr>
              <a:t>portal or accessed from DANRIS-X Data Recap </a:t>
            </a:r>
          </a:p>
          <a:p>
            <a:pPr marL="914400" lvl="1" indent="-457200">
              <a:buClr>
                <a:schemeClr val="tx2"/>
              </a:buClr>
              <a:buSzPct val="95000"/>
              <a:buFont typeface="Courier New" pitchFamily="49" charset="0"/>
              <a:buChar char="o"/>
              <a:defRPr/>
            </a:pPr>
            <a:r>
              <a:rPr lang="en-US" sz="2000" dirty="0" smtClean="0">
                <a:latin typeface="+mj-lt"/>
                <a:ea typeface="ＭＳ Ｐゴシック"/>
                <a:cs typeface="ＭＳ Ｐゴシック"/>
              </a:rPr>
              <a:t>Downloads AE template as a </a:t>
            </a:r>
            <a:r>
              <a:rPr lang="en-US" sz="2000" dirty="0">
                <a:ea typeface="ＭＳ Ｐゴシック"/>
                <a:cs typeface="ＭＳ Ｐゴシック"/>
              </a:rPr>
              <a:t>easily editable </a:t>
            </a:r>
            <a:r>
              <a:rPr lang="en-US" sz="2000" dirty="0" smtClean="0">
                <a:latin typeface="+mj-lt"/>
                <a:ea typeface="ＭＳ Ｐゴシック"/>
                <a:cs typeface="ＭＳ Ｐゴシック"/>
              </a:rPr>
              <a:t>Word Document</a:t>
            </a:r>
          </a:p>
          <a:p>
            <a:pPr marL="914400" lvl="1" indent="-457200">
              <a:buClr>
                <a:schemeClr val="tx2"/>
              </a:buClr>
              <a:buSzPct val="95000"/>
              <a:buFont typeface="Courier New" pitchFamily="49" charset="0"/>
              <a:buChar char="o"/>
              <a:defRPr/>
            </a:pPr>
            <a:r>
              <a:rPr lang="en-US" sz="2000" dirty="0" smtClean="0">
                <a:latin typeface="+mj-lt"/>
                <a:ea typeface="ＭＳ Ｐゴシック"/>
                <a:cs typeface="ＭＳ Ｐゴシック"/>
              </a:rPr>
              <a:t>DANRIS </a:t>
            </a:r>
            <a:r>
              <a:rPr lang="en-US" sz="2000" dirty="0">
                <a:latin typeface="+mj-lt"/>
                <a:ea typeface="ＭＳ Ｐゴシック"/>
                <a:cs typeface="ＭＳ Ｐゴシック"/>
              </a:rPr>
              <a:t>X </a:t>
            </a:r>
            <a:r>
              <a:rPr lang="en-US" sz="2000" dirty="0" smtClean="0">
                <a:latin typeface="+mj-lt"/>
                <a:ea typeface="ＭＳ Ｐゴシック"/>
                <a:cs typeface="ＭＳ Ｐゴシック"/>
              </a:rPr>
              <a:t>(2015 Annual </a:t>
            </a:r>
            <a:r>
              <a:rPr lang="en-US" sz="2000" dirty="0">
                <a:latin typeface="+mj-lt"/>
                <a:ea typeface="ＭＳ Ｐゴシック"/>
                <a:cs typeface="ＭＳ Ｐゴシック"/>
              </a:rPr>
              <a:t>Report &amp; CASA) closes </a:t>
            </a:r>
            <a:r>
              <a:rPr lang="en-US" sz="2000" b="1" dirty="0" smtClean="0">
                <a:latin typeface="+mj-lt"/>
                <a:ea typeface="ＭＳ Ｐゴシック"/>
                <a:cs typeface="ＭＳ Ｐゴシック"/>
              </a:rPr>
              <a:t>October 28th </a:t>
            </a:r>
            <a:r>
              <a:rPr lang="en-US" sz="2000" dirty="0" smtClean="0">
                <a:latin typeface="+mj-lt"/>
                <a:ea typeface="ＭＳ Ｐゴシック"/>
                <a:cs typeface="ＭＳ Ｐゴシック"/>
              </a:rPr>
              <a:t>@ midnight; 2016 AE retrieval will be available Nov. 2</a:t>
            </a:r>
          </a:p>
          <a:p>
            <a:pPr marL="914400" lvl="1" indent="-457200">
              <a:buClr>
                <a:schemeClr val="tx2"/>
              </a:buClr>
              <a:buSzPct val="95000"/>
              <a:buFont typeface="Courier New" pitchFamily="49" charset="0"/>
              <a:buChar char="o"/>
              <a:defRPr/>
            </a:pPr>
            <a:endParaRPr lang="en-US" sz="1000" dirty="0">
              <a:solidFill>
                <a:srgbClr val="FF0000"/>
              </a:solidFill>
              <a:latin typeface="+mj-lt"/>
              <a:ea typeface="ＭＳ Ｐゴシック"/>
              <a:cs typeface="ＭＳ Ｐゴシック"/>
            </a:endParaRPr>
          </a:p>
          <a:p>
            <a:pPr marL="342900" indent="-342900">
              <a:buFont typeface="Courier New" panose="02070309020205020404" pitchFamily="49" charset="0"/>
              <a:buChar char="o"/>
              <a:defRPr/>
            </a:pPr>
            <a:r>
              <a:rPr lang="en-US" sz="2000" dirty="0" smtClean="0">
                <a:latin typeface="+mj-lt"/>
                <a:ea typeface="ＭＳ Ｐゴシック"/>
                <a:cs typeface="ＭＳ Ｐゴシック"/>
              </a:rPr>
              <a:t>Complete </a:t>
            </a:r>
            <a:r>
              <a:rPr lang="en-US" sz="2000" dirty="0">
                <a:latin typeface="+mj-lt"/>
                <a:ea typeface="ＭＳ Ｐゴシック"/>
                <a:cs typeface="ＭＳ Ｐゴシック"/>
              </a:rPr>
              <a:t>Guidelines at: </a:t>
            </a:r>
            <a:r>
              <a:rPr lang="en-US" sz="2000" dirty="0">
                <a:latin typeface="+mj-lt"/>
                <a:ea typeface="ＭＳ Ｐゴシック"/>
                <a:cs typeface="ＭＳ Ｐゴシック"/>
                <a:hlinkClick r:id="rId2"/>
              </a:rPr>
              <a:t>http://</a:t>
            </a:r>
            <a:r>
              <a:rPr lang="en-US" sz="2000" dirty="0" smtClean="0">
                <a:latin typeface="+mj-lt"/>
                <a:ea typeface="ＭＳ Ｐゴシック"/>
                <a:cs typeface="ＭＳ Ｐゴシック"/>
                <a:hlinkClick r:id="rId2"/>
              </a:rPr>
              <a:t>ucanr.edu/annualevaluation</a:t>
            </a:r>
            <a:endParaRPr lang="en-US" sz="2000" dirty="0">
              <a:latin typeface="+mj-lt"/>
              <a:ea typeface="ＭＳ Ｐゴシック"/>
              <a:cs typeface="ＭＳ Ｐゴシック"/>
            </a:endParaRPr>
          </a:p>
        </p:txBody>
      </p:sp>
    </p:spTree>
    <p:extLst>
      <p:ext uri="{BB962C8B-B14F-4D97-AF65-F5344CB8AC3E}">
        <p14:creationId xmlns:p14="http://schemas.microsoft.com/office/powerpoint/2010/main" val="4092875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282575" y="325438"/>
            <a:ext cx="8640763" cy="646112"/>
          </a:xfrm>
          <a:prstGeom prst="rect">
            <a:avLst/>
          </a:prstGeom>
          <a:noFill/>
          <a:ln w="9525">
            <a:noFill/>
            <a:miter lim="800000"/>
            <a:headEnd/>
            <a:tailEnd/>
          </a:ln>
        </p:spPr>
        <p:txBody>
          <a:bodyPr>
            <a:spAutoFit/>
          </a:bodyPr>
          <a:lstStyle/>
          <a:p>
            <a:pPr algn="ctr">
              <a:defRPr/>
            </a:pPr>
            <a:r>
              <a:rPr lang="en-US" sz="3600" dirty="0">
                <a:solidFill>
                  <a:srgbClr val="241DB3"/>
                </a:solidFill>
                <a:latin typeface="+mj-lt"/>
                <a:ea typeface="ＭＳ Ｐゴシック"/>
                <a:cs typeface="ＭＳ Ｐゴシック"/>
              </a:rPr>
              <a:t>Section C </a:t>
            </a:r>
            <a:r>
              <a:rPr lang="en-US" sz="3600" dirty="0" smtClean="0">
                <a:solidFill>
                  <a:srgbClr val="241DB3"/>
                </a:solidFill>
                <a:latin typeface="+mj-lt"/>
                <a:ea typeface="ＭＳ Ｐゴシック"/>
                <a:cs typeface="ＭＳ Ｐゴシック"/>
              </a:rPr>
              <a:t> - Goals (</a:t>
            </a:r>
            <a:r>
              <a:rPr lang="en-US" sz="2800" dirty="0" smtClean="0">
                <a:solidFill>
                  <a:srgbClr val="241DB3"/>
                </a:solidFill>
                <a:latin typeface="+mj-lt"/>
                <a:ea typeface="ＭＳ Ｐゴシック"/>
                <a:cs typeface="ＭＳ Ｐゴシック"/>
              </a:rPr>
              <a:t>6 </a:t>
            </a:r>
            <a:r>
              <a:rPr lang="en-US" sz="2800" dirty="0">
                <a:solidFill>
                  <a:srgbClr val="241DB3"/>
                </a:solidFill>
                <a:latin typeface="+mj-lt"/>
                <a:ea typeface="ＭＳ Ｐゴシック"/>
                <a:cs typeface="ＭＳ Ｐゴシック"/>
              </a:rPr>
              <a:t>page limit</a:t>
            </a:r>
            <a:r>
              <a:rPr lang="en-US" sz="3600" dirty="0">
                <a:solidFill>
                  <a:srgbClr val="241DB3"/>
                </a:solidFill>
                <a:latin typeface="+mj-lt"/>
                <a:ea typeface="ＭＳ Ｐゴシック"/>
                <a:cs typeface="ＭＳ Ｐゴシック"/>
              </a:rPr>
              <a:t>)</a:t>
            </a:r>
          </a:p>
        </p:txBody>
      </p:sp>
      <p:sp>
        <p:nvSpPr>
          <p:cNvPr id="34818" name="Rectangle 2"/>
          <p:cNvSpPr>
            <a:spLocks noChangeArrowheads="1"/>
          </p:cNvSpPr>
          <p:nvPr/>
        </p:nvSpPr>
        <p:spPr bwMode="auto">
          <a:xfrm>
            <a:off x="663575" y="1179513"/>
            <a:ext cx="7308850" cy="3954929"/>
          </a:xfrm>
          <a:prstGeom prst="rect">
            <a:avLst/>
          </a:prstGeom>
          <a:noFill/>
          <a:ln w="9525">
            <a:noFill/>
            <a:miter lim="800000"/>
            <a:headEnd/>
            <a:tailEnd/>
          </a:ln>
        </p:spPr>
        <p:txBody>
          <a:bodyPr wrap="square">
            <a:spAutoFit/>
          </a:bodyPr>
          <a:lstStyle/>
          <a:p>
            <a:pPr marL="457200" indent="-457200">
              <a:buClr>
                <a:schemeClr val="tx2"/>
              </a:buClr>
              <a:buSzPct val="95000"/>
              <a:buFont typeface="Courier New" pitchFamily="49" charset="0"/>
              <a:buChar char="o"/>
              <a:defRPr/>
            </a:pPr>
            <a:r>
              <a:rPr lang="en-US" sz="2400" dirty="0">
                <a:latin typeface="+mj-lt"/>
                <a:ea typeface="ＭＳ Ｐゴシック"/>
                <a:cs typeface="ＭＳ Ｐゴシック"/>
              </a:rPr>
              <a:t>Goals for Coming Year: </a:t>
            </a:r>
            <a:endParaRPr lang="en-US" sz="2400" dirty="0" smtClean="0">
              <a:latin typeface="+mj-lt"/>
              <a:ea typeface="ＭＳ Ｐゴシック"/>
              <a:cs typeface="ＭＳ Ｐゴシック"/>
            </a:endParaRPr>
          </a:p>
          <a:p>
            <a:pPr marL="800100" lvl="1" indent="-342900">
              <a:buClr>
                <a:schemeClr val="tx2"/>
              </a:buClr>
              <a:buSzPct val="50000"/>
              <a:buFont typeface="Wingdings" panose="05000000000000000000" pitchFamily="2" charset="2"/>
              <a:buChar char="q"/>
              <a:defRPr/>
            </a:pPr>
            <a:r>
              <a:rPr lang="en-US" sz="2400" dirty="0" smtClean="0">
                <a:solidFill>
                  <a:srgbClr val="241DB3"/>
                </a:solidFill>
                <a:latin typeface="+mj-lt"/>
                <a:ea typeface="ＭＳ Ｐゴシック"/>
                <a:cs typeface="ＭＳ Ｐゴシック"/>
              </a:rPr>
              <a:t>October </a:t>
            </a:r>
            <a:r>
              <a:rPr lang="en-US" sz="2400" dirty="0">
                <a:solidFill>
                  <a:srgbClr val="241DB3"/>
                </a:solidFill>
                <a:latin typeface="+mj-lt"/>
                <a:ea typeface="ＭＳ Ｐゴシック"/>
                <a:cs typeface="ＭＳ Ｐゴシック"/>
              </a:rPr>
              <a:t>1, </a:t>
            </a:r>
            <a:r>
              <a:rPr lang="en-US" sz="2400" dirty="0" smtClean="0">
                <a:solidFill>
                  <a:srgbClr val="241DB3"/>
                </a:solidFill>
                <a:latin typeface="+mj-lt"/>
                <a:ea typeface="ＭＳ Ｐゴシック"/>
                <a:cs typeface="ＭＳ Ｐゴシック"/>
              </a:rPr>
              <a:t>2016-September </a:t>
            </a:r>
            <a:r>
              <a:rPr lang="en-US" sz="2400" dirty="0">
                <a:solidFill>
                  <a:srgbClr val="241DB3"/>
                </a:solidFill>
                <a:latin typeface="+mj-lt"/>
                <a:ea typeface="ＭＳ Ｐゴシック"/>
                <a:cs typeface="ＭＳ Ｐゴシック"/>
              </a:rPr>
              <a:t>30, </a:t>
            </a:r>
            <a:r>
              <a:rPr lang="en-US" sz="2400" dirty="0" smtClean="0">
                <a:solidFill>
                  <a:srgbClr val="241DB3"/>
                </a:solidFill>
                <a:latin typeface="+mj-lt"/>
                <a:ea typeface="ＭＳ Ｐゴシック"/>
                <a:cs typeface="ＭＳ Ｐゴシック"/>
              </a:rPr>
              <a:t>2017</a:t>
            </a:r>
            <a:r>
              <a:rPr lang="en-US" sz="2400" dirty="0" smtClean="0">
                <a:latin typeface="+mj-lt"/>
                <a:ea typeface="ＭＳ Ｐゴシック"/>
                <a:cs typeface="ＭＳ Ｐゴシック"/>
              </a:rPr>
              <a:t>:</a:t>
            </a:r>
            <a:br>
              <a:rPr lang="en-US" sz="2400" dirty="0" smtClean="0">
                <a:latin typeface="+mj-lt"/>
                <a:ea typeface="ＭＳ Ｐゴシック"/>
                <a:cs typeface="ＭＳ Ｐゴシック"/>
              </a:rPr>
            </a:br>
            <a:endParaRPr lang="en-US" sz="2400" dirty="0">
              <a:latin typeface="+mj-lt"/>
              <a:ea typeface="ＭＳ Ｐゴシック"/>
              <a:cs typeface="ＭＳ Ｐゴシック"/>
            </a:endParaRPr>
          </a:p>
          <a:p>
            <a:pPr marL="1257300" lvl="2" indent="-342900">
              <a:buClr>
                <a:schemeClr val="tx2"/>
              </a:buClr>
              <a:buSzPct val="62000"/>
              <a:buFont typeface="Courier New" panose="02070309020205020404" pitchFamily="49" charset="0"/>
              <a:buChar char="o"/>
              <a:defRPr/>
            </a:pPr>
            <a:r>
              <a:rPr lang="en-US" sz="2000" dirty="0">
                <a:latin typeface="+mj-lt"/>
                <a:ea typeface="ＭＳ Ｐゴシック"/>
                <a:cs typeface="ＭＳ Ｐゴシック"/>
              </a:rPr>
              <a:t>Projects you intend to accomplish in the coming year, anticipated collaborators and anticipated </a:t>
            </a:r>
            <a:r>
              <a:rPr lang="en-US" sz="2000" dirty="0" smtClean="0">
                <a:latin typeface="+mj-lt"/>
                <a:ea typeface="ＭＳ Ｐゴシック"/>
                <a:cs typeface="ＭＳ Ｐゴシック"/>
              </a:rPr>
              <a:t>outcomes.</a:t>
            </a:r>
            <a:endParaRPr lang="en-US" sz="2000" dirty="0">
              <a:latin typeface="+mj-lt"/>
              <a:ea typeface="ＭＳ Ｐゴシック"/>
              <a:cs typeface="ＭＳ Ｐゴシック"/>
            </a:endParaRPr>
          </a:p>
          <a:p>
            <a:pPr marL="1257300" lvl="2" indent="-342900">
              <a:buClr>
                <a:schemeClr val="tx2"/>
              </a:buClr>
              <a:buSzPct val="62000"/>
              <a:buFont typeface="Courier New" panose="02070309020205020404" pitchFamily="49" charset="0"/>
              <a:buChar char="o"/>
              <a:defRPr/>
            </a:pPr>
            <a:r>
              <a:rPr lang="en-US" sz="2000" dirty="0">
                <a:latin typeface="+mj-lt"/>
                <a:ea typeface="ＭＳ Ｐゴシック"/>
                <a:cs typeface="ＭＳ Ｐゴシック"/>
              </a:rPr>
              <a:t>What needs to be accomplished to </a:t>
            </a:r>
            <a:r>
              <a:rPr lang="en-US" sz="2000" dirty="0" smtClean="0">
                <a:latin typeface="+mj-lt"/>
                <a:ea typeface="ＭＳ Ｐゴシック"/>
                <a:cs typeface="ＭＳ Ｐゴシック"/>
              </a:rPr>
              <a:t>advance</a:t>
            </a:r>
          </a:p>
          <a:p>
            <a:pPr marL="1257300" lvl="2" indent="-342900">
              <a:buClr>
                <a:schemeClr val="tx2"/>
              </a:buClr>
              <a:buSzPct val="50000"/>
              <a:buFont typeface="Wingdings" pitchFamily="2" charset="2"/>
              <a:buChar char="q"/>
              <a:defRPr/>
            </a:pPr>
            <a:endParaRPr lang="en-US" sz="2000" dirty="0" smtClean="0">
              <a:latin typeface="+mj-lt"/>
              <a:ea typeface="ＭＳ Ｐゴシック"/>
              <a:cs typeface="ＭＳ Ｐゴシック"/>
            </a:endParaRPr>
          </a:p>
          <a:p>
            <a:pPr marL="396875" indent="-396875">
              <a:buClr>
                <a:schemeClr val="tx2"/>
              </a:buClr>
              <a:buSzPct val="95000"/>
              <a:buFont typeface="Courier New" pitchFamily="49" charset="0"/>
              <a:buChar char="o"/>
              <a:defRPr/>
            </a:pPr>
            <a:r>
              <a:rPr lang="en-US" sz="2400" dirty="0" smtClean="0">
                <a:latin typeface="+mj-lt"/>
                <a:ea typeface="ＭＳ Ｐゴシック"/>
                <a:cs typeface="ＭＳ Ｐゴシック"/>
              </a:rPr>
              <a:t>Barriers/ Obstacles </a:t>
            </a:r>
            <a:r>
              <a:rPr lang="en-US" sz="2400" dirty="0">
                <a:latin typeface="+mj-lt"/>
                <a:ea typeface="ＭＳ Ｐゴシック"/>
                <a:cs typeface="ＭＳ Ｐゴシック"/>
              </a:rPr>
              <a:t>in Accomplishing your </a:t>
            </a:r>
            <a:r>
              <a:rPr lang="en-US" sz="2400" dirty="0" smtClean="0">
                <a:latin typeface="+mj-lt"/>
                <a:ea typeface="ＭＳ Ｐゴシック"/>
                <a:cs typeface="ＭＳ Ｐゴシック"/>
              </a:rPr>
              <a:t>Goals</a:t>
            </a:r>
          </a:p>
          <a:p>
            <a:pPr marL="854075" lvl="4" indent="-396875">
              <a:buClr>
                <a:schemeClr val="tx2"/>
              </a:buClr>
              <a:buSzPct val="60000"/>
              <a:buFont typeface="Wingdings" panose="05000000000000000000" pitchFamily="2" charset="2"/>
              <a:buChar char="q"/>
              <a:defRPr/>
            </a:pPr>
            <a:endParaRPr lang="en-US" sz="2000" dirty="0">
              <a:ea typeface="ＭＳ Ｐゴシック"/>
              <a:cs typeface="ＭＳ Ｐゴシック"/>
            </a:endParaRPr>
          </a:p>
          <a:p>
            <a:pPr>
              <a:buFont typeface="Wingdings" pitchFamily="2" charset="2"/>
              <a:buNone/>
              <a:defRPr/>
            </a:pPr>
            <a:r>
              <a:rPr lang="en-US" sz="2000" dirty="0" smtClean="0">
                <a:latin typeface="+mj-lt"/>
                <a:ea typeface="ＭＳ Ｐゴシック"/>
                <a:cs typeface="ＭＳ Ｐゴシック"/>
              </a:rPr>
              <a:t>Complete </a:t>
            </a:r>
            <a:r>
              <a:rPr lang="en-US" sz="2000" dirty="0">
                <a:latin typeface="+mj-lt"/>
                <a:ea typeface="ＭＳ Ｐゴシック"/>
                <a:cs typeface="ＭＳ Ｐゴシック"/>
              </a:rPr>
              <a:t>Guidelines at: </a:t>
            </a:r>
            <a:r>
              <a:rPr lang="en-US" sz="2000" dirty="0">
                <a:latin typeface="+mj-lt"/>
                <a:ea typeface="ＭＳ Ｐゴシック"/>
                <a:cs typeface="ＭＳ Ｐゴシック"/>
                <a:hlinkClick r:id="rId2"/>
              </a:rPr>
              <a:t>http://</a:t>
            </a:r>
            <a:r>
              <a:rPr lang="en-US" sz="2000" dirty="0" smtClean="0">
                <a:latin typeface="+mj-lt"/>
                <a:ea typeface="ＭＳ Ｐゴシック"/>
                <a:cs typeface="ＭＳ Ｐゴシック"/>
                <a:hlinkClick r:id="rId2"/>
              </a:rPr>
              <a:t>ucanr.edu/annualevaluation</a:t>
            </a:r>
            <a:endParaRPr lang="en-US" sz="2000" dirty="0">
              <a:latin typeface="+mj-lt"/>
              <a:ea typeface="ＭＳ Ｐゴシック"/>
              <a:cs typeface="ＭＳ Ｐゴシック"/>
            </a:endParaRPr>
          </a:p>
          <a:p>
            <a:pPr marL="812800" indent="-812800">
              <a:buFont typeface="Wingdings" pitchFamily="2" charset="2"/>
              <a:buNone/>
              <a:defRPr/>
            </a:pPr>
            <a:endParaRPr lang="en-US" dirty="0">
              <a:ea typeface="ＭＳ Ｐゴシック"/>
              <a:cs typeface="ＭＳ Ｐゴシック"/>
            </a:endParaRPr>
          </a:p>
          <a:p>
            <a:pPr marL="812800" indent="-812800">
              <a:buFont typeface="Wingdings" pitchFamily="2" charset="2"/>
              <a:buNone/>
              <a:defRPr/>
            </a:pPr>
            <a:r>
              <a:rPr lang="en-US" sz="1700" dirty="0" smtClean="0">
                <a:ea typeface="ＭＳ Ｐゴシック"/>
                <a:cs typeface="ＭＳ Ｐゴシック"/>
              </a:rPr>
              <a:t> </a:t>
            </a:r>
            <a:endParaRPr lang="en-US" sz="1700" dirty="0">
              <a:ea typeface="ＭＳ Ｐゴシック"/>
              <a:cs typeface="ＭＳ Ｐゴシック"/>
            </a:endParaRPr>
          </a:p>
        </p:txBody>
      </p:sp>
    </p:spTree>
    <p:extLst>
      <p:ext uri="{BB962C8B-B14F-4D97-AF65-F5344CB8AC3E}">
        <p14:creationId xmlns:p14="http://schemas.microsoft.com/office/powerpoint/2010/main" val="1773470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5198" y="837817"/>
            <a:ext cx="8051800" cy="5037276"/>
          </a:xfrm>
          <a:prstGeom prst="rect">
            <a:avLst/>
          </a:prstGeom>
          <a:noFill/>
        </p:spPr>
        <p:txBody>
          <a:bodyPr>
            <a:spAutoFit/>
          </a:bodyPr>
          <a:lstStyle/>
          <a:p>
            <a:pPr algn="ctr" fontAlgn="auto">
              <a:spcBef>
                <a:spcPts val="0"/>
              </a:spcBef>
              <a:spcAft>
                <a:spcPts val="0"/>
              </a:spcAft>
              <a:defRPr/>
            </a:pPr>
            <a:r>
              <a:rPr lang="en-US" sz="2400" b="1" dirty="0" smtClean="0">
                <a:solidFill>
                  <a:srgbClr val="184589"/>
                </a:solidFill>
                <a:effectLst>
                  <a:glow rad="63500">
                    <a:srgbClr val="F7C346">
                      <a:alpha val="83000"/>
                    </a:srgbClr>
                  </a:glow>
                </a:effectLst>
                <a:latin typeface="Verdana"/>
                <a:ea typeface="+mn-ea"/>
                <a:cs typeface="Verdana"/>
              </a:rPr>
              <a:t>  </a:t>
            </a:r>
            <a:r>
              <a:rPr lang="en-US" sz="3200" b="1" dirty="0" smtClean="0">
                <a:solidFill>
                  <a:srgbClr val="184589"/>
                </a:solidFill>
                <a:effectLst>
                  <a:glow rad="63500">
                    <a:srgbClr val="F7C346">
                      <a:alpha val="83000"/>
                    </a:srgbClr>
                  </a:glow>
                </a:effectLst>
                <a:latin typeface="+mj-lt"/>
                <a:ea typeface="+mn-ea"/>
                <a:cs typeface="Verdana"/>
              </a:rPr>
              <a:t>ACADEMIC HUMAN RESOURCES</a:t>
            </a:r>
            <a:endParaRPr lang="en-US" sz="3200" b="1" baseline="30000" dirty="0" smtClean="0">
              <a:latin typeface="+mj-lt"/>
              <a:ea typeface="+mn-ea"/>
              <a:cs typeface="Verdana"/>
            </a:endParaRPr>
          </a:p>
          <a:p>
            <a:pPr algn="ctr">
              <a:defRPr/>
            </a:pPr>
            <a:endParaRPr lang="en-US" sz="1600" b="1" dirty="0" smtClean="0">
              <a:solidFill>
                <a:srgbClr val="0070C0"/>
              </a:solidFill>
              <a:latin typeface="+mj-lt"/>
              <a:ea typeface="Verdana" pitchFamily="34" charset="0"/>
              <a:cs typeface="Verdana" pitchFamily="34" charset="0"/>
            </a:endParaRPr>
          </a:p>
          <a:p>
            <a:pPr algn="ctr">
              <a:defRPr/>
            </a:pPr>
            <a:r>
              <a:rPr lang="en-US" sz="3200" b="1" dirty="0" smtClean="0">
                <a:solidFill>
                  <a:srgbClr val="0070C0"/>
                </a:solidFill>
                <a:latin typeface="+mj-lt"/>
                <a:ea typeface="Verdana" pitchFamily="34" charset="0"/>
                <a:cs typeface="Verdana" pitchFamily="34" charset="0"/>
              </a:rPr>
              <a:t>Tina Jordan</a:t>
            </a:r>
          </a:p>
          <a:p>
            <a:pPr algn="ctr">
              <a:defRPr/>
            </a:pPr>
            <a:r>
              <a:rPr lang="en-US" sz="3200" b="1" dirty="0" smtClean="0">
                <a:solidFill>
                  <a:srgbClr val="0070C0"/>
                </a:solidFill>
                <a:latin typeface="+mj-lt"/>
                <a:ea typeface="Verdana" pitchFamily="34" charset="0"/>
                <a:cs typeface="Verdana" pitchFamily="34" charset="0"/>
              </a:rPr>
              <a:t>Academic Human Resources Manager</a:t>
            </a:r>
          </a:p>
          <a:p>
            <a:pPr marL="2401888" algn="ctr">
              <a:defRPr/>
            </a:pPr>
            <a:endParaRPr lang="en-US" sz="2000" b="1" dirty="0" smtClean="0">
              <a:solidFill>
                <a:srgbClr val="0070C0"/>
              </a:solidFill>
              <a:latin typeface="+mj-lt"/>
              <a:ea typeface="Verdana" pitchFamily="34" charset="0"/>
              <a:cs typeface="Verdana" pitchFamily="34" charset="0"/>
            </a:endParaRPr>
          </a:p>
          <a:p>
            <a:pPr marL="2401888" fontAlgn="auto">
              <a:lnSpc>
                <a:spcPts val="2400"/>
              </a:lnSpc>
              <a:spcBef>
                <a:spcPts val="0"/>
              </a:spcBef>
              <a:spcAft>
                <a:spcPts val="0"/>
              </a:spcAft>
              <a:buFont typeface="Wingdings" pitchFamily="2" charset="2"/>
              <a:buChar char="Ø"/>
              <a:defRPr/>
            </a:pPr>
            <a:r>
              <a:rPr lang="en-US" sz="2000" b="1" dirty="0" smtClean="0">
                <a:latin typeface="+mj-lt"/>
                <a:ea typeface="Verdana" pitchFamily="34" charset="0"/>
                <a:cs typeface="Verdana" pitchFamily="34" charset="0"/>
              </a:rPr>
              <a:t>Karen Ellsworth, Analyst</a:t>
            </a:r>
          </a:p>
          <a:p>
            <a:pPr marL="2401888" fontAlgn="auto">
              <a:lnSpc>
                <a:spcPts val="2400"/>
              </a:lnSpc>
              <a:spcBef>
                <a:spcPts val="0"/>
              </a:spcBef>
              <a:spcAft>
                <a:spcPts val="0"/>
              </a:spcAft>
              <a:buFont typeface="Wingdings" pitchFamily="2" charset="2"/>
              <a:buChar char="Ø"/>
              <a:defRPr/>
            </a:pPr>
            <a:r>
              <a:rPr lang="en-US" sz="2000" b="1" dirty="0" smtClean="0">
                <a:latin typeface="+mj-lt"/>
                <a:ea typeface="Verdana" pitchFamily="34" charset="0"/>
                <a:cs typeface="Verdana" pitchFamily="34" charset="0"/>
              </a:rPr>
              <a:t>Soo Hsieh, Analyst</a:t>
            </a:r>
          </a:p>
          <a:p>
            <a:pPr marL="2401888" fontAlgn="auto">
              <a:lnSpc>
                <a:spcPts val="2400"/>
              </a:lnSpc>
              <a:spcBef>
                <a:spcPts val="0"/>
              </a:spcBef>
              <a:spcAft>
                <a:spcPts val="0"/>
              </a:spcAft>
              <a:buFont typeface="Wingdings" pitchFamily="2" charset="2"/>
              <a:buChar char="Ø"/>
              <a:defRPr/>
            </a:pPr>
            <a:r>
              <a:rPr lang="en-US" sz="2000" b="1" dirty="0" smtClean="0">
                <a:latin typeface="+mj-lt"/>
                <a:ea typeface="Verdana" pitchFamily="34" charset="0"/>
                <a:cs typeface="Verdana" pitchFamily="34" charset="0"/>
              </a:rPr>
              <a:t>Kim Ingram, Analyst</a:t>
            </a:r>
          </a:p>
          <a:p>
            <a:pPr algn="ctr" fontAlgn="auto">
              <a:lnSpc>
                <a:spcPts val="2400"/>
              </a:lnSpc>
              <a:spcBef>
                <a:spcPts val="0"/>
              </a:spcBef>
              <a:spcAft>
                <a:spcPts val="0"/>
              </a:spcAft>
              <a:defRPr/>
            </a:pPr>
            <a:endParaRPr lang="en-US" sz="1600" b="1" dirty="0" smtClean="0">
              <a:latin typeface="+mj-lt"/>
              <a:ea typeface="Verdana" pitchFamily="34" charset="0"/>
              <a:cs typeface="Verdana" pitchFamily="34" charset="0"/>
            </a:endParaRPr>
          </a:p>
          <a:p>
            <a:pPr algn="ctr" fontAlgn="auto">
              <a:lnSpc>
                <a:spcPts val="2400"/>
              </a:lnSpc>
              <a:spcBef>
                <a:spcPts val="0"/>
              </a:spcBef>
              <a:spcAft>
                <a:spcPts val="0"/>
              </a:spcAft>
              <a:defRPr/>
            </a:pPr>
            <a:r>
              <a:rPr lang="en-US" sz="1600" b="1" dirty="0" smtClean="0">
                <a:latin typeface="+mj-lt"/>
                <a:ea typeface="Verdana" pitchFamily="34" charset="0"/>
                <a:cs typeface="Verdana" pitchFamily="34" charset="0"/>
              </a:rPr>
              <a:t>For specific unit responsibilities, please visit our website at: </a:t>
            </a:r>
            <a:r>
              <a:rPr lang="en-US" sz="1600" b="1" dirty="0" smtClean="0">
                <a:latin typeface="+mj-lt"/>
                <a:ea typeface="Verdana" pitchFamily="34" charset="0"/>
                <a:cs typeface="Verdana" pitchFamily="34" charset="0"/>
                <a:hlinkClick r:id="rId2"/>
              </a:rPr>
              <a:t>http://ucanr.edu/academicpersonnel</a:t>
            </a:r>
            <a:endParaRPr lang="en-US" sz="1600" b="1" dirty="0" smtClean="0">
              <a:latin typeface="+mj-lt"/>
              <a:ea typeface="Verdana" pitchFamily="34" charset="0"/>
              <a:cs typeface="Verdana" pitchFamily="34" charset="0"/>
            </a:endParaRPr>
          </a:p>
          <a:p>
            <a:pPr algn="ctr" fontAlgn="auto">
              <a:lnSpc>
                <a:spcPts val="2400"/>
              </a:lnSpc>
              <a:spcBef>
                <a:spcPts val="0"/>
              </a:spcBef>
              <a:spcAft>
                <a:spcPts val="0"/>
              </a:spcAft>
              <a:defRPr/>
            </a:pPr>
            <a:endParaRPr lang="en-US" sz="1600" b="1" dirty="0" smtClean="0">
              <a:latin typeface="Verdana" pitchFamily="34" charset="0"/>
              <a:ea typeface="Verdana" pitchFamily="34" charset="0"/>
              <a:cs typeface="Verdana" pitchFamily="34" charset="0"/>
            </a:endParaRPr>
          </a:p>
          <a:p>
            <a:pPr algn="ctr" fontAlgn="auto">
              <a:lnSpc>
                <a:spcPts val="2400"/>
              </a:lnSpc>
              <a:spcBef>
                <a:spcPts val="0"/>
              </a:spcBef>
              <a:spcAft>
                <a:spcPts val="0"/>
              </a:spcAft>
              <a:defRPr/>
            </a:pPr>
            <a:endParaRPr lang="en-US" sz="2000" baseline="30000" dirty="0" smtClean="0">
              <a:latin typeface="Verdana"/>
              <a:ea typeface="+mn-ea"/>
              <a:cs typeface="Verdana"/>
            </a:endParaRPr>
          </a:p>
          <a:p>
            <a:pPr algn="ctr" fontAlgn="auto">
              <a:lnSpc>
                <a:spcPts val="2400"/>
              </a:lnSpc>
              <a:spcBef>
                <a:spcPts val="0"/>
              </a:spcBef>
              <a:spcAft>
                <a:spcPts val="0"/>
              </a:spcAft>
              <a:defRPr/>
            </a:pPr>
            <a:endParaRPr lang="en-US" sz="2400" baseline="30000" dirty="0" smtClean="0">
              <a:latin typeface="Verdana"/>
              <a:ea typeface="+mn-ea"/>
              <a:cs typeface="Verdana"/>
            </a:endParaRPr>
          </a:p>
          <a:p>
            <a:pPr algn="ctr" fontAlgn="auto">
              <a:spcBef>
                <a:spcPts val="0"/>
              </a:spcBef>
              <a:spcAft>
                <a:spcPts val="0"/>
              </a:spcAft>
              <a:defRPr/>
            </a:pPr>
            <a:endParaRPr lang="en-US" sz="1400" baseline="30000" dirty="0">
              <a:latin typeface="Verdana"/>
              <a:ea typeface="+mn-ea"/>
              <a:cs typeface="Verdana"/>
            </a:endParaRPr>
          </a:p>
        </p:txBody>
      </p:sp>
    </p:spTree>
    <p:extLst>
      <p:ext uri="{BB962C8B-B14F-4D97-AF65-F5344CB8AC3E}">
        <p14:creationId xmlns:p14="http://schemas.microsoft.com/office/powerpoint/2010/main" val="3255097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283856" y="164013"/>
            <a:ext cx="7048788" cy="768350"/>
          </a:xfrm>
          <a:prstGeom prst="rect">
            <a:avLst/>
          </a:prstGeom>
          <a:noFill/>
          <a:ln w="9525">
            <a:noFill/>
            <a:miter lim="800000"/>
            <a:headEnd/>
            <a:tailEnd/>
          </a:ln>
        </p:spPr>
        <p:txBody>
          <a:bodyPr anchor="b"/>
          <a:lstStyle/>
          <a:p>
            <a:pPr algn="ctr" defTabSz="914400">
              <a:defRPr/>
            </a:pPr>
            <a:r>
              <a:rPr lang="en-US" sz="3600" kern="0" dirty="0" smtClean="0">
                <a:solidFill>
                  <a:srgbClr val="241DB3"/>
                </a:solidFill>
                <a:latin typeface="+mj-lt"/>
                <a:ea typeface="Verdana" pitchFamily="34" charset="0"/>
                <a:cs typeface="Verdana" pitchFamily="34" charset="0"/>
              </a:rPr>
              <a:t>DANRIS-X AE Retrieval</a:t>
            </a:r>
            <a:endParaRPr lang="en-US" sz="3600" kern="0" dirty="0">
              <a:solidFill>
                <a:srgbClr val="241DB3"/>
              </a:solidFill>
              <a:latin typeface="+mj-lt"/>
              <a:ea typeface="Verdana" pitchFamily="34" charset="0"/>
              <a:cs typeface="Verdana" pitchFamily="34" charset="0"/>
            </a:endParaRPr>
          </a:p>
        </p:txBody>
      </p:sp>
      <p:sp>
        <p:nvSpPr>
          <p:cNvPr id="2" name="Rectangle 1"/>
          <p:cNvSpPr/>
          <p:nvPr/>
        </p:nvSpPr>
        <p:spPr>
          <a:xfrm>
            <a:off x="534838" y="1004861"/>
            <a:ext cx="8522898" cy="5016758"/>
          </a:xfrm>
          <a:prstGeom prst="rect">
            <a:avLst/>
          </a:prstGeom>
        </p:spPr>
        <p:txBody>
          <a:bodyPr wrap="square">
            <a:spAutoFit/>
          </a:bodyPr>
          <a:lstStyle/>
          <a:p>
            <a:pPr marL="285750" indent="-285750">
              <a:buClr>
                <a:schemeClr val="tx2"/>
              </a:buClr>
              <a:buSzPct val="95000"/>
              <a:buFont typeface="Courier New" panose="02070309020205020404" pitchFamily="49" charset="0"/>
              <a:buChar char="o"/>
              <a:defRPr/>
            </a:pPr>
            <a:r>
              <a:rPr lang="en-US" sz="2000" b="1" dirty="0" smtClean="0">
                <a:ea typeface="ＭＳ Ｐゴシック"/>
                <a:cs typeface="ＭＳ Ｐゴシック"/>
              </a:rPr>
              <a:t>Available </a:t>
            </a:r>
            <a:r>
              <a:rPr lang="en-US" sz="2000" b="1" u="sng" dirty="0">
                <a:ea typeface="ＭＳ Ｐゴシック"/>
                <a:cs typeface="ＭＳ Ｐゴシック"/>
              </a:rPr>
              <a:t>November 2</a:t>
            </a:r>
            <a:r>
              <a:rPr lang="en-US" sz="2000" b="1" u="sng" baseline="30000" dirty="0" smtClean="0">
                <a:ea typeface="ＭＳ Ｐゴシック"/>
                <a:cs typeface="ＭＳ Ｐゴシック"/>
              </a:rPr>
              <a:t>rd</a:t>
            </a:r>
          </a:p>
          <a:p>
            <a:pPr marL="285750" indent="-285750">
              <a:buClr>
                <a:schemeClr val="tx2"/>
              </a:buClr>
              <a:buSzPct val="95000"/>
              <a:buFont typeface="Courier New" panose="02070309020205020404" pitchFamily="49" charset="0"/>
              <a:buChar char="o"/>
              <a:defRPr/>
            </a:pPr>
            <a:r>
              <a:rPr lang="en-US" sz="2000" dirty="0" smtClean="0">
                <a:ea typeface="ＭＳ Ｐゴシック"/>
                <a:cs typeface="ＭＳ Ｐゴシック"/>
              </a:rPr>
              <a:t>Enter </a:t>
            </a:r>
            <a:r>
              <a:rPr lang="en-US" sz="2000" dirty="0">
                <a:ea typeface="ＭＳ Ｐゴシック"/>
                <a:cs typeface="ＭＳ Ｐゴシック"/>
              </a:rPr>
              <a:t>your </a:t>
            </a:r>
            <a:r>
              <a:rPr lang="en-US" sz="2000" dirty="0" smtClean="0">
                <a:ea typeface="ＭＳ Ｐゴシック"/>
                <a:cs typeface="ＭＳ Ｐゴシック"/>
              </a:rPr>
              <a:t>information </a:t>
            </a:r>
            <a:r>
              <a:rPr lang="en-US" sz="2000" dirty="0">
                <a:ea typeface="ＭＳ Ｐゴシック"/>
                <a:cs typeface="ＭＳ Ｐゴシック"/>
              </a:rPr>
              <a:t>into </a:t>
            </a:r>
            <a:r>
              <a:rPr lang="en-US" sz="2000" dirty="0" smtClean="0">
                <a:ea typeface="ＭＳ Ｐゴシック"/>
                <a:cs typeface="ＭＳ Ｐゴシック"/>
              </a:rPr>
              <a:t>CE Advisor DANRIS </a:t>
            </a:r>
            <a:r>
              <a:rPr lang="en-US" sz="2000" dirty="0">
                <a:ea typeface="ＭＳ Ｐゴシック"/>
                <a:cs typeface="ＭＳ Ｐゴシック"/>
              </a:rPr>
              <a:t>X </a:t>
            </a:r>
            <a:r>
              <a:rPr lang="en-US" sz="2000" dirty="0" smtClean="0">
                <a:ea typeface="ＭＳ Ｐゴシック"/>
                <a:cs typeface="ＭＳ Ｐゴシック"/>
              </a:rPr>
              <a:t>2015 </a:t>
            </a:r>
            <a:r>
              <a:rPr lang="en-US" sz="2000" dirty="0">
                <a:ea typeface="ＭＳ Ｐゴシック"/>
                <a:cs typeface="ＭＳ Ｐゴシック"/>
              </a:rPr>
              <a:t>Annual Report &amp; </a:t>
            </a:r>
            <a:r>
              <a:rPr lang="en-US" sz="2000" dirty="0" smtClean="0">
                <a:ea typeface="ＭＳ Ｐゴシック"/>
                <a:cs typeface="ＭＳ Ｐゴシック"/>
              </a:rPr>
              <a:t>CASA by </a:t>
            </a:r>
            <a:r>
              <a:rPr lang="en-US" sz="2000" u="sng" dirty="0" smtClean="0">
                <a:ea typeface="ＭＳ Ｐゴシック"/>
                <a:cs typeface="ＭＳ Ｐゴシック"/>
              </a:rPr>
              <a:t>Oct. 28th </a:t>
            </a:r>
          </a:p>
          <a:p>
            <a:pPr marL="285750" indent="-285750">
              <a:buClr>
                <a:schemeClr val="tx2"/>
              </a:buClr>
              <a:buSzPct val="95000"/>
              <a:buFont typeface="Courier New" panose="02070309020205020404" pitchFamily="49" charset="0"/>
              <a:buChar char="o"/>
              <a:defRPr/>
            </a:pPr>
            <a:r>
              <a:rPr lang="en-US" sz="2000" dirty="0" smtClean="0">
                <a:ea typeface="ＭＳ Ｐゴシック"/>
                <a:cs typeface="ＭＳ Ｐゴシック"/>
              </a:rPr>
              <a:t>Imports </a:t>
            </a:r>
            <a:r>
              <a:rPr lang="en-US" sz="2000" dirty="0">
                <a:ea typeface="ＭＳ Ｐゴシック"/>
                <a:cs typeface="ＭＳ Ｐゴシック"/>
              </a:rPr>
              <a:t>all relevant information that you entered into DANRIS-X into the AE </a:t>
            </a:r>
            <a:r>
              <a:rPr lang="en-US" sz="2000" dirty="0" smtClean="0">
                <a:ea typeface="ＭＳ Ｐゴシック"/>
                <a:cs typeface="ＭＳ Ｐゴシック"/>
              </a:rPr>
              <a:t>template</a:t>
            </a:r>
          </a:p>
          <a:p>
            <a:pPr marL="285750" indent="-285750">
              <a:buClr>
                <a:schemeClr val="tx2"/>
              </a:buClr>
              <a:buSzPct val="95000"/>
              <a:buFont typeface="Courier New" panose="02070309020205020404" pitchFamily="49" charset="0"/>
              <a:buChar char="o"/>
              <a:defRPr/>
            </a:pPr>
            <a:r>
              <a:rPr lang="en-US" sz="2000" dirty="0" smtClean="0">
                <a:ea typeface="ＭＳ Ｐゴシック"/>
                <a:cs typeface="ＭＳ Ｐゴシック"/>
              </a:rPr>
              <a:t>Link </a:t>
            </a:r>
            <a:r>
              <a:rPr lang="en-US" sz="2000" dirty="0">
                <a:ea typeface="ＭＳ Ｐゴシック"/>
                <a:cs typeface="ＭＳ Ｐゴシック"/>
              </a:rPr>
              <a:t>to the retrieval is in your portal or accessed from DANRIS-X Data </a:t>
            </a:r>
            <a:r>
              <a:rPr lang="en-US" sz="2000" dirty="0" smtClean="0">
                <a:ea typeface="ＭＳ Ｐゴシック"/>
                <a:cs typeface="ＭＳ Ｐゴシック"/>
              </a:rPr>
              <a:t>Recap</a:t>
            </a:r>
          </a:p>
          <a:p>
            <a:pPr marL="285750" indent="-285750">
              <a:buClr>
                <a:schemeClr val="tx2"/>
              </a:buClr>
              <a:buSzPct val="95000"/>
              <a:buFont typeface="Courier New" panose="02070309020205020404" pitchFamily="49" charset="0"/>
              <a:buChar char="o"/>
              <a:defRPr/>
            </a:pPr>
            <a:r>
              <a:rPr lang="en-US" sz="2000" dirty="0" smtClean="0">
                <a:ea typeface="ＭＳ Ｐゴシック"/>
                <a:cs typeface="ＭＳ Ｐゴシック"/>
              </a:rPr>
              <a:t>Downloads </a:t>
            </a:r>
            <a:r>
              <a:rPr lang="en-US" sz="2000" dirty="0">
                <a:ea typeface="ＭＳ Ｐゴシック"/>
                <a:cs typeface="ＭＳ Ｐゴシック"/>
              </a:rPr>
              <a:t>AE template as a easily editable Word </a:t>
            </a:r>
            <a:r>
              <a:rPr lang="en-US" sz="2000" dirty="0" smtClean="0">
                <a:ea typeface="ＭＳ Ｐゴシック"/>
                <a:cs typeface="ＭＳ Ｐゴシック"/>
              </a:rPr>
              <a:t>Document to be uploaded to PR page</a:t>
            </a:r>
          </a:p>
          <a:p>
            <a:pPr marL="800100" lvl="1" indent="-342900">
              <a:buClr>
                <a:schemeClr val="tx2"/>
              </a:buClr>
              <a:buSzPct val="95000"/>
              <a:buFont typeface="Courier New" panose="02070309020205020404" pitchFamily="49" charset="0"/>
              <a:buChar char="o"/>
              <a:defRPr/>
            </a:pPr>
            <a:endParaRPr lang="en-US" sz="2000" dirty="0" smtClean="0">
              <a:ea typeface="ＭＳ Ｐゴシック"/>
              <a:cs typeface="ＭＳ Ｐゴシック"/>
            </a:endParaRPr>
          </a:p>
          <a:p>
            <a:pPr>
              <a:buClr>
                <a:schemeClr val="tx2"/>
              </a:buClr>
              <a:buSzPct val="95000"/>
              <a:defRPr/>
            </a:pPr>
            <a:r>
              <a:rPr lang="en-US" sz="2000" i="1" dirty="0">
                <a:ea typeface="ＭＳ Ｐゴシック"/>
                <a:cs typeface="ＭＳ Ｐゴシック"/>
              </a:rPr>
              <a:t>For Help Contact:</a:t>
            </a:r>
          </a:p>
          <a:p>
            <a:pPr marL="800100" lvl="1" indent="-342900">
              <a:buClr>
                <a:schemeClr val="tx2"/>
              </a:buClr>
              <a:buSzPct val="70000"/>
              <a:buFont typeface="Courier New" panose="02070309020205020404" pitchFamily="49" charset="0"/>
              <a:buChar char="o"/>
              <a:defRPr/>
            </a:pPr>
            <a:r>
              <a:rPr lang="en-US" sz="2000" dirty="0">
                <a:ea typeface="ＭＳ Ｐゴシック"/>
                <a:cs typeface="ＭＳ Ｐゴシック"/>
              </a:rPr>
              <a:t>Chris Hanson: </a:t>
            </a:r>
            <a:r>
              <a:rPr lang="en-US" sz="2000" dirty="0">
                <a:hlinkClick r:id="rId2"/>
              </a:rPr>
              <a:t>Christopher.Hanson@ucop.edu</a:t>
            </a:r>
            <a:r>
              <a:rPr lang="en-US" sz="2000" dirty="0"/>
              <a:t>; </a:t>
            </a:r>
            <a:r>
              <a:rPr lang="en-US" sz="2000" dirty="0">
                <a:ea typeface="ＭＳ Ｐゴシック"/>
                <a:cs typeface="ＭＳ Ｐゴシック"/>
              </a:rPr>
              <a:t>510-987-0628</a:t>
            </a:r>
          </a:p>
          <a:p>
            <a:pPr marL="800100" lvl="1" indent="-342900">
              <a:buClr>
                <a:schemeClr val="tx2"/>
              </a:buClr>
              <a:buSzPct val="70000"/>
              <a:buFont typeface="Courier New" panose="02070309020205020404" pitchFamily="49" charset="0"/>
              <a:buChar char="o"/>
              <a:defRPr/>
            </a:pPr>
            <a:r>
              <a:rPr lang="en-US" sz="2000" dirty="0">
                <a:ea typeface="ＭＳ Ｐゴシック"/>
                <a:cs typeface="ＭＳ Ｐゴシック"/>
              </a:rPr>
              <a:t>Katherine Webb-Martinez: </a:t>
            </a:r>
            <a:r>
              <a:rPr lang="en-US" sz="2000" dirty="0">
                <a:hlinkClick r:id="rId3"/>
              </a:rPr>
              <a:t>Katherine.Webb-Martinez@ucop.edu</a:t>
            </a:r>
            <a:r>
              <a:rPr lang="en-US" sz="2000" dirty="0"/>
              <a:t>; </a:t>
            </a:r>
            <a:r>
              <a:rPr lang="en-US" sz="2000" dirty="0">
                <a:ea typeface="ＭＳ Ｐゴシック"/>
                <a:cs typeface="ＭＳ Ｐゴシック"/>
              </a:rPr>
              <a:t>510-987-0029</a:t>
            </a:r>
          </a:p>
          <a:p>
            <a:pPr lvl="1">
              <a:buClr>
                <a:schemeClr val="tx2"/>
              </a:buClr>
              <a:buSzPct val="95000"/>
              <a:defRPr/>
            </a:pPr>
            <a:endParaRPr lang="en-US" sz="2000" dirty="0" smtClean="0">
              <a:ea typeface="ＭＳ Ｐゴシック"/>
              <a:cs typeface="ＭＳ Ｐゴシック"/>
            </a:endParaRPr>
          </a:p>
          <a:p>
            <a:pPr>
              <a:buClr>
                <a:schemeClr val="tx2"/>
              </a:buClr>
              <a:buSzPct val="95000"/>
              <a:defRPr/>
            </a:pPr>
            <a:r>
              <a:rPr lang="en-US" sz="2000" i="1" dirty="0" smtClean="0">
                <a:ea typeface="ＭＳ Ｐゴシック"/>
                <a:cs typeface="ＭＳ Ｐゴシック"/>
              </a:rPr>
              <a:t>DANRIS </a:t>
            </a:r>
            <a:r>
              <a:rPr lang="en-US" sz="2000" i="1" dirty="0">
                <a:ea typeface="ＭＳ Ｐゴシック"/>
                <a:cs typeface="ＭＳ Ｐゴシック"/>
              </a:rPr>
              <a:t>X Website</a:t>
            </a:r>
            <a:r>
              <a:rPr lang="en-US" sz="2000" i="1" dirty="0" smtClean="0">
                <a:ea typeface="ＭＳ Ｐゴシック"/>
                <a:cs typeface="ＭＳ Ｐゴシック"/>
              </a:rPr>
              <a:t>: </a:t>
            </a:r>
            <a:r>
              <a:rPr lang="en-US" sz="2000" dirty="0" smtClean="0">
                <a:hlinkClick r:id="rId4"/>
              </a:rPr>
              <a:t>http</a:t>
            </a:r>
            <a:r>
              <a:rPr lang="en-US" sz="2000" dirty="0">
                <a:hlinkClick r:id="rId4"/>
              </a:rPr>
              <a:t>://</a:t>
            </a:r>
            <a:r>
              <a:rPr lang="en-US" sz="2000" dirty="0" smtClean="0">
                <a:hlinkClick r:id="rId4"/>
              </a:rPr>
              <a:t>ucanr.edu/Danris-X</a:t>
            </a:r>
            <a:endParaRPr lang="en-US" sz="2000" dirty="0"/>
          </a:p>
          <a:p>
            <a:pPr marL="800100" lvl="1" indent="-342900">
              <a:buClr>
                <a:schemeClr val="tx2"/>
              </a:buClr>
              <a:buSzPct val="95000"/>
              <a:buFont typeface="Courier New" panose="02070309020205020404" pitchFamily="49" charset="0"/>
              <a:buChar char="o"/>
              <a:defRPr/>
            </a:pPr>
            <a:endParaRPr lang="en-US" sz="1000" dirty="0" smtClean="0">
              <a:ea typeface="ＭＳ Ｐゴシック"/>
              <a:cs typeface="ＭＳ Ｐゴシック"/>
            </a:endParaRPr>
          </a:p>
          <a:p>
            <a:pPr marL="800100" lvl="1" indent="-342900">
              <a:buClr>
                <a:schemeClr val="tx2"/>
              </a:buClr>
              <a:buSzPct val="95000"/>
              <a:buFont typeface="Courier New" panose="02070309020205020404" pitchFamily="49" charset="0"/>
              <a:buChar char="o"/>
              <a:defRPr/>
            </a:pPr>
            <a:endParaRPr lang="en-US" sz="1000" dirty="0" smtClean="0">
              <a:ea typeface="ＭＳ Ｐゴシック"/>
              <a:cs typeface="ＭＳ Ｐゴシック"/>
            </a:endParaRPr>
          </a:p>
        </p:txBody>
      </p:sp>
    </p:spTree>
    <p:extLst>
      <p:ext uri="{BB962C8B-B14F-4D97-AF65-F5344CB8AC3E}">
        <p14:creationId xmlns:p14="http://schemas.microsoft.com/office/powerpoint/2010/main" val="918395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163763" y="465138"/>
            <a:ext cx="4521709" cy="954107"/>
          </a:xfrm>
          <a:prstGeom prst="rect">
            <a:avLst/>
          </a:prstGeom>
          <a:noFill/>
          <a:ln w="9525">
            <a:noFill/>
            <a:miter lim="800000"/>
            <a:headEnd/>
            <a:tailEnd/>
          </a:ln>
        </p:spPr>
        <p:txBody>
          <a:bodyPr wrap="square">
            <a:spAutoFit/>
          </a:bodyPr>
          <a:lstStyle/>
          <a:p>
            <a:pPr algn="ctr">
              <a:defRPr/>
            </a:pPr>
            <a:r>
              <a:rPr lang="en-US" sz="3600" dirty="0">
                <a:solidFill>
                  <a:srgbClr val="241DB3"/>
                </a:solidFill>
                <a:latin typeface="+mj-lt"/>
                <a:ea typeface="ＭＳ Ｐゴシック"/>
                <a:cs typeface="ＭＳ Ｐゴシック"/>
              </a:rPr>
              <a:t>Section </a:t>
            </a:r>
            <a:r>
              <a:rPr lang="en-US" sz="3600" dirty="0" smtClean="0">
                <a:solidFill>
                  <a:srgbClr val="241DB3"/>
                </a:solidFill>
                <a:latin typeface="+mj-lt"/>
                <a:ea typeface="ＭＳ Ｐゴシック"/>
                <a:cs typeface="ＭＳ Ｐゴシック"/>
              </a:rPr>
              <a:t>D </a:t>
            </a:r>
          </a:p>
          <a:p>
            <a:pPr algn="ctr">
              <a:defRPr/>
            </a:pPr>
            <a:r>
              <a:rPr lang="en-US" sz="2000" dirty="0" smtClean="0">
                <a:solidFill>
                  <a:srgbClr val="241DB3"/>
                </a:solidFill>
                <a:latin typeface="+mj-lt"/>
                <a:ea typeface="ＭＳ Ｐゴシック"/>
                <a:cs typeface="ＭＳ Ｐゴシック"/>
              </a:rPr>
              <a:t>(Supervisor Evaluation)</a:t>
            </a:r>
            <a:endParaRPr lang="en-US" sz="2000" dirty="0">
              <a:solidFill>
                <a:srgbClr val="241DB3"/>
              </a:solidFill>
              <a:latin typeface="+mj-lt"/>
              <a:ea typeface="ＭＳ Ｐゴシック"/>
              <a:cs typeface="ＭＳ Ｐゴシック"/>
            </a:endParaRPr>
          </a:p>
        </p:txBody>
      </p:sp>
      <p:sp>
        <p:nvSpPr>
          <p:cNvPr id="35842" name="Rectangle 2"/>
          <p:cNvSpPr>
            <a:spLocks noChangeArrowheads="1"/>
          </p:cNvSpPr>
          <p:nvPr/>
        </p:nvSpPr>
        <p:spPr bwMode="auto">
          <a:xfrm>
            <a:off x="539750" y="1422400"/>
            <a:ext cx="7953375" cy="4093428"/>
          </a:xfrm>
          <a:prstGeom prst="rect">
            <a:avLst/>
          </a:prstGeom>
          <a:noFill/>
          <a:ln w="9525">
            <a:noFill/>
            <a:miter lim="800000"/>
            <a:headEnd/>
            <a:tailEnd/>
          </a:ln>
        </p:spPr>
        <p:txBody>
          <a:bodyPr>
            <a:spAutoFit/>
          </a:bodyPr>
          <a:lstStyle/>
          <a:p>
            <a:pPr marL="342900" indent="-342900">
              <a:buClr>
                <a:schemeClr val="tx2"/>
              </a:buClr>
              <a:buFont typeface="Courier New" pitchFamily="49" charset="0"/>
              <a:buChar char="o"/>
              <a:defRPr/>
            </a:pPr>
            <a:r>
              <a:rPr lang="en-US" sz="2500" dirty="0">
                <a:latin typeface="+mj-lt"/>
                <a:ea typeface="ＭＳ Ｐゴシック"/>
                <a:cs typeface="ＭＳ Ｐゴシック"/>
              </a:rPr>
              <a:t>Supervisors provide </a:t>
            </a:r>
            <a:r>
              <a:rPr lang="en-US" sz="2500" dirty="0" smtClean="0">
                <a:latin typeface="+mj-lt"/>
                <a:ea typeface="ＭＳ Ｐゴシック"/>
                <a:cs typeface="ＭＳ Ｐゴシック"/>
              </a:rPr>
              <a:t>the academic </a:t>
            </a:r>
            <a:r>
              <a:rPr lang="en-US" sz="2500" dirty="0">
                <a:latin typeface="+mj-lt"/>
                <a:ea typeface="ＭＳ Ｐゴシック"/>
                <a:cs typeface="ＭＳ Ｐゴシック"/>
              </a:rPr>
              <a:t>an evaluation appraisal of Sections </a:t>
            </a:r>
            <a:r>
              <a:rPr lang="en-US" sz="2500" dirty="0" smtClean="0">
                <a:latin typeface="+mj-lt"/>
                <a:ea typeface="ＭＳ Ｐゴシック"/>
                <a:cs typeface="ＭＳ Ｐゴシック"/>
              </a:rPr>
              <a:t>A, B, C (full evaluation), A, C (abbreviated) or C (goals):</a:t>
            </a:r>
            <a:endParaRPr lang="en-US" sz="2500" dirty="0">
              <a:latin typeface="+mj-lt"/>
              <a:ea typeface="ＭＳ Ｐゴシック"/>
              <a:cs typeface="ＭＳ Ｐゴシック"/>
            </a:endParaRPr>
          </a:p>
          <a:p>
            <a:pPr marL="800100" lvl="1" indent="-342900">
              <a:buClr>
                <a:schemeClr val="tx2"/>
              </a:buClr>
              <a:buSzPct val="60000"/>
              <a:buFont typeface="Wingdings" pitchFamily="2" charset="2"/>
              <a:buChar char="q"/>
              <a:defRPr/>
            </a:pPr>
            <a:r>
              <a:rPr lang="en-US" sz="2000" dirty="0">
                <a:latin typeface="+mj-lt"/>
                <a:ea typeface="ＭＳ Ｐゴシック"/>
                <a:cs typeface="ＭＳ Ｐゴシック"/>
              </a:rPr>
              <a:t>Indicate areas the Academic is meeting expectations for his/her level in each of the advancement criteria.</a:t>
            </a:r>
          </a:p>
          <a:p>
            <a:pPr marL="800100" lvl="1" indent="-342900">
              <a:buClr>
                <a:schemeClr val="tx2"/>
              </a:buClr>
              <a:buSzPct val="60000"/>
              <a:buFont typeface="Wingdings" pitchFamily="2" charset="2"/>
              <a:buChar char="q"/>
              <a:defRPr/>
            </a:pPr>
            <a:r>
              <a:rPr lang="en-US" sz="2000" dirty="0">
                <a:latin typeface="+mj-lt"/>
                <a:ea typeface="ＭＳ Ｐゴシック"/>
                <a:cs typeface="ＭＳ Ｐゴシック"/>
              </a:rPr>
              <a:t>Indicate areas of concern and suggestions for improvement.</a:t>
            </a:r>
          </a:p>
          <a:p>
            <a:pPr marL="800100" lvl="1" indent="-342900">
              <a:buClr>
                <a:schemeClr val="tx2"/>
              </a:buClr>
              <a:buSzPct val="60000"/>
              <a:buFont typeface="Wingdings" pitchFamily="2" charset="2"/>
              <a:buChar char="q"/>
              <a:defRPr/>
            </a:pPr>
            <a:r>
              <a:rPr lang="en-US" sz="2000" dirty="0">
                <a:latin typeface="+mj-lt"/>
                <a:ea typeface="ＭＳ Ｐゴシック"/>
                <a:cs typeface="ＭＳ Ｐゴシック"/>
              </a:rPr>
              <a:t>Goals:  Approve or make recommendations for revising goals.</a:t>
            </a:r>
          </a:p>
          <a:p>
            <a:pPr marL="800100" lvl="1" indent="-342900">
              <a:buClr>
                <a:schemeClr val="tx2"/>
              </a:buClr>
              <a:buSzPct val="60000"/>
              <a:buFont typeface="Wingdings" pitchFamily="2" charset="2"/>
              <a:buChar char="q"/>
              <a:defRPr/>
            </a:pPr>
            <a:r>
              <a:rPr lang="en-US" sz="2000" dirty="0">
                <a:latin typeface="+mj-lt"/>
                <a:ea typeface="ＭＳ Ｐゴシック"/>
                <a:cs typeface="ＭＳ Ｐゴシック"/>
              </a:rPr>
              <a:t>Make recommendation for progress in terms of balance and productivity for rank and step and progress toward advancement.</a:t>
            </a:r>
            <a:endParaRPr lang="en-US" sz="2500" i="1" dirty="0">
              <a:latin typeface="+mj-lt"/>
              <a:ea typeface="ＭＳ Ｐゴシック"/>
              <a:cs typeface="ＭＳ Ｐゴシック"/>
            </a:endParaRPr>
          </a:p>
          <a:p>
            <a:pPr>
              <a:buFont typeface="Wingdings" pitchFamily="2" charset="2"/>
              <a:buNone/>
              <a:defRPr/>
            </a:pPr>
            <a:endParaRPr lang="en-US" sz="2400" dirty="0">
              <a:latin typeface="+mj-lt"/>
              <a:ea typeface="ＭＳ Ｐゴシック"/>
              <a:cs typeface="ＭＳ Ｐゴシック"/>
            </a:endParaRPr>
          </a:p>
          <a:p>
            <a:pPr>
              <a:buFont typeface="Wingdings" pitchFamily="2" charset="2"/>
              <a:buNone/>
              <a:defRPr/>
            </a:pPr>
            <a:r>
              <a:rPr lang="en-US" sz="2400" dirty="0">
                <a:latin typeface="+mj-lt"/>
                <a:ea typeface="ＭＳ Ｐゴシック"/>
                <a:cs typeface="ＭＳ Ｐゴシック"/>
              </a:rPr>
              <a:t>Complete Guidelines at: </a:t>
            </a:r>
            <a:r>
              <a:rPr lang="en-US" sz="2000" dirty="0">
                <a:latin typeface="+mj-lt"/>
                <a:ea typeface="ＭＳ Ｐゴシック"/>
                <a:cs typeface="ＭＳ Ｐゴシック"/>
                <a:hlinkClick r:id="rId2"/>
              </a:rPr>
              <a:t>http://</a:t>
            </a:r>
            <a:r>
              <a:rPr lang="en-US" sz="2000" dirty="0" smtClean="0">
                <a:latin typeface="+mj-lt"/>
                <a:ea typeface="ＭＳ Ｐゴシック"/>
                <a:cs typeface="ＭＳ Ｐゴシック"/>
                <a:hlinkClick r:id="rId2"/>
              </a:rPr>
              <a:t>ucanr.edu/annualevaluation</a:t>
            </a:r>
            <a:endParaRPr lang="en-US" sz="2000" dirty="0">
              <a:latin typeface="+mj-lt"/>
              <a:ea typeface="ＭＳ Ｐゴシック"/>
              <a:cs typeface="ＭＳ Ｐゴシック"/>
            </a:endParaRPr>
          </a:p>
          <a:p>
            <a:pPr>
              <a:buFont typeface="Wingdings" pitchFamily="2" charset="2"/>
              <a:buNone/>
              <a:defRPr/>
            </a:pPr>
            <a:endParaRPr lang="en-US" sz="1700" dirty="0">
              <a:ea typeface="ＭＳ Ｐゴシック"/>
              <a:cs typeface="ＭＳ Ｐゴシック"/>
            </a:endParaRPr>
          </a:p>
        </p:txBody>
      </p:sp>
    </p:spTree>
    <p:extLst>
      <p:ext uri="{BB962C8B-B14F-4D97-AF65-F5344CB8AC3E}">
        <p14:creationId xmlns:p14="http://schemas.microsoft.com/office/powerpoint/2010/main" val="369952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575906" y="387350"/>
            <a:ext cx="8152267" cy="646113"/>
          </a:xfrm>
          <a:prstGeom prst="rect">
            <a:avLst/>
          </a:prstGeom>
          <a:noFill/>
          <a:ln w="9525">
            <a:noFill/>
            <a:miter lim="800000"/>
            <a:headEnd/>
            <a:tailEnd/>
          </a:ln>
        </p:spPr>
        <p:txBody>
          <a:bodyPr wrap="square">
            <a:spAutoFit/>
          </a:bodyPr>
          <a:lstStyle/>
          <a:p>
            <a:pPr algn="ctr">
              <a:defRPr/>
            </a:pPr>
            <a:r>
              <a:rPr lang="en-US" sz="3600" dirty="0">
                <a:solidFill>
                  <a:schemeClr val="tx2"/>
                </a:solidFill>
                <a:latin typeface="+mj-lt"/>
                <a:ea typeface="ＭＳ Ｐゴシック"/>
                <a:cs typeface="ＭＳ Ｐゴシック"/>
              </a:rPr>
              <a:t>   </a:t>
            </a:r>
            <a:r>
              <a:rPr lang="en-US" sz="3600" dirty="0" smtClean="0">
                <a:solidFill>
                  <a:srgbClr val="241DB3"/>
                </a:solidFill>
                <a:latin typeface="+mj-lt"/>
                <a:ea typeface="ＭＳ Ｐゴシック"/>
                <a:cs typeface="ＭＳ Ｐゴシック"/>
              </a:rPr>
              <a:t>Organizing </a:t>
            </a:r>
            <a:r>
              <a:rPr lang="en-US" sz="3600" dirty="0">
                <a:solidFill>
                  <a:srgbClr val="241DB3"/>
                </a:solidFill>
                <a:latin typeface="+mj-lt"/>
                <a:ea typeface="ＭＳ Ｐゴシック"/>
                <a:cs typeface="ＭＳ Ｐゴシック"/>
              </a:rPr>
              <a:t>your Work into Themes</a:t>
            </a:r>
          </a:p>
        </p:txBody>
      </p:sp>
      <p:sp>
        <p:nvSpPr>
          <p:cNvPr id="6" name="Rectangle 5"/>
          <p:cNvSpPr/>
          <p:nvPr/>
        </p:nvSpPr>
        <p:spPr>
          <a:xfrm>
            <a:off x="950913" y="1509713"/>
            <a:ext cx="7402255" cy="3933384"/>
          </a:xfrm>
          <a:prstGeom prst="rect">
            <a:avLst/>
          </a:prstGeom>
        </p:spPr>
        <p:txBody>
          <a:bodyPr wrap="square">
            <a:spAutoFit/>
          </a:bodyPr>
          <a:lstStyle/>
          <a:p>
            <a:pPr marL="342900" indent="-342900" defTabSz="914400">
              <a:spcBef>
                <a:spcPct val="20000"/>
              </a:spcBef>
              <a:buClr>
                <a:schemeClr val="tx2"/>
              </a:buClr>
              <a:buSzPct val="95000"/>
              <a:buFont typeface="Courier New" pitchFamily="49" charset="0"/>
              <a:buChar char="o"/>
              <a:defRPr/>
            </a:pPr>
            <a:r>
              <a:rPr lang="en-US" sz="2400" kern="0" dirty="0">
                <a:solidFill>
                  <a:srgbClr val="000000"/>
                </a:solidFill>
                <a:latin typeface="+mj-lt"/>
                <a:ea typeface="+mn-ea"/>
              </a:rPr>
              <a:t>List all of your projects/programs first, and then group projects that target the same issue together. Each of these groups is a theme. You can look at these closely and identify the common goals, accomplishments and impacts.</a:t>
            </a:r>
          </a:p>
          <a:p>
            <a:pPr marL="342900" indent="-342900" defTabSz="914400">
              <a:spcBef>
                <a:spcPct val="20000"/>
              </a:spcBef>
              <a:buClr>
                <a:schemeClr val="tx2"/>
              </a:buClr>
              <a:buSzPct val="95000"/>
              <a:buFont typeface="Courier New" pitchFamily="49" charset="0"/>
              <a:buChar char="o"/>
              <a:defRPr/>
            </a:pPr>
            <a:endParaRPr lang="en-US" sz="2400" kern="0" dirty="0">
              <a:solidFill>
                <a:srgbClr val="000000"/>
              </a:solidFill>
              <a:latin typeface="+mj-lt"/>
              <a:ea typeface="+mn-ea"/>
            </a:endParaRPr>
          </a:p>
          <a:p>
            <a:pPr marL="342900" indent="-342900" defTabSz="914400">
              <a:spcBef>
                <a:spcPct val="20000"/>
              </a:spcBef>
              <a:buClr>
                <a:schemeClr val="tx2"/>
              </a:buClr>
              <a:buSzPct val="95000"/>
              <a:buFont typeface="Courier New" pitchFamily="49" charset="0"/>
              <a:buChar char="o"/>
              <a:defRPr/>
            </a:pPr>
            <a:r>
              <a:rPr lang="en-US" sz="2400" kern="0" dirty="0" smtClean="0">
                <a:latin typeface="+mj-lt"/>
                <a:ea typeface="+mn-ea"/>
              </a:rPr>
              <a:t>You might use </a:t>
            </a:r>
            <a:r>
              <a:rPr lang="en-US" sz="2400" kern="0" dirty="0">
                <a:latin typeface="+mj-lt"/>
                <a:ea typeface="+mn-ea"/>
              </a:rPr>
              <a:t>initiatives from the Strategic Vision (or challenges described in the Vision) for your </a:t>
            </a:r>
            <a:r>
              <a:rPr lang="en-US" sz="2400" kern="0" dirty="0" smtClean="0">
                <a:latin typeface="+mj-lt"/>
                <a:ea typeface="+mn-ea"/>
              </a:rPr>
              <a:t>themes, or refer to the Statewide Program, the Program Teams and/or workgroups you are affiliated with.</a:t>
            </a:r>
            <a:endParaRPr lang="en-US" sz="2400" kern="0" dirty="0">
              <a:latin typeface="+mj-lt"/>
              <a:ea typeface="+mn-ea"/>
            </a:endParaRPr>
          </a:p>
        </p:txBody>
      </p:sp>
    </p:spTree>
    <p:extLst>
      <p:ext uri="{BB962C8B-B14F-4D97-AF65-F5344CB8AC3E}">
        <p14:creationId xmlns:p14="http://schemas.microsoft.com/office/powerpoint/2010/main" val="3145424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079500" y="252702"/>
            <a:ext cx="7213600" cy="585787"/>
          </a:xfrm>
          <a:prstGeom prst="rect">
            <a:avLst/>
          </a:prstGeom>
          <a:noFill/>
          <a:ln w="9525">
            <a:noFill/>
            <a:miter lim="800000"/>
            <a:headEnd/>
            <a:tailEnd/>
          </a:ln>
        </p:spPr>
        <p:txBody>
          <a:bodyPr>
            <a:spAutoFit/>
          </a:bodyPr>
          <a:lstStyle/>
          <a:p>
            <a:pPr algn="ctr">
              <a:defRPr/>
            </a:pPr>
            <a:r>
              <a:rPr lang="en-US" sz="3200" dirty="0">
                <a:solidFill>
                  <a:srgbClr val="241DB3"/>
                </a:solidFill>
                <a:latin typeface="+mj-lt"/>
                <a:ea typeface="ＭＳ Ｐゴシック"/>
                <a:cs typeface="ＭＳ Ｐゴシック"/>
              </a:rPr>
              <a:t>Theme Examples – </a:t>
            </a:r>
            <a:r>
              <a:rPr lang="en-US" sz="3200" dirty="0" smtClean="0">
                <a:solidFill>
                  <a:srgbClr val="241DB3"/>
                </a:solidFill>
                <a:latin typeface="+mj-lt"/>
                <a:ea typeface="ＭＳ Ｐゴシック"/>
                <a:cs typeface="ＭＳ Ｐゴシック"/>
              </a:rPr>
              <a:t>Agricultural</a:t>
            </a:r>
            <a:endParaRPr lang="en-US" sz="3200" dirty="0">
              <a:solidFill>
                <a:srgbClr val="241DB3"/>
              </a:solidFill>
              <a:latin typeface="+mj-lt"/>
              <a:ea typeface="ＭＳ Ｐゴシック"/>
              <a:cs typeface="ＭＳ Ｐゴシック"/>
            </a:endParaRPr>
          </a:p>
        </p:txBody>
      </p:sp>
      <p:sp>
        <p:nvSpPr>
          <p:cNvPr id="29699" name="Rectangle 6"/>
          <p:cNvSpPr>
            <a:spLocks noChangeArrowheads="1"/>
          </p:cNvSpPr>
          <p:nvPr/>
        </p:nvSpPr>
        <p:spPr bwMode="auto">
          <a:xfrm>
            <a:off x="504825" y="1684338"/>
            <a:ext cx="7940675" cy="3140075"/>
          </a:xfrm>
          <a:prstGeom prst="rect">
            <a:avLst/>
          </a:prstGeom>
          <a:noFill/>
          <a:ln w="9525">
            <a:noFill/>
            <a:miter lim="800000"/>
            <a:headEnd/>
            <a:tailEnd/>
          </a:ln>
        </p:spPr>
        <p:txBody>
          <a:bodyPr>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30724" name="Rectangle 7"/>
          <p:cNvSpPr>
            <a:spLocks noChangeArrowheads="1"/>
          </p:cNvSpPr>
          <p:nvPr/>
        </p:nvSpPr>
        <p:spPr bwMode="auto">
          <a:xfrm>
            <a:off x="808039" y="758145"/>
            <a:ext cx="7485061" cy="6694140"/>
          </a:xfrm>
          <a:prstGeom prst="rect">
            <a:avLst/>
          </a:prstGeom>
          <a:noFill/>
          <a:ln w="9525">
            <a:noFill/>
            <a:miter lim="800000"/>
            <a:headEnd/>
            <a:tailEnd/>
          </a:ln>
        </p:spPr>
        <p:txBody>
          <a:bodyPr wrap="square">
            <a:spAutoFit/>
          </a:bodyPr>
          <a:lstStyle/>
          <a:p>
            <a:pPr marL="342900" indent="-342900">
              <a:buClr>
                <a:schemeClr val="tx2"/>
              </a:buClr>
              <a:buFont typeface="Courier New" panose="02070309020205020404" pitchFamily="49" charset="0"/>
              <a:buChar char="o"/>
              <a:defRPr/>
            </a:pPr>
            <a:r>
              <a:rPr lang="en-US" sz="2200" dirty="0" smtClean="0">
                <a:latin typeface="+mj-lt"/>
                <a:ea typeface="ＭＳ Ｐゴシック"/>
                <a:cs typeface="ＭＳ Ｐゴシック"/>
              </a:rPr>
              <a:t>My research and extension program is based on the major theme of interactions between plants and microorganisms.  Because of my interest, training and experience with plant pathology, I focused my activities on three areas of plant-microbe interactions:</a:t>
            </a:r>
            <a:endParaRPr lang="en-US" sz="2200" dirty="0">
              <a:latin typeface="+mj-lt"/>
              <a:ea typeface="ＭＳ Ｐゴシック"/>
              <a:cs typeface="ＭＳ Ｐゴシック"/>
            </a:endParaRPr>
          </a:p>
          <a:p>
            <a:pPr marL="800100" lvl="1" indent="-342900">
              <a:buClr>
                <a:schemeClr val="tx2"/>
              </a:buClr>
              <a:buSzPct val="75000"/>
              <a:buFont typeface="Wingdings" panose="05000000000000000000" pitchFamily="2" charset="2"/>
              <a:buChar char="q"/>
              <a:defRPr/>
            </a:pPr>
            <a:r>
              <a:rPr lang="en-US" sz="2100" dirty="0" smtClean="0">
                <a:latin typeface="+mj-lt"/>
                <a:ea typeface="ＭＳ Ｐゴシック"/>
                <a:cs typeface="ＭＳ Ｐゴシック"/>
              </a:rPr>
              <a:t>Pathogens of plants (summary of 16 projects)</a:t>
            </a:r>
            <a:endParaRPr lang="en-US" sz="2100" dirty="0">
              <a:latin typeface="+mj-lt"/>
              <a:ea typeface="ＭＳ Ｐゴシック"/>
              <a:cs typeface="ＭＳ Ｐゴシック"/>
            </a:endParaRPr>
          </a:p>
          <a:p>
            <a:pPr marL="800100" lvl="1" indent="-342900">
              <a:buClr>
                <a:schemeClr val="tx2"/>
              </a:buClr>
              <a:buSzPct val="75000"/>
              <a:buFont typeface="Wingdings" panose="05000000000000000000" pitchFamily="2" charset="2"/>
              <a:buChar char="q"/>
              <a:defRPr/>
            </a:pPr>
            <a:r>
              <a:rPr lang="en-US" sz="2100" dirty="0" smtClean="0">
                <a:latin typeface="+mj-lt"/>
                <a:ea typeface="ＭＳ Ｐゴシック"/>
                <a:cs typeface="ＭＳ Ｐゴシック"/>
              </a:rPr>
              <a:t>Microbial ecology in strawberry (summary of 7 projects)</a:t>
            </a:r>
            <a:endParaRPr lang="en-US" sz="2100" dirty="0">
              <a:latin typeface="+mj-lt"/>
              <a:ea typeface="ＭＳ Ｐゴシック"/>
              <a:cs typeface="ＭＳ Ｐゴシック"/>
            </a:endParaRPr>
          </a:p>
          <a:p>
            <a:pPr marL="800100" lvl="1" indent="-342900">
              <a:buClr>
                <a:schemeClr val="tx2"/>
              </a:buClr>
              <a:buSzPct val="75000"/>
              <a:buFont typeface="Wingdings" panose="05000000000000000000" pitchFamily="2" charset="2"/>
              <a:buChar char="q"/>
              <a:defRPr/>
            </a:pPr>
            <a:r>
              <a:rPr lang="en-US" sz="2100" dirty="0" smtClean="0">
                <a:latin typeface="+mj-lt"/>
                <a:ea typeface="ＭＳ Ｐゴシック"/>
                <a:cs typeface="ＭＳ Ｐゴシック"/>
              </a:rPr>
              <a:t>Foodborne pathogens and ecology of </a:t>
            </a:r>
            <a:r>
              <a:rPr lang="en-US" sz="2100" i="1" dirty="0" smtClean="0">
                <a:latin typeface="+mj-lt"/>
                <a:ea typeface="ＭＳ Ｐゴシック"/>
                <a:cs typeface="ＭＳ Ｐゴシック"/>
              </a:rPr>
              <a:t>E. coli</a:t>
            </a:r>
            <a:r>
              <a:rPr lang="en-US" sz="2100" dirty="0" smtClean="0">
                <a:latin typeface="+mj-lt"/>
                <a:ea typeface="ＭＳ Ｐゴシック"/>
                <a:cs typeface="ＭＳ Ｐゴシック"/>
              </a:rPr>
              <a:t>. (summary of 2 projects)</a:t>
            </a:r>
            <a:endParaRPr lang="en-US" sz="2100" dirty="0">
              <a:latin typeface="+mj-lt"/>
              <a:ea typeface="ＭＳ Ｐゴシック"/>
              <a:cs typeface="ＭＳ Ｐゴシック"/>
            </a:endParaRPr>
          </a:p>
          <a:p>
            <a:pPr marL="342900" indent="-342900">
              <a:buClr>
                <a:schemeClr val="tx2"/>
              </a:buClr>
              <a:buFont typeface="Courier New" panose="02070309020205020404" pitchFamily="49" charset="0"/>
              <a:buChar char="o"/>
              <a:defRPr/>
            </a:pPr>
            <a:r>
              <a:rPr lang="en-US" sz="2200" dirty="0" smtClean="0">
                <a:latin typeface="+mj-lt"/>
                <a:ea typeface="ＭＳ Ｐゴシック"/>
                <a:cs typeface="ＭＳ Ｐゴシック"/>
              </a:rPr>
              <a:t>Sustainability and Viability of Agriculture:</a:t>
            </a:r>
            <a:endParaRPr lang="en-US" sz="2200" dirty="0">
              <a:latin typeface="+mj-lt"/>
              <a:ea typeface="ＭＳ Ｐゴシック"/>
              <a:cs typeface="ＭＳ Ｐゴシック"/>
            </a:endParaRPr>
          </a:p>
          <a:p>
            <a:pPr marL="800100" lvl="1" indent="-342900">
              <a:buClr>
                <a:schemeClr val="tx2"/>
              </a:buClr>
              <a:buSzPct val="75000"/>
              <a:buFont typeface="Wingdings" panose="05000000000000000000" pitchFamily="2" charset="2"/>
              <a:buChar char="q"/>
              <a:defRPr/>
            </a:pPr>
            <a:r>
              <a:rPr lang="en-US" sz="2100" dirty="0" smtClean="0">
                <a:latin typeface="+mj-lt"/>
                <a:ea typeface="ＭＳ Ｐゴシック"/>
                <a:cs typeface="ＭＳ Ｐゴシック"/>
              </a:rPr>
              <a:t>Sustainable Food Systems</a:t>
            </a:r>
          </a:p>
          <a:p>
            <a:pPr marL="800100" lvl="1" indent="-342900">
              <a:buClr>
                <a:schemeClr val="tx2"/>
              </a:buClr>
              <a:buSzPct val="75000"/>
              <a:buFont typeface="Wingdings" panose="05000000000000000000" pitchFamily="2" charset="2"/>
              <a:buChar char="q"/>
              <a:defRPr/>
            </a:pPr>
            <a:r>
              <a:rPr lang="en-US" sz="2100" dirty="0" smtClean="0">
                <a:latin typeface="+mj-lt"/>
                <a:ea typeface="ＭＳ Ｐゴシック"/>
                <a:cs typeface="ＭＳ Ｐゴシック"/>
              </a:rPr>
              <a:t>Science and Agriculture Literacy</a:t>
            </a:r>
          </a:p>
          <a:p>
            <a:pPr marL="800100" lvl="1" indent="-342900">
              <a:buClr>
                <a:schemeClr val="tx2"/>
              </a:buClr>
              <a:buSzPct val="75000"/>
              <a:buFont typeface="Wingdings" panose="05000000000000000000" pitchFamily="2" charset="2"/>
              <a:buChar char="q"/>
              <a:defRPr/>
            </a:pPr>
            <a:r>
              <a:rPr lang="en-US" sz="2100" dirty="0" smtClean="0">
                <a:latin typeface="+mj-lt"/>
                <a:ea typeface="ＭＳ Ｐゴシック"/>
                <a:cs typeface="ＭＳ Ｐゴシック"/>
              </a:rPr>
              <a:t>Organic Crop Production</a:t>
            </a:r>
          </a:p>
          <a:p>
            <a:pPr marL="800100" lvl="1" indent="-342900">
              <a:buClr>
                <a:schemeClr val="tx2"/>
              </a:buClr>
              <a:buSzPct val="75000"/>
              <a:buFont typeface="Wingdings" panose="05000000000000000000" pitchFamily="2" charset="2"/>
              <a:buChar char="q"/>
              <a:defRPr/>
            </a:pPr>
            <a:r>
              <a:rPr lang="en-US" sz="2100" dirty="0" smtClean="0">
                <a:latin typeface="+mj-lt"/>
                <a:ea typeface="ＭＳ Ｐゴシック"/>
                <a:cs typeface="ＭＳ Ｐゴシック"/>
              </a:rPr>
              <a:t>Ag Productivity, Efficiency and Sustainability</a:t>
            </a:r>
          </a:p>
          <a:p>
            <a:pPr marL="800100" lvl="1" indent="-342900">
              <a:buClr>
                <a:schemeClr val="tx2"/>
              </a:buClr>
              <a:buSzPct val="75000"/>
              <a:buFont typeface="Wingdings" panose="05000000000000000000" pitchFamily="2" charset="2"/>
              <a:buChar char="q"/>
              <a:defRPr/>
            </a:pPr>
            <a:r>
              <a:rPr lang="en-US" sz="2100" dirty="0" smtClean="0">
                <a:latin typeface="+mj-lt"/>
                <a:ea typeface="ＭＳ Ｐゴシック"/>
                <a:cs typeface="ＭＳ Ｐゴシック"/>
              </a:rPr>
              <a:t>Waste Management</a:t>
            </a:r>
            <a:endParaRPr lang="en-US" sz="2100" dirty="0">
              <a:latin typeface="+mj-lt"/>
              <a:ea typeface="ＭＳ Ｐゴシック"/>
              <a:cs typeface="ＭＳ Ｐゴシック"/>
            </a:endParaRPr>
          </a:p>
          <a:p>
            <a:pPr>
              <a:defRPr/>
            </a:pPr>
            <a:endParaRPr lang="en-US" dirty="0">
              <a:ea typeface="ＭＳ Ｐゴシック"/>
              <a:cs typeface="ＭＳ Ｐゴシック"/>
            </a:endParaRPr>
          </a:p>
          <a:p>
            <a:pPr>
              <a:defRPr/>
            </a:pPr>
            <a:endParaRPr lang="en-US" dirty="0">
              <a:ea typeface="ＭＳ Ｐゴシック"/>
              <a:cs typeface="ＭＳ Ｐゴシック"/>
            </a:endParaRPr>
          </a:p>
          <a:p>
            <a:pPr>
              <a:defRPr/>
            </a:pPr>
            <a:endParaRPr lang="en-US" dirty="0">
              <a:ea typeface="ＭＳ Ｐゴシック"/>
              <a:cs typeface="ＭＳ Ｐゴシック"/>
            </a:endParaRPr>
          </a:p>
          <a:p>
            <a:pPr>
              <a:defRPr/>
            </a:pPr>
            <a:endParaRPr lang="en-US" dirty="0">
              <a:ea typeface="ＭＳ Ｐゴシック"/>
              <a:cs typeface="ＭＳ Ｐゴシック"/>
            </a:endParaRPr>
          </a:p>
          <a:p>
            <a:pPr>
              <a:defRPr/>
            </a:pPr>
            <a:endParaRPr lang="en-US" dirty="0">
              <a:ea typeface="ＭＳ Ｐゴシック"/>
              <a:cs typeface="ＭＳ Ｐゴシック"/>
            </a:endParaRPr>
          </a:p>
          <a:p>
            <a:pPr>
              <a:defRPr/>
            </a:pPr>
            <a:endParaRPr lang="en-US" dirty="0">
              <a:ea typeface="ＭＳ Ｐゴシック"/>
              <a:cs typeface="ＭＳ Ｐゴシック"/>
            </a:endParaRPr>
          </a:p>
        </p:txBody>
      </p:sp>
    </p:spTree>
    <p:extLst>
      <p:ext uri="{BB962C8B-B14F-4D97-AF65-F5344CB8AC3E}">
        <p14:creationId xmlns:p14="http://schemas.microsoft.com/office/powerpoint/2010/main" val="717066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079500" y="160338"/>
            <a:ext cx="7213600" cy="585787"/>
          </a:xfrm>
          <a:prstGeom prst="rect">
            <a:avLst/>
          </a:prstGeom>
          <a:noFill/>
          <a:ln w="9525">
            <a:noFill/>
            <a:miter lim="800000"/>
            <a:headEnd/>
            <a:tailEnd/>
          </a:ln>
        </p:spPr>
        <p:txBody>
          <a:bodyPr>
            <a:spAutoFit/>
          </a:bodyPr>
          <a:lstStyle/>
          <a:p>
            <a:pPr algn="ctr">
              <a:defRPr/>
            </a:pPr>
            <a:r>
              <a:rPr lang="en-US" sz="3200" dirty="0" smtClean="0">
                <a:solidFill>
                  <a:srgbClr val="241DB3"/>
                </a:solidFill>
                <a:latin typeface="+mj-lt"/>
                <a:ea typeface="ＭＳ Ｐゴシック"/>
                <a:cs typeface="ＭＳ Ｐゴシック"/>
              </a:rPr>
              <a:t>2 Separate Theme Examples 4-H YDA</a:t>
            </a:r>
            <a:endParaRPr lang="en-US" sz="3200" dirty="0">
              <a:solidFill>
                <a:srgbClr val="241DB3"/>
              </a:solidFill>
              <a:latin typeface="+mj-lt"/>
              <a:ea typeface="ＭＳ Ｐゴシック"/>
              <a:cs typeface="ＭＳ Ｐゴシック"/>
            </a:endParaRPr>
          </a:p>
        </p:txBody>
      </p:sp>
      <p:sp>
        <p:nvSpPr>
          <p:cNvPr id="29699" name="Rectangle 6"/>
          <p:cNvSpPr>
            <a:spLocks noChangeArrowheads="1"/>
          </p:cNvSpPr>
          <p:nvPr/>
        </p:nvSpPr>
        <p:spPr bwMode="auto">
          <a:xfrm>
            <a:off x="504825" y="1684338"/>
            <a:ext cx="7940675" cy="3140075"/>
          </a:xfrm>
          <a:prstGeom prst="rect">
            <a:avLst/>
          </a:prstGeom>
          <a:noFill/>
          <a:ln w="9525">
            <a:noFill/>
            <a:miter lim="800000"/>
            <a:headEnd/>
            <a:tailEnd/>
          </a:ln>
        </p:spPr>
        <p:txBody>
          <a:bodyPr>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30724" name="Rectangle 7"/>
          <p:cNvSpPr>
            <a:spLocks noChangeArrowheads="1"/>
          </p:cNvSpPr>
          <p:nvPr/>
        </p:nvSpPr>
        <p:spPr bwMode="auto">
          <a:xfrm>
            <a:off x="808039" y="868363"/>
            <a:ext cx="7769904" cy="5724644"/>
          </a:xfrm>
          <a:prstGeom prst="rect">
            <a:avLst/>
          </a:prstGeom>
          <a:noFill/>
          <a:ln w="9525">
            <a:noFill/>
            <a:miter lim="800000"/>
            <a:headEnd/>
            <a:tailEnd/>
          </a:ln>
        </p:spPr>
        <p:txBody>
          <a:bodyPr wrap="square">
            <a:spAutoFit/>
          </a:bodyPr>
          <a:lstStyle/>
          <a:p>
            <a:pPr marL="342900" indent="-342900">
              <a:buClr>
                <a:schemeClr val="tx2"/>
              </a:buClr>
              <a:buFont typeface="Courier New" panose="02070309020205020404" pitchFamily="49" charset="0"/>
              <a:buChar char="o"/>
              <a:defRPr/>
            </a:pPr>
            <a:r>
              <a:rPr lang="en-US" sz="2400" dirty="0" smtClean="0">
                <a:latin typeface="+mj-lt"/>
                <a:ea typeface="ＭＳ Ｐゴシック"/>
                <a:cs typeface="ＭＳ Ｐゴシック"/>
              </a:rPr>
              <a:t>Healthy Families and Communities Initiative (Advisor 1)</a:t>
            </a:r>
            <a:endParaRPr lang="en-US" sz="2400" dirty="0">
              <a:latin typeface="+mj-lt"/>
              <a:ea typeface="ＭＳ Ｐゴシック"/>
              <a:cs typeface="ＭＳ Ｐゴシック"/>
            </a:endParaRPr>
          </a:p>
          <a:p>
            <a:pPr marL="800100" lvl="1" indent="-342900">
              <a:buClr>
                <a:schemeClr val="tx2"/>
              </a:buClr>
              <a:buSzPct val="75000"/>
              <a:buFont typeface="Wingdings" panose="05000000000000000000" pitchFamily="2" charset="2"/>
              <a:buChar char="q"/>
              <a:defRPr/>
            </a:pPr>
            <a:r>
              <a:rPr lang="en-US" sz="2100" dirty="0" smtClean="0">
                <a:latin typeface="+mj-lt"/>
                <a:ea typeface="ＭＳ Ｐゴシック"/>
                <a:cs typeface="ＭＳ Ｐゴシック"/>
              </a:rPr>
              <a:t>Promote Positive Youth Development</a:t>
            </a:r>
            <a:endParaRPr lang="en-US" sz="2100" dirty="0">
              <a:latin typeface="+mj-lt"/>
              <a:ea typeface="ＭＳ Ｐゴシック"/>
              <a:cs typeface="ＭＳ Ｐゴシック"/>
            </a:endParaRPr>
          </a:p>
          <a:p>
            <a:pPr marL="800100" lvl="1" indent="-342900">
              <a:buClr>
                <a:schemeClr val="tx2"/>
              </a:buClr>
              <a:buSzPct val="75000"/>
              <a:buFont typeface="Wingdings" panose="05000000000000000000" pitchFamily="2" charset="2"/>
              <a:buChar char="q"/>
              <a:defRPr/>
            </a:pPr>
            <a:r>
              <a:rPr lang="en-US" sz="2100" dirty="0" smtClean="0">
                <a:latin typeface="+mj-lt"/>
                <a:ea typeface="ＭＳ Ｐゴシック"/>
                <a:cs typeface="ＭＳ Ｐゴシック"/>
              </a:rPr>
              <a:t>Support Adolescent Leadership Development</a:t>
            </a:r>
            <a:endParaRPr lang="en-US" sz="2100" dirty="0">
              <a:latin typeface="+mj-lt"/>
              <a:ea typeface="ＭＳ Ｐゴシック"/>
              <a:cs typeface="ＭＳ Ｐゴシック"/>
            </a:endParaRPr>
          </a:p>
          <a:p>
            <a:pPr marL="800100" lvl="1" indent="-342900">
              <a:buClr>
                <a:schemeClr val="tx2"/>
              </a:buClr>
              <a:buSzPct val="75000"/>
              <a:buFont typeface="Wingdings" panose="05000000000000000000" pitchFamily="2" charset="2"/>
              <a:buChar char="q"/>
              <a:defRPr/>
            </a:pPr>
            <a:r>
              <a:rPr lang="en-US" sz="2100" dirty="0" smtClean="0">
                <a:latin typeface="+mj-lt"/>
                <a:ea typeface="ＭＳ Ｐゴシック"/>
                <a:cs typeface="ＭＳ Ｐゴシック"/>
              </a:rPr>
              <a:t>Volunteer Development</a:t>
            </a:r>
            <a:endParaRPr lang="en-US" sz="2100" dirty="0">
              <a:latin typeface="+mj-lt"/>
              <a:ea typeface="ＭＳ Ｐゴシック"/>
              <a:cs typeface="ＭＳ Ｐゴシック"/>
            </a:endParaRPr>
          </a:p>
          <a:p>
            <a:pPr marL="800100" lvl="1" indent="-342900">
              <a:buClr>
                <a:schemeClr val="tx2"/>
              </a:buClr>
              <a:buSzPct val="75000"/>
              <a:buFont typeface="Wingdings" panose="05000000000000000000" pitchFamily="2" charset="2"/>
              <a:buChar char="q"/>
              <a:defRPr/>
            </a:pPr>
            <a:r>
              <a:rPr lang="en-US" sz="2100" dirty="0" smtClean="0">
                <a:latin typeface="+mj-lt"/>
                <a:ea typeface="ＭＳ Ｐゴシック"/>
                <a:cs typeface="ＭＳ Ｐゴシック"/>
              </a:rPr>
              <a:t>Increase Science Literacy Among Youth</a:t>
            </a:r>
            <a:endParaRPr lang="en-US" sz="2100" dirty="0">
              <a:latin typeface="+mj-lt"/>
              <a:ea typeface="ＭＳ Ｐゴシック"/>
              <a:cs typeface="ＭＳ Ｐゴシック"/>
            </a:endParaRPr>
          </a:p>
          <a:p>
            <a:pPr marL="800100" lvl="1" indent="-342900">
              <a:buClr>
                <a:schemeClr val="tx2"/>
              </a:buClr>
              <a:buFont typeface="Courier New" pitchFamily="49" charset="0"/>
              <a:buChar char="o"/>
              <a:defRPr/>
            </a:pPr>
            <a:endParaRPr lang="en-US" sz="2100" dirty="0">
              <a:latin typeface="+mj-lt"/>
              <a:ea typeface="ＭＳ Ｐゴシック"/>
              <a:cs typeface="ＭＳ Ｐゴシック"/>
            </a:endParaRPr>
          </a:p>
          <a:p>
            <a:pPr marL="342900" indent="-342900">
              <a:buClr>
                <a:schemeClr val="tx2"/>
              </a:buClr>
              <a:buFont typeface="Courier New" panose="02070309020205020404" pitchFamily="49" charset="0"/>
              <a:buChar char="o"/>
              <a:defRPr/>
            </a:pPr>
            <a:r>
              <a:rPr lang="en-US" sz="2400" dirty="0" smtClean="0">
                <a:latin typeface="+mj-lt"/>
                <a:ea typeface="ＭＳ Ｐゴシック"/>
                <a:cs typeface="ＭＳ Ｐゴシック"/>
              </a:rPr>
              <a:t>Healthy Families and Communities Initiative (Advisor 2)</a:t>
            </a:r>
            <a:endParaRPr lang="en-US" sz="2400" dirty="0">
              <a:latin typeface="+mj-lt"/>
              <a:ea typeface="ＭＳ Ｐゴシック"/>
              <a:cs typeface="ＭＳ Ｐゴシック"/>
            </a:endParaRPr>
          </a:p>
          <a:p>
            <a:pPr marL="800100" lvl="1" indent="-342900">
              <a:buClr>
                <a:schemeClr val="tx2"/>
              </a:buClr>
              <a:buSzPct val="75000"/>
              <a:buFont typeface="Wingdings" panose="05000000000000000000" pitchFamily="2" charset="2"/>
              <a:buChar char="q"/>
              <a:defRPr/>
            </a:pPr>
            <a:r>
              <a:rPr lang="en-US" sz="2100" dirty="0" smtClean="0">
                <a:latin typeface="+mj-lt"/>
                <a:ea typeface="ＭＳ Ｐゴシック"/>
                <a:cs typeface="ＭＳ Ｐゴシック"/>
              </a:rPr>
              <a:t>Life Skills</a:t>
            </a:r>
          </a:p>
          <a:p>
            <a:pPr marL="800100" lvl="1" indent="-342900">
              <a:buClr>
                <a:schemeClr val="tx2"/>
              </a:buClr>
              <a:buSzPct val="75000"/>
              <a:buFont typeface="Wingdings" panose="05000000000000000000" pitchFamily="2" charset="2"/>
              <a:buChar char="q"/>
              <a:defRPr/>
            </a:pPr>
            <a:r>
              <a:rPr lang="en-US" sz="2100" dirty="0" smtClean="0">
                <a:latin typeface="+mj-lt"/>
                <a:ea typeface="ＭＳ Ｐゴシック"/>
                <a:cs typeface="ＭＳ Ｐゴシック"/>
              </a:rPr>
              <a:t>Adolescent Development</a:t>
            </a:r>
          </a:p>
          <a:p>
            <a:pPr marL="800100" lvl="1" indent="-342900">
              <a:buClr>
                <a:schemeClr val="tx2"/>
              </a:buClr>
              <a:buSzPct val="75000"/>
              <a:buFont typeface="Wingdings" panose="05000000000000000000" pitchFamily="2" charset="2"/>
              <a:buChar char="q"/>
              <a:defRPr/>
            </a:pPr>
            <a:r>
              <a:rPr lang="en-US" sz="2100" dirty="0" smtClean="0">
                <a:latin typeface="+mj-lt"/>
                <a:ea typeface="ＭＳ Ｐゴシック"/>
                <a:cs typeface="ＭＳ Ｐゴシック"/>
              </a:rPr>
              <a:t>Extension Education</a:t>
            </a:r>
          </a:p>
          <a:p>
            <a:pPr marL="800100" lvl="1" indent="-342900">
              <a:buClr>
                <a:schemeClr val="tx2"/>
              </a:buClr>
              <a:buSzPct val="75000"/>
              <a:buFont typeface="Wingdings" panose="05000000000000000000" pitchFamily="2" charset="2"/>
              <a:buChar char="q"/>
              <a:defRPr/>
            </a:pPr>
            <a:r>
              <a:rPr lang="en-US" sz="2100" dirty="0" smtClean="0">
                <a:latin typeface="+mj-lt"/>
                <a:ea typeface="ＭＳ Ｐゴシック"/>
                <a:cs typeface="ＭＳ Ｐゴシック"/>
              </a:rPr>
              <a:t>Science, Engineering and Technology</a:t>
            </a:r>
          </a:p>
          <a:p>
            <a:pPr marL="800100" lvl="1" indent="-342900">
              <a:buClr>
                <a:schemeClr val="tx2"/>
              </a:buClr>
              <a:buSzPct val="75000"/>
              <a:buFont typeface="Wingdings" panose="05000000000000000000" pitchFamily="2" charset="2"/>
              <a:buChar char="q"/>
              <a:defRPr/>
            </a:pPr>
            <a:r>
              <a:rPr lang="en-US" sz="2100" dirty="0" smtClean="0">
                <a:latin typeface="+mj-lt"/>
                <a:ea typeface="ＭＳ Ｐゴシック"/>
                <a:cs typeface="ＭＳ Ｐゴシック"/>
              </a:rPr>
              <a:t>Administrative Leadership</a:t>
            </a:r>
            <a:endParaRPr lang="en-US" sz="2100" dirty="0">
              <a:latin typeface="+mj-lt"/>
              <a:ea typeface="ＭＳ Ｐゴシック"/>
              <a:cs typeface="ＭＳ Ｐゴシック"/>
            </a:endParaRPr>
          </a:p>
          <a:p>
            <a:pPr>
              <a:defRPr/>
            </a:pPr>
            <a:endParaRPr lang="en-US" dirty="0">
              <a:ea typeface="ＭＳ Ｐゴシック"/>
              <a:cs typeface="ＭＳ Ｐゴシック"/>
            </a:endParaRPr>
          </a:p>
          <a:p>
            <a:pPr>
              <a:defRPr/>
            </a:pPr>
            <a:endParaRPr lang="en-US" dirty="0">
              <a:ea typeface="ＭＳ Ｐゴシック"/>
              <a:cs typeface="ＭＳ Ｐゴシック"/>
            </a:endParaRPr>
          </a:p>
          <a:p>
            <a:pPr>
              <a:defRPr/>
            </a:pPr>
            <a:endParaRPr lang="en-US" dirty="0">
              <a:ea typeface="ＭＳ Ｐゴシック"/>
              <a:cs typeface="ＭＳ Ｐゴシック"/>
            </a:endParaRPr>
          </a:p>
          <a:p>
            <a:pPr>
              <a:defRPr/>
            </a:pPr>
            <a:endParaRPr lang="en-US" dirty="0">
              <a:ea typeface="ＭＳ Ｐゴシック"/>
              <a:cs typeface="ＭＳ Ｐゴシック"/>
            </a:endParaRPr>
          </a:p>
          <a:p>
            <a:pPr>
              <a:defRPr/>
            </a:pPr>
            <a:endParaRPr lang="en-US" dirty="0">
              <a:ea typeface="ＭＳ Ｐゴシック"/>
              <a:cs typeface="ＭＳ Ｐゴシック"/>
            </a:endParaRPr>
          </a:p>
          <a:p>
            <a:pPr>
              <a:defRPr/>
            </a:pPr>
            <a:endParaRPr lang="en-US" dirty="0">
              <a:ea typeface="ＭＳ Ｐゴシック"/>
              <a:cs typeface="ＭＳ Ｐゴシック"/>
            </a:endParaRPr>
          </a:p>
        </p:txBody>
      </p:sp>
    </p:spTree>
    <p:extLst>
      <p:ext uri="{BB962C8B-B14F-4D97-AF65-F5344CB8AC3E}">
        <p14:creationId xmlns:p14="http://schemas.microsoft.com/office/powerpoint/2010/main" val="10942719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685800" y="160338"/>
            <a:ext cx="7594600" cy="585787"/>
          </a:xfrm>
          <a:prstGeom prst="rect">
            <a:avLst/>
          </a:prstGeom>
          <a:noFill/>
          <a:ln w="9525">
            <a:noFill/>
            <a:miter lim="800000"/>
            <a:headEnd/>
            <a:tailEnd/>
          </a:ln>
        </p:spPr>
        <p:txBody>
          <a:bodyPr>
            <a:spAutoFit/>
          </a:bodyPr>
          <a:lstStyle/>
          <a:p>
            <a:pPr algn="ctr">
              <a:defRPr/>
            </a:pPr>
            <a:r>
              <a:rPr lang="en-US" sz="3200" dirty="0">
                <a:solidFill>
                  <a:srgbClr val="241DB3"/>
                </a:solidFill>
                <a:latin typeface="+mj-lt"/>
                <a:ea typeface="ＭＳ Ｐゴシック"/>
                <a:cs typeface="ＭＳ Ｐゴシック"/>
              </a:rPr>
              <a:t>Theme Examples - NFCS Advisor</a:t>
            </a:r>
          </a:p>
        </p:txBody>
      </p:sp>
      <p:sp>
        <p:nvSpPr>
          <p:cNvPr id="28675" name="Rectangle 6"/>
          <p:cNvSpPr>
            <a:spLocks noChangeArrowheads="1"/>
          </p:cNvSpPr>
          <p:nvPr/>
        </p:nvSpPr>
        <p:spPr bwMode="auto">
          <a:xfrm>
            <a:off x="504825" y="1684338"/>
            <a:ext cx="7940675" cy="3140075"/>
          </a:xfrm>
          <a:prstGeom prst="rect">
            <a:avLst/>
          </a:prstGeom>
          <a:noFill/>
          <a:ln w="9525">
            <a:noFill/>
            <a:miter lim="800000"/>
            <a:headEnd/>
            <a:tailEnd/>
          </a:ln>
        </p:spPr>
        <p:txBody>
          <a:bodyPr>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30724" name="Rectangle 7"/>
          <p:cNvSpPr>
            <a:spLocks noChangeArrowheads="1"/>
          </p:cNvSpPr>
          <p:nvPr/>
        </p:nvSpPr>
        <p:spPr bwMode="auto">
          <a:xfrm>
            <a:off x="685800" y="746125"/>
            <a:ext cx="7878763" cy="6324808"/>
          </a:xfrm>
          <a:prstGeom prst="rect">
            <a:avLst/>
          </a:prstGeom>
          <a:noFill/>
          <a:ln w="9525">
            <a:noFill/>
            <a:miter lim="800000"/>
            <a:headEnd/>
            <a:tailEnd/>
          </a:ln>
        </p:spPr>
        <p:txBody>
          <a:bodyPr>
            <a:spAutoFit/>
          </a:bodyPr>
          <a:lstStyle/>
          <a:p>
            <a:pPr marL="342900" indent="-342900">
              <a:buClr>
                <a:schemeClr val="tx2"/>
              </a:buClr>
              <a:buSzPct val="103000"/>
              <a:buFont typeface="Courier New" panose="02070309020205020404" pitchFamily="49" charset="0"/>
              <a:buChar char="o"/>
              <a:defRPr/>
            </a:pPr>
            <a:r>
              <a:rPr lang="en-US" sz="2100" kern="100" dirty="0">
                <a:latin typeface="+mj-lt"/>
                <a:ea typeface="ＭＳ Ｐゴシック"/>
                <a:cs typeface="ＭＳ Ｐゴシック"/>
              </a:rPr>
              <a:t>I expanded the scope of my activities in research, extension, and creative activity while at the same time ensuring I was strategically positioning my administrative and programmatic efforts in ways that integrated the local county needs with the UC ANR Strategic Vision: human nutritional status, child obesity, food safety, and food security. </a:t>
            </a:r>
          </a:p>
          <a:p>
            <a:pPr marL="342900" indent="-342900">
              <a:buClr>
                <a:schemeClr val="tx2"/>
              </a:buClr>
              <a:buFont typeface="Courier New" panose="02070309020205020404" pitchFamily="49" charset="0"/>
              <a:buChar char="o"/>
              <a:defRPr/>
            </a:pPr>
            <a:endParaRPr lang="en-US" sz="2400" dirty="0">
              <a:latin typeface="+mj-lt"/>
              <a:ea typeface="ＭＳ Ｐゴシック"/>
              <a:cs typeface="ＭＳ Ｐゴシック"/>
            </a:endParaRPr>
          </a:p>
          <a:p>
            <a:pPr marL="342900" indent="-342900">
              <a:buClr>
                <a:schemeClr val="tx2"/>
              </a:buClr>
              <a:buFont typeface="Courier New" panose="02070309020205020404" pitchFamily="49" charset="0"/>
              <a:buChar char="o"/>
              <a:defRPr/>
            </a:pPr>
            <a:r>
              <a:rPr lang="en-US" sz="2400" dirty="0">
                <a:latin typeface="+mj-lt"/>
                <a:ea typeface="ＭＳ Ｐゴシック"/>
                <a:cs typeface="ＭＳ Ｐゴシック"/>
              </a:rPr>
              <a:t>Healthy </a:t>
            </a:r>
            <a:r>
              <a:rPr lang="en-US" sz="2400" dirty="0" smtClean="0">
                <a:latin typeface="+mj-lt"/>
                <a:ea typeface="ＭＳ Ｐゴシック"/>
                <a:cs typeface="ＭＳ Ｐゴシック"/>
              </a:rPr>
              <a:t>Families </a:t>
            </a:r>
            <a:r>
              <a:rPr lang="en-US" sz="2400" dirty="0">
                <a:latin typeface="+mj-lt"/>
                <a:ea typeface="ＭＳ Ｐゴシック"/>
                <a:cs typeface="ＭＳ Ｐゴシック"/>
              </a:rPr>
              <a:t>and </a:t>
            </a:r>
            <a:r>
              <a:rPr lang="en-US" sz="2400" dirty="0" smtClean="0">
                <a:latin typeface="+mj-lt"/>
                <a:ea typeface="ＭＳ Ｐゴシック"/>
                <a:cs typeface="ＭＳ Ｐゴシック"/>
              </a:rPr>
              <a:t>Communities Initiative</a:t>
            </a:r>
            <a:endParaRPr lang="en-US" sz="2400" dirty="0">
              <a:latin typeface="+mj-lt"/>
              <a:ea typeface="ＭＳ Ｐゴシック"/>
              <a:cs typeface="ＭＳ Ｐゴシック"/>
            </a:endParaRPr>
          </a:p>
          <a:p>
            <a:pPr marL="800100" lvl="1" indent="-342900">
              <a:buClr>
                <a:schemeClr val="tx2"/>
              </a:buClr>
              <a:buSzPct val="75000"/>
              <a:buFont typeface="Wingdings" panose="05000000000000000000" pitchFamily="2" charset="2"/>
              <a:buChar char="q"/>
              <a:defRPr/>
            </a:pPr>
            <a:r>
              <a:rPr lang="en-US" sz="2100" dirty="0" smtClean="0">
                <a:latin typeface="+mj-lt"/>
                <a:ea typeface="ＭＳ Ｐゴシック"/>
                <a:cs typeface="ＭＳ Ｐゴシック"/>
              </a:rPr>
              <a:t>Prevention of Childhood </a:t>
            </a:r>
            <a:r>
              <a:rPr lang="en-US" sz="2100" dirty="0">
                <a:latin typeface="+mj-lt"/>
                <a:ea typeface="ＭＳ Ｐゴシック"/>
                <a:cs typeface="ＭＳ Ｐゴシック"/>
              </a:rPr>
              <a:t>Obesity</a:t>
            </a:r>
          </a:p>
          <a:p>
            <a:pPr marL="800100" lvl="1" indent="-342900">
              <a:buClr>
                <a:schemeClr val="tx2"/>
              </a:buClr>
              <a:buSzPct val="75000"/>
              <a:buFont typeface="Wingdings" panose="05000000000000000000" pitchFamily="2" charset="2"/>
              <a:buChar char="q"/>
              <a:defRPr/>
            </a:pPr>
            <a:r>
              <a:rPr lang="en-US" sz="2100" dirty="0">
                <a:latin typeface="+mj-lt"/>
                <a:ea typeface="ＭＳ Ｐゴシック"/>
                <a:cs typeface="ＭＳ Ｐゴシック"/>
              </a:rPr>
              <a:t>Health Promotion</a:t>
            </a:r>
          </a:p>
          <a:p>
            <a:pPr marL="800100" lvl="1" indent="-342900">
              <a:buClr>
                <a:schemeClr val="tx2"/>
              </a:buClr>
              <a:buSzPct val="75000"/>
              <a:buFont typeface="Wingdings" panose="05000000000000000000" pitchFamily="2" charset="2"/>
              <a:buChar char="q"/>
              <a:defRPr/>
            </a:pPr>
            <a:r>
              <a:rPr lang="en-US" sz="2100" dirty="0">
                <a:latin typeface="+mj-lt"/>
                <a:ea typeface="ＭＳ Ｐゴシック"/>
                <a:cs typeface="ＭＳ Ｐゴシック"/>
              </a:rPr>
              <a:t>Consumer Food Safety</a:t>
            </a:r>
          </a:p>
          <a:p>
            <a:pPr marL="800100" lvl="1" indent="-342900">
              <a:buClr>
                <a:schemeClr val="tx2"/>
              </a:buClr>
              <a:buSzPct val="75000"/>
              <a:buFont typeface="Wingdings" panose="05000000000000000000" pitchFamily="2" charset="2"/>
              <a:buChar char="q"/>
              <a:defRPr/>
            </a:pPr>
            <a:r>
              <a:rPr lang="en-US" sz="2100" dirty="0">
                <a:latin typeface="+mj-lt"/>
                <a:ea typeface="ＭＳ Ｐゴシック"/>
                <a:cs typeface="ＭＳ Ｐゴシック"/>
              </a:rPr>
              <a:t>Food </a:t>
            </a:r>
            <a:r>
              <a:rPr lang="en-US" sz="2100" dirty="0" smtClean="0">
                <a:latin typeface="+mj-lt"/>
                <a:ea typeface="ＭＳ Ｐゴシック"/>
                <a:cs typeface="ＭＳ Ｐゴシック"/>
              </a:rPr>
              <a:t>Security</a:t>
            </a:r>
          </a:p>
          <a:p>
            <a:pPr marL="800100" lvl="1" indent="-342900">
              <a:buClr>
                <a:schemeClr val="tx2"/>
              </a:buClr>
              <a:buSzPct val="75000"/>
              <a:buFont typeface="Wingdings" panose="05000000000000000000" pitchFamily="2" charset="2"/>
              <a:buChar char="q"/>
              <a:defRPr/>
            </a:pPr>
            <a:r>
              <a:rPr lang="en-US" sz="2100" dirty="0" smtClean="0">
                <a:latin typeface="+mj-lt"/>
                <a:ea typeface="ＭＳ Ｐゴシック"/>
                <a:cs typeface="ＭＳ Ｐゴシック"/>
              </a:rPr>
              <a:t>Administrative Leadership</a:t>
            </a:r>
            <a:endParaRPr lang="en-US" sz="2100" dirty="0">
              <a:latin typeface="+mj-lt"/>
              <a:ea typeface="ＭＳ Ｐゴシック"/>
              <a:cs typeface="ＭＳ Ｐゴシック"/>
            </a:endParaRPr>
          </a:p>
          <a:p>
            <a:pPr>
              <a:defRPr/>
            </a:pPr>
            <a:endParaRPr lang="en-US" dirty="0">
              <a:ea typeface="ＭＳ Ｐゴシック"/>
              <a:cs typeface="ＭＳ Ｐゴシック"/>
            </a:endParaRPr>
          </a:p>
          <a:p>
            <a:pPr>
              <a:defRPr/>
            </a:pPr>
            <a:endParaRPr lang="en-US" dirty="0">
              <a:ea typeface="ＭＳ Ｐゴシック"/>
              <a:cs typeface="ＭＳ Ｐゴシック"/>
            </a:endParaRPr>
          </a:p>
          <a:p>
            <a:pPr>
              <a:defRPr/>
            </a:pPr>
            <a:endParaRPr lang="en-US" dirty="0">
              <a:ea typeface="ＭＳ Ｐゴシック"/>
              <a:cs typeface="ＭＳ Ｐゴシック"/>
            </a:endParaRPr>
          </a:p>
          <a:p>
            <a:pPr>
              <a:defRPr/>
            </a:pPr>
            <a:endParaRPr lang="en-US" dirty="0">
              <a:ea typeface="ＭＳ Ｐゴシック"/>
              <a:cs typeface="ＭＳ Ｐゴシック"/>
            </a:endParaRPr>
          </a:p>
          <a:p>
            <a:pPr>
              <a:defRPr/>
            </a:pPr>
            <a:endParaRPr lang="en-US" dirty="0">
              <a:ea typeface="ＭＳ Ｐゴシック"/>
              <a:cs typeface="ＭＳ Ｐゴシック"/>
            </a:endParaRPr>
          </a:p>
          <a:p>
            <a:pPr>
              <a:defRPr/>
            </a:pPr>
            <a:endParaRPr lang="en-US" dirty="0">
              <a:ea typeface="ＭＳ Ｐゴシック"/>
              <a:cs typeface="ＭＳ Ｐゴシック"/>
            </a:endParaRPr>
          </a:p>
          <a:p>
            <a:pPr>
              <a:defRPr/>
            </a:pPr>
            <a:endParaRPr lang="en-US" dirty="0">
              <a:ea typeface="ＭＳ Ｐゴシック"/>
              <a:cs typeface="ＭＳ Ｐゴシック"/>
            </a:endParaRPr>
          </a:p>
        </p:txBody>
      </p:sp>
    </p:spTree>
    <p:extLst>
      <p:ext uri="{BB962C8B-B14F-4D97-AF65-F5344CB8AC3E}">
        <p14:creationId xmlns:p14="http://schemas.microsoft.com/office/powerpoint/2010/main" val="39815006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079500" y="160338"/>
            <a:ext cx="7213600" cy="585787"/>
          </a:xfrm>
          <a:prstGeom prst="rect">
            <a:avLst/>
          </a:prstGeom>
          <a:noFill/>
          <a:ln w="9525">
            <a:noFill/>
            <a:miter lim="800000"/>
            <a:headEnd/>
            <a:tailEnd/>
          </a:ln>
        </p:spPr>
        <p:txBody>
          <a:bodyPr>
            <a:spAutoFit/>
          </a:bodyPr>
          <a:lstStyle/>
          <a:p>
            <a:pPr algn="ctr">
              <a:defRPr/>
            </a:pPr>
            <a:r>
              <a:rPr lang="en-US" sz="3200" dirty="0">
                <a:solidFill>
                  <a:srgbClr val="241DB3"/>
                </a:solidFill>
                <a:latin typeface="+mj-lt"/>
                <a:ea typeface="ＭＳ Ｐゴシック"/>
                <a:cs typeface="ＭＳ Ｐゴシック"/>
              </a:rPr>
              <a:t>Theme Examples – Natural Resources</a:t>
            </a:r>
          </a:p>
        </p:txBody>
      </p:sp>
      <p:sp>
        <p:nvSpPr>
          <p:cNvPr id="29699" name="Rectangle 6"/>
          <p:cNvSpPr>
            <a:spLocks noChangeArrowheads="1"/>
          </p:cNvSpPr>
          <p:nvPr/>
        </p:nvSpPr>
        <p:spPr bwMode="auto">
          <a:xfrm>
            <a:off x="504825" y="1684338"/>
            <a:ext cx="7940675" cy="3140075"/>
          </a:xfrm>
          <a:prstGeom prst="rect">
            <a:avLst/>
          </a:prstGeom>
          <a:noFill/>
          <a:ln w="9525">
            <a:noFill/>
            <a:miter lim="800000"/>
            <a:headEnd/>
            <a:tailEnd/>
          </a:ln>
        </p:spPr>
        <p:txBody>
          <a:bodyPr>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30724" name="Rectangle 7"/>
          <p:cNvSpPr>
            <a:spLocks noChangeArrowheads="1"/>
          </p:cNvSpPr>
          <p:nvPr/>
        </p:nvSpPr>
        <p:spPr bwMode="auto">
          <a:xfrm>
            <a:off x="808039" y="868363"/>
            <a:ext cx="7485062" cy="5447645"/>
          </a:xfrm>
          <a:prstGeom prst="rect">
            <a:avLst/>
          </a:prstGeom>
          <a:noFill/>
          <a:ln w="9525">
            <a:noFill/>
            <a:miter lim="800000"/>
            <a:headEnd/>
            <a:tailEnd/>
          </a:ln>
        </p:spPr>
        <p:txBody>
          <a:bodyPr wrap="square">
            <a:spAutoFit/>
          </a:bodyPr>
          <a:lstStyle/>
          <a:p>
            <a:pPr marL="342900" indent="-342900">
              <a:buClr>
                <a:schemeClr val="tx2"/>
              </a:buClr>
              <a:buFont typeface="Courier New" panose="02070309020205020404" pitchFamily="49" charset="0"/>
              <a:buChar char="o"/>
              <a:defRPr/>
            </a:pPr>
            <a:r>
              <a:rPr lang="en-US" sz="2400" dirty="0">
                <a:latin typeface="+mj-lt"/>
                <a:ea typeface="ＭＳ Ｐゴシック"/>
                <a:cs typeface="ＭＳ Ｐゴシック"/>
              </a:rPr>
              <a:t>Sustainable </a:t>
            </a:r>
            <a:r>
              <a:rPr lang="en-US" sz="2400" dirty="0" smtClean="0">
                <a:latin typeface="+mj-lt"/>
                <a:ea typeface="ＭＳ Ｐゴシック"/>
                <a:cs typeface="ＭＳ Ｐゴシック"/>
              </a:rPr>
              <a:t>Ecosystems Initiative</a:t>
            </a:r>
            <a:endParaRPr lang="en-US" sz="2400" dirty="0">
              <a:latin typeface="+mj-lt"/>
              <a:ea typeface="ＭＳ Ｐゴシック"/>
              <a:cs typeface="ＭＳ Ｐゴシック"/>
            </a:endParaRPr>
          </a:p>
          <a:p>
            <a:pPr marL="800100" lvl="1" indent="-342900">
              <a:buClr>
                <a:schemeClr val="tx2"/>
              </a:buClr>
              <a:buSzPct val="75000"/>
              <a:buFont typeface="Wingdings" panose="05000000000000000000" pitchFamily="2" charset="2"/>
              <a:buChar char="q"/>
              <a:defRPr/>
            </a:pPr>
            <a:r>
              <a:rPr lang="en-US" sz="2100" dirty="0">
                <a:latin typeface="+mj-lt"/>
                <a:ea typeface="ＭＳ Ｐゴシック"/>
                <a:cs typeface="ＭＳ Ｐゴシック"/>
              </a:rPr>
              <a:t>Sustainable Natural Ecosystems</a:t>
            </a:r>
          </a:p>
          <a:p>
            <a:pPr marL="800100" lvl="1" indent="-342900">
              <a:buClr>
                <a:schemeClr val="tx2"/>
              </a:buClr>
              <a:buSzPct val="75000"/>
              <a:buFont typeface="Wingdings" panose="05000000000000000000" pitchFamily="2" charset="2"/>
              <a:buChar char="q"/>
              <a:defRPr/>
            </a:pPr>
            <a:r>
              <a:rPr lang="en-US" sz="2100" dirty="0">
                <a:latin typeface="+mj-lt"/>
                <a:ea typeface="ＭＳ Ｐゴシック"/>
                <a:cs typeface="ＭＳ Ｐゴシック"/>
              </a:rPr>
              <a:t>Sustainable Natural Resources</a:t>
            </a:r>
          </a:p>
          <a:p>
            <a:pPr marL="800100" lvl="1" indent="-342900">
              <a:buClr>
                <a:schemeClr val="tx2"/>
              </a:buClr>
              <a:buSzPct val="75000"/>
              <a:buFont typeface="Wingdings" panose="05000000000000000000" pitchFamily="2" charset="2"/>
              <a:buChar char="q"/>
              <a:defRPr/>
            </a:pPr>
            <a:r>
              <a:rPr lang="en-US" sz="2100" dirty="0">
                <a:latin typeface="+mj-lt"/>
                <a:ea typeface="ＭＳ Ｐゴシック"/>
                <a:cs typeface="ＭＳ Ｐゴシック"/>
              </a:rPr>
              <a:t>Water Quality, Quantity and Security</a:t>
            </a:r>
          </a:p>
          <a:p>
            <a:pPr marL="800100" lvl="1" indent="-342900">
              <a:buClr>
                <a:schemeClr val="tx2"/>
              </a:buClr>
              <a:buSzPct val="75000"/>
              <a:buFont typeface="Wingdings" panose="05000000000000000000" pitchFamily="2" charset="2"/>
              <a:buChar char="q"/>
              <a:defRPr/>
            </a:pPr>
            <a:r>
              <a:rPr lang="en-US" sz="2100" dirty="0">
                <a:latin typeface="+mj-lt"/>
                <a:ea typeface="ＭＳ Ｐゴシック"/>
                <a:cs typeface="ＭＳ Ｐゴシック"/>
              </a:rPr>
              <a:t>Water Conservation and Irrigation Quality</a:t>
            </a:r>
          </a:p>
          <a:p>
            <a:pPr marL="800100" lvl="1" indent="-342900">
              <a:buClr>
                <a:schemeClr val="tx2"/>
              </a:buClr>
              <a:buFont typeface="Courier New" pitchFamily="49" charset="0"/>
              <a:buChar char="o"/>
              <a:defRPr/>
            </a:pPr>
            <a:endParaRPr lang="en-US" sz="2100" dirty="0">
              <a:latin typeface="+mj-lt"/>
              <a:ea typeface="ＭＳ Ｐゴシック"/>
              <a:cs typeface="ＭＳ Ｐゴシック"/>
            </a:endParaRPr>
          </a:p>
          <a:p>
            <a:pPr marL="342900" indent="-342900">
              <a:buClr>
                <a:schemeClr val="tx2"/>
              </a:buClr>
              <a:buFont typeface="Courier New" panose="02070309020205020404" pitchFamily="49" charset="0"/>
              <a:buChar char="o"/>
              <a:defRPr/>
            </a:pPr>
            <a:r>
              <a:rPr lang="en-US" sz="2400" dirty="0">
                <a:latin typeface="+mj-lt"/>
                <a:ea typeface="ＭＳ Ｐゴシック"/>
                <a:cs typeface="ＭＳ Ｐゴシック"/>
              </a:rPr>
              <a:t>Example of a more narrowly focused Natural Resources </a:t>
            </a:r>
            <a:r>
              <a:rPr lang="en-US" sz="2400" dirty="0" smtClean="0">
                <a:latin typeface="+mj-lt"/>
                <a:ea typeface="ＭＳ Ｐゴシック"/>
                <a:cs typeface="ＭＳ Ｐゴシック"/>
              </a:rPr>
              <a:t>Theme(s)</a:t>
            </a:r>
            <a:endParaRPr lang="en-US" sz="2400" dirty="0">
              <a:latin typeface="+mj-lt"/>
              <a:ea typeface="ＭＳ Ｐゴシック"/>
              <a:cs typeface="ＭＳ Ｐゴシック"/>
            </a:endParaRPr>
          </a:p>
          <a:p>
            <a:pPr marL="800100" lvl="1" indent="-342900">
              <a:buClr>
                <a:schemeClr val="tx2"/>
              </a:buClr>
              <a:buSzPct val="75000"/>
              <a:buFont typeface="Wingdings" panose="05000000000000000000" pitchFamily="2" charset="2"/>
              <a:buChar char="q"/>
              <a:defRPr/>
            </a:pPr>
            <a:r>
              <a:rPr lang="en-US" sz="2100" dirty="0">
                <a:latin typeface="+mj-lt"/>
                <a:ea typeface="ＭＳ Ｐゴシック"/>
                <a:cs typeface="ＭＳ Ｐゴシック"/>
              </a:rPr>
              <a:t>Landscape Management</a:t>
            </a:r>
          </a:p>
          <a:p>
            <a:pPr marL="1257300" lvl="2" indent="-342900">
              <a:buClr>
                <a:schemeClr val="tx2"/>
              </a:buClr>
              <a:buFont typeface="Courier New" panose="02070309020205020404" pitchFamily="49" charset="0"/>
              <a:buChar char="o"/>
              <a:defRPr/>
            </a:pPr>
            <a:r>
              <a:rPr lang="en-US" sz="2100" dirty="0">
                <a:latin typeface="+mj-lt"/>
                <a:ea typeface="ＭＳ Ｐゴシック"/>
                <a:cs typeface="ＭＳ Ｐゴシック"/>
              </a:rPr>
              <a:t>Wildland/Urban Interface</a:t>
            </a:r>
          </a:p>
          <a:p>
            <a:pPr marL="1257300" lvl="2" indent="-342900">
              <a:buClr>
                <a:schemeClr val="tx2"/>
              </a:buClr>
              <a:buFont typeface="Courier New" panose="02070309020205020404" pitchFamily="49" charset="0"/>
              <a:buChar char="o"/>
              <a:defRPr/>
            </a:pPr>
            <a:r>
              <a:rPr lang="en-US" sz="2100" dirty="0">
                <a:latin typeface="+mj-lt"/>
                <a:ea typeface="ＭＳ Ｐゴシック"/>
                <a:cs typeface="ＭＳ Ｐゴシック"/>
              </a:rPr>
              <a:t>Wildfire Education</a:t>
            </a:r>
          </a:p>
          <a:p>
            <a:pPr>
              <a:defRPr/>
            </a:pPr>
            <a:endParaRPr lang="en-US" dirty="0">
              <a:ea typeface="ＭＳ Ｐゴシック"/>
              <a:cs typeface="ＭＳ Ｐゴシック"/>
            </a:endParaRPr>
          </a:p>
          <a:p>
            <a:pPr>
              <a:defRPr/>
            </a:pPr>
            <a:endParaRPr lang="en-US" dirty="0">
              <a:ea typeface="ＭＳ Ｐゴシック"/>
              <a:cs typeface="ＭＳ Ｐゴシック"/>
            </a:endParaRPr>
          </a:p>
          <a:p>
            <a:pPr>
              <a:defRPr/>
            </a:pPr>
            <a:endParaRPr lang="en-US" dirty="0">
              <a:ea typeface="ＭＳ Ｐゴシック"/>
              <a:cs typeface="ＭＳ Ｐゴシック"/>
            </a:endParaRPr>
          </a:p>
          <a:p>
            <a:pPr>
              <a:defRPr/>
            </a:pPr>
            <a:endParaRPr lang="en-US" dirty="0">
              <a:ea typeface="ＭＳ Ｐゴシック"/>
              <a:cs typeface="ＭＳ Ｐゴシック"/>
            </a:endParaRPr>
          </a:p>
          <a:p>
            <a:pPr>
              <a:defRPr/>
            </a:pPr>
            <a:endParaRPr lang="en-US" dirty="0">
              <a:ea typeface="ＭＳ Ｐゴシック"/>
              <a:cs typeface="ＭＳ Ｐゴシック"/>
            </a:endParaRPr>
          </a:p>
          <a:p>
            <a:pPr>
              <a:defRPr/>
            </a:pPr>
            <a:endParaRPr lang="en-US" dirty="0">
              <a:ea typeface="ＭＳ Ｐゴシック"/>
              <a:cs typeface="ＭＳ Ｐゴシック"/>
            </a:endParaRPr>
          </a:p>
        </p:txBody>
      </p:sp>
    </p:spTree>
    <p:extLst>
      <p:ext uri="{BB962C8B-B14F-4D97-AF65-F5344CB8AC3E}">
        <p14:creationId xmlns:p14="http://schemas.microsoft.com/office/powerpoint/2010/main" val="30942114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7302" y="186734"/>
            <a:ext cx="6773862" cy="646113"/>
          </a:xfrm>
          <a:prstGeom prst="rect">
            <a:avLst/>
          </a:prstGeom>
        </p:spPr>
        <p:txBody>
          <a:bodyPr>
            <a:spAutoFit/>
          </a:bodyPr>
          <a:lstStyle/>
          <a:p>
            <a:pPr algn="ctr">
              <a:defRPr/>
            </a:pPr>
            <a:r>
              <a:rPr lang="en-US" sz="3600" kern="0" dirty="0" smtClean="0">
                <a:solidFill>
                  <a:srgbClr val="241DB3"/>
                </a:solidFill>
                <a:latin typeface="+mj-lt"/>
                <a:ea typeface="Verdana" pitchFamily="34" charset="0"/>
                <a:cs typeface="Verdana" pitchFamily="34" charset="0"/>
              </a:rPr>
              <a:t>Tips for Writing your AE</a:t>
            </a:r>
            <a:endParaRPr lang="en-US" dirty="0">
              <a:solidFill>
                <a:srgbClr val="241DB3"/>
              </a:solidFill>
              <a:latin typeface="+mj-lt"/>
              <a:ea typeface="Verdana" pitchFamily="34" charset="0"/>
              <a:cs typeface="Verdana" pitchFamily="34" charset="0"/>
            </a:endParaRPr>
          </a:p>
        </p:txBody>
      </p:sp>
      <p:sp>
        <p:nvSpPr>
          <p:cNvPr id="3" name="Rectangle 2"/>
          <p:cNvSpPr/>
          <p:nvPr/>
        </p:nvSpPr>
        <p:spPr>
          <a:xfrm>
            <a:off x="342900" y="763046"/>
            <a:ext cx="8801100" cy="5352234"/>
          </a:xfrm>
          <a:prstGeom prst="rect">
            <a:avLst/>
          </a:prstGeom>
        </p:spPr>
        <p:txBody>
          <a:bodyPr wrap="square">
            <a:spAutoFit/>
          </a:bodyPr>
          <a:lstStyle/>
          <a:p>
            <a:pPr lvl="0" defTabSz="914400">
              <a:spcBef>
                <a:spcPts val="0"/>
              </a:spcBef>
              <a:spcAft>
                <a:spcPts val="1200"/>
              </a:spcAft>
              <a:buClr>
                <a:schemeClr val="tx2"/>
              </a:buClr>
              <a:buSzPct val="100000"/>
              <a:defRPr/>
            </a:pPr>
            <a:r>
              <a:rPr lang="en-US" sz="2200" dirty="0" smtClean="0">
                <a:latin typeface="+mj-lt"/>
              </a:rPr>
              <a:t>Make sure you highlight your activities that support UC ANR visibility and effectiveness such as:</a:t>
            </a:r>
          </a:p>
          <a:p>
            <a:pPr marL="800100" lvl="1" indent="-800100" defTabSz="914400">
              <a:spcBef>
                <a:spcPts val="0"/>
              </a:spcBef>
              <a:spcAft>
                <a:spcPts val="1200"/>
              </a:spcAft>
              <a:buClr>
                <a:schemeClr val="tx2"/>
              </a:buClr>
              <a:buSzPct val="100000"/>
              <a:buFont typeface="Courier New" pitchFamily="49" charset="0"/>
              <a:buChar char="o"/>
              <a:defRPr/>
            </a:pPr>
            <a:r>
              <a:rPr lang="en-US" sz="2200" dirty="0" smtClean="0">
                <a:latin typeface="+mj-lt"/>
                <a:ea typeface="ＭＳ Ｐゴシック"/>
                <a:cs typeface="ＭＳ Ｐゴシック"/>
              </a:rPr>
              <a:t>Successful collaborations (Internal and external).</a:t>
            </a:r>
          </a:p>
          <a:p>
            <a:pPr marL="800100" lvl="1" indent="-800100" defTabSz="914400">
              <a:spcBef>
                <a:spcPts val="0"/>
              </a:spcBef>
              <a:spcAft>
                <a:spcPts val="1200"/>
              </a:spcAft>
              <a:buClr>
                <a:schemeClr val="tx2"/>
              </a:buClr>
              <a:buSzPct val="100000"/>
              <a:buFont typeface="Courier New" pitchFamily="49" charset="0"/>
              <a:buChar char="o"/>
              <a:defRPr/>
            </a:pPr>
            <a:r>
              <a:rPr lang="en-US" sz="2200" dirty="0" smtClean="0">
                <a:latin typeface="+mj-lt"/>
                <a:ea typeface="ＭＳ Ｐゴシック"/>
                <a:cs typeface="ＭＳ Ｐゴシック"/>
              </a:rPr>
              <a:t>Mentoring of colleagues (formal and informal).</a:t>
            </a:r>
          </a:p>
          <a:p>
            <a:pPr marL="800100" lvl="1" indent="-800100" defTabSz="914400">
              <a:spcBef>
                <a:spcPts val="0"/>
              </a:spcBef>
              <a:spcAft>
                <a:spcPts val="1200"/>
              </a:spcAft>
              <a:buClr>
                <a:schemeClr val="tx2"/>
              </a:buClr>
              <a:buSzPct val="100000"/>
              <a:buFont typeface="Courier New" pitchFamily="49" charset="0"/>
              <a:buChar char="o"/>
              <a:defRPr/>
            </a:pPr>
            <a:r>
              <a:rPr lang="en-US" sz="2200" dirty="0" smtClean="0">
                <a:latin typeface="+mj-lt"/>
                <a:ea typeface="ＭＳ Ｐゴシック"/>
                <a:cs typeface="ＭＳ Ｐゴシック"/>
              </a:rPr>
              <a:t>Efforts to strengthen the UC ANR network (formerly called the “continuum”).</a:t>
            </a:r>
            <a:endParaRPr lang="en-US" sz="2200" dirty="0">
              <a:latin typeface="+mj-lt"/>
              <a:ea typeface="ＭＳ Ｐゴシック"/>
              <a:cs typeface="ＭＳ Ｐゴシック"/>
            </a:endParaRPr>
          </a:p>
          <a:p>
            <a:pPr marL="800100" lvl="1" indent="-800100" defTabSz="914400">
              <a:spcBef>
                <a:spcPts val="0"/>
              </a:spcBef>
              <a:spcAft>
                <a:spcPts val="1200"/>
              </a:spcAft>
              <a:buClr>
                <a:schemeClr val="tx2"/>
              </a:buClr>
              <a:buSzPct val="100000"/>
              <a:buFont typeface="Courier New" pitchFamily="49" charset="0"/>
              <a:buChar char="o"/>
              <a:defRPr/>
            </a:pPr>
            <a:r>
              <a:rPr lang="en-US" sz="2200" dirty="0" smtClean="0">
                <a:solidFill>
                  <a:srgbClr val="000000"/>
                </a:solidFill>
                <a:latin typeface="+mj-lt"/>
                <a:ea typeface="ＭＳ Ｐゴシック"/>
                <a:cs typeface="ＭＳ Ｐゴシック"/>
              </a:rPr>
              <a:t>Multi-county and/or multi-program assignments.</a:t>
            </a:r>
            <a:endParaRPr lang="en-US" sz="2200" dirty="0">
              <a:solidFill>
                <a:srgbClr val="000000"/>
              </a:solidFill>
              <a:latin typeface="+mj-lt"/>
              <a:ea typeface="ＭＳ Ｐゴシック"/>
              <a:cs typeface="ＭＳ Ｐゴシック"/>
            </a:endParaRPr>
          </a:p>
          <a:p>
            <a:pPr marL="800100" lvl="1" indent="-800100" defTabSz="914400">
              <a:spcBef>
                <a:spcPts val="0"/>
              </a:spcBef>
              <a:spcAft>
                <a:spcPts val="1200"/>
              </a:spcAft>
              <a:buClr>
                <a:schemeClr val="tx2"/>
              </a:buClr>
              <a:buSzPct val="100000"/>
              <a:buFont typeface="Courier New" pitchFamily="49" charset="0"/>
              <a:buChar char="o"/>
              <a:defRPr/>
            </a:pPr>
            <a:r>
              <a:rPr lang="en-US" sz="2200" dirty="0" smtClean="0">
                <a:latin typeface="+mj-lt"/>
                <a:ea typeface="ＭＳ Ｐゴシック"/>
                <a:cs typeface="ＭＳ Ｐゴシック"/>
              </a:rPr>
              <a:t>Leadership roles and advocacy efforts.</a:t>
            </a:r>
          </a:p>
          <a:p>
            <a:pPr marL="800100" lvl="1" indent="-800100" defTabSz="914400">
              <a:spcBef>
                <a:spcPts val="0"/>
              </a:spcBef>
              <a:spcAft>
                <a:spcPts val="1200"/>
              </a:spcAft>
              <a:buClr>
                <a:schemeClr val="tx2"/>
              </a:buClr>
              <a:buSzPct val="100000"/>
              <a:buFont typeface="Courier New" pitchFamily="49" charset="0"/>
              <a:buChar char="o"/>
              <a:defRPr/>
            </a:pPr>
            <a:r>
              <a:rPr lang="en-US" sz="2200" dirty="0" smtClean="0">
                <a:latin typeface="+mj-lt"/>
                <a:ea typeface="ＭＳ Ｐゴシック"/>
                <a:cs typeface="ＭＳ Ｐゴシック"/>
              </a:rPr>
              <a:t>Highlight innovative extension methods.</a:t>
            </a:r>
            <a:endParaRPr lang="en-US" sz="2200" dirty="0" smtClean="0">
              <a:latin typeface="+mj-lt"/>
              <a:ea typeface="ＭＳ Ｐゴシック"/>
              <a:cs typeface="ＭＳ Ｐゴシック"/>
            </a:endParaRPr>
          </a:p>
          <a:p>
            <a:pPr marL="800100" lvl="1" indent="-800100" defTabSz="914400">
              <a:spcBef>
                <a:spcPts val="0"/>
              </a:spcBef>
              <a:spcAft>
                <a:spcPts val="1200"/>
              </a:spcAft>
              <a:buClr>
                <a:schemeClr val="tx2"/>
              </a:buClr>
              <a:buSzPct val="100000"/>
              <a:buFont typeface="Courier New" pitchFamily="49" charset="0"/>
              <a:buChar char="o"/>
              <a:defRPr/>
            </a:pPr>
            <a:r>
              <a:rPr lang="en-US" sz="2200" dirty="0" smtClean="0">
                <a:latin typeface="+mj-lt"/>
                <a:ea typeface="ＭＳ Ｐゴシック"/>
                <a:cs typeface="ＭＳ Ｐゴシック"/>
              </a:rPr>
              <a:t>Only </a:t>
            </a:r>
            <a:r>
              <a:rPr lang="en-US" sz="2200" dirty="0" smtClean="0">
                <a:latin typeface="+mj-lt"/>
                <a:ea typeface="ＭＳ Ｐゴシック"/>
                <a:cs typeface="ＭＳ Ｐゴシック"/>
              </a:rPr>
              <a:t>list activities and accomplishments in one place in the document (i.e. list on one table)</a:t>
            </a:r>
          </a:p>
          <a:p>
            <a:pPr lvl="1" defTabSz="914400">
              <a:lnSpc>
                <a:spcPct val="90000"/>
              </a:lnSpc>
              <a:spcBef>
                <a:spcPct val="20000"/>
              </a:spcBef>
              <a:buClr>
                <a:schemeClr val="tx2"/>
              </a:buClr>
              <a:buSzPct val="70000"/>
              <a:defRPr/>
            </a:pPr>
            <a:endParaRPr lang="en-US" dirty="0">
              <a:solidFill>
                <a:srgbClr val="000000"/>
              </a:solidFill>
              <a:latin typeface="Verdana" pitchFamily="34" charset="0"/>
              <a:ea typeface="ＭＳ Ｐゴシック"/>
              <a:cs typeface="ＭＳ Ｐゴシック"/>
            </a:endParaRPr>
          </a:p>
        </p:txBody>
      </p:sp>
    </p:spTree>
    <p:extLst>
      <p:ext uri="{BB962C8B-B14F-4D97-AF65-F5344CB8AC3E}">
        <p14:creationId xmlns:p14="http://schemas.microsoft.com/office/powerpoint/2010/main" val="37602353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1914525" y="331220"/>
            <a:ext cx="6650038" cy="646112"/>
          </a:xfrm>
          <a:prstGeom prst="rect">
            <a:avLst/>
          </a:prstGeom>
          <a:noFill/>
          <a:ln w="9525">
            <a:noFill/>
            <a:miter lim="800000"/>
            <a:headEnd/>
            <a:tailEnd/>
          </a:ln>
        </p:spPr>
        <p:txBody>
          <a:bodyPr>
            <a:spAutoFit/>
          </a:bodyPr>
          <a:lstStyle/>
          <a:p>
            <a:pPr>
              <a:defRPr/>
            </a:pPr>
            <a:r>
              <a:rPr lang="en-US" altLang="en-US" sz="3600" dirty="0">
                <a:solidFill>
                  <a:srgbClr val="241DB3"/>
                </a:solidFill>
                <a:latin typeface="+mj-lt"/>
                <a:ea typeface="ＭＳ Ｐゴシック"/>
                <a:cs typeface="ＭＳ Ｐゴシック"/>
              </a:rPr>
              <a:t>Guidance to Supervisors</a:t>
            </a:r>
            <a:endParaRPr lang="en-US" sz="3600" dirty="0">
              <a:solidFill>
                <a:srgbClr val="241DB3"/>
              </a:solidFill>
              <a:latin typeface="+mj-lt"/>
              <a:ea typeface="ＭＳ Ｐゴシック"/>
              <a:cs typeface="ＭＳ Ｐゴシック"/>
            </a:endParaRPr>
          </a:p>
        </p:txBody>
      </p:sp>
      <p:sp>
        <p:nvSpPr>
          <p:cNvPr id="36867" name="Rectangle 9"/>
          <p:cNvSpPr>
            <a:spLocks noChangeArrowheads="1"/>
          </p:cNvSpPr>
          <p:nvPr/>
        </p:nvSpPr>
        <p:spPr bwMode="auto">
          <a:xfrm>
            <a:off x="310617" y="1141157"/>
            <a:ext cx="8491538" cy="4081117"/>
          </a:xfrm>
          <a:prstGeom prst="rect">
            <a:avLst/>
          </a:prstGeom>
          <a:noFill/>
          <a:ln w="9525">
            <a:noFill/>
            <a:miter lim="800000"/>
            <a:headEnd/>
            <a:tailEnd/>
          </a:ln>
        </p:spPr>
        <p:txBody>
          <a:bodyPr>
            <a:spAutoFit/>
          </a:bodyPr>
          <a:lstStyle/>
          <a:p>
            <a:pPr marL="800100" lvl="1" indent="-342900">
              <a:lnSpc>
                <a:spcPct val="90000"/>
              </a:lnSpc>
              <a:buClr>
                <a:schemeClr val="tx2"/>
              </a:buClr>
              <a:buFont typeface="Courier New" pitchFamily="49" charset="0"/>
              <a:buChar char="o"/>
              <a:defRPr/>
            </a:pPr>
            <a:r>
              <a:rPr lang="en-US" altLang="en-US" sz="2400" dirty="0">
                <a:latin typeface="+mj-lt"/>
                <a:ea typeface="ＭＳ Ｐゴシック"/>
                <a:cs typeface="ＭＳ Ｐゴシック"/>
              </a:rPr>
              <a:t>Use the </a:t>
            </a:r>
            <a:r>
              <a:rPr lang="en-US" altLang="en-US" sz="2400" dirty="0" smtClean="0">
                <a:latin typeface="+mj-lt"/>
                <a:ea typeface="ＭＳ Ｐゴシック"/>
                <a:cs typeface="ＭＳ Ｐゴシック"/>
              </a:rPr>
              <a:t>AE/Goals </a:t>
            </a:r>
            <a:r>
              <a:rPr lang="en-US" altLang="en-US" sz="2400" dirty="0">
                <a:latin typeface="+mj-lt"/>
                <a:ea typeface="ＭＳ Ｐゴシック"/>
                <a:cs typeface="ＭＳ Ｐゴシック"/>
              </a:rPr>
              <a:t>as formal feedback. Give it the same consideration you would give a PR.</a:t>
            </a:r>
          </a:p>
          <a:p>
            <a:pPr marL="800100" lvl="1" indent="-342900">
              <a:lnSpc>
                <a:spcPct val="90000"/>
              </a:lnSpc>
              <a:buClr>
                <a:schemeClr val="tx2"/>
              </a:buClr>
              <a:buFont typeface="Courier New" pitchFamily="49" charset="0"/>
              <a:buChar char="o"/>
              <a:defRPr/>
            </a:pPr>
            <a:endParaRPr lang="en-US" altLang="en-US" sz="2400" dirty="0">
              <a:latin typeface="+mj-lt"/>
              <a:ea typeface="ＭＳ Ｐゴシック"/>
              <a:cs typeface="ＭＳ Ｐゴシック"/>
            </a:endParaRPr>
          </a:p>
          <a:p>
            <a:pPr marL="800100" lvl="1" indent="-342900">
              <a:lnSpc>
                <a:spcPct val="90000"/>
              </a:lnSpc>
              <a:buClr>
                <a:schemeClr val="tx2"/>
              </a:buClr>
              <a:buFont typeface="Courier New" pitchFamily="49" charset="0"/>
              <a:buChar char="o"/>
              <a:defRPr/>
            </a:pPr>
            <a:r>
              <a:rPr lang="en-US" altLang="en-US" sz="2400" dirty="0">
                <a:latin typeface="+mj-lt"/>
                <a:ea typeface="ＭＳ Ｐゴシック"/>
                <a:cs typeface="ＭＳ Ｐゴシック"/>
              </a:rPr>
              <a:t>Provide </a:t>
            </a:r>
            <a:r>
              <a:rPr lang="en-US" altLang="en-US" sz="2400" dirty="0" smtClean="0">
                <a:latin typeface="+mj-lt"/>
                <a:ea typeface="ＭＳ Ｐゴシック"/>
                <a:cs typeface="ＭＳ Ｐゴシック"/>
              </a:rPr>
              <a:t>mentoring as a supervisor, and seek additional input, as necessary/appropriate with AHR input.</a:t>
            </a:r>
            <a:endParaRPr lang="en-US" altLang="en-US" sz="2400" dirty="0">
              <a:latin typeface="+mj-lt"/>
              <a:ea typeface="ＭＳ Ｐゴシック"/>
              <a:cs typeface="ＭＳ Ｐゴシック"/>
            </a:endParaRPr>
          </a:p>
          <a:p>
            <a:pPr marL="800100" lvl="1" indent="-342900">
              <a:lnSpc>
                <a:spcPct val="90000"/>
              </a:lnSpc>
              <a:buClr>
                <a:schemeClr val="tx2"/>
              </a:buClr>
              <a:buFont typeface="Courier New" pitchFamily="49" charset="0"/>
              <a:buChar char="o"/>
              <a:defRPr/>
            </a:pPr>
            <a:endParaRPr lang="en-US" altLang="en-US" sz="2400" dirty="0">
              <a:latin typeface="+mj-lt"/>
              <a:ea typeface="ＭＳ Ｐゴシック"/>
              <a:cs typeface="ＭＳ Ｐゴシック"/>
            </a:endParaRPr>
          </a:p>
          <a:p>
            <a:pPr marL="800100" lvl="1" indent="-342900">
              <a:lnSpc>
                <a:spcPct val="90000"/>
              </a:lnSpc>
              <a:buClr>
                <a:schemeClr val="tx2"/>
              </a:buClr>
              <a:buFont typeface="Courier New" pitchFamily="49" charset="0"/>
              <a:buChar char="o"/>
              <a:defRPr/>
            </a:pPr>
            <a:r>
              <a:rPr lang="en-US" altLang="en-US" sz="2400" dirty="0">
                <a:latin typeface="+mj-lt"/>
                <a:ea typeface="ＭＳ Ｐゴシック"/>
                <a:cs typeface="ＭＳ Ｐゴシック"/>
              </a:rPr>
              <a:t>IMPORTANT - Review </a:t>
            </a:r>
            <a:r>
              <a:rPr lang="en-US" altLang="en-US" sz="2400" dirty="0" smtClean="0">
                <a:latin typeface="+mj-lt"/>
                <a:ea typeface="ＭＳ Ｐゴシック"/>
                <a:cs typeface="ＭＳ Ｐゴシック"/>
              </a:rPr>
              <a:t>AE/Goals </a:t>
            </a:r>
            <a:r>
              <a:rPr lang="en-US" altLang="en-US" sz="2400" dirty="0">
                <a:latin typeface="+mj-lt"/>
                <a:ea typeface="ＭＳ Ｐゴシック"/>
                <a:cs typeface="ＭＳ Ｐゴシック"/>
              </a:rPr>
              <a:t>and meet early with </a:t>
            </a:r>
            <a:r>
              <a:rPr lang="en-US" altLang="en-US" sz="2400" dirty="0" smtClean="0">
                <a:latin typeface="+mj-lt"/>
                <a:ea typeface="ＭＳ Ｐゴシック"/>
                <a:cs typeface="ＭＳ Ｐゴシック"/>
              </a:rPr>
              <a:t>academics.</a:t>
            </a:r>
          </a:p>
          <a:p>
            <a:pPr marL="1257300" lvl="2" indent="-342900">
              <a:lnSpc>
                <a:spcPct val="90000"/>
              </a:lnSpc>
              <a:buClr>
                <a:schemeClr val="tx2"/>
              </a:buClr>
              <a:buSzPct val="50000"/>
              <a:buFont typeface="Wingdings" panose="05000000000000000000" pitchFamily="2" charset="2"/>
              <a:buChar char="q"/>
              <a:defRPr/>
            </a:pPr>
            <a:r>
              <a:rPr lang="en-US" altLang="en-US" sz="2400" dirty="0" smtClean="0">
                <a:latin typeface="+mj-lt"/>
                <a:ea typeface="ＭＳ Ｐゴシック"/>
                <a:cs typeface="ＭＳ Ｐゴシック"/>
              </a:rPr>
              <a:t>This is especially critical for academics in the term review process and/or anyone that has not met expectations in the past.</a:t>
            </a:r>
          </a:p>
          <a:p>
            <a:pPr lvl="1">
              <a:lnSpc>
                <a:spcPct val="90000"/>
              </a:lnSpc>
              <a:buClr>
                <a:schemeClr val="tx2"/>
              </a:buClr>
              <a:defRPr/>
            </a:pPr>
            <a:endParaRPr lang="en-US" altLang="en-US" sz="2400" dirty="0">
              <a:latin typeface="+mj-lt"/>
              <a:ea typeface="ＭＳ Ｐゴシック"/>
              <a:cs typeface="ＭＳ Ｐゴシック"/>
            </a:endParaRPr>
          </a:p>
        </p:txBody>
      </p:sp>
    </p:spTree>
    <p:extLst>
      <p:ext uri="{BB962C8B-B14F-4D97-AF65-F5344CB8AC3E}">
        <p14:creationId xmlns:p14="http://schemas.microsoft.com/office/powerpoint/2010/main" val="20345035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823913" y="320675"/>
            <a:ext cx="7715250" cy="708025"/>
          </a:xfrm>
          <a:prstGeom prst="rect">
            <a:avLst/>
          </a:prstGeom>
          <a:noFill/>
          <a:ln w="9525">
            <a:noFill/>
            <a:miter lim="800000"/>
            <a:headEnd/>
            <a:tailEnd/>
          </a:ln>
        </p:spPr>
        <p:txBody>
          <a:bodyPr>
            <a:spAutoFit/>
          </a:bodyPr>
          <a:lstStyle/>
          <a:p>
            <a:pPr>
              <a:defRPr/>
            </a:pPr>
            <a:r>
              <a:rPr lang="en-US" altLang="en-US" sz="3600" dirty="0">
                <a:solidFill>
                  <a:schemeClr val="tx2"/>
                </a:solidFill>
                <a:latin typeface="+mj-lt"/>
                <a:ea typeface="ＭＳ Ｐゴシック"/>
                <a:cs typeface="ＭＳ Ｐゴシック"/>
              </a:rPr>
              <a:t>          </a:t>
            </a:r>
            <a:r>
              <a:rPr lang="en-US" altLang="en-US" sz="3600" dirty="0">
                <a:solidFill>
                  <a:srgbClr val="241DB3"/>
                </a:solidFill>
                <a:latin typeface="+mj-lt"/>
                <a:ea typeface="ＭＳ Ｐゴシック"/>
                <a:cs typeface="ＭＳ Ｐゴシック"/>
              </a:rPr>
              <a:t>Guidance</a:t>
            </a:r>
            <a:r>
              <a:rPr lang="en-US" altLang="en-US" sz="4000" dirty="0">
                <a:solidFill>
                  <a:srgbClr val="241DB3"/>
                </a:solidFill>
                <a:latin typeface="+mj-lt"/>
                <a:ea typeface="ＭＳ Ｐゴシック"/>
                <a:cs typeface="ＭＳ Ｐゴシック"/>
              </a:rPr>
              <a:t> to </a:t>
            </a:r>
            <a:r>
              <a:rPr lang="en-US" altLang="en-US" sz="3600" dirty="0">
                <a:solidFill>
                  <a:srgbClr val="241DB3"/>
                </a:solidFill>
                <a:latin typeface="+mj-lt"/>
                <a:ea typeface="ＭＳ Ｐゴシック"/>
                <a:cs typeface="ＭＳ Ｐゴシック"/>
              </a:rPr>
              <a:t>Supervisors</a:t>
            </a:r>
            <a:endParaRPr lang="en-US" sz="3600" dirty="0">
              <a:solidFill>
                <a:srgbClr val="241DB3"/>
              </a:solidFill>
              <a:latin typeface="+mj-lt"/>
              <a:ea typeface="ＭＳ Ｐゴシック"/>
              <a:cs typeface="ＭＳ Ｐゴシック"/>
            </a:endParaRPr>
          </a:p>
        </p:txBody>
      </p:sp>
      <p:sp>
        <p:nvSpPr>
          <p:cNvPr id="37890" name="Rectangle 2"/>
          <p:cNvSpPr>
            <a:spLocks noChangeArrowheads="1"/>
          </p:cNvSpPr>
          <p:nvPr/>
        </p:nvSpPr>
        <p:spPr bwMode="auto">
          <a:xfrm>
            <a:off x="508000" y="1219200"/>
            <a:ext cx="8229600" cy="4154984"/>
          </a:xfrm>
          <a:prstGeom prst="rect">
            <a:avLst/>
          </a:prstGeom>
          <a:noFill/>
          <a:ln w="9525">
            <a:noFill/>
            <a:miter lim="800000"/>
            <a:headEnd/>
            <a:tailEnd/>
          </a:ln>
        </p:spPr>
        <p:txBody>
          <a:bodyPr wrap="square">
            <a:spAutoFit/>
          </a:bodyPr>
          <a:lstStyle/>
          <a:p>
            <a:pPr>
              <a:buFont typeface="Wingdings" pitchFamily="2" charset="2"/>
              <a:buNone/>
              <a:defRPr/>
            </a:pPr>
            <a:r>
              <a:rPr lang="en-US" altLang="en-US" sz="2400" dirty="0">
                <a:latin typeface="+mj-lt"/>
                <a:ea typeface="ＭＳ Ｐゴシック"/>
                <a:cs typeface="ＭＳ Ｐゴシック"/>
              </a:rPr>
              <a:t>When writing your recommendation:</a:t>
            </a:r>
          </a:p>
          <a:p>
            <a:pPr marL="914400" lvl="1" indent="-457200">
              <a:buClr>
                <a:schemeClr val="tx2"/>
              </a:buClr>
              <a:buSzPct val="95000"/>
              <a:buFont typeface="Courier New" pitchFamily="49" charset="0"/>
              <a:buChar char="o"/>
              <a:defRPr/>
            </a:pPr>
            <a:r>
              <a:rPr lang="en-US" altLang="en-US" sz="2400" dirty="0">
                <a:latin typeface="+mj-lt"/>
                <a:ea typeface="ＭＳ Ｐゴシック"/>
                <a:cs typeface="ＭＳ Ｐゴシック"/>
              </a:rPr>
              <a:t>Prepare your letter with care – be clear, concise and constructive.</a:t>
            </a:r>
          </a:p>
          <a:p>
            <a:pPr marL="914400" lvl="1" indent="-457200">
              <a:buClr>
                <a:schemeClr val="tx2"/>
              </a:buClr>
              <a:buSzPct val="95000"/>
              <a:buFont typeface="Courier New" pitchFamily="49" charset="0"/>
              <a:buChar char="o"/>
              <a:defRPr/>
            </a:pPr>
            <a:endParaRPr lang="en-US" altLang="en-US" sz="2400" dirty="0">
              <a:latin typeface="+mj-lt"/>
              <a:ea typeface="ＭＳ Ｐゴシック"/>
              <a:cs typeface="ＭＳ Ｐゴシック"/>
            </a:endParaRPr>
          </a:p>
          <a:p>
            <a:pPr marL="914400" lvl="1" indent="-457200">
              <a:buClr>
                <a:schemeClr val="tx2"/>
              </a:buClr>
              <a:buSzPct val="95000"/>
              <a:buFont typeface="Courier New" pitchFamily="49" charset="0"/>
              <a:buChar char="o"/>
              <a:defRPr/>
            </a:pPr>
            <a:r>
              <a:rPr lang="en-US" altLang="en-US" sz="2400" dirty="0">
                <a:latin typeface="+mj-lt"/>
                <a:ea typeface="ＭＳ Ｐゴシック"/>
                <a:cs typeface="ＭＳ Ｐゴシック"/>
              </a:rPr>
              <a:t>Evaluate academic against </a:t>
            </a:r>
            <a:r>
              <a:rPr lang="en-US" altLang="en-US" sz="2400" dirty="0" smtClean="0">
                <a:latin typeface="+mj-lt"/>
                <a:ea typeface="ＭＳ Ｐゴシック"/>
                <a:cs typeface="ＭＳ Ｐゴシック"/>
              </a:rPr>
              <a:t>their position </a:t>
            </a:r>
            <a:r>
              <a:rPr lang="en-US" altLang="en-US" sz="2400" dirty="0">
                <a:latin typeface="+mj-lt"/>
                <a:ea typeface="ＭＳ Ｐゴシック"/>
                <a:cs typeface="ＭＳ Ｐゴシック"/>
              </a:rPr>
              <a:t>description and academic </a:t>
            </a:r>
            <a:r>
              <a:rPr lang="en-US" altLang="en-US" sz="2400" dirty="0" smtClean="0">
                <a:latin typeface="+mj-lt"/>
                <a:ea typeface="ＭＳ Ｐゴシック"/>
                <a:cs typeface="ＭＳ Ｐゴシック"/>
              </a:rPr>
              <a:t>criteria for the given rank and step. </a:t>
            </a:r>
            <a:endParaRPr lang="en-US" altLang="en-US" sz="2400" dirty="0">
              <a:latin typeface="+mj-lt"/>
              <a:ea typeface="ＭＳ Ｐゴシック"/>
              <a:cs typeface="ＭＳ Ｐゴシック"/>
            </a:endParaRPr>
          </a:p>
          <a:p>
            <a:pPr marL="914400" lvl="1" indent="-457200">
              <a:buClr>
                <a:schemeClr val="tx2"/>
              </a:buClr>
              <a:buSzPct val="95000"/>
              <a:buFont typeface="Courier New" pitchFamily="49" charset="0"/>
              <a:buChar char="o"/>
              <a:defRPr/>
            </a:pPr>
            <a:endParaRPr lang="en-US" altLang="en-US" sz="2400" dirty="0">
              <a:latin typeface="+mj-lt"/>
              <a:ea typeface="ＭＳ Ｐゴシック"/>
              <a:cs typeface="ＭＳ Ｐゴシック"/>
            </a:endParaRPr>
          </a:p>
          <a:p>
            <a:pPr marL="914400" lvl="1" indent="-457200">
              <a:buClr>
                <a:schemeClr val="tx2"/>
              </a:buClr>
              <a:buSzPct val="95000"/>
              <a:buFont typeface="Courier New" pitchFamily="49" charset="0"/>
              <a:buChar char="o"/>
              <a:defRPr/>
            </a:pPr>
            <a:r>
              <a:rPr lang="en-US" altLang="en-US" sz="2400" dirty="0">
                <a:latin typeface="+mj-lt"/>
                <a:ea typeface="ＭＳ Ｐゴシック"/>
                <a:cs typeface="ＭＳ Ｐゴシック"/>
              </a:rPr>
              <a:t>Discuss your evaluation with the academic.</a:t>
            </a:r>
          </a:p>
          <a:p>
            <a:pPr marL="914400" lvl="1" indent="-457200">
              <a:buClr>
                <a:schemeClr val="tx2"/>
              </a:buClr>
              <a:buSzPct val="95000"/>
              <a:buFont typeface="Courier New" pitchFamily="49" charset="0"/>
              <a:buChar char="o"/>
              <a:defRPr/>
            </a:pPr>
            <a:endParaRPr lang="en-US" altLang="en-US" sz="2400" dirty="0">
              <a:latin typeface="+mj-lt"/>
              <a:ea typeface="ＭＳ Ｐゴシック"/>
              <a:cs typeface="ＭＳ Ｐゴシック"/>
            </a:endParaRPr>
          </a:p>
          <a:p>
            <a:pPr marL="914400" lvl="1" indent="-457200">
              <a:buClr>
                <a:schemeClr val="tx2"/>
              </a:buClr>
              <a:buSzPct val="95000"/>
              <a:buFont typeface="Courier New" pitchFamily="49" charset="0"/>
              <a:buChar char="o"/>
              <a:defRPr/>
            </a:pPr>
            <a:r>
              <a:rPr lang="en-US" altLang="en-US" sz="2400" dirty="0">
                <a:latin typeface="+mj-lt"/>
                <a:ea typeface="ＭＳ Ｐゴシック"/>
                <a:cs typeface="ＭＳ Ｐゴシック"/>
              </a:rPr>
              <a:t>Inform academic of your recommendation </a:t>
            </a:r>
            <a:r>
              <a:rPr lang="en-US" altLang="en-US" sz="2400" i="1" dirty="0">
                <a:latin typeface="+mj-lt"/>
                <a:ea typeface="ＭＳ Ｐゴシック"/>
                <a:cs typeface="ＭＳ Ｐゴシック"/>
              </a:rPr>
              <a:t>in writing </a:t>
            </a:r>
            <a:r>
              <a:rPr lang="en-US" altLang="en-US" sz="2400" dirty="0">
                <a:latin typeface="+mj-lt"/>
                <a:ea typeface="ＭＳ Ｐゴシック"/>
                <a:cs typeface="ＭＳ Ｐゴシック"/>
              </a:rPr>
              <a:t>before you upload it</a:t>
            </a:r>
            <a:r>
              <a:rPr lang="en-US" altLang="en-US" sz="2400" i="1" dirty="0">
                <a:latin typeface="+mj-lt"/>
                <a:ea typeface="ＭＳ Ｐゴシック"/>
                <a:cs typeface="ＭＳ Ｐゴシック"/>
              </a:rPr>
              <a:t>.</a:t>
            </a:r>
            <a:endParaRPr lang="en-US" altLang="en-US" sz="2400" dirty="0">
              <a:latin typeface="+mj-lt"/>
              <a:ea typeface="ＭＳ Ｐゴシック"/>
              <a:cs typeface="ＭＳ Ｐゴシック"/>
            </a:endParaRPr>
          </a:p>
        </p:txBody>
      </p:sp>
    </p:spTree>
    <p:extLst>
      <p:ext uri="{BB962C8B-B14F-4D97-AF65-F5344CB8AC3E}">
        <p14:creationId xmlns:p14="http://schemas.microsoft.com/office/powerpoint/2010/main" val="3728845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txBox="1">
            <a:spLocks noChangeArrowheads="1"/>
          </p:cNvSpPr>
          <p:nvPr/>
        </p:nvSpPr>
        <p:spPr bwMode="auto">
          <a:xfrm>
            <a:off x="650875" y="301625"/>
            <a:ext cx="7361238" cy="742950"/>
          </a:xfrm>
          <a:prstGeom prst="rect">
            <a:avLst/>
          </a:prstGeom>
          <a:noFill/>
          <a:ln w="9525">
            <a:noFill/>
            <a:miter lim="800000"/>
            <a:headEnd/>
            <a:tailEnd/>
          </a:ln>
        </p:spPr>
        <p:txBody>
          <a:bodyPr/>
          <a:lstStyle/>
          <a:p>
            <a:pPr algn="ctr">
              <a:defRPr/>
            </a:pPr>
            <a:r>
              <a:rPr lang="en-US" sz="4000" dirty="0">
                <a:solidFill>
                  <a:srgbClr val="241DB3"/>
                </a:solidFill>
                <a:latin typeface="+mj-lt"/>
                <a:ea typeface="ＭＳ Ｐゴシック"/>
                <a:cs typeface="ＭＳ Ｐゴシック"/>
              </a:rPr>
              <a:t>Presenters</a:t>
            </a:r>
          </a:p>
        </p:txBody>
      </p:sp>
      <p:sp>
        <p:nvSpPr>
          <p:cNvPr id="4" name="Rectangle 3"/>
          <p:cNvSpPr/>
          <p:nvPr/>
        </p:nvSpPr>
        <p:spPr>
          <a:xfrm>
            <a:off x="1089025" y="1243013"/>
            <a:ext cx="7216775" cy="5087547"/>
          </a:xfrm>
          <a:prstGeom prst="rect">
            <a:avLst/>
          </a:prstGeom>
        </p:spPr>
        <p:txBody>
          <a:bodyPr>
            <a:spAutoFit/>
          </a:bodyPr>
          <a:lstStyle/>
          <a:p>
            <a:pPr marL="342900" indent="-342900" defTabSz="914400">
              <a:spcBef>
                <a:spcPct val="20000"/>
              </a:spcBef>
              <a:buClr>
                <a:srgbClr val="006666"/>
              </a:buClr>
              <a:buSzPct val="70000"/>
              <a:defRPr/>
            </a:pPr>
            <a:endParaRPr lang="en-US" sz="2900" kern="0" dirty="0">
              <a:solidFill>
                <a:srgbClr val="000000"/>
              </a:solidFill>
              <a:latin typeface="Verdana"/>
              <a:ea typeface="+mn-ea"/>
            </a:endParaRPr>
          </a:p>
          <a:p>
            <a:pPr marL="457200" indent="-457200" defTabSz="914400">
              <a:spcBef>
                <a:spcPct val="20000"/>
              </a:spcBef>
              <a:buClr>
                <a:schemeClr val="tx2"/>
              </a:buClr>
              <a:buSzPct val="100000"/>
              <a:buFont typeface="Courier New" pitchFamily="49" charset="0"/>
              <a:buChar char="o"/>
              <a:defRPr/>
            </a:pPr>
            <a:r>
              <a:rPr lang="en-US" sz="2900" b="1" kern="0" dirty="0" smtClean="0">
                <a:solidFill>
                  <a:srgbClr val="000000"/>
                </a:solidFill>
                <a:latin typeface="+mj-lt"/>
                <a:ea typeface="+mn-ea"/>
              </a:rPr>
              <a:t>Chris Greer</a:t>
            </a:r>
            <a:r>
              <a:rPr lang="en-US" sz="2900" b="1" kern="0" dirty="0">
                <a:solidFill>
                  <a:srgbClr val="000000"/>
                </a:solidFill>
                <a:latin typeface="+mj-lt"/>
                <a:ea typeface="+mn-ea"/>
              </a:rPr>
              <a:t/>
            </a:r>
            <a:br>
              <a:rPr lang="en-US" sz="2900" b="1" kern="0" dirty="0">
                <a:solidFill>
                  <a:srgbClr val="000000"/>
                </a:solidFill>
                <a:latin typeface="+mj-lt"/>
                <a:ea typeface="+mn-ea"/>
              </a:rPr>
            </a:br>
            <a:r>
              <a:rPr lang="en-US" sz="2900" b="1" kern="0" dirty="0" smtClean="0">
                <a:solidFill>
                  <a:srgbClr val="000000"/>
                </a:solidFill>
                <a:latin typeface="+mj-lt"/>
                <a:ea typeface="+mn-ea"/>
              </a:rPr>
              <a:t>Vice Provost of Cooperative Extension</a:t>
            </a:r>
            <a:endParaRPr lang="en-US" sz="2900" b="1" kern="0" dirty="0">
              <a:solidFill>
                <a:srgbClr val="000000"/>
              </a:solidFill>
              <a:latin typeface="+mj-lt"/>
              <a:ea typeface="+mn-ea"/>
            </a:endParaRPr>
          </a:p>
          <a:p>
            <a:pPr marL="457200" indent="-457200" defTabSz="914400">
              <a:spcBef>
                <a:spcPct val="20000"/>
              </a:spcBef>
              <a:buClr>
                <a:schemeClr val="tx2"/>
              </a:buClr>
              <a:buSzPct val="100000"/>
              <a:buFont typeface="Courier New" pitchFamily="49" charset="0"/>
              <a:buChar char="o"/>
              <a:defRPr/>
            </a:pPr>
            <a:r>
              <a:rPr lang="en-US" sz="2900" kern="0" dirty="0" smtClean="0">
                <a:solidFill>
                  <a:srgbClr val="000000"/>
                </a:solidFill>
                <a:latin typeface="+mj-lt"/>
                <a:ea typeface="+mn-ea"/>
              </a:rPr>
              <a:t>Assistance </a:t>
            </a:r>
            <a:r>
              <a:rPr lang="en-US" sz="2900" kern="0" dirty="0">
                <a:solidFill>
                  <a:srgbClr val="000000"/>
                </a:solidFill>
                <a:latin typeface="+mj-lt"/>
                <a:ea typeface="+mn-ea"/>
              </a:rPr>
              <a:t>from the AAC Personnel Committee</a:t>
            </a:r>
          </a:p>
          <a:p>
            <a:pPr defTabSz="914400">
              <a:spcBef>
                <a:spcPct val="20000"/>
              </a:spcBef>
              <a:buClr>
                <a:schemeClr val="tx2"/>
              </a:buClr>
              <a:buSzPct val="100000"/>
              <a:defRPr/>
            </a:pPr>
            <a:endParaRPr lang="en-US" sz="2000" kern="0" dirty="0">
              <a:solidFill>
                <a:srgbClr val="000000"/>
              </a:solidFill>
              <a:latin typeface="+mj-lt"/>
              <a:ea typeface="+mn-ea"/>
            </a:endParaRPr>
          </a:p>
          <a:p>
            <a:pPr defTabSz="914400">
              <a:spcBef>
                <a:spcPct val="20000"/>
              </a:spcBef>
              <a:buClr>
                <a:schemeClr val="tx2"/>
              </a:buClr>
              <a:buSzPct val="100000"/>
              <a:defRPr/>
            </a:pPr>
            <a:endParaRPr lang="en-US" sz="2400" kern="0" dirty="0">
              <a:solidFill>
                <a:srgbClr val="000000"/>
              </a:solidFill>
              <a:latin typeface="Verdana"/>
              <a:ea typeface="+mn-ea"/>
            </a:endParaRPr>
          </a:p>
          <a:p>
            <a:pPr marL="342900" indent="-342900" defTabSz="914400">
              <a:spcBef>
                <a:spcPct val="20000"/>
              </a:spcBef>
              <a:buClr>
                <a:srgbClr val="006666"/>
              </a:buClr>
              <a:buSzPct val="70000"/>
              <a:defRPr/>
            </a:pPr>
            <a:r>
              <a:rPr lang="en-US" sz="2900" kern="0" dirty="0">
                <a:solidFill>
                  <a:srgbClr val="000000"/>
                </a:solidFill>
                <a:latin typeface="Verdana"/>
                <a:ea typeface="+mn-ea"/>
              </a:rPr>
              <a:t> </a:t>
            </a:r>
          </a:p>
          <a:p>
            <a:pPr marL="342900" indent="-342900" defTabSz="914400">
              <a:spcBef>
                <a:spcPct val="20000"/>
              </a:spcBef>
              <a:buClr>
                <a:srgbClr val="006666"/>
              </a:buClr>
              <a:buSzPct val="70000"/>
              <a:defRPr/>
            </a:pPr>
            <a:endParaRPr lang="en-US" sz="2900" kern="0" dirty="0">
              <a:solidFill>
                <a:srgbClr val="000000"/>
              </a:solidFill>
              <a:latin typeface="Verdana"/>
              <a:ea typeface="+mn-ea"/>
            </a:endParaRPr>
          </a:p>
          <a:p>
            <a:pPr marL="342900" indent="-342900" defTabSz="914400">
              <a:spcBef>
                <a:spcPct val="20000"/>
              </a:spcBef>
              <a:buClr>
                <a:srgbClr val="006666"/>
              </a:buClr>
              <a:buSzPct val="70000"/>
              <a:defRPr/>
            </a:pPr>
            <a:endParaRPr lang="en-US" sz="2900" kern="0" dirty="0">
              <a:solidFill>
                <a:srgbClr val="000000"/>
              </a:solidFill>
              <a:latin typeface="Verdana"/>
              <a:ea typeface="+mn-ea"/>
            </a:endParaRPr>
          </a:p>
        </p:txBody>
      </p:sp>
    </p:spTree>
    <p:extLst>
      <p:ext uri="{BB962C8B-B14F-4D97-AF65-F5344CB8AC3E}">
        <p14:creationId xmlns:p14="http://schemas.microsoft.com/office/powerpoint/2010/main" val="19389827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868363" y="1462088"/>
            <a:ext cx="7969250" cy="3046412"/>
          </a:xfrm>
          <a:prstGeom prst="rect">
            <a:avLst/>
          </a:prstGeom>
          <a:noFill/>
          <a:ln w="9525">
            <a:noFill/>
            <a:miter lim="800000"/>
            <a:headEnd/>
            <a:tailEnd/>
          </a:ln>
        </p:spPr>
        <p:txBody>
          <a:bodyPr>
            <a:spAutoFit/>
          </a:bodyPr>
          <a:lstStyle/>
          <a:p>
            <a:pPr marL="457200" indent="-457200">
              <a:buClr>
                <a:schemeClr val="tx2"/>
              </a:buClr>
              <a:buSzPct val="95000"/>
              <a:buFont typeface="Courier New" pitchFamily="49" charset="0"/>
              <a:buChar char="o"/>
              <a:defRPr/>
            </a:pPr>
            <a:r>
              <a:rPr lang="en-US" altLang="en-US" sz="2400" dirty="0">
                <a:latin typeface="+mj-lt"/>
                <a:ea typeface="ＭＳ Ｐゴシック"/>
                <a:cs typeface="ＭＳ Ｐゴシック"/>
              </a:rPr>
              <a:t>Navigating towards positive change(s).</a:t>
            </a:r>
          </a:p>
          <a:p>
            <a:pPr>
              <a:buFont typeface="Wingdings" pitchFamily="2" charset="2"/>
              <a:buNone/>
              <a:defRPr/>
            </a:pPr>
            <a:endParaRPr lang="en-US" altLang="en-US" sz="2400" dirty="0">
              <a:latin typeface="+mj-lt"/>
              <a:ea typeface="ＭＳ Ｐゴシック"/>
              <a:cs typeface="ＭＳ Ｐゴシック"/>
            </a:endParaRPr>
          </a:p>
          <a:p>
            <a:pPr marL="457200" indent="-457200">
              <a:buClr>
                <a:schemeClr val="tx2"/>
              </a:buClr>
              <a:buSzPct val="95000"/>
              <a:buFont typeface="Courier New" pitchFamily="49" charset="0"/>
              <a:buChar char="o"/>
              <a:defRPr/>
            </a:pPr>
            <a:r>
              <a:rPr lang="en-US" altLang="en-US" sz="2400" dirty="0">
                <a:latin typeface="+mj-lt"/>
                <a:ea typeface="ＭＳ Ｐゴシック"/>
                <a:cs typeface="ＭＳ Ｐゴシック"/>
              </a:rPr>
              <a:t>Developing shared goals.</a:t>
            </a:r>
          </a:p>
          <a:p>
            <a:pPr>
              <a:buFont typeface="Wingdings" pitchFamily="2" charset="2"/>
              <a:buNone/>
              <a:defRPr/>
            </a:pPr>
            <a:endParaRPr lang="en-US" altLang="en-US" sz="2400" dirty="0">
              <a:latin typeface="+mj-lt"/>
              <a:ea typeface="ＭＳ Ｐゴシック"/>
              <a:cs typeface="ＭＳ Ｐゴシック"/>
            </a:endParaRPr>
          </a:p>
          <a:p>
            <a:pPr marL="457200" indent="-457200">
              <a:buClr>
                <a:schemeClr val="tx2"/>
              </a:buClr>
              <a:buSzPct val="95000"/>
              <a:buFont typeface="Courier New" pitchFamily="49" charset="0"/>
              <a:buChar char="o"/>
              <a:defRPr/>
            </a:pPr>
            <a:r>
              <a:rPr lang="en-US" altLang="en-US" sz="2400" dirty="0">
                <a:latin typeface="+mj-lt"/>
                <a:ea typeface="ＭＳ Ｐゴシック"/>
                <a:cs typeface="ＭＳ Ｐゴシック"/>
              </a:rPr>
              <a:t>Updating PDs, as needed.</a:t>
            </a:r>
          </a:p>
          <a:p>
            <a:pPr>
              <a:buFont typeface="Wingdings" pitchFamily="2" charset="2"/>
              <a:buNone/>
              <a:defRPr/>
            </a:pPr>
            <a:endParaRPr lang="en-US" altLang="en-US" sz="2400" dirty="0">
              <a:latin typeface="+mj-lt"/>
              <a:ea typeface="ＭＳ Ｐゴシック"/>
              <a:cs typeface="ＭＳ Ｐゴシック"/>
            </a:endParaRPr>
          </a:p>
          <a:p>
            <a:pPr marL="457200" indent="-457200">
              <a:buClr>
                <a:schemeClr val="tx2"/>
              </a:buClr>
              <a:buSzPct val="95000"/>
              <a:buFont typeface="Courier New" pitchFamily="49" charset="0"/>
              <a:buChar char="o"/>
              <a:defRPr/>
            </a:pPr>
            <a:r>
              <a:rPr lang="en-US" altLang="en-US" sz="2400" dirty="0">
                <a:latin typeface="+mj-lt"/>
                <a:ea typeface="ＭＳ Ｐゴシック"/>
                <a:cs typeface="ＭＳ Ｐゴシック"/>
              </a:rPr>
              <a:t>Establishing periodic check-ins throughout the year, as needed.</a:t>
            </a:r>
          </a:p>
        </p:txBody>
      </p:sp>
      <p:sp>
        <p:nvSpPr>
          <p:cNvPr id="38914" name="Rectangle 2"/>
          <p:cNvSpPr>
            <a:spLocks noChangeArrowheads="1"/>
          </p:cNvSpPr>
          <p:nvPr/>
        </p:nvSpPr>
        <p:spPr bwMode="auto">
          <a:xfrm>
            <a:off x="1571625" y="339725"/>
            <a:ext cx="5616575" cy="646113"/>
          </a:xfrm>
          <a:prstGeom prst="rect">
            <a:avLst/>
          </a:prstGeom>
          <a:noFill/>
          <a:ln w="9525">
            <a:noFill/>
            <a:miter lim="800000"/>
            <a:headEnd/>
            <a:tailEnd/>
          </a:ln>
        </p:spPr>
        <p:txBody>
          <a:bodyPr>
            <a:spAutoFit/>
          </a:bodyPr>
          <a:lstStyle/>
          <a:p>
            <a:pPr algn="ctr">
              <a:defRPr/>
            </a:pPr>
            <a:r>
              <a:rPr lang="en-US" altLang="en-US" sz="3600" dirty="0">
                <a:solidFill>
                  <a:srgbClr val="241DB3"/>
                </a:solidFill>
                <a:latin typeface="+mj-lt"/>
                <a:ea typeface="ＭＳ Ｐゴシック"/>
                <a:cs typeface="ＭＳ Ｐゴシック"/>
              </a:rPr>
              <a:t>Guidance to Supervisors</a:t>
            </a:r>
            <a:endParaRPr lang="en-US" sz="3600" dirty="0">
              <a:solidFill>
                <a:srgbClr val="241DB3"/>
              </a:solidFill>
              <a:latin typeface="+mj-lt"/>
              <a:ea typeface="ＭＳ Ｐゴシック"/>
              <a:cs typeface="ＭＳ Ｐゴシック"/>
            </a:endParaRPr>
          </a:p>
        </p:txBody>
      </p:sp>
    </p:spTree>
    <p:extLst>
      <p:ext uri="{BB962C8B-B14F-4D97-AF65-F5344CB8AC3E}">
        <p14:creationId xmlns:p14="http://schemas.microsoft.com/office/powerpoint/2010/main" val="22710608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718955" y="1707852"/>
            <a:ext cx="7969250" cy="4862870"/>
          </a:xfrm>
          <a:prstGeom prst="rect">
            <a:avLst/>
          </a:prstGeom>
          <a:noFill/>
          <a:ln w="9525">
            <a:noFill/>
            <a:miter lim="800000"/>
            <a:headEnd/>
            <a:tailEnd/>
          </a:ln>
        </p:spPr>
        <p:txBody>
          <a:bodyPr>
            <a:spAutoFit/>
          </a:bodyPr>
          <a:lstStyle/>
          <a:p>
            <a:pPr marL="457200" indent="-457200">
              <a:buClr>
                <a:schemeClr val="tx2"/>
              </a:buClr>
              <a:buSzPct val="95000"/>
              <a:buFont typeface="Courier New" pitchFamily="49" charset="0"/>
              <a:buChar char="o"/>
              <a:defRPr/>
            </a:pPr>
            <a:r>
              <a:rPr lang="en-US" altLang="en-US" sz="2200" dirty="0" smtClean="0">
                <a:latin typeface="+mj-lt"/>
                <a:ea typeface="ＭＳ Ｐゴシック"/>
                <a:cs typeface="ＭＳ Ｐゴシック"/>
              </a:rPr>
              <a:t>Academic checks the box on PR page if you have met with supervisor, discussed AE and goals </a:t>
            </a:r>
            <a:r>
              <a:rPr lang="en-US" altLang="en-US" dirty="0" smtClean="0">
                <a:latin typeface="+mj-lt"/>
                <a:ea typeface="ＭＳ Ｐゴシック"/>
                <a:cs typeface="ＭＳ Ｐゴシック"/>
              </a:rPr>
              <a:t>(date will be displayed indicating you have done this)</a:t>
            </a:r>
            <a:endParaRPr lang="en-US" altLang="en-US" dirty="0">
              <a:latin typeface="+mj-lt"/>
              <a:ea typeface="ＭＳ Ｐゴシック"/>
              <a:cs typeface="ＭＳ Ｐゴシック"/>
            </a:endParaRPr>
          </a:p>
          <a:p>
            <a:pPr marL="457200" indent="-457200">
              <a:buClr>
                <a:schemeClr val="tx2"/>
              </a:buClr>
              <a:buSzPct val="95000"/>
              <a:buFont typeface="Courier New" pitchFamily="49" charset="0"/>
              <a:buChar char="o"/>
              <a:defRPr/>
            </a:pPr>
            <a:r>
              <a:rPr lang="en-US" altLang="en-US" sz="2200" dirty="0" smtClean="0">
                <a:latin typeface="+mj-lt"/>
                <a:ea typeface="ＭＳ Ｐゴシック"/>
                <a:cs typeface="ＭＳ Ｐゴシック"/>
              </a:rPr>
              <a:t>Or there is the option for loading a: Divergent File/additional comments/disagreement with Supervisor comments</a:t>
            </a:r>
          </a:p>
          <a:p>
            <a:pPr marL="914400" lvl="1" indent="-457200">
              <a:buClr>
                <a:schemeClr val="tx2"/>
              </a:buClr>
              <a:buSzPct val="50000"/>
              <a:buFont typeface="Wingdings" panose="05000000000000000000" pitchFamily="2" charset="2"/>
              <a:buChar char="q"/>
              <a:defRPr/>
            </a:pPr>
            <a:r>
              <a:rPr lang="en-US" altLang="en-US" sz="2200" dirty="0" smtClean="0">
                <a:latin typeface="+mj-lt"/>
                <a:ea typeface="ＭＳ Ｐゴシック"/>
                <a:cs typeface="ＭＳ Ｐゴシック"/>
              </a:rPr>
              <a:t>2 week deadline imposed for uploading this document after supervisor deadline has passed (</a:t>
            </a:r>
            <a:r>
              <a:rPr lang="en-US" altLang="en-US" dirty="0" smtClean="0">
                <a:latin typeface="+mj-lt"/>
                <a:ea typeface="ＭＳ Ｐゴシック"/>
                <a:cs typeface="ＭＳ Ｐゴシック"/>
              </a:rPr>
              <a:t>Academic due date is April 3rd)</a:t>
            </a:r>
          </a:p>
          <a:p>
            <a:pPr marL="914400" lvl="1" indent="-457200">
              <a:buClr>
                <a:schemeClr val="tx2"/>
              </a:buClr>
              <a:buSzPct val="50000"/>
              <a:buFont typeface="Wingdings" panose="05000000000000000000" pitchFamily="2" charset="2"/>
              <a:buChar char="q"/>
              <a:defRPr/>
            </a:pPr>
            <a:r>
              <a:rPr lang="en-US" altLang="en-US" sz="2200" dirty="0" smtClean="0">
                <a:latin typeface="+mj-lt"/>
                <a:ea typeface="ＭＳ Ｐゴシック"/>
                <a:cs typeface="ＭＳ Ｐゴシック"/>
              </a:rPr>
              <a:t>2 day grace period for Academic to delete/edit/reload divergent document </a:t>
            </a:r>
          </a:p>
          <a:p>
            <a:pPr marL="1371600" lvl="2" indent="-457200">
              <a:buClr>
                <a:schemeClr val="tx2"/>
              </a:buClr>
              <a:buSzPct val="61000"/>
              <a:buFont typeface="Courier New" panose="02070309020205020404" pitchFamily="49" charset="0"/>
              <a:buChar char="o"/>
              <a:defRPr/>
            </a:pPr>
            <a:r>
              <a:rPr lang="en-US" altLang="en-US" sz="2200" dirty="0" smtClean="0">
                <a:latin typeface="+mj-lt"/>
                <a:ea typeface="ＭＳ Ｐゴシック"/>
                <a:cs typeface="ＭＳ Ｐゴシック"/>
              </a:rPr>
              <a:t>Email automatically sent to supervisor notifying them of document to review after expiration of grace period</a:t>
            </a:r>
          </a:p>
          <a:p>
            <a:pPr marL="914400" lvl="1" indent="-457200">
              <a:buClr>
                <a:schemeClr val="tx2"/>
              </a:buClr>
              <a:buSzPct val="95000"/>
              <a:buFont typeface="Courier New" pitchFamily="49" charset="0"/>
              <a:buChar char="o"/>
              <a:defRPr/>
            </a:pPr>
            <a:endParaRPr lang="en-US" altLang="en-US" sz="2400" dirty="0" smtClean="0">
              <a:latin typeface="+mj-lt"/>
              <a:ea typeface="ＭＳ Ｐゴシック"/>
              <a:cs typeface="ＭＳ Ｐゴシック"/>
            </a:endParaRPr>
          </a:p>
          <a:p>
            <a:pPr marL="914400" lvl="1" indent="-457200">
              <a:buClr>
                <a:schemeClr val="tx2"/>
              </a:buClr>
              <a:buSzPct val="95000"/>
              <a:buFont typeface="Courier New" pitchFamily="49" charset="0"/>
              <a:buChar char="o"/>
              <a:defRPr/>
            </a:pPr>
            <a:endParaRPr lang="en-US" altLang="en-US" sz="2400" dirty="0">
              <a:latin typeface="+mj-lt"/>
              <a:ea typeface="ＭＳ Ｐゴシック"/>
              <a:cs typeface="ＭＳ Ｐゴシック"/>
            </a:endParaRPr>
          </a:p>
          <a:p>
            <a:pPr>
              <a:buFont typeface="Wingdings" pitchFamily="2" charset="2"/>
              <a:buNone/>
              <a:defRPr/>
            </a:pPr>
            <a:endParaRPr lang="en-US" altLang="en-US" sz="2400" dirty="0">
              <a:latin typeface="+mj-lt"/>
              <a:ea typeface="ＭＳ Ｐゴシック"/>
              <a:cs typeface="ＭＳ Ｐゴシック"/>
            </a:endParaRPr>
          </a:p>
        </p:txBody>
      </p:sp>
      <p:sp>
        <p:nvSpPr>
          <p:cNvPr id="38914" name="Rectangle 2"/>
          <p:cNvSpPr>
            <a:spLocks noChangeArrowheads="1"/>
          </p:cNvSpPr>
          <p:nvPr/>
        </p:nvSpPr>
        <p:spPr bwMode="auto">
          <a:xfrm>
            <a:off x="718955" y="252476"/>
            <a:ext cx="7761929" cy="1200329"/>
          </a:xfrm>
          <a:prstGeom prst="rect">
            <a:avLst/>
          </a:prstGeom>
          <a:noFill/>
          <a:ln w="9525">
            <a:noFill/>
            <a:miter lim="800000"/>
            <a:headEnd/>
            <a:tailEnd/>
          </a:ln>
        </p:spPr>
        <p:txBody>
          <a:bodyPr wrap="square">
            <a:spAutoFit/>
          </a:bodyPr>
          <a:lstStyle/>
          <a:p>
            <a:pPr algn="ctr">
              <a:defRPr/>
            </a:pPr>
            <a:r>
              <a:rPr lang="en-US" altLang="en-US" sz="3600" dirty="0">
                <a:solidFill>
                  <a:srgbClr val="241DB3"/>
                </a:solidFill>
                <a:latin typeface="+mj-lt"/>
                <a:ea typeface="ＭＳ Ｐゴシック"/>
                <a:cs typeface="ＭＳ Ｐゴシック"/>
              </a:rPr>
              <a:t>Guidance to </a:t>
            </a:r>
            <a:r>
              <a:rPr lang="en-US" altLang="en-US" sz="3600" dirty="0" smtClean="0">
                <a:solidFill>
                  <a:srgbClr val="241DB3"/>
                </a:solidFill>
                <a:latin typeface="+mj-lt"/>
                <a:ea typeface="ＭＳ Ｐゴシック"/>
                <a:cs typeface="ＭＳ Ｐゴシック"/>
              </a:rPr>
              <a:t>Academics  </a:t>
            </a:r>
          </a:p>
          <a:p>
            <a:pPr algn="ctr">
              <a:defRPr/>
            </a:pPr>
            <a:r>
              <a:rPr lang="en-US" altLang="en-US" sz="3600" dirty="0" smtClean="0">
                <a:solidFill>
                  <a:srgbClr val="241DB3"/>
                </a:solidFill>
                <a:latin typeface="+mj-lt"/>
                <a:ea typeface="ＭＳ Ｐゴシック"/>
                <a:cs typeface="ＭＳ Ｐゴシック"/>
              </a:rPr>
              <a:t>Uploading AE Verification Online</a:t>
            </a:r>
            <a:endParaRPr lang="en-US" sz="3600" dirty="0">
              <a:solidFill>
                <a:srgbClr val="241DB3"/>
              </a:solidFill>
              <a:latin typeface="+mj-lt"/>
              <a:ea typeface="ＭＳ Ｐゴシック"/>
              <a:cs typeface="ＭＳ Ｐゴシック"/>
            </a:endParaRPr>
          </a:p>
        </p:txBody>
      </p:sp>
    </p:spTree>
    <p:extLst>
      <p:ext uri="{BB962C8B-B14F-4D97-AF65-F5344CB8AC3E}">
        <p14:creationId xmlns:p14="http://schemas.microsoft.com/office/powerpoint/2010/main" val="23726745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6285" y="1703197"/>
            <a:ext cx="3502882" cy="830997"/>
          </a:xfrm>
          <a:prstGeom prst="rect">
            <a:avLst/>
          </a:prstGeom>
          <a:solidFill>
            <a:schemeClr val="tx2">
              <a:lumMod val="20000"/>
              <a:lumOff val="80000"/>
            </a:schemeClr>
          </a:solidFill>
          <a:effectLst>
            <a:innerShdw blurRad="63500" dist="50800" dir="10800000">
              <a:prstClr val="black">
                <a:alpha val="50000"/>
              </a:prstClr>
            </a:innerShdw>
          </a:effectLst>
        </p:spPr>
        <p:txBody>
          <a:bodyPr wrap="none">
            <a:spAutoFit/>
          </a:bodyPr>
          <a:lstStyle/>
          <a:p>
            <a:pPr>
              <a:defRPr/>
            </a:pPr>
            <a:r>
              <a:rPr lang="en-US" sz="4800" kern="10" dirty="0">
                <a:ln w="12700">
                  <a:solidFill>
                    <a:srgbClr val="B2B2B2"/>
                  </a:solidFill>
                  <a:round/>
                  <a:headEnd/>
                  <a:tailEnd/>
                </a:ln>
                <a:solidFill>
                  <a:schemeClr val="accent4">
                    <a:lumMod val="75000"/>
                  </a:schemeClr>
                </a:solidFill>
                <a:effectLst>
                  <a:outerShdw dist="35921" dir="2700000" sy="50000" rotWithShape="0">
                    <a:srgbClr val="875B0D">
                      <a:alpha val="70000"/>
                    </a:srgbClr>
                  </a:outerShdw>
                </a:effectLst>
                <a:latin typeface="Arial Black"/>
                <a:ea typeface="ＭＳ Ｐゴシック" charset="-128"/>
                <a:cs typeface="ＭＳ Ｐゴシック" charset="-128"/>
              </a:rPr>
              <a:t>Deadlines</a:t>
            </a:r>
            <a:endParaRPr lang="en-US" sz="4800" dirty="0">
              <a:solidFill>
                <a:schemeClr val="accent4">
                  <a:lumMod val="75000"/>
                </a:schemeClr>
              </a:solidFill>
              <a:ea typeface="ＭＳ Ｐゴシック" charset="-128"/>
              <a:cs typeface="ＭＳ Ｐゴシック" charset="-128"/>
            </a:endParaRPr>
          </a:p>
        </p:txBody>
      </p:sp>
      <p:sp>
        <p:nvSpPr>
          <p:cNvPr id="3" name="Rectangle 2"/>
          <p:cNvSpPr/>
          <p:nvPr/>
        </p:nvSpPr>
        <p:spPr>
          <a:xfrm>
            <a:off x="3471863" y="3072884"/>
            <a:ext cx="3129803" cy="646331"/>
          </a:xfrm>
          <a:prstGeom prst="rect">
            <a:avLst/>
          </a:prstGeom>
          <a:solidFill>
            <a:schemeClr val="tx2">
              <a:lumMod val="20000"/>
              <a:lumOff val="80000"/>
            </a:schemeClr>
          </a:solidFill>
        </p:spPr>
        <p:txBody>
          <a:bodyPr>
            <a:spAutoFit/>
          </a:bodyPr>
          <a:lstStyle/>
          <a:p>
            <a:pPr>
              <a:defRPr/>
            </a:pPr>
            <a:r>
              <a:rPr lang="en-US" sz="3600" kern="10" dirty="0">
                <a:ln w="12700">
                  <a:solidFill>
                    <a:srgbClr val="B2B2B2"/>
                  </a:solidFill>
                  <a:round/>
                  <a:headEnd/>
                  <a:tailEnd/>
                </a:ln>
                <a:solidFill>
                  <a:srgbClr val="0070C0"/>
                </a:solidFill>
                <a:effectLst>
                  <a:outerShdw dist="35921" dir="2700000" sy="50000" rotWithShape="0">
                    <a:srgbClr val="875B0D">
                      <a:alpha val="70000"/>
                    </a:srgbClr>
                  </a:outerShdw>
                </a:effectLst>
                <a:latin typeface="Arial Black"/>
                <a:ea typeface="+mn-ea"/>
              </a:rPr>
              <a:t>Deadlines</a:t>
            </a:r>
            <a:endParaRPr lang="en-US" dirty="0">
              <a:solidFill>
                <a:srgbClr val="0070C0"/>
              </a:solidFill>
              <a:ea typeface="ＭＳ Ｐゴシック" charset="-128"/>
              <a:cs typeface="ＭＳ Ｐゴシック" charset="-128"/>
            </a:endParaRPr>
          </a:p>
        </p:txBody>
      </p:sp>
      <p:sp>
        <p:nvSpPr>
          <p:cNvPr id="4" name="Rectangle 3"/>
          <p:cNvSpPr/>
          <p:nvPr/>
        </p:nvSpPr>
        <p:spPr>
          <a:xfrm rot="11535524" flipV="1">
            <a:off x="7353436" y="4536896"/>
            <a:ext cx="1794792" cy="369332"/>
          </a:xfrm>
          <a:prstGeom prst="rect">
            <a:avLst/>
          </a:prstGeom>
          <a:solidFill>
            <a:schemeClr val="accent1">
              <a:lumMod val="20000"/>
              <a:lumOff val="80000"/>
            </a:schemeClr>
          </a:solidFill>
        </p:spPr>
        <p:txBody>
          <a:bodyPr>
            <a:spAutoFit/>
          </a:bodyPr>
          <a:lstStyle/>
          <a:p>
            <a:pPr>
              <a:defRPr/>
            </a:pPr>
            <a:r>
              <a:rPr lang="en-US" kern="10" dirty="0">
                <a:ln w="12700">
                  <a:solidFill>
                    <a:srgbClr val="B2B2B2"/>
                  </a:solidFill>
                  <a:round/>
                  <a:headEnd/>
                  <a:tailEnd/>
                </a:ln>
                <a:solidFill>
                  <a:srgbClr val="0070C0"/>
                </a:solidFill>
                <a:effectLst>
                  <a:outerShdw dist="35921" dir="2700000" sy="50000" rotWithShape="0">
                    <a:srgbClr val="875B0D">
                      <a:alpha val="70000"/>
                    </a:srgbClr>
                  </a:outerShdw>
                </a:effectLst>
                <a:latin typeface="Arial Black"/>
                <a:ea typeface="ＭＳ Ｐゴシック" charset="-128"/>
                <a:cs typeface="ＭＳ Ｐゴシック" charset="-128"/>
              </a:rPr>
              <a:t>Deadlines</a:t>
            </a:r>
            <a:endParaRPr lang="en-US" dirty="0">
              <a:solidFill>
                <a:srgbClr val="0070C0"/>
              </a:solidFill>
              <a:ea typeface="ＭＳ Ｐゴシック" charset="-128"/>
              <a:cs typeface="ＭＳ Ｐゴシック" charset="-128"/>
            </a:endParaRPr>
          </a:p>
        </p:txBody>
      </p:sp>
      <p:sp>
        <p:nvSpPr>
          <p:cNvPr id="5" name="Rectangle 4"/>
          <p:cNvSpPr/>
          <p:nvPr/>
        </p:nvSpPr>
        <p:spPr>
          <a:xfrm flipH="1">
            <a:off x="4983716" y="4103055"/>
            <a:ext cx="2847141" cy="369332"/>
          </a:xfrm>
          <a:prstGeom prst="rect">
            <a:avLst/>
          </a:prstGeom>
          <a:solidFill>
            <a:schemeClr val="accent1">
              <a:lumMod val="20000"/>
              <a:lumOff val="80000"/>
            </a:schemeClr>
          </a:solidFill>
        </p:spPr>
        <p:txBody>
          <a:bodyPr>
            <a:spAutoFit/>
          </a:bodyPr>
          <a:lstStyle/>
          <a:p>
            <a:pPr>
              <a:defRPr/>
            </a:pPr>
            <a:r>
              <a:rPr lang="en-US" kern="10" dirty="0">
                <a:ln w="12700">
                  <a:solidFill>
                    <a:srgbClr val="B2B2B2"/>
                  </a:solidFill>
                  <a:round/>
                  <a:headEnd/>
                  <a:tailEnd/>
                </a:ln>
                <a:solidFill>
                  <a:srgbClr val="002060"/>
                </a:solidFill>
                <a:effectLst>
                  <a:outerShdw dist="35921" dir="2700000" sy="50000" rotWithShape="0">
                    <a:srgbClr val="875B0D">
                      <a:alpha val="70000"/>
                    </a:srgbClr>
                  </a:outerShdw>
                </a:effectLst>
                <a:latin typeface="Arial Black"/>
                <a:ea typeface="ＭＳ Ｐゴシック" charset="-128"/>
                <a:cs typeface="ＭＳ Ｐゴシック" charset="-128"/>
              </a:rPr>
              <a:t>Deadlines</a:t>
            </a:r>
            <a:endParaRPr lang="en-US" dirty="0">
              <a:solidFill>
                <a:srgbClr val="002060"/>
              </a:solidFill>
              <a:ea typeface="ＭＳ Ｐゴシック" charset="-128"/>
              <a:cs typeface="ＭＳ Ｐゴシック" charset="-128"/>
            </a:endParaRPr>
          </a:p>
        </p:txBody>
      </p:sp>
    </p:spTree>
    <p:extLst>
      <p:ext uri="{BB962C8B-B14F-4D97-AF65-F5344CB8AC3E}">
        <p14:creationId xmlns:p14="http://schemas.microsoft.com/office/powerpoint/2010/main" val="403710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5500" y="250825"/>
            <a:ext cx="7404100" cy="584775"/>
          </a:xfrm>
          <a:prstGeom prst="rect">
            <a:avLst/>
          </a:prstGeom>
        </p:spPr>
        <p:txBody>
          <a:bodyPr wrap="square">
            <a:spAutoFit/>
          </a:bodyPr>
          <a:lstStyle/>
          <a:p>
            <a:pPr>
              <a:defRPr/>
            </a:pPr>
            <a:r>
              <a:rPr lang="en-US" sz="2800" kern="0" dirty="0" smtClean="0">
                <a:solidFill>
                  <a:srgbClr val="241DB3"/>
                </a:solidFill>
                <a:latin typeface="+mj-lt"/>
                <a:ea typeface="Verdana" pitchFamily="34" charset="0"/>
                <a:cs typeface="Verdana" pitchFamily="34" charset="0"/>
              </a:rPr>
              <a:t>     </a:t>
            </a:r>
            <a:r>
              <a:rPr lang="en-US" sz="3200" kern="0" dirty="0" smtClean="0">
                <a:solidFill>
                  <a:srgbClr val="241DB3"/>
                </a:solidFill>
                <a:latin typeface="+mj-lt"/>
                <a:ea typeface="Verdana" pitchFamily="34" charset="0"/>
                <a:cs typeface="Verdana" pitchFamily="34" charset="0"/>
              </a:rPr>
              <a:t>Annual </a:t>
            </a:r>
            <a:r>
              <a:rPr lang="en-US" sz="3200" kern="0" dirty="0">
                <a:solidFill>
                  <a:srgbClr val="241DB3"/>
                </a:solidFill>
                <a:latin typeface="+mj-lt"/>
                <a:ea typeface="Verdana" pitchFamily="34" charset="0"/>
                <a:cs typeface="Verdana" pitchFamily="34" charset="0"/>
              </a:rPr>
              <a:t>Evaluation </a:t>
            </a:r>
            <a:r>
              <a:rPr lang="en-US" sz="3200" kern="0" dirty="0" smtClean="0">
                <a:solidFill>
                  <a:srgbClr val="241DB3"/>
                </a:solidFill>
                <a:latin typeface="+mj-lt"/>
                <a:ea typeface="Verdana" pitchFamily="34" charset="0"/>
                <a:cs typeface="Verdana" pitchFamily="34" charset="0"/>
              </a:rPr>
              <a:t>Timeline: check dates</a:t>
            </a:r>
            <a:endParaRPr lang="en-US" sz="3200" dirty="0">
              <a:solidFill>
                <a:srgbClr val="241DB3"/>
              </a:solidFill>
              <a:latin typeface="+mj-lt"/>
              <a:ea typeface="Verdana" pitchFamily="34" charset="0"/>
              <a:cs typeface="Verdana"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112463780"/>
              </p:ext>
            </p:extLst>
          </p:nvPr>
        </p:nvGraphicFramePr>
        <p:xfrm>
          <a:off x="248442" y="1509485"/>
          <a:ext cx="8655050" cy="3053139"/>
        </p:xfrm>
        <a:graphic>
          <a:graphicData uri="http://schemas.openxmlformats.org/drawingml/2006/table">
            <a:tbl>
              <a:tblPr>
                <a:tableStyleId>{35758FB7-9AC5-4552-8A53-C91805E547FA}</a:tableStyleId>
              </a:tblPr>
              <a:tblGrid>
                <a:gridCol w="2920078">
                  <a:extLst>
                    <a:ext uri="{9D8B030D-6E8A-4147-A177-3AD203B41FA5}">
                      <a16:colId xmlns:a16="http://schemas.microsoft.com/office/drawing/2014/main" val="20000"/>
                    </a:ext>
                  </a:extLst>
                </a:gridCol>
                <a:gridCol w="2112005">
                  <a:extLst>
                    <a:ext uri="{9D8B030D-6E8A-4147-A177-3AD203B41FA5}">
                      <a16:colId xmlns:a16="http://schemas.microsoft.com/office/drawing/2014/main" val="20001"/>
                    </a:ext>
                  </a:extLst>
                </a:gridCol>
                <a:gridCol w="3622967">
                  <a:extLst>
                    <a:ext uri="{9D8B030D-6E8A-4147-A177-3AD203B41FA5}">
                      <a16:colId xmlns:a16="http://schemas.microsoft.com/office/drawing/2014/main" val="20002"/>
                    </a:ext>
                  </a:extLst>
                </a:gridCol>
              </a:tblGrid>
              <a:tr h="431859">
                <a:tc>
                  <a:txBody>
                    <a:bodyPr/>
                    <a:lstStyle/>
                    <a:p>
                      <a:pPr marL="342900" marR="0" lvl="0" indent="-34290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effectLst/>
                        </a:rPr>
                        <a:t>Steps</a:t>
                      </a:r>
                      <a:endParaRPr kumimoji="0" lang="en-US" sz="1600" b="1" i="0" u="none" strike="noStrike" cap="none" normalizeH="0" baseline="0" dirty="0" smtClean="0">
                        <a:ln>
                          <a:noFill/>
                        </a:ln>
                        <a:solidFill>
                          <a:schemeClr val="tx1"/>
                        </a:solidFill>
                        <a:effectLst/>
                        <a:latin typeface="+mj-lt"/>
                        <a:ea typeface="Verdana" pitchFamily="34" charset="0"/>
                        <a:cs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effectLst/>
                        </a:rPr>
                        <a:t>Due Date</a:t>
                      </a:r>
                      <a:endParaRPr kumimoji="0" lang="en-US" sz="1600" b="1" i="0" u="none" strike="noStrike" cap="none" normalizeH="0" baseline="0" dirty="0" smtClean="0">
                        <a:ln>
                          <a:noFill/>
                        </a:ln>
                        <a:solidFill>
                          <a:schemeClr val="tx1"/>
                        </a:solidFill>
                        <a:effectLst/>
                        <a:latin typeface="+mj-lt"/>
                        <a:ea typeface="Verdana" pitchFamily="34" charset="0"/>
                        <a:cs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effectLst/>
                        </a:rPr>
                        <a:t>Action</a:t>
                      </a:r>
                      <a:endParaRPr kumimoji="0" lang="en-US" sz="1600" b="1" i="0" u="none" strike="noStrike" cap="none" normalizeH="0" baseline="0" dirty="0" smtClean="0">
                        <a:ln>
                          <a:noFill/>
                        </a:ln>
                        <a:solidFill>
                          <a:schemeClr val="tx1"/>
                        </a:solidFill>
                        <a:effectLst/>
                        <a:latin typeface="+mj-lt"/>
                        <a:ea typeface="Verdana" pitchFamily="34" charset="0"/>
                        <a:cs typeface="Verdana" pitchFamily="34" charset="0"/>
                      </a:endParaRPr>
                    </a:p>
                  </a:txBody>
                  <a:tcPr horzOverflow="overflow"/>
                </a:tc>
                <a:extLst>
                  <a:ext uri="{0D108BD9-81ED-4DB2-BD59-A6C34878D82A}">
                    <a16:rowId xmlns:a16="http://schemas.microsoft.com/office/drawing/2014/main" val="10000"/>
                  </a:ext>
                </a:extLst>
              </a:tr>
              <a:tr h="1758137">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600" u="none" strike="noStrike" cap="none" normalizeH="0" baseline="0" dirty="0" smtClean="0">
                          <a:ln>
                            <a:noFill/>
                          </a:ln>
                          <a:effectLst/>
                        </a:rPr>
                        <a:t>Annual Evaluation/Abbreviated AE/Goals Preparation</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600" u="none" strike="noStrike" cap="none" normalizeH="0" baseline="0" dirty="0" smtClean="0">
                          <a:ln>
                            <a:noFill/>
                          </a:ln>
                          <a:effectLst/>
                        </a:rPr>
                        <a:t>For Full AE:  Period October 1, 2015  - September 30, 2016</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600" u="none" strike="noStrike" cap="none" normalizeH="0" baseline="0" dirty="0" smtClean="0">
                          <a:ln>
                            <a:noFill/>
                          </a:ln>
                          <a:effectLst/>
                        </a:rPr>
                        <a:t>For abbreviated AE:  Period as indicated through September 30, 2016</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endParaRPr kumimoji="0" lang="en-US" sz="1600" b="0" i="0" u="none" strike="noStrike" cap="none" normalizeH="0" baseline="0" dirty="0" smtClean="0">
                        <a:ln>
                          <a:noFill/>
                        </a:ln>
                        <a:solidFill>
                          <a:schemeClr val="tx1"/>
                        </a:solidFill>
                        <a:effectLst/>
                        <a:latin typeface="+mj-lt"/>
                        <a:ea typeface="Verdana" pitchFamily="34" charset="0"/>
                        <a:cs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solidFill>
                            <a:srgbClr val="FF0000"/>
                          </a:solidFill>
                          <a:effectLst/>
                        </a:rPr>
                        <a:t>    February 1, 2017</a:t>
                      </a:r>
                      <a:endParaRPr kumimoji="0" lang="en-US" sz="1600" b="1" i="0" u="none" strike="noStrike" cap="none" normalizeH="0" baseline="0" dirty="0" smtClean="0">
                        <a:ln>
                          <a:noFill/>
                        </a:ln>
                        <a:solidFill>
                          <a:srgbClr val="FF0000"/>
                        </a:solidFill>
                        <a:effectLst/>
                        <a:latin typeface="+mj-lt"/>
                        <a:ea typeface="Verdana" pitchFamily="34" charset="0"/>
                        <a:cs typeface="Verdana"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600" u="none" strike="noStrike" cap="none" normalizeH="0" baseline="0" dirty="0" smtClean="0">
                          <a:ln>
                            <a:noFill/>
                          </a:ln>
                          <a:effectLst/>
                        </a:rPr>
                        <a:t>Completion and submission of Sections A,B,C of AE  as applicable</a:t>
                      </a:r>
                      <a:endParaRPr kumimoji="0" lang="en-US" sz="1600" b="0" i="0" u="none" strike="noStrike" cap="none" normalizeH="0" baseline="0" dirty="0" smtClean="0">
                        <a:ln>
                          <a:noFill/>
                        </a:ln>
                        <a:solidFill>
                          <a:schemeClr val="tx1"/>
                        </a:solidFill>
                        <a:effectLst/>
                        <a:latin typeface="+mj-lt"/>
                        <a:ea typeface="Verdana" pitchFamily="34" charset="0"/>
                        <a:cs typeface="Verdana" pitchFamily="34" charset="0"/>
                      </a:endParaRPr>
                    </a:p>
                  </a:txBody>
                  <a:tcPr horzOverflow="overflow"/>
                </a:tc>
                <a:extLst>
                  <a:ext uri="{0D108BD9-81ED-4DB2-BD59-A6C34878D82A}">
                    <a16:rowId xmlns:a16="http://schemas.microsoft.com/office/drawing/2014/main" val="10001"/>
                  </a:ext>
                </a:extLst>
              </a:tr>
              <a:tr h="427905">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600" u="none" strike="noStrike" cap="none" normalizeH="0" baseline="0" dirty="0" smtClean="0">
                          <a:ln>
                            <a:noFill/>
                          </a:ln>
                          <a:effectLst/>
                        </a:rPr>
                        <a:t>Review of AE by Supervisor</a:t>
                      </a:r>
                      <a:endParaRPr kumimoji="0" lang="en-US" sz="1600" b="0" i="0" u="none" strike="noStrike" cap="none" normalizeH="0" baseline="0" dirty="0" smtClean="0">
                        <a:ln>
                          <a:noFill/>
                        </a:ln>
                        <a:solidFill>
                          <a:schemeClr val="tx1"/>
                        </a:solidFill>
                        <a:effectLst/>
                        <a:latin typeface="+mj-lt"/>
                        <a:ea typeface="Verdana" pitchFamily="34" charset="0"/>
                        <a:cs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solidFill>
                            <a:srgbClr val="FF0000"/>
                          </a:solidFill>
                          <a:effectLst/>
                        </a:rPr>
                        <a:t>March 20, 2017</a:t>
                      </a:r>
                      <a:endParaRPr kumimoji="0" lang="en-US" sz="1600" b="1" i="0" u="none" strike="noStrike" cap="none" normalizeH="0" baseline="0" dirty="0" smtClean="0">
                        <a:ln>
                          <a:noFill/>
                        </a:ln>
                        <a:solidFill>
                          <a:srgbClr val="FF0000"/>
                        </a:solidFill>
                        <a:effectLst/>
                        <a:latin typeface="+mj-lt"/>
                        <a:ea typeface="Verdana" pitchFamily="34" charset="0"/>
                        <a:cs typeface="Verdana"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600" u="none" strike="noStrike" cap="none" normalizeH="0" baseline="0" dirty="0" smtClean="0">
                          <a:ln>
                            <a:noFill/>
                          </a:ln>
                          <a:effectLst/>
                        </a:rPr>
                        <a:t>Supervisor meets with Academic and completes Section D</a:t>
                      </a:r>
                      <a:endParaRPr kumimoji="0" lang="en-US" sz="1600" b="0" i="0" u="none" strike="noStrike" cap="none" normalizeH="0" baseline="0" dirty="0" smtClean="0">
                        <a:ln>
                          <a:noFill/>
                        </a:ln>
                        <a:solidFill>
                          <a:schemeClr val="tx1"/>
                        </a:solidFill>
                        <a:effectLst/>
                        <a:latin typeface="+mj-lt"/>
                        <a:ea typeface="Verdana" pitchFamily="34" charset="0"/>
                        <a:cs typeface="Verdana" pitchFamily="34" charset="0"/>
                      </a:endParaRPr>
                    </a:p>
                  </a:txBody>
                  <a:tcPr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341541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868363" y="1100138"/>
            <a:ext cx="7969250" cy="4862870"/>
          </a:xfrm>
          <a:prstGeom prst="rect">
            <a:avLst/>
          </a:prstGeom>
          <a:noFill/>
          <a:ln w="9525">
            <a:noFill/>
            <a:miter lim="800000"/>
            <a:headEnd/>
            <a:tailEnd/>
          </a:ln>
        </p:spPr>
        <p:txBody>
          <a:bodyPr>
            <a:spAutoFit/>
          </a:bodyPr>
          <a:lstStyle/>
          <a:p>
            <a:pPr marL="457200" indent="-457200">
              <a:buClr>
                <a:schemeClr val="tx2"/>
              </a:buClr>
              <a:buSzPct val="95000"/>
              <a:buFont typeface="Courier New" pitchFamily="49" charset="0"/>
              <a:buChar char="o"/>
              <a:defRPr/>
            </a:pPr>
            <a:r>
              <a:rPr lang="en-US" altLang="en-US" sz="2200" dirty="0" smtClean="0">
                <a:latin typeface="+mj-lt"/>
                <a:ea typeface="ＭＳ Ｐゴシック"/>
                <a:cs typeface="ＭＳ Ｐゴシック"/>
              </a:rPr>
              <a:t>Did this training increase your understanding of the elements of the Annual Evaluation (AE)?</a:t>
            </a:r>
            <a:br>
              <a:rPr lang="en-US" altLang="en-US" sz="2200" dirty="0" smtClean="0">
                <a:latin typeface="+mj-lt"/>
                <a:ea typeface="ＭＳ Ｐゴシック"/>
                <a:cs typeface="ＭＳ Ｐゴシック"/>
              </a:rPr>
            </a:br>
            <a:endParaRPr lang="en-US" altLang="en-US" sz="2200" dirty="0" smtClean="0">
              <a:latin typeface="+mj-lt"/>
              <a:ea typeface="ＭＳ Ｐゴシック"/>
              <a:cs typeface="ＭＳ Ｐゴシック"/>
            </a:endParaRPr>
          </a:p>
          <a:p>
            <a:pPr marL="457200" indent="-457200">
              <a:buClr>
                <a:schemeClr val="tx2"/>
              </a:buClr>
              <a:buSzPct val="95000"/>
              <a:buFont typeface="Courier New" pitchFamily="49" charset="0"/>
              <a:buChar char="o"/>
              <a:defRPr/>
            </a:pPr>
            <a:r>
              <a:rPr lang="en-US" altLang="en-US" sz="2200" dirty="0" smtClean="0">
                <a:latin typeface="+mj-lt"/>
                <a:ea typeface="ＭＳ Ｐゴシック"/>
                <a:cs typeface="ＭＳ Ｐゴシック"/>
              </a:rPr>
              <a:t>Did this training increase your knowledge of how the AE supports the thematic Merit/Promotion Dossier (PR)?</a:t>
            </a:r>
            <a:br>
              <a:rPr lang="en-US" altLang="en-US" sz="2200" dirty="0" smtClean="0">
                <a:latin typeface="+mj-lt"/>
                <a:ea typeface="ＭＳ Ｐゴシック"/>
                <a:cs typeface="ＭＳ Ｐゴシック"/>
              </a:rPr>
            </a:br>
            <a:endParaRPr lang="en-US" altLang="en-US" sz="2200" dirty="0" smtClean="0">
              <a:latin typeface="+mj-lt"/>
              <a:ea typeface="ＭＳ Ｐゴシック"/>
              <a:cs typeface="ＭＳ Ｐゴシック"/>
            </a:endParaRPr>
          </a:p>
          <a:p>
            <a:pPr marL="457200" indent="-457200">
              <a:buClr>
                <a:schemeClr val="tx2"/>
              </a:buClr>
              <a:buSzPct val="95000"/>
              <a:buFont typeface="Courier New" pitchFamily="49" charset="0"/>
              <a:buChar char="o"/>
              <a:defRPr/>
            </a:pPr>
            <a:r>
              <a:rPr lang="en-US" altLang="en-US" sz="2200" dirty="0" smtClean="0">
                <a:latin typeface="+mj-lt"/>
                <a:ea typeface="ＭＳ Ｐゴシック"/>
                <a:cs typeface="ＭＳ Ｐゴシック"/>
              </a:rPr>
              <a:t>Did this training increase your understanding that we have a shared responsibility for the success of the AE as a performance evaluation tool?</a:t>
            </a:r>
            <a:br>
              <a:rPr lang="en-US" altLang="en-US" sz="2200" dirty="0" smtClean="0">
                <a:latin typeface="+mj-lt"/>
                <a:ea typeface="ＭＳ Ｐゴシック"/>
                <a:cs typeface="ＭＳ Ｐゴシック"/>
              </a:rPr>
            </a:br>
            <a:endParaRPr lang="en-US" altLang="en-US" sz="2200" dirty="0" smtClean="0">
              <a:latin typeface="+mj-lt"/>
              <a:ea typeface="ＭＳ Ｐゴシック"/>
              <a:cs typeface="ＭＳ Ｐゴシック"/>
            </a:endParaRPr>
          </a:p>
          <a:p>
            <a:pPr marL="457200" indent="-457200">
              <a:buClr>
                <a:schemeClr val="tx2"/>
              </a:buClr>
              <a:buSzPct val="95000"/>
              <a:buFont typeface="Courier New" pitchFamily="49" charset="0"/>
              <a:buChar char="o"/>
              <a:defRPr/>
            </a:pPr>
            <a:r>
              <a:rPr lang="en-US" altLang="en-US" sz="2200" dirty="0" smtClean="0">
                <a:latin typeface="+mj-lt"/>
                <a:ea typeface="ＭＳ Ｐゴシック"/>
                <a:cs typeface="ＭＳ Ｐゴシック"/>
              </a:rPr>
              <a:t>Did this training increase your understanding of the importance of annual goals and frequent check-ins </a:t>
            </a:r>
            <a:r>
              <a:rPr lang="en-US" altLang="en-US" sz="2200" smtClean="0">
                <a:latin typeface="+mj-lt"/>
                <a:ea typeface="ＭＳ Ｐゴシック"/>
                <a:cs typeface="ＭＳ Ｐゴシック"/>
              </a:rPr>
              <a:t>between academics </a:t>
            </a:r>
            <a:r>
              <a:rPr lang="en-US" altLang="en-US" sz="2200" dirty="0" smtClean="0">
                <a:latin typeface="+mj-lt"/>
                <a:ea typeface="ＭＳ Ｐゴシック"/>
                <a:cs typeface="ＭＳ Ｐゴシック"/>
              </a:rPr>
              <a:t>and supervisor(s) to avoid surprises at merit/promotion time?</a:t>
            </a:r>
          </a:p>
          <a:p>
            <a:pPr>
              <a:buFont typeface="Wingdings" pitchFamily="2" charset="2"/>
              <a:buNone/>
              <a:defRPr/>
            </a:pPr>
            <a:endParaRPr lang="en-US" altLang="en-US" sz="2400" dirty="0">
              <a:latin typeface="+mj-lt"/>
              <a:ea typeface="ＭＳ Ｐゴシック"/>
              <a:cs typeface="ＭＳ Ｐゴシック"/>
            </a:endParaRPr>
          </a:p>
        </p:txBody>
      </p:sp>
      <p:sp>
        <p:nvSpPr>
          <p:cNvPr id="38914" name="Rectangle 2"/>
          <p:cNvSpPr>
            <a:spLocks noChangeArrowheads="1"/>
          </p:cNvSpPr>
          <p:nvPr/>
        </p:nvSpPr>
        <p:spPr bwMode="auto">
          <a:xfrm>
            <a:off x="1066800" y="339725"/>
            <a:ext cx="7477125" cy="646331"/>
          </a:xfrm>
          <a:prstGeom prst="rect">
            <a:avLst/>
          </a:prstGeom>
          <a:noFill/>
          <a:ln w="9525">
            <a:noFill/>
            <a:miter lim="800000"/>
            <a:headEnd/>
            <a:tailEnd/>
          </a:ln>
        </p:spPr>
        <p:txBody>
          <a:bodyPr wrap="square">
            <a:spAutoFit/>
          </a:bodyPr>
          <a:lstStyle/>
          <a:p>
            <a:pPr algn="ctr">
              <a:defRPr/>
            </a:pPr>
            <a:r>
              <a:rPr lang="en-US" altLang="en-US" sz="3600" dirty="0" smtClean="0">
                <a:solidFill>
                  <a:srgbClr val="241DB3"/>
                </a:solidFill>
                <a:latin typeface="+mj-lt"/>
                <a:ea typeface="ＭＳ Ｐゴシック"/>
                <a:cs typeface="ＭＳ Ｐゴシック"/>
              </a:rPr>
              <a:t>Desired Outcomes – AE Training </a:t>
            </a:r>
          </a:p>
        </p:txBody>
      </p:sp>
    </p:spTree>
    <p:extLst>
      <p:ext uri="{BB962C8B-B14F-4D97-AF65-F5344CB8AC3E}">
        <p14:creationId xmlns:p14="http://schemas.microsoft.com/office/powerpoint/2010/main" val="9266952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8706" y="149942"/>
            <a:ext cx="6986587" cy="1200329"/>
          </a:xfrm>
          <a:prstGeom prst="rect">
            <a:avLst/>
          </a:prstGeom>
          <a:pattFill prst="pct5">
            <a:fgClr>
              <a:schemeClr val="accent1"/>
            </a:fgClr>
            <a:bgClr>
              <a:schemeClr val="bg1"/>
            </a:bgClr>
          </a:patt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7200" dirty="0">
                <a:ln>
                  <a:prstDash val="solid"/>
                </a:ln>
                <a:solidFill>
                  <a:srgbClr val="241DB3"/>
                </a:solidFill>
                <a:latin typeface="+mj-lt"/>
                <a:ea typeface="Verdana" pitchFamily="34" charset="0"/>
                <a:cs typeface="Verdana" pitchFamily="34" charset="0"/>
              </a:rPr>
              <a:t>Questions??</a:t>
            </a:r>
          </a:p>
        </p:txBody>
      </p:sp>
      <p:pic>
        <p:nvPicPr>
          <p:cNvPr id="3" name="Picture 2" descr="http://dumteedum.com/wp-content/uploads/2015/05/Cow-Fac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571625"/>
            <a:ext cx="5943600" cy="3714750"/>
          </a:xfrm>
          <a:prstGeom prst="rect">
            <a:avLst/>
          </a:prstGeom>
          <a:noFill/>
          <a:ln>
            <a:noFill/>
          </a:ln>
        </p:spPr>
      </p:pic>
    </p:spTree>
    <p:extLst>
      <p:ext uri="{BB962C8B-B14F-4D97-AF65-F5344CB8AC3E}">
        <p14:creationId xmlns:p14="http://schemas.microsoft.com/office/powerpoint/2010/main" val="305581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9920" y="476550"/>
            <a:ext cx="7664450" cy="707886"/>
          </a:xfrm>
          <a:prstGeom prst="rect">
            <a:avLst/>
          </a:prstGeom>
        </p:spPr>
        <p:txBody>
          <a:bodyPr>
            <a:spAutoFit/>
          </a:bodyPr>
          <a:lstStyle/>
          <a:p>
            <a:pPr algn="ctr">
              <a:defRPr/>
            </a:pPr>
            <a:r>
              <a:rPr lang="en-US" sz="4000" kern="0" dirty="0">
                <a:solidFill>
                  <a:srgbClr val="241DB3"/>
                </a:solidFill>
                <a:latin typeface="+mj-lt"/>
                <a:ea typeface="Verdana" pitchFamily="34" charset="0"/>
                <a:cs typeface="Verdana" pitchFamily="34" charset="0"/>
              </a:rPr>
              <a:t>Conference</a:t>
            </a:r>
            <a:r>
              <a:rPr lang="en-US" sz="4000" kern="0" dirty="0">
                <a:solidFill>
                  <a:schemeClr val="tx2"/>
                </a:solidFill>
                <a:latin typeface="+mj-lt"/>
                <a:ea typeface="Verdana" pitchFamily="34" charset="0"/>
                <a:cs typeface="Verdana" pitchFamily="34" charset="0"/>
              </a:rPr>
              <a:t> </a:t>
            </a:r>
            <a:r>
              <a:rPr lang="en-US" sz="4000" kern="0" dirty="0">
                <a:solidFill>
                  <a:srgbClr val="241DB3"/>
                </a:solidFill>
                <a:latin typeface="+mj-lt"/>
                <a:ea typeface="Verdana" pitchFamily="34" charset="0"/>
                <a:cs typeface="Verdana" pitchFamily="34" charset="0"/>
              </a:rPr>
              <a:t>Call Agreements</a:t>
            </a:r>
            <a:endParaRPr lang="en-US" sz="4000" dirty="0">
              <a:solidFill>
                <a:srgbClr val="241DB3"/>
              </a:solidFill>
              <a:latin typeface="+mj-lt"/>
              <a:ea typeface="Verdana" pitchFamily="34" charset="0"/>
              <a:cs typeface="Verdana" pitchFamily="34" charset="0"/>
            </a:endParaRPr>
          </a:p>
        </p:txBody>
      </p:sp>
      <p:sp>
        <p:nvSpPr>
          <p:cNvPr id="4" name="Rectangle 3"/>
          <p:cNvSpPr/>
          <p:nvPr/>
        </p:nvSpPr>
        <p:spPr>
          <a:xfrm>
            <a:off x="1652348" y="1361890"/>
            <a:ext cx="6659591" cy="4228850"/>
          </a:xfrm>
          <a:prstGeom prst="rect">
            <a:avLst/>
          </a:prstGeom>
        </p:spPr>
        <p:txBody>
          <a:bodyPr wrap="square">
            <a:spAutoFit/>
          </a:bodyPr>
          <a:lstStyle/>
          <a:p>
            <a:pPr marL="457200" indent="-457200" defTabSz="914400">
              <a:spcBef>
                <a:spcPct val="20000"/>
              </a:spcBef>
              <a:buClr>
                <a:schemeClr val="tx2"/>
              </a:buClr>
              <a:buSzPct val="90000"/>
              <a:buFont typeface="Courier New" pitchFamily="49" charset="0"/>
              <a:buChar char="o"/>
              <a:defRPr/>
            </a:pPr>
            <a:r>
              <a:rPr lang="en-US" sz="3200" kern="0" dirty="0" smtClean="0">
                <a:latin typeface="+mn-lt"/>
                <a:ea typeface="+mn-ea"/>
              </a:rPr>
              <a:t>When </a:t>
            </a:r>
            <a:r>
              <a:rPr lang="en-US" sz="3200" kern="0" dirty="0">
                <a:latin typeface="+mn-lt"/>
                <a:ea typeface="+mn-ea"/>
              </a:rPr>
              <a:t>asking questions, state your name first.</a:t>
            </a:r>
          </a:p>
          <a:p>
            <a:pPr marL="457200" indent="-457200" defTabSz="914400">
              <a:spcBef>
                <a:spcPct val="20000"/>
              </a:spcBef>
              <a:buClr>
                <a:schemeClr val="tx2"/>
              </a:buClr>
              <a:buSzPct val="90000"/>
              <a:buFont typeface="Courier New" pitchFamily="49" charset="0"/>
              <a:buChar char="o"/>
              <a:defRPr/>
            </a:pPr>
            <a:r>
              <a:rPr lang="en-US" sz="3200" kern="0" dirty="0">
                <a:solidFill>
                  <a:srgbClr val="000000"/>
                </a:solidFill>
                <a:latin typeface="+mn-lt"/>
                <a:ea typeface="+mn-ea"/>
              </a:rPr>
              <a:t>Put your cell phones on vibrate.</a:t>
            </a:r>
          </a:p>
          <a:p>
            <a:pPr marL="457200" indent="-457200" defTabSz="914400">
              <a:spcBef>
                <a:spcPct val="20000"/>
              </a:spcBef>
              <a:buClr>
                <a:schemeClr val="tx2"/>
              </a:buClr>
              <a:buSzPct val="90000"/>
              <a:buFont typeface="Courier New" pitchFamily="49" charset="0"/>
              <a:buChar char="o"/>
              <a:defRPr/>
            </a:pPr>
            <a:r>
              <a:rPr lang="en-US" sz="3200" u="sng" dirty="0">
                <a:latin typeface="+mn-lt"/>
                <a:ea typeface="ＭＳ Ｐゴシック"/>
                <a:cs typeface="ＭＳ Ｐゴシック"/>
              </a:rPr>
              <a:t>Mute</a:t>
            </a:r>
            <a:r>
              <a:rPr lang="en-US" sz="3200" dirty="0">
                <a:latin typeface="+mn-lt"/>
                <a:ea typeface="ＭＳ Ｐゴシック"/>
                <a:cs typeface="ＭＳ Ｐゴシック"/>
              </a:rPr>
              <a:t> phone until you want to speak.</a:t>
            </a:r>
          </a:p>
          <a:p>
            <a:pPr marL="800100" lvl="1" indent="-342900">
              <a:lnSpc>
                <a:spcPct val="90000"/>
              </a:lnSpc>
              <a:buClr>
                <a:srgbClr val="184589"/>
              </a:buClr>
              <a:buSzPct val="85000"/>
              <a:buFont typeface="Wingdings" pitchFamily="2" charset="2"/>
              <a:buChar char="ü"/>
              <a:defRPr/>
            </a:pPr>
            <a:r>
              <a:rPr lang="en-US" sz="3200" dirty="0">
                <a:latin typeface="+mn-lt"/>
                <a:ea typeface="ＭＳ Ｐゴシック"/>
                <a:cs typeface="ＭＳ Ｐゴシック"/>
              </a:rPr>
              <a:t>Press *6 to mute and *7 to </a:t>
            </a:r>
            <a:r>
              <a:rPr lang="en-US" sz="3200" dirty="0" smtClean="0">
                <a:latin typeface="+mn-lt"/>
                <a:ea typeface="ＭＳ Ｐゴシック"/>
                <a:cs typeface="ＭＳ Ｐゴシック"/>
              </a:rPr>
              <a:t>unmute.</a:t>
            </a:r>
            <a:endParaRPr lang="en-US" sz="3200" dirty="0">
              <a:latin typeface="+mn-lt"/>
              <a:ea typeface="ＭＳ Ｐゴシック"/>
              <a:cs typeface="ＭＳ Ｐゴシック"/>
            </a:endParaRPr>
          </a:p>
          <a:p>
            <a:pPr marL="457200" indent="-457200" defTabSz="914400">
              <a:spcBef>
                <a:spcPct val="20000"/>
              </a:spcBef>
              <a:buClr>
                <a:schemeClr val="tx2"/>
              </a:buClr>
              <a:buSzPct val="90000"/>
              <a:buFont typeface="Courier New" pitchFamily="49" charset="0"/>
              <a:buChar char="o"/>
              <a:defRPr/>
            </a:pPr>
            <a:r>
              <a:rPr lang="en-US" sz="3200" kern="0" dirty="0" smtClean="0">
                <a:solidFill>
                  <a:srgbClr val="000000"/>
                </a:solidFill>
                <a:latin typeface="+mn-lt"/>
                <a:ea typeface="+mn-ea"/>
              </a:rPr>
              <a:t>One person speak at a time.</a:t>
            </a:r>
            <a:endParaRPr lang="en-US" sz="3200" kern="0" dirty="0">
              <a:solidFill>
                <a:srgbClr val="000000"/>
              </a:solidFill>
              <a:latin typeface="+mn-lt"/>
              <a:ea typeface="+mn-ea"/>
            </a:endParaRPr>
          </a:p>
        </p:txBody>
      </p:sp>
    </p:spTree>
    <p:extLst>
      <p:ext uri="{BB962C8B-B14F-4D97-AF65-F5344CB8AC3E}">
        <p14:creationId xmlns:p14="http://schemas.microsoft.com/office/powerpoint/2010/main" val="303056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3150" y="192088"/>
            <a:ext cx="4214813" cy="646112"/>
          </a:xfrm>
          <a:prstGeom prst="rect">
            <a:avLst/>
          </a:prstGeom>
        </p:spPr>
        <p:txBody>
          <a:bodyPr>
            <a:spAutoFit/>
          </a:bodyPr>
          <a:lstStyle/>
          <a:p>
            <a:pPr algn="ctr">
              <a:defRPr/>
            </a:pPr>
            <a:r>
              <a:rPr lang="en-US" sz="3600" kern="0" dirty="0">
                <a:solidFill>
                  <a:srgbClr val="241DB3"/>
                </a:solidFill>
                <a:latin typeface="+mj-lt"/>
                <a:ea typeface="Verdana" pitchFamily="34" charset="0"/>
                <a:cs typeface="Verdana" pitchFamily="34" charset="0"/>
              </a:rPr>
              <a:t>Desired</a:t>
            </a:r>
            <a:r>
              <a:rPr lang="en-US" sz="3600" kern="0" dirty="0">
                <a:solidFill>
                  <a:srgbClr val="241DB3"/>
                </a:solidFill>
                <a:latin typeface="+mj-lt"/>
                <a:ea typeface="+mj-ea"/>
                <a:cs typeface="+mj-cs"/>
              </a:rPr>
              <a:t> Outcomes</a:t>
            </a:r>
            <a:endParaRPr lang="en-US" dirty="0">
              <a:solidFill>
                <a:srgbClr val="241DB3"/>
              </a:solidFill>
              <a:latin typeface="+mj-lt"/>
              <a:ea typeface="ＭＳ Ｐゴシック" charset="-128"/>
              <a:cs typeface="ＭＳ Ｐゴシック" charset="-128"/>
            </a:endParaRPr>
          </a:p>
        </p:txBody>
      </p:sp>
      <p:sp>
        <p:nvSpPr>
          <p:cNvPr id="3" name="Rectangle 2"/>
          <p:cNvSpPr/>
          <p:nvPr/>
        </p:nvSpPr>
        <p:spPr>
          <a:xfrm>
            <a:off x="801688" y="919163"/>
            <a:ext cx="7413398" cy="2336024"/>
          </a:xfrm>
          <a:prstGeom prst="rect">
            <a:avLst/>
          </a:prstGeom>
        </p:spPr>
        <p:txBody>
          <a:bodyPr wrap="square">
            <a:spAutoFit/>
          </a:bodyPr>
          <a:lstStyle/>
          <a:p>
            <a:pPr>
              <a:lnSpc>
                <a:spcPct val="90000"/>
              </a:lnSpc>
              <a:defRPr/>
            </a:pPr>
            <a:endParaRPr lang="en-US" dirty="0">
              <a:ea typeface="ＭＳ Ｐゴシック" charset="-128"/>
              <a:cs typeface="ＭＳ Ｐゴシック" charset="-128"/>
            </a:endParaRPr>
          </a:p>
          <a:p>
            <a:pPr>
              <a:lnSpc>
                <a:spcPct val="90000"/>
              </a:lnSpc>
              <a:defRPr/>
            </a:pPr>
            <a:endParaRPr lang="en-US" dirty="0">
              <a:ea typeface="ＭＳ Ｐゴシック" charset="-128"/>
              <a:cs typeface="ＭＳ Ｐゴシック" charset="-128"/>
            </a:endParaRPr>
          </a:p>
          <a:p>
            <a:pPr>
              <a:lnSpc>
                <a:spcPct val="90000"/>
              </a:lnSpc>
              <a:defRPr/>
            </a:pPr>
            <a:endParaRPr lang="en-US" dirty="0">
              <a:ea typeface="ＭＳ Ｐゴシック" charset="-128"/>
              <a:cs typeface="ＭＳ Ｐゴシック" charset="-128"/>
            </a:endParaRPr>
          </a:p>
          <a:p>
            <a:pPr>
              <a:lnSpc>
                <a:spcPct val="90000"/>
              </a:lnSpc>
              <a:defRPr/>
            </a:pPr>
            <a:endParaRPr lang="en-US" dirty="0">
              <a:ea typeface="ＭＳ Ｐゴシック" charset="-128"/>
              <a:cs typeface="ＭＳ Ｐゴシック" charset="-128"/>
            </a:endParaRPr>
          </a:p>
          <a:p>
            <a:pPr>
              <a:lnSpc>
                <a:spcPct val="90000"/>
              </a:lnSpc>
              <a:defRPr/>
            </a:pPr>
            <a:endParaRPr lang="en-US" dirty="0">
              <a:ea typeface="ＭＳ Ｐゴシック" charset="-128"/>
              <a:cs typeface="ＭＳ Ｐゴシック" charset="-128"/>
            </a:endParaRPr>
          </a:p>
          <a:p>
            <a:pPr>
              <a:lnSpc>
                <a:spcPct val="90000"/>
              </a:lnSpc>
              <a:defRPr/>
            </a:pPr>
            <a:endParaRPr lang="en-US" dirty="0">
              <a:ea typeface="ＭＳ Ｐゴシック" charset="-128"/>
              <a:cs typeface="ＭＳ Ｐゴシック" charset="-128"/>
            </a:endParaRPr>
          </a:p>
          <a:p>
            <a:pPr>
              <a:lnSpc>
                <a:spcPct val="90000"/>
              </a:lnSpc>
              <a:defRPr/>
            </a:pPr>
            <a:endParaRPr lang="en-US" dirty="0">
              <a:ea typeface="ＭＳ Ｐゴシック" charset="-128"/>
              <a:cs typeface="ＭＳ Ｐゴシック" charset="-128"/>
            </a:endParaRPr>
          </a:p>
          <a:p>
            <a:pPr>
              <a:lnSpc>
                <a:spcPct val="90000"/>
              </a:lnSpc>
              <a:defRPr/>
            </a:pPr>
            <a:endParaRPr lang="en-US" dirty="0">
              <a:ea typeface="ＭＳ Ｐゴシック" charset="-128"/>
              <a:cs typeface="ＭＳ Ｐゴシック" charset="-128"/>
            </a:endParaRPr>
          </a:p>
          <a:p>
            <a:pPr>
              <a:lnSpc>
                <a:spcPct val="90000"/>
              </a:lnSpc>
              <a:defRPr/>
            </a:pPr>
            <a:endParaRPr lang="en-US" dirty="0">
              <a:ea typeface="ＭＳ Ｐゴシック" charset="-128"/>
              <a:cs typeface="ＭＳ Ｐゴシック" charset="-128"/>
            </a:endParaRPr>
          </a:p>
        </p:txBody>
      </p:sp>
      <p:sp>
        <p:nvSpPr>
          <p:cNvPr id="4" name="Rectangle 3"/>
          <p:cNvSpPr/>
          <p:nvPr/>
        </p:nvSpPr>
        <p:spPr>
          <a:xfrm>
            <a:off x="609600" y="946863"/>
            <a:ext cx="7939314" cy="4616648"/>
          </a:xfrm>
          <a:prstGeom prst="rect">
            <a:avLst/>
          </a:prstGeom>
        </p:spPr>
        <p:txBody>
          <a:bodyPr wrap="square">
            <a:spAutoFit/>
          </a:bodyPr>
          <a:lstStyle/>
          <a:p>
            <a:pPr marL="457200" indent="-457200" defTabSz="914400">
              <a:lnSpc>
                <a:spcPct val="90000"/>
              </a:lnSpc>
              <a:spcBef>
                <a:spcPct val="20000"/>
              </a:spcBef>
              <a:buClr>
                <a:schemeClr val="tx2"/>
              </a:buClr>
              <a:buSzPct val="85000"/>
              <a:buFont typeface="Courier New" pitchFamily="49" charset="0"/>
              <a:buChar char="o"/>
              <a:defRPr/>
            </a:pPr>
            <a:r>
              <a:rPr lang="en-US" sz="2800" kern="0" dirty="0">
                <a:solidFill>
                  <a:srgbClr val="000000"/>
                </a:solidFill>
              </a:rPr>
              <a:t>Increased understanding of the elements of the Annual Evaluation (</a:t>
            </a:r>
            <a:r>
              <a:rPr lang="en-US" sz="2800" kern="0" dirty="0" smtClean="0">
                <a:solidFill>
                  <a:srgbClr val="000000"/>
                </a:solidFill>
              </a:rPr>
              <a:t>AE/Goals).</a:t>
            </a:r>
            <a:endParaRPr lang="en-US" sz="2800" kern="0" dirty="0">
              <a:solidFill>
                <a:srgbClr val="000000"/>
              </a:solidFill>
            </a:endParaRPr>
          </a:p>
          <a:p>
            <a:pPr marL="457200" indent="-457200" defTabSz="914400">
              <a:lnSpc>
                <a:spcPct val="90000"/>
              </a:lnSpc>
              <a:spcBef>
                <a:spcPct val="20000"/>
              </a:spcBef>
              <a:buClr>
                <a:schemeClr val="tx2"/>
              </a:buClr>
              <a:buSzPct val="85000"/>
              <a:buFont typeface="Courier New" pitchFamily="49" charset="0"/>
              <a:buChar char="o"/>
              <a:defRPr/>
            </a:pPr>
            <a:r>
              <a:rPr lang="en-US" sz="2800" kern="0" dirty="0">
                <a:solidFill>
                  <a:srgbClr val="000000"/>
                </a:solidFill>
              </a:rPr>
              <a:t>Knowledge of how the AE supports the thematic Merit/Promotion Dossier (PR).</a:t>
            </a:r>
          </a:p>
          <a:p>
            <a:pPr marL="457200" indent="-457200" defTabSz="914400">
              <a:lnSpc>
                <a:spcPct val="90000"/>
              </a:lnSpc>
              <a:spcBef>
                <a:spcPct val="20000"/>
              </a:spcBef>
              <a:buClr>
                <a:schemeClr val="tx2"/>
              </a:buClr>
              <a:buSzPct val="85000"/>
              <a:buFont typeface="Courier New" pitchFamily="49" charset="0"/>
              <a:buChar char="o"/>
              <a:defRPr/>
            </a:pPr>
            <a:r>
              <a:rPr lang="en-US" sz="2800" kern="0" dirty="0">
                <a:solidFill>
                  <a:srgbClr val="000000"/>
                </a:solidFill>
              </a:rPr>
              <a:t>Understanding that we have a shared </a:t>
            </a:r>
            <a:r>
              <a:rPr lang="en-US" sz="2800" kern="0" dirty="0" smtClean="0">
                <a:solidFill>
                  <a:srgbClr val="000000"/>
                </a:solidFill>
              </a:rPr>
              <a:t>responsibility </a:t>
            </a:r>
            <a:r>
              <a:rPr lang="en-US" sz="2800" kern="0" dirty="0">
                <a:solidFill>
                  <a:srgbClr val="000000"/>
                </a:solidFill>
              </a:rPr>
              <a:t>for the success of AE as a performance evaluation tool.</a:t>
            </a:r>
          </a:p>
          <a:p>
            <a:pPr marL="457200" indent="-457200" defTabSz="914400">
              <a:lnSpc>
                <a:spcPct val="90000"/>
              </a:lnSpc>
              <a:spcBef>
                <a:spcPct val="20000"/>
              </a:spcBef>
              <a:buClr>
                <a:schemeClr val="tx2"/>
              </a:buClr>
              <a:buSzPct val="85000"/>
              <a:buFont typeface="Courier New" pitchFamily="49" charset="0"/>
              <a:buChar char="o"/>
              <a:defRPr/>
            </a:pPr>
            <a:r>
              <a:rPr lang="en-US" sz="2800" kern="0" dirty="0"/>
              <a:t>Understanding of the importance of annual goals and frequent check-ins between </a:t>
            </a:r>
            <a:r>
              <a:rPr lang="en-US" sz="2800" kern="0" dirty="0" smtClean="0"/>
              <a:t>academics </a:t>
            </a:r>
            <a:r>
              <a:rPr lang="en-US" sz="2800" kern="0" dirty="0"/>
              <a:t>and supervisor(s) to avoid surprises at merit/promotion time.</a:t>
            </a:r>
          </a:p>
        </p:txBody>
      </p:sp>
    </p:spTree>
    <p:extLst>
      <p:ext uri="{BB962C8B-B14F-4D97-AF65-F5344CB8AC3E}">
        <p14:creationId xmlns:p14="http://schemas.microsoft.com/office/powerpoint/2010/main" val="1235293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txBox="1">
            <a:spLocks noChangeArrowheads="1"/>
          </p:cNvSpPr>
          <p:nvPr/>
        </p:nvSpPr>
        <p:spPr bwMode="auto">
          <a:xfrm>
            <a:off x="1090611" y="160714"/>
            <a:ext cx="6981825" cy="615950"/>
          </a:xfrm>
          <a:prstGeom prst="rect">
            <a:avLst/>
          </a:prstGeom>
          <a:noFill/>
          <a:ln w="9525">
            <a:noFill/>
            <a:miter lim="800000"/>
            <a:headEnd/>
            <a:tailEnd/>
          </a:ln>
        </p:spPr>
        <p:txBody>
          <a:bodyPr/>
          <a:lstStyle/>
          <a:p>
            <a:pPr algn="ctr">
              <a:defRPr/>
            </a:pPr>
            <a:r>
              <a:rPr lang="en-US" sz="3600" dirty="0">
                <a:solidFill>
                  <a:srgbClr val="241DB3"/>
                </a:solidFill>
                <a:latin typeface="+mj-lt"/>
                <a:ea typeface="ＭＳ Ｐゴシック"/>
                <a:cs typeface="ＭＳ Ｐゴシック"/>
              </a:rPr>
              <a:t>Agenda</a:t>
            </a:r>
          </a:p>
        </p:txBody>
      </p:sp>
      <p:sp>
        <p:nvSpPr>
          <p:cNvPr id="13314" name="Rectangle 3"/>
          <p:cNvSpPr>
            <a:spLocks noChangeArrowheads="1"/>
          </p:cNvSpPr>
          <p:nvPr/>
        </p:nvSpPr>
        <p:spPr bwMode="auto">
          <a:xfrm>
            <a:off x="1487777" y="692901"/>
            <a:ext cx="6473825" cy="5238357"/>
          </a:xfrm>
          <a:prstGeom prst="rect">
            <a:avLst/>
          </a:prstGeom>
          <a:noFill/>
          <a:ln w="9525">
            <a:noFill/>
            <a:miter lim="800000"/>
            <a:headEnd/>
            <a:tailEnd/>
          </a:ln>
        </p:spPr>
        <p:txBody>
          <a:bodyPr>
            <a:spAutoFit/>
          </a:bodyPr>
          <a:lstStyle/>
          <a:p>
            <a:pPr marL="342900" indent="-342900" defTabSz="914400">
              <a:spcBef>
                <a:spcPct val="20000"/>
              </a:spcBef>
              <a:buClr>
                <a:schemeClr val="tx2"/>
              </a:buClr>
              <a:buSzPct val="106000"/>
              <a:buFont typeface="Courier New" pitchFamily="49" charset="0"/>
              <a:buChar char="o"/>
              <a:defRPr/>
            </a:pPr>
            <a:r>
              <a:rPr lang="en-US" sz="2200" dirty="0">
                <a:latin typeface="+mj-lt"/>
                <a:ea typeface="ＭＳ Ｐゴシック"/>
                <a:cs typeface="ＭＳ Ｐゴシック"/>
              </a:rPr>
              <a:t>Process </a:t>
            </a:r>
            <a:r>
              <a:rPr lang="en-US" sz="2200" dirty="0" smtClean="0">
                <a:latin typeface="+mj-lt"/>
                <a:ea typeface="ＭＳ Ｐゴシック"/>
                <a:cs typeface="ＭＳ Ｐゴシック"/>
              </a:rPr>
              <a:t>Guide                       </a:t>
            </a:r>
            <a:endParaRPr lang="en-US" sz="2200" dirty="0">
              <a:latin typeface="+mj-lt"/>
              <a:ea typeface="ＭＳ Ｐゴシック"/>
              <a:cs typeface="ＭＳ Ｐゴシック"/>
            </a:endParaRPr>
          </a:p>
          <a:p>
            <a:pPr marL="342900" indent="-342900" defTabSz="914400">
              <a:spcBef>
                <a:spcPct val="20000"/>
              </a:spcBef>
              <a:buClr>
                <a:schemeClr val="tx2"/>
              </a:buClr>
              <a:buSzPct val="106000"/>
              <a:buFont typeface="Courier New" pitchFamily="49" charset="0"/>
              <a:buChar char="o"/>
              <a:defRPr/>
            </a:pPr>
            <a:r>
              <a:rPr lang="en-US" sz="2200" dirty="0">
                <a:latin typeface="+mj-lt"/>
                <a:ea typeface="ＭＳ Ｐゴシック"/>
                <a:cs typeface="ＭＳ Ｐゴシック"/>
              </a:rPr>
              <a:t>Benefits of Annual </a:t>
            </a:r>
            <a:r>
              <a:rPr lang="en-US" sz="2200" dirty="0" smtClean="0">
                <a:latin typeface="+mj-lt"/>
                <a:ea typeface="ＭＳ Ｐゴシック"/>
                <a:cs typeface="ＭＳ Ｐゴシック"/>
              </a:rPr>
              <a:t>Evaluations</a:t>
            </a:r>
          </a:p>
          <a:p>
            <a:pPr marL="342900" indent="-342900" defTabSz="914400">
              <a:spcBef>
                <a:spcPct val="20000"/>
              </a:spcBef>
              <a:buClr>
                <a:schemeClr val="tx2"/>
              </a:buClr>
              <a:buSzPct val="106000"/>
              <a:buFont typeface="Courier New" pitchFamily="49" charset="0"/>
              <a:buChar char="o"/>
              <a:defRPr/>
            </a:pPr>
            <a:r>
              <a:rPr lang="en-US" sz="2200" dirty="0" smtClean="0">
                <a:latin typeface="+mj-lt"/>
                <a:ea typeface="ＭＳ Ｐゴシック"/>
                <a:cs typeface="ＭＳ Ｐゴシック"/>
              </a:rPr>
              <a:t>Recent Changes</a:t>
            </a:r>
            <a:endParaRPr lang="en-US" sz="2200" dirty="0">
              <a:latin typeface="+mj-lt"/>
              <a:ea typeface="ＭＳ Ｐゴシック"/>
              <a:cs typeface="ＭＳ Ｐゴシック"/>
            </a:endParaRPr>
          </a:p>
          <a:p>
            <a:pPr marL="342900" indent="-342900" defTabSz="914400">
              <a:spcBef>
                <a:spcPct val="20000"/>
              </a:spcBef>
              <a:buClr>
                <a:schemeClr val="tx2"/>
              </a:buClr>
              <a:buSzPct val="106000"/>
              <a:buFont typeface="Courier New" pitchFamily="49" charset="0"/>
              <a:buChar char="o"/>
              <a:defRPr/>
            </a:pPr>
            <a:r>
              <a:rPr lang="en-US" sz="2200" dirty="0" smtClean="0">
                <a:latin typeface="+mj-lt"/>
                <a:ea typeface="ＭＳ Ｐゴシック"/>
                <a:cs typeface="ＭＳ Ｐゴシック"/>
              </a:rPr>
              <a:t>General </a:t>
            </a:r>
            <a:r>
              <a:rPr lang="en-US" sz="2200" dirty="0">
                <a:latin typeface="+mj-lt"/>
                <a:ea typeface="ＭＳ Ｐゴシック"/>
                <a:cs typeface="ＭＳ Ｐゴシック"/>
              </a:rPr>
              <a:t>Directions</a:t>
            </a:r>
          </a:p>
          <a:p>
            <a:pPr marL="342900" indent="-342900" defTabSz="914400">
              <a:spcBef>
                <a:spcPct val="20000"/>
              </a:spcBef>
              <a:buClr>
                <a:schemeClr val="tx2"/>
              </a:buClr>
              <a:buSzPct val="106000"/>
              <a:buFont typeface="Courier New" pitchFamily="49" charset="0"/>
              <a:buChar char="o"/>
              <a:defRPr/>
            </a:pPr>
            <a:r>
              <a:rPr lang="en-US" sz="2200" dirty="0">
                <a:latin typeface="+mj-lt"/>
                <a:ea typeface="ＭＳ Ｐゴシック"/>
                <a:cs typeface="ＭＳ Ｐゴシック"/>
              </a:rPr>
              <a:t>Guidance</a:t>
            </a:r>
          </a:p>
          <a:p>
            <a:pPr marL="800100" lvl="1" indent="-342900" defTabSz="914400">
              <a:spcBef>
                <a:spcPct val="20000"/>
              </a:spcBef>
              <a:buClr>
                <a:schemeClr val="tx2"/>
              </a:buClr>
              <a:buSzPct val="70000"/>
              <a:buFont typeface="Wingdings" pitchFamily="2" charset="2"/>
              <a:buChar char="q"/>
              <a:defRPr/>
            </a:pPr>
            <a:r>
              <a:rPr lang="en-US" sz="2200" dirty="0">
                <a:latin typeface="+mj-lt"/>
                <a:ea typeface="ＭＳ Ｐゴシック"/>
                <a:cs typeface="ＭＳ Ｐゴシック"/>
              </a:rPr>
              <a:t>The AE Template</a:t>
            </a:r>
          </a:p>
          <a:p>
            <a:pPr marL="800100" lvl="1" indent="-342900" defTabSz="914400">
              <a:spcBef>
                <a:spcPct val="20000"/>
              </a:spcBef>
              <a:buClr>
                <a:schemeClr val="tx2"/>
              </a:buClr>
              <a:buSzPct val="70000"/>
              <a:buFont typeface="Wingdings" pitchFamily="2" charset="2"/>
              <a:buChar char="q"/>
              <a:defRPr/>
            </a:pPr>
            <a:r>
              <a:rPr lang="en-US" sz="2200" dirty="0">
                <a:latin typeface="+mj-lt"/>
                <a:ea typeface="ＭＳ Ｐゴシック"/>
                <a:cs typeface="ＭＳ Ｐゴシック"/>
              </a:rPr>
              <a:t>“Themes” and </a:t>
            </a:r>
            <a:r>
              <a:rPr lang="en-US" sz="2200" dirty="0" smtClean="0">
                <a:latin typeface="+mj-lt"/>
                <a:ea typeface="ＭＳ Ｐゴシック"/>
                <a:cs typeface="ＭＳ Ｐゴシック"/>
              </a:rPr>
              <a:t>Examples</a:t>
            </a:r>
          </a:p>
          <a:p>
            <a:pPr marL="800100" lvl="1" indent="-342900" defTabSz="914400">
              <a:spcBef>
                <a:spcPct val="20000"/>
              </a:spcBef>
              <a:buClr>
                <a:schemeClr val="tx2"/>
              </a:buClr>
              <a:buSzPct val="70000"/>
              <a:buFont typeface="Wingdings" pitchFamily="2" charset="2"/>
              <a:buChar char="q"/>
              <a:defRPr/>
            </a:pPr>
            <a:r>
              <a:rPr lang="en-US" sz="2200" dirty="0">
                <a:ea typeface="ＭＳ Ｐゴシック"/>
                <a:cs typeface="ＭＳ Ｐゴシック"/>
              </a:rPr>
              <a:t>Tips for Writing Your AE</a:t>
            </a:r>
          </a:p>
          <a:p>
            <a:pPr marL="800100" lvl="1" indent="-342900" defTabSz="914400">
              <a:spcBef>
                <a:spcPct val="20000"/>
              </a:spcBef>
              <a:buClr>
                <a:schemeClr val="tx2"/>
              </a:buClr>
              <a:buSzPct val="70000"/>
              <a:buFont typeface="Wingdings" pitchFamily="2" charset="2"/>
              <a:buChar char="q"/>
              <a:defRPr/>
            </a:pPr>
            <a:r>
              <a:rPr lang="en-US" sz="2200" dirty="0" smtClean="0">
                <a:latin typeface="+mj-lt"/>
                <a:ea typeface="ＭＳ Ｐゴシック"/>
                <a:cs typeface="ＭＳ Ｐゴシック"/>
              </a:rPr>
              <a:t>Guidance for Supervisor</a:t>
            </a:r>
          </a:p>
          <a:p>
            <a:pPr marL="800100" lvl="1" indent="-342900" defTabSz="914400">
              <a:spcBef>
                <a:spcPct val="20000"/>
              </a:spcBef>
              <a:buClr>
                <a:schemeClr val="tx2"/>
              </a:buClr>
              <a:buSzPct val="70000"/>
              <a:buFont typeface="Wingdings" pitchFamily="2" charset="2"/>
              <a:buChar char="q"/>
              <a:defRPr/>
            </a:pPr>
            <a:r>
              <a:rPr lang="en-US" sz="2200" dirty="0" smtClean="0">
                <a:latin typeface="+mj-lt"/>
                <a:ea typeface="ＭＳ Ｐゴシック"/>
                <a:cs typeface="ＭＳ Ｐゴシック"/>
              </a:rPr>
              <a:t>Guidance for online AE Verification for Academics</a:t>
            </a:r>
          </a:p>
          <a:p>
            <a:pPr marL="342900" indent="-342900" defTabSz="914400">
              <a:spcBef>
                <a:spcPct val="20000"/>
              </a:spcBef>
              <a:buClr>
                <a:schemeClr val="tx2"/>
              </a:buClr>
              <a:buSzPct val="106000"/>
              <a:buFont typeface="Courier New" pitchFamily="49" charset="0"/>
              <a:buChar char="o"/>
              <a:defRPr/>
            </a:pPr>
            <a:r>
              <a:rPr lang="en-US" sz="2200" dirty="0" smtClean="0">
                <a:latin typeface="+mj-lt"/>
                <a:ea typeface="ＭＳ Ｐゴシック"/>
                <a:cs typeface="ＭＳ Ｐゴシック"/>
              </a:rPr>
              <a:t>Timeline</a:t>
            </a:r>
          </a:p>
          <a:p>
            <a:pPr marL="342900" indent="-342900" defTabSz="914400">
              <a:spcBef>
                <a:spcPct val="20000"/>
              </a:spcBef>
              <a:buClr>
                <a:schemeClr val="tx2"/>
              </a:buClr>
              <a:buSzPct val="106000"/>
              <a:buFont typeface="Courier New" pitchFamily="49" charset="0"/>
              <a:buChar char="o"/>
              <a:defRPr/>
            </a:pPr>
            <a:r>
              <a:rPr lang="en-US" sz="2200" dirty="0" smtClean="0">
                <a:latin typeface="+mj-lt"/>
                <a:ea typeface="ＭＳ Ｐゴシック"/>
                <a:cs typeface="ＭＳ Ｐゴシック"/>
              </a:rPr>
              <a:t>Questions                           </a:t>
            </a:r>
            <a:endParaRPr lang="en-US" sz="2200" dirty="0">
              <a:latin typeface="+mj-lt"/>
              <a:ea typeface="ＭＳ Ｐゴシック"/>
              <a:cs typeface="ＭＳ Ｐゴシック"/>
            </a:endParaRPr>
          </a:p>
        </p:txBody>
      </p:sp>
    </p:spTree>
    <p:extLst>
      <p:ext uri="{BB962C8B-B14F-4D97-AF65-F5344CB8AC3E}">
        <p14:creationId xmlns:p14="http://schemas.microsoft.com/office/powerpoint/2010/main" val="1178720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625" y="425450"/>
            <a:ext cx="8288338" cy="646113"/>
          </a:xfrm>
          <a:prstGeom prst="rect">
            <a:avLst/>
          </a:prstGeom>
        </p:spPr>
        <p:txBody>
          <a:bodyPr>
            <a:spAutoFit/>
          </a:bodyPr>
          <a:lstStyle/>
          <a:p>
            <a:pPr algn="ctr">
              <a:defRPr/>
            </a:pPr>
            <a:r>
              <a:rPr lang="en-US" sz="3600" kern="0" dirty="0">
                <a:solidFill>
                  <a:srgbClr val="241DB3"/>
                </a:solidFill>
                <a:latin typeface="+mj-lt"/>
                <a:ea typeface="Verdana" pitchFamily="34" charset="0"/>
                <a:cs typeface="Verdana" pitchFamily="34" charset="0"/>
              </a:rPr>
              <a:t>Process Guide</a:t>
            </a:r>
            <a:endParaRPr lang="en-US" dirty="0">
              <a:solidFill>
                <a:srgbClr val="241DB3"/>
              </a:solidFill>
              <a:latin typeface="+mj-lt"/>
              <a:ea typeface="Verdana" pitchFamily="34" charset="0"/>
              <a:cs typeface="Verdana" pitchFamily="34" charset="0"/>
            </a:endParaRPr>
          </a:p>
        </p:txBody>
      </p:sp>
      <p:sp>
        <p:nvSpPr>
          <p:cNvPr id="3" name="Rectangle 3"/>
          <p:cNvSpPr txBox="1">
            <a:spLocks noChangeArrowheads="1"/>
          </p:cNvSpPr>
          <p:nvPr/>
        </p:nvSpPr>
        <p:spPr bwMode="auto">
          <a:xfrm>
            <a:off x="428625" y="1271588"/>
            <a:ext cx="8288338" cy="3643312"/>
          </a:xfrm>
          <a:prstGeom prst="rect">
            <a:avLst/>
          </a:prstGeom>
          <a:noFill/>
          <a:ln w="9525">
            <a:noFill/>
            <a:miter lim="800000"/>
            <a:headEnd/>
            <a:tailEnd/>
          </a:ln>
        </p:spPr>
        <p:txBody>
          <a:bodyPr/>
          <a:lstStyle/>
          <a:p>
            <a:pPr marL="342900" indent="-342900">
              <a:lnSpc>
                <a:spcPct val="80000"/>
              </a:lnSpc>
              <a:spcBef>
                <a:spcPct val="20000"/>
              </a:spcBef>
              <a:buClr>
                <a:schemeClr val="tx2"/>
              </a:buClr>
              <a:buFont typeface="Courier New" pitchFamily="49" charset="0"/>
              <a:buChar char="o"/>
              <a:defRPr/>
            </a:pPr>
            <a:r>
              <a:rPr lang="en-US" sz="2800" dirty="0">
                <a:latin typeface="+mj-lt"/>
                <a:ea typeface="ＭＳ Ｐゴシック"/>
                <a:cs typeface="ＭＳ Ｐゴシック"/>
              </a:rPr>
              <a:t>AE – </a:t>
            </a:r>
            <a:r>
              <a:rPr lang="en-US" sz="2800" dirty="0" smtClean="0">
                <a:latin typeface="+mj-lt"/>
                <a:ea typeface="ＭＳ Ｐゴシック"/>
                <a:cs typeface="ＭＳ Ｐゴシック"/>
              </a:rPr>
              <a:t>Academic  </a:t>
            </a:r>
            <a:r>
              <a:rPr lang="en-US" sz="2800" dirty="0" smtClean="0">
                <a:solidFill>
                  <a:srgbClr val="00B0F0"/>
                </a:solidFill>
                <a:latin typeface="+mj-lt"/>
                <a:ea typeface="ＭＳ Ｐゴシック"/>
                <a:cs typeface="ＭＳ Ｐゴシック"/>
              </a:rPr>
              <a:t>→</a:t>
            </a:r>
            <a:r>
              <a:rPr lang="en-US" sz="2800" dirty="0" smtClean="0">
                <a:latin typeface="+mj-lt"/>
                <a:ea typeface="ＭＳ Ｐゴシック"/>
                <a:cs typeface="ＭＳ Ｐゴシック"/>
              </a:rPr>
              <a:t>  CD/Supervisor/REC Director </a:t>
            </a:r>
            <a:r>
              <a:rPr lang="en-US" sz="2800" dirty="0">
                <a:latin typeface="+mj-lt"/>
                <a:ea typeface="ＭＳ Ｐゴシック"/>
                <a:cs typeface="ＭＳ Ｐゴシック"/>
              </a:rPr>
              <a:t>– No higher level review</a:t>
            </a:r>
          </a:p>
          <a:p>
            <a:pPr marL="342900" indent="-342900">
              <a:lnSpc>
                <a:spcPct val="80000"/>
              </a:lnSpc>
              <a:spcBef>
                <a:spcPct val="20000"/>
              </a:spcBef>
              <a:buClr>
                <a:schemeClr val="tx2"/>
              </a:buClr>
              <a:buFont typeface="Courier New" pitchFamily="49" charset="0"/>
              <a:buChar char="o"/>
              <a:defRPr/>
            </a:pPr>
            <a:endParaRPr lang="en-US" sz="2800" dirty="0">
              <a:latin typeface="+mj-lt"/>
              <a:ea typeface="ＭＳ Ｐゴシック"/>
              <a:cs typeface="ＭＳ Ｐゴシック"/>
            </a:endParaRPr>
          </a:p>
          <a:p>
            <a:pPr marL="342900" indent="-342900">
              <a:lnSpc>
                <a:spcPct val="80000"/>
              </a:lnSpc>
              <a:spcBef>
                <a:spcPct val="20000"/>
              </a:spcBef>
              <a:buClr>
                <a:schemeClr val="tx2"/>
              </a:buClr>
              <a:buFont typeface="Courier New" pitchFamily="49" charset="0"/>
              <a:buChar char="o"/>
              <a:defRPr/>
            </a:pPr>
            <a:r>
              <a:rPr lang="en-US" sz="2800" dirty="0">
                <a:latin typeface="+mj-lt"/>
                <a:ea typeface="ＭＳ Ｐゴシック"/>
                <a:cs typeface="ＭＳ Ｐゴシック"/>
              </a:rPr>
              <a:t>AE – County </a:t>
            </a:r>
            <a:r>
              <a:rPr lang="en-US" sz="2800" dirty="0" smtClean="0">
                <a:latin typeface="+mj-lt"/>
                <a:ea typeface="ＭＳ Ｐゴシック"/>
                <a:cs typeface="ＭＳ Ｐゴシック"/>
              </a:rPr>
              <a:t>Director  </a:t>
            </a:r>
            <a:r>
              <a:rPr lang="en-US" sz="2800" dirty="0" smtClean="0">
                <a:solidFill>
                  <a:srgbClr val="00B0F0"/>
                </a:solidFill>
                <a:latin typeface="+mj-lt"/>
                <a:ea typeface="ＭＳ Ｐゴシック"/>
                <a:cs typeface="ＭＳ Ｐゴシック"/>
              </a:rPr>
              <a:t>→</a:t>
            </a:r>
            <a:r>
              <a:rPr lang="en-US" sz="2800" dirty="0" smtClean="0">
                <a:latin typeface="+mj-lt"/>
                <a:ea typeface="ＭＳ Ｐゴシック"/>
                <a:cs typeface="ＭＳ Ｐゴシック"/>
              </a:rPr>
              <a:t> Vice Provost of CE</a:t>
            </a:r>
            <a:br>
              <a:rPr lang="en-US" sz="2800" dirty="0" smtClean="0">
                <a:latin typeface="+mj-lt"/>
                <a:ea typeface="ＭＳ Ｐゴシック"/>
                <a:cs typeface="ＭＳ Ｐゴシック"/>
              </a:rPr>
            </a:br>
            <a:endParaRPr lang="en-US" sz="2800" dirty="0" smtClean="0">
              <a:solidFill>
                <a:srgbClr val="FF0000"/>
              </a:solidFill>
              <a:latin typeface="+mj-lt"/>
              <a:ea typeface="ＭＳ Ｐゴシック"/>
              <a:cs typeface="ＭＳ Ｐゴシック"/>
            </a:endParaRPr>
          </a:p>
          <a:p>
            <a:pPr marL="342900" indent="-342900">
              <a:lnSpc>
                <a:spcPct val="80000"/>
              </a:lnSpc>
              <a:spcBef>
                <a:spcPct val="20000"/>
              </a:spcBef>
              <a:buClr>
                <a:schemeClr val="tx2"/>
              </a:buClr>
              <a:buFont typeface="Courier New" pitchFamily="49" charset="0"/>
              <a:buChar char="o"/>
              <a:defRPr/>
            </a:pPr>
            <a:r>
              <a:rPr lang="en-US" sz="2800" dirty="0" smtClean="0">
                <a:latin typeface="+mj-lt"/>
                <a:ea typeface="ＭＳ Ｐゴシック"/>
                <a:cs typeface="ＭＳ Ｐゴシック"/>
              </a:rPr>
              <a:t>Academics affiliated with statewide programs (YFC, MG, NPI and/or IPM) may receive input from the appropriate director.            </a:t>
            </a:r>
            <a:endParaRPr lang="en-US" sz="2800" dirty="0">
              <a:latin typeface="+mj-lt"/>
              <a:ea typeface="ＭＳ Ｐゴシック"/>
              <a:cs typeface="ＭＳ Ｐゴシック"/>
            </a:endParaRPr>
          </a:p>
        </p:txBody>
      </p:sp>
    </p:spTree>
    <p:extLst>
      <p:ext uri="{BB962C8B-B14F-4D97-AF65-F5344CB8AC3E}">
        <p14:creationId xmlns:p14="http://schemas.microsoft.com/office/powerpoint/2010/main" val="2383630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9925" y="482600"/>
            <a:ext cx="8013700" cy="646113"/>
          </a:xfrm>
          <a:prstGeom prst="rect">
            <a:avLst/>
          </a:prstGeom>
        </p:spPr>
        <p:txBody>
          <a:bodyPr>
            <a:spAutoFit/>
          </a:bodyPr>
          <a:lstStyle/>
          <a:p>
            <a:pPr>
              <a:defRPr/>
            </a:pPr>
            <a:r>
              <a:rPr lang="en-US" sz="3600" kern="0" dirty="0">
                <a:solidFill>
                  <a:schemeClr val="tx2"/>
                </a:solidFill>
                <a:latin typeface="+mj-lt"/>
                <a:ea typeface="Verdana" pitchFamily="34" charset="0"/>
                <a:cs typeface="Verdana" pitchFamily="34" charset="0"/>
              </a:rPr>
              <a:t>      </a:t>
            </a:r>
            <a:r>
              <a:rPr lang="en-US" sz="3600" kern="0" dirty="0">
                <a:solidFill>
                  <a:srgbClr val="241DB3"/>
                </a:solidFill>
                <a:latin typeface="+mj-lt"/>
                <a:ea typeface="Verdana" pitchFamily="34" charset="0"/>
                <a:cs typeface="Verdana" pitchFamily="34" charset="0"/>
              </a:rPr>
              <a:t>Benefits of the Annual Evaluation</a:t>
            </a:r>
            <a:endParaRPr lang="en-US" dirty="0">
              <a:solidFill>
                <a:srgbClr val="241DB3"/>
              </a:solidFill>
              <a:latin typeface="+mj-lt"/>
              <a:ea typeface="Verdana" pitchFamily="34" charset="0"/>
              <a:cs typeface="Verdana" pitchFamily="34" charset="0"/>
            </a:endParaRPr>
          </a:p>
        </p:txBody>
      </p:sp>
      <p:sp>
        <p:nvSpPr>
          <p:cNvPr id="3" name="Rectangle 3"/>
          <p:cNvSpPr txBox="1">
            <a:spLocks noChangeArrowheads="1"/>
          </p:cNvSpPr>
          <p:nvPr/>
        </p:nvSpPr>
        <p:spPr bwMode="auto">
          <a:xfrm>
            <a:off x="669925" y="1274633"/>
            <a:ext cx="7812087" cy="4286718"/>
          </a:xfrm>
          <a:prstGeom prst="rect">
            <a:avLst/>
          </a:prstGeom>
          <a:noFill/>
          <a:ln w="9525">
            <a:noFill/>
            <a:miter lim="800000"/>
            <a:headEnd/>
            <a:tailEnd/>
          </a:ln>
        </p:spPr>
        <p:txBody>
          <a:bodyPr/>
          <a:lstStyle/>
          <a:p>
            <a:pPr marL="342900" indent="-342900">
              <a:lnSpc>
                <a:spcPct val="80000"/>
              </a:lnSpc>
              <a:spcBef>
                <a:spcPct val="20000"/>
              </a:spcBef>
              <a:buClr>
                <a:schemeClr val="tx2"/>
              </a:buClr>
              <a:buFont typeface="Courier New" pitchFamily="49" charset="0"/>
              <a:buChar char="o"/>
              <a:defRPr/>
            </a:pPr>
            <a:r>
              <a:rPr lang="en-US" sz="2400" dirty="0">
                <a:latin typeface="+mj-lt"/>
                <a:ea typeface="ＭＳ Ｐゴシック"/>
                <a:cs typeface="ＭＳ Ｐゴシック"/>
              </a:rPr>
              <a:t>Creates a transparent system where academics know clearly what is expected of them throughout the performance cycle not just at the end of two or three years.</a:t>
            </a:r>
            <a:br>
              <a:rPr lang="en-US" sz="2400" dirty="0">
                <a:latin typeface="+mj-lt"/>
                <a:ea typeface="ＭＳ Ｐゴシック"/>
                <a:cs typeface="ＭＳ Ｐゴシック"/>
              </a:rPr>
            </a:br>
            <a:endParaRPr lang="en-US" sz="2400" dirty="0">
              <a:latin typeface="+mj-lt"/>
              <a:ea typeface="ＭＳ Ｐゴシック"/>
              <a:cs typeface="ＭＳ Ｐゴシック"/>
            </a:endParaRPr>
          </a:p>
          <a:p>
            <a:pPr marL="342900" indent="-342900">
              <a:lnSpc>
                <a:spcPct val="80000"/>
              </a:lnSpc>
              <a:spcBef>
                <a:spcPct val="20000"/>
              </a:spcBef>
              <a:buClr>
                <a:schemeClr val="tx2"/>
              </a:buClr>
              <a:buFont typeface="Courier New" pitchFamily="49" charset="0"/>
              <a:buChar char="o"/>
              <a:defRPr/>
            </a:pPr>
            <a:r>
              <a:rPr lang="en-US" sz="2400" dirty="0">
                <a:latin typeface="+mj-lt"/>
                <a:ea typeface="ＭＳ Ｐゴシック"/>
                <a:cs typeface="ＭＳ Ｐゴシック"/>
              </a:rPr>
              <a:t>Provides opportunity to “shift </a:t>
            </a:r>
            <a:r>
              <a:rPr lang="en-US" sz="2400" dirty="0" smtClean="0">
                <a:latin typeface="+mj-lt"/>
                <a:ea typeface="ＭＳ Ｐゴシック"/>
                <a:cs typeface="ＭＳ Ｐゴシック"/>
              </a:rPr>
              <a:t>gears” to meet emerging priorities.</a:t>
            </a:r>
            <a:r>
              <a:rPr lang="en-US" sz="2400" dirty="0">
                <a:latin typeface="+mj-lt"/>
                <a:ea typeface="ＭＳ Ｐゴシック"/>
                <a:cs typeface="ＭＳ Ｐゴシック"/>
              </a:rPr>
              <a:t/>
            </a:r>
            <a:br>
              <a:rPr lang="en-US" sz="2400" dirty="0">
                <a:latin typeface="+mj-lt"/>
                <a:ea typeface="ＭＳ Ｐゴシック"/>
                <a:cs typeface="ＭＳ Ｐゴシック"/>
              </a:rPr>
            </a:br>
            <a:endParaRPr lang="en-US" sz="2400" dirty="0" smtClean="0">
              <a:latin typeface="+mj-lt"/>
              <a:ea typeface="ＭＳ Ｐゴシック"/>
              <a:cs typeface="ＭＳ Ｐゴシック"/>
            </a:endParaRPr>
          </a:p>
          <a:p>
            <a:pPr marL="342900" indent="-342900">
              <a:lnSpc>
                <a:spcPct val="80000"/>
              </a:lnSpc>
              <a:spcBef>
                <a:spcPct val="20000"/>
              </a:spcBef>
              <a:buClr>
                <a:schemeClr val="tx2"/>
              </a:buClr>
              <a:buFont typeface="Courier New" pitchFamily="49" charset="0"/>
              <a:buChar char="o"/>
              <a:defRPr/>
            </a:pPr>
            <a:r>
              <a:rPr lang="en-US" sz="2400" dirty="0" smtClean="0">
                <a:latin typeface="+mj-lt"/>
                <a:ea typeface="ＭＳ Ｐゴシック"/>
                <a:cs typeface="ＭＳ Ｐゴシック"/>
              </a:rPr>
              <a:t>Provides a context for academic’s  work within the strategic vision and/or other identified program priorities for the coming year.</a:t>
            </a:r>
            <a:br>
              <a:rPr lang="en-US" sz="2400" dirty="0" smtClean="0">
                <a:latin typeface="+mj-lt"/>
                <a:ea typeface="ＭＳ Ｐゴシック"/>
                <a:cs typeface="ＭＳ Ｐゴシック"/>
              </a:rPr>
            </a:br>
            <a:endParaRPr lang="en-US" sz="2400" dirty="0" smtClean="0">
              <a:latin typeface="+mj-lt"/>
              <a:ea typeface="ＭＳ Ｐゴシック"/>
              <a:cs typeface="ＭＳ Ｐゴシック"/>
            </a:endParaRPr>
          </a:p>
          <a:p>
            <a:pPr marL="342900" indent="-342900">
              <a:lnSpc>
                <a:spcPct val="80000"/>
              </a:lnSpc>
              <a:spcBef>
                <a:spcPct val="20000"/>
              </a:spcBef>
              <a:buClr>
                <a:schemeClr val="tx2"/>
              </a:buClr>
              <a:buFont typeface="Courier New" pitchFamily="49" charset="0"/>
              <a:buChar char="o"/>
              <a:defRPr/>
            </a:pPr>
            <a:r>
              <a:rPr lang="en-US" sz="2400" dirty="0" smtClean="0">
                <a:latin typeface="+mj-lt"/>
                <a:ea typeface="ＭＳ Ｐゴシック"/>
                <a:cs typeface="ＭＳ Ｐゴシック"/>
              </a:rPr>
              <a:t>Positions academics for writing their Program Review.                                                                                                              </a:t>
            </a:r>
            <a:endParaRPr lang="en-US" sz="2400" dirty="0">
              <a:latin typeface="+mj-lt"/>
              <a:ea typeface="ＭＳ Ｐゴシック"/>
              <a:cs typeface="ＭＳ Ｐゴシック"/>
            </a:endParaRPr>
          </a:p>
        </p:txBody>
      </p:sp>
    </p:spTree>
    <p:extLst>
      <p:ext uri="{BB962C8B-B14F-4D97-AF65-F5344CB8AC3E}">
        <p14:creationId xmlns:p14="http://schemas.microsoft.com/office/powerpoint/2010/main" val="1096906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038" y="342900"/>
            <a:ext cx="6773862" cy="646113"/>
          </a:xfrm>
          <a:prstGeom prst="rect">
            <a:avLst/>
          </a:prstGeom>
        </p:spPr>
        <p:txBody>
          <a:bodyPr>
            <a:spAutoFit/>
          </a:bodyPr>
          <a:lstStyle/>
          <a:p>
            <a:pPr algn="ctr">
              <a:defRPr/>
            </a:pPr>
            <a:r>
              <a:rPr lang="en-US" sz="3600" kern="0" dirty="0">
                <a:solidFill>
                  <a:srgbClr val="241DB3"/>
                </a:solidFill>
                <a:latin typeface="+mj-lt"/>
                <a:ea typeface="Verdana" pitchFamily="34" charset="0"/>
                <a:cs typeface="Verdana" pitchFamily="34" charset="0"/>
              </a:rPr>
              <a:t>Recent</a:t>
            </a:r>
            <a:r>
              <a:rPr lang="en-US" sz="3600" kern="0" dirty="0">
                <a:solidFill>
                  <a:srgbClr val="006666"/>
                </a:solidFill>
                <a:latin typeface="+mj-lt"/>
                <a:ea typeface="Verdana" pitchFamily="34" charset="0"/>
                <a:cs typeface="Verdana" pitchFamily="34" charset="0"/>
              </a:rPr>
              <a:t> </a:t>
            </a:r>
            <a:r>
              <a:rPr lang="en-US" sz="3600" kern="0" dirty="0">
                <a:solidFill>
                  <a:srgbClr val="241DB3"/>
                </a:solidFill>
                <a:latin typeface="+mj-lt"/>
                <a:ea typeface="Verdana" pitchFamily="34" charset="0"/>
                <a:cs typeface="Verdana" pitchFamily="34" charset="0"/>
              </a:rPr>
              <a:t>Changes to the AE</a:t>
            </a:r>
            <a:endParaRPr lang="en-US" dirty="0">
              <a:solidFill>
                <a:srgbClr val="241DB3"/>
              </a:solidFill>
              <a:latin typeface="+mj-lt"/>
              <a:ea typeface="Verdana" pitchFamily="34" charset="0"/>
              <a:cs typeface="Verdana" pitchFamily="34" charset="0"/>
            </a:endParaRPr>
          </a:p>
        </p:txBody>
      </p:sp>
      <p:sp>
        <p:nvSpPr>
          <p:cNvPr id="3" name="Rectangle 2"/>
          <p:cNvSpPr/>
          <p:nvPr/>
        </p:nvSpPr>
        <p:spPr>
          <a:xfrm>
            <a:off x="1002891" y="989013"/>
            <a:ext cx="7462684" cy="5875455"/>
          </a:xfrm>
          <a:prstGeom prst="rect">
            <a:avLst/>
          </a:prstGeom>
        </p:spPr>
        <p:txBody>
          <a:bodyPr wrap="square">
            <a:spAutoFit/>
          </a:bodyPr>
          <a:lstStyle/>
          <a:p>
            <a:pPr marL="342900" lvl="0" indent="-342900" defTabSz="914400">
              <a:spcBef>
                <a:spcPts val="0"/>
              </a:spcBef>
              <a:spcAft>
                <a:spcPts val="1200"/>
              </a:spcAft>
              <a:buClr>
                <a:schemeClr val="tx2"/>
              </a:buClr>
              <a:buSzPct val="100000"/>
              <a:buFont typeface="Courier New" pitchFamily="49" charset="0"/>
              <a:buChar char="o"/>
              <a:defRPr/>
            </a:pPr>
            <a:r>
              <a:rPr lang="en-US" sz="2200" dirty="0" smtClean="0">
                <a:latin typeface="+mj-lt"/>
              </a:rPr>
              <a:t>Academics who have been appointed more than 6 months will </a:t>
            </a:r>
            <a:r>
              <a:rPr lang="en-US" sz="2200" dirty="0">
                <a:latin typeface="+mj-lt"/>
              </a:rPr>
              <a:t>use </a:t>
            </a:r>
            <a:r>
              <a:rPr lang="en-US" sz="2200" dirty="0" smtClean="0">
                <a:latin typeface="+mj-lt"/>
              </a:rPr>
              <a:t>the full </a:t>
            </a:r>
            <a:r>
              <a:rPr lang="en-US" sz="2200" dirty="0">
                <a:latin typeface="+mj-lt"/>
              </a:rPr>
              <a:t>template for </a:t>
            </a:r>
            <a:r>
              <a:rPr lang="en-US" sz="2200" dirty="0" smtClean="0">
                <a:latin typeface="+mj-lt"/>
              </a:rPr>
              <a:t>their Annual Evaluation</a:t>
            </a:r>
            <a:r>
              <a:rPr lang="en-US" sz="2200" dirty="0">
                <a:latin typeface="+mj-lt"/>
              </a:rPr>
              <a:t> </a:t>
            </a:r>
            <a:r>
              <a:rPr lang="en-US" sz="2200" dirty="0" smtClean="0">
                <a:latin typeface="+mj-lt"/>
              </a:rPr>
              <a:t>(Sections A, B and C).</a:t>
            </a:r>
          </a:p>
          <a:p>
            <a:pPr marL="342900" lvl="0" indent="-342900" defTabSz="914400">
              <a:spcBef>
                <a:spcPts val="0"/>
              </a:spcBef>
              <a:spcAft>
                <a:spcPts val="1200"/>
              </a:spcAft>
              <a:buClr>
                <a:schemeClr val="tx2"/>
              </a:buClr>
              <a:buSzPct val="100000"/>
              <a:buFont typeface="Courier New" pitchFamily="49" charset="0"/>
              <a:buChar char="o"/>
              <a:defRPr/>
            </a:pPr>
            <a:r>
              <a:rPr lang="en-US" sz="2200" dirty="0" smtClean="0">
                <a:latin typeface="+mj-lt"/>
              </a:rPr>
              <a:t>Academics who have served less than 6 months will use the abbreviated template for their Annual Evaluation (Sections A and C).</a:t>
            </a:r>
          </a:p>
          <a:p>
            <a:pPr marL="342900" indent="-342900" defTabSz="914400">
              <a:spcBef>
                <a:spcPts val="0"/>
              </a:spcBef>
              <a:spcAft>
                <a:spcPts val="1200"/>
              </a:spcAft>
              <a:buClr>
                <a:schemeClr val="tx2"/>
              </a:buClr>
              <a:buSzPct val="100000"/>
              <a:buFont typeface="Courier New" pitchFamily="49" charset="0"/>
              <a:buChar char="o"/>
              <a:defRPr/>
            </a:pPr>
            <a:r>
              <a:rPr lang="en-US" sz="2200" dirty="0" smtClean="0">
                <a:latin typeface="+mj-lt"/>
                <a:ea typeface="ＭＳ Ｐゴシック"/>
                <a:cs typeface="ＭＳ Ｐゴシック"/>
              </a:rPr>
              <a:t>Academics who begin after the fiscal review period ending September 30</a:t>
            </a:r>
            <a:r>
              <a:rPr lang="en-US" sz="2200" baseline="30000" dirty="0" smtClean="0">
                <a:latin typeface="+mj-lt"/>
                <a:ea typeface="ＭＳ Ｐゴシック"/>
                <a:cs typeface="ＭＳ Ｐゴシック"/>
              </a:rPr>
              <a:t>th</a:t>
            </a:r>
            <a:r>
              <a:rPr lang="en-US" sz="2200" dirty="0" smtClean="0">
                <a:latin typeface="+mj-lt"/>
                <a:ea typeface="ＭＳ Ｐゴシック"/>
                <a:cs typeface="ＭＳ Ｐゴシック"/>
              </a:rPr>
              <a:t> will be assigned goals only.</a:t>
            </a:r>
          </a:p>
          <a:p>
            <a:pPr marL="342900" indent="-342900" defTabSz="914400">
              <a:spcBef>
                <a:spcPts val="0"/>
              </a:spcBef>
              <a:spcAft>
                <a:spcPts val="1200"/>
              </a:spcAft>
              <a:buClr>
                <a:schemeClr val="tx2"/>
              </a:buClr>
              <a:buSzPct val="100000"/>
              <a:buFont typeface="Courier New" pitchFamily="49" charset="0"/>
              <a:buChar char="o"/>
              <a:defRPr/>
            </a:pPr>
            <a:r>
              <a:rPr lang="en-US" sz="2200" dirty="0" smtClean="0">
                <a:latin typeface="+mj-lt"/>
                <a:ea typeface="ＭＳ Ｐゴシック"/>
                <a:cs typeface="ＭＳ Ｐゴシック"/>
              </a:rPr>
              <a:t>All CE advisors are required to enter data into CASA.</a:t>
            </a:r>
          </a:p>
          <a:p>
            <a:pPr marL="342900" indent="-342900" defTabSz="914400">
              <a:spcBef>
                <a:spcPts val="0"/>
              </a:spcBef>
              <a:spcAft>
                <a:spcPts val="1200"/>
              </a:spcAft>
              <a:buClr>
                <a:schemeClr val="tx2"/>
              </a:buClr>
              <a:buSzPct val="100000"/>
              <a:buFont typeface="Courier New" pitchFamily="49" charset="0"/>
              <a:buChar char="o"/>
              <a:defRPr/>
            </a:pPr>
            <a:r>
              <a:rPr lang="en-US" sz="2200" dirty="0" smtClean="0">
                <a:latin typeface="+mj-lt"/>
                <a:ea typeface="ＭＳ Ｐゴシック"/>
                <a:cs typeface="ＭＳ Ｐゴシック"/>
              </a:rPr>
              <a:t>All documents related to the AE must be uploaded as </a:t>
            </a:r>
            <a:r>
              <a:rPr lang="en-US" sz="2200" b="1" dirty="0" smtClean="0">
                <a:latin typeface="+mj-lt"/>
                <a:ea typeface="ＭＳ Ｐゴシック"/>
                <a:cs typeface="ＭＳ Ｐゴシック"/>
              </a:rPr>
              <a:t>pdfs</a:t>
            </a:r>
            <a:r>
              <a:rPr lang="en-US" sz="2200" dirty="0" smtClean="0">
                <a:latin typeface="+mj-lt"/>
                <a:ea typeface="ＭＳ Ｐゴシック"/>
                <a:cs typeface="ＭＳ Ｐゴシック"/>
              </a:rPr>
              <a:t>.</a:t>
            </a:r>
            <a:endParaRPr lang="en-US" sz="2200" dirty="0">
              <a:latin typeface="+mj-lt"/>
              <a:ea typeface="ＭＳ Ｐゴシック"/>
              <a:cs typeface="ＭＳ Ｐゴシック"/>
            </a:endParaRPr>
          </a:p>
          <a:p>
            <a:pPr marL="342900" indent="-342900" defTabSz="914400">
              <a:spcBef>
                <a:spcPts val="0"/>
              </a:spcBef>
              <a:spcAft>
                <a:spcPts val="1200"/>
              </a:spcAft>
              <a:buClr>
                <a:schemeClr val="tx2"/>
              </a:buClr>
              <a:buSzPct val="100000"/>
              <a:buFont typeface="Courier New" pitchFamily="49" charset="0"/>
              <a:buChar char="o"/>
              <a:defRPr/>
            </a:pPr>
            <a:r>
              <a:rPr lang="en-US" sz="2200" dirty="0" smtClean="0">
                <a:solidFill>
                  <a:srgbClr val="000000"/>
                </a:solidFill>
                <a:latin typeface="+mj-lt"/>
                <a:ea typeface="ＭＳ Ｐゴシック"/>
                <a:cs typeface="ＭＳ Ｐゴシック"/>
              </a:rPr>
              <a:t>Reminder: AE/goals </a:t>
            </a:r>
            <a:r>
              <a:rPr lang="en-US" sz="2200" dirty="0">
                <a:solidFill>
                  <a:srgbClr val="000000"/>
                </a:solidFill>
                <a:latin typeface="+mj-lt"/>
                <a:ea typeface="ＭＳ Ｐゴシック"/>
                <a:cs typeface="ＭＳ Ｐゴシック"/>
              </a:rPr>
              <a:t>due February 1</a:t>
            </a:r>
            <a:r>
              <a:rPr lang="en-US" sz="2200" dirty="0" smtClean="0">
                <a:solidFill>
                  <a:srgbClr val="000000"/>
                </a:solidFill>
                <a:latin typeface="+mj-lt"/>
                <a:ea typeface="ＭＳ Ｐゴシック"/>
                <a:cs typeface="ＭＳ Ｐゴシック"/>
              </a:rPr>
              <a:t>, 2017, </a:t>
            </a:r>
            <a:r>
              <a:rPr lang="en-US" sz="2200" dirty="0">
                <a:solidFill>
                  <a:srgbClr val="000000"/>
                </a:solidFill>
                <a:latin typeface="+mj-lt"/>
                <a:ea typeface="ＭＳ Ｐゴシック"/>
                <a:cs typeface="ＭＳ Ｐゴシック"/>
              </a:rPr>
              <a:t>same date as merits and promotions.</a:t>
            </a:r>
          </a:p>
          <a:p>
            <a:pPr marL="342900" indent="-342900" defTabSz="914400">
              <a:spcBef>
                <a:spcPts val="0"/>
              </a:spcBef>
              <a:spcAft>
                <a:spcPts val="1200"/>
              </a:spcAft>
              <a:buClr>
                <a:schemeClr val="tx2"/>
              </a:buClr>
              <a:buSzPct val="100000"/>
              <a:defRPr/>
            </a:pPr>
            <a:endParaRPr lang="en-US" sz="2200" dirty="0" smtClean="0">
              <a:latin typeface="+mj-lt"/>
              <a:ea typeface="ＭＳ Ｐゴシック"/>
              <a:cs typeface="ＭＳ Ｐゴシック"/>
            </a:endParaRPr>
          </a:p>
          <a:p>
            <a:pPr lvl="1" defTabSz="914400">
              <a:lnSpc>
                <a:spcPct val="90000"/>
              </a:lnSpc>
              <a:spcBef>
                <a:spcPct val="20000"/>
              </a:spcBef>
              <a:buClr>
                <a:schemeClr val="tx2"/>
              </a:buClr>
              <a:buSzPct val="70000"/>
              <a:defRPr/>
            </a:pPr>
            <a:endParaRPr lang="en-US" dirty="0">
              <a:solidFill>
                <a:srgbClr val="000000"/>
              </a:solidFill>
              <a:latin typeface="Verdana" pitchFamily="34" charset="0"/>
              <a:ea typeface="ＭＳ Ｐゴシック"/>
              <a:cs typeface="ＭＳ Ｐゴシック"/>
            </a:endParaRPr>
          </a:p>
        </p:txBody>
      </p:sp>
    </p:spTree>
    <p:extLst>
      <p:ext uri="{BB962C8B-B14F-4D97-AF65-F5344CB8AC3E}">
        <p14:creationId xmlns:p14="http://schemas.microsoft.com/office/powerpoint/2010/main" val="546162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ANRBrand_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ANRBrand_basic</Template>
  <TotalTime>1275</TotalTime>
  <Words>1827</Words>
  <Application>Microsoft Office PowerPoint</Application>
  <PresentationFormat>On-screen Show (4:3)</PresentationFormat>
  <Paragraphs>350</Paragraphs>
  <Slides>35</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35</vt:i4>
      </vt:variant>
    </vt:vector>
  </HeadingPairs>
  <TitlesOfParts>
    <vt:vector size="46" baseType="lpstr">
      <vt:lpstr>ＭＳ Ｐゴシック</vt:lpstr>
      <vt:lpstr>ＭＳ Ｐゴシック</vt:lpstr>
      <vt:lpstr>Arial</vt:lpstr>
      <vt:lpstr>Arial Black</vt:lpstr>
      <vt:lpstr>Calibri</vt:lpstr>
      <vt:lpstr>Courier New</vt:lpstr>
      <vt:lpstr>Lucida Handwriting</vt:lpstr>
      <vt:lpstr>Verdana</vt:lpstr>
      <vt:lpstr>Wingdings</vt:lpstr>
      <vt:lpstr>ANRBrand_basic</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presentation notes brief.</dc:title>
  <dc:creator>Pam Tise</dc:creator>
  <cp:lastModifiedBy>Kimberly C Ingram</cp:lastModifiedBy>
  <cp:revision>229</cp:revision>
  <cp:lastPrinted>2015-09-14T21:15:13Z</cp:lastPrinted>
  <dcterms:created xsi:type="dcterms:W3CDTF">2012-09-17T22:50:43Z</dcterms:created>
  <dcterms:modified xsi:type="dcterms:W3CDTF">2016-09-08T20:43:46Z</dcterms:modified>
</cp:coreProperties>
</file>