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heme/themeOverride1.xml" ContentType="application/vnd.openxmlformats-officedocument.themeOverr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2" r:id="rId2"/>
  </p:sldMasterIdLst>
  <p:notesMasterIdLst>
    <p:notesMasterId r:id="rId78"/>
  </p:notesMasterIdLst>
  <p:handoutMasterIdLst>
    <p:handoutMasterId r:id="rId79"/>
  </p:handoutMasterIdLst>
  <p:sldIdLst>
    <p:sldId id="263" r:id="rId3"/>
    <p:sldId id="266" r:id="rId4"/>
    <p:sldId id="346" r:id="rId5"/>
    <p:sldId id="345" r:id="rId6"/>
    <p:sldId id="268" r:id="rId7"/>
    <p:sldId id="269" r:id="rId8"/>
    <p:sldId id="270" r:id="rId9"/>
    <p:sldId id="296" r:id="rId10"/>
    <p:sldId id="366" r:id="rId11"/>
    <p:sldId id="371" r:id="rId12"/>
    <p:sldId id="372" r:id="rId13"/>
    <p:sldId id="275" r:id="rId14"/>
    <p:sldId id="264" r:id="rId15"/>
    <p:sldId id="378" r:id="rId16"/>
    <p:sldId id="360" r:id="rId17"/>
    <p:sldId id="362" r:id="rId18"/>
    <p:sldId id="380" r:id="rId19"/>
    <p:sldId id="364" r:id="rId20"/>
    <p:sldId id="334" r:id="rId21"/>
    <p:sldId id="339" r:id="rId22"/>
    <p:sldId id="382" r:id="rId23"/>
    <p:sldId id="342" r:id="rId24"/>
    <p:sldId id="361" r:id="rId25"/>
    <p:sldId id="377" r:id="rId26"/>
    <p:sldId id="376" r:id="rId27"/>
    <p:sldId id="374" r:id="rId28"/>
    <p:sldId id="356" r:id="rId29"/>
    <p:sldId id="273" r:id="rId30"/>
    <p:sldId id="274" r:id="rId31"/>
    <p:sldId id="373" r:id="rId32"/>
    <p:sldId id="276" r:id="rId33"/>
    <p:sldId id="335" r:id="rId34"/>
    <p:sldId id="348" r:id="rId35"/>
    <p:sldId id="338" r:id="rId36"/>
    <p:sldId id="344" r:id="rId37"/>
    <p:sldId id="368" r:id="rId38"/>
    <p:sldId id="280" r:id="rId39"/>
    <p:sldId id="281" r:id="rId40"/>
    <p:sldId id="354" r:id="rId41"/>
    <p:sldId id="284" r:id="rId42"/>
    <p:sldId id="282" r:id="rId43"/>
    <p:sldId id="283" r:id="rId44"/>
    <p:sldId id="351" r:id="rId45"/>
    <p:sldId id="285" r:id="rId46"/>
    <p:sldId id="289" r:id="rId47"/>
    <p:sldId id="290" r:id="rId48"/>
    <p:sldId id="288" r:id="rId49"/>
    <p:sldId id="291" r:id="rId50"/>
    <p:sldId id="292" r:id="rId51"/>
    <p:sldId id="293" r:id="rId52"/>
    <p:sldId id="294" r:id="rId53"/>
    <p:sldId id="315" r:id="rId54"/>
    <p:sldId id="316" r:id="rId55"/>
    <p:sldId id="317" r:id="rId56"/>
    <p:sldId id="295" r:id="rId57"/>
    <p:sldId id="304" r:id="rId58"/>
    <p:sldId id="306" r:id="rId59"/>
    <p:sldId id="307" r:id="rId60"/>
    <p:sldId id="308" r:id="rId61"/>
    <p:sldId id="310" r:id="rId62"/>
    <p:sldId id="311" r:id="rId63"/>
    <p:sldId id="312" r:id="rId64"/>
    <p:sldId id="313" r:id="rId65"/>
    <p:sldId id="319" r:id="rId66"/>
    <p:sldId id="322" r:id="rId67"/>
    <p:sldId id="323" r:id="rId68"/>
    <p:sldId id="314" r:id="rId69"/>
    <p:sldId id="321" r:id="rId70"/>
    <p:sldId id="343" r:id="rId71"/>
    <p:sldId id="324" r:id="rId72"/>
    <p:sldId id="336" r:id="rId73"/>
    <p:sldId id="326" r:id="rId74"/>
    <p:sldId id="327" r:id="rId75"/>
    <p:sldId id="328" r:id="rId76"/>
    <p:sldId id="337" r:id="rId77"/>
  </p:sldIdLst>
  <p:sldSz cx="9144000" cy="6858000" type="screen4x3"/>
  <p:notesSz cx="6950075" cy="9236075"/>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berly C Ingram" initials="KCI" lastIdx="11" clrIdx="0">
    <p:extLst/>
  </p:cmAuthor>
  <p:cmAuthor id="2" name="Pam Tise" initials="PT"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0C3"/>
    <a:srgbClr val="1A49E0"/>
    <a:srgbClr val="009900"/>
    <a:srgbClr val="5AA240"/>
    <a:srgbClr val="0914FF"/>
    <a:srgbClr val="6BB94F"/>
    <a:srgbClr val="09FF6D"/>
    <a:srgbClr val="445FE6"/>
    <a:srgbClr val="18A451"/>
    <a:srgbClr val="28E0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64" autoAdjust="0"/>
    <p:restoredTop sz="86395" autoAdjust="0"/>
  </p:normalViewPr>
  <p:slideViewPr>
    <p:cSldViewPr snapToGrid="0" snapToObjects="1">
      <p:cViewPr varScale="1">
        <p:scale>
          <a:sx n="69" d="100"/>
          <a:sy n="69" d="100"/>
        </p:scale>
        <p:origin x="804" y="66"/>
      </p:cViewPr>
      <p:guideLst>
        <p:guide orient="horz" pos="2160"/>
        <p:guide pos="2880"/>
      </p:guideLst>
    </p:cSldViewPr>
  </p:slideViewPr>
  <p:outlineViewPr>
    <p:cViewPr>
      <p:scale>
        <a:sx n="33" d="100"/>
        <a:sy n="33" d="100"/>
      </p:scale>
      <p:origin x="0" y="-2535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p:scale>
          <a:sx n="100" d="100"/>
          <a:sy n="100" d="100"/>
        </p:scale>
        <p:origin x="-950" y="-5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tableStyles" Target="tableStyle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A069B060-869B-446A-A549-C370C4693724}" type="datetimeFigureOut">
              <a:rPr lang="en-US" smtClean="0"/>
              <a:pPr/>
              <a:t>10/6/2016</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6F11D862-33D0-4A05-9529-0B3E8C74A3FA}" type="slidenum">
              <a:rPr lang="en-US" smtClean="0"/>
              <a:pPr/>
              <a:t>‹#›</a:t>
            </a:fld>
            <a:endParaRPr lang="en-US"/>
          </a:p>
        </p:txBody>
      </p:sp>
    </p:spTree>
    <p:extLst>
      <p:ext uri="{BB962C8B-B14F-4D97-AF65-F5344CB8AC3E}">
        <p14:creationId xmlns:p14="http://schemas.microsoft.com/office/powerpoint/2010/main" val="1552881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4" tIns="46242" rIns="92484" bIns="46242"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4" tIns="46242" rIns="92484" bIns="46242" rtlCol="0"/>
          <a:lstStyle>
            <a:lvl1pPr algn="r">
              <a:defRPr sz="1200"/>
            </a:lvl1pPr>
          </a:lstStyle>
          <a:p>
            <a:fld id="{10165721-184C-46C4-8616-15E5FA3438E0}" type="datetimeFigureOut">
              <a:rPr lang="en-US" smtClean="0"/>
              <a:pPr/>
              <a:t>10/6/2016</a:t>
            </a:fld>
            <a:endParaRPr lang="en-US"/>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484" tIns="46242" rIns="92484" bIns="46242"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4" tIns="46242" rIns="92484" bIns="462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2484" tIns="46242" rIns="92484" bIns="46242"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4" tIns="46242" rIns="92484" bIns="46242" rtlCol="0" anchor="b"/>
          <a:lstStyle>
            <a:lvl1pPr algn="r">
              <a:defRPr sz="1200"/>
            </a:lvl1pPr>
          </a:lstStyle>
          <a:p>
            <a:fld id="{CACB52CE-041E-407A-B251-BE3EA09AE862}" type="slidenum">
              <a:rPr lang="en-US" smtClean="0"/>
              <a:pPr/>
              <a:t>‹#›</a:t>
            </a:fld>
            <a:endParaRPr lang="en-US"/>
          </a:p>
        </p:txBody>
      </p:sp>
    </p:spTree>
    <p:extLst>
      <p:ext uri="{BB962C8B-B14F-4D97-AF65-F5344CB8AC3E}">
        <p14:creationId xmlns:p14="http://schemas.microsoft.com/office/powerpoint/2010/main" val="2931279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917C430-BF87-431C-80B4-043CAB5450FB}" type="slidenum">
              <a:rPr lang="en-US" smtClean="0"/>
              <a:pPr eaLnBrk="1" fontAlgn="base" hangingPunct="1">
                <a:spcBef>
                  <a:spcPct val="0"/>
                </a:spcBef>
                <a:spcAft>
                  <a:spcPct val="0"/>
                </a:spcAft>
              </a:pPr>
              <a:t>1</a:t>
            </a:fld>
            <a:endParaRPr lang="en-US" smtClean="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2324602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10</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11</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1838C30-1868-4053-A2CC-382FE0B6759E}" type="slidenum">
              <a:rPr lang="en-US" smtClean="0"/>
              <a:pPr eaLnBrk="1" fontAlgn="base" hangingPunct="1">
                <a:spcBef>
                  <a:spcPct val="0"/>
                </a:spcBef>
                <a:spcAft>
                  <a:spcPct val="0"/>
                </a:spcAft>
              </a:pPr>
              <a:t>12</a:t>
            </a:fld>
            <a:endParaRPr lang="en-US" smtClean="0"/>
          </a:p>
        </p:txBody>
      </p:sp>
    </p:spTree>
    <p:extLst>
      <p:ext uri="{BB962C8B-B14F-4D97-AF65-F5344CB8AC3E}">
        <p14:creationId xmlns:p14="http://schemas.microsoft.com/office/powerpoint/2010/main" val="3522966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022" indent="-284241" eaLnBrk="0" hangingPunct="0">
              <a:defRPr>
                <a:solidFill>
                  <a:schemeClr val="tx1"/>
                </a:solidFill>
                <a:latin typeface="Arial" charset="0"/>
              </a:defRPr>
            </a:lvl2pPr>
            <a:lvl3pPr marL="1136958" indent="-227392" eaLnBrk="0" hangingPunct="0">
              <a:defRPr>
                <a:solidFill>
                  <a:schemeClr val="tx1"/>
                </a:solidFill>
                <a:latin typeface="Arial" charset="0"/>
              </a:defRPr>
            </a:lvl3pPr>
            <a:lvl4pPr marL="1591744" indent="-227392" eaLnBrk="0" hangingPunct="0">
              <a:defRPr>
                <a:solidFill>
                  <a:schemeClr val="tx1"/>
                </a:solidFill>
                <a:latin typeface="Arial" charset="0"/>
              </a:defRPr>
            </a:lvl4pPr>
            <a:lvl5pPr marL="2046525" indent="-227392" eaLnBrk="0" hangingPunct="0">
              <a:defRPr>
                <a:solidFill>
                  <a:schemeClr val="tx1"/>
                </a:solidFill>
                <a:latin typeface="Arial" charset="0"/>
              </a:defRPr>
            </a:lvl5pPr>
            <a:lvl6pPr marL="2501309" indent="-227392" eaLnBrk="0" fontAlgn="base" hangingPunct="0">
              <a:spcBef>
                <a:spcPct val="0"/>
              </a:spcBef>
              <a:spcAft>
                <a:spcPct val="0"/>
              </a:spcAft>
              <a:defRPr>
                <a:solidFill>
                  <a:schemeClr val="tx1"/>
                </a:solidFill>
                <a:latin typeface="Arial" charset="0"/>
              </a:defRPr>
            </a:lvl6pPr>
            <a:lvl7pPr marL="2956092" indent="-227392" eaLnBrk="0" fontAlgn="base" hangingPunct="0">
              <a:spcBef>
                <a:spcPct val="0"/>
              </a:spcBef>
              <a:spcAft>
                <a:spcPct val="0"/>
              </a:spcAft>
              <a:defRPr>
                <a:solidFill>
                  <a:schemeClr val="tx1"/>
                </a:solidFill>
                <a:latin typeface="Arial" charset="0"/>
              </a:defRPr>
            </a:lvl7pPr>
            <a:lvl8pPr marL="3410875" indent="-227392" eaLnBrk="0" fontAlgn="base" hangingPunct="0">
              <a:spcBef>
                <a:spcPct val="0"/>
              </a:spcBef>
              <a:spcAft>
                <a:spcPct val="0"/>
              </a:spcAft>
              <a:defRPr>
                <a:solidFill>
                  <a:schemeClr val="tx1"/>
                </a:solidFill>
                <a:latin typeface="Arial" charset="0"/>
              </a:defRPr>
            </a:lvl8pPr>
            <a:lvl9pPr marL="3865658" indent="-227392"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4BBC031-D0DE-47EA-B6B2-18BFC98F8E3C}" type="slidenum">
              <a:rPr lang="en-US" smtClean="0"/>
              <a:pPr eaLnBrk="1" fontAlgn="base" hangingPunct="1">
                <a:spcBef>
                  <a:spcPct val="0"/>
                </a:spcBef>
                <a:spcAft>
                  <a:spcPct val="0"/>
                </a:spcAft>
              </a:pPr>
              <a:t>27</a:t>
            </a:fld>
            <a:endParaRPr lang="en-US"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034674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2F8BC6-0004-4FFD-8928-4F2EA75B1507}" type="slidenum">
              <a:rPr lang="en-US" smtClean="0"/>
              <a:pPr eaLnBrk="1" fontAlgn="base" hangingPunct="1">
                <a:spcBef>
                  <a:spcPct val="0"/>
                </a:spcBef>
                <a:spcAft>
                  <a:spcPct val="0"/>
                </a:spcAft>
              </a:pPr>
              <a:t>28</a:t>
            </a:fld>
            <a:endParaRPr 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882714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7906F20E-5DF9-494C-979F-78C5590A4CCB}" type="slidenum">
              <a:rPr lang="en-US" smtClean="0"/>
              <a:pPr eaLnBrk="1" fontAlgn="base" hangingPunct="1">
                <a:spcBef>
                  <a:spcPct val="0"/>
                </a:spcBef>
                <a:spcAft>
                  <a:spcPct val="0"/>
                </a:spcAft>
              </a:pPr>
              <a:t>29</a:t>
            </a:fld>
            <a:endParaRPr lang="en-US"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93361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1838C30-1868-4053-A2CC-382FE0B6759E}" type="slidenum">
              <a:rPr lang="en-US" smtClean="0"/>
              <a:pPr eaLnBrk="1" fontAlgn="base" hangingPunct="1">
                <a:spcBef>
                  <a:spcPct val="0"/>
                </a:spcBef>
                <a:spcAft>
                  <a:spcPct val="0"/>
                </a:spcAft>
              </a:pPr>
              <a:t>30</a:t>
            </a:fld>
            <a:endParaRPr lang="en-US" smtClean="0"/>
          </a:p>
        </p:txBody>
      </p:sp>
    </p:spTree>
    <p:extLst>
      <p:ext uri="{BB962C8B-B14F-4D97-AF65-F5344CB8AC3E}">
        <p14:creationId xmlns:p14="http://schemas.microsoft.com/office/powerpoint/2010/main" val="3522966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2A47C7C-CFFE-4BA7-82A4-B7124ABB037E}" type="slidenum">
              <a:rPr lang="en-US" smtClean="0"/>
              <a:pPr eaLnBrk="1" fontAlgn="base" hangingPunct="1">
                <a:spcBef>
                  <a:spcPct val="0"/>
                </a:spcBef>
                <a:spcAft>
                  <a:spcPct val="0"/>
                </a:spcAft>
              </a:pPr>
              <a:t>31</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55966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2A47C7C-CFFE-4BA7-82A4-B7124ABB037E}" type="slidenum">
              <a:rPr lang="en-US" smtClean="0"/>
              <a:pPr eaLnBrk="1" fontAlgn="base" hangingPunct="1">
                <a:spcBef>
                  <a:spcPct val="0"/>
                </a:spcBef>
                <a:spcAft>
                  <a:spcPct val="0"/>
                </a:spcAft>
              </a:pPr>
              <a:t>32</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09156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F0144D7-98C7-4801-81E7-142D1EAE0807}" type="slidenum">
              <a:rPr lang="en-US" smtClean="0"/>
              <a:pPr eaLnBrk="1" fontAlgn="base" hangingPunct="1">
                <a:spcBef>
                  <a:spcPct val="0"/>
                </a:spcBef>
                <a:spcAft>
                  <a:spcPct val="0"/>
                </a:spcAft>
              </a:pPr>
              <a:t>33</a:t>
            </a:fld>
            <a:endParaRPr lang="en-US"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xfrm>
            <a:off x="925624" y="4385874"/>
            <a:ext cx="5098828" cy="4158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889774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0E18CB8-12DB-4C2D-8E4D-E954A3B8BDB0}" type="slidenum">
              <a:rPr lang="en-US" smtClean="0"/>
              <a:pPr eaLnBrk="1" fontAlgn="base" hangingPunct="1">
                <a:spcBef>
                  <a:spcPct val="0"/>
                </a:spcBef>
                <a:spcAft>
                  <a:spcPct val="0"/>
                </a:spcAft>
              </a:pPr>
              <a:t>2</a:t>
            </a:fld>
            <a:endParaRPr 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916370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34</a:t>
            </a:fld>
            <a:endParaRPr lang="en-US" smtClean="0"/>
          </a:p>
        </p:txBody>
      </p:sp>
    </p:spTree>
    <p:extLst>
      <p:ext uri="{BB962C8B-B14F-4D97-AF65-F5344CB8AC3E}">
        <p14:creationId xmlns:p14="http://schemas.microsoft.com/office/powerpoint/2010/main" val="1084084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35</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639999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36</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6399992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37</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09710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9F8C38-1B96-4CC1-B7D5-169C24D4337C}" type="slidenum">
              <a:rPr lang="en-US" smtClean="0"/>
              <a:pPr eaLnBrk="1" fontAlgn="base" hangingPunct="1">
                <a:spcBef>
                  <a:spcPct val="0"/>
                </a:spcBef>
                <a:spcAft>
                  <a:spcPct val="0"/>
                </a:spcAft>
              </a:pPr>
              <a:t>38</a:t>
            </a:fld>
            <a:endParaRPr lang="en-US"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4735109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B975E8B-BEA9-4673-9A6C-D2CA5ECA5EB4}" type="slidenum">
              <a:rPr lang="en-US" smtClean="0"/>
              <a:pPr eaLnBrk="1" fontAlgn="base" hangingPunct="1">
                <a:spcBef>
                  <a:spcPct val="0"/>
                </a:spcBef>
                <a:spcAft>
                  <a:spcPct val="0"/>
                </a:spcAft>
              </a:pPr>
              <a:t>39</a:t>
            </a:fld>
            <a:endParaRPr lang="en-US"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85080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F36BB57-9937-487E-B6BD-831178DEFE75}" type="slidenum">
              <a:rPr lang="en-US" smtClean="0"/>
              <a:pPr eaLnBrk="1" fontAlgn="base" hangingPunct="1">
                <a:spcBef>
                  <a:spcPct val="0"/>
                </a:spcBef>
                <a:spcAft>
                  <a:spcPct val="0"/>
                </a:spcAft>
              </a:pPr>
              <a:t>41</a:t>
            </a:fld>
            <a:endParaRPr lang="en-US" smtClean="0"/>
          </a:p>
        </p:txBody>
      </p:sp>
    </p:spTree>
    <p:extLst>
      <p:ext uri="{BB962C8B-B14F-4D97-AF65-F5344CB8AC3E}">
        <p14:creationId xmlns:p14="http://schemas.microsoft.com/office/powerpoint/2010/main" val="40533718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1D713C7-330E-4D28-8019-1D67F0E0E34B}" type="slidenum">
              <a:rPr lang="en-US" smtClean="0"/>
              <a:pPr>
                <a:defRPr/>
              </a:pPr>
              <a:t>43</a:t>
            </a:fld>
            <a:endParaRPr lang="en-US" dirty="0"/>
          </a:p>
        </p:txBody>
      </p:sp>
    </p:spTree>
    <p:extLst>
      <p:ext uri="{BB962C8B-B14F-4D97-AF65-F5344CB8AC3E}">
        <p14:creationId xmlns:p14="http://schemas.microsoft.com/office/powerpoint/2010/main" val="40065692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8C762A8-6320-4C74-A6D1-1F7D8A78B58A}" type="slidenum">
              <a:rPr lang="en-US" smtClean="0"/>
              <a:pPr eaLnBrk="1" fontAlgn="base" hangingPunct="1">
                <a:spcBef>
                  <a:spcPct val="0"/>
                </a:spcBef>
                <a:spcAft>
                  <a:spcPct val="0"/>
                </a:spcAft>
              </a:pPr>
              <a:t>44</a:t>
            </a:fld>
            <a:endParaRPr lang="en-US"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6408053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1775" eaLnBrk="0" hangingPunct="0">
              <a:defRPr>
                <a:solidFill>
                  <a:schemeClr val="tx1"/>
                </a:solidFill>
                <a:latin typeface="Arial" charset="0"/>
              </a:defRPr>
            </a:lvl1pPr>
            <a:lvl2pPr marL="739108" indent="-284273" defTabSz="901775" eaLnBrk="0" hangingPunct="0">
              <a:defRPr>
                <a:solidFill>
                  <a:schemeClr val="tx1"/>
                </a:solidFill>
                <a:latin typeface="Arial" charset="0"/>
              </a:defRPr>
            </a:lvl2pPr>
            <a:lvl3pPr marL="1137089" indent="-227418" defTabSz="901775" eaLnBrk="0" hangingPunct="0">
              <a:defRPr>
                <a:solidFill>
                  <a:schemeClr val="tx1"/>
                </a:solidFill>
                <a:latin typeface="Arial" charset="0"/>
              </a:defRPr>
            </a:lvl3pPr>
            <a:lvl4pPr marL="1591925" indent="-227418" defTabSz="901775" eaLnBrk="0" hangingPunct="0">
              <a:defRPr>
                <a:solidFill>
                  <a:schemeClr val="tx1"/>
                </a:solidFill>
                <a:latin typeface="Arial" charset="0"/>
              </a:defRPr>
            </a:lvl4pPr>
            <a:lvl5pPr marL="2046760" indent="-227418" defTabSz="901775" eaLnBrk="0" hangingPunct="0">
              <a:defRPr>
                <a:solidFill>
                  <a:schemeClr val="tx1"/>
                </a:solidFill>
                <a:latin typeface="Arial" charset="0"/>
              </a:defRPr>
            </a:lvl5pPr>
            <a:lvl6pPr marL="2501595" indent="-227418" defTabSz="901775" eaLnBrk="0" fontAlgn="base" hangingPunct="0">
              <a:spcBef>
                <a:spcPct val="0"/>
              </a:spcBef>
              <a:spcAft>
                <a:spcPct val="0"/>
              </a:spcAft>
              <a:defRPr>
                <a:solidFill>
                  <a:schemeClr val="tx1"/>
                </a:solidFill>
                <a:latin typeface="Arial" charset="0"/>
              </a:defRPr>
            </a:lvl6pPr>
            <a:lvl7pPr marL="2956430" indent="-227418" defTabSz="901775" eaLnBrk="0" fontAlgn="base" hangingPunct="0">
              <a:spcBef>
                <a:spcPct val="0"/>
              </a:spcBef>
              <a:spcAft>
                <a:spcPct val="0"/>
              </a:spcAft>
              <a:defRPr>
                <a:solidFill>
                  <a:schemeClr val="tx1"/>
                </a:solidFill>
                <a:latin typeface="Arial" charset="0"/>
              </a:defRPr>
            </a:lvl7pPr>
            <a:lvl8pPr marL="3411265" indent="-227418" defTabSz="901775" eaLnBrk="0" fontAlgn="base" hangingPunct="0">
              <a:spcBef>
                <a:spcPct val="0"/>
              </a:spcBef>
              <a:spcAft>
                <a:spcPct val="0"/>
              </a:spcAft>
              <a:defRPr>
                <a:solidFill>
                  <a:schemeClr val="tx1"/>
                </a:solidFill>
                <a:latin typeface="Arial" charset="0"/>
              </a:defRPr>
            </a:lvl8pPr>
            <a:lvl9pPr marL="3866101" indent="-227418" defTabSz="901775"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48CEE1C-8FEC-4225-B846-20CD9879CD8B}" type="slidenum">
              <a:rPr lang="en-US" smtClean="0">
                <a:latin typeface="Times New Roman" pitchFamily="18" charset="0"/>
                <a:ea typeface="ＭＳ Ｐゴシック" pitchFamily="34" charset="-128"/>
              </a:rPr>
              <a:pPr eaLnBrk="1" fontAlgn="base" hangingPunct="1">
                <a:spcBef>
                  <a:spcPct val="0"/>
                </a:spcBef>
                <a:spcAft>
                  <a:spcPct val="0"/>
                </a:spcAft>
              </a:pPr>
              <a:t>46</a:t>
            </a:fld>
            <a:endParaRPr lang="en-US" smtClean="0">
              <a:latin typeface="Times New Roman" pitchFamily="18" charset="0"/>
              <a:ea typeface="ＭＳ Ｐゴシック" pitchFamily="34" charset="-128"/>
            </a:endParaRPr>
          </a:p>
        </p:txBody>
      </p:sp>
      <p:sp>
        <p:nvSpPr>
          <p:cNvPr id="93187" name="Rectangle 2"/>
          <p:cNvSpPr>
            <a:spLocks noGrp="1" noRot="1" noChangeAspect="1" noChangeArrowheads="1" noTextEdit="1"/>
          </p:cNvSpPr>
          <p:nvPr>
            <p:ph type="sldImg"/>
          </p:nvPr>
        </p:nvSpPr>
        <p:spPr bwMode="auto">
          <a:xfrm>
            <a:off x="1154113" y="701675"/>
            <a:ext cx="4643437" cy="3481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xfrm>
            <a:off x="916146" y="4415881"/>
            <a:ext cx="5117783" cy="410948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ndParaRPr>
          </a:p>
        </p:txBody>
      </p:sp>
    </p:spTree>
    <p:extLst>
      <p:ext uri="{BB962C8B-B14F-4D97-AF65-F5344CB8AC3E}">
        <p14:creationId xmlns:p14="http://schemas.microsoft.com/office/powerpoint/2010/main" val="3725142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CB52CE-041E-407A-B251-BE3EA09AE862}" type="slidenum">
              <a:rPr lang="en-US" smtClean="0"/>
              <a:pPr/>
              <a:t>3</a:t>
            </a:fld>
            <a:endParaRPr lang="en-US"/>
          </a:p>
        </p:txBody>
      </p:sp>
    </p:spTree>
    <p:extLst>
      <p:ext uri="{BB962C8B-B14F-4D97-AF65-F5344CB8AC3E}">
        <p14:creationId xmlns:p14="http://schemas.microsoft.com/office/powerpoint/2010/main" val="2086944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42C3686-58C8-4904-A36B-E8417E658F01}" type="slidenum">
              <a:rPr lang="en-US" smtClean="0"/>
              <a:pPr eaLnBrk="1" fontAlgn="base" hangingPunct="1">
                <a:spcBef>
                  <a:spcPct val="0"/>
                </a:spcBef>
                <a:spcAft>
                  <a:spcPct val="0"/>
                </a:spcAft>
              </a:pPr>
              <a:t>56</a:t>
            </a:fld>
            <a:endParaRPr lang="en-US" smtClean="0"/>
          </a:p>
        </p:txBody>
      </p:sp>
      <p:sp>
        <p:nvSpPr>
          <p:cNvPr id="98307"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8"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1668987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936270" y="8773324"/>
            <a:ext cx="3012226" cy="461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68" tIns="46234" rIns="92468" bIns="46234"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CDA72A0-50D0-4EA8-BFF4-988B2F21BEB8}" type="slidenum">
              <a:rPr lang="en-US" sz="1200"/>
              <a:pPr algn="r" eaLnBrk="1" hangingPunct="1"/>
              <a:t>57</a:t>
            </a:fld>
            <a:endParaRPr lang="en-US" sz="1200"/>
          </a:p>
        </p:txBody>
      </p:sp>
      <p:sp>
        <p:nvSpPr>
          <p:cNvPr id="100355"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6"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8366202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DA5A19B-F4FC-4245-A873-7AFCB0B9048F}" type="slidenum">
              <a:rPr lang="en-US" smtClean="0"/>
              <a:pPr eaLnBrk="1" fontAlgn="base" hangingPunct="1">
                <a:spcBef>
                  <a:spcPct val="0"/>
                </a:spcBef>
                <a:spcAft>
                  <a:spcPct val="0"/>
                </a:spcAft>
              </a:pPr>
              <a:t>63</a:t>
            </a:fld>
            <a:endParaRPr lang="en-US" smtClean="0"/>
          </a:p>
        </p:txBody>
      </p:sp>
      <p:sp>
        <p:nvSpPr>
          <p:cNvPr id="101379"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0"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8571875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3171128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ABE569C-DC94-4457-9B17-04EF6731B342}" type="slidenum">
              <a:rPr lang="en-US" smtClean="0"/>
              <a:pPr eaLnBrk="1" fontAlgn="base" hangingPunct="1">
                <a:spcBef>
                  <a:spcPct val="0"/>
                </a:spcBef>
                <a:spcAft>
                  <a:spcPct val="0"/>
                </a:spcAft>
              </a:pPr>
              <a:t>65</a:t>
            </a:fld>
            <a:endParaRPr lang="en-US" smtClean="0"/>
          </a:p>
        </p:txBody>
      </p:sp>
    </p:spTree>
    <p:extLst>
      <p:ext uri="{BB962C8B-B14F-4D97-AF65-F5344CB8AC3E}">
        <p14:creationId xmlns:p14="http://schemas.microsoft.com/office/powerpoint/2010/main" val="4081117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2EA4D55-2185-4010-A4B6-37285178EDBF}" type="slidenum">
              <a:rPr lang="en-US" smtClean="0"/>
              <a:pPr eaLnBrk="1" fontAlgn="base" hangingPunct="1">
                <a:spcBef>
                  <a:spcPct val="0"/>
                </a:spcBef>
                <a:spcAft>
                  <a:spcPct val="0"/>
                </a:spcAft>
              </a:pPr>
              <a:t>66</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4" name="Rectangle 3"/>
          <p:cNvSpPr>
            <a:spLocks noGrp="1" noChangeArrowheads="1"/>
          </p:cNvSpPr>
          <p:nvPr>
            <p:ph type="body" idx="1"/>
          </p:nvPr>
        </p:nvSpPr>
        <p:spPr bwMode="auto">
          <a:xfrm>
            <a:off x="925624" y="4385874"/>
            <a:ext cx="5098828" cy="4158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3085870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3139707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1307311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6973304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DCD6249C-ECD9-4E0E-A1FA-BA271974573B}" type="slidenum">
              <a:rPr lang="en-US" smtClean="0"/>
              <a:pPr eaLnBrk="1" fontAlgn="base" hangingPunct="1">
                <a:spcBef>
                  <a:spcPct val="0"/>
                </a:spcBef>
                <a:spcAft>
                  <a:spcPct val="0"/>
                </a:spcAft>
              </a:pPr>
              <a:t>71</a:t>
            </a:fld>
            <a:endParaRPr lang="en-US" smtClean="0"/>
          </a:p>
        </p:txBody>
      </p:sp>
      <p:sp>
        <p:nvSpPr>
          <p:cNvPr id="102403"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4"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877613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CB52CE-041E-407A-B251-BE3EA09AE862}" type="slidenum">
              <a:rPr lang="en-US" smtClean="0"/>
              <a:pPr/>
              <a:t>4</a:t>
            </a:fld>
            <a:endParaRPr lang="en-US"/>
          </a:p>
        </p:txBody>
      </p:sp>
    </p:spTree>
    <p:extLst>
      <p:ext uri="{BB962C8B-B14F-4D97-AF65-F5344CB8AC3E}">
        <p14:creationId xmlns:p14="http://schemas.microsoft.com/office/powerpoint/2010/main" val="21413397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73</a:t>
            </a:fld>
            <a:endParaRPr lang="en-US" smtClean="0"/>
          </a:p>
        </p:txBody>
      </p:sp>
    </p:spTree>
    <p:extLst>
      <p:ext uri="{BB962C8B-B14F-4D97-AF65-F5344CB8AC3E}">
        <p14:creationId xmlns:p14="http://schemas.microsoft.com/office/powerpoint/2010/main" val="30567849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75</a:t>
            </a:fld>
            <a:endParaRPr lang="en-US"/>
          </a:p>
        </p:txBody>
      </p:sp>
    </p:spTree>
    <p:extLst>
      <p:ext uri="{BB962C8B-B14F-4D97-AF65-F5344CB8AC3E}">
        <p14:creationId xmlns:p14="http://schemas.microsoft.com/office/powerpoint/2010/main" val="1024155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FA461EE-3A3E-47DC-9858-264F6A2A4ED7}" type="slidenum">
              <a:rPr lang="en-US" smtClean="0"/>
              <a:pPr eaLnBrk="1" fontAlgn="base" hangingPunct="1">
                <a:spcBef>
                  <a:spcPct val="0"/>
                </a:spcBef>
                <a:spcAft>
                  <a:spcPct val="0"/>
                </a:spcAft>
              </a:pPr>
              <a:t>5</a:t>
            </a:fld>
            <a:endParaRPr lang="en-US" smtClean="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43862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AF8605C-FDFA-4A30-AEB4-79D154445ED4}" type="slidenum">
              <a:rPr lang="en-US" smtClean="0"/>
              <a:pPr eaLnBrk="1" fontAlgn="base" hangingPunct="1">
                <a:spcBef>
                  <a:spcPct val="0"/>
                </a:spcBef>
                <a:spcAft>
                  <a:spcPct val="0"/>
                </a:spcAft>
              </a:pPr>
              <a:t>6</a:t>
            </a:fld>
            <a:endParaRPr lang="en-US"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0810759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8E1C2A8-E316-450F-9A97-DA7F788477F0}" type="slidenum">
              <a:rPr lang="en-US" smtClean="0"/>
              <a:pPr eaLnBrk="1" fontAlgn="base" hangingPunct="1">
                <a:spcBef>
                  <a:spcPct val="0"/>
                </a:spcBef>
                <a:spcAft>
                  <a:spcPct val="0"/>
                </a:spcAft>
              </a:pPr>
              <a:t>7</a:t>
            </a:fld>
            <a:endParaRPr lang="en-US"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992364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8</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9</a:t>
            </a:fld>
            <a:endParaRPr lang="en-US"/>
          </a:p>
        </p:txBody>
      </p:sp>
    </p:spTree>
    <p:extLst>
      <p:ext uri="{BB962C8B-B14F-4D97-AF65-F5344CB8AC3E}">
        <p14:creationId xmlns:p14="http://schemas.microsoft.com/office/powerpoint/2010/main" val="905730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49083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8D6ADDC-4987-4958-AEA9-6E78BABF6310}" type="datetimeFigureOut">
              <a:rPr lang="en-US"/>
              <a:pPr/>
              <a:t>10/6/2016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8805837-D933-4FB5-9CB8-F2E1CD5DC4DC}" type="slidenum">
              <a:rPr lang="en-US"/>
              <a:pPr/>
              <a:t>‹#›</a:t>
            </a:fld>
            <a:endParaRPr lang="en-US"/>
          </a:p>
        </p:txBody>
      </p:sp>
    </p:spTree>
    <p:extLst>
      <p:ext uri="{BB962C8B-B14F-4D97-AF65-F5344CB8AC3E}">
        <p14:creationId xmlns:p14="http://schemas.microsoft.com/office/powerpoint/2010/main" val="323616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44615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172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4029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543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543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831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07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84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4549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2928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565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440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785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0A4D032-359D-4260-A6A9-C16B50ABA6D2}" type="datetimeFigureOut">
              <a:rPr lang="en-US"/>
              <a:pPr/>
              <a:t>10/6/2016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633C474-3322-4E10-9AA3-11E42085AD3B}" type="slidenum">
              <a:rPr lang="en-US"/>
              <a:pPr/>
              <a:t>‹#›</a:t>
            </a:fld>
            <a:endParaRPr lang="en-US"/>
          </a:p>
        </p:txBody>
      </p:sp>
    </p:spTree>
    <p:extLst>
      <p:ext uri="{BB962C8B-B14F-4D97-AF65-F5344CB8AC3E}">
        <p14:creationId xmlns:p14="http://schemas.microsoft.com/office/powerpoint/2010/main" val="120159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4" descr="Wave+ANRLogo_basic.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95275" y="5807075"/>
            <a:ext cx="88519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002B1D9-70A4-4029-8C67-EDD37D3EC4EC}" type="datetimeFigureOut">
              <a:rPr lang="en-US"/>
              <a:pPr/>
              <a:t>10/6/2016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AE84CF9-CC4A-420E-A21C-4CB7B0C835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hyperlink" Target="https://www.surveymonkey.com/r/ANRAdHoc"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ucanr.org/academicpersonnel"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hyperlink" Target="http://ucanr.edu/academicpersonnel" TargetMode="Externa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hyperlink" Target="http://ucanr.edu/meritpromotion" TargetMode="Externa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hyperlink" Target="mailto:kcingram@ucanr.edu" TargetMode="External"/><Relationship Id="rId2" Type="http://schemas.openxmlformats.org/officeDocument/2006/relationships/hyperlink" Target="mailto:cagreer@ucanr.edu" TargetMode="External"/><Relationship Id="rId1" Type="http://schemas.openxmlformats.org/officeDocument/2006/relationships/slideLayout" Target="../slideLayouts/slideLayout6.xml"/><Relationship Id="rId4" Type="http://schemas.openxmlformats.org/officeDocument/2006/relationships/hyperlink" Target="http://ucanr.edu/academicpersonnel" TargetMode="Externa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571499" y="845820"/>
            <a:ext cx="8048625" cy="3737610"/>
          </a:xfrm>
        </p:spPr>
        <p:txBody>
          <a:bodyPr rtlCol="0">
            <a:normAutofit fontScale="90000"/>
          </a:bodyPr>
          <a:lstStyle/>
          <a:p>
            <a:pPr eaLnBrk="1" fontAlgn="auto" hangingPunct="1">
              <a:spcAft>
                <a:spcPts val="0"/>
              </a:spcAft>
              <a:defRPr/>
            </a:pPr>
            <a:r>
              <a:rPr lang="en-US" sz="4000" dirty="0" smtClean="0"/>
              <a:t/>
            </a:r>
            <a:br>
              <a:rPr lang="en-US" sz="4000" dirty="0" smtClean="0"/>
            </a:br>
            <a:r>
              <a:rPr lang="en-US" sz="4000" b="1" dirty="0" smtClean="0">
                <a:solidFill>
                  <a:srgbClr val="FFC000"/>
                </a:solidFill>
              </a:rPr>
              <a:t>Merit &amp; Promotion Review </a:t>
            </a:r>
            <a:r>
              <a:rPr lang="en-US" sz="4000" dirty="0" smtClean="0">
                <a:solidFill>
                  <a:srgbClr val="1740C3"/>
                </a:solidFill>
              </a:rPr>
              <a:t/>
            </a:r>
            <a:br>
              <a:rPr lang="en-US" sz="4000" dirty="0" smtClean="0">
                <a:solidFill>
                  <a:srgbClr val="1740C3"/>
                </a:solidFill>
              </a:rPr>
            </a:br>
            <a:r>
              <a:rPr lang="en-US" sz="3600" b="1" dirty="0" smtClean="0"/>
              <a:t>Training for </a:t>
            </a:r>
            <a:r>
              <a:rPr lang="en-US" sz="3600" dirty="0" smtClean="0">
                <a:solidFill>
                  <a:srgbClr val="0914FF"/>
                </a:solidFill>
              </a:rPr>
              <a:t/>
            </a:r>
            <a:br>
              <a:rPr lang="en-US" sz="3600" dirty="0" smtClean="0">
                <a:solidFill>
                  <a:srgbClr val="0914FF"/>
                </a:solidFill>
              </a:rPr>
            </a:br>
            <a:r>
              <a:rPr lang="en-US" sz="3600" dirty="0" smtClean="0">
                <a:solidFill>
                  <a:srgbClr val="1740C3"/>
                </a:solidFill>
              </a:rPr>
              <a:t>CE</a:t>
            </a:r>
            <a:r>
              <a:rPr lang="en-US" sz="3600" dirty="0" smtClean="0">
                <a:solidFill>
                  <a:srgbClr val="0914FF"/>
                </a:solidFill>
              </a:rPr>
              <a:t> </a:t>
            </a:r>
            <a:r>
              <a:rPr lang="en-US" sz="3600" dirty="0" smtClean="0">
                <a:solidFill>
                  <a:srgbClr val="1740C3"/>
                </a:solidFill>
              </a:rPr>
              <a:t>Advisors</a:t>
            </a:r>
            <a:r>
              <a:rPr lang="en-US" sz="3600" b="1" dirty="0" smtClean="0">
                <a:solidFill>
                  <a:srgbClr val="1740C3"/>
                </a:solidFill>
              </a:rPr>
              <a:t/>
            </a:r>
            <a:br>
              <a:rPr lang="en-US" sz="3600" b="1" dirty="0" smtClean="0">
                <a:solidFill>
                  <a:srgbClr val="1740C3"/>
                </a:solidFill>
              </a:rPr>
            </a:br>
            <a:r>
              <a:rPr lang="en-US" sz="3600" dirty="0" smtClean="0">
                <a:solidFill>
                  <a:srgbClr val="1740C3"/>
                </a:solidFill>
              </a:rPr>
              <a:t>CE Specialists</a:t>
            </a:r>
            <a:br>
              <a:rPr lang="en-US" sz="3600" dirty="0" smtClean="0">
                <a:solidFill>
                  <a:srgbClr val="1740C3"/>
                </a:solidFill>
              </a:rPr>
            </a:br>
            <a:r>
              <a:rPr lang="en-US" sz="3600" dirty="0" smtClean="0">
                <a:solidFill>
                  <a:srgbClr val="1740C3"/>
                </a:solidFill>
              </a:rPr>
              <a:t>Academic Administrators</a:t>
            </a:r>
            <a:br>
              <a:rPr lang="en-US" sz="3600" dirty="0" smtClean="0">
                <a:solidFill>
                  <a:srgbClr val="1740C3"/>
                </a:solidFill>
              </a:rPr>
            </a:br>
            <a:r>
              <a:rPr lang="en-US" sz="3600" dirty="0" smtClean="0">
                <a:solidFill>
                  <a:srgbClr val="1740C3"/>
                </a:solidFill>
              </a:rPr>
              <a:t>Academic Coordinators</a:t>
            </a:r>
            <a:br>
              <a:rPr lang="en-US" sz="3600" dirty="0" smtClean="0">
                <a:solidFill>
                  <a:srgbClr val="1740C3"/>
                </a:solidFill>
              </a:rPr>
            </a:br>
            <a:r>
              <a:rPr lang="en-US" sz="3600" dirty="0" smtClean="0">
                <a:solidFill>
                  <a:srgbClr val="1740C3"/>
                </a:solidFill>
              </a:rPr>
              <a:t>Professional Researchers</a:t>
            </a:r>
            <a:br>
              <a:rPr lang="en-US" sz="3600" dirty="0" smtClean="0">
                <a:solidFill>
                  <a:srgbClr val="1740C3"/>
                </a:solidFill>
              </a:rPr>
            </a:br>
            <a:r>
              <a:rPr lang="en-US" sz="3600" dirty="0" smtClean="0">
                <a:solidFill>
                  <a:srgbClr val="1740C3"/>
                </a:solidFill>
              </a:rPr>
              <a:t>Research Specialists</a:t>
            </a:r>
            <a:br>
              <a:rPr lang="en-US" sz="3600" dirty="0" smtClean="0">
                <a:solidFill>
                  <a:srgbClr val="1740C3"/>
                </a:solidFill>
              </a:rPr>
            </a:br>
            <a:r>
              <a:rPr lang="en-US" sz="3600" dirty="0" smtClean="0">
                <a:solidFill>
                  <a:srgbClr val="1740C3"/>
                </a:solidFill>
              </a:rPr>
              <a:t>Project Scientists</a:t>
            </a:r>
            <a:r>
              <a:rPr lang="en-US" sz="4000" dirty="0" smtClean="0"/>
              <a:t/>
            </a:r>
            <a:br>
              <a:rPr lang="en-US" sz="4000" dirty="0" smtClean="0"/>
            </a:br>
            <a:endParaRPr lang="en-US" sz="4000" dirty="0" smtClean="0"/>
          </a:p>
        </p:txBody>
      </p:sp>
      <p:sp>
        <p:nvSpPr>
          <p:cNvPr id="3075" name="Rectangle 3"/>
          <p:cNvSpPr>
            <a:spLocks noGrp="1" noChangeArrowheads="1"/>
          </p:cNvSpPr>
          <p:nvPr>
            <p:ph type="subTitle" idx="4294967295"/>
          </p:nvPr>
        </p:nvSpPr>
        <p:spPr>
          <a:xfrm>
            <a:off x="1769452" y="5314950"/>
            <a:ext cx="5412398" cy="691514"/>
          </a:xfrm>
        </p:spPr>
        <p:txBody>
          <a:bodyPr/>
          <a:lstStyle/>
          <a:p>
            <a:pPr marL="0" indent="0" algn="ctr" eaLnBrk="1" hangingPunct="1">
              <a:buFont typeface="Arial" charset="0"/>
              <a:buNone/>
            </a:pPr>
            <a:r>
              <a:rPr lang="en-US" b="1" dirty="0" smtClean="0">
                <a:solidFill>
                  <a:srgbClr val="0914FF"/>
                </a:solidFill>
              </a:rPr>
              <a:t>   </a:t>
            </a:r>
            <a:r>
              <a:rPr lang="en-US" b="1" dirty="0" smtClean="0"/>
              <a:t>Fall 2016</a:t>
            </a:r>
          </a:p>
        </p:txBody>
      </p:sp>
    </p:spTree>
    <p:extLst>
      <p:ext uri="{BB962C8B-B14F-4D97-AF65-F5344CB8AC3E}">
        <p14:creationId xmlns:p14="http://schemas.microsoft.com/office/powerpoint/2010/main" val="1766983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176601"/>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Common Mistakes</a:t>
            </a:r>
            <a:endParaRPr lang="en-US" sz="2400" dirty="0">
              <a:solidFill>
                <a:srgbClr val="1740C3"/>
              </a:solidFill>
              <a:ea typeface="ＭＳ Ｐゴシック"/>
              <a:cs typeface="ＭＳ Ｐゴシック"/>
            </a:endParaRPr>
          </a:p>
        </p:txBody>
      </p:sp>
      <p:sp>
        <p:nvSpPr>
          <p:cNvPr id="3" name="Content Placeholder 2"/>
          <p:cNvSpPr>
            <a:spLocks noGrp="1"/>
          </p:cNvSpPr>
          <p:nvPr>
            <p:ph idx="1"/>
          </p:nvPr>
        </p:nvSpPr>
        <p:spPr>
          <a:xfrm>
            <a:off x="551793" y="841865"/>
            <a:ext cx="8276897" cy="4328069"/>
          </a:xfrm>
        </p:spPr>
        <p:txBody>
          <a:bodyPr/>
          <a:lstStyle/>
          <a:p>
            <a:pPr lvl="0"/>
            <a:r>
              <a:rPr lang="en-US" sz="2000" dirty="0"/>
              <a:t>Summary paragraphs are important for each criteria, including Professional Competence, University Service, Public Service and Affirmative Action.  A good summary paragraph “summarizes” your accomplishments; it does not just say “See Table.”</a:t>
            </a:r>
          </a:p>
          <a:p>
            <a:pPr marL="401638" indent="-401638"/>
            <a:r>
              <a:rPr lang="en-US" sz="2000" dirty="0" smtClean="0"/>
              <a:t>Affirmative </a:t>
            </a:r>
            <a:r>
              <a:rPr lang="en-US" sz="2000" dirty="0"/>
              <a:t>Action is a </a:t>
            </a:r>
            <a:r>
              <a:rPr lang="en-US" sz="2000" u="sng" dirty="0"/>
              <a:t>required element</a:t>
            </a:r>
            <a:r>
              <a:rPr lang="en-US" sz="2000" dirty="0"/>
              <a:t> but is not considered one of </a:t>
            </a:r>
            <a:r>
              <a:rPr lang="en-US" sz="2000" dirty="0" smtClean="0"/>
              <a:t>the  </a:t>
            </a:r>
            <a:r>
              <a:rPr lang="en-US" sz="2000" dirty="0"/>
              <a:t>academic </a:t>
            </a:r>
            <a:r>
              <a:rPr lang="en-US" sz="2000" dirty="0" smtClean="0"/>
              <a:t>criteria assigned for advancement. </a:t>
            </a:r>
            <a:endParaRPr lang="en-US" sz="2000" dirty="0"/>
          </a:p>
          <a:p>
            <a:r>
              <a:rPr lang="en-US" sz="2000" dirty="0"/>
              <a:t> </a:t>
            </a:r>
            <a:r>
              <a:rPr lang="en-US" sz="2000" dirty="0" smtClean="0"/>
              <a:t>Not </a:t>
            </a:r>
            <a:r>
              <a:rPr lang="en-US" sz="2000" dirty="0"/>
              <a:t>correctly categorizing ‘University Service’ and ‘Public Service’.</a:t>
            </a:r>
          </a:p>
          <a:p>
            <a:pPr marL="401638" indent="-401638"/>
            <a:r>
              <a:rPr lang="en-US" sz="2000" dirty="0" smtClean="0"/>
              <a:t>Using </a:t>
            </a:r>
            <a:r>
              <a:rPr lang="en-US" sz="2000" dirty="0"/>
              <a:t>the </a:t>
            </a:r>
            <a:r>
              <a:rPr lang="en-US" sz="2000" dirty="0" smtClean="0"/>
              <a:t>wrong review </a:t>
            </a:r>
            <a:r>
              <a:rPr lang="en-US" sz="2000" dirty="0"/>
              <a:t>form – if you are unsure, ASK. This includes County Directors and Supervisors not using the correct forms for Merits and </a:t>
            </a:r>
            <a:r>
              <a:rPr lang="en-US" sz="2000" dirty="0" smtClean="0"/>
              <a:t>Promotion review </a:t>
            </a:r>
            <a:r>
              <a:rPr lang="en-US" sz="2000" dirty="0"/>
              <a:t>– just reviewing Goals is not correct.  There are supervisor review forms for specific actions (all found on the Academic HR website listed under the tab “Merit and Promotion Process and Trainings”)  </a:t>
            </a:r>
            <a:r>
              <a:rPr lang="en-US" sz="2000" u="sng" dirty="0">
                <a:hlinkClick r:id="rId3"/>
              </a:rPr>
              <a:t>http://</a:t>
            </a:r>
            <a:r>
              <a:rPr lang="en-US" sz="2000" u="sng" dirty="0" smtClean="0">
                <a:hlinkClick r:id="rId3"/>
              </a:rPr>
              <a:t>ucanr.edu/academicpersonn</a:t>
            </a:r>
            <a:r>
              <a:rPr lang="en-US" sz="2000" dirty="0" smtClean="0">
                <a:hlinkClick r:id="rId3"/>
              </a:rPr>
              <a:t>el</a:t>
            </a:r>
            <a:r>
              <a:rPr lang="en-US" sz="2000" dirty="0" smtClean="0"/>
              <a:t>                            </a:t>
            </a:r>
            <a:r>
              <a:rPr lang="en-US" sz="2000" dirty="0" smtClean="0">
                <a:solidFill>
                  <a:srgbClr val="1A49E0"/>
                </a:solidFill>
              </a:rPr>
              <a:t>(continued next page)</a:t>
            </a:r>
            <a:endParaRPr lang="en-US" sz="2000" dirty="0">
              <a:solidFill>
                <a:srgbClr val="1A49E0"/>
              </a:solidFill>
            </a:endParaRPr>
          </a:p>
          <a:p>
            <a:pPr marL="0" indent="0">
              <a:buNone/>
            </a:pPr>
            <a:r>
              <a:rPr lang="en-US" sz="2000" dirty="0"/>
              <a:t> </a:t>
            </a:r>
          </a:p>
          <a:p>
            <a:pPr marL="0" indent="0">
              <a:buFont typeface="Arial" charset="0"/>
              <a:buNone/>
              <a:defRPr/>
            </a:pPr>
            <a:endParaRPr lang="en-US" dirty="0"/>
          </a:p>
        </p:txBody>
      </p:sp>
    </p:spTree>
    <p:extLst>
      <p:ext uri="{BB962C8B-B14F-4D97-AF65-F5344CB8AC3E}">
        <p14:creationId xmlns:p14="http://schemas.microsoft.com/office/powerpoint/2010/main" val="559724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126123"/>
            <a:ext cx="7356143" cy="1030257"/>
          </a:xfrm>
        </p:spPr>
        <p:txBody>
          <a:bodyPr/>
          <a:lstStyle/>
          <a:p>
            <a:pPr fontAlgn="auto">
              <a:spcAft>
                <a:spcPts val="0"/>
              </a:spcAft>
              <a:defRPr/>
            </a:pPr>
            <a:r>
              <a:rPr lang="en-US" sz="3600" dirty="0" smtClean="0">
                <a:solidFill>
                  <a:srgbClr val="1740C3"/>
                </a:solidFill>
                <a:ea typeface="ＭＳ Ｐゴシック"/>
                <a:cs typeface="ＭＳ Ｐゴシック"/>
              </a:rPr>
              <a:t>Common Mistakes </a:t>
            </a:r>
            <a:r>
              <a:rPr lang="en-US" sz="2800" dirty="0" smtClean="0">
                <a:solidFill>
                  <a:srgbClr val="1740C3"/>
                </a:solidFill>
                <a:ea typeface="ＭＳ Ｐゴシック"/>
                <a:cs typeface="ＭＳ Ｐゴシック"/>
              </a:rPr>
              <a:t>(cont.)</a:t>
            </a:r>
            <a:endParaRPr lang="en-US" sz="2800" dirty="0">
              <a:solidFill>
                <a:srgbClr val="1740C3"/>
              </a:solidFill>
              <a:ea typeface="ＭＳ Ｐゴシック"/>
              <a:cs typeface="ＭＳ Ｐゴシック"/>
            </a:endParaRPr>
          </a:p>
        </p:txBody>
      </p:sp>
      <p:sp>
        <p:nvSpPr>
          <p:cNvPr id="3" name="Content Placeholder 2"/>
          <p:cNvSpPr>
            <a:spLocks noGrp="1"/>
          </p:cNvSpPr>
          <p:nvPr>
            <p:ph idx="1"/>
          </p:nvPr>
        </p:nvSpPr>
        <p:spPr>
          <a:xfrm>
            <a:off x="551793" y="1125644"/>
            <a:ext cx="8276897" cy="4328069"/>
          </a:xfrm>
        </p:spPr>
        <p:txBody>
          <a:bodyPr/>
          <a:lstStyle/>
          <a:p>
            <a:pPr lvl="0"/>
            <a:r>
              <a:rPr lang="en-US" sz="2200" dirty="0" smtClean="0"/>
              <a:t>County </a:t>
            </a:r>
            <a:r>
              <a:rPr lang="en-US" sz="2200" dirty="0"/>
              <a:t>Directors not writing up their Administrative </a:t>
            </a:r>
            <a:r>
              <a:rPr lang="en-US" sz="2200" dirty="0" smtClean="0"/>
              <a:t>accomplishments.</a:t>
            </a:r>
            <a:endParaRPr lang="en-US" sz="2200" dirty="0"/>
          </a:p>
          <a:p>
            <a:r>
              <a:rPr lang="en-US" sz="2200" dirty="0"/>
              <a:t> </a:t>
            </a:r>
            <a:r>
              <a:rPr lang="en-US" sz="2200" dirty="0" smtClean="0"/>
              <a:t>In </a:t>
            </a:r>
            <a:r>
              <a:rPr lang="en-US" sz="2200" dirty="0"/>
              <a:t>Project Summary Table – ‘Total Funding’ should be the total amount of the grant AND how much of that total you are responsible for.</a:t>
            </a:r>
          </a:p>
          <a:p>
            <a:r>
              <a:rPr lang="en-US" sz="2200" dirty="0"/>
              <a:t> </a:t>
            </a:r>
            <a:r>
              <a:rPr lang="en-US" sz="2200" dirty="0" smtClean="0"/>
              <a:t>Do </a:t>
            </a:r>
            <a:r>
              <a:rPr lang="en-US" sz="2200" dirty="0"/>
              <a:t>not list every individual ‘blog and tweet’ – summarize – ex. 6 UC Green Blog Stories; 25 Tweets</a:t>
            </a:r>
            <a:r>
              <a:rPr lang="en-US" sz="2200" dirty="0" smtClean="0"/>
              <a:t>.</a:t>
            </a:r>
          </a:p>
          <a:p>
            <a:r>
              <a:rPr lang="en-US" sz="2200" dirty="0" smtClean="0"/>
              <a:t>Tables should be shorter; i.e. do not list every phone call and every date; ensure activities that are important are listed.</a:t>
            </a:r>
          </a:p>
          <a:p>
            <a:r>
              <a:rPr lang="en-US" sz="2200" dirty="0" smtClean="0"/>
              <a:t>Identify your role in narratives and tables.</a:t>
            </a:r>
          </a:p>
          <a:p>
            <a:pPr lvl="0"/>
            <a:r>
              <a:rPr lang="en-US" sz="2200" dirty="0" smtClean="0"/>
              <a:t>Articulate </a:t>
            </a:r>
            <a:r>
              <a:rPr lang="en-US" sz="2200" dirty="0"/>
              <a:t>‘Outcomes’ and ‘Impacts’ after each theme, or program/project within the theme, not as one list at the end</a:t>
            </a:r>
            <a:r>
              <a:rPr lang="en-US" sz="2200" dirty="0" smtClean="0"/>
              <a:t>.</a:t>
            </a:r>
          </a:p>
          <a:p>
            <a:pPr lvl="0"/>
            <a:r>
              <a:rPr lang="en-US" sz="2200" dirty="0" smtClean="0"/>
              <a:t>Not utilizing the </a:t>
            </a:r>
            <a:r>
              <a:rPr lang="en-US" sz="2200" dirty="0" err="1" smtClean="0"/>
              <a:t>ebook</a:t>
            </a:r>
            <a:r>
              <a:rPr lang="en-US" sz="2200" dirty="0" smtClean="0"/>
              <a:t> format to help ensure a successful review.</a:t>
            </a:r>
            <a:endParaRPr lang="en-US" sz="2200" dirty="0"/>
          </a:p>
          <a:p>
            <a:pPr marL="0" indent="0">
              <a:buFont typeface="Arial" charset="0"/>
              <a:buNone/>
              <a:defRPr/>
            </a:pPr>
            <a:endParaRPr lang="en-US" dirty="0"/>
          </a:p>
        </p:txBody>
      </p:sp>
    </p:spTree>
    <p:extLst>
      <p:ext uri="{BB962C8B-B14F-4D97-AF65-F5344CB8AC3E}">
        <p14:creationId xmlns:p14="http://schemas.microsoft.com/office/powerpoint/2010/main" val="1449028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819150" y="1735192"/>
            <a:ext cx="7696200" cy="1890877"/>
          </a:xfrm>
          <a:solidFill>
            <a:schemeClr val="tx2">
              <a:lumMod val="60000"/>
              <a:lumOff val="40000"/>
            </a:schemeClr>
          </a:solidFill>
          <a:ln>
            <a:solidFill>
              <a:schemeClr val="tx1"/>
            </a:solidFill>
          </a:ln>
          <a:effectLst>
            <a:glow rad="101600">
              <a:schemeClr val="accent5">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Char char="n"/>
            </a:pPr>
            <a:endParaRPr lang="en-US" dirty="0" smtClean="0"/>
          </a:p>
          <a:p>
            <a:pPr algn="ctr" eaLnBrk="1" hangingPunct="1">
              <a:buFont typeface="Wingdings" pitchFamily="2" charset="2"/>
              <a:buNone/>
            </a:pPr>
            <a:r>
              <a:rPr lang="en-US" sz="3600" dirty="0" smtClean="0"/>
              <a:t>Program Review Dossier</a:t>
            </a:r>
          </a:p>
        </p:txBody>
      </p:sp>
    </p:spTree>
    <p:extLst>
      <p:ext uri="{BB962C8B-B14F-4D97-AF65-F5344CB8AC3E}">
        <p14:creationId xmlns:p14="http://schemas.microsoft.com/office/powerpoint/2010/main" val="410711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idx="4294967295"/>
          </p:nvPr>
        </p:nvSpPr>
        <p:spPr>
          <a:xfrm>
            <a:off x="914400" y="-32083"/>
            <a:ext cx="7345680" cy="944562"/>
          </a:xfrm>
        </p:spPr>
        <p:txBody>
          <a:bodyPr rtlCol="0">
            <a:normAutofit/>
          </a:bodyPr>
          <a:lstStyle/>
          <a:p>
            <a:pPr eaLnBrk="1" fontAlgn="auto" hangingPunct="1">
              <a:spcAft>
                <a:spcPts val="0"/>
              </a:spcAft>
              <a:defRPr/>
            </a:pPr>
            <a:r>
              <a:rPr lang="en-US" sz="3600" dirty="0">
                <a:solidFill>
                  <a:srgbClr val="1740C3"/>
                </a:solidFill>
                <a:ea typeface="ＭＳ Ｐゴシック"/>
                <a:cs typeface="ＭＳ Ｐゴシック"/>
              </a:rPr>
              <a:t>Indefinite and Definite </a:t>
            </a:r>
            <a:r>
              <a:rPr lang="en-US" sz="3600" dirty="0" smtClean="0">
                <a:solidFill>
                  <a:srgbClr val="1740C3"/>
                </a:solidFill>
                <a:ea typeface="ＭＳ Ｐゴシック"/>
                <a:cs typeface="ＭＳ Ｐゴシック"/>
              </a:rPr>
              <a:t>Status</a:t>
            </a:r>
            <a:endParaRPr lang="en-US" sz="4000" dirty="0" smtClean="0">
              <a:solidFill>
                <a:srgbClr val="1740C3"/>
              </a:solidFill>
            </a:endParaRPr>
          </a:p>
        </p:txBody>
      </p:sp>
      <p:sp>
        <p:nvSpPr>
          <p:cNvPr id="4099" name="Rectangle 3"/>
          <p:cNvSpPr>
            <a:spLocks noGrp="1" noChangeArrowheads="1"/>
          </p:cNvSpPr>
          <p:nvPr>
            <p:ph type="body" idx="4294967295"/>
          </p:nvPr>
        </p:nvSpPr>
        <p:spPr>
          <a:xfrm>
            <a:off x="914400" y="645980"/>
            <a:ext cx="7639050" cy="5508635"/>
          </a:xfrm>
        </p:spPr>
        <p:txBody>
          <a:bodyPr/>
          <a:lstStyle/>
          <a:p>
            <a:pPr eaLnBrk="1" hangingPunct="1">
              <a:spcBef>
                <a:spcPts val="0"/>
              </a:spcBef>
              <a:spcAft>
                <a:spcPts val="1200"/>
              </a:spcAft>
            </a:pPr>
            <a:r>
              <a:rPr lang="en-US" sz="2000" dirty="0" smtClean="0"/>
              <a:t>Indefinite status</a:t>
            </a:r>
          </a:p>
          <a:p>
            <a:pPr lvl="1" eaLnBrk="1" hangingPunct="1">
              <a:spcBef>
                <a:spcPts val="0"/>
              </a:spcBef>
              <a:spcAft>
                <a:spcPts val="1200"/>
              </a:spcAft>
              <a:buFont typeface="Courier New" panose="02070309020205020404" pitchFamily="49" charset="0"/>
              <a:buChar char="o"/>
            </a:pPr>
            <a:r>
              <a:rPr lang="en-US" sz="2000" dirty="0" smtClean="0"/>
              <a:t>Successfully completed all term reviews</a:t>
            </a:r>
          </a:p>
          <a:p>
            <a:pPr lvl="1" eaLnBrk="1" hangingPunct="1">
              <a:spcBef>
                <a:spcPts val="0"/>
              </a:spcBef>
              <a:spcAft>
                <a:spcPts val="1200"/>
              </a:spcAft>
              <a:buFont typeface="Courier New" panose="02070309020205020404" pitchFamily="49" charset="0"/>
              <a:buChar char="o"/>
            </a:pPr>
            <a:r>
              <a:rPr lang="en-US" sz="2000" dirty="0" smtClean="0"/>
              <a:t>CE Advisors and CE Specialists only </a:t>
            </a:r>
          </a:p>
          <a:p>
            <a:pPr eaLnBrk="1" hangingPunct="1">
              <a:spcBef>
                <a:spcPts val="0"/>
              </a:spcBef>
              <a:spcAft>
                <a:spcPts val="1200"/>
              </a:spcAft>
            </a:pPr>
            <a:r>
              <a:rPr lang="en-US" sz="2000" dirty="0" smtClean="0"/>
              <a:t>Definite status (each title has a term end date)</a:t>
            </a:r>
          </a:p>
          <a:p>
            <a:pPr lvl="1" eaLnBrk="1" hangingPunct="1">
              <a:spcBef>
                <a:spcPts val="0"/>
              </a:spcBef>
              <a:spcAft>
                <a:spcPts val="1200"/>
              </a:spcAft>
              <a:buFont typeface="Courier New" panose="02070309020205020404" pitchFamily="49" charset="0"/>
              <a:buChar char="o"/>
            </a:pPr>
            <a:r>
              <a:rPr lang="en-US" sz="2000" dirty="0" smtClean="0"/>
              <a:t>Newer CE Advisors and CE Specialists – in 1</a:t>
            </a:r>
            <a:r>
              <a:rPr lang="en-US" sz="2000" baseline="30000" dirty="0" smtClean="0"/>
              <a:t>st</a:t>
            </a:r>
            <a:r>
              <a:rPr lang="en-US" sz="2000" dirty="0" smtClean="0"/>
              <a:t>, 2</a:t>
            </a:r>
            <a:r>
              <a:rPr lang="en-US" sz="2000" baseline="30000" dirty="0" smtClean="0"/>
              <a:t>nd</a:t>
            </a:r>
            <a:r>
              <a:rPr lang="en-US" sz="2000" dirty="0" smtClean="0"/>
              <a:t> or 3rd term</a:t>
            </a:r>
          </a:p>
          <a:p>
            <a:pPr lvl="1" eaLnBrk="1" hangingPunct="1">
              <a:spcBef>
                <a:spcPts val="0"/>
              </a:spcBef>
              <a:spcAft>
                <a:spcPts val="1200"/>
              </a:spcAft>
              <a:buFont typeface="Courier New" panose="02070309020205020404" pitchFamily="49" charset="0"/>
              <a:buChar char="o"/>
            </a:pPr>
            <a:r>
              <a:rPr lang="en-US" sz="2000" dirty="0" smtClean="0"/>
              <a:t>Academic Coordinators</a:t>
            </a:r>
          </a:p>
          <a:p>
            <a:pPr lvl="1" eaLnBrk="1" hangingPunct="1">
              <a:spcBef>
                <a:spcPts val="0"/>
              </a:spcBef>
              <a:spcAft>
                <a:spcPts val="1200"/>
              </a:spcAft>
              <a:buFont typeface="Courier New" panose="02070309020205020404" pitchFamily="49" charset="0"/>
              <a:buChar char="o"/>
            </a:pPr>
            <a:r>
              <a:rPr lang="en-US" sz="2000" dirty="0" smtClean="0"/>
              <a:t>Academic Administrators </a:t>
            </a:r>
          </a:p>
          <a:p>
            <a:pPr lvl="1" eaLnBrk="1" hangingPunct="1">
              <a:spcBef>
                <a:spcPts val="0"/>
              </a:spcBef>
              <a:spcAft>
                <a:spcPts val="1200"/>
              </a:spcAft>
              <a:buFont typeface="Courier New" panose="02070309020205020404" pitchFamily="49" charset="0"/>
              <a:buChar char="o"/>
            </a:pPr>
            <a:r>
              <a:rPr lang="en-US" sz="2000" dirty="0" smtClean="0"/>
              <a:t>Professional Researchers</a:t>
            </a:r>
          </a:p>
          <a:p>
            <a:pPr lvl="1" eaLnBrk="1" hangingPunct="1">
              <a:spcBef>
                <a:spcPts val="0"/>
              </a:spcBef>
              <a:spcAft>
                <a:spcPts val="1200"/>
              </a:spcAft>
              <a:buFont typeface="Courier New" panose="02070309020205020404" pitchFamily="49" charset="0"/>
              <a:buChar char="o"/>
            </a:pPr>
            <a:r>
              <a:rPr lang="en-US" sz="2000" dirty="0" smtClean="0"/>
              <a:t>Research Specialists</a:t>
            </a:r>
          </a:p>
          <a:p>
            <a:pPr lvl="1" eaLnBrk="1" hangingPunct="1">
              <a:spcBef>
                <a:spcPts val="0"/>
              </a:spcBef>
              <a:spcAft>
                <a:spcPts val="1200"/>
              </a:spcAft>
              <a:buFont typeface="Courier New" panose="02070309020205020404" pitchFamily="49" charset="0"/>
              <a:buChar char="o"/>
            </a:pPr>
            <a:r>
              <a:rPr lang="en-US" sz="2000" dirty="0" smtClean="0"/>
              <a:t>Project Scientists</a:t>
            </a:r>
          </a:p>
          <a:p>
            <a:pPr lvl="1" eaLnBrk="1" hangingPunct="1">
              <a:buFont typeface="Wingdings" pitchFamily="2" charset="2"/>
              <a:buChar char="Ø"/>
            </a:pPr>
            <a:endParaRPr lang="en-US" sz="2400" dirty="0" smtClean="0"/>
          </a:p>
        </p:txBody>
      </p:sp>
    </p:spTree>
    <p:extLst>
      <p:ext uri="{BB962C8B-B14F-4D97-AF65-F5344CB8AC3E}">
        <p14:creationId xmlns:p14="http://schemas.microsoft.com/office/powerpoint/2010/main" val="952429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955" y="469190"/>
            <a:ext cx="8229600" cy="1143000"/>
          </a:xfrm>
        </p:spPr>
        <p:txBody>
          <a:bodyPr/>
          <a:lstStyle/>
          <a:p>
            <a:r>
              <a:rPr lang="en-US" sz="3200" dirty="0" smtClean="0">
                <a:solidFill>
                  <a:srgbClr val="1740C3"/>
                </a:solidFill>
              </a:rPr>
              <a:t>13 &amp; 24 Month Option for Academics</a:t>
            </a:r>
            <a:br>
              <a:rPr lang="en-US" sz="3200" dirty="0" smtClean="0">
                <a:solidFill>
                  <a:srgbClr val="1740C3"/>
                </a:solidFill>
              </a:rPr>
            </a:br>
            <a:r>
              <a:rPr lang="en-US" sz="3200" dirty="0" smtClean="0">
                <a:solidFill>
                  <a:srgbClr val="1740C3"/>
                </a:solidFill>
              </a:rPr>
              <a:t> in their first term </a:t>
            </a:r>
            <a:r>
              <a:rPr lang="en-US" sz="2800" i="1" dirty="0" smtClean="0">
                <a:solidFill>
                  <a:srgbClr val="1740C3"/>
                </a:solidFill>
              </a:rPr>
              <a:t>(Quick Snapshot)</a:t>
            </a:r>
            <a:endParaRPr lang="en-US" sz="2800" i="1" dirty="0">
              <a:solidFill>
                <a:srgbClr val="1740C3"/>
              </a:solidFill>
            </a:endParaRPr>
          </a:p>
        </p:txBody>
      </p:sp>
      <p:sp>
        <p:nvSpPr>
          <p:cNvPr id="3" name="Rectangle 2"/>
          <p:cNvSpPr/>
          <p:nvPr/>
        </p:nvSpPr>
        <p:spPr>
          <a:xfrm>
            <a:off x="465760" y="1612190"/>
            <a:ext cx="7836992" cy="4924425"/>
          </a:xfrm>
          <a:prstGeom prst="rect">
            <a:avLst/>
          </a:prstGeom>
        </p:spPr>
        <p:txBody>
          <a:bodyPr wrap="square">
            <a:spAutoFit/>
          </a:bodyPr>
          <a:lstStyle/>
          <a:p>
            <a:pPr marL="800100" lvl="1" indent="-342900" eaLnBrk="1" hangingPunct="1">
              <a:spcBef>
                <a:spcPts val="0"/>
              </a:spcBef>
              <a:spcAft>
                <a:spcPts val="600"/>
              </a:spcAft>
              <a:buFont typeface="Arial" panose="020B0604020202020204" pitchFamily="34" charset="0"/>
              <a:buChar char="•"/>
            </a:pPr>
            <a:r>
              <a:rPr lang="en-US" sz="2000" dirty="0" smtClean="0"/>
              <a:t>With supervisor approval, an academic in their first term has the option to submit a PR packet for advancement after either 13 months of continuous employment (for those in two year terms, or 24 months (for those in three year terms).  A term review is attached to CE Advisors and CE Specialists </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smtClean="0">
                <a:ea typeface="Tahoma" pitchFamily="34" charset="0"/>
                <a:cs typeface="Tahoma" pitchFamily="34" charset="0"/>
              </a:rPr>
              <a:t>Advantage:  You advance one year earlier, and advance your term</a:t>
            </a:r>
          </a:p>
          <a:p>
            <a:pPr marL="795338" indent="-331788" fontAlgn="auto">
              <a:spcBef>
                <a:spcPts val="0"/>
              </a:spcBef>
              <a:spcAft>
                <a:spcPts val="600"/>
              </a:spcAft>
              <a:buFont typeface="Arial" panose="020B0604020202020204" pitchFamily="34" charset="0"/>
              <a:buChar char="•"/>
              <a:defRPr/>
            </a:pPr>
            <a:r>
              <a:rPr lang="en-US" sz="2000" dirty="0" smtClean="0"/>
              <a:t>Disadvantage:  If  you receive a negative outcome, you are not automatically guaranteed your term will be renewed.  By choosing this option, your original term end date is not retained.</a:t>
            </a:r>
          </a:p>
          <a:p>
            <a:pPr marL="795338" indent="-331788" fontAlgn="auto">
              <a:spcBef>
                <a:spcPts val="0"/>
              </a:spcBef>
              <a:spcAft>
                <a:spcPts val="600"/>
              </a:spcAft>
              <a:buFont typeface="Arial" panose="020B0604020202020204" pitchFamily="34" charset="0"/>
              <a:buChar char="•"/>
              <a:defRPr/>
            </a:pPr>
            <a:r>
              <a:rPr lang="en-US" sz="2000" dirty="0" smtClean="0"/>
              <a:t>This is not an acceleration!</a:t>
            </a:r>
            <a:br>
              <a:rPr lang="en-US" sz="2000" dirty="0" smtClean="0"/>
            </a:br>
            <a:endParaRPr lang="en-US" sz="2000" dirty="0" smtClean="0"/>
          </a:p>
          <a:p>
            <a:pPr marL="800100" lvl="1" indent="-342900">
              <a:spcBef>
                <a:spcPts val="0"/>
              </a:spcBef>
              <a:spcAft>
                <a:spcPts val="600"/>
              </a:spcAft>
              <a:buFont typeface="Arial" panose="020B0604020202020204" pitchFamily="34" charset="0"/>
              <a:buChar char="•"/>
            </a:pPr>
            <a:endParaRPr lang="en-US" sz="2000" dirty="0"/>
          </a:p>
          <a:p>
            <a:pPr lvl="1">
              <a:spcBef>
                <a:spcPts val="0"/>
              </a:spcBef>
              <a:spcAft>
                <a:spcPts val="600"/>
              </a:spcAft>
            </a:pPr>
            <a:endParaRPr lang="en-US" sz="2000" dirty="0" smtClean="0"/>
          </a:p>
          <a:p>
            <a:pPr marL="800100" lvl="1" indent="-342900">
              <a:spcBef>
                <a:spcPts val="0"/>
              </a:spcBef>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1142093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10"/>
            <a:ext cx="8229600" cy="1143000"/>
          </a:xfrm>
        </p:spPr>
        <p:txBody>
          <a:bodyPr/>
          <a:lstStyle/>
          <a:p>
            <a:r>
              <a:rPr lang="en-US" sz="3200" dirty="0" smtClean="0">
                <a:solidFill>
                  <a:srgbClr val="1740C3"/>
                </a:solidFill>
              </a:rPr>
              <a:t>Merit for CE Advisors, CE Specialists</a:t>
            </a:r>
            <a:r>
              <a:rPr lang="en-US" sz="3200" dirty="0" smtClean="0"/>
              <a:t/>
            </a:r>
            <a:br>
              <a:rPr lang="en-US" sz="3200" dirty="0" smtClean="0"/>
            </a:br>
            <a:endParaRPr lang="en-US" sz="3200" dirty="0"/>
          </a:p>
        </p:txBody>
      </p:sp>
      <p:sp>
        <p:nvSpPr>
          <p:cNvPr id="3" name="Rectangle 2"/>
          <p:cNvSpPr/>
          <p:nvPr/>
        </p:nvSpPr>
        <p:spPr>
          <a:xfrm>
            <a:off x="1108364" y="954770"/>
            <a:ext cx="6932050" cy="5955476"/>
          </a:xfrm>
          <a:prstGeom prst="rect">
            <a:avLst/>
          </a:prstGeom>
        </p:spPr>
        <p:txBody>
          <a:bodyPr wrap="square">
            <a:spAutoFit/>
          </a:bodyPr>
          <a:lstStyle/>
          <a:p>
            <a:pPr eaLnBrk="1" hangingPunct="1">
              <a:spcBef>
                <a:spcPts val="0"/>
              </a:spcBef>
              <a:spcAft>
                <a:spcPts val="1200"/>
              </a:spcAft>
            </a:pPr>
            <a:r>
              <a:rPr lang="en-US" sz="2400" dirty="0" smtClean="0"/>
              <a:t>Upload by February 1, 2017</a:t>
            </a:r>
            <a:endParaRPr lang="en-US" sz="2400" dirty="0"/>
          </a:p>
          <a:p>
            <a:pPr marL="800100" lvl="1" indent="-342900" eaLnBrk="1" hangingPunct="1">
              <a:spcBef>
                <a:spcPts val="0"/>
              </a:spcBef>
              <a:spcAft>
                <a:spcPts val="600"/>
              </a:spcAft>
              <a:buFont typeface="Arial" panose="020B0604020202020204" pitchFamily="34" charset="0"/>
              <a:buChar char="•"/>
            </a:pPr>
            <a:r>
              <a:rPr lang="en-US" sz="2000" dirty="0" smtClean="0"/>
              <a:t>Program Summary Narrative (6 page maximum)</a:t>
            </a:r>
          </a:p>
          <a:p>
            <a:pPr marL="1257300" lvl="2" indent="-342900">
              <a:spcBef>
                <a:spcPts val="0"/>
              </a:spcBef>
              <a:spcAft>
                <a:spcPts val="600"/>
              </a:spcAft>
              <a:buFont typeface="Arial" panose="020B0604020202020204" pitchFamily="34" charset="0"/>
              <a:buChar char="•"/>
            </a:pPr>
            <a:r>
              <a:rPr lang="en-US" sz="2000" dirty="0"/>
              <a:t>Documents </a:t>
            </a:r>
            <a:r>
              <a:rPr lang="en-US" sz="2000" dirty="0" smtClean="0"/>
              <a:t>4 </a:t>
            </a:r>
            <a:r>
              <a:rPr lang="en-US" sz="2000" dirty="0"/>
              <a:t>criteria and </a:t>
            </a:r>
            <a:r>
              <a:rPr lang="en-US" sz="2000" dirty="0" smtClean="0"/>
              <a:t>Affirmative Action</a:t>
            </a:r>
          </a:p>
          <a:p>
            <a:pPr marL="800100" lvl="1" indent="-342900" eaLnBrk="1" hangingPunct="1">
              <a:spcBef>
                <a:spcPts val="0"/>
              </a:spcBef>
              <a:spcAft>
                <a:spcPts val="600"/>
              </a:spcAft>
              <a:buFont typeface="Arial" panose="020B0604020202020204" pitchFamily="34" charset="0"/>
              <a:buChar char="•"/>
            </a:pPr>
            <a:r>
              <a:rPr lang="en-US" sz="2000" dirty="0" smtClean="0"/>
              <a:t>Professional Competence Table since last successful salary action</a:t>
            </a:r>
          </a:p>
          <a:p>
            <a:pPr marL="800100" lvl="1" indent="-342900" eaLnBrk="1" hangingPunct="1">
              <a:spcBef>
                <a:spcPts val="0"/>
              </a:spcBef>
              <a:spcAft>
                <a:spcPts val="600"/>
              </a:spcAft>
              <a:buFont typeface="Arial" panose="020B0604020202020204" pitchFamily="34" charset="0"/>
              <a:buChar char="•"/>
            </a:pPr>
            <a:r>
              <a:rPr lang="en-US" sz="2000" dirty="0" smtClean="0"/>
              <a:t>University and Public Service Table since last successful salary action</a:t>
            </a:r>
          </a:p>
          <a:p>
            <a:pPr marL="800100" lvl="1" indent="-342900" eaLnBrk="1" hangingPunct="1">
              <a:spcBef>
                <a:spcPts val="0"/>
              </a:spcBef>
              <a:spcAft>
                <a:spcPts val="600"/>
              </a:spcAft>
              <a:buFont typeface="Arial" panose="020B0604020202020204" pitchFamily="34" charset="0"/>
              <a:buChar char="•"/>
            </a:pPr>
            <a:r>
              <a:rPr lang="en-US" sz="2000" dirty="0" smtClean="0"/>
              <a:t>Bibliography since last successful salary action</a:t>
            </a:r>
          </a:p>
          <a:p>
            <a:pPr marL="800100" lvl="1" indent="-342900">
              <a:spcBef>
                <a:spcPts val="0"/>
              </a:spcBef>
              <a:spcAft>
                <a:spcPts val="600"/>
              </a:spcAft>
              <a:buFont typeface="Arial" panose="020B0604020202020204" pitchFamily="34" charset="0"/>
              <a:buChar char="•"/>
            </a:pPr>
            <a:r>
              <a:rPr lang="en-US" sz="2000" dirty="0" smtClean="0"/>
              <a:t>Project </a:t>
            </a:r>
            <a:r>
              <a:rPr lang="en-US" sz="2000" dirty="0"/>
              <a:t>Summary Table since </a:t>
            </a:r>
            <a:r>
              <a:rPr lang="en-US" sz="2000" dirty="0" smtClean="0"/>
              <a:t>last successful salary action</a:t>
            </a:r>
          </a:p>
          <a:p>
            <a:pPr marL="800100" lvl="1" indent="-342900">
              <a:spcBef>
                <a:spcPts val="0"/>
              </a:spcBef>
              <a:spcAft>
                <a:spcPts val="600"/>
              </a:spcAft>
              <a:buFont typeface="Arial" panose="020B0604020202020204" pitchFamily="34" charset="0"/>
              <a:buChar char="•"/>
            </a:pPr>
            <a:r>
              <a:rPr lang="en-US" sz="2000" dirty="0"/>
              <a:t>Extension Activity Table since </a:t>
            </a:r>
            <a:r>
              <a:rPr lang="en-US" sz="2000" dirty="0" smtClean="0"/>
              <a:t>last successful salary action</a:t>
            </a:r>
            <a:endParaRPr lang="en-US" sz="2000" dirty="0"/>
          </a:p>
          <a:p>
            <a:pPr marL="800100" lvl="1" indent="-342900">
              <a:spcBef>
                <a:spcPts val="0"/>
              </a:spcBef>
              <a:spcAft>
                <a:spcPts val="600"/>
              </a:spcAft>
              <a:buFont typeface="Arial" panose="020B0604020202020204" pitchFamily="34" charset="0"/>
              <a:buChar char="•"/>
            </a:pPr>
            <a:r>
              <a:rPr lang="en-US" sz="2000" dirty="0" smtClean="0"/>
              <a:t>AE Goals for the coming year (section C of AE form)</a:t>
            </a:r>
          </a:p>
          <a:p>
            <a:pPr marL="800100" lvl="1" indent="-342900">
              <a:spcBef>
                <a:spcPts val="0"/>
              </a:spcBef>
              <a:spcAft>
                <a:spcPts val="600"/>
              </a:spcAft>
              <a:buFont typeface="Arial" panose="020B0604020202020204" pitchFamily="34" charset="0"/>
              <a:buChar char="•"/>
            </a:pPr>
            <a:r>
              <a:rPr lang="en-US" sz="2000" dirty="0"/>
              <a:t>Position Description for period covered</a:t>
            </a:r>
          </a:p>
          <a:p>
            <a:pPr marL="800100" lvl="1" indent="-342900">
              <a:spcBef>
                <a:spcPts val="0"/>
              </a:spcBef>
              <a:spcAft>
                <a:spcPts val="600"/>
              </a:spcAft>
              <a:buFont typeface="Arial" panose="020B0604020202020204" pitchFamily="34" charset="0"/>
              <a:buChar char="•"/>
            </a:pPr>
            <a:endParaRPr lang="en-US" sz="2400" dirty="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p>
          <a:p>
            <a:pPr lvl="1" eaLnBrk="1" hangingPunct="1">
              <a:spcBef>
                <a:spcPts val="0"/>
              </a:spcBef>
              <a:spcAft>
                <a:spcPts val="600"/>
              </a:spcAft>
            </a:pPr>
            <a:r>
              <a:rPr lang="en-US" sz="2400" dirty="0" smtClean="0"/>
              <a:t>	</a:t>
            </a:r>
            <a:endParaRPr lang="en-US" sz="2400" dirty="0"/>
          </a:p>
        </p:txBody>
      </p:sp>
    </p:spTree>
    <p:extLst>
      <p:ext uri="{BB962C8B-B14F-4D97-AF65-F5344CB8AC3E}">
        <p14:creationId xmlns:p14="http://schemas.microsoft.com/office/powerpoint/2010/main" val="23014902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1740C3"/>
                </a:solidFill>
              </a:rPr>
              <a:t>Merit for Academic Coordinators &amp; </a:t>
            </a:r>
            <a:br>
              <a:rPr lang="en-US" sz="3200" dirty="0" smtClean="0">
                <a:solidFill>
                  <a:srgbClr val="1740C3"/>
                </a:solidFill>
              </a:rPr>
            </a:br>
            <a:r>
              <a:rPr lang="en-US" sz="3200" dirty="0" smtClean="0">
                <a:solidFill>
                  <a:srgbClr val="1740C3"/>
                </a:solidFill>
              </a:rPr>
              <a:t>Academic Administrators</a:t>
            </a:r>
            <a:r>
              <a:rPr lang="en-US" sz="3200" dirty="0" smtClean="0"/>
              <a:t/>
            </a:r>
            <a:br>
              <a:rPr lang="en-US" sz="3200" dirty="0" smtClean="0"/>
            </a:br>
            <a:endParaRPr lang="en-US" sz="3200" dirty="0"/>
          </a:p>
        </p:txBody>
      </p:sp>
      <p:sp>
        <p:nvSpPr>
          <p:cNvPr id="3" name="Rectangle 2"/>
          <p:cNvSpPr/>
          <p:nvPr/>
        </p:nvSpPr>
        <p:spPr>
          <a:xfrm>
            <a:off x="457200" y="1048724"/>
            <a:ext cx="8229600" cy="5786199"/>
          </a:xfrm>
          <a:prstGeom prst="rect">
            <a:avLst/>
          </a:prstGeom>
        </p:spPr>
        <p:txBody>
          <a:bodyPr wrap="square">
            <a:spAutoFit/>
          </a:bodyPr>
          <a:lstStyle/>
          <a:p>
            <a:pPr eaLnBrk="1" hangingPunct="1">
              <a:spcBef>
                <a:spcPts val="0"/>
              </a:spcBef>
              <a:spcAft>
                <a:spcPts val="1200"/>
              </a:spcAft>
            </a:pPr>
            <a:r>
              <a:rPr lang="en-US" sz="2400" dirty="0" smtClean="0"/>
              <a:t>Upload by February 1, 2017</a:t>
            </a:r>
            <a:endParaRPr lang="en-US" sz="2400" dirty="0"/>
          </a:p>
          <a:p>
            <a:pPr marL="800100" lvl="1" indent="-342900" eaLnBrk="1" hangingPunct="1">
              <a:spcBef>
                <a:spcPts val="0"/>
              </a:spcBef>
              <a:spcAft>
                <a:spcPts val="600"/>
              </a:spcAft>
              <a:buFont typeface="Arial" panose="020B0604020202020204" pitchFamily="34" charset="0"/>
              <a:buChar char="•"/>
            </a:pPr>
            <a:r>
              <a:rPr lang="en-US" sz="1900" dirty="0" smtClean="0"/>
              <a:t>Program Summary Narrative (6 page maximum)</a:t>
            </a:r>
          </a:p>
          <a:p>
            <a:pPr marL="1257300" lvl="2" indent="-342900">
              <a:spcBef>
                <a:spcPts val="0"/>
              </a:spcBef>
              <a:spcAft>
                <a:spcPts val="600"/>
              </a:spcAft>
              <a:buFont typeface="Arial" panose="020B0604020202020204" pitchFamily="34" charset="0"/>
              <a:buChar char="•"/>
            </a:pPr>
            <a:r>
              <a:rPr lang="en-US" sz="1900" dirty="0" smtClean="0"/>
              <a:t>Documents 3 criteria (Administrative performance, professional competence, and University &amp; public service)and Affirmative Action</a:t>
            </a:r>
          </a:p>
          <a:p>
            <a:pPr marL="800100" lvl="1" indent="-342900" eaLnBrk="1" hangingPunct="1">
              <a:spcBef>
                <a:spcPts val="0"/>
              </a:spcBef>
              <a:spcAft>
                <a:spcPts val="600"/>
              </a:spcAft>
              <a:buFont typeface="Arial" panose="020B0604020202020204" pitchFamily="34" charset="0"/>
              <a:buChar char="•"/>
            </a:pPr>
            <a:r>
              <a:rPr lang="en-US" sz="1900" dirty="0"/>
              <a:t>Professional </a:t>
            </a:r>
            <a:r>
              <a:rPr lang="en-US" sz="1900" dirty="0" smtClean="0"/>
              <a:t> Competence Table since last successful salary action</a:t>
            </a:r>
            <a:endParaRPr lang="en-US" sz="1900" dirty="0"/>
          </a:p>
          <a:p>
            <a:pPr marL="800100" lvl="1" indent="-342900" eaLnBrk="1" hangingPunct="1">
              <a:spcBef>
                <a:spcPts val="0"/>
              </a:spcBef>
              <a:spcAft>
                <a:spcPts val="600"/>
              </a:spcAft>
              <a:buFont typeface="Arial" panose="020B0604020202020204" pitchFamily="34" charset="0"/>
              <a:buChar char="•"/>
            </a:pPr>
            <a:r>
              <a:rPr lang="en-US" sz="1900" dirty="0"/>
              <a:t>University and Public Service Table since </a:t>
            </a:r>
            <a:r>
              <a:rPr lang="en-US" sz="1900" dirty="0" smtClean="0"/>
              <a:t>last successful salary action</a:t>
            </a:r>
          </a:p>
          <a:p>
            <a:pPr marL="800100" lvl="1" indent="-342900">
              <a:spcBef>
                <a:spcPts val="0"/>
              </a:spcBef>
              <a:spcAft>
                <a:spcPts val="600"/>
              </a:spcAft>
              <a:buFont typeface="Arial" panose="020B0604020202020204" pitchFamily="34" charset="0"/>
              <a:buChar char="•"/>
            </a:pPr>
            <a:r>
              <a:rPr lang="en-US" sz="1900" dirty="0" smtClean="0"/>
              <a:t>Project Summary since last successful salary action (if applicable)</a:t>
            </a:r>
            <a:endParaRPr lang="en-US" sz="1900" dirty="0"/>
          </a:p>
          <a:p>
            <a:pPr marL="800100" lvl="1" indent="-342900" eaLnBrk="1" hangingPunct="1">
              <a:spcBef>
                <a:spcPts val="0"/>
              </a:spcBef>
              <a:spcAft>
                <a:spcPts val="600"/>
              </a:spcAft>
              <a:buFont typeface="Arial" panose="020B0604020202020204" pitchFamily="34" charset="0"/>
              <a:buChar char="•"/>
            </a:pPr>
            <a:r>
              <a:rPr lang="en-US" sz="1900" dirty="0" smtClean="0"/>
              <a:t>Extension Activity Table since 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900" dirty="0" smtClean="0"/>
              <a:t>AE Goals for the coming year (section C of AE form)</a:t>
            </a:r>
          </a:p>
          <a:p>
            <a:pPr marL="800100" lvl="1" indent="-342900">
              <a:spcBef>
                <a:spcPts val="0"/>
              </a:spcBef>
              <a:spcAft>
                <a:spcPts val="600"/>
              </a:spcAft>
              <a:buFont typeface="Arial" panose="020B0604020202020204" pitchFamily="34" charset="0"/>
              <a:buChar char="•"/>
            </a:pPr>
            <a:r>
              <a:rPr lang="en-US" sz="1900" dirty="0"/>
              <a:t>Position Description for </a:t>
            </a:r>
            <a:r>
              <a:rPr lang="en-US" sz="1900" dirty="0" smtClean="0"/>
              <a:t>review period covered</a:t>
            </a:r>
          </a:p>
          <a:p>
            <a:pPr marL="800100" lvl="1" indent="-342900">
              <a:spcBef>
                <a:spcPts val="0"/>
              </a:spcBef>
              <a:spcAft>
                <a:spcPts val="600"/>
              </a:spcAft>
              <a:buFont typeface="Arial" panose="020B0604020202020204" pitchFamily="34" charset="0"/>
              <a:buChar char="•"/>
            </a:pPr>
            <a:r>
              <a:rPr lang="en-US" sz="1900" dirty="0" err="1" smtClean="0"/>
              <a:t>Workplan</a:t>
            </a:r>
            <a:r>
              <a:rPr lang="en-US" sz="1900" dirty="0" smtClean="0"/>
              <a:t> if you have less than 100% appointment (NPI Academic Coordinator)</a:t>
            </a:r>
            <a:endParaRPr lang="en-US" sz="1900" dirty="0"/>
          </a:p>
          <a:p>
            <a:pPr marL="800100" lvl="1" indent="-342900" eaLnBrk="1" hangingPunct="1">
              <a:spcBef>
                <a:spcPts val="0"/>
              </a:spcBef>
              <a:spcAft>
                <a:spcPts val="600"/>
              </a:spcAft>
              <a:buFont typeface="Arial" panose="020B0604020202020204" pitchFamily="34" charset="0"/>
              <a:buChar char="•"/>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p>
          <a:p>
            <a:pPr marL="800100" lvl="1" indent="-342900" eaLnBrk="1" hangingPunct="1">
              <a:spcBef>
                <a:spcPts val="0"/>
              </a:spcBef>
              <a:spcAft>
                <a:spcPts val="600"/>
              </a:spcAft>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400306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296811"/>
            <a:ext cx="8229600" cy="717331"/>
          </a:xfrm>
        </p:spPr>
        <p:txBody>
          <a:bodyPr/>
          <a:lstStyle/>
          <a:p>
            <a:r>
              <a:rPr lang="en-US" sz="3200" dirty="0" smtClean="0">
                <a:solidFill>
                  <a:srgbClr val="1740C3"/>
                </a:solidFill>
              </a:rPr>
              <a:t>Merit/Promotion for Professional Researchers &amp; Project Scientists </a:t>
            </a:r>
            <a:br>
              <a:rPr lang="en-US" sz="3200" dirty="0" smtClean="0">
                <a:solidFill>
                  <a:srgbClr val="1740C3"/>
                </a:solidFill>
              </a:rPr>
            </a:br>
            <a:endParaRPr lang="en-US" sz="3200" dirty="0">
              <a:solidFill>
                <a:srgbClr val="1740C3"/>
              </a:solidFill>
            </a:endParaRPr>
          </a:p>
        </p:txBody>
      </p:sp>
      <p:sp>
        <p:nvSpPr>
          <p:cNvPr id="3" name="Rectangle 2"/>
          <p:cNvSpPr/>
          <p:nvPr/>
        </p:nvSpPr>
        <p:spPr>
          <a:xfrm>
            <a:off x="109330" y="696099"/>
            <a:ext cx="8851790" cy="7894469"/>
          </a:xfrm>
          <a:prstGeom prst="rect">
            <a:avLst/>
          </a:prstGeom>
        </p:spPr>
        <p:txBody>
          <a:bodyPr wrap="square">
            <a:spAutoFit/>
          </a:bodyPr>
          <a:lstStyle/>
          <a:p>
            <a:pPr eaLnBrk="1" hangingPunct="1">
              <a:spcBef>
                <a:spcPts val="0"/>
              </a:spcBef>
              <a:spcAft>
                <a:spcPts val="1200"/>
              </a:spcAft>
            </a:pPr>
            <a:r>
              <a:rPr lang="en-US" sz="2000" dirty="0" smtClean="0"/>
              <a:t>Upload by February 1, 2017</a:t>
            </a:r>
            <a:endParaRPr lang="en-US" sz="2000" dirty="0"/>
          </a:p>
          <a:p>
            <a:pPr marL="800100" lvl="1" indent="-342900" eaLnBrk="1" hangingPunct="1">
              <a:spcBef>
                <a:spcPts val="0"/>
              </a:spcBef>
              <a:spcAft>
                <a:spcPts val="600"/>
              </a:spcAft>
              <a:buFont typeface="Arial" panose="020B0604020202020204" pitchFamily="34" charset="0"/>
              <a:buChar char="•"/>
            </a:pPr>
            <a:r>
              <a:rPr lang="en-US" dirty="0" smtClean="0"/>
              <a:t>Program Summary Narrative (</a:t>
            </a:r>
            <a:r>
              <a:rPr lang="en-US" b="1" dirty="0" smtClean="0">
                <a:solidFill>
                  <a:srgbClr val="FF0000"/>
                </a:solidFill>
              </a:rPr>
              <a:t>6</a:t>
            </a:r>
            <a:r>
              <a:rPr lang="en-US" dirty="0" smtClean="0"/>
              <a:t> page maximum for Merits, </a:t>
            </a:r>
            <a:r>
              <a:rPr lang="en-US" b="1" dirty="0" smtClean="0">
                <a:solidFill>
                  <a:srgbClr val="009900"/>
                </a:solidFill>
              </a:rPr>
              <a:t>10</a:t>
            </a:r>
            <a:r>
              <a:rPr lang="en-US" dirty="0" smtClean="0"/>
              <a:t> page maximum </a:t>
            </a:r>
            <a:r>
              <a:rPr lang="en-US" sz="1600" dirty="0" smtClean="0"/>
              <a:t>for Promotion)</a:t>
            </a:r>
          </a:p>
          <a:p>
            <a:pPr lvl="1" eaLnBrk="1" hangingPunct="1">
              <a:spcBef>
                <a:spcPts val="0"/>
              </a:spcBef>
              <a:spcAft>
                <a:spcPts val="600"/>
              </a:spcAft>
            </a:pPr>
            <a:r>
              <a:rPr lang="en-US" sz="1600" dirty="0"/>
              <a:t> </a:t>
            </a:r>
            <a:r>
              <a:rPr lang="en-US" sz="1600" dirty="0" smtClean="0"/>
              <a:t>      *Document criteria (Prof Researcher 3 criteria: Quality of research &amp; creative work,   	professional competency, and University &amp; public service; Project Sci. 2 criteria: 	Significant/original/creative contributions, and professional competence) </a:t>
            </a:r>
            <a:r>
              <a:rPr lang="en-US" sz="1600" dirty="0"/>
              <a:t>and </a:t>
            </a:r>
            <a:r>
              <a:rPr lang="en-US" sz="1600" dirty="0" smtClean="0"/>
              <a:t>Affirmative 	Action</a:t>
            </a:r>
          </a:p>
          <a:p>
            <a:pPr marL="800100" lvl="1" indent="-342900" eaLnBrk="1" hangingPunct="1">
              <a:spcBef>
                <a:spcPts val="0"/>
              </a:spcBef>
              <a:spcAft>
                <a:spcPts val="600"/>
              </a:spcAft>
              <a:buFont typeface="Arial" panose="020B0604020202020204" pitchFamily="34" charset="0"/>
              <a:buChar char="•"/>
            </a:pPr>
            <a:r>
              <a:rPr lang="en-US" sz="1600" dirty="0" smtClean="0"/>
              <a:t>Professional </a:t>
            </a:r>
            <a:r>
              <a:rPr lang="en-US" sz="1600" dirty="0"/>
              <a:t>Competence Table since </a:t>
            </a:r>
            <a:r>
              <a:rPr lang="en-US" sz="1600" dirty="0" smtClean="0"/>
              <a:t>last successful salary action</a:t>
            </a:r>
          </a:p>
          <a:p>
            <a:pPr marL="800100" lvl="1" indent="-342900">
              <a:spcBef>
                <a:spcPts val="0"/>
              </a:spcBef>
              <a:spcAft>
                <a:spcPts val="600"/>
              </a:spcAft>
              <a:buFont typeface="Arial" panose="020B0604020202020204" pitchFamily="34" charset="0"/>
              <a:buChar char="•"/>
            </a:pPr>
            <a:r>
              <a:rPr lang="en-US" sz="1600" dirty="0" smtClean="0"/>
              <a:t>University </a:t>
            </a:r>
            <a:r>
              <a:rPr lang="en-US" sz="1600" dirty="0"/>
              <a:t>&amp; Public Service Table since </a:t>
            </a:r>
            <a:r>
              <a:rPr lang="en-US" sz="1600" dirty="0" smtClean="0"/>
              <a:t>last successful salary action (not required for Project </a:t>
            </a:r>
            <a:r>
              <a:rPr lang="en-US" sz="1600" dirty="0" err="1" smtClean="0"/>
              <a:t>Sci</a:t>
            </a:r>
            <a:r>
              <a:rPr lang="en-US" sz="1600" dirty="0" smtClean="0"/>
              <a:t> or Assistant Rank Professional Research)</a:t>
            </a:r>
          </a:p>
          <a:p>
            <a:pPr marL="800100" lvl="1" indent="-342900">
              <a:spcBef>
                <a:spcPts val="0"/>
              </a:spcBef>
              <a:spcAft>
                <a:spcPts val="600"/>
              </a:spcAft>
              <a:buFont typeface="Arial" panose="020B0604020202020204" pitchFamily="34" charset="0"/>
              <a:buChar char="•"/>
            </a:pPr>
            <a:r>
              <a:rPr lang="en-US" sz="1600" dirty="0"/>
              <a:t>Bibliography since last successful salary action (merit</a:t>
            </a:r>
            <a:r>
              <a:rPr lang="en-US" sz="1600" dirty="0" smtClean="0"/>
              <a:t>) or </a:t>
            </a:r>
            <a:r>
              <a:rPr lang="en-US" sz="1600" dirty="0"/>
              <a:t>Bibliography from entire career, highlight publications in present rank </a:t>
            </a:r>
            <a:r>
              <a:rPr lang="en-US" sz="1600" dirty="0" smtClean="0"/>
              <a:t>(Promotion, Step VI, Above Scale (AS). </a:t>
            </a:r>
            <a:r>
              <a:rPr lang="en-US" sz="1600" i="1" dirty="0" smtClean="0"/>
              <a:t>Annotate </a:t>
            </a:r>
            <a:r>
              <a:rPr lang="en-US" sz="1600" i="1" dirty="0"/>
              <a:t>your role on multi-authored publications since last successful salary </a:t>
            </a:r>
            <a:r>
              <a:rPr lang="en-US" sz="1600" i="1" dirty="0" smtClean="0"/>
              <a:t>action</a:t>
            </a:r>
          </a:p>
          <a:p>
            <a:pPr marL="800100" lvl="1" indent="-342900">
              <a:spcBef>
                <a:spcPts val="0"/>
              </a:spcBef>
              <a:spcAft>
                <a:spcPts val="600"/>
              </a:spcAft>
              <a:buFont typeface="Arial" panose="020B0604020202020204" pitchFamily="34" charset="0"/>
              <a:buChar char="•"/>
            </a:pPr>
            <a:r>
              <a:rPr lang="en-US" sz="1600" kern="0" dirty="0" smtClean="0">
                <a:ea typeface="Tahoma" pitchFamily="34" charset="0"/>
                <a:cs typeface="Tahoma" pitchFamily="34" charset="0"/>
              </a:rPr>
              <a:t>(</a:t>
            </a:r>
            <a:r>
              <a:rPr lang="en-US" sz="1600" kern="0" dirty="0">
                <a:ea typeface="Tahoma" pitchFamily="34" charset="0"/>
                <a:cs typeface="Tahoma" pitchFamily="34" charset="0"/>
              </a:rPr>
              <a:t>3) Publication examples with summary </a:t>
            </a:r>
            <a:r>
              <a:rPr lang="en-US" sz="1600" kern="0" dirty="0" smtClean="0">
                <a:ea typeface="Tahoma" pitchFamily="34" charset="0"/>
                <a:cs typeface="Tahoma" pitchFamily="34" charset="0"/>
              </a:rPr>
              <a:t>(</a:t>
            </a:r>
            <a:r>
              <a:rPr lang="en-US" sz="1600" kern="0" dirty="0">
                <a:ea typeface="Tahoma" pitchFamily="34" charset="0"/>
                <a:cs typeface="Tahoma" pitchFamily="34" charset="0"/>
              </a:rPr>
              <a:t>P</a:t>
            </a:r>
            <a:r>
              <a:rPr lang="en-US" sz="1600" kern="0" dirty="0" smtClean="0">
                <a:ea typeface="Tahoma" pitchFamily="34" charset="0"/>
                <a:cs typeface="Tahoma" pitchFamily="34" charset="0"/>
              </a:rPr>
              <a:t>romotion, </a:t>
            </a:r>
            <a:r>
              <a:rPr lang="en-US" sz="1600" kern="0" dirty="0" smtClean="0">
                <a:solidFill>
                  <a:srgbClr val="009900"/>
                </a:solidFill>
                <a:ea typeface="Tahoma" pitchFamily="34" charset="0"/>
                <a:cs typeface="Tahoma" pitchFamily="34" charset="0"/>
              </a:rPr>
              <a:t> </a:t>
            </a:r>
            <a:r>
              <a:rPr lang="en-US" sz="1600" kern="0" dirty="0" smtClean="0">
                <a:ea typeface="Tahoma" pitchFamily="34" charset="0"/>
                <a:cs typeface="Tahoma" pitchFamily="34" charset="0"/>
              </a:rPr>
              <a:t>Step </a:t>
            </a:r>
            <a:r>
              <a:rPr lang="en-US" sz="1600" kern="0" dirty="0">
                <a:ea typeface="Tahoma" pitchFamily="34" charset="0"/>
                <a:cs typeface="Tahoma" pitchFamily="34" charset="0"/>
              </a:rPr>
              <a:t>VI, AS</a:t>
            </a:r>
            <a:r>
              <a:rPr lang="en-US" sz="1600" kern="0" dirty="0" smtClean="0">
                <a:ea typeface="Tahoma" pitchFamily="34" charset="0"/>
                <a:cs typeface="Tahoma" pitchFamily="34" charset="0"/>
              </a:rPr>
              <a:t>)</a:t>
            </a:r>
            <a:endParaRPr lang="en-US" sz="1600" kern="0" dirty="0">
              <a:solidFill>
                <a:srgbClr val="5AA240"/>
              </a:solidFill>
              <a:ea typeface="Tahoma" pitchFamily="34" charset="0"/>
              <a:cs typeface="Tahoma" pitchFamily="34" charset="0"/>
            </a:endParaRPr>
          </a:p>
          <a:p>
            <a:pPr marL="800100" lvl="1" indent="-342900">
              <a:spcBef>
                <a:spcPts val="0"/>
              </a:spcBef>
              <a:spcAft>
                <a:spcPts val="600"/>
              </a:spcAft>
              <a:buFont typeface="Arial" panose="020B0604020202020204" pitchFamily="34" charset="0"/>
              <a:buChar char="•"/>
            </a:pPr>
            <a:r>
              <a:rPr lang="en-US" sz="1600" kern="0" dirty="0">
                <a:ea typeface="Tahoma" pitchFamily="34" charset="0"/>
                <a:cs typeface="Tahoma" pitchFamily="34" charset="0"/>
              </a:rPr>
              <a:t>Letters of Evaluation (maximum of 6</a:t>
            </a:r>
            <a:r>
              <a:rPr lang="en-US" sz="1600" kern="0" dirty="0" smtClean="0">
                <a:ea typeface="Tahoma" pitchFamily="34" charset="0"/>
                <a:cs typeface="Tahoma" pitchFamily="34" charset="0"/>
              </a:rPr>
              <a:t>); (</a:t>
            </a:r>
            <a:r>
              <a:rPr lang="en-US" sz="1600" kern="0" dirty="0">
                <a:ea typeface="Tahoma" pitchFamily="34" charset="0"/>
                <a:cs typeface="Tahoma" pitchFamily="34" charset="0"/>
              </a:rPr>
              <a:t>P</a:t>
            </a:r>
            <a:r>
              <a:rPr lang="en-US" sz="1600" kern="0" dirty="0" smtClean="0">
                <a:ea typeface="Tahoma" pitchFamily="34" charset="0"/>
                <a:cs typeface="Tahoma" pitchFamily="34" charset="0"/>
              </a:rPr>
              <a:t>romotion</a:t>
            </a:r>
            <a:r>
              <a:rPr lang="en-US" sz="1600" kern="0" dirty="0">
                <a:ea typeface="Tahoma" pitchFamily="34" charset="0"/>
                <a:cs typeface="Tahoma" pitchFamily="34" charset="0"/>
              </a:rPr>
              <a:t>,</a:t>
            </a:r>
            <a:r>
              <a:rPr lang="en-US" sz="1600" kern="0" dirty="0">
                <a:solidFill>
                  <a:srgbClr val="5AA240"/>
                </a:solidFill>
                <a:ea typeface="Tahoma" pitchFamily="34" charset="0"/>
                <a:cs typeface="Tahoma" pitchFamily="34" charset="0"/>
              </a:rPr>
              <a:t> </a:t>
            </a:r>
            <a:r>
              <a:rPr lang="en-US" sz="1600" kern="0" dirty="0" smtClean="0">
                <a:ea typeface="Tahoma" pitchFamily="34" charset="0"/>
                <a:cs typeface="Tahoma" pitchFamily="34" charset="0"/>
              </a:rPr>
              <a:t>Step VI, AS)</a:t>
            </a:r>
          </a:p>
          <a:p>
            <a:pPr lvl="1">
              <a:spcBef>
                <a:spcPts val="0"/>
              </a:spcBef>
              <a:spcAft>
                <a:spcPts val="600"/>
              </a:spcAft>
            </a:pPr>
            <a:r>
              <a:rPr lang="en-US" sz="1600" kern="0" dirty="0">
                <a:ea typeface="Tahoma" pitchFamily="34" charset="0"/>
                <a:cs typeface="Tahoma" pitchFamily="34" charset="0"/>
              </a:rPr>
              <a:t> </a:t>
            </a:r>
            <a:r>
              <a:rPr lang="en-US" sz="1600" kern="0" dirty="0" smtClean="0">
                <a:ea typeface="Tahoma" pitchFamily="34" charset="0"/>
                <a:cs typeface="Tahoma" pitchFamily="34" charset="0"/>
              </a:rPr>
              <a:t>     *Input your list of names under the tab “references” in your PR document by January 17, 2017.</a:t>
            </a:r>
          </a:p>
          <a:p>
            <a:pPr marL="800100" lvl="1" indent="-342900">
              <a:spcBef>
                <a:spcPts val="0"/>
              </a:spcBef>
              <a:spcAft>
                <a:spcPts val="600"/>
              </a:spcAft>
              <a:buFont typeface="Arial" panose="020B0604020202020204" pitchFamily="34" charset="0"/>
              <a:buChar char="•"/>
            </a:pPr>
            <a:r>
              <a:rPr lang="en-US" sz="1600" dirty="0" smtClean="0"/>
              <a:t>Project Summary Table since last successful salary action </a:t>
            </a:r>
          </a:p>
          <a:p>
            <a:pPr marL="800100" lvl="1" indent="-342900">
              <a:spcBef>
                <a:spcPts val="0"/>
              </a:spcBef>
              <a:spcAft>
                <a:spcPts val="600"/>
              </a:spcAft>
              <a:buFont typeface="Arial" panose="020B0604020202020204" pitchFamily="34" charset="0"/>
              <a:buChar char="•"/>
            </a:pPr>
            <a:r>
              <a:rPr lang="en-US" sz="1600" dirty="0" smtClean="0"/>
              <a:t>AE Goals for the coming year (section C of AE form)</a:t>
            </a:r>
            <a:endParaRPr lang="en-US" sz="1600" dirty="0"/>
          </a:p>
          <a:p>
            <a:pPr marL="800100" lvl="1" indent="-342900">
              <a:spcBef>
                <a:spcPts val="0"/>
              </a:spcBef>
              <a:spcAft>
                <a:spcPts val="600"/>
              </a:spcAft>
              <a:buFont typeface="Arial" panose="020B0604020202020204" pitchFamily="34" charset="0"/>
              <a:buChar char="•"/>
            </a:pPr>
            <a:r>
              <a:rPr lang="en-US" sz="1600" dirty="0"/>
              <a:t>Position Description for period </a:t>
            </a:r>
            <a:r>
              <a:rPr lang="en-US" sz="1600" dirty="0" smtClean="0"/>
              <a:t>covered</a:t>
            </a:r>
          </a:p>
          <a:p>
            <a:pPr marL="800100" lvl="1" indent="-342900">
              <a:spcBef>
                <a:spcPts val="0"/>
              </a:spcBef>
              <a:spcAft>
                <a:spcPts val="600"/>
              </a:spcAft>
              <a:buFont typeface="Arial" panose="020B0604020202020204" pitchFamily="34" charset="0"/>
              <a:buChar char="•"/>
            </a:pPr>
            <a:r>
              <a:rPr lang="en-US" sz="1600" dirty="0" err="1" smtClean="0"/>
              <a:t>Workplan</a:t>
            </a:r>
            <a:r>
              <a:rPr lang="en-US" sz="1600" dirty="0" smtClean="0"/>
              <a:t> if you have less than 100% appointment</a:t>
            </a:r>
            <a:endParaRPr lang="en-US" sz="1600" dirty="0"/>
          </a:p>
          <a:p>
            <a:pPr lvl="1" eaLnBrk="1" hangingPunct="1">
              <a:spcBef>
                <a:spcPts val="0"/>
              </a:spcBef>
              <a:spcAft>
                <a:spcPts val="600"/>
              </a:spcAft>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p>
          <a:p>
            <a:pPr marL="800100" lvl="1" indent="-342900" eaLnBrk="1" hangingPunct="1">
              <a:spcBef>
                <a:spcPts val="0"/>
              </a:spcBef>
              <a:spcAft>
                <a:spcPts val="600"/>
              </a:spcAft>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3162188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0"/>
            <a:ext cx="8229600" cy="1026017"/>
          </a:xfrm>
        </p:spPr>
        <p:txBody>
          <a:bodyPr/>
          <a:lstStyle/>
          <a:p>
            <a:r>
              <a:rPr lang="en-US" sz="3200" dirty="0" smtClean="0">
                <a:solidFill>
                  <a:srgbClr val="1740C3"/>
                </a:solidFill>
              </a:rPr>
              <a:t>Merit/Promotion for Research Specialists</a:t>
            </a:r>
            <a:r>
              <a:rPr lang="en-US" sz="2400" dirty="0" smtClean="0">
                <a:solidFill>
                  <a:srgbClr val="1740C3"/>
                </a:solidFill>
              </a:rPr>
              <a:t/>
            </a:r>
            <a:br>
              <a:rPr lang="en-US" sz="2400" dirty="0" smtClean="0">
                <a:solidFill>
                  <a:srgbClr val="1740C3"/>
                </a:solidFill>
              </a:rPr>
            </a:br>
            <a:endParaRPr lang="en-US" sz="2400" dirty="0">
              <a:solidFill>
                <a:srgbClr val="1740C3"/>
              </a:solidFill>
            </a:endParaRPr>
          </a:p>
        </p:txBody>
      </p:sp>
      <p:sp>
        <p:nvSpPr>
          <p:cNvPr id="3" name="Rectangle 2"/>
          <p:cNvSpPr/>
          <p:nvPr/>
        </p:nvSpPr>
        <p:spPr>
          <a:xfrm>
            <a:off x="185269" y="635557"/>
            <a:ext cx="8778240" cy="7325082"/>
          </a:xfrm>
          <a:prstGeom prst="rect">
            <a:avLst/>
          </a:prstGeom>
        </p:spPr>
        <p:txBody>
          <a:bodyPr wrap="square">
            <a:spAutoFit/>
          </a:bodyPr>
          <a:lstStyle/>
          <a:p>
            <a:pPr eaLnBrk="1" hangingPunct="1">
              <a:spcBef>
                <a:spcPts val="0"/>
              </a:spcBef>
              <a:spcAft>
                <a:spcPts val="1200"/>
              </a:spcAft>
            </a:pPr>
            <a:r>
              <a:rPr lang="en-US" sz="2400" dirty="0" smtClean="0"/>
              <a:t>Upload by February 1, 2017</a:t>
            </a:r>
            <a:endParaRPr lang="en-US" sz="2400" dirty="0"/>
          </a:p>
          <a:p>
            <a:pPr marL="800100" lvl="1" indent="-342900" eaLnBrk="1" hangingPunct="1">
              <a:spcBef>
                <a:spcPts val="0"/>
              </a:spcBef>
              <a:spcAft>
                <a:spcPts val="600"/>
              </a:spcAft>
              <a:buFont typeface="Arial" panose="020B0604020202020204" pitchFamily="34" charset="0"/>
              <a:buChar char="•"/>
            </a:pPr>
            <a:r>
              <a:rPr lang="en-US" sz="1600" dirty="0" smtClean="0"/>
              <a:t>Program Summary Narrative (</a:t>
            </a:r>
            <a:r>
              <a:rPr lang="en-US" sz="1600" dirty="0" smtClean="0">
                <a:solidFill>
                  <a:srgbClr val="FF0000"/>
                </a:solidFill>
              </a:rPr>
              <a:t>6</a:t>
            </a:r>
            <a:r>
              <a:rPr lang="en-US" sz="1600" dirty="0" smtClean="0"/>
              <a:t> page maximum for Merits, </a:t>
            </a:r>
            <a:r>
              <a:rPr lang="en-US" sz="1600" b="1" dirty="0" smtClean="0">
                <a:solidFill>
                  <a:srgbClr val="5AA240"/>
                </a:solidFill>
              </a:rPr>
              <a:t>10</a:t>
            </a:r>
            <a:r>
              <a:rPr lang="en-US" sz="1600" dirty="0" smtClean="0">
                <a:solidFill>
                  <a:srgbClr val="5AA240"/>
                </a:solidFill>
              </a:rPr>
              <a:t> </a:t>
            </a:r>
            <a:r>
              <a:rPr lang="en-US" sz="1600" dirty="0" smtClean="0"/>
              <a:t>page maximum for Promotion)</a:t>
            </a:r>
          </a:p>
          <a:p>
            <a:pPr marL="1257300" lvl="2" indent="-342900">
              <a:spcBef>
                <a:spcPts val="0"/>
              </a:spcBef>
              <a:spcAft>
                <a:spcPts val="600"/>
              </a:spcAft>
              <a:buFont typeface="Arial" panose="020B0604020202020204" pitchFamily="34" charset="0"/>
              <a:buChar char="•"/>
            </a:pPr>
            <a:r>
              <a:rPr lang="en-US" sz="1600" dirty="0"/>
              <a:t>Documents 3 </a:t>
            </a:r>
            <a:r>
              <a:rPr lang="en-US" sz="1600" dirty="0" smtClean="0"/>
              <a:t>criteria (Performance in research, professional competence, and University &amp; public service) and Affirmative Action</a:t>
            </a:r>
            <a:endParaRPr lang="en-US" sz="1600" dirty="0"/>
          </a:p>
          <a:p>
            <a:pPr marL="800100" lvl="1" indent="-342900" eaLnBrk="1" hangingPunct="1">
              <a:spcBef>
                <a:spcPts val="0"/>
              </a:spcBef>
              <a:spcAft>
                <a:spcPts val="600"/>
              </a:spcAft>
              <a:buFont typeface="Arial" panose="020B0604020202020204" pitchFamily="34" charset="0"/>
              <a:buChar char="•"/>
            </a:pPr>
            <a:r>
              <a:rPr lang="en-US" sz="1600" dirty="0" smtClean="0"/>
              <a:t>Professional </a:t>
            </a:r>
            <a:r>
              <a:rPr lang="en-US" sz="1600" dirty="0"/>
              <a:t>Competence Table since </a:t>
            </a:r>
            <a:r>
              <a:rPr lang="en-US" sz="1600" dirty="0" smtClean="0"/>
              <a:t>last successful salary action (except Assistant Rank)</a:t>
            </a:r>
            <a:endParaRPr lang="en-US" sz="1600" dirty="0"/>
          </a:p>
          <a:p>
            <a:pPr marL="800100" lvl="1" indent="-342900">
              <a:spcBef>
                <a:spcPts val="0"/>
              </a:spcBef>
              <a:spcAft>
                <a:spcPts val="600"/>
              </a:spcAft>
              <a:buFont typeface="Arial" panose="020B0604020202020204" pitchFamily="34" charset="0"/>
              <a:buChar char="•"/>
            </a:pPr>
            <a:r>
              <a:rPr lang="en-US" sz="1600" dirty="0"/>
              <a:t>University &amp; Public Service Table since </a:t>
            </a:r>
            <a:r>
              <a:rPr lang="en-US" sz="1600" dirty="0" smtClean="0"/>
              <a:t>last successful salary action</a:t>
            </a:r>
          </a:p>
          <a:p>
            <a:pPr marL="800100" lvl="1" indent="-342900">
              <a:spcBef>
                <a:spcPts val="0"/>
              </a:spcBef>
              <a:spcAft>
                <a:spcPts val="600"/>
              </a:spcAft>
              <a:buFont typeface="Arial" panose="020B0604020202020204" pitchFamily="34" charset="0"/>
              <a:buChar char="•"/>
            </a:pPr>
            <a:r>
              <a:rPr lang="en-US" sz="1600" dirty="0" smtClean="0"/>
              <a:t>Bibliography since last successful salary action (Merit)or Bibliography from entire career, highlight publications in present rank (Promotion,</a:t>
            </a:r>
            <a:r>
              <a:rPr lang="en-US" sz="1600" dirty="0" smtClean="0">
                <a:solidFill>
                  <a:srgbClr val="5AA240"/>
                </a:solidFill>
              </a:rPr>
              <a:t> </a:t>
            </a:r>
            <a:r>
              <a:rPr lang="en-US" sz="1600" dirty="0" smtClean="0"/>
              <a:t>Above Scale (AS). </a:t>
            </a:r>
            <a:r>
              <a:rPr lang="en-US" sz="1600" i="1" dirty="0" smtClean="0"/>
              <a:t>Annotate </a:t>
            </a:r>
            <a:r>
              <a:rPr lang="en-US" sz="1600" i="1" dirty="0"/>
              <a:t>your role on multi-authored publications since last successful salary </a:t>
            </a:r>
            <a:r>
              <a:rPr lang="en-US" sz="1600" i="1" dirty="0" smtClean="0"/>
              <a:t>action</a:t>
            </a:r>
          </a:p>
          <a:p>
            <a:pPr marL="800100" lvl="1" indent="-342900">
              <a:spcBef>
                <a:spcPts val="0"/>
              </a:spcBef>
              <a:spcAft>
                <a:spcPts val="600"/>
              </a:spcAft>
              <a:buFont typeface="Arial" panose="020B0604020202020204" pitchFamily="34" charset="0"/>
              <a:buChar char="•"/>
            </a:pPr>
            <a:r>
              <a:rPr lang="en-US" sz="1600" kern="0" dirty="0">
                <a:ea typeface="Tahoma" pitchFamily="34" charset="0"/>
                <a:cs typeface="Tahoma" pitchFamily="34" charset="0"/>
              </a:rPr>
              <a:t>(3) Publication examples with summary </a:t>
            </a:r>
            <a:r>
              <a:rPr lang="en-US" sz="1600" kern="0" dirty="0" smtClean="0">
                <a:ea typeface="Tahoma" pitchFamily="34" charset="0"/>
                <a:cs typeface="Tahoma" pitchFamily="34" charset="0"/>
              </a:rPr>
              <a:t>(</a:t>
            </a:r>
            <a:r>
              <a:rPr lang="en-US" sz="1600" kern="0" dirty="0">
                <a:ea typeface="Tahoma" pitchFamily="34" charset="0"/>
                <a:cs typeface="Tahoma" pitchFamily="34" charset="0"/>
              </a:rPr>
              <a:t>P</a:t>
            </a:r>
            <a:r>
              <a:rPr lang="en-US" sz="1600" kern="0" dirty="0" smtClean="0">
                <a:ea typeface="Tahoma" pitchFamily="34" charset="0"/>
                <a:cs typeface="Tahoma" pitchFamily="34" charset="0"/>
              </a:rPr>
              <a:t>romotion, AS)</a:t>
            </a:r>
          </a:p>
          <a:p>
            <a:pPr marL="800100" lvl="1" indent="-342900">
              <a:spcBef>
                <a:spcPts val="0"/>
              </a:spcBef>
              <a:spcAft>
                <a:spcPts val="600"/>
              </a:spcAft>
              <a:buFont typeface="Arial" panose="020B0604020202020204" pitchFamily="34" charset="0"/>
              <a:buChar char="•"/>
            </a:pPr>
            <a:r>
              <a:rPr lang="en-US" sz="1600" kern="0" dirty="0">
                <a:ea typeface="Tahoma" pitchFamily="34" charset="0"/>
                <a:cs typeface="Tahoma" pitchFamily="34" charset="0"/>
              </a:rPr>
              <a:t>Letters of Evaluation (maximum of 6</a:t>
            </a:r>
            <a:r>
              <a:rPr lang="en-US" sz="1600" kern="0" dirty="0" smtClean="0">
                <a:ea typeface="Tahoma" pitchFamily="34" charset="0"/>
                <a:cs typeface="Tahoma" pitchFamily="34" charset="0"/>
              </a:rPr>
              <a:t>); (</a:t>
            </a:r>
            <a:r>
              <a:rPr lang="en-US" sz="1600" kern="0" dirty="0">
                <a:ea typeface="Tahoma" pitchFamily="34" charset="0"/>
                <a:cs typeface="Tahoma" pitchFamily="34" charset="0"/>
              </a:rPr>
              <a:t>P</a:t>
            </a:r>
            <a:r>
              <a:rPr lang="en-US" sz="1600" kern="0" dirty="0" smtClean="0">
                <a:ea typeface="Tahoma" pitchFamily="34" charset="0"/>
                <a:cs typeface="Tahoma" pitchFamily="34" charset="0"/>
              </a:rPr>
              <a:t>romotion, AS)</a:t>
            </a:r>
          </a:p>
          <a:p>
            <a:pPr lvl="1">
              <a:spcBef>
                <a:spcPts val="0"/>
              </a:spcBef>
              <a:spcAft>
                <a:spcPts val="600"/>
              </a:spcAft>
            </a:pPr>
            <a:r>
              <a:rPr lang="en-US" sz="1600" kern="0" dirty="0" smtClean="0">
                <a:ea typeface="Tahoma" pitchFamily="34" charset="0"/>
                <a:cs typeface="Tahoma" pitchFamily="34" charset="0"/>
              </a:rPr>
              <a:t>Input </a:t>
            </a:r>
            <a:r>
              <a:rPr lang="en-US" sz="1600" kern="0" dirty="0">
                <a:ea typeface="Tahoma" pitchFamily="34" charset="0"/>
                <a:cs typeface="Tahoma" pitchFamily="34" charset="0"/>
              </a:rPr>
              <a:t>your list of names under the tab “references” in your PR document by January 17, 2017.</a:t>
            </a:r>
          </a:p>
          <a:p>
            <a:pPr marL="800100" lvl="1" indent="-342900">
              <a:spcBef>
                <a:spcPts val="0"/>
              </a:spcBef>
              <a:spcAft>
                <a:spcPts val="600"/>
              </a:spcAft>
              <a:buFont typeface="Arial" panose="020B0604020202020204" pitchFamily="34" charset="0"/>
              <a:buChar char="•"/>
            </a:pPr>
            <a:r>
              <a:rPr lang="en-US" sz="1600" dirty="0" smtClean="0"/>
              <a:t>Project </a:t>
            </a:r>
            <a:r>
              <a:rPr lang="en-US" sz="1600" dirty="0"/>
              <a:t>Summary Table </a:t>
            </a:r>
            <a:r>
              <a:rPr lang="en-US" sz="1600" dirty="0" smtClean="0"/>
              <a:t>since last successful action</a:t>
            </a:r>
            <a:endParaRPr lang="en-US" sz="1600" kern="0" dirty="0" smtClean="0">
              <a:ea typeface="Tahoma" pitchFamily="34" charset="0"/>
              <a:cs typeface="Tahoma" pitchFamily="34" charset="0"/>
            </a:endParaRPr>
          </a:p>
          <a:p>
            <a:pPr marL="800100" lvl="1" indent="-342900">
              <a:spcBef>
                <a:spcPts val="0"/>
              </a:spcBef>
              <a:spcAft>
                <a:spcPts val="600"/>
              </a:spcAft>
              <a:buFont typeface="Arial" panose="020B0604020202020204" pitchFamily="34" charset="0"/>
              <a:buChar char="•"/>
            </a:pPr>
            <a:r>
              <a:rPr lang="en-US" sz="1600" dirty="0" smtClean="0"/>
              <a:t>AE Goals  for the coming year (section C of AE form)</a:t>
            </a:r>
            <a:endParaRPr lang="en-US" sz="1600" dirty="0"/>
          </a:p>
          <a:p>
            <a:pPr marL="800100" lvl="1" indent="-342900">
              <a:spcBef>
                <a:spcPts val="0"/>
              </a:spcBef>
              <a:spcAft>
                <a:spcPts val="600"/>
              </a:spcAft>
              <a:buFont typeface="Arial" panose="020B0604020202020204" pitchFamily="34" charset="0"/>
              <a:buChar char="•"/>
            </a:pPr>
            <a:r>
              <a:rPr lang="en-US" sz="1600" dirty="0"/>
              <a:t>Position Description for period </a:t>
            </a:r>
            <a:r>
              <a:rPr lang="en-US" sz="1600" dirty="0" smtClean="0"/>
              <a:t>covered</a:t>
            </a:r>
          </a:p>
          <a:p>
            <a:pPr marL="800100" lvl="1" indent="-342900">
              <a:spcBef>
                <a:spcPts val="0"/>
              </a:spcBef>
              <a:spcAft>
                <a:spcPts val="600"/>
              </a:spcAft>
              <a:buFont typeface="Arial" panose="020B0604020202020204" pitchFamily="34" charset="0"/>
              <a:buChar char="•"/>
            </a:pPr>
            <a:r>
              <a:rPr lang="en-US" sz="1600" dirty="0" err="1" smtClean="0"/>
              <a:t>Workplan</a:t>
            </a:r>
            <a:r>
              <a:rPr lang="en-US" sz="1600" dirty="0" smtClean="0"/>
              <a:t> if you have less than 100% appointment</a:t>
            </a:r>
          </a:p>
          <a:p>
            <a:pPr lvl="1">
              <a:spcBef>
                <a:spcPts val="0"/>
              </a:spcBef>
              <a:spcAft>
                <a:spcPts val="600"/>
              </a:spcAft>
            </a:pPr>
            <a:endParaRPr lang="en-US" sz="2000" dirty="0"/>
          </a:p>
          <a:p>
            <a:pPr marL="800100" lvl="1" indent="-342900" eaLnBrk="1" hangingPunct="1">
              <a:spcBef>
                <a:spcPts val="0"/>
              </a:spcBef>
              <a:spcAft>
                <a:spcPts val="600"/>
              </a:spcAft>
              <a:buFont typeface="Arial" panose="020B0604020202020204" pitchFamily="34" charset="0"/>
              <a:buChar char="•"/>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p>
          <a:p>
            <a:pPr marL="800100" lvl="1" indent="-342900" eaLnBrk="1" hangingPunct="1">
              <a:spcBef>
                <a:spcPts val="0"/>
              </a:spcBef>
              <a:spcAft>
                <a:spcPts val="600"/>
              </a:spcAft>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609996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927286" y="145425"/>
            <a:ext cx="7315200" cy="762000"/>
          </a:xfrm>
        </p:spPr>
        <p:txBody>
          <a:bodyPr/>
          <a:lstStyle/>
          <a:p>
            <a:pPr eaLnBrk="1" hangingPunct="1"/>
            <a:r>
              <a:rPr lang="en-US" sz="3200" dirty="0" smtClean="0">
                <a:solidFill>
                  <a:srgbClr val="1740C3"/>
                </a:solidFill>
              </a:rPr>
              <a:t>CE Advisor – CE Specialist </a:t>
            </a:r>
            <a:br>
              <a:rPr lang="en-US" sz="3200" dirty="0" smtClean="0">
                <a:solidFill>
                  <a:srgbClr val="1740C3"/>
                </a:solidFill>
              </a:rPr>
            </a:br>
            <a:r>
              <a:rPr lang="en-US" sz="3200" dirty="0" smtClean="0">
                <a:solidFill>
                  <a:srgbClr val="1740C3"/>
                </a:solidFill>
              </a:rPr>
              <a:t>Assistant to Associate - Promotion</a:t>
            </a:r>
          </a:p>
        </p:txBody>
      </p:sp>
      <p:sp>
        <p:nvSpPr>
          <p:cNvPr id="290819" name="Rectangle 3"/>
          <p:cNvSpPr>
            <a:spLocks noGrp="1" noChangeArrowheads="1"/>
          </p:cNvSpPr>
          <p:nvPr>
            <p:ph type="body" idx="4294967295"/>
          </p:nvPr>
        </p:nvSpPr>
        <p:spPr>
          <a:xfrm>
            <a:off x="391886" y="907425"/>
            <a:ext cx="8514608" cy="4768980"/>
          </a:xfrm>
        </p:spPr>
        <p:txBody>
          <a:bodyPr rtlCol="0">
            <a:noAutofit/>
          </a:bodyPr>
          <a:lstStyle/>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Program Summary Narrative (10 pages) for your career within the Assistant Title </a:t>
            </a:r>
            <a:r>
              <a:rPr lang="en-US" sz="1800" kern="0" dirty="0">
                <a:latin typeface="+mj-lt"/>
                <a:ea typeface="Tahoma" pitchFamily="34" charset="0"/>
                <a:cs typeface="Tahoma" pitchFamily="34" charset="0"/>
              </a:rPr>
              <a:t>r</a:t>
            </a:r>
            <a:r>
              <a:rPr lang="en-US" sz="1800" kern="0" dirty="0" smtClean="0">
                <a:latin typeface="+mj-lt"/>
                <a:ea typeface="Tahoma" pitchFamily="34" charset="0"/>
                <a:cs typeface="Tahoma" pitchFamily="34" charset="0"/>
              </a:rPr>
              <a:t>ank.</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Bibliography from your </a:t>
            </a:r>
            <a:r>
              <a:rPr lang="en-US" sz="2000" b="1" kern="0" dirty="0" smtClean="0">
                <a:latin typeface="+mj-lt"/>
                <a:ea typeface="Tahoma" pitchFamily="34" charset="0"/>
                <a:cs typeface="Tahoma" pitchFamily="34" charset="0"/>
              </a:rPr>
              <a:t>entire career</a:t>
            </a:r>
            <a:r>
              <a:rPr lang="en-US" sz="2400" b="1" kern="0" dirty="0" smtClean="0">
                <a:latin typeface="+mj-lt"/>
                <a:ea typeface="Tahoma" pitchFamily="34" charset="0"/>
                <a:cs typeface="Tahoma" pitchFamily="34" charset="0"/>
              </a:rPr>
              <a:t>.</a:t>
            </a:r>
          </a:p>
          <a:p>
            <a:pPr lvl="1" fontAlgn="auto">
              <a:lnSpc>
                <a:spcPct val="120000"/>
              </a:lnSpc>
              <a:spcBef>
                <a:spcPts val="0"/>
              </a:spcBef>
              <a:spcAft>
                <a:spcPts val="600"/>
              </a:spcAft>
              <a:buFont typeface="Arial" panose="020B0604020202020204" pitchFamily="34" charset="0"/>
              <a:buChar char="•"/>
              <a:defRPr/>
            </a:pPr>
            <a:r>
              <a:rPr lang="en-US" sz="1800" b="1" u="sng" kern="0" dirty="0" smtClean="0">
                <a:latin typeface="+mj-lt"/>
                <a:ea typeface="Tahoma" pitchFamily="34" charset="0"/>
                <a:cs typeface="Tahoma" pitchFamily="34" charset="0"/>
              </a:rPr>
              <a:t>Highlight </a:t>
            </a:r>
            <a:r>
              <a:rPr lang="en-US" sz="1800" kern="0" dirty="0" smtClean="0">
                <a:latin typeface="+mj-lt"/>
                <a:ea typeface="Tahoma" pitchFamily="34" charset="0"/>
                <a:cs typeface="Tahoma" pitchFamily="34" charset="0"/>
              </a:rPr>
              <a:t>those developed in </a:t>
            </a:r>
            <a:r>
              <a:rPr lang="en-US" sz="1800" u="sng" kern="0" dirty="0" smtClean="0">
                <a:solidFill>
                  <a:srgbClr val="FF0000"/>
                </a:solidFill>
                <a:latin typeface="+mj-lt"/>
                <a:ea typeface="Tahoma" pitchFamily="34" charset="0"/>
                <a:cs typeface="Tahoma" pitchFamily="34" charset="0"/>
              </a:rPr>
              <a:t>Assistant Title </a:t>
            </a:r>
            <a:r>
              <a:rPr lang="en-US" sz="1800" kern="0" dirty="0" smtClean="0">
                <a:latin typeface="+mj-lt"/>
                <a:ea typeface="Tahoma" pitchFamily="34" charset="0"/>
                <a:cs typeface="Tahoma" pitchFamily="34" charset="0"/>
              </a:rPr>
              <a:t>rank and </a:t>
            </a:r>
            <a:r>
              <a:rPr lang="en-US" sz="1800" dirty="0"/>
              <a:t>annotate your role on multi-authored publications since last successful salary </a:t>
            </a:r>
            <a:r>
              <a:rPr lang="en-US" sz="1800" dirty="0" smtClean="0"/>
              <a:t>action</a:t>
            </a:r>
            <a:endParaRPr lang="en-US" sz="1800" kern="0" dirty="0" smtClean="0">
              <a:latin typeface="+mj-lt"/>
              <a:ea typeface="Tahoma" pitchFamily="34" charset="0"/>
              <a:cs typeface="Tahoma" pitchFamily="34" charset="0"/>
            </a:endParaRPr>
          </a:p>
          <a:p>
            <a:pPr fontAlgn="auto">
              <a:lnSpc>
                <a:spcPct val="120000"/>
              </a:lnSpc>
              <a:spcBef>
                <a:spcPts val="0"/>
              </a:spcBef>
              <a:spcAft>
                <a:spcPts val="600"/>
              </a:spcAft>
              <a:defRPr/>
            </a:pPr>
            <a:r>
              <a:rPr lang="en-US" sz="1800" kern="0" dirty="0">
                <a:ea typeface="Tahoma" pitchFamily="34" charset="0"/>
                <a:cs typeface="Tahoma" pitchFamily="34" charset="0"/>
              </a:rPr>
              <a:t>Extension activities table , project summary table, professional competence and University and public service tables– since </a:t>
            </a:r>
            <a:r>
              <a:rPr lang="en-US" sz="1800" kern="0" dirty="0" smtClean="0">
                <a:ea typeface="Tahoma" pitchFamily="34" charset="0"/>
                <a:cs typeface="Tahoma" pitchFamily="34" charset="0"/>
              </a:rPr>
              <a:t>last successful salary action.</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(3) Publication examples with summary -- can be those submitted in other PR’s.</a:t>
            </a:r>
          </a:p>
          <a:p>
            <a:pPr fontAlgn="auto">
              <a:lnSpc>
                <a:spcPct val="120000"/>
              </a:lnSpc>
              <a:spcBef>
                <a:spcPts val="0"/>
              </a:spcBef>
              <a:spcAft>
                <a:spcPts val="600"/>
              </a:spcAft>
              <a:defRPr/>
            </a:pPr>
            <a:r>
              <a:rPr lang="en-US" sz="1800" kern="0" dirty="0">
                <a:ea typeface="Tahoma" pitchFamily="34" charset="0"/>
                <a:cs typeface="Tahoma" pitchFamily="34" charset="0"/>
              </a:rPr>
              <a:t>Letters of Evaluation </a:t>
            </a:r>
            <a:r>
              <a:rPr lang="en-US" sz="1600" kern="0" dirty="0">
                <a:ea typeface="Tahoma" pitchFamily="34" charset="0"/>
                <a:cs typeface="Tahoma" pitchFamily="34" charset="0"/>
              </a:rPr>
              <a:t>(maximum of 6</a:t>
            </a:r>
            <a:r>
              <a:rPr lang="en-US" sz="1600" kern="0" dirty="0" smtClean="0">
                <a:ea typeface="Tahoma" pitchFamily="34" charset="0"/>
                <a:cs typeface="Tahoma" pitchFamily="34" charset="0"/>
              </a:rPr>
              <a:t>)</a:t>
            </a:r>
            <a:endParaRPr lang="en-US" sz="1600" kern="0" dirty="0">
              <a:ea typeface="Tahoma" pitchFamily="34" charset="0"/>
              <a:cs typeface="Tahoma" pitchFamily="34" charset="0"/>
            </a:endParaRPr>
          </a:p>
          <a:p>
            <a:pPr lvl="1" fontAlgn="auto">
              <a:lnSpc>
                <a:spcPct val="120000"/>
              </a:lnSpc>
              <a:spcBef>
                <a:spcPts val="0"/>
              </a:spcBef>
              <a:spcAft>
                <a:spcPts val="600"/>
              </a:spcAft>
              <a:buFont typeface="Arial" panose="020B0604020202020204" pitchFamily="34" charset="0"/>
              <a:buChar char="•"/>
              <a:defRPr/>
            </a:pPr>
            <a:r>
              <a:rPr lang="en-US" sz="1600" kern="0" dirty="0">
                <a:ea typeface="Tahoma" pitchFamily="34" charset="0"/>
                <a:cs typeface="Tahoma" pitchFamily="34" charset="0"/>
              </a:rPr>
              <a:t>I</a:t>
            </a:r>
            <a:r>
              <a:rPr lang="en-US" sz="1600" kern="0" dirty="0" smtClean="0">
                <a:ea typeface="Tahoma" pitchFamily="34" charset="0"/>
                <a:cs typeface="Tahoma" pitchFamily="34" charset="0"/>
              </a:rPr>
              <a:t>nput </a:t>
            </a:r>
            <a:r>
              <a:rPr lang="en-US" sz="1600" kern="0" dirty="0">
                <a:ea typeface="Tahoma" pitchFamily="34" charset="0"/>
                <a:cs typeface="Tahoma" pitchFamily="34" charset="0"/>
              </a:rPr>
              <a:t>your list of names under the tab “references” in your PR document by January 17, </a:t>
            </a:r>
            <a:r>
              <a:rPr lang="en-US" sz="1600" kern="0" dirty="0" smtClean="0">
                <a:ea typeface="Tahoma" pitchFamily="34" charset="0"/>
                <a:cs typeface="Tahoma" pitchFamily="34" charset="0"/>
              </a:rPr>
              <a:t>2017</a:t>
            </a:r>
            <a:endParaRPr lang="en-US" sz="1400" kern="0" dirty="0" smtClean="0">
              <a:latin typeface="+mj-lt"/>
              <a:ea typeface="Tahoma" pitchFamily="34" charset="0"/>
              <a:cs typeface="Tahoma" pitchFamily="34" charset="0"/>
            </a:endParaRPr>
          </a:p>
          <a:p>
            <a:pPr fontAlgn="auto">
              <a:lnSpc>
                <a:spcPct val="120000"/>
              </a:lnSpc>
              <a:spcBef>
                <a:spcPts val="0"/>
              </a:spcBef>
              <a:spcAft>
                <a:spcPts val="600"/>
              </a:spcAft>
              <a:defRPr/>
            </a:pPr>
            <a:r>
              <a:rPr lang="en-US" sz="1800" kern="0" dirty="0">
                <a:ea typeface="Tahoma" pitchFamily="34" charset="0"/>
                <a:cs typeface="Tahoma" pitchFamily="34" charset="0"/>
              </a:rPr>
              <a:t>AE </a:t>
            </a:r>
            <a:r>
              <a:rPr lang="en-US" sz="1800" kern="0" dirty="0" smtClean="0">
                <a:ea typeface="Tahoma" pitchFamily="34" charset="0"/>
                <a:cs typeface="Tahoma" pitchFamily="34" charset="0"/>
              </a:rPr>
              <a:t>Goals for the coming year (section C of AE form)</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Include all Position Description’s from all years in </a:t>
            </a:r>
            <a:r>
              <a:rPr lang="en-US" sz="1800" u="sng" kern="0" dirty="0" smtClean="0">
                <a:latin typeface="+mj-lt"/>
                <a:ea typeface="Tahoma" pitchFamily="34" charset="0"/>
                <a:cs typeface="Tahoma" pitchFamily="34" charset="0"/>
              </a:rPr>
              <a:t>Assistant</a:t>
            </a:r>
            <a:r>
              <a:rPr lang="en-US" sz="1800" kern="0" dirty="0" smtClean="0">
                <a:latin typeface="+mj-lt"/>
                <a:ea typeface="Tahoma" pitchFamily="34" charset="0"/>
                <a:cs typeface="Tahoma" pitchFamily="34" charset="0"/>
              </a:rPr>
              <a:t> Title rank</a:t>
            </a:r>
            <a:r>
              <a:rPr lang="en-US" sz="1800" kern="0" dirty="0" smtClean="0">
                <a:latin typeface="+mj-lt"/>
                <a:cs typeface="Times New Roman" pitchFamily="18" charset="0"/>
              </a:rPr>
              <a:t>.</a:t>
            </a:r>
          </a:p>
          <a:p>
            <a:pPr lvl="1" eaLnBrk="1" fontAlgn="auto" hangingPunct="1">
              <a:lnSpc>
                <a:spcPct val="80000"/>
              </a:lnSpc>
              <a:spcAft>
                <a:spcPts val="0"/>
              </a:spcAft>
              <a:buFont typeface="Wingdings" pitchFamily="2" charset="2"/>
              <a:buChar char="Ø"/>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3433730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955342" y="105059"/>
            <a:ext cx="7274257" cy="1143000"/>
          </a:xfrm>
        </p:spPr>
        <p:txBody>
          <a:bodyPr/>
          <a:lstStyle/>
          <a:p>
            <a:pPr fontAlgn="auto">
              <a:spcAft>
                <a:spcPts val="0"/>
              </a:spcAft>
              <a:defRPr/>
            </a:pPr>
            <a:r>
              <a:rPr lang="en-US" sz="3600" dirty="0">
                <a:solidFill>
                  <a:srgbClr val="1740C3"/>
                </a:solidFill>
                <a:ea typeface="ＭＳ Ｐゴシック"/>
                <a:cs typeface="ＭＳ Ｐゴシック"/>
              </a:rPr>
              <a:t>Agenda</a:t>
            </a:r>
          </a:p>
        </p:txBody>
      </p:sp>
      <p:sp>
        <p:nvSpPr>
          <p:cNvPr id="5123" name="Rectangle 3"/>
          <p:cNvSpPr>
            <a:spLocks noGrp="1" noChangeArrowheads="1"/>
          </p:cNvSpPr>
          <p:nvPr>
            <p:ph type="body" idx="4294967295"/>
          </p:nvPr>
        </p:nvSpPr>
        <p:spPr>
          <a:xfrm>
            <a:off x="955342" y="1248059"/>
            <a:ext cx="7274257" cy="4420904"/>
          </a:xfrm>
        </p:spPr>
        <p:txBody>
          <a:bodyPr/>
          <a:lstStyle/>
          <a:p>
            <a:pPr eaLnBrk="1" hangingPunct="1">
              <a:spcBef>
                <a:spcPts val="0"/>
              </a:spcBef>
              <a:spcAft>
                <a:spcPts val="1800"/>
              </a:spcAft>
            </a:pPr>
            <a:r>
              <a:rPr lang="en-US" sz="2800" dirty="0" smtClean="0"/>
              <a:t>Welcome/Introductions</a:t>
            </a:r>
          </a:p>
          <a:p>
            <a:pPr eaLnBrk="1" hangingPunct="1">
              <a:spcBef>
                <a:spcPts val="0"/>
              </a:spcBef>
              <a:spcAft>
                <a:spcPts val="1800"/>
              </a:spcAft>
            </a:pPr>
            <a:r>
              <a:rPr lang="en-US" sz="2800" dirty="0" smtClean="0"/>
              <a:t>Agenda/Training Agreements/Outcomes</a:t>
            </a:r>
          </a:p>
          <a:p>
            <a:pPr eaLnBrk="1" hangingPunct="1">
              <a:spcBef>
                <a:spcPts val="0"/>
              </a:spcBef>
              <a:spcAft>
                <a:spcPts val="1800"/>
              </a:spcAft>
            </a:pPr>
            <a:r>
              <a:rPr lang="en-US" sz="2800" dirty="0" smtClean="0"/>
              <a:t>Overview of Process</a:t>
            </a:r>
          </a:p>
          <a:p>
            <a:pPr eaLnBrk="1" hangingPunct="1">
              <a:spcBef>
                <a:spcPts val="0"/>
              </a:spcBef>
              <a:spcAft>
                <a:spcPts val="1800"/>
              </a:spcAft>
            </a:pPr>
            <a:r>
              <a:rPr lang="en-US" sz="2800" dirty="0" smtClean="0"/>
              <a:t>Reminder of Changes + Common Mistakes</a:t>
            </a:r>
          </a:p>
          <a:p>
            <a:pPr eaLnBrk="1" hangingPunct="1">
              <a:spcBef>
                <a:spcPts val="0"/>
              </a:spcBef>
              <a:spcAft>
                <a:spcPts val="1800"/>
              </a:spcAft>
            </a:pPr>
            <a:r>
              <a:rPr lang="en-US" sz="2800" dirty="0" smtClean="0"/>
              <a:t>Program Review Dossier</a:t>
            </a:r>
          </a:p>
          <a:p>
            <a:pPr eaLnBrk="1" hangingPunct="1">
              <a:spcBef>
                <a:spcPts val="0"/>
              </a:spcBef>
              <a:spcAft>
                <a:spcPts val="1800"/>
              </a:spcAft>
            </a:pPr>
            <a:r>
              <a:rPr lang="en-US" sz="2800" dirty="0" smtClean="0"/>
              <a:t>Questions/Wrap-up</a:t>
            </a:r>
          </a:p>
        </p:txBody>
      </p:sp>
    </p:spTree>
    <p:extLst>
      <p:ext uri="{BB962C8B-B14F-4D97-AF65-F5344CB8AC3E}">
        <p14:creationId xmlns:p14="http://schemas.microsoft.com/office/powerpoint/2010/main" val="1172317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964101" y="105925"/>
            <a:ext cx="7315200" cy="762000"/>
          </a:xfrm>
        </p:spPr>
        <p:txBody>
          <a:bodyPr/>
          <a:lstStyle/>
          <a:p>
            <a:pPr eaLnBrk="1" hangingPunct="1"/>
            <a:r>
              <a:rPr lang="en-US" sz="3200" dirty="0" smtClean="0">
                <a:solidFill>
                  <a:srgbClr val="1740C3"/>
                </a:solidFill>
              </a:rPr>
              <a:t>CE Advisor- CE Specialist</a:t>
            </a:r>
            <a:br>
              <a:rPr lang="en-US" sz="3200" dirty="0" smtClean="0">
                <a:solidFill>
                  <a:srgbClr val="1740C3"/>
                </a:solidFill>
              </a:rPr>
            </a:br>
            <a:r>
              <a:rPr lang="en-US" sz="3200" dirty="0" smtClean="0">
                <a:solidFill>
                  <a:srgbClr val="1740C3"/>
                </a:solidFill>
              </a:rPr>
              <a:t>Associate to Full Title - Promotion</a:t>
            </a:r>
          </a:p>
        </p:txBody>
      </p:sp>
      <p:sp>
        <p:nvSpPr>
          <p:cNvPr id="290819" name="Rectangle 3"/>
          <p:cNvSpPr>
            <a:spLocks noGrp="1" noChangeArrowheads="1"/>
          </p:cNvSpPr>
          <p:nvPr>
            <p:ph type="body" idx="4294967295"/>
          </p:nvPr>
        </p:nvSpPr>
        <p:spPr>
          <a:xfrm>
            <a:off x="964101" y="851715"/>
            <a:ext cx="7315200" cy="4495800"/>
          </a:xfrm>
        </p:spPr>
        <p:txBody>
          <a:bodyPr rtlCol="0">
            <a:noAutofit/>
          </a:bodyPr>
          <a:lstStyle/>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Program Summary Narrative (10 pages) for your career within the Associate Title </a:t>
            </a:r>
            <a:r>
              <a:rPr lang="en-US" sz="1800" kern="0" dirty="0">
                <a:latin typeface="+mj-lt"/>
                <a:ea typeface="Tahoma" pitchFamily="34" charset="0"/>
                <a:cs typeface="Tahoma" pitchFamily="34" charset="0"/>
              </a:rPr>
              <a:t>r</a:t>
            </a:r>
            <a:r>
              <a:rPr lang="en-US" sz="1800" kern="0" dirty="0" smtClean="0">
                <a:latin typeface="+mj-lt"/>
                <a:ea typeface="Tahoma" pitchFamily="34" charset="0"/>
                <a:cs typeface="Tahoma" pitchFamily="34" charset="0"/>
              </a:rPr>
              <a:t>ank.</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Bibliography from your </a:t>
            </a:r>
            <a:r>
              <a:rPr lang="en-US" sz="2000" b="1" kern="0" dirty="0" smtClean="0">
                <a:latin typeface="+mj-lt"/>
                <a:ea typeface="Tahoma" pitchFamily="34" charset="0"/>
                <a:cs typeface="Tahoma" pitchFamily="34" charset="0"/>
              </a:rPr>
              <a:t>entire career</a:t>
            </a:r>
            <a:r>
              <a:rPr lang="en-US" sz="1800" kern="0" dirty="0" smtClean="0">
                <a:latin typeface="+mj-lt"/>
                <a:ea typeface="Tahoma" pitchFamily="34" charset="0"/>
                <a:cs typeface="Tahoma" pitchFamily="34" charset="0"/>
              </a:rPr>
              <a:t>.</a:t>
            </a:r>
          </a:p>
          <a:p>
            <a:pPr marL="800100" lvl="1" indent="-342900">
              <a:spcBef>
                <a:spcPts val="0"/>
              </a:spcBef>
              <a:spcAft>
                <a:spcPts val="600"/>
              </a:spcAft>
              <a:buFont typeface="Arial" panose="020B0604020202020204" pitchFamily="34" charset="0"/>
              <a:buChar char="•"/>
            </a:pPr>
            <a:r>
              <a:rPr lang="en-US" sz="1800" b="1" u="sng" kern="0" dirty="0" smtClean="0">
                <a:latin typeface="+mj-lt"/>
                <a:ea typeface="Tahoma" pitchFamily="34" charset="0"/>
                <a:cs typeface="Tahoma" pitchFamily="34" charset="0"/>
              </a:rPr>
              <a:t>Highlight </a:t>
            </a:r>
            <a:r>
              <a:rPr lang="en-US" sz="1800" kern="0" dirty="0">
                <a:ea typeface="Tahoma" pitchFamily="34" charset="0"/>
                <a:cs typeface="Tahoma" pitchFamily="34" charset="0"/>
              </a:rPr>
              <a:t>those developed in </a:t>
            </a:r>
            <a:r>
              <a:rPr lang="en-US" sz="1800" u="sng" kern="0" dirty="0" smtClean="0">
                <a:solidFill>
                  <a:srgbClr val="FF0000"/>
                </a:solidFill>
                <a:ea typeface="Tahoma" pitchFamily="34" charset="0"/>
                <a:cs typeface="Tahoma" pitchFamily="34" charset="0"/>
              </a:rPr>
              <a:t>Associate </a:t>
            </a:r>
            <a:r>
              <a:rPr lang="en-US" sz="1800" u="sng" kern="0" dirty="0">
                <a:solidFill>
                  <a:srgbClr val="FF0000"/>
                </a:solidFill>
                <a:ea typeface="Tahoma" pitchFamily="34" charset="0"/>
                <a:cs typeface="Tahoma" pitchFamily="34" charset="0"/>
              </a:rPr>
              <a:t>Title </a:t>
            </a:r>
            <a:r>
              <a:rPr lang="en-US" sz="1800" kern="0" dirty="0" smtClean="0">
                <a:ea typeface="Tahoma" pitchFamily="34" charset="0"/>
                <a:cs typeface="Tahoma" pitchFamily="34" charset="0"/>
              </a:rPr>
              <a:t>rank and </a:t>
            </a:r>
            <a:r>
              <a:rPr lang="en-US" sz="1800" dirty="0"/>
              <a:t>annotate your role on multi-authored publications since last successful salary action</a:t>
            </a:r>
          </a:p>
          <a:p>
            <a:pPr marL="346075" lvl="1" indent="-346075" fontAlgn="auto">
              <a:lnSpc>
                <a:spcPct val="120000"/>
              </a:lnSpc>
              <a:spcBef>
                <a:spcPts val="0"/>
              </a:spcBef>
              <a:spcAft>
                <a:spcPts val="600"/>
              </a:spcAft>
              <a:buFont typeface="Arial" panose="020B0604020202020204" pitchFamily="34" charset="0"/>
              <a:buChar char="•"/>
              <a:defRPr/>
            </a:pPr>
            <a:r>
              <a:rPr lang="en-US" sz="1800" kern="0" dirty="0" smtClean="0">
                <a:ea typeface="Tahoma" pitchFamily="34" charset="0"/>
                <a:cs typeface="Tahoma" pitchFamily="34" charset="0"/>
              </a:rPr>
              <a:t>Extension </a:t>
            </a:r>
            <a:r>
              <a:rPr lang="en-US" sz="1800" kern="0" dirty="0">
                <a:ea typeface="Tahoma" pitchFamily="34" charset="0"/>
                <a:cs typeface="Tahoma" pitchFamily="34" charset="0"/>
              </a:rPr>
              <a:t>activities table , project summary table, professional competence and University and public service tables– since </a:t>
            </a:r>
            <a:r>
              <a:rPr lang="en-US" sz="1800" kern="0" dirty="0" smtClean="0">
                <a:ea typeface="Tahoma" pitchFamily="34" charset="0"/>
                <a:cs typeface="Tahoma" pitchFamily="34" charset="0"/>
              </a:rPr>
              <a:t>last successful salary action.</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smtClean="0">
                <a:ea typeface="Tahoma" pitchFamily="34" charset="0"/>
                <a:cs typeface="Tahoma" pitchFamily="34" charset="0"/>
              </a:rPr>
              <a:t>(3</a:t>
            </a:r>
            <a:r>
              <a:rPr lang="en-US" sz="1800" kern="0" dirty="0">
                <a:ea typeface="Tahoma" pitchFamily="34" charset="0"/>
                <a:cs typeface="Tahoma" pitchFamily="34" charset="0"/>
              </a:rPr>
              <a:t>) Publication </a:t>
            </a:r>
            <a:r>
              <a:rPr lang="en-US" sz="1800" kern="0" dirty="0" smtClean="0">
                <a:ea typeface="Tahoma" pitchFamily="34" charset="0"/>
                <a:cs typeface="Tahoma" pitchFamily="34" charset="0"/>
              </a:rPr>
              <a:t>examples with summary </a:t>
            </a:r>
            <a:r>
              <a:rPr lang="en-US" sz="1800" kern="0" dirty="0">
                <a:ea typeface="Tahoma" pitchFamily="34" charset="0"/>
                <a:cs typeface="Tahoma" pitchFamily="34" charset="0"/>
              </a:rPr>
              <a:t>-- can be those submitted in other </a:t>
            </a:r>
            <a:r>
              <a:rPr lang="en-US" sz="1800" kern="0" dirty="0" smtClean="0">
                <a:ea typeface="Tahoma" pitchFamily="34" charset="0"/>
                <a:cs typeface="Tahoma" pitchFamily="34" charset="0"/>
              </a:rPr>
              <a:t>PR’s with in the Associate title.</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a:ea typeface="Tahoma" pitchFamily="34" charset="0"/>
                <a:cs typeface="Tahoma" pitchFamily="34" charset="0"/>
              </a:rPr>
              <a:t>Letters of Evaluation </a:t>
            </a:r>
            <a:r>
              <a:rPr lang="en-US" sz="1600" kern="0" dirty="0">
                <a:ea typeface="Tahoma" pitchFamily="34" charset="0"/>
                <a:cs typeface="Tahoma" pitchFamily="34" charset="0"/>
              </a:rPr>
              <a:t>(maximum of 6).</a:t>
            </a:r>
          </a:p>
          <a:p>
            <a:pPr fontAlgn="auto">
              <a:lnSpc>
                <a:spcPct val="120000"/>
              </a:lnSpc>
              <a:spcBef>
                <a:spcPts val="0"/>
              </a:spcBef>
              <a:spcAft>
                <a:spcPts val="600"/>
              </a:spcAft>
              <a:defRPr/>
            </a:pPr>
            <a:r>
              <a:rPr lang="en-US" sz="1800" kern="0" dirty="0" smtClean="0">
                <a:ea typeface="Tahoma" pitchFamily="34" charset="0"/>
                <a:cs typeface="Tahoma" pitchFamily="34" charset="0"/>
              </a:rPr>
              <a:t>AE </a:t>
            </a:r>
            <a:r>
              <a:rPr lang="en-US" sz="1800" kern="0" dirty="0">
                <a:ea typeface="Tahoma" pitchFamily="34" charset="0"/>
                <a:cs typeface="Tahoma" pitchFamily="34" charset="0"/>
              </a:rPr>
              <a:t>Goals for the coming year (section C of AE form)</a:t>
            </a:r>
          </a:p>
          <a:p>
            <a:pPr fontAlgn="auto">
              <a:lnSpc>
                <a:spcPct val="120000"/>
              </a:lnSpc>
              <a:spcBef>
                <a:spcPts val="0"/>
              </a:spcBef>
              <a:spcAft>
                <a:spcPts val="600"/>
              </a:spcAft>
              <a:defRPr/>
            </a:pPr>
            <a:r>
              <a:rPr lang="en-US" sz="1800" kern="0" dirty="0" smtClean="0">
                <a:ea typeface="Tahoma" pitchFamily="34" charset="0"/>
                <a:cs typeface="Tahoma" pitchFamily="34" charset="0"/>
              </a:rPr>
              <a:t>Include </a:t>
            </a:r>
            <a:r>
              <a:rPr lang="en-US" sz="1800" kern="0" dirty="0">
                <a:ea typeface="Tahoma" pitchFamily="34" charset="0"/>
                <a:cs typeface="Tahoma" pitchFamily="34" charset="0"/>
              </a:rPr>
              <a:t>all </a:t>
            </a:r>
            <a:r>
              <a:rPr lang="en-US" sz="1800" kern="0" dirty="0" smtClean="0">
                <a:ea typeface="Tahoma" pitchFamily="34" charset="0"/>
                <a:cs typeface="Tahoma" pitchFamily="34" charset="0"/>
              </a:rPr>
              <a:t>Position Description’s </a:t>
            </a:r>
            <a:r>
              <a:rPr lang="en-US" sz="1800" kern="0" dirty="0">
                <a:ea typeface="Tahoma" pitchFamily="34" charset="0"/>
                <a:cs typeface="Tahoma" pitchFamily="34" charset="0"/>
              </a:rPr>
              <a:t>from all years in </a:t>
            </a:r>
            <a:r>
              <a:rPr lang="en-US" sz="1800" u="sng" kern="0" dirty="0" smtClean="0">
                <a:ea typeface="Tahoma" pitchFamily="34" charset="0"/>
                <a:cs typeface="Tahoma" pitchFamily="34" charset="0"/>
              </a:rPr>
              <a:t>Associate</a:t>
            </a:r>
            <a:r>
              <a:rPr lang="en-US" sz="1800" kern="0" dirty="0" smtClean="0">
                <a:ea typeface="Tahoma" pitchFamily="34" charset="0"/>
                <a:cs typeface="Tahoma" pitchFamily="34" charset="0"/>
              </a:rPr>
              <a:t> </a:t>
            </a:r>
            <a:r>
              <a:rPr lang="en-US" sz="1800" kern="0" dirty="0">
                <a:ea typeface="Tahoma" pitchFamily="34" charset="0"/>
                <a:cs typeface="Tahoma" pitchFamily="34" charset="0"/>
              </a:rPr>
              <a:t>Title rank</a:t>
            </a:r>
            <a:r>
              <a:rPr lang="en-US" sz="1800" kern="0" dirty="0" smtClean="0">
                <a:cs typeface="Times New Roman" pitchFamily="18" charset="0"/>
              </a:rPr>
              <a:t>.</a:t>
            </a:r>
          </a:p>
          <a:p>
            <a:pPr marL="457200" lvl="1" indent="0" eaLnBrk="1" fontAlgn="auto" hangingPunct="1">
              <a:lnSpc>
                <a:spcPct val="80000"/>
              </a:lnSpc>
              <a:spcAft>
                <a:spcPts val="0"/>
              </a:spcAft>
              <a:buNone/>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9766154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981075" y="36786"/>
            <a:ext cx="7315200" cy="762000"/>
          </a:xfrm>
        </p:spPr>
        <p:txBody>
          <a:bodyPr/>
          <a:lstStyle/>
          <a:p>
            <a:pPr eaLnBrk="1" hangingPunct="1"/>
            <a:r>
              <a:rPr lang="en-US" sz="3200" dirty="0" smtClean="0">
                <a:solidFill>
                  <a:srgbClr val="1740C3"/>
                </a:solidFill>
              </a:rPr>
              <a:t>CE Advisor-CE Specialist </a:t>
            </a:r>
            <a:br>
              <a:rPr lang="en-US" sz="3200" dirty="0" smtClean="0">
                <a:solidFill>
                  <a:srgbClr val="1740C3"/>
                </a:solidFill>
              </a:rPr>
            </a:br>
            <a:r>
              <a:rPr lang="en-US" sz="3200" dirty="0" smtClean="0">
                <a:solidFill>
                  <a:srgbClr val="1740C3"/>
                </a:solidFill>
              </a:rPr>
              <a:t>Full Title V – VI - Promotion</a:t>
            </a:r>
          </a:p>
        </p:txBody>
      </p:sp>
      <p:sp>
        <p:nvSpPr>
          <p:cNvPr id="290819" name="Rectangle 3"/>
          <p:cNvSpPr>
            <a:spLocks noGrp="1" noChangeArrowheads="1"/>
          </p:cNvSpPr>
          <p:nvPr>
            <p:ph type="body" idx="4294967295"/>
          </p:nvPr>
        </p:nvSpPr>
        <p:spPr>
          <a:xfrm>
            <a:off x="905860" y="762000"/>
            <a:ext cx="7765174" cy="5448301"/>
          </a:xfrm>
        </p:spPr>
        <p:txBody>
          <a:bodyPr rtlCol="0">
            <a:noAutofit/>
          </a:bodyPr>
          <a:lstStyle/>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Program Summary Narrative (10 pages) for your career within the Full Title </a:t>
            </a:r>
            <a:r>
              <a:rPr lang="en-US" sz="1800" kern="0" dirty="0">
                <a:latin typeface="+mj-lt"/>
                <a:ea typeface="Tahoma" pitchFamily="34" charset="0"/>
                <a:cs typeface="Tahoma" pitchFamily="34" charset="0"/>
              </a:rPr>
              <a:t>r</a:t>
            </a:r>
            <a:r>
              <a:rPr lang="en-US" sz="1800" kern="0" dirty="0" smtClean="0">
                <a:latin typeface="+mj-lt"/>
                <a:ea typeface="Tahoma" pitchFamily="34" charset="0"/>
                <a:cs typeface="Tahoma" pitchFamily="34" charset="0"/>
              </a:rPr>
              <a:t>ank.</a:t>
            </a:r>
          </a:p>
          <a:p>
            <a:pPr fontAlgn="auto">
              <a:lnSpc>
                <a:spcPct val="120000"/>
              </a:lnSpc>
              <a:spcBef>
                <a:spcPts val="0"/>
              </a:spcBef>
              <a:spcAft>
                <a:spcPts val="600"/>
              </a:spcAft>
              <a:defRPr/>
            </a:pPr>
            <a:r>
              <a:rPr lang="en-US" sz="1800" kern="0" dirty="0">
                <a:ea typeface="Tahoma" pitchFamily="34" charset="0"/>
                <a:cs typeface="Tahoma" pitchFamily="34" charset="0"/>
              </a:rPr>
              <a:t>AE Goals for the coming year (section C of AE form)</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Bibliography from your </a:t>
            </a:r>
            <a:r>
              <a:rPr lang="en-US" sz="2000" b="1" kern="0" dirty="0" smtClean="0">
                <a:latin typeface="+mj-lt"/>
                <a:ea typeface="Tahoma" pitchFamily="34" charset="0"/>
                <a:cs typeface="Tahoma" pitchFamily="34" charset="0"/>
              </a:rPr>
              <a:t>entire career</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Highlight </a:t>
            </a:r>
            <a:r>
              <a:rPr lang="en-US" sz="1800" kern="0" dirty="0" smtClean="0">
                <a:latin typeface="+mj-lt"/>
                <a:ea typeface="Tahoma" pitchFamily="34" charset="0"/>
                <a:cs typeface="Tahoma" pitchFamily="34" charset="0"/>
              </a:rPr>
              <a:t>years in </a:t>
            </a:r>
            <a:r>
              <a:rPr lang="en-US" sz="1800" u="sng" kern="0" dirty="0" smtClean="0">
                <a:solidFill>
                  <a:srgbClr val="FF0000"/>
                </a:solidFill>
                <a:latin typeface="+mj-lt"/>
                <a:ea typeface="Tahoma" pitchFamily="34" charset="0"/>
                <a:cs typeface="Tahoma" pitchFamily="34" charset="0"/>
              </a:rPr>
              <a:t>Full Title rank </a:t>
            </a:r>
            <a:r>
              <a:rPr lang="en-US" sz="1800" kern="0" dirty="0" smtClean="0">
                <a:latin typeface="+mj-lt"/>
                <a:ea typeface="Tahoma" pitchFamily="34" charset="0"/>
                <a:cs typeface="Tahoma" pitchFamily="34" charset="0"/>
              </a:rPr>
              <a:t>and</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Highlight differently</a:t>
            </a:r>
            <a:r>
              <a:rPr lang="en-US" sz="1800" kern="0" dirty="0" smtClean="0">
                <a:latin typeface="+mj-lt"/>
                <a:ea typeface="Tahoma" pitchFamily="34" charset="0"/>
                <a:cs typeface="Tahoma" pitchFamily="34" charset="0"/>
              </a:rPr>
              <a:t> years since last successful salary action.</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Define </a:t>
            </a:r>
            <a:r>
              <a:rPr lang="en-US" sz="1800" kern="0" dirty="0" smtClean="0">
                <a:latin typeface="+mj-lt"/>
                <a:ea typeface="Tahoma" pitchFamily="34" charset="0"/>
                <a:cs typeface="Tahoma" pitchFamily="34" charset="0"/>
              </a:rPr>
              <a:t> your role in the publication</a:t>
            </a:r>
            <a:endParaRPr lang="en-US" sz="1800" b="1" u="sng" kern="0" dirty="0" smtClean="0">
              <a:latin typeface="+mj-lt"/>
              <a:ea typeface="Tahoma" pitchFamily="34" charset="0"/>
              <a:cs typeface="Tahoma" pitchFamily="34" charset="0"/>
            </a:endParaRPr>
          </a:p>
          <a:p>
            <a:pPr marL="346075" lvl="1" indent="-346075" fontAlgn="auto">
              <a:lnSpc>
                <a:spcPct val="120000"/>
              </a:lnSpc>
              <a:spcBef>
                <a:spcPts val="0"/>
              </a:spcBef>
              <a:spcAft>
                <a:spcPts val="600"/>
              </a:spcAft>
              <a:buFont typeface="Arial" panose="020B0604020202020204" pitchFamily="34" charset="0"/>
              <a:buChar char="•"/>
              <a:defRPr/>
            </a:pPr>
            <a:r>
              <a:rPr lang="en-US" sz="1800" kern="0" dirty="0">
                <a:ea typeface="Tahoma" pitchFamily="34" charset="0"/>
                <a:cs typeface="Tahoma" pitchFamily="34" charset="0"/>
              </a:rPr>
              <a:t>Extension activities table , project summary table, professional competence and University and public service tables– since </a:t>
            </a:r>
            <a:r>
              <a:rPr lang="en-US" sz="1800" kern="0" dirty="0" smtClean="0">
                <a:ea typeface="Tahoma" pitchFamily="34" charset="0"/>
                <a:cs typeface="Tahoma" pitchFamily="34" charset="0"/>
              </a:rPr>
              <a:t>last successful salary action.</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(3) Publication examples with summary -- can be those submitted in other PR’s in Full Title rank. </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Letters of Evaluation </a:t>
            </a:r>
            <a:r>
              <a:rPr lang="en-US" sz="1600" kern="0" dirty="0" smtClean="0">
                <a:latin typeface="+mj-lt"/>
                <a:ea typeface="Tahoma" pitchFamily="34" charset="0"/>
                <a:cs typeface="Tahoma" pitchFamily="34" charset="0"/>
              </a:rPr>
              <a:t>(maximum of 6).</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Include all PD’s from all years in Full Title rank</a:t>
            </a:r>
            <a:r>
              <a:rPr lang="en-US" sz="1800" kern="0" dirty="0" smtClean="0">
                <a:latin typeface="+mj-lt"/>
                <a:cs typeface="Times New Roman" pitchFamily="18" charset="0"/>
              </a:rPr>
              <a:t>.</a:t>
            </a:r>
          </a:p>
          <a:p>
            <a:pPr lvl="1" eaLnBrk="1" fontAlgn="auto" hangingPunct="1">
              <a:lnSpc>
                <a:spcPct val="80000"/>
              </a:lnSpc>
              <a:spcAft>
                <a:spcPts val="0"/>
              </a:spcAft>
              <a:buFont typeface="Wingdings" pitchFamily="2" charset="2"/>
              <a:buChar char="Ø"/>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2405171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213757" y="191601"/>
            <a:ext cx="8597734" cy="1249272"/>
          </a:xfrm>
        </p:spPr>
        <p:txBody>
          <a:bodyPr/>
          <a:lstStyle/>
          <a:p>
            <a:pPr eaLnBrk="1" hangingPunct="1"/>
            <a:r>
              <a:rPr lang="en-US" sz="3600" dirty="0" smtClean="0">
                <a:solidFill>
                  <a:srgbClr val="1740C3"/>
                </a:solidFill>
              </a:rPr>
              <a:t>CE Advisor &amp; CE Specialist Full Title VII-</a:t>
            </a:r>
            <a:r>
              <a:rPr lang="en-US" sz="3600" dirty="0" err="1" smtClean="0">
                <a:solidFill>
                  <a:srgbClr val="1740C3"/>
                </a:solidFill>
              </a:rPr>
              <a:t>Offscale</a:t>
            </a:r>
            <a:r>
              <a:rPr lang="en-US" sz="3600" dirty="0" smtClean="0">
                <a:solidFill>
                  <a:srgbClr val="1740C3"/>
                </a:solidFill>
              </a:rPr>
              <a:t> Upper Level Merits</a:t>
            </a:r>
          </a:p>
        </p:txBody>
      </p:sp>
      <p:sp>
        <p:nvSpPr>
          <p:cNvPr id="290819" name="Rectangle 3"/>
          <p:cNvSpPr>
            <a:spLocks noGrp="1" noChangeArrowheads="1"/>
          </p:cNvSpPr>
          <p:nvPr>
            <p:ph type="body" idx="4294967295"/>
          </p:nvPr>
        </p:nvSpPr>
        <p:spPr>
          <a:xfrm>
            <a:off x="213757" y="1440873"/>
            <a:ext cx="8750134" cy="5503235"/>
          </a:xfrm>
        </p:spPr>
        <p:txBody>
          <a:bodyPr rtlCol="0">
            <a:noAutofit/>
          </a:bodyPr>
          <a:lstStyle/>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Program Summary Narrative (6 pages) for period covered.</a:t>
            </a:r>
          </a:p>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Bibliography from your </a:t>
            </a:r>
            <a:r>
              <a:rPr lang="en-US" sz="1600" b="1" kern="0" dirty="0" smtClean="0">
                <a:latin typeface="+mj-lt"/>
                <a:ea typeface="Tahoma" pitchFamily="34" charset="0"/>
                <a:cs typeface="Tahoma" pitchFamily="34" charset="0"/>
              </a:rPr>
              <a:t>entire career.</a:t>
            </a:r>
          </a:p>
          <a:p>
            <a:pPr lvl="1" fontAlgn="auto">
              <a:lnSpc>
                <a:spcPct val="120000"/>
              </a:lnSpc>
              <a:spcBef>
                <a:spcPts val="0"/>
              </a:spcBef>
              <a:spcAft>
                <a:spcPts val="600"/>
              </a:spcAft>
              <a:defRPr/>
            </a:pPr>
            <a:r>
              <a:rPr lang="en-US" sz="1600" b="1" u="sng" kern="0" dirty="0" smtClean="0">
                <a:latin typeface="+mj-lt"/>
                <a:ea typeface="Tahoma" pitchFamily="34" charset="0"/>
                <a:cs typeface="Tahoma" pitchFamily="34" charset="0"/>
              </a:rPr>
              <a:t>Highlight </a:t>
            </a:r>
            <a:r>
              <a:rPr lang="en-US" sz="1600" kern="0" dirty="0" smtClean="0">
                <a:latin typeface="+mj-lt"/>
                <a:ea typeface="Tahoma" pitchFamily="34" charset="0"/>
                <a:cs typeface="Tahoma" pitchFamily="34" charset="0"/>
              </a:rPr>
              <a:t>years since last successful salary action.</a:t>
            </a:r>
          </a:p>
          <a:p>
            <a:pPr lvl="1" fontAlgn="auto">
              <a:lnSpc>
                <a:spcPct val="120000"/>
              </a:lnSpc>
              <a:spcBef>
                <a:spcPts val="0"/>
              </a:spcBef>
              <a:spcAft>
                <a:spcPts val="600"/>
              </a:spcAft>
              <a:defRPr/>
            </a:pPr>
            <a:r>
              <a:rPr lang="en-US" sz="1600" b="1" u="sng" kern="0" dirty="0" smtClean="0">
                <a:latin typeface="+mj-lt"/>
                <a:ea typeface="Tahoma" pitchFamily="34" charset="0"/>
                <a:cs typeface="Tahoma" pitchFamily="34" charset="0"/>
              </a:rPr>
              <a:t>Define</a:t>
            </a:r>
            <a:r>
              <a:rPr lang="en-US" sz="1600" kern="0" dirty="0" smtClean="0">
                <a:latin typeface="+mj-lt"/>
                <a:ea typeface="Tahoma" pitchFamily="34" charset="0"/>
                <a:cs typeface="Tahoma" pitchFamily="34" charset="0"/>
              </a:rPr>
              <a:t> your role in the publication - </a:t>
            </a:r>
            <a:r>
              <a:rPr lang="en-US" sz="1600" i="1" dirty="0"/>
              <a:t>annotate your role on multi-authored publications since last successful salary </a:t>
            </a:r>
            <a:r>
              <a:rPr lang="en-US" sz="1600" i="1" dirty="0" smtClean="0"/>
              <a:t>action</a:t>
            </a:r>
            <a:endParaRPr lang="en-US" sz="1600" b="1" i="1" u="sng" kern="0" dirty="0" smtClean="0">
              <a:latin typeface="+mj-lt"/>
              <a:ea typeface="Tahoma" pitchFamily="34" charset="0"/>
              <a:cs typeface="Tahoma" pitchFamily="34" charset="0"/>
            </a:endParaRPr>
          </a:p>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Extension activities table,  </a:t>
            </a:r>
            <a:r>
              <a:rPr lang="en-US" sz="1600" kern="0" dirty="0">
                <a:latin typeface="+mj-lt"/>
                <a:ea typeface="Tahoma" pitchFamily="34" charset="0"/>
                <a:cs typeface="Tahoma" pitchFamily="34" charset="0"/>
              </a:rPr>
              <a:t>p</a:t>
            </a:r>
            <a:r>
              <a:rPr lang="en-US" sz="1600" kern="0" dirty="0" smtClean="0">
                <a:latin typeface="+mj-lt"/>
                <a:ea typeface="Tahoma" pitchFamily="34" charset="0"/>
                <a:cs typeface="Tahoma" pitchFamily="34" charset="0"/>
              </a:rPr>
              <a:t>roject summary table, professional competence and University and public service tables– since last successful salary action.</a:t>
            </a:r>
            <a:endParaRPr lang="en-US" sz="1600" kern="0" dirty="0">
              <a:latin typeface="+mj-lt"/>
              <a:ea typeface="Tahoma" pitchFamily="34" charset="0"/>
              <a:cs typeface="Tahoma" pitchFamily="34" charset="0"/>
            </a:endParaRPr>
          </a:p>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(3) Publication examples with summary -- can be those submitted in other PR’s in Full Title rank.</a:t>
            </a:r>
          </a:p>
          <a:p>
            <a:pPr fontAlgn="auto">
              <a:lnSpc>
                <a:spcPct val="120000"/>
              </a:lnSpc>
              <a:spcBef>
                <a:spcPts val="0"/>
              </a:spcBef>
              <a:spcAft>
                <a:spcPts val="600"/>
              </a:spcAft>
              <a:defRPr/>
            </a:pPr>
            <a:r>
              <a:rPr lang="en-US" sz="1600" kern="0" dirty="0">
                <a:ea typeface="Tahoma" pitchFamily="34" charset="0"/>
                <a:cs typeface="Tahoma" pitchFamily="34" charset="0"/>
              </a:rPr>
              <a:t>Letters of Evaluation (maximum of 6).</a:t>
            </a:r>
          </a:p>
          <a:p>
            <a:pPr lvl="1" fontAlgn="auto">
              <a:lnSpc>
                <a:spcPct val="120000"/>
              </a:lnSpc>
              <a:spcBef>
                <a:spcPts val="0"/>
              </a:spcBef>
              <a:spcAft>
                <a:spcPts val="600"/>
              </a:spcAft>
              <a:buFont typeface="Arial" panose="020B0604020202020204" pitchFamily="34" charset="0"/>
              <a:buChar char="•"/>
              <a:defRPr/>
            </a:pPr>
            <a:r>
              <a:rPr lang="en-US" sz="1600" kern="0" dirty="0">
                <a:ea typeface="Tahoma" pitchFamily="34" charset="0"/>
                <a:cs typeface="Tahoma" pitchFamily="34" charset="0"/>
              </a:rPr>
              <a:t>I</a:t>
            </a:r>
            <a:r>
              <a:rPr lang="en-US" sz="1600" kern="0" dirty="0" smtClean="0">
                <a:ea typeface="Tahoma" pitchFamily="34" charset="0"/>
                <a:cs typeface="Tahoma" pitchFamily="34" charset="0"/>
              </a:rPr>
              <a:t>nput </a:t>
            </a:r>
            <a:r>
              <a:rPr lang="en-US" sz="1600" kern="0" dirty="0">
                <a:ea typeface="Tahoma" pitchFamily="34" charset="0"/>
                <a:cs typeface="Tahoma" pitchFamily="34" charset="0"/>
              </a:rPr>
              <a:t>your list of names under the tab “references” in your PR document by January 17, </a:t>
            </a:r>
            <a:r>
              <a:rPr lang="en-US" sz="1600" kern="0" dirty="0" smtClean="0">
                <a:ea typeface="Tahoma" pitchFamily="34" charset="0"/>
                <a:cs typeface="Tahoma" pitchFamily="34" charset="0"/>
              </a:rPr>
              <a:t>2017.</a:t>
            </a:r>
          </a:p>
          <a:p>
            <a:pPr fontAlgn="auto">
              <a:lnSpc>
                <a:spcPct val="120000"/>
              </a:lnSpc>
              <a:spcBef>
                <a:spcPts val="0"/>
              </a:spcBef>
              <a:spcAft>
                <a:spcPts val="600"/>
              </a:spcAft>
              <a:defRPr/>
            </a:pPr>
            <a:r>
              <a:rPr lang="en-US" sz="1600" kern="0" dirty="0">
                <a:ea typeface="Tahoma" pitchFamily="34" charset="0"/>
                <a:cs typeface="Tahoma" pitchFamily="34" charset="0"/>
              </a:rPr>
              <a:t>AE Goals for the coming year (section C of AE form)</a:t>
            </a:r>
          </a:p>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Include all PD’s applicable to rank and step</a:t>
            </a:r>
            <a:endParaRPr lang="en-US" sz="1600" kern="0" dirty="0" smtClean="0">
              <a:latin typeface="+mj-lt"/>
              <a:cs typeface="Times New Roman" pitchFamily="18" charset="0"/>
            </a:endParaRPr>
          </a:p>
          <a:p>
            <a:pPr lvl="1" eaLnBrk="1" fontAlgn="auto" hangingPunct="1">
              <a:lnSpc>
                <a:spcPct val="80000"/>
              </a:lnSpc>
              <a:spcAft>
                <a:spcPts val="0"/>
              </a:spcAft>
              <a:buFont typeface="Wingdings" pitchFamily="2" charset="2"/>
              <a:buChar char="Ø"/>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13848431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163021"/>
            <a:ext cx="8229600" cy="513873"/>
          </a:xfrm>
        </p:spPr>
        <p:txBody>
          <a:bodyPr/>
          <a:lstStyle/>
          <a:p>
            <a:r>
              <a:rPr lang="en-US" sz="3200" dirty="0" smtClean="0">
                <a:solidFill>
                  <a:srgbClr val="1740C3"/>
                </a:solidFill>
              </a:rPr>
              <a:t>Accelerated Merit for All Academics </a:t>
            </a:r>
            <a:br>
              <a:rPr lang="en-US" sz="3200" dirty="0" smtClean="0">
                <a:solidFill>
                  <a:srgbClr val="1740C3"/>
                </a:solidFill>
              </a:rPr>
            </a:br>
            <a:endParaRPr lang="en-US" sz="3200" i="1" dirty="0">
              <a:solidFill>
                <a:srgbClr val="1740C3"/>
              </a:solidFill>
            </a:endParaRPr>
          </a:p>
        </p:txBody>
      </p:sp>
      <p:sp>
        <p:nvSpPr>
          <p:cNvPr id="3" name="Rectangle 2"/>
          <p:cNvSpPr/>
          <p:nvPr/>
        </p:nvSpPr>
        <p:spPr>
          <a:xfrm>
            <a:off x="459589" y="676894"/>
            <a:ext cx="8431481" cy="4893647"/>
          </a:xfrm>
          <a:prstGeom prst="rect">
            <a:avLst/>
          </a:prstGeom>
        </p:spPr>
        <p:txBody>
          <a:bodyPr wrap="square">
            <a:spAutoFit/>
          </a:bodyPr>
          <a:lstStyle/>
          <a:p>
            <a:pPr eaLnBrk="1" hangingPunct="1">
              <a:spcBef>
                <a:spcPts val="0"/>
              </a:spcBef>
              <a:spcAft>
                <a:spcPts val="1200"/>
              </a:spcAft>
            </a:pPr>
            <a:r>
              <a:rPr lang="en-US" sz="2400" dirty="0" smtClean="0"/>
              <a:t>Upload by February 1, 2017</a:t>
            </a:r>
            <a:endParaRPr lang="en-US" sz="2400" dirty="0"/>
          </a:p>
          <a:p>
            <a:pPr marL="800100" lvl="1" indent="-342900" eaLnBrk="1" hangingPunct="1">
              <a:spcBef>
                <a:spcPts val="0"/>
              </a:spcBef>
              <a:spcAft>
                <a:spcPts val="600"/>
              </a:spcAft>
              <a:buFont typeface="Arial" panose="020B0604020202020204" pitchFamily="34" charset="0"/>
              <a:buChar char="•"/>
            </a:pPr>
            <a:r>
              <a:rPr lang="en-US" sz="1600" dirty="0" smtClean="0"/>
              <a:t>Acceleration Statement (1 page maximum)</a:t>
            </a:r>
            <a:endParaRPr lang="en-US" sz="1600" dirty="0"/>
          </a:p>
          <a:p>
            <a:pPr marL="800100" lvl="1" indent="-342900" eaLnBrk="1" hangingPunct="1">
              <a:spcBef>
                <a:spcPts val="0"/>
              </a:spcBef>
              <a:spcAft>
                <a:spcPts val="600"/>
              </a:spcAft>
              <a:buFont typeface="Arial" panose="020B0604020202020204" pitchFamily="34" charset="0"/>
              <a:buChar char="•"/>
            </a:pPr>
            <a:r>
              <a:rPr lang="en-US" sz="1600" dirty="0" smtClean="0"/>
              <a:t>Program Summary Narrative (6 page maximum)</a:t>
            </a:r>
          </a:p>
          <a:p>
            <a:pPr lvl="2">
              <a:spcBef>
                <a:spcPts val="0"/>
              </a:spcBef>
              <a:spcAft>
                <a:spcPts val="600"/>
              </a:spcAft>
            </a:pPr>
            <a:r>
              <a:rPr lang="en-US" sz="1600" i="1" dirty="0" smtClean="0"/>
              <a:t>*</a:t>
            </a:r>
            <a:r>
              <a:rPr lang="en-US" sz="1600" i="1" dirty="0"/>
              <a:t>Professional Research &amp; Project Scientist Step VI, AS, or Research Specialist AS merits are allocated 10 pages for their program summary narrative as these are career </a:t>
            </a:r>
            <a:r>
              <a:rPr lang="en-US" sz="1600" i="1" dirty="0" smtClean="0"/>
              <a:t>reviews</a:t>
            </a:r>
            <a:endParaRPr lang="en-US" sz="1600" dirty="0" smtClean="0"/>
          </a:p>
          <a:p>
            <a:pPr marL="800100" lvl="1" indent="-342900" eaLnBrk="1" hangingPunct="1">
              <a:spcBef>
                <a:spcPts val="0"/>
              </a:spcBef>
              <a:spcAft>
                <a:spcPts val="600"/>
              </a:spcAft>
              <a:buFont typeface="Arial" panose="020B0604020202020204" pitchFamily="34" charset="0"/>
              <a:buChar char="•"/>
            </a:pPr>
            <a:r>
              <a:rPr lang="en-US" sz="1600" dirty="0"/>
              <a:t>Professional Competence Table since </a:t>
            </a:r>
            <a:r>
              <a:rPr lang="en-US" sz="1600" dirty="0" smtClean="0"/>
              <a:t>last successful salary action (if applicable)**</a:t>
            </a:r>
            <a:endParaRPr lang="en-US" sz="1600" dirty="0"/>
          </a:p>
          <a:p>
            <a:pPr marL="800100" lvl="1" indent="-342900" eaLnBrk="1" hangingPunct="1">
              <a:spcBef>
                <a:spcPts val="0"/>
              </a:spcBef>
              <a:spcAft>
                <a:spcPts val="600"/>
              </a:spcAft>
              <a:buFont typeface="Arial" panose="020B0604020202020204" pitchFamily="34" charset="0"/>
              <a:buChar char="•"/>
            </a:pPr>
            <a:r>
              <a:rPr lang="en-US" sz="1600" dirty="0"/>
              <a:t>University and Public Service Table since </a:t>
            </a:r>
            <a:r>
              <a:rPr lang="en-US" sz="1600" dirty="0" smtClean="0"/>
              <a:t>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600" dirty="0" smtClean="0"/>
              <a:t>Project Summary Table since last successful salary action</a:t>
            </a:r>
          </a:p>
          <a:p>
            <a:pPr marL="800100" lvl="1" indent="-342900" eaLnBrk="1" hangingPunct="1">
              <a:spcBef>
                <a:spcPts val="0"/>
              </a:spcBef>
              <a:spcAft>
                <a:spcPts val="600"/>
              </a:spcAft>
              <a:buFont typeface="Arial" panose="020B0604020202020204" pitchFamily="34" charset="0"/>
              <a:buChar char="•"/>
            </a:pPr>
            <a:r>
              <a:rPr lang="en-US" sz="1600" dirty="0" smtClean="0"/>
              <a:t>Extension Activity Table since 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600" dirty="0" smtClean="0"/>
              <a:t>Bibliography since last successful salary action (except Academic Coordinators &amp; Administrators (optional).  Annotate </a:t>
            </a:r>
            <a:r>
              <a:rPr lang="en-US" sz="1600" dirty="0"/>
              <a:t>your role on multi-authored publications since last successful salary </a:t>
            </a:r>
            <a:r>
              <a:rPr lang="en-US" sz="1600" dirty="0" smtClean="0"/>
              <a:t>action</a:t>
            </a:r>
          </a:p>
          <a:p>
            <a:pPr marL="800100" lvl="1" indent="-342900" eaLnBrk="1" hangingPunct="1">
              <a:spcBef>
                <a:spcPts val="0"/>
              </a:spcBef>
              <a:spcAft>
                <a:spcPts val="600"/>
              </a:spcAft>
              <a:buFont typeface="Arial" panose="020B0604020202020204" pitchFamily="34" charset="0"/>
              <a:buChar char="•"/>
            </a:pPr>
            <a:endParaRPr lang="en-US" sz="1600" dirty="0"/>
          </a:p>
          <a:p>
            <a:pPr lvl="1" eaLnBrk="1" hangingPunct="1">
              <a:spcBef>
                <a:spcPts val="0"/>
              </a:spcBef>
              <a:spcAft>
                <a:spcPts val="600"/>
              </a:spcAft>
            </a:pPr>
            <a:endParaRPr lang="en-US" sz="1600" dirty="0"/>
          </a:p>
          <a:p>
            <a:pPr lvl="1" eaLnBrk="1" hangingPunct="1">
              <a:spcBef>
                <a:spcPts val="0"/>
              </a:spcBef>
              <a:spcAft>
                <a:spcPts val="600"/>
              </a:spcAft>
            </a:pPr>
            <a:r>
              <a:rPr lang="en-US" sz="2000" dirty="0" smtClean="0">
                <a:solidFill>
                  <a:srgbClr val="1740C3"/>
                </a:solidFill>
              </a:rPr>
              <a:t>(continued on next slide)</a:t>
            </a:r>
          </a:p>
        </p:txBody>
      </p:sp>
    </p:spTree>
    <p:extLst>
      <p:ext uri="{BB962C8B-B14F-4D97-AF65-F5344CB8AC3E}">
        <p14:creationId xmlns:p14="http://schemas.microsoft.com/office/powerpoint/2010/main" val="3295415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955" y="469190"/>
            <a:ext cx="8229600" cy="1143000"/>
          </a:xfrm>
        </p:spPr>
        <p:txBody>
          <a:bodyPr/>
          <a:lstStyle/>
          <a:p>
            <a:r>
              <a:rPr lang="en-US" sz="3200" dirty="0" smtClean="0">
                <a:solidFill>
                  <a:srgbClr val="1740C3"/>
                </a:solidFill>
              </a:rPr>
              <a:t>Accelerated Merit for All Academics </a:t>
            </a:r>
            <a:br>
              <a:rPr lang="en-US" sz="3200" dirty="0" smtClean="0">
                <a:solidFill>
                  <a:srgbClr val="1740C3"/>
                </a:solidFill>
              </a:rPr>
            </a:br>
            <a:r>
              <a:rPr lang="en-US" sz="2000" i="1" dirty="0" smtClean="0">
                <a:solidFill>
                  <a:srgbClr val="1740C3"/>
                </a:solidFill>
              </a:rPr>
              <a:t>(continued)</a:t>
            </a:r>
            <a:endParaRPr lang="en-US" sz="3200" i="1" dirty="0">
              <a:solidFill>
                <a:srgbClr val="1740C3"/>
              </a:solidFill>
            </a:endParaRPr>
          </a:p>
        </p:txBody>
      </p:sp>
      <p:sp>
        <p:nvSpPr>
          <p:cNvPr id="3" name="Rectangle 2"/>
          <p:cNvSpPr/>
          <p:nvPr/>
        </p:nvSpPr>
        <p:spPr>
          <a:xfrm>
            <a:off x="1124127" y="1985196"/>
            <a:ext cx="7487427" cy="3570208"/>
          </a:xfrm>
          <a:prstGeom prst="rect">
            <a:avLst/>
          </a:prstGeom>
        </p:spPr>
        <p:txBody>
          <a:bodyPr wrap="square">
            <a:spAutoFit/>
          </a:bodyPr>
          <a:lstStyle/>
          <a:p>
            <a:pPr marL="800100" lvl="1" indent="-342900" eaLnBrk="1" hangingPunct="1">
              <a:spcBef>
                <a:spcPts val="0"/>
              </a:spcBef>
              <a:spcAft>
                <a:spcPts val="600"/>
              </a:spcAft>
              <a:buFont typeface="Arial" panose="020B0604020202020204" pitchFamily="34" charset="0"/>
              <a:buChar char="•"/>
            </a:pPr>
            <a:r>
              <a:rPr lang="en-US" sz="2000" dirty="0" smtClean="0"/>
              <a:t>3 publications samples with summary </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a:ea typeface="Tahoma" pitchFamily="34" charset="0"/>
                <a:cs typeface="Tahoma" pitchFamily="34" charset="0"/>
              </a:rPr>
              <a:t>Letters of Evaluation </a:t>
            </a:r>
            <a:r>
              <a:rPr lang="en-US" sz="1600" kern="0" dirty="0">
                <a:ea typeface="Tahoma" pitchFamily="34" charset="0"/>
                <a:cs typeface="Tahoma" pitchFamily="34" charset="0"/>
              </a:rPr>
              <a:t>(maximum of 6).</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a:ea typeface="Tahoma" pitchFamily="34" charset="0"/>
                <a:cs typeface="Tahoma" pitchFamily="34" charset="0"/>
              </a:rPr>
              <a:t>AE Goals for the coming year</a:t>
            </a:r>
            <a:r>
              <a:rPr lang="en-US" kern="0" dirty="0">
                <a:ea typeface="Tahoma" pitchFamily="34" charset="0"/>
                <a:cs typeface="Tahoma" pitchFamily="34" charset="0"/>
              </a:rPr>
              <a:t> (section C of AE form)</a:t>
            </a:r>
          </a:p>
          <a:p>
            <a:pPr marL="800100" lvl="1" indent="-342900">
              <a:spcBef>
                <a:spcPts val="0"/>
              </a:spcBef>
              <a:spcAft>
                <a:spcPts val="600"/>
              </a:spcAft>
              <a:buFont typeface="Arial" panose="020B0604020202020204" pitchFamily="34" charset="0"/>
              <a:buChar char="•"/>
            </a:pPr>
            <a:r>
              <a:rPr lang="en-US" sz="2000" dirty="0" smtClean="0"/>
              <a:t>Position </a:t>
            </a:r>
            <a:r>
              <a:rPr lang="en-US" sz="2000" dirty="0"/>
              <a:t>Description for </a:t>
            </a:r>
            <a:r>
              <a:rPr lang="en-US" sz="2000" dirty="0" smtClean="0"/>
              <a:t>review period covered</a:t>
            </a:r>
            <a:br>
              <a:rPr lang="en-US" sz="2000" dirty="0" smtClean="0"/>
            </a:br>
            <a:endParaRPr lang="en-US" sz="2000" dirty="0" smtClean="0"/>
          </a:p>
          <a:p>
            <a:pPr marL="800100" lvl="1" indent="-342900">
              <a:spcBef>
                <a:spcPts val="0"/>
              </a:spcBef>
              <a:spcAft>
                <a:spcPts val="600"/>
              </a:spcAft>
              <a:buFont typeface="Arial" panose="020B0604020202020204" pitchFamily="34" charset="0"/>
              <a:buChar char="•"/>
            </a:pPr>
            <a:endParaRPr lang="en-US" sz="1600" dirty="0"/>
          </a:p>
          <a:p>
            <a:pPr lvl="1">
              <a:spcBef>
                <a:spcPts val="0"/>
              </a:spcBef>
              <a:spcAft>
                <a:spcPts val="600"/>
              </a:spcAft>
            </a:pPr>
            <a:r>
              <a:rPr lang="en-US" sz="1600" i="1" dirty="0" smtClean="0"/>
              <a:t>**</a:t>
            </a:r>
            <a:r>
              <a:rPr lang="en-US" sz="1600" i="1" dirty="0"/>
              <a:t>Professional Research Assistant Rank and Project Scientist are not required to submit University and public service); Research Specialist Assistant Rank are not required to submit Professional Competence</a:t>
            </a:r>
          </a:p>
          <a:p>
            <a:pPr marL="800100" lvl="1" indent="-342900">
              <a:spcBef>
                <a:spcPts val="0"/>
              </a:spcBef>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2747047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163021"/>
            <a:ext cx="8229600" cy="513873"/>
          </a:xfrm>
        </p:spPr>
        <p:txBody>
          <a:bodyPr/>
          <a:lstStyle/>
          <a:p>
            <a:r>
              <a:rPr lang="en-US" sz="3200" dirty="0" smtClean="0">
                <a:solidFill>
                  <a:srgbClr val="1740C3"/>
                </a:solidFill>
              </a:rPr>
              <a:t>Accelerated Promotion for All Academics </a:t>
            </a:r>
            <a:br>
              <a:rPr lang="en-US" sz="3200" dirty="0" smtClean="0">
                <a:solidFill>
                  <a:srgbClr val="1740C3"/>
                </a:solidFill>
              </a:rPr>
            </a:br>
            <a:endParaRPr lang="en-US" sz="3200" i="1" dirty="0">
              <a:solidFill>
                <a:srgbClr val="1740C3"/>
              </a:solidFill>
            </a:endParaRPr>
          </a:p>
        </p:txBody>
      </p:sp>
      <p:sp>
        <p:nvSpPr>
          <p:cNvPr id="3" name="Rectangle 2"/>
          <p:cNvSpPr/>
          <p:nvPr/>
        </p:nvSpPr>
        <p:spPr>
          <a:xfrm>
            <a:off x="459589" y="676894"/>
            <a:ext cx="8431481" cy="4632037"/>
          </a:xfrm>
          <a:prstGeom prst="rect">
            <a:avLst/>
          </a:prstGeom>
        </p:spPr>
        <p:txBody>
          <a:bodyPr wrap="square">
            <a:spAutoFit/>
          </a:bodyPr>
          <a:lstStyle/>
          <a:p>
            <a:pPr eaLnBrk="1" hangingPunct="1">
              <a:spcBef>
                <a:spcPts val="0"/>
              </a:spcBef>
              <a:spcAft>
                <a:spcPts val="1200"/>
              </a:spcAft>
            </a:pPr>
            <a:r>
              <a:rPr lang="en-US" sz="2400" dirty="0" smtClean="0"/>
              <a:t>Upload by February 1, 2017</a:t>
            </a:r>
            <a:endParaRPr lang="en-US" sz="2400" dirty="0"/>
          </a:p>
          <a:p>
            <a:pPr marL="800100" lvl="1" indent="-342900" eaLnBrk="1" hangingPunct="1">
              <a:spcBef>
                <a:spcPts val="0"/>
              </a:spcBef>
              <a:spcAft>
                <a:spcPts val="600"/>
              </a:spcAft>
              <a:buFont typeface="Arial" panose="020B0604020202020204" pitchFamily="34" charset="0"/>
              <a:buChar char="•"/>
            </a:pPr>
            <a:r>
              <a:rPr lang="en-US" sz="1700" dirty="0" smtClean="0"/>
              <a:t>Acceleration Statement (1 page maximum)</a:t>
            </a:r>
            <a:endParaRPr lang="en-US" sz="1700" dirty="0"/>
          </a:p>
          <a:p>
            <a:pPr marL="800100" lvl="1" indent="-342900" eaLnBrk="1" hangingPunct="1">
              <a:spcBef>
                <a:spcPts val="0"/>
              </a:spcBef>
              <a:spcAft>
                <a:spcPts val="600"/>
              </a:spcAft>
              <a:buFont typeface="Arial" panose="020B0604020202020204" pitchFamily="34" charset="0"/>
              <a:buChar char="•"/>
            </a:pPr>
            <a:r>
              <a:rPr lang="en-US" sz="1700" dirty="0" smtClean="0"/>
              <a:t>Program Summary Narrative (10 page maximum)</a:t>
            </a:r>
          </a:p>
          <a:p>
            <a:pPr marL="800100" lvl="1" indent="-342900" eaLnBrk="1" hangingPunct="1">
              <a:spcBef>
                <a:spcPts val="0"/>
              </a:spcBef>
              <a:spcAft>
                <a:spcPts val="600"/>
              </a:spcAft>
              <a:buFont typeface="Arial" panose="020B0604020202020204" pitchFamily="34" charset="0"/>
              <a:buChar char="•"/>
            </a:pPr>
            <a:r>
              <a:rPr lang="en-US" sz="1700" dirty="0" smtClean="0"/>
              <a:t>*Professional </a:t>
            </a:r>
            <a:r>
              <a:rPr lang="en-US" sz="1700" dirty="0"/>
              <a:t>Competence Table since </a:t>
            </a:r>
            <a:r>
              <a:rPr lang="en-US" sz="1700" dirty="0" smtClean="0"/>
              <a:t>last successful salary action (if applicable)</a:t>
            </a:r>
            <a:endParaRPr lang="en-US" sz="1700" dirty="0"/>
          </a:p>
          <a:p>
            <a:pPr marL="800100" lvl="1" indent="-342900" eaLnBrk="1" hangingPunct="1">
              <a:spcBef>
                <a:spcPts val="0"/>
              </a:spcBef>
              <a:spcAft>
                <a:spcPts val="600"/>
              </a:spcAft>
              <a:buFont typeface="Arial" panose="020B0604020202020204" pitchFamily="34" charset="0"/>
              <a:buChar char="•"/>
            </a:pPr>
            <a:r>
              <a:rPr lang="en-US" sz="1700" dirty="0" smtClean="0"/>
              <a:t>*University </a:t>
            </a:r>
            <a:r>
              <a:rPr lang="en-US" sz="1700" dirty="0"/>
              <a:t>and Public Service Table since </a:t>
            </a:r>
            <a:r>
              <a:rPr lang="en-US" sz="1700" dirty="0" smtClean="0"/>
              <a:t>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700" dirty="0" smtClean="0"/>
              <a:t>Project Summary Table since last successful salary action </a:t>
            </a:r>
          </a:p>
          <a:p>
            <a:pPr marL="800100" lvl="1" indent="-342900" eaLnBrk="1" hangingPunct="1">
              <a:spcBef>
                <a:spcPts val="0"/>
              </a:spcBef>
              <a:spcAft>
                <a:spcPts val="600"/>
              </a:spcAft>
              <a:buFont typeface="Arial" panose="020B0604020202020204" pitchFamily="34" charset="0"/>
              <a:buChar char="•"/>
            </a:pPr>
            <a:r>
              <a:rPr lang="en-US" sz="1700" dirty="0" smtClean="0"/>
              <a:t>Extension Activity Table since last successful salary action </a:t>
            </a:r>
          </a:p>
          <a:p>
            <a:pPr marL="800100" lvl="1" indent="-342900" eaLnBrk="1" hangingPunct="1">
              <a:spcBef>
                <a:spcPts val="0"/>
              </a:spcBef>
              <a:spcAft>
                <a:spcPts val="600"/>
              </a:spcAft>
              <a:buFont typeface="Arial" panose="020B0604020202020204" pitchFamily="34" charset="0"/>
              <a:buChar char="•"/>
            </a:pPr>
            <a:r>
              <a:rPr lang="en-US" sz="1700" dirty="0" smtClean="0"/>
              <a:t>Bibliography for “years” in the present rank (i.e. you are an Assistant and promoting to Associate).  You must include all publications created when you held the Assistant rank</a:t>
            </a:r>
            <a:r>
              <a:rPr lang="en-US" sz="1700" i="1" dirty="0" smtClean="0"/>
              <a:t>.  </a:t>
            </a:r>
            <a:r>
              <a:rPr lang="en-US" sz="1700" dirty="0" smtClean="0"/>
              <a:t>Annotate your role on multi- authored publications since last salary action.</a:t>
            </a:r>
          </a:p>
          <a:p>
            <a:pPr lvl="1">
              <a:spcBef>
                <a:spcPts val="0"/>
              </a:spcBef>
              <a:spcAft>
                <a:spcPts val="600"/>
              </a:spcAft>
            </a:pPr>
            <a:r>
              <a:rPr lang="en-US" sz="1600" i="1" dirty="0" smtClean="0"/>
              <a:t>*Professional </a:t>
            </a:r>
            <a:r>
              <a:rPr lang="en-US" sz="1600" i="1" dirty="0"/>
              <a:t>Research </a:t>
            </a:r>
            <a:r>
              <a:rPr lang="en-US" sz="1600" i="1" dirty="0" smtClean="0"/>
              <a:t>Assistant Rank and Project Scientist are not required to submit University and public service); Research Specialist Assistant Rank are not required to submit Professional Competence</a:t>
            </a:r>
            <a:endParaRPr lang="en-US" sz="1600" i="1" dirty="0"/>
          </a:p>
          <a:p>
            <a:pPr lvl="1" eaLnBrk="1" hangingPunct="1">
              <a:spcBef>
                <a:spcPts val="0"/>
              </a:spcBef>
              <a:spcAft>
                <a:spcPts val="600"/>
              </a:spcAft>
            </a:pPr>
            <a:r>
              <a:rPr lang="en-US" sz="2000" dirty="0" smtClean="0">
                <a:solidFill>
                  <a:srgbClr val="1740C3"/>
                </a:solidFill>
              </a:rPr>
              <a:t>(continued on next slide)</a:t>
            </a:r>
          </a:p>
        </p:txBody>
      </p:sp>
    </p:spTree>
    <p:extLst>
      <p:ext uri="{BB962C8B-B14F-4D97-AF65-F5344CB8AC3E}">
        <p14:creationId xmlns:p14="http://schemas.microsoft.com/office/powerpoint/2010/main" val="17068993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955" y="469190"/>
            <a:ext cx="8229600" cy="1143000"/>
          </a:xfrm>
        </p:spPr>
        <p:txBody>
          <a:bodyPr/>
          <a:lstStyle/>
          <a:p>
            <a:r>
              <a:rPr lang="en-US" sz="3200" dirty="0" smtClean="0">
                <a:solidFill>
                  <a:srgbClr val="1740C3"/>
                </a:solidFill>
              </a:rPr>
              <a:t>Accelerated Promotion for All Academics </a:t>
            </a:r>
            <a:br>
              <a:rPr lang="en-US" sz="3200" dirty="0" smtClean="0">
                <a:solidFill>
                  <a:srgbClr val="1740C3"/>
                </a:solidFill>
              </a:rPr>
            </a:br>
            <a:r>
              <a:rPr lang="en-US" sz="2000" i="1" dirty="0" smtClean="0">
                <a:solidFill>
                  <a:srgbClr val="1740C3"/>
                </a:solidFill>
              </a:rPr>
              <a:t>(continued)</a:t>
            </a:r>
            <a:endParaRPr lang="en-US" sz="3200" i="1" dirty="0">
              <a:solidFill>
                <a:srgbClr val="1740C3"/>
              </a:solidFill>
            </a:endParaRPr>
          </a:p>
        </p:txBody>
      </p:sp>
      <p:sp>
        <p:nvSpPr>
          <p:cNvPr id="3" name="Rectangle 2"/>
          <p:cNvSpPr/>
          <p:nvPr/>
        </p:nvSpPr>
        <p:spPr>
          <a:xfrm>
            <a:off x="1124128" y="1985196"/>
            <a:ext cx="6932050" cy="4939814"/>
          </a:xfrm>
          <a:prstGeom prst="rect">
            <a:avLst/>
          </a:prstGeom>
        </p:spPr>
        <p:txBody>
          <a:bodyPr wrap="square">
            <a:spAutoFit/>
          </a:bodyPr>
          <a:lstStyle/>
          <a:p>
            <a:pPr marL="800100" lvl="1" indent="-342900" eaLnBrk="1" hangingPunct="1">
              <a:spcBef>
                <a:spcPts val="0"/>
              </a:spcBef>
              <a:spcAft>
                <a:spcPts val="600"/>
              </a:spcAft>
              <a:buFont typeface="Arial" panose="020B0604020202020204" pitchFamily="34" charset="0"/>
              <a:buChar char="•"/>
            </a:pPr>
            <a:r>
              <a:rPr lang="en-US" sz="2000" dirty="0" smtClean="0"/>
              <a:t>3 publications samples with summary </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a:ea typeface="Tahoma" pitchFamily="34" charset="0"/>
                <a:cs typeface="Tahoma" pitchFamily="34" charset="0"/>
              </a:rPr>
              <a:t>Letters of Evaluation </a:t>
            </a:r>
            <a:r>
              <a:rPr lang="en-US" sz="1600" kern="0" dirty="0">
                <a:ea typeface="Tahoma" pitchFamily="34" charset="0"/>
                <a:cs typeface="Tahoma" pitchFamily="34" charset="0"/>
              </a:rPr>
              <a:t>(maximum of 6).</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a:ea typeface="Tahoma" pitchFamily="34" charset="0"/>
                <a:cs typeface="Tahoma" pitchFamily="34" charset="0"/>
              </a:rPr>
              <a:t>AE Goals for the coming year</a:t>
            </a:r>
            <a:r>
              <a:rPr lang="en-US" kern="0" dirty="0">
                <a:ea typeface="Tahoma" pitchFamily="34" charset="0"/>
                <a:cs typeface="Tahoma" pitchFamily="34" charset="0"/>
              </a:rPr>
              <a:t> (section C of AE form)</a:t>
            </a:r>
          </a:p>
          <a:p>
            <a:pPr marL="800100" lvl="1" indent="-342900">
              <a:spcBef>
                <a:spcPts val="0"/>
              </a:spcBef>
              <a:spcAft>
                <a:spcPts val="600"/>
              </a:spcAft>
              <a:buFont typeface="Arial" panose="020B0604020202020204" pitchFamily="34" charset="0"/>
              <a:buChar char="•"/>
            </a:pPr>
            <a:r>
              <a:rPr lang="en-US" sz="2000" dirty="0" smtClean="0"/>
              <a:t>Position </a:t>
            </a:r>
            <a:r>
              <a:rPr lang="en-US" sz="2000" dirty="0"/>
              <a:t>Description for </a:t>
            </a:r>
            <a:r>
              <a:rPr lang="en-US" sz="2000" dirty="0" smtClean="0"/>
              <a:t>review period covered</a:t>
            </a:r>
          </a:p>
          <a:p>
            <a:pPr marL="800100" lvl="1" indent="-342900">
              <a:spcBef>
                <a:spcPts val="0"/>
              </a:spcBef>
              <a:spcAft>
                <a:spcPts val="600"/>
              </a:spcAft>
              <a:buFont typeface="Arial" panose="020B0604020202020204" pitchFamily="34" charset="0"/>
              <a:buChar char="•"/>
            </a:pPr>
            <a:endParaRPr lang="en-US" sz="2000" dirty="0"/>
          </a:p>
          <a:p>
            <a:pPr marL="800100" lvl="1" indent="-342900">
              <a:spcBef>
                <a:spcPts val="0"/>
              </a:spcBef>
              <a:spcAft>
                <a:spcPts val="600"/>
              </a:spcAft>
              <a:buFont typeface="Arial" panose="020B0604020202020204" pitchFamily="34" charset="0"/>
              <a:buChar char="•"/>
            </a:pPr>
            <a:endParaRPr lang="en-US" sz="2000" dirty="0" smtClean="0"/>
          </a:p>
          <a:p>
            <a:pPr marL="800100" lvl="1" indent="-342900">
              <a:spcBef>
                <a:spcPts val="0"/>
              </a:spcBef>
              <a:spcAft>
                <a:spcPts val="600"/>
              </a:spcAft>
              <a:buFont typeface="Arial" panose="020B0604020202020204" pitchFamily="34" charset="0"/>
              <a:buChar char="•"/>
            </a:pPr>
            <a:endParaRPr lang="en-US" sz="1600" i="1" dirty="0" smtClean="0"/>
          </a:p>
          <a:p>
            <a:pPr marL="800100" lvl="1" indent="-342900">
              <a:spcBef>
                <a:spcPts val="0"/>
              </a:spcBef>
              <a:spcAft>
                <a:spcPts val="600"/>
              </a:spcAft>
              <a:buFont typeface="Arial" panose="020B0604020202020204" pitchFamily="34" charset="0"/>
              <a:buChar char="•"/>
            </a:pPr>
            <a:endParaRPr lang="en-US" sz="1600" i="1" dirty="0"/>
          </a:p>
          <a:p>
            <a:pPr lvl="1">
              <a:spcBef>
                <a:spcPts val="0"/>
              </a:spcBef>
              <a:spcAft>
                <a:spcPts val="600"/>
              </a:spcAft>
            </a:pPr>
            <a:r>
              <a:rPr lang="en-US" sz="2000" dirty="0" smtClean="0"/>
              <a:t/>
            </a:r>
            <a:br>
              <a:rPr lang="en-US" sz="2000" dirty="0" smtClean="0"/>
            </a:br>
            <a:endParaRPr lang="en-US" sz="2000" dirty="0" smtClean="0"/>
          </a:p>
          <a:p>
            <a:pPr marL="800100" lvl="1" indent="-342900">
              <a:spcBef>
                <a:spcPts val="0"/>
              </a:spcBef>
              <a:spcAft>
                <a:spcPts val="600"/>
              </a:spcAft>
              <a:buFont typeface="Arial" panose="020B0604020202020204" pitchFamily="34" charset="0"/>
              <a:buChar char="•"/>
            </a:pPr>
            <a:endParaRPr lang="en-US" sz="2000" dirty="0"/>
          </a:p>
          <a:p>
            <a:pPr lvl="1">
              <a:spcBef>
                <a:spcPts val="0"/>
              </a:spcBef>
              <a:spcAft>
                <a:spcPts val="600"/>
              </a:spcAft>
            </a:pPr>
            <a:endParaRPr lang="en-US" sz="2000" dirty="0" smtClean="0"/>
          </a:p>
          <a:p>
            <a:pPr marL="800100" lvl="1" indent="-342900">
              <a:spcBef>
                <a:spcPts val="0"/>
              </a:spcBef>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539887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929640" y="370173"/>
            <a:ext cx="7315200" cy="1096962"/>
          </a:xfrm>
        </p:spPr>
        <p:txBody>
          <a:bodyPr/>
          <a:lstStyle/>
          <a:p>
            <a:r>
              <a:rPr lang="en-US" sz="3600" dirty="0">
                <a:solidFill>
                  <a:srgbClr val="1740C3"/>
                </a:solidFill>
                <a:ea typeface="ＭＳ Ｐゴシック"/>
                <a:cs typeface="ＭＳ Ｐゴシック"/>
              </a:rPr>
              <a:t>Peer Review Committee (PRC)</a:t>
            </a:r>
          </a:p>
        </p:txBody>
      </p:sp>
      <p:sp>
        <p:nvSpPr>
          <p:cNvPr id="12291" name="Rectangle 3"/>
          <p:cNvSpPr>
            <a:spLocks noGrp="1" noChangeArrowheads="1"/>
          </p:cNvSpPr>
          <p:nvPr>
            <p:ph type="body" idx="4294967295"/>
          </p:nvPr>
        </p:nvSpPr>
        <p:spPr>
          <a:xfrm>
            <a:off x="475013" y="1315010"/>
            <a:ext cx="8063345" cy="4524801"/>
          </a:xfrm>
        </p:spPr>
        <p:txBody>
          <a:bodyPr/>
          <a:lstStyle/>
          <a:p>
            <a:pPr lvl="1">
              <a:lnSpc>
                <a:spcPct val="90000"/>
              </a:lnSpc>
              <a:buFont typeface="Arial" panose="020B0604020202020204" pitchFamily="34" charset="0"/>
              <a:buChar char="•"/>
            </a:pPr>
            <a:r>
              <a:rPr lang="en-US" sz="2400" dirty="0" smtClean="0"/>
              <a:t>Peer Review Committee (PRC) process chaired by Vice Provost of Cooperative Extension, and composed of seven (7) peers:</a:t>
            </a:r>
          </a:p>
          <a:p>
            <a:pPr lvl="2">
              <a:lnSpc>
                <a:spcPct val="90000"/>
              </a:lnSpc>
            </a:pPr>
            <a:r>
              <a:rPr lang="en-US" i="1" dirty="0" smtClean="0">
                <a:solidFill>
                  <a:srgbClr val="1740C3"/>
                </a:solidFill>
              </a:rPr>
              <a:t>Marianne Bird, Kevin Day, David Lile, Anna Martin, Richard Smith, plus (2 new members to be added)</a:t>
            </a:r>
          </a:p>
          <a:p>
            <a:pPr lvl="1">
              <a:lnSpc>
                <a:spcPct val="90000"/>
              </a:lnSpc>
              <a:buFont typeface="Arial" panose="020B0604020202020204" pitchFamily="34" charset="0"/>
              <a:buChar char="•"/>
            </a:pPr>
            <a:r>
              <a:rPr lang="en-US" sz="2400" dirty="0" smtClean="0"/>
              <a:t>Reviews terms, merits, promotions, accelerations, and upper level merits as well as any special cases upon request of the candidate or supervisor.</a:t>
            </a:r>
          </a:p>
        </p:txBody>
      </p:sp>
    </p:spTree>
    <p:extLst>
      <p:ext uri="{BB962C8B-B14F-4D97-AF65-F5344CB8AC3E}">
        <p14:creationId xmlns:p14="http://schemas.microsoft.com/office/powerpoint/2010/main" val="27910539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837063" y="198438"/>
            <a:ext cx="7391400" cy="1096962"/>
          </a:xfrm>
        </p:spPr>
        <p:txBody>
          <a:bodyPr/>
          <a:lstStyle/>
          <a:p>
            <a:r>
              <a:rPr lang="en-US" sz="3600" dirty="0">
                <a:solidFill>
                  <a:srgbClr val="1740C3"/>
                </a:solidFill>
                <a:ea typeface="ＭＳ Ｐゴシック"/>
                <a:cs typeface="ＭＳ Ｐゴシック"/>
              </a:rPr>
              <a:t>PRC Operational Guidelines</a:t>
            </a:r>
          </a:p>
        </p:txBody>
      </p:sp>
      <p:sp>
        <p:nvSpPr>
          <p:cNvPr id="13315" name="Rectangle 3"/>
          <p:cNvSpPr>
            <a:spLocks noGrp="1" noChangeArrowheads="1"/>
          </p:cNvSpPr>
          <p:nvPr>
            <p:ph type="body" idx="4294967295"/>
          </p:nvPr>
        </p:nvSpPr>
        <p:spPr>
          <a:xfrm>
            <a:off x="837063" y="1171575"/>
            <a:ext cx="7391400" cy="4615787"/>
          </a:xfrm>
        </p:spPr>
        <p:txBody>
          <a:bodyPr/>
          <a:lstStyle/>
          <a:p>
            <a:pPr>
              <a:spcBef>
                <a:spcPts val="0"/>
              </a:spcBef>
              <a:spcAft>
                <a:spcPts val="1200"/>
              </a:spcAft>
            </a:pPr>
            <a:r>
              <a:rPr lang="en-US" sz="2000" dirty="0" smtClean="0"/>
              <a:t>PRC Committee members are assigned 2 PRC reviewers per case (systematically randomized to balance workload and avoid any/all potential conflicts of interest).</a:t>
            </a:r>
          </a:p>
          <a:p>
            <a:pPr>
              <a:spcBef>
                <a:spcPts val="0"/>
              </a:spcBef>
              <a:spcAft>
                <a:spcPts val="1200"/>
              </a:spcAft>
            </a:pPr>
            <a:r>
              <a:rPr lang="en-US" sz="2000" dirty="0" smtClean="0"/>
              <a:t>Lead PRC member summarizes the case, in advance, of full meeting discussion.</a:t>
            </a:r>
          </a:p>
          <a:p>
            <a:pPr>
              <a:spcBef>
                <a:spcPts val="0"/>
              </a:spcBef>
              <a:spcAft>
                <a:spcPts val="1200"/>
              </a:spcAft>
            </a:pPr>
            <a:r>
              <a:rPr lang="en-US" sz="2000" dirty="0" smtClean="0"/>
              <a:t>PRC fully reviews and discusses all cases, especially any with mixed reviews.</a:t>
            </a:r>
          </a:p>
          <a:p>
            <a:pPr>
              <a:spcBef>
                <a:spcPts val="0"/>
              </a:spcBef>
              <a:spcAft>
                <a:spcPts val="1200"/>
              </a:spcAft>
            </a:pPr>
            <a:r>
              <a:rPr lang="en-US" sz="2000" dirty="0" smtClean="0"/>
              <a:t>PRC seeks consensus, but reports all </a:t>
            </a:r>
            <a:r>
              <a:rPr lang="en-US" sz="2000" b="1" dirty="0" smtClean="0"/>
              <a:t>recommendations </a:t>
            </a:r>
            <a:r>
              <a:rPr lang="en-US" sz="2000" dirty="0" smtClean="0"/>
              <a:t>and any/all split “votes.”  This information is shared with the decision-maker </a:t>
            </a:r>
            <a:r>
              <a:rPr lang="en-US" sz="2000" u="sng" dirty="0" smtClean="0"/>
              <a:t>ONLY</a:t>
            </a:r>
            <a:r>
              <a:rPr lang="en-US" sz="2000" dirty="0" smtClean="0"/>
              <a:t>.  Candidate sees consensus or majority recommendations.</a:t>
            </a:r>
          </a:p>
          <a:p>
            <a:pPr>
              <a:spcBef>
                <a:spcPts val="0"/>
              </a:spcBef>
              <a:spcAft>
                <a:spcPts val="1200"/>
              </a:spcAft>
            </a:pPr>
            <a:r>
              <a:rPr lang="en-US" sz="2000" dirty="0" smtClean="0"/>
              <a:t>Associate Vice President considers </a:t>
            </a:r>
            <a:r>
              <a:rPr lang="en-US" sz="2000" u="sng" dirty="0" smtClean="0"/>
              <a:t>ALL </a:t>
            </a:r>
            <a:r>
              <a:rPr lang="en-US" sz="2000" dirty="0" smtClean="0"/>
              <a:t>input on case when making decision.</a:t>
            </a:r>
            <a:endParaRPr lang="en-US" sz="2000" u="sng" dirty="0" smtClean="0"/>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15047452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914400" y="274638"/>
            <a:ext cx="7345680" cy="1143000"/>
          </a:xfrm>
        </p:spPr>
        <p:txBody>
          <a:bodyPr/>
          <a:lstStyle/>
          <a:p>
            <a:pPr eaLnBrk="1" hangingPunct="1"/>
            <a:r>
              <a:rPr lang="en-US" sz="3600" dirty="0">
                <a:solidFill>
                  <a:srgbClr val="1740C3"/>
                </a:solidFill>
                <a:ea typeface="ＭＳ Ｐゴシック"/>
                <a:cs typeface="ＭＳ Ｐゴシック"/>
              </a:rPr>
              <a:t>Peer Review Committee Perspective</a:t>
            </a:r>
          </a:p>
        </p:txBody>
      </p:sp>
      <p:sp>
        <p:nvSpPr>
          <p:cNvPr id="223235" name="Rectangle 3"/>
          <p:cNvSpPr>
            <a:spLocks noGrp="1" noChangeArrowheads="1"/>
          </p:cNvSpPr>
          <p:nvPr>
            <p:ph type="body" idx="4294967295"/>
          </p:nvPr>
        </p:nvSpPr>
        <p:spPr>
          <a:xfrm>
            <a:off x="914400" y="1195316"/>
            <a:ext cx="7208292" cy="4427562"/>
          </a:xfrm>
        </p:spPr>
        <p:txBody>
          <a:bodyPr rtlCol="0">
            <a:normAutofit fontScale="92500" lnSpcReduction="10000"/>
          </a:bodyPr>
          <a:lstStyle/>
          <a:p>
            <a:pPr eaLnBrk="1" fontAlgn="auto" hangingPunct="1">
              <a:lnSpc>
                <a:spcPct val="90000"/>
              </a:lnSpc>
              <a:spcAft>
                <a:spcPts val="0"/>
              </a:spcAft>
              <a:buFont typeface="Wingdings" pitchFamily="2" charset="2"/>
              <a:buChar char="Ø"/>
              <a:defRPr/>
            </a:pPr>
            <a:endParaRPr lang="en-US" sz="2800" dirty="0" smtClean="0"/>
          </a:p>
          <a:p>
            <a:pPr eaLnBrk="1" fontAlgn="auto" hangingPunct="1">
              <a:lnSpc>
                <a:spcPct val="90000"/>
              </a:lnSpc>
              <a:spcBef>
                <a:spcPts val="0"/>
              </a:spcBef>
              <a:spcAft>
                <a:spcPts val="1200"/>
              </a:spcAft>
              <a:defRPr/>
            </a:pPr>
            <a:r>
              <a:rPr lang="en-US" sz="2200" dirty="0" smtClean="0"/>
              <a:t>Your PR is your chance to tell your story.</a:t>
            </a:r>
          </a:p>
          <a:p>
            <a:pPr eaLnBrk="1" fontAlgn="auto" hangingPunct="1">
              <a:lnSpc>
                <a:spcPct val="90000"/>
              </a:lnSpc>
              <a:spcBef>
                <a:spcPts val="0"/>
              </a:spcBef>
              <a:spcAft>
                <a:spcPts val="1200"/>
              </a:spcAft>
              <a:defRPr/>
            </a:pPr>
            <a:r>
              <a:rPr lang="en-US" sz="2200" dirty="0" smtClean="0"/>
              <a:t>Presentation is important because:</a:t>
            </a:r>
          </a:p>
          <a:p>
            <a:pPr lvl="1" eaLnBrk="1" fontAlgn="auto" hangingPunct="1">
              <a:lnSpc>
                <a:spcPct val="90000"/>
              </a:lnSpc>
              <a:spcBef>
                <a:spcPts val="0"/>
              </a:spcBef>
              <a:spcAft>
                <a:spcPts val="1200"/>
              </a:spcAft>
              <a:buFont typeface="Courier New" panose="02070309020205020404" pitchFamily="49" charset="0"/>
              <a:buChar char="o"/>
              <a:defRPr/>
            </a:pPr>
            <a:r>
              <a:rPr lang="en-US" sz="2200" dirty="0" smtClean="0"/>
              <a:t>You want the reviewer to </a:t>
            </a:r>
            <a:r>
              <a:rPr lang="en-US" sz="2200" b="1" dirty="0" smtClean="0"/>
              <a:t>enjoy</a:t>
            </a:r>
            <a:r>
              <a:rPr lang="en-US" sz="2200" dirty="0" smtClean="0"/>
              <a:t> reading your dossier! </a:t>
            </a:r>
          </a:p>
          <a:p>
            <a:pPr lvl="1" eaLnBrk="1" fontAlgn="auto" hangingPunct="1">
              <a:lnSpc>
                <a:spcPct val="90000"/>
              </a:lnSpc>
              <a:spcBef>
                <a:spcPts val="0"/>
              </a:spcBef>
              <a:spcAft>
                <a:spcPts val="1200"/>
              </a:spcAft>
              <a:buFont typeface="Courier New" panose="02070309020205020404" pitchFamily="49" charset="0"/>
              <a:buChar char="o"/>
              <a:defRPr/>
            </a:pPr>
            <a:r>
              <a:rPr lang="en-US" sz="2200" b="1" dirty="0" smtClean="0"/>
              <a:t>It needs to be easily understood by people in other programs.</a:t>
            </a:r>
          </a:p>
          <a:p>
            <a:pPr lvl="1" eaLnBrk="1" fontAlgn="auto" hangingPunct="1">
              <a:lnSpc>
                <a:spcPct val="90000"/>
              </a:lnSpc>
              <a:spcBef>
                <a:spcPts val="0"/>
              </a:spcBef>
              <a:spcAft>
                <a:spcPts val="1200"/>
              </a:spcAft>
              <a:buFont typeface="Courier New" panose="02070309020205020404" pitchFamily="49" charset="0"/>
              <a:buChar char="o"/>
              <a:defRPr/>
            </a:pPr>
            <a:r>
              <a:rPr lang="en-US" sz="2200" dirty="0" smtClean="0"/>
              <a:t>Each reviewer has a unique perspective:</a:t>
            </a:r>
          </a:p>
          <a:p>
            <a:pPr lvl="2" eaLnBrk="1" fontAlgn="auto" hangingPunct="1">
              <a:lnSpc>
                <a:spcPct val="90000"/>
              </a:lnSpc>
              <a:spcBef>
                <a:spcPts val="0"/>
              </a:spcBef>
              <a:spcAft>
                <a:spcPts val="1200"/>
              </a:spcAft>
              <a:buSzPct val="90000"/>
              <a:buFont typeface="Wingdings" pitchFamily="2" charset="2"/>
              <a:buChar char="§"/>
              <a:defRPr/>
            </a:pPr>
            <a:r>
              <a:rPr lang="en-US" sz="2200" dirty="0" smtClean="0"/>
              <a:t>Keep in mind the perspectives of those reading your PR: supervisor (e.g. CD), Ad hoc Committee and /or members of Peer Review Committee.</a:t>
            </a:r>
          </a:p>
          <a:p>
            <a:pPr lvl="2" eaLnBrk="1" fontAlgn="auto" hangingPunct="1">
              <a:lnSpc>
                <a:spcPct val="90000"/>
              </a:lnSpc>
              <a:spcBef>
                <a:spcPts val="0"/>
              </a:spcBef>
              <a:spcAft>
                <a:spcPts val="1200"/>
              </a:spcAft>
              <a:buSzPct val="90000"/>
              <a:buFont typeface="Wingdings" pitchFamily="2" charset="2"/>
              <a:buChar char="§"/>
              <a:defRPr/>
            </a:pPr>
            <a:r>
              <a:rPr lang="en-US" sz="2200" dirty="0" smtClean="0"/>
              <a:t>Reviewers may not be familiar with you or your specific program.</a:t>
            </a:r>
          </a:p>
          <a:p>
            <a:pPr lvl="1" eaLnBrk="1" fontAlgn="auto" hangingPunct="1">
              <a:lnSpc>
                <a:spcPct val="90000"/>
              </a:lnSpc>
              <a:spcAft>
                <a:spcPts val="0"/>
              </a:spcAft>
              <a:buFont typeface="Wingdings" pitchFamily="2" charset="2"/>
              <a:buChar char="Ø"/>
              <a:defRPr/>
            </a:pPr>
            <a:endParaRPr lang="en-US" sz="2400" dirty="0" smtClean="0"/>
          </a:p>
          <a:p>
            <a:pPr eaLnBrk="1" fontAlgn="auto" hangingPunct="1">
              <a:lnSpc>
                <a:spcPct val="90000"/>
              </a:lnSpc>
              <a:spcAft>
                <a:spcPts val="0"/>
              </a:spcAft>
              <a:buFont typeface="Arial" pitchFamily="34" charset="0"/>
              <a:buChar char="•"/>
              <a:defRPr/>
            </a:pPr>
            <a:endParaRPr lang="en-US" sz="2800" dirty="0" smtClean="0"/>
          </a:p>
        </p:txBody>
      </p:sp>
    </p:spTree>
    <p:extLst>
      <p:ext uri="{BB962C8B-B14F-4D97-AF65-F5344CB8AC3E}">
        <p14:creationId xmlns:p14="http://schemas.microsoft.com/office/powerpoint/2010/main" val="120583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txBox="1">
            <a:spLocks noChangeArrowheads="1"/>
          </p:cNvSpPr>
          <p:nvPr/>
        </p:nvSpPr>
        <p:spPr bwMode="auto">
          <a:xfrm>
            <a:off x="887103" y="301625"/>
            <a:ext cx="7301553" cy="742950"/>
          </a:xfrm>
          <a:prstGeom prst="rect">
            <a:avLst/>
          </a:prstGeom>
          <a:noFill/>
          <a:ln w="9525">
            <a:noFill/>
            <a:miter lim="800000"/>
            <a:headEnd/>
            <a:tailEnd/>
          </a:ln>
        </p:spPr>
        <p:txBody>
          <a:bodyPr/>
          <a:lstStyle/>
          <a:p>
            <a:pPr algn="ctr">
              <a:defRPr/>
            </a:pPr>
            <a:r>
              <a:rPr lang="en-US" sz="4000" dirty="0">
                <a:solidFill>
                  <a:srgbClr val="1740C3"/>
                </a:solidFill>
                <a:latin typeface="+mj-lt"/>
                <a:ea typeface="ＭＳ Ｐゴシック"/>
                <a:cs typeface="ＭＳ Ｐゴシック"/>
              </a:rPr>
              <a:t>Presenters</a:t>
            </a:r>
          </a:p>
        </p:txBody>
      </p:sp>
      <p:sp>
        <p:nvSpPr>
          <p:cNvPr id="4" name="Rectangle 3"/>
          <p:cNvSpPr/>
          <p:nvPr/>
        </p:nvSpPr>
        <p:spPr>
          <a:xfrm>
            <a:off x="727716" y="1703131"/>
            <a:ext cx="7620326" cy="1808187"/>
          </a:xfrm>
          <a:prstGeom prst="rect">
            <a:avLst/>
          </a:prstGeom>
          <a:effectLst>
            <a:glow rad="635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square">
            <a:spAutoFit/>
          </a:bodyPr>
          <a:lstStyle/>
          <a:p>
            <a:pPr defTabSz="914400">
              <a:spcBef>
                <a:spcPts val="0"/>
              </a:spcBef>
              <a:spcAft>
                <a:spcPts val="1200"/>
              </a:spcAft>
              <a:buSzPct val="100000"/>
              <a:defRPr/>
            </a:pPr>
            <a:r>
              <a:rPr lang="en-US" sz="2900" kern="0" dirty="0" smtClean="0">
                <a:solidFill>
                  <a:srgbClr val="000000"/>
                </a:solidFill>
                <a:latin typeface="+mj-lt"/>
                <a:ea typeface="+mn-ea"/>
              </a:rPr>
              <a:t>	Chris Greer</a:t>
            </a:r>
            <a:br>
              <a:rPr lang="en-US" sz="2900" kern="0" dirty="0" smtClean="0">
                <a:solidFill>
                  <a:srgbClr val="000000"/>
                </a:solidFill>
                <a:latin typeface="+mj-lt"/>
                <a:ea typeface="+mn-ea"/>
              </a:rPr>
            </a:br>
            <a:r>
              <a:rPr lang="en-US" sz="2900" kern="0" dirty="0" smtClean="0">
                <a:solidFill>
                  <a:srgbClr val="000000"/>
                </a:solidFill>
                <a:latin typeface="+mj-lt"/>
                <a:ea typeface="+mn-ea"/>
              </a:rPr>
              <a:t>	</a:t>
            </a:r>
            <a:r>
              <a:rPr lang="en-US" sz="2400" kern="0" dirty="0" smtClean="0">
                <a:solidFill>
                  <a:srgbClr val="000000"/>
                </a:solidFill>
                <a:latin typeface="+mj-lt"/>
                <a:ea typeface="+mn-ea"/>
              </a:rPr>
              <a:t> Vice Provost of Cooperative Extension</a:t>
            </a:r>
            <a:endParaRPr lang="en-US" sz="2400" kern="0" dirty="0">
              <a:solidFill>
                <a:srgbClr val="000000"/>
              </a:solidFill>
              <a:latin typeface="+mj-lt"/>
              <a:ea typeface="+mn-ea"/>
            </a:endParaRPr>
          </a:p>
          <a:p>
            <a:pPr defTabSz="914400">
              <a:lnSpc>
                <a:spcPct val="150000"/>
              </a:lnSpc>
              <a:spcBef>
                <a:spcPts val="0"/>
              </a:spcBef>
              <a:spcAft>
                <a:spcPts val="1200"/>
              </a:spcAft>
              <a:buSzPct val="100000"/>
              <a:defRPr/>
            </a:pPr>
            <a:r>
              <a:rPr lang="en-US" sz="2900" kern="0" dirty="0" smtClean="0">
                <a:solidFill>
                  <a:srgbClr val="000000"/>
                </a:solidFill>
                <a:latin typeface="+mj-lt"/>
                <a:ea typeface="+mn-ea"/>
              </a:rPr>
              <a:t>	Assistance </a:t>
            </a:r>
            <a:r>
              <a:rPr lang="en-US" sz="2900" kern="0" dirty="0">
                <a:solidFill>
                  <a:srgbClr val="000000"/>
                </a:solidFill>
                <a:latin typeface="+mj-lt"/>
                <a:ea typeface="+mn-ea"/>
              </a:rPr>
              <a:t>from </a:t>
            </a:r>
            <a:r>
              <a:rPr lang="en-US" sz="2900" kern="0" dirty="0" smtClean="0">
                <a:solidFill>
                  <a:srgbClr val="000000"/>
                </a:solidFill>
                <a:latin typeface="+mj-lt"/>
                <a:ea typeface="+mn-ea"/>
              </a:rPr>
              <a:t>AAC </a:t>
            </a:r>
            <a:r>
              <a:rPr lang="en-US" sz="2900" kern="0" dirty="0">
                <a:solidFill>
                  <a:srgbClr val="000000"/>
                </a:solidFill>
                <a:latin typeface="+mj-lt"/>
                <a:ea typeface="+mn-ea"/>
              </a:rPr>
              <a:t>Personnel </a:t>
            </a:r>
            <a:r>
              <a:rPr lang="en-US" sz="2900" kern="0" dirty="0" smtClean="0">
                <a:solidFill>
                  <a:srgbClr val="000000"/>
                </a:solidFill>
                <a:latin typeface="+mj-lt"/>
                <a:ea typeface="+mn-ea"/>
              </a:rPr>
              <a:t>Committee</a:t>
            </a:r>
            <a:endParaRPr lang="en-US" sz="2900" kern="0" dirty="0">
              <a:solidFill>
                <a:srgbClr val="000000"/>
              </a:solidFill>
              <a:latin typeface="+mj-lt"/>
              <a:ea typeface="+mn-ea"/>
            </a:endParaRPr>
          </a:p>
        </p:txBody>
      </p:sp>
    </p:spTree>
    <p:extLst>
      <p:ext uri="{BB962C8B-B14F-4D97-AF65-F5344CB8AC3E}">
        <p14:creationId xmlns:p14="http://schemas.microsoft.com/office/powerpoint/2010/main" val="4243432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712272" y="1413534"/>
            <a:ext cx="7696200" cy="2466975"/>
          </a:xfrm>
          <a:solidFill>
            <a:schemeClr val="tx2">
              <a:lumMod val="60000"/>
              <a:lumOff val="40000"/>
            </a:schemeClr>
          </a:solidFill>
          <a:effectLst>
            <a:glow rad="1016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Char char="n"/>
            </a:pPr>
            <a:endParaRPr lang="en-US" dirty="0" smtClean="0"/>
          </a:p>
          <a:p>
            <a:pPr algn="ctr" eaLnBrk="1" hangingPunct="1">
              <a:buFont typeface="Wingdings" pitchFamily="2" charset="2"/>
              <a:buNone/>
            </a:pPr>
            <a:r>
              <a:rPr lang="en-US" sz="3600" dirty="0" smtClean="0"/>
              <a:t>Any questions regarding </a:t>
            </a:r>
          </a:p>
          <a:p>
            <a:pPr algn="ctr" eaLnBrk="1" hangingPunct="1">
              <a:buFont typeface="Wingdings" pitchFamily="2" charset="2"/>
              <a:buNone/>
            </a:pPr>
            <a:r>
              <a:rPr lang="en-US" sz="3600" dirty="0" smtClean="0"/>
              <a:t>The Peer Review Committee?</a:t>
            </a:r>
          </a:p>
        </p:txBody>
      </p:sp>
    </p:spTree>
    <p:extLst>
      <p:ext uri="{BB962C8B-B14F-4D97-AF65-F5344CB8AC3E}">
        <p14:creationId xmlns:p14="http://schemas.microsoft.com/office/powerpoint/2010/main" val="7552427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29640" y="236140"/>
            <a:ext cx="7330440" cy="715962"/>
          </a:xfrm>
        </p:spPr>
        <p:txBody>
          <a:bodyPr rtlCol="0">
            <a:normAutofit/>
          </a:bodyPr>
          <a:lstStyle/>
          <a:p>
            <a:pPr>
              <a:defRPr/>
            </a:pPr>
            <a:r>
              <a:rPr lang="en-US" sz="3600" dirty="0">
                <a:solidFill>
                  <a:srgbClr val="1740C3"/>
                </a:solidFill>
                <a:ea typeface="ＭＳ Ｐゴシック"/>
                <a:cs typeface="ＭＳ Ｐゴシック"/>
              </a:rPr>
              <a:t>Ad Hoc Committees</a:t>
            </a:r>
          </a:p>
        </p:txBody>
      </p:sp>
      <p:sp>
        <p:nvSpPr>
          <p:cNvPr id="16387" name="Rectangle 3"/>
          <p:cNvSpPr>
            <a:spLocks noGrp="1" noChangeArrowheads="1"/>
          </p:cNvSpPr>
          <p:nvPr>
            <p:ph type="body" idx="4294967295"/>
          </p:nvPr>
        </p:nvSpPr>
        <p:spPr>
          <a:xfrm>
            <a:off x="929640" y="957915"/>
            <a:ext cx="7330440" cy="4630857"/>
          </a:xfrm>
        </p:spPr>
        <p:txBody>
          <a:bodyPr/>
          <a:lstStyle/>
          <a:p>
            <a:pPr>
              <a:spcBef>
                <a:spcPts val="0"/>
              </a:spcBef>
              <a:spcAft>
                <a:spcPts val="1800"/>
              </a:spcAft>
            </a:pPr>
            <a:r>
              <a:rPr lang="en-US" sz="2000" dirty="0" smtClean="0"/>
              <a:t>Ad hoc committees will be established for all promotions including any/all accelerated promotions; merits for Research Specialist above scale; or Professional Research and Project Scientists Step VI and above scale.</a:t>
            </a:r>
          </a:p>
          <a:p>
            <a:pPr>
              <a:spcBef>
                <a:spcPts val="0"/>
              </a:spcBef>
              <a:spcAft>
                <a:spcPts val="1800"/>
              </a:spcAft>
            </a:pPr>
            <a:r>
              <a:rPr lang="en-US" sz="2000" dirty="0" smtClean="0"/>
              <a:t>All CE Advisors/CE Specialists in their </a:t>
            </a:r>
            <a:r>
              <a:rPr lang="en-US" sz="2000" dirty="0" smtClean="0">
                <a:solidFill>
                  <a:srgbClr val="FF0000"/>
                </a:solidFill>
              </a:rPr>
              <a:t>third term </a:t>
            </a:r>
            <a:r>
              <a:rPr lang="en-US" sz="2000" dirty="0" smtClean="0"/>
              <a:t>will receive an Ad hoc review before receiving indefinite status. (Advisors/CE Specialists).</a:t>
            </a:r>
          </a:p>
          <a:p>
            <a:pPr>
              <a:spcBef>
                <a:spcPts val="0"/>
              </a:spcBef>
              <a:spcAft>
                <a:spcPts val="1800"/>
              </a:spcAft>
              <a:buFont typeface="Arial" charset="0"/>
              <a:buChar char="•"/>
            </a:pPr>
            <a:r>
              <a:rPr lang="en-US" sz="2000" dirty="0" smtClean="0"/>
              <a:t>Also upon request of candidate, CD, Supervisor or other ANR leaders.</a:t>
            </a:r>
          </a:p>
          <a:p>
            <a:pPr>
              <a:spcBef>
                <a:spcPts val="0"/>
              </a:spcBef>
              <a:spcAft>
                <a:spcPts val="1800"/>
              </a:spcAft>
              <a:buFont typeface="Arial" charset="0"/>
              <a:buChar char="•"/>
            </a:pPr>
            <a:r>
              <a:rPr lang="en-US" sz="2000" dirty="0" smtClean="0"/>
              <a:t>All  program areas are represented within each Ad hoc committee and no longer isolated by program area since expectations are the same for all.</a:t>
            </a:r>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1370578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805218" y="112713"/>
            <a:ext cx="7696200" cy="715962"/>
          </a:xfrm>
        </p:spPr>
        <p:txBody>
          <a:bodyPr rtlCol="0">
            <a:normAutofit/>
          </a:bodyPr>
          <a:lstStyle/>
          <a:p>
            <a:pPr>
              <a:defRPr/>
            </a:pPr>
            <a:r>
              <a:rPr lang="en-US" sz="3600" dirty="0" smtClean="0">
                <a:solidFill>
                  <a:srgbClr val="1740C3"/>
                </a:solidFill>
                <a:ea typeface="ＭＳ Ｐゴシック"/>
                <a:cs typeface="ＭＳ Ｐゴシック"/>
              </a:rPr>
              <a:t>Ad Hoc Volunteering</a:t>
            </a:r>
            <a:endParaRPr lang="en-US" sz="3600" dirty="0">
              <a:solidFill>
                <a:srgbClr val="1740C3"/>
              </a:solidFill>
              <a:ea typeface="ＭＳ Ｐゴシック"/>
              <a:cs typeface="ＭＳ Ｐゴシック"/>
            </a:endParaRPr>
          </a:p>
        </p:txBody>
      </p:sp>
      <p:sp>
        <p:nvSpPr>
          <p:cNvPr id="16387" name="Rectangle 3"/>
          <p:cNvSpPr>
            <a:spLocks noGrp="1" noChangeArrowheads="1"/>
          </p:cNvSpPr>
          <p:nvPr>
            <p:ph type="body" idx="4294967295"/>
          </p:nvPr>
        </p:nvSpPr>
        <p:spPr>
          <a:xfrm>
            <a:off x="362607" y="824410"/>
            <a:ext cx="8592207" cy="5004890"/>
          </a:xfrm>
        </p:spPr>
        <p:txBody>
          <a:bodyPr/>
          <a:lstStyle/>
          <a:p>
            <a:pPr lvl="1" eaLnBrk="1" hangingPunct="1">
              <a:lnSpc>
                <a:spcPct val="90000"/>
              </a:lnSpc>
              <a:buFont typeface="Arial" charset="0"/>
              <a:buNone/>
            </a:pPr>
            <a:r>
              <a:rPr lang="en-US" sz="2000" dirty="0" smtClean="0"/>
              <a:t>To volunteer to be Ad hoc member, please fill out the survey on the Academic HR (AHR) Website: </a:t>
            </a:r>
            <a:r>
              <a:rPr lang="en-US" sz="2000" dirty="0" smtClean="0">
                <a:hlinkClick r:id="rId3"/>
              </a:rPr>
              <a:t>http://ucanr.edu/academicpersonnel</a:t>
            </a:r>
            <a:endParaRPr lang="en-US" sz="2000" dirty="0" smtClean="0"/>
          </a:p>
          <a:p>
            <a:pPr lvl="1" eaLnBrk="1" hangingPunct="1">
              <a:lnSpc>
                <a:spcPct val="90000"/>
              </a:lnSpc>
              <a:buFont typeface="Arial" charset="0"/>
              <a:buNone/>
            </a:pPr>
            <a:endParaRPr lang="en-US" sz="2400" dirty="0" smtClean="0">
              <a:solidFill>
                <a:srgbClr val="FF0000"/>
              </a:solidFill>
            </a:endParaRPr>
          </a:p>
          <a:p>
            <a:pPr lvl="1" eaLnBrk="1" hangingPunct="1">
              <a:lnSpc>
                <a:spcPct val="90000"/>
              </a:lnSpc>
              <a:buFont typeface="Arial" charset="0"/>
              <a:buNone/>
            </a:pPr>
            <a:r>
              <a:rPr lang="en-US" sz="2400" dirty="0" smtClean="0">
                <a:solidFill>
                  <a:srgbClr val="FF0000"/>
                </a:solidFill>
              </a:rPr>
              <a:t>Look under </a:t>
            </a:r>
            <a:r>
              <a:rPr lang="en-US" sz="2400" dirty="0" smtClean="0">
                <a:solidFill>
                  <a:srgbClr val="1A49E0"/>
                </a:solidFill>
              </a:rPr>
              <a:t>“Resources” </a:t>
            </a:r>
            <a:r>
              <a:rPr lang="en-US" sz="2400" dirty="0" smtClean="0">
                <a:solidFill>
                  <a:srgbClr val="FF0000"/>
                </a:solidFill>
              </a:rPr>
              <a:t>on the Main Page:</a:t>
            </a:r>
            <a:endParaRPr lang="en-US" sz="2400" dirty="0">
              <a:solidFill>
                <a:srgbClr val="FF0000"/>
              </a:solidFill>
            </a:endParaRPr>
          </a:p>
          <a:p>
            <a:pPr marL="457200" lvl="1" indent="3175">
              <a:lnSpc>
                <a:spcPct val="90000"/>
              </a:lnSpc>
              <a:buNone/>
            </a:pPr>
            <a:r>
              <a:rPr lang="en-US" sz="2000" dirty="0"/>
              <a:t>To volunteer your service for the Ad Hoc Committee, please fill out this </a:t>
            </a:r>
            <a:r>
              <a:rPr lang="en-US" sz="2000" dirty="0" smtClean="0">
                <a:hlinkClick r:id="rId4"/>
              </a:rPr>
              <a:t>survey</a:t>
            </a:r>
            <a:r>
              <a:rPr lang="en-US" sz="2000" dirty="0" smtClean="0"/>
              <a:t> </a:t>
            </a:r>
            <a:r>
              <a:rPr lang="en-US" sz="2000" i="1" dirty="0" smtClean="0"/>
              <a:t>(as seen below)</a:t>
            </a:r>
          </a:p>
          <a:p>
            <a:pPr lvl="1">
              <a:lnSpc>
                <a:spcPct val="90000"/>
              </a:lnSpc>
              <a:buNone/>
            </a:pPr>
            <a:endParaRPr lang="en-US" sz="2000" dirty="0" smtClean="0"/>
          </a:p>
          <a:p>
            <a:r>
              <a:rPr lang="en-US" sz="1400" b="1" dirty="0"/>
              <a:t>If you would like to volunteer to be on the Ad Hoc Committee for </a:t>
            </a:r>
            <a:r>
              <a:rPr lang="en-US" sz="1400" b="1" dirty="0" smtClean="0"/>
              <a:t>2016 -2017, </a:t>
            </a:r>
            <a:r>
              <a:rPr lang="en-US" sz="1400" b="1" dirty="0"/>
              <a:t>please fill out the following questions. The </a:t>
            </a:r>
            <a:r>
              <a:rPr lang="en-US" sz="1400" b="1" dirty="0" smtClean="0"/>
              <a:t>AHR </a:t>
            </a:r>
            <a:r>
              <a:rPr lang="en-US" sz="1400" b="1" dirty="0"/>
              <a:t>will keep a list of volunteers and will provide the information to ANR leaders who will make the final decision in November </a:t>
            </a:r>
            <a:r>
              <a:rPr lang="en-US" sz="1400" b="1" dirty="0" smtClean="0"/>
              <a:t>2016 </a:t>
            </a:r>
            <a:r>
              <a:rPr lang="en-US" sz="1400" b="1" dirty="0"/>
              <a:t>on the committee membership. Thank you.</a:t>
            </a:r>
          </a:p>
          <a:p>
            <a:r>
              <a:rPr lang="en-US" sz="1400" b="1" dirty="0"/>
              <a:t>* 1. Name </a:t>
            </a:r>
          </a:p>
          <a:p>
            <a:r>
              <a:rPr lang="en-US" sz="1400" b="1" dirty="0"/>
              <a:t>* 2. Unit </a:t>
            </a:r>
          </a:p>
          <a:p>
            <a:r>
              <a:rPr lang="en-US" sz="1400" b="1" dirty="0"/>
              <a:t>* 3. Specialty or area of expertise </a:t>
            </a:r>
          </a:p>
          <a:p>
            <a:r>
              <a:rPr lang="en-US" sz="1400" b="1" dirty="0"/>
              <a:t>* 4. Email address </a:t>
            </a:r>
          </a:p>
          <a:p>
            <a:r>
              <a:rPr lang="en-US" sz="1400" b="1" dirty="0"/>
              <a:t>* 5. Phone number </a:t>
            </a:r>
          </a:p>
          <a:p>
            <a:pPr lvl="1">
              <a:lnSpc>
                <a:spcPct val="90000"/>
              </a:lnSpc>
              <a:buNone/>
            </a:pPr>
            <a:endParaRPr lang="en-US" sz="1400" dirty="0" smtClean="0"/>
          </a:p>
        </p:txBody>
      </p:sp>
    </p:spTree>
    <p:extLst>
      <p:ext uri="{BB962C8B-B14F-4D97-AF65-F5344CB8AC3E}">
        <p14:creationId xmlns:p14="http://schemas.microsoft.com/office/powerpoint/2010/main" val="16787336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1013908" y="91887"/>
            <a:ext cx="7284721" cy="714616"/>
          </a:xfrm>
        </p:spPr>
        <p:txBody>
          <a:bodyPr/>
          <a:lstStyle/>
          <a:p>
            <a:pPr eaLnBrk="1" hangingPunct="1"/>
            <a:r>
              <a:rPr lang="en-US" sz="3600" dirty="0">
                <a:solidFill>
                  <a:srgbClr val="1740C3"/>
                </a:solidFill>
                <a:ea typeface="ＭＳ Ｐゴシック"/>
                <a:cs typeface="ＭＳ Ｐゴシック"/>
              </a:rPr>
              <a:t>AAC Personnel Committee </a:t>
            </a:r>
          </a:p>
        </p:txBody>
      </p:sp>
      <p:sp>
        <p:nvSpPr>
          <p:cNvPr id="7171" name="Rectangle 3"/>
          <p:cNvSpPr>
            <a:spLocks noGrp="1" noChangeArrowheads="1"/>
          </p:cNvSpPr>
          <p:nvPr>
            <p:ph type="body" idx="4294967295"/>
          </p:nvPr>
        </p:nvSpPr>
        <p:spPr>
          <a:xfrm>
            <a:off x="960118" y="801281"/>
            <a:ext cx="7768245" cy="5029200"/>
          </a:xfrm>
        </p:spPr>
        <p:txBody>
          <a:bodyPr/>
          <a:lstStyle/>
          <a:p>
            <a:pPr>
              <a:lnSpc>
                <a:spcPct val="90000"/>
              </a:lnSpc>
              <a:spcBef>
                <a:spcPct val="50000"/>
              </a:spcBef>
            </a:pPr>
            <a:r>
              <a:rPr lang="en-US" sz="2300" dirty="0" smtClean="0"/>
              <a:t>Works with UC ANR Academic Human Resources Office (AHR) to coordinate the academic merit &amp; promotion process</a:t>
            </a:r>
          </a:p>
          <a:p>
            <a:pPr>
              <a:lnSpc>
                <a:spcPct val="90000"/>
              </a:lnSpc>
              <a:spcBef>
                <a:spcPct val="50000"/>
              </a:spcBef>
            </a:pPr>
            <a:r>
              <a:rPr lang="en-US" sz="2300" dirty="0" smtClean="0"/>
              <a:t>Assures process is fair and understandable</a:t>
            </a:r>
          </a:p>
          <a:p>
            <a:pPr>
              <a:lnSpc>
                <a:spcPct val="90000"/>
              </a:lnSpc>
              <a:spcBef>
                <a:spcPct val="50000"/>
              </a:spcBef>
            </a:pPr>
            <a:r>
              <a:rPr lang="en-US" sz="2300" dirty="0" smtClean="0"/>
              <a:t>Facilitates training with UC ANR AHR office</a:t>
            </a:r>
          </a:p>
          <a:p>
            <a:pPr>
              <a:lnSpc>
                <a:spcPct val="90000"/>
              </a:lnSpc>
              <a:spcBef>
                <a:spcPct val="50000"/>
              </a:spcBef>
            </a:pPr>
            <a:r>
              <a:rPr lang="en-US" sz="2300" dirty="0" smtClean="0"/>
              <a:t>Recommends nominations for Ad hoc review committees</a:t>
            </a:r>
          </a:p>
          <a:p>
            <a:pPr>
              <a:lnSpc>
                <a:spcPct val="90000"/>
              </a:lnSpc>
              <a:spcBef>
                <a:spcPct val="50000"/>
              </a:spcBef>
            </a:pPr>
            <a:r>
              <a:rPr lang="en-US" sz="2300" dirty="0" smtClean="0"/>
              <a:t>Provides Ad hoc committee chair training</a:t>
            </a:r>
          </a:p>
          <a:p>
            <a:pPr>
              <a:lnSpc>
                <a:spcPct val="90000"/>
              </a:lnSpc>
              <a:spcBef>
                <a:spcPct val="50000"/>
              </a:spcBef>
            </a:pPr>
            <a:r>
              <a:rPr lang="en-US" sz="2300" dirty="0" smtClean="0"/>
              <a:t>Reviews Ad hoc committee reports</a:t>
            </a:r>
            <a:r>
              <a:rPr lang="en-US" sz="2300" i="1" dirty="0" smtClean="0"/>
              <a:t> </a:t>
            </a:r>
            <a:r>
              <a:rPr lang="en-US" sz="2300" dirty="0" smtClean="0"/>
              <a:t>for constructive, mentoring advice that helps an academic improve in the future</a:t>
            </a:r>
          </a:p>
          <a:p>
            <a:pPr>
              <a:lnSpc>
                <a:spcPct val="90000"/>
              </a:lnSpc>
              <a:spcBef>
                <a:spcPct val="50000"/>
              </a:spcBef>
            </a:pPr>
            <a:r>
              <a:rPr lang="en-US" sz="2300" dirty="0" smtClean="0"/>
              <a:t>Reviews all negative recommendations on cases reviewed by PRC before being sent to the Associate Vice President.</a:t>
            </a:r>
          </a:p>
          <a:p>
            <a:pPr>
              <a:lnSpc>
                <a:spcPct val="90000"/>
              </a:lnSpc>
              <a:spcBef>
                <a:spcPct val="50000"/>
              </a:spcBef>
            </a:pPr>
            <a:endParaRPr lang="en-US" sz="2400" dirty="0" smtClean="0"/>
          </a:p>
        </p:txBody>
      </p:sp>
    </p:spTree>
    <p:extLst>
      <p:ext uri="{BB962C8B-B14F-4D97-AF65-F5344CB8AC3E}">
        <p14:creationId xmlns:p14="http://schemas.microsoft.com/office/powerpoint/2010/main" val="5933763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934857" y="4489221"/>
            <a:ext cx="7244829" cy="1518526"/>
          </a:xfrm>
        </p:spPr>
        <p:txBody>
          <a:bodyPr rtlCol="0">
            <a:normAutofit fontScale="90000"/>
          </a:bodyPr>
          <a:lstStyle/>
          <a:p>
            <a:pPr algn="l" fontAlgn="auto">
              <a:spcAft>
                <a:spcPts val="1200"/>
              </a:spcAft>
              <a:defRPr/>
            </a:pPr>
            <a:r>
              <a:rPr lang="en-US" sz="1800" dirty="0" smtClean="0"/>
              <a:t>*Including those with CD assignments</a:t>
            </a:r>
            <a:br>
              <a:rPr lang="en-US" sz="1800" dirty="0" smtClean="0"/>
            </a:br>
            <a:r>
              <a:rPr lang="en-US" sz="1800" b="1" dirty="0" smtClean="0"/>
              <a:t>Ad </a:t>
            </a:r>
            <a:r>
              <a:rPr lang="en-US" sz="1800" b="1" dirty="0"/>
              <a:t>Hoc Committees </a:t>
            </a:r>
            <a:r>
              <a:rPr lang="en-US" sz="1800" dirty="0"/>
              <a:t>to be developed for specific actions:  Assistant to </a:t>
            </a:r>
            <a:r>
              <a:rPr lang="en-US" sz="1800" dirty="0" smtClean="0"/>
              <a:t>Associate, Associate </a:t>
            </a:r>
            <a:r>
              <a:rPr lang="en-US" sz="1800" dirty="0"/>
              <a:t>to Full Title, and Full Title V to Full Title </a:t>
            </a:r>
            <a:r>
              <a:rPr lang="en-US" sz="1800" dirty="0" smtClean="0"/>
              <a:t>VI (</a:t>
            </a:r>
            <a:r>
              <a:rPr lang="en-US" sz="1800" dirty="0"/>
              <a:t>and for Advisors </a:t>
            </a:r>
            <a:r>
              <a:rPr lang="en-US" sz="1800" dirty="0" smtClean="0"/>
              <a:t>/CE Specialists seeking </a:t>
            </a:r>
            <a:r>
              <a:rPr lang="en-US" sz="1800" dirty="0"/>
              <a:t>Indefinite </a:t>
            </a:r>
            <a:r>
              <a:rPr lang="en-US" sz="1800" dirty="0" smtClean="0"/>
              <a:t>Status).</a:t>
            </a:r>
            <a:r>
              <a:rPr lang="en-US" sz="1800" dirty="0"/>
              <a:t/>
            </a:r>
            <a:br>
              <a:rPr lang="en-US" sz="1800" dirty="0"/>
            </a:br>
            <a:r>
              <a:rPr lang="en-US" sz="1800" b="1" dirty="0" smtClean="0"/>
              <a:t>For Candidates in SSPs</a:t>
            </a:r>
            <a:r>
              <a:rPr lang="en-US" sz="1800" dirty="0" smtClean="0"/>
              <a:t>, the SSP Director will provide an evaluation in addition to the CDs.  </a:t>
            </a:r>
            <a:endParaRPr lang="en-US" dirty="0" smtClean="0"/>
          </a:p>
        </p:txBody>
      </p:sp>
      <p:sp>
        <p:nvSpPr>
          <p:cNvPr id="12" name="Rectangle 2"/>
          <p:cNvSpPr txBox="1">
            <a:spLocks noChangeArrowheads="1"/>
          </p:cNvSpPr>
          <p:nvPr/>
        </p:nvSpPr>
        <p:spPr bwMode="auto">
          <a:xfrm>
            <a:off x="934857" y="292642"/>
            <a:ext cx="725507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a:defRPr/>
            </a:pPr>
            <a:r>
              <a:rPr lang="en-US" sz="3600" dirty="0">
                <a:solidFill>
                  <a:schemeClr val="tx2"/>
                </a:solidFill>
                <a:ea typeface="ＭＳ Ｐゴシック"/>
                <a:cs typeface="ＭＳ Ｐゴシック"/>
              </a:rPr>
              <a:t>For </a:t>
            </a:r>
            <a:r>
              <a:rPr lang="en-US" sz="3600" dirty="0" smtClean="0">
                <a:solidFill>
                  <a:schemeClr val="tx2"/>
                </a:solidFill>
                <a:ea typeface="ＭＳ Ｐゴシック"/>
                <a:cs typeface="ＭＳ Ｐゴシック"/>
              </a:rPr>
              <a:t>CE Advisors*/CE Specialists</a:t>
            </a:r>
            <a:endParaRPr lang="en-US" sz="3600" dirty="0">
              <a:solidFill>
                <a:schemeClr val="tx2"/>
              </a:solidFill>
              <a:ea typeface="ＭＳ Ｐゴシック"/>
              <a:cs typeface="ＭＳ Ｐゴシック"/>
            </a:endParaRPr>
          </a:p>
        </p:txBody>
      </p:sp>
      <p:graphicFrame>
        <p:nvGraphicFramePr>
          <p:cNvPr id="2" name="Table 1"/>
          <p:cNvGraphicFramePr>
            <a:graphicFrameLocks noGrp="1"/>
          </p:cNvGraphicFramePr>
          <p:nvPr>
            <p:extLst>
              <p:ext uri="{D42A27DB-BD31-4B8C-83A1-F6EECF244321}">
                <p14:modId xmlns:p14="http://schemas.microsoft.com/office/powerpoint/2010/main" val="4086713236"/>
              </p:ext>
            </p:extLst>
          </p:nvPr>
        </p:nvGraphicFramePr>
        <p:xfrm>
          <a:off x="945100" y="854674"/>
          <a:ext cx="7244829" cy="3592286"/>
        </p:xfrm>
        <a:graphic>
          <a:graphicData uri="http://schemas.openxmlformats.org/drawingml/2006/table">
            <a:tbl>
              <a:tblPr>
                <a:tableStyleId>{5C22544A-7EE6-4342-B048-85BDC9FD1C3A}</a:tableStyleId>
              </a:tblPr>
              <a:tblGrid>
                <a:gridCol w="2150265">
                  <a:extLst>
                    <a:ext uri="{9D8B030D-6E8A-4147-A177-3AD203B41FA5}">
                      <a16:colId xmlns:a16="http://schemas.microsoft.com/office/drawing/2014/main" val="20000"/>
                    </a:ext>
                  </a:extLst>
                </a:gridCol>
                <a:gridCol w="1381868">
                  <a:extLst>
                    <a:ext uri="{9D8B030D-6E8A-4147-A177-3AD203B41FA5}">
                      <a16:colId xmlns:a16="http://schemas.microsoft.com/office/drawing/2014/main" val="20001"/>
                    </a:ext>
                  </a:extLst>
                </a:gridCol>
                <a:gridCol w="1735903">
                  <a:extLst>
                    <a:ext uri="{9D8B030D-6E8A-4147-A177-3AD203B41FA5}">
                      <a16:colId xmlns:a16="http://schemas.microsoft.com/office/drawing/2014/main" val="20002"/>
                    </a:ext>
                  </a:extLst>
                </a:gridCol>
                <a:gridCol w="1976793">
                  <a:extLst>
                    <a:ext uri="{9D8B030D-6E8A-4147-A177-3AD203B41FA5}">
                      <a16:colId xmlns:a16="http://schemas.microsoft.com/office/drawing/2014/main" val="20003"/>
                    </a:ext>
                  </a:extLst>
                </a:gridCol>
              </a:tblGrid>
              <a:tr h="493486">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529922">
                <a:tc>
                  <a:txBody>
                    <a:bodyPr/>
                    <a:lstStyle/>
                    <a:p>
                      <a:pPr marL="0" marR="0" eaLnBrk="0" fontAlgn="base" hangingPunct="0">
                        <a:spcBef>
                          <a:spcPts val="430"/>
                        </a:spcBef>
                        <a:spcAft>
                          <a:spcPts val="0"/>
                        </a:spcAft>
                      </a:pPr>
                      <a:r>
                        <a:rPr lang="en-US" sz="1600" kern="1200" dirty="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baseline="0" dirty="0" smtClean="0">
                          <a:solidFill>
                            <a:schemeClr val="bg1"/>
                          </a:solidFill>
                          <a:effectLst/>
                          <a:sym typeface="Wingdings" panose="05000000000000000000" pitchFamily="2" charset="2"/>
                        </a:rPr>
                        <a:t>Supervisor</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PRC </a:t>
                      </a:r>
                      <a:r>
                        <a:rPr lang="en-US" sz="1600" kern="1200" dirty="0" smtClean="0">
                          <a:solidFill>
                            <a:schemeClr val="bg1"/>
                          </a:solidFill>
                          <a:effectLst/>
                        </a:rPr>
                        <a:t>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588802">
                <a:tc>
                  <a:txBody>
                    <a:bodyPr/>
                    <a:lstStyle/>
                    <a:p>
                      <a:pPr marL="0" marR="0" eaLnBrk="0" fontAlgn="base" hangingPunct="0">
                        <a:spcBef>
                          <a:spcPts val="430"/>
                        </a:spcBef>
                        <a:spcAft>
                          <a:spcPts val="0"/>
                        </a:spcAft>
                      </a:pPr>
                      <a:r>
                        <a:rPr lang="en-US" sz="1600" kern="1200" dirty="0">
                          <a:solidFill>
                            <a:schemeClr val="bg1"/>
                          </a:solidFill>
                          <a:effectLst/>
                        </a:rPr>
                        <a:t>Promotion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sym typeface="Wingdings" panose="05000000000000000000" pitchFamily="2" charset="2"/>
                        </a:rPr>
                        <a:t>Supervisor</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2"/>
                  </a:ext>
                </a:extLst>
              </a:tr>
              <a:tr h="180156">
                <a:tc>
                  <a:txBody>
                    <a:bodyPr/>
                    <a:lstStyle/>
                    <a:p>
                      <a:pPr marL="0" marR="0" eaLnBrk="0" fontAlgn="base" hangingPunct="0">
                        <a:spcBef>
                          <a:spcPts val="430"/>
                        </a:spcBef>
                        <a:spcAft>
                          <a:spcPts val="0"/>
                        </a:spcAft>
                      </a:pPr>
                      <a:r>
                        <a:rPr lang="en-US" sz="1600" kern="1200" dirty="0">
                          <a:solidFill>
                            <a:schemeClr val="bg1"/>
                          </a:solidFill>
                          <a:effectLst/>
                        </a:rPr>
                        <a:t>Term Reviews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rPr>
                        <a:t>Supervisor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3"/>
                  </a:ext>
                </a:extLst>
              </a:tr>
              <a:tr h="588802">
                <a:tc>
                  <a:txBody>
                    <a:bodyPr/>
                    <a:lstStyle/>
                    <a:p>
                      <a:pPr marL="0" marR="0" eaLnBrk="0" fontAlgn="base" hangingPunct="0">
                        <a:spcBef>
                          <a:spcPts val="430"/>
                        </a:spcBef>
                        <a:spcAft>
                          <a:spcPts val="0"/>
                        </a:spcAft>
                      </a:pPr>
                      <a:r>
                        <a:rPr lang="en-US" sz="1600" kern="1200" dirty="0">
                          <a:solidFill>
                            <a:schemeClr val="bg1"/>
                          </a:solidFill>
                          <a:effectLst/>
                        </a:rPr>
                        <a:t>Indefinite Term Review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sym typeface="Wingdings" panose="05000000000000000000" pitchFamily="2" charset="2"/>
                        </a:rPr>
                        <a:t>Supervisor</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4"/>
                  </a:ext>
                </a:extLst>
              </a:tr>
              <a:tr h="529922">
                <a:tc>
                  <a:txBody>
                    <a:bodyPr/>
                    <a:lstStyle/>
                    <a:p>
                      <a:pPr marL="0" marR="0" eaLnBrk="0" fontAlgn="base" hangingPunct="0">
                        <a:spcBef>
                          <a:spcPts val="430"/>
                        </a:spcBef>
                        <a:spcAft>
                          <a:spcPts val="0"/>
                        </a:spcAft>
                      </a:pPr>
                      <a:r>
                        <a:rPr lang="en-US" sz="1600" kern="1200" dirty="0">
                          <a:solidFill>
                            <a:schemeClr val="bg1"/>
                          </a:solidFill>
                          <a:effectLst/>
                        </a:rPr>
                        <a:t>Accelerations (</a:t>
                      </a:r>
                      <a:r>
                        <a:rPr lang="en-US" sz="1600" kern="1200" dirty="0" smtClean="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rPr>
                        <a:t>Supervisor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569936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28048" y="274638"/>
            <a:ext cx="7242049" cy="1353998"/>
          </a:xfrm>
        </p:spPr>
        <p:txBody>
          <a:bodyPr rtlCol="0">
            <a:normAutofit/>
          </a:bodyPr>
          <a:lstStyle/>
          <a:p>
            <a:pPr>
              <a:defRPr/>
            </a:pPr>
            <a:r>
              <a:rPr lang="en-US" sz="3600" dirty="0">
                <a:solidFill>
                  <a:schemeClr val="tx2"/>
                </a:solidFill>
                <a:ea typeface="ＭＳ Ｐゴシック"/>
                <a:cs typeface="ＭＳ Ｐゴシック"/>
              </a:rPr>
              <a:t>Academic </a:t>
            </a:r>
            <a:r>
              <a:rPr lang="en-US" sz="3600" dirty="0" smtClean="0">
                <a:solidFill>
                  <a:schemeClr val="tx2"/>
                </a:solidFill>
                <a:ea typeface="ＭＳ Ｐゴシック"/>
                <a:cs typeface="ＭＳ Ｐゴシック"/>
              </a:rPr>
              <a:t>Coordinators </a:t>
            </a:r>
            <a:r>
              <a:rPr lang="en-US" sz="3200" i="1" dirty="0" smtClean="0">
                <a:solidFill>
                  <a:schemeClr val="tx2"/>
                </a:solidFill>
                <a:ea typeface="ＭＳ Ｐゴシック"/>
                <a:cs typeface="ＭＳ Ｐゴシック"/>
              </a:rPr>
              <a:t>(includes NPI)</a:t>
            </a:r>
            <a:r>
              <a:rPr lang="en-US" sz="3200" i="1" dirty="0">
                <a:solidFill>
                  <a:schemeClr val="tx2"/>
                </a:solidFill>
                <a:ea typeface="ＭＳ Ｐゴシック"/>
                <a:cs typeface="ＭＳ Ｐゴシック"/>
              </a:rPr>
              <a:t/>
            </a:r>
            <a:br>
              <a:rPr lang="en-US" sz="3200" i="1" dirty="0">
                <a:solidFill>
                  <a:schemeClr val="tx2"/>
                </a:solidFill>
                <a:ea typeface="ＭＳ Ｐゴシック"/>
                <a:cs typeface="ＭＳ Ｐゴシック"/>
              </a:rPr>
            </a:br>
            <a:r>
              <a:rPr lang="en-US" sz="3600" dirty="0">
                <a:solidFill>
                  <a:schemeClr val="tx2"/>
                </a:solidFill>
                <a:ea typeface="ＭＳ Ｐゴシック"/>
                <a:cs typeface="ＭＳ Ｐゴシック"/>
              </a:rPr>
              <a:t>Academic Administrators</a:t>
            </a:r>
          </a:p>
        </p:txBody>
      </p:sp>
      <p:graphicFrame>
        <p:nvGraphicFramePr>
          <p:cNvPr id="3" name="Table 2"/>
          <p:cNvGraphicFramePr>
            <a:graphicFrameLocks noGrp="1"/>
          </p:cNvGraphicFramePr>
          <p:nvPr>
            <p:extLst>
              <p:ext uri="{D42A27DB-BD31-4B8C-83A1-F6EECF244321}">
                <p14:modId xmlns:p14="http://schemas.microsoft.com/office/powerpoint/2010/main" val="2188270378"/>
              </p:ext>
            </p:extLst>
          </p:nvPr>
        </p:nvGraphicFramePr>
        <p:xfrm>
          <a:off x="928049" y="1628636"/>
          <a:ext cx="7242048" cy="2301919"/>
        </p:xfrm>
        <a:graphic>
          <a:graphicData uri="http://schemas.openxmlformats.org/drawingml/2006/table">
            <a:tbl>
              <a:tblPr>
                <a:tableStyleId>{5C22544A-7EE6-4342-B048-85BDC9FD1C3A}</a:tableStyleId>
              </a:tblPr>
              <a:tblGrid>
                <a:gridCol w="1781543">
                  <a:extLst>
                    <a:ext uri="{9D8B030D-6E8A-4147-A177-3AD203B41FA5}">
                      <a16:colId xmlns:a16="http://schemas.microsoft.com/office/drawing/2014/main" val="20000"/>
                    </a:ext>
                  </a:extLst>
                </a:gridCol>
                <a:gridCol w="1739578">
                  <a:extLst>
                    <a:ext uri="{9D8B030D-6E8A-4147-A177-3AD203B41FA5}">
                      <a16:colId xmlns:a16="http://schemas.microsoft.com/office/drawing/2014/main" val="20001"/>
                    </a:ext>
                  </a:extLst>
                </a:gridCol>
                <a:gridCol w="1214651">
                  <a:extLst>
                    <a:ext uri="{9D8B030D-6E8A-4147-A177-3AD203B41FA5}">
                      <a16:colId xmlns:a16="http://schemas.microsoft.com/office/drawing/2014/main" val="20002"/>
                    </a:ext>
                  </a:extLst>
                </a:gridCol>
                <a:gridCol w="2506276">
                  <a:extLst>
                    <a:ext uri="{9D8B030D-6E8A-4147-A177-3AD203B41FA5}">
                      <a16:colId xmlns:a16="http://schemas.microsoft.com/office/drawing/2014/main" val="20003"/>
                    </a:ext>
                  </a:extLst>
                </a:gridCol>
              </a:tblGrid>
              <a:tr h="599795">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810535">
                <a:tc>
                  <a:txBody>
                    <a:bodyPr/>
                    <a:lstStyle/>
                    <a:p>
                      <a:pPr marL="0" marR="0" algn="l" eaLnBrk="0" fontAlgn="base" hangingPunct="0">
                        <a:spcBef>
                          <a:spcPts val="430"/>
                        </a:spcBef>
                        <a:spcAft>
                          <a:spcPts val="0"/>
                        </a:spcAft>
                      </a:pPr>
                      <a:r>
                        <a:rPr lang="en-US" sz="1600" kern="1200" dirty="0">
                          <a:solidFill>
                            <a:schemeClr val="bg1"/>
                          </a:solidFill>
                          <a:effectLst/>
                        </a:rPr>
                        <a:t>Merit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 </a:t>
                      </a:r>
                      <a:r>
                        <a:rPr lang="en-US" sz="1600" kern="1200" dirty="0" smtClean="0">
                          <a:solidFill>
                            <a:schemeClr val="bg1"/>
                          </a:solidFill>
                          <a:effectLst/>
                        </a:rPr>
                        <a:t>PRC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891589">
                <a:tc>
                  <a:txBody>
                    <a:bodyPr/>
                    <a:lstStyle/>
                    <a:p>
                      <a:pPr marL="0" marR="0" algn="l" eaLnBrk="0" fontAlgn="base" hangingPunct="0">
                        <a:spcBef>
                          <a:spcPts val="430"/>
                        </a:spcBef>
                        <a:spcAft>
                          <a:spcPts val="0"/>
                        </a:spcAft>
                      </a:pPr>
                      <a:r>
                        <a:rPr lang="en-US" sz="1600" kern="1200" dirty="0">
                          <a:solidFill>
                            <a:schemeClr val="bg1"/>
                          </a:solidFill>
                          <a:effectLst/>
                        </a:rPr>
                        <a:t>Acceleration</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 </a:t>
                      </a:r>
                      <a:r>
                        <a:rPr lang="en-US" sz="1600" kern="1200" dirty="0" smtClean="0">
                          <a:solidFill>
                            <a:schemeClr val="bg1"/>
                          </a:solidFill>
                          <a:effectLst/>
                        </a:rPr>
                        <a:t>PRC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2"/>
                  </a:ext>
                </a:extLst>
              </a:tr>
            </a:tbl>
          </a:graphicData>
        </a:graphic>
      </p:graphicFrame>
      <p:sp>
        <p:nvSpPr>
          <p:cNvPr id="4" name="Rectangle 3"/>
          <p:cNvSpPr/>
          <p:nvPr/>
        </p:nvSpPr>
        <p:spPr>
          <a:xfrm>
            <a:off x="928049" y="4127395"/>
            <a:ext cx="7242048" cy="830997"/>
          </a:xfrm>
          <a:prstGeom prst="rect">
            <a:avLst/>
          </a:prstGeom>
        </p:spPr>
        <p:txBody>
          <a:bodyPr wrap="square">
            <a:spAutoFit/>
          </a:bodyPr>
          <a:lstStyle/>
          <a:p>
            <a:r>
              <a:rPr lang="en-US" sz="1600" b="1" dirty="0" smtClean="0"/>
              <a:t>Indefinite Status:  </a:t>
            </a:r>
          </a:p>
          <a:p>
            <a:r>
              <a:rPr lang="en-US" sz="1600" dirty="0" smtClean="0"/>
              <a:t>Academic </a:t>
            </a:r>
            <a:r>
              <a:rPr lang="en-US" sz="1600" dirty="0"/>
              <a:t>Coordinators and </a:t>
            </a:r>
            <a:r>
              <a:rPr lang="en-US" sz="1600" dirty="0" smtClean="0"/>
              <a:t>Administrators </a:t>
            </a:r>
            <a:r>
              <a:rPr lang="en-US" sz="1600" dirty="0"/>
              <a:t>are not eligible for indefinite </a:t>
            </a:r>
            <a:r>
              <a:rPr lang="en-US" sz="1600" dirty="0" smtClean="0"/>
              <a:t>status unless obtained through a previous Advisor appointment.</a:t>
            </a:r>
            <a:endParaRPr lang="en-US" sz="1600" dirty="0"/>
          </a:p>
        </p:txBody>
      </p:sp>
    </p:spTree>
    <p:extLst>
      <p:ext uri="{BB962C8B-B14F-4D97-AF65-F5344CB8AC3E}">
        <p14:creationId xmlns:p14="http://schemas.microsoft.com/office/powerpoint/2010/main" val="13395838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28048" y="274638"/>
            <a:ext cx="7242049" cy="1353998"/>
          </a:xfrm>
        </p:spPr>
        <p:txBody>
          <a:bodyPr rtlCol="0">
            <a:normAutofit fontScale="90000"/>
          </a:bodyPr>
          <a:lstStyle/>
          <a:p>
            <a:pPr>
              <a:defRPr/>
            </a:pPr>
            <a:r>
              <a:rPr lang="en-US" sz="3600" dirty="0" smtClean="0">
                <a:solidFill>
                  <a:srgbClr val="1740C3"/>
                </a:solidFill>
                <a:ea typeface="ＭＳ Ｐゴシック"/>
                <a:cs typeface="ＭＳ Ｐゴシック"/>
              </a:rPr>
              <a:t>NPI - Other Titles</a:t>
            </a:r>
            <a:r>
              <a:rPr lang="en-US" sz="3600" dirty="0">
                <a:solidFill>
                  <a:srgbClr val="1740C3"/>
                </a:solidFill>
                <a:ea typeface="ＭＳ Ｐゴシック"/>
                <a:cs typeface="ＭＳ Ｐゴシック"/>
              </a:rPr>
              <a:t/>
            </a:r>
            <a:br>
              <a:rPr lang="en-US" sz="3600" dirty="0">
                <a:solidFill>
                  <a:srgbClr val="1740C3"/>
                </a:solidFill>
                <a:ea typeface="ＭＳ Ｐゴシック"/>
                <a:cs typeface="ＭＳ Ｐゴシック"/>
              </a:rPr>
            </a:br>
            <a:r>
              <a:rPr lang="en-US" sz="2400" dirty="0" smtClean="0">
                <a:solidFill>
                  <a:srgbClr val="1740C3"/>
                </a:solidFill>
                <a:ea typeface="ＭＳ Ｐゴシック"/>
                <a:cs typeface="ＭＳ Ｐゴシック"/>
              </a:rPr>
              <a:t>(Project Scientist, Professional Research, Research Specialist</a:t>
            </a:r>
            <a:br>
              <a:rPr lang="en-US" sz="2400" dirty="0" smtClean="0">
                <a:solidFill>
                  <a:srgbClr val="1740C3"/>
                </a:solidFill>
                <a:ea typeface="ＭＳ Ｐゴシック"/>
                <a:cs typeface="ＭＳ Ｐゴシック"/>
              </a:rPr>
            </a:br>
            <a:endParaRPr lang="en-US" sz="2400" dirty="0">
              <a:solidFill>
                <a:srgbClr val="1740C3"/>
              </a:solidFill>
              <a:ea typeface="ＭＳ Ｐゴシック"/>
              <a:cs typeface="ＭＳ Ｐゴシック"/>
            </a:endParaRPr>
          </a:p>
        </p:txBody>
      </p:sp>
      <p:graphicFrame>
        <p:nvGraphicFramePr>
          <p:cNvPr id="3" name="Table 2"/>
          <p:cNvGraphicFramePr>
            <a:graphicFrameLocks noGrp="1"/>
          </p:cNvGraphicFramePr>
          <p:nvPr>
            <p:extLst>
              <p:ext uri="{D42A27DB-BD31-4B8C-83A1-F6EECF244321}">
                <p14:modId xmlns:p14="http://schemas.microsoft.com/office/powerpoint/2010/main" val="4160224478"/>
              </p:ext>
            </p:extLst>
          </p:nvPr>
        </p:nvGraphicFramePr>
        <p:xfrm>
          <a:off x="943093" y="1347503"/>
          <a:ext cx="7242048" cy="3663359"/>
        </p:xfrm>
        <a:graphic>
          <a:graphicData uri="http://schemas.openxmlformats.org/drawingml/2006/table">
            <a:tbl>
              <a:tblPr>
                <a:tableStyleId>{5C22544A-7EE6-4342-B048-85BDC9FD1C3A}</a:tableStyleId>
              </a:tblPr>
              <a:tblGrid>
                <a:gridCol w="1781543">
                  <a:extLst>
                    <a:ext uri="{9D8B030D-6E8A-4147-A177-3AD203B41FA5}">
                      <a16:colId xmlns:a16="http://schemas.microsoft.com/office/drawing/2014/main" val="20000"/>
                    </a:ext>
                  </a:extLst>
                </a:gridCol>
                <a:gridCol w="1739578">
                  <a:extLst>
                    <a:ext uri="{9D8B030D-6E8A-4147-A177-3AD203B41FA5}">
                      <a16:colId xmlns:a16="http://schemas.microsoft.com/office/drawing/2014/main" val="20001"/>
                    </a:ext>
                  </a:extLst>
                </a:gridCol>
                <a:gridCol w="1214651">
                  <a:extLst>
                    <a:ext uri="{9D8B030D-6E8A-4147-A177-3AD203B41FA5}">
                      <a16:colId xmlns:a16="http://schemas.microsoft.com/office/drawing/2014/main" val="20002"/>
                    </a:ext>
                  </a:extLst>
                </a:gridCol>
                <a:gridCol w="2506276">
                  <a:extLst>
                    <a:ext uri="{9D8B030D-6E8A-4147-A177-3AD203B41FA5}">
                      <a16:colId xmlns:a16="http://schemas.microsoft.com/office/drawing/2014/main" val="20003"/>
                    </a:ext>
                  </a:extLst>
                </a:gridCol>
              </a:tblGrid>
              <a:tr h="599795">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810535">
                <a:tc>
                  <a:txBody>
                    <a:bodyPr/>
                    <a:lstStyle/>
                    <a:p>
                      <a:pPr marL="0" marR="0" algn="l" eaLnBrk="0" fontAlgn="base" hangingPunct="0">
                        <a:spcBef>
                          <a:spcPts val="430"/>
                        </a:spcBef>
                        <a:spcAft>
                          <a:spcPts val="0"/>
                        </a:spcAft>
                      </a:pPr>
                      <a:r>
                        <a:rPr lang="en-US" sz="1600" kern="1200" dirty="0">
                          <a:solidFill>
                            <a:schemeClr val="bg1"/>
                          </a:solidFill>
                          <a:effectLst/>
                        </a:rPr>
                        <a:t>Merit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 </a:t>
                      </a:r>
                      <a:r>
                        <a:rPr lang="en-US" sz="1600" kern="1200" dirty="0" smtClean="0">
                          <a:solidFill>
                            <a:schemeClr val="bg1"/>
                          </a:solidFill>
                          <a:effectLst/>
                        </a:rPr>
                        <a:t>PRC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891589">
                <a:tc>
                  <a:txBody>
                    <a:bodyPr/>
                    <a:lstStyle/>
                    <a:p>
                      <a:pPr marL="0" marR="0" algn="l" eaLnBrk="0" fontAlgn="base" hangingPunct="0">
                        <a:spcBef>
                          <a:spcPts val="430"/>
                        </a:spcBef>
                        <a:spcAft>
                          <a:spcPts val="0"/>
                        </a:spcAft>
                      </a:pPr>
                      <a:r>
                        <a:rPr lang="en-US" sz="1600" kern="1200" dirty="0">
                          <a:solidFill>
                            <a:schemeClr val="bg1"/>
                          </a:solidFill>
                          <a:effectLst/>
                        </a:rPr>
                        <a:t>Acceleration</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 </a:t>
                      </a:r>
                      <a:r>
                        <a:rPr lang="en-US" sz="1600" kern="1200" dirty="0" smtClean="0">
                          <a:solidFill>
                            <a:schemeClr val="bg1"/>
                          </a:solidFill>
                          <a:effectLst/>
                        </a:rPr>
                        <a:t>PRC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2"/>
                  </a:ext>
                </a:extLst>
              </a:tr>
              <a:tr h="891589">
                <a:tc>
                  <a:txBody>
                    <a:bodyPr/>
                    <a:lstStyle/>
                    <a:p>
                      <a:pPr marL="0" marR="0" algn="l" eaLnBrk="0" fontAlgn="base" hangingPunct="0">
                        <a:spcBef>
                          <a:spcPts val="430"/>
                        </a:spcBef>
                        <a:spcAft>
                          <a:spcPts val="0"/>
                        </a:spcAft>
                      </a:pPr>
                      <a:r>
                        <a:rPr lang="en-US" sz="1600" dirty="0" smtClean="0">
                          <a:solidFill>
                            <a:schemeClr val="bg1"/>
                          </a:solidFill>
                          <a:effectLst/>
                          <a:latin typeface="Times New Roman"/>
                          <a:ea typeface="Times New Roman"/>
                        </a:rPr>
                        <a:t>Merit</a:t>
                      </a:r>
                      <a:r>
                        <a:rPr lang="en-US" sz="1600" baseline="0" dirty="0" smtClean="0">
                          <a:solidFill>
                            <a:schemeClr val="bg1"/>
                          </a:solidFill>
                          <a:effectLst/>
                          <a:latin typeface="Times New Roman"/>
                          <a:ea typeface="Times New Roman"/>
                        </a:rPr>
                        <a:t> Step VI, or Above Scale</a:t>
                      </a:r>
                    </a:p>
                    <a:p>
                      <a:pPr marL="0" marR="0" algn="l" eaLnBrk="0" fontAlgn="base" hangingPunct="0">
                        <a:spcBef>
                          <a:spcPts val="430"/>
                        </a:spcBef>
                        <a:spcAft>
                          <a:spcPts val="0"/>
                        </a:spcAft>
                      </a:pPr>
                      <a:r>
                        <a:rPr lang="en-US" sz="1600" baseline="0" dirty="0" smtClean="0">
                          <a:solidFill>
                            <a:schemeClr val="bg1"/>
                          </a:solidFill>
                          <a:effectLst/>
                          <a:latin typeface="Times New Roman"/>
                          <a:ea typeface="Times New Roman"/>
                        </a:rPr>
                        <a:t>Prof Research , Project Scientist &amp; Research Specialist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3"/>
                  </a:ext>
                </a:extLst>
              </a:tr>
            </a:tbl>
          </a:graphicData>
        </a:graphic>
      </p:graphicFrame>
      <p:sp>
        <p:nvSpPr>
          <p:cNvPr id="2" name="Rectangle 1"/>
          <p:cNvSpPr/>
          <p:nvPr/>
        </p:nvSpPr>
        <p:spPr>
          <a:xfrm>
            <a:off x="1103586" y="5053799"/>
            <a:ext cx="6921062" cy="830997"/>
          </a:xfrm>
          <a:prstGeom prst="rect">
            <a:avLst/>
          </a:prstGeom>
        </p:spPr>
        <p:txBody>
          <a:bodyPr wrap="square">
            <a:spAutoFit/>
          </a:bodyPr>
          <a:lstStyle/>
          <a:p>
            <a:r>
              <a:rPr lang="en-US" sz="1600" dirty="0" smtClean="0"/>
              <a:t>These series are </a:t>
            </a:r>
            <a:r>
              <a:rPr lang="en-US" sz="1600" dirty="0"/>
              <a:t>not eligible for indefinite </a:t>
            </a:r>
            <a:r>
              <a:rPr lang="en-US" sz="1600" dirty="0" smtClean="0"/>
              <a:t>status</a:t>
            </a:r>
          </a:p>
          <a:p>
            <a:r>
              <a:rPr lang="en-US" sz="1600" b="1" dirty="0"/>
              <a:t>Ad Hoc Committees </a:t>
            </a:r>
            <a:r>
              <a:rPr lang="en-US" sz="1600" dirty="0"/>
              <a:t>to be developed for specific </a:t>
            </a:r>
            <a:r>
              <a:rPr lang="en-US" sz="1600" dirty="0" smtClean="0"/>
              <a:t>actions; Professional Research &amp; Project Scientist FT Step VI &amp; AS (career reviews):</a:t>
            </a:r>
            <a:endParaRPr lang="en-US" sz="1600" dirty="0"/>
          </a:p>
        </p:txBody>
      </p:sp>
    </p:spTree>
    <p:extLst>
      <p:ext uri="{BB962C8B-B14F-4D97-AF65-F5344CB8AC3E}">
        <p14:creationId xmlns:p14="http://schemas.microsoft.com/office/powerpoint/2010/main" val="12877715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453036" y="217124"/>
            <a:ext cx="8265226" cy="1434255"/>
          </a:xfrm>
        </p:spPr>
        <p:txBody>
          <a:bodyPr rtlCol="0">
            <a:noAutofit/>
          </a:bodyPr>
          <a:lstStyle/>
          <a:p>
            <a:pPr>
              <a:defRPr/>
            </a:pPr>
            <a:r>
              <a:rPr lang="en-US" sz="3600" dirty="0" smtClean="0">
                <a:solidFill>
                  <a:srgbClr val="1740C3"/>
                </a:solidFill>
              </a:rPr>
              <a:t> </a:t>
            </a:r>
            <a:r>
              <a:rPr lang="en-US" sz="3200" dirty="0">
                <a:solidFill>
                  <a:srgbClr val="1740C3"/>
                </a:solidFill>
                <a:ea typeface="ＭＳ Ｐゴシック"/>
                <a:cs typeface="ＭＳ Ｐゴシック"/>
              </a:rPr>
              <a:t>For </a:t>
            </a:r>
            <a:r>
              <a:rPr lang="en-US" sz="3200" dirty="0" smtClean="0">
                <a:solidFill>
                  <a:srgbClr val="1740C3"/>
                </a:solidFill>
                <a:ea typeface="ＭＳ Ｐゴシック"/>
                <a:cs typeface="ＭＳ Ｐゴシック"/>
              </a:rPr>
              <a:t>Academics </a:t>
            </a:r>
            <a:r>
              <a:rPr lang="en-US" sz="3200" dirty="0">
                <a:solidFill>
                  <a:srgbClr val="1740C3"/>
                </a:solidFill>
                <a:ea typeface="ＭＳ Ｐゴシック"/>
                <a:cs typeface="ＭＳ Ｐゴシック"/>
              </a:rPr>
              <a:t>with </a:t>
            </a:r>
            <a:r>
              <a:rPr lang="en-US" sz="3200" dirty="0" smtClean="0">
                <a:solidFill>
                  <a:srgbClr val="1740C3"/>
                </a:solidFill>
                <a:ea typeface="ＭＳ Ｐゴシック"/>
                <a:cs typeface="ＭＳ Ｐゴシック"/>
              </a:rPr>
              <a:t/>
            </a:r>
            <a:br>
              <a:rPr lang="en-US" sz="3200" dirty="0" smtClean="0">
                <a:solidFill>
                  <a:srgbClr val="1740C3"/>
                </a:solidFill>
                <a:ea typeface="ＭＳ Ｐゴシック"/>
                <a:cs typeface="ＭＳ Ｐゴシック"/>
              </a:rPr>
            </a:br>
            <a:r>
              <a:rPr lang="en-US" sz="3200" dirty="0" smtClean="0">
                <a:solidFill>
                  <a:srgbClr val="1740C3"/>
                </a:solidFill>
                <a:ea typeface="ＭＳ Ｐゴシック"/>
                <a:cs typeface="ＭＳ Ｐゴシック"/>
              </a:rPr>
              <a:t>Statewide Program </a:t>
            </a:r>
            <a:r>
              <a:rPr lang="en-US" sz="3200" dirty="0">
                <a:solidFill>
                  <a:srgbClr val="1740C3"/>
                </a:solidFill>
                <a:ea typeface="ＭＳ Ｐゴシック"/>
                <a:cs typeface="ＭＳ Ｐゴシック"/>
              </a:rPr>
              <a:t>Affiliation </a:t>
            </a:r>
            <a:r>
              <a:rPr lang="en-US" sz="3200" dirty="0" smtClean="0">
                <a:solidFill>
                  <a:srgbClr val="1740C3"/>
                </a:solidFill>
                <a:ea typeface="ＭＳ Ｐゴシック"/>
                <a:cs typeface="ＭＳ Ｐゴシック"/>
              </a:rPr>
              <a:t/>
            </a:r>
            <a:br>
              <a:rPr lang="en-US" sz="3200" dirty="0" smtClean="0">
                <a:solidFill>
                  <a:srgbClr val="1740C3"/>
                </a:solidFill>
                <a:ea typeface="ＭＳ Ｐゴシック"/>
                <a:cs typeface="ＭＳ Ｐゴシック"/>
              </a:rPr>
            </a:br>
            <a:r>
              <a:rPr lang="en-US" sz="3200" dirty="0" smtClean="0">
                <a:solidFill>
                  <a:srgbClr val="1740C3"/>
                </a:solidFill>
                <a:ea typeface="ＭＳ Ｐゴシック"/>
                <a:cs typeface="ＭＳ Ｐゴシック"/>
              </a:rPr>
              <a:t>(</a:t>
            </a:r>
            <a:r>
              <a:rPr lang="en-US" sz="3200" dirty="0">
                <a:solidFill>
                  <a:srgbClr val="1740C3"/>
                </a:solidFill>
                <a:ea typeface="ＭＳ Ｐゴシック"/>
                <a:cs typeface="ＭＳ Ｐゴシック"/>
              </a:rPr>
              <a:t>IPM, MG, </a:t>
            </a:r>
            <a:r>
              <a:rPr lang="en-US" sz="3200" dirty="0" smtClean="0">
                <a:solidFill>
                  <a:srgbClr val="1740C3"/>
                </a:solidFill>
                <a:ea typeface="ＭＳ Ｐゴシック"/>
                <a:cs typeface="ＭＳ Ｐゴシック"/>
              </a:rPr>
              <a:t>YFC, NPI, etc.)</a:t>
            </a:r>
            <a:endParaRPr lang="en-US" sz="3200" dirty="0">
              <a:solidFill>
                <a:srgbClr val="1740C3"/>
              </a:solidFill>
              <a:ea typeface="ＭＳ Ｐゴシック"/>
              <a:cs typeface="ＭＳ Ｐゴシック"/>
            </a:endParaRPr>
          </a:p>
        </p:txBody>
      </p:sp>
      <p:sp>
        <p:nvSpPr>
          <p:cNvPr id="20483" name="Rectangle 3"/>
          <p:cNvSpPr>
            <a:spLocks noGrp="1" noChangeArrowheads="1"/>
          </p:cNvSpPr>
          <p:nvPr>
            <p:ph type="body" idx="4294967295"/>
          </p:nvPr>
        </p:nvSpPr>
        <p:spPr>
          <a:xfrm>
            <a:off x="941697" y="1651379"/>
            <a:ext cx="7287904" cy="3794077"/>
          </a:xfrm>
        </p:spPr>
        <p:txBody>
          <a:bodyPr/>
          <a:lstStyle/>
          <a:p>
            <a:pPr eaLnBrk="1" hangingPunct="1">
              <a:spcBef>
                <a:spcPts val="0"/>
              </a:spcBef>
              <a:spcAft>
                <a:spcPts val="1800"/>
              </a:spcAft>
            </a:pPr>
            <a:r>
              <a:rPr lang="en-US" sz="2000" dirty="0" smtClean="0"/>
              <a:t>UC ANR Leaders are committed to strengthening UCCE as a statewide program developed and delivered locally.</a:t>
            </a:r>
          </a:p>
          <a:p>
            <a:pPr eaLnBrk="1" hangingPunct="1">
              <a:spcBef>
                <a:spcPts val="0"/>
              </a:spcBef>
              <a:spcAft>
                <a:spcPts val="1800"/>
              </a:spcAft>
            </a:pPr>
            <a:r>
              <a:rPr lang="en-US" sz="2000" dirty="0" smtClean="0"/>
              <a:t>Providing input from both the local supervisor and the Statewide Program Director supports this alignment.</a:t>
            </a:r>
          </a:p>
          <a:p>
            <a:pPr eaLnBrk="1" hangingPunct="1">
              <a:spcBef>
                <a:spcPts val="0"/>
              </a:spcBef>
              <a:spcAft>
                <a:spcPts val="1800"/>
              </a:spcAft>
            </a:pPr>
            <a:r>
              <a:rPr lang="en-US" sz="2000" dirty="0" smtClean="0"/>
              <a:t>The input from the Statewide Program Director is to provide integration towards statewide outcomes/impacts and mentoring/coaching/support.</a:t>
            </a:r>
          </a:p>
          <a:p>
            <a:pPr eaLnBrk="1" hangingPunct="1">
              <a:spcBef>
                <a:spcPts val="0"/>
              </a:spcBef>
              <a:spcAft>
                <a:spcPts val="1800"/>
              </a:spcAft>
            </a:pPr>
            <a:r>
              <a:rPr lang="en-US" sz="2000" dirty="0" smtClean="0"/>
              <a:t>The goal is to seek balance between local priorities and statewide goals.</a:t>
            </a:r>
            <a:endParaRPr lang="en-US" sz="2800" dirty="0" smtClean="0"/>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28080960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914399" y="274638"/>
            <a:ext cx="7423245" cy="715962"/>
          </a:xfrm>
        </p:spPr>
        <p:txBody>
          <a:bodyPr/>
          <a:lstStyle/>
          <a:p>
            <a:pPr>
              <a:defRPr/>
            </a:pPr>
            <a:r>
              <a:rPr lang="en-US" dirty="0" smtClean="0"/>
              <a:t> </a:t>
            </a:r>
            <a:r>
              <a:rPr lang="en-US" sz="3600" dirty="0" smtClean="0">
                <a:solidFill>
                  <a:srgbClr val="1740C3"/>
                </a:solidFill>
                <a:ea typeface="ＭＳ Ｐゴシック"/>
                <a:cs typeface="ＭＳ Ｐゴシック"/>
              </a:rPr>
              <a:t>Decision Makers</a:t>
            </a:r>
            <a:endParaRPr lang="en-US" sz="3600" dirty="0">
              <a:solidFill>
                <a:srgbClr val="1740C3"/>
              </a:solidFill>
              <a:ea typeface="ＭＳ Ｐゴシック"/>
              <a:cs typeface="ＭＳ Ｐゴシック"/>
            </a:endParaRPr>
          </a:p>
        </p:txBody>
      </p:sp>
      <p:sp>
        <p:nvSpPr>
          <p:cNvPr id="21507" name="Rectangle 3"/>
          <p:cNvSpPr>
            <a:spLocks noGrp="1" noChangeArrowheads="1"/>
          </p:cNvSpPr>
          <p:nvPr>
            <p:ph type="body" idx="4294967295"/>
          </p:nvPr>
        </p:nvSpPr>
        <p:spPr>
          <a:xfrm>
            <a:off x="914400" y="1371600"/>
            <a:ext cx="7423245" cy="4114800"/>
          </a:xfrm>
        </p:spPr>
        <p:txBody>
          <a:bodyPr/>
          <a:lstStyle/>
          <a:p>
            <a:pPr>
              <a:spcBef>
                <a:spcPts val="0"/>
              </a:spcBef>
              <a:spcAft>
                <a:spcPts val="1800"/>
              </a:spcAft>
              <a:defRPr/>
            </a:pPr>
            <a:r>
              <a:rPr lang="en-US" sz="2800" dirty="0"/>
              <a:t>Associate Vice </a:t>
            </a:r>
            <a:r>
              <a:rPr lang="en-US" sz="2800" dirty="0" smtClean="0"/>
              <a:t>President Wendy Powers receives </a:t>
            </a:r>
            <a:r>
              <a:rPr lang="en-US" sz="2800" dirty="0"/>
              <a:t>all recommendations in order to make informed </a:t>
            </a:r>
            <a:r>
              <a:rPr lang="en-US" sz="2800" dirty="0" smtClean="0"/>
              <a:t>decisions</a:t>
            </a:r>
            <a:endParaRPr lang="en-US" sz="2800" dirty="0"/>
          </a:p>
          <a:p>
            <a:pPr>
              <a:spcBef>
                <a:spcPts val="0"/>
              </a:spcBef>
              <a:spcAft>
                <a:spcPts val="1800"/>
              </a:spcAft>
            </a:pPr>
            <a:r>
              <a:rPr lang="en-US" sz="2800" dirty="0" smtClean="0"/>
              <a:t>All appeals go to Vice President Glenda </a:t>
            </a:r>
            <a:r>
              <a:rPr lang="en-US" sz="2800" dirty="0" err="1" smtClean="0"/>
              <a:t>Humiston</a:t>
            </a:r>
            <a:endParaRPr lang="en-US" sz="2800" dirty="0" smtClean="0"/>
          </a:p>
          <a:p>
            <a:pPr lvl="1" eaLnBrk="1" hangingPunct="1">
              <a:lnSpc>
                <a:spcPct val="90000"/>
              </a:lnSpc>
              <a:buFont typeface="Arial" charset="0"/>
              <a:buNone/>
              <a:tabLst>
                <a:tab pos="401638" algn="l"/>
              </a:tabLst>
            </a:pPr>
            <a:endParaRPr lang="en-US" dirty="0" smtClean="0"/>
          </a:p>
        </p:txBody>
      </p:sp>
    </p:spTree>
    <p:extLst>
      <p:ext uri="{BB962C8B-B14F-4D97-AF65-F5344CB8AC3E}">
        <p14:creationId xmlns:p14="http://schemas.microsoft.com/office/powerpoint/2010/main" val="28729388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50377" y="274638"/>
            <a:ext cx="8229600" cy="1143000"/>
          </a:xfrm>
        </p:spPr>
        <p:txBody>
          <a:bodyPr/>
          <a:lstStyle/>
          <a:p>
            <a:pPr eaLnBrk="1" hangingPunct="1"/>
            <a:r>
              <a:rPr lang="en-US" sz="3600" dirty="0">
                <a:solidFill>
                  <a:srgbClr val="1740C3"/>
                </a:solidFill>
                <a:ea typeface="ＭＳ Ｐゴシック"/>
                <a:cs typeface="ＭＳ Ｐゴシック"/>
              </a:rPr>
              <a:t>Timeline for PR Process</a:t>
            </a:r>
          </a:p>
        </p:txBody>
      </p:sp>
      <p:sp>
        <p:nvSpPr>
          <p:cNvPr id="27651" name="Rectangle 3"/>
          <p:cNvSpPr>
            <a:spLocks noGrp="1" noChangeArrowheads="1"/>
          </p:cNvSpPr>
          <p:nvPr>
            <p:ph type="body" idx="4294967295"/>
          </p:nvPr>
        </p:nvSpPr>
        <p:spPr>
          <a:xfrm>
            <a:off x="914400" y="1417638"/>
            <a:ext cx="7528560" cy="4525963"/>
          </a:xfrm>
        </p:spPr>
        <p:txBody>
          <a:bodyPr/>
          <a:lstStyle/>
          <a:p>
            <a:pPr>
              <a:lnSpc>
                <a:spcPct val="90000"/>
              </a:lnSpc>
            </a:pPr>
            <a:r>
              <a:rPr lang="en-US" sz="2800" dirty="0" smtClean="0"/>
              <a:t>Access is available through your portal.  </a:t>
            </a:r>
          </a:p>
          <a:p>
            <a:pPr>
              <a:lnSpc>
                <a:spcPct val="90000"/>
              </a:lnSpc>
            </a:pPr>
            <a:r>
              <a:rPr lang="en-US" sz="2800" dirty="0" smtClean="0"/>
              <a:t>Deadline for uploading your PR dossier:</a:t>
            </a:r>
          </a:p>
          <a:p>
            <a:pPr lvl="1" eaLnBrk="1" hangingPunct="1">
              <a:lnSpc>
                <a:spcPct val="90000"/>
              </a:lnSpc>
              <a:buFont typeface="Arial" charset="0"/>
              <a:buChar char="•"/>
            </a:pPr>
            <a:r>
              <a:rPr lang="en-US" b="1" dirty="0" smtClean="0">
                <a:solidFill>
                  <a:srgbClr val="FF0000"/>
                </a:solidFill>
              </a:rPr>
              <a:t>11:59 PM, February 1, 2017</a:t>
            </a:r>
          </a:p>
          <a:p>
            <a:pPr>
              <a:lnSpc>
                <a:spcPct val="90000"/>
              </a:lnSpc>
            </a:pPr>
            <a:r>
              <a:rPr lang="en-US" sz="2800" dirty="0" smtClean="0"/>
              <a:t>You may </a:t>
            </a:r>
            <a:r>
              <a:rPr lang="en-US" sz="2800" dirty="0"/>
              <a:t>upload </a:t>
            </a:r>
            <a:r>
              <a:rPr lang="en-US" sz="2800" dirty="0" smtClean="0"/>
              <a:t>your PDF </a:t>
            </a:r>
            <a:r>
              <a:rPr lang="en-US" sz="2800" dirty="0"/>
              <a:t>documents and make corrections/revisions up until the </a:t>
            </a:r>
            <a:r>
              <a:rPr lang="en-US" sz="2800" dirty="0" smtClean="0"/>
              <a:t>deadline</a:t>
            </a:r>
            <a:endParaRPr lang="en-US" sz="2800" dirty="0"/>
          </a:p>
          <a:p>
            <a:pPr>
              <a:lnSpc>
                <a:spcPct val="90000"/>
              </a:lnSpc>
            </a:pPr>
            <a:r>
              <a:rPr lang="en-US" sz="2800" dirty="0" smtClean="0"/>
              <a:t>Results by the end of June 2017 for July 1, 2017 actions.</a:t>
            </a:r>
          </a:p>
        </p:txBody>
      </p:sp>
    </p:spTree>
    <p:extLst>
      <p:ext uri="{BB962C8B-B14F-4D97-AF65-F5344CB8AC3E}">
        <p14:creationId xmlns:p14="http://schemas.microsoft.com/office/powerpoint/2010/main" val="980034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5830" y="522783"/>
            <a:ext cx="8051800" cy="5098832"/>
          </a:xfrm>
          <a:prstGeom prst="rect">
            <a:avLst/>
          </a:prstGeom>
          <a:noFill/>
        </p:spPr>
        <p:txBody>
          <a:bodyPr>
            <a:spAutoFit/>
          </a:bodyPr>
          <a:lstStyle/>
          <a:p>
            <a:pPr algn="ctr" fontAlgn="auto">
              <a:spcBef>
                <a:spcPts val="0"/>
              </a:spcBef>
              <a:spcAft>
                <a:spcPts val="0"/>
              </a:spcAft>
              <a:defRPr/>
            </a:pPr>
            <a:r>
              <a:rPr lang="en-US" sz="2400" b="1" dirty="0" smtClean="0">
                <a:solidFill>
                  <a:srgbClr val="184589"/>
                </a:solidFill>
                <a:effectLst>
                  <a:glow rad="63500">
                    <a:srgbClr val="F7C346">
                      <a:alpha val="83000"/>
                    </a:srgbClr>
                  </a:glow>
                </a:effectLst>
                <a:latin typeface="Verdana"/>
                <a:ea typeface="+mn-ea"/>
                <a:cs typeface="Verdana"/>
              </a:rPr>
              <a:t>     Academic Human Resources</a:t>
            </a:r>
          </a:p>
          <a:p>
            <a:pPr algn="ctr" fontAlgn="auto">
              <a:spcBef>
                <a:spcPts val="0"/>
              </a:spcBef>
              <a:spcAft>
                <a:spcPts val="0"/>
              </a:spcAft>
              <a:defRPr/>
            </a:pPr>
            <a:endParaRPr lang="en-US" sz="1600" b="1" dirty="0" smtClean="0">
              <a:solidFill>
                <a:srgbClr val="0070C0"/>
              </a:solidFill>
              <a:latin typeface="+mj-lt"/>
              <a:ea typeface="Verdana" pitchFamily="34" charset="0"/>
              <a:cs typeface="Verdana" pitchFamily="34" charset="0"/>
            </a:endParaRPr>
          </a:p>
          <a:p>
            <a:pPr algn="ctr">
              <a:defRPr/>
            </a:pPr>
            <a:r>
              <a:rPr lang="en-US" sz="2800" b="1" dirty="0" smtClean="0">
                <a:solidFill>
                  <a:srgbClr val="1740C3"/>
                </a:solidFill>
                <a:latin typeface="+mj-lt"/>
                <a:ea typeface="Verdana" pitchFamily="34" charset="0"/>
                <a:cs typeface="Verdana" pitchFamily="34" charset="0"/>
              </a:rPr>
              <a:t>Tina Jordan</a:t>
            </a:r>
          </a:p>
          <a:p>
            <a:pPr algn="ctr">
              <a:defRPr/>
            </a:pPr>
            <a:r>
              <a:rPr lang="en-US" sz="2800" b="1" dirty="0" smtClean="0">
                <a:solidFill>
                  <a:srgbClr val="1740C3"/>
                </a:solidFill>
                <a:latin typeface="+mj-lt"/>
                <a:ea typeface="Verdana" pitchFamily="34" charset="0"/>
                <a:cs typeface="Verdana" pitchFamily="34" charset="0"/>
              </a:rPr>
              <a:t>Academic HR Manager</a:t>
            </a:r>
          </a:p>
          <a:p>
            <a:pPr marL="2401888" algn="ctr">
              <a:defRPr/>
            </a:pPr>
            <a:endParaRPr lang="en-US" sz="2000" b="1" dirty="0" smtClean="0">
              <a:solidFill>
                <a:srgbClr val="0070C0"/>
              </a:solidFill>
              <a:latin typeface="+mj-lt"/>
              <a:ea typeface="Verdana" pitchFamily="34" charset="0"/>
              <a:cs typeface="Verdana" pitchFamily="34" charset="0"/>
            </a:endParaRPr>
          </a:p>
          <a:p>
            <a:pPr marL="2397125" indent="-284163" fontAlgn="auto">
              <a:lnSpc>
                <a:spcPts val="2400"/>
              </a:lnSpc>
              <a:spcBef>
                <a:spcPts val="0"/>
              </a:spcBef>
              <a:spcAft>
                <a:spcPts val="0"/>
              </a:spcAft>
              <a:buFont typeface="Arial" panose="020B0604020202020204" pitchFamily="34" charset="0"/>
              <a:buChar char="•"/>
              <a:defRPr/>
            </a:pPr>
            <a:r>
              <a:rPr lang="en-US" sz="2000" b="1" dirty="0" smtClean="0">
                <a:latin typeface="+mj-lt"/>
                <a:ea typeface="Verdana" pitchFamily="34" charset="0"/>
                <a:cs typeface="Verdana" pitchFamily="34" charset="0"/>
              </a:rPr>
              <a:t>Karen Ellsworth, Academic HR Business Consultant</a:t>
            </a:r>
          </a:p>
          <a:p>
            <a:pPr marL="2397125" indent="-284163" fontAlgn="auto">
              <a:lnSpc>
                <a:spcPts val="2400"/>
              </a:lnSpc>
              <a:spcBef>
                <a:spcPts val="0"/>
              </a:spcBef>
              <a:spcAft>
                <a:spcPts val="0"/>
              </a:spcAft>
              <a:buFont typeface="Arial" panose="020B0604020202020204" pitchFamily="34" charset="0"/>
              <a:buChar char="•"/>
              <a:defRPr/>
            </a:pPr>
            <a:r>
              <a:rPr lang="en-US" sz="2000" b="1" dirty="0" smtClean="0">
                <a:latin typeface="+mj-lt"/>
                <a:ea typeface="Verdana" pitchFamily="34" charset="0"/>
                <a:cs typeface="Verdana" pitchFamily="34" charset="0"/>
              </a:rPr>
              <a:t>Soo Hsieh, </a:t>
            </a:r>
            <a:r>
              <a:rPr lang="en-US" sz="2000" b="1" dirty="0" smtClean="0">
                <a:ea typeface="Verdana" pitchFamily="34" charset="0"/>
                <a:cs typeface="Verdana" pitchFamily="34" charset="0"/>
              </a:rPr>
              <a:t>Academic </a:t>
            </a:r>
            <a:r>
              <a:rPr lang="en-US" sz="2000" b="1" dirty="0">
                <a:ea typeface="Verdana" pitchFamily="34" charset="0"/>
                <a:cs typeface="Verdana" pitchFamily="34" charset="0"/>
              </a:rPr>
              <a:t>HR Business Consultant</a:t>
            </a:r>
            <a:endParaRPr lang="en-US" sz="2000" b="1" dirty="0" smtClean="0">
              <a:latin typeface="+mj-lt"/>
              <a:ea typeface="Verdana" pitchFamily="34" charset="0"/>
              <a:cs typeface="Verdana" pitchFamily="34" charset="0"/>
            </a:endParaRPr>
          </a:p>
          <a:p>
            <a:pPr marL="2397125" indent="-284163" fontAlgn="auto">
              <a:lnSpc>
                <a:spcPts val="2400"/>
              </a:lnSpc>
              <a:spcBef>
                <a:spcPts val="0"/>
              </a:spcBef>
              <a:spcAft>
                <a:spcPts val="0"/>
              </a:spcAft>
              <a:buFont typeface="Arial" panose="020B0604020202020204" pitchFamily="34" charset="0"/>
              <a:buChar char="•"/>
              <a:defRPr/>
            </a:pPr>
            <a:r>
              <a:rPr lang="en-US" sz="2000" b="1" dirty="0">
                <a:ea typeface="Verdana" pitchFamily="34" charset="0"/>
                <a:cs typeface="Verdana" pitchFamily="34" charset="0"/>
              </a:rPr>
              <a:t>Kim Ingram, Academic HR </a:t>
            </a:r>
            <a:r>
              <a:rPr lang="en-US" sz="2000" b="1" dirty="0" smtClean="0">
                <a:ea typeface="Verdana" pitchFamily="34" charset="0"/>
                <a:cs typeface="Verdana" pitchFamily="34" charset="0"/>
              </a:rPr>
              <a:t>Business Partner</a:t>
            </a:r>
          </a:p>
          <a:p>
            <a:pPr marL="2397125" indent="-284163" fontAlgn="auto">
              <a:lnSpc>
                <a:spcPts val="2400"/>
              </a:lnSpc>
              <a:spcBef>
                <a:spcPts val="0"/>
              </a:spcBef>
              <a:spcAft>
                <a:spcPts val="0"/>
              </a:spcAft>
              <a:buFont typeface="Arial" panose="020B0604020202020204" pitchFamily="34" charset="0"/>
              <a:buChar char="•"/>
              <a:defRPr/>
            </a:pPr>
            <a:r>
              <a:rPr lang="en-US" sz="2000" b="1" dirty="0" smtClean="0">
                <a:latin typeface="+mj-lt"/>
                <a:ea typeface="Verdana" pitchFamily="34" charset="0"/>
                <a:cs typeface="Verdana" pitchFamily="34" charset="0"/>
              </a:rPr>
              <a:t>LeChé McGill, Academic HR Business Consultant</a:t>
            </a:r>
          </a:p>
          <a:p>
            <a:pPr algn="ctr" fontAlgn="auto">
              <a:lnSpc>
                <a:spcPts val="2400"/>
              </a:lnSpc>
              <a:spcBef>
                <a:spcPts val="0"/>
              </a:spcBef>
              <a:spcAft>
                <a:spcPts val="0"/>
              </a:spcAft>
              <a:defRPr/>
            </a:pPr>
            <a:endParaRPr lang="en-US" sz="1600" b="1" dirty="0" smtClean="0">
              <a:latin typeface="+mj-lt"/>
              <a:ea typeface="Verdana" pitchFamily="34" charset="0"/>
              <a:cs typeface="Verdana" pitchFamily="34" charset="0"/>
            </a:endParaRPr>
          </a:p>
          <a:p>
            <a:pPr algn="ctr" fontAlgn="auto">
              <a:lnSpc>
                <a:spcPts val="2400"/>
              </a:lnSpc>
              <a:spcBef>
                <a:spcPts val="0"/>
              </a:spcBef>
              <a:spcAft>
                <a:spcPts val="0"/>
              </a:spcAft>
              <a:defRPr/>
            </a:pPr>
            <a:r>
              <a:rPr lang="en-US" sz="1600" b="1" dirty="0" smtClean="0">
                <a:latin typeface="+mj-lt"/>
                <a:ea typeface="Verdana" pitchFamily="34" charset="0"/>
                <a:cs typeface="Verdana" pitchFamily="34" charset="0"/>
              </a:rPr>
              <a:t>    For specific unit responsibilities, please visit our website at:              </a:t>
            </a:r>
            <a:r>
              <a:rPr lang="en-US" sz="1600" b="1" dirty="0" smtClean="0">
                <a:latin typeface="+mj-lt"/>
                <a:ea typeface="Verdana" pitchFamily="34" charset="0"/>
                <a:cs typeface="Verdana" pitchFamily="34" charset="0"/>
                <a:hlinkClick r:id="rId3"/>
              </a:rPr>
              <a:t>http://ucanr.edu/academicpersonnel</a:t>
            </a:r>
            <a:endParaRPr lang="en-US" sz="1600" b="1" dirty="0" smtClean="0">
              <a:latin typeface="+mj-lt"/>
              <a:ea typeface="Verdana" pitchFamily="34" charset="0"/>
              <a:cs typeface="Verdana" pitchFamily="34" charset="0"/>
            </a:endParaRPr>
          </a:p>
          <a:p>
            <a:pPr algn="ctr" fontAlgn="auto">
              <a:lnSpc>
                <a:spcPts val="2400"/>
              </a:lnSpc>
              <a:spcBef>
                <a:spcPts val="0"/>
              </a:spcBef>
              <a:spcAft>
                <a:spcPts val="0"/>
              </a:spcAft>
              <a:defRPr/>
            </a:pPr>
            <a:endParaRPr lang="en-US" sz="1600" b="1" dirty="0" smtClean="0">
              <a:latin typeface="Verdana" pitchFamily="34" charset="0"/>
              <a:ea typeface="Verdana" pitchFamily="34" charset="0"/>
              <a:cs typeface="Verdana" pitchFamily="34" charset="0"/>
            </a:endParaRPr>
          </a:p>
          <a:p>
            <a:pPr algn="ctr" fontAlgn="auto">
              <a:lnSpc>
                <a:spcPts val="2400"/>
              </a:lnSpc>
              <a:spcBef>
                <a:spcPts val="0"/>
              </a:spcBef>
              <a:spcAft>
                <a:spcPts val="0"/>
              </a:spcAft>
              <a:defRPr/>
            </a:pPr>
            <a:endParaRPr lang="en-US" sz="2000" baseline="30000" dirty="0" smtClean="0">
              <a:latin typeface="Verdana"/>
              <a:ea typeface="+mn-ea"/>
              <a:cs typeface="Verdana"/>
            </a:endParaRPr>
          </a:p>
          <a:p>
            <a:pPr algn="ctr" fontAlgn="auto">
              <a:lnSpc>
                <a:spcPts val="2400"/>
              </a:lnSpc>
              <a:spcBef>
                <a:spcPts val="0"/>
              </a:spcBef>
              <a:spcAft>
                <a:spcPts val="0"/>
              </a:spcAft>
              <a:defRPr/>
            </a:pPr>
            <a:endParaRPr lang="en-US" sz="2400" baseline="30000" dirty="0" smtClean="0">
              <a:latin typeface="Verdana"/>
              <a:ea typeface="+mn-ea"/>
              <a:cs typeface="Verdana"/>
            </a:endParaRPr>
          </a:p>
          <a:p>
            <a:pPr algn="ctr" fontAlgn="auto">
              <a:spcBef>
                <a:spcPts val="0"/>
              </a:spcBef>
              <a:spcAft>
                <a:spcPts val="0"/>
              </a:spcAft>
              <a:defRPr/>
            </a:pPr>
            <a:endParaRPr lang="en-US" sz="1400" baseline="30000" dirty="0">
              <a:latin typeface="Verdana"/>
              <a:ea typeface="+mn-ea"/>
              <a:cs typeface="Verdana"/>
            </a:endParaRPr>
          </a:p>
        </p:txBody>
      </p:sp>
    </p:spTree>
    <p:extLst>
      <p:ext uri="{BB962C8B-B14F-4D97-AF65-F5344CB8AC3E}">
        <p14:creationId xmlns:p14="http://schemas.microsoft.com/office/powerpoint/2010/main" val="32949917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914399" y="384412"/>
            <a:ext cx="7286626" cy="685800"/>
          </a:xfrm>
        </p:spPr>
        <p:txBody>
          <a:bodyPr/>
          <a:lstStyle/>
          <a:p>
            <a:pPr>
              <a:defRPr/>
            </a:pPr>
            <a:r>
              <a:rPr lang="en-US" sz="3600" dirty="0">
                <a:solidFill>
                  <a:srgbClr val="1740C3"/>
                </a:solidFill>
                <a:ea typeface="ＭＳ Ｐゴシック"/>
                <a:cs typeface="ＭＳ Ｐゴシック"/>
              </a:rPr>
              <a:t>General Tips</a:t>
            </a:r>
          </a:p>
        </p:txBody>
      </p:sp>
      <p:sp>
        <p:nvSpPr>
          <p:cNvPr id="24579" name="Rectangle 3"/>
          <p:cNvSpPr>
            <a:spLocks noGrp="1" noChangeArrowheads="1"/>
          </p:cNvSpPr>
          <p:nvPr>
            <p:ph type="body" idx="4294967295"/>
          </p:nvPr>
        </p:nvSpPr>
        <p:spPr>
          <a:xfrm>
            <a:off x="914399" y="1080858"/>
            <a:ext cx="7210425" cy="3886200"/>
          </a:xfrm>
        </p:spPr>
        <p:txBody>
          <a:bodyPr/>
          <a:lstStyle/>
          <a:p>
            <a:pPr>
              <a:spcBef>
                <a:spcPts val="0"/>
              </a:spcBef>
              <a:spcAft>
                <a:spcPts val="1800"/>
              </a:spcAft>
            </a:pPr>
            <a:r>
              <a:rPr lang="en-US" sz="2400" dirty="0" smtClean="0"/>
              <a:t>Start as early as possible.</a:t>
            </a:r>
          </a:p>
          <a:p>
            <a:pPr>
              <a:spcBef>
                <a:spcPts val="0"/>
              </a:spcBef>
              <a:spcAft>
                <a:spcPts val="1800"/>
              </a:spcAft>
            </a:pPr>
            <a:r>
              <a:rPr lang="en-US" sz="2400" dirty="0" smtClean="0"/>
              <a:t>Keep good records all year and use them.</a:t>
            </a:r>
          </a:p>
          <a:p>
            <a:pPr>
              <a:spcBef>
                <a:spcPts val="0"/>
              </a:spcBef>
              <a:spcAft>
                <a:spcPts val="1800"/>
              </a:spcAft>
            </a:pPr>
            <a:r>
              <a:rPr lang="en-US" sz="2400" dirty="0" smtClean="0"/>
              <a:t>Use web examples referenced in E-book.</a:t>
            </a:r>
          </a:p>
          <a:p>
            <a:pPr>
              <a:spcBef>
                <a:spcPts val="0"/>
              </a:spcBef>
              <a:spcAft>
                <a:spcPts val="1800"/>
              </a:spcAft>
            </a:pPr>
            <a:r>
              <a:rPr lang="en-US" sz="2400" dirty="0" smtClean="0"/>
              <a:t>Review PR Dossier Examples on the Academic HR Website (</a:t>
            </a:r>
            <a:r>
              <a:rPr lang="en-US" sz="1600" dirty="0" smtClean="0">
                <a:hlinkClick r:id="rId2"/>
              </a:rPr>
              <a:t>http://ucanr.edu/academicpersonnel</a:t>
            </a:r>
            <a:r>
              <a:rPr lang="en-US" sz="1600" dirty="0" smtClean="0"/>
              <a:t>) – PR Dossier Examples and Guidelines</a:t>
            </a:r>
            <a:endParaRPr lang="en-US" sz="2400" dirty="0" smtClean="0"/>
          </a:p>
          <a:p>
            <a:pPr>
              <a:spcBef>
                <a:spcPts val="0"/>
              </a:spcBef>
              <a:spcAft>
                <a:spcPts val="1800"/>
              </a:spcAft>
            </a:pPr>
            <a:r>
              <a:rPr lang="en-US" sz="2400" dirty="0" smtClean="0"/>
              <a:t>Review and edit; then review and edit some more.</a:t>
            </a:r>
          </a:p>
          <a:p>
            <a:pPr>
              <a:spcBef>
                <a:spcPts val="0"/>
              </a:spcBef>
              <a:spcAft>
                <a:spcPts val="1800"/>
              </a:spcAft>
            </a:pPr>
            <a:r>
              <a:rPr lang="en-US" sz="2400" dirty="0" smtClean="0"/>
              <a:t>Ask questions.</a:t>
            </a:r>
          </a:p>
          <a:p>
            <a:pPr>
              <a:spcBef>
                <a:spcPts val="0"/>
              </a:spcBef>
              <a:spcAft>
                <a:spcPts val="1800"/>
              </a:spcAft>
            </a:pPr>
            <a:r>
              <a:rPr lang="en-US" sz="2400" dirty="0" smtClean="0"/>
              <a:t>Ask </a:t>
            </a:r>
            <a:r>
              <a:rPr lang="en-US" sz="2400" u="sng" dirty="0" smtClean="0"/>
              <a:t>peers</a:t>
            </a:r>
            <a:r>
              <a:rPr lang="en-US" sz="2400" dirty="0" smtClean="0"/>
              <a:t> to review your work.</a:t>
            </a:r>
          </a:p>
        </p:txBody>
      </p:sp>
    </p:spTree>
    <p:extLst>
      <p:ext uri="{BB962C8B-B14F-4D97-AF65-F5344CB8AC3E}">
        <p14:creationId xmlns:p14="http://schemas.microsoft.com/office/powerpoint/2010/main" val="15104974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914400" y="274638"/>
            <a:ext cx="7315200" cy="1143000"/>
          </a:xfrm>
        </p:spPr>
        <p:txBody>
          <a:bodyPr/>
          <a:lstStyle/>
          <a:p>
            <a:pPr algn="l" eaLnBrk="1" hangingPunct="1">
              <a:defRPr/>
            </a:pPr>
            <a:r>
              <a:rPr lang="en-US" sz="3600" dirty="0">
                <a:solidFill>
                  <a:srgbClr val="1740C3"/>
                </a:solidFill>
                <a:ea typeface="ＭＳ Ｐゴシック"/>
                <a:cs typeface="ＭＳ Ｐゴシック"/>
              </a:rPr>
              <a:t>A Good PR is…</a:t>
            </a:r>
          </a:p>
        </p:txBody>
      </p:sp>
      <p:sp>
        <p:nvSpPr>
          <p:cNvPr id="285699" name="Rectangle 3"/>
          <p:cNvSpPr>
            <a:spLocks noGrp="1" noChangeArrowheads="1"/>
          </p:cNvSpPr>
          <p:nvPr>
            <p:ph type="body" idx="4294967295"/>
          </p:nvPr>
        </p:nvSpPr>
        <p:spPr>
          <a:xfrm>
            <a:off x="914400" y="1514900"/>
            <a:ext cx="7315200" cy="3742899"/>
          </a:xfrm>
        </p:spPr>
        <p:txBody>
          <a:bodyPr rtlCol="0">
            <a:normAutofit fontScale="77500" lnSpcReduction="20000"/>
          </a:bodyPr>
          <a:lstStyle/>
          <a:p>
            <a:pPr fontAlgn="auto">
              <a:lnSpc>
                <a:spcPct val="110000"/>
              </a:lnSpc>
              <a:spcBef>
                <a:spcPts val="0"/>
              </a:spcBef>
              <a:spcAft>
                <a:spcPts val="1800"/>
              </a:spcAft>
              <a:defRPr/>
            </a:pPr>
            <a:r>
              <a:rPr lang="en-US" dirty="0" smtClean="0"/>
              <a:t>ACCURATE:</a:t>
            </a:r>
            <a:r>
              <a:rPr lang="en-US" sz="3600" dirty="0" smtClean="0"/>
              <a:t> </a:t>
            </a:r>
            <a:r>
              <a:rPr lang="en-US" sz="2800" dirty="0" smtClean="0"/>
              <a:t>Be factual, tell how impacts were achieved</a:t>
            </a:r>
          </a:p>
          <a:p>
            <a:pPr fontAlgn="auto">
              <a:lnSpc>
                <a:spcPct val="110000"/>
              </a:lnSpc>
              <a:spcBef>
                <a:spcPts val="0"/>
              </a:spcBef>
              <a:spcAft>
                <a:spcPts val="1800"/>
              </a:spcAft>
              <a:defRPr/>
            </a:pPr>
            <a:r>
              <a:rPr lang="en-US" dirty="0" smtClean="0"/>
              <a:t>BRIEF:</a:t>
            </a:r>
            <a:r>
              <a:rPr lang="en-US" sz="3600" dirty="0" smtClean="0"/>
              <a:t> </a:t>
            </a:r>
            <a:r>
              <a:rPr lang="en-US" sz="2800" dirty="0" smtClean="0"/>
              <a:t>Make every word count</a:t>
            </a:r>
          </a:p>
          <a:p>
            <a:pPr fontAlgn="auto">
              <a:lnSpc>
                <a:spcPct val="110000"/>
              </a:lnSpc>
              <a:spcBef>
                <a:spcPts val="0"/>
              </a:spcBef>
              <a:spcAft>
                <a:spcPts val="1800"/>
              </a:spcAft>
              <a:defRPr/>
            </a:pPr>
            <a:r>
              <a:rPr lang="en-US" dirty="0" smtClean="0"/>
              <a:t>CLEAR:</a:t>
            </a:r>
            <a:r>
              <a:rPr lang="en-US" sz="3600" dirty="0" smtClean="0"/>
              <a:t> </a:t>
            </a:r>
            <a:r>
              <a:rPr lang="en-US" sz="2800" dirty="0" smtClean="0"/>
              <a:t>Say what you mean</a:t>
            </a:r>
          </a:p>
          <a:p>
            <a:pPr fontAlgn="auto">
              <a:lnSpc>
                <a:spcPct val="110000"/>
              </a:lnSpc>
              <a:spcBef>
                <a:spcPts val="0"/>
              </a:spcBef>
              <a:spcAft>
                <a:spcPts val="1800"/>
              </a:spcAft>
              <a:defRPr/>
            </a:pPr>
            <a:r>
              <a:rPr lang="en-US" dirty="0" smtClean="0"/>
              <a:t>SPECIFIC:</a:t>
            </a:r>
            <a:r>
              <a:rPr lang="en-US" sz="3600" dirty="0" smtClean="0"/>
              <a:t> </a:t>
            </a:r>
            <a:r>
              <a:rPr lang="en-US" sz="2800" dirty="0" smtClean="0"/>
              <a:t>Use examples</a:t>
            </a:r>
          </a:p>
          <a:p>
            <a:pPr fontAlgn="auto">
              <a:lnSpc>
                <a:spcPct val="110000"/>
              </a:lnSpc>
              <a:spcBef>
                <a:spcPts val="0"/>
              </a:spcBef>
              <a:spcAft>
                <a:spcPts val="1800"/>
              </a:spcAft>
              <a:defRPr/>
            </a:pPr>
            <a:r>
              <a:rPr lang="en-US" dirty="0" smtClean="0"/>
              <a:t>PROFESSIONAL:</a:t>
            </a:r>
            <a:r>
              <a:rPr lang="en-US" sz="3600" dirty="0" smtClean="0"/>
              <a:t> </a:t>
            </a:r>
            <a:r>
              <a:rPr lang="en-US" sz="2800" dirty="0" smtClean="0"/>
              <a:t>Make it look professional – adhere to format guidelines.</a:t>
            </a:r>
          </a:p>
        </p:txBody>
      </p:sp>
      <p:sp>
        <p:nvSpPr>
          <p:cNvPr id="285700" name="Rectangle 4"/>
          <p:cNvSpPr>
            <a:spLocks noChangeArrowheads="1"/>
          </p:cNvSpPr>
          <p:nvPr/>
        </p:nvSpPr>
        <p:spPr bwMode="auto">
          <a:xfrm>
            <a:off x="2286000" y="2559050"/>
            <a:ext cx="4572000" cy="457200"/>
          </a:xfrm>
          <a:prstGeom prst="rect">
            <a:avLst/>
          </a:prstGeom>
          <a:noFill/>
          <a:ln w="9525">
            <a:noFill/>
            <a:miter lim="800000"/>
            <a:headEnd/>
            <a:tailEnd/>
          </a:ln>
          <a:effectLst/>
        </p:spPr>
        <p:txBody>
          <a:bodyPr>
            <a:spAutoFit/>
          </a:bodyPr>
          <a:lstStyle/>
          <a:p>
            <a:pPr fontAlgn="auto">
              <a:spcBef>
                <a:spcPts val="0"/>
              </a:spcBef>
              <a:spcAft>
                <a:spcPts val="0"/>
              </a:spcAft>
              <a:defRPr/>
            </a:pPr>
            <a:endParaRPr lang="en-US" sz="2400">
              <a:effectLst>
                <a:outerShdw blurRad="38100" dist="38100" dir="2700000" algn="tl">
                  <a:srgbClr val="000000"/>
                </a:outerShdw>
              </a:effectLst>
              <a:latin typeface="Tahoma" pitchFamily="-111" charset="0"/>
            </a:endParaRPr>
          </a:p>
        </p:txBody>
      </p:sp>
    </p:spTree>
    <p:extLst>
      <p:ext uri="{BB962C8B-B14F-4D97-AF65-F5344CB8AC3E}">
        <p14:creationId xmlns:p14="http://schemas.microsoft.com/office/powerpoint/2010/main" val="13338697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idx="4294967295"/>
          </p:nvPr>
        </p:nvSpPr>
        <p:spPr>
          <a:xfrm>
            <a:off x="533400" y="272102"/>
            <a:ext cx="8211030" cy="1143000"/>
          </a:xfrm>
        </p:spPr>
        <p:txBody>
          <a:bodyPr rtlCol="0">
            <a:noAutofit/>
          </a:bodyPr>
          <a:lstStyle/>
          <a:p>
            <a:pPr>
              <a:defRPr/>
            </a:pPr>
            <a:r>
              <a:rPr lang="en-US" sz="3200" dirty="0">
                <a:solidFill>
                  <a:srgbClr val="1740C3"/>
                </a:solidFill>
                <a:ea typeface="ＭＳ Ｐゴシック"/>
                <a:cs typeface="ＭＳ Ｐゴシック"/>
              </a:rPr>
              <a:t>Make Your Dossier Reflect Your Program! </a:t>
            </a:r>
            <a:r>
              <a:rPr lang="en-US" sz="3200" dirty="0" smtClean="0">
                <a:solidFill>
                  <a:srgbClr val="1740C3"/>
                </a:solidFill>
                <a:ea typeface="ＭＳ Ｐゴシック"/>
                <a:cs typeface="ＭＳ Ｐゴシック"/>
              </a:rPr>
              <a:t/>
            </a:r>
            <a:br>
              <a:rPr lang="en-US" sz="3200" dirty="0" smtClean="0">
                <a:solidFill>
                  <a:srgbClr val="1740C3"/>
                </a:solidFill>
                <a:ea typeface="ＭＳ Ｐゴシック"/>
                <a:cs typeface="ＭＳ Ｐゴシック"/>
              </a:rPr>
            </a:br>
            <a:r>
              <a:rPr lang="en-US" sz="3200" dirty="0" smtClean="0">
                <a:solidFill>
                  <a:srgbClr val="1740C3"/>
                </a:solidFill>
                <a:ea typeface="ＭＳ Ｐゴシック"/>
                <a:cs typeface="ＭＳ Ｐゴシック"/>
              </a:rPr>
              <a:t>Make </a:t>
            </a:r>
            <a:r>
              <a:rPr lang="en-US" sz="3200" dirty="0">
                <a:solidFill>
                  <a:srgbClr val="1740C3"/>
                </a:solidFill>
                <a:ea typeface="ＭＳ Ｐゴシック"/>
                <a:cs typeface="ＭＳ Ｐゴシック"/>
              </a:rPr>
              <a:t>It Enjoyable to Read! </a:t>
            </a:r>
          </a:p>
        </p:txBody>
      </p:sp>
      <p:sp>
        <p:nvSpPr>
          <p:cNvPr id="23555" name="Rectangle 3"/>
          <p:cNvSpPr>
            <a:spLocks noGrp="1" noChangeArrowheads="1"/>
          </p:cNvSpPr>
          <p:nvPr>
            <p:ph type="body" idx="4294967295"/>
          </p:nvPr>
        </p:nvSpPr>
        <p:spPr>
          <a:xfrm>
            <a:off x="928048" y="1551580"/>
            <a:ext cx="7287904" cy="4468813"/>
          </a:xfrm>
        </p:spPr>
        <p:txBody>
          <a:bodyPr/>
          <a:lstStyle/>
          <a:p>
            <a:pPr>
              <a:spcBef>
                <a:spcPts val="0"/>
              </a:spcBef>
              <a:spcAft>
                <a:spcPts val="1800"/>
              </a:spcAft>
            </a:pPr>
            <a:r>
              <a:rPr lang="en-US" sz="2200" dirty="0" smtClean="0"/>
              <a:t>Reviewers find it less enjoyable to read if they have to tease out information</a:t>
            </a:r>
          </a:p>
          <a:p>
            <a:pPr>
              <a:spcBef>
                <a:spcPts val="0"/>
              </a:spcBef>
              <a:spcAft>
                <a:spcPts val="1800"/>
              </a:spcAft>
            </a:pPr>
            <a:r>
              <a:rPr lang="en-US" sz="2200" dirty="0" smtClean="0"/>
              <a:t>State your overarching program themes</a:t>
            </a:r>
          </a:p>
          <a:p>
            <a:pPr>
              <a:spcBef>
                <a:spcPts val="0"/>
              </a:spcBef>
              <a:spcAft>
                <a:spcPts val="1800"/>
              </a:spcAft>
            </a:pPr>
            <a:r>
              <a:rPr lang="en-US" sz="2200" dirty="0" smtClean="0"/>
              <a:t>Identify your clientele/audiences</a:t>
            </a:r>
          </a:p>
          <a:p>
            <a:pPr>
              <a:spcBef>
                <a:spcPts val="0"/>
              </a:spcBef>
              <a:spcAft>
                <a:spcPts val="1800"/>
              </a:spcAft>
            </a:pPr>
            <a:r>
              <a:rPr lang="en-US" sz="2200" dirty="0" smtClean="0"/>
              <a:t>Write clear goals and objectives</a:t>
            </a:r>
          </a:p>
          <a:p>
            <a:pPr>
              <a:spcBef>
                <a:spcPts val="0"/>
              </a:spcBef>
              <a:spcAft>
                <a:spcPts val="1800"/>
              </a:spcAft>
            </a:pPr>
            <a:r>
              <a:rPr lang="en-US" sz="2200" dirty="0" smtClean="0"/>
              <a:t>Summarize your accomplishments</a:t>
            </a:r>
          </a:p>
          <a:p>
            <a:pPr>
              <a:spcBef>
                <a:spcPts val="0"/>
              </a:spcBef>
              <a:spcAft>
                <a:spcPts val="1800"/>
              </a:spcAft>
            </a:pPr>
            <a:r>
              <a:rPr lang="en-US" sz="2200" dirty="0" smtClean="0"/>
              <a:t>Remember what is obvious to you, may not be obvious to all readers -- </a:t>
            </a:r>
            <a:r>
              <a:rPr lang="en-US" sz="2200" b="1" u="sng" dirty="0" smtClean="0"/>
              <a:t>make it obvious!</a:t>
            </a:r>
          </a:p>
          <a:p>
            <a:pPr eaLnBrk="1" hangingPunct="1">
              <a:lnSpc>
                <a:spcPct val="90000"/>
              </a:lnSpc>
              <a:buFont typeface="Wingdings" pitchFamily="2" charset="2"/>
              <a:buChar char="Ø"/>
            </a:pPr>
            <a:endParaRPr lang="en-US" dirty="0" smtClean="0"/>
          </a:p>
        </p:txBody>
      </p:sp>
    </p:spTree>
    <p:extLst>
      <p:ext uri="{BB962C8B-B14F-4D97-AF65-F5344CB8AC3E}">
        <p14:creationId xmlns:p14="http://schemas.microsoft.com/office/powerpoint/2010/main" val="34833746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840658" y="331220"/>
            <a:ext cx="7403690" cy="646112"/>
          </a:xfrm>
          <a:prstGeom prst="rect">
            <a:avLst/>
          </a:prstGeom>
          <a:noFill/>
          <a:ln w="9525">
            <a:noFill/>
            <a:miter lim="800000"/>
            <a:headEnd/>
            <a:tailEnd/>
          </a:ln>
        </p:spPr>
        <p:txBody>
          <a:bodyPr wrap="square">
            <a:spAutoFit/>
          </a:bodyPr>
          <a:lstStyle/>
          <a:p>
            <a:pPr algn="ctr">
              <a:defRPr/>
            </a:pPr>
            <a:r>
              <a:rPr lang="en-US" sz="3600" dirty="0" smtClean="0">
                <a:solidFill>
                  <a:srgbClr val="1740C3"/>
                </a:solidFill>
                <a:latin typeface="+mj-lt"/>
                <a:ea typeface="ＭＳ Ｐゴシック"/>
                <a:cs typeface="ＭＳ Ｐゴシック"/>
              </a:rPr>
              <a:t>Tips for Writing Your Program Review</a:t>
            </a:r>
            <a:endParaRPr lang="en-US" sz="3600" dirty="0">
              <a:solidFill>
                <a:srgbClr val="1740C3"/>
              </a:solidFill>
              <a:latin typeface="+mj-lt"/>
              <a:ea typeface="ＭＳ Ｐゴシック"/>
              <a:cs typeface="ＭＳ Ｐゴシック"/>
            </a:endParaRPr>
          </a:p>
        </p:txBody>
      </p:sp>
      <p:sp>
        <p:nvSpPr>
          <p:cNvPr id="36867" name="Rectangle 9"/>
          <p:cNvSpPr>
            <a:spLocks noChangeArrowheads="1"/>
          </p:cNvSpPr>
          <p:nvPr/>
        </p:nvSpPr>
        <p:spPr bwMode="auto">
          <a:xfrm>
            <a:off x="840658" y="1114518"/>
            <a:ext cx="7798363" cy="4462760"/>
          </a:xfrm>
          <a:prstGeom prst="rect">
            <a:avLst/>
          </a:prstGeom>
          <a:noFill/>
          <a:ln w="9525">
            <a:noFill/>
            <a:miter lim="800000"/>
            <a:headEnd/>
            <a:tailEnd/>
          </a:ln>
        </p:spPr>
        <p:txBody>
          <a:bodyPr wrap="square">
            <a:spAutoFit/>
          </a:bodyPr>
          <a:lstStyle/>
          <a:p>
            <a:pPr>
              <a:spcAft>
                <a:spcPts val="600"/>
              </a:spcAft>
            </a:pPr>
            <a:r>
              <a:rPr lang="en-US" sz="2000" dirty="0">
                <a:latin typeface="+mj-lt"/>
              </a:rPr>
              <a:t>Make sure you highlight your activities that support UC ANR’s visibility and effectiveness such </a:t>
            </a:r>
            <a:r>
              <a:rPr lang="en-US" sz="2000" dirty="0" smtClean="0">
                <a:latin typeface="+mj-lt"/>
              </a:rPr>
              <a:t>as:</a:t>
            </a:r>
            <a:endParaRPr lang="en-US" sz="2000" dirty="0">
              <a:latin typeface="+mj-lt"/>
            </a:endParaRPr>
          </a:p>
          <a:p>
            <a:pPr marL="520700" indent="-520700">
              <a:spcAft>
                <a:spcPts val="600"/>
              </a:spcAft>
              <a:buFont typeface="Arial" panose="020B0604020202020204" pitchFamily="34" charset="0"/>
              <a:buChar char="•"/>
            </a:pPr>
            <a:r>
              <a:rPr lang="en-US" sz="2000" dirty="0" smtClean="0">
                <a:latin typeface="+mj-lt"/>
              </a:rPr>
              <a:t>Successful </a:t>
            </a:r>
            <a:r>
              <a:rPr lang="en-US" sz="2000" dirty="0">
                <a:latin typeface="+mj-lt"/>
              </a:rPr>
              <a:t>collaborations (internal and external)</a:t>
            </a:r>
          </a:p>
          <a:p>
            <a:pPr marL="520700" lvl="0" indent="-520700">
              <a:spcAft>
                <a:spcPts val="600"/>
              </a:spcAft>
              <a:buFont typeface="Arial" panose="020B0604020202020204" pitchFamily="34" charset="0"/>
              <a:buChar char="•"/>
            </a:pPr>
            <a:r>
              <a:rPr lang="en-US" sz="2000" dirty="0">
                <a:latin typeface="+mj-lt"/>
              </a:rPr>
              <a:t>Mentoring of colleagues (formal and informal)</a:t>
            </a:r>
          </a:p>
          <a:p>
            <a:pPr marL="565150" lvl="0" indent="-565150">
              <a:spcAft>
                <a:spcPts val="600"/>
              </a:spcAft>
              <a:buFont typeface="Arial" panose="020B0604020202020204" pitchFamily="34" charset="0"/>
              <a:buChar char="•"/>
            </a:pPr>
            <a:r>
              <a:rPr lang="en-US" sz="2000" dirty="0">
                <a:latin typeface="+mj-lt"/>
              </a:rPr>
              <a:t>Efforts to strengthen the UC ANR network </a:t>
            </a:r>
            <a:r>
              <a:rPr lang="en-US" sz="2000" dirty="0" smtClean="0">
                <a:latin typeface="+mj-lt"/>
              </a:rPr>
              <a:t>(also referred to as the “continuum”)</a:t>
            </a:r>
            <a:endParaRPr lang="en-US" sz="2000" dirty="0">
              <a:latin typeface="+mj-lt"/>
            </a:endParaRPr>
          </a:p>
          <a:p>
            <a:pPr marL="565150" lvl="0" indent="-565150">
              <a:spcAft>
                <a:spcPts val="600"/>
              </a:spcAft>
              <a:buFont typeface="Arial" panose="020B0604020202020204" pitchFamily="34" charset="0"/>
              <a:buChar char="•"/>
            </a:pPr>
            <a:r>
              <a:rPr lang="en-US" sz="2000" dirty="0">
                <a:latin typeface="+mj-lt"/>
              </a:rPr>
              <a:t>Multi-county and/or multi-program assignments</a:t>
            </a:r>
          </a:p>
          <a:p>
            <a:pPr marL="565150" lvl="0" indent="-565150">
              <a:spcAft>
                <a:spcPts val="600"/>
              </a:spcAft>
              <a:buFont typeface="Arial" panose="020B0604020202020204" pitchFamily="34" charset="0"/>
              <a:buChar char="•"/>
            </a:pPr>
            <a:r>
              <a:rPr lang="en-US" sz="2000" dirty="0">
                <a:latin typeface="+mj-lt"/>
              </a:rPr>
              <a:t>Leadership roles</a:t>
            </a:r>
          </a:p>
          <a:p>
            <a:pPr marL="565150" lvl="0" indent="-565150">
              <a:spcAft>
                <a:spcPts val="600"/>
              </a:spcAft>
              <a:buFont typeface="Arial" panose="020B0604020202020204" pitchFamily="34" charset="0"/>
              <a:buChar char="•"/>
            </a:pPr>
            <a:r>
              <a:rPr lang="en-US" sz="2000" dirty="0">
                <a:latin typeface="+mj-lt"/>
              </a:rPr>
              <a:t>Advocacy efforts</a:t>
            </a:r>
          </a:p>
          <a:p>
            <a:pPr marL="568325" lvl="0" indent="-568325">
              <a:spcAft>
                <a:spcPts val="600"/>
              </a:spcAft>
              <a:buFont typeface="Arial" panose="020B0604020202020204" pitchFamily="34" charset="0"/>
              <a:buChar char="•"/>
            </a:pPr>
            <a:r>
              <a:rPr lang="en-US" sz="2000" dirty="0">
                <a:latin typeface="+mj-lt"/>
              </a:rPr>
              <a:t>Outreaching to clientele using new technologies such as social media, </a:t>
            </a:r>
            <a:r>
              <a:rPr lang="en-US" sz="2000" dirty="0" smtClean="0">
                <a:latin typeface="+mj-lt"/>
              </a:rPr>
              <a:t>websites</a:t>
            </a:r>
            <a:endParaRPr lang="en-US" sz="2400" dirty="0" smtClean="0"/>
          </a:p>
          <a:p>
            <a:pPr marL="565150" lvl="0" indent="-565150">
              <a:spcAft>
                <a:spcPts val="600"/>
              </a:spcAft>
              <a:buFont typeface="Arial" panose="020B0604020202020204" pitchFamily="34" charset="0"/>
              <a:buChar char="•"/>
            </a:pPr>
            <a:r>
              <a:rPr lang="en-US" altLang="en-US" sz="2000" dirty="0" smtClean="0">
                <a:latin typeface="+mj-lt"/>
                <a:ea typeface="ＭＳ Ｐゴシック"/>
                <a:cs typeface="ＭＳ Ｐゴシック"/>
              </a:rPr>
              <a:t>Only list activities and accomplishments in one section of your PR</a:t>
            </a:r>
            <a:endParaRPr lang="en-US" altLang="en-US" sz="2000" dirty="0">
              <a:latin typeface="+mj-lt"/>
              <a:ea typeface="ＭＳ Ｐゴシック"/>
              <a:cs typeface="ＭＳ Ｐゴシック"/>
            </a:endParaRPr>
          </a:p>
        </p:txBody>
      </p:sp>
    </p:spTree>
    <p:extLst>
      <p:ext uri="{BB962C8B-B14F-4D97-AF65-F5344CB8AC3E}">
        <p14:creationId xmlns:p14="http://schemas.microsoft.com/office/powerpoint/2010/main" val="345584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137426"/>
            <a:ext cx="7315200" cy="1219200"/>
          </a:xfrm>
        </p:spPr>
        <p:txBody>
          <a:bodyPr/>
          <a:lstStyle/>
          <a:p>
            <a:pPr>
              <a:defRPr/>
            </a:pPr>
            <a:r>
              <a:rPr lang="en-US" sz="3600" dirty="0">
                <a:solidFill>
                  <a:srgbClr val="1740C3"/>
                </a:solidFill>
                <a:ea typeface="ＭＳ Ｐゴシック"/>
                <a:cs typeface="ＭＳ Ｐゴシック"/>
              </a:rPr>
              <a:t>General </a:t>
            </a:r>
            <a:r>
              <a:rPr lang="en-US" sz="3600" dirty="0" smtClean="0">
                <a:solidFill>
                  <a:srgbClr val="1740C3"/>
                </a:solidFill>
                <a:ea typeface="ＭＳ Ｐゴシック"/>
                <a:cs typeface="ＭＳ Ｐゴシック"/>
              </a:rPr>
              <a:t>Directions</a:t>
            </a:r>
            <a:endParaRPr lang="en-US" sz="3600" dirty="0">
              <a:solidFill>
                <a:srgbClr val="1740C3"/>
              </a:solidFill>
              <a:ea typeface="ＭＳ Ｐゴシック"/>
              <a:cs typeface="ＭＳ Ｐゴシック"/>
            </a:endParaRPr>
          </a:p>
        </p:txBody>
      </p:sp>
      <p:sp>
        <p:nvSpPr>
          <p:cNvPr id="25603" name="Rectangle 3"/>
          <p:cNvSpPr>
            <a:spLocks noGrp="1" noChangeArrowheads="1"/>
          </p:cNvSpPr>
          <p:nvPr>
            <p:ph type="body" idx="4294967295"/>
          </p:nvPr>
        </p:nvSpPr>
        <p:spPr>
          <a:xfrm>
            <a:off x="914400" y="1356626"/>
            <a:ext cx="7734584" cy="4389081"/>
          </a:xfrm>
        </p:spPr>
        <p:txBody>
          <a:bodyPr/>
          <a:lstStyle/>
          <a:p>
            <a:pPr>
              <a:spcBef>
                <a:spcPts val="0"/>
              </a:spcBef>
              <a:spcAft>
                <a:spcPts val="1800"/>
              </a:spcAft>
              <a:defRPr/>
            </a:pPr>
            <a:r>
              <a:rPr lang="en-US" sz="2400" dirty="0" smtClean="0"/>
              <a:t>Font: Times New Roman 11 or 12</a:t>
            </a:r>
          </a:p>
          <a:p>
            <a:pPr>
              <a:spcBef>
                <a:spcPts val="0"/>
              </a:spcBef>
              <a:spcAft>
                <a:spcPts val="1800"/>
              </a:spcAft>
              <a:defRPr/>
            </a:pPr>
            <a:r>
              <a:rPr lang="en-US" sz="2400" dirty="0" smtClean="0"/>
              <a:t>Margins: 1 inch all around</a:t>
            </a:r>
          </a:p>
          <a:p>
            <a:pPr>
              <a:spcBef>
                <a:spcPts val="0"/>
              </a:spcBef>
              <a:spcAft>
                <a:spcPts val="1800"/>
              </a:spcAft>
              <a:defRPr/>
            </a:pPr>
            <a:r>
              <a:rPr lang="en-US" sz="2400" dirty="0" smtClean="0"/>
              <a:t>Adhere to page limits </a:t>
            </a:r>
          </a:p>
          <a:p>
            <a:pPr>
              <a:spcBef>
                <a:spcPts val="0"/>
              </a:spcBef>
              <a:spcAft>
                <a:spcPts val="1800"/>
              </a:spcAft>
              <a:defRPr/>
            </a:pPr>
            <a:r>
              <a:rPr lang="en-US" sz="2400" dirty="0" smtClean="0"/>
              <a:t>Please refer to the E-book found at </a:t>
            </a:r>
          </a:p>
          <a:p>
            <a:pPr marL="400050" lvl="1" indent="0">
              <a:spcBef>
                <a:spcPts val="0"/>
              </a:spcBef>
              <a:spcAft>
                <a:spcPts val="1800"/>
              </a:spcAft>
              <a:buNone/>
              <a:defRPr/>
            </a:pPr>
            <a:r>
              <a:rPr lang="en-US" sz="2400" dirty="0" smtClean="0">
                <a:hlinkClick r:id="rId3"/>
              </a:rPr>
              <a:t>http://ucanr.edu/academicpersonnel</a:t>
            </a:r>
            <a:r>
              <a:rPr lang="en-US" sz="2400" dirty="0" smtClean="0"/>
              <a:t> - </a:t>
            </a:r>
            <a:r>
              <a:rPr lang="en-US" sz="1600" dirty="0" smtClean="0"/>
              <a:t>Merit and Promotion Process and Trainings</a:t>
            </a:r>
            <a:endParaRPr lang="en-US" sz="1600" dirty="0"/>
          </a:p>
          <a:p>
            <a:pPr marL="400050" lvl="1" indent="0">
              <a:spcBef>
                <a:spcPts val="0"/>
              </a:spcBef>
              <a:spcAft>
                <a:spcPts val="1800"/>
              </a:spcAft>
              <a:buNone/>
              <a:defRPr/>
            </a:pPr>
            <a:r>
              <a:rPr lang="en-US" sz="2400" dirty="0" smtClean="0"/>
              <a:t>Tip:  Be kind to your readers – use a format that makes your PR readable.  Pay attention to required vs. suggested</a:t>
            </a:r>
          </a:p>
          <a:p>
            <a:pPr eaLnBrk="1" hangingPunct="1">
              <a:buFont typeface="Wingdings" pitchFamily="2" charset="2"/>
              <a:buChar char="Ø"/>
              <a:defRPr/>
            </a:pPr>
            <a:endParaRPr lang="en-US" dirty="0" smtClean="0"/>
          </a:p>
          <a:p>
            <a:pPr eaLnBrk="1" hangingPunct="1">
              <a:buFont typeface="Wingdings" pitchFamily="2" charset="2"/>
              <a:buChar char="Ø"/>
              <a:defRPr/>
            </a:pPr>
            <a:endParaRPr lang="en-US" dirty="0" smtClean="0"/>
          </a:p>
        </p:txBody>
      </p:sp>
    </p:spTree>
    <p:extLst>
      <p:ext uri="{BB962C8B-B14F-4D97-AF65-F5344CB8AC3E}">
        <p14:creationId xmlns:p14="http://schemas.microsoft.com/office/powerpoint/2010/main" val="35279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00752" y="152400"/>
            <a:ext cx="7356144" cy="1143000"/>
          </a:xfrm>
        </p:spPr>
        <p:txBody>
          <a:bodyPr rtlCol="0">
            <a:noAutofit/>
          </a:bodyPr>
          <a:lstStyle/>
          <a:p>
            <a:pPr eaLnBrk="1" fontAlgn="auto" hangingPunct="1">
              <a:spcAft>
                <a:spcPts val="0"/>
              </a:spcAft>
              <a:defRPr/>
            </a:pPr>
            <a:r>
              <a:rPr lang="en-US" sz="3200" dirty="0">
                <a:solidFill>
                  <a:srgbClr val="1740C3"/>
                </a:solidFill>
                <a:ea typeface="ＭＳ Ｐゴシック"/>
                <a:cs typeface="ＭＳ Ｐゴシック"/>
              </a:rPr>
              <a:t>Definitions to Help </a:t>
            </a:r>
            <a:br>
              <a:rPr lang="en-US" sz="3200" dirty="0">
                <a:solidFill>
                  <a:srgbClr val="1740C3"/>
                </a:solidFill>
                <a:ea typeface="ＭＳ Ｐゴシック"/>
                <a:cs typeface="ＭＳ Ｐゴシック"/>
              </a:rPr>
            </a:br>
            <a:r>
              <a:rPr lang="en-US" sz="3200" dirty="0">
                <a:solidFill>
                  <a:srgbClr val="1740C3"/>
                </a:solidFill>
                <a:ea typeface="ＭＳ Ｐゴシック"/>
                <a:cs typeface="ＭＳ Ｐゴシック"/>
              </a:rPr>
              <a:t>Develop a Thematic PR Format </a:t>
            </a:r>
          </a:p>
        </p:txBody>
      </p:sp>
      <p:sp>
        <p:nvSpPr>
          <p:cNvPr id="3" name="Content Placeholder 2"/>
          <p:cNvSpPr>
            <a:spLocks noGrp="1"/>
          </p:cNvSpPr>
          <p:nvPr>
            <p:ph idx="4294967295"/>
          </p:nvPr>
        </p:nvSpPr>
        <p:spPr>
          <a:xfrm>
            <a:off x="346363" y="1295400"/>
            <a:ext cx="8409709" cy="4899546"/>
          </a:xfrm>
        </p:spPr>
        <p:txBody>
          <a:bodyPr rtlCol="0">
            <a:noAutofit/>
          </a:bodyPr>
          <a:lstStyle/>
          <a:p>
            <a:pPr fontAlgn="auto">
              <a:spcBef>
                <a:spcPts val="0"/>
              </a:spcBef>
              <a:spcAft>
                <a:spcPts val="600"/>
              </a:spcAft>
              <a:defRPr/>
            </a:pPr>
            <a:r>
              <a:rPr lang="en-US" sz="1800" b="1" dirty="0" smtClean="0"/>
              <a:t>Theme</a:t>
            </a:r>
            <a:r>
              <a:rPr lang="en-US" sz="1800" dirty="0" smtClean="0"/>
              <a:t>:  your program focus; subject matter expertise; etc. </a:t>
            </a:r>
            <a:r>
              <a:rPr lang="en-US" sz="1800" b="1" dirty="0" smtClean="0"/>
              <a:t> </a:t>
            </a:r>
            <a:r>
              <a:rPr lang="en-US" sz="1800" dirty="0" smtClean="0"/>
              <a:t>Themes may or may not relate to Strategic Initiatives (See E-book for more detail).</a:t>
            </a:r>
            <a:endParaRPr lang="en-US" sz="1800" b="1" dirty="0" smtClean="0"/>
          </a:p>
          <a:p>
            <a:pPr fontAlgn="auto">
              <a:spcBef>
                <a:spcPts val="0"/>
              </a:spcBef>
              <a:spcAft>
                <a:spcPts val="600"/>
              </a:spcAft>
              <a:defRPr/>
            </a:pPr>
            <a:r>
              <a:rPr lang="en-US" sz="1800" b="1" dirty="0" smtClean="0"/>
              <a:t>Clientele</a:t>
            </a:r>
            <a:r>
              <a:rPr lang="en-US" sz="1800" dirty="0" smtClean="0"/>
              <a:t>: People or group of people that a program aims to serve.</a:t>
            </a:r>
          </a:p>
          <a:p>
            <a:pPr fontAlgn="auto">
              <a:spcBef>
                <a:spcPts val="0"/>
              </a:spcBef>
              <a:spcAft>
                <a:spcPts val="600"/>
              </a:spcAft>
              <a:defRPr/>
            </a:pPr>
            <a:r>
              <a:rPr lang="en-US" sz="1800" b="1" dirty="0" smtClean="0"/>
              <a:t>Goals: </a:t>
            </a:r>
            <a:r>
              <a:rPr lang="en-US" sz="1800" dirty="0" smtClean="0"/>
              <a:t>The purpose towards which an effort is directed.</a:t>
            </a:r>
          </a:p>
          <a:p>
            <a:pPr fontAlgn="auto">
              <a:spcBef>
                <a:spcPts val="0"/>
              </a:spcBef>
              <a:spcAft>
                <a:spcPts val="600"/>
              </a:spcAft>
              <a:tabLst>
                <a:tab pos="1146175" algn="l"/>
              </a:tabLst>
              <a:defRPr/>
            </a:pPr>
            <a:r>
              <a:rPr lang="en-US" sz="1800" b="1" dirty="0" smtClean="0"/>
              <a:t>Inputs:</a:t>
            </a:r>
            <a:r>
              <a:rPr lang="en-US" sz="1800" dirty="0" smtClean="0"/>
              <a:t> What we invest:  Faculty, staff, students, infrastructure, federal, state and private funds, time, knowledge, etc.  This step is often assumed and is not always articulated and is not required in *DANRIS-X           	(*Advisors/CE Specialists only).</a:t>
            </a:r>
          </a:p>
          <a:p>
            <a:pPr fontAlgn="auto">
              <a:spcBef>
                <a:spcPts val="0"/>
              </a:spcBef>
              <a:spcAft>
                <a:spcPts val="600"/>
              </a:spcAft>
              <a:defRPr/>
            </a:pPr>
            <a:r>
              <a:rPr lang="en-US" sz="1800" b="1" dirty="0" smtClean="0"/>
              <a:t>Methods (Activities/Outputs)</a:t>
            </a:r>
            <a:r>
              <a:rPr lang="en-US" sz="1800" dirty="0" smtClean="0"/>
              <a:t>: Research/Creative and Extension activities to reach goals.  Products created through such activity (meetings, trainings, extension programs, curricula, webinars, publications, etc.).</a:t>
            </a:r>
          </a:p>
          <a:p>
            <a:pPr fontAlgn="auto">
              <a:spcBef>
                <a:spcPts val="0"/>
              </a:spcBef>
              <a:spcAft>
                <a:spcPts val="600"/>
              </a:spcAft>
              <a:tabLst>
                <a:tab pos="974725" algn="l"/>
                <a:tab pos="1547813" algn="l"/>
              </a:tabLst>
              <a:defRPr/>
            </a:pPr>
            <a:r>
              <a:rPr lang="en-US" sz="1800" b="1" dirty="0" smtClean="0"/>
              <a:t>Outcomes</a:t>
            </a:r>
            <a:r>
              <a:rPr lang="en-US" sz="1800" dirty="0" smtClean="0"/>
              <a:t>: Changed knowledge, attitudes, skills, behavior/practices  resulting from your efforts.</a:t>
            </a:r>
          </a:p>
          <a:p>
            <a:pPr fontAlgn="auto">
              <a:spcBef>
                <a:spcPts val="0"/>
              </a:spcBef>
              <a:spcAft>
                <a:spcPts val="600"/>
              </a:spcAft>
              <a:tabLst>
                <a:tab pos="1195388" algn="l"/>
              </a:tabLst>
              <a:defRPr/>
            </a:pPr>
            <a:r>
              <a:rPr lang="en-US" sz="1800" b="1" dirty="0" smtClean="0"/>
              <a:t>Impacts</a:t>
            </a:r>
            <a:r>
              <a:rPr lang="en-US" sz="1800" dirty="0" smtClean="0"/>
              <a:t>: Social/health, economic, environmental/physical benefits to individuals, organizations, populations, communities.</a:t>
            </a:r>
            <a:endParaRPr lang="en-US" sz="1800" dirty="0"/>
          </a:p>
        </p:txBody>
      </p:sp>
    </p:spTree>
    <p:extLst>
      <p:ext uri="{BB962C8B-B14F-4D97-AF65-F5344CB8AC3E}">
        <p14:creationId xmlns:p14="http://schemas.microsoft.com/office/powerpoint/2010/main" val="27192682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28600" y="381000"/>
            <a:ext cx="8915400" cy="990600"/>
          </a:xfrm>
        </p:spPr>
        <p:txBody>
          <a:bodyPr/>
          <a:lstStyle/>
          <a:p>
            <a:pPr fontAlgn="auto">
              <a:spcAft>
                <a:spcPts val="0"/>
              </a:spcAft>
              <a:defRPr/>
            </a:pPr>
            <a:r>
              <a:rPr lang="en-US" sz="3200" dirty="0">
                <a:solidFill>
                  <a:srgbClr val="1740C3"/>
                </a:solidFill>
                <a:ea typeface="ＭＳ Ｐゴシック"/>
                <a:cs typeface="ＭＳ Ｐゴシック"/>
              </a:rPr>
              <a:t>Another Way of Looking At One of Your Themes</a:t>
            </a:r>
          </a:p>
        </p:txBody>
      </p:sp>
      <p:sp>
        <p:nvSpPr>
          <p:cNvPr id="30723" name="Text Box 3"/>
          <p:cNvSpPr txBox="1">
            <a:spLocks noChangeArrowheads="1"/>
          </p:cNvSpPr>
          <p:nvPr/>
        </p:nvSpPr>
        <p:spPr bwMode="auto">
          <a:xfrm>
            <a:off x="266700" y="1770063"/>
            <a:ext cx="1371600" cy="469900"/>
          </a:xfrm>
          <a:prstGeom prst="rect">
            <a:avLst/>
          </a:prstGeom>
          <a:solidFill>
            <a:schemeClr val="accent5">
              <a:lumMod val="60000"/>
              <a:lumOff val="40000"/>
            </a:schemeClr>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dirty="0">
                <a:ea typeface="ＭＳ Ｐゴシック" pitchFamily="34" charset="-128"/>
              </a:rPr>
              <a:t>INPUTS</a:t>
            </a:r>
            <a:endParaRPr lang="en-US" sz="2400" dirty="0">
              <a:latin typeface="Times New Roman" pitchFamily="18" charset="0"/>
              <a:ea typeface="ＭＳ Ｐゴシック" pitchFamily="34" charset="-128"/>
            </a:endParaRPr>
          </a:p>
        </p:txBody>
      </p:sp>
      <p:sp>
        <p:nvSpPr>
          <p:cNvPr id="30724" name="Text Box 4"/>
          <p:cNvSpPr txBox="1">
            <a:spLocks noChangeArrowheads="1"/>
          </p:cNvSpPr>
          <p:nvPr/>
        </p:nvSpPr>
        <p:spPr bwMode="auto">
          <a:xfrm>
            <a:off x="1858896" y="1778001"/>
            <a:ext cx="2971800" cy="461962"/>
          </a:xfrm>
          <a:prstGeom prst="rect">
            <a:avLst/>
          </a:prstGeom>
          <a:solidFill>
            <a:srgbClr val="5AFD49"/>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dirty="0">
                <a:ea typeface="ＭＳ Ｐゴシック" pitchFamily="34" charset="-128"/>
              </a:rPr>
              <a:t>OUTPUTS</a:t>
            </a:r>
            <a:endParaRPr lang="en-US" sz="2400" dirty="0">
              <a:latin typeface="Times New Roman" pitchFamily="18" charset="0"/>
              <a:ea typeface="ＭＳ Ｐゴシック" pitchFamily="34" charset="-128"/>
            </a:endParaRPr>
          </a:p>
        </p:txBody>
      </p:sp>
      <p:sp>
        <p:nvSpPr>
          <p:cNvPr id="30725" name="Text Box 5"/>
          <p:cNvSpPr txBox="1">
            <a:spLocks noChangeArrowheads="1"/>
          </p:cNvSpPr>
          <p:nvPr/>
        </p:nvSpPr>
        <p:spPr bwMode="auto">
          <a:xfrm>
            <a:off x="5029200" y="1770063"/>
            <a:ext cx="3810000" cy="461962"/>
          </a:xfrm>
          <a:prstGeom prst="rect">
            <a:avLst/>
          </a:prstGeom>
          <a:solidFill>
            <a:srgbClr val="FF5A33"/>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a typeface="ＭＳ Ｐゴシック" pitchFamily="34" charset="-128"/>
              </a:rPr>
              <a:t>OUTCOMES</a:t>
            </a:r>
            <a:endParaRPr lang="en-US" sz="2400">
              <a:latin typeface="Times New Roman" pitchFamily="18" charset="0"/>
              <a:ea typeface="ＭＳ Ｐゴシック" pitchFamily="34" charset="-128"/>
            </a:endParaRPr>
          </a:p>
        </p:txBody>
      </p:sp>
      <p:sp>
        <p:nvSpPr>
          <p:cNvPr id="30726" name="Text Box 6"/>
          <p:cNvSpPr txBox="1">
            <a:spLocks noChangeArrowheads="1"/>
          </p:cNvSpPr>
          <p:nvPr/>
        </p:nvSpPr>
        <p:spPr bwMode="auto">
          <a:xfrm>
            <a:off x="325438" y="2522538"/>
            <a:ext cx="1371600" cy="1169987"/>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Program Investments or Efforts</a:t>
            </a:r>
          </a:p>
        </p:txBody>
      </p:sp>
      <p:sp>
        <p:nvSpPr>
          <p:cNvPr id="30727" name="Text Box 7"/>
          <p:cNvSpPr txBox="1">
            <a:spLocks noChangeArrowheads="1"/>
          </p:cNvSpPr>
          <p:nvPr/>
        </p:nvSpPr>
        <p:spPr bwMode="auto">
          <a:xfrm>
            <a:off x="1865313" y="2568575"/>
            <a:ext cx="12954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Activities</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8" name="Text Box 8"/>
          <p:cNvSpPr txBox="1">
            <a:spLocks noChangeArrowheads="1"/>
          </p:cNvSpPr>
          <p:nvPr/>
        </p:nvSpPr>
        <p:spPr bwMode="auto">
          <a:xfrm>
            <a:off x="3429000" y="2568575"/>
            <a:ext cx="13716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Participation</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9" name="Text Box 9"/>
          <p:cNvSpPr txBox="1">
            <a:spLocks noChangeArrowheads="1"/>
          </p:cNvSpPr>
          <p:nvPr/>
        </p:nvSpPr>
        <p:spPr bwMode="auto">
          <a:xfrm>
            <a:off x="5048250" y="2568575"/>
            <a:ext cx="120015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Short</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0" name="Text Box 10"/>
          <p:cNvSpPr txBox="1">
            <a:spLocks noChangeArrowheads="1"/>
          </p:cNvSpPr>
          <p:nvPr/>
        </p:nvSpPr>
        <p:spPr bwMode="auto">
          <a:xfrm>
            <a:off x="6616700" y="2568575"/>
            <a:ext cx="11430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Medium</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1" name="AutoShape 11"/>
          <p:cNvSpPr>
            <a:spLocks noChangeArrowheads="1"/>
          </p:cNvSpPr>
          <p:nvPr/>
        </p:nvSpPr>
        <p:spPr bwMode="auto">
          <a:xfrm>
            <a:off x="1697038"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2" name="AutoShape 12"/>
          <p:cNvSpPr>
            <a:spLocks noChangeArrowheads="1"/>
          </p:cNvSpPr>
          <p:nvPr/>
        </p:nvSpPr>
        <p:spPr bwMode="auto">
          <a:xfrm>
            <a:off x="3200400" y="3082925"/>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3" name="AutoShape 13"/>
          <p:cNvSpPr>
            <a:spLocks noChangeArrowheads="1"/>
          </p:cNvSpPr>
          <p:nvPr/>
        </p:nvSpPr>
        <p:spPr bwMode="auto">
          <a:xfrm>
            <a:off x="48006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pPr algn="ctr" eaLnBrk="0" hangingPunct="0"/>
            <a:endParaRPr lang="en-US" sz="2400">
              <a:solidFill>
                <a:srgbClr val="0000FF"/>
              </a:solidFill>
              <a:latin typeface="Times New Roman" pitchFamily="18" charset="0"/>
            </a:endParaRPr>
          </a:p>
        </p:txBody>
      </p:sp>
      <p:sp>
        <p:nvSpPr>
          <p:cNvPr id="30734" name="AutoShape 14"/>
          <p:cNvSpPr>
            <a:spLocks noChangeArrowheads="1"/>
          </p:cNvSpPr>
          <p:nvPr/>
        </p:nvSpPr>
        <p:spPr bwMode="auto">
          <a:xfrm>
            <a:off x="6248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5" name="AutoShape 15"/>
          <p:cNvSpPr>
            <a:spLocks noChangeArrowheads="1"/>
          </p:cNvSpPr>
          <p:nvPr/>
        </p:nvSpPr>
        <p:spPr bwMode="auto">
          <a:xfrm>
            <a:off x="7772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6" name="Text Box 16"/>
          <p:cNvSpPr txBox="1">
            <a:spLocks noChangeArrowheads="1"/>
          </p:cNvSpPr>
          <p:nvPr/>
        </p:nvSpPr>
        <p:spPr bwMode="auto">
          <a:xfrm>
            <a:off x="457200" y="3776663"/>
            <a:ext cx="990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What we invest or do</a:t>
            </a:r>
            <a:endParaRPr lang="en-US" sz="1600">
              <a:latin typeface="Times New Roman" pitchFamily="18" charset="0"/>
              <a:ea typeface="ＭＳ Ｐゴシック" pitchFamily="34" charset="-128"/>
            </a:endParaRPr>
          </a:p>
        </p:txBody>
      </p:sp>
      <p:sp>
        <p:nvSpPr>
          <p:cNvPr id="30737" name="Text Box 17"/>
          <p:cNvSpPr txBox="1">
            <a:spLocks noChangeArrowheads="1"/>
          </p:cNvSpPr>
          <p:nvPr/>
        </p:nvSpPr>
        <p:spPr bwMode="auto">
          <a:xfrm>
            <a:off x="1697038" y="3776663"/>
            <a:ext cx="12747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Products or programs we create</a:t>
            </a:r>
          </a:p>
        </p:txBody>
      </p:sp>
      <p:sp>
        <p:nvSpPr>
          <p:cNvPr id="30738" name="Text Box 18"/>
          <p:cNvSpPr txBox="1">
            <a:spLocks noChangeArrowheads="1"/>
          </p:cNvSpPr>
          <p:nvPr/>
        </p:nvSpPr>
        <p:spPr bwMode="auto">
          <a:xfrm>
            <a:off x="3429000" y="3652838"/>
            <a:ext cx="122396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Who we reach</a:t>
            </a:r>
          </a:p>
        </p:txBody>
      </p:sp>
      <p:sp>
        <p:nvSpPr>
          <p:cNvPr id="30739" name="Text Box 19"/>
          <p:cNvSpPr txBox="1">
            <a:spLocks noChangeArrowheads="1"/>
          </p:cNvSpPr>
          <p:nvPr/>
        </p:nvSpPr>
        <p:spPr bwMode="auto">
          <a:xfrm>
            <a:off x="5105400" y="3733800"/>
            <a:ext cx="365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dirty="0">
                <a:ea typeface="ＭＳ Ｐゴシック" pitchFamily="34" charset="-128"/>
              </a:rPr>
              <a:t>Information gained, behaviors changed, etc.</a:t>
            </a:r>
          </a:p>
        </p:txBody>
      </p:sp>
      <p:sp>
        <p:nvSpPr>
          <p:cNvPr id="30740" name="Text Box 20"/>
          <p:cNvSpPr txBox="1">
            <a:spLocks noChangeArrowheads="1"/>
          </p:cNvSpPr>
          <p:nvPr/>
        </p:nvSpPr>
        <p:spPr bwMode="auto">
          <a:xfrm>
            <a:off x="5029200" y="4479925"/>
            <a:ext cx="3848100" cy="1062038"/>
          </a:xfrm>
          <a:prstGeom prst="rect">
            <a:avLst/>
          </a:prstGeom>
          <a:solidFill>
            <a:srgbClr val="00B0F0"/>
          </a:solidFill>
          <a:ln>
            <a:solidFill>
              <a:srgbClr val="1740C3"/>
            </a:solid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dirty="0">
                <a:ea typeface="ＭＳ Ｐゴシック" pitchFamily="34" charset="-128"/>
              </a:rPr>
              <a:t>SO WHAT??</a:t>
            </a:r>
          </a:p>
          <a:p>
            <a:pPr algn="ctr">
              <a:spcBef>
                <a:spcPct val="50000"/>
              </a:spcBef>
            </a:pPr>
            <a:r>
              <a:rPr lang="en-US" dirty="0">
                <a:ea typeface="ＭＳ Ｐゴシック" pitchFamily="34" charset="-128"/>
              </a:rPr>
              <a:t>What is the IMPACT or ANTICIPATED IMPACT?</a:t>
            </a:r>
            <a:endParaRPr lang="en-US" dirty="0">
              <a:latin typeface="Times New Roman" pitchFamily="18" charset="0"/>
              <a:ea typeface="ＭＳ Ｐゴシック" pitchFamily="34" charset="-128"/>
            </a:endParaRPr>
          </a:p>
        </p:txBody>
      </p:sp>
      <p:sp>
        <p:nvSpPr>
          <p:cNvPr id="30741" name="Text Box 21"/>
          <p:cNvSpPr txBox="1">
            <a:spLocks noChangeArrowheads="1"/>
          </p:cNvSpPr>
          <p:nvPr/>
        </p:nvSpPr>
        <p:spPr bwMode="auto">
          <a:xfrm>
            <a:off x="8001000" y="2498725"/>
            <a:ext cx="762000" cy="1277938"/>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600">
              <a:ea typeface="ＭＳ Ｐゴシック" pitchFamily="34" charset="-128"/>
            </a:endParaRPr>
          </a:p>
          <a:p>
            <a:pPr algn="ctr">
              <a:spcBef>
                <a:spcPct val="50000"/>
              </a:spcBef>
            </a:pPr>
            <a:r>
              <a:rPr lang="en-US" sz="1600">
                <a:ea typeface="ＭＳ Ｐゴシック" pitchFamily="34" charset="-128"/>
              </a:rPr>
              <a:t>Long-term</a:t>
            </a:r>
            <a:endParaRPr lang="en-US" sz="1400">
              <a:ea typeface="ＭＳ Ｐゴシック" pitchFamily="34" charset="-128"/>
            </a:endParaRPr>
          </a:p>
          <a:p>
            <a:pPr algn="ctr">
              <a:spcBef>
                <a:spcPct val="50000"/>
              </a:spcBef>
            </a:pPr>
            <a:endParaRPr lang="en-US" sz="1400">
              <a:ea typeface="ＭＳ Ｐゴシック" pitchFamily="34" charset="-128"/>
            </a:endParaRPr>
          </a:p>
        </p:txBody>
      </p:sp>
    </p:spTree>
    <p:extLst>
      <p:ext uri="{BB962C8B-B14F-4D97-AF65-F5344CB8AC3E}">
        <p14:creationId xmlns:p14="http://schemas.microsoft.com/office/powerpoint/2010/main" val="23992030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a:xfrm>
            <a:off x="866775" y="190568"/>
            <a:ext cx="7362826" cy="1096962"/>
          </a:xfrm>
        </p:spPr>
        <p:txBody>
          <a:bodyPr/>
          <a:lstStyle/>
          <a:p>
            <a:pPr>
              <a:defRPr/>
            </a:pPr>
            <a:r>
              <a:rPr lang="en-US" sz="3600" dirty="0">
                <a:solidFill>
                  <a:srgbClr val="1740C3"/>
                </a:solidFill>
                <a:ea typeface="ＭＳ Ｐゴシック"/>
                <a:cs typeface="ＭＳ Ｐゴシック"/>
              </a:rPr>
              <a:t>Strategic Initiatives</a:t>
            </a:r>
          </a:p>
        </p:txBody>
      </p:sp>
      <p:sp>
        <p:nvSpPr>
          <p:cNvPr id="28675" name="Content Placeholder 2"/>
          <p:cNvSpPr>
            <a:spLocks noGrp="1"/>
          </p:cNvSpPr>
          <p:nvPr>
            <p:ph idx="4294967295"/>
          </p:nvPr>
        </p:nvSpPr>
        <p:spPr>
          <a:xfrm>
            <a:off x="733425" y="1549874"/>
            <a:ext cx="7362825" cy="3250726"/>
          </a:xfrm>
        </p:spPr>
        <p:txBody>
          <a:bodyPr/>
          <a:lstStyle/>
          <a:p>
            <a:pPr eaLnBrk="1" hangingPunct="1">
              <a:spcBef>
                <a:spcPts val="0"/>
              </a:spcBef>
              <a:spcAft>
                <a:spcPts val="1800"/>
              </a:spcAft>
            </a:pPr>
            <a:r>
              <a:rPr lang="en-US" sz="2800" dirty="0" smtClean="0"/>
              <a:t>Water Quality, Quantity and Security</a:t>
            </a:r>
          </a:p>
          <a:p>
            <a:pPr eaLnBrk="1" hangingPunct="1">
              <a:spcBef>
                <a:spcPts val="0"/>
              </a:spcBef>
              <a:spcAft>
                <a:spcPts val="1800"/>
              </a:spcAft>
            </a:pPr>
            <a:r>
              <a:rPr lang="en-US" sz="2800" dirty="0" smtClean="0"/>
              <a:t>Sustainable Food Systems</a:t>
            </a:r>
          </a:p>
          <a:p>
            <a:pPr eaLnBrk="1" hangingPunct="1">
              <a:spcBef>
                <a:spcPts val="0"/>
              </a:spcBef>
              <a:spcAft>
                <a:spcPts val="1800"/>
              </a:spcAft>
            </a:pPr>
            <a:r>
              <a:rPr lang="en-US" sz="2800" dirty="0" smtClean="0"/>
              <a:t>Sustainable Natural Ecosystems</a:t>
            </a:r>
          </a:p>
          <a:p>
            <a:pPr eaLnBrk="1" hangingPunct="1">
              <a:spcBef>
                <a:spcPts val="0"/>
              </a:spcBef>
              <a:spcAft>
                <a:spcPts val="1800"/>
              </a:spcAft>
            </a:pPr>
            <a:r>
              <a:rPr lang="en-US" sz="2800" dirty="0" smtClean="0"/>
              <a:t>Healthy Families and Communities</a:t>
            </a:r>
          </a:p>
          <a:p>
            <a:pPr eaLnBrk="1" hangingPunct="1">
              <a:spcBef>
                <a:spcPts val="0"/>
              </a:spcBef>
              <a:spcAft>
                <a:spcPts val="1800"/>
              </a:spcAft>
            </a:pPr>
            <a:r>
              <a:rPr lang="en-US" sz="2800" dirty="0" smtClean="0"/>
              <a:t>Endemic and Invasive Pests and Diseases</a:t>
            </a:r>
          </a:p>
          <a:p>
            <a:pPr eaLnBrk="1" hangingPunct="1">
              <a:buFont typeface="Wingdings" pitchFamily="2" charset="2"/>
              <a:buChar char="q"/>
            </a:pPr>
            <a:endParaRPr lang="en-US" sz="2800" dirty="0" smtClean="0"/>
          </a:p>
        </p:txBody>
      </p:sp>
    </p:spTree>
    <p:extLst>
      <p:ext uri="{BB962C8B-B14F-4D97-AF65-F5344CB8AC3E}">
        <p14:creationId xmlns:p14="http://schemas.microsoft.com/office/powerpoint/2010/main" val="10178317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55342" y="397185"/>
            <a:ext cx="7807658"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rgbClr val="1740C3"/>
                </a:solidFill>
                <a:latin typeface="+mj-lt"/>
                <a:ea typeface="ＭＳ Ｐゴシック"/>
                <a:cs typeface="ＭＳ Ｐゴシック"/>
              </a:rPr>
              <a:t>2 Separate Theme Examples- 4-HYDA</a:t>
            </a:r>
          </a:p>
        </p:txBody>
      </p:sp>
      <p:sp>
        <p:nvSpPr>
          <p:cNvPr id="31747"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955342" y="1351128"/>
            <a:ext cx="7807658" cy="4062651"/>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t>
            </a:r>
            <a:r>
              <a:rPr lang="en-US" sz="2400" dirty="0" smtClean="0">
                <a:latin typeface="+mj-lt"/>
                <a:ea typeface="ＭＳ Ｐゴシック"/>
                <a:cs typeface="ＭＳ Ｐゴシック"/>
              </a:rPr>
              <a:t>(CE Advisor </a:t>
            </a:r>
            <a:r>
              <a:rPr lang="en-US" sz="2400" dirty="0">
                <a:latin typeface="+mj-lt"/>
                <a:ea typeface="ＭＳ Ｐゴシック"/>
                <a:cs typeface="ＭＳ Ｐゴシック"/>
              </a:rPr>
              <a:t>1)</a:t>
            </a:r>
          </a:p>
          <a:p>
            <a:pPr marL="800100" lvl="1" indent="-342900">
              <a:buFont typeface="Courier New" pitchFamily="49" charset="0"/>
              <a:buChar char="o"/>
              <a:defRPr/>
            </a:pPr>
            <a:r>
              <a:rPr lang="en-US" sz="2100" dirty="0">
                <a:latin typeface="+mj-lt"/>
                <a:ea typeface="ＭＳ Ｐゴシック"/>
                <a:cs typeface="ＭＳ Ｐゴシック"/>
              </a:rPr>
              <a:t>Promote Positive Youth Development</a:t>
            </a:r>
          </a:p>
          <a:p>
            <a:pPr marL="800100" lvl="1" indent="-342900">
              <a:buFont typeface="Courier New" pitchFamily="49" charset="0"/>
              <a:buChar char="o"/>
              <a:defRPr/>
            </a:pPr>
            <a:r>
              <a:rPr lang="en-US" sz="2100" dirty="0">
                <a:latin typeface="+mj-lt"/>
                <a:ea typeface="ＭＳ Ｐゴシック"/>
                <a:cs typeface="ＭＳ Ｐゴシック"/>
              </a:rPr>
              <a:t>Support Adolescent Leadership Development</a:t>
            </a:r>
          </a:p>
          <a:p>
            <a:pPr marL="800100" lvl="1" indent="-342900">
              <a:buFont typeface="Courier New" pitchFamily="49" charset="0"/>
              <a:buChar char="o"/>
              <a:defRPr/>
            </a:pPr>
            <a:r>
              <a:rPr lang="en-US" sz="2100" dirty="0">
                <a:latin typeface="+mj-lt"/>
                <a:ea typeface="ＭＳ Ｐゴシック"/>
                <a:cs typeface="ＭＳ Ｐゴシック"/>
              </a:rPr>
              <a:t>Volunteer Development</a:t>
            </a:r>
          </a:p>
          <a:p>
            <a:pPr marL="800100" lvl="1" indent="-342900">
              <a:buFont typeface="Courier New" pitchFamily="49" charset="0"/>
              <a:buChar char="o"/>
              <a:defRPr/>
            </a:pPr>
            <a:r>
              <a:rPr lang="en-US" sz="2100" dirty="0">
                <a:latin typeface="+mj-lt"/>
                <a:ea typeface="ＭＳ Ｐゴシック"/>
                <a:cs typeface="ＭＳ Ｐゴシック"/>
              </a:rPr>
              <a:t>Increase Science Literacy Among Youth</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t>
            </a:r>
            <a:r>
              <a:rPr lang="en-US" sz="2400" dirty="0" smtClean="0">
                <a:latin typeface="+mj-lt"/>
                <a:ea typeface="ＭＳ Ｐゴシック"/>
                <a:cs typeface="ＭＳ Ｐゴシック"/>
              </a:rPr>
              <a:t>(CE Advisor </a:t>
            </a:r>
            <a:r>
              <a:rPr lang="en-US" sz="2400" dirty="0">
                <a:latin typeface="+mj-lt"/>
                <a:ea typeface="ＭＳ Ｐゴシック"/>
                <a:cs typeface="ＭＳ Ｐゴシック"/>
              </a:rPr>
              <a:t>2)</a:t>
            </a:r>
          </a:p>
          <a:p>
            <a:pPr marL="800100" lvl="1" indent="-342900">
              <a:buFont typeface="Courier New" pitchFamily="49" charset="0"/>
              <a:buChar char="o"/>
              <a:defRPr/>
            </a:pPr>
            <a:r>
              <a:rPr lang="en-US" sz="2100" dirty="0">
                <a:latin typeface="+mj-lt"/>
                <a:ea typeface="ＭＳ Ｐゴシック"/>
                <a:cs typeface="ＭＳ Ｐゴシック"/>
              </a:rPr>
              <a:t>Life Skills</a:t>
            </a:r>
          </a:p>
          <a:p>
            <a:pPr marL="800100" lvl="1" indent="-342900">
              <a:buFont typeface="Courier New" pitchFamily="49" charset="0"/>
              <a:buChar char="o"/>
              <a:defRPr/>
            </a:pPr>
            <a:r>
              <a:rPr lang="en-US" sz="2100" dirty="0">
                <a:latin typeface="+mj-lt"/>
                <a:ea typeface="ＭＳ Ｐゴシック"/>
                <a:cs typeface="ＭＳ Ｐゴシック"/>
              </a:rPr>
              <a:t>Adolescent Development</a:t>
            </a:r>
          </a:p>
          <a:p>
            <a:pPr marL="800100" lvl="1" indent="-342900">
              <a:buFont typeface="Courier New" pitchFamily="49" charset="0"/>
              <a:buChar char="o"/>
              <a:defRPr/>
            </a:pPr>
            <a:r>
              <a:rPr lang="en-US" sz="2100" dirty="0">
                <a:latin typeface="+mj-lt"/>
                <a:ea typeface="ＭＳ Ｐゴシック"/>
                <a:cs typeface="ＭＳ Ｐゴシック"/>
              </a:rPr>
              <a:t>Extension Education</a:t>
            </a:r>
          </a:p>
          <a:p>
            <a:pPr marL="800100" lvl="1" indent="-342900">
              <a:buFont typeface="Courier New" pitchFamily="49" charset="0"/>
              <a:buChar char="o"/>
              <a:defRPr/>
            </a:pPr>
            <a:r>
              <a:rPr lang="en-US" sz="2100" dirty="0">
                <a:latin typeface="+mj-lt"/>
                <a:ea typeface="ＭＳ Ｐゴシック"/>
                <a:cs typeface="ＭＳ Ｐゴシック"/>
              </a:rPr>
              <a:t>Science, Engineering and Technology</a:t>
            </a:r>
          </a:p>
          <a:p>
            <a:pPr marL="800100" lvl="1" indent="-342900">
              <a:buFont typeface="Courier New" pitchFamily="49" charset="0"/>
              <a:buChar char="o"/>
              <a:defRPr/>
            </a:pPr>
            <a:r>
              <a:rPr lang="en-US" sz="2100" dirty="0">
                <a:latin typeface="+mj-lt"/>
                <a:ea typeface="ＭＳ Ｐゴシック"/>
                <a:cs typeface="ＭＳ Ｐゴシック"/>
              </a:rPr>
              <a:t>Administrative </a:t>
            </a:r>
            <a:r>
              <a:rPr lang="en-US" sz="2100" dirty="0" smtClean="0">
                <a:latin typeface="+mj-lt"/>
                <a:ea typeface="ＭＳ Ｐゴシック"/>
                <a:cs typeface="ＭＳ Ｐゴシック"/>
              </a:rPr>
              <a:t>Leadership</a:t>
            </a:r>
            <a:endParaRPr lang="en-US" dirty="0">
              <a:ea typeface="ＭＳ Ｐゴシック"/>
              <a:cs typeface="ＭＳ Ｐゴシック"/>
            </a:endParaRPr>
          </a:p>
        </p:txBody>
      </p:sp>
    </p:spTree>
    <p:extLst>
      <p:ext uri="{BB962C8B-B14F-4D97-AF65-F5344CB8AC3E}">
        <p14:creationId xmlns:p14="http://schemas.microsoft.com/office/powerpoint/2010/main" val="22451612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873456" y="488566"/>
            <a:ext cx="7406944"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rgbClr val="1740C3"/>
                </a:solidFill>
                <a:latin typeface="+mj-lt"/>
                <a:ea typeface="ＭＳ Ｐゴシック"/>
                <a:cs typeface="ＭＳ Ｐゴシック"/>
              </a:rPr>
              <a:t>Theme Examples - NFCS </a:t>
            </a:r>
            <a:r>
              <a:rPr lang="en-US" sz="3600" dirty="0" smtClean="0">
                <a:solidFill>
                  <a:srgbClr val="1740C3"/>
                </a:solidFill>
                <a:latin typeface="+mj-lt"/>
                <a:ea typeface="ＭＳ Ｐゴシック"/>
                <a:cs typeface="ＭＳ Ｐゴシック"/>
              </a:rPr>
              <a:t>CE Advisor</a:t>
            </a:r>
            <a:endParaRPr lang="en-US" sz="3600" dirty="0">
              <a:solidFill>
                <a:srgbClr val="1740C3"/>
              </a:solidFill>
              <a:latin typeface="+mj-lt"/>
              <a:ea typeface="ＭＳ Ｐゴシック"/>
              <a:cs typeface="ＭＳ Ｐゴシック"/>
            </a:endParaRPr>
          </a:p>
        </p:txBody>
      </p:sp>
      <p:sp>
        <p:nvSpPr>
          <p:cNvPr id="32771"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873456" y="1361549"/>
            <a:ext cx="7889543" cy="3785652"/>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kern="100" dirty="0">
                <a:latin typeface="+mj-lt"/>
                <a:ea typeface="ＭＳ Ｐゴシック"/>
                <a:cs typeface="ＭＳ Ｐゴシック"/>
              </a:rPr>
              <a:t>I expanded the scope of my activities in research, extension, and creative activity while at the same time ensuring I was strategically positioning my administrative and programmatic efforts in ways that integrated the local county needs with the UC ANR Strategic Vision: human nutritional status, child obesity, food safety, and food security. </a:t>
            </a:r>
          </a:p>
          <a:p>
            <a:pPr marL="342900" indent="-342900">
              <a:defRPr/>
            </a:pPr>
            <a:endParaRPr lang="en-US" sz="2000" kern="100"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Healthy Families and Communities Initiative</a:t>
            </a:r>
          </a:p>
          <a:p>
            <a:pPr marL="800100" lvl="1" indent="-342900">
              <a:buFont typeface="Courier New" pitchFamily="49" charset="0"/>
              <a:buChar char="o"/>
              <a:defRPr/>
            </a:pPr>
            <a:r>
              <a:rPr lang="en-US" sz="2000" dirty="0">
                <a:latin typeface="+mj-lt"/>
                <a:ea typeface="ＭＳ Ｐゴシック"/>
                <a:cs typeface="ＭＳ Ｐゴシック"/>
              </a:rPr>
              <a:t>Childhood Obesity</a:t>
            </a:r>
          </a:p>
          <a:p>
            <a:pPr marL="800100" lvl="1" indent="-342900">
              <a:buFont typeface="Courier New" pitchFamily="49" charset="0"/>
              <a:buChar char="o"/>
              <a:defRPr/>
            </a:pPr>
            <a:r>
              <a:rPr lang="en-US" sz="2000" dirty="0">
                <a:latin typeface="+mj-lt"/>
                <a:ea typeface="ＭＳ Ｐゴシック"/>
                <a:cs typeface="ＭＳ Ｐゴシック"/>
              </a:rPr>
              <a:t>Health Promotion</a:t>
            </a:r>
          </a:p>
          <a:p>
            <a:pPr marL="800100" lvl="1" indent="-342900">
              <a:buFont typeface="Courier New" pitchFamily="49" charset="0"/>
              <a:buChar char="o"/>
              <a:defRPr/>
            </a:pPr>
            <a:r>
              <a:rPr lang="en-US" sz="2000" dirty="0">
                <a:latin typeface="+mj-lt"/>
                <a:ea typeface="ＭＳ Ｐゴシック"/>
                <a:cs typeface="ＭＳ Ｐゴシック"/>
              </a:rPr>
              <a:t>Consumer Food Safety</a:t>
            </a:r>
          </a:p>
          <a:p>
            <a:pPr marL="800100" lvl="1" indent="-342900">
              <a:buFont typeface="Courier New" pitchFamily="49" charset="0"/>
              <a:buChar char="o"/>
              <a:defRPr/>
            </a:pPr>
            <a:r>
              <a:rPr lang="en-US" sz="2000" dirty="0">
                <a:latin typeface="+mj-lt"/>
                <a:ea typeface="ＭＳ Ｐゴシック"/>
                <a:cs typeface="ＭＳ Ｐゴシック"/>
              </a:rPr>
              <a:t>Food Security</a:t>
            </a:r>
            <a:endParaRPr lang="en-US" sz="2000" dirty="0">
              <a:solidFill>
                <a:srgbClr val="FF0000"/>
              </a:solidFill>
              <a:latin typeface="+mj-lt"/>
              <a:ea typeface="ＭＳ Ｐゴシック"/>
              <a:cs typeface="ＭＳ Ｐゴシック"/>
            </a:endParaRPr>
          </a:p>
          <a:p>
            <a:pPr marL="800100" lvl="1" indent="-342900">
              <a:buFont typeface="Courier New" pitchFamily="49" charset="0"/>
              <a:buChar char="o"/>
              <a:defRPr/>
            </a:pPr>
            <a:r>
              <a:rPr lang="en-US" sz="2000" dirty="0">
                <a:latin typeface="+mj-lt"/>
                <a:ea typeface="ＭＳ Ｐゴシック"/>
                <a:cs typeface="ＭＳ Ｐゴシック"/>
              </a:rPr>
              <a:t>Administrative </a:t>
            </a:r>
            <a:r>
              <a:rPr lang="en-US" sz="2000" dirty="0" smtClean="0">
                <a:latin typeface="+mj-lt"/>
                <a:ea typeface="ＭＳ Ｐゴシック"/>
                <a:cs typeface="ＭＳ Ｐゴシック"/>
              </a:rPr>
              <a:t>Leadership</a:t>
            </a:r>
            <a:endParaRPr lang="en-US" sz="2000" dirty="0">
              <a:ea typeface="ＭＳ Ｐゴシック"/>
              <a:cs typeface="ＭＳ Ｐゴシック"/>
            </a:endParaRPr>
          </a:p>
        </p:txBody>
      </p:sp>
    </p:spTree>
    <p:extLst>
      <p:ext uri="{BB962C8B-B14F-4D97-AF65-F5344CB8AC3E}">
        <p14:creationId xmlns:p14="http://schemas.microsoft.com/office/powerpoint/2010/main" val="948978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941696" y="168322"/>
            <a:ext cx="7315200" cy="1182806"/>
          </a:xfrm>
        </p:spPr>
        <p:txBody>
          <a:bodyPr/>
          <a:lstStyle/>
          <a:p>
            <a:pPr eaLnBrk="1" hangingPunct="1">
              <a:defRPr/>
            </a:pPr>
            <a:r>
              <a:rPr lang="en-US" sz="3200" dirty="0">
                <a:solidFill>
                  <a:srgbClr val="1740C3"/>
                </a:solidFill>
                <a:ea typeface="ＭＳ Ｐゴシック"/>
                <a:cs typeface="ＭＳ Ｐゴシック"/>
              </a:rPr>
              <a:t>Thank You for Your Support and Expertise</a:t>
            </a:r>
          </a:p>
        </p:txBody>
      </p:sp>
      <p:sp>
        <p:nvSpPr>
          <p:cNvPr id="267267" name="Rectangle 3"/>
          <p:cNvSpPr>
            <a:spLocks noGrp="1" noChangeArrowheads="1"/>
          </p:cNvSpPr>
          <p:nvPr>
            <p:ph type="body" idx="4294967295"/>
          </p:nvPr>
        </p:nvSpPr>
        <p:spPr>
          <a:xfrm>
            <a:off x="599355" y="1351128"/>
            <a:ext cx="8175811" cy="4189863"/>
          </a:xfrm>
        </p:spPr>
        <p:txBody>
          <a:bodyPr rtlCol="0">
            <a:normAutofit/>
          </a:bodyPr>
          <a:lstStyle/>
          <a:p>
            <a:pPr fontAlgn="auto">
              <a:spcAft>
                <a:spcPts val="0"/>
              </a:spcAft>
              <a:defRPr/>
            </a:pPr>
            <a:r>
              <a:rPr lang="en-US" sz="2800" dirty="0" smtClean="0"/>
              <a:t>Academic Assembly Council Personnel Committee  </a:t>
            </a:r>
          </a:p>
          <a:p>
            <a:pPr lvl="1" fontAlgn="auto">
              <a:spcAft>
                <a:spcPts val="0"/>
              </a:spcAft>
              <a:buFont typeface="Courier New" panose="02070309020205020404" pitchFamily="49" charset="0"/>
              <a:buChar char="o"/>
              <a:defRPr/>
            </a:pPr>
            <a:r>
              <a:rPr lang="en-US" sz="2000" dirty="0" smtClean="0"/>
              <a:t>Brent Holtz, </a:t>
            </a:r>
            <a:r>
              <a:rPr lang="en-US" sz="2000" i="1" dirty="0" smtClean="0"/>
              <a:t>Chair</a:t>
            </a:r>
            <a:r>
              <a:rPr lang="en-US" sz="2000" dirty="0" smtClean="0"/>
              <a:t>, Larry </a:t>
            </a:r>
            <a:r>
              <a:rPr lang="en-US" sz="2000" dirty="0" err="1" smtClean="0"/>
              <a:t>Forero</a:t>
            </a:r>
            <a:r>
              <a:rPr lang="en-US" sz="2000" dirty="0" smtClean="0"/>
              <a:t>, Josh Davy, Tom </a:t>
            </a:r>
            <a:r>
              <a:rPr lang="en-US" sz="2000" dirty="0" err="1" smtClean="0"/>
              <a:t>Turini</a:t>
            </a:r>
            <a:r>
              <a:rPr lang="en-US" sz="2000" baseline="30000" dirty="0" smtClean="0">
                <a:solidFill>
                  <a:srgbClr val="FF0000"/>
                </a:solidFill>
              </a:rPr>
              <a:t> </a:t>
            </a:r>
            <a:r>
              <a:rPr lang="en-US" sz="2000" dirty="0" smtClean="0"/>
              <a:t>, </a:t>
            </a:r>
            <a:r>
              <a:rPr lang="en-US" sz="2000" dirty="0" err="1" smtClean="0"/>
              <a:t>Chutima</a:t>
            </a:r>
            <a:r>
              <a:rPr lang="en-US" sz="2000" dirty="0" smtClean="0"/>
              <a:t> </a:t>
            </a:r>
            <a:r>
              <a:rPr lang="en-US" sz="2000" dirty="0" err="1" smtClean="0"/>
              <a:t>Ganthavorn</a:t>
            </a:r>
            <a:r>
              <a:rPr lang="en-US" sz="2000" dirty="0" smtClean="0"/>
              <a:t>, and Oleg </a:t>
            </a:r>
            <a:r>
              <a:rPr lang="en-US" sz="2000" dirty="0" err="1" smtClean="0"/>
              <a:t>Daugovish</a:t>
            </a:r>
            <a:r>
              <a:rPr lang="en-US" sz="2000" dirty="0" smtClean="0"/>
              <a:t> </a:t>
            </a:r>
            <a:endParaRPr lang="en-US" sz="1600" baseline="30000" dirty="0" smtClean="0">
              <a:solidFill>
                <a:srgbClr val="FF0000"/>
              </a:solidFill>
            </a:endParaRPr>
          </a:p>
          <a:p>
            <a:pPr lvl="1" eaLnBrk="1" fontAlgn="auto" hangingPunct="1">
              <a:spcAft>
                <a:spcPts val="0"/>
              </a:spcAft>
              <a:buFont typeface="Arial" pitchFamily="34" charset="0"/>
              <a:buChar char="•"/>
              <a:defRPr/>
            </a:pPr>
            <a:endParaRPr lang="en-US" sz="2000" dirty="0" smtClean="0"/>
          </a:p>
          <a:p>
            <a:pPr marL="0" indent="0" eaLnBrk="1" fontAlgn="auto" hangingPunct="1">
              <a:spcAft>
                <a:spcPts val="0"/>
              </a:spcAft>
              <a:buFont typeface="Arial" pitchFamily="34" charset="0"/>
              <a:buNone/>
              <a:defRPr/>
            </a:pPr>
            <a:endParaRPr lang="en-US" dirty="0" smtClean="0">
              <a:solidFill>
                <a:srgbClr val="FFFF00"/>
              </a:solidFill>
            </a:endParaRPr>
          </a:p>
          <a:p>
            <a:pPr eaLnBrk="1" fontAlgn="auto" hangingPunct="1">
              <a:spcAft>
                <a:spcPts val="0"/>
              </a:spcAft>
              <a:buFont typeface="Wingdings" pitchFamily="-111" charset="2"/>
              <a:buChar char="Ø"/>
              <a:defRPr/>
            </a:pPr>
            <a:endParaRPr lang="en-US" dirty="0" smtClean="0"/>
          </a:p>
        </p:txBody>
      </p:sp>
    </p:spTree>
    <p:extLst>
      <p:ext uri="{BB962C8B-B14F-4D97-AF65-F5344CB8AC3E}">
        <p14:creationId xmlns:p14="http://schemas.microsoft.com/office/powerpoint/2010/main" val="16545269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94983" y="189660"/>
            <a:ext cx="7213600" cy="646331"/>
          </a:xfrm>
          <a:prstGeom prst="rect">
            <a:avLst/>
          </a:prstGeom>
          <a:noFill/>
          <a:ln w="9525">
            <a:noFill/>
            <a:miter lim="800000"/>
            <a:headEnd/>
            <a:tailEnd/>
          </a:ln>
        </p:spPr>
        <p:txBody>
          <a:bodyPr>
            <a:spAutoFit/>
          </a:bodyPr>
          <a:lstStyle/>
          <a:p>
            <a:pPr algn="ctr" fontAlgn="auto">
              <a:spcAft>
                <a:spcPts val="0"/>
              </a:spcAft>
              <a:defRPr/>
            </a:pPr>
            <a:r>
              <a:rPr lang="en-US" sz="3600" dirty="0">
                <a:solidFill>
                  <a:srgbClr val="1740C3"/>
                </a:solidFill>
                <a:latin typeface="+mj-lt"/>
                <a:ea typeface="ＭＳ Ｐゴシック"/>
                <a:cs typeface="ＭＳ Ｐゴシック"/>
              </a:rPr>
              <a:t>Theme Examples – Agricultural</a:t>
            </a:r>
          </a:p>
        </p:txBody>
      </p:sp>
      <p:sp>
        <p:nvSpPr>
          <p:cNvPr id="33795"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504825" y="867563"/>
            <a:ext cx="8154266" cy="4401205"/>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dirty="0">
                <a:latin typeface="+mj-lt"/>
                <a:ea typeface="ＭＳ Ｐゴシック"/>
                <a:cs typeface="ＭＳ Ｐゴシック"/>
              </a:rPr>
              <a:t>My research and extension program is based on the major theme of interactions between plants and microorganisms.  Because of my interest, training and experience with plant pathology and microbial ecology, I focused my activities on three areas of plant-microbe interactions:</a:t>
            </a:r>
          </a:p>
          <a:p>
            <a:pPr marL="800100" lvl="1" indent="-342900">
              <a:buFont typeface="Courier New" pitchFamily="49" charset="0"/>
              <a:buChar char="o"/>
              <a:defRPr/>
            </a:pPr>
            <a:r>
              <a:rPr lang="en-US" sz="2000" dirty="0">
                <a:latin typeface="+mj-lt"/>
                <a:ea typeface="ＭＳ Ｐゴシック"/>
                <a:cs typeface="ＭＳ Ｐゴシック"/>
              </a:rPr>
              <a:t>Pathogens of plants (summary of 16 projects)</a:t>
            </a:r>
          </a:p>
          <a:p>
            <a:pPr marL="800100" lvl="1" indent="-342900">
              <a:buFont typeface="Courier New" pitchFamily="49" charset="0"/>
              <a:buChar char="o"/>
              <a:defRPr/>
            </a:pPr>
            <a:r>
              <a:rPr lang="en-US" sz="2000" dirty="0">
                <a:latin typeface="+mj-lt"/>
                <a:ea typeface="ＭＳ Ｐゴシック"/>
                <a:cs typeface="ＭＳ Ｐゴシック"/>
              </a:rPr>
              <a:t>Microbial ecology in strawberry (summary of 7 projects)</a:t>
            </a:r>
          </a:p>
          <a:p>
            <a:pPr marL="800100" lvl="1" indent="-342900">
              <a:buFont typeface="Courier New" pitchFamily="49" charset="0"/>
              <a:buChar char="o"/>
              <a:defRPr/>
            </a:pPr>
            <a:r>
              <a:rPr lang="en-US" sz="2000" dirty="0">
                <a:latin typeface="+mj-lt"/>
                <a:ea typeface="ＭＳ Ｐゴシック"/>
                <a:cs typeface="ＭＳ Ｐゴシック"/>
              </a:rPr>
              <a:t>Foodborne pathogens and ecology of </a:t>
            </a:r>
            <a:r>
              <a:rPr lang="en-US" sz="2000" i="1" dirty="0">
                <a:latin typeface="+mj-lt"/>
                <a:ea typeface="ＭＳ Ｐゴシック"/>
                <a:cs typeface="ＭＳ Ｐゴシック"/>
              </a:rPr>
              <a:t>E. coli. </a:t>
            </a:r>
            <a:r>
              <a:rPr lang="en-US" sz="2000" dirty="0">
                <a:latin typeface="+mj-lt"/>
                <a:ea typeface="ＭＳ Ｐゴシック"/>
                <a:cs typeface="ＭＳ Ｐゴシック"/>
              </a:rPr>
              <a:t>(summary of 2 projects</a:t>
            </a:r>
            <a:r>
              <a:rPr lang="en-US" sz="2000" dirty="0" smtClean="0">
                <a:latin typeface="+mj-lt"/>
                <a:ea typeface="ＭＳ Ｐゴシック"/>
                <a:cs typeface="ＭＳ Ｐゴシック"/>
              </a:rPr>
              <a:t>)</a:t>
            </a:r>
          </a:p>
          <a:p>
            <a:pPr lvl="1">
              <a:defRPr/>
            </a:pPr>
            <a:endParaRPr lang="en-US" sz="2000" i="1"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Sustainability and Viability of Agriculture:</a:t>
            </a:r>
          </a:p>
          <a:p>
            <a:pPr marL="800100" lvl="1" indent="-342900">
              <a:buFont typeface="Courier New" pitchFamily="49" charset="0"/>
              <a:buChar char="o"/>
              <a:defRPr/>
            </a:pPr>
            <a:r>
              <a:rPr lang="en-US" sz="2000" dirty="0">
                <a:latin typeface="+mj-lt"/>
                <a:ea typeface="ＭＳ Ｐゴシック"/>
                <a:cs typeface="ＭＳ Ｐゴシック"/>
              </a:rPr>
              <a:t>Sustainable Food Systems</a:t>
            </a:r>
          </a:p>
          <a:p>
            <a:pPr marL="800100" lvl="1" indent="-342900">
              <a:buFont typeface="Courier New" pitchFamily="49" charset="0"/>
              <a:buChar char="o"/>
              <a:defRPr/>
            </a:pPr>
            <a:r>
              <a:rPr lang="en-US" sz="2000" dirty="0">
                <a:latin typeface="+mj-lt"/>
                <a:ea typeface="ＭＳ Ｐゴシック"/>
                <a:cs typeface="ＭＳ Ｐゴシック"/>
              </a:rPr>
              <a:t>Science and Agriculture Literacy</a:t>
            </a:r>
          </a:p>
          <a:p>
            <a:pPr marL="800100" lvl="1" indent="-342900">
              <a:buFont typeface="Courier New" pitchFamily="49" charset="0"/>
              <a:buChar char="o"/>
              <a:defRPr/>
            </a:pPr>
            <a:r>
              <a:rPr lang="en-US" sz="2000" dirty="0">
                <a:latin typeface="+mj-lt"/>
                <a:ea typeface="ＭＳ Ｐゴシック"/>
                <a:cs typeface="ＭＳ Ｐゴシック"/>
              </a:rPr>
              <a:t>Organic Crop Production</a:t>
            </a:r>
          </a:p>
          <a:p>
            <a:pPr marL="800100" lvl="1" indent="-342900">
              <a:buFont typeface="Courier New" pitchFamily="49" charset="0"/>
              <a:buChar char="o"/>
              <a:defRPr/>
            </a:pPr>
            <a:r>
              <a:rPr lang="en-US" sz="2000" dirty="0">
                <a:latin typeface="+mj-lt"/>
                <a:ea typeface="ＭＳ Ｐゴシック"/>
                <a:cs typeface="ＭＳ Ｐゴシック"/>
              </a:rPr>
              <a:t>Ag Productivity, Efficiency and Sustainability</a:t>
            </a:r>
          </a:p>
          <a:p>
            <a:pPr marL="800100" lvl="1" indent="-342900">
              <a:buFont typeface="Courier New" pitchFamily="49" charset="0"/>
              <a:buChar char="o"/>
              <a:defRPr/>
            </a:pPr>
            <a:r>
              <a:rPr lang="en-US" sz="2000" dirty="0">
                <a:latin typeface="+mj-lt"/>
                <a:ea typeface="ＭＳ Ｐゴシック"/>
                <a:cs typeface="ＭＳ Ｐゴシック"/>
              </a:rPr>
              <a:t>Waste </a:t>
            </a:r>
            <a:r>
              <a:rPr lang="en-US" sz="2000" dirty="0" smtClean="0">
                <a:latin typeface="+mj-lt"/>
                <a:ea typeface="ＭＳ Ｐゴシック"/>
                <a:cs typeface="ＭＳ Ｐゴシック"/>
              </a:rPr>
              <a:t>Management</a:t>
            </a:r>
            <a:endParaRPr lang="en-US" dirty="0">
              <a:ea typeface="ＭＳ Ｐゴシック"/>
              <a:cs typeface="ＭＳ Ｐゴシック"/>
            </a:endParaRPr>
          </a:p>
        </p:txBody>
      </p:sp>
    </p:spTree>
    <p:extLst>
      <p:ext uri="{BB962C8B-B14F-4D97-AF65-F5344CB8AC3E}">
        <p14:creationId xmlns:p14="http://schemas.microsoft.com/office/powerpoint/2010/main" val="37749656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14398" y="605125"/>
            <a:ext cx="7378699" cy="584775"/>
          </a:xfrm>
          <a:prstGeom prst="rect">
            <a:avLst/>
          </a:prstGeom>
          <a:noFill/>
          <a:ln w="9525">
            <a:noFill/>
            <a:miter lim="800000"/>
            <a:headEnd/>
            <a:tailEnd/>
          </a:ln>
        </p:spPr>
        <p:txBody>
          <a:bodyPr wrap="square">
            <a:spAutoFit/>
          </a:bodyPr>
          <a:lstStyle/>
          <a:p>
            <a:pPr algn="ctr" fontAlgn="auto">
              <a:spcAft>
                <a:spcPts val="0"/>
              </a:spcAft>
              <a:defRPr/>
            </a:pPr>
            <a:r>
              <a:rPr lang="en-US" sz="3200" dirty="0">
                <a:solidFill>
                  <a:srgbClr val="1740C3"/>
                </a:solidFill>
                <a:latin typeface="+mj-lt"/>
                <a:ea typeface="ＭＳ Ｐゴシック"/>
                <a:cs typeface="ＭＳ Ｐゴシック"/>
              </a:rPr>
              <a:t>Theme Examples – Natural Resources</a:t>
            </a:r>
          </a:p>
        </p:txBody>
      </p:sp>
      <p:sp>
        <p:nvSpPr>
          <p:cNvPr id="34819"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914400" y="1415410"/>
            <a:ext cx="7378699" cy="3677930"/>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Sustainable Ecosystems Initiative</a:t>
            </a:r>
          </a:p>
          <a:p>
            <a:pPr marL="800100" lvl="1" indent="-342900">
              <a:buFont typeface="Courier New" pitchFamily="49" charset="0"/>
              <a:buChar char="o"/>
              <a:defRPr/>
            </a:pPr>
            <a:r>
              <a:rPr lang="en-US" sz="2000" dirty="0">
                <a:latin typeface="+mj-lt"/>
                <a:ea typeface="ＭＳ Ｐゴシック"/>
                <a:cs typeface="ＭＳ Ｐゴシック"/>
              </a:rPr>
              <a:t>Sustainable Natural Ecosystems</a:t>
            </a:r>
          </a:p>
          <a:p>
            <a:pPr marL="800100" lvl="1" indent="-342900">
              <a:buFont typeface="Courier New" pitchFamily="49" charset="0"/>
              <a:buChar char="o"/>
              <a:defRPr/>
            </a:pPr>
            <a:r>
              <a:rPr lang="en-US" sz="2000" dirty="0">
                <a:latin typeface="+mj-lt"/>
                <a:ea typeface="ＭＳ Ｐゴシック"/>
                <a:cs typeface="ＭＳ Ｐゴシック"/>
              </a:rPr>
              <a:t>Sustainable Natural Resources</a:t>
            </a:r>
          </a:p>
          <a:p>
            <a:pPr marL="800100" lvl="1" indent="-342900">
              <a:buFont typeface="Courier New" pitchFamily="49" charset="0"/>
              <a:buChar char="o"/>
              <a:defRPr/>
            </a:pPr>
            <a:r>
              <a:rPr lang="en-US" sz="2000" dirty="0">
                <a:latin typeface="+mj-lt"/>
                <a:ea typeface="ＭＳ Ｐゴシック"/>
                <a:cs typeface="ＭＳ Ｐゴシック"/>
              </a:rPr>
              <a:t>Water Quality, Quantity and Security</a:t>
            </a:r>
          </a:p>
          <a:p>
            <a:pPr marL="800100" lvl="1" indent="-342900">
              <a:buFont typeface="Courier New" pitchFamily="49" charset="0"/>
              <a:buChar char="o"/>
              <a:defRPr/>
            </a:pPr>
            <a:r>
              <a:rPr lang="en-US" sz="2000" dirty="0">
                <a:latin typeface="+mj-lt"/>
                <a:ea typeface="ＭＳ Ｐゴシック"/>
                <a:cs typeface="ＭＳ Ｐゴシック"/>
              </a:rPr>
              <a:t>Water Conservation and Irrigation Quality</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Example of a more narrowly focused Natural Resources Theme(s)</a:t>
            </a:r>
          </a:p>
          <a:p>
            <a:pPr marL="800100" lvl="1" indent="-342900">
              <a:buFont typeface="Courier New" pitchFamily="49" charset="0"/>
              <a:buChar char="o"/>
              <a:defRPr/>
            </a:pPr>
            <a:r>
              <a:rPr lang="en-US" sz="2000" dirty="0">
                <a:latin typeface="+mj-lt"/>
                <a:ea typeface="ＭＳ Ｐゴシック"/>
                <a:cs typeface="ＭＳ Ｐゴシック"/>
              </a:rPr>
              <a:t>Landscape Management</a:t>
            </a:r>
          </a:p>
          <a:p>
            <a:pPr marL="1257300" lvl="2" indent="-342900">
              <a:buFont typeface="Wingdings" pitchFamily="2" charset="2"/>
              <a:buChar char="§"/>
              <a:defRPr/>
            </a:pPr>
            <a:r>
              <a:rPr lang="en-US" sz="2000" dirty="0">
                <a:latin typeface="+mj-lt"/>
                <a:ea typeface="ＭＳ Ｐゴシック"/>
                <a:cs typeface="ＭＳ Ｐゴシック"/>
              </a:rPr>
              <a:t>Wildland/Urban Interface</a:t>
            </a:r>
          </a:p>
          <a:p>
            <a:pPr marL="1257300" lvl="2" indent="-342900">
              <a:buFont typeface="Wingdings" pitchFamily="2" charset="2"/>
              <a:buChar char="§"/>
              <a:defRPr/>
            </a:pPr>
            <a:r>
              <a:rPr lang="en-US" sz="2000" dirty="0">
                <a:latin typeface="+mj-lt"/>
                <a:ea typeface="ＭＳ Ｐゴシック"/>
                <a:cs typeface="ＭＳ Ｐゴシック"/>
              </a:rPr>
              <a:t>Wildfire </a:t>
            </a:r>
            <a:r>
              <a:rPr lang="en-US" sz="2000" dirty="0" smtClean="0">
                <a:latin typeface="+mj-lt"/>
                <a:ea typeface="ＭＳ Ｐゴシック"/>
                <a:cs typeface="ＭＳ Ｐゴシック"/>
              </a:rPr>
              <a:t>Education</a:t>
            </a:r>
            <a:endParaRPr lang="en-US" dirty="0">
              <a:ea typeface="ＭＳ Ｐゴシック"/>
              <a:cs typeface="ＭＳ Ｐゴシック"/>
            </a:endParaRPr>
          </a:p>
        </p:txBody>
      </p:sp>
    </p:spTree>
    <p:extLst>
      <p:ext uri="{BB962C8B-B14F-4D97-AF65-F5344CB8AC3E}">
        <p14:creationId xmlns:p14="http://schemas.microsoft.com/office/powerpoint/2010/main" val="33773668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txBox="1">
            <a:spLocks/>
          </p:cNvSpPr>
          <p:nvPr/>
        </p:nvSpPr>
        <p:spPr bwMode="auto">
          <a:xfrm>
            <a:off x="900752" y="409432"/>
            <a:ext cx="732884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4000" dirty="0">
                <a:solidFill>
                  <a:srgbClr val="1740C3"/>
                </a:solidFill>
                <a:latin typeface="Calibri" pitchFamily="34" charset="0"/>
                <a:ea typeface="ＭＳ Ｐゴシック" pitchFamily="34" charset="-128"/>
              </a:rPr>
              <a:t>Theme Example </a:t>
            </a:r>
          </a:p>
          <a:p>
            <a:pPr algn="ctr" eaLnBrk="1" hangingPunct="1">
              <a:lnSpc>
                <a:spcPct val="80000"/>
              </a:lnSpc>
            </a:pPr>
            <a:r>
              <a:rPr lang="en-US" sz="2400" dirty="0">
                <a:solidFill>
                  <a:srgbClr val="1740C3"/>
                </a:solidFill>
                <a:latin typeface="Calibri" pitchFamily="34" charset="0"/>
                <a:ea typeface="ＭＳ Ｐゴシック" pitchFamily="34" charset="-128"/>
              </a:rPr>
              <a:t>(examples borrowed from UC Delivers)</a:t>
            </a:r>
            <a:br>
              <a:rPr lang="en-US" sz="2400" dirty="0">
                <a:solidFill>
                  <a:srgbClr val="1740C3"/>
                </a:solidFill>
                <a:latin typeface="Calibri" pitchFamily="34" charset="0"/>
                <a:ea typeface="ＭＳ Ｐゴシック" pitchFamily="34" charset="-128"/>
              </a:rPr>
            </a:br>
            <a:r>
              <a:rPr lang="en-US" sz="2400" dirty="0">
                <a:latin typeface="Calibri" pitchFamily="34" charset="0"/>
                <a:ea typeface="ＭＳ Ｐゴシック" pitchFamily="34" charset="-128"/>
              </a:rPr>
              <a:t> </a:t>
            </a:r>
          </a:p>
        </p:txBody>
      </p:sp>
      <p:sp>
        <p:nvSpPr>
          <p:cNvPr id="56323" name="Content Placeholder 3"/>
          <p:cNvSpPr txBox="1">
            <a:spLocks/>
          </p:cNvSpPr>
          <p:nvPr/>
        </p:nvSpPr>
        <p:spPr bwMode="auto">
          <a:xfrm>
            <a:off x="900752" y="1323832"/>
            <a:ext cx="7328847" cy="4557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buFont typeface="Arial" charset="0"/>
              <a:buNone/>
            </a:pPr>
            <a:r>
              <a:rPr lang="en-US" sz="2400" dirty="0">
                <a:latin typeface="+mn-lt"/>
                <a:ea typeface="ＭＳ Ｐゴシック" pitchFamily="34" charset="-128"/>
              </a:rPr>
              <a:t>Conserving water in agricultural systems (</a:t>
            </a:r>
            <a:r>
              <a:rPr lang="en-US" sz="2400" u="sng" dirty="0">
                <a:latin typeface="+mn-lt"/>
                <a:ea typeface="ＭＳ Ｐゴシック" pitchFamily="34" charset="-128"/>
              </a:rPr>
              <a:t>Theme</a:t>
            </a:r>
            <a:r>
              <a:rPr lang="en-US" sz="2400" dirty="0">
                <a:latin typeface="+mn-lt"/>
                <a:ea typeface="ＭＳ Ｐゴシック" pitchFamily="34" charset="-128"/>
              </a:rPr>
              <a:t>)</a:t>
            </a:r>
          </a:p>
          <a:p>
            <a:pPr marL="342900" indent="-342900" eaLnBrk="1" hangingPunct="1">
              <a:spcAft>
                <a:spcPts val="600"/>
              </a:spcAft>
              <a:buFont typeface="Arial" panose="020B0604020202020204" pitchFamily="34" charset="0"/>
              <a:buChar char="•"/>
            </a:pPr>
            <a:r>
              <a:rPr lang="en-US" sz="2400" b="1" dirty="0" smtClean="0">
                <a:latin typeface="+mn-lt"/>
                <a:ea typeface="ＭＳ Ｐゴシック" pitchFamily="34" charset="-128"/>
              </a:rPr>
              <a:t>Description </a:t>
            </a:r>
            <a:r>
              <a:rPr lang="en-US" sz="2400" b="1" dirty="0">
                <a:latin typeface="+mn-lt"/>
                <a:ea typeface="ＭＳ Ｐゴシック" pitchFamily="34" charset="-128"/>
              </a:rPr>
              <a:t>of Theme: </a:t>
            </a:r>
            <a:r>
              <a:rPr lang="en-US" sz="2400" dirty="0">
                <a:latin typeface="+mn-lt"/>
                <a:ea typeface="ＭＳ Ｐゴシック" pitchFamily="34" charset="-128"/>
              </a:rPr>
              <a:t>Water resources are severely limited in both volume and quality in CA. It is critical to assist clientele in conserving water resources and in improving agricultural uses of water. . . </a:t>
            </a:r>
          </a:p>
          <a:p>
            <a:pPr marL="342900" indent="-342900" eaLnBrk="1" hangingPunct="1">
              <a:spcAft>
                <a:spcPts val="600"/>
              </a:spcAft>
              <a:buFont typeface="Arial" panose="020B0604020202020204" pitchFamily="34" charset="0"/>
              <a:buChar char="•"/>
            </a:pPr>
            <a:r>
              <a:rPr lang="en-US" sz="2400" b="1" dirty="0" smtClean="0">
                <a:latin typeface="+mn-lt"/>
                <a:ea typeface="ＭＳ Ｐゴシック" pitchFamily="34" charset="-128"/>
              </a:rPr>
              <a:t>Goal </a:t>
            </a:r>
            <a:r>
              <a:rPr lang="en-US" sz="2400" b="1" dirty="0">
                <a:latin typeface="+mn-lt"/>
                <a:ea typeface="ＭＳ Ｐゴシック" pitchFamily="34" charset="-128"/>
              </a:rPr>
              <a:t>to address theme: </a:t>
            </a:r>
            <a:r>
              <a:rPr lang="en-US" sz="2400" dirty="0">
                <a:latin typeface="+mn-lt"/>
                <a:ea typeface="ＭＳ Ｐゴシック" pitchFamily="34" charset="-128"/>
              </a:rPr>
              <a:t>Devise improved systems of irrigation and </a:t>
            </a:r>
            <a:r>
              <a:rPr lang="en-US" sz="2400" dirty="0" smtClean="0">
                <a:latin typeface="+mn-lt"/>
                <a:ea typeface="ＭＳ Ｐゴシック" pitchFamily="34" charset="-128"/>
              </a:rPr>
              <a:t>….</a:t>
            </a:r>
            <a:endParaRPr lang="en-US" sz="2400" dirty="0">
              <a:latin typeface="+mn-lt"/>
              <a:ea typeface="ＭＳ Ｐゴシック" pitchFamily="34" charset="-128"/>
            </a:endParaRPr>
          </a:p>
          <a:p>
            <a:pPr marL="342900" indent="-342900" eaLnBrk="1" hangingPunct="1">
              <a:spcAft>
                <a:spcPts val="600"/>
              </a:spcAft>
              <a:buFont typeface="Arial" panose="020B0604020202020204" pitchFamily="34" charset="0"/>
              <a:buChar char="•"/>
            </a:pPr>
            <a:r>
              <a:rPr lang="en-US" sz="2400" b="1" dirty="0" smtClean="0">
                <a:latin typeface="+mn-lt"/>
                <a:ea typeface="ＭＳ Ｐゴシック" pitchFamily="34" charset="-128"/>
              </a:rPr>
              <a:t>Research </a:t>
            </a:r>
            <a:r>
              <a:rPr lang="en-US" sz="2400" b="1" dirty="0">
                <a:latin typeface="+mn-lt"/>
                <a:ea typeface="ＭＳ Ｐゴシック" pitchFamily="34" charset="-128"/>
              </a:rPr>
              <a:t>projects: </a:t>
            </a:r>
            <a:r>
              <a:rPr lang="en-US" sz="2400" dirty="0">
                <a:latin typeface="+mn-lt"/>
                <a:ea typeface="ＭＳ Ｐゴシック" pitchFamily="34" charset="-128"/>
              </a:rPr>
              <a:t>New method for canopy shading measurements; erosion reduction in watersheds; vineyard cover crop and water usage; polymer additives reduce sediment and nutrient </a:t>
            </a:r>
            <a:r>
              <a:rPr lang="en-US" sz="2400" dirty="0" smtClean="0">
                <a:latin typeface="+mn-lt"/>
                <a:ea typeface="ＭＳ Ｐゴシック" pitchFamily="34" charset="-128"/>
              </a:rPr>
              <a:t>losses…</a:t>
            </a:r>
            <a:endParaRPr lang="en-US" sz="2400" dirty="0">
              <a:latin typeface="+mn-lt"/>
              <a:ea typeface="ＭＳ Ｐゴシック" pitchFamily="34" charset="-128"/>
            </a:endParaRPr>
          </a:p>
        </p:txBody>
      </p:sp>
    </p:spTree>
    <p:extLst>
      <p:ext uri="{BB962C8B-B14F-4D97-AF65-F5344CB8AC3E}">
        <p14:creationId xmlns:p14="http://schemas.microsoft.com/office/powerpoint/2010/main" val="6073016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txBox="1">
            <a:spLocks/>
          </p:cNvSpPr>
          <p:nvPr/>
        </p:nvSpPr>
        <p:spPr bwMode="auto">
          <a:xfrm>
            <a:off x="877095" y="501829"/>
            <a:ext cx="748124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600" dirty="0">
                <a:solidFill>
                  <a:srgbClr val="1740C3"/>
                </a:solidFill>
                <a:latin typeface="Calibri" pitchFamily="34" charset="0"/>
                <a:ea typeface="ＭＳ Ｐゴシック" pitchFamily="34" charset="-128"/>
              </a:rPr>
              <a:t>Theme Example </a:t>
            </a:r>
            <a:r>
              <a:rPr lang="en-US" sz="2400" dirty="0">
                <a:solidFill>
                  <a:srgbClr val="1740C3"/>
                </a:solidFill>
                <a:latin typeface="Calibri" pitchFamily="34" charset="0"/>
                <a:ea typeface="ＭＳ Ｐゴシック" pitchFamily="34" charset="-128"/>
              </a:rPr>
              <a:t>(cont’d)</a:t>
            </a:r>
          </a:p>
          <a:p>
            <a:pPr algn="ctr" eaLnBrk="1" hangingPunct="1">
              <a:lnSpc>
                <a:spcPct val="80000"/>
              </a:lnSpc>
            </a:pPr>
            <a:r>
              <a:rPr lang="en-US" sz="2400" dirty="0">
                <a:solidFill>
                  <a:srgbClr val="1740C3"/>
                </a:solidFill>
                <a:latin typeface="Calibri" pitchFamily="34" charset="0"/>
                <a:ea typeface="ＭＳ Ｐゴシック" pitchFamily="34" charset="-128"/>
              </a:rPr>
              <a:t>(examples borrowed from UC Delivers</a:t>
            </a:r>
            <a:r>
              <a:rPr lang="en-US" sz="2400" dirty="0">
                <a:solidFill>
                  <a:schemeClr val="accent1">
                    <a:lumMod val="75000"/>
                  </a:schemeClr>
                </a:solidFill>
                <a:latin typeface="Calibri" pitchFamily="34" charset="0"/>
                <a:ea typeface="ＭＳ Ｐゴシック" pitchFamily="34" charset="-128"/>
              </a:rPr>
              <a:t>) </a:t>
            </a:r>
          </a:p>
        </p:txBody>
      </p:sp>
      <p:sp>
        <p:nvSpPr>
          <p:cNvPr id="57347" name="Content Placeholder 2"/>
          <p:cNvSpPr txBox="1">
            <a:spLocks/>
          </p:cNvSpPr>
          <p:nvPr/>
        </p:nvSpPr>
        <p:spPr bwMode="auto">
          <a:xfrm>
            <a:off x="332509" y="1144091"/>
            <a:ext cx="8506691" cy="47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Role: </a:t>
            </a:r>
            <a:r>
              <a:rPr lang="en-US" sz="2200" dirty="0">
                <a:latin typeface="+mn-lt"/>
                <a:ea typeface="ＭＳ Ｐゴシック" pitchFamily="34" charset="-128"/>
              </a:rPr>
              <a:t>very brief description (your project summary table will provide the details).</a:t>
            </a:r>
          </a:p>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Inputs: </a:t>
            </a:r>
            <a:r>
              <a:rPr lang="en-US" sz="2200" dirty="0">
                <a:latin typeface="+mn-lt"/>
                <a:ea typeface="ＭＳ Ｐゴシック" pitchFamily="34" charset="-128"/>
              </a:rPr>
              <a:t>very brief description of your efforts.</a:t>
            </a:r>
            <a:endParaRPr lang="en-US" sz="2200" b="1" dirty="0">
              <a:latin typeface="+mn-lt"/>
              <a:ea typeface="ＭＳ Ｐゴシック" pitchFamily="34" charset="-128"/>
            </a:endParaRPr>
          </a:p>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Outputs: </a:t>
            </a:r>
            <a:r>
              <a:rPr lang="en-US" sz="2200" dirty="0">
                <a:latin typeface="+mn-lt"/>
                <a:ea typeface="ＭＳ Ｐゴシック" pitchFamily="34" charset="-128"/>
              </a:rPr>
              <a:t>Findings, publications, new methods and products, meetings, curricula, extension programs, etc.</a:t>
            </a:r>
          </a:p>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Extension: </a:t>
            </a:r>
            <a:r>
              <a:rPr lang="en-US" sz="2200" dirty="0">
                <a:latin typeface="+mn-lt"/>
                <a:ea typeface="ＭＳ Ｐゴシック" pitchFamily="34" charset="-128"/>
              </a:rPr>
              <a:t>Brief summary of extension activities related to outputs.  How did you extend your products/information to clientele?</a:t>
            </a:r>
          </a:p>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Outcomes/impacts as related to overall theme: </a:t>
            </a:r>
            <a:r>
              <a:rPr lang="en-US" sz="2200" dirty="0">
                <a:latin typeface="+mn-lt"/>
                <a:ea typeface="ＭＳ Ｐゴシック" pitchFamily="34" charset="-128"/>
              </a:rPr>
              <a:t>20 growers changed practices . . . . Runoff reduced in this watershed . . . . 12 growers used canopy measurement system and altered irrigation scheduling in this manner. . . </a:t>
            </a:r>
            <a:r>
              <a:rPr lang="en-US" sz="2200" dirty="0" smtClean="0">
                <a:latin typeface="+mn-lt"/>
                <a:ea typeface="ＭＳ Ｐゴシック" pitchFamily="34" charset="-128"/>
              </a:rPr>
              <a:t>Positive </a:t>
            </a:r>
            <a:r>
              <a:rPr lang="en-US" sz="2200" dirty="0">
                <a:latin typeface="+mn-lt"/>
                <a:ea typeface="ＭＳ Ｐゴシック" pitchFamily="34" charset="-128"/>
              </a:rPr>
              <a:t>impacts on long-term, broader environmental issues.</a:t>
            </a: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p:txBody>
      </p:sp>
    </p:spTree>
    <p:extLst>
      <p:ext uri="{BB962C8B-B14F-4D97-AF65-F5344CB8AC3E}">
        <p14:creationId xmlns:p14="http://schemas.microsoft.com/office/powerpoint/2010/main" val="4379289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a:xfrm>
            <a:off x="914400" y="274638"/>
            <a:ext cx="7315200" cy="1143000"/>
          </a:xfrm>
        </p:spPr>
        <p:txBody>
          <a:bodyPr/>
          <a:lstStyle/>
          <a:p>
            <a:pPr eaLnBrk="1" hangingPunct="1"/>
            <a:r>
              <a:rPr lang="en-US" sz="3600" dirty="0" smtClean="0">
                <a:solidFill>
                  <a:schemeClr val="accent1">
                    <a:lumMod val="75000"/>
                  </a:schemeClr>
                </a:solidFill>
              </a:rPr>
              <a:t>     </a:t>
            </a:r>
            <a:r>
              <a:rPr lang="en-US" sz="3600" dirty="0" smtClean="0">
                <a:solidFill>
                  <a:srgbClr val="1740C3"/>
                </a:solidFill>
              </a:rPr>
              <a:t>Access Through Your Portal</a:t>
            </a:r>
          </a:p>
        </p:txBody>
      </p:sp>
      <p:sp>
        <p:nvSpPr>
          <p:cNvPr id="3" name="Content Placeholder 2"/>
          <p:cNvSpPr>
            <a:spLocks noGrp="1"/>
          </p:cNvSpPr>
          <p:nvPr>
            <p:ph idx="4294967295"/>
          </p:nvPr>
        </p:nvSpPr>
        <p:spPr>
          <a:xfrm>
            <a:off x="914400" y="1371600"/>
            <a:ext cx="8229600" cy="3962400"/>
          </a:xfrm>
        </p:spPr>
        <p:txBody>
          <a:bodyPr rtlCol="0">
            <a:normAutofit/>
          </a:bodyPr>
          <a:lstStyle/>
          <a:p>
            <a:pPr eaLnBrk="1" fontAlgn="auto" hangingPunct="1">
              <a:spcAft>
                <a:spcPts val="0"/>
              </a:spcAft>
              <a:buFont typeface="Arial" pitchFamily="34" charset="0"/>
              <a:buChar char="•"/>
              <a:defRPr/>
            </a:pPr>
            <a:r>
              <a:rPr lang="en-US" dirty="0" smtClean="0"/>
              <a:t>In the E-book:</a:t>
            </a:r>
          </a:p>
          <a:p>
            <a:pPr lvl="1" eaLnBrk="1" fontAlgn="auto" hangingPunct="1">
              <a:spcAft>
                <a:spcPts val="0"/>
              </a:spcAft>
              <a:buSzPct val="75000"/>
              <a:buFont typeface="Courier New" panose="02070309020205020404" pitchFamily="49" charset="0"/>
              <a:buChar char="o"/>
              <a:defRPr/>
            </a:pPr>
            <a:r>
              <a:rPr lang="en-US" dirty="0" smtClean="0"/>
              <a:t>Sample Outlines</a:t>
            </a:r>
          </a:p>
          <a:p>
            <a:pPr lvl="1" eaLnBrk="1" fontAlgn="auto" hangingPunct="1">
              <a:spcAft>
                <a:spcPts val="0"/>
              </a:spcAft>
              <a:buSzPct val="75000"/>
              <a:buFont typeface="Courier New" panose="02070309020205020404" pitchFamily="49" charset="0"/>
              <a:buChar char="o"/>
              <a:defRPr/>
            </a:pPr>
            <a:r>
              <a:rPr lang="en-US" dirty="0" smtClean="0"/>
              <a:t>How to merge projects under one theme</a:t>
            </a:r>
          </a:p>
          <a:p>
            <a:pPr lvl="1" eaLnBrk="1" fontAlgn="auto" hangingPunct="1">
              <a:spcAft>
                <a:spcPts val="0"/>
              </a:spcAft>
              <a:buSzPct val="75000"/>
              <a:buFont typeface="Courier New" panose="02070309020205020404" pitchFamily="49" charset="0"/>
              <a:buChar char="o"/>
              <a:defRPr/>
            </a:pPr>
            <a:r>
              <a:rPr lang="en-US" dirty="0" smtClean="0"/>
              <a:t>Actual PR Examples</a:t>
            </a:r>
          </a:p>
          <a:p>
            <a:pPr eaLnBrk="1" fontAlgn="auto" hangingPunct="1">
              <a:spcAft>
                <a:spcPts val="0"/>
              </a:spcAft>
              <a:buFont typeface="Arial" pitchFamily="34" charset="0"/>
              <a:buChar char="•"/>
              <a:defRPr/>
            </a:pPr>
            <a:r>
              <a:rPr lang="en-US" dirty="0" smtClean="0"/>
              <a:t>Merit and Promotion Website:</a:t>
            </a:r>
          </a:p>
          <a:p>
            <a:pPr lvl="1" eaLnBrk="1" fontAlgn="auto" hangingPunct="1">
              <a:spcAft>
                <a:spcPts val="0"/>
              </a:spcAft>
              <a:buSzPct val="75000"/>
              <a:buFont typeface="Courier New" panose="02070309020205020404" pitchFamily="49" charset="0"/>
              <a:buChar char="o"/>
              <a:defRPr/>
            </a:pPr>
            <a:r>
              <a:rPr lang="en-US" sz="2400" dirty="0" smtClean="0">
                <a:hlinkClick r:id="rId2"/>
              </a:rPr>
              <a:t>http://ucanr.edu/meritpromotion</a:t>
            </a:r>
            <a:r>
              <a:rPr lang="en-US" sz="2400" dirty="0" smtClean="0"/>
              <a:t> or</a:t>
            </a:r>
          </a:p>
          <a:p>
            <a:pPr lvl="1" eaLnBrk="1" fontAlgn="auto" hangingPunct="1">
              <a:spcAft>
                <a:spcPts val="0"/>
              </a:spcAft>
              <a:buSzPct val="75000"/>
              <a:buFont typeface="Courier New" panose="02070309020205020404" pitchFamily="49" charset="0"/>
              <a:buChar char="o"/>
              <a:defRPr/>
            </a:pPr>
            <a:r>
              <a:rPr lang="en-US" sz="2400" dirty="0" smtClean="0">
                <a:hlinkClick r:id="rId3"/>
              </a:rPr>
              <a:t>http://ucanr.edu/academicpersonnel</a:t>
            </a:r>
            <a:endParaRPr lang="en-US" sz="2400" dirty="0" smtClean="0"/>
          </a:p>
          <a:p>
            <a:pPr marL="457200" lvl="1" indent="0" eaLnBrk="1" fontAlgn="auto" hangingPunct="1">
              <a:spcAft>
                <a:spcPts val="0"/>
              </a:spcAft>
              <a:buSzPct val="75000"/>
              <a:buNone/>
              <a:defRPr/>
            </a:pPr>
            <a:endParaRPr lang="en-US" dirty="0" smtClean="0"/>
          </a:p>
          <a:p>
            <a:pPr marL="457200" lvl="1" indent="0" eaLnBrk="1" fontAlgn="auto" hangingPunct="1">
              <a:spcAft>
                <a:spcPts val="0"/>
              </a:spcAft>
              <a:buSzPct val="50000"/>
              <a:buFont typeface="Arial" charset="0"/>
              <a:buNone/>
              <a:defRPr/>
            </a:pPr>
            <a:endParaRPr lang="en-US" dirty="0" smtClean="0"/>
          </a:p>
          <a:p>
            <a:pPr lvl="1" eaLnBrk="1" fontAlgn="auto" hangingPunct="1">
              <a:spcAft>
                <a:spcPts val="0"/>
              </a:spcAft>
              <a:buFont typeface="Arial" pitchFamily="34" charset="0"/>
              <a:buChar char="•"/>
              <a:defRPr/>
            </a:pPr>
            <a:endParaRPr lang="en-US" dirty="0" smtClean="0"/>
          </a:p>
        </p:txBody>
      </p:sp>
    </p:spTree>
    <p:extLst>
      <p:ext uri="{BB962C8B-B14F-4D97-AF65-F5344CB8AC3E}">
        <p14:creationId xmlns:p14="http://schemas.microsoft.com/office/powerpoint/2010/main" val="2177636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4294967295"/>
          </p:nvPr>
        </p:nvSpPr>
        <p:spPr>
          <a:xfrm>
            <a:off x="715370" y="1304925"/>
            <a:ext cx="7772400" cy="2469906"/>
          </a:xfrm>
          <a:solidFill>
            <a:srgbClr val="00B0F0"/>
          </a:solidFill>
          <a:ln>
            <a:solidFill>
              <a:srgbClr val="FF0000"/>
            </a:solidFill>
          </a:ln>
          <a:effectLst>
            <a:glow rad="63500">
              <a:schemeClr val="accent5">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Questions about changes, general directions, format, or themes?</a:t>
            </a:r>
          </a:p>
        </p:txBody>
      </p:sp>
    </p:spTree>
    <p:extLst>
      <p:ext uri="{BB962C8B-B14F-4D97-AF65-F5344CB8AC3E}">
        <p14:creationId xmlns:p14="http://schemas.microsoft.com/office/powerpoint/2010/main" val="41006332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362607" y="0"/>
            <a:ext cx="8245365" cy="740979"/>
          </a:xfrm>
        </p:spPr>
        <p:txBody>
          <a:bodyPr/>
          <a:lstStyle/>
          <a:p>
            <a:pPr eaLnBrk="1" hangingPunct="1"/>
            <a:r>
              <a:rPr lang="en-US" sz="3200" dirty="0" smtClean="0">
                <a:solidFill>
                  <a:srgbClr val="1740C3"/>
                </a:solidFill>
              </a:rPr>
              <a:t>   </a:t>
            </a:r>
            <a:r>
              <a:rPr lang="en-US" sz="2800" dirty="0" smtClean="0">
                <a:solidFill>
                  <a:srgbClr val="1740C3"/>
                </a:solidFill>
              </a:rPr>
              <a:t>Position Description -The Basis for Evaluating Your PR</a:t>
            </a:r>
          </a:p>
        </p:txBody>
      </p:sp>
      <p:sp>
        <p:nvSpPr>
          <p:cNvPr id="105475" name="Rectangle 3"/>
          <p:cNvSpPr>
            <a:spLocks noGrp="1" noChangeArrowheads="1"/>
          </p:cNvSpPr>
          <p:nvPr>
            <p:ph type="body" idx="4294967295"/>
          </p:nvPr>
        </p:nvSpPr>
        <p:spPr>
          <a:xfrm>
            <a:off x="362607" y="740979"/>
            <a:ext cx="8601284" cy="4589059"/>
          </a:xfrm>
        </p:spPr>
        <p:txBody>
          <a:bodyPr rtlCol="0">
            <a:noAutofit/>
          </a:bodyPr>
          <a:lstStyle/>
          <a:p>
            <a:pPr fontAlgn="auto">
              <a:spcBef>
                <a:spcPts val="0"/>
              </a:spcBef>
              <a:spcAft>
                <a:spcPts val="1200"/>
              </a:spcAft>
              <a:defRPr/>
            </a:pPr>
            <a:r>
              <a:rPr lang="en-US" sz="1800" dirty="0" smtClean="0"/>
              <a:t>It is the academics responsibility to </a:t>
            </a:r>
            <a:r>
              <a:rPr lang="en-US" sz="1800" dirty="0"/>
              <a:t>u</a:t>
            </a:r>
            <a:r>
              <a:rPr lang="en-US" sz="1800" dirty="0" smtClean="0"/>
              <a:t>pdate their PD if changes have occurred in </a:t>
            </a:r>
            <a:r>
              <a:rPr lang="en-US" sz="1800" dirty="0" err="1" smtClean="0"/>
              <a:t>dutoes</a:t>
            </a:r>
            <a:r>
              <a:rPr lang="en-US" sz="1800" dirty="0" smtClean="0"/>
              <a:t> or reporting authority. The academic Position Description template is available on the AHR website .</a:t>
            </a:r>
          </a:p>
          <a:p>
            <a:pPr fontAlgn="auto">
              <a:spcBef>
                <a:spcPts val="0"/>
              </a:spcBef>
              <a:spcAft>
                <a:spcPts val="1200"/>
              </a:spcAft>
              <a:defRPr/>
            </a:pPr>
            <a:r>
              <a:rPr lang="en-US" sz="1800" dirty="0" smtClean="0"/>
              <a:t>Include all position descriptions that apply to the review period and indicate the time period each was in effect.</a:t>
            </a:r>
          </a:p>
          <a:p>
            <a:pPr fontAlgn="auto">
              <a:spcBef>
                <a:spcPts val="0"/>
              </a:spcBef>
              <a:spcAft>
                <a:spcPts val="1200"/>
              </a:spcAft>
              <a:defRPr/>
            </a:pPr>
            <a:r>
              <a:rPr lang="en-US" sz="1800" dirty="0" smtClean="0"/>
              <a:t>Develop documentation (i.e. PD addendum) for special assignments, such as acting County Director or new cross county work.</a:t>
            </a:r>
          </a:p>
          <a:p>
            <a:pPr lvl="0" fontAlgn="auto">
              <a:spcBef>
                <a:spcPts val="0"/>
              </a:spcBef>
              <a:spcAft>
                <a:spcPts val="1200"/>
              </a:spcAft>
              <a:defRPr/>
            </a:pPr>
            <a:r>
              <a:rPr lang="en-US" sz="1800" dirty="0" smtClean="0"/>
              <a:t>For cross-county assignments, the </a:t>
            </a:r>
            <a:r>
              <a:rPr lang="en-US" sz="1800" dirty="0"/>
              <a:t>designated primary County Director will have the responsibility to complete and sign the position description for an academic assigned to his/her county.  </a:t>
            </a:r>
            <a:endParaRPr lang="en-US" sz="1800" dirty="0" smtClean="0"/>
          </a:p>
          <a:p>
            <a:pPr lvl="0" fontAlgn="auto">
              <a:spcBef>
                <a:spcPts val="0"/>
              </a:spcBef>
              <a:spcAft>
                <a:spcPts val="1200"/>
              </a:spcAft>
              <a:defRPr/>
            </a:pPr>
            <a:r>
              <a:rPr lang="en-US" sz="1800" dirty="0"/>
              <a:t>All other cross-County Director’s and/or supervisors should be given an opportunity to review the position description for completeness before it is forwarded for final review by the Academic HR Office (AHR).  Once reviewed, the position description may be signed </a:t>
            </a:r>
            <a:r>
              <a:rPr lang="en-US" sz="1800" dirty="0" smtClean="0"/>
              <a:t>by the Vice </a:t>
            </a:r>
            <a:r>
              <a:rPr lang="en-US" sz="1800" dirty="0"/>
              <a:t>Provost of Cooperative Extension </a:t>
            </a:r>
            <a:r>
              <a:rPr lang="en-US" sz="1800" dirty="0" smtClean="0"/>
              <a:t>and/or </a:t>
            </a:r>
            <a:r>
              <a:rPr lang="en-US" sz="1800" dirty="0"/>
              <a:t>Associate Vice President (for Statewide Programs) and could also include additional signatures by Statewide Program Directors.</a:t>
            </a:r>
            <a:endParaRPr lang="en-US" sz="900" dirty="0" smtClean="0"/>
          </a:p>
        </p:txBody>
      </p:sp>
    </p:spTree>
    <p:extLst>
      <p:ext uri="{BB962C8B-B14F-4D97-AF65-F5344CB8AC3E}">
        <p14:creationId xmlns:p14="http://schemas.microsoft.com/office/powerpoint/2010/main" val="31790034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title" idx="4294967295"/>
          </p:nvPr>
        </p:nvSpPr>
        <p:spPr>
          <a:xfrm>
            <a:off x="887103" y="66675"/>
            <a:ext cx="7342498" cy="1066800"/>
          </a:xfrm>
        </p:spPr>
        <p:txBody>
          <a:bodyPr/>
          <a:lstStyle/>
          <a:p>
            <a:pPr eaLnBrk="1" hangingPunct="1"/>
            <a:r>
              <a:rPr lang="en-US" dirty="0" smtClean="0">
                <a:solidFill>
                  <a:schemeClr val="accent1">
                    <a:lumMod val="75000"/>
                  </a:schemeClr>
                </a:solidFill>
              </a:rPr>
              <a:t>   </a:t>
            </a:r>
            <a:r>
              <a:rPr lang="en-US" sz="3200" dirty="0" smtClean="0">
                <a:solidFill>
                  <a:srgbClr val="1740C3"/>
                </a:solidFill>
              </a:rPr>
              <a:t>Program Summary Narrative</a:t>
            </a:r>
          </a:p>
        </p:txBody>
      </p:sp>
      <p:sp>
        <p:nvSpPr>
          <p:cNvPr id="47107" name="Rectangle 8"/>
          <p:cNvSpPr>
            <a:spLocks noGrp="1" noChangeArrowheads="1"/>
          </p:cNvSpPr>
          <p:nvPr>
            <p:ph idx="4294967295"/>
          </p:nvPr>
        </p:nvSpPr>
        <p:spPr>
          <a:xfrm>
            <a:off x="1010048" y="1317956"/>
            <a:ext cx="7342497" cy="4114800"/>
          </a:xfrm>
        </p:spPr>
        <p:txBody>
          <a:bodyPr/>
          <a:lstStyle/>
          <a:p>
            <a:pPr>
              <a:lnSpc>
                <a:spcPct val="80000"/>
              </a:lnSpc>
              <a:spcAft>
                <a:spcPts val="1800"/>
              </a:spcAft>
            </a:pPr>
            <a:r>
              <a:rPr lang="en-US" sz="2400" dirty="0" smtClean="0"/>
              <a:t>Highlights your major accomplishments, notable achievements, since last successful salary action.</a:t>
            </a:r>
          </a:p>
          <a:p>
            <a:pPr>
              <a:lnSpc>
                <a:spcPct val="80000"/>
              </a:lnSpc>
              <a:spcAft>
                <a:spcPts val="1800"/>
              </a:spcAft>
            </a:pPr>
            <a:r>
              <a:rPr lang="en-US" sz="2400" dirty="0" smtClean="0"/>
              <a:t>Maximum length is </a:t>
            </a:r>
            <a:r>
              <a:rPr lang="en-US" sz="2400" dirty="0" smtClean="0">
                <a:solidFill>
                  <a:srgbClr val="0914FF"/>
                </a:solidFill>
              </a:rPr>
              <a:t>6 </a:t>
            </a:r>
            <a:r>
              <a:rPr lang="en-US" sz="2400" dirty="0" smtClean="0"/>
              <a:t>pages for merits</a:t>
            </a:r>
            <a:r>
              <a:rPr lang="en-US" sz="2400" dirty="0" smtClean="0">
                <a:solidFill>
                  <a:srgbClr val="0070C0"/>
                </a:solidFill>
              </a:rPr>
              <a:t>, </a:t>
            </a:r>
            <a:r>
              <a:rPr lang="en-US" sz="2400" b="1" dirty="0" smtClean="0">
                <a:solidFill>
                  <a:srgbClr val="5AA240"/>
                </a:solidFill>
              </a:rPr>
              <a:t>10 </a:t>
            </a:r>
            <a:r>
              <a:rPr lang="en-US" sz="2400" b="1" dirty="0" smtClean="0"/>
              <a:t>for promotions</a:t>
            </a:r>
            <a:r>
              <a:rPr lang="en-US" sz="2400" b="1" dirty="0" smtClean="0">
                <a:solidFill>
                  <a:srgbClr val="5AA240"/>
                </a:solidFill>
              </a:rPr>
              <a:t>, </a:t>
            </a:r>
            <a:r>
              <a:rPr lang="en-US" sz="2400" dirty="0" smtClean="0"/>
              <a:t>except Professional Research &amp; Project Scientist Step VI &amp; AS and Specialist AS which are considered career reviews and allocated </a:t>
            </a:r>
            <a:r>
              <a:rPr lang="en-US" sz="2400" b="1" dirty="0" smtClean="0">
                <a:solidFill>
                  <a:srgbClr val="6BB94F"/>
                </a:solidFill>
              </a:rPr>
              <a:t>10 </a:t>
            </a:r>
            <a:r>
              <a:rPr lang="en-US" sz="2400" b="1" dirty="0" smtClean="0"/>
              <a:t>pages</a:t>
            </a:r>
            <a:r>
              <a:rPr lang="en-US" sz="2400" dirty="0" smtClean="0">
                <a:solidFill>
                  <a:srgbClr val="0914FF"/>
                </a:solidFill>
              </a:rPr>
              <a:t>.</a:t>
            </a:r>
            <a:endParaRPr lang="en-US" sz="2400" b="1" dirty="0" smtClean="0">
              <a:solidFill>
                <a:srgbClr val="0914FF"/>
              </a:solidFill>
            </a:endParaRPr>
          </a:p>
          <a:p>
            <a:pPr>
              <a:lnSpc>
                <a:spcPct val="80000"/>
              </a:lnSpc>
              <a:spcAft>
                <a:spcPts val="1800"/>
              </a:spcAft>
            </a:pPr>
            <a:r>
              <a:rPr lang="en-US" sz="2400" dirty="0" smtClean="0"/>
              <a:t>Use bullets, indentations, and subheadings to make your statement more readable.</a:t>
            </a:r>
          </a:p>
          <a:p>
            <a:pPr>
              <a:lnSpc>
                <a:spcPct val="80000"/>
              </a:lnSpc>
              <a:spcAft>
                <a:spcPts val="1800"/>
              </a:spcAft>
            </a:pPr>
            <a:r>
              <a:rPr lang="en-US" sz="2400" dirty="0" smtClean="0"/>
              <a:t>Tells your story with impacts.</a:t>
            </a:r>
          </a:p>
        </p:txBody>
      </p:sp>
      <p:sp>
        <p:nvSpPr>
          <p:cNvPr id="6"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ndParaRPr>
          </a:p>
        </p:txBody>
      </p:sp>
    </p:spTree>
    <p:extLst>
      <p:ext uri="{BB962C8B-B14F-4D97-AF65-F5344CB8AC3E}">
        <p14:creationId xmlns:p14="http://schemas.microsoft.com/office/powerpoint/2010/main" val="11199775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ChangeArrowheads="1"/>
          </p:cNvSpPr>
          <p:nvPr/>
        </p:nvSpPr>
        <p:spPr bwMode="auto">
          <a:xfrm>
            <a:off x="888040" y="477743"/>
            <a:ext cx="7381567"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rgbClr val="1740C3"/>
                </a:solidFill>
                <a:latin typeface="Calibri" pitchFamily="34" charset="0"/>
                <a:ea typeface="ＭＳ Ｐゴシック" pitchFamily="34" charset="-128"/>
              </a:rPr>
              <a:t>Program Summary Narrative </a:t>
            </a:r>
          </a:p>
          <a:p>
            <a:pPr algn="ctr" eaLnBrk="1" hangingPunct="1">
              <a:lnSpc>
                <a:spcPct val="80000"/>
              </a:lnSpc>
            </a:pPr>
            <a:r>
              <a:rPr lang="en-US" sz="3200" dirty="0" smtClean="0">
                <a:solidFill>
                  <a:srgbClr val="1740C3"/>
                </a:solidFill>
                <a:latin typeface="Calibri" pitchFamily="34" charset="0"/>
                <a:ea typeface="ＭＳ Ｐゴシック" pitchFamily="34" charset="-128"/>
              </a:rPr>
              <a:t>Summarizing Themes</a:t>
            </a:r>
            <a:endParaRPr lang="en-US" sz="3200" dirty="0">
              <a:solidFill>
                <a:srgbClr val="1740C3"/>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941696" y="1446662"/>
            <a:ext cx="7501264" cy="4367283"/>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Provide Context</a:t>
            </a:r>
          </a:p>
          <a:p>
            <a:pPr marL="742950" lvl="1" indent="-342900" eaLnBrk="1" fontAlgn="auto" hangingPunct="1">
              <a:lnSpc>
                <a:spcPct val="80000"/>
              </a:lnSpc>
              <a:spcBef>
                <a:spcPts val="0"/>
              </a:spcBef>
              <a:spcAft>
                <a:spcPts val="0"/>
              </a:spcAft>
              <a:buSzPct val="75000"/>
              <a:buFont typeface="Wingdings" panose="05000000000000000000" pitchFamily="2" charset="2"/>
              <a:buChar char="§"/>
              <a:defRPr/>
            </a:pPr>
            <a:r>
              <a:rPr lang="en-US" sz="2200" dirty="0" smtClean="0">
                <a:latin typeface="+mj-lt"/>
              </a:rPr>
              <a:t>Describe counties covered, nature of clientele, factors that influenced program activities.</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sz="2000" dirty="0" smtClean="0">
              <a:latin typeface="+mj-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Goals and Objectives for each theme</a:t>
            </a:r>
          </a:p>
          <a:p>
            <a:pPr marL="742950" lvl="1" indent="-342900" eaLnBrk="1" fontAlgn="auto" hangingPunct="1">
              <a:lnSpc>
                <a:spcPct val="80000"/>
              </a:lnSpc>
              <a:spcBef>
                <a:spcPts val="0"/>
              </a:spcBef>
              <a:spcAft>
                <a:spcPts val="0"/>
              </a:spcAft>
              <a:buSzPct val="75000"/>
              <a:buFont typeface="Wingdings" panose="05000000000000000000" pitchFamily="2" charset="2"/>
              <a:buChar char="§"/>
              <a:defRPr/>
            </a:pPr>
            <a:r>
              <a:rPr lang="en-US" sz="2200" dirty="0" smtClean="0">
                <a:latin typeface="+mj-lt"/>
              </a:rPr>
              <a:t>Include how goals were determined, clientele needs assessments, etc</a:t>
            </a:r>
            <a:r>
              <a:rPr lang="en-US" sz="2000" dirty="0" smtClean="0">
                <a:latin typeface="+mj-lt"/>
              </a:rPr>
              <a:t>.</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sz="2000" dirty="0" smtClean="0"/>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Research, Creative Activities, and other Efforts</a:t>
            </a:r>
          </a:p>
          <a:p>
            <a:pPr marL="342900" indent="-342900" eaLnBrk="1" fontAlgn="auto" hangingPunct="1">
              <a:lnSpc>
                <a:spcPct val="80000"/>
              </a:lnSpc>
              <a:spcBef>
                <a:spcPts val="0"/>
              </a:spcBef>
              <a:spcAft>
                <a:spcPts val="0"/>
              </a:spcAft>
              <a:buFont typeface="Arial" panose="020B0604020202020204" pitchFamily="34" charset="0"/>
              <a:buChar char="•"/>
              <a:defRPr/>
            </a:pPr>
            <a:endParaRPr lang="en-US" dirty="0" smtClean="0">
              <a:latin typeface="+mj-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Include and describe resulting Outputs, Outcomes, and Impacts</a:t>
            </a:r>
          </a:p>
          <a:p>
            <a:pPr eaLnBrk="1" fontAlgn="auto" hangingPunct="1">
              <a:lnSpc>
                <a:spcPct val="80000"/>
              </a:lnSpc>
              <a:spcBef>
                <a:spcPts val="0"/>
              </a:spcBef>
              <a:spcAft>
                <a:spcPts val="0"/>
              </a:spcAft>
              <a:defRPr/>
            </a:pPr>
            <a:endParaRPr lang="en-US" sz="1800" dirty="0" smtClean="0"/>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8133"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4892585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ChangeArrowheads="1"/>
          </p:cNvSpPr>
          <p:nvPr/>
        </p:nvSpPr>
        <p:spPr bwMode="auto">
          <a:xfrm>
            <a:off x="900752" y="398059"/>
            <a:ext cx="740504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rgbClr val="1740C3"/>
                </a:solidFill>
                <a:latin typeface="Calibri" pitchFamily="34" charset="0"/>
                <a:ea typeface="ＭＳ Ｐゴシック" pitchFamily="34" charset="-128"/>
              </a:rPr>
              <a:t>Program Summary Narrative </a:t>
            </a:r>
            <a:r>
              <a:rPr lang="en-US" sz="2800" dirty="0">
                <a:solidFill>
                  <a:srgbClr val="1740C3"/>
                </a:solidFill>
                <a:latin typeface="Calibri" pitchFamily="34" charset="0"/>
                <a:ea typeface="ＭＳ Ｐゴシック" pitchFamily="34" charset="-128"/>
              </a:rPr>
              <a:t>(</a:t>
            </a:r>
            <a:r>
              <a:rPr lang="en-US" sz="2800" dirty="0" smtClean="0">
                <a:solidFill>
                  <a:srgbClr val="1740C3"/>
                </a:solidFill>
                <a:latin typeface="Calibri" pitchFamily="34" charset="0"/>
                <a:ea typeface="ＭＳ Ｐゴシック" pitchFamily="34" charset="-128"/>
              </a:rPr>
              <a:t>continued</a:t>
            </a:r>
            <a:r>
              <a:rPr lang="en-US" sz="2800" dirty="0" smtClean="0">
                <a:solidFill>
                  <a:schemeClr val="accent1">
                    <a:lumMod val="75000"/>
                  </a:schemeClr>
                </a:solidFill>
                <a:latin typeface="Calibri" pitchFamily="34" charset="0"/>
                <a:ea typeface="ＭＳ Ｐゴシック" pitchFamily="34" charset="-128"/>
              </a:rPr>
              <a:t>)</a:t>
            </a:r>
            <a:endParaRPr lang="en-US" sz="2800" dirty="0">
              <a:solidFill>
                <a:schemeClr val="accent1">
                  <a:lumMod val="75000"/>
                </a:schemeClr>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900752" y="1337479"/>
            <a:ext cx="7301552" cy="3386919"/>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auto" hangingPunct="1">
              <a:spcBef>
                <a:spcPts val="0"/>
              </a:spcBef>
              <a:spcAft>
                <a:spcPts val="1200"/>
              </a:spcAft>
              <a:defRPr/>
            </a:pPr>
            <a:r>
              <a:rPr lang="en-US" dirty="0" smtClean="0">
                <a:latin typeface="+mn-lt"/>
              </a:rPr>
              <a:t>Summarize </a:t>
            </a:r>
            <a:r>
              <a:rPr lang="en-US" b="1" dirty="0" smtClean="0">
                <a:latin typeface="+mn-lt"/>
              </a:rPr>
              <a:t>Professional Competence</a:t>
            </a:r>
            <a:endParaRPr lang="en-US" b="1" dirty="0">
              <a:latin typeface="+mn-lt"/>
            </a:endParaRPr>
          </a:p>
          <a:p>
            <a:pPr lvl="1" eaLnBrk="1" fontAlgn="auto" hangingPunct="1">
              <a:spcBef>
                <a:spcPts val="0"/>
              </a:spcBef>
              <a:spcAft>
                <a:spcPts val="1200"/>
              </a:spcAft>
              <a:buFont typeface="Arial" charset="0"/>
              <a:buChar char="•"/>
              <a:defRPr/>
            </a:pPr>
            <a:r>
              <a:rPr lang="en-US" dirty="0">
                <a:latin typeface="+mn-lt"/>
              </a:rPr>
              <a:t>Describe professional </a:t>
            </a:r>
            <a:r>
              <a:rPr lang="en-US" dirty="0" smtClean="0">
                <a:latin typeface="+mn-lt"/>
              </a:rPr>
              <a:t>activities </a:t>
            </a:r>
            <a:endParaRPr lang="en-US" dirty="0">
              <a:latin typeface="+mn-lt"/>
            </a:endParaRPr>
          </a:p>
          <a:p>
            <a:pPr lvl="1" eaLnBrk="1" fontAlgn="auto" hangingPunct="1">
              <a:spcBef>
                <a:spcPts val="0"/>
              </a:spcBef>
              <a:spcAft>
                <a:spcPts val="1800"/>
              </a:spcAft>
              <a:buFont typeface="Arial" charset="0"/>
              <a:buChar char="•"/>
              <a:defRPr/>
            </a:pPr>
            <a:r>
              <a:rPr lang="en-US" dirty="0">
                <a:latin typeface="+mn-lt"/>
              </a:rPr>
              <a:t>Include other elements of professional </a:t>
            </a:r>
            <a:r>
              <a:rPr lang="en-US" dirty="0" smtClean="0">
                <a:latin typeface="+mn-lt"/>
              </a:rPr>
              <a:t>development and competence </a:t>
            </a:r>
            <a:endParaRPr lang="en-US" dirty="0">
              <a:latin typeface="+mn-lt"/>
            </a:endParaRPr>
          </a:p>
          <a:p>
            <a:pPr eaLnBrk="1" fontAlgn="auto" hangingPunct="1">
              <a:spcBef>
                <a:spcPts val="0"/>
              </a:spcBef>
              <a:spcAft>
                <a:spcPts val="1800"/>
              </a:spcAft>
              <a:defRPr/>
            </a:pPr>
            <a:r>
              <a:rPr lang="en-US" dirty="0" smtClean="0">
                <a:latin typeface="+mn-lt"/>
              </a:rPr>
              <a:t>Summarize </a:t>
            </a:r>
            <a:r>
              <a:rPr lang="en-US" b="1" dirty="0" smtClean="0">
                <a:latin typeface="+mn-lt"/>
              </a:rPr>
              <a:t>University and Public Service</a:t>
            </a:r>
          </a:p>
          <a:p>
            <a:pPr eaLnBrk="1" fontAlgn="auto" hangingPunct="1">
              <a:spcBef>
                <a:spcPts val="0"/>
              </a:spcBef>
              <a:spcAft>
                <a:spcPts val="1200"/>
              </a:spcAft>
              <a:defRPr/>
            </a:pPr>
            <a:r>
              <a:rPr lang="en-US" dirty="0" smtClean="0">
                <a:latin typeface="+mn-lt"/>
              </a:rPr>
              <a:t>Summarize </a:t>
            </a:r>
            <a:r>
              <a:rPr lang="en-US" b="1" dirty="0" smtClean="0">
                <a:latin typeface="+mn-lt"/>
              </a:rPr>
              <a:t>Affirmative Action</a:t>
            </a:r>
          </a:p>
          <a:p>
            <a:pPr lvl="1" eaLnBrk="1" fontAlgn="auto" hangingPunct="1">
              <a:spcBef>
                <a:spcPts val="0"/>
              </a:spcBef>
              <a:spcAft>
                <a:spcPts val="1200"/>
              </a:spcAft>
              <a:buFont typeface="Arial" pitchFamily="34" charset="0"/>
              <a:buChar char="•"/>
              <a:defRPr/>
            </a:pPr>
            <a:r>
              <a:rPr lang="en-US" dirty="0" smtClean="0">
                <a:latin typeface="+mn-lt"/>
              </a:rPr>
              <a:t>Describe how Affirmative Action tied into your program themes and activities</a:t>
            </a:r>
            <a:endParaRPr lang="en-US" dirty="0">
              <a:latin typeface="Calibri" charset="0"/>
            </a:endParaRPr>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9157"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192787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54842" y="274638"/>
            <a:ext cx="7696200" cy="1020762"/>
          </a:xfrm>
        </p:spPr>
        <p:txBody>
          <a:bodyPr/>
          <a:lstStyle/>
          <a:p>
            <a:pPr eaLnBrk="1" hangingPunct="1"/>
            <a:r>
              <a:rPr lang="en-US" dirty="0" smtClean="0"/>
              <a:t>  </a:t>
            </a:r>
            <a:r>
              <a:rPr lang="en-US" sz="3600" dirty="0">
                <a:solidFill>
                  <a:srgbClr val="1740C3"/>
                </a:solidFill>
                <a:ea typeface="ＭＳ Ｐゴシック"/>
                <a:cs typeface="ＭＳ Ｐゴシック"/>
              </a:rPr>
              <a:t>Training Agreements</a:t>
            </a:r>
            <a:endParaRPr lang="en-US" sz="3200" dirty="0">
              <a:solidFill>
                <a:srgbClr val="1740C3"/>
              </a:solidFill>
              <a:ea typeface="ＭＳ Ｐゴシック"/>
              <a:cs typeface="ＭＳ Ｐゴシック"/>
            </a:endParaRPr>
          </a:p>
        </p:txBody>
      </p:sp>
      <p:sp>
        <p:nvSpPr>
          <p:cNvPr id="9219" name="Rectangle 3"/>
          <p:cNvSpPr>
            <a:spLocks noGrp="1" noChangeArrowheads="1"/>
          </p:cNvSpPr>
          <p:nvPr>
            <p:ph type="body" idx="4294967295"/>
          </p:nvPr>
        </p:nvSpPr>
        <p:spPr>
          <a:xfrm>
            <a:off x="941696" y="1295400"/>
            <a:ext cx="7315200" cy="4449763"/>
          </a:xfrm>
        </p:spPr>
        <p:txBody>
          <a:bodyPr/>
          <a:lstStyle/>
          <a:p>
            <a:pPr eaLnBrk="1" hangingPunct="1">
              <a:spcBef>
                <a:spcPts val="0"/>
              </a:spcBef>
              <a:spcAft>
                <a:spcPts val="600"/>
              </a:spcAft>
            </a:pPr>
            <a:r>
              <a:rPr lang="en-US" sz="2000" u="sng" dirty="0" smtClean="0"/>
              <a:t>Mute</a:t>
            </a:r>
            <a:r>
              <a:rPr lang="en-US" sz="2000" dirty="0" smtClean="0"/>
              <a:t> phone until you want to speak.</a:t>
            </a:r>
          </a:p>
          <a:p>
            <a:pPr lvl="1" eaLnBrk="1" hangingPunct="1">
              <a:spcBef>
                <a:spcPts val="0"/>
              </a:spcBef>
              <a:spcAft>
                <a:spcPts val="1800"/>
              </a:spcAft>
              <a:buFont typeface="Courier New" panose="02070309020205020404" pitchFamily="49" charset="0"/>
              <a:buChar char="o"/>
            </a:pPr>
            <a:r>
              <a:rPr lang="en-US" sz="2000" dirty="0" smtClean="0"/>
              <a:t>Press *6 to mute and *7 to unmute.</a:t>
            </a:r>
          </a:p>
          <a:p>
            <a:pPr eaLnBrk="1" hangingPunct="1">
              <a:spcBef>
                <a:spcPts val="0"/>
              </a:spcBef>
              <a:spcAft>
                <a:spcPts val="1800"/>
              </a:spcAft>
            </a:pPr>
            <a:r>
              <a:rPr lang="en-US" sz="2000" dirty="0" smtClean="0"/>
              <a:t>Silence cell phones/other noise makers.</a:t>
            </a:r>
          </a:p>
          <a:p>
            <a:pPr eaLnBrk="1" hangingPunct="1">
              <a:spcBef>
                <a:spcPts val="0"/>
              </a:spcBef>
              <a:spcAft>
                <a:spcPts val="1800"/>
              </a:spcAft>
            </a:pPr>
            <a:r>
              <a:rPr lang="en-US" sz="2000" dirty="0" smtClean="0"/>
              <a:t>Do not put call on “hold” (problem with music). </a:t>
            </a:r>
          </a:p>
          <a:p>
            <a:pPr eaLnBrk="1" hangingPunct="1">
              <a:spcBef>
                <a:spcPts val="0"/>
              </a:spcBef>
              <a:spcAft>
                <a:spcPts val="1800"/>
              </a:spcAft>
            </a:pPr>
            <a:r>
              <a:rPr lang="en-US" sz="2000" dirty="0" smtClean="0"/>
              <a:t>May type questions via the chat function on your computer screen.</a:t>
            </a:r>
          </a:p>
          <a:p>
            <a:pPr eaLnBrk="1" hangingPunct="1">
              <a:spcBef>
                <a:spcPts val="0"/>
              </a:spcBef>
              <a:spcAft>
                <a:spcPts val="1800"/>
              </a:spcAft>
            </a:pPr>
            <a:r>
              <a:rPr lang="en-US" sz="2000" dirty="0" smtClean="0"/>
              <a:t>If you ask questions verbally, state your name followed by a concise question.</a:t>
            </a:r>
          </a:p>
          <a:p>
            <a:pPr eaLnBrk="1" hangingPunct="1">
              <a:spcBef>
                <a:spcPts val="0"/>
              </a:spcBef>
              <a:spcAft>
                <a:spcPts val="1800"/>
              </a:spcAft>
            </a:pPr>
            <a:r>
              <a:rPr lang="en-US" sz="2000" dirty="0" smtClean="0"/>
              <a:t>One person speak at a time. </a:t>
            </a:r>
          </a:p>
        </p:txBody>
      </p:sp>
      <p:pic>
        <p:nvPicPr>
          <p:cNvPr id="1026" name="Picture 2" descr="C:\Users\pamtise\AppData\Local\Microsoft\Windows\Temporary Internet Files\Content.IE5\TSBPWYQ1\Smiley_Fac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3332" y="2752793"/>
            <a:ext cx="312484" cy="234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6236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idx="4294967295"/>
          </p:nvPr>
        </p:nvSpPr>
        <p:spPr>
          <a:xfrm>
            <a:off x="914400" y="434181"/>
            <a:ext cx="7315200" cy="563563"/>
          </a:xfrm>
        </p:spPr>
        <p:txBody>
          <a:bodyPr/>
          <a:lstStyle/>
          <a:p>
            <a:pPr eaLnBrk="1" hangingPunct="1"/>
            <a:r>
              <a:rPr lang="en-US" sz="4000" dirty="0" smtClean="0"/>
              <a:t/>
            </a:r>
            <a:br>
              <a:rPr lang="en-US" sz="4000" dirty="0" smtClean="0"/>
            </a:br>
            <a:r>
              <a:rPr lang="en-US" sz="3200" dirty="0" smtClean="0">
                <a:solidFill>
                  <a:srgbClr val="1740C3"/>
                </a:solidFill>
              </a:rPr>
              <a:t>Professional</a:t>
            </a:r>
            <a:r>
              <a:rPr lang="en-US" sz="3600" dirty="0" smtClean="0">
                <a:solidFill>
                  <a:srgbClr val="1740C3"/>
                </a:solidFill>
              </a:rPr>
              <a:t> </a:t>
            </a:r>
            <a:r>
              <a:rPr lang="en-US" sz="3200" dirty="0" smtClean="0">
                <a:solidFill>
                  <a:srgbClr val="1740C3"/>
                </a:solidFill>
              </a:rPr>
              <a:t>Competence</a:t>
            </a:r>
            <a:br>
              <a:rPr lang="en-US" sz="3200" dirty="0" smtClean="0">
                <a:solidFill>
                  <a:srgbClr val="1740C3"/>
                </a:solidFill>
              </a:rPr>
            </a:br>
            <a:endParaRPr lang="en-US" sz="3200" dirty="0" smtClean="0">
              <a:solidFill>
                <a:srgbClr val="1740C3"/>
              </a:solidFill>
            </a:endParaRPr>
          </a:p>
        </p:txBody>
      </p:sp>
      <p:sp>
        <p:nvSpPr>
          <p:cNvPr id="2051" name="Rectangle 5"/>
          <p:cNvSpPr>
            <a:spLocks noGrp="1" noChangeArrowheads="1"/>
          </p:cNvSpPr>
          <p:nvPr>
            <p:ph type="body" idx="4294967295"/>
          </p:nvPr>
        </p:nvSpPr>
        <p:spPr>
          <a:xfrm>
            <a:off x="914400" y="1364776"/>
            <a:ext cx="7315200" cy="4800600"/>
          </a:xfrm>
        </p:spPr>
        <p:txBody>
          <a:bodyPr/>
          <a:lstStyle/>
          <a:p>
            <a:pPr eaLnBrk="1" hangingPunct="1">
              <a:spcBef>
                <a:spcPts val="0"/>
              </a:spcBef>
              <a:spcAft>
                <a:spcPts val="1200"/>
              </a:spcAft>
              <a:defRPr/>
            </a:pPr>
            <a:r>
              <a:rPr lang="en-US" sz="2000" dirty="0" smtClean="0"/>
              <a:t>In the Program Summary Narrative you summarize activities (in one to two paragraphs) that you:</a:t>
            </a:r>
          </a:p>
          <a:p>
            <a:pPr lvl="1" eaLnBrk="1" hangingPunct="1">
              <a:spcBef>
                <a:spcPts val="0"/>
              </a:spcBef>
              <a:spcAft>
                <a:spcPts val="1200"/>
              </a:spcAft>
              <a:buFont typeface="Courier New" panose="02070309020205020404" pitchFamily="49" charset="0"/>
              <a:buChar char="o"/>
              <a:defRPr/>
            </a:pPr>
            <a:r>
              <a:rPr lang="en-US" sz="2000" dirty="0" smtClean="0"/>
              <a:t>Participated in training to become more competent</a:t>
            </a:r>
          </a:p>
          <a:p>
            <a:pPr lvl="1" eaLnBrk="1" hangingPunct="1">
              <a:spcBef>
                <a:spcPts val="0"/>
              </a:spcBef>
              <a:spcAft>
                <a:spcPts val="1200"/>
              </a:spcAft>
              <a:buFont typeface="Courier New" panose="02070309020205020404" pitchFamily="49" charset="0"/>
              <a:buChar char="o"/>
              <a:defRPr/>
            </a:pPr>
            <a:r>
              <a:rPr lang="en-US" sz="2000" dirty="0" smtClean="0"/>
              <a:t>Are viewed as competent by peers &amp; clientele</a:t>
            </a:r>
          </a:p>
          <a:p>
            <a:pPr eaLnBrk="1" hangingPunct="1">
              <a:spcBef>
                <a:spcPts val="0"/>
              </a:spcBef>
              <a:spcAft>
                <a:spcPts val="1200"/>
              </a:spcAft>
              <a:defRPr/>
            </a:pPr>
            <a:r>
              <a:rPr lang="en-US" sz="2000" dirty="0" smtClean="0"/>
              <a:t>In this Professional Competence section </a:t>
            </a:r>
            <a:r>
              <a:rPr lang="en-US" sz="2000" i="1" dirty="0" smtClean="0"/>
              <a:t>(documenting lists), </a:t>
            </a:r>
            <a:r>
              <a:rPr lang="en-US" sz="2000" dirty="0" smtClean="0"/>
              <a:t>items may be listed by themes, subject matter, goals, or other organization at the discretion of the academic</a:t>
            </a:r>
          </a:p>
          <a:p>
            <a:pPr eaLnBrk="1" hangingPunct="1">
              <a:spcBef>
                <a:spcPts val="0"/>
              </a:spcBef>
              <a:spcAft>
                <a:spcPts val="1200"/>
              </a:spcAft>
              <a:defRPr/>
            </a:pPr>
            <a:r>
              <a:rPr lang="en-US" sz="2000" dirty="0" smtClean="0"/>
              <a:t>Divide activities into 2 sections:</a:t>
            </a:r>
          </a:p>
          <a:p>
            <a:pPr marL="457200" lvl="1" indent="0" eaLnBrk="1" hangingPunct="1">
              <a:spcBef>
                <a:spcPts val="0"/>
              </a:spcBef>
              <a:spcAft>
                <a:spcPts val="1200"/>
              </a:spcAft>
              <a:buFont typeface="Arial" charset="0"/>
              <a:buNone/>
              <a:defRPr/>
            </a:pPr>
            <a:r>
              <a:rPr lang="en-US" sz="2000" dirty="0" smtClean="0"/>
              <a:t>1.  Professional Development &amp; Training</a:t>
            </a:r>
          </a:p>
          <a:p>
            <a:pPr marL="457200" lvl="1" indent="0" eaLnBrk="1" hangingPunct="1">
              <a:spcBef>
                <a:spcPts val="0"/>
              </a:spcBef>
              <a:spcAft>
                <a:spcPts val="1200"/>
              </a:spcAft>
              <a:buFont typeface="Arial" charset="0"/>
              <a:buNone/>
              <a:defRPr/>
            </a:pPr>
            <a:r>
              <a:rPr lang="en-US" sz="2000" dirty="0" smtClean="0"/>
              <a:t>2.  Evidence of Professional Competence</a:t>
            </a:r>
            <a:r>
              <a:rPr lang="en-US" sz="2100" dirty="0" smtClean="0"/>
              <a:t/>
            </a:r>
            <a:br>
              <a:rPr lang="en-US" sz="2100" dirty="0" smtClean="0"/>
            </a:br>
            <a:endParaRPr lang="en-US" sz="2100" dirty="0" smtClean="0"/>
          </a:p>
          <a:p>
            <a:pPr marL="1828800" lvl="4" indent="0" eaLnBrk="1" hangingPunct="1">
              <a:lnSpc>
                <a:spcPct val="80000"/>
              </a:lnSpc>
              <a:buFont typeface="Arial" charset="0"/>
              <a:buNone/>
              <a:defRPr/>
            </a:pPr>
            <a:r>
              <a:rPr lang="en-US" sz="2100" dirty="0" smtClean="0"/>
              <a:t>                                                     </a:t>
            </a:r>
          </a:p>
          <a:p>
            <a:pPr marL="1828800" lvl="4" indent="0" eaLnBrk="1" hangingPunct="1">
              <a:lnSpc>
                <a:spcPct val="80000"/>
              </a:lnSpc>
              <a:buFont typeface="Arial" charset="0"/>
              <a:buNone/>
              <a:defRPr/>
            </a:pPr>
            <a:endParaRPr lang="en-US" sz="2100" dirty="0" smtClean="0"/>
          </a:p>
        </p:txBody>
      </p:sp>
    </p:spTree>
    <p:extLst>
      <p:ext uri="{BB962C8B-B14F-4D97-AF65-F5344CB8AC3E}">
        <p14:creationId xmlns:p14="http://schemas.microsoft.com/office/powerpoint/2010/main" val="162017274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idx="4294967295"/>
          </p:nvPr>
        </p:nvSpPr>
        <p:spPr>
          <a:xfrm>
            <a:off x="533400" y="228600"/>
            <a:ext cx="8138160" cy="563563"/>
          </a:xfrm>
        </p:spPr>
        <p:txBody>
          <a:bodyPr/>
          <a:lstStyle/>
          <a:p>
            <a:pPr eaLnBrk="1" hangingPunct="1"/>
            <a:r>
              <a:rPr lang="en-US" sz="4000" dirty="0" smtClean="0"/>
              <a:t/>
            </a:r>
            <a:br>
              <a:rPr lang="en-US" sz="4000" dirty="0" smtClean="0"/>
            </a:br>
            <a:r>
              <a:rPr lang="en-US" sz="4000" dirty="0" smtClean="0"/>
              <a:t>  </a:t>
            </a:r>
            <a:r>
              <a:rPr lang="en-US" sz="3200" dirty="0" smtClean="0">
                <a:solidFill>
                  <a:srgbClr val="1740C3"/>
                </a:solidFill>
              </a:rPr>
              <a:t>Professional Competence </a:t>
            </a:r>
            <a:r>
              <a:rPr lang="en-US" sz="2800" dirty="0" smtClean="0">
                <a:solidFill>
                  <a:srgbClr val="1740C3"/>
                </a:solidFill>
              </a:rPr>
              <a:t>(continued)</a:t>
            </a:r>
            <a:br>
              <a:rPr lang="en-US" sz="2800" dirty="0" smtClean="0">
                <a:solidFill>
                  <a:srgbClr val="1740C3"/>
                </a:solidFill>
              </a:rPr>
            </a:br>
            <a:endParaRPr lang="en-US" sz="2800" dirty="0" smtClean="0">
              <a:solidFill>
                <a:srgbClr val="1740C3"/>
              </a:solidFill>
            </a:endParaRPr>
          </a:p>
        </p:txBody>
      </p:sp>
      <p:sp>
        <p:nvSpPr>
          <p:cNvPr id="2051" name="Rectangle 5"/>
          <p:cNvSpPr>
            <a:spLocks noGrp="1" noChangeArrowheads="1"/>
          </p:cNvSpPr>
          <p:nvPr>
            <p:ph type="body" idx="4294967295"/>
          </p:nvPr>
        </p:nvSpPr>
        <p:spPr>
          <a:xfrm>
            <a:off x="361950" y="981075"/>
            <a:ext cx="8458200" cy="4876800"/>
          </a:xfrm>
        </p:spPr>
        <p:txBody>
          <a:bodyPr/>
          <a:lstStyle/>
          <a:p>
            <a:pPr lvl="1" eaLnBrk="1" hangingPunct="1">
              <a:lnSpc>
                <a:spcPct val="80000"/>
              </a:lnSpc>
              <a:defRPr/>
            </a:pPr>
            <a:endParaRPr lang="en-US" sz="2000" dirty="0" smtClean="0"/>
          </a:p>
          <a:p>
            <a:pPr marL="457200" lvl="1" indent="0" eaLnBrk="1" hangingPunct="1">
              <a:lnSpc>
                <a:spcPct val="80000"/>
              </a:lnSpc>
              <a:buFont typeface="Arial" charset="0"/>
              <a:buNone/>
              <a:defRPr/>
            </a:pPr>
            <a:r>
              <a:rPr lang="en-US" sz="2200" dirty="0" smtClean="0"/>
              <a:t>1.   Professional Development &amp; Training</a:t>
            </a:r>
          </a:p>
          <a:p>
            <a:pPr lvl="2" eaLnBrk="1" hangingPunct="1">
              <a:lnSpc>
                <a:spcPct val="80000"/>
              </a:lnSpc>
              <a:buFont typeface="Arial" pitchFamily="34" charset="0"/>
              <a:buChar char="•"/>
              <a:defRPr/>
            </a:pPr>
            <a:r>
              <a:rPr lang="en-US" sz="2200" dirty="0" smtClean="0"/>
              <a:t>Training, conferences, workgroups and non-workgroup activities, administrative training, technology training, etc.</a:t>
            </a:r>
          </a:p>
          <a:p>
            <a:pPr lvl="2" eaLnBrk="1" hangingPunct="1">
              <a:lnSpc>
                <a:spcPct val="80000"/>
              </a:lnSpc>
              <a:buFont typeface="Arial" pitchFamily="34" charset="0"/>
              <a:buChar char="•"/>
              <a:defRPr/>
            </a:pPr>
            <a:r>
              <a:rPr lang="en-US" sz="2200" dirty="0" smtClean="0"/>
              <a:t>Disciplinary societies/professional association meetings,           memberships, attend activities, etc.</a:t>
            </a:r>
          </a:p>
          <a:p>
            <a:pPr marL="457200" lvl="1" indent="0" eaLnBrk="1" hangingPunct="1">
              <a:lnSpc>
                <a:spcPct val="80000"/>
              </a:lnSpc>
              <a:buFont typeface="Arial" charset="0"/>
              <a:buNone/>
              <a:defRPr/>
            </a:pPr>
            <a:endParaRPr lang="en-US" sz="2200" dirty="0" smtClean="0"/>
          </a:p>
          <a:p>
            <a:pPr marL="457200" lvl="1" indent="0" eaLnBrk="1" hangingPunct="1">
              <a:lnSpc>
                <a:spcPct val="80000"/>
              </a:lnSpc>
              <a:buFont typeface="Arial" charset="0"/>
              <a:buNone/>
              <a:defRPr/>
            </a:pPr>
            <a:r>
              <a:rPr lang="en-US" sz="2200" dirty="0" smtClean="0"/>
              <a:t>2.   Evidence of Professional Competence</a:t>
            </a:r>
          </a:p>
          <a:p>
            <a:pPr lvl="2" eaLnBrk="1" hangingPunct="1">
              <a:lnSpc>
                <a:spcPct val="80000"/>
              </a:lnSpc>
              <a:defRPr/>
            </a:pPr>
            <a:r>
              <a:rPr lang="en-US" sz="2200" dirty="0" smtClean="0"/>
              <a:t>Presentations at professional society and workgroup meetings, editing books, reviewing articles, professional offices held, etc.</a:t>
            </a:r>
          </a:p>
          <a:p>
            <a:pPr lvl="2" eaLnBrk="1" hangingPunct="1">
              <a:lnSpc>
                <a:spcPct val="80000"/>
              </a:lnSpc>
              <a:defRPr/>
            </a:pPr>
            <a:r>
              <a:rPr lang="en-US" sz="2200" dirty="0" smtClean="0"/>
              <a:t>Awards, recognition (includes national and international), licenses</a:t>
            </a:r>
            <a:r>
              <a:rPr lang="en-US" sz="2000" dirty="0" smtClean="0"/>
              <a:t> </a:t>
            </a:r>
          </a:p>
          <a:p>
            <a:pPr lvl="2" eaLnBrk="1" hangingPunct="1">
              <a:lnSpc>
                <a:spcPct val="80000"/>
              </a:lnSpc>
              <a:defRPr/>
            </a:pPr>
            <a:r>
              <a:rPr lang="en-US" sz="2200" dirty="0" smtClean="0"/>
              <a:t>Include invited presentations</a:t>
            </a:r>
          </a:p>
          <a:p>
            <a:pPr eaLnBrk="1" hangingPunct="1">
              <a:lnSpc>
                <a:spcPct val="80000"/>
              </a:lnSpc>
              <a:defRPr/>
            </a:pPr>
            <a:endParaRPr lang="en-US" sz="1800" dirty="0" smtClean="0"/>
          </a:p>
        </p:txBody>
      </p:sp>
    </p:spTree>
    <p:extLst>
      <p:ext uri="{BB962C8B-B14F-4D97-AF65-F5344CB8AC3E}">
        <p14:creationId xmlns:p14="http://schemas.microsoft.com/office/powerpoint/2010/main" val="77512248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txBox="1">
            <a:spLocks noChangeArrowheads="1"/>
          </p:cNvSpPr>
          <p:nvPr/>
        </p:nvSpPr>
        <p:spPr bwMode="auto">
          <a:xfrm>
            <a:off x="928048" y="181970"/>
            <a:ext cx="730155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3600" dirty="0">
              <a:latin typeface="Calibri" pitchFamily="34" charset="0"/>
              <a:ea typeface="ＭＳ Ｐゴシック" pitchFamily="34" charset="-128"/>
            </a:endParaRPr>
          </a:p>
          <a:p>
            <a:pPr algn="ctr" eaLnBrk="1" hangingPunct="1"/>
            <a:r>
              <a:rPr lang="en-US" sz="3600" dirty="0">
                <a:solidFill>
                  <a:schemeClr val="accent1">
                    <a:lumMod val="75000"/>
                  </a:schemeClr>
                </a:solidFill>
                <a:latin typeface="Calibri" pitchFamily="34" charset="0"/>
                <a:ea typeface="ＭＳ Ｐゴシック" pitchFamily="34" charset="-128"/>
              </a:rPr>
              <a:t>   </a:t>
            </a:r>
            <a:r>
              <a:rPr lang="en-US" sz="3200" dirty="0">
                <a:solidFill>
                  <a:srgbClr val="1740C3"/>
                </a:solidFill>
                <a:latin typeface="Calibri" pitchFamily="34" charset="0"/>
                <a:ea typeface="ＭＳ Ｐゴシック" pitchFamily="34" charset="-128"/>
              </a:rPr>
              <a:t>University and Public </a:t>
            </a:r>
            <a:r>
              <a:rPr lang="en-US" sz="3200" dirty="0" smtClean="0">
                <a:solidFill>
                  <a:srgbClr val="1740C3"/>
                </a:solidFill>
                <a:latin typeface="Calibri" pitchFamily="34" charset="0"/>
                <a:ea typeface="ＭＳ Ｐゴシック" pitchFamily="34" charset="-128"/>
              </a:rPr>
              <a:t>Service</a:t>
            </a:r>
            <a:r>
              <a:rPr lang="en-US" sz="3200" dirty="0">
                <a:solidFill>
                  <a:srgbClr val="1740C3"/>
                </a:solidFill>
                <a:latin typeface="Calibri" pitchFamily="34" charset="0"/>
                <a:ea typeface="ＭＳ Ｐゴシック" pitchFamily="34" charset="-128"/>
              </a:rPr>
              <a:t/>
            </a:r>
            <a:br>
              <a:rPr lang="en-US" sz="3200" dirty="0">
                <a:solidFill>
                  <a:srgbClr val="1740C3"/>
                </a:solidFill>
                <a:latin typeface="Calibri" pitchFamily="34" charset="0"/>
                <a:ea typeface="ＭＳ Ｐゴシック" pitchFamily="34" charset="-128"/>
              </a:rPr>
            </a:br>
            <a:r>
              <a:rPr lang="en-US" sz="3200" dirty="0">
                <a:solidFill>
                  <a:srgbClr val="2F0CA0"/>
                </a:solidFill>
                <a:latin typeface="Calibri" pitchFamily="34" charset="0"/>
                <a:ea typeface="ＭＳ Ｐゴシック" pitchFamily="34" charset="-128"/>
              </a:rPr>
              <a:t> </a:t>
            </a:r>
            <a:endParaRPr lang="en-US" sz="3200" dirty="0">
              <a:solidFill>
                <a:srgbClr val="FF6600"/>
              </a:solidFill>
              <a:latin typeface="Calibri" pitchFamily="34" charset="0"/>
              <a:ea typeface="ＭＳ Ｐゴシック" pitchFamily="34" charset="-128"/>
            </a:endParaRPr>
          </a:p>
        </p:txBody>
      </p:sp>
      <p:sp>
        <p:nvSpPr>
          <p:cNvPr id="18435" name="Rectangle 3"/>
          <p:cNvSpPr txBox="1">
            <a:spLocks noChangeArrowheads="1"/>
          </p:cNvSpPr>
          <p:nvPr/>
        </p:nvSpPr>
        <p:spPr bwMode="auto">
          <a:xfrm>
            <a:off x="387927" y="700528"/>
            <a:ext cx="8215746" cy="5048250"/>
          </a:xfrm>
          <a:prstGeom prst="rect">
            <a:avLst/>
          </a:prstGeom>
          <a:noFill/>
          <a:ln>
            <a:noFill/>
          </a:ln>
          <a:extLst/>
        </p:spPr>
        <p:txBody>
          <a:bodyPr/>
          <a:lstStyle>
            <a:lvl1pPr marL="231775" indent="-231775"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spcBef>
                <a:spcPts val="0"/>
              </a:spcBef>
              <a:spcAft>
                <a:spcPts val="600"/>
              </a:spcAft>
              <a:buFont typeface="Arial" panose="020B0604020202020204" pitchFamily="34" charset="0"/>
              <a:buChar char="•"/>
              <a:defRPr/>
            </a:pPr>
            <a:r>
              <a:rPr lang="en-US" sz="1800" dirty="0" smtClean="0">
                <a:latin typeface="Calibri" charset="0"/>
                <a:cs typeface="Calibri" charset="0"/>
              </a:rPr>
              <a:t>In </a:t>
            </a:r>
            <a:r>
              <a:rPr lang="en-US" sz="1800" dirty="0">
                <a:latin typeface="Calibri" charset="0"/>
                <a:cs typeface="Calibri" charset="0"/>
              </a:rPr>
              <a:t>the Program Summary Narrative you summarize (in one </a:t>
            </a:r>
            <a:r>
              <a:rPr lang="en-US" sz="1800" dirty="0" smtClean="0">
                <a:latin typeface="Calibri" charset="0"/>
                <a:cs typeface="Calibri" charset="0"/>
              </a:rPr>
              <a:t>to two </a:t>
            </a:r>
            <a:r>
              <a:rPr lang="en-US" sz="1800" dirty="0">
                <a:latin typeface="Calibri" charset="0"/>
                <a:cs typeface="Calibri" charset="0"/>
              </a:rPr>
              <a:t>paragraphs) that you served the university and the </a:t>
            </a:r>
            <a:r>
              <a:rPr lang="en-US" sz="1800" dirty="0" smtClean="0">
                <a:latin typeface="Calibri" charset="0"/>
                <a:cs typeface="Calibri" charset="0"/>
              </a:rPr>
              <a:t>public in your area of expertise. </a:t>
            </a:r>
          </a:p>
          <a:p>
            <a:pPr marL="342900" indent="-342900" eaLnBrk="1" fontAlgn="auto" hangingPunct="1">
              <a:spcBef>
                <a:spcPts val="0"/>
              </a:spcBef>
              <a:spcAft>
                <a:spcPts val="600"/>
              </a:spcAft>
              <a:buFont typeface="Arial" panose="020B0604020202020204" pitchFamily="34" charset="0"/>
              <a:buChar char="•"/>
              <a:defRPr/>
            </a:pPr>
            <a:r>
              <a:rPr lang="en-US" sz="1800" dirty="0" smtClean="0">
                <a:latin typeface="Calibri" charset="0"/>
                <a:cs typeface="Calibri" charset="0"/>
              </a:rPr>
              <a:t>In this University and Public Service section </a:t>
            </a:r>
            <a:r>
              <a:rPr lang="en-US" sz="1800" i="1" dirty="0" smtClean="0">
                <a:latin typeface="Calibri" charset="0"/>
                <a:cs typeface="Calibri" charset="0"/>
              </a:rPr>
              <a:t>(documenting lists)</a:t>
            </a:r>
            <a:r>
              <a:rPr lang="en-US" sz="1800" dirty="0">
                <a:latin typeface="Calibri" charset="0"/>
                <a:cs typeface="Calibri" charset="0"/>
              </a:rPr>
              <a:t>,</a:t>
            </a:r>
            <a:r>
              <a:rPr lang="en-US" sz="1800" i="1" dirty="0" smtClean="0">
                <a:latin typeface="Calibri" charset="0"/>
                <a:cs typeface="Calibri" charset="0"/>
              </a:rPr>
              <a:t> </a:t>
            </a:r>
            <a:r>
              <a:rPr lang="en-US" sz="1800" dirty="0" smtClean="0">
                <a:latin typeface="Calibri" charset="0"/>
                <a:cs typeface="Calibri" charset="0"/>
              </a:rPr>
              <a:t>list items in two categories:</a:t>
            </a:r>
          </a:p>
          <a:p>
            <a:pPr lvl="1" eaLnBrk="1" fontAlgn="auto" hangingPunct="1">
              <a:spcBef>
                <a:spcPts val="0"/>
              </a:spcBef>
              <a:spcAft>
                <a:spcPts val="0"/>
              </a:spcAft>
              <a:buSzPct val="65000"/>
              <a:buFont typeface="Wingdings" pitchFamily="2" charset="2"/>
              <a:buChar char="q"/>
              <a:defRPr/>
            </a:pPr>
            <a:r>
              <a:rPr lang="en-US" sz="1800" dirty="0" smtClean="0">
                <a:latin typeface="Calibri" charset="0"/>
                <a:cs typeface="Calibri" charset="0"/>
              </a:rPr>
              <a:t>University Service such as:</a:t>
            </a:r>
            <a:endParaRPr lang="en-US" sz="1800" dirty="0">
              <a:latin typeface="Calibri" charset="0"/>
              <a:cs typeface="Calibri" charset="0"/>
            </a:endParaRPr>
          </a:p>
          <a:p>
            <a:pPr marL="1257300" lvl="2" indent="-342900" eaLnBrk="1" fontAlgn="auto" hangingPunct="1">
              <a:spcBef>
                <a:spcPts val="0"/>
              </a:spcBef>
              <a:spcAft>
                <a:spcPts val="0"/>
              </a:spcAft>
              <a:buSzPct val="65000"/>
              <a:buFont typeface="Courier New" panose="02070309020205020404" pitchFamily="49" charset="0"/>
              <a:buChar char="o"/>
              <a:defRPr/>
            </a:pPr>
            <a:r>
              <a:rPr lang="en-US" sz="1800" dirty="0">
                <a:latin typeface="Calibri" charset="0"/>
                <a:cs typeface="Calibri" charset="0"/>
              </a:rPr>
              <a:t>Committees, task forces, </a:t>
            </a:r>
            <a:r>
              <a:rPr lang="en-US" sz="1800" dirty="0" smtClean="0">
                <a:latin typeface="Calibri" charset="0"/>
                <a:cs typeface="Calibri" charset="0"/>
              </a:rPr>
              <a:t>program teams, workgroups</a:t>
            </a:r>
            <a:r>
              <a:rPr lang="en-US" sz="1800" dirty="0">
                <a:latin typeface="Calibri" charset="0"/>
                <a:cs typeface="Calibri" charset="0"/>
              </a:rPr>
              <a:t>, </a:t>
            </a:r>
            <a:r>
              <a:rPr lang="en-US" sz="1800" dirty="0" smtClean="0">
                <a:latin typeface="Calibri" charset="0"/>
                <a:cs typeface="Calibri" charset="0"/>
              </a:rPr>
              <a:t>university student tours, etc</a:t>
            </a:r>
            <a:r>
              <a:rPr lang="en-US" sz="1800" dirty="0">
                <a:latin typeface="Calibri" charset="0"/>
                <a:cs typeface="Calibri" charset="0"/>
              </a:rPr>
              <a:t>.</a:t>
            </a:r>
          </a:p>
          <a:p>
            <a:pPr marL="1257300" lvl="2" indent="-342900" eaLnBrk="1" fontAlgn="auto" hangingPunct="1">
              <a:spcBef>
                <a:spcPts val="0"/>
              </a:spcBef>
              <a:spcAft>
                <a:spcPts val="0"/>
              </a:spcAft>
              <a:buSzPct val="65000"/>
              <a:buFont typeface="Courier New" panose="02070309020205020404" pitchFamily="49" charset="0"/>
              <a:buChar char="o"/>
              <a:defRPr/>
            </a:pPr>
            <a:r>
              <a:rPr lang="en-US" sz="1800" dirty="0" smtClean="0">
                <a:latin typeface="Calibri" charset="0"/>
                <a:cs typeface="Calibri" charset="0"/>
              </a:rPr>
              <a:t>Describe your role, relationship and responsibilities within each service area.  </a:t>
            </a:r>
            <a:r>
              <a:rPr lang="en-US" sz="1800" dirty="0" smtClean="0">
                <a:solidFill>
                  <a:srgbClr val="0914FF"/>
                </a:solidFill>
                <a:latin typeface="Calibri" charset="0"/>
                <a:cs typeface="Calibri" charset="0"/>
              </a:rPr>
              <a:t>Indicate who benefited</a:t>
            </a:r>
            <a:endParaRPr lang="en-US" sz="1800" dirty="0">
              <a:solidFill>
                <a:srgbClr val="0914FF"/>
              </a:solidFill>
              <a:latin typeface="Calibri" charset="0"/>
              <a:cs typeface="Calibri" charset="0"/>
            </a:endParaRPr>
          </a:p>
          <a:p>
            <a:pPr lvl="1" eaLnBrk="1" fontAlgn="auto" hangingPunct="1">
              <a:spcBef>
                <a:spcPts val="0"/>
              </a:spcBef>
              <a:spcAft>
                <a:spcPts val="0"/>
              </a:spcAft>
              <a:buFont typeface="Wingdings" charset="2"/>
              <a:buChar char="Ø"/>
              <a:defRPr/>
            </a:pPr>
            <a:endParaRPr lang="en-US" sz="1800" dirty="0">
              <a:latin typeface="Calibri" charset="0"/>
              <a:cs typeface="Calibri" charset="0"/>
            </a:endParaRPr>
          </a:p>
          <a:p>
            <a:pPr lvl="1" eaLnBrk="1" fontAlgn="auto" hangingPunct="1">
              <a:spcBef>
                <a:spcPts val="0"/>
              </a:spcBef>
              <a:spcAft>
                <a:spcPts val="0"/>
              </a:spcAft>
              <a:buSzPct val="65000"/>
              <a:buFont typeface="Wingdings" pitchFamily="2" charset="2"/>
              <a:buChar char="q"/>
              <a:defRPr/>
            </a:pPr>
            <a:r>
              <a:rPr lang="en-US" sz="1800" dirty="0">
                <a:latin typeface="Calibri" charset="0"/>
                <a:cs typeface="Calibri" charset="0"/>
              </a:rPr>
              <a:t>Public </a:t>
            </a:r>
            <a:r>
              <a:rPr lang="en-US" sz="1800" dirty="0" smtClean="0">
                <a:latin typeface="Calibri" charset="0"/>
                <a:cs typeface="Calibri" charset="0"/>
              </a:rPr>
              <a:t>Service such as:</a:t>
            </a:r>
            <a:endParaRPr lang="en-US" sz="1800" dirty="0">
              <a:latin typeface="Calibri" charset="0"/>
              <a:cs typeface="Calibri" charset="0"/>
            </a:endParaRPr>
          </a:p>
          <a:p>
            <a:pPr marL="1371600" lvl="2" indent="-457200" eaLnBrk="1" fontAlgn="auto" hangingPunct="1">
              <a:spcBef>
                <a:spcPts val="0"/>
              </a:spcBef>
              <a:spcAft>
                <a:spcPts val="0"/>
              </a:spcAft>
              <a:buSzPct val="65000"/>
              <a:buFont typeface="Courier New" panose="02070309020205020404" pitchFamily="49" charset="0"/>
              <a:buChar char="o"/>
              <a:defRPr/>
            </a:pPr>
            <a:r>
              <a:rPr lang="en-US" sz="1800" dirty="0">
                <a:latin typeface="Calibri" charset="0"/>
                <a:cs typeface="Calibri" charset="0"/>
              </a:rPr>
              <a:t>Activities and events in which you used your professional expertise to benefit groups or efforts outside the University. </a:t>
            </a:r>
            <a:endParaRPr lang="en-US" sz="1800" dirty="0" smtClean="0">
              <a:latin typeface="Calibri" charset="0"/>
              <a:cs typeface="Calibri" charset="0"/>
            </a:endParaRPr>
          </a:p>
          <a:p>
            <a:pPr marL="1371600" lvl="2" indent="-457200" eaLnBrk="1" fontAlgn="auto" hangingPunct="1">
              <a:spcBef>
                <a:spcPts val="0"/>
              </a:spcBef>
              <a:spcAft>
                <a:spcPts val="0"/>
              </a:spcAft>
              <a:buSzPct val="65000"/>
              <a:buFont typeface="Courier New" panose="02070309020205020404" pitchFamily="49" charset="0"/>
              <a:buChar char="o"/>
              <a:defRPr/>
            </a:pPr>
            <a:r>
              <a:rPr lang="en-US" sz="1800" dirty="0" smtClean="0">
                <a:latin typeface="Calibri" charset="0"/>
                <a:cs typeface="Calibri" charset="0"/>
              </a:rPr>
              <a:t>Describe your role, relationship and responsibilities within each service area.  </a:t>
            </a:r>
            <a:r>
              <a:rPr lang="en-US" sz="1800" dirty="0" smtClean="0">
                <a:solidFill>
                  <a:srgbClr val="0914FF"/>
                </a:solidFill>
                <a:latin typeface="Calibri" charset="0"/>
                <a:cs typeface="Calibri" charset="0"/>
              </a:rPr>
              <a:t>Indicate who benefited</a:t>
            </a:r>
          </a:p>
          <a:p>
            <a:pPr marL="1370013" lvl="2" indent="-457200" eaLnBrk="1" fontAlgn="auto" hangingPunct="1">
              <a:spcBef>
                <a:spcPts val="0"/>
              </a:spcBef>
              <a:spcAft>
                <a:spcPts val="0"/>
              </a:spcAft>
              <a:buSzPct val="65000"/>
              <a:buFont typeface="Courier New" panose="02070309020205020404" pitchFamily="49" charset="0"/>
              <a:buChar char="o"/>
              <a:defRPr/>
            </a:pPr>
            <a:r>
              <a:rPr lang="en-US" sz="1800" dirty="0">
                <a:latin typeface="Calibri" charset="0"/>
                <a:cs typeface="Calibri" charset="0"/>
              </a:rPr>
              <a:t>A</a:t>
            </a:r>
            <a:r>
              <a:rPr lang="en-US" sz="1800" dirty="0" smtClean="0">
                <a:latin typeface="Calibri" charset="0"/>
                <a:cs typeface="Calibri" charset="0"/>
              </a:rPr>
              <a:t>ctivities </a:t>
            </a:r>
            <a:r>
              <a:rPr lang="en-US" sz="1800" dirty="0">
                <a:latin typeface="Calibri" charset="0"/>
                <a:cs typeface="Calibri" charset="0"/>
              </a:rPr>
              <a:t>listed here should relate to your field of expertise or your ANR </a:t>
            </a:r>
            <a:r>
              <a:rPr lang="en-US" sz="1800" dirty="0" smtClean="0">
                <a:latin typeface="Calibri" charset="0"/>
                <a:cs typeface="Calibri" charset="0"/>
              </a:rPr>
              <a:t>assignment</a:t>
            </a:r>
            <a:r>
              <a:rPr lang="en-US" sz="1800" dirty="0">
                <a:latin typeface="Calibri" charset="0"/>
                <a:cs typeface="Calibri" charset="0"/>
              </a:rPr>
              <a:t>.</a:t>
            </a:r>
          </a:p>
        </p:txBody>
      </p:sp>
    </p:spTree>
    <p:extLst>
      <p:ext uri="{BB962C8B-B14F-4D97-AF65-F5344CB8AC3E}">
        <p14:creationId xmlns:p14="http://schemas.microsoft.com/office/powerpoint/2010/main" val="79932113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title" idx="4294967295"/>
          </p:nvPr>
        </p:nvSpPr>
        <p:spPr>
          <a:xfrm>
            <a:off x="928047" y="409575"/>
            <a:ext cx="7177728" cy="609600"/>
          </a:xfrm>
        </p:spPr>
        <p:txBody>
          <a:bodyPr/>
          <a:lstStyle/>
          <a:p>
            <a:pPr eaLnBrk="1" hangingPunct="1"/>
            <a:r>
              <a:rPr lang="en-US" sz="3600" dirty="0" smtClean="0">
                <a:solidFill>
                  <a:srgbClr val="1740C3"/>
                </a:solidFill>
              </a:rPr>
              <a:t>Affirmative Action (AA)</a:t>
            </a:r>
          </a:p>
        </p:txBody>
      </p:sp>
      <p:sp>
        <p:nvSpPr>
          <p:cNvPr id="144391" name="Rectangle 7"/>
          <p:cNvSpPr>
            <a:spLocks noGrp="1" noChangeArrowheads="1"/>
          </p:cNvSpPr>
          <p:nvPr>
            <p:ph type="body" idx="4294967295"/>
          </p:nvPr>
        </p:nvSpPr>
        <p:spPr>
          <a:xfrm>
            <a:off x="471055" y="1219199"/>
            <a:ext cx="8021781" cy="4553803"/>
          </a:xfrm>
        </p:spPr>
        <p:txBody>
          <a:bodyPr rtlCol="0">
            <a:noAutofit/>
          </a:bodyPr>
          <a:lstStyle/>
          <a:p>
            <a:pPr fontAlgn="auto">
              <a:lnSpc>
                <a:spcPct val="120000"/>
              </a:lnSpc>
              <a:spcBef>
                <a:spcPts val="0"/>
              </a:spcBef>
              <a:spcAft>
                <a:spcPts val="1800"/>
              </a:spcAft>
              <a:defRPr/>
            </a:pPr>
            <a:r>
              <a:rPr lang="en-US" sz="2000" dirty="0" smtClean="0"/>
              <a:t>This is a place to describe your efforts and successes in reaching under-served audiences</a:t>
            </a:r>
          </a:p>
          <a:p>
            <a:pPr fontAlgn="auto">
              <a:lnSpc>
                <a:spcPct val="120000"/>
              </a:lnSpc>
              <a:spcBef>
                <a:spcPts val="0"/>
              </a:spcBef>
              <a:spcAft>
                <a:spcPts val="1800"/>
              </a:spcAft>
              <a:defRPr/>
            </a:pPr>
            <a:r>
              <a:rPr lang="en-US" sz="2000" dirty="0" smtClean="0"/>
              <a:t>Summarize your AA accomplishments as related to your position description</a:t>
            </a:r>
            <a:endParaRPr lang="en-US" sz="2000" dirty="0"/>
          </a:p>
          <a:p>
            <a:pPr fontAlgn="auto">
              <a:lnSpc>
                <a:spcPct val="120000"/>
              </a:lnSpc>
              <a:spcBef>
                <a:spcPts val="0"/>
              </a:spcBef>
              <a:spcAft>
                <a:spcPts val="1800"/>
              </a:spcAft>
              <a:defRPr/>
            </a:pPr>
            <a:r>
              <a:rPr lang="en-US" sz="2000" dirty="0" smtClean="0"/>
              <a:t>Discuss your primary and secondary clientele and specific AA goals and accomplishments</a:t>
            </a:r>
          </a:p>
          <a:p>
            <a:pPr fontAlgn="auto">
              <a:lnSpc>
                <a:spcPct val="120000"/>
              </a:lnSpc>
              <a:spcBef>
                <a:spcPts val="0"/>
              </a:spcBef>
              <a:spcAft>
                <a:spcPts val="1800"/>
              </a:spcAft>
              <a:defRPr/>
            </a:pPr>
            <a:r>
              <a:rPr lang="en-US" sz="2000" dirty="0" smtClean="0"/>
              <a:t>Limit this section to 1-4 paragraphs, but be descriptive</a:t>
            </a:r>
            <a:endParaRPr lang="en-US" sz="2000" dirty="0"/>
          </a:p>
          <a:p>
            <a:pPr fontAlgn="auto">
              <a:lnSpc>
                <a:spcPct val="120000"/>
              </a:lnSpc>
              <a:spcBef>
                <a:spcPts val="0"/>
              </a:spcBef>
              <a:spcAft>
                <a:spcPts val="1800"/>
              </a:spcAft>
              <a:defRPr/>
            </a:pPr>
            <a:r>
              <a:rPr lang="en-US" sz="2000" b="1" dirty="0" smtClean="0"/>
              <a:t>CASA records </a:t>
            </a:r>
            <a:r>
              <a:rPr lang="en-US" sz="2000" dirty="0" smtClean="0"/>
              <a:t>for CE Advisors and CE Specialists will be reviewed to ensure candidates achieved parity or demonstrated all reasonable effort</a:t>
            </a:r>
          </a:p>
        </p:txBody>
      </p:sp>
    </p:spTree>
    <p:extLst>
      <p:ext uri="{BB962C8B-B14F-4D97-AF65-F5344CB8AC3E}">
        <p14:creationId xmlns:p14="http://schemas.microsoft.com/office/powerpoint/2010/main" val="40374965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0402" name="Rectangle 2"/>
          <p:cNvSpPr>
            <a:spLocks noGrp="1" noChangeArrowheads="1"/>
          </p:cNvSpPr>
          <p:nvPr>
            <p:ph type="title" idx="4294967295"/>
          </p:nvPr>
        </p:nvSpPr>
        <p:spPr>
          <a:xfrm>
            <a:off x="906779" y="0"/>
            <a:ext cx="7228423" cy="514292"/>
          </a:xfrm>
        </p:spPr>
        <p:txBody>
          <a:bodyPr rtlCol="0">
            <a:normAutofit fontScale="90000"/>
          </a:bodyPr>
          <a:lstStyle/>
          <a:p>
            <a:pPr eaLnBrk="1" fontAlgn="auto" hangingPunct="1">
              <a:spcAft>
                <a:spcPts val="0"/>
              </a:spcAft>
              <a:defRPr/>
            </a:pPr>
            <a:r>
              <a:rPr lang="en-US" dirty="0" smtClean="0"/>
              <a:t>    </a:t>
            </a:r>
            <a:br>
              <a:rPr lang="en-US" dirty="0" smtClean="0"/>
            </a:br>
            <a:r>
              <a:rPr lang="en-US" sz="3600" dirty="0" smtClean="0">
                <a:solidFill>
                  <a:srgbClr val="1740C3"/>
                </a:solidFill>
                <a:latin typeface="+mn-lt"/>
              </a:rPr>
              <a:t>Required Elements of Your Bibliography</a:t>
            </a:r>
            <a:r>
              <a:rPr lang="en-US" sz="3600" dirty="0" smtClean="0">
                <a:solidFill>
                  <a:srgbClr val="1740C3"/>
                </a:solidFill>
              </a:rPr>
              <a:t/>
            </a:r>
            <a:br>
              <a:rPr lang="en-US" sz="3600" dirty="0" smtClean="0">
                <a:solidFill>
                  <a:srgbClr val="1740C3"/>
                </a:solidFill>
              </a:rPr>
            </a:br>
            <a:endParaRPr lang="en-US" sz="3600" dirty="0" smtClean="0">
              <a:solidFill>
                <a:srgbClr val="1740C3"/>
              </a:solidFill>
            </a:endParaRPr>
          </a:p>
        </p:txBody>
      </p:sp>
      <p:sp>
        <p:nvSpPr>
          <p:cNvPr id="230403" name="Rectangle 3"/>
          <p:cNvSpPr>
            <a:spLocks noGrp="1" noChangeArrowheads="1"/>
          </p:cNvSpPr>
          <p:nvPr>
            <p:ph type="body" idx="4294967295"/>
          </p:nvPr>
        </p:nvSpPr>
        <p:spPr>
          <a:xfrm>
            <a:off x="249383" y="514292"/>
            <a:ext cx="8617526" cy="5403386"/>
          </a:xfrm>
        </p:spPr>
        <p:txBody>
          <a:bodyPr rtlCol="0">
            <a:normAutofit fontScale="25000" lnSpcReduction="20000"/>
          </a:bodyPr>
          <a:lstStyle/>
          <a:p>
            <a:pPr>
              <a:lnSpc>
                <a:spcPct val="120000"/>
              </a:lnSpc>
              <a:spcBef>
                <a:spcPts val="0"/>
              </a:spcBef>
              <a:spcAft>
                <a:spcPts val="1200"/>
              </a:spcAft>
            </a:pPr>
            <a:r>
              <a:rPr lang="en-US" sz="6400" b="1" dirty="0" smtClean="0"/>
              <a:t>Description </a:t>
            </a:r>
            <a:r>
              <a:rPr lang="en-US" sz="6400" b="1" dirty="0"/>
              <a:t>of Your Organizational Method</a:t>
            </a:r>
          </a:p>
          <a:p>
            <a:pPr>
              <a:lnSpc>
                <a:spcPct val="120000"/>
              </a:lnSpc>
              <a:spcBef>
                <a:spcPts val="0"/>
              </a:spcBef>
              <a:spcAft>
                <a:spcPts val="1200"/>
              </a:spcAft>
            </a:pPr>
            <a:r>
              <a:rPr lang="en-US" sz="6400" b="1" dirty="0" smtClean="0"/>
              <a:t>Peer </a:t>
            </a:r>
            <a:r>
              <a:rPr lang="en-US" sz="6400" b="1" dirty="0"/>
              <a:t>Reviewed and Non-Peer Reviewed </a:t>
            </a:r>
            <a:r>
              <a:rPr lang="en-US" sz="6400" b="1" dirty="0" smtClean="0"/>
              <a:t>Sections</a:t>
            </a:r>
          </a:p>
          <a:p>
            <a:pPr lvl="1">
              <a:lnSpc>
                <a:spcPct val="120000"/>
              </a:lnSpc>
              <a:spcBef>
                <a:spcPts val="0"/>
              </a:spcBef>
              <a:spcAft>
                <a:spcPts val="0"/>
              </a:spcAft>
              <a:buFont typeface="Courier New" panose="02070309020205020404" pitchFamily="49" charset="0"/>
              <a:buChar char="o"/>
            </a:pPr>
            <a:r>
              <a:rPr lang="en-US" sz="6400" b="1" dirty="0" smtClean="0"/>
              <a:t>Peer Reviewed </a:t>
            </a:r>
            <a:r>
              <a:rPr lang="en-US" sz="6400" i="1" dirty="0" smtClean="0"/>
              <a:t>i.e. </a:t>
            </a:r>
            <a:r>
              <a:rPr lang="en-US" sz="6400" dirty="0" smtClean="0"/>
              <a:t>For the purposes of your PR, peer reviewed is defined as documents that are reviewed anonymously with the possibility of being rejected.  Peer reviewed publications includes books that are anonymously reviewed even though there may not be a possibility of rejection. </a:t>
            </a:r>
            <a:r>
              <a:rPr lang="en-US" sz="6400" dirty="0"/>
              <a:t>Peer-reviewed publications included must be those published in searchable, peer-reviewed </a:t>
            </a:r>
            <a:r>
              <a:rPr lang="en-US" sz="6400" dirty="0" smtClean="0"/>
              <a:t>journals.</a:t>
            </a:r>
            <a:endParaRPr lang="en-US" sz="6400" dirty="0"/>
          </a:p>
          <a:p>
            <a:pPr lvl="1">
              <a:lnSpc>
                <a:spcPct val="120000"/>
              </a:lnSpc>
              <a:spcBef>
                <a:spcPts val="0"/>
              </a:spcBef>
              <a:spcAft>
                <a:spcPts val="0"/>
              </a:spcAft>
              <a:buFont typeface="Courier New" panose="02070309020205020404" pitchFamily="49" charset="0"/>
              <a:buChar char="o"/>
            </a:pPr>
            <a:r>
              <a:rPr lang="en-US" sz="6400" b="1" dirty="0" smtClean="0"/>
              <a:t>Non-Peer Reviewed</a:t>
            </a:r>
          </a:p>
          <a:p>
            <a:pPr marL="857250" lvl="2" indent="0">
              <a:lnSpc>
                <a:spcPct val="120000"/>
              </a:lnSpc>
              <a:spcBef>
                <a:spcPts val="0"/>
              </a:spcBef>
              <a:spcAft>
                <a:spcPts val="0"/>
              </a:spcAft>
              <a:buNone/>
            </a:pPr>
            <a:r>
              <a:rPr lang="en-US" sz="6400" dirty="0" smtClean="0"/>
              <a:t>A </a:t>
            </a:r>
            <a:r>
              <a:rPr lang="en-US" sz="6400" dirty="0"/>
              <a:t>– Popular (articles, newsletters, stories, UC Delivers, </a:t>
            </a:r>
            <a:r>
              <a:rPr lang="en-US" sz="6400" dirty="0" smtClean="0"/>
              <a:t> social media sites, etc</a:t>
            </a:r>
            <a:r>
              <a:rPr lang="en-US" sz="6400" dirty="0"/>
              <a:t>.)</a:t>
            </a:r>
          </a:p>
          <a:p>
            <a:pPr marL="857250" lvl="2" indent="0">
              <a:lnSpc>
                <a:spcPct val="120000"/>
              </a:lnSpc>
              <a:spcBef>
                <a:spcPts val="0"/>
              </a:spcBef>
              <a:spcAft>
                <a:spcPts val="0"/>
              </a:spcAft>
              <a:buNone/>
            </a:pPr>
            <a:r>
              <a:rPr lang="en-US" sz="6400" dirty="0"/>
              <a:t>B – Technical (reports, curricula, and articles)</a:t>
            </a:r>
          </a:p>
          <a:p>
            <a:pPr marL="857250" lvl="2" indent="0">
              <a:lnSpc>
                <a:spcPct val="120000"/>
              </a:lnSpc>
              <a:spcBef>
                <a:spcPts val="0"/>
              </a:spcBef>
              <a:spcAft>
                <a:spcPts val="1200"/>
              </a:spcAft>
              <a:buNone/>
            </a:pPr>
            <a:r>
              <a:rPr lang="en-US" sz="6400" dirty="0"/>
              <a:t>C – Abstracts, other outreach materials</a:t>
            </a:r>
          </a:p>
          <a:p>
            <a:pPr>
              <a:lnSpc>
                <a:spcPct val="120000"/>
              </a:lnSpc>
              <a:spcBef>
                <a:spcPts val="0"/>
              </a:spcBef>
              <a:spcAft>
                <a:spcPts val="1200"/>
              </a:spcAft>
            </a:pPr>
            <a:r>
              <a:rPr lang="en-US" sz="6400" b="1" dirty="0"/>
              <a:t>Your </a:t>
            </a:r>
            <a:r>
              <a:rPr lang="en-US" sz="6400" b="1" dirty="0" smtClean="0"/>
              <a:t>Role </a:t>
            </a:r>
            <a:r>
              <a:rPr lang="en-US" sz="6400" dirty="0" smtClean="0"/>
              <a:t>- describe each multi-author citation identifying your activity role</a:t>
            </a:r>
            <a:endParaRPr lang="en-US" sz="6400" b="1" dirty="0" smtClean="0"/>
          </a:p>
          <a:p>
            <a:pPr>
              <a:lnSpc>
                <a:spcPct val="120000"/>
              </a:lnSpc>
              <a:spcBef>
                <a:spcPts val="0"/>
              </a:spcBef>
              <a:spcAft>
                <a:spcPts val="1200"/>
              </a:spcAft>
            </a:pPr>
            <a:r>
              <a:rPr lang="en-US" sz="6400" b="1" dirty="0" smtClean="0"/>
              <a:t>In Press – </a:t>
            </a:r>
            <a:r>
              <a:rPr lang="en-US" sz="6400" dirty="0" smtClean="0"/>
              <a:t>Upload letter of acceptance for any publication listed as “in press” but you can only take credit once for this publication (in press or when published)</a:t>
            </a:r>
            <a:endParaRPr lang="en-US" sz="6400" b="1" dirty="0" smtClean="0"/>
          </a:p>
          <a:p>
            <a:pPr lvl="0">
              <a:lnSpc>
                <a:spcPct val="120000"/>
              </a:lnSpc>
              <a:spcBef>
                <a:spcPts val="0"/>
              </a:spcBef>
              <a:spcAft>
                <a:spcPts val="1200"/>
              </a:spcAft>
            </a:pPr>
            <a:r>
              <a:rPr lang="en-US" sz="6400" b="1" dirty="0" smtClean="0"/>
              <a:t>Authorship - </a:t>
            </a:r>
            <a:r>
              <a:rPr lang="en-US" sz="6400" dirty="0"/>
              <a:t>While authorship of peer-reviewed publications is not currently required until Full Title rank, it is expected that Academic appointees will demonstrate academic growth and move towards balance in all criteria area over time, therefore peer reviewed publications remain increasingly important as you progress in rank and step.  </a:t>
            </a:r>
            <a:endParaRPr lang="en-US" sz="4900" b="1" dirty="0" smtClean="0"/>
          </a:p>
          <a:p>
            <a:pPr eaLnBrk="1" fontAlgn="auto" hangingPunct="1">
              <a:lnSpc>
                <a:spcPct val="90000"/>
              </a:lnSpc>
              <a:spcAft>
                <a:spcPts val="0"/>
              </a:spcAft>
              <a:buFont typeface="Wingdings" pitchFamily="-111" charset="2"/>
              <a:buChar char="Ø"/>
              <a:defRPr/>
            </a:pPr>
            <a:endParaRPr lang="en-US" sz="2000" dirty="0" smtClean="0">
              <a:solidFill>
                <a:srgbClr val="FF0000"/>
              </a:solidFill>
            </a:endParaRPr>
          </a:p>
        </p:txBody>
      </p:sp>
    </p:spTree>
    <p:extLst>
      <p:ext uri="{BB962C8B-B14F-4D97-AF65-F5344CB8AC3E}">
        <p14:creationId xmlns:p14="http://schemas.microsoft.com/office/powerpoint/2010/main" val="20859568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idx="4294967295"/>
          </p:nvPr>
        </p:nvSpPr>
        <p:spPr>
          <a:xfrm>
            <a:off x="914400" y="304800"/>
            <a:ext cx="7345680" cy="914400"/>
          </a:xfrm>
        </p:spPr>
        <p:txBody>
          <a:bodyPr/>
          <a:lstStyle/>
          <a:p>
            <a:pPr eaLnBrk="1" hangingPunct="1"/>
            <a:r>
              <a:rPr lang="en-US" sz="3600" dirty="0" smtClean="0">
                <a:solidFill>
                  <a:srgbClr val="1740C3"/>
                </a:solidFill>
              </a:rPr>
              <a:t>Project Summary Table</a:t>
            </a:r>
          </a:p>
        </p:txBody>
      </p:sp>
      <p:sp>
        <p:nvSpPr>
          <p:cNvPr id="63491" name="Content Placeholder 2"/>
          <p:cNvSpPr>
            <a:spLocks noGrp="1"/>
          </p:cNvSpPr>
          <p:nvPr>
            <p:ph idx="4294967295"/>
          </p:nvPr>
        </p:nvSpPr>
        <p:spPr>
          <a:xfrm>
            <a:off x="914400" y="1437563"/>
            <a:ext cx="7345680" cy="4321791"/>
          </a:xfrm>
        </p:spPr>
        <p:txBody>
          <a:bodyPr/>
          <a:lstStyle/>
          <a:p>
            <a:pPr>
              <a:spcBef>
                <a:spcPts val="0"/>
              </a:spcBef>
              <a:spcAft>
                <a:spcPts val="1800"/>
              </a:spcAft>
            </a:pPr>
            <a:r>
              <a:rPr lang="en-US" sz="2400" dirty="0" smtClean="0"/>
              <a:t>Use the themes/goals you used to organize your Program Summary.</a:t>
            </a:r>
          </a:p>
          <a:p>
            <a:pPr>
              <a:spcBef>
                <a:spcPts val="0"/>
              </a:spcBef>
              <a:spcAft>
                <a:spcPts val="1800"/>
              </a:spcAft>
            </a:pPr>
            <a:r>
              <a:rPr lang="en-US" sz="2400" dirty="0" smtClean="0"/>
              <a:t> List projects, including the ones that do not have specific grants or financial support. </a:t>
            </a:r>
          </a:p>
          <a:p>
            <a:pPr>
              <a:spcBef>
                <a:spcPts val="0"/>
              </a:spcBef>
              <a:spcAft>
                <a:spcPts val="1800"/>
              </a:spcAft>
            </a:pPr>
            <a:r>
              <a:rPr lang="en-US" sz="2400" dirty="0" smtClean="0"/>
              <a:t>Include: title of project and duration; your role; first initial and last name and institutional affiliation of collaborators; amount of support and its duration (and type if other than money); and the funding source</a:t>
            </a:r>
            <a:r>
              <a:rPr lang="en-US" sz="2800" dirty="0" smtClean="0"/>
              <a:t>.</a:t>
            </a:r>
          </a:p>
        </p:txBody>
      </p:sp>
    </p:spTree>
    <p:extLst>
      <p:ext uri="{BB962C8B-B14F-4D97-AF65-F5344CB8AC3E}">
        <p14:creationId xmlns:p14="http://schemas.microsoft.com/office/powerpoint/2010/main" val="17457624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idx="4294967295"/>
          </p:nvPr>
        </p:nvSpPr>
        <p:spPr>
          <a:xfrm>
            <a:off x="859809" y="274638"/>
            <a:ext cx="7391400" cy="868362"/>
          </a:xfrm>
        </p:spPr>
        <p:txBody>
          <a:bodyPr rtlCol="0">
            <a:normAutofit fontScale="90000"/>
          </a:bodyPr>
          <a:lstStyle/>
          <a:p>
            <a:pPr eaLnBrk="1" fontAlgn="auto" hangingPunct="1">
              <a:spcAft>
                <a:spcPts val="0"/>
              </a:spcAft>
              <a:defRPr/>
            </a:pPr>
            <a:r>
              <a:rPr lang="en-US" sz="4000" dirty="0" smtClean="0"/>
              <a:t/>
            </a:r>
            <a:br>
              <a:rPr lang="en-US" sz="4000" dirty="0" smtClean="0"/>
            </a:br>
            <a:r>
              <a:rPr lang="en-US" sz="4000" dirty="0" smtClean="0">
                <a:solidFill>
                  <a:srgbClr val="1740C3"/>
                </a:solidFill>
              </a:rPr>
              <a:t>Extension Activities Table </a:t>
            </a:r>
            <a:br>
              <a:rPr lang="en-US" sz="4000" dirty="0" smtClean="0">
                <a:solidFill>
                  <a:srgbClr val="1740C3"/>
                </a:solidFill>
              </a:rPr>
            </a:br>
            <a:endParaRPr lang="en-US" sz="4000" dirty="0" smtClean="0">
              <a:solidFill>
                <a:srgbClr val="1740C3"/>
              </a:solidFill>
            </a:endParaRPr>
          </a:p>
        </p:txBody>
      </p:sp>
      <p:sp>
        <p:nvSpPr>
          <p:cNvPr id="64515" name="Rectangle 7"/>
          <p:cNvSpPr>
            <a:spLocks noGrp="1" noChangeArrowheads="1"/>
          </p:cNvSpPr>
          <p:nvPr>
            <p:ph type="body" sz="half" idx="4294967295"/>
          </p:nvPr>
        </p:nvSpPr>
        <p:spPr>
          <a:xfrm>
            <a:off x="859809" y="1371600"/>
            <a:ext cx="7751928" cy="3581400"/>
          </a:xfrm>
        </p:spPr>
        <p:txBody>
          <a:bodyPr/>
          <a:lstStyle/>
          <a:p>
            <a:pPr>
              <a:spcBef>
                <a:spcPts val="0"/>
              </a:spcBef>
              <a:spcAft>
                <a:spcPts val="1800"/>
              </a:spcAft>
              <a:tabLst>
                <a:tab pos="3144838" algn="l"/>
              </a:tabLst>
            </a:pPr>
            <a:r>
              <a:rPr lang="en-US" sz="2400" dirty="0" smtClean="0"/>
              <a:t>Only list activities directly related to your program clientele. </a:t>
            </a:r>
          </a:p>
          <a:p>
            <a:pPr>
              <a:spcBef>
                <a:spcPts val="0"/>
              </a:spcBef>
              <a:spcAft>
                <a:spcPts val="1800"/>
              </a:spcAft>
              <a:tabLst>
                <a:tab pos="3144838" algn="l"/>
              </a:tabLst>
            </a:pPr>
            <a:r>
              <a:rPr lang="en-US" sz="2400" dirty="0" smtClean="0"/>
              <a:t>List activities for non-clientele groups (e.g. students, foreign visitors, scientific colleagues) in Professional Competence or University and Public Service sections.</a:t>
            </a:r>
          </a:p>
          <a:p>
            <a:pPr>
              <a:spcBef>
                <a:spcPts val="0"/>
              </a:spcBef>
              <a:spcAft>
                <a:spcPts val="1800"/>
              </a:spcAft>
              <a:tabLst>
                <a:tab pos="3144838" algn="l"/>
              </a:tabLst>
            </a:pPr>
            <a:r>
              <a:rPr lang="en-US" sz="2400" dirty="0" smtClean="0"/>
              <a:t>Format examples appear in E-book.</a:t>
            </a:r>
          </a:p>
          <a:p>
            <a:pPr eaLnBrk="1" hangingPunct="1">
              <a:buFont typeface="Wingdings" pitchFamily="2" charset="2"/>
              <a:buChar char="Ø"/>
              <a:tabLst>
                <a:tab pos="3144838" algn="l"/>
              </a:tabLst>
            </a:pPr>
            <a:endParaRPr lang="en-US" dirty="0" smtClean="0"/>
          </a:p>
        </p:txBody>
      </p:sp>
    </p:spTree>
    <p:extLst>
      <p:ext uri="{BB962C8B-B14F-4D97-AF65-F5344CB8AC3E}">
        <p14:creationId xmlns:p14="http://schemas.microsoft.com/office/powerpoint/2010/main" val="13652380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900752" y="274638"/>
            <a:ext cx="7369791" cy="1143000"/>
          </a:xfrm>
        </p:spPr>
        <p:txBody>
          <a:bodyPr/>
          <a:lstStyle/>
          <a:p>
            <a:r>
              <a:rPr lang="en-US" sz="3600" dirty="0" smtClean="0">
                <a:solidFill>
                  <a:srgbClr val="1740C3"/>
                </a:solidFill>
              </a:rPr>
              <a:t>AE Section C: Goals for the </a:t>
            </a:r>
            <a:br>
              <a:rPr lang="en-US" sz="3600" dirty="0" smtClean="0">
                <a:solidFill>
                  <a:srgbClr val="1740C3"/>
                </a:solidFill>
              </a:rPr>
            </a:br>
            <a:r>
              <a:rPr lang="en-US" sz="3600" dirty="0" smtClean="0">
                <a:solidFill>
                  <a:srgbClr val="1740C3"/>
                </a:solidFill>
              </a:rPr>
              <a:t>Coming Year</a:t>
            </a:r>
          </a:p>
        </p:txBody>
      </p:sp>
      <p:sp>
        <p:nvSpPr>
          <p:cNvPr id="55299" name="Content Placeholder 2"/>
          <p:cNvSpPr>
            <a:spLocks noGrp="1"/>
          </p:cNvSpPr>
          <p:nvPr>
            <p:ph idx="1"/>
          </p:nvPr>
        </p:nvSpPr>
        <p:spPr>
          <a:xfrm>
            <a:off x="900752" y="1600200"/>
            <a:ext cx="7369791" cy="3816350"/>
          </a:xfrm>
        </p:spPr>
        <p:txBody>
          <a:bodyPr/>
          <a:lstStyle/>
          <a:p>
            <a:pPr>
              <a:spcBef>
                <a:spcPts val="0"/>
              </a:spcBef>
              <a:spcAft>
                <a:spcPts val="1800"/>
              </a:spcAft>
            </a:pPr>
            <a:r>
              <a:rPr lang="en-US" sz="2400" dirty="0" smtClean="0"/>
              <a:t>Projects you intend to accomplish in the coming year</a:t>
            </a:r>
          </a:p>
          <a:p>
            <a:pPr>
              <a:spcBef>
                <a:spcPts val="0"/>
              </a:spcBef>
              <a:spcAft>
                <a:spcPts val="1800"/>
              </a:spcAft>
            </a:pPr>
            <a:r>
              <a:rPr lang="en-US" sz="2400" dirty="0" smtClean="0"/>
              <a:t>Anticipated collaborators </a:t>
            </a:r>
          </a:p>
          <a:p>
            <a:pPr>
              <a:spcBef>
                <a:spcPts val="0"/>
              </a:spcBef>
              <a:spcAft>
                <a:spcPts val="1800"/>
              </a:spcAft>
            </a:pPr>
            <a:r>
              <a:rPr lang="en-US" sz="2400" dirty="0" smtClean="0"/>
              <a:t>Anticipated outcomes in each criteria area, including specific Affirmative Action goals.</a:t>
            </a:r>
          </a:p>
          <a:p>
            <a:pPr>
              <a:spcBef>
                <a:spcPts val="0"/>
              </a:spcBef>
              <a:spcAft>
                <a:spcPts val="1800"/>
              </a:spcAft>
            </a:pPr>
            <a:r>
              <a:rPr lang="en-US" sz="2400" dirty="0" smtClean="0"/>
              <a:t>What needs to be accomplished to advance?</a:t>
            </a:r>
          </a:p>
          <a:p>
            <a:endParaRPr lang="en-US" dirty="0" smtClean="0"/>
          </a:p>
        </p:txBody>
      </p:sp>
    </p:spTree>
    <p:extLst>
      <p:ext uri="{BB962C8B-B14F-4D97-AF65-F5344CB8AC3E}">
        <p14:creationId xmlns:p14="http://schemas.microsoft.com/office/powerpoint/2010/main" val="22469703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859809" y="380574"/>
            <a:ext cx="7315200" cy="563563"/>
          </a:xfrm>
        </p:spPr>
        <p:txBody>
          <a:bodyPr rtlCol="0">
            <a:noAutofit/>
          </a:bodyPr>
          <a:lstStyle/>
          <a:p>
            <a:pPr eaLnBrk="1" fontAlgn="auto" hangingPunct="1">
              <a:spcAft>
                <a:spcPts val="0"/>
              </a:spcAft>
              <a:defRPr/>
            </a:pPr>
            <a:r>
              <a:rPr lang="en-US" sz="3200" dirty="0" smtClean="0"/>
              <a:t> </a:t>
            </a:r>
            <a:r>
              <a:rPr lang="en-US" sz="3600" dirty="0" smtClean="0">
                <a:solidFill>
                  <a:srgbClr val="1740C3"/>
                </a:solidFill>
              </a:rPr>
              <a:t>Letters of Evaluation</a:t>
            </a:r>
            <a:br>
              <a:rPr lang="en-US" sz="3600" dirty="0" smtClean="0">
                <a:solidFill>
                  <a:srgbClr val="1740C3"/>
                </a:solidFill>
              </a:rPr>
            </a:br>
            <a:endParaRPr lang="en-US" sz="3600" dirty="0" smtClean="0">
              <a:solidFill>
                <a:srgbClr val="1740C3"/>
              </a:solidFill>
            </a:endParaRPr>
          </a:p>
        </p:txBody>
      </p:sp>
      <p:sp>
        <p:nvSpPr>
          <p:cNvPr id="240643" name="Rectangle 3"/>
          <p:cNvSpPr>
            <a:spLocks noGrp="1" noChangeArrowheads="1"/>
          </p:cNvSpPr>
          <p:nvPr>
            <p:ph type="body" sz="half" idx="4294967295"/>
          </p:nvPr>
        </p:nvSpPr>
        <p:spPr>
          <a:xfrm>
            <a:off x="193965" y="431629"/>
            <a:ext cx="8950036" cy="4663440"/>
          </a:xfrm>
        </p:spPr>
        <p:txBody>
          <a:bodyPr rtlCol="0">
            <a:noAutofit/>
          </a:bodyPr>
          <a:lstStyle/>
          <a:p>
            <a:pPr eaLnBrk="1" fontAlgn="auto" hangingPunct="1">
              <a:spcBef>
                <a:spcPts val="0"/>
              </a:spcBef>
              <a:spcAft>
                <a:spcPts val="600"/>
              </a:spcAft>
              <a:defRPr/>
            </a:pPr>
            <a:r>
              <a:rPr lang="en-US" sz="2000" dirty="0" smtClean="0"/>
              <a:t>Needed for: </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Definite Term to Indefinite Status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Every 6 years, Academic Coordinators and Academic Administrator are required to solicit letters of evaluation</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Promotions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Accelerations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Merits CE Advisor FT VII - Above Scale (CE Advisors/CE Specialists)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Merits Research &amp; Project Scientist FT VI  - Above Scale &amp; Specialist AS</a:t>
            </a:r>
          </a:p>
          <a:p>
            <a:pPr eaLnBrk="1" fontAlgn="auto" hangingPunct="1">
              <a:spcBef>
                <a:spcPts val="0"/>
              </a:spcBef>
              <a:spcAft>
                <a:spcPts val="600"/>
              </a:spcAft>
              <a:defRPr/>
            </a:pPr>
            <a:r>
              <a:rPr lang="en-US" sz="2000" dirty="0" smtClean="0"/>
              <a:t>Candidate provides names of up to </a:t>
            </a:r>
            <a:r>
              <a:rPr lang="en-US" sz="2000" dirty="0" smtClean="0">
                <a:solidFill>
                  <a:srgbClr val="FF0000"/>
                </a:solidFill>
              </a:rPr>
              <a:t>6</a:t>
            </a:r>
            <a:r>
              <a:rPr lang="en-US" sz="2000" dirty="0" smtClean="0"/>
              <a:t> references; may also give names of those not suitable to serve as reference.  Recommend that you seek both internal and external references who understand your program.</a:t>
            </a:r>
          </a:p>
          <a:p>
            <a:pPr eaLnBrk="1" fontAlgn="auto" hangingPunct="1">
              <a:spcBef>
                <a:spcPts val="0"/>
              </a:spcBef>
              <a:spcAft>
                <a:spcPts val="600"/>
              </a:spcAft>
              <a:defRPr/>
            </a:pPr>
            <a:r>
              <a:rPr lang="en-US" sz="2000" dirty="0" smtClean="0"/>
              <a:t>Supervisor uses these and may add ones of their own. </a:t>
            </a:r>
          </a:p>
          <a:p>
            <a:pPr eaLnBrk="1" fontAlgn="auto" hangingPunct="1">
              <a:spcBef>
                <a:spcPts val="0"/>
              </a:spcBef>
              <a:spcAft>
                <a:spcPts val="600"/>
              </a:spcAft>
              <a:defRPr/>
            </a:pPr>
            <a:r>
              <a:rPr lang="en-US" sz="2000" dirty="0" smtClean="0"/>
              <a:t>All letters received are included with dossier.</a:t>
            </a:r>
          </a:p>
          <a:p>
            <a:pPr eaLnBrk="1" fontAlgn="auto" hangingPunct="1">
              <a:spcBef>
                <a:spcPts val="0"/>
              </a:spcBef>
              <a:spcAft>
                <a:spcPts val="600"/>
              </a:spcAft>
              <a:defRPr/>
            </a:pPr>
            <a:r>
              <a:rPr lang="en-US" sz="2000" dirty="0" smtClean="0"/>
              <a:t>Candidates will not see the letters.</a:t>
            </a:r>
          </a:p>
          <a:p>
            <a:pPr eaLnBrk="1" fontAlgn="auto" hangingPunct="1">
              <a:spcBef>
                <a:spcPts val="0"/>
              </a:spcBef>
              <a:spcAft>
                <a:spcPts val="600"/>
              </a:spcAft>
              <a:defRPr/>
            </a:pPr>
            <a:r>
              <a:rPr lang="en-US" sz="2000" dirty="0" smtClean="0"/>
              <a:t>Names must be entered online prior to </a:t>
            </a:r>
            <a:r>
              <a:rPr lang="en-US" sz="2000" b="1" dirty="0" smtClean="0"/>
              <a:t>January 17th</a:t>
            </a:r>
            <a:r>
              <a:rPr lang="en-US" sz="2000" dirty="0" smtClean="0"/>
              <a:t>. Supervisors will send out automated requests for confidential letters of evaluation.</a:t>
            </a:r>
          </a:p>
          <a:p>
            <a:pPr lvl="1" eaLnBrk="1" fontAlgn="auto" hangingPunct="1">
              <a:spcAft>
                <a:spcPts val="600"/>
              </a:spcAft>
              <a:buFont typeface="Wingdings" pitchFamily="2" charset="2"/>
              <a:buChar char="Ø"/>
              <a:defRPr/>
            </a:pPr>
            <a:endParaRPr lang="en-US" sz="2000" dirty="0" smtClean="0"/>
          </a:p>
        </p:txBody>
      </p:sp>
    </p:spTree>
    <p:extLst>
      <p:ext uri="{BB962C8B-B14F-4D97-AF65-F5344CB8AC3E}">
        <p14:creationId xmlns:p14="http://schemas.microsoft.com/office/powerpoint/2010/main" val="38551521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975359" y="480218"/>
            <a:ext cx="7199649" cy="563563"/>
          </a:xfrm>
        </p:spPr>
        <p:txBody>
          <a:bodyPr rtlCol="0">
            <a:normAutofit fontScale="90000"/>
          </a:bodyPr>
          <a:lstStyle/>
          <a:p>
            <a:pPr eaLnBrk="1" fontAlgn="auto" hangingPunct="1">
              <a:spcAft>
                <a:spcPts val="0"/>
              </a:spcAft>
              <a:defRPr/>
            </a:pPr>
            <a:r>
              <a:rPr lang="en-US" sz="5400" dirty="0" smtClean="0"/>
              <a:t> </a:t>
            </a:r>
            <a:r>
              <a:rPr lang="en-US" sz="4000" dirty="0" smtClean="0">
                <a:solidFill>
                  <a:srgbClr val="1740C3"/>
                </a:solidFill>
              </a:rPr>
              <a:t>Letters of Evaluation</a:t>
            </a:r>
            <a:r>
              <a:rPr lang="en-US" sz="3600" dirty="0" smtClean="0">
                <a:solidFill>
                  <a:srgbClr val="1740C3"/>
                </a:solidFill>
              </a:rPr>
              <a:t> </a:t>
            </a:r>
            <a:r>
              <a:rPr lang="en-US" sz="3100" dirty="0" smtClean="0">
                <a:solidFill>
                  <a:srgbClr val="1740C3"/>
                </a:solidFill>
              </a:rPr>
              <a:t>(continued)</a:t>
            </a:r>
            <a:br>
              <a:rPr lang="en-US" sz="3100" dirty="0" smtClean="0">
                <a:solidFill>
                  <a:srgbClr val="1740C3"/>
                </a:solidFill>
              </a:rPr>
            </a:br>
            <a:endParaRPr lang="en-US" sz="3100" dirty="0" smtClean="0">
              <a:solidFill>
                <a:srgbClr val="1740C3"/>
              </a:solidFill>
            </a:endParaRPr>
          </a:p>
        </p:txBody>
      </p:sp>
      <p:sp>
        <p:nvSpPr>
          <p:cNvPr id="240643" name="Rectangle 3"/>
          <p:cNvSpPr>
            <a:spLocks noGrp="1" noChangeArrowheads="1"/>
          </p:cNvSpPr>
          <p:nvPr>
            <p:ph type="body" sz="half" idx="4294967295"/>
          </p:nvPr>
        </p:nvSpPr>
        <p:spPr>
          <a:xfrm>
            <a:off x="764275" y="1190031"/>
            <a:ext cx="8077200" cy="4191000"/>
          </a:xfrm>
        </p:spPr>
        <p:txBody>
          <a:bodyPr rtlCol="0">
            <a:normAutofit lnSpcReduction="10000"/>
          </a:bodyPr>
          <a:lstStyle/>
          <a:p>
            <a:pPr fontAlgn="auto">
              <a:spcBef>
                <a:spcPts val="0"/>
              </a:spcBef>
              <a:spcAft>
                <a:spcPts val="1200"/>
              </a:spcAft>
              <a:defRPr/>
            </a:pPr>
            <a:r>
              <a:rPr lang="en-US" sz="2400" dirty="0" smtClean="0"/>
              <a:t>Select people to write letters of evaluation who can truly evaluate your program.</a:t>
            </a:r>
            <a:endParaRPr lang="en-US" sz="2000" dirty="0" smtClean="0">
              <a:ea typeface="ＭＳ Ｐゴシック" pitchFamily="-111" charset="-128"/>
            </a:endParaRPr>
          </a:p>
          <a:p>
            <a:pPr fontAlgn="auto">
              <a:spcBef>
                <a:spcPts val="0"/>
              </a:spcBef>
              <a:spcAft>
                <a:spcPts val="1200"/>
              </a:spcAft>
              <a:defRPr/>
            </a:pPr>
            <a:r>
              <a:rPr lang="en-US" sz="2400" u="sng" dirty="0" smtClean="0"/>
              <a:t>You</a:t>
            </a:r>
            <a:r>
              <a:rPr lang="en-US" sz="2400" dirty="0" smtClean="0"/>
              <a:t> are responsible for providing your program information to the evaluators </a:t>
            </a:r>
            <a:r>
              <a:rPr lang="en-US" sz="2000" dirty="0" smtClean="0"/>
              <a:t>(i.e. PR narrative, CV, whatever best represents your work).</a:t>
            </a:r>
            <a:endParaRPr lang="en-US" sz="2000" u="sng" dirty="0" smtClean="0"/>
          </a:p>
          <a:p>
            <a:pPr fontAlgn="auto">
              <a:spcBef>
                <a:spcPts val="0"/>
              </a:spcBef>
              <a:spcAft>
                <a:spcPts val="1200"/>
              </a:spcAft>
              <a:defRPr/>
            </a:pPr>
            <a:r>
              <a:rPr lang="en-US" sz="2400" dirty="0" smtClean="0"/>
              <a:t>IF, the CD/Supervisor add names, it is </a:t>
            </a:r>
            <a:r>
              <a:rPr lang="en-US" sz="2400" u="sng" dirty="0" smtClean="0"/>
              <a:t>their</a:t>
            </a:r>
            <a:r>
              <a:rPr lang="en-US" sz="2400" dirty="0" smtClean="0"/>
              <a:t> responsibility to share the candidates PR or other materials for review with the requested evaluator.</a:t>
            </a:r>
            <a:endParaRPr lang="en-US" sz="2400" u="sng" dirty="0" smtClean="0"/>
          </a:p>
          <a:p>
            <a:pPr fontAlgn="auto">
              <a:spcBef>
                <a:spcPts val="0"/>
              </a:spcBef>
              <a:spcAft>
                <a:spcPts val="1200"/>
              </a:spcAft>
              <a:defRPr/>
            </a:pPr>
            <a:r>
              <a:rPr lang="en-US" sz="2400" dirty="0" smtClean="0"/>
              <a:t>The CD/Supervisor writes review after letters from other evaluators are received.</a:t>
            </a:r>
          </a:p>
          <a:p>
            <a:pPr lvl="1" eaLnBrk="1" fontAlgn="auto" hangingPunct="1">
              <a:lnSpc>
                <a:spcPct val="90000"/>
              </a:lnSpc>
              <a:spcAft>
                <a:spcPts val="0"/>
              </a:spcAft>
              <a:buFont typeface="Wingdings" pitchFamily="2" charset="2"/>
              <a:buNone/>
              <a:defRPr/>
            </a:pPr>
            <a:endParaRPr lang="en-US" sz="2000" dirty="0" smtClean="0"/>
          </a:p>
          <a:p>
            <a:pPr lvl="1" eaLnBrk="1" fontAlgn="auto" hangingPunct="1">
              <a:lnSpc>
                <a:spcPct val="90000"/>
              </a:lnSpc>
              <a:spcAft>
                <a:spcPts val="0"/>
              </a:spcAft>
              <a:buFont typeface="Wingdings" pitchFamily="2" charset="2"/>
              <a:buChar char="Ø"/>
              <a:defRPr/>
            </a:pPr>
            <a:endParaRPr lang="en-US" sz="2000" dirty="0" smtClean="0"/>
          </a:p>
        </p:txBody>
      </p:sp>
    </p:spTree>
    <p:extLst>
      <p:ext uri="{BB962C8B-B14F-4D97-AF65-F5344CB8AC3E}">
        <p14:creationId xmlns:p14="http://schemas.microsoft.com/office/powerpoint/2010/main" val="785191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599091" y="122830"/>
            <a:ext cx="7600030" cy="1143000"/>
          </a:xfrm>
        </p:spPr>
        <p:txBody>
          <a:bodyPr/>
          <a:lstStyle/>
          <a:p>
            <a:pPr eaLnBrk="1" hangingPunct="1"/>
            <a:r>
              <a:rPr lang="en-US" sz="3600" dirty="0">
                <a:solidFill>
                  <a:srgbClr val="1740C3"/>
                </a:solidFill>
                <a:ea typeface="ＭＳ Ｐゴシック"/>
                <a:cs typeface="ＭＳ Ｐゴシック"/>
              </a:rPr>
              <a:t>Outcomes</a:t>
            </a:r>
          </a:p>
        </p:txBody>
      </p:sp>
      <p:sp>
        <p:nvSpPr>
          <p:cNvPr id="10243" name="Rectangle 3"/>
          <p:cNvSpPr>
            <a:spLocks noGrp="1" noChangeArrowheads="1"/>
          </p:cNvSpPr>
          <p:nvPr>
            <p:ph type="body" idx="4294967295"/>
          </p:nvPr>
        </p:nvSpPr>
        <p:spPr>
          <a:xfrm>
            <a:off x="941696" y="1158240"/>
            <a:ext cx="7391400" cy="4150739"/>
          </a:xfrm>
        </p:spPr>
        <p:txBody>
          <a:bodyPr/>
          <a:lstStyle/>
          <a:p>
            <a:pPr eaLnBrk="1" hangingPunct="1">
              <a:lnSpc>
                <a:spcPct val="150000"/>
              </a:lnSpc>
            </a:pPr>
            <a:r>
              <a:rPr lang="en-US" sz="2800" dirty="0" smtClean="0"/>
              <a:t>Increased knowledge of procedures.</a:t>
            </a:r>
          </a:p>
          <a:p>
            <a:pPr eaLnBrk="1" hangingPunct="1">
              <a:lnSpc>
                <a:spcPct val="150000"/>
              </a:lnSpc>
            </a:pPr>
            <a:r>
              <a:rPr lang="en-US" sz="2800" dirty="0" smtClean="0"/>
              <a:t>Understanding of the thematic PR format.</a:t>
            </a:r>
          </a:p>
          <a:p>
            <a:pPr eaLnBrk="1" hangingPunct="1">
              <a:lnSpc>
                <a:spcPct val="150000"/>
              </a:lnSpc>
            </a:pPr>
            <a:r>
              <a:rPr lang="en-US" sz="2800" dirty="0" smtClean="0"/>
              <a:t>Increased knowledge of how to develop a well written PR.</a:t>
            </a:r>
          </a:p>
          <a:p>
            <a:pPr eaLnBrk="1" hangingPunct="1">
              <a:lnSpc>
                <a:spcPct val="150000"/>
              </a:lnSpc>
            </a:pPr>
            <a:r>
              <a:rPr lang="en-US" sz="2800" dirty="0" smtClean="0"/>
              <a:t>Answers to your PR questions. </a:t>
            </a:r>
          </a:p>
        </p:txBody>
      </p:sp>
    </p:spTree>
    <p:extLst>
      <p:ext uri="{BB962C8B-B14F-4D97-AF65-F5344CB8AC3E}">
        <p14:creationId xmlns:p14="http://schemas.microsoft.com/office/powerpoint/2010/main" val="215113200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65539" name="Rectangle 2"/>
          <p:cNvSpPr>
            <a:spLocks noGrp="1" noChangeArrowheads="1"/>
          </p:cNvSpPr>
          <p:nvPr>
            <p:ph type="title" idx="4294967295"/>
          </p:nvPr>
        </p:nvSpPr>
        <p:spPr>
          <a:xfrm>
            <a:off x="272955" y="341313"/>
            <a:ext cx="8229600" cy="1143000"/>
          </a:xfrm>
        </p:spPr>
        <p:txBody>
          <a:bodyPr/>
          <a:lstStyle/>
          <a:p>
            <a:pPr eaLnBrk="1" hangingPunct="1"/>
            <a:r>
              <a:rPr lang="en-US" dirty="0" smtClean="0">
                <a:solidFill>
                  <a:schemeClr val="accent1">
                    <a:lumMod val="75000"/>
                  </a:schemeClr>
                </a:solidFill>
              </a:rPr>
              <a:t>    </a:t>
            </a:r>
            <a:r>
              <a:rPr lang="en-US" sz="3600" dirty="0" smtClean="0">
                <a:solidFill>
                  <a:srgbClr val="1740C3"/>
                </a:solidFill>
              </a:rPr>
              <a:t>Other Documents</a:t>
            </a:r>
          </a:p>
        </p:txBody>
      </p:sp>
      <p:sp>
        <p:nvSpPr>
          <p:cNvPr id="65540" name="Rectangle 3"/>
          <p:cNvSpPr>
            <a:spLocks noGrp="1" noChangeArrowheads="1"/>
          </p:cNvSpPr>
          <p:nvPr>
            <p:ph type="body" sz="half" idx="4294967295"/>
          </p:nvPr>
        </p:nvSpPr>
        <p:spPr>
          <a:xfrm>
            <a:off x="914400" y="1600200"/>
            <a:ext cx="7435755" cy="3231107"/>
          </a:xfrm>
        </p:spPr>
        <p:txBody>
          <a:bodyPr/>
          <a:lstStyle/>
          <a:p>
            <a:pPr eaLnBrk="1" hangingPunct="1">
              <a:spcBef>
                <a:spcPts val="0"/>
              </a:spcBef>
              <a:spcAft>
                <a:spcPts val="1800"/>
              </a:spcAft>
            </a:pPr>
            <a:r>
              <a:rPr lang="en-US" sz="2800" dirty="0" smtClean="0"/>
              <a:t>Letters of publication acceptance (if applicable)</a:t>
            </a:r>
          </a:p>
          <a:p>
            <a:pPr eaLnBrk="1" hangingPunct="1">
              <a:spcBef>
                <a:spcPts val="0"/>
              </a:spcBef>
              <a:spcAft>
                <a:spcPts val="1800"/>
              </a:spcAft>
            </a:pPr>
            <a:r>
              <a:rPr lang="en-US" sz="2800" dirty="0" smtClean="0"/>
              <a:t>Sabbatical leave plan and report (if applicable)</a:t>
            </a:r>
          </a:p>
          <a:p>
            <a:pPr eaLnBrk="1" hangingPunct="1">
              <a:spcBef>
                <a:spcPts val="0"/>
              </a:spcBef>
              <a:spcAft>
                <a:spcPts val="1800"/>
              </a:spcAft>
            </a:pPr>
            <a:r>
              <a:rPr lang="en-US" sz="2800" dirty="0" smtClean="0"/>
              <a:t>Definitions of acronyms (if applicable)</a:t>
            </a:r>
          </a:p>
          <a:p>
            <a:pPr eaLnBrk="1" hangingPunct="1">
              <a:buFont typeface="Wingdings" pitchFamily="2" charset="2"/>
              <a:buNone/>
            </a:pPr>
            <a:r>
              <a:rPr lang="en-US" sz="2400" dirty="0" smtClean="0"/>
              <a:t>                                                </a:t>
            </a:r>
          </a:p>
        </p:txBody>
      </p:sp>
    </p:spTree>
    <p:extLst>
      <p:ext uri="{BB962C8B-B14F-4D97-AF65-F5344CB8AC3E}">
        <p14:creationId xmlns:p14="http://schemas.microsoft.com/office/powerpoint/2010/main" val="175768734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title" idx="4294967295"/>
          </p:nvPr>
        </p:nvSpPr>
        <p:spPr>
          <a:xfrm>
            <a:off x="941695" y="2100618"/>
            <a:ext cx="7315200" cy="1371600"/>
          </a:xfrm>
          <a:solidFill>
            <a:srgbClr val="00B0F0"/>
          </a:solidFill>
          <a:ln>
            <a:solidFill>
              <a:srgbClr val="FF0000"/>
            </a:solidFill>
          </a:ln>
          <a:effectLst>
            <a:glow rad="63500">
              <a:schemeClr val="accent3">
                <a:satMod val="175000"/>
                <a:alpha val="40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lstStyle/>
          <a:p>
            <a:pPr eaLnBrk="1" hangingPunct="1"/>
            <a:r>
              <a:rPr lang="en-US" sz="4000" dirty="0" smtClean="0"/>
              <a:t>Questions about these dossier components?</a:t>
            </a:r>
          </a:p>
        </p:txBody>
      </p:sp>
    </p:spTree>
    <p:extLst>
      <p:ext uri="{BB962C8B-B14F-4D97-AF65-F5344CB8AC3E}">
        <p14:creationId xmlns:p14="http://schemas.microsoft.com/office/powerpoint/2010/main" val="9113519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0" y="274638"/>
            <a:ext cx="8229600" cy="1143000"/>
          </a:xfrm>
        </p:spPr>
        <p:txBody>
          <a:bodyPr/>
          <a:lstStyle/>
          <a:p>
            <a:pPr eaLnBrk="1" hangingPunct="1"/>
            <a:r>
              <a:rPr lang="en-US" dirty="0" smtClean="0"/>
              <a:t>      </a:t>
            </a:r>
            <a:r>
              <a:rPr lang="en-US" sz="3600" dirty="0" smtClean="0">
                <a:solidFill>
                  <a:srgbClr val="1740C3"/>
                </a:solidFill>
              </a:rPr>
              <a:t>Need More Help?</a:t>
            </a:r>
          </a:p>
        </p:txBody>
      </p:sp>
      <p:sp>
        <p:nvSpPr>
          <p:cNvPr id="244739" name="Rectangle 3"/>
          <p:cNvSpPr>
            <a:spLocks noGrp="1" noChangeArrowheads="1"/>
          </p:cNvSpPr>
          <p:nvPr>
            <p:ph type="body" idx="4294967295"/>
          </p:nvPr>
        </p:nvSpPr>
        <p:spPr>
          <a:xfrm>
            <a:off x="914400" y="1398587"/>
            <a:ext cx="7574507" cy="4192587"/>
          </a:xfrm>
        </p:spPr>
        <p:txBody>
          <a:bodyPr rtlCol="0">
            <a:normAutofit/>
          </a:bodyPr>
          <a:lstStyle/>
          <a:p>
            <a:pPr eaLnBrk="1" fontAlgn="auto" hangingPunct="1">
              <a:spcAft>
                <a:spcPts val="0"/>
              </a:spcAft>
              <a:buFont typeface="Wingdings" pitchFamily="2" charset="2"/>
              <a:buNone/>
              <a:defRPr/>
            </a:pPr>
            <a:r>
              <a:rPr lang="en-US" dirty="0" smtClean="0"/>
              <a:t>Questions</a:t>
            </a:r>
            <a:r>
              <a:rPr lang="en-US" sz="3600" dirty="0" smtClean="0"/>
              <a:t>: </a:t>
            </a:r>
          </a:p>
          <a:p>
            <a:pPr marL="0" indent="0" eaLnBrk="1" fontAlgn="auto" hangingPunct="1">
              <a:spcAft>
                <a:spcPts val="0"/>
              </a:spcAft>
              <a:buFont typeface="Arial" pitchFamily="34" charset="0"/>
              <a:buNone/>
              <a:defRPr/>
            </a:pPr>
            <a:r>
              <a:rPr lang="en-US" sz="2800" dirty="0" smtClean="0"/>
              <a:t>Chris Greer@ </a:t>
            </a:r>
            <a:r>
              <a:rPr lang="en-US" sz="2800" dirty="0" smtClean="0">
                <a:hlinkClick r:id="rId2"/>
              </a:rPr>
              <a:t>cagreer@ucanr.edu</a:t>
            </a:r>
            <a:r>
              <a:rPr lang="en-US" sz="2800" dirty="0" smtClean="0"/>
              <a:t> </a:t>
            </a:r>
            <a:r>
              <a:rPr lang="en-US" sz="1600" dirty="0" smtClean="0"/>
              <a:t>(530) 750-1369</a:t>
            </a:r>
            <a:endParaRPr lang="en-US" sz="2800" dirty="0" smtClean="0"/>
          </a:p>
          <a:p>
            <a:pPr marL="0" indent="0" eaLnBrk="1" fontAlgn="auto" hangingPunct="1">
              <a:spcAft>
                <a:spcPts val="0"/>
              </a:spcAft>
              <a:buFont typeface="Arial" pitchFamily="34" charset="0"/>
              <a:buNone/>
              <a:defRPr/>
            </a:pPr>
            <a:r>
              <a:rPr lang="en-US" sz="2800" dirty="0" smtClean="0"/>
              <a:t>or  Kim Ingram@ </a:t>
            </a:r>
            <a:r>
              <a:rPr lang="en-US" sz="2800" dirty="0" smtClean="0">
                <a:hlinkClick r:id="rId3"/>
              </a:rPr>
              <a:t>kcingram@ucanr.edu</a:t>
            </a:r>
            <a:r>
              <a:rPr lang="en-US" sz="2800" dirty="0" smtClean="0"/>
              <a:t> </a:t>
            </a:r>
            <a:r>
              <a:rPr lang="en-US" sz="1600" dirty="0" smtClean="0"/>
              <a:t>(530) 750-1282</a:t>
            </a:r>
            <a:endParaRPr lang="en-US" sz="2800" dirty="0" smtClean="0"/>
          </a:p>
          <a:p>
            <a:pPr marL="0" indent="0" eaLnBrk="1" fontAlgn="auto" hangingPunct="1">
              <a:spcAft>
                <a:spcPts val="0"/>
              </a:spcAft>
              <a:buFont typeface="Arial" pitchFamily="34" charset="0"/>
              <a:buNone/>
              <a:defRPr/>
            </a:pPr>
            <a:endParaRPr lang="en-US" sz="2800" dirty="0"/>
          </a:p>
          <a:p>
            <a:pPr marL="1588" indent="-1588" eaLnBrk="1" fontAlgn="auto" hangingPunct="1">
              <a:spcAft>
                <a:spcPts val="0"/>
              </a:spcAft>
              <a:buFont typeface="Wingdings" pitchFamily="2" charset="2"/>
              <a:buNone/>
              <a:defRPr/>
            </a:pPr>
            <a:r>
              <a:rPr lang="en-US" sz="2400" dirty="0" smtClean="0"/>
              <a:t>All forms, guidelines, slides, samples and policy information can be found on the AHR website:</a:t>
            </a:r>
          </a:p>
          <a:p>
            <a:pPr marL="1588" indent="-1588" eaLnBrk="1" fontAlgn="auto" hangingPunct="1">
              <a:spcAft>
                <a:spcPts val="0"/>
              </a:spcAft>
              <a:buFont typeface="Wingdings" pitchFamily="2" charset="2"/>
              <a:buNone/>
              <a:defRPr/>
            </a:pPr>
            <a:r>
              <a:rPr lang="en-US" sz="2400" dirty="0"/>
              <a:t>	</a:t>
            </a:r>
            <a:r>
              <a:rPr lang="en-US" sz="2400" dirty="0" smtClean="0"/>
              <a:t>	             </a:t>
            </a:r>
            <a:r>
              <a:rPr lang="en-US" sz="2400" dirty="0" smtClean="0">
                <a:hlinkClick r:id="rId4"/>
              </a:rPr>
              <a:t>http://ucanr.edu/academicpersonnel</a:t>
            </a:r>
            <a:endParaRPr lang="en-US" sz="24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p:txBody>
      </p:sp>
    </p:spTree>
    <p:extLst>
      <p:ext uri="{BB962C8B-B14F-4D97-AF65-F5344CB8AC3E}">
        <p14:creationId xmlns:p14="http://schemas.microsoft.com/office/powerpoint/2010/main" val="395815072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609600" y="514350"/>
            <a:ext cx="7772400" cy="457200"/>
          </a:xfrm>
        </p:spPr>
        <p:txBody>
          <a:bodyPr rtlCol="0">
            <a:noAutofit/>
          </a:bodyPr>
          <a:lstStyle/>
          <a:p>
            <a:pPr eaLnBrk="1" fontAlgn="auto" hangingPunct="1">
              <a:spcAft>
                <a:spcPts val="0"/>
              </a:spcAft>
              <a:defRPr/>
            </a:pPr>
            <a:r>
              <a:rPr lang="en-US" sz="3600" dirty="0" smtClean="0">
                <a:solidFill>
                  <a:srgbClr val="1740C3"/>
                </a:solidFill>
              </a:rPr>
              <a:t>Important Dates</a:t>
            </a:r>
          </a:p>
        </p:txBody>
      </p:sp>
      <p:graphicFrame>
        <p:nvGraphicFramePr>
          <p:cNvPr id="105582" name="Group 110"/>
          <p:cNvGraphicFramePr>
            <a:graphicFrameLocks noGrp="1"/>
          </p:cNvGraphicFramePr>
          <p:nvPr>
            <p:ph type="tbl" idx="4294967295"/>
            <p:extLst>
              <p:ext uri="{D42A27DB-BD31-4B8C-83A1-F6EECF244321}">
                <p14:modId xmlns:p14="http://schemas.microsoft.com/office/powerpoint/2010/main" val="3006479548"/>
              </p:ext>
            </p:extLst>
          </p:nvPr>
        </p:nvGraphicFramePr>
        <p:xfrm>
          <a:off x="427772" y="1492509"/>
          <a:ext cx="8344753" cy="3645979"/>
        </p:xfrm>
        <a:graphic>
          <a:graphicData uri="http://schemas.openxmlformats.org/drawingml/2006/table">
            <a:tbl>
              <a:tblPr>
                <a:tableStyleId>{22838BEF-8BB2-4498-84A7-C5851F593DF1}</a:tableStyleId>
              </a:tblPr>
              <a:tblGrid>
                <a:gridCol w="3738639">
                  <a:extLst>
                    <a:ext uri="{9D8B030D-6E8A-4147-A177-3AD203B41FA5}">
                      <a16:colId xmlns:a16="http://schemas.microsoft.com/office/drawing/2014/main" val="20000"/>
                    </a:ext>
                  </a:extLst>
                </a:gridCol>
                <a:gridCol w="1330603">
                  <a:extLst>
                    <a:ext uri="{9D8B030D-6E8A-4147-A177-3AD203B41FA5}">
                      <a16:colId xmlns:a16="http://schemas.microsoft.com/office/drawing/2014/main" val="20001"/>
                    </a:ext>
                  </a:extLst>
                </a:gridCol>
                <a:gridCol w="3275511">
                  <a:extLst>
                    <a:ext uri="{9D8B030D-6E8A-4147-A177-3AD203B41FA5}">
                      <a16:colId xmlns:a16="http://schemas.microsoft.com/office/drawing/2014/main" val="20002"/>
                    </a:ext>
                  </a:extLst>
                </a:gridCol>
              </a:tblGrid>
              <a:tr h="30896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Topic</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Date Due</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Action</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extLst>
                  <a:ext uri="{0D108BD9-81ED-4DB2-BD59-A6C34878D82A}">
                    <a16:rowId xmlns:a16="http://schemas.microsoft.com/office/drawing/2014/main" val="10000"/>
                  </a:ext>
                </a:extLst>
              </a:tr>
              <a:tr h="120760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Deadline for Academics to submit names so supervisor may request Confidential Letters of Evaluation</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1/17/2017</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Directors/Supervisors send out requests for letters of evaluation for Academics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1"/>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PR Dossiers Due (this includes Section C of the AE – Goals)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2/1/2017</a:t>
                      </a:r>
                      <a:endParaRPr kumimoji="0" lang="en-US" sz="2000" b="1"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Academic upload by 11:59 PM</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2"/>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Confidential Letters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3/10/2017</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Deadline for submission</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3"/>
                  </a:ext>
                </a:extLst>
              </a:tr>
              <a:tr h="64592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Review by supervisor for all actions – Upload into online system</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3/20/2017 </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Director/Supervisor meets with academic first</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1115684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idx="4294967295"/>
          </p:nvPr>
        </p:nvSpPr>
        <p:spPr>
          <a:xfrm>
            <a:off x="501650" y="274638"/>
            <a:ext cx="7727950" cy="789888"/>
          </a:xfrm>
        </p:spPr>
        <p:txBody>
          <a:bodyPr rtlCol="0">
            <a:normAutofit/>
          </a:bodyPr>
          <a:lstStyle/>
          <a:p>
            <a:pPr eaLnBrk="1" fontAlgn="auto" hangingPunct="1">
              <a:spcAft>
                <a:spcPts val="0"/>
              </a:spcAft>
              <a:defRPr/>
            </a:pPr>
            <a:r>
              <a:rPr lang="en-US" sz="3600" dirty="0" smtClean="0">
                <a:solidFill>
                  <a:srgbClr val="1740C3"/>
                </a:solidFill>
              </a:rPr>
              <a:t>Outcomes Check-in</a:t>
            </a:r>
          </a:p>
        </p:txBody>
      </p:sp>
      <p:sp>
        <p:nvSpPr>
          <p:cNvPr id="69635" name="Rectangle 3"/>
          <p:cNvSpPr>
            <a:spLocks noGrp="1" noChangeArrowheads="1"/>
          </p:cNvSpPr>
          <p:nvPr>
            <p:ph type="body" idx="4294967295"/>
          </p:nvPr>
        </p:nvSpPr>
        <p:spPr>
          <a:xfrm>
            <a:off x="911225" y="1312175"/>
            <a:ext cx="7318375" cy="2985505"/>
          </a:xfrm>
          <a:ln>
            <a:solidFill>
              <a:srgbClr val="FFC000"/>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a:lstStyle/>
          <a:p>
            <a:pPr marL="457200" indent="-457200" eaLnBrk="1" hangingPunct="1">
              <a:spcBef>
                <a:spcPts val="0"/>
              </a:spcBef>
              <a:spcAft>
                <a:spcPts val="1800"/>
              </a:spcAft>
              <a:buFont typeface="Wingdings" pitchFamily="2" charset="2"/>
              <a:buChar char="Ø"/>
            </a:pPr>
            <a:endParaRPr lang="en-US" sz="100" dirty="0" smtClean="0"/>
          </a:p>
          <a:p>
            <a:pPr eaLnBrk="1" hangingPunct="1">
              <a:spcBef>
                <a:spcPts val="0"/>
              </a:spcBef>
              <a:spcAft>
                <a:spcPts val="1800"/>
              </a:spcAft>
            </a:pPr>
            <a:r>
              <a:rPr lang="en-US" sz="2400" dirty="0" smtClean="0"/>
              <a:t>Has your knowledge of the merit and promotion process increased?</a:t>
            </a:r>
          </a:p>
          <a:p>
            <a:pPr eaLnBrk="1" hangingPunct="1">
              <a:spcBef>
                <a:spcPts val="0"/>
              </a:spcBef>
              <a:spcAft>
                <a:spcPts val="1800"/>
              </a:spcAft>
            </a:pPr>
            <a:r>
              <a:rPr lang="en-US" sz="2400" dirty="0" smtClean="0"/>
              <a:t>Has your knowledge of how to develop a well written PR increased?</a:t>
            </a:r>
          </a:p>
          <a:p>
            <a:pPr eaLnBrk="1" hangingPunct="1">
              <a:spcBef>
                <a:spcPts val="0"/>
              </a:spcBef>
              <a:spcAft>
                <a:spcPts val="1800"/>
              </a:spcAft>
            </a:pPr>
            <a:r>
              <a:rPr lang="en-US" sz="2400" dirty="0" smtClean="0"/>
              <a:t>Have all your Program Review questions been answered? </a:t>
            </a:r>
          </a:p>
          <a:p>
            <a:pPr marL="0" indent="0" eaLnBrk="1" hangingPunct="1">
              <a:buNone/>
            </a:pPr>
            <a:endParaRPr lang="en-US" sz="2800" dirty="0" smtClean="0"/>
          </a:p>
          <a:p>
            <a:pPr marL="0" indent="0" eaLnBrk="1" hangingPunct="1">
              <a:buNone/>
            </a:pPr>
            <a:endParaRPr lang="en-US" sz="2800" dirty="0" smtClean="0"/>
          </a:p>
        </p:txBody>
      </p:sp>
    </p:spTree>
    <p:extLst>
      <p:ext uri="{BB962C8B-B14F-4D97-AF65-F5344CB8AC3E}">
        <p14:creationId xmlns:p14="http://schemas.microsoft.com/office/powerpoint/2010/main" val="172989112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4294967295"/>
          </p:nvPr>
        </p:nvSpPr>
        <p:spPr>
          <a:xfrm>
            <a:off x="876300" y="965466"/>
            <a:ext cx="7419975" cy="2009774"/>
          </a:xfrm>
          <a:solidFill>
            <a:srgbClr val="00B0F0"/>
          </a:solidFill>
          <a:ln>
            <a:solidFill>
              <a:srgbClr val="FF0000"/>
            </a:solidFill>
          </a:ln>
          <a:effectLst>
            <a:glow rad="139700">
              <a:schemeClr val="accent5">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Additional Questions? </a:t>
            </a:r>
          </a:p>
        </p:txBody>
      </p:sp>
      <p:pic>
        <p:nvPicPr>
          <p:cNvPr id="3" name="Picture 2"/>
          <p:cNvPicPr>
            <a:picLocks noChangeAspect="1"/>
          </p:cNvPicPr>
          <p:nvPr/>
        </p:nvPicPr>
        <p:blipFill>
          <a:blip r:embed="rId3"/>
          <a:stretch>
            <a:fillRect/>
          </a:stretch>
        </p:blipFill>
        <p:spPr>
          <a:xfrm>
            <a:off x="3035675" y="3305456"/>
            <a:ext cx="3072650" cy="2304488"/>
          </a:xfrm>
          <a:prstGeom prst="rect">
            <a:avLst/>
          </a:prstGeom>
        </p:spPr>
      </p:pic>
    </p:spTree>
    <p:extLst>
      <p:ext uri="{BB962C8B-B14F-4D97-AF65-F5344CB8AC3E}">
        <p14:creationId xmlns:p14="http://schemas.microsoft.com/office/powerpoint/2010/main" val="1143414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13381"/>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Reminder of Changes </a:t>
            </a:r>
            <a:endParaRPr lang="en-US" sz="3600" dirty="0">
              <a:solidFill>
                <a:srgbClr val="1740C3"/>
              </a:solidFill>
              <a:ea typeface="ＭＳ Ｐゴシック"/>
              <a:cs typeface="ＭＳ Ｐゴシック"/>
            </a:endParaRPr>
          </a:p>
        </p:txBody>
      </p:sp>
      <p:sp>
        <p:nvSpPr>
          <p:cNvPr id="3" name="Content Placeholder 2"/>
          <p:cNvSpPr>
            <a:spLocks noGrp="1"/>
          </p:cNvSpPr>
          <p:nvPr>
            <p:ph idx="1"/>
          </p:nvPr>
        </p:nvSpPr>
        <p:spPr>
          <a:xfrm>
            <a:off x="1058676" y="1030257"/>
            <a:ext cx="7356143" cy="4328069"/>
          </a:xfrm>
        </p:spPr>
        <p:txBody>
          <a:bodyPr/>
          <a:lstStyle/>
          <a:p>
            <a:pPr lvl="0" hangingPunct="0"/>
            <a:r>
              <a:rPr lang="en-US" sz="1800" dirty="0"/>
              <a:t>Clarifications were made to the Bibliography section. Peer-reviewed publications included  in the Bibliography must be  published in searchable, peer-reviewed journals. You can include ‘In </a:t>
            </a:r>
            <a:r>
              <a:rPr lang="en-US" sz="1800" dirty="0" smtClean="0"/>
              <a:t>Press’ </a:t>
            </a:r>
            <a:r>
              <a:rPr lang="en-US" sz="1800" dirty="0"/>
              <a:t>publications </a:t>
            </a:r>
            <a:r>
              <a:rPr lang="en-US" sz="1800" dirty="0" smtClean="0"/>
              <a:t>but </a:t>
            </a:r>
            <a:r>
              <a:rPr lang="en-US" sz="1800" dirty="0"/>
              <a:t>‘In Press’ gives credit only once, either in the PR listed as ‘In Press’ or in the next PR when it is officially published</a:t>
            </a:r>
            <a:r>
              <a:rPr lang="en-US" sz="1800" dirty="0" smtClean="0"/>
              <a:t>.</a:t>
            </a:r>
          </a:p>
          <a:p>
            <a:pPr lvl="0" hangingPunct="0"/>
            <a:endParaRPr lang="en-US" sz="1800" dirty="0" smtClean="0"/>
          </a:p>
          <a:p>
            <a:pPr lvl="0" hangingPunct="0"/>
            <a:r>
              <a:rPr lang="en-US" sz="1800" dirty="0" smtClean="0"/>
              <a:t>In </a:t>
            </a:r>
            <a:r>
              <a:rPr lang="en-US" sz="1800" dirty="0"/>
              <a:t>an effort to remove duplicative reporting of publications, a new highly recommended procedure is to use the ANR Online Bibliography Software, linked to ANR Directory Profiles, to submit annual peer reviewed and non-peer reviewed publications. After inputting your publications, you can download a Microsoft Word retrieval for the Annual Evaluation/Merit &amp; Promotion processes. Furthermore, your publication data will be available for accountability and leadership inquiries. This process has replaced the publications module in DANRIS-X (if applicable</a:t>
            </a:r>
            <a:r>
              <a:rPr lang="en-US" sz="1800" dirty="0" smtClean="0"/>
              <a:t>).</a:t>
            </a:r>
          </a:p>
          <a:p>
            <a:pPr marL="0" lvl="0" indent="0" hangingPunct="0">
              <a:buNone/>
            </a:pPr>
            <a:r>
              <a:rPr lang="en-US" sz="2000" dirty="0" smtClean="0">
                <a:solidFill>
                  <a:srgbClr val="1A49E0"/>
                </a:solidFill>
              </a:rPr>
              <a:t>(continued on next page)</a:t>
            </a:r>
            <a:endParaRPr lang="en-US" sz="2000" dirty="0">
              <a:solidFill>
                <a:srgbClr val="1A49E0"/>
              </a:solidFill>
            </a:endParaRPr>
          </a:p>
        </p:txBody>
      </p:sp>
    </p:spTree>
    <p:extLst>
      <p:ext uri="{BB962C8B-B14F-4D97-AF65-F5344CB8AC3E}">
        <p14:creationId xmlns:p14="http://schemas.microsoft.com/office/powerpoint/2010/main" val="3328445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13381"/>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Reminder of Changes </a:t>
            </a:r>
            <a:r>
              <a:rPr lang="en-US" sz="2400" dirty="0" smtClean="0">
                <a:solidFill>
                  <a:srgbClr val="1740C3"/>
                </a:solidFill>
                <a:ea typeface="ＭＳ Ｐゴシック"/>
                <a:cs typeface="ＭＳ Ｐゴシック"/>
              </a:rPr>
              <a:t>(continued)</a:t>
            </a:r>
            <a:endParaRPr lang="en-US" sz="2400" dirty="0">
              <a:solidFill>
                <a:srgbClr val="1740C3"/>
              </a:solidFill>
              <a:ea typeface="ＭＳ Ｐゴシック"/>
              <a:cs typeface="ＭＳ Ｐゴシック"/>
            </a:endParaRPr>
          </a:p>
        </p:txBody>
      </p:sp>
      <p:sp>
        <p:nvSpPr>
          <p:cNvPr id="3" name="Content Placeholder 2"/>
          <p:cNvSpPr>
            <a:spLocks noGrp="1"/>
          </p:cNvSpPr>
          <p:nvPr>
            <p:ph idx="1"/>
          </p:nvPr>
        </p:nvSpPr>
        <p:spPr>
          <a:xfrm>
            <a:off x="551793" y="1125644"/>
            <a:ext cx="8276897" cy="4328069"/>
          </a:xfrm>
        </p:spPr>
        <p:txBody>
          <a:bodyPr/>
          <a:lstStyle/>
          <a:p>
            <a:pPr lvl="0" hangingPunct="0"/>
            <a:r>
              <a:rPr lang="en-US" sz="2000" dirty="0" smtClean="0"/>
              <a:t>The role </a:t>
            </a:r>
            <a:r>
              <a:rPr lang="en-US" sz="2000" dirty="0"/>
              <a:t>of County Director is not considered ‘University Service’. It should be emphasized up front in a separate ‘Administrative’ section.</a:t>
            </a:r>
          </a:p>
          <a:p>
            <a:pPr hangingPunct="0"/>
            <a:r>
              <a:rPr lang="en-US" sz="2000" dirty="0" smtClean="0"/>
              <a:t>‘</a:t>
            </a:r>
            <a:r>
              <a:rPr lang="en-US" sz="2000" dirty="0"/>
              <a:t>Public Service’ should be related to your area of expertise or position</a:t>
            </a:r>
            <a:r>
              <a:rPr lang="en-US" sz="2000" dirty="0" smtClean="0"/>
              <a:t>.</a:t>
            </a:r>
          </a:p>
          <a:p>
            <a:pPr lvl="0" hangingPunct="0"/>
            <a:r>
              <a:rPr lang="en-US" sz="2000" dirty="0" smtClean="0"/>
              <a:t>When </a:t>
            </a:r>
            <a:r>
              <a:rPr lang="en-US" sz="2000" dirty="0"/>
              <a:t>reporting on Affirmative Action, do not simply give numbers. Make note of what efforts you have made to underrepresented groups not previously in your program. </a:t>
            </a:r>
          </a:p>
          <a:p>
            <a:pPr lvl="0" hangingPunct="0"/>
            <a:r>
              <a:rPr lang="en-US" sz="2000" b="1" dirty="0"/>
              <a:t>ALL </a:t>
            </a:r>
            <a:r>
              <a:rPr lang="en-US" sz="2000" b="1" dirty="0" smtClean="0"/>
              <a:t>CE Advisors </a:t>
            </a:r>
            <a:r>
              <a:rPr lang="en-US" sz="2000" dirty="0"/>
              <a:t>are required to enter into CASA.</a:t>
            </a:r>
          </a:p>
          <a:p>
            <a:pPr lvl="0" hangingPunct="0"/>
            <a:r>
              <a:rPr lang="en-US" sz="2000" dirty="0"/>
              <a:t>All documents must be uploaded as </a:t>
            </a:r>
            <a:r>
              <a:rPr lang="en-US" sz="2000" b="1" dirty="0">
                <a:solidFill>
                  <a:srgbClr val="FF0000"/>
                </a:solidFill>
              </a:rPr>
              <a:t>pdfs.</a:t>
            </a:r>
            <a:endParaRPr lang="en-US" sz="2000" dirty="0">
              <a:solidFill>
                <a:srgbClr val="FF0000"/>
              </a:solidFill>
            </a:endParaRPr>
          </a:p>
          <a:p>
            <a:pPr marL="0" indent="0">
              <a:buFont typeface="Arial" charset="0"/>
              <a:buNone/>
              <a:defRPr/>
            </a:pPr>
            <a:endParaRPr lang="en-US" dirty="0"/>
          </a:p>
        </p:txBody>
      </p:sp>
      <p:sp>
        <p:nvSpPr>
          <p:cNvPr id="2" name="Rectangle 1"/>
          <p:cNvSpPr/>
          <p:nvPr/>
        </p:nvSpPr>
        <p:spPr>
          <a:xfrm>
            <a:off x="448083" y="5084381"/>
            <a:ext cx="2541978" cy="369332"/>
          </a:xfrm>
          <a:prstGeom prst="rect">
            <a:avLst/>
          </a:prstGeom>
        </p:spPr>
        <p:txBody>
          <a:bodyPr wrap="none">
            <a:spAutoFit/>
          </a:bodyPr>
          <a:lstStyle/>
          <a:p>
            <a:pPr marL="0" lvl="0" indent="0" hangingPunct="0">
              <a:buNone/>
            </a:pPr>
            <a:r>
              <a:rPr lang="en-US" dirty="0">
                <a:solidFill>
                  <a:srgbClr val="1A49E0"/>
                </a:solidFill>
              </a:rPr>
              <a:t>(continued on next page)</a:t>
            </a:r>
          </a:p>
        </p:txBody>
      </p:sp>
    </p:spTree>
    <p:extLst>
      <p:ext uri="{BB962C8B-B14F-4D97-AF65-F5344CB8AC3E}">
        <p14:creationId xmlns:p14="http://schemas.microsoft.com/office/powerpoint/2010/main" val="1100920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ANRBrand_bas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ANRBrand_basic</Template>
  <TotalTime>10333</TotalTime>
  <Words>5457</Words>
  <Application>Microsoft Office PowerPoint</Application>
  <PresentationFormat>On-screen Show (4:3)</PresentationFormat>
  <Paragraphs>736</Paragraphs>
  <Slides>75</Slides>
  <Notes>41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75</vt:i4>
      </vt:variant>
    </vt:vector>
  </HeadingPairs>
  <TitlesOfParts>
    <vt:vector size="86" baseType="lpstr">
      <vt:lpstr>ＭＳ Ｐゴシック</vt:lpstr>
      <vt:lpstr>ＭＳ Ｐゴシック</vt:lpstr>
      <vt:lpstr>Arial</vt:lpstr>
      <vt:lpstr>Calibri</vt:lpstr>
      <vt:lpstr>Courier New</vt:lpstr>
      <vt:lpstr>Tahoma</vt:lpstr>
      <vt:lpstr>Times New Roman</vt:lpstr>
      <vt:lpstr>Verdana</vt:lpstr>
      <vt:lpstr>Wingdings</vt:lpstr>
      <vt:lpstr>ANRBrand_basic</vt:lpstr>
      <vt:lpstr>Custom Design</vt:lpstr>
      <vt:lpstr> Merit &amp; Promotion Review  Training for  CE Advisors CE Specialists Academic Administrators Academic Coordinators Professional Researchers Research Specialists Project Scientists </vt:lpstr>
      <vt:lpstr>Agenda</vt:lpstr>
      <vt:lpstr>PowerPoint Presentation</vt:lpstr>
      <vt:lpstr>PowerPoint Presentation</vt:lpstr>
      <vt:lpstr>Thank You for Your Support and Expertise</vt:lpstr>
      <vt:lpstr>  Training Agreements</vt:lpstr>
      <vt:lpstr>Outcomes</vt:lpstr>
      <vt:lpstr>Reminder of Changes </vt:lpstr>
      <vt:lpstr>Reminder of Changes (continued)</vt:lpstr>
      <vt:lpstr>Common Mistakes</vt:lpstr>
      <vt:lpstr>Common Mistakes (cont.)</vt:lpstr>
      <vt:lpstr>PowerPoint Presentation</vt:lpstr>
      <vt:lpstr>Indefinite and Definite Status</vt:lpstr>
      <vt:lpstr>13 &amp; 24 Month Option for Academics  in their first term (Quick Snapshot)</vt:lpstr>
      <vt:lpstr>Merit for CE Advisors, CE Specialists </vt:lpstr>
      <vt:lpstr>Merit for Academic Coordinators &amp;  Academic Administrators </vt:lpstr>
      <vt:lpstr>Merit/Promotion for Professional Researchers &amp; Project Scientists  </vt:lpstr>
      <vt:lpstr>Merit/Promotion for Research Specialists </vt:lpstr>
      <vt:lpstr>CE Advisor – CE Specialist  Assistant to Associate - Promotion</vt:lpstr>
      <vt:lpstr>CE Advisor- CE Specialist Associate to Full Title - Promotion</vt:lpstr>
      <vt:lpstr>CE Advisor-CE Specialist  Full Title V – VI - Promotion</vt:lpstr>
      <vt:lpstr>CE Advisor &amp; CE Specialist Full Title VII-Offscale Upper Level Merits</vt:lpstr>
      <vt:lpstr>Accelerated Merit for All Academics  </vt:lpstr>
      <vt:lpstr>Accelerated Merit for All Academics  (continued)</vt:lpstr>
      <vt:lpstr>Accelerated Promotion for All Academics  </vt:lpstr>
      <vt:lpstr>Accelerated Promotion for All Academics  (continued)</vt:lpstr>
      <vt:lpstr>Peer Review Committee (PRC)</vt:lpstr>
      <vt:lpstr>PRC Operational Guidelines</vt:lpstr>
      <vt:lpstr>Peer Review Committee Perspective</vt:lpstr>
      <vt:lpstr>PowerPoint Presentation</vt:lpstr>
      <vt:lpstr>Ad Hoc Committees</vt:lpstr>
      <vt:lpstr>Ad Hoc Volunteering</vt:lpstr>
      <vt:lpstr>AAC Personnel Committee </vt:lpstr>
      <vt:lpstr>*Including those with CD assignments Ad Hoc Committees to be developed for specific actions:  Assistant to Associate, Associate to Full Title, and Full Title V to Full Title VI (and for Advisors /CE Specialists seeking Indefinite Status). For Candidates in SSPs, the SSP Director will provide an evaluation in addition to the CDs.  </vt:lpstr>
      <vt:lpstr>Academic Coordinators (includes NPI) Academic Administrators</vt:lpstr>
      <vt:lpstr>NPI - Other Titles (Project Scientist, Professional Research, Research Specialist </vt:lpstr>
      <vt:lpstr> For Academics with  Statewide Program Affiliation  (IPM, MG, YFC, NPI, etc.)</vt:lpstr>
      <vt:lpstr> Decision Makers</vt:lpstr>
      <vt:lpstr>Timeline for PR Process</vt:lpstr>
      <vt:lpstr>General Tips</vt:lpstr>
      <vt:lpstr>A Good PR is…</vt:lpstr>
      <vt:lpstr>Make Your Dossier Reflect Your Program!  Make It Enjoyable to Read! </vt:lpstr>
      <vt:lpstr>PowerPoint Presentation</vt:lpstr>
      <vt:lpstr>General Directions</vt:lpstr>
      <vt:lpstr>Definitions to Help  Develop a Thematic PR Format </vt:lpstr>
      <vt:lpstr>Another Way of Looking At One of Your Themes</vt:lpstr>
      <vt:lpstr>Strategic Initiatives</vt:lpstr>
      <vt:lpstr>PowerPoint Presentation</vt:lpstr>
      <vt:lpstr>PowerPoint Presentation</vt:lpstr>
      <vt:lpstr>PowerPoint Presentation</vt:lpstr>
      <vt:lpstr>PowerPoint Presentation</vt:lpstr>
      <vt:lpstr>PowerPoint Presentation</vt:lpstr>
      <vt:lpstr>PowerPoint Presentation</vt:lpstr>
      <vt:lpstr>     Access Through Your Portal</vt:lpstr>
      <vt:lpstr>PowerPoint Presentation</vt:lpstr>
      <vt:lpstr>   Position Description -The Basis for Evaluating Your PR</vt:lpstr>
      <vt:lpstr>   Program Summary Narrative</vt:lpstr>
      <vt:lpstr>PowerPoint Presentation</vt:lpstr>
      <vt:lpstr>PowerPoint Presentation</vt:lpstr>
      <vt:lpstr> Professional Competence </vt:lpstr>
      <vt:lpstr>   Professional Competence (continued) </vt:lpstr>
      <vt:lpstr>PowerPoint Presentation</vt:lpstr>
      <vt:lpstr>Affirmative Action (AA)</vt:lpstr>
      <vt:lpstr>     Required Elements of Your Bibliography </vt:lpstr>
      <vt:lpstr>Project Summary Table</vt:lpstr>
      <vt:lpstr> Extension Activities Table  </vt:lpstr>
      <vt:lpstr>AE Section C: Goals for the  Coming Year</vt:lpstr>
      <vt:lpstr> Letters of Evaluation </vt:lpstr>
      <vt:lpstr> Letters of Evaluation (continued) </vt:lpstr>
      <vt:lpstr>    Other Documents</vt:lpstr>
      <vt:lpstr>Questions about these dossier components?</vt:lpstr>
      <vt:lpstr>      Need More Help?</vt:lpstr>
      <vt:lpstr>Important Dates</vt:lpstr>
      <vt:lpstr>Outcomes Check-in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 presentation notes brief.</dc:title>
  <dc:creator>Pam Tise</dc:creator>
  <cp:lastModifiedBy>Kimberly C Ingram</cp:lastModifiedBy>
  <cp:revision>611</cp:revision>
  <cp:lastPrinted>2015-10-15T15:38:02Z</cp:lastPrinted>
  <dcterms:created xsi:type="dcterms:W3CDTF">2012-09-17T22:50:43Z</dcterms:created>
  <dcterms:modified xsi:type="dcterms:W3CDTF">2016-10-06T22:49:46Z</dcterms:modified>
</cp:coreProperties>
</file>