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notesMasterIdLst>
    <p:notesMasterId r:id="rId48"/>
  </p:notesMasterIdLst>
  <p:handoutMasterIdLst>
    <p:handoutMasterId r:id="rId49"/>
  </p:handoutMasterIdLst>
  <p:sldIdLst>
    <p:sldId id="263" r:id="rId3"/>
    <p:sldId id="264" r:id="rId4"/>
    <p:sldId id="267" r:id="rId5"/>
    <p:sldId id="322" r:id="rId6"/>
    <p:sldId id="268" r:id="rId7"/>
    <p:sldId id="308" r:id="rId8"/>
    <p:sldId id="269" r:id="rId9"/>
    <p:sldId id="270" r:id="rId10"/>
    <p:sldId id="295" r:id="rId11"/>
    <p:sldId id="272" r:id="rId12"/>
    <p:sldId id="273" r:id="rId13"/>
    <p:sldId id="306" r:id="rId14"/>
    <p:sldId id="307" r:id="rId15"/>
    <p:sldId id="274" r:id="rId16"/>
    <p:sldId id="294" r:id="rId17"/>
    <p:sldId id="297" r:id="rId18"/>
    <p:sldId id="299" r:id="rId19"/>
    <p:sldId id="277" r:id="rId20"/>
    <p:sldId id="279" r:id="rId21"/>
    <p:sldId id="282" r:id="rId22"/>
    <p:sldId id="286" r:id="rId23"/>
    <p:sldId id="285" r:id="rId24"/>
    <p:sldId id="304" r:id="rId25"/>
    <p:sldId id="287" r:id="rId26"/>
    <p:sldId id="288" r:id="rId27"/>
    <p:sldId id="289" r:id="rId28"/>
    <p:sldId id="305" r:id="rId29"/>
    <p:sldId id="290" r:id="rId30"/>
    <p:sldId id="291" r:id="rId31"/>
    <p:sldId id="309" r:id="rId32"/>
    <p:sldId id="319" r:id="rId33"/>
    <p:sldId id="310" r:id="rId34"/>
    <p:sldId id="311" r:id="rId35"/>
    <p:sldId id="312" r:id="rId36"/>
    <p:sldId id="317" r:id="rId37"/>
    <p:sldId id="318" r:id="rId38"/>
    <p:sldId id="313" r:id="rId39"/>
    <p:sldId id="314" r:id="rId40"/>
    <p:sldId id="315" r:id="rId41"/>
    <p:sldId id="316" r:id="rId42"/>
    <p:sldId id="320" r:id="rId43"/>
    <p:sldId id="321" r:id="rId44"/>
    <p:sldId id="293" r:id="rId45"/>
    <p:sldId id="323" r:id="rId46"/>
    <p:sldId id="292" r:id="rId47"/>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C Ingram" initials="KCI" lastIdx="4" clrIdx="0">
    <p:extLst/>
  </p:cmAuthor>
  <p:cmAuthor id="2" name="Pam Tise" initials="PT"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DB3"/>
    <a:srgbClr val="00CC99"/>
    <a:srgbClr val="F2B800"/>
    <a:srgbClr val="A710C0"/>
    <a:srgbClr val="BF1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4660" autoAdjust="0"/>
  </p:normalViewPr>
  <p:slideViewPr>
    <p:cSldViewPr snapToGrid="0" snapToObjects="1">
      <p:cViewPr varScale="1">
        <p:scale>
          <a:sx n="76" d="100"/>
          <a:sy n="76" d="100"/>
        </p:scale>
        <p:origin x="846" y="78"/>
      </p:cViewPr>
      <p:guideLst>
        <p:guide orient="horz" pos="2160"/>
        <p:guide pos="2880"/>
      </p:guideLst>
    </p:cSldViewPr>
  </p:slideViewPr>
  <p:outlineViewPr>
    <p:cViewPr>
      <p:scale>
        <a:sx n="33" d="100"/>
        <a:sy n="33" d="100"/>
      </p:scale>
      <p:origin x="0" y="-8136"/>
    </p:cViewPr>
  </p:outlineViewPr>
  <p:notesTextViewPr>
    <p:cViewPr>
      <p:scale>
        <a:sx n="1" d="1"/>
        <a:sy n="1" d="1"/>
      </p:scale>
      <p:origin x="0" y="0"/>
    </p:cViewPr>
  </p:notesTextViewPr>
  <p:sorterViewPr>
    <p:cViewPr>
      <p:scale>
        <a:sx n="116" d="100"/>
        <a:sy n="116" d="100"/>
      </p:scale>
      <p:origin x="0" y="-4200"/>
    </p:cViewPr>
  </p:sorterViewPr>
  <p:notesViewPr>
    <p:cSldViewPr snapToGrid="0" snapToObjects="1">
      <p:cViewPr varScale="1">
        <p:scale>
          <a:sx n="107" d="100"/>
          <a:sy n="107" d="100"/>
        </p:scale>
        <p:origin x="-327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10-03T14:11:52.952" idx="2">
    <p:pos x="4503" y="2461"/>
    <p:text>Should we leave this in here in case some do have extension they want to mention?</p:text>
    <p:extLst>
      <p:ext uri="{C676402C-5697-4E1C-873F-D02D1690AC5C}">
        <p15:threadingInfo xmlns:p15="http://schemas.microsoft.com/office/powerpoint/2012/main" timeZoneBias="420"/>
      </p:ext>
    </p:extLst>
  </p:cm>
  <p:cm authorId="2" dt="2016-10-03T14:35:17.439" idx="4">
    <p:pos x="4152" y="1332"/>
    <p:text>I do not know if NPI does this</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226" cy="461172"/>
          </a:xfrm>
          <a:prstGeom prst="rect">
            <a:avLst/>
          </a:prstGeom>
        </p:spPr>
        <p:txBody>
          <a:bodyPr vert="horz" lIns="90974" tIns="45487" rIns="90974" bIns="45487" rtlCol="0"/>
          <a:lstStyle>
            <a:lvl1pPr algn="l">
              <a:defRPr sz="1200"/>
            </a:lvl1pPr>
          </a:lstStyle>
          <a:p>
            <a:endParaRPr lang="en-US"/>
          </a:p>
        </p:txBody>
      </p:sp>
      <p:sp>
        <p:nvSpPr>
          <p:cNvPr id="3" name="Date Placeholder 2"/>
          <p:cNvSpPr>
            <a:spLocks noGrp="1"/>
          </p:cNvSpPr>
          <p:nvPr>
            <p:ph type="dt" sz="quarter" idx="1"/>
          </p:nvPr>
        </p:nvSpPr>
        <p:spPr>
          <a:xfrm>
            <a:off x="3936270" y="0"/>
            <a:ext cx="3012226" cy="461172"/>
          </a:xfrm>
          <a:prstGeom prst="rect">
            <a:avLst/>
          </a:prstGeom>
        </p:spPr>
        <p:txBody>
          <a:bodyPr vert="horz" lIns="90974" tIns="45487" rIns="90974" bIns="45487" rtlCol="0"/>
          <a:lstStyle>
            <a:lvl1pPr algn="r">
              <a:defRPr sz="1200"/>
            </a:lvl1pPr>
          </a:lstStyle>
          <a:p>
            <a:fld id="{73845F8C-21AF-4D0C-A61C-C7C060172B18}" type="datetimeFigureOut">
              <a:rPr lang="en-US" smtClean="0"/>
              <a:t>10/21/2016</a:t>
            </a:fld>
            <a:endParaRPr lang="en-US"/>
          </a:p>
        </p:txBody>
      </p:sp>
      <p:sp>
        <p:nvSpPr>
          <p:cNvPr id="4" name="Footer Placeholder 3"/>
          <p:cNvSpPr>
            <a:spLocks noGrp="1"/>
          </p:cNvSpPr>
          <p:nvPr>
            <p:ph type="ftr" sz="quarter" idx="2"/>
          </p:nvPr>
        </p:nvSpPr>
        <p:spPr>
          <a:xfrm>
            <a:off x="1" y="8773324"/>
            <a:ext cx="3012226" cy="461172"/>
          </a:xfrm>
          <a:prstGeom prst="rect">
            <a:avLst/>
          </a:prstGeom>
        </p:spPr>
        <p:txBody>
          <a:bodyPr vert="horz" lIns="90974" tIns="45487" rIns="90974" bIns="45487" rtlCol="0" anchor="b"/>
          <a:lstStyle>
            <a:lvl1pPr algn="l">
              <a:defRPr sz="1200"/>
            </a:lvl1pPr>
          </a:lstStyle>
          <a:p>
            <a:endParaRPr lang="en-US"/>
          </a:p>
        </p:txBody>
      </p:sp>
      <p:sp>
        <p:nvSpPr>
          <p:cNvPr id="5" name="Slide Number Placeholder 4"/>
          <p:cNvSpPr>
            <a:spLocks noGrp="1"/>
          </p:cNvSpPr>
          <p:nvPr>
            <p:ph type="sldNum" sz="quarter" idx="3"/>
          </p:nvPr>
        </p:nvSpPr>
        <p:spPr>
          <a:xfrm>
            <a:off x="3936270" y="8773324"/>
            <a:ext cx="3012226" cy="461172"/>
          </a:xfrm>
          <a:prstGeom prst="rect">
            <a:avLst/>
          </a:prstGeom>
        </p:spPr>
        <p:txBody>
          <a:bodyPr vert="horz" lIns="90974" tIns="45487" rIns="90974" bIns="45487" rtlCol="0" anchor="b"/>
          <a:lstStyle>
            <a:lvl1pPr algn="r">
              <a:defRPr sz="1200"/>
            </a:lvl1pPr>
          </a:lstStyle>
          <a:p>
            <a:fld id="{8A554CFE-BC66-4659-8E77-E376233723FC}" type="slidenum">
              <a:rPr lang="en-US" smtClean="0"/>
              <a:t>‹#›</a:t>
            </a:fld>
            <a:endParaRPr lang="en-US"/>
          </a:p>
        </p:txBody>
      </p:sp>
    </p:spTree>
    <p:extLst>
      <p:ext uri="{BB962C8B-B14F-4D97-AF65-F5344CB8AC3E}">
        <p14:creationId xmlns:p14="http://schemas.microsoft.com/office/powerpoint/2010/main" val="159172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0" tIns="46245" rIns="92490" bIns="4624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90" tIns="46245" rIns="92490" bIns="46245" rtlCol="0"/>
          <a:lstStyle>
            <a:lvl1pPr algn="r">
              <a:defRPr sz="1200"/>
            </a:lvl1pPr>
          </a:lstStyle>
          <a:p>
            <a:fld id="{6B9ACDA7-5FCC-4ABC-9322-972B86C6DC7E}" type="datetimeFigureOut">
              <a:rPr lang="en-US" smtClean="0"/>
              <a:pPr/>
              <a:t>10/21/2016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0" tIns="46245" rIns="92490" bIns="4624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0" tIns="46245" rIns="92490" bIns="462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90" tIns="46245" rIns="92490" bIns="4624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90" tIns="46245" rIns="92490" bIns="46245" rtlCol="0" anchor="b"/>
          <a:lstStyle>
            <a:lvl1pPr algn="r">
              <a:defRPr sz="1200"/>
            </a:lvl1pPr>
          </a:lstStyle>
          <a:p>
            <a:fld id="{1553015E-0F20-4B06-AFBB-C2AE97D1024A}" type="slidenum">
              <a:rPr lang="en-US" smtClean="0"/>
              <a:pPr/>
              <a:t>‹#›</a:t>
            </a:fld>
            <a:endParaRPr lang="en-US"/>
          </a:p>
        </p:txBody>
      </p:sp>
    </p:spTree>
    <p:extLst>
      <p:ext uri="{BB962C8B-B14F-4D97-AF65-F5344CB8AC3E}">
        <p14:creationId xmlns:p14="http://schemas.microsoft.com/office/powerpoint/2010/main" val="424808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696239-80E2-4927-B4FD-04FAB2C2EADB}" type="slidenum">
              <a:rPr lang="en-US" smtClean="0">
                <a:ea typeface="ＭＳ Ｐゴシック" pitchFamily="34" charset="-128"/>
              </a:rPr>
              <a:pPr/>
              <a:t>1</a:t>
            </a:fld>
            <a:endParaRPr lang="en-US" smtClean="0">
              <a:ea typeface="ＭＳ Ｐゴシック" pitchFamily="34" charset="-128"/>
            </a:endParaRPr>
          </a:p>
        </p:txBody>
      </p:sp>
    </p:spTree>
    <p:extLst>
      <p:ext uri="{BB962C8B-B14F-4D97-AF65-F5344CB8AC3E}">
        <p14:creationId xmlns:p14="http://schemas.microsoft.com/office/powerpoint/2010/main" val="382165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FE2873-5F97-4C31-BF2A-FE367CEAB1F9}" type="slidenum">
              <a:rPr lang="en-US" smtClean="0">
                <a:ea typeface="ＭＳ Ｐゴシック" pitchFamily="34" charset="-128"/>
              </a:rPr>
              <a:pPr/>
              <a:t>3</a:t>
            </a:fld>
            <a:endParaRPr lang="en-US" smtClean="0">
              <a:ea typeface="ＭＳ Ｐゴシック" pitchFamily="34" charset="-128"/>
            </a:endParaRPr>
          </a:p>
        </p:txBody>
      </p:sp>
    </p:spTree>
    <p:extLst>
      <p:ext uri="{BB962C8B-B14F-4D97-AF65-F5344CB8AC3E}">
        <p14:creationId xmlns:p14="http://schemas.microsoft.com/office/powerpoint/2010/main" val="227863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FE2873-5F97-4C31-BF2A-FE367CEAB1F9}" type="slidenum">
              <a:rPr lang="en-US" smtClean="0">
                <a:ea typeface="ＭＳ Ｐゴシック" pitchFamily="34" charset="-128"/>
              </a:rPr>
              <a:pPr/>
              <a:t>4</a:t>
            </a:fld>
            <a:endParaRPr lang="en-US" smtClean="0">
              <a:ea typeface="ＭＳ Ｐゴシック" pitchFamily="34" charset="-128"/>
            </a:endParaRPr>
          </a:p>
        </p:txBody>
      </p:sp>
    </p:spTree>
    <p:extLst>
      <p:ext uri="{BB962C8B-B14F-4D97-AF65-F5344CB8AC3E}">
        <p14:creationId xmlns:p14="http://schemas.microsoft.com/office/powerpoint/2010/main" val="130190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a:defRPr/>
            </a:pPr>
            <a:fld id="{D1D713C7-330E-4D28-8019-1D67F0E0E34B}" type="slidenum">
              <a:rPr lang="en-US" smtClean="0"/>
              <a:pPr>
                <a:defRPr/>
              </a:pPr>
              <a:t>9</a:t>
            </a:fld>
            <a:endParaRPr lang="en-US" dirty="0"/>
          </a:p>
        </p:txBody>
      </p:sp>
    </p:spTree>
    <p:extLst>
      <p:ext uri="{BB962C8B-B14F-4D97-AF65-F5344CB8AC3E}">
        <p14:creationId xmlns:p14="http://schemas.microsoft.com/office/powerpoint/2010/main" val="222449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a:defRPr/>
            </a:pPr>
            <a:fld id="{D1D713C7-330E-4D28-8019-1D67F0E0E34B}" type="slidenum">
              <a:rPr lang="en-US" smtClean="0"/>
              <a:pPr>
                <a:defRPr/>
              </a:pPr>
              <a:t>23</a:t>
            </a:fld>
            <a:endParaRPr lang="en-US" dirty="0"/>
          </a:p>
        </p:txBody>
      </p:sp>
    </p:spTree>
    <p:extLst>
      <p:ext uri="{BB962C8B-B14F-4D97-AF65-F5344CB8AC3E}">
        <p14:creationId xmlns:p14="http://schemas.microsoft.com/office/powerpoint/2010/main" val="222449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3015E-0F20-4B06-AFBB-C2AE97D1024A}" type="slidenum">
              <a:rPr lang="en-US" smtClean="0"/>
              <a:pPr/>
              <a:t>24</a:t>
            </a:fld>
            <a:endParaRPr lang="en-US"/>
          </a:p>
        </p:txBody>
      </p:sp>
    </p:spTree>
    <p:extLst>
      <p:ext uri="{BB962C8B-B14F-4D97-AF65-F5344CB8AC3E}">
        <p14:creationId xmlns:p14="http://schemas.microsoft.com/office/powerpoint/2010/main" val="303101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9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466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A4D032-359D-4260-A6A9-C16B50ABA6D2}" type="datetimeFigureOut">
              <a:rPr lang="en-US"/>
              <a:pPr/>
              <a:t>10/21/2016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633C474-3322-4E10-9AA3-11E42085AD3B}" type="slidenum">
              <a:rPr lang="en-US"/>
              <a:pPr/>
              <a:t>‹#›</a:t>
            </a:fld>
            <a:endParaRPr lang="en-US"/>
          </a:p>
        </p:txBody>
      </p:sp>
    </p:spTree>
    <p:extLst>
      <p:ext uri="{BB962C8B-B14F-4D97-AF65-F5344CB8AC3E}">
        <p14:creationId xmlns:p14="http://schemas.microsoft.com/office/powerpoint/2010/main" val="1201597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8D6ADDC-4987-4958-AEA9-6E78BABF6310}" type="datetimeFigureOut">
              <a:rPr lang="en-US"/>
              <a:pPr/>
              <a:t>10/21/2016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805837-D933-4FB5-9CB8-F2E1CD5DC4DC}" type="slidenum">
              <a:rPr lang="en-US"/>
              <a:pPr/>
              <a:t>‹#›</a:t>
            </a:fld>
            <a:endParaRPr lang="en-US"/>
          </a:p>
        </p:txBody>
      </p:sp>
    </p:spTree>
    <p:extLst>
      <p:ext uri="{BB962C8B-B14F-4D97-AF65-F5344CB8AC3E}">
        <p14:creationId xmlns:p14="http://schemas.microsoft.com/office/powerpoint/2010/main" val="3236169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2" descr="ANR_HEhorizon_poster9.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171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172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4029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83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7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84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565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785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2" descr="ANR_HEhorizon_poster9.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78245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Wave+ANRLogo_basic.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5275" y="5807075"/>
            <a:ext cx="8851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4" r:id="rId9"/>
    <p:sldLayoutId id="2147483715" r:id="rId10"/>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002B1D9-70A4-4029-8C67-EDD37D3EC4EC}" type="datetimeFigureOut">
              <a:rPr lang="en-US"/>
              <a:pPr/>
              <a:t>10/21/2016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AE84CF9-CC4A-420E-A21C-4CB7B0C835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ucanr.edu/aeguideline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ucanr.edu/academicpersonne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ucanr.e/annualevaluation"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ucanr.edu/annualevaluation"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ucanr.edu/annualevaluation"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ucanr.org/academicpersonnel"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61367" y="828286"/>
            <a:ext cx="5062605" cy="1220847"/>
          </a:xfrm>
          <a:prstGeom prst="rect">
            <a:avLst/>
          </a:prstGeom>
          <a:noFill/>
        </p:spPr>
        <p:txBody>
          <a:bodyPr>
            <a:spAutoFit/>
          </a:bodyPr>
          <a:lstStyle/>
          <a:p>
            <a:pPr algn="r" fontAlgn="auto">
              <a:lnSpc>
                <a:spcPts val="4400"/>
              </a:lnSpc>
              <a:spcBef>
                <a:spcPts val="0"/>
              </a:spcBef>
              <a:spcAft>
                <a:spcPts val="0"/>
              </a:spcAft>
              <a:defRPr/>
            </a:pPr>
            <a:endParaRPr lang="en-US" sz="3600" b="1" dirty="0">
              <a:solidFill>
                <a:srgbClr val="184589"/>
              </a:solidFill>
              <a:effectLst>
                <a:glow rad="63500">
                  <a:srgbClr val="F7C346">
                    <a:alpha val="83000"/>
                  </a:srgbClr>
                </a:glow>
              </a:effectLst>
              <a:latin typeface="Verdana"/>
              <a:ea typeface="+mn-ea"/>
              <a:cs typeface="Verdana"/>
            </a:endParaRPr>
          </a:p>
          <a:p>
            <a:pPr algn="r" fontAlgn="auto">
              <a:lnSpc>
                <a:spcPts val="4400"/>
              </a:lnSpc>
              <a:spcBef>
                <a:spcPts val="0"/>
              </a:spcBef>
              <a:spcAft>
                <a:spcPts val="0"/>
              </a:spcAft>
              <a:defRPr/>
            </a:pPr>
            <a:endParaRPr lang="en-US" dirty="0">
              <a:latin typeface="+mn-lt"/>
              <a:ea typeface="+mn-ea"/>
            </a:endParaRPr>
          </a:p>
        </p:txBody>
      </p:sp>
      <p:sp>
        <p:nvSpPr>
          <p:cNvPr id="6" name="Rectangle 2"/>
          <p:cNvSpPr txBox="1">
            <a:spLocks noChangeArrowheads="1"/>
          </p:cNvSpPr>
          <p:nvPr/>
        </p:nvSpPr>
        <p:spPr bwMode="auto">
          <a:xfrm>
            <a:off x="180975" y="1260475"/>
            <a:ext cx="8963025" cy="1216026"/>
          </a:xfrm>
          <a:prstGeom prst="rect">
            <a:avLst/>
          </a:prstGeom>
          <a:noFill/>
          <a:ln w="9525">
            <a:noFill/>
            <a:miter lim="800000"/>
            <a:headEnd/>
            <a:tailEnd/>
          </a:ln>
        </p:spPr>
        <p:txBody>
          <a:bodyPr/>
          <a:lstStyle/>
          <a:p>
            <a:pPr algn="ctr">
              <a:defRPr/>
            </a:pPr>
            <a:r>
              <a:rPr lang="en-US" sz="5400" b="1" dirty="0" smtClean="0">
                <a:solidFill>
                  <a:srgbClr val="F2B800"/>
                </a:solidFill>
                <a:latin typeface="+mj-lt"/>
                <a:ea typeface="ＭＳ Ｐゴシック"/>
                <a:cs typeface="ＭＳ Ｐゴシック"/>
              </a:rPr>
              <a:t>Training for NPI Academics</a:t>
            </a:r>
            <a:endParaRPr lang="en-US" sz="5400" b="1" dirty="0">
              <a:solidFill>
                <a:srgbClr val="F2B800"/>
              </a:solidFill>
              <a:latin typeface="+mj-lt"/>
              <a:ea typeface="ＭＳ Ｐゴシック"/>
              <a:cs typeface="ＭＳ Ｐゴシック"/>
            </a:endParaRPr>
          </a:p>
        </p:txBody>
      </p:sp>
      <p:sp>
        <p:nvSpPr>
          <p:cNvPr id="7" name="Rectangle 6"/>
          <p:cNvSpPr/>
          <p:nvPr/>
        </p:nvSpPr>
        <p:spPr>
          <a:xfrm>
            <a:off x="1479838" y="2789306"/>
            <a:ext cx="5981411" cy="1015663"/>
          </a:xfrm>
          <a:prstGeom prst="rect">
            <a:avLst/>
          </a:prstGeom>
        </p:spPr>
        <p:txBody>
          <a:bodyPr wrap="square">
            <a:spAutoFit/>
          </a:bodyPr>
          <a:lstStyle/>
          <a:p>
            <a:pPr algn="ctr" defTabSz="914400">
              <a:spcBef>
                <a:spcPct val="20000"/>
              </a:spcBef>
              <a:buClr>
                <a:srgbClr val="006666"/>
              </a:buClr>
              <a:buSzPct val="70000"/>
              <a:defRPr/>
            </a:pPr>
            <a:r>
              <a:rPr lang="en-US" sz="3600" b="1" kern="0" dirty="0" smtClean="0">
                <a:solidFill>
                  <a:schemeClr val="tx2"/>
                </a:solidFill>
                <a:latin typeface="Lucida Handwriting" pitchFamily="66" charset="0"/>
                <a:ea typeface="Verdana" pitchFamily="34" charset="0"/>
                <a:cs typeface="Verdana" pitchFamily="34" charset="0"/>
              </a:rPr>
              <a:t> </a:t>
            </a:r>
            <a:r>
              <a:rPr lang="en-US" sz="6000" b="1" kern="0" dirty="0" smtClean="0">
                <a:solidFill>
                  <a:srgbClr val="241DB3"/>
                </a:solidFill>
                <a:latin typeface="+mj-lt"/>
                <a:ea typeface="Verdana" pitchFamily="34" charset="0"/>
                <a:cs typeface="Verdana" pitchFamily="34" charset="0"/>
              </a:rPr>
              <a:t>Fall 2016</a:t>
            </a:r>
            <a:endParaRPr lang="en-US" sz="6000" b="1" kern="0" dirty="0">
              <a:solidFill>
                <a:srgbClr val="241DB3"/>
              </a:solidFill>
              <a:latin typeface="+mj-lt"/>
              <a:ea typeface="Verdana" pitchFamily="34" charset="0"/>
              <a:cs typeface="Verdana" pitchFamily="34" charset="0"/>
            </a:endParaRPr>
          </a:p>
        </p:txBody>
      </p:sp>
    </p:spTree>
    <p:extLst>
      <p:ext uri="{BB962C8B-B14F-4D97-AF65-F5344CB8AC3E}">
        <p14:creationId xmlns:p14="http://schemas.microsoft.com/office/powerpoint/2010/main" val="2547385694"/>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4074" y="190500"/>
            <a:ext cx="6215640" cy="647700"/>
          </a:xfrm>
          <a:prstGeom prst="rect">
            <a:avLst/>
          </a:prstGeom>
        </p:spPr>
        <p:txBody>
          <a:bodyPr wrap="square">
            <a:spAutoFit/>
          </a:bodyPr>
          <a:lstStyle/>
          <a:p>
            <a:pPr algn="ctr">
              <a:defRPr/>
            </a:pPr>
            <a:r>
              <a:rPr lang="en-US" sz="3600" kern="0" dirty="0">
                <a:solidFill>
                  <a:srgbClr val="241DB3"/>
                </a:solidFill>
                <a:latin typeface="+mj-lt"/>
                <a:ea typeface="Verdana" pitchFamily="34" charset="0"/>
                <a:cs typeface="Verdana" pitchFamily="34" charset="0"/>
              </a:rPr>
              <a:t>General Directions</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760661" y="1250768"/>
            <a:ext cx="7982466" cy="3416320"/>
          </a:xfrm>
          <a:prstGeom prst="rect">
            <a:avLst/>
          </a:prstGeom>
        </p:spPr>
        <p:txBody>
          <a:bodyPr wrap="square">
            <a:spAutoFit/>
          </a:bodyPr>
          <a:lstStyle/>
          <a:p>
            <a:pPr marL="342900" indent="-342900" defTabSz="914400">
              <a:spcBef>
                <a:spcPct val="20000"/>
              </a:spcBef>
              <a:buClr>
                <a:schemeClr val="tx2"/>
              </a:buClr>
              <a:buSzPct val="100000"/>
              <a:buFont typeface="Courier New" pitchFamily="49" charset="0"/>
              <a:buChar char="o"/>
              <a:defRPr/>
            </a:pPr>
            <a:r>
              <a:rPr lang="en-US" sz="2400" kern="0" dirty="0" smtClean="0">
                <a:solidFill>
                  <a:srgbClr val="000000"/>
                </a:solidFill>
                <a:latin typeface="+mj-lt"/>
                <a:ea typeface="+mn-ea"/>
              </a:rPr>
              <a:t>For a Full Annual Evaluation, include work </a:t>
            </a:r>
            <a:r>
              <a:rPr lang="en-US" sz="2400" kern="0" dirty="0" smtClean="0">
                <a:latin typeface="+mj-lt"/>
                <a:ea typeface="+mn-ea"/>
              </a:rPr>
              <a:t>from:</a:t>
            </a:r>
          </a:p>
          <a:p>
            <a:pPr marL="800100" lvl="1" indent="-342900" defTabSz="914400">
              <a:spcBef>
                <a:spcPct val="20000"/>
              </a:spcBef>
              <a:buClr>
                <a:schemeClr val="tx2"/>
              </a:buClr>
              <a:buSzPct val="100000"/>
              <a:buFont typeface="Wingdings" panose="05000000000000000000" pitchFamily="2" charset="2"/>
              <a:buChar char="ü"/>
              <a:defRPr/>
            </a:pPr>
            <a:r>
              <a:rPr lang="en-US" sz="2400" kern="0" dirty="0" smtClean="0">
                <a:latin typeface="+mj-lt"/>
                <a:ea typeface="+mn-ea"/>
              </a:rPr>
              <a:t> </a:t>
            </a:r>
            <a:r>
              <a:rPr lang="en-US" sz="2400" b="1" kern="0" dirty="0" smtClean="0">
                <a:solidFill>
                  <a:srgbClr val="FF0000"/>
                </a:solidFill>
                <a:latin typeface="+mj-lt"/>
                <a:ea typeface="+mn-ea"/>
              </a:rPr>
              <a:t>October 1, 2015 through September 30, 2016</a:t>
            </a:r>
            <a:r>
              <a:rPr lang="en-US" sz="2400" kern="0" dirty="0" smtClean="0">
                <a:solidFill>
                  <a:srgbClr val="FF0000"/>
                </a:solidFill>
                <a:latin typeface="+mj-lt"/>
                <a:ea typeface="+mn-ea"/>
              </a:rPr>
              <a:t>.</a:t>
            </a:r>
          </a:p>
          <a:p>
            <a:pPr marL="342900" indent="-342900" defTabSz="914400">
              <a:spcBef>
                <a:spcPct val="20000"/>
              </a:spcBef>
              <a:buClr>
                <a:schemeClr val="tx2"/>
              </a:buClr>
              <a:buSzPct val="100000"/>
              <a:buFont typeface="Courier New" pitchFamily="49" charset="0"/>
              <a:buChar char="o"/>
              <a:defRPr/>
            </a:pPr>
            <a:r>
              <a:rPr lang="en-US" sz="2400" kern="0" dirty="0" smtClean="0">
                <a:solidFill>
                  <a:srgbClr val="000000"/>
                </a:solidFill>
                <a:latin typeface="+mj-lt"/>
                <a:ea typeface="+mn-ea"/>
              </a:rPr>
              <a:t>In completing an Abbreviated AE, include work from:</a:t>
            </a:r>
          </a:p>
          <a:p>
            <a:pPr marL="800100" lvl="2" indent="-342900" defTabSz="914400">
              <a:spcBef>
                <a:spcPct val="20000"/>
              </a:spcBef>
              <a:buClr>
                <a:schemeClr val="tx2"/>
              </a:buClr>
              <a:buSzPct val="100000"/>
              <a:buFont typeface="Wingdings" panose="05000000000000000000" pitchFamily="2" charset="2"/>
              <a:buChar char="ü"/>
              <a:defRPr/>
            </a:pPr>
            <a:r>
              <a:rPr lang="en-US" sz="2400" kern="0" dirty="0"/>
              <a:t>	</a:t>
            </a:r>
            <a:r>
              <a:rPr lang="en-US" sz="2400" b="1" kern="0" dirty="0" smtClean="0">
                <a:solidFill>
                  <a:srgbClr val="FF0000"/>
                </a:solidFill>
              </a:rPr>
              <a:t>Start date through September </a:t>
            </a:r>
            <a:r>
              <a:rPr lang="en-US" sz="2400" b="1" kern="0" dirty="0">
                <a:solidFill>
                  <a:srgbClr val="FF0000"/>
                </a:solidFill>
              </a:rPr>
              <a:t>30, </a:t>
            </a:r>
            <a:r>
              <a:rPr lang="en-US" sz="2400" b="1" kern="0" dirty="0" smtClean="0">
                <a:solidFill>
                  <a:srgbClr val="FF0000"/>
                </a:solidFill>
              </a:rPr>
              <a:t>2016</a:t>
            </a:r>
            <a:r>
              <a:rPr lang="en-US" sz="2400" kern="0" dirty="0" smtClean="0">
                <a:solidFill>
                  <a:srgbClr val="FF0000"/>
                </a:solidFill>
              </a:rPr>
              <a:t>.</a:t>
            </a:r>
            <a:endParaRPr lang="en-US" sz="2400" kern="0" dirty="0" smtClean="0">
              <a:solidFill>
                <a:srgbClr val="000000"/>
              </a:solidFill>
              <a:latin typeface="+mj-lt"/>
              <a:ea typeface="+mn-ea"/>
            </a:endParaRPr>
          </a:p>
          <a:p>
            <a:pPr marL="342900" indent="-342900" defTabSz="914400">
              <a:spcBef>
                <a:spcPct val="20000"/>
              </a:spcBef>
              <a:buClr>
                <a:schemeClr val="tx2"/>
              </a:buClr>
              <a:buSzPct val="100000"/>
              <a:buFont typeface="Courier New" pitchFamily="49" charset="0"/>
              <a:buChar char="o"/>
              <a:defRPr/>
            </a:pPr>
            <a:r>
              <a:rPr lang="en-US" sz="2400" kern="0" dirty="0" smtClean="0">
                <a:solidFill>
                  <a:srgbClr val="000000"/>
                </a:solidFill>
                <a:latin typeface="+mj-lt"/>
                <a:ea typeface="+mn-ea"/>
              </a:rPr>
              <a:t>Section </a:t>
            </a:r>
            <a:r>
              <a:rPr lang="en-US" sz="2400" kern="0" dirty="0">
                <a:solidFill>
                  <a:srgbClr val="000000"/>
                </a:solidFill>
                <a:latin typeface="+mj-lt"/>
                <a:ea typeface="+mn-ea"/>
              </a:rPr>
              <a:t>A: </a:t>
            </a:r>
            <a:r>
              <a:rPr lang="en-US" sz="2400" kern="0" dirty="0" smtClean="0">
                <a:solidFill>
                  <a:srgbClr val="000000"/>
                </a:solidFill>
                <a:latin typeface="+mj-lt"/>
                <a:ea typeface="+mn-ea"/>
              </a:rPr>
              <a:t> Program Summary Narrative limited </a:t>
            </a:r>
            <a:r>
              <a:rPr lang="en-US" sz="2400" kern="0" dirty="0">
                <a:solidFill>
                  <a:srgbClr val="000000"/>
                </a:solidFill>
                <a:latin typeface="+mj-lt"/>
                <a:ea typeface="+mn-ea"/>
              </a:rPr>
              <a:t>to 6 pages.</a:t>
            </a:r>
          </a:p>
          <a:p>
            <a:pPr marL="342900" indent="-342900" defTabSz="914400">
              <a:spcBef>
                <a:spcPct val="20000"/>
              </a:spcBef>
              <a:buClr>
                <a:schemeClr val="tx2"/>
              </a:buClr>
              <a:buSzPct val="100000"/>
              <a:buFont typeface="Courier New" pitchFamily="49" charset="0"/>
              <a:buChar char="o"/>
              <a:defRPr/>
            </a:pPr>
            <a:r>
              <a:rPr lang="en-US" sz="2400" kern="0" dirty="0" smtClean="0">
                <a:solidFill>
                  <a:srgbClr val="000000"/>
                </a:solidFill>
                <a:latin typeface="+mj-lt"/>
                <a:ea typeface="+mn-ea"/>
              </a:rPr>
              <a:t>Bibliography: You are only required to </a:t>
            </a:r>
            <a:r>
              <a:rPr lang="en-US" sz="2400" b="1" kern="0" dirty="0" smtClean="0">
                <a:solidFill>
                  <a:srgbClr val="000000"/>
                </a:solidFill>
                <a:latin typeface="+mj-lt"/>
                <a:ea typeface="+mn-ea"/>
              </a:rPr>
              <a:t>include only those publications developed during the period under review </a:t>
            </a:r>
            <a:r>
              <a:rPr lang="en-US" sz="2400" kern="0" dirty="0" smtClean="0">
                <a:solidFill>
                  <a:srgbClr val="000000"/>
                </a:solidFill>
                <a:latin typeface="+mj-lt"/>
                <a:ea typeface="+mn-ea"/>
              </a:rPr>
              <a:t>and not previously reported.  </a:t>
            </a:r>
          </a:p>
        </p:txBody>
      </p:sp>
    </p:spTree>
    <p:extLst>
      <p:ext uri="{BB962C8B-B14F-4D97-AF65-F5344CB8AC3E}">
        <p14:creationId xmlns:p14="http://schemas.microsoft.com/office/powerpoint/2010/main" val="2377198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0" y="177848"/>
            <a:ext cx="7627938" cy="646113"/>
          </a:xfrm>
          <a:prstGeom prst="rect">
            <a:avLst/>
          </a:prstGeom>
        </p:spPr>
        <p:txBody>
          <a:bodyPr>
            <a:spAutoFit/>
          </a:bodyPr>
          <a:lstStyle/>
          <a:p>
            <a:pPr algn="ctr">
              <a:defRPr/>
            </a:pPr>
            <a:r>
              <a:rPr lang="en-US" sz="3600" kern="0" dirty="0">
                <a:solidFill>
                  <a:srgbClr val="241DB3"/>
                </a:solidFill>
                <a:latin typeface="+mj-lt"/>
                <a:ea typeface="Verdana" pitchFamily="34" charset="0"/>
                <a:cs typeface="Verdana" pitchFamily="34" charset="0"/>
              </a:rPr>
              <a:t>AE Template &amp; Guidelines</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381000" y="1306561"/>
            <a:ext cx="8509000" cy="3841052"/>
          </a:xfrm>
          <a:prstGeom prst="rect">
            <a:avLst/>
          </a:prstGeom>
        </p:spPr>
        <p:txBody>
          <a:bodyPr wrap="square">
            <a:spAutoFit/>
          </a:bodyPr>
          <a:lstStyle/>
          <a:p>
            <a:pPr marL="800100" lvl="1" indent="-342900" defTabSz="914400">
              <a:lnSpc>
                <a:spcPct val="90000"/>
              </a:lnSpc>
              <a:spcBef>
                <a:spcPct val="20000"/>
              </a:spcBef>
              <a:buClr>
                <a:schemeClr val="tx2"/>
              </a:buClr>
              <a:buSzPct val="95000"/>
              <a:buFont typeface="Courier New" pitchFamily="49" charset="0"/>
              <a:buChar char="o"/>
              <a:defRPr/>
            </a:pPr>
            <a:r>
              <a:rPr lang="en-US" sz="2100" kern="0" dirty="0">
                <a:latin typeface="+mj-lt"/>
                <a:ea typeface="ＭＳ Ｐゴシック" charset="-128"/>
                <a:cs typeface="ＭＳ Ｐゴシック" charset="-128"/>
              </a:rPr>
              <a:t>Templates and Guidelines will be available on your Academic Online Program Review page (top right). When you “click” the AE link, it takes you to the Academic Personnel Annual Evaluation information found at:</a:t>
            </a:r>
          </a:p>
          <a:p>
            <a:pPr marL="742950" lvl="1" indent="-285750" defTabSz="914400">
              <a:lnSpc>
                <a:spcPct val="90000"/>
              </a:lnSpc>
              <a:spcBef>
                <a:spcPct val="20000"/>
              </a:spcBef>
              <a:buClr>
                <a:srgbClr val="99CCCC"/>
              </a:buClr>
              <a:buSzPct val="70000"/>
              <a:defRPr/>
            </a:pPr>
            <a:r>
              <a:rPr lang="en-US" sz="2100" kern="0" dirty="0">
                <a:latin typeface="+mj-lt"/>
                <a:ea typeface="ＭＳ Ｐゴシック" charset="-128"/>
                <a:cs typeface="ＭＳ Ｐゴシック" charset="-128"/>
              </a:rPr>
              <a:t>	</a:t>
            </a:r>
            <a:r>
              <a:rPr lang="en-US" sz="2100" kern="0" dirty="0" smtClean="0">
                <a:latin typeface="+mj-lt"/>
                <a:ea typeface="ＭＳ Ｐゴシック" charset="-128"/>
                <a:cs typeface="ＭＳ Ｐゴシック" charset="-128"/>
                <a:hlinkClick r:id="rId2"/>
              </a:rPr>
              <a:t>http://ucanr.edu/aeguidelines</a:t>
            </a:r>
            <a:r>
              <a:rPr lang="en-US" sz="2100" kern="0" dirty="0" smtClean="0">
                <a:latin typeface="+mj-lt"/>
                <a:ea typeface="ＭＳ Ｐゴシック" charset="-128"/>
                <a:cs typeface="ＭＳ Ｐゴシック" charset="-128"/>
              </a:rPr>
              <a:t> (or </a:t>
            </a:r>
            <a:r>
              <a:rPr lang="en-US" sz="2100" kern="0" dirty="0">
                <a:latin typeface="+mj-lt"/>
                <a:ea typeface="ＭＳ Ｐゴシック" charset="-128"/>
                <a:cs typeface="ＭＳ Ｐゴシック" charset="-128"/>
              </a:rPr>
              <a:t>go directly to </a:t>
            </a:r>
            <a:r>
              <a:rPr lang="en-US" sz="2100" kern="0" dirty="0" smtClean="0">
                <a:latin typeface="+mj-lt"/>
                <a:ea typeface="ＭＳ Ｐゴシック" charset="-128"/>
                <a:cs typeface="ＭＳ Ｐゴシック" charset="-128"/>
              </a:rPr>
              <a:t>this </a:t>
            </a:r>
            <a:r>
              <a:rPr lang="en-US" sz="2100" kern="0" dirty="0">
                <a:latin typeface="+mj-lt"/>
                <a:ea typeface="ＭＳ Ｐゴシック" charset="-128"/>
                <a:cs typeface="ＭＳ Ｐゴシック" charset="-128"/>
              </a:rPr>
              <a:t>link for all annual evaluation </a:t>
            </a:r>
            <a:r>
              <a:rPr lang="en-US" sz="2100" kern="0" dirty="0" smtClean="0">
                <a:latin typeface="+mj-lt"/>
                <a:ea typeface="ＭＳ Ｐゴシック" charset="-128"/>
                <a:cs typeface="ＭＳ Ｐゴシック" charset="-128"/>
              </a:rPr>
              <a:t>templates and guidelines).</a:t>
            </a:r>
          </a:p>
          <a:p>
            <a:pPr marL="800100" lvl="1" indent="-342900" defTabSz="914400">
              <a:lnSpc>
                <a:spcPct val="90000"/>
              </a:lnSpc>
              <a:spcBef>
                <a:spcPct val="20000"/>
              </a:spcBef>
              <a:buClr>
                <a:schemeClr val="tx1"/>
              </a:buClr>
              <a:buSzPct val="100000"/>
              <a:buFont typeface="Courier New" panose="02070309020205020404" pitchFamily="49" charset="0"/>
              <a:buChar char="o"/>
              <a:defRPr/>
            </a:pPr>
            <a:r>
              <a:rPr lang="en-US" sz="2100" kern="0" dirty="0" smtClean="0">
                <a:latin typeface="+mj-lt"/>
                <a:ea typeface="ＭＳ Ｐゴシック" charset="-128"/>
                <a:cs typeface="ＭＳ Ｐゴシック" charset="-128"/>
              </a:rPr>
              <a:t>There are two AE templates for all academic titles. If you have served longer than 6 months – use the full template (sections A-C). If you have served less than 6 months – use the abbreviated template.</a:t>
            </a:r>
          </a:p>
          <a:p>
            <a:pPr marL="1257300" lvl="2" indent="-342900" defTabSz="914400">
              <a:lnSpc>
                <a:spcPct val="90000"/>
              </a:lnSpc>
              <a:spcBef>
                <a:spcPct val="20000"/>
              </a:spcBef>
              <a:buClr>
                <a:schemeClr val="tx1"/>
              </a:buClr>
              <a:buSzPct val="54000"/>
              <a:buFont typeface="Wingdings" panose="05000000000000000000" pitchFamily="2" charset="2"/>
              <a:buChar char="q"/>
              <a:defRPr/>
            </a:pPr>
            <a:r>
              <a:rPr lang="en-US" sz="2100" kern="0" dirty="0" smtClean="0">
                <a:latin typeface="+mj-lt"/>
                <a:ea typeface="ＭＳ Ｐゴシック" charset="-128"/>
                <a:cs typeface="ＭＳ Ｐゴシック" charset="-128"/>
              </a:rPr>
              <a:t>Abbreviated Template only utilizes Section A (program summary narrative -work performed to date) &amp; Section C (goals).</a:t>
            </a:r>
          </a:p>
          <a:p>
            <a:pPr marL="800100" lvl="1" indent="-342900" defTabSz="914400">
              <a:lnSpc>
                <a:spcPct val="90000"/>
              </a:lnSpc>
              <a:spcBef>
                <a:spcPct val="20000"/>
              </a:spcBef>
              <a:buClr>
                <a:schemeClr val="tx1"/>
              </a:buClr>
              <a:buSzPct val="100000"/>
              <a:buFont typeface="Courier New" panose="02070309020205020404" pitchFamily="49" charset="0"/>
              <a:buChar char="o"/>
              <a:defRPr/>
            </a:pPr>
            <a:r>
              <a:rPr lang="en-US" sz="2100" kern="0" dirty="0" smtClean="0">
                <a:latin typeface="+mj-lt"/>
                <a:ea typeface="ＭＳ Ｐゴシック" charset="-128"/>
                <a:cs typeface="ＭＳ Ｐゴシック" charset="-128"/>
              </a:rPr>
              <a:t>If you began after September 30</a:t>
            </a:r>
            <a:r>
              <a:rPr lang="en-US" sz="2100" kern="0" baseline="30000" dirty="0" smtClean="0">
                <a:latin typeface="+mj-lt"/>
                <a:ea typeface="ＭＳ Ｐゴシック" charset="-128"/>
                <a:cs typeface="ＭＳ Ｐゴシック" charset="-128"/>
              </a:rPr>
              <a:t>th</a:t>
            </a:r>
            <a:r>
              <a:rPr lang="en-US" sz="2100" kern="0" dirty="0" smtClean="0">
                <a:latin typeface="+mj-lt"/>
                <a:ea typeface="ＭＳ Ｐゴシック" charset="-128"/>
                <a:cs typeface="ＭＳ Ｐゴシック" charset="-128"/>
              </a:rPr>
              <a:t> – use Section C- goals only.</a:t>
            </a:r>
            <a:endParaRPr lang="en-US" sz="2100" kern="0" dirty="0">
              <a:latin typeface="+mj-lt"/>
              <a:ea typeface="ＭＳ Ｐゴシック" charset="-128"/>
              <a:cs typeface="ＭＳ Ｐゴシック" charset="-128"/>
            </a:endParaRPr>
          </a:p>
        </p:txBody>
      </p:sp>
    </p:spTree>
    <p:extLst>
      <p:ext uri="{BB962C8B-B14F-4D97-AF65-F5344CB8AC3E}">
        <p14:creationId xmlns:p14="http://schemas.microsoft.com/office/powerpoint/2010/main" val="1339578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2113" y="-709613"/>
            <a:ext cx="12468225" cy="8277225"/>
          </a:xfrm>
          <a:prstGeom prst="rect">
            <a:avLst/>
          </a:prstGeom>
        </p:spPr>
      </p:pic>
    </p:spTree>
    <p:extLst>
      <p:ext uri="{BB962C8B-B14F-4D97-AF65-F5344CB8AC3E}">
        <p14:creationId xmlns:p14="http://schemas.microsoft.com/office/powerpoint/2010/main" val="2868991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2113" y="-709613"/>
            <a:ext cx="12468225" cy="8277225"/>
          </a:xfrm>
          <a:prstGeom prst="rect">
            <a:avLst/>
          </a:prstGeom>
        </p:spPr>
      </p:pic>
    </p:spTree>
    <p:extLst>
      <p:ext uri="{BB962C8B-B14F-4D97-AF65-F5344CB8AC3E}">
        <p14:creationId xmlns:p14="http://schemas.microsoft.com/office/powerpoint/2010/main" val="2235632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150" y="0"/>
            <a:ext cx="8096250" cy="647700"/>
          </a:xfrm>
          <a:prstGeom prst="rect">
            <a:avLst/>
          </a:prstGeom>
        </p:spPr>
        <p:txBody>
          <a:bodyPr wrap="square">
            <a:spAutoFit/>
          </a:bodyPr>
          <a:lstStyle/>
          <a:p>
            <a:pPr algn="ctr">
              <a:defRPr/>
            </a:pPr>
            <a:r>
              <a:rPr lang="en-US" sz="3600" kern="0" dirty="0" smtClean="0">
                <a:solidFill>
                  <a:srgbClr val="241DB3"/>
                </a:solidFill>
                <a:latin typeface="+mj-lt"/>
                <a:ea typeface="Verdana" pitchFamily="34" charset="0"/>
                <a:cs typeface="Verdana" pitchFamily="34" charset="0"/>
              </a:rPr>
              <a:t>Position</a:t>
            </a:r>
            <a:r>
              <a:rPr lang="en-US" sz="3600" kern="0" dirty="0" smtClean="0">
                <a:solidFill>
                  <a:schemeClr val="tx2"/>
                </a:solidFill>
                <a:latin typeface="+mj-lt"/>
                <a:ea typeface="Verdana" pitchFamily="34" charset="0"/>
                <a:cs typeface="Verdana" pitchFamily="34" charset="0"/>
              </a:rPr>
              <a:t> </a:t>
            </a:r>
            <a:r>
              <a:rPr lang="en-US" sz="3600" kern="0" dirty="0" smtClean="0">
                <a:solidFill>
                  <a:srgbClr val="241DB3"/>
                </a:solidFill>
                <a:latin typeface="+mj-lt"/>
                <a:ea typeface="Verdana" pitchFamily="34" charset="0"/>
                <a:cs typeface="Verdana" pitchFamily="34" charset="0"/>
              </a:rPr>
              <a:t>Description Discussion</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403761" y="647700"/>
            <a:ext cx="8597735" cy="5299912"/>
          </a:xfrm>
          <a:prstGeom prst="rect">
            <a:avLst/>
          </a:prstGeom>
        </p:spPr>
        <p:txBody>
          <a:bodyPr wrap="square">
            <a:spAutoFit/>
          </a:bodyPr>
          <a:lstStyle/>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Name, Position Title, Effective Date</a:t>
            </a:r>
          </a:p>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Purpose</a:t>
            </a:r>
          </a:p>
          <a:p>
            <a:pPr marL="342900" indent="-342900" defTabSz="914400">
              <a:spcBef>
                <a:spcPct val="20000"/>
              </a:spcBef>
              <a:buClr>
                <a:schemeClr val="tx2"/>
              </a:buClr>
              <a:buSzPct val="100000"/>
              <a:buFont typeface="Courier New" pitchFamily="49" charset="0"/>
              <a:buChar char="o"/>
              <a:defRPr/>
            </a:pPr>
            <a:r>
              <a:rPr lang="en-US" kern="0" dirty="0" smtClean="0">
                <a:latin typeface="+mj-lt"/>
                <a:ea typeface="+mn-ea"/>
              </a:rPr>
              <a:t>Academic Program Major Responsibilities </a:t>
            </a:r>
            <a:endParaRPr lang="en-US" kern="0" dirty="0">
              <a:latin typeface="+mj-lt"/>
              <a:ea typeface="+mn-ea"/>
            </a:endParaRPr>
          </a:p>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Administrative Duties </a:t>
            </a:r>
            <a:r>
              <a:rPr lang="en-US" i="1" kern="0" dirty="0" smtClean="0">
                <a:solidFill>
                  <a:srgbClr val="000000"/>
                </a:solidFill>
                <a:latin typeface="+mj-lt"/>
                <a:ea typeface="+mn-ea"/>
              </a:rPr>
              <a:t>if applicable </a:t>
            </a:r>
            <a:r>
              <a:rPr lang="en-US" kern="0" dirty="0" smtClean="0">
                <a:solidFill>
                  <a:srgbClr val="000000"/>
                </a:solidFill>
                <a:latin typeface="+mj-lt"/>
                <a:ea typeface="+mn-ea"/>
              </a:rPr>
              <a:t>(Program Leadership &amp; Business  Operations Duties)</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Leadership</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Administration</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Budget</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Local Delivery of Statewide Programs</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Interpersonal Relationships</a:t>
            </a:r>
          </a:p>
          <a:p>
            <a:pPr marL="800100" lvl="1"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Academic, Research and Administrative Staff</a:t>
            </a:r>
            <a:endParaRPr lang="en-US" kern="0" dirty="0">
              <a:solidFill>
                <a:srgbClr val="000000"/>
              </a:solidFill>
              <a:latin typeface="+mj-lt"/>
              <a:ea typeface="+mn-ea"/>
            </a:endParaRPr>
          </a:p>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Affirmative Action </a:t>
            </a:r>
            <a:endParaRPr lang="en-US" kern="0" dirty="0">
              <a:solidFill>
                <a:srgbClr val="000000"/>
              </a:solidFill>
              <a:latin typeface="+mj-lt"/>
              <a:ea typeface="+mn-ea"/>
            </a:endParaRPr>
          </a:p>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Relationships</a:t>
            </a:r>
          </a:p>
          <a:p>
            <a:pPr marL="342900"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Qualifications</a:t>
            </a:r>
          </a:p>
          <a:p>
            <a:pPr marL="742950" lvl="1" indent="-285750" defTabSz="914400">
              <a:spcBef>
                <a:spcPct val="20000"/>
              </a:spcBef>
              <a:buClr>
                <a:schemeClr val="tx2"/>
              </a:buClr>
              <a:buSzPct val="50000"/>
              <a:buFont typeface="Wingdings" panose="05000000000000000000" pitchFamily="2" charset="2"/>
              <a:buChar char="q"/>
              <a:defRPr/>
            </a:pPr>
            <a:r>
              <a:rPr lang="en-US" kern="0" dirty="0" smtClean="0">
                <a:solidFill>
                  <a:srgbClr val="000000"/>
                </a:solidFill>
                <a:latin typeface="+mj-lt"/>
                <a:ea typeface="+mn-ea"/>
              </a:rPr>
              <a:t>For the template go to </a:t>
            </a:r>
            <a:r>
              <a:rPr lang="en-US" kern="0" dirty="0" smtClean="0">
                <a:solidFill>
                  <a:srgbClr val="000000"/>
                </a:solidFill>
                <a:latin typeface="+mj-lt"/>
                <a:ea typeface="+mn-ea"/>
                <a:hlinkClick r:id="rId2"/>
              </a:rPr>
              <a:t>http://ucanr.edu/academicpersonnel</a:t>
            </a:r>
            <a:endParaRPr lang="en-US" kern="0" dirty="0" smtClean="0">
              <a:solidFill>
                <a:srgbClr val="000000"/>
              </a:solidFill>
              <a:latin typeface="+mj-lt"/>
              <a:ea typeface="+mn-ea"/>
            </a:endParaRPr>
          </a:p>
          <a:p>
            <a:pPr marL="1257300" lvl="2"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The position description is required as part of the Annual Evaluation Process.</a:t>
            </a:r>
            <a:endParaRPr lang="en-US" kern="0" dirty="0">
              <a:solidFill>
                <a:srgbClr val="000000"/>
              </a:solidFill>
              <a:latin typeface="+mj-lt"/>
              <a:ea typeface="+mn-ea"/>
            </a:endParaRPr>
          </a:p>
        </p:txBody>
      </p:sp>
    </p:spTree>
    <p:extLst>
      <p:ext uri="{BB962C8B-B14F-4D97-AF65-F5344CB8AC3E}">
        <p14:creationId xmlns:p14="http://schemas.microsoft.com/office/powerpoint/2010/main" val="551594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32845"/>
            <a:ext cx="8543925" cy="1200329"/>
          </a:xfrm>
          <a:prstGeom prst="rect">
            <a:avLst/>
          </a:prstGeom>
        </p:spPr>
        <p:txBody>
          <a:bodyPr wrap="square">
            <a:spAutoFit/>
          </a:bodyPr>
          <a:lstStyle/>
          <a:p>
            <a:pPr algn="ctr">
              <a:defRPr/>
            </a:pPr>
            <a:r>
              <a:rPr lang="en-US" sz="3600" kern="0" dirty="0" smtClean="0">
                <a:solidFill>
                  <a:srgbClr val="241DB3"/>
                </a:solidFill>
                <a:latin typeface="+mj-lt"/>
                <a:ea typeface="Verdana" pitchFamily="34" charset="0"/>
                <a:cs typeface="Verdana" pitchFamily="34" charset="0"/>
              </a:rPr>
              <a:t>Annual Evaluation Template</a:t>
            </a:r>
          </a:p>
          <a:p>
            <a:pPr algn="ctr">
              <a:defRPr/>
            </a:pPr>
            <a:r>
              <a:rPr lang="en-US" sz="3600" kern="0" dirty="0" smtClean="0">
                <a:solidFill>
                  <a:srgbClr val="241DB3"/>
                </a:solidFill>
                <a:latin typeface="+mj-lt"/>
                <a:ea typeface="Verdana" pitchFamily="34" charset="0"/>
                <a:cs typeface="Verdana" pitchFamily="34" charset="0"/>
              </a:rPr>
              <a:t>Section A – Self Assessment</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209550" y="1176532"/>
            <a:ext cx="8737381" cy="4284250"/>
          </a:xfrm>
          <a:prstGeom prst="rect">
            <a:avLst/>
          </a:prstGeom>
        </p:spPr>
        <p:txBody>
          <a:bodyPr wrap="square">
            <a:spAutoFit/>
          </a:bodyPr>
          <a:lstStyle/>
          <a:p>
            <a:pPr defTabSz="914400">
              <a:spcBef>
                <a:spcPct val="20000"/>
              </a:spcBef>
              <a:buClr>
                <a:schemeClr val="tx2"/>
              </a:buClr>
              <a:buSzPct val="100000"/>
              <a:defRPr/>
            </a:pPr>
            <a:r>
              <a:rPr lang="en-US" b="1" kern="0" dirty="0" smtClean="0">
                <a:solidFill>
                  <a:srgbClr val="000000"/>
                </a:solidFill>
                <a:latin typeface="+mj-lt"/>
                <a:ea typeface="+mn-ea"/>
              </a:rPr>
              <a:t>Program Summary Narrative </a:t>
            </a:r>
            <a:r>
              <a:rPr lang="en-US" b="1" kern="0" dirty="0" smtClean="0">
                <a:solidFill>
                  <a:srgbClr val="FF0000"/>
                </a:solidFill>
                <a:latin typeface="+mj-lt"/>
                <a:ea typeface="+mn-ea"/>
              </a:rPr>
              <a:t>Section A</a:t>
            </a:r>
            <a:r>
              <a:rPr lang="en-US" b="1" kern="0" dirty="0" smtClean="0">
                <a:solidFill>
                  <a:srgbClr val="000000"/>
                </a:solidFill>
                <a:latin typeface="+mj-lt"/>
                <a:ea typeface="+mn-ea"/>
              </a:rPr>
              <a:t> – 6 Page Limit</a:t>
            </a:r>
          </a:p>
          <a:p>
            <a:pPr marL="342900" lvl="1" indent="-342900" defTabSz="914400">
              <a:spcBef>
                <a:spcPct val="20000"/>
              </a:spcBef>
              <a:buClr>
                <a:schemeClr val="tx2"/>
              </a:buClr>
              <a:buSzPct val="100000"/>
              <a:buFont typeface="Courier New" pitchFamily="49" charset="0"/>
              <a:buChar char="o"/>
              <a:tabLst>
                <a:tab pos="457200" algn="l"/>
              </a:tabLst>
              <a:defRPr/>
            </a:pPr>
            <a:r>
              <a:rPr lang="en-US" kern="0" dirty="0" smtClean="0">
                <a:solidFill>
                  <a:srgbClr val="000000"/>
                </a:solidFill>
                <a:latin typeface="+mj-lt"/>
                <a:ea typeface="+mn-ea"/>
              </a:rPr>
              <a:t>Statement of Assignment </a:t>
            </a:r>
          </a:p>
          <a:p>
            <a:pPr marL="342900" lvl="1" indent="-342900" defTabSz="914400">
              <a:spcBef>
                <a:spcPct val="20000"/>
              </a:spcBef>
              <a:buClr>
                <a:schemeClr val="tx2"/>
              </a:buClr>
              <a:buSzPct val="100000"/>
              <a:buFont typeface="Courier New" pitchFamily="49" charset="0"/>
              <a:buChar char="o"/>
              <a:tabLst>
                <a:tab pos="457200" algn="l"/>
              </a:tabLst>
              <a:defRPr/>
            </a:pPr>
            <a:r>
              <a:rPr lang="en-US" kern="0" dirty="0" smtClean="0">
                <a:solidFill>
                  <a:srgbClr val="000000"/>
                </a:solidFill>
                <a:latin typeface="+mj-lt"/>
                <a:ea typeface="+mn-ea"/>
              </a:rPr>
              <a:t>Changes in responsibilities (if applicable).</a:t>
            </a:r>
          </a:p>
          <a:p>
            <a:pPr marL="1257300" lvl="2" indent="-342900" defTabSz="914400">
              <a:spcBef>
                <a:spcPct val="20000"/>
              </a:spcBef>
              <a:buClr>
                <a:schemeClr val="tx2"/>
              </a:buClr>
              <a:buSzPct val="50000"/>
              <a:buFont typeface="Wingdings" pitchFamily="2" charset="2"/>
              <a:buChar char="q"/>
              <a:defRPr/>
            </a:pPr>
            <a:r>
              <a:rPr lang="en-US" kern="0" dirty="0" smtClean="0">
                <a:solidFill>
                  <a:srgbClr val="000000"/>
                </a:solidFill>
                <a:latin typeface="+mj-lt"/>
                <a:ea typeface="+mn-ea"/>
              </a:rPr>
              <a:t>Programmatic Assignment of FTE - ANR knowledge area (FTE).</a:t>
            </a:r>
          </a:p>
          <a:p>
            <a:pPr marL="342900" lvl="1" indent="-342900" defTabSz="914400">
              <a:spcBef>
                <a:spcPct val="20000"/>
              </a:spcBef>
              <a:buClr>
                <a:schemeClr val="tx2"/>
              </a:buClr>
              <a:buSzPct val="100000"/>
              <a:buFont typeface="Courier New" pitchFamily="49" charset="0"/>
              <a:buChar char="o"/>
              <a:defRPr/>
            </a:pPr>
            <a:r>
              <a:rPr lang="en-US" kern="0" dirty="0" smtClean="0">
                <a:solidFill>
                  <a:srgbClr val="000000"/>
                </a:solidFill>
              </a:rPr>
              <a:t>Academic Coordinators: Emphasize your coordination of academic programs.</a:t>
            </a:r>
          </a:p>
          <a:p>
            <a:pPr marL="342900" lvl="1" indent="-342900" defTabSz="914400">
              <a:spcBef>
                <a:spcPct val="20000"/>
              </a:spcBef>
              <a:buClr>
                <a:schemeClr val="tx2"/>
              </a:buClr>
              <a:buSzPct val="100000"/>
              <a:buFont typeface="Courier New" pitchFamily="49" charset="0"/>
              <a:buChar char="o"/>
              <a:defRPr/>
            </a:pPr>
            <a:r>
              <a:rPr lang="en-US" kern="0" dirty="0" smtClean="0">
                <a:solidFill>
                  <a:srgbClr val="000000"/>
                </a:solidFill>
              </a:rPr>
              <a:t>Professional Researchers:  Emphasize your independent research program/creative work.</a:t>
            </a:r>
          </a:p>
          <a:p>
            <a:pPr marL="342900" lvl="1" indent="-342900" defTabSz="914400">
              <a:spcBef>
                <a:spcPct val="20000"/>
              </a:spcBef>
              <a:buClr>
                <a:schemeClr val="tx2"/>
              </a:buClr>
              <a:buSzPct val="100000"/>
              <a:buFont typeface="Courier New" pitchFamily="49" charset="0"/>
              <a:buChar char="o"/>
              <a:defRPr/>
            </a:pPr>
            <a:r>
              <a:rPr lang="en-US" kern="0" dirty="0" smtClean="0">
                <a:solidFill>
                  <a:srgbClr val="000000"/>
                </a:solidFill>
              </a:rPr>
              <a:t>Project Scientists:  Emphasize your research/creative work.</a:t>
            </a:r>
          </a:p>
          <a:p>
            <a:pPr marL="342900" lvl="1" indent="-342900" defTabSz="914400">
              <a:spcBef>
                <a:spcPct val="20000"/>
              </a:spcBef>
              <a:buClr>
                <a:schemeClr val="tx2"/>
              </a:buClr>
              <a:buSzPct val="100000"/>
              <a:buFont typeface="Courier New" pitchFamily="49" charset="0"/>
              <a:buChar char="o"/>
              <a:defRPr/>
            </a:pPr>
            <a:r>
              <a:rPr lang="en-US" kern="0" dirty="0" smtClean="0">
                <a:solidFill>
                  <a:srgbClr val="000000"/>
                </a:solidFill>
              </a:rPr>
              <a:t>Research Specialists:  Emphasize your performance in research in specialized areas.</a:t>
            </a:r>
            <a:endParaRPr lang="en-US" kern="0" dirty="0" smtClean="0">
              <a:solidFill>
                <a:srgbClr val="000000"/>
              </a:solidFill>
              <a:latin typeface="+mj-lt"/>
              <a:ea typeface="+mn-ea"/>
            </a:endParaRPr>
          </a:p>
          <a:p>
            <a:pPr marL="342900" lvl="1"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Professional Competence and Activity/University and Public Service: 1-2 paragraph summary further supported by tables in Section B </a:t>
            </a:r>
            <a:r>
              <a:rPr lang="en-US" i="1" kern="0" dirty="0" smtClean="0">
                <a:solidFill>
                  <a:srgbClr val="000000"/>
                </a:solidFill>
                <a:latin typeface="+mj-lt"/>
                <a:ea typeface="+mn-ea"/>
              </a:rPr>
              <a:t>(if applicable)</a:t>
            </a:r>
          </a:p>
          <a:p>
            <a:pPr marL="342900" lvl="1" indent="-342900" defTabSz="914400">
              <a:spcBef>
                <a:spcPct val="20000"/>
              </a:spcBef>
              <a:buClr>
                <a:schemeClr val="tx2"/>
              </a:buClr>
              <a:buSzPct val="100000"/>
              <a:buFont typeface="Courier New" pitchFamily="49" charset="0"/>
              <a:buChar char="o"/>
              <a:defRPr/>
            </a:pPr>
            <a:r>
              <a:rPr lang="en-US" kern="0" dirty="0" smtClean="0">
                <a:solidFill>
                  <a:srgbClr val="000000"/>
                </a:solidFill>
                <a:latin typeface="+mj-lt"/>
                <a:ea typeface="+mn-ea"/>
              </a:rPr>
              <a:t>Affirmative Action: 1-2 paragraphs highlighting specific efforts and accomplishments.</a:t>
            </a:r>
            <a:endParaRPr lang="en-US" kern="0" dirty="0">
              <a:solidFill>
                <a:srgbClr val="000000"/>
              </a:solidFill>
              <a:latin typeface="+mj-lt"/>
              <a:ea typeface="+mn-ea"/>
            </a:endParaRPr>
          </a:p>
          <a:p>
            <a:pPr defTabSz="914400">
              <a:spcBef>
                <a:spcPct val="20000"/>
              </a:spcBef>
              <a:buClr>
                <a:schemeClr val="tx2"/>
              </a:buClr>
              <a:buSzPct val="100000"/>
              <a:defRPr/>
            </a:pPr>
            <a:endParaRPr lang="en-US" sz="2000" kern="0" dirty="0">
              <a:solidFill>
                <a:srgbClr val="000000"/>
              </a:solidFill>
              <a:latin typeface="+mj-lt"/>
              <a:ea typeface="+mn-ea"/>
            </a:endParaRPr>
          </a:p>
        </p:txBody>
      </p:sp>
    </p:spTree>
    <p:extLst>
      <p:ext uri="{BB962C8B-B14F-4D97-AF65-F5344CB8AC3E}">
        <p14:creationId xmlns:p14="http://schemas.microsoft.com/office/powerpoint/2010/main" val="2177822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88913"/>
            <a:ext cx="7620000" cy="1077218"/>
          </a:xfrm>
          <a:prstGeom prst="rect">
            <a:avLst/>
          </a:prstGeom>
        </p:spPr>
        <p:txBody>
          <a:bodyPr>
            <a:spAutoFit/>
          </a:bodyPr>
          <a:lstStyle/>
          <a:p>
            <a:pPr algn="ctr">
              <a:defRPr/>
            </a:pPr>
            <a:r>
              <a:rPr lang="en-US" sz="3600" kern="0" dirty="0" smtClean="0">
                <a:solidFill>
                  <a:srgbClr val="241DB3"/>
                </a:solidFill>
                <a:latin typeface="+mj-lt"/>
                <a:ea typeface="Verdana" pitchFamily="34" charset="0"/>
                <a:cs typeface="Verdana" pitchFamily="34" charset="0"/>
              </a:rPr>
              <a:t>Program Summary Narrativ</a:t>
            </a:r>
            <a:r>
              <a:rPr lang="en-US" sz="3600" dirty="0" smtClean="0">
                <a:solidFill>
                  <a:srgbClr val="241DB3"/>
                </a:solidFill>
                <a:latin typeface="+mj-lt"/>
                <a:ea typeface="Verdana" pitchFamily="34" charset="0"/>
                <a:cs typeface="Verdana" pitchFamily="34" charset="0"/>
              </a:rPr>
              <a:t>e </a:t>
            </a:r>
          </a:p>
          <a:p>
            <a:pPr algn="ctr">
              <a:defRPr/>
            </a:pPr>
            <a:r>
              <a:rPr lang="en-US" sz="2800" kern="0" dirty="0" smtClean="0">
                <a:solidFill>
                  <a:srgbClr val="241DB3"/>
                </a:solidFill>
                <a:latin typeface="+mj-lt"/>
                <a:ea typeface="Verdana" pitchFamily="34" charset="0"/>
                <a:cs typeface="Verdana" pitchFamily="34" charset="0"/>
              </a:rPr>
              <a:t>In General</a:t>
            </a:r>
          </a:p>
        </p:txBody>
      </p:sp>
      <p:sp>
        <p:nvSpPr>
          <p:cNvPr id="25602" name="Rectangle 4"/>
          <p:cNvSpPr>
            <a:spLocks noChangeArrowheads="1"/>
          </p:cNvSpPr>
          <p:nvPr/>
        </p:nvSpPr>
        <p:spPr bwMode="auto">
          <a:xfrm>
            <a:off x="711200" y="1406899"/>
            <a:ext cx="8201025" cy="2539157"/>
          </a:xfrm>
          <a:prstGeom prst="rect">
            <a:avLst/>
          </a:prstGeom>
          <a:noFill/>
          <a:ln w="9525">
            <a:noFill/>
            <a:miter lim="800000"/>
            <a:headEnd/>
            <a:tailEnd/>
          </a:ln>
        </p:spPr>
        <p:txBody>
          <a:bodyPr>
            <a:spAutoFit/>
          </a:bodyPr>
          <a:lstStyle/>
          <a:p>
            <a:pPr marL="342900" lvl="0" indent="-342900">
              <a:spcAft>
                <a:spcPts val="600"/>
              </a:spcAft>
              <a:buClr>
                <a:schemeClr val="tx2"/>
              </a:buClr>
              <a:buFont typeface="Courier New" panose="02070309020205020404" pitchFamily="49" charset="0"/>
              <a:buChar char="o"/>
            </a:pPr>
            <a:r>
              <a:rPr lang="en-US" sz="2400" dirty="0">
                <a:latin typeface="+mn-lt"/>
              </a:rPr>
              <a:t>Describe major themes and goals of your </a:t>
            </a:r>
            <a:r>
              <a:rPr lang="en-US" sz="2400" dirty="0" smtClean="0">
                <a:latin typeface="+mn-lt"/>
              </a:rPr>
              <a:t>programs.</a:t>
            </a:r>
          </a:p>
          <a:p>
            <a:pPr marL="342900" lvl="0" indent="-342900">
              <a:spcAft>
                <a:spcPts val="600"/>
              </a:spcAft>
              <a:buClr>
                <a:schemeClr val="tx2"/>
              </a:buClr>
              <a:buFont typeface="Courier New" panose="02070309020205020404" pitchFamily="49" charset="0"/>
              <a:buChar char="o"/>
            </a:pPr>
            <a:r>
              <a:rPr lang="en-US" sz="2400" dirty="0" smtClean="0">
                <a:latin typeface="+mn-lt"/>
              </a:rPr>
              <a:t>Describe </a:t>
            </a:r>
            <a:r>
              <a:rPr lang="en-US" sz="2400" dirty="0">
                <a:latin typeface="+mn-lt"/>
              </a:rPr>
              <a:t>your accomplishments in meeting last year’s goals.</a:t>
            </a:r>
          </a:p>
          <a:p>
            <a:pPr marL="342900" lvl="0" indent="-342900">
              <a:spcAft>
                <a:spcPts val="600"/>
              </a:spcAft>
              <a:buClr>
                <a:schemeClr val="tx2"/>
              </a:buClr>
              <a:buFont typeface="Courier New" panose="02070309020205020404" pitchFamily="49" charset="0"/>
              <a:buChar char="o"/>
            </a:pPr>
            <a:r>
              <a:rPr lang="en-US" sz="2400" dirty="0">
                <a:latin typeface="+mn-lt"/>
              </a:rPr>
              <a:t>Refer to </a:t>
            </a:r>
            <a:r>
              <a:rPr lang="en-US" sz="2400" dirty="0" smtClean="0">
                <a:latin typeface="+mn-lt"/>
              </a:rPr>
              <a:t>documenting lists and tables in Section B </a:t>
            </a:r>
            <a:r>
              <a:rPr lang="en-US" sz="2400" dirty="0" smtClean="0">
                <a:latin typeface="+mn-lt"/>
              </a:rPr>
              <a:t>while </a:t>
            </a:r>
            <a:r>
              <a:rPr lang="en-US" sz="2400" dirty="0">
                <a:latin typeface="+mn-lt"/>
              </a:rPr>
              <a:t>writing this section. You do not need to duplicate the information included in </a:t>
            </a:r>
            <a:r>
              <a:rPr lang="en-US" sz="2400" dirty="0" smtClean="0">
                <a:latin typeface="+mn-lt"/>
              </a:rPr>
              <a:t>your </a:t>
            </a:r>
            <a:r>
              <a:rPr lang="en-US" sz="2400" dirty="0">
                <a:latin typeface="+mn-lt"/>
              </a:rPr>
              <a:t>tables.</a:t>
            </a:r>
          </a:p>
          <a:p>
            <a:pPr marL="342900" lvl="0" indent="-342900">
              <a:spcAft>
                <a:spcPts val="600"/>
              </a:spcAft>
              <a:buClr>
                <a:schemeClr val="tx2"/>
              </a:buClr>
              <a:buFont typeface="Courier New" panose="02070309020205020404" pitchFamily="49" charset="0"/>
              <a:buChar char="o"/>
            </a:pPr>
            <a:r>
              <a:rPr lang="en-US" sz="2400" dirty="0">
                <a:latin typeface="+mn-lt"/>
              </a:rPr>
              <a:t>Organize your program descriptions by </a:t>
            </a:r>
            <a:r>
              <a:rPr lang="en-US" sz="2400" dirty="0" smtClean="0">
                <a:latin typeface="+mn-lt"/>
              </a:rPr>
              <a:t>themes.</a:t>
            </a:r>
          </a:p>
        </p:txBody>
      </p:sp>
    </p:spTree>
    <p:extLst>
      <p:ext uri="{BB962C8B-B14F-4D97-AF65-F5344CB8AC3E}">
        <p14:creationId xmlns:p14="http://schemas.microsoft.com/office/powerpoint/2010/main" val="3533851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8646" y="265425"/>
            <a:ext cx="7285702" cy="1446550"/>
          </a:xfrm>
          <a:prstGeom prst="rect">
            <a:avLst/>
          </a:prstGeom>
        </p:spPr>
        <p:txBody>
          <a:bodyPr wrap="square">
            <a:spAutoFit/>
          </a:bodyPr>
          <a:lstStyle/>
          <a:p>
            <a:pPr algn="ctr">
              <a:defRPr/>
            </a:pPr>
            <a:r>
              <a:rPr lang="en-US" sz="3600" kern="0" dirty="0">
                <a:solidFill>
                  <a:srgbClr val="241DB3"/>
                </a:solidFill>
                <a:latin typeface="+mj-lt"/>
                <a:ea typeface="Verdana" pitchFamily="34" charset="0"/>
                <a:cs typeface="Verdana" pitchFamily="34" charset="0"/>
              </a:rPr>
              <a:t>Section </a:t>
            </a:r>
            <a:r>
              <a:rPr lang="en-US" sz="3600" kern="0" dirty="0" smtClean="0">
                <a:solidFill>
                  <a:srgbClr val="241DB3"/>
                </a:solidFill>
                <a:latin typeface="+mj-lt"/>
                <a:ea typeface="Verdana" pitchFamily="34" charset="0"/>
                <a:cs typeface="Verdana" pitchFamily="34" charset="0"/>
              </a:rPr>
              <a:t>B </a:t>
            </a:r>
          </a:p>
          <a:p>
            <a:pPr algn="ctr">
              <a:defRPr/>
            </a:pPr>
            <a:r>
              <a:rPr lang="en-US" sz="1600" kern="0" dirty="0" smtClean="0">
                <a:solidFill>
                  <a:srgbClr val="241DB3"/>
                </a:solidFill>
                <a:latin typeface="+mj-lt"/>
                <a:ea typeface="Verdana" pitchFamily="34" charset="0"/>
                <a:cs typeface="Verdana" pitchFamily="34" charset="0"/>
              </a:rPr>
              <a:t>(to be completed as part of a full annual evaluation)</a:t>
            </a:r>
            <a:endParaRPr lang="en-US" sz="1600" kern="0" dirty="0">
              <a:solidFill>
                <a:srgbClr val="241DB3"/>
              </a:solidFill>
              <a:latin typeface="+mj-lt"/>
              <a:ea typeface="Verdana" pitchFamily="34" charset="0"/>
              <a:cs typeface="Verdana" pitchFamily="34" charset="0"/>
            </a:endParaRPr>
          </a:p>
          <a:p>
            <a:pPr algn="ctr">
              <a:defRPr/>
            </a:pPr>
            <a:endParaRPr lang="en-US" sz="3600" kern="0" dirty="0" smtClean="0">
              <a:solidFill>
                <a:srgbClr val="241DB3"/>
              </a:solidFill>
              <a:latin typeface="+mj-lt"/>
              <a:ea typeface="Verdana" pitchFamily="34" charset="0"/>
              <a:cs typeface="Verdana" pitchFamily="34" charset="0"/>
            </a:endParaRPr>
          </a:p>
        </p:txBody>
      </p:sp>
      <p:sp>
        <p:nvSpPr>
          <p:cNvPr id="32770" name="Rectangle 2"/>
          <p:cNvSpPr>
            <a:spLocks noChangeArrowheads="1"/>
          </p:cNvSpPr>
          <p:nvPr/>
        </p:nvSpPr>
        <p:spPr bwMode="auto">
          <a:xfrm>
            <a:off x="112143" y="1100843"/>
            <a:ext cx="8867956" cy="4216539"/>
          </a:xfrm>
          <a:prstGeom prst="rect">
            <a:avLst/>
          </a:prstGeom>
          <a:noFill/>
          <a:ln w="9525">
            <a:noFill/>
            <a:miter lim="800000"/>
            <a:headEnd/>
            <a:tailEnd/>
          </a:ln>
        </p:spPr>
        <p:txBody>
          <a:bodyPr wrap="square">
            <a:spAutoFit/>
          </a:bodyPr>
          <a:lstStyle/>
          <a:p>
            <a:pPr marL="457200" indent="-457200">
              <a:buClr>
                <a:schemeClr val="tx2"/>
              </a:buClr>
              <a:buSzPct val="95000"/>
              <a:buFont typeface="Courier New" pitchFamily="49" charset="0"/>
              <a:buChar char="o"/>
              <a:defRPr/>
            </a:pPr>
            <a:r>
              <a:rPr lang="en-US" sz="2200" b="1" dirty="0" smtClean="0">
                <a:latin typeface="+mj-lt"/>
                <a:ea typeface="ＭＳ Ｐゴシック"/>
                <a:cs typeface="ＭＳ Ｐゴシック"/>
              </a:rPr>
              <a:t>This </a:t>
            </a:r>
            <a:r>
              <a:rPr lang="en-US" sz="2200" b="1" dirty="0">
                <a:latin typeface="+mj-lt"/>
                <a:ea typeface="ＭＳ Ｐゴシック"/>
                <a:cs typeface="ＭＳ Ｐゴシック"/>
              </a:rPr>
              <a:t>section only includes tables</a:t>
            </a:r>
            <a:r>
              <a:rPr lang="en-US" sz="2200" b="1" dirty="0" smtClean="0">
                <a:latin typeface="+mj-lt"/>
                <a:ea typeface="ＭＳ Ｐゴシック"/>
                <a:cs typeface="ＭＳ Ｐゴシック"/>
              </a:rPr>
              <a:t>. </a:t>
            </a:r>
            <a:r>
              <a:rPr lang="en-US" sz="2200" b="1" dirty="0">
                <a:latin typeface="+mj-lt"/>
                <a:ea typeface="ＭＳ Ｐゴシック"/>
                <a:cs typeface="ＭＳ Ｐゴシック"/>
              </a:rPr>
              <a:t>Fill in the “blanks” as applicable</a:t>
            </a:r>
            <a:r>
              <a:rPr lang="en-US" sz="2200" b="1" dirty="0" smtClean="0">
                <a:latin typeface="+mj-lt"/>
                <a:ea typeface="ＭＳ Ｐゴシック"/>
                <a:cs typeface="ＭＳ Ｐゴシック"/>
              </a:rPr>
              <a:t>.</a:t>
            </a:r>
          </a:p>
          <a:p>
            <a:pPr marL="914400" lvl="1" indent="-457200">
              <a:buClr>
                <a:schemeClr val="tx2"/>
              </a:buClr>
              <a:buSzPct val="65000"/>
              <a:buFont typeface="Wingdings" pitchFamily="2" charset="2"/>
              <a:buChar char="q"/>
              <a:defRPr/>
            </a:pPr>
            <a:r>
              <a:rPr lang="en-US" sz="2200" dirty="0">
                <a:latin typeface="+mj-lt"/>
                <a:ea typeface="ＭＳ Ｐゴシック"/>
                <a:cs typeface="ＭＳ Ｐゴシック"/>
              </a:rPr>
              <a:t>Project Summary Table</a:t>
            </a:r>
          </a:p>
          <a:p>
            <a:pPr marL="914400" lvl="1" indent="-457200">
              <a:buClr>
                <a:schemeClr val="tx2"/>
              </a:buClr>
              <a:buSzPct val="65000"/>
              <a:buFont typeface="Wingdings" pitchFamily="2" charset="2"/>
              <a:buChar char="q"/>
              <a:defRPr/>
            </a:pPr>
            <a:r>
              <a:rPr lang="en-US" sz="2200" dirty="0">
                <a:latin typeface="+mj-lt"/>
                <a:ea typeface="ＭＳ Ｐゴシック"/>
                <a:cs typeface="ＭＳ Ｐゴシック"/>
              </a:rPr>
              <a:t>Extension Activities </a:t>
            </a:r>
            <a:r>
              <a:rPr lang="en-US" sz="2200" dirty="0" smtClean="0">
                <a:latin typeface="+mj-lt"/>
                <a:ea typeface="ＭＳ Ｐゴシック"/>
                <a:cs typeface="ＭＳ Ｐゴシック"/>
              </a:rPr>
              <a:t>Table </a:t>
            </a:r>
            <a:r>
              <a:rPr lang="en-US" sz="1600" dirty="0" smtClean="0">
                <a:latin typeface="+mj-lt"/>
                <a:ea typeface="ＭＳ Ｐゴシック"/>
                <a:cs typeface="ＭＳ Ｐゴシック"/>
              </a:rPr>
              <a:t>(optional)</a:t>
            </a:r>
            <a:endParaRPr lang="en-US" sz="1600" dirty="0">
              <a:latin typeface="+mj-lt"/>
              <a:ea typeface="ＭＳ Ｐゴシック"/>
              <a:cs typeface="ＭＳ Ｐゴシック"/>
            </a:endParaRPr>
          </a:p>
          <a:p>
            <a:pPr marL="914400" lvl="1" indent="-457200">
              <a:buClr>
                <a:schemeClr val="tx2"/>
              </a:buClr>
              <a:buSzPct val="65000"/>
              <a:buFont typeface="Wingdings" pitchFamily="2" charset="2"/>
              <a:buChar char="q"/>
              <a:defRPr/>
            </a:pPr>
            <a:r>
              <a:rPr lang="en-US" sz="2200" dirty="0" smtClean="0">
                <a:latin typeface="+mj-lt"/>
                <a:ea typeface="ＭＳ Ｐゴシック"/>
                <a:cs typeface="ＭＳ Ｐゴシック"/>
              </a:rPr>
              <a:t>Professional Competence &amp; Activities Table</a:t>
            </a:r>
          </a:p>
          <a:p>
            <a:pPr marL="1371600" lvl="2" indent="-457200">
              <a:buClr>
                <a:schemeClr val="tx2"/>
              </a:buClr>
              <a:buSzPct val="55000"/>
              <a:buFont typeface="Wingdings" pitchFamily="2" charset="2"/>
              <a:buChar char="q"/>
              <a:defRPr/>
            </a:pPr>
            <a:r>
              <a:rPr lang="en-US" dirty="0" smtClean="0">
                <a:latin typeface="+mj-lt"/>
                <a:ea typeface="ＭＳ Ｐゴシック"/>
                <a:cs typeface="ＭＳ Ｐゴシック"/>
              </a:rPr>
              <a:t>Not required for Assistant Rank in Research Specialist series	</a:t>
            </a:r>
          </a:p>
          <a:p>
            <a:pPr marL="914400" lvl="1" indent="-457200">
              <a:buClr>
                <a:schemeClr val="tx2"/>
              </a:buClr>
              <a:buSzPct val="65000"/>
              <a:buFont typeface="Wingdings" pitchFamily="2" charset="2"/>
              <a:buChar char="q"/>
              <a:defRPr/>
            </a:pPr>
            <a:r>
              <a:rPr lang="en-US" sz="2200" dirty="0" smtClean="0">
                <a:latin typeface="+mj-lt"/>
                <a:ea typeface="ＭＳ Ｐゴシック"/>
                <a:cs typeface="ＭＳ Ｐゴシック"/>
              </a:rPr>
              <a:t>University </a:t>
            </a:r>
            <a:r>
              <a:rPr lang="en-US" sz="2200" dirty="0">
                <a:latin typeface="+mj-lt"/>
                <a:ea typeface="ＭＳ Ｐゴシック"/>
                <a:cs typeface="ＭＳ Ｐゴシック"/>
              </a:rPr>
              <a:t>&amp; Public Service </a:t>
            </a:r>
            <a:r>
              <a:rPr lang="en-US" sz="2200" dirty="0" smtClean="0">
                <a:latin typeface="+mj-lt"/>
                <a:ea typeface="ＭＳ Ｐゴシック"/>
                <a:cs typeface="ＭＳ Ｐゴシック"/>
              </a:rPr>
              <a:t>Table</a:t>
            </a:r>
          </a:p>
          <a:p>
            <a:pPr marL="1371600" lvl="2" indent="-457200">
              <a:buClr>
                <a:schemeClr val="tx2"/>
              </a:buClr>
              <a:buSzPct val="65000"/>
              <a:buFont typeface="Wingdings" pitchFamily="2" charset="2"/>
              <a:buChar char="q"/>
              <a:defRPr/>
            </a:pPr>
            <a:r>
              <a:rPr lang="en-US" dirty="0" smtClean="0">
                <a:latin typeface="+mj-lt"/>
                <a:ea typeface="ＭＳ Ｐゴシック"/>
                <a:cs typeface="ＭＳ Ｐゴシック"/>
              </a:rPr>
              <a:t>Not required for Assistant Rank in Professional Researcher series</a:t>
            </a:r>
          </a:p>
          <a:p>
            <a:pPr marL="1371600" lvl="2" indent="-457200">
              <a:buClr>
                <a:schemeClr val="tx2"/>
              </a:buClr>
              <a:buSzPct val="65000"/>
              <a:buFont typeface="Wingdings" pitchFamily="2" charset="2"/>
              <a:buChar char="q"/>
              <a:defRPr/>
            </a:pPr>
            <a:r>
              <a:rPr lang="en-US" dirty="0" smtClean="0">
                <a:latin typeface="+mj-lt"/>
                <a:ea typeface="ＭＳ Ｐゴシック"/>
                <a:cs typeface="ＭＳ Ｐゴシック"/>
              </a:rPr>
              <a:t>Encouraged but not required for Project Scientists</a:t>
            </a:r>
            <a:endParaRPr lang="en-US" dirty="0">
              <a:latin typeface="+mj-lt"/>
              <a:ea typeface="ＭＳ Ｐゴシック"/>
              <a:cs typeface="ＭＳ Ｐゴシック"/>
            </a:endParaRPr>
          </a:p>
          <a:p>
            <a:pPr marL="914400" lvl="1" indent="-457200">
              <a:buClr>
                <a:schemeClr val="tx2"/>
              </a:buClr>
              <a:buSzPct val="65000"/>
              <a:buFont typeface="Wingdings" pitchFamily="2" charset="2"/>
              <a:buChar char="q"/>
              <a:defRPr/>
            </a:pPr>
            <a:r>
              <a:rPr lang="en-US" sz="2200" dirty="0" smtClean="0">
                <a:latin typeface="+mj-lt"/>
                <a:ea typeface="ＭＳ Ｐゴシック"/>
                <a:cs typeface="ＭＳ Ｐゴシック"/>
              </a:rPr>
              <a:t>Bibliography </a:t>
            </a:r>
            <a:r>
              <a:rPr lang="en-US" sz="2000" dirty="0" smtClean="0">
                <a:latin typeface="+mj-lt"/>
                <a:ea typeface="ＭＳ Ｐゴシック"/>
                <a:cs typeface="ＭＳ Ｐゴシック"/>
              </a:rPr>
              <a:t>(Peer reviewed </a:t>
            </a:r>
            <a:r>
              <a:rPr lang="en-US" sz="2000" dirty="0">
                <a:latin typeface="+mj-lt"/>
                <a:ea typeface="ＭＳ Ｐゴシック"/>
                <a:cs typeface="ＭＳ Ｐゴシック"/>
              </a:rPr>
              <a:t>and non-peer reviewed publications developed during the year in review</a:t>
            </a:r>
            <a:r>
              <a:rPr lang="en-US" sz="2200" dirty="0">
                <a:latin typeface="+mj-lt"/>
                <a:ea typeface="ＭＳ Ｐゴシック"/>
                <a:cs typeface="ＭＳ Ｐゴシック"/>
              </a:rPr>
              <a:t>)</a:t>
            </a:r>
          </a:p>
          <a:p>
            <a:pPr marL="914400" lvl="1" indent="-457200">
              <a:buClr>
                <a:schemeClr val="tx2"/>
              </a:buClr>
              <a:buSzPct val="65000"/>
              <a:buFont typeface="Wingdings" pitchFamily="2" charset="2"/>
              <a:buChar char="q"/>
              <a:defRPr/>
            </a:pPr>
            <a:endParaRPr lang="en-US" sz="2000" dirty="0">
              <a:latin typeface="+mj-lt"/>
              <a:ea typeface="ＭＳ Ｐゴシック"/>
              <a:cs typeface="ＭＳ Ｐゴシック"/>
            </a:endParaRPr>
          </a:p>
          <a:p>
            <a:pPr marL="914400" lvl="1" indent="-457200">
              <a:buClr>
                <a:schemeClr val="tx2"/>
              </a:buClr>
              <a:buSzPct val="95000"/>
              <a:buFont typeface="Courier New" pitchFamily="49" charset="0"/>
              <a:buChar char="o"/>
              <a:defRPr/>
            </a:pPr>
            <a:endParaRPr lang="en-US" sz="2000" dirty="0">
              <a:solidFill>
                <a:srgbClr val="FF0000"/>
              </a:solidFill>
              <a:latin typeface="+mj-lt"/>
              <a:ea typeface="ＭＳ Ｐゴシック"/>
              <a:cs typeface="ＭＳ Ｐゴシック"/>
            </a:endParaRPr>
          </a:p>
          <a:p>
            <a:pPr marL="342900" indent="-342900">
              <a:buFont typeface="Courier New" panose="02070309020205020404" pitchFamily="49" charset="0"/>
              <a:buChar char="o"/>
              <a:defRPr/>
            </a:pPr>
            <a:r>
              <a:rPr lang="en-US" sz="2000" dirty="0" smtClean="0">
                <a:latin typeface="+mj-lt"/>
                <a:ea typeface="ＭＳ Ｐゴシック"/>
                <a:cs typeface="ＭＳ Ｐゴシック"/>
              </a:rPr>
              <a:t>Complete </a:t>
            </a:r>
            <a:r>
              <a:rPr lang="en-US" sz="2000" dirty="0">
                <a:latin typeface="+mj-lt"/>
                <a:ea typeface="ＭＳ Ｐゴシック"/>
                <a:cs typeface="ＭＳ Ｐゴシック"/>
              </a:rPr>
              <a:t>Guidelines at: </a:t>
            </a:r>
            <a:r>
              <a:rPr lang="en-US" sz="2000" dirty="0">
                <a:latin typeface="+mj-lt"/>
                <a:ea typeface="ＭＳ Ｐゴシック"/>
                <a:cs typeface="ＭＳ Ｐゴシック"/>
                <a:hlinkClick r:id="rId2"/>
              </a:rPr>
              <a:t>http://</a:t>
            </a:r>
            <a:r>
              <a:rPr lang="en-US" sz="2000" dirty="0" smtClean="0">
                <a:latin typeface="+mj-lt"/>
                <a:ea typeface="ＭＳ Ｐゴシック"/>
                <a:cs typeface="ＭＳ Ｐゴシック"/>
                <a:hlinkClick r:id="rId2"/>
              </a:rPr>
              <a:t>ucanr.edu/annualevaluation</a:t>
            </a:r>
            <a:endParaRPr lang="en-US" sz="2000" dirty="0">
              <a:latin typeface="+mj-lt"/>
              <a:ea typeface="ＭＳ Ｐゴシック"/>
              <a:cs typeface="ＭＳ Ｐゴシック"/>
            </a:endParaRPr>
          </a:p>
        </p:txBody>
      </p:sp>
    </p:spTree>
    <p:extLst>
      <p:ext uri="{BB962C8B-B14F-4D97-AF65-F5344CB8AC3E}">
        <p14:creationId xmlns:p14="http://schemas.microsoft.com/office/powerpoint/2010/main" val="4092875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82575" y="325438"/>
            <a:ext cx="8640763" cy="646112"/>
          </a:xfrm>
          <a:prstGeom prst="rect">
            <a:avLst/>
          </a:prstGeom>
          <a:noFill/>
          <a:ln w="9525">
            <a:noFill/>
            <a:miter lim="800000"/>
            <a:headEnd/>
            <a:tailEnd/>
          </a:ln>
        </p:spPr>
        <p:txBody>
          <a:bodyPr>
            <a:spAutoFit/>
          </a:bodyPr>
          <a:lstStyle/>
          <a:p>
            <a:pPr algn="ctr">
              <a:defRPr/>
            </a:pPr>
            <a:r>
              <a:rPr lang="en-US" sz="3600" dirty="0">
                <a:solidFill>
                  <a:srgbClr val="241DB3"/>
                </a:solidFill>
                <a:latin typeface="+mj-lt"/>
                <a:ea typeface="ＭＳ Ｐゴシック"/>
                <a:cs typeface="ＭＳ Ｐゴシック"/>
              </a:rPr>
              <a:t>Section C </a:t>
            </a:r>
            <a:r>
              <a:rPr lang="en-US" sz="3600" dirty="0" smtClean="0">
                <a:solidFill>
                  <a:srgbClr val="241DB3"/>
                </a:solidFill>
                <a:latin typeface="+mj-lt"/>
                <a:ea typeface="ＭＳ Ｐゴシック"/>
                <a:cs typeface="ＭＳ Ｐゴシック"/>
              </a:rPr>
              <a:t> - Goals (</a:t>
            </a:r>
            <a:r>
              <a:rPr lang="en-US" sz="2800" dirty="0" smtClean="0">
                <a:solidFill>
                  <a:srgbClr val="241DB3"/>
                </a:solidFill>
                <a:latin typeface="+mj-lt"/>
                <a:ea typeface="ＭＳ Ｐゴシック"/>
                <a:cs typeface="ＭＳ Ｐゴシック"/>
              </a:rPr>
              <a:t>6 </a:t>
            </a:r>
            <a:r>
              <a:rPr lang="en-US" sz="2800" dirty="0">
                <a:solidFill>
                  <a:srgbClr val="241DB3"/>
                </a:solidFill>
                <a:latin typeface="+mj-lt"/>
                <a:ea typeface="ＭＳ Ｐゴシック"/>
                <a:cs typeface="ＭＳ Ｐゴシック"/>
              </a:rPr>
              <a:t>page limit</a:t>
            </a:r>
            <a:r>
              <a:rPr lang="en-US" sz="3600" dirty="0">
                <a:solidFill>
                  <a:srgbClr val="241DB3"/>
                </a:solidFill>
                <a:latin typeface="+mj-lt"/>
                <a:ea typeface="ＭＳ Ｐゴシック"/>
                <a:cs typeface="ＭＳ Ｐゴシック"/>
              </a:rPr>
              <a:t>)</a:t>
            </a:r>
          </a:p>
        </p:txBody>
      </p:sp>
      <p:sp>
        <p:nvSpPr>
          <p:cNvPr id="34818" name="Rectangle 2"/>
          <p:cNvSpPr>
            <a:spLocks noChangeArrowheads="1"/>
          </p:cNvSpPr>
          <p:nvPr/>
        </p:nvSpPr>
        <p:spPr bwMode="auto">
          <a:xfrm>
            <a:off x="663575" y="1179513"/>
            <a:ext cx="7308850" cy="3954929"/>
          </a:xfrm>
          <a:prstGeom prst="rect">
            <a:avLst/>
          </a:prstGeom>
          <a:noFill/>
          <a:ln w="9525">
            <a:noFill/>
            <a:miter lim="800000"/>
            <a:headEnd/>
            <a:tailEnd/>
          </a:ln>
        </p:spPr>
        <p:txBody>
          <a:bodyPr wrap="square">
            <a:spAutoFit/>
          </a:bodyPr>
          <a:lstStyle/>
          <a:p>
            <a:pPr marL="457200" indent="-457200">
              <a:buClr>
                <a:schemeClr val="tx2"/>
              </a:buClr>
              <a:buSzPct val="95000"/>
              <a:buFont typeface="Courier New" pitchFamily="49" charset="0"/>
              <a:buChar char="o"/>
              <a:defRPr/>
            </a:pPr>
            <a:r>
              <a:rPr lang="en-US" sz="2400" dirty="0">
                <a:latin typeface="+mj-lt"/>
                <a:ea typeface="ＭＳ Ｐゴシック"/>
                <a:cs typeface="ＭＳ Ｐゴシック"/>
              </a:rPr>
              <a:t>Goals for Coming Year: </a:t>
            </a:r>
            <a:endParaRPr lang="en-US" sz="2400" dirty="0" smtClean="0">
              <a:latin typeface="+mj-lt"/>
              <a:ea typeface="ＭＳ Ｐゴシック"/>
              <a:cs typeface="ＭＳ Ｐゴシック"/>
            </a:endParaRPr>
          </a:p>
          <a:p>
            <a:pPr marL="800100" lvl="1" indent="-342900">
              <a:buClr>
                <a:schemeClr val="tx2"/>
              </a:buClr>
              <a:buSzPct val="50000"/>
              <a:buFont typeface="Wingdings" panose="05000000000000000000" pitchFamily="2" charset="2"/>
              <a:buChar char="q"/>
              <a:defRPr/>
            </a:pPr>
            <a:r>
              <a:rPr lang="en-US" sz="2400" dirty="0" smtClean="0">
                <a:solidFill>
                  <a:srgbClr val="241DB3"/>
                </a:solidFill>
                <a:latin typeface="+mj-lt"/>
                <a:ea typeface="ＭＳ Ｐゴシック"/>
                <a:cs typeface="ＭＳ Ｐゴシック"/>
              </a:rPr>
              <a:t>October </a:t>
            </a:r>
            <a:r>
              <a:rPr lang="en-US" sz="2400" dirty="0">
                <a:solidFill>
                  <a:srgbClr val="241DB3"/>
                </a:solidFill>
                <a:latin typeface="+mj-lt"/>
                <a:ea typeface="ＭＳ Ｐゴシック"/>
                <a:cs typeface="ＭＳ Ｐゴシック"/>
              </a:rPr>
              <a:t>1, </a:t>
            </a:r>
            <a:r>
              <a:rPr lang="en-US" sz="2400" dirty="0" smtClean="0">
                <a:solidFill>
                  <a:srgbClr val="241DB3"/>
                </a:solidFill>
                <a:latin typeface="+mj-lt"/>
                <a:ea typeface="ＭＳ Ｐゴシック"/>
                <a:cs typeface="ＭＳ Ｐゴシック"/>
              </a:rPr>
              <a:t>2016-September </a:t>
            </a:r>
            <a:r>
              <a:rPr lang="en-US" sz="2400" dirty="0">
                <a:solidFill>
                  <a:srgbClr val="241DB3"/>
                </a:solidFill>
                <a:latin typeface="+mj-lt"/>
                <a:ea typeface="ＭＳ Ｐゴシック"/>
                <a:cs typeface="ＭＳ Ｐゴシック"/>
              </a:rPr>
              <a:t>30, </a:t>
            </a:r>
            <a:r>
              <a:rPr lang="en-US" sz="2400" dirty="0" smtClean="0">
                <a:solidFill>
                  <a:srgbClr val="241DB3"/>
                </a:solidFill>
                <a:latin typeface="+mj-lt"/>
                <a:ea typeface="ＭＳ Ｐゴシック"/>
                <a:cs typeface="ＭＳ Ｐゴシック"/>
              </a:rPr>
              <a:t>2017</a:t>
            </a:r>
            <a:r>
              <a:rPr lang="en-US" sz="2400" dirty="0" smtClean="0">
                <a:latin typeface="+mj-lt"/>
                <a:ea typeface="ＭＳ Ｐゴシック"/>
                <a:cs typeface="ＭＳ Ｐゴシック"/>
              </a:rPr>
              <a:t>:</a:t>
            </a:r>
            <a:br>
              <a:rPr lang="en-US" sz="2400" dirty="0" smtClean="0">
                <a:latin typeface="+mj-lt"/>
                <a:ea typeface="ＭＳ Ｐゴシック"/>
                <a:cs typeface="ＭＳ Ｐゴシック"/>
              </a:rPr>
            </a:br>
            <a:endParaRPr lang="en-US" sz="2400" dirty="0">
              <a:latin typeface="+mj-lt"/>
              <a:ea typeface="ＭＳ Ｐゴシック"/>
              <a:cs typeface="ＭＳ Ｐゴシック"/>
            </a:endParaRPr>
          </a:p>
          <a:p>
            <a:pPr marL="1257300" lvl="2" indent="-342900">
              <a:buClr>
                <a:schemeClr val="tx2"/>
              </a:buClr>
              <a:buSzPct val="62000"/>
              <a:buFont typeface="Courier New" panose="02070309020205020404" pitchFamily="49" charset="0"/>
              <a:buChar char="o"/>
              <a:defRPr/>
            </a:pPr>
            <a:r>
              <a:rPr lang="en-US" sz="2000" dirty="0">
                <a:latin typeface="+mj-lt"/>
                <a:ea typeface="ＭＳ Ｐゴシック"/>
                <a:cs typeface="ＭＳ Ｐゴシック"/>
              </a:rPr>
              <a:t>Projects you intend to accomplish in the coming year, anticipated collaborators and anticipated </a:t>
            </a:r>
            <a:r>
              <a:rPr lang="en-US" sz="2000" dirty="0" smtClean="0">
                <a:latin typeface="+mj-lt"/>
                <a:ea typeface="ＭＳ Ｐゴシック"/>
                <a:cs typeface="ＭＳ Ｐゴシック"/>
              </a:rPr>
              <a:t>outcomes.</a:t>
            </a:r>
            <a:endParaRPr lang="en-US" sz="2000" dirty="0">
              <a:latin typeface="+mj-lt"/>
              <a:ea typeface="ＭＳ Ｐゴシック"/>
              <a:cs typeface="ＭＳ Ｐゴシック"/>
            </a:endParaRPr>
          </a:p>
          <a:p>
            <a:pPr marL="1257300" lvl="2" indent="-342900">
              <a:buClr>
                <a:schemeClr val="tx2"/>
              </a:buClr>
              <a:buSzPct val="62000"/>
              <a:buFont typeface="Courier New" panose="02070309020205020404" pitchFamily="49" charset="0"/>
              <a:buChar char="o"/>
              <a:defRPr/>
            </a:pPr>
            <a:r>
              <a:rPr lang="en-US" sz="2000" dirty="0">
                <a:latin typeface="+mj-lt"/>
                <a:ea typeface="ＭＳ Ｐゴシック"/>
                <a:cs typeface="ＭＳ Ｐゴシック"/>
              </a:rPr>
              <a:t>What needs to be accomplished to </a:t>
            </a:r>
            <a:r>
              <a:rPr lang="en-US" sz="2000" dirty="0" smtClean="0">
                <a:latin typeface="+mj-lt"/>
                <a:ea typeface="ＭＳ Ｐゴシック"/>
                <a:cs typeface="ＭＳ Ｐゴシック"/>
              </a:rPr>
              <a:t>advance</a:t>
            </a:r>
          </a:p>
          <a:p>
            <a:pPr marL="1257300" lvl="2" indent="-342900">
              <a:buClr>
                <a:schemeClr val="tx2"/>
              </a:buClr>
              <a:buSzPct val="50000"/>
              <a:buFont typeface="Wingdings" pitchFamily="2" charset="2"/>
              <a:buChar char="q"/>
              <a:defRPr/>
            </a:pPr>
            <a:endParaRPr lang="en-US" sz="2000" dirty="0" smtClean="0">
              <a:latin typeface="+mj-lt"/>
              <a:ea typeface="ＭＳ Ｐゴシック"/>
              <a:cs typeface="ＭＳ Ｐゴシック"/>
            </a:endParaRPr>
          </a:p>
          <a:p>
            <a:pPr marL="396875" indent="-396875">
              <a:buClr>
                <a:schemeClr val="tx2"/>
              </a:buClr>
              <a:buSzPct val="95000"/>
              <a:buFont typeface="Courier New" pitchFamily="49" charset="0"/>
              <a:buChar char="o"/>
              <a:defRPr/>
            </a:pPr>
            <a:r>
              <a:rPr lang="en-US" sz="2400" dirty="0" smtClean="0">
                <a:latin typeface="+mj-lt"/>
                <a:ea typeface="ＭＳ Ｐゴシック"/>
                <a:cs typeface="ＭＳ Ｐゴシック"/>
              </a:rPr>
              <a:t>Barriers/ Obstacles </a:t>
            </a:r>
            <a:r>
              <a:rPr lang="en-US" sz="2400" dirty="0">
                <a:latin typeface="+mj-lt"/>
                <a:ea typeface="ＭＳ Ｐゴシック"/>
                <a:cs typeface="ＭＳ Ｐゴシック"/>
              </a:rPr>
              <a:t>in Accomplishing your </a:t>
            </a:r>
            <a:r>
              <a:rPr lang="en-US" sz="2400" dirty="0" smtClean="0">
                <a:latin typeface="+mj-lt"/>
                <a:ea typeface="ＭＳ Ｐゴシック"/>
                <a:cs typeface="ＭＳ Ｐゴシック"/>
              </a:rPr>
              <a:t>Goals</a:t>
            </a:r>
          </a:p>
          <a:p>
            <a:pPr marL="854075" lvl="4" indent="-396875">
              <a:buClr>
                <a:schemeClr val="tx2"/>
              </a:buClr>
              <a:buSzPct val="60000"/>
              <a:buFont typeface="Wingdings" panose="05000000000000000000" pitchFamily="2" charset="2"/>
              <a:buChar char="q"/>
              <a:defRPr/>
            </a:pPr>
            <a:endParaRPr lang="en-US" sz="2000" dirty="0">
              <a:ea typeface="ＭＳ Ｐゴシック"/>
              <a:cs typeface="ＭＳ Ｐゴシック"/>
            </a:endParaRPr>
          </a:p>
          <a:p>
            <a:pPr>
              <a:buFont typeface="Wingdings" pitchFamily="2" charset="2"/>
              <a:buNone/>
              <a:defRPr/>
            </a:pPr>
            <a:r>
              <a:rPr lang="en-US" sz="2000" dirty="0" smtClean="0">
                <a:latin typeface="+mj-lt"/>
                <a:ea typeface="ＭＳ Ｐゴシック"/>
                <a:cs typeface="ＭＳ Ｐゴシック"/>
              </a:rPr>
              <a:t>Complete </a:t>
            </a:r>
            <a:r>
              <a:rPr lang="en-US" sz="2000" dirty="0">
                <a:latin typeface="+mj-lt"/>
                <a:ea typeface="ＭＳ Ｐゴシック"/>
                <a:cs typeface="ＭＳ Ｐゴシック"/>
              </a:rPr>
              <a:t>Guidelines at: </a:t>
            </a:r>
            <a:r>
              <a:rPr lang="en-US" sz="2000" dirty="0">
                <a:latin typeface="+mj-lt"/>
                <a:ea typeface="ＭＳ Ｐゴシック"/>
                <a:cs typeface="ＭＳ Ｐゴシック"/>
                <a:hlinkClick r:id="rId2"/>
              </a:rPr>
              <a:t>http://</a:t>
            </a:r>
            <a:r>
              <a:rPr lang="en-US" sz="2000" dirty="0" smtClean="0">
                <a:latin typeface="+mj-lt"/>
                <a:ea typeface="ＭＳ Ｐゴシック"/>
                <a:cs typeface="ＭＳ Ｐゴシック"/>
                <a:hlinkClick r:id="rId2"/>
              </a:rPr>
              <a:t>ucanr.edu/annualevaluation</a:t>
            </a:r>
            <a:endParaRPr lang="en-US" sz="2000" dirty="0">
              <a:latin typeface="+mj-lt"/>
              <a:ea typeface="ＭＳ Ｐゴシック"/>
              <a:cs typeface="ＭＳ Ｐゴシック"/>
            </a:endParaRPr>
          </a:p>
          <a:p>
            <a:pPr marL="812800" indent="-812800">
              <a:buFont typeface="Wingdings" pitchFamily="2" charset="2"/>
              <a:buNone/>
              <a:defRPr/>
            </a:pPr>
            <a:endParaRPr lang="en-US" dirty="0">
              <a:ea typeface="ＭＳ Ｐゴシック"/>
              <a:cs typeface="ＭＳ Ｐゴシック"/>
            </a:endParaRPr>
          </a:p>
          <a:p>
            <a:pPr marL="812800" indent="-812800">
              <a:buFont typeface="Wingdings" pitchFamily="2" charset="2"/>
              <a:buNone/>
              <a:defRPr/>
            </a:pPr>
            <a:r>
              <a:rPr lang="en-US" sz="1700" dirty="0" smtClean="0">
                <a:ea typeface="ＭＳ Ｐゴシック"/>
                <a:cs typeface="ＭＳ Ｐゴシック"/>
              </a:rPr>
              <a:t> </a:t>
            </a:r>
            <a:endParaRPr lang="en-US" sz="1700" dirty="0">
              <a:ea typeface="ＭＳ Ｐゴシック"/>
              <a:cs typeface="ＭＳ Ｐゴシック"/>
            </a:endParaRPr>
          </a:p>
        </p:txBody>
      </p:sp>
    </p:spTree>
    <p:extLst>
      <p:ext uri="{BB962C8B-B14F-4D97-AF65-F5344CB8AC3E}">
        <p14:creationId xmlns:p14="http://schemas.microsoft.com/office/powerpoint/2010/main" val="1773470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163763" y="465138"/>
            <a:ext cx="4521709" cy="954107"/>
          </a:xfrm>
          <a:prstGeom prst="rect">
            <a:avLst/>
          </a:prstGeom>
          <a:noFill/>
          <a:ln w="9525">
            <a:noFill/>
            <a:miter lim="800000"/>
            <a:headEnd/>
            <a:tailEnd/>
          </a:ln>
        </p:spPr>
        <p:txBody>
          <a:bodyPr wrap="square">
            <a:spAutoFit/>
          </a:bodyPr>
          <a:lstStyle/>
          <a:p>
            <a:pPr algn="ctr">
              <a:defRPr/>
            </a:pPr>
            <a:r>
              <a:rPr lang="en-US" sz="3600" dirty="0">
                <a:solidFill>
                  <a:srgbClr val="241DB3"/>
                </a:solidFill>
                <a:latin typeface="+mj-lt"/>
                <a:ea typeface="ＭＳ Ｐゴシック"/>
                <a:cs typeface="ＭＳ Ｐゴシック"/>
              </a:rPr>
              <a:t>Section </a:t>
            </a:r>
            <a:r>
              <a:rPr lang="en-US" sz="3600" dirty="0" smtClean="0">
                <a:solidFill>
                  <a:srgbClr val="241DB3"/>
                </a:solidFill>
                <a:latin typeface="+mj-lt"/>
                <a:ea typeface="ＭＳ Ｐゴシック"/>
                <a:cs typeface="ＭＳ Ｐゴシック"/>
              </a:rPr>
              <a:t>D </a:t>
            </a:r>
          </a:p>
          <a:p>
            <a:pPr algn="ctr">
              <a:defRPr/>
            </a:pPr>
            <a:r>
              <a:rPr lang="en-US" sz="2000" dirty="0" smtClean="0">
                <a:solidFill>
                  <a:srgbClr val="241DB3"/>
                </a:solidFill>
                <a:latin typeface="+mj-lt"/>
                <a:ea typeface="ＭＳ Ｐゴシック"/>
                <a:cs typeface="ＭＳ Ｐゴシック"/>
              </a:rPr>
              <a:t>(Supervisor Evaluation)</a:t>
            </a:r>
            <a:endParaRPr lang="en-US" sz="2000" dirty="0">
              <a:solidFill>
                <a:srgbClr val="241DB3"/>
              </a:solidFill>
              <a:latin typeface="+mj-lt"/>
              <a:ea typeface="ＭＳ Ｐゴシック"/>
              <a:cs typeface="ＭＳ Ｐゴシック"/>
            </a:endParaRPr>
          </a:p>
        </p:txBody>
      </p:sp>
      <p:sp>
        <p:nvSpPr>
          <p:cNvPr id="35842" name="Rectangle 2"/>
          <p:cNvSpPr>
            <a:spLocks noChangeArrowheads="1"/>
          </p:cNvSpPr>
          <p:nvPr/>
        </p:nvSpPr>
        <p:spPr bwMode="auto">
          <a:xfrm>
            <a:off x="539750" y="1422400"/>
            <a:ext cx="7953375" cy="4093428"/>
          </a:xfrm>
          <a:prstGeom prst="rect">
            <a:avLst/>
          </a:prstGeom>
          <a:noFill/>
          <a:ln w="9525">
            <a:noFill/>
            <a:miter lim="800000"/>
            <a:headEnd/>
            <a:tailEnd/>
          </a:ln>
        </p:spPr>
        <p:txBody>
          <a:bodyPr>
            <a:spAutoFit/>
          </a:bodyPr>
          <a:lstStyle/>
          <a:p>
            <a:pPr marL="342900" indent="-342900">
              <a:buClr>
                <a:schemeClr val="tx2"/>
              </a:buClr>
              <a:buFont typeface="Courier New" pitchFamily="49" charset="0"/>
              <a:buChar char="o"/>
              <a:defRPr/>
            </a:pPr>
            <a:r>
              <a:rPr lang="en-US" sz="2500" dirty="0">
                <a:latin typeface="+mj-lt"/>
                <a:ea typeface="ＭＳ Ｐゴシック"/>
                <a:cs typeface="ＭＳ Ｐゴシック"/>
              </a:rPr>
              <a:t>Supervisors provide </a:t>
            </a:r>
            <a:r>
              <a:rPr lang="en-US" sz="2500" dirty="0" smtClean="0">
                <a:latin typeface="+mj-lt"/>
                <a:ea typeface="ＭＳ Ｐゴシック"/>
                <a:cs typeface="ＭＳ Ｐゴシック"/>
              </a:rPr>
              <a:t>the academic </a:t>
            </a:r>
            <a:r>
              <a:rPr lang="en-US" sz="2500" dirty="0">
                <a:latin typeface="+mj-lt"/>
                <a:ea typeface="ＭＳ Ｐゴシック"/>
                <a:cs typeface="ＭＳ Ｐゴシック"/>
              </a:rPr>
              <a:t>an evaluation appraisal of Sections </a:t>
            </a:r>
            <a:r>
              <a:rPr lang="en-US" sz="2500" dirty="0" smtClean="0">
                <a:latin typeface="+mj-lt"/>
                <a:ea typeface="ＭＳ Ｐゴシック"/>
                <a:cs typeface="ＭＳ Ｐゴシック"/>
              </a:rPr>
              <a:t>A, B, C (full evaluation), A, C (abbreviated) or C (goals):</a:t>
            </a:r>
            <a:endParaRPr lang="en-US" sz="2500" dirty="0">
              <a:latin typeface="+mj-lt"/>
              <a:ea typeface="ＭＳ Ｐゴシック"/>
              <a:cs typeface="ＭＳ Ｐゴシック"/>
            </a:endParaRPr>
          </a:p>
          <a:p>
            <a:pPr marL="800100" lvl="1" indent="-342900">
              <a:buClr>
                <a:schemeClr val="tx2"/>
              </a:buClr>
              <a:buSzPct val="60000"/>
              <a:buFont typeface="Wingdings" pitchFamily="2" charset="2"/>
              <a:buChar char="q"/>
              <a:defRPr/>
            </a:pPr>
            <a:r>
              <a:rPr lang="en-US" sz="2000" dirty="0">
                <a:latin typeface="+mj-lt"/>
                <a:ea typeface="ＭＳ Ｐゴシック"/>
                <a:cs typeface="ＭＳ Ｐゴシック"/>
              </a:rPr>
              <a:t>Indicate areas the Academic is meeting expectations for his/her level in each of the advancement criteria.</a:t>
            </a:r>
          </a:p>
          <a:p>
            <a:pPr marL="800100" lvl="1" indent="-342900">
              <a:buClr>
                <a:schemeClr val="tx2"/>
              </a:buClr>
              <a:buSzPct val="60000"/>
              <a:buFont typeface="Wingdings" pitchFamily="2" charset="2"/>
              <a:buChar char="q"/>
              <a:defRPr/>
            </a:pPr>
            <a:r>
              <a:rPr lang="en-US" sz="2000" dirty="0">
                <a:latin typeface="+mj-lt"/>
                <a:ea typeface="ＭＳ Ｐゴシック"/>
                <a:cs typeface="ＭＳ Ｐゴシック"/>
              </a:rPr>
              <a:t>Indicate areas of concern and suggestions for improvement.</a:t>
            </a:r>
          </a:p>
          <a:p>
            <a:pPr marL="800100" lvl="1" indent="-342900">
              <a:buClr>
                <a:schemeClr val="tx2"/>
              </a:buClr>
              <a:buSzPct val="60000"/>
              <a:buFont typeface="Wingdings" pitchFamily="2" charset="2"/>
              <a:buChar char="q"/>
              <a:defRPr/>
            </a:pPr>
            <a:r>
              <a:rPr lang="en-US" sz="2000" dirty="0">
                <a:latin typeface="+mj-lt"/>
                <a:ea typeface="ＭＳ Ｐゴシック"/>
                <a:cs typeface="ＭＳ Ｐゴシック"/>
              </a:rPr>
              <a:t>Goals:  Approve or make recommendations for revising goals.</a:t>
            </a:r>
          </a:p>
          <a:p>
            <a:pPr marL="800100" lvl="1" indent="-342900">
              <a:buClr>
                <a:schemeClr val="tx2"/>
              </a:buClr>
              <a:buSzPct val="60000"/>
              <a:buFont typeface="Wingdings" pitchFamily="2" charset="2"/>
              <a:buChar char="q"/>
              <a:defRPr/>
            </a:pPr>
            <a:r>
              <a:rPr lang="en-US" sz="2000" dirty="0">
                <a:latin typeface="+mj-lt"/>
                <a:ea typeface="ＭＳ Ｐゴシック"/>
                <a:cs typeface="ＭＳ Ｐゴシック"/>
              </a:rPr>
              <a:t>Make recommendation for progress in terms of balance and productivity for rank and step and progress toward advancement.</a:t>
            </a:r>
            <a:endParaRPr lang="en-US" sz="2500" i="1" dirty="0">
              <a:latin typeface="+mj-lt"/>
              <a:ea typeface="ＭＳ Ｐゴシック"/>
              <a:cs typeface="ＭＳ Ｐゴシック"/>
            </a:endParaRPr>
          </a:p>
          <a:p>
            <a:pPr>
              <a:buFont typeface="Wingdings" pitchFamily="2" charset="2"/>
              <a:buNone/>
              <a:defRPr/>
            </a:pPr>
            <a:endParaRPr lang="en-US" sz="2400" dirty="0">
              <a:latin typeface="+mj-lt"/>
              <a:ea typeface="ＭＳ Ｐゴシック"/>
              <a:cs typeface="ＭＳ Ｐゴシック"/>
            </a:endParaRPr>
          </a:p>
          <a:p>
            <a:pPr>
              <a:buFont typeface="Wingdings" pitchFamily="2" charset="2"/>
              <a:buNone/>
              <a:defRPr/>
            </a:pPr>
            <a:r>
              <a:rPr lang="en-US" sz="2400" dirty="0">
                <a:latin typeface="+mj-lt"/>
                <a:ea typeface="ＭＳ Ｐゴシック"/>
                <a:cs typeface="ＭＳ Ｐゴシック"/>
              </a:rPr>
              <a:t>Complete Guidelines at: </a:t>
            </a:r>
            <a:r>
              <a:rPr lang="en-US" sz="2000" dirty="0">
                <a:latin typeface="+mj-lt"/>
                <a:ea typeface="ＭＳ Ｐゴシック"/>
                <a:cs typeface="ＭＳ Ｐゴシック"/>
                <a:hlinkClick r:id="rId2"/>
              </a:rPr>
              <a:t>http://</a:t>
            </a:r>
            <a:r>
              <a:rPr lang="en-US" sz="2000" dirty="0" smtClean="0">
                <a:latin typeface="+mj-lt"/>
                <a:ea typeface="ＭＳ Ｐゴシック"/>
                <a:cs typeface="ＭＳ Ｐゴシック"/>
                <a:hlinkClick r:id="rId2"/>
              </a:rPr>
              <a:t>ucanr.edu/annualevaluation</a:t>
            </a:r>
            <a:endParaRPr lang="en-US" sz="2000" dirty="0">
              <a:latin typeface="+mj-lt"/>
              <a:ea typeface="ＭＳ Ｐゴシック"/>
              <a:cs typeface="ＭＳ Ｐゴシック"/>
            </a:endParaRPr>
          </a:p>
          <a:p>
            <a:pPr>
              <a:buFont typeface="Wingdings" pitchFamily="2" charset="2"/>
              <a:buNone/>
              <a:defRPr/>
            </a:pPr>
            <a:endParaRPr lang="en-US" sz="1700" dirty="0">
              <a:ea typeface="ＭＳ Ｐゴシック"/>
              <a:cs typeface="ＭＳ Ｐゴシック"/>
            </a:endParaRPr>
          </a:p>
        </p:txBody>
      </p:sp>
    </p:spTree>
    <p:extLst>
      <p:ext uri="{BB962C8B-B14F-4D97-AF65-F5344CB8AC3E}">
        <p14:creationId xmlns:p14="http://schemas.microsoft.com/office/powerpoint/2010/main" val="369952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198" y="837817"/>
            <a:ext cx="8051800" cy="5345053"/>
          </a:xfrm>
          <a:prstGeom prst="rect">
            <a:avLst/>
          </a:prstGeom>
          <a:noFill/>
        </p:spPr>
        <p:txBody>
          <a:bodyPr>
            <a:spAutoFit/>
          </a:bodyPr>
          <a:lstStyle/>
          <a:p>
            <a:pPr algn="ctr" fontAlgn="auto">
              <a:spcBef>
                <a:spcPts val="0"/>
              </a:spcBef>
              <a:spcAft>
                <a:spcPts val="0"/>
              </a:spcAft>
              <a:defRPr/>
            </a:pPr>
            <a:r>
              <a:rPr lang="en-US" sz="2400" b="1" dirty="0" smtClean="0">
                <a:solidFill>
                  <a:srgbClr val="184589"/>
                </a:solidFill>
                <a:effectLst>
                  <a:glow rad="63500">
                    <a:srgbClr val="F7C346">
                      <a:alpha val="83000"/>
                    </a:srgbClr>
                  </a:glow>
                </a:effectLst>
                <a:latin typeface="Verdana"/>
                <a:ea typeface="+mn-ea"/>
                <a:cs typeface="Verdana"/>
              </a:rPr>
              <a:t>  </a:t>
            </a:r>
            <a:r>
              <a:rPr lang="en-US" sz="3200" b="1" dirty="0" smtClean="0">
                <a:solidFill>
                  <a:srgbClr val="184589"/>
                </a:solidFill>
                <a:effectLst>
                  <a:glow rad="63500">
                    <a:srgbClr val="F7C346">
                      <a:alpha val="83000"/>
                    </a:srgbClr>
                  </a:glow>
                </a:effectLst>
                <a:latin typeface="+mj-lt"/>
                <a:ea typeface="+mn-ea"/>
                <a:cs typeface="Verdana"/>
              </a:rPr>
              <a:t>ACADEMIC HUMAN RESOURCES</a:t>
            </a:r>
            <a:endParaRPr lang="en-US" sz="3200" b="1" baseline="30000" dirty="0" smtClean="0">
              <a:latin typeface="+mj-lt"/>
              <a:ea typeface="+mn-ea"/>
              <a:cs typeface="Verdana"/>
            </a:endParaRPr>
          </a:p>
          <a:p>
            <a:pPr algn="ctr">
              <a:defRPr/>
            </a:pPr>
            <a:endParaRPr lang="en-US" sz="1600" b="1" dirty="0" smtClean="0">
              <a:solidFill>
                <a:srgbClr val="0070C0"/>
              </a:solidFill>
              <a:latin typeface="+mj-lt"/>
              <a:ea typeface="Verdana" pitchFamily="34" charset="0"/>
              <a:cs typeface="Verdana" pitchFamily="34" charset="0"/>
            </a:endParaRPr>
          </a:p>
          <a:p>
            <a:pPr algn="ctr">
              <a:defRPr/>
            </a:pPr>
            <a:r>
              <a:rPr lang="en-US" sz="3200" b="1" dirty="0" smtClean="0">
                <a:solidFill>
                  <a:srgbClr val="0070C0"/>
                </a:solidFill>
                <a:latin typeface="+mj-lt"/>
                <a:ea typeface="Verdana" pitchFamily="34" charset="0"/>
                <a:cs typeface="Verdana" pitchFamily="34" charset="0"/>
              </a:rPr>
              <a:t>Tina Jordan</a:t>
            </a:r>
          </a:p>
          <a:p>
            <a:pPr algn="ctr">
              <a:defRPr/>
            </a:pPr>
            <a:r>
              <a:rPr lang="en-US" sz="3200" b="1" dirty="0" smtClean="0">
                <a:solidFill>
                  <a:srgbClr val="0070C0"/>
                </a:solidFill>
                <a:latin typeface="+mj-lt"/>
                <a:ea typeface="Verdana" pitchFamily="34" charset="0"/>
                <a:cs typeface="Verdana" pitchFamily="34" charset="0"/>
              </a:rPr>
              <a:t>Academic Human Resources Manager</a:t>
            </a:r>
          </a:p>
          <a:p>
            <a:pPr marL="2401888" algn="ctr">
              <a:defRPr/>
            </a:pPr>
            <a:endParaRPr lang="en-US" sz="2000" b="1" dirty="0" smtClean="0">
              <a:solidFill>
                <a:srgbClr val="0070C0"/>
              </a:solidFill>
              <a:latin typeface="+mj-lt"/>
              <a:ea typeface="Verdana" pitchFamily="34" charset="0"/>
              <a:cs typeface="Verdana" pitchFamily="34" charset="0"/>
            </a:endParaRPr>
          </a:p>
          <a:p>
            <a:pPr marL="2401888" fontAlgn="auto">
              <a:lnSpc>
                <a:spcPts val="2400"/>
              </a:lnSpc>
              <a:spcBef>
                <a:spcPts val="0"/>
              </a:spcBef>
              <a:spcAft>
                <a:spcPts val="0"/>
              </a:spcAft>
              <a:buFont typeface="Wingdings" pitchFamily="2" charset="2"/>
              <a:buChar char="Ø"/>
              <a:defRPr/>
            </a:pPr>
            <a:r>
              <a:rPr lang="en-US" sz="2000" b="1" dirty="0" smtClean="0">
                <a:latin typeface="+mj-lt"/>
                <a:ea typeface="Verdana" pitchFamily="34" charset="0"/>
                <a:cs typeface="Verdana" pitchFamily="34" charset="0"/>
              </a:rPr>
              <a:t>Karen Ellsworth, Analyst</a:t>
            </a:r>
          </a:p>
          <a:p>
            <a:pPr marL="2401888" fontAlgn="auto">
              <a:lnSpc>
                <a:spcPts val="2400"/>
              </a:lnSpc>
              <a:spcBef>
                <a:spcPts val="0"/>
              </a:spcBef>
              <a:spcAft>
                <a:spcPts val="0"/>
              </a:spcAft>
              <a:buFont typeface="Wingdings" pitchFamily="2" charset="2"/>
              <a:buChar char="Ø"/>
              <a:defRPr/>
            </a:pPr>
            <a:r>
              <a:rPr lang="en-US" sz="2000" b="1" dirty="0" smtClean="0">
                <a:latin typeface="+mj-lt"/>
                <a:ea typeface="Verdana" pitchFamily="34" charset="0"/>
                <a:cs typeface="Verdana" pitchFamily="34" charset="0"/>
              </a:rPr>
              <a:t>Soo Hsieh, Analyst</a:t>
            </a:r>
          </a:p>
          <a:p>
            <a:pPr marL="2401888" fontAlgn="auto">
              <a:lnSpc>
                <a:spcPts val="2400"/>
              </a:lnSpc>
              <a:spcBef>
                <a:spcPts val="0"/>
              </a:spcBef>
              <a:spcAft>
                <a:spcPts val="0"/>
              </a:spcAft>
              <a:buFont typeface="Wingdings" pitchFamily="2" charset="2"/>
              <a:buChar char="Ø"/>
              <a:defRPr/>
            </a:pPr>
            <a:r>
              <a:rPr lang="en-US" sz="2000" b="1" dirty="0" smtClean="0">
                <a:latin typeface="+mj-lt"/>
                <a:ea typeface="Verdana" pitchFamily="34" charset="0"/>
                <a:cs typeface="Verdana" pitchFamily="34" charset="0"/>
              </a:rPr>
              <a:t>Kim Ingram, Analyst</a:t>
            </a:r>
          </a:p>
          <a:p>
            <a:pPr marL="2401888" fontAlgn="auto">
              <a:lnSpc>
                <a:spcPts val="2400"/>
              </a:lnSpc>
              <a:spcBef>
                <a:spcPts val="0"/>
              </a:spcBef>
              <a:spcAft>
                <a:spcPts val="0"/>
              </a:spcAft>
              <a:buFont typeface="Wingdings" pitchFamily="2" charset="2"/>
              <a:buChar char="Ø"/>
              <a:defRPr/>
            </a:pPr>
            <a:r>
              <a:rPr lang="en-US" sz="2000" b="1" dirty="0" err="1" smtClean="0">
                <a:latin typeface="+mj-lt"/>
                <a:ea typeface="Verdana" pitchFamily="34" charset="0"/>
                <a:cs typeface="Verdana" pitchFamily="34" charset="0"/>
              </a:rPr>
              <a:t>LeChe</a:t>
            </a:r>
            <a:r>
              <a:rPr lang="en-US" sz="2000" b="1" dirty="0" smtClean="0">
                <a:latin typeface="+mj-lt"/>
                <a:ea typeface="Verdana" pitchFamily="34" charset="0"/>
                <a:cs typeface="Verdana" pitchFamily="34" charset="0"/>
              </a:rPr>
              <a:t> McGill, Analyst</a:t>
            </a:r>
          </a:p>
          <a:p>
            <a:pPr algn="ctr" fontAlgn="auto">
              <a:lnSpc>
                <a:spcPts val="2400"/>
              </a:lnSpc>
              <a:spcBef>
                <a:spcPts val="0"/>
              </a:spcBef>
              <a:spcAft>
                <a:spcPts val="0"/>
              </a:spcAft>
              <a:defRPr/>
            </a:pPr>
            <a:endParaRPr lang="en-US" sz="1600" b="1" dirty="0" smtClean="0">
              <a:latin typeface="+mj-lt"/>
              <a:ea typeface="Verdana" pitchFamily="34" charset="0"/>
              <a:cs typeface="Verdana" pitchFamily="34" charset="0"/>
            </a:endParaRPr>
          </a:p>
          <a:p>
            <a:pPr algn="ctr" fontAlgn="auto">
              <a:lnSpc>
                <a:spcPts val="2400"/>
              </a:lnSpc>
              <a:spcBef>
                <a:spcPts val="0"/>
              </a:spcBef>
              <a:spcAft>
                <a:spcPts val="0"/>
              </a:spcAft>
              <a:defRPr/>
            </a:pPr>
            <a:r>
              <a:rPr lang="en-US" sz="1600" b="1" dirty="0" smtClean="0">
                <a:latin typeface="+mj-lt"/>
                <a:ea typeface="Verdana" pitchFamily="34" charset="0"/>
                <a:cs typeface="Verdana" pitchFamily="34" charset="0"/>
              </a:rPr>
              <a:t>For specific unit responsibilities, please visit our website at: </a:t>
            </a:r>
            <a:r>
              <a:rPr lang="en-US" sz="1600" b="1" dirty="0" smtClean="0">
                <a:latin typeface="+mj-lt"/>
                <a:ea typeface="Verdana" pitchFamily="34" charset="0"/>
                <a:cs typeface="Verdana" pitchFamily="34" charset="0"/>
                <a:hlinkClick r:id="rId2"/>
              </a:rPr>
              <a:t>http://ucanr.edu/academicpersonnel</a:t>
            </a:r>
            <a:endParaRPr lang="en-US" sz="1600" b="1" dirty="0" smtClean="0">
              <a:latin typeface="+mj-lt"/>
              <a:ea typeface="Verdana" pitchFamily="34" charset="0"/>
              <a:cs typeface="Verdana" pitchFamily="34" charset="0"/>
            </a:endParaRPr>
          </a:p>
          <a:p>
            <a:pPr algn="ctr" fontAlgn="auto">
              <a:lnSpc>
                <a:spcPts val="2400"/>
              </a:lnSpc>
              <a:spcBef>
                <a:spcPts val="0"/>
              </a:spcBef>
              <a:spcAft>
                <a:spcPts val="0"/>
              </a:spcAft>
              <a:defRPr/>
            </a:pPr>
            <a:endParaRPr lang="en-US" sz="1600" b="1" dirty="0" smtClean="0">
              <a:latin typeface="Verdana" pitchFamily="34" charset="0"/>
              <a:ea typeface="Verdana" pitchFamily="34" charset="0"/>
              <a:cs typeface="Verdana" pitchFamily="34" charset="0"/>
            </a:endParaRPr>
          </a:p>
          <a:p>
            <a:pPr algn="ctr" fontAlgn="auto">
              <a:lnSpc>
                <a:spcPts val="2400"/>
              </a:lnSpc>
              <a:spcBef>
                <a:spcPts val="0"/>
              </a:spcBef>
              <a:spcAft>
                <a:spcPts val="0"/>
              </a:spcAft>
              <a:defRPr/>
            </a:pPr>
            <a:endParaRPr lang="en-US" sz="2000" baseline="30000" dirty="0" smtClean="0">
              <a:latin typeface="Verdana"/>
              <a:ea typeface="+mn-ea"/>
              <a:cs typeface="Verdana"/>
            </a:endParaRPr>
          </a:p>
          <a:p>
            <a:pPr algn="ctr" fontAlgn="auto">
              <a:lnSpc>
                <a:spcPts val="2400"/>
              </a:lnSpc>
              <a:spcBef>
                <a:spcPts val="0"/>
              </a:spcBef>
              <a:spcAft>
                <a:spcPts val="0"/>
              </a:spcAft>
              <a:defRPr/>
            </a:pPr>
            <a:endParaRPr lang="en-US" sz="2400" baseline="30000" dirty="0" smtClean="0">
              <a:latin typeface="Verdana"/>
              <a:ea typeface="+mn-ea"/>
              <a:cs typeface="Verdana"/>
            </a:endParaRPr>
          </a:p>
          <a:p>
            <a:pPr algn="ctr" fontAlgn="auto">
              <a:spcBef>
                <a:spcPts val="0"/>
              </a:spcBef>
              <a:spcAft>
                <a:spcPts val="0"/>
              </a:spcAft>
              <a:defRPr/>
            </a:pPr>
            <a:endParaRPr lang="en-US" sz="1400" baseline="30000" dirty="0">
              <a:latin typeface="Verdana"/>
              <a:ea typeface="+mn-ea"/>
              <a:cs typeface="Verdana"/>
            </a:endParaRPr>
          </a:p>
        </p:txBody>
      </p:sp>
    </p:spTree>
    <p:extLst>
      <p:ext uri="{BB962C8B-B14F-4D97-AF65-F5344CB8AC3E}">
        <p14:creationId xmlns:p14="http://schemas.microsoft.com/office/powerpoint/2010/main" val="3255097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75906" y="387350"/>
            <a:ext cx="8152267" cy="646113"/>
          </a:xfrm>
          <a:prstGeom prst="rect">
            <a:avLst/>
          </a:prstGeom>
          <a:noFill/>
          <a:ln w="9525">
            <a:noFill/>
            <a:miter lim="800000"/>
            <a:headEnd/>
            <a:tailEnd/>
          </a:ln>
        </p:spPr>
        <p:txBody>
          <a:bodyPr wrap="square">
            <a:spAutoFit/>
          </a:bodyPr>
          <a:lstStyle/>
          <a:p>
            <a:pPr algn="ctr">
              <a:defRPr/>
            </a:pPr>
            <a:r>
              <a:rPr lang="en-US" sz="3600" dirty="0">
                <a:solidFill>
                  <a:schemeClr val="tx2"/>
                </a:solidFill>
                <a:latin typeface="+mj-lt"/>
                <a:ea typeface="ＭＳ Ｐゴシック"/>
                <a:cs typeface="ＭＳ Ｐゴシック"/>
              </a:rPr>
              <a:t>   </a:t>
            </a:r>
            <a:r>
              <a:rPr lang="en-US" sz="3600" dirty="0" smtClean="0">
                <a:solidFill>
                  <a:srgbClr val="241DB3"/>
                </a:solidFill>
                <a:latin typeface="+mj-lt"/>
                <a:ea typeface="ＭＳ Ｐゴシック"/>
                <a:cs typeface="ＭＳ Ｐゴシック"/>
              </a:rPr>
              <a:t>Organizing </a:t>
            </a:r>
            <a:r>
              <a:rPr lang="en-US" sz="3600" dirty="0">
                <a:solidFill>
                  <a:srgbClr val="241DB3"/>
                </a:solidFill>
                <a:latin typeface="+mj-lt"/>
                <a:ea typeface="ＭＳ Ｐゴシック"/>
                <a:cs typeface="ＭＳ Ｐゴシック"/>
              </a:rPr>
              <a:t>your Work into Themes</a:t>
            </a:r>
          </a:p>
        </p:txBody>
      </p:sp>
      <p:sp>
        <p:nvSpPr>
          <p:cNvPr id="6" name="Rectangle 5"/>
          <p:cNvSpPr/>
          <p:nvPr/>
        </p:nvSpPr>
        <p:spPr>
          <a:xfrm>
            <a:off x="950913" y="1509713"/>
            <a:ext cx="7402255" cy="3933384"/>
          </a:xfrm>
          <a:prstGeom prst="rect">
            <a:avLst/>
          </a:prstGeom>
        </p:spPr>
        <p:txBody>
          <a:bodyPr wrap="square">
            <a:spAutoFit/>
          </a:bodyPr>
          <a:lstStyle/>
          <a:p>
            <a:pPr marL="342900" indent="-342900" defTabSz="914400">
              <a:spcBef>
                <a:spcPct val="20000"/>
              </a:spcBef>
              <a:buClr>
                <a:schemeClr val="tx2"/>
              </a:buClr>
              <a:buSzPct val="95000"/>
              <a:buFont typeface="Courier New" pitchFamily="49" charset="0"/>
              <a:buChar char="o"/>
              <a:defRPr/>
            </a:pPr>
            <a:r>
              <a:rPr lang="en-US" sz="2400" kern="0" dirty="0">
                <a:solidFill>
                  <a:srgbClr val="000000"/>
                </a:solidFill>
                <a:latin typeface="+mj-lt"/>
                <a:ea typeface="+mn-ea"/>
              </a:rPr>
              <a:t>List all of your projects/programs first, and then group projects that target the same issue together. Each of these groups is a theme. You can look at these closely and identify the common goals, accomplishments and impacts.</a:t>
            </a:r>
          </a:p>
          <a:p>
            <a:pPr marL="342900" indent="-342900" defTabSz="914400">
              <a:spcBef>
                <a:spcPct val="20000"/>
              </a:spcBef>
              <a:buClr>
                <a:schemeClr val="tx2"/>
              </a:buClr>
              <a:buSzPct val="95000"/>
              <a:buFont typeface="Courier New" pitchFamily="49" charset="0"/>
              <a:buChar char="o"/>
              <a:defRPr/>
            </a:pPr>
            <a:endParaRPr lang="en-US" sz="2400" kern="0" dirty="0">
              <a:solidFill>
                <a:srgbClr val="000000"/>
              </a:solidFill>
              <a:latin typeface="+mj-lt"/>
              <a:ea typeface="+mn-ea"/>
            </a:endParaRPr>
          </a:p>
          <a:p>
            <a:pPr marL="342900" indent="-342900" defTabSz="914400">
              <a:spcBef>
                <a:spcPct val="20000"/>
              </a:spcBef>
              <a:buClr>
                <a:schemeClr val="tx2"/>
              </a:buClr>
              <a:buSzPct val="95000"/>
              <a:buFont typeface="Courier New" pitchFamily="49" charset="0"/>
              <a:buChar char="o"/>
              <a:defRPr/>
            </a:pPr>
            <a:r>
              <a:rPr lang="en-US" sz="2400" kern="0" dirty="0" smtClean="0">
                <a:latin typeface="+mj-lt"/>
                <a:ea typeface="+mn-ea"/>
              </a:rPr>
              <a:t>You might use </a:t>
            </a:r>
            <a:r>
              <a:rPr lang="en-US" sz="2400" kern="0" dirty="0">
                <a:latin typeface="+mj-lt"/>
                <a:ea typeface="+mn-ea"/>
              </a:rPr>
              <a:t>initiatives from the Strategic Vision (or challenges described in the Vision) for your </a:t>
            </a:r>
            <a:r>
              <a:rPr lang="en-US" sz="2400" kern="0" dirty="0" smtClean="0">
                <a:latin typeface="+mj-lt"/>
                <a:ea typeface="+mn-ea"/>
              </a:rPr>
              <a:t>themes, or refer to the Statewide Program, the Program Teams and/or workgroups you are affiliated with.</a:t>
            </a:r>
            <a:endParaRPr lang="en-US" sz="2400" kern="0" dirty="0">
              <a:latin typeface="+mj-lt"/>
              <a:ea typeface="+mn-ea"/>
            </a:endParaRPr>
          </a:p>
        </p:txBody>
      </p:sp>
    </p:spTree>
    <p:extLst>
      <p:ext uri="{BB962C8B-B14F-4D97-AF65-F5344CB8AC3E}">
        <p14:creationId xmlns:p14="http://schemas.microsoft.com/office/powerpoint/2010/main" val="3145424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079500" y="160338"/>
            <a:ext cx="7213600" cy="585787"/>
          </a:xfrm>
          <a:prstGeom prst="rect">
            <a:avLst/>
          </a:prstGeom>
          <a:noFill/>
          <a:ln w="9525">
            <a:noFill/>
            <a:miter lim="800000"/>
            <a:headEnd/>
            <a:tailEnd/>
          </a:ln>
        </p:spPr>
        <p:txBody>
          <a:bodyPr>
            <a:spAutoFit/>
          </a:bodyPr>
          <a:lstStyle/>
          <a:p>
            <a:pPr algn="ctr">
              <a:defRPr/>
            </a:pPr>
            <a:r>
              <a:rPr lang="en-US" sz="3200" dirty="0" smtClean="0">
                <a:solidFill>
                  <a:srgbClr val="241DB3"/>
                </a:solidFill>
                <a:latin typeface="+mj-lt"/>
                <a:ea typeface="ＭＳ Ｐゴシック"/>
                <a:cs typeface="ＭＳ Ｐゴシック"/>
              </a:rPr>
              <a:t>2 Separate Theme Examples 4-H YDA</a:t>
            </a:r>
            <a:endParaRPr lang="en-US" sz="3200" dirty="0">
              <a:solidFill>
                <a:srgbClr val="241DB3"/>
              </a:solidFill>
              <a:latin typeface="+mj-lt"/>
              <a:ea typeface="ＭＳ Ｐゴシック"/>
              <a:cs typeface="ＭＳ Ｐゴシック"/>
            </a:endParaRPr>
          </a:p>
        </p:txBody>
      </p:sp>
      <p:sp>
        <p:nvSpPr>
          <p:cNvPr id="29699" name="Rectangle 6"/>
          <p:cNvSpPr>
            <a:spLocks noChangeArrowheads="1"/>
          </p:cNvSpPr>
          <p:nvPr/>
        </p:nvSpPr>
        <p:spPr bwMode="auto">
          <a:xfrm>
            <a:off x="504825" y="1684338"/>
            <a:ext cx="7940675" cy="3140075"/>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0724" name="Rectangle 7"/>
          <p:cNvSpPr>
            <a:spLocks noChangeArrowheads="1"/>
          </p:cNvSpPr>
          <p:nvPr/>
        </p:nvSpPr>
        <p:spPr bwMode="auto">
          <a:xfrm>
            <a:off x="808039" y="868363"/>
            <a:ext cx="7769904" cy="5724644"/>
          </a:xfrm>
          <a:prstGeom prst="rect">
            <a:avLst/>
          </a:prstGeom>
          <a:noFill/>
          <a:ln w="9525">
            <a:noFill/>
            <a:miter lim="800000"/>
            <a:headEnd/>
            <a:tailEnd/>
          </a:ln>
        </p:spPr>
        <p:txBody>
          <a:bodyPr wrap="square">
            <a:spAutoFit/>
          </a:bodyPr>
          <a:lstStyle/>
          <a:p>
            <a:pPr marL="342900" indent="-342900">
              <a:buClr>
                <a:schemeClr val="tx2"/>
              </a:buClr>
              <a:buFont typeface="Courier New" panose="02070309020205020404" pitchFamily="49" charset="0"/>
              <a:buChar char="o"/>
              <a:defRPr/>
            </a:pPr>
            <a:r>
              <a:rPr lang="en-US" sz="2400" dirty="0" smtClean="0">
                <a:latin typeface="+mj-lt"/>
                <a:ea typeface="ＭＳ Ｐゴシック"/>
                <a:cs typeface="ＭＳ Ｐゴシック"/>
              </a:rPr>
              <a:t>Healthy Families and Communities Initiative (Advisor 1)</a:t>
            </a:r>
            <a:endParaRPr lang="en-US" sz="24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Promote Positive Youth Development</a:t>
            </a:r>
            <a:endParaRPr lang="en-US" sz="21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Support Adolescent Leadership Development</a:t>
            </a:r>
            <a:endParaRPr lang="en-US" sz="21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Volunteer Development</a:t>
            </a:r>
            <a:endParaRPr lang="en-US" sz="21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Increase Science Literacy Among Youth</a:t>
            </a:r>
            <a:endParaRPr lang="en-US" sz="2100" dirty="0">
              <a:latin typeface="+mj-lt"/>
              <a:ea typeface="ＭＳ Ｐゴシック"/>
              <a:cs typeface="ＭＳ Ｐゴシック"/>
            </a:endParaRPr>
          </a:p>
          <a:p>
            <a:pPr marL="800100" lvl="1" indent="-342900">
              <a:buClr>
                <a:schemeClr val="tx2"/>
              </a:buClr>
              <a:buFont typeface="Courier New" pitchFamily="49" charset="0"/>
              <a:buChar char="o"/>
              <a:defRPr/>
            </a:pPr>
            <a:endParaRPr lang="en-US" sz="2100" dirty="0">
              <a:latin typeface="+mj-lt"/>
              <a:ea typeface="ＭＳ Ｐゴシック"/>
              <a:cs typeface="ＭＳ Ｐゴシック"/>
            </a:endParaRPr>
          </a:p>
          <a:p>
            <a:pPr marL="342900" indent="-342900">
              <a:buClr>
                <a:schemeClr val="tx2"/>
              </a:buClr>
              <a:buFont typeface="Courier New" panose="02070309020205020404" pitchFamily="49" charset="0"/>
              <a:buChar char="o"/>
              <a:defRPr/>
            </a:pPr>
            <a:r>
              <a:rPr lang="en-US" sz="2400" dirty="0" smtClean="0">
                <a:latin typeface="+mj-lt"/>
                <a:ea typeface="ＭＳ Ｐゴシック"/>
                <a:cs typeface="ＭＳ Ｐゴシック"/>
              </a:rPr>
              <a:t>Healthy Families and Communities Initiative (Advisor 2)</a:t>
            </a:r>
            <a:endParaRPr lang="en-US" sz="24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Life Skills</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Adolescent Development</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Extension Education</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Science, Engineering and Technology</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Administrative Leadership</a:t>
            </a:r>
            <a:endParaRPr lang="en-US" sz="2100" dirty="0">
              <a:latin typeface="+mj-lt"/>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p:txBody>
      </p:sp>
    </p:spTree>
    <p:extLst>
      <p:ext uri="{BB962C8B-B14F-4D97-AF65-F5344CB8AC3E}">
        <p14:creationId xmlns:p14="http://schemas.microsoft.com/office/powerpoint/2010/main" val="1094271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685800" y="160338"/>
            <a:ext cx="7594600" cy="585787"/>
          </a:xfrm>
          <a:prstGeom prst="rect">
            <a:avLst/>
          </a:prstGeom>
          <a:noFill/>
          <a:ln w="9525">
            <a:noFill/>
            <a:miter lim="800000"/>
            <a:headEnd/>
            <a:tailEnd/>
          </a:ln>
        </p:spPr>
        <p:txBody>
          <a:bodyPr>
            <a:spAutoFit/>
          </a:bodyPr>
          <a:lstStyle/>
          <a:p>
            <a:pPr algn="ctr">
              <a:defRPr/>
            </a:pPr>
            <a:r>
              <a:rPr lang="en-US" sz="3200" dirty="0">
                <a:solidFill>
                  <a:srgbClr val="241DB3"/>
                </a:solidFill>
                <a:latin typeface="+mj-lt"/>
                <a:ea typeface="ＭＳ Ｐゴシック"/>
                <a:cs typeface="ＭＳ Ｐゴシック"/>
              </a:rPr>
              <a:t>Theme Examples - NFCS Advisor</a:t>
            </a:r>
          </a:p>
        </p:txBody>
      </p:sp>
      <p:sp>
        <p:nvSpPr>
          <p:cNvPr id="28675" name="Rectangle 6"/>
          <p:cNvSpPr>
            <a:spLocks noChangeArrowheads="1"/>
          </p:cNvSpPr>
          <p:nvPr/>
        </p:nvSpPr>
        <p:spPr bwMode="auto">
          <a:xfrm>
            <a:off x="504825" y="1684338"/>
            <a:ext cx="7940675" cy="3140075"/>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0724" name="Rectangle 7"/>
          <p:cNvSpPr>
            <a:spLocks noChangeArrowheads="1"/>
          </p:cNvSpPr>
          <p:nvPr/>
        </p:nvSpPr>
        <p:spPr bwMode="auto">
          <a:xfrm>
            <a:off x="685800" y="746125"/>
            <a:ext cx="7878763" cy="6324808"/>
          </a:xfrm>
          <a:prstGeom prst="rect">
            <a:avLst/>
          </a:prstGeom>
          <a:noFill/>
          <a:ln w="9525">
            <a:noFill/>
            <a:miter lim="800000"/>
            <a:headEnd/>
            <a:tailEnd/>
          </a:ln>
        </p:spPr>
        <p:txBody>
          <a:bodyPr>
            <a:spAutoFit/>
          </a:bodyPr>
          <a:lstStyle/>
          <a:p>
            <a:pPr marL="342900" indent="-342900">
              <a:buClr>
                <a:schemeClr val="tx2"/>
              </a:buClr>
              <a:buSzPct val="103000"/>
              <a:buFont typeface="Courier New" panose="02070309020205020404" pitchFamily="49" charset="0"/>
              <a:buChar char="o"/>
              <a:defRPr/>
            </a:pPr>
            <a:r>
              <a:rPr lang="en-US" sz="2100" kern="100" dirty="0">
                <a:latin typeface="+mj-lt"/>
                <a:ea typeface="ＭＳ Ｐゴシック"/>
                <a:cs typeface="ＭＳ Ｐゴシック"/>
              </a:rPr>
              <a:t>I expanded the scope of my activities in research, extension, and creative activity while at the same time ensuring I was strategically positioning my administrative and programmatic efforts in ways that integrated the local county needs with the UC ANR Strategic Vision: human nutritional status, child obesity, food safety, and food security. </a:t>
            </a:r>
          </a:p>
          <a:p>
            <a:pPr marL="342900" indent="-342900">
              <a:buClr>
                <a:schemeClr val="tx2"/>
              </a:buClr>
              <a:buFont typeface="Courier New" panose="02070309020205020404" pitchFamily="49" charset="0"/>
              <a:buChar char="o"/>
              <a:defRPr/>
            </a:pPr>
            <a:endParaRPr lang="en-US" sz="2400" dirty="0">
              <a:latin typeface="+mj-lt"/>
              <a:ea typeface="ＭＳ Ｐゴシック"/>
              <a:cs typeface="ＭＳ Ｐゴシック"/>
            </a:endParaRPr>
          </a:p>
          <a:p>
            <a:pPr marL="342900" indent="-342900">
              <a:buClr>
                <a:schemeClr val="tx2"/>
              </a:buClr>
              <a:buFont typeface="Courier New" panose="02070309020205020404" pitchFamily="49" charset="0"/>
              <a:buChar char="o"/>
              <a:defRPr/>
            </a:pPr>
            <a:r>
              <a:rPr lang="en-US" sz="2400" dirty="0">
                <a:latin typeface="+mj-lt"/>
                <a:ea typeface="ＭＳ Ｐゴシック"/>
                <a:cs typeface="ＭＳ Ｐゴシック"/>
              </a:rPr>
              <a:t>Healthy </a:t>
            </a:r>
            <a:r>
              <a:rPr lang="en-US" sz="2400" dirty="0" smtClean="0">
                <a:latin typeface="+mj-lt"/>
                <a:ea typeface="ＭＳ Ｐゴシック"/>
                <a:cs typeface="ＭＳ Ｐゴシック"/>
              </a:rPr>
              <a:t>Families </a:t>
            </a:r>
            <a:r>
              <a:rPr lang="en-US" sz="2400" dirty="0">
                <a:latin typeface="+mj-lt"/>
                <a:ea typeface="ＭＳ Ｐゴシック"/>
                <a:cs typeface="ＭＳ Ｐゴシック"/>
              </a:rPr>
              <a:t>and </a:t>
            </a:r>
            <a:r>
              <a:rPr lang="en-US" sz="2400" dirty="0" smtClean="0">
                <a:latin typeface="+mj-lt"/>
                <a:ea typeface="ＭＳ Ｐゴシック"/>
                <a:cs typeface="ＭＳ Ｐゴシック"/>
              </a:rPr>
              <a:t>Communities Initiative</a:t>
            </a:r>
            <a:endParaRPr lang="en-US" sz="2400" dirty="0">
              <a:latin typeface="+mj-lt"/>
              <a:ea typeface="ＭＳ Ｐゴシック"/>
              <a:cs typeface="ＭＳ Ｐゴシック"/>
            </a:endParaRP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Prevention of Childhood </a:t>
            </a:r>
            <a:r>
              <a:rPr lang="en-US" sz="2100" dirty="0">
                <a:latin typeface="+mj-lt"/>
                <a:ea typeface="ＭＳ Ｐゴシック"/>
                <a:cs typeface="ＭＳ Ｐゴシック"/>
              </a:rPr>
              <a:t>Obesity</a:t>
            </a:r>
          </a:p>
          <a:p>
            <a:pPr marL="800100" lvl="1" indent="-342900">
              <a:buClr>
                <a:schemeClr val="tx2"/>
              </a:buClr>
              <a:buSzPct val="75000"/>
              <a:buFont typeface="Wingdings" panose="05000000000000000000" pitchFamily="2" charset="2"/>
              <a:buChar char="q"/>
              <a:defRPr/>
            </a:pPr>
            <a:r>
              <a:rPr lang="en-US" sz="2100" dirty="0">
                <a:latin typeface="+mj-lt"/>
                <a:ea typeface="ＭＳ Ｐゴシック"/>
                <a:cs typeface="ＭＳ Ｐゴシック"/>
              </a:rPr>
              <a:t>Health Promotion</a:t>
            </a:r>
          </a:p>
          <a:p>
            <a:pPr marL="800100" lvl="1" indent="-342900">
              <a:buClr>
                <a:schemeClr val="tx2"/>
              </a:buClr>
              <a:buSzPct val="75000"/>
              <a:buFont typeface="Wingdings" panose="05000000000000000000" pitchFamily="2" charset="2"/>
              <a:buChar char="q"/>
              <a:defRPr/>
            </a:pPr>
            <a:r>
              <a:rPr lang="en-US" sz="2100" dirty="0">
                <a:latin typeface="+mj-lt"/>
                <a:ea typeface="ＭＳ Ｐゴシック"/>
                <a:cs typeface="ＭＳ Ｐゴシック"/>
              </a:rPr>
              <a:t>Consumer Food Safety</a:t>
            </a:r>
          </a:p>
          <a:p>
            <a:pPr marL="800100" lvl="1" indent="-342900">
              <a:buClr>
                <a:schemeClr val="tx2"/>
              </a:buClr>
              <a:buSzPct val="75000"/>
              <a:buFont typeface="Wingdings" panose="05000000000000000000" pitchFamily="2" charset="2"/>
              <a:buChar char="q"/>
              <a:defRPr/>
            </a:pPr>
            <a:r>
              <a:rPr lang="en-US" sz="2100" dirty="0">
                <a:latin typeface="+mj-lt"/>
                <a:ea typeface="ＭＳ Ｐゴシック"/>
                <a:cs typeface="ＭＳ Ｐゴシック"/>
              </a:rPr>
              <a:t>Food </a:t>
            </a:r>
            <a:r>
              <a:rPr lang="en-US" sz="2100" dirty="0" smtClean="0">
                <a:latin typeface="+mj-lt"/>
                <a:ea typeface="ＭＳ Ｐゴシック"/>
                <a:cs typeface="ＭＳ Ｐゴシック"/>
              </a:rPr>
              <a:t>Security</a:t>
            </a:r>
          </a:p>
          <a:p>
            <a:pPr marL="800100" lvl="1" indent="-342900">
              <a:buClr>
                <a:schemeClr val="tx2"/>
              </a:buClr>
              <a:buSzPct val="75000"/>
              <a:buFont typeface="Wingdings" panose="05000000000000000000" pitchFamily="2" charset="2"/>
              <a:buChar char="q"/>
              <a:defRPr/>
            </a:pPr>
            <a:r>
              <a:rPr lang="en-US" sz="2100" dirty="0" smtClean="0">
                <a:latin typeface="+mj-lt"/>
                <a:ea typeface="ＭＳ Ｐゴシック"/>
                <a:cs typeface="ＭＳ Ｐゴシック"/>
              </a:rPr>
              <a:t>Administrative Leadership</a:t>
            </a:r>
            <a:endParaRPr lang="en-US" sz="2100" dirty="0">
              <a:latin typeface="+mj-lt"/>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a:p>
            <a:pPr>
              <a:defRPr/>
            </a:pPr>
            <a:endParaRPr lang="en-US" dirty="0">
              <a:ea typeface="ＭＳ Ｐゴシック"/>
              <a:cs typeface="ＭＳ Ｐゴシック"/>
            </a:endParaRPr>
          </a:p>
        </p:txBody>
      </p:sp>
    </p:spTree>
    <p:extLst>
      <p:ext uri="{BB962C8B-B14F-4D97-AF65-F5344CB8AC3E}">
        <p14:creationId xmlns:p14="http://schemas.microsoft.com/office/powerpoint/2010/main" val="3981500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302" y="186734"/>
            <a:ext cx="6773862" cy="646113"/>
          </a:xfrm>
          <a:prstGeom prst="rect">
            <a:avLst/>
          </a:prstGeom>
        </p:spPr>
        <p:txBody>
          <a:bodyPr>
            <a:spAutoFit/>
          </a:bodyPr>
          <a:lstStyle/>
          <a:p>
            <a:pPr algn="ctr">
              <a:defRPr/>
            </a:pPr>
            <a:r>
              <a:rPr lang="en-US" sz="3600" kern="0" dirty="0" smtClean="0">
                <a:solidFill>
                  <a:srgbClr val="241DB3"/>
                </a:solidFill>
                <a:latin typeface="+mj-lt"/>
                <a:ea typeface="Verdana" pitchFamily="34" charset="0"/>
                <a:cs typeface="Verdana" pitchFamily="34" charset="0"/>
              </a:rPr>
              <a:t>Tips for Writing your AE</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342900" y="763046"/>
            <a:ext cx="8801100" cy="4859792"/>
          </a:xfrm>
          <a:prstGeom prst="rect">
            <a:avLst/>
          </a:prstGeom>
        </p:spPr>
        <p:txBody>
          <a:bodyPr wrap="square">
            <a:spAutoFit/>
          </a:bodyPr>
          <a:lstStyle/>
          <a:p>
            <a:pPr lvl="0" defTabSz="914400">
              <a:spcBef>
                <a:spcPts val="0"/>
              </a:spcBef>
              <a:spcAft>
                <a:spcPts val="1200"/>
              </a:spcAft>
              <a:buClr>
                <a:schemeClr val="tx2"/>
              </a:buClr>
              <a:buSzPct val="100000"/>
              <a:defRPr/>
            </a:pPr>
            <a:r>
              <a:rPr lang="en-US" sz="2200" dirty="0" smtClean="0">
                <a:latin typeface="+mj-lt"/>
              </a:rPr>
              <a:t>Make sure you highlight your activities that support UC ANR visibility and effectiveness such as:</a:t>
            </a: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Successful collaborations (Internal and external).</a:t>
            </a: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Mentoring of colleagues (formal and informal).</a:t>
            </a: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Efforts to strengthen the UC ANR network (formerly called the “continuum”).</a:t>
            </a:r>
            <a:endParaRPr lang="en-US" sz="2200" dirty="0">
              <a:latin typeface="+mj-lt"/>
              <a:ea typeface="ＭＳ Ｐゴシック"/>
              <a:cs typeface="ＭＳ Ｐゴシック"/>
            </a:endParaRP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Leadership roles and advocacy efforts.</a:t>
            </a: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Highlight innovative extension methods </a:t>
            </a:r>
            <a:r>
              <a:rPr lang="en-US" dirty="0" smtClean="0">
                <a:latin typeface="+mj-lt"/>
                <a:ea typeface="ＭＳ Ｐゴシック"/>
                <a:cs typeface="ＭＳ Ｐゴシック"/>
              </a:rPr>
              <a:t>(if applicable).</a:t>
            </a:r>
          </a:p>
          <a:p>
            <a:pPr marL="800100" lvl="1" indent="-8001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Only list activities and accomplishments in one place in the document (i.e. list on one table)</a:t>
            </a:r>
          </a:p>
          <a:p>
            <a:pPr lvl="1" defTabSz="914400">
              <a:lnSpc>
                <a:spcPct val="90000"/>
              </a:lnSpc>
              <a:spcBef>
                <a:spcPct val="20000"/>
              </a:spcBef>
              <a:buClr>
                <a:schemeClr val="tx2"/>
              </a:buClr>
              <a:buSzPct val="70000"/>
              <a:defRPr/>
            </a:pPr>
            <a:endParaRPr lang="en-US" dirty="0">
              <a:solidFill>
                <a:srgbClr val="000000"/>
              </a:solidFill>
              <a:latin typeface="Verdana" pitchFamily="34" charset="0"/>
              <a:ea typeface="ＭＳ Ｐゴシック"/>
              <a:cs typeface="ＭＳ Ｐゴシック"/>
            </a:endParaRPr>
          </a:p>
        </p:txBody>
      </p:sp>
    </p:spTree>
    <p:extLst>
      <p:ext uri="{BB962C8B-B14F-4D97-AF65-F5344CB8AC3E}">
        <p14:creationId xmlns:p14="http://schemas.microsoft.com/office/powerpoint/2010/main" val="3760235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914525" y="331220"/>
            <a:ext cx="6650038" cy="646112"/>
          </a:xfrm>
          <a:prstGeom prst="rect">
            <a:avLst/>
          </a:prstGeom>
          <a:noFill/>
          <a:ln w="9525">
            <a:noFill/>
            <a:miter lim="800000"/>
            <a:headEnd/>
            <a:tailEnd/>
          </a:ln>
        </p:spPr>
        <p:txBody>
          <a:bodyPr>
            <a:spAutoFit/>
          </a:bodyPr>
          <a:lstStyle/>
          <a:p>
            <a:pPr>
              <a:defRPr/>
            </a:pPr>
            <a:r>
              <a:rPr lang="en-US" altLang="en-US" sz="3600" dirty="0">
                <a:solidFill>
                  <a:srgbClr val="241DB3"/>
                </a:solidFill>
                <a:latin typeface="+mj-lt"/>
                <a:ea typeface="ＭＳ Ｐゴシック"/>
                <a:cs typeface="ＭＳ Ｐゴシック"/>
              </a:rPr>
              <a:t>Guidance to Supervisors</a:t>
            </a:r>
            <a:endParaRPr lang="en-US" sz="3600" dirty="0">
              <a:solidFill>
                <a:srgbClr val="241DB3"/>
              </a:solidFill>
              <a:latin typeface="+mj-lt"/>
              <a:ea typeface="ＭＳ Ｐゴシック"/>
              <a:cs typeface="ＭＳ Ｐゴシック"/>
            </a:endParaRPr>
          </a:p>
        </p:txBody>
      </p:sp>
      <p:sp>
        <p:nvSpPr>
          <p:cNvPr id="36867" name="Rectangle 9"/>
          <p:cNvSpPr>
            <a:spLocks noChangeArrowheads="1"/>
          </p:cNvSpPr>
          <p:nvPr/>
        </p:nvSpPr>
        <p:spPr bwMode="auto">
          <a:xfrm>
            <a:off x="310617" y="1141157"/>
            <a:ext cx="8491538" cy="4081117"/>
          </a:xfrm>
          <a:prstGeom prst="rect">
            <a:avLst/>
          </a:prstGeom>
          <a:noFill/>
          <a:ln w="9525">
            <a:noFill/>
            <a:miter lim="800000"/>
            <a:headEnd/>
            <a:tailEnd/>
          </a:ln>
        </p:spPr>
        <p:txBody>
          <a:bodyPr>
            <a:spAutoFit/>
          </a:bodyPr>
          <a:lstStyle/>
          <a:p>
            <a:pPr marL="800100" lvl="1" indent="-342900">
              <a:lnSpc>
                <a:spcPct val="90000"/>
              </a:lnSpc>
              <a:buClr>
                <a:schemeClr val="tx2"/>
              </a:buClr>
              <a:buFont typeface="Courier New" pitchFamily="49" charset="0"/>
              <a:buChar char="o"/>
              <a:defRPr/>
            </a:pPr>
            <a:r>
              <a:rPr lang="en-US" altLang="en-US" sz="2400" dirty="0">
                <a:latin typeface="+mj-lt"/>
                <a:ea typeface="ＭＳ Ｐゴシック"/>
                <a:cs typeface="ＭＳ Ｐゴシック"/>
              </a:rPr>
              <a:t>Use the </a:t>
            </a:r>
            <a:r>
              <a:rPr lang="en-US" altLang="en-US" sz="2400" dirty="0" smtClean="0">
                <a:latin typeface="+mj-lt"/>
                <a:ea typeface="ＭＳ Ｐゴシック"/>
                <a:cs typeface="ＭＳ Ｐゴシック"/>
              </a:rPr>
              <a:t>AE/Goals </a:t>
            </a:r>
            <a:r>
              <a:rPr lang="en-US" altLang="en-US" sz="2400" dirty="0">
                <a:latin typeface="+mj-lt"/>
                <a:ea typeface="ＭＳ Ｐゴシック"/>
                <a:cs typeface="ＭＳ Ｐゴシック"/>
              </a:rPr>
              <a:t>as formal feedback. Give it the same consideration you would give a </a:t>
            </a:r>
            <a:r>
              <a:rPr lang="en-US" altLang="en-US" sz="2400" dirty="0" smtClean="0">
                <a:latin typeface="+mj-lt"/>
                <a:ea typeface="ＭＳ Ｐゴシック"/>
                <a:cs typeface="ＭＳ Ｐゴシック"/>
              </a:rPr>
              <a:t>Program Review.</a:t>
            </a:r>
            <a:endParaRPr lang="en-US" altLang="en-US" sz="2400" dirty="0">
              <a:latin typeface="+mj-lt"/>
              <a:ea typeface="ＭＳ Ｐゴシック"/>
              <a:cs typeface="ＭＳ Ｐゴシック"/>
            </a:endParaRPr>
          </a:p>
          <a:p>
            <a:pPr marL="800100" lvl="1" indent="-342900">
              <a:lnSpc>
                <a:spcPct val="90000"/>
              </a:lnSpc>
              <a:buClr>
                <a:schemeClr val="tx2"/>
              </a:buClr>
              <a:buFont typeface="Courier New" pitchFamily="49" charset="0"/>
              <a:buChar char="o"/>
              <a:defRPr/>
            </a:pPr>
            <a:endParaRPr lang="en-US" altLang="en-US" sz="2400" dirty="0">
              <a:latin typeface="+mj-lt"/>
              <a:ea typeface="ＭＳ Ｐゴシック"/>
              <a:cs typeface="ＭＳ Ｐゴシック"/>
            </a:endParaRPr>
          </a:p>
          <a:p>
            <a:pPr marL="800100" lvl="1" indent="-342900">
              <a:lnSpc>
                <a:spcPct val="90000"/>
              </a:lnSpc>
              <a:buClr>
                <a:schemeClr val="tx2"/>
              </a:buClr>
              <a:buFont typeface="Courier New" pitchFamily="49" charset="0"/>
              <a:buChar char="o"/>
              <a:defRPr/>
            </a:pPr>
            <a:r>
              <a:rPr lang="en-US" altLang="en-US" sz="2400" dirty="0">
                <a:latin typeface="+mj-lt"/>
                <a:ea typeface="ＭＳ Ｐゴシック"/>
                <a:cs typeface="ＭＳ Ｐゴシック"/>
              </a:rPr>
              <a:t>Provide </a:t>
            </a:r>
            <a:r>
              <a:rPr lang="en-US" altLang="en-US" sz="2400" dirty="0" smtClean="0">
                <a:latin typeface="+mj-lt"/>
                <a:ea typeface="ＭＳ Ｐゴシック"/>
                <a:cs typeface="ＭＳ Ｐゴシック"/>
              </a:rPr>
              <a:t>mentoring as a supervisor, and seek additional input, as necessary/appropriate with Academic HR input.</a:t>
            </a:r>
            <a:endParaRPr lang="en-US" altLang="en-US" sz="2400" dirty="0">
              <a:latin typeface="+mj-lt"/>
              <a:ea typeface="ＭＳ Ｐゴシック"/>
              <a:cs typeface="ＭＳ Ｐゴシック"/>
            </a:endParaRPr>
          </a:p>
          <a:p>
            <a:pPr marL="800100" lvl="1" indent="-342900">
              <a:lnSpc>
                <a:spcPct val="90000"/>
              </a:lnSpc>
              <a:buClr>
                <a:schemeClr val="tx2"/>
              </a:buClr>
              <a:buFont typeface="Courier New" pitchFamily="49" charset="0"/>
              <a:buChar char="o"/>
              <a:defRPr/>
            </a:pPr>
            <a:endParaRPr lang="en-US" altLang="en-US" sz="2400" dirty="0">
              <a:latin typeface="+mj-lt"/>
              <a:ea typeface="ＭＳ Ｐゴシック"/>
              <a:cs typeface="ＭＳ Ｐゴシック"/>
            </a:endParaRPr>
          </a:p>
          <a:p>
            <a:pPr marL="800100" lvl="1" indent="-342900">
              <a:lnSpc>
                <a:spcPct val="90000"/>
              </a:lnSpc>
              <a:buClr>
                <a:schemeClr val="tx2"/>
              </a:buClr>
              <a:buFont typeface="Courier New" pitchFamily="49" charset="0"/>
              <a:buChar char="o"/>
              <a:defRPr/>
            </a:pPr>
            <a:r>
              <a:rPr lang="en-US" altLang="en-US" sz="2400" dirty="0">
                <a:latin typeface="+mj-lt"/>
                <a:ea typeface="ＭＳ Ｐゴシック"/>
                <a:cs typeface="ＭＳ Ｐゴシック"/>
              </a:rPr>
              <a:t>IMPORTANT - Review </a:t>
            </a:r>
            <a:r>
              <a:rPr lang="en-US" altLang="en-US" sz="2400" dirty="0" smtClean="0">
                <a:latin typeface="+mj-lt"/>
                <a:ea typeface="ＭＳ Ｐゴシック"/>
                <a:cs typeface="ＭＳ Ｐゴシック"/>
              </a:rPr>
              <a:t>AE/Goals </a:t>
            </a:r>
            <a:r>
              <a:rPr lang="en-US" altLang="en-US" sz="2400" dirty="0">
                <a:latin typeface="+mj-lt"/>
                <a:ea typeface="ＭＳ Ｐゴシック"/>
                <a:cs typeface="ＭＳ Ｐゴシック"/>
              </a:rPr>
              <a:t>and meet early with </a:t>
            </a:r>
            <a:r>
              <a:rPr lang="en-US" altLang="en-US" sz="2400" dirty="0" smtClean="0">
                <a:latin typeface="+mj-lt"/>
                <a:ea typeface="ＭＳ Ｐゴシック"/>
                <a:cs typeface="ＭＳ Ｐゴシック"/>
              </a:rPr>
              <a:t>academics.</a:t>
            </a:r>
          </a:p>
          <a:p>
            <a:pPr marL="1257300" lvl="2" indent="-342900">
              <a:lnSpc>
                <a:spcPct val="90000"/>
              </a:lnSpc>
              <a:buClr>
                <a:schemeClr val="tx2"/>
              </a:buClr>
              <a:buSzPct val="50000"/>
              <a:buFont typeface="Wingdings" panose="05000000000000000000" pitchFamily="2" charset="2"/>
              <a:buChar char="q"/>
              <a:defRPr/>
            </a:pPr>
            <a:r>
              <a:rPr lang="en-US" altLang="en-US" sz="2400" dirty="0" smtClean="0">
                <a:latin typeface="+mj-lt"/>
                <a:ea typeface="ＭＳ Ｐゴシック"/>
                <a:cs typeface="ＭＳ Ｐゴシック"/>
              </a:rPr>
              <a:t>This is especially critical for academics who have term end dates and/or anyone that has not met expectations in the past.</a:t>
            </a:r>
          </a:p>
          <a:p>
            <a:pPr lvl="1">
              <a:lnSpc>
                <a:spcPct val="90000"/>
              </a:lnSpc>
              <a:buClr>
                <a:schemeClr val="tx2"/>
              </a:buClr>
              <a:defRPr/>
            </a:pPr>
            <a:endParaRPr lang="en-US" altLang="en-US" sz="2400" dirty="0">
              <a:latin typeface="+mj-lt"/>
              <a:ea typeface="ＭＳ Ｐゴシック"/>
              <a:cs typeface="ＭＳ Ｐゴシック"/>
            </a:endParaRPr>
          </a:p>
        </p:txBody>
      </p:sp>
    </p:spTree>
    <p:extLst>
      <p:ext uri="{BB962C8B-B14F-4D97-AF65-F5344CB8AC3E}">
        <p14:creationId xmlns:p14="http://schemas.microsoft.com/office/powerpoint/2010/main" val="2034503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823913" y="320675"/>
            <a:ext cx="7715250" cy="708025"/>
          </a:xfrm>
          <a:prstGeom prst="rect">
            <a:avLst/>
          </a:prstGeom>
          <a:noFill/>
          <a:ln w="9525">
            <a:noFill/>
            <a:miter lim="800000"/>
            <a:headEnd/>
            <a:tailEnd/>
          </a:ln>
        </p:spPr>
        <p:txBody>
          <a:bodyPr>
            <a:spAutoFit/>
          </a:bodyPr>
          <a:lstStyle/>
          <a:p>
            <a:pPr>
              <a:defRPr/>
            </a:pPr>
            <a:r>
              <a:rPr lang="en-US" altLang="en-US" sz="3600" dirty="0">
                <a:solidFill>
                  <a:schemeClr val="tx2"/>
                </a:solidFill>
                <a:latin typeface="+mj-lt"/>
                <a:ea typeface="ＭＳ Ｐゴシック"/>
                <a:cs typeface="ＭＳ Ｐゴシック"/>
              </a:rPr>
              <a:t>          </a:t>
            </a:r>
            <a:r>
              <a:rPr lang="en-US" altLang="en-US" sz="3600" dirty="0">
                <a:solidFill>
                  <a:srgbClr val="241DB3"/>
                </a:solidFill>
                <a:latin typeface="+mj-lt"/>
                <a:ea typeface="ＭＳ Ｐゴシック"/>
                <a:cs typeface="ＭＳ Ｐゴシック"/>
              </a:rPr>
              <a:t>Guidance</a:t>
            </a:r>
            <a:r>
              <a:rPr lang="en-US" altLang="en-US" sz="4000" dirty="0">
                <a:solidFill>
                  <a:srgbClr val="241DB3"/>
                </a:solidFill>
                <a:latin typeface="+mj-lt"/>
                <a:ea typeface="ＭＳ Ｐゴシック"/>
                <a:cs typeface="ＭＳ Ｐゴシック"/>
              </a:rPr>
              <a:t> to </a:t>
            </a:r>
            <a:r>
              <a:rPr lang="en-US" altLang="en-US" sz="3600" dirty="0">
                <a:solidFill>
                  <a:srgbClr val="241DB3"/>
                </a:solidFill>
                <a:latin typeface="+mj-lt"/>
                <a:ea typeface="ＭＳ Ｐゴシック"/>
                <a:cs typeface="ＭＳ Ｐゴシック"/>
              </a:rPr>
              <a:t>Supervisors</a:t>
            </a:r>
            <a:endParaRPr lang="en-US" sz="3600" dirty="0">
              <a:solidFill>
                <a:srgbClr val="241DB3"/>
              </a:solidFill>
              <a:latin typeface="+mj-lt"/>
              <a:ea typeface="ＭＳ Ｐゴシック"/>
              <a:cs typeface="ＭＳ Ｐゴシック"/>
            </a:endParaRPr>
          </a:p>
        </p:txBody>
      </p:sp>
      <p:sp>
        <p:nvSpPr>
          <p:cNvPr id="37890" name="Rectangle 2"/>
          <p:cNvSpPr>
            <a:spLocks noChangeArrowheads="1"/>
          </p:cNvSpPr>
          <p:nvPr/>
        </p:nvSpPr>
        <p:spPr bwMode="auto">
          <a:xfrm>
            <a:off x="508000" y="1219200"/>
            <a:ext cx="8229600" cy="4154984"/>
          </a:xfrm>
          <a:prstGeom prst="rect">
            <a:avLst/>
          </a:prstGeom>
          <a:noFill/>
          <a:ln w="9525">
            <a:noFill/>
            <a:miter lim="800000"/>
            <a:headEnd/>
            <a:tailEnd/>
          </a:ln>
        </p:spPr>
        <p:txBody>
          <a:bodyPr wrap="square">
            <a:spAutoFit/>
          </a:bodyPr>
          <a:lstStyle/>
          <a:p>
            <a:pPr>
              <a:buFont typeface="Wingdings" pitchFamily="2" charset="2"/>
              <a:buNone/>
              <a:defRPr/>
            </a:pPr>
            <a:r>
              <a:rPr lang="en-US" altLang="en-US" sz="2400" dirty="0">
                <a:latin typeface="+mj-lt"/>
                <a:ea typeface="ＭＳ Ｐゴシック"/>
                <a:cs typeface="ＭＳ Ｐゴシック"/>
              </a:rPr>
              <a:t>When writing your recommendation:</a:t>
            </a:r>
          </a:p>
          <a:p>
            <a:pPr marL="914400" lvl="1"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Prepare your letter with care – be clear, concise and constructive.</a:t>
            </a:r>
          </a:p>
          <a:p>
            <a:pPr marL="914400" lvl="1" indent="-457200">
              <a:buClr>
                <a:schemeClr val="tx2"/>
              </a:buClr>
              <a:buSzPct val="95000"/>
              <a:buFont typeface="Courier New" pitchFamily="49" charset="0"/>
              <a:buChar char="o"/>
              <a:defRPr/>
            </a:pPr>
            <a:endParaRPr lang="en-US" altLang="en-US" sz="2400" dirty="0">
              <a:latin typeface="+mj-lt"/>
              <a:ea typeface="ＭＳ Ｐゴシック"/>
              <a:cs typeface="ＭＳ Ｐゴシック"/>
            </a:endParaRPr>
          </a:p>
          <a:p>
            <a:pPr marL="914400" lvl="1"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Evaluate academic against </a:t>
            </a:r>
            <a:r>
              <a:rPr lang="en-US" altLang="en-US" sz="2400" dirty="0" smtClean="0">
                <a:latin typeface="+mj-lt"/>
                <a:ea typeface="ＭＳ Ｐゴシック"/>
                <a:cs typeface="ＭＳ Ｐゴシック"/>
              </a:rPr>
              <a:t>their position </a:t>
            </a:r>
            <a:r>
              <a:rPr lang="en-US" altLang="en-US" sz="2400" dirty="0">
                <a:latin typeface="+mj-lt"/>
                <a:ea typeface="ＭＳ Ｐゴシック"/>
                <a:cs typeface="ＭＳ Ｐゴシック"/>
              </a:rPr>
              <a:t>description and academic </a:t>
            </a:r>
            <a:r>
              <a:rPr lang="en-US" altLang="en-US" sz="2400" dirty="0" smtClean="0">
                <a:latin typeface="+mj-lt"/>
                <a:ea typeface="ＭＳ Ｐゴシック"/>
                <a:cs typeface="ＭＳ Ｐゴシック"/>
              </a:rPr>
              <a:t>criteria for the given rank and step. </a:t>
            </a:r>
            <a:endParaRPr lang="en-US" altLang="en-US" sz="2400" dirty="0">
              <a:latin typeface="+mj-lt"/>
              <a:ea typeface="ＭＳ Ｐゴシック"/>
              <a:cs typeface="ＭＳ Ｐゴシック"/>
            </a:endParaRPr>
          </a:p>
          <a:p>
            <a:pPr marL="914400" lvl="1" indent="-457200">
              <a:buClr>
                <a:schemeClr val="tx2"/>
              </a:buClr>
              <a:buSzPct val="95000"/>
              <a:buFont typeface="Courier New" pitchFamily="49" charset="0"/>
              <a:buChar char="o"/>
              <a:defRPr/>
            </a:pPr>
            <a:endParaRPr lang="en-US" altLang="en-US" sz="2400" dirty="0">
              <a:latin typeface="+mj-lt"/>
              <a:ea typeface="ＭＳ Ｐゴシック"/>
              <a:cs typeface="ＭＳ Ｐゴシック"/>
            </a:endParaRPr>
          </a:p>
          <a:p>
            <a:pPr marL="914400" lvl="1"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Discuss your evaluation with the academic.</a:t>
            </a:r>
          </a:p>
          <a:p>
            <a:pPr marL="914400" lvl="1" indent="-457200">
              <a:buClr>
                <a:schemeClr val="tx2"/>
              </a:buClr>
              <a:buSzPct val="95000"/>
              <a:buFont typeface="Courier New" pitchFamily="49" charset="0"/>
              <a:buChar char="o"/>
              <a:defRPr/>
            </a:pPr>
            <a:endParaRPr lang="en-US" altLang="en-US" sz="2400" dirty="0">
              <a:latin typeface="+mj-lt"/>
              <a:ea typeface="ＭＳ Ｐゴシック"/>
              <a:cs typeface="ＭＳ Ｐゴシック"/>
            </a:endParaRPr>
          </a:p>
          <a:p>
            <a:pPr marL="914400" lvl="1"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Inform academic of your recommendation </a:t>
            </a:r>
            <a:r>
              <a:rPr lang="en-US" altLang="en-US" sz="2400" i="1" dirty="0">
                <a:latin typeface="+mj-lt"/>
                <a:ea typeface="ＭＳ Ｐゴシック"/>
                <a:cs typeface="ＭＳ Ｐゴシック"/>
              </a:rPr>
              <a:t>in writing </a:t>
            </a:r>
            <a:r>
              <a:rPr lang="en-US" altLang="en-US" sz="2400" dirty="0">
                <a:latin typeface="+mj-lt"/>
                <a:ea typeface="ＭＳ Ｐゴシック"/>
                <a:cs typeface="ＭＳ Ｐゴシック"/>
              </a:rPr>
              <a:t>before you upload it</a:t>
            </a:r>
            <a:r>
              <a:rPr lang="en-US" altLang="en-US" sz="2400" i="1" dirty="0">
                <a:latin typeface="+mj-lt"/>
                <a:ea typeface="ＭＳ Ｐゴシック"/>
                <a:cs typeface="ＭＳ Ｐゴシック"/>
              </a:rPr>
              <a:t>.</a:t>
            </a:r>
            <a:endParaRPr lang="en-US" altLang="en-US" sz="2400" dirty="0">
              <a:latin typeface="+mj-lt"/>
              <a:ea typeface="ＭＳ Ｐゴシック"/>
              <a:cs typeface="ＭＳ Ｐゴシック"/>
            </a:endParaRPr>
          </a:p>
        </p:txBody>
      </p:sp>
    </p:spTree>
    <p:extLst>
      <p:ext uri="{BB962C8B-B14F-4D97-AF65-F5344CB8AC3E}">
        <p14:creationId xmlns:p14="http://schemas.microsoft.com/office/powerpoint/2010/main" val="3728845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68363" y="1462088"/>
            <a:ext cx="7969250" cy="4154984"/>
          </a:xfrm>
          <a:prstGeom prst="rect">
            <a:avLst/>
          </a:prstGeom>
          <a:noFill/>
          <a:ln w="9525">
            <a:noFill/>
            <a:miter lim="800000"/>
            <a:headEnd/>
            <a:tailEnd/>
          </a:ln>
        </p:spPr>
        <p:txBody>
          <a:bodyPr>
            <a:spAutoFit/>
          </a:bodyPr>
          <a:lstStyle/>
          <a:p>
            <a:pPr marL="457200"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Navigating towards positive change(s).</a:t>
            </a:r>
          </a:p>
          <a:p>
            <a:pPr>
              <a:buFont typeface="Wingdings" pitchFamily="2" charset="2"/>
              <a:buNone/>
              <a:defRPr/>
            </a:pPr>
            <a:endParaRPr lang="en-US" altLang="en-US" sz="2400" dirty="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Developing shared goals.</a:t>
            </a:r>
          </a:p>
          <a:p>
            <a:pPr>
              <a:buFont typeface="Wingdings" pitchFamily="2" charset="2"/>
              <a:buNone/>
              <a:defRPr/>
            </a:pPr>
            <a:endParaRPr lang="en-US" altLang="en-US" sz="2400" dirty="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Updating </a:t>
            </a:r>
            <a:r>
              <a:rPr lang="en-US" altLang="en-US" sz="2400" dirty="0" smtClean="0">
                <a:latin typeface="+mj-lt"/>
                <a:ea typeface="ＭＳ Ｐゴシック"/>
                <a:cs typeface="ＭＳ Ｐゴシック"/>
              </a:rPr>
              <a:t>Position </a:t>
            </a:r>
            <a:r>
              <a:rPr lang="en-US" altLang="en-US" sz="2400" dirty="0" smtClean="0">
                <a:latin typeface="+mj-lt"/>
                <a:ea typeface="ＭＳ Ｐゴシック"/>
                <a:cs typeface="ＭＳ Ｐゴシック"/>
              </a:rPr>
              <a:t>Descriptions is the responsibility of the academic. However, please work with the academic to update their PD if there are changes in their responsibilities and/or reporting authority.</a:t>
            </a:r>
            <a:endParaRPr lang="en-US" altLang="en-US" sz="2400" dirty="0">
              <a:latin typeface="+mj-lt"/>
              <a:ea typeface="ＭＳ Ｐゴシック"/>
              <a:cs typeface="ＭＳ Ｐゴシック"/>
            </a:endParaRPr>
          </a:p>
          <a:p>
            <a:pPr>
              <a:buFont typeface="Wingdings" pitchFamily="2" charset="2"/>
              <a:buNone/>
              <a:defRPr/>
            </a:pPr>
            <a:endParaRPr lang="en-US" altLang="en-US" sz="2400" dirty="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400" dirty="0">
                <a:latin typeface="+mj-lt"/>
                <a:ea typeface="ＭＳ Ｐゴシック"/>
                <a:cs typeface="ＭＳ Ｐゴシック"/>
              </a:rPr>
              <a:t>Establishing periodic check-ins throughout the year, as needed.</a:t>
            </a:r>
          </a:p>
        </p:txBody>
      </p:sp>
      <p:sp>
        <p:nvSpPr>
          <p:cNvPr id="38914" name="Rectangle 2"/>
          <p:cNvSpPr>
            <a:spLocks noChangeArrowheads="1"/>
          </p:cNvSpPr>
          <p:nvPr/>
        </p:nvSpPr>
        <p:spPr bwMode="auto">
          <a:xfrm>
            <a:off x="1571625" y="339725"/>
            <a:ext cx="5616575" cy="646113"/>
          </a:xfrm>
          <a:prstGeom prst="rect">
            <a:avLst/>
          </a:prstGeom>
          <a:noFill/>
          <a:ln w="9525">
            <a:noFill/>
            <a:miter lim="800000"/>
            <a:headEnd/>
            <a:tailEnd/>
          </a:ln>
        </p:spPr>
        <p:txBody>
          <a:bodyPr>
            <a:spAutoFit/>
          </a:bodyPr>
          <a:lstStyle/>
          <a:p>
            <a:pPr algn="ctr">
              <a:defRPr/>
            </a:pPr>
            <a:r>
              <a:rPr lang="en-US" altLang="en-US" sz="3600" dirty="0">
                <a:solidFill>
                  <a:srgbClr val="241DB3"/>
                </a:solidFill>
                <a:latin typeface="+mj-lt"/>
                <a:ea typeface="ＭＳ Ｐゴシック"/>
                <a:cs typeface="ＭＳ Ｐゴシック"/>
              </a:rPr>
              <a:t>Guidance to Supervisors</a:t>
            </a:r>
            <a:endParaRPr lang="en-US" sz="3600" dirty="0">
              <a:solidFill>
                <a:srgbClr val="241DB3"/>
              </a:solidFill>
              <a:latin typeface="+mj-lt"/>
              <a:ea typeface="ＭＳ Ｐゴシック"/>
              <a:cs typeface="ＭＳ Ｐゴシック"/>
            </a:endParaRPr>
          </a:p>
        </p:txBody>
      </p:sp>
    </p:spTree>
    <p:extLst>
      <p:ext uri="{BB962C8B-B14F-4D97-AF65-F5344CB8AC3E}">
        <p14:creationId xmlns:p14="http://schemas.microsoft.com/office/powerpoint/2010/main" val="2271060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718955" y="1707852"/>
            <a:ext cx="7969250" cy="4862870"/>
          </a:xfrm>
          <a:prstGeom prst="rect">
            <a:avLst/>
          </a:prstGeom>
          <a:noFill/>
          <a:ln w="9525">
            <a:noFill/>
            <a:miter lim="800000"/>
            <a:headEnd/>
            <a:tailEnd/>
          </a:ln>
        </p:spPr>
        <p:txBody>
          <a:bodyPr>
            <a:spAutoFit/>
          </a:bodyPr>
          <a:lstStyle/>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Academic checks the box on PR page if you have met with supervisor, discussed AE and goals </a:t>
            </a:r>
            <a:r>
              <a:rPr lang="en-US" altLang="en-US" dirty="0" smtClean="0">
                <a:latin typeface="+mj-lt"/>
                <a:ea typeface="ＭＳ Ｐゴシック"/>
                <a:cs typeface="ＭＳ Ｐゴシック"/>
              </a:rPr>
              <a:t>(date will be displayed indicating you have done this)</a:t>
            </a:r>
            <a:endParaRPr lang="en-US" altLang="en-US" dirty="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Or there is the option for loading a: Divergent File/additional comments/disagreement with Supervisor comments</a:t>
            </a:r>
          </a:p>
          <a:p>
            <a:pPr marL="914400" lvl="1" indent="-457200">
              <a:buClr>
                <a:schemeClr val="tx2"/>
              </a:buClr>
              <a:buSzPct val="50000"/>
              <a:buFont typeface="Wingdings" panose="05000000000000000000" pitchFamily="2" charset="2"/>
              <a:buChar char="q"/>
              <a:defRPr/>
            </a:pPr>
            <a:r>
              <a:rPr lang="en-US" altLang="en-US" sz="2200" dirty="0" smtClean="0">
                <a:latin typeface="+mj-lt"/>
                <a:ea typeface="ＭＳ Ｐゴシック"/>
                <a:cs typeface="ＭＳ Ｐゴシック"/>
              </a:rPr>
              <a:t>2 week deadline imposed for uploading this document after supervisor deadline has passed (</a:t>
            </a:r>
            <a:r>
              <a:rPr lang="en-US" altLang="en-US" dirty="0" smtClean="0">
                <a:latin typeface="+mj-lt"/>
                <a:ea typeface="ＭＳ Ｐゴシック"/>
                <a:cs typeface="ＭＳ Ｐゴシック"/>
              </a:rPr>
              <a:t>Academic due date is April 3rd)</a:t>
            </a:r>
          </a:p>
          <a:p>
            <a:pPr marL="914400" lvl="1" indent="-457200">
              <a:buClr>
                <a:schemeClr val="tx2"/>
              </a:buClr>
              <a:buSzPct val="50000"/>
              <a:buFont typeface="Wingdings" panose="05000000000000000000" pitchFamily="2" charset="2"/>
              <a:buChar char="q"/>
              <a:defRPr/>
            </a:pPr>
            <a:r>
              <a:rPr lang="en-US" altLang="en-US" sz="2200" dirty="0" smtClean="0">
                <a:latin typeface="+mj-lt"/>
                <a:ea typeface="ＭＳ Ｐゴシック"/>
                <a:cs typeface="ＭＳ Ｐゴシック"/>
              </a:rPr>
              <a:t>2 day grace period for Academic to delete/edit/reload divergent document </a:t>
            </a:r>
          </a:p>
          <a:p>
            <a:pPr marL="1371600" lvl="2" indent="-457200">
              <a:buClr>
                <a:schemeClr val="tx2"/>
              </a:buClr>
              <a:buSzPct val="61000"/>
              <a:buFont typeface="Courier New" panose="02070309020205020404" pitchFamily="49" charset="0"/>
              <a:buChar char="o"/>
              <a:defRPr/>
            </a:pPr>
            <a:r>
              <a:rPr lang="en-US" altLang="en-US" sz="2200" dirty="0" smtClean="0">
                <a:latin typeface="+mj-lt"/>
                <a:ea typeface="ＭＳ Ｐゴシック"/>
                <a:cs typeface="ＭＳ Ｐゴシック"/>
              </a:rPr>
              <a:t>Email automatically sent to supervisor notifying them of document to review after expiration of grace period</a:t>
            </a:r>
          </a:p>
          <a:p>
            <a:pPr marL="914400" lvl="1" indent="-457200">
              <a:buClr>
                <a:schemeClr val="tx2"/>
              </a:buClr>
              <a:buSzPct val="95000"/>
              <a:buFont typeface="Courier New" pitchFamily="49" charset="0"/>
              <a:buChar char="o"/>
              <a:defRPr/>
            </a:pPr>
            <a:endParaRPr lang="en-US" altLang="en-US" sz="2400" dirty="0" smtClean="0">
              <a:latin typeface="+mj-lt"/>
              <a:ea typeface="ＭＳ Ｐゴシック"/>
              <a:cs typeface="ＭＳ Ｐゴシック"/>
            </a:endParaRPr>
          </a:p>
          <a:p>
            <a:pPr marL="914400" lvl="1" indent="-457200">
              <a:buClr>
                <a:schemeClr val="tx2"/>
              </a:buClr>
              <a:buSzPct val="95000"/>
              <a:buFont typeface="Courier New" pitchFamily="49" charset="0"/>
              <a:buChar char="o"/>
              <a:defRPr/>
            </a:pPr>
            <a:endParaRPr lang="en-US" altLang="en-US" sz="2400" dirty="0">
              <a:latin typeface="+mj-lt"/>
              <a:ea typeface="ＭＳ Ｐゴシック"/>
              <a:cs typeface="ＭＳ Ｐゴシック"/>
            </a:endParaRPr>
          </a:p>
          <a:p>
            <a:pPr>
              <a:buFont typeface="Wingdings" pitchFamily="2" charset="2"/>
              <a:buNone/>
              <a:defRPr/>
            </a:pPr>
            <a:endParaRPr lang="en-US" altLang="en-US" sz="2400" dirty="0">
              <a:latin typeface="+mj-lt"/>
              <a:ea typeface="ＭＳ Ｐゴシック"/>
              <a:cs typeface="ＭＳ Ｐゴシック"/>
            </a:endParaRPr>
          </a:p>
        </p:txBody>
      </p:sp>
      <p:sp>
        <p:nvSpPr>
          <p:cNvPr id="38914" name="Rectangle 2"/>
          <p:cNvSpPr>
            <a:spLocks noChangeArrowheads="1"/>
          </p:cNvSpPr>
          <p:nvPr/>
        </p:nvSpPr>
        <p:spPr bwMode="auto">
          <a:xfrm>
            <a:off x="718955" y="252476"/>
            <a:ext cx="7761929" cy="1200329"/>
          </a:xfrm>
          <a:prstGeom prst="rect">
            <a:avLst/>
          </a:prstGeom>
          <a:noFill/>
          <a:ln w="9525">
            <a:noFill/>
            <a:miter lim="800000"/>
            <a:headEnd/>
            <a:tailEnd/>
          </a:ln>
        </p:spPr>
        <p:txBody>
          <a:bodyPr wrap="square">
            <a:spAutoFit/>
          </a:bodyPr>
          <a:lstStyle/>
          <a:p>
            <a:pPr algn="ctr">
              <a:defRPr/>
            </a:pPr>
            <a:r>
              <a:rPr lang="en-US" altLang="en-US" sz="3600" dirty="0">
                <a:solidFill>
                  <a:srgbClr val="241DB3"/>
                </a:solidFill>
                <a:latin typeface="+mj-lt"/>
                <a:ea typeface="ＭＳ Ｐゴシック"/>
                <a:cs typeface="ＭＳ Ｐゴシック"/>
              </a:rPr>
              <a:t>Guidance to </a:t>
            </a:r>
            <a:r>
              <a:rPr lang="en-US" altLang="en-US" sz="3600" dirty="0" smtClean="0">
                <a:solidFill>
                  <a:srgbClr val="241DB3"/>
                </a:solidFill>
                <a:latin typeface="+mj-lt"/>
                <a:ea typeface="ＭＳ Ｐゴシック"/>
                <a:cs typeface="ＭＳ Ｐゴシック"/>
              </a:rPr>
              <a:t>Academics  </a:t>
            </a:r>
          </a:p>
          <a:p>
            <a:pPr algn="ctr">
              <a:defRPr/>
            </a:pPr>
            <a:r>
              <a:rPr lang="en-US" altLang="en-US" sz="3600" dirty="0" smtClean="0">
                <a:solidFill>
                  <a:srgbClr val="241DB3"/>
                </a:solidFill>
                <a:latin typeface="+mj-lt"/>
                <a:ea typeface="ＭＳ Ｐゴシック"/>
                <a:cs typeface="ＭＳ Ｐゴシック"/>
              </a:rPr>
              <a:t>Uploading AE Verification Online</a:t>
            </a:r>
            <a:endParaRPr lang="en-US" sz="3600" dirty="0">
              <a:solidFill>
                <a:srgbClr val="241DB3"/>
              </a:solidFill>
              <a:latin typeface="+mj-lt"/>
              <a:ea typeface="ＭＳ Ｐゴシック"/>
              <a:cs typeface="ＭＳ Ｐゴシック"/>
            </a:endParaRPr>
          </a:p>
        </p:txBody>
      </p:sp>
    </p:spTree>
    <p:extLst>
      <p:ext uri="{BB962C8B-B14F-4D97-AF65-F5344CB8AC3E}">
        <p14:creationId xmlns:p14="http://schemas.microsoft.com/office/powerpoint/2010/main" val="2372674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6285" y="1703197"/>
            <a:ext cx="3502882" cy="830997"/>
          </a:xfrm>
          <a:prstGeom prst="rect">
            <a:avLst/>
          </a:prstGeom>
          <a:solidFill>
            <a:schemeClr val="tx2">
              <a:lumMod val="20000"/>
              <a:lumOff val="80000"/>
            </a:schemeClr>
          </a:solidFill>
          <a:effectLst>
            <a:innerShdw blurRad="63500" dist="50800" dir="10800000">
              <a:prstClr val="black">
                <a:alpha val="50000"/>
              </a:prstClr>
            </a:innerShdw>
          </a:effectLst>
        </p:spPr>
        <p:txBody>
          <a:bodyPr wrap="none">
            <a:spAutoFit/>
          </a:bodyPr>
          <a:lstStyle/>
          <a:p>
            <a:pPr>
              <a:defRPr/>
            </a:pPr>
            <a:r>
              <a:rPr lang="en-US" sz="4800" kern="10" dirty="0">
                <a:ln w="12700">
                  <a:solidFill>
                    <a:srgbClr val="B2B2B2"/>
                  </a:solidFill>
                  <a:round/>
                  <a:headEnd/>
                  <a:tailEnd/>
                </a:ln>
                <a:solidFill>
                  <a:schemeClr val="accent4">
                    <a:lumMod val="75000"/>
                  </a:schemeClr>
                </a:solidFill>
                <a:effectLst>
                  <a:outerShdw dist="35921" dir="2700000" sy="50000" rotWithShape="0">
                    <a:srgbClr val="875B0D">
                      <a:alpha val="70000"/>
                    </a:srgbClr>
                  </a:outerShdw>
                </a:effectLst>
                <a:latin typeface="Arial Black"/>
                <a:ea typeface="ＭＳ Ｐゴシック" charset="-128"/>
                <a:cs typeface="ＭＳ Ｐゴシック" charset="-128"/>
              </a:rPr>
              <a:t>Deadlines</a:t>
            </a:r>
            <a:endParaRPr lang="en-US" sz="4800" dirty="0">
              <a:solidFill>
                <a:schemeClr val="accent4">
                  <a:lumMod val="75000"/>
                </a:schemeClr>
              </a:solidFill>
              <a:ea typeface="ＭＳ Ｐゴシック" charset="-128"/>
              <a:cs typeface="ＭＳ Ｐゴシック" charset="-128"/>
            </a:endParaRPr>
          </a:p>
        </p:txBody>
      </p:sp>
      <p:sp>
        <p:nvSpPr>
          <p:cNvPr id="3" name="Rectangle 2"/>
          <p:cNvSpPr/>
          <p:nvPr/>
        </p:nvSpPr>
        <p:spPr>
          <a:xfrm>
            <a:off x="3471863" y="3072884"/>
            <a:ext cx="3129803" cy="646331"/>
          </a:xfrm>
          <a:prstGeom prst="rect">
            <a:avLst/>
          </a:prstGeom>
          <a:solidFill>
            <a:schemeClr val="tx2">
              <a:lumMod val="20000"/>
              <a:lumOff val="80000"/>
            </a:schemeClr>
          </a:solidFill>
        </p:spPr>
        <p:txBody>
          <a:bodyPr>
            <a:spAutoFit/>
          </a:bodyPr>
          <a:lstStyle/>
          <a:p>
            <a:pPr>
              <a:defRPr/>
            </a:pPr>
            <a:r>
              <a:rPr lang="en-US" sz="3600" kern="10" dirty="0">
                <a:ln w="12700">
                  <a:solidFill>
                    <a:srgbClr val="B2B2B2"/>
                  </a:solidFill>
                  <a:round/>
                  <a:headEnd/>
                  <a:tailEnd/>
                </a:ln>
                <a:solidFill>
                  <a:srgbClr val="0070C0"/>
                </a:solidFill>
                <a:effectLst>
                  <a:outerShdw dist="35921" dir="2700000" sy="50000" rotWithShape="0">
                    <a:srgbClr val="875B0D">
                      <a:alpha val="70000"/>
                    </a:srgbClr>
                  </a:outerShdw>
                </a:effectLst>
                <a:latin typeface="Arial Black"/>
                <a:ea typeface="+mn-ea"/>
              </a:rPr>
              <a:t>Deadlines</a:t>
            </a:r>
            <a:endParaRPr lang="en-US" dirty="0">
              <a:solidFill>
                <a:srgbClr val="0070C0"/>
              </a:solidFill>
              <a:ea typeface="ＭＳ Ｐゴシック" charset="-128"/>
              <a:cs typeface="ＭＳ Ｐゴシック" charset="-128"/>
            </a:endParaRPr>
          </a:p>
        </p:txBody>
      </p:sp>
      <p:sp>
        <p:nvSpPr>
          <p:cNvPr id="4" name="Rectangle 3"/>
          <p:cNvSpPr/>
          <p:nvPr/>
        </p:nvSpPr>
        <p:spPr>
          <a:xfrm rot="11535524" flipV="1">
            <a:off x="7353436" y="4536896"/>
            <a:ext cx="1794792" cy="369332"/>
          </a:xfrm>
          <a:prstGeom prst="rect">
            <a:avLst/>
          </a:prstGeom>
          <a:solidFill>
            <a:schemeClr val="accent1">
              <a:lumMod val="20000"/>
              <a:lumOff val="80000"/>
            </a:schemeClr>
          </a:solidFill>
        </p:spPr>
        <p:txBody>
          <a:bodyPr>
            <a:spAutoFit/>
          </a:bodyPr>
          <a:lstStyle/>
          <a:p>
            <a:pPr>
              <a:defRPr/>
            </a:pPr>
            <a:r>
              <a:rPr lang="en-US" kern="10" dirty="0">
                <a:ln w="12700">
                  <a:solidFill>
                    <a:srgbClr val="B2B2B2"/>
                  </a:solidFill>
                  <a:round/>
                  <a:headEnd/>
                  <a:tailEnd/>
                </a:ln>
                <a:solidFill>
                  <a:srgbClr val="0070C0"/>
                </a:solidFill>
                <a:effectLst>
                  <a:outerShdw dist="35921" dir="2700000" sy="50000" rotWithShape="0">
                    <a:srgbClr val="875B0D">
                      <a:alpha val="70000"/>
                    </a:srgbClr>
                  </a:outerShdw>
                </a:effectLst>
                <a:latin typeface="Arial Black"/>
                <a:ea typeface="ＭＳ Ｐゴシック" charset="-128"/>
                <a:cs typeface="ＭＳ Ｐゴシック" charset="-128"/>
              </a:rPr>
              <a:t>Deadlines</a:t>
            </a:r>
            <a:endParaRPr lang="en-US" dirty="0">
              <a:solidFill>
                <a:srgbClr val="0070C0"/>
              </a:solidFill>
              <a:ea typeface="ＭＳ Ｐゴシック" charset="-128"/>
              <a:cs typeface="ＭＳ Ｐゴシック" charset="-128"/>
            </a:endParaRPr>
          </a:p>
        </p:txBody>
      </p:sp>
      <p:sp>
        <p:nvSpPr>
          <p:cNvPr id="5" name="Rectangle 4"/>
          <p:cNvSpPr/>
          <p:nvPr/>
        </p:nvSpPr>
        <p:spPr>
          <a:xfrm flipH="1">
            <a:off x="4983716" y="4103055"/>
            <a:ext cx="2847141" cy="369332"/>
          </a:xfrm>
          <a:prstGeom prst="rect">
            <a:avLst/>
          </a:prstGeom>
          <a:solidFill>
            <a:schemeClr val="accent1">
              <a:lumMod val="20000"/>
              <a:lumOff val="80000"/>
            </a:schemeClr>
          </a:solidFill>
        </p:spPr>
        <p:txBody>
          <a:bodyPr>
            <a:spAutoFit/>
          </a:bodyPr>
          <a:lstStyle/>
          <a:p>
            <a:pPr>
              <a:defRPr/>
            </a:pPr>
            <a:r>
              <a:rPr lang="en-US" kern="10" dirty="0">
                <a:ln w="12700">
                  <a:solidFill>
                    <a:srgbClr val="B2B2B2"/>
                  </a:solidFill>
                  <a:round/>
                  <a:headEnd/>
                  <a:tailEnd/>
                </a:ln>
                <a:solidFill>
                  <a:srgbClr val="002060"/>
                </a:solidFill>
                <a:effectLst>
                  <a:outerShdw dist="35921" dir="2700000" sy="50000" rotWithShape="0">
                    <a:srgbClr val="875B0D">
                      <a:alpha val="70000"/>
                    </a:srgbClr>
                  </a:outerShdw>
                </a:effectLst>
                <a:latin typeface="Arial Black"/>
                <a:ea typeface="ＭＳ Ｐゴシック" charset="-128"/>
                <a:cs typeface="ＭＳ Ｐゴシック" charset="-128"/>
              </a:rPr>
              <a:t>Deadlines</a:t>
            </a:r>
            <a:endParaRPr lang="en-US" dirty="0">
              <a:solidFill>
                <a:srgbClr val="002060"/>
              </a:solidFill>
              <a:ea typeface="ＭＳ Ｐゴシック" charset="-128"/>
              <a:cs typeface="ＭＳ Ｐゴシック" charset="-128"/>
            </a:endParaRPr>
          </a:p>
        </p:txBody>
      </p:sp>
    </p:spTree>
    <p:extLst>
      <p:ext uri="{BB962C8B-B14F-4D97-AF65-F5344CB8AC3E}">
        <p14:creationId xmlns:p14="http://schemas.microsoft.com/office/powerpoint/2010/main" val="403710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5500" y="250825"/>
            <a:ext cx="7404100" cy="584775"/>
          </a:xfrm>
          <a:prstGeom prst="rect">
            <a:avLst/>
          </a:prstGeom>
        </p:spPr>
        <p:txBody>
          <a:bodyPr wrap="square">
            <a:spAutoFit/>
          </a:bodyPr>
          <a:lstStyle/>
          <a:p>
            <a:pPr>
              <a:defRPr/>
            </a:pPr>
            <a:r>
              <a:rPr lang="en-US" sz="2800" kern="0" dirty="0" smtClean="0">
                <a:solidFill>
                  <a:srgbClr val="241DB3"/>
                </a:solidFill>
                <a:latin typeface="+mj-lt"/>
                <a:ea typeface="Verdana" pitchFamily="34" charset="0"/>
                <a:cs typeface="Verdana" pitchFamily="34" charset="0"/>
              </a:rPr>
              <a:t>     </a:t>
            </a:r>
            <a:r>
              <a:rPr lang="en-US" sz="3200" kern="0" dirty="0" smtClean="0">
                <a:solidFill>
                  <a:srgbClr val="241DB3"/>
                </a:solidFill>
                <a:latin typeface="+mj-lt"/>
                <a:ea typeface="Verdana" pitchFamily="34" charset="0"/>
                <a:cs typeface="Verdana" pitchFamily="34" charset="0"/>
              </a:rPr>
              <a:t>Annual </a:t>
            </a:r>
            <a:r>
              <a:rPr lang="en-US" sz="3200" kern="0" dirty="0">
                <a:solidFill>
                  <a:srgbClr val="241DB3"/>
                </a:solidFill>
                <a:latin typeface="+mj-lt"/>
                <a:ea typeface="Verdana" pitchFamily="34" charset="0"/>
                <a:cs typeface="Verdana" pitchFamily="34" charset="0"/>
              </a:rPr>
              <a:t>Evaluation </a:t>
            </a:r>
            <a:r>
              <a:rPr lang="en-US" sz="3200" kern="0" dirty="0" smtClean="0">
                <a:solidFill>
                  <a:srgbClr val="241DB3"/>
                </a:solidFill>
                <a:latin typeface="+mj-lt"/>
                <a:ea typeface="Verdana" pitchFamily="34" charset="0"/>
                <a:cs typeface="Verdana" pitchFamily="34" charset="0"/>
              </a:rPr>
              <a:t>Timeline: check dates</a:t>
            </a:r>
            <a:endParaRPr lang="en-US" sz="3200" dirty="0">
              <a:solidFill>
                <a:srgbClr val="241DB3"/>
              </a:solidFill>
              <a:latin typeface="+mj-lt"/>
              <a:ea typeface="Verdana" pitchFamily="34" charset="0"/>
              <a:cs typeface="Verdan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82211779"/>
              </p:ext>
            </p:extLst>
          </p:nvPr>
        </p:nvGraphicFramePr>
        <p:xfrm>
          <a:off x="248442" y="1509485"/>
          <a:ext cx="8655050" cy="3053139"/>
        </p:xfrm>
        <a:graphic>
          <a:graphicData uri="http://schemas.openxmlformats.org/drawingml/2006/table">
            <a:tbl>
              <a:tblPr>
                <a:tableStyleId>{35758FB7-9AC5-4552-8A53-C91805E547FA}</a:tableStyleId>
              </a:tblPr>
              <a:tblGrid>
                <a:gridCol w="2920078">
                  <a:extLst>
                    <a:ext uri="{9D8B030D-6E8A-4147-A177-3AD203B41FA5}">
                      <a16:colId xmlns:a16="http://schemas.microsoft.com/office/drawing/2014/main" val="20000"/>
                    </a:ext>
                  </a:extLst>
                </a:gridCol>
                <a:gridCol w="2112005">
                  <a:extLst>
                    <a:ext uri="{9D8B030D-6E8A-4147-A177-3AD203B41FA5}">
                      <a16:colId xmlns:a16="http://schemas.microsoft.com/office/drawing/2014/main" val="20001"/>
                    </a:ext>
                  </a:extLst>
                </a:gridCol>
                <a:gridCol w="3622967">
                  <a:extLst>
                    <a:ext uri="{9D8B030D-6E8A-4147-A177-3AD203B41FA5}">
                      <a16:colId xmlns:a16="http://schemas.microsoft.com/office/drawing/2014/main" val="20002"/>
                    </a:ext>
                  </a:extLst>
                </a:gridCol>
              </a:tblGrid>
              <a:tr h="431859">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effectLst/>
                        </a:rPr>
                        <a:t>Steps</a:t>
                      </a:r>
                      <a:endParaRPr kumimoji="0" lang="en-US" sz="1600" b="1"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effectLst/>
                        </a:rPr>
                        <a:t>Due Date</a:t>
                      </a:r>
                      <a:endParaRPr kumimoji="0" lang="en-US" sz="1600" b="1"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effectLst/>
                        </a:rPr>
                        <a:t>Action</a:t>
                      </a:r>
                      <a:endParaRPr kumimoji="0" lang="en-US" sz="1600" b="1"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extLst>
                  <a:ext uri="{0D108BD9-81ED-4DB2-BD59-A6C34878D82A}">
                    <a16:rowId xmlns:a16="http://schemas.microsoft.com/office/drawing/2014/main" val="10000"/>
                  </a:ext>
                </a:extLst>
              </a:tr>
              <a:tr h="1758137">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Annual Evaluation/Abbreviated AE/Goals Preparation</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For Full AE:  Period October 1, 2015  - September 30, 2016</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For abbreviated AE:  Period as indicated through September 30, 2016</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en-US" sz="1600" b="0"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rgbClr val="FF0000"/>
                          </a:solidFill>
                          <a:effectLst/>
                        </a:rPr>
                        <a:t>    February 1, 2017</a:t>
                      </a:r>
                      <a:endParaRPr kumimoji="0" lang="en-US" sz="1600" b="1" i="0" u="none" strike="noStrike" cap="none" normalizeH="0" baseline="0" dirty="0" smtClean="0">
                        <a:ln>
                          <a:noFill/>
                        </a:ln>
                        <a:solidFill>
                          <a:srgbClr val="FF0000"/>
                        </a:solidFill>
                        <a:effectLst/>
                        <a:latin typeface="+mj-lt"/>
                        <a:ea typeface="Verdana" pitchFamily="34" charset="0"/>
                        <a:cs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Completion and submission of Sections A,B,C of AE  as applicable</a:t>
                      </a:r>
                      <a:endParaRPr kumimoji="0" lang="en-US" sz="1600" b="0"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extLst>
                  <a:ext uri="{0D108BD9-81ED-4DB2-BD59-A6C34878D82A}">
                    <a16:rowId xmlns:a16="http://schemas.microsoft.com/office/drawing/2014/main" val="10001"/>
                  </a:ext>
                </a:extLst>
              </a:tr>
              <a:tr h="42790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Review of AE by Supervisor</a:t>
                      </a:r>
                      <a:endParaRPr kumimoji="0" lang="en-US" sz="1600" b="0"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rgbClr val="FF0000"/>
                          </a:solidFill>
                          <a:effectLst/>
                        </a:rPr>
                        <a:t>March 20, 2017</a:t>
                      </a:r>
                      <a:endParaRPr kumimoji="0" lang="en-US" sz="1600" b="1" i="0" u="none" strike="noStrike" cap="none" normalizeH="0" baseline="0" dirty="0" smtClean="0">
                        <a:ln>
                          <a:noFill/>
                        </a:ln>
                        <a:solidFill>
                          <a:srgbClr val="FF0000"/>
                        </a:solidFill>
                        <a:effectLst/>
                        <a:latin typeface="+mj-lt"/>
                        <a:ea typeface="Verdana" pitchFamily="34" charset="0"/>
                        <a:cs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u="none" strike="noStrike" cap="none" normalizeH="0" baseline="0" dirty="0" smtClean="0">
                          <a:ln>
                            <a:noFill/>
                          </a:ln>
                          <a:effectLst/>
                        </a:rPr>
                        <a:t>Supervisor meets with Academic and </a:t>
                      </a:r>
                      <a:r>
                        <a:rPr kumimoji="0" lang="en-US" sz="1600" u="none" strike="noStrike" cap="none" normalizeH="0" baseline="0" dirty="0" err="1" smtClean="0">
                          <a:ln>
                            <a:noFill/>
                          </a:ln>
                          <a:effectLst/>
                        </a:rPr>
                        <a:t>sumits</a:t>
                      </a:r>
                      <a:r>
                        <a:rPr kumimoji="0" lang="en-US" sz="1600" u="none" strike="noStrike" cap="none" normalizeH="0" baseline="0" dirty="0" smtClean="0">
                          <a:ln>
                            <a:noFill/>
                          </a:ln>
                          <a:effectLst/>
                        </a:rPr>
                        <a:t> </a:t>
                      </a:r>
                      <a:r>
                        <a:rPr kumimoji="0" lang="en-US" sz="1600" u="none" strike="noStrike" cap="none" normalizeH="0" baseline="0" dirty="0" smtClean="0">
                          <a:ln>
                            <a:noFill/>
                          </a:ln>
                          <a:effectLst/>
                        </a:rPr>
                        <a:t>Section D</a:t>
                      </a:r>
                      <a:endParaRPr kumimoji="0" lang="en-US" sz="1600" b="0" i="0" u="none" strike="noStrike" cap="none" normalizeH="0" baseline="0" dirty="0" smtClean="0">
                        <a:ln>
                          <a:noFill/>
                        </a:ln>
                        <a:solidFill>
                          <a:schemeClr val="tx1"/>
                        </a:solidFill>
                        <a:effectLst/>
                        <a:latin typeface="+mj-lt"/>
                        <a:ea typeface="Verdana" pitchFamily="34" charset="0"/>
                        <a:cs typeface="Verdana" pitchFamily="34" charset="0"/>
                      </a:endParaRPr>
                    </a:p>
                  </a:txBody>
                  <a:tcPr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34154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3150" y="192088"/>
            <a:ext cx="4214813" cy="646112"/>
          </a:xfrm>
          <a:prstGeom prst="rect">
            <a:avLst/>
          </a:prstGeom>
        </p:spPr>
        <p:txBody>
          <a:bodyPr>
            <a:spAutoFit/>
          </a:bodyPr>
          <a:lstStyle/>
          <a:p>
            <a:pPr algn="ctr">
              <a:defRPr/>
            </a:pPr>
            <a:r>
              <a:rPr lang="en-US" sz="3600" kern="0" dirty="0">
                <a:solidFill>
                  <a:srgbClr val="241DB3"/>
                </a:solidFill>
                <a:latin typeface="+mj-lt"/>
                <a:ea typeface="Verdana" pitchFamily="34" charset="0"/>
                <a:cs typeface="Verdana" pitchFamily="34" charset="0"/>
              </a:rPr>
              <a:t>Desired</a:t>
            </a:r>
            <a:r>
              <a:rPr lang="en-US" sz="3600" kern="0" dirty="0">
                <a:solidFill>
                  <a:srgbClr val="241DB3"/>
                </a:solidFill>
                <a:latin typeface="+mj-lt"/>
                <a:ea typeface="+mj-ea"/>
                <a:cs typeface="+mj-cs"/>
              </a:rPr>
              <a:t> Outcomes</a:t>
            </a:r>
            <a:endParaRPr lang="en-US" dirty="0">
              <a:solidFill>
                <a:srgbClr val="241DB3"/>
              </a:solidFill>
              <a:latin typeface="+mj-lt"/>
              <a:ea typeface="ＭＳ Ｐゴシック" charset="-128"/>
              <a:cs typeface="ＭＳ Ｐゴシック" charset="-128"/>
            </a:endParaRPr>
          </a:p>
        </p:txBody>
      </p:sp>
      <p:sp>
        <p:nvSpPr>
          <p:cNvPr id="3" name="Rectangle 2"/>
          <p:cNvSpPr/>
          <p:nvPr/>
        </p:nvSpPr>
        <p:spPr>
          <a:xfrm>
            <a:off x="801688" y="919163"/>
            <a:ext cx="7413398" cy="2336024"/>
          </a:xfrm>
          <a:prstGeom prst="rect">
            <a:avLst/>
          </a:prstGeom>
        </p:spPr>
        <p:txBody>
          <a:bodyPr wrap="square">
            <a:spAutoFit/>
          </a:bodyPr>
          <a:lstStyle/>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p:txBody>
      </p:sp>
      <p:sp>
        <p:nvSpPr>
          <p:cNvPr id="4" name="Rectangle 3"/>
          <p:cNvSpPr/>
          <p:nvPr/>
        </p:nvSpPr>
        <p:spPr>
          <a:xfrm>
            <a:off x="609600" y="946863"/>
            <a:ext cx="7939314" cy="5564600"/>
          </a:xfrm>
          <a:prstGeom prst="rect">
            <a:avLst/>
          </a:prstGeom>
        </p:spPr>
        <p:txBody>
          <a:bodyPr wrap="square">
            <a:spAutoFit/>
          </a:bodyPr>
          <a:lstStyle/>
          <a:p>
            <a:pPr marL="457200" indent="-457200" defTabSz="914400">
              <a:lnSpc>
                <a:spcPct val="90000"/>
              </a:lnSpc>
              <a:spcBef>
                <a:spcPct val="20000"/>
              </a:spcBef>
              <a:buClr>
                <a:schemeClr val="tx2"/>
              </a:buClr>
              <a:buSzPct val="85000"/>
              <a:buFont typeface="Courier New" pitchFamily="49" charset="0"/>
              <a:buChar char="o"/>
              <a:defRPr/>
            </a:pPr>
            <a:r>
              <a:rPr lang="en-US" sz="2800" kern="0" dirty="0">
                <a:solidFill>
                  <a:srgbClr val="000000"/>
                </a:solidFill>
              </a:rPr>
              <a:t>Increased understanding of the elements of the Annual Evaluation (</a:t>
            </a:r>
            <a:r>
              <a:rPr lang="en-US" sz="2800" kern="0" dirty="0" smtClean="0">
                <a:solidFill>
                  <a:srgbClr val="000000"/>
                </a:solidFill>
              </a:rPr>
              <a:t>AE/Goals).</a:t>
            </a:r>
            <a:endParaRPr lang="en-US" sz="2800" kern="0" dirty="0">
              <a:solidFill>
                <a:srgbClr val="000000"/>
              </a:solidFill>
            </a:endParaRPr>
          </a:p>
          <a:p>
            <a:pPr marL="457200" indent="-457200" defTabSz="914400">
              <a:lnSpc>
                <a:spcPct val="90000"/>
              </a:lnSpc>
              <a:spcBef>
                <a:spcPct val="20000"/>
              </a:spcBef>
              <a:buClr>
                <a:schemeClr val="tx2"/>
              </a:buClr>
              <a:buSzPct val="85000"/>
              <a:buFont typeface="Courier New" pitchFamily="49" charset="0"/>
              <a:buChar char="o"/>
              <a:defRPr/>
            </a:pPr>
            <a:r>
              <a:rPr lang="en-US" sz="2800" kern="0" dirty="0">
                <a:solidFill>
                  <a:srgbClr val="000000"/>
                </a:solidFill>
              </a:rPr>
              <a:t>Knowledge of how the AE supports the thematic Merit/Promotion Dossier (PR).</a:t>
            </a:r>
          </a:p>
          <a:p>
            <a:pPr marL="457200" indent="-457200" defTabSz="914400">
              <a:lnSpc>
                <a:spcPct val="90000"/>
              </a:lnSpc>
              <a:spcBef>
                <a:spcPct val="20000"/>
              </a:spcBef>
              <a:buClr>
                <a:schemeClr val="tx2"/>
              </a:buClr>
              <a:buSzPct val="85000"/>
              <a:buFont typeface="Courier New" pitchFamily="49" charset="0"/>
              <a:buChar char="o"/>
              <a:defRPr/>
            </a:pPr>
            <a:r>
              <a:rPr lang="en-US" sz="2800" kern="0" dirty="0">
                <a:solidFill>
                  <a:srgbClr val="000000"/>
                </a:solidFill>
              </a:rPr>
              <a:t>Understanding that we have a shared </a:t>
            </a:r>
            <a:r>
              <a:rPr lang="en-US" sz="2800" kern="0" dirty="0" smtClean="0">
                <a:solidFill>
                  <a:srgbClr val="000000"/>
                </a:solidFill>
              </a:rPr>
              <a:t>responsibility </a:t>
            </a:r>
            <a:r>
              <a:rPr lang="en-US" sz="2800" kern="0" dirty="0">
                <a:solidFill>
                  <a:srgbClr val="000000"/>
                </a:solidFill>
              </a:rPr>
              <a:t>for the success of AE as a performance evaluation tool.</a:t>
            </a:r>
          </a:p>
          <a:p>
            <a:pPr marL="457200" indent="-457200" defTabSz="914400">
              <a:lnSpc>
                <a:spcPct val="90000"/>
              </a:lnSpc>
              <a:spcBef>
                <a:spcPct val="20000"/>
              </a:spcBef>
              <a:buClr>
                <a:schemeClr val="tx2"/>
              </a:buClr>
              <a:buSzPct val="85000"/>
              <a:buFont typeface="Courier New" pitchFamily="49" charset="0"/>
              <a:buChar char="o"/>
              <a:defRPr/>
            </a:pPr>
            <a:r>
              <a:rPr lang="en-US" sz="2800" kern="0" dirty="0"/>
              <a:t>Understanding of the importance of annual goals and frequent check-ins between </a:t>
            </a:r>
            <a:r>
              <a:rPr lang="en-US" sz="2800" kern="0" dirty="0" smtClean="0"/>
              <a:t>academics </a:t>
            </a:r>
            <a:r>
              <a:rPr lang="en-US" sz="2800" kern="0" dirty="0"/>
              <a:t>and supervisor(s) to avoid surprises at merit/promotion time</a:t>
            </a:r>
            <a:r>
              <a:rPr lang="en-US" sz="2800" kern="0" dirty="0" smtClean="0"/>
              <a:t>.</a:t>
            </a:r>
          </a:p>
          <a:p>
            <a:pPr defTabSz="914400">
              <a:lnSpc>
                <a:spcPct val="90000"/>
              </a:lnSpc>
              <a:spcBef>
                <a:spcPct val="20000"/>
              </a:spcBef>
              <a:buClr>
                <a:schemeClr val="tx2"/>
              </a:buClr>
              <a:buSzPct val="85000"/>
              <a:defRPr/>
            </a:pPr>
            <a:r>
              <a:rPr lang="en-US" kern="0" dirty="0" smtClean="0">
                <a:solidFill>
                  <a:srgbClr val="241DB3"/>
                </a:solidFill>
              </a:rPr>
              <a:t>                                                                                                          (continued next slide)</a:t>
            </a:r>
            <a:endParaRPr lang="en-US" dirty="0">
              <a:solidFill>
                <a:srgbClr val="241DB3"/>
              </a:solidFill>
              <a:ea typeface="ＭＳ Ｐゴシック" charset="-128"/>
              <a:cs typeface="ＭＳ Ｐゴシック" charset="-128"/>
            </a:endParaRPr>
          </a:p>
          <a:p>
            <a:pPr marL="457200" indent="-457200" defTabSz="914400">
              <a:lnSpc>
                <a:spcPct val="90000"/>
              </a:lnSpc>
              <a:spcBef>
                <a:spcPct val="20000"/>
              </a:spcBef>
              <a:buClr>
                <a:schemeClr val="tx2"/>
              </a:buClr>
              <a:buSzPct val="85000"/>
              <a:buFont typeface="Courier New" pitchFamily="49" charset="0"/>
              <a:buChar char="o"/>
              <a:defRPr/>
            </a:pPr>
            <a:endParaRPr lang="en-US" sz="2800" kern="0" dirty="0"/>
          </a:p>
        </p:txBody>
      </p:sp>
    </p:spTree>
    <p:extLst>
      <p:ext uri="{BB962C8B-B14F-4D97-AF65-F5344CB8AC3E}">
        <p14:creationId xmlns:p14="http://schemas.microsoft.com/office/powerpoint/2010/main" val="1235293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20742" y="1286834"/>
            <a:ext cx="8288338" cy="36433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lnSpc>
                <a:spcPct val="80000"/>
              </a:lnSpc>
              <a:spcBef>
                <a:spcPct val="20000"/>
              </a:spcBef>
              <a:buClr>
                <a:schemeClr val="tx2"/>
              </a:buClr>
              <a:buFont typeface="Courier New" pitchFamily="49" charset="0"/>
              <a:buChar char="o"/>
              <a:defRPr/>
            </a:pPr>
            <a:endParaRPr lang="en-US" sz="2800" dirty="0">
              <a:ln>
                <a:solidFill>
                  <a:srgbClr val="FF0000"/>
                </a:solidFill>
              </a:ln>
              <a:solidFill>
                <a:srgbClr val="241DB3"/>
              </a:solidFill>
              <a:latin typeface="+mj-lt"/>
              <a:ea typeface="ＭＳ Ｐゴシック"/>
              <a:cs typeface="ＭＳ Ｐゴシック"/>
            </a:endParaRPr>
          </a:p>
        </p:txBody>
      </p:sp>
      <p:sp>
        <p:nvSpPr>
          <p:cNvPr id="6" name="Title 5"/>
          <p:cNvSpPr>
            <a:spLocks noGrp="1"/>
          </p:cNvSpPr>
          <p:nvPr>
            <p:ph type="title"/>
          </p:nvPr>
        </p:nvSpPr>
        <p:spPr>
          <a:xfrm>
            <a:off x="566191" y="2308390"/>
            <a:ext cx="8229600" cy="1143000"/>
          </a:xfrm>
        </p:spPr>
        <p:txBody>
          <a:bodyPr/>
          <a:lstStyle/>
          <a:p>
            <a:r>
              <a:rPr lang="en-US" dirty="0" smtClean="0">
                <a:solidFill>
                  <a:srgbClr val="241DB3"/>
                </a:solidFill>
              </a:rPr>
              <a:t>Merit/Promotion Criteria</a:t>
            </a:r>
            <a:endParaRPr lang="en-US" dirty="0">
              <a:solidFill>
                <a:srgbClr val="241DB3"/>
              </a:solidFill>
            </a:endParaRPr>
          </a:p>
        </p:txBody>
      </p:sp>
    </p:spTree>
    <p:extLst>
      <p:ext uri="{BB962C8B-B14F-4D97-AF65-F5344CB8AC3E}">
        <p14:creationId xmlns:p14="http://schemas.microsoft.com/office/powerpoint/2010/main" val="2521514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55" y="469190"/>
            <a:ext cx="8229600" cy="1143000"/>
          </a:xfrm>
        </p:spPr>
        <p:txBody>
          <a:bodyPr/>
          <a:lstStyle/>
          <a:p>
            <a:r>
              <a:rPr lang="en-US" sz="3200" dirty="0" smtClean="0">
                <a:solidFill>
                  <a:srgbClr val="1740C3"/>
                </a:solidFill>
              </a:rPr>
              <a:t>13 &amp; 24 Month Option for Academics</a:t>
            </a:r>
            <a:br>
              <a:rPr lang="en-US" sz="3200" dirty="0" smtClean="0">
                <a:solidFill>
                  <a:srgbClr val="1740C3"/>
                </a:solidFill>
              </a:rPr>
            </a:br>
            <a:r>
              <a:rPr lang="en-US" sz="3200" dirty="0" smtClean="0">
                <a:solidFill>
                  <a:srgbClr val="1740C3"/>
                </a:solidFill>
              </a:rPr>
              <a:t> in their first term </a:t>
            </a:r>
            <a:r>
              <a:rPr lang="en-US" sz="2800" i="1" dirty="0" smtClean="0">
                <a:solidFill>
                  <a:srgbClr val="1740C3"/>
                </a:solidFill>
              </a:rPr>
              <a:t>(Quick Snapshot)</a:t>
            </a:r>
            <a:endParaRPr lang="en-US" sz="2800" i="1" dirty="0">
              <a:solidFill>
                <a:srgbClr val="1740C3"/>
              </a:solidFill>
            </a:endParaRPr>
          </a:p>
        </p:txBody>
      </p:sp>
      <p:sp>
        <p:nvSpPr>
          <p:cNvPr id="3" name="Rectangle 2"/>
          <p:cNvSpPr/>
          <p:nvPr/>
        </p:nvSpPr>
        <p:spPr>
          <a:xfrm>
            <a:off x="465760" y="1612190"/>
            <a:ext cx="7836992" cy="4616648"/>
          </a:xfrm>
          <a:prstGeom prst="rect">
            <a:avLst/>
          </a:prstGeom>
        </p:spPr>
        <p:txBody>
          <a:bodyPr wrap="square">
            <a:spAutoFit/>
          </a:bodyPr>
          <a:lstStyle/>
          <a:p>
            <a:pPr marL="800100" lvl="1" indent="-342900" eaLnBrk="1" hangingPunct="1">
              <a:spcBef>
                <a:spcPts val="0"/>
              </a:spcBef>
              <a:spcAft>
                <a:spcPts val="600"/>
              </a:spcAft>
              <a:buFont typeface="Arial" panose="020B0604020202020204" pitchFamily="34" charset="0"/>
              <a:buChar char="•"/>
            </a:pPr>
            <a:r>
              <a:rPr lang="en-US" sz="2000" dirty="0" smtClean="0"/>
              <a:t>With supervisor approval, an academic in their first term has the option to submit a PR packet for advancement after either 13 months of continuous employment (for those in two year terms, or 24 months (for those in three year terms). </a:t>
            </a:r>
          </a:p>
          <a:p>
            <a:pPr marL="795338" indent="-331788" fontAlgn="auto">
              <a:lnSpc>
                <a:spcPct val="120000"/>
              </a:lnSpc>
              <a:spcBef>
                <a:spcPts val="0"/>
              </a:spcBef>
              <a:spcAft>
                <a:spcPts val="600"/>
              </a:spcAft>
              <a:buFont typeface="Arial" panose="020B0604020202020204" pitchFamily="34" charset="0"/>
              <a:buChar char="•"/>
              <a:defRPr/>
            </a:pPr>
            <a:r>
              <a:rPr lang="en-US" sz="2000" kern="0" dirty="0" smtClean="0">
                <a:ea typeface="Tahoma" pitchFamily="34" charset="0"/>
                <a:cs typeface="Tahoma" pitchFamily="34" charset="0"/>
              </a:rPr>
              <a:t>Advantage:  You advance one year earlier, and advance your term</a:t>
            </a:r>
          </a:p>
          <a:p>
            <a:pPr marL="795338" indent="-331788" fontAlgn="auto">
              <a:spcBef>
                <a:spcPts val="0"/>
              </a:spcBef>
              <a:spcAft>
                <a:spcPts val="600"/>
              </a:spcAft>
              <a:buFont typeface="Arial" panose="020B0604020202020204" pitchFamily="34" charset="0"/>
              <a:buChar char="•"/>
              <a:defRPr/>
            </a:pPr>
            <a:r>
              <a:rPr lang="en-US" sz="2000" dirty="0" smtClean="0"/>
              <a:t>Disadvantage:  If you receive a negative outcome, you are not automatically guaranteed your term will be renewed.  By choosing this option, your original term end date is not retained.</a:t>
            </a:r>
          </a:p>
          <a:p>
            <a:pPr marL="795338" indent="-331788" fontAlgn="auto">
              <a:spcBef>
                <a:spcPts val="0"/>
              </a:spcBef>
              <a:spcAft>
                <a:spcPts val="600"/>
              </a:spcAft>
              <a:buFont typeface="Arial" panose="020B0604020202020204" pitchFamily="34" charset="0"/>
              <a:buChar char="•"/>
              <a:defRPr/>
            </a:pPr>
            <a:r>
              <a:rPr lang="en-US" sz="2000" dirty="0" smtClean="0"/>
              <a:t>This is not an acceleration!</a:t>
            </a:r>
            <a:br>
              <a:rPr lang="en-US" sz="2000" dirty="0" smtClean="0"/>
            </a:br>
            <a:endParaRPr lang="en-US" sz="2000" dirty="0" smtClean="0"/>
          </a:p>
          <a:p>
            <a:pPr marL="800100" lvl="1" indent="-342900">
              <a:spcBef>
                <a:spcPts val="0"/>
              </a:spcBef>
              <a:spcAft>
                <a:spcPts val="600"/>
              </a:spcAft>
              <a:buFont typeface="Arial" panose="020B0604020202020204" pitchFamily="34" charset="0"/>
              <a:buChar char="•"/>
            </a:pPr>
            <a:endParaRPr lang="en-US" sz="2000" dirty="0"/>
          </a:p>
          <a:p>
            <a:pPr lvl="1">
              <a:spcBef>
                <a:spcPts val="0"/>
              </a:spcBef>
              <a:spcAft>
                <a:spcPts val="600"/>
              </a:spcAft>
            </a:pPr>
            <a:endParaRPr lang="en-US" sz="2000" dirty="0" smtClean="0"/>
          </a:p>
          <a:p>
            <a:pPr marL="800100" lvl="1" indent="-342900">
              <a:spcBef>
                <a:spcPts val="0"/>
              </a:spcBef>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326108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1740C3"/>
                </a:solidFill>
              </a:rPr>
              <a:t>Merit for Academic Coordinators</a:t>
            </a:r>
            <a:r>
              <a:rPr lang="en-US" sz="3200" dirty="0" smtClean="0"/>
              <a:t/>
            </a:r>
            <a:br>
              <a:rPr lang="en-US" sz="3200" dirty="0" smtClean="0"/>
            </a:br>
            <a:endParaRPr lang="en-US" sz="3200" dirty="0"/>
          </a:p>
        </p:txBody>
      </p:sp>
      <p:sp>
        <p:nvSpPr>
          <p:cNvPr id="3" name="Rectangle 2"/>
          <p:cNvSpPr/>
          <p:nvPr/>
        </p:nvSpPr>
        <p:spPr>
          <a:xfrm>
            <a:off x="835573" y="1048724"/>
            <a:ext cx="7630510" cy="4985980"/>
          </a:xfrm>
          <a:prstGeom prst="rect">
            <a:avLst/>
          </a:prstGeom>
        </p:spPr>
        <p:txBody>
          <a:bodyPr wrap="square">
            <a:spAutoFit/>
          </a:bodyPr>
          <a:lstStyle/>
          <a:p>
            <a:pPr eaLnBrk="1" hangingPunct="1">
              <a:spcBef>
                <a:spcPts val="0"/>
              </a:spcBef>
              <a:spcAft>
                <a:spcPts val="1200"/>
              </a:spcAft>
            </a:pPr>
            <a:r>
              <a:rPr lang="en-US" sz="2400" dirty="0" smtClean="0"/>
              <a:t>Upload by February 1, 2017</a:t>
            </a:r>
            <a:endParaRPr lang="en-US" sz="2400" dirty="0"/>
          </a:p>
          <a:p>
            <a:pPr marL="800100" lvl="1" indent="-342900" eaLnBrk="1" hangingPunct="1">
              <a:spcBef>
                <a:spcPts val="0"/>
              </a:spcBef>
              <a:spcAft>
                <a:spcPts val="600"/>
              </a:spcAft>
              <a:buFont typeface="Arial" panose="020B0604020202020204" pitchFamily="34" charset="0"/>
              <a:buChar char="•"/>
            </a:pPr>
            <a:r>
              <a:rPr lang="en-US" dirty="0" smtClean="0"/>
              <a:t>Program Summary Narrative (6 page maximum)</a:t>
            </a:r>
          </a:p>
          <a:p>
            <a:pPr marL="1257300" lvl="2" indent="-342900">
              <a:spcBef>
                <a:spcPts val="0"/>
              </a:spcBef>
              <a:spcAft>
                <a:spcPts val="600"/>
              </a:spcAft>
              <a:buFont typeface="Arial" panose="020B0604020202020204" pitchFamily="34" charset="0"/>
              <a:buChar char="•"/>
            </a:pPr>
            <a:r>
              <a:rPr lang="en-US" dirty="0" smtClean="0"/>
              <a:t>Documents 3 criteria and Affirmative Action</a:t>
            </a:r>
          </a:p>
          <a:p>
            <a:pPr marL="800100" lvl="1" indent="-342900" eaLnBrk="1" hangingPunct="1">
              <a:spcBef>
                <a:spcPts val="0"/>
              </a:spcBef>
              <a:spcAft>
                <a:spcPts val="600"/>
              </a:spcAft>
              <a:buFont typeface="Arial" panose="020B0604020202020204" pitchFamily="34" charset="0"/>
              <a:buChar char="•"/>
            </a:pPr>
            <a:r>
              <a:rPr lang="en-US" dirty="0"/>
              <a:t>Professional </a:t>
            </a:r>
            <a:r>
              <a:rPr lang="en-US" dirty="0" smtClean="0"/>
              <a:t> Competence Table since last successful salary action</a:t>
            </a:r>
            <a:endParaRPr lang="en-US" dirty="0"/>
          </a:p>
          <a:p>
            <a:pPr marL="800100" lvl="1" indent="-342900" eaLnBrk="1" hangingPunct="1">
              <a:spcBef>
                <a:spcPts val="0"/>
              </a:spcBef>
              <a:spcAft>
                <a:spcPts val="600"/>
              </a:spcAft>
              <a:buFont typeface="Arial" panose="020B0604020202020204" pitchFamily="34" charset="0"/>
              <a:buChar char="•"/>
            </a:pPr>
            <a:r>
              <a:rPr lang="en-US" dirty="0"/>
              <a:t>University and Public Service Table since </a:t>
            </a:r>
            <a:r>
              <a:rPr lang="en-US" dirty="0" smtClean="0"/>
              <a:t>last successful salary action</a:t>
            </a:r>
          </a:p>
          <a:p>
            <a:pPr marL="800100" lvl="1" indent="-342900">
              <a:spcBef>
                <a:spcPts val="0"/>
              </a:spcBef>
              <a:spcAft>
                <a:spcPts val="600"/>
              </a:spcAft>
              <a:buFont typeface="Arial" panose="020B0604020202020204" pitchFamily="34" charset="0"/>
              <a:buChar char="•"/>
            </a:pPr>
            <a:r>
              <a:rPr lang="en-US" dirty="0" smtClean="0"/>
              <a:t>Project Summary since last successful salary action </a:t>
            </a:r>
          </a:p>
          <a:p>
            <a:pPr marL="800100" lvl="1" indent="-342900">
              <a:spcBef>
                <a:spcPts val="0"/>
              </a:spcBef>
              <a:spcAft>
                <a:spcPts val="600"/>
              </a:spcAft>
              <a:buFont typeface="Arial" panose="020B0604020202020204" pitchFamily="34" charset="0"/>
              <a:buChar char="•"/>
            </a:pPr>
            <a:r>
              <a:rPr lang="en-US" dirty="0" smtClean="0"/>
              <a:t>Extension Activity Table since last successful salary action  (if applicable)</a:t>
            </a:r>
          </a:p>
          <a:p>
            <a:pPr marL="800100" lvl="1" indent="-342900" eaLnBrk="1" hangingPunct="1">
              <a:spcBef>
                <a:spcPts val="0"/>
              </a:spcBef>
              <a:spcAft>
                <a:spcPts val="600"/>
              </a:spcAft>
              <a:buFont typeface="Arial" panose="020B0604020202020204" pitchFamily="34" charset="0"/>
              <a:buChar char="•"/>
            </a:pPr>
            <a:r>
              <a:rPr lang="en-US" dirty="0" smtClean="0"/>
              <a:t>AE Goals for the coming year (section C of AE form)</a:t>
            </a:r>
          </a:p>
          <a:p>
            <a:pPr marL="800100" lvl="1" indent="-342900">
              <a:spcBef>
                <a:spcPts val="0"/>
              </a:spcBef>
              <a:spcAft>
                <a:spcPts val="600"/>
              </a:spcAft>
              <a:buFont typeface="Arial" panose="020B0604020202020204" pitchFamily="34" charset="0"/>
              <a:buChar char="•"/>
            </a:pPr>
            <a:r>
              <a:rPr lang="en-US" dirty="0"/>
              <a:t>Position Description for </a:t>
            </a:r>
            <a:r>
              <a:rPr lang="en-US" dirty="0" smtClean="0"/>
              <a:t>review period covered</a:t>
            </a:r>
          </a:p>
          <a:p>
            <a:pPr marL="800100" lvl="1" indent="-342900">
              <a:spcBef>
                <a:spcPts val="0"/>
              </a:spcBef>
              <a:spcAft>
                <a:spcPts val="600"/>
              </a:spcAft>
              <a:buFont typeface="Arial" panose="020B0604020202020204" pitchFamily="34" charset="0"/>
              <a:buChar char="•"/>
            </a:pPr>
            <a:r>
              <a:rPr lang="en-US" dirty="0" err="1" smtClean="0"/>
              <a:t>Workplan</a:t>
            </a:r>
            <a:r>
              <a:rPr lang="en-US" dirty="0" smtClean="0"/>
              <a:t> if you have less than 100% appointment</a:t>
            </a:r>
            <a:endParaRPr lang="en-US" sz="2400" dirty="0" smtClean="0">
              <a:solidFill>
                <a:schemeClr val="accent6">
                  <a:lumMod val="75000"/>
                </a:schemeClr>
              </a:solidFill>
            </a:endParaRPr>
          </a:p>
          <a:p>
            <a:pPr marL="800100" lvl="1" indent="-342900" eaLnBrk="1" hangingPunct="1">
              <a:spcBef>
                <a:spcPts val="0"/>
              </a:spcBef>
              <a:spcAft>
                <a:spcPts val="600"/>
              </a:spcAft>
              <a:buFont typeface="Arial" panose="020B0604020202020204" pitchFamily="34" charset="0"/>
              <a:buChar char="•"/>
            </a:pPr>
            <a:endParaRPr lang="en-US" sz="2400" dirty="0" smtClean="0"/>
          </a:p>
          <a:p>
            <a:pPr marL="800100" lvl="1" indent="-342900" eaLnBrk="1" hangingPunct="1">
              <a:spcBef>
                <a:spcPts val="0"/>
              </a:spcBef>
              <a:spcAft>
                <a:spcPts val="600"/>
              </a:spcAft>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2296199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89" y="296811"/>
            <a:ext cx="8229600" cy="717331"/>
          </a:xfrm>
        </p:spPr>
        <p:txBody>
          <a:bodyPr/>
          <a:lstStyle/>
          <a:p>
            <a:r>
              <a:rPr lang="en-US" sz="3200" dirty="0" smtClean="0">
                <a:solidFill>
                  <a:srgbClr val="1740C3"/>
                </a:solidFill>
              </a:rPr>
              <a:t>Merit/Promotion for Professional Researchers &amp; Project Scientists </a:t>
            </a:r>
            <a:br>
              <a:rPr lang="en-US" sz="3200" dirty="0" smtClean="0">
                <a:solidFill>
                  <a:srgbClr val="1740C3"/>
                </a:solidFill>
              </a:rPr>
            </a:br>
            <a:endParaRPr lang="en-US" sz="3200" dirty="0">
              <a:solidFill>
                <a:srgbClr val="1740C3"/>
              </a:solidFill>
            </a:endParaRPr>
          </a:p>
        </p:txBody>
      </p:sp>
      <p:sp>
        <p:nvSpPr>
          <p:cNvPr id="3" name="Rectangle 2"/>
          <p:cNvSpPr/>
          <p:nvPr/>
        </p:nvSpPr>
        <p:spPr>
          <a:xfrm>
            <a:off x="165100" y="845481"/>
            <a:ext cx="8788400" cy="7094250"/>
          </a:xfrm>
          <a:prstGeom prst="rect">
            <a:avLst/>
          </a:prstGeom>
        </p:spPr>
        <p:txBody>
          <a:bodyPr wrap="square">
            <a:spAutoFit/>
          </a:bodyPr>
          <a:lstStyle/>
          <a:p>
            <a:pPr eaLnBrk="1" hangingPunct="1">
              <a:spcBef>
                <a:spcPts val="0"/>
              </a:spcBef>
              <a:spcAft>
                <a:spcPts val="1200"/>
              </a:spcAft>
            </a:pPr>
            <a:r>
              <a:rPr lang="en-US" sz="2400" dirty="0" smtClean="0"/>
              <a:t>Upload by February 1, 2017</a:t>
            </a:r>
            <a:endParaRPr lang="en-US" sz="2400" dirty="0"/>
          </a:p>
          <a:p>
            <a:pPr marL="800100" lvl="1" indent="-342900" eaLnBrk="1" hangingPunct="1">
              <a:spcBef>
                <a:spcPts val="0"/>
              </a:spcBef>
              <a:spcAft>
                <a:spcPts val="600"/>
              </a:spcAft>
              <a:buFont typeface="Arial" panose="020B0604020202020204" pitchFamily="34" charset="0"/>
              <a:buChar char="•"/>
            </a:pPr>
            <a:r>
              <a:rPr lang="en-US" sz="1500" dirty="0" smtClean="0"/>
              <a:t>Program Summary Narrative (</a:t>
            </a:r>
            <a:r>
              <a:rPr lang="en-US" sz="1500" b="1" dirty="0" smtClean="0">
                <a:solidFill>
                  <a:srgbClr val="FF0000"/>
                </a:solidFill>
              </a:rPr>
              <a:t>6</a:t>
            </a:r>
            <a:r>
              <a:rPr lang="en-US" sz="1500" dirty="0" smtClean="0"/>
              <a:t> page maximum for Merits, </a:t>
            </a:r>
            <a:r>
              <a:rPr lang="en-US" sz="1500" b="1" dirty="0" smtClean="0">
                <a:solidFill>
                  <a:srgbClr val="009900"/>
                </a:solidFill>
              </a:rPr>
              <a:t>10</a:t>
            </a:r>
            <a:r>
              <a:rPr lang="en-US" sz="1500" dirty="0" smtClean="0"/>
              <a:t> page maximum for Promotion)</a:t>
            </a:r>
          </a:p>
          <a:p>
            <a:pPr marL="1257300" lvl="2" indent="-342900">
              <a:spcBef>
                <a:spcPts val="0"/>
              </a:spcBef>
              <a:spcAft>
                <a:spcPts val="600"/>
              </a:spcAft>
              <a:buFont typeface="Arial" panose="020B0604020202020204" pitchFamily="34" charset="0"/>
              <a:buChar char="•"/>
            </a:pPr>
            <a:r>
              <a:rPr lang="en-US" sz="1500" dirty="0"/>
              <a:t>Documents </a:t>
            </a:r>
            <a:r>
              <a:rPr lang="en-US" sz="1500" dirty="0" smtClean="0"/>
              <a:t>criteria (Prof Research: Quality of research and creative work, professional competence, and University/ &amp; public service;  Project </a:t>
            </a:r>
            <a:r>
              <a:rPr lang="en-US" sz="1500" dirty="0" err="1" smtClean="0"/>
              <a:t>Sci</a:t>
            </a:r>
            <a:r>
              <a:rPr lang="en-US" sz="1500" dirty="0" smtClean="0"/>
              <a:t>: Significant/original/creative contributions, and professional competency) </a:t>
            </a:r>
            <a:r>
              <a:rPr lang="en-US" sz="1500" dirty="0"/>
              <a:t>and </a:t>
            </a:r>
            <a:r>
              <a:rPr lang="en-US" sz="1500" dirty="0" smtClean="0"/>
              <a:t>Affirmative Action</a:t>
            </a:r>
          </a:p>
          <a:p>
            <a:pPr marL="800100" lvl="1" indent="-342900" eaLnBrk="1" hangingPunct="1">
              <a:spcBef>
                <a:spcPts val="0"/>
              </a:spcBef>
              <a:spcAft>
                <a:spcPts val="600"/>
              </a:spcAft>
              <a:buFont typeface="Arial" panose="020B0604020202020204" pitchFamily="34" charset="0"/>
              <a:buChar char="•"/>
            </a:pPr>
            <a:r>
              <a:rPr lang="en-US" sz="1500" dirty="0" smtClean="0"/>
              <a:t>Professional </a:t>
            </a:r>
            <a:r>
              <a:rPr lang="en-US" sz="1500" dirty="0"/>
              <a:t>Competence Table since </a:t>
            </a:r>
            <a:r>
              <a:rPr lang="en-US" sz="1500" dirty="0" smtClean="0"/>
              <a:t>last successful salary action</a:t>
            </a:r>
          </a:p>
          <a:p>
            <a:pPr marL="800100" lvl="1" indent="-342900">
              <a:spcBef>
                <a:spcPts val="0"/>
              </a:spcBef>
              <a:spcAft>
                <a:spcPts val="600"/>
              </a:spcAft>
              <a:buFont typeface="Arial" panose="020B0604020202020204" pitchFamily="34" charset="0"/>
              <a:buChar char="•"/>
            </a:pPr>
            <a:r>
              <a:rPr lang="en-US" sz="1500" dirty="0" smtClean="0"/>
              <a:t>University </a:t>
            </a:r>
            <a:r>
              <a:rPr lang="en-US" sz="1500" dirty="0"/>
              <a:t>&amp; Public Service Table since </a:t>
            </a:r>
            <a:r>
              <a:rPr lang="en-US" sz="1500" dirty="0" smtClean="0"/>
              <a:t>last successful salary action (except Asst. Rank in the Professional Research and Project Scientist series)</a:t>
            </a:r>
          </a:p>
          <a:p>
            <a:pPr marL="800100" lvl="1" indent="-342900">
              <a:spcBef>
                <a:spcPts val="0"/>
              </a:spcBef>
              <a:spcAft>
                <a:spcPts val="600"/>
              </a:spcAft>
              <a:buFont typeface="Arial" panose="020B0604020202020204" pitchFamily="34" charset="0"/>
              <a:buChar char="•"/>
            </a:pPr>
            <a:r>
              <a:rPr lang="en-US" sz="1500" dirty="0"/>
              <a:t>Bibliography since last successful salary action (merit</a:t>
            </a:r>
            <a:r>
              <a:rPr lang="en-US" sz="1500" dirty="0" smtClean="0"/>
              <a:t>) or </a:t>
            </a:r>
            <a:r>
              <a:rPr lang="en-US" sz="1500" dirty="0"/>
              <a:t>Bibliography from entire career, highlight publications in present rank </a:t>
            </a:r>
            <a:r>
              <a:rPr lang="en-US" sz="1500" dirty="0" smtClean="0"/>
              <a:t>(Promotion, Step VI, Above Scale (AS). </a:t>
            </a:r>
            <a:r>
              <a:rPr lang="en-US" sz="1500" i="1" dirty="0" smtClean="0"/>
              <a:t>Annotate </a:t>
            </a:r>
            <a:r>
              <a:rPr lang="en-US" sz="1500" i="1" dirty="0"/>
              <a:t>your role on multi-authored publications since last successful salary </a:t>
            </a:r>
            <a:r>
              <a:rPr lang="en-US" sz="1500" i="1" dirty="0" smtClean="0"/>
              <a:t>action</a:t>
            </a:r>
          </a:p>
          <a:p>
            <a:pPr marL="800100" lvl="1" indent="-342900">
              <a:spcBef>
                <a:spcPts val="0"/>
              </a:spcBef>
              <a:spcAft>
                <a:spcPts val="600"/>
              </a:spcAft>
              <a:buFont typeface="Arial" panose="020B0604020202020204" pitchFamily="34" charset="0"/>
              <a:buChar char="•"/>
            </a:pPr>
            <a:r>
              <a:rPr lang="en-US" sz="1500" kern="0" dirty="0" smtClean="0">
                <a:ea typeface="Tahoma" pitchFamily="34" charset="0"/>
                <a:cs typeface="Tahoma" pitchFamily="34" charset="0"/>
              </a:rPr>
              <a:t>(</a:t>
            </a:r>
            <a:r>
              <a:rPr lang="en-US" sz="1500" kern="0" dirty="0">
                <a:ea typeface="Tahoma" pitchFamily="34" charset="0"/>
                <a:cs typeface="Tahoma" pitchFamily="34" charset="0"/>
              </a:rPr>
              <a:t>3) Publication examples with summary </a:t>
            </a:r>
            <a:r>
              <a:rPr lang="en-US" sz="1500" kern="0" dirty="0" smtClean="0">
                <a:ea typeface="Tahoma" pitchFamily="34" charset="0"/>
                <a:cs typeface="Tahoma" pitchFamily="34" charset="0"/>
              </a:rPr>
              <a:t>(</a:t>
            </a:r>
            <a:r>
              <a:rPr lang="en-US" sz="1500" kern="0" dirty="0">
                <a:ea typeface="Tahoma" pitchFamily="34" charset="0"/>
                <a:cs typeface="Tahoma" pitchFamily="34" charset="0"/>
              </a:rPr>
              <a:t>P</a:t>
            </a:r>
            <a:r>
              <a:rPr lang="en-US" sz="1500" kern="0" dirty="0" smtClean="0">
                <a:ea typeface="Tahoma" pitchFamily="34" charset="0"/>
                <a:cs typeface="Tahoma" pitchFamily="34" charset="0"/>
              </a:rPr>
              <a:t>romotion, </a:t>
            </a:r>
            <a:r>
              <a:rPr lang="en-US" sz="1500" kern="0" dirty="0" smtClean="0">
                <a:solidFill>
                  <a:srgbClr val="009900"/>
                </a:solidFill>
                <a:ea typeface="Tahoma" pitchFamily="34" charset="0"/>
                <a:cs typeface="Tahoma" pitchFamily="34" charset="0"/>
              </a:rPr>
              <a:t> </a:t>
            </a:r>
            <a:r>
              <a:rPr lang="en-US" sz="1500" kern="0" dirty="0" smtClean="0">
                <a:ea typeface="Tahoma" pitchFamily="34" charset="0"/>
                <a:cs typeface="Tahoma" pitchFamily="34" charset="0"/>
              </a:rPr>
              <a:t>Step </a:t>
            </a:r>
            <a:r>
              <a:rPr lang="en-US" sz="1500" kern="0" dirty="0">
                <a:ea typeface="Tahoma" pitchFamily="34" charset="0"/>
                <a:cs typeface="Tahoma" pitchFamily="34" charset="0"/>
              </a:rPr>
              <a:t>VI, AS</a:t>
            </a:r>
            <a:r>
              <a:rPr lang="en-US" sz="1500" kern="0" dirty="0" smtClean="0">
                <a:ea typeface="Tahoma" pitchFamily="34" charset="0"/>
                <a:cs typeface="Tahoma" pitchFamily="34" charset="0"/>
              </a:rPr>
              <a:t>)</a:t>
            </a:r>
            <a:endParaRPr lang="en-US" sz="1500" kern="0" dirty="0">
              <a:solidFill>
                <a:srgbClr val="5AA240"/>
              </a:solidFill>
              <a:ea typeface="Tahoma" pitchFamily="34" charset="0"/>
              <a:cs typeface="Tahoma" pitchFamily="34" charset="0"/>
            </a:endParaRPr>
          </a:p>
          <a:p>
            <a:pPr marL="800100" lvl="1" indent="-342900">
              <a:spcBef>
                <a:spcPts val="0"/>
              </a:spcBef>
              <a:spcAft>
                <a:spcPts val="600"/>
              </a:spcAft>
              <a:buFont typeface="Arial" panose="020B0604020202020204" pitchFamily="34" charset="0"/>
              <a:buChar char="•"/>
            </a:pPr>
            <a:r>
              <a:rPr lang="en-US" sz="1500" kern="0" dirty="0">
                <a:ea typeface="Tahoma" pitchFamily="34" charset="0"/>
                <a:cs typeface="Tahoma" pitchFamily="34" charset="0"/>
              </a:rPr>
              <a:t>Letters of Evaluation (maximum of 6</a:t>
            </a:r>
            <a:r>
              <a:rPr lang="en-US" sz="1500" kern="0" dirty="0" smtClean="0">
                <a:ea typeface="Tahoma" pitchFamily="34" charset="0"/>
                <a:cs typeface="Tahoma" pitchFamily="34" charset="0"/>
              </a:rPr>
              <a:t>); (</a:t>
            </a:r>
            <a:r>
              <a:rPr lang="en-US" sz="1500" kern="0" dirty="0">
                <a:ea typeface="Tahoma" pitchFamily="34" charset="0"/>
                <a:cs typeface="Tahoma" pitchFamily="34" charset="0"/>
              </a:rPr>
              <a:t>P</a:t>
            </a:r>
            <a:r>
              <a:rPr lang="en-US" sz="1500" kern="0" dirty="0" smtClean="0">
                <a:ea typeface="Tahoma" pitchFamily="34" charset="0"/>
                <a:cs typeface="Tahoma" pitchFamily="34" charset="0"/>
              </a:rPr>
              <a:t>romotion</a:t>
            </a:r>
            <a:r>
              <a:rPr lang="en-US" sz="1500" kern="0" dirty="0">
                <a:ea typeface="Tahoma" pitchFamily="34" charset="0"/>
                <a:cs typeface="Tahoma" pitchFamily="34" charset="0"/>
              </a:rPr>
              <a:t>,</a:t>
            </a:r>
            <a:r>
              <a:rPr lang="en-US" sz="1500" kern="0" dirty="0">
                <a:solidFill>
                  <a:srgbClr val="5AA240"/>
                </a:solidFill>
                <a:ea typeface="Tahoma" pitchFamily="34" charset="0"/>
                <a:cs typeface="Tahoma" pitchFamily="34" charset="0"/>
              </a:rPr>
              <a:t> </a:t>
            </a:r>
            <a:r>
              <a:rPr lang="en-US" sz="1500" kern="0" dirty="0" smtClean="0">
                <a:ea typeface="Tahoma" pitchFamily="34" charset="0"/>
                <a:cs typeface="Tahoma" pitchFamily="34" charset="0"/>
              </a:rPr>
              <a:t>Step VI, AS). You should input your list of names under the tab “references” in your PR document by January 17, 2017.</a:t>
            </a:r>
          </a:p>
          <a:p>
            <a:pPr marL="800100" lvl="1" indent="-342900">
              <a:spcBef>
                <a:spcPts val="0"/>
              </a:spcBef>
              <a:spcAft>
                <a:spcPts val="600"/>
              </a:spcAft>
              <a:buFont typeface="Arial" panose="020B0604020202020204" pitchFamily="34" charset="0"/>
              <a:buChar char="•"/>
            </a:pPr>
            <a:r>
              <a:rPr lang="en-US" sz="1500" dirty="0" smtClean="0"/>
              <a:t>Project Summary Table since last successful salary action </a:t>
            </a:r>
          </a:p>
          <a:p>
            <a:pPr marL="800100" lvl="1" indent="-342900">
              <a:spcBef>
                <a:spcPts val="0"/>
              </a:spcBef>
              <a:spcAft>
                <a:spcPts val="600"/>
              </a:spcAft>
              <a:buFont typeface="Arial" panose="020B0604020202020204" pitchFamily="34" charset="0"/>
              <a:buChar char="•"/>
            </a:pPr>
            <a:r>
              <a:rPr lang="en-US" sz="1500" dirty="0" smtClean="0"/>
              <a:t>AE Goals for the coming year (section C of AE form)</a:t>
            </a:r>
            <a:endParaRPr lang="en-US" sz="1500" dirty="0"/>
          </a:p>
          <a:p>
            <a:pPr marL="800100" lvl="1" indent="-342900">
              <a:spcBef>
                <a:spcPts val="0"/>
              </a:spcBef>
              <a:spcAft>
                <a:spcPts val="600"/>
              </a:spcAft>
              <a:buFont typeface="Arial" panose="020B0604020202020204" pitchFamily="34" charset="0"/>
              <a:buChar char="•"/>
            </a:pPr>
            <a:r>
              <a:rPr lang="en-US" sz="1500" dirty="0"/>
              <a:t>Position Description for period </a:t>
            </a:r>
            <a:r>
              <a:rPr lang="en-US" sz="1500" dirty="0" smtClean="0"/>
              <a:t>covered</a:t>
            </a:r>
          </a:p>
          <a:p>
            <a:pPr marL="800100" lvl="1" indent="-342900">
              <a:spcBef>
                <a:spcPts val="0"/>
              </a:spcBef>
              <a:spcAft>
                <a:spcPts val="600"/>
              </a:spcAft>
              <a:buFont typeface="Arial" panose="020B0604020202020204" pitchFamily="34" charset="0"/>
              <a:buChar char="•"/>
            </a:pPr>
            <a:r>
              <a:rPr lang="en-US" sz="1500" dirty="0" err="1" smtClean="0"/>
              <a:t>Workplan</a:t>
            </a:r>
            <a:r>
              <a:rPr lang="en-US" sz="1500" dirty="0" smtClean="0"/>
              <a:t> if you have less than 100% appointment</a:t>
            </a:r>
            <a:endParaRPr lang="en-US" sz="1500" dirty="0"/>
          </a:p>
          <a:p>
            <a:pPr marL="800100" lvl="1" indent="-342900" eaLnBrk="1" hangingPunct="1">
              <a:spcBef>
                <a:spcPts val="0"/>
              </a:spcBef>
              <a:spcAft>
                <a:spcPts val="600"/>
              </a:spcAft>
              <a:buFont typeface="Arial" panose="020B0604020202020204" pitchFamily="34" charset="0"/>
              <a:buChar char="•"/>
            </a:pPr>
            <a:endParaRPr lang="en-US" sz="2400" dirty="0" smtClean="0">
              <a:solidFill>
                <a:schemeClr val="accent6">
                  <a:lumMod val="75000"/>
                </a:schemeClr>
              </a:solidFill>
            </a:endParaRPr>
          </a:p>
          <a:p>
            <a:pPr marL="800100" lvl="1" indent="-342900" eaLnBrk="1" hangingPunct="1">
              <a:spcBef>
                <a:spcPts val="0"/>
              </a:spcBef>
              <a:spcAft>
                <a:spcPts val="600"/>
              </a:spcAft>
              <a:buFont typeface="Arial" panose="020B0604020202020204" pitchFamily="34" charset="0"/>
              <a:buChar char="•"/>
            </a:pPr>
            <a:endParaRPr lang="en-US" sz="2400" dirty="0" smtClean="0">
              <a:solidFill>
                <a:schemeClr val="accent6">
                  <a:lumMod val="75000"/>
                </a:schemeClr>
              </a:solidFill>
            </a:endParaRPr>
          </a:p>
          <a:p>
            <a:pPr marL="800100" lvl="1" indent="-342900" eaLnBrk="1" hangingPunct="1">
              <a:spcBef>
                <a:spcPts val="0"/>
              </a:spcBef>
              <a:spcAft>
                <a:spcPts val="600"/>
              </a:spcAft>
              <a:buFont typeface="Arial" panose="020B0604020202020204" pitchFamily="34" charset="0"/>
              <a:buChar char="•"/>
            </a:pPr>
            <a:endParaRPr lang="en-US" sz="2400" dirty="0" smtClean="0"/>
          </a:p>
          <a:p>
            <a:pPr marL="800100" lvl="1" indent="-342900" eaLnBrk="1" hangingPunct="1">
              <a:spcBef>
                <a:spcPts val="0"/>
              </a:spcBef>
              <a:spcAft>
                <a:spcPts val="600"/>
              </a:spcAft>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1628734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89" y="0"/>
            <a:ext cx="8229600" cy="1026017"/>
          </a:xfrm>
        </p:spPr>
        <p:txBody>
          <a:bodyPr/>
          <a:lstStyle/>
          <a:p>
            <a:r>
              <a:rPr lang="en-US" sz="3200" dirty="0" smtClean="0">
                <a:solidFill>
                  <a:srgbClr val="1740C3"/>
                </a:solidFill>
              </a:rPr>
              <a:t>Merit/Promotion for Research Specialists</a:t>
            </a:r>
            <a:r>
              <a:rPr lang="en-US" sz="2400" dirty="0" smtClean="0">
                <a:solidFill>
                  <a:srgbClr val="1740C3"/>
                </a:solidFill>
              </a:rPr>
              <a:t/>
            </a:r>
            <a:br>
              <a:rPr lang="en-US" sz="2400" dirty="0" smtClean="0">
                <a:solidFill>
                  <a:srgbClr val="1740C3"/>
                </a:solidFill>
              </a:rPr>
            </a:br>
            <a:endParaRPr lang="en-US" sz="2400" dirty="0">
              <a:solidFill>
                <a:srgbClr val="1740C3"/>
              </a:solidFill>
            </a:endParaRPr>
          </a:p>
        </p:txBody>
      </p:sp>
      <p:sp>
        <p:nvSpPr>
          <p:cNvPr id="3" name="Rectangle 2"/>
          <p:cNvSpPr/>
          <p:nvPr/>
        </p:nvSpPr>
        <p:spPr>
          <a:xfrm>
            <a:off x="185269" y="635557"/>
            <a:ext cx="8778240" cy="6863417"/>
          </a:xfrm>
          <a:prstGeom prst="rect">
            <a:avLst/>
          </a:prstGeom>
        </p:spPr>
        <p:txBody>
          <a:bodyPr wrap="square">
            <a:spAutoFit/>
          </a:bodyPr>
          <a:lstStyle/>
          <a:p>
            <a:pPr eaLnBrk="1" hangingPunct="1">
              <a:spcBef>
                <a:spcPts val="0"/>
              </a:spcBef>
              <a:spcAft>
                <a:spcPts val="1200"/>
              </a:spcAft>
            </a:pPr>
            <a:r>
              <a:rPr lang="en-US" sz="2400" dirty="0" smtClean="0"/>
              <a:t>Upload by February 1, 2017</a:t>
            </a:r>
            <a:endParaRPr lang="en-US" sz="2400" dirty="0"/>
          </a:p>
          <a:p>
            <a:pPr marL="800100" lvl="1" indent="-342900" eaLnBrk="1" hangingPunct="1">
              <a:spcBef>
                <a:spcPts val="0"/>
              </a:spcBef>
              <a:spcAft>
                <a:spcPts val="600"/>
              </a:spcAft>
              <a:buFont typeface="Arial" panose="020B0604020202020204" pitchFamily="34" charset="0"/>
              <a:buChar char="•"/>
            </a:pPr>
            <a:r>
              <a:rPr lang="en-US" sz="1600" dirty="0" smtClean="0"/>
              <a:t>Program Summary Narrative (</a:t>
            </a:r>
            <a:r>
              <a:rPr lang="en-US" sz="1600" dirty="0" smtClean="0">
                <a:solidFill>
                  <a:srgbClr val="FF0000"/>
                </a:solidFill>
              </a:rPr>
              <a:t>6</a:t>
            </a:r>
            <a:r>
              <a:rPr lang="en-US" sz="1600" dirty="0" smtClean="0"/>
              <a:t> page maximum for Merits, </a:t>
            </a:r>
            <a:r>
              <a:rPr lang="en-US" sz="1600" b="1" dirty="0" smtClean="0">
                <a:solidFill>
                  <a:srgbClr val="5AA240"/>
                </a:solidFill>
              </a:rPr>
              <a:t>10</a:t>
            </a:r>
            <a:r>
              <a:rPr lang="en-US" sz="1600" dirty="0" smtClean="0">
                <a:solidFill>
                  <a:srgbClr val="5AA240"/>
                </a:solidFill>
              </a:rPr>
              <a:t> </a:t>
            </a:r>
            <a:r>
              <a:rPr lang="en-US" sz="1600" dirty="0" smtClean="0"/>
              <a:t>page maximum for Promotion)</a:t>
            </a:r>
          </a:p>
          <a:p>
            <a:pPr marL="1257300" lvl="2" indent="-342900">
              <a:spcBef>
                <a:spcPts val="0"/>
              </a:spcBef>
              <a:spcAft>
                <a:spcPts val="600"/>
              </a:spcAft>
              <a:buFont typeface="Arial" panose="020B0604020202020204" pitchFamily="34" charset="0"/>
              <a:buChar char="•"/>
            </a:pPr>
            <a:r>
              <a:rPr lang="en-US" sz="1600" dirty="0"/>
              <a:t>Documents </a:t>
            </a:r>
            <a:r>
              <a:rPr lang="en-US" sz="1600" dirty="0" smtClean="0"/>
              <a:t>criteria (Performance in research, professional competency, and University &amp; public service) and Affirmative Action</a:t>
            </a:r>
            <a:endParaRPr lang="en-US" sz="1600" dirty="0"/>
          </a:p>
          <a:p>
            <a:pPr marL="800100" lvl="1" indent="-342900" eaLnBrk="1" hangingPunct="1">
              <a:spcBef>
                <a:spcPts val="0"/>
              </a:spcBef>
              <a:spcAft>
                <a:spcPts val="600"/>
              </a:spcAft>
              <a:buFont typeface="Arial" panose="020B0604020202020204" pitchFamily="34" charset="0"/>
              <a:buChar char="•"/>
            </a:pPr>
            <a:r>
              <a:rPr lang="en-US" sz="1600" dirty="0" smtClean="0"/>
              <a:t>Professional </a:t>
            </a:r>
            <a:r>
              <a:rPr lang="en-US" sz="1600" dirty="0"/>
              <a:t>Competence Table since </a:t>
            </a:r>
            <a:r>
              <a:rPr lang="en-US" sz="1600" dirty="0" smtClean="0"/>
              <a:t>last successful salary action (except Assistant Rank)</a:t>
            </a:r>
            <a:endParaRPr lang="en-US" sz="1600" dirty="0"/>
          </a:p>
          <a:p>
            <a:pPr marL="800100" lvl="1" indent="-342900">
              <a:spcBef>
                <a:spcPts val="0"/>
              </a:spcBef>
              <a:spcAft>
                <a:spcPts val="600"/>
              </a:spcAft>
              <a:buFont typeface="Arial" panose="020B0604020202020204" pitchFamily="34" charset="0"/>
              <a:buChar char="•"/>
            </a:pPr>
            <a:r>
              <a:rPr lang="en-US" sz="1600" dirty="0"/>
              <a:t>University &amp; Public Service Table since </a:t>
            </a:r>
            <a:r>
              <a:rPr lang="en-US" sz="1600" dirty="0" smtClean="0"/>
              <a:t>last successful salary action</a:t>
            </a:r>
          </a:p>
          <a:p>
            <a:pPr marL="800100" lvl="1" indent="-342900">
              <a:spcBef>
                <a:spcPts val="0"/>
              </a:spcBef>
              <a:spcAft>
                <a:spcPts val="600"/>
              </a:spcAft>
              <a:buFont typeface="Arial" panose="020B0604020202020204" pitchFamily="34" charset="0"/>
              <a:buChar char="•"/>
            </a:pPr>
            <a:r>
              <a:rPr lang="en-US" sz="1600" dirty="0" smtClean="0"/>
              <a:t>Bibliography since last successful salary action (Merit)or Bibliography from entire career, highlight publications in present rank (Promotion,</a:t>
            </a:r>
            <a:r>
              <a:rPr lang="en-US" sz="1600" dirty="0" smtClean="0">
                <a:solidFill>
                  <a:srgbClr val="5AA240"/>
                </a:solidFill>
              </a:rPr>
              <a:t> </a:t>
            </a:r>
            <a:r>
              <a:rPr lang="en-US" sz="1600" dirty="0" smtClean="0"/>
              <a:t>Above Scale (AS). </a:t>
            </a:r>
            <a:r>
              <a:rPr lang="en-US" sz="1600" i="1" dirty="0" smtClean="0"/>
              <a:t>Annotate </a:t>
            </a:r>
            <a:r>
              <a:rPr lang="en-US" sz="1600" i="1" dirty="0"/>
              <a:t>your role on multi-authored publications since last successful salary </a:t>
            </a:r>
            <a:r>
              <a:rPr lang="en-US" sz="1600" i="1" dirty="0" smtClean="0"/>
              <a:t>action</a:t>
            </a:r>
          </a:p>
          <a:p>
            <a:pPr marL="800100" lvl="1" indent="-342900">
              <a:spcBef>
                <a:spcPts val="0"/>
              </a:spcBef>
              <a:spcAft>
                <a:spcPts val="600"/>
              </a:spcAft>
              <a:buFont typeface="Arial" panose="020B0604020202020204" pitchFamily="34" charset="0"/>
              <a:buChar char="•"/>
            </a:pPr>
            <a:r>
              <a:rPr lang="en-US" sz="1600" kern="0" dirty="0">
                <a:ea typeface="Tahoma" pitchFamily="34" charset="0"/>
                <a:cs typeface="Tahoma" pitchFamily="34" charset="0"/>
              </a:rPr>
              <a:t>(3) Publication examples with summary </a:t>
            </a:r>
            <a:r>
              <a:rPr lang="en-US" sz="1600" kern="0" dirty="0" smtClean="0">
                <a:ea typeface="Tahoma" pitchFamily="34" charset="0"/>
                <a:cs typeface="Tahoma" pitchFamily="34" charset="0"/>
              </a:rPr>
              <a:t>(</a:t>
            </a:r>
            <a:r>
              <a:rPr lang="en-US" sz="1600" kern="0" dirty="0">
                <a:ea typeface="Tahoma" pitchFamily="34" charset="0"/>
                <a:cs typeface="Tahoma" pitchFamily="34" charset="0"/>
              </a:rPr>
              <a:t>P</a:t>
            </a:r>
            <a:r>
              <a:rPr lang="en-US" sz="1600" kern="0" dirty="0" smtClean="0">
                <a:ea typeface="Tahoma" pitchFamily="34" charset="0"/>
                <a:cs typeface="Tahoma" pitchFamily="34" charset="0"/>
              </a:rPr>
              <a:t>romotion, AS)</a:t>
            </a:r>
          </a:p>
          <a:p>
            <a:pPr marL="800100" lvl="1" indent="-342900">
              <a:spcBef>
                <a:spcPts val="0"/>
              </a:spcBef>
              <a:spcAft>
                <a:spcPts val="600"/>
              </a:spcAft>
              <a:buFont typeface="Arial" panose="020B0604020202020204" pitchFamily="34" charset="0"/>
              <a:buChar char="•"/>
            </a:pPr>
            <a:r>
              <a:rPr lang="en-US" sz="1600" kern="0" dirty="0">
                <a:ea typeface="Tahoma" pitchFamily="34" charset="0"/>
                <a:cs typeface="Tahoma" pitchFamily="34" charset="0"/>
              </a:rPr>
              <a:t>Letters of Evaluation (maximum of 6</a:t>
            </a:r>
            <a:r>
              <a:rPr lang="en-US" sz="1600" kern="0" dirty="0" smtClean="0">
                <a:ea typeface="Tahoma" pitchFamily="34" charset="0"/>
                <a:cs typeface="Tahoma" pitchFamily="34" charset="0"/>
              </a:rPr>
              <a:t>); (</a:t>
            </a:r>
            <a:r>
              <a:rPr lang="en-US" sz="1600" kern="0" dirty="0">
                <a:ea typeface="Tahoma" pitchFamily="34" charset="0"/>
                <a:cs typeface="Tahoma" pitchFamily="34" charset="0"/>
              </a:rPr>
              <a:t>P</a:t>
            </a:r>
            <a:r>
              <a:rPr lang="en-US" sz="1600" kern="0" dirty="0" smtClean="0">
                <a:ea typeface="Tahoma" pitchFamily="34" charset="0"/>
                <a:cs typeface="Tahoma" pitchFamily="34" charset="0"/>
              </a:rPr>
              <a:t>romotion, AS) You </a:t>
            </a:r>
            <a:r>
              <a:rPr lang="en-US" sz="1600" kern="0" dirty="0">
                <a:ea typeface="Tahoma" pitchFamily="34" charset="0"/>
                <a:cs typeface="Tahoma" pitchFamily="34" charset="0"/>
              </a:rPr>
              <a:t>should input your list of names under the tab “references” in your PR document by January 17, 2017.</a:t>
            </a:r>
          </a:p>
          <a:p>
            <a:pPr marL="800100" lvl="1" indent="-342900">
              <a:spcBef>
                <a:spcPts val="0"/>
              </a:spcBef>
              <a:spcAft>
                <a:spcPts val="600"/>
              </a:spcAft>
              <a:buFont typeface="Arial" panose="020B0604020202020204" pitchFamily="34" charset="0"/>
              <a:buChar char="•"/>
            </a:pPr>
            <a:r>
              <a:rPr lang="en-US" sz="1600" dirty="0" smtClean="0"/>
              <a:t>Project </a:t>
            </a:r>
            <a:r>
              <a:rPr lang="en-US" sz="1600" dirty="0"/>
              <a:t>Summary Table </a:t>
            </a:r>
            <a:endParaRPr lang="en-US" sz="1600" dirty="0" smtClean="0"/>
          </a:p>
          <a:p>
            <a:pPr marL="800100" lvl="1" indent="-342900">
              <a:spcBef>
                <a:spcPts val="0"/>
              </a:spcBef>
              <a:spcAft>
                <a:spcPts val="600"/>
              </a:spcAft>
              <a:buFont typeface="Arial" panose="020B0604020202020204" pitchFamily="34" charset="0"/>
              <a:buChar char="•"/>
            </a:pPr>
            <a:r>
              <a:rPr lang="en-US" sz="1600" dirty="0" smtClean="0"/>
              <a:t>AE Goals  for the coming year (section C of AE form)</a:t>
            </a:r>
            <a:endParaRPr lang="en-US" sz="1600" dirty="0"/>
          </a:p>
          <a:p>
            <a:pPr marL="800100" lvl="1" indent="-342900">
              <a:spcBef>
                <a:spcPts val="0"/>
              </a:spcBef>
              <a:spcAft>
                <a:spcPts val="600"/>
              </a:spcAft>
              <a:buFont typeface="Arial" panose="020B0604020202020204" pitchFamily="34" charset="0"/>
              <a:buChar char="•"/>
            </a:pPr>
            <a:r>
              <a:rPr lang="en-US" sz="1600" dirty="0"/>
              <a:t>Position Description for period </a:t>
            </a:r>
            <a:r>
              <a:rPr lang="en-US" sz="1600" dirty="0" smtClean="0"/>
              <a:t>covered</a:t>
            </a:r>
          </a:p>
          <a:p>
            <a:pPr marL="800100" lvl="1" indent="-342900">
              <a:spcBef>
                <a:spcPts val="0"/>
              </a:spcBef>
              <a:spcAft>
                <a:spcPts val="600"/>
              </a:spcAft>
              <a:buFont typeface="Arial" panose="020B0604020202020204" pitchFamily="34" charset="0"/>
              <a:buChar char="•"/>
            </a:pPr>
            <a:r>
              <a:rPr lang="en-US" sz="1600" dirty="0" err="1" smtClean="0"/>
              <a:t>Workplan</a:t>
            </a:r>
            <a:r>
              <a:rPr lang="en-US" sz="1600" dirty="0" smtClean="0"/>
              <a:t> if you have less than 100% appointment</a:t>
            </a:r>
            <a:endParaRPr lang="en-US" sz="2000" dirty="0"/>
          </a:p>
          <a:p>
            <a:pPr marL="800100" lvl="1" indent="-342900" eaLnBrk="1" hangingPunct="1">
              <a:spcBef>
                <a:spcPts val="0"/>
              </a:spcBef>
              <a:spcAft>
                <a:spcPts val="600"/>
              </a:spcAft>
              <a:buFont typeface="Arial" panose="020B0604020202020204" pitchFamily="34" charset="0"/>
              <a:buChar char="•"/>
            </a:pPr>
            <a:endParaRPr lang="en-US" sz="2400" dirty="0" smtClean="0">
              <a:solidFill>
                <a:schemeClr val="accent6">
                  <a:lumMod val="75000"/>
                </a:schemeClr>
              </a:solidFill>
            </a:endParaRPr>
          </a:p>
          <a:p>
            <a:pPr marL="800100" lvl="1" indent="-342900" eaLnBrk="1" hangingPunct="1">
              <a:spcBef>
                <a:spcPts val="0"/>
              </a:spcBef>
              <a:spcAft>
                <a:spcPts val="600"/>
              </a:spcAft>
              <a:buFont typeface="Arial" panose="020B0604020202020204" pitchFamily="34" charset="0"/>
              <a:buChar char="•"/>
            </a:pPr>
            <a:endParaRPr lang="en-US" sz="2400" dirty="0" smtClean="0">
              <a:solidFill>
                <a:schemeClr val="accent6">
                  <a:lumMod val="75000"/>
                </a:schemeClr>
              </a:solidFill>
            </a:endParaRPr>
          </a:p>
          <a:p>
            <a:pPr marL="800100" lvl="1" indent="-342900" eaLnBrk="1" hangingPunct="1">
              <a:spcBef>
                <a:spcPts val="0"/>
              </a:spcBef>
              <a:spcAft>
                <a:spcPts val="600"/>
              </a:spcAft>
              <a:buFont typeface="Arial" panose="020B0604020202020204" pitchFamily="34" charset="0"/>
              <a:buChar char="•"/>
            </a:pPr>
            <a:endParaRPr lang="en-US" sz="2400" dirty="0" smtClean="0"/>
          </a:p>
          <a:p>
            <a:pPr marL="800100" lvl="1" indent="-342900" eaLnBrk="1" hangingPunct="1">
              <a:spcBef>
                <a:spcPts val="0"/>
              </a:spcBef>
              <a:spcAft>
                <a:spcPts val="600"/>
              </a:spcAft>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002415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43070"/>
            <a:ext cx="8229600" cy="1143000"/>
          </a:xfrm>
        </p:spPr>
        <p:txBody>
          <a:bodyPr/>
          <a:lstStyle/>
          <a:p>
            <a:r>
              <a:rPr lang="en-US" dirty="0" smtClean="0">
                <a:solidFill>
                  <a:srgbClr val="241DB3"/>
                </a:solidFill>
              </a:rPr>
              <a:t>Acceleration Criteria</a:t>
            </a:r>
            <a:endParaRPr lang="en-US" sz="1600" dirty="0">
              <a:solidFill>
                <a:srgbClr val="241DB3"/>
              </a:solidFill>
            </a:endParaRPr>
          </a:p>
        </p:txBody>
      </p:sp>
      <p:sp>
        <p:nvSpPr>
          <p:cNvPr id="3" name="Content Placeholder 2"/>
          <p:cNvSpPr>
            <a:spLocks noGrp="1"/>
          </p:cNvSpPr>
          <p:nvPr>
            <p:ph idx="1"/>
          </p:nvPr>
        </p:nvSpPr>
        <p:spPr>
          <a:xfrm>
            <a:off x="540327" y="947058"/>
            <a:ext cx="8229600" cy="5673436"/>
          </a:xfrm>
        </p:spPr>
        <p:txBody>
          <a:bodyPr/>
          <a:lstStyle/>
          <a:p>
            <a:pPr marL="0" indent="0" hangingPunct="0">
              <a:buNone/>
            </a:pPr>
            <a:r>
              <a:rPr lang="en-US" sz="1700" dirty="0"/>
              <a:t>Accelerated PR dossiers are prepared by candidates seeking an advancement that occur earlier than </a:t>
            </a:r>
            <a:r>
              <a:rPr lang="en-US" sz="1700" dirty="0" smtClean="0"/>
              <a:t>a normal review cycle.  An </a:t>
            </a:r>
            <a:r>
              <a:rPr lang="en-US" sz="1700" dirty="0"/>
              <a:t>acceleration represents exemplary efforts beyond what is typically accomplished.  </a:t>
            </a:r>
            <a:r>
              <a:rPr lang="en-US" sz="1700" b="1" dirty="0"/>
              <a:t>The dossier must clearly demonstrate evidence of exceptional achievement in </a:t>
            </a:r>
            <a:r>
              <a:rPr lang="en-US" sz="1700" b="1" u="sng" dirty="0"/>
              <a:t>at least one</a:t>
            </a:r>
            <a:r>
              <a:rPr lang="en-US" sz="1700" b="1" dirty="0"/>
              <a:t> of the academic criteria: </a:t>
            </a:r>
            <a:endParaRPr lang="en-US" sz="1700" dirty="0"/>
          </a:p>
          <a:p>
            <a:pPr marL="0" indent="0" hangingPunct="0">
              <a:buNone/>
            </a:pPr>
            <a:r>
              <a:rPr lang="en-US" sz="1700" u="sng" dirty="0" smtClean="0"/>
              <a:t>Academic </a:t>
            </a:r>
            <a:r>
              <a:rPr lang="en-US" sz="1700" u="sng" dirty="0"/>
              <a:t>Coordinators </a:t>
            </a:r>
            <a:endParaRPr lang="en-US" sz="1700" u="sng" dirty="0" smtClean="0"/>
          </a:p>
          <a:p>
            <a:pPr hangingPunct="0"/>
            <a:r>
              <a:rPr lang="en-US" sz="1700" dirty="0" smtClean="0"/>
              <a:t>1</a:t>
            </a:r>
            <a:r>
              <a:rPr lang="en-US" sz="1700" dirty="0"/>
              <a:t>) </a:t>
            </a:r>
            <a:r>
              <a:rPr lang="en-US" sz="1700" i="1" dirty="0"/>
              <a:t>Administrative Performance/Programs Experience </a:t>
            </a:r>
            <a:endParaRPr lang="en-US" sz="1700" dirty="0"/>
          </a:p>
          <a:p>
            <a:pPr hangingPunct="0"/>
            <a:r>
              <a:rPr lang="en-US" sz="1700" i="1" dirty="0"/>
              <a:t>2) Professional Competence and Professional Activity; </a:t>
            </a:r>
            <a:endParaRPr lang="en-US" sz="1700" dirty="0"/>
          </a:p>
          <a:p>
            <a:pPr hangingPunct="0"/>
            <a:r>
              <a:rPr lang="en-US" sz="1700" i="1" dirty="0"/>
              <a:t>3) University and Public Service; </a:t>
            </a:r>
            <a:endParaRPr lang="en-US" sz="1700" dirty="0"/>
          </a:p>
          <a:p>
            <a:pPr marL="0" indent="0" hangingPunct="0">
              <a:buNone/>
            </a:pPr>
            <a:r>
              <a:rPr lang="en-US" sz="1700" u="sng" dirty="0" smtClean="0"/>
              <a:t>Research Specialist</a:t>
            </a:r>
            <a:endParaRPr lang="en-US" sz="1700" u="sng" dirty="0"/>
          </a:p>
          <a:p>
            <a:pPr hangingPunct="0"/>
            <a:r>
              <a:rPr lang="en-US" sz="1700" i="1" dirty="0"/>
              <a:t>1) Research in specialized area</a:t>
            </a:r>
            <a:endParaRPr lang="en-US" sz="1700" dirty="0"/>
          </a:p>
          <a:p>
            <a:pPr hangingPunct="0"/>
            <a:r>
              <a:rPr lang="en-US" sz="1700" i="1" dirty="0"/>
              <a:t>2) Professional Competence and Professional Activity (optional for Assistant level)</a:t>
            </a:r>
            <a:endParaRPr lang="en-US" sz="1700" dirty="0"/>
          </a:p>
          <a:p>
            <a:pPr hangingPunct="0"/>
            <a:r>
              <a:rPr lang="en-US" sz="1700" i="1" dirty="0"/>
              <a:t>3) University and Public </a:t>
            </a:r>
            <a:r>
              <a:rPr lang="en-US" sz="1700" i="1" dirty="0" smtClean="0"/>
              <a:t>Service</a:t>
            </a:r>
            <a:endParaRPr lang="en-US" sz="1700" dirty="0"/>
          </a:p>
          <a:p>
            <a:pPr marL="0" lvl="0" indent="0" hangingPunct="0">
              <a:buNone/>
            </a:pPr>
            <a:r>
              <a:rPr lang="en-US" sz="1700" u="sng" dirty="0"/>
              <a:t>Professional Research</a:t>
            </a:r>
            <a:endParaRPr lang="en-US" sz="1700" dirty="0"/>
          </a:p>
          <a:p>
            <a:pPr lvl="0" hangingPunct="0"/>
            <a:r>
              <a:rPr lang="en-US" sz="1700" i="1" dirty="0"/>
              <a:t>Independent Research Program/Creative Work</a:t>
            </a:r>
            <a:endParaRPr lang="en-US" sz="1700" dirty="0"/>
          </a:p>
          <a:p>
            <a:pPr lvl="0" hangingPunct="0"/>
            <a:r>
              <a:rPr lang="en-US" sz="1700" i="1" dirty="0"/>
              <a:t>University </a:t>
            </a:r>
            <a:r>
              <a:rPr lang="en-US" sz="1700" i="1" dirty="0" smtClean="0"/>
              <a:t>Service (not required for Assistant Rank)</a:t>
            </a:r>
            <a:endParaRPr lang="en-US" sz="1700" dirty="0"/>
          </a:p>
          <a:p>
            <a:pPr lvl="0" hangingPunct="0"/>
            <a:r>
              <a:rPr lang="en-US" sz="1700" i="1" dirty="0"/>
              <a:t>Professional </a:t>
            </a:r>
            <a:r>
              <a:rPr lang="en-US" sz="1700" i="1" dirty="0" smtClean="0"/>
              <a:t>Competence                                                                      </a:t>
            </a:r>
            <a:r>
              <a:rPr lang="en-US" sz="1700" i="1" dirty="0" smtClean="0">
                <a:solidFill>
                  <a:srgbClr val="241DB3"/>
                </a:solidFill>
              </a:rPr>
              <a:t>(Continued next slide)</a:t>
            </a:r>
            <a:endParaRPr lang="en-US" sz="1700" dirty="0">
              <a:solidFill>
                <a:srgbClr val="241DB3"/>
              </a:solidFill>
            </a:endParaRPr>
          </a:p>
          <a:p>
            <a:pPr marL="0" indent="0">
              <a:buNone/>
            </a:pPr>
            <a:endParaRPr lang="en-US" dirty="0"/>
          </a:p>
        </p:txBody>
      </p:sp>
    </p:spTree>
    <p:extLst>
      <p:ext uri="{BB962C8B-B14F-4D97-AF65-F5344CB8AC3E}">
        <p14:creationId xmlns:p14="http://schemas.microsoft.com/office/powerpoint/2010/main" val="2120172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41DB3"/>
                </a:solidFill>
              </a:rPr>
              <a:t>Acceleration Criteria  </a:t>
            </a:r>
            <a:r>
              <a:rPr lang="en-US" sz="1800" dirty="0">
                <a:solidFill>
                  <a:srgbClr val="241DB3"/>
                </a:solidFill>
              </a:rPr>
              <a:t>(continued)</a:t>
            </a:r>
          </a:p>
        </p:txBody>
      </p:sp>
      <p:sp>
        <p:nvSpPr>
          <p:cNvPr id="3" name="Content Placeholder 2"/>
          <p:cNvSpPr>
            <a:spLocks noGrp="1"/>
          </p:cNvSpPr>
          <p:nvPr>
            <p:ph idx="1"/>
          </p:nvPr>
        </p:nvSpPr>
        <p:spPr>
          <a:xfrm>
            <a:off x="457200" y="1417638"/>
            <a:ext cx="8229600" cy="5673436"/>
          </a:xfrm>
        </p:spPr>
        <p:txBody>
          <a:bodyPr/>
          <a:lstStyle/>
          <a:p>
            <a:pPr marL="0" lvl="0" indent="0" hangingPunct="0">
              <a:buNone/>
            </a:pPr>
            <a:r>
              <a:rPr lang="en-US" sz="1600" u="sng" dirty="0"/>
              <a:t>Project Scientist</a:t>
            </a:r>
            <a:endParaRPr lang="en-US" sz="1600" dirty="0"/>
          </a:p>
          <a:p>
            <a:pPr lvl="0" hangingPunct="0"/>
            <a:r>
              <a:rPr lang="en-US" sz="1600" i="1" dirty="0"/>
              <a:t>Research/creative work</a:t>
            </a:r>
            <a:endParaRPr lang="en-US" sz="1600" dirty="0"/>
          </a:p>
          <a:p>
            <a:pPr lvl="0" hangingPunct="0"/>
            <a:r>
              <a:rPr lang="en-US" sz="1600" i="1" dirty="0"/>
              <a:t>Professional Competence</a:t>
            </a:r>
            <a:endParaRPr lang="en-US" sz="1600" dirty="0"/>
          </a:p>
          <a:p>
            <a:pPr lvl="0" hangingPunct="0"/>
            <a:r>
              <a:rPr lang="en-US" sz="1600" i="1" dirty="0" smtClean="0"/>
              <a:t>University </a:t>
            </a:r>
            <a:r>
              <a:rPr lang="en-US" sz="1600" i="1" dirty="0"/>
              <a:t>Service </a:t>
            </a:r>
            <a:r>
              <a:rPr lang="en-US" sz="1600" i="1" dirty="0" smtClean="0"/>
              <a:t>(not required, however depends </a:t>
            </a:r>
            <a:r>
              <a:rPr lang="en-US" sz="1600" i="1" dirty="0"/>
              <a:t>upon position description)</a:t>
            </a:r>
            <a:endParaRPr lang="en-US" sz="1600" dirty="0"/>
          </a:p>
          <a:p>
            <a:pPr marL="0" indent="0" hangingPunct="0">
              <a:buNone/>
            </a:pPr>
            <a:endParaRPr lang="en-US" sz="1600" b="1" dirty="0" smtClean="0"/>
          </a:p>
          <a:p>
            <a:pPr marL="0" indent="0" hangingPunct="0">
              <a:buNone/>
            </a:pPr>
            <a:r>
              <a:rPr lang="en-US" sz="1600" b="1" dirty="0" smtClean="0"/>
              <a:t>Additionally</a:t>
            </a:r>
            <a:r>
              <a:rPr lang="en-US" sz="1600" b="1" dirty="0"/>
              <a:t>, productivity and progress in </a:t>
            </a:r>
            <a:r>
              <a:rPr lang="en-US" sz="1600" b="1" i="1" dirty="0"/>
              <a:t>all </a:t>
            </a:r>
            <a:r>
              <a:rPr lang="en-US" sz="1600" b="1" i="1" dirty="0" smtClean="0"/>
              <a:t>two or three </a:t>
            </a:r>
            <a:r>
              <a:rPr lang="en-US" sz="1600" i="1" dirty="0" smtClean="0"/>
              <a:t>(as </a:t>
            </a:r>
            <a:r>
              <a:rPr lang="en-US" sz="1600" i="1" dirty="0"/>
              <a:t>applicable)</a:t>
            </a:r>
            <a:r>
              <a:rPr lang="en-US" sz="1600" b="1" dirty="0"/>
              <a:t> academic criteria should be greater than would normally be expected for the individual’s rank and step.   </a:t>
            </a:r>
            <a:r>
              <a:rPr lang="en-US" sz="1600" dirty="0"/>
              <a:t>An acceleration may be a merit or a promotion.  Only Academics that have </a:t>
            </a:r>
            <a:r>
              <a:rPr lang="en-US" sz="1600" u="sng" dirty="0"/>
              <a:t>successfully completed their first </a:t>
            </a:r>
            <a:r>
              <a:rPr lang="en-US" sz="1600" u="sng" dirty="0" smtClean="0"/>
              <a:t>term </a:t>
            </a:r>
            <a:r>
              <a:rPr lang="en-US" sz="1600" dirty="0" smtClean="0"/>
              <a:t>are </a:t>
            </a:r>
            <a:r>
              <a:rPr lang="en-US" sz="1600" dirty="0"/>
              <a:t>eligible to </a:t>
            </a:r>
            <a:r>
              <a:rPr lang="en-US" sz="1600" dirty="0" smtClean="0"/>
              <a:t>seek an </a:t>
            </a:r>
            <a:r>
              <a:rPr lang="en-US" sz="1600" dirty="0"/>
              <a:t>acceleration.</a:t>
            </a:r>
          </a:p>
          <a:p>
            <a:endParaRPr lang="en-US" dirty="0"/>
          </a:p>
        </p:txBody>
      </p:sp>
    </p:spTree>
    <p:extLst>
      <p:ext uri="{BB962C8B-B14F-4D97-AF65-F5344CB8AC3E}">
        <p14:creationId xmlns:p14="http://schemas.microsoft.com/office/powerpoint/2010/main" val="531261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89" y="163021"/>
            <a:ext cx="8229600" cy="513873"/>
          </a:xfrm>
        </p:spPr>
        <p:txBody>
          <a:bodyPr/>
          <a:lstStyle/>
          <a:p>
            <a:r>
              <a:rPr lang="en-US" sz="3200" dirty="0" smtClean="0">
                <a:solidFill>
                  <a:srgbClr val="1740C3"/>
                </a:solidFill>
              </a:rPr>
              <a:t>Accelerated Merit for All Academics </a:t>
            </a:r>
            <a:br>
              <a:rPr lang="en-US" sz="3200" dirty="0" smtClean="0">
                <a:solidFill>
                  <a:srgbClr val="1740C3"/>
                </a:solidFill>
              </a:rPr>
            </a:br>
            <a:endParaRPr lang="en-US" sz="3200" i="1" dirty="0">
              <a:solidFill>
                <a:srgbClr val="1740C3"/>
              </a:solidFill>
            </a:endParaRPr>
          </a:p>
        </p:txBody>
      </p:sp>
      <p:sp>
        <p:nvSpPr>
          <p:cNvPr id="3" name="Rectangle 2"/>
          <p:cNvSpPr/>
          <p:nvPr/>
        </p:nvSpPr>
        <p:spPr>
          <a:xfrm>
            <a:off x="459589" y="676894"/>
            <a:ext cx="8431481" cy="5478423"/>
          </a:xfrm>
          <a:prstGeom prst="rect">
            <a:avLst/>
          </a:prstGeom>
        </p:spPr>
        <p:txBody>
          <a:bodyPr wrap="square">
            <a:spAutoFit/>
          </a:bodyPr>
          <a:lstStyle/>
          <a:p>
            <a:pPr eaLnBrk="1" hangingPunct="1">
              <a:spcBef>
                <a:spcPts val="0"/>
              </a:spcBef>
              <a:spcAft>
                <a:spcPts val="1200"/>
              </a:spcAft>
            </a:pPr>
            <a:r>
              <a:rPr lang="en-US" sz="2400" dirty="0" smtClean="0"/>
              <a:t>Upload by February 1, 2017</a:t>
            </a:r>
            <a:endParaRPr lang="en-US" sz="2400" dirty="0"/>
          </a:p>
          <a:p>
            <a:pPr marL="800100" lvl="1" indent="-342900" eaLnBrk="1" hangingPunct="1">
              <a:spcBef>
                <a:spcPts val="0"/>
              </a:spcBef>
              <a:spcAft>
                <a:spcPts val="600"/>
              </a:spcAft>
              <a:buFont typeface="Arial" panose="020B0604020202020204" pitchFamily="34" charset="0"/>
              <a:buChar char="•"/>
            </a:pPr>
            <a:r>
              <a:rPr lang="en-US" sz="2000" dirty="0" smtClean="0"/>
              <a:t>Acceleration Statement (1 page maximum)</a:t>
            </a:r>
            <a:endParaRPr lang="en-US" sz="2000" dirty="0"/>
          </a:p>
          <a:p>
            <a:pPr marL="800100" lvl="1" indent="-342900" eaLnBrk="1" hangingPunct="1">
              <a:spcBef>
                <a:spcPts val="0"/>
              </a:spcBef>
              <a:spcAft>
                <a:spcPts val="600"/>
              </a:spcAft>
              <a:buFont typeface="Arial" panose="020B0604020202020204" pitchFamily="34" charset="0"/>
              <a:buChar char="•"/>
            </a:pPr>
            <a:r>
              <a:rPr lang="en-US" sz="2000" dirty="0" smtClean="0"/>
              <a:t>Program Summary Narrative (6 page maximum)</a:t>
            </a:r>
          </a:p>
          <a:p>
            <a:pPr marL="1257300" lvl="2" indent="-342900">
              <a:spcBef>
                <a:spcPts val="0"/>
              </a:spcBef>
              <a:spcAft>
                <a:spcPts val="600"/>
              </a:spcAft>
              <a:buFont typeface="Arial" panose="020B0604020202020204" pitchFamily="34" charset="0"/>
              <a:buChar char="•"/>
            </a:pPr>
            <a:r>
              <a:rPr lang="en-US" i="1" dirty="0" smtClean="0"/>
              <a:t>(*except </a:t>
            </a:r>
            <a:r>
              <a:rPr lang="en-US" i="1" dirty="0"/>
              <a:t>Professional Research &amp; Project Scientist Step VI, AS, or </a:t>
            </a:r>
            <a:r>
              <a:rPr lang="en-US" i="1" dirty="0" smtClean="0"/>
              <a:t>Research Specialist </a:t>
            </a:r>
            <a:r>
              <a:rPr lang="en-US" i="1" dirty="0"/>
              <a:t>AS</a:t>
            </a:r>
            <a:r>
              <a:rPr lang="en-US" i="1" dirty="0" smtClean="0"/>
              <a:t>) </a:t>
            </a:r>
            <a:endParaRPr lang="en-US" dirty="0" smtClean="0"/>
          </a:p>
          <a:p>
            <a:pPr marL="800100" lvl="1" indent="-342900" eaLnBrk="1" hangingPunct="1">
              <a:spcBef>
                <a:spcPts val="0"/>
              </a:spcBef>
              <a:spcAft>
                <a:spcPts val="600"/>
              </a:spcAft>
              <a:buFont typeface="Arial" panose="020B0604020202020204" pitchFamily="34" charset="0"/>
              <a:buChar char="•"/>
            </a:pPr>
            <a:r>
              <a:rPr lang="en-US" sz="2000" dirty="0"/>
              <a:t>Professional Competence Table since </a:t>
            </a:r>
            <a:r>
              <a:rPr lang="en-US" sz="2000" dirty="0" smtClean="0"/>
              <a:t>last successful salary action</a:t>
            </a:r>
          </a:p>
          <a:p>
            <a:pPr marL="1257300" lvl="2" indent="-342900">
              <a:spcBef>
                <a:spcPts val="0"/>
              </a:spcBef>
              <a:spcAft>
                <a:spcPts val="600"/>
              </a:spcAft>
              <a:buFont typeface="Arial" panose="020B0604020202020204" pitchFamily="34" charset="0"/>
              <a:buChar char="•"/>
            </a:pPr>
            <a:r>
              <a:rPr lang="en-US" dirty="0" smtClean="0"/>
              <a:t>Except Assistant Rank in the Research Specialist series</a:t>
            </a:r>
            <a:endParaRPr lang="en-US" dirty="0"/>
          </a:p>
          <a:p>
            <a:pPr marL="800100" lvl="1" indent="-342900" eaLnBrk="1" hangingPunct="1">
              <a:spcBef>
                <a:spcPts val="0"/>
              </a:spcBef>
              <a:spcAft>
                <a:spcPts val="600"/>
              </a:spcAft>
              <a:buFont typeface="Arial" panose="020B0604020202020204" pitchFamily="34" charset="0"/>
              <a:buChar char="•"/>
            </a:pPr>
            <a:r>
              <a:rPr lang="en-US" sz="2000" dirty="0"/>
              <a:t>University and Public Service Table since </a:t>
            </a:r>
            <a:r>
              <a:rPr lang="en-US" sz="2000" dirty="0" smtClean="0"/>
              <a:t>last successful salary action</a:t>
            </a:r>
          </a:p>
          <a:p>
            <a:pPr marL="1257300" lvl="2" indent="-342900">
              <a:spcBef>
                <a:spcPts val="0"/>
              </a:spcBef>
              <a:spcAft>
                <a:spcPts val="600"/>
              </a:spcAft>
              <a:buFont typeface="Arial" panose="020B0604020202020204" pitchFamily="34" charset="0"/>
              <a:buChar char="•"/>
            </a:pPr>
            <a:r>
              <a:rPr lang="en-US" dirty="0" smtClean="0"/>
              <a:t>Except Professional Researcher Assistant Rank, and Project Scientist</a:t>
            </a:r>
          </a:p>
          <a:p>
            <a:pPr marL="800100" lvl="1" indent="-342900" eaLnBrk="1" hangingPunct="1">
              <a:spcBef>
                <a:spcPts val="0"/>
              </a:spcBef>
              <a:spcAft>
                <a:spcPts val="600"/>
              </a:spcAft>
              <a:buFont typeface="Arial" panose="020B0604020202020204" pitchFamily="34" charset="0"/>
              <a:buChar char="•"/>
            </a:pPr>
            <a:r>
              <a:rPr lang="en-US" sz="2000" dirty="0" smtClean="0"/>
              <a:t>Project Summary Table since last successful salary action</a:t>
            </a:r>
            <a:r>
              <a:rPr lang="en-US" dirty="0" smtClean="0"/>
              <a:t> </a:t>
            </a:r>
          </a:p>
          <a:p>
            <a:pPr marL="800100" lvl="1" indent="-342900" eaLnBrk="1" hangingPunct="1">
              <a:spcBef>
                <a:spcPts val="0"/>
              </a:spcBef>
              <a:spcAft>
                <a:spcPts val="600"/>
              </a:spcAft>
              <a:buFont typeface="Arial" panose="020B0604020202020204" pitchFamily="34" charset="0"/>
              <a:buChar char="•"/>
            </a:pPr>
            <a:r>
              <a:rPr lang="en-US" sz="2000" dirty="0" smtClean="0"/>
              <a:t>Extension Activity Table since last successful salary action (optional)</a:t>
            </a:r>
            <a:endParaRPr lang="en-US" dirty="0" smtClean="0"/>
          </a:p>
          <a:p>
            <a:pPr marL="166688" lvl="1">
              <a:spcBef>
                <a:spcPts val="0"/>
              </a:spcBef>
              <a:spcAft>
                <a:spcPts val="600"/>
              </a:spcAft>
            </a:pPr>
            <a:r>
              <a:rPr lang="en-US" i="1" dirty="0" smtClean="0"/>
              <a:t>*Professional Research &amp; Project Scientist Step VI, AS, or Research Specialist AS </a:t>
            </a:r>
            <a:r>
              <a:rPr lang="en-US" i="1" u="sng" dirty="0" smtClean="0"/>
              <a:t>merits</a:t>
            </a:r>
            <a:r>
              <a:rPr lang="en-US" i="1" dirty="0" smtClean="0"/>
              <a:t> are allocated 10 pages for their program summary narrative as these are career reviews.  </a:t>
            </a:r>
          </a:p>
          <a:p>
            <a:pPr lvl="1" eaLnBrk="1" hangingPunct="1">
              <a:spcBef>
                <a:spcPts val="0"/>
              </a:spcBef>
              <a:spcAft>
                <a:spcPts val="600"/>
              </a:spcAft>
            </a:pPr>
            <a:r>
              <a:rPr lang="en-US" dirty="0" smtClean="0">
                <a:solidFill>
                  <a:srgbClr val="1740C3"/>
                </a:solidFill>
              </a:rPr>
              <a:t>                                                                                             (continued next slide)</a:t>
            </a:r>
          </a:p>
        </p:txBody>
      </p:sp>
    </p:spTree>
    <p:extLst>
      <p:ext uri="{BB962C8B-B14F-4D97-AF65-F5344CB8AC3E}">
        <p14:creationId xmlns:p14="http://schemas.microsoft.com/office/powerpoint/2010/main" val="3910611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55" y="469190"/>
            <a:ext cx="8229600" cy="1143000"/>
          </a:xfrm>
        </p:spPr>
        <p:txBody>
          <a:bodyPr/>
          <a:lstStyle/>
          <a:p>
            <a:r>
              <a:rPr lang="en-US" sz="3200" dirty="0" smtClean="0">
                <a:solidFill>
                  <a:srgbClr val="1740C3"/>
                </a:solidFill>
              </a:rPr>
              <a:t>Accelerated Merit for All Academics </a:t>
            </a:r>
            <a:br>
              <a:rPr lang="en-US" sz="3200" dirty="0" smtClean="0">
                <a:solidFill>
                  <a:srgbClr val="1740C3"/>
                </a:solidFill>
              </a:rPr>
            </a:br>
            <a:r>
              <a:rPr lang="en-US" sz="2000" i="1" dirty="0" smtClean="0">
                <a:solidFill>
                  <a:srgbClr val="1740C3"/>
                </a:solidFill>
              </a:rPr>
              <a:t>(continued)</a:t>
            </a:r>
            <a:endParaRPr lang="en-US" sz="3200" i="1" dirty="0">
              <a:solidFill>
                <a:srgbClr val="1740C3"/>
              </a:solidFill>
            </a:endParaRPr>
          </a:p>
        </p:txBody>
      </p:sp>
      <p:sp>
        <p:nvSpPr>
          <p:cNvPr id="3" name="Rectangle 2"/>
          <p:cNvSpPr/>
          <p:nvPr/>
        </p:nvSpPr>
        <p:spPr>
          <a:xfrm>
            <a:off x="1124128" y="1807066"/>
            <a:ext cx="6932050" cy="4447371"/>
          </a:xfrm>
          <a:prstGeom prst="rect">
            <a:avLst/>
          </a:prstGeom>
        </p:spPr>
        <p:txBody>
          <a:bodyPr wrap="square">
            <a:spAutoFit/>
          </a:bodyPr>
          <a:lstStyle/>
          <a:p>
            <a:pPr marL="800100" lvl="1" indent="-342900">
              <a:spcBef>
                <a:spcPts val="0"/>
              </a:spcBef>
              <a:spcAft>
                <a:spcPts val="600"/>
              </a:spcAft>
              <a:buFont typeface="Arial" panose="020B0604020202020204" pitchFamily="34" charset="0"/>
              <a:buChar char="•"/>
            </a:pPr>
            <a:r>
              <a:rPr lang="en-US" sz="2000" dirty="0" smtClean="0"/>
              <a:t>Bibliography </a:t>
            </a:r>
            <a:r>
              <a:rPr lang="en-US" sz="2000" dirty="0"/>
              <a:t>since last successful salary action (except Academic Coordinators </a:t>
            </a:r>
            <a:r>
              <a:rPr lang="en-US" sz="2000" dirty="0" smtClean="0"/>
              <a:t>(</a:t>
            </a:r>
            <a:r>
              <a:rPr lang="en-US" sz="2000" dirty="0"/>
              <a:t>optional).  Annotate your role on multi-authored publications since last successful salary </a:t>
            </a:r>
            <a:r>
              <a:rPr lang="en-US" sz="2000" dirty="0" smtClean="0"/>
              <a:t>action</a:t>
            </a:r>
          </a:p>
          <a:p>
            <a:pPr marL="800100" lvl="1" indent="-342900">
              <a:spcBef>
                <a:spcPts val="0"/>
              </a:spcBef>
              <a:spcAft>
                <a:spcPts val="600"/>
              </a:spcAft>
              <a:buFont typeface="Arial" panose="020B0604020202020204" pitchFamily="34" charset="0"/>
              <a:buChar char="•"/>
            </a:pPr>
            <a:r>
              <a:rPr lang="en-US" sz="2000" dirty="0" smtClean="0"/>
              <a:t>3 publications samples with summary</a:t>
            </a:r>
            <a:endParaRPr lang="en-US" sz="2000" dirty="0"/>
          </a:p>
          <a:p>
            <a:pPr marL="795338" indent="-331788" fontAlgn="auto">
              <a:lnSpc>
                <a:spcPct val="120000"/>
              </a:lnSpc>
              <a:spcBef>
                <a:spcPts val="0"/>
              </a:spcBef>
              <a:spcAft>
                <a:spcPts val="600"/>
              </a:spcAft>
              <a:buFont typeface="Arial" panose="020B0604020202020204" pitchFamily="34" charset="0"/>
              <a:buChar char="•"/>
              <a:defRPr/>
            </a:pPr>
            <a:r>
              <a:rPr lang="en-US" sz="2000" kern="0" dirty="0" smtClean="0">
                <a:ea typeface="Tahoma" pitchFamily="34" charset="0"/>
                <a:cs typeface="Tahoma" pitchFamily="34" charset="0"/>
              </a:rPr>
              <a:t>Letters </a:t>
            </a:r>
            <a:r>
              <a:rPr lang="en-US" sz="2000" kern="0" dirty="0">
                <a:ea typeface="Tahoma" pitchFamily="34" charset="0"/>
                <a:cs typeface="Tahoma" pitchFamily="34" charset="0"/>
              </a:rPr>
              <a:t>of Evaluation </a:t>
            </a:r>
            <a:r>
              <a:rPr lang="en-US" sz="1600" kern="0" dirty="0">
                <a:ea typeface="Tahoma" pitchFamily="34" charset="0"/>
                <a:cs typeface="Tahoma" pitchFamily="34" charset="0"/>
              </a:rPr>
              <a:t>(maximum of 6</a:t>
            </a:r>
            <a:r>
              <a:rPr lang="en-US" sz="1600" kern="0" dirty="0" smtClean="0">
                <a:ea typeface="Tahoma" pitchFamily="34" charset="0"/>
                <a:cs typeface="Tahoma" pitchFamily="34" charset="0"/>
              </a:rPr>
              <a:t>)</a:t>
            </a:r>
            <a:endParaRPr lang="en-US" sz="1600" kern="0" dirty="0">
              <a:ea typeface="Tahoma" pitchFamily="34" charset="0"/>
              <a:cs typeface="Tahoma" pitchFamily="34" charset="0"/>
            </a:endParaRPr>
          </a:p>
          <a:p>
            <a:pPr marL="795338" indent="-331788" fontAlgn="auto">
              <a:lnSpc>
                <a:spcPct val="120000"/>
              </a:lnSpc>
              <a:spcBef>
                <a:spcPts val="0"/>
              </a:spcBef>
              <a:spcAft>
                <a:spcPts val="600"/>
              </a:spcAft>
              <a:buFont typeface="Arial" panose="020B0604020202020204" pitchFamily="34" charset="0"/>
              <a:buChar char="•"/>
              <a:defRPr/>
            </a:pPr>
            <a:r>
              <a:rPr lang="en-US" sz="2000" kern="0" dirty="0">
                <a:ea typeface="Tahoma" pitchFamily="34" charset="0"/>
                <a:cs typeface="Tahoma" pitchFamily="34" charset="0"/>
              </a:rPr>
              <a:t>AE Goals for the coming year</a:t>
            </a:r>
            <a:r>
              <a:rPr lang="en-US" kern="0" dirty="0">
                <a:ea typeface="Tahoma" pitchFamily="34" charset="0"/>
                <a:cs typeface="Tahoma" pitchFamily="34" charset="0"/>
              </a:rPr>
              <a:t> (section C of AE form)</a:t>
            </a:r>
          </a:p>
          <a:p>
            <a:pPr marL="800100" lvl="1" indent="-342900">
              <a:spcBef>
                <a:spcPts val="0"/>
              </a:spcBef>
              <a:spcAft>
                <a:spcPts val="600"/>
              </a:spcAft>
              <a:buFont typeface="Arial" panose="020B0604020202020204" pitchFamily="34" charset="0"/>
              <a:buChar char="•"/>
            </a:pPr>
            <a:r>
              <a:rPr lang="en-US" sz="2000" dirty="0" smtClean="0"/>
              <a:t>Position </a:t>
            </a:r>
            <a:r>
              <a:rPr lang="en-US" sz="2000" dirty="0"/>
              <a:t>Description for </a:t>
            </a:r>
            <a:r>
              <a:rPr lang="en-US" sz="2000" dirty="0" smtClean="0"/>
              <a:t>review period covered</a:t>
            </a:r>
            <a:br>
              <a:rPr lang="en-US" sz="2000" dirty="0" smtClean="0"/>
            </a:br>
            <a:endParaRPr lang="en-US" sz="2000" dirty="0" smtClean="0"/>
          </a:p>
          <a:p>
            <a:pPr marL="800100" lvl="1" indent="-342900">
              <a:spcBef>
                <a:spcPts val="0"/>
              </a:spcBef>
              <a:spcAft>
                <a:spcPts val="600"/>
              </a:spcAft>
              <a:buFont typeface="Arial" panose="020B0604020202020204" pitchFamily="34" charset="0"/>
              <a:buChar char="•"/>
            </a:pPr>
            <a:endParaRPr lang="en-US" sz="2000" dirty="0"/>
          </a:p>
          <a:p>
            <a:pPr lvl="1">
              <a:spcBef>
                <a:spcPts val="0"/>
              </a:spcBef>
              <a:spcAft>
                <a:spcPts val="600"/>
              </a:spcAft>
            </a:pPr>
            <a:endParaRPr lang="en-US" sz="2000" dirty="0" smtClean="0"/>
          </a:p>
          <a:p>
            <a:pPr marL="800100" lvl="1" indent="-342900">
              <a:spcBef>
                <a:spcPts val="0"/>
              </a:spcBef>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171125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89" y="163021"/>
            <a:ext cx="8229600" cy="513873"/>
          </a:xfrm>
        </p:spPr>
        <p:txBody>
          <a:bodyPr/>
          <a:lstStyle/>
          <a:p>
            <a:r>
              <a:rPr lang="en-US" sz="3200" dirty="0" smtClean="0">
                <a:solidFill>
                  <a:srgbClr val="1740C3"/>
                </a:solidFill>
              </a:rPr>
              <a:t/>
            </a:r>
            <a:br>
              <a:rPr lang="en-US" sz="3200" dirty="0" smtClean="0">
                <a:solidFill>
                  <a:srgbClr val="1740C3"/>
                </a:solidFill>
              </a:rPr>
            </a:br>
            <a:r>
              <a:rPr lang="en-US" sz="3200" dirty="0" smtClean="0">
                <a:solidFill>
                  <a:srgbClr val="1740C3"/>
                </a:solidFill>
              </a:rPr>
              <a:t>Accelerated Promotion for All Academics</a:t>
            </a:r>
            <a:br>
              <a:rPr lang="en-US" sz="3200" dirty="0" smtClean="0">
                <a:solidFill>
                  <a:srgbClr val="1740C3"/>
                </a:solidFill>
              </a:rPr>
            </a:br>
            <a:r>
              <a:rPr lang="en-US" sz="2000" dirty="0" smtClean="0">
                <a:solidFill>
                  <a:srgbClr val="1740C3"/>
                </a:solidFill>
              </a:rPr>
              <a:t>(except Academic Coordinators) </a:t>
            </a:r>
            <a:br>
              <a:rPr lang="en-US" sz="2000" dirty="0" smtClean="0">
                <a:solidFill>
                  <a:srgbClr val="1740C3"/>
                </a:solidFill>
              </a:rPr>
            </a:br>
            <a:endParaRPr lang="en-US" sz="2000" i="1" dirty="0">
              <a:solidFill>
                <a:srgbClr val="1740C3"/>
              </a:solidFill>
            </a:endParaRPr>
          </a:p>
        </p:txBody>
      </p:sp>
      <p:sp>
        <p:nvSpPr>
          <p:cNvPr id="3" name="Rectangle 2"/>
          <p:cNvSpPr/>
          <p:nvPr/>
        </p:nvSpPr>
        <p:spPr>
          <a:xfrm>
            <a:off x="459589" y="779370"/>
            <a:ext cx="8431481" cy="5355312"/>
          </a:xfrm>
          <a:prstGeom prst="rect">
            <a:avLst/>
          </a:prstGeom>
        </p:spPr>
        <p:txBody>
          <a:bodyPr wrap="square">
            <a:spAutoFit/>
          </a:bodyPr>
          <a:lstStyle/>
          <a:p>
            <a:pPr eaLnBrk="1" hangingPunct="1">
              <a:spcBef>
                <a:spcPts val="0"/>
              </a:spcBef>
              <a:spcAft>
                <a:spcPts val="1200"/>
              </a:spcAft>
            </a:pPr>
            <a:r>
              <a:rPr lang="en-US" sz="2400" dirty="0" smtClean="0"/>
              <a:t>Upload by February 1, 2017</a:t>
            </a:r>
            <a:endParaRPr lang="en-US" sz="2400" dirty="0"/>
          </a:p>
          <a:p>
            <a:pPr marL="800100" lvl="1" indent="-342900" eaLnBrk="1" hangingPunct="1">
              <a:spcBef>
                <a:spcPts val="0"/>
              </a:spcBef>
              <a:spcAft>
                <a:spcPts val="600"/>
              </a:spcAft>
              <a:buFont typeface="Arial" panose="020B0604020202020204" pitchFamily="34" charset="0"/>
              <a:buChar char="•"/>
            </a:pPr>
            <a:r>
              <a:rPr lang="en-US" sz="2000" dirty="0" smtClean="0"/>
              <a:t>Acceleration Statement (1 page maximum)</a:t>
            </a:r>
            <a:endParaRPr lang="en-US" sz="2000" dirty="0"/>
          </a:p>
          <a:p>
            <a:pPr marL="800100" lvl="1" indent="-342900" eaLnBrk="1" hangingPunct="1">
              <a:spcBef>
                <a:spcPts val="0"/>
              </a:spcBef>
              <a:spcAft>
                <a:spcPts val="600"/>
              </a:spcAft>
              <a:buFont typeface="Arial" panose="020B0604020202020204" pitchFamily="34" charset="0"/>
              <a:buChar char="•"/>
            </a:pPr>
            <a:r>
              <a:rPr lang="en-US" sz="2000" dirty="0" smtClean="0"/>
              <a:t>Program Summary Narrative (10 page maximum)</a:t>
            </a:r>
          </a:p>
          <a:p>
            <a:pPr marL="800100" lvl="1" indent="-342900" eaLnBrk="1" hangingPunct="1">
              <a:spcBef>
                <a:spcPts val="0"/>
              </a:spcBef>
              <a:spcAft>
                <a:spcPts val="600"/>
              </a:spcAft>
              <a:buFont typeface="Arial" panose="020B0604020202020204" pitchFamily="34" charset="0"/>
              <a:buChar char="•"/>
            </a:pPr>
            <a:r>
              <a:rPr lang="en-US" sz="2000" dirty="0" smtClean="0"/>
              <a:t>*Professional </a:t>
            </a:r>
            <a:r>
              <a:rPr lang="en-US" sz="2000" dirty="0"/>
              <a:t>Competence Table since </a:t>
            </a:r>
            <a:r>
              <a:rPr lang="en-US" sz="2000" dirty="0" smtClean="0"/>
              <a:t>last successful salary action</a:t>
            </a:r>
            <a:endParaRPr lang="en-US" sz="2000" dirty="0"/>
          </a:p>
          <a:p>
            <a:pPr marL="800100" lvl="1" indent="-342900" eaLnBrk="1" hangingPunct="1">
              <a:spcBef>
                <a:spcPts val="0"/>
              </a:spcBef>
              <a:spcAft>
                <a:spcPts val="600"/>
              </a:spcAft>
              <a:buFont typeface="Arial" panose="020B0604020202020204" pitchFamily="34" charset="0"/>
              <a:buChar char="•"/>
            </a:pPr>
            <a:r>
              <a:rPr lang="en-US" sz="2000" dirty="0" smtClean="0"/>
              <a:t>*University </a:t>
            </a:r>
            <a:r>
              <a:rPr lang="en-US" sz="2000" dirty="0"/>
              <a:t>and Public Service Table since </a:t>
            </a:r>
            <a:r>
              <a:rPr lang="en-US" sz="2000" dirty="0" smtClean="0"/>
              <a:t>last successful salary action</a:t>
            </a:r>
          </a:p>
          <a:p>
            <a:pPr marL="800100" lvl="1" indent="-342900" eaLnBrk="1" hangingPunct="1">
              <a:spcBef>
                <a:spcPts val="0"/>
              </a:spcBef>
              <a:spcAft>
                <a:spcPts val="600"/>
              </a:spcAft>
              <a:buFont typeface="Arial" panose="020B0604020202020204" pitchFamily="34" charset="0"/>
              <a:buChar char="•"/>
            </a:pPr>
            <a:r>
              <a:rPr lang="en-US" sz="2000" dirty="0" smtClean="0"/>
              <a:t>Project Summary Table since last successful salary action </a:t>
            </a:r>
            <a:endParaRPr lang="en-US" dirty="0" smtClean="0"/>
          </a:p>
          <a:p>
            <a:pPr marL="800100" lvl="1" indent="-342900" eaLnBrk="1" hangingPunct="1">
              <a:spcBef>
                <a:spcPts val="0"/>
              </a:spcBef>
              <a:spcAft>
                <a:spcPts val="600"/>
              </a:spcAft>
              <a:buFont typeface="Arial" panose="020B0604020202020204" pitchFamily="34" charset="0"/>
              <a:buChar char="•"/>
            </a:pPr>
            <a:r>
              <a:rPr lang="en-US" sz="2000" dirty="0" smtClean="0"/>
              <a:t>Extension Activity Table since last successful salary action </a:t>
            </a:r>
            <a:r>
              <a:rPr lang="en-US" dirty="0" smtClean="0"/>
              <a:t>(optional)</a:t>
            </a:r>
          </a:p>
          <a:p>
            <a:pPr marL="800100" lvl="1" indent="-342900" eaLnBrk="1" hangingPunct="1">
              <a:spcBef>
                <a:spcPts val="0"/>
              </a:spcBef>
              <a:spcAft>
                <a:spcPts val="600"/>
              </a:spcAft>
              <a:buFont typeface="Arial" panose="020B0604020202020204" pitchFamily="34" charset="0"/>
              <a:buChar char="•"/>
            </a:pPr>
            <a:r>
              <a:rPr lang="en-US" sz="2000" dirty="0" smtClean="0"/>
              <a:t>Bibliography for “years” in the present rank (i.e. you are an Assistant and promoting to Associate).  You must include all publications created when you held the Assistant rank</a:t>
            </a:r>
            <a:r>
              <a:rPr lang="en-US" sz="2000" i="1" dirty="0" smtClean="0"/>
              <a:t>.  </a:t>
            </a:r>
            <a:r>
              <a:rPr lang="en-US" sz="2000" dirty="0" smtClean="0"/>
              <a:t>Annotate your role on multi- authored publications since last salary action.</a:t>
            </a:r>
            <a:endParaRPr lang="en-US" dirty="0" smtClean="0"/>
          </a:p>
          <a:p>
            <a:pPr lvl="1">
              <a:spcBef>
                <a:spcPts val="0"/>
              </a:spcBef>
              <a:spcAft>
                <a:spcPts val="600"/>
              </a:spcAft>
            </a:pPr>
            <a:r>
              <a:rPr lang="en-US" sz="1600" i="1" dirty="0" smtClean="0"/>
              <a:t>*Professional </a:t>
            </a:r>
            <a:r>
              <a:rPr lang="en-US" sz="1600" i="1" dirty="0"/>
              <a:t>Research </a:t>
            </a:r>
            <a:r>
              <a:rPr lang="en-US" sz="1600" i="1" dirty="0" smtClean="0"/>
              <a:t>Assistant Rank and Project Scientist are not required to submit University and Public Service; Research Specialist Assistant Rank are not required to submit Professional Competence</a:t>
            </a:r>
            <a:endParaRPr lang="en-US" sz="1600" i="1" dirty="0"/>
          </a:p>
          <a:p>
            <a:pPr lvl="1" eaLnBrk="1" hangingPunct="1">
              <a:spcBef>
                <a:spcPts val="0"/>
              </a:spcBef>
              <a:spcAft>
                <a:spcPts val="600"/>
              </a:spcAft>
            </a:pPr>
            <a:r>
              <a:rPr lang="en-US" sz="2000" dirty="0" smtClean="0">
                <a:solidFill>
                  <a:srgbClr val="1740C3"/>
                </a:solidFill>
              </a:rPr>
              <a:t>                                                                                           </a:t>
            </a:r>
            <a:r>
              <a:rPr lang="en-US" dirty="0" smtClean="0">
                <a:solidFill>
                  <a:srgbClr val="1740C3"/>
                </a:solidFill>
              </a:rPr>
              <a:t>(continued next slide)</a:t>
            </a:r>
          </a:p>
        </p:txBody>
      </p:sp>
    </p:spTree>
    <p:extLst>
      <p:ext uri="{BB962C8B-B14F-4D97-AF65-F5344CB8AC3E}">
        <p14:creationId xmlns:p14="http://schemas.microsoft.com/office/powerpoint/2010/main" val="2933524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3150" y="192088"/>
            <a:ext cx="4214813" cy="1015663"/>
          </a:xfrm>
          <a:prstGeom prst="rect">
            <a:avLst/>
          </a:prstGeom>
        </p:spPr>
        <p:txBody>
          <a:bodyPr>
            <a:spAutoFit/>
          </a:bodyPr>
          <a:lstStyle/>
          <a:p>
            <a:pPr algn="ctr">
              <a:defRPr/>
            </a:pPr>
            <a:r>
              <a:rPr lang="en-US" sz="3600" kern="0" dirty="0">
                <a:solidFill>
                  <a:srgbClr val="241DB3"/>
                </a:solidFill>
                <a:latin typeface="+mj-lt"/>
                <a:ea typeface="Verdana" pitchFamily="34" charset="0"/>
                <a:cs typeface="Verdana" pitchFamily="34" charset="0"/>
              </a:rPr>
              <a:t>Desired</a:t>
            </a:r>
            <a:r>
              <a:rPr lang="en-US" sz="3600" kern="0" dirty="0">
                <a:solidFill>
                  <a:srgbClr val="241DB3"/>
                </a:solidFill>
                <a:latin typeface="+mj-lt"/>
                <a:ea typeface="+mj-ea"/>
                <a:cs typeface="+mj-cs"/>
              </a:rPr>
              <a:t> </a:t>
            </a:r>
            <a:r>
              <a:rPr lang="en-US" sz="3600" kern="0" dirty="0" smtClean="0">
                <a:solidFill>
                  <a:srgbClr val="241DB3"/>
                </a:solidFill>
                <a:latin typeface="+mj-lt"/>
                <a:ea typeface="+mj-ea"/>
                <a:cs typeface="+mj-cs"/>
              </a:rPr>
              <a:t>Outcomes </a:t>
            </a:r>
            <a:r>
              <a:rPr lang="en-US" sz="2400" kern="0" dirty="0" smtClean="0">
                <a:solidFill>
                  <a:srgbClr val="241DB3"/>
                </a:solidFill>
                <a:latin typeface="+mj-lt"/>
                <a:ea typeface="+mj-ea"/>
                <a:cs typeface="+mj-cs"/>
              </a:rPr>
              <a:t>(continued)</a:t>
            </a:r>
            <a:endParaRPr lang="en-US" sz="2400" dirty="0">
              <a:solidFill>
                <a:srgbClr val="241DB3"/>
              </a:solidFill>
              <a:latin typeface="+mj-lt"/>
              <a:ea typeface="ＭＳ Ｐゴシック" charset="-128"/>
              <a:cs typeface="ＭＳ Ｐゴシック" charset="-128"/>
            </a:endParaRPr>
          </a:p>
        </p:txBody>
      </p:sp>
      <p:sp>
        <p:nvSpPr>
          <p:cNvPr id="3" name="Rectangle 2"/>
          <p:cNvSpPr/>
          <p:nvPr/>
        </p:nvSpPr>
        <p:spPr>
          <a:xfrm>
            <a:off x="801688" y="919163"/>
            <a:ext cx="7413398" cy="2336024"/>
          </a:xfrm>
          <a:prstGeom prst="rect">
            <a:avLst/>
          </a:prstGeom>
        </p:spPr>
        <p:txBody>
          <a:bodyPr wrap="square">
            <a:spAutoFit/>
          </a:bodyPr>
          <a:lstStyle/>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p:txBody>
      </p:sp>
      <p:sp>
        <p:nvSpPr>
          <p:cNvPr id="4" name="Rectangle 3"/>
          <p:cNvSpPr/>
          <p:nvPr/>
        </p:nvSpPr>
        <p:spPr>
          <a:xfrm>
            <a:off x="609600" y="1392417"/>
            <a:ext cx="7939314" cy="2677656"/>
          </a:xfrm>
          <a:prstGeom prst="rect">
            <a:avLst/>
          </a:prstGeom>
        </p:spPr>
        <p:txBody>
          <a:bodyPr wrap="square">
            <a:spAutoFit/>
          </a:bodyPr>
          <a:lstStyle/>
          <a:p>
            <a:pPr marL="457200" indent="-457200" defTabSz="914400">
              <a:lnSpc>
                <a:spcPct val="90000"/>
              </a:lnSpc>
              <a:spcBef>
                <a:spcPct val="20000"/>
              </a:spcBef>
              <a:buClr>
                <a:schemeClr val="tx2"/>
              </a:buClr>
              <a:buSzPct val="85000"/>
              <a:buFont typeface="Courier New" pitchFamily="49" charset="0"/>
              <a:buChar char="o"/>
              <a:defRPr/>
            </a:pPr>
            <a:r>
              <a:rPr lang="en-US" sz="2800" kern="0" dirty="0">
                <a:solidFill>
                  <a:srgbClr val="000000"/>
                </a:solidFill>
              </a:rPr>
              <a:t>Increased understanding of the </a:t>
            </a:r>
            <a:r>
              <a:rPr lang="en-US" sz="2800" kern="0" dirty="0" smtClean="0">
                <a:solidFill>
                  <a:srgbClr val="000000"/>
                </a:solidFill>
              </a:rPr>
              <a:t>components of the Program Review for each title series</a:t>
            </a:r>
            <a:endParaRPr lang="en-US" sz="2800" kern="0" dirty="0">
              <a:solidFill>
                <a:srgbClr val="000000"/>
              </a:solidFill>
            </a:endParaRPr>
          </a:p>
          <a:p>
            <a:pPr marL="457200" indent="-457200" defTabSz="914400">
              <a:lnSpc>
                <a:spcPct val="90000"/>
              </a:lnSpc>
              <a:spcBef>
                <a:spcPct val="20000"/>
              </a:spcBef>
              <a:buClr>
                <a:schemeClr val="tx2"/>
              </a:buClr>
              <a:buSzPct val="85000"/>
              <a:buFont typeface="Courier New" pitchFamily="49" charset="0"/>
              <a:buChar char="o"/>
              <a:defRPr/>
            </a:pPr>
            <a:r>
              <a:rPr lang="en-US" sz="2800" kern="0" dirty="0" smtClean="0">
                <a:solidFill>
                  <a:srgbClr val="000000"/>
                </a:solidFill>
              </a:rPr>
              <a:t>Utilizing the 13/24 month option</a:t>
            </a:r>
          </a:p>
          <a:p>
            <a:pPr marL="457200" indent="-457200" defTabSz="914400">
              <a:lnSpc>
                <a:spcPct val="90000"/>
              </a:lnSpc>
              <a:spcBef>
                <a:spcPct val="20000"/>
              </a:spcBef>
              <a:buClr>
                <a:schemeClr val="tx2"/>
              </a:buClr>
              <a:buSzPct val="85000"/>
              <a:buFont typeface="Courier New" pitchFamily="49" charset="0"/>
              <a:buChar char="o"/>
              <a:defRPr/>
            </a:pPr>
            <a:r>
              <a:rPr lang="en-US" sz="2800" kern="0" dirty="0" smtClean="0">
                <a:solidFill>
                  <a:srgbClr val="000000"/>
                </a:solidFill>
              </a:rPr>
              <a:t>Criteria for an acceleration </a:t>
            </a:r>
            <a:endParaRPr lang="en-US" sz="2800" kern="0" dirty="0">
              <a:solidFill>
                <a:srgbClr val="000000"/>
              </a:solidFill>
            </a:endParaRPr>
          </a:p>
          <a:p>
            <a:pPr marL="457200" indent="-457200" defTabSz="914400">
              <a:lnSpc>
                <a:spcPct val="90000"/>
              </a:lnSpc>
              <a:spcBef>
                <a:spcPct val="20000"/>
              </a:spcBef>
              <a:buClr>
                <a:schemeClr val="tx2"/>
              </a:buClr>
              <a:buSzPct val="85000"/>
              <a:buFont typeface="Courier New" pitchFamily="49" charset="0"/>
              <a:buChar char="o"/>
              <a:defRPr/>
            </a:pPr>
            <a:r>
              <a:rPr lang="en-US" sz="2800" kern="0" dirty="0" smtClean="0"/>
              <a:t>Reappointment guidelines submitted to Academic HR</a:t>
            </a:r>
            <a:endParaRPr lang="en-US" sz="2800" kern="0" dirty="0"/>
          </a:p>
        </p:txBody>
      </p:sp>
    </p:spTree>
    <p:extLst>
      <p:ext uri="{BB962C8B-B14F-4D97-AF65-F5344CB8AC3E}">
        <p14:creationId xmlns:p14="http://schemas.microsoft.com/office/powerpoint/2010/main" val="1421466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55" y="469190"/>
            <a:ext cx="8229600" cy="1143000"/>
          </a:xfrm>
        </p:spPr>
        <p:txBody>
          <a:bodyPr/>
          <a:lstStyle/>
          <a:p>
            <a:r>
              <a:rPr lang="en-US" sz="3200" dirty="0" smtClean="0">
                <a:solidFill>
                  <a:srgbClr val="1740C3"/>
                </a:solidFill>
              </a:rPr>
              <a:t>Accelerated Promotion for All Academics </a:t>
            </a:r>
            <a:br>
              <a:rPr lang="en-US" sz="3200" dirty="0" smtClean="0">
                <a:solidFill>
                  <a:srgbClr val="1740C3"/>
                </a:solidFill>
              </a:rPr>
            </a:br>
            <a:r>
              <a:rPr lang="en-US" sz="2000" dirty="0" smtClean="0">
                <a:solidFill>
                  <a:srgbClr val="1740C3"/>
                </a:solidFill>
              </a:rPr>
              <a:t>                                         (except Academic Coordinators)                </a:t>
            </a:r>
            <a:r>
              <a:rPr lang="en-US" sz="2000" i="1" dirty="0" smtClean="0">
                <a:solidFill>
                  <a:srgbClr val="1740C3"/>
                </a:solidFill>
              </a:rPr>
              <a:t>(continued)</a:t>
            </a:r>
            <a:endParaRPr lang="en-US" sz="3200" i="1" dirty="0">
              <a:solidFill>
                <a:srgbClr val="1740C3"/>
              </a:solidFill>
            </a:endParaRPr>
          </a:p>
        </p:txBody>
      </p:sp>
      <p:sp>
        <p:nvSpPr>
          <p:cNvPr id="3" name="Rectangle 2"/>
          <p:cNvSpPr/>
          <p:nvPr/>
        </p:nvSpPr>
        <p:spPr>
          <a:xfrm>
            <a:off x="1124128" y="1985196"/>
            <a:ext cx="6932050" cy="3139321"/>
          </a:xfrm>
          <a:prstGeom prst="rect">
            <a:avLst/>
          </a:prstGeom>
        </p:spPr>
        <p:txBody>
          <a:bodyPr wrap="square">
            <a:spAutoFit/>
          </a:bodyPr>
          <a:lstStyle/>
          <a:p>
            <a:pPr marL="800100" lvl="1" indent="-342900" eaLnBrk="1" hangingPunct="1">
              <a:spcBef>
                <a:spcPts val="0"/>
              </a:spcBef>
              <a:spcAft>
                <a:spcPts val="600"/>
              </a:spcAft>
              <a:buFont typeface="Arial" panose="020B0604020202020204" pitchFamily="34" charset="0"/>
              <a:buChar char="•"/>
            </a:pPr>
            <a:r>
              <a:rPr lang="en-US" sz="2000" dirty="0" smtClean="0"/>
              <a:t>3 publications samples with summary </a:t>
            </a:r>
          </a:p>
          <a:p>
            <a:pPr marL="795338" indent="-331788" fontAlgn="auto">
              <a:lnSpc>
                <a:spcPct val="120000"/>
              </a:lnSpc>
              <a:spcBef>
                <a:spcPts val="0"/>
              </a:spcBef>
              <a:spcAft>
                <a:spcPts val="600"/>
              </a:spcAft>
              <a:buFont typeface="Arial" panose="020B0604020202020204" pitchFamily="34" charset="0"/>
              <a:buChar char="•"/>
              <a:defRPr/>
            </a:pPr>
            <a:r>
              <a:rPr lang="en-US" sz="2000" kern="0" dirty="0">
                <a:ea typeface="Tahoma" pitchFamily="34" charset="0"/>
                <a:cs typeface="Tahoma" pitchFamily="34" charset="0"/>
              </a:rPr>
              <a:t>Letters of Evaluation </a:t>
            </a:r>
            <a:r>
              <a:rPr lang="en-US" sz="1600" kern="0" dirty="0">
                <a:ea typeface="Tahoma" pitchFamily="34" charset="0"/>
                <a:cs typeface="Tahoma" pitchFamily="34" charset="0"/>
              </a:rPr>
              <a:t>(maximum of 6</a:t>
            </a:r>
            <a:r>
              <a:rPr lang="en-US" sz="1600" kern="0" dirty="0" smtClean="0">
                <a:ea typeface="Tahoma" pitchFamily="34" charset="0"/>
                <a:cs typeface="Tahoma" pitchFamily="34" charset="0"/>
              </a:rPr>
              <a:t>)</a:t>
            </a:r>
            <a:endParaRPr lang="en-US" sz="1600" kern="0" dirty="0">
              <a:ea typeface="Tahoma" pitchFamily="34" charset="0"/>
              <a:cs typeface="Tahoma" pitchFamily="34" charset="0"/>
            </a:endParaRPr>
          </a:p>
          <a:p>
            <a:pPr marL="795338" indent="-331788" fontAlgn="auto">
              <a:lnSpc>
                <a:spcPct val="120000"/>
              </a:lnSpc>
              <a:spcBef>
                <a:spcPts val="0"/>
              </a:spcBef>
              <a:spcAft>
                <a:spcPts val="600"/>
              </a:spcAft>
              <a:buFont typeface="Arial" panose="020B0604020202020204" pitchFamily="34" charset="0"/>
              <a:buChar char="•"/>
              <a:defRPr/>
            </a:pPr>
            <a:r>
              <a:rPr lang="en-US" sz="2000" kern="0" dirty="0">
                <a:ea typeface="Tahoma" pitchFamily="34" charset="0"/>
                <a:cs typeface="Tahoma" pitchFamily="34" charset="0"/>
              </a:rPr>
              <a:t>AE Goals for the coming year</a:t>
            </a:r>
            <a:r>
              <a:rPr lang="en-US" kern="0" dirty="0">
                <a:ea typeface="Tahoma" pitchFamily="34" charset="0"/>
                <a:cs typeface="Tahoma" pitchFamily="34" charset="0"/>
              </a:rPr>
              <a:t> (section C of AE form)</a:t>
            </a:r>
          </a:p>
          <a:p>
            <a:pPr marL="800100" lvl="1" indent="-342900">
              <a:spcBef>
                <a:spcPts val="0"/>
              </a:spcBef>
              <a:spcAft>
                <a:spcPts val="600"/>
              </a:spcAft>
              <a:buFont typeface="Arial" panose="020B0604020202020204" pitchFamily="34" charset="0"/>
              <a:buChar char="•"/>
            </a:pPr>
            <a:r>
              <a:rPr lang="en-US" sz="2000" dirty="0" smtClean="0"/>
              <a:t>Position </a:t>
            </a:r>
            <a:r>
              <a:rPr lang="en-US" sz="2000" dirty="0"/>
              <a:t>Description for </a:t>
            </a:r>
            <a:r>
              <a:rPr lang="en-US" sz="2000" dirty="0" smtClean="0"/>
              <a:t>review period covered</a:t>
            </a:r>
            <a:br>
              <a:rPr lang="en-US" sz="2000" dirty="0" smtClean="0"/>
            </a:br>
            <a:endParaRPr lang="en-US" sz="2000" dirty="0" smtClean="0"/>
          </a:p>
          <a:p>
            <a:pPr marL="800100" lvl="1" indent="-342900">
              <a:spcBef>
                <a:spcPts val="0"/>
              </a:spcBef>
              <a:spcAft>
                <a:spcPts val="600"/>
              </a:spcAft>
              <a:buFont typeface="Arial" panose="020B0604020202020204" pitchFamily="34" charset="0"/>
              <a:buChar char="•"/>
            </a:pPr>
            <a:endParaRPr lang="en-US" sz="2000" dirty="0"/>
          </a:p>
          <a:p>
            <a:pPr lvl="1">
              <a:spcBef>
                <a:spcPts val="0"/>
              </a:spcBef>
              <a:spcAft>
                <a:spcPts val="600"/>
              </a:spcAft>
            </a:pPr>
            <a:endParaRPr lang="en-US" sz="2000" dirty="0" smtClean="0"/>
          </a:p>
          <a:p>
            <a:pPr marL="800100" lvl="1" indent="-342900">
              <a:spcBef>
                <a:spcPts val="0"/>
              </a:spcBef>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4130851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20742" y="1286834"/>
            <a:ext cx="8288338" cy="36433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lnSpc>
                <a:spcPct val="80000"/>
              </a:lnSpc>
              <a:spcBef>
                <a:spcPct val="20000"/>
              </a:spcBef>
              <a:buClr>
                <a:schemeClr val="tx2"/>
              </a:buClr>
              <a:buFont typeface="Courier New" pitchFamily="49" charset="0"/>
              <a:buChar char="o"/>
              <a:defRPr/>
            </a:pPr>
            <a:endParaRPr lang="en-US" sz="2800" dirty="0">
              <a:ln>
                <a:solidFill>
                  <a:srgbClr val="FF0000"/>
                </a:solidFill>
              </a:ln>
              <a:solidFill>
                <a:srgbClr val="241DB3"/>
              </a:solidFill>
              <a:latin typeface="+mj-lt"/>
              <a:ea typeface="ＭＳ Ｐゴシック"/>
              <a:cs typeface="ＭＳ Ｐゴシック"/>
            </a:endParaRPr>
          </a:p>
        </p:txBody>
      </p:sp>
      <p:sp>
        <p:nvSpPr>
          <p:cNvPr id="6" name="Title 5"/>
          <p:cNvSpPr>
            <a:spLocks noGrp="1"/>
          </p:cNvSpPr>
          <p:nvPr>
            <p:ph type="title"/>
          </p:nvPr>
        </p:nvSpPr>
        <p:spPr>
          <a:xfrm>
            <a:off x="566191" y="2308390"/>
            <a:ext cx="8229600" cy="1143000"/>
          </a:xfrm>
        </p:spPr>
        <p:txBody>
          <a:bodyPr/>
          <a:lstStyle/>
          <a:p>
            <a:r>
              <a:rPr lang="en-US" dirty="0" smtClean="0">
                <a:solidFill>
                  <a:srgbClr val="241DB3"/>
                </a:solidFill>
              </a:rPr>
              <a:t>Re-Appointment</a:t>
            </a:r>
            <a:endParaRPr lang="en-US" dirty="0">
              <a:solidFill>
                <a:srgbClr val="241DB3"/>
              </a:solidFill>
            </a:endParaRPr>
          </a:p>
        </p:txBody>
      </p:sp>
    </p:spTree>
    <p:extLst>
      <p:ext uri="{BB962C8B-B14F-4D97-AF65-F5344CB8AC3E}">
        <p14:creationId xmlns:p14="http://schemas.microsoft.com/office/powerpoint/2010/main" val="42632191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89" y="163021"/>
            <a:ext cx="8229600" cy="513873"/>
          </a:xfrm>
        </p:spPr>
        <p:txBody>
          <a:bodyPr/>
          <a:lstStyle/>
          <a:p>
            <a:r>
              <a:rPr lang="en-US" sz="3200" dirty="0" smtClean="0">
                <a:solidFill>
                  <a:srgbClr val="1740C3"/>
                </a:solidFill>
              </a:rPr>
              <a:t/>
            </a:r>
            <a:br>
              <a:rPr lang="en-US" sz="3200" dirty="0" smtClean="0">
                <a:solidFill>
                  <a:srgbClr val="1740C3"/>
                </a:solidFill>
              </a:rPr>
            </a:br>
            <a:r>
              <a:rPr lang="en-US" sz="3200" dirty="0" smtClean="0">
                <a:solidFill>
                  <a:srgbClr val="1740C3"/>
                </a:solidFill>
              </a:rPr>
              <a:t>Requirements for Re-Appointment</a:t>
            </a:r>
            <a:r>
              <a:rPr lang="en-US" sz="2000" dirty="0" smtClean="0">
                <a:solidFill>
                  <a:srgbClr val="1740C3"/>
                </a:solidFill>
              </a:rPr>
              <a:t/>
            </a:r>
            <a:br>
              <a:rPr lang="en-US" sz="2000" dirty="0" smtClean="0">
                <a:solidFill>
                  <a:srgbClr val="1740C3"/>
                </a:solidFill>
              </a:rPr>
            </a:br>
            <a:endParaRPr lang="en-US" sz="2000" i="1" dirty="0">
              <a:solidFill>
                <a:srgbClr val="1740C3"/>
              </a:solidFill>
            </a:endParaRPr>
          </a:p>
        </p:txBody>
      </p:sp>
      <p:sp>
        <p:nvSpPr>
          <p:cNvPr id="3" name="Rectangle 2"/>
          <p:cNvSpPr/>
          <p:nvPr/>
        </p:nvSpPr>
        <p:spPr>
          <a:xfrm>
            <a:off x="358648" y="1088129"/>
            <a:ext cx="8431481" cy="3247043"/>
          </a:xfrm>
          <a:prstGeom prst="rect">
            <a:avLst/>
          </a:prstGeom>
        </p:spPr>
        <p:txBody>
          <a:bodyPr wrap="square">
            <a:spAutoFit/>
          </a:bodyPr>
          <a:lstStyle/>
          <a:p>
            <a:pPr marL="800100" lvl="1" indent="-342900" eaLnBrk="1" hangingPunct="1">
              <a:spcBef>
                <a:spcPts val="0"/>
              </a:spcBef>
              <a:spcAft>
                <a:spcPts val="600"/>
              </a:spcAft>
              <a:buFont typeface="Arial" panose="020B0604020202020204" pitchFamily="34" charset="0"/>
              <a:buChar char="•"/>
            </a:pPr>
            <a:r>
              <a:rPr lang="en-US" sz="2000" dirty="0" smtClean="0"/>
              <a:t>Fund verification form completed (utilizing most up to date salary scale)</a:t>
            </a:r>
            <a:endParaRPr lang="en-US" sz="2000" dirty="0"/>
          </a:p>
          <a:p>
            <a:pPr marL="800100" lvl="1" indent="-342900" eaLnBrk="1" hangingPunct="1">
              <a:spcBef>
                <a:spcPts val="0"/>
              </a:spcBef>
              <a:spcAft>
                <a:spcPts val="600"/>
              </a:spcAft>
              <a:buFont typeface="Arial" panose="020B0604020202020204" pitchFamily="34" charset="0"/>
              <a:buChar char="•"/>
            </a:pPr>
            <a:r>
              <a:rPr lang="en-US" sz="2000" dirty="0" smtClean="0"/>
              <a:t>Performance Evaluations:  </a:t>
            </a:r>
          </a:p>
          <a:p>
            <a:pPr marL="1257300" lvl="2" indent="-342900">
              <a:spcBef>
                <a:spcPts val="0"/>
              </a:spcBef>
              <a:spcAft>
                <a:spcPts val="600"/>
              </a:spcAft>
              <a:buFont typeface="Arial" panose="020B0604020202020204" pitchFamily="34" charset="0"/>
              <a:buChar char="•"/>
            </a:pPr>
            <a:r>
              <a:rPr lang="en-US" sz="2000" dirty="0" smtClean="0"/>
              <a:t>Academic:  for period since last Annual Evaluation </a:t>
            </a:r>
          </a:p>
          <a:p>
            <a:pPr marL="1257300" lvl="2" indent="-342900">
              <a:spcBef>
                <a:spcPts val="0"/>
              </a:spcBef>
              <a:spcAft>
                <a:spcPts val="600"/>
              </a:spcAft>
              <a:buFont typeface="Arial" panose="020B0604020202020204" pitchFamily="34" charset="0"/>
              <a:buChar char="•"/>
            </a:pPr>
            <a:r>
              <a:rPr lang="en-US" sz="2000" dirty="0" smtClean="0"/>
              <a:t>Supervisor:  stating that the academic exceeds, meets or does not meet expectations.</a:t>
            </a:r>
          </a:p>
          <a:p>
            <a:pPr marL="800100" lvl="1" indent="-342900" eaLnBrk="1" hangingPunct="1">
              <a:spcBef>
                <a:spcPts val="0"/>
              </a:spcBef>
              <a:spcAft>
                <a:spcPts val="600"/>
              </a:spcAft>
              <a:buFont typeface="Arial" panose="020B0604020202020204" pitchFamily="34" charset="0"/>
              <a:buChar char="•"/>
            </a:pPr>
            <a:r>
              <a:rPr lang="en-US" sz="2000" dirty="0" err="1" smtClean="0"/>
              <a:t>Workplan</a:t>
            </a:r>
            <a:r>
              <a:rPr lang="en-US" sz="2000" dirty="0" smtClean="0"/>
              <a:t> for any academic working part time (less than 100% FTE)</a:t>
            </a:r>
          </a:p>
          <a:p>
            <a:pPr marL="800100" lvl="1" indent="-342900" eaLnBrk="1" hangingPunct="1">
              <a:spcBef>
                <a:spcPts val="0"/>
              </a:spcBef>
              <a:spcAft>
                <a:spcPts val="600"/>
              </a:spcAft>
              <a:buFont typeface="Arial" panose="020B0604020202020204" pitchFamily="34" charset="0"/>
              <a:buChar char="•"/>
            </a:pPr>
            <a:r>
              <a:rPr lang="en-US" sz="2000" dirty="0" smtClean="0"/>
              <a:t>If you anticipate any changes in funding that may lead to less than your stated FTE, it may trigger consequences in the reduction of work hours.  Please plan ahead.</a:t>
            </a:r>
            <a:endParaRPr lang="en-US" sz="2000" dirty="0"/>
          </a:p>
        </p:txBody>
      </p:sp>
    </p:spTree>
    <p:extLst>
      <p:ext uri="{BB962C8B-B14F-4D97-AF65-F5344CB8AC3E}">
        <p14:creationId xmlns:p14="http://schemas.microsoft.com/office/powerpoint/2010/main" val="11171815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68363" y="1100138"/>
            <a:ext cx="7969250" cy="5201424"/>
          </a:xfrm>
          <a:prstGeom prst="rect">
            <a:avLst/>
          </a:prstGeom>
          <a:noFill/>
          <a:ln w="9525">
            <a:noFill/>
            <a:miter lim="800000"/>
            <a:headEnd/>
            <a:tailEnd/>
          </a:ln>
        </p:spPr>
        <p:txBody>
          <a:bodyPr>
            <a:spAutoFit/>
          </a:bodyPr>
          <a:lstStyle/>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increase your understanding of the elements of the Annual Evaluation (AE)?</a:t>
            </a:r>
            <a:br>
              <a:rPr lang="en-US" altLang="en-US" sz="2200" dirty="0" smtClean="0">
                <a:latin typeface="+mj-lt"/>
                <a:ea typeface="ＭＳ Ｐゴシック"/>
                <a:cs typeface="ＭＳ Ｐゴシック"/>
              </a:rPr>
            </a:br>
            <a:endParaRPr lang="en-US" altLang="en-US" sz="2200" dirty="0" smtClean="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increase your knowledge of how the AE supports the thematic Merit/Promotion Dossier (PR)?</a:t>
            </a:r>
            <a:br>
              <a:rPr lang="en-US" altLang="en-US" sz="2200" dirty="0" smtClean="0">
                <a:latin typeface="+mj-lt"/>
                <a:ea typeface="ＭＳ Ｐゴシック"/>
                <a:cs typeface="ＭＳ Ｐゴシック"/>
              </a:rPr>
            </a:br>
            <a:endParaRPr lang="en-US" altLang="en-US" sz="2200" dirty="0" smtClean="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increase your understanding that we have a shared responsibility for the success of the AE as a performance evaluation tool?</a:t>
            </a:r>
            <a:br>
              <a:rPr lang="en-US" altLang="en-US" sz="2200" dirty="0" smtClean="0">
                <a:latin typeface="+mj-lt"/>
                <a:ea typeface="ＭＳ Ｐゴシック"/>
                <a:cs typeface="ＭＳ Ｐゴシック"/>
              </a:rPr>
            </a:br>
            <a:endParaRPr lang="en-US" altLang="en-US" sz="2200" dirty="0" smtClean="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increase your understanding of the importance of annual goals and frequent check-ins between academics and supervisor(s) to avoid surprises at merit/promotion time?</a:t>
            </a:r>
          </a:p>
          <a:p>
            <a:pPr marL="457200" indent="-457200">
              <a:buClr>
                <a:schemeClr val="tx2"/>
              </a:buClr>
              <a:buSzPct val="95000"/>
              <a:buFont typeface="Courier New" pitchFamily="49" charset="0"/>
              <a:buChar char="o"/>
              <a:defRPr/>
            </a:pPr>
            <a:endParaRPr lang="en-US" altLang="en-US" sz="2200" dirty="0" smtClean="0">
              <a:latin typeface="+mj-lt"/>
              <a:ea typeface="ＭＳ Ｐゴシック"/>
              <a:cs typeface="ＭＳ Ｐゴシック"/>
            </a:endParaRPr>
          </a:p>
          <a:p>
            <a:pPr>
              <a:buFont typeface="Wingdings" pitchFamily="2" charset="2"/>
              <a:buNone/>
              <a:defRPr/>
            </a:pPr>
            <a:endParaRPr lang="en-US" altLang="en-US" sz="2400" dirty="0">
              <a:latin typeface="+mj-lt"/>
              <a:ea typeface="ＭＳ Ｐゴシック"/>
              <a:cs typeface="ＭＳ Ｐゴシック"/>
            </a:endParaRPr>
          </a:p>
        </p:txBody>
      </p:sp>
      <p:sp>
        <p:nvSpPr>
          <p:cNvPr id="38914" name="Rectangle 2"/>
          <p:cNvSpPr>
            <a:spLocks noChangeArrowheads="1"/>
          </p:cNvSpPr>
          <p:nvPr/>
        </p:nvSpPr>
        <p:spPr bwMode="auto">
          <a:xfrm>
            <a:off x="1066800" y="339725"/>
            <a:ext cx="7477125" cy="646331"/>
          </a:xfrm>
          <a:prstGeom prst="rect">
            <a:avLst/>
          </a:prstGeom>
          <a:noFill/>
          <a:ln w="9525">
            <a:noFill/>
            <a:miter lim="800000"/>
            <a:headEnd/>
            <a:tailEnd/>
          </a:ln>
        </p:spPr>
        <p:txBody>
          <a:bodyPr wrap="square">
            <a:spAutoFit/>
          </a:bodyPr>
          <a:lstStyle/>
          <a:p>
            <a:pPr algn="ctr">
              <a:defRPr/>
            </a:pPr>
            <a:r>
              <a:rPr lang="en-US" altLang="en-US" sz="3600" dirty="0" smtClean="0">
                <a:solidFill>
                  <a:srgbClr val="241DB3"/>
                </a:solidFill>
                <a:latin typeface="+mj-lt"/>
                <a:ea typeface="ＭＳ Ｐゴシック"/>
                <a:cs typeface="ＭＳ Ｐゴシック"/>
              </a:rPr>
              <a:t>Desired Outcomes </a:t>
            </a:r>
          </a:p>
        </p:txBody>
      </p:sp>
    </p:spTree>
    <p:extLst>
      <p:ext uri="{BB962C8B-B14F-4D97-AF65-F5344CB8AC3E}">
        <p14:creationId xmlns:p14="http://schemas.microsoft.com/office/powerpoint/2010/main" val="926695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68363" y="1100138"/>
            <a:ext cx="7969250" cy="4185761"/>
          </a:xfrm>
          <a:prstGeom prst="rect">
            <a:avLst/>
          </a:prstGeom>
          <a:noFill/>
          <a:ln w="9525">
            <a:noFill/>
            <a:miter lim="800000"/>
            <a:headEnd/>
            <a:tailEnd/>
          </a:ln>
        </p:spPr>
        <p:txBody>
          <a:bodyPr>
            <a:spAutoFit/>
          </a:bodyPr>
          <a:lstStyle/>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increase your understanding of the elements of the Program Review for your specific title series?</a:t>
            </a:r>
          </a:p>
          <a:p>
            <a:pPr marL="457200" indent="-457200">
              <a:buClr>
                <a:schemeClr val="tx2"/>
              </a:buClr>
              <a:buSzPct val="95000"/>
              <a:buFont typeface="Courier New" pitchFamily="49" charset="0"/>
              <a:buChar char="o"/>
              <a:defRPr/>
            </a:pPr>
            <a:endParaRPr lang="en-US" altLang="en-US" sz="2200" dirty="0" smtClean="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increase your understanding of the 13/24 month option available to those in their first term?</a:t>
            </a:r>
          </a:p>
          <a:p>
            <a:pPr marL="457200" indent="-457200">
              <a:buClr>
                <a:schemeClr val="tx2"/>
              </a:buClr>
              <a:buSzPct val="95000"/>
              <a:buFont typeface="Courier New" pitchFamily="49" charset="0"/>
              <a:buChar char="o"/>
              <a:defRPr/>
            </a:pPr>
            <a:endParaRPr lang="en-US" altLang="en-US" sz="2200" dirty="0" smtClean="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increase your knowledge of the necessary requirements to seek an acceleration?</a:t>
            </a:r>
          </a:p>
          <a:p>
            <a:pPr marL="457200" indent="-457200">
              <a:buClr>
                <a:schemeClr val="tx2"/>
              </a:buClr>
              <a:buSzPct val="95000"/>
              <a:buFont typeface="Courier New" pitchFamily="49" charset="0"/>
              <a:buChar char="o"/>
              <a:defRPr/>
            </a:pPr>
            <a:endParaRPr lang="en-US" altLang="en-US" sz="2200" dirty="0" smtClean="0">
              <a:latin typeface="+mj-lt"/>
              <a:ea typeface="ＭＳ Ｐゴシック"/>
              <a:cs typeface="ＭＳ Ｐゴシック"/>
            </a:endParaRPr>
          </a:p>
          <a:p>
            <a:pPr marL="457200" indent="-457200">
              <a:buClr>
                <a:schemeClr val="tx2"/>
              </a:buClr>
              <a:buSzPct val="95000"/>
              <a:buFont typeface="Courier New" pitchFamily="49" charset="0"/>
              <a:buChar char="o"/>
              <a:defRPr/>
            </a:pPr>
            <a:r>
              <a:rPr lang="en-US" altLang="en-US" sz="2200" dirty="0" smtClean="0">
                <a:latin typeface="+mj-lt"/>
                <a:ea typeface="ＭＳ Ｐゴシック"/>
                <a:cs typeface="ＭＳ Ｐゴシック"/>
              </a:rPr>
              <a:t>Did this training clarify what is needed for a re-appointment?</a:t>
            </a:r>
          </a:p>
          <a:p>
            <a:pPr marL="457200" indent="-457200">
              <a:buClr>
                <a:schemeClr val="tx2"/>
              </a:buClr>
              <a:buSzPct val="95000"/>
              <a:buFont typeface="Courier New" pitchFamily="49" charset="0"/>
              <a:buChar char="o"/>
              <a:defRPr/>
            </a:pPr>
            <a:endParaRPr lang="en-US" altLang="en-US" sz="2200" dirty="0" smtClean="0">
              <a:latin typeface="+mj-lt"/>
              <a:ea typeface="ＭＳ Ｐゴシック"/>
              <a:cs typeface="ＭＳ Ｐゴシック"/>
            </a:endParaRPr>
          </a:p>
          <a:p>
            <a:pPr>
              <a:buFont typeface="Wingdings" pitchFamily="2" charset="2"/>
              <a:buNone/>
              <a:defRPr/>
            </a:pPr>
            <a:endParaRPr lang="en-US" altLang="en-US" sz="2400" dirty="0">
              <a:latin typeface="+mj-lt"/>
              <a:ea typeface="ＭＳ Ｐゴシック"/>
              <a:cs typeface="ＭＳ Ｐゴシック"/>
            </a:endParaRPr>
          </a:p>
        </p:txBody>
      </p:sp>
      <p:sp>
        <p:nvSpPr>
          <p:cNvPr id="38914" name="Rectangle 2"/>
          <p:cNvSpPr>
            <a:spLocks noChangeArrowheads="1"/>
          </p:cNvSpPr>
          <p:nvPr/>
        </p:nvSpPr>
        <p:spPr bwMode="auto">
          <a:xfrm>
            <a:off x="1066800" y="339725"/>
            <a:ext cx="7477125" cy="646331"/>
          </a:xfrm>
          <a:prstGeom prst="rect">
            <a:avLst/>
          </a:prstGeom>
          <a:noFill/>
          <a:ln w="9525">
            <a:noFill/>
            <a:miter lim="800000"/>
            <a:headEnd/>
            <a:tailEnd/>
          </a:ln>
        </p:spPr>
        <p:txBody>
          <a:bodyPr wrap="square">
            <a:spAutoFit/>
          </a:bodyPr>
          <a:lstStyle/>
          <a:p>
            <a:pPr algn="ctr">
              <a:defRPr/>
            </a:pPr>
            <a:r>
              <a:rPr lang="en-US" altLang="en-US" sz="3600" dirty="0" smtClean="0">
                <a:solidFill>
                  <a:srgbClr val="241DB3"/>
                </a:solidFill>
                <a:latin typeface="+mj-lt"/>
                <a:ea typeface="ＭＳ Ｐゴシック"/>
                <a:cs typeface="ＭＳ Ｐゴシック"/>
              </a:rPr>
              <a:t>Desired Outcomes </a:t>
            </a:r>
          </a:p>
        </p:txBody>
      </p:sp>
    </p:spTree>
    <p:extLst>
      <p:ext uri="{BB962C8B-B14F-4D97-AF65-F5344CB8AC3E}">
        <p14:creationId xmlns:p14="http://schemas.microsoft.com/office/powerpoint/2010/main" val="3980593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8706" y="149942"/>
            <a:ext cx="6986587" cy="1200329"/>
          </a:xfrm>
          <a:prstGeom prst="rect">
            <a:avLst/>
          </a:prstGeom>
          <a:pattFill prst="pct5">
            <a:fgClr>
              <a:schemeClr val="accent1"/>
            </a:fgClr>
            <a:bgClr>
              <a:schemeClr val="bg1"/>
            </a:bgClr>
          </a:patt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7200" dirty="0">
                <a:ln>
                  <a:prstDash val="solid"/>
                </a:ln>
                <a:solidFill>
                  <a:srgbClr val="241DB3"/>
                </a:solidFill>
                <a:latin typeface="+mj-lt"/>
                <a:ea typeface="Verdana" pitchFamily="34" charset="0"/>
                <a:cs typeface="Verdana" pitchFamily="34" charset="0"/>
              </a:rPr>
              <a:t>Questions??</a:t>
            </a:r>
          </a:p>
        </p:txBody>
      </p:sp>
      <p:pic>
        <p:nvPicPr>
          <p:cNvPr id="3" name="Picture 2" descr="http://dumteedum.com/wp-content/uploads/2015/05/Cow-Fac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571625"/>
            <a:ext cx="5943600" cy="3714750"/>
          </a:xfrm>
          <a:prstGeom prst="rect">
            <a:avLst/>
          </a:prstGeom>
          <a:noFill/>
          <a:ln>
            <a:noFill/>
          </a:ln>
        </p:spPr>
      </p:pic>
    </p:spTree>
    <p:extLst>
      <p:ext uri="{BB962C8B-B14F-4D97-AF65-F5344CB8AC3E}">
        <p14:creationId xmlns:p14="http://schemas.microsoft.com/office/powerpoint/2010/main" val="305581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txBox="1">
            <a:spLocks noChangeArrowheads="1"/>
          </p:cNvSpPr>
          <p:nvPr/>
        </p:nvSpPr>
        <p:spPr bwMode="auto">
          <a:xfrm>
            <a:off x="1090611" y="18210"/>
            <a:ext cx="6981825" cy="615950"/>
          </a:xfrm>
          <a:prstGeom prst="rect">
            <a:avLst/>
          </a:prstGeom>
          <a:noFill/>
          <a:ln w="9525">
            <a:noFill/>
            <a:miter lim="800000"/>
            <a:headEnd/>
            <a:tailEnd/>
          </a:ln>
        </p:spPr>
        <p:txBody>
          <a:bodyPr/>
          <a:lstStyle/>
          <a:p>
            <a:pPr algn="ctr">
              <a:defRPr/>
            </a:pPr>
            <a:r>
              <a:rPr lang="en-US" sz="3600" dirty="0">
                <a:solidFill>
                  <a:srgbClr val="241DB3"/>
                </a:solidFill>
                <a:latin typeface="+mj-lt"/>
                <a:ea typeface="ＭＳ Ｐゴシック"/>
                <a:cs typeface="ＭＳ Ｐゴシック"/>
              </a:rPr>
              <a:t>Agenda</a:t>
            </a:r>
          </a:p>
        </p:txBody>
      </p:sp>
      <p:sp>
        <p:nvSpPr>
          <p:cNvPr id="13314" name="Rectangle 3"/>
          <p:cNvSpPr>
            <a:spLocks noChangeArrowheads="1"/>
          </p:cNvSpPr>
          <p:nvPr/>
        </p:nvSpPr>
        <p:spPr bwMode="auto">
          <a:xfrm>
            <a:off x="279400" y="502895"/>
            <a:ext cx="8686799" cy="5844677"/>
          </a:xfrm>
          <a:prstGeom prst="rect">
            <a:avLst/>
          </a:prstGeom>
          <a:noFill/>
          <a:ln w="9525">
            <a:noFill/>
            <a:miter lim="800000"/>
            <a:headEnd/>
            <a:tailEnd/>
          </a:ln>
        </p:spPr>
        <p:txBody>
          <a:bodyPr wrap="square">
            <a:spAutoFit/>
          </a:bodyPr>
          <a:lstStyle/>
          <a:p>
            <a:pPr marL="342900" indent="-342900" defTabSz="914400">
              <a:spcBef>
                <a:spcPct val="20000"/>
              </a:spcBef>
              <a:buClr>
                <a:schemeClr val="tx2"/>
              </a:buClr>
              <a:buSzPct val="106000"/>
              <a:buFont typeface="Courier New" pitchFamily="49" charset="0"/>
              <a:buChar char="o"/>
              <a:defRPr/>
            </a:pPr>
            <a:r>
              <a:rPr lang="en-US" sz="2100" dirty="0">
                <a:latin typeface="+mj-lt"/>
                <a:ea typeface="ＭＳ Ｐゴシック"/>
                <a:cs typeface="ＭＳ Ｐゴシック"/>
              </a:rPr>
              <a:t>Process </a:t>
            </a:r>
            <a:r>
              <a:rPr lang="en-US" sz="2100" dirty="0" smtClean="0">
                <a:latin typeface="+mj-lt"/>
                <a:ea typeface="ＭＳ Ｐゴシック"/>
                <a:cs typeface="ＭＳ Ｐゴシック"/>
              </a:rPr>
              <a:t>Guide                       </a:t>
            </a:r>
            <a:endParaRPr lang="en-US" sz="2100" dirty="0">
              <a:latin typeface="+mj-lt"/>
              <a:ea typeface="ＭＳ Ｐゴシック"/>
              <a:cs typeface="ＭＳ Ｐゴシック"/>
            </a:endParaRPr>
          </a:p>
          <a:p>
            <a:pPr marL="342900" indent="-342900" defTabSz="914400">
              <a:spcBef>
                <a:spcPct val="20000"/>
              </a:spcBef>
              <a:buClr>
                <a:schemeClr val="tx2"/>
              </a:buClr>
              <a:buSzPct val="106000"/>
              <a:buFont typeface="Courier New" pitchFamily="49" charset="0"/>
              <a:buChar char="o"/>
              <a:defRPr/>
            </a:pPr>
            <a:r>
              <a:rPr lang="en-US" sz="2100" dirty="0">
                <a:latin typeface="+mj-lt"/>
                <a:ea typeface="ＭＳ Ｐゴシック"/>
                <a:cs typeface="ＭＳ Ｐゴシック"/>
              </a:rPr>
              <a:t>Benefits of Annual </a:t>
            </a:r>
            <a:r>
              <a:rPr lang="en-US" sz="2100" dirty="0" smtClean="0">
                <a:latin typeface="+mj-lt"/>
                <a:ea typeface="ＭＳ Ｐゴシック"/>
                <a:cs typeface="ＭＳ Ｐゴシック"/>
              </a:rPr>
              <a:t>Evaluations</a:t>
            </a:r>
          </a:p>
          <a:p>
            <a:pPr marL="342900" indent="-342900" defTabSz="914400">
              <a:spcBef>
                <a:spcPct val="20000"/>
              </a:spcBef>
              <a:buClr>
                <a:schemeClr val="tx2"/>
              </a:buClr>
              <a:buSzPct val="106000"/>
              <a:buFont typeface="Courier New" pitchFamily="49" charset="0"/>
              <a:buChar char="o"/>
              <a:defRPr/>
            </a:pPr>
            <a:r>
              <a:rPr lang="en-US" sz="2100" dirty="0" smtClean="0">
                <a:latin typeface="+mj-lt"/>
                <a:ea typeface="ＭＳ Ｐゴシック"/>
                <a:cs typeface="ＭＳ Ｐゴシック"/>
              </a:rPr>
              <a:t>Recent Changes to the AE </a:t>
            </a:r>
          </a:p>
          <a:p>
            <a:pPr marL="342900" indent="-342900" defTabSz="914400">
              <a:spcBef>
                <a:spcPct val="20000"/>
              </a:spcBef>
              <a:buClr>
                <a:schemeClr val="tx2"/>
              </a:buClr>
              <a:buSzPct val="106000"/>
              <a:buFont typeface="Courier New" pitchFamily="49" charset="0"/>
              <a:buChar char="o"/>
              <a:defRPr/>
            </a:pPr>
            <a:r>
              <a:rPr lang="en-US" sz="2100" dirty="0" smtClean="0">
                <a:latin typeface="+mj-lt"/>
                <a:ea typeface="ＭＳ Ｐゴシック"/>
                <a:cs typeface="ＭＳ Ｐゴシック"/>
              </a:rPr>
              <a:t>General </a:t>
            </a:r>
            <a:r>
              <a:rPr lang="en-US" sz="2100" dirty="0">
                <a:latin typeface="+mj-lt"/>
                <a:ea typeface="ＭＳ Ｐゴシック"/>
                <a:cs typeface="ＭＳ Ｐゴシック"/>
              </a:rPr>
              <a:t>Directions</a:t>
            </a:r>
          </a:p>
          <a:p>
            <a:pPr marL="342900" indent="-342900" defTabSz="914400">
              <a:spcBef>
                <a:spcPct val="20000"/>
              </a:spcBef>
              <a:buClr>
                <a:schemeClr val="tx2"/>
              </a:buClr>
              <a:buSzPct val="106000"/>
              <a:buFont typeface="Courier New" pitchFamily="49" charset="0"/>
              <a:buChar char="o"/>
              <a:defRPr/>
            </a:pPr>
            <a:r>
              <a:rPr lang="en-US" sz="2100" dirty="0">
                <a:latin typeface="+mj-lt"/>
                <a:ea typeface="ＭＳ Ｐゴシック"/>
                <a:cs typeface="ＭＳ Ｐゴシック"/>
              </a:rPr>
              <a:t>Guidance</a:t>
            </a:r>
          </a:p>
          <a:p>
            <a:pPr marL="800100" lvl="1" indent="-342900" defTabSz="914400">
              <a:spcBef>
                <a:spcPct val="20000"/>
              </a:spcBef>
              <a:buClr>
                <a:schemeClr val="tx2"/>
              </a:buClr>
              <a:buSzPct val="70000"/>
              <a:buFont typeface="Wingdings" pitchFamily="2" charset="2"/>
              <a:buChar char="q"/>
              <a:defRPr/>
            </a:pPr>
            <a:r>
              <a:rPr lang="en-US" sz="2100" dirty="0">
                <a:latin typeface="+mj-lt"/>
                <a:ea typeface="ＭＳ Ｐゴシック"/>
                <a:cs typeface="ＭＳ Ｐゴシック"/>
              </a:rPr>
              <a:t>The AE Template</a:t>
            </a:r>
          </a:p>
          <a:p>
            <a:pPr marL="800100" lvl="1" indent="-342900" defTabSz="914400">
              <a:spcBef>
                <a:spcPct val="20000"/>
              </a:spcBef>
              <a:buClr>
                <a:schemeClr val="tx2"/>
              </a:buClr>
              <a:buSzPct val="70000"/>
              <a:buFont typeface="Wingdings" pitchFamily="2" charset="2"/>
              <a:buChar char="q"/>
              <a:defRPr/>
            </a:pPr>
            <a:r>
              <a:rPr lang="en-US" sz="2100" dirty="0">
                <a:latin typeface="+mj-lt"/>
                <a:ea typeface="ＭＳ Ｐゴシック"/>
                <a:cs typeface="ＭＳ Ｐゴシック"/>
              </a:rPr>
              <a:t>“Themes” and </a:t>
            </a:r>
            <a:r>
              <a:rPr lang="en-US" sz="2100" dirty="0" smtClean="0">
                <a:latin typeface="+mj-lt"/>
                <a:ea typeface="ＭＳ Ｐゴシック"/>
                <a:cs typeface="ＭＳ Ｐゴシック"/>
              </a:rPr>
              <a:t>Examples</a:t>
            </a:r>
          </a:p>
          <a:p>
            <a:pPr marL="800100" lvl="1" indent="-342900" defTabSz="914400">
              <a:spcBef>
                <a:spcPct val="20000"/>
              </a:spcBef>
              <a:buClr>
                <a:schemeClr val="tx2"/>
              </a:buClr>
              <a:buSzPct val="70000"/>
              <a:buFont typeface="Wingdings" pitchFamily="2" charset="2"/>
              <a:buChar char="q"/>
              <a:defRPr/>
            </a:pPr>
            <a:r>
              <a:rPr lang="en-US" sz="2100" dirty="0">
                <a:ea typeface="ＭＳ Ｐゴシック"/>
                <a:cs typeface="ＭＳ Ｐゴシック"/>
              </a:rPr>
              <a:t>Tips for Writing Your AE</a:t>
            </a:r>
          </a:p>
          <a:p>
            <a:pPr marL="800100" lvl="1" indent="-342900" defTabSz="914400">
              <a:spcBef>
                <a:spcPct val="20000"/>
              </a:spcBef>
              <a:buClr>
                <a:schemeClr val="tx2"/>
              </a:buClr>
              <a:buSzPct val="70000"/>
              <a:buFont typeface="Wingdings" pitchFamily="2" charset="2"/>
              <a:buChar char="q"/>
              <a:defRPr/>
            </a:pPr>
            <a:r>
              <a:rPr lang="en-US" sz="2100" dirty="0" smtClean="0">
                <a:latin typeface="+mj-lt"/>
                <a:ea typeface="ＭＳ Ｐゴシック"/>
                <a:cs typeface="ＭＳ Ｐゴシック"/>
              </a:rPr>
              <a:t>Guidance for Supervisor</a:t>
            </a:r>
          </a:p>
          <a:p>
            <a:pPr marL="800100" lvl="1" indent="-342900" defTabSz="914400">
              <a:spcBef>
                <a:spcPct val="20000"/>
              </a:spcBef>
              <a:buClr>
                <a:schemeClr val="tx2"/>
              </a:buClr>
              <a:buSzPct val="70000"/>
              <a:buFont typeface="Wingdings" pitchFamily="2" charset="2"/>
              <a:buChar char="q"/>
              <a:defRPr/>
            </a:pPr>
            <a:r>
              <a:rPr lang="en-US" sz="2100" dirty="0" smtClean="0">
                <a:latin typeface="+mj-lt"/>
                <a:ea typeface="ＭＳ Ｐゴシック"/>
                <a:cs typeface="ＭＳ Ｐゴシック"/>
              </a:rPr>
              <a:t>Guidance for online AE Verification for Academics</a:t>
            </a:r>
          </a:p>
          <a:p>
            <a:pPr marL="342900" indent="-342900" defTabSz="914400">
              <a:spcBef>
                <a:spcPct val="20000"/>
              </a:spcBef>
              <a:buClr>
                <a:schemeClr val="tx2"/>
              </a:buClr>
              <a:buSzPct val="106000"/>
              <a:buFont typeface="Courier New" pitchFamily="49" charset="0"/>
              <a:buChar char="o"/>
              <a:defRPr/>
            </a:pPr>
            <a:r>
              <a:rPr lang="en-US" sz="2100" dirty="0" smtClean="0">
                <a:latin typeface="+mj-lt"/>
                <a:ea typeface="ＭＳ Ｐゴシック"/>
                <a:cs typeface="ＭＳ Ｐゴシック"/>
              </a:rPr>
              <a:t>Timeline</a:t>
            </a:r>
          </a:p>
          <a:p>
            <a:pPr marL="342900" indent="-342900" defTabSz="914400">
              <a:spcBef>
                <a:spcPct val="20000"/>
              </a:spcBef>
              <a:buClr>
                <a:schemeClr val="tx2"/>
              </a:buClr>
              <a:buSzPct val="106000"/>
              <a:buFont typeface="Courier New" pitchFamily="49" charset="0"/>
              <a:buChar char="o"/>
              <a:defRPr/>
            </a:pPr>
            <a:r>
              <a:rPr lang="en-US" sz="2100" dirty="0" smtClean="0">
                <a:latin typeface="+mj-lt"/>
                <a:ea typeface="ＭＳ Ｐゴシック"/>
                <a:cs typeface="ＭＳ Ｐゴシック"/>
              </a:rPr>
              <a:t>Merit and Promotion Criteria for each title series</a:t>
            </a:r>
          </a:p>
          <a:p>
            <a:pPr marL="342900" indent="-342900" defTabSz="914400">
              <a:spcBef>
                <a:spcPct val="20000"/>
              </a:spcBef>
              <a:buClr>
                <a:schemeClr val="tx2"/>
              </a:buClr>
              <a:buSzPct val="106000"/>
              <a:buFont typeface="Courier New" pitchFamily="49" charset="0"/>
              <a:buChar char="o"/>
              <a:defRPr/>
            </a:pPr>
            <a:r>
              <a:rPr lang="en-US" sz="2100" dirty="0" smtClean="0">
                <a:latin typeface="+mj-lt"/>
                <a:ea typeface="ＭＳ Ｐゴシック"/>
                <a:cs typeface="ＭＳ Ｐゴシック"/>
              </a:rPr>
              <a:t>Acceleration Criteria</a:t>
            </a:r>
          </a:p>
          <a:p>
            <a:pPr marL="342900" indent="-342900" defTabSz="914400">
              <a:spcBef>
                <a:spcPct val="20000"/>
              </a:spcBef>
              <a:buClr>
                <a:schemeClr val="tx2"/>
              </a:buClr>
              <a:buSzPct val="106000"/>
              <a:buFont typeface="Courier New" pitchFamily="49" charset="0"/>
              <a:buChar char="o"/>
              <a:defRPr/>
            </a:pPr>
            <a:r>
              <a:rPr lang="en-US" sz="2100" dirty="0" smtClean="0">
                <a:latin typeface="+mj-lt"/>
                <a:ea typeface="ＭＳ Ｐゴシック"/>
                <a:cs typeface="ＭＳ Ｐゴシック"/>
              </a:rPr>
              <a:t>Reappointment Requirements</a:t>
            </a:r>
          </a:p>
          <a:p>
            <a:pPr marL="342900" indent="-342900" defTabSz="914400">
              <a:spcBef>
                <a:spcPct val="20000"/>
              </a:spcBef>
              <a:buClr>
                <a:schemeClr val="tx2"/>
              </a:buClr>
              <a:buSzPct val="106000"/>
              <a:buFont typeface="Courier New" pitchFamily="49" charset="0"/>
              <a:buChar char="o"/>
              <a:defRPr/>
            </a:pPr>
            <a:r>
              <a:rPr lang="en-US" sz="2100" dirty="0" smtClean="0">
                <a:latin typeface="+mj-lt"/>
                <a:ea typeface="ＭＳ Ｐゴシック"/>
                <a:cs typeface="ＭＳ Ｐゴシック"/>
              </a:rPr>
              <a:t>Questions                           </a:t>
            </a:r>
            <a:endParaRPr lang="en-US" sz="2100" dirty="0">
              <a:latin typeface="+mj-lt"/>
              <a:ea typeface="ＭＳ Ｐゴシック"/>
              <a:cs typeface="ＭＳ Ｐゴシック"/>
            </a:endParaRPr>
          </a:p>
        </p:txBody>
      </p:sp>
    </p:spTree>
    <p:extLst>
      <p:ext uri="{BB962C8B-B14F-4D97-AF65-F5344CB8AC3E}">
        <p14:creationId xmlns:p14="http://schemas.microsoft.com/office/powerpoint/2010/main" val="1178720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20742" y="1286834"/>
            <a:ext cx="8288338" cy="36433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lnSpc>
                <a:spcPct val="80000"/>
              </a:lnSpc>
              <a:spcBef>
                <a:spcPct val="20000"/>
              </a:spcBef>
              <a:buClr>
                <a:schemeClr val="tx2"/>
              </a:buClr>
              <a:buFont typeface="Courier New" pitchFamily="49" charset="0"/>
              <a:buChar char="o"/>
              <a:defRPr/>
            </a:pPr>
            <a:endParaRPr lang="en-US" sz="2800" dirty="0">
              <a:ln>
                <a:solidFill>
                  <a:srgbClr val="FF0000"/>
                </a:solidFill>
              </a:ln>
              <a:solidFill>
                <a:srgbClr val="241DB3"/>
              </a:solidFill>
              <a:latin typeface="+mj-lt"/>
              <a:ea typeface="ＭＳ Ｐゴシック"/>
              <a:cs typeface="ＭＳ Ｐゴシック"/>
            </a:endParaRPr>
          </a:p>
        </p:txBody>
      </p:sp>
      <p:sp>
        <p:nvSpPr>
          <p:cNvPr id="6" name="Title 5"/>
          <p:cNvSpPr>
            <a:spLocks noGrp="1"/>
          </p:cNvSpPr>
          <p:nvPr>
            <p:ph type="title"/>
          </p:nvPr>
        </p:nvSpPr>
        <p:spPr>
          <a:xfrm>
            <a:off x="566191" y="2308390"/>
            <a:ext cx="8229600" cy="1143000"/>
          </a:xfrm>
        </p:spPr>
        <p:txBody>
          <a:bodyPr/>
          <a:lstStyle/>
          <a:p>
            <a:r>
              <a:rPr lang="en-US" dirty="0" smtClean="0">
                <a:solidFill>
                  <a:srgbClr val="241DB3"/>
                </a:solidFill>
              </a:rPr>
              <a:t>Annual Evaluations (AE)</a:t>
            </a:r>
            <a:endParaRPr lang="en-US" dirty="0">
              <a:solidFill>
                <a:srgbClr val="241DB3"/>
              </a:solidFill>
            </a:endParaRPr>
          </a:p>
        </p:txBody>
      </p:sp>
    </p:spTree>
    <p:extLst>
      <p:ext uri="{BB962C8B-B14F-4D97-AF65-F5344CB8AC3E}">
        <p14:creationId xmlns:p14="http://schemas.microsoft.com/office/powerpoint/2010/main" val="3021261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425450"/>
            <a:ext cx="8288338" cy="646113"/>
          </a:xfrm>
          <a:prstGeom prst="rect">
            <a:avLst/>
          </a:prstGeom>
        </p:spPr>
        <p:txBody>
          <a:bodyPr>
            <a:spAutoFit/>
          </a:bodyPr>
          <a:lstStyle/>
          <a:p>
            <a:pPr algn="ctr">
              <a:defRPr/>
            </a:pPr>
            <a:r>
              <a:rPr lang="en-US" sz="3600" kern="0" dirty="0">
                <a:solidFill>
                  <a:srgbClr val="241DB3"/>
                </a:solidFill>
                <a:latin typeface="+mj-lt"/>
                <a:ea typeface="Verdana" pitchFamily="34" charset="0"/>
                <a:cs typeface="Verdana" pitchFamily="34" charset="0"/>
              </a:rPr>
              <a:t>Process Guide</a:t>
            </a:r>
            <a:endParaRPr lang="en-US" dirty="0">
              <a:solidFill>
                <a:srgbClr val="241DB3"/>
              </a:solidFill>
              <a:latin typeface="+mj-lt"/>
              <a:ea typeface="Verdana" pitchFamily="34" charset="0"/>
              <a:cs typeface="Verdana" pitchFamily="34" charset="0"/>
            </a:endParaRPr>
          </a:p>
        </p:txBody>
      </p:sp>
      <p:sp>
        <p:nvSpPr>
          <p:cNvPr id="3" name="Rectangle 3"/>
          <p:cNvSpPr txBox="1">
            <a:spLocks noChangeArrowheads="1"/>
          </p:cNvSpPr>
          <p:nvPr/>
        </p:nvSpPr>
        <p:spPr bwMode="auto">
          <a:xfrm>
            <a:off x="428625" y="1271588"/>
            <a:ext cx="8288338" cy="3643312"/>
          </a:xfrm>
          <a:prstGeom prst="rect">
            <a:avLst/>
          </a:prstGeom>
          <a:noFill/>
          <a:ln w="9525">
            <a:noFill/>
            <a:miter lim="800000"/>
            <a:headEnd/>
            <a:tailEnd/>
          </a:ln>
        </p:spPr>
        <p:txBody>
          <a:bodyPr/>
          <a:lstStyle/>
          <a:p>
            <a:pPr marL="342900" indent="-342900">
              <a:lnSpc>
                <a:spcPct val="80000"/>
              </a:lnSpc>
              <a:spcBef>
                <a:spcPct val="20000"/>
              </a:spcBef>
              <a:buClr>
                <a:schemeClr val="tx2"/>
              </a:buClr>
              <a:buFont typeface="Courier New" pitchFamily="49" charset="0"/>
              <a:buChar char="o"/>
              <a:defRPr/>
            </a:pPr>
            <a:r>
              <a:rPr lang="en-US" sz="2800" dirty="0" smtClean="0">
                <a:latin typeface="+mj-lt"/>
                <a:ea typeface="ＭＳ Ｐゴシック"/>
                <a:cs typeface="ＭＳ Ｐゴシック"/>
              </a:rPr>
              <a:t>Annual Evaluation </a:t>
            </a:r>
            <a:r>
              <a:rPr lang="en-US" sz="2800" dirty="0">
                <a:latin typeface="+mj-lt"/>
                <a:ea typeface="ＭＳ Ｐゴシック"/>
                <a:cs typeface="ＭＳ Ｐゴシック"/>
              </a:rPr>
              <a:t>– </a:t>
            </a:r>
            <a:r>
              <a:rPr lang="en-US" sz="2800" dirty="0" smtClean="0">
                <a:latin typeface="+mj-lt"/>
                <a:ea typeface="ＭＳ Ｐゴシック"/>
                <a:cs typeface="ＭＳ Ｐゴシック"/>
              </a:rPr>
              <a:t>Academic  </a:t>
            </a:r>
            <a:r>
              <a:rPr lang="en-US" sz="2800" dirty="0" smtClean="0">
                <a:solidFill>
                  <a:srgbClr val="00B0F0"/>
                </a:solidFill>
                <a:latin typeface="+mj-lt"/>
                <a:ea typeface="ＭＳ Ｐゴシック"/>
                <a:cs typeface="ＭＳ Ｐゴシック"/>
              </a:rPr>
              <a:t>→</a:t>
            </a:r>
            <a:r>
              <a:rPr lang="en-US" sz="2800" dirty="0" smtClean="0">
                <a:latin typeface="+mj-lt"/>
                <a:ea typeface="ＭＳ Ｐゴシック"/>
                <a:cs typeface="ＭＳ Ｐゴシック"/>
              </a:rPr>
              <a:t>  Supervisor/</a:t>
            </a:r>
          </a:p>
          <a:p>
            <a:pPr marL="800100" lvl="1" indent="-342900">
              <a:lnSpc>
                <a:spcPct val="80000"/>
              </a:lnSpc>
              <a:spcBef>
                <a:spcPct val="20000"/>
              </a:spcBef>
              <a:buClr>
                <a:schemeClr val="tx2"/>
              </a:buClr>
              <a:buFont typeface="Courier New" pitchFamily="49" charset="0"/>
              <a:buChar char="o"/>
              <a:defRPr/>
            </a:pPr>
            <a:r>
              <a:rPr lang="en-US" sz="2800" dirty="0" smtClean="0">
                <a:latin typeface="+mj-lt"/>
                <a:ea typeface="ＭＳ Ｐゴシック"/>
                <a:cs typeface="ＭＳ Ｐゴシック"/>
              </a:rPr>
              <a:t>No </a:t>
            </a:r>
            <a:r>
              <a:rPr lang="en-US" sz="2800" dirty="0">
                <a:latin typeface="+mj-lt"/>
                <a:ea typeface="ＭＳ Ｐゴシック"/>
                <a:cs typeface="ＭＳ Ｐゴシック"/>
              </a:rPr>
              <a:t>higher level review</a:t>
            </a:r>
          </a:p>
          <a:p>
            <a:pPr marL="342900" indent="-342900">
              <a:lnSpc>
                <a:spcPct val="80000"/>
              </a:lnSpc>
              <a:spcBef>
                <a:spcPct val="20000"/>
              </a:spcBef>
              <a:buClr>
                <a:schemeClr val="tx2"/>
              </a:buClr>
              <a:buFont typeface="Courier New" pitchFamily="49" charset="0"/>
              <a:buChar char="o"/>
              <a:defRPr/>
            </a:pPr>
            <a:endParaRPr lang="en-US" sz="2800" dirty="0">
              <a:latin typeface="+mj-lt"/>
              <a:ea typeface="ＭＳ Ｐゴシック"/>
              <a:cs typeface="ＭＳ Ｐゴシック"/>
            </a:endParaRPr>
          </a:p>
          <a:p>
            <a:pPr marL="342900" indent="-342900">
              <a:lnSpc>
                <a:spcPct val="80000"/>
              </a:lnSpc>
              <a:spcBef>
                <a:spcPct val="20000"/>
              </a:spcBef>
              <a:buClr>
                <a:schemeClr val="tx2"/>
              </a:buClr>
              <a:buFont typeface="Courier New" pitchFamily="49" charset="0"/>
              <a:buChar char="o"/>
              <a:defRPr/>
            </a:pPr>
            <a:r>
              <a:rPr lang="en-US" sz="2800" dirty="0" smtClean="0">
                <a:latin typeface="+mj-lt"/>
                <a:ea typeface="ＭＳ Ｐゴシック"/>
                <a:cs typeface="ＭＳ Ｐゴシック"/>
              </a:rPr>
              <a:t>Academics affiliated with a statewide program (such as NPI) may receive input from the appropriate statewide director.            </a:t>
            </a:r>
            <a:endParaRPr lang="en-US" sz="2800" dirty="0">
              <a:latin typeface="+mj-lt"/>
              <a:ea typeface="ＭＳ Ｐゴシック"/>
              <a:cs typeface="ＭＳ Ｐゴシック"/>
            </a:endParaRPr>
          </a:p>
        </p:txBody>
      </p:sp>
    </p:spTree>
    <p:extLst>
      <p:ext uri="{BB962C8B-B14F-4D97-AF65-F5344CB8AC3E}">
        <p14:creationId xmlns:p14="http://schemas.microsoft.com/office/powerpoint/2010/main" val="2383630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925" y="482600"/>
            <a:ext cx="8013700" cy="646113"/>
          </a:xfrm>
          <a:prstGeom prst="rect">
            <a:avLst/>
          </a:prstGeom>
        </p:spPr>
        <p:txBody>
          <a:bodyPr>
            <a:spAutoFit/>
          </a:bodyPr>
          <a:lstStyle/>
          <a:p>
            <a:pPr>
              <a:defRPr/>
            </a:pPr>
            <a:r>
              <a:rPr lang="en-US" sz="3600" kern="0" dirty="0">
                <a:solidFill>
                  <a:schemeClr val="tx2"/>
                </a:solidFill>
                <a:latin typeface="+mj-lt"/>
                <a:ea typeface="Verdana" pitchFamily="34" charset="0"/>
                <a:cs typeface="Verdana" pitchFamily="34" charset="0"/>
              </a:rPr>
              <a:t>      </a:t>
            </a:r>
            <a:r>
              <a:rPr lang="en-US" sz="3600" kern="0" dirty="0">
                <a:solidFill>
                  <a:srgbClr val="241DB3"/>
                </a:solidFill>
                <a:latin typeface="+mj-lt"/>
                <a:ea typeface="Verdana" pitchFamily="34" charset="0"/>
                <a:cs typeface="Verdana" pitchFamily="34" charset="0"/>
              </a:rPr>
              <a:t>Benefits of the Annual Evaluation</a:t>
            </a:r>
            <a:endParaRPr lang="en-US" dirty="0">
              <a:solidFill>
                <a:srgbClr val="241DB3"/>
              </a:solidFill>
              <a:latin typeface="+mj-lt"/>
              <a:ea typeface="Verdana" pitchFamily="34" charset="0"/>
              <a:cs typeface="Verdana" pitchFamily="34" charset="0"/>
            </a:endParaRPr>
          </a:p>
        </p:txBody>
      </p:sp>
      <p:sp>
        <p:nvSpPr>
          <p:cNvPr id="3" name="Rectangle 3"/>
          <p:cNvSpPr txBox="1">
            <a:spLocks noChangeArrowheads="1"/>
          </p:cNvSpPr>
          <p:nvPr/>
        </p:nvSpPr>
        <p:spPr bwMode="auto">
          <a:xfrm>
            <a:off x="669925" y="1274633"/>
            <a:ext cx="7812087" cy="4286718"/>
          </a:xfrm>
          <a:prstGeom prst="rect">
            <a:avLst/>
          </a:prstGeom>
          <a:noFill/>
          <a:ln w="9525">
            <a:noFill/>
            <a:miter lim="800000"/>
            <a:headEnd/>
            <a:tailEnd/>
          </a:ln>
        </p:spPr>
        <p:txBody>
          <a:bodyPr/>
          <a:lstStyle/>
          <a:p>
            <a:pPr marL="342900" indent="-342900">
              <a:lnSpc>
                <a:spcPct val="80000"/>
              </a:lnSpc>
              <a:spcBef>
                <a:spcPct val="20000"/>
              </a:spcBef>
              <a:buClr>
                <a:schemeClr val="tx2"/>
              </a:buClr>
              <a:buFont typeface="Courier New" pitchFamily="49" charset="0"/>
              <a:buChar char="o"/>
              <a:defRPr/>
            </a:pPr>
            <a:r>
              <a:rPr lang="en-US" sz="2400" dirty="0">
                <a:latin typeface="+mj-lt"/>
                <a:ea typeface="ＭＳ Ｐゴシック"/>
                <a:cs typeface="ＭＳ Ｐゴシック"/>
              </a:rPr>
              <a:t>Creates a transparent system where academics know clearly what is expected of them throughout the performance cycle not just at the end of two or three years.</a:t>
            </a:r>
            <a:br>
              <a:rPr lang="en-US" sz="2400" dirty="0">
                <a:latin typeface="+mj-lt"/>
                <a:ea typeface="ＭＳ Ｐゴシック"/>
                <a:cs typeface="ＭＳ Ｐゴシック"/>
              </a:rPr>
            </a:br>
            <a:endParaRPr lang="en-US" sz="2400" dirty="0">
              <a:latin typeface="+mj-lt"/>
              <a:ea typeface="ＭＳ Ｐゴシック"/>
              <a:cs typeface="ＭＳ Ｐゴシック"/>
            </a:endParaRPr>
          </a:p>
          <a:p>
            <a:pPr marL="342900" indent="-342900">
              <a:lnSpc>
                <a:spcPct val="80000"/>
              </a:lnSpc>
              <a:spcBef>
                <a:spcPct val="20000"/>
              </a:spcBef>
              <a:buClr>
                <a:schemeClr val="tx2"/>
              </a:buClr>
              <a:buFont typeface="Courier New" pitchFamily="49" charset="0"/>
              <a:buChar char="o"/>
              <a:defRPr/>
            </a:pPr>
            <a:r>
              <a:rPr lang="en-US" sz="2400" dirty="0">
                <a:latin typeface="+mj-lt"/>
                <a:ea typeface="ＭＳ Ｐゴシック"/>
                <a:cs typeface="ＭＳ Ｐゴシック"/>
              </a:rPr>
              <a:t>Provides opportunity to “shift </a:t>
            </a:r>
            <a:r>
              <a:rPr lang="en-US" sz="2400" dirty="0" smtClean="0">
                <a:latin typeface="+mj-lt"/>
                <a:ea typeface="ＭＳ Ｐゴシック"/>
                <a:cs typeface="ＭＳ Ｐゴシック"/>
              </a:rPr>
              <a:t>gears” to meet emerging priorities.</a:t>
            </a:r>
            <a:r>
              <a:rPr lang="en-US" sz="2400" dirty="0">
                <a:latin typeface="+mj-lt"/>
                <a:ea typeface="ＭＳ Ｐゴシック"/>
                <a:cs typeface="ＭＳ Ｐゴシック"/>
              </a:rPr>
              <a:t/>
            </a:r>
            <a:br>
              <a:rPr lang="en-US" sz="2400" dirty="0">
                <a:latin typeface="+mj-lt"/>
                <a:ea typeface="ＭＳ Ｐゴシック"/>
                <a:cs typeface="ＭＳ Ｐゴシック"/>
              </a:rPr>
            </a:br>
            <a:endParaRPr lang="en-US" sz="2400" dirty="0" smtClean="0">
              <a:latin typeface="+mj-lt"/>
              <a:ea typeface="ＭＳ Ｐゴシック"/>
              <a:cs typeface="ＭＳ Ｐゴシック"/>
            </a:endParaRPr>
          </a:p>
          <a:p>
            <a:pPr marL="342900" indent="-342900">
              <a:lnSpc>
                <a:spcPct val="80000"/>
              </a:lnSpc>
              <a:spcBef>
                <a:spcPct val="20000"/>
              </a:spcBef>
              <a:buClr>
                <a:schemeClr val="tx2"/>
              </a:buClr>
              <a:buFont typeface="Courier New" pitchFamily="49" charset="0"/>
              <a:buChar char="o"/>
              <a:defRPr/>
            </a:pPr>
            <a:r>
              <a:rPr lang="en-US" sz="2400" dirty="0" smtClean="0">
                <a:latin typeface="+mj-lt"/>
                <a:ea typeface="ＭＳ Ｐゴシック"/>
                <a:cs typeface="ＭＳ Ｐゴシック"/>
              </a:rPr>
              <a:t>Provides a context for academic’s  work within the strategic vision and/or other identified program priorities for the coming year.</a:t>
            </a:r>
            <a:br>
              <a:rPr lang="en-US" sz="2400" dirty="0" smtClean="0">
                <a:latin typeface="+mj-lt"/>
                <a:ea typeface="ＭＳ Ｐゴシック"/>
                <a:cs typeface="ＭＳ Ｐゴシック"/>
              </a:rPr>
            </a:br>
            <a:endParaRPr lang="en-US" sz="2400" dirty="0" smtClean="0">
              <a:latin typeface="+mj-lt"/>
              <a:ea typeface="ＭＳ Ｐゴシック"/>
              <a:cs typeface="ＭＳ Ｐゴシック"/>
            </a:endParaRPr>
          </a:p>
          <a:p>
            <a:pPr marL="342900" indent="-342900">
              <a:lnSpc>
                <a:spcPct val="80000"/>
              </a:lnSpc>
              <a:spcBef>
                <a:spcPct val="20000"/>
              </a:spcBef>
              <a:buClr>
                <a:schemeClr val="tx2"/>
              </a:buClr>
              <a:buFont typeface="Courier New" pitchFamily="49" charset="0"/>
              <a:buChar char="o"/>
              <a:defRPr/>
            </a:pPr>
            <a:r>
              <a:rPr lang="en-US" sz="2400" dirty="0" smtClean="0">
                <a:latin typeface="+mj-lt"/>
                <a:ea typeface="ＭＳ Ｐゴシック"/>
                <a:cs typeface="ＭＳ Ｐゴシック"/>
              </a:rPr>
              <a:t>Positions academics for writing their Program Review.                                                                                                              </a:t>
            </a:r>
            <a:endParaRPr lang="en-US" sz="2400" dirty="0">
              <a:latin typeface="+mj-lt"/>
              <a:ea typeface="ＭＳ Ｐゴシック"/>
              <a:cs typeface="ＭＳ Ｐゴシック"/>
            </a:endParaRPr>
          </a:p>
        </p:txBody>
      </p:sp>
    </p:spTree>
    <p:extLst>
      <p:ext uri="{BB962C8B-B14F-4D97-AF65-F5344CB8AC3E}">
        <p14:creationId xmlns:p14="http://schemas.microsoft.com/office/powerpoint/2010/main" val="1096906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1157" y="342900"/>
            <a:ext cx="6773862" cy="646113"/>
          </a:xfrm>
          <a:prstGeom prst="rect">
            <a:avLst/>
          </a:prstGeom>
        </p:spPr>
        <p:txBody>
          <a:bodyPr>
            <a:spAutoFit/>
          </a:bodyPr>
          <a:lstStyle/>
          <a:p>
            <a:pPr algn="ctr">
              <a:defRPr/>
            </a:pPr>
            <a:r>
              <a:rPr lang="en-US" sz="3600" kern="0" dirty="0">
                <a:solidFill>
                  <a:srgbClr val="241DB3"/>
                </a:solidFill>
                <a:latin typeface="+mj-lt"/>
                <a:ea typeface="Verdana" pitchFamily="34" charset="0"/>
                <a:cs typeface="Verdana" pitchFamily="34" charset="0"/>
              </a:rPr>
              <a:t>Recent</a:t>
            </a:r>
            <a:r>
              <a:rPr lang="en-US" sz="3600" kern="0" dirty="0">
                <a:solidFill>
                  <a:srgbClr val="006666"/>
                </a:solidFill>
                <a:latin typeface="+mj-lt"/>
                <a:ea typeface="Verdana" pitchFamily="34" charset="0"/>
                <a:cs typeface="Verdana" pitchFamily="34" charset="0"/>
              </a:rPr>
              <a:t> </a:t>
            </a:r>
            <a:r>
              <a:rPr lang="en-US" sz="3600" kern="0" dirty="0">
                <a:solidFill>
                  <a:srgbClr val="241DB3"/>
                </a:solidFill>
                <a:latin typeface="+mj-lt"/>
                <a:ea typeface="Verdana" pitchFamily="34" charset="0"/>
                <a:cs typeface="Verdana" pitchFamily="34" charset="0"/>
              </a:rPr>
              <a:t>Changes to the AE</a:t>
            </a:r>
            <a:endParaRPr lang="en-US" dirty="0">
              <a:solidFill>
                <a:srgbClr val="241DB3"/>
              </a:solidFill>
              <a:latin typeface="+mj-lt"/>
              <a:ea typeface="Verdana" pitchFamily="34" charset="0"/>
              <a:cs typeface="Verdana" pitchFamily="34" charset="0"/>
            </a:endParaRPr>
          </a:p>
        </p:txBody>
      </p:sp>
      <p:sp>
        <p:nvSpPr>
          <p:cNvPr id="3" name="Rectangle 2"/>
          <p:cNvSpPr/>
          <p:nvPr/>
        </p:nvSpPr>
        <p:spPr>
          <a:xfrm>
            <a:off x="1002891" y="989013"/>
            <a:ext cx="7462684" cy="5383012"/>
          </a:xfrm>
          <a:prstGeom prst="rect">
            <a:avLst/>
          </a:prstGeom>
        </p:spPr>
        <p:txBody>
          <a:bodyPr wrap="square">
            <a:spAutoFit/>
          </a:bodyPr>
          <a:lstStyle/>
          <a:p>
            <a:pPr marL="342900" lvl="0" indent="-342900" defTabSz="914400">
              <a:spcBef>
                <a:spcPts val="0"/>
              </a:spcBef>
              <a:spcAft>
                <a:spcPts val="1200"/>
              </a:spcAft>
              <a:buClr>
                <a:schemeClr val="tx2"/>
              </a:buClr>
              <a:buSzPct val="100000"/>
              <a:buFont typeface="Courier New" pitchFamily="49" charset="0"/>
              <a:buChar char="o"/>
              <a:defRPr/>
            </a:pPr>
            <a:r>
              <a:rPr lang="en-US" sz="2200" dirty="0" smtClean="0">
                <a:latin typeface="+mj-lt"/>
              </a:rPr>
              <a:t>Academics who have been appointed more than 6 months will </a:t>
            </a:r>
            <a:r>
              <a:rPr lang="en-US" sz="2200" dirty="0">
                <a:latin typeface="+mj-lt"/>
              </a:rPr>
              <a:t>use </a:t>
            </a:r>
            <a:r>
              <a:rPr lang="en-US" sz="2200" dirty="0" smtClean="0">
                <a:latin typeface="+mj-lt"/>
              </a:rPr>
              <a:t>the full </a:t>
            </a:r>
            <a:r>
              <a:rPr lang="en-US" sz="2200" dirty="0">
                <a:latin typeface="+mj-lt"/>
              </a:rPr>
              <a:t>template for </a:t>
            </a:r>
            <a:r>
              <a:rPr lang="en-US" sz="2200" dirty="0" smtClean="0">
                <a:latin typeface="+mj-lt"/>
              </a:rPr>
              <a:t>their Annual Evaluation</a:t>
            </a:r>
            <a:r>
              <a:rPr lang="en-US" sz="2200" dirty="0">
                <a:latin typeface="+mj-lt"/>
              </a:rPr>
              <a:t> </a:t>
            </a:r>
            <a:r>
              <a:rPr lang="en-US" sz="2200" dirty="0" smtClean="0">
                <a:latin typeface="+mj-lt"/>
              </a:rPr>
              <a:t>(Sections A, B and C).</a:t>
            </a:r>
          </a:p>
          <a:p>
            <a:pPr marL="342900" lvl="0" indent="-342900" defTabSz="914400">
              <a:spcBef>
                <a:spcPts val="0"/>
              </a:spcBef>
              <a:spcAft>
                <a:spcPts val="1200"/>
              </a:spcAft>
              <a:buClr>
                <a:schemeClr val="tx2"/>
              </a:buClr>
              <a:buSzPct val="100000"/>
              <a:buFont typeface="Courier New" pitchFamily="49" charset="0"/>
              <a:buChar char="o"/>
              <a:defRPr/>
            </a:pPr>
            <a:r>
              <a:rPr lang="en-US" sz="2200" dirty="0" smtClean="0">
                <a:latin typeface="+mj-lt"/>
              </a:rPr>
              <a:t>Academics who have served less than 6 months will use the abbreviated template for their Annual Evaluation (Sections A and C).</a:t>
            </a:r>
          </a:p>
          <a:p>
            <a:pPr marL="342900" indent="-3429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Academics who begin after the fiscal review period ending September 30</a:t>
            </a:r>
            <a:r>
              <a:rPr lang="en-US" sz="2200" baseline="30000" dirty="0" smtClean="0">
                <a:latin typeface="+mj-lt"/>
                <a:ea typeface="ＭＳ Ｐゴシック"/>
                <a:cs typeface="ＭＳ Ｐゴシック"/>
              </a:rPr>
              <a:t>th</a:t>
            </a:r>
            <a:r>
              <a:rPr lang="en-US" sz="2200" dirty="0" smtClean="0">
                <a:latin typeface="+mj-lt"/>
                <a:ea typeface="ＭＳ Ｐゴシック"/>
                <a:cs typeface="ＭＳ Ｐゴシック"/>
              </a:rPr>
              <a:t> will be assigned goals only.</a:t>
            </a:r>
          </a:p>
          <a:p>
            <a:pPr marL="342900" indent="-342900" defTabSz="914400">
              <a:spcBef>
                <a:spcPts val="0"/>
              </a:spcBef>
              <a:spcAft>
                <a:spcPts val="1200"/>
              </a:spcAft>
              <a:buClr>
                <a:schemeClr val="tx2"/>
              </a:buClr>
              <a:buSzPct val="100000"/>
              <a:buFont typeface="Courier New" pitchFamily="49" charset="0"/>
              <a:buChar char="o"/>
              <a:defRPr/>
            </a:pPr>
            <a:r>
              <a:rPr lang="en-US" sz="2200" dirty="0" smtClean="0">
                <a:latin typeface="+mj-lt"/>
                <a:ea typeface="ＭＳ Ｐゴシック"/>
                <a:cs typeface="ＭＳ Ｐゴシック"/>
              </a:rPr>
              <a:t>All documents related to the AE must be uploaded as </a:t>
            </a:r>
            <a:r>
              <a:rPr lang="en-US" sz="2200" b="1" dirty="0" smtClean="0">
                <a:latin typeface="+mj-lt"/>
                <a:ea typeface="ＭＳ Ｐゴシック"/>
                <a:cs typeface="ＭＳ Ｐゴシック"/>
              </a:rPr>
              <a:t>pdfs</a:t>
            </a:r>
            <a:r>
              <a:rPr lang="en-US" sz="2200" dirty="0" smtClean="0">
                <a:latin typeface="+mj-lt"/>
                <a:ea typeface="ＭＳ Ｐゴシック"/>
                <a:cs typeface="ＭＳ Ｐゴシック"/>
              </a:rPr>
              <a:t>.</a:t>
            </a:r>
            <a:endParaRPr lang="en-US" sz="2200" dirty="0">
              <a:latin typeface="+mj-lt"/>
              <a:ea typeface="ＭＳ Ｐゴシック"/>
              <a:cs typeface="ＭＳ Ｐゴシック"/>
            </a:endParaRPr>
          </a:p>
          <a:p>
            <a:pPr marL="342900" indent="-342900" defTabSz="914400">
              <a:spcBef>
                <a:spcPts val="0"/>
              </a:spcBef>
              <a:spcAft>
                <a:spcPts val="1200"/>
              </a:spcAft>
              <a:buClr>
                <a:schemeClr val="tx2"/>
              </a:buClr>
              <a:buSzPct val="100000"/>
              <a:buFont typeface="Courier New" pitchFamily="49" charset="0"/>
              <a:buChar char="o"/>
              <a:defRPr/>
            </a:pPr>
            <a:r>
              <a:rPr lang="en-US" sz="2200" dirty="0" smtClean="0">
                <a:solidFill>
                  <a:srgbClr val="000000"/>
                </a:solidFill>
                <a:latin typeface="+mj-lt"/>
                <a:ea typeface="ＭＳ Ｐゴシック"/>
                <a:cs typeface="ＭＳ Ｐゴシック"/>
              </a:rPr>
              <a:t>Reminder: AE/goals </a:t>
            </a:r>
            <a:r>
              <a:rPr lang="en-US" sz="2200" dirty="0">
                <a:solidFill>
                  <a:srgbClr val="000000"/>
                </a:solidFill>
                <a:latin typeface="+mj-lt"/>
                <a:ea typeface="ＭＳ Ｐゴシック"/>
                <a:cs typeface="ＭＳ Ｐゴシック"/>
              </a:rPr>
              <a:t>due February 1</a:t>
            </a:r>
            <a:r>
              <a:rPr lang="en-US" sz="2200" dirty="0" smtClean="0">
                <a:solidFill>
                  <a:srgbClr val="000000"/>
                </a:solidFill>
                <a:latin typeface="+mj-lt"/>
                <a:ea typeface="ＭＳ Ｐゴシック"/>
                <a:cs typeface="ＭＳ Ｐゴシック"/>
              </a:rPr>
              <a:t>, 2017, (same </a:t>
            </a:r>
            <a:r>
              <a:rPr lang="en-US" sz="2200" dirty="0">
                <a:solidFill>
                  <a:srgbClr val="000000"/>
                </a:solidFill>
                <a:latin typeface="+mj-lt"/>
                <a:ea typeface="ＭＳ Ｐゴシック"/>
                <a:cs typeface="ＭＳ Ｐゴシック"/>
              </a:rPr>
              <a:t>date as merits and </a:t>
            </a:r>
            <a:r>
              <a:rPr lang="en-US" sz="2200" dirty="0" smtClean="0">
                <a:solidFill>
                  <a:srgbClr val="000000"/>
                </a:solidFill>
                <a:latin typeface="+mj-lt"/>
                <a:ea typeface="ＭＳ Ｐゴシック"/>
                <a:cs typeface="ＭＳ Ｐゴシック"/>
              </a:rPr>
              <a:t>promotions).</a:t>
            </a:r>
            <a:endParaRPr lang="en-US" sz="2200" dirty="0">
              <a:solidFill>
                <a:srgbClr val="000000"/>
              </a:solidFill>
              <a:latin typeface="+mj-lt"/>
              <a:ea typeface="ＭＳ Ｐゴシック"/>
              <a:cs typeface="ＭＳ Ｐゴシック"/>
            </a:endParaRPr>
          </a:p>
          <a:p>
            <a:pPr marL="342900" indent="-342900" defTabSz="914400">
              <a:spcBef>
                <a:spcPts val="0"/>
              </a:spcBef>
              <a:spcAft>
                <a:spcPts val="1200"/>
              </a:spcAft>
              <a:buClr>
                <a:schemeClr val="tx2"/>
              </a:buClr>
              <a:buSzPct val="100000"/>
              <a:defRPr/>
            </a:pPr>
            <a:endParaRPr lang="en-US" sz="2200" dirty="0" smtClean="0">
              <a:latin typeface="+mj-lt"/>
              <a:ea typeface="ＭＳ Ｐゴシック"/>
              <a:cs typeface="ＭＳ Ｐゴシック"/>
            </a:endParaRPr>
          </a:p>
          <a:p>
            <a:pPr lvl="1" defTabSz="914400">
              <a:lnSpc>
                <a:spcPct val="90000"/>
              </a:lnSpc>
              <a:spcBef>
                <a:spcPct val="20000"/>
              </a:spcBef>
              <a:buClr>
                <a:schemeClr val="tx2"/>
              </a:buClr>
              <a:buSzPct val="70000"/>
              <a:defRPr/>
            </a:pPr>
            <a:endParaRPr lang="en-US" dirty="0">
              <a:solidFill>
                <a:srgbClr val="000000"/>
              </a:solidFill>
              <a:latin typeface="Verdana" pitchFamily="34" charset="0"/>
              <a:ea typeface="ＭＳ Ｐゴシック"/>
              <a:cs typeface="ＭＳ Ｐゴシック"/>
            </a:endParaRPr>
          </a:p>
        </p:txBody>
      </p:sp>
    </p:spTree>
    <p:extLst>
      <p:ext uri="{BB962C8B-B14F-4D97-AF65-F5344CB8AC3E}">
        <p14:creationId xmlns:p14="http://schemas.microsoft.com/office/powerpoint/2010/main" val="546162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ANRBrand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ANRBrand_basic</Template>
  <TotalTime>1561</TotalTime>
  <Words>2879</Words>
  <Application>Microsoft Office PowerPoint</Application>
  <PresentationFormat>On-screen Show (4:3)</PresentationFormat>
  <Paragraphs>399</Paragraphs>
  <Slides>45</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45</vt:i4>
      </vt:variant>
    </vt:vector>
  </HeadingPairs>
  <TitlesOfParts>
    <vt:vector size="57" baseType="lpstr">
      <vt:lpstr>ＭＳ Ｐゴシック</vt:lpstr>
      <vt:lpstr>ＭＳ Ｐゴシック</vt:lpstr>
      <vt:lpstr>Arial</vt:lpstr>
      <vt:lpstr>Arial Black</vt:lpstr>
      <vt:lpstr>Calibri</vt:lpstr>
      <vt:lpstr>Courier New</vt:lpstr>
      <vt:lpstr>Lucida Handwriting</vt:lpstr>
      <vt:lpstr>Tahoma</vt:lpstr>
      <vt:lpstr>Verdana</vt:lpstr>
      <vt:lpstr>Wingdings</vt:lpstr>
      <vt:lpstr>ANRBrand_basic</vt:lpstr>
      <vt:lpstr>Custom Design</vt:lpstr>
      <vt:lpstr>PowerPoint Presentation</vt:lpstr>
      <vt:lpstr>PowerPoint Presentation</vt:lpstr>
      <vt:lpstr>PowerPoint Presentation</vt:lpstr>
      <vt:lpstr>PowerPoint Presentation</vt:lpstr>
      <vt:lpstr>PowerPoint Presentation</vt:lpstr>
      <vt:lpstr>Annual Evaluations (AE)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Merit/Promotion Criteria</vt:lpstr>
      <vt:lpstr>13 &amp; 24 Month Option for Academics  in their first term (Quick Snapshot)</vt:lpstr>
      <vt:lpstr>Merit for Academic Coordinators </vt:lpstr>
      <vt:lpstr>Merit/Promotion for Professional Researchers &amp; Project Scientists  </vt:lpstr>
      <vt:lpstr>Merit/Promotion for Research Specialists </vt:lpstr>
      <vt:lpstr>Acceleration Criteria</vt:lpstr>
      <vt:lpstr>Acceleration Criteria  (continued)</vt:lpstr>
      <vt:lpstr>Accelerated Merit for All Academics  </vt:lpstr>
      <vt:lpstr>Accelerated Merit for All Academics  (continued)</vt:lpstr>
      <vt:lpstr> Accelerated Promotion for All Academics (except Academic Coordinators)  </vt:lpstr>
      <vt:lpstr>Accelerated Promotion for All Academics                                           (except Academic Coordinators)                (continued)</vt:lpstr>
      <vt:lpstr>Re-Appointment</vt:lpstr>
      <vt:lpstr> Requirements for Re-Appointment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presentation notes brief.</dc:title>
  <dc:creator>Pam Tise</dc:creator>
  <cp:lastModifiedBy>Kimberly C Ingram</cp:lastModifiedBy>
  <cp:revision>285</cp:revision>
  <cp:lastPrinted>2016-10-03T19:23:36Z</cp:lastPrinted>
  <dcterms:created xsi:type="dcterms:W3CDTF">2012-09-17T22:50:43Z</dcterms:created>
  <dcterms:modified xsi:type="dcterms:W3CDTF">2016-10-21T16:29:05Z</dcterms:modified>
</cp:coreProperties>
</file>