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.xml" ContentType="application/vnd.openxmlformats-officedocument.presentationml.notesSlide+xml"/>
  <Override PartName="/ppt/tags/tag35.xml" ContentType="application/vnd.openxmlformats-officedocument.presentationml.tags+xml"/>
  <Override PartName="/ppt/notesSlides/notesSlide2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3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4.xml" ContentType="application/vnd.openxmlformats-officedocument.presentationml.notesSlide+xml"/>
  <Override PartName="/ppt/tags/tag41.xml" ContentType="application/vnd.openxmlformats-officedocument.presentationml.tags+xml"/>
  <Override PartName="/ppt/notesSlides/notesSlide5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6.xml" ContentType="application/vnd.openxmlformats-officedocument.presentationml.notesSlide+xml"/>
  <Override PartName="/ppt/tags/tag48.xml" ContentType="application/vnd.openxmlformats-officedocument.presentationml.tags+xml"/>
  <Override PartName="/ppt/notesSlides/notesSlide7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8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57"/>
  </p:notesMasterIdLst>
  <p:sldIdLst>
    <p:sldId id="384" r:id="rId3"/>
    <p:sldId id="257" r:id="rId4"/>
    <p:sldId id="259" r:id="rId5"/>
    <p:sldId id="264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83" r:id="rId16"/>
    <p:sldId id="290" r:id="rId17"/>
    <p:sldId id="314" r:id="rId18"/>
    <p:sldId id="391" r:id="rId19"/>
    <p:sldId id="299" r:id="rId20"/>
    <p:sldId id="300" r:id="rId21"/>
    <p:sldId id="323" r:id="rId22"/>
    <p:sldId id="324" r:id="rId23"/>
    <p:sldId id="329" r:id="rId24"/>
    <p:sldId id="331" r:id="rId25"/>
    <p:sldId id="332" r:id="rId26"/>
    <p:sldId id="334" r:id="rId27"/>
    <p:sldId id="390" r:id="rId28"/>
    <p:sldId id="343" r:id="rId29"/>
    <p:sldId id="344" r:id="rId30"/>
    <p:sldId id="345" r:id="rId31"/>
    <p:sldId id="346" r:id="rId32"/>
    <p:sldId id="347" r:id="rId33"/>
    <p:sldId id="381" r:id="rId34"/>
    <p:sldId id="385" r:id="rId35"/>
    <p:sldId id="386" r:id="rId36"/>
    <p:sldId id="387" r:id="rId37"/>
    <p:sldId id="335" r:id="rId38"/>
    <p:sldId id="388" r:id="rId39"/>
    <p:sldId id="389" r:id="rId40"/>
    <p:sldId id="382" r:id="rId41"/>
    <p:sldId id="354" r:id="rId42"/>
    <p:sldId id="353" r:id="rId43"/>
    <p:sldId id="355" r:id="rId44"/>
    <p:sldId id="369" r:id="rId45"/>
    <p:sldId id="360" r:id="rId46"/>
    <p:sldId id="364" r:id="rId47"/>
    <p:sldId id="366" r:id="rId48"/>
    <p:sldId id="356" r:id="rId49"/>
    <p:sldId id="357" r:id="rId50"/>
    <p:sldId id="375" r:id="rId51"/>
    <p:sldId id="376" r:id="rId52"/>
    <p:sldId id="377" r:id="rId53"/>
    <p:sldId id="378" r:id="rId54"/>
    <p:sldId id="383" r:id="rId55"/>
    <p:sldId id="379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4BD97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97" autoAdjust="0"/>
    <p:restoredTop sz="94660"/>
  </p:normalViewPr>
  <p:slideViewPr>
    <p:cSldViewPr snapToGrid="0" showGuides="1">
      <p:cViewPr varScale="1">
        <p:scale>
          <a:sx n="127" d="100"/>
          <a:sy n="127" d="100"/>
        </p:scale>
        <p:origin x="89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058075-7336-45F0-B4FA-51A1FBEDAC68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70A83-1957-4EAB-B81C-74B8D1849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08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id="{1C2C125F-FFBF-48A5-A6E1-7E908C0748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65175" indent="-2936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76338" indent="-2349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47825" indent="-2349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9313" indent="-2349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765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337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909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481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F3BEB2A-2B49-4FCA-9A38-DBCE099BB025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9F1C27DC-2B65-4F84-A4BD-4762028A3F9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A9DB4BBC-BC1D-4F6C-87A7-98A7A5A6DDE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357054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id="{1C2C125F-FFBF-48A5-A6E1-7E908C0748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65175" indent="-2936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76338" indent="-2349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47825" indent="-2349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9313" indent="-2349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765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337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909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481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F3BEB2A-2B49-4FCA-9A38-DBCE099BB025}" type="slidenum">
              <a:rPr lang="en-US" altLang="en-US" sz="1200"/>
              <a:pPr/>
              <a:t>35</a:t>
            </a:fld>
            <a:endParaRPr lang="en-US" altLang="en-US" sz="1200"/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9F1C27DC-2B65-4F84-A4BD-4762028A3F9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A9DB4BBC-BC1D-4F6C-87A7-98A7A5A6DDE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1903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>
            <a:extLst>
              <a:ext uri="{FF2B5EF4-FFF2-40B4-BE49-F238E27FC236}">
                <a16:creationId xmlns:a16="http://schemas.microsoft.com/office/drawing/2014/main" id="{1C2C125F-FFBF-48A5-A6E1-7E908C0748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65175" indent="-293688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76338" indent="-2349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47825" indent="-2349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119313" indent="-2349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765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337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909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48113" indent="-2349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F3BEB2A-2B49-4FCA-9A38-DBCE099BB025}" type="slidenum">
              <a:rPr lang="en-US" altLang="en-US" sz="1200"/>
              <a:pPr/>
              <a:t>37</a:t>
            </a:fld>
            <a:endParaRPr lang="en-US" altLang="en-US" sz="1200"/>
          </a:p>
        </p:txBody>
      </p:sp>
      <p:sp>
        <p:nvSpPr>
          <p:cNvPr id="117763" name="Rectangle 2">
            <a:extLst>
              <a:ext uri="{FF2B5EF4-FFF2-40B4-BE49-F238E27FC236}">
                <a16:creationId xmlns:a16="http://schemas.microsoft.com/office/drawing/2014/main" id="{9F1C27DC-2B65-4F84-A4BD-4762028A3F9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>
            <a:extLst>
              <a:ext uri="{FF2B5EF4-FFF2-40B4-BE49-F238E27FC236}">
                <a16:creationId xmlns:a16="http://schemas.microsoft.com/office/drawing/2014/main" id="{A9DB4BBC-BC1D-4F6C-87A7-98A7A5A6DDEE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62861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57035" indent="-291167"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64670" indent="-232934"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30537" indent="-232934"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96405" indent="-232934"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62272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3028141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94009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959876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fld id="{59872669-72C3-4383-965A-974E9F4167EB}" type="slidenum">
              <a:rPr lang="en-US" altLang="en-US" sz="1200"/>
              <a:pPr/>
              <a:t>40</a:t>
            </a:fld>
            <a:endParaRPr lang="en-US" altLang="en-US" sz="12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386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57035" indent="-291167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64670" indent="-232934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30537" indent="-232934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96405" indent="-232934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62272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141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94009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59876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FADD6339-C063-4FAE-9464-76E41222D716}" type="slidenum">
              <a:rPr lang="en-US" altLang="en-US" sz="1200"/>
              <a:pPr/>
              <a:t>41</a:t>
            </a:fld>
            <a:endParaRPr lang="en-US" altLang="en-US" sz="120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611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57035" indent="-291167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64670" indent="-232934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30537" indent="-232934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96405" indent="-232934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62272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141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94009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59876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FADD6339-C063-4FAE-9464-76E41222D716}" type="slidenum">
              <a:rPr lang="en-US" altLang="en-US" sz="1200"/>
              <a:pPr/>
              <a:t>47</a:t>
            </a:fld>
            <a:endParaRPr lang="en-US" altLang="en-US" sz="120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altLang="en-US" dirty="0">
                <a:latin typeface="Arial" pitchFamily="34" charset="0"/>
              </a:rPr>
              <a:t>All</a:t>
            </a:r>
            <a:r>
              <a:rPr lang="en-US" altLang="en-US" baseline="0" dirty="0">
                <a:latin typeface="Arial" pitchFamily="34" charset="0"/>
              </a:rPr>
              <a:t> stakeholders should start doing this – we have so far been sending the wrong message, “the trees will be fine” or “the trees are not really important” </a:t>
            </a:r>
            <a:endParaRPr lang="en-US" alt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85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57035" indent="-291167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64670" indent="-232934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30537" indent="-232934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96405" indent="-232934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62272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28141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94009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59876" indent="-232934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FADD6339-C063-4FAE-9464-76E41222D716}" type="slidenum">
              <a:rPr lang="en-US" altLang="en-US" sz="1200"/>
              <a:pPr/>
              <a:t>48</a:t>
            </a:fld>
            <a:endParaRPr lang="en-US" altLang="en-US" sz="1200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7317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38275" y="1173163"/>
            <a:ext cx="4225925" cy="31686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65079" indent="-29365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76190" indent="-23492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47618" indent="-23492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119047" indent="-234921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76190" indent="-2349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33332" indent="-2349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90475" indent="-2349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47618" indent="-2349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2A8D844A-04F4-4418-814A-A4B6E9B1CA43}" type="slidenum">
              <a:rPr lang="en-US" altLang="en-US"/>
              <a:pPr>
                <a:spcBef>
                  <a:spcPct val="0"/>
                </a:spcBef>
              </a:pPr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2949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74185" indent="-297763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91054" indent="-23821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67475" indent="-23821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143897" indent="-23821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620318" indent="-238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096739" indent="-238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573161" indent="-238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049582" indent="-23821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B7999A6-31E9-4D2F-8BB1-1DF128C3862C}" type="slidenum">
              <a:rPr lang="en-US" altLang="en-US" smtClean="0"/>
              <a:pPr eaLnBrk="1" hangingPunct="1"/>
              <a:t>54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606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1A6B-14AE-424D-A1F3-2371E130F3C2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1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1A6B-14AE-424D-A1F3-2371E130F3C2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46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1A6B-14AE-424D-A1F3-2371E130F3C2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03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335EB-3247-4E37-B3B2-5DC6170BEDF4}" type="datetimeFigureOut">
              <a:rPr lang="en-US" altLang="en-US"/>
              <a:pPr>
                <a:defRPr/>
              </a:pPr>
              <a:t>6/13/2017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3D538-3B95-448F-8ECA-3F0D5BD33E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7086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58094-AC13-4DB4-B79C-CA68B62E01C1}" type="datetimeFigureOut">
              <a:rPr lang="en-US" altLang="en-US"/>
              <a:pPr>
                <a:defRPr/>
              </a:pPr>
              <a:t>6/13/2017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D854D-1884-4E21-9FF9-6779D86F09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20909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5888E-D33B-46B8-ACD5-25A71BC8FEED}" type="datetimeFigureOut">
              <a:rPr lang="en-US" altLang="en-US"/>
              <a:pPr>
                <a:defRPr/>
              </a:pPr>
              <a:t>6/13/2017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6DFBE-0E80-4E17-8875-62EC48D976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9647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DD937-FD24-42B7-8F37-77B5D16B8DE7}" type="datetimeFigureOut">
              <a:rPr lang="en-US" altLang="en-US"/>
              <a:pPr>
                <a:defRPr/>
              </a:pPr>
              <a:t>6/13/2017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FC525D-C5E8-481D-AEDB-3C6866F071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7139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B0086-3258-4D74-860D-702BF10D4AE6}" type="datetimeFigureOut">
              <a:rPr lang="en-US" altLang="en-US"/>
              <a:pPr>
                <a:defRPr/>
              </a:pPr>
              <a:t>6/13/2017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B0512F-DC25-4C00-A70E-7F2D29341E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588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FF55B-4707-40FE-AAEF-A75260851939}" type="datetimeFigureOut">
              <a:rPr lang="en-US" altLang="en-US"/>
              <a:pPr>
                <a:defRPr/>
              </a:pPr>
              <a:t>6/13/2017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04CDF-293F-42F1-BEA9-83CBB2240C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093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9586C-3866-4603-85F0-73BD98313A72}" type="datetimeFigureOut">
              <a:rPr lang="en-US" altLang="en-US"/>
              <a:pPr>
                <a:defRPr/>
              </a:pPr>
              <a:t>6/13/2017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274DF-3345-4E27-9642-E163CE3C72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9269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E101B-BD9C-4394-B881-02B58C010063}" type="datetimeFigureOut">
              <a:rPr lang="en-US" altLang="en-US"/>
              <a:pPr>
                <a:defRPr/>
              </a:pPr>
              <a:t>6/13/2017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AAEF2-3D93-4A44-8C6B-0F6E26058A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3063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1A6B-14AE-424D-A1F3-2371E130F3C2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953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2474B-FD07-4AA2-B86A-7E2C54E30828}" type="datetimeFigureOut">
              <a:rPr lang="en-US" altLang="en-US"/>
              <a:pPr>
                <a:defRPr/>
              </a:pPr>
              <a:t>6/13/2017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9D1E5-1FDD-4023-A8BF-02D050D917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1361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AA3B2-1BE0-440C-9CAF-9810FA91CFD0}" type="datetimeFigureOut">
              <a:rPr lang="en-US" altLang="en-US"/>
              <a:pPr>
                <a:defRPr/>
              </a:pPr>
              <a:t>6/13/2017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8E7F6-6BE1-455A-89CC-AE7725F903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7506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9936E-625F-4D50-889D-C06D1FC1315F}" type="datetimeFigureOut">
              <a:rPr lang="en-US" altLang="en-US"/>
              <a:pPr>
                <a:defRPr/>
              </a:pPr>
              <a:t>6/13/2017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C8456-774F-4491-BAE8-75480AE156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54605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683BF-20D8-4A71-9836-9E1FDCABE567}" type="datetimeFigureOut">
              <a:rPr lang="en-US" altLang="en-US"/>
              <a:pPr>
                <a:defRPr/>
              </a:pPr>
              <a:t>6/13/2017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DD544-5273-44CD-962D-667844FAD5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073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1A6B-14AE-424D-A1F3-2371E130F3C2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567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1A6B-14AE-424D-A1F3-2371E130F3C2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03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1A6B-14AE-424D-A1F3-2371E130F3C2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1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1A6B-14AE-424D-A1F3-2371E130F3C2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817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1A6B-14AE-424D-A1F3-2371E130F3C2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680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1A6B-14AE-424D-A1F3-2371E130F3C2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07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21A6B-14AE-424D-A1F3-2371E130F3C2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921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D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121A6B-14AE-424D-A1F3-2371E130F3C2}" type="datetimeFigureOut">
              <a:rPr lang="en-US" smtClean="0"/>
              <a:t>6/13/2017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79B39-5695-462B-8B2D-799317507D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35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D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7C3FAFE-30D0-4EB1-9C07-4F8CEEF6B29F}" type="datetimeFigureOut">
              <a:rPr lang="en-US" altLang="en-US"/>
              <a:pPr>
                <a:defRPr/>
              </a:pPr>
              <a:t>6/13/2017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4765B8C-A425-4089-84DE-AFCC31BE45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48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package" Target="../embeddings/Microsoft_Word_Document.docx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8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5.png"/><Relationship Id="rId4" Type="http://schemas.openxmlformats.org/officeDocument/2006/relationships/package" Target="../embeddings/Microsoft_Word_Document1.docx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5" Type="http://schemas.microsoft.com/office/2007/relationships/hdphoto" Target="../media/hdphoto7.wdp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56.jpeg"/><Relationship Id="rId7" Type="http://schemas.openxmlformats.org/officeDocument/2006/relationships/image" Target="../media/image5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7.xml"/><Relationship Id="rId6" Type="http://schemas.microsoft.com/office/2007/relationships/hdphoto" Target="../media/hdphoto9.wdp"/><Relationship Id="rId5" Type="http://schemas.openxmlformats.org/officeDocument/2006/relationships/image" Target="../media/image57.jpe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8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1.xml"/><Relationship Id="rId4" Type="http://schemas.microsoft.com/office/2007/relationships/hdphoto" Target="../media/hdphoto12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3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64.emf"/><Relationship Id="rId4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8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6.xml"/><Relationship Id="rId4" Type="http://schemas.openxmlformats.org/officeDocument/2006/relationships/image" Target="../media/image7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0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2.xml"/><Relationship Id="rId5" Type="http://schemas.openxmlformats.org/officeDocument/2006/relationships/image" Target="../media/image88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5" Type="http://schemas.openxmlformats.org/officeDocument/2006/relationships/image" Target="../media/image9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868" y="353075"/>
            <a:ext cx="8382000" cy="1554163"/>
          </a:xfrm>
        </p:spPr>
        <p:txBody>
          <a:bodyPr/>
          <a:lstStyle/>
          <a:p>
            <a:pPr algn="l" eaLnBrk="1" hangingPunct="1"/>
            <a:r>
              <a:rPr lang="en-US" altLang="en-US" sz="3200" dirty="0">
                <a:solidFill>
                  <a:srgbClr val="25406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Landscape trees &amp; climate change: </a:t>
            </a:r>
            <a:br>
              <a:rPr lang="en-US" altLang="en-US" sz="3200" dirty="0">
                <a:solidFill>
                  <a:srgbClr val="25406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altLang="en-US" sz="3200" dirty="0">
                <a:solidFill>
                  <a:srgbClr val="25406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selection and management</a:t>
            </a:r>
            <a:br>
              <a:rPr lang="en-US" altLang="en-US" sz="3200" dirty="0">
                <a:solidFill>
                  <a:srgbClr val="25406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en-US" altLang="en-US" sz="3200" dirty="0">
              <a:solidFill>
                <a:srgbClr val="25406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315" name="Rectangle 2"/>
          <p:cNvSpPr txBox="1">
            <a:spLocks noChangeArrowheads="1"/>
          </p:cNvSpPr>
          <p:nvPr/>
        </p:nvSpPr>
        <p:spPr bwMode="auto">
          <a:xfrm>
            <a:off x="385180" y="1655619"/>
            <a:ext cx="8066088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Igor </a:t>
            </a:r>
            <a:r>
              <a:rPr kumimoji="0" lang="en-US" alt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Laćan</a:t>
            </a:r>
            <a:endParaRPr kumimoji="0" lang="en-US" altLang="en-US" sz="2600" b="0" i="0" u="none" strike="noStrike" kern="1200" cap="none" spc="0" normalizeH="0" baseline="0" noProof="0" dirty="0">
              <a:ln>
                <a:noFill/>
              </a:ln>
              <a:solidFill>
                <a:srgbClr val="254061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Urban Forestry Advisor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254061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UCCE San Mateo/San Francisco</a:t>
            </a:r>
          </a:p>
        </p:txBody>
      </p:sp>
      <p:pic>
        <p:nvPicPr>
          <p:cNvPr id="1331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957" y="3713019"/>
            <a:ext cx="3838575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AutoShape 6" descr="Cracked mu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038063" y="1322479"/>
            <a:ext cx="2878341" cy="3068152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With slides from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Dr.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Larry Costello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UCCE emeritus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lang="en-US" altLang="en-US" sz="2000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en-US" altLang="en-US" sz="2000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Dr. </a:t>
            </a:r>
            <a:r>
              <a:rPr lang="en-US" altLang="en-US" sz="2000" b="1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Joe McBride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Professor, UCB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2000" dirty="0">
              <a:solidFill>
                <a:prstClr val="white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Drs.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Oki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and </a:t>
            </a: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Fujino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dirty="0">
                <a:solidFill>
                  <a:prstClr val="white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UC Davis</a:t>
            </a: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097004" y="4655349"/>
            <a:ext cx="2819400" cy="9144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Sans" pitchFamily="34" charset="0"/>
                <a:ea typeface="+mj-ea"/>
                <a:cs typeface="+mj-cs"/>
              </a:rPr>
              <a:t>ilacan@ucanr.edu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Lucida Sans" pitchFamily="34" charset="0"/>
                <a:ea typeface="+mj-ea"/>
                <a:cs typeface="+mj-cs"/>
              </a:rPr>
              <a:t>510 684 4323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998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Method</a:t>
            </a:r>
            <a:br>
              <a:rPr lang="en-US" sz="3600" dirty="0"/>
            </a:br>
            <a:endParaRPr lang="en-US" sz="3100" dirty="0"/>
          </a:p>
        </p:txBody>
      </p:sp>
      <p:sp>
        <p:nvSpPr>
          <p:cNvPr id="3" name="Rectangle 2"/>
          <p:cNvSpPr/>
          <p:nvPr/>
        </p:nvSpPr>
        <p:spPr>
          <a:xfrm>
            <a:off x="1261020" y="1568282"/>
            <a:ext cx="6956392" cy="37856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Compare tree species composition </a:t>
            </a:r>
          </a:p>
          <a:p>
            <a:r>
              <a:rPr lang="en-US" sz="2400" dirty="0"/>
              <a:t>of “example” cities in each climatic zones of California </a:t>
            </a:r>
          </a:p>
          <a:p>
            <a:r>
              <a:rPr lang="en-US" sz="2400" dirty="0"/>
              <a:t>to the species  composition </a:t>
            </a:r>
          </a:p>
          <a:p>
            <a:r>
              <a:rPr lang="en-US" sz="2400" dirty="0"/>
              <a:t>of cities that are currently as warm as the </a:t>
            </a:r>
          </a:p>
          <a:p>
            <a:r>
              <a:rPr lang="en-US" sz="2400" dirty="0"/>
              <a:t>example cities will be in 2100 (“warm cities”).  </a:t>
            </a:r>
          </a:p>
          <a:p>
            <a:endParaRPr lang="en-US" sz="2400" dirty="0"/>
          </a:p>
          <a:p>
            <a:r>
              <a:rPr lang="en-US" sz="2400" dirty="0"/>
              <a:t>If any “example” city tree species </a:t>
            </a:r>
          </a:p>
          <a:p>
            <a:r>
              <a:rPr lang="en-US" sz="2400" b="1" dirty="0"/>
              <a:t>is currently absent from the “warm” city</a:t>
            </a:r>
            <a:r>
              <a:rPr lang="en-US" sz="2400" dirty="0"/>
              <a:t>, </a:t>
            </a:r>
          </a:p>
          <a:p>
            <a:r>
              <a:rPr lang="en-US" sz="2400" dirty="0"/>
              <a:t>we shall conclude that it will not survive in the</a:t>
            </a:r>
          </a:p>
          <a:p>
            <a:r>
              <a:rPr lang="en-US" sz="2400" dirty="0"/>
              <a:t>“example” city as the climate becomes warmer.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10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5291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Example: Eureka </a:t>
            </a:r>
            <a:br>
              <a:rPr lang="en-US" sz="3600" dirty="0"/>
            </a:br>
            <a:r>
              <a:rPr lang="en-US" sz="3100" i="1" dirty="0"/>
              <a:t>“substituting space for time”</a:t>
            </a:r>
            <a:endParaRPr lang="en-US" sz="3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529" y="1143000"/>
            <a:ext cx="4773878" cy="52654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54795" y="3868168"/>
            <a:ext cx="89128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16231" y="1449095"/>
            <a:ext cx="4352029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			Temperature </a:t>
            </a:r>
            <a:r>
              <a:rPr lang="en-US" baseline="30000" dirty="0" err="1"/>
              <a:t>o</a:t>
            </a:r>
            <a:r>
              <a:rPr lang="en-US" dirty="0" err="1"/>
              <a:t>F</a:t>
            </a:r>
            <a:r>
              <a:rPr lang="en-US" dirty="0"/>
              <a:t>        </a:t>
            </a:r>
          </a:p>
          <a:p>
            <a:r>
              <a:rPr lang="en-US" dirty="0"/>
              <a:t>		Current Ave.	      Predicted Ave. </a:t>
            </a:r>
          </a:p>
          <a:p>
            <a:r>
              <a:rPr lang="en-US" dirty="0"/>
              <a:t>              </a:t>
            </a:r>
            <a:r>
              <a:rPr lang="en-US" u="sng" dirty="0"/>
              <a:t>July Max. Temp</a:t>
            </a:r>
            <a:r>
              <a:rPr lang="en-US" dirty="0"/>
              <a:t>.         </a:t>
            </a:r>
            <a:r>
              <a:rPr lang="en-US" u="sng" dirty="0"/>
              <a:t>July Max. </a:t>
            </a:r>
          </a:p>
          <a:p>
            <a:r>
              <a:rPr lang="en-US" dirty="0"/>
              <a:t>Eureka  	      62                               70	</a:t>
            </a:r>
          </a:p>
          <a:p>
            <a:r>
              <a:rPr lang="en-US" dirty="0"/>
              <a:t>Berkeley        70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123544" y="2473057"/>
            <a:ext cx="1508855" cy="278497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910560" y="3238263"/>
            <a:ext cx="312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•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038507" y="1675118"/>
            <a:ext cx="312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•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194741" y="1977610"/>
            <a:ext cx="824478" cy="1319799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239644" y="1675118"/>
            <a:ext cx="8294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/>
              <a:t>Eureka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091412" y="3239977"/>
            <a:ext cx="99765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/>
              <a:t>Berkeley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11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25842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Urban Forest Composition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51477" y="3613666"/>
            <a:ext cx="71939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     Eureka							Berkeley</a:t>
            </a:r>
          </a:p>
          <a:p>
            <a:r>
              <a:rPr lang="en-US" dirty="0"/>
              <a:t>“Example” city for Zone 1				     “Warm” city</a:t>
            </a:r>
          </a:p>
        </p:txBody>
      </p:sp>
      <p:sp>
        <p:nvSpPr>
          <p:cNvPr id="8" name="Isosceles Triangle 7"/>
          <p:cNvSpPr/>
          <p:nvPr/>
        </p:nvSpPr>
        <p:spPr>
          <a:xfrm>
            <a:off x="1077266" y="2007220"/>
            <a:ext cx="442246" cy="1168043"/>
          </a:xfrm>
          <a:prstGeom prst="triangle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30856" y="2007220"/>
            <a:ext cx="351529" cy="1168043"/>
          </a:xfrm>
          <a:prstGeom prst="ellipse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950413" y="2415468"/>
            <a:ext cx="975209" cy="68041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47360" y="3175263"/>
            <a:ext cx="90717" cy="3175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60571" y="3153696"/>
            <a:ext cx="90717" cy="3175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358645" y="3107221"/>
            <a:ext cx="181434" cy="37534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186439" y="3165036"/>
            <a:ext cx="147415" cy="317526"/>
          </a:xfrm>
          <a:prstGeom prst="rect">
            <a:avLst/>
          </a:prstGeom>
          <a:solidFill>
            <a:srgbClr val="948A54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77266" y="3492789"/>
            <a:ext cx="256275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3016341" y="2120622"/>
            <a:ext cx="464927" cy="1168043"/>
          </a:xfrm>
          <a:prstGeom prst="ellipse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260221" y="2041240"/>
            <a:ext cx="464927" cy="1168043"/>
          </a:xfrm>
          <a:prstGeom prst="ellipse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413993" y="3165037"/>
            <a:ext cx="147415" cy="317526"/>
          </a:xfrm>
          <a:prstGeom prst="rect">
            <a:avLst/>
          </a:prstGeom>
          <a:solidFill>
            <a:srgbClr val="948A54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>
            <a:off x="6332077" y="1985653"/>
            <a:ext cx="442246" cy="1168043"/>
          </a:xfrm>
          <a:prstGeom prst="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472821" y="2269158"/>
            <a:ext cx="544303" cy="498969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946955" y="3095881"/>
            <a:ext cx="181434" cy="37534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496508" y="3152582"/>
            <a:ext cx="90717" cy="3175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910395" y="3152583"/>
            <a:ext cx="90717" cy="3175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289586" y="3157560"/>
            <a:ext cx="90717" cy="3175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774323" y="2120622"/>
            <a:ext cx="351529" cy="1168043"/>
          </a:xfrm>
          <a:prstGeom prst="ellipse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7125852" y="2159620"/>
            <a:ext cx="442246" cy="1168043"/>
          </a:xfrm>
          <a:prstGeom prst="triangle">
            <a:avLst/>
          </a:prstGeom>
          <a:solidFill>
            <a:schemeClr val="accent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699613" y="2749310"/>
            <a:ext cx="100686" cy="73711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5260221" y="3482562"/>
            <a:ext cx="2745563" cy="1134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98560" y="4423717"/>
            <a:ext cx="7546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Conclusion: Street trees in Eureka will survive and perform well as the 			             temperature becomes warmer.</a:t>
            </a:r>
          </a:p>
        </p:txBody>
      </p:sp>
      <p:sp>
        <p:nvSpPr>
          <p:cNvPr id="37" name="Oval 36"/>
          <p:cNvSpPr/>
          <p:nvPr/>
        </p:nvSpPr>
        <p:spPr>
          <a:xfrm>
            <a:off x="5577991" y="2484623"/>
            <a:ext cx="975209" cy="680413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53932" y="2583461"/>
            <a:ext cx="2327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   B             C             D</a:t>
            </a:r>
          </a:p>
          <a:p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5260221" y="2583461"/>
            <a:ext cx="2327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          C              B      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459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Example: Fresno</a:t>
            </a:r>
            <a:br>
              <a:rPr lang="en-US" sz="3600" dirty="0"/>
            </a:br>
            <a:r>
              <a:rPr lang="en-US" sz="3100" i="1" dirty="0"/>
              <a:t>“substituting space for time”</a:t>
            </a:r>
            <a:endParaRPr lang="en-US" sz="3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529" y="1143000"/>
            <a:ext cx="4773878" cy="526544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854796" y="3868168"/>
            <a:ext cx="69074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       •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88789" y="6037936"/>
            <a:ext cx="312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•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438244" y="3868168"/>
            <a:ext cx="81934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Fresno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078186" y="6060216"/>
            <a:ext cx="104127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/>
              <a:t>El Centro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438244" y="4204080"/>
            <a:ext cx="1544489" cy="1945144"/>
          </a:xfrm>
          <a:prstGeom prst="straightConnector1">
            <a:avLst/>
          </a:prstGeom>
          <a:ln w="28575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516231" y="1449095"/>
            <a:ext cx="4352029" cy="1477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                        Temperature </a:t>
            </a:r>
            <a:r>
              <a:rPr lang="en-US" baseline="30000" dirty="0" err="1"/>
              <a:t>o</a:t>
            </a:r>
            <a:r>
              <a:rPr lang="en-US" dirty="0" err="1"/>
              <a:t>F</a:t>
            </a:r>
            <a:endParaRPr lang="en-US" dirty="0"/>
          </a:p>
          <a:p>
            <a:r>
              <a:rPr lang="en-US" dirty="0"/>
              <a:t>		Current Ave.	      Predicted Ave. </a:t>
            </a:r>
          </a:p>
          <a:p>
            <a:r>
              <a:rPr lang="en-US" dirty="0"/>
              <a:t>              </a:t>
            </a:r>
            <a:r>
              <a:rPr lang="en-US" u="sng" dirty="0"/>
              <a:t>July Max. Temp</a:t>
            </a:r>
            <a:r>
              <a:rPr lang="en-US" dirty="0"/>
              <a:t>.          </a:t>
            </a:r>
            <a:r>
              <a:rPr lang="en-US" u="sng" dirty="0"/>
              <a:t>July Max. </a:t>
            </a:r>
            <a:r>
              <a:rPr lang="en-US" dirty="0"/>
              <a:t>Fresno           95                              108</a:t>
            </a:r>
          </a:p>
          <a:p>
            <a:r>
              <a:rPr lang="en-US" dirty="0"/>
              <a:t>El Centro     106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6078186" y="2486524"/>
            <a:ext cx="1508855" cy="278497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910560" y="3238263"/>
            <a:ext cx="312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•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2038507" y="1675118"/>
            <a:ext cx="312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•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239644" y="1675118"/>
            <a:ext cx="82948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/>
              <a:t>Eureka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091412" y="3239977"/>
            <a:ext cx="99765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dirty="0"/>
              <a:t>Berkeley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13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7838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Urban Forest Composition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11286" y="3613666"/>
            <a:ext cx="67017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        Fresno							 El Centro</a:t>
            </a:r>
          </a:p>
          <a:p>
            <a:r>
              <a:rPr lang="en-US" dirty="0"/>
              <a:t>Example city for Zone 13                                  “Warm” city</a:t>
            </a:r>
          </a:p>
        </p:txBody>
      </p:sp>
      <p:sp>
        <p:nvSpPr>
          <p:cNvPr id="8" name="Isosceles Triangle 7"/>
          <p:cNvSpPr/>
          <p:nvPr/>
        </p:nvSpPr>
        <p:spPr>
          <a:xfrm>
            <a:off x="1077266" y="2484623"/>
            <a:ext cx="442246" cy="690640"/>
          </a:xfrm>
          <a:prstGeom prst="triangle">
            <a:avLst>
              <a:gd name="adj" fmla="val 52564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530856" y="2664952"/>
            <a:ext cx="351529" cy="510311"/>
          </a:xfrm>
          <a:prstGeom prst="ellipse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950413" y="2120622"/>
            <a:ext cx="975209" cy="975259"/>
          </a:xfrm>
          <a:prstGeom prst="ellips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47360" y="3175263"/>
            <a:ext cx="90717" cy="3175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660571" y="3153696"/>
            <a:ext cx="90717" cy="3175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358645" y="3107221"/>
            <a:ext cx="181434" cy="37534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254479" y="3165036"/>
            <a:ext cx="147415" cy="317526"/>
          </a:xfrm>
          <a:prstGeom prst="rect">
            <a:avLst/>
          </a:prstGeom>
          <a:solidFill>
            <a:srgbClr val="948A54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111286" y="3492789"/>
            <a:ext cx="2562758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3016341" y="2269158"/>
            <a:ext cx="623683" cy="1019507"/>
          </a:xfrm>
          <a:prstGeom prst="ellipse">
            <a:avLst/>
          </a:prstGeom>
          <a:solidFill>
            <a:srgbClr val="66FF66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260221" y="2041240"/>
            <a:ext cx="464927" cy="1168043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413993" y="3165037"/>
            <a:ext cx="147415" cy="317526"/>
          </a:xfrm>
          <a:prstGeom prst="rect">
            <a:avLst/>
          </a:prstGeom>
          <a:solidFill>
            <a:srgbClr val="948A54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>
            <a:off x="6332077" y="1985653"/>
            <a:ext cx="442246" cy="1168043"/>
          </a:xfrm>
          <a:prstGeom prst="triangle">
            <a:avLst/>
          </a:prstGeom>
          <a:solidFill>
            <a:srgbClr val="008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472821" y="2269158"/>
            <a:ext cx="544303" cy="498969"/>
          </a:xfrm>
          <a:prstGeom prst="ellipse">
            <a:avLst/>
          </a:prstGeom>
          <a:solidFill>
            <a:srgbClr val="B3B3B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946955" y="3095881"/>
            <a:ext cx="181434" cy="37534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496508" y="3152582"/>
            <a:ext cx="90717" cy="3175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910395" y="3152583"/>
            <a:ext cx="90717" cy="3175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289586" y="3157560"/>
            <a:ext cx="90717" cy="317526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774323" y="2120622"/>
            <a:ext cx="351529" cy="1168043"/>
          </a:xfrm>
          <a:prstGeom prst="ellipse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0"/>
          <p:cNvSpPr/>
          <p:nvPr/>
        </p:nvSpPr>
        <p:spPr>
          <a:xfrm>
            <a:off x="7125852" y="2664952"/>
            <a:ext cx="442246" cy="662711"/>
          </a:xfrm>
          <a:prstGeom prst="triangle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699613" y="2749310"/>
            <a:ext cx="100686" cy="73711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>
            <a:off x="5260221" y="3482562"/>
            <a:ext cx="2745563" cy="11341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1229999" y="4423717"/>
            <a:ext cx="72520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Conclusion:  Two of the common street trees in Fresno (B, D)  will 		               </a:t>
            </a:r>
          </a:p>
          <a:p>
            <a:r>
              <a:rPr lang="en-US" dirty="0"/>
              <a:t>                       not survive as the temperature becomes warmer.</a:t>
            </a:r>
          </a:p>
        </p:txBody>
      </p:sp>
      <p:sp>
        <p:nvSpPr>
          <p:cNvPr id="37" name="Oval 36"/>
          <p:cNvSpPr/>
          <p:nvPr/>
        </p:nvSpPr>
        <p:spPr>
          <a:xfrm>
            <a:off x="5577991" y="2269159"/>
            <a:ext cx="975209" cy="895878"/>
          </a:xfrm>
          <a:prstGeom prst="ellipse">
            <a:avLst/>
          </a:prstGeom>
          <a:solidFill>
            <a:srgbClr val="FF66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153932" y="2664952"/>
            <a:ext cx="2327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    B             C              D</a:t>
            </a:r>
          </a:p>
        </p:txBody>
      </p:sp>
      <p:sp>
        <p:nvSpPr>
          <p:cNvPr id="35" name="Rectangle 34"/>
          <p:cNvSpPr/>
          <p:nvPr/>
        </p:nvSpPr>
        <p:spPr>
          <a:xfrm>
            <a:off x="5860124" y="2753561"/>
            <a:ext cx="2327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182306" y="2786475"/>
            <a:ext cx="23273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02660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Cities Selected as Example Cities 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4468070" y="1077025"/>
          <a:ext cx="9976721" cy="564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Document" r:id="rId4" imgW="6083300" imgH="3441700" progId="Word.Document.12">
                  <p:embed/>
                </p:oleObj>
              </mc:Choice>
              <mc:Fallback>
                <p:oleObj name="Document" r:id="rId4" imgW="6083300" imgH="3441700" progId="Word.Documen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68070" y="1077025"/>
                        <a:ext cx="9976721" cy="5644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734" b="4318"/>
          <a:stretch/>
        </p:blipFill>
        <p:spPr>
          <a:xfrm>
            <a:off x="35560" y="1077025"/>
            <a:ext cx="5003962" cy="5083988"/>
          </a:xfrm>
          <a:prstGeom prst="rect">
            <a:avLst/>
          </a:prstGeom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15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543667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1145" y="66120"/>
            <a:ext cx="9007035" cy="1143000"/>
          </a:xfrm>
        </p:spPr>
        <p:txBody>
          <a:bodyPr>
            <a:noAutofit/>
          </a:bodyPr>
          <a:lstStyle/>
          <a:p>
            <a:pPr algn="l"/>
            <a:r>
              <a:rPr lang="en-US" sz="2400" dirty="0"/>
              <a:t>Historic and Predicted July Average Maximum Temperatures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8182466"/>
              </p:ext>
            </p:extLst>
          </p:nvPr>
        </p:nvGraphicFramePr>
        <p:xfrm>
          <a:off x="346075" y="598488"/>
          <a:ext cx="7915275" cy="6078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Document" r:id="rId4" imgW="4425154" imgH="3378679" progId="Word.Document.12">
                  <p:embed/>
                </p:oleObj>
              </mc:Choice>
              <mc:Fallback>
                <p:oleObj name="Document" r:id="rId4" imgW="4425154" imgH="3378679" progId="Word.Documen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6075" y="598488"/>
                        <a:ext cx="7915275" cy="6078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1156821" y="6488668"/>
            <a:ext cx="3865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sz="1400" i="1" dirty="0">
                <a:solidFill>
                  <a:srgbClr val="000000"/>
                </a:solidFill>
              </a:rPr>
              <a:t>from</a:t>
            </a:r>
            <a:r>
              <a:rPr lang="en-US" sz="1400" dirty="0">
                <a:solidFill>
                  <a:srgbClr val="000000"/>
                </a:solidFill>
              </a:rPr>
              <a:t>: http://</a:t>
            </a:r>
            <a:r>
              <a:rPr lang="en-US" sz="1400" dirty="0" err="1">
                <a:solidFill>
                  <a:srgbClr val="000000"/>
                </a:solidFill>
              </a:rPr>
              <a:t>cal-adapt.org</a:t>
            </a:r>
            <a:r>
              <a:rPr lang="en-US" sz="1400" dirty="0">
                <a:solidFill>
                  <a:srgbClr val="000000"/>
                </a:solidFill>
              </a:rPr>
              <a:t>/temperature/annual/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255966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65557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Example City and “Warm” Cities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60961"/>
              </p:ext>
            </p:extLst>
          </p:nvPr>
        </p:nvGraphicFramePr>
        <p:xfrm>
          <a:off x="1284288" y="701675"/>
          <a:ext cx="6330950" cy="590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0" name="Document" r:id="rId4" imgW="3574121" imgH="3462787" progId="Word.Document.12">
                  <p:embed/>
                </p:oleObj>
              </mc:Choice>
              <mc:Fallback>
                <p:oleObj name="Document" r:id="rId4" imgW="3574121" imgH="3462787" progId="Word.Document.12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84288" y="701675"/>
                        <a:ext cx="6330950" cy="5903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17</a:t>
            </a:fld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950076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Number of Tree Species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/>
          </p:nvPr>
        </p:nvGraphicFramePr>
        <p:xfrm>
          <a:off x="1676993" y="714437"/>
          <a:ext cx="11674434" cy="61662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6" name="Document" r:id="rId4" imgW="6083300" imgH="3213100" progId="Word.Document.12">
                  <p:embed/>
                </p:oleObj>
              </mc:Choice>
              <mc:Fallback>
                <p:oleObj name="Document" r:id="rId4" imgW="6083300" imgH="3213100" progId="Word.Documen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76993" y="714437"/>
                        <a:ext cx="11674434" cy="61662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9401361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224117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Most Common Species in the Example Cities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2288" y="5220510"/>
            <a:ext cx="1203417" cy="10678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175" y="666467"/>
            <a:ext cx="1043228" cy="10839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73" y="3696752"/>
            <a:ext cx="661564" cy="107049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529" y="5183992"/>
            <a:ext cx="1067821" cy="106782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2242" y="847125"/>
            <a:ext cx="1083940" cy="7226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570" y="666467"/>
            <a:ext cx="1445253" cy="108394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268" y="2038855"/>
            <a:ext cx="569341" cy="108393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119" y="2098620"/>
            <a:ext cx="662406" cy="108393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0820" y="2083678"/>
            <a:ext cx="346874" cy="106642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925" y="2083678"/>
            <a:ext cx="1421899" cy="106642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7925" y="666467"/>
            <a:ext cx="1445252" cy="108393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6872" y="3683243"/>
            <a:ext cx="346457" cy="106514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893555" y="3874722"/>
            <a:ext cx="1067820" cy="71188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4840" y="3699425"/>
            <a:ext cx="1423758" cy="106781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76" y="5250395"/>
            <a:ext cx="659914" cy="106782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809245" y="5348147"/>
            <a:ext cx="1067821" cy="67984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3" name="Rectangle 22"/>
          <p:cNvSpPr/>
          <p:nvPr/>
        </p:nvSpPr>
        <p:spPr>
          <a:xfrm>
            <a:off x="532824" y="1731078"/>
            <a:ext cx="7822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 Purple Leaf Plum                   London Plane Tree                            </a:t>
            </a:r>
            <a:r>
              <a:rPr lang="en-US" sz="1400" dirty="0" err="1"/>
              <a:t>Sweetgum</a:t>
            </a:r>
            <a:r>
              <a:rPr lang="en-US" sz="1400" dirty="0"/>
              <a:t>                   London Plane Tree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90642" y="3182559"/>
            <a:ext cx="7989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    Southern Magnolia                   </a:t>
            </a:r>
            <a:r>
              <a:rPr lang="en-US" sz="1400" dirty="0" err="1"/>
              <a:t>Moreton</a:t>
            </a:r>
            <a:r>
              <a:rPr lang="en-US" sz="1400" dirty="0"/>
              <a:t> Bay Fig                       Mexican Fan Palm             London Plane Tree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3043" y="4748385"/>
            <a:ext cx="7822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    Crape Myrtle               Mexican Fan Palm                                     Redwood                      London Plane Tree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57200" y="6322040"/>
            <a:ext cx="7822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    Crape Myrtle                          White Mulberry                           Silver Wattle                          Siberian Elm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622984" y="2038855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8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13830" y="606703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55293" y="655725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3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559688" y="632708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6487" y="2041846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43253" y="3638420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9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017743" y="3657228"/>
            <a:ext cx="3666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825259" y="5175687"/>
            <a:ext cx="3666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13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22984" y="636586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4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003395" y="2011964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8" name="Rectangle 37"/>
          <p:cNvSpPr/>
          <p:nvPr/>
        </p:nvSpPr>
        <p:spPr>
          <a:xfrm>
            <a:off x="5226115" y="2012831"/>
            <a:ext cx="275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978376" y="3601311"/>
            <a:ext cx="3666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624721" y="3658955"/>
            <a:ext cx="3666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12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603437" y="5145805"/>
            <a:ext cx="3666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14</a:t>
            </a:r>
          </a:p>
        </p:txBody>
      </p:sp>
      <p:sp>
        <p:nvSpPr>
          <p:cNvPr id="43" name="Rectangle 42"/>
          <p:cNvSpPr/>
          <p:nvPr/>
        </p:nvSpPr>
        <p:spPr>
          <a:xfrm>
            <a:off x="6925581" y="5115926"/>
            <a:ext cx="3666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16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797826" y="5220510"/>
            <a:ext cx="3666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15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853760" y="5190628"/>
            <a:ext cx="3666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15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19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4843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8F70B-C4D8-42B3-9598-80162E2C3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61200-53B0-4EA6-9FE5-FDFF7F6F8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7407"/>
            <a:ext cx="7886700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Street trees &amp; climate change study: what we learned from space-for-time substitution</a:t>
            </a:r>
          </a:p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…what do the study results suggest for individual landscapes</a:t>
            </a:r>
          </a:p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…and how to establish your trees and maintain them during the drought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F0665-AAE6-4584-B1B0-0A4219359FDE}"/>
              </a:ext>
            </a:extLst>
          </p:cNvPr>
          <p:cNvSpPr txBox="1"/>
          <p:nvPr/>
        </p:nvSpPr>
        <p:spPr>
          <a:xfrm>
            <a:off x="4003964" y="173944"/>
            <a:ext cx="4973779" cy="144655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We are discussing ornamental trees in residential landscapes; </a:t>
            </a:r>
          </a:p>
          <a:p>
            <a:pPr algn="r"/>
            <a:r>
              <a:rPr lang="en-US" sz="2200" dirty="0">
                <a:solidFill>
                  <a:srgbClr val="FF0000"/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NOT wildlands forests, timber plantations, agriculture, orchards!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1222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20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1059" y="652182"/>
            <a:ext cx="7363083" cy="5881666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40216" y="-186709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/>
              <a:t>Common Eureka Street Trees and their Occurrence in Berkeley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9145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44301" y="26024"/>
            <a:ext cx="580464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			   </a:t>
            </a:r>
            <a:r>
              <a:rPr lang="en-US" sz="3600" u="sng" dirty="0"/>
              <a:t>Conclusion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36574" y="496239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400" i="1" dirty="0"/>
              <a:t>The common street trees in Eureka will survive and perform well as the climate becomes warmer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871113" y="6492875"/>
            <a:ext cx="2133600" cy="365125"/>
          </a:xfrm>
        </p:spPr>
        <p:txBody>
          <a:bodyPr/>
          <a:lstStyle/>
          <a:p>
            <a:fld id="{96591A98-6A7B-A046-B5DB-6C349EA812B1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3411458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          Apple                  Redwood             Crab Apple                  Dragon Tree             English Holly        European  </a:t>
            </a:r>
            <a:r>
              <a:rPr lang="en-US" dirty="0"/>
              <a:t>																	  </a:t>
            </a:r>
            <a:r>
              <a:rPr lang="en-US" sz="1600" dirty="0"/>
              <a:t>White Birch</a:t>
            </a:r>
          </a:p>
          <a:p>
            <a:r>
              <a:rPr lang="en-US" dirty="0"/>
              <a:t>																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23644" y="4408554"/>
            <a:ext cx="2042002" cy="136133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0" y="6110220"/>
            <a:ext cx="886609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Japanese Flowering              Monterey Cypress	              Oregon Ash         Purple Leaf             Southern</a:t>
            </a:r>
          </a:p>
          <a:p>
            <a:r>
              <a:rPr lang="en-US" sz="1600" dirty="0"/>
              <a:t>													         Plum                   Magnolia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101" y="4063977"/>
            <a:ext cx="1506154" cy="200820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914" y="4068218"/>
            <a:ext cx="1247890" cy="20420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355860" y="1866080"/>
            <a:ext cx="1854454" cy="12363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67448" y="1788812"/>
            <a:ext cx="1854452" cy="139083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825649" y="1772219"/>
            <a:ext cx="1875289" cy="140318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427" y="1557003"/>
            <a:ext cx="1748107" cy="185445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83330" y="1848717"/>
            <a:ext cx="1875290" cy="125019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0201" y="1515331"/>
            <a:ext cx="1094512" cy="189612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4015" y="4056405"/>
            <a:ext cx="2734236" cy="205067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7775" y="4068218"/>
            <a:ext cx="1081060" cy="2042002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5825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/>
          <p:nvPr/>
        </p:nvCxnSpPr>
        <p:spPr>
          <a:xfrm>
            <a:off x="4087906" y="2933266"/>
            <a:ext cx="101361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744301" y="4471999"/>
            <a:ext cx="5689635" cy="1200329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				          July Average Max. Temp (</a:t>
            </a:r>
            <a:r>
              <a:rPr lang="en-US" baseline="30000" dirty="0" err="1"/>
              <a:t>o</a:t>
            </a:r>
            <a:r>
              <a:rPr lang="en-US" dirty="0" err="1"/>
              <a:t>F</a:t>
            </a:r>
            <a:r>
              <a:rPr lang="en-US" dirty="0"/>
              <a:t>)</a:t>
            </a:r>
          </a:p>
          <a:p>
            <a:r>
              <a:rPr lang="en-US" u="sng" dirty="0"/>
              <a:t>City	</a:t>
            </a:r>
            <a:r>
              <a:rPr lang="en-US" dirty="0"/>
              <a:t>			  	</a:t>
            </a:r>
            <a:r>
              <a:rPr lang="en-US" u="sng" dirty="0"/>
              <a:t>Historic</a:t>
            </a:r>
            <a:r>
              <a:rPr lang="en-US" dirty="0"/>
              <a:t>			</a:t>
            </a:r>
            <a:r>
              <a:rPr lang="en-US" u="sng" dirty="0"/>
              <a:t>Predicted</a:t>
            </a:r>
          </a:p>
          <a:p>
            <a:r>
              <a:rPr lang="en-US" dirty="0"/>
              <a:t>Stockton				     90.4                          101.7		</a:t>
            </a:r>
          </a:p>
          <a:p>
            <a:r>
              <a:rPr lang="en-US" dirty="0"/>
              <a:t>Barstow				     99.5			   </a:t>
            </a:r>
            <a:r>
              <a:rPr lang="en-US" dirty="0">
                <a:solidFill>
                  <a:srgbClr val="A6A6A6"/>
                </a:solidFill>
              </a:rPr>
              <a:t>112.5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22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Climate Zone 12</a:t>
            </a:r>
            <a:br>
              <a:rPr lang="en-US" sz="3600" dirty="0"/>
            </a:br>
            <a:r>
              <a:rPr lang="en-US" sz="2800" dirty="0"/>
              <a:t>Example City = Stockton; “Warm” City = Barstow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499" y="1711202"/>
            <a:ext cx="3697408" cy="24441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1524" y="1711202"/>
            <a:ext cx="3624890" cy="24441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910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23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0718" y="640059"/>
            <a:ext cx="9363765" cy="49843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9088" y="254052"/>
            <a:ext cx="8591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Common Stockton street trees and their occurrence in Barstow and warmer cities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720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32952" y="118531"/>
            <a:ext cx="626782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                   </a:t>
            </a:r>
            <a:r>
              <a:rPr lang="en-US" sz="3600" u="sng" dirty="0"/>
              <a:t>Conclusion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16964" y="616239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000" i="1" dirty="0"/>
              <a:t>Four of the common street trees in Stockton will not survive as the climate becomes warmer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0698" y="3826604"/>
            <a:ext cx="87414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Bradford Pear                  </a:t>
            </a:r>
            <a:r>
              <a:rPr lang="en-US" sz="1600" dirty="0"/>
              <a:t>Chinese Elm	         Chinese </a:t>
            </a:r>
            <a:r>
              <a:rPr lang="en-US" sz="1600" dirty="0" err="1"/>
              <a:t>Pistache</a:t>
            </a:r>
            <a:r>
              <a:rPr lang="en-US" sz="1600" dirty="0"/>
              <a:t>       </a:t>
            </a:r>
            <a:r>
              <a:rPr lang="en-US" sz="1600" dirty="0">
                <a:solidFill>
                  <a:srgbClr val="FF0000"/>
                </a:solidFill>
              </a:rPr>
              <a:t>Common Hackberry    </a:t>
            </a:r>
            <a:r>
              <a:rPr lang="en-US" sz="1600" dirty="0"/>
              <a:t>Crape Myrtle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3999" y="5987018"/>
            <a:ext cx="84925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Evergreen Ash                 </a:t>
            </a:r>
            <a:r>
              <a:rPr lang="en-US" sz="1600" dirty="0"/>
              <a:t>London Plane Tree 	         Modesto Ash      Purple leaf plum          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 err="1">
                <a:solidFill>
                  <a:srgbClr val="FF0000"/>
                </a:solidFill>
              </a:rPr>
              <a:t>Sweetgum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554" y="1723285"/>
            <a:ext cx="1597698" cy="2042002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269" y="1735808"/>
            <a:ext cx="1659126" cy="20420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4548" y="1735808"/>
            <a:ext cx="1357714" cy="20420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8085" y="1735809"/>
            <a:ext cx="1261956" cy="20420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532200" y="1991060"/>
            <a:ext cx="2042000" cy="1531500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45" y="4302569"/>
            <a:ext cx="1638300" cy="1684449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252" y="4302569"/>
            <a:ext cx="2245930" cy="168444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080510" y="4599824"/>
            <a:ext cx="1684449" cy="108993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21470" y="4578284"/>
            <a:ext cx="1654285" cy="110285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857" y="4302569"/>
            <a:ext cx="1621184" cy="1684449"/>
          </a:xfrm>
          <a:prstGeom prst="rect">
            <a:avLst/>
          </a:prstGeom>
          <a:ln w="57150" cmpd="sng">
            <a:solidFill>
              <a:srgbClr val="FF0000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4324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226" b="4317"/>
          <a:stretch/>
        </p:blipFill>
        <p:spPr>
          <a:xfrm>
            <a:off x="1930400" y="124671"/>
            <a:ext cx="5261548" cy="6134906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809999" y="1628105"/>
            <a:ext cx="4527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12747" y="3504260"/>
            <a:ext cx="4527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64453" y="2267690"/>
            <a:ext cx="4527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dirty="0"/>
              <a:t>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3607" y="3025484"/>
            <a:ext cx="4527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37268" y="4295820"/>
            <a:ext cx="4527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38190" y="4650184"/>
            <a:ext cx="4527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78711" y="4121741"/>
            <a:ext cx="4527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89231" y="5201320"/>
            <a:ext cx="4527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00027" y="5742905"/>
            <a:ext cx="4527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94853" y="5965436"/>
            <a:ext cx="4527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81771" y="5234905"/>
            <a:ext cx="452784" cy="369332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1623390" y="154871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dirty="0"/>
          </a:p>
        </p:txBody>
      </p:sp>
      <p:sp>
        <p:nvSpPr>
          <p:cNvPr id="17" name="Rectangle 16"/>
          <p:cNvSpPr/>
          <p:nvPr/>
        </p:nvSpPr>
        <p:spPr>
          <a:xfrm>
            <a:off x="5265531" y="1570599"/>
            <a:ext cx="34212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Climate zones where some commonly used  street trees are not expected to survive</a:t>
            </a:r>
          </a:p>
          <a:p>
            <a:r>
              <a:rPr lang="en-US" dirty="0"/>
              <a:t>as a result of increasing temperature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54985" y="1573496"/>
            <a:ext cx="452784" cy="400110"/>
          </a:xfrm>
          <a:prstGeom prst="rect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25</a:t>
            </a:fld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031" y="3355611"/>
            <a:ext cx="1752600" cy="31369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97677" y="5234905"/>
            <a:ext cx="1583734" cy="1121445"/>
          </a:xfrm>
          <a:prstGeom prst="rect">
            <a:avLst/>
          </a:prstGeom>
          <a:solidFill>
            <a:srgbClr val="FF0000">
              <a:alpha val="26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91210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462E9C-3F7E-4027-A682-93F2D150F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656" y="0"/>
            <a:ext cx="5299364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DD85844-2663-4560-BC91-27B321505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Lucida Sans" panose="020B0602040502020204" pitchFamily="34" charset="0"/>
                <a:cs typeface="Lucida Sans" panose="020B0602040502020204" pitchFamily="34" charset="0"/>
              </a:rPr>
              <a:t>results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887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-249249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Change in Precipitation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5464" y="1232972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28465" y="5759224"/>
            <a:ext cx="16729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from: Cal-</a:t>
            </a:r>
            <a:r>
              <a:rPr lang="en-US" sz="1400" i="1" dirty="0" err="1"/>
              <a:t>adapt.org</a:t>
            </a:r>
            <a:endParaRPr lang="en-US" sz="14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27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641" y="3336508"/>
            <a:ext cx="3769990" cy="2369994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7624" y="3336508"/>
            <a:ext cx="3796885" cy="236999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62641" y="5337170"/>
            <a:ext cx="58159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Stockton  						         Fresno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2641" y="783034"/>
            <a:ext cx="3769990" cy="24143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7625" y="783034"/>
            <a:ext cx="3796885" cy="2414378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4" name="Rectangle 13"/>
          <p:cNvSpPr/>
          <p:nvPr/>
        </p:nvSpPr>
        <p:spPr>
          <a:xfrm>
            <a:off x="662641" y="2828080"/>
            <a:ext cx="63798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Eureka								Barstow</a:t>
            </a:r>
          </a:p>
          <a:p>
            <a:r>
              <a:rPr lang="en-US" dirty="0"/>
              <a:t>    </a:t>
            </a:r>
          </a:p>
          <a:p>
            <a:r>
              <a:rPr lang="en-US" dirty="0"/>
              <a:t>                                  </a:t>
            </a:r>
            <a:r>
              <a:rPr lang="en-US" sz="1400" dirty="0"/>
              <a:t>    </a:t>
            </a:r>
            <a:r>
              <a:rPr lang="en-US" sz="1200" dirty="0"/>
              <a:t>                           		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3374051" y="2851289"/>
            <a:ext cx="42006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 51”       45”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574694" y="2855383"/>
            <a:ext cx="11121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4.3”      3.8”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310091" y="5398725"/>
            <a:ext cx="42006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 10.9”      9.0”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574694" y="5390229"/>
            <a:ext cx="11760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11”       8.8”  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828465" y="3005871"/>
            <a:ext cx="23756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940523" y="5576495"/>
            <a:ext cx="23756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828465" y="5576495"/>
            <a:ext cx="23756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958797" y="3024524"/>
            <a:ext cx="237565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125628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889082" y="234271"/>
            <a:ext cx="896354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                   </a:t>
            </a:r>
            <a:r>
              <a:rPr lang="en-US" sz="2800" dirty="0"/>
              <a:t>Common Street Tree Species - Stockton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28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4611" y="2984618"/>
            <a:ext cx="87414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 Bradford Pear                       Chinese Elm	         Chinese </a:t>
            </a:r>
            <a:r>
              <a:rPr lang="en-US" sz="1400" dirty="0" err="1">
                <a:solidFill>
                  <a:srgbClr val="000000"/>
                </a:solidFill>
              </a:rPr>
              <a:t>Pistache</a:t>
            </a:r>
            <a:r>
              <a:rPr lang="en-US" sz="1400" dirty="0">
                <a:solidFill>
                  <a:srgbClr val="000000"/>
                </a:solidFill>
              </a:rPr>
              <a:t> 	    Common Hackberry           Crape Myrtle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3999" y="5433668"/>
            <a:ext cx="849256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  Evergreen Ash         	     London Plane Tree 	               Modesto Ash       Purple-leaf Plum                </a:t>
            </a:r>
            <a:r>
              <a:rPr lang="en-US" sz="1400" dirty="0" err="1">
                <a:solidFill>
                  <a:srgbClr val="000000"/>
                </a:solidFill>
              </a:rPr>
              <a:t>Sweetgum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85" y="942618"/>
            <a:ext cx="1597698" cy="2042002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269" y="942618"/>
            <a:ext cx="1659126" cy="20420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989" y="942618"/>
            <a:ext cx="1357714" cy="20420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444" y="942619"/>
            <a:ext cx="1261956" cy="20420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82107" y="1197868"/>
            <a:ext cx="2042000" cy="1531500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66" y="3767490"/>
            <a:ext cx="1638300" cy="1684449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808" y="3767490"/>
            <a:ext cx="2245930" cy="168444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48668" y="4094910"/>
            <a:ext cx="1684449" cy="108993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21469" y="4073369"/>
            <a:ext cx="1654285" cy="110285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857" y="3797653"/>
            <a:ext cx="1621184" cy="1684449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260451" y="3244270"/>
            <a:ext cx="8586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IR</a:t>
            </a:r>
            <a:r>
              <a:rPr lang="en-US" sz="1400" baseline="30000" dirty="0"/>
              <a:t>1</a:t>
            </a:r>
            <a:r>
              <a:rPr lang="en-US" sz="1400" dirty="0"/>
              <a:t>:	    M				     M/L			   M/L			          M/L			        M/L</a:t>
            </a:r>
          </a:p>
          <a:p>
            <a:r>
              <a:rPr lang="en-US" sz="1400" dirty="0"/>
              <a:t>DT</a:t>
            </a:r>
            <a:r>
              <a:rPr lang="en-US" sz="1400" baseline="30000" dirty="0"/>
              <a:t>2</a:t>
            </a:r>
            <a:r>
              <a:rPr lang="en-US" sz="1400" dirty="0"/>
              <a:t>:      M-D			                  DT		               DT			           DT			         DT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7550" y="5736544"/>
            <a:ext cx="85868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IR</a:t>
            </a:r>
            <a:r>
              <a:rPr lang="en-US" sz="1400" baseline="30000" dirty="0"/>
              <a:t>1</a:t>
            </a:r>
            <a:r>
              <a:rPr lang="en-US" sz="1400" dirty="0"/>
              <a:t>:	  M				        M/H			             M			   M			          M</a:t>
            </a:r>
          </a:p>
          <a:p>
            <a:r>
              <a:rPr lang="en-US" sz="1400" dirty="0"/>
              <a:t>DT</a:t>
            </a:r>
            <a:r>
              <a:rPr lang="en-US" sz="1400" baseline="30000" dirty="0"/>
              <a:t>2</a:t>
            </a:r>
            <a:r>
              <a:rPr lang="en-US" sz="1400" dirty="0"/>
              <a:t>:   M-D				        W-D				M-D			   M			        W-D	</a:t>
            </a:r>
          </a:p>
          <a:p>
            <a:r>
              <a:rPr lang="en-US" sz="1200" baseline="30000" dirty="0"/>
              <a:t>1</a:t>
            </a:r>
            <a:r>
              <a:rPr lang="en-US" sz="1400" dirty="0"/>
              <a:t> </a:t>
            </a:r>
            <a:r>
              <a:rPr lang="en-US" sz="1200" dirty="0"/>
              <a:t>Irrigation Requirement: M/H = medium to high, M = medium, M/L = medium to low 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 Soil Moisture Tolerance or Drought Tolerance: M-D = moist to dry soil, W-D = wet to dry, M = moist soil, DT = drought  </a:t>
            </a:r>
          </a:p>
          <a:p>
            <a:r>
              <a:rPr lang="en-US" sz="1200" dirty="0"/>
              <a:t>   tolerant </a:t>
            </a:r>
            <a:r>
              <a:rPr lang="en-US" sz="1400" dirty="0"/>
              <a:t>		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9665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8552" y="236208"/>
            <a:ext cx="89635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Street Tree Species not in “Warm’ or Warmer” Cities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29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4611" y="2984618"/>
            <a:ext cx="87414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 Bradford Pear                       Chinese Elm	         Chinese </a:t>
            </a:r>
            <a:r>
              <a:rPr lang="en-US" sz="1400" dirty="0" err="1">
                <a:solidFill>
                  <a:srgbClr val="000000"/>
                </a:solidFill>
              </a:rPr>
              <a:t>Pistache</a:t>
            </a:r>
            <a:r>
              <a:rPr lang="en-US" sz="1400" dirty="0">
                <a:solidFill>
                  <a:srgbClr val="000000"/>
                </a:solidFill>
              </a:rPr>
              <a:t> 	     Common Hackberry           Crape Myrtle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3999" y="5433668"/>
            <a:ext cx="8806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  Evergreen Ash         	     London Plane Tree 	                Modesto Ash       Purple-leaf Plum              </a:t>
            </a:r>
            <a:r>
              <a:rPr lang="en-US" sz="1400" dirty="0" err="1">
                <a:solidFill>
                  <a:srgbClr val="000000"/>
                </a:solidFill>
              </a:rPr>
              <a:t>Sweetgum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85" y="942618"/>
            <a:ext cx="1597698" cy="2042002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269" y="942618"/>
            <a:ext cx="1659126" cy="20420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989" y="942618"/>
            <a:ext cx="1357714" cy="20420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444" y="942619"/>
            <a:ext cx="1261956" cy="20420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82107" y="1197868"/>
            <a:ext cx="2042000" cy="1531500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66" y="3767490"/>
            <a:ext cx="1638300" cy="1684449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808" y="3767490"/>
            <a:ext cx="2245930" cy="1684449"/>
          </a:xfrm>
          <a:prstGeom prst="rect">
            <a:avLst/>
          </a:prstGeom>
          <a:ln w="9525" cmpd="sng">
            <a:solidFill>
              <a:schemeClr val="tx1"/>
            </a:solidFill>
            <a:prstDash val="solid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48668" y="4094910"/>
            <a:ext cx="1684449" cy="108993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21469" y="4073369"/>
            <a:ext cx="1654285" cy="1102856"/>
          </a:xfrm>
          <a:prstGeom prst="rect">
            <a:avLst/>
          </a:prstGeom>
          <a:ln w="9525" cmpd="sng">
            <a:solidFill>
              <a:srgbClr val="000000"/>
            </a:solidFill>
            <a:prstDash val="solid"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857" y="3797653"/>
            <a:ext cx="1621184" cy="1684449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260451" y="3244270"/>
            <a:ext cx="85868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IR</a:t>
            </a:r>
            <a:r>
              <a:rPr lang="en-US" sz="1400" baseline="30000" dirty="0"/>
              <a:t>1</a:t>
            </a:r>
            <a:r>
              <a:rPr lang="en-US" sz="1400" dirty="0"/>
              <a:t>:	       M		                           M/L			   M/L			          M/L			       M/L</a:t>
            </a:r>
          </a:p>
          <a:p>
            <a:r>
              <a:rPr lang="en-US" sz="1400" dirty="0"/>
              <a:t>DT</a:t>
            </a:r>
            <a:r>
              <a:rPr lang="en-US" sz="1400" baseline="30000" dirty="0"/>
              <a:t>2</a:t>
            </a:r>
            <a:r>
              <a:rPr lang="en-US" sz="1400" dirty="0"/>
              <a:t>:         M-D			     DT		                           DT			           DT			        DT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7550" y="5736544"/>
            <a:ext cx="85868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IR</a:t>
            </a:r>
            <a:r>
              <a:rPr lang="en-US" sz="1400" baseline="30000" dirty="0"/>
              <a:t>1</a:t>
            </a:r>
            <a:r>
              <a:rPr lang="en-US" sz="1400" dirty="0"/>
              <a:t>:	   M				        M/H			             M			   M			          M</a:t>
            </a:r>
          </a:p>
          <a:p>
            <a:r>
              <a:rPr lang="en-US" sz="1400" dirty="0"/>
              <a:t>DT</a:t>
            </a:r>
            <a:r>
              <a:rPr lang="en-US" sz="1400" baseline="30000" dirty="0"/>
              <a:t>2</a:t>
            </a:r>
            <a:r>
              <a:rPr lang="en-US" sz="1400" dirty="0"/>
              <a:t>:    M-D				        W-D				M-D			   M			        W-D	</a:t>
            </a:r>
          </a:p>
          <a:p>
            <a:r>
              <a:rPr lang="en-US" sz="1200" baseline="30000" dirty="0"/>
              <a:t>1</a:t>
            </a:r>
            <a:r>
              <a:rPr lang="en-US" sz="1400" dirty="0"/>
              <a:t> </a:t>
            </a:r>
            <a:r>
              <a:rPr lang="en-US" sz="1200" dirty="0"/>
              <a:t>Irrigation Requirement: M/H = medium to high, M = medium, M/L = medium to low 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 Soil Moisture Tolerance or Drought Tolerance: M-D = moist to dry soil, W-D = wet to dry, M = moist soil, DT = drought </a:t>
            </a:r>
          </a:p>
          <a:p>
            <a:r>
              <a:rPr lang="en-US" sz="1200" dirty="0"/>
              <a:t>   tolerant </a:t>
            </a:r>
            <a:r>
              <a:rPr lang="en-US" sz="1400" dirty="0"/>
              <a:t>		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84785" y="942617"/>
            <a:ext cx="1597698" cy="20420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268857" y="3797654"/>
            <a:ext cx="1621184" cy="16844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54351" y="942617"/>
            <a:ext cx="1514506" cy="20420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934400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8F70B-C4D8-42B3-9598-80162E2C3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basic ideas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4DD0A9B-580D-4696-B665-162C931E1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4892542"/>
              </p:ext>
            </p:extLst>
          </p:nvPr>
        </p:nvGraphicFramePr>
        <p:xfrm>
          <a:off x="353291" y="1462117"/>
          <a:ext cx="8437418" cy="478628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122829">
                  <a:extLst>
                    <a:ext uri="{9D8B030D-6E8A-4147-A177-3AD203B41FA5}">
                      <a16:colId xmlns:a16="http://schemas.microsoft.com/office/drawing/2014/main" val="1344433105"/>
                    </a:ext>
                  </a:extLst>
                </a:gridCol>
                <a:gridCol w="288278">
                  <a:extLst>
                    <a:ext uri="{9D8B030D-6E8A-4147-A177-3AD203B41FA5}">
                      <a16:colId xmlns:a16="http://schemas.microsoft.com/office/drawing/2014/main" val="64573476"/>
                    </a:ext>
                  </a:extLst>
                </a:gridCol>
                <a:gridCol w="4026311">
                  <a:extLst>
                    <a:ext uri="{9D8B030D-6E8A-4147-A177-3AD203B41FA5}">
                      <a16:colId xmlns:a16="http://schemas.microsoft.com/office/drawing/2014/main" val="1196798577"/>
                    </a:ext>
                  </a:extLst>
                </a:gridCol>
              </a:tblGrid>
              <a:tr h="11990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warmer climate = challenge to trees and to management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but we still will be able to grow trees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0526584"/>
                  </a:ext>
                </a:extLst>
              </a:tr>
              <a:tr h="1162644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mortality is unfortunate but normal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not an excuse for not (re)planting!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859155"/>
                  </a:ext>
                </a:extLst>
              </a:tr>
              <a:tr h="1343891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manage the factor(s) in tree loss (those that you can manage)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species selection?</a:t>
                      </a:r>
                    </a:p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site conditions?</a:t>
                      </a:r>
                    </a:p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management?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410467"/>
                  </a:ext>
                </a:extLst>
              </a:tr>
              <a:tr h="1080654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droughts will recur, perhaps more frequently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help your trees survive!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054301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146213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68276" y="236208"/>
            <a:ext cx="896354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/>
              <a:t>Irrigation Requirement and Drought Tolerance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30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04611" y="2984618"/>
            <a:ext cx="87414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 Bradford Pear                       Chinese Elm	          Chinese </a:t>
            </a:r>
            <a:r>
              <a:rPr lang="en-US" sz="1400" dirty="0" err="1">
                <a:solidFill>
                  <a:srgbClr val="000000"/>
                </a:solidFill>
              </a:rPr>
              <a:t>Pistache</a:t>
            </a:r>
            <a:r>
              <a:rPr lang="en-US" sz="1400" dirty="0">
                <a:solidFill>
                  <a:srgbClr val="000000"/>
                </a:solidFill>
              </a:rPr>
              <a:t> 	    Common Hackberry           Crape Myrtle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3999" y="5433668"/>
            <a:ext cx="86360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  Evergreen Ash         	   London Plane Tree 	               Modesto Ash         Purple-leaf Plum             </a:t>
            </a:r>
            <a:r>
              <a:rPr lang="en-US" sz="1400" dirty="0" err="1">
                <a:solidFill>
                  <a:srgbClr val="000000"/>
                </a:solidFill>
              </a:rPr>
              <a:t>Sweetgum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85" y="942618"/>
            <a:ext cx="1597698" cy="2042002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269" y="942618"/>
            <a:ext cx="1659126" cy="20420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9989" y="942618"/>
            <a:ext cx="1357714" cy="204200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2444" y="942619"/>
            <a:ext cx="1261956" cy="20420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482107" y="1197868"/>
            <a:ext cx="2042000" cy="1531500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766" y="3767490"/>
            <a:ext cx="1638300" cy="1684449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7808" y="3767490"/>
            <a:ext cx="2245930" cy="1684449"/>
          </a:xfrm>
          <a:prstGeom prst="rect">
            <a:avLst/>
          </a:prstGeom>
          <a:ln w="57150" cmpd="sng">
            <a:solidFill>
              <a:srgbClr val="FF0000"/>
            </a:solidFill>
            <a:prstDash val="dash"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48668" y="4094910"/>
            <a:ext cx="1684449" cy="1089937"/>
          </a:xfrm>
          <a:prstGeom prst="rect">
            <a:avLst/>
          </a:prstGeom>
          <a:ln w="57150" cmpd="sng">
            <a:solidFill>
              <a:srgbClr val="FF0000"/>
            </a:solidFill>
            <a:prstDash val="dash"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21469" y="4073369"/>
            <a:ext cx="1654285" cy="1102856"/>
          </a:xfrm>
          <a:prstGeom prst="rect">
            <a:avLst/>
          </a:prstGeom>
          <a:ln w="57150" cmpd="sng">
            <a:solidFill>
              <a:srgbClr val="FF0000"/>
            </a:solidFill>
            <a:prstDash val="dash"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8857" y="3797653"/>
            <a:ext cx="1621184" cy="1684449"/>
          </a:xfrm>
          <a:prstGeom prst="rect">
            <a:avLst/>
          </a:prstGeom>
          <a:ln w="9525" cmpd="sng">
            <a:solidFill>
              <a:srgbClr val="000000"/>
            </a:solidFill>
          </a:ln>
        </p:spPr>
      </p:pic>
      <p:sp>
        <p:nvSpPr>
          <p:cNvPr id="19" name="Rectangle 18"/>
          <p:cNvSpPr/>
          <p:nvPr/>
        </p:nvSpPr>
        <p:spPr>
          <a:xfrm>
            <a:off x="260451" y="3244270"/>
            <a:ext cx="85868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IR</a:t>
            </a:r>
            <a:r>
              <a:rPr lang="en-US" sz="1200" baseline="30000" dirty="0"/>
              <a:t>1</a:t>
            </a:r>
            <a:r>
              <a:rPr lang="en-US" sz="1200" dirty="0"/>
              <a:t>:	       M				     M/L			                M/L			               M/L			         M/L</a:t>
            </a:r>
          </a:p>
          <a:p>
            <a:r>
              <a:rPr lang="en-US" sz="1200" dirty="0"/>
              <a:t>DT</a:t>
            </a:r>
            <a:r>
              <a:rPr lang="en-US" sz="1200" baseline="30000" dirty="0"/>
              <a:t>2</a:t>
            </a:r>
            <a:r>
              <a:rPr lang="en-US" sz="1200" dirty="0"/>
              <a:t>:         M-D			                    DT				    DT			                DT			          DT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07550" y="5736544"/>
            <a:ext cx="858685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IR</a:t>
            </a:r>
            <a:r>
              <a:rPr lang="en-US" sz="1200" baseline="30000" dirty="0"/>
              <a:t>1</a:t>
            </a:r>
            <a:r>
              <a:rPr lang="en-US" sz="1200" dirty="0"/>
              <a:t>:	M				        M/H			              M			   M			          M</a:t>
            </a:r>
          </a:p>
          <a:p>
            <a:r>
              <a:rPr lang="en-US" sz="1200" dirty="0"/>
              <a:t>DT</a:t>
            </a:r>
            <a:r>
              <a:rPr lang="en-US" sz="1200" baseline="30000" dirty="0"/>
              <a:t>2</a:t>
            </a:r>
            <a:r>
              <a:rPr lang="en-US" sz="1200" dirty="0"/>
              <a:t>:   M-D				        W-D				M-D			   M			        W-D</a:t>
            </a:r>
            <a:r>
              <a:rPr lang="en-US" sz="1400" dirty="0"/>
              <a:t>	</a:t>
            </a:r>
          </a:p>
          <a:p>
            <a:r>
              <a:rPr lang="en-US" sz="1200" baseline="30000" dirty="0"/>
              <a:t>1</a:t>
            </a:r>
            <a:r>
              <a:rPr lang="en-US" sz="1400" dirty="0"/>
              <a:t> </a:t>
            </a:r>
            <a:r>
              <a:rPr lang="en-US" sz="1200" dirty="0"/>
              <a:t>Irrigation Requirement: M/H = medium to high, M = medium, M/L = medium to low </a:t>
            </a:r>
          </a:p>
          <a:p>
            <a:r>
              <a:rPr lang="en-US" sz="1200" baseline="30000" dirty="0"/>
              <a:t>2</a:t>
            </a:r>
            <a:r>
              <a:rPr lang="en-US" sz="1200" dirty="0"/>
              <a:t> Soil Moisture Tolerance or Drought Tolerance: M-D = moist to dry soil, W-D = wet to dry, M = moist soil, DT = drought tolerant </a:t>
            </a:r>
            <a:r>
              <a:rPr lang="en-US" sz="1400" dirty="0"/>
              <a:t>		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84785" y="942617"/>
            <a:ext cx="1597698" cy="20420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268857" y="3797654"/>
            <a:ext cx="1621184" cy="16844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54351" y="942617"/>
            <a:ext cx="1514506" cy="20420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173091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783"/>
            <a:ext cx="9144000" cy="1143000"/>
          </a:xfrm>
        </p:spPr>
        <p:txBody>
          <a:bodyPr>
            <a:normAutofit fontScale="90000"/>
          </a:bodyPr>
          <a:lstStyle/>
          <a:p>
            <a:br>
              <a:rPr lang="en-US" sz="3200" dirty="0"/>
            </a:br>
            <a:r>
              <a:rPr lang="en-US" sz="3200" dirty="0"/>
              <a:t>Consequence of Climate Change:</a:t>
            </a:r>
            <a:br>
              <a:rPr lang="en-US" sz="3200" dirty="0"/>
            </a:br>
            <a:r>
              <a:rPr lang="en-US" sz="3100" i="1" dirty="0"/>
              <a:t>Some currently used trees will not survive or not perform well</a:t>
            </a:r>
          </a:p>
        </p:txBody>
      </p:sp>
      <p:pic>
        <p:nvPicPr>
          <p:cNvPr id="3" name="Picture 2" descr="IMG_3261.JPG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8267" y="1682839"/>
            <a:ext cx="5469466" cy="461901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31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2767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8F70B-C4D8-42B3-9598-80162E2C3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61200-53B0-4EA6-9FE5-FDFF7F6F8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7407"/>
            <a:ext cx="7886700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Street trees &amp; climate change study: what we can learn from space-for-time substitution</a:t>
            </a:r>
          </a:p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…what do the study results suggest for individual landscapes</a:t>
            </a:r>
          </a:p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…and how to establish your trees and maintain them during the drought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F0665-AAE6-4584-B1B0-0A4219359FDE}"/>
              </a:ext>
            </a:extLst>
          </p:cNvPr>
          <p:cNvSpPr txBox="1"/>
          <p:nvPr/>
        </p:nvSpPr>
        <p:spPr>
          <a:xfrm>
            <a:off x="4003964" y="173944"/>
            <a:ext cx="4973779" cy="144655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We are discussing ornamental trees in residential landscapes; </a:t>
            </a:r>
          </a:p>
          <a:p>
            <a:pPr algn="r"/>
            <a:r>
              <a:rPr lang="en-US" sz="2200" dirty="0">
                <a:solidFill>
                  <a:srgbClr val="FF0000"/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NOT wildlands forests, timber plantations, agriculture, orchards!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05993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8F70B-C4D8-42B3-9598-80162E2C3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12727"/>
            <a:ext cx="8162059" cy="660110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en-US" sz="3000" dirty="0">
                <a:latin typeface="Lucida Sans" panose="020B0602040502020204" pitchFamily="34" charset="0"/>
                <a:cs typeface="Lucida Sans" panose="020B0602040502020204" pitchFamily="34" charset="0"/>
              </a:rPr>
              <a:t>warmer, maybe drier on average… so…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4DD0A9B-580D-4696-B665-162C931E1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549031"/>
              </p:ext>
            </p:extLst>
          </p:nvPr>
        </p:nvGraphicFramePr>
        <p:xfrm>
          <a:off x="353290" y="1039092"/>
          <a:ext cx="8437418" cy="5298014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193473">
                  <a:extLst>
                    <a:ext uri="{9D8B030D-6E8A-4147-A177-3AD203B41FA5}">
                      <a16:colId xmlns:a16="http://schemas.microsoft.com/office/drawing/2014/main" val="13444331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4573476"/>
                    </a:ext>
                  </a:extLst>
                </a:gridCol>
                <a:gridCol w="5035665">
                  <a:extLst>
                    <a:ext uri="{9D8B030D-6E8A-4147-A177-3AD203B41FA5}">
                      <a16:colId xmlns:a16="http://schemas.microsoft.com/office/drawing/2014/main" val="1196798577"/>
                    </a:ext>
                  </a:extLst>
                </a:gridCol>
              </a:tblGrid>
              <a:tr h="11990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assess </a:t>
                      </a:r>
                      <a:r>
                        <a:rPr lang="en-US" sz="2400" b="1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your tree’s </a:t>
                      </a: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environment </a:t>
                      </a: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  <a:sym typeface="Wingdings" panose="05000000000000000000" pitchFamily="2" charset="2"/>
                        </a:rPr>
                        <a:t></a:t>
                      </a:r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~ reflective surfaces? Paving?</a:t>
                      </a:r>
                    </a:p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~ sandy/rocky soils? slope?</a:t>
                      </a:r>
                    </a:p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~ etc. (you know this!)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0526584"/>
                  </a:ext>
                </a:extLst>
              </a:tr>
              <a:tr h="1277437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evaluate your tree’s climate envelope </a:t>
                      </a: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  <a:sym typeface="Wingdings" panose="05000000000000000000" pitchFamily="2" charset="2"/>
                        </a:rPr>
                        <a:t></a:t>
                      </a:r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~ is it “at the edge” now?</a:t>
                      </a:r>
                    </a:p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~ our study</a:t>
                      </a:r>
                    </a:p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~ </a:t>
                      </a:r>
                      <a:r>
                        <a:rPr lang="en-US" sz="2400" b="0" dirty="0" err="1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SelecTree</a:t>
                      </a:r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859155"/>
                  </a:ext>
                </a:extLst>
              </a:tr>
              <a:tr h="1343891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consider the major landscape pests </a:t>
                      </a: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  <a:sym typeface="Wingdings" panose="05000000000000000000" pitchFamily="2" charset="2"/>
                        </a:rPr>
                        <a:t></a:t>
                      </a:r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~ UC IPM website</a:t>
                      </a:r>
                    </a:p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~ Pest Vulnerability Matrix (PVM)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1202015"/>
                  </a:ext>
                </a:extLst>
              </a:tr>
              <a:tr h="1343891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understand </a:t>
                      </a:r>
                      <a:r>
                        <a:rPr lang="en-US" sz="2400" b="1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and meet</a:t>
                      </a: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 your tree’s water needs </a:t>
                      </a: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  <a:sym typeface="Wingdings" panose="05000000000000000000" pitchFamily="2" charset="2"/>
                        </a:rPr>
                        <a:t></a:t>
                      </a:r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~ WUCOLS</a:t>
                      </a:r>
                    </a:p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~ calculate!</a:t>
                      </a:r>
                    </a:p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~ apply properly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410467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9874287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>
            <a:extLst>
              <a:ext uri="{FF2B5EF4-FFF2-40B4-BE49-F238E27FC236}">
                <a16:creationId xmlns:a16="http://schemas.microsoft.com/office/drawing/2014/main" id="{E376EF33-588E-4BBC-A48B-7A87B91A8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r="4811" b="4831"/>
          <a:stretch>
            <a:fillRect/>
          </a:stretch>
        </p:blipFill>
        <p:spPr bwMode="auto">
          <a:xfrm>
            <a:off x="685800" y="914400"/>
            <a:ext cx="3687763" cy="5105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587" name="Text Box 3">
            <a:extLst>
              <a:ext uri="{FF2B5EF4-FFF2-40B4-BE49-F238E27FC236}">
                <a16:creationId xmlns:a16="http://schemas.microsoft.com/office/drawing/2014/main" id="{2FB3F868-2C68-4C54-957A-F587CC94F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5257800"/>
            <a:ext cx="3581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40502020204" pitchFamily="34" charset="0"/>
                <a:cs typeface="Lucida Sans" panose="020B0602040502020204" pitchFamily="34" charset="0"/>
              </a:rPr>
              <a:t>yes, I know your landscape probably differs from these…</a:t>
            </a:r>
          </a:p>
        </p:txBody>
      </p:sp>
      <p:sp>
        <p:nvSpPr>
          <p:cNvPr id="67588" name="Text Box 4">
            <a:extLst>
              <a:ext uri="{FF2B5EF4-FFF2-40B4-BE49-F238E27FC236}">
                <a16:creationId xmlns:a16="http://schemas.microsoft.com/office/drawing/2014/main" id="{610E7C32-467D-4AF0-A5A9-9A0561D97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28600"/>
            <a:ext cx="8534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en-US" sz="2400" dirty="0">
                <a:latin typeface="Lucida Sans" panose="020B0602040502020204" pitchFamily="34" charset="0"/>
                <a:cs typeface="Lucida Sans" panose="020B0602040502020204" pitchFamily="34" charset="0"/>
              </a:rPr>
              <a:t>Landscape Situations that favor Water Deficits…</a:t>
            </a:r>
            <a:endParaRPr lang="en-US" altLang="en-US" sz="2400" dirty="0">
              <a:solidFill>
                <a:srgbClr val="F5EE0A"/>
              </a:solidFill>
              <a:latin typeface="Lucida Sans" panose="020B0602040502020204" pitchFamily="34" charset="0"/>
              <a:cs typeface="Lucida Sans" panose="020B0602040502020204" pitchFamily="34" charset="0"/>
            </a:endParaRPr>
          </a:p>
        </p:txBody>
      </p:sp>
      <p:pic>
        <p:nvPicPr>
          <p:cNvPr id="116741" name="Picture 5" descr="PICT0133">
            <a:extLst>
              <a:ext uri="{FF2B5EF4-FFF2-40B4-BE49-F238E27FC236}">
                <a16:creationId xmlns:a16="http://schemas.microsoft.com/office/drawing/2014/main" id="{26841661-C5CA-43FB-835C-4D34C1358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2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5900"/>
            <a:ext cx="4419600" cy="33131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94935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Text Box 3">
            <a:extLst>
              <a:ext uri="{FF2B5EF4-FFF2-40B4-BE49-F238E27FC236}">
                <a16:creationId xmlns:a16="http://schemas.microsoft.com/office/drawing/2014/main" id="{2FB3F868-2C68-4C54-957A-F587CC94FE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663" y="5721927"/>
            <a:ext cx="853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40502020204" pitchFamily="34" charset="0"/>
                <a:cs typeface="Lucida Sans" panose="020B0602040502020204" pitchFamily="34" charset="0"/>
              </a:rPr>
              <a:t>~ you can search for a species by desired characteristics!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4A82BB-B688-4C38-BE74-CFCDBA2536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2" t="3512" r="8333" b="14428"/>
          <a:stretch/>
        </p:blipFill>
        <p:spPr>
          <a:xfrm>
            <a:off x="234435" y="1039091"/>
            <a:ext cx="8673628" cy="468283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C01BCAF-A28E-4E06-84EA-F24A7728C794}"/>
              </a:ext>
            </a:extLst>
          </p:cNvPr>
          <p:cNvSpPr txBox="1">
            <a:spLocks/>
          </p:cNvSpPr>
          <p:nvPr/>
        </p:nvSpPr>
        <p:spPr>
          <a:xfrm>
            <a:off x="628649" y="212727"/>
            <a:ext cx="8162059" cy="6601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3000" dirty="0">
                <a:highlight>
                  <a:srgbClr val="FFFF00"/>
                </a:highlight>
                <a:latin typeface="Lucida Sans" panose="020B0602040502020204" pitchFamily="34" charset="0"/>
                <a:cs typeface="Lucida Sans" panose="020B0602040502020204" pitchFamily="34" charset="0"/>
              </a:rPr>
              <a:t>https://selectree.calpoly.edu/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4864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A616EE0-628C-4BB7-A546-2F1FB2AC9C9A}"/>
              </a:ext>
            </a:extLst>
          </p:cNvPr>
          <p:cNvSpPr/>
          <p:nvPr/>
        </p:nvSpPr>
        <p:spPr>
          <a:xfrm>
            <a:off x="822867" y="520700"/>
            <a:ext cx="7353834" cy="620845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67111"/>
            <a:ext cx="9144000" cy="962357"/>
          </a:xfrm>
        </p:spPr>
        <p:txBody>
          <a:bodyPr>
            <a:normAutofit/>
          </a:bodyPr>
          <a:lstStyle/>
          <a:p>
            <a:r>
              <a:rPr lang="en-US" sz="2000" dirty="0"/>
              <a:t>Species not expected to perform well – based on “warm” or “warmer” city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36</a:t>
            </a:fld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5600970"/>
              </p:ext>
            </p:extLst>
          </p:nvPr>
        </p:nvGraphicFramePr>
        <p:xfrm>
          <a:off x="827088" y="520700"/>
          <a:ext cx="7583487" cy="640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6" name="Document" r:id="rId4" imgW="6504597" imgH="5498399" progId="Word.Document.12">
                  <p:embed/>
                </p:oleObj>
              </mc:Choice>
              <mc:Fallback>
                <p:oleObj name="Document" r:id="rId4" imgW="6504597" imgH="5498399" progId="Word.Documen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27088" y="520700"/>
                        <a:ext cx="7583487" cy="64087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5E2CCB9-B74B-4FC9-BB72-40A49E589EFD}"/>
              </a:ext>
            </a:extLst>
          </p:cNvPr>
          <p:cNvSpPr/>
          <p:nvPr/>
        </p:nvSpPr>
        <p:spPr>
          <a:xfrm>
            <a:off x="4126136" y="446144"/>
            <a:ext cx="789142" cy="62830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E15DCE-FCFC-42B2-A87E-819664651C83}"/>
              </a:ext>
            </a:extLst>
          </p:cNvPr>
          <p:cNvCxnSpPr/>
          <p:nvPr/>
        </p:nvCxnSpPr>
        <p:spPr>
          <a:xfrm>
            <a:off x="479967" y="6462831"/>
            <a:ext cx="3429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5E5DFA9-6A6E-4B83-B59C-28C328388B2A}"/>
              </a:ext>
            </a:extLst>
          </p:cNvPr>
          <p:cNvCxnSpPr/>
          <p:nvPr/>
        </p:nvCxnSpPr>
        <p:spPr>
          <a:xfrm>
            <a:off x="479967" y="3254307"/>
            <a:ext cx="3429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25587E1-0A79-47BE-BAF7-E1A9B00C08CA}"/>
              </a:ext>
            </a:extLst>
          </p:cNvPr>
          <p:cNvCxnSpPr/>
          <p:nvPr/>
        </p:nvCxnSpPr>
        <p:spPr>
          <a:xfrm>
            <a:off x="479967" y="2538027"/>
            <a:ext cx="3429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1505B3-7F4C-4162-80CB-3CACDEF1B5F7}"/>
              </a:ext>
            </a:extLst>
          </p:cNvPr>
          <p:cNvCxnSpPr/>
          <p:nvPr/>
        </p:nvCxnSpPr>
        <p:spPr>
          <a:xfrm>
            <a:off x="479967" y="1691640"/>
            <a:ext cx="34290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  <p:extLst>
      <p:ext uri="{BB962C8B-B14F-4D97-AF65-F5344CB8AC3E}">
        <p14:creationId xmlns:p14="http://schemas.microsoft.com/office/powerpoint/2010/main" val="1558319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C01BCAF-A28E-4E06-84EA-F24A7728C794}"/>
              </a:ext>
            </a:extLst>
          </p:cNvPr>
          <p:cNvSpPr txBox="1">
            <a:spLocks/>
          </p:cNvSpPr>
          <p:nvPr/>
        </p:nvSpPr>
        <p:spPr>
          <a:xfrm>
            <a:off x="628649" y="212727"/>
            <a:ext cx="8162059" cy="66011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3000" dirty="0">
                <a:highlight>
                  <a:srgbClr val="FFFF00"/>
                </a:highlight>
                <a:latin typeface="Lucida Sans" panose="020B0602040502020204" pitchFamily="34" charset="0"/>
                <a:cs typeface="Lucida Sans" panose="020B0602040502020204" pitchFamily="34" charset="0"/>
              </a:rPr>
              <a:t>http://ipm.ucanr.edu/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C78B5F-A7FD-419D-8CC8-C311A4B2FA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91" t="11866" r="25758" b="8634"/>
          <a:stretch/>
        </p:blipFill>
        <p:spPr>
          <a:xfrm>
            <a:off x="725634" y="872837"/>
            <a:ext cx="6534151" cy="58234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5688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ECA1158D-980C-4450-BB1C-B5D4B452B6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435976" y="274638"/>
            <a:ext cx="536574" cy="185896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r" eaLnBrk="1" hangingPunct="1"/>
            <a:r>
              <a:rPr lang="en-US" altLang="en-US" dirty="0"/>
              <a:t>PVM</a:t>
            </a:r>
          </a:p>
        </p:txBody>
      </p:sp>
      <p:grpSp>
        <p:nvGrpSpPr>
          <p:cNvPr id="34819" name="Group 3">
            <a:extLst>
              <a:ext uri="{FF2B5EF4-FFF2-40B4-BE49-F238E27FC236}">
                <a16:creationId xmlns:a16="http://schemas.microsoft.com/office/drawing/2014/main" id="{DE97E838-61B1-449A-929B-398346E657E2}"/>
              </a:ext>
            </a:extLst>
          </p:cNvPr>
          <p:cNvGrpSpPr>
            <a:grpSpLocks/>
          </p:cNvGrpSpPr>
          <p:nvPr/>
        </p:nvGrpSpPr>
        <p:grpSpPr bwMode="auto">
          <a:xfrm>
            <a:off x="554038" y="0"/>
            <a:ext cx="2836862" cy="5473700"/>
            <a:chOff x="349" y="0"/>
            <a:chExt cx="1787" cy="3448"/>
          </a:xfrm>
        </p:grpSpPr>
        <p:pic>
          <p:nvPicPr>
            <p:cNvPr id="34835" name="Picture 4">
              <a:extLst>
                <a:ext uri="{FF2B5EF4-FFF2-40B4-BE49-F238E27FC236}">
                  <a16:creationId xmlns:a16="http://schemas.microsoft.com/office/drawing/2014/main" id="{03F08847-CEB4-4D61-A8F1-0152905E7E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711"/>
            <a:stretch>
              <a:fillRect/>
            </a:stretch>
          </p:blipFill>
          <p:spPr bwMode="auto">
            <a:xfrm>
              <a:off x="349" y="0"/>
              <a:ext cx="1787" cy="3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36" name="Rectangle 5">
              <a:extLst>
                <a:ext uri="{FF2B5EF4-FFF2-40B4-BE49-F238E27FC236}">
                  <a16:creationId xmlns:a16="http://schemas.microsoft.com/office/drawing/2014/main" id="{E7097C46-A4FF-4067-AFA5-9D1EE12409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" y="2822"/>
              <a:ext cx="1691" cy="5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4837" name="Rectangle 6">
              <a:extLst>
                <a:ext uri="{FF2B5EF4-FFF2-40B4-BE49-F238E27FC236}">
                  <a16:creationId xmlns:a16="http://schemas.microsoft.com/office/drawing/2014/main" id="{38682921-2CCB-4019-BFD3-D4459E209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" y="599"/>
              <a:ext cx="1691" cy="2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12647" name="Group 7">
            <a:extLst>
              <a:ext uri="{FF2B5EF4-FFF2-40B4-BE49-F238E27FC236}">
                <a16:creationId xmlns:a16="http://schemas.microsoft.com/office/drawing/2014/main" id="{10ADE819-0F44-4E6C-952B-554620EE0DBA}"/>
              </a:ext>
            </a:extLst>
          </p:cNvPr>
          <p:cNvGrpSpPr>
            <a:grpSpLocks/>
          </p:cNvGrpSpPr>
          <p:nvPr/>
        </p:nvGrpSpPr>
        <p:grpSpPr bwMode="auto">
          <a:xfrm>
            <a:off x="554038" y="0"/>
            <a:ext cx="3508375" cy="5473700"/>
            <a:chOff x="349" y="0"/>
            <a:chExt cx="2210" cy="3448"/>
          </a:xfrm>
        </p:grpSpPr>
        <p:pic>
          <p:nvPicPr>
            <p:cNvPr id="34832" name="Picture 8">
              <a:extLst>
                <a:ext uri="{FF2B5EF4-FFF2-40B4-BE49-F238E27FC236}">
                  <a16:creationId xmlns:a16="http://schemas.microsoft.com/office/drawing/2014/main" id="{01F9C76C-D4B0-4BD7-81B1-C26E8C48BF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463"/>
            <a:stretch>
              <a:fillRect/>
            </a:stretch>
          </p:blipFill>
          <p:spPr bwMode="auto">
            <a:xfrm>
              <a:off x="349" y="0"/>
              <a:ext cx="2210" cy="3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33" name="Rectangle 9">
              <a:extLst>
                <a:ext uri="{FF2B5EF4-FFF2-40B4-BE49-F238E27FC236}">
                  <a16:creationId xmlns:a16="http://schemas.microsoft.com/office/drawing/2014/main" id="{0AA71DB5-6A97-436B-8636-2E1685918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" y="3099"/>
              <a:ext cx="1990" cy="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4834" name="Rectangle 10">
              <a:extLst>
                <a:ext uri="{FF2B5EF4-FFF2-40B4-BE49-F238E27FC236}">
                  <a16:creationId xmlns:a16="http://schemas.microsoft.com/office/drawing/2014/main" id="{C97AEFD6-6FF1-4417-8240-7A808699B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" y="591"/>
              <a:ext cx="1990" cy="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12651" name="Group 11">
            <a:extLst>
              <a:ext uri="{FF2B5EF4-FFF2-40B4-BE49-F238E27FC236}">
                <a16:creationId xmlns:a16="http://schemas.microsoft.com/office/drawing/2014/main" id="{FD9841A7-C484-4E9D-B008-93934958CAF3}"/>
              </a:ext>
            </a:extLst>
          </p:cNvPr>
          <p:cNvGrpSpPr>
            <a:grpSpLocks/>
          </p:cNvGrpSpPr>
          <p:nvPr/>
        </p:nvGrpSpPr>
        <p:grpSpPr bwMode="auto">
          <a:xfrm>
            <a:off x="555625" y="0"/>
            <a:ext cx="4144963" cy="5473700"/>
            <a:chOff x="823" y="0"/>
            <a:chExt cx="2611" cy="3448"/>
          </a:xfrm>
        </p:grpSpPr>
        <p:pic>
          <p:nvPicPr>
            <p:cNvPr id="34829" name="Picture 12">
              <a:extLst>
                <a:ext uri="{FF2B5EF4-FFF2-40B4-BE49-F238E27FC236}">
                  <a16:creationId xmlns:a16="http://schemas.microsoft.com/office/drawing/2014/main" id="{DFB1B86E-40D9-4455-94CE-4590E8CC21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749"/>
            <a:stretch>
              <a:fillRect/>
            </a:stretch>
          </p:blipFill>
          <p:spPr bwMode="auto">
            <a:xfrm>
              <a:off x="823" y="0"/>
              <a:ext cx="2611" cy="3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30" name="Rectangle 13">
              <a:extLst>
                <a:ext uri="{FF2B5EF4-FFF2-40B4-BE49-F238E27FC236}">
                  <a16:creationId xmlns:a16="http://schemas.microsoft.com/office/drawing/2014/main" id="{4E69F783-DF96-4C79-8CAE-9939FA176F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" y="3157"/>
              <a:ext cx="2458" cy="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34831" name="Rectangle 14">
              <a:extLst>
                <a:ext uri="{FF2B5EF4-FFF2-40B4-BE49-F238E27FC236}">
                  <a16:creationId xmlns:a16="http://schemas.microsoft.com/office/drawing/2014/main" id="{A7462E50-D3F4-4CC2-B2AA-BC57484750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" y="576"/>
              <a:ext cx="2458" cy="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12655" name="Group 15">
            <a:extLst>
              <a:ext uri="{FF2B5EF4-FFF2-40B4-BE49-F238E27FC236}">
                <a16:creationId xmlns:a16="http://schemas.microsoft.com/office/drawing/2014/main" id="{D5963CC4-1EDF-4475-B080-B0099D4E863E}"/>
              </a:ext>
            </a:extLst>
          </p:cNvPr>
          <p:cNvGrpSpPr>
            <a:grpSpLocks/>
          </p:cNvGrpSpPr>
          <p:nvPr/>
        </p:nvGrpSpPr>
        <p:grpSpPr bwMode="auto">
          <a:xfrm>
            <a:off x="554038" y="0"/>
            <a:ext cx="5570537" cy="5473700"/>
            <a:chOff x="350" y="0"/>
            <a:chExt cx="3509" cy="3448"/>
          </a:xfrm>
        </p:grpSpPr>
        <p:pic>
          <p:nvPicPr>
            <p:cNvPr id="34827" name="Picture 16">
              <a:extLst>
                <a:ext uri="{FF2B5EF4-FFF2-40B4-BE49-F238E27FC236}">
                  <a16:creationId xmlns:a16="http://schemas.microsoft.com/office/drawing/2014/main" id="{6F6BF7CD-BCAD-44CC-83EF-1B7BFA3448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95"/>
            <a:stretch>
              <a:fillRect/>
            </a:stretch>
          </p:blipFill>
          <p:spPr bwMode="auto">
            <a:xfrm>
              <a:off x="350" y="0"/>
              <a:ext cx="3509" cy="3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28" name="Rectangle 17">
              <a:extLst>
                <a:ext uri="{FF2B5EF4-FFF2-40B4-BE49-F238E27FC236}">
                  <a16:creationId xmlns:a16="http://schemas.microsoft.com/office/drawing/2014/main" id="{ECA07761-91AD-4CCE-BD7A-9B9CABAA4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" y="729"/>
              <a:ext cx="2770" cy="1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pic>
        <p:nvPicPr>
          <p:cNvPr id="112658" name="Picture 18">
            <a:extLst>
              <a:ext uri="{FF2B5EF4-FFF2-40B4-BE49-F238E27FC236}">
                <a16:creationId xmlns:a16="http://schemas.microsoft.com/office/drawing/2014/main" id="{0DC8B503-FE7E-4CD7-9730-8A33A4089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0"/>
            <a:ext cx="6553200" cy="547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59" name="Picture 19">
            <a:extLst>
              <a:ext uri="{FF2B5EF4-FFF2-40B4-BE49-F238E27FC236}">
                <a16:creationId xmlns:a16="http://schemas.microsoft.com/office/drawing/2014/main" id="{1CF9F30F-3CC8-48C8-8E88-B838A08DD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0"/>
            <a:ext cx="7775575" cy="662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0" name="Picture 20">
            <a:extLst>
              <a:ext uri="{FF2B5EF4-FFF2-40B4-BE49-F238E27FC236}">
                <a16:creationId xmlns:a16="http://schemas.microsoft.com/office/drawing/2014/main" id="{4F612AFE-5414-467D-BA3A-260327A4F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0"/>
            <a:ext cx="7775575" cy="662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gressBar">
            <a:extLst>
              <a:ext uri="{FF2B5EF4-FFF2-40B4-BE49-F238E27FC236}">
                <a16:creationId xmlns:a16="http://schemas.microsoft.com/office/drawing/2014/main" id="{3554D294-C82E-4CAA-93DD-E222A79F17D7}"/>
              </a:ext>
            </a:extLst>
          </p:cNvPr>
          <p:cNvSpPr/>
          <p:nvPr/>
        </p:nvSpPr>
        <p:spPr>
          <a:xfrm>
            <a:off x="0" y="6756400"/>
            <a:ext cx="8382000" cy="101600"/>
          </a:xfrm>
          <a:prstGeom prst="rect">
            <a:avLst/>
          </a:prstGeom>
          <a:solidFill>
            <a:srgbClr val="BBE0E3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19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8F70B-C4D8-42B3-9598-80162E2C3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61200-53B0-4EA6-9FE5-FDFF7F6F8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7407"/>
            <a:ext cx="7886700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Street trees &amp; climate change study: what we can learn from space-for-time substitution</a:t>
            </a:r>
          </a:p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…what do the study results suggest for individual landscapes</a:t>
            </a:r>
          </a:p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…and how to establish your trees and maintain them during the drought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F0665-AAE6-4584-B1B0-0A4219359FDE}"/>
              </a:ext>
            </a:extLst>
          </p:cNvPr>
          <p:cNvSpPr txBox="1"/>
          <p:nvPr/>
        </p:nvSpPr>
        <p:spPr>
          <a:xfrm>
            <a:off x="4003964" y="173944"/>
            <a:ext cx="4973779" cy="144655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We are discussing ornamental trees in residential landscapes; </a:t>
            </a:r>
          </a:p>
          <a:p>
            <a:pPr algn="r"/>
            <a:r>
              <a:rPr lang="en-US" sz="2200" dirty="0">
                <a:solidFill>
                  <a:srgbClr val="FF0000"/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NOT wildlands forests, timber plantations, agriculture, orchards!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9636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8F70B-C4D8-42B3-9598-80162E2C3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61200-53B0-4EA6-9FE5-FDFF7F6F88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7407"/>
            <a:ext cx="7886700" cy="4351338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Street trees &amp; climate change study: what we can learn from space-for-time substitution</a:t>
            </a:r>
          </a:p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…what do the study results suggest for individual landscapes</a:t>
            </a:r>
          </a:p>
          <a:p>
            <a:pPr marL="514350" indent="-514350">
              <a:lnSpc>
                <a:spcPct val="114000"/>
              </a:lnSpc>
              <a:buAutoNum type="arabicPlain"/>
            </a:pP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…and how to establish your trees and maintain them during the drought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EF0665-AAE6-4584-B1B0-0A4219359FDE}"/>
              </a:ext>
            </a:extLst>
          </p:cNvPr>
          <p:cNvSpPr txBox="1"/>
          <p:nvPr/>
        </p:nvSpPr>
        <p:spPr>
          <a:xfrm>
            <a:off x="4003964" y="173944"/>
            <a:ext cx="4973779" cy="144655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We are discussing ornamental trees in residential landscapes; </a:t>
            </a:r>
          </a:p>
          <a:p>
            <a:pPr algn="r"/>
            <a:r>
              <a:rPr lang="en-US" sz="2200" dirty="0">
                <a:solidFill>
                  <a:srgbClr val="FF0000"/>
                </a:solidFill>
                <a:latin typeface="Lucida Sans" panose="020B0602040502020204" pitchFamily="34" charset="0"/>
                <a:cs typeface="Lucida Sans" panose="020B0602040502020204" pitchFamily="34" charset="0"/>
              </a:rPr>
              <a:t>NOT wildlands forests, timber plantations, agriculture, orchards!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10152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8" name="Text Box 4"/>
          <p:cNvSpPr txBox="1">
            <a:spLocks noChangeArrowheads="1"/>
          </p:cNvSpPr>
          <p:nvPr/>
        </p:nvSpPr>
        <p:spPr bwMode="auto">
          <a:xfrm>
            <a:off x="3202540" y="283496"/>
            <a:ext cx="5900828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alt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Young trees</a:t>
            </a: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: Lack of water = quick death</a:t>
            </a:r>
          </a:p>
        </p:txBody>
      </p:sp>
      <p:pic>
        <p:nvPicPr>
          <p:cNvPr id="54277" name="Picture 5" descr="Water def"/>
          <p:cNvPicPr>
            <a:picLocks noChangeAspect="1" noChangeArrowheads="1"/>
          </p:cNvPicPr>
          <p:nvPr/>
        </p:nvPicPr>
        <p:blipFill>
          <a:blip r:embed="rId4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1727200"/>
            <a:ext cx="2841625" cy="44196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email">
            <a:lum bright="8000" contras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14383"/>
            <a:ext cx="3150048" cy="543241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417623" y="4281775"/>
            <a:ext cx="1853091" cy="144655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“Crispy critters” </a:t>
            </a: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 (Larry Costello)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3234546" y="1117600"/>
            <a:ext cx="2366154" cy="22929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  <a:sym typeface="Wingdings" panose="05000000000000000000" pitchFamily="2" charset="2"/>
              </a:rPr>
              <a:t></a:t>
            </a: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Problem: what does “Deep watering” mean here?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(how much can it hold?)</a:t>
            </a:r>
          </a:p>
        </p:txBody>
      </p:sp>
      <p:sp>
        <p:nvSpPr>
          <p:cNvPr id="3" name="progressBar"/>
          <p:cNvSpPr/>
          <p:nvPr/>
        </p:nvSpPr>
        <p:spPr>
          <a:xfrm>
            <a:off x="0" y="6756400"/>
            <a:ext cx="5818909" cy="101600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16942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0384" y="990885"/>
            <a:ext cx="3362325" cy="3842657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905414" y="990885"/>
          <a:ext cx="3666586" cy="1280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66586">
                  <a:extLst>
                    <a:ext uri="{9D8B030D-6E8A-4147-A177-3AD203B41FA5}">
                      <a16:colId xmlns:a16="http://schemas.microsoft.com/office/drawing/2014/main" val="1884610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Lucida Sans" panose="020B0602030504020204" pitchFamily="34" charset="0"/>
                        </a:rPr>
                        <a:t>How much?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473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Amazingly little: 5-10 gal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1140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905414" y="2439157"/>
          <a:ext cx="3666586" cy="1280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66586">
                  <a:extLst>
                    <a:ext uri="{9D8B030D-6E8A-4147-A177-3AD203B41FA5}">
                      <a16:colId xmlns:a16="http://schemas.microsoft.com/office/drawing/2014/main" val="1884610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Lucida Sans" panose="020B0602030504020204" pitchFamily="34" charset="0"/>
                        </a:rPr>
                        <a:t>How often?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473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Frequently! </a:t>
                      </a:r>
                      <a:br>
                        <a:rPr lang="en-US" sz="2400" dirty="0">
                          <a:latin typeface="Lucida Sans" panose="020B0602030504020204" pitchFamily="34" charset="0"/>
                        </a:rPr>
                      </a:br>
                      <a:r>
                        <a:rPr lang="en-US" sz="2400" dirty="0">
                          <a:latin typeface="Lucida Sans" panose="020B0602030504020204" pitchFamily="34" charset="0"/>
                        </a:rPr>
                        <a:t>(X times/WEEK)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1140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905414" y="3887430"/>
          <a:ext cx="3666586" cy="21945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66586">
                  <a:extLst>
                    <a:ext uri="{9D8B030D-6E8A-4147-A177-3AD203B41FA5}">
                      <a16:colId xmlns:a16="http://schemas.microsoft.com/office/drawing/2014/main" val="1884610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Lucida Sans" panose="020B0602030504020204" pitchFamily="34" charset="0"/>
                        </a:rPr>
                        <a:t>Who?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473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Residents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11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NGOs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129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Partners</a:t>
                      </a:r>
                      <a:r>
                        <a:rPr lang="en-US" sz="2400" baseline="0" dirty="0">
                          <a:latin typeface="Lucida Sans" panose="020B0602030504020204" pitchFamily="34" charset="0"/>
                        </a:rPr>
                        <a:t> (schools, churches, business)</a:t>
                      </a:r>
                      <a:endParaRPr lang="en-US" sz="2400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092020"/>
                  </a:ext>
                </a:extLst>
              </a:tr>
            </a:tbl>
          </a:graphicData>
        </a:graphic>
      </p:graphicFrame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05414" y="313170"/>
            <a:ext cx="4425710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Young tree solutions</a:t>
            </a:r>
          </a:p>
        </p:txBody>
      </p:sp>
      <p:sp>
        <p:nvSpPr>
          <p:cNvPr id="5" name="progressBar"/>
          <p:cNvSpPr/>
          <p:nvPr/>
        </p:nvSpPr>
        <p:spPr>
          <a:xfrm>
            <a:off x="0" y="6756400"/>
            <a:ext cx="6234545" cy="101600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6372968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428625" y="152400"/>
            <a:ext cx="802957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1" dirty="0">
                <a:latin typeface="Lucida Sans" panose="020B0602030504020204" pitchFamily="34" charset="0"/>
                <a:ea typeface="Verdana" pitchFamily="34" charset="0"/>
                <a:cs typeface="Verdana" pitchFamily="34" charset="0"/>
              </a:rPr>
              <a:t>Mature trees</a:t>
            </a:r>
            <a:r>
              <a:rPr lang="en-US" altLang="en-US" sz="2400" dirty="0">
                <a:latin typeface="Lucida Sans" panose="020B0602030504020204" pitchFamily="34" charset="0"/>
                <a:ea typeface="Verdana" pitchFamily="34" charset="0"/>
                <a:cs typeface="Verdana" pitchFamily="34" charset="0"/>
              </a:rPr>
              <a:t>: Functional irrigation approach,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dirty="0">
                <a:latin typeface="Lucida Sans" panose="020B0602030504020204" pitchFamily="34" charset="0"/>
                <a:ea typeface="Verdana" pitchFamily="34" charset="0"/>
                <a:cs typeface="Verdana" pitchFamily="34" charset="0"/>
              </a:rPr>
              <a:t>or refilling the “water reservoir”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Lucida Sans" panose="020B0602030504020204" pitchFamily="34" charset="0"/>
                <a:ea typeface="Verdana" pitchFamily="34" charset="0"/>
                <a:cs typeface="Verdana" pitchFamily="34" charset="0"/>
              </a:rPr>
              <a:t>(Nelda Matheny and Larry Costello)</a:t>
            </a:r>
          </a:p>
        </p:txBody>
      </p:sp>
      <p:pic>
        <p:nvPicPr>
          <p:cNvPr id="1026" name="Picture 2" descr="http://treefredericksburg.org/wp-content/uploads/2014/03/tr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035" y="1605401"/>
            <a:ext cx="4144019" cy="19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n 4"/>
          <p:cNvSpPr/>
          <p:nvPr/>
        </p:nvSpPr>
        <p:spPr>
          <a:xfrm>
            <a:off x="5219700" y="2895326"/>
            <a:ext cx="3452698" cy="319584"/>
          </a:xfrm>
          <a:prstGeom prst="can">
            <a:avLst>
              <a:gd name="adj" fmla="val 32693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80000">
                <a:srgbClr val="FFFFFF">
                  <a:alpha val="0"/>
                </a:srgbClr>
              </a:gs>
            </a:gsLst>
            <a:lin ang="16200000" scaled="0"/>
          </a:gra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57654" y="3766831"/>
          <a:ext cx="8788400" cy="2451100"/>
        </p:xfrm>
        <a:graphic>
          <a:graphicData uri="http://schemas.openxmlformats.org/drawingml/2006/table">
            <a:tbl>
              <a:tblPr/>
              <a:tblGrid>
                <a:gridCol w="878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511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Soil water reservoir capacity: 2 elements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	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	Volume 	 		area*depth,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Lucida Sans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or inches water/foot depth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	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	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Texture 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Sans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 		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available water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loam &gt; clay &gt; sand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Cube 6"/>
          <p:cNvSpPr/>
          <p:nvPr/>
        </p:nvSpPr>
        <p:spPr>
          <a:xfrm>
            <a:off x="1358664" y="2440210"/>
            <a:ext cx="1066800" cy="1143000"/>
          </a:xfrm>
          <a:prstGeom prst="cube">
            <a:avLst/>
          </a:prstGeom>
          <a:gradFill flip="none" rotWithShape="1">
            <a:gsLst>
              <a:gs pos="0">
                <a:schemeClr val="tx2"/>
              </a:gs>
              <a:gs pos="53000">
                <a:srgbClr val="FFFFFF"/>
              </a:gs>
            </a:gsLst>
            <a:lin ang="16200000" scaled="1"/>
            <a:tileRect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/>
          <p:cNvSpPr/>
          <p:nvPr/>
        </p:nvSpPr>
        <p:spPr>
          <a:xfrm>
            <a:off x="286609" y="2440210"/>
            <a:ext cx="1066800" cy="1143000"/>
          </a:xfrm>
          <a:prstGeom prst="cube">
            <a:avLst/>
          </a:prstGeom>
          <a:gradFill flip="none" rotWithShape="1">
            <a:gsLst>
              <a:gs pos="0">
                <a:schemeClr val="tx2"/>
              </a:gs>
              <a:gs pos="53000">
                <a:srgbClr val="FFFFFF"/>
              </a:gs>
            </a:gsLst>
            <a:lin ang="16200000" scaled="1"/>
            <a:tileRect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/>
          <p:cNvSpPr/>
          <p:nvPr/>
        </p:nvSpPr>
        <p:spPr>
          <a:xfrm>
            <a:off x="1486952" y="2040794"/>
            <a:ext cx="977462" cy="367968"/>
          </a:xfrm>
          <a:prstGeom prst="cube">
            <a:avLst>
              <a:gd name="adj" fmla="val 63663"/>
            </a:avLst>
          </a:prstGeom>
          <a:gradFill flip="none" rotWithShape="1">
            <a:gsLst>
              <a:gs pos="100000">
                <a:schemeClr val="tx2">
                  <a:lumMod val="40000"/>
                  <a:lumOff val="60000"/>
                  <a:alpha val="60000"/>
                </a:schemeClr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25464" y="1701651"/>
            <a:ext cx="18618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Lucida Sans" panose="020B0602030504020204" pitchFamily="34" charset="0"/>
              </a:rPr>
              <a:t>1 in on 1 ft</a:t>
            </a:r>
            <a:r>
              <a:rPr lang="en-US" sz="2200" baseline="30000" dirty="0">
                <a:latin typeface="Lucida Sans" panose="020B0602030504020204" pitchFamily="34" charset="0"/>
              </a:rPr>
              <a:t>2</a:t>
            </a:r>
            <a:r>
              <a:rPr lang="en-US" sz="2200" dirty="0">
                <a:latin typeface="Lucida Sans" panose="020B0602030504020204" pitchFamily="34" charset="0"/>
              </a:rPr>
              <a:t> = 0.62 gal.</a:t>
            </a:r>
          </a:p>
        </p:txBody>
      </p:sp>
      <p:sp>
        <p:nvSpPr>
          <p:cNvPr id="4" name="progressBar"/>
          <p:cNvSpPr/>
          <p:nvPr/>
        </p:nvSpPr>
        <p:spPr>
          <a:xfrm>
            <a:off x="0" y="6756400"/>
            <a:ext cx="6650182" cy="101600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45318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428625" y="152400"/>
            <a:ext cx="79533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Soil water reservoir: Where are the roots?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5719" r="27015" b="13524"/>
          <a:stretch/>
        </p:blipFill>
        <p:spPr bwMode="auto">
          <a:xfrm>
            <a:off x="0" y="1038424"/>
            <a:ext cx="9144000" cy="566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gressBar"/>
          <p:cNvSpPr/>
          <p:nvPr/>
        </p:nvSpPr>
        <p:spPr>
          <a:xfrm>
            <a:off x="0" y="6756400"/>
            <a:ext cx="2334638" cy="101600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77165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428625" y="152400"/>
            <a:ext cx="80295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Functional irrigation approach for mature trees: estimating the size of the “water reservoir”</a:t>
            </a:r>
          </a:p>
        </p:txBody>
      </p:sp>
      <p:pic>
        <p:nvPicPr>
          <p:cNvPr id="1026" name="Picture 2" descr="http://treefredericksburg.org/wp-content/uploads/2014/03/tr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714" y="1292795"/>
            <a:ext cx="3932340" cy="181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n 4"/>
          <p:cNvSpPr/>
          <p:nvPr/>
        </p:nvSpPr>
        <p:spPr>
          <a:xfrm>
            <a:off x="5562600" y="2608120"/>
            <a:ext cx="3109798" cy="222920"/>
          </a:xfrm>
          <a:prstGeom prst="can">
            <a:avLst>
              <a:gd name="adj" fmla="val 32693"/>
            </a:avLst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80000">
                <a:srgbClr val="FFFFFF">
                  <a:alpha val="0"/>
                </a:srgbClr>
              </a:gs>
            </a:gsLst>
            <a:lin ang="16200000" scaled="0"/>
          </a:gradFill>
          <a:ln w="3810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03200" y="4069083"/>
          <a:ext cx="8788400" cy="2484117"/>
        </p:xfrm>
        <a:graphic>
          <a:graphicData uri="http://schemas.openxmlformats.org/drawingml/2006/table">
            <a:tbl>
              <a:tblPr/>
              <a:tblGrid>
                <a:gridCol w="8788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8411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Soil water reservoir capacity: 2 elements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	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	Volume 	 		area*depth,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Lucida Sans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or inches water/foot depth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	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	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Texture 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Lucida Sans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 		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water stored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 clay &gt; loam &gt;&gt; sand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		   	water available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Lucida Sans" pitchFamily="34" charset="0"/>
                          <a:cs typeface="Arial" pitchFamily="34" charset="0"/>
                        </a:rPr>
                        <a:t>sand &gt; loam &gt; clay) 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Cube 6"/>
          <p:cNvSpPr/>
          <p:nvPr/>
        </p:nvSpPr>
        <p:spPr>
          <a:xfrm>
            <a:off x="2057400" y="2438400"/>
            <a:ext cx="1066800" cy="1143000"/>
          </a:xfrm>
          <a:prstGeom prst="cube">
            <a:avLst/>
          </a:prstGeom>
          <a:gradFill flip="none" rotWithShape="1">
            <a:gsLst>
              <a:gs pos="0">
                <a:schemeClr val="tx2"/>
              </a:gs>
              <a:gs pos="53000">
                <a:srgbClr val="FFFFFF"/>
              </a:gs>
            </a:gsLst>
            <a:lin ang="16200000" scaled="1"/>
            <a:tileRect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be 7"/>
          <p:cNvSpPr/>
          <p:nvPr/>
        </p:nvSpPr>
        <p:spPr>
          <a:xfrm>
            <a:off x="985345" y="2438400"/>
            <a:ext cx="1066800" cy="1143000"/>
          </a:xfrm>
          <a:prstGeom prst="cube">
            <a:avLst/>
          </a:prstGeom>
          <a:gradFill flip="none" rotWithShape="1">
            <a:gsLst>
              <a:gs pos="0">
                <a:schemeClr val="tx2"/>
              </a:gs>
              <a:gs pos="53000">
                <a:srgbClr val="FFFFFF"/>
              </a:gs>
            </a:gsLst>
            <a:lin ang="16200000" scaled="1"/>
            <a:tileRect/>
          </a:gra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/>
          <p:cNvSpPr/>
          <p:nvPr/>
        </p:nvSpPr>
        <p:spPr>
          <a:xfrm>
            <a:off x="2185688" y="2004480"/>
            <a:ext cx="977462" cy="367968"/>
          </a:xfrm>
          <a:prstGeom prst="cube">
            <a:avLst>
              <a:gd name="adj" fmla="val 63663"/>
            </a:avLst>
          </a:prstGeom>
          <a:gradFill flip="none" rotWithShape="1">
            <a:gsLst>
              <a:gs pos="100000">
                <a:schemeClr val="tx2">
                  <a:lumMod val="40000"/>
                  <a:lumOff val="60000"/>
                  <a:alpha val="60000"/>
                </a:schemeClr>
              </a:gs>
              <a:gs pos="100000">
                <a:srgbClr val="FFFFFF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24200" y="1699841"/>
            <a:ext cx="1781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ucida Sans" panose="020B0602030504020204" pitchFamily="34" charset="0"/>
              </a:rPr>
              <a:t>1 in on 1 </a:t>
            </a:r>
            <a:r>
              <a:rPr lang="en-US" dirty="0" err="1">
                <a:latin typeface="Lucida Sans" panose="020B0602030504020204" pitchFamily="34" charset="0"/>
              </a:rPr>
              <a:t>sq</a:t>
            </a:r>
            <a:r>
              <a:rPr lang="en-US" dirty="0">
                <a:latin typeface="Lucida Sans" panose="020B0602030504020204" pitchFamily="34" charset="0"/>
              </a:rPr>
              <a:t> </a:t>
            </a:r>
            <a:r>
              <a:rPr lang="en-US" dirty="0" err="1">
                <a:latin typeface="Lucida Sans" panose="020B0602030504020204" pitchFamily="34" charset="0"/>
              </a:rPr>
              <a:t>ft</a:t>
            </a:r>
            <a:r>
              <a:rPr lang="en-US" dirty="0">
                <a:latin typeface="Lucida Sans" panose="020B0602030504020204" pitchFamily="34" charset="0"/>
              </a:rPr>
              <a:t> = 0.62 gal.</a:t>
            </a:r>
          </a:p>
        </p:txBody>
      </p:sp>
      <p:sp>
        <p:nvSpPr>
          <p:cNvPr id="4" name="progressBar"/>
          <p:cNvSpPr/>
          <p:nvPr/>
        </p:nvSpPr>
        <p:spPr>
          <a:xfrm>
            <a:off x="0" y="6756400"/>
            <a:ext cx="2140085" cy="101600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45650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9144"/>
            <a:ext cx="8763000" cy="676656"/>
          </a:xfrm>
        </p:spPr>
        <p:txBody>
          <a:bodyPr/>
          <a:lstStyle/>
          <a:p>
            <a:pPr algn="l" eaLnBrk="1" hangingPunct="1"/>
            <a:r>
              <a:rPr lang="en-US" altLang="en-US" sz="2600" b="1" dirty="0">
                <a:solidFill>
                  <a:srgbClr val="7030A0"/>
                </a:solidFill>
                <a:latin typeface="Lucida Sans" pitchFamily="34" charset="0"/>
              </a:rPr>
              <a:t>Available</a:t>
            </a:r>
            <a:r>
              <a:rPr lang="en-US" altLang="en-US" sz="2600" dirty="0">
                <a:solidFill>
                  <a:srgbClr val="777777"/>
                </a:solidFill>
                <a:latin typeface="Lucida Sans" pitchFamily="34" charset="0"/>
              </a:rPr>
              <a:t> water in soils (</a:t>
            </a:r>
            <a:r>
              <a:rPr lang="en-US" altLang="en-US" sz="2200" i="1" dirty="0">
                <a:solidFill>
                  <a:srgbClr val="777777"/>
                </a:solidFill>
                <a:latin typeface="Lucida Sans" pitchFamily="34" charset="0"/>
              </a:rPr>
              <a:t>inches water/foot of soil depth</a:t>
            </a:r>
            <a:r>
              <a:rPr lang="en-US" altLang="en-US" sz="2600" dirty="0">
                <a:solidFill>
                  <a:srgbClr val="777777"/>
                </a:solidFill>
                <a:latin typeface="Lucida Sans" pitchFamily="34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32"/>
          <a:stretch/>
        </p:blipFill>
        <p:spPr bwMode="auto">
          <a:xfrm>
            <a:off x="752475" y="501141"/>
            <a:ext cx="8311896" cy="623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nip and Round Single Corner Rectangle 6"/>
          <p:cNvSpPr/>
          <p:nvPr/>
        </p:nvSpPr>
        <p:spPr>
          <a:xfrm rot="1257544" flipV="1">
            <a:off x="3352389" y="4811247"/>
            <a:ext cx="343007" cy="304800"/>
          </a:xfrm>
          <a:prstGeom prst="snipRoundRect">
            <a:avLst>
              <a:gd name="adj1" fmla="val 50000"/>
              <a:gd name="adj2" fmla="val 50000"/>
            </a:avLst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nip and Round Single Corner Rectangle 7"/>
          <p:cNvSpPr/>
          <p:nvPr/>
        </p:nvSpPr>
        <p:spPr>
          <a:xfrm rot="155255" flipV="1">
            <a:off x="5874106" y="3878612"/>
            <a:ext cx="343007" cy="304800"/>
          </a:xfrm>
          <a:prstGeom prst="snipRoundRect">
            <a:avLst>
              <a:gd name="adj1" fmla="val 0"/>
              <a:gd name="adj2" fmla="val 24602"/>
            </a:avLst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nip and Round Single Corner Rectangle 8"/>
          <p:cNvSpPr/>
          <p:nvPr/>
        </p:nvSpPr>
        <p:spPr>
          <a:xfrm rot="155255" flipV="1">
            <a:off x="8413287" y="3276600"/>
            <a:ext cx="343007" cy="304800"/>
          </a:xfrm>
          <a:prstGeom prst="snipRoundRect">
            <a:avLst>
              <a:gd name="adj1" fmla="val 0"/>
              <a:gd name="adj2" fmla="val 24602"/>
            </a:avLst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96125" y="2600325"/>
            <a:ext cx="1261872" cy="141732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548378" y="3021806"/>
            <a:ext cx="1261872" cy="160934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001019" y="4452933"/>
            <a:ext cx="1252728" cy="800104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rogressBar"/>
          <p:cNvSpPr/>
          <p:nvPr/>
        </p:nvSpPr>
        <p:spPr>
          <a:xfrm>
            <a:off x="0" y="6756400"/>
            <a:ext cx="2918298" cy="101600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058175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2" t="17191" r="16979" b="65619"/>
          <a:stretch/>
        </p:blipFill>
        <p:spPr bwMode="auto">
          <a:xfrm>
            <a:off x="-4537" y="29029"/>
            <a:ext cx="9148537" cy="155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6" t="11683" r="30053" b="35619"/>
          <a:stretch/>
        </p:blipFill>
        <p:spPr bwMode="auto">
          <a:xfrm>
            <a:off x="156028" y="1676400"/>
            <a:ext cx="5939972" cy="5051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58625" r="54624" b="16385"/>
          <a:stretch/>
        </p:blipFill>
        <p:spPr bwMode="auto">
          <a:xfrm>
            <a:off x="5486400" y="1382486"/>
            <a:ext cx="3558556" cy="166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gressBar"/>
          <p:cNvSpPr/>
          <p:nvPr/>
        </p:nvSpPr>
        <p:spPr>
          <a:xfrm>
            <a:off x="0" y="6756400"/>
            <a:ext cx="3307404" cy="101600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69458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905414" y="990885"/>
          <a:ext cx="3666586" cy="1280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66586">
                  <a:extLst>
                    <a:ext uri="{9D8B030D-6E8A-4147-A177-3AD203B41FA5}">
                      <a16:colId xmlns:a16="http://schemas.microsoft.com/office/drawing/2014/main" val="1884610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Lucida Sans" panose="020B0602030504020204" pitchFamily="34" charset="0"/>
                        </a:rPr>
                        <a:t>How much?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473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Substantial: </a:t>
                      </a:r>
                      <a:br>
                        <a:rPr lang="en-US" sz="2400" dirty="0">
                          <a:latin typeface="Lucida Sans" panose="020B0602030504020204" pitchFamily="34" charset="0"/>
                        </a:rPr>
                      </a:br>
                      <a:r>
                        <a:rPr lang="en-US" sz="2400" dirty="0">
                          <a:latin typeface="Lucida Sans" panose="020B0602030504020204" pitchFamily="34" charset="0"/>
                        </a:rPr>
                        <a:t>100</a:t>
                      </a:r>
                      <a:r>
                        <a:rPr lang="en-US" sz="2400" baseline="0" dirty="0">
                          <a:latin typeface="Lucida Sans" panose="020B0602030504020204" pitchFamily="34" charset="0"/>
                        </a:rPr>
                        <a:t> to 100s of </a:t>
                      </a:r>
                      <a:r>
                        <a:rPr lang="en-US" sz="2400" dirty="0">
                          <a:latin typeface="Lucida Sans" panose="020B0602030504020204" pitchFamily="34" charset="0"/>
                        </a:rPr>
                        <a:t>gal.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1140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905414" y="2439157"/>
          <a:ext cx="3666586" cy="12801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66586">
                  <a:extLst>
                    <a:ext uri="{9D8B030D-6E8A-4147-A177-3AD203B41FA5}">
                      <a16:colId xmlns:a16="http://schemas.microsoft.com/office/drawing/2014/main" val="1884610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Lucida Sans" panose="020B0602030504020204" pitchFamily="34" charset="0"/>
                        </a:rPr>
                        <a:t>How often?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473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Seldom!</a:t>
                      </a:r>
                      <a:br>
                        <a:rPr lang="en-US" sz="2400" dirty="0">
                          <a:latin typeface="Lucida Sans" panose="020B0602030504020204" pitchFamily="34" charset="0"/>
                        </a:rPr>
                      </a:br>
                      <a:r>
                        <a:rPr lang="en-US" sz="2400" dirty="0">
                          <a:latin typeface="Lucida Sans" panose="020B0602030504020204" pitchFamily="34" charset="0"/>
                        </a:rPr>
                        <a:t>(X times/SUMMER)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11408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905414" y="3887430"/>
          <a:ext cx="3666586" cy="21945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66586">
                  <a:extLst>
                    <a:ext uri="{9D8B030D-6E8A-4147-A177-3AD203B41FA5}">
                      <a16:colId xmlns:a16="http://schemas.microsoft.com/office/drawing/2014/main" val="1884610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Lucida Sans" panose="020B0602030504020204" pitchFamily="34" charset="0"/>
                        </a:rPr>
                        <a:t>Who?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473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Residents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11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Municipalities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129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Partners</a:t>
                      </a:r>
                      <a:r>
                        <a:rPr lang="en-US" sz="2400" baseline="0" dirty="0">
                          <a:latin typeface="Lucida Sans" panose="020B0602030504020204" pitchFamily="34" charset="0"/>
                        </a:rPr>
                        <a:t> (schools, churches, business)</a:t>
                      </a:r>
                      <a:endParaRPr lang="en-US" sz="2400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092020"/>
                  </a:ext>
                </a:extLst>
              </a:tr>
            </a:tbl>
          </a:graphicData>
        </a:graphic>
      </p:graphicFrame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05414" y="313170"/>
            <a:ext cx="4425710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Mature tree solutions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2917" t="35999" r="38750" b="10001"/>
          <a:stretch/>
        </p:blipFill>
        <p:spPr>
          <a:xfrm>
            <a:off x="7489372" y="313170"/>
            <a:ext cx="1366155" cy="2514967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99788" y="2946904"/>
            <a:ext cx="3855739" cy="3135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483703" y="1163049"/>
            <a:ext cx="1853091" cy="1785104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Oki/</a:t>
            </a:r>
            <a:r>
              <a:rPr lang="en-US" altLang="en-US" sz="22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Fujino</a:t>
            </a: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 RSIC</a:t>
            </a: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  <a:sym typeface="Wingdings" panose="05000000000000000000" pitchFamily="2" charset="2"/>
              </a:rPr>
              <a:t> 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  <a:sym typeface="Wingdings" panose="05000000000000000000" pitchFamily="2" charset="2"/>
              </a:rPr>
              <a:t>and</a:t>
            </a: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 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TRIC </a:t>
            </a: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↓</a:t>
            </a:r>
            <a:endParaRPr lang="en-US" altLang="en-US" sz="2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ucida Sans" panose="020B0602030504020204" pitchFamily="34" charset="0"/>
            </a:endParaRPr>
          </a:p>
        </p:txBody>
      </p:sp>
      <p:sp>
        <p:nvSpPr>
          <p:cNvPr id="3" name="progressBar"/>
          <p:cNvSpPr/>
          <p:nvPr/>
        </p:nvSpPr>
        <p:spPr>
          <a:xfrm>
            <a:off x="0" y="6756400"/>
            <a:ext cx="7065818" cy="101600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7996252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905414" y="1007028"/>
          <a:ext cx="3666586" cy="1828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666586">
                  <a:extLst>
                    <a:ext uri="{9D8B030D-6E8A-4147-A177-3AD203B41FA5}">
                      <a16:colId xmlns:a16="http://schemas.microsoft.com/office/drawing/2014/main" val="18846108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Lucida Sans" panose="020B0602030504020204" pitchFamily="34" charset="0"/>
                        </a:rPr>
                        <a:t>The challenge: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1473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How</a:t>
                      </a:r>
                      <a:r>
                        <a:rPr lang="en-US" sz="2400" baseline="0" dirty="0">
                          <a:latin typeface="Lucida Sans" panose="020B0602030504020204" pitchFamily="34" charset="0"/>
                        </a:rPr>
                        <a:t> to apply water</a:t>
                      </a:r>
                      <a:endParaRPr lang="en-US" sz="2400" dirty="0">
                        <a:latin typeface="Lucida Sans" panose="020B06020305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0114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strike="dblStrike" baseline="0" dirty="0">
                          <a:latin typeface="Lucida Sans" panose="020B0602030504020204" pitchFamily="34" charset="0"/>
                        </a:rPr>
                        <a:t>too much, too little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4129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indent="0"/>
                      <a:r>
                        <a:rPr lang="en-US" sz="2400" dirty="0">
                          <a:latin typeface="Lucida Sans" panose="020B0602030504020204" pitchFamily="34" charset="0"/>
                        </a:rPr>
                        <a:t>without runoff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092020"/>
                  </a:ext>
                </a:extLst>
              </a:tr>
            </a:tbl>
          </a:graphicData>
        </a:graphic>
      </p:graphicFrame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05413" y="313170"/>
            <a:ext cx="7875729" cy="43088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alt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Mature tree solutions: </a:t>
            </a:r>
            <a:r>
              <a:rPr lang="en-US" alt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highlight>
                  <a:srgbClr val="FFFF00"/>
                </a:highlight>
                <a:latin typeface="Lucida Sans" panose="020B0602030504020204" pitchFamily="34" charset="0"/>
              </a:rPr>
              <a:t>ccuh.ucdavis.edu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083854" y="4960567"/>
            <a:ext cx="1853091" cy="156966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MS PGothic" pitchFamily="34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  <a:cs typeface="Arial" panose="020B0604020202020204" pitchFamily="34" charset="0"/>
              </a:rPr>
              <a:t>↑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RSIC</a:t>
            </a:r>
            <a:endParaRPr lang="en-US" alt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Lucida Sans" panose="020B0602030504020204" pitchFamily="34" charset="0"/>
              <a:sym typeface="Wingdings" panose="05000000000000000000" pitchFamily="2" charset="2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  <a:sym typeface="Wingdings" panose="05000000000000000000" pitchFamily="2" charset="2"/>
              </a:rPr>
              <a:t>and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 </a:t>
            </a:r>
          </a:p>
          <a:p>
            <a:pPr algn="just">
              <a:spcBef>
                <a:spcPct val="50000"/>
              </a:spcBef>
              <a:defRPr/>
            </a:pP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  <a:sym typeface="Wingdings" panose="05000000000000000000" pitchFamily="2" charset="2"/>
              </a:rPr>
              <a:t> </a:t>
            </a:r>
            <a:r>
              <a:rPr lang="en-US" alt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Lucida Sans" panose="020B0602030504020204" pitchFamily="34" charset="0"/>
              </a:rPr>
              <a:t>TRIC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1" y="798288"/>
            <a:ext cx="3657599" cy="37938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0707" y="3196660"/>
            <a:ext cx="5379160" cy="3559739"/>
          </a:xfrm>
          <a:prstGeom prst="rect">
            <a:avLst/>
          </a:prstGeom>
        </p:spPr>
      </p:pic>
      <p:sp>
        <p:nvSpPr>
          <p:cNvPr id="3" name="progressBar"/>
          <p:cNvSpPr/>
          <p:nvPr/>
        </p:nvSpPr>
        <p:spPr>
          <a:xfrm>
            <a:off x="0" y="6756400"/>
            <a:ext cx="7481454" cy="101600"/>
          </a:xfrm>
          <a:prstGeom prst="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chemeClr val="accent1">
                    <a:shade val="50000"/>
                  </a:schemeClr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1166672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4167" t="20000" r="59583" b="26667"/>
          <a:stretch/>
        </p:blipFill>
        <p:spPr>
          <a:xfrm>
            <a:off x="3628" y="0"/>
            <a:ext cx="7347585" cy="6756400"/>
          </a:xfrm>
          <a:prstGeom prst="rect">
            <a:avLst/>
          </a:prstGeom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096125" y="14514"/>
            <a:ext cx="20478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Verdana" pitchFamily="34" charset="0"/>
              </a:rPr>
              <a:t>Fujino</a:t>
            </a:r>
            <a:r>
              <a:rPr lang="en-US" altLang="en-US" sz="2400" dirty="0">
                <a:latin typeface="Verdana" pitchFamily="34" charset="0"/>
              </a:rPr>
              <a:t>/Oki TRIC Calculator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latin typeface="Verdana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Verdana" pitchFamily="34" charset="0"/>
              </a:rPr>
              <a:t>Example: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Verdana" pitchFamily="34" charset="0"/>
              </a:rPr>
              <a:t>silty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Verdana" pitchFamily="34" charset="0"/>
              </a:rPr>
              <a:t>clay</a:t>
            </a:r>
          </a:p>
        </p:txBody>
      </p:sp>
      <p:sp>
        <p:nvSpPr>
          <p:cNvPr id="3" name="progressBar"/>
          <p:cNvSpPr/>
          <p:nvPr/>
        </p:nvSpPr>
        <p:spPr>
          <a:xfrm>
            <a:off x="0" y="6756400"/>
            <a:ext cx="8365787" cy="101600"/>
          </a:xfrm>
          <a:prstGeom prst="rect">
            <a:avLst/>
          </a:prstGeom>
          <a:gradFill flip="none" rotWithShape="1">
            <a:gsLst>
              <a:gs pos="0">
                <a:srgbClr val="4F81BD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8865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41230"/>
            <a:ext cx="9144000" cy="1470025"/>
          </a:xfrm>
        </p:spPr>
        <p:txBody>
          <a:bodyPr>
            <a:normAutofit/>
          </a:bodyPr>
          <a:lstStyle/>
          <a:p>
            <a:r>
              <a:rPr lang="en-US" sz="3600" dirty="0"/>
              <a:t>Temperature Patterns &amp; Planning for the Future:</a:t>
            </a:r>
            <a:br>
              <a:rPr lang="en-US" sz="3600" dirty="0"/>
            </a:br>
            <a:r>
              <a:rPr lang="en-US" sz="3100" dirty="0"/>
              <a:t>Street Trees and California’s Changing Climate</a:t>
            </a:r>
            <a:br>
              <a:rPr lang="en-US" sz="3100" dirty="0"/>
            </a:br>
            <a:endParaRPr lang="en-US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0915" y="4686172"/>
            <a:ext cx="8070988" cy="296906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Joe R. McBride and Igor Lacan</a:t>
            </a:r>
          </a:p>
          <a:p>
            <a:r>
              <a:rPr lang="en-US" sz="1600" dirty="0">
                <a:solidFill>
                  <a:schemeClr val="tx1"/>
                </a:solidFill>
              </a:rPr>
              <a:t>Department of Landscape Architecture and Environmental Planning</a:t>
            </a:r>
          </a:p>
          <a:p>
            <a:r>
              <a:rPr lang="en-US" sz="1600" dirty="0">
                <a:solidFill>
                  <a:schemeClr val="tx1"/>
                </a:solidFill>
              </a:rPr>
              <a:t>and</a:t>
            </a:r>
          </a:p>
          <a:p>
            <a:r>
              <a:rPr lang="en-US" sz="1600" dirty="0">
                <a:solidFill>
                  <a:schemeClr val="tx1"/>
                </a:solidFill>
              </a:rPr>
              <a:t>University of California  Cooperative Extension</a:t>
            </a:r>
          </a:p>
          <a:p>
            <a:r>
              <a:rPr lang="en-US" sz="1600" dirty="0">
                <a:solidFill>
                  <a:schemeClr val="tx1"/>
                </a:solidFill>
              </a:rPr>
              <a:t>University of California </a:t>
            </a: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08817" y="4223585"/>
            <a:ext cx="25442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University Avenue, Palo Alto, CA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9726" b="13725"/>
          <a:stretch/>
        </p:blipFill>
        <p:spPr>
          <a:xfrm>
            <a:off x="1201005" y="1430002"/>
            <a:ext cx="6920806" cy="31013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30390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194" r="-353577"/>
          <a:stretch>
            <a:fillRect/>
          </a:stretch>
        </p:blipFill>
        <p:spPr bwMode="auto">
          <a:xfrm>
            <a:off x="0" y="5616575"/>
            <a:ext cx="9144000" cy="1223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8974138" cy="46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4"/>
          <p:cNvSpPr txBox="1">
            <a:spLocks noChangeArrowheads="1"/>
          </p:cNvSpPr>
          <p:nvPr/>
        </p:nvSpPr>
        <p:spPr bwMode="auto">
          <a:xfrm>
            <a:off x="390525" y="304800"/>
            <a:ext cx="7991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Verdana" pitchFamily="34" charset="0"/>
              </a:rPr>
              <a:t>Compare my trees’ water use to other species:</a:t>
            </a:r>
          </a:p>
        </p:txBody>
      </p:sp>
      <p:sp>
        <p:nvSpPr>
          <p:cNvPr id="45061" name="Rectangle 4"/>
          <p:cNvSpPr txBox="1">
            <a:spLocks noChangeArrowheads="1"/>
          </p:cNvSpPr>
          <p:nvPr/>
        </p:nvSpPr>
        <p:spPr bwMode="auto">
          <a:xfrm>
            <a:off x="5257800" y="838200"/>
            <a:ext cx="387826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45720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15000"/>
              </a:lnSpc>
              <a:buClr>
                <a:schemeClr val="tx2"/>
              </a:buClr>
              <a:buFontTx/>
              <a:buNone/>
            </a:pPr>
            <a:r>
              <a:rPr lang="en-US" altLang="en-US" sz="2400">
                <a:solidFill>
                  <a:srgbClr val="3399FF"/>
                </a:solidFill>
                <a:latin typeface="Lucida Sans" pitchFamily="34" charset="0"/>
              </a:rPr>
              <a:t>ucanr.edu/sites/Wucols</a:t>
            </a:r>
          </a:p>
          <a:p>
            <a:pPr eaLnBrk="1" hangingPunct="1">
              <a:lnSpc>
                <a:spcPct val="115000"/>
              </a:lnSpc>
              <a:buClr>
                <a:schemeClr val="tx2"/>
              </a:buClr>
              <a:buFontTx/>
              <a:buNone/>
            </a:pPr>
            <a:endParaRPr lang="en-US" altLang="en-US" sz="2400">
              <a:solidFill>
                <a:srgbClr val="3399FF"/>
              </a:solidFill>
              <a:latin typeface="Lucida Sans" pitchFamily="34" charset="0"/>
            </a:endParaRPr>
          </a:p>
          <a:p>
            <a:pPr eaLnBrk="1" hangingPunct="1">
              <a:lnSpc>
                <a:spcPct val="115000"/>
              </a:lnSpc>
              <a:buClr>
                <a:schemeClr val="tx2"/>
              </a:buClr>
              <a:buFontTx/>
              <a:buNone/>
            </a:pPr>
            <a:endParaRPr lang="en-US" altLang="en-US" sz="2400">
              <a:solidFill>
                <a:srgbClr val="3399FF"/>
              </a:solidFill>
              <a:latin typeface="Lucida Sans" pitchFamily="34" charset="0"/>
            </a:endParaRPr>
          </a:p>
          <a:p>
            <a:pPr eaLnBrk="1" hangingPunct="1">
              <a:lnSpc>
                <a:spcPct val="115000"/>
              </a:lnSpc>
              <a:buClr>
                <a:schemeClr val="tx2"/>
              </a:buClr>
              <a:buFontTx/>
              <a:buNone/>
            </a:pPr>
            <a:endParaRPr lang="en-US" altLang="en-US" sz="2400">
              <a:solidFill>
                <a:srgbClr val="3399FF"/>
              </a:solidFill>
              <a:latin typeface="Lucida Sans" pitchFamily="34" charset="0"/>
            </a:endParaRPr>
          </a:p>
        </p:txBody>
      </p:sp>
      <p:sp>
        <p:nvSpPr>
          <p:cNvPr id="2" name="progressBar"/>
          <p:cNvSpPr/>
          <p:nvPr/>
        </p:nvSpPr>
        <p:spPr>
          <a:xfrm>
            <a:off x="0" y="6756400"/>
            <a:ext cx="8560340" cy="101600"/>
          </a:xfrm>
          <a:prstGeom prst="rect">
            <a:avLst/>
          </a:prstGeom>
          <a:gradFill flip="none" rotWithShape="1">
            <a:gsLst>
              <a:gs pos="0">
                <a:srgbClr val="4F81BD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93678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194" r="-691946"/>
          <a:stretch>
            <a:fillRect/>
          </a:stretch>
        </p:blipFill>
        <p:spPr bwMode="auto">
          <a:xfrm>
            <a:off x="304800" y="5616575"/>
            <a:ext cx="8839200" cy="1223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8" y="1143000"/>
            <a:ext cx="8786812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Box 5"/>
          <p:cNvSpPr txBox="1">
            <a:spLocks noChangeArrowheads="1"/>
          </p:cNvSpPr>
          <p:nvPr/>
        </p:nvSpPr>
        <p:spPr bwMode="auto">
          <a:xfrm>
            <a:off x="390525" y="485775"/>
            <a:ext cx="7991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latin typeface="Verdana" pitchFamily="34" charset="0"/>
              </a:rPr>
              <a:t>WUCOLS categories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4419600"/>
            <a:ext cx="4343400" cy="1828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en-US" altLang="en-US" sz="1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" name="progressBar"/>
          <p:cNvSpPr/>
          <p:nvPr/>
        </p:nvSpPr>
        <p:spPr>
          <a:xfrm>
            <a:off x="0" y="6756400"/>
            <a:ext cx="8754894" cy="101600"/>
          </a:xfrm>
          <a:prstGeom prst="rect">
            <a:avLst/>
          </a:prstGeom>
          <a:gradFill flip="none" rotWithShape="1">
            <a:gsLst>
              <a:gs pos="0">
                <a:srgbClr val="4F81BD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280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66825"/>
            <a:ext cx="640080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7315200" cy="609600"/>
          </a:xfrm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</a:extLst>
        </p:spPr>
        <p:txBody>
          <a:bodyPr/>
          <a:lstStyle/>
          <a:p>
            <a:pPr eaLnBrk="1" hangingPunct="1">
              <a:lnSpc>
                <a:spcPct val="115000"/>
              </a:lnSpc>
              <a:buClr>
                <a:schemeClr val="tx2"/>
              </a:buClr>
              <a:buFontTx/>
              <a:buNone/>
            </a:pPr>
            <a:r>
              <a:rPr lang="en-US" altLang="en-US">
                <a:solidFill>
                  <a:srgbClr val="3399FF"/>
                </a:solidFill>
                <a:latin typeface="Lucida Sans" pitchFamily="34" charset="0"/>
                <a:ea typeface="ＭＳ Ｐゴシック" pitchFamily="34" charset="-128"/>
              </a:rPr>
              <a:t>ucanr.edu/sites/UrbanHort</a:t>
            </a:r>
          </a:p>
          <a:p>
            <a:pPr eaLnBrk="1" hangingPunct="1">
              <a:lnSpc>
                <a:spcPct val="115000"/>
              </a:lnSpc>
              <a:buClr>
                <a:schemeClr val="tx2"/>
              </a:buClr>
              <a:buFontTx/>
              <a:buNone/>
            </a:pPr>
            <a:endParaRPr lang="en-US" altLang="en-US">
              <a:solidFill>
                <a:srgbClr val="3399FF"/>
              </a:solidFill>
              <a:latin typeface="Lucida Sans" pitchFamily="34" charset="0"/>
              <a:ea typeface="ＭＳ Ｐゴシック" pitchFamily="34" charset="-128"/>
            </a:endParaRPr>
          </a:p>
          <a:p>
            <a:pPr eaLnBrk="1" hangingPunct="1">
              <a:lnSpc>
                <a:spcPct val="115000"/>
              </a:lnSpc>
              <a:buClr>
                <a:schemeClr val="tx2"/>
              </a:buClr>
              <a:buFontTx/>
              <a:buNone/>
            </a:pPr>
            <a:endParaRPr lang="en-US" altLang="en-US">
              <a:solidFill>
                <a:srgbClr val="3399FF"/>
              </a:solidFill>
              <a:latin typeface="Lucida Sans" pitchFamily="34" charset="0"/>
              <a:ea typeface="ＭＳ Ｐゴシック" pitchFamily="34" charset="-128"/>
            </a:endParaRPr>
          </a:p>
        </p:txBody>
      </p:sp>
      <p:pic>
        <p:nvPicPr>
          <p:cNvPr id="54277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3"/>
          <a:stretch>
            <a:fillRect/>
          </a:stretch>
        </p:blipFill>
        <p:spPr bwMode="auto">
          <a:xfrm>
            <a:off x="0" y="5791200"/>
            <a:ext cx="973138" cy="965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gressBar"/>
          <p:cNvSpPr/>
          <p:nvPr/>
        </p:nvSpPr>
        <p:spPr>
          <a:xfrm>
            <a:off x="0" y="6756400"/>
            <a:ext cx="8949447" cy="101600"/>
          </a:xfrm>
          <a:prstGeom prst="rect">
            <a:avLst/>
          </a:prstGeom>
          <a:gradFill flip="none" rotWithShape="1">
            <a:gsLst>
              <a:gs pos="0">
                <a:srgbClr val="4F81BD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6743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8F70B-C4D8-42B3-9598-80162E2C3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4000"/>
              </a:lnSpc>
            </a:pPr>
            <a:r>
              <a:rPr lang="en-US" dirty="0">
                <a:latin typeface="Lucida Sans" panose="020B0602040502020204" pitchFamily="34" charset="0"/>
                <a:cs typeface="Lucida Sans" panose="020B0602040502020204" pitchFamily="34" charset="0"/>
              </a:rPr>
              <a:t>basic ideas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4DD0A9B-580D-4696-B665-162C931E1C3B}"/>
              </a:ext>
            </a:extLst>
          </p:cNvPr>
          <p:cNvGraphicFramePr>
            <a:graphicFrameLocks noGrp="1"/>
          </p:cNvGraphicFramePr>
          <p:nvPr/>
        </p:nvGraphicFramePr>
        <p:xfrm>
          <a:off x="353291" y="1462117"/>
          <a:ext cx="8437418" cy="4786283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122829">
                  <a:extLst>
                    <a:ext uri="{9D8B030D-6E8A-4147-A177-3AD203B41FA5}">
                      <a16:colId xmlns:a16="http://schemas.microsoft.com/office/drawing/2014/main" val="1344433105"/>
                    </a:ext>
                  </a:extLst>
                </a:gridCol>
                <a:gridCol w="288278">
                  <a:extLst>
                    <a:ext uri="{9D8B030D-6E8A-4147-A177-3AD203B41FA5}">
                      <a16:colId xmlns:a16="http://schemas.microsoft.com/office/drawing/2014/main" val="64573476"/>
                    </a:ext>
                  </a:extLst>
                </a:gridCol>
                <a:gridCol w="4026311">
                  <a:extLst>
                    <a:ext uri="{9D8B030D-6E8A-4147-A177-3AD203B41FA5}">
                      <a16:colId xmlns:a16="http://schemas.microsoft.com/office/drawing/2014/main" val="1196798577"/>
                    </a:ext>
                  </a:extLst>
                </a:gridCol>
              </a:tblGrid>
              <a:tr h="11990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warmer climate = challenge to trees and to management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but we still will be able to grow trees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0526584"/>
                  </a:ext>
                </a:extLst>
              </a:tr>
              <a:tr h="1162644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mortality is unfortunate but normal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not an excuse for not (re)planting!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859155"/>
                  </a:ext>
                </a:extLst>
              </a:tr>
              <a:tr h="1343891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What are the factor(s) in tree loss (which you can manage?)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species selection?</a:t>
                      </a:r>
                    </a:p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site conditions?</a:t>
                      </a:r>
                    </a:p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management?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7410467"/>
                  </a:ext>
                </a:extLst>
              </a:tr>
              <a:tr h="1080654"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droughts will recur, perhaps more frequently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0" dirty="0">
                        <a:latin typeface="Lucida Sans" panose="020B0602040502020204" pitchFamily="34" charset="0"/>
                        <a:cs typeface="Lucida Sans" panose="020B06020405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latin typeface="Lucida Sans" panose="020B0602040502020204" pitchFamily="34" charset="0"/>
                          <a:cs typeface="Lucida Sans" panose="020B0602040502020204" pitchFamily="34" charset="0"/>
                        </a:rPr>
                        <a:t>help your trees survive!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0543013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007618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552450"/>
            <a:ext cx="3160713" cy="1554163"/>
          </a:xfrm>
          <a:solidFill>
            <a:schemeClr val="bg1">
              <a:lumMod val="95000"/>
              <a:alpha val="60000"/>
            </a:schemeClr>
          </a:solidFill>
        </p:spPr>
        <p:txBody>
          <a:bodyPr/>
          <a:lstStyle/>
          <a:p>
            <a:pPr algn="l" eaLnBrk="1" hangingPunct="1">
              <a:defRPr/>
            </a:pPr>
            <a:r>
              <a:rPr lang="en-US" altLang="en-US" sz="2500" dirty="0">
                <a:solidFill>
                  <a:schemeClr val="tx1"/>
                </a:solidFill>
                <a:latin typeface="Lucida Sans" pitchFamily="34" charset="0"/>
              </a:rPr>
              <a:t>Urban Ecology and Natural Resources: Introduction</a:t>
            </a:r>
          </a:p>
        </p:txBody>
      </p:sp>
      <p:pic>
        <p:nvPicPr>
          <p:cNvPr id="4101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4083050"/>
            <a:ext cx="3160713" cy="2306638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04800" y="2527300"/>
            <a:ext cx="3160713" cy="1039813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2400" dirty="0">
                <a:solidFill>
                  <a:srgbClr val="0070C0"/>
                </a:solidFill>
                <a:latin typeface="Lucida Sans" pitchFamily="34" charset="0"/>
              </a:rPr>
              <a:t>Igor </a:t>
            </a:r>
            <a:r>
              <a:rPr lang="en-US" altLang="en-US" sz="2400" dirty="0" err="1">
                <a:solidFill>
                  <a:srgbClr val="0070C0"/>
                </a:solidFill>
                <a:latin typeface="Lucida Sans" pitchFamily="34" charset="0"/>
              </a:rPr>
              <a:t>La</a:t>
            </a:r>
            <a:r>
              <a:rPr lang="en-US" altLang="en-US" sz="2400" dirty="0" err="1">
                <a:solidFill>
                  <a:srgbClr val="0070C0"/>
                </a:solidFill>
                <a:latin typeface="Lucida Sans"/>
              </a:rPr>
              <a:t>ć</a:t>
            </a:r>
            <a:r>
              <a:rPr lang="en-US" altLang="en-US" sz="2400" dirty="0" err="1">
                <a:solidFill>
                  <a:srgbClr val="0070C0"/>
                </a:solidFill>
                <a:latin typeface="Lucida Sans" pitchFamily="34" charset="0"/>
              </a:rPr>
              <a:t>an</a:t>
            </a:r>
            <a:endParaRPr lang="en-US" altLang="en-US" sz="2400" dirty="0">
              <a:solidFill>
                <a:srgbClr val="0070C0"/>
              </a:solidFill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en-US" altLang="en-US" sz="2400" dirty="0">
                <a:solidFill>
                  <a:srgbClr val="0070C0"/>
                </a:solidFill>
                <a:latin typeface="Lucida Sans" pitchFamily="34" charset="0"/>
              </a:rPr>
              <a:t>ilacan@ucanr.edu</a:t>
            </a:r>
          </a:p>
        </p:txBody>
      </p:sp>
      <p:pic>
        <p:nvPicPr>
          <p:cNvPr id="307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0" y="4452938"/>
            <a:ext cx="3160713" cy="2306637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04800" y="5564187"/>
            <a:ext cx="3160713" cy="1195388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l" eaLnBrk="1" hangingPunct="1">
              <a:defRPr/>
            </a:pPr>
            <a:r>
              <a:rPr lang="en-US" altLang="en-US" sz="2400" dirty="0">
                <a:solidFill>
                  <a:srgbClr val="0070C0"/>
                </a:solidFill>
                <a:latin typeface="Lucida Sans" pitchFamily="34" charset="0"/>
              </a:rPr>
              <a:t>Igor </a:t>
            </a:r>
            <a:r>
              <a:rPr lang="en-US" altLang="en-US" sz="2400" dirty="0" err="1">
                <a:solidFill>
                  <a:srgbClr val="0070C0"/>
                </a:solidFill>
                <a:latin typeface="Lucida Sans" pitchFamily="34" charset="0"/>
              </a:rPr>
              <a:t>La</a:t>
            </a:r>
            <a:r>
              <a:rPr lang="en-US" altLang="en-US" sz="2400" dirty="0" err="1">
                <a:solidFill>
                  <a:srgbClr val="0070C0"/>
                </a:solidFill>
                <a:latin typeface="Lucida Sans"/>
              </a:rPr>
              <a:t>ć</a:t>
            </a:r>
            <a:r>
              <a:rPr lang="en-US" altLang="en-US" sz="2400" dirty="0" err="1">
                <a:solidFill>
                  <a:srgbClr val="0070C0"/>
                </a:solidFill>
                <a:latin typeface="Lucida Sans" pitchFamily="34" charset="0"/>
              </a:rPr>
              <a:t>an</a:t>
            </a:r>
            <a:endParaRPr lang="en-US" altLang="en-US" sz="2400" dirty="0">
              <a:solidFill>
                <a:srgbClr val="0070C0"/>
              </a:solidFill>
              <a:latin typeface="Lucida Sans" pitchFamily="34" charset="0"/>
            </a:endParaRPr>
          </a:p>
          <a:p>
            <a:pPr algn="l" eaLnBrk="1" hangingPunct="1">
              <a:defRPr/>
            </a:pPr>
            <a:r>
              <a:rPr lang="en-US" altLang="en-US" sz="2400" dirty="0">
                <a:solidFill>
                  <a:srgbClr val="0070C0"/>
                </a:solidFill>
                <a:latin typeface="Lucida Sans" pitchFamily="34" charset="0"/>
              </a:rPr>
              <a:t>ilacan@ucanr.edu</a:t>
            </a:r>
          </a:p>
          <a:p>
            <a:pPr algn="l" eaLnBrk="1" hangingPunct="1">
              <a:defRPr/>
            </a:pPr>
            <a:r>
              <a:rPr lang="en-US" altLang="en-US" sz="2400" dirty="0">
                <a:solidFill>
                  <a:srgbClr val="0070C0"/>
                </a:solidFill>
                <a:latin typeface="Lucida Sans" pitchFamily="34" charset="0"/>
              </a:rPr>
              <a:t>510 684 4323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449943" y="381000"/>
            <a:ext cx="2930861" cy="533400"/>
          </a:xfrm>
          <a:prstGeom prst="rect">
            <a:avLst/>
          </a:prstGeom>
          <a:solidFill>
            <a:srgbClr val="FFFFCC">
              <a:alpha val="5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sz="2800">
                <a:latin typeface="Lucida Sans" panose="020B0602040502020204" pitchFamily="34" charset="0"/>
              </a:rPr>
              <a:t>Thank you!</a:t>
            </a:r>
            <a:endParaRPr lang="en-US" sz="2800" dirty="0">
              <a:latin typeface="Lucida Sans" panose="020B0602040502020204" pitchFamily="34" charset="0"/>
            </a:endParaRPr>
          </a:p>
        </p:txBody>
      </p:sp>
      <p:sp>
        <p:nvSpPr>
          <p:cNvPr id="2" name="progressBar"/>
          <p:cNvSpPr/>
          <p:nvPr/>
        </p:nvSpPr>
        <p:spPr>
          <a:xfrm>
            <a:off x="0" y="6756400"/>
            <a:ext cx="9144000" cy="101600"/>
          </a:xfrm>
          <a:prstGeom prst="rect">
            <a:avLst/>
          </a:prstGeom>
          <a:gradFill flip="none" rotWithShape="1">
            <a:gsLst>
              <a:gs pos="0">
                <a:srgbClr val="4F81BD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  <a:tileRect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9147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6</a:t>
            </a:fld>
            <a:endParaRPr lang="en-US" dirty="0"/>
          </a:p>
        </p:txBody>
      </p:sp>
      <p:pic>
        <p:nvPicPr>
          <p:cNvPr id="5" name="Picture 4" descr="GS.jpe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1" t="21273" r="53954" b="25196"/>
          <a:stretch/>
        </p:blipFill>
        <p:spPr>
          <a:xfrm rot="10800000">
            <a:off x="523873" y="510309"/>
            <a:ext cx="3569736" cy="5984452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4731" y="510309"/>
            <a:ext cx="4472069" cy="25152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23875" y="6488668"/>
            <a:ext cx="2788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From: </a:t>
            </a:r>
            <a:r>
              <a:rPr lang="en-US" sz="1200" dirty="0"/>
              <a:t>New York Times, Jan. 21, 2016</a:t>
            </a:r>
            <a:endParaRPr lang="en-US" sz="12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118" y="3149782"/>
            <a:ext cx="3973431" cy="33449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4487" y="3438639"/>
            <a:ext cx="2326805" cy="129266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  <a:p>
            <a:endParaRPr lang="en-US" sz="1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9399AD-D1B6-4D22-B2F6-DE10076735B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73" t="10250" r="8305" b="6208"/>
          <a:stretch/>
        </p:blipFill>
        <p:spPr>
          <a:xfrm>
            <a:off x="624345" y="2332258"/>
            <a:ext cx="7719531" cy="4294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7205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3584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Problem Facing California’ Urban Forests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0946" y="1232971"/>
            <a:ext cx="5411509" cy="34767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55464" y="1232972"/>
            <a:ext cx="184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98267" y="4709721"/>
            <a:ext cx="167294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from: </a:t>
            </a:r>
            <a:r>
              <a:rPr lang="en-US" sz="1400" dirty="0"/>
              <a:t>Cal-</a:t>
            </a:r>
            <a:r>
              <a:rPr lang="en-US" sz="1400" dirty="0" err="1"/>
              <a:t>adapt.org</a:t>
            </a:r>
            <a:endParaRPr 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2963247" y="676583"/>
            <a:ext cx="32319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Increasing Temperature</a:t>
            </a:r>
            <a:endParaRPr lang="en-US" sz="2400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04447" y="5065971"/>
            <a:ext cx="4658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			  Palo Alto, CA</a:t>
            </a:r>
          </a:p>
          <a:p>
            <a:r>
              <a:rPr lang="en-US" dirty="0"/>
              <a:t>           July Ave. Max. Temperature (</a:t>
            </a:r>
            <a:r>
              <a:rPr lang="en-US" baseline="30000" dirty="0" err="1"/>
              <a:t>o</a:t>
            </a:r>
            <a:r>
              <a:rPr lang="en-US" dirty="0" err="1"/>
              <a:t>F</a:t>
            </a:r>
            <a:r>
              <a:rPr lang="en-US" dirty="0"/>
              <a:t>)</a:t>
            </a:r>
          </a:p>
          <a:p>
            <a:r>
              <a:rPr lang="en-US" dirty="0"/>
              <a:t>                </a:t>
            </a:r>
            <a:r>
              <a:rPr lang="en-US" u="sng" dirty="0"/>
              <a:t>Historic</a:t>
            </a:r>
            <a:r>
              <a:rPr lang="en-US" dirty="0"/>
              <a:t> 		</a:t>
            </a:r>
            <a:r>
              <a:rPr lang="en-US" u="sng" dirty="0"/>
              <a:t>Predicted</a:t>
            </a:r>
            <a:r>
              <a:rPr lang="en-US" dirty="0"/>
              <a:t> </a:t>
            </a:r>
          </a:p>
          <a:p>
            <a:r>
              <a:rPr lang="en-US" dirty="0"/>
              <a:t>		     78</a:t>
            </a:r>
            <a:r>
              <a:rPr lang="en-US" baseline="30000" dirty="0"/>
              <a:t>o</a:t>
            </a:r>
            <a:r>
              <a:rPr lang="en-US" dirty="0"/>
              <a:t>   		      86</a:t>
            </a:r>
            <a:r>
              <a:rPr lang="en-US" baseline="30000" dirty="0"/>
              <a:t>o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3683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3765" r="1" b="21249"/>
          <a:stretch/>
        </p:blipFill>
        <p:spPr>
          <a:xfrm>
            <a:off x="861812" y="1217705"/>
            <a:ext cx="3671971" cy="29033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0541" y="1217705"/>
            <a:ext cx="3693032" cy="29033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53752" y="4121015"/>
            <a:ext cx="6574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 Oak						           Maple</a:t>
            </a:r>
          </a:p>
        </p:txBody>
      </p:sp>
      <p:sp>
        <p:nvSpPr>
          <p:cNvPr id="7" name="Rectangle 6"/>
          <p:cNvSpPr/>
          <p:nvPr/>
        </p:nvSpPr>
        <p:spPr>
          <a:xfrm>
            <a:off x="2481416" y="4623923"/>
            <a:ext cx="41047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from: </a:t>
            </a:r>
            <a:r>
              <a:rPr lang="en-US" sz="1200" dirty="0"/>
              <a:t>Michigan State University Extension (</a:t>
            </a:r>
            <a:r>
              <a:rPr lang="en-US" sz="1200" dirty="0" err="1"/>
              <a:t>msue.anr.msu.edu</a:t>
            </a:r>
            <a:r>
              <a:rPr lang="en-US" sz="1200" dirty="0"/>
              <a:t>)</a:t>
            </a:r>
          </a:p>
          <a:p>
            <a:endParaRPr lang="en-US" sz="1200" i="1" dirty="0"/>
          </a:p>
          <a:p>
            <a:endParaRPr lang="en-US" sz="1200" i="1" dirty="0"/>
          </a:p>
        </p:txBody>
      </p:sp>
      <p:sp>
        <p:nvSpPr>
          <p:cNvPr id="8" name="Title 3"/>
          <p:cNvSpPr txBox="1">
            <a:spLocks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Heat Injury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8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7626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Objective</a:t>
            </a:r>
          </a:p>
        </p:txBody>
      </p:sp>
      <p:sp>
        <p:nvSpPr>
          <p:cNvPr id="3" name="Rectangle 2"/>
          <p:cNvSpPr/>
          <p:nvPr/>
        </p:nvSpPr>
        <p:spPr>
          <a:xfrm>
            <a:off x="326314" y="1633848"/>
            <a:ext cx="84959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To identify tree species in California cities that are</a:t>
            </a:r>
          </a:p>
          <a:p>
            <a:r>
              <a:rPr lang="en-US" sz="2800" dirty="0"/>
              <a:t>not expected to survive as the climate becomes warmer.</a:t>
            </a:r>
          </a:p>
          <a:p>
            <a:endParaRPr lang="en-US" sz="1000" dirty="0"/>
          </a:p>
          <a:p>
            <a:r>
              <a:rPr lang="en-US" sz="2400" dirty="0"/>
              <a:t>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91A98-6A7B-A046-B5DB-6C349EA812B1}" type="slidenum">
              <a:rPr lang="en-US" smtClean="0"/>
              <a:t>9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1618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647</TotalTime>
  <Words>1466</Words>
  <Application>Microsoft Office PowerPoint</Application>
  <PresentationFormat>On-screen Show (4:3)</PresentationFormat>
  <Paragraphs>365</Paragraphs>
  <Slides>54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ＭＳ Ｐゴシック</vt:lpstr>
      <vt:lpstr>ＭＳ Ｐゴシック</vt:lpstr>
      <vt:lpstr>Arial</vt:lpstr>
      <vt:lpstr>Calibri</vt:lpstr>
      <vt:lpstr>Calibri Light</vt:lpstr>
      <vt:lpstr>Lucida Sans</vt:lpstr>
      <vt:lpstr>Times</vt:lpstr>
      <vt:lpstr>Verdana</vt:lpstr>
      <vt:lpstr>Wingdings</vt:lpstr>
      <vt:lpstr>Office Theme</vt:lpstr>
      <vt:lpstr>3_Office Theme</vt:lpstr>
      <vt:lpstr>Document</vt:lpstr>
      <vt:lpstr>Microsoft Word Document</vt:lpstr>
      <vt:lpstr>Landscape trees &amp; climate change:  selection and management </vt:lpstr>
      <vt:lpstr>outline</vt:lpstr>
      <vt:lpstr>basic ideas</vt:lpstr>
      <vt:lpstr>outline</vt:lpstr>
      <vt:lpstr>Temperature Patterns &amp; Planning for the Future: Street Trees and California’s Changing Climate </vt:lpstr>
      <vt:lpstr>PowerPoint Presentation</vt:lpstr>
      <vt:lpstr>Problem Facing California’ Urban Forests</vt:lpstr>
      <vt:lpstr>PowerPoint Presentation</vt:lpstr>
      <vt:lpstr>Objective</vt:lpstr>
      <vt:lpstr>Method </vt:lpstr>
      <vt:lpstr>Example: Eureka  “substituting space for time”</vt:lpstr>
      <vt:lpstr>Urban Forest Composition</vt:lpstr>
      <vt:lpstr>Example: Fresno “substituting space for time”</vt:lpstr>
      <vt:lpstr>Urban Forest Composition</vt:lpstr>
      <vt:lpstr>Cities Selected as Example Cities </vt:lpstr>
      <vt:lpstr>Historic and Predicted July Average Maximum Temperatures </vt:lpstr>
      <vt:lpstr>Example City and “Warm” Cities</vt:lpstr>
      <vt:lpstr>Number of Tree Species  </vt:lpstr>
      <vt:lpstr>Most Common Species in the Example Cities</vt:lpstr>
      <vt:lpstr>PowerPoint Presentation</vt:lpstr>
      <vt:lpstr>The common street trees in Eureka will survive and perform well as the climate becomes warmer</vt:lpstr>
      <vt:lpstr>Climate Zone 12 Example City = Stockton; “Warm” City = Barstow</vt:lpstr>
      <vt:lpstr>PowerPoint Presentation</vt:lpstr>
      <vt:lpstr>Four of the common street trees in Stockton will not survive as the climate becomes warmer </vt:lpstr>
      <vt:lpstr>PowerPoint Presentation</vt:lpstr>
      <vt:lpstr>results</vt:lpstr>
      <vt:lpstr>Change in Precipitation</vt:lpstr>
      <vt:lpstr>PowerPoint Presentation</vt:lpstr>
      <vt:lpstr>PowerPoint Presentation</vt:lpstr>
      <vt:lpstr>PowerPoint Presentation</vt:lpstr>
      <vt:lpstr> Consequence of Climate Change: Some currently used trees will not survive or not perform well</vt:lpstr>
      <vt:lpstr>outline</vt:lpstr>
      <vt:lpstr>warmer, maybe drier on average… so…</vt:lpstr>
      <vt:lpstr>PowerPoint Presentation</vt:lpstr>
      <vt:lpstr>PowerPoint Presentation</vt:lpstr>
      <vt:lpstr>Species not expected to perform well – based on “warm” or “warmer” city</vt:lpstr>
      <vt:lpstr>PowerPoint Presentation</vt:lpstr>
      <vt:lpstr>PVM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Available water in soils (inches water/foot of soil depth)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basic ideas</vt:lpstr>
      <vt:lpstr>Urban Ecology and Natural Resources: Introduction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Landscape Trees and Climate Change</dc:title>
  <dc:creator>Igor Lacan</dc:creator>
  <cp:lastModifiedBy>Igor Lacan</cp:lastModifiedBy>
  <cp:revision>36</cp:revision>
  <dcterms:created xsi:type="dcterms:W3CDTF">2017-06-13T18:47:42Z</dcterms:created>
  <dcterms:modified xsi:type="dcterms:W3CDTF">2017-06-14T05:35:26Z</dcterms:modified>
</cp:coreProperties>
</file>