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7"/>
  </p:notesMasterIdLst>
  <p:sldIdLst>
    <p:sldId id="256" r:id="rId2"/>
    <p:sldId id="272" r:id="rId3"/>
    <p:sldId id="257" r:id="rId4"/>
    <p:sldId id="258" r:id="rId5"/>
    <p:sldId id="273" r:id="rId6"/>
    <p:sldId id="266" r:id="rId7"/>
    <p:sldId id="259" r:id="rId8"/>
    <p:sldId id="267" r:id="rId9"/>
    <p:sldId id="274" r:id="rId10"/>
    <p:sldId id="275" r:id="rId11"/>
    <p:sldId id="260" r:id="rId12"/>
    <p:sldId id="268" r:id="rId13"/>
    <p:sldId id="271" r:id="rId14"/>
    <p:sldId id="262" r:id="rId15"/>
    <p:sldId id="261"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78" autoAdjust="0"/>
    <p:restoredTop sz="83568" autoAdjust="0"/>
  </p:normalViewPr>
  <p:slideViewPr>
    <p:cSldViewPr snapToGrid="0">
      <p:cViewPr varScale="1">
        <p:scale>
          <a:sx n="130" d="100"/>
          <a:sy n="130" d="100"/>
        </p:scale>
        <p:origin x="2208" y="132"/>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1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B99DD48-84D8-4444-894D-A23ED541D3D7}" type="datetimeFigureOut">
              <a:rPr lang="en-US" smtClean="0"/>
              <a:t>2/9/2016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2F96563-C4CD-4951-9EAB-E34F4D896A9D}" type="slidenum">
              <a:rPr lang="en-US" smtClean="0"/>
              <a:t>‹#›</a:t>
            </a:fld>
            <a:endParaRPr lang="en-US"/>
          </a:p>
        </p:txBody>
      </p:sp>
    </p:spTree>
    <p:extLst>
      <p:ext uri="{BB962C8B-B14F-4D97-AF65-F5344CB8AC3E}">
        <p14:creationId xmlns:p14="http://schemas.microsoft.com/office/powerpoint/2010/main" val="2879812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1</a:t>
            </a:fld>
            <a:endParaRPr lang="en-US"/>
          </a:p>
        </p:txBody>
      </p:sp>
    </p:spTree>
    <p:extLst>
      <p:ext uri="{BB962C8B-B14F-4D97-AF65-F5344CB8AC3E}">
        <p14:creationId xmlns:p14="http://schemas.microsoft.com/office/powerpoint/2010/main" val="1914738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96563-C4CD-4951-9EAB-E34F4D896A9D}" type="slidenum">
              <a:rPr lang="en-US" smtClean="0"/>
              <a:t>10</a:t>
            </a:fld>
            <a:endParaRPr lang="en-US"/>
          </a:p>
        </p:txBody>
      </p:sp>
    </p:spTree>
    <p:extLst>
      <p:ext uri="{BB962C8B-B14F-4D97-AF65-F5344CB8AC3E}">
        <p14:creationId xmlns:p14="http://schemas.microsoft.com/office/powerpoint/2010/main" val="201574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Regardless of how good your working posture is, working in the same posture or sitting still for prolonged periods is not healthy. </a:t>
            </a:r>
            <a:r>
              <a:rPr lang="en-US" baseline="0" dirty="0" smtClean="0"/>
              <a:t>Our bodies are built to move! Each bone has a complicated set of muscles attached. The large muscles take turns as antagonist and agonist—we are each a beautifully complex and unique push-pull machine. Even the action of breathing in and out creates movement in our spine and helps circulate your spinal fluid to refresh your nervous system. </a:t>
            </a:r>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11</a:t>
            </a:fld>
            <a:endParaRPr lang="en-US"/>
          </a:p>
        </p:txBody>
      </p:sp>
    </p:spTree>
    <p:extLst>
      <p:ext uri="{BB962C8B-B14F-4D97-AF65-F5344CB8AC3E}">
        <p14:creationId xmlns:p14="http://schemas.microsoft.com/office/powerpoint/2010/main" val="4285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Here are some helpful tools to</a:t>
            </a:r>
            <a:r>
              <a:rPr lang="en-US" baseline="0" dirty="0" smtClean="0"/>
              <a:t> get you moving. </a:t>
            </a:r>
          </a:p>
          <a:p>
            <a:endParaRPr lang="en-US" baseline="0" dirty="0" smtClean="0"/>
          </a:p>
          <a:p>
            <a:r>
              <a:rPr lang="en-US" baseline="0" dirty="0" smtClean="0"/>
              <a:t>First of all-be gentle. You don’t need to start a rigorous exercise program and even activities like yoga can be strenuous. Exercises like tai chi and chi gung are gentle enough for everyone and they will build strength and balance.</a:t>
            </a:r>
          </a:p>
          <a:p>
            <a:endParaRPr lang="en-US" baseline="0" dirty="0" smtClean="0"/>
          </a:p>
          <a:p>
            <a:r>
              <a:rPr lang="en-US" baseline="0" dirty="0" smtClean="0"/>
              <a:t>Use your arms for forward momentum—try not to cross you body with them but swing them forward and backward at the sides of your body.</a:t>
            </a:r>
          </a:p>
          <a:p>
            <a:endParaRPr lang="en-US" baseline="0" dirty="0" smtClean="0"/>
          </a:p>
          <a:p>
            <a:r>
              <a:rPr lang="en-US" baseline="0" dirty="0" smtClean="0"/>
              <a:t>You can use high tech gadgets or download software on to your cell phone and computer. Or try the low tech motivator—a large bottle of water on your desk. If you set the goal of drinking a bottle of water each day, you’ll also be compelled to leave you desk throughout the day for a nice walk.</a:t>
            </a:r>
          </a:p>
          <a:p>
            <a:endParaRPr lang="en-US" baseline="0" dirty="0" smtClean="0"/>
          </a:p>
          <a:p>
            <a:r>
              <a:rPr lang="en-US" baseline="0" dirty="0" smtClean="0"/>
              <a:t>Be creative and explore—enjoy conversations with friends or just enjoy fresh air and focusing your eyes on three dimensional objects for a change. </a:t>
            </a:r>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12</a:t>
            </a:fld>
            <a:endParaRPr lang="en-US"/>
          </a:p>
        </p:txBody>
      </p:sp>
    </p:spTree>
    <p:extLst>
      <p:ext uri="{BB962C8B-B14F-4D97-AF65-F5344CB8AC3E}">
        <p14:creationId xmlns:p14="http://schemas.microsoft.com/office/powerpoint/2010/main" val="372376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Here are some helpful tools to</a:t>
            </a:r>
            <a:r>
              <a:rPr lang="en-US" baseline="0" dirty="0" smtClean="0"/>
              <a:t> get you moving. </a:t>
            </a:r>
          </a:p>
          <a:p>
            <a:endParaRPr lang="en-US" baseline="0" dirty="0" smtClean="0"/>
          </a:p>
          <a:p>
            <a:r>
              <a:rPr lang="en-US" baseline="0" dirty="0" smtClean="0"/>
              <a:t>First of all-be gentle. You don’t need to start a rigorous exercise program and even activities like yoga can be strenuous. Exercises like tai chi and chi gung are gentle enough for everyone and they will build strength and balance.</a:t>
            </a:r>
          </a:p>
          <a:p>
            <a:endParaRPr lang="en-US" baseline="0" dirty="0" smtClean="0"/>
          </a:p>
          <a:p>
            <a:r>
              <a:rPr lang="en-US" baseline="0" dirty="0" smtClean="0"/>
              <a:t>Use your arms for forward momentum—try not to cross you body with them but swing them forward and backward at the sides of your body.</a:t>
            </a:r>
          </a:p>
          <a:p>
            <a:endParaRPr lang="en-US" baseline="0" dirty="0" smtClean="0"/>
          </a:p>
          <a:p>
            <a:r>
              <a:rPr lang="en-US" baseline="0" dirty="0" smtClean="0"/>
              <a:t>You can use high tech gadgets or download software on to your cell phone and computer. Or try the low tech motivator—a large bottle of water on your desk. If you set the goal of drinking a bottle of water each day, you’ll also be compelled to leave you desk throughout the day for a nice walk.</a:t>
            </a:r>
          </a:p>
          <a:p>
            <a:endParaRPr lang="en-US" baseline="0" dirty="0" smtClean="0"/>
          </a:p>
          <a:p>
            <a:r>
              <a:rPr lang="en-US" baseline="0" dirty="0" smtClean="0"/>
              <a:t>Be creative and explore—enjoy conversations with friends or just enjoy fresh air and focusing your eyes on three dimensional objects for a change. </a:t>
            </a:r>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13</a:t>
            </a:fld>
            <a:endParaRPr lang="en-US"/>
          </a:p>
        </p:txBody>
      </p:sp>
    </p:spTree>
    <p:extLst>
      <p:ext uri="{BB962C8B-B14F-4D97-AF65-F5344CB8AC3E}">
        <p14:creationId xmlns:p14="http://schemas.microsoft.com/office/powerpoint/2010/main" val="236412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Assessments is the first step and where others</a:t>
            </a:r>
            <a:r>
              <a:rPr lang="en-US" baseline="0" dirty="0" smtClean="0"/>
              <a:t> can help you the most, but the real work—what makes a difference is the work which only you can do. Your awareness is key to a successful ergonomic intervention.  </a:t>
            </a:r>
          </a:p>
          <a:p>
            <a:endParaRPr lang="en-US" baseline="0" dirty="0" smtClean="0"/>
          </a:p>
          <a:p>
            <a:r>
              <a:rPr lang="en-US" baseline="0" dirty="0" smtClean="0"/>
              <a:t>Before you decide to change your external reality, take inventory and focus your attention on your internal reality. It’s very important that you explore and develop your own awareness of your body as well as how your thoughts and emotions affect your body. We are not Spock. </a:t>
            </a:r>
          </a:p>
          <a:p>
            <a:endParaRPr lang="en-US" baseline="0" dirty="0" smtClean="0"/>
          </a:p>
          <a:p>
            <a:r>
              <a:rPr lang="en-US" baseline="0" dirty="0" smtClean="0"/>
              <a:t>Use tools to help in monitoring your physical habits. Keep journals or stay mindful of thoughts and emotions that help or hinder your progress towards achieving comfort at your workstation. Awareness is sometimes referred to as the intersection of the mind, body, and spirit. Assessment is not the time to critique your self or determine how you measure up against a standard—think of it as an open inquiry into your being. What is?</a:t>
            </a:r>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14</a:t>
            </a:fld>
            <a:endParaRPr lang="en-US"/>
          </a:p>
        </p:txBody>
      </p:sp>
    </p:spTree>
    <p:extLst>
      <p:ext uri="{BB962C8B-B14F-4D97-AF65-F5344CB8AC3E}">
        <p14:creationId xmlns:p14="http://schemas.microsoft.com/office/powerpoint/2010/main" val="374748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The</a:t>
            </a:r>
            <a:r>
              <a:rPr lang="en-US" baseline="0" dirty="0" smtClean="0"/>
              <a:t> key to comfort in your work station is to figure out what is the right range for you and your activities. This happy place is unique for every individual. </a:t>
            </a:r>
          </a:p>
          <a:p>
            <a:endParaRPr lang="en-US" baseline="0" dirty="0" smtClean="0"/>
          </a:p>
          <a:p>
            <a:r>
              <a:rPr lang="en-US" baseline="0" dirty="0" smtClean="0"/>
              <a:t>An important first step is to assess your current postures, activities, and sensations. To help with this first step we have tools available on our website. </a:t>
            </a:r>
          </a:p>
          <a:p>
            <a:endParaRPr lang="en-US" baseline="0" dirty="0" smtClean="0"/>
          </a:p>
          <a:p>
            <a:r>
              <a:rPr lang="en-US" baseline="0" dirty="0" smtClean="0"/>
              <a:t>Our ergonomics website is where you can sign up for online assessments, helpful tools and access ANR </a:t>
            </a:r>
            <a:r>
              <a:rPr lang="en-US" baseline="0" dirty="0" err="1" smtClean="0"/>
              <a:t>SafetyNotes</a:t>
            </a:r>
            <a:r>
              <a:rPr lang="en-US" baseline="0" dirty="0" smtClean="0"/>
              <a:t> on special topics in ergonomics.  I have also included the OSHA ergonomics website because it is a very good simple guide which includes more than one type of seating posture. If you find that you need more guidance and help than what you can find on your own, please feel free to contact us and request help.</a:t>
            </a:r>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15</a:t>
            </a:fld>
            <a:endParaRPr lang="en-US"/>
          </a:p>
        </p:txBody>
      </p:sp>
    </p:spTree>
    <p:extLst>
      <p:ext uri="{BB962C8B-B14F-4D97-AF65-F5344CB8AC3E}">
        <p14:creationId xmlns:p14="http://schemas.microsoft.com/office/powerpoint/2010/main" val="310307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96563-C4CD-4951-9EAB-E34F4D896A9D}" type="slidenum">
              <a:rPr lang="en-US" smtClean="0"/>
              <a:t>2</a:t>
            </a:fld>
            <a:endParaRPr lang="en-US"/>
          </a:p>
        </p:txBody>
      </p:sp>
    </p:spTree>
    <p:extLst>
      <p:ext uri="{BB962C8B-B14F-4D97-AF65-F5344CB8AC3E}">
        <p14:creationId xmlns:p14="http://schemas.microsoft.com/office/powerpoint/2010/main" val="15245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Ergonomics</a:t>
            </a:r>
            <a:r>
              <a:rPr lang="en-US" baseline="0" dirty="0" smtClean="0"/>
              <a:t> is defined in many ways, I look at it broadly as how humans interact with their environment and equipment. Ergonomic studies can be applied to any type of work humans perform: playing a musical instrument, sitting at a desk, working in a greenhouse. </a:t>
            </a:r>
          </a:p>
          <a:p>
            <a:endParaRPr lang="en-US" baseline="0" dirty="0" smtClean="0"/>
          </a:p>
          <a:p>
            <a:r>
              <a:rPr lang="en-US" baseline="0" dirty="0" smtClean="0"/>
              <a:t>Office ergonomics tends to focus on the user at their workstation. Perhaps you are all familiar with these type of diagrams. Many </a:t>
            </a:r>
            <a:r>
              <a:rPr lang="en-US" baseline="0" dirty="0" err="1" smtClean="0"/>
              <a:t>many</a:t>
            </a:r>
            <a:r>
              <a:rPr lang="en-US" baseline="0" dirty="0" smtClean="0"/>
              <a:t> measurements and angles… </a:t>
            </a:r>
            <a:r>
              <a:rPr lang="en-US" dirty="0" smtClean="0"/>
              <a:t>Office ergonomics tends to focus on </a:t>
            </a:r>
            <a:r>
              <a:rPr lang="en-US" dirty="0" err="1" smtClean="0"/>
              <a:t>anthopometric</a:t>
            </a:r>
            <a:r>
              <a:rPr lang="en-US" dirty="0" smtClean="0"/>
              <a:t> analyses of seated positions and keyboard use. It</a:t>
            </a:r>
            <a:r>
              <a:rPr lang="en-US" baseline="0" dirty="0" smtClean="0"/>
              <a:t> is useful to remember that these measures and angles are guides and ranges, not positions that every human must maintain throughout their workday. While some basic concrete guide is useful, one pitfall of anthropometric analyses is that they do not account for all the factors that influence human posture and movement. Let’s take a few minutes to look at the entire range of human activities which could (and should) occur during office work.</a:t>
            </a:r>
            <a:endParaRPr lang="en-US" dirty="0" smtClean="0"/>
          </a:p>
          <a:p>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3</a:t>
            </a:fld>
            <a:endParaRPr lang="en-US"/>
          </a:p>
        </p:txBody>
      </p:sp>
    </p:spTree>
    <p:extLst>
      <p:ext uri="{BB962C8B-B14F-4D97-AF65-F5344CB8AC3E}">
        <p14:creationId xmlns:p14="http://schemas.microsoft.com/office/powerpoint/2010/main" val="109760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First we have sitting. Your</a:t>
            </a:r>
            <a:r>
              <a:rPr lang="en-US" baseline="0" dirty="0" smtClean="0"/>
              <a:t> Chair is not your enemy—sitting has some important benefits. However, many people fall into static or </a:t>
            </a:r>
            <a:r>
              <a:rPr lang="en-US" baseline="0" dirty="0" err="1" smtClean="0"/>
              <a:t>overrelaxed</a:t>
            </a:r>
            <a:r>
              <a:rPr lang="en-US" baseline="0" dirty="0" smtClean="0"/>
              <a:t> postures which can lead to discomfort.</a:t>
            </a:r>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4</a:t>
            </a:fld>
            <a:endParaRPr lang="en-US"/>
          </a:p>
        </p:txBody>
      </p:sp>
    </p:spTree>
    <p:extLst>
      <p:ext uri="{BB962C8B-B14F-4D97-AF65-F5344CB8AC3E}">
        <p14:creationId xmlns:p14="http://schemas.microsoft.com/office/powerpoint/2010/main" val="88157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5</a:t>
            </a:fld>
            <a:endParaRPr lang="en-US"/>
          </a:p>
        </p:txBody>
      </p:sp>
    </p:spTree>
    <p:extLst>
      <p:ext uri="{BB962C8B-B14F-4D97-AF65-F5344CB8AC3E}">
        <p14:creationId xmlns:p14="http://schemas.microsoft.com/office/powerpoint/2010/main" val="17033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Here are some ways in which you can make the most of sitting and combat the sources</a:t>
            </a:r>
            <a:r>
              <a:rPr lang="en-US" baseline="0" dirty="0" smtClean="0"/>
              <a:t> of discomfort. </a:t>
            </a:r>
          </a:p>
          <a:p>
            <a:r>
              <a:rPr lang="en-US" baseline="0" dirty="0" smtClean="0"/>
              <a:t>Many people don’t notice their breath, but it is a key in assessing your physical and mental state. Have you stopped breathing or are you breathing shallowly—these are cues that you need to adjust your body or your mind to a new task or interrupt your current pattern. </a:t>
            </a:r>
          </a:p>
          <a:p>
            <a:endParaRPr lang="en-US" sz="500" baseline="0" dirty="0" smtClean="0"/>
          </a:p>
          <a:p>
            <a:r>
              <a:rPr lang="en-US" baseline="0" dirty="0" smtClean="0"/>
              <a:t>Open angles are very important—these pictures are guides. Whenever an angle becomes less than 90 degrees pay attention and try to adjust your position to open the angle more.</a:t>
            </a:r>
          </a:p>
          <a:p>
            <a:endParaRPr lang="en-US" sz="600" baseline="0" dirty="0" smtClean="0"/>
          </a:p>
          <a:p>
            <a:r>
              <a:rPr lang="en-US" baseline="0" dirty="0" smtClean="0"/>
              <a:t>Another sign that you need to shifty your position is when you find that don’t have both feet on the floor. Move and adjust your chair throughout the day. Get to know your chair and how to adjust it.</a:t>
            </a:r>
          </a:p>
          <a:p>
            <a:endParaRPr lang="en-US" sz="500" baseline="0" dirty="0" smtClean="0"/>
          </a:p>
          <a:p>
            <a:r>
              <a:rPr lang="en-US" baseline="0" dirty="0" smtClean="0"/>
              <a:t>Don’t forget you eyes. Remember to follow the 20-20-20 guide to avoid eye strain and work you eye muscles. Every 20 minutes look 20 feet away for twenty seconds. Also let go of your mouse when you’re not using it. If you can’t get up from your chair, try reaching up to the ceiling and </a:t>
            </a:r>
            <a:r>
              <a:rPr lang="en-US" baseline="0" dirty="0" err="1" smtClean="0"/>
              <a:t>strestchign</a:t>
            </a:r>
            <a:r>
              <a:rPr lang="en-US" baseline="0" dirty="0" smtClean="0"/>
              <a:t> your spine. Reach your feet out in front of you.</a:t>
            </a:r>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6</a:t>
            </a:fld>
            <a:endParaRPr lang="en-US"/>
          </a:p>
        </p:txBody>
      </p:sp>
    </p:spTree>
    <p:extLst>
      <p:ext uri="{BB962C8B-B14F-4D97-AF65-F5344CB8AC3E}">
        <p14:creationId xmlns:p14="http://schemas.microsoft.com/office/powerpoint/2010/main" val="179158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The</a:t>
            </a:r>
            <a:r>
              <a:rPr lang="en-US" baseline="0" dirty="0" smtClean="0"/>
              <a:t> latest and most popular intervention in office ergonomics is now the sit-stand desk. I too once thought that a sit-stand desk was eth answer to all of my woes and pains. I thought that since I used to work labs and greenhouses that my transition to a sitting job was the cause of my pain.  I purchased a really great sit-stand desk for use at my home. What I quickly realized was that standing in one place wasn’t much better than sitting. In fact it took more energy and detracted from my concentration and ability to perform some tasks. Proper standing also requires good posture. As standing takes more energy than sitting, it is easy to get fatigued and slip into poor posture habits while standing. </a:t>
            </a:r>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7</a:t>
            </a:fld>
            <a:endParaRPr lang="en-US"/>
          </a:p>
        </p:txBody>
      </p:sp>
    </p:spTree>
    <p:extLst>
      <p:ext uri="{BB962C8B-B14F-4D97-AF65-F5344CB8AC3E}">
        <p14:creationId xmlns:p14="http://schemas.microsoft.com/office/powerpoint/2010/main" val="97726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Standing</a:t>
            </a:r>
            <a:r>
              <a:rPr lang="en-US" baseline="0" dirty="0" smtClean="0"/>
              <a:t> continuously can be very tiring. Take regular breaks to sit down.</a:t>
            </a:r>
          </a:p>
          <a:p>
            <a:endParaRPr lang="en-US" baseline="0" dirty="0" smtClean="0"/>
          </a:p>
          <a:p>
            <a:r>
              <a:rPr lang="en-US" baseline="0" dirty="0" smtClean="0"/>
              <a:t>The position of your pelvis is also very important to maintaining a neutral relaxed back. Explore knee bends and weight shifts but make user you don’t linger for long period of time with all of your weight on one lag.</a:t>
            </a:r>
          </a:p>
          <a:p>
            <a:endParaRPr lang="en-US" baseline="0" dirty="0" smtClean="0"/>
          </a:p>
          <a:p>
            <a:r>
              <a:rPr lang="en-US" baseline="0" dirty="0" smtClean="0"/>
              <a:t>Wear good shoes—your shoes are now serving the role your chair would have. They can define your posture and also save you feet from pain. Anti-fatigue mats can be used, but these interfere with chair use at sit stand stations. </a:t>
            </a:r>
          </a:p>
          <a:p>
            <a:endParaRPr lang="en-US" baseline="0" dirty="0" smtClean="0"/>
          </a:p>
          <a:p>
            <a:r>
              <a:rPr lang="en-US" baseline="0" dirty="0" smtClean="0"/>
              <a:t>Also, the guides for your eyes and arms still apply to standing 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F96563-C4CD-4951-9EAB-E34F4D896A9D}" type="slidenum">
              <a:rPr lang="en-US" smtClean="0"/>
              <a:t>8</a:t>
            </a:fld>
            <a:endParaRPr lang="en-US"/>
          </a:p>
        </p:txBody>
      </p:sp>
    </p:spTree>
    <p:extLst>
      <p:ext uri="{BB962C8B-B14F-4D97-AF65-F5344CB8AC3E}">
        <p14:creationId xmlns:p14="http://schemas.microsoft.com/office/powerpoint/2010/main" val="189893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96563-C4CD-4951-9EAB-E34F4D896A9D}" type="slidenum">
              <a:rPr lang="en-US" smtClean="0"/>
              <a:t>9</a:t>
            </a:fld>
            <a:endParaRPr lang="en-US"/>
          </a:p>
        </p:txBody>
      </p:sp>
    </p:spTree>
    <p:extLst>
      <p:ext uri="{BB962C8B-B14F-4D97-AF65-F5344CB8AC3E}">
        <p14:creationId xmlns:p14="http://schemas.microsoft.com/office/powerpoint/2010/main" val="66916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088233-5399-4BBC-BB8C-27690710E3C5}"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C7297-AEB5-498F-89B1-03A0AC90751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08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088233-5399-4BBC-BB8C-27690710E3C5}"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C7297-AEB5-498F-89B1-03A0AC907516}" type="slidenum">
              <a:rPr lang="en-US" smtClean="0"/>
              <a:t>‹#›</a:t>
            </a:fld>
            <a:endParaRPr lang="en-US"/>
          </a:p>
        </p:txBody>
      </p:sp>
    </p:spTree>
    <p:extLst>
      <p:ext uri="{BB962C8B-B14F-4D97-AF65-F5344CB8AC3E}">
        <p14:creationId xmlns:p14="http://schemas.microsoft.com/office/powerpoint/2010/main" val="47033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088233-5399-4BBC-BB8C-27690710E3C5}"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C7297-AEB5-498F-89B1-03A0AC907516}" type="slidenum">
              <a:rPr lang="en-US" smtClean="0"/>
              <a:t>‹#›</a:t>
            </a:fld>
            <a:endParaRPr lang="en-US"/>
          </a:p>
        </p:txBody>
      </p:sp>
    </p:spTree>
    <p:extLst>
      <p:ext uri="{BB962C8B-B14F-4D97-AF65-F5344CB8AC3E}">
        <p14:creationId xmlns:p14="http://schemas.microsoft.com/office/powerpoint/2010/main" val="201920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088233-5399-4BBC-BB8C-27690710E3C5}"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C7297-AEB5-498F-89B1-03A0AC907516}" type="slidenum">
              <a:rPr lang="en-US" smtClean="0"/>
              <a:t>‹#›</a:t>
            </a:fld>
            <a:endParaRPr lang="en-US"/>
          </a:p>
        </p:txBody>
      </p:sp>
    </p:spTree>
    <p:extLst>
      <p:ext uri="{BB962C8B-B14F-4D97-AF65-F5344CB8AC3E}">
        <p14:creationId xmlns:p14="http://schemas.microsoft.com/office/powerpoint/2010/main" val="232181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88233-5399-4BBC-BB8C-27690710E3C5}"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C7297-AEB5-498F-89B1-03A0AC90751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44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088233-5399-4BBC-BB8C-27690710E3C5}"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C7297-AEB5-498F-89B1-03A0AC907516}" type="slidenum">
              <a:rPr lang="en-US" smtClean="0"/>
              <a:t>‹#›</a:t>
            </a:fld>
            <a:endParaRPr lang="en-US"/>
          </a:p>
        </p:txBody>
      </p:sp>
    </p:spTree>
    <p:extLst>
      <p:ext uri="{BB962C8B-B14F-4D97-AF65-F5344CB8AC3E}">
        <p14:creationId xmlns:p14="http://schemas.microsoft.com/office/powerpoint/2010/main" val="31268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088233-5399-4BBC-BB8C-27690710E3C5}" type="datetimeFigureOut">
              <a:rPr lang="en-US" smtClean="0"/>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C7297-AEB5-498F-89B1-03A0AC907516}" type="slidenum">
              <a:rPr lang="en-US" smtClean="0"/>
              <a:t>‹#›</a:t>
            </a:fld>
            <a:endParaRPr lang="en-US"/>
          </a:p>
        </p:txBody>
      </p:sp>
    </p:spTree>
    <p:extLst>
      <p:ext uri="{BB962C8B-B14F-4D97-AF65-F5344CB8AC3E}">
        <p14:creationId xmlns:p14="http://schemas.microsoft.com/office/powerpoint/2010/main" val="251593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088233-5399-4BBC-BB8C-27690710E3C5}" type="datetimeFigureOut">
              <a:rPr lang="en-US" smtClean="0"/>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C7297-AEB5-498F-89B1-03A0AC907516}" type="slidenum">
              <a:rPr lang="en-US" smtClean="0"/>
              <a:t>‹#›</a:t>
            </a:fld>
            <a:endParaRPr lang="en-US"/>
          </a:p>
        </p:txBody>
      </p:sp>
    </p:spTree>
    <p:extLst>
      <p:ext uri="{BB962C8B-B14F-4D97-AF65-F5344CB8AC3E}">
        <p14:creationId xmlns:p14="http://schemas.microsoft.com/office/powerpoint/2010/main" val="373774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F088233-5399-4BBC-BB8C-27690710E3C5}" type="datetimeFigureOut">
              <a:rPr lang="en-US" smtClean="0"/>
              <a:t>2/9/2016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3DC7297-AEB5-498F-89B1-03A0AC907516}" type="slidenum">
              <a:rPr lang="en-US" smtClean="0"/>
              <a:t>‹#›</a:t>
            </a:fld>
            <a:endParaRPr lang="en-US"/>
          </a:p>
        </p:txBody>
      </p:sp>
    </p:spTree>
    <p:extLst>
      <p:ext uri="{BB962C8B-B14F-4D97-AF65-F5344CB8AC3E}">
        <p14:creationId xmlns:p14="http://schemas.microsoft.com/office/powerpoint/2010/main" val="190445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F088233-5399-4BBC-BB8C-27690710E3C5}" type="datetimeFigureOut">
              <a:rPr lang="en-US" smtClean="0"/>
              <a:t>2/9/2016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3DC7297-AEB5-498F-89B1-03A0AC907516}" type="slidenum">
              <a:rPr lang="en-US" smtClean="0"/>
              <a:t>‹#›</a:t>
            </a:fld>
            <a:endParaRPr lang="en-US"/>
          </a:p>
        </p:txBody>
      </p:sp>
    </p:spTree>
    <p:extLst>
      <p:ext uri="{BB962C8B-B14F-4D97-AF65-F5344CB8AC3E}">
        <p14:creationId xmlns:p14="http://schemas.microsoft.com/office/powerpoint/2010/main" val="12469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88233-5399-4BBC-BB8C-27690710E3C5}"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C7297-AEB5-498F-89B1-03A0AC907516}" type="slidenum">
              <a:rPr lang="en-US" smtClean="0"/>
              <a:t>‹#›</a:t>
            </a:fld>
            <a:endParaRPr lang="en-US"/>
          </a:p>
        </p:txBody>
      </p:sp>
    </p:spTree>
    <p:extLst>
      <p:ext uri="{BB962C8B-B14F-4D97-AF65-F5344CB8AC3E}">
        <p14:creationId xmlns:p14="http://schemas.microsoft.com/office/powerpoint/2010/main" val="104404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F088233-5399-4BBC-BB8C-27690710E3C5}" type="datetimeFigureOut">
              <a:rPr lang="en-US" smtClean="0"/>
              <a:t>2/9/2016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3DC7297-AEB5-498F-89B1-03A0AC90751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42931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ucanr.edu/sites/ucehs/files/207901.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hyperlink" Target="http://safety.ucanr.edu/Safety_Training_Resources/Ergonomic_Training/Ergonomic_Assessment/" TargetMode="External"/><Relationship Id="rId3" Type="http://schemas.openxmlformats.org/officeDocument/2006/relationships/hyperlink" Target="http://safety.ucanr.edu/Safety_Training_Resources/Ergonomic_Training/" TargetMode="External"/><Relationship Id="rId7" Type="http://schemas.openxmlformats.org/officeDocument/2006/relationships/hyperlink" Target="http://www.dir.ca.gov/dosh/puborder.a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cdc.gov/niosh/docs/2004-164/pdfs/2004-164.pdf" TargetMode="External"/><Relationship Id="rId11" Type="http://schemas.openxmlformats.org/officeDocument/2006/relationships/image" Target="../media/image31.png"/><Relationship Id="rId5" Type="http://schemas.openxmlformats.org/officeDocument/2006/relationships/hyperlink" Target="http://ohioline.osu.edu/aex-fact/pdf/AEX_981_6_10.pdf" TargetMode="External"/><Relationship Id="rId10" Type="http://schemas.openxmlformats.org/officeDocument/2006/relationships/image" Target="../media/image30.png"/><Relationship Id="rId4" Type="http://schemas.openxmlformats.org/officeDocument/2006/relationships/hyperlink" Target="https://www.osha.gov/SLTC/etools/computerworkstations/positions.html" TargetMode="External"/><Relationship Id="rId9" Type="http://schemas.openxmlformats.org/officeDocument/2006/relationships/hyperlink" Target="mailto:mmmaccree@ucanr.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Ergonomics </a:t>
            </a:r>
            <a:endParaRPr lang="en-US" sz="2400" dirty="0"/>
          </a:p>
        </p:txBody>
      </p:sp>
      <p:sp>
        <p:nvSpPr>
          <p:cNvPr id="3" name="Subtitle 2"/>
          <p:cNvSpPr>
            <a:spLocks noGrp="1"/>
          </p:cNvSpPr>
          <p:nvPr>
            <p:ph type="subTitle" idx="1"/>
          </p:nvPr>
        </p:nvSpPr>
        <p:spPr/>
        <p:txBody>
          <a:bodyPr/>
          <a:lstStyle/>
          <a:p>
            <a:r>
              <a:rPr lang="en-US" dirty="0" smtClean="0"/>
              <a:t>Malendia Maccree, Safety Specialist</a:t>
            </a:r>
          </a:p>
          <a:p>
            <a:r>
              <a:rPr lang="en-US" dirty="0" smtClean="0"/>
              <a:t>UC – ANR Risk and safety Services</a:t>
            </a:r>
          </a:p>
        </p:txBody>
      </p:sp>
    </p:spTree>
    <p:extLst>
      <p:ext uri="{BB962C8B-B14F-4D97-AF65-F5344CB8AC3E}">
        <p14:creationId xmlns:p14="http://schemas.microsoft.com/office/powerpoint/2010/main" val="3979927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eviated desk typing pos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877" y="2724399"/>
            <a:ext cx="3184024" cy="2550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2960" y="1059957"/>
            <a:ext cx="7543800" cy="1088068"/>
          </a:xfrm>
        </p:spPr>
        <p:txBody>
          <a:bodyPr/>
          <a:lstStyle/>
          <a:p>
            <a:r>
              <a:rPr lang="en-US" dirty="0" smtClean="0"/>
              <a:t>Keyboarding</a:t>
            </a:r>
            <a:endParaRPr lang="en-US" dirty="0"/>
          </a:p>
        </p:txBody>
      </p:sp>
      <p:pic>
        <p:nvPicPr>
          <p:cNvPr id="1028" name="Picture 4" descr="neutral typing posture with negative slope keyboard t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15" y="2492738"/>
            <a:ext cx="3268617" cy="24503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viated typing posture on conventional keyboard t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446" y="2877911"/>
            <a:ext cx="3444589" cy="259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74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6263" b="4950"/>
          <a:stretch/>
        </p:blipFill>
        <p:spPr>
          <a:xfrm>
            <a:off x="6015865" y="2819400"/>
            <a:ext cx="2807494" cy="2790825"/>
          </a:xfrm>
          <a:prstGeom prst="rect">
            <a:avLst/>
          </a:prstGeom>
        </p:spPr>
      </p:pic>
      <p:sp>
        <p:nvSpPr>
          <p:cNvPr id="2" name="Title 1"/>
          <p:cNvSpPr>
            <a:spLocks noGrp="1"/>
          </p:cNvSpPr>
          <p:nvPr>
            <p:ph type="title"/>
          </p:nvPr>
        </p:nvSpPr>
        <p:spPr/>
        <p:txBody>
          <a:bodyPr>
            <a:normAutofit/>
          </a:bodyPr>
          <a:lstStyle/>
          <a:p>
            <a:pPr>
              <a:lnSpc>
                <a:spcPct val="90000"/>
              </a:lnSpc>
              <a:defRPr/>
            </a:pPr>
            <a:r>
              <a:rPr lang="en-US" sz="4500" dirty="0"/>
              <a:t>Moving – Benefits and Challenges</a:t>
            </a:r>
          </a:p>
        </p:txBody>
      </p:sp>
      <p:sp>
        <p:nvSpPr>
          <p:cNvPr id="3" name="Content Placeholder 2"/>
          <p:cNvSpPr>
            <a:spLocks noGrp="1"/>
          </p:cNvSpPr>
          <p:nvPr>
            <p:ph idx="1"/>
          </p:nvPr>
        </p:nvSpPr>
        <p:spPr>
          <a:xfrm>
            <a:off x="822960" y="2241550"/>
            <a:ext cx="7543800" cy="3359150"/>
          </a:xfrm>
        </p:spPr>
        <p:txBody>
          <a:bodyPr>
            <a:noAutofit/>
          </a:bodyPr>
          <a:lstStyle/>
          <a:p>
            <a:pPr lvl="1"/>
            <a:r>
              <a:rPr lang="en-US" sz="2400" dirty="0"/>
              <a:t>Benefits:</a:t>
            </a:r>
          </a:p>
          <a:p>
            <a:pPr lvl="2"/>
            <a:r>
              <a:rPr lang="en-US" sz="1800" dirty="0"/>
              <a:t>It’s what your body is ‘built’ for!</a:t>
            </a:r>
          </a:p>
          <a:p>
            <a:pPr lvl="2"/>
            <a:r>
              <a:rPr lang="en-US" sz="1800" dirty="0"/>
              <a:t>Cardiovascular fitness</a:t>
            </a:r>
          </a:p>
          <a:p>
            <a:pPr lvl="2"/>
            <a:r>
              <a:rPr lang="en-US" sz="1800" dirty="0"/>
              <a:t>Muscle tone and bone density</a:t>
            </a:r>
          </a:p>
          <a:p>
            <a:pPr lvl="2"/>
            <a:r>
              <a:rPr lang="en-US" sz="1800" dirty="0"/>
              <a:t>Mental focus/emotional resilience</a:t>
            </a:r>
          </a:p>
          <a:p>
            <a:pPr lvl="1"/>
            <a:r>
              <a:rPr lang="en-US" sz="2400" dirty="0"/>
              <a:t>Challenges:</a:t>
            </a:r>
          </a:p>
          <a:p>
            <a:pPr lvl="2"/>
            <a:r>
              <a:rPr lang="en-US" sz="1800" dirty="0"/>
              <a:t>Repetitive motion stress</a:t>
            </a:r>
          </a:p>
          <a:p>
            <a:pPr lvl="2"/>
            <a:r>
              <a:rPr lang="en-US" sz="1800" dirty="0"/>
              <a:t>Disruption (time and motion)</a:t>
            </a:r>
          </a:p>
          <a:p>
            <a:pPr lvl="2"/>
            <a:r>
              <a:rPr lang="en-US" sz="1800" dirty="0"/>
              <a:t>Mobility issues </a:t>
            </a:r>
          </a:p>
          <a:p>
            <a:endParaRPr lang="en-US" sz="2700" dirty="0"/>
          </a:p>
        </p:txBody>
      </p:sp>
      <p:pic>
        <p:nvPicPr>
          <p:cNvPr id="10" name="Picture 9"/>
          <p:cNvPicPr>
            <a:picLocks noChangeAspect="1"/>
          </p:cNvPicPr>
          <p:nvPr/>
        </p:nvPicPr>
        <p:blipFill>
          <a:blip r:embed="rId4"/>
          <a:stretch>
            <a:fillRect/>
          </a:stretch>
        </p:blipFill>
        <p:spPr>
          <a:xfrm>
            <a:off x="4594860" y="2394346"/>
            <a:ext cx="2284447" cy="1263254"/>
          </a:xfrm>
          <a:prstGeom prst="rect">
            <a:avLst/>
          </a:prstGeom>
        </p:spPr>
      </p:pic>
    </p:spTree>
    <p:extLst>
      <p:ext uri="{BB962C8B-B14F-4D97-AF65-F5344CB8AC3E}">
        <p14:creationId xmlns:p14="http://schemas.microsoft.com/office/powerpoint/2010/main" val="3195540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defRPr/>
            </a:pPr>
            <a:r>
              <a:rPr lang="en-US" dirty="0" smtClean="0"/>
              <a:t>Moving – What to do…</a:t>
            </a:r>
          </a:p>
        </p:txBody>
      </p:sp>
      <p:sp>
        <p:nvSpPr>
          <p:cNvPr id="3" name="Content Placeholder 2"/>
          <p:cNvSpPr>
            <a:spLocks noGrp="1"/>
          </p:cNvSpPr>
          <p:nvPr>
            <p:ph idx="1"/>
          </p:nvPr>
        </p:nvSpPr>
        <p:spPr/>
        <p:txBody>
          <a:bodyPr>
            <a:noAutofit/>
          </a:bodyPr>
          <a:lstStyle/>
          <a:p>
            <a:pPr lvl="1"/>
            <a:r>
              <a:rPr lang="en-US" sz="2100" dirty="0"/>
              <a:t>Walking </a:t>
            </a:r>
          </a:p>
          <a:p>
            <a:pPr lvl="2"/>
            <a:r>
              <a:rPr lang="en-US" sz="1800" dirty="0"/>
              <a:t>Hold your head up</a:t>
            </a:r>
          </a:p>
          <a:p>
            <a:pPr lvl="2"/>
            <a:r>
              <a:rPr lang="en-US" sz="1800" dirty="0"/>
              <a:t>Wear supportive shoes</a:t>
            </a:r>
          </a:p>
          <a:p>
            <a:pPr lvl="2"/>
            <a:r>
              <a:rPr lang="en-US" sz="1800" dirty="0"/>
              <a:t>Maintain pelvis in neutral position</a:t>
            </a:r>
          </a:p>
          <a:p>
            <a:pPr lvl="2"/>
            <a:r>
              <a:rPr lang="en-US" sz="1800" dirty="0"/>
              <a:t>Maintain forward momentum with arms</a:t>
            </a:r>
          </a:p>
          <a:p>
            <a:pPr lvl="2"/>
            <a:r>
              <a:rPr lang="en-US" sz="1800" dirty="0"/>
              <a:t>Use activity trackers or cell phone apps</a:t>
            </a:r>
          </a:p>
          <a:p>
            <a:pPr lvl="1"/>
            <a:endParaRPr lang="en-US" sz="2100" dirty="0"/>
          </a:p>
          <a:p>
            <a:pPr lvl="1"/>
            <a:endParaRPr lang="en-US" sz="2100" dirty="0"/>
          </a:p>
        </p:txBody>
      </p:sp>
      <p:pic>
        <p:nvPicPr>
          <p:cNvPr id="4" name="Picture 3"/>
          <p:cNvPicPr>
            <a:picLocks noChangeAspect="1"/>
          </p:cNvPicPr>
          <p:nvPr/>
        </p:nvPicPr>
        <p:blipFill>
          <a:blip r:embed="rId3"/>
          <a:stretch>
            <a:fillRect/>
          </a:stretch>
        </p:blipFill>
        <p:spPr>
          <a:xfrm>
            <a:off x="5494159" y="2443493"/>
            <a:ext cx="2961689" cy="2961689"/>
          </a:xfrm>
          <a:prstGeom prst="rect">
            <a:avLst/>
          </a:prstGeom>
        </p:spPr>
      </p:pic>
      <p:pic>
        <p:nvPicPr>
          <p:cNvPr id="5" name="Picture 4"/>
          <p:cNvPicPr>
            <a:picLocks noChangeAspect="1"/>
          </p:cNvPicPr>
          <p:nvPr/>
        </p:nvPicPr>
        <p:blipFill>
          <a:blip r:embed="rId4"/>
          <a:stretch>
            <a:fillRect/>
          </a:stretch>
        </p:blipFill>
        <p:spPr>
          <a:xfrm>
            <a:off x="2351722" y="4253523"/>
            <a:ext cx="1900238" cy="1151659"/>
          </a:xfrm>
          <a:prstGeom prst="rect">
            <a:avLst/>
          </a:prstGeom>
        </p:spPr>
      </p:pic>
      <p:pic>
        <p:nvPicPr>
          <p:cNvPr id="6" name="Picture 5"/>
          <p:cNvPicPr>
            <a:picLocks noChangeAspect="1"/>
          </p:cNvPicPr>
          <p:nvPr/>
        </p:nvPicPr>
        <p:blipFill>
          <a:blip r:embed="rId5"/>
          <a:stretch>
            <a:fillRect/>
          </a:stretch>
        </p:blipFill>
        <p:spPr>
          <a:xfrm>
            <a:off x="733872" y="4201536"/>
            <a:ext cx="877647" cy="1138815"/>
          </a:xfrm>
          <a:prstGeom prst="rect">
            <a:avLst/>
          </a:prstGeom>
        </p:spPr>
      </p:pic>
    </p:spTree>
    <p:extLst>
      <p:ext uri="{BB962C8B-B14F-4D97-AF65-F5344CB8AC3E}">
        <p14:creationId xmlns:p14="http://schemas.microsoft.com/office/powerpoint/2010/main" val="46112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defRPr/>
            </a:pPr>
            <a:r>
              <a:rPr lang="en-US" dirty="0" smtClean="0"/>
              <a:t>Moving – What to do…</a:t>
            </a:r>
          </a:p>
        </p:txBody>
      </p:sp>
      <p:sp>
        <p:nvSpPr>
          <p:cNvPr id="3" name="Content Placeholder 2"/>
          <p:cNvSpPr>
            <a:spLocks noGrp="1"/>
          </p:cNvSpPr>
          <p:nvPr>
            <p:ph idx="1"/>
          </p:nvPr>
        </p:nvSpPr>
        <p:spPr>
          <a:xfrm>
            <a:off x="782221" y="2214391"/>
            <a:ext cx="4636280" cy="1910885"/>
          </a:xfrm>
        </p:spPr>
        <p:txBody>
          <a:bodyPr>
            <a:noAutofit/>
          </a:bodyPr>
          <a:lstStyle/>
          <a:p>
            <a:pPr lvl="1"/>
            <a:r>
              <a:rPr lang="en-US" sz="2100" dirty="0"/>
              <a:t>Lifting </a:t>
            </a:r>
          </a:p>
          <a:p>
            <a:pPr lvl="2"/>
            <a:r>
              <a:rPr lang="en-US" sz="1800" dirty="0"/>
              <a:t>Have a plan before you pick it up!</a:t>
            </a:r>
          </a:p>
          <a:p>
            <a:pPr lvl="2"/>
            <a:r>
              <a:rPr lang="en-US" sz="1800" dirty="0"/>
              <a:t>Keep load close to body</a:t>
            </a:r>
          </a:p>
          <a:p>
            <a:pPr lvl="2"/>
            <a:r>
              <a:rPr lang="en-US" sz="1800" dirty="0"/>
              <a:t>Maintain natural back curve, avoid twisting</a:t>
            </a:r>
          </a:p>
          <a:p>
            <a:pPr lvl="2"/>
            <a:r>
              <a:rPr lang="en-US" sz="1800" dirty="0"/>
              <a:t>Engage your core – energize your belly</a:t>
            </a:r>
          </a:p>
          <a:p>
            <a:pPr lvl="2"/>
            <a:r>
              <a:rPr lang="en-US" sz="1800" dirty="0"/>
              <a:t>Use your legs, not your back, to lift things</a:t>
            </a:r>
          </a:p>
          <a:p>
            <a:pPr marL="150876" lvl="1" indent="0">
              <a:buNone/>
            </a:pPr>
            <a:endParaRPr lang="en-US" sz="2100" dirty="0"/>
          </a:p>
          <a:p>
            <a:pPr marL="150876" lvl="1" indent="0">
              <a:buNone/>
            </a:pPr>
            <a:endParaRPr lang="en-US" sz="2100" dirty="0"/>
          </a:p>
          <a:p>
            <a:pPr lvl="1"/>
            <a:endParaRPr lang="en-US" sz="2100" dirty="0"/>
          </a:p>
          <a:p>
            <a:pPr lvl="1"/>
            <a:endParaRPr lang="en-US" sz="2100" dirty="0"/>
          </a:p>
        </p:txBody>
      </p:sp>
      <p:sp>
        <p:nvSpPr>
          <p:cNvPr id="7" name="Content Placeholder 2"/>
          <p:cNvSpPr txBox="1">
            <a:spLocks/>
          </p:cNvSpPr>
          <p:nvPr/>
        </p:nvSpPr>
        <p:spPr>
          <a:xfrm>
            <a:off x="3451704" y="4233715"/>
            <a:ext cx="5692297" cy="1910885"/>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100" dirty="0"/>
              <a:t>Hand tools and task work</a:t>
            </a:r>
          </a:p>
          <a:p>
            <a:pPr lvl="2"/>
            <a:r>
              <a:rPr lang="en-US" sz="1800" dirty="0"/>
              <a:t>Avoid prolonged contact with hard surfaces </a:t>
            </a:r>
          </a:p>
          <a:p>
            <a:pPr lvl="2"/>
            <a:r>
              <a:rPr lang="en-US" sz="1800" dirty="0"/>
              <a:t>Use bent handles instead of bent wrists</a:t>
            </a:r>
          </a:p>
          <a:p>
            <a:pPr lvl="2"/>
            <a:r>
              <a:rPr lang="en-US" sz="1800" dirty="0"/>
              <a:t>Keep hands relaxed to avoid excessive gripping force</a:t>
            </a:r>
          </a:p>
          <a:p>
            <a:pPr lvl="2"/>
            <a:endParaRPr lang="en-US" sz="1800" dirty="0"/>
          </a:p>
          <a:p>
            <a:pPr marL="150876" lvl="1" indent="0">
              <a:buNone/>
            </a:pPr>
            <a:endParaRPr lang="en-US" sz="2100" dirty="0"/>
          </a:p>
          <a:p>
            <a:pPr marL="150876" lvl="1" indent="0">
              <a:buNone/>
            </a:pPr>
            <a:endParaRPr lang="en-US" sz="2100" dirty="0"/>
          </a:p>
          <a:p>
            <a:pPr lvl="1"/>
            <a:endParaRPr lang="en-US" sz="2100" dirty="0"/>
          </a:p>
          <a:p>
            <a:pPr lvl="1"/>
            <a:endParaRPr lang="en-US" sz="2100" dirty="0"/>
          </a:p>
        </p:txBody>
      </p:sp>
      <p:pic>
        <p:nvPicPr>
          <p:cNvPr id="9" name="Picture 8"/>
          <p:cNvPicPr>
            <a:picLocks noChangeAspect="1"/>
          </p:cNvPicPr>
          <p:nvPr/>
        </p:nvPicPr>
        <p:blipFill rotWithShape="1">
          <a:blip r:embed="rId3"/>
          <a:srcRect l="11031" t="9827" r="44162" b="29397"/>
          <a:stretch/>
        </p:blipFill>
        <p:spPr>
          <a:xfrm>
            <a:off x="6806536" y="2368324"/>
            <a:ext cx="1629167" cy="1657337"/>
          </a:xfrm>
          <a:prstGeom prst="rect">
            <a:avLst/>
          </a:prstGeom>
        </p:spPr>
      </p:pic>
      <p:pic>
        <p:nvPicPr>
          <p:cNvPr id="10" name="Picture 9"/>
          <p:cNvPicPr>
            <a:picLocks noChangeAspect="1"/>
          </p:cNvPicPr>
          <p:nvPr/>
        </p:nvPicPr>
        <p:blipFill>
          <a:blip r:embed="rId4"/>
          <a:stretch>
            <a:fillRect/>
          </a:stretch>
        </p:blipFill>
        <p:spPr>
          <a:xfrm>
            <a:off x="822960" y="4333330"/>
            <a:ext cx="2712735" cy="1550135"/>
          </a:xfrm>
          <a:prstGeom prst="rect">
            <a:avLst/>
          </a:prstGeom>
        </p:spPr>
      </p:pic>
      <p:pic>
        <p:nvPicPr>
          <p:cNvPr id="12" name="Picture 11"/>
          <p:cNvPicPr>
            <a:picLocks noChangeAspect="1"/>
          </p:cNvPicPr>
          <p:nvPr/>
        </p:nvPicPr>
        <p:blipFill>
          <a:blip r:embed="rId5"/>
          <a:stretch>
            <a:fillRect/>
          </a:stretch>
        </p:blipFill>
        <p:spPr>
          <a:xfrm>
            <a:off x="5274783" y="2372878"/>
            <a:ext cx="1531753" cy="1687214"/>
          </a:xfrm>
          <a:prstGeom prst="rect">
            <a:avLst/>
          </a:prstGeom>
        </p:spPr>
      </p:pic>
    </p:spTree>
    <p:extLst>
      <p:ext uri="{BB962C8B-B14F-4D97-AF65-F5344CB8AC3E}">
        <p14:creationId xmlns:p14="http://schemas.microsoft.com/office/powerpoint/2010/main" val="114908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50" dirty="0"/>
              <a:t>Awareness and Wellness</a:t>
            </a:r>
          </a:p>
        </p:txBody>
      </p:sp>
      <p:sp>
        <p:nvSpPr>
          <p:cNvPr id="3" name="Content Placeholder 2"/>
          <p:cNvSpPr>
            <a:spLocks noGrp="1"/>
          </p:cNvSpPr>
          <p:nvPr>
            <p:ph idx="1"/>
          </p:nvPr>
        </p:nvSpPr>
        <p:spPr>
          <a:xfrm>
            <a:off x="628650" y="1900573"/>
            <a:ext cx="7886700" cy="3723638"/>
          </a:xfrm>
        </p:spPr>
        <p:txBody>
          <a:bodyPr>
            <a:normAutofit/>
          </a:bodyPr>
          <a:lstStyle/>
          <a:p>
            <a:pPr lvl="1"/>
            <a:endParaRPr lang="en-US" sz="2400" dirty="0"/>
          </a:p>
          <a:p>
            <a:pPr lvl="2"/>
            <a:r>
              <a:rPr lang="en-US" sz="1800" dirty="0"/>
              <a:t>Check out March 2015 Safety Spotlight for tips and tools </a:t>
            </a:r>
            <a:r>
              <a:rPr lang="en-US" sz="1800" dirty="0">
                <a:hlinkClick r:id="rId3"/>
              </a:rPr>
              <a:t>http://ucanr.edu/sites/ucehs/files/207901.pdf</a:t>
            </a:r>
            <a:r>
              <a:rPr lang="en-US" sz="1800" dirty="0"/>
              <a:t> </a:t>
            </a:r>
          </a:p>
          <a:p>
            <a:pPr lvl="2"/>
            <a:r>
              <a:rPr lang="en-US" sz="1800" dirty="0"/>
              <a:t>Nurture yourself - prioritize healthy eating, sleeping, and rest</a:t>
            </a:r>
          </a:p>
          <a:p>
            <a:pPr lvl="2"/>
            <a:r>
              <a:rPr lang="en-US" sz="1800" dirty="0"/>
              <a:t>Consider mental or emotional triggers/associations</a:t>
            </a:r>
          </a:p>
          <a:p>
            <a:pPr lvl="2"/>
            <a:r>
              <a:rPr lang="en-US" sz="1800" dirty="0"/>
              <a:t>Pay attention to your patterns and habits (mental and physical)</a:t>
            </a:r>
          </a:p>
          <a:p>
            <a:pPr lvl="2"/>
            <a:r>
              <a:rPr lang="en-US" sz="1800" dirty="0"/>
              <a:t>Seek new experiences  (new perspectives support new habits)</a:t>
            </a:r>
          </a:p>
          <a:p>
            <a:pPr lvl="2"/>
            <a:endParaRPr lang="en-US" sz="1800" dirty="0"/>
          </a:p>
          <a:p>
            <a:endParaRPr lang="en-US" sz="2700" dirty="0"/>
          </a:p>
        </p:txBody>
      </p:sp>
      <p:pic>
        <p:nvPicPr>
          <p:cNvPr id="6" name="Picture 5"/>
          <p:cNvPicPr>
            <a:picLocks noChangeAspect="1"/>
          </p:cNvPicPr>
          <p:nvPr/>
        </p:nvPicPr>
        <p:blipFill rotWithShape="1">
          <a:blip r:embed="rId4"/>
          <a:srcRect b="46706"/>
          <a:stretch/>
        </p:blipFill>
        <p:spPr>
          <a:xfrm>
            <a:off x="5376189" y="4439686"/>
            <a:ext cx="1895015" cy="1306181"/>
          </a:xfrm>
          <a:prstGeom prst="rect">
            <a:avLst/>
          </a:prstGeom>
        </p:spPr>
      </p:pic>
      <p:pic>
        <p:nvPicPr>
          <p:cNvPr id="8" name="Picture 7"/>
          <p:cNvPicPr>
            <a:picLocks noChangeAspect="1"/>
          </p:cNvPicPr>
          <p:nvPr/>
        </p:nvPicPr>
        <p:blipFill>
          <a:blip r:embed="rId5"/>
          <a:stretch>
            <a:fillRect/>
          </a:stretch>
        </p:blipFill>
        <p:spPr>
          <a:xfrm>
            <a:off x="1842059" y="4378732"/>
            <a:ext cx="1692107" cy="1306307"/>
          </a:xfrm>
          <a:prstGeom prst="rect">
            <a:avLst/>
          </a:prstGeom>
        </p:spPr>
      </p:pic>
      <p:pic>
        <p:nvPicPr>
          <p:cNvPr id="7" name="Picture 6"/>
          <p:cNvPicPr>
            <a:picLocks noChangeAspect="1"/>
          </p:cNvPicPr>
          <p:nvPr/>
        </p:nvPicPr>
        <p:blipFill rotWithShape="1">
          <a:blip r:embed="rId6"/>
          <a:srcRect l="16605" r="15577" b="8861"/>
          <a:stretch/>
        </p:blipFill>
        <p:spPr>
          <a:xfrm>
            <a:off x="7570470" y="2270463"/>
            <a:ext cx="1139666" cy="1491929"/>
          </a:xfrm>
          <a:prstGeom prst="rect">
            <a:avLst/>
          </a:prstGeom>
        </p:spPr>
      </p:pic>
    </p:spTree>
    <p:extLst>
      <p:ext uri="{BB962C8B-B14F-4D97-AF65-F5344CB8AC3E}">
        <p14:creationId xmlns:p14="http://schemas.microsoft.com/office/powerpoint/2010/main" val="2355956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50" dirty="0"/>
              <a:t>Tools and Resources</a:t>
            </a:r>
          </a:p>
        </p:txBody>
      </p:sp>
      <p:sp>
        <p:nvSpPr>
          <p:cNvPr id="3" name="Content Placeholder 2"/>
          <p:cNvSpPr>
            <a:spLocks noGrp="1"/>
          </p:cNvSpPr>
          <p:nvPr>
            <p:ph idx="1"/>
          </p:nvPr>
        </p:nvSpPr>
        <p:spPr>
          <a:xfrm>
            <a:off x="737235" y="2160271"/>
            <a:ext cx="7994832" cy="3723638"/>
          </a:xfrm>
        </p:spPr>
        <p:txBody>
          <a:bodyPr>
            <a:noAutofit/>
          </a:bodyPr>
          <a:lstStyle/>
          <a:p>
            <a:pPr lvl="1"/>
            <a:endParaRPr lang="en-US" sz="2400" dirty="0"/>
          </a:p>
          <a:p>
            <a:pPr lvl="1"/>
            <a:r>
              <a:rPr lang="en-US" sz="2100" dirty="0"/>
              <a:t>Online tools &amp; guides:</a:t>
            </a:r>
          </a:p>
          <a:p>
            <a:pPr lvl="2"/>
            <a:r>
              <a:rPr lang="en-US" sz="1500" dirty="0"/>
              <a:t>UC-ANR website: </a:t>
            </a:r>
            <a:r>
              <a:rPr lang="en-US" sz="1500" dirty="0">
                <a:hlinkClick r:id="rId3"/>
              </a:rPr>
              <a:t>http://safety.ucanr.edu/Safety_Training_Resources/Ergonomic_Training/</a:t>
            </a:r>
            <a:r>
              <a:rPr lang="en-US" sz="1500" dirty="0"/>
              <a:t> </a:t>
            </a:r>
          </a:p>
          <a:p>
            <a:pPr lvl="2"/>
            <a:r>
              <a:rPr lang="en-US" sz="1500" dirty="0"/>
              <a:t>Computer workstation: </a:t>
            </a:r>
            <a:r>
              <a:rPr lang="en-US" sz="1500" dirty="0">
                <a:hlinkClick r:id="rId4"/>
              </a:rPr>
              <a:t>https://www.osha.gov/SLTC/etools/computerworkstations/positions.html</a:t>
            </a:r>
            <a:endParaRPr lang="en-US" sz="1500" dirty="0"/>
          </a:p>
          <a:p>
            <a:pPr lvl="2"/>
            <a:r>
              <a:rPr lang="en-US" sz="1500" dirty="0"/>
              <a:t>Farm ergonomics: </a:t>
            </a:r>
            <a:r>
              <a:rPr lang="en-US" sz="1500" dirty="0">
                <a:hlinkClick r:id="rId5"/>
              </a:rPr>
              <a:t>http://ohioline.osu.edu/aex-fact/pdf/AEX_981_6_10.pdf</a:t>
            </a:r>
            <a:r>
              <a:rPr lang="en-US" sz="1500" dirty="0"/>
              <a:t> </a:t>
            </a:r>
          </a:p>
          <a:p>
            <a:pPr lvl="2"/>
            <a:r>
              <a:rPr lang="en-US" sz="1500" dirty="0"/>
              <a:t>NIOSH hand tool selection guide: </a:t>
            </a:r>
            <a:r>
              <a:rPr lang="en-US" sz="1500" dirty="0">
                <a:hlinkClick r:id="rId6"/>
              </a:rPr>
              <a:t>http://www.cdc.gov/niosh/docs/2004-164/pdfs/2004-164.pdf</a:t>
            </a:r>
            <a:endParaRPr lang="en-US" sz="1500" dirty="0"/>
          </a:p>
          <a:p>
            <a:pPr lvl="2"/>
            <a:r>
              <a:rPr lang="en-US" sz="1500" dirty="0" err="1"/>
              <a:t>CalOSHA</a:t>
            </a:r>
            <a:r>
              <a:rPr lang="en-US" sz="1500" dirty="0"/>
              <a:t> publications and posters: </a:t>
            </a:r>
            <a:r>
              <a:rPr lang="en-US" sz="1500" dirty="0">
                <a:hlinkClick r:id="rId7"/>
              </a:rPr>
              <a:t>http://www.dir.ca.gov/dosh/puborder.asp</a:t>
            </a:r>
            <a:r>
              <a:rPr lang="en-US" sz="1500" dirty="0"/>
              <a:t> </a:t>
            </a:r>
          </a:p>
          <a:p>
            <a:pPr lvl="2"/>
            <a:endParaRPr lang="en-US" sz="1500" dirty="0"/>
          </a:p>
          <a:p>
            <a:pPr lvl="1"/>
            <a:r>
              <a:rPr lang="en-US" sz="1800" dirty="0"/>
              <a:t>Contact UC-ANR EHS:</a:t>
            </a:r>
          </a:p>
          <a:p>
            <a:pPr marL="288036" lvl="2" indent="0">
              <a:buNone/>
            </a:pPr>
            <a:r>
              <a:rPr lang="en-US" sz="1500" dirty="0">
                <a:hlinkClick r:id="rId8"/>
              </a:rPr>
              <a:t>http://safety.ucanr.edu/Safety_Training_Resources/Ergonomic_Training/Ergonomic_Assessment/</a:t>
            </a:r>
            <a:endParaRPr lang="en-US" sz="1500" dirty="0"/>
          </a:p>
          <a:p>
            <a:pPr marL="288036" lvl="2" indent="0">
              <a:buNone/>
            </a:pPr>
            <a:r>
              <a:rPr lang="en-US" sz="1500" dirty="0"/>
              <a:t>Malendia Maccree: </a:t>
            </a:r>
            <a:r>
              <a:rPr lang="en-US" sz="1350" dirty="0">
                <a:hlinkClick r:id="rId9"/>
              </a:rPr>
              <a:t>mmmaccree@ucanr.edu</a:t>
            </a:r>
            <a:r>
              <a:rPr lang="en-US" sz="1350" dirty="0"/>
              <a:t>  (530) 219-3732</a:t>
            </a:r>
          </a:p>
          <a:p>
            <a:pPr marL="288036" lvl="2" indent="0">
              <a:buNone/>
            </a:pPr>
            <a:endParaRPr lang="en-US" sz="1350" dirty="0"/>
          </a:p>
          <a:p>
            <a:pPr marL="288036" lvl="2" indent="0">
              <a:buNone/>
            </a:pPr>
            <a:r>
              <a:rPr lang="en-US" sz="1500" dirty="0"/>
              <a:t> </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r>
            <a:br>
              <a:rPr lang="en-US" sz="1800" dirty="0"/>
            </a:br>
            <a:endParaRPr lang="en-US" sz="1800" dirty="0"/>
          </a:p>
        </p:txBody>
      </p:sp>
      <p:pic>
        <p:nvPicPr>
          <p:cNvPr id="5" name="Picture 4"/>
          <p:cNvPicPr>
            <a:picLocks noChangeAspect="1"/>
          </p:cNvPicPr>
          <p:nvPr/>
        </p:nvPicPr>
        <p:blipFill>
          <a:blip r:embed="rId10"/>
          <a:stretch>
            <a:fillRect/>
          </a:stretch>
        </p:blipFill>
        <p:spPr>
          <a:xfrm>
            <a:off x="5428672" y="1098314"/>
            <a:ext cx="1785938" cy="1035844"/>
          </a:xfrm>
          <a:prstGeom prst="rect">
            <a:avLst/>
          </a:prstGeom>
        </p:spPr>
      </p:pic>
      <p:pic>
        <p:nvPicPr>
          <p:cNvPr id="6" name="Picture 5"/>
          <p:cNvPicPr>
            <a:picLocks noChangeAspect="1"/>
          </p:cNvPicPr>
          <p:nvPr/>
        </p:nvPicPr>
        <p:blipFill>
          <a:blip r:embed="rId11"/>
          <a:stretch>
            <a:fillRect/>
          </a:stretch>
        </p:blipFill>
        <p:spPr>
          <a:xfrm>
            <a:off x="7526276" y="1344631"/>
            <a:ext cx="1152150" cy="1367219"/>
          </a:xfrm>
          <a:prstGeom prst="rect">
            <a:avLst/>
          </a:prstGeom>
        </p:spPr>
      </p:pic>
    </p:spTree>
    <p:extLst>
      <p:ext uri="{BB962C8B-B14F-4D97-AF65-F5344CB8AC3E}">
        <p14:creationId xmlns:p14="http://schemas.microsoft.com/office/powerpoint/2010/main" val="146577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 </a:t>
            </a:r>
            <a:endParaRPr lang="en-US" dirty="0"/>
          </a:p>
        </p:txBody>
      </p:sp>
      <p:sp>
        <p:nvSpPr>
          <p:cNvPr id="3" name="Content Placeholder 2"/>
          <p:cNvSpPr>
            <a:spLocks noGrp="1"/>
          </p:cNvSpPr>
          <p:nvPr>
            <p:ph idx="1"/>
          </p:nvPr>
        </p:nvSpPr>
        <p:spPr>
          <a:xfrm>
            <a:off x="822960" y="2431674"/>
            <a:ext cx="7543800" cy="3017520"/>
          </a:xfrm>
        </p:spPr>
        <p:txBody>
          <a:bodyPr>
            <a:normAutofit lnSpcReduction="10000"/>
          </a:bodyPr>
          <a:lstStyle/>
          <a:p>
            <a:r>
              <a:rPr lang="en-US" sz="2100" dirty="0"/>
              <a:t>“An </a:t>
            </a:r>
            <a:r>
              <a:rPr lang="en-US" sz="2100" b="1" dirty="0"/>
              <a:t>applied science</a:t>
            </a:r>
            <a:r>
              <a:rPr lang="en-US" sz="2100" dirty="0"/>
              <a:t> concerned with designing and arranging things people use so that the </a:t>
            </a:r>
            <a:r>
              <a:rPr lang="en-US" sz="2100" b="1" dirty="0"/>
              <a:t>people and things interact</a:t>
            </a:r>
            <a:r>
              <a:rPr lang="en-US" sz="2100" dirty="0"/>
              <a:t> most </a:t>
            </a:r>
            <a:br>
              <a:rPr lang="en-US" sz="2100" dirty="0"/>
            </a:br>
            <a:r>
              <a:rPr lang="en-US" sz="2100" b="1" dirty="0"/>
              <a:t>efficiently and safely</a:t>
            </a:r>
            <a:r>
              <a:rPr lang="en-US" sz="2100" dirty="0"/>
              <a:t>” </a:t>
            </a:r>
            <a:r>
              <a:rPr lang="en-US" dirty="0" smtClean="0"/>
              <a:t>(Merriam-Webster)</a:t>
            </a:r>
          </a:p>
          <a:p>
            <a:pPr marL="258366" indent="-258366">
              <a:buNone/>
            </a:pPr>
            <a:endParaRPr lang="en-US" sz="1800" dirty="0"/>
          </a:p>
          <a:p>
            <a:pPr marL="258366" indent="-258366">
              <a:buFont typeface="Wingdings" panose="05000000000000000000" pitchFamily="2" charset="2"/>
              <a:buChar char="Ø"/>
            </a:pPr>
            <a:r>
              <a:rPr lang="en-US" sz="1800" dirty="0"/>
              <a:t>Assessment – Quantitative or qualitative, in-person evaluation, phone interview, online survey, photos and video</a:t>
            </a:r>
          </a:p>
          <a:p>
            <a:pPr marL="258366" indent="-258366">
              <a:buFont typeface="Wingdings" panose="05000000000000000000" pitchFamily="2" charset="2"/>
              <a:buChar char="Ø"/>
            </a:pPr>
            <a:r>
              <a:rPr lang="en-US" sz="1800" dirty="0"/>
              <a:t>Intervention – Recommendations for equipment, exercises, workflow optimization</a:t>
            </a:r>
          </a:p>
          <a:p>
            <a:pPr marL="258366" indent="-258366">
              <a:buFont typeface="Wingdings" panose="05000000000000000000" pitchFamily="2" charset="2"/>
              <a:buChar char="Ø"/>
            </a:pPr>
            <a:r>
              <a:rPr lang="en-US" sz="1800" dirty="0"/>
              <a:t>Evaluation – Was the intervention effective? What next?</a:t>
            </a:r>
          </a:p>
          <a:p>
            <a:endParaRPr lang="en-US" sz="2100" dirty="0"/>
          </a:p>
          <a:p>
            <a:endParaRPr lang="en-US" sz="2100" dirty="0"/>
          </a:p>
          <a:p>
            <a:endParaRPr lang="en-US" sz="2100" dirty="0"/>
          </a:p>
        </p:txBody>
      </p:sp>
    </p:spTree>
    <p:extLst>
      <p:ext uri="{BB962C8B-B14F-4D97-AF65-F5344CB8AC3E}">
        <p14:creationId xmlns:p14="http://schemas.microsoft.com/office/powerpoint/2010/main" val="647967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Ergonomics</a:t>
            </a:r>
            <a:endParaRPr lang="en-US" dirty="0"/>
          </a:p>
        </p:txBody>
      </p:sp>
      <p:sp>
        <p:nvSpPr>
          <p:cNvPr id="3" name="Content Placeholder 2"/>
          <p:cNvSpPr>
            <a:spLocks noGrp="1"/>
          </p:cNvSpPr>
          <p:nvPr>
            <p:ph idx="1"/>
          </p:nvPr>
        </p:nvSpPr>
        <p:spPr>
          <a:xfrm>
            <a:off x="3729122" y="2214391"/>
            <a:ext cx="4548009" cy="3017520"/>
          </a:xfrm>
        </p:spPr>
        <p:txBody>
          <a:bodyPr>
            <a:noAutofit/>
          </a:bodyPr>
          <a:lstStyle/>
          <a:p>
            <a:pPr lvl="1"/>
            <a:r>
              <a:rPr lang="en-US" sz="1800" dirty="0"/>
              <a:t>Office ergonomics:</a:t>
            </a:r>
          </a:p>
          <a:p>
            <a:pPr lvl="2"/>
            <a:r>
              <a:rPr lang="en-US" sz="1800" dirty="0"/>
              <a:t>Desk and chair</a:t>
            </a:r>
          </a:p>
          <a:p>
            <a:pPr lvl="2"/>
            <a:r>
              <a:rPr lang="en-US" sz="1800" dirty="0"/>
              <a:t>Computer equipment</a:t>
            </a:r>
          </a:p>
          <a:p>
            <a:pPr lvl="2"/>
            <a:r>
              <a:rPr lang="en-US" sz="1800" dirty="0"/>
              <a:t>Document handling</a:t>
            </a:r>
          </a:p>
          <a:p>
            <a:pPr lvl="2"/>
            <a:endParaRPr lang="en-US" sz="1800" dirty="0"/>
          </a:p>
          <a:p>
            <a:pPr lvl="2"/>
            <a:endParaRPr lang="en-US" sz="1800" dirty="0"/>
          </a:p>
        </p:txBody>
      </p:sp>
      <p:pic>
        <p:nvPicPr>
          <p:cNvPr id="4" name="Picture 3"/>
          <p:cNvPicPr>
            <a:picLocks noChangeAspect="1"/>
          </p:cNvPicPr>
          <p:nvPr/>
        </p:nvPicPr>
        <p:blipFill>
          <a:blip r:embed="rId3"/>
          <a:stretch>
            <a:fillRect/>
          </a:stretch>
        </p:blipFill>
        <p:spPr>
          <a:xfrm>
            <a:off x="980636" y="2238388"/>
            <a:ext cx="2450401" cy="1920993"/>
          </a:xfrm>
          <a:prstGeom prst="rect">
            <a:avLst/>
          </a:prstGeom>
        </p:spPr>
      </p:pic>
      <p:sp>
        <p:nvSpPr>
          <p:cNvPr id="7" name="Rectangle 6"/>
          <p:cNvSpPr/>
          <p:nvPr/>
        </p:nvSpPr>
        <p:spPr>
          <a:xfrm>
            <a:off x="5369384" y="3595409"/>
            <a:ext cx="4572000" cy="1908728"/>
          </a:xfrm>
          <a:prstGeom prst="rect">
            <a:avLst/>
          </a:prstGeom>
        </p:spPr>
        <p:txBody>
          <a:bodyPr>
            <a:spAutoFit/>
          </a:bodyPr>
          <a:lstStyle/>
          <a:p>
            <a:pPr marL="462915" lvl="1" indent="-137160">
              <a:lnSpc>
                <a:spcPct val="90000"/>
              </a:lnSpc>
              <a:spcBef>
                <a:spcPts val="150"/>
              </a:spcBef>
              <a:spcAft>
                <a:spcPts val="300"/>
              </a:spcAft>
              <a:buClr>
                <a:schemeClr val="accent1"/>
              </a:buClr>
              <a:buFont typeface="Calibri" pitchFamily="34" charset="0"/>
              <a:buChar char="◦"/>
            </a:pPr>
            <a:r>
              <a:rPr lang="en-US" dirty="0">
                <a:solidFill>
                  <a:schemeClr val="tx1">
                    <a:lumMod val="75000"/>
                    <a:lumOff val="25000"/>
                  </a:schemeClr>
                </a:solidFill>
              </a:rPr>
              <a:t>Outside of the office:</a:t>
            </a:r>
          </a:p>
          <a:p>
            <a:pPr marL="805815" lvl="2" indent="-137160">
              <a:lnSpc>
                <a:spcPct val="90000"/>
              </a:lnSpc>
              <a:spcBef>
                <a:spcPts val="150"/>
              </a:spcBef>
              <a:spcAft>
                <a:spcPts val="300"/>
              </a:spcAft>
              <a:buClr>
                <a:schemeClr val="accent1"/>
              </a:buClr>
              <a:buFont typeface="Calibri" pitchFamily="34" charset="0"/>
              <a:buChar char="◦"/>
            </a:pPr>
            <a:r>
              <a:rPr lang="en-US" dirty="0">
                <a:solidFill>
                  <a:schemeClr val="tx1">
                    <a:lumMod val="75000"/>
                    <a:lumOff val="25000"/>
                  </a:schemeClr>
                </a:solidFill>
              </a:rPr>
              <a:t>Lifting</a:t>
            </a:r>
          </a:p>
          <a:p>
            <a:pPr marL="805815" lvl="2" indent="-137160">
              <a:lnSpc>
                <a:spcPct val="90000"/>
              </a:lnSpc>
              <a:spcBef>
                <a:spcPts val="150"/>
              </a:spcBef>
              <a:spcAft>
                <a:spcPts val="300"/>
              </a:spcAft>
              <a:buClr>
                <a:schemeClr val="accent1"/>
              </a:buClr>
              <a:buFont typeface="Calibri" pitchFamily="34" charset="0"/>
              <a:buChar char="◦"/>
            </a:pPr>
            <a:r>
              <a:rPr lang="en-US" dirty="0">
                <a:solidFill>
                  <a:schemeClr val="tx1">
                    <a:lumMod val="75000"/>
                    <a:lumOff val="25000"/>
                  </a:schemeClr>
                </a:solidFill>
              </a:rPr>
              <a:t>Repetitive tasks</a:t>
            </a:r>
          </a:p>
          <a:p>
            <a:pPr marL="805815" lvl="2" indent="-137160">
              <a:lnSpc>
                <a:spcPct val="90000"/>
              </a:lnSpc>
              <a:spcBef>
                <a:spcPts val="150"/>
              </a:spcBef>
              <a:spcAft>
                <a:spcPts val="300"/>
              </a:spcAft>
              <a:buClr>
                <a:schemeClr val="accent1"/>
              </a:buClr>
              <a:buFont typeface="Calibri" pitchFamily="34" charset="0"/>
              <a:buChar char="◦"/>
            </a:pPr>
            <a:r>
              <a:rPr lang="en-US" dirty="0">
                <a:solidFill>
                  <a:schemeClr val="tx1">
                    <a:lumMod val="75000"/>
                    <a:lumOff val="25000"/>
                  </a:schemeClr>
                </a:solidFill>
              </a:rPr>
              <a:t>Use of hand tools</a:t>
            </a:r>
          </a:p>
          <a:p>
            <a:pPr marL="805815" lvl="2" indent="-137160">
              <a:lnSpc>
                <a:spcPct val="90000"/>
              </a:lnSpc>
              <a:spcBef>
                <a:spcPts val="150"/>
              </a:spcBef>
              <a:spcAft>
                <a:spcPts val="300"/>
              </a:spcAft>
              <a:buClr>
                <a:schemeClr val="accent1"/>
              </a:buClr>
              <a:buFont typeface="Calibri" pitchFamily="34" charset="0"/>
              <a:buChar char="◦"/>
            </a:pPr>
            <a:r>
              <a:rPr lang="en-US" dirty="0">
                <a:solidFill>
                  <a:schemeClr val="tx1">
                    <a:lumMod val="75000"/>
                    <a:lumOff val="25000"/>
                  </a:schemeClr>
                </a:solidFill>
              </a:rPr>
              <a:t>Vehicles</a:t>
            </a:r>
          </a:p>
          <a:p>
            <a:pPr marL="805815" lvl="2" indent="-137160">
              <a:lnSpc>
                <a:spcPct val="90000"/>
              </a:lnSpc>
              <a:spcBef>
                <a:spcPts val="150"/>
              </a:spcBef>
              <a:spcAft>
                <a:spcPts val="300"/>
              </a:spcAft>
              <a:buClr>
                <a:schemeClr val="accent1"/>
              </a:buClr>
              <a:buFont typeface="Calibri" pitchFamily="34" charset="0"/>
              <a:buChar char="◦"/>
            </a:pPr>
            <a:r>
              <a:rPr lang="en-US" dirty="0">
                <a:solidFill>
                  <a:schemeClr val="tx1">
                    <a:lumMod val="75000"/>
                    <a:lumOff val="25000"/>
                  </a:schemeClr>
                </a:solidFill>
              </a:rPr>
              <a:t>Vibration</a:t>
            </a:r>
          </a:p>
        </p:txBody>
      </p:sp>
      <p:pic>
        <p:nvPicPr>
          <p:cNvPr id="9" name="Picture 8"/>
          <p:cNvPicPr>
            <a:picLocks noChangeAspect="1"/>
          </p:cNvPicPr>
          <p:nvPr/>
        </p:nvPicPr>
        <p:blipFill>
          <a:blip r:embed="rId4"/>
          <a:stretch>
            <a:fillRect/>
          </a:stretch>
        </p:blipFill>
        <p:spPr>
          <a:xfrm>
            <a:off x="3905919" y="3595410"/>
            <a:ext cx="1943269" cy="1911262"/>
          </a:xfrm>
          <a:prstGeom prst="rect">
            <a:avLst/>
          </a:prstGeom>
        </p:spPr>
      </p:pic>
      <p:pic>
        <p:nvPicPr>
          <p:cNvPr id="10" name="Picture 9"/>
          <p:cNvPicPr>
            <a:picLocks noChangeAspect="1"/>
          </p:cNvPicPr>
          <p:nvPr/>
        </p:nvPicPr>
        <p:blipFill>
          <a:blip r:embed="rId5"/>
          <a:stretch>
            <a:fillRect/>
          </a:stretch>
        </p:blipFill>
        <p:spPr>
          <a:xfrm>
            <a:off x="6701588" y="2269037"/>
            <a:ext cx="1907591" cy="1271728"/>
          </a:xfrm>
          <a:prstGeom prst="rect">
            <a:avLst/>
          </a:prstGeom>
        </p:spPr>
      </p:pic>
      <p:pic>
        <p:nvPicPr>
          <p:cNvPr id="11" name="Picture 10"/>
          <p:cNvPicPr>
            <a:picLocks noChangeAspect="1"/>
          </p:cNvPicPr>
          <p:nvPr/>
        </p:nvPicPr>
        <p:blipFill>
          <a:blip r:embed="rId6"/>
          <a:stretch>
            <a:fillRect/>
          </a:stretch>
        </p:blipFill>
        <p:spPr>
          <a:xfrm>
            <a:off x="1851714" y="4258407"/>
            <a:ext cx="1152244" cy="1248264"/>
          </a:xfrm>
          <a:prstGeom prst="rect">
            <a:avLst/>
          </a:prstGeom>
        </p:spPr>
      </p:pic>
    </p:spTree>
    <p:extLst>
      <p:ext uri="{BB962C8B-B14F-4D97-AF65-F5344CB8AC3E}">
        <p14:creationId xmlns:p14="http://schemas.microsoft.com/office/powerpoint/2010/main" val="35763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defRPr/>
            </a:pPr>
            <a:r>
              <a:rPr lang="en-US" dirty="0" smtClean="0"/>
              <a:t>Sitting – Benefits and Challenges</a:t>
            </a:r>
          </a:p>
        </p:txBody>
      </p:sp>
      <p:sp>
        <p:nvSpPr>
          <p:cNvPr id="3" name="Content Placeholder 2"/>
          <p:cNvSpPr>
            <a:spLocks noGrp="1"/>
          </p:cNvSpPr>
          <p:nvPr>
            <p:ph idx="1"/>
          </p:nvPr>
        </p:nvSpPr>
        <p:spPr/>
        <p:txBody>
          <a:bodyPr/>
          <a:lstStyle/>
          <a:p>
            <a:pPr lvl="1"/>
            <a:r>
              <a:rPr lang="en-US" sz="2400" dirty="0"/>
              <a:t>Benefits:</a:t>
            </a:r>
          </a:p>
          <a:p>
            <a:pPr lvl="2"/>
            <a:r>
              <a:rPr lang="en-US" sz="1800" dirty="0"/>
              <a:t>Uses less energy</a:t>
            </a:r>
          </a:p>
          <a:p>
            <a:pPr lvl="2"/>
            <a:r>
              <a:rPr lang="en-US" sz="1800" dirty="0"/>
              <a:t>Allows for fine motor skills and mental focus</a:t>
            </a:r>
          </a:p>
          <a:p>
            <a:pPr lvl="2"/>
            <a:r>
              <a:rPr lang="en-US" sz="1800" dirty="0"/>
              <a:t>Less stressful than crouching, kneeling, or stooping</a:t>
            </a:r>
          </a:p>
          <a:p>
            <a:pPr lvl="1"/>
            <a:r>
              <a:rPr lang="en-US" sz="2400" dirty="0"/>
              <a:t>Challenges:</a:t>
            </a:r>
          </a:p>
          <a:p>
            <a:pPr lvl="2"/>
            <a:r>
              <a:rPr lang="en-US" sz="1800" dirty="0"/>
              <a:t>Seating surface influences posture and circulation</a:t>
            </a:r>
          </a:p>
          <a:p>
            <a:pPr lvl="2"/>
            <a:r>
              <a:rPr lang="en-US" sz="1800" dirty="0"/>
              <a:t>Over-relaxation </a:t>
            </a:r>
          </a:p>
          <a:p>
            <a:pPr lvl="2"/>
            <a:r>
              <a:rPr lang="en-US" sz="1800" dirty="0"/>
              <a:t>Static postures </a:t>
            </a:r>
          </a:p>
          <a:p>
            <a:endParaRPr lang="en-US" dirty="0"/>
          </a:p>
        </p:txBody>
      </p:sp>
      <p:pic>
        <p:nvPicPr>
          <p:cNvPr id="1026" name="Picture 2" descr="http://billanddavescocktailhour.com/wp-content/uploads/2011/03/Ergonomic-Office-Chai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744" y="3086460"/>
            <a:ext cx="1935545" cy="22538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982593" y="4313182"/>
            <a:ext cx="1224550" cy="1221829"/>
          </a:xfrm>
          <a:prstGeom prst="rect">
            <a:avLst/>
          </a:prstGeom>
        </p:spPr>
      </p:pic>
      <p:pic>
        <p:nvPicPr>
          <p:cNvPr id="5" name="Picture 4"/>
          <p:cNvPicPr>
            <a:picLocks noChangeAspect="1"/>
          </p:cNvPicPr>
          <p:nvPr/>
        </p:nvPicPr>
        <p:blipFill>
          <a:blip r:embed="rId5"/>
          <a:stretch>
            <a:fillRect/>
          </a:stretch>
        </p:blipFill>
        <p:spPr>
          <a:xfrm>
            <a:off x="6681933" y="1867553"/>
            <a:ext cx="1088715" cy="1088715"/>
          </a:xfrm>
          <a:prstGeom prst="rect">
            <a:avLst/>
          </a:prstGeom>
        </p:spPr>
      </p:pic>
    </p:spTree>
    <p:extLst>
      <p:ext uri="{BB962C8B-B14F-4D97-AF65-F5344CB8AC3E}">
        <p14:creationId xmlns:p14="http://schemas.microsoft.com/office/powerpoint/2010/main" val="152982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Sitting Posture</a:t>
            </a:r>
            <a:endParaRPr lang="en-US" dirty="0"/>
          </a:p>
        </p:txBody>
      </p:sp>
      <p:pic>
        <p:nvPicPr>
          <p:cNvPr id="2050" name="Picture 2" descr="Image result for ergonomic sitting angl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4207" y="2734014"/>
            <a:ext cx="3899127" cy="2190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rgonomic sitting pos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470" y="2734014"/>
            <a:ext cx="3278799" cy="197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79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defRPr/>
            </a:pPr>
            <a:r>
              <a:rPr lang="en-US" dirty="0" smtClean="0"/>
              <a:t>Sitting – What to do…</a:t>
            </a:r>
          </a:p>
        </p:txBody>
      </p:sp>
      <p:sp>
        <p:nvSpPr>
          <p:cNvPr id="3" name="Content Placeholder 2"/>
          <p:cNvSpPr>
            <a:spLocks noGrp="1"/>
          </p:cNvSpPr>
          <p:nvPr>
            <p:ph idx="1"/>
          </p:nvPr>
        </p:nvSpPr>
        <p:spPr/>
        <p:txBody>
          <a:bodyPr>
            <a:noAutofit/>
          </a:bodyPr>
          <a:lstStyle/>
          <a:p>
            <a:pPr lvl="1"/>
            <a:r>
              <a:rPr lang="en-US" sz="1800" dirty="0"/>
              <a:t>Pay attention to your breath</a:t>
            </a:r>
          </a:p>
          <a:p>
            <a:pPr lvl="1"/>
            <a:r>
              <a:rPr lang="en-US" sz="1800" dirty="0"/>
              <a:t>Be aware of habitual postures</a:t>
            </a:r>
          </a:p>
          <a:p>
            <a:pPr lvl="1"/>
            <a:r>
              <a:rPr lang="en-US" sz="1800" dirty="0"/>
              <a:t>Keep both feet on the floor (or footrest)</a:t>
            </a:r>
          </a:p>
          <a:p>
            <a:pPr lvl="1"/>
            <a:r>
              <a:rPr lang="en-US" sz="1800" dirty="0"/>
              <a:t>Maintain balance and open angles</a:t>
            </a:r>
          </a:p>
          <a:p>
            <a:pPr lvl="1"/>
            <a:r>
              <a:rPr lang="en-US" sz="1800" dirty="0"/>
              <a:t>Move/adjust your chair throughout the day</a:t>
            </a:r>
          </a:p>
          <a:p>
            <a:pPr lvl="1"/>
            <a:r>
              <a:rPr lang="en-US" sz="1800" dirty="0"/>
              <a:t>Take regular breaks to stand and move around</a:t>
            </a:r>
          </a:p>
          <a:p>
            <a:pPr marL="150876" lvl="1" indent="0">
              <a:buNone/>
            </a:pPr>
            <a:r>
              <a:rPr lang="en-US" sz="1800" dirty="0"/>
              <a:t/>
            </a:r>
            <a:br>
              <a:rPr lang="en-US" sz="1800" dirty="0"/>
            </a:br>
            <a:r>
              <a:rPr lang="en-US" sz="1800" dirty="0"/>
              <a:t>At the computer….</a:t>
            </a:r>
          </a:p>
          <a:p>
            <a:pPr lvl="1"/>
            <a:r>
              <a:rPr lang="en-US" sz="1800" dirty="0"/>
              <a:t>Look up and away from your computer screen (20-20-20)</a:t>
            </a:r>
          </a:p>
          <a:p>
            <a:pPr lvl="1"/>
            <a:r>
              <a:rPr lang="en-US" sz="1800" dirty="0"/>
              <a:t>Stretch and relax your arms and hands every 30 – 60 min</a:t>
            </a:r>
          </a:p>
        </p:txBody>
      </p:sp>
      <p:pic>
        <p:nvPicPr>
          <p:cNvPr id="6" name="Content Placeholder 3"/>
          <p:cNvPicPr>
            <a:picLocks noChangeAspect="1"/>
          </p:cNvPicPr>
          <p:nvPr/>
        </p:nvPicPr>
        <p:blipFill>
          <a:blip r:embed="rId3"/>
          <a:stretch>
            <a:fillRect/>
          </a:stretch>
        </p:blipFill>
        <p:spPr>
          <a:xfrm>
            <a:off x="5927145" y="2321561"/>
            <a:ext cx="1131570" cy="1508760"/>
          </a:xfrm>
          <a:prstGeom prst="rect">
            <a:avLst/>
          </a:prstGeom>
        </p:spPr>
      </p:pic>
      <p:pic>
        <p:nvPicPr>
          <p:cNvPr id="7" name="Picture 6"/>
          <p:cNvPicPr>
            <a:picLocks noChangeAspect="1"/>
          </p:cNvPicPr>
          <p:nvPr/>
        </p:nvPicPr>
        <p:blipFill>
          <a:blip r:embed="rId4"/>
          <a:stretch>
            <a:fillRect/>
          </a:stretch>
        </p:blipFill>
        <p:spPr>
          <a:xfrm>
            <a:off x="7352479" y="2320290"/>
            <a:ext cx="1132523" cy="1510031"/>
          </a:xfrm>
          <a:prstGeom prst="rect">
            <a:avLst/>
          </a:prstGeom>
        </p:spPr>
      </p:pic>
      <p:pic>
        <p:nvPicPr>
          <p:cNvPr id="8" name="Picture 7"/>
          <p:cNvPicPr>
            <a:picLocks noChangeAspect="1"/>
          </p:cNvPicPr>
          <p:nvPr/>
        </p:nvPicPr>
        <p:blipFill>
          <a:blip r:embed="rId5"/>
          <a:stretch>
            <a:fillRect/>
          </a:stretch>
        </p:blipFill>
        <p:spPr>
          <a:xfrm>
            <a:off x="7352478" y="3990340"/>
            <a:ext cx="1132523" cy="1510031"/>
          </a:xfrm>
          <a:prstGeom prst="rect">
            <a:avLst/>
          </a:prstGeom>
        </p:spPr>
      </p:pic>
    </p:spTree>
    <p:extLst>
      <p:ext uri="{BB962C8B-B14F-4D97-AF65-F5344CB8AC3E}">
        <p14:creationId xmlns:p14="http://schemas.microsoft.com/office/powerpoint/2010/main" val="2108153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7256"/>
          <a:stretch/>
        </p:blipFill>
        <p:spPr>
          <a:xfrm>
            <a:off x="5222680" y="2355850"/>
            <a:ext cx="3520079" cy="3124994"/>
          </a:xfrm>
          <a:prstGeom prst="rect">
            <a:avLst/>
          </a:prstGeom>
        </p:spPr>
      </p:pic>
      <p:sp>
        <p:nvSpPr>
          <p:cNvPr id="2" name="Title 1"/>
          <p:cNvSpPr>
            <a:spLocks noGrp="1"/>
          </p:cNvSpPr>
          <p:nvPr>
            <p:ph type="title"/>
          </p:nvPr>
        </p:nvSpPr>
        <p:spPr/>
        <p:txBody>
          <a:bodyPr>
            <a:normAutofit/>
          </a:bodyPr>
          <a:lstStyle/>
          <a:p>
            <a:pPr>
              <a:lnSpc>
                <a:spcPct val="90000"/>
              </a:lnSpc>
              <a:defRPr/>
            </a:pPr>
            <a:r>
              <a:rPr lang="en-US" dirty="0"/>
              <a:t>Standing – Benefits and Challenges</a:t>
            </a:r>
          </a:p>
        </p:txBody>
      </p:sp>
      <p:sp>
        <p:nvSpPr>
          <p:cNvPr id="3" name="Content Placeholder 2"/>
          <p:cNvSpPr>
            <a:spLocks noGrp="1"/>
          </p:cNvSpPr>
          <p:nvPr>
            <p:ph idx="1"/>
          </p:nvPr>
        </p:nvSpPr>
        <p:spPr/>
        <p:txBody>
          <a:bodyPr>
            <a:normAutofit/>
          </a:bodyPr>
          <a:lstStyle/>
          <a:p>
            <a:pPr lvl="1"/>
            <a:r>
              <a:rPr lang="en-US" sz="2400" dirty="0"/>
              <a:t>Benefits:</a:t>
            </a:r>
          </a:p>
          <a:p>
            <a:pPr lvl="2"/>
            <a:r>
              <a:rPr lang="en-US" sz="1800" dirty="0"/>
              <a:t>Allows for more movement and weight shift</a:t>
            </a:r>
          </a:p>
          <a:p>
            <a:pPr lvl="2"/>
            <a:r>
              <a:rPr lang="en-US" sz="1800" dirty="0"/>
              <a:t>Maintains active muscle engagement</a:t>
            </a:r>
          </a:p>
          <a:p>
            <a:pPr lvl="1"/>
            <a:r>
              <a:rPr lang="en-US" sz="2400" dirty="0"/>
              <a:t>Challenges:</a:t>
            </a:r>
          </a:p>
          <a:p>
            <a:pPr lvl="2"/>
            <a:r>
              <a:rPr lang="en-US" sz="1800" dirty="0"/>
              <a:t>Pressure on feet, shoes matter</a:t>
            </a:r>
          </a:p>
          <a:p>
            <a:pPr lvl="2"/>
            <a:r>
              <a:rPr lang="en-US" sz="1800" dirty="0"/>
              <a:t>Uses more energy than sitting</a:t>
            </a:r>
          </a:p>
          <a:p>
            <a:endParaRPr lang="en-US" sz="2700" dirty="0"/>
          </a:p>
        </p:txBody>
      </p:sp>
    </p:spTree>
    <p:extLst>
      <p:ext uri="{BB962C8B-B14F-4D97-AF65-F5344CB8AC3E}">
        <p14:creationId xmlns:p14="http://schemas.microsoft.com/office/powerpoint/2010/main" val="262189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defRPr/>
            </a:pPr>
            <a:r>
              <a:rPr lang="en-US" dirty="0" smtClean="0"/>
              <a:t>Standing – What to do…</a:t>
            </a:r>
          </a:p>
        </p:txBody>
      </p:sp>
      <p:sp>
        <p:nvSpPr>
          <p:cNvPr id="3" name="Content Placeholder 2"/>
          <p:cNvSpPr>
            <a:spLocks noGrp="1"/>
          </p:cNvSpPr>
          <p:nvPr>
            <p:ph idx="1"/>
          </p:nvPr>
        </p:nvSpPr>
        <p:spPr/>
        <p:txBody>
          <a:bodyPr>
            <a:noAutofit/>
          </a:bodyPr>
          <a:lstStyle/>
          <a:p>
            <a:pPr lvl="1"/>
            <a:r>
              <a:rPr lang="en-US" sz="1800" dirty="0"/>
              <a:t>Sit down periodically </a:t>
            </a:r>
          </a:p>
          <a:p>
            <a:pPr lvl="1"/>
            <a:r>
              <a:rPr lang="en-US" sz="1800" dirty="0"/>
              <a:t>Wear supportive shoes</a:t>
            </a:r>
          </a:p>
          <a:p>
            <a:pPr lvl="1"/>
            <a:r>
              <a:rPr lang="en-US" sz="1800" dirty="0"/>
              <a:t>Maintain balanced and relaxed legs</a:t>
            </a:r>
          </a:p>
          <a:p>
            <a:pPr lvl="1"/>
            <a:r>
              <a:rPr lang="en-US" sz="1800" dirty="0"/>
              <a:t>Maintain pelvis in neutral position</a:t>
            </a:r>
          </a:p>
          <a:p>
            <a:pPr lvl="1"/>
            <a:r>
              <a:rPr lang="en-US" sz="1800" dirty="0"/>
              <a:t>Explore weight shifts, knee bends, and foot position</a:t>
            </a:r>
          </a:p>
          <a:p>
            <a:pPr marL="150876" lvl="1" indent="0">
              <a:buNone/>
            </a:pPr>
            <a:endParaRPr lang="en-US" sz="1800" dirty="0"/>
          </a:p>
          <a:p>
            <a:pPr marL="150876" lvl="1" indent="0">
              <a:buNone/>
            </a:pPr>
            <a:r>
              <a:rPr lang="en-US" sz="1800" dirty="0"/>
              <a:t>At the computer…</a:t>
            </a:r>
          </a:p>
          <a:p>
            <a:pPr lvl="1"/>
            <a:r>
              <a:rPr lang="en-US" sz="1800" dirty="0"/>
              <a:t>Look up and away from your monitor (20-20-20)</a:t>
            </a:r>
          </a:p>
          <a:p>
            <a:pPr lvl="1"/>
            <a:r>
              <a:rPr lang="en-US" sz="1800" dirty="0"/>
              <a:t>Stretch and relax your arms and hands every 30 – 60 min</a:t>
            </a:r>
          </a:p>
          <a:p>
            <a:pPr lvl="2"/>
            <a:endParaRPr lang="en-US" sz="1800" dirty="0"/>
          </a:p>
          <a:p>
            <a:pPr lvl="2"/>
            <a:endParaRPr lang="en-US" sz="1800" dirty="0"/>
          </a:p>
          <a:p>
            <a:pPr lvl="2"/>
            <a:endParaRPr lang="en-US" sz="1800" dirty="0"/>
          </a:p>
        </p:txBody>
      </p:sp>
      <p:pic>
        <p:nvPicPr>
          <p:cNvPr id="6" name="Picture 5"/>
          <p:cNvPicPr>
            <a:picLocks noChangeAspect="1"/>
          </p:cNvPicPr>
          <p:nvPr/>
        </p:nvPicPr>
        <p:blipFill>
          <a:blip r:embed="rId3"/>
          <a:stretch>
            <a:fillRect/>
          </a:stretch>
        </p:blipFill>
        <p:spPr>
          <a:xfrm>
            <a:off x="6893464" y="2241551"/>
            <a:ext cx="1370820" cy="1991973"/>
          </a:xfrm>
          <a:prstGeom prst="rect">
            <a:avLst/>
          </a:prstGeom>
        </p:spPr>
      </p:pic>
    </p:spTree>
    <p:extLst>
      <p:ext uri="{BB962C8B-B14F-4D97-AF65-F5344CB8AC3E}">
        <p14:creationId xmlns:p14="http://schemas.microsoft.com/office/powerpoint/2010/main" val="2866682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Keyboarding</a:t>
            </a:r>
            <a:endParaRPr lang="en-US" dirty="0"/>
          </a:p>
        </p:txBody>
      </p:sp>
      <p:pic>
        <p:nvPicPr>
          <p:cNvPr id="1026" name="Picture 2" descr="http://www.versatables.com/discover/wp-content/uploads/2011/09/ergonomics-keyboard-hand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582" y="2413398"/>
            <a:ext cx="4983476" cy="279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985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1128</TotalTime>
  <Words>1909</Words>
  <Application>Microsoft Office PowerPoint</Application>
  <PresentationFormat>On-screen Show (4:3)</PresentationFormat>
  <Paragraphs>183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Wingdings</vt:lpstr>
      <vt:lpstr>Retrospect</vt:lpstr>
      <vt:lpstr>Ergonomics </vt:lpstr>
      <vt:lpstr>Ergonomics </vt:lpstr>
      <vt:lpstr>Ergonomics</vt:lpstr>
      <vt:lpstr>Sitting – Benefits and Challenges</vt:lpstr>
      <vt:lpstr>Sitting Posture</vt:lpstr>
      <vt:lpstr>Sitting – What to do…</vt:lpstr>
      <vt:lpstr>Standing – Benefits and Challenges</vt:lpstr>
      <vt:lpstr>Standing – What to do…</vt:lpstr>
      <vt:lpstr>Keyboarding</vt:lpstr>
      <vt:lpstr>Keyboarding</vt:lpstr>
      <vt:lpstr>Moving – Benefits and Challenges</vt:lpstr>
      <vt:lpstr>Moving – What to do…</vt:lpstr>
      <vt:lpstr>Moving – What to do…</vt:lpstr>
      <vt:lpstr>Awareness and Wellness</vt:lpstr>
      <vt:lpstr>Tools and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Malendia Maccree</dc:creator>
  <cp:lastModifiedBy>Brian Oatman</cp:lastModifiedBy>
  <cp:revision>68</cp:revision>
  <cp:lastPrinted>2015-03-19T15:40:54Z</cp:lastPrinted>
  <dcterms:created xsi:type="dcterms:W3CDTF">2015-03-08T18:33:10Z</dcterms:created>
  <dcterms:modified xsi:type="dcterms:W3CDTF">2016-02-09T21:25:04Z</dcterms:modified>
</cp:coreProperties>
</file>