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28"/>
  </p:notesMasterIdLst>
  <p:sldIdLst>
    <p:sldId id="257" r:id="rId3"/>
    <p:sldId id="261" r:id="rId4"/>
    <p:sldId id="268" r:id="rId5"/>
    <p:sldId id="269" r:id="rId6"/>
    <p:sldId id="270" r:id="rId7"/>
    <p:sldId id="277" r:id="rId8"/>
    <p:sldId id="276" r:id="rId9"/>
    <p:sldId id="284" r:id="rId10"/>
    <p:sldId id="272" r:id="rId11"/>
    <p:sldId id="275" r:id="rId12"/>
    <p:sldId id="274" r:id="rId13"/>
    <p:sldId id="263" r:id="rId14"/>
    <p:sldId id="282" r:id="rId15"/>
    <p:sldId id="281" r:id="rId16"/>
    <p:sldId id="262" r:id="rId17"/>
    <p:sldId id="264" r:id="rId18"/>
    <p:sldId id="267" r:id="rId19"/>
    <p:sldId id="265" r:id="rId20"/>
    <p:sldId id="266" r:id="rId21"/>
    <p:sldId id="278" r:id="rId22"/>
    <p:sldId id="279" r:id="rId23"/>
    <p:sldId id="280" r:id="rId24"/>
    <p:sldId id="283" r:id="rId25"/>
    <p:sldId id="271" r:id="rId26"/>
    <p:sldId id="285"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28" autoAdjust="0"/>
  </p:normalViewPr>
  <p:slideViewPr>
    <p:cSldViewPr snapToGrid="0" snapToObjects="1">
      <p:cViewPr varScale="1">
        <p:scale>
          <a:sx n="84" d="100"/>
          <a:sy n="84" d="100"/>
        </p:scale>
        <p:origin x="6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CFC5F-59D3-4704-B949-4F77531C3253}"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6212E020-3CF9-436B-AAB1-2863CACDABBE}">
      <dgm:prSet phldrT="[Text]"/>
      <dgm:spPr/>
      <dgm:t>
        <a:bodyPr/>
        <a:lstStyle/>
        <a:p>
          <a:r>
            <a:rPr lang="en-US" dirty="0" smtClean="0"/>
            <a:t>Exposure to Risk</a:t>
          </a:r>
          <a:endParaRPr lang="en-US" dirty="0"/>
        </a:p>
      </dgm:t>
    </dgm:pt>
    <dgm:pt modelId="{7B98BF47-AA2C-4083-8D3A-ED4A94A5EC50}" type="parTrans" cxnId="{E4C2B0A6-273C-4AC9-8DE7-CDD20BD08B89}">
      <dgm:prSet/>
      <dgm:spPr/>
      <dgm:t>
        <a:bodyPr/>
        <a:lstStyle/>
        <a:p>
          <a:endParaRPr lang="en-US"/>
        </a:p>
      </dgm:t>
    </dgm:pt>
    <dgm:pt modelId="{07E378CB-70D9-425D-BC13-0B368A8CB785}" type="sibTrans" cxnId="{E4C2B0A6-273C-4AC9-8DE7-CDD20BD08B89}">
      <dgm:prSet/>
      <dgm:spPr/>
      <dgm:t>
        <a:bodyPr/>
        <a:lstStyle/>
        <a:p>
          <a:endParaRPr lang="en-US"/>
        </a:p>
      </dgm:t>
    </dgm:pt>
    <dgm:pt modelId="{BCD440CF-DC3F-47B4-A677-B476C66278CE}">
      <dgm:prSet phldrT="[Text]"/>
      <dgm:spPr/>
      <dgm:t>
        <a:bodyPr/>
        <a:lstStyle/>
        <a:p>
          <a:r>
            <a:rPr lang="en-US" dirty="0" smtClean="0"/>
            <a:t>Occasional Discomfort</a:t>
          </a:r>
          <a:endParaRPr lang="en-US" dirty="0"/>
        </a:p>
      </dgm:t>
    </dgm:pt>
    <dgm:pt modelId="{04F6169F-18EA-475E-936C-DCD0AF12F97D}" type="parTrans" cxnId="{34928519-E12B-4969-9A16-9BE681CACF8B}">
      <dgm:prSet/>
      <dgm:spPr/>
      <dgm:t>
        <a:bodyPr/>
        <a:lstStyle/>
        <a:p>
          <a:endParaRPr lang="en-US"/>
        </a:p>
      </dgm:t>
    </dgm:pt>
    <dgm:pt modelId="{585BDF17-C1C9-4C6F-8937-ABF65F2E73C4}" type="sibTrans" cxnId="{34928519-E12B-4969-9A16-9BE681CACF8B}">
      <dgm:prSet/>
      <dgm:spPr/>
      <dgm:t>
        <a:bodyPr/>
        <a:lstStyle/>
        <a:p>
          <a:endParaRPr lang="en-US"/>
        </a:p>
      </dgm:t>
    </dgm:pt>
    <dgm:pt modelId="{99DBC398-E318-4A4B-AE8B-FF42044E8EB5}">
      <dgm:prSet phldrT="[Text]"/>
      <dgm:spPr/>
      <dgm:t>
        <a:bodyPr/>
        <a:lstStyle/>
        <a:p>
          <a:r>
            <a:rPr lang="en-US" dirty="0" smtClean="0"/>
            <a:t>Frequent Pain</a:t>
          </a:r>
          <a:endParaRPr lang="en-US" dirty="0"/>
        </a:p>
      </dgm:t>
    </dgm:pt>
    <dgm:pt modelId="{DA568D16-C2A8-4A1D-B82B-53ACEE342825}" type="parTrans" cxnId="{532EBE41-7550-4233-A226-34475A2E92D2}">
      <dgm:prSet/>
      <dgm:spPr/>
      <dgm:t>
        <a:bodyPr/>
        <a:lstStyle/>
        <a:p>
          <a:endParaRPr lang="en-US"/>
        </a:p>
      </dgm:t>
    </dgm:pt>
    <dgm:pt modelId="{D75831C9-4E7B-4562-A0EA-FDE9A2C4452D}" type="sibTrans" cxnId="{532EBE41-7550-4233-A226-34475A2E92D2}">
      <dgm:prSet/>
      <dgm:spPr/>
      <dgm:t>
        <a:bodyPr/>
        <a:lstStyle/>
        <a:p>
          <a:endParaRPr lang="en-US"/>
        </a:p>
      </dgm:t>
    </dgm:pt>
    <dgm:pt modelId="{C28EF73B-104D-4705-9318-77C1F4B597EA}" type="pres">
      <dgm:prSet presAssocID="{8A3CFC5F-59D3-4704-B949-4F77531C3253}" presName="rootnode" presStyleCnt="0">
        <dgm:presLayoutVars>
          <dgm:chMax/>
          <dgm:chPref/>
          <dgm:dir/>
          <dgm:animLvl val="lvl"/>
        </dgm:presLayoutVars>
      </dgm:prSet>
      <dgm:spPr/>
      <dgm:t>
        <a:bodyPr/>
        <a:lstStyle/>
        <a:p>
          <a:endParaRPr lang="en-US"/>
        </a:p>
      </dgm:t>
    </dgm:pt>
    <dgm:pt modelId="{70F88F14-1B5A-4832-8EF9-767EBFB6D426}" type="pres">
      <dgm:prSet presAssocID="{6212E020-3CF9-436B-AAB1-2863CACDABBE}" presName="composite" presStyleCnt="0"/>
      <dgm:spPr/>
    </dgm:pt>
    <dgm:pt modelId="{0FC273F1-FC48-487E-B461-756CF10078DB}" type="pres">
      <dgm:prSet presAssocID="{6212E020-3CF9-436B-AAB1-2863CACDABBE}" presName="LShape" presStyleLbl="alignNode1" presStyleIdx="0" presStyleCnt="5"/>
      <dgm:spPr/>
    </dgm:pt>
    <dgm:pt modelId="{18B86BF6-D3D4-4522-A274-3E6D187833F0}" type="pres">
      <dgm:prSet presAssocID="{6212E020-3CF9-436B-AAB1-2863CACDABBE}" presName="ParentText" presStyleLbl="revTx" presStyleIdx="0" presStyleCnt="3">
        <dgm:presLayoutVars>
          <dgm:chMax val="0"/>
          <dgm:chPref val="0"/>
          <dgm:bulletEnabled val="1"/>
        </dgm:presLayoutVars>
      </dgm:prSet>
      <dgm:spPr/>
      <dgm:t>
        <a:bodyPr/>
        <a:lstStyle/>
        <a:p>
          <a:endParaRPr lang="en-US"/>
        </a:p>
      </dgm:t>
    </dgm:pt>
    <dgm:pt modelId="{B43BA78D-444E-4B99-BE77-11EECA577746}" type="pres">
      <dgm:prSet presAssocID="{6212E020-3CF9-436B-AAB1-2863CACDABBE}" presName="Triangle" presStyleLbl="alignNode1" presStyleIdx="1" presStyleCnt="5"/>
      <dgm:spPr/>
    </dgm:pt>
    <dgm:pt modelId="{1E56D307-423D-41D0-9263-C19910FC6CF7}" type="pres">
      <dgm:prSet presAssocID="{07E378CB-70D9-425D-BC13-0B368A8CB785}" presName="sibTrans" presStyleCnt="0"/>
      <dgm:spPr/>
    </dgm:pt>
    <dgm:pt modelId="{D27FD24F-ECA0-4826-AA63-E079B3740CFE}" type="pres">
      <dgm:prSet presAssocID="{07E378CB-70D9-425D-BC13-0B368A8CB785}" presName="space" presStyleCnt="0"/>
      <dgm:spPr/>
    </dgm:pt>
    <dgm:pt modelId="{B518AF5C-D3FC-4AE2-B89A-2D6175D53800}" type="pres">
      <dgm:prSet presAssocID="{BCD440CF-DC3F-47B4-A677-B476C66278CE}" presName="composite" presStyleCnt="0"/>
      <dgm:spPr/>
    </dgm:pt>
    <dgm:pt modelId="{EA98FF48-B81A-4E6B-94AC-75AA36C6AFC0}" type="pres">
      <dgm:prSet presAssocID="{BCD440CF-DC3F-47B4-A677-B476C66278CE}" presName="LShape" presStyleLbl="alignNode1" presStyleIdx="2" presStyleCnt="5"/>
      <dgm:spPr/>
    </dgm:pt>
    <dgm:pt modelId="{D6F17717-11D8-4FBD-9710-26DDD6BD9E0B}" type="pres">
      <dgm:prSet presAssocID="{BCD440CF-DC3F-47B4-A677-B476C66278CE}" presName="ParentText" presStyleLbl="revTx" presStyleIdx="1" presStyleCnt="3">
        <dgm:presLayoutVars>
          <dgm:chMax val="0"/>
          <dgm:chPref val="0"/>
          <dgm:bulletEnabled val="1"/>
        </dgm:presLayoutVars>
      </dgm:prSet>
      <dgm:spPr/>
      <dgm:t>
        <a:bodyPr/>
        <a:lstStyle/>
        <a:p>
          <a:endParaRPr lang="en-US"/>
        </a:p>
      </dgm:t>
    </dgm:pt>
    <dgm:pt modelId="{3AAAB1E6-B277-447B-B639-C138353AFD1B}" type="pres">
      <dgm:prSet presAssocID="{BCD440CF-DC3F-47B4-A677-B476C66278CE}" presName="Triangle" presStyleLbl="alignNode1" presStyleIdx="3" presStyleCnt="5"/>
      <dgm:spPr/>
    </dgm:pt>
    <dgm:pt modelId="{055D37F1-C726-45AD-A19E-FAA2DD044141}" type="pres">
      <dgm:prSet presAssocID="{585BDF17-C1C9-4C6F-8937-ABF65F2E73C4}" presName="sibTrans" presStyleCnt="0"/>
      <dgm:spPr/>
    </dgm:pt>
    <dgm:pt modelId="{0128A235-E8A5-4BDD-9763-2097B7F89ADF}" type="pres">
      <dgm:prSet presAssocID="{585BDF17-C1C9-4C6F-8937-ABF65F2E73C4}" presName="space" presStyleCnt="0"/>
      <dgm:spPr/>
    </dgm:pt>
    <dgm:pt modelId="{50FEA9C7-8319-4074-9410-53F6A5F0A2A0}" type="pres">
      <dgm:prSet presAssocID="{99DBC398-E318-4A4B-AE8B-FF42044E8EB5}" presName="composite" presStyleCnt="0"/>
      <dgm:spPr/>
    </dgm:pt>
    <dgm:pt modelId="{7216F390-43DB-4DF6-AE7C-546FF60F90B0}" type="pres">
      <dgm:prSet presAssocID="{99DBC398-E318-4A4B-AE8B-FF42044E8EB5}" presName="LShape" presStyleLbl="alignNode1" presStyleIdx="4" presStyleCnt="5"/>
      <dgm:spPr/>
    </dgm:pt>
    <dgm:pt modelId="{972F9E66-EA13-4152-A451-5BA1A0D9B8DB}" type="pres">
      <dgm:prSet presAssocID="{99DBC398-E318-4A4B-AE8B-FF42044E8EB5}" presName="ParentText" presStyleLbl="revTx" presStyleIdx="2" presStyleCnt="3">
        <dgm:presLayoutVars>
          <dgm:chMax val="0"/>
          <dgm:chPref val="0"/>
          <dgm:bulletEnabled val="1"/>
        </dgm:presLayoutVars>
      </dgm:prSet>
      <dgm:spPr/>
      <dgm:t>
        <a:bodyPr/>
        <a:lstStyle/>
        <a:p>
          <a:endParaRPr lang="en-US"/>
        </a:p>
      </dgm:t>
    </dgm:pt>
  </dgm:ptLst>
  <dgm:cxnLst>
    <dgm:cxn modelId="{D3F4A704-2BF4-4BB6-8264-8339FD64158B}" type="presOf" srcId="{8A3CFC5F-59D3-4704-B949-4F77531C3253}" destId="{C28EF73B-104D-4705-9318-77C1F4B597EA}" srcOrd="0" destOrd="0" presId="urn:microsoft.com/office/officeart/2009/3/layout/StepUpProcess"/>
    <dgm:cxn modelId="{CA4D3FBB-EEF2-4B99-A2CA-815A4C851761}" type="presOf" srcId="{6212E020-3CF9-436B-AAB1-2863CACDABBE}" destId="{18B86BF6-D3D4-4522-A274-3E6D187833F0}" srcOrd="0" destOrd="0" presId="urn:microsoft.com/office/officeart/2009/3/layout/StepUpProcess"/>
    <dgm:cxn modelId="{532EBE41-7550-4233-A226-34475A2E92D2}" srcId="{8A3CFC5F-59D3-4704-B949-4F77531C3253}" destId="{99DBC398-E318-4A4B-AE8B-FF42044E8EB5}" srcOrd="2" destOrd="0" parTransId="{DA568D16-C2A8-4A1D-B82B-53ACEE342825}" sibTransId="{D75831C9-4E7B-4562-A0EA-FDE9A2C4452D}"/>
    <dgm:cxn modelId="{4C18E914-4077-4374-86B8-04D8F70E62E3}" type="presOf" srcId="{BCD440CF-DC3F-47B4-A677-B476C66278CE}" destId="{D6F17717-11D8-4FBD-9710-26DDD6BD9E0B}" srcOrd="0" destOrd="0" presId="urn:microsoft.com/office/officeart/2009/3/layout/StepUpProcess"/>
    <dgm:cxn modelId="{34928519-E12B-4969-9A16-9BE681CACF8B}" srcId="{8A3CFC5F-59D3-4704-B949-4F77531C3253}" destId="{BCD440CF-DC3F-47B4-A677-B476C66278CE}" srcOrd="1" destOrd="0" parTransId="{04F6169F-18EA-475E-936C-DCD0AF12F97D}" sibTransId="{585BDF17-C1C9-4C6F-8937-ABF65F2E73C4}"/>
    <dgm:cxn modelId="{5C83CC4C-9CCF-4932-88E5-520B5A36384A}" type="presOf" srcId="{99DBC398-E318-4A4B-AE8B-FF42044E8EB5}" destId="{972F9E66-EA13-4152-A451-5BA1A0D9B8DB}" srcOrd="0" destOrd="0" presId="urn:microsoft.com/office/officeart/2009/3/layout/StepUpProcess"/>
    <dgm:cxn modelId="{E4C2B0A6-273C-4AC9-8DE7-CDD20BD08B89}" srcId="{8A3CFC5F-59D3-4704-B949-4F77531C3253}" destId="{6212E020-3CF9-436B-AAB1-2863CACDABBE}" srcOrd="0" destOrd="0" parTransId="{7B98BF47-AA2C-4083-8D3A-ED4A94A5EC50}" sibTransId="{07E378CB-70D9-425D-BC13-0B368A8CB785}"/>
    <dgm:cxn modelId="{7BF9DB1E-1915-4DF5-BFDD-3E91CD676ADC}" type="presParOf" srcId="{C28EF73B-104D-4705-9318-77C1F4B597EA}" destId="{70F88F14-1B5A-4832-8EF9-767EBFB6D426}" srcOrd="0" destOrd="0" presId="urn:microsoft.com/office/officeart/2009/3/layout/StepUpProcess"/>
    <dgm:cxn modelId="{1099E9DA-DA0C-48D2-9B79-5F76CA65ECD2}" type="presParOf" srcId="{70F88F14-1B5A-4832-8EF9-767EBFB6D426}" destId="{0FC273F1-FC48-487E-B461-756CF10078DB}" srcOrd="0" destOrd="0" presId="urn:microsoft.com/office/officeart/2009/3/layout/StepUpProcess"/>
    <dgm:cxn modelId="{B9840F93-ABFD-4BB4-BE4C-79633D2FBCC4}" type="presParOf" srcId="{70F88F14-1B5A-4832-8EF9-767EBFB6D426}" destId="{18B86BF6-D3D4-4522-A274-3E6D187833F0}" srcOrd="1" destOrd="0" presId="urn:microsoft.com/office/officeart/2009/3/layout/StepUpProcess"/>
    <dgm:cxn modelId="{A368D9F8-EB88-4D4A-8911-612F417D562B}" type="presParOf" srcId="{70F88F14-1B5A-4832-8EF9-767EBFB6D426}" destId="{B43BA78D-444E-4B99-BE77-11EECA577746}" srcOrd="2" destOrd="0" presId="urn:microsoft.com/office/officeart/2009/3/layout/StepUpProcess"/>
    <dgm:cxn modelId="{1CAF8789-B9D4-4D4D-9C28-2BBB46733157}" type="presParOf" srcId="{C28EF73B-104D-4705-9318-77C1F4B597EA}" destId="{1E56D307-423D-41D0-9263-C19910FC6CF7}" srcOrd="1" destOrd="0" presId="urn:microsoft.com/office/officeart/2009/3/layout/StepUpProcess"/>
    <dgm:cxn modelId="{91FCE7C4-4421-4E91-A5E2-81FB90335BD4}" type="presParOf" srcId="{1E56D307-423D-41D0-9263-C19910FC6CF7}" destId="{D27FD24F-ECA0-4826-AA63-E079B3740CFE}" srcOrd="0" destOrd="0" presId="urn:microsoft.com/office/officeart/2009/3/layout/StepUpProcess"/>
    <dgm:cxn modelId="{20AC57CA-ECBC-46B6-AD0B-AB491F4AD581}" type="presParOf" srcId="{C28EF73B-104D-4705-9318-77C1F4B597EA}" destId="{B518AF5C-D3FC-4AE2-B89A-2D6175D53800}" srcOrd="2" destOrd="0" presId="urn:microsoft.com/office/officeart/2009/3/layout/StepUpProcess"/>
    <dgm:cxn modelId="{38CE80ED-42DE-4CC1-A67D-D523A5D79D98}" type="presParOf" srcId="{B518AF5C-D3FC-4AE2-B89A-2D6175D53800}" destId="{EA98FF48-B81A-4E6B-94AC-75AA36C6AFC0}" srcOrd="0" destOrd="0" presId="urn:microsoft.com/office/officeart/2009/3/layout/StepUpProcess"/>
    <dgm:cxn modelId="{1653E442-B1C0-4F61-9D1B-BDFB979937FD}" type="presParOf" srcId="{B518AF5C-D3FC-4AE2-B89A-2D6175D53800}" destId="{D6F17717-11D8-4FBD-9710-26DDD6BD9E0B}" srcOrd="1" destOrd="0" presId="urn:microsoft.com/office/officeart/2009/3/layout/StepUpProcess"/>
    <dgm:cxn modelId="{DFF40196-8E71-4133-B8D2-80256D3735A7}" type="presParOf" srcId="{B518AF5C-D3FC-4AE2-B89A-2D6175D53800}" destId="{3AAAB1E6-B277-447B-B639-C138353AFD1B}" srcOrd="2" destOrd="0" presId="urn:microsoft.com/office/officeart/2009/3/layout/StepUpProcess"/>
    <dgm:cxn modelId="{2C59D0D2-3BB1-4709-8DED-3E0C2721B699}" type="presParOf" srcId="{C28EF73B-104D-4705-9318-77C1F4B597EA}" destId="{055D37F1-C726-45AD-A19E-FAA2DD044141}" srcOrd="3" destOrd="0" presId="urn:microsoft.com/office/officeart/2009/3/layout/StepUpProcess"/>
    <dgm:cxn modelId="{D0451DB6-6622-4628-9E6A-B368D91FCA64}" type="presParOf" srcId="{055D37F1-C726-45AD-A19E-FAA2DD044141}" destId="{0128A235-E8A5-4BDD-9763-2097B7F89ADF}" srcOrd="0" destOrd="0" presId="urn:microsoft.com/office/officeart/2009/3/layout/StepUpProcess"/>
    <dgm:cxn modelId="{2EE50726-9434-4D1A-95AE-83961E0441AF}" type="presParOf" srcId="{C28EF73B-104D-4705-9318-77C1F4B597EA}" destId="{50FEA9C7-8319-4074-9410-53F6A5F0A2A0}" srcOrd="4" destOrd="0" presId="urn:microsoft.com/office/officeart/2009/3/layout/StepUpProcess"/>
    <dgm:cxn modelId="{BC19A851-55E5-4509-8400-E07428E8C03F}" type="presParOf" srcId="{50FEA9C7-8319-4074-9410-53F6A5F0A2A0}" destId="{7216F390-43DB-4DF6-AE7C-546FF60F90B0}" srcOrd="0" destOrd="0" presId="urn:microsoft.com/office/officeart/2009/3/layout/StepUpProcess"/>
    <dgm:cxn modelId="{665A9216-B124-477D-BDA4-54A3D9EB6278}" type="presParOf" srcId="{50FEA9C7-8319-4074-9410-53F6A5F0A2A0}" destId="{972F9E66-EA13-4152-A451-5BA1A0D9B8D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273F1-FC48-487E-B461-756CF10078DB}">
      <dsp:nvSpPr>
        <dsp:cNvPr id="0" name=""/>
        <dsp:cNvSpPr/>
      </dsp:nvSpPr>
      <dsp:spPr>
        <a:xfrm rot="5400000">
          <a:off x="269683" y="1738992"/>
          <a:ext cx="803884" cy="1337645"/>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86BF6-D3D4-4522-A274-3E6D187833F0}">
      <dsp:nvSpPr>
        <dsp:cNvPr id="0" name=""/>
        <dsp:cNvSpPr/>
      </dsp:nvSpPr>
      <dsp:spPr>
        <a:xfrm>
          <a:off x="135494" y="2138660"/>
          <a:ext cx="1207633" cy="105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Exposure to Risk</a:t>
          </a:r>
          <a:endParaRPr lang="en-US" sz="1800" kern="1200" dirty="0"/>
        </a:p>
      </dsp:txBody>
      <dsp:txXfrm>
        <a:off x="135494" y="2138660"/>
        <a:ext cx="1207633" cy="1058561"/>
      </dsp:txXfrm>
    </dsp:sp>
    <dsp:sp modelId="{B43BA78D-444E-4B99-BE77-11EECA577746}">
      <dsp:nvSpPr>
        <dsp:cNvPr id="0" name=""/>
        <dsp:cNvSpPr/>
      </dsp:nvSpPr>
      <dsp:spPr>
        <a:xfrm>
          <a:off x="1115273" y="1640514"/>
          <a:ext cx="227855" cy="227855"/>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8FF48-B81A-4E6B-94AC-75AA36C6AFC0}">
      <dsp:nvSpPr>
        <dsp:cNvPr id="0" name=""/>
        <dsp:cNvSpPr/>
      </dsp:nvSpPr>
      <dsp:spPr>
        <a:xfrm rot="5400000">
          <a:off x="1748062" y="1373166"/>
          <a:ext cx="803884" cy="1337645"/>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17717-11D8-4FBD-9710-26DDD6BD9E0B}">
      <dsp:nvSpPr>
        <dsp:cNvPr id="0" name=""/>
        <dsp:cNvSpPr/>
      </dsp:nvSpPr>
      <dsp:spPr>
        <a:xfrm>
          <a:off x="1613874" y="1772834"/>
          <a:ext cx="1207633" cy="105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Occasional Discomfort</a:t>
          </a:r>
          <a:endParaRPr lang="en-US" sz="1800" kern="1200" dirty="0"/>
        </a:p>
      </dsp:txBody>
      <dsp:txXfrm>
        <a:off x="1613874" y="1772834"/>
        <a:ext cx="1207633" cy="1058561"/>
      </dsp:txXfrm>
    </dsp:sp>
    <dsp:sp modelId="{3AAAB1E6-B277-447B-B639-C138353AFD1B}">
      <dsp:nvSpPr>
        <dsp:cNvPr id="0" name=""/>
        <dsp:cNvSpPr/>
      </dsp:nvSpPr>
      <dsp:spPr>
        <a:xfrm>
          <a:off x="2593652" y="1274687"/>
          <a:ext cx="227855" cy="227855"/>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6F390-43DB-4DF6-AE7C-546FF60F90B0}">
      <dsp:nvSpPr>
        <dsp:cNvPr id="0" name=""/>
        <dsp:cNvSpPr/>
      </dsp:nvSpPr>
      <dsp:spPr>
        <a:xfrm rot="5400000">
          <a:off x="3226442" y="1007340"/>
          <a:ext cx="803884" cy="1337645"/>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F9E66-EA13-4152-A451-5BA1A0D9B8DB}">
      <dsp:nvSpPr>
        <dsp:cNvPr id="0" name=""/>
        <dsp:cNvSpPr/>
      </dsp:nvSpPr>
      <dsp:spPr>
        <a:xfrm>
          <a:off x="3092253" y="1407007"/>
          <a:ext cx="1207633" cy="105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Frequent Pain</a:t>
          </a:r>
          <a:endParaRPr lang="en-US" sz="1800" kern="1200" dirty="0"/>
        </a:p>
      </dsp:txBody>
      <dsp:txXfrm>
        <a:off x="3092253" y="1407007"/>
        <a:ext cx="1207633" cy="105856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BCE73-9628-429C-94E9-8025F938D2A1}" type="datetimeFigureOut">
              <a:rPr lang="en-US" smtClean="0"/>
              <a:t>7/20/2016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6D9BA-5B87-4F87-86FA-81C1146170B4}" type="slidenum">
              <a:rPr lang="en-US" smtClean="0"/>
              <a:t>‹#›</a:t>
            </a:fld>
            <a:endParaRPr lang="en-US"/>
          </a:p>
        </p:txBody>
      </p:sp>
    </p:spTree>
    <p:extLst>
      <p:ext uri="{BB962C8B-B14F-4D97-AF65-F5344CB8AC3E}">
        <p14:creationId xmlns:p14="http://schemas.microsoft.com/office/powerpoint/2010/main" val="335885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6D9BA-5B87-4F87-86FA-81C1146170B4}" type="slidenum">
              <a:rPr lang="en-US" smtClean="0"/>
              <a:t>4</a:t>
            </a:fld>
            <a:endParaRPr lang="en-US"/>
          </a:p>
        </p:txBody>
      </p:sp>
    </p:spTree>
    <p:extLst>
      <p:ext uri="{BB962C8B-B14F-4D97-AF65-F5344CB8AC3E}">
        <p14:creationId xmlns:p14="http://schemas.microsoft.com/office/powerpoint/2010/main" val="61877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http://ergonomics.ucr.edu/docs/pdf/Ergonomics%20Handout.pdf</a:t>
            </a:r>
            <a:endParaRPr lang="en-US" dirty="0"/>
          </a:p>
        </p:txBody>
      </p:sp>
      <p:sp>
        <p:nvSpPr>
          <p:cNvPr id="4" name="Slide Number Placeholder 3"/>
          <p:cNvSpPr>
            <a:spLocks noGrp="1"/>
          </p:cNvSpPr>
          <p:nvPr>
            <p:ph type="sldNum" sz="quarter" idx="10"/>
          </p:nvPr>
        </p:nvSpPr>
        <p:spPr/>
        <p:txBody>
          <a:bodyPr/>
          <a:lstStyle/>
          <a:p>
            <a:fld id="{7706D9BA-5B87-4F87-86FA-81C1146170B4}" type="slidenum">
              <a:rPr lang="en-US" smtClean="0"/>
              <a:t>15</a:t>
            </a:fld>
            <a:endParaRPr lang="en-US"/>
          </a:p>
        </p:txBody>
      </p:sp>
    </p:spTree>
    <p:extLst>
      <p:ext uri="{BB962C8B-B14F-4D97-AF65-F5344CB8AC3E}">
        <p14:creationId xmlns:p14="http://schemas.microsoft.com/office/powerpoint/2010/main" val="186628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http://ergonomics.ucr.edu/docs/pdf/Ergonomics%20Handout.pdf</a:t>
            </a:r>
            <a:endParaRPr lang="en-US" dirty="0"/>
          </a:p>
        </p:txBody>
      </p:sp>
      <p:sp>
        <p:nvSpPr>
          <p:cNvPr id="4" name="Slide Number Placeholder 3"/>
          <p:cNvSpPr>
            <a:spLocks noGrp="1"/>
          </p:cNvSpPr>
          <p:nvPr>
            <p:ph type="sldNum" sz="quarter" idx="10"/>
          </p:nvPr>
        </p:nvSpPr>
        <p:spPr/>
        <p:txBody>
          <a:bodyPr/>
          <a:lstStyle/>
          <a:p>
            <a:fld id="{7706D9BA-5B87-4F87-86FA-81C1146170B4}" type="slidenum">
              <a:rPr lang="en-US" smtClean="0"/>
              <a:t>16</a:t>
            </a:fld>
            <a:endParaRPr lang="en-US"/>
          </a:p>
        </p:txBody>
      </p:sp>
    </p:spTree>
    <p:extLst>
      <p:ext uri="{BB962C8B-B14F-4D97-AF65-F5344CB8AC3E}">
        <p14:creationId xmlns:p14="http://schemas.microsoft.com/office/powerpoint/2010/main" val="151298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http://ergonomics.ucr.edu/docs/pdf/Ergonomics%20Handout.pdf</a:t>
            </a:r>
            <a:endParaRPr lang="en-US" dirty="0"/>
          </a:p>
        </p:txBody>
      </p:sp>
      <p:sp>
        <p:nvSpPr>
          <p:cNvPr id="4" name="Slide Number Placeholder 3"/>
          <p:cNvSpPr>
            <a:spLocks noGrp="1"/>
          </p:cNvSpPr>
          <p:nvPr>
            <p:ph type="sldNum" sz="quarter" idx="10"/>
          </p:nvPr>
        </p:nvSpPr>
        <p:spPr/>
        <p:txBody>
          <a:bodyPr/>
          <a:lstStyle/>
          <a:p>
            <a:fld id="{7706D9BA-5B87-4F87-86FA-81C1146170B4}" type="slidenum">
              <a:rPr lang="en-US" smtClean="0"/>
              <a:t>17</a:t>
            </a:fld>
            <a:endParaRPr lang="en-US"/>
          </a:p>
        </p:txBody>
      </p:sp>
    </p:spTree>
    <p:extLst>
      <p:ext uri="{BB962C8B-B14F-4D97-AF65-F5344CB8AC3E}">
        <p14:creationId xmlns:p14="http://schemas.microsoft.com/office/powerpoint/2010/main" val="95382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http://ergonomics.ucr.edu/docs/pdf/Ergonomics%20Handout.pdf</a:t>
            </a:r>
            <a:endParaRPr lang="en-US" dirty="0"/>
          </a:p>
        </p:txBody>
      </p:sp>
      <p:sp>
        <p:nvSpPr>
          <p:cNvPr id="4" name="Slide Number Placeholder 3"/>
          <p:cNvSpPr>
            <a:spLocks noGrp="1"/>
          </p:cNvSpPr>
          <p:nvPr>
            <p:ph type="sldNum" sz="quarter" idx="10"/>
          </p:nvPr>
        </p:nvSpPr>
        <p:spPr/>
        <p:txBody>
          <a:bodyPr/>
          <a:lstStyle/>
          <a:p>
            <a:fld id="{7706D9BA-5B87-4F87-86FA-81C1146170B4}" type="slidenum">
              <a:rPr lang="en-US" smtClean="0"/>
              <a:t>18</a:t>
            </a:fld>
            <a:endParaRPr lang="en-US"/>
          </a:p>
        </p:txBody>
      </p:sp>
    </p:spTree>
    <p:extLst>
      <p:ext uri="{BB962C8B-B14F-4D97-AF65-F5344CB8AC3E}">
        <p14:creationId xmlns:p14="http://schemas.microsoft.com/office/powerpoint/2010/main" val="23678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http://ergonomics.ucr.edu/docs/pdf/Ergonomics%20Handout.pdf</a:t>
            </a:r>
          </a:p>
          <a:p>
            <a:r>
              <a:rPr lang="en-US" dirty="0" smtClean="0"/>
              <a:t>Every inch forward head posture increases</a:t>
            </a:r>
            <a:r>
              <a:rPr lang="en-US" baseline="0" dirty="0" smtClean="0"/>
              <a:t> weight on spine by 10 pounds</a:t>
            </a:r>
            <a:endParaRPr lang="en-US" dirty="0"/>
          </a:p>
        </p:txBody>
      </p:sp>
      <p:sp>
        <p:nvSpPr>
          <p:cNvPr id="4" name="Slide Number Placeholder 3"/>
          <p:cNvSpPr>
            <a:spLocks noGrp="1"/>
          </p:cNvSpPr>
          <p:nvPr>
            <p:ph type="sldNum" sz="quarter" idx="10"/>
          </p:nvPr>
        </p:nvSpPr>
        <p:spPr/>
        <p:txBody>
          <a:bodyPr/>
          <a:lstStyle/>
          <a:p>
            <a:fld id="{7706D9BA-5B87-4F87-86FA-81C1146170B4}" type="slidenum">
              <a:rPr lang="en-US" smtClean="0"/>
              <a:t>19</a:t>
            </a:fld>
            <a:endParaRPr lang="en-US"/>
          </a:p>
        </p:txBody>
      </p:sp>
    </p:spTree>
    <p:extLst>
      <p:ext uri="{BB962C8B-B14F-4D97-AF65-F5344CB8AC3E}">
        <p14:creationId xmlns:p14="http://schemas.microsoft.com/office/powerpoint/2010/main" val="157089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Aerobic physical activity</a:t>
            </a:r>
            <a:r>
              <a:rPr lang="en-US" sz="1200" b="0" i="0" kern="1200" dirty="0" smtClean="0">
                <a:solidFill>
                  <a:schemeClr val="tx1"/>
                </a:solidFill>
                <a:effectLst/>
                <a:latin typeface="+mn-lt"/>
                <a:ea typeface="+mn-ea"/>
                <a:cs typeface="+mn-cs"/>
              </a:rPr>
              <a:t>. Activity in which the body's large muscles move in a rhythmic manner for a sustained period of time. Aerobic activity, also called endurance activity, improves cardiorespiratory fitness. Examples include walking, running, and swimming, and bicycling.</a:t>
            </a:r>
          </a:p>
          <a:p>
            <a:r>
              <a:rPr lang="en-US" sz="1200" b="0" i="0" kern="1200" dirty="0" smtClean="0">
                <a:solidFill>
                  <a:schemeClr val="tx1"/>
                </a:solidFill>
                <a:effectLst/>
                <a:latin typeface="+mn-lt"/>
                <a:ea typeface="+mn-ea"/>
                <a:cs typeface="+mn-cs"/>
              </a:rPr>
              <a:t>Light</a:t>
            </a:r>
            <a:r>
              <a:rPr lang="en-US" sz="1200" b="0" i="0" kern="1200" dirty="0" smtClean="0">
                <a:solidFill>
                  <a:schemeClr val="tx1"/>
                </a:solidFill>
                <a:effectLst/>
                <a:latin typeface="+mn-lt"/>
                <a:ea typeface="+mn-ea"/>
                <a:cs typeface="+mn-cs"/>
              </a:rPr>
              <a:t>: Walking slowly,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Sitting using computer,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Standing light work (cooking, washing dishes),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Fishing sitting,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Playing most instruments</a:t>
            </a:r>
          </a:p>
          <a:p>
            <a:r>
              <a:rPr lang="en-US" sz="1200" b="0" i="0" kern="1200" dirty="0" smtClean="0">
                <a:solidFill>
                  <a:schemeClr val="tx1"/>
                </a:solidFill>
                <a:effectLst/>
                <a:latin typeface="+mn-lt"/>
                <a:ea typeface="+mn-ea"/>
                <a:cs typeface="+mn-cs"/>
              </a:rPr>
              <a:t>Moderate: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Walking briskly (3 miles per hour or faster, but not race-walking),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Water aerobics,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Bicycling slower than 10 miles per hour,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Tennis (doubles),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Ballroom dancing,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General gardening</a:t>
            </a:r>
          </a:p>
          <a:p>
            <a:r>
              <a:rPr lang="en-US" sz="1200" b="0" i="0" kern="1200" dirty="0" smtClean="0">
                <a:solidFill>
                  <a:schemeClr val="tx1"/>
                </a:solidFill>
                <a:effectLst/>
                <a:latin typeface="+mn-lt"/>
                <a:ea typeface="+mn-ea"/>
                <a:cs typeface="+mn-cs"/>
              </a:rPr>
              <a:t>Vigorous: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Hiking,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Jogging at 6 mph,</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Shoveling,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Carrying heavy loads,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Bicycling fast (14-16 mph),</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Basketball game,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Soccer game,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Tennis singles, Swing,</a:t>
            </a:r>
            <a:r>
              <a:rPr lang="en-US" sz="1200" b="0" i="0" kern="1200" baseline="0" dirty="0" smtClean="0">
                <a:solidFill>
                  <a:schemeClr val="tx1"/>
                </a:solidFill>
                <a:effectLst/>
                <a:latin typeface="+mn-lt"/>
                <a:ea typeface="+mn-ea"/>
                <a:cs typeface="+mn-cs"/>
              </a:rPr>
              <a:t> Jazz or </a:t>
            </a:r>
            <a:r>
              <a:rPr lang="en-US" sz="1200" b="0" i="0" kern="1200" baseline="0" dirty="0" err="1" smtClean="0">
                <a:solidFill>
                  <a:schemeClr val="tx1"/>
                </a:solidFill>
                <a:effectLst/>
                <a:latin typeface="+mn-lt"/>
                <a:ea typeface="+mn-ea"/>
                <a:cs typeface="+mn-cs"/>
              </a:rPr>
              <a:t>HipHop</a:t>
            </a:r>
            <a:r>
              <a:rPr lang="en-US" sz="1200" b="0" i="0" kern="1200" dirty="0" smtClean="0">
                <a:solidFill>
                  <a:schemeClr val="tx1"/>
                </a:solidFill>
                <a:effectLst/>
                <a:latin typeface="+mn-lt"/>
                <a:ea typeface="+mn-ea"/>
                <a:cs typeface="+mn-cs"/>
              </a:rPr>
              <a:t> dancing.</a:t>
            </a:r>
          </a:p>
          <a:p>
            <a:r>
              <a:rPr lang="en-US" sz="1200" b="1" i="0" kern="1200" dirty="0" smtClean="0">
                <a:solidFill>
                  <a:schemeClr val="tx1"/>
                </a:solidFill>
                <a:effectLst/>
                <a:latin typeface="+mn-lt"/>
                <a:ea typeface="+mn-ea"/>
                <a:cs typeface="+mn-cs"/>
              </a:rPr>
              <a:t>For moderate-intensity physical activity</a:t>
            </a:r>
            <a:r>
              <a:rPr lang="en-US" sz="1200" b="0" i="0" kern="1200" dirty="0" smtClean="0">
                <a:solidFill>
                  <a:schemeClr val="tx1"/>
                </a:solidFill>
                <a:effectLst/>
                <a:latin typeface="+mn-lt"/>
                <a:ea typeface="+mn-ea"/>
                <a:cs typeface="+mn-cs"/>
              </a:rPr>
              <a:t>, a person's target heart rate should be 50 to 70% of his or her maximum heart rate. </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For vigorous-intensity physical activity</a:t>
            </a:r>
            <a:r>
              <a:rPr lang="en-US" sz="1200" b="0" i="0" kern="1200" dirty="0" smtClean="0">
                <a:solidFill>
                  <a:schemeClr val="tx1"/>
                </a:solidFill>
                <a:effectLst/>
                <a:latin typeface="+mn-lt"/>
                <a:ea typeface="+mn-ea"/>
                <a:cs typeface="+mn-cs"/>
              </a:rPr>
              <a:t>, a person's target heart rate should be 70 to 85% of his or her maximum heart rate. Max heart rate = 220 </a:t>
            </a:r>
            <a:r>
              <a:rPr lang="en-US" sz="1200" b="0" i="0" kern="1200" dirty="0" smtClean="0">
                <a:solidFill>
                  <a:schemeClr val="tx1"/>
                </a:solidFill>
                <a:effectLst/>
                <a:latin typeface="+mn-lt"/>
                <a:ea typeface="+mn-ea"/>
                <a:cs typeface="+mn-cs"/>
              </a:rPr>
              <a:t>–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Muscle-strengthening activity (strength training, resistance training, or muscular strength and endurance exercises)</a:t>
            </a:r>
            <a:r>
              <a:rPr lang="en-US" sz="1200" b="0" i="0" kern="1200" dirty="0" smtClean="0">
                <a:solidFill>
                  <a:schemeClr val="tx1"/>
                </a:solidFill>
                <a:effectLst/>
                <a:latin typeface="+mn-lt"/>
                <a:ea typeface="+mn-ea"/>
                <a:cs typeface="+mn-cs"/>
              </a:rPr>
              <a:t>. Physical activity, including exercise that increases skeletal muscle strength, power, endurance, and mass. Exercises that involve using your muscles to lift, push or pick up very heavy items produce muscular strength. Those same exercises done with less weight for longer periods of time will produce muscular endurance. </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06D9BA-5B87-4F87-86FA-81C1146170B4}" type="slidenum">
              <a:rPr lang="en-US" smtClean="0"/>
              <a:t>20</a:t>
            </a:fld>
            <a:endParaRPr lang="en-US"/>
          </a:p>
        </p:txBody>
      </p:sp>
    </p:spTree>
    <p:extLst>
      <p:ext uri="{BB962C8B-B14F-4D97-AF65-F5344CB8AC3E}">
        <p14:creationId xmlns:p14="http://schemas.microsoft.com/office/powerpoint/2010/main" val="402162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Institute of Medicine (US) Committee on Sleep Medicine and Research; Colten HR, </a:t>
            </a:r>
            <a:r>
              <a:rPr lang="en-US" sz="1200" b="0" i="0" kern="1200" dirty="0" err="1" smtClean="0">
                <a:solidFill>
                  <a:schemeClr val="tx1"/>
                </a:solidFill>
                <a:effectLst/>
                <a:latin typeface="+mn-lt"/>
                <a:ea typeface="+mn-ea"/>
                <a:cs typeface="+mn-cs"/>
              </a:rPr>
              <a:t>Altevogt</a:t>
            </a:r>
            <a:r>
              <a:rPr lang="en-US" sz="1200" b="0" i="0" kern="1200" dirty="0" smtClean="0">
                <a:solidFill>
                  <a:schemeClr val="tx1"/>
                </a:solidFill>
                <a:effectLst/>
                <a:latin typeface="+mn-lt"/>
                <a:ea typeface="+mn-ea"/>
                <a:cs typeface="+mn-cs"/>
              </a:rPr>
              <a:t> BM, editors. Sleep Disorders and Sleep Deprivation: An Unmet Public Health Problem. Washington (DC): National Academies Press (US); 2006. 3, Extent and Health Consequences of Chronic Sleep Loss and Sleep Disorders. Available from: http://www.ncbi.nlm.nih.gov/books/NBK19961/</a:t>
            </a:r>
            <a:endParaRPr lang="en-US" dirty="0"/>
          </a:p>
        </p:txBody>
      </p:sp>
      <p:sp>
        <p:nvSpPr>
          <p:cNvPr id="4" name="Slide Number Placeholder 3"/>
          <p:cNvSpPr>
            <a:spLocks noGrp="1"/>
          </p:cNvSpPr>
          <p:nvPr>
            <p:ph type="sldNum" sz="quarter" idx="10"/>
          </p:nvPr>
        </p:nvSpPr>
        <p:spPr/>
        <p:txBody>
          <a:bodyPr/>
          <a:lstStyle/>
          <a:p>
            <a:fld id="{7706D9BA-5B87-4F87-86FA-81C1146170B4}" type="slidenum">
              <a:rPr lang="en-US" smtClean="0"/>
              <a:t>22</a:t>
            </a:fld>
            <a:endParaRPr lang="en-US"/>
          </a:p>
        </p:txBody>
      </p:sp>
    </p:spTree>
    <p:extLst>
      <p:ext uri="{BB962C8B-B14F-4D97-AF65-F5344CB8AC3E}">
        <p14:creationId xmlns:p14="http://schemas.microsoft.com/office/powerpoint/2010/main" val="256445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6D9BA-5B87-4F87-86FA-81C1146170B4}" type="slidenum">
              <a:rPr lang="en-US" smtClean="0"/>
              <a:t>24</a:t>
            </a:fld>
            <a:endParaRPr lang="en-US"/>
          </a:p>
        </p:txBody>
      </p:sp>
    </p:spTree>
    <p:extLst>
      <p:ext uri="{BB962C8B-B14F-4D97-AF65-F5344CB8AC3E}">
        <p14:creationId xmlns:p14="http://schemas.microsoft.com/office/powerpoint/2010/main" val="25338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94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D5D81A-3D73-274D-864F-15F38B6002DB}" type="datetimeFigureOut">
              <a:rPr lang="en-US"/>
              <a:pPr>
                <a:defRPr/>
              </a:pPr>
              <a:t>7/20/2016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D70FA-212C-9C4C-A3B5-B8BC0433DA9B}" type="slidenum">
              <a:rPr lang="en-US"/>
              <a:pPr>
                <a:defRPr/>
              </a:pPr>
              <a:t>‹#›</a:t>
            </a:fld>
            <a:endParaRPr lang="en-US"/>
          </a:p>
        </p:txBody>
      </p:sp>
    </p:spTree>
    <p:extLst>
      <p:ext uri="{BB962C8B-B14F-4D97-AF65-F5344CB8AC3E}">
        <p14:creationId xmlns:p14="http://schemas.microsoft.com/office/powerpoint/2010/main" val="208590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69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6759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17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476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70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990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10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F2168E-51D6-B442-B454-9110B2BC6164}" type="datetimeFigureOut">
              <a:rPr lang="en-US"/>
              <a:pPr>
                <a:defRPr/>
              </a:pPr>
              <a:t>7/20/2016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94C592-CD11-4441-8E58-D5877BFD500D}" type="slidenum">
              <a:rPr lang="en-US"/>
              <a:pPr>
                <a:defRPr/>
              </a:pPr>
              <a:t>‹#›</a:t>
            </a:fld>
            <a:endParaRPr lang="en-US"/>
          </a:p>
        </p:txBody>
      </p:sp>
    </p:spTree>
    <p:extLst>
      <p:ext uri="{BB962C8B-B14F-4D97-AF65-F5344CB8AC3E}">
        <p14:creationId xmlns:p14="http://schemas.microsoft.com/office/powerpoint/2010/main" val="252354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ave+ANRLogo_UCanr_long_swash.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597" y="5697329"/>
            <a:ext cx="9131808" cy="969264"/>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CC843E-C13A-5744-B272-0F6E46035465}" type="datetimeFigureOut">
              <a:rPr lang="en-US"/>
              <a:pPr>
                <a:defRPr/>
              </a:pPr>
              <a:t>7/20/2016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DE48070-5850-0046-B6B0-CC18AED003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mmaccree@ucanr.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www.cdc.gov/physicalactivity/basics/" TargetMode="External"/><Relationship Id="rId3" Type="http://schemas.openxmlformats.org/officeDocument/2006/relationships/hyperlink" Target="http://www.cdc.gov/physicalactivity/basics/glossary/index.htm#aerobic" TargetMode="External"/><Relationship Id="rId7" Type="http://schemas.openxmlformats.org/officeDocument/2006/relationships/image" Target="../media/image29.gi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hyperlink" Target="http://www.cdc.gov/physicalactivity/basics/glossary/index.htm#muscle-strengt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 Id="rId5" Type="http://schemas.openxmlformats.org/officeDocument/2006/relationships/hyperlink" Target="http://www.cdc.gov/physicalactivity/basics/" TargetMode="External"/><Relationship Id="rId4" Type="http://schemas.openxmlformats.org/officeDocument/2006/relationships/image" Target="../media/image29.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fety.ucanr.edu/Training/Ergonomic_Training/Equipment_Catalog/" TargetMode="External"/><Relationship Id="rId2" Type="http://schemas.openxmlformats.org/officeDocument/2006/relationships/hyperlink" Target="http://safety.ucanr.edu/Training/Ergonomic_Training/Ergonomic_Resources/"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afety.ucanr.edu/Training/Ergonomic_Trainin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hyperlink" Target="http://safety.ucanr.edu/Training/Presentations/Staff_Meeting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afety.ucanr.edu/Training/Ergonomic_Training/Ergonomic_Assessme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afety.ucanr.edu/files/178981.pdf" TargetMode="External"/><Relationship Id="rId2" Type="http://schemas.openxmlformats.org/officeDocument/2006/relationships/hyperlink" Target="http://safety.ucanr.edu/Programs/BSAS/"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afety.ucanr.edu/files/178982.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3"/>
            <a:ext cx="7772400" cy="1470025"/>
          </a:xfrm>
        </p:spPr>
        <p:txBody>
          <a:bodyPr rtlCol="0">
            <a:normAutofit/>
          </a:bodyPr>
          <a:lstStyle/>
          <a:p>
            <a:pPr fontAlgn="auto">
              <a:spcAft>
                <a:spcPts val="0"/>
              </a:spcAft>
              <a:defRPr/>
            </a:pPr>
            <a:r>
              <a:rPr lang="en-US" dirty="0" smtClean="0">
                <a:ea typeface="+mj-ea"/>
                <a:cs typeface="+mj-cs"/>
              </a:rPr>
              <a:t>2016 Ergonomic Program </a:t>
            </a:r>
            <a:br>
              <a:rPr lang="en-US" dirty="0" smtClean="0">
                <a:ea typeface="+mj-ea"/>
                <a:cs typeface="+mj-cs"/>
              </a:rPr>
            </a:br>
            <a:r>
              <a:rPr lang="en-US" dirty="0" smtClean="0">
                <a:ea typeface="+mj-ea"/>
                <a:cs typeface="+mj-cs"/>
              </a:rPr>
              <a:t>Updates and Training </a:t>
            </a:r>
            <a:endParaRPr lang="en-US" dirty="0">
              <a:ea typeface="+mj-ea"/>
              <a:cs typeface="+mj-cs"/>
            </a:endParaRPr>
          </a:p>
        </p:txBody>
      </p:sp>
      <p:sp>
        <p:nvSpPr>
          <p:cNvPr id="3" name="Subtitle 2"/>
          <p:cNvSpPr>
            <a:spLocks noGrp="1"/>
          </p:cNvSpPr>
          <p:nvPr>
            <p:ph type="subTitle" idx="1"/>
          </p:nvPr>
        </p:nvSpPr>
        <p:spPr>
          <a:xfrm>
            <a:off x="1371600" y="2865438"/>
            <a:ext cx="6400800" cy="2038350"/>
          </a:xfrm>
        </p:spPr>
        <p:txBody>
          <a:bodyPr/>
          <a:lstStyle/>
          <a:p>
            <a:pPr>
              <a:defRPr/>
            </a:pPr>
            <a:r>
              <a:rPr lang="en-US" sz="2800" dirty="0" smtClean="0"/>
              <a:t>UC ANR All Staff Meeting - July 21, 2016</a:t>
            </a:r>
          </a:p>
          <a:p>
            <a:pPr>
              <a:defRPr/>
            </a:pPr>
            <a:endParaRPr lang="en-US" sz="2000" dirty="0" smtClean="0"/>
          </a:p>
          <a:p>
            <a:pPr>
              <a:defRPr/>
            </a:pPr>
            <a:r>
              <a:rPr lang="en-US" sz="2000" dirty="0" smtClean="0"/>
              <a:t>Malendia Maccree, </a:t>
            </a:r>
            <a:r>
              <a:rPr lang="en-US" sz="2000" dirty="0" smtClean="0"/>
              <a:t>CIH</a:t>
            </a:r>
          </a:p>
          <a:p>
            <a:pPr>
              <a:defRPr/>
            </a:pPr>
            <a:r>
              <a:rPr lang="en-US" sz="2000" dirty="0"/>
              <a:t>UC ANR Environmental Health and </a:t>
            </a:r>
            <a:r>
              <a:rPr lang="en-US" sz="2000" dirty="0" smtClean="0"/>
              <a:t>Safety</a:t>
            </a:r>
            <a:endParaRPr lang="en-US" sz="2000" dirty="0" smtClean="0"/>
          </a:p>
          <a:p>
            <a:pPr>
              <a:defRPr/>
            </a:pPr>
            <a:r>
              <a:rPr lang="en-US" sz="2000" dirty="0" smtClean="0">
                <a:hlinkClick r:id="rId2"/>
              </a:rPr>
              <a:t>mmmaccree@ucanr.edu</a:t>
            </a:r>
            <a:r>
              <a:rPr lang="en-US" sz="2000" dirty="0" smtClean="0"/>
              <a:t>  (530)219-3732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Desk Height Adjustment</a:t>
            </a:r>
            <a:endParaRPr lang="en-US" sz="3600" dirty="0"/>
          </a:p>
        </p:txBody>
      </p:sp>
      <p:sp>
        <p:nvSpPr>
          <p:cNvPr id="3" name="Content Placeholder 2"/>
          <p:cNvSpPr>
            <a:spLocks noGrp="1"/>
          </p:cNvSpPr>
          <p:nvPr>
            <p:ph sz="half" idx="1"/>
          </p:nvPr>
        </p:nvSpPr>
        <p:spPr>
          <a:xfrm>
            <a:off x="457200" y="1600201"/>
            <a:ext cx="8229600" cy="4154392"/>
          </a:xfrm>
        </p:spPr>
        <p:txBody>
          <a:bodyPr/>
          <a:lstStyle/>
          <a:p>
            <a:r>
              <a:rPr lang="en-US" sz="2400" dirty="0" smtClean="0"/>
              <a:t>Cost is lower if multiple orders can be grouped together</a:t>
            </a:r>
          </a:p>
          <a:p>
            <a:pPr lvl="1"/>
            <a:r>
              <a:rPr lang="en-US" sz="2000" dirty="0"/>
              <a:t>E</a:t>
            </a:r>
            <a:r>
              <a:rPr lang="en-US" sz="2000" dirty="0" smtClean="0"/>
              <a:t>ach trip to our building = 2 workers for 1hr travel/set-up</a:t>
            </a:r>
          </a:p>
          <a:p>
            <a:pPr lvl="1"/>
            <a:r>
              <a:rPr lang="en-US" sz="2000" dirty="0" smtClean="0"/>
              <a:t>Each adjustment requires 2 workers for at least 30 min</a:t>
            </a:r>
          </a:p>
          <a:p>
            <a:pPr lvl="1"/>
            <a:r>
              <a:rPr lang="en-US" sz="2000" dirty="0" smtClean="0"/>
              <a:t>Typical cost of a single cubicle desk height adjustment: $95</a:t>
            </a:r>
          </a:p>
          <a:p>
            <a:pPr lvl="1"/>
            <a:endParaRPr lang="en-US" sz="1000" dirty="0" smtClean="0"/>
          </a:p>
          <a:p>
            <a:r>
              <a:rPr lang="en-US" sz="2400" dirty="0" smtClean="0"/>
              <a:t>Desk must be cleared of all items (including your computer)</a:t>
            </a:r>
          </a:p>
          <a:p>
            <a:endParaRPr lang="en-US" sz="1000" dirty="0" smtClean="0"/>
          </a:p>
          <a:p>
            <a:r>
              <a:rPr lang="en-US" sz="2400" dirty="0"/>
              <a:t>F</a:t>
            </a:r>
            <a:r>
              <a:rPr lang="en-US" sz="2400" dirty="0" smtClean="0"/>
              <a:t>urniture repairs or defects should be reported to facilities</a:t>
            </a:r>
          </a:p>
          <a:p>
            <a:endParaRPr lang="en-US" sz="1000" dirty="0" smtClean="0"/>
          </a:p>
          <a:p>
            <a:r>
              <a:rPr lang="en-US" sz="2400" dirty="0" smtClean="0"/>
              <a:t>Desk hazards and ergonomic issues should be reported to EHS</a:t>
            </a:r>
          </a:p>
          <a:p>
            <a:endParaRPr lang="en-US" sz="1000" dirty="0"/>
          </a:p>
          <a:p>
            <a:r>
              <a:rPr lang="en-US" sz="2400" dirty="0" smtClean="0"/>
              <a:t>Facilities and EHS provide advising for furniture purchases</a:t>
            </a:r>
          </a:p>
          <a:p>
            <a:pPr marL="0" indent="0">
              <a:buNone/>
            </a:pPr>
            <a:endParaRPr lang="en-US" dirty="0" smtClean="0"/>
          </a:p>
        </p:txBody>
      </p:sp>
    </p:spTree>
    <p:extLst>
      <p:ext uri="{BB962C8B-B14F-4D97-AF65-F5344CB8AC3E}">
        <p14:creationId xmlns:p14="http://schemas.microsoft.com/office/powerpoint/2010/main" val="423211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Desk Height Adjustment</a:t>
            </a:r>
            <a:endParaRPr lang="en-US" sz="3600" dirty="0"/>
          </a:p>
        </p:txBody>
      </p:sp>
      <p:sp>
        <p:nvSpPr>
          <p:cNvPr id="3" name="Content Placeholder 2"/>
          <p:cNvSpPr>
            <a:spLocks noGrp="1"/>
          </p:cNvSpPr>
          <p:nvPr>
            <p:ph sz="half" idx="1"/>
          </p:nvPr>
        </p:nvSpPr>
        <p:spPr>
          <a:xfrm>
            <a:off x="457200" y="1600201"/>
            <a:ext cx="8229600" cy="4154392"/>
          </a:xfrm>
        </p:spPr>
        <p:txBody>
          <a:bodyPr/>
          <a:lstStyle/>
          <a:p>
            <a:pPr marL="0" indent="0">
              <a:buNone/>
            </a:pPr>
            <a:r>
              <a:rPr lang="en-US" sz="2400" dirty="0" smtClean="0"/>
              <a:t>UCD Buy Special Services </a:t>
            </a:r>
            <a:endParaRPr lang="en-US" sz="2400" dirty="0"/>
          </a:p>
        </p:txBody>
      </p:sp>
      <p:pic>
        <p:nvPicPr>
          <p:cNvPr id="4" name="Picture 3"/>
          <p:cNvPicPr>
            <a:picLocks noChangeAspect="1"/>
          </p:cNvPicPr>
          <p:nvPr/>
        </p:nvPicPr>
        <p:blipFill rotWithShape="1">
          <a:blip r:embed="rId2"/>
          <a:srcRect t="8880" r="33808" b="15040"/>
          <a:stretch/>
        </p:blipFill>
        <p:spPr>
          <a:xfrm>
            <a:off x="597004" y="2338252"/>
            <a:ext cx="3400229" cy="3200398"/>
          </a:xfrm>
          <a:prstGeom prst="rect">
            <a:avLst/>
          </a:prstGeom>
          <a:ln>
            <a:solidFill>
              <a:schemeClr val="tx1"/>
            </a:solidFill>
          </a:ln>
        </p:spPr>
      </p:pic>
      <p:pic>
        <p:nvPicPr>
          <p:cNvPr id="5" name="Picture 4"/>
          <p:cNvPicPr>
            <a:picLocks noChangeAspect="1"/>
          </p:cNvPicPr>
          <p:nvPr/>
        </p:nvPicPr>
        <p:blipFill rotWithShape="1">
          <a:blip r:embed="rId3"/>
          <a:srcRect l="17340" t="7522" r="31293" b="37801"/>
          <a:stretch/>
        </p:blipFill>
        <p:spPr>
          <a:xfrm>
            <a:off x="4506192" y="1600201"/>
            <a:ext cx="4180608" cy="3644132"/>
          </a:xfrm>
          <a:prstGeom prst="rect">
            <a:avLst/>
          </a:prstGeom>
          <a:ln>
            <a:solidFill>
              <a:schemeClr val="tx1"/>
            </a:solidFill>
          </a:ln>
        </p:spPr>
      </p:pic>
    </p:spTree>
    <p:extLst>
      <p:ext uri="{BB962C8B-B14F-4D97-AF65-F5344CB8AC3E}">
        <p14:creationId xmlns:p14="http://schemas.microsoft.com/office/powerpoint/2010/main" val="2424550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Signs of Ergonomic </a:t>
            </a:r>
            <a:r>
              <a:rPr lang="en-US" sz="3600" dirty="0" smtClean="0"/>
              <a:t>Stress </a:t>
            </a:r>
            <a:endParaRPr lang="en-US" sz="3600" dirty="0"/>
          </a:p>
        </p:txBody>
      </p:sp>
      <p:sp>
        <p:nvSpPr>
          <p:cNvPr id="3" name="Content Placeholder 2"/>
          <p:cNvSpPr>
            <a:spLocks noGrp="1"/>
          </p:cNvSpPr>
          <p:nvPr>
            <p:ph sz="half" idx="1"/>
          </p:nvPr>
        </p:nvSpPr>
        <p:spPr>
          <a:xfrm>
            <a:off x="1103332" y="1562622"/>
            <a:ext cx="6938378" cy="4154392"/>
          </a:xfrm>
        </p:spPr>
        <p:txBody>
          <a:bodyPr/>
          <a:lstStyle/>
          <a:p>
            <a:r>
              <a:rPr lang="en-US" sz="2400" dirty="0"/>
              <a:t>T</a:t>
            </a:r>
            <a:r>
              <a:rPr lang="en-US" sz="2400" dirty="0" smtClean="0"/>
              <a:t>ingling</a:t>
            </a:r>
            <a:r>
              <a:rPr lang="en-US" sz="2400" dirty="0"/>
              <a:t>, </a:t>
            </a:r>
            <a:r>
              <a:rPr lang="en-US" sz="2400" dirty="0" smtClean="0"/>
              <a:t>numbness, </a:t>
            </a:r>
            <a:r>
              <a:rPr lang="en-US" sz="2400" dirty="0"/>
              <a:t>or loss of sensation </a:t>
            </a:r>
            <a:r>
              <a:rPr lang="en-US" sz="2400" dirty="0" smtClean="0"/>
              <a:t>in hands</a:t>
            </a:r>
          </a:p>
          <a:p>
            <a:r>
              <a:rPr lang="en-US" sz="2400" dirty="0"/>
              <a:t>Swelling, </a:t>
            </a:r>
            <a:r>
              <a:rPr lang="en-US" sz="2400" dirty="0" smtClean="0"/>
              <a:t>inflammation, </a:t>
            </a:r>
            <a:r>
              <a:rPr lang="en-US" sz="2400" dirty="0"/>
              <a:t>or stiffness in </a:t>
            </a:r>
            <a:r>
              <a:rPr lang="en-US" sz="2400" dirty="0" smtClean="0"/>
              <a:t>joints</a:t>
            </a:r>
          </a:p>
          <a:p>
            <a:r>
              <a:rPr lang="en-US" sz="2400" dirty="0" smtClean="0"/>
              <a:t>Pain</a:t>
            </a:r>
            <a:r>
              <a:rPr lang="en-US" sz="2400" dirty="0"/>
              <a:t>: sharp, </a:t>
            </a:r>
            <a:r>
              <a:rPr lang="en-US" sz="2400" dirty="0" smtClean="0"/>
              <a:t>dull, </a:t>
            </a:r>
            <a:r>
              <a:rPr lang="en-US" sz="2400" dirty="0"/>
              <a:t>or burning sensation </a:t>
            </a:r>
          </a:p>
          <a:p>
            <a:r>
              <a:rPr lang="en-US" sz="2400" dirty="0"/>
              <a:t>Clumsiness / loss of coordination </a:t>
            </a:r>
          </a:p>
          <a:p>
            <a:r>
              <a:rPr lang="en-US" sz="2400" dirty="0"/>
              <a:t>Discomfort or tightness in the muscles </a:t>
            </a:r>
            <a:endParaRPr lang="en-US" sz="2400" dirty="0" smtClean="0"/>
          </a:p>
          <a:p>
            <a:r>
              <a:rPr lang="en-US" sz="2400" dirty="0" smtClean="0"/>
              <a:t>Weakness </a:t>
            </a:r>
          </a:p>
          <a:p>
            <a:r>
              <a:rPr lang="en-US" sz="2400" dirty="0" smtClean="0"/>
              <a:t>Cold </a:t>
            </a:r>
            <a:r>
              <a:rPr lang="en-US" sz="2400" dirty="0"/>
              <a:t>hands </a:t>
            </a:r>
          </a:p>
        </p:txBody>
      </p:sp>
      <p:graphicFrame>
        <p:nvGraphicFramePr>
          <p:cNvPr id="4" name="Diagram 3"/>
          <p:cNvGraphicFramePr/>
          <p:nvPr>
            <p:extLst>
              <p:ext uri="{D42A27DB-BD31-4B8C-83A1-F6EECF244321}">
                <p14:modId xmlns:p14="http://schemas.microsoft.com/office/powerpoint/2010/main" val="339272090"/>
              </p:ext>
            </p:extLst>
          </p:nvPr>
        </p:nvGraphicFramePr>
        <p:xfrm>
          <a:off x="4384110" y="2542784"/>
          <a:ext cx="4302690" cy="4471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488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Causes </a:t>
            </a:r>
            <a:r>
              <a:rPr lang="en-US" sz="3600" dirty="0"/>
              <a:t>of Ergonomic </a:t>
            </a:r>
            <a:r>
              <a:rPr lang="en-US" sz="3600" dirty="0" smtClean="0"/>
              <a:t>Stress </a:t>
            </a:r>
            <a:endParaRPr lang="en-US" sz="3600" dirty="0"/>
          </a:p>
        </p:txBody>
      </p:sp>
      <p:sp>
        <p:nvSpPr>
          <p:cNvPr id="3" name="Content Placeholder 2"/>
          <p:cNvSpPr>
            <a:spLocks noGrp="1"/>
          </p:cNvSpPr>
          <p:nvPr>
            <p:ph sz="half" idx="1"/>
          </p:nvPr>
        </p:nvSpPr>
        <p:spPr>
          <a:xfrm>
            <a:off x="2652124" y="1586739"/>
            <a:ext cx="4633589" cy="4154392"/>
          </a:xfrm>
        </p:spPr>
        <p:txBody>
          <a:bodyPr/>
          <a:lstStyle/>
          <a:p>
            <a:r>
              <a:rPr lang="en-US" sz="2400" dirty="0" smtClean="0"/>
              <a:t>Repetitive motion</a:t>
            </a:r>
          </a:p>
          <a:p>
            <a:r>
              <a:rPr lang="en-US" sz="2400" dirty="0" smtClean="0"/>
              <a:t>Awkward or sustained postures </a:t>
            </a:r>
            <a:endParaRPr lang="en-US" sz="2400" dirty="0"/>
          </a:p>
          <a:p>
            <a:r>
              <a:rPr lang="en-US" sz="2400" dirty="0" smtClean="0"/>
              <a:t>Contact pressure</a:t>
            </a:r>
          </a:p>
          <a:p>
            <a:r>
              <a:rPr lang="en-US" sz="2400" dirty="0" smtClean="0"/>
              <a:t>Forceful exertion or strain</a:t>
            </a:r>
            <a:endParaRPr lang="en-US" sz="2400" dirty="0"/>
          </a:p>
          <a:p>
            <a:r>
              <a:rPr lang="en-US" sz="2400" dirty="0" smtClean="0"/>
              <a:t>Exposure to vibration</a:t>
            </a:r>
          </a:p>
          <a:p>
            <a:r>
              <a:rPr lang="en-US" sz="2400" dirty="0" smtClean="0"/>
              <a:t>Exposure to heat or cold</a:t>
            </a:r>
          </a:p>
        </p:txBody>
      </p:sp>
      <p:pic>
        <p:nvPicPr>
          <p:cNvPr id="6" name="Picture 5"/>
          <p:cNvPicPr>
            <a:picLocks noChangeAspect="1"/>
          </p:cNvPicPr>
          <p:nvPr/>
        </p:nvPicPr>
        <p:blipFill>
          <a:blip r:embed="rId2"/>
          <a:stretch>
            <a:fillRect/>
          </a:stretch>
        </p:blipFill>
        <p:spPr>
          <a:xfrm>
            <a:off x="1896127" y="1586739"/>
            <a:ext cx="5143500" cy="3705225"/>
          </a:xfrm>
          <a:prstGeom prst="rect">
            <a:avLst/>
          </a:prstGeom>
        </p:spPr>
      </p:pic>
    </p:spTree>
    <p:extLst>
      <p:ext uri="{BB962C8B-B14F-4D97-AF65-F5344CB8AC3E}">
        <p14:creationId xmlns:p14="http://schemas.microsoft.com/office/powerpoint/2010/main" val="243027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Preventing Ergonomic </a:t>
            </a:r>
            <a:r>
              <a:rPr lang="en-US" sz="3600" dirty="0"/>
              <a:t>Injuries </a:t>
            </a:r>
          </a:p>
        </p:txBody>
      </p:sp>
      <p:sp>
        <p:nvSpPr>
          <p:cNvPr id="3" name="Content Placeholder 2"/>
          <p:cNvSpPr>
            <a:spLocks noGrp="1"/>
          </p:cNvSpPr>
          <p:nvPr>
            <p:ph sz="half" idx="1"/>
          </p:nvPr>
        </p:nvSpPr>
        <p:spPr>
          <a:xfrm>
            <a:off x="914401" y="1600201"/>
            <a:ext cx="4697260" cy="3422736"/>
          </a:xfrm>
        </p:spPr>
        <p:txBody>
          <a:bodyPr/>
          <a:lstStyle/>
          <a:p>
            <a:r>
              <a:rPr lang="en-US" sz="2400" dirty="0" smtClean="0"/>
              <a:t>Pay attention to postures</a:t>
            </a:r>
          </a:p>
          <a:p>
            <a:endParaRPr lang="en-US" sz="2400" dirty="0" smtClean="0"/>
          </a:p>
          <a:p>
            <a:r>
              <a:rPr lang="en-US" sz="2400" dirty="0" smtClean="0"/>
              <a:t>Pay attention to discomfort </a:t>
            </a:r>
          </a:p>
          <a:p>
            <a:endParaRPr lang="en-US" sz="2400" dirty="0" smtClean="0"/>
          </a:p>
          <a:p>
            <a:r>
              <a:rPr lang="en-US" sz="2400" dirty="0" smtClean="0"/>
              <a:t>Vary work tasks and seating position throughout the day</a:t>
            </a:r>
          </a:p>
          <a:p>
            <a:endParaRPr lang="en-US" sz="2400" dirty="0"/>
          </a:p>
          <a:p>
            <a:r>
              <a:rPr lang="en-US" sz="2400" dirty="0" smtClean="0"/>
              <a:t>Get enough activity and rest… away from your desk!</a:t>
            </a:r>
            <a:endParaRPr lang="en-US" sz="2400" dirty="0"/>
          </a:p>
        </p:txBody>
      </p:sp>
      <p:pic>
        <p:nvPicPr>
          <p:cNvPr id="8" name="Picture 7"/>
          <p:cNvPicPr>
            <a:picLocks noChangeAspect="1"/>
          </p:cNvPicPr>
          <p:nvPr/>
        </p:nvPicPr>
        <p:blipFill>
          <a:blip r:embed="rId2"/>
          <a:stretch>
            <a:fillRect/>
          </a:stretch>
        </p:blipFill>
        <p:spPr>
          <a:xfrm>
            <a:off x="4973889" y="1876384"/>
            <a:ext cx="3039007" cy="2587988"/>
          </a:xfrm>
          <a:prstGeom prst="rect">
            <a:avLst/>
          </a:prstGeom>
        </p:spPr>
      </p:pic>
      <p:pic>
        <p:nvPicPr>
          <p:cNvPr id="7" name="Picture 6"/>
          <p:cNvPicPr>
            <a:picLocks noChangeAspect="1"/>
          </p:cNvPicPr>
          <p:nvPr/>
        </p:nvPicPr>
        <p:blipFill rotWithShape="1">
          <a:blip r:embed="rId3"/>
          <a:srcRect t="1" b="10100"/>
          <a:stretch/>
        </p:blipFill>
        <p:spPr>
          <a:xfrm>
            <a:off x="1005841" y="1287010"/>
            <a:ext cx="7680959" cy="4199390"/>
          </a:xfrm>
          <a:prstGeom prst="rect">
            <a:avLst/>
          </a:prstGeom>
        </p:spPr>
      </p:pic>
    </p:spTree>
    <p:extLst>
      <p:ext uri="{BB962C8B-B14F-4D97-AF65-F5344CB8AC3E}">
        <p14:creationId xmlns:p14="http://schemas.microsoft.com/office/powerpoint/2010/main" val="263989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Legs and Hips </a:t>
            </a:r>
            <a:endParaRPr lang="en-US" dirty="0"/>
          </a:p>
        </p:txBody>
      </p:sp>
      <p:sp>
        <p:nvSpPr>
          <p:cNvPr id="3" name="Content Placeholder 2"/>
          <p:cNvSpPr>
            <a:spLocks noGrp="1"/>
          </p:cNvSpPr>
          <p:nvPr>
            <p:ph sz="half" idx="1"/>
          </p:nvPr>
        </p:nvSpPr>
        <p:spPr>
          <a:xfrm>
            <a:off x="457200" y="1600201"/>
            <a:ext cx="8386354" cy="4154392"/>
          </a:xfrm>
        </p:spPr>
        <p:txBody>
          <a:bodyPr/>
          <a:lstStyle/>
          <a:p>
            <a:r>
              <a:rPr lang="en-US" sz="2000" dirty="0"/>
              <a:t>F</a:t>
            </a:r>
            <a:r>
              <a:rPr lang="en-US" sz="2000" dirty="0" smtClean="0"/>
              <a:t>eet </a:t>
            </a:r>
            <a:r>
              <a:rPr lang="en-US" sz="2000" dirty="0"/>
              <a:t>should be well </a:t>
            </a:r>
            <a:r>
              <a:rPr lang="en-US" sz="2000" dirty="0" smtClean="0"/>
              <a:t>supported (either </a:t>
            </a:r>
            <a:r>
              <a:rPr lang="en-US" sz="2000" dirty="0"/>
              <a:t>by the floor or a footrest)</a:t>
            </a:r>
          </a:p>
          <a:p>
            <a:r>
              <a:rPr lang="en-US" sz="2000" dirty="0" smtClean="0"/>
              <a:t>The </a:t>
            </a:r>
            <a:r>
              <a:rPr lang="en-US" sz="2000" dirty="0"/>
              <a:t>angle at </a:t>
            </a:r>
            <a:r>
              <a:rPr lang="en-US" sz="2000" dirty="0" smtClean="0"/>
              <a:t>hips </a:t>
            </a:r>
            <a:r>
              <a:rPr lang="en-US" sz="2000" dirty="0"/>
              <a:t>and </a:t>
            </a:r>
            <a:r>
              <a:rPr lang="en-US" sz="2000" dirty="0" smtClean="0"/>
              <a:t>knees should </a:t>
            </a:r>
            <a:r>
              <a:rPr lang="en-US" sz="2000" dirty="0"/>
              <a:t>be &gt;90°</a:t>
            </a:r>
          </a:p>
          <a:p>
            <a:r>
              <a:rPr lang="en-US" sz="2000" dirty="0" smtClean="0"/>
              <a:t>Back </a:t>
            </a:r>
            <a:r>
              <a:rPr lang="en-US" sz="2000" dirty="0"/>
              <a:t>should be well </a:t>
            </a:r>
            <a:r>
              <a:rPr lang="en-US" sz="2000" dirty="0" smtClean="0"/>
              <a:t>supported by </a:t>
            </a:r>
            <a:r>
              <a:rPr lang="en-US" sz="2000" dirty="0"/>
              <a:t>your chair</a:t>
            </a:r>
          </a:p>
          <a:p>
            <a:endParaRPr lang="en-US" sz="2000" dirty="0"/>
          </a:p>
        </p:txBody>
      </p:sp>
      <p:pic>
        <p:nvPicPr>
          <p:cNvPr id="9218" name="Picture 2" descr="http://lib.store.yahoo.net/lib/thehumansolution/seat-dep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49069" y="2376825"/>
            <a:ext cx="17145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drsapna.com/wp-content/uploads/2013/07/chair-set-u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282" y="2991892"/>
            <a:ext cx="4717705" cy="211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94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Arms</a:t>
            </a:r>
            <a:endParaRPr lang="en-US" sz="4000" dirty="0"/>
          </a:p>
        </p:txBody>
      </p:sp>
      <p:sp>
        <p:nvSpPr>
          <p:cNvPr id="3" name="Content Placeholder 2"/>
          <p:cNvSpPr>
            <a:spLocks noGrp="1"/>
          </p:cNvSpPr>
          <p:nvPr>
            <p:ph sz="half" idx="1"/>
          </p:nvPr>
        </p:nvSpPr>
        <p:spPr>
          <a:xfrm>
            <a:off x="574766" y="1435846"/>
            <a:ext cx="3775166" cy="1273628"/>
          </a:xfrm>
        </p:spPr>
        <p:txBody>
          <a:bodyPr/>
          <a:lstStyle/>
          <a:p>
            <a:r>
              <a:rPr lang="en-US" sz="2000" dirty="0"/>
              <a:t>U</a:t>
            </a:r>
            <a:r>
              <a:rPr lang="en-US" sz="2000" dirty="0" smtClean="0"/>
              <a:t>pper </a:t>
            </a:r>
            <a:r>
              <a:rPr lang="en-US" sz="2000" dirty="0"/>
              <a:t>arms should remain </a:t>
            </a:r>
            <a:r>
              <a:rPr lang="en-US" sz="2000" dirty="0" smtClean="0"/>
              <a:t>close to your </a:t>
            </a:r>
            <a:r>
              <a:rPr lang="en-US" sz="2000" dirty="0"/>
              <a:t>body and </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RELAXED</a:t>
            </a: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3"/>
          <a:stretch>
            <a:fillRect/>
          </a:stretch>
        </p:blipFill>
        <p:spPr>
          <a:xfrm>
            <a:off x="4572000" y="2873829"/>
            <a:ext cx="2466975" cy="1847850"/>
          </a:xfrm>
          <a:prstGeom prst="rect">
            <a:avLst/>
          </a:prstGeom>
        </p:spPr>
      </p:pic>
      <p:pic>
        <p:nvPicPr>
          <p:cNvPr id="10250" name="Picture 10" descr="http://ergo.human.cornell.edu/ahtutorials/tutorialimages/nonidealdesk.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540" y="3822674"/>
            <a:ext cx="2335260" cy="1870321"/>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d2rormqr1qwzpz.cloudfront.net/photos/2013/07/17/50229-lv2_prom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1302378"/>
            <a:ext cx="2416629" cy="13593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1" y="2927256"/>
            <a:ext cx="4376056" cy="2369880"/>
          </a:xfrm>
          <a:prstGeom prst="rect">
            <a:avLst/>
          </a:prstGeom>
        </p:spPr>
        <p:txBody>
          <a:bodyPr wrap="square">
            <a:spAutoFit/>
          </a:bodyPr>
          <a:lstStyle/>
          <a:p>
            <a:pPr marL="285750" indent="-285750">
              <a:buFont typeface="Arial" panose="020B0604020202020204" pitchFamily="34" charset="0"/>
              <a:buChar char="•"/>
            </a:pPr>
            <a:r>
              <a:rPr lang="en-US" sz="2000" dirty="0"/>
              <a:t>E</a:t>
            </a:r>
            <a:r>
              <a:rPr lang="en-US" sz="2000" dirty="0" smtClean="0"/>
              <a:t>lbow </a:t>
            </a:r>
            <a:r>
              <a:rPr lang="en-US" sz="2000" dirty="0"/>
              <a:t>angle should be </a:t>
            </a:r>
            <a:r>
              <a:rPr lang="en-US" sz="2000" dirty="0" smtClean="0"/>
              <a:t> 90 </a:t>
            </a:r>
            <a:r>
              <a:rPr lang="en-US" sz="2000" dirty="0"/>
              <a:t>or </a:t>
            </a:r>
            <a:r>
              <a:rPr lang="en-US" sz="2000" dirty="0" smtClean="0"/>
              <a:t>greater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F</a:t>
            </a:r>
            <a:r>
              <a:rPr lang="en-US" sz="2000" dirty="0" smtClean="0"/>
              <a:t>orearms </a:t>
            </a:r>
            <a:r>
              <a:rPr lang="en-US" sz="2000" dirty="0"/>
              <a:t>should be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parallel</a:t>
            </a:r>
            <a:r>
              <a:rPr lang="en-US" dirty="0"/>
              <a:t> </a:t>
            </a:r>
            <a:r>
              <a:rPr lang="en-US" sz="2000" dirty="0"/>
              <a:t>with the ground or angled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slightly downward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1918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Wrists</a:t>
            </a:r>
            <a:endParaRPr lang="en-US" dirty="0"/>
          </a:p>
        </p:txBody>
      </p:sp>
      <p:pic>
        <p:nvPicPr>
          <p:cNvPr id="11266" name="Picture 2" descr="https://s-media-cache-ak0.pinimg.com/736x/e0/af/c4/e0afc4bee814eb53fbcd0e4d31f5cbfd.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8" t="4647" r="2124" b="5131"/>
          <a:stretch/>
        </p:blipFill>
        <p:spPr bwMode="auto">
          <a:xfrm>
            <a:off x="527989" y="1417639"/>
            <a:ext cx="5129395" cy="36246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5290456" y="1567543"/>
            <a:ext cx="3396344" cy="2873828"/>
          </a:xfrm>
        </p:spPr>
        <p:txBody>
          <a:bodyPr/>
          <a:lstStyle/>
          <a:p>
            <a:pPr marL="0" indent="0">
              <a:buNone/>
            </a:pPr>
            <a:r>
              <a:rPr lang="en-US" sz="2000" dirty="0" smtClean="0"/>
              <a:t>Wrists should remain in a </a:t>
            </a:r>
            <a:r>
              <a:rPr lang="en-US" sz="3200" b="1" dirty="0" smtClean="0">
                <a:ln w="22225">
                  <a:solidFill>
                    <a:schemeClr val="accent2"/>
                  </a:solidFill>
                  <a:prstDash val="solid"/>
                </a:ln>
                <a:solidFill>
                  <a:schemeClr val="accent2">
                    <a:lumMod val="40000"/>
                    <a:lumOff val="60000"/>
                  </a:schemeClr>
                </a:solidFill>
              </a:rPr>
              <a:t>neutral position</a:t>
            </a:r>
          </a:p>
          <a:p>
            <a:pPr marL="0" indent="0">
              <a:buNone/>
            </a:pPr>
            <a:endParaRPr lang="en-US" sz="2000" dirty="0" smtClean="0"/>
          </a:p>
          <a:p>
            <a:pPr marL="0" indent="0">
              <a:buNone/>
            </a:pPr>
            <a:r>
              <a:rPr lang="en-US" sz="2000" dirty="0" smtClean="0"/>
              <a:t>Avoid resting wrists on surfaces </a:t>
            </a:r>
            <a:r>
              <a:rPr lang="en-US" sz="3200" b="1" dirty="0">
                <a:ln w="22225">
                  <a:solidFill>
                    <a:schemeClr val="accent2"/>
                  </a:solidFill>
                  <a:prstDash val="solid"/>
                </a:ln>
                <a:solidFill>
                  <a:schemeClr val="accent2">
                    <a:lumMod val="40000"/>
                    <a:lumOff val="60000"/>
                  </a:schemeClr>
                </a:solidFill>
              </a:rPr>
              <a:t>while typing/</a:t>
            </a:r>
            <a:r>
              <a:rPr lang="en-US" sz="3200" b="1" dirty="0" err="1">
                <a:ln w="22225">
                  <a:solidFill>
                    <a:schemeClr val="accent2"/>
                  </a:solidFill>
                  <a:prstDash val="solid"/>
                </a:ln>
                <a:solidFill>
                  <a:schemeClr val="accent2">
                    <a:lumMod val="40000"/>
                    <a:lumOff val="60000"/>
                  </a:schemeClr>
                </a:solidFill>
              </a:rPr>
              <a:t>mousing</a:t>
            </a:r>
            <a:endParaRPr lang="en-US" sz="3200" b="1" dirty="0">
              <a:ln w="22225">
                <a:solidFill>
                  <a:schemeClr val="accent2"/>
                </a:solidFill>
                <a:prstDash val="solid"/>
              </a:ln>
              <a:solidFill>
                <a:schemeClr val="accent2">
                  <a:lumMod val="40000"/>
                  <a:lumOff val="60000"/>
                </a:schemeClr>
              </a:solidFill>
            </a:endParaRPr>
          </a:p>
          <a:p>
            <a:endParaRPr lang="en-US" sz="2000" dirty="0"/>
          </a:p>
        </p:txBody>
      </p:sp>
    </p:spTree>
    <p:extLst>
      <p:ext uri="{BB962C8B-B14F-4D97-AF65-F5344CB8AC3E}">
        <p14:creationId xmlns:p14="http://schemas.microsoft.com/office/powerpoint/2010/main" val="3354473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
            </a:r>
            <a:br>
              <a:rPr lang="en-US" sz="4000" dirty="0" smtClean="0"/>
            </a:br>
            <a:r>
              <a:rPr lang="en-US" sz="4000" dirty="0" smtClean="0"/>
              <a:t>Just Resting? </a:t>
            </a:r>
            <a:br>
              <a:rPr lang="en-US" sz="4000" dirty="0" smtClean="0"/>
            </a:br>
            <a:endParaRPr lang="en-US" dirty="0"/>
          </a:p>
        </p:txBody>
      </p:sp>
      <p:sp>
        <p:nvSpPr>
          <p:cNvPr id="3" name="Content Placeholder 2"/>
          <p:cNvSpPr>
            <a:spLocks noGrp="1"/>
          </p:cNvSpPr>
          <p:nvPr>
            <p:ph sz="half" idx="1"/>
          </p:nvPr>
        </p:nvSpPr>
        <p:spPr>
          <a:xfrm>
            <a:off x="1153899" y="4207662"/>
            <a:ext cx="7106195" cy="966652"/>
          </a:xfrm>
        </p:spPr>
        <p:txBody>
          <a:bodyPr/>
          <a:lstStyle/>
          <a:p>
            <a:pPr marL="0" indent="0">
              <a:buNone/>
            </a:pPr>
            <a:r>
              <a:rPr lang="en-US" sz="2000" dirty="0" smtClean="0"/>
              <a:t>Wrist pads can immobilize the wrist or increase pressure on wrist</a:t>
            </a:r>
          </a:p>
          <a:p>
            <a:pPr marL="0" indent="0">
              <a:buNone/>
            </a:pPr>
            <a:r>
              <a:rPr lang="en-US" sz="2000" dirty="0" smtClean="0"/>
              <a:t>Rest arms and wrists </a:t>
            </a: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between typing strokes </a:t>
            </a:r>
            <a:endParaRPr lang="en-US" sz="2000" dirty="0"/>
          </a:p>
          <a:p>
            <a:pPr marL="0" indent="0">
              <a:buNone/>
            </a:pPr>
            <a:r>
              <a:rPr lang="en-US" sz="2000" dirty="0" smtClean="0"/>
              <a:t>Try resting the </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palm of hand </a:t>
            </a:r>
            <a:r>
              <a:rPr lang="en-US" sz="2000" dirty="0" smtClean="0"/>
              <a:t>on a pad instead of the wrist</a:t>
            </a:r>
          </a:p>
          <a:p>
            <a:pPr marL="0" indent="0">
              <a:buNone/>
            </a:pPr>
            <a:endParaRPr lang="en-US" sz="2000" dirty="0" smtClean="0"/>
          </a:p>
          <a:p>
            <a:endParaRPr lang="en-US" sz="2000" dirty="0"/>
          </a:p>
        </p:txBody>
      </p:sp>
      <p:pic>
        <p:nvPicPr>
          <p:cNvPr id="11268" name="Picture 4" descr="Do Photograph 2: Hand holding a mouse properly with the wrist straight and the palm resting on the wrist 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52" y="1823061"/>
            <a:ext cx="2751896" cy="20684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gure 6. First, the image depicts the proper height and width of armrests that leaves shoulders relaxed and forearms perpendicular to the employee's body. The second and third image show an employee's hunched shoulders due to too high armrests and an employee hunched forward due to armrests that are too high and w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428" y="1883760"/>
            <a:ext cx="4167051" cy="20961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0710" y="1290156"/>
            <a:ext cx="8373290" cy="461665"/>
          </a:xfrm>
          <a:prstGeom prst="rect">
            <a:avLst/>
          </a:prstGeom>
        </p:spPr>
        <p:txBody>
          <a:bodyPr wrap="square">
            <a:spAutoFit/>
          </a:bodyPr>
          <a:lstStyle/>
          <a:p>
            <a:pPr marL="0" indent="0">
              <a:buNone/>
            </a:pPr>
            <a:r>
              <a:rPr lang="en-US" sz="2400" b="1" dirty="0" smtClean="0">
                <a:ln w="12700" cmpd="sng">
                  <a:solidFill>
                    <a:schemeClr val="accent4"/>
                  </a:solidFill>
                  <a:prstDash val="solid"/>
                </a:ln>
                <a:solidFill>
                  <a:schemeClr val="accent1"/>
                </a:solidFill>
              </a:rPr>
              <a:t>Wrist </a:t>
            </a:r>
            <a:r>
              <a:rPr lang="en-US" sz="2400" b="1" dirty="0">
                <a:ln w="12700" cmpd="sng">
                  <a:solidFill>
                    <a:schemeClr val="accent4"/>
                  </a:solidFill>
                  <a:prstDash val="solid"/>
                </a:ln>
                <a:solidFill>
                  <a:schemeClr val="accent1"/>
                </a:solidFill>
              </a:rPr>
              <a:t>and arm rests are not </a:t>
            </a:r>
            <a:r>
              <a:rPr lang="en-US" sz="2400" b="1" dirty="0" smtClean="0">
                <a:ln w="12700" cmpd="sng">
                  <a:solidFill>
                    <a:schemeClr val="accent4"/>
                  </a:solidFill>
                  <a:prstDash val="solid"/>
                </a:ln>
                <a:solidFill>
                  <a:schemeClr val="accent1"/>
                </a:solidFill>
              </a:rPr>
              <a:t>there to </a:t>
            </a:r>
            <a:r>
              <a:rPr lang="en-US" sz="2400" b="1" dirty="0">
                <a:ln w="12700" cmpd="sng">
                  <a:solidFill>
                    <a:schemeClr val="accent4"/>
                  </a:solidFill>
                  <a:prstDash val="solid"/>
                </a:ln>
                <a:solidFill>
                  <a:schemeClr val="accent1"/>
                </a:solidFill>
              </a:rPr>
              <a:t>hold </a:t>
            </a:r>
            <a:r>
              <a:rPr lang="en-US" sz="2400" b="1" dirty="0" smtClean="0">
                <a:ln w="12700" cmpd="sng">
                  <a:solidFill>
                    <a:schemeClr val="accent4"/>
                  </a:solidFill>
                  <a:prstDash val="solid"/>
                </a:ln>
                <a:solidFill>
                  <a:schemeClr val="accent1"/>
                </a:solidFill>
              </a:rPr>
              <a:t>your </a:t>
            </a:r>
            <a:r>
              <a:rPr lang="en-US" sz="2400" b="1" dirty="0">
                <a:ln w="12700" cmpd="sng">
                  <a:solidFill>
                    <a:schemeClr val="accent4"/>
                  </a:solidFill>
                  <a:prstDash val="solid"/>
                </a:ln>
                <a:solidFill>
                  <a:schemeClr val="accent1"/>
                </a:solidFill>
              </a:rPr>
              <a:t>body parts </a:t>
            </a:r>
            <a:r>
              <a:rPr lang="en-US" sz="2400" b="1" dirty="0" smtClean="0">
                <a:ln w="12700" cmpd="sng">
                  <a:solidFill>
                    <a:schemeClr val="accent4"/>
                  </a:solidFill>
                  <a:prstDash val="solid"/>
                </a:ln>
                <a:solidFill>
                  <a:schemeClr val="accent1"/>
                </a:solidFill>
              </a:rPr>
              <a:t>up</a:t>
            </a:r>
            <a:endParaRPr lang="en-US" sz="2400" b="1" dirty="0">
              <a:ln w="12700" cmpd="sng">
                <a:solidFill>
                  <a:schemeClr val="accent4"/>
                </a:solidFill>
                <a:prstDash val="solid"/>
              </a:ln>
              <a:solidFill>
                <a:schemeClr val="accent1"/>
              </a:solidFill>
            </a:endParaRPr>
          </a:p>
        </p:txBody>
      </p:sp>
    </p:spTree>
    <p:extLst>
      <p:ext uri="{BB962C8B-B14F-4D97-AF65-F5344CB8AC3E}">
        <p14:creationId xmlns:p14="http://schemas.microsoft.com/office/powerpoint/2010/main" val="332896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Head, Neck, and Shoulders</a:t>
            </a:r>
            <a:endParaRPr lang="en-US" dirty="0"/>
          </a:p>
        </p:txBody>
      </p:sp>
      <p:sp>
        <p:nvSpPr>
          <p:cNvPr id="3" name="Content Placeholder 2"/>
          <p:cNvSpPr>
            <a:spLocks noGrp="1"/>
          </p:cNvSpPr>
          <p:nvPr>
            <p:ph sz="half" idx="1"/>
          </p:nvPr>
        </p:nvSpPr>
        <p:spPr>
          <a:xfrm>
            <a:off x="646611" y="4807133"/>
            <a:ext cx="7850778" cy="809898"/>
          </a:xfrm>
        </p:spPr>
        <p:txBody>
          <a:bodyPr/>
          <a:lstStyle/>
          <a:p>
            <a:pPr marL="0" indent="0">
              <a:buNone/>
            </a:pPr>
            <a:r>
              <a:rPr lang="en-US" sz="2000" dirty="0"/>
              <a:t>Your head and neck should remain upright </a:t>
            </a:r>
          </a:p>
          <a:p>
            <a:pPr marL="0" indent="0">
              <a:buNone/>
            </a:pPr>
            <a:r>
              <a:rPr lang="en-US" sz="2000" dirty="0" smtClean="0"/>
              <a:t>Your </a:t>
            </a:r>
            <a:r>
              <a:rPr lang="en-US" sz="2000" dirty="0"/>
              <a:t>upper arms should remain </a:t>
            </a:r>
            <a:r>
              <a:rPr lang="en-US" sz="2000" dirty="0" smtClean="0"/>
              <a:t>close to </a:t>
            </a:r>
            <a:r>
              <a:rPr lang="en-US" sz="2000" dirty="0"/>
              <a:t>your body and relaxed</a:t>
            </a:r>
          </a:p>
        </p:txBody>
      </p:sp>
      <p:pic>
        <p:nvPicPr>
          <p:cNvPr id="12290" name="Picture 2" descr="https://www.osha.gov/SLTC/etools/computerworkstations/images/keyboard_toof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047" y="3261498"/>
            <a:ext cx="2342605" cy="175695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media.buildingsmedia.com/images/B_0208_Ergonomic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781" y="1307038"/>
            <a:ext cx="2550743" cy="181953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text ne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176" y="1288393"/>
            <a:ext cx="3890410" cy="1867715"/>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traditional ph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369" y="3208803"/>
            <a:ext cx="1811292" cy="154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110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Ergonomics Topics</a:t>
            </a:r>
            <a:endParaRPr lang="en-US" sz="3600" dirty="0"/>
          </a:p>
        </p:txBody>
      </p:sp>
      <p:sp>
        <p:nvSpPr>
          <p:cNvPr id="3" name="Content Placeholder 2"/>
          <p:cNvSpPr>
            <a:spLocks noGrp="1"/>
          </p:cNvSpPr>
          <p:nvPr>
            <p:ph sz="half" idx="1"/>
          </p:nvPr>
        </p:nvSpPr>
        <p:spPr>
          <a:xfrm>
            <a:off x="1384663" y="1584544"/>
            <a:ext cx="7302137" cy="4154392"/>
          </a:xfrm>
        </p:spPr>
        <p:txBody>
          <a:bodyPr/>
          <a:lstStyle/>
          <a:p>
            <a:r>
              <a:rPr lang="en-US" dirty="0" smtClean="0"/>
              <a:t>Be Smart About Safety (BSAS) funding for ergonomic equipment</a:t>
            </a:r>
          </a:p>
          <a:p>
            <a:endParaRPr lang="en-US" sz="1200" dirty="0" smtClean="0"/>
          </a:p>
          <a:p>
            <a:r>
              <a:rPr lang="en-US" dirty="0" smtClean="0"/>
              <a:t>Online ergonomic evaluations and tools</a:t>
            </a:r>
          </a:p>
          <a:p>
            <a:endParaRPr lang="en-US" sz="1200" dirty="0" smtClean="0"/>
          </a:p>
          <a:p>
            <a:r>
              <a:rPr lang="en-US" dirty="0" smtClean="0"/>
              <a:t>Desk height adjustments </a:t>
            </a:r>
          </a:p>
          <a:p>
            <a:endParaRPr lang="en-US" sz="1200" dirty="0" smtClean="0"/>
          </a:p>
          <a:p>
            <a:r>
              <a:rPr lang="en-US" dirty="0" smtClean="0"/>
              <a:t>Ergonomic </a:t>
            </a:r>
            <a:r>
              <a:rPr lang="en-US" dirty="0"/>
              <a:t>i</a:t>
            </a:r>
            <a:r>
              <a:rPr lang="en-US" dirty="0" smtClean="0"/>
              <a:t>njury prevention</a:t>
            </a:r>
          </a:p>
          <a:p>
            <a:endParaRPr lang="en-US" sz="1200" dirty="0"/>
          </a:p>
          <a:p>
            <a:pPr marL="0" indent="0">
              <a:buNone/>
            </a:pPr>
            <a:endParaRPr lang="en-US" dirty="0" smtClean="0"/>
          </a:p>
        </p:txBody>
      </p:sp>
    </p:spTree>
    <p:extLst>
      <p:ext uri="{BB962C8B-B14F-4D97-AF65-F5344CB8AC3E}">
        <p14:creationId xmlns:p14="http://schemas.microsoft.com/office/powerpoint/2010/main" val="177587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much activity does an adult need?</a:t>
            </a:r>
            <a:endParaRPr lang="en-US" sz="3600" dirty="0"/>
          </a:p>
        </p:txBody>
      </p:sp>
      <p:sp>
        <p:nvSpPr>
          <p:cNvPr id="8" name="Rectangle 21"/>
          <p:cNvSpPr>
            <a:spLocks noChangeArrowheads="1"/>
          </p:cNvSpPr>
          <p:nvPr/>
        </p:nvSpPr>
        <p:spPr bwMode="auto">
          <a:xfrm>
            <a:off x="1272654" y="1481974"/>
            <a:ext cx="6669269"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Lato"/>
              </a:rPr>
              <a:t>2 hours and 30 minutes (150 minutes) of </a:t>
            </a:r>
            <a:r>
              <a:rPr kumimoji="0" lang="en-US" altLang="en-US" sz="1600" b="0" i="0" u="sng" strike="noStrike" cap="none" normalizeH="0" baseline="0" dirty="0" smtClean="0">
                <a:ln>
                  <a:noFill/>
                </a:ln>
                <a:solidFill>
                  <a:srgbClr val="075290"/>
                </a:solidFill>
                <a:effectLst/>
                <a:latin typeface="Lato"/>
                <a:hlinkClick r:id="rId3"/>
              </a:rPr>
              <a:t>moderate-intensity aerobic activity</a:t>
            </a:r>
            <a:r>
              <a:rPr kumimoji="0" lang="en-US" altLang="en-US" sz="1600" b="0" i="0" u="none" strike="noStrike" cap="none" normalizeH="0" baseline="0" dirty="0" smtClean="0">
                <a:ln>
                  <a:noFill/>
                </a:ln>
                <a:solidFill>
                  <a:srgbClr val="000000"/>
                </a:solidFill>
                <a:effectLst/>
                <a:latin typeface="Lato"/>
              </a:rPr>
              <a:t> (i.e., brisk walking) every week </a:t>
            </a:r>
            <a:r>
              <a:rPr kumimoji="0" lang="en-US" altLang="en-US" sz="1600" b="1" i="0" u="none" strike="noStrike" cap="none" normalizeH="0" baseline="0" dirty="0" smtClean="0">
                <a:ln>
                  <a:noFill/>
                </a:ln>
                <a:solidFill>
                  <a:srgbClr val="000000"/>
                </a:solidFill>
                <a:effectLst/>
                <a:latin typeface="Lato"/>
              </a:rPr>
              <a:t>and </a:t>
            </a:r>
            <a:r>
              <a:rPr lang="en-US" altLang="en-US" sz="1600" u="sng" dirty="0">
                <a:solidFill>
                  <a:srgbClr val="075290"/>
                </a:solidFill>
                <a:latin typeface="Lato"/>
                <a:hlinkClick r:id="rId4"/>
              </a:rPr>
              <a:t>muscle-strengthening activities</a:t>
            </a:r>
            <a:r>
              <a:rPr lang="en-US" altLang="en-US" sz="1600" dirty="0">
                <a:solidFill>
                  <a:srgbClr val="000000"/>
                </a:solidFill>
                <a:latin typeface="Lato"/>
              </a:rPr>
              <a:t> on 2 or more days a week that work all major muscle groups (legs, hips, back, abdomen, chest, shoulders, and arms).</a:t>
            </a:r>
            <a:r>
              <a:rPr lang="en-US" altLang="en-US" sz="1600" dirty="0"/>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Lato"/>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Lato"/>
              </a:rPr>
              <a:t>OR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Lato"/>
            </a:endParaRPr>
          </a:p>
          <a:p>
            <a:pPr lvl="0" defTabSz="914400"/>
            <a:r>
              <a:rPr lang="en-US" sz="1600" dirty="0"/>
              <a:t>1 hour and 15 minutes (75 minutes) of </a:t>
            </a:r>
            <a:r>
              <a:rPr lang="en-US" sz="1600" u="sng" dirty="0">
                <a:hlinkClick r:id="rId3"/>
              </a:rPr>
              <a:t>vigorous-intensity aerobic activity</a:t>
            </a:r>
            <a:r>
              <a:rPr lang="en-US" sz="1600" dirty="0"/>
              <a:t> (i.e., jogging or running) every week </a:t>
            </a:r>
            <a:r>
              <a:rPr lang="en-US" sz="1600" b="1" dirty="0" smtClean="0"/>
              <a:t>and </a:t>
            </a:r>
            <a:r>
              <a:rPr lang="en-US" sz="1600" dirty="0">
                <a:hlinkClick r:id="rId4"/>
              </a:rPr>
              <a:t>muscle-strengthening activities</a:t>
            </a:r>
            <a:r>
              <a:rPr lang="en-US" sz="1600" dirty="0"/>
              <a:t> on 2 or more days a week that work all major muscle groups (legs, hips, back, abdomen, chest, shoulders, and arms</a:t>
            </a:r>
            <a:r>
              <a:rPr lang="en-US" sz="1600" dirty="0" smtClean="0"/>
              <a:t>).</a:t>
            </a:r>
          </a:p>
          <a:p>
            <a:pPr lvl="0" algn="ctr" defTabSz="914400"/>
            <a:endParaRPr lang="en-US" sz="1000" dirty="0" smtClean="0"/>
          </a:p>
          <a:p>
            <a:pPr lvl="0" algn="ctr" defTabSz="914400"/>
            <a:r>
              <a:rPr lang="en-US" sz="1600" dirty="0" smtClean="0"/>
              <a:t>OR</a:t>
            </a:r>
            <a:endParaRPr lang="en-US" sz="1600" dirty="0"/>
          </a:p>
          <a:p>
            <a:pPr lvl="0" defTabSz="914400"/>
            <a:endParaRPr kumimoji="0" lang="en-US" altLang="en-US" sz="1000" b="0" i="0" u="none" strike="noStrike" cap="none" normalizeH="0" baseline="0" dirty="0" smtClean="0">
              <a:ln>
                <a:noFill/>
              </a:ln>
              <a:solidFill>
                <a:srgbClr val="000000"/>
              </a:solidFill>
              <a:effectLst/>
              <a:latin typeface="Lato"/>
            </a:endParaRPr>
          </a:p>
          <a:p>
            <a:pPr lvl="0" defTabSz="914400"/>
            <a:r>
              <a:rPr lang="en-US" sz="1600" dirty="0"/>
              <a:t>An equivalent mix of moderate- and vigorous-intensity </a:t>
            </a:r>
            <a:r>
              <a:rPr lang="en-US" sz="1600" u="sng" dirty="0">
                <a:hlinkClick r:id="rId3"/>
              </a:rPr>
              <a:t>aerobic activity</a:t>
            </a:r>
            <a:r>
              <a:rPr lang="en-US" sz="1600" dirty="0"/>
              <a:t> </a:t>
            </a:r>
            <a:r>
              <a:rPr lang="en-US" sz="1600" b="1" dirty="0" smtClean="0"/>
              <a:t>and </a:t>
            </a:r>
            <a:r>
              <a:rPr lang="en-US" sz="1600" u="sng" dirty="0">
                <a:hlinkClick r:id="rId4"/>
              </a:rPr>
              <a:t>muscle-strengthening activities</a:t>
            </a:r>
            <a:r>
              <a:rPr lang="en-US" sz="1600" dirty="0"/>
              <a:t> on 2 or more days a week that work all major muscle groups (legs, hips, back, abdomen, chest, shoulders, and arms).</a:t>
            </a:r>
            <a:endParaRPr kumimoji="0" lang="en-US" altLang="en-US" sz="1600" b="0" i="0" u="none" strike="noStrike" cap="none" normalizeH="0" baseline="0" dirty="0" smtClean="0">
              <a:ln>
                <a:noFill/>
              </a:ln>
              <a:solidFill>
                <a:srgbClr val="000000"/>
              </a:solidFill>
              <a:effectLst/>
              <a:latin typeface="Lato"/>
            </a:endParaRPr>
          </a:p>
        </p:txBody>
      </p:sp>
      <p:pic>
        <p:nvPicPr>
          <p:cNvPr id="9238" name="Picture 22" descr="wal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731" y="336896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weight trai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69" y="1818518"/>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jogg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662" y="4956751"/>
            <a:ext cx="381000" cy="381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84191" y="6333440"/>
            <a:ext cx="4459809" cy="338554"/>
          </a:xfrm>
          <a:prstGeom prst="rect">
            <a:avLst/>
          </a:prstGeom>
        </p:spPr>
        <p:txBody>
          <a:bodyPr wrap="square">
            <a:spAutoFit/>
          </a:bodyPr>
          <a:lstStyle/>
          <a:p>
            <a:r>
              <a:rPr lang="en-US" sz="1600" dirty="0" smtClean="0">
                <a:hlinkClick r:id="rId8"/>
              </a:rPr>
              <a:t>http</a:t>
            </a:r>
            <a:r>
              <a:rPr lang="en-US" sz="1600" dirty="0">
                <a:hlinkClick r:id="rId8"/>
              </a:rPr>
              <a:t>://www.cdc.gov/physicalactivity/basics</a:t>
            </a:r>
            <a:r>
              <a:rPr lang="en-US" sz="1600" dirty="0" smtClean="0">
                <a:hlinkClick r:id="rId8"/>
              </a:rPr>
              <a:t>/</a:t>
            </a:r>
            <a:r>
              <a:rPr lang="en-US" sz="1600" dirty="0" smtClean="0"/>
              <a:t> </a:t>
            </a:r>
            <a:endParaRPr lang="en-US" sz="1600" dirty="0"/>
          </a:p>
        </p:txBody>
      </p:sp>
    </p:spTree>
    <p:extLst>
      <p:ext uri="{BB962C8B-B14F-4D97-AF65-F5344CB8AC3E}">
        <p14:creationId xmlns:p14="http://schemas.microsoft.com/office/powerpoint/2010/main" val="3996245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much activity does an adult need?</a:t>
            </a:r>
          </a:p>
        </p:txBody>
      </p:sp>
      <p:pic>
        <p:nvPicPr>
          <p:cNvPr id="9238" name="Picture 22" descr="w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911" y="162354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weight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82" y="1602457"/>
            <a:ext cx="381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60801" y="2168277"/>
            <a:ext cx="5916195" cy="3139321"/>
          </a:xfrm>
          <a:prstGeom prst="rect">
            <a:avLst/>
          </a:prstGeom>
        </p:spPr>
        <p:txBody>
          <a:bodyPr wrap="square">
            <a:spAutoFit/>
          </a:bodyPr>
          <a:lstStyle/>
          <a:p>
            <a:r>
              <a:rPr lang="en-US" dirty="0">
                <a:solidFill>
                  <a:srgbClr val="000000"/>
                </a:solidFill>
                <a:latin typeface="Lato"/>
              </a:rPr>
              <a:t>10 minutes at a time is </a:t>
            </a:r>
            <a:r>
              <a:rPr lang="en-US" dirty="0" smtClean="0">
                <a:solidFill>
                  <a:srgbClr val="000000"/>
                </a:solidFill>
                <a:latin typeface="Lato"/>
              </a:rPr>
              <a:t>fine…</a:t>
            </a:r>
          </a:p>
          <a:p>
            <a:endParaRPr lang="en-US" dirty="0">
              <a:solidFill>
                <a:srgbClr val="000000"/>
              </a:solidFill>
              <a:latin typeface="Lato"/>
            </a:endParaRPr>
          </a:p>
          <a:p>
            <a:r>
              <a:rPr lang="en-US" dirty="0" smtClean="0">
                <a:solidFill>
                  <a:srgbClr val="000000"/>
                </a:solidFill>
                <a:latin typeface="Lato"/>
              </a:rPr>
              <a:t>10-minute activities performed 2-3 times per day will add up to about 140 – 210 minutes per week</a:t>
            </a:r>
          </a:p>
          <a:p>
            <a:endParaRPr lang="en-US" dirty="0">
              <a:solidFill>
                <a:srgbClr val="000000"/>
              </a:solidFill>
              <a:latin typeface="Lato"/>
            </a:endParaRPr>
          </a:p>
          <a:p>
            <a:r>
              <a:rPr lang="en-US" dirty="0" smtClean="0">
                <a:solidFill>
                  <a:srgbClr val="000000"/>
                </a:solidFill>
                <a:latin typeface="Lato"/>
              </a:rPr>
              <a:t>150 </a:t>
            </a:r>
            <a:r>
              <a:rPr lang="en-US" dirty="0">
                <a:solidFill>
                  <a:srgbClr val="000000"/>
                </a:solidFill>
                <a:latin typeface="Lato"/>
              </a:rPr>
              <a:t>minutes each week </a:t>
            </a:r>
            <a:r>
              <a:rPr lang="en-US" dirty="0" smtClean="0">
                <a:solidFill>
                  <a:srgbClr val="000000"/>
                </a:solidFill>
                <a:latin typeface="Lato"/>
              </a:rPr>
              <a:t>= 2 ½ hours…. </a:t>
            </a:r>
            <a:r>
              <a:rPr lang="en-US" dirty="0">
                <a:solidFill>
                  <a:srgbClr val="000000"/>
                </a:solidFill>
                <a:latin typeface="Lato"/>
              </a:rPr>
              <a:t>about the same amount of time you might spend watching a movie. </a:t>
            </a:r>
            <a:endParaRPr lang="en-US" dirty="0" smtClean="0">
              <a:solidFill>
                <a:srgbClr val="000000"/>
              </a:solidFill>
              <a:latin typeface="Lato"/>
            </a:endParaRPr>
          </a:p>
          <a:p>
            <a:endParaRPr lang="en-US" dirty="0">
              <a:solidFill>
                <a:srgbClr val="000000"/>
              </a:solidFill>
              <a:latin typeface="Lato"/>
            </a:endParaRPr>
          </a:p>
          <a:p>
            <a:r>
              <a:rPr lang="en-US" dirty="0" smtClean="0">
                <a:solidFill>
                  <a:srgbClr val="000000"/>
                </a:solidFill>
                <a:latin typeface="Lato"/>
              </a:rPr>
              <a:t>It's </a:t>
            </a:r>
            <a:r>
              <a:rPr lang="en-US" dirty="0">
                <a:solidFill>
                  <a:srgbClr val="000000"/>
                </a:solidFill>
                <a:latin typeface="Lato"/>
              </a:rPr>
              <a:t>about what works best for you, as long as you're doing physical activity at a moderate or vigorous effort for at least 10 minutes at a time.</a:t>
            </a:r>
            <a:endParaRPr lang="en-US" b="0" i="0" dirty="0">
              <a:solidFill>
                <a:srgbClr val="000000"/>
              </a:solidFill>
              <a:effectLst/>
              <a:latin typeface="Lato"/>
            </a:endParaRPr>
          </a:p>
        </p:txBody>
      </p:sp>
      <p:pic>
        <p:nvPicPr>
          <p:cNvPr id="9242" name="Picture 26" descr="jog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240" y="1602458"/>
            <a:ext cx="381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84191" y="6333440"/>
            <a:ext cx="4459809" cy="338554"/>
          </a:xfrm>
          <a:prstGeom prst="rect">
            <a:avLst/>
          </a:prstGeom>
        </p:spPr>
        <p:txBody>
          <a:bodyPr wrap="square">
            <a:spAutoFit/>
          </a:bodyPr>
          <a:lstStyle/>
          <a:p>
            <a:r>
              <a:rPr lang="en-US" sz="1600" dirty="0" smtClean="0">
                <a:hlinkClick r:id="rId5"/>
              </a:rPr>
              <a:t>http</a:t>
            </a:r>
            <a:r>
              <a:rPr lang="en-US" sz="1600" dirty="0">
                <a:hlinkClick r:id="rId5"/>
              </a:rPr>
              <a:t>://www.cdc.gov/physicalactivity/basics</a:t>
            </a:r>
            <a:r>
              <a:rPr lang="en-US" sz="1600" dirty="0" smtClean="0">
                <a:hlinkClick r:id="rId5"/>
              </a:rPr>
              <a:t>/</a:t>
            </a:r>
            <a:r>
              <a:rPr lang="en-US" sz="1600" dirty="0" smtClean="0"/>
              <a:t> </a:t>
            </a:r>
            <a:endParaRPr lang="en-US" sz="1600" dirty="0"/>
          </a:p>
        </p:txBody>
      </p:sp>
    </p:spTree>
    <p:extLst>
      <p:ext uri="{BB962C8B-B14F-4D97-AF65-F5344CB8AC3E}">
        <p14:creationId xmlns:p14="http://schemas.microsoft.com/office/powerpoint/2010/main" val="973931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much </a:t>
            </a:r>
            <a:r>
              <a:rPr lang="en-US" sz="3600" dirty="0" smtClean="0"/>
              <a:t>rest </a:t>
            </a:r>
            <a:r>
              <a:rPr lang="en-US" sz="3600" dirty="0"/>
              <a:t>does an adult need?</a:t>
            </a:r>
          </a:p>
        </p:txBody>
      </p:sp>
      <p:graphicFrame>
        <p:nvGraphicFramePr>
          <p:cNvPr id="3" name="Table 2"/>
          <p:cNvGraphicFramePr>
            <a:graphicFrameLocks noGrp="1"/>
          </p:cNvGraphicFramePr>
          <p:nvPr>
            <p:extLst>
              <p:ext uri="{D42A27DB-BD31-4B8C-83A1-F6EECF244321}">
                <p14:modId xmlns:p14="http://schemas.microsoft.com/office/powerpoint/2010/main" val="781948348"/>
              </p:ext>
            </p:extLst>
          </p:nvPr>
        </p:nvGraphicFramePr>
        <p:xfrm>
          <a:off x="1263250" y="1417638"/>
          <a:ext cx="6617500" cy="2252868"/>
        </p:xfrm>
        <a:graphic>
          <a:graphicData uri="http://schemas.openxmlformats.org/drawingml/2006/table">
            <a:tbl>
              <a:tblPr/>
              <a:tblGrid>
                <a:gridCol w="3308750"/>
                <a:gridCol w="3308750"/>
              </a:tblGrid>
              <a:tr h="476318">
                <a:tc>
                  <a:txBody>
                    <a:bodyPr/>
                    <a:lstStyle/>
                    <a:p>
                      <a:pPr algn="ctr"/>
                      <a:r>
                        <a:rPr lang="en-US" sz="1700" dirty="0"/>
                        <a:t>Age</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5B0"/>
                    </a:solidFill>
                  </a:tcPr>
                </a:tc>
                <a:tc>
                  <a:txBody>
                    <a:bodyPr/>
                    <a:lstStyle/>
                    <a:p>
                      <a:pPr algn="ctr"/>
                      <a:r>
                        <a:rPr lang="en-US" sz="1700" dirty="0"/>
                        <a:t>Recommended Amount of Sleep</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5B0"/>
                    </a:solidFill>
                  </a:tcPr>
                </a:tc>
              </a:tr>
              <a:tr h="339635">
                <a:tc>
                  <a:txBody>
                    <a:bodyPr/>
                    <a:lstStyle/>
                    <a:p>
                      <a:pPr lvl="1" algn="l"/>
                      <a:r>
                        <a:rPr lang="en-US" sz="1700" dirty="0"/>
                        <a:t>Newborns</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1" algn="l"/>
                      <a:r>
                        <a:rPr lang="en-US" sz="1700" dirty="0"/>
                        <a:t>16–18 hours a day</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823">
                <a:tc>
                  <a:txBody>
                    <a:bodyPr/>
                    <a:lstStyle/>
                    <a:p>
                      <a:pPr lvl="1" algn="l"/>
                      <a:r>
                        <a:rPr lang="en-US" sz="1700"/>
                        <a:t>Preschool-aged children</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1" algn="l"/>
                      <a:r>
                        <a:rPr lang="en-US" sz="1700" dirty="0"/>
                        <a:t>11–12 hours a day</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760">
                <a:tc>
                  <a:txBody>
                    <a:bodyPr/>
                    <a:lstStyle/>
                    <a:p>
                      <a:pPr lvl="1" algn="l"/>
                      <a:r>
                        <a:rPr lang="en-US" sz="1700"/>
                        <a:t>School-aged children</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1" algn="l"/>
                      <a:r>
                        <a:rPr lang="en-US" sz="1700" dirty="0"/>
                        <a:t>At least 10 hours a day</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26572">
                <a:tc>
                  <a:txBody>
                    <a:bodyPr/>
                    <a:lstStyle/>
                    <a:p>
                      <a:pPr lvl="1" algn="l"/>
                      <a:r>
                        <a:rPr lang="en-US" sz="1700"/>
                        <a:t>Teens</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1" algn="l"/>
                      <a:r>
                        <a:rPr lang="en-US" sz="1700" dirty="0"/>
                        <a:t>9–10 hours a day</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5760">
                <a:tc>
                  <a:txBody>
                    <a:bodyPr/>
                    <a:lstStyle/>
                    <a:p>
                      <a:pPr lvl="1" algn="l"/>
                      <a:r>
                        <a:rPr lang="en-US" sz="1700" dirty="0"/>
                        <a:t>Adults (including the elderly)</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1" algn="l"/>
                      <a:r>
                        <a:rPr lang="en-US" sz="1700" dirty="0"/>
                        <a:t>7–8 hours a day</a:t>
                      </a:r>
                    </a:p>
                  </a:txBody>
                  <a:tcPr marL="17867" marR="17867" marT="17867" marB="17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1199097" y="3898815"/>
            <a:ext cx="7694023" cy="2031325"/>
          </a:xfrm>
          <a:prstGeom prst="rect">
            <a:avLst/>
          </a:prstGeom>
          <a:noFill/>
        </p:spPr>
        <p:txBody>
          <a:bodyPr wrap="square" rtlCol="0">
            <a:spAutoFit/>
          </a:bodyPr>
          <a:lstStyle/>
          <a:p>
            <a:r>
              <a:rPr lang="en-US" dirty="0" smtClean="0"/>
              <a:t>Insufficient sleep is linked to:</a:t>
            </a:r>
          </a:p>
          <a:p>
            <a:pPr marL="285750" indent="-285750">
              <a:buFont typeface="Arial" panose="020B0604020202020204" pitchFamily="34" charset="0"/>
              <a:buChar char="•"/>
            </a:pPr>
            <a:r>
              <a:rPr lang="en-US" dirty="0" smtClean="0"/>
              <a:t>Increased risk for diabetes, stroke, heart disease, and hypertension</a:t>
            </a:r>
          </a:p>
          <a:p>
            <a:pPr marL="285750" indent="-285750">
              <a:buFont typeface="Arial" panose="020B0604020202020204" pitchFamily="34" charset="0"/>
              <a:buChar char="•"/>
            </a:pPr>
            <a:r>
              <a:rPr lang="en-US" dirty="0" smtClean="0"/>
              <a:t>Increased risk for obesity and difficulty maintaining healthy weight</a:t>
            </a:r>
          </a:p>
          <a:p>
            <a:pPr marL="285750" indent="-285750">
              <a:buFont typeface="Arial" panose="020B0604020202020204" pitchFamily="34" charset="0"/>
              <a:buChar char="•"/>
            </a:pPr>
            <a:r>
              <a:rPr lang="en-US" dirty="0" smtClean="0"/>
              <a:t>Poor performance, mistakes, and accidents during the day</a:t>
            </a:r>
          </a:p>
          <a:p>
            <a:endParaRPr lang="en-US" dirty="0" smtClean="0"/>
          </a:p>
          <a:p>
            <a:r>
              <a:rPr lang="en-US" dirty="0" smtClean="0"/>
              <a:t>(</a:t>
            </a:r>
            <a:r>
              <a:rPr lang="en-US" dirty="0"/>
              <a:t>Institute of Medicine (US) Committee on Sleep Medicine and </a:t>
            </a:r>
            <a:r>
              <a:rPr lang="en-US" dirty="0" smtClean="0"/>
              <a:t>Research, 2006)</a:t>
            </a:r>
          </a:p>
          <a:p>
            <a:endParaRPr lang="en-US" dirty="0"/>
          </a:p>
        </p:txBody>
      </p:sp>
    </p:spTree>
    <p:extLst>
      <p:ext uri="{BB962C8B-B14F-4D97-AF65-F5344CB8AC3E}">
        <p14:creationId xmlns:p14="http://schemas.microsoft.com/office/powerpoint/2010/main" val="1502588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60"/>
            <a:ext cx="8229600" cy="1143000"/>
          </a:xfrm>
        </p:spPr>
        <p:txBody>
          <a:bodyPr/>
          <a:lstStyle/>
          <a:p>
            <a:r>
              <a:rPr lang="en-US" sz="3600" dirty="0"/>
              <a:t>Ergonomic Resources</a:t>
            </a:r>
          </a:p>
        </p:txBody>
      </p:sp>
      <p:sp>
        <p:nvSpPr>
          <p:cNvPr id="7" name="Rectangle 6"/>
          <p:cNvSpPr/>
          <p:nvPr/>
        </p:nvSpPr>
        <p:spPr>
          <a:xfrm>
            <a:off x="457200" y="1618894"/>
            <a:ext cx="8229600" cy="3970318"/>
          </a:xfrm>
          <a:prstGeom prst="rect">
            <a:avLst/>
          </a:prstGeom>
        </p:spPr>
        <p:txBody>
          <a:bodyPr wrap="square">
            <a:spAutoFit/>
          </a:bodyPr>
          <a:lstStyle/>
          <a:p>
            <a:r>
              <a:rPr lang="en-US" dirty="0">
                <a:hlinkClick r:id="rId2"/>
              </a:rPr>
              <a:t>http://safety.ucanr.edu/Training/Ergonomic_Training/Ergonomic_Resources</a:t>
            </a:r>
            <a:r>
              <a:rPr lang="en-US" dirty="0" smtClean="0">
                <a:hlinkClick r:id="rId2"/>
              </a:rPr>
              <a:t>/</a:t>
            </a:r>
            <a:r>
              <a:rPr lang="en-US" dirty="0" smtClean="0"/>
              <a:t> </a:t>
            </a:r>
            <a:endParaRPr lang="en-US" dirty="0"/>
          </a:p>
          <a:p>
            <a:r>
              <a:rPr lang="en-US" dirty="0" err="1" smtClean="0"/>
              <a:t>SafetyNote</a:t>
            </a:r>
            <a:r>
              <a:rPr lang="en-US" dirty="0" smtClean="0"/>
              <a:t> </a:t>
            </a:r>
            <a:r>
              <a:rPr lang="en-US" dirty="0"/>
              <a:t>#</a:t>
            </a:r>
            <a:r>
              <a:rPr lang="en-US" dirty="0" smtClean="0"/>
              <a:t>10 "Safe </a:t>
            </a:r>
            <a:r>
              <a:rPr lang="en-US" dirty="0"/>
              <a:t>Lifting Practices"	</a:t>
            </a:r>
          </a:p>
          <a:p>
            <a:r>
              <a:rPr lang="en-US" dirty="0" err="1" smtClean="0"/>
              <a:t>SafetyNote</a:t>
            </a:r>
            <a:r>
              <a:rPr lang="en-US" dirty="0" smtClean="0"/>
              <a:t> </a:t>
            </a:r>
            <a:r>
              <a:rPr lang="en-US" dirty="0"/>
              <a:t>#</a:t>
            </a:r>
            <a:r>
              <a:rPr lang="en-US" dirty="0" smtClean="0"/>
              <a:t>28 "Computer </a:t>
            </a:r>
            <a:r>
              <a:rPr lang="en-US" dirty="0"/>
              <a:t>Workstation"	</a:t>
            </a:r>
          </a:p>
          <a:p>
            <a:r>
              <a:rPr lang="en-US" dirty="0" err="1" smtClean="0"/>
              <a:t>SafetyNote</a:t>
            </a:r>
            <a:r>
              <a:rPr lang="en-US" dirty="0" smtClean="0"/>
              <a:t> </a:t>
            </a:r>
            <a:r>
              <a:rPr lang="en-US" dirty="0"/>
              <a:t>#</a:t>
            </a:r>
            <a:r>
              <a:rPr lang="en-US" dirty="0" smtClean="0"/>
              <a:t>69 "Continuous </a:t>
            </a:r>
            <a:r>
              <a:rPr lang="en-US" dirty="0"/>
              <a:t>Standing Practices"	</a:t>
            </a:r>
            <a:endParaRPr lang="en-US" dirty="0" smtClean="0"/>
          </a:p>
          <a:p>
            <a:r>
              <a:rPr lang="en-US" dirty="0" smtClean="0"/>
              <a:t>UCD </a:t>
            </a:r>
            <a:r>
              <a:rPr lang="en-US" dirty="0" err="1"/>
              <a:t>SafetyNet</a:t>
            </a:r>
            <a:r>
              <a:rPr lang="en-US" dirty="0"/>
              <a:t> #</a:t>
            </a:r>
            <a:r>
              <a:rPr lang="en-US" dirty="0" smtClean="0"/>
              <a:t>17 "Personal </a:t>
            </a:r>
            <a:r>
              <a:rPr lang="en-US" dirty="0"/>
              <a:t>Computer Workstation Checklist"	</a:t>
            </a:r>
          </a:p>
          <a:p>
            <a:r>
              <a:rPr lang="en-US" dirty="0" smtClean="0"/>
              <a:t>UCD </a:t>
            </a:r>
            <a:r>
              <a:rPr lang="en-US" dirty="0" err="1"/>
              <a:t>SafetyNet</a:t>
            </a:r>
            <a:r>
              <a:rPr lang="en-US" dirty="0"/>
              <a:t> #</a:t>
            </a:r>
            <a:r>
              <a:rPr lang="en-US" dirty="0" smtClean="0"/>
              <a:t>29 "Back </a:t>
            </a:r>
            <a:r>
              <a:rPr lang="en-US" dirty="0"/>
              <a:t>Belts"	</a:t>
            </a:r>
          </a:p>
          <a:p>
            <a:r>
              <a:rPr lang="en-US" dirty="0" smtClean="0"/>
              <a:t>UCD </a:t>
            </a:r>
            <a:r>
              <a:rPr lang="en-US" dirty="0" err="1"/>
              <a:t>SafetyNet</a:t>
            </a:r>
            <a:r>
              <a:rPr lang="en-US" dirty="0"/>
              <a:t> #</a:t>
            </a:r>
            <a:r>
              <a:rPr lang="en-US" dirty="0" smtClean="0"/>
              <a:t>41 "Protect </a:t>
            </a:r>
            <a:r>
              <a:rPr lang="en-US" dirty="0"/>
              <a:t>Your Wrists and Hands from Repetitive Motion Injury"	</a:t>
            </a:r>
          </a:p>
          <a:p>
            <a:r>
              <a:rPr lang="en-US" dirty="0" smtClean="0"/>
              <a:t>UCD </a:t>
            </a:r>
            <a:r>
              <a:rPr lang="en-US" dirty="0" err="1"/>
              <a:t>SafetyNet</a:t>
            </a:r>
            <a:r>
              <a:rPr lang="en-US" dirty="0"/>
              <a:t> #</a:t>
            </a:r>
            <a:r>
              <a:rPr lang="en-US" dirty="0" smtClean="0"/>
              <a:t>46 "Lifting</a:t>
            </a:r>
            <a:r>
              <a:rPr lang="en-US" dirty="0"/>
              <a:t>"	</a:t>
            </a:r>
          </a:p>
          <a:p>
            <a:r>
              <a:rPr lang="en-US" dirty="0" smtClean="0"/>
              <a:t>UCD </a:t>
            </a:r>
            <a:r>
              <a:rPr lang="en-US" dirty="0" err="1"/>
              <a:t>SafetyNet</a:t>
            </a:r>
            <a:r>
              <a:rPr lang="en-US" dirty="0"/>
              <a:t> #</a:t>
            </a:r>
            <a:r>
              <a:rPr lang="en-US" dirty="0" smtClean="0"/>
              <a:t>96 "Keyboard </a:t>
            </a:r>
            <a:r>
              <a:rPr lang="en-US" dirty="0"/>
              <a:t>and Mouse </a:t>
            </a:r>
            <a:r>
              <a:rPr lang="en-US" dirty="0" smtClean="0"/>
              <a:t>Use“</a:t>
            </a:r>
          </a:p>
          <a:p>
            <a:endParaRPr lang="en-US" dirty="0"/>
          </a:p>
          <a:p>
            <a:r>
              <a:rPr lang="en-US" dirty="0" smtClean="0"/>
              <a:t>Recommended ergonomic equipment:</a:t>
            </a:r>
            <a:endParaRPr lang="en-US" dirty="0" smtClean="0">
              <a:hlinkClick r:id="rId3"/>
            </a:endParaRPr>
          </a:p>
          <a:p>
            <a:r>
              <a:rPr lang="en-US" dirty="0" smtClean="0">
                <a:hlinkClick r:id="rId3"/>
              </a:rPr>
              <a:t>http</a:t>
            </a:r>
            <a:r>
              <a:rPr lang="en-US" dirty="0">
                <a:hlinkClick r:id="rId3"/>
              </a:rPr>
              <a:t>://safety.ucanr.edu/Training/Ergonomic_Training/Equipment_Catalog</a:t>
            </a:r>
            <a:r>
              <a:rPr lang="en-US" dirty="0" smtClean="0">
                <a:hlinkClick r:id="rId3"/>
              </a:rPr>
              <a:t>/</a:t>
            </a:r>
            <a:r>
              <a:rPr lang="en-US" dirty="0" smtClean="0"/>
              <a:t> </a:t>
            </a:r>
          </a:p>
          <a:p>
            <a:endParaRPr lang="en-US" dirty="0"/>
          </a:p>
          <a:p>
            <a:r>
              <a:rPr lang="en-US" dirty="0"/>
              <a:t>	</a:t>
            </a:r>
          </a:p>
        </p:txBody>
      </p:sp>
    </p:spTree>
    <p:extLst>
      <p:ext uri="{BB962C8B-B14F-4D97-AF65-F5344CB8AC3E}">
        <p14:creationId xmlns:p14="http://schemas.microsoft.com/office/powerpoint/2010/main" val="559760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3600" dirty="0" smtClean="0"/>
              <a:t>Ergonomic Resources</a:t>
            </a:r>
            <a:endParaRPr lang="en-US" sz="3600" dirty="0"/>
          </a:p>
        </p:txBody>
      </p:sp>
      <p:sp>
        <p:nvSpPr>
          <p:cNvPr id="3" name="Content Placeholder 2"/>
          <p:cNvSpPr>
            <a:spLocks noGrp="1"/>
          </p:cNvSpPr>
          <p:nvPr>
            <p:ph sz="half" idx="1"/>
          </p:nvPr>
        </p:nvSpPr>
        <p:spPr>
          <a:xfrm>
            <a:off x="1609596" y="1154591"/>
            <a:ext cx="6557374" cy="4154392"/>
          </a:xfrm>
        </p:spPr>
        <p:txBody>
          <a:bodyPr>
            <a:normAutofit/>
          </a:bodyPr>
          <a:lstStyle/>
          <a:p>
            <a:pPr marL="0" indent="0">
              <a:buNone/>
            </a:pPr>
            <a:r>
              <a:rPr lang="en-US" sz="2000" dirty="0" smtClean="0">
                <a:hlinkClick r:id="rId3"/>
              </a:rPr>
              <a:t>http</a:t>
            </a:r>
            <a:r>
              <a:rPr lang="en-US" sz="2000" dirty="0">
                <a:hlinkClick r:id="rId3"/>
              </a:rPr>
              <a:t>://safety.ucanr.edu/Training/Ergonomic_Training/</a:t>
            </a:r>
            <a:r>
              <a:rPr lang="en-US" sz="2000" dirty="0"/>
              <a:t> </a:t>
            </a:r>
          </a:p>
        </p:txBody>
      </p:sp>
      <p:pic>
        <p:nvPicPr>
          <p:cNvPr id="8" name="Picture 7"/>
          <p:cNvPicPr>
            <a:picLocks noChangeAspect="1"/>
          </p:cNvPicPr>
          <p:nvPr/>
        </p:nvPicPr>
        <p:blipFill rotWithShape="1">
          <a:blip r:embed="rId4"/>
          <a:srcRect l="31676" t="31674" r="11969" b="13583"/>
          <a:stretch/>
        </p:blipFill>
        <p:spPr>
          <a:xfrm>
            <a:off x="2204581" y="1701836"/>
            <a:ext cx="4991622" cy="3947221"/>
          </a:xfrm>
          <a:prstGeom prst="rect">
            <a:avLst/>
          </a:prstGeom>
          <a:ln>
            <a:solidFill>
              <a:schemeClr val="tx1"/>
            </a:solidFill>
          </a:ln>
        </p:spPr>
      </p:pic>
    </p:spTree>
    <p:extLst>
      <p:ext uri="{BB962C8B-B14F-4D97-AF65-F5344CB8AC3E}">
        <p14:creationId xmlns:p14="http://schemas.microsoft.com/office/powerpoint/2010/main" val="1512092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a:xfrm>
            <a:off x="457200" y="1600201"/>
            <a:ext cx="8092440" cy="4154392"/>
          </a:xfrm>
        </p:spPr>
        <p:txBody>
          <a:bodyPr/>
          <a:lstStyle/>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a:t>S</a:t>
            </a:r>
            <a:r>
              <a:rPr lang="en-US" sz="2400" dirty="0" smtClean="0"/>
              <a:t>afety presentation that are shared in our building all-staff meeting are also made available on our website:</a:t>
            </a:r>
          </a:p>
          <a:p>
            <a:pPr marL="0" indent="0">
              <a:buNone/>
            </a:pPr>
            <a:r>
              <a:rPr lang="en-US" sz="2400" dirty="0">
                <a:hlinkClick r:id="rId2"/>
              </a:rPr>
              <a:t>http://safety.ucanr.edu/Training/Presentations/Staff_Meetings</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126371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Requesting </a:t>
            </a:r>
            <a:br>
              <a:rPr lang="en-US" sz="3600" dirty="0" smtClean="0"/>
            </a:br>
            <a:r>
              <a:rPr lang="en-US" sz="3600" dirty="0" smtClean="0"/>
              <a:t>Be Smart About Safety (BSAS) Funds</a:t>
            </a:r>
            <a:endParaRPr lang="en-US" sz="3600" dirty="0"/>
          </a:p>
        </p:txBody>
      </p:sp>
      <p:sp>
        <p:nvSpPr>
          <p:cNvPr id="3" name="Content Placeholder 2"/>
          <p:cNvSpPr>
            <a:spLocks noGrp="1"/>
          </p:cNvSpPr>
          <p:nvPr>
            <p:ph sz="half" idx="1"/>
          </p:nvPr>
        </p:nvSpPr>
        <p:spPr>
          <a:xfrm>
            <a:off x="457200" y="1600201"/>
            <a:ext cx="8229600" cy="4154392"/>
          </a:xfrm>
        </p:spPr>
        <p:txBody>
          <a:bodyPr>
            <a:normAutofit fontScale="70000" lnSpcReduction="20000"/>
          </a:bodyPr>
          <a:lstStyle/>
          <a:p>
            <a:pPr marL="514350" indent="-514350">
              <a:buFont typeface="+mj-lt"/>
              <a:buAutoNum type="arabicPeriod"/>
            </a:pPr>
            <a:r>
              <a:rPr lang="en-US" dirty="0" smtClean="0"/>
              <a:t>Requester(s</a:t>
            </a:r>
            <a:r>
              <a:rPr lang="en-US" dirty="0"/>
              <a:t>) completes the online ergonomic </a:t>
            </a:r>
            <a:r>
              <a:rPr lang="en-US" dirty="0" smtClean="0"/>
              <a:t>assessment.</a:t>
            </a:r>
          </a:p>
          <a:p>
            <a:pPr marL="514350" indent="-514350">
              <a:buFont typeface="+mj-lt"/>
              <a:buAutoNum type="arabicPeriod"/>
            </a:pPr>
            <a:endParaRPr lang="en-US" sz="1300" dirty="0" smtClean="0"/>
          </a:p>
          <a:p>
            <a:pPr marL="514350" indent="-514350">
              <a:buFont typeface="+mj-lt"/>
              <a:buAutoNum type="arabicPeriod"/>
            </a:pPr>
            <a:r>
              <a:rPr lang="en-US" dirty="0" smtClean="0"/>
              <a:t>Submit </a:t>
            </a:r>
            <a:r>
              <a:rPr lang="en-US" dirty="0"/>
              <a:t>a Be Smart About Safety (BSAS) funding request and office ergonomic equipment request form </a:t>
            </a:r>
          </a:p>
          <a:p>
            <a:pPr lvl="1"/>
            <a:r>
              <a:rPr lang="en-US" dirty="0" smtClean="0"/>
              <a:t>Office </a:t>
            </a:r>
            <a:r>
              <a:rPr lang="en-US" dirty="0"/>
              <a:t>Ergonomic Equipment is eligible for 50% funding by BSAS, with the other 50% from local department funds. </a:t>
            </a:r>
            <a:endParaRPr lang="en-US" dirty="0" smtClean="0"/>
          </a:p>
          <a:p>
            <a:pPr lvl="1"/>
            <a:r>
              <a:rPr lang="en-US" dirty="0" smtClean="0"/>
              <a:t>The </a:t>
            </a:r>
            <a:r>
              <a:rPr lang="en-US" dirty="0"/>
              <a:t>requested equipment must be indicated by the results of the </a:t>
            </a:r>
            <a:r>
              <a:rPr lang="en-US" dirty="0" smtClean="0"/>
              <a:t>ergonomic assessment(s)</a:t>
            </a:r>
          </a:p>
          <a:p>
            <a:pPr lvl="1"/>
            <a:endParaRPr lang="en-US" sz="1400" dirty="0"/>
          </a:p>
          <a:p>
            <a:pPr marL="514350" indent="-514350">
              <a:buFont typeface="+mj-lt"/>
              <a:buAutoNum type="arabicPeriod"/>
            </a:pPr>
            <a:r>
              <a:rPr lang="en-US" dirty="0" smtClean="0"/>
              <a:t>Risk </a:t>
            </a:r>
            <a:r>
              <a:rPr lang="en-US" dirty="0"/>
              <a:t>&amp; Safety Services will review the BSAS application and if approved, provide the account number for the 50% funding</a:t>
            </a:r>
            <a:r>
              <a:rPr lang="en-US" dirty="0" smtClean="0"/>
              <a:t>.</a:t>
            </a:r>
          </a:p>
          <a:p>
            <a:pPr marL="514350" indent="-514350">
              <a:buFont typeface="+mj-lt"/>
              <a:buAutoNum type="arabicPeriod"/>
            </a:pPr>
            <a:endParaRPr lang="en-US" sz="1400" dirty="0"/>
          </a:p>
          <a:p>
            <a:pPr marL="514350" indent="-514350">
              <a:buFont typeface="+mj-lt"/>
              <a:buAutoNum type="arabicPeriod"/>
            </a:pPr>
            <a:r>
              <a:rPr lang="en-US" dirty="0" smtClean="0"/>
              <a:t>Requester </a:t>
            </a:r>
            <a:r>
              <a:rPr lang="en-US" dirty="0"/>
              <a:t>or department makes the </a:t>
            </a:r>
            <a:r>
              <a:rPr lang="en-US" dirty="0" smtClean="0"/>
              <a:t>purchase and </a:t>
            </a:r>
            <a:r>
              <a:rPr lang="en-US" dirty="0"/>
              <a:t>directs the expense to 50% BSAS account, 50% other local account(s</a:t>
            </a:r>
            <a:r>
              <a:rPr lang="en-US" dirty="0" smtClean="0"/>
              <a:t>).</a:t>
            </a:r>
          </a:p>
          <a:p>
            <a:pPr marL="514350" indent="-514350">
              <a:buFont typeface="+mj-lt"/>
              <a:buAutoNum type="arabicPeriod"/>
            </a:pPr>
            <a:endParaRPr lang="en-US" sz="1600" dirty="0" smtClean="0"/>
          </a:p>
          <a:p>
            <a:pPr marL="514350" indent="-514350">
              <a:buFont typeface="+mj-lt"/>
              <a:buAutoNum type="arabicPeriod"/>
            </a:pPr>
            <a:r>
              <a:rPr lang="en-US" dirty="0" smtClean="0"/>
              <a:t>Requester or department makes arrangement for installation of </a:t>
            </a:r>
            <a:r>
              <a:rPr lang="en-US" dirty="0" smtClean="0"/>
              <a:t>equipment. </a:t>
            </a:r>
            <a:endParaRPr lang="en-US" dirty="0"/>
          </a:p>
          <a:p>
            <a:endParaRPr lang="en-US" dirty="0"/>
          </a:p>
        </p:txBody>
      </p:sp>
    </p:spTree>
    <p:extLst>
      <p:ext uri="{BB962C8B-B14F-4D97-AF65-F5344CB8AC3E}">
        <p14:creationId xmlns:p14="http://schemas.microsoft.com/office/powerpoint/2010/main" val="328827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Requesting </a:t>
            </a:r>
            <a:br>
              <a:rPr lang="en-US" sz="3600" dirty="0" smtClean="0"/>
            </a:br>
            <a:r>
              <a:rPr lang="en-US" sz="3600" dirty="0" smtClean="0"/>
              <a:t>Be Smart About Safety (BSAS) Funds</a:t>
            </a:r>
            <a:endParaRPr lang="en-US" sz="3600" dirty="0"/>
          </a:p>
        </p:txBody>
      </p:sp>
      <p:sp>
        <p:nvSpPr>
          <p:cNvPr id="3" name="Content Placeholder 2"/>
          <p:cNvSpPr>
            <a:spLocks noGrp="1"/>
          </p:cNvSpPr>
          <p:nvPr>
            <p:ph sz="half" idx="1"/>
          </p:nvPr>
        </p:nvSpPr>
        <p:spPr>
          <a:xfrm>
            <a:off x="457199" y="1600201"/>
            <a:ext cx="8373649" cy="955109"/>
          </a:xfrm>
        </p:spPr>
        <p:txBody>
          <a:bodyPr>
            <a:normAutofit/>
          </a:bodyPr>
          <a:lstStyle/>
          <a:p>
            <a:pPr marL="0" indent="0">
              <a:buNone/>
            </a:pPr>
            <a:r>
              <a:rPr lang="en-US" sz="2400" dirty="0" smtClean="0"/>
              <a:t>Ergonomic assessment website: </a:t>
            </a:r>
            <a:r>
              <a:rPr lang="en-US" sz="2000" dirty="0" smtClean="0">
                <a:hlinkClick r:id="rId3"/>
              </a:rPr>
              <a:t>http://safety.ucanr.edu/Training/Ergonomic_Training/Ergonomic_Assessment/</a:t>
            </a:r>
            <a:r>
              <a:rPr lang="en-US" sz="2000" dirty="0" smtClean="0"/>
              <a:t> </a:t>
            </a:r>
          </a:p>
          <a:p>
            <a:pPr marL="0" indent="0">
              <a:buNone/>
            </a:pPr>
            <a:endParaRPr lang="en-US" sz="2000" dirty="0" smtClean="0"/>
          </a:p>
        </p:txBody>
      </p:sp>
      <p:pic>
        <p:nvPicPr>
          <p:cNvPr id="6" name="Picture 5"/>
          <p:cNvPicPr>
            <a:picLocks noChangeAspect="1"/>
          </p:cNvPicPr>
          <p:nvPr/>
        </p:nvPicPr>
        <p:blipFill rotWithShape="1">
          <a:blip r:embed="rId4"/>
          <a:srcRect t="4686" r="19553" b="29429"/>
          <a:stretch/>
        </p:blipFill>
        <p:spPr>
          <a:xfrm>
            <a:off x="739998" y="2884026"/>
            <a:ext cx="3938118" cy="2641161"/>
          </a:xfrm>
          <a:prstGeom prst="rect">
            <a:avLst/>
          </a:prstGeom>
          <a:ln w="19050">
            <a:solidFill>
              <a:schemeClr val="tx1"/>
            </a:solidFill>
          </a:ln>
        </p:spPr>
      </p:pic>
      <p:pic>
        <p:nvPicPr>
          <p:cNvPr id="4" name="Picture 3"/>
          <p:cNvPicPr>
            <a:picLocks noChangeAspect="1"/>
          </p:cNvPicPr>
          <p:nvPr/>
        </p:nvPicPr>
        <p:blipFill>
          <a:blip r:embed="rId5"/>
          <a:stretch>
            <a:fillRect/>
          </a:stretch>
        </p:blipFill>
        <p:spPr>
          <a:xfrm>
            <a:off x="5759982" y="2843409"/>
            <a:ext cx="2749241" cy="3703998"/>
          </a:xfrm>
          <a:prstGeom prst="rect">
            <a:avLst/>
          </a:prstGeom>
          <a:ln w="15875">
            <a:solidFill>
              <a:schemeClr val="tx1"/>
            </a:solidFill>
          </a:ln>
        </p:spPr>
      </p:pic>
      <p:sp>
        <p:nvSpPr>
          <p:cNvPr id="5" name="Rectangle 4"/>
          <p:cNvSpPr/>
          <p:nvPr/>
        </p:nvSpPr>
        <p:spPr>
          <a:xfrm>
            <a:off x="739998" y="2514694"/>
            <a:ext cx="3867149" cy="369332"/>
          </a:xfrm>
          <a:prstGeom prst="rect">
            <a:avLst/>
          </a:prstGeom>
        </p:spPr>
        <p:txBody>
          <a:bodyPr wrap="none">
            <a:spAutoFit/>
          </a:bodyPr>
          <a:lstStyle/>
          <a:p>
            <a:pPr marL="0" indent="0">
              <a:buNone/>
            </a:pPr>
            <a:r>
              <a:rPr lang="en-US" dirty="0"/>
              <a:t>Online ergonomic assessment software</a:t>
            </a:r>
          </a:p>
        </p:txBody>
      </p:sp>
      <p:sp>
        <p:nvSpPr>
          <p:cNvPr id="7" name="Rectangle 6"/>
          <p:cNvSpPr/>
          <p:nvPr/>
        </p:nvSpPr>
        <p:spPr>
          <a:xfrm>
            <a:off x="6022823" y="2481277"/>
            <a:ext cx="2223557" cy="369332"/>
          </a:xfrm>
          <a:prstGeom prst="rect">
            <a:avLst/>
          </a:prstGeom>
        </p:spPr>
        <p:txBody>
          <a:bodyPr wrap="none">
            <a:spAutoFit/>
          </a:bodyPr>
          <a:lstStyle/>
          <a:p>
            <a:pPr marL="0" indent="0">
              <a:buNone/>
            </a:pPr>
            <a:r>
              <a:rPr lang="en-US" dirty="0" smtClean="0"/>
              <a:t>Website request form</a:t>
            </a:r>
            <a:endParaRPr lang="en-US" dirty="0"/>
          </a:p>
        </p:txBody>
      </p:sp>
    </p:spTree>
    <p:extLst>
      <p:ext uri="{BB962C8B-B14F-4D97-AF65-F5344CB8AC3E}">
        <p14:creationId xmlns:p14="http://schemas.microsoft.com/office/powerpoint/2010/main" val="2388969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t>
            </a:r>
            <a:br>
              <a:rPr lang="en-US" sz="3600" dirty="0" smtClean="0"/>
            </a:br>
            <a:r>
              <a:rPr lang="en-US" sz="3600" dirty="0" smtClean="0"/>
              <a:t>Be Smart About Safety (BSAS) Website</a:t>
            </a:r>
            <a:br>
              <a:rPr lang="en-US" sz="3600" dirty="0" smtClean="0"/>
            </a:br>
            <a:r>
              <a:rPr lang="en-US" sz="2800" dirty="0">
                <a:hlinkClick r:id="rId2"/>
              </a:rPr>
              <a:t>http://safety.ucanr.edu/Programs/BSAS/</a:t>
            </a:r>
            <a:r>
              <a:rPr lang="en-US" sz="2800" dirty="0"/>
              <a:t> </a:t>
            </a:r>
            <a:r>
              <a:rPr lang="en-US" sz="3600" dirty="0"/>
              <a:t/>
            </a:r>
            <a:br>
              <a:rPr lang="en-US" sz="3600" dirty="0"/>
            </a:br>
            <a:r>
              <a:rPr lang="en-US" sz="3600" dirty="0" smtClean="0"/>
              <a:t> </a:t>
            </a:r>
            <a:endParaRPr lang="en-US" sz="3600" dirty="0"/>
          </a:p>
        </p:txBody>
      </p:sp>
      <p:sp>
        <p:nvSpPr>
          <p:cNvPr id="3" name="Content Placeholder 2"/>
          <p:cNvSpPr>
            <a:spLocks noGrp="1"/>
          </p:cNvSpPr>
          <p:nvPr>
            <p:ph sz="half" idx="1"/>
          </p:nvPr>
        </p:nvSpPr>
        <p:spPr>
          <a:xfrm>
            <a:off x="1017270" y="4598125"/>
            <a:ext cx="7891599" cy="1059725"/>
          </a:xfrm>
        </p:spPr>
        <p:txBody>
          <a:bodyPr>
            <a:normAutofit fontScale="85000" lnSpcReduction="10000"/>
          </a:bodyPr>
          <a:lstStyle/>
          <a:p>
            <a:pPr marL="0" indent="0">
              <a:buNone/>
            </a:pPr>
            <a:endParaRPr lang="en-US" sz="2400" dirty="0" smtClean="0"/>
          </a:p>
          <a:p>
            <a:pPr marL="0" indent="0">
              <a:buNone/>
            </a:pPr>
            <a:r>
              <a:rPr lang="en-US" sz="2200" dirty="0" smtClean="0"/>
              <a:t>BSAS funding request form: </a:t>
            </a:r>
            <a:r>
              <a:rPr lang="en-US" sz="2200" dirty="0" smtClean="0">
                <a:hlinkClick r:id="rId3"/>
              </a:rPr>
              <a:t>http</a:t>
            </a:r>
            <a:r>
              <a:rPr lang="en-US" sz="2200" dirty="0">
                <a:hlinkClick r:id="rId3"/>
              </a:rPr>
              <a:t>://</a:t>
            </a:r>
            <a:r>
              <a:rPr lang="en-US" sz="2200" dirty="0" smtClean="0">
                <a:hlinkClick r:id="rId3"/>
              </a:rPr>
              <a:t>safety.ucanr.edu/files/178981.pdf</a:t>
            </a:r>
            <a:r>
              <a:rPr lang="en-US" sz="2200" dirty="0" smtClean="0"/>
              <a:t> </a:t>
            </a:r>
          </a:p>
          <a:p>
            <a:pPr marL="0" indent="0">
              <a:buNone/>
            </a:pPr>
            <a:r>
              <a:rPr lang="en-US" sz="2200" dirty="0"/>
              <a:t>BSAS </a:t>
            </a:r>
            <a:r>
              <a:rPr lang="en-US" sz="2200" dirty="0" smtClean="0"/>
              <a:t>ergonomic equipment </a:t>
            </a:r>
            <a:r>
              <a:rPr lang="en-US" sz="2200" dirty="0"/>
              <a:t>form: </a:t>
            </a:r>
            <a:r>
              <a:rPr lang="en-US" sz="2200" dirty="0" smtClean="0">
                <a:hlinkClick r:id="rId4"/>
              </a:rPr>
              <a:t>http</a:t>
            </a:r>
            <a:r>
              <a:rPr lang="en-US" sz="2200" dirty="0">
                <a:hlinkClick r:id="rId4"/>
              </a:rPr>
              <a:t>://</a:t>
            </a:r>
            <a:r>
              <a:rPr lang="en-US" sz="2200" dirty="0" smtClean="0">
                <a:hlinkClick r:id="rId4"/>
              </a:rPr>
              <a:t>safety.ucanr.edu/files/178982.pdf</a:t>
            </a:r>
            <a:r>
              <a:rPr lang="en-US" sz="2200" dirty="0" smtClean="0"/>
              <a:t> </a:t>
            </a:r>
            <a:endParaRPr lang="en-US" sz="2200" dirty="0"/>
          </a:p>
          <a:p>
            <a:pPr marL="0" indent="0">
              <a:buNone/>
            </a:pPr>
            <a:endParaRPr lang="en-US" dirty="0"/>
          </a:p>
        </p:txBody>
      </p:sp>
      <p:pic>
        <p:nvPicPr>
          <p:cNvPr id="5" name="Picture 4"/>
          <p:cNvPicPr>
            <a:picLocks noChangeAspect="1"/>
          </p:cNvPicPr>
          <p:nvPr/>
        </p:nvPicPr>
        <p:blipFill rotWithShape="1">
          <a:blip r:embed="rId5"/>
          <a:srcRect l="10042" t="15516" r="11992" b="36616"/>
          <a:stretch/>
        </p:blipFill>
        <p:spPr>
          <a:xfrm>
            <a:off x="901337" y="1596878"/>
            <a:ext cx="6352470" cy="3193832"/>
          </a:xfrm>
          <a:prstGeom prst="rect">
            <a:avLst/>
          </a:prstGeom>
        </p:spPr>
      </p:pic>
    </p:spTree>
    <p:extLst>
      <p:ext uri="{BB962C8B-B14F-4D97-AF65-F5344CB8AC3E}">
        <p14:creationId xmlns:p14="http://schemas.microsoft.com/office/powerpoint/2010/main" val="1571699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CtrlWORK</a:t>
            </a:r>
            <a:r>
              <a:rPr lang="en-US" sz="3600" dirty="0"/>
              <a:t> </a:t>
            </a:r>
            <a:r>
              <a:rPr lang="en-US" sz="3600" dirty="0" smtClean="0"/>
              <a:t>Software for Ergo Breaks</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627" y="1880833"/>
            <a:ext cx="2578040" cy="29571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515" y="1728592"/>
            <a:ext cx="2283139" cy="4089479"/>
          </a:xfrm>
          <a:prstGeom prst="rect">
            <a:avLst/>
          </a:prstGeom>
        </p:spPr>
      </p:pic>
      <p:sp>
        <p:nvSpPr>
          <p:cNvPr id="7" name="TextBox 6"/>
          <p:cNvSpPr txBox="1"/>
          <p:nvPr/>
        </p:nvSpPr>
        <p:spPr>
          <a:xfrm>
            <a:off x="1146955" y="4865063"/>
            <a:ext cx="4403755" cy="707886"/>
          </a:xfrm>
          <a:prstGeom prst="rect">
            <a:avLst/>
          </a:prstGeom>
          <a:noFill/>
        </p:spPr>
        <p:txBody>
          <a:bodyPr wrap="square" rtlCol="0">
            <a:spAutoFit/>
          </a:bodyPr>
          <a:lstStyle/>
          <a:p>
            <a:r>
              <a:rPr lang="en-US" sz="2000" dirty="0" smtClean="0"/>
              <a:t>Customize settings for type, amount, and frequency of desktop reminders</a:t>
            </a:r>
            <a:endParaRPr lang="en-US" sz="2000" dirty="0"/>
          </a:p>
        </p:txBody>
      </p:sp>
      <p:sp>
        <p:nvSpPr>
          <p:cNvPr id="8" name="TextBox 7"/>
          <p:cNvSpPr txBox="1"/>
          <p:nvPr/>
        </p:nvSpPr>
        <p:spPr>
          <a:xfrm>
            <a:off x="1146955" y="1096927"/>
            <a:ext cx="7640876" cy="461665"/>
          </a:xfrm>
          <a:prstGeom prst="rect">
            <a:avLst/>
          </a:prstGeom>
          <a:noFill/>
        </p:spPr>
        <p:txBody>
          <a:bodyPr wrap="square" rtlCol="0">
            <a:spAutoFit/>
          </a:bodyPr>
          <a:lstStyle/>
          <a:p>
            <a:r>
              <a:rPr lang="en-US" sz="2400" dirty="0" smtClean="0"/>
              <a:t>Visit EHS website or contact Malendia for a download link</a:t>
            </a:r>
            <a:endParaRPr lang="en-US" sz="2400" dirty="0"/>
          </a:p>
        </p:txBody>
      </p:sp>
    </p:spTree>
    <p:extLst>
      <p:ext uri="{BB962C8B-B14F-4D97-AF65-F5344CB8AC3E}">
        <p14:creationId xmlns:p14="http://schemas.microsoft.com/office/powerpoint/2010/main" val="414435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CtrlWORK</a:t>
            </a:r>
            <a:r>
              <a:rPr lang="en-US" sz="3600" dirty="0"/>
              <a:t> Software for Ergo Breaks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354" y="1979495"/>
            <a:ext cx="2389470" cy="302514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1511"/>
          <a:stretch/>
        </p:blipFill>
        <p:spPr>
          <a:xfrm>
            <a:off x="1470951" y="1948396"/>
            <a:ext cx="2448688" cy="3056239"/>
          </a:xfrm>
          <a:prstGeom prst="rect">
            <a:avLst/>
          </a:prstGeom>
        </p:spPr>
      </p:pic>
      <p:sp>
        <p:nvSpPr>
          <p:cNvPr id="7" name="TextBox 6"/>
          <p:cNvSpPr txBox="1"/>
          <p:nvPr/>
        </p:nvSpPr>
        <p:spPr>
          <a:xfrm>
            <a:off x="1108554" y="1221103"/>
            <a:ext cx="7640876" cy="461665"/>
          </a:xfrm>
          <a:prstGeom prst="rect">
            <a:avLst/>
          </a:prstGeom>
          <a:noFill/>
        </p:spPr>
        <p:txBody>
          <a:bodyPr wrap="square" rtlCol="0">
            <a:spAutoFit/>
          </a:bodyPr>
          <a:lstStyle/>
          <a:p>
            <a:r>
              <a:rPr lang="en-US" sz="2400" dirty="0" smtClean="0"/>
              <a:t>Visit EHS website or contact Malendia for a download link</a:t>
            </a:r>
            <a:endParaRPr lang="en-US" sz="2400" dirty="0"/>
          </a:p>
        </p:txBody>
      </p:sp>
      <p:sp>
        <p:nvSpPr>
          <p:cNvPr id="8" name="TextBox 7"/>
          <p:cNvSpPr txBox="1"/>
          <p:nvPr/>
        </p:nvSpPr>
        <p:spPr>
          <a:xfrm>
            <a:off x="1470951" y="5171354"/>
            <a:ext cx="7071799" cy="400110"/>
          </a:xfrm>
          <a:prstGeom prst="rect">
            <a:avLst/>
          </a:prstGeom>
          <a:noFill/>
        </p:spPr>
        <p:txBody>
          <a:bodyPr wrap="square" rtlCol="0">
            <a:spAutoFit/>
          </a:bodyPr>
          <a:lstStyle/>
          <a:p>
            <a:r>
              <a:rPr lang="en-US" sz="2000" dirty="0" smtClean="0"/>
              <a:t>Monitor your computer use with daily and weekly statistics</a:t>
            </a:r>
            <a:endParaRPr lang="en-US" sz="2000" dirty="0"/>
          </a:p>
        </p:txBody>
      </p:sp>
    </p:spTree>
    <p:extLst>
      <p:ext uri="{BB962C8B-B14F-4D97-AF65-F5344CB8AC3E}">
        <p14:creationId xmlns:p14="http://schemas.microsoft.com/office/powerpoint/2010/main" val="216104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CtrlWORK</a:t>
            </a:r>
            <a:r>
              <a:rPr lang="en-US" sz="3600" dirty="0"/>
              <a:t> Software for Ergo Breaks</a:t>
            </a:r>
          </a:p>
        </p:txBody>
      </p:sp>
      <p:sp>
        <p:nvSpPr>
          <p:cNvPr id="7" name="TextBox 6"/>
          <p:cNvSpPr txBox="1"/>
          <p:nvPr/>
        </p:nvSpPr>
        <p:spPr>
          <a:xfrm>
            <a:off x="1108554" y="1221103"/>
            <a:ext cx="7640876" cy="461665"/>
          </a:xfrm>
          <a:prstGeom prst="rect">
            <a:avLst/>
          </a:prstGeom>
          <a:noFill/>
        </p:spPr>
        <p:txBody>
          <a:bodyPr wrap="square" rtlCol="0">
            <a:spAutoFit/>
          </a:bodyPr>
          <a:lstStyle/>
          <a:p>
            <a:r>
              <a:rPr lang="en-US" sz="2400" dirty="0" smtClean="0"/>
              <a:t>Visit EHS website or contact Malendia for a download link</a:t>
            </a:r>
            <a:endParaRPr lang="en-US" sz="2400" dirty="0"/>
          </a:p>
        </p:txBody>
      </p:sp>
      <p:sp>
        <p:nvSpPr>
          <p:cNvPr id="8" name="TextBox 7"/>
          <p:cNvSpPr txBox="1"/>
          <p:nvPr/>
        </p:nvSpPr>
        <p:spPr>
          <a:xfrm>
            <a:off x="4296427" y="2091847"/>
            <a:ext cx="4139852" cy="2677656"/>
          </a:xfrm>
          <a:prstGeom prst="rect">
            <a:avLst/>
          </a:prstGeom>
          <a:noFill/>
        </p:spPr>
        <p:txBody>
          <a:bodyPr wrap="square" rtlCol="0">
            <a:spAutoFit/>
          </a:bodyPr>
          <a:lstStyle/>
          <a:p>
            <a:r>
              <a:rPr lang="en-US" sz="2400" dirty="0" smtClean="0"/>
              <a:t>Reminders throughout the day: </a:t>
            </a:r>
          </a:p>
          <a:p>
            <a:pPr marL="342900" indent="-342900">
              <a:buFont typeface="Arial" panose="020B0604020202020204" pitchFamily="34" charset="0"/>
              <a:buChar char="•"/>
            </a:pPr>
            <a:r>
              <a:rPr lang="en-US" sz="2400" dirty="0" smtClean="0"/>
              <a:t>Ergo Boost Exercises</a:t>
            </a:r>
          </a:p>
          <a:p>
            <a:pPr marL="342900" indent="-342900">
              <a:buFont typeface="Arial" panose="020B0604020202020204" pitchFamily="34" charset="0"/>
              <a:buChar char="•"/>
            </a:pPr>
            <a:r>
              <a:rPr lang="en-US" sz="2400" dirty="0" smtClean="0"/>
              <a:t>Shortcut keystrokes</a:t>
            </a:r>
          </a:p>
          <a:p>
            <a:pPr marL="342900" indent="-342900">
              <a:buFont typeface="Arial" panose="020B0604020202020204" pitchFamily="34" charset="0"/>
              <a:buChar char="•"/>
            </a:pPr>
            <a:r>
              <a:rPr lang="en-US" sz="2400" dirty="0" smtClean="0"/>
              <a:t>Eye exercises</a:t>
            </a:r>
          </a:p>
          <a:p>
            <a:pPr marL="342900" indent="-342900">
              <a:buFont typeface="Arial" panose="020B0604020202020204" pitchFamily="34" charset="0"/>
              <a:buChar char="•"/>
            </a:pPr>
            <a:r>
              <a:rPr lang="en-US" sz="2400" dirty="0" smtClean="0"/>
              <a:t>Hand stretches</a:t>
            </a:r>
          </a:p>
          <a:p>
            <a:pPr marL="342900" indent="-342900">
              <a:buFont typeface="Arial" panose="020B0604020202020204" pitchFamily="34" charset="0"/>
              <a:buChar char="•"/>
            </a:pPr>
            <a:r>
              <a:rPr lang="en-US" sz="2400" dirty="0" smtClean="0"/>
              <a:t>Time-out breaks</a:t>
            </a:r>
          </a:p>
          <a:p>
            <a:pPr marL="342900" indent="-342900">
              <a:buFont typeface="Arial" panose="020B0604020202020204" pitchFamily="34" charset="0"/>
              <a:buChar char="•"/>
            </a:pPr>
            <a:r>
              <a:rPr lang="en-US" sz="2400" dirty="0" smtClean="0"/>
              <a:t>Productivity tips</a:t>
            </a:r>
            <a:endParaRPr lang="en-US" sz="24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096" t="5080" r="1"/>
          <a:stretch/>
        </p:blipFill>
        <p:spPr>
          <a:xfrm>
            <a:off x="1207904" y="2091847"/>
            <a:ext cx="2813671" cy="2817294"/>
          </a:xfrm>
          <a:prstGeom prst="rect">
            <a:avLst/>
          </a:prstGeom>
        </p:spPr>
      </p:pic>
    </p:spTree>
    <p:extLst>
      <p:ext uri="{BB962C8B-B14F-4D97-AF65-F5344CB8AC3E}">
        <p14:creationId xmlns:p14="http://schemas.microsoft.com/office/powerpoint/2010/main" val="1711850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Desk Height Adjustment</a:t>
            </a:r>
            <a:endParaRPr lang="en-US" sz="3600" dirty="0"/>
          </a:p>
        </p:txBody>
      </p:sp>
      <p:sp>
        <p:nvSpPr>
          <p:cNvPr id="3" name="Content Placeholder 2"/>
          <p:cNvSpPr>
            <a:spLocks noGrp="1"/>
          </p:cNvSpPr>
          <p:nvPr>
            <p:ph sz="half" idx="1"/>
          </p:nvPr>
        </p:nvSpPr>
        <p:spPr>
          <a:xfrm>
            <a:off x="457200" y="1600201"/>
            <a:ext cx="8229600" cy="4154392"/>
          </a:xfrm>
        </p:spPr>
        <p:txBody>
          <a:bodyPr/>
          <a:lstStyle/>
          <a:p>
            <a:pPr marL="0" indent="0">
              <a:buNone/>
            </a:pPr>
            <a:r>
              <a:rPr lang="en-US" sz="2400" dirty="0" smtClean="0"/>
              <a:t>Departments will now request desk height alterations directly from UCD special services</a:t>
            </a:r>
          </a:p>
          <a:p>
            <a:pPr marL="0" indent="0">
              <a:buNone/>
            </a:pPr>
            <a:endParaRPr lang="en-US" sz="1000" dirty="0" smtClean="0"/>
          </a:p>
          <a:p>
            <a:pPr marL="0" indent="0">
              <a:buNone/>
            </a:pPr>
            <a:r>
              <a:rPr lang="en-US" sz="2400" dirty="0" smtClean="0"/>
              <a:t>The Process:</a:t>
            </a:r>
          </a:p>
          <a:p>
            <a:pPr marL="514350" indent="-514350">
              <a:buFont typeface="Arial" charset="0"/>
              <a:buAutoNum type="arabicPeriod"/>
            </a:pPr>
            <a:r>
              <a:rPr lang="en-US" sz="2400" dirty="0" smtClean="0"/>
              <a:t>Determine the desired height for the </a:t>
            </a:r>
            <a:r>
              <a:rPr lang="en-US" sz="2400" u="sng" dirty="0" smtClean="0"/>
              <a:t>desktop surface</a:t>
            </a:r>
            <a:endParaRPr lang="en-US" sz="2400" dirty="0" smtClean="0"/>
          </a:p>
          <a:p>
            <a:pPr marL="966788" lvl="1" indent="-457200"/>
            <a:r>
              <a:rPr lang="en-US" sz="2000" dirty="0" smtClean="0"/>
              <a:t>Measure old desk</a:t>
            </a:r>
          </a:p>
          <a:p>
            <a:pPr marL="966788" lvl="1" indent="-457200"/>
            <a:r>
              <a:rPr lang="en-US" sz="2000" dirty="0" smtClean="0"/>
              <a:t>Request ergonomic evaluation</a:t>
            </a:r>
          </a:p>
          <a:p>
            <a:pPr marL="514350" indent="-514350">
              <a:buAutoNum type="arabicPeriod"/>
            </a:pPr>
            <a:r>
              <a:rPr lang="en-US" sz="2400" dirty="0" smtClean="0"/>
              <a:t>Request desk height adjustment on UCD Buy website</a:t>
            </a:r>
          </a:p>
          <a:p>
            <a:pPr marL="514350" indent="-514350">
              <a:buAutoNum type="arabicPeriod"/>
            </a:pPr>
            <a:r>
              <a:rPr lang="en-US" sz="2400" dirty="0" smtClean="0"/>
              <a:t>Special services will contact customer to arrange for service</a:t>
            </a:r>
          </a:p>
        </p:txBody>
      </p:sp>
    </p:spTree>
    <p:extLst>
      <p:ext uri="{BB962C8B-B14F-4D97-AF65-F5344CB8AC3E}">
        <p14:creationId xmlns:p14="http://schemas.microsoft.com/office/powerpoint/2010/main" val="1423532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ANRBrand_UC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ANRslide_3</Template>
  <TotalTime>550</TotalTime>
  <Words>1199</Words>
  <Application>Microsoft Office PowerPoint</Application>
  <PresentationFormat>On-screen Show (4:3)</PresentationFormat>
  <Paragraphs>207</Paragraphs>
  <Slides>25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ＭＳ Ｐゴシック</vt:lpstr>
      <vt:lpstr>Arial</vt:lpstr>
      <vt:lpstr>Calibri</vt:lpstr>
      <vt:lpstr>Lato</vt:lpstr>
      <vt:lpstr>ANRBrand_UCCE</vt:lpstr>
      <vt:lpstr>Custom Design</vt:lpstr>
      <vt:lpstr>2016 Ergonomic Program  Updates and Training </vt:lpstr>
      <vt:lpstr>Ergonomics Topics</vt:lpstr>
      <vt:lpstr>Requesting  Be Smart About Safety (BSAS) Funds</vt:lpstr>
      <vt:lpstr>Requesting  Be Smart About Safety (BSAS) Funds</vt:lpstr>
      <vt:lpstr>  Be Smart About Safety (BSAS) Website http://safety.ucanr.edu/Programs/BSAS/   </vt:lpstr>
      <vt:lpstr>CtrlWORK Software for Ergo Breaks</vt:lpstr>
      <vt:lpstr>CtrlWORK Software for Ergo Breaks</vt:lpstr>
      <vt:lpstr>CtrlWORK Software for Ergo Breaks</vt:lpstr>
      <vt:lpstr>Desk Height Adjustment</vt:lpstr>
      <vt:lpstr>Desk Height Adjustment</vt:lpstr>
      <vt:lpstr>Desk Height Adjustment</vt:lpstr>
      <vt:lpstr>Signs of Ergonomic Stress </vt:lpstr>
      <vt:lpstr>Causes of Ergonomic Stress </vt:lpstr>
      <vt:lpstr>Preventing Ergonomic Injuries </vt:lpstr>
      <vt:lpstr>Legs and Hips </vt:lpstr>
      <vt:lpstr>Arms</vt:lpstr>
      <vt:lpstr>Wrists</vt:lpstr>
      <vt:lpstr> Just Resting?  </vt:lpstr>
      <vt:lpstr>Head, Neck, and Shoulders</vt:lpstr>
      <vt:lpstr>How much activity does an adult need?</vt:lpstr>
      <vt:lpstr>How much activity does an adult need?</vt:lpstr>
      <vt:lpstr>How much rest does an adult need?</vt:lpstr>
      <vt:lpstr>Ergonomic Resources</vt:lpstr>
      <vt:lpstr>Ergonomic Resources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presentation notes brief.</dc:title>
  <dc:creator>M. Malendia Maccree</dc:creator>
  <cp:lastModifiedBy>M. Malendia Maccree</cp:lastModifiedBy>
  <cp:revision>42</cp:revision>
  <dcterms:created xsi:type="dcterms:W3CDTF">2016-07-19T16:43:19Z</dcterms:created>
  <dcterms:modified xsi:type="dcterms:W3CDTF">2016-07-20T19:38:42Z</dcterms:modified>
</cp:coreProperties>
</file>