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71" r:id="rId2"/>
    <p:sldId id="319" r:id="rId3"/>
    <p:sldId id="368" r:id="rId4"/>
    <p:sldId id="259" r:id="rId5"/>
    <p:sldId id="286" r:id="rId6"/>
    <p:sldId id="282" r:id="rId7"/>
    <p:sldId id="280" r:id="rId8"/>
    <p:sldId id="269" r:id="rId9"/>
    <p:sldId id="270" r:id="rId10"/>
    <p:sldId id="271" r:id="rId11"/>
    <p:sldId id="297" r:id="rId12"/>
    <p:sldId id="366" r:id="rId13"/>
    <p:sldId id="300" r:id="rId14"/>
    <p:sldId id="332" r:id="rId15"/>
    <p:sldId id="369" r:id="rId16"/>
    <p:sldId id="3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1E3"/>
    <a:srgbClr val="008F00"/>
    <a:srgbClr val="0432FF"/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2"/>
    <p:restoredTop sz="91058"/>
  </p:normalViewPr>
  <p:slideViewPr>
    <p:cSldViewPr snapToGrid="0" snapToObjects="1">
      <p:cViewPr varScale="1">
        <p:scale>
          <a:sx n="80" d="100"/>
          <a:sy n="80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silver:Documents:SugarSync%20Shared%20Folders:Whendee%20Silver:Synced%20files%20iMac:Synced%20files:Excel%20Data:Grasslands:EPA2013_data%20for%20Graph%20note%20not%20complete%20data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silver:Library:Containers:com.apple.mail:Data:Library:Mail%20Downloads:EPA2013_data%20for%20W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beccaryals:Desktop:ANPP:Plant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hendeesilver:Desktop:Magic%20Briefcase:Synced%20files:Excel%20Data:Marin%20C%20project:Forbes%20Wick%20Ranch%20Soil%20Carbon%202008%20to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C1-6B43-810E-DFFC0DCEBDF2}"/>
              </c:ext>
            </c:extLst>
          </c:dPt>
          <c:dPt>
            <c:idx val="6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C1-6B43-810E-DFFC0DCEBDF2}"/>
              </c:ext>
            </c:extLst>
          </c:dPt>
          <c:cat>
            <c:strRef>
              <c:f>N2O!$A$5:$A$11</c:f>
              <c:strCache>
                <c:ptCount val="7"/>
                <c:pt idx="0">
                  <c:v>Agricultural Soil Management</c:v>
                </c:pt>
                <c:pt idx="1">
                  <c:v>Stationary Combustion</c:v>
                </c:pt>
                <c:pt idx="2">
                  <c:v>Mobile Combustion</c:v>
                </c:pt>
                <c:pt idx="3">
                  <c:v>Manure Management</c:v>
                </c:pt>
                <c:pt idx="4">
                  <c:v>Nitric Acid Production</c:v>
                </c:pt>
                <c:pt idx="5">
                  <c:v>Wastewater Treatment</c:v>
                </c:pt>
                <c:pt idx="6">
                  <c:v>Composting</c:v>
                </c:pt>
              </c:strCache>
            </c:strRef>
          </c:cat>
          <c:val>
            <c:numRef>
              <c:f>N2O!$Y$5:$Y$11</c:f>
              <c:numCache>
                <c:formatCode>General</c:formatCode>
                <c:ptCount val="7"/>
                <c:pt idx="0">
                  <c:v>26.37</c:v>
                </c:pt>
                <c:pt idx="1">
                  <c:v>22.9</c:v>
                </c:pt>
                <c:pt idx="2">
                  <c:v>18.399999999999999</c:v>
                </c:pt>
                <c:pt idx="3">
                  <c:v>17.3</c:v>
                </c:pt>
                <c:pt idx="4">
                  <c:v>10.7</c:v>
                </c:pt>
                <c:pt idx="5">
                  <c:v>4.9000000000000004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1-6B43-810E-DFFC0DCEB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539584"/>
        <c:axId val="841333952"/>
      </c:barChart>
      <c:catAx>
        <c:axId val="8415395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n-US"/>
          </a:p>
        </c:txPr>
        <c:crossAx val="841333952"/>
        <c:crosses val="autoZero"/>
        <c:auto val="1"/>
        <c:lblAlgn val="ctr"/>
        <c:lblOffset val="100"/>
        <c:noMultiLvlLbl val="0"/>
      </c:catAx>
      <c:valAx>
        <c:axId val="84133395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  <a:cs typeface="Times New Roman"/>
              </a:defRPr>
            </a:pPr>
            <a:endParaRPr lang="en-US"/>
          </a:p>
        </c:txPr>
        <c:crossAx val="841539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16764864744297"/>
          <c:y val="4.8444319460067498E-2"/>
          <c:w val="0.58416455652294597"/>
          <c:h val="0.90869853768278996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0D-B640-8D51-A52F31D8CF4C}"/>
              </c:ext>
            </c:extLst>
          </c:dPt>
          <c:dPt>
            <c:idx val="1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0D-B640-8D51-A52F31D8CF4C}"/>
              </c:ext>
            </c:extLst>
          </c:dPt>
          <c:cat>
            <c:strRef>
              <c:f>'CH4'!$A$5:$A$13</c:f>
              <c:strCache>
                <c:ptCount val="9"/>
                <c:pt idx="0">
                  <c:v>Enteric Fermentation</c:v>
                </c:pt>
                <c:pt idx="1">
                  <c:v>Natural Gas Systems</c:v>
                </c:pt>
                <c:pt idx="2">
                  <c:v>Landfills</c:v>
                </c:pt>
                <c:pt idx="3">
                  <c:v>Coal Mining</c:v>
                </c:pt>
                <c:pt idx="4">
                  <c:v>Manure Management</c:v>
                </c:pt>
                <c:pt idx="5">
                  <c:v>Petroleum Systems</c:v>
                </c:pt>
                <c:pt idx="6">
                  <c:v>Wastewater Treatment</c:v>
                </c:pt>
                <c:pt idx="7">
                  <c:v>Rice Cultivation</c:v>
                </c:pt>
                <c:pt idx="8">
                  <c:v>Composting</c:v>
                </c:pt>
              </c:strCache>
            </c:strRef>
          </c:cat>
          <c:val>
            <c:numRef>
              <c:f>'CH4'!$Y$5:$Y$13</c:f>
              <c:numCache>
                <c:formatCode>General</c:formatCode>
                <c:ptCount val="9"/>
                <c:pt idx="0">
                  <c:v>164.5</c:v>
                </c:pt>
                <c:pt idx="1">
                  <c:v>157.4</c:v>
                </c:pt>
                <c:pt idx="2">
                  <c:v>114.6</c:v>
                </c:pt>
                <c:pt idx="3">
                  <c:v>64.599999999999994</c:v>
                </c:pt>
                <c:pt idx="4">
                  <c:v>61.4</c:v>
                </c:pt>
                <c:pt idx="5">
                  <c:v>25.2</c:v>
                </c:pt>
                <c:pt idx="6">
                  <c:v>15</c:v>
                </c:pt>
                <c:pt idx="7">
                  <c:v>8.3000000000000007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D-B640-8D51-A52F31D8C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748400"/>
        <c:axId val="841750720"/>
      </c:barChart>
      <c:catAx>
        <c:axId val="841748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841750720"/>
        <c:crosses val="autoZero"/>
        <c:auto val="1"/>
        <c:lblAlgn val="ctr"/>
        <c:lblOffset val="100"/>
        <c:noMultiLvlLbl val="0"/>
      </c:catAx>
      <c:valAx>
        <c:axId val="84175072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841748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00" baseline="0">
          <a:latin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biomass!$X$48:$AA$48</c:f>
                <c:numCache>
                  <c:formatCode>General</c:formatCode>
                  <c:ptCount val="4"/>
                  <c:pt idx="0">
                    <c:v>40.572450661691988</c:v>
                  </c:pt>
                  <c:pt idx="1">
                    <c:v>48.98057977421599</c:v>
                  </c:pt>
                  <c:pt idx="2">
                    <c:v>37.124661331057098</c:v>
                  </c:pt>
                  <c:pt idx="3">
                    <c:v>33.948195563104008</c:v>
                  </c:pt>
                </c:numCache>
              </c:numRef>
            </c:plus>
            <c:minus>
              <c:numRef>
                <c:f>biomass!$X$48:$AA$48</c:f>
                <c:numCache>
                  <c:formatCode>General</c:formatCode>
                  <c:ptCount val="4"/>
                  <c:pt idx="0">
                    <c:v>40.572450661691988</c:v>
                  </c:pt>
                  <c:pt idx="1">
                    <c:v>48.98057977421599</c:v>
                  </c:pt>
                  <c:pt idx="2">
                    <c:v>37.124661331057098</c:v>
                  </c:pt>
                  <c:pt idx="3">
                    <c:v>33.948195563104008</c:v>
                  </c:pt>
                </c:numCache>
              </c:numRef>
            </c:minus>
          </c:errBars>
          <c:val>
            <c:numRef>
              <c:f>biomass!$X$39:$AA$39</c:f>
              <c:numCache>
                <c:formatCode>General</c:formatCode>
                <c:ptCount val="4"/>
                <c:pt idx="0">
                  <c:v>460.64672012720229</c:v>
                </c:pt>
                <c:pt idx="1">
                  <c:v>512.57470445313504</c:v>
                </c:pt>
                <c:pt idx="2">
                  <c:v>410.83711756696022</c:v>
                </c:pt>
                <c:pt idx="3">
                  <c:v>220.66169714095079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1-6946-AE05-2E76427BE1C8}"/>
            </c:ext>
          </c:extLst>
        </c:ser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biomass!$X$49:$AA$49</c:f>
                <c:numCache>
                  <c:formatCode>General</c:formatCode>
                  <c:ptCount val="4"/>
                  <c:pt idx="0">
                    <c:v>61.280222915587579</c:v>
                  </c:pt>
                  <c:pt idx="1">
                    <c:v>77.625470417713842</c:v>
                  </c:pt>
                  <c:pt idx="2">
                    <c:v>111.0501635499331</c:v>
                  </c:pt>
                  <c:pt idx="3">
                    <c:v>34.280507252590731</c:v>
                  </c:pt>
                </c:numCache>
              </c:numRef>
            </c:plus>
            <c:minus>
              <c:numRef>
                <c:f>biomass!$X$49:$AA$49</c:f>
                <c:numCache>
                  <c:formatCode>General</c:formatCode>
                  <c:ptCount val="4"/>
                  <c:pt idx="0">
                    <c:v>61.280222915587579</c:v>
                  </c:pt>
                  <c:pt idx="1">
                    <c:v>77.625470417713842</c:v>
                  </c:pt>
                  <c:pt idx="2">
                    <c:v>111.0501635499331</c:v>
                  </c:pt>
                  <c:pt idx="3">
                    <c:v>34.280507252590731</c:v>
                  </c:pt>
                </c:numCache>
              </c:numRef>
            </c:minus>
          </c:errBars>
          <c:val>
            <c:numRef>
              <c:f>biomass!$X$40:$AA$40</c:f>
              <c:numCache>
                <c:formatCode>General</c:formatCode>
                <c:ptCount val="4"/>
                <c:pt idx="0">
                  <c:v>736.92054379528236</c:v>
                </c:pt>
                <c:pt idx="1">
                  <c:v>812.79545242902702</c:v>
                </c:pt>
                <c:pt idx="2">
                  <c:v>844.81064815746538</c:v>
                </c:pt>
                <c:pt idx="3">
                  <c:v>356.91969645237862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1-6946-AE05-2E76427BE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490960"/>
        <c:axId val="840479792"/>
      </c:barChart>
      <c:catAx>
        <c:axId val="840490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Times New Roman"/>
              </a:defRPr>
            </a:pPr>
            <a:endParaRPr lang="en-US"/>
          </a:p>
        </c:txPr>
        <c:crossAx val="840479792"/>
        <c:crosses val="autoZero"/>
        <c:auto val="1"/>
        <c:lblAlgn val="ctr"/>
        <c:lblOffset val="100"/>
        <c:noMultiLvlLbl val="0"/>
      </c:catAx>
      <c:valAx>
        <c:axId val="840479792"/>
        <c:scaling>
          <c:orientation val="minMax"/>
          <c:max val="1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Times New Roman"/>
              </a:defRPr>
            </a:pPr>
            <a:endParaRPr lang="en-US"/>
          </a:p>
        </c:txPr>
        <c:crossAx val="840490960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Sheet1!$I$20:$I$24</c:f>
                <c:numCache>
                  <c:formatCode>General</c:formatCode>
                  <c:ptCount val="5"/>
                  <c:pt idx="0">
                    <c:v>114</c:v>
                  </c:pt>
                  <c:pt idx="1">
                    <c:v>391</c:v>
                  </c:pt>
                  <c:pt idx="2">
                    <c:v>184</c:v>
                  </c:pt>
                  <c:pt idx="3">
                    <c:v>144</c:v>
                  </c:pt>
                  <c:pt idx="4">
                    <c:v>180.264926089097</c:v>
                  </c:pt>
                </c:numCache>
              </c:numRef>
            </c:plus>
            <c:minus>
              <c:numRef>
                <c:f>Sheet1!$I$20:$I$24</c:f>
                <c:numCache>
                  <c:formatCode>General</c:formatCode>
                  <c:ptCount val="5"/>
                  <c:pt idx="0">
                    <c:v>114</c:v>
                  </c:pt>
                  <c:pt idx="1">
                    <c:v>391</c:v>
                  </c:pt>
                  <c:pt idx="2">
                    <c:v>184</c:v>
                  </c:pt>
                  <c:pt idx="3">
                    <c:v>144</c:v>
                  </c:pt>
                  <c:pt idx="4">
                    <c:v>180.264926089097</c:v>
                  </c:pt>
                </c:numCache>
              </c:numRef>
            </c:minus>
          </c:errBars>
          <c:cat>
            <c:numRef>
              <c:f>Sheet1!$F$20:$F$24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Sheet1!$G$20:$G$24</c:f>
              <c:numCache>
                <c:formatCode>General</c:formatCode>
                <c:ptCount val="5"/>
                <c:pt idx="0">
                  <c:v>2187</c:v>
                </c:pt>
                <c:pt idx="1">
                  <c:v>2867</c:v>
                </c:pt>
                <c:pt idx="2">
                  <c:v>1954</c:v>
                </c:pt>
                <c:pt idx="3">
                  <c:v>2312</c:v>
                </c:pt>
                <c:pt idx="4" formatCode="0">
                  <c:v>2172.606830172615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3-194C-8A7C-20E8D2C920DA}"/>
            </c:ext>
          </c:extLst>
        </c:ser>
        <c:ser>
          <c:idx val="1"/>
          <c:order val="1"/>
          <c:tx>
            <c:strRef>
              <c:f>Sheet1!$H$19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Sheet1!$J$20:$J$24</c:f>
                <c:numCache>
                  <c:formatCode>General</c:formatCode>
                  <c:ptCount val="5"/>
                  <c:pt idx="0">
                    <c:v>246</c:v>
                  </c:pt>
                  <c:pt idx="1">
                    <c:v>207</c:v>
                  </c:pt>
                  <c:pt idx="2">
                    <c:v>80</c:v>
                  </c:pt>
                  <c:pt idx="3">
                    <c:v>221</c:v>
                  </c:pt>
                  <c:pt idx="4">
                    <c:v>361.38183015348852</c:v>
                  </c:pt>
                </c:numCache>
              </c:numRef>
            </c:plus>
            <c:minus>
              <c:numRef>
                <c:f>Sheet1!$J$20:$J$24</c:f>
                <c:numCache>
                  <c:formatCode>General</c:formatCode>
                  <c:ptCount val="5"/>
                  <c:pt idx="0">
                    <c:v>246</c:v>
                  </c:pt>
                  <c:pt idx="1">
                    <c:v>207</c:v>
                  </c:pt>
                  <c:pt idx="2">
                    <c:v>80</c:v>
                  </c:pt>
                  <c:pt idx="3">
                    <c:v>221</c:v>
                  </c:pt>
                  <c:pt idx="4">
                    <c:v>361.38183015348852</c:v>
                  </c:pt>
                </c:numCache>
              </c:numRef>
            </c:minus>
          </c:errBars>
          <c:cat>
            <c:numRef>
              <c:f>Sheet1!$F$20:$F$24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Sheet1!$H$20:$H$24</c:f>
              <c:numCache>
                <c:formatCode>General</c:formatCode>
                <c:ptCount val="5"/>
                <c:pt idx="0">
                  <c:v>2334</c:v>
                </c:pt>
                <c:pt idx="1">
                  <c:v>3563</c:v>
                </c:pt>
                <c:pt idx="2">
                  <c:v>2615</c:v>
                </c:pt>
                <c:pt idx="3">
                  <c:v>2728</c:v>
                </c:pt>
                <c:pt idx="4" formatCode="0">
                  <c:v>2514.3730275678272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3-194C-8A7C-20E8D2C92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855120"/>
        <c:axId val="841857872"/>
      </c:barChart>
      <c:catAx>
        <c:axId val="84185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857872"/>
        <c:crosses val="autoZero"/>
        <c:auto val="1"/>
        <c:lblAlgn val="ctr"/>
        <c:lblOffset val="100"/>
        <c:noMultiLvlLbl val="0"/>
      </c:catAx>
      <c:valAx>
        <c:axId val="84185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185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52713360954598"/>
          <c:y val="4.9222849913843902E-2"/>
          <c:w val="0.15949614153592401"/>
          <c:h val="0.15363186249918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8390-C8C1-2A44-AF46-A12830E0889F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DE44-CE72-B24C-A4F0-3690308E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E44-CE72-B24C-A4F0-3690308EB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94876-538F-4517-948A-D0C5BD5EC5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 rangelands roughly store about 1-2 </a:t>
            </a:r>
            <a:r>
              <a:rPr lang="en-US" dirty="0" err="1"/>
              <a:t>Pg</a:t>
            </a:r>
            <a:r>
              <a:rPr lang="en-US" dirty="0"/>
              <a:t> C in the top meter;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759F-82C0-9A43-AC6A-6BB81D8C1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9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50 Mg C = 183</a:t>
            </a:r>
            <a:r>
              <a:rPr lang="en-US" baseline="0" dirty="0">
                <a:latin typeface="Calibri" charset="0"/>
              </a:rPr>
              <a:t> Mg CO2e; over 10,000 ha that is almost 2 million MT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composting</a:t>
            </a:r>
            <a:r>
              <a:rPr lang="en-US" baseline="0" dirty="0"/>
              <a:t> has lower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E44-CE72-B24C-A4F0-3690308EB2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759F-82C0-9A43-AC6A-6BB81D8C1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7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There is considerable potential to offset some of California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energy use with soil C sequestration</a:t>
            </a:r>
          </a:p>
        </p:txBody>
      </p:sp>
    </p:spTree>
    <p:extLst>
      <p:ext uri="{BB962C8B-B14F-4D97-AF65-F5344CB8AC3E}">
        <p14:creationId xmlns:p14="http://schemas.microsoft.com/office/powerpoint/2010/main" val="57487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7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498C-A84B-EB4A-962E-BBF2DDFDE62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5930-E8D4-2D4C-B08A-3EBC056A1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E31D967-69E5-1342-BC19-6724A200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64" y="225302"/>
            <a:ext cx="8839200" cy="33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</a:rPr>
              <a:t>Sierra Foothills 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</a:rPr>
              <a:t>Research and Extension Center</a:t>
            </a:r>
          </a:p>
          <a:p>
            <a:pPr algn="ctr">
              <a:lnSpc>
                <a:spcPct val="120000"/>
              </a:lnSpc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Compost application field day</a:t>
            </a:r>
          </a:p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November 14, 2018</a:t>
            </a:r>
          </a:p>
        </p:txBody>
      </p:sp>
    </p:spTree>
    <p:extLst>
      <p:ext uri="{BB962C8B-B14F-4D97-AF65-F5344CB8AC3E}">
        <p14:creationId xmlns:p14="http://schemas.microsoft.com/office/powerpoint/2010/main" val="310998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13597"/>
              </p:ext>
            </p:extLst>
          </p:nvPr>
        </p:nvGraphicFramePr>
        <p:xfrm>
          <a:off x="721100" y="1205626"/>
          <a:ext cx="8262907" cy="52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2225" y="0"/>
            <a:ext cx="9109075" cy="946150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Times New Roman" charset="0"/>
              <a:ea typeface="Helvetica Neue Light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054263" y="3252745"/>
            <a:ext cx="302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Soil organic carbon (g m</a:t>
            </a:r>
            <a:r>
              <a:rPr lang="en-US" sz="2000" baseline="30000" dirty="0">
                <a:latin typeface="Times New Roman"/>
                <a:cs typeface="Times New Roman"/>
              </a:rPr>
              <a:t>-2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4925" y="0"/>
            <a:ext cx="9109075" cy="946624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charset="0"/>
                <a:ea typeface="Helvetica Neue Light" charset="0"/>
                <a:cs typeface="Times New Roman" charset="0"/>
              </a:rPr>
              <a:t>Compost amendments also significantly increased </a:t>
            </a:r>
          </a:p>
          <a:p>
            <a:r>
              <a:rPr lang="en-US" sz="2800" b="1" dirty="0">
                <a:latin typeface="Times New Roman" charset="0"/>
                <a:ea typeface="Helvetica Neue Light" charset="0"/>
                <a:cs typeface="Times New Roman" charset="0"/>
              </a:rPr>
              <a:t>soil carbon pools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3318556" y="6577989"/>
            <a:ext cx="5965144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US" sz="1600" dirty="0" err="1">
                <a:latin typeface="Times New Roman" charset="0"/>
                <a:ea typeface="Helvetica Neue Light" charset="0"/>
                <a:cs typeface="Times New Roman" charset="0"/>
              </a:rPr>
              <a:t>Ryals</a:t>
            </a:r>
            <a:r>
              <a:rPr lang="en-US" sz="1600" dirty="0">
                <a:latin typeface="Times New Roman" charset="0"/>
                <a:ea typeface="Helvetica Neue Light" charset="0"/>
                <a:cs typeface="Times New Roman" charset="0"/>
              </a:rPr>
              <a:t> et al. 2014 Soil Biology and Biochemistry; Silver et al. in prep</a:t>
            </a:r>
          </a:p>
        </p:txBody>
      </p:sp>
    </p:spTree>
    <p:extLst>
      <p:ext uri="{BB962C8B-B14F-4D97-AF65-F5344CB8AC3E}">
        <p14:creationId xmlns:p14="http://schemas.microsoft.com/office/powerpoint/2010/main" val="417997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142875"/>
            <a:ext cx="8724305" cy="98226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/>
                <a:ea typeface="ヒラギノ角ゴ ProN W3" charset="0"/>
                <a:cs typeface="Times New Roman"/>
              </a:rPr>
              <a:t>Carbon sequestered in soil: </a:t>
            </a:r>
            <a:br>
              <a:rPr lang="en-US" sz="2800" dirty="0">
                <a:latin typeface="Times New Roman"/>
                <a:ea typeface="ヒラギノ角ゴ ProN W3" charset="0"/>
                <a:cs typeface="Times New Roman"/>
              </a:rPr>
            </a:br>
            <a:r>
              <a:rPr lang="en-US" sz="2800" dirty="0">
                <a:latin typeface="Times New Roman"/>
                <a:ea typeface="ヒラギノ角ゴ ProN W3" charset="0"/>
                <a:cs typeface="Times New Roman"/>
              </a:rPr>
              <a:t>3 Mg C/ha over three years </a:t>
            </a:r>
          </a:p>
        </p:txBody>
      </p:sp>
      <p:pic>
        <p:nvPicPr>
          <p:cNvPr id="6451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2" y="2094012"/>
            <a:ext cx="4151189" cy="32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62" y="2176612"/>
            <a:ext cx="3973711" cy="33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6191"/>
          <a:stretch>
            <a:fillRect/>
          </a:stretch>
        </p:blipFill>
        <p:spPr bwMode="auto">
          <a:xfrm>
            <a:off x="0" y="381000"/>
            <a:ext cx="5715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666055" y="2159665"/>
            <a:ext cx="45623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4511FF"/>
                </a:solidFill>
                <a:latin typeface="Times New Roman"/>
                <a:cs typeface="Times New Roman"/>
              </a:rPr>
              <a:t>At a rate of 0.5 Mg C ha</a:t>
            </a:r>
            <a:r>
              <a:rPr lang="en-US" sz="2800" b="1" baseline="30000" dirty="0">
                <a:solidFill>
                  <a:srgbClr val="4511FF"/>
                </a:solidFill>
                <a:latin typeface="Times New Roman"/>
                <a:cs typeface="Times New Roman"/>
              </a:rPr>
              <a:t>-1</a:t>
            </a:r>
            <a:r>
              <a:rPr lang="en-US" sz="2800" b="1" dirty="0">
                <a:solidFill>
                  <a:srgbClr val="4511FF"/>
                </a:solidFill>
                <a:latin typeface="Times New Roman"/>
                <a:cs typeface="Times New Roman"/>
              </a:rPr>
              <a:t> y</a:t>
            </a:r>
            <a:r>
              <a:rPr lang="en-US" sz="2800" b="1" baseline="30000" dirty="0">
                <a:solidFill>
                  <a:srgbClr val="4511FF"/>
                </a:solidFill>
                <a:latin typeface="Times New Roman"/>
                <a:cs typeface="Times New Roman"/>
              </a:rPr>
              <a:t>-1</a:t>
            </a:r>
            <a:endParaRPr lang="en-US" sz="2800" b="1" dirty="0">
              <a:solidFill>
                <a:srgbClr val="4511FF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en-US" sz="2800" b="1" dirty="0">
                <a:solidFill>
                  <a:srgbClr val="4511FF"/>
                </a:solidFill>
                <a:latin typeface="Times New Roman"/>
                <a:cs typeface="Times New Roman"/>
              </a:rPr>
              <a:t>= 21 MMT CO</a:t>
            </a:r>
            <a:r>
              <a:rPr lang="en-US" sz="2800" b="1" baseline="-25000" dirty="0">
                <a:solidFill>
                  <a:srgbClr val="4511FF"/>
                </a:solidFill>
                <a:latin typeface="Times New Roman"/>
                <a:cs typeface="Times New Roman"/>
              </a:rPr>
              <a:t>2</a:t>
            </a:r>
            <a:r>
              <a:rPr lang="en-US" sz="2800" b="1" dirty="0">
                <a:solidFill>
                  <a:srgbClr val="4511FF"/>
                </a:solidFill>
                <a:latin typeface="Times New Roman"/>
                <a:cs typeface="Times New Roman"/>
              </a:rPr>
              <a:t>e y</a:t>
            </a:r>
            <a:r>
              <a:rPr lang="en-US" sz="2800" b="1" baseline="30000" dirty="0">
                <a:solidFill>
                  <a:srgbClr val="4511FF"/>
                </a:solidFill>
                <a:latin typeface="Times New Roman"/>
                <a:cs typeface="Times New Roman"/>
              </a:rPr>
              <a:t>-1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5287963"/>
            <a:ext cx="251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Units: </a:t>
            </a:r>
          </a:p>
          <a:p>
            <a:pPr eaLnBrk="1" hangingPunct="1"/>
            <a:r>
              <a:rPr lang="en-US" sz="1600" dirty="0">
                <a:latin typeface="Calibri" charset="0"/>
              </a:rPr>
              <a:t>Mg = Metric ton</a:t>
            </a:r>
          </a:p>
          <a:p>
            <a:pPr eaLnBrk="1" hangingPunct="1"/>
            <a:r>
              <a:rPr lang="en-US" sz="1600" dirty="0">
                <a:latin typeface="Calibri" charset="0"/>
              </a:rPr>
              <a:t>MMT= Million metric tons CO</a:t>
            </a:r>
            <a:r>
              <a:rPr lang="en-US" sz="1600" baseline="-25000" dirty="0">
                <a:latin typeface="Calibri" charset="0"/>
              </a:rPr>
              <a:t>2</a:t>
            </a:r>
            <a:r>
              <a:rPr lang="en-US" sz="1600" dirty="0">
                <a:latin typeface="Calibri" charset="0"/>
              </a:rPr>
              <a:t>e = CO</a:t>
            </a:r>
            <a:r>
              <a:rPr lang="en-US" sz="1600" baseline="-25000" dirty="0">
                <a:latin typeface="Calibri" charset="0"/>
              </a:rPr>
              <a:t>2</a:t>
            </a:r>
            <a:r>
              <a:rPr lang="en-US" sz="1600" dirty="0">
                <a:latin typeface="Calibri" charset="0"/>
              </a:rPr>
              <a:t> equivalents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5554663" y="6550025"/>
            <a:ext cx="3183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imes New Roman" charset="0"/>
                <a:cs typeface="Times New Roman" charset="0"/>
              </a:rPr>
              <a:t>Emissions data: CA GHG Inventory 2013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35063" y="150167"/>
            <a:ext cx="82983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/>
                <a:cs typeface="Times New Roman"/>
              </a:rPr>
              <a:t>Using half of California’s grasslands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813646" y="4149368"/>
            <a:ext cx="4267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Livestock (enteric fermentation) </a:t>
            </a:r>
          </a:p>
          <a:p>
            <a:pPr algn="ctr" eaLnBrk="1" hangingPunct="1"/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~ 12 MMT CO</a:t>
            </a:r>
            <a:r>
              <a:rPr lang="en-US" sz="2000" baseline="-25000" dirty="0">
                <a:solidFill>
                  <a:srgbClr val="4511FF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e y</a:t>
            </a:r>
            <a:r>
              <a:rPr lang="en-US" sz="2000" baseline="30000" dirty="0">
                <a:solidFill>
                  <a:srgbClr val="4511FF"/>
                </a:solidFill>
                <a:latin typeface="Calibri" charset="0"/>
              </a:rPr>
              <a:t>-1</a:t>
            </a:r>
          </a:p>
          <a:p>
            <a:pPr algn="ctr" eaLnBrk="1" hangingPunct="1"/>
            <a:endParaRPr lang="en-US" sz="1000" dirty="0">
              <a:latin typeface="Calibri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Commercial/residential</a:t>
            </a:r>
          </a:p>
          <a:p>
            <a:pPr algn="ctr" eaLnBrk="1" hangingPunct="1"/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~ 43 MMT CO</a:t>
            </a:r>
            <a:r>
              <a:rPr lang="en-US" sz="2000" baseline="-25000" dirty="0">
                <a:solidFill>
                  <a:srgbClr val="4511FF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e y</a:t>
            </a:r>
            <a:r>
              <a:rPr lang="en-US" sz="2000" baseline="30000" dirty="0">
                <a:solidFill>
                  <a:srgbClr val="4511FF"/>
                </a:solidFill>
                <a:latin typeface="Calibri" charset="0"/>
              </a:rPr>
              <a:t>-1</a:t>
            </a:r>
          </a:p>
          <a:p>
            <a:pPr algn="ctr" eaLnBrk="1" hangingPunct="1"/>
            <a:endParaRPr lang="en-US" sz="1000" dirty="0">
              <a:latin typeface="Calibri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Electrical generation (in state)</a:t>
            </a:r>
          </a:p>
          <a:p>
            <a:pPr algn="ctr" eaLnBrk="1" hangingPunct="1"/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~50 MMT CO</a:t>
            </a:r>
            <a:r>
              <a:rPr lang="en-US" sz="2000" baseline="-25000" dirty="0">
                <a:solidFill>
                  <a:srgbClr val="4511FF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4511FF"/>
                </a:solidFill>
                <a:latin typeface="Calibri" charset="0"/>
              </a:rPr>
              <a:t>e y</a:t>
            </a:r>
            <a:r>
              <a:rPr lang="en-US" sz="2000" baseline="30000" dirty="0">
                <a:solidFill>
                  <a:srgbClr val="4511FF"/>
                </a:solidFill>
                <a:latin typeface="Calibri" charset="0"/>
              </a:rPr>
              <a:t>-1</a:t>
            </a:r>
          </a:p>
          <a:p>
            <a:pPr algn="ctr" eaLnBrk="1" hangingPunct="1"/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836517"/>
            <a:ext cx="8605278" cy="5750374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23916" y="6530604"/>
            <a:ext cx="21796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err="1">
                <a:latin typeface="Times New Roman" charset="0"/>
                <a:cs typeface="Times New Roman" charset="0"/>
              </a:rPr>
              <a:t>Ryals</a:t>
            </a:r>
            <a:r>
              <a:rPr lang="en-US" sz="1400" dirty="0">
                <a:latin typeface="Times New Roman" charset="0"/>
                <a:cs typeface="Times New Roman" charset="0"/>
              </a:rPr>
              <a:t> et al. 2016 Ecosphere</a:t>
            </a:r>
          </a:p>
        </p:txBody>
      </p:sp>
      <p:sp>
        <p:nvSpPr>
          <p:cNvPr id="4" name="TextBox 2354"/>
          <p:cNvSpPr txBox="1">
            <a:spLocks noChangeArrowheads="1"/>
          </p:cNvSpPr>
          <p:nvPr/>
        </p:nvSpPr>
        <p:spPr bwMode="auto">
          <a:xfrm>
            <a:off x="119063" y="84138"/>
            <a:ext cx="90249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latin typeface="Times New Roman" charset="0"/>
                <a:cs typeface="Times New Roman" charset="0"/>
              </a:rPr>
              <a:t>There were no significant changes in diversity</a:t>
            </a:r>
          </a:p>
        </p:txBody>
      </p:sp>
    </p:spTree>
    <p:extLst>
      <p:ext uri="{BB962C8B-B14F-4D97-AF65-F5344CB8AC3E}">
        <p14:creationId xmlns:p14="http://schemas.microsoft.com/office/powerpoint/2010/main" val="8788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57680" y="210552"/>
            <a:ext cx="6186320" cy="6647448"/>
            <a:chOff x="4660128" y="90238"/>
            <a:chExt cx="6186320" cy="6647448"/>
          </a:xfrm>
        </p:grpSpPr>
        <p:pic>
          <p:nvPicPr>
            <p:cNvPr id="2" name="Picture 1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A095F78A-FF89-45C7-AFE4-C9304FFC3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1" b="3158"/>
            <a:stretch/>
          </p:blipFill>
          <p:spPr>
            <a:xfrm>
              <a:off x="6083968" y="90238"/>
              <a:ext cx="4762480" cy="6641432"/>
            </a:xfrm>
            <a:prstGeom prst="rect">
              <a:avLst/>
            </a:prstGeom>
          </p:spPr>
        </p:pic>
        <p:sp>
          <p:nvSpPr>
            <p:cNvPr id="3" name="Star: 5 Points 14">
              <a:extLst>
                <a:ext uri="{FF2B5EF4-FFF2-40B4-BE49-F238E27FC236}">
                  <a16:creationId xmlns:a16="http://schemas.microsoft.com/office/drawing/2014/main" id="{077906FC-1C83-4667-8B06-46636F654987}"/>
                </a:ext>
              </a:extLst>
            </p:cNvPr>
            <p:cNvSpPr/>
            <p:nvPr/>
          </p:nvSpPr>
          <p:spPr>
            <a:xfrm>
              <a:off x="6436577" y="1397251"/>
              <a:ext cx="362857" cy="406400"/>
            </a:xfrm>
            <a:prstGeom prst="star5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15">
              <a:extLst>
                <a:ext uri="{FF2B5EF4-FFF2-40B4-BE49-F238E27FC236}">
                  <a16:creationId xmlns:a16="http://schemas.microsoft.com/office/drawing/2014/main" id="{EADFB14B-C97F-4959-BADD-2B0A45EAFF1E}"/>
                </a:ext>
              </a:extLst>
            </p:cNvPr>
            <p:cNvSpPr/>
            <p:nvPr/>
          </p:nvSpPr>
          <p:spPr>
            <a:xfrm>
              <a:off x="6356149" y="2423648"/>
              <a:ext cx="362857" cy="4064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16">
              <a:extLst>
                <a:ext uri="{FF2B5EF4-FFF2-40B4-BE49-F238E27FC236}">
                  <a16:creationId xmlns:a16="http://schemas.microsoft.com/office/drawing/2014/main" id="{6DF290BE-6904-48D8-BB22-4EFE69440DC1}"/>
                </a:ext>
              </a:extLst>
            </p:cNvPr>
            <p:cNvSpPr/>
            <p:nvPr/>
          </p:nvSpPr>
          <p:spPr>
            <a:xfrm>
              <a:off x="7033445" y="4654506"/>
              <a:ext cx="362857" cy="40640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17">
              <a:extLst>
                <a:ext uri="{FF2B5EF4-FFF2-40B4-BE49-F238E27FC236}">
                  <a16:creationId xmlns:a16="http://schemas.microsoft.com/office/drawing/2014/main" id="{26E5ADFE-1B30-428A-83D3-11F2C2DFF13C}"/>
                </a:ext>
              </a:extLst>
            </p:cNvPr>
            <p:cNvSpPr/>
            <p:nvPr/>
          </p:nvSpPr>
          <p:spPr>
            <a:xfrm>
              <a:off x="8392222" y="5992959"/>
              <a:ext cx="362857" cy="406400"/>
            </a:xfrm>
            <a:prstGeom prst="star5">
              <a:avLst/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310CD80D-F6A1-4773-8CCA-DD81EC02B386}"/>
                </a:ext>
              </a:extLst>
            </p:cNvPr>
            <p:cNvSpPr/>
            <p:nvPr/>
          </p:nvSpPr>
          <p:spPr>
            <a:xfrm>
              <a:off x="7344803" y="4094743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9B5FEAB1-3F46-471F-83AD-D808465D4BCB}"/>
                </a:ext>
              </a:extLst>
            </p:cNvPr>
            <p:cNvSpPr/>
            <p:nvPr/>
          </p:nvSpPr>
          <p:spPr>
            <a:xfrm>
              <a:off x="6515008" y="3134651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2CBA49E-8E4C-45C2-B313-D4F34BB7A632}"/>
                </a:ext>
              </a:extLst>
            </p:cNvPr>
            <p:cNvSpPr/>
            <p:nvPr/>
          </p:nvSpPr>
          <p:spPr>
            <a:xfrm>
              <a:off x="6624022" y="2621858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8C917B63-F60E-4167-B5A0-FF1F8373F07B}"/>
                </a:ext>
              </a:extLst>
            </p:cNvPr>
            <p:cNvSpPr/>
            <p:nvPr/>
          </p:nvSpPr>
          <p:spPr>
            <a:xfrm>
              <a:off x="6870744" y="2424674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80C0E438-6081-4628-AE75-5AC18EB87644}"/>
                </a:ext>
              </a:extLst>
            </p:cNvPr>
            <p:cNvSpPr/>
            <p:nvPr/>
          </p:nvSpPr>
          <p:spPr>
            <a:xfrm>
              <a:off x="6937708" y="2518860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6463AC6D-028A-4D06-B7E0-558B15DC3D56}"/>
                </a:ext>
              </a:extLst>
            </p:cNvPr>
            <p:cNvSpPr/>
            <p:nvPr/>
          </p:nvSpPr>
          <p:spPr>
            <a:xfrm>
              <a:off x="7300666" y="2947986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1F4C338-FEDD-4700-BE85-B1121C0552D5}"/>
                </a:ext>
              </a:extLst>
            </p:cNvPr>
            <p:cNvSpPr/>
            <p:nvPr/>
          </p:nvSpPr>
          <p:spPr>
            <a:xfrm>
              <a:off x="6967726" y="2790980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D1EE6AD8-834D-445C-A9DD-E60221191732}"/>
                </a:ext>
              </a:extLst>
            </p:cNvPr>
            <p:cNvSpPr/>
            <p:nvPr/>
          </p:nvSpPr>
          <p:spPr>
            <a:xfrm>
              <a:off x="6811467" y="3015092"/>
              <a:ext cx="102998" cy="102998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616776-F1CC-4D9D-ACE1-F8F0B59A591B}"/>
                </a:ext>
              </a:extLst>
            </p:cNvPr>
            <p:cNvSpPr txBox="1"/>
            <p:nvPr/>
          </p:nvSpPr>
          <p:spPr>
            <a:xfrm>
              <a:off x="7400289" y="1987697"/>
              <a:ext cx="915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SFREC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B513E7-4532-446B-B493-2EAD1C684EC3}"/>
                </a:ext>
              </a:extLst>
            </p:cNvPr>
            <p:cNvSpPr txBox="1"/>
            <p:nvPr/>
          </p:nvSpPr>
          <p:spPr>
            <a:xfrm>
              <a:off x="6894536" y="2499452"/>
              <a:ext cx="153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Solano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06054-875C-43FD-8A9A-3E4DD7BFED5B}"/>
                </a:ext>
              </a:extLst>
            </p:cNvPr>
            <p:cNvSpPr txBox="1"/>
            <p:nvPr/>
          </p:nvSpPr>
          <p:spPr>
            <a:xfrm>
              <a:off x="7299941" y="2671055"/>
              <a:ext cx="2535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San Joaquin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3E0947-85EC-450F-95B1-F5557EC968B5}"/>
                </a:ext>
              </a:extLst>
            </p:cNvPr>
            <p:cNvSpPr txBox="1"/>
            <p:nvPr/>
          </p:nvSpPr>
          <p:spPr>
            <a:xfrm>
              <a:off x="7957814" y="3884721"/>
              <a:ext cx="153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Tulare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0128" y="1402038"/>
              <a:ext cx="1776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Mendocino County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5456" y="2474519"/>
              <a:ext cx="134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Marin County</a:t>
              </a:r>
            </a:p>
          </p:txBody>
        </p:sp>
        <p:sp>
          <p:nvSpPr>
            <p:cNvPr id="21" name="Isosceles Triangle 31">
              <a:extLst>
                <a:ext uri="{FF2B5EF4-FFF2-40B4-BE49-F238E27FC236}">
                  <a16:creationId xmlns:a16="http://schemas.microsoft.com/office/drawing/2014/main" id="{D70FEC25-17B9-48B9-A451-1CAE39EA2678}"/>
                </a:ext>
              </a:extLst>
            </p:cNvPr>
            <p:cNvSpPr/>
            <p:nvPr/>
          </p:nvSpPr>
          <p:spPr>
            <a:xfrm>
              <a:off x="6012006" y="4484203"/>
              <a:ext cx="2057400" cy="2253483"/>
            </a:xfrm>
            <a:prstGeom prst="triangle">
              <a:avLst>
                <a:gd name="adj" fmla="val 47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4103" y="6120937"/>
              <a:ext cx="170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San Diego County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4179" y="4754824"/>
              <a:ext cx="1999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Santa Barbara County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97607-5042-4955-8ADF-DF67B2888575}"/>
                </a:ext>
              </a:extLst>
            </p:cNvPr>
            <p:cNvCxnSpPr>
              <a:cxnSpLocks/>
            </p:cNvCxnSpPr>
            <p:nvPr/>
          </p:nvCxnSpPr>
          <p:spPr>
            <a:xfrm>
              <a:off x="10846448" y="578359"/>
              <a:ext cx="0" cy="2363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0320" y="185676"/>
            <a:ext cx="29914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Scaling up: testing the impacts of compost across California rangelands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What is the impact of predicted climate changes on rangeland carbon dynamics with and without compost amendments?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3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6D97C2-1210-034F-B38E-4F90808F340D}"/>
              </a:ext>
            </a:extLst>
          </p:cNvPr>
          <p:cNvSpPr txBox="1"/>
          <p:nvPr/>
        </p:nvSpPr>
        <p:spPr>
          <a:xfrm>
            <a:off x="2569689" y="417094"/>
            <a:ext cx="400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Healthy Soils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D32B8-DB18-BD48-83F5-BF0F3BD6EF99}"/>
              </a:ext>
            </a:extLst>
          </p:cNvPr>
          <p:cNvSpPr txBox="1"/>
          <p:nvPr/>
        </p:nvSpPr>
        <p:spPr>
          <a:xfrm>
            <a:off x="602539" y="1475873"/>
            <a:ext cx="8268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Compare and contrast different types of compost for: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Forage production and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Soil carbon sequestration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Soil moisture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Greenhouse gas emissions</a:t>
            </a:r>
          </a:p>
        </p:txBody>
      </p:sp>
    </p:spTree>
    <p:extLst>
      <p:ext uri="{BB962C8B-B14F-4D97-AF65-F5344CB8AC3E}">
        <p14:creationId xmlns:p14="http://schemas.microsoft.com/office/powerpoint/2010/main" val="220211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6D97C2-1210-034F-B38E-4F90808F340D}"/>
              </a:ext>
            </a:extLst>
          </p:cNvPr>
          <p:cNvSpPr txBox="1"/>
          <p:nvPr/>
        </p:nvSpPr>
        <p:spPr>
          <a:xfrm>
            <a:off x="2569689" y="417094"/>
            <a:ext cx="430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USDA Drought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D32B8-DB18-BD48-83F5-BF0F3BD6EF99}"/>
              </a:ext>
            </a:extLst>
          </p:cNvPr>
          <p:cNvSpPr txBox="1"/>
          <p:nvPr/>
        </p:nvSpPr>
        <p:spPr>
          <a:xfrm>
            <a:off x="602539" y="1475873"/>
            <a:ext cx="8268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Determine the effects of drought on: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Forage production and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Soil carbon sequestration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Soil moisture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Greenhouse gas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And interactions with nitrogen fertilization</a:t>
            </a:r>
          </a:p>
        </p:txBody>
      </p:sp>
    </p:spTree>
    <p:extLst>
      <p:ext uri="{BB962C8B-B14F-4D97-AF65-F5344CB8AC3E}">
        <p14:creationId xmlns:p14="http://schemas.microsoft.com/office/powerpoint/2010/main" val="394520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46" y="4084027"/>
            <a:ext cx="9205546" cy="278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6369"/>
            <a:ext cx="6775926" cy="2067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00" y="226922"/>
            <a:ext cx="40386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Atmosphere carbon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016369"/>
            <a:ext cx="33528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Vegetation carbon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176" y="4785699"/>
            <a:ext cx="612529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Soil carbon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(or more)</a:t>
            </a:r>
          </a:p>
        </p:txBody>
      </p:sp>
      <p:sp>
        <p:nvSpPr>
          <p:cNvPr id="9" name="Up Arrow 8"/>
          <p:cNvSpPr/>
          <p:nvPr/>
        </p:nvSpPr>
        <p:spPr>
          <a:xfrm>
            <a:off x="304800" y="3385902"/>
            <a:ext cx="484632" cy="642703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677508" y="1383790"/>
            <a:ext cx="484632" cy="5622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77508" y="3993670"/>
            <a:ext cx="484632" cy="5622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1938" y="138379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Photosynthesis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3686" y="4156381"/>
            <a:ext cx="2540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Plant/tissue death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40" y="2493422"/>
            <a:ext cx="135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Microbe respiration</a:t>
            </a:r>
          </a:p>
        </p:txBody>
      </p:sp>
    </p:spTree>
    <p:extLst>
      <p:ext uri="{BB962C8B-B14F-4D97-AF65-F5344CB8AC3E}">
        <p14:creationId xmlns:p14="http://schemas.microsoft.com/office/powerpoint/2010/main" val="4346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37164" y="225302"/>
            <a:ext cx="8839200" cy="50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</a:rPr>
              <a:t>Managing soils for increased carbon content has many co-benefits:</a:t>
            </a: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Fertility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Water holding capacity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Soil stability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Sustainability</a:t>
            </a: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111778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785812" y="1500188"/>
            <a:ext cx="7634883" cy="4134445"/>
          </a:xfrm>
          <a:prstGeom prst="rect">
            <a:avLst/>
          </a:prstGeom>
          <a:solidFill>
            <a:srgbClr val="B7D9E7"/>
          </a:solidFill>
          <a:ln w="25400">
            <a:solidFill>
              <a:srgbClr val="005A7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50"/>
            <a:ext cx="9091101" cy="98226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100" dirty="0">
                <a:latin typeface="Times New Roman"/>
                <a:ea typeface="ヒラギノ角ゴ ProN W3" charset="0"/>
                <a:cs typeface="Times New Roman"/>
              </a:rPr>
              <a:t>Grasslands hold considerable potential for soil C sequestration</a:t>
            </a:r>
            <a:br>
              <a:rPr lang="en-US" sz="2700" dirty="0">
                <a:latin typeface="Times New Roman"/>
                <a:ea typeface="ヒラギノ角ゴ ProN W3" charset="0"/>
                <a:cs typeface="Times New Roman"/>
              </a:rPr>
            </a:br>
            <a:r>
              <a:rPr lang="en-US" sz="2700" dirty="0">
                <a:latin typeface="Times New Roman"/>
                <a:ea typeface="ヒラギノ角ゴ ProN W3" charset="0"/>
                <a:cs typeface="Times New Roman"/>
              </a:rPr>
              <a:t>The majority of grasslands are degraded</a:t>
            </a:r>
          </a:p>
        </p:txBody>
      </p:sp>
      <p:pic>
        <p:nvPicPr>
          <p:cNvPr id="3789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8" y="1487910"/>
            <a:ext cx="7652742" cy="411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454298" y="1387451"/>
            <a:ext cx="8238753" cy="0"/>
          </a:xfrm>
          <a:prstGeom prst="line">
            <a:avLst/>
          </a:prstGeom>
          <a:noFill/>
          <a:ln w="12700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4" name="Rectangle 5"/>
          <p:cNvSpPr>
            <a:spLocks/>
          </p:cNvSpPr>
          <p:nvPr/>
        </p:nvSpPr>
        <p:spPr bwMode="auto">
          <a:xfrm>
            <a:off x="550616" y="5604496"/>
            <a:ext cx="8365811" cy="12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23 million hectares in California (40% of the land area)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30% of US land area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30% of global land surface area</a:t>
            </a: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94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05"/>
          <p:cNvSpPr>
            <a:spLocks/>
          </p:cNvSpPr>
          <p:nvPr/>
        </p:nvSpPr>
        <p:spPr bwMode="auto">
          <a:xfrm>
            <a:off x="3276600" y="4970463"/>
            <a:ext cx="2185988" cy="1023937"/>
          </a:xfrm>
          <a:custGeom>
            <a:avLst/>
            <a:gdLst>
              <a:gd name="T0" fmla="*/ 0 w 2952"/>
              <a:gd name="T1" fmla="*/ 2147483647 h 1400"/>
              <a:gd name="T2" fmla="*/ 0 w 2952"/>
              <a:gd name="T3" fmla="*/ 0 h 1400"/>
              <a:gd name="T4" fmla="*/ 0 w 2952"/>
              <a:gd name="T5" fmla="*/ 0 h 1400"/>
              <a:gd name="T6" fmla="*/ 2147483647 w 2952"/>
              <a:gd name="T7" fmla="*/ 0 h 1400"/>
              <a:gd name="T8" fmla="*/ 2147483647 w 2952"/>
              <a:gd name="T9" fmla="*/ 0 h 1400"/>
              <a:gd name="T10" fmla="*/ 2147483647 w 2952"/>
              <a:gd name="T11" fmla="*/ 2147483647 h 1400"/>
              <a:gd name="T12" fmla="*/ 2147483647 w 2952"/>
              <a:gd name="T13" fmla="*/ 2147483647 h 1400"/>
              <a:gd name="T14" fmla="*/ 0 w 2952"/>
              <a:gd name="T15" fmla="*/ 2147483647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52"/>
              <a:gd name="T25" fmla="*/ 0 h 1400"/>
              <a:gd name="T26" fmla="*/ 2952 w 2952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52" h="1400">
                <a:moveTo>
                  <a:pt x="0" y="1400"/>
                </a:moveTo>
                <a:lnTo>
                  <a:pt x="0" y="0"/>
                </a:lnTo>
                <a:lnTo>
                  <a:pt x="2952" y="0"/>
                </a:lnTo>
                <a:lnTo>
                  <a:pt x="2952" y="1400"/>
                </a:lnTo>
                <a:lnTo>
                  <a:pt x="0" y="14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212"/>
          <p:cNvSpPr txBox="1">
            <a:spLocks noChangeArrowheads="1"/>
          </p:cNvSpPr>
          <p:nvPr/>
        </p:nvSpPr>
        <p:spPr bwMode="auto">
          <a:xfrm>
            <a:off x="356615" y="37891"/>
            <a:ext cx="873182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charset="0"/>
                <a:cs typeface="Times New Roman" charset="0"/>
              </a:rPr>
              <a:t>Amendments of livestock manure increased soil carbon by 50 Mg C ha</a:t>
            </a:r>
            <a:r>
              <a:rPr lang="en-US" sz="2800" b="1" baseline="30000" dirty="0">
                <a:latin typeface="Times New Roman" charset="0"/>
                <a:cs typeface="Times New Roman" charset="0"/>
              </a:rPr>
              <a:t>-1</a:t>
            </a:r>
            <a:r>
              <a:rPr lang="en-US" sz="2800" b="1" dirty="0">
                <a:latin typeface="Times New Roman" charset="0"/>
                <a:cs typeface="Times New Roman" charset="0"/>
              </a:rPr>
              <a:t> in the top meter of soil</a:t>
            </a:r>
            <a:endParaRPr lang="en-US" sz="2800" b="1" baseline="30000" dirty="0">
              <a:latin typeface="Times New Roman" charset="0"/>
              <a:cs typeface="Times New Roman" charset="0"/>
            </a:endParaRPr>
          </a:p>
        </p:txBody>
      </p:sp>
      <p:sp>
        <p:nvSpPr>
          <p:cNvPr id="8196" name="Freeform 65"/>
          <p:cNvSpPr>
            <a:spLocks/>
          </p:cNvSpPr>
          <p:nvPr/>
        </p:nvSpPr>
        <p:spPr bwMode="auto">
          <a:xfrm>
            <a:off x="1881188" y="4673600"/>
            <a:ext cx="1471612" cy="963613"/>
          </a:xfrm>
          <a:custGeom>
            <a:avLst/>
            <a:gdLst>
              <a:gd name="T0" fmla="*/ 0 w 2110"/>
              <a:gd name="T1" fmla="*/ 2147483647 h 1400"/>
              <a:gd name="T2" fmla="*/ 0 w 2110"/>
              <a:gd name="T3" fmla="*/ 0 h 1400"/>
              <a:gd name="T4" fmla="*/ 0 w 2110"/>
              <a:gd name="T5" fmla="*/ 0 h 1400"/>
              <a:gd name="T6" fmla="*/ 2147483647 w 2110"/>
              <a:gd name="T7" fmla="*/ 0 h 1400"/>
              <a:gd name="T8" fmla="*/ 2147483647 w 2110"/>
              <a:gd name="T9" fmla="*/ 0 h 1400"/>
              <a:gd name="T10" fmla="*/ 2147483647 w 2110"/>
              <a:gd name="T11" fmla="*/ 2147483647 h 1400"/>
              <a:gd name="T12" fmla="*/ 2147483647 w 2110"/>
              <a:gd name="T13" fmla="*/ 2147483647 h 1400"/>
              <a:gd name="T14" fmla="*/ 0 w 2110"/>
              <a:gd name="T15" fmla="*/ 2147483647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0"/>
              <a:gd name="T25" fmla="*/ 0 h 1400"/>
              <a:gd name="T26" fmla="*/ 2110 w 2110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0" h="1400">
                <a:moveTo>
                  <a:pt x="0" y="1400"/>
                </a:moveTo>
                <a:lnTo>
                  <a:pt x="0" y="0"/>
                </a:lnTo>
                <a:lnTo>
                  <a:pt x="2110" y="0"/>
                </a:lnTo>
                <a:lnTo>
                  <a:pt x="2110" y="1400"/>
                </a:lnTo>
                <a:lnTo>
                  <a:pt x="0" y="14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7" name="Group 74"/>
          <p:cNvGrpSpPr>
            <a:grpSpLocks noChangeAspect="1"/>
          </p:cNvGrpSpPr>
          <p:nvPr/>
        </p:nvGrpSpPr>
        <p:grpSpPr bwMode="auto">
          <a:xfrm>
            <a:off x="4064762" y="1585912"/>
            <a:ext cx="4840287" cy="4892675"/>
            <a:chOff x="2692" y="1296"/>
            <a:chExt cx="2615" cy="2643"/>
          </a:xfrm>
        </p:grpSpPr>
        <p:sp>
          <p:nvSpPr>
            <p:cNvPr id="8200" name="AutoShape 73"/>
            <p:cNvSpPr>
              <a:spLocks noChangeAspect="1" noChangeArrowheads="1" noTextEdit="1"/>
            </p:cNvSpPr>
            <p:nvPr/>
          </p:nvSpPr>
          <p:spPr bwMode="auto">
            <a:xfrm>
              <a:off x="2692" y="1296"/>
              <a:ext cx="2615" cy="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75"/>
            <p:cNvSpPr>
              <a:spLocks/>
            </p:cNvSpPr>
            <p:nvPr/>
          </p:nvSpPr>
          <p:spPr bwMode="auto">
            <a:xfrm>
              <a:off x="3265" y="1470"/>
              <a:ext cx="2025" cy="2019"/>
            </a:xfrm>
            <a:custGeom>
              <a:avLst/>
              <a:gdLst>
                <a:gd name="T0" fmla="*/ 0 w 5759"/>
                <a:gd name="T1" fmla="*/ 87 h 5759"/>
                <a:gd name="T2" fmla="*/ 0 w 5759"/>
                <a:gd name="T3" fmla="*/ 0 h 5759"/>
                <a:gd name="T4" fmla="*/ 0 w 5759"/>
                <a:gd name="T5" fmla="*/ 0 h 5759"/>
                <a:gd name="T6" fmla="*/ 88 w 5759"/>
                <a:gd name="T7" fmla="*/ 0 h 5759"/>
                <a:gd name="T8" fmla="*/ 88 w 5759"/>
                <a:gd name="T9" fmla="*/ 0 h 5759"/>
                <a:gd name="T10" fmla="*/ 88 w 5759"/>
                <a:gd name="T11" fmla="*/ 87 h 5759"/>
                <a:gd name="T12" fmla="*/ 88 w 5759"/>
                <a:gd name="T13" fmla="*/ 87 h 5759"/>
                <a:gd name="T14" fmla="*/ 0 w 5759"/>
                <a:gd name="T15" fmla="*/ 87 h 5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59"/>
                <a:gd name="T25" fmla="*/ 0 h 5759"/>
                <a:gd name="T26" fmla="*/ 5759 w 5759"/>
                <a:gd name="T27" fmla="*/ 5759 h 5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59" h="5759">
                  <a:moveTo>
                    <a:pt x="0" y="5759"/>
                  </a:moveTo>
                  <a:lnTo>
                    <a:pt x="0" y="0"/>
                  </a:lnTo>
                  <a:lnTo>
                    <a:pt x="5759" y="0"/>
                  </a:lnTo>
                  <a:lnTo>
                    <a:pt x="5759" y="5759"/>
                  </a:lnTo>
                  <a:lnTo>
                    <a:pt x="0" y="57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76"/>
            <p:cNvSpPr>
              <a:spLocks noChangeShapeType="1"/>
            </p:cNvSpPr>
            <p:nvPr/>
          </p:nvSpPr>
          <p:spPr bwMode="auto">
            <a:xfrm>
              <a:off x="3265" y="3489"/>
              <a:ext cx="20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77"/>
            <p:cNvSpPr>
              <a:spLocks noChangeShapeType="1"/>
            </p:cNvSpPr>
            <p:nvPr/>
          </p:nvSpPr>
          <p:spPr bwMode="auto">
            <a:xfrm>
              <a:off x="3265" y="3429"/>
              <a:ext cx="1" cy="6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78"/>
            <p:cNvSpPr>
              <a:spLocks noChangeShapeType="1"/>
            </p:cNvSpPr>
            <p:nvPr/>
          </p:nvSpPr>
          <p:spPr bwMode="auto">
            <a:xfrm>
              <a:off x="3940" y="3429"/>
              <a:ext cx="1" cy="6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79"/>
            <p:cNvSpPr>
              <a:spLocks noChangeArrowheads="1"/>
            </p:cNvSpPr>
            <p:nvPr/>
          </p:nvSpPr>
          <p:spPr bwMode="auto">
            <a:xfrm>
              <a:off x="3548" y="3525"/>
              <a:ext cx="7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Not amended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06" name="Line 80"/>
            <p:cNvSpPr>
              <a:spLocks noChangeShapeType="1"/>
            </p:cNvSpPr>
            <p:nvPr/>
          </p:nvSpPr>
          <p:spPr bwMode="auto">
            <a:xfrm>
              <a:off x="4615" y="3429"/>
              <a:ext cx="1" cy="6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Rectangle 81"/>
            <p:cNvSpPr>
              <a:spLocks noChangeArrowheads="1"/>
            </p:cNvSpPr>
            <p:nvPr/>
          </p:nvSpPr>
          <p:spPr bwMode="auto">
            <a:xfrm>
              <a:off x="4414" y="3525"/>
              <a:ext cx="53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Amended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08" name="Line 82"/>
            <p:cNvSpPr>
              <a:spLocks noChangeShapeType="1"/>
            </p:cNvSpPr>
            <p:nvPr/>
          </p:nvSpPr>
          <p:spPr bwMode="auto">
            <a:xfrm>
              <a:off x="5290" y="3429"/>
              <a:ext cx="1" cy="6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84"/>
            <p:cNvSpPr>
              <a:spLocks noChangeShapeType="1"/>
            </p:cNvSpPr>
            <p:nvPr/>
          </p:nvSpPr>
          <p:spPr bwMode="auto">
            <a:xfrm flipV="1">
              <a:off x="3265" y="1470"/>
              <a:ext cx="1" cy="201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85"/>
            <p:cNvSpPr>
              <a:spLocks noChangeShapeType="1"/>
            </p:cNvSpPr>
            <p:nvPr/>
          </p:nvSpPr>
          <p:spPr bwMode="auto">
            <a:xfrm flipH="1">
              <a:off x="3265" y="3489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Rectangle 86"/>
            <p:cNvSpPr>
              <a:spLocks noChangeArrowheads="1"/>
            </p:cNvSpPr>
            <p:nvPr/>
          </p:nvSpPr>
          <p:spPr bwMode="auto">
            <a:xfrm>
              <a:off x="3170" y="3422"/>
              <a:ext cx="6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0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12" name="Line 87"/>
            <p:cNvSpPr>
              <a:spLocks noChangeShapeType="1"/>
            </p:cNvSpPr>
            <p:nvPr/>
          </p:nvSpPr>
          <p:spPr bwMode="auto">
            <a:xfrm flipH="1">
              <a:off x="3265" y="2816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Rectangle 88"/>
            <p:cNvSpPr>
              <a:spLocks noChangeArrowheads="1"/>
            </p:cNvSpPr>
            <p:nvPr/>
          </p:nvSpPr>
          <p:spPr bwMode="auto">
            <a:xfrm>
              <a:off x="3035" y="2749"/>
              <a:ext cx="20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100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14" name="Line 89"/>
            <p:cNvSpPr>
              <a:spLocks noChangeShapeType="1"/>
            </p:cNvSpPr>
            <p:nvPr/>
          </p:nvSpPr>
          <p:spPr bwMode="auto">
            <a:xfrm flipH="1">
              <a:off x="3265" y="2143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Rectangle 90"/>
            <p:cNvSpPr>
              <a:spLocks noChangeArrowheads="1"/>
            </p:cNvSpPr>
            <p:nvPr/>
          </p:nvSpPr>
          <p:spPr bwMode="auto">
            <a:xfrm>
              <a:off x="3035" y="2076"/>
              <a:ext cx="20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200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16" name="Line 91"/>
            <p:cNvSpPr>
              <a:spLocks noChangeShapeType="1"/>
            </p:cNvSpPr>
            <p:nvPr/>
          </p:nvSpPr>
          <p:spPr bwMode="auto">
            <a:xfrm flipH="1">
              <a:off x="3265" y="1470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92"/>
            <p:cNvSpPr>
              <a:spLocks noChangeArrowheads="1"/>
            </p:cNvSpPr>
            <p:nvPr/>
          </p:nvSpPr>
          <p:spPr bwMode="auto">
            <a:xfrm>
              <a:off x="3035" y="1403"/>
              <a:ext cx="20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300</a:t>
              </a:r>
              <a:endParaRPr lang="en-US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18" name="Rectangle 93"/>
            <p:cNvSpPr>
              <a:spLocks noChangeArrowheads="1"/>
            </p:cNvSpPr>
            <p:nvPr/>
          </p:nvSpPr>
          <p:spPr bwMode="auto">
            <a:xfrm rot="16200000">
              <a:off x="2208" y="2302"/>
              <a:ext cx="139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Soil Carbon (Mg C ha</a:t>
              </a:r>
              <a:r>
                <a:rPr lang="en-US" sz="2000" baseline="30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-1</a:t>
              </a:r>
              <a:r>
                <a:rPr lang="en-US" sz="2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)</a:t>
              </a:r>
              <a:endParaRPr lang="en-US" sz="2000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19" name="Freeform 94"/>
            <p:cNvSpPr>
              <a:spLocks/>
            </p:cNvSpPr>
            <p:nvPr/>
          </p:nvSpPr>
          <p:spPr bwMode="auto">
            <a:xfrm>
              <a:off x="3771" y="2325"/>
              <a:ext cx="337" cy="1164"/>
            </a:xfrm>
            <a:custGeom>
              <a:avLst/>
              <a:gdLst>
                <a:gd name="T0" fmla="*/ 0 w 337"/>
                <a:gd name="T1" fmla="*/ 1164 h 1164"/>
                <a:gd name="T2" fmla="*/ 0 w 337"/>
                <a:gd name="T3" fmla="*/ 0 h 1164"/>
                <a:gd name="T4" fmla="*/ 0 w 337"/>
                <a:gd name="T5" fmla="*/ 0 h 1164"/>
                <a:gd name="T6" fmla="*/ 337 w 337"/>
                <a:gd name="T7" fmla="*/ 0 h 1164"/>
                <a:gd name="T8" fmla="*/ 337 w 337"/>
                <a:gd name="T9" fmla="*/ 0 h 1164"/>
                <a:gd name="T10" fmla="*/ 337 w 337"/>
                <a:gd name="T11" fmla="*/ 1164 h 1164"/>
                <a:gd name="T12" fmla="*/ 337 w 337"/>
                <a:gd name="T13" fmla="*/ 1164 h 1164"/>
                <a:gd name="T14" fmla="*/ 0 w 337"/>
                <a:gd name="T15" fmla="*/ 1164 h 1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1164"/>
                <a:gd name="T26" fmla="*/ 337 w 337"/>
                <a:gd name="T27" fmla="*/ 1164 h 1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1164">
                  <a:moveTo>
                    <a:pt x="0" y="1164"/>
                  </a:moveTo>
                  <a:lnTo>
                    <a:pt x="0" y="0"/>
                  </a:lnTo>
                  <a:lnTo>
                    <a:pt x="337" y="0"/>
                  </a:lnTo>
                  <a:lnTo>
                    <a:pt x="337" y="1164"/>
                  </a:lnTo>
                  <a:lnTo>
                    <a:pt x="0" y="1164"/>
                  </a:lnTo>
                  <a:close/>
                </a:path>
              </a:pathLst>
            </a:custGeom>
            <a:solidFill>
              <a:srgbClr val="0000F2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95"/>
            <p:cNvSpPr>
              <a:spLocks/>
            </p:cNvSpPr>
            <p:nvPr/>
          </p:nvSpPr>
          <p:spPr bwMode="auto">
            <a:xfrm>
              <a:off x="4446" y="1822"/>
              <a:ext cx="337" cy="1667"/>
            </a:xfrm>
            <a:custGeom>
              <a:avLst/>
              <a:gdLst>
                <a:gd name="T0" fmla="*/ 0 w 337"/>
                <a:gd name="T1" fmla="*/ 1667 h 1667"/>
                <a:gd name="T2" fmla="*/ 0 w 337"/>
                <a:gd name="T3" fmla="*/ 0 h 1667"/>
                <a:gd name="T4" fmla="*/ 0 w 337"/>
                <a:gd name="T5" fmla="*/ 0 h 1667"/>
                <a:gd name="T6" fmla="*/ 337 w 337"/>
                <a:gd name="T7" fmla="*/ 0 h 1667"/>
                <a:gd name="T8" fmla="*/ 337 w 337"/>
                <a:gd name="T9" fmla="*/ 0 h 1667"/>
                <a:gd name="T10" fmla="*/ 337 w 337"/>
                <a:gd name="T11" fmla="*/ 1667 h 1667"/>
                <a:gd name="T12" fmla="*/ 337 w 337"/>
                <a:gd name="T13" fmla="*/ 1667 h 1667"/>
                <a:gd name="T14" fmla="*/ 0 w 337"/>
                <a:gd name="T15" fmla="*/ 1667 h 1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1667"/>
                <a:gd name="T26" fmla="*/ 337 w 337"/>
                <a:gd name="T27" fmla="*/ 1667 h 1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1667">
                  <a:moveTo>
                    <a:pt x="0" y="1667"/>
                  </a:moveTo>
                  <a:lnTo>
                    <a:pt x="0" y="0"/>
                  </a:lnTo>
                  <a:lnTo>
                    <a:pt x="337" y="0"/>
                  </a:lnTo>
                  <a:lnTo>
                    <a:pt x="337" y="1667"/>
                  </a:lnTo>
                  <a:lnTo>
                    <a:pt x="0" y="1667"/>
                  </a:lnTo>
                  <a:close/>
                </a:path>
              </a:pathLst>
            </a:custGeom>
            <a:solidFill>
              <a:srgbClr val="0000F2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96"/>
            <p:cNvSpPr>
              <a:spLocks noChangeShapeType="1"/>
            </p:cNvSpPr>
            <p:nvPr/>
          </p:nvSpPr>
          <p:spPr bwMode="auto">
            <a:xfrm flipV="1">
              <a:off x="3940" y="2276"/>
              <a:ext cx="1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97"/>
            <p:cNvSpPr>
              <a:spLocks noChangeShapeType="1"/>
            </p:cNvSpPr>
            <p:nvPr/>
          </p:nvSpPr>
          <p:spPr bwMode="auto">
            <a:xfrm>
              <a:off x="3898" y="2374"/>
              <a:ext cx="8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98"/>
            <p:cNvSpPr>
              <a:spLocks noChangeShapeType="1"/>
            </p:cNvSpPr>
            <p:nvPr/>
          </p:nvSpPr>
          <p:spPr bwMode="auto">
            <a:xfrm>
              <a:off x="3898" y="2276"/>
              <a:ext cx="8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99"/>
            <p:cNvSpPr>
              <a:spLocks noChangeShapeType="1"/>
            </p:cNvSpPr>
            <p:nvPr/>
          </p:nvSpPr>
          <p:spPr bwMode="auto">
            <a:xfrm flipV="1">
              <a:off x="4615" y="1633"/>
              <a:ext cx="1" cy="37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00"/>
            <p:cNvSpPr>
              <a:spLocks noChangeShapeType="1"/>
            </p:cNvSpPr>
            <p:nvPr/>
          </p:nvSpPr>
          <p:spPr bwMode="auto">
            <a:xfrm>
              <a:off x="4572" y="2010"/>
              <a:ext cx="8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101"/>
            <p:cNvSpPr>
              <a:spLocks noChangeShapeType="1"/>
            </p:cNvSpPr>
            <p:nvPr/>
          </p:nvSpPr>
          <p:spPr bwMode="auto">
            <a:xfrm>
              <a:off x="4571" y="1632"/>
              <a:ext cx="8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Box 128"/>
          <p:cNvSpPr txBox="1">
            <a:spLocks noChangeArrowheads="1"/>
          </p:cNvSpPr>
          <p:nvPr/>
        </p:nvSpPr>
        <p:spPr bwMode="auto">
          <a:xfrm>
            <a:off x="7085013" y="6508750"/>
            <a:ext cx="200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 charset="0"/>
              </a:rPr>
              <a:t>From Silver et al.  In prep</a:t>
            </a:r>
          </a:p>
        </p:txBody>
      </p:sp>
      <p:sp>
        <p:nvSpPr>
          <p:cNvPr id="8199" name="Text Box 212"/>
          <p:cNvSpPr txBox="1">
            <a:spLocks noChangeArrowheads="1"/>
          </p:cNvSpPr>
          <p:nvPr/>
        </p:nvSpPr>
        <p:spPr bwMode="auto">
          <a:xfrm>
            <a:off x="0" y="6508750"/>
            <a:ext cx="816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charset="0"/>
                <a:cs typeface="Times New Roman" charset="0"/>
              </a:rPr>
              <a:t>Analysis of 35 fields (1050 samples) from Marin and Sonoma Counties</a:t>
            </a:r>
            <a:endParaRPr lang="en-US" sz="1600" baseline="30000">
              <a:latin typeface="Times New Roman" charset="0"/>
              <a:cs typeface="Times New Roman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63" y="2907656"/>
            <a:ext cx="3672452" cy="238709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677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63648"/>
              </p:ext>
            </p:extLst>
          </p:nvPr>
        </p:nvGraphicFramePr>
        <p:xfrm>
          <a:off x="4416751" y="969461"/>
          <a:ext cx="4376696" cy="555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071856"/>
              </p:ext>
            </p:extLst>
          </p:nvPr>
        </p:nvGraphicFramePr>
        <p:xfrm>
          <a:off x="96113" y="1058429"/>
          <a:ext cx="4320638" cy="546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70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Livestock manure is a large source of greenhouse gases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0691" y="156703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x10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82" y="689097"/>
            <a:ext cx="38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U.S. </a:t>
            </a:r>
            <a:r>
              <a:rPr lang="en-US" b="1" dirty="0">
                <a:latin typeface="Times New Roman"/>
                <a:cs typeface="Times New Roman"/>
              </a:rPr>
              <a:t>Methane</a:t>
            </a:r>
            <a:r>
              <a:rPr lang="en-US" dirty="0">
                <a:latin typeface="Times New Roman"/>
                <a:cs typeface="Times New Roman"/>
              </a:rPr>
              <a:t> Emissions (MMT CO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3612" y="689091"/>
            <a:ext cx="436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U.S. </a:t>
            </a:r>
            <a:r>
              <a:rPr lang="en-US" b="1" dirty="0">
                <a:latin typeface="Times New Roman"/>
                <a:cs typeface="Times New Roman"/>
              </a:rPr>
              <a:t>Nitrous Oxide </a:t>
            </a:r>
            <a:r>
              <a:rPr lang="en-US" dirty="0">
                <a:latin typeface="Times New Roman"/>
                <a:cs typeface="Times New Roman"/>
              </a:rPr>
              <a:t>Emissions (MMT CO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e)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98715" y="1637593"/>
            <a:ext cx="0" cy="273964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79235" y="1637402"/>
            <a:ext cx="0" cy="273963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42549" y="6575551"/>
            <a:ext cx="5301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U.S. EPA EPA 430-R-15-004 2013; Owen and Silver 2015 Global Change Biology </a:t>
            </a:r>
          </a:p>
        </p:txBody>
      </p:sp>
    </p:spTree>
    <p:extLst>
      <p:ext uri="{BB962C8B-B14F-4D97-AF65-F5344CB8AC3E}">
        <p14:creationId xmlns:p14="http://schemas.microsoft.com/office/powerpoint/2010/main" val="411654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84621" y="5089715"/>
            <a:ext cx="189106" cy="16580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84621" y="4800621"/>
            <a:ext cx="189106" cy="16580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76919" y="5359678"/>
            <a:ext cx="471311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176919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120028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063135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03819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946928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890035" y="5236388"/>
            <a:ext cx="0" cy="12329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176919" y="1227341"/>
            <a:ext cx="0" cy="413233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176919" y="5359678"/>
            <a:ext cx="14061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176919" y="3982232"/>
            <a:ext cx="14061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176919" y="2604787"/>
            <a:ext cx="14061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176919" y="1227341"/>
            <a:ext cx="14061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946598" y="5257645"/>
            <a:ext cx="213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-1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004785" y="388019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0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004785" y="250275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004785" y="1125308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1884857" y="3982232"/>
            <a:ext cx="235172" cy="28909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1" name="Rectangle 34"/>
          <p:cNvSpPr>
            <a:spLocks noChangeArrowheads="1"/>
          </p:cNvSpPr>
          <p:nvPr/>
        </p:nvSpPr>
        <p:spPr bwMode="auto">
          <a:xfrm>
            <a:off x="2825540" y="2604787"/>
            <a:ext cx="237595" cy="137744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2" name="Rectangle 35"/>
          <p:cNvSpPr>
            <a:spLocks noChangeArrowheads="1"/>
          </p:cNvSpPr>
          <p:nvPr/>
        </p:nvSpPr>
        <p:spPr bwMode="auto">
          <a:xfrm>
            <a:off x="3768649" y="3967352"/>
            <a:ext cx="235172" cy="1487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3" name="Rectangle 36"/>
          <p:cNvSpPr>
            <a:spLocks noChangeArrowheads="1"/>
          </p:cNvSpPr>
          <p:nvPr/>
        </p:nvSpPr>
        <p:spPr bwMode="auto">
          <a:xfrm>
            <a:off x="4711756" y="3278629"/>
            <a:ext cx="235172" cy="70360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4" name="Line 37"/>
          <p:cNvSpPr>
            <a:spLocks noChangeShapeType="1"/>
          </p:cNvSpPr>
          <p:nvPr/>
        </p:nvSpPr>
        <p:spPr bwMode="auto">
          <a:xfrm>
            <a:off x="2120028" y="3982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5" name="Line 38"/>
          <p:cNvSpPr>
            <a:spLocks noChangeShapeType="1"/>
          </p:cNvSpPr>
          <p:nvPr/>
        </p:nvSpPr>
        <p:spPr bwMode="auto">
          <a:xfrm>
            <a:off x="2120028" y="3982232"/>
            <a:ext cx="94310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6" name="Line 39"/>
          <p:cNvSpPr>
            <a:spLocks noChangeShapeType="1"/>
          </p:cNvSpPr>
          <p:nvPr/>
        </p:nvSpPr>
        <p:spPr bwMode="auto">
          <a:xfrm>
            <a:off x="2120028" y="3982232"/>
            <a:ext cx="188379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7" name="Line 40"/>
          <p:cNvSpPr>
            <a:spLocks noChangeShapeType="1"/>
          </p:cNvSpPr>
          <p:nvPr/>
        </p:nvSpPr>
        <p:spPr bwMode="auto">
          <a:xfrm>
            <a:off x="2120028" y="3982232"/>
            <a:ext cx="28269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8" name="Rectangle 41"/>
          <p:cNvSpPr>
            <a:spLocks noChangeArrowheads="1"/>
          </p:cNvSpPr>
          <p:nvPr/>
        </p:nvSpPr>
        <p:spPr bwMode="auto">
          <a:xfrm>
            <a:off x="2120028" y="3982232"/>
            <a:ext cx="235172" cy="24658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59" name="Rectangle 42"/>
          <p:cNvSpPr>
            <a:spLocks noChangeArrowheads="1"/>
          </p:cNvSpPr>
          <p:nvPr/>
        </p:nvSpPr>
        <p:spPr bwMode="auto">
          <a:xfrm>
            <a:off x="3063135" y="1433532"/>
            <a:ext cx="235172" cy="25486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0" name="Rectangle 43"/>
          <p:cNvSpPr>
            <a:spLocks noChangeArrowheads="1"/>
          </p:cNvSpPr>
          <p:nvPr/>
        </p:nvSpPr>
        <p:spPr bwMode="auto">
          <a:xfrm>
            <a:off x="4003819" y="3982232"/>
            <a:ext cx="237595" cy="1275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1" name="Rectangle 44"/>
          <p:cNvSpPr>
            <a:spLocks noChangeArrowheads="1"/>
          </p:cNvSpPr>
          <p:nvPr/>
        </p:nvSpPr>
        <p:spPr bwMode="auto">
          <a:xfrm>
            <a:off x="4946928" y="1984086"/>
            <a:ext cx="235172" cy="199814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2" name="Line 45"/>
          <p:cNvSpPr>
            <a:spLocks noChangeShapeType="1"/>
          </p:cNvSpPr>
          <p:nvPr/>
        </p:nvSpPr>
        <p:spPr bwMode="auto">
          <a:xfrm>
            <a:off x="2355198" y="3982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3" name="Line 46"/>
          <p:cNvSpPr>
            <a:spLocks noChangeShapeType="1"/>
          </p:cNvSpPr>
          <p:nvPr/>
        </p:nvSpPr>
        <p:spPr bwMode="auto">
          <a:xfrm>
            <a:off x="2355198" y="3982232"/>
            <a:ext cx="94310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4" name="Line 47"/>
          <p:cNvSpPr>
            <a:spLocks noChangeShapeType="1"/>
          </p:cNvSpPr>
          <p:nvPr/>
        </p:nvSpPr>
        <p:spPr bwMode="auto">
          <a:xfrm>
            <a:off x="2355198" y="3982232"/>
            <a:ext cx="188621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5" name="Line 48"/>
          <p:cNvSpPr>
            <a:spLocks noChangeShapeType="1"/>
          </p:cNvSpPr>
          <p:nvPr/>
        </p:nvSpPr>
        <p:spPr bwMode="auto">
          <a:xfrm>
            <a:off x="2355198" y="3982232"/>
            <a:ext cx="28269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6" name="Rectangle 49"/>
          <p:cNvSpPr>
            <a:spLocks noChangeArrowheads="1"/>
          </p:cNvSpPr>
          <p:nvPr/>
        </p:nvSpPr>
        <p:spPr bwMode="auto">
          <a:xfrm>
            <a:off x="2001230" y="4258572"/>
            <a:ext cx="2425" cy="2550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7" name="Rectangle 50"/>
          <p:cNvSpPr>
            <a:spLocks noChangeArrowheads="1"/>
          </p:cNvSpPr>
          <p:nvPr/>
        </p:nvSpPr>
        <p:spPr bwMode="auto">
          <a:xfrm>
            <a:off x="1986683" y="4284080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8" name="Rectangle 51"/>
          <p:cNvSpPr>
            <a:spLocks noChangeArrowheads="1"/>
          </p:cNvSpPr>
          <p:nvPr/>
        </p:nvSpPr>
        <p:spPr bwMode="auto">
          <a:xfrm>
            <a:off x="1986683" y="4258572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69" name="Rectangle 52"/>
          <p:cNvSpPr>
            <a:spLocks noChangeArrowheads="1"/>
          </p:cNvSpPr>
          <p:nvPr/>
        </p:nvSpPr>
        <p:spPr bwMode="auto">
          <a:xfrm>
            <a:off x="2944339" y="2300813"/>
            <a:ext cx="2425" cy="60582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0" name="Rectangle 53"/>
          <p:cNvSpPr>
            <a:spLocks noChangeArrowheads="1"/>
          </p:cNvSpPr>
          <p:nvPr/>
        </p:nvSpPr>
        <p:spPr bwMode="auto">
          <a:xfrm>
            <a:off x="2929792" y="2906634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1" name="Rectangle 54"/>
          <p:cNvSpPr>
            <a:spLocks noChangeArrowheads="1"/>
          </p:cNvSpPr>
          <p:nvPr/>
        </p:nvSpPr>
        <p:spPr bwMode="auto">
          <a:xfrm>
            <a:off x="2929792" y="2300813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2" name="Rectangle 55"/>
          <p:cNvSpPr>
            <a:spLocks noChangeArrowheads="1"/>
          </p:cNvSpPr>
          <p:nvPr/>
        </p:nvSpPr>
        <p:spPr bwMode="auto">
          <a:xfrm>
            <a:off x="3885022" y="3963100"/>
            <a:ext cx="2425" cy="1062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3" name="Rectangle 56"/>
          <p:cNvSpPr>
            <a:spLocks noChangeArrowheads="1"/>
          </p:cNvSpPr>
          <p:nvPr/>
        </p:nvSpPr>
        <p:spPr bwMode="auto">
          <a:xfrm>
            <a:off x="3870475" y="3973729"/>
            <a:ext cx="31519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4" name="Rectangle 57"/>
          <p:cNvSpPr>
            <a:spLocks noChangeArrowheads="1"/>
          </p:cNvSpPr>
          <p:nvPr/>
        </p:nvSpPr>
        <p:spPr bwMode="auto">
          <a:xfrm>
            <a:off x="3870475" y="3963100"/>
            <a:ext cx="31519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5" name="Rectangle 58"/>
          <p:cNvSpPr>
            <a:spLocks noChangeArrowheads="1"/>
          </p:cNvSpPr>
          <p:nvPr/>
        </p:nvSpPr>
        <p:spPr bwMode="auto">
          <a:xfrm>
            <a:off x="4830555" y="2961902"/>
            <a:ext cx="2425" cy="63345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6" name="Rectangle 59"/>
          <p:cNvSpPr>
            <a:spLocks noChangeArrowheads="1"/>
          </p:cNvSpPr>
          <p:nvPr/>
        </p:nvSpPr>
        <p:spPr bwMode="auto">
          <a:xfrm>
            <a:off x="4816008" y="3595357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7" name="Rectangle 60"/>
          <p:cNvSpPr>
            <a:spLocks noChangeArrowheads="1"/>
          </p:cNvSpPr>
          <p:nvPr/>
        </p:nvSpPr>
        <p:spPr bwMode="auto">
          <a:xfrm>
            <a:off x="4816008" y="2961902"/>
            <a:ext cx="29093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8" name="Rectangle 61"/>
          <p:cNvSpPr>
            <a:spLocks noChangeArrowheads="1"/>
          </p:cNvSpPr>
          <p:nvPr/>
        </p:nvSpPr>
        <p:spPr bwMode="auto">
          <a:xfrm>
            <a:off x="1176919" y="5359678"/>
            <a:ext cx="2425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79" name="Rectangle 62"/>
          <p:cNvSpPr>
            <a:spLocks noChangeArrowheads="1"/>
          </p:cNvSpPr>
          <p:nvPr/>
        </p:nvSpPr>
        <p:spPr bwMode="auto">
          <a:xfrm>
            <a:off x="1176919" y="5359678"/>
            <a:ext cx="14547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0" name="Rectangle 63"/>
          <p:cNvSpPr>
            <a:spLocks noChangeArrowheads="1"/>
          </p:cNvSpPr>
          <p:nvPr/>
        </p:nvSpPr>
        <p:spPr bwMode="auto">
          <a:xfrm>
            <a:off x="1176919" y="5359678"/>
            <a:ext cx="14547" cy="21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1" name="Rectangle 64"/>
          <p:cNvSpPr>
            <a:spLocks noChangeArrowheads="1"/>
          </p:cNvSpPr>
          <p:nvPr/>
        </p:nvSpPr>
        <p:spPr bwMode="auto">
          <a:xfrm>
            <a:off x="2236401" y="4203304"/>
            <a:ext cx="2425" cy="5526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2" name="Rectangle 65"/>
          <p:cNvSpPr>
            <a:spLocks noChangeArrowheads="1"/>
          </p:cNvSpPr>
          <p:nvPr/>
        </p:nvSpPr>
        <p:spPr bwMode="auto">
          <a:xfrm>
            <a:off x="2221855" y="4258572"/>
            <a:ext cx="31519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3" name="Rectangle 66"/>
          <p:cNvSpPr>
            <a:spLocks noChangeArrowheads="1"/>
          </p:cNvSpPr>
          <p:nvPr/>
        </p:nvSpPr>
        <p:spPr bwMode="auto">
          <a:xfrm>
            <a:off x="2221855" y="4203304"/>
            <a:ext cx="31519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4" name="Rectangle 67"/>
          <p:cNvSpPr>
            <a:spLocks noChangeArrowheads="1"/>
          </p:cNvSpPr>
          <p:nvPr/>
        </p:nvSpPr>
        <p:spPr bwMode="auto">
          <a:xfrm>
            <a:off x="3179509" y="1227341"/>
            <a:ext cx="2425" cy="52291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5" name="Rectangle 68"/>
          <p:cNvSpPr>
            <a:spLocks noChangeArrowheads="1"/>
          </p:cNvSpPr>
          <p:nvPr/>
        </p:nvSpPr>
        <p:spPr bwMode="auto">
          <a:xfrm>
            <a:off x="3164962" y="1750260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6" name="Rectangle 69"/>
          <p:cNvSpPr>
            <a:spLocks noChangeArrowheads="1"/>
          </p:cNvSpPr>
          <p:nvPr/>
        </p:nvSpPr>
        <p:spPr bwMode="auto">
          <a:xfrm>
            <a:off x="3164962" y="1227341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7" name="Rectangle 70"/>
          <p:cNvSpPr>
            <a:spLocks noChangeArrowheads="1"/>
          </p:cNvSpPr>
          <p:nvPr/>
        </p:nvSpPr>
        <p:spPr bwMode="auto">
          <a:xfrm>
            <a:off x="4122617" y="3988609"/>
            <a:ext cx="2425" cy="1275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8" name="Rectangle 71"/>
          <p:cNvSpPr>
            <a:spLocks noChangeArrowheads="1"/>
          </p:cNvSpPr>
          <p:nvPr/>
        </p:nvSpPr>
        <p:spPr bwMode="auto">
          <a:xfrm>
            <a:off x="4108071" y="4001363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89" name="Rectangle 72"/>
          <p:cNvSpPr>
            <a:spLocks noChangeArrowheads="1"/>
          </p:cNvSpPr>
          <p:nvPr/>
        </p:nvSpPr>
        <p:spPr bwMode="auto">
          <a:xfrm>
            <a:off x="4108071" y="3988609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0" name="Rectangle 73"/>
          <p:cNvSpPr>
            <a:spLocks noChangeArrowheads="1"/>
          </p:cNvSpPr>
          <p:nvPr/>
        </p:nvSpPr>
        <p:spPr bwMode="auto">
          <a:xfrm>
            <a:off x="5065725" y="1639724"/>
            <a:ext cx="2425" cy="68872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1" name="Rectangle 74"/>
          <p:cNvSpPr>
            <a:spLocks noChangeArrowheads="1"/>
          </p:cNvSpPr>
          <p:nvPr/>
        </p:nvSpPr>
        <p:spPr bwMode="auto">
          <a:xfrm>
            <a:off x="5051178" y="2328447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2" name="Rectangle 75"/>
          <p:cNvSpPr>
            <a:spLocks noChangeArrowheads="1"/>
          </p:cNvSpPr>
          <p:nvPr/>
        </p:nvSpPr>
        <p:spPr bwMode="auto">
          <a:xfrm>
            <a:off x="5051178" y="1639724"/>
            <a:ext cx="29093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3" name="Rectangle 76"/>
          <p:cNvSpPr>
            <a:spLocks noChangeArrowheads="1"/>
          </p:cNvSpPr>
          <p:nvPr/>
        </p:nvSpPr>
        <p:spPr bwMode="auto">
          <a:xfrm>
            <a:off x="1176919" y="5359678"/>
            <a:ext cx="2425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4" name="Rectangle 77"/>
          <p:cNvSpPr>
            <a:spLocks noChangeArrowheads="1"/>
          </p:cNvSpPr>
          <p:nvPr/>
        </p:nvSpPr>
        <p:spPr bwMode="auto">
          <a:xfrm>
            <a:off x="1176919" y="5359678"/>
            <a:ext cx="14547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095" name="Rectangle 78"/>
          <p:cNvSpPr>
            <a:spLocks noChangeArrowheads="1"/>
          </p:cNvSpPr>
          <p:nvPr/>
        </p:nvSpPr>
        <p:spPr bwMode="auto">
          <a:xfrm>
            <a:off x="1176919" y="5359678"/>
            <a:ext cx="14547" cy="2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6697588" y="5008530"/>
            <a:ext cx="2141612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Grazed and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manured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6697588" y="4734665"/>
            <a:ext cx="743793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Grazed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9" name="Rectangle 18"/>
          <p:cNvSpPr>
            <a:spLocks noChangeArrowheads="1"/>
          </p:cNvSpPr>
          <p:nvPr/>
        </p:nvSpPr>
        <p:spPr bwMode="auto">
          <a:xfrm rot="18900000">
            <a:off x="1337685" y="5761850"/>
            <a:ext cx="974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Methane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 rot="18900000">
            <a:off x="1981344" y="5792643"/>
            <a:ext cx="1474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Nitrous oxide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1" name="Rectangle 20"/>
          <p:cNvSpPr>
            <a:spLocks noChangeArrowheads="1"/>
          </p:cNvSpPr>
          <p:nvPr/>
        </p:nvSpPr>
        <p:spPr bwMode="auto">
          <a:xfrm rot="18900000">
            <a:off x="3428434" y="5620560"/>
            <a:ext cx="662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Soil C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 rot="18900000">
            <a:off x="3772939" y="5753465"/>
            <a:ext cx="1320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Net Balance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 rot="16200000">
            <a:off x="-1115230" y="2855962"/>
            <a:ext cx="3757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impact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(Mg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CO</a:t>
            </a:r>
            <a:r>
              <a:rPr kumimoji="0" lang="en-US" altLang="en-US" sz="2000" b="1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2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ha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-1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y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-1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)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366" y="12883"/>
            <a:ext cx="913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From 2012 to 2100, manure applications led to a large net source (positive values) to the atmosphere</a:t>
            </a: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5588393" y="6550025"/>
            <a:ext cx="3493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Owen et al. 2015, Global Change Biology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868254" y="3123051"/>
            <a:ext cx="0" cy="75179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5496357" y="2687282"/>
            <a:ext cx="90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5859881" y="4030682"/>
            <a:ext cx="0" cy="75179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5581193" y="4872602"/>
            <a:ext cx="60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Sink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61164" y="1433085"/>
            <a:ext cx="960581" cy="3083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56"/>
            <a:ext cx="9157806" cy="6885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84618"/>
            <a:ext cx="3496495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One time application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b="1" dirty="0">
                <a:latin typeface="Times New Roman"/>
                <a:cs typeface="Times New Roman"/>
              </a:rPr>
              <a:t>Did not increase field nitrous oxide  and methane emissions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b="1" dirty="0">
                <a:latin typeface="Times New Roman"/>
                <a:cs typeface="Times New Roman"/>
              </a:rPr>
              <a:t>Created a slow release organic fertilizer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57806" cy="1043565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33"/>
                </a:solidFill>
                <a:latin typeface="Times New Roman"/>
                <a:ea typeface="ヒラギノ角ゴ ProN W3" charset="0"/>
                <a:cs typeface="Times New Roman"/>
              </a:rPr>
              <a:t>Composted organic matter </a:t>
            </a:r>
          </a:p>
          <a:p>
            <a:r>
              <a:rPr lang="en-US" b="1" dirty="0">
                <a:solidFill>
                  <a:srgbClr val="FFFF33"/>
                </a:solidFill>
                <a:latin typeface="Times New Roman"/>
                <a:ea typeface="ヒラギノ角ゴ ProN W3" charset="0"/>
                <a:cs typeface="Times New Roman"/>
              </a:rPr>
              <a:t>has much lower emissions</a:t>
            </a:r>
          </a:p>
        </p:txBody>
      </p:sp>
    </p:spTree>
    <p:extLst>
      <p:ext uri="{BB962C8B-B14F-4D97-AF65-F5344CB8AC3E}">
        <p14:creationId xmlns:p14="http://schemas.microsoft.com/office/powerpoint/2010/main" val="345929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152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Net primary production (a.k.a. forage production) increased every year following a one time compost application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799" y="1057302"/>
            <a:ext cx="5580778" cy="5600362"/>
            <a:chOff x="2143832" y="1295400"/>
            <a:chExt cx="4664177" cy="4491716"/>
          </a:xfrm>
        </p:grpSpPr>
        <p:grpSp>
          <p:nvGrpSpPr>
            <p:cNvPr id="2" name="Group 1"/>
            <p:cNvGrpSpPr/>
            <p:nvPr/>
          </p:nvGrpSpPr>
          <p:grpSpPr>
            <a:xfrm>
              <a:off x="2143832" y="1295400"/>
              <a:ext cx="4664177" cy="4491716"/>
              <a:chOff x="1987845" y="381000"/>
              <a:chExt cx="4664177" cy="4491716"/>
            </a:xfrm>
          </p:grpSpPr>
          <p:sp>
            <p:nvSpPr>
              <p:cNvPr id="3" name="Subtitle 2"/>
              <p:cNvSpPr txBox="1">
                <a:spLocks/>
              </p:cNvSpPr>
              <p:nvPr/>
            </p:nvSpPr>
            <p:spPr>
              <a:xfrm rot="16200000">
                <a:off x="452322" y="2325814"/>
                <a:ext cx="3665920" cy="594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Aboveground Net Primary Production (g m</a:t>
                </a:r>
                <a:r>
                  <a:rPr lang="en-US" sz="26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567752" y="502025"/>
                <a:ext cx="156108" cy="26461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2982990" y="381000"/>
                <a:ext cx="2469056" cy="594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control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96052" y="502025"/>
                <a:ext cx="156108" cy="2646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ubtitle 2"/>
              <p:cNvSpPr txBox="1">
                <a:spLocks/>
              </p:cNvSpPr>
              <p:nvPr/>
            </p:nvSpPr>
            <p:spPr>
              <a:xfrm>
                <a:off x="5181600" y="381000"/>
                <a:ext cx="1470422" cy="5400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compost</a:t>
                </a:r>
              </a:p>
            </p:txBody>
          </p:sp>
          <p:graphicFrame>
            <p:nvGraphicFramePr>
              <p:cNvPr id="8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7830248"/>
                  </p:ext>
                </p:extLst>
              </p:nvPr>
            </p:nvGraphicFramePr>
            <p:xfrm>
              <a:off x="2514600" y="838200"/>
              <a:ext cx="3972711" cy="36828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4485628" y="4503384"/>
                <a:ext cx="61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Year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30965" y="5170934"/>
              <a:ext cx="2999691" cy="2468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2009               2010              2011               2012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11541" y="6522518"/>
            <a:ext cx="573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Ryals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Silver 2013 Ecological Applications, Silver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191852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595</Words>
  <Application>Microsoft Macintosh PowerPoint</Application>
  <PresentationFormat>On-screen Show (4:3)</PresentationFormat>
  <Paragraphs>128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ヒラギノ角ゴ ProN W3</vt:lpstr>
      <vt:lpstr>Arial</vt:lpstr>
      <vt:lpstr>Calibri</vt:lpstr>
      <vt:lpstr>Helvetica Neue Light</vt:lpstr>
      <vt:lpstr>Times New Roman</vt:lpstr>
      <vt:lpstr>Office Theme</vt:lpstr>
      <vt:lpstr>PowerPoint Presentation</vt:lpstr>
      <vt:lpstr>PowerPoint Presentation</vt:lpstr>
      <vt:lpstr>PowerPoint Presentation</vt:lpstr>
      <vt:lpstr>Grasslands hold considerable potential for soil C sequestration The majority of grasslands are degraded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 sequestered in soil:  3 Mg C/ha over three years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Whendee Silver</dc:creator>
  <cp:lastModifiedBy>Whendee Silver</cp:lastModifiedBy>
  <cp:revision>124</cp:revision>
  <dcterms:created xsi:type="dcterms:W3CDTF">2015-08-03T17:05:29Z</dcterms:created>
  <dcterms:modified xsi:type="dcterms:W3CDTF">2018-11-14T06:18:57Z</dcterms:modified>
</cp:coreProperties>
</file>