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5" r:id="rId4"/>
    <p:sldMasterId id="2147484369" r:id="rId5"/>
  </p:sldMasterIdLst>
  <p:notesMasterIdLst>
    <p:notesMasterId r:id="rId36"/>
  </p:notesMasterIdLst>
  <p:handoutMasterIdLst>
    <p:handoutMasterId r:id="rId37"/>
  </p:handoutMasterIdLst>
  <p:sldIdLst>
    <p:sldId id="314" r:id="rId6"/>
    <p:sldId id="358" r:id="rId7"/>
    <p:sldId id="315" r:id="rId8"/>
    <p:sldId id="316" r:id="rId9"/>
    <p:sldId id="317" r:id="rId10"/>
    <p:sldId id="318" r:id="rId11"/>
    <p:sldId id="319" r:id="rId12"/>
    <p:sldId id="347" r:id="rId13"/>
    <p:sldId id="354" r:id="rId14"/>
    <p:sldId id="326" r:id="rId15"/>
    <p:sldId id="327" r:id="rId16"/>
    <p:sldId id="356" r:id="rId17"/>
    <p:sldId id="355" r:id="rId18"/>
    <p:sldId id="329" r:id="rId19"/>
    <p:sldId id="330" r:id="rId20"/>
    <p:sldId id="331" r:id="rId21"/>
    <p:sldId id="305" r:id="rId22"/>
    <p:sldId id="258" r:id="rId23"/>
    <p:sldId id="307" r:id="rId24"/>
    <p:sldId id="306" r:id="rId25"/>
    <p:sldId id="308" r:id="rId26"/>
    <p:sldId id="262" r:id="rId27"/>
    <p:sldId id="351" r:id="rId28"/>
    <p:sldId id="343" r:id="rId29"/>
    <p:sldId id="350" r:id="rId30"/>
    <p:sldId id="357" r:id="rId31"/>
    <p:sldId id="340" r:id="rId32"/>
    <p:sldId id="341" r:id="rId33"/>
    <p:sldId id="346" r:id="rId34"/>
    <p:sldId id="312"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5050"/>
    <a:srgbClr val="546610"/>
    <a:srgbClr val="2B4907"/>
    <a:srgbClr val="003300"/>
    <a:srgbClr val="006600"/>
    <a:srgbClr val="86C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5" autoAdjust="0"/>
    <p:restoredTop sz="65164" autoAdjust="0"/>
  </p:normalViewPr>
  <p:slideViewPr>
    <p:cSldViewPr>
      <p:cViewPr>
        <p:scale>
          <a:sx n="76" d="100"/>
          <a:sy n="76" d="100"/>
        </p:scale>
        <p:origin x="9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499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499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EFBC51A-F90B-47A8-9A3D-06BC4504A899}" type="slidenum">
              <a:rPr lang="en-US"/>
              <a:pPr>
                <a:defRPr/>
              </a:pPr>
              <a:t>‹#›</a:t>
            </a:fld>
            <a:endParaRPr lang="en-US"/>
          </a:p>
        </p:txBody>
      </p:sp>
    </p:spTree>
    <p:extLst>
      <p:ext uri="{BB962C8B-B14F-4D97-AF65-F5344CB8AC3E}">
        <p14:creationId xmlns:p14="http://schemas.microsoft.com/office/powerpoint/2010/main" val="2757605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45CDEBB-4AFD-4BA6-8569-0B5312A411C8}" type="slidenum">
              <a:rPr lang="en-US"/>
              <a:pPr>
                <a:defRPr/>
              </a:pPr>
              <a:t>‹#›</a:t>
            </a:fld>
            <a:endParaRPr lang="en-US"/>
          </a:p>
        </p:txBody>
      </p:sp>
    </p:spTree>
    <p:extLst>
      <p:ext uri="{BB962C8B-B14F-4D97-AF65-F5344CB8AC3E}">
        <p14:creationId xmlns:p14="http://schemas.microsoft.com/office/powerpoint/2010/main" val="953112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17" indent="-280391" eaLnBrk="0" hangingPunct="0">
              <a:spcBef>
                <a:spcPct val="30000"/>
              </a:spcBef>
              <a:defRPr sz="1200">
                <a:solidFill>
                  <a:schemeClr val="tx1"/>
                </a:solidFill>
                <a:latin typeface="Arial" pitchFamily="34" charset="0"/>
              </a:defRPr>
            </a:lvl2pPr>
            <a:lvl3pPr marL="1121564" indent="-224312" eaLnBrk="0" hangingPunct="0">
              <a:spcBef>
                <a:spcPct val="30000"/>
              </a:spcBef>
              <a:defRPr sz="1200">
                <a:solidFill>
                  <a:schemeClr val="tx1"/>
                </a:solidFill>
                <a:latin typeface="Arial" pitchFamily="34" charset="0"/>
              </a:defRPr>
            </a:lvl3pPr>
            <a:lvl4pPr marL="1570189" indent="-224312" eaLnBrk="0" hangingPunct="0">
              <a:spcBef>
                <a:spcPct val="30000"/>
              </a:spcBef>
              <a:defRPr sz="1200">
                <a:solidFill>
                  <a:schemeClr val="tx1"/>
                </a:solidFill>
                <a:latin typeface="Arial" pitchFamily="34" charset="0"/>
              </a:defRPr>
            </a:lvl4pPr>
            <a:lvl5pPr marL="2018816" indent="-224312" eaLnBrk="0" hangingPunct="0">
              <a:spcBef>
                <a:spcPct val="30000"/>
              </a:spcBef>
              <a:defRPr sz="1200">
                <a:solidFill>
                  <a:schemeClr val="tx1"/>
                </a:solidFill>
                <a:latin typeface="Arial" pitchFamily="34" charset="0"/>
              </a:defRPr>
            </a:lvl5pPr>
            <a:lvl6pPr marL="2467441" indent="-224312" eaLnBrk="0" fontAlgn="base" hangingPunct="0">
              <a:spcBef>
                <a:spcPct val="30000"/>
              </a:spcBef>
              <a:spcAft>
                <a:spcPct val="0"/>
              </a:spcAft>
              <a:defRPr sz="1200">
                <a:solidFill>
                  <a:schemeClr val="tx1"/>
                </a:solidFill>
                <a:latin typeface="Arial" pitchFamily="34" charset="0"/>
              </a:defRPr>
            </a:lvl6pPr>
            <a:lvl7pPr marL="2916065" indent="-224312" eaLnBrk="0" fontAlgn="base" hangingPunct="0">
              <a:spcBef>
                <a:spcPct val="30000"/>
              </a:spcBef>
              <a:spcAft>
                <a:spcPct val="0"/>
              </a:spcAft>
              <a:defRPr sz="1200">
                <a:solidFill>
                  <a:schemeClr val="tx1"/>
                </a:solidFill>
                <a:latin typeface="Arial" pitchFamily="34" charset="0"/>
              </a:defRPr>
            </a:lvl7pPr>
            <a:lvl8pPr marL="3364692" indent="-224312" eaLnBrk="0" fontAlgn="base" hangingPunct="0">
              <a:spcBef>
                <a:spcPct val="30000"/>
              </a:spcBef>
              <a:spcAft>
                <a:spcPct val="0"/>
              </a:spcAft>
              <a:defRPr sz="1200">
                <a:solidFill>
                  <a:schemeClr val="tx1"/>
                </a:solidFill>
                <a:latin typeface="Arial" pitchFamily="34" charset="0"/>
              </a:defRPr>
            </a:lvl8pPr>
            <a:lvl9pPr marL="3813317" indent="-22431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3132BED-740D-4DA4-8CA0-E98912CCECFB}" type="slidenum">
              <a:rPr lang="en-US" altLang="en-US" smtClean="0"/>
              <a:pPr eaLnBrk="1" hangingPunct="1">
                <a:spcBef>
                  <a:spcPct val="0"/>
                </a:spcBef>
              </a:pPr>
              <a:t>1</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dirty="0">
                <a:latin typeface="Arial" pitchFamily="34" charset="0"/>
              </a:rPr>
              <a:t>Introduction: Good morning everyone, Introduce self, today we will be reviewing some of the most common violations we have found throughout the year, as well as some recent regulatory updates to be aware of.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dirty="0">
                <a:latin typeface="Arial" pitchFamily="34" charset="0"/>
              </a:rPr>
              <a:t>Next we will cover common violations found during a pesticide</a:t>
            </a:r>
            <a:r>
              <a:rPr lang="en-US" altLang="en-US" baseline="0" dirty="0">
                <a:latin typeface="Arial" pitchFamily="34" charset="0"/>
              </a:rPr>
              <a:t> use monitoring</a:t>
            </a:r>
            <a:r>
              <a:rPr lang="en-US" altLang="en-US" dirty="0">
                <a:latin typeface="Arial" pitchFamily="34" charset="0"/>
              </a:rPr>
              <a:t> inspection.</a:t>
            </a:r>
            <a:r>
              <a:rPr lang="en-US" altLang="en-US" baseline="0" dirty="0">
                <a:latin typeface="Arial" pitchFamily="34" charset="0"/>
              </a:rPr>
              <a:t> </a:t>
            </a:r>
            <a:endParaRPr lang="en-US" altLang="en-US" dirty="0">
              <a:latin typeface="Arial" pitchFamily="34" charset="0"/>
            </a:endParaRPr>
          </a:p>
        </p:txBody>
      </p:sp>
      <p:sp>
        <p:nvSpPr>
          <p:cNvPr id="563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17" indent="-280391" eaLnBrk="0" hangingPunct="0">
              <a:spcBef>
                <a:spcPct val="30000"/>
              </a:spcBef>
              <a:defRPr sz="1200">
                <a:solidFill>
                  <a:schemeClr val="tx1"/>
                </a:solidFill>
                <a:latin typeface="Arial" pitchFamily="34" charset="0"/>
              </a:defRPr>
            </a:lvl2pPr>
            <a:lvl3pPr marL="1121564" indent="-224312" eaLnBrk="0" hangingPunct="0">
              <a:spcBef>
                <a:spcPct val="30000"/>
              </a:spcBef>
              <a:defRPr sz="1200">
                <a:solidFill>
                  <a:schemeClr val="tx1"/>
                </a:solidFill>
                <a:latin typeface="Arial" pitchFamily="34" charset="0"/>
              </a:defRPr>
            </a:lvl3pPr>
            <a:lvl4pPr marL="1570189" indent="-224312" eaLnBrk="0" hangingPunct="0">
              <a:spcBef>
                <a:spcPct val="30000"/>
              </a:spcBef>
              <a:defRPr sz="1200">
                <a:solidFill>
                  <a:schemeClr val="tx1"/>
                </a:solidFill>
                <a:latin typeface="Arial" pitchFamily="34" charset="0"/>
              </a:defRPr>
            </a:lvl4pPr>
            <a:lvl5pPr marL="2018816" indent="-224312" eaLnBrk="0" hangingPunct="0">
              <a:spcBef>
                <a:spcPct val="30000"/>
              </a:spcBef>
              <a:defRPr sz="1200">
                <a:solidFill>
                  <a:schemeClr val="tx1"/>
                </a:solidFill>
                <a:latin typeface="Arial" pitchFamily="34" charset="0"/>
              </a:defRPr>
            </a:lvl5pPr>
            <a:lvl6pPr marL="2467441" indent="-224312" eaLnBrk="0" fontAlgn="base" hangingPunct="0">
              <a:spcBef>
                <a:spcPct val="30000"/>
              </a:spcBef>
              <a:spcAft>
                <a:spcPct val="0"/>
              </a:spcAft>
              <a:defRPr sz="1200">
                <a:solidFill>
                  <a:schemeClr val="tx1"/>
                </a:solidFill>
                <a:latin typeface="Arial" pitchFamily="34" charset="0"/>
              </a:defRPr>
            </a:lvl6pPr>
            <a:lvl7pPr marL="2916065" indent="-224312" eaLnBrk="0" fontAlgn="base" hangingPunct="0">
              <a:spcBef>
                <a:spcPct val="30000"/>
              </a:spcBef>
              <a:spcAft>
                <a:spcPct val="0"/>
              </a:spcAft>
              <a:defRPr sz="1200">
                <a:solidFill>
                  <a:schemeClr val="tx1"/>
                </a:solidFill>
                <a:latin typeface="Arial" pitchFamily="34" charset="0"/>
              </a:defRPr>
            </a:lvl7pPr>
            <a:lvl8pPr marL="3364692" indent="-224312" eaLnBrk="0" fontAlgn="base" hangingPunct="0">
              <a:spcBef>
                <a:spcPct val="30000"/>
              </a:spcBef>
              <a:spcAft>
                <a:spcPct val="0"/>
              </a:spcAft>
              <a:defRPr sz="1200">
                <a:solidFill>
                  <a:schemeClr val="tx1"/>
                </a:solidFill>
                <a:latin typeface="Arial" pitchFamily="34" charset="0"/>
              </a:defRPr>
            </a:lvl8pPr>
            <a:lvl9pPr marL="3813317" indent="-22431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FF637C-7CC5-4F2E-921B-0584E5A9DE35}" type="slidenum">
              <a:rPr lang="en-US" altLang="en-US" smtClean="0"/>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6894" lvl="1" indent="-168244">
              <a:buFont typeface="Arial" panose="020B0604020202020204" pitchFamily="34" charset="0"/>
              <a:buChar char="•"/>
            </a:pPr>
            <a:r>
              <a:rPr lang="en-US" dirty="0"/>
              <a:t>Employer must provide all</a:t>
            </a:r>
            <a:r>
              <a:rPr lang="en-US" baseline="0" dirty="0"/>
              <a:t> personal protective equipment (PPE) required by label, regulation and permit conditions, provide for its daily inspection and cleaning, and repair or replace any worn, damaged or heavily contaminated PPE. Employer must assure that all clean PPE is kept separate from personal clothing and in a clean and pesticide-free designated place. A violation would be clean coveralls stored next to pesticide containers or contaminated PPE not kept separate from clean PPE. This picture shows an example of a violation due to PPE being stored inside the pesticide cage on a nurse rig. </a:t>
            </a:r>
          </a:p>
          <a:p>
            <a:pPr marL="616894" lvl="1" indent="-168244">
              <a:buFont typeface="Arial" panose="020B0604020202020204" pitchFamily="34" charset="0"/>
              <a:buChar char="•"/>
            </a:pPr>
            <a:endParaRPr lang="en-US" baseline="0" dirty="0"/>
          </a:p>
          <a:p>
            <a:pPr marL="159694" lvl="0" indent="-168244">
              <a:buFont typeface="Arial" panose="020B0604020202020204" pitchFamily="34" charset="0"/>
              <a:buChar char="•"/>
            </a:pPr>
            <a:r>
              <a:rPr lang="en-US" b="1" baseline="0" dirty="0"/>
              <a:t>RESPIRATOR NOTES…</a:t>
            </a:r>
          </a:p>
          <a:p>
            <a:r>
              <a:rPr lang="en-US" dirty="0"/>
              <a:t>When using respirators there must be</a:t>
            </a:r>
            <a:r>
              <a:rPr lang="en-US" baseline="0" dirty="0"/>
              <a:t> a written respiratory protection program, as well as medical evaluation conducted prior to use, and an annual fit test record. These documents must be kept for 3 years.</a:t>
            </a:r>
          </a:p>
          <a:p>
            <a:endParaRPr lang="en-US" dirty="0"/>
          </a:p>
          <a:p>
            <a:r>
              <a:rPr lang="en-US" dirty="0"/>
              <a:t>Common violations found were:</a:t>
            </a:r>
          </a:p>
          <a:p>
            <a:pPr marL="168244" indent="-168244">
              <a:buFont typeface="Arial" panose="020B0604020202020204" pitchFamily="34" charset="0"/>
              <a:buChar char="•"/>
            </a:pPr>
            <a:r>
              <a:rPr lang="en-US" dirty="0"/>
              <a:t>No</a:t>
            </a:r>
            <a:r>
              <a:rPr lang="en-US" baseline="0" dirty="0"/>
              <a:t> written respiratory protection program</a:t>
            </a:r>
          </a:p>
          <a:p>
            <a:pPr marL="168244" indent="-168244">
              <a:buFont typeface="Arial" panose="020B0604020202020204" pitchFamily="34" charset="0"/>
              <a:buChar char="•"/>
            </a:pPr>
            <a:r>
              <a:rPr lang="en-US" baseline="0" dirty="0"/>
              <a:t>Missing medical evaluation or fit test completed before receiving a medical evaluation.</a:t>
            </a:r>
          </a:p>
          <a:p>
            <a:pPr marL="168244" indent="-168244">
              <a:buFont typeface="Arial" panose="020B0604020202020204" pitchFamily="34" charset="0"/>
              <a:buChar char="•"/>
            </a:pPr>
            <a:r>
              <a:rPr lang="en-US" baseline="0" dirty="0"/>
              <a:t>Missing fit test records</a:t>
            </a:r>
          </a:p>
          <a:p>
            <a:pPr marL="168244" indent="-168244">
              <a:buFont typeface="Arial" panose="020B0604020202020204" pitchFamily="34" charset="0"/>
              <a:buChar char="•"/>
            </a:pPr>
            <a:r>
              <a:rPr lang="en-US" baseline="0" dirty="0"/>
              <a:t>Please remember, records shall be maintained while the employee is required to use respiratory protection and for three years after the end of employment conditions requiring respiratory protection, and shall be available for inspection by the employee, Director or Commissioner. </a:t>
            </a:r>
          </a:p>
          <a:p>
            <a:pPr marL="616894" lvl="1" indent="-168244">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70BC7C-86E1-4612-B0D9-21C6962C0CDF}" type="slidenum">
              <a:rPr lang="en-US" smtClean="0"/>
              <a:t>11</a:t>
            </a:fld>
            <a:endParaRPr lang="en-US"/>
          </a:p>
        </p:txBody>
      </p:sp>
    </p:spTree>
    <p:extLst>
      <p:ext uri="{BB962C8B-B14F-4D97-AF65-F5344CB8AC3E}">
        <p14:creationId xmlns:p14="http://schemas.microsoft.com/office/powerpoint/2010/main" val="92424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precautionary statement taken from a pesticide label showing all the required PPE to be worn while using this material. As you can see this label allows for a broad choice of PPE with vague statements such as “waterproof glove” not chemical resistant. as well as simply “protective eyewear”.</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12</a:t>
            </a:fld>
            <a:endParaRPr lang="en-US"/>
          </a:p>
        </p:txBody>
      </p:sp>
    </p:spTree>
    <p:extLst>
      <p:ext uri="{BB962C8B-B14F-4D97-AF65-F5344CB8AC3E}">
        <p14:creationId xmlns:p14="http://schemas.microsoft.com/office/powerpoint/2010/main" val="42828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label shows the importance of reading each PPE requirement on each pesticide label in a tank mix, this label requires specifically “protective spray goggles”, therefore safety glasses would not meet this requirement resulting in a  violation. Remember the highest PPE requirement of labels in a tank mix must be followed. </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13</a:t>
            </a:fld>
            <a:endParaRPr lang="en-US"/>
          </a:p>
        </p:txBody>
      </p:sp>
    </p:spTree>
    <p:extLst>
      <p:ext uri="{BB962C8B-B14F-4D97-AF65-F5344CB8AC3E}">
        <p14:creationId xmlns:p14="http://schemas.microsoft.com/office/powerpoint/2010/main" val="3059811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defTabSz="897301" eaLnBrk="1" fontAlgn="auto" hangingPunct="1">
              <a:spcBef>
                <a:spcPts val="0"/>
              </a:spcBef>
              <a:spcAft>
                <a:spcPts val="0"/>
              </a:spcAft>
              <a:buFont typeface="Arial" panose="020B0604020202020204" pitchFamily="34" charset="0"/>
              <a:buChar char="•"/>
              <a:defRPr/>
            </a:pPr>
            <a:r>
              <a:rPr lang="en-US" dirty="0"/>
              <a:t>Besides</a:t>
            </a:r>
            <a:r>
              <a:rPr lang="en-US" baseline="0" dirty="0"/>
              <a:t> what the pesticide label says, state regulations require that e</a:t>
            </a:r>
            <a:r>
              <a:rPr lang="en-US" dirty="0"/>
              <a:t>mployees wear eyewear</a:t>
            </a:r>
            <a:r>
              <a:rPr lang="en-US" baseline="0" dirty="0"/>
              <a:t> and gloves when mixing, loading or applying pesticides by hand and ground rig, or when exposed to application equipment that contains or is contaminated with pesticide. Also, state regulations require applicators to wear coveralls when applying WARNING or DANGER chemicals. </a:t>
            </a:r>
          </a:p>
          <a:p>
            <a:pPr marL="171450" lvl="1" indent="-171450" defTabSz="897301" eaLnBrk="1" fontAlgn="auto" hangingPunct="1">
              <a:spcBef>
                <a:spcPts val="0"/>
              </a:spcBef>
              <a:spcAft>
                <a:spcPts val="0"/>
              </a:spcAft>
              <a:buFont typeface="Arial" panose="020B0604020202020204" pitchFamily="34" charset="0"/>
              <a:buChar char="•"/>
              <a:defRPr/>
            </a:pPr>
            <a:r>
              <a:rPr lang="en-US" baseline="0" dirty="0"/>
              <a:t>Reading the label for required PPE is good, but we need to be aware of these additional regulations. For example: If using a hand pump sprayer to apply a pesticide, eye wear and gloves would be required even if the pesticide label did not require them. </a:t>
            </a:r>
          </a:p>
          <a:p>
            <a:pPr marL="0" lvl="1" indent="0" defTabSz="897301" eaLnBrk="1" fontAlgn="auto" hangingPunct="1">
              <a:spcBef>
                <a:spcPts val="0"/>
              </a:spcBef>
              <a:spcAft>
                <a:spcPts val="0"/>
              </a:spcAft>
              <a:buFont typeface="Arial" panose="020B0604020202020204" pitchFamily="34" charset="0"/>
              <a:buNone/>
              <a:defRPr/>
            </a:pPr>
            <a:endParaRPr lang="en-US" baseline="0" dirty="0"/>
          </a:p>
        </p:txBody>
      </p:sp>
      <p:sp>
        <p:nvSpPr>
          <p:cNvPr id="4" name="Slide Number Placeholder 3"/>
          <p:cNvSpPr>
            <a:spLocks noGrp="1"/>
          </p:cNvSpPr>
          <p:nvPr>
            <p:ph type="sldNum" sz="quarter" idx="10"/>
          </p:nvPr>
        </p:nvSpPr>
        <p:spPr/>
        <p:txBody>
          <a:bodyPr/>
          <a:lstStyle/>
          <a:p>
            <a:fld id="{0C70BC7C-86E1-4612-B0D9-21C6962C0CDF}" type="slidenum">
              <a:rPr lang="en-US" smtClean="0"/>
              <a:t>14</a:t>
            </a:fld>
            <a:endParaRPr lang="en-US"/>
          </a:p>
        </p:txBody>
      </p:sp>
    </p:spTree>
    <p:extLst>
      <p:ext uri="{BB962C8B-B14F-4D97-AF65-F5344CB8AC3E}">
        <p14:creationId xmlns:p14="http://schemas.microsoft.com/office/powerpoint/2010/main" val="2614750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latin typeface="Arial" pitchFamily="34" charset="0"/>
              </a:rPr>
              <a:t>In most situations if the pesticide label requires the use of protective eyewear, emergency eye wash solution of 16oz must be immediately available. This eye wash solution can be as simple as a 16oz water bottle on the application tractor or carried on the handler. </a:t>
            </a:r>
            <a:r>
              <a:rPr lang="en-US" altLang="en-US" dirty="0">
                <a:solidFill>
                  <a:srgbClr val="C00000"/>
                </a:solidFill>
                <a:latin typeface="Arial" pitchFamily="34" charset="0"/>
              </a:rPr>
              <a:t>Violations</a:t>
            </a:r>
            <a:r>
              <a:rPr lang="en-US" altLang="en-US" baseline="0" dirty="0">
                <a:solidFill>
                  <a:srgbClr val="C00000"/>
                </a:solidFill>
                <a:latin typeface="Arial" pitchFamily="34" charset="0"/>
              </a:rPr>
              <a:t> occur when</a:t>
            </a:r>
            <a:r>
              <a:rPr lang="en-US" altLang="en-US" dirty="0">
                <a:solidFill>
                  <a:srgbClr val="C00000"/>
                </a:solidFill>
                <a:latin typeface="Arial" pitchFamily="34" charset="0"/>
              </a:rPr>
              <a:t> the pesticide applicator either did not have the eyewash immediately available, did not have 16 oz available, or did not have the eyewash at all. For instance, an inspection could find that the handler had left the 16oz water bottle in the truck and had no replacement on the tractor, since the eyewash is not immediately available it would be a violation.</a:t>
            </a:r>
          </a:p>
          <a:p>
            <a:pPr marL="171450" indent="-171450">
              <a:buFont typeface="Arial" panose="020B0604020202020204" pitchFamily="34" charset="0"/>
              <a:buChar char="•"/>
            </a:pPr>
            <a:endParaRPr lang="en-US" altLang="en-US" dirty="0">
              <a:solidFill>
                <a:srgbClr val="C00000"/>
              </a:solidFill>
              <a:latin typeface="Arial"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dirty="0">
              <a:latin typeface="Arial" pitchFamily="34" charset="0"/>
            </a:endParaRPr>
          </a:p>
          <a:p>
            <a:pPr marL="171450" indent="-171450">
              <a:buFont typeface="Arial" panose="020B0604020202020204" pitchFamily="34" charset="0"/>
              <a:buChar char="•"/>
            </a:pPr>
            <a:endParaRPr lang="en-US" altLang="en-US" dirty="0">
              <a:solidFill>
                <a:srgbClr val="C00000"/>
              </a:solidFill>
              <a:latin typeface="Arial" pitchFamily="34" charset="0"/>
            </a:endParaRPr>
          </a:p>
          <a:p>
            <a:pPr marL="171450" indent="-171450">
              <a:buFont typeface="Arial" panose="020B0604020202020204" pitchFamily="34" charset="0"/>
              <a:buChar char="•"/>
            </a:pPr>
            <a:endParaRPr lang="en-US" altLang="en-US" dirty="0">
              <a:solidFill>
                <a:srgbClr val="C00000"/>
              </a:solidFill>
              <a:latin typeface="Arial" pitchFamily="34" charset="0"/>
            </a:endParaRPr>
          </a:p>
        </p:txBody>
      </p:sp>
      <p:sp>
        <p:nvSpPr>
          <p:cNvPr id="542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17" indent="-280391" eaLnBrk="0" hangingPunct="0">
              <a:spcBef>
                <a:spcPct val="30000"/>
              </a:spcBef>
              <a:defRPr sz="1200">
                <a:solidFill>
                  <a:schemeClr val="tx1"/>
                </a:solidFill>
                <a:latin typeface="Arial" pitchFamily="34" charset="0"/>
              </a:defRPr>
            </a:lvl2pPr>
            <a:lvl3pPr marL="1121564" indent="-224312" eaLnBrk="0" hangingPunct="0">
              <a:spcBef>
                <a:spcPct val="30000"/>
              </a:spcBef>
              <a:defRPr sz="1200">
                <a:solidFill>
                  <a:schemeClr val="tx1"/>
                </a:solidFill>
                <a:latin typeface="Arial" pitchFamily="34" charset="0"/>
              </a:defRPr>
            </a:lvl3pPr>
            <a:lvl4pPr marL="1570189" indent="-224312" eaLnBrk="0" hangingPunct="0">
              <a:spcBef>
                <a:spcPct val="30000"/>
              </a:spcBef>
              <a:defRPr sz="1200">
                <a:solidFill>
                  <a:schemeClr val="tx1"/>
                </a:solidFill>
                <a:latin typeface="Arial" pitchFamily="34" charset="0"/>
              </a:defRPr>
            </a:lvl4pPr>
            <a:lvl5pPr marL="2018816" indent="-224312" eaLnBrk="0" hangingPunct="0">
              <a:spcBef>
                <a:spcPct val="30000"/>
              </a:spcBef>
              <a:defRPr sz="1200">
                <a:solidFill>
                  <a:schemeClr val="tx1"/>
                </a:solidFill>
                <a:latin typeface="Arial" pitchFamily="34" charset="0"/>
              </a:defRPr>
            </a:lvl5pPr>
            <a:lvl6pPr marL="2467441" indent="-224312" eaLnBrk="0" fontAlgn="base" hangingPunct="0">
              <a:spcBef>
                <a:spcPct val="30000"/>
              </a:spcBef>
              <a:spcAft>
                <a:spcPct val="0"/>
              </a:spcAft>
              <a:defRPr sz="1200">
                <a:solidFill>
                  <a:schemeClr val="tx1"/>
                </a:solidFill>
                <a:latin typeface="Arial" pitchFamily="34" charset="0"/>
              </a:defRPr>
            </a:lvl6pPr>
            <a:lvl7pPr marL="2916065" indent="-224312" eaLnBrk="0" fontAlgn="base" hangingPunct="0">
              <a:spcBef>
                <a:spcPct val="30000"/>
              </a:spcBef>
              <a:spcAft>
                <a:spcPct val="0"/>
              </a:spcAft>
              <a:defRPr sz="1200">
                <a:solidFill>
                  <a:schemeClr val="tx1"/>
                </a:solidFill>
                <a:latin typeface="Arial" pitchFamily="34" charset="0"/>
              </a:defRPr>
            </a:lvl7pPr>
            <a:lvl8pPr marL="3364692" indent="-224312" eaLnBrk="0" fontAlgn="base" hangingPunct="0">
              <a:spcBef>
                <a:spcPct val="30000"/>
              </a:spcBef>
              <a:spcAft>
                <a:spcPct val="0"/>
              </a:spcAft>
              <a:defRPr sz="1200">
                <a:solidFill>
                  <a:schemeClr val="tx1"/>
                </a:solidFill>
                <a:latin typeface="Arial" pitchFamily="34" charset="0"/>
              </a:defRPr>
            </a:lvl8pPr>
            <a:lvl9pPr marL="3813317" indent="-22431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53F1CD3-8CAE-4105-B762-44EAE0135E90}" type="slidenum">
              <a:rPr lang="en-US" altLang="en-US" smtClean="0"/>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r>
              <a:rPr lang="en-US" altLang="en-US" dirty="0">
                <a:latin typeface="Arial" pitchFamily="34" charset="0"/>
              </a:rPr>
              <a:t>Missing decontamination supplies are another common issue. The decontamination facility site must include sufficient soap,</a:t>
            </a:r>
            <a:r>
              <a:rPr lang="en-US" altLang="en-US" baseline="0" dirty="0">
                <a:latin typeface="Arial" pitchFamily="34" charset="0"/>
              </a:rPr>
              <a:t> </a:t>
            </a:r>
            <a:r>
              <a:rPr lang="en-US" altLang="en-US" dirty="0">
                <a:latin typeface="Arial" pitchFamily="34" charset="0"/>
              </a:rPr>
              <a:t>single use towels, water and a</a:t>
            </a:r>
            <a:r>
              <a:rPr lang="en-US" altLang="en-US" baseline="0" dirty="0">
                <a:latin typeface="Arial" pitchFamily="34" charset="0"/>
              </a:rPr>
              <a:t> </a:t>
            </a:r>
            <a:r>
              <a:rPr lang="en-US" altLang="en-US" dirty="0">
                <a:latin typeface="Arial" pitchFamily="34" charset="0"/>
              </a:rPr>
              <a:t>pair of</a:t>
            </a:r>
            <a:r>
              <a:rPr lang="en-US" altLang="en-US" baseline="0" dirty="0">
                <a:latin typeface="Arial" pitchFamily="34" charset="0"/>
              </a:rPr>
              <a:t> clean coveralls</a:t>
            </a:r>
            <a:r>
              <a:rPr lang="en-US" altLang="en-US" dirty="0">
                <a:latin typeface="Arial" pitchFamily="34" charset="0"/>
              </a:rPr>
              <a:t>. Many of the growers who received violations were due to them not having single</a:t>
            </a:r>
            <a:r>
              <a:rPr lang="en-US" altLang="en-US" baseline="0" dirty="0">
                <a:latin typeface="Arial" pitchFamily="34" charset="0"/>
              </a:rPr>
              <a:t> use</a:t>
            </a:r>
            <a:r>
              <a:rPr lang="en-US" altLang="en-US" dirty="0">
                <a:latin typeface="Arial" pitchFamily="34" charset="0"/>
              </a:rPr>
              <a:t> towels or an extra pair of clean coveralls available. It</a:t>
            </a:r>
            <a:r>
              <a:rPr lang="en-US" altLang="en-US" baseline="0" dirty="0">
                <a:latin typeface="Arial" pitchFamily="34" charset="0"/>
              </a:rPr>
              <a:t> is important to remember that coveralls need to be available, even if the pesticide label doesn’t require it as PPE. The coveralls are not a second set of clothes, they are for emergency use after water and soap have been used. Please remember that the eye wash and decontamination are separate requirements and decontamination water is not a substitute for the 16oz eye wash. </a:t>
            </a:r>
          </a:p>
          <a:p>
            <a:endParaRPr lang="en-US" altLang="en-US" baseline="0" dirty="0">
              <a:latin typeface="Arial" pitchFamily="34" charset="0"/>
            </a:endParaRPr>
          </a:p>
          <a:p>
            <a:r>
              <a:rPr lang="en-US" altLang="en-US" baseline="0" dirty="0">
                <a:latin typeface="Arial" pitchFamily="34" charset="0"/>
              </a:rPr>
              <a:t>Next, I’ll be discussing what triggers an investigation by our office, as well as explaining the different types and approaches to these investigations. </a:t>
            </a:r>
            <a:endParaRPr lang="en-US" altLang="en-US" dirty="0">
              <a:latin typeface="Arial" pitchFamily="34" charset="0"/>
            </a:endParaRPr>
          </a:p>
        </p:txBody>
      </p:sp>
      <p:sp>
        <p:nvSpPr>
          <p:cNvPr id="553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17" indent="-280391" eaLnBrk="0" hangingPunct="0">
              <a:spcBef>
                <a:spcPct val="30000"/>
              </a:spcBef>
              <a:defRPr sz="1200">
                <a:solidFill>
                  <a:schemeClr val="tx1"/>
                </a:solidFill>
                <a:latin typeface="Arial" pitchFamily="34" charset="0"/>
              </a:defRPr>
            </a:lvl2pPr>
            <a:lvl3pPr marL="1121564" indent="-224312" eaLnBrk="0" hangingPunct="0">
              <a:spcBef>
                <a:spcPct val="30000"/>
              </a:spcBef>
              <a:defRPr sz="1200">
                <a:solidFill>
                  <a:schemeClr val="tx1"/>
                </a:solidFill>
                <a:latin typeface="Arial" pitchFamily="34" charset="0"/>
              </a:defRPr>
            </a:lvl3pPr>
            <a:lvl4pPr marL="1570189" indent="-224312" eaLnBrk="0" hangingPunct="0">
              <a:spcBef>
                <a:spcPct val="30000"/>
              </a:spcBef>
              <a:defRPr sz="1200">
                <a:solidFill>
                  <a:schemeClr val="tx1"/>
                </a:solidFill>
                <a:latin typeface="Arial" pitchFamily="34" charset="0"/>
              </a:defRPr>
            </a:lvl4pPr>
            <a:lvl5pPr marL="2018816" indent="-224312" eaLnBrk="0" hangingPunct="0">
              <a:spcBef>
                <a:spcPct val="30000"/>
              </a:spcBef>
              <a:defRPr sz="1200">
                <a:solidFill>
                  <a:schemeClr val="tx1"/>
                </a:solidFill>
                <a:latin typeface="Arial" pitchFamily="34" charset="0"/>
              </a:defRPr>
            </a:lvl5pPr>
            <a:lvl6pPr marL="2467441" indent="-224312" eaLnBrk="0" fontAlgn="base" hangingPunct="0">
              <a:spcBef>
                <a:spcPct val="30000"/>
              </a:spcBef>
              <a:spcAft>
                <a:spcPct val="0"/>
              </a:spcAft>
              <a:defRPr sz="1200">
                <a:solidFill>
                  <a:schemeClr val="tx1"/>
                </a:solidFill>
                <a:latin typeface="Arial" pitchFamily="34" charset="0"/>
              </a:defRPr>
            </a:lvl6pPr>
            <a:lvl7pPr marL="2916065" indent="-224312" eaLnBrk="0" fontAlgn="base" hangingPunct="0">
              <a:spcBef>
                <a:spcPct val="30000"/>
              </a:spcBef>
              <a:spcAft>
                <a:spcPct val="0"/>
              </a:spcAft>
              <a:defRPr sz="1200">
                <a:solidFill>
                  <a:schemeClr val="tx1"/>
                </a:solidFill>
                <a:latin typeface="Arial" pitchFamily="34" charset="0"/>
              </a:defRPr>
            </a:lvl7pPr>
            <a:lvl8pPr marL="3364692" indent="-224312" eaLnBrk="0" fontAlgn="base" hangingPunct="0">
              <a:spcBef>
                <a:spcPct val="30000"/>
              </a:spcBef>
              <a:spcAft>
                <a:spcPct val="0"/>
              </a:spcAft>
              <a:defRPr sz="1200">
                <a:solidFill>
                  <a:schemeClr val="tx1"/>
                </a:solidFill>
                <a:latin typeface="Arial" pitchFamily="34" charset="0"/>
              </a:defRPr>
            </a:lvl8pPr>
            <a:lvl9pPr marL="3813317" indent="-22431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9AE35B4-7AC1-4899-A094-6A120DA7FFA7}" type="slidenum">
              <a:rPr lang="en-US" altLang="en-US" smtClean="0"/>
              <a:pPr eaLnBrk="1" hangingPunct="1">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office initiates an investigation into a suspected pesticide exposure event when we become aware such a thing may have occurred.</a:t>
            </a:r>
          </a:p>
          <a:p>
            <a:endParaRPr lang="en-US" dirty="0"/>
          </a:p>
          <a:p>
            <a:r>
              <a:rPr lang="en-US" dirty="0"/>
              <a:t>There are many potential sources including (read the list)</a:t>
            </a:r>
          </a:p>
          <a:p>
            <a:endParaRPr lang="en-US" dirty="0"/>
          </a:p>
          <a:p>
            <a:r>
              <a:rPr lang="en-US" dirty="0"/>
              <a:t>Other sources exist as well.</a:t>
            </a:r>
          </a:p>
        </p:txBody>
      </p:sp>
      <p:sp>
        <p:nvSpPr>
          <p:cNvPr id="4" name="Slide Number Placeholder 3"/>
          <p:cNvSpPr>
            <a:spLocks noGrp="1"/>
          </p:cNvSpPr>
          <p:nvPr>
            <p:ph type="sldNum" sz="quarter" idx="5"/>
          </p:nvPr>
        </p:nvSpPr>
        <p:spPr/>
        <p:txBody>
          <a:bodyPr/>
          <a:lstStyle/>
          <a:p>
            <a:fld id="{61DF97E6-A6CB-42F6-9FBC-6A97527AF112}" type="slidenum">
              <a:rPr lang="en-US" smtClean="0"/>
              <a:t>17</a:t>
            </a:fld>
            <a:endParaRPr lang="en-US"/>
          </a:p>
        </p:txBody>
      </p:sp>
    </p:spTree>
    <p:extLst>
      <p:ext uri="{BB962C8B-B14F-4D97-AF65-F5344CB8AC3E}">
        <p14:creationId xmlns:p14="http://schemas.microsoft.com/office/powerpoint/2010/main" val="2193322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types of investigations we work on. (read slide)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1DF97E6-A6CB-42F6-9FBC-6A97527AF112}" type="slidenum">
              <a:rPr lang="en-US" smtClean="0"/>
              <a:t>18</a:t>
            </a:fld>
            <a:endParaRPr lang="en-US"/>
          </a:p>
        </p:txBody>
      </p:sp>
    </p:spTree>
    <p:extLst>
      <p:ext uri="{BB962C8B-B14F-4D97-AF65-F5344CB8AC3E}">
        <p14:creationId xmlns:p14="http://schemas.microsoft.com/office/powerpoint/2010/main" val="285677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“general investigation” includes (read slide)</a:t>
            </a:r>
          </a:p>
          <a:p>
            <a:endParaRPr lang="en-US" dirty="0"/>
          </a:p>
          <a:p>
            <a:r>
              <a:rPr lang="en-US" dirty="0"/>
              <a:t>Some stats.</a:t>
            </a:r>
          </a:p>
          <a:p>
            <a:endParaRPr lang="en-US" dirty="0"/>
          </a:p>
          <a:p>
            <a:r>
              <a:rPr lang="en-US" dirty="0"/>
              <a:t>Since 2016  we have completed.</a:t>
            </a:r>
          </a:p>
          <a:p>
            <a:endParaRPr lang="en-US" dirty="0"/>
          </a:p>
          <a:p>
            <a:r>
              <a:rPr lang="en-US" dirty="0"/>
              <a:t>10 priority investigations</a:t>
            </a:r>
          </a:p>
          <a:p>
            <a:r>
              <a:rPr lang="en-US" dirty="0"/>
              <a:t>67 non-priority</a:t>
            </a:r>
          </a:p>
          <a:p>
            <a:endParaRPr lang="en-US" dirty="0"/>
          </a:p>
          <a:p>
            <a:r>
              <a:rPr lang="en-US" dirty="0"/>
              <a:t>*non-priority include human effect agricultural, human effect antimicrobial, environmental, property loss,</a:t>
            </a:r>
          </a:p>
          <a:p>
            <a:endParaRPr lang="en-US" dirty="0"/>
          </a:p>
          <a:p>
            <a:r>
              <a:rPr lang="en-US" dirty="0"/>
              <a:t>Currently we have ongoing.</a:t>
            </a:r>
          </a:p>
          <a:p>
            <a:endParaRPr lang="en-US" dirty="0"/>
          </a:p>
          <a:p>
            <a:r>
              <a:rPr lang="en-US" dirty="0"/>
              <a:t>5 priority investigations</a:t>
            </a:r>
          </a:p>
          <a:p>
            <a:r>
              <a:rPr lang="en-US" dirty="0"/>
              <a:t>8 human effect agricultural</a:t>
            </a:r>
          </a:p>
          <a:p>
            <a:r>
              <a:rPr lang="en-US" dirty="0"/>
              <a:t>5 human effect antimicrobial</a:t>
            </a:r>
          </a:p>
        </p:txBody>
      </p:sp>
      <p:sp>
        <p:nvSpPr>
          <p:cNvPr id="4" name="Slide Number Placeholder 3"/>
          <p:cNvSpPr>
            <a:spLocks noGrp="1"/>
          </p:cNvSpPr>
          <p:nvPr>
            <p:ph type="sldNum" sz="quarter" idx="5"/>
          </p:nvPr>
        </p:nvSpPr>
        <p:spPr/>
        <p:txBody>
          <a:bodyPr/>
          <a:lstStyle/>
          <a:p>
            <a:fld id="{61DF97E6-A6CB-42F6-9FBC-6A97527AF112}" type="slidenum">
              <a:rPr lang="en-US" smtClean="0"/>
              <a:t>19</a:t>
            </a:fld>
            <a:endParaRPr lang="en-US"/>
          </a:p>
        </p:txBody>
      </p:sp>
    </p:spTree>
    <p:extLst>
      <p:ext uri="{BB962C8B-B14F-4D97-AF65-F5344CB8AC3E}">
        <p14:creationId xmlns:p14="http://schemas.microsoft.com/office/powerpoint/2010/main" val="328502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a:t>
            </a:fld>
            <a:endParaRPr lang="en-US"/>
          </a:p>
        </p:txBody>
      </p:sp>
    </p:spTree>
    <p:extLst>
      <p:ext uri="{BB962C8B-B14F-4D97-AF65-F5344CB8AC3E}">
        <p14:creationId xmlns:p14="http://schemas.microsoft.com/office/powerpoint/2010/main" val="3227588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types of investigations are given the designation “priority”</a:t>
            </a:r>
          </a:p>
          <a:p>
            <a:endParaRPr lang="en-US" dirty="0"/>
          </a:p>
          <a:p>
            <a:r>
              <a:rPr lang="en-US" dirty="0"/>
              <a:t>These include pesticide episodes that caused (read slide)</a:t>
            </a:r>
          </a:p>
        </p:txBody>
      </p:sp>
      <p:sp>
        <p:nvSpPr>
          <p:cNvPr id="4" name="Slide Number Placeholder 3"/>
          <p:cNvSpPr>
            <a:spLocks noGrp="1"/>
          </p:cNvSpPr>
          <p:nvPr>
            <p:ph type="sldNum" sz="quarter" idx="5"/>
          </p:nvPr>
        </p:nvSpPr>
        <p:spPr/>
        <p:txBody>
          <a:bodyPr/>
          <a:lstStyle/>
          <a:p>
            <a:fld id="{61DF97E6-A6CB-42F6-9FBC-6A97527AF112}" type="slidenum">
              <a:rPr lang="en-US" smtClean="0"/>
              <a:t>20</a:t>
            </a:fld>
            <a:endParaRPr lang="en-US"/>
          </a:p>
        </p:txBody>
      </p:sp>
    </p:spTree>
    <p:extLst>
      <p:ext uri="{BB962C8B-B14F-4D97-AF65-F5344CB8AC3E}">
        <p14:creationId xmlns:p14="http://schemas.microsoft.com/office/powerpoint/2010/main" val="4279738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conduct investigations of apparent pesticide drifts from the application site to offsite locations.</a:t>
            </a:r>
          </a:p>
          <a:p>
            <a:endParaRPr lang="en-US" dirty="0"/>
          </a:p>
          <a:p>
            <a:r>
              <a:rPr lang="en-US" dirty="0"/>
              <a:t>These include complaints of pesticides moving onto vehicles traveling on roads adjacent to the application site, or onto a person or persons not involved in the application of the pesticide</a:t>
            </a:r>
          </a:p>
          <a:p>
            <a:endParaRPr lang="en-US" dirty="0"/>
          </a:p>
          <a:p>
            <a:r>
              <a:rPr lang="en-US" dirty="0"/>
              <a:t>Examples include fieldworkers, residents, pedestrians and others</a:t>
            </a:r>
          </a:p>
          <a:p>
            <a:endParaRPr lang="en-US" dirty="0"/>
          </a:p>
          <a:p>
            <a:r>
              <a:rPr lang="en-US" dirty="0"/>
              <a:t>In those cases, once we learn enough to initiate the investigation, we follow protocol outlined by DPR</a:t>
            </a:r>
          </a:p>
          <a:p>
            <a:endParaRPr lang="en-US" dirty="0"/>
          </a:p>
          <a:p>
            <a:r>
              <a:rPr lang="en-US" dirty="0"/>
              <a:t>Our approach to drift investigations includes, but is not limited to, (read slide)</a:t>
            </a:r>
          </a:p>
          <a:p>
            <a:endParaRPr lang="en-US" dirty="0"/>
          </a:p>
          <a:p>
            <a:r>
              <a:rPr lang="en-US" dirty="0"/>
              <a:t>If prompted:</a:t>
            </a:r>
          </a:p>
          <a:p>
            <a:r>
              <a:rPr lang="en-US" altLang="en-US" sz="1200" dirty="0">
                <a:solidFill>
                  <a:schemeClr val="tx1"/>
                </a:solidFill>
                <a:latin typeface="Palatino Linotype" panose="02040502050505030304" pitchFamily="18" charset="0"/>
              </a:rPr>
              <a:t>Weather data = Dept of Water Resources’ CIMIS= California Irrigation Management Information System</a:t>
            </a:r>
            <a:endParaRPr lang="en-US" dirty="0"/>
          </a:p>
        </p:txBody>
      </p:sp>
      <p:sp>
        <p:nvSpPr>
          <p:cNvPr id="4" name="Slide Number Placeholder 3"/>
          <p:cNvSpPr>
            <a:spLocks noGrp="1"/>
          </p:cNvSpPr>
          <p:nvPr>
            <p:ph type="sldNum" sz="quarter" idx="5"/>
          </p:nvPr>
        </p:nvSpPr>
        <p:spPr/>
        <p:txBody>
          <a:bodyPr/>
          <a:lstStyle/>
          <a:p>
            <a:fld id="{61DF97E6-A6CB-42F6-9FBC-6A97527AF112}" type="slidenum">
              <a:rPr lang="en-US" smtClean="0"/>
              <a:t>21</a:t>
            </a:fld>
            <a:endParaRPr lang="en-US"/>
          </a:p>
        </p:txBody>
      </p:sp>
    </p:spTree>
    <p:extLst>
      <p:ext uri="{BB962C8B-B14F-4D97-AF65-F5344CB8AC3E}">
        <p14:creationId xmlns:p14="http://schemas.microsoft.com/office/powerpoint/2010/main" val="14239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we (read slide)</a:t>
            </a:r>
          </a:p>
        </p:txBody>
      </p:sp>
      <p:sp>
        <p:nvSpPr>
          <p:cNvPr id="4" name="Slide Number Placeholder 3"/>
          <p:cNvSpPr>
            <a:spLocks noGrp="1"/>
          </p:cNvSpPr>
          <p:nvPr>
            <p:ph type="sldNum" sz="quarter" idx="5"/>
          </p:nvPr>
        </p:nvSpPr>
        <p:spPr/>
        <p:txBody>
          <a:bodyPr/>
          <a:lstStyle/>
          <a:p>
            <a:fld id="{61DF97E6-A6CB-42F6-9FBC-6A97527AF112}" type="slidenum">
              <a:rPr lang="en-US" smtClean="0"/>
              <a:t>22</a:t>
            </a:fld>
            <a:endParaRPr lang="en-US"/>
          </a:p>
        </p:txBody>
      </p:sp>
    </p:spTree>
    <p:extLst>
      <p:ext uri="{BB962C8B-B14F-4D97-AF65-F5344CB8AC3E}">
        <p14:creationId xmlns:p14="http://schemas.microsoft.com/office/powerpoint/2010/main" val="3845580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be discussing new regulatory updates as well as reminders about some existing regulations.  </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23</a:t>
            </a:fld>
            <a:endParaRPr lang="en-US"/>
          </a:p>
        </p:txBody>
      </p:sp>
    </p:spTree>
    <p:extLst>
      <p:ext uri="{BB962C8B-B14F-4D97-AF65-F5344CB8AC3E}">
        <p14:creationId xmlns:p14="http://schemas.microsoft.com/office/powerpoint/2010/main" val="2497048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 where is a website designed to simplify the process of checking for any bee hives within 1 mile of a proposed application site. PCA’s Growers and Pest Control Businesses can login into the site to perform a </a:t>
            </a:r>
            <a:r>
              <a:rPr lang="en-US" dirty="0" err="1"/>
              <a:t>BeeCheck</a:t>
            </a:r>
            <a:r>
              <a:rPr lang="en-US" dirty="0"/>
              <a:t> as well as send the notification to any beekeeper who has requested notice. Advance notice of applications is now mandatory if any bee keeper with hives within 1 mile of the application site has requested notification of pesticides hazardous to bee health occurring nearby. </a:t>
            </a:r>
          </a:p>
          <a:p>
            <a:endParaRPr lang="en-US" dirty="0"/>
          </a:p>
          <a:p>
            <a:endParaRPr lang="en-US" dirty="0"/>
          </a:p>
          <a:p>
            <a:r>
              <a:rPr kumimoji="1" lang="en-US" sz="1200" b="0" i="0" kern="1200" dirty="0">
                <a:solidFill>
                  <a:schemeClr val="tx1"/>
                </a:solidFill>
                <a:effectLst/>
                <a:latin typeface="Times New Roman" pitchFamily="18" charset="0"/>
                <a:ea typeface="+mn-ea"/>
                <a:cs typeface="+mn-cs"/>
              </a:rPr>
              <a:t>Advanced notice is </a:t>
            </a:r>
            <a:r>
              <a:rPr kumimoji="1" lang="en-US" sz="1200" b="1" i="0" kern="1200" dirty="0">
                <a:solidFill>
                  <a:schemeClr val="tx1"/>
                </a:solidFill>
                <a:effectLst/>
                <a:latin typeface="Times New Roman" pitchFamily="18" charset="0"/>
                <a:ea typeface="+mn-ea"/>
                <a:cs typeface="+mn-cs"/>
              </a:rPr>
              <a:t>mandatory </a:t>
            </a:r>
            <a:r>
              <a:rPr kumimoji="1" lang="en-US" sz="1200" b="0" i="0" kern="1200" dirty="0">
                <a:solidFill>
                  <a:schemeClr val="tx1"/>
                </a:solidFill>
                <a:effectLst/>
                <a:latin typeface="Times New Roman" pitchFamily="18" charset="0"/>
                <a:ea typeface="+mn-ea"/>
                <a:cs typeface="+mn-cs"/>
              </a:rPr>
              <a:t>under 3 CCR § 6654(a):</a:t>
            </a:r>
          </a:p>
          <a:p>
            <a:r>
              <a:rPr kumimoji="1" lang="en-US" sz="1200" b="0" i="0" kern="1200" dirty="0">
                <a:solidFill>
                  <a:schemeClr val="tx1"/>
                </a:solidFill>
                <a:effectLst/>
                <a:latin typeface="Times New Roman" pitchFamily="18" charset="0"/>
                <a:ea typeface="+mn-ea"/>
                <a:cs typeface="+mn-cs"/>
              </a:rPr>
              <a:t>“</a:t>
            </a:r>
            <a:r>
              <a:rPr kumimoji="1" lang="en-US" sz="1200" b="0" i="1" kern="1200" dirty="0">
                <a:solidFill>
                  <a:schemeClr val="tx1"/>
                </a:solidFill>
                <a:effectLst/>
                <a:latin typeface="Times New Roman" pitchFamily="18" charset="0"/>
                <a:ea typeface="+mn-ea"/>
                <a:cs typeface="+mn-cs"/>
              </a:rPr>
              <a:t>Each person intending to apply any pesticide toxic to bees to a blossoming plant shall, prior to the application, inquire of the commissioner, or of a notification service designated by the commissioner, whether any beekeeper with apiaries within one mile of the application site has requested notice of such application.</a:t>
            </a:r>
            <a:r>
              <a:rPr kumimoji="1" lang="en-US" sz="1200" b="0" i="0" kern="1200" dirty="0">
                <a:solidFill>
                  <a:schemeClr val="tx1"/>
                </a:solidFill>
                <a:effectLst/>
                <a:latin typeface="Times New Roman" pitchFamily="18"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24</a:t>
            </a:fld>
            <a:endParaRPr lang="en-US"/>
          </a:p>
        </p:txBody>
      </p:sp>
    </p:spTree>
    <p:extLst>
      <p:ext uri="{BB962C8B-B14F-4D97-AF65-F5344CB8AC3E}">
        <p14:creationId xmlns:p14="http://schemas.microsoft.com/office/powerpoint/2010/main" val="198682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notifications for the July 1 2020 through June 30, 2021 period will need to be completed by April 30, 2020.  Any new material you plan to use need to be listed on this notification 48 hours prior to use, as well as within 30 days taking control of a new site. If you take control of new ground in the spring within a school site notification boundary, you will need to submit the notification within the initial 30 days of taking control of that ground and prior to any pesticide use. </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25</a:t>
            </a:fld>
            <a:endParaRPr lang="en-US"/>
          </a:p>
        </p:txBody>
      </p:sp>
    </p:spTree>
    <p:extLst>
      <p:ext uri="{BB962C8B-B14F-4D97-AF65-F5344CB8AC3E}">
        <p14:creationId xmlns:p14="http://schemas.microsoft.com/office/powerpoint/2010/main" val="2283430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 the number of notifications generated this year, with 106 growers generating 322 notifications to 120 schools and childcare facilities. As you can see with this snapshot of Salinas some sites may have multiple facilities ¼ mile buffers overlapping.</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26</a:t>
            </a:fld>
            <a:endParaRPr lang="en-US"/>
          </a:p>
        </p:txBody>
      </p:sp>
    </p:spTree>
    <p:extLst>
      <p:ext uri="{BB962C8B-B14F-4D97-AF65-F5344CB8AC3E}">
        <p14:creationId xmlns:p14="http://schemas.microsoft.com/office/powerpoint/2010/main" val="2769949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there have been significant changes to the labels of all paraquat herbicides. New labels now have additional restrictions due to the risks associated with handling this material including sickness from dermal exposure and fatalities from ingestion.  </a:t>
            </a:r>
          </a:p>
          <a:p>
            <a:pPr marL="342900" indent="-342900">
              <a:buFont typeface="Arial" panose="020B0604020202020204" pitchFamily="34" charset="0"/>
              <a:buChar char="•"/>
            </a:pPr>
            <a:r>
              <a:rPr lang="en-US" dirty="0">
                <a:latin typeface="Palatino Linotype" panose="02040502050505030304" pitchFamily="18" charset="0"/>
              </a:rPr>
              <a:t>A single sip of paraquat can be fatal. Since 2000, accidental ingestion of paraquat has caused 17 deaths nationwide. </a:t>
            </a:r>
          </a:p>
          <a:p>
            <a:pPr marL="342900" indent="-342900">
              <a:buFont typeface="Arial" panose="020B0604020202020204" pitchFamily="34" charset="0"/>
              <a:buChar char="•"/>
            </a:pPr>
            <a:r>
              <a:rPr lang="en-US" dirty="0">
                <a:latin typeface="Palatino Linotype" panose="02040502050505030304" pitchFamily="18" charset="0"/>
              </a:rPr>
              <a:t>Paraquat being transferred to drinking bottles was the most common cause.</a:t>
            </a:r>
          </a:p>
          <a:p>
            <a:pPr marL="342900" indent="-342900">
              <a:buFont typeface="Arial" panose="020B0604020202020204" pitchFamily="34" charset="0"/>
              <a:buChar char="•"/>
            </a:pPr>
            <a:r>
              <a:rPr lang="en-US" dirty="0">
                <a:latin typeface="Palatino Linotype" panose="02040502050505030304" pitchFamily="18" charset="0"/>
              </a:rPr>
              <a:t>In addition to deaths by accidental ingestion, three deaths and many severe injuries were caused by the pesticide getting onto the skin or into the eyes of those working with it.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27</a:t>
            </a:fld>
            <a:endParaRPr lang="en-US"/>
          </a:p>
        </p:txBody>
      </p:sp>
    </p:spTree>
    <p:extLst>
      <p:ext uri="{BB962C8B-B14F-4D97-AF65-F5344CB8AC3E}">
        <p14:creationId xmlns:p14="http://schemas.microsoft.com/office/powerpoint/2010/main" val="2650386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paraquat now requires each applicator to be a certified applicator, this can be either PAC, QAC or QAL. </a:t>
            </a:r>
            <a:r>
              <a:rPr lang="en-US" b="1" dirty="0"/>
              <a:t>CLICK THE BUTTON </a:t>
            </a:r>
            <a:r>
              <a:rPr lang="en-US" dirty="0"/>
              <a:t>Handlers can no longer be trained by a certified applicator, but must be certified themselves to handle or apply this material. Growers and their employees may obtain private applicator certificates issued by our office after passing the exam, to use this material. Pest control businesses will need their employees to obtain either QAC with Category D or QAL with Category D from the Department of Pesticide Regulation to continue to apply this material.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28</a:t>
            </a:fld>
            <a:endParaRPr lang="en-US"/>
          </a:p>
        </p:txBody>
      </p:sp>
    </p:spTree>
    <p:extLst>
      <p:ext uri="{BB962C8B-B14F-4D97-AF65-F5344CB8AC3E}">
        <p14:creationId xmlns:p14="http://schemas.microsoft.com/office/powerpoint/2010/main" val="1411268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training is required by certified applicators prior to use of paraquat.  The website to receive this training is located on the new product labels and needs to completed for each handler prior to use. With this information in mind we suggest you evaluate your herbicide programs to comply with these requirements or search for any alternatives that may suit your needs.  Please feel free to contact us if you have any questions about these new requirements. </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29</a:t>
            </a:fld>
            <a:endParaRPr lang="en-US"/>
          </a:p>
        </p:txBody>
      </p:sp>
    </p:spTree>
    <p:extLst>
      <p:ext uri="{BB962C8B-B14F-4D97-AF65-F5344CB8AC3E}">
        <p14:creationId xmlns:p14="http://schemas.microsoft.com/office/powerpoint/2010/main" val="243923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17" indent="-280391" eaLnBrk="0" hangingPunct="0">
              <a:spcBef>
                <a:spcPct val="30000"/>
              </a:spcBef>
              <a:defRPr sz="1200">
                <a:solidFill>
                  <a:schemeClr val="tx1"/>
                </a:solidFill>
                <a:latin typeface="Arial" pitchFamily="34" charset="0"/>
              </a:defRPr>
            </a:lvl2pPr>
            <a:lvl3pPr marL="1121564" indent="-224312" eaLnBrk="0" hangingPunct="0">
              <a:spcBef>
                <a:spcPct val="30000"/>
              </a:spcBef>
              <a:defRPr sz="1200">
                <a:solidFill>
                  <a:schemeClr val="tx1"/>
                </a:solidFill>
                <a:latin typeface="Arial" pitchFamily="34" charset="0"/>
              </a:defRPr>
            </a:lvl3pPr>
            <a:lvl4pPr marL="1570189" indent="-224312" eaLnBrk="0" hangingPunct="0">
              <a:spcBef>
                <a:spcPct val="30000"/>
              </a:spcBef>
              <a:defRPr sz="1200">
                <a:solidFill>
                  <a:schemeClr val="tx1"/>
                </a:solidFill>
                <a:latin typeface="Arial" pitchFamily="34" charset="0"/>
              </a:defRPr>
            </a:lvl4pPr>
            <a:lvl5pPr marL="2018816" indent="-224312" eaLnBrk="0" hangingPunct="0">
              <a:spcBef>
                <a:spcPct val="30000"/>
              </a:spcBef>
              <a:defRPr sz="1200">
                <a:solidFill>
                  <a:schemeClr val="tx1"/>
                </a:solidFill>
                <a:latin typeface="Arial" pitchFamily="34" charset="0"/>
              </a:defRPr>
            </a:lvl5pPr>
            <a:lvl6pPr marL="2467441" indent="-224312" eaLnBrk="0" fontAlgn="base" hangingPunct="0">
              <a:spcBef>
                <a:spcPct val="30000"/>
              </a:spcBef>
              <a:spcAft>
                <a:spcPct val="0"/>
              </a:spcAft>
              <a:defRPr sz="1200">
                <a:solidFill>
                  <a:schemeClr val="tx1"/>
                </a:solidFill>
                <a:latin typeface="Arial" pitchFamily="34" charset="0"/>
              </a:defRPr>
            </a:lvl6pPr>
            <a:lvl7pPr marL="2916065" indent="-224312" eaLnBrk="0" fontAlgn="base" hangingPunct="0">
              <a:spcBef>
                <a:spcPct val="30000"/>
              </a:spcBef>
              <a:spcAft>
                <a:spcPct val="0"/>
              </a:spcAft>
              <a:defRPr sz="1200">
                <a:solidFill>
                  <a:schemeClr val="tx1"/>
                </a:solidFill>
                <a:latin typeface="Arial" pitchFamily="34" charset="0"/>
              </a:defRPr>
            </a:lvl7pPr>
            <a:lvl8pPr marL="3364692" indent="-224312" eaLnBrk="0" fontAlgn="base" hangingPunct="0">
              <a:spcBef>
                <a:spcPct val="30000"/>
              </a:spcBef>
              <a:spcAft>
                <a:spcPct val="0"/>
              </a:spcAft>
              <a:defRPr sz="1200">
                <a:solidFill>
                  <a:schemeClr val="tx1"/>
                </a:solidFill>
                <a:latin typeface="Arial" pitchFamily="34" charset="0"/>
              </a:defRPr>
            </a:lvl8pPr>
            <a:lvl9pPr marL="3813317" indent="-22431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8F967A6-7FDC-4C30-B768-CABF4C37A278}" type="slidenum">
              <a:rPr lang="en-US" altLang="en-US" smtClean="0"/>
              <a:pPr eaLnBrk="1" hangingPunct="1">
                <a:spcBef>
                  <a:spcPct val="0"/>
                </a:spcBef>
              </a:pPr>
              <a:t>3</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US" altLang="en-US" dirty="0">
                <a:latin typeface="Arial" pitchFamily="34" charset="0"/>
              </a:rPr>
              <a:t>We are going to cover common violations found during</a:t>
            </a:r>
            <a:r>
              <a:rPr lang="en-US" altLang="en-US" baseline="0" dirty="0">
                <a:latin typeface="Arial" pitchFamily="34" charset="0"/>
              </a:rPr>
              <a:t> </a:t>
            </a:r>
            <a:r>
              <a:rPr lang="en-US" altLang="en-US" dirty="0">
                <a:latin typeface="Arial" pitchFamily="34" charset="0"/>
              </a:rPr>
              <a:t>fieldworker safety inspections, record inspections which some of you may know as headquarters audits, fumigation use monitoring inspections and pesticide use monitoring inspections.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that said are there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DF97E6-A6CB-42F6-9FBC-6A97527AF1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245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2019, our office conducted: 1032 pre-application site evaluation inspections, 119 fieldworker safety inspections, 158 records</a:t>
            </a:r>
            <a:r>
              <a:rPr lang="en-US" baseline="0" dirty="0"/>
              <a:t> inspections. For a total of  1783 inspections across all inspection types and 889 non-compliances were documented. </a:t>
            </a:r>
          </a:p>
        </p:txBody>
      </p:sp>
      <p:sp>
        <p:nvSpPr>
          <p:cNvPr id="4" name="Slide Number Placeholder 3"/>
          <p:cNvSpPr>
            <a:spLocks noGrp="1"/>
          </p:cNvSpPr>
          <p:nvPr>
            <p:ph type="sldNum" sz="quarter" idx="10"/>
          </p:nvPr>
        </p:nvSpPr>
        <p:spPr/>
        <p:txBody>
          <a:bodyPr/>
          <a:lstStyle/>
          <a:p>
            <a:fld id="{0C70BC7C-86E1-4612-B0D9-21C6962C0CDF}" type="slidenum">
              <a:rPr lang="en-US" smtClean="0"/>
              <a:t>4</a:t>
            </a:fld>
            <a:endParaRPr lang="en-US"/>
          </a:p>
        </p:txBody>
      </p:sp>
    </p:spTree>
    <p:extLst>
      <p:ext uri="{BB962C8B-B14F-4D97-AF65-F5344CB8AC3E}">
        <p14:creationId xmlns:p14="http://schemas.microsoft.com/office/powerpoint/2010/main" val="1601956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dirty="0">
                <a:latin typeface="Arial" pitchFamily="34" charset="0"/>
              </a:rPr>
              <a:t>We will begin with common violations during fieldworker safety inspections.</a:t>
            </a:r>
          </a:p>
          <a:p>
            <a:pPr marL="171450" indent="-171450">
              <a:buFont typeface="Arial" panose="020B0604020202020204" pitchFamily="34" charset="0"/>
              <a:buChar char="•"/>
            </a:pPr>
            <a:r>
              <a:rPr lang="en-US" altLang="en-US" dirty="0">
                <a:latin typeface="Arial" pitchFamily="34" charset="0"/>
              </a:rPr>
              <a:t>Can</a:t>
            </a:r>
            <a:r>
              <a:rPr lang="en-US" altLang="en-US" baseline="0" dirty="0">
                <a:latin typeface="Arial" pitchFamily="34" charset="0"/>
              </a:rPr>
              <a:t> anybody tell me what</a:t>
            </a:r>
            <a:r>
              <a:rPr lang="en-US" altLang="en-US" dirty="0">
                <a:latin typeface="Arial" pitchFamily="34" charset="0"/>
              </a:rPr>
              <a:t> is wrong with this picture?</a:t>
            </a:r>
          </a:p>
          <a:p>
            <a:pPr marL="171450" indent="-171450">
              <a:buFont typeface="Arial" panose="020B0604020202020204" pitchFamily="34" charset="0"/>
              <a:buChar char="•"/>
            </a:pPr>
            <a:endParaRPr lang="en-US" altLang="en-US" dirty="0">
              <a:latin typeface="Arial" pitchFamily="34" charset="0"/>
            </a:endParaRPr>
          </a:p>
          <a:p>
            <a:pPr marL="171450" indent="-171450">
              <a:buFont typeface="Arial" panose="020B0604020202020204" pitchFamily="34" charset="0"/>
              <a:buChar char="•"/>
            </a:pPr>
            <a:r>
              <a:rPr lang="en-US" altLang="en-US" baseline="0" dirty="0">
                <a:latin typeface="Arial" pitchFamily="34" charset="0"/>
              </a:rPr>
              <a:t>There are Irrigators in an area where pesticide applications have occurred, and the signs are still posted, which indicate that the restricted entry interval has not passed. Please remember no one should be inside a posted field without wearing all required PPE as stated on the label for </a:t>
            </a:r>
            <a:r>
              <a:rPr lang="en-US" altLang="en-US" baseline="0">
                <a:latin typeface="Arial" pitchFamily="34" charset="0"/>
              </a:rPr>
              <a:t>early entry.  </a:t>
            </a:r>
            <a:endParaRPr lang="en-US" altLang="en-US" dirty="0">
              <a:latin typeface="Arial" pitchFamily="34" charset="0"/>
            </a:endParaRPr>
          </a:p>
          <a:p>
            <a:endParaRPr lang="en-US" altLang="en-US" dirty="0">
              <a:latin typeface="Arial" pitchFamily="34" charset="0"/>
            </a:endParaRPr>
          </a:p>
        </p:txBody>
      </p:sp>
      <p:sp>
        <p:nvSpPr>
          <p:cNvPr id="563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29017" indent="-280391" eaLnBrk="0" hangingPunct="0">
              <a:spcBef>
                <a:spcPct val="30000"/>
              </a:spcBef>
              <a:defRPr sz="1200">
                <a:solidFill>
                  <a:schemeClr val="tx1"/>
                </a:solidFill>
                <a:latin typeface="Arial" pitchFamily="34" charset="0"/>
              </a:defRPr>
            </a:lvl2pPr>
            <a:lvl3pPr marL="1121564" indent="-224312" eaLnBrk="0" hangingPunct="0">
              <a:spcBef>
                <a:spcPct val="30000"/>
              </a:spcBef>
              <a:defRPr sz="1200">
                <a:solidFill>
                  <a:schemeClr val="tx1"/>
                </a:solidFill>
                <a:latin typeface="Arial" pitchFamily="34" charset="0"/>
              </a:defRPr>
            </a:lvl3pPr>
            <a:lvl4pPr marL="1570189" indent="-224312" eaLnBrk="0" hangingPunct="0">
              <a:spcBef>
                <a:spcPct val="30000"/>
              </a:spcBef>
              <a:defRPr sz="1200">
                <a:solidFill>
                  <a:schemeClr val="tx1"/>
                </a:solidFill>
                <a:latin typeface="Arial" pitchFamily="34" charset="0"/>
              </a:defRPr>
            </a:lvl4pPr>
            <a:lvl5pPr marL="2018816" indent="-224312" eaLnBrk="0" hangingPunct="0">
              <a:spcBef>
                <a:spcPct val="30000"/>
              </a:spcBef>
              <a:defRPr sz="1200">
                <a:solidFill>
                  <a:schemeClr val="tx1"/>
                </a:solidFill>
                <a:latin typeface="Arial" pitchFamily="34" charset="0"/>
              </a:defRPr>
            </a:lvl5pPr>
            <a:lvl6pPr marL="2467441" indent="-224312" eaLnBrk="0" fontAlgn="base" hangingPunct="0">
              <a:spcBef>
                <a:spcPct val="30000"/>
              </a:spcBef>
              <a:spcAft>
                <a:spcPct val="0"/>
              </a:spcAft>
              <a:defRPr sz="1200">
                <a:solidFill>
                  <a:schemeClr val="tx1"/>
                </a:solidFill>
                <a:latin typeface="Arial" pitchFamily="34" charset="0"/>
              </a:defRPr>
            </a:lvl6pPr>
            <a:lvl7pPr marL="2916065" indent="-224312" eaLnBrk="0" fontAlgn="base" hangingPunct="0">
              <a:spcBef>
                <a:spcPct val="30000"/>
              </a:spcBef>
              <a:spcAft>
                <a:spcPct val="0"/>
              </a:spcAft>
              <a:defRPr sz="1200">
                <a:solidFill>
                  <a:schemeClr val="tx1"/>
                </a:solidFill>
                <a:latin typeface="Arial" pitchFamily="34" charset="0"/>
              </a:defRPr>
            </a:lvl7pPr>
            <a:lvl8pPr marL="3364692" indent="-224312" eaLnBrk="0" fontAlgn="base" hangingPunct="0">
              <a:spcBef>
                <a:spcPct val="30000"/>
              </a:spcBef>
              <a:spcAft>
                <a:spcPct val="0"/>
              </a:spcAft>
              <a:defRPr sz="1200">
                <a:solidFill>
                  <a:schemeClr val="tx1"/>
                </a:solidFill>
                <a:latin typeface="Arial" pitchFamily="34" charset="0"/>
              </a:defRPr>
            </a:lvl8pPr>
            <a:lvl9pPr marL="3813317" indent="-224312"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2FF637C-7CC5-4F2E-921B-0584E5A9DE35}" type="slidenum">
              <a:rPr lang="en-US" altLang="en-US" smtClean="0"/>
              <a:pPr eaLnBrk="1" hangingPunct="1">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a:t>
            </a:r>
            <a:r>
              <a:rPr lang="en-US" baseline="0" dirty="0"/>
              <a:t> very common violation is issues with the Hazard Communication for Fieldworkers (A-9) Form</a:t>
            </a:r>
            <a:endParaRPr lang="en-US" dirty="0"/>
          </a:p>
          <a:p>
            <a:pPr marL="168244" indent="-168244">
              <a:buFont typeface="Arial" panose="020B0604020202020204" pitchFamily="34" charset="0"/>
              <a:buChar char="•"/>
            </a:pPr>
            <a:r>
              <a:rPr lang="en-US" dirty="0"/>
              <a:t>This form provides fieldworkers with pesticide</a:t>
            </a:r>
            <a:r>
              <a:rPr lang="en-US" baseline="0" dirty="0"/>
              <a:t> safety information. It is required when fieldworkers are working in any field treated with pesticides. Examples of fieldworkers are: irrigators, weeding/thinning crews and harvesters.</a:t>
            </a:r>
          </a:p>
          <a:p>
            <a:pPr marL="168244" indent="-168244">
              <a:buFont typeface="Arial" panose="020B0604020202020204" pitchFamily="34" charset="0"/>
              <a:buChar char="•"/>
            </a:pPr>
            <a:r>
              <a:rPr lang="en-US" baseline="0" dirty="0"/>
              <a:t>It m</a:t>
            </a:r>
            <a:r>
              <a:rPr lang="en-US" dirty="0"/>
              <a:t>ust be displayed at a central location on the ranch.</a:t>
            </a:r>
            <a:r>
              <a:rPr lang="en-US" baseline="0" dirty="0"/>
              <a:t> Often times it is posted on a board in a spot where workers begin their workday. Sometimes it is kept in the supervisors truck or a crews bus in a binder with other important documents. If kept in a vehicle, its important to remember the form must stay on site while the fieldworkers are working in the field. A common violation is the supervisor had to leave and the form is in the truck with them.</a:t>
            </a:r>
          </a:p>
          <a:p>
            <a:pPr marL="168244" marR="0" indent="-168244"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There are four places on the form to fill in;</a:t>
            </a:r>
            <a:r>
              <a:rPr lang="en-US" dirty="0"/>
              <a:t> the location of emergency medical</a:t>
            </a:r>
            <a:r>
              <a:rPr lang="en-US" baseline="0" dirty="0"/>
              <a:t> care, pesticide application records, location of training records, and the local county agricultural commissioners office.</a:t>
            </a:r>
          </a:p>
          <a:p>
            <a:pPr marL="168244" indent="-168244">
              <a:buFont typeface="Arial" panose="020B0604020202020204" pitchFamily="34" charset="0"/>
              <a:buChar char="•"/>
            </a:pPr>
            <a:r>
              <a:rPr lang="en-US" baseline="0" dirty="0"/>
              <a:t>This is the English A-9 form for pesticide handlers in agricultural settings. A Spanish form must also be present if fieldworkers are not fluent in English.</a:t>
            </a:r>
          </a:p>
          <a:p>
            <a:pPr marL="168244" indent="-168244">
              <a:buFont typeface="Arial" panose="020B0604020202020204" pitchFamily="34" charset="0"/>
              <a:buChar char="•"/>
            </a:pPr>
            <a:r>
              <a:rPr lang="en-US" baseline="0" dirty="0"/>
              <a: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The A-9 form must also be posted at permanent decontamination facilities and decontamination facilities servicing 11 or more handlers. A good example of a facility servicing 11 or more handlers are the portable restrooms as seen on the right of this slide. </a:t>
            </a:r>
          </a:p>
          <a:p>
            <a:pPr marL="171450" indent="-171450">
              <a:buFont typeface="Arial" panose="020B0604020202020204" pitchFamily="34" charset="0"/>
              <a:buChar char="•"/>
            </a:pPr>
            <a:r>
              <a:rPr lang="en-US" baseline="0" dirty="0"/>
              <a:t>Remember any changes to the emergency medical care must be updated on all A-9 forms within 24 hours of the change. </a:t>
            </a:r>
          </a:p>
          <a:p>
            <a:pPr marL="168244" indent="-168244">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70BC7C-86E1-4612-B0D9-21C6962C0CDF}" type="slidenum">
              <a:rPr lang="en-US" smtClean="0"/>
              <a:t>6</a:t>
            </a:fld>
            <a:endParaRPr lang="en-US"/>
          </a:p>
        </p:txBody>
      </p:sp>
    </p:spTree>
    <p:extLst>
      <p:ext uri="{BB962C8B-B14F-4D97-AF65-F5344CB8AC3E}">
        <p14:creationId xmlns:p14="http://schemas.microsoft.com/office/powerpoint/2010/main" val="337232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97301" eaLnBrk="1" fontAlgn="auto" hangingPunct="1">
              <a:spcBef>
                <a:spcPts val="0"/>
              </a:spcBef>
              <a:spcAft>
                <a:spcPts val="0"/>
              </a:spcAft>
              <a:buFont typeface="Arial" panose="020B0604020202020204" pitchFamily="34" charset="0"/>
              <a:buChar char="•"/>
              <a:defRPr/>
            </a:pPr>
            <a:r>
              <a:rPr lang="en-US" baseline="0" dirty="0"/>
              <a:t>Here is an example of the A-9 Form that is checked for completion during an inspection. As you can see the address is filled in, but the how to find the information box is not filled in. For example this can say “in red binder next to front office desk” or any other descriptive location for the information. </a:t>
            </a:r>
            <a:r>
              <a:rPr lang="en-US" altLang="en-US" dirty="0">
                <a:latin typeface="Arial" pitchFamily="34" charset="0"/>
              </a:rPr>
              <a:t>Other violations occur when the location changes, the inspector is unable to easily find the documentation at the location listed or the application information is missing. This information must be available unimpeded to any employee seeking the information, it cannot be located somewhere they are not allowed to access. </a:t>
            </a:r>
            <a:endParaRPr lang="en-US" dirty="0"/>
          </a:p>
          <a:p>
            <a:endParaRPr lang="en-US" dirty="0"/>
          </a:p>
        </p:txBody>
      </p:sp>
      <p:sp>
        <p:nvSpPr>
          <p:cNvPr id="4" name="Slide Number Placeholder 3"/>
          <p:cNvSpPr>
            <a:spLocks noGrp="1"/>
          </p:cNvSpPr>
          <p:nvPr>
            <p:ph type="sldNum" sz="quarter" idx="10"/>
          </p:nvPr>
        </p:nvSpPr>
        <p:spPr/>
        <p:txBody>
          <a:bodyPr/>
          <a:lstStyle/>
          <a:p>
            <a:fld id="{0C70BC7C-86E1-4612-B0D9-21C6962C0CDF}" type="slidenum">
              <a:rPr lang="en-US" smtClean="0"/>
              <a:t>7</a:t>
            </a:fld>
            <a:endParaRPr lang="en-US"/>
          </a:p>
        </p:txBody>
      </p:sp>
    </p:spTree>
    <p:extLst>
      <p:ext uri="{BB962C8B-B14F-4D97-AF65-F5344CB8AC3E}">
        <p14:creationId xmlns:p14="http://schemas.microsoft.com/office/powerpoint/2010/main" val="966767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issue was with posting signs. Posting signs must remain legible throughout the duration of the buffer zone period and reentry interval. Signs need to remain legible for the entirety of the active buffer zone and reentry period. Although commonly posted by Pest Control Businesses, ultimately the grower is responsible for posting and maintaining signs. We do not want to see signs like shown in the picture which are unreadable or destroyed. </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8</a:t>
            </a:fld>
            <a:endParaRPr lang="en-US"/>
          </a:p>
        </p:txBody>
      </p:sp>
    </p:spTree>
    <p:extLst>
      <p:ext uri="{BB962C8B-B14F-4D97-AF65-F5344CB8AC3E}">
        <p14:creationId xmlns:p14="http://schemas.microsoft.com/office/powerpoint/2010/main" val="2118394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 shows a good example of a buffer zone violation. A telecom company has pulled into an active buffer zone and parked to begin work, this would result in a violation. Buffer zones need to be monitored to keep unaware people out. The above statement is pulled directly from the encroachment agreement signed prior to a fumigation. Remember you are responsible for keeping people out of the buffer zone even if it is your neighbor performing the fumigation!</a:t>
            </a:r>
          </a:p>
        </p:txBody>
      </p:sp>
      <p:sp>
        <p:nvSpPr>
          <p:cNvPr id="4" name="Slide Number Placeholder 3"/>
          <p:cNvSpPr>
            <a:spLocks noGrp="1"/>
          </p:cNvSpPr>
          <p:nvPr>
            <p:ph type="sldNum" sz="quarter" idx="5"/>
          </p:nvPr>
        </p:nvSpPr>
        <p:spPr/>
        <p:txBody>
          <a:bodyPr/>
          <a:lstStyle/>
          <a:p>
            <a:pPr>
              <a:defRPr/>
            </a:pPr>
            <a:fld id="{445CDEBB-4AFD-4BA6-8569-0B5312A411C8}" type="slidenum">
              <a:rPr lang="en-US" smtClean="0"/>
              <a:pPr>
                <a:defRPr/>
              </a:pPr>
              <a:t>9</a:t>
            </a:fld>
            <a:endParaRPr lang="en-US"/>
          </a:p>
        </p:txBody>
      </p:sp>
    </p:spTree>
    <p:extLst>
      <p:ext uri="{BB962C8B-B14F-4D97-AF65-F5344CB8AC3E}">
        <p14:creationId xmlns:p14="http://schemas.microsoft.com/office/powerpoint/2010/main" val="401086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8972417"/>
      </p:ext>
    </p:extLst>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537222"/>
      </p:ext>
    </p:extLst>
  </p:cSld>
  <p:clrMapOvr>
    <a:masterClrMapping/>
  </p:clrMapOvr>
  <p:transition>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19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2BCB7BDC-2F61-4ACF-B3CB-41CA0AD94D5F}" type="slidenum">
              <a:rPr lang="en-US" smtClean="0"/>
              <a:pPr>
                <a:defRPr/>
              </a:pPr>
              <a:t>‹#›</a:t>
            </a:fld>
            <a:endParaRPr lang="en-US"/>
          </a:p>
        </p:txBody>
      </p:sp>
    </p:spTree>
    <p:extLst>
      <p:ext uri="{BB962C8B-B14F-4D97-AF65-F5344CB8AC3E}">
        <p14:creationId xmlns:p14="http://schemas.microsoft.com/office/powerpoint/2010/main" val="2869389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65431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9002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078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151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48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4036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07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80445966"/>
      </p:ext>
    </p:extLst>
  </p:cSld>
  <p:clrMapOvr>
    <a:masterClrMapping/>
  </p:clrMapOvr>
  <p:transition>
    <p:pull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7572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5701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080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492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198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7614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9500641"/>
      </p:ext>
    </p:extLst>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851747"/>
      </p:ext>
    </p:extLst>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01953473"/>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044759"/>
      </p:ext>
    </p:extLst>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980899"/>
      </p:ext>
    </p:extLst>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2117270"/>
      </p:ext>
    </p:extLst>
  </p:cSld>
  <p:clrMapOvr>
    <a:masterClrMapping/>
  </p:clrMapOvr>
  <p:transition>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35731"/>
      </p:ext>
    </p:extLst>
  </p:cSld>
  <p:clrMapOvr>
    <a:masterClrMapping/>
  </p:clrMapOvr>
  <p:transition>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0"/>
            <a:ext cx="9144000" cy="1219200"/>
          </a:xfrm>
          <a:prstGeom prst="rect">
            <a:avLst/>
          </a:prstGeom>
          <a:solidFill>
            <a:srgbClr val="5E66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800" b="0" dirty="0">
              <a:solidFill>
                <a:schemeClr val="bg1"/>
              </a:solidFill>
              <a:latin typeface="Arial" charset="0"/>
            </a:endParaRPr>
          </a:p>
          <a:p>
            <a:endParaRPr lang="en-US" altLang="en-US" sz="800" b="0" dirty="0">
              <a:solidFill>
                <a:schemeClr val="bg1"/>
              </a:solidFill>
              <a:latin typeface="Arial" charset="0"/>
            </a:endParaRPr>
          </a:p>
          <a:p>
            <a:endParaRPr lang="en-US" altLang="en-US" sz="800" b="0" dirty="0">
              <a:solidFill>
                <a:schemeClr val="bg1"/>
              </a:solidFill>
              <a:latin typeface="Arial" charset="0"/>
            </a:endParaRPr>
          </a:p>
          <a:p>
            <a:endParaRPr lang="en-US" altLang="en-US" sz="800" b="0" dirty="0">
              <a:solidFill>
                <a:schemeClr val="bg1"/>
              </a:solidFill>
              <a:latin typeface="Arial" charset="0"/>
            </a:endParaRPr>
          </a:p>
          <a:p>
            <a:r>
              <a:rPr lang="en-US" altLang="en-US" sz="800" b="0" dirty="0">
                <a:solidFill>
                  <a:schemeClr val="bg1"/>
                </a:solidFill>
                <a:latin typeface="Arial" charset="0"/>
              </a:rPr>
              <a:t>		</a:t>
            </a:r>
          </a:p>
          <a:p>
            <a:endParaRPr lang="en-US" altLang="en-US" sz="800" b="0" dirty="0">
              <a:solidFill>
                <a:schemeClr val="bg1"/>
              </a:solidFill>
              <a:latin typeface="Arial" charset="0"/>
            </a:endParaRPr>
          </a:p>
          <a:p>
            <a:pPr lvl="3"/>
            <a:endParaRPr lang="en-US" altLang="en-US" sz="800" b="0" i="1" dirty="0">
              <a:solidFill>
                <a:schemeClr val="tx1"/>
              </a:solidFill>
              <a:latin typeface="Arial" charset="0"/>
            </a:endParaRPr>
          </a:p>
        </p:txBody>
      </p:sp>
      <p:sp>
        <p:nvSpPr>
          <p:cNvPr id="4100" name="Line 4"/>
          <p:cNvSpPr>
            <a:spLocks noChangeShapeType="1"/>
          </p:cNvSpPr>
          <p:nvPr/>
        </p:nvSpPr>
        <p:spPr bwMode="auto">
          <a:xfrm>
            <a:off x="457200" y="65532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 name="Rectangle 5"/>
          <p:cNvSpPr>
            <a:spLocks noChangeArrowheads="1"/>
          </p:cNvSpPr>
          <p:nvPr/>
        </p:nvSpPr>
        <p:spPr bwMode="auto">
          <a:xfrm>
            <a:off x="8229600" y="6553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431A8F4F-9E62-4C21-A278-33CD0BBAD62F}" type="slidenum">
              <a:rPr lang="en-US" altLang="en-US" sz="800" b="0">
                <a:solidFill>
                  <a:schemeClr val="tx1"/>
                </a:solidFill>
                <a:latin typeface="Arial" charset="0"/>
              </a:rPr>
              <a:pPr algn="r"/>
              <a:t>‹#›</a:t>
            </a:fld>
            <a:endParaRPr lang="en-US" altLang="en-US" sz="800" b="0">
              <a:solidFill>
                <a:schemeClr val="tx1"/>
              </a:solidFill>
              <a:latin typeface="Arial" charset="0"/>
            </a:endParaRPr>
          </a:p>
        </p:txBody>
      </p:sp>
      <p:pic>
        <p:nvPicPr>
          <p:cNvPr id="7" name="Picture 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3353" y="13830"/>
            <a:ext cx="1145847" cy="1205370"/>
          </a:xfrm>
          <a:prstGeom prst="rect">
            <a:avLst/>
          </a:prstGeom>
          <a:solidFill>
            <a:srgbClr val="5E6638"/>
          </a:solidFill>
        </p:spPr>
      </p:pic>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Lst>
  <p:transition>
    <p:pull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rgbClr val="5E6638"/>
          </a:solidFill>
          <a:latin typeface="+mn-lt"/>
          <a:ea typeface="+mn-ea"/>
          <a:cs typeface="+mn-cs"/>
        </a:defRPr>
      </a:lvl1pPr>
      <a:lvl2pPr marL="742950" indent="-285750" algn="l" rtl="0" eaLnBrk="1" fontAlgn="base" hangingPunct="1">
        <a:spcBef>
          <a:spcPct val="20000"/>
        </a:spcBef>
        <a:spcAft>
          <a:spcPct val="0"/>
        </a:spcAft>
        <a:buChar char="–"/>
        <a:defRPr sz="2800">
          <a:solidFill>
            <a:srgbClr val="B3C98C"/>
          </a:solidFill>
          <a:latin typeface="+mj-lt"/>
        </a:defRPr>
      </a:lvl2pPr>
      <a:lvl3pPr marL="1143000" indent="-228600" algn="l" rtl="0" eaLnBrk="1" fontAlgn="base" hangingPunct="1">
        <a:spcBef>
          <a:spcPct val="20000"/>
        </a:spcBef>
        <a:spcAft>
          <a:spcPct val="0"/>
        </a:spcAft>
        <a:buChar char="•"/>
        <a:defRPr sz="2400">
          <a:solidFill>
            <a:srgbClr val="B3C98C"/>
          </a:solidFill>
          <a:latin typeface="+mj-lt"/>
        </a:defRPr>
      </a:lvl3pPr>
      <a:lvl4pPr marL="1600200" indent="-228600" algn="l" rtl="0" eaLnBrk="1" fontAlgn="base" hangingPunct="1">
        <a:spcBef>
          <a:spcPct val="20000"/>
        </a:spcBef>
        <a:spcAft>
          <a:spcPct val="0"/>
        </a:spcAft>
        <a:buChar char="–"/>
        <a:defRPr sz="2000">
          <a:solidFill>
            <a:srgbClr val="B3C98C"/>
          </a:solidFill>
          <a:latin typeface="+mj-lt"/>
        </a:defRPr>
      </a:lvl4pPr>
      <a:lvl5pPr marL="2057400" indent="-228600" algn="l" rtl="0" eaLnBrk="1" fontAlgn="base" hangingPunct="1">
        <a:spcBef>
          <a:spcPct val="20000"/>
        </a:spcBef>
        <a:spcAft>
          <a:spcPct val="0"/>
        </a:spcAft>
        <a:buChar char="»"/>
        <a:defRPr sz="2000">
          <a:solidFill>
            <a:srgbClr val="B3C98C"/>
          </a:solidFill>
          <a:latin typeface="+mj-lt"/>
        </a:defRPr>
      </a:lvl5pPr>
      <a:lvl6pPr marL="2514600" indent="-228600" algn="l" rtl="0" eaLnBrk="1" fontAlgn="base" hangingPunct="1">
        <a:spcBef>
          <a:spcPct val="20000"/>
        </a:spcBef>
        <a:spcAft>
          <a:spcPct val="0"/>
        </a:spcAft>
        <a:buChar char="»"/>
        <a:defRPr sz="2000">
          <a:solidFill>
            <a:srgbClr val="B3C98C"/>
          </a:solidFill>
          <a:latin typeface="+mj-lt"/>
        </a:defRPr>
      </a:lvl6pPr>
      <a:lvl7pPr marL="2971800" indent="-228600" algn="l" rtl="0" eaLnBrk="1" fontAlgn="base" hangingPunct="1">
        <a:spcBef>
          <a:spcPct val="20000"/>
        </a:spcBef>
        <a:spcAft>
          <a:spcPct val="0"/>
        </a:spcAft>
        <a:buChar char="»"/>
        <a:defRPr sz="2000">
          <a:solidFill>
            <a:srgbClr val="B3C98C"/>
          </a:solidFill>
          <a:latin typeface="+mj-lt"/>
        </a:defRPr>
      </a:lvl7pPr>
      <a:lvl8pPr marL="3429000" indent="-228600" algn="l" rtl="0" eaLnBrk="1" fontAlgn="base" hangingPunct="1">
        <a:spcBef>
          <a:spcPct val="20000"/>
        </a:spcBef>
        <a:spcAft>
          <a:spcPct val="0"/>
        </a:spcAft>
        <a:buChar char="»"/>
        <a:defRPr sz="2000">
          <a:solidFill>
            <a:srgbClr val="B3C98C"/>
          </a:solidFill>
          <a:latin typeface="+mj-lt"/>
        </a:defRPr>
      </a:lvl8pPr>
      <a:lvl9pPr marL="3886200" indent="-228600" algn="l" rtl="0" eaLnBrk="1" fontAlgn="base" hangingPunct="1">
        <a:spcBef>
          <a:spcPct val="20000"/>
        </a:spcBef>
        <a:spcAft>
          <a:spcPct val="0"/>
        </a:spcAft>
        <a:buChar char="»"/>
        <a:defRPr sz="2000">
          <a:solidFill>
            <a:srgbClr val="B3C98C"/>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auto">
          <a:xfrm>
            <a:off x="0" y="0"/>
            <a:ext cx="9144000" cy="1219200"/>
          </a:xfrm>
          <a:prstGeom prst="rect">
            <a:avLst/>
          </a:prstGeom>
          <a:solidFill>
            <a:srgbClr val="5E66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800" b="0" dirty="0">
              <a:solidFill>
                <a:schemeClr val="bg1"/>
              </a:solidFill>
              <a:latin typeface="Arial" charset="0"/>
            </a:endParaRPr>
          </a:p>
          <a:p>
            <a:endParaRPr lang="en-US" altLang="en-US" sz="800" b="0" dirty="0">
              <a:solidFill>
                <a:schemeClr val="bg1"/>
              </a:solidFill>
              <a:latin typeface="Arial" charset="0"/>
            </a:endParaRPr>
          </a:p>
          <a:p>
            <a:endParaRPr lang="en-US" altLang="en-US" sz="800" b="0" dirty="0">
              <a:solidFill>
                <a:schemeClr val="bg1"/>
              </a:solidFill>
              <a:latin typeface="Arial" charset="0"/>
            </a:endParaRPr>
          </a:p>
          <a:p>
            <a:endParaRPr lang="en-US" altLang="en-US" sz="800" b="0" dirty="0">
              <a:solidFill>
                <a:schemeClr val="bg1"/>
              </a:solidFill>
              <a:latin typeface="Arial" charset="0"/>
            </a:endParaRPr>
          </a:p>
          <a:p>
            <a:r>
              <a:rPr lang="en-US" altLang="en-US" sz="800" b="0" dirty="0">
                <a:solidFill>
                  <a:schemeClr val="bg1"/>
                </a:solidFill>
                <a:latin typeface="Arial" charset="0"/>
              </a:rPr>
              <a:t>		</a:t>
            </a:r>
          </a:p>
          <a:p>
            <a:endParaRPr lang="en-US" altLang="en-US" sz="800" b="0" dirty="0">
              <a:solidFill>
                <a:schemeClr val="bg1"/>
              </a:solidFill>
              <a:latin typeface="Arial" charset="0"/>
            </a:endParaRPr>
          </a:p>
          <a:p>
            <a:endParaRPr lang="en-US" altLang="en-US" sz="800" b="0" dirty="0">
              <a:solidFill>
                <a:schemeClr val="bg1"/>
              </a:solidFill>
              <a:latin typeface="Arial" charset="0"/>
            </a:endParaRPr>
          </a:p>
          <a:p>
            <a:r>
              <a:rPr lang="en-US" altLang="en-US" sz="800" b="0" dirty="0">
                <a:solidFill>
                  <a:schemeClr val="bg1"/>
                </a:solidFill>
                <a:latin typeface="Arial" charset="0"/>
              </a:rPr>
              <a:t>                                                   </a:t>
            </a:r>
            <a:endParaRPr lang="en-US" altLang="en-US" sz="800" b="0" i="1" dirty="0">
              <a:solidFill>
                <a:schemeClr val="tx1"/>
              </a:solidFill>
              <a:latin typeface="Arial" charset="0"/>
            </a:endParaRPr>
          </a:p>
        </p:txBody>
      </p:sp>
      <p:sp>
        <p:nvSpPr>
          <p:cNvPr id="4100" name="Line 4"/>
          <p:cNvSpPr>
            <a:spLocks noChangeShapeType="1"/>
          </p:cNvSpPr>
          <p:nvPr/>
        </p:nvSpPr>
        <p:spPr bwMode="auto">
          <a:xfrm>
            <a:off x="457200" y="65532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1" name="Rectangle 5"/>
          <p:cNvSpPr>
            <a:spLocks noChangeArrowheads="1"/>
          </p:cNvSpPr>
          <p:nvPr/>
        </p:nvSpPr>
        <p:spPr bwMode="auto">
          <a:xfrm>
            <a:off x="8229600" y="6553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431A8F4F-9E62-4C21-A278-33CD0BBAD62F}" type="slidenum">
              <a:rPr lang="en-US" altLang="en-US" sz="800" b="0">
                <a:solidFill>
                  <a:schemeClr val="tx1"/>
                </a:solidFill>
                <a:latin typeface="Arial" charset="0"/>
              </a:rPr>
              <a:pPr algn="r"/>
              <a:t>‹#›</a:t>
            </a:fld>
            <a:endParaRPr lang="en-US" altLang="en-US" sz="800" b="0">
              <a:solidFill>
                <a:schemeClr val="tx1"/>
              </a:solidFill>
              <a:latin typeface="Arial" charset="0"/>
            </a:endParaRPr>
          </a:p>
        </p:txBody>
      </p:sp>
      <p:pic>
        <p:nvPicPr>
          <p:cNvPr id="7" name="Picture 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353" y="13830"/>
            <a:ext cx="1145847" cy="1205370"/>
          </a:xfrm>
          <a:prstGeom prst="rect">
            <a:avLst/>
          </a:prstGeom>
          <a:solidFill>
            <a:srgbClr val="5E6638"/>
          </a:solidFill>
        </p:spPr>
      </p:pic>
    </p:spTree>
    <p:extLst>
      <p:ext uri="{BB962C8B-B14F-4D97-AF65-F5344CB8AC3E}">
        <p14:creationId xmlns:p14="http://schemas.microsoft.com/office/powerpoint/2010/main" val="1263051112"/>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defRPr sz="3200">
          <a:solidFill>
            <a:srgbClr val="5E6638"/>
          </a:solidFill>
          <a:latin typeface="+mn-lt"/>
          <a:ea typeface="+mn-ea"/>
          <a:cs typeface="+mn-cs"/>
        </a:defRPr>
      </a:lvl1pPr>
      <a:lvl2pPr marL="742950" indent="-285750" algn="l" rtl="0" eaLnBrk="1" fontAlgn="base" hangingPunct="1">
        <a:spcBef>
          <a:spcPct val="20000"/>
        </a:spcBef>
        <a:spcAft>
          <a:spcPct val="0"/>
        </a:spcAft>
        <a:buChar char="–"/>
        <a:defRPr sz="2800">
          <a:solidFill>
            <a:srgbClr val="B3C98C"/>
          </a:solidFill>
          <a:latin typeface="+mj-lt"/>
        </a:defRPr>
      </a:lvl2pPr>
      <a:lvl3pPr marL="1143000" indent="-228600" algn="l" rtl="0" eaLnBrk="1" fontAlgn="base" hangingPunct="1">
        <a:spcBef>
          <a:spcPct val="20000"/>
        </a:spcBef>
        <a:spcAft>
          <a:spcPct val="0"/>
        </a:spcAft>
        <a:buChar char="•"/>
        <a:defRPr sz="2400">
          <a:solidFill>
            <a:srgbClr val="B3C98C"/>
          </a:solidFill>
          <a:latin typeface="+mj-lt"/>
        </a:defRPr>
      </a:lvl3pPr>
      <a:lvl4pPr marL="1600200" indent="-228600" algn="l" rtl="0" eaLnBrk="1" fontAlgn="base" hangingPunct="1">
        <a:spcBef>
          <a:spcPct val="20000"/>
        </a:spcBef>
        <a:spcAft>
          <a:spcPct val="0"/>
        </a:spcAft>
        <a:buChar char="–"/>
        <a:defRPr sz="2000">
          <a:solidFill>
            <a:srgbClr val="B3C98C"/>
          </a:solidFill>
          <a:latin typeface="+mj-lt"/>
        </a:defRPr>
      </a:lvl4pPr>
      <a:lvl5pPr marL="2057400" indent="-228600" algn="l" rtl="0" eaLnBrk="1" fontAlgn="base" hangingPunct="1">
        <a:spcBef>
          <a:spcPct val="20000"/>
        </a:spcBef>
        <a:spcAft>
          <a:spcPct val="0"/>
        </a:spcAft>
        <a:buChar char="»"/>
        <a:defRPr sz="2000">
          <a:solidFill>
            <a:srgbClr val="B3C98C"/>
          </a:solidFill>
          <a:latin typeface="+mj-lt"/>
        </a:defRPr>
      </a:lvl5pPr>
      <a:lvl6pPr marL="2514600" indent="-228600" algn="l" rtl="0" eaLnBrk="1" fontAlgn="base" hangingPunct="1">
        <a:spcBef>
          <a:spcPct val="20000"/>
        </a:spcBef>
        <a:spcAft>
          <a:spcPct val="0"/>
        </a:spcAft>
        <a:buChar char="»"/>
        <a:defRPr sz="2000">
          <a:solidFill>
            <a:srgbClr val="B3C98C"/>
          </a:solidFill>
          <a:latin typeface="+mj-lt"/>
        </a:defRPr>
      </a:lvl6pPr>
      <a:lvl7pPr marL="2971800" indent="-228600" algn="l" rtl="0" eaLnBrk="1" fontAlgn="base" hangingPunct="1">
        <a:spcBef>
          <a:spcPct val="20000"/>
        </a:spcBef>
        <a:spcAft>
          <a:spcPct val="0"/>
        </a:spcAft>
        <a:buChar char="»"/>
        <a:defRPr sz="2000">
          <a:solidFill>
            <a:srgbClr val="B3C98C"/>
          </a:solidFill>
          <a:latin typeface="+mj-lt"/>
        </a:defRPr>
      </a:lvl7pPr>
      <a:lvl8pPr marL="3429000" indent="-228600" algn="l" rtl="0" eaLnBrk="1" fontAlgn="base" hangingPunct="1">
        <a:spcBef>
          <a:spcPct val="20000"/>
        </a:spcBef>
        <a:spcAft>
          <a:spcPct val="0"/>
        </a:spcAft>
        <a:buChar char="»"/>
        <a:defRPr sz="2000">
          <a:solidFill>
            <a:srgbClr val="B3C98C"/>
          </a:solidFill>
          <a:latin typeface="+mj-lt"/>
        </a:defRPr>
      </a:lvl8pPr>
      <a:lvl9pPr marL="3886200" indent="-228600" algn="l" rtl="0" eaLnBrk="1" fontAlgn="base" hangingPunct="1">
        <a:spcBef>
          <a:spcPct val="20000"/>
        </a:spcBef>
        <a:spcAft>
          <a:spcPct val="0"/>
        </a:spcAft>
        <a:buChar char="»"/>
        <a:defRPr sz="2000">
          <a:solidFill>
            <a:srgbClr val="B3C98C"/>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idx="4294967295"/>
          </p:nvPr>
        </p:nvSpPr>
        <p:spPr bwMode="auto">
          <a:xfrm>
            <a:off x="190499" y="1371600"/>
            <a:ext cx="87630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b="1" dirty="0">
                <a:latin typeface="Palatino Linotype" panose="02040502050505030304" pitchFamily="18" charset="0"/>
              </a:rPr>
              <a:t>2019 Compliance Issues &amp; Regulatory Updates</a:t>
            </a:r>
          </a:p>
        </p:txBody>
      </p:sp>
      <p:pic>
        <p:nvPicPr>
          <p:cNvPr id="1026" name="Picture 2" descr="G:\PUE Department\Photos\FWSI\IMG_246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74883" y="2048069"/>
            <a:ext cx="4737101" cy="3552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a:xfrm>
            <a:off x="457200" y="228600"/>
            <a:ext cx="8229600" cy="1143000"/>
          </a:xfrm>
          <a:prstGeom prst="rect">
            <a:avLst/>
          </a:prstGeom>
        </p:spPr>
        <p:txBody>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altLang="en-US" kern="0" dirty="0">
                <a:solidFill>
                  <a:schemeClr val="bg1"/>
                </a:solidFill>
                <a:latin typeface="Palatino Linotype" panose="02040502050505030304" pitchFamily="18" charset="0"/>
              </a:rPr>
              <a:t>Monterey County</a:t>
            </a:r>
          </a:p>
        </p:txBody>
      </p:sp>
      <p:sp>
        <p:nvSpPr>
          <p:cNvPr id="3" name="TextBox 2"/>
          <p:cNvSpPr txBox="1"/>
          <p:nvPr/>
        </p:nvSpPr>
        <p:spPr>
          <a:xfrm>
            <a:off x="2143122" y="5867400"/>
            <a:ext cx="5000625" cy="307777"/>
          </a:xfrm>
          <a:prstGeom prst="rect">
            <a:avLst/>
          </a:prstGeom>
          <a:noFill/>
        </p:spPr>
        <p:txBody>
          <a:bodyPr wrap="square" rtlCol="0">
            <a:spAutoFit/>
          </a:bodyPr>
          <a:lstStyle/>
          <a:p>
            <a:pPr algn="ctr"/>
            <a:r>
              <a:rPr lang="en-US" sz="1400" dirty="0">
                <a:latin typeface="Palatino Linotype" panose="02040502050505030304" pitchFamily="18" charset="0"/>
              </a:rPr>
              <a:t>Monterey County Agricultural Commissioner’s Office	</a:t>
            </a:r>
          </a:p>
        </p:txBody>
      </p:sp>
    </p:spTree>
    <p:extLst>
      <p:ext uri="{BB962C8B-B14F-4D97-AF65-F5344CB8AC3E}">
        <p14:creationId xmlns:p14="http://schemas.microsoft.com/office/powerpoint/2010/main" val="788169456"/>
      </p:ext>
    </p:extLst>
  </p:cSld>
  <p:clrMapOvr>
    <a:masterClrMapping/>
  </p:clrMapOvr>
  <p:transition>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PUMI Violations</a:t>
            </a:r>
          </a:p>
        </p:txBody>
      </p:sp>
      <p:pic>
        <p:nvPicPr>
          <p:cNvPr id="9" name="Picture 8" descr="A truck with a mountain in the background&#10;&#10;Description automatically generated">
            <a:extLst>
              <a:ext uri="{FF2B5EF4-FFF2-40B4-BE49-F238E27FC236}">
                <a16:creationId xmlns:a16="http://schemas.microsoft.com/office/drawing/2014/main" id="{937DE2FE-0ABC-49E4-B811-A1996992EF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625" y="1371600"/>
            <a:ext cx="7270750" cy="4851479"/>
          </a:xfrm>
          <a:prstGeom prst="rect">
            <a:avLst/>
          </a:prstGeom>
        </p:spPr>
      </p:pic>
    </p:spTree>
    <p:extLst>
      <p:ext uri="{BB962C8B-B14F-4D97-AF65-F5344CB8AC3E}">
        <p14:creationId xmlns:p14="http://schemas.microsoft.com/office/powerpoint/2010/main" val="2288119757"/>
      </p:ext>
    </p:extLst>
  </p:cSld>
  <p:clrMapOvr>
    <a:masterClrMapping/>
  </p:clrMapOvr>
  <p:transition>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7681" y="2097066"/>
            <a:ext cx="3703320" cy="3048000"/>
          </a:xfrm>
        </p:spPr>
        <p:txBody>
          <a:bodyPr/>
          <a:lstStyle/>
          <a:p>
            <a:pPr>
              <a:lnSpc>
                <a:spcPct val="150000"/>
              </a:lnSpc>
            </a:pPr>
            <a:endParaRPr lang="en-US" dirty="0"/>
          </a:p>
          <a:p>
            <a:pPr marL="342900" indent="-342900">
              <a:lnSpc>
                <a:spcPct val="150000"/>
              </a:lnSpc>
              <a:buFont typeface="Arial" panose="020B0604020202020204" pitchFamily="34" charset="0"/>
              <a:buChar char="•"/>
            </a:pPr>
            <a:r>
              <a:rPr lang="en-US" dirty="0">
                <a:solidFill>
                  <a:schemeClr val="tx1"/>
                </a:solidFill>
                <a:latin typeface="Palatino Linotype" panose="02040502050505030304" pitchFamily="18" charset="0"/>
              </a:rPr>
              <a:t>Employer must provide PPE.</a:t>
            </a:r>
          </a:p>
          <a:p>
            <a:pPr marL="342900" indent="-342900">
              <a:lnSpc>
                <a:spcPct val="150000"/>
              </a:lnSpc>
              <a:buFont typeface="Arial" panose="020B0604020202020204" pitchFamily="34" charset="0"/>
              <a:buChar char="•"/>
            </a:pPr>
            <a:r>
              <a:rPr lang="en-US" dirty="0">
                <a:solidFill>
                  <a:schemeClr val="tx1"/>
                </a:solidFill>
                <a:latin typeface="Palatino Linotype" panose="02040502050505030304" pitchFamily="18" charset="0"/>
              </a:rPr>
              <a:t>PPE must be kept separate from personal clothing and in a </a:t>
            </a:r>
            <a:r>
              <a:rPr lang="en-US" u="sng" dirty="0">
                <a:solidFill>
                  <a:schemeClr val="tx1"/>
                </a:solidFill>
                <a:latin typeface="Palatino Linotype" panose="02040502050505030304" pitchFamily="18" charset="0"/>
              </a:rPr>
              <a:t>pesticide free area</a:t>
            </a:r>
            <a:r>
              <a:rPr lang="en-US" dirty="0">
                <a:solidFill>
                  <a:schemeClr val="tx1"/>
                </a:solidFill>
                <a:latin typeface="Palatino Linotype" panose="02040502050505030304" pitchFamily="18" charset="0"/>
              </a:rPr>
              <a:t>.</a:t>
            </a:r>
          </a:p>
          <a:p>
            <a:endParaRPr lang="en-US" dirty="0"/>
          </a:p>
        </p:txBody>
      </p:sp>
      <p:sp>
        <p:nvSpPr>
          <p:cNvPr id="7" name="TextBox 6">
            <a:extLst>
              <a:ext uri="{FF2B5EF4-FFF2-40B4-BE49-F238E27FC236}">
                <a16:creationId xmlns:a16="http://schemas.microsoft.com/office/drawing/2014/main" id="{D366D475-A658-40CD-AAAA-9A3764BF1F3A}"/>
              </a:ext>
            </a:extLst>
          </p:cNvPr>
          <p:cNvSpPr txBox="1"/>
          <p:nvPr/>
        </p:nvSpPr>
        <p:spPr>
          <a:xfrm>
            <a:off x="647700" y="1443466"/>
            <a:ext cx="7848600" cy="523220"/>
          </a:xfrm>
          <a:prstGeom prst="rect">
            <a:avLst/>
          </a:prstGeom>
          <a:noFill/>
        </p:spPr>
        <p:txBody>
          <a:bodyPr wrap="square" rtlCol="0">
            <a:spAutoFit/>
          </a:bodyPr>
          <a:lstStyle/>
          <a:p>
            <a:pPr algn="ctr"/>
            <a:r>
              <a:rPr lang="en-US" sz="2800" b="1" dirty="0">
                <a:latin typeface="Palatino Linotype" panose="02040502050505030304" pitchFamily="18" charset="0"/>
              </a:rPr>
              <a:t>Personal Protective Equipment (PPE)</a:t>
            </a:r>
          </a:p>
        </p:txBody>
      </p:sp>
      <p:sp>
        <p:nvSpPr>
          <p:cNvPr id="8" name="Title 4">
            <a:extLst>
              <a:ext uri="{FF2B5EF4-FFF2-40B4-BE49-F238E27FC236}">
                <a16:creationId xmlns:a16="http://schemas.microsoft.com/office/drawing/2014/main" id="{746E49D5-C3F6-4D40-B40C-FA13D0A11742}"/>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PUMI Violations</a:t>
            </a:r>
          </a:p>
        </p:txBody>
      </p:sp>
      <p:pic>
        <p:nvPicPr>
          <p:cNvPr id="10" name="Picture 9" descr="A picture containing indoor, fence, bathroom&#10;&#10;Description automatically generated">
            <a:extLst>
              <a:ext uri="{FF2B5EF4-FFF2-40B4-BE49-F238E27FC236}">
                <a16:creationId xmlns:a16="http://schemas.microsoft.com/office/drawing/2014/main" id="{225E315F-DD4C-4F24-AE7C-A86701838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2" y="1966686"/>
            <a:ext cx="3027340" cy="4558753"/>
          </a:xfrm>
          <a:prstGeom prst="rect">
            <a:avLst/>
          </a:prstGeom>
        </p:spPr>
      </p:pic>
      <p:sp>
        <p:nvSpPr>
          <p:cNvPr id="11" name="Oval 10">
            <a:extLst>
              <a:ext uri="{FF2B5EF4-FFF2-40B4-BE49-F238E27FC236}">
                <a16:creationId xmlns:a16="http://schemas.microsoft.com/office/drawing/2014/main" id="{672C129F-904B-4789-8FAB-398715106033}"/>
              </a:ext>
            </a:extLst>
          </p:cNvPr>
          <p:cNvSpPr/>
          <p:nvPr/>
        </p:nvSpPr>
        <p:spPr bwMode="auto">
          <a:xfrm>
            <a:off x="5867400" y="5562600"/>
            <a:ext cx="2112941" cy="8382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
        <p:nvSpPr>
          <p:cNvPr id="12" name="Oval 11">
            <a:extLst>
              <a:ext uri="{FF2B5EF4-FFF2-40B4-BE49-F238E27FC236}">
                <a16:creationId xmlns:a16="http://schemas.microsoft.com/office/drawing/2014/main" id="{8EC6B4E2-A0A0-448D-9301-19BAE88A495B}"/>
              </a:ext>
            </a:extLst>
          </p:cNvPr>
          <p:cNvSpPr/>
          <p:nvPr/>
        </p:nvSpPr>
        <p:spPr bwMode="auto">
          <a:xfrm>
            <a:off x="5105400" y="2625588"/>
            <a:ext cx="1143000" cy="1136376"/>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Tree>
    <p:extLst>
      <p:ext uri="{BB962C8B-B14F-4D97-AF65-F5344CB8AC3E}">
        <p14:creationId xmlns:p14="http://schemas.microsoft.com/office/powerpoint/2010/main" val="3655655497"/>
      </p:ext>
    </p:extLst>
  </p:cSld>
  <p:clrMapOvr>
    <a:masterClrMapping/>
  </p:clrMapOvr>
  <p:transition>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718C2-D411-4DFB-9665-619BFFE02077}"/>
              </a:ext>
            </a:extLst>
          </p:cNvPr>
          <p:cNvSpPr>
            <a:spLocks noGrp="1"/>
          </p:cNvSpPr>
          <p:nvPr>
            <p:ph type="body" idx="1"/>
          </p:nvPr>
        </p:nvSpPr>
        <p:spPr>
          <a:xfrm>
            <a:off x="638175" y="5053013"/>
            <a:ext cx="7772400" cy="1500187"/>
          </a:xfrm>
        </p:spPr>
        <p:txBody>
          <a:bodyPr/>
          <a:lstStyle/>
          <a:p>
            <a:pPr marL="342900" indent="-342900">
              <a:buFont typeface="Arial" panose="020B0604020202020204" pitchFamily="34" charset="0"/>
              <a:buChar char="•"/>
            </a:pPr>
            <a:r>
              <a:rPr lang="en-US" dirty="0">
                <a:latin typeface="Palatino Linotype" panose="02040502050505030304" pitchFamily="18" charset="0"/>
              </a:rPr>
              <a:t>PPE required for different activities while using this pesticide are located on the label of each pesticide.</a:t>
            </a:r>
          </a:p>
          <a:p>
            <a:pPr marL="342900" indent="-342900">
              <a:buFont typeface="Arial" panose="020B0604020202020204" pitchFamily="34" charset="0"/>
              <a:buChar char="•"/>
            </a:pPr>
            <a:endParaRPr lang="en-US" dirty="0"/>
          </a:p>
        </p:txBody>
      </p:sp>
      <p:pic>
        <p:nvPicPr>
          <p:cNvPr id="5" name="Picture 4" descr="A screenshot of a cell phone&#10;&#10;Description automatically generated">
            <a:extLst>
              <a:ext uri="{FF2B5EF4-FFF2-40B4-BE49-F238E27FC236}">
                <a16:creationId xmlns:a16="http://schemas.microsoft.com/office/drawing/2014/main" id="{C7EB397B-916A-486A-BB0D-AD9D2D090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 y="2133600"/>
            <a:ext cx="7239000" cy="3282279"/>
          </a:xfrm>
          <a:prstGeom prst="rect">
            <a:avLst/>
          </a:prstGeom>
          <a:ln>
            <a:noFill/>
          </a:ln>
        </p:spPr>
      </p:pic>
      <p:sp>
        <p:nvSpPr>
          <p:cNvPr id="6" name="Title 4">
            <a:extLst>
              <a:ext uri="{FF2B5EF4-FFF2-40B4-BE49-F238E27FC236}">
                <a16:creationId xmlns:a16="http://schemas.microsoft.com/office/drawing/2014/main" id="{C6654581-4C89-470E-930D-2CB640ADF8CE}"/>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PUMI Violations</a:t>
            </a:r>
          </a:p>
        </p:txBody>
      </p:sp>
      <p:sp>
        <p:nvSpPr>
          <p:cNvPr id="7" name="Arrow: Right 6">
            <a:extLst>
              <a:ext uri="{FF2B5EF4-FFF2-40B4-BE49-F238E27FC236}">
                <a16:creationId xmlns:a16="http://schemas.microsoft.com/office/drawing/2014/main" id="{538B12CF-8CA1-4497-88D5-CAE5B664A8C3}"/>
              </a:ext>
            </a:extLst>
          </p:cNvPr>
          <p:cNvSpPr/>
          <p:nvPr/>
        </p:nvSpPr>
        <p:spPr bwMode="auto">
          <a:xfrm>
            <a:off x="708025" y="3915692"/>
            <a:ext cx="609600" cy="228600"/>
          </a:xfrm>
          <a:prstGeom prst="rightArrow">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
        <p:nvSpPr>
          <p:cNvPr id="8" name="Arrow: Right 7">
            <a:extLst>
              <a:ext uri="{FF2B5EF4-FFF2-40B4-BE49-F238E27FC236}">
                <a16:creationId xmlns:a16="http://schemas.microsoft.com/office/drawing/2014/main" id="{E563987E-1350-46C0-B759-F2A794D3BB96}"/>
              </a:ext>
            </a:extLst>
          </p:cNvPr>
          <p:cNvSpPr/>
          <p:nvPr/>
        </p:nvSpPr>
        <p:spPr bwMode="auto">
          <a:xfrm>
            <a:off x="708025" y="4214813"/>
            <a:ext cx="609600" cy="228600"/>
          </a:xfrm>
          <a:prstGeom prst="rightArrow">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Tree>
    <p:extLst>
      <p:ext uri="{BB962C8B-B14F-4D97-AF65-F5344CB8AC3E}">
        <p14:creationId xmlns:p14="http://schemas.microsoft.com/office/powerpoint/2010/main" val="1425618103"/>
      </p:ext>
    </p:extLst>
  </p:cSld>
  <p:clrMapOvr>
    <a:masterClrMapping/>
  </p:clrMapOvr>
  <p:transition>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2DB324-7135-43FE-B36D-9577E3978339}"/>
              </a:ext>
            </a:extLst>
          </p:cNvPr>
          <p:cNvSpPr>
            <a:spLocks noGrp="1"/>
          </p:cNvSpPr>
          <p:nvPr>
            <p:ph type="body" idx="1"/>
          </p:nvPr>
        </p:nvSpPr>
        <p:spPr>
          <a:xfrm>
            <a:off x="838200" y="4953000"/>
            <a:ext cx="7772400" cy="1500187"/>
          </a:xfrm>
        </p:spPr>
        <p:txBody>
          <a:bodyPr/>
          <a:lstStyle/>
          <a:p>
            <a:pPr marL="342900" indent="-342900">
              <a:buFont typeface="Arial" panose="020B0604020202020204" pitchFamily="34" charset="0"/>
              <a:buChar char="•"/>
            </a:pPr>
            <a:r>
              <a:rPr lang="en-US" dirty="0">
                <a:latin typeface="Palatino Linotype" panose="02040502050505030304" pitchFamily="18" charset="0"/>
              </a:rPr>
              <a:t>The highest requirement PPE from any pesticide in a tank mix must be followed. </a:t>
            </a:r>
          </a:p>
        </p:txBody>
      </p:sp>
      <p:cxnSp>
        <p:nvCxnSpPr>
          <p:cNvPr id="9" name="Straight Connector 8">
            <a:extLst>
              <a:ext uri="{FF2B5EF4-FFF2-40B4-BE49-F238E27FC236}">
                <a16:creationId xmlns:a16="http://schemas.microsoft.com/office/drawing/2014/main" id="{C9EDE7EF-C6B1-4281-9033-E4A7CF051750}"/>
              </a:ext>
            </a:extLst>
          </p:cNvPr>
          <p:cNvCxnSpPr/>
          <p:nvPr/>
        </p:nvCxnSpPr>
        <p:spPr bwMode="auto">
          <a:xfrm>
            <a:off x="-3200400" y="312420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C9517789-502C-448A-BD0A-00A65CC1E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21" y="1600200"/>
            <a:ext cx="7374293" cy="3381181"/>
          </a:xfrm>
          <a:prstGeom prst="rect">
            <a:avLst/>
          </a:prstGeom>
        </p:spPr>
      </p:pic>
      <p:sp>
        <p:nvSpPr>
          <p:cNvPr id="12" name="Title 4">
            <a:extLst>
              <a:ext uri="{FF2B5EF4-FFF2-40B4-BE49-F238E27FC236}">
                <a16:creationId xmlns:a16="http://schemas.microsoft.com/office/drawing/2014/main" id="{74A7AB75-3D8B-45FE-80EE-9ABCFA54BDEF}"/>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PUMI Violations</a:t>
            </a:r>
          </a:p>
        </p:txBody>
      </p:sp>
      <p:pic>
        <p:nvPicPr>
          <p:cNvPr id="4" name="Picture 3">
            <a:extLst>
              <a:ext uri="{FF2B5EF4-FFF2-40B4-BE49-F238E27FC236}">
                <a16:creationId xmlns:a16="http://schemas.microsoft.com/office/drawing/2014/main" id="{0FAD9CD7-4293-4175-A56C-9D888A5B46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600199"/>
            <a:ext cx="6357514" cy="1500187"/>
          </a:xfrm>
          <a:prstGeom prst="rect">
            <a:avLst/>
          </a:prstGeom>
        </p:spPr>
      </p:pic>
    </p:spTree>
    <p:extLst>
      <p:ext uri="{BB962C8B-B14F-4D97-AF65-F5344CB8AC3E}">
        <p14:creationId xmlns:p14="http://schemas.microsoft.com/office/powerpoint/2010/main" val="1071400161"/>
      </p:ext>
    </p:extLst>
  </p:cSld>
  <p:clrMapOvr>
    <a:masterClrMapping/>
  </p:clrMapOvr>
  <p:transition>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43200" y="2940464"/>
            <a:ext cx="3505200" cy="3343994"/>
          </a:xfrm>
          <a:prstGeom prst="rect">
            <a:avLst/>
          </a:prstGeom>
        </p:spPr>
      </p:pic>
      <p:sp>
        <p:nvSpPr>
          <p:cNvPr id="4" name="Rectangle 3"/>
          <p:cNvSpPr/>
          <p:nvPr/>
        </p:nvSpPr>
        <p:spPr>
          <a:xfrm>
            <a:off x="304800" y="1600200"/>
            <a:ext cx="7543800" cy="2381250"/>
          </a:xfrm>
          <a:prstGeom prst="rect">
            <a:avLst/>
          </a:prstGeom>
        </p:spPr>
        <p:txBody>
          <a:bodyPr wrap="square">
            <a:noAutofit/>
          </a:bodyPr>
          <a:lstStyle/>
          <a:p>
            <a:pPr marL="457200" indent="-457200">
              <a:buFont typeface="Arial" panose="020B0604020202020204" pitchFamily="34" charset="0"/>
              <a:buChar char="•"/>
            </a:pPr>
            <a:r>
              <a:rPr lang="en-US" sz="4000" dirty="0">
                <a:latin typeface="Palatino Linotype" panose="02040502050505030304" pitchFamily="18" charset="0"/>
              </a:rPr>
              <a:t>California regulations on PPE (other than pesticide label)</a:t>
            </a:r>
          </a:p>
        </p:txBody>
      </p:sp>
      <p:sp>
        <p:nvSpPr>
          <p:cNvPr id="7" name="Title 4">
            <a:extLst>
              <a:ext uri="{FF2B5EF4-FFF2-40B4-BE49-F238E27FC236}">
                <a16:creationId xmlns:a16="http://schemas.microsoft.com/office/drawing/2014/main" id="{56C4C5BD-C025-43B7-A198-6EC05E93C893}"/>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PUMI Violations</a:t>
            </a:r>
          </a:p>
        </p:txBody>
      </p:sp>
    </p:spTree>
    <p:extLst>
      <p:ext uri="{BB962C8B-B14F-4D97-AF65-F5344CB8AC3E}">
        <p14:creationId xmlns:p14="http://schemas.microsoft.com/office/powerpoint/2010/main" val="3560943251"/>
      </p:ext>
    </p:extLst>
  </p:cSld>
  <p:clrMapOvr>
    <a:masterClrMapping/>
  </p:clrMapOvr>
  <p:transition>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4"/>
          <p:cNvSpPr>
            <a:spLocks noGrp="1"/>
          </p:cNvSpPr>
          <p:nvPr>
            <p:ph type="body" idx="1"/>
          </p:nvPr>
        </p:nvSpPr>
        <p:spPr bwMode="auto">
          <a:xfrm>
            <a:off x="230188" y="1532335"/>
            <a:ext cx="8913812"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571500" indent="-571500" eaLnBrk="1" hangingPunct="1">
              <a:buFont typeface="Arial" panose="020B0604020202020204" pitchFamily="34" charset="0"/>
              <a:buChar char="•"/>
            </a:pPr>
            <a:r>
              <a:rPr lang="en-US" altLang="en-US" sz="4000" dirty="0">
                <a:solidFill>
                  <a:schemeClr val="tx1"/>
                </a:solidFill>
                <a:latin typeface="Palatino Linotype" panose="02040502050505030304" pitchFamily="18" charset="0"/>
              </a:rPr>
              <a:t>Eyewash not immediately available</a:t>
            </a:r>
          </a:p>
        </p:txBody>
      </p:sp>
      <p:grpSp>
        <p:nvGrpSpPr>
          <p:cNvPr id="2" name="Group 1">
            <a:extLst>
              <a:ext uri="{FF2B5EF4-FFF2-40B4-BE49-F238E27FC236}">
                <a16:creationId xmlns:a16="http://schemas.microsoft.com/office/drawing/2014/main" id="{D639BC92-3F34-4C4E-9921-F9C1DF4F1F26}"/>
              </a:ext>
            </a:extLst>
          </p:cNvPr>
          <p:cNvGrpSpPr/>
          <p:nvPr/>
        </p:nvGrpSpPr>
        <p:grpSpPr>
          <a:xfrm>
            <a:off x="5716588" y="3075781"/>
            <a:ext cx="3013074" cy="2743200"/>
            <a:chOff x="5716588" y="3075781"/>
            <a:chExt cx="3013074" cy="2743200"/>
          </a:xfrm>
        </p:grpSpPr>
        <p:pic>
          <p:nvPicPr>
            <p:cNvPr id="152578" name="Picture 2" descr="http://1.bp.blogspot.com/_SLQk9aAv9-o/S7NNbJPv7NI/AAAAAAAAAN8/V1LcO0ViDc4/s1600/waterbott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6588" y="3075781"/>
              <a:ext cx="1835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Callout 1 5"/>
            <p:cNvSpPr/>
            <p:nvPr/>
          </p:nvSpPr>
          <p:spPr>
            <a:xfrm>
              <a:off x="7473950" y="3352800"/>
              <a:ext cx="1255712" cy="1160462"/>
            </a:xfrm>
            <a:prstGeom prst="borderCallout1">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en-US" dirty="0"/>
                <a:t>16 </a:t>
              </a:r>
              <a:r>
                <a:rPr lang="en-US" dirty="0" err="1"/>
                <a:t>oz</a:t>
              </a:r>
              <a:endParaRPr lang="en-US" dirty="0"/>
            </a:p>
          </p:txBody>
        </p:sp>
      </p:grpSp>
      <p:pic>
        <p:nvPicPr>
          <p:cNvPr id="15257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338" y="2951162"/>
            <a:ext cx="2154237" cy="3117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0" name="Picture 6" descr="http://1.bp.blogspot.com/_SLQk9aAv9-o/S7NNbJPv7NI/AAAAAAAAAN8/V1LcO0ViDc4/s1600/waterbottl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56125" y="-9023350"/>
            <a:ext cx="5835650" cy="871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4"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04922" y="4887671"/>
            <a:ext cx="246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Down Arrow 15"/>
          <p:cNvSpPr/>
          <p:nvPr/>
        </p:nvSpPr>
        <p:spPr>
          <a:xfrm rot="3076555">
            <a:off x="1649207" y="4601608"/>
            <a:ext cx="285750" cy="3889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4">
            <a:extLst>
              <a:ext uri="{FF2B5EF4-FFF2-40B4-BE49-F238E27FC236}">
                <a16:creationId xmlns:a16="http://schemas.microsoft.com/office/drawing/2014/main" id="{45E524CC-FF76-4EE9-BAA0-20C29DA6DFB3}"/>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PUMI Violations</a:t>
            </a:r>
          </a:p>
        </p:txBody>
      </p:sp>
      <p:pic>
        <p:nvPicPr>
          <p:cNvPr id="4" name="Picture 3" descr="A picture containing ground&#10;&#10;Description automatically generated">
            <a:extLst>
              <a:ext uri="{FF2B5EF4-FFF2-40B4-BE49-F238E27FC236}">
                <a16:creationId xmlns:a16="http://schemas.microsoft.com/office/drawing/2014/main" id="{7423E003-E5A4-4080-8FFD-96110B5BB5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662879" y="3341687"/>
            <a:ext cx="3124200" cy="2343150"/>
          </a:xfrm>
          <a:prstGeom prst="rect">
            <a:avLst/>
          </a:prstGeom>
        </p:spPr>
      </p:pic>
    </p:spTree>
    <p:extLst>
      <p:ext uri="{BB962C8B-B14F-4D97-AF65-F5344CB8AC3E}">
        <p14:creationId xmlns:p14="http://schemas.microsoft.com/office/powerpoint/2010/main" val="2004895943"/>
      </p:ext>
    </p:extLst>
  </p:cSld>
  <p:clrMapOvr>
    <a:masterClrMapping/>
  </p:clrMapOvr>
  <p:transition>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2"/>
          <p:cNvSpPr>
            <a:spLocks noGrp="1"/>
          </p:cNvSpPr>
          <p:nvPr>
            <p:ph type="body" idx="1"/>
          </p:nvPr>
        </p:nvSpPr>
        <p:spPr bwMode="auto">
          <a:xfrm>
            <a:off x="713523" y="1662234"/>
            <a:ext cx="3657601" cy="2769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571500" indent="-571500" eaLnBrk="1" hangingPunct="1">
              <a:buFont typeface="Arial" panose="020B0604020202020204" pitchFamily="34" charset="0"/>
              <a:buChar char="•"/>
            </a:pPr>
            <a:r>
              <a:rPr lang="en-US" altLang="en-US" dirty="0">
                <a:solidFill>
                  <a:schemeClr val="tx1"/>
                </a:solidFill>
                <a:latin typeface="Palatino Linotype" panose="02040502050505030304" pitchFamily="18" charset="0"/>
              </a:rPr>
              <a:t>Items missing from the decontamination facility site</a:t>
            </a:r>
          </a:p>
          <a:p>
            <a:pPr eaLnBrk="1" hangingPunct="1"/>
            <a:endParaRPr lang="en-US" altLang="en-US" dirty="0">
              <a:solidFill>
                <a:schemeClr val="tx1"/>
              </a:solidFill>
              <a:latin typeface="Palatino Linotype" panose="02040502050505030304" pitchFamily="18" charset="0"/>
            </a:endParaRPr>
          </a:p>
          <a:p>
            <a:pPr marL="571500" indent="-571500" eaLnBrk="1" hangingPunct="1">
              <a:buFont typeface="Arial" panose="020B0604020202020204" pitchFamily="34" charset="0"/>
              <a:buChar char="•"/>
            </a:pPr>
            <a:r>
              <a:rPr lang="en-US" altLang="en-US" dirty="0">
                <a:solidFill>
                  <a:schemeClr val="tx1"/>
                </a:solidFill>
                <a:latin typeface="Palatino Linotype" panose="02040502050505030304" pitchFamily="18" charset="0"/>
              </a:rPr>
              <a:t>Must include: soap, single use towels, sufficient water, and a pair of clean overalls</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1200" y="4670400"/>
            <a:ext cx="1295400" cy="1621841"/>
          </a:xfrm>
          <a:prstGeom prst="rect">
            <a:avLst/>
          </a:prstGeom>
        </p:spPr>
      </p:pic>
      <p:sp>
        <p:nvSpPr>
          <p:cNvPr id="9" name="Title 4">
            <a:extLst>
              <a:ext uri="{FF2B5EF4-FFF2-40B4-BE49-F238E27FC236}">
                <a16:creationId xmlns:a16="http://schemas.microsoft.com/office/drawing/2014/main" id="{B4CA3284-A998-4DAE-9579-7734DE685AD4}"/>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PUMI Violations</a:t>
            </a:r>
          </a:p>
        </p:txBody>
      </p:sp>
      <p:pic>
        <p:nvPicPr>
          <p:cNvPr id="7" name="Picture 6" descr="A picture containing sky, outdoor, table&#10;&#10;Description automatically generated">
            <a:extLst>
              <a:ext uri="{FF2B5EF4-FFF2-40B4-BE49-F238E27FC236}">
                <a16:creationId xmlns:a16="http://schemas.microsoft.com/office/drawing/2014/main" id="{0670453F-5270-46E5-A9B2-34F491C65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7210" y="1415441"/>
            <a:ext cx="3657600" cy="4876800"/>
          </a:xfrm>
          <a:prstGeom prst="rect">
            <a:avLst/>
          </a:prstGeom>
        </p:spPr>
      </p:pic>
    </p:spTree>
    <p:extLst>
      <p:ext uri="{BB962C8B-B14F-4D97-AF65-F5344CB8AC3E}">
        <p14:creationId xmlns:p14="http://schemas.microsoft.com/office/powerpoint/2010/main" val="2365553898"/>
      </p:ext>
    </p:extLst>
  </p:cSld>
  <p:clrMapOvr>
    <a:masterClrMapping/>
  </p:clrMapOvr>
  <p:transition>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9012BA-B380-4EA5-AF04-13645B8BF391}"/>
              </a:ext>
            </a:extLst>
          </p:cNvPr>
          <p:cNvSpPr>
            <a:spLocks noGrp="1" noChangeArrowheads="1"/>
          </p:cNvSpPr>
          <p:nvPr>
            <p:ph type="title"/>
          </p:nvPr>
        </p:nvSpPr>
        <p:spPr>
          <a:xfrm>
            <a:off x="457200" y="0"/>
            <a:ext cx="8229600" cy="1219200"/>
          </a:xfrm>
        </p:spPr>
        <p:txBody>
          <a:bodyPr/>
          <a:lstStyle/>
          <a:p>
            <a:pPr eaLnBrk="1" hangingPunct="1"/>
            <a:r>
              <a:rPr lang="en-US" altLang="en-US" sz="4000" cap="small" dirty="0">
                <a:solidFill>
                  <a:schemeClr val="bg1"/>
                </a:solidFill>
                <a:latin typeface="Palatino Linotype" panose="02040502050505030304" pitchFamily="18" charset="0"/>
              </a:rPr>
              <a:t>What triggers an</a:t>
            </a:r>
            <a:br>
              <a:rPr lang="en-US" altLang="en-US" sz="4000" cap="small" dirty="0">
                <a:solidFill>
                  <a:schemeClr val="bg1"/>
                </a:solidFill>
                <a:latin typeface="Palatino Linotype" panose="02040502050505030304" pitchFamily="18" charset="0"/>
              </a:rPr>
            </a:br>
            <a:r>
              <a:rPr lang="en-US" altLang="en-US" sz="4000" cap="small" dirty="0">
                <a:solidFill>
                  <a:schemeClr val="bg1"/>
                </a:solidFill>
                <a:latin typeface="Palatino Linotype" panose="02040502050505030304" pitchFamily="18" charset="0"/>
              </a:rPr>
              <a:t> Investigation?</a:t>
            </a:r>
          </a:p>
        </p:txBody>
      </p:sp>
      <p:sp>
        <p:nvSpPr>
          <p:cNvPr id="8195" name="Rectangle 3">
            <a:extLst>
              <a:ext uri="{FF2B5EF4-FFF2-40B4-BE49-F238E27FC236}">
                <a16:creationId xmlns:a16="http://schemas.microsoft.com/office/drawing/2014/main" id="{CC11D793-2D9D-41F6-83D6-AF0A7096B155}"/>
              </a:ext>
            </a:extLst>
          </p:cNvPr>
          <p:cNvSpPr>
            <a:spLocks noGrp="1" noChangeArrowheads="1"/>
          </p:cNvSpPr>
          <p:nvPr>
            <p:ph idx="1"/>
          </p:nvPr>
        </p:nvSpPr>
        <p:spPr/>
        <p:txBody>
          <a:bodyPr/>
          <a:lstStyle/>
          <a:p>
            <a:pPr eaLnBrk="1" hangingPunct="1"/>
            <a:r>
              <a:rPr lang="en-US" altLang="en-US" sz="2400" dirty="0">
                <a:solidFill>
                  <a:schemeClr val="tx2"/>
                </a:solidFill>
                <a:latin typeface="Palatino Linotype" panose="02040502050505030304" pitchFamily="18" charset="0"/>
              </a:rPr>
              <a:t>Sources of Pesticide Episodes </a:t>
            </a:r>
            <a:r>
              <a:rPr lang="en-US" altLang="en-US" sz="2400" dirty="0">
                <a:solidFill>
                  <a:schemeClr val="tx1"/>
                </a:solidFill>
                <a:latin typeface="Palatino Linotype" panose="02040502050505030304" pitchFamily="18" charset="0"/>
              </a:rPr>
              <a:t>Complaints from:</a:t>
            </a:r>
          </a:p>
          <a:p>
            <a:pPr marL="457200" lvl="1" indent="0" eaLnBrk="1" hangingPunct="1">
              <a:buNone/>
            </a:pPr>
            <a:endParaRPr lang="en-US" altLang="en-US" sz="1200" dirty="0">
              <a:solidFill>
                <a:schemeClr val="tx1"/>
              </a:solidFill>
              <a:latin typeface="Palatino Linotype" panose="02040502050505030304" pitchFamily="18" charset="0"/>
            </a:endParaRPr>
          </a:p>
          <a:p>
            <a:pPr lvl="2" eaLnBrk="1" hangingPunct="1"/>
            <a:r>
              <a:rPr lang="en-US" altLang="en-US" dirty="0">
                <a:solidFill>
                  <a:schemeClr val="tx1"/>
                </a:solidFill>
                <a:latin typeface="Palatino Linotype" panose="02040502050505030304" pitchFamily="18" charset="0"/>
              </a:rPr>
              <a:t>Public</a:t>
            </a:r>
          </a:p>
          <a:p>
            <a:pPr lvl="2" eaLnBrk="1" hangingPunct="1"/>
            <a:r>
              <a:rPr lang="en-US" altLang="en-US" dirty="0">
                <a:solidFill>
                  <a:schemeClr val="tx1"/>
                </a:solidFill>
                <a:latin typeface="Palatino Linotype" panose="02040502050505030304" pitchFamily="18" charset="0"/>
              </a:rPr>
              <a:t>Grower</a:t>
            </a:r>
          </a:p>
          <a:p>
            <a:pPr lvl="2" eaLnBrk="1" hangingPunct="1"/>
            <a:r>
              <a:rPr lang="en-US" altLang="en-US" dirty="0">
                <a:solidFill>
                  <a:schemeClr val="tx1"/>
                </a:solidFill>
                <a:latin typeface="Palatino Linotype" panose="02040502050505030304" pitchFamily="18" charset="0"/>
              </a:rPr>
              <a:t>Pest Control Business</a:t>
            </a:r>
          </a:p>
          <a:p>
            <a:pPr lvl="2" eaLnBrk="1" hangingPunct="1"/>
            <a:r>
              <a:rPr lang="en-US" altLang="en-US" dirty="0">
                <a:solidFill>
                  <a:schemeClr val="tx1"/>
                </a:solidFill>
                <a:latin typeface="Palatino Linotype" panose="02040502050505030304" pitchFamily="18" charset="0"/>
              </a:rPr>
              <a:t>Farm Labor Contractor</a:t>
            </a:r>
          </a:p>
          <a:p>
            <a:pPr lvl="2" eaLnBrk="1" hangingPunct="1"/>
            <a:r>
              <a:rPr lang="en-US" altLang="en-US" dirty="0">
                <a:solidFill>
                  <a:schemeClr val="tx1"/>
                </a:solidFill>
                <a:latin typeface="Palatino Linotype" panose="02040502050505030304" pitchFamily="18" charset="0"/>
              </a:rPr>
              <a:t>Field Worker</a:t>
            </a:r>
          </a:p>
          <a:p>
            <a:pPr lvl="2" eaLnBrk="1" hangingPunct="1"/>
            <a:r>
              <a:rPr lang="en-US" altLang="en-US" dirty="0">
                <a:solidFill>
                  <a:schemeClr val="tx1"/>
                </a:solidFill>
                <a:latin typeface="Palatino Linotype" panose="02040502050505030304" pitchFamily="18" charset="0"/>
              </a:rPr>
              <a:t>DPR Worker Health &amp; Safety Report</a:t>
            </a:r>
          </a:p>
          <a:p>
            <a:pPr lvl="2" eaLnBrk="1" hangingPunct="1"/>
            <a:r>
              <a:rPr lang="en-US" altLang="en-US" dirty="0">
                <a:solidFill>
                  <a:schemeClr val="tx1"/>
                </a:solidFill>
                <a:latin typeface="Palatino Linotype" panose="02040502050505030304" pitchFamily="18" charset="0"/>
              </a:rPr>
              <a:t>Doctor’s Illness Report</a:t>
            </a:r>
          </a:p>
          <a:p>
            <a:pPr eaLnBrk="1" hangingPunct="1"/>
            <a:endParaRPr lang="en-US" altLang="en-US" dirty="0"/>
          </a:p>
        </p:txBody>
      </p:sp>
    </p:spTree>
  </p:cSld>
  <p:clrMapOvr>
    <a:masterClrMapping/>
  </p:clrMapOvr>
  <p:transition>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11528A-D858-4E76-8D3A-348DF722DD74}"/>
              </a:ext>
            </a:extLst>
          </p:cNvPr>
          <p:cNvSpPr>
            <a:spLocks noGrp="1" noChangeArrowheads="1"/>
          </p:cNvSpPr>
          <p:nvPr>
            <p:ph type="title"/>
          </p:nvPr>
        </p:nvSpPr>
        <p:spPr>
          <a:xfrm>
            <a:off x="457200" y="-32994"/>
            <a:ext cx="8229600" cy="1143000"/>
          </a:xfrm>
        </p:spPr>
        <p:txBody>
          <a:bodyPr/>
          <a:lstStyle/>
          <a:p>
            <a:pPr eaLnBrk="1" hangingPunct="1"/>
            <a:r>
              <a:rPr lang="en-US" altLang="en-US" sz="4000" cap="small" dirty="0">
                <a:solidFill>
                  <a:schemeClr val="bg1"/>
                </a:solidFill>
                <a:latin typeface="+mn-lt"/>
              </a:rPr>
              <a:t>Types of Episodes</a:t>
            </a:r>
            <a:br>
              <a:rPr lang="en-US" altLang="en-US" sz="4000" cap="small" dirty="0">
                <a:solidFill>
                  <a:schemeClr val="bg1"/>
                </a:solidFill>
                <a:latin typeface="+mn-lt"/>
              </a:rPr>
            </a:br>
            <a:r>
              <a:rPr lang="en-US" altLang="en-US" sz="4000" cap="small" dirty="0">
                <a:solidFill>
                  <a:schemeClr val="bg1"/>
                </a:solidFill>
                <a:latin typeface="+mn-lt"/>
              </a:rPr>
              <a:t>Investigated </a:t>
            </a:r>
            <a:br>
              <a:rPr lang="en-US" altLang="en-US" sz="4000" dirty="0">
                <a:solidFill>
                  <a:schemeClr val="bg1"/>
                </a:solidFill>
                <a:latin typeface="+mn-lt"/>
              </a:rPr>
            </a:br>
            <a:endParaRPr lang="en-US" altLang="en-US" sz="4000" dirty="0">
              <a:solidFill>
                <a:schemeClr val="bg1"/>
              </a:solidFill>
              <a:latin typeface="+mn-lt"/>
            </a:endParaRPr>
          </a:p>
        </p:txBody>
      </p:sp>
      <p:sp>
        <p:nvSpPr>
          <p:cNvPr id="9219" name="Rectangle 3">
            <a:extLst>
              <a:ext uri="{FF2B5EF4-FFF2-40B4-BE49-F238E27FC236}">
                <a16:creationId xmlns:a16="http://schemas.microsoft.com/office/drawing/2014/main" id="{8523384C-A0A5-4CFC-9101-8B0E38C1020A}"/>
              </a:ext>
            </a:extLst>
          </p:cNvPr>
          <p:cNvSpPr>
            <a:spLocks noGrp="1" noChangeArrowheads="1"/>
          </p:cNvSpPr>
          <p:nvPr>
            <p:ph idx="1"/>
          </p:nvPr>
        </p:nvSpPr>
        <p:spPr>
          <a:xfrm>
            <a:off x="477625" y="1371600"/>
            <a:ext cx="8209175" cy="4953000"/>
          </a:xfrm>
        </p:spPr>
        <p:txBody>
          <a:bodyPr/>
          <a:lstStyle/>
          <a:p>
            <a:pPr eaLnBrk="1" hangingPunct="1">
              <a:lnSpc>
                <a:spcPct val="80000"/>
              </a:lnSpc>
            </a:pPr>
            <a:r>
              <a:rPr lang="en-US" altLang="en-US" sz="2400" dirty="0">
                <a:solidFill>
                  <a:schemeClr val="tx2"/>
                </a:solidFill>
                <a:latin typeface="Palatino Linotype" panose="02040502050505030304" pitchFamily="18" charset="0"/>
              </a:rPr>
              <a:t>Human Effects</a:t>
            </a:r>
            <a:r>
              <a:rPr lang="en-US" altLang="en-US" sz="2400" dirty="0">
                <a:latin typeface="Palatino Linotype" panose="02040502050505030304" pitchFamily="18" charset="0"/>
              </a:rPr>
              <a:t> -  </a:t>
            </a:r>
            <a:r>
              <a:rPr lang="en-US" altLang="en-US" sz="2400" dirty="0">
                <a:solidFill>
                  <a:schemeClr val="tx1"/>
                </a:solidFill>
                <a:latin typeface="Palatino Linotype" panose="02040502050505030304" pitchFamily="18" charset="0"/>
              </a:rPr>
              <a:t>Pesticide exposure and illness</a:t>
            </a:r>
          </a:p>
          <a:p>
            <a:pPr eaLnBrk="1" hangingPunct="1">
              <a:lnSpc>
                <a:spcPct val="80000"/>
              </a:lnSpc>
            </a:pPr>
            <a:endParaRPr lang="en-US" altLang="en-US" sz="2400" dirty="0">
              <a:solidFill>
                <a:schemeClr val="tx1"/>
              </a:solidFill>
              <a:latin typeface="Palatino Linotype" panose="02040502050505030304" pitchFamily="18" charset="0"/>
            </a:endParaRPr>
          </a:p>
          <a:p>
            <a:pPr eaLnBrk="1" hangingPunct="1">
              <a:lnSpc>
                <a:spcPct val="80000"/>
              </a:lnSpc>
            </a:pPr>
            <a:r>
              <a:rPr lang="en-US" altLang="en-US" sz="2400" dirty="0">
                <a:solidFill>
                  <a:schemeClr val="tx1"/>
                </a:solidFill>
                <a:latin typeface="Palatino Linotype" panose="02040502050505030304" pitchFamily="18" charset="0"/>
              </a:rPr>
              <a:t>Property Damage -  Property damage or loss due to contamination (plant damage, crop loss)</a:t>
            </a:r>
          </a:p>
          <a:p>
            <a:pPr eaLnBrk="1" hangingPunct="1">
              <a:lnSpc>
                <a:spcPct val="80000"/>
              </a:lnSpc>
            </a:pPr>
            <a:endParaRPr lang="en-US" altLang="en-US" sz="2400" dirty="0">
              <a:solidFill>
                <a:schemeClr val="tx1"/>
              </a:solidFill>
              <a:latin typeface="Palatino Linotype" panose="02040502050505030304" pitchFamily="18" charset="0"/>
            </a:endParaRPr>
          </a:p>
          <a:p>
            <a:pPr eaLnBrk="1" hangingPunct="1">
              <a:lnSpc>
                <a:spcPct val="80000"/>
              </a:lnSpc>
            </a:pPr>
            <a:r>
              <a:rPr lang="en-US" altLang="en-US" sz="2400" dirty="0">
                <a:solidFill>
                  <a:schemeClr val="tx1"/>
                </a:solidFill>
                <a:latin typeface="Palatino Linotype" panose="02040502050505030304" pitchFamily="18" charset="0"/>
              </a:rPr>
              <a:t>Environmental Effects -  damage to the environment: fish or wildlife kills, lake or stream contamination, ground water contamination, soil contamination and air pollution.</a:t>
            </a:r>
          </a:p>
          <a:p>
            <a:pPr eaLnBrk="1" hangingPunct="1">
              <a:lnSpc>
                <a:spcPct val="80000"/>
              </a:lnSpc>
            </a:pPr>
            <a:endParaRPr lang="en-US" altLang="en-US" sz="2400" dirty="0">
              <a:solidFill>
                <a:schemeClr val="tx1"/>
              </a:solidFill>
              <a:latin typeface="Palatino Linotype" panose="02040502050505030304" pitchFamily="18" charset="0"/>
            </a:endParaRPr>
          </a:p>
          <a:p>
            <a:pPr eaLnBrk="1" hangingPunct="1">
              <a:lnSpc>
                <a:spcPct val="80000"/>
              </a:lnSpc>
            </a:pPr>
            <a:r>
              <a:rPr lang="en-US" altLang="en-US" sz="2400" dirty="0">
                <a:solidFill>
                  <a:schemeClr val="tx1"/>
                </a:solidFill>
                <a:latin typeface="Palatino Linotype" panose="02040502050505030304" pitchFamily="18" charset="0"/>
              </a:rPr>
              <a:t>Antimicrobial – household bleach, medical sterilant, institutional decontaminant</a:t>
            </a:r>
          </a:p>
          <a:p>
            <a:pPr eaLnBrk="1" hangingPunct="1">
              <a:lnSpc>
                <a:spcPct val="80000"/>
              </a:lnSpc>
            </a:pPr>
            <a:endParaRPr lang="en-US" altLang="en-US" sz="2400" dirty="0">
              <a:solidFill>
                <a:schemeClr val="tx1"/>
              </a:solidFill>
              <a:latin typeface="Palatino Linotype" panose="02040502050505030304" pitchFamily="18" charset="0"/>
            </a:endParaRPr>
          </a:p>
          <a:p>
            <a:pPr>
              <a:lnSpc>
                <a:spcPct val="80000"/>
              </a:lnSpc>
            </a:pPr>
            <a:r>
              <a:rPr lang="en-US" altLang="en-US" sz="2400" dirty="0">
                <a:solidFill>
                  <a:schemeClr val="tx1"/>
                </a:solidFill>
                <a:latin typeface="Palatino Linotype" panose="02040502050505030304" pitchFamily="18" charset="0"/>
              </a:rPr>
              <a:t>Other - Bee kills, domestic animal poisoning, residues causing crop loss – inability to market commodities</a:t>
            </a:r>
          </a:p>
          <a:p>
            <a:pPr eaLnBrk="1" hangingPunct="1">
              <a:lnSpc>
                <a:spcPct val="80000"/>
              </a:lnSpc>
            </a:pPr>
            <a:endParaRPr lang="en-US" altLang="en-US" sz="2400" dirty="0">
              <a:solidFill>
                <a:schemeClr val="tx1"/>
              </a:solidFill>
              <a:latin typeface="Palatino Linotype" panose="02040502050505030304" pitchFamily="18" charset="0"/>
            </a:endParaRPr>
          </a:p>
          <a:p>
            <a:pPr eaLnBrk="1" hangingPunct="1">
              <a:lnSpc>
                <a:spcPct val="80000"/>
              </a:lnSpc>
            </a:pPr>
            <a:endParaRPr lang="en-US" altLang="en-US" sz="2700" dirty="0"/>
          </a:p>
        </p:txBody>
      </p:sp>
    </p:spTree>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CB2206A-75B5-48A2-8E34-D0520237844D}"/>
              </a:ext>
            </a:extLst>
          </p:cNvPr>
          <p:cNvSpPr>
            <a:spLocks noGrp="1" noChangeArrowheads="1"/>
          </p:cNvSpPr>
          <p:nvPr>
            <p:ph type="title"/>
          </p:nvPr>
        </p:nvSpPr>
        <p:spPr/>
        <p:txBody>
          <a:bodyPr/>
          <a:lstStyle/>
          <a:p>
            <a:pPr algn="ctr" eaLnBrk="1" hangingPunct="1"/>
            <a:r>
              <a:rPr lang="en-US" altLang="en-US" cap="small" dirty="0">
                <a:solidFill>
                  <a:schemeClr val="bg1"/>
                </a:solidFill>
                <a:latin typeface="+mn-lt"/>
              </a:rPr>
              <a:t>Types of Investigations</a:t>
            </a:r>
            <a:br>
              <a:rPr lang="en-US" altLang="en-US" b="1" dirty="0"/>
            </a:br>
            <a:endParaRPr lang="en-US" altLang="en-US" dirty="0"/>
          </a:p>
        </p:txBody>
      </p:sp>
      <p:sp>
        <p:nvSpPr>
          <p:cNvPr id="11267" name="Rectangle 3">
            <a:extLst>
              <a:ext uri="{FF2B5EF4-FFF2-40B4-BE49-F238E27FC236}">
                <a16:creationId xmlns:a16="http://schemas.microsoft.com/office/drawing/2014/main" id="{C5A4CF69-B2E9-4AD9-8036-A7D5EC119FA9}"/>
              </a:ext>
            </a:extLst>
          </p:cNvPr>
          <p:cNvSpPr>
            <a:spLocks noGrp="1" noChangeArrowheads="1"/>
          </p:cNvSpPr>
          <p:nvPr>
            <p:ph idx="1"/>
          </p:nvPr>
        </p:nvSpPr>
        <p:spPr/>
        <p:txBody>
          <a:bodyPr/>
          <a:lstStyle/>
          <a:p>
            <a:pPr eaLnBrk="1" hangingPunct="1">
              <a:lnSpc>
                <a:spcPct val="90000"/>
              </a:lnSpc>
              <a:buFont typeface="Wingdings" panose="05000000000000000000" pitchFamily="2" charset="2"/>
              <a:buNone/>
            </a:pPr>
            <a:r>
              <a:rPr lang="en-US" altLang="en-US" u="sng" dirty="0">
                <a:solidFill>
                  <a:schemeClr val="tx1"/>
                </a:solidFill>
                <a:latin typeface="Palatino Linotype" panose="02040502050505030304" pitchFamily="18" charset="0"/>
              </a:rPr>
              <a:t>General Investigation </a:t>
            </a:r>
            <a:r>
              <a:rPr lang="en-US" altLang="en-US" dirty="0">
                <a:solidFill>
                  <a:schemeClr val="tx1"/>
                </a:solidFill>
                <a:latin typeface="Palatino Linotype" panose="02040502050505030304" pitchFamily="18" charset="0"/>
              </a:rPr>
              <a:t>includes:</a:t>
            </a:r>
            <a:br>
              <a:rPr lang="en-US" altLang="en-US" dirty="0">
                <a:solidFill>
                  <a:schemeClr val="tx1"/>
                </a:solidFill>
                <a:latin typeface="Palatino Linotype" panose="02040502050505030304" pitchFamily="18" charset="0"/>
              </a:rPr>
            </a:br>
            <a:endParaRPr lang="en-US" altLang="en-US" dirty="0">
              <a:solidFill>
                <a:schemeClr val="tx1"/>
              </a:solidFill>
              <a:latin typeface="Palatino Linotype" panose="02040502050505030304" pitchFamily="18" charset="0"/>
            </a:endParaRPr>
          </a:p>
          <a:p>
            <a:pPr eaLnBrk="1" hangingPunct="1">
              <a:lnSpc>
                <a:spcPct val="90000"/>
              </a:lnSpc>
            </a:pPr>
            <a:r>
              <a:rPr lang="en-US" altLang="en-US" dirty="0">
                <a:solidFill>
                  <a:schemeClr val="tx1"/>
                </a:solidFill>
                <a:latin typeface="Palatino Linotype" panose="02040502050505030304" pitchFamily="18" charset="0"/>
              </a:rPr>
              <a:t>	One in which there are fewer than </a:t>
            </a:r>
            <a:r>
              <a:rPr lang="en-US" altLang="en-US" b="1" u="sng" dirty="0">
                <a:solidFill>
                  <a:schemeClr val="tx1"/>
                </a:solidFill>
                <a:latin typeface="Palatino Linotype" panose="02040502050505030304" pitchFamily="18" charset="0"/>
              </a:rPr>
              <a:t>Five</a:t>
            </a:r>
            <a:r>
              <a:rPr lang="en-US" altLang="en-US" dirty="0">
                <a:solidFill>
                  <a:schemeClr val="tx1"/>
                </a:solidFill>
                <a:latin typeface="Palatino Linotype" panose="02040502050505030304" pitchFamily="18" charset="0"/>
              </a:rPr>
              <a:t> people experiencing symptoms of pesticide exposure.</a:t>
            </a:r>
          </a:p>
          <a:p>
            <a:pPr eaLnBrk="1" hangingPunct="1">
              <a:lnSpc>
                <a:spcPct val="90000"/>
              </a:lnSpc>
              <a:buFont typeface="Wingdings" panose="05000000000000000000" pitchFamily="2" charset="2"/>
              <a:buNone/>
            </a:pPr>
            <a:endParaRPr lang="en-US" altLang="en-US" dirty="0">
              <a:solidFill>
                <a:schemeClr val="tx1"/>
              </a:solidFill>
              <a:latin typeface="Palatino Linotype" panose="02040502050505030304" pitchFamily="18" charset="0"/>
            </a:endParaRPr>
          </a:p>
        </p:txBody>
      </p:sp>
    </p:spTree>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AD7E42-1077-4FFD-9AA0-549133854170}"/>
              </a:ext>
            </a:extLst>
          </p:cNvPr>
          <p:cNvSpPr txBox="1"/>
          <p:nvPr/>
        </p:nvSpPr>
        <p:spPr>
          <a:xfrm>
            <a:off x="685800" y="1447800"/>
            <a:ext cx="7772400" cy="41549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latin typeface="+mn-lt"/>
              </a:rPr>
              <a:t>2019 Season violation trends</a:t>
            </a:r>
          </a:p>
          <a:p>
            <a:pPr marL="285750" indent="-285750">
              <a:lnSpc>
                <a:spcPct val="150000"/>
              </a:lnSpc>
              <a:buFont typeface="Arial" panose="020B0604020202020204" pitchFamily="34" charset="0"/>
              <a:buChar char="•"/>
            </a:pPr>
            <a:r>
              <a:rPr lang="en-US" sz="3200" dirty="0">
                <a:latin typeface="+mn-lt"/>
              </a:rPr>
              <a:t>Pesticide Investigations</a:t>
            </a:r>
          </a:p>
          <a:p>
            <a:pPr marL="285750" indent="-285750">
              <a:lnSpc>
                <a:spcPct val="150000"/>
              </a:lnSpc>
              <a:buFont typeface="Arial" panose="020B0604020202020204" pitchFamily="34" charset="0"/>
              <a:buChar char="•"/>
            </a:pPr>
            <a:r>
              <a:rPr lang="en-US" sz="3200" dirty="0">
                <a:latin typeface="+mn-lt"/>
              </a:rPr>
              <a:t>Apiary Update – </a:t>
            </a:r>
            <a:r>
              <a:rPr lang="en-US" sz="3200" dirty="0" err="1">
                <a:latin typeface="+mn-lt"/>
              </a:rPr>
              <a:t>BeeWhere</a:t>
            </a:r>
            <a:endParaRPr lang="en-US" sz="3200" dirty="0">
              <a:latin typeface="+mn-lt"/>
            </a:endParaRPr>
          </a:p>
          <a:p>
            <a:pPr marL="285750" indent="-285750">
              <a:lnSpc>
                <a:spcPct val="150000"/>
              </a:lnSpc>
              <a:buFont typeface="Arial" panose="020B0604020202020204" pitchFamily="34" charset="0"/>
              <a:buChar char="•"/>
            </a:pPr>
            <a:r>
              <a:rPr lang="en-US" sz="3200" dirty="0">
                <a:latin typeface="+mn-lt"/>
              </a:rPr>
              <a:t>Pesticide Use Near Schools Regulation</a:t>
            </a:r>
          </a:p>
          <a:p>
            <a:pPr marL="285750" indent="-285750">
              <a:lnSpc>
                <a:spcPct val="150000"/>
              </a:lnSpc>
              <a:buFont typeface="Arial" panose="020B0604020202020204" pitchFamily="34" charset="0"/>
              <a:buChar char="•"/>
            </a:pPr>
            <a:r>
              <a:rPr lang="en-US" sz="3200" dirty="0">
                <a:latin typeface="+mn-lt"/>
              </a:rPr>
              <a:t>Paraquat dichloride</a:t>
            </a:r>
            <a:endParaRPr lang="en-US" sz="2400" dirty="0">
              <a:latin typeface="+mn-lt"/>
            </a:endParaRPr>
          </a:p>
          <a:p>
            <a:pPr marL="285750" indent="-285750">
              <a:buFont typeface="Arial" panose="020B0604020202020204" pitchFamily="34" charset="0"/>
              <a:buChar char="•"/>
            </a:pPr>
            <a:endParaRPr lang="en-US" sz="2400" dirty="0">
              <a:latin typeface="+mn-lt"/>
            </a:endParaRPr>
          </a:p>
        </p:txBody>
      </p:sp>
      <p:sp>
        <p:nvSpPr>
          <p:cNvPr id="3" name="TextBox 2">
            <a:extLst>
              <a:ext uri="{FF2B5EF4-FFF2-40B4-BE49-F238E27FC236}">
                <a16:creationId xmlns:a16="http://schemas.microsoft.com/office/drawing/2014/main" id="{0DEF2D74-A7DC-45F4-BAB6-6E45B5826DEB}"/>
              </a:ext>
            </a:extLst>
          </p:cNvPr>
          <p:cNvSpPr txBox="1"/>
          <p:nvPr/>
        </p:nvSpPr>
        <p:spPr>
          <a:xfrm>
            <a:off x="1600200" y="376535"/>
            <a:ext cx="8382000" cy="461665"/>
          </a:xfrm>
          <a:prstGeom prst="rect">
            <a:avLst/>
          </a:prstGeom>
          <a:noFill/>
        </p:spPr>
        <p:txBody>
          <a:bodyPr wrap="square" rtlCol="0">
            <a:spAutoFit/>
          </a:bodyPr>
          <a:lstStyle/>
          <a:p>
            <a:r>
              <a:rPr lang="en-US" altLang="en-US" sz="2400" b="1" dirty="0">
                <a:solidFill>
                  <a:schemeClr val="bg1"/>
                </a:solidFill>
                <a:latin typeface="Palatino Linotype" panose="02040502050505030304" pitchFamily="18" charset="0"/>
              </a:rPr>
              <a:t>2019 Violations Summary &amp; Regulatory Update</a:t>
            </a:r>
            <a:endParaRPr lang="en-US" sz="2400" dirty="0">
              <a:solidFill>
                <a:schemeClr val="bg1"/>
              </a:solidFill>
            </a:endParaRPr>
          </a:p>
        </p:txBody>
      </p:sp>
    </p:spTree>
    <p:extLst>
      <p:ext uri="{BB962C8B-B14F-4D97-AF65-F5344CB8AC3E}">
        <p14:creationId xmlns:p14="http://schemas.microsoft.com/office/powerpoint/2010/main" val="2195143723"/>
      </p:ext>
    </p:extLst>
  </p:cSld>
  <p:clrMapOvr>
    <a:masterClrMapping/>
  </p:clrMapOvr>
  <p:transition>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82FC942-0183-4AD8-9FD6-BEECC995D97B}"/>
              </a:ext>
            </a:extLst>
          </p:cNvPr>
          <p:cNvSpPr>
            <a:spLocks noGrp="1" noChangeArrowheads="1"/>
          </p:cNvSpPr>
          <p:nvPr>
            <p:ph type="title"/>
          </p:nvPr>
        </p:nvSpPr>
        <p:spPr/>
        <p:txBody>
          <a:bodyPr/>
          <a:lstStyle/>
          <a:p>
            <a:pPr algn="ctr" eaLnBrk="1" hangingPunct="1"/>
            <a:r>
              <a:rPr lang="en-US" altLang="en-US" sz="4000" cap="small" dirty="0">
                <a:solidFill>
                  <a:schemeClr val="bg1"/>
                </a:solidFill>
                <a:latin typeface="+mn-lt"/>
              </a:rPr>
              <a:t>Types of Investigations</a:t>
            </a:r>
            <a:br>
              <a:rPr lang="en-US" altLang="en-US" sz="4000" cap="small" dirty="0">
                <a:solidFill>
                  <a:schemeClr val="bg1"/>
                </a:solidFill>
                <a:latin typeface="+mn-lt"/>
              </a:rPr>
            </a:br>
            <a:endParaRPr lang="en-US" altLang="en-US" sz="4000" cap="small" dirty="0">
              <a:solidFill>
                <a:schemeClr val="bg1"/>
              </a:solidFill>
              <a:latin typeface="+mn-lt"/>
            </a:endParaRPr>
          </a:p>
        </p:txBody>
      </p:sp>
      <p:sp>
        <p:nvSpPr>
          <p:cNvPr id="10243" name="Rectangle 3">
            <a:extLst>
              <a:ext uri="{FF2B5EF4-FFF2-40B4-BE49-F238E27FC236}">
                <a16:creationId xmlns:a16="http://schemas.microsoft.com/office/drawing/2014/main" id="{FFC2C8E5-740B-43FC-8CD9-F005511C6A4E}"/>
              </a:ext>
            </a:extLst>
          </p:cNvPr>
          <p:cNvSpPr>
            <a:spLocks noGrp="1" noChangeArrowheads="1"/>
          </p:cNvSpPr>
          <p:nvPr>
            <p:ph idx="1"/>
          </p:nvPr>
        </p:nvSpPr>
        <p:spPr>
          <a:xfrm>
            <a:off x="1143000" y="1676400"/>
            <a:ext cx="7696200" cy="4495800"/>
          </a:xfrm>
        </p:spPr>
        <p:txBody>
          <a:bodyPr/>
          <a:lstStyle/>
          <a:p>
            <a:pPr eaLnBrk="1" hangingPunct="1"/>
            <a:r>
              <a:rPr lang="en-US" altLang="en-US" sz="2800" u="sng" dirty="0">
                <a:solidFill>
                  <a:schemeClr val="tx1"/>
                </a:solidFill>
                <a:latin typeface="Palatino Linotype" panose="02040502050505030304" pitchFamily="18" charset="0"/>
              </a:rPr>
              <a:t>Priority Investigation </a:t>
            </a:r>
            <a:r>
              <a:rPr lang="en-US" altLang="en-US" sz="2800" dirty="0">
                <a:solidFill>
                  <a:schemeClr val="tx1"/>
                </a:solidFill>
                <a:latin typeface="Palatino Linotype" panose="02040502050505030304" pitchFamily="18" charset="0"/>
              </a:rPr>
              <a:t>includes:</a:t>
            </a:r>
          </a:p>
          <a:p>
            <a:pPr lvl="1" eaLnBrk="1" hangingPunct="1">
              <a:lnSpc>
                <a:spcPct val="150000"/>
              </a:lnSpc>
            </a:pPr>
            <a:r>
              <a:rPr lang="en-US" altLang="en-US" dirty="0">
                <a:solidFill>
                  <a:schemeClr val="tx1"/>
                </a:solidFill>
                <a:latin typeface="Palatino Linotype" panose="02040502050505030304" pitchFamily="18" charset="0"/>
              </a:rPr>
              <a:t>Death</a:t>
            </a:r>
          </a:p>
          <a:p>
            <a:pPr lvl="1" eaLnBrk="1" hangingPunct="1">
              <a:lnSpc>
                <a:spcPct val="150000"/>
              </a:lnSpc>
            </a:pPr>
            <a:r>
              <a:rPr lang="en-US" altLang="en-US" dirty="0">
                <a:solidFill>
                  <a:schemeClr val="tx1"/>
                </a:solidFill>
                <a:latin typeface="Palatino Linotype" panose="02040502050505030304" pitchFamily="18" charset="0"/>
              </a:rPr>
              <a:t>Serious illness or injury requiring hospitalization of </a:t>
            </a:r>
            <a:r>
              <a:rPr lang="en-US" altLang="en-US" b="1" u="sng" dirty="0">
                <a:solidFill>
                  <a:schemeClr val="tx1"/>
                </a:solidFill>
                <a:latin typeface="Palatino Linotype" panose="02040502050505030304" pitchFamily="18" charset="0"/>
              </a:rPr>
              <a:t>One</a:t>
            </a:r>
            <a:r>
              <a:rPr lang="en-US" altLang="en-US" dirty="0">
                <a:solidFill>
                  <a:schemeClr val="tx1"/>
                </a:solidFill>
                <a:latin typeface="Palatino Linotype" panose="02040502050505030304" pitchFamily="18" charset="0"/>
              </a:rPr>
              <a:t> or more persons</a:t>
            </a:r>
          </a:p>
          <a:p>
            <a:pPr lvl="1" eaLnBrk="1" hangingPunct="1">
              <a:lnSpc>
                <a:spcPct val="150000"/>
              </a:lnSpc>
            </a:pPr>
            <a:r>
              <a:rPr lang="en-US" altLang="en-US" b="1" u="sng" dirty="0">
                <a:solidFill>
                  <a:schemeClr val="tx1"/>
                </a:solidFill>
                <a:latin typeface="Palatino Linotype" panose="02040502050505030304" pitchFamily="18" charset="0"/>
              </a:rPr>
              <a:t>Five</a:t>
            </a:r>
            <a:r>
              <a:rPr lang="en-US" altLang="en-US" dirty="0">
                <a:solidFill>
                  <a:schemeClr val="tx1"/>
                </a:solidFill>
                <a:latin typeface="Palatino Linotype" panose="02040502050505030304" pitchFamily="18" charset="0"/>
              </a:rPr>
              <a:t> or more people experience symptoms</a:t>
            </a:r>
          </a:p>
          <a:p>
            <a:pPr lvl="1" eaLnBrk="1" hangingPunct="1">
              <a:lnSpc>
                <a:spcPct val="150000"/>
              </a:lnSpc>
            </a:pPr>
            <a:r>
              <a:rPr lang="en-US" altLang="en-US" dirty="0">
                <a:solidFill>
                  <a:schemeClr val="tx1"/>
                </a:solidFill>
                <a:latin typeface="Palatino Linotype" panose="02040502050505030304" pitchFamily="18" charset="0"/>
              </a:rPr>
              <a:t>CAC will immediately notify DPR</a:t>
            </a:r>
          </a:p>
          <a:p>
            <a:pPr eaLnBrk="1" hangingPunct="1"/>
            <a:endParaRPr lang="en-US" altLang="en-US" dirty="0"/>
          </a:p>
        </p:txBody>
      </p:sp>
    </p:spTree>
  </p:cSld>
  <p:clrMapOvr>
    <a:masterClrMapping/>
  </p:clrMapOvr>
  <p:transition>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293DC3D-329E-4F8F-92E3-B895D918ACA8}"/>
              </a:ext>
            </a:extLst>
          </p:cNvPr>
          <p:cNvSpPr>
            <a:spLocks noGrp="1" noChangeArrowheads="1"/>
          </p:cNvSpPr>
          <p:nvPr>
            <p:ph type="title"/>
          </p:nvPr>
        </p:nvSpPr>
        <p:spPr>
          <a:xfrm>
            <a:off x="472126" y="-76200"/>
            <a:ext cx="8229600" cy="1143000"/>
          </a:xfrm>
        </p:spPr>
        <p:txBody>
          <a:bodyPr/>
          <a:lstStyle/>
          <a:p>
            <a:pPr algn="ctr" eaLnBrk="1" hangingPunct="1"/>
            <a:r>
              <a:rPr lang="en-US" altLang="en-US" sz="4000" cap="small" dirty="0">
                <a:solidFill>
                  <a:schemeClr val="bg1"/>
                </a:solidFill>
                <a:latin typeface="+mn-lt"/>
              </a:rPr>
              <a:t>Approach to </a:t>
            </a:r>
            <a:br>
              <a:rPr lang="en-US" altLang="en-US" sz="4000" cap="small" dirty="0">
                <a:solidFill>
                  <a:schemeClr val="bg1"/>
                </a:solidFill>
                <a:latin typeface="+mn-lt"/>
              </a:rPr>
            </a:br>
            <a:r>
              <a:rPr lang="en-US" altLang="en-US" sz="4000" cap="small" dirty="0">
                <a:solidFill>
                  <a:schemeClr val="bg1"/>
                </a:solidFill>
                <a:latin typeface="+mn-lt"/>
              </a:rPr>
              <a:t>Drift Investigation</a:t>
            </a:r>
            <a:br>
              <a:rPr lang="en-US" altLang="en-US" sz="4000" cap="small" dirty="0">
                <a:solidFill>
                  <a:schemeClr val="bg1"/>
                </a:solidFill>
                <a:latin typeface="+mn-lt"/>
              </a:rPr>
            </a:br>
            <a:endParaRPr lang="en-US" altLang="en-US" sz="4000" cap="small" dirty="0">
              <a:solidFill>
                <a:schemeClr val="bg1"/>
              </a:solidFill>
              <a:latin typeface="+mn-lt"/>
            </a:endParaRPr>
          </a:p>
        </p:txBody>
      </p:sp>
      <p:sp>
        <p:nvSpPr>
          <p:cNvPr id="12291" name="Rectangle 3">
            <a:extLst>
              <a:ext uri="{FF2B5EF4-FFF2-40B4-BE49-F238E27FC236}">
                <a16:creationId xmlns:a16="http://schemas.microsoft.com/office/drawing/2014/main" id="{261CAA04-32AC-44E4-B279-9AE0F1455D97}"/>
              </a:ext>
            </a:extLst>
          </p:cNvPr>
          <p:cNvSpPr>
            <a:spLocks noGrp="1" noChangeArrowheads="1"/>
          </p:cNvSpPr>
          <p:nvPr>
            <p:ph idx="1"/>
          </p:nvPr>
        </p:nvSpPr>
        <p:spPr/>
        <p:txBody>
          <a:bodyPr/>
          <a:lstStyle/>
          <a:p>
            <a:pPr marL="639763" indent="-639763" eaLnBrk="1" hangingPunct="1">
              <a:buFont typeface="Arial" panose="020B0604020202020204" pitchFamily="34" charset="0"/>
              <a:buChar char="•"/>
            </a:pPr>
            <a:r>
              <a:rPr lang="en-US" altLang="en-US" sz="2800" dirty="0">
                <a:solidFill>
                  <a:schemeClr val="tx1"/>
                </a:solidFill>
                <a:latin typeface="Palatino Linotype" panose="02040502050505030304" pitchFamily="18" charset="0"/>
              </a:rPr>
              <a:t>Sample Collection with DPR approval</a:t>
            </a:r>
          </a:p>
          <a:p>
            <a:pPr marL="0" indent="0" eaLnBrk="1" hangingPunct="1"/>
            <a:endParaRPr lang="en-US" altLang="en-US" sz="800" dirty="0">
              <a:solidFill>
                <a:schemeClr val="tx1"/>
              </a:solidFill>
              <a:latin typeface="Palatino Linotype" panose="02040502050505030304" pitchFamily="18" charset="0"/>
            </a:endParaRPr>
          </a:p>
          <a:p>
            <a:pPr marL="639763" indent="-639763" eaLnBrk="1" hangingPunct="1">
              <a:buFont typeface="Arial" panose="020B0604020202020204" pitchFamily="34" charset="0"/>
              <a:buChar char="•"/>
            </a:pPr>
            <a:r>
              <a:rPr lang="en-US" altLang="en-US" sz="2800" dirty="0">
                <a:solidFill>
                  <a:schemeClr val="tx1"/>
                </a:solidFill>
                <a:latin typeface="Palatino Linotype" panose="02040502050505030304" pitchFamily="18" charset="0"/>
              </a:rPr>
              <a:t>Interviews with all persons involved</a:t>
            </a:r>
          </a:p>
          <a:p>
            <a:pPr marL="0" indent="0" eaLnBrk="1" hangingPunct="1"/>
            <a:endParaRPr lang="en-US" altLang="en-US" sz="800" dirty="0">
              <a:solidFill>
                <a:schemeClr val="tx1"/>
              </a:solidFill>
              <a:latin typeface="Palatino Linotype" panose="02040502050505030304" pitchFamily="18" charset="0"/>
            </a:endParaRPr>
          </a:p>
          <a:p>
            <a:pPr marL="639763" indent="-639763" eaLnBrk="1" hangingPunct="1">
              <a:buFont typeface="Arial" panose="020B0604020202020204" pitchFamily="34" charset="0"/>
              <a:buChar char="•"/>
            </a:pPr>
            <a:r>
              <a:rPr lang="en-US" altLang="en-US" sz="2800" dirty="0">
                <a:solidFill>
                  <a:schemeClr val="tx1"/>
                </a:solidFill>
                <a:latin typeface="Palatino Linotype" panose="02040502050505030304" pitchFamily="18" charset="0"/>
              </a:rPr>
              <a:t>Label review for violations</a:t>
            </a:r>
          </a:p>
          <a:p>
            <a:pPr marL="0" indent="0" eaLnBrk="1" hangingPunct="1"/>
            <a:endParaRPr lang="en-US" altLang="en-US" sz="800" dirty="0">
              <a:solidFill>
                <a:schemeClr val="tx1"/>
              </a:solidFill>
              <a:latin typeface="Palatino Linotype" panose="02040502050505030304" pitchFamily="18" charset="0"/>
            </a:endParaRPr>
          </a:p>
          <a:p>
            <a:pPr marL="639763" indent="-639763" eaLnBrk="1" hangingPunct="1">
              <a:buFont typeface="Arial" panose="020B0604020202020204" pitchFamily="34" charset="0"/>
              <a:buChar char="•"/>
            </a:pPr>
            <a:r>
              <a:rPr lang="en-US" altLang="en-US" sz="2800" dirty="0">
                <a:solidFill>
                  <a:schemeClr val="tx1"/>
                </a:solidFill>
                <a:latin typeface="Palatino Linotype" panose="02040502050505030304" pitchFamily="18" charset="0"/>
              </a:rPr>
              <a:t>Review of weather data</a:t>
            </a:r>
          </a:p>
          <a:p>
            <a:pPr marL="993775" lvl="1" indent="-536575" eaLnBrk="1" hangingPunct="1"/>
            <a:r>
              <a:rPr lang="en-US" altLang="en-US" dirty="0">
                <a:solidFill>
                  <a:schemeClr val="tx1"/>
                </a:solidFill>
                <a:latin typeface="Palatino Linotype" panose="02040502050505030304" pitchFamily="18" charset="0"/>
              </a:rPr>
              <a:t>wind speed </a:t>
            </a:r>
          </a:p>
          <a:p>
            <a:pPr marL="993775" lvl="1" indent="-536575" eaLnBrk="1" hangingPunct="1"/>
            <a:r>
              <a:rPr lang="en-US" altLang="en-US" dirty="0">
                <a:solidFill>
                  <a:schemeClr val="tx1"/>
                </a:solidFill>
                <a:latin typeface="Palatino Linotype" panose="02040502050505030304" pitchFamily="18" charset="0"/>
              </a:rPr>
              <a:t>wind direction</a:t>
            </a:r>
          </a:p>
        </p:txBody>
      </p:sp>
    </p:spTree>
  </p:cSld>
  <p:clrMapOvr>
    <a:masterClrMapping/>
  </p:clrMapOvr>
  <p:transition>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9BAFE1E-658A-4352-9E60-1147DC252C49}"/>
              </a:ext>
            </a:extLst>
          </p:cNvPr>
          <p:cNvSpPr>
            <a:spLocks noGrp="1" noChangeArrowheads="1"/>
          </p:cNvSpPr>
          <p:nvPr>
            <p:ph type="title"/>
          </p:nvPr>
        </p:nvSpPr>
        <p:spPr>
          <a:xfrm>
            <a:off x="480767" y="-76200"/>
            <a:ext cx="8229600" cy="1143000"/>
          </a:xfrm>
        </p:spPr>
        <p:txBody>
          <a:bodyPr/>
          <a:lstStyle/>
          <a:p>
            <a:pPr eaLnBrk="1" hangingPunct="1"/>
            <a:r>
              <a:rPr lang="en-US" altLang="en-US" sz="4000" cap="small" dirty="0">
                <a:solidFill>
                  <a:schemeClr val="bg1"/>
                </a:solidFill>
                <a:latin typeface="+mn-lt"/>
              </a:rPr>
              <a:t>Approach to</a:t>
            </a:r>
            <a:br>
              <a:rPr lang="en-US" altLang="en-US" sz="4000" cap="small" dirty="0">
                <a:solidFill>
                  <a:schemeClr val="bg1"/>
                </a:solidFill>
                <a:latin typeface="+mn-lt"/>
              </a:rPr>
            </a:br>
            <a:r>
              <a:rPr lang="en-US" altLang="en-US" sz="4000" cap="small" dirty="0">
                <a:solidFill>
                  <a:schemeClr val="bg1"/>
                </a:solidFill>
                <a:latin typeface="+mn-lt"/>
              </a:rPr>
              <a:t> Drift Investigation</a:t>
            </a:r>
            <a:br>
              <a:rPr lang="en-US" altLang="en-US" sz="4000" cap="small" dirty="0">
                <a:solidFill>
                  <a:schemeClr val="bg1"/>
                </a:solidFill>
                <a:latin typeface="+mn-lt"/>
              </a:rPr>
            </a:br>
            <a:endParaRPr lang="en-US" altLang="en-US" sz="4000" cap="small" dirty="0">
              <a:solidFill>
                <a:schemeClr val="bg1"/>
              </a:solidFill>
              <a:latin typeface="+mn-lt"/>
            </a:endParaRPr>
          </a:p>
        </p:txBody>
      </p:sp>
      <p:sp>
        <p:nvSpPr>
          <p:cNvPr id="13315" name="Rectangle 3">
            <a:extLst>
              <a:ext uri="{FF2B5EF4-FFF2-40B4-BE49-F238E27FC236}">
                <a16:creationId xmlns:a16="http://schemas.microsoft.com/office/drawing/2014/main" id="{06122EEF-4D82-4592-9D6F-D2815D33F19E}"/>
              </a:ext>
            </a:extLst>
          </p:cNvPr>
          <p:cNvSpPr>
            <a:spLocks noGrp="1" noChangeArrowheads="1"/>
          </p:cNvSpPr>
          <p:nvPr>
            <p:ph idx="1"/>
          </p:nvPr>
        </p:nvSpPr>
        <p:spPr/>
        <p:txBody>
          <a:bodyPr/>
          <a:lstStyle/>
          <a:p>
            <a:pPr marL="639763" indent="-639763" eaLnBrk="1" hangingPunct="1">
              <a:buFont typeface="Arial" panose="020B0604020202020204" pitchFamily="34" charset="0"/>
              <a:buChar char="•"/>
            </a:pPr>
            <a:r>
              <a:rPr lang="en-US" altLang="en-US" sz="2800" dirty="0">
                <a:solidFill>
                  <a:schemeClr val="tx1"/>
                </a:solidFill>
                <a:latin typeface="Palatino Linotype" panose="02040502050505030304" pitchFamily="18" charset="0"/>
              </a:rPr>
              <a:t>Review of lab analysis report from DPR </a:t>
            </a:r>
          </a:p>
          <a:p>
            <a:pPr marL="0" indent="0" eaLnBrk="1" hangingPunct="1"/>
            <a:endParaRPr lang="en-US" altLang="en-US" sz="800" dirty="0">
              <a:solidFill>
                <a:schemeClr val="tx1"/>
              </a:solidFill>
              <a:latin typeface="Palatino Linotype" panose="02040502050505030304" pitchFamily="18" charset="0"/>
            </a:endParaRPr>
          </a:p>
          <a:p>
            <a:pPr marL="639763" indent="-639763" eaLnBrk="1" hangingPunct="1">
              <a:buFont typeface="Arial" panose="020B0604020202020204" pitchFamily="34" charset="0"/>
              <a:buChar char="•"/>
            </a:pPr>
            <a:r>
              <a:rPr lang="en-US" altLang="en-US" sz="2800" dirty="0">
                <a:solidFill>
                  <a:schemeClr val="tx1"/>
                </a:solidFill>
                <a:latin typeface="Palatino Linotype" panose="02040502050505030304" pitchFamily="18" charset="0"/>
              </a:rPr>
              <a:t>Investigation review and write-up</a:t>
            </a:r>
          </a:p>
          <a:p>
            <a:pPr marL="0" indent="0" eaLnBrk="1" hangingPunct="1"/>
            <a:endParaRPr lang="en-US" altLang="en-US" sz="800" dirty="0">
              <a:solidFill>
                <a:schemeClr val="tx1"/>
              </a:solidFill>
              <a:latin typeface="Palatino Linotype" panose="02040502050505030304" pitchFamily="18" charset="0"/>
            </a:endParaRPr>
          </a:p>
          <a:p>
            <a:pPr marL="639763" indent="-639763" eaLnBrk="1" hangingPunct="1">
              <a:buFont typeface="Arial" panose="020B0604020202020204" pitchFamily="34" charset="0"/>
              <a:buChar char="•"/>
            </a:pPr>
            <a:r>
              <a:rPr lang="en-US" altLang="en-US" sz="2800" dirty="0">
                <a:solidFill>
                  <a:schemeClr val="tx1"/>
                </a:solidFill>
                <a:latin typeface="Palatino Linotype" panose="02040502050505030304" pitchFamily="18" charset="0"/>
              </a:rPr>
              <a:t>If violations are found</a:t>
            </a:r>
          </a:p>
          <a:p>
            <a:pPr marL="993775" lvl="1" indent="-536575" eaLnBrk="1" hangingPunct="1"/>
            <a:r>
              <a:rPr lang="en-US" altLang="en-US" dirty="0">
                <a:solidFill>
                  <a:schemeClr val="tx1"/>
                </a:solidFill>
                <a:latin typeface="Palatino Linotype" panose="02040502050505030304" pitchFamily="18" charset="0"/>
              </a:rPr>
              <a:t>Decision report</a:t>
            </a:r>
          </a:p>
          <a:p>
            <a:pPr marL="993775" lvl="1" indent="-536575" eaLnBrk="1" hangingPunct="1"/>
            <a:r>
              <a:rPr lang="en-US" altLang="en-US" dirty="0">
                <a:solidFill>
                  <a:schemeClr val="tx1"/>
                </a:solidFill>
                <a:latin typeface="Palatino Linotype" panose="02040502050505030304" pitchFamily="18" charset="0"/>
              </a:rPr>
              <a:t>Compliance or enforcement action such as ACP</a:t>
            </a:r>
          </a:p>
          <a:p>
            <a:pPr marL="993775" lvl="1" indent="-536575" eaLnBrk="1" hangingPunct="1"/>
            <a:r>
              <a:rPr lang="en-US" altLang="en-US" dirty="0">
                <a:solidFill>
                  <a:schemeClr val="tx1"/>
                </a:solidFill>
                <a:latin typeface="Palatino Linotype" panose="02040502050505030304" pitchFamily="18" charset="0"/>
              </a:rPr>
              <a:t>Formal Referral to District Attorney</a:t>
            </a:r>
          </a:p>
        </p:txBody>
      </p:sp>
    </p:spTree>
  </p:cSld>
  <p:clrMapOvr>
    <a:masterClrMapping/>
  </p:clrMapOvr>
  <p:transition>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71B431-7B12-48CB-89E4-6FBDC07970D5}"/>
              </a:ext>
            </a:extLst>
          </p:cNvPr>
          <p:cNvSpPr txBox="1">
            <a:spLocks/>
          </p:cNvSpPr>
          <p:nvPr/>
        </p:nvSpPr>
        <p:spPr>
          <a:xfrm>
            <a:off x="914400" y="274638"/>
            <a:ext cx="8229600" cy="1143000"/>
          </a:xfrm>
          <a:prstGeom prst="rect">
            <a:avLst/>
          </a:prstGeom>
        </p:spPr>
        <p:txBody>
          <a:bodyPr anchor="t"/>
          <a:lstStyle>
            <a:lvl1pPr algn="l" rtl="0" eaLnBrk="1" fontAlgn="base" hangingPunct="1">
              <a:spcBef>
                <a:spcPct val="0"/>
              </a:spcBef>
              <a:spcAft>
                <a:spcPct val="0"/>
              </a:spcAft>
              <a:defRPr sz="4000" b="1" cap="all">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defRPr/>
            </a:pPr>
            <a:r>
              <a:rPr lang="en-US" altLang="en-US" sz="4800" kern="0" cap="small" dirty="0">
                <a:solidFill>
                  <a:schemeClr val="bg1"/>
                </a:solidFill>
                <a:latin typeface="Palatino Linotype" panose="02040502050505030304" pitchFamily="18" charset="0"/>
              </a:rPr>
              <a:t>Regulatory Updates</a:t>
            </a:r>
          </a:p>
        </p:txBody>
      </p:sp>
      <p:pic>
        <p:nvPicPr>
          <p:cNvPr id="6" name="Picture 5" descr="A large green field&#10;&#10;Description automatically generated">
            <a:extLst>
              <a:ext uri="{FF2B5EF4-FFF2-40B4-BE49-F238E27FC236}">
                <a16:creationId xmlns:a16="http://schemas.microsoft.com/office/drawing/2014/main" id="{1A661EB7-017E-4E9E-A094-E17E0D5B1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00" y="1417638"/>
            <a:ext cx="7086600" cy="4728603"/>
          </a:xfrm>
          <a:prstGeom prst="rect">
            <a:avLst/>
          </a:prstGeom>
        </p:spPr>
      </p:pic>
    </p:spTree>
    <p:extLst>
      <p:ext uri="{BB962C8B-B14F-4D97-AF65-F5344CB8AC3E}">
        <p14:creationId xmlns:p14="http://schemas.microsoft.com/office/powerpoint/2010/main" val="386483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7321F3E-4412-4CAE-BB6E-48897065D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33" y="1338556"/>
            <a:ext cx="3887870" cy="2313433"/>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833BDFAA-0C18-4312-87D1-4E4D54CCB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537" y="2057400"/>
            <a:ext cx="4648200" cy="3498469"/>
          </a:xfrm>
          <a:prstGeom prst="rect">
            <a:avLst/>
          </a:prstGeom>
        </p:spPr>
      </p:pic>
      <p:sp>
        <p:nvSpPr>
          <p:cNvPr id="6" name="Title 1">
            <a:extLst>
              <a:ext uri="{FF2B5EF4-FFF2-40B4-BE49-F238E27FC236}">
                <a16:creationId xmlns:a16="http://schemas.microsoft.com/office/drawing/2014/main" id="{7A88FBCE-4DA1-4CBA-8FBE-88B56A6C8FA3}"/>
              </a:ext>
            </a:extLst>
          </p:cNvPr>
          <p:cNvSpPr>
            <a:spLocks noGrp="1"/>
          </p:cNvSpPr>
          <p:nvPr>
            <p:ph type="title"/>
          </p:nvPr>
        </p:nvSpPr>
        <p:spPr>
          <a:xfrm>
            <a:off x="914400" y="274638"/>
            <a:ext cx="8229600" cy="1143000"/>
          </a:xfrm>
          <a:prstGeom prst="rect">
            <a:avLst/>
          </a:prstGeom>
        </p:spPr>
        <p:txBody>
          <a:bodyPr/>
          <a:lstStyle/>
          <a:p>
            <a:pPr algn="ctr" eaLnBrk="1" hangingPunct="1">
              <a:defRPr/>
            </a:pPr>
            <a:r>
              <a:rPr lang="en-US" altLang="en-US" sz="4400" cap="small" dirty="0">
                <a:solidFill>
                  <a:schemeClr val="bg1"/>
                </a:solidFill>
                <a:latin typeface="Palatino Linotype" panose="02040502050505030304" pitchFamily="18" charset="0"/>
              </a:rPr>
              <a:t>Apiary Update</a:t>
            </a:r>
          </a:p>
        </p:txBody>
      </p:sp>
      <p:pic>
        <p:nvPicPr>
          <p:cNvPr id="3" name="Picture 2" descr="A picture containing outdoor, sky, ground&#10;&#10;Description automatically generated">
            <a:extLst>
              <a:ext uri="{FF2B5EF4-FFF2-40B4-BE49-F238E27FC236}">
                <a16:creationId xmlns:a16="http://schemas.microsoft.com/office/drawing/2014/main" id="{56807DFE-8A44-4895-9FDF-7CE06DCF09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175" y="3645584"/>
            <a:ext cx="3663864" cy="2747898"/>
          </a:xfrm>
          <a:prstGeom prst="rect">
            <a:avLst/>
          </a:prstGeom>
        </p:spPr>
      </p:pic>
    </p:spTree>
    <p:extLst>
      <p:ext uri="{BB962C8B-B14F-4D97-AF65-F5344CB8AC3E}">
        <p14:creationId xmlns:p14="http://schemas.microsoft.com/office/powerpoint/2010/main" val="4186083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0E5478-030F-4C1B-9B55-64EEE47AD6F6}"/>
              </a:ext>
            </a:extLst>
          </p:cNvPr>
          <p:cNvSpPr>
            <a:spLocks noGrp="1"/>
          </p:cNvSpPr>
          <p:nvPr>
            <p:ph type="body" idx="1"/>
          </p:nvPr>
        </p:nvSpPr>
        <p:spPr>
          <a:xfrm>
            <a:off x="762000" y="5077784"/>
            <a:ext cx="7772400" cy="1500187"/>
          </a:xfrm>
        </p:spPr>
        <p:txBody>
          <a:bodyPr/>
          <a:lstStyle/>
          <a:p>
            <a:pPr marL="342900" indent="-342900">
              <a:buFont typeface="Arial" panose="020B0604020202020204" pitchFamily="34" charset="0"/>
              <a:buChar char="•"/>
            </a:pPr>
            <a:r>
              <a:rPr lang="en-US" dirty="0">
                <a:latin typeface="Palatino Linotype" panose="02040502050505030304" pitchFamily="18" charset="0"/>
              </a:rPr>
              <a:t>The notification period runs from July 1 through June 30 of the next calendar year, and growers must submit the notifications by April 30 for the next notification period.</a:t>
            </a:r>
          </a:p>
          <a:p>
            <a:pPr marL="342900" indent="-342900">
              <a:buFont typeface="Arial" panose="020B0604020202020204" pitchFamily="34" charset="0"/>
              <a:buChar char="•"/>
            </a:pPr>
            <a:r>
              <a:rPr lang="en-US" dirty="0">
                <a:latin typeface="Palatino Linotype" panose="02040502050505030304" pitchFamily="18" charset="0"/>
              </a:rPr>
              <a:t>Growers must also notify school sites at least 48 hours prior to using an active ingredient that is not currently listed on the notification, and within 30 days after acquiring a new site.</a:t>
            </a:r>
          </a:p>
          <a:p>
            <a:endParaRPr lang="en-US" dirty="0"/>
          </a:p>
        </p:txBody>
      </p:sp>
      <p:pic>
        <p:nvPicPr>
          <p:cNvPr id="4" name="Content Placeholder 3">
            <a:extLst>
              <a:ext uri="{FF2B5EF4-FFF2-40B4-BE49-F238E27FC236}">
                <a16:creationId xmlns:a16="http://schemas.microsoft.com/office/drawing/2014/main" id="{9DEFA362-0F19-4AF5-AE0E-EA7B0D496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368750"/>
            <a:ext cx="6705600" cy="2293691"/>
          </a:xfrm>
          <a:prstGeom prst="rect">
            <a:avLst/>
          </a:prstGeom>
        </p:spPr>
      </p:pic>
      <p:sp>
        <p:nvSpPr>
          <p:cNvPr id="5" name="Title 1">
            <a:extLst>
              <a:ext uri="{FF2B5EF4-FFF2-40B4-BE49-F238E27FC236}">
                <a16:creationId xmlns:a16="http://schemas.microsoft.com/office/drawing/2014/main" id="{FA995BC3-752F-46F8-A73F-140F1A3A917D}"/>
              </a:ext>
            </a:extLst>
          </p:cNvPr>
          <p:cNvSpPr>
            <a:spLocks noGrp="1"/>
          </p:cNvSpPr>
          <p:nvPr>
            <p:ph type="title"/>
          </p:nvPr>
        </p:nvSpPr>
        <p:spPr>
          <a:xfrm>
            <a:off x="990600" y="304800"/>
            <a:ext cx="8229600" cy="1143000"/>
          </a:xfrm>
          <a:prstGeom prst="rect">
            <a:avLst/>
          </a:prstGeom>
        </p:spPr>
        <p:txBody>
          <a:bodyPr/>
          <a:lstStyle/>
          <a:p>
            <a:pPr algn="ctr" eaLnBrk="1" hangingPunct="1">
              <a:defRPr/>
            </a:pPr>
            <a:r>
              <a:rPr lang="en-US" altLang="en-US" cap="small" dirty="0">
                <a:solidFill>
                  <a:schemeClr val="bg1"/>
                </a:solidFill>
                <a:latin typeface="Palatino Linotype" panose="02040502050505030304" pitchFamily="18" charset="0"/>
              </a:rPr>
              <a:t>School Notification Reminder</a:t>
            </a:r>
          </a:p>
        </p:txBody>
      </p:sp>
    </p:spTree>
    <p:extLst>
      <p:ext uri="{BB962C8B-B14F-4D97-AF65-F5344CB8AC3E}">
        <p14:creationId xmlns:p14="http://schemas.microsoft.com/office/powerpoint/2010/main" val="286990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157785-3EEE-48D1-BBE5-C9C7624FD219}"/>
              </a:ext>
            </a:extLst>
          </p:cNvPr>
          <p:cNvSpPr txBox="1">
            <a:spLocks/>
          </p:cNvSpPr>
          <p:nvPr/>
        </p:nvSpPr>
        <p:spPr>
          <a:xfrm>
            <a:off x="990600" y="280029"/>
            <a:ext cx="8229600" cy="1143000"/>
          </a:xfrm>
          <a:prstGeom prst="rect">
            <a:avLst/>
          </a:prstGeom>
        </p:spPr>
        <p:txBody>
          <a:bodyPr anchor="t"/>
          <a:lstStyle>
            <a:lvl1pPr algn="l" rtl="0" eaLnBrk="1" fontAlgn="base" hangingPunct="1">
              <a:spcBef>
                <a:spcPct val="0"/>
              </a:spcBef>
              <a:spcAft>
                <a:spcPct val="0"/>
              </a:spcAft>
              <a:defRPr sz="4000" b="1" cap="all">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defRPr/>
            </a:pPr>
            <a:r>
              <a:rPr lang="en-US" altLang="en-US" cap="small" dirty="0">
                <a:solidFill>
                  <a:schemeClr val="bg1"/>
                </a:solidFill>
                <a:latin typeface="Palatino Linotype" panose="02040502050505030304" pitchFamily="18" charset="0"/>
              </a:rPr>
              <a:t>School Notification Reminder</a:t>
            </a:r>
            <a:endParaRPr lang="en-US" altLang="en-US" sz="3600" kern="0" cap="small" dirty="0">
              <a:solidFill>
                <a:schemeClr val="bg1"/>
              </a:solidFill>
              <a:latin typeface="Palatino Linotype" panose="02040502050505030304" pitchFamily="18" charset="0"/>
            </a:endParaRPr>
          </a:p>
        </p:txBody>
      </p:sp>
      <p:pic>
        <p:nvPicPr>
          <p:cNvPr id="6" name="Picture 5" descr="A close up of a map&#10;&#10;Description automatically generated">
            <a:extLst>
              <a:ext uri="{FF2B5EF4-FFF2-40B4-BE49-F238E27FC236}">
                <a16:creationId xmlns:a16="http://schemas.microsoft.com/office/drawing/2014/main" id="{E29E080A-8D61-4897-9A96-58220BF4E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639" y="1295400"/>
            <a:ext cx="5590721" cy="4513656"/>
          </a:xfrm>
          <a:prstGeom prst="rect">
            <a:avLst/>
          </a:prstGeom>
        </p:spPr>
      </p:pic>
      <p:sp>
        <p:nvSpPr>
          <p:cNvPr id="7" name="TextBox 6">
            <a:extLst>
              <a:ext uri="{FF2B5EF4-FFF2-40B4-BE49-F238E27FC236}">
                <a16:creationId xmlns:a16="http://schemas.microsoft.com/office/drawing/2014/main" id="{870ABCFE-EAEB-4A2C-AFF4-9B3E05347292}"/>
              </a:ext>
            </a:extLst>
          </p:cNvPr>
          <p:cNvSpPr txBox="1"/>
          <p:nvPr/>
        </p:nvSpPr>
        <p:spPr>
          <a:xfrm>
            <a:off x="1517809" y="5943600"/>
            <a:ext cx="6288901" cy="369332"/>
          </a:xfrm>
          <a:prstGeom prst="rect">
            <a:avLst/>
          </a:prstGeom>
          <a:noFill/>
        </p:spPr>
        <p:txBody>
          <a:bodyPr wrap="none" rtlCol="0">
            <a:spAutoFit/>
          </a:bodyPr>
          <a:lstStyle/>
          <a:p>
            <a:r>
              <a:rPr lang="en-US" dirty="0"/>
              <a:t>106 growers required to generate 322 notifications for 2019</a:t>
            </a:r>
          </a:p>
        </p:txBody>
      </p:sp>
    </p:spTree>
    <p:extLst>
      <p:ext uri="{BB962C8B-B14F-4D97-AF65-F5344CB8AC3E}">
        <p14:creationId xmlns:p14="http://schemas.microsoft.com/office/powerpoint/2010/main" val="62688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2318B67-1C01-45EA-8D7D-2364E48B1E15}"/>
              </a:ext>
            </a:extLst>
          </p:cNvPr>
          <p:cNvSpPr>
            <a:spLocks noGrp="1"/>
          </p:cNvSpPr>
          <p:nvPr>
            <p:ph type="title"/>
          </p:nvPr>
        </p:nvSpPr>
        <p:spPr>
          <a:xfrm>
            <a:off x="914400" y="256784"/>
            <a:ext cx="8229600" cy="1143000"/>
          </a:xfrm>
          <a:prstGeom prst="rect">
            <a:avLst/>
          </a:prstGeom>
        </p:spPr>
        <p:txBody>
          <a:bodyPr/>
          <a:lstStyle/>
          <a:p>
            <a:pPr algn="ctr" eaLnBrk="1" hangingPunct="1">
              <a:defRPr/>
            </a:pPr>
            <a:r>
              <a:rPr lang="en-US" altLang="en-US" sz="4400" cap="small" dirty="0">
                <a:solidFill>
                  <a:schemeClr val="bg1"/>
                </a:solidFill>
                <a:latin typeface="Palatino Linotype" panose="02040502050505030304" pitchFamily="18" charset="0"/>
              </a:rPr>
              <a:t>2019 Paraquat updates</a:t>
            </a:r>
          </a:p>
        </p:txBody>
      </p:sp>
      <p:pic>
        <p:nvPicPr>
          <p:cNvPr id="5" name="Picture 4" descr="A person standing on a dirt road&#10;&#10;Description automatically generated">
            <a:extLst>
              <a:ext uri="{FF2B5EF4-FFF2-40B4-BE49-F238E27FC236}">
                <a16:creationId xmlns:a16="http://schemas.microsoft.com/office/drawing/2014/main" id="{E16398A3-E63C-4700-AEC0-D9DC74F362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600" y="1371600"/>
            <a:ext cx="6299200" cy="4724400"/>
          </a:xfrm>
          <a:prstGeom prst="rect">
            <a:avLst/>
          </a:prstGeom>
        </p:spPr>
      </p:pic>
    </p:spTree>
    <p:extLst>
      <p:ext uri="{BB962C8B-B14F-4D97-AF65-F5344CB8AC3E}">
        <p14:creationId xmlns:p14="http://schemas.microsoft.com/office/powerpoint/2010/main" val="2407990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635D1E9-F483-48D5-9257-A5026F2DFD0A}"/>
              </a:ext>
            </a:extLst>
          </p:cNvPr>
          <p:cNvSpPr txBox="1"/>
          <p:nvPr/>
        </p:nvSpPr>
        <p:spPr>
          <a:xfrm>
            <a:off x="279896" y="1897722"/>
            <a:ext cx="1172116" cy="369332"/>
          </a:xfrm>
          <a:prstGeom prst="rect">
            <a:avLst/>
          </a:prstGeom>
          <a:noFill/>
        </p:spPr>
        <p:txBody>
          <a:bodyPr wrap="none" rtlCol="0">
            <a:spAutoFit/>
          </a:bodyPr>
          <a:lstStyle/>
          <a:p>
            <a:r>
              <a:rPr lang="en-US" dirty="0"/>
              <a:t>Old Label</a:t>
            </a:r>
          </a:p>
        </p:txBody>
      </p:sp>
      <p:sp>
        <p:nvSpPr>
          <p:cNvPr id="15" name="TextBox 14">
            <a:extLst>
              <a:ext uri="{FF2B5EF4-FFF2-40B4-BE49-F238E27FC236}">
                <a16:creationId xmlns:a16="http://schemas.microsoft.com/office/drawing/2014/main" id="{F8E81AD8-BB15-4DE3-A5CB-C8D23F8024C7}"/>
              </a:ext>
            </a:extLst>
          </p:cNvPr>
          <p:cNvSpPr txBox="1"/>
          <p:nvPr/>
        </p:nvSpPr>
        <p:spPr>
          <a:xfrm>
            <a:off x="228600" y="4239976"/>
            <a:ext cx="1274708" cy="369332"/>
          </a:xfrm>
          <a:prstGeom prst="rect">
            <a:avLst/>
          </a:prstGeom>
          <a:noFill/>
        </p:spPr>
        <p:txBody>
          <a:bodyPr wrap="none" rtlCol="0">
            <a:spAutoFit/>
          </a:bodyPr>
          <a:lstStyle/>
          <a:p>
            <a:r>
              <a:rPr lang="en-US" dirty="0"/>
              <a:t>New Label</a:t>
            </a:r>
          </a:p>
        </p:txBody>
      </p:sp>
      <p:pic>
        <p:nvPicPr>
          <p:cNvPr id="3" name="Picture 2" descr="A screenshot of a cell phone&#10;&#10;Description automatically generated">
            <a:extLst>
              <a:ext uri="{FF2B5EF4-FFF2-40B4-BE49-F238E27FC236}">
                <a16:creationId xmlns:a16="http://schemas.microsoft.com/office/drawing/2014/main" id="{794B5A56-46BE-4D78-9D46-179873B4C7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308" y="1345783"/>
            <a:ext cx="7139409" cy="2642143"/>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AC986492-57A9-4DFB-918B-0571EF69C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012" y="3880699"/>
            <a:ext cx="7623465" cy="2362200"/>
          </a:xfrm>
          <a:prstGeom prst="rect">
            <a:avLst/>
          </a:prstGeom>
        </p:spPr>
      </p:pic>
      <p:sp>
        <p:nvSpPr>
          <p:cNvPr id="4" name="Oval 3">
            <a:extLst>
              <a:ext uri="{FF2B5EF4-FFF2-40B4-BE49-F238E27FC236}">
                <a16:creationId xmlns:a16="http://schemas.microsoft.com/office/drawing/2014/main" id="{E974160C-18DD-482A-9E94-45DBDC8227A4}"/>
              </a:ext>
            </a:extLst>
          </p:cNvPr>
          <p:cNvSpPr/>
          <p:nvPr/>
        </p:nvSpPr>
        <p:spPr bwMode="auto">
          <a:xfrm>
            <a:off x="1219200" y="4353466"/>
            <a:ext cx="6269277" cy="665845"/>
          </a:xfrm>
          <a:prstGeom prst="ellipse">
            <a:avLst/>
          </a:prstGeom>
          <a:noFill/>
          <a:ln w="2857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
        <p:nvSpPr>
          <p:cNvPr id="11" name="Title 1">
            <a:extLst>
              <a:ext uri="{FF2B5EF4-FFF2-40B4-BE49-F238E27FC236}">
                <a16:creationId xmlns:a16="http://schemas.microsoft.com/office/drawing/2014/main" id="{07AE5441-06ED-435F-A97C-7BAEEF4CCE64}"/>
              </a:ext>
            </a:extLst>
          </p:cNvPr>
          <p:cNvSpPr txBox="1">
            <a:spLocks/>
          </p:cNvSpPr>
          <p:nvPr/>
        </p:nvSpPr>
        <p:spPr>
          <a:xfrm>
            <a:off x="914400" y="256784"/>
            <a:ext cx="8229600" cy="1143000"/>
          </a:xfrm>
          <a:prstGeom prst="rect">
            <a:avLst/>
          </a:prstGeom>
        </p:spPr>
        <p:txBody>
          <a:bodyPr anchor="t"/>
          <a:lstStyle>
            <a:lvl1pPr algn="l" rtl="0" eaLnBrk="1" fontAlgn="base" hangingPunct="1">
              <a:spcBef>
                <a:spcPct val="0"/>
              </a:spcBef>
              <a:spcAft>
                <a:spcPct val="0"/>
              </a:spcAft>
              <a:defRPr sz="4000" b="1" cap="all">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defRPr/>
            </a:pPr>
            <a:r>
              <a:rPr lang="en-US" altLang="en-US" sz="4400" kern="0" cap="small" dirty="0">
                <a:solidFill>
                  <a:schemeClr val="bg1"/>
                </a:solidFill>
                <a:latin typeface="Palatino Linotype" panose="02040502050505030304" pitchFamily="18" charset="0"/>
              </a:rPr>
              <a:t>2019 Paraquat updates</a:t>
            </a:r>
          </a:p>
        </p:txBody>
      </p:sp>
    </p:spTree>
    <p:extLst>
      <p:ext uri="{BB962C8B-B14F-4D97-AF65-F5344CB8AC3E}">
        <p14:creationId xmlns:p14="http://schemas.microsoft.com/office/powerpoint/2010/main" val="1100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314B92-9B6A-4245-8902-C489A3BF90A2}"/>
              </a:ext>
            </a:extLst>
          </p:cNvPr>
          <p:cNvSpPr>
            <a:spLocks noGrp="1"/>
          </p:cNvSpPr>
          <p:nvPr>
            <p:ph type="body" idx="1"/>
          </p:nvPr>
        </p:nvSpPr>
        <p:spPr>
          <a:xfrm>
            <a:off x="685800" y="5029200"/>
            <a:ext cx="7772400" cy="1500187"/>
          </a:xfrm>
        </p:spPr>
        <p:txBody>
          <a:bodyPr/>
          <a:lstStyle/>
          <a:p>
            <a:pPr marL="342900" indent="-342900">
              <a:buFont typeface="Arial" panose="020B0604020202020204" pitchFamily="34" charset="0"/>
              <a:buChar char="•"/>
            </a:pPr>
            <a:r>
              <a:rPr lang="en-US" dirty="0">
                <a:latin typeface="Palatino Linotype" panose="02040502050505030304" pitchFamily="18" charset="0"/>
              </a:rPr>
              <a:t>Additional web based training must be completed by handlers prior to use. </a:t>
            </a:r>
          </a:p>
          <a:p>
            <a:pPr marL="342900" indent="-342900">
              <a:buFont typeface="Arial" panose="020B0604020202020204" pitchFamily="34" charset="0"/>
              <a:buChar char="•"/>
            </a:pPr>
            <a:r>
              <a:rPr lang="en-US" dirty="0">
                <a:latin typeface="Palatino Linotype" panose="02040502050505030304" pitchFamily="18" charset="0"/>
              </a:rPr>
              <a:t>Website for additional training is located on the product label. </a:t>
            </a:r>
          </a:p>
          <a:p>
            <a:pPr marL="342900" indent="-342900">
              <a:buFont typeface="Arial" panose="020B0604020202020204" pitchFamily="34" charset="0"/>
              <a:buChar char="•"/>
            </a:pPr>
            <a:r>
              <a:rPr lang="en-US" dirty="0">
                <a:latin typeface="Palatino Linotype" panose="02040502050505030304" pitchFamily="18" charset="0"/>
              </a:rPr>
              <a:t>Training certificate is good for 3 years.</a:t>
            </a:r>
          </a:p>
        </p:txBody>
      </p:sp>
      <p:pic>
        <p:nvPicPr>
          <p:cNvPr id="5" name="Picture 4" descr="A screenshot of a social media post&#10;&#10;Description automatically generated">
            <a:extLst>
              <a:ext uri="{FF2B5EF4-FFF2-40B4-BE49-F238E27FC236}">
                <a16:creationId xmlns:a16="http://schemas.microsoft.com/office/drawing/2014/main" id="{2A0F7A47-99C2-4033-B835-3F5B39F8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47" y="1371600"/>
            <a:ext cx="8174053" cy="3576849"/>
          </a:xfrm>
          <a:prstGeom prst="rect">
            <a:avLst/>
          </a:prstGeom>
        </p:spPr>
      </p:pic>
      <p:sp>
        <p:nvSpPr>
          <p:cNvPr id="2" name="Arrow: Right 1">
            <a:extLst>
              <a:ext uri="{FF2B5EF4-FFF2-40B4-BE49-F238E27FC236}">
                <a16:creationId xmlns:a16="http://schemas.microsoft.com/office/drawing/2014/main" id="{A2D9D22D-2582-4C68-896E-757F9C0DEE8C}"/>
              </a:ext>
            </a:extLst>
          </p:cNvPr>
          <p:cNvSpPr/>
          <p:nvPr/>
        </p:nvSpPr>
        <p:spPr bwMode="auto">
          <a:xfrm>
            <a:off x="231043" y="2819400"/>
            <a:ext cx="978408" cy="484632"/>
          </a:xfrm>
          <a:prstGeom prst="rightArrow">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
        <p:nvSpPr>
          <p:cNvPr id="6" name="Title 1">
            <a:extLst>
              <a:ext uri="{FF2B5EF4-FFF2-40B4-BE49-F238E27FC236}">
                <a16:creationId xmlns:a16="http://schemas.microsoft.com/office/drawing/2014/main" id="{D2614780-3420-4D28-A2AC-A8F8ECF9E179}"/>
              </a:ext>
            </a:extLst>
          </p:cNvPr>
          <p:cNvSpPr>
            <a:spLocks noGrp="1"/>
          </p:cNvSpPr>
          <p:nvPr>
            <p:ph type="title"/>
          </p:nvPr>
        </p:nvSpPr>
        <p:spPr>
          <a:xfrm>
            <a:off x="914400" y="256784"/>
            <a:ext cx="8229600" cy="1143000"/>
          </a:xfrm>
          <a:prstGeom prst="rect">
            <a:avLst/>
          </a:prstGeom>
        </p:spPr>
        <p:txBody>
          <a:bodyPr/>
          <a:lstStyle/>
          <a:p>
            <a:pPr algn="ctr" eaLnBrk="1" hangingPunct="1">
              <a:defRPr/>
            </a:pPr>
            <a:r>
              <a:rPr lang="en-US" altLang="en-US" sz="4400" cap="small" dirty="0">
                <a:solidFill>
                  <a:schemeClr val="bg1"/>
                </a:solidFill>
                <a:latin typeface="Palatino Linotype" panose="02040502050505030304" pitchFamily="18" charset="0"/>
              </a:rPr>
              <a:t>2019 Paraquat updates</a:t>
            </a:r>
          </a:p>
        </p:txBody>
      </p:sp>
    </p:spTree>
    <p:extLst>
      <p:ext uri="{BB962C8B-B14F-4D97-AF65-F5344CB8AC3E}">
        <p14:creationId xmlns:p14="http://schemas.microsoft.com/office/powerpoint/2010/main" val="1841133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a:prstGeom prst="rect">
            <a:avLst/>
          </a:prstGeom>
        </p:spPr>
        <p:txBody>
          <a:bodyPr/>
          <a:lstStyle/>
          <a:p>
            <a:pPr eaLnBrk="1" hangingPunct="1">
              <a:defRPr/>
            </a:pPr>
            <a:r>
              <a:rPr lang="en-US" altLang="en-US" dirty="0">
                <a:solidFill>
                  <a:schemeClr val="bg1"/>
                </a:solidFill>
                <a:latin typeface="Palatino Linotype" panose="02040502050505030304" pitchFamily="18" charset="0"/>
              </a:rPr>
              <a:t>Violations Found</a:t>
            </a:r>
          </a:p>
        </p:txBody>
      </p:sp>
      <p:sp>
        <p:nvSpPr>
          <p:cNvPr id="182275" name="Rectangle 3"/>
          <p:cNvSpPr>
            <a:spLocks noGrp="1" noChangeArrowheads="1"/>
          </p:cNvSpPr>
          <p:nvPr>
            <p:ph idx="1"/>
          </p:nvPr>
        </p:nvSpPr>
        <p:spPr>
          <a:xfrm>
            <a:off x="228600" y="2057400"/>
            <a:ext cx="8915400" cy="3886200"/>
          </a:xfrm>
        </p:spPr>
        <p:txBody>
          <a:bodyPr>
            <a:normAutofit/>
          </a:bodyPr>
          <a:lstStyle/>
          <a:p>
            <a:pPr marL="850392" lvl="1" indent="-457200" eaLnBrk="1" fontAlgn="auto" hangingPunct="1">
              <a:spcAft>
                <a:spcPts val="0"/>
              </a:spcAft>
              <a:buFont typeface="Arial" panose="020B0604020202020204" pitchFamily="34" charset="0"/>
              <a:buChar char="•"/>
              <a:defRPr/>
            </a:pPr>
            <a:r>
              <a:rPr lang="en-US" altLang="en-US" sz="3200" dirty="0">
                <a:solidFill>
                  <a:schemeClr val="tx1"/>
                </a:solidFill>
                <a:latin typeface="Palatino Linotype" panose="02040502050505030304" pitchFamily="18" charset="0"/>
                <a:cs typeface="Times New Roman" panose="02020603050405020304" pitchFamily="18" charset="0"/>
              </a:rPr>
              <a:t>Field Worker Safety Inspections (FWSI)</a:t>
            </a:r>
          </a:p>
          <a:p>
            <a:pPr marL="850392" lvl="1" indent="-457200" eaLnBrk="1" fontAlgn="auto" hangingPunct="1">
              <a:spcAft>
                <a:spcPts val="0"/>
              </a:spcAft>
              <a:buFont typeface="Arial" panose="020B0604020202020204" pitchFamily="34" charset="0"/>
              <a:buChar char="•"/>
              <a:defRPr/>
            </a:pPr>
            <a:r>
              <a:rPr lang="en-US" altLang="en-US" sz="3200" dirty="0">
                <a:solidFill>
                  <a:schemeClr val="tx1"/>
                </a:solidFill>
                <a:latin typeface="Palatino Linotype" panose="02040502050505030304" pitchFamily="18" charset="0"/>
                <a:cs typeface="Times New Roman" panose="02020603050405020304" pitchFamily="18" charset="0"/>
              </a:rPr>
              <a:t>Record Inspections</a:t>
            </a:r>
          </a:p>
          <a:p>
            <a:pPr marL="850392" lvl="1" indent="-457200" fontAlgn="auto">
              <a:spcAft>
                <a:spcPts val="0"/>
              </a:spcAft>
              <a:buFont typeface="Arial" panose="020B0604020202020204" pitchFamily="34" charset="0"/>
              <a:buChar char="•"/>
              <a:defRPr/>
            </a:pPr>
            <a:r>
              <a:rPr lang="en-US" altLang="en-US" sz="3200" dirty="0">
                <a:solidFill>
                  <a:schemeClr val="tx1"/>
                </a:solidFill>
                <a:latin typeface="Palatino Linotype" panose="02040502050505030304" pitchFamily="18" charset="0"/>
                <a:cs typeface="Times New Roman" panose="02020603050405020304" pitchFamily="18" charset="0"/>
              </a:rPr>
              <a:t>Fumigation Use Monitoring Inspections (FUMI)</a:t>
            </a:r>
          </a:p>
          <a:p>
            <a:pPr marL="850392" lvl="1" indent="-457200" fontAlgn="auto">
              <a:spcAft>
                <a:spcPts val="0"/>
              </a:spcAft>
              <a:buFont typeface="Arial" panose="020B0604020202020204" pitchFamily="34" charset="0"/>
              <a:buChar char="•"/>
              <a:defRPr/>
            </a:pPr>
            <a:r>
              <a:rPr lang="en-US" altLang="en-US" sz="3200" dirty="0">
                <a:solidFill>
                  <a:schemeClr val="tx1"/>
                </a:solidFill>
                <a:latin typeface="Palatino Linotype" panose="02040502050505030304" pitchFamily="18" charset="0"/>
                <a:cs typeface="Times New Roman" panose="02020603050405020304" pitchFamily="18" charset="0"/>
              </a:rPr>
              <a:t>Pesticide Use Monitoring Inspections (PUMIs)</a:t>
            </a:r>
          </a:p>
          <a:p>
            <a:pPr marL="274320" indent="-274320" eaLnBrk="1" fontAlgn="auto" hangingPunct="1">
              <a:spcAft>
                <a:spcPts val="0"/>
              </a:spcAft>
              <a:buClr>
                <a:schemeClr val="accent3"/>
              </a:buClr>
              <a:buFont typeface="Wingdings 2"/>
              <a:buChar char=""/>
              <a:defRPr/>
            </a:pPr>
            <a:endParaRPr lang="en-US" altLang="en-US" dirty="0">
              <a:solidFill>
                <a:schemeClr val="tx1"/>
              </a:solidFill>
            </a:endParaRPr>
          </a:p>
        </p:txBody>
      </p:sp>
    </p:spTree>
    <p:extLst>
      <p:ext uri="{BB962C8B-B14F-4D97-AF65-F5344CB8AC3E}">
        <p14:creationId xmlns:p14="http://schemas.microsoft.com/office/powerpoint/2010/main" val="1333239232"/>
      </p:ext>
    </p:extLst>
  </p:cSld>
  <p:clrMapOvr>
    <a:masterClrMapping/>
  </p:clrMapOvr>
  <p:transition>
    <p:pull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small" spc="0" normalizeH="0" baseline="0" noProof="0" dirty="0">
                <a:ln>
                  <a:noFill/>
                </a:ln>
                <a:solidFill>
                  <a:srgbClr val="FFFFFF"/>
                </a:solidFill>
                <a:effectLst/>
                <a:uLnTx/>
                <a:uFillTx/>
                <a:latin typeface="Palatino"/>
                <a:ea typeface="+mn-ea"/>
                <a:cs typeface="+mn-cs"/>
              </a:rPr>
              <a:t>Questions?</a:t>
            </a:r>
          </a:p>
        </p:txBody>
      </p:sp>
      <p:sp>
        <p:nvSpPr>
          <p:cNvPr id="5" name="TextBox 4"/>
          <p:cNvSpPr txBox="1"/>
          <p:nvPr/>
        </p:nvSpPr>
        <p:spPr>
          <a:xfrm>
            <a:off x="-152400" y="5638800"/>
            <a:ext cx="9144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Palatino Linotype" panose="02040502050505030304" pitchFamily="18" charset="0"/>
              </a:rPr>
              <a:t>1428 Abbott St., Salinas, CA 93901  </a:t>
            </a:r>
            <a:r>
              <a:rPr kumimoji="0" lang="en-US" sz="2000" b="0" i="0" u="none" strike="noStrike" kern="1200" cap="none" spc="0" normalizeH="0" baseline="0" noProof="0" dirty="0">
                <a:ln>
                  <a:noFill/>
                </a:ln>
                <a:solidFill>
                  <a:srgbClr val="000000"/>
                </a:solidFill>
                <a:effectLst/>
                <a:uLnTx/>
                <a:uFillTx/>
                <a:latin typeface="Palatino Linotype" panose="02040502050505030304" pitchFamily="18" charset="0"/>
                <a:sym typeface="Wingdings" panose="05000000000000000000" pitchFamily="2" charset="2"/>
              </a:rPr>
              <a:t>  PUE Office Duty </a:t>
            </a:r>
            <a:r>
              <a:rPr kumimoji="0" lang="en-US" sz="2000" b="0" i="0" u="none" strike="noStrike" kern="1200" cap="none" spc="0" normalizeH="0" baseline="0" noProof="0" dirty="0">
                <a:ln>
                  <a:noFill/>
                </a:ln>
                <a:solidFill>
                  <a:srgbClr val="000000"/>
                </a:solidFill>
                <a:effectLst/>
                <a:uLnTx/>
                <a:uFillTx/>
                <a:latin typeface="Palatino Linotype" panose="02040502050505030304" pitchFamily="18" charset="0"/>
              </a:rPr>
              <a:t>(831) 759-7340</a:t>
            </a:r>
            <a:endParaRPr kumimoji="0" lang="en-US" sz="2000" b="0" i="0" u="none" strike="noStrike" kern="1200" cap="none" spc="0" normalizeH="0" baseline="0" noProof="0" dirty="0">
              <a:ln>
                <a:noFill/>
              </a:ln>
              <a:solidFill>
                <a:srgbClr val="5E6638"/>
              </a:solidFill>
              <a:effectLst/>
              <a:uLnTx/>
              <a:uFillTx/>
              <a:latin typeface="Palatino Linotype" panose="02040502050505030304" pitchFamily="18" charset="0"/>
            </a:endParaRPr>
          </a:p>
        </p:txBody>
      </p:sp>
      <p:pic>
        <p:nvPicPr>
          <p:cNvPr id="6" name="Picture 5">
            <a:extLst>
              <a:ext uri="{FF2B5EF4-FFF2-40B4-BE49-F238E27FC236}">
                <a16:creationId xmlns:a16="http://schemas.microsoft.com/office/drawing/2014/main" id="{1B5B6FE4-1020-4FD1-8018-3B0447DC42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857" y="1524000"/>
            <a:ext cx="8164286"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901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r>
              <a:rPr lang="en-US" dirty="0">
                <a:solidFill>
                  <a:schemeClr val="bg1"/>
                </a:solidFill>
                <a:latin typeface="Palatino Linotype" panose="02040502050505030304" pitchFamily="18" charset="0"/>
              </a:rPr>
              <a:t>Violation Summary</a:t>
            </a:r>
          </a:p>
        </p:txBody>
      </p:sp>
      <p:sp>
        <p:nvSpPr>
          <p:cNvPr id="4" name="TextBox 3"/>
          <p:cNvSpPr txBox="1"/>
          <p:nvPr/>
        </p:nvSpPr>
        <p:spPr>
          <a:xfrm>
            <a:off x="4953000" y="1436757"/>
            <a:ext cx="2667000" cy="707886"/>
          </a:xfrm>
          <a:prstGeom prst="rect">
            <a:avLst/>
          </a:prstGeom>
          <a:noFill/>
        </p:spPr>
        <p:txBody>
          <a:bodyPr wrap="square" rtlCol="0">
            <a:spAutoFit/>
          </a:bodyPr>
          <a:lstStyle/>
          <a:p>
            <a:pPr algn="ctr"/>
            <a:r>
              <a:rPr lang="en-US" sz="2000" b="1" dirty="0">
                <a:latin typeface="Palatino Linotype" panose="02040502050505030304" pitchFamily="18" charset="0"/>
                <a:cs typeface="Times New Roman" panose="02020603050405020304" pitchFamily="18" charset="0"/>
              </a:rPr>
              <a:t>2019</a:t>
            </a:r>
          </a:p>
          <a:p>
            <a:pPr algn="ctr"/>
            <a:r>
              <a:rPr lang="en-US" sz="2000" b="1" dirty="0">
                <a:latin typeface="Palatino Linotype" panose="02040502050505030304" pitchFamily="18" charset="0"/>
                <a:cs typeface="Times New Roman" panose="02020603050405020304" pitchFamily="18" charset="0"/>
              </a:rPr>
              <a:t>January – December</a:t>
            </a:r>
          </a:p>
        </p:txBody>
      </p:sp>
      <p:cxnSp>
        <p:nvCxnSpPr>
          <p:cNvPr id="7" name="Straight Connector 6"/>
          <p:cNvCxnSpPr/>
          <p:nvPr/>
        </p:nvCxnSpPr>
        <p:spPr bwMode="auto">
          <a:xfrm flipH="1">
            <a:off x="6477000" y="2017931"/>
            <a:ext cx="762000" cy="1030069"/>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4953000" y="2209800"/>
            <a:ext cx="2667000" cy="0"/>
          </a:xfrm>
          <a:prstGeom prst="line">
            <a:avLst/>
          </a:prstGeom>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659E772D-F4C9-4D5B-81D7-4C16F75CCCC4}"/>
              </a:ext>
            </a:extLst>
          </p:cNvPr>
          <p:cNvSpPr txBox="1"/>
          <p:nvPr/>
        </p:nvSpPr>
        <p:spPr>
          <a:xfrm>
            <a:off x="4429328" y="2362199"/>
            <a:ext cx="4714672" cy="2343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latin typeface="Palatino Linotype" panose="02040502050505030304" pitchFamily="18" charset="0"/>
              </a:rPr>
              <a:t>1032 Pre-Application Inspections</a:t>
            </a:r>
          </a:p>
          <a:p>
            <a:pPr marL="285750" indent="-285750">
              <a:lnSpc>
                <a:spcPct val="150000"/>
              </a:lnSpc>
              <a:buFont typeface="Arial" panose="020B0604020202020204" pitchFamily="34" charset="0"/>
              <a:buChar char="•"/>
            </a:pPr>
            <a:r>
              <a:rPr lang="en-US" sz="2000" dirty="0">
                <a:latin typeface="Palatino Linotype" panose="02040502050505030304" pitchFamily="18" charset="0"/>
              </a:rPr>
              <a:t>119 Fieldworker Safety Inspections</a:t>
            </a:r>
          </a:p>
          <a:p>
            <a:pPr marL="285750" indent="-285750">
              <a:lnSpc>
                <a:spcPct val="150000"/>
              </a:lnSpc>
              <a:buFont typeface="Arial" panose="020B0604020202020204" pitchFamily="34" charset="0"/>
              <a:buChar char="•"/>
            </a:pPr>
            <a:r>
              <a:rPr lang="en-US" sz="2000" dirty="0">
                <a:latin typeface="Palatino Linotype" panose="02040502050505030304" pitchFamily="18" charset="0"/>
              </a:rPr>
              <a:t>158 Records Inspections</a:t>
            </a:r>
          </a:p>
          <a:p>
            <a:pPr marL="285750" indent="-285750">
              <a:lnSpc>
                <a:spcPct val="150000"/>
              </a:lnSpc>
              <a:buFont typeface="Arial" panose="020B0604020202020204" pitchFamily="34" charset="0"/>
              <a:buChar char="•"/>
            </a:pPr>
            <a:r>
              <a:rPr lang="en-US" sz="2000" dirty="0">
                <a:latin typeface="Palatino Linotype" panose="02040502050505030304" pitchFamily="18" charset="0"/>
              </a:rPr>
              <a:t>1783 Total Inspections</a:t>
            </a:r>
          </a:p>
          <a:p>
            <a:pPr marL="285750" indent="-285750">
              <a:lnSpc>
                <a:spcPct val="150000"/>
              </a:lnSpc>
              <a:buFont typeface="Arial" panose="020B0604020202020204" pitchFamily="34" charset="0"/>
              <a:buChar char="•"/>
            </a:pPr>
            <a:r>
              <a:rPr lang="en-US" sz="2000" dirty="0">
                <a:latin typeface="Palatino Linotype" panose="02040502050505030304" pitchFamily="18" charset="0"/>
              </a:rPr>
              <a:t>889 non-compliances </a:t>
            </a:r>
          </a:p>
        </p:txBody>
      </p:sp>
      <p:pic>
        <p:nvPicPr>
          <p:cNvPr id="8" name="Content Placeholder 6">
            <a:extLst>
              <a:ext uri="{FF2B5EF4-FFF2-40B4-BE49-F238E27FC236}">
                <a16:creationId xmlns:a16="http://schemas.microsoft.com/office/drawing/2014/main" id="{A59F4A8A-CC61-48C6-A0D0-E6C85BDC3FA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2609" y="3810001"/>
            <a:ext cx="3221701" cy="2129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DE2BBB6-8592-46AE-BE6C-0584AB9A3C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1447800"/>
            <a:ext cx="2667001" cy="1967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9018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Staff folders\Natalia\classic farms\irrigators PP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0200" y="1615440"/>
            <a:ext cx="6019800" cy="45148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0989128-553E-41BD-A66D-7D125F421B89}"/>
              </a:ext>
            </a:extLst>
          </p:cNvPr>
          <p:cNvSpPr/>
          <p:nvPr/>
        </p:nvSpPr>
        <p:spPr>
          <a:xfrm>
            <a:off x="1259294" y="216437"/>
            <a:ext cx="7543800" cy="830997"/>
          </a:xfrm>
          <a:prstGeom prst="rect">
            <a:avLst/>
          </a:prstGeom>
        </p:spPr>
        <p:txBody>
          <a:bodyPr wrap="square">
            <a:spAutoFit/>
          </a:bodyPr>
          <a:lstStyle/>
          <a:p>
            <a:pPr algn="ctr"/>
            <a:r>
              <a:rPr lang="en-US" sz="4800" dirty="0">
                <a:solidFill>
                  <a:schemeClr val="bg1"/>
                </a:solidFill>
                <a:latin typeface="Palatino Linotype" panose="02040502050505030304" pitchFamily="18" charset="0"/>
                <a:cs typeface="Arial" panose="020B0604020202020204" pitchFamily="34" charset="0"/>
              </a:rPr>
              <a:t>2019</a:t>
            </a:r>
            <a:r>
              <a:rPr lang="en-US" sz="4400" dirty="0">
                <a:solidFill>
                  <a:schemeClr val="bg1"/>
                </a:solidFill>
                <a:latin typeface="Palatino Linotype" panose="02040502050505030304" pitchFamily="18" charset="0"/>
                <a:cs typeface="Arial" panose="020B0604020202020204" pitchFamily="34" charset="0"/>
              </a:rPr>
              <a:t> FWSI Violations</a:t>
            </a:r>
            <a:endParaRPr lang="en-US" sz="4400" dirty="0">
              <a:latin typeface="Palatino Linotype" panose="02040502050505030304" pitchFamily="18" charset="0"/>
            </a:endParaRPr>
          </a:p>
        </p:txBody>
      </p:sp>
    </p:spTree>
    <p:extLst>
      <p:ext uri="{BB962C8B-B14F-4D97-AF65-F5344CB8AC3E}">
        <p14:creationId xmlns:p14="http://schemas.microsoft.com/office/powerpoint/2010/main" val="1118861780"/>
      </p:ext>
    </p:extLst>
  </p:cSld>
  <p:clrMapOvr>
    <a:masterClrMapping/>
  </p:clrMapOvr>
  <p:transition>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5150" y="1352490"/>
            <a:ext cx="6663850" cy="400110"/>
          </a:xfrm>
          <a:prstGeom prst="rect">
            <a:avLst/>
          </a:prstGeom>
        </p:spPr>
        <p:txBody>
          <a:bodyPr wrap="square">
            <a:spAutoFit/>
          </a:bodyPr>
          <a:lstStyle/>
          <a:p>
            <a:pPr fontAlgn="b"/>
            <a:r>
              <a:rPr lang="en-US" sz="2000" b="1" dirty="0">
                <a:latin typeface="Palatino Linotype" panose="02040502050505030304" pitchFamily="18" charset="0"/>
              </a:rPr>
              <a:t>Hazard Communication for Fieldworkers (A-9)</a:t>
            </a:r>
            <a:endParaRPr lang="en-US" sz="2000" b="1" dirty="0">
              <a:solidFill>
                <a:srgbClr val="000000"/>
              </a:solidFill>
              <a:latin typeface="Palatino Linotype" panose="02040502050505030304" pitchFamily="18" charset="0"/>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1868520"/>
            <a:ext cx="3097530" cy="4151280"/>
          </a:xfrm>
          <a:prstGeom prst="rect">
            <a:avLst/>
          </a:prstGeom>
          <a:ln>
            <a:solidFill>
              <a:schemeClr val="tx1"/>
            </a:solidFill>
          </a:ln>
        </p:spPr>
      </p:pic>
      <p:sp>
        <p:nvSpPr>
          <p:cNvPr id="6" name="TextBox 5"/>
          <p:cNvSpPr txBox="1"/>
          <p:nvPr/>
        </p:nvSpPr>
        <p:spPr>
          <a:xfrm>
            <a:off x="381000" y="1752600"/>
            <a:ext cx="4953000" cy="3693319"/>
          </a:xfrm>
          <a:prstGeom prst="rect">
            <a:avLst/>
          </a:prstGeom>
          <a:noFill/>
        </p:spPr>
        <p:txBody>
          <a:bodyPr wrap="square" rtlCol="0">
            <a:spAutoFit/>
          </a:bodyPr>
          <a:lstStyle/>
          <a:p>
            <a:r>
              <a:rPr lang="en-US" u="sng" dirty="0">
                <a:latin typeface="Palatino Linotype" panose="02040502050505030304" pitchFamily="18" charset="0"/>
              </a:rPr>
              <a:t>Locations to be filled in</a:t>
            </a:r>
            <a:r>
              <a:rPr lang="en-US" dirty="0">
                <a:latin typeface="Palatino Linotype" panose="02040502050505030304" pitchFamily="18" charset="0"/>
              </a:rPr>
              <a:t>:</a:t>
            </a:r>
          </a:p>
          <a:p>
            <a:pPr marL="285750" indent="-285750">
              <a:buFont typeface="Arial" panose="020B0604020202020204" pitchFamily="34" charset="0"/>
              <a:buChar char="•"/>
            </a:pPr>
            <a:r>
              <a:rPr lang="en-US" dirty="0">
                <a:latin typeface="Palatino Linotype" panose="02040502050505030304" pitchFamily="18" charset="0"/>
              </a:rPr>
              <a:t>Emergency medical care location</a:t>
            </a:r>
          </a:p>
          <a:p>
            <a:pPr marL="285750" indent="-285750">
              <a:buFont typeface="Arial" panose="020B0604020202020204" pitchFamily="34" charset="0"/>
              <a:buChar char="•"/>
            </a:pPr>
            <a:r>
              <a:rPr lang="en-US" dirty="0">
                <a:latin typeface="Palatino Linotype" panose="02040502050505030304" pitchFamily="18" charset="0"/>
              </a:rPr>
              <a:t>Pesticide application records</a:t>
            </a:r>
          </a:p>
          <a:p>
            <a:pPr marL="285750" indent="-285750">
              <a:buFont typeface="Arial" panose="020B0604020202020204" pitchFamily="34" charset="0"/>
              <a:buChar char="•"/>
            </a:pPr>
            <a:r>
              <a:rPr lang="en-US" dirty="0">
                <a:latin typeface="Palatino Linotype" panose="02040502050505030304" pitchFamily="18" charset="0"/>
              </a:rPr>
              <a:t>Safety training records location</a:t>
            </a:r>
          </a:p>
          <a:p>
            <a:pPr marL="285750" indent="-285750">
              <a:buFont typeface="Arial" panose="020B0604020202020204" pitchFamily="34" charset="0"/>
              <a:buChar char="•"/>
            </a:pPr>
            <a:r>
              <a:rPr lang="en-US" dirty="0">
                <a:latin typeface="Palatino Linotype" panose="02040502050505030304" pitchFamily="18" charset="0"/>
              </a:rPr>
              <a:t>County Agricultural Commissioner address and number</a:t>
            </a:r>
          </a:p>
          <a:p>
            <a:pPr marL="285750" indent="-285750">
              <a:buFont typeface="Arial" panose="020B0604020202020204" pitchFamily="34" charset="0"/>
              <a:buChar char="•"/>
            </a:pPr>
            <a:endParaRPr lang="en-US" dirty="0">
              <a:latin typeface="Palatino Linotype" panose="02040502050505030304" pitchFamily="18" charset="0"/>
            </a:endParaRPr>
          </a:p>
          <a:p>
            <a:r>
              <a:rPr lang="en-US" u="sng" dirty="0">
                <a:latin typeface="Palatino Linotype" panose="02040502050505030304" pitchFamily="18" charset="0"/>
              </a:rPr>
              <a:t>Requirements</a:t>
            </a:r>
            <a:r>
              <a:rPr lang="en-US" dirty="0">
                <a:latin typeface="Palatino Linotype" panose="02040502050505030304" pitchFamily="18" charset="0"/>
              </a:rPr>
              <a:t>:</a:t>
            </a:r>
          </a:p>
          <a:p>
            <a:pPr marL="285750" indent="-285750">
              <a:buFont typeface="Arial" panose="020B0604020202020204" pitchFamily="34" charset="0"/>
              <a:buChar char="•"/>
            </a:pPr>
            <a:r>
              <a:rPr lang="en-US" dirty="0">
                <a:latin typeface="Palatino Linotype" panose="02040502050505030304" pitchFamily="18" charset="0"/>
              </a:rPr>
              <a:t>Required for fieldworkers</a:t>
            </a:r>
          </a:p>
          <a:p>
            <a:pPr marL="285750" indent="-285750">
              <a:buFont typeface="Arial" panose="020B0604020202020204" pitchFamily="34" charset="0"/>
              <a:buChar char="•"/>
            </a:pPr>
            <a:r>
              <a:rPr lang="en-US" dirty="0">
                <a:latin typeface="Palatino Linotype" panose="02040502050505030304" pitchFamily="18" charset="0"/>
              </a:rPr>
              <a:t>Spanish copy if fieldworkers not fluent with English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Rectangle 6">
            <a:extLst>
              <a:ext uri="{FF2B5EF4-FFF2-40B4-BE49-F238E27FC236}">
                <a16:creationId xmlns:a16="http://schemas.microsoft.com/office/drawing/2014/main" id="{F2AF0576-C87A-46E5-95D8-DCC281122A27}"/>
              </a:ext>
            </a:extLst>
          </p:cNvPr>
          <p:cNvSpPr/>
          <p:nvPr/>
        </p:nvSpPr>
        <p:spPr>
          <a:xfrm>
            <a:off x="1259294" y="152400"/>
            <a:ext cx="7543800" cy="923330"/>
          </a:xfrm>
          <a:prstGeom prst="rect">
            <a:avLst/>
          </a:prstGeom>
        </p:spPr>
        <p:txBody>
          <a:bodyPr wrap="square">
            <a:spAutoFit/>
          </a:bodyPr>
          <a:lstStyle/>
          <a:p>
            <a:pPr algn="ctr"/>
            <a:r>
              <a:rPr lang="en-US" sz="5400" dirty="0">
                <a:solidFill>
                  <a:schemeClr val="bg1"/>
                </a:solidFill>
                <a:latin typeface="Palatino Linotype" panose="02040502050505030304" pitchFamily="18" charset="0"/>
                <a:cs typeface="Arial" panose="020B0604020202020204" pitchFamily="34" charset="0"/>
              </a:rPr>
              <a:t>2019</a:t>
            </a:r>
            <a:r>
              <a:rPr lang="en-US" sz="4800" dirty="0">
                <a:solidFill>
                  <a:schemeClr val="bg1"/>
                </a:solidFill>
                <a:latin typeface="Palatino Linotype" panose="02040502050505030304" pitchFamily="18" charset="0"/>
                <a:cs typeface="Arial" panose="020B0604020202020204" pitchFamily="34" charset="0"/>
              </a:rPr>
              <a:t> FWSI Violations</a:t>
            </a:r>
            <a:endParaRPr lang="en-US" sz="4800" dirty="0">
              <a:latin typeface="Palatino Linotype" panose="02040502050505030304" pitchFamily="18" charset="0"/>
            </a:endParaRPr>
          </a:p>
        </p:txBody>
      </p:sp>
    </p:spTree>
    <p:extLst>
      <p:ext uri="{BB962C8B-B14F-4D97-AF65-F5344CB8AC3E}">
        <p14:creationId xmlns:p14="http://schemas.microsoft.com/office/powerpoint/2010/main" val="4185498049"/>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86600" y="2327895"/>
            <a:ext cx="1716494" cy="3154710"/>
          </a:xfrm>
          <a:prstGeom prst="rect">
            <a:avLst/>
          </a:prstGeom>
          <a:noFill/>
        </p:spPr>
        <p:txBody>
          <a:bodyPr wrap="square" lIns="91440" tIns="45720" rIns="91440" bIns="45720">
            <a:spAutoFit/>
          </a:bodyPr>
          <a:lstStyle/>
          <a:p>
            <a:pPr algn="ctr"/>
            <a:r>
              <a:rPr lang="en-US" sz="199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p>
        </p:txBody>
      </p:sp>
      <p:sp>
        <p:nvSpPr>
          <p:cNvPr id="6" name="Rectangle 5"/>
          <p:cNvSpPr/>
          <p:nvPr/>
        </p:nvSpPr>
        <p:spPr>
          <a:xfrm>
            <a:off x="1259294" y="216437"/>
            <a:ext cx="7543800" cy="923330"/>
          </a:xfrm>
          <a:prstGeom prst="rect">
            <a:avLst/>
          </a:prstGeom>
        </p:spPr>
        <p:txBody>
          <a:bodyPr wrap="square">
            <a:spAutoFit/>
          </a:bodyPr>
          <a:lstStyle/>
          <a:p>
            <a:pPr algn="ctr"/>
            <a:r>
              <a:rPr lang="en-US" sz="5400" dirty="0">
                <a:solidFill>
                  <a:schemeClr val="bg1"/>
                </a:solidFill>
                <a:latin typeface="Palatino Linotype" panose="02040502050505030304" pitchFamily="18" charset="0"/>
                <a:cs typeface="Arial" panose="020B0604020202020204" pitchFamily="34" charset="0"/>
              </a:rPr>
              <a:t>2019</a:t>
            </a:r>
            <a:r>
              <a:rPr lang="en-US" sz="4800" dirty="0">
                <a:solidFill>
                  <a:schemeClr val="bg1"/>
                </a:solidFill>
                <a:latin typeface="Palatino Linotype" panose="02040502050505030304" pitchFamily="18" charset="0"/>
                <a:cs typeface="Arial" panose="020B0604020202020204" pitchFamily="34" charset="0"/>
              </a:rPr>
              <a:t> FWSI Violations</a:t>
            </a:r>
            <a:endParaRPr lang="en-US" sz="4800" dirty="0">
              <a:latin typeface="Palatino Linotype" panose="02040502050505030304" pitchFamily="18" charset="0"/>
            </a:endParaRPr>
          </a:p>
        </p:txBody>
      </p:sp>
      <p:pic>
        <p:nvPicPr>
          <p:cNvPr id="3" name="Picture 2" descr="A screenshot of a social media post&#10;&#10;Description automatically generated">
            <a:extLst>
              <a:ext uri="{FF2B5EF4-FFF2-40B4-BE49-F238E27FC236}">
                <a16:creationId xmlns:a16="http://schemas.microsoft.com/office/drawing/2014/main" id="{E3A00480-7153-4EA4-9E33-62A263532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371600"/>
            <a:ext cx="3581400" cy="4662247"/>
          </a:xfrm>
          <a:prstGeom prst="rect">
            <a:avLst/>
          </a:prstGeom>
        </p:spPr>
      </p:pic>
      <p:sp>
        <p:nvSpPr>
          <p:cNvPr id="7" name="TextBox 6">
            <a:extLst>
              <a:ext uri="{FF2B5EF4-FFF2-40B4-BE49-F238E27FC236}">
                <a16:creationId xmlns:a16="http://schemas.microsoft.com/office/drawing/2014/main" id="{C4300235-F30D-430C-A2F1-DF788E718FFD}"/>
              </a:ext>
            </a:extLst>
          </p:cNvPr>
          <p:cNvSpPr txBox="1"/>
          <p:nvPr/>
        </p:nvSpPr>
        <p:spPr>
          <a:xfrm>
            <a:off x="2971800" y="4572000"/>
            <a:ext cx="1447800" cy="338554"/>
          </a:xfrm>
          <a:prstGeom prst="rect">
            <a:avLst/>
          </a:prstGeom>
          <a:noFill/>
        </p:spPr>
        <p:txBody>
          <a:bodyPr wrap="square" rtlCol="0">
            <a:spAutoFit/>
          </a:bodyPr>
          <a:lstStyle/>
          <a:p>
            <a:r>
              <a:rPr lang="en-US" sz="800" dirty="0"/>
              <a:t> 132 Sun Rd, </a:t>
            </a:r>
          </a:p>
          <a:p>
            <a:r>
              <a:rPr lang="en-US" sz="800" dirty="0"/>
              <a:t>Somewhere CA 93657</a:t>
            </a:r>
          </a:p>
        </p:txBody>
      </p:sp>
    </p:spTree>
    <p:extLst>
      <p:ext uri="{BB962C8B-B14F-4D97-AF65-F5344CB8AC3E}">
        <p14:creationId xmlns:p14="http://schemas.microsoft.com/office/powerpoint/2010/main" val="3710576976"/>
      </p:ext>
    </p:extLst>
  </p:cSld>
  <p:clrMapOvr>
    <a:masterClrMapping/>
  </p:clrMapOvr>
  <p:transition>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02265-55F7-463A-9E3D-01EED9734A35}"/>
              </a:ext>
            </a:extLst>
          </p:cNvPr>
          <p:cNvSpPr>
            <a:spLocks noGrp="1"/>
          </p:cNvSpPr>
          <p:nvPr>
            <p:ph type="body" idx="1"/>
          </p:nvPr>
        </p:nvSpPr>
        <p:spPr>
          <a:xfrm>
            <a:off x="709591" y="5181599"/>
            <a:ext cx="7772400" cy="820455"/>
          </a:xfrm>
        </p:spPr>
        <p:txBody>
          <a:bodyPr/>
          <a:lstStyle/>
          <a:p>
            <a:pPr marL="342900" indent="-342900">
              <a:buFont typeface="Arial" panose="020B0604020202020204" pitchFamily="34" charset="0"/>
              <a:buChar char="•"/>
            </a:pPr>
            <a:r>
              <a:rPr lang="en-US" dirty="0"/>
              <a:t>Signs must be readable, and the skull and crossbones symbol is clearly visible . . . from a distance of 25 feet. </a:t>
            </a:r>
          </a:p>
        </p:txBody>
      </p:sp>
      <p:sp>
        <p:nvSpPr>
          <p:cNvPr id="5" name="Title 4">
            <a:extLst>
              <a:ext uri="{FF2B5EF4-FFF2-40B4-BE49-F238E27FC236}">
                <a16:creationId xmlns:a16="http://schemas.microsoft.com/office/drawing/2014/main" id="{205F63A1-B396-44E7-A8C2-269A0891B7F1}"/>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FUMI Violations</a:t>
            </a:r>
          </a:p>
        </p:txBody>
      </p:sp>
      <p:pic>
        <p:nvPicPr>
          <p:cNvPr id="9" name="Picture 8" descr="A close up of a dry grass field&#10;&#10;Description automatically generated">
            <a:extLst>
              <a:ext uri="{FF2B5EF4-FFF2-40B4-BE49-F238E27FC236}">
                <a16:creationId xmlns:a16="http://schemas.microsoft.com/office/drawing/2014/main" id="{83FB8FEC-5F4F-43FC-950F-2B16B55BE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991" y="1371600"/>
            <a:ext cx="4114800" cy="3481472"/>
          </a:xfrm>
          <a:prstGeom prst="rect">
            <a:avLst/>
          </a:prstGeom>
        </p:spPr>
      </p:pic>
      <p:pic>
        <p:nvPicPr>
          <p:cNvPr id="11" name="Picture 10" descr="A close up of a rock&#10;&#10;Description automatically generated">
            <a:extLst>
              <a:ext uri="{FF2B5EF4-FFF2-40B4-BE49-F238E27FC236}">
                <a16:creationId xmlns:a16="http://schemas.microsoft.com/office/drawing/2014/main" id="{366585A8-B193-4A23-97A9-1C4215D546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102781" y="1521661"/>
            <a:ext cx="3481472" cy="3181350"/>
          </a:xfrm>
          <a:prstGeom prst="rect">
            <a:avLst/>
          </a:prstGeom>
        </p:spPr>
      </p:pic>
    </p:spTree>
    <p:extLst>
      <p:ext uri="{BB962C8B-B14F-4D97-AF65-F5344CB8AC3E}">
        <p14:creationId xmlns:p14="http://schemas.microsoft.com/office/powerpoint/2010/main" val="1822978578"/>
      </p:ext>
    </p:extLst>
  </p:cSld>
  <p:clrMapOvr>
    <a:masterClrMapping/>
  </p:clrMapOvr>
  <p:transition>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A17907E-24FE-42BB-8D01-8170756282F0}"/>
              </a:ext>
            </a:extLst>
          </p:cNvPr>
          <p:cNvSpPr txBox="1">
            <a:spLocks/>
          </p:cNvSpPr>
          <p:nvPr/>
        </p:nvSpPr>
        <p:spPr>
          <a:xfrm>
            <a:off x="638175" y="304800"/>
            <a:ext cx="8140700" cy="609600"/>
          </a:xfrm>
          <a:prstGeom prst="rect">
            <a:avLst/>
          </a:prstGeom>
        </p:spPr>
        <p:txBody>
          <a:bodyPr>
            <a:noAutofit/>
          </a:bodyPr>
          <a:lst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defRPr/>
            </a:pPr>
            <a:r>
              <a:rPr lang="en-US" kern="0" dirty="0">
                <a:latin typeface="Palatino Linotype" panose="02040502050505030304" pitchFamily="18" charset="0"/>
                <a:cs typeface="Arial" panose="020B0604020202020204" pitchFamily="34" charset="0"/>
              </a:rPr>
              <a:t>2019 FUMI Violations</a:t>
            </a:r>
          </a:p>
        </p:txBody>
      </p:sp>
      <p:pic>
        <p:nvPicPr>
          <p:cNvPr id="8" name="Picture 7" descr="A truck driving down a dirt road&#10;&#10;Description automatically generated">
            <a:extLst>
              <a:ext uri="{FF2B5EF4-FFF2-40B4-BE49-F238E27FC236}">
                <a16:creationId xmlns:a16="http://schemas.microsoft.com/office/drawing/2014/main" id="{D079DAD4-2339-4ABD-9291-BFDD64263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191" y="1295400"/>
            <a:ext cx="6805613" cy="4007253"/>
          </a:xfrm>
          <a:prstGeom prst="rect">
            <a:avLst/>
          </a:prstGeom>
        </p:spPr>
      </p:pic>
      <p:pic>
        <p:nvPicPr>
          <p:cNvPr id="12" name="Picture 11">
            <a:extLst>
              <a:ext uri="{FF2B5EF4-FFF2-40B4-BE49-F238E27FC236}">
                <a16:creationId xmlns:a16="http://schemas.microsoft.com/office/drawing/2014/main" id="{2FF2C1F4-9F5B-4A8D-973C-64B89F87B7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141" y="5407462"/>
            <a:ext cx="7085714" cy="552381"/>
          </a:xfrm>
          <a:prstGeom prst="rect">
            <a:avLst/>
          </a:prstGeom>
        </p:spPr>
      </p:pic>
      <p:sp>
        <p:nvSpPr>
          <p:cNvPr id="14" name="Oval 13">
            <a:extLst>
              <a:ext uri="{FF2B5EF4-FFF2-40B4-BE49-F238E27FC236}">
                <a16:creationId xmlns:a16="http://schemas.microsoft.com/office/drawing/2014/main" id="{7A46823D-403E-4CF6-A9A0-1187428D7BCB}"/>
              </a:ext>
            </a:extLst>
          </p:cNvPr>
          <p:cNvSpPr/>
          <p:nvPr/>
        </p:nvSpPr>
        <p:spPr bwMode="auto">
          <a:xfrm>
            <a:off x="5943600" y="3823570"/>
            <a:ext cx="457200" cy="507923"/>
          </a:xfrm>
          <a:prstGeom prst="ellipse">
            <a:avLst/>
          </a:pr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
        <p:nvSpPr>
          <p:cNvPr id="15" name="Oval 14">
            <a:extLst>
              <a:ext uri="{FF2B5EF4-FFF2-40B4-BE49-F238E27FC236}">
                <a16:creationId xmlns:a16="http://schemas.microsoft.com/office/drawing/2014/main" id="{5FEC6F2B-C6D9-4AE4-87DB-D299F18D414B}"/>
              </a:ext>
            </a:extLst>
          </p:cNvPr>
          <p:cNvSpPr/>
          <p:nvPr/>
        </p:nvSpPr>
        <p:spPr bwMode="auto">
          <a:xfrm>
            <a:off x="3276599" y="3442569"/>
            <a:ext cx="333375" cy="507923"/>
          </a:xfrm>
          <a:prstGeom prst="ellipse">
            <a:avLst/>
          </a:prstGeom>
          <a:noFill/>
          <a:ln w="222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a:ln>
                <a:noFill/>
              </a:ln>
              <a:solidFill>
                <a:srgbClr val="5E6638"/>
              </a:solidFill>
              <a:effectLst/>
              <a:latin typeface="Palatino" pitchFamily="18" charset="0"/>
            </a:endParaRPr>
          </a:p>
        </p:txBody>
      </p:sp>
    </p:spTree>
    <p:extLst>
      <p:ext uri="{BB962C8B-B14F-4D97-AF65-F5344CB8AC3E}">
        <p14:creationId xmlns:p14="http://schemas.microsoft.com/office/powerpoint/2010/main" val="766470424"/>
      </p:ext>
    </p:extLst>
  </p:cSld>
  <p:clrMapOvr>
    <a:masterClrMapping/>
  </p:clrMapOvr>
  <p:transition>
    <p:pull dir="r"/>
  </p:transition>
</p:sld>
</file>

<file path=ppt/theme/theme1.xml><?xml version="1.0" encoding="utf-8"?>
<a:theme xmlns:a="http://schemas.openxmlformats.org/drawingml/2006/main" name="2015 Mo Co Ag Comm No Eric">
  <a:themeElements>
    <a:clrScheme name="LBAM_Nap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BAM_Napa">
      <a:majorFont>
        <a:latin typeface="Arial"/>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rgbClr val="5E6638"/>
            </a:solidFill>
            <a:effectLst/>
            <a:latin typeface="Palatino"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rgbClr val="5E6638"/>
            </a:solidFill>
            <a:effectLst/>
            <a:latin typeface="Palatino" pitchFamily="18" charset="0"/>
          </a:defRPr>
        </a:defPPr>
      </a:lstStyle>
    </a:lnDef>
  </a:objectDefaults>
  <a:extraClrSchemeLst>
    <a:extraClrScheme>
      <a:clrScheme name="LBAM_Nap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BAM_Nap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BAM_Nap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BAM_Nap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BAM_Nap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BAM_Nap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BAM_Nap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BAM_Nap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BAM_Nap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BAM_Nap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BAM_Nap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BAM_Nap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4 Mo Co Ag Comm">
  <a:themeElements>
    <a:clrScheme name="LBAM_Nap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BAM_Napa">
      <a:majorFont>
        <a:latin typeface="Arial"/>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rgbClr val="5E6638"/>
            </a:solidFill>
            <a:effectLst/>
            <a:latin typeface="Palatino"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1" i="0" u="none" strike="noStrike" cap="none" normalizeH="0" baseline="0" smtClean="0">
            <a:ln>
              <a:noFill/>
            </a:ln>
            <a:solidFill>
              <a:srgbClr val="5E6638"/>
            </a:solidFill>
            <a:effectLst/>
            <a:latin typeface="Palatino" pitchFamily="18" charset="0"/>
          </a:defRPr>
        </a:defPPr>
      </a:lstStyle>
    </a:lnDef>
  </a:objectDefaults>
  <a:extraClrSchemeLst>
    <a:extraClrScheme>
      <a:clrScheme name="LBAM_Nap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BAM_Nap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BAM_Nap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BAM_Nap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BAM_Nap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BAM_Nap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BAM_Nap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BAM_Nap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BAM_Nap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BAM_Nap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BAM_Nap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BAM_Nap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c63724-ca36-412a-baf6-c6d2ba3d23a1">
      <UserInfo>
        <DisplayName>Rodriguez, Patrick J. x7397</DisplayName>
        <AccountId>648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364D684DECC24A92AE9CEC29947091" ma:contentTypeVersion="4" ma:contentTypeDescription="Create a new document." ma:contentTypeScope="" ma:versionID="78d6669018a38c4fefd98796decc6d98">
  <xsd:schema xmlns:xsd="http://www.w3.org/2001/XMLSchema" xmlns:xs="http://www.w3.org/2001/XMLSchema" xmlns:p="http://schemas.microsoft.com/office/2006/metadata/properties" xmlns:ns2="7ac63724-ca36-412a-baf6-c6d2ba3d23a1" xmlns:ns3="721db97b-73de-4c5a-bb1c-35dc34d657a5" targetNamespace="http://schemas.microsoft.com/office/2006/metadata/properties" ma:root="true" ma:fieldsID="8763cd7c88ffb129cff72c332ef4d3ca" ns2:_="" ns3:_="">
    <xsd:import namespace="7ac63724-ca36-412a-baf6-c6d2ba3d23a1"/>
    <xsd:import namespace="721db97b-73de-4c5a-bb1c-35dc34d657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c63724-ca36-412a-baf6-c6d2ba3d23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1db97b-73de-4c5a-bb1c-35dc34d657a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FC04C1-090E-4B00-A3F2-79D4F2CBC5F2}">
  <ds:schemaRefs>
    <ds:schemaRef ds:uri="http://schemas.microsoft.com/sharepoint/v3/contenttype/forms"/>
  </ds:schemaRefs>
</ds:datastoreItem>
</file>

<file path=customXml/itemProps2.xml><?xml version="1.0" encoding="utf-8"?>
<ds:datastoreItem xmlns:ds="http://schemas.openxmlformats.org/officeDocument/2006/customXml" ds:itemID="{1DD1F108-16CC-4CE3-B3D6-46B7BCD0B6A6}">
  <ds:schemaRef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purl.org/dc/elements/1.1/"/>
    <ds:schemaRef ds:uri="http://schemas.microsoft.com/office/2006/metadata/properties"/>
    <ds:schemaRef ds:uri="721db97b-73de-4c5a-bb1c-35dc34d657a5"/>
    <ds:schemaRef ds:uri="7ac63724-ca36-412a-baf6-c6d2ba3d23a1"/>
    <ds:schemaRef ds:uri="http://www.w3.org/XML/1998/namespace"/>
  </ds:schemaRefs>
</ds:datastoreItem>
</file>

<file path=customXml/itemProps3.xml><?xml version="1.0" encoding="utf-8"?>
<ds:datastoreItem xmlns:ds="http://schemas.openxmlformats.org/officeDocument/2006/customXml" ds:itemID="{4662AE24-B823-4FC2-9E69-4169119F1A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c63724-ca36-412a-baf6-c6d2ba3d23a1"/>
    <ds:schemaRef ds:uri="721db97b-73de-4c5a-bb1c-35dc34d65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2015 Mo Co Ag Comm No Eric</Template>
  <TotalTime>10096</TotalTime>
  <Words>3042</Words>
  <Application>Microsoft Office PowerPoint</Application>
  <PresentationFormat>On-screen Show (4:3)</PresentationFormat>
  <Paragraphs>250</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Palatino</vt:lpstr>
      <vt:lpstr>Palatino Linotype</vt:lpstr>
      <vt:lpstr>Times New Roman</vt:lpstr>
      <vt:lpstr>Wingdings</vt:lpstr>
      <vt:lpstr>Wingdings 2</vt:lpstr>
      <vt:lpstr>2015 Mo Co Ag Comm No Eric</vt:lpstr>
      <vt:lpstr>2014 Mo Co Ag Comm</vt:lpstr>
      <vt:lpstr>2019 Compliance Issues &amp; Regulatory Updates</vt:lpstr>
      <vt:lpstr>PowerPoint Presentation</vt:lpstr>
      <vt:lpstr>Violations Found</vt:lpstr>
      <vt:lpstr>Violation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triggers an  Investigation?</vt:lpstr>
      <vt:lpstr>Types of Episodes Investigated  </vt:lpstr>
      <vt:lpstr>Types of Investigations </vt:lpstr>
      <vt:lpstr>Types of Investigations </vt:lpstr>
      <vt:lpstr>Approach to  Drift Investigation </vt:lpstr>
      <vt:lpstr>Approach to  Drift Investigation </vt:lpstr>
      <vt:lpstr>PowerPoint Presentation</vt:lpstr>
      <vt:lpstr>Apiary Update</vt:lpstr>
      <vt:lpstr>School Notification Reminder</vt:lpstr>
      <vt:lpstr>PowerPoint Presentation</vt:lpstr>
      <vt:lpstr>2019 Paraquat updates</vt:lpstr>
      <vt:lpstr>PowerPoint Presentation</vt:lpstr>
      <vt:lpstr>2019 Paraquat updates</vt:lpstr>
      <vt:lpstr>PowerPoint Presentation</vt:lpstr>
    </vt:vector>
  </TitlesOfParts>
  <Company>County of Monterey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PESTICIDE USE REPORTS</dc:title>
  <dc:creator>Robert Roach</dc:creator>
  <cp:lastModifiedBy>Victoria Reynolds</cp:lastModifiedBy>
  <cp:revision>549</cp:revision>
  <cp:lastPrinted>2015-12-01T21:06:28Z</cp:lastPrinted>
  <dcterms:created xsi:type="dcterms:W3CDTF">2001-11-09T16:32:57Z</dcterms:created>
  <dcterms:modified xsi:type="dcterms:W3CDTF">2020-02-13T22:51:56Z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0x0101002F364D684DECC24A92AE9CEC29947091</vt:lpwstr>
  </property>
</Properties>
</file>