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57" r:id="rId2"/>
    <p:sldId id="277" r:id="rId3"/>
    <p:sldId id="276" r:id="rId4"/>
    <p:sldId id="268" r:id="rId5"/>
    <p:sldId id="298" r:id="rId6"/>
    <p:sldId id="261" r:id="rId7"/>
    <p:sldId id="289" r:id="rId8"/>
    <p:sldId id="290" r:id="rId9"/>
    <p:sldId id="291" r:id="rId10"/>
    <p:sldId id="292" r:id="rId11"/>
    <p:sldId id="293" r:id="rId12"/>
    <p:sldId id="282" r:id="rId13"/>
    <p:sldId id="265" r:id="rId14"/>
    <p:sldId id="297" r:id="rId15"/>
    <p:sldId id="284" r:id="rId16"/>
    <p:sldId id="270" r:id="rId17"/>
    <p:sldId id="271" r:id="rId18"/>
    <p:sldId id="272" r:id="rId19"/>
    <p:sldId id="302" r:id="rId20"/>
    <p:sldId id="295" r:id="rId21"/>
    <p:sldId id="299" r:id="rId22"/>
    <p:sldId id="29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81128" autoAdjust="0"/>
  </p:normalViewPr>
  <p:slideViewPr>
    <p:cSldViewPr snapToGrid="0">
      <p:cViewPr>
        <p:scale>
          <a:sx n="98" d="100"/>
          <a:sy n="98" d="100"/>
        </p:scale>
        <p:origin x="-138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72070B-7AE2-4F21-B4CF-23812F82DF8F}" type="datetimeFigureOut">
              <a:rPr lang="en-US" smtClean="0"/>
              <a:t>4/22/2015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31DD6A-8A34-4C22-8D14-0A68A34C66CC}" type="slidenum">
              <a:rPr lang="en-US" smtClean="0"/>
              <a:t>‹#›</a:t>
            </a:fld>
            <a:endParaRPr lang="en-US"/>
          </a:p>
        </p:txBody>
      </p:sp>
    </p:spTree>
    <p:extLst>
      <p:ext uri="{BB962C8B-B14F-4D97-AF65-F5344CB8AC3E}">
        <p14:creationId xmlns:p14="http://schemas.microsoft.com/office/powerpoint/2010/main" val="787287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112</a:t>
            </a:r>
            <a:r>
              <a:rPr lang="en-US" baseline="0" dirty="0" smtClean="0"/>
              <a:t> C is 233.6 F</a:t>
            </a:r>
            <a:endParaRPr lang="en-US" dirty="0"/>
          </a:p>
        </p:txBody>
      </p:sp>
      <p:sp>
        <p:nvSpPr>
          <p:cNvPr id="4" name="Slide Number Placeholder 3"/>
          <p:cNvSpPr>
            <a:spLocks noGrp="1"/>
          </p:cNvSpPr>
          <p:nvPr>
            <p:ph type="sldNum" sz="quarter" idx="10"/>
          </p:nvPr>
        </p:nvSpPr>
        <p:spPr/>
        <p:txBody>
          <a:bodyPr/>
          <a:lstStyle/>
          <a:p>
            <a:fld id="{C931DD6A-8A34-4C22-8D14-0A68A34C66CC}" type="slidenum">
              <a:rPr lang="en-US" smtClean="0"/>
              <a:t>3</a:t>
            </a:fld>
            <a:endParaRPr lang="en-US"/>
          </a:p>
        </p:txBody>
      </p:sp>
    </p:spTree>
    <p:extLst>
      <p:ext uri="{BB962C8B-B14F-4D97-AF65-F5344CB8AC3E}">
        <p14:creationId xmlns:p14="http://schemas.microsoft.com/office/powerpoint/2010/main" val="177662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1DD6A-8A34-4C22-8D14-0A68A34C66CC}" type="slidenum">
              <a:rPr lang="en-US" smtClean="0"/>
              <a:t>4</a:t>
            </a:fld>
            <a:endParaRPr lang="en-US"/>
          </a:p>
        </p:txBody>
      </p:sp>
    </p:spTree>
    <p:extLst>
      <p:ext uri="{BB962C8B-B14F-4D97-AF65-F5344CB8AC3E}">
        <p14:creationId xmlns:p14="http://schemas.microsoft.com/office/powerpoint/2010/main" val="216551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 chloropicrin</a:t>
            </a:r>
            <a:r>
              <a:rPr lang="en-US" baseline="0" dirty="0" smtClean="0"/>
              <a:t> for total pounds used- not including other fumigants when used in combination</a:t>
            </a:r>
          </a:p>
        </p:txBody>
      </p:sp>
      <p:sp>
        <p:nvSpPr>
          <p:cNvPr id="4" name="Slide Number Placeholder 3"/>
          <p:cNvSpPr>
            <a:spLocks noGrp="1"/>
          </p:cNvSpPr>
          <p:nvPr>
            <p:ph type="sldNum" sz="quarter" idx="10"/>
          </p:nvPr>
        </p:nvSpPr>
        <p:spPr/>
        <p:txBody>
          <a:bodyPr/>
          <a:lstStyle/>
          <a:p>
            <a:fld id="{C931DD6A-8A34-4C22-8D14-0A68A34C66CC}" type="slidenum">
              <a:rPr lang="en-US" smtClean="0"/>
              <a:t>5</a:t>
            </a:fld>
            <a:endParaRPr lang="en-US"/>
          </a:p>
        </p:txBody>
      </p:sp>
    </p:spTree>
    <p:extLst>
      <p:ext uri="{BB962C8B-B14F-4D97-AF65-F5344CB8AC3E}">
        <p14:creationId xmlns:p14="http://schemas.microsoft.com/office/powerpoint/2010/main" val="1953003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DPR has developed buffer zones for chloropicrin that are often larger than the ones currently required by the United States Environmental Protection Agency (U.S.EPA) label. In some cases the new buffer zones have doubled in size. Larger buffer zones will apply when Totally Impermeable Film (TIF) tarps are not used. TIF tarps are a technological advance that is more effective in controlling fumigant emissions in soil. </a:t>
            </a:r>
            <a:r>
              <a:rPr lang="en-US" baseline="0" dirty="0" smtClean="0"/>
              <a:t> </a:t>
            </a:r>
            <a:r>
              <a:rPr lang="en-US" dirty="0" smtClean="0"/>
              <a:t>A buffer zone is an area that surrounds a field that has been treated with a pesticide; certain activities are restricted within the area for a specified period of time to protect human health.</a:t>
            </a:r>
          </a:p>
          <a:p>
            <a:endParaRPr lang="en-US" dirty="0"/>
          </a:p>
        </p:txBody>
      </p:sp>
      <p:sp>
        <p:nvSpPr>
          <p:cNvPr id="4" name="Slide Number Placeholder 3"/>
          <p:cNvSpPr>
            <a:spLocks noGrp="1"/>
          </p:cNvSpPr>
          <p:nvPr>
            <p:ph type="sldNum" sz="quarter" idx="10"/>
          </p:nvPr>
        </p:nvSpPr>
        <p:spPr/>
        <p:txBody>
          <a:bodyPr/>
          <a:lstStyle/>
          <a:p>
            <a:fld id="{C931DD6A-8A34-4C22-8D14-0A68A34C66CC}" type="slidenum">
              <a:rPr lang="en-US" smtClean="0"/>
              <a:t>6</a:t>
            </a:fld>
            <a:endParaRPr lang="en-US"/>
          </a:p>
        </p:txBody>
      </p:sp>
    </p:spTree>
    <p:extLst>
      <p:ext uri="{BB962C8B-B14F-4D97-AF65-F5344CB8AC3E}">
        <p14:creationId xmlns:p14="http://schemas.microsoft.com/office/powerpoint/2010/main" val="2378827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1DD6A-8A34-4C22-8D14-0A68A34C66CC}" type="slidenum">
              <a:rPr lang="en-US" smtClean="0"/>
              <a:t>8</a:t>
            </a:fld>
            <a:endParaRPr lang="en-US"/>
          </a:p>
        </p:txBody>
      </p:sp>
    </p:spTree>
    <p:extLst>
      <p:ext uri="{BB962C8B-B14F-4D97-AF65-F5344CB8AC3E}">
        <p14:creationId xmlns:p14="http://schemas.microsoft.com/office/powerpoint/2010/main" val="1041073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a:t>
            </a:r>
            <a:r>
              <a:rPr lang="en-US" dirty="0" err="1" smtClean="0"/>
              <a:t>untarped</a:t>
            </a:r>
            <a:r>
              <a:rPr lang="en-US" dirty="0" smtClean="0"/>
              <a:t> applications approved will maintain</a:t>
            </a:r>
            <a:r>
              <a:rPr lang="en-US" baseline="0" dirty="0" smtClean="0"/>
              <a:t> a </a:t>
            </a:r>
            <a:r>
              <a:rPr lang="en-US" dirty="0" smtClean="0"/>
              <a:t>min. buffer zone distance of 100 feet.</a:t>
            </a:r>
            <a:endParaRPr lang="en-US" dirty="0"/>
          </a:p>
        </p:txBody>
      </p:sp>
      <p:sp>
        <p:nvSpPr>
          <p:cNvPr id="4" name="Slide Number Placeholder 3"/>
          <p:cNvSpPr>
            <a:spLocks noGrp="1"/>
          </p:cNvSpPr>
          <p:nvPr>
            <p:ph type="sldNum" sz="quarter" idx="10"/>
          </p:nvPr>
        </p:nvSpPr>
        <p:spPr/>
        <p:txBody>
          <a:bodyPr/>
          <a:lstStyle/>
          <a:p>
            <a:fld id="{C931DD6A-8A34-4C22-8D14-0A68A34C66CC}" type="slidenum">
              <a:rPr lang="en-US" smtClean="0"/>
              <a:t>12</a:t>
            </a:fld>
            <a:endParaRPr lang="en-US"/>
          </a:p>
        </p:txBody>
      </p:sp>
    </p:spTree>
    <p:extLst>
      <p:ext uri="{BB962C8B-B14F-4D97-AF65-F5344CB8AC3E}">
        <p14:creationId xmlns:p14="http://schemas.microsoft.com/office/powerpoint/2010/main" val="4100176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Notice of intent requirements:</a:t>
            </a:r>
            <a:r>
              <a:rPr lang="en-US" dirty="0" smtClean="0"/>
              <a:t> DPR will require upcoming fumigation at least 48 hours before the scheduled application. Current regulation requires a 24-hour notice.</a:t>
            </a:r>
          </a:p>
          <a:p>
            <a:pPr marL="0" indent="0">
              <a:buNone/>
            </a:pPr>
            <a:endParaRPr lang="en-US" dirty="0" smtClean="0"/>
          </a:p>
          <a:p>
            <a:r>
              <a:rPr lang="en-US" dirty="0" smtClean="0"/>
              <a:t>Agricultural Commissioner’s Office- NOI must be received by the at </a:t>
            </a:r>
            <a:r>
              <a:rPr lang="en-US" dirty="0" smtClean="0">
                <a:solidFill>
                  <a:srgbClr val="FF0000"/>
                </a:solidFill>
              </a:rPr>
              <a:t>least 3 business days </a:t>
            </a:r>
            <a:r>
              <a:rPr lang="en-US" dirty="0" smtClean="0"/>
              <a:t>prior to the start of the fumigation. Prior to fumigation, the applicator must obtain written approval of the NOI from the Agricultural Commissioner’s Office. If the fumigation does not begin within 12 hours of the scheduled start time, a new NOI must be submitted and approved. </a:t>
            </a:r>
          </a:p>
          <a:p>
            <a:endParaRPr lang="en-US" dirty="0"/>
          </a:p>
        </p:txBody>
      </p:sp>
      <p:sp>
        <p:nvSpPr>
          <p:cNvPr id="4" name="Slide Number Placeholder 3"/>
          <p:cNvSpPr>
            <a:spLocks noGrp="1"/>
          </p:cNvSpPr>
          <p:nvPr>
            <p:ph type="sldNum" sz="quarter" idx="10"/>
          </p:nvPr>
        </p:nvSpPr>
        <p:spPr/>
        <p:txBody>
          <a:bodyPr/>
          <a:lstStyle/>
          <a:p>
            <a:fld id="{C931DD6A-8A34-4C22-8D14-0A68A34C66CC}" type="slidenum">
              <a:rPr lang="en-US" smtClean="0"/>
              <a:t>13</a:t>
            </a:fld>
            <a:endParaRPr lang="en-US"/>
          </a:p>
        </p:txBody>
      </p:sp>
    </p:spTree>
    <p:extLst>
      <p:ext uri="{BB962C8B-B14F-4D97-AF65-F5344CB8AC3E}">
        <p14:creationId xmlns:p14="http://schemas.microsoft.com/office/powerpoint/2010/main" val="3281029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County approved TIF Tarps for Chloropicrin - 60% Buffer zone reduction </a:t>
            </a:r>
            <a:endParaRPr lang="en-US" dirty="0" smtClean="0"/>
          </a:p>
          <a:p>
            <a:r>
              <a:rPr lang="en-US" dirty="0" smtClean="0"/>
              <a:t>DPR has informed us that some of the 60% credit tarps on the US EPA approved list may not perform as expected in high humidity.  Currently DPR is establishing an approved list that will be a subset of the US EPA approved list.  It may take some time for DPR to establish the California approved list.  In the interim, refer to the list (below) of tarps that have been tested and qualify for 60% reduction in buffer zone distance. </a:t>
            </a:r>
          </a:p>
          <a:p>
            <a:r>
              <a:rPr lang="en-US" dirty="0" smtClean="0"/>
              <a:t> </a:t>
            </a:r>
          </a:p>
          <a:p>
            <a:r>
              <a:rPr lang="en-US" dirty="0" smtClean="0"/>
              <a:t>PLEASE KEEP IN MIND: When DPR’s TIF approved tarp list for 60 % buffer zone reductions are determined, this may change current approved TIF tarps on the **county approved list for 60 % buffer zone reduction.  See county list below.   </a:t>
            </a:r>
          </a:p>
          <a:p>
            <a:r>
              <a:rPr lang="en-US" dirty="0" smtClean="0"/>
              <a:t> </a:t>
            </a:r>
          </a:p>
          <a:p>
            <a:r>
              <a:rPr lang="en-US" dirty="0" smtClean="0"/>
              <a:t>**At this time the following tarps are approved for use with field soil fumigants containing      chloropicrin in Ventura County and qualify for 60% credit. The mils listed for tarp thickness are the minimum allowed:</a:t>
            </a:r>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C931DD6A-8A34-4C22-8D14-0A68A34C66CC}" type="slidenum">
              <a:rPr lang="en-US" smtClean="0"/>
              <a:t>20</a:t>
            </a:fld>
            <a:endParaRPr lang="en-US"/>
          </a:p>
        </p:txBody>
      </p:sp>
    </p:spTree>
    <p:extLst>
      <p:ext uri="{BB962C8B-B14F-4D97-AF65-F5344CB8AC3E}">
        <p14:creationId xmlns:p14="http://schemas.microsoft.com/office/powerpoint/2010/main" val="76848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FA2FC-6704-4485-9DD1-5669E86F47C5}"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16677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FA2FC-6704-4485-9DD1-5669E86F47C5}"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1489623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FA2FC-6704-4485-9DD1-5669E86F47C5}"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328925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6FA2FC-6704-4485-9DD1-5669E86F47C5}"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39140953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6FA2FC-6704-4485-9DD1-5669E86F47C5}"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4167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6FA2FC-6704-4485-9DD1-5669E86F47C5}"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567216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6FA2FC-6704-4485-9DD1-5669E86F47C5}"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18771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6FA2FC-6704-4485-9DD1-5669E86F47C5}"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424170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6FA2FC-6704-4485-9DD1-5669E86F47C5}"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268672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FA2FC-6704-4485-9DD1-5669E86F47C5}"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201774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6FA2FC-6704-4485-9DD1-5669E86F47C5}"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CCC74-2937-4C43-A6FE-7A9F185CF7A5}" type="slidenum">
              <a:rPr lang="en-US" smtClean="0"/>
              <a:t>‹#›</a:t>
            </a:fld>
            <a:endParaRPr lang="en-US"/>
          </a:p>
        </p:txBody>
      </p:sp>
    </p:spTree>
    <p:extLst>
      <p:ext uri="{BB962C8B-B14F-4D97-AF65-F5344CB8AC3E}">
        <p14:creationId xmlns:p14="http://schemas.microsoft.com/office/powerpoint/2010/main" val="207306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FA2FC-6704-4485-9DD1-5669E86F47C5}" type="datetimeFigureOut">
              <a:rPr lang="en-US" smtClean="0"/>
              <a:t>4/22/2015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CCC74-2937-4C43-A6FE-7A9F185CF7A5}" type="slidenum">
              <a:rPr lang="en-US" smtClean="0"/>
              <a:t>‹#›</a:t>
            </a:fld>
            <a:endParaRPr lang="en-US"/>
          </a:p>
        </p:txBody>
      </p:sp>
    </p:spTree>
    <p:extLst>
      <p:ext uri="{BB962C8B-B14F-4D97-AF65-F5344CB8AC3E}">
        <p14:creationId xmlns:p14="http://schemas.microsoft.com/office/powerpoint/2010/main" val="260283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ryan.casey@ventur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dpr.ca.gov/docs/enforce/compend/vol_3/append_k.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dpr.ca.gov/docs/emon/methbrom/buffer_determination.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452" y="113334"/>
            <a:ext cx="10515600" cy="1325563"/>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t>
            </a:r>
            <a:br>
              <a:rPr lang="en-US" sz="3600" b="1" dirty="0" smtClean="0"/>
            </a:br>
            <a:r>
              <a:rPr lang="en-US" sz="5300" b="1" dirty="0" smtClean="0">
                <a:latin typeface="+mn-lt"/>
                <a:cs typeface="Times New Roman" panose="02020603050405020304" pitchFamily="18" charset="0"/>
              </a:rPr>
              <a:t>Ventura County Specific </a:t>
            </a:r>
            <a:r>
              <a:rPr lang="en-US" sz="5300" b="1" dirty="0">
                <a:latin typeface="+mn-lt"/>
                <a:cs typeface="Times New Roman" panose="02020603050405020304" pitchFamily="18" charset="0"/>
              </a:rPr>
              <a:t>Field Fumigation Conditions</a:t>
            </a:r>
            <a:r>
              <a:rPr lang="en-US" b="1" dirty="0" smtClean="0">
                <a:latin typeface="+mn-lt"/>
                <a:cs typeface="Times New Roman" panose="02020603050405020304" pitchFamily="18" charset="0"/>
              </a:rPr>
              <a:t/>
            </a:r>
            <a:br>
              <a:rPr lang="en-US" b="1" dirty="0" smtClean="0">
                <a:latin typeface="+mn-lt"/>
                <a:cs typeface="Times New Roman" panose="02020603050405020304" pitchFamily="18" charset="0"/>
              </a:rPr>
            </a:br>
            <a:r>
              <a:rPr lang="en-US" sz="3600" b="1" dirty="0" smtClean="0">
                <a:latin typeface="+mn-lt"/>
                <a:cs typeface="Times New Roman" panose="02020603050405020304" pitchFamily="18" charset="0"/>
              </a:rPr>
              <a:t/>
            </a:r>
            <a:br>
              <a:rPr lang="en-US" sz="3600" b="1" dirty="0" smtClean="0">
                <a:latin typeface="+mn-lt"/>
                <a:cs typeface="Times New Roman" panose="02020603050405020304" pitchFamily="18" charset="0"/>
              </a:rPr>
            </a:br>
            <a:r>
              <a:rPr lang="en-US" dirty="0" smtClean="0">
                <a:latin typeface="+mn-lt"/>
                <a:cs typeface="Times New Roman" panose="02020603050405020304" pitchFamily="18" charset="0"/>
              </a:rPr>
              <a:t>Chloropicrin and Chloropicrin </a:t>
            </a:r>
            <a:r>
              <a:rPr lang="en-US" dirty="0">
                <a:latin typeface="+mn-lt"/>
                <a:cs typeface="Times New Roman" panose="02020603050405020304" pitchFamily="18" charset="0"/>
              </a:rPr>
              <a:t>Containing </a:t>
            </a:r>
            <a:r>
              <a:rPr lang="en-US" dirty="0" smtClean="0">
                <a:latin typeface="+mn-lt"/>
                <a:cs typeface="Times New Roman" panose="02020603050405020304" pitchFamily="18" charset="0"/>
              </a:rPr>
              <a:t>Products</a:t>
            </a:r>
            <a:endParaRPr lang="en-US" b="1" dirty="0">
              <a:latin typeface="+mn-lt"/>
              <a:cs typeface="Times New Roman" panose="02020603050405020304" pitchFamily="18" charset="0"/>
            </a:endParaRPr>
          </a:p>
        </p:txBody>
      </p:sp>
      <p:sp>
        <p:nvSpPr>
          <p:cNvPr id="3" name="Content Placeholder 2"/>
          <p:cNvSpPr>
            <a:spLocks noGrp="1"/>
          </p:cNvSpPr>
          <p:nvPr>
            <p:ph idx="1"/>
          </p:nvPr>
        </p:nvSpPr>
        <p:spPr>
          <a:xfrm>
            <a:off x="236306" y="2619910"/>
            <a:ext cx="14728679" cy="8101010"/>
          </a:xfrm>
        </p:spPr>
        <p:txBody>
          <a:bodyPr/>
          <a:lstStyle/>
          <a:p>
            <a:pPr marL="0" indent="0">
              <a:buNone/>
            </a:pPr>
            <a:r>
              <a:rPr lang="en-US" dirty="0" smtClean="0"/>
              <a:t> 	</a:t>
            </a:r>
            <a:endParaRPr lang="en-US" dirty="0"/>
          </a:p>
        </p:txBody>
      </p:sp>
      <p:pic>
        <p:nvPicPr>
          <p:cNvPr id="2050" name="Picture 2" descr="Molecule of the Week: Cloropicr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4922" y="2619910"/>
            <a:ext cx="3548659" cy="3939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601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0" y="469900"/>
            <a:ext cx="3111500" cy="830997"/>
          </a:xfrm>
          <a:prstGeom prst="rect">
            <a:avLst/>
          </a:prstGeom>
          <a:noFill/>
          <a:scene3d>
            <a:camera prst="orthographicFront"/>
            <a:lightRig rig="threePt" dir="t"/>
          </a:scene3d>
          <a:sp3d>
            <a:bevelT/>
          </a:sp3d>
        </p:spPr>
        <p:txBody>
          <a:bodyPr wrap="square" rtlCol="0">
            <a:spAutoFit/>
          </a:bodyPr>
          <a:lstStyle/>
          <a:p>
            <a:r>
              <a:rPr lang="en-US" sz="4800" dirty="0" smtClean="0"/>
              <a:t>Scenario 2: </a:t>
            </a:r>
            <a:endParaRPr lang="en-US" sz="4800" dirty="0"/>
          </a:p>
        </p:txBody>
      </p:sp>
      <p:graphicFrame>
        <p:nvGraphicFramePr>
          <p:cNvPr id="3" name="Table 2"/>
          <p:cNvGraphicFramePr>
            <a:graphicFrameLocks noGrp="1"/>
          </p:cNvGraphicFramePr>
          <p:nvPr>
            <p:extLst>
              <p:ext uri="{D42A27DB-BD31-4B8C-83A1-F6EECF244321}">
                <p14:modId xmlns:p14="http://schemas.microsoft.com/office/powerpoint/2010/main" val="827887406"/>
              </p:ext>
            </p:extLst>
          </p:nvPr>
        </p:nvGraphicFramePr>
        <p:xfrm>
          <a:off x="558800" y="1443566"/>
          <a:ext cx="10756900" cy="5059680"/>
        </p:xfrm>
        <a:graphic>
          <a:graphicData uri="http://schemas.openxmlformats.org/drawingml/2006/table">
            <a:tbl>
              <a:tblPr>
                <a:tableStyleId>{5C22544A-7EE6-4342-B048-85BDC9FD1C3A}</a:tableStyleId>
              </a:tblPr>
              <a:tblGrid>
                <a:gridCol w="5378450"/>
                <a:gridCol w="537845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effectLst/>
                        </a:rPr>
                        <a:t>If:</a:t>
                      </a:r>
                      <a:endParaRPr lang="en-US" sz="2800" dirty="0" smtClean="0">
                        <a:effectLst/>
                        <a:latin typeface="+mn-lt"/>
                        <a:cs typeface="Times New Roman" panose="02020603050405020304" pitchFamily="18" charset="0"/>
                      </a:endParaRPr>
                    </a:p>
                    <a:p>
                      <a:endParaRPr lang="en-US"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effectLst/>
                        </a:rPr>
                        <a:t>Then:</a:t>
                      </a:r>
                    </a:p>
                    <a:p>
                      <a:endParaRPr lang="en-US"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effectLst/>
                          <a:latin typeface="+mn-lt"/>
                        </a:rPr>
                        <a:t>the chloropicrin buffer zone is larger than the methyl bromide inner buffer zone, but smaller than the methyl bromide outer buffer zone…</a:t>
                      </a:r>
                    </a:p>
                    <a:p>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effectLst/>
                          <a:latin typeface="+mn-lt"/>
                        </a:rPr>
                        <a:t>there are two buffer zones – a chloropicrin buffer zone and a methyl bromide outer buffer zone. The chloropicrin buffer zone distance also functions as the methyl bromide inner buffer zone distance. Both the chloropicrin buffer zone and methyl bromide inner buffer zone restrictions apply. All of the methyl bromide outer buffer zone restrictions also apply</a:t>
                      </a:r>
                    </a:p>
                    <a:p>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solidFill>
                      <a:schemeClr val="bg1"/>
                    </a:solidFill>
                  </a:tcPr>
                </a:tc>
              </a:tr>
            </a:tbl>
          </a:graphicData>
        </a:graphic>
      </p:graphicFrame>
    </p:spTree>
    <p:extLst>
      <p:ext uri="{BB962C8B-B14F-4D97-AF65-F5344CB8AC3E}">
        <p14:creationId xmlns:p14="http://schemas.microsoft.com/office/powerpoint/2010/main" val="38721970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fontAlgn="t">
              <a:buNone/>
            </a:pPr>
            <a:r>
              <a:rPr lang="en-US" dirty="0"/>
              <a:t> </a:t>
            </a:r>
          </a:p>
          <a:p>
            <a:endParaRPr lang="en-US" dirty="0"/>
          </a:p>
        </p:txBody>
      </p:sp>
      <p:sp>
        <p:nvSpPr>
          <p:cNvPr id="2" name="TextBox 1"/>
          <p:cNvSpPr txBox="1"/>
          <p:nvPr/>
        </p:nvSpPr>
        <p:spPr>
          <a:xfrm>
            <a:off x="4552950" y="165100"/>
            <a:ext cx="3086100" cy="830997"/>
          </a:xfrm>
          <a:prstGeom prst="rect">
            <a:avLst/>
          </a:prstGeom>
          <a:noFill/>
        </p:spPr>
        <p:txBody>
          <a:bodyPr wrap="square" rtlCol="0">
            <a:spAutoFit/>
          </a:bodyPr>
          <a:lstStyle/>
          <a:p>
            <a:r>
              <a:rPr lang="en-US" sz="4800" dirty="0"/>
              <a:t>Scenario 3: </a:t>
            </a:r>
          </a:p>
        </p:txBody>
      </p:sp>
      <p:graphicFrame>
        <p:nvGraphicFramePr>
          <p:cNvPr id="7" name="Table 6"/>
          <p:cNvGraphicFramePr>
            <a:graphicFrameLocks noGrp="1"/>
          </p:cNvGraphicFramePr>
          <p:nvPr>
            <p:extLst>
              <p:ext uri="{D42A27DB-BD31-4B8C-83A1-F6EECF244321}">
                <p14:modId xmlns:p14="http://schemas.microsoft.com/office/powerpoint/2010/main" val="1626406652"/>
              </p:ext>
            </p:extLst>
          </p:nvPr>
        </p:nvGraphicFramePr>
        <p:xfrm>
          <a:off x="342900" y="996097"/>
          <a:ext cx="11480800" cy="5542158"/>
        </p:xfrm>
        <a:graphic>
          <a:graphicData uri="http://schemas.openxmlformats.org/drawingml/2006/table">
            <a:tbl>
              <a:tblPr>
                <a:tableStyleId>{5C22544A-7EE6-4342-B048-85BDC9FD1C3A}</a:tableStyleId>
              </a:tblPr>
              <a:tblGrid>
                <a:gridCol w="5740400"/>
                <a:gridCol w="5740400"/>
              </a:tblGrid>
              <a:tr h="8963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effectLst/>
                        </a:rPr>
                        <a:t>If:</a:t>
                      </a:r>
                      <a:endParaRPr lang="en-US" sz="2800" dirty="0" smtClean="0">
                        <a:effectLst/>
                        <a:latin typeface="+mn-lt"/>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effectLst/>
                        </a:rPr>
                        <a:t>Then:</a:t>
                      </a:r>
                    </a:p>
                    <a:p>
                      <a:endParaRPr lang="en-US" sz="28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solidFill>
                      <a:schemeClr val="bg1"/>
                    </a:solidFill>
                  </a:tcPr>
                </a:tc>
              </a:tr>
              <a:tr h="4597278">
                <a:tc>
                  <a:txBody>
                    <a:bodyPr/>
                    <a:lstStyle/>
                    <a:p>
                      <a:r>
                        <a:rPr lang="en-US" sz="2400" dirty="0" smtClean="0">
                          <a:effectLst/>
                          <a:latin typeface="+mn-lt"/>
                        </a:rPr>
                        <a:t>the chloropicrin buffer zone is larger than the outer methyl bromide buffer zone…</a:t>
                      </a:r>
                    </a:p>
                    <a:p>
                      <a:endParaRPr lang="en-US" sz="24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solidFill>
                      <a:schemeClr val="bg1"/>
                    </a:solidFill>
                  </a:tcPr>
                </a:tc>
                <a:tc>
                  <a:txBody>
                    <a:bodyPr/>
                    <a:lstStyle/>
                    <a:p>
                      <a:pPr marL="0" marR="0">
                        <a:spcBef>
                          <a:spcPts val="0"/>
                        </a:spcBef>
                        <a:spcAft>
                          <a:spcPts val="0"/>
                        </a:spcAft>
                      </a:pPr>
                      <a:r>
                        <a:rPr lang="en-US" sz="2400" dirty="0" smtClean="0">
                          <a:effectLst/>
                          <a:latin typeface="+mn-lt"/>
                        </a:rPr>
                        <a:t>there are two buffer zones – a chloropicrin buffer zone and a methyl bromide inner buffer zone. All of the methyl bromide inner buffer zone restrictions apply. The chloropicrin buffer zone distance also functions as the methyl bromide outer buffer zone distance. Both the chloropicrin buffer zone and methyl bromide outer buffer zone restrictions apply, except, no persons are allowed within the buffer zone except to perform fumigation-handling activities or transit by vehicle or bicycle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cell3D prstMaterial="dkEdge">
                      <a:bevel/>
                      <a:lightRig rig="flood" dir="t"/>
                    </a:cell3D>
                    <a:solidFill>
                      <a:schemeClr val="bg1"/>
                    </a:solidFill>
                  </a:tcPr>
                </a:tc>
              </a:tr>
            </a:tbl>
          </a:graphicData>
        </a:graphic>
      </p:graphicFrame>
    </p:spTree>
    <p:extLst>
      <p:ext uri="{BB962C8B-B14F-4D97-AF65-F5344CB8AC3E}">
        <p14:creationId xmlns:p14="http://schemas.microsoft.com/office/powerpoint/2010/main" val="10573314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357" y="1229472"/>
            <a:ext cx="8812696" cy="546319"/>
          </a:xfrm>
        </p:spPr>
        <p:txBody>
          <a:bodyPr>
            <a:normAutofit fontScale="90000"/>
          </a:bodyPr>
          <a:lstStyle/>
          <a:p>
            <a:r>
              <a:rPr lang="en-US" sz="5300" b="1" dirty="0">
                <a:latin typeface="+mn-lt"/>
              </a:rPr>
              <a:t>Minimum buffer zone </a:t>
            </a:r>
            <a:r>
              <a:rPr lang="en-US" sz="5300" b="1" dirty="0" smtClean="0">
                <a:latin typeface="+mn-lt"/>
              </a:rPr>
              <a:t>distance:</a:t>
            </a:r>
            <a:r>
              <a:rPr lang="en-US" dirty="0">
                <a:latin typeface="+mn-lt"/>
              </a:rPr>
              <a:t/>
            </a:r>
            <a:br>
              <a:rPr lang="en-US" dirty="0">
                <a:latin typeface="+mn-lt"/>
              </a:rPr>
            </a:br>
            <a:r>
              <a:rPr lang="en-US" sz="2700" dirty="0" smtClean="0">
                <a:latin typeface="+mn-lt"/>
              </a:rPr>
              <a:t/>
            </a:r>
            <a:br>
              <a:rPr lang="en-US" sz="2700" dirty="0" smtClean="0">
                <a:latin typeface="+mn-lt"/>
              </a:rPr>
            </a:br>
            <a:r>
              <a:rPr lang="en-US" sz="2700" dirty="0">
                <a:latin typeface="+mn-lt"/>
              </a:rPr>
              <a:t/>
            </a:r>
            <a:br>
              <a:rPr lang="en-US" sz="2700" dirty="0">
                <a:latin typeface="+mn-lt"/>
              </a:rPr>
            </a:br>
            <a:endParaRPr lang="en-US" sz="2700" dirty="0">
              <a:latin typeface="+mn-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17715886"/>
              </p:ext>
            </p:extLst>
          </p:nvPr>
        </p:nvGraphicFramePr>
        <p:xfrm>
          <a:off x="1408038" y="1817511"/>
          <a:ext cx="9988832" cy="4740728"/>
        </p:xfrm>
        <a:graphic>
          <a:graphicData uri="http://schemas.openxmlformats.org/drawingml/2006/table">
            <a:tbl>
              <a:tblPr>
                <a:tableStyleId>{5C22544A-7EE6-4342-B048-85BDC9FD1C3A}</a:tableStyleId>
              </a:tblPr>
              <a:tblGrid>
                <a:gridCol w="2714356"/>
                <a:gridCol w="2714356"/>
                <a:gridCol w="2682992"/>
                <a:gridCol w="1877128"/>
              </a:tblGrid>
              <a:tr h="806345">
                <a:tc rowSpan="2">
                  <a:txBody>
                    <a:bodyPr/>
                    <a:lstStyle/>
                    <a:p>
                      <a:pPr algn="ctr"/>
                      <a:r>
                        <a:rPr lang="en-US" sz="2800" dirty="0">
                          <a:solidFill>
                            <a:srgbClr val="FF0000"/>
                          </a:solidFill>
                          <a:effectLst/>
                          <a:latin typeface="+mn-lt"/>
                        </a:rPr>
                        <a:t>Tarps that qualify </a:t>
                      </a:r>
                      <a:r>
                        <a:rPr lang="en-US" sz="2800" dirty="0" smtClean="0">
                          <a:solidFill>
                            <a:srgbClr val="FF0000"/>
                          </a:solidFill>
                          <a:effectLst/>
                          <a:latin typeface="+mn-lt"/>
                        </a:rPr>
                        <a:t>for</a:t>
                      </a:r>
                      <a:r>
                        <a:rPr lang="en-US" sz="2800" baseline="0" dirty="0" smtClean="0">
                          <a:solidFill>
                            <a:srgbClr val="FF0000"/>
                          </a:solidFill>
                          <a:effectLst/>
                          <a:latin typeface="+mn-lt"/>
                        </a:rPr>
                        <a:t> a </a:t>
                      </a:r>
                      <a:r>
                        <a:rPr lang="en-US" sz="2800" dirty="0" smtClean="0">
                          <a:solidFill>
                            <a:srgbClr val="FF0000"/>
                          </a:solidFill>
                          <a:effectLst/>
                          <a:latin typeface="+mn-lt"/>
                        </a:rPr>
                        <a:t>reduction </a:t>
                      </a:r>
                      <a:r>
                        <a:rPr lang="en-US" sz="2800" dirty="0">
                          <a:solidFill>
                            <a:srgbClr val="FF0000"/>
                          </a:solidFill>
                          <a:effectLst/>
                          <a:latin typeface="+mn-lt"/>
                        </a:rPr>
                        <a:t>credit of</a:t>
                      </a:r>
                    </a:p>
                    <a:p>
                      <a:pPr algn="ctr"/>
                      <a:r>
                        <a:rPr lang="en-US" sz="2800" dirty="0">
                          <a:solidFill>
                            <a:srgbClr val="FF0000"/>
                          </a:solidFill>
                          <a:effectLst/>
                          <a:latin typeface="+mn-lt"/>
                        </a:rPr>
                        <a:t>60%</a:t>
                      </a:r>
                    </a:p>
                    <a:p>
                      <a:pPr marL="0" marR="0">
                        <a:spcBef>
                          <a:spcPts val="0"/>
                        </a:spcBef>
                        <a:spcAft>
                          <a:spcPts val="0"/>
                        </a:spcAft>
                      </a:pPr>
                      <a:r>
                        <a:rPr lang="en-US" sz="2400" dirty="0">
                          <a:effectLst/>
                          <a:latin typeface="+mn-lt"/>
                        </a:rPr>
                        <a:t> </a:t>
                      </a:r>
                      <a:endParaRPr lang="en-US" sz="24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gridSpan="2">
                  <a:txBody>
                    <a:bodyPr/>
                    <a:lstStyle/>
                    <a:p>
                      <a:pPr algn="ctr"/>
                      <a:r>
                        <a:rPr lang="en-US" sz="2800" dirty="0">
                          <a:effectLst/>
                          <a:latin typeface="+mn-lt"/>
                        </a:rPr>
                        <a:t>Tarps that do </a:t>
                      </a:r>
                      <a:r>
                        <a:rPr lang="en-US" sz="2800" u="sng" dirty="0">
                          <a:effectLst/>
                          <a:latin typeface="+mn-lt"/>
                        </a:rPr>
                        <a:t>not</a:t>
                      </a:r>
                      <a:r>
                        <a:rPr lang="en-US" sz="2800" dirty="0">
                          <a:effectLst/>
                          <a:latin typeface="+mn-lt"/>
                        </a:rPr>
                        <a:t> qualify for a reduction credit of</a:t>
                      </a:r>
                    </a:p>
                    <a:p>
                      <a:pPr algn="ctr"/>
                      <a:r>
                        <a:rPr lang="en-US" sz="2800" dirty="0">
                          <a:effectLst/>
                          <a:latin typeface="+mn-lt"/>
                        </a:rPr>
                        <a:t>60%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hMerge="1">
                  <a:txBody>
                    <a:bodyPr/>
                    <a:lstStyle/>
                    <a:p>
                      <a:endParaRPr lang="en-US"/>
                    </a:p>
                  </a:txBody>
                  <a:tcPr/>
                </a:tc>
                <a:tc rowSpan="2">
                  <a:txBody>
                    <a:bodyPr/>
                    <a:lstStyle/>
                    <a:p>
                      <a:pPr marL="0" marR="0" algn="ctr">
                        <a:spcBef>
                          <a:spcPts val="0"/>
                        </a:spcBef>
                        <a:spcAft>
                          <a:spcPts val="0"/>
                        </a:spcAft>
                      </a:pPr>
                      <a:r>
                        <a:rPr lang="en-US" sz="2400" dirty="0">
                          <a:effectLst/>
                          <a:latin typeface="+mn-lt"/>
                        </a:rPr>
                        <a:t>  </a:t>
                      </a:r>
                      <a:r>
                        <a:rPr lang="en-US" sz="2800" dirty="0" err="1">
                          <a:effectLst/>
                          <a:latin typeface="+mn-lt"/>
                        </a:rPr>
                        <a:t>Untarped</a:t>
                      </a:r>
                      <a:r>
                        <a:rPr lang="en-US" sz="2800" dirty="0">
                          <a:effectLst/>
                          <a:latin typeface="+mn-lt"/>
                        </a:rPr>
                        <a:t>     applications</a:t>
                      </a:r>
                      <a:endParaRPr lang="en-US" sz="24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r>
              <a:tr h="2492953">
                <a:tc vMerge="1">
                  <a:txBody>
                    <a:bodyPr/>
                    <a:lstStyle/>
                    <a:p>
                      <a:endParaRPr lang="en-US"/>
                    </a:p>
                  </a:txBody>
                  <a:tcPr/>
                </a:tc>
                <a:tc>
                  <a:txBody>
                    <a:bodyPr/>
                    <a:lstStyle/>
                    <a:p>
                      <a:pPr algn="ctr"/>
                      <a:r>
                        <a:rPr lang="en-US" sz="2400" dirty="0">
                          <a:effectLst/>
                          <a:latin typeface="+mn-lt"/>
                        </a:rPr>
                        <a:t>Application block</a:t>
                      </a:r>
                    </a:p>
                    <a:p>
                      <a:pPr algn="ctr"/>
                      <a:r>
                        <a:rPr lang="en-US" sz="2400" dirty="0">
                          <a:effectLst/>
                          <a:latin typeface="+mn-lt"/>
                        </a:rPr>
                        <a:t>Less than or equal to 6 acres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a:txBody>
                    <a:bodyPr/>
                    <a:lstStyle/>
                    <a:p>
                      <a:pPr algn="ctr"/>
                      <a:r>
                        <a:rPr lang="en-US" sz="2400" dirty="0">
                          <a:effectLst/>
                          <a:latin typeface="+mn-lt"/>
                        </a:rPr>
                        <a:t>Application block Greater than 6 acres, </a:t>
                      </a:r>
                    </a:p>
                    <a:p>
                      <a:pPr algn="ctr"/>
                      <a:r>
                        <a:rPr lang="en-US" sz="2400" dirty="0">
                          <a:effectLst/>
                          <a:latin typeface="+mn-lt"/>
                        </a:rPr>
                        <a:t>up to 40 acres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vMerge="1">
                  <a:txBody>
                    <a:bodyPr/>
                    <a:lstStyle/>
                    <a:p>
                      <a:endParaRPr lang="en-US"/>
                    </a:p>
                  </a:txBody>
                  <a:tcPr/>
                </a:tc>
              </a:tr>
              <a:tr h="967615">
                <a:tc>
                  <a:txBody>
                    <a:bodyPr/>
                    <a:lstStyle/>
                    <a:p>
                      <a:pPr marL="0" marR="0">
                        <a:spcBef>
                          <a:spcPts val="0"/>
                        </a:spcBef>
                        <a:spcAft>
                          <a:spcPts val="0"/>
                        </a:spcAft>
                      </a:pPr>
                      <a:r>
                        <a:rPr lang="en-US" sz="2400" dirty="0">
                          <a:effectLst/>
                          <a:latin typeface="+mn-lt"/>
                        </a:rPr>
                        <a:t>          25 feet</a:t>
                      </a:r>
                      <a:endParaRPr lang="en-US" sz="24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a:txBody>
                    <a:bodyPr/>
                    <a:lstStyle/>
                    <a:p>
                      <a:pPr marL="0" marR="0">
                        <a:spcBef>
                          <a:spcPts val="0"/>
                        </a:spcBef>
                        <a:spcAft>
                          <a:spcPts val="0"/>
                        </a:spcAft>
                      </a:pPr>
                      <a:r>
                        <a:rPr lang="en-US" sz="2400" dirty="0">
                          <a:effectLst/>
                          <a:latin typeface="+mn-lt"/>
                        </a:rPr>
                        <a:t>            60 feet</a:t>
                      </a:r>
                      <a:endParaRPr lang="en-US" sz="24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a:txBody>
                    <a:bodyPr/>
                    <a:lstStyle/>
                    <a:p>
                      <a:pPr marL="0" marR="0" algn="l">
                        <a:spcBef>
                          <a:spcPts val="0"/>
                        </a:spcBef>
                        <a:spcAft>
                          <a:spcPts val="0"/>
                        </a:spcAft>
                      </a:pPr>
                      <a:r>
                        <a:rPr lang="en-US" sz="2400" dirty="0">
                          <a:effectLst/>
                          <a:latin typeface="+mn-lt"/>
                        </a:rPr>
                        <a:t>          100 feet</a:t>
                      </a:r>
                    </a:p>
                    <a:p>
                      <a:pPr marL="0" marR="0">
                        <a:spcBef>
                          <a:spcPts val="0"/>
                        </a:spcBef>
                        <a:spcAft>
                          <a:spcPts val="0"/>
                        </a:spcAft>
                      </a:pPr>
                      <a:r>
                        <a:rPr lang="en-US" sz="2400" dirty="0">
                          <a:effectLst/>
                          <a:latin typeface="+mn-lt"/>
                        </a:rPr>
                        <a:t> </a:t>
                      </a:r>
                      <a:endParaRPr lang="en-US" sz="24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a:txBody>
                    <a:bodyPr/>
                    <a:lstStyle/>
                    <a:p>
                      <a:pPr marL="0" marR="0" algn="l">
                        <a:spcBef>
                          <a:spcPts val="0"/>
                        </a:spcBef>
                        <a:spcAft>
                          <a:spcPts val="0"/>
                        </a:spcAft>
                      </a:pPr>
                      <a:r>
                        <a:rPr lang="en-US" sz="2400" dirty="0">
                          <a:effectLst/>
                          <a:latin typeface="+mn-lt"/>
                        </a:rPr>
                        <a:t>    </a:t>
                      </a:r>
                      <a:r>
                        <a:rPr lang="en-US" sz="2400" dirty="0">
                          <a:solidFill>
                            <a:srgbClr val="FF0000"/>
                          </a:solidFill>
                          <a:effectLst/>
                          <a:latin typeface="+mn-lt"/>
                        </a:rPr>
                        <a:t>100 feet</a:t>
                      </a:r>
                      <a:endParaRPr lang="en-US" sz="2400" dirty="0">
                        <a:solidFill>
                          <a:srgbClr val="FF0000"/>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r>
            </a:tbl>
          </a:graphicData>
        </a:graphic>
      </p:graphicFrame>
      <p:sp>
        <p:nvSpPr>
          <p:cNvPr id="6" name="Rectangle 1"/>
          <p:cNvSpPr>
            <a:spLocks noChangeArrowheads="1"/>
          </p:cNvSpPr>
          <p:nvPr/>
        </p:nvSpPr>
        <p:spPr bwMode="auto">
          <a:xfrm>
            <a:off x="-6366935" y="-278683"/>
            <a:ext cx="2226683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Minimum buffer zone distances regardless of credits:</a:t>
            </a: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609502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1225"/>
            <a:ext cx="10515600" cy="4351338"/>
          </a:xfrm>
          <a:gradFill>
            <a:gsLst>
              <a:gs pos="22000">
                <a:srgbClr val="D4E5F4"/>
              </a:gs>
              <a:gs pos="0">
                <a:schemeClr val="accent1">
                  <a:lumMod val="5000"/>
                  <a:lumOff val="95000"/>
                </a:schemeClr>
              </a:gs>
              <a:gs pos="4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r>
              <a:rPr lang="en-US" dirty="0" smtClean="0"/>
              <a:t>DPR Notice of Intent </a:t>
            </a:r>
            <a:r>
              <a:rPr lang="en-US" dirty="0"/>
              <a:t>R</a:t>
            </a:r>
            <a:r>
              <a:rPr lang="en-US" dirty="0" smtClean="0"/>
              <a:t>equirements: </a:t>
            </a:r>
          </a:p>
          <a:p>
            <a:pPr lvl="1"/>
            <a:r>
              <a:rPr lang="en-US" dirty="0" smtClean="0"/>
              <a:t>at least 48 hours before the scheduled application </a:t>
            </a:r>
            <a:r>
              <a:rPr lang="en-US" sz="2800" dirty="0" smtClean="0"/>
              <a:t>	</a:t>
            </a:r>
            <a:endParaRPr lang="en-US" sz="2800" dirty="0"/>
          </a:p>
          <a:p>
            <a:pPr marL="457200" lvl="1" indent="0">
              <a:buNone/>
            </a:pPr>
            <a:endParaRPr lang="en-US" sz="3200" dirty="0"/>
          </a:p>
          <a:p>
            <a:r>
              <a:rPr lang="en-US" dirty="0"/>
              <a:t>Agricultural Commissioner’s </a:t>
            </a:r>
            <a:r>
              <a:rPr lang="en-US" dirty="0" smtClean="0"/>
              <a:t>Office</a:t>
            </a:r>
          </a:p>
          <a:p>
            <a:pPr lvl="1"/>
            <a:r>
              <a:rPr lang="en-US" dirty="0" smtClean="0"/>
              <a:t>at </a:t>
            </a:r>
            <a:r>
              <a:rPr lang="en-US" b="1" u="sng" dirty="0"/>
              <a:t>least 3 business days </a:t>
            </a:r>
            <a:r>
              <a:rPr lang="en-US" dirty="0"/>
              <a:t>prior to the start of the </a:t>
            </a:r>
            <a:r>
              <a:rPr lang="en-US" dirty="0" smtClean="0"/>
              <a:t>fumigation </a:t>
            </a:r>
          </a:p>
          <a:p>
            <a:pPr marL="457200" lvl="1" indent="0">
              <a:buNone/>
            </a:pPr>
            <a:endParaRPr lang="en-US" dirty="0" smtClean="0"/>
          </a:p>
          <a:p>
            <a:pPr lvl="1"/>
            <a:r>
              <a:rPr lang="en-US" dirty="0" smtClean="0"/>
              <a:t>applicator </a:t>
            </a:r>
            <a:r>
              <a:rPr lang="en-US" dirty="0"/>
              <a:t>must obtain written approval of the NOI from the Agricultural Commissioner’s </a:t>
            </a:r>
            <a:r>
              <a:rPr lang="en-US" dirty="0" smtClean="0"/>
              <a:t>Office </a:t>
            </a:r>
          </a:p>
          <a:p>
            <a:pPr marL="457200" lvl="1" indent="0">
              <a:buNone/>
            </a:pPr>
            <a:endParaRPr lang="en-US" dirty="0" smtClean="0"/>
          </a:p>
          <a:p>
            <a:pPr lvl="1"/>
            <a:r>
              <a:rPr lang="en-US" dirty="0" smtClean="0"/>
              <a:t>If </a:t>
            </a:r>
            <a:r>
              <a:rPr lang="en-US" dirty="0"/>
              <a:t>the fumigation does not begin within 12 hours of the scheduled start time, a new NOI must be submitted and </a:t>
            </a:r>
            <a:r>
              <a:rPr lang="en-US" dirty="0" smtClean="0"/>
              <a:t>approved </a:t>
            </a:r>
            <a:endParaRPr lang="en-US" dirty="0"/>
          </a:p>
          <a:p>
            <a:endParaRPr lang="en-US" dirty="0"/>
          </a:p>
        </p:txBody>
      </p:sp>
      <p:sp>
        <p:nvSpPr>
          <p:cNvPr id="4" name="Title 1"/>
          <p:cNvSpPr txBox="1">
            <a:spLocks/>
          </p:cNvSpPr>
          <p:nvPr/>
        </p:nvSpPr>
        <p:spPr>
          <a:xfrm>
            <a:off x="304800" y="619125"/>
            <a:ext cx="11582400" cy="1120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dirty="0" smtClean="0">
                <a:latin typeface="+mn-lt"/>
              </a:rPr>
              <a:t>New Chloropicrin Conditions</a:t>
            </a:r>
          </a:p>
          <a:p>
            <a:pPr algn="ctr"/>
            <a:r>
              <a:rPr lang="en-US" sz="4800" dirty="0" smtClean="0">
                <a:latin typeface="+mn-lt"/>
              </a:rPr>
              <a:t>Announced by DPR</a:t>
            </a:r>
            <a:br>
              <a:rPr lang="en-US" sz="4800" dirty="0" smtClean="0">
                <a:latin typeface="+mn-lt"/>
              </a:rPr>
            </a:br>
            <a:endParaRPr lang="en-US" sz="4800" dirty="0">
              <a:latin typeface="+mn-lt"/>
            </a:endParaRPr>
          </a:p>
        </p:txBody>
      </p:sp>
    </p:spTree>
    <p:extLst>
      <p:ext uri="{BB962C8B-B14F-4D97-AF65-F5344CB8AC3E}">
        <p14:creationId xmlns:p14="http://schemas.microsoft.com/office/powerpoint/2010/main" val="19488799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100" y="500062"/>
            <a:ext cx="5880100" cy="1325563"/>
          </a:xfrm>
        </p:spPr>
        <p:txBody>
          <a:bodyPr>
            <a:normAutofit/>
          </a:bodyPr>
          <a:lstStyle/>
          <a:p>
            <a:r>
              <a:rPr lang="en-US" sz="4800" dirty="0" smtClean="0">
                <a:latin typeface="+mn-lt"/>
              </a:rPr>
              <a:t>3 Business Days-NOI’s</a:t>
            </a:r>
            <a:endParaRPr lang="en-US" sz="4800" dirty="0">
              <a:latin typeface="+mn-lt"/>
            </a:endParaRPr>
          </a:p>
        </p:txBody>
      </p:sp>
      <p:sp>
        <p:nvSpPr>
          <p:cNvPr id="3" name="Content Placeholder 2"/>
          <p:cNvSpPr>
            <a:spLocks noGrp="1"/>
          </p:cNvSpPr>
          <p:nvPr>
            <p:ph idx="1"/>
          </p:nvPr>
        </p:nvSpPr>
        <p:spPr/>
        <p:txBody>
          <a:bodyPr/>
          <a:lstStyle/>
          <a:p>
            <a:pPr marL="0" indent="0">
              <a:buNone/>
            </a:pPr>
            <a:endParaRPr lang="en-US" dirty="0"/>
          </a:p>
          <a:p>
            <a:r>
              <a:rPr lang="en-US" dirty="0" smtClean="0"/>
              <a:t>2014- May through October - </a:t>
            </a:r>
            <a:r>
              <a:rPr lang="en-US" b="1" u="sng" dirty="0" smtClean="0"/>
              <a:t>401</a:t>
            </a:r>
            <a:r>
              <a:rPr lang="en-US" dirty="0" smtClean="0"/>
              <a:t> field fumigation NOI’s submitted</a:t>
            </a:r>
          </a:p>
          <a:p>
            <a:pPr marL="0" indent="0">
              <a:buNone/>
            </a:pPr>
            <a:endParaRPr lang="en-US" dirty="0" smtClean="0"/>
          </a:p>
          <a:p>
            <a:r>
              <a:rPr lang="en-US" dirty="0" smtClean="0"/>
              <a:t>Re-submittals or amendments</a:t>
            </a:r>
          </a:p>
          <a:p>
            <a:pPr marL="0" indent="0">
              <a:buNone/>
            </a:pPr>
            <a:endParaRPr lang="en-US" dirty="0" smtClean="0"/>
          </a:p>
          <a:p>
            <a:r>
              <a:rPr lang="en-US" dirty="0" smtClean="0"/>
              <a:t>2-3 inspectors managing the process/evaluating NOI’s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015698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517525"/>
            <a:ext cx="11709400" cy="1147481"/>
          </a:xfrm>
        </p:spPr>
        <p:txBody>
          <a:bodyPr>
            <a:normAutofit fontScale="90000"/>
          </a:bodyPr>
          <a:lstStyle/>
          <a:p>
            <a:pPr algn="ctr"/>
            <a:r>
              <a:rPr lang="en-US" sz="5300" dirty="0">
                <a:latin typeface="+mn-lt"/>
              </a:rPr>
              <a:t>Emergency Preparedness and Response Measures (EPRM)</a:t>
            </a:r>
            <a:r>
              <a:rPr lang="en-US" dirty="0">
                <a:latin typeface="+mn-lt"/>
              </a:rPr>
              <a:t/>
            </a:r>
            <a:br>
              <a:rPr lang="en-US" dirty="0">
                <a:latin typeface="+mn-lt"/>
              </a:rPr>
            </a:br>
            <a:endParaRPr lang="en-US" dirty="0">
              <a:latin typeface="+mn-lt"/>
            </a:endParaRPr>
          </a:p>
        </p:txBody>
      </p:sp>
      <p:sp>
        <p:nvSpPr>
          <p:cNvPr id="3" name="Content Placeholder 2"/>
          <p:cNvSpPr>
            <a:spLocks noGrp="1"/>
          </p:cNvSpPr>
          <p:nvPr>
            <p:ph idx="1"/>
          </p:nvPr>
        </p:nvSpPr>
        <p:spPr>
          <a:xfrm>
            <a:off x="838200" y="2155825"/>
            <a:ext cx="10515600" cy="4351338"/>
          </a:xfrm>
        </p:spPr>
        <p:txBody>
          <a:bodyPr>
            <a:normAutofit/>
          </a:bodyPr>
          <a:lstStyle/>
          <a:p>
            <a:pPr lvl="0"/>
            <a:r>
              <a:rPr lang="en-US" dirty="0"/>
              <a:t>If </a:t>
            </a:r>
            <a:r>
              <a:rPr lang="en-US" i="1" dirty="0"/>
              <a:t>Response Information for Neighbors</a:t>
            </a:r>
            <a:r>
              <a:rPr lang="en-US" dirty="0"/>
              <a:t> is chosen, it shall be recorded on the Notification Log (form VCAC-2015-2) and included with the NOI.  </a:t>
            </a:r>
          </a:p>
          <a:p>
            <a:pPr lvl="0"/>
            <a:r>
              <a:rPr lang="en-US" dirty="0"/>
              <a:t>A</a:t>
            </a:r>
            <a:r>
              <a:rPr lang="en-US" dirty="0" smtClean="0"/>
              <a:t>cceptable Methods </a:t>
            </a:r>
          </a:p>
          <a:p>
            <a:pPr lvl="1"/>
            <a:r>
              <a:rPr lang="en-US" dirty="0" smtClean="0"/>
              <a:t>United </a:t>
            </a:r>
            <a:r>
              <a:rPr lang="en-US" dirty="0"/>
              <a:t>States Postal </a:t>
            </a:r>
            <a:r>
              <a:rPr lang="en-US" dirty="0" smtClean="0"/>
              <a:t>Service</a:t>
            </a:r>
          </a:p>
          <a:p>
            <a:pPr lvl="1"/>
            <a:r>
              <a:rPr lang="en-US" dirty="0" smtClean="0"/>
              <a:t>hand </a:t>
            </a:r>
            <a:r>
              <a:rPr lang="en-US" dirty="0"/>
              <a:t>deliver </a:t>
            </a:r>
            <a:endParaRPr lang="en-US" dirty="0" smtClean="0"/>
          </a:p>
          <a:p>
            <a:pPr lvl="1"/>
            <a:r>
              <a:rPr lang="en-US" dirty="0" smtClean="0"/>
              <a:t>door hangers </a:t>
            </a:r>
          </a:p>
          <a:p>
            <a:pPr lvl="1"/>
            <a:r>
              <a:rPr lang="en-US" dirty="0" smtClean="0"/>
              <a:t>notifying </a:t>
            </a:r>
            <a:r>
              <a:rPr lang="en-US" dirty="0"/>
              <a:t>homes which may be </a:t>
            </a:r>
            <a:r>
              <a:rPr lang="en-US" dirty="0" smtClean="0"/>
              <a:t>vacant</a:t>
            </a:r>
          </a:p>
          <a:p>
            <a:pPr marL="457200" lvl="1" indent="0">
              <a:buNone/>
            </a:pPr>
            <a:endParaRPr lang="en-US" dirty="0" smtClean="0">
              <a:solidFill>
                <a:srgbClr val="FF0000"/>
              </a:solidFill>
            </a:endParaRPr>
          </a:p>
          <a:p>
            <a:pPr marL="457200" lvl="1" indent="0" algn="ctr">
              <a:buNone/>
            </a:pPr>
            <a:r>
              <a:rPr lang="en-US" sz="2800" dirty="0" smtClean="0">
                <a:solidFill>
                  <a:srgbClr val="FF0000"/>
                </a:solidFill>
              </a:rPr>
              <a:t>All </a:t>
            </a:r>
            <a:r>
              <a:rPr lang="en-US" sz="2800" dirty="0">
                <a:solidFill>
                  <a:srgbClr val="FF0000"/>
                </a:solidFill>
              </a:rPr>
              <a:t>notifications shall be in English and </a:t>
            </a:r>
            <a:r>
              <a:rPr lang="en-US" sz="2800" dirty="0" smtClean="0">
                <a:solidFill>
                  <a:srgbClr val="FF0000"/>
                </a:solidFill>
              </a:rPr>
              <a:t>Spanish</a:t>
            </a:r>
            <a:endParaRPr lang="en-US" sz="2800" dirty="0">
              <a:solidFill>
                <a:srgbClr val="FF0000"/>
              </a:solidFill>
            </a:endParaRPr>
          </a:p>
          <a:p>
            <a:pPr marL="457200" lvl="1" indent="0">
              <a:buNone/>
            </a:pPr>
            <a:endParaRPr lang="en-US" sz="2800" dirty="0" smtClean="0"/>
          </a:p>
          <a:p>
            <a:pPr lvl="1"/>
            <a:endParaRPr lang="en-US" sz="2800" dirty="0" smtClean="0"/>
          </a:p>
          <a:p>
            <a:endParaRPr lang="en-US" dirty="0"/>
          </a:p>
        </p:txBody>
      </p:sp>
    </p:spTree>
    <p:extLst>
      <p:ext uri="{BB962C8B-B14F-4D97-AF65-F5344CB8AC3E}">
        <p14:creationId xmlns:p14="http://schemas.microsoft.com/office/powerpoint/2010/main" val="1138270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125"/>
            <a:ext cx="10820400" cy="1325563"/>
          </a:xfrm>
          <a:gradFill>
            <a:gsLst>
              <a:gs pos="56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pPr algn="ctr"/>
            <a:r>
              <a:rPr lang="en-US" sz="4800" dirty="0">
                <a:latin typeface="+mn-lt"/>
              </a:rPr>
              <a:t>New Chloropicrin </a:t>
            </a:r>
            <a:r>
              <a:rPr lang="en-US" sz="4800" dirty="0" smtClean="0">
                <a:latin typeface="+mn-lt"/>
              </a:rPr>
              <a:t>Conditions </a:t>
            </a:r>
            <a:br>
              <a:rPr lang="en-US" sz="4800" dirty="0" smtClean="0">
                <a:latin typeface="+mn-lt"/>
              </a:rPr>
            </a:br>
            <a:r>
              <a:rPr lang="en-US" sz="4800" dirty="0" smtClean="0">
                <a:latin typeface="+mn-lt"/>
              </a:rPr>
              <a:t>Announced </a:t>
            </a:r>
            <a:r>
              <a:rPr lang="en-US" sz="4800" dirty="0">
                <a:latin typeface="+mn-lt"/>
              </a:rPr>
              <a:t>by DPR</a:t>
            </a:r>
          </a:p>
        </p:txBody>
      </p:sp>
      <p:sp>
        <p:nvSpPr>
          <p:cNvPr id="3" name="Content Placeholder 2"/>
          <p:cNvSpPr>
            <a:spLocks noGrp="1"/>
          </p:cNvSpPr>
          <p:nvPr>
            <p:ph idx="1"/>
          </p:nvPr>
        </p:nvSpPr>
        <p:spPr>
          <a:xfrm>
            <a:off x="838200" y="2270125"/>
            <a:ext cx="10515600" cy="4105275"/>
          </a:xfrm>
        </p:spPr>
        <p:txBody>
          <a:bodyPr>
            <a:normAutofit/>
          </a:bodyPr>
          <a:lstStyle/>
          <a:p>
            <a:r>
              <a:rPr lang="en-US" b="1" dirty="0" smtClean="0"/>
              <a:t>Fumigation </a:t>
            </a:r>
            <a:r>
              <a:rPr lang="en-US" b="1" dirty="0"/>
              <a:t>time restrictions – change from proposal </a:t>
            </a:r>
            <a:endParaRPr lang="en-US" dirty="0"/>
          </a:p>
          <a:p>
            <a:r>
              <a:rPr lang="en-US" dirty="0"/>
              <a:t>Labels have no restrictions on fumigation time </a:t>
            </a:r>
          </a:p>
          <a:p>
            <a:r>
              <a:rPr lang="en-US" dirty="0" smtClean="0"/>
              <a:t>All other factors being equal, higher air concentrations occur at night due to inversions and more stable atmosphere </a:t>
            </a:r>
          </a:p>
          <a:p>
            <a:r>
              <a:rPr lang="en-US" dirty="0" smtClean="0"/>
              <a:t>To </a:t>
            </a:r>
            <a:r>
              <a:rPr lang="en-US" dirty="0"/>
              <a:t>help avoid peak flux at </a:t>
            </a:r>
            <a:r>
              <a:rPr lang="en-US" dirty="0" smtClean="0"/>
              <a:t>night for non-TIF and </a:t>
            </a:r>
            <a:r>
              <a:rPr lang="en-US" dirty="0" err="1" smtClean="0"/>
              <a:t>untarped</a:t>
            </a:r>
            <a:r>
              <a:rPr lang="en-US" dirty="0" smtClean="0"/>
              <a:t> fumigations </a:t>
            </a:r>
          </a:p>
          <a:p>
            <a:r>
              <a:rPr lang="en-US" dirty="0" smtClean="0"/>
              <a:t>Applications must start no sooner than 1 </a:t>
            </a:r>
            <a:r>
              <a:rPr lang="en-US" dirty="0" err="1" smtClean="0"/>
              <a:t>hr</a:t>
            </a:r>
            <a:r>
              <a:rPr lang="en-US" dirty="0" smtClean="0"/>
              <a:t> after sunrise </a:t>
            </a:r>
          </a:p>
          <a:p>
            <a:r>
              <a:rPr lang="en-US" dirty="0" smtClean="0"/>
              <a:t>Applications </a:t>
            </a:r>
            <a:r>
              <a:rPr lang="en-US" dirty="0"/>
              <a:t>must end no later than 3 </a:t>
            </a:r>
            <a:r>
              <a:rPr lang="en-US" dirty="0" err="1"/>
              <a:t>hrs</a:t>
            </a:r>
            <a:r>
              <a:rPr lang="en-US" dirty="0"/>
              <a:t> before sunset </a:t>
            </a:r>
          </a:p>
          <a:p>
            <a:r>
              <a:rPr lang="en-US" dirty="0"/>
              <a:t>TIF fumigations have no time restrictions </a:t>
            </a:r>
          </a:p>
        </p:txBody>
      </p:sp>
    </p:spTree>
    <p:extLst>
      <p:ext uri="{BB962C8B-B14F-4D97-AF65-F5344CB8AC3E}">
        <p14:creationId xmlns:p14="http://schemas.microsoft.com/office/powerpoint/2010/main" val="17212618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en-US" sz="5300" dirty="0">
                <a:latin typeface="+mn-lt"/>
              </a:rPr>
              <a:t>New Chloropicrin </a:t>
            </a:r>
            <a:r>
              <a:rPr lang="en-US" sz="5300" dirty="0" smtClean="0">
                <a:latin typeface="+mn-lt"/>
              </a:rPr>
              <a:t>Conditions </a:t>
            </a:r>
            <a:br>
              <a:rPr lang="en-US" sz="5300" dirty="0" smtClean="0">
                <a:latin typeface="+mn-lt"/>
              </a:rPr>
            </a:br>
            <a:r>
              <a:rPr lang="en-US" sz="5300" dirty="0" smtClean="0">
                <a:latin typeface="+mn-lt"/>
              </a:rPr>
              <a:t>Announced </a:t>
            </a:r>
            <a:r>
              <a:rPr lang="en-US" sz="5300" dirty="0">
                <a:latin typeface="+mn-lt"/>
              </a:rPr>
              <a:t>by DPR</a:t>
            </a:r>
            <a:r>
              <a:rPr lang="en-US" dirty="0">
                <a:latin typeface="+mn-lt"/>
              </a:rPr>
              <a:t/>
            </a:r>
            <a:br>
              <a:rPr lang="en-US" dirty="0">
                <a:latin typeface="+mn-lt"/>
              </a:rPr>
            </a:br>
            <a:endParaRPr lang="en-US" dirty="0">
              <a:latin typeface="+mn-lt"/>
            </a:endParaRPr>
          </a:p>
        </p:txBody>
      </p:sp>
      <p:sp>
        <p:nvSpPr>
          <p:cNvPr id="3" name="Content Placeholder 2"/>
          <p:cNvSpPr>
            <a:spLocks noGrp="1"/>
          </p:cNvSpPr>
          <p:nvPr>
            <p:ph idx="1"/>
          </p:nvPr>
        </p:nvSpPr>
        <p:spPr>
          <a:xfrm>
            <a:off x="838200" y="2689225"/>
            <a:ext cx="10515600" cy="3482975"/>
          </a:xfrm>
        </p:spPr>
        <p:txBody>
          <a:bodyPr/>
          <a:lstStyle/>
          <a:p>
            <a:r>
              <a:rPr lang="en-US" b="1" dirty="0" smtClean="0"/>
              <a:t>Maximum </a:t>
            </a:r>
            <a:r>
              <a:rPr lang="en-US" b="1" dirty="0"/>
              <a:t>acreage </a:t>
            </a:r>
            <a:endParaRPr lang="en-US" dirty="0"/>
          </a:p>
          <a:p>
            <a:r>
              <a:rPr lang="en-US" dirty="0" smtClean="0"/>
              <a:t>Non-TIF/</a:t>
            </a:r>
            <a:r>
              <a:rPr lang="en-US" dirty="0" err="1" smtClean="0"/>
              <a:t>untarped</a:t>
            </a:r>
            <a:r>
              <a:rPr lang="en-US" dirty="0"/>
              <a:t>: 40 ac </a:t>
            </a:r>
          </a:p>
          <a:p>
            <a:r>
              <a:rPr lang="en-US" dirty="0" smtClean="0"/>
              <a:t>County List -TIF</a:t>
            </a:r>
            <a:r>
              <a:rPr lang="en-US" dirty="0"/>
              <a:t>: </a:t>
            </a:r>
            <a:r>
              <a:rPr lang="en-US" dirty="0">
                <a:solidFill>
                  <a:srgbClr val="FF0000"/>
                </a:solidFill>
              </a:rPr>
              <a:t>60 ac </a:t>
            </a:r>
            <a:r>
              <a:rPr lang="en-US" dirty="0"/>
              <a:t>– change from proposal </a:t>
            </a:r>
          </a:p>
          <a:p>
            <a:endParaRPr lang="en-US" dirty="0"/>
          </a:p>
        </p:txBody>
      </p:sp>
    </p:spTree>
    <p:extLst>
      <p:ext uri="{BB962C8B-B14F-4D97-AF65-F5344CB8AC3E}">
        <p14:creationId xmlns:p14="http://schemas.microsoft.com/office/powerpoint/2010/main" val="2208879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a:gradFill>
            <a:gsLst>
              <a:gs pos="12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en-US" sz="5300" dirty="0">
                <a:latin typeface="+mn-lt"/>
              </a:rPr>
              <a:t>New Chloropicrin </a:t>
            </a:r>
            <a:r>
              <a:rPr lang="en-US" sz="5300" dirty="0" smtClean="0">
                <a:latin typeface="+mn-lt"/>
              </a:rPr>
              <a:t>Conditions </a:t>
            </a:r>
            <a:br>
              <a:rPr lang="en-US" sz="5300" dirty="0" smtClean="0">
                <a:latin typeface="+mn-lt"/>
              </a:rPr>
            </a:br>
            <a:r>
              <a:rPr lang="en-US" sz="5300" dirty="0" smtClean="0">
                <a:latin typeface="+mn-lt"/>
              </a:rPr>
              <a:t>Announced </a:t>
            </a:r>
            <a:r>
              <a:rPr lang="en-US" sz="5300" dirty="0">
                <a:latin typeface="+mn-lt"/>
              </a:rPr>
              <a:t>by DPR</a:t>
            </a:r>
            <a:r>
              <a:rPr lang="en-US" dirty="0"/>
              <a:t/>
            </a:r>
            <a:br>
              <a:rPr lang="en-US" dirty="0"/>
            </a:br>
            <a:endParaRPr lang="en-US" dirty="0"/>
          </a:p>
        </p:txBody>
      </p:sp>
      <p:sp>
        <p:nvSpPr>
          <p:cNvPr id="3" name="Content Placeholder 2"/>
          <p:cNvSpPr>
            <a:spLocks noGrp="1"/>
          </p:cNvSpPr>
          <p:nvPr>
            <p:ph idx="1"/>
          </p:nvPr>
        </p:nvSpPr>
        <p:spPr>
          <a:xfrm>
            <a:off x="838200" y="2447925"/>
            <a:ext cx="10515600" cy="3152775"/>
          </a:xfrm>
          <a:noFill/>
        </p:spPr>
        <p:txBody>
          <a:bodyPr>
            <a:normAutofit/>
          </a:bodyPr>
          <a:lstStyle/>
          <a:p>
            <a:r>
              <a:rPr lang="fr-FR" b="1" dirty="0" smtClean="0"/>
              <a:t>Buffer </a:t>
            </a:r>
            <a:r>
              <a:rPr lang="fr-FR" b="1" dirty="0"/>
              <a:t>zone distances: </a:t>
            </a:r>
            <a:r>
              <a:rPr lang="fr-FR" b="1" dirty="0" smtClean="0"/>
              <a:t>reduction credits </a:t>
            </a:r>
            <a:endParaRPr lang="fr-FR" dirty="0"/>
          </a:p>
          <a:p>
            <a:r>
              <a:rPr lang="en-US" dirty="0"/>
              <a:t>Labels reduce buffer distances up to 80% using 11 possible “credits” for conditions and practices with lower emissions </a:t>
            </a:r>
          </a:p>
          <a:p>
            <a:r>
              <a:rPr lang="en-US" dirty="0" smtClean="0"/>
              <a:t>DPR recommends </a:t>
            </a:r>
            <a:r>
              <a:rPr lang="en-US" dirty="0"/>
              <a:t>1 credit: </a:t>
            </a:r>
            <a:r>
              <a:rPr lang="en-US" dirty="0" smtClean="0"/>
              <a:t>60</a:t>
            </a:r>
            <a:r>
              <a:rPr lang="en-US" dirty="0"/>
              <a:t>% credit for TIF tarps </a:t>
            </a:r>
          </a:p>
          <a:p>
            <a:r>
              <a:rPr lang="en-US" dirty="0" smtClean="0"/>
              <a:t> </a:t>
            </a:r>
            <a:r>
              <a:rPr lang="en-US" dirty="0"/>
              <a:t>Tarps assigned 60% credit require EPA and DPR approval </a:t>
            </a:r>
          </a:p>
        </p:txBody>
      </p:sp>
    </p:spTree>
    <p:extLst>
      <p:ext uri="{BB962C8B-B14F-4D97-AF65-F5344CB8AC3E}">
        <p14:creationId xmlns:p14="http://schemas.microsoft.com/office/powerpoint/2010/main" val="68994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14819"/>
          </a:xfrm>
        </p:spPr>
        <p:txBody>
          <a:bodyPr>
            <a:noAutofit/>
          </a:bodyPr>
          <a:lstStyle/>
          <a:p>
            <a:pPr algn="ctr"/>
            <a:r>
              <a:rPr lang="en-US" sz="4800" dirty="0" smtClean="0">
                <a:latin typeface="+mn-lt"/>
              </a:rPr>
              <a:t>Volatile Organic Compound Emission's</a:t>
            </a:r>
            <a:br>
              <a:rPr lang="en-US" sz="4800" dirty="0" smtClean="0">
                <a:latin typeface="+mn-lt"/>
              </a:rPr>
            </a:br>
            <a:r>
              <a:rPr lang="en-US" sz="4800" dirty="0" smtClean="0">
                <a:latin typeface="+mn-lt"/>
              </a:rPr>
              <a:t>(V.O.C.’s)</a:t>
            </a:r>
            <a:endParaRPr lang="en-US" sz="4800" dirty="0">
              <a:latin typeface="+mn-lt"/>
            </a:endParaRPr>
          </a:p>
        </p:txBody>
      </p:sp>
      <p:sp>
        <p:nvSpPr>
          <p:cNvPr id="3" name="Content Placeholder 2"/>
          <p:cNvSpPr>
            <a:spLocks noGrp="1"/>
          </p:cNvSpPr>
          <p:nvPr>
            <p:ph idx="1"/>
          </p:nvPr>
        </p:nvSpPr>
        <p:spPr>
          <a:xfrm>
            <a:off x="838200" y="2257424"/>
            <a:ext cx="10515600" cy="3978276"/>
          </a:xfrm>
        </p:spPr>
        <p:txBody>
          <a:bodyPr/>
          <a:lstStyle/>
          <a:p>
            <a:r>
              <a:rPr lang="en-US" dirty="0" smtClean="0"/>
              <a:t>2012 May through October</a:t>
            </a:r>
          </a:p>
          <a:p>
            <a:pPr lvl="1"/>
            <a:r>
              <a:rPr lang="en-US" dirty="0"/>
              <a:t>V.O.C.’s </a:t>
            </a:r>
            <a:r>
              <a:rPr lang="en-US" dirty="0" smtClean="0"/>
              <a:t>emission’s total for Ventura County 826,904 LBS</a:t>
            </a:r>
          </a:p>
          <a:p>
            <a:pPr lvl="1"/>
            <a:r>
              <a:rPr lang="en-US" dirty="0" smtClean="0"/>
              <a:t>87.8 % of total allowance</a:t>
            </a:r>
            <a:endParaRPr lang="en-US" dirty="0"/>
          </a:p>
          <a:p>
            <a:pPr lvl="1"/>
            <a:r>
              <a:rPr lang="en-US" dirty="0" smtClean="0"/>
              <a:t>Allowance = 942,000 LBS</a:t>
            </a:r>
          </a:p>
          <a:p>
            <a:pPr lvl="1"/>
            <a:endParaRPr lang="en-US" dirty="0" smtClean="0"/>
          </a:p>
          <a:p>
            <a:r>
              <a:rPr lang="en-US" dirty="0" smtClean="0"/>
              <a:t>2014 May through October</a:t>
            </a:r>
          </a:p>
          <a:p>
            <a:pPr lvl="1"/>
            <a:r>
              <a:rPr lang="en-US" dirty="0" smtClean="0"/>
              <a:t> V.O.C.’s emission’s 324,913 LBS</a:t>
            </a:r>
          </a:p>
          <a:p>
            <a:pPr lvl="1"/>
            <a:r>
              <a:rPr lang="en-US" dirty="0" smtClean="0"/>
              <a:t>34.3% of total allowance</a:t>
            </a:r>
          </a:p>
          <a:p>
            <a:pPr lvl="1"/>
            <a:r>
              <a:rPr lang="en-US" dirty="0" smtClean="0"/>
              <a:t>Allowance= 948,000 LBS</a:t>
            </a:r>
            <a:endParaRPr lang="en-US" dirty="0"/>
          </a:p>
        </p:txBody>
      </p:sp>
    </p:spTree>
    <p:extLst>
      <p:ext uri="{BB962C8B-B14F-4D97-AF65-F5344CB8AC3E}">
        <p14:creationId xmlns:p14="http://schemas.microsoft.com/office/powerpoint/2010/main" val="16717317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down)">
                                      <p:cBhvr>
                                        <p:cTn id="28" dur="500"/>
                                        <p:tgtEl>
                                          <p:spTgt spid="3">
                                            <p:txEl>
                                              <p:pRg st="6" end="6"/>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00"/>
                                        <p:tgtEl>
                                          <p:spTgt spid="3">
                                            <p:txEl>
                                              <p:pRg st="7" end="7"/>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wipe(down)">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0" y="432153"/>
            <a:ext cx="2438400" cy="425985"/>
          </a:xfrm>
        </p:spPr>
        <p:txBody>
          <a:bodyPr>
            <a:noAutofit/>
          </a:bodyPr>
          <a:lstStyle/>
          <a:p>
            <a:r>
              <a:rPr lang="en-US" sz="4800" b="1" dirty="0" smtClean="0">
                <a:latin typeface="+mn-lt"/>
              </a:rPr>
              <a:t>Outline</a:t>
            </a:r>
            <a:endParaRPr lang="en-US" sz="4800" b="1" dirty="0">
              <a:latin typeface="+mn-lt"/>
            </a:endParaRPr>
          </a:p>
        </p:txBody>
      </p:sp>
      <p:sp>
        <p:nvSpPr>
          <p:cNvPr id="3" name="Content Placeholder 2"/>
          <p:cNvSpPr>
            <a:spLocks noGrp="1"/>
          </p:cNvSpPr>
          <p:nvPr>
            <p:ph idx="1"/>
          </p:nvPr>
        </p:nvSpPr>
        <p:spPr>
          <a:xfrm>
            <a:off x="292100" y="1320800"/>
            <a:ext cx="11837609" cy="5186960"/>
          </a:xfrm>
        </p:spPr>
        <p:txBody>
          <a:bodyPr>
            <a:normAutofit fontScale="55000" lnSpcReduction="20000"/>
          </a:bodyPr>
          <a:lstStyle/>
          <a:p>
            <a:r>
              <a:rPr lang="en-US" sz="5100" b="1" dirty="0" smtClean="0">
                <a:cs typeface="Times New Roman" panose="02020603050405020304" pitchFamily="18" charset="0"/>
              </a:rPr>
              <a:t>Chloropicrin</a:t>
            </a:r>
            <a:endParaRPr lang="en-US" sz="4500" b="1" dirty="0" smtClean="0">
              <a:cs typeface="Times New Roman" panose="02020603050405020304" pitchFamily="18" charset="0"/>
            </a:endParaRPr>
          </a:p>
          <a:p>
            <a:pPr lvl="1"/>
            <a:r>
              <a:rPr lang="en-US" sz="3600" dirty="0" smtClean="0">
                <a:cs typeface="Times New Roman" panose="02020603050405020304" pitchFamily="18" charset="0"/>
              </a:rPr>
              <a:t>Quick Background and Facts</a:t>
            </a:r>
          </a:p>
          <a:p>
            <a:pPr marL="457200" lvl="1" indent="0">
              <a:buNone/>
            </a:pPr>
            <a:endParaRPr lang="en-US" sz="2600" dirty="0" smtClean="0">
              <a:cs typeface="Times New Roman" panose="02020603050405020304" pitchFamily="18" charset="0"/>
            </a:endParaRPr>
          </a:p>
          <a:p>
            <a:r>
              <a:rPr lang="en-US" sz="5100" b="1" dirty="0" smtClean="0">
                <a:cs typeface="Times New Roman" panose="02020603050405020304" pitchFamily="18" charset="0"/>
              </a:rPr>
              <a:t>New Chloropicrin Conditions Announced by DPR</a:t>
            </a:r>
          </a:p>
          <a:p>
            <a:pPr lvl="1"/>
            <a:r>
              <a:rPr lang="en-US" sz="3600" dirty="0" smtClean="0">
                <a:cs typeface="Times New Roman" panose="02020603050405020304" pitchFamily="18" charset="0"/>
              </a:rPr>
              <a:t>Larger Buffer Zones</a:t>
            </a:r>
          </a:p>
          <a:p>
            <a:pPr lvl="1"/>
            <a:r>
              <a:rPr lang="en-US" sz="3600" dirty="0" smtClean="0">
                <a:cs typeface="Times New Roman" panose="02020603050405020304" pitchFamily="18" charset="0"/>
              </a:rPr>
              <a:t>Buffer Zones </a:t>
            </a:r>
            <a:r>
              <a:rPr lang="en-US" sz="3600" dirty="0">
                <a:cs typeface="Times New Roman" panose="02020603050405020304" pitchFamily="18" charset="0"/>
              </a:rPr>
              <a:t>-</a:t>
            </a:r>
            <a:r>
              <a:rPr lang="en-US" sz="3600" dirty="0" smtClean="0">
                <a:cs typeface="Times New Roman" panose="02020603050405020304" pitchFamily="18" charset="0"/>
              </a:rPr>
              <a:t>Methyl Bromide and Chloropicrin </a:t>
            </a:r>
          </a:p>
          <a:p>
            <a:pPr lvl="1"/>
            <a:r>
              <a:rPr lang="en-US" sz="3600" dirty="0" smtClean="0">
                <a:cs typeface="Times New Roman" panose="02020603050405020304" pitchFamily="18" charset="0"/>
              </a:rPr>
              <a:t>Minimum Buffer Zones</a:t>
            </a:r>
          </a:p>
          <a:p>
            <a:pPr lvl="1"/>
            <a:r>
              <a:rPr lang="en-US" sz="3600" dirty="0" smtClean="0">
                <a:cs typeface="Times New Roman" panose="02020603050405020304" pitchFamily="18" charset="0"/>
              </a:rPr>
              <a:t>Limiting Acreage 40/60</a:t>
            </a:r>
          </a:p>
          <a:p>
            <a:pPr lvl="1"/>
            <a:r>
              <a:rPr lang="en-US" sz="3600" dirty="0">
                <a:cs typeface="Times New Roman" panose="02020603050405020304" pitchFamily="18" charset="0"/>
              </a:rPr>
              <a:t>Notice of Intent </a:t>
            </a:r>
            <a:r>
              <a:rPr lang="en-US" sz="3600" dirty="0" smtClean="0">
                <a:cs typeface="Times New Roman" panose="02020603050405020304" pitchFamily="18" charset="0"/>
              </a:rPr>
              <a:t>Requirements</a:t>
            </a:r>
          </a:p>
          <a:p>
            <a:pPr lvl="1"/>
            <a:r>
              <a:rPr lang="en-US" sz="3600" dirty="0" smtClean="0">
                <a:cs typeface="Times New Roman" panose="02020603050405020304" pitchFamily="18" charset="0"/>
              </a:rPr>
              <a:t>Notification</a:t>
            </a:r>
          </a:p>
          <a:p>
            <a:pPr lvl="1"/>
            <a:r>
              <a:rPr lang="en-US" sz="3600" dirty="0" smtClean="0">
                <a:cs typeface="Times New Roman" panose="02020603050405020304" pitchFamily="18" charset="0"/>
              </a:rPr>
              <a:t>Fumigation Time Restrictions</a:t>
            </a:r>
          </a:p>
          <a:p>
            <a:pPr lvl="1"/>
            <a:r>
              <a:rPr lang="en-US" sz="3600" dirty="0" smtClean="0">
                <a:cs typeface="Times New Roman" panose="02020603050405020304" pitchFamily="18" charset="0"/>
              </a:rPr>
              <a:t>Buffer Zone Credits Allowed</a:t>
            </a:r>
            <a:r>
              <a:rPr lang="en-US" sz="2600" dirty="0" smtClean="0">
                <a:cs typeface="Times New Roman" panose="02020603050405020304" pitchFamily="18" charset="0"/>
              </a:rPr>
              <a:t>	</a:t>
            </a:r>
          </a:p>
          <a:p>
            <a:pPr marL="457200" lvl="1" indent="0">
              <a:buNone/>
            </a:pPr>
            <a:endParaRPr lang="en-US" sz="2600" dirty="0" smtClean="0">
              <a:cs typeface="Times New Roman" panose="02020603050405020304" pitchFamily="18" charset="0"/>
            </a:endParaRPr>
          </a:p>
          <a:p>
            <a:pPr marL="228600" lvl="1">
              <a:spcBef>
                <a:spcPts val="1000"/>
              </a:spcBef>
            </a:pPr>
            <a:r>
              <a:rPr lang="en-US" sz="5100" b="1" dirty="0">
                <a:cs typeface="Times New Roman" panose="02020603050405020304" pitchFamily="18" charset="0"/>
              </a:rPr>
              <a:t>Ventura County Approved TIF Tarps </a:t>
            </a:r>
            <a:r>
              <a:rPr lang="en-US" sz="5100" b="1" dirty="0" smtClean="0">
                <a:cs typeface="Times New Roman" panose="02020603050405020304" pitchFamily="18" charset="0"/>
              </a:rPr>
              <a:t>for </a:t>
            </a:r>
            <a:r>
              <a:rPr lang="en-US" sz="5100" b="1" dirty="0">
                <a:cs typeface="Times New Roman" panose="02020603050405020304" pitchFamily="18" charset="0"/>
              </a:rPr>
              <a:t>Buffer Zone Credits / </a:t>
            </a:r>
            <a:r>
              <a:rPr lang="en-US" sz="5100" b="1" dirty="0" smtClean="0">
                <a:cs typeface="Times New Roman" panose="02020603050405020304" pitchFamily="18" charset="0"/>
              </a:rPr>
              <a:t>Chloropicrin</a:t>
            </a:r>
          </a:p>
          <a:p>
            <a:pPr marL="685800" lvl="2">
              <a:spcBef>
                <a:spcPts val="1000"/>
              </a:spcBef>
            </a:pPr>
            <a:r>
              <a:rPr lang="en-US" sz="3600" dirty="0" smtClean="0">
                <a:cs typeface="Times New Roman" panose="02020603050405020304" pitchFamily="18" charset="0"/>
              </a:rPr>
              <a:t>Interim TIF Tarp List Ventura County</a:t>
            </a:r>
          </a:p>
          <a:p>
            <a:pPr marL="685800" lvl="2">
              <a:spcBef>
                <a:spcPts val="1000"/>
              </a:spcBef>
            </a:pPr>
            <a:r>
              <a:rPr lang="en-US" sz="3600" dirty="0" smtClean="0">
                <a:cs typeface="Times New Roman" panose="02020603050405020304" pitchFamily="18" charset="0"/>
              </a:rPr>
              <a:t>Micro Sprinklers “Sprinklers in Place</a:t>
            </a:r>
            <a:r>
              <a:rPr lang="en-US" sz="2600" dirty="0" smtClean="0">
                <a:cs typeface="Times New Roman" panose="02020603050405020304" pitchFamily="18" charset="0"/>
              </a:rPr>
              <a:t>”</a:t>
            </a:r>
            <a:endParaRPr lang="en-US" sz="2600" dirty="0">
              <a:cs typeface="Times New Roman" panose="02020603050405020304" pitchFamily="18" charset="0"/>
            </a:endParaRPr>
          </a:p>
          <a:p>
            <a:pPr marL="0" indent="0">
              <a:buNone/>
            </a:pPr>
            <a:endParaRPr lang="en-US" sz="2000" dirty="0" smtClean="0"/>
          </a:p>
          <a:p>
            <a:pPr marL="457200" lvl="1" indent="0">
              <a:buNone/>
            </a:pP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4071" y="255933"/>
            <a:ext cx="4567929" cy="3281433"/>
          </a:xfrm>
          <a:prstGeom prst="rect">
            <a:avLst/>
          </a:prstGeom>
          <a:effectLst>
            <a:softEdge rad="317500"/>
          </a:effectLst>
        </p:spPr>
      </p:pic>
      <p:sp>
        <p:nvSpPr>
          <p:cNvPr id="6" name="Rectangle 5"/>
          <p:cNvSpPr/>
          <p:nvPr/>
        </p:nvSpPr>
        <p:spPr>
          <a:xfrm>
            <a:off x="7880277" y="3386740"/>
            <a:ext cx="4115867" cy="461665"/>
          </a:xfrm>
          <a:prstGeom prst="rect">
            <a:avLst/>
          </a:prstGeom>
        </p:spPr>
        <p:txBody>
          <a:bodyPr wrap="square">
            <a:spAutoFit/>
          </a:bodyPr>
          <a:lstStyle/>
          <a:p>
            <a:r>
              <a:rPr lang="en-US" sz="1200" dirty="0">
                <a:solidFill>
                  <a:schemeClr val="accent3"/>
                </a:solidFill>
              </a:rPr>
              <a:t>Fumigating glasshouses with chloropicrin using an injection rig mounted on a Ransomes MG6 tractor </a:t>
            </a:r>
            <a:r>
              <a:rPr lang="en-US" sz="1200" dirty="0" smtClean="0">
                <a:solidFill>
                  <a:schemeClr val="accent3"/>
                </a:solidFill>
              </a:rPr>
              <a:t>1960</a:t>
            </a:r>
            <a:r>
              <a:rPr lang="en-US" sz="1200" dirty="0">
                <a:solidFill>
                  <a:schemeClr val="accent3"/>
                </a:solidFill>
              </a:rPr>
              <a:t>.</a:t>
            </a:r>
          </a:p>
        </p:txBody>
      </p:sp>
    </p:spTree>
    <p:extLst>
      <p:ext uri="{BB962C8B-B14F-4D97-AF65-F5344CB8AC3E}">
        <p14:creationId xmlns:p14="http://schemas.microsoft.com/office/powerpoint/2010/main" val="16923308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wipe(down)">
                                      <p:cBhvr>
                                        <p:cTn id="62" dur="5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wipe(down)">
                                      <p:cBhvr>
                                        <p:cTn id="67" dur="5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wipe(down)">
                                      <p:cBhvr>
                                        <p:cTn id="7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1600" y="139700"/>
            <a:ext cx="11887200" cy="1323439"/>
          </a:xfrm>
          <a:prstGeom prst="rect">
            <a:avLst/>
          </a:prstGeom>
          <a:noFill/>
        </p:spPr>
        <p:txBody>
          <a:bodyPr wrap="square" rtlCol="0">
            <a:spAutoFit/>
          </a:bodyPr>
          <a:lstStyle/>
          <a:p>
            <a:pPr algn="ctr"/>
            <a:r>
              <a:rPr lang="en-US" sz="4000" b="1" dirty="0"/>
              <a:t>County approved TIF Tarps for Chloropicrin </a:t>
            </a:r>
            <a:r>
              <a:rPr lang="en-US" sz="4000" b="1" dirty="0" smtClean="0"/>
              <a:t> </a:t>
            </a:r>
          </a:p>
          <a:p>
            <a:pPr algn="ctr"/>
            <a:r>
              <a:rPr lang="en-US" sz="4000" b="1" dirty="0" smtClean="0"/>
              <a:t>60</a:t>
            </a:r>
            <a:r>
              <a:rPr lang="en-US" sz="4000" b="1" dirty="0"/>
              <a:t>% Buffer zone reduction </a:t>
            </a:r>
            <a:endParaRPr lang="en-US" sz="4000" dirty="0"/>
          </a:p>
        </p:txBody>
      </p:sp>
      <p:graphicFrame>
        <p:nvGraphicFramePr>
          <p:cNvPr id="2" name="Table 1"/>
          <p:cNvGraphicFramePr>
            <a:graphicFrameLocks noGrp="1"/>
          </p:cNvGraphicFramePr>
          <p:nvPr>
            <p:extLst>
              <p:ext uri="{D42A27DB-BD31-4B8C-83A1-F6EECF244321}">
                <p14:modId xmlns:p14="http://schemas.microsoft.com/office/powerpoint/2010/main" val="3700392813"/>
              </p:ext>
            </p:extLst>
          </p:nvPr>
        </p:nvGraphicFramePr>
        <p:xfrm>
          <a:off x="289237" y="1366127"/>
          <a:ext cx="11699563" cy="3914757"/>
        </p:xfrm>
        <a:graphic>
          <a:graphicData uri="http://schemas.openxmlformats.org/drawingml/2006/table">
            <a:tbl>
              <a:tblPr>
                <a:tableStyleId>{5C22544A-7EE6-4342-B048-85BDC9FD1C3A}</a:tableStyleId>
              </a:tblPr>
              <a:tblGrid>
                <a:gridCol w="6008757"/>
                <a:gridCol w="5690806"/>
              </a:tblGrid>
              <a:tr h="548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AEP-one, clear, EVOH barrier, 1.0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a typeface="Times New Roman" panose="02020603050405020304" pitchFamily="18" charset="0"/>
                        </a:rPr>
                        <a:t>Raven TIF </a:t>
                      </a:r>
                      <a:r>
                        <a:rPr lang="en-US" sz="1400" dirty="0" err="1" smtClean="0">
                          <a:ea typeface="Times New Roman" panose="02020603050405020304" pitchFamily="18" charset="0"/>
                        </a:rPr>
                        <a:t>VaporSafe</a:t>
                      </a:r>
                      <a:r>
                        <a:rPr lang="en-US" sz="1400" dirty="0" smtClean="0">
                          <a:ea typeface="Times New Roman" panose="02020603050405020304" pitchFamily="18" charset="0"/>
                        </a:rPr>
                        <a:t>™ ≥ 1 mil </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Berry EVOH-High Barrier, black, 1.25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a typeface="Times New Roman" panose="02020603050405020304" pitchFamily="18" charset="0"/>
                        </a:rPr>
                        <a:t>TRM Manufacturing Weather-all Power Film HB 125, custom, ≥ 1.25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2581">
                <a:tc>
                  <a:txBody>
                    <a:bodyPr/>
                    <a:lstStyle/>
                    <a:p>
                      <a:r>
                        <a:rPr lang="en-US" sz="1400" dirty="0" smtClean="0"/>
                        <a:t> Berry EVOH-Supreme Barrier, black, 1.25 mil* (Not approved for use with </a:t>
                      </a:r>
                      <a:r>
                        <a:rPr lang="en-US" sz="1400" dirty="0" err="1" smtClean="0"/>
                        <a:t>MBr</a:t>
                      </a:r>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a typeface="Times New Roman" panose="02020603050405020304" pitchFamily="18" charset="0"/>
                        </a:rPr>
                        <a:t>TRM Manufacturing Weather-all Power Film HB 125, clear, ≥ 1.25 mil</a:t>
                      </a:r>
                    </a:p>
                    <a:p>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Berry Plastics TOTAL BLOCKADE TIF, white/black, 1.25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a typeface="Times New Roman" panose="02020603050405020304" pitchFamily="18" charset="0"/>
                        </a:rPr>
                        <a:t>TRM Manufacturing Weather-all Power Film HB 125, black, ≥ 1.25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Berry Plastics TOTAL BLOCKADE TIF, white, 1.25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a typeface="Times New Roman" panose="02020603050405020304" pitchFamily="18" charset="0"/>
                        </a:rPr>
                        <a:t>TRM Manufacturing Weather-all Power Film HB 125, white, ≥ 1.25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Berry Plastics TOTAL BLOCKADE TIF, green, 1.25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a typeface="Times New Roman" panose="02020603050405020304" pitchFamily="18" charset="0"/>
                        </a:rPr>
                        <a:t>TRM Manufacturing Weather-all Power Film HB 125, green, ≥ 1.25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Berry Plastics TOTAL BLOCKADE TIF, brown, 1.25 mil</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a typeface="Times New Roman" panose="02020603050405020304" pitchFamily="18" charset="0"/>
                        </a:rPr>
                        <a:t>TRM Manufacturing Weather-all Power Film HB 125, brown, ≥ 1.25 mil</a:t>
                      </a:r>
                      <a:endParaRPr lang="en-US" sz="1400" dirty="0" smtClean="0"/>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128848234"/>
              </p:ext>
            </p:extLst>
          </p:nvPr>
        </p:nvGraphicFramePr>
        <p:xfrm>
          <a:off x="292098" y="5270500"/>
          <a:ext cx="11696702" cy="1447800"/>
        </p:xfrm>
        <a:graphic>
          <a:graphicData uri="http://schemas.openxmlformats.org/drawingml/2006/table">
            <a:tbl>
              <a:tblPr>
                <a:tableStyleId>{5C22544A-7EE6-4342-B048-85BDC9FD1C3A}</a:tableStyleId>
              </a:tblPr>
              <a:tblGrid>
                <a:gridCol w="6007101"/>
                <a:gridCol w="5689601"/>
              </a:tblGrid>
              <a:tr h="4776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Berry Plastics TOTAL BLOCKADE TIF, black, 1.25 mil</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TRM Manufacturing Weather-all Power Film HB 125, black/white, ≥ 1.25 mil</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2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Berry Plastics TOTAL BLOCKADE TIF, silver/black, 1.25 mil</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TRM Manufacturing Weather-all Power Film HB 125, black/silver, ≥ 1.25 mil</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29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Guardian TIF ≥ 1.1 mil, embossed </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TRM Manufacturing Weather-all Power Film HB 125, black/clear/black, ≥ 1.25 mil</a:t>
                      </a:r>
                    </a:p>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221657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2350" y="250825"/>
            <a:ext cx="5067300" cy="1325563"/>
          </a:xfrm>
        </p:spPr>
        <p:txBody>
          <a:bodyPr>
            <a:normAutofit/>
          </a:bodyPr>
          <a:lstStyle/>
          <a:p>
            <a:pPr algn="ctr"/>
            <a:r>
              <a:rPr lang="en-US" sz="4800" dirty="0" smtClean="0">
                <a:solidFill>
                  <a:srgbClr val="FF0000"/>
                </a:solidFill>
                <a:latin typeface="+mn-lt"/>
              </a:rPr>
              <a:t>Sprinklers in Place</a:t>
            </a:r>
            <a:endParaRPr lang="en-US" sz="4800" dirty="0">
              <a:solidFill>
                <a:srgbClr val="FF0000"/>
              </a:solidFill>
              <a:latin typeface="+mn-lt"/>
            </a:endParaRPr>
          </a:p>
        </p:txBody>
      </p:sp>
      <p:sp>
        <p:nvSpPr>
          <p:cNvPr id="3" name="Content Placeholder 2"/>
          <p:cNvSpPr>
            <a:spLocks noGrp="1"/>
          </p:cNvSpPr>
          <p:nvPr>
            <p:ph idx="1"/>
          </p:nvPr>
        </p:nvSpPr>
        <p:spPr>
          <a:xfrm>
            <a:off x="838200" y="1711325"/>
            <a:ext cx="10515600" cy="4351338"/>
          </a:xfrm>
        </p:spPr>
        <p:txBody>
          <a:bodyPr>
            <a:normAutofit fontScale="70000" lnSpcReduction="20000"/>
          </a:bodyPr>
          <a:lstStyle/>
          <a:p>
            <a:endParaRPr lang="en-US" dirty="0" smtClean="0"/>
          </a:p>
          <a:p>
            <a:r>
              <a:rPr lang="en-US" sz="3100" dirty="0" smtClean="0"/>
              <a:t>Meeting held on March 4</a:t>
            </a:r>
            <a:r>
              <a:rPr lang="en-US" sz="3100" baseline="30000" dirty="0" smtClean="0"/>
              <a:t>th</a:t>
            </a:r>
            <a:r>
              <a:rPr lang="en-US" sz="3100" dirty="0" smtClean="0"/>
              <a:t> 2015 discussing micro sprinklers</a:t>
            </a:r>
          </a:p>
          <a:p>
            <a:pPr marL="457200" lvl="1" indent="0">
              <a:buNone/>
            </a:pPr>
            <a:endParaRPr lang="en-US" sz="3100" dirty="0" smtClean="0"/>
          </a:p>
          <a:p>
            <a:pPr marL="0" indent="0">
              <a:buNone/>
            </a:pPr>
            <a:r>
              <a:rPr lang="en-US" sz="3100" dirty="0" smtClean="0"/>
              <a:t>	</a:t>
            </a:r>
          </a:p>
          <a:p>
            <a:pPr lvl="1"/>
            <a:r>
              <a:rPr lang="en-US" sz="2900" dirty="0" smtClean="0"/>
              <a:t>Discussed odor suppression through the use of micro sprinklers</a:t>
            </a:r>
          </a:p>
          <a:p>
            <a:pPr lvl="1"/>
            <a:r>
              <a:rPr lang="en-US" sz="2900" dirty="0" smtClean="0"/>
              <a:t>Grower’s are using micro sprinklers more with drought situation</a:t>
            </a:r>
          </a:p>
          <a:p>
            <a:pPr lvl="1"/>
            <a:r>
              <a:rPr lang="en-US" sz="2900" dirty="0" smtClean="0"/>
              <a:t>Agricultural Commissioner- Henry Gonzales- confident in our TIF list and combination micro sprinklers for odor suppression</a:t>
            </a:r>
          </a:p>
          <a:p>
            <a:pPr lvl="1"/>
            <a:r>
              <a:rPr lang="en-US" sz="2900" dirty="0" smtClean="0"/>
              <a:t>The requirement of “Sprinklers in Place” – same as past years</a:t>
            </a:r>
          </a:p>
          <a:p>
            <a:pPr marL="457200" lvl="1" indent="0">
              <a:buNone/>
            </a:pPr>
            <a:endParaRPr lang="en-US" sz="2900" dirty="0" smtClean="0"/>
          </a:p>
          <a:p>
            <a:pPr marL="457200" lvl="1" indent="0">
              <a:buNone/>
            </a:pPr>
            <a:endParaRPr lang="en-US" dirty="0"/>
          </a:p>
          <a:p>
            <a:pPr lvl="1"/>
            <a:r>
              <a:rPr lang="en-US" sz="2800" dirty="0" smtClean="0"/>
              <a:t>Outcome: </a:t>
            </a:r>
          </a:p>
          <a:p>
            <a:pPr marL="457200" lvl="1" indent="0" algn="ctr">
              <a:buNone/>
            </a:pPr>
            <a:endParaRPr lang="en-US" sz="3400" dirty="0">
              <a:solidFill>
                <a:srgbClr val="FF0000"/>
              </a:solidFill>
            </a:endParaRPr>
          </a:p>
          <a:p>
            <a:pPr marL="457200" lvl="1" indent="0" algn="ctr">
              <a:buNone/>
            </a:pPr>
            <a:r>
              <a:rPr lang="en-US" sz="3400" dirty="0" smtClean="0">
                <a:solidFill>
                  <a:srgbClr val="FF0000"/>
                </a:solidFill>
              </a:rPr>
              <a:t>***Micro Sprinklers (if used with county approved TIF tarp list) </a:t>
            </a:r>
            <a:r>
              <a:rPr lang="en-US" sz="3400" u="sng" dirty="0" smtClean="0">
                <a:solidFill>
                  <a:srgbClr val="FF0000"/>
                </a:solidFill>
              </a:rPr>
              <a:t>MEET requirements </a:t>
            </a:r>
            <a:r>
              <a:rPr lang="en-US" sz="3400" dirty="0" smtClean="0">
                <a:solidFill>
                  <a:srgbClr val="FF0000"/>
                </a:solidFill>
              </a:rPr>
              <a:t>of “sprinklers in place” for odor suppression***</a:t>
            </a:r>
          </a:p>
          <a:p>
            <a:pPr marL="457200" lvl="1"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165906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down)">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fade">
                                      <p:cBhvr>
                                        <p:cTn id="42" dur="2000"/>
                                        <p:tgtEl>
                                          <p:spTgt spid="3">
                                            <p:txEl>
                                              <p:pRg st="12" end="12"/>
                                            </p:txEl>
                                          </p:spTgt>
                                        </p:tgtEl>
                                      </p:cBhvr>
                                    </p:animEffect>
                                    <p:anim calcmode="lin" valueType="num">
                                      <p:cBhvr>
                                        <p:cTn id="43" dur="2000" fill="hold"/>
                                        <p:tgtEl>
                                          <p:spTgt spid="3">
                                            <p:txEl>
                                              <p:pRg st="12" end="12"/>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12" end="1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a:latin typeface="+mn-lt"/>
              </a:rPr>
              <a:t>Thank You</a:t>
            </a:r>
            <a:r>
              <a:rPr lang="en-US" sz="8000" b="1" dirty="0" smtClean="0">
                <a:latin typeface="+mn-lt"/>
              </a:rPr>
              <a:t>!</a:t>
            </a:r>
            <a:endParaRPr lang="en-US" sz="4800" dirty="0">
              <a:latin typeface="+mn-lt"/>
            </a:endParaRPr>
          </a:p>
        </p:txBody>
      </p:sp>
      <p:sp>
        <p:nvSpPr>
          <p:cNvPr id="3" name="Content Placeholder 2"/>
          <p:cNvSpPr>
            <a:spLocks noGrp="1"/>
          </p:cNvSpPr>
          <p:nvPr>
            <p:ph idx="1"/>
          </p:nvPr>
        </p:nvSpPr>
        <p:spPr>
          <a:xfrm>
            <a:off x="838200" y="2204448"/>
            <a:ext cx="10515600" cy="4351338"/>
          </a:xfrm>
        </p:spPr>
        <p:txBody>
          <a:bodyPr/>
          <a:lstStyle/>
          <a:p>
            <a:pPr marL="0" indent="0">
              <a:buNone/>
            </a:pPr>
            <a:endParaRPr lang="en-US" sz="2400" b="1" dirty="0" smtClean="0"/>
          </a:p>
          <a:p>
            <a:pPr marL="0" indent="0" algn="ctr">
              <a:buNone/>
            </a:pPr>
            <a:r>
              <a:rPr lang="en-US" sz="3600" dirty="0" smtClean="0"/>
              <a:t>Ryan Casey</a:t>
            </a:r>
          </a:p>
          <a:p>
            <a:pPr marL="0" indent="0" algn="ctr">
              <a:buNone/>
            </a:pPr>
            <a:r>
              <a:rPr lang="en-US" sz="3600" dirty="0" smtClean="0"/>
              <a:t>Deputy Commissioner </a:t>
            </a:r>
          </a:p>
          <a:p>
            <a:pPr marL="0" indent="0" algn="ctr">
              <a:buNone/>
            </a:pPr>
            <a:r>
              <a:rPr lang="en-US" sz="3600" dirty="0" smtClean="0"/>
              <a:t>Ventura County Agricultural Commissioner’s Office</a:t>
            </a:r>
          </a:p>
          <a:p>
            <a:pPr marL="0" indent="0" algn="ctr">
              <a:buNone/>
            </a:pPr>
            <a:r>
              <a:rPr lang="en-US" sz="3600" dirty="0" smtClean="0"/>
              <a:t>805-388-4222    X 7132</a:t>
            </a:r>
          </a:p>
          <a:p>
            <a:pPr marL="0" indent="0" algn="ctr">
              <a:buNone/>
            </a:pPr>
            <a:endParaRPr lang="en-US" sz="3600" dirty="0">
              <a:hlinkClick r:id="rId2"/>
            </a:endParaRPr>
          </a:p>
          <a:p>
            <a:pPr marL="0" indent="0" algn="ctr">
              <a:buNone/>
            </a:pPr>
            <a:r>
              <a:rPr lang="en-US" sz="3600" dirty="0" smtClean="0">
                <a:hlinkClick r:id="rId2"/>
              </a:rPr>
              <a:t>ryan.casey@ventura.org</a:t>
            </a:r>
            <a:endParaRPr lang="en-US" sz="3600" dirty="0" smtClean="0"/>
          </a:p>
          <a:p>
            <a:pPr marL="0" indent="0">
              <a:buNone/>
            </a:pPr>
            <a:endParaRPr lang="en-US" dirty="0"/>
          </a:p>
        </p:txBody>
      </p:sp>
    </p:spTree>
    <p:extLst>
      <p:ext uri="{BB962C8B-B14F-4D97-AF65-F5344CB8AC3E}">
        <p14:creationId xmlns:p14="http://schemas.microsoft.com/office/powerpoint/2010/main" val="776449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en-US" sz="4800" b="1" dirty="0" smtClean="0"/>
              <a:t>Background</a:t>
            </a:r>
            <a:endParaRPr lang="en-US" sz="4800" dirty="0"/>
          </a:p>
        </p:txBody>
      </p:sp>
      <p:sp>
        <p:nvSpPr>
          <p:cNvPr id="3" name="Content Placeholder 2"/>
          <p:cNvSpPr>
            <a:spLocks noGrp="1"/>
          </p:cNvSpPr>
          <p:nvPr>
            <p:ph idx="1"/>
          </p:nvPr>
        </p:nvSpPr>
        <p:spPr>
          <a:xfrm>
            <a:off x="774843" y="1911707"/>
            <a:ext cx="10515600" cy="4351338"/>
          </a:xfrm>
        </p:spPr>
        <p:txBody>
          <a:bodyPr>
            <a:normAutofit fontScale="92500" lnSpcReduction="20000"/>
          </a:bodyPr>
          <a:lstStyle/>
          <a:p>
            <a:pPr marL="0" indent="0">
              <a:buNone/>
            </a:pPr>
            <a:endParaRPr lang="en-US" dirty="0">
              <a:cs typeface="Times New Roman" panose="02020603050405020304" pitchFamily="18" charset="0"/>
            </a:endParaRPr>
          </a:p>
          <a:p>
            <a:r>
              <a:rPr lang="en-US" sz="3000" dirty="0" smtClean="0">
                <a:cs typeface="Times New Roman" panose="02020603050405020304" pitchFamily="18" charset="0"/>
              </a:rPr>
              <a:t>Chloropicrin, or trichloronitromethane, is a dense, pale yellow liquid that decomposes when heated to ≥112 ºC. Its property as a lachrymator prompted Germany to use it as a tear gas against the Allied forces during World War I—one of the first uses of a chemical weapon.</a:t>
            </a:r>
          </a:p>
          <a:p>
            <a:endParaRPr lang="en-US" sz="3000" dirty="0" smtClean="0">
              <a:cs typeface="Times New Roman" panose="02020603050405020304" pitchFamily="18" charset="0"/>
            </a:endParaRPr>
          </a:p>
          <a:p>
            <a:r>
              <a:rPr lang="en-US" sz="3000" dirty="0" smtClean="0">
                <a:cs typeface="Times New Roman" panose="02020603050405020304" pitchFamily="18" charset="0"/>
              </a:rPr>
              <a:t>In 1848, Scottish chemist J. </a:t>
            </a:r>
            <a:r>
              <a:rPr lang="en-US" sz="3000" dirty="0" err="1" smtClean="0">
                <a:cs typeface="Times New Roman" panose="02020603050405020304" pitchFamily="18" charset="0"/>
              </a:rPr>
              <a:t>Stenhouse</a:t>
            </a:r>
            <a:r>
              <a:rPr lang="en-US" sz="3000" dirty="0" smtClean="0">
                <a:cs typeface="Times New Roman" panose="02020603050405020304" pitchFamily="18" charset="0"/>
              </a:rPr>
              <a:t> prepared chloropicrin by treating picric acid with sodium hypochlorite. Nitro groups were the only parts of the picric acid molecule to be used in chloropicrin, but the “</a:t>
            </a:r>
            <a:r>
              <a:rPr lang="en-US" sz="3000" dirty="0" err="1" smtClean="0">
                <a:cs typeface="Times New Roman" panose="02020603050405020304" pitchFamily="18" charset="0"/>
              </a:rPr>
              <a:t>picrin</a:t>
            </a:r>
            <a:r>
              <a:rPr lang="en-US" sz="3000" dirty="0" smtClean="0">
                <a:cs typeface="Times New Roman" panose="02020603050405020304" pitchFamily="18" charset="0"/>
              </a:rPr>
              <a:t>” name stuck. Today, chloropicrin is manufactured by the reaction between nitromethane and sodium hypochlorite</a:t>
            </a:r>
            <a:r>
              <a:rPr lang="en-US" sz="3000" dirty="0" smtClean="0">
                <a:latin typeface="+mj-lt"/>
                <a:cs typeface="Times New Roman" panose="02020603050405020304" pitchFamily="18" charset="0"/>
              </a:rPr>
              <a:t>.</a:t>
            </a:r>
            <a:endParaRPr lang="en-US" sz="3000" dirty="0">
              <a:latin typeface="+mj-lt"/>
              <a:cs typeface="Times New Roman" panose="02020603050405020304" pitchFamily="18" charset="0"/>
            </a:endParaRPr>
          </a:p>
          <a:p>
            <a:endParaRPr lang="en-US" dirty="0" smtClean="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69422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9423" y="896563"/>
            <a:ext cx="4101269" cy="1575810"/>
          </a:xfrm>
        </p:spPr>
        <p:txBody>
          <a:bodyPr>
            <a:normAutofit/>
          </a:bodyPr>
          <a:lstStyle/>
          <a:p>
            <a:r>
              <a:rPr lang="en-US" sz="4800" b="1" dirty="0"/>
              <a:t>C</a:t>
            </a:r>
            <a:r>
              <a:rPr lang="en-US" sz="4800" b="1" dirty="0" smtClean="0"/>
              <a:t>hloropicrin </a:t>
            </a:r>
            <a:br>
              <a:rPr lang="en-US" sz="4800" b="1" dirty="0" smtClean="0"/>
            </a:br>
            <a:r>
              <a:rPr lang="en-US" sz="4800" b="1" dirty="0" smtClean="0"/>
              <a:t>Quick </a:t>
            </a:r>
            <a:r>
              <a:rPr lang="en-US" sz="4800" b="1" dirty="0"/>
              <a:t>Facts</a:t>
            </a:r>
            <a:r>
              <a:rPr lang="en-US" sz="4800" b="1" dirty="0" smtClean="0"/>
              <a:t>:</a:t>
            </a:r>
            <a:endParaRPr lang="en-US" sz="4800" dirty="0"/>
          </a:p>
        </p:txBody>
      </p:sp>
      <p:sp>
        <p:nvSpPr>
          <p:cNvPr id="3" name="Content Placeholder 2"/>
          <p:cNvSpPr>
            <a:spLocks noGrp="1"/>
          </p:cNvSpPr>
          <p:nvPr>
            <p:ph idx="1"/>
          </p:nvPr>
        </p:nvSpPr>
        <p:spPr>
          <a:xfrm>
            <a:off x="1017662" y="3251200"/>
            <a:ext cx="10515600" cy="2490624"/>
          </a:xfrm>
        </p:spPr>
        <p:txBody>
          <a:bodyPr>
            <a:normAutofit/>
          </a:bodyPr>
          <a:lstStyle/>
          <a:p>
            <a:pPr marL="0" indent="0">
              <a:buNone/>
            </a:pPr>
            <a:endParaRPr lang="en-US" dirty="0" smtClean="0"/>
          </a:p>
          <a:p>
            <a:r>
              <a:rPr lang="en-US" dirty="0" smtClean="0"/>
              <a:t>In 2012 chloropicrin was used on about 67,000 acres in California</a:t>
            </a:r>
          </a:p>
          <a:p>
            <a:pPr marL="0" indent="0">
              <a:buNone/>
            </a:pPr>
            <a:endParaRPr lang="en-US" dirty="0"/>
          </a:p>
          <a:p>
            <a:r>
              <a:rPr lang="en-US" dirty="0" smtClean="0"/>
              <a:t>The Golden State has more than 9 million acres of irrigated land for farming according to the California Department of Conservation</a:t>
            </a:r>
          </a:p>
          <a:p>
            <a:endParaRPr lang="en-US" dirty="0"/>
          </a:p>
        </p:txBody>
      </p:sp>
      <p:pic>
        <p:nvPicPr>
          <p:cNvPr id="4" name="Content Placeholder 3"/>
          <p:cNvPicPr/>
          <p:nvPr/>
        </p:nvPicPr>
        <p:blipFill>
          <a:blip r:embed="rId3">
            <a:extLst>
              <a:ext uri="{28A0092B-C50C-407E-A947-70E740481C1C}">
                <a14:useLocalDpi xmlns:a14="http://schemas.microsoft.com/office/drawing/2010/main" val="0"/>
              </a:ext>
            </a:extLst>
          </a:blip>
          <a:stretch>
            <a:fillRect/>
          </a:stretch>
        </p:blipFill>
        <p:spPr>
          <a:xfrm>
            <a:off x="6842452" y="359036"/>
            <a:ext cx="4496436" cy="298106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50800" dir="5400000" algn="ctr" rotWithShape="0">
              <a:srgbClr val="000000"/>
            </a:outerShdw>
          </a:effectLst>
        </p:spPr>
      </p:pic>
    </p:spTree>
    <p:extLst>
      <p:ext uri="{BB962C8B-B14F-4D97-AF65-F5344CB8AC3E}">
        <p14:creationId xmlns:p14="http://schemas.microsoft.com/office/powerpoint/2010/main" val="38514030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normAutofit/>
          </a:bodyPr>
          <a:lstStyle/>
          <a:p>
            <a:pPr algn="ctr"/>
            <a:r>
              <a:rPr lang="en-US" sz="4800" dirty="0" smtClean="0">
                <a:latin typeface="+mn-lt"/>
              </a:rPr>
              <a:t>Chloropicrin Use Ventura County</a:t>
            </a:r>
            <a:endParaRPr lang="en-US" sz="4800" dirty="0">
              <a:latin typeface="+mn-lt"/>
            </a:endParaRPr>
          </a:p>
        </p:txBody>
      </p:sp>
      <p:sp>
        <p:nvSpPr>
          <p:cNvPr id="3" name="Content Placeholder 2"/>
          <p:cNvSpPr>
            <a:spLocks noGrp="1"/>
          </p:cNvSpPr>
          <p:nvPr>
            <p:ph idx="1"/>
          </p:nvPr>
        </p:nvSpPr>
        <p:spPr>
          <a:xfrm>
            <a:off x="838200" y="1825624"/>
            <a:ext cx="10515600" cy="4840095"/>
          </a:xfrm>
        </p:spPr>
        <p:txBody>
          <a:bodyPr>
            <a:normAutofit/>
          </a:bodyPr>
          <a:lstStyle/>
          <a:p>
            <a:r>
              <a:rPr lang="en-US" dirty="0" smtClean="0">
                <a:solidFill>
                  <a:srgbClr val="FF0000"/>
                </a:solidFill>
              </a:rPr>
              <a:t>2012 Chloropicrin </a:t>
            </a:r>
          </a:p>
          <a:p>
            <a:pPr lvl="1"/>
            <a:r>
              <a:rPr lang="en-US" dirty="0" smtClean="0">
                <a:solidFill>
                  <a:srgbClr val="FF0000"/>
                </a:solidFill>
              </a:rPr>
              <a:t>1,889,235 LBS  </a:t>
            </a:r>
          </a:p>
          <a:p>
            <a:pPr lvl="1"/>
            <a:r>
              <a:rPr lang="en-US" dirty="0" smtClean="0">
                <a:solidFill>
                  <a:srgbClr val="FF0000"/>
                </a:solidFill>
              </a:rPr>
              <a:t>9,607 Acres</a:t>
            </a:r>
            <a:endParaRPr lang="en-US" dirty="0">
              <a:solidFill>
                <a:srgbClr val="FF0000"/>
              </a:solidFill>
            </a:endParaRPr>
          </a:p>
          <a:p>
            <a:pPr lvl="1"/>
            <a:endParaRPr lang="en-US" dirty="0" smtClean="0"/>
          </a:p>
          <a:p>
            <a:r>
              <a:rPr lang="en-US" dirty="0" smtClean="0"/>
              <a:t>2013 Chloropicrin </a:t>
            </a:r>
          </a:p>
          <a:p>
            <a:pPr lvl="1"/>
            <a:r>
              <a:rPr lang="en-US" dirty="0" smtClean="0"/>
              <a:t>1,532,282 LBS</a:t>
            </a:r>
          </a:p>
          <a:p>
            <a:pPr lvl="1"/>
            <a:r>
              <a:rPr lang="en-US" dirty="0" smtClean="0"/>
              <a:t>7,926 Acres</a:t>
            </a:r>
          </a:p>
          <a:p>
            <a:pPr lvl="1"/>
            <a:endParaRPr lang="en-US" dirty="0" smtClean="0"/>
          </a:p>
          <a:p>
            <a:r>
              <a:rPr lang="en-US" dirty="0" smtClean="0"/>
              <a:t>2014 </a:t>
            </a:r>
            <a:r>
              <a:rPr lang="en-US" dirty="0"/>
              <a:t>Chloropicrin </a:t>
            </a:r>
            <a:endParaRPr lang="en-US" dirty="0" smtClean="0"/>
          </a:p>
          <a:p>
            <a:pPr lvl="1"/>
            <a:r>
              <a:rPr lang="en-US" dirty="0" smtClean="0"/>
              <a:t>1,764,243 LBS</a:t>
            </a:r>
          </a:p>
          <a:p>
            <a:pPr lvl="1"/>
            <a:r>
              <a:rPr lang="en-US" dirty="0" smtClean="0"/>
              <a:t>8,441 Acres</a:t>
            </a:r>
          </a:p>
          <a:p>
            <a:pPr lvl="1"/>
            <a:endParaRPr lang="en-US" dirty="0"/>
          </a:p>
          <a:p>
            <a:endParaRPr lang="en-US" dirty="0"/>
          </a:p>
          <a:p>
            <a:endParaRPr lang="en-US" dirty="0" smtClean="0"/>
          </a:p>
          <a:p>
            <a:pPr marL="457200" lvl="1" indent="0">
              <a:buNone/>
            </a:pPr>
            <a:endParaRPr lang="en-US" dirty="0" smtClean="0"/>
          </a:p>
          <a:p>
            <a:pPr marL="457200" lvl="1" indent="0">
              <a:buNone/>
            </a:pPr>
            <a:endParaRPr lang="en-US" dirty="0" smtClean="0"/>
          </a:p>
          <a:p>
            <a:pPr lvl="1"/>
            <a:endParaRPr lang="en-US" dirty="0"/>
          </a:p>
          <a:p>
            <a:pPr lvl="1"/>
            <a:endParaRPr lang="en-US" dirty="0"/>
          </a:p>
          <a:p>
            <a:pPr marL="457200" lvl="1" indent="0">
              <a:buNone/>
            </a:pPr>
            <a:endParaRPr lang="en-US" dirty="0" smtClean="0"/>
          </a:p>
        </p:txBody>
      </p:sp>
      <p:sp>
        <p:nvSpPr>
          <p:cNvPr id="4" name="Rectangle 3"/>
          <p:cNvSpPr/>
          <p:nvPr/>
        </p:nvSpPr>
        <p:spPr>
          <a:xfrm>
            <a:off x="5118931" y="1274829"/>
            <a:ext cx="6234869" cy="5200398"/>
          </a:xfrm>
          <a:prstGeom prst="rect">
            <a:avLst/>
          </a:prstGeom>
        </p:spPr>
        <p:txBody>
          <a:bodyPr wrap="square">
            <a:spAutoFit/>
          </a:bodyPr>
          <a:lstStyle/>
          <a:p>
            <a:pPr lvl="0">
              <a:lnSpc>
                <a:spcPct val="90000"/>
              </a:lnSpc>
              <a:spcBef>
                <a:spcPts val="1000"/>
              </a:spcBef>
            </a:pPr>
            <a:endParaRPr lang="en-US" sz="2800" dirty="0">
              <a:solidFill>
                <a:srgbClr val="FF0000"/>
              </a:solidFill>
            </a:endParaRPr>
          </a:p>
          <a:p>
            <a:pPr marL="228600" lvl="0" indent="-228600">
              <a:lnSpc>
                <a:spcPct val="90000"/>
              </a:lnSpc>
              <a:spcBef>
                <a:spcPts val="1000"/>
              </a:spcBef>
              <a:buFont typeface="Arial" panose="020B0604020202020204" pitchFamily="34" charset="0"/>
              <a:buChar char="•"/>
            </a:pPr>
            <a:r>
              <a:rPr lang="en-US" sz="2800" dirty="0" smtClean="0">
                <a:solidFill>
                  <a:srgbClr val="FF0000"/>
                </a:solidFill>
              </a:rPr>
              <a:t>2012 Methyl Bromide (Combination)</a:t>
            </a:r>
          </a:p>
          <a:p>
            <a:pPr marL="685800" lvl="1" indent="-228600">
              <a:lnSpc>
                <a:spcPct val="90000"/>
              </a:lnSpc>
              <a:spcBef>
                <a:spcPts val="500"/>
              </a:spcBef>
              <a:buFont typeface="Arial" panose="020B0604020202020204" pitchFamily="34" charset="0"/>
              <a:buChar char="•"/>
            </a:pPr>
            <a:r>
              <a:rPr lang="en-US" sz="2400" dirty="0" smtClean="0">
                <a:solidFill>
                  <a:srgbClr val="FF0000"/>
                </a:solidFill>
              </a:rPr>
              <a:t>652,598 LBS</a:t>
            </a:r>
          </a:p>
          <a:p>
            <a:pPr marL="685800" lvl="1" indent="-228600">
              <a:lnSpc>
                <a:spcPct val="90000"/>
              </a:lnSpc>
              <a:spcBef>
                <a:spcPts val="500"/>
              </a:spcBef>
              <a:buFont typeface="Arial" panose="020B0604020202020204" pitchFamily="34" charset="0"/>
              <a:buChar char="•"/>
            </a:pPr>
            <a:r>
              <a:rPr lang="en-US" sz="2400" dirty="0" smtClean="0">
                <a:solidFill>
                  <a:srgbClr val="FF0000"/>
                </a:solidFill>
              </a:rPr>
              <a:t>2,373 Acres</a:t>
            </a:r>
          </a:p>
          <a:p>
            <a:pPr marL="685800" lvl="1" indent="-228600">
              <a:lnSpc>
                <a:spcPct val="90000"/>
              </a:lnSpc>
              <a:spcBef>
                <a:spcPts val="500"/>
              </a:spcBef>
              <a:buFont typeface="Arial" panose="020B0604020202020204" pitchFamily="34" charset="0"/>
              <a:buChar char="•"/>
            </a:pPr>
            <a:endParaRPr lang="en-US" sz="2400" dirty="0" smtClean="0">
              <a:solidFill>
                <a:srgbClr val="FF0000"/>
              </a:solidFill>
            </a:endParaRPr>
          </a:p>
          <a:p>
            <a:pPr marL="228600" lvl="0" indent="-228600">
              <a:lnSpc>
                <a:spcPct val="90000"/>
              </a:lnSpc>
              <a:spcBef>
                <a:spcPts val="1000"/>
              </a:spcBef>
              <a:buFont typeface="Arial" panose="020B0604020202020204" pitchFamily="34" charset="0"/>
              <a:buChar char="•"/>
            </a:pPr>
            <a:r>
              <a:rPr lang="en-US" sz="2800" dirty="0" smtClean="0">
                <a:solidFill>
                  <a:prstClr val="black"/>
                </a:solidFill>
              </a:rPr>
              <a:t>2013 Methyl Bromide (Combination)</a:t>
            </a:r>
          </a:p>
          <a:p>
            <a:pPr marL="685800" lvl="1" indent="-228600">
              <a:lnSpc>
                <a:spcPct val="90000"/>
              </a:lnSpc>
              <a:spcBef>
                <a:spcPts val="500"/>
              </a:spcBef>
              <a:buFont typeface="Arial" panose="020B0604020202020204" pitchFamily="34" charset="0"/>
              <a:buChar char="•"/>
            </a:pPr>
            <a:r>
              <a:rPr lang="en-US" sz="2400" dirty="0" smtClean="0">
                <a:solidFill>
                  <a:prstClr val="black"/>
                </a:solidFill>
              </a:rPr>
              <a:t>393,486 LBS</a:t>
            </a:r>
          </a:p>
          <a:p>
            <a:pPr marL="685800" lvl="1" indent="-228600">
              <a:lnSpc>
                <a:spcPct val="90000"/>
              </a:lnSpc>
              <a:spcBef>
                <a:spcPts val="500"/>
              </a:spcBef>
              <a:buFont typeface="Arial" panose="020B0604020202020204" pitchFamily="34" charset="0"/>
              <a:buChar char="•"/>
            </a:pPr>
            <a:r>
              <a:rPr lang="en-US" sz="2400" dirty="0" smtClean="0">
                <a:solidFill>
                  <a:prstClr val="black"/>
                </a:solidFill>
              </a:rPr>
              <a:t>1,251 Acres</a:t>
            </a:r>
          </a:p>
          <a:p>
            <a:pPr marL="685800" lvl="1" indent="-228600">
              <a:lnSpc>
                <a:spcPct val="90000"/>
              </a:lnSpc>
              <a:spcBef>
                <a:spcPts val="500"/>
              </a:spcBef>
              <a:buFont typeface="Arial" panose="020B0604020202020204" pitchFamily="34" charset="0"/>
              <a:buChar char="•"/>
            </a:pPr>
            <a:endParaRPr lang="en-US" sz="2400" dirty="0" smtClean="0">
              <a:solidFill>
                <a:prstClr val="black"/>
              </a:solidFill>
            </a:endParaRPr>
          </a:p>
          <a:p>
            <a:pPr marL="228600" lvl="0" indent="-228600">
              <a:lnSpc>
                <a:spcPct val="90000"/>
              </a:lnSpc>
              <a:spcBef>
                <a:spcPts val="1000"/>
              </a:spcBef>
              <a:buFont typeface="Arial" panose="020B0604020202020204" pitchFamily="34" charset="0"/>
              <a:buChar char="•"/>
            </a:pPr>
            <a:r>
              <a:rPr lang="en-US" sz="2800" dirty="0" smtClean="0">
                <a:solidFill>
                  <a:prstClr val="black"/>
                </a:solidFill>
              </a:rPr>
              <a:t>2014 Methyl Bromide (Combination)</a:t>
            </a:r>
          </a:p>
          <a:p>
            <a:pPr marL="685800" lvl="1" indent="-228600">
              <a:lnSpc>
                <a:spcPct val="90000"/>
              </a:lnSpc>
              <a:spcBef>
                <a:spcPts val="500"/>
              </a:spcBef>
              <a:buFont typeface="Arial" panose="020B0604020202020204" pitchFamily="34" charset="0"/>
              <a:buChar char="•"/>
            </a:pPr>
            <a:r>
              <a:rPr lang="en-US" sz="2400" dirty="0" smtClean="0">
                <a:solidFill>
                  <a:prstClr val="black"/>
                </a:solidFill>
              </a:rPr>
              <a:t>561,645 LBS</a:t>
            </a:r>
          </a:p>
          <a:p>
            <a:pPr marL="685800" lvl="1" indent="-228600">
              <a:lnSpc>
                <a:spcPct val="90000"/>
              </a:lnSpc>
              <a:spcBef>
                <a:spcPts val="500"/>
              </a:spcBef>
              <a:buFont typeface="Arial" panose="020B0604020202020204" pitchFamily="34" charset="0"/>
              <a:buChar char="•"/>
            </a:pPr>
            <a:r>
              <a:rPr lang="en-US" sz="2400" dirty="0" smtClean="0">
                <a:solidFill>
                  <a:prstClr val="black"/>
                </a:solidFill>
              </a:rPr>
              <a:t>2,036 Acres</a:t>
            </a:r>
            <a:endParaRPr lang="en-US" sz="2400" dirty="0">
              <a:solidFill>
                <a:prstClr val="black"/>
              </a:solidFill>
            </a:endParaRPr>
          </a:p>
        </p:txBody>
      </p:sp>
    </p:spTree>
    <p:extLst>
      <p:ext uri="{BB962C8B-B14F-4D97-AF65-F5344CB8AC3E}">
        <p14:creationId xmlns:p14="http://schemas.microsoft.com/office/powerpoint/2010/main" val="8618392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down)">
                                      <p:cBhvr>
                                        <p:cTn id="29" dur="500"/>
                                        <p:tgtEl>
                                          <p:spTgt spid="3">
                                            <p:txEl>
                                              <p:pRg st="8" end="8"/>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down)">
                                      <p:cBhvr>
                                        <p:cTn id="32" dur="500"/>
                                        <p:tgtEl>
                                          <p:spTgt spid="3">
                                            <p:txEl>
                                              <p:pRg st="9" end="9"/>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wipe(down)">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288" y="621499"/>
            <a:ext cx="10515600" cy="1062023"/>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0000"/>
          </a:bodyPr>
          <a:lstStyle/>
          <a:p>
            <a:pPr algn="ctr"/>
            <a:r>
              <a:rPr lang="en-US" sz="5300" dirty="0">
                <a:latin typeface="+mn-lt"/>
              </a:rPr>
              <a:t>New </a:t>
            </a:r>
            <a:r>
              <a:rPr lang="en-US" sz="5300" dirty="0" smtClean="0">
                <a:latin typeface="+mn-lt"/>
              </a:rPr>
              <a:t>Chloropicrin Conditions</a:t>
            </a:r>
            <a:br>
              <a:rPr lang="en-US" sz="5300" dirty="0" smtClean="0">
                <a:latin typeface="+mn-lt"/>
              </a:rPr>
            </a:br>
            <a:r>
              <a:rPr lang="en-US" sz="5300" dirty="0" smtClean="0">
                <a:latin typeface="+mn-lt"/>
              </a:rPr>
              <a:t>Announced </a:t>
            </a:r>
            <a:r>
              <a:rPr lang="en-US" sz="5300" dirty="0">
                <a:latin typeface="+mn-lt"/>
              </a:rPr>
              <a:t>by DPR</a:t>
            </a:r>
            <a:r>
              <a:rPr lang="en-US" dirty="0">
                <a:latin typeface="+mn-lt"/>
              </a:rPr>
              <a:t/>
            </a:r>
            <a:br>
              <a:rPr lang="en-US" dirty="0">
                <a:latin typeface="+mn-lt"/>
              </a:rPr>
            </a:br>
            <a:endParaRPr lang="en-US" dirty="0">
              <a:latin typeface="+mn-lt"/>
            </a:endParaRPr>
          </a:p>
        </p:txBody>
      </p:sp>
      <p:sp>
        <p:nvSpPr>
          <p:cNvPr id="3" name="Content Placeholder 2"/>
          <p:cNvSpPr>
            <a:spLocks noGrp="1"/>
          </p:cNvSpPr>
          <p:nvPr>
            <p:ph idx="1"/>
          </p:nvPr>
        </p:nvSpPr>
        <p:spPr>
          <a:xfrm>
            <a:off x="761288" y="2537654"/>
            <a:ext cx="10515600" cy="3939346"/>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en-US" b="1" dirty="0" smtClean="0"/>
              <a:t>Larger buffer zones</a:t>
            </a:r>
          </a:p>
          <a:p>
            <a:pPr marL="0" indent="0">
              <a:buNone/>
            </a:pPr>
            <a:endParaRPr lang="en-US" dirty="0" smtClean="0"/>
          </a:p>
          <a:p>
            <a:pPr lvl="0"/>
            <a:r>
              <a:rPr lang="en-US" dirty="0">
                <a:solidFill>
                  <a:prstClr val="black"/>
                </a:solidFill>
              </a:rPr>
              <a:t>Buffer Zones </a:t>
            </a:r>
            <a:r>
              <a:rPr lang="en-US" dirty="0" smtClean="0">
                <a:solidFill>
                  <a:prstClr val="black"/>
                </a:solidFill>
              </a:rPr>
              <a:t>(BZ) for </a:t>
            </a:r>
            <a:r>
              <a:rPr lang="en-US" dirty="0">
                <a:solidFill>
                  <a:prstClr val="black"/>
                </a:solidFill>
              </a:rPr>
              <a:t>chloropicrin have been developed by DPR which are often larger than current labels. Use DPR’s BZ look-up tables (appendix K) in combination with the label to determine the most restrictive buffer zone distances at: </a:t>
            </a:r>
            <a:endParaRPr lang="en-US" dirty="0" smtClean="0">
              <a:solidFill>
                <a:prstClr val="black"/>
              </a:solidFill>
            </a:endParaRPr>
          </a:p>
          <a:p>
            <a:pPr marL="0" indent="0">
              <a:buNone/>
            </a:pPr>
            <a:r>
              <a:rPr lang="en-US" u="sng" dirty="0" smtClean="0">
                <a:hlinkClick r:id="rId3"/>
              </a:rPr>
              <a:t>http</a:t>
            </a:r>
            <a:r>
              <a:rPr lang="en-US" u="sng" dirty="0">
                <a:hlinkClick r:id="rId3"/>
              </a:rPr>
              <a:t>://www.cdpr.ca.gov/docs/enforce/compend/vol_3/append_k.pdf</a:t>
            </a:r>
            <a:endParaRPr lang="en-US" dirty="0"/>
          </a:p>
          <a:p>
            <a:pPr marL="0" lvl="0" indent="0">
              <a:buNone/>
            </a:pPr>
            <a:endParaRPr lang="en-US" dirty="0">
              <a:solidFill>
                <a:prstClr val="black"/>
              </a:solidFill>
            </a:endParaRPr>
          </a:p>
          <a:p>
            <a:endParaRPr lang="en-US" dirty="0" smtClean="0"/>
          </a:p>
          <a:p>
            <a:endParaRPr lang="en-US" dirty="0"/>
          </a:p>
        </p:txBody>
      </p:sp>
    </p:spTree>
    <p:extLst>
      <p:ext uri="{BB962C8B-B14F-4D97-AF65-F5344CB8AC3E}">
        <p14:creationId xmlns:p14="http://schemas.microsoft.com/office/powerpoint/2010/main" val="29029217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a:latin typeface="+mn-lt"/>
              </a:rPr>
              <a:t>New Chloropicrin Conditions</a:t>
            </a:r>
            <a:br>
              <a:rPr lang="en-US" sz="4800" dirty="0">
                <a:latin typeface="+mn-lt"/>
              </a:rPr>
            </a:br>
            <a:r>
              <a:rPr lang="en-US" sz="4800" dirty="0">
                <a:latin typeface="+mn-lt"/>
              </a:rPr>
              <a:t>Announced by DPR</a:t>
            </a:r>
          </a:p>
        </p:txBody>
      </p:sp>
      <p:sp>
        <p:nvSpPr>
          <p:cNvPr id="3" name="Content Placeholder 2"/>
          <p:cNvSpPr>
            <a:spLocks noGrp="1"/>
          </p:cNvSpPr>
          <p:nvPr>
            <p:ph idx="1"/>
          </p:nvPr>
        </p:nvSpPr>
        <p:spPr>
          <a:xfrm>
            <a:off x="838200" y="2301816"/>
            <a:ext cx="10515600" cy="3669320"/>
          </a:xfrm>
        </p:spPr>
        <p:txBody>
          <a:bodyPr/>
          <a:lstStyle/>
          <a:p>
            <a:r>
              <a:rPr lang="en-US" b="1" dirty="0"/>
              <a:t>Buffer Zone </a:t>
            </a:r>
            <a:r>
              <a:rPr lang="en-US" b="1" dirty="0" smtClean="0"/>
              <a:t>Credits</a:t>
            </a:r>
          </a:p>
          <a:p>
            <a:pPr marL="0" indent="0">
              <a:buNone/>
            </a:pPr>
            <a:endParaRPr lang="en-US" dirty="0"/>
          </a:p>
          <a:p>
            <a:r>
              <a:rPr lang="en-US" dirty="0"/>
              <a:t>Buffer zone reduction credits are allowed for approved tarp usage only. In contrast, label buffer zone reduction credits are not allowed for symmetry application systems, post-application water treatments, potassium thiosulfate, soil organic matter or clay content, or soil temperature.</a:t>
            </a:r>
          </a:p>
          <a:p>
            <a:endParaRPr lang="en-US" dirty="0"/>
          </a:p>
        </p:txBody>
      </p:sp>
    </p:spTree>
    <p:extLst>
      <p:ext uri="{BB962C8B-B14F-4D97-AF65-F5344CB8AC3E}">
        <p14:creationId xmlns:p14="http://schemas.microsoft.com/office/powerpoint/2010/main" val="34230967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a:latin typeface="+mn-lt"/>
              </a:rPr>
              <a:t>New Chloropicrin Conditions</a:t>
            </a:r>
            <a:br>
              <a:rPr lang="en-US" sz="4800" dirty="0">
                <a:latin typeface="+mn-lt"/>
              </a:rPr>
            </a:br>
            <a:r>
              <a:rPr lang="en-US" sz="4800" dirty="0">
                <a:latin typeface="+mn-lt"/>
              </a:rPr>
              <a:t>Announced by DPR</a:t>
            </a:r>
          </a:p>
        </p:txBody>
      </p:sp>
      <p:sp>
        <p:nvSpPr>
          <p:cNvPr id="3" name="Content Placeholder 2"/>
          <p:cNvSpPr>
            <a:spLocks noGrp="1"/>
          </p:cNvSpPr>
          <p:nvPr>
            <p:ph idx="1"/>
          </p:nvPr>
        </p:nvSpPr>
        <p:spPr>
          <a:xfrm>
            <a:off x="498504" y="2219325"/>
            <a:ext cx="11194991" cy="4351338"/>
          </a:xfrm>
        </p:spPr>
        <p:txBody>
          <a:bodyPr/>
          <a:lstStyle/>
          <a:p>
            <a:r>
              <a:rPr lang="en-US" b="1" dirty="0"/>
              <a:t>Buffer Zones for Methyl Bromide and Chloropicrin </a:t>
            </a:r>
            <a:r>
              <a:rPr lang="en-US" b="1" dirty="0" smtClean="0"/>
              <a:t>Combination</a:t>
            </a:r>
          </a:p>
          <a:p>
            <a:pPr marL="0" indent="0">
              <a:buNone/>
            </a:pPr>
            <a:endParaRPr lang="en-US" dirty="0"/>
          </a:p>
          <a:p>
            <a:r>
              <a:rPr lang="en-US" dirty="0"/>
              <a:t>For products containing methyl bromide and chloropicrin, determine the methyl bromide and chloropicrin buffer zones separately. Determine the methyl bromide outer and inner buffer zones distances following the procedure described in “Methyl Bromide Soil Fumigation Buffer </a:t>
            </a:r>
            <a:r>
              <a:rPr lang="en-US" dirty="0" smtClean="0"/>
              <a:t>Zone Determination</a:t>
            </a:r>
            <a:r>
              <a:rPr lang="en-US" dirty="0"/>
              <a:t>” at: </a:t>
            </a:r>
            <a:endParaRPr lang="en-US" dirty="0" smtClean="0"/>
          </a:p>
          <a:p>
            <a:pPr marL="0" indent="0">
              <a:buNone/>
            </a:pPr>
            <a:r>
              <a:rPr lang="en-US" u="sng" dirty="0" smtClean="0">
                <a:hlinkClick r:id="rId3"/>
              </a:rPr>
              <a:t>http</a:t>
            </a:r>
            <a:r>
              <a:rPr lang="en-US" u="sng" dirty="0">
                <a:hlinkClick r:id="rId3"/>
              </a:rPr>
              <a:t>://www.cdpr.ca.gov/docs/emon/methbrom/buffer_determination.pdf</a:t>
            </a:r>
            <a:endParaRPr lang="en-US" dirty="0"/>
          </a:p>
          <a:p>
            <a:pPr marL="0" indent="0">
              <a:buNone/>
            </a:pPr>
            <a:endParaRPr lang="en-US" dirty="0"/>
          </a:p>
        </p:txBody>
      </p:sp>
    </p:spTree>
    <p:extLst>
      <p:ext uri="{BB962C8B-B14F-4D97-AF65-F5344CB8AC3E}">
        <p14:creationId xmlns:p14="http://schemas.microsoft.com/office/powerpoint/2010/main" val="10315009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604" y="736601"/>
            <a:ext cx="10515600" cy="1231899"/>
          </a:xfrm>
        </p:spPr>
        <p:txBody>
          <a:bodyPr>
            <a:normAutofit fontScale="90000"/>
          </a:bodyPr>
          <a:lstStyle/>
          <a:p>
            <a:pPr lvl="0" algn="ctr" eaLnBrk="0" fontAlgn="base" hangingPunct="0">
              <a:lnSpc>
                <a:spcPct val="100000"/>
              </a:lnSpc>
              <a:spcAft>
                <a:spcPct val="0"/>
              </a:spcAft>
              <a:tabLst>
                <a:tab pos="847725" algn="l"/>
                <a:tab pos="2319338" algn="l"/>
              </a:tabLst>
            </a:pPr>
            <a:r>
              <a:rPr lang="en-US" altLang="en-US" sz="3100" dirty="0">
                <a:latin typeface="+mn-lt"/>
                <a:ea typeface="Times New Roman" panose="02020603050405020304" pitchFamily="18" charset="0"/>
                <a:cs typeface="Times New Roman" panose="02020603050405020304" pitchFamily="18" charset="0"/>
              </a:rPr>
              <a:t>Determine the chloropicrin buffer zone using the appropriate label or DPR buffer zone table. </a:t>
            </a:r>
            <a:r>
              <a:rPr lang="en-US" altLang="en-US" sz="3100" dirty="0" smtClean="0">
                <a:latin typeface="+mn-lt"/>
                <a:ea typeface="Times New Roman" panose="02020603050405020304" pitchFamily="18" charset="0"/>
                <a:cs typeface="Times New Roman" panose="02020603050405020304" pitchFamily="18" charset="0"/>
              </a:rPr>
              <a:t>These </a:t>
            </a:r>
            <a:r>
              <a:rPr lang="en-US" altLang="en-US" sz="3100" dirty="0">
                <a:latin typeface="+mn-lt"/>
                <a:ea typeface="Times New Roman" panose="02020603050405020304" pitchFamily="18" charset="0"/>
                <a:cs typeface="Times New Roman" panose="02020603050405020304" pitchFamily="18" charset="0"/>
              </a:rPr>
              <a:t>determinations will result in three possible scenarios for buffer zone restrictions:</a:t>
            </a:r>
            <a:r>
              <a:rPr lang="en-US" altLang="en-US" sz="2400" dirty="0">
                <a:latin typeface="+mn-lt"/>
                <a:cs typeface="Times New Roman" panose="02020603050405020304" pitchFamily="18" charset="0"/>
              </a:rPr>
              <a:t/>
            </a:r>
            <a:br>
              <a:rPr lang="en-US" altLang="en-US" sz="2400" dirty="0">
                <a:latin typeface="+mn-lt"/>
                <a:cs typeface="Times New Roman" panose="02020603050405020304" pitchFamily="18" charset="0"/>
              </a:rPr>
            </a:br>
            <a:endParaRPr lang="en-US" dirty="0">
              <a:latin typeface="+mn-lt"/>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1104506"/>
              </p:ext>
            </p:extLst>
          </p:nvPr>
        </p:nvGraphicFramePr>
        <p:xfrm>
          <a:off x="1584083" y="3035301"/>
          <a:ext cx="9491241" cy="3006134"/>
        </p:xfrm>
        <a:graphic>
          <a:graphicData uri="http://schemas.openxmlformats.org/drawingml/2006/table">
            <a:tbl>
              <a:tblPr>
                <a:tableStyleId>{5C22544A-7EE6-4342-B048-85BDC9FD1C3A}</a:tableStyleId>
              </a:tblPr>
              <a:tblGrid>
                <a:gridCol w="4057760"/>
                <a:gridCol w="5433481"/>
              </a:tblGrid>
              <a:tr h="618446">
                <a:tc>
                  <a:txBody>
                    <a:bodyPr/>
                    <a:lstStyle/>
                    <a:p>
                      <a:r>
                        <a:rPr lang="en-US" sz="2800" dirty="0" smtClean="0">
                          <a:solidFill>
                            <a:schemeClr val="tx1"/>
                          </a:solidFill>
                          <a:effectLst/>
                          <a:latin typeface="+mn-lt"/>
                          <a:cs typeface="Times New Roman" panose="02020603050405020304" pitchFamily="18" charset="0"/>
                        </a:rPr>
                        <a:t>If:</a:t>
                      </a:r>
                      <a:endParaRPr lang="en-US" sz="2800" dirty="0">
                        <a:solidFill>
                          <a:schemeClr val="tx1"/>
                        </a:solidFill>
                        <a:effectLst/>
                        <a:latin typeface="+mn-lt"/>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marL="0" marR="0">
                        <a:spcBef>
                          <a:spcPts val="0"/>
                        </a:spcBef>
                        <a:spcAft>
                          <a:spcPts val="0"/>
                        </a:spcAft>
                      </a:pPr>
                      <a:r>
                        <a:rPr lang="en-US" sz="2800" u="none" dirty="0">
                          <a:effectLst/>
                          <a:latin typeface="+mn-lt"/>
                          <a:cs typeface="Times New Roman" panose="02020603050405020304" pitchFamily="18" charset="0"/>
                        </a:rPr>
                        <a:t>Then:</a:t>
                      </a:r>
                    </a:p>
                    <a:p>
                      <a:endParaRPr lang="en-US" sz="2400" u="sng" dirty="0">
                        <a:effectLst/>
                        <a:latin typeface="+mn-lt"/>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r>
              <a:tr h="2213654">
                <a:tc>
                  <a:txBody>
                    <a:bodyPr/>
                    <a:lstStyle/>
                    <a:p>
                      <a:r>
                        <a:rPr lang="en-US" sz="2400" dirty="0" smtClean="0">
                          <a:effectLst/>
                          <a:latin typeface="+mn-lt"/>
                          <a:cs typeface="Times New Roman" panose="02020603050405020304" pitchFamily="18" charset="0"/>
                        </a:rPr>
                        <a:t> </a:t>
                      </a:r>
                    </a:p>
                    <a:p>
                      <a:r>
                        <a:rPr lang="en-US" sz="2400" dirty="0" smtClean="0">
                          <a:effectLst/>
                          <a:latin typeface="+mn-lt"/>
                          <a:cs typeface="Times New Roman" panose="02020603050405020304" pitchFamily="18" charset="0"/>
                        </a:rPr>
                        <a:t>the chloropicrin buffer zone is smaller than both the methyl bromide inner and outer buffer zones…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c>
                  <a:txBody>
                    <a:bodyPr/>
                    <a:lstStyle/>
                    <a:p>
                      <a:pPr marL="0" marR="0">
                        <a:spcBef>
                          <a:spcPts val="0"/>
                        </a:spcBef>
                        <a:spcAft>
                          <a:spcPts val="0"/>
                        </a:spcAft>
                      </a:pPr>
                      <a:r>
                        <a:rPr lang="en-US" sz="2400" dirty="0">
                          <a:effectLst/>
                          <a:latin typeface="+mn-lt"/>
                          <a:cs typeface="Times New Roman" panose="02020603050405020304" pitchFamily="18" charset="0"/>
                        </a:rPr>
                        <a:t> </a:t>
                      </a:r>
                    </a:p>
                    <a:p>
                      <a:pPr marL="0" marR="0">
                        <a:spcBef>
                          <a:spcPts val="0"/>
                        </a:spcBef>
                        <a:spcAft>
                          <a:spcPts val="0"/>
                        </a:spcAft>
                      </a:pPr>
                      <a:r>
                        <a:rPr lang="en-US" sz="2400" dirty="0" smtClean="0">
                          <a:effectLst/>
                          <a:latin typeface="+mn-lt"/>
                          <a:cs typeface="Times New Roman" panose="02020603050405020304" pitchFamily="18" charset="0"/>
                        </a:rPr>
                        <a:t>only </a:t>
                      </a:r>
                      <a:r>
                        <a:rPr lang="en-US" sz="2400" dirty="0">
                          <a:effectLst/>
                          <a:latin typeface="+mn-lt"/>
                          <a:cs typeface="Times New Roman" panose="02020603050405020304" pitchFamily="18" charset="0"/>
                        </a:rPr>
                        <a:t>the methyl bromide inner and outer buffer zone distances and permit conditions </a:t>
                      </a:r>
                      <a:r>
                        <a:rPr lang="en-US" sz="2400" dirty="0" smtClean="0">
                          <a:effectLst/>
                          <a:latin typeface="+mn-lt"/>
                          <a:cs typeface="Times New Roman" panose="02020603050405020304" pitchFamily="18" charset="0"/>
                        </a:rPr>
                        <a:t>apply</a:t>
                      </a:r>
                      <a:endParaRPr lang="en-US" sz="2400" dirty="0">
                        <a:effectLst/>
                        <a:latin typeface="+mn-lt"/>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bg1"/>
                    </a:solidFill>
                  </a:tcPr>
                </a:tc>
              </a:tr>
            </a:tbl>
          </a:graphicData>
        </a:graphic>
      </p:graphicFrame>
      <p:sp>
        <p:nvSpPr>
          <p:cNvPr id="3" name="TextBox 2"/>
          <p:cNvSpPr txBox="1"/>
          <p:nvPr/>
        </p:nvSpPr>
        <p:spPr>
          <a:xfrm>
            <a:off x="4203700" y="1968500"/>
            <a:ext cx="3263900" cy="830997"/>
          </a:xfrm>
          <a:prstGeom prst="rect">
            <a:avLst/>
          </a:prstGeom>
          <a:noFill/>
        </p:spPr>
        <p:txBody>
          <a:bodyPr wrap="square" rtlCol="0">
            <a:spAutoFit/>
          </a:bodyPr>
          <a:lstStyle/>
          <a:p>
            <a:r>
              <a:rPr lang="en-US" sz="4800" dirty="0">
                <a:cs typeface="Times New Roman" panose="02020603050405020304" pitchFamily="18" charset="0"/>
              </a:rPr>
              <a:t>Scenario 1: </a:t>
            </a:r>
          </a:p>
        </p:txBody>
      </p:sp>
    </p:spTree>
    <p:extLst>
      <p:ext uri="{BB962C8B-B14F-4D97-AF65-F5344CB8AC3E}">
        <p14:creationId xmlns:p14="http://schemas.microsoft.com/office/powerpoint/2010/main" val="3795519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TotalTime>
  <Words>1614</Words>
  <Application>Microsoft Office PowerPoint</Application>
  <PresentationFormat>Custom</PresentationFormat>
  <Paragraphs>232</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Ventura County Specific Field Fumigation Conditions  Chloropicrin and Chloropicrin Containing Products</vt:lpstr>
      <vt:lpstr>Outline</vt:lpstr>
      <vt:lpstr>Background</vt:lpstr>
      <vt:lpstr>Chloropicrin  Quick Facts:</vt:lpstr>
      <vt:lpstr>Chloropicrin Use Ventura County</vt:lpstr>
      <vt:lpstr>New Chloropicrin Conditions Announced by DPR </vt:lpstr>
      <vt:lpstr>New Chloropicrin Conditions Announced by DPR</vt:lpstr>
      <vt:lpstr>New Chloropicrin Conditions Announced by DPR</vt:lpstr>
      <vt:lpstr>Determine the chloropicrin buffer zone using the appropriate label or DPR buffer zone table. These determinations will result in three possible scenarios for buffer zone restrictions: </vt:lpstr>
      <vt:lpstr>PowerPoint Presentation</vt:lpstr>
      <vt:lpstr>PowerPoint Presentation</vt:lpstr>
      <vt:lpstr>Minimum buffer zone distance:   </vt:lpstr>
      <vt:lpstr>PowerPoint Presentation</vt:lpstr>
      <vt:lpstr>3 Business Days-NOI’s</vt:lpstr>
      <vt:lpstr>Emergency Preparedness and Response Measures (EPRM) </vt:lpstr>
      <vt:lpstr>New Chloropicrin Conditions  Announced by DPR</vt:lpstr>
      <vt:lpstr>New Chloropicrin Conditions  Announced by DPR </vt:lpstr>
      <vt:lpstr>New Chloropicrin Conditions  Announced by DPR </vt:lpstr>
      <vt:lpstr>Volatile Organic Compound Emission's (V.O.C.’s)</vt:lpstr>
      <vt:lpstr>PowerPoint Presentation</vt:lpstr>
      <vt:lpstr>Sprinklers in Place</vt:lpstr>
      <vt:lpstr>Thank You!</vt:lpstr>
    </vt:vector>
  </TitlesOfParts>
  <Company>County of Ventura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Casey</dc:creator>
  <cp:lastModifiedBy>Administrator</cp:lastModifiedBy>
  <cp:revision>84</cp:revision>
  <cp:lastPrinted>2015-04-21T16:48:28Z</cp:lastPrinted>
  <dcterms:created xsi:type="dcterms:W3CDTF">2015-04-06T16:47:15Z</dcterms:created>
  <dcterms:modified xsi:type="dcterms:W3CDTF">2015-04-22T22:32:53Z</dcterms:modified>
</cp:coreProperties>
</file>