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Lst>
  <p:notesMasterIdLst>
    <p:notesMasterId r:id="rId19"/>
  </p:notesMasterIdLst>
  <p:handoutMasterIdLst>
    <p:handoutMasterId r:id="rId20"/>
  </p:handoutMasterIdLst>
  <p:sldIdLst>
    <p:sldId id="260" r:id="rId3"/>
    <p:sldId id="262" r:id="rId4"/>
    <p:sldId id="275" r:id="rId5"/>
    <p:sldId id="279" r:id="rId6"/>
    <p:sldId id="280" r:id="rId7"/>
    <p:sldId id="288" r:id="rId8"/>
    <p:sldId id="272" r:id="rId9"/>
    <p:sldId id="291" r:id="rId10"/>
    <p:sldId id="273" r:id="rId11"/>
    <p:sldId id="277" r:id="rId12"/>
    <p:sldId id="282" r:id="rId13"/>
    <p:sldId id="265" r:id="rId14"/>
    <p:sldId id="267" r:id="rId15"/>
    <p:sldId id="268" r:id="rId16"/>
    <p:sldId id="290"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98C"/>
    <a:srgbClr val="74756F"/>
    <a:srgbClr val="767972"/>
    <a:srgbClr val="81807C"/>
    <a:srgbClr val="71706B"/>
    <a:srgbClr val="828280"/>
    <a:srgbClr val="737776"/>
    <a:srgbClr val="888C8F"/>
    <a:srgbClr val="6F716E"/>
    <a:srgbClr val="8287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autoAdjust="0"/>
    <p:restoredTop sz="92210" autoAdjust="0"/>
  </p:normalViewPr>
  <p:slideViewPr>
    <p:cSldViewPr snapToGrid="0" snapToObjects="1">
      <p:cViewPr>
        <p:scale>
          <a:sx n="104" d="100"/>
          <a:sy n="104" d="100"/>
        </p:scale>
        <p:origin x="-192" y="-4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Scotty\Dropbox\superschool\Reports\My%20reports\Camarillo%20grower%20meeting%209-15-16\new%20data%20oxnard%20org%20vs%20conv.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oleObject" Target="file:///C:\Users\sdcosseb\Dropbox\superschool\Reports\My%20reports\APStampa2016\Graphs%20and%20charts.xlsx" TargetMode="Externa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055068580172317E-2"/>
          <c:y val="3.3107599699021821E-2"/>
          <c:w val="0.93894493141982771"/>
          <c:h val="0.62127256362860561"/>
        </c:manualLayout>
      </c:layout>
      <c:barChart>
        <c:barDir val="col"/>
        <c:grouping val="clustered"/>
        <c:varyColors val="0"/>
        <c:ser>
          <c:idx val="0"/>
          <c:order val="0"/>
          <c:tx>
            <c:strRef>
              <c:f>'ealy vs late'!$A$3</c:f>
              <c:strCache>
                <c:ptCount val="1"/>
                <c:pt idx="0">
                  <c:v>early-season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'ealy vs late'!$B$1:$K$1</c:f>
              <c:strCache>
                <c:ptCount val="10"/>
                <c:pt idx="0">
                  <c:v>FRAC 1</c:v>
                </c:pt>
                <c:pt idx="1">
                  <c:v>FRAC 2</c:v>
                </c:pt>
                <c:pt idx="2">
                  <c:v>FRAC 7</c:v>
                </c:pt>
                <c:pt idx="3">
                  <c:v>FRAC 7</c:v>
                </c:pt>
                <c:pt idx="4">
                  <c:v>FRAC 7</c:v>
                </c:pt>
                <c:pt idx="5">
                  <c:v>FRAC 7</c:v>
                </c:pt>
                <c:pt idx="6">
                  <c:v>FRAC 9</c:v>
                </c:pt>
                <c:pt idx="7">
                  <c:v>FRAC 11</c:v>
                </c:pt>
                <c:pt idx="8">
                  <c:v>FRAC 12</c:v>
                </c:pt>
                <c:pt idx="9">
                  <c:v>FRAC 17</c:v>
                </c:pt>
              </c:strCache>
            </c:strRef>
          </c:cat>
          <c:val>
            <c:numRef>
              <c:f>'ealy vs late'!$B$3:$K$3</c:f>
              <c:numCache>
                <c:formatCode>0</c:formatCode>
                <c:ptCount val="10"/>
                <c:pt idx="0">
                  <c:v>94.262295081967224</c:v>
                </c:pt>
                <c:pt idx="1">
                  <c:v>9.0163934426229506</c:v>
                </c:pt>
                <c:pt idx="2">
                  <c:v>4.0983606557377046</c:v>
                </c:pt>
                <c:pt idx="3">
                  <c:v>4.0983606557377046</c:v>
                </c:pt>
                <c:pt idx="4">
                  <c:v>4.918032786885246</c:v>
                </c:pt>
                <c:pt idx="5">
                  <c:v>0</c:v>
                </c:pt>
                <c:pt idx="6">
                  <c:v>3.278688524590164</c:v>
                </c:pt>
                <c:pt idx="7">
                  <c:v>90</c:v>
                </c:pt>
                <c:pt idx="8">
                  <c:v>0.81967213114754101</c:v>
                </c:pt>
                <c:pt idx="9">
                  <c:v>61.475409836065573</c:v>
                </c:pt>
              </c:numCache>
            </c:numRef>
          </c:val>
          <c:extLst xmlns:c16r2="http://schemas.microsoft.com/office/drawing/2015/06/chart">
            <c:ext xmlns:c16="http://schemas.microsoft.com/office/drawing/2014/chart" uri="{C3380CC4-5D6E-409C-BE32-E72D297353CC}">
              <c16:uniqueId val="{00000000-51C1-40F4-9E22-385402E893B8}"/>
            </c:ext>
          </c:extLst>
        </c:ser>
        <c:ser>
          <c:idx val="1"/>
          <c:order val="1"/>
          <c:tx>
            <c:strRef>
              <c:f>'ealy vs late'!$A$4</c:f>
              <c:strCache>
                <c:ptCount val="1"/>
                <c:pt idx="0">
                  <c:v>late-season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'ealy vs late'!$B$1:$K$1</c:f>
              <c:strCache>
                <c:ptCount val="10"/>
                <c:pt idx="0">
                  <c:v>FRAC 1</c:v>
                </c:pt>
                <c:pt idx="1">
                  <c:v>FRAC 2</c:v>
                </c:pt>
                <c:pt idx="2">
                  <c:v>FRAC 7</c:v>
                </c:pt>
                <c:pt idx="3">
                  <c:v>FRAC 7</c:v>
                </c:pt>
                <c:pt idx="4">
                  <c:v>FRAC 7</c:v>
                </c:pt>
                <c:pt idx="5">
                  <c:v>FRAC 7</c:v>
                </c:pt>
                <c:pt idx="6">
                  <c:v>FRAC 9</c:v>
                </c:pt>
                <c:pt idx="7">
                  <c:v>FRAC 11</c:v>
                </c:pt>
                <c:pt idx="8">
                  <c:v>FRAC 12</c:v>
                </c:pt>
                <c:pt idx="9">
                  <c:v>FRAC 17</c:v>
                </c:pt>
              </c:strCache>
            </c:strRef>
          </c:cat>
          <c:val>
            <c:numRef>
              <c:f>'ealy vs late'!$B$4:$K$4</c:f>
              <c:numCache>
                <c:formatCode>0</c:formatCode>
                <c:ptCount val="10"/>
                <c:pt idx="0">
                  <c:v>97.65625</c:v>
                </c:pt>
                <c:pt idx="1">
                  <c:v>14.84375</c:v>
                </c:pt>
                <c:pt idx="2">
                  <c:v>60.15625</c:v>
                </c:pt>
                <c:pt idx="3">
                  <c:v>14.0625</c:v>
                </c:pt>
                <c:pt idx="4">
                  <c:v>49.21875</c:v>
                </c:pt>
                <c:pt idx="5">
                  <c:v>0</c:v>
                </c:pt>
                <c:pt idx="6">
                  <c:v>64.84375</c:v>
                </c:pt>
                <c:pt idx="7">
                  <c:v>96.460176991150433</c:v>
                </c:pt>
                <c:pt idx="8">
                  <c:v>9.375</c:v>
                </c:pt>
                <c:pt idx="9">
                  <c:v>89.84375</c:v>
                </c:pt>
              </c:numCache>
            </c:numRef>
          </c:val>
          <c:extLst xmlns:c16r2="http://schemas.microsoft.com/office/drawing/2015/06/chart">
            <c:ext xmlns:c16="http://schemas.microsoft.com/office/drawing/2014/chart" uri="{C3380CC4-5D6E-409C-BE32-E72D297353CC}">
              <c16:uniqueId val="{00000001-51C1-40F4-9E22-385402E893B8}"/>
            </c:ext>
          </c:extLst>
        </c:ser>
        <c:dLbls>
          <c:dLblPos val="outEnd"/>
          <c:showLegendKey val="0"/>
          <c:showVal val="1"/>
          <c:showCatName val="0"/>
          <c:showSerName val="0"/>
          <c:showPercent val="0"/>
          <c:showBubbleSize val="0"/>
        </c:dLbls>
        <c:gapWidth val="219"/>
        <c:overlap val="-27"/>
        <c:axId val="80780288"/>
        <c:axId val="34866304"/>
      </c:barChart>
      <c:catAx>
        <c:axId val="80780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solidFill>
                      <a:schemeClr val="tx1"/>
                    </a:solidFill>
                  </a:rPr>
                  <a:t>Active</a:t>
                </a:r>
                <a:r>
                  <a:rPr lang="en-US" sz="1600" baseline="0" dirty="0">
                    <a:solidFill>
                      <a:schemeClr val="tx1"/>
                    </a:solidFill>
                  </a:rPr>
                  <a:t> ingredient </a:t>
                </a:r>
                <a:r>
                  <a:rPr lang="en-US" sz="2000" baseline="0" dirty="0">
                    <a:solidFill>
                      <a:schemeClr val="tx1"/>
                    </a:solidFill>
                  </a:rPr>
                  <a:t>(Trade name)</a:t>
                </a:r>
                <a:endParaRPr lang="en-US" sz="2000" dirty="0">
                  <a:solidFill>
                    <a:schemeClr val="tx1"/>
                  </a:solidFill>
                </a:endParaRPr>
              </a:p>
            </c:rich>
          </c:tx>
          <c:layout>
            <c:manualLayout>
              <c:xMode val="edge"/>
              <c:yMode val="edge"/>
              <c:x val="0.38533574414828009"/>
              <c:y val="0.85512112402689777"/>
            </c:manualLayout>
          </c:layout>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rgbClr val="C00000"/>
                </a:solidFill>
                <a:latin typeface="+mn-lt"/>
                <a:ea typeface="+mn-ea"/>
                <a:cs typeface="+mn-cs"/>
              </a:defRPr>
            </a:pPr>
            <a:endParaRPr lang="en-US"/>
          </a:p>
        </c:txPr>
        <c:crossAx val="34866304"/>
        <c:crosses val="autoZero"/>
        <c:auto val="1"/>
        <c:lblAlgn val="ctr"/>
        <c:lblOffset val="100"/>
        <c:noMultiLvlLbl val="0"/>
      </c:catAx>
      <c:valAx>
        <c:axId val="34866304"/>
        <c:scaling>
          <c:orientation val="minMax"/>
          <c:max val="10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Frequency</a:t>
                </a:r>
                <a:r>
                  <a:rPr lang="en-US" sz="1600" baseline="0" dirty="0">
                    <a:solidFill>
                      <a:schemeClr val="tx1"/>
                    </a:solidFill>
                  </a:rPr>
                  <a:t> of resistance (%)</a:t>
                </a:r>
                <a:endParaRPr lang="en-US" sz="1600" dirty="0">
                  <a:solidFill>
                    <a:schemeClr val="tx1"/>
                  </a:solidFill>
                </a:endParaRPr>
              </a:p>
            </c:rich>
          </c:tx>
          <c:overlay val="0"/>
          <c:spPr>
            <a:noFill/>
            <a:ln>
              <a:noFill/>
            </a:ln>
            <a:effectLst/>
          </c:spPr>
        </c:title>
        <c:numFmt formatCode="0"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780288"/>
        <c:crosses val="autoZero"/>
        <c:crossBetween val="between"/>
      </c:valAx>
      <c:spPr>
        <a:noFill/>
        <a:ln>
          <a:noFill/>
        </a:ln>
        <a:effectLst/>
      </c:spPr>
    </c:plotArea>
    <c:legend>
      <c:legendPos val="r"/>
      <c:layout>
        <c:manualLayout>
          <c:xMode val="edge"/>
          <c:yMode val="edge"/>
          <c:x val="0.47811206346862145"/>
          <c:y val="4.7787600109599947E-2"/>
          <c:w val="0.10879830545325454"/>
          <c:h val="0.10917576959586303"/>
        </c:manualLayout>
      </c:layout>
      <c:overlay val="0"/>
      <c:spPr>
        <a:noFill/>
        <a:ln>
          <a:solidFill>
            <a:schemeClr val="dk1"/>
          </a:solid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17125984251967E-2"/>
          <c:y val="2.3805924382001301E-2"/>
          <c:w val="0.91791190944881895"/>
          <c:h val="0.73090856386314496"/>
        </c:manualLayout>
      </c:layout>
      <c:bar3DChart>
        <c:barDir val="col"/>
        <c:grouping val="standard"/>
        <c:varyColors val="0"/>
        <c:ser>
          <c:idx val="0"/>
          <c:order val="0"/>
          <c:tx>
            <c:v>Oxnard</c:v>
          </c:tx>
          <c:spPr>
            <a:solidFill>
              <a:srgbClr val="00B0F0"/>
            </a:solidFill>
            <a:ln>
              <a:solidFill>
                <a:schemeClr val="tx1"/>
              </a:solidFill>
            </a:ln>
            <a:effectLst/>
            <a:sp3d>
              <a:contourClr>
                <a:schemeClr val="tx1"/>
              </a:contourClr>
            </a:sp3d>
          </c:spPr>
          <c:invertIfNegative val="0"/>
          <c:cat>
            <c:multiLvlStrRef>
              <c:f>Sheet1!$AF$9:$AM$10</c:f>
              <c:multiLvlStrCache>
                <c:ptCount val="8"/>
                <c:lvl>
                  <c:pt idx="0">
                    <c:v>Thiophanate-methyl </c:v>
                  </c:pt>
                  <c:pt idx="1">
                    <c:v>Iprodione </c:v>
                  </c:pt>
                  <c:pt idx="2">
                    <c:v>Boscalid </c:v>
                  </c:pt>
                  <c:pt idx="3">
                    <c:v>Fluopyram </c:v>
                  </c:pt>
                  <c:pt idx="4">
                    <c:v>Penthiopyrad</c:v>
                  </c:pt>
                  <c:pt idx="5">
                    <c:v>Cyprodinil </c:v>
                  </c:pt>
                  <c:pt idx="6">
                    <c:v>Fludioxonil </c:v>
                  </c:pt>
                  <c:pt idx="7">
                    <c:v>Fenhexamid</c:v>
                  </c:pt>
                </c:lvl>
                <c:lvl>
                  <c:pt idx="0">
                    <c:v>(Topsin M)</c:v>
                  </c:pt>
                  <c:pt idx="1">
                    <c:v>(Rovral)</c:v>
                  </c:pt>
                  <c:pt idx="2">
                    <c:v>(Pristine)</c:v>
                  </c:pt>
                  <c:pt idx="3">
                    <c:v>(Luna Sensation)</c:v>
                  </c:pt>
                  <c:pt idx="4">
                    <c:v>(Fontelis)</c:v>
                  </c:pt>
                  <c:pt idx="5">
                    <c:v>(Switch)</c:v>
                  </c:pt>
                  <c:pt idx="6">
                    <c:v>(Switch)</c:v>
                  </c:pt>
                  <c:pt idx="7">
                    <c:v>(Elevate)</c:v>
                  </c:pt>
                </c:lvl>
              </c:multiLvlStrCache>
            </c:multiLvlStrRef>
          </c:cat>
          <c:val>
            <c:numRef>
              <c:f>Sheet1!$AQ$12:$AZ$12</c:f>
              <c:numCache>
                <c:formatCode>General</c:formatCode>
                <c:ptCount val="10"/>
                <c:pt idx="0">
                  <c:v>93</c:v>
                </c:pt>
                <c:pt idx="1">
                  <c:v>9</c:v>
                </c:pt>
                <c:pt idx="2">
                  <c:v>4</c:v>
                </c:pt>
                <c:pt idx="3">
                  <c:v>4</c:v>
                </c:pt>
                <c:pt idx="4">
                  <c:v>0</c:v>
                </c:pt>
                <c:pt idx="5">
                  <c:v>4</c:v>
                </c:pt>
                <c:pt idx="6">
                  <c:v>1</c:v>
                </c:pt>
                <c:pt idx="7">
                  <c:v>90</c:v>
                </c:pt>
                <c:pt idx="8">
                  <c:v>0</c:v>
                </c:pt>
                <c:pt idx="9">
                  <c:v>65</c:v>
                </c:pt>
              </c:numCache>
            </c:numRef>
          </c:val>
          <c:extLst xmlns:c16r2="http://schemas.microsoft.com/office/drawing/2015/06/chart">
            <c:ext xmlns:c16="http://schemas.microsoft.com/office/drawing/2014/chart" uri="{C3380CC4-5D6E-409C-BE32-E72D297353CC}">
              <c16:uniqueId val="{00000000-1E7B-43A0-9310-34067A6F815E}"/>
            </c:ext>
          </c:extLst>
        </c:ser>
        <c:ser>
          <c:idx val="1"/>
          <c:order val="1"/>
          <c:tx>
            <c:v>Santa Maria</c:v>
          </c:tx>
          <c:spPr>
            <a:solidFill>
              <a:srgbClr val="FF0000"/>
            </a:solidFill>
            <a:ln>
              <a:solidFill>
                <a:schemeClr val="tx1"/>
              </a:solidFill>
            </a:ln>
            <a:effectLst/>
            <a:sp3d>
              <a:contourClr>
                <a:schemeClr val="tx1"/>
              </a:contourClr>
            </a:sp3d>
          </c:spPr>
          <c:invertIfNegative val="0"/>
          <c:cat>
            <c:multiLvlStrRef>
              <c:f>Sheet1!$AF$9:$AM$10</c:f>
              <c:multiLvlStrCache>
                <c:ptCount val="8"/>
                <c:lvl>
                  <c:pt idx="0">
                    <c:v>Thiophanate-methyl </c:v>
                  </c:pt>
                  <c:pt idx="1">
                    <c:v>Iprodione </c:v>
                  </c:pt>
                  <c:pt idx="2">
                    <c:v>Boscalid </c:v>
                  </c:pt>
                  <c:pt idx="3">
                    <c:v>Fluopyram </c:v>
                  </c:pt>
                  <c:pt idx="4">
                    <c:v>Penthiopyrad</c:v>
                  </c:pt>
                  <c:pt idx="5">
                    <c:v>Cyprodinil </c:v>
                  </c:pt>
                  <c:pt idx="6">
                    <c:v>Fludioxonil </c:v>
                  </c:pt>
                  <c:pt idx="7">
                    <c:v>Fenhexamid</c:v>
                  </c:pt>
                </c:lvl>
                <c:lvl>
                  <c:pt idx="0">
                    <c:v>(Topsin M)</c:v>
                  </c:pt>
                  <c:pt idx="1">
                    <c:v>(Rovral)</c:v>
                  </c:pt>
                  <c:pt idx="2">
                    <c:v>(Pristine)</c:v>
                  </c:pt>
                  <c:pt idx="3">
                    <c:v>(Luna Sensation)</c:v>
                  </c:pt>
                  <c:pt idx="4">
                    <c:v>(Fontelis)</c:v>
                  </c:pt>
                  <c:pt idx="5">
                    <c:v>(Switch)</c:v>
                  </c:pt>
                  <c:pt idx="6">
                    <c:v>(Switch)</c:v>
                  </c:pt>
                  <c:pt idx="7">
                    <c:v>(Elevate)</c:v>
                  </c:pt>
                </c:lvl>
              </c:multiLvlStrCache>
            </c:multiLvlStrRef>
          </c:cat>
          <c:val>
            <c:numRef>
              <c:f>Sheet1!$AQ$13:$AZ$13</c:f>
              <c:numCache>
                <c:formatCode>General</c:formatCode>
                <c:ptCount val="10"/>
                <c:pt idx="0">
                  <c:v>86</c:v>
                </c:pt>
                <c:pt idx="1">
                  <c:v>21</c:v>
                </c:pt>
                <c:pt idx="2">
                  <c:v>39</c:v>
                </c:pt>
                <c:pt idx="3">
                  <c:v>3</c:v>
                </c:pt>
                <c:pt idx="4">
                  <c:v>0</c:v>
                </c:pt>
                <c:pt idx="5">
                  <c:v>16</c:v>
                </c:pt>
                <c:pt idx="6">
                  <c:v>7.0000000000000009</c:v>
                </c:pt>
                <c:pt idx="7">
                  <c:v>75</c:v>
                </c:pt>
                <c:pt idx="8">
                  <c:v>1</c:v>
                </c:pt>
                <c:pt idx="9">
                  <c:v>53</c:v>
                </c:pt>
              </c:numCache>
            </c:numRef>
          </c:val>
          <c:extLst xmlns:c16r2="http://schemas.microsoft.com/office/drawing/2015/06/chart">
            <c:ext xmlns:c16="http://schemas.microsoft.com/office/drawing/2014/chart" uri="{C3380CC4-5D6E-409C-BE32-E72D297353CC}">
              <c16:uniqueId val="{00000001-1E7B-43A0-9310-34067A6F815E}"/>
            </c:ext>
          </c:extLst>
        </c:ser>
        <c:ser>
          <c:idx val="2"/>
          <c:order val="2"/>
          <c:tx>
            <c:v>Salinas</c:v>
          </c:tx>
          <c:spPr>
            <a:solidFill>
              <a:srgbClr val="FFC000"/>
            </a:solidFill>
            <a:ln>
              <a:solidFill>
                <a:schemeClr val="tx1"/>
              </a:solidFill>
            </a:ln>
            <a:effectLst/>
            <a:sp3d>
              <a:contourClr>
                <a:schemeClr val="tx1"/>
              </a:contourClr>
            </a:sp3d>
          </c:spPr>
          <c:invertIfNegative val="0"/>
          <c:cat>
            <c:multiLvlStrRef>
              <c:f>Sheet1!$AF$9:$AM$10</c:f>
              <c:multiLvlStrCache>
                <c:ptCount val="8"/>
                <c:lvl>
                  <c:pt idx="0">
                    <c:v>Thiophanate-methyl </c:v>
                  </c:pt>
                  <c:pt idx="1">
                    <c:v>Iprodione </c:v>
                  </c:pt>
                  <c:pt idx="2">
                    <c:v>Boscalid </c:v>
                  </c:pt>
                  <c:pt idx="3">
                    <c:v>Fluopyram </c:v>
                  </c:pt>
                  <c:pt idx="4">
                    <c:v>Penthiopyrad</c:v>
                  </c:pt>
                  <c:pt idx="5">
                    <c:v>Cyprodinil </c:v>
                  </c:pt>
                  <c:pt idx="6">
                    <c:v>Fludioxonil </c:v>
                  </c:pt>
                  <c:pt idx="7">
                    <c:v>Fenhexamid</c:v>
                  </c:pt>
                </c:lvl>
                <c:lvl>
                  <c:pt idx="0">
                    <c:v>(Topsin M)</c:v>
                  </c:pt>
                  <c:pt idx="1">
                    <c:v>(Rovral)</c:v>
                  </c:pt>
                  <c:pt idx="2">
                    <c:v>(Pristine)</c:v>
                  </c:pt>
                  <c:pt idx="3">
                    <c:v>(Luna Sensation)</c:v>
                  </c:pt>
                  <c:pt idx="4">
                    <c:v>(Fontelis)</c:v>
                  </c:pt>
                  <c:pt idx="5">
                    <c:v>(Switch)</c:v>
                  </c:pt>
                  <c:pt idx="6">
                    <c:v>(Switch)</c:v>
                  </c:pt>
                  <c:pt idx="7">
                    <c:v>(Elevate)</c:v>
                  </c:pt>
                </c:lvl>
              </c:multiLvlStrCache>
            </c:multiLvlStrRef>
          </c:cat>
          <c:val>
            <c:numRef>
              <c:f>Sheet1!$AQ$14:$AZ$14</c:f>
              <c:numCache>
                <c:formatCode>General</c:formatCode>
                <c:ptCount val="10"/>
                <c:pt idx="0">
                  <c:v>67</c:v>
                </c:pt>
                <c:pt idx="1">
                  <c:v>22</c:v>
                </c:pt>
                <c:pt idx="2">
                  <c:v>7.0000000000000009</c:v>
                </c:pt>
                <c:pt idx="3">
                  <c:v>1</c:v>
                </c:pt>
                <c:pt idx="4">
                  <c:v>0</c:v>
                </c:pt>
                <c:pt idx="5">
                  <c:v>6</c:v>
                </c:pt>
                <c:pt idx="6">
                  <c:v>16</c:v>
                </c:pt>
                <c:pt idx="7">
                  <c:v>61</c:v>
                </c:pt>
                <c:pt idx="8">
                  <c:v>0</c:v>
                </c:pt>
                <c:pt idx="9">
                  <c:v>46</c:v>
                </c:pt>
              </c:numCache>
            </c:numRef>
          </c:val>
          <c:extLst xmlns:c16r2="http://schemas.microsoft.com/office/drawing/2015/06/chart">
            <c:ext xmlns:c16="http://schemas.microsoft.com/office/drawing/2014/chart" uri="{C3380CC4-5D6E-409C-BE32-E72D297353CC}">
              <c16:uniqueId val="{00000002-1E7B-43A0-9310-34067A6F815E}"/>
            </c:ext>
          </c:extLst>
        </c:ser>
        <c:ser>
          <c:idx val="3"/>
          <c:order val="3"/>
          <c:tx>
            <c:v>Watsonville</c:v>
          </c:tx>
          <c:spPr>
            <a:solidFill>
              <a:srgbClr val="92D050"/>
            </a:solidFill>
            <a:ln>
              <a:solidFill>
                <a:schemeClr val="tx1"/>
              </a:solidFill>
            </a:ln>
            <a:effectLst/>
            <a:sp3d>
              <a:contourClr>
                <a:schemeClr val="tx1"/>
              </a:contourClr>
            </a:sp3d>
          </c:spPr>
          <c:invertIfNegative val="0"/>
          <c:cat>
            <c:multiLvlStrRef>
              <c:f>Sheet1!$AF$9:$AM$10</c:f>
              <c:multiLvlStrCache>
                <c:ptCount val="8"/>
                <c:lvl>
                  <c:pt idx="0">
                    <c:v>Thiophanate-methyl </c:v>
                  </c:pt>
                  <c:pt idx="1">
                    <c:v>Iprodione </c:v>
                  </c:pt>
                  <c:pt idx="2">
                    <c:v>Boscalid </c:v>
                  </c:pt>
                  <c:pt idx="3">
                    <c:v>Fluopyram </c:v>
                  </c:pt>
                  <c:pt idx="4">
                    <c:v>Penthiopyrad</c:v>
                  </c:pt>
                  <c:pt idx="5">
                    <c:v>Cyprodinil </c:v>
                  </c:pt>
                  <c:pt idx="6">
                    <c:v>Fludioxonil </c:v>
                  </c:pt>
                  <c:pt idx="7">
                    <c:v>Fenhexamid</c:v>
                  </c:pt>
                </c:lvl>
                <c:lvl>
                  <c:pt idx="0">
                    <c:v>(Topsin M)</c:v>
                  </c:pt>
                  <c:pt idx="1">
                    <c:v>(Rovral)</c:v>
                  </c:pt>
                  <c:pt idx="2">
                    <c:v>(Pristine)</c:v>
                  </c:pt>
                  <c:pt idx="3">
                    <c:v>(Luna Sensation)</c:v>
                  </c:pt>
                  <c:pt idx="4">
                    <c:v>(Fontelis)</c:v>
                  </c:pt>
                  <c:pt idx="5">
                    <c:v>(Switch)</c:v>
                  </c:pt>
                  <c:pt idx="6">
                    <c:v>(Switch)</c:v>
                  </c:pt>
                  <c:pt idx="7">
                    <c:v>(Elevate)</c:v>
                  </c:pt>
                </c:lvl>
              </c:multiLvlStrCache>
            </c:multiLvlStrRef>
          </c:cat>
          <c:val>
            <c:numRef>
              <c:f>Sheet1!$AQ$15:$AZ$15</c:f>
              <c:numCache>
                <c:formatCode>General</c:formatCode>
                <c:ptCount val="10"/>
                <c:pt idx="0">
                  <c:v>66</c:v>
                </c:pt>
                <c:pt idx="1">
                  <c:v>36</c:v>
                </c:pt>
                <c:pt idx="2">
                  <c:v>8</c:v>
                </c:pt>
                <c:pt idx="3">
                  <c:v>0</c:v>
                </c:pt>
                <c:pt idx="4">
                  <c:v>0</c:v>
                </c:pt>
                <c:pt idx="5">
                  <c:v>6</c:v>
                </c:pt>
                <c:pt idx="6">
                  <c:v>21</c:v>
                </c:pt>
                <c:pt idx="7">
                  <c:v>83</c:v>
                </c:pt>
                <c:pt idx="8">
                  <c:v>0</c:v>
                </c:pt>
                <c:pt idx="9">
                  <c:v>36</c:v>
                </c:pt>
              </c:numCache>
            </c:numRef>
          </c:val>
          <c:extLst xmlns:c16r2="http://schemas.microsoft.com/office/drawing/2015/06/chart">
            <c:ext xmlns:c16="http://schemas.microsoft.com/office/drawing/2014/chart" uri="{C3380CC4-5D6E-409C-BE32-E72D297353CC}">
              <c16:uniqueId val="{00000003-1E7B-43A0-9310-34067A6F815E}"/>
            </c:ext>
          </c:extLst>
        </c:ser>
        <c:dLbls>
          <c:showLegendKey val="0"/>
          <c:showVal val="0"/>
          <c:showCatName val="0"/>
          <c:showSerName val="0"/>
          <c:showPercent val="0"/>
          <c:showBubbleSize val="0"/>
        </c:dLbls>
        <c:gapWidth val="20"/>
        <c:gapDepth val="0"/>
        <c:shape val="box"/>
        <c:axId val="40592128"/>
        <c:axId val="40594048"/>
        <c:axId val="40595456"/>
      </c:bar3DChart>
      <c:catAx>
        <c:axId val="4059212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solidFill>
                      <a:schemeClr val="tx1"/>
                    </a:solidFill>
                  </a:rPr>
                  <a:t>Active ingredient</a:t>
                </a:r>
                <a:r>
                  <a:rPr lang="en-US" sz="2000" baseline="0" dirty="0">
                    <a:solidFill>
                      <a:schemeClr val="tx1"/>
                    </a:solidFill>
                  </a:rPr>
                  <a:t> (Trade Name)</a:t>
                </a:r>
                <a:endParaRPr lang="en-US" sz="2000" dirty="0">
                  <a:solidFill>
                    <a:schemeClr val="tx1"/>
                  </a:solidFill>
                </a:endParaRPr>
              </a:p>
            </c:rich>
          </c:tx>
          <c:layout>
            <c:manualLayout>
              <c:xMode val="edge"/>
              <c:yMode val="edge"/>
              <c:x val="0.31563092571124468"/>
              <c:y val="0.93429879612155919"/>
            </c:manualLayout>
          </c:layout>
          <c:overlay val="0"/>
          <c:spPr>
            <a:noFill/>
            <a:ln>
              <a:noFill/>
            </a:ln>
            <a:effectLst/>
          </c:spPr>
        </c:title>
        <c:numFmt formatCode="General" sourceLinked="0"/>
        <c:majorTickMark val="none"/>
        <c:minorTickMark val="out"/>
        <c:tickLblPos val="none"/>
        <c:spPr>
          <a:noFill/>
          <a:ln>
            <a:solidFill>
              <a:schemeClr val="tx1"/>
            </a:solidFill>
          </a:ln>
          <a:effectLst/>
        </c:spPr>
        <c:txPr>
          <a:bodyPr rot="-5400000" spcFirstLastPara="1" vertOverflow="ellipsis" wrap="square" anchor="t" anchorCtr="0"/>
          <a:lstStyle/>
          <a:p>
            <a:pPr>
              <a:defRPr sz="1600" b="0" i="0" u="none" strike="noStrike" kern="1200" baseline="0">
                <a:solidFill>
                  <a:schemeClr val="tx1"/>
                </a:solidFill>
                <a:latin typeface="+mn-lt"/>
                <a:ea typeface="+mn-ea"/>
                <a:cs typeface="+mn-cs"/>
              </a:defRPr>
            </a:pPr>
            <a:endParaRPr lang="en-US"/>
          </a:p>
        </c:txPr>
        <c:crossAx val="40594048"/>
        <c:crosses val="autoZero"/>
        <c:auto val="1"/>
        <c:lblAlgn val="ctr"/>
        <c:lblOffset val="100"/>
        <c:noMultiLvlLbl val="1"/>
      </c:catAx>
      <c:valAx>
        <c:axId val="40594048"/>
        <c:scaling>
          <c:orientation val="minMax"/>
          <c:max val="100"/>
        </c:scaling>
        <c:delete val="0"/>
        <c:axPos val="l"/>
        <c:majorGridlines>
          <c:spPr>
            <a:ln w="12700" cap="flat" cmpd="sng" algn="ctr">
              <a:solidFill>
                <a:schemeClr val="tx1"/>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Frequency of resistance  (%)</a:t>
                </a:r>
              </a:p>
            </c:rich>
          </c:tx>
          <c:layout>
            <c:manualLayout>
              <c:xMode val="edge"/>
              <c:yMode val="edge"/>
              <c:x val="4.2964304002565006E-4"/>
              <c:y val="0.22880989132556778"/>
            </c:manualLayout>
          </c:layout>
          <c:overlay val="0"/>
          <c:spPr>
            <a:noFill/>
            <a:ln>
              <a:noFill/>
            </a:ln>
            <a:effectLst/>
          </c:spPr>
        </c:title>
        <c:numFmt formatCode="#,##0" sourceLinked="0"/>
        <c:majorTickMark val="out"/>
        <c:minorTickMark val="none"/>
        <c:tickLblPos val="nextTo"/>
        <c:spPr>
          <a:noFill/>
          <a:ln>
            <a:solidFill>
              <a:schemeClr val="tx1"/>
            </a:solidFill>
          </a:ln>
          <a:effectLst/>
        </c:spPr>
        <c:txPr>
          <a:bodyPr rot="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40592128"/>
        <c:crosses val="autoZero"/>
        <c:crossBetween val="between"/>
        <c:majorUnit val="10"/>
      </c:valAx>
      <c:serAx>
        <c:axId val="40595456"/>
        <c:scaling>
          <c:orientation val="minMax"/>
        </c:scaling>
        <c:delete val="1"/>
        <c:axPos val="b"/>
        <c:majorTickMark val="none"/>
        <c:minorTickMark val="none"/>
        <c:tickLblPos val="nextTo"/>
        <c:crossAx val="40594048"/>
        <c:crosses val="autoZero"/>
      </c:serAx>
      <c:spPr>
        <a:noFill/>
        <a:ln>
          <a:noFill/>
        </a:ln>
        <a:effectLst/>
      </c:spPr>
    </c:plotArea>
    <c:legend>
      <c:legendPos val="t"/>
      <c:layout>
        <c:manualLayout>
          <c:xMode val="edge"/>
          <c:yMode val="edge"/>
          <c:x val="0.84336693046139899"/>
          <c:y val="5.9441035986204205E-2"/>
          <c:w val="0.127727374816027"/>
          <c:h val="0.27411990953960902"/>
        </c:manualLayout>
      </c:layout>
      <c:overlay val="0"/>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0.05419</cdr:x>
      <cdr:y>0.7649</cdr:y>
    </cdr:from>
    <cdr:to>
      <cdr:x>0.89629</cdr:x>
      <cdr:y>0.97048</cdr:y>
    </cdr:to>
    <cdr:grpSp>
      <cdr:nvGrpSpPr>
        <cdr:cNvPr id="10" name="Group 9"/>
        <cdr:cNvGrpSpPr/>
      </cdr:nvGrpSpPr>
      <cdr:grpSpPr>
        <a:xfrm xmlns:a="http://schemas.openxmlformats.org/drawingml/2006/main">
          <a:off x="660684" y="4962167"/>
          <a:ext cx="10266884" cy="1333668"/>
          <a:chOff x="914875" y="7087867"/>
          <a:chExt cx="16121201" cy="1974407"/>
        </a:xfrm>
      </cdr:grpSpPr>
      <cdr:grpSp>
        <cdr:nvGrpSpPr>
          <cdr:cNvPr id="11" name="Group 10"/>
          <cdr:cNvGrpSpPr/>
        </cdr:nvGrpSpPr>
        <cdr:grpSpPr>
          <a:xfrm xmlns:a="http://schemas.openxmlformats.org/drawingml/2006/main">
            <a:off x="914875" y="7087867"/>
            <a:ext cx="16121201" cy="1974407"/>
            <a:chOff x="225933" y="4716115"/>
            <a:chExt cx="8514413" cy="1292358"/>
          </a:xfrm>
        </cdr:grpSpPr>
        <cdr:sp macro="" textlink="">
          <cdr:nvSpPr>
            <cdr:cNvPr id="2" name="TextBox 1"/>
            <cdr:cNvSpPr txBox="1"/>
          </cdr:nvSpPr>
          <cdr:spPr>
            <a:xfrm xmlns:a="http://schemas.openxmlformats.org/drawingml/2006/main" rot="18881111">
              <a:off x="-137805" y="5079853"/>
              <a:ext cx="1292358" cy="5648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dirty="0">
                  <a:solidFill>
                    <a:schemeClr val="tx1"/>
                  </a:solidFill>
                </a:rPr>
                <a:t>Thiophanate-methyl</a:t>
              </a:r>
            </a:p>
            <a:p xmlns:a="http://schemas.openxmlformats.org/drawingml/2006/main">
              <a:pPr algn="ctr"/>
              <a:r>
                <a:rPr lang="en-US" sz="1600" dirty="0"/>
                <a:t>(Topsin</a:t>
              </a:r>
              <a:r>
                <a:rPr lang="en-US" sz="1600" baseline="0" dirty="0"/>
                <a:t> M)</a:t>
              </a:r>
              <a:endParaRPr lang="en-US" sz="1600" dirty="0"/>
            </a:p>
          </cdr:txBody>
        </cdr:sp>
        <cdr:sp macro="" textlink="">
          <cdr:nvSpPr>
            <cdr:cNvPr id="3" name="TextBox 1"/>
            <cdr:cNvSpPr txBox="1"/>
          </cdr:nvSpPr>
          <cdr:spPr>
            <a:xfrm xmlns:a="http://schemas.openxmlformats.org/drawingml/2006/main" rot="18881111">
              <a:off x="7272577" y="4836538"/>
              <a:ext cx="672127" cy="5648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Fludioxonil</a:t>
              </a:r>
            </a:p>
            <a:p xmlns:a="http://schemas.openxmlformats.org/drawingml/2006/main">
              <a:pPr algn="ctr"/>
              <a:r>
                <a:rPr lang="en-US" sz="1600" dirty="0"/>
                <a:t>(Switch)</a:t>
              </a:r>
              <a:endParaRPr lang="en-US" sz="1600" baseline="30000" dirty="0"/>
            </a:p>
          </cdr:txBody>
        </cdr:sp>
        <cdr:sp macro="" textlink="">
          <cdr:nvSpPr>
            <cdr:cNvPr id="4" name="TextBox 1"/>
            <cdr:cNvSpPr txBox="1"/>
          </cdr:nvSpPr>
          <cdr:spPr>
            <a:xfrm xmlns:a="http://schemas.openxmlformats.org/drawingml/2006/main" rot="18881111">
              <a:off x="5656079" y="4832241"/>
              <a:ext cx="503296" cy="56488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Cyprodinil</a:t>
              </a:r>
            </a:p>
            <a:p xmlns:a="http://schemas.openxmlformats.org/drawingml/2006/main">
              <a:pPr algn="ctr"/>
              <a:r>
                <a:rPr lang="en-US" sz="1600" dirty="0"/>
                <a:t>(Switch)</a:t>
              </a:r>
              <a:endParaRPr lang="en-US" sz="1600" baseline="30000" dirty="0"/>
            </a:p>
          </cdr:txBody>
        </cdr:sp>
        <cdr:sp macro="" textlink="">
          <cdr:nvSpPr>
            <cdr:cNvPr id="5" name="TextBox 1"/>
            <cdr:cNvSpPr txBox="1"/>
          </cdr:nvSpPr>
          <cdr:spPr>
            <a:xfrm xmlns:a="http://schemas.openxmlformats.org/drawingml/2006/main" rot="18881111">
              <a:off x="4618767" y="4923315"/>
              <a:ext cx="776456" cy="56488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Penthiopyrad</a:t>
              </a:r>
            </a:p>
            <a:p xmlns:a="http://schemas.openxmlformats.org/drawingml/2006/main">
              <a:pPr algn="ctr"/>
              <a:r>
                <a:rPr lang="en-US" sz="1600" dirty="0"/>
                <a:t>(Fontelis)</a:t>
              </a:r>
            </a:p>
          </cdr:txBody>
        </cdr:sp>
        <cdr:sp macro="" textlink="">
          <cdr:nvSpPr>
            <cdr:cNvPr id="6" name="TextBox 1"/>
            <cdr:cNvSpPr txBox="1"/>
          </cdr:nvSpPr>
          <cdr:spPr>
            <a:xfrm xmlns:a="http://schemas.openxmlformats.org/drawingml/2006/main" rot="18881111">
              <a:off x="2794690" y="4862410"/>
              <a:ext cx="773006" cy="5648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Fluopyram</a:t>
              </a:r>
            </a:p>
            <a:p xmlns:a="http://schemas.openxmlformats.org/drawingml/2006/main">
              <a:pPr algn="ctr"/>
              <a:r>
                <a:rPr lang="en-US" sz="1600" dirty="0"/>
                <a:t>(Luna Sensation)</a:t>
              </a:r>
              <a:endParaRPr lang="en-US" sz="1600" baseline="30000" dirty="0"/>
            </a:p>
          </cdr:txBody>
        </cdr:sp>
        <cdr:sp macro="" textlink="">
          <cdr:nvSpPr>
            <cdr:cNvPr id="7" name="TextBox 1"/>
            <cdr:cNvSpPr txBox="1"/>
          </cdr:nvSpPr>
          <cdr:spPr>
            <a:xfrm xmlns:a="http://schemas.openxmlformats.org/drawingml/2006/main" rot="18881111">
              <a:off x="2154058" y="4754984"/>
              <a:ext cx="583224" cy="56488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Boscalid</a:t>
              </a:r>
            </a:p>
            <a:p xmlns:a="http://schemas.openxmlformats.org/drawingml/2006/main">
              <a:pPr algn="ctr"/>
              <a:r>
                <a:rPr lang="en-US" sz="1600" dirty="0"/>
                <a:t>(Pristine)</a:t>
              </a:r>
              <a:endParaRPr lang="en-US" sz="1600" baseline="30000" dirty="0"/>
            </a:p>
          </cdr:txBody>
        </cdr:sp>
        <cdr:sp macro="" textlink="">
          <cdr:nvSpPr>
            <cdr:cNvPr id="8" name="TextBox 1"/>
            <cdr:cNvSpPr txBox="1"/>
          </cdr:nvSpPr>
          <cdr:spPr>
            <a:xfrm xmlns:a="http://schemas.openxmlformats.org/drawingml/2006/main" rot="18881111">
              <a:off x="1241958" y="4839592"/>
              <a:ext cx="653658" cy="56488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Iprodione</a:t>
              </a:r>
            </a:p>
            <a:p xmlns:a="http://schemas.openxmlformats.org/drawingml/2006/main">
              <a:pPr algn="ctr"/>
              <a:r>
                <a:rPr lang="en-US" sz="1600" dirty="0"/>
                <a:t>(Rovral)</a:t>
              </a:r>
            </a:p>
          </cdr:txBody>
        </cdr:sp>
        <cdr:sp macro="" textlink="">
          <cdr:nvSpPr>
            <cdr:cNvPr id="9" name="TextBox 1"/>
            <cdr:cNvSpPr txBox="1"/>
          </cdr:nvSpPr>
          <cdr:spPr>
            <a:xfrm xmlns:a="http://schemas.openxmlformats.org/drawingml/2006/main" rot="18881111">
              <a:off x="8174210" y="4876871"/>
              <a:ext cx="567390" cy="5648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Fenhexamid</a:t>
              </a:r>
            </a:p>
            <a:p xmlns:a="http://schemas.openxmlformats.org/drawingml/2006/main">
              <a:pPr algn="ctr"/>
              <a:r>
                <a:rPr lang="en-US" sz="1600" dirty="0"/>
                <a:t>(Elevate)</a:t>
              </a:r>
            </a:p>
          </cdr:txBody>
        </cdr:sp>
      </cdr:grpSp>
      <cdr:sp macro="" textlink="">
        <cdr:nvSpPr>
          <cdr:cNvPr id="12" name="TextBox 1"/>
          <cdr:cNvSpPr txBox="1"/>
        </cdr:nvSpPr>
        <cdr:spPr>
          <a:xfrm xmlns:a="http://schemas.openxmlformats.org/drawingml/2006/main" rot="18881111">
            <a:off x="7781649" y="7163261"/>
            <a:ext cx="1026847" cy="10695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Isofetamid</a:t>
            </a:r>
          </a:p>
          <a:p xmlns:a="http://schemas.openxmlformats.org/drawingml/2006/main">
            <a:pPr algn="ctr"/>
            <a:r>
              <a:rPr lang="en-US" sz="1600" dirty="0"/>
              <a:t>(Kenja 400)</a:t>
            </a:r>
            <a:endParaRPr lang="en-US" sz="1600" baseline="30000" dirty="0"/>
          </a:p>
        </cdr:txBody>
      </cdr:sp>
      <cdr:sp macro="" textlink="">
        <cdr:nvSpPr>
          <cdr:cNvPr id="13" name="TextBox 1"/>
          <cdr:cNvSpPr txBox="1"/>
        </cdr:nvSpPr>
        <cdr:spPr>
          <a:xfrm xmlns:a="http://schemas.openxmlformats.org/drawingml/2006/main" rot="18881111">
            <a:off x="12637011" y="7234974"/>
            <a:ext cx="1026847" cy="10695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Pyraclostrobin</a:t>
            </a:r>
          </a:p>
          <a:p xmlns:a="http://schemas.openxmlformats.org/drawingml/2006/main">
            <a:pPr algn="ctr"/>
            <a:r>
              <a:rPr lang="en-US" sz="1600" dirty="0"/>
              <a:t>(Pristine)</a:t>
            </a:r>
            <a:endParaRPr lang="en-US" sz="1600" baseline="30000" dirty="0"/>
          </a:p>
        </cdr:txBody>
      </cdr:sp>
    </cdr:grpSp>
  </cdr:relSizeAnchor>
  <cdr:relSizeAnchor xmlns:cdr="http://schemas.openxmlformats.org/drawingml/2006/chartDrawing">
    <cdr:from>
      <cdr:x>0.09072</cdr:x>
      <cdr:y>0.7049</cdr:y>
    </cdr:from>
    <cdr:to>
      <cdr:x>0.90181</cdr:x>
      <cdr:y>0.80371</cdr:y>
    </cdr:to>
    <cdr:grpSp>
      <cdr:nvGrpSpPr>
        <cdr:cNvPr id="26" name="Group 25"/>
        <cdr:cNvGrpSpPr/>
      </cdr:nvGrpSpPr>
      <cdr:grpSpPr>
        <a:xfrm xmlns:a="http://schemas.openxmlformats.org/drawingml/2006/main">
          <a:off x="1106058" y="4572927"/>
          <a:ext cx="9888810" cy="641014"/>
          <a:chOff x="1384134" y="8621464"/>
          <a:chExt cx="15527420" cy="948987"/>
        </a:xfrm>
      </cdr:grpSpPr>
      <cdr:sp macro="" textlink="">
        <cdr:nvSpPr>
          <cdr:cNvPr id="14" name="TextBox 13"/>
          <cdr:cNvSpPr txBox="1"/>
        </cdr:nvSpPr>
        <cdr:spPr>
          <a:xfrm xmlns:a="http://schemas.openxmlformats.org/drawingml/2006/main">
            <a:off x="1384134" y="8637381"/>
            <a:ext cx="914399"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solidFill>
                  <a:srgbClr val="C00000"/>
                </a:solidFill>
              </a:rPr>
              <a:t>FRAC 1</a:t>
            </a:r>
          </a:p>
        </cdr:txBody>
      </cdr:sp>
      <cdr:sp macro="" textlink="">
        <cdr:nvSpPr>
          <cdr:cNvPr id="15" name="TextBox 1"/>
          <cdr:cNvSpPr txBox="1"/>
        </cdr:nvSpPr>
        <cdr:spPr>
          <a:xfrm xmlns:a="http://schemas.openxmlformats.org/drawingml/2006/main">
            <a:off x="2976336" y="8636907"/>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2</a:t>
            </a:r>
          </a:p>
        </cdr:txBody>
      </cdr:sp>
      <cdr:sp macro="" textlink="">
        <cdr:nvSpPr>
          <cdr:cNvPr id="16" name="TextBox 1"/>
          <cdr:cNvSpPr txBox="1"/>
        </cdr:nvSpPr>
        <cdr:spPr>
          <a:xfrm xmlns:a="http://schemas.openxmlformats.org/drawingml/2006/main">
            <a:off x="4622801" y="8636907"/>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7</a:t>
            </a:r>
          </a:p>
        </cdr:txBody>
      </cdr:sp>
      <cdr:sp macro="" textlink="">
        <cdr:nvSpPr>
          <cdr:cNvPr id="17" name="TextBox 1"/>
          <cdr:cNvSpPr txBox="1"/>
        </cdr:nvSpPr>
        <cdr:spPr>
          <a:xfrm xmlns:a="http://schemas.openxmlformats.org/drawingml/2006/main">
            <a:off x="11149597" y="8635072"/>
            <a:ext cx="914399"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9</a:t>
            </a:r>
          </a:p>
        </cdr:txBody>
      </cdr:sp>
      <cdr:sp macro="" textlink="">
        <cdr:nvSpPr>
          <cdr:cNvPr id="18" name="TextBox 1"/>
          <cdr:cNvSpPr txBox="1"/>
        </cdr:nvSpPr>
        <cdr:spPr>
          <a:xfrm xmlns:a="http://schemas.openxmlformats.org/drawingml/2006/main">
            <a:off x="9540589" y="8621464"/>
            <a:ext cx="914399"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7</a:t>
            </a:r>
          </a:p>
        </cdr:txBody>
      </cdr:sp>
      <cdr:sp macro="" textlink="">
        <cdr:nvSpPr>
          <cdr:cNvPr id="20" name="TextBox 1"/>
          <cdr:cNvSpPr txBox="1"/>
        </cdr:nvSpPr>
        <cdr:spPr>
          <a:xfrm xmlns:a="http://schemas.openxmlformats.org/drawingml/2006/main">
            <a:off x="7894125" y="8636906"/>
            <a:ext cx="914399"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7</a:t>
            </a:r>
          </a:p>
        </cdr:txBody>
      </cdr:sp>
      <cdr:sp macro="" textlink="">
        <cdr:nvSpPr>
          <cdr:cNvPr id="21" name="TextBox 1"/>
          <cdr:cNvSpPr txBox="1"/>
        </cdr:nvSpPr>
        <cdr:spPr>
          <a:xfrm xmlns:a="http://schemas.openxmlformats.org/drawingml/2006/main">
            <a:off x="6282872" y="8623298"/>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7</a:t>
            </a:r>
          </a:p>
        </cdr:txBody>
      </cdr:sp>
      <cdr:sp macro="" textlink="">
        <cdr:nvSpPr>
          <cdr:cNvPr id="22" name="TextBox 1"/>
          <cdr:cNvSpPr txBox="1"/>
        </cdr:nvSpPr>
        <cdr:spPr>
          <a:xfrm xmlns:a="http://schemas.openxmlformats.org/drawingml/2006/main">
            <a:off x="15997155" y="8643299"/>
            <a:ext cx="914399"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17</a:t>
            </a:r>
          </a:p>
        </cdr:txBody>
      </cdr:sp>
      <cdr:sp macro="" textlink="">
        <cdr:nvSpPr>
          <cdr:cNvPr id="23" name="TextBox 1"/>
          <cdr:cNvSpPr txBox="1"/>
        </cdr:nvSpPr>
        <cdr:spPr>
          <a:xfrm xmlns:a="http://schemas.openxmlformats.org/drawingml/2006/main">
            <a:off x="14393709" y="8656051"/>
            <a:ext cx="914399"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12</a:t>
            </a:r>
          </a:p>
        </cdr:txBody>
      </cdr:sp>
      <cdr:sp macro="" textlink="">
        <cdr:nvSpPr>
          <cdr:cNvPr id="24" name="TextBox 1"/>
          <cdr:cNvSpPr txBox="1"/>
        </cdr:nvSpPr>
        <cdr:spPr>
          <a:xfrm xmlns:a="http://schemas.openxmlformats.org/drawingml/2006/main">
            <a:off x="12746122" y="8625135"/>
            <a:ext cx="914399"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C00000"/>
                </a:solidFill>
              </a:rPr>
              <a:t>FRAC 11</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991122-94E2-DE42-BF6C-238E2A772DD2}" type="datetimeFigureOut">
              <a:rPr lang="en-US" smtClean="0"/>
              <a:t>9/15/2016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7FBF43-C312-7B42-803A-5B3DE4AF125D}" type="slidenum">
              <a:rPr lang="en-US" smtClean="0"/>
              <a:t>‹#›</a:t>
            </a:fld>
            <a:endParaRPr lang="en-US" dirty="0"/>
          </a:p>
        </p:txBody>
      </p:sp>
    </p:spTree>
    <p:extLst>
      <p:ext uri="{BB962C8B-B14F-4D97-AF65-F5344CB8AC3E}">
        <p14:creationId xmlns:p14="http://schemas.microsoft.com/office/powerpoint/2010/main" val="20242512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6BE21F-1635-274E-A751-1004D735835B}" type="datetimeFigureOut">
              <a:rPr lang="en-US" smtClean="0"/>
              <a:t>9/15/2016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442B6-E5FA-3243-9D3C-D237EE51EEAE}" type="slidenum">
              <a:rPr lang="en-US" smtClean="0"/>
              <a:t>‹#›</a:t>
            </a:fld>
            <a:endParaRPr lang="en-US" dirty="0"/>
          </a:p>
        </p:txBody>
      </p:sp>
    </p:spTree>
    <p:extLst>
      <p:ext uri="{BB962C8B-B14F-4D97-AF65-F5344CB8AC3E}">
        <p14:creationId xmlns:p14="http://schemas.microsoft.com/office/powerpoint/2010/main" val="16663304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Talk about what previous research shows</a:t>
            </a:r>
          </a:p>
        </p:txBody>
      </p:sp>
      <p:sp>
        <p:nvSpPr>
          <p:cNvPr id="4" name="Slide Number Placeholder 3"/>
          <p:cNvSpPr>
            <a:spLocks noGrp="1"/>
          </p:cNvSpPr>
          <p:nvPr>
            <p:ph type="sldNum" sz="quarter" idx="10"/>
          </p:nvPr>
        </p:nvSpPr>
        <p:spPr/>
        <p:txBody>
          <a:bodyPr/>
          <a:lstStyle/>
          <a:p>
            <a:fld id="{82B442B6-E5FA-3243-9D3C-D237EE51EEAE}" type="slidenum">
              <a:rPr lang="en-US" smtClean="0"/>
              <a:t>2</a:t>
            </a:fld>
            <a:endParaRPr lang="en-US" dirty="0"/>
          </a:p>
        </p:txBody>
      </p:sp>
    </p:spTree>
    <p:extLst>
      <p:ext uri="{BB962C8B-B14F-4D97-AF65-F5344CB8AC3E}">
        <p14:creationId xmlns:p14="http://schemas.microsoft.com/office/powerpoint/2010/main" val="158156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Pay attention to FRAC</a:t>
            </a:r>
            <a:r>
              <a:rPr lang="en-US" baseline="0" dirty="0"/>
              <a:t> code not trade name</a:t>
            </a:r>
            <a:endParaRPr lang="en-US" dirty="0"/>
          </a:p>
          <a:p>
            <a:r>
              <a:rPr lang="en-US" dirty="0"/>
              <a:t>3) Even if not</a:t>
            </a:r>
            <a:r>
              <a:rPr lang="en-US" baseline="0" dirty="0"/>
              <a:t> visibly present – exerts a selection pressure</a:t>
            </a:r>
            <a:endParaRPr lang="en-US" dirty="0"/>
          </a:p>
          <a:p>
            <a:r>
              <a:rPr lang="en-US" dirty="0"/>
              <a:t>4) </a:t>
            </a:r>
          </a:p>
          <a:p>
            <a:r>
              <a:rPr lang="en-US" dirty="0"/>
              <a:t>5)</a:t>
            </a:r>
            <a:r>
              <a:rPr lang="en-US" baseline="0" dirty="0"/>
              <a:t> Captan and Thiram</a:t>
            </a:r>
            <a:endParaRPr lang="en-US" dirty="0"/>
          </a:p>
          <a:p>
            <a:r>
              <a:rPr lang="en-US" dirty="0"/>
              <a:t>5)</a:t>
            </a:r>
          </a:p>
        </p:txBody>
      </p:sp>
      <p:sp>
        <p:nvSpPr>
          <p:cNvPr id="4" name="Slide Number Placeholder 3"/>
          <p:cNvSpPr>
            <a:spLocks noGrp="1"/>
          </p:cNvSpPr>
          <p:nvPr>
            <p:ph type="sldNum" sz="quarter" idx="10"/>
          </p:nvPr>
        </p:nvSpPr>
        <p:spPr/>
        <p:txBody>
          <a:bodyPr/>
          <a:lstStyle/>
          <a:p>
            <a:fld id="{82B442B6-E5FA-3243-9D3C-D237EE51EEAE}" type="slidenum">
              <a:rPr lang="en-US" smtClean="0"/>
              <a:t>14</a:t>
            </a:fld>
            <a:endParaRPr lang="en-US" dirty="0"/>
          </a:p>
        </p:txBody>
      </p:sp>
    </p:spTree>
    <p:extLst>
      <p:ext uri="{BB962C8B-B14F-4D97-AF65-F5344CB8AC3E}">
        <p14:creationId xmlns:p14="http://schemas.microsoft.com/office/powerpoint/2010/main" val="83509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the botrytis pressure is different for the east vs west. E.g. rain, season length, we have powdery more but chemicals also selection pressure botrytis. Fresno showed there is resistance in California. Adaskaveg and Gubler showed resistance can change within a season.</a:t>
            </a:r>
            <a:endParaRPr lang="en-US" dirty="0"/>
          </a:p>
        </p:txBody>
      </p:sp>
      <p:sp>
        <p:nvSpPr>
          <p:cNvPr id="4" name="Slide Number Placeholder 3"/>
          <p:cNvSpPr>
            <a:spLocks noGrp="1"/>
          </p:cNvSpPr>
          <p:nvPr>
            <p:ph type="sldNum" sz="quarter" idx="10"/>
          </p:nvPr>
        </p:nvSpPr>
        <p:spPr/>
        <p:txBody>
          <a:bodyPr/>
          <a:lstStyle/>
          <a:p>
            <a:fld id="{82B442B6-E5FA-3243-9D3C-D237EE51EEAE}" type="slidenum">
              <a:rPr lang="en-US" smtClean="0"/>
              <a:t>3</a:t>
            </a:fld>
            <a:endParaRPr lang="en-US" dirty="0"/>
          </a:p>
        </p:txBody>
      </p:sp>
    </p:spTree>
    <p:extLst>
      <p:ext uri="{BB962C8B-B14F-4D97-AF65-F5344CB8AC3E}">
        <p14:creationId xmlns:p14="http://schemas.microsoft.com/office/powerpoint/2010/main" val="135404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tested PH-d but am not sharing the results, should I include it here?</a:t>
            </a:r>
            <a:endParaRPr lang="en-US" dirty="0"/>
          </a:p>
        </p:txBody>
      </p:sp>
      <p:sp>
        <p:nvSpPr>
          <p:cNvPr id="4" name="Slide Number Placeholder 3"/>
          <p:cNvSpPr>
            <a:spLocks noGrp="1"/>
          </p:cNvSpPr>
          <p:nvPr>
            <p:ph type="sldNum" sz="quarter" idx="10"/>
          </p:nvPr>
        </p:nvSpPr>
        <p:spPr/>
        <p:txBody>
          <a:bodyPr/>
          <a:lstStyle/>
          <a:p>
            <a:fld id="{82B442B6-E5FA-3243-9D3C-D237EE51EEAE}" type="slidenum">
              <a:rPr lang="en-US" smtClean="0"/>
              <a:t>4</a:t>
            </a:fld>
            <a:endParaRPr lang="en-US" dirty="0"/>
          </a:p>
        </p:txBody>
      </p:sp>
    </p:spTree>
    <p:extLst>
      <p:ext uri="{BB962C8B-B14F-4D97-AF65-F5344CB8AC3E}">
        <p14:creationId xmlns:p14="http://schemas.microsoft.com/office/powerpoint/2010/main" val="42036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FRAC</a:t>
            </a:r>
          </a:p>
          <a:p>
            <a:r>
              <a:rPr lang="en-US" dirty="0"/>
              <a:t>Explain</a:t>
            </a:r>
            <a:r>
              <a:rPr lang="en-US" baseline="0" dirty="0"/>
              <a:t> FRAC 7s</a:t>
            </a:r>
            <a:endParaRPr lang="en-US" dirty="0"/>
          </a:p>
        </p:txBody>
      </p:sp>
      <p:sp>
        <p:nvSpPr>
          <p:cNvPr id="4" name="Slide Number Placeholder 3"/>
          <p:cNvSpPr>
            <a:spLocks noGrp="1"/>
          </p:cNvSpPr>
          <p:nvPr>
            <p:ph type="sldNum" sz="quarter" idx="10"/>
          </p:nvPr>
        </p:nvSpPr>
        <p:spPr/>
        <p:txBody>
          <a:bodyPr/>
          <a:lstStyle/>
          <a:p>
            <a:fld id="{82B442B6-E5FA-3243-9D3C-D237EE51EEAE}" type="slidenum">
              <a:rPr lang="en-US" smtClean="0"/>
              <a:t>5</a:t>
            </a:fld>
            <a:endParaRPr lang="en-US" dirty="0"/>
          </a:p>
        </p:txBody>
      </p:sp>
    </p:spTree>
    <p:extLst>
      <p:ext uri="{BB962C8B-B14F-4D97-AF65-F5344CB8AC3E}">
        <p14:creationId xmlns:p14="http://schemas.microsoft.com/office/powerpoint/2010/main" val="283504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WENT TO AT</a:t>
            </a:r>
            <a:r>
              <a:rPr lang="en-US" baseline="0" dirty="0"/>
              <a:t> LEAST 10 ranches per region, 13 in Oxnard,     Maybe just do a map with the sampling sites, and not with pesticide use info</a:t>
            </a:r>
            <a:endParaRPr lang="en-US" dirty="0"/>
          </a:p>
        </p:txBody>
      </p:sp>
      <p:sp>
        <p:nvSpPr>
          <p:cNvPr id="4" name="Slide Number Placeholder 3"/>
          <p:cNvSpPr>
            <a:spLocks noGrp="1"/>
          </p:cNvSpPr>
          <p:nvPr>
            <p:ph type="sldNum" sz="quarter" idx="10"/>
          </p:nvPr>
        </p:nvSpPr>
        <p:spPr/>
        <p:txBody>
          <a:bodyPr/>
          <a:lstStyle/>
          <a:p>
            <a:fld id="{82B442B6-E5FA-3243-9D3C-D237EE51EEAE}" type="slidenum">
              <a:rPr lang="en-US" smtClean="0"/>
              <a:t>6</a:t>
            </a:fld>
            <a:endParaRPr lang="en-US" dirty="0"/>
          </a:p>
        </p:txBody>
      </p:sp>
    </p:spTree>
    <p:extLst>
      <p:ext uri="{BB962C8B-B14F-4D97-AF65-F5344CB8AC3E}">
        <p14:creationId xmlns:p14="http://schemas.microsoft.com/office/powerpoint/2010/main" val="414834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Collected ten isolates per ranch</a:t>
            </a:r>
          </a:p>
        </p:txBody>
      </p:sp>
      <p:sp>
        <p:nvSpPr>
          <p:cNvPr id="4" name="Slide Number Placeholder 3"/>
          <p:cNvSpPr>
            <a:spLocks noGrp="1"/>
          </p:cNvSpPr>
          <p:nvPr>
            <p:ph type="sldNum" sz="quarter" idx="10"/>
          </p:nvPr>
        </p:nvSpPr>
        <p:spPr/>
        <p:txBody>
          <a:bodyPr/>
          <a:lstStyle/>
          <a:p>
            <a:fld id="{82B442B6-E5FA-3243-9D3C-D237EE51EEAE}" type="slidenum">
              <a:rPr lang="en-US" smtClean="0"/>
              <a:t>7</a:t>
            </a:fld>
            <a:endParaRPr lang="en-US" dirty="0"/>
          </a:p>
        </p:txBody>
      </p:sp>
    </p:spTree>
    <p:extLst>
      <p:ext uri="{BB962C8B-B14F-4D97-AF65-F5344CB8AC3E}">
        <p14:creationId xmlns:p14="http://schemas.microsoft.com/office/powerpoint/2010/main" val="188973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a:r>
            <a:r>
              <a:rPr lang="en-US" baseline="0" dirty="0"/>
              <a:t> = ?,   Remove pyraclostrobin?</a:t>
            </a:r>
            <a:endParaRPr lang="en-US" dirty="0"/>
          </a:p>
        </p:txBody>
      </p:sp>
      <p:sp>
        <p:nvSpPr>
          <p:cNvPr id="4" name="Slide Number Placeholder 3"/>
          <p:cNvSpPr>
            <a:spLocks noGrp="1"/>
          </p:cNvSpPr>
          <p:nvPr>
            <p:ph type="sldNum" sz="quarter" idx="10"/>
          </p:nvPr>
        </p:nvSpPr>
        <p:spPr/>
        <p:txBody>
          <a:bodyPr/>
          <a:lstStyle/>
          <a:p>
            <a:fld id="{82B442B6-E5FA-3243-9D3C-D237EE51EEAE}" type="slidenum">
              <a:rPr lang="en-US" smtClean="0"/>
              <a:t>11</a:t>
            </a:fld>
            <a:endParaRPr lang="en-US" dirty="0"/>
          </a:p>
        </p:txBody>
      </p:sp>
    </p:spTree>
    <p:extLst>
      <p:ext uri="{BB962C8B-B14F-4D97-AF65-F5344CB8AC3E}">
        <p14:creationId xmlns:p14="http://schemas.microsoft.com/office/powerpoint/2010/main" val="178241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r>
              <a:rPr lang="en-US" baseline="0" dirty="0"/>
              <a:t> superscripts from graph</a:t>
            </a:r>
            <a:endParaRPr lang="en-US" dirty="0"/>
          </a:p>
        </p:txBody>
      </p:sp>
      <p:sp>
        <p:nvSpPr>
          <p:cNvPr id="4" name="Slide Number Placeholder 3"/>
          <p:cNvSpPr>
            <a:spLocks noGrp="1"/>
          </p:cNvSpPr>
          <p:nvPr>
            <p:ph type="sldNum" sz="quarter" idx="10"/>
          </p:nvPr>
        </p:nvSpPr>
        <p:spPr/>
        <p:txBody>
          <a:bodyPr/>
          <a:lstStyle/>
          <a:p>
            <a:fld id="{82B442B6-E5FA-3243-9D3C-D237EE51EEAE}" type="slidenum">
              <a:rPr lang="en-US" smtClean="0"/>
              <a:t>12</a:t>
            </a:fld>
            <a:endParaRPr lang="en-US" dirty="0"/>
          </a:p>
        </p:txBody>
      </p:sp>
    </p:spTree>
    <p:extLst>
      <p:ext uri="{BB962C8B-B14F-4D97-AF65-F5344CB8AC3E}">
        <p14:creationId xmlns:p14="http://schemas.microsoft.com/office/powerpoint/2010/main" val="2075061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Fall</a:t>
            </a:r>
            <a:r>
              <a:rPr lang="en-US" baseline="0" dirty="0"/>
              <a:t> Plant to summer plant</a:t>
            </a:r>
            <a:endParaRPr lang="en-US" dirty="0"/>
          </a:p>
          <a:p>
            <a:r>
              <a:rPr lang="en-US" dirty="0"/>
              <a:t>2) Sclerotia and resting</a:t>
            </a:r>
            <a:r>
              <a:rPr lang="en-US" baseline="0" dirty="0"/>
              <a:t> mycelium</a:t>
            </a:r>
            <a:endParaRPr lang="en-US" dirty="0"/>
          </a:p>
          <a:p>
            <a:r>
              <a:rPr lang="en-US" dirty="0"/>
              <a:t>3) Broad host range</a:t>
            </a:r>
          </a:p>
          <a:p>
            <a:r>
              <a:rPr lang="en-US" dirty="0"/>
              <a:t>4) </a:t>
            </a:r>
          </a:p>
          <a:p>
            <a:endParaRPr lang="en-US" dirty="0"/>
          </a:p>
        </p:txBody>
      </p:sp>
      <p:sp>
        <p:nvSpPr>
          <p:cNvPr id="4" name="Slide Number Placeholder 3"/>
          <p:cNvSpPr>
            <a:spLocks noGrp="1"/>
          </p:cNvSpPr>
          <p:nvPr>
            <p:ph type="sldNum" sz="quarter" idx="10"/>
          </p:nvPr>
        </p:nvSpPr>
        <p:spPr/>
        <p:txBody>
          <a:bodyPr/>
          <a:lstStyle/>
          <a:p>
            <a:fld id="{82B442B6-E5FA-3243-9D3C-D237EE51EEAE}" type="slidenum">
              <a:rPr lang="en-US" smtClean="0"/>
              <a:t>13</a:t>
            </a:fld>
            <a:endParaRPr lang="en-US" dirty="0"/>
          </a:p>
        </p:txBody>
      </p:sp>
    </p:spTree>
    <p:extLst>
      <p:ext uri="{BB962C8B-B14F-4D97-AF65-F5344CB8AC3E}">
        <p14:creationId xmlns:p14="http://schemas.microsoft.com/office/powerpoint/2010/main" val="940511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pic>
        <p:nvPicPr>
          <p:cNvPr id="9" name="Picture 8" descr="clock_tower_winter_201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417" cy="6409944"/>
          </a:xfrm>
          <a:prstGeom prst="rect">
            <a:avLst/>
          </a:prstGeom>
        </p:spPr>
      </p:pic>
      <p:sp>
        <p:nvSpPr>
          <p:cNvPr id="2" name="Date Placeholder 1"/>
          <p:cNvSpPr>
            <a:spLocks noGrp="1"/>
          </p:cNvSpPr>
          <p:nvPr>
            <p:ph type="dt" sz="half" idx="10"/>
          </p:nvPr>
        </p:nvSpPr>
        <p:spPr/>
        <p:txBody>
          <a:bodyPr/>
          <a:lstStyle/>
          <a:p>
            <a:fld id="{2635469F-C40C-C849-B534-0E8BC1E03B10}" type="datetime1">
              <a:rPr lang="en-US" smtClean="0"/>
              <a:t>9/15/2016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246D25-E5A3-1841-BBE9-2617267BF6FB}" type="slidenum">
              <a:rPr lang="en-US" smtClean="0"/>
              <a:t>‹#›</a:t>
            </a:fld>
            <a:endParaRPr lang="en-US" dirty="0"/>
          </a:p>
        </p:txBody>
      </p:sp>
      <p:pic>
        <p:nvPicPr>
          <p:cNvPr id="8" name="Picture 7" descr="CP_grn_tab.ai"/>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1633600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6FEEC9-7E19-3842-BC97-E5F6B1FB4AC1}" type="datetime1">
              <a:rPr lang="en-US" smtClean="0"/>
              <a:t>9/15/2016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246D25-E5A3-1841-BBE9-2617267BF6FB}" type="slidenum">
              <a:rPr lang="en-US" smtClean="0"/>
              <a:t>‹#›</a:t>
            </a:fld>
            <a:endParaRPr lang="en-US" dirty="0"/>
          </a:p>
        </p:txBody>
      </p:sp>
      <p:pic>
        <p:nvPicPr>
          <p:cNvPr id="7" name="Picture 6" descr="CP_grn_tab.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281467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 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5469F-C40C-C849-B534-0E8BC1E03B10}" type="datetime1">
              <a:rPr lang="en-US" smtClean="0"/>
              <a:t>9/15/2016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246D25-E5A3-1841-BBE9-2617267BF6FB}" type="slidenum">
              <a:rPr lang="en-US" smtClean="0"/>
              <a:t>‹#›</a:t>
            </a:fld>
            <a:endParaRPr lang="en-US" dirty="0"/>
          </a:p>
        </p:txBody>
      </p:sp>
      <p:sp>
        <p:nvSpPr>
          <p:cNvPr id="9" name="Picture Placeholder 8"/>
          <p:cNvSpPr>
            <a:spLocks noGrp="1"/>
          </p:cNvSpPr>
          <p:nvPr>
            <p:ph type="pic" sz="quarter" idx="13"/>
          </p:nvPr>
        </p:nvSpPr>
        <p:spPr>
          <a:xfrm>
            <a:off x="609600" y="876302"/>
            <a:ext cx="7315200" cy="3657600"/>
          </a:xfrm>
        </p:spPr>
        <p:txBody>
          <a:bodyPr/>
          <a:lstStyle>
            <a:lvl1pPr marL="0" indent="0">
              <a:buNone/>
              <a:defRPr/>
            </a:lvl1pPr>
          </a:lstStyle>
          <a:p>
            <a:endParaRPr lang="en-US" dirty="0"/>
          </a:p>
        </p:txBody>
      </p:sp>
      <p:sp>
        <p:nvSpPr>
          <p:cNvPr id="11" name="Picture Placeholder 10"/>
          <p:cNvSpPr>
            <a:spLocks noGrp="1"/>
          </p:cNvSpPr>
          <p:nvPr>
            <p:ph type="pic" sz="quarter" idx="14"/>
          </p:nvPr>
        </p:nvSpPr>
        <p:spPr>
          <a:xfrm>
            <a:off x="8107680" y="873763"/>
            <a:ext cx="3474720" cy="1760220"/>
          </a:xfrm>
        </p:spPr>
        <p:txBody>
          <a:bodyPr/>
          <a:lstStyle>
            <a:lvl1pPr marL="0" indent="0">
              <a:buNone/>
              <a:defRPr/>
            </a:lvl1pPr>
          </a:lstStyle>
          <a:p>
            <a:endParaRPr lang="en-US" dirty="0"/>
          </a:p>
        </p:txBody>
      </p:sp>
      <p:sp>
        <p:nvSpPr>
          <p:cNvPr id="15" name="Content Placeholder 2"/>
          <p:cNvSpPr>
            <a:spLocks noGrp="1"/>
          </p:cNvSpPr>
          <p:nvPr>
            <p:ph idx="1" hasCustomPrompt="1"/>
          </p:nvPr>
        </p:nvSpPr>
        <p:spPr>
          <a:xfrm>
            <a:off x="609600" y="4790441"/>
            <a:ext cx="10972800" cy="1429984"/>
          </a:xfrm>
        </p:spPr>
        <p:txBody>
          <a:bodyPr vert="horz">
            <a:normAutofit/>
          </a:bodyPr>
          <a:lstStyle>
            <a:lvl1pPr marL="0" indent="0">
              <a:buFontTx/>
              <a:buNone/>
              <a:defRPr sz="1800">
                <a:latin typeface="Palatino"/>
                <a:cs typeface="Palatino"/>
              </a:defRPr>
            </a:lvl1pPr>
            <a:lvl4pPr marL="1371600" indent="0" algn="just">
              <a:buNone/>
              <a:defRPr/>
            </a:lvl4pPr>
          </a:lstStyle>
          <a:p>
            <a:pPr lvl="0"/>
            <a:r>
              <a:rPr lang="en-US" dirty="0"/>
              <a:t>Fourth level</a:t>
            </a:r>
          </a:p>
        </p:txBody>
      </p:sp>
      <p:sp>
        <p:nvSpPr>
          <p:cNvPr id="20" name="Picture Placeholder 10"/>
          <p:cNvSpPr>
            <a:spLocks noGrp="1"/>
          </p:cNvSpPr>
          <p:nvPr>
            <p:ph type="pic" sz="quarter" idx="15"/>
          </p:nvPr>
        </p:nvSpPr>
        <p:spPr>
          <a:xfrm>
            <a:off x="8107680" y="2773682"/>
            <a:ext cx="3474720" cy="1760220"/>
          </a:xfrm>
        </p:spPr>
        <p:txBody>
          <a:bodyPr/>
          <a:lstStyle>
            <a:lvl1pPr marL="0" indent="0">
              <a:buNone/>
              <a:defRPr/>
            </a:lvl1pPr>
          </a:lstStyle>
          <a:p>
            <a:endParaRPr lang="en-US" dirty="0"/>
          </a:p>
        </p:txBody>
      </p:sp>
      <p:pic>
        <p:nvPicPr>
          <p:cNvPr id="10" name="Picture 9" descr="CP_grn_tab.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49796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 grid B">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5469F-C40C-C849-B534-0E8BC1E03B10}" type="datetime1">
              <a:rPr lang="en-US" smtClean="0"/>
              <a:t>9/15/2016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246D25-E5A3-1841-BBE9-2617267BF6FB}" type="slidenum">
              <a:rPr lang="en-US" smtClean="0"/>
              <a:t>‹#›</a:t>
            </a:fld>
            <a:endParaRPr lang="en-US" dirty="0"/>
          </a:p>
        </p:txBody>
      </p:sp>
      <p:sp>
        <p:nvSpPr>
          <p:cNvPr id="11" name="Picture Placeholder 10"/>
          <p:cNvSpPr>
            <a:spLocks noGrp="1"/>
          </p:cNvSpPr>
          <p:nvPr>
            <p:ph type="pic" sz="quarter" idx="14"/>
          </p:nvPr>
        </p:nvSpPr>
        <p:spPr>
          <a:xfrm>
            <a:off x="8107680" y="873763"/>
            <a:ext cx="3474720" cy="1760220"/>
          </a:xfrm>
        </p:spPr>
        <p:txBody>
          <a:bodyPr/>
          <a:lstStyle>
            <a:lvl1pPr marL="0" indent="0">
              <a:buNone/>
              <a:defRPr/>
            </a:lvl1pPr>
          </a:lstStyle>
          <a:p>
            <a:endParaRPr lang="en-US" dirty="0"/>
          </a:p>
        </p:txBody>
      </p:sp>
      <p:sp>
        <p:nvSpPr>
          <p:cNvPr id="15" name="Content Placeholder 2"/>
          <p:cNvSpPr>
            <a:spLocks noGrp="1"/>
          </p:cNvSpPr>
          <p:nvPr>
            <p:ph idx="1" hasCustomPrompt="1"/>
          </p:nvPr>
        </p:nvSpPr>
        <p:spPr>
          <a:xfrm>
            <a:off x="609600" y="2974983"/>
            <a:ext cx="10972800" cy="3245443"/>
          </a:xfrm>
        </p:spPr>
        <p:txBody>
          <a:bodyPr vert="horz">
            <a:normAutofit/>
          </a:bodyPr>
          <a:lstStyle>
            <a:lvl1pPr marL="0" indent="0">
              <a:buFontTx/>
              <a:buNone/>
              <a:defRPr sz="1800">
                <a:latin typeface="Palatino"/>
                <a:cs typeface="Palatino"/>
              </a:defRPr>
            </a:lvl1pPr>
            <a:lvl4pPr marL="1371600" indent="0" algn="just">
              <a:buNone/>
              <a:defRPr/>
            </a:lvl4pPr>
          </a:lstStyle>
          <a:p>
            <a:pPr lvl="0"/>
            <a:r>
              <a:rPr lang="en-US" dirty="0"/>
              <a:t>Fourth level</a:t>
            </a:r>
          </a:p>
        </p:txBody>
      </p:sp>
      <p:sp>
        <p:nvSpPr>
          <p:cNvPr id="10" name="Picture Placeholder 10"/>
          <p:cNvSpPr>
            <a:spLocks noGrp="1"/>
          </p:cNvSpPr>
          <p:nvPr>
            <p:ph type="pic" sz="quarter" idx="16"/>
          </p:nvPr>
        </p:nvSpPr>
        <p:spPr>
          <a:xfrm>
            <a:off x="609600" y="867835"/>
            <a:ext cx="3596640" cy="1760220"/>
          </a:xfrm>
        </p:spPr>
        <p:txBody>
          <a:bodyPr/>
          <a:lstStyle>
            <a:lvl1pPr marL="0" indent="0">
              <a:buNone/>
              <a:defRPr/>
            </a:lvl1pPr>
          </a:lstStyle>
          <a:p>
            <a:endParaRPr lang="en-US" dirty="0"/>
          </a:p>
        </p:txBody>
      </p:sp>
      <p:sp>
        <p:nvSpPr>
          <p:cNvPr id="13" name="Picture Placeholder 10"/>
          <p:cNvSpPr>
            <a:spLocks noGrp="1"/>
          </p:cNvSpPr>
          <p:nvPr>
            <p:ph type="pic" sz="quarter" idx="17"/>
          </p:nvPr>
        </p:nvSpPr>
        <p:spPr>
          <a:xfrm>
            <a:off x="4358712" y="867835"/>
            <a:ext cx="3596640" cy="1760220"/>
          </a:xfrm>
        </p:spPr>
        <p:txBody>
          <a:bodyPr/>
          <a:lstStyle>
            <a:lvl1pPr marL="0" indent="0">
              <a:buNone/>
              <a:defRPr/>
            </a:lvl1pPr>
          </a:lstStyle>
          <a:p>
            <a:endParaRPr lang="en-US" dirty="0"/>
          </a:p>
        </p:txBody>
      </p:sp>
      <p:pic>
        <p:nvPicPr>
          <p:cNvPr id="5" name="Picture 4" descr="CP_grn_tab.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179856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5469F-C40C-C849-B534-0E8BC1E03B10}" type="datetime1">
              <a:rPr lang="en-US" smtClean="0"/>
              <a:t>9/15/2016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246D25-E5A3-1841-BBE9-2617267BF6FB}" type="slidenum">
              <a:rPr lang="en-US" smtClean="0"/>
              <a:t>‹#›</a:t>
            </a:fld>
            <a:endParaRPr lang="en-US" dirty="0"/>
          </a:p>
        </p:txBody>
      </p:sp>
    </p:spTree>
    <p:extLst>
      <p:ext uri="{BB962C8B-B14F-4D97-AF65-F5344CB8AC3E}">
        <p14:creationId xmlns:p14="http://schemas.microsoft.com/office/powerpoint/2010/main" val="371626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Image Only">
    <p:spTree>
      <p:nvGrpSpPr>
        <p:cNvPr id="1" name=""/>
        <p:cNvGrpSpPr/>
        <p:nvPr/>
      </p:nvGrpSpPr>
      <p:grpSpPr>
        <a:xfrm>
          <a:off x="0" y="0"/>
          <a:ext cx="0" cy="0"/>
          <a:chOff x="0" y="0"/>
          <a:chExt cx="0" cy="0"/>
        </a:xfrm>
      </p:grpSpPr>
      <p:pic>
        <p:nvPicPr>
          <p:cNvPr id="5" name="Picture 4" descr="baker_center_garn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417" cy="6409944"/>
          </a:xfrm>
          <a:prstGeom prst="rect">
            <a:avLst/>
          </a:prstGeom>
        </p:spPr>
      </p:pic>
      <p:sp>
        <p:nvSpPr>
          <p:cNvPr id="2" name="Date Placeholder 1"/>
          <p:cNvSpPr>
            <a:spLocks noGrp="1"/>
          </p:cNvSpPr>
          <p:nvPr>
            <p:ph type="dt" sz="half" idx="10"/>
          </p:nvPr>
        </p:nvSpPr>
        <p:spPr/>
        <p:txBody>
          <a:bodyPr/>
          <a:lstStyle/>
          <a:p>
            <a:fld id="{2635469F-C40C-C849-B534-0E8BC1E03B10}" type="datetime1">
              <a:rPr lang="en-US" smtClean="0"/>
              <a:t>9/15/2016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246D25-E5A3-1841-BBE9-2617267BF6FB}" type="slidenum">
              <a:rPr lang="en-US" smtClean="0"/>
              <a:t>‹#›</a:t>
            </a:fld>
            <a:endParaRPr lang="en-US" dirty="0"/>
          </a:p>
        </p:txBody>
      </p:sp>
      <p:pic>
        <p:nvPicPr>
          <p:cNvPr id="8" name="Picture 7" descr="CP_grn_tab.ai"/>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298371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mage Only">
    <p:spTree>
      <p:nvGrpSpPr>
        <p:cNvPr id="1" name=""/>
        <p:cNvGrpSpPr/>
        <p:nvPr/>
      </p:nvGrpSpPr>
      <p:grpSpPr>
        <a:xfrm>
          <a:off x="0" y="0"/>
          <a:ext cx="0" cy="0"/>
          <a:chOff x="0" y="0"/>
          <a:chExt cx="0" cy="0"/>
        </a:xfrm>
      </p:grpSpPr>
      <p:pic>
        <p:nvPicPr>
          <p:cNvPr id="5" name="Picture 4" descr="Cal_Poly_students_buildin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417" cy="6409944"/>
          </a:xfrm>
          <a:prstGeom prst="rect">
            <a:avLst/>
          </a:prstGeom>
        </p:spPr>
      </p:pic>
      <p:sp>
        <p:nvSpPr>
          <p:cNvPr id="2" name="Date Placeholder 1"/>
          <p:cNvSpPr>
            <a:spLocks noGrp="1"/>
          </p:cNvSpPr>
          <p:nvPr>
            <p:ph type="dt" sz="half" idx="10"/>
          </p:nvPr>
        </p:nvSpPr>
        <p:spPr/>
        <p:txBody>
          <a:bodyPr/>
          <a:lstStyle/>
          <a:p>
            <a:fld id="{2635469F-C40C-C849-B534-0E8BC1E03B10}" type="datetime1">
              <a:rPr lang="en-US" smtClean="0"/>
              <a:t>9/15/2016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246D25-E5A3-1841-BBE9-2617267BF6FB}" type="slidenum">
              <a:rPr lang="en-US" smtClean="0"/>
              <a:t>‹#›</a:t>
            </a:fld>
            <a:endParaRPr lang="en-US" dirty="0"/>
          </a:p>
        </p:txBody>
      </p:sp>
      <p:pic>
        <p:nvPicPr>
          <p:cNvPr id="8" name="Picture 7" descr="CP_grn_tab.ai"/>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2759322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Image Only">
    <p:spTree>
      <p:nvGrpSpPr>
        <p:cNvPr id="1" name=""/>
        <p:cNvGrpSpPr/>
        <p:nvPr/>
      </p:nvGrpSpPr>
      <p:grpSpPr>
        <a:xfrm>
          <a:off x="0" y="0"/>
          <a:ext cx="0" cy="0"/>
          <a:chOff x="0" y="0"/>
          <a:chExt cx="0" cy="0"/>
        </a:xfrm>
      </p:grpSpPr>
      <p:pic>
        <p:nvPicPr>
          <p:cNvPr id="6" name="Picture 5" descr="construction_MOLYNEUX.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400800"/>
          </a:xfrm>
          <a:prstGeom prst="rect">
            <a:avLst/>
          </a:prstGeom>
        </p:spPr>
      </p:pic>
      <p:sp>
        <p:nvSpPr>
          <p:cNvPr id="2" name="Date Placeholder 1"/>
          <p:cNvSpPr>
            <a:spLocks noGrp="1"/>
          </p:cNvSpPr>
          <p:nvPr>
            <p:ph type="dt" sz="half" idx="10"/>
          </p:nvPr>
        </p:nvSpPr>
        <p:spPr/>
        <p:txBody>
          <a:bodyPr/>
          <a:lstStyle/>
          <a:p>
            <a:fld id="{2635469F-C40C-C849-B534-0E8BC1E03B10}" type="datetime1">
              <a:rPr lang="en-US" smtClean="0"/>
              <a:t>9/15/2016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246D25-E5A3-1841-BBE9-2617267BF6FB}" type="slidenum">
              <a:rPr lang="en-US" smtClean="0"/>
              <a:t>‹#›</a:t>
            </a:fld>
            <a:endParaRPr lang="en-US" dirty="0"/>
          </a:p>
        </p:txBody>
      </p:sp>
      <p:pic>
        <p:nvPicPr>
          <p:cNvPr id="8" name="Picture 7" descr="CP_grn_tab.ai"/>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3943904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mage Only">
    <p:spTree>
      <p:nvGrpSpPr>
        <p:cNvPr id="1" name=""/>
        <p:cNvGrpSpPr/>
        <p:nvPr/>
      </p:nvGrpSpPr>
      <p:grpSpPr>
        <a:xfrm>
          <a:off x="0" y="0"/>
          <a:ext cx="0" cy="0"/>
          <a:chOff x="0" y="0"/>
          <a:chExt cx="0" cy="0"/>
        </a:xfrm>
      </p:grpSpPr>
      <p:pic>
        <p:nvPicPr>
          <p:cNvPr id="8" name="Picture 7" descr="campus_arieal.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417" cy="6409944"/>
          </a:xfrm>
          <a:prstGeom prst="rect">
            <a:avLst/>
          </a:prstGeom>
        </p:spPr>
      </p:pic>
      <p:sp>
        <p:nvSpPr>
          <p:cNvPr id="2" name="Date Placeholder 1"/>
          <p:cNvSpPr>
            <a:spLocks noGrp="1"/>
          </p:cNvSpPr>
          <p:nvPr>
            <p:ph type="dt" sz="half" idx="10"/>
          </p:nvPr>
        </p:nvSpPr>
        <p:spPr/>
        <p:txBody>
          <a:bodyPr/>
          <a:lstStyle/>
          <a:p>
            <a:fld id="{2635469F-C40C-C849-B534-0E8BC1E03B10}" type="datetime1">
              <a:rPr lang="en-US" smtClean="0"/>
              <a:t>9/15/2016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246D25-E5A3-1841-BBE9-2617267BF6FB}" type="slidenum">
              <a:rPr lang="en-US" smtClean="0"/>
              <a:t>‹#›</a:t>
            </a:fld>
            <a:endParaRPr lang="en-US" dirty="0"/>
          </a:p>
        </p:txBody>
      </p:sp>
      <p:pic>
        <p:nvPicPr>
          <p:cNvPr id="9" name="Picture 8" descr="CP_grn_tab.ai"/>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1785108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58799"/>
            <a:ext cx="10363200" cy="1065188"/>
          </a:xfrm>
        </p:spPr>
        <p:txBody>
          <a:bodyPr anchor="b"/>
          <a:lstStyle>
            <a:lvl1pPr algn="ctr">
              <a:defRPr>
                <a:solidFill>
                  <a:schemeClr val="tx1">
                    <a:lumMod val="65000"/>
                    <a:lumOff val="35000"/>
                  </a:schemeClr>
                </a:solidFill>
              </a:defRPr>
            </a:lvl1pPr>
          </a:lstStyle>
          <a:p>
            <a:r>
              <a:rPr lang="en-US" dirty="0"/>
              <a:t>Click to edit Master title style</a:t>
            </a:r>
          </a:p>
        </p:txBody>
      </p:sp>
      <p:sp>
        <p:nvSpPr>
          <p:cNvPr id="3" name="Subtitle 2"/>
          <p:cNvSpPr>
            <a:spLocks noGrp="1"/>
          </p:cNvSpPr>
          <p:nvPr>
            <p:ph type="subTitle" idx="1"/>
          </p:nvPr>
        </p:nvSpPr>
        <p:spPr>
          <a:xfrm>
            <a:off x="1828800" y="3397792"/>
            <a:ext cx="8534400" cy="854821"/>
          </a:xfrm>
        </p:spPr>
        <p:txBody>
          <a:bodyPr anchor="t">
            <a:normAutofit/>
          </a:bodyPr>
          <a:lstStyle>
            <a:lvl1pPr marL="0" indent="0" algn="ctr">
              <a:buNone/>
              <a:defRPr sz="2000">
                <a:solidFill>
                  <a:schemeClr val="tx1">
                    <a:tint val="75000"/>
                  </a:schemeClr>
                </a:solidFill>
                <a:latin typeface="Palatino"/>
                <a:cs typeface="Palatin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0ECD0E4-CF03-A743-970B-659E054C7D20}" type="datetime1">
              <a:rPr lang="en-US" smtClean="0"/>
              <a:t>9/15/2016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246D25-E5A3-1841-BBE9-2617267BF6FB}" type="slidenum">
              <a:rPr lang="en-US" smtClean="0"/>
              <a:t>‹#›</a:t>
            </a:fld>
            <a:endParaRPr lang="en-US" dirty="0"/>
          </a:p>
        </p:txBody>
      </p:sp>
      <p:pic>
        <p:nvPicPr>
          <p:cNvPr id="8" name="Picture 7" descr="CP_grn_tab.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90983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C00000"/>
                </a:solidFill>
              </a:defRPr>
            </a:lvl1pPr>
          </a:lstStyle>
          <a:p>
            <a:r>
              <a:rPr lang="en-US" dirty="0"/>
              <a:t>Click to edit Master title style</a:t>
            </a:r>
          </a:p>
        </p:txBody>
      </p:sp>
      <p:sp>
        <p:nvSpPr>
          <p:cNvPr id="3" name="Content Placeholder 2"/>
          <p:cNvSpPr>
            <a:spLocks noGrp="1"/>
          </p:cNvSpPr>
          <p:nvPr>
            <p:ph idx="1"/>
          </p:nvPr>
        </p:nvSpPr>
        <p:spPr/>
        <p:txBody>
          <a:bodyPr/>
          <a:lstStyle>
            <a:lvl4pPr>
              <a:defRPr>
                <a:latin typeface="Palatino"/>
                <a:cs typeface="Palatino"/>
              </a:defRPr>
            </a:lvl4pPr>
            <a:lvl5pPr>
              <a:defRPr>
                <a:latin typeface="Palatino"/>
                <a:cs typeface="Palatin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3A04A43-993C-7946-ADA9-E0961E977791}" type="datetime1">
              <a:rPr lang="en-US" smtClean="0"/>
              <a:t>9/15/2016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246D25-E5A3-1841-BBE9-2617267BF6FB}" type="slidenum">
              <a:rPr lang="en-US" smtClean="0"/>
              <a:t>‹#›</a:t>
            </a:fld>
            <a:endParaRPr lang="en-US" dirty="0"/>
          </a:p>
        </p:txBody>
      </p:sp>
      <p:pic>
        <p:nvPicPr>
          <p:cNvPr id="9" name="Picture 8" descr="CP_grn_tab.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214717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Palatino"/>
                <a:cs typeface="Palatino"/>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009577A-C753-D24B-B3CC-819FDEE1E5FA}" type="datetime1">
              <a:rPr lang="en-US" smtClean="0"/>
              <a:t>9/15/2016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246D25-E5A3-1841-BBE9-2617267BF6FB}" type="slidenum">
              <a:rPr lang="en-US" smtClean="0"/>
              <a:t>‹#›</a:t>
            </a:fld>
            <a:endParaRPr lang="en-US" dirty="0"/>
          </a:p>
        </p:txBody>
      </p:sp>
      <p:pic>
        <p:nvPicPr>
          <p:cNvPr id="8" name="Picture 7" descr="CP_grn_tab.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490490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2089408"/>
            <a:ext cx="5384800" cy="4036756"/>
          </a:xfrm>
        </p:spPr>
        <p:txBody>
          <a:bodyPr/>
          <a:lstStyle>
            <a:lvl1pPr>
              <a:defRPr sz="2800"/>
            </a:lvl1pPr>
            <a:lvl2pPr>
              <a:defRPr sz="26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7F3ECD-3A63-E343-A879-6035DBBE011F}" type="datetime1">
              <a:rPr lang="en-US" smtClean="0"/>
              <a:t>9/15/2016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246D25-E5A3-1841-BBE9-2617267BF6FB}" type="slidenum">
              <a:rPr lang="en-US" smtClean="0"/>
              <a:t>‹#›</a:t>
            </a:fld>
            <a:endParaRPr lang="en-US" dirty="0"/>
          </a:p>
        </p:txBody>
      </p:sp>
      <p:sp>
        <p:nvSpPr>
          <p:cNvPr id="8" name="Content Placeholder 2"/>
          <p:cNvSpPr>
            <a:spLocks noGrp="1"/>
          </p:cNvSpPr>
          <p:nvPr>
            <p:ph sz="half" idx="13"/>
          </p:nvPr>
        </p:nvSpPr>
        <p:spPr>
          <a:xfrm>
            <a:off x="6197600" y="2089408"/>
            <a:ext cx="5384800" cy="4036756"/>
          </a:xfrm>
        </p:spPr>
        <p:txBody>
          <a:bodyPr/>
          <a:lstStyle>
            <a:lvl1pPr>
              <a:defRPr sz="2800"/>
            </a:lvl1pPr>
            <a:lvl2pPr>
              <a:defRPr sz="26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CP_grn_tab.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0"/>
            <a:ext cx="1828800" cy="617220"/>
          </a:xfrm>
          <a:prstGeom prst="rect">
            <a:avLst/>
          </a:prstGeom>
        </p:spPr>
      </p:pic>
    </p:spTree>
    <p:extLst>
      <p:ext uri="{BB962C8B-B14F-4D97-AF65-F5344CB8AC3E}">
        <p14:creationId xmlns:p14="http://schemas.microsoft.com/office/powerpoint/2010/main" val="297186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3895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064513"/>
            <a:ext cx="10972800" cy="41559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flipV="1">
            <a:off x="0" y="6397038"/>
            <a:ext cx="12192000" cy="460963"/>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6451943"/>
            <a:ext cx="2844800" cy="365125"/>
          </a:xfrm>
          <a:prstGeom prst="rect">
            <a:avLst/>
          </a:prstGeom>
        </p:spPr>
        <p:txBody>
          <a:bodyPr vert="horz" lIns="91440" tIns="45720" rIns="91440" bIns="45720" rtlCol="0" anchor="ctr"/>
          <a:lstStyle>
            <a:lvl1pPr algn="l">
              <a:defRPr sz="1200" spc="50">
                <a:solidFill>
                  <a:schemeClr val="tx1">
                    <a:tint val="75000"/>
                  </a:schemeClr>
                </a:solidFill>
                <a:latin typeface="Arial"/>
                <a:cs typeface="Arial"/>
              </a:defRPr>
            </a:lvl1pPr>
          </a:lstStyle>
          <a:p>
            <a:fld id="{E1482B94-AF32-854D-B7BB-D9F561EAD44E}" type="datetime1">
              <a:rPr lang="en-US" smtClean="0"/>
              <a:t>9/15/2016</a:t>
            </a:fld>
            <a:endParaRPr lang="en-US" dirty="0"/>
          </a:p>
        </p:txBody>
      </p:sp>
      <p:sp>
        <p:nvSpPr>
          <p:cNvPr id="5" name="Footer Placeholder 4"/>
          <p:cNvSpPr>
            <a:spLocks noGrp="1"/>
          </p:cNvSpPr>
          <p:nvPr>
            <p:ph type="ftr" sz="quarter" idx="3"/>
          </p:nvPr>
        </p:nvSpPr>
        <p:spPr>
          <a:xfrm>
            <a:off x="4165600" y="6451943"/>
            <a:ext cx="3860800" cy="365125"/>
          </a:xfrm>
          <a:prstGeom prst="rect">
            <a:avLst/>
          </a:prstGeom>
          <a:ln>
            <a:noFill/>
          </a:ln>
        </p:spPr>
        <p:txBody>
          <a:bodyPr vert="horz" lIns="91440" tIns="45720" rIns="91440" bIns="45720" rtlCol="0" anchor="ctr"/>
          <a:lstStyle>
            <a:lvl1pPr algn="ctr">
              <a:defRPr sz="1200" spc="50">
                <a:solidFill>
                  <a:schemeClr val="tx1">
                    <a:tint val="75000"/>
                  </a:schemeClr>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8737600" y="6451943"/>
            <a:ext cx="2844800" cy="365125"/>
          </a:xfrm>
          <a:prstGeom prst="rect">
            <a:avLst/>
          </a:prstGeom>
        </p:spPr>
        <p:txBody>
          <a:bodyPr vert="horz" lIns="91440" tIns="45720" rIns="91440" bIns="45720" rtlCol="0" anchor="ctr"/>
          <a:lstStyle>
            <a:lvl1pPr algn="r">
              <a:defRPr sz="1200" spc="50">
                <a:solidFill>
                  <a:schemeClr val="tx1">
                    <a:tint val="75000"/>
                  </a:schemeClr>
                </a:solidFill>
                <a:latin typeface="Arial"/>
                <a:cs typeface="Arial"/>
              </a:defRPr>
            </a:lvl1pPr>
          </a:lstStyle>
          <a:p>
            <a:fld id="{1F246D25-E5A3-1841-BBE9-2617267BF6FB}" type="slidenum">
              <a:rPr lang="en-US" smtClean="0"/>
              <a:pPr/>
              <a:t>‹#›</a:t>
            </a:fld>
            <a:endParaRPr lang="en-US" dirty="0"/>
          </a:p>
        </p:txBody>
      </p:sp>
    </p:spTree>
    <p:extLst>
      <p:ext uri="{BB962C8B-B14F-4D97-AF65-F5344CB8AC3E}">
        <p14:creationId xmlns:p14="http://schemas.microsoft.com/office/powerpoint/2010/main" val="1981858824"/>
      </p:ext>
    </p:extLst>
  </p:cSld>
  <p:clrMap bg1="lt1" tx1="dk1" bg2="lt2" tx2="dk2" accent1="accent1" accent2="accent2" accent3="accent3" accent4="accent4" accent5="accent5" accent6="accent6" hlink="hlink" folHlink="folHlink"/>
  <p:sldLayoutIdLst>
    <p:sldLayoutId id="2147483667" r:id="rId1"/>
    <p:sldLayoutId id="2147483679" r:id="rId2"/>
    <p:sldLayoutId id="2147483678" r:id="rId3"/>
    <p:sldLayoutId id="2147483681" r:id="rId4"/>
    <p:sldLayoutId id="2147483680" r:id="rId5"/>
    <p:sldLayoutId id="2147483661" r:id="rId6"/>
    <p:sldLayoutId id="2147483662" r:id="rId7"/>
    <p:sldLayoutId id="2147483663" r:id="rId8"/>
    <p:sldLayoutId id="2147483664" r:id="rId9"/>
    <p:sldLayoutId id="2147483666" r:id="rId10"/>
    <p:sldLayoutId id="2147483676" r:id="rId11"/>
    <p:sldLayoutId id="2147483677" r:id="rId12"/>
  </p:sldLayoutIdLst>
  <p:hf hdr="0"/>
  <p:txStyles>
    <p:titleStyle>
      <a:lvl1pPr algn="l" defTabSz="457200" rtl="0" eaLnBrk="1" latinLnBrk="0" hangingPunct="1">
        <a:lnSpc>
          <a:spcPct val="120000"/>
        </a:lnSpc>
        <a:spcBef>
          <a:spcPct val="0"/>
        </a:spcBef>
        <a:buNone/>
        <a:defRPr sz="3000" kern="1200" spc="50">
          <a:solidFill>
            <a:schemeClr val="tx1">
              <a:lumMod val="65000"/>
              <a:lumOff val="3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spc="5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6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200" kern="1200" spc="5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2000" kern="1200" spc="50">
          <a:solidFill>
            <a:schemeClr val="tx1">
              <a:lumMod val="65000"/>
              <a:lumOff val="35000"/>
            </a:schemeClr>
          </a:solidFill>
          <a:latin typeface="Palatino"/>
          <a:ea typeface="+mn-ea"/>
          <a:cs typeface="Palatino"/>
        </a:defRPr>
      </a:lvl4pPr>
      <a:lvl5pPr marL="2057400" indent="-228600" algn="l" defTabSz="457200" rtl="0" eaLnBrk="1" latinLnBrk="0" hangingPunct="1">
        <a:spcBef>
          <a:spcPct val="20000"/>
        </a:spcBef>
        <a:buFont typeface="Arial"/>
        <a:buChar char="»"/>
        <a:defRPr sz="2000" kern="1200" spc="50">
          <a:solidFill>
            <a:schemeClr val="tx1">
              <a:lumMod val="65000"/>
              <a:lumOff val="35000"/>
            </a:schemeClr>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flipV="1">
            <a:off x="0" y="6397038"/>
            <a:ext cx="12192000" cy="460963"/>
          </a:xfrm>
          <a:prstGeom prst="rect">
            <a:avLst/>
          </a:prstGeom>
          <a:solidFill>
            <a:srgbClr val="003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6451943"/>
            <a:ext cx="2844800" cy="365125"/>
          </a:xfrm>
          <a:prstGeom prst="rect">
            <a:avLst/>
          </a:prstGeom>
        </p:spPr>
        <p:txBody>
          <a:bodyPr vert="horz" lIns="91440" tIns="45720" rIns="91440" bIns="45720" rtlCol="0" anchor="ctr"/>
          <a:lstStyle>
            <a:lvl1pPr algn="l">
              <a:defRPr sz="1200" spc="50">
                <a:solidFill>
                  <a:schemeClr val="bg1"/>
                </a:solidFill>
                <a:latin typeface="Arial"/>
                <a:cs typeface="Arial"/>
              </a:defRPr>
            </a:lvl1pPr>
          </a:lstStyle>
          <a:p>
            <a:fld id="{E1482B94-AF32-854D-B7BB-D9F561EAD44E}" type="datetime1">
              <a:rPr lang="en-US" smtClean="0"/>
              <a:pPr/>
              <a:t>9/15/2016</a:t>
            </a:fld>
            <a:endParaRPr lang="en-US" dirty="0"/>
          </a:p>
        </p:txBody>
      </p:sp>
      <p:sp>
        <p:nvSpPr>
          <p:cNvPr id="5" name="Footer Placeholder 4"/>
          <p:cNvSpPr>
            <a:spLocks noGrp="1"/>
          </p:cNvSpPr>
          <p:nvPr>
            <p:ph type="ftr" sz="quarter" idx="3"/>
          </p:nvPr>
        </p:nvSpPr>
        <p:spPr>
          <a:xfrm>
            <a:off x="4165600" y="6451943"/>
            <a:ext cx="3860800" cy="365125"/>
          </a:xfrm>
          <a:prstGeom prst="rect">
            <a:avLst/>
          </a:prstGeom>
          <a:ln>
            <a:noFill/>
          </a:ln>
        </p:spPr>
        <p:txBody>
          <a:bodyPr vert="horz" lIns="91440" tIns="45720" rIns="91440" bIns="45720" rtlCol="0" anchor="ctr"/>
          <a:lstStyle>
            <a:lvl1pPr algn="ctr">
              <a:defRPr sz="1200" spc="50">
                <a:solidFill>
                  <a:schemeClr val="bg1"/>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8737600" y="6451943"/>
            <a:ext cx="2844800" cy="365125"/>
          </a:xfrm>
          <a:prstGeom prst="rect">
            <a:avLst/>
          </a:prstGeom>
        </p:spPr>
        <p:txBody>
          <a:bodyPr vert="horz" lIns="91440" tIns="45720" rIns="91440" bIns="45720" rtlCol="0" anchor="ctr"/>
          <a:lstStyle>
            <a:lvl1pPr algn="r">
              <a:defRPr sz="1200" spc="50">
                <a:solidFill>
                  <a:schemeClr val="bg1"/>
                </a:solidFill>
                <a:latin typeface="Arial"/>
                <a:cs typeface="Arial"/>
              </a:defRPr>
            </a:lvl1pPr>
          </a:lstStyle>
          <a:p>
            <a:fld id="{1F246D25-E5A3-1841-BBE9-2617267BF6FB}" type="slidenum">
              <a:rPr lang="en-US" smtClean="0"/>
              <a:pPr/>
              <a:t>‹#›</a:t>
            </a:fld>
            <a:endParaRPr lang="en-US" dirty="0"/>
          </a:p>
        </p:txBody>
      </p:sp>
      <p:pic>
        <p:nvPicPr>
          <p:cNvPr id="9" name="Picture 8" descr="CP_shield_horiz_RGB_grn_gld.ai"/>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52375" y="2017013"/>
            <a:ext cx="8161757" cy="2405172"/>
          </a:xfrm>
          <a:prstGeom prst="rect">
            <a:avLst/>
          </a:prstGeom>
        </p:spPr>
      </p:pic>
    </p:spTree>
    <p:extLst>
      <p:ext uri="{BB962C8B-B14F-4D97-AF65-F5344CB8AC3E}">
        <p14:creationId xmlns:p14="http://schemas.microsoft.com/office/powerpoint/2010/main" val="1859039989"/>
      </p:ext>
    </p:extLst>
  </p:cSld>
  <p:clrMap bg1="lt1" tx1="dk1" bg2="lt2" tx2="dk2" accent1="accent1" accent2="accent2" accent3="accent3" accent4="accent4" accent5="accent5" accent6="accent6" hlink="hlink" folHlink="folHlink"/>
  <p:sldLayoutIdLst>
    <p:sldLayoutId id="2147483675" r:id="rId1"/>
  </p:sldLayoutIdLst>
  <p:hf hdr="0"/>
  <p:txStyles>
    <p:titleStyle>
      <a:lvl1pPr algn="l" defTabSz="457200" rtl="0" eaLnBrk="1" latinLnBrk="0" hangingPunct="1">
        <a:lnSpc>
          <a:spcPct val="120000"/>
        </a:lnSpc>
        <a:spcBef>
          <a:spcPct val="0"/>
        </a:spcBef>
        <a:buNone/>
        <a:defRPr sz="3000" kern="1200" spc="50">
          <a:solidFill>
            <a:schemeClr val="tx1">
              <a:lumMod val="65000"/>
              <a:lumOff val="3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spc="5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6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200" kern="1200" spc="5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2000" kern="1200" spc="5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spc="5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8761" y="3690571"/>
            <a:ext cx="4223239" cy="3167429"/>
          </a:xfrm>
          <a:prstGeom prst="rect">
            <a:avLst/>
          </a:prstGeom>
        </p:spPr>
      </p:pic>
      <p:sp>
        <p:nvSpPr>
          <p:cNvPr id="2" name="Title 1"/>
          <p:cNvSpPr>
            <a:spLocks noGrp="1"/>
          </p:cNvSpPr>
          <p:nvPr>
            <p:ph type="ctrTitle"/>
          </p:nvPr>
        </p:nvSpPr>
        <p:spPr/>
        <p:txBody>
          <a:bodyPr>
            <a:noAutofit/>
          </a:bodyPr>
          <a:lstStyle/>
          <a:p>
            <a:r>
              <a:rPr lang="en-US" sz="4800" dirty="0"/>
              <a:t>Resistance of Botrytis Gray Mold to Multiple Fungicides</a:t>
            </a:r>
          </a:p>
        </p:txBody>
      </p:sp>
      <p:sp>
        <p:nvSpPr>
          <p:cNvPr id="3" name="Subtitle 2"/>
          <p:cNvSpPr>
            <a:spLocks noGrp="1"/>
          </p:cNvSpPr>
          <p:nvPr>
            <p:ph type="subTitle" idx="1"/>
          </p:nvPr>
        </p:nvSpPr>
        <p:spPr>
          <a:xfrm>
            <a:off x="1828800" y="3854992"/>
            <a:ext cx="8534400" cy="1877593"/>
          </a:xfrm>
        </p:spPr>
        <p:txBody>
          <a:bodyPr>
            <a:normAutofit/>
          </a:bodyPr>
          <a:lstStyle/>
          <a:p>
            <a:r>
              <a:rPr lang="en-US" sz="3200" dirty="0"/>
              <a:t>Scott Cosseboom</a:t>
            </a:r>
          </a:p>
          <a:p>
            <a:r>
              <a:rPr lang="en-US" dirty="0"/>
              <a:t>M.S. Student</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9678" y="4793788"/>
            <a:ext cx="2072644" cy="826010"/>
          </a:xfrm>
          <a:prstGeom prst="rect">
            <a:avLst/>
          </a:prstGeom>
        </p:spPr>
      </p:pic>
    </p:spTree>
    <p:extLst>
      <p:ext uri="{BB962C8B-B14F-4D97-AF65-F5344CB8AC3E}">
        <p14:creationId xmlns:p14="http://schemas.microsoft.com/office/powerpoint/2010/main" val="406940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66980" y="1920852"/>
            <a:ext cx="9508252" cy="4816721"/>
          </a:xfrm>
          <a:prstGeom prst="rect">
            <a:avLst/>
          </a:prstGeom>
        </p:spPr>
      </p:pic>
      <p:sp>
        <p:nvSpPr>
          <p:cNvPr id="7" name="TextBox 6"/>
          <p:cNvSpPr txBox="1"/>
          <p:nvPr/>
        </p:nvSpPr>
        <p:spPr>
          <a:xfrm>
            <a:off x="1080560" y="2321978"/>
            <a:ext cx="1236429" cy="461665"/>
          </a:xfrm>
          <a:prstGeom prst="rect">
            <a:avLst/>
          </a:prstGeom>
          <a:noFill/>
        </p:spPr>
        <p:txBody>
          <a:bodyPr wrap="none" rtlCol="0">
            <a:spAutoFit/>
          </a:bodyPr>
          <a:lstStyle/>
          <a:p>
            <a:r>
              <a:rPr lang="en-US" sz="2400" dirty="0">
                <a:solidFill>
                  <a:schemeClr val="bg1"/>
                </a:solidFill>
              </a:rPr>
              <a:t>Isolate 1</a:t>
            </a:r>
          </a:p>
        </p:txBody>
      </p:sp>
      <p:sp>
        <p:nvSpPr>
          <p:cNvPr id="8" name="TextBox 7"/>
          <p:cNvSpPr txBox="1"/>
          <p:nvPr/>
        </p:nvSpPr>
        <p:spPr>
          <a:xfrm>
            <a:off x="1080560" y="3036236"/>
            <a:ext cx="1236429" cy="461665"/>
          </a:xfrm>
          <a:prstGeom prst="rect">
            <a:avLst/>
          </a:prstGeom>
          <a:noFill/>
        </p:spPr>
        <p:txBody>
          <a:bodyPr wrap="none" rtlCol="0">
            <a:spAutoFit/>
          </a:bodyPr>
          <a:lstStyle/>
          <a:p>
            <a:r>
              <a:rPr lang="en-US" sz="2400" dirty="0">
                <a:solidFill>
                  <a:schemeClr val="bg1"/>
                </a:solidFill>
              </a:rPr>
              <a:t>Isolate 2</a:t>
            </a:r>
          </a:p>
        </p:txBody>
      </p:sp>
      <p:sp>
        <p:nvSpPr>
          <p:cNvPr id="9" name="TextBox 8"/>
          <p:cNvSpPr txBox="1"/>
          <p:nvPr/>
        </p:nvSpPr>
        <p:spPr>
          <a:xfrm>
            <a:off x="1075772" y="3761797"/>
            <a:ext cx="1236429" cy="461665"/>
          </a:xfrm>
          <a:prstGeom prst="rect">
            <a:avLst/>
          </a:prstGeom>
          <a:noFill/>
        </p:spPr>
        <p:txBody>
          <a:bodyPr wrap="none" rtlCol="0">
            <a:spAutoFit/>
          </a:bodyPr>
          <a:lstStyle/>
          <a:p>
            <a:r>
              <a:rPr lang="en-US" sz="2400" dirty="0">
                <a:solidFill>
                  <a:schemeClr val="bg1"/>
                </a:solidFill>
              </a:rPr>
              <a:t>Isolate 3</a:t>
            </a:r>
          </a:p>
        </p:txBody>
      </p:sp>
      <p:sp>
        <p:nvSpPr>
          <p:cNvPr id="10" name="TextBox 9"/>
          <p:cNvSpPr txBox="1"/>
          <p:nvPr/>
        </p:nvSpPr>
        <p:spPr>
          <a:xfrm>
            <a:off x="1060936" y="4446236"/>
            <a:ext cx="1236429" cy="461665"/>
          </a:xfrm>
          <a:prstGeom prst="rect">
            <a:avLst/>
          </a:prstGeom>
          <a:noFill/>
        </p:spPr>
        <p:txBody>
          <a:bodyPr wrap="none" rtlCol="0">
            <a:spAutoFit/>
          </a:bodyPr>
          <a:lstStyle/>
          <a:p>
            <a:r>
              <a:rPr lang="en-US" sz="2400" dirty="0">
                <a:solidFill>
                  <a:schemeClr val="bg1"/>
                </a:solidFill>
              </a:rPr>
              <a:t>Isolate 4</a:t>
            </a:r>
          </a:p>
        </p:txBody>
      </p:sp>
      <p:sp>
        <p:nvSpPr>
          <p:cNvPr id="11" name="TextBox 10"/>
          <p:cNvSpPr txBox="1"/>
          <p:nvPr/>
        </p:nvSpPr>
        <p:spPr>
          <a:xfrm>
            <a:off x="1019128" y="5134269"/>
            <a:ext cx="1236429" cy="461665"/>
          </a:xfrm>
          <a:prstGeom prst="rect">
            <a:avLst/>
          </a:prstGeom>
          <a:noFill/>
        </p:spPr>
        <p:txBody>
          <a:bodyPr wrap="none" rtlCol="0">
            <a:spAutoFit/>
          </a:bodyPr>
          <a:lstStyle/>
          <a:p>
            <a:r>
              <a:rPr lang="en-US" sz="2400" dirty="0">
                <a:solidFill>
                  <a:schemeClr val="bg1"/>
                </a:solidFill>
              </a:rPr>
              <a:t>Isolate 5</a:t>
            </a:r>
          </a:p>
        </p:txBody>
      </p:sp>
      <p:sp>
        <p:nvSpPr>
          <p:cNvPr id="12" name="TextBox 11"/>
          <p:cNvSpPr txBox="1"/>
          <p:nvPr/>
        </p:nvSpPr>
        <p:spPr>
          <a:xfrm>
            <a:off x="1025170" y="5822302"/>
            <a:ext cx="1236429" cy="461665"/>
          </a:xfrm>
          <a:prstGeom prst="rect">
            <a:avLst/>
          </a:prstGeom>
          <a:noFill/>
        </p:spPr>
        <p:txBody>
          <a:bodyPr wrap="none" rtlCol="0">
            <a:spAutoFit/>
          </a:bodyPr>
          <a:lstStyle/>
          <a:p>
            <a:r>
              <a:rPr lang="en-US" sz="2400" dirty="0">
                <a:solidFill>
                  <a:schemeClr val="bg1"/>
                </a:solidFill>
              </a:rPr>
              <a:t>Isolate 6</a:t>
            </a:r>
          </a:p>
        </p:txBody>
      </p:sp>
      <p:sp>
        <p:nvSpPr>
          <p:cNvPr id="13" name="TextBox 12"/>
          <p:cNvSpPr txBox="1"/>
          <p:nvPr/>
        </p:nvSpPr>
        <p:spPr>
          <a:xfrm rot="17984935">
            <a:off x="2304662" y="998376"/>
            <a:ext cx="1763624" cy="461665"/>
          </a:xfrm>
          <a:prstGeom prst="rect">
            <a:avLst/>
          </a:prstGeom>
          <a:noFill/>
        </p:spPr>
        <p:txBody>
          <a:bodyPr wrap="none" rtlCol="0">
            <a:spAutoFit/>
          </a:bodyPr>
          <a:lstStyle/>
          <a:p>
            <a:r>
              <a:rPr lang="en-US" sz="2400" dirty="0">
                <a:solidFill>
                  <a:schemeClr val="bg1"/>
                </a:solidFill>
              </a:rPr>
              <a:t>No fungicide</a:t>
            </a:r>
          </a:p>
        </p:txBody>
      </p:sp>
      <p:sp>
        <p:nvSpPr>
          <p:cNvPr id="14" name="TextBox 13"/>
          <p:cNvSpPr txBox="1"/>
          <p:nvPr/>
        </p:nvSpPr>
        <p:spPr>
          <a:xfrm rot="17984935">
            <a:off x="3876460" y="1107260"/>
            <a:ext cx="1398011" cy="461665"/>
          </a:xfrm>
          <a:prstGeom prst="rect">
            <a:avLst/>
          </a:prstGeom>
          <a:noFill/>
        </p:spPr>
        <p:txBody>
          <a:bodyPr wrap="none" rtlCol="0">
            <a:spAutoFit/>
          </a:bodyPr>
          <a:lstStyle/>
          <a:p>
            <a:r>
              <a:rPr lang="en-US" sz="2400" dirty="0">
                <a:solidFill>
                  <a:schemeClr val="bg1"/>
                </a:solidFill>
              </a:rPr>
              <a:t>Iprodione</a:t>
            </a:r>
          </a:p>
        </p:txBody>
      </p:sp>
      <p:sp>
        <p:nvSpPr>
          <p:cNvPr id="15" name="TextBox 14"/>
          <p:cNvSpPr txBox="1"/>
          <p:nvPr/>
        </p:nvSpPr>
        <p:spPr>
          <a:xfrm rot="17984935">
            <a:off x="4558751" y="1084767"/>
            <a:ext cx="1536126" cy="461665"/>
          </a:xfrm>
          <a:prstGeom prst="rect">
            <a:avLst/>
          </a:prstGeom>
          <a:noFill/>
        </p:spPr>
        <p:txBody>
          <a:bodyPr wrap="none" rtlCol="0">
            <a:spAutoFit/>
          </a:bodyPr>
          <a:lstStyle/>
          <a:p>
            <a:r>
              <a:rPr lang="en-US" sz="2400" dirty="0">
                <a:solidFill>
                  <a:schemeClr val="bg1"/>
                </a:solidFill>
              </a:rPr>
              <a:t>Fludioxonil</a:t>
            </a:r>
          </a:p>
        </p:txBody>
      </p:sp>
      <p:sp>
        <p:nvSpPr>
          <p:cNvPr id="16" name="TextBox 15"/>
          <p:cNvSpPr txBox="1"/>
          <p:nvPr/>
        </p:nvSpPr>
        <p:spPr>
          <a:xfrm rot="17984935">
            <a:off x="5484997" y="998374"/>
            <a:ext cx="1700787" cy="461665"/>
          </a:xfrm>
          <a:prstGeom prst="rect">
            <a:avLst/>
          </a:prstGeom>
          <a:noFill/>
        </p:spPr>
        <p:txBody>
          <a:bodyPr wrap="none" rtlCol="0">
            <a:spAutoFit/>
          </a:bodyPr>
          <a:lstStyle/>
          <a:p>
            <a:r>
              <a:rPr lang="en-US" sz="2400" dirty="0">
                <a:solidFill>
                  <a:schemeClr val="bg1"/>
                </a:solidFill>
              </a:rPr>
              <a:t>Fenhexamid</a:t>
            </a:r>
          </a:p>
        </p:txBody>
      </p:sp>
      <p:sp>
        <p:nvSpPr>
          <p:cNvPr id="17" name="TextBox 16"/>
          <p:cNvSpPr txBox="1"/>
          <p:nvPr/>
        </p:nvSpPr>
        <p:spPr>
          <a:xfrm rot="17984935">
            <a:off x="6309672" y="1202629"/>
            <a:ext cx="1296189" cy="461665"/>
          </a:xfrm>
          <a:prstGeom prst="rect">
            <a:avLst/>
          </a:prstGeom>
          <a:noFill/>
        </p:spPr>
        <p:txBody>
          <a:bodyPr wrap="none" rtlCol="0">
            <a:spAutoFit/>
          </a:bodyPr>
          <a:lstStyle/>
          <a:p>
            <a:r>
              <a:rPr lang="en-US" sz="2400" dirty="0">
                <a:solidFill>
                  <a:schemeClr val="bg1"/>
                </a:solidFill>
              </a:rPr>
              <a:t>T-methyl</a:t>
            </a:r>
          </a:p>
        </p:txBody>
      </p:sp>
      <p:sp>
        <p:nvSpPr>
          <p:cNvPr id="18" name="TextBox 17"/>
          <p:cNvSpPr txBox="1"/>
          <p:nvPr/>
        </p:nvSpPr>
        <p:spPr>
          <a:xfrm rot="17984935">
            <a:off x="7042526" y="1210894"/>
            <a:ext cx="1211229" cy="461665"/>
          </a:xfrm>
          <a:prstGeom prst="rect">
            <a:avLst/>
          </a:prstGeom>
          <a:noFill/>
        </p:spPr>
        <p:txBody>
          <a:bodyPr wrap="none" rtlCol="0">
            <a:spAutoFit/>
          </a:bodyPr>
          <a:lstStyle/>
          <a:p>
            <a:r>
              <a:rPr lang="en-US" sz="2400" dirty="0">
                <a:solidFill>
                  <a:schemeClr val="bg1"/>
                </a:solidFill>
              </a:rPr>
              <a:t>Boscalid</a:t>
            </a:r>
          </a:p>
        </p:txBody>
      </p:sp>
      <p:sp>
        <p:nvSpPr>
          <p:cNvPr id="19" name="TextBox 18"/>
          <p:cNvSpPr txBox="1"/>
          <p:nvPr/>
        </p:nvSpPr>
        <p:spPr>
          <a:xfrm rot="17984935">
            <a:off x="7616857" y="1103054"/>
            <a:ext cx="1513812" cy="461665"/>
          </a:xfrm>
          <a:prstGeom prst="rect">
            <a:avLst/>
          </a:prstGeom>
          <a:noFill/>
        </p:spPr>
        <p:txBody>
          <a:bodyPr wrap="none" rtlCol="0">
            <a:spAutoFit/>
          </a:bodyPr>
          <a:lstStyle/>
          <a:p>
            <a:r>
              <a:rPr lang="en-US" sz="2400" dirty="0">
                <a:solidFill>
                  <a:schemeClr val="bg1"/>
                </a:solidFill>
              </a:rPr>
              <a:t>Fluopyram</a:t>
            </a:r>
          </a:p>
        </p:txBody>
      </p:sp>
      <p:sp>
        <p:nvSpPr>
          <p:cNvPr id="20" name="TextBox 19"/>
          <p:cNvSpPr txBox="1"/>
          <p:nvPr/>
        </p:nvSpPr>
        <p:spPr>
          <a:xfrm rot="17984935">
            <a:off x="8547952" y="954871"/>
            <a:ext cx="1857432" cy="461665"/>
          </a:xfrm>
          <a:prstGeom prst="rect">
            <a:avLst/>
          </a:prstGeom>
          <a:noFill/>
        </p:spPr>
        <p:txBody>
          <a:bodyPr wrap="none" rtlCol="0">
            <a:spAutoFit/>
          </a:bodyPr>
          <a:lstStyle/>
          <a:p>
            <a:r>
              <a:rPr lang="en-US" sz="2400" dirty="0">
                <a:solidFill>
                  <a:schemeClr val="bg1"/>
                </a:solidFill>
              </a:rPr>
              <a:t>Penthiopyrad</a:t>
            </a:r>
          </a:p>
        </p:txBody>
      </p:sp>
      <p:sp>
        <p:nvSpPr>
          <p:cNvPr id="21" name="TextBox 20"/>
          <p:cNvSpPr txBox="1"/>
          <p:nvPr/>
        </p:nvSpPr>
        <p:spPr>
          <a:xfrm rot="17984935">
            <a:off x="9389940" y="1072046"/>
            <a:ext cx="1506823" cy="461665"/>
          </a:xfrm>
          <a:prstGeom prst="rect">
            <a:avLst/>
          </a:prstGeom>
          <a:noFill/>
        </p:spPr>
        <p:txBody>
          <a:bodyPr wrap="none" rtlCol="0">
            <a:spAutoFit/>
          </a:bodyPr>
          <a:lstStyle/>
          <a:p>
            <a:r>
              <a:rPr lang="en-US" sz="2400" dirty="0">
                <a:solidFill>
                  <a:schemeClr val="bg1"/>
                </a:solidFill>
              </a:rPr>
              <a:t>Isofetamid</a:t>
            </a:r>
          </a:p>
        </p:txBody>
      </p:sp>
      <p:sp>
        <p:nvSpPr>
          <p:cNvPr id="24" name="TextBox 23"/>
          <p:cNvSpPr txBox="1"/>
          <p:nvPr/>
        </p:nvSpPr>
        <p:spPr>
          <a:xfrm rot="17984935">
            <a:off x="3120765" y="1103053"/>
            <a:ext cx="1449308" cy="461665"/>
          </a:xfrm>
          <a:prstGeom prst="rect">
            <a:avLst/>
          </a:prstGeom>
          <a:noFill/>
        </p:spPr>
        <p:txBody>
          <a:bodyPr wrap="none" rtlCol="0">
            <a:spAutoFit/>
          </a:bodyPr>
          <a:lstStyle/>
          <a:p>
            <a:r>
              <a:rPr lang="en-US" sz="2400" dirty="0">
                <a:solidFill>
                  <a:schemeClr val="bg1"/>
                </a:solidFill>
              </a:rPr>
              <a:t>Cyprodinil</a:t>
            </a:r>
          </a:p>
        </p:txBody>
      </p:sp>
      <p:sp>
        <p:nvSpPr>
          <p:cNvPr id="27" name="Rectangle 26"/>
          <p:cNvSpPr/>
          <p:nvPr/>
        </p:nvSpPr>
        <p:spPr>
          <a:xfrm>
            <a:off x="11111552" y="3924390"/>
            <a:ext cx="154674" cy="92601"/>
          </a:xfrm>
          <a:prstGeom prst="rect">
            <a:avLst/>
          </a:prstGeom>
          <a:solidFill>
            <a:srgbClr val="7679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1074020" y="4574710"/>
            <a:ext cx="216090" cy="204716"/>
          </a:xfrm>
          <a:prstGeom prst="ellipse">
            <a:avLst/>
          </a:prstGeom>
          <a:solidFill>
            <a:srgbClr val="7B7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1111552" y="5344857"/>
            <a:ext cx="120556" cy="116785"/>
          </a:xfrm>
          <a:prstGeom prst="ellipse">
            <a:avLst/>
          </a:prstGeom>
          <a:solidFill>
            <a:srgbClr val="6F71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10426888" y="5344857"/>
            <a:ext cx="104633" cy="97290"/>
          </a:xfrm>
          <a:prstGeom prst="ellipse">
            <a:avLst/>
          </a:prstGeom>
          <a:solidFill>
            <a:srgbClr val="82878A"/>
          </a:solidFill>
          <a:ln>
            <a:solidFill>
              <a:srgbClr val="7E86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10426888" y="6035975"/>
            <a:ext cx="120556" cy="116785"/>
          </a:xfrm>
          <a:prstGeom prst="ellipse">
            <a:avLst/>
          </a:prstGeom>
          <a:solidFill>
            <a:srgbClr val="888C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Oval 31"/>
          <p:cNvSpPr/>
          <p:nvPr/>
        </p:nvSpPr>
        <p:spPr>
          <a:xfrm>
            <a:off x="11128611" y="6035975"/>
            <a:ext cx="120556" cy="116785"/>
          </a:xfrm>
          <a:prstGeom prst="ellipse">
            <a:avLst/>
          </a:prstGeom>
          <a:solidFill>
            <a:srgbClr val="8282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11078570" y="3211824"/>
            <a:ext cx="170597" cy="138233"/>
          </a:xfrm>
          <a:prstGeom prst="ellipse">
            <a:avLst/>
          </a:prstGeom>
          <a:solidFill>
            <a:srgbClr val="747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11103590" y="3901573"/>
            <a:ext cx="170597" cy="138233"/>
          </a:xfrm>
          <a:prstGeom prst="ellipse">
            <a:avLst/>
          </a:prstGeom>
          <a:solidFill>
            <a:srgbClr val="7679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10449633" y="2531711"/>
            <a:ext cx="72789" cy="69795"/>
          </a:xfrm>
          <a:prstGeom prst="ellipse">
            <a:avLst/>
          </a:prstGeom>
          <a:solidFill>
            <a:srgbClr val="8589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35"/>
          <p:cNvSpPr txBox="1"/>
          <p:nvPr/>
        </p:nvSpPr>
        <p:spPr>
          <a:xfrm rot="17984935">
            <a:off x="10086337" y="967815"/>
            <a:ext cx="1837106" cy="461665"/>
          </a:xfrm>
          <a:prstGeom prst="rect">
            <a:avLst/>
          </a:prstGeom>
          <a:noFill/>
        </p:spPr>
        <p:txBody>
          <a:bodyPr wrap="none" rtlCol="0">
            <a:spAutoFit/>
          </a:bodyPr>
          <a:lstStyle/>
          <a:p>
            <a:r>
              <a:rPr lang="en-US" sz="2400" dirty="0">
                <a:solidFill>
                  <a:schemeClr val="bg1"/>
                </a:solidFill>
              </a:rPr>
              <a:t>Experimental</a:t>
            </a:r>
          </a:p>
        </p:txBody>
      </p:sp>
      <p:sp>
        <p:nvSpPr>
          <p:cNvPr id="37" name="TextBox 36"/>
          <p:cNvSpPr txBox="1"/>
          <p:nvPr/>
        </p:nvSpPr>
        <p:spPr>
          <a:xfrm rot="17984935">
            <a:off x="10727916" y="983723"/>
            <a:ext cx="1837106" cy="461665"/>
          </a:xfrm>
          <a:prstGeom prst="rect">
            <a:avLst/>
          </a:prstGeom>
          <a:noFill/>
        </p:spPr>
        <p:txBody>
          <a:bodyPr wrap="none" rtlCol="0">
            <a:spAutoFit/>
          </a:bodyPr>
          <a:lstStyle/>
          <a:p>
            <a:r>
              <a:rPr lang="en-US" sz="2400" dirty="0">
                <a:solidFill>
                  <a:schemeClr val="bg1"/>
                </a:solidFill>
              </a:rPr>
              <a:t>Experimental</a:t>
            </a:r>
          </a:p>
        </p:txBody>
      </p:sp>
    </p:spTree>
    <p:extLst>
      <p:ext uri="{BB962C8B-B14F-4D97-AF65-F5344CB8AC3E}">
        <p14:creationId xmlns:p14="http://schemas.microsoft.com/office/powerpoint/2010/main" val="30063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2314132612"/>
              </p:ext>
            </p:extLst>
          </p:nvPr>
        </p:nvGraphicFramePr>
        <p:xfrm>
          <a:off x="17418" y="525685"/>
          <a:ext cx="12174583" cy="589416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a:xfrm>
            <a:off x="17418" y="-244638"/>
            <a:ext cx="1358537" cy="923907"/>
          </a:xfrm>
        </p:spPr>
        <p:txBody>
          <a:bodyPr>
            <a:normAutofit/>
          </a:bodyPr>
          <a:lstStyle/>
          <a:p>
            <a:r>
              <a:rPr lang="en-US" sz="2400" dirty="0"/>
              <a:t>Oxnard</a:t>
            </a:r>
          </a:p>
        </p:txBody>
      </p:sp>
      <p:grpSp>
        <p:nvGrpSpPr>
          <p:cNvPr id="4" name="Group 3"/>
          <p:cNvGrpSpPr/>
          <p:nvPr/>
        </p:nvGrpSpPr>
        <p:grpSpPr>
          <a:xfrm>
            <a:off x="714117" y="4596037"/>
            <a:ext cx="11542874" cy="956234"/>
            <a:chOff x="734449" y="5442814"/>
            <a:chExt cx="11542874" cy="956234"/>
          </a:xfrm>
        </p:grpSpPr>
        <p:sp>
          <p:nvSpPr>
            <p:cNvPr id="3" name="TextBox 2"/>
            <p:cNvSpPr txBox="1"/>
            <p:nvPr/>
          </p:nvSpPr>
          <p:spPr>
            <a:xfrm>
              <a:off x="7652498" y="5451714"/>
              <a:ext cx="1189813" cy="707886"/>
            </a:xfrm>
            <a:prstGeom prst="rect">
              <a:avLst/>
            </a:prstGeom>
            <a:noFill/>
          </p:spPr>
          <p:txBody>
            <a:bodyPr wrap="none" rtlCol="0">
              <a:spAutoFit/>
            </a:bodyPr>
            <a:lstStyle/>
            <a:p>
              <a:pPr algn="ctr"/>
              <a:r>
                <a:rPr lang="en-US" sz="1600" dirty="0"/>
                <a:t>Cyprodinil</a:t>
              </a:r>
            </a:p>
            <a:p>
              <a:pPr algn="ctr"/>
              <a:r>
                <a:rPr lang="en-US" sz="2400" dirty="0"/>
                <a:t>(Switch)</a:t>
              </a:r>
            </a:p>
          </p:txBody>
        </p:sp>
        <p:sp>
          <p:nvSpPr>
            <p:cNvPr id="8" name="TextBox 7"/>
            <p:cNvSpPr txBox="1"/>
            <p:nvPr/>
          </p:nvSpPr>
          <p:spPr>
            <a:xfrm>
              <a:off x="9969389" y="5442814"/>
              <a:ext cx="1189813" cy="707886"/>
            </a:xfrm>
            <a:prstGeom prst="rect">
              <a:avLst/>
            </a:prstGeom>
            <a:noFill/>
          </p:spPr>
          <p:txBody>
            <a:bodyPr wrap="none" rtlCol="0">
              <a:spAutoFit/>
            </a:bodyPr>
            <a:lstStyle/>
            <a:p>
              <a:pPr algn="ctr"/>
              <a:r>
                <a:rPr lang="en-US" sz="1600" dirty="0"/>
                <a:t>Fludioxonil</a:t>
              </a:r>
            </a:p>
            <a:p>
              <a:pPr algn="ctr"/>
              <a:r>
                <a:rPr lang="en-US" sz="2400" dirty="0"/>
                <a:t>(Switch)</a:t>
              </a:r>
            </a:p>
          </p:txBody>
        </p:sp>
        <p:sp>
          <p:nvSpPr>
            <p:cNvPr id="12" name="TextBox 11"/>
            <p:cNvSpPr txBox="1"/>
            <p:nvPr/>
          </p:nvSpPr>
          <p:spPr>
            <a:xfrm>
              <a:off x="11000370" y="5442814"/>
              <a:ext cx="1276953" cy="707886"/>
            </a:xfrm>
            <a:prstGeom prst="rect">
              <a:avLst/>
            </a:prstGeom>
            <a:noFill/>
          </p:spPr>
          <p:txBody>
            <a:bodyPr wrap="none" rtlCol="0">
              <a:spAutoFit/>
            </a:bodyPr>
            <a:lstStyle/>
            <a:p>
              <a:pPr algn="ctr"/>
              <a:r>
                <a:rPr lang="en-US" sz="1600" dirty="0"/>
                <a:t>Fenhexamid</a:t>
              </a:r>
            </a:p>
            <a:p>
              <a:pPr algn="ctr"/>
              <a:r>
                <a:rPr lang="en-US" sz="2400" dirty="0"/>
                <a:t>(Elevate)</a:t>
              </a:r>
            </a:p>
          </p:txBody>
        </p:sp>
        <p:sp>
          <p:nvSpPr>
            <p:cNvPr id="13" name="TextBox 12"/>
            <p:cNvSpPr txBox="1"/>
            <p:nvPr/>
          </p:nvSpPr>
          <p:spPr>
            <a:xfrm>
              <a:off x="1959848" y="5451714"/>
              <a:ext cx="1150187" cy="707886"/>
            </a:xfrm>
            <a:prstGeom prst="rect">
              <a:avLst/>
            </a:prstGeom>
            <a:noFill/>
          </p:spPr>
          <p:txBody>
            <a:bodyPr wrap="none" rtlCol="0">
              <a:spAutoFit/>
            </a:bodyPr>
            <a:lstStyle/>
            <a:p>
              <a:pPr algn="ctr"/>
              <a:r>
                <a:rPr lang="en-US" sz="1600" dirty="0"/>
                <a:t>Iprodione</a:t>
              </a:r>
            </a:p>
            <a:p>
              <a:pPr algn="ctr"/>
              <a:r>
                <a:rPr lang="en-US" sz="2400" dirty="0"/>
                <a:t>(Rovral)</a:t>
              </a:r>
            </a:p>
          </p:txBody>
        </p:sp>
        <p:sp>
          <p:nvSpPr>
            <p:cNvPr id="14" name="TextBox 13"/>
            <p:cNvSpPr txBox="1"/>
            <p:nvPr/>
          </p:nvSpPr>
          <p:spPr>
            <a:xfrm>
              <a:off x="734449" y="5444941"/>
              <a:ext cx="1294650" cy="954107"/>
            </a:xfrm>
            <a:prstGeom prst="rect">
              <a:avLst/>
            </a:prstGeom>
            <a:noFill/>
          </p:spPr>
          <p:txBody>
            <a:bodyPr wrap="none" rtlCol="0">
              <a:spAutoFit/>
            </a:bodyPr>
            <a:lstStyle/>
            <a:p>
              <a:pPr algn="ctr"/>
              <a:r>
                <a:rPr lang="en-US" sz="1600" dirty="0"/>
                <a:t>Thiophanate-</a:t>
              </a:r>
            </a:p>
            <a:p>
              <a:pPr algn="ctr"/>
              <a:r>
                <a:rPr lang="en-US" sz="1600" dirty="0"/>
                <a:t>methyl</a:t>
              </a:r>
            </a:p>
            <a:p>
              <a:pPr algn="ctr"/>
              <a:r>
                <a:rPr lang="en-US" sz="2400" dirty="0"/>
                <a:t>(Topsin)</a:t>
              </a:r>
            </a:p>
          </p:txBody>
        </p:sp>
        <p:sp>
          <p:nvSpPr>
            <p:cNvPr id="15" name="TextBox 14"/>
            <p:cNvSpPr txBox="1"/>
            <p:nvPr/>
          </p:nvSpPr>
          <p:spPr>
            <a:xfrm>
              <a:off x="3017919" y="5442814"/>
              <a:ext cx="1312925" cy="707886"/>
            </a:xfrm>
            <a:prstGeom prst="rect">
              <a:avLst/>
            </a:prstGeom>
            <a:noFill/>
          </p:spPr>
          <p:txBody>
            <a:bodyPr wrap="none" rtlCol="0">
              <a:spAutoFit/>
            </a:bodyPr>
            <a:lstStyle/>
            <a:p>
              <a:pPr algn="ctr"/>
              <a:r>
                <a:rPr lang="en-US" sz="1600" dirty="0"/>
                <a:t>Boscalid</a:t>
              </a:r>
            </a:p>
            <a:p>
              <a:pPr algn="ctr"/>
              <a:r>
                <a:rPr lang="en-US" sz="2400" dirty="0"/>
                <a:t>(Pristine)</a:t>
              </a:r>
            </a:p>
          </p:txBody>
        </p:sp>
        <p:sp>
          <p:nvSpPr>
            <p:cNvPr id="16" name="TextBox 15"/>
            <p:cNvSpPr txBox="1"/>
            <p:nvPr/>
          </p:nvSpPr>
          <p:spPr>
            <a:xfrm>
              <a:off x="4242543" y="5442814"/>
              <a:ext cx="1125629" cy="707886"/>
            </a:xfrm>
            <a:prstGeom prst="rect">
              <a:avLst/>
            </a:prstGeom>
            <a:noFill/>
          </p:spPr>
          <p:txBody>
            <a:bodyPr wrap="none" rtlCol="0">
              <a:spAutoFit/>
            </a:bodyPr>
            <a:lstStyle/>
            <a:p>
              <a:pPr algn="ctr"/>
              <a:r>
                <a:rPr lang="en-US" sz="1600" dirty="0"/>
                <a:t>Fluopyram</a:t>
              </a:r>
            </a:p>
            <a:p>
              <a:pPr algn="ctr"/>
              <a:r>
                <a:rPr lang="en-US" sz="2400" dirty="0"/>
                <a:t>(Luna*)</a:t>
              </a:r>
            </a:p>
          </p:txBody>
        </p:sp>
        <p:sp>
          <p:nvSpPr>
            <p:cNvPr id="17" name="TextBox 16"/>
            <p:cNvSpPr txBox="1"/>
            <p:nvPr/>
          </p:nvSpPr>
          <p:spPr>
            <a:xfrm>
              <a:off x="5308985" y="5442814"/>
              <a:ext cx="1342805" cy="707886"/>
            </a:xfrm>
            <a:prstGeom prst="rect">
              <a:avLst/>
            </a:prstGeom>
            <a:noFill/>
          </p:spPr>
          <p:txBody>
            <a:bodyPr wrap="none" rtlCol="0">
              <a:spAutoFit/>
            </a:bodyPr>
            <a:lstStyle/>
            <a:p>
              <a:pPr algn="ctr"/>
              <a:r>
                <a:rPr lang="en-US" sz="1600" dirty="0"/>
                <a:t>Penthiopyrad</a:t>
              </a:r>
            </a:p>
            <a:p>
              <a:pPr algn="ctr"/>
              <a:r>
                <a:rPr lang="en-US" sz="2400" dirty="0"/>
                <a:t>(Fontelis)</a:t>
              </a:r>
            </a:p>
          </p:txBody>
        </p:sp>
        <p:sp>
          <p:nvSpPr>
            <p:cNvPr id="18" name="TextBox 17"/>
            <p:cNvSpPr txBox="1"/>
            <p:nvPr/>
          </p:nvSpPr>
          <p:spPr>
            <a:xfrm>
              <a:off x="6564318" y="5445083"/>
              <a:ext cx="1065613" cy="707886"/>
            </a:xfrm>
            <a:prstGeom prst="rect">
              <a:avLst/>
            </a:prstGeom>
            <a:noFill/>
          </p:spPr>
          <p:txBody>
            <a:bodyPr wrap="none" rtlCol="0">
              <a:spAutoFit/>
            </a:bodyPr>
            <a:lstStyle/>
            <a:p>
              <a:pPr algn="ctr"/>
              <a:r>
                <a:rPr lang="en-US" sz="1600" dirty="0"/>
                <a:t>Isofetamid</a:t>
              </a:r>
            </a:p>
            <a:p>
              <a:pPr algn="ctr"/>
              <a:r>
                <a:rPr lang="en-US" sz="2400" dirty="0"/>
                <a:t>(Kenja)</a:t>
              </a:r>
            </a:p>
          </p:txBody>
        </p:sp>
        <p:sp>
          <p:nvSpPr>
            <p:cNvPr id="19" name="TextBox 18"/>
            <p:cNvSpPr txBox="1"/>
            <p:nvPr/>
          </p:nvSpPr>
          <p:spPr>
            <a:xfrm>
              <a:off x="8727811" y="5451714"/>
              <a:ext cx="1378262" cy="707886"/>
            </a:xfrm>
            <a:prstGeom prst="rect">
              <a:avLst/>
            </a:prstGeom>
            <a:noFill/>
          </p:spPr>
          <p:txBody>
            <a:bodyPr wrap="none" rtlCol="0">
              <a:spAutoFit/>
            </a:bodyPr>
            <a:lstStyle/>
            <a:p>
              <a:pPr algn="ctr"/>
              <a:r>
                <a:rPr lang="en-US" sz="1600" dirty="0"/>
                <a:t>Pyraclostrobin</a:t>
              </a:r>
            </a:p>
            <a:p>
              <a:pPr algn="ctr"/>
              <a:r>
                <a:rPr lang="en-US" sz="2400" dirty="0"/>
                <a:t>(Pristine)</a:t>
              </a:r>
            </a:p>
          </p:txBody>
        </p:sp>
      </p:grpSp>
      <p:sp>
        <p:nvSpPr>
          <p:cNvPr id="22" name="TextBox 21"/>
          <p:cNvSpPr txBox="1"/>
          <p:nvPr/>
        </p:nvSpPr>
        <p:spPr>
          <a:xfrm>
            <a:off x="382613" y="6505575"/>
            <a:ext cx="11809387" cy="369332"/>
          </a:xfrm>
          <a:prstGeom prst="rect">
            <a:avLst/>
          </a:prstGeom>
          <a:noFill/>
        </p:spPr>
        <p:txBody>
          <a:bodyPr wrap="none" rtlCol="0">
            <a:spAutoFit/>
          </a:bodyPr>
          <a:lstStyle/>
          <a:p>
            <a:r>
              <a:rPr lang="en-US" dirty="0"/>
              <a:t>*Fluopyram is in the products Luna Sensation and Luna Tranquility. They contain other active ingredients besides fluopyram.</a:t>
            </a:r>
          </a:p>
        </p:txBody>
      </p:sp>
      <p:sp>
        <p:nvSpPr>
          <p:cNvPr id="2" name="TextBox 1"/>
          <p:cNvSpPr txBox="1"/>
          <p:nvPr/>
        </p:nvSpPr>
        <p:spPr>
          <a:xfrm>
            <a:off x="8731802" y="94409"/>
            <a:ext cx="3273204" cy="369332"/>
          </a:xfrm>
          <a:prstGeom prst="rect">
            <a:avLst/>
          </a:prstGeom>
          <a:noFill/>
        </p:spPr>
        <p:txBody>
          <a:bodyPr wrap="none" rtlCol="0">
            <a:spAutoFit/>
          </a:bodyPr>
          <a:lstStyle/>
          <a:p>
            <a:r>
              <a:rPr lang="en-US" dirty="0"/>
              <a:t>Data from 13 fields (250 isolates)</a:t>
            </a:r>
          </a:p>
        </p:txBody>
      </p:sp>
    </p:spTree>
    <p:extLst>
      <p:ext uri="{BB962C8B-B14F-4D97-AF65-F5344CB8AC3E}">
        <p14:creationId xmlns:p14="http://schemas.microsoft.com/office/powerpoint/2010/main" val="91708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wipe(down)">
                                      <p:cBhvr>
                                        <p:cTn id="7" dur="500"/>
                                        <p:tgtEl>
                                          <p:spTgt spid="2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wipe(down)">
                                      <p:cBhvr>
                                        <p:cTn id="12" dur="500"/>
                                        <p:tgtEl>
                                          <p:spTgt spid="20">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wipe(down)">
                                      <p:cBhvr>
                                        <p:cTn id="17" dur="500"/>
                                        <p:tgtEl>
                                          <p:spTgt spid="20">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Chart bld="series"/>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252549"/>
            <a:ext cx="10972800" cy="1143000"/>
          </a:xfrm>
        </p:spPr>
        <p:txBody>
          <a:bodyPr/>
          <a:lstStyle/>
          <a:p>
            <a:r>
              <a:rPr lang="en-US" sz="2800" dirty="0"/>
              <a:t>Early Season</a:t>
            </a:r>
          </a:p>
        </p:txBody>
      </p:sp>
      <p:graphicFrame>
        <p:nvGraphicFramePr>
          <p:cNvPr id="6" name="Chart 5"/>
          <p:cNvGraphicFramePr>
            <a:graphicFrameLocks/>
          </p:cNvGraphicFramePr>
          <p:nvPr>
            <p:extLst>
              <p:ext uri="{D42A27DB-BD31-4B8C-83A1-F6EECF244321}">
                <p14:modId xmlns:p14="http://schemas.microsoft.com/office/powerpoint/2010/main" val="3872856927"/>
              </p:ext>
            </p:extLst>
          </p:nvPr>
        </p:nvGraphicFramePr>
        <p:xfrm>
          <a:off x="0" y="370659"/>
          <a:ext cx="12192000" cy="64873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211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resistant individuals “overwinter” or get introduced year to year?</a:t>
            </a:r>
          </a:p>
        </p:txBody>
      </p:sp>
      <p:sp>
        <p:nvSpPr>
          <p:cNvPr id="3" name="Content Placeholder 2"/>
          <p:cNvSpPr>
            <a:spLocks noGrp="1"/>
          </p:cNvSpPr>
          <p:nvPr>
            <p:ph idx="1"/>
          </p:nvPr>
        </p:nvSpPr>
        <p:spPr/>
        <p:txBody>
          <a:bodyPr/>
          <a:lstStyle/>
          <a:p>
            <a:r>
              <a:rPr lang="en-US" dirty="0"/>
              <a:t>Spreads between adjacent successive plantings</a:t>
            </a:r>
          </a:p>
          <a:p>
            <a:pPr marL="0" indent="0">
              <a:buNone/>
            </a:pPr>
            <a:endParaRPr lang="en-US" dirty="0"/>
          </a:p>
          <a:p>
            <a:r>
              <a:rPr lang="en-US" dirty="0"/>
              <a:t>Weeds and neighboring crops</a:t>
            </a:r>
          </a:p>
          <a:p>
            <a:endParaRPr lang="en-US" dirty="0"/>
          </a:p>
          <a:p>
            <a:r>
              <a:rPr lang="en-US" dirty="0"/>
              <a:t>Fruit mummies, dead plant tissue</a:t>
            </a:r>
          </a:p>
          <a:p>
            <a:pPr marL="0" indent="0">
              <a:buNone/>
            </a:pPr>
            <a:endParaRPr lang="en-US" dirty="0"/>
          </a:p>
          <a:p>
            <a:r>
              <a:rPr lang="en-US" dirty="0"/>
              <a:t>Transplants</a:t>
            </a:r>
          </a:p>
        </p:txBody>
      </p:sp>
    </p:spTree>
    <p:extLst>
      <p:ext uri="{BB962C8B-B14F-4D97-AF65-F5344CB8AC3E}">
        <p14:creationId xmlns:p14="http://schemas.microsoft.com/office/powerpoint/2010/main" val="2873412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8198" y="0"/>
            <a:ext cx="10972800" cy="1143000"/>
          </a:xfrm>
        </p:spPr>
        <p:txBody>
          <a:bodyPr/>
          <a:lstStyle/>
          <a:p>
            <a:r>
              <a:rPr lang="en-US" dirty="0"/>
              <a:t>Spray Program Matters</a:t>
            </a:r>
          </a:p>
        </p:txBody>
      </p:sp>
      <p:sp>
        <p:nvSpPr>
          <p:cNvPr id="3" name="Content Placeholder 2"/>
          <p:cNvSpPr>
            <a:spLocks noGrp="1"/>
          </p:cNvSpPr>
          <p:nvPr>
            <p:ph idx="1"/>
          </p:nvPr>
        </p:nvSpPr>
        <p:spPr>
          <a:xfrm>
            <a:off x="468198" y="1312726"/>
            <a:ext cx="10972800" cy="4155912"/>
          </a:xfrm>
        </p:spPr>
        <p:txBody>
          <a:bodyPr>
            <a:normAutofit/>
          </a:bodyPr>
          <a:lstStyle/>
          <a:p>
            <a:r>
              <a:rPr lang="en-US" dirty="0"/>
              <a:t>Use many FRAC codes</a:t>
            </a:r>
          </a:p>
          <a:p>
            <a:pPr marL="0" indent="0">
              <a:buNone/>
            </a:pPr>
            <a:endParaRPr lang="en-US" dirty="0"/>
          </a:p>
          <a:p>
            <a:r>
              <a:rPr lang="en-US" dirty="0"/>
              <a:t>Spraying for powdery mildew can affect the Botrytis population</a:t>
            </a:r>
          </a:p>
          <a:p>
            <a:pPr marL="0" indent="0">
              <a:buNone/>
            </a:pPr>
            <a:r>
              <a:rPr lang="en-US" dirty="0"/>
              <a:t> </a:t>
            </a:r>
          </a:p>
          <a:p>
            <a:r>
              <a:rPr lang="en-US" dirty="0"/>
              <a:t>Save most effective fungicides for peak fruit production or rain event</a:t>
            </a:r>
          </a:p>
          <a:p>
            <a:pPr marL="0" indent="0">
              <a:buNone/>
            </a:pPr>
            <a:r>
              <a:rPr lang="en-US" dirty="0"/>
              <a:t> </a:t>
            </a:r>
          </a:p>
          <a:p>
            <a:r>
              <a:rPr lang="en-US" dirty="0"/>
              <a:t>Use multi-site active fungicides alone or tank mixed</a:t>
            </a:r>
          </a:p>
          <a:p>
            <a:endParaRPr lang="en-US" dirty="0"/>
          </a:p>
        </p:txBody>
      </p:sp>
    </p:spTree>
    <p:extLst>
      <p:ext uri="{BB962C8B-B14F-4D97-AF65-F5344CB8AC3E}">
        <p14:creationId xmlns:p14="http://schemas.microsoft.com/office/powerpoint/2010/main" val="854269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19040411"/>
              </p:ext>
            </p:extLst>
          </p:nvPr>
        </p:nvGraphicFramePr>
        <p:xfrm>
          <a:off x="3048000" y="39"/>
          <a:ext cx="6096000" cy="6857967"/>
        </p:xfrm>
        <a:graphic>
          <a:graphicData uri="http://schemas.openxmlformats.org/drawingml/2006/table">
            <a:tbl>
              <a:tblPr>
                <a:tableStyleId>{5C22544A-7EE6-4342-B048-85BDC9FD1C3A}</a:tableStyleId>
              </a:tblPr>
              <a:tblGrid>
                <a:gridCol w="1343780">
                  <a:extLst>
                    <a:ext uri="{9D8B030D-6E8A-4147-A177-3AD203B41FA5}">
                      <a16:colId xmlns:a16="http://schemas.microsoft.com/office/drawing/2014/main" xmlns="" val="738642530"/>
                    </a:ext>
                  </a:extLst>
                </a:gridCol>
                <a:gridCol w="2255732">
                  <a:extLst>
                    <a:ext uri="{9D8B030D-6E8A-4147-A177-3AD203B41FA5}">
                      <a16:colId xmlns:a16="http://schemas.microsoft.com/office/drawing/2014/main" xmlns="" val="2073306968"/>
                    </a:ext>
                  </a:extLst>
                </a:gridCol>
                <a:gridCol w="405670">
                  <a:extLst>
                    <a:ext uri="{9D8B030D-6E8A-4147-A177-3AD203B41FA5}">
                      <a16:colId xmlns:a16="http://schemas.microsoft.com/office/drawing/2014/main" xmlns="" val="3749313499"/>
                    </a:ext>
                  </a:extLst>
                </a:gridCol>
                <a:gridCol w="405670">
                  <a:extLst>
                    <a:ext uri="{9D8B030D-6E8A-4147-A177-3AD203B41FA5}">
                      <a16:colId xmlns:a16="http://schemas.microsoft.com/office/drawing/2014/main" xmlns="" val="896262682"/>
                    </a:ext>
                  </a:extLst>
                </a:gridCol>
                <a:gridCol w="112893">
                  <a:extLst>
                    <a:ext uri="{9D8B030D-6E8A-4147-A177-3AD203B41FA5}">
                      <a16:colId xmlns:a16="http://schemas.microsoft.com/office/drawing/2014/main" xmlns="" val="1786614999"/>
                    </a:ext>
                  </a:extLst>
                </a:gridCol>
                <a:gridCol w="762042">
                  <a:extLst>
                    <a:ext uri="{9D8B030D-6E8A-4147-A177-3AD203B41FA5}">
                      <a16:colId xmlns:a16="http://schemas.microsoft.com/office/drawing/2014/main" xmlns="" val="3642229632"/>
                    </a:ext>
                  </a:extLst>
                </a:gridCol>
                <a:gridCol w="405670">
                  <a:extLst>
                    <a:ext uri="{9D8B030D-6E8A-4147-A177-3AD203B41FA5}">
                      <a16:colId xmlns:a16="http://schemas.microsoft.com/office/drawing/2014/main" xmlns="" val="1590749415"/>
                    </a:ext>
                  </a:extLst>
                </a:gridCol>
                <a:gridCol w="404543">
                  <a:extLst>
                    <a:ext uri="{9D8B030D-6E8A-4147-A177-3AD203B41FA5}">
                      <a16:colId xmlns:a16="http://schemas.microsoft.com/office/drawing/2014/main" xmlns="" val="1219678761"/>
                    </a:ext>
                  </a:extLst>
                </a:gridCol>
              </a:tblGrid>
              <a:tr h="314557">
                <a:tc>
                  <a:txBody>
                    <a:bodyPr/>
                    <a:lstStyle/>
                    <a:p>
                      <a:pPr algn="l" fontAlgn="b"/>
                      <a:r>
                        <a:rPr lang="en-US" sz="1700" u="none" strike="noStrike" dirty="0">
                          <a:effectLst/>
                        </a:rPr>
                        <a:t>Trade name</a:t>
                      </a:r>
                      <a:endParaRPr lang="en-US" sz="17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lnT w="12700" cap="flat" cmpd="sng" algn="ctr">
                      <a:solidFill>
                        <a:schemeClr val="bg1">
                          <a:lumMod val="65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700" b="0" i="0" u="none" strike="noStrike" dirty="0">
                          <a:solidFill>
                            <a:srgbClr val="000000"/>
                          </a:solidFill>
                          <a:effectLst/>
                          <a:latin typeface="Calibri" panose="020F0502020204030204" pitchFamily="34" charset="0"/>
                        </a:rPr>
                        <a:t>Active ingredient(s)</a:t>
                      </a:r>
                    </a:p>
                  </a:txBody>
                  <a:tcPr marL="12428" marR="12428" marT="12428" marB="0" anchor="b">
                    <a:lnT w="12700" cap="flat" cmpd="sng" algn="ctr">
                      <a:solidFill>
                        <a:schemeClr val="bg1">
                          <a:lumMod val="65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en-US" sz="1700" u="none" strike="noStrike" dirty="0">
                          <a:effectLst/>
                        </a:rPr>
                        <a:t>FRAC</a:t>
                      </a:r>
                      <a:endParaRPr lang="en-US" sz="1700" b="0" i="0" u="none" strike="noStrike" dirty="0">
                        <a:solidFill>
                          <a:srgbClr val="000000"/>
                        </a:solidFill>
                        <a:effectLst/>
                        <a:latin typeface="Calibri" panose="020F0502020204030204" pitchFamily="34" charset="0"/>
                      </a:endParaRPr>
                    </a:p>
                  </a:txBody>
                  <a:tcPr marL="12428" marR="12428" marT="12428" marB="0" anchor="b">
                    <a:lnT w="12700" cap="flat" cmpd="sng" algn="ctr">
                      <a:solidFill>
                        <a:schemeClr val="bg1">
                          <a:lumMod val="65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endParaRPr lang="en-US" sz="1700" b="0" i="0" u="none" strike="noStrike" dirty="0">
                        <a:solidFill>
                          <a:srgbClr val="000000"/>
                        </a:solidFill>
                        <a:effectLst/>
                        <a:latin typeface="Calibri" panose="020F0502020204030204" pitchFamily="34" charset="0"/>
                      </a:endParaRPr>
                    </a:p>
                  </a:txBody>
                  <a:tcPr marL="12428" marR="12428" marT="12428" marB="0" anchor="b">
                    <a:lnT w="12700" cap="flat" cmpd="sng" algn="ctr">
                      <a:solidFill>
                        <a:schemeClr val="bg1">
                          <a:lumMod val="65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700" u="none" strike="noStrike" dirty="0">
                          <a:effectLst/>
                        </a:rPr>
                        <a:t>Disease</a:t>
                      </a:r>
                      <a:endParaRPr lang="en-US" sz="1700" b="0" i="0" u="none" strike="noStrike" dirty="0">
                        <a:solidFill>
                          <a:srgbClr val="000000"/>
                        </a:solidFill>
                        <a:effectLst/>
                        <a:latin typeface="Calibri" panose="020F0502020204030204" pitchFamily="34" charset="0"/>
                      </a:endParaRPr>
                    </a:p>
                  </a:txBody>
                  <a:tcPr marL="12428" marR="12428" marT="12428" marB="0" anchor="b">
                    <a:lnT w="12700" cap="flat" cmpd="sng" algn="ctr">
                      <a:solidFill>
                        <a:schemeClr val="bg1">
                          <a:lumMod val="65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i="0" u="none" strike="noStrike" dirty="0">
                          <a:solidFill>
                            <a:srgbClr val="000000"/>
                          </a:solidFill>
                          <a:effectLst/>
                          <a:latin typeface="Calibri" panose="020F0502020204030204" pitchFamily="34" charset="0"/>
                        </a:rPr>
                        <a:t>GM</a:t>
                      </a:r>
                    </a:p>
                  </a:txBody>
                  <a:tcPr marL="12428" marR="12428" marT="12428" marB="0" anchor="b">
                    <a:lnT w="12700" cap="flat" cmpd="sng" algn="ctr">
                      <a:solidFill>
                        <a:schemeClr val="bg1">
                          <a:lumMod val="65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i="0" u="none" strike="noStrike" dirty="0">
                          <a:solidFill>
                            <a:srgbClr val="000000"/>
                          </a:solidFill>
                          <a:effectLst/>
                          <a:latin typeface="Calibri" panose="020F0502020204030204" pitchFamily="34" charset="0"/>
                        </a:rPr>
                        <a:t>PM</a:t>
                      </a:r>
                    </a:p>
                  </a:txBody>
                  <a:tcPr marL="12428" marR="12428" marT="12428" marB="0" anchor="b">
                    <a:lnR w="12700" cap="flat" cmpd="sng" algn="ctr">
                      <a:solidFill>
                        <a:schemeClr val="bg1">
                          <a:lumMod val="65000"/>
                        </a:schemeClr>
                      </a:solidFill>
                      <a:prstDash val="sysDash"/>
                      <a:round/>
                      <a:headEnd type="none" w="med" len="med"/>
                      <a:tailEnd type="none" w="med" len="med"/>
                    </a:lnR>
                    <a:lnT w="12700" cap="flat" cmpd="sng" algn="ctr">
                      <a:solidFill>
                        <a:schemeClr val="bg1">
                          <a:lumMod val="65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0967777"/>
                  </a:ext>
                </a:extLst>
              </a:tr>
              <a:tr h="230931">
                <a:tc>
                  <a:txBody>
                    <a:bodyPr/>
                    <a:lstStyle/>
                    <a:p>
                      <a:pPr algn="l" fontAlgn="b">
                        <a:lnSpc>
                          <a:spcPct val="100000"/>
                        </a:lnSpc>
                      </a:pPr>
                      <a:r>
                        <a:rPr lang="en-US" sz="1400" u="none" strike="noStrike" dirty="0" err="1">
                          <a:effectLst/>
                        </a:rPr>
                        <a:t>Topsin</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Thiophanate</a:t>
                      </a:r>
                      <a:r>
                        <a:rPr lang="en-US" sz="1400" b="0" i="0" u="none" strike="noStrike" dirty="0">
                          <a:solidFill>
                            <a:srgbClr val="000000"/>
                          </a:solidFill>
                          <a:effectLst/>
                          <a:latin typeface="Calibri" panose="020F0502020204030204" pitchFamily="34" charset="0"/>
                        </a:rPr>
                        <a:t>-methyl</a:t>
                      </a:r>
                    </a:p>
                  </a:txBody>
                  <a:tcPr marL="12428" marR="12428" marT="12428" marB="0" anchor="b">
                    <a:lnT w="12700" cap="flat" cmpd="sng" algn="ctr">
                      <a:solidFill>
                        <a:schemeClr val="tx1"/>
                      </a:solidFill>
                      <a:prstDash val="solid"/>
                      <a:round/>
                      <a:headEnd type="none" w="med" len="med"/>
                      <a:tailEnd type="none" w="med" len="med"/>
                    </a:lnT>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a:t>
                      </a:r>
                    </a:p>
                  </a:txBody>
                  <a:tcPr marL="12428" marR="12428" marT="12428" marB="0" anchor="ctr">
                    <a:lnT w="12700" cap="flat" cmpd="sng" algn="ctr">
                      <a:solidFill>
                        <a:schemeClr val="tx1"/>
                      </a:solidFill>
                      <a:prstDash val="solid"/>
                      <a:round/>
                      <a:headEnd type="none" w="med" len="med"/>
                      <a:tailEnd type="none" w="med" len="med"/>
                    </a:lnT>
                    <a:solidFill>
                      <a:srgbClr val="FF000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lnT w="12700" cap="flat" cmpd="sng" algn="ctr">
                      <a:solidFill>
                        <a:schemeClr val="tx1"/>
                      </a:solidFill>
                      <a:prstDash val="solid"/>
                      <a:round/>
                      <a:headEnd type="none" w="med" len="med"/>
                      <a:tailEnd type="none" w="med" len="med"/>
                    </a:lnT>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lnT w="12700" cap="flat" cmpd="sng" algn="ctr">
                      <a:solidFill>
                        <a:schemeClr val="tx1"/>
                      </a:solidFill>
                      <a:prstDash val="solid"/>
                      <a:round/>
                      <a:headEnd type="none" w="med" len="med"/>
                      <a:tailEnd type="none" w="med" len="med"/>
                    </a:lnT>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lnT w="12700" cap="flat" cmpd="sng" algn="ctr">
                      <a:solidFill>
                        <a:schemeClr val="tx1"/>
                      </a:solidFill>
                      <a:prstDash val="solid"/>
                      <a:round/>
                      <a:headEnd type="none" w="med" len="med"/>
                      <a:tailEnd type="none" w="med" len="med"/>
                    </a:lnT>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T w="12700" cap="flat" cmpd="sng" algn="ctr">
                      <a:solidFill>
                        <a:schemeClr val="tx1"/>
                      </a:solidFill>
                      <a:prstDash val="solid"/>
                      <a:round/>
                      <a:headEnd type="none" w="med" len="med"/>
                      <a:tailEnd type="none" w="med" len="med"/>
                    </a:lnT>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3690758374"/>
                  </a:ext>
                </a:extLst>
              </a:tr>
              <a:tr h="230931">
                <a:tc>
                  <a:txBody>
                    <a:bodyPr/>
                    <a:lstStyle/>
                    <a:p>
                      <a:pPr algn="l" fontAlgn="b">
                        <a:lnSpc>
                          <a:spcPct val="100000"/>
                        </a:lnSpc>
                      </a:pPr>
                      <a:r>
                        <a:rPr lang="en-US" sz="1400" u="none" strike="noStrike" dirty="0" err="1">
                          <a:effectLst/>
                        </a:rPr>
                        <a:t>Rovral</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Iprodione</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2</a:t>
                      </a:r>
                    </a:p>
                  </a:txBody>
                  <a:tcPr marL="12428" marR="12428" marT="12428" marB="0" anchor="ctr">
                    <a:solidFill>
                      <a:srgbClr val="00B05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1128830095"/>
                  </a:ext>
                </a:extLst>
              </a:tr>
              <a:tr h="230931">
                <a:tc>
                  <a:txBody>
                    <a:bodyPr/>
                    <a:lstStyle/>
                    <a:p>
                      <a:pPr algn="l" fontAlgn="b">
                        <a:lnSpc>
                          <a:spcPct val="100000"/>
                        </a:lnSpc>
                      </a:pPr>
                      <a:r>
                        <a:rPr lang="en-US" sz="1400" b="0" i="0" u="none" strike="noStrike" dirty="0">
                          <a:solidFill>
                            <a:schemeClr val="dk1"/>
                          </a:solidFill>
                          <a:effectLst/>
                          <a:latin typeface="+mn-lt"/>
                        </a:rPr>
                        <a:t>Bumper/Tilt</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Propiconazole</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3</a:t>
                      </a:r>
                    </a:p>
                  </a:txBody>
                  <a:tcPr marL="12428" marR="12428" marT="12428" marB="0" anchor="ctr">
                    <a:solidFill>
                      <a:srgbClr val="0070C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4157798837"/>
                  </a:ext>
                </a:extLst>
              </a:tr>
              <a:tr h="230931">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Mettle</a:t>
                      </a: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Tetraconazole</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3</a:t>
                      </a:r>
                    </a:p>
                  </a:txBody>
                  <a:tcPr marL="12428" marR="12428" marT="12428" marB="0" anchor="ctr">
                    <a:solidFill>
                      <a:srgbClr val="0070C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PM</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1593544373"/>
                  </a:ext>
                </a:extLst>
              </a:tr>
              <a:tr h="230931">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Procure</a:t>
                      </a: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Triflumizole</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3</a:t>
                      </a:r>
                    </a:p>
                  </a:txBody>
                  <a:tcPr marL="12428" marR="12428" marT="12428" marB="0" anchor="ctr">
                    <a:solidFill>
                      <a:srgbClr val="0070C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PM</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86558157"/>
                  </a:ext>
                </a:extLst>
              </a:tr>
              <a:tr h="230931">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Rally</a:t>
                      </a: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Myclobutanil</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3</a:t>
                      </a:r>
                    </a:p>
                  </a:txBody>
                  <a:tcPr marL="12428" marR="12428" marT="12428" marB="0" anchor="ctr">
                    <a:solidFill>
                      <a:srgbClr val="0070C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PM</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1691911701"/>
                  </a:ext>
                </a:extLst>
              </a:tr>
              <a:tr h="230931">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Rhyme</a:t>
                      </a: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Flutriafol</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3</a:t>
                      </a:r>
                    </a:p>
                  </a:txBody>
                  <a:tcPr marL="12428" marR="12428" marT="12428" marB="0" anchor="ctr">
                    <a:solidFill>
                      <a:srgbClr val="0070C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PM</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ND</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695190734"/>
                  </a:ext>
                </a:extLst>
              </a:tr>
              <a:tr h="230931">
                <a:tc>
                  <a:txBody>
                    <a:bodyPr/>
                    <a:lstStyle/>
                    <a:p>
                      <a:pPr algn="l" fontAlgn="b">
                        <a:lnSpc>
                          <a:spcPct val="100000"/>
                        </a:lnSpc>
                      </a:pPr>
                      <a:r>
                        <a:rPr lang="en-US" sz="1400" u="none" strike="noStrike" dirty="0" err="1">
                          <a:effectLst/>
                        </a:rPr>
                        <a:t>Fontelis</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Penthiopyrad</a:t>
                      </a:r>
                    </a:p>
                  </a:txBody>
                  <a:tcPr marL="12428" marR="12428" marT="12428" marB="0" anchor="b">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7</a:t>
                      </a:r>
                    </a:p>
                  </a:txBody>
                  <a:tcPr marL="12428" marR="12428" marT="12428" marB="0" anchor="ctr">
                    <a:solidFill>
                      <a:srgbClr val="FFFF00"/>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484444209"/>
                  </a:ext>
                </a:extLst>
              </a:tr>
              <a:tr h="230931">
                <a:tc>
                  <a:txBody>
                    <a:bodyPr/>
                    <a:lstStyle/>
                    <a:p>
                      <a:pPr algn="l" fontAlgn="b">
                        <a:lnSpc>
                          <a:spcPct val="100000"/>
                        </a:lnSpc>
                      </a:pPr>
                      <a:r>
                        <a:rPr lang="en-US" sz="1400" u="none" strike="noStrike" dirty="0" err="1">
                          <a:effectLst/>
                        </a:rPr>
                        <a:t>Kenja</a:t>
                      </a:r>
                      <a:r>
                        <a:rPr lang="en-US" sz="1400" u="none" strike="noStrike" dirty="0">
                          <a:effectLst/>
                        </a:rPr>
                        <a:t> 400</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Isofetamid</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7</a:t>
                      </a:r>
                    </a:p>
                  </a:txBody>
                  <a:tcPr marL="12428" marR="12428" marT="12428" marB="0" anchor="ctr">
                    <a:solidFill>
                      <a:srgbClr val="FFFF00"/>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ND</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ND</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270313152"/>
                  </a:ext>
                </a:extLst>
              </a:tr>
              <a:tr h="230931">
                <a:tc>
                  <a:txBody>
                    <a:bodyPr/>
                    <a:lstStyle/>
                    <a:p>
                      <a:pPr algn="l" fontAlgn="b">
                        <a:lnSpc>
                          <a:spcPct val="100000"/>
                        </a:lnSpc>
                      </a:pPr>
                      <a:r>
                        <a:rPr lang="en-US" sz="1400" u="none" strike="noStrike" dirty="0">
                          <a:effectLst/>
                        </a:rPr>
                        <a:t>Luna Tranquility</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Fluopyram</a:t>
                      </a:r>
                      <a:r>
                        <a:rPr lang="en-US" sz="1400" b="0" i="0" u="none" strike="noStrike" baseline="0" dirty="0">
                          <a:solidFill>
                            <a:srgbClr val="000000"/>
                          </a:solidFill>
                          <a:effectLst/>
                          <a:latin typeface="Calibri" panose="020F0502020204030204" pitchFamily="34" charset="0"/>
                        </a:rPr>
                        <a:t> + </a:t>
                      </a:r>
                      <a:r>
                        <a:rPr lang="en-US" sz="1400" b="0" i="0" u="none" strike="noStrike" baseline="0" dirty="0" err="1">
                          <a:solidFill>
                            <a:srgbClr val="000000"/>
                          </a:solidFill>
                          <a:effectLst/>
                          <a:latin typeface="Calibri" panose="020F0502020204030204" pitchFamily="34" charset="0"/>
                        </a:rPr>
                        <a:t>pyrimethanil</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7</a:t>
                      </a:r>
                    </a:p>
                  </a:txBody>
                  <a:tcPr marL="12428" marR="12428" marT="12428" marB="0" anchor="ctr">
                    <a:solidFill>
                      <a:srgbClr val="FFFF00"/>
                    </a:solid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9</a:t>
                      </a:r>
                    </a:p>
                  </a:txBody>
                  <a:tcPr marL="12428" marR="12428" marT="12428" marB="0" anchor="ctr">
                    <a:solidFill>
                      <a:srgbClr val="7030A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ND</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ND</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798205516"/>
                  </a:ext>
                </a:extLst>
              </a:tr>
              <a:tr h="230931">
                <a:tc>
                  <a:txBody>
                    <a:bodyPr/>
                    <a:lstStyle/>
                    <a:p>
                      <a:pPr algn="l" fontAlgn="b">
                        <a:lnSpc>
                          <a:spcPct val="100000"/>
                        </a:lnSpc>
                      </a:pPr>
                      <a:r>
                        <a:rPr lang="en-US" sz="1400" u="none" strike="noStrike" dirty="0">
                          <a:effectLst/>
                        </a:rPr>
                        <a:t>Luna Sensation</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Fluopyram</a:t>
                      </a:r>
                      <a:r>
                        <a:rPr lang="en-US" sz="1400" b="0" i="0" u="none" strike="noStrike" baseline="0"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trifloxystrobin</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7</a:t>
                      </a:r>
                    </a:p>
                  </a:txBody>
                  <a:tcPr marL="12428" marR="12428" marT="12428" marB="0" anchor="ctr">
                    <a:solidFill>
                      <a:srgbClr val="FFFF00"/>
                    </a:solid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11</a:t>
                      </a:r>
                    </a:p>
                  </a:txBody>
                  <a:tcPr marL="12428" marR="12428" marT="12428" marB="0" anchor="ctr">
                    <a:solidFill>
                      <a:schemeClr val="accent4">
                        <a:lumMod val="50000"/>
                      </a:schemeClr>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ND</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ND</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1268139867"/>
                  </a:ext>
                </a:extLst>
              </a:tr>
              <a:tr h="235830">
                <a:tc>
                  <a:txBody>
                    <a:bodyPr/>
                    <a:lstStyle/>
                    <a:p>
                      <a:pPr algn="l" fontAlgn="b">
                        <a:lnSpc>
                          <a:spcPct val="100000"/>
                        </a:lnSpc>
                      </a:pPr>
                      <a:r>
                        <a:rPr lang="en-US" sz="1400" u="none" strike="noStrike" dirty="0" err="1">
                          <a:effectLst/>
                        </a:rPr>
                        <a:t>Merivon</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Fluxapyroxad</a:t>
                      </a:r>
                      <a:r>
                        <a:rPr lang="en-US" sz="1400" b="0" i="0" u="none" strike="noStrike" baseline="0"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 pyraclostrobin</a:t>
                      </a:r>
                    </a:p>
                  </a:txBody>
                  <a:tcPr marL="12428" marR="12428" marT="12428" marB="0" anchor="b">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7</a:t>
                      </a:r>
                    </a:p>
                  </a:txBody>
                  <a:tcPr marL="12428" marR="12428" marT="12428" marB="0" anchor="ctr">
                    <a:solidFill>
                      <a:srgbClr val="FFFF00"/>
                    </a:solid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11</a:t>
                      </a:r>
                    </a:p>
                  </a:txBody>
                  <a:tcPr marL="12428" marR="12428" marT="12428" marB="0" anchor="ctr">
                    <a:solidFill>
                      <a:schemeClr val="accent4">
                        <a:lumMod val="50000"/>
                      </a:schemeClr>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988778983"/>
                  </a:ext>
                </a:extLst>
              </a:tr>
              <a:tr h="230931">
                <a:tc>
                  <a:txBody>
                    <a:bodyPr/>
                    <a:lstStyle/>
                    <a:p>
                      <a:pPr algn="l" fontAlgn="b">
                        <a:lnSpc>
                          <a:spcPct val="100000"/>
                        </a:lnSpc>
                      </a:pPr>
                      <a:r>
                        <a:rPr lang="en-US" sz="1400" u="none" strike="noStrike" dirty="0">
                          <a:effectLst/>
                        </a:rPr>
                        <a:t>Pristine</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Boscalid</a:t>
                      </a:r>
                      <a:r>
                        <a:rPr lang="en-US" sz="1400" b="0" i="0" u="none" strike="noStrike" baseline="0"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 pyraclostrobin</a:t>
                      </a:r>
                    </a:p>
                  </a:txBody>
                  <a:tcPr marL="12428" marR="12428" marT="12428" marB="0" anchor="b">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7</a:t>
                      </a:r>
                    </a:p>
                  </a:txBody>
                  <a:tcPr marL="12428" marR="12428" marT="12428" marB="0" anchor="ctr">
                    <a:solidFill>
                      <a:srgbClr val="FFFF00"/>
                    </a:solid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11</a:t>
                      </a:r>
                    </a:p>
                  </a:txBody>
                  <a:tcPr marL="12428" marR="12428" marT="12428" marB="0" anchor="ctr">
                    <a:solidFill>
                      <a:schemeClr val="accent4">
                        <a:lumMod val="50000"/>
                      </a:schemeClr>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3441681575"/>
                  </a:ext>
                </a:extLst>
              </a:tr>
              <a:tr h="303374">
                <a:tc>
                  <a:txBody>
                    <a:bodyPr/>
                    <a:lstStyle/>
                    <a:p>
                      <a:pPr algn="l"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1" i="0" u="none" strike="noStrike" dirty="0">
                        <a:solidFill>
                          <a:schemeClr val="bg1"/>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3237114514"/>
                  </a:ext>
                </a:extLst>
              </a:tr>
              <a:tr h="230931">
                <a:tc>
                  <a:txBody>
                    <a:bodyPr/>
                    <a:lstStyle/>
                    <a:p>
                      <a:pPr algn="l"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1" i="0" u="none" strike="noStrike" dirty="0">
                        <a:solidFill>
                          <a:schemeClr val="bg1"/>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3918583481"/>
                  </a:ext>
                </a:extLst>
              </a:tr>
              <a:tr h="230931">
                <a:tc>
                  <a:txBody>
                    <a:bodyPr/>
                    <a:lstStyle/>
                    <a:p>
                      <a:pPr algn="l" fontAlgn="b">
                        <a:lnSpc>
                          <a:spcPct val="100000"/>
                        </a:lnSpc>
                      </a:pPr>
                      <a:r>
                        <a:rPr lang="en-US" sz="1400" u="none" strike="noStrike" dirty="0">
                          <a:effectLst/>
                        </a:rPr>
                        <a:t>Scala</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Pyrimethanil</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9</a:t>
                      </a:r>
                    </a:p>
                  </a:txBody>
                  <a:tcPr marL="12428" marR="12428" marT="12428" marB="0" anchor="ctr">
                    <a:solidFill>
                      <a:srgbClr val="7030A0"/>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540520278"/>
                  </a:ext>
                </a:extLst>
              </a:tr>
              <a:tr h="230931">
                <a:tc>
                  <a:txBody>
                    <a:bodyPr/>
                    <a:lstStyle/>
                    <a:p>
                      <a:pPr algn="l" fontAlgn="b">
                        <a:lnSpc>
                          <a:spcPct val="100000"/>
                        </a:lnSpc>
                      </a:pPr>
                      <a:r>
                        <a:rPr lang="en-US" sz="1400" u="none" strike="noStrike" dirty="0">
                          <a:effectLst/>
                        </a:rPr>
                        <a:t>Switch </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Cyprodinil</a:t>
                      </a:r>
                      <a:r>
                        <a:rPr lang="en-US" sz="1400" b="0" i="0" u="none" strike="noStrike" baseline="0"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 fludioxonil</a:t>
                      </a: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9</a:t>
                      </a:r>
                    </a:p>
                  </a:txBody>
                  <a:tcPr marL="12428" marR="12428" marT="12428" marB="0" anchor="ctr">
                    <a:solidFill>
                      <a:srgbClr val="7030A0"/>
                    </a:solid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12</a:t>
                      </a:r>
                    </a:p>
                  </a:txBody>
                  <a:tcPr marL="12428" marR="12428" marT="12428" marB="0" anchor="ctr">
                    <a:solidFill>
                      <a:srgbClr val="FFC000"/>
                    </a:solid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a:solidFill>
                            <a:srgbClr val="000000"/>
                          </a:solidFill>
                          <a:effectLst/>
                          <a:latin typeface="Calibri" panose="020F0502020204030204" pitchFamily="34" charset="0"/>
                        </a:rPr>
                        <a:t>−</a:t>
                      </a:r>
                      <a:endParaRPr lang="en-US" sz="1400" b="0" i="0" u="none" strike="noStrike" dirty="0">
                        <a:solidFill>
                          <a:srgbClr val="000000"/>
                        </a:solidFill>
                        <a:effectLst/>
                        <a:latin typeface="Calibri" panose="020F0502020204030204" pitchFamily="34" charset="0"/>
                      </a:endParaRP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812882632"/>
                  </a:ext>
                </a:extLst>
              </a:tr>
              <a:tr h="230931">
                <a:tc>
                  <a:txBody>
                    <a:bodyPr/>
                    <a:lstStyle/>
                    <a:p>
                      <a:pPr algn="l" fontAlgn="b">
                        <a:lnSpc>
                          <a:spcPct val="100000"/>
                        </a:lnSpc>
                      </a:pPr>
                      <a:r>
                        <a:rPr lang="en-US" sz="1400" u="none" strike="noStrike" dirty="0">
                          <a:effectLst/>
                        </a:rPr>
                        <a:t>Abound/</a:t>
                      </a:r>
                      <a:r>
                        <a:rPr lang="en-US" sz="1400" u="none" strike="noStrike" dirty="0" err="1">
                          <a:effectLst/>
                        </a:rPr>
                        <a:t>Quadris</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Azoxystrobin</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11</a:t>
                      </a:r>
                    </a:p>
                  </a:txBody>
                  <a:tcPr marL="12428" marR="12428" marT="12428" marB="0" anchor="ctr">
                    <a:solidFill>
                      <a:schemeClr val="accent4">
                        <a:lumMod val="50000"/>
                      </a:schemeClr>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714534738"/>
                  </a:ext>
                </a:extLst>
              </a:tr>
              <a:tr h="230931">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Cabrio</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Pyraclostrobin</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11</a:t>
                      </a:r>
                    </a:p>
                  </a:txBody>
                  <a:tcPr marL="12428" marR="12428" marT="12428" marB="0" anchor="ctr">
                    <a:solidFill>
                      <a:schemeClr val="accent4">
                        <a:lumMod val="50000"/>
                      </a:schemeClr>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PM</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476948324"/>
                  </a:ext>
                </a:extLst>
              </a:tr>
              <a:tr h="230931">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Evito</a:t>
                      </a:r>
                      <a:r>
                        <a:rPr lang="en-US" sz="1400" b="0" i="0" u="none" strike="noStrike" dirty="0">
                          <a:solidFill>
                            <a:srgbClr val="000000"/>
                          </a:solidFill>
                          <a:effectLst/>
                          <a:latin typeface="Calibri" panose="020F0502020204030204" pitchFamily="34" charset="0"/>
                        </a:rPr>
                        <a:t> </a:t>
                      </a: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Fluoxastrobin</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11</a:t>
                      </a:r>
                    </a:p>
                  </a:txBody>
                  <a:tcPr marL="12428" marR="12428" marT="12428" marB="0" anchor="ctr">
                    <a:solidFill>
                      <a:schemeClr val="accent4">
                        <a:lumMod val="50000"/>
                      </a:schemeClr>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PM</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1285547249"/>
                  </a:ext>
                </a:extLst>
              </a:tr>
              <a:tr h="230931">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Flint</a:t>
                      </a: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Trifloxystrobin</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11</a:t>
                      </a:r>
                    </a:p>
                  </a:txBody>
                  <a:tcPr marL="12428" marR="12428" marT="12428" marB="0" anchor="ctr">
                    <a:solidFill>
                      <a:schemeClr val="accent4">
                        <a:lumMod val="50000"/>
                      </a:schemeClr>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PM</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688482824"/>
                  </a:ext>
                </a:extLst>
              </a:tr>
              <a:tr h="230931">
                <a:tc>
                  <a:txBody>
                    <a:bodyPr/>
                    <a:lstStyle/>
                    <a:p>
                      <a:pPr algn="l" fontAlgn="b">
                        <a:lnSpc>
                          <a:spcPct val="100000"/>
                        </a:lnSpc>
                      </a:pPr>
                      <a:r>
                        <a:rPr lang="en-US" sz="1400" u="none" strike="noStrike" dirty="0" err="1">
                          <a:effectLst/>
                        </a:rPr>
                        <a:t>Quintec</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Quinoxyfen</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13</a:t>
                      </a:r>
                    </a:p>
                  </a:txBody>
                  <a:tcPr marL="12428" marR="12428" marT="12428" marB="0" anchor="ctr">
                    <a:lnB w="12700" cap="flat" cmpd="sng" algn="ctr">
                      <a:solidFill>
                        <a:schemeClr val="bg1"/>
                      </a:solidFill>
                      <a:prstDash val="solid"/>
                      <a:round/>
                      <a:headEnd type="none" w="med" len="med"/>
                      <a:tailEnd type="none" w="med" len="med"/>
                    </a:lnB>
                    <a:solidFill>
                      <a:srgbClr val="92D050"/>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1198618030"/>
                  </a:ext>
                </a:extLst>
              </a:tr>
              <a:tr h="230931">
                <a:tc>
                  <a:txBody>
                    <a:bodyPr/>
                    <a:lstStyle/>
                    <a:p>
                      <a:pPr algn="l" fontAlgn="b">
                        <a:lnSpc>
                          <a:spcPct val="100000"/>
                        </a:lnSpc>
                      </a:pPr>
                      <a:r>
                        <a:rPr lang="en-US" sz="1400" u="none" strike="noStrike" dirty="0">
                          <a:effectLst/>
                        </a:rPr>
                        <a:t>Elevate</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Fenhexamid</a:t>
                      </a:r>
                      <a:endParaRPr lang="en-US" sz="1400" b="0" i="0" u="none" strike="noStrike" dirty="0">
                        <a:solidFill>
                          <a:srgbClr val="000000"/>
                        </a:solidFill>
                        <a:effectLst/>
                        <a:latin typeface="Calibri" panose="020F0502020204030204" pitchFamily="34" charset="0"/>
                      </a:endParaRPr>
                    </a:p>
                  </a:txBody>
                  <a:tcPr marL="12428" marR="12428" marT="12428" marB="0" anchor="b">
                    <a:lnR w="12700" cap="flat" cmpd="sng" algn="ctr">
                      <a:solidFill>
                        <a:schemeClr val="bg1"/>
                      </a:solidFill>
                      <a:prstDash val="solid"/>
                      <a:round/>
                      <a:headEnd type="none" w="med" len="med"/>
                      <a:tailEnd type="none" w="med" len="med"/>
                    </a:lnR>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17</a:t>
                      </a:r>
                    </a:p>
                  </a:txBody>
                  <a:tcPr marL="12428" marR="12428" marT="124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C9DA"/>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lnL w="12700" cap="flat" cmpd="sng" algn="ctr">
                      <a:solidFill>
                        <a:schemeClr val="bg1"/>
                      </a:solidFill>
                      <a:prstDash val="solid"/>
                      <a:round/>
                      <a:headEnd type="none" w="med" len="med"/>
                      <a:tailEnd type="none" w="med" len="med"/>
                    </a:lnL>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3364004655"/>
                  </a:ext>
                </a:extLst>
              </a:tr>
              <a:tr h="230931">
                <a:tc>
                  <a:txBody>
                    <a:bodyPr/>
                    <a:lstStyle/>
                    <a:p>
                      <a:pPr algn="l" fontAlgn="b">
                        <a:lnSpc>
                          <a:spcPct val="100000"/>
                        </a:lnSpc>
                      </a:pPr>
                      <a:r>
                        <a:rPr lang="en-US" sz="1400" b="0" i="0" u="none" strike="noStrike" dirty="0" err="1">
                          <a:solidFill>
                            <a:schemeClr val="dk1"/>
                          </a:solidFill>
                          <a:effectLst/>
                          <a:latin typeface="+mn-lt"/>
                        </a:rPr>
                        <a:t>Ph</a:t>
                      </a:r>
                      <a:r>
                        <a:rPr lang="en-US" sz="1400" b="0" i="0" u="none" strike="noStrike" dirty="0">
                          <a:solidFill>
                            <a:schemeClr val="dk1"/>
                          </a:solidFill>
                          <a:effectLst/>
                          <a:latin typeface="+mn-lt"/>
                        </a:rPr>
                        <a:t>-D</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Polyoxin-D</a:t>
                      </a:r>
                    </a:p>
                  </a:txBody>
                  <a:tcPr marL="12428" marR="12428" marT="12428" marB="0" anchor="b">
                    <a:noFill/>
                  </a:tcPr>
                </a:tc>
                <a:tc>
                  <a:txBody>
                    <a:bodyPr/>
                    <a:lstStyle/>
                    <a:p>
                      <a:pPr algn="ctr" fontAlgn="b">
                        <a:lnSpc>
                          <a:spcPct val="100000"/>
                        </a:lnSpc>
                      </a:pPr>
                      <a:r>
                        <a:rPr lang="en-US" sz="1400" b="1" i="0" u="none" strike="noStrike" dirty="0">
                          <a:solidFill>
                            <a:schemeClr val="bg1"/>
                          </a:solidFill>
                          <a:effectLst/>
                          <a:latin typeface="Calibri" panose="020F0502020204030204" pitchFamily="34" charset="0"/>
                        </a:rPr>
                        <a:t>19</a:t>
                      </a:r>
                    </a:p>
                  </a:txBody>
                  <a:tcPr marL="12428" marR="12428" marT="12428"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 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2848272819"/>
                  </a:ext>
                </a:extLst>
              </a:tr>
              <a:tr h="230931">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Torino</a:t>
                      </a: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Cyflufenamid</a:t>
                      </a:r>
                      <a:endParaRPr lang="en-US" sz="1400" b="0" i="0" u="none" strike="noStrike" dirty="0">
                        <a:solidFill>
                          <a:srgbClr val="000000"/>
                        </a:solidFill>
                        <a:effectLst/>
                        <a:latin typeface="Calibri" panose="020F0502020204030204" pitchFamily="34" charset="0"/>
                      </a:endParaRPr>
                    </a:p>
                  </a:txBody>
                  <a:tcPr marL="12428" marR="12428" marT="12428" marB="0" anchor="b">
                    <a:lnR w="12700" cap="flat" cmpd="sng" algn="ctr">
                      <a:solidFill>
                        <a:schemeClr val="bg1"/>
                      </a:solidFill>
                      <a:prstDash val="solid"/>
                      <a:round/>
                      <a:headEnd type="none" w="med" len="med"/>
                      <a:tailEnd type="none" w="med" len="med"/>
                    </a:lnR>
                    <a:noFill/>
                  </a:tcPr>
                </a:tc>
                <a:tc>
                  <a:txBody>
                    <a:bodyPr/>
                    <a:lstStyle/>
                    <a:p>
                      <a:pPr algn="ctr" fontAlgn="b">
                        <a:lnSpc>
                          <a:spcPct val="100000"/>
                        </a:lnSpc>
                      </a:pPr>
                      <a:r>
                        <a:rPr lang="en-US" sz="1400" b="1" i="0" u="none" strike="noStrike" dirty="0">
                          <a:solidFill>
                            <a:srgbClr val="000000"/>
                          </a:solidFill>
                          <a:effectLst/>
                          <a:latin typeface="Calibri" panose="020F0502020204030204" pitchFamily="34" charset="0"/>
                        </a:rPr>
                        <a:t>U6</a:t>
                      </a:r>
                    </a:p>
                  </a:txBody>
                  <a:tcPr marL="12428" marR="12428" marT="124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lnL w="12700" cap="flat" cmpd="sng" algn="ctr">
                      <a:solidFill>
                        <a:schemeClr val="bg1"/>
                      </a:solidFill>
                      <a:prstDash val="solid"/>
                      <a:round/>
                      <a:headEnd type="none" w="med" len="med"/>
                      <a:tailEnd type="none" w="med" len="med"/>
                    </a:lnL>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PM</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3855511348"/>
                  </a:ext>
                </a:extLst>
              </a:tr>
              <a:tr h="230931">
                <a:tc>
                  <a:txBody>
                    <a:bodyPr/>
                    <a:lstStyle/>
                    <a:p>
                      <a:pPr algn="l" fontAlgn="b">
                        <a:lnSpc>
                          <a:spcPct val="100000"/>
                        </a:lnSpc>
                      </a:pPr>
                      <a:r>
                        <a:rPr lang="en-US" sz="1400" u="none" strike="noStrike" dirty="0">
                          <a:effectLst/>
                        </a:rPr>
                        <a:t>Sulfur</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a:solidFill>
                            <a:srgbClr val="000000"/>
                          </a:solidFill>
                          <a:effectLst/>
                          <a:latin typeface="Calibri" panose="020F0502020204030204" pitchFamily="34" charset="0"/>
                        </a:rPr>
                        <a:t>Sulfur (multi-site)</a:t>
                      </a:r>
                    </a:p>
                  </a:txBody>
                  <a:tcPr marL="12428" marR="12428" marT="12428" marB="0" anchor="b">
                    <a:noFill/>
                  </a:tcPr>
                </a:tc>
                <a:tc>
                  <a:txBody>
                    <a:bodyPr/>
                    <a:lstStyle/>
                    <a:p>
                      <a:pPr algn="ctr" fontAlgn="b">
                        <a:lnSpc>
                          <a:spcPct val="100000"/>
                        </a:lnSpc>
                      </a:pPr>
                      <a:r>
                        <a:rPr lang="en-US" sz="1400" b="1" i="0" u="none" strike="noStrike" dirty="0">
                          <a:solidFill>
                            <a:schemeClr val="tx1"/>
                          </a:solidFill>
                          <a:effectLst/>
                          <a:latin typeface="Calibri" panose="020F0502020204030204" pitchFamily="34" charset="0"/>
                        </a:rPr>
                        <a:t>M2</a:t>
                      </a:r>
                    </a:p>
                  </a:txBody>
                  <a:tcPr marL="12428" marR="12428" marT="12428" marB="0" anchor="ctr">
                    <a:lnT w="12700" cap="flat" cmpd="sng" algn="ctr">
                      <a:solidFill>
                        <a:schemeClr val="bg1"/>
                      </a:solidFill>
                      <a:prstDash val="solid"/>
                      <a:round/>
                      <a:headEnd type="none" w="med" len="med"/>
                      <a:tailEnd type="none" w="med" len="med"/>
                    </a:lnT>
                    <a:solidFill>
                      <a:srgbClr val="FF33CC"/>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PM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371234730"/>
                  </a:ext>
                </a:extLst>
              </a:tr>
              <a:tr h="230931">
                <a:tc>
                  <a:txBody>
                    <a:bodyPr/>
                    <a:lstStyle/>
                    <a:p>
                      <a:pPr algn="l" fontAlgn="b">
                        <a:lnSpc>
                          <a:spcPct val="100000"/>
                        </a:lnSpc>
                      </a:pPr>
                      <a:r>
                        <a:rPr lang="en-US" sz="1400" u="none" strike="noStrike" dirty="0" err="1">
                          <a:effectLst/>
                        </a:rPr>
                        <a:t>Thiram</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Thiram</a:t>
                      </a:r>
                      <a:r>
                        <a:rPr lang="en-US" sz="1400" b="0" i="0" u="none" strike="noStrike" dirty="0">
                          <a:solidFill>
                            <a:srgbClr val="000000"/>
                          </a:solidFill>
                          <a:effectLst/>
                          <a:latin typeface="Calibri" panose="020F0502020204030204" pitchFamily="34" charset="0"/>
                        </a:rPr>
                        <a:t> (multi–site)</a:t>
                      </a:r>
                    </a:p>
                  </a:txBody>
                  <a:tcPr marL="12428" marR="12428" marT="12428" marB="0" anchor="b">
                    <a:noFill/>
                  </a:tcPr>
                </a:tc>
                <a:tc>
                  <a:txBody>
                    <a:bodyPr/>
                    <a:lstStyle/>
                    <a:p>
                      <a:pPr algn="ctr" fontAlgn="b">
                        <a:lnSpc>
                          <a:spcPct val="100000"/>
                        </a:lnSpc>
                      </a:pPr>
                      <a:r>
                        <a:rPr lang="en-US" sz="1400" b="1" i="0" u="none" strike="noStrike" dirty="0">
                          <a:solidFill>
                            <a:schemeClr val="tx1"/>
                          </a:solidFill>
                          <a:effectLst/>
                          <a:latin typeface="Calibri" panose="020F0502020204030204" pitchFamily="34" charset="0"/>
                        </a:rPr>
                        <a:t>M3</a:t>
                      </a:r>
                    </a:p>
                  </a:txBody>
                  <a:tcPr marL="12428" marR="12428" marT="12428" marB="0" anchor="ctr">
                    <a:solidFill>
                      <a:srgbClr val="FF33CC"/>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noFill/>
                  </a:tcPr>
                </a:tc>
                <a:tc>
                  <a:txBody>
                    <a:bodyPr/>
                    <a:lstStyle/>
                    <a:p>
                      <a:pPr algn="l" fontAlgn="b">
                        <a:lnSpc>
                          <a:spcPct val="100000"/>
                        </a:lnSpc>
                      </a:pPr>
                      <a:r>
                        <a:rPr lang="en-US" sz="1400" u="none" strike="noStrike" dirty="0">
                          <a:effectLst/>
                        </a:rPr>
                        <a:t>GM</a:t>
                      </a:r>
                      <a:endParaRPr lang="en-US" sz="1400" b="0" i="0" u="none" strike="noStrike" dirty="0">
                        <a:solidFill>
                          <a:srgbClr val="000000"/>
                        </a:solidFill>
                        <a:effectLst/>
                        <a:latin typeface="Calibri" panose="020F0502020204030204" pitchFamily="34" charset="0"/>
                      </a:endParaRP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lnR w="12700" cap="flat" cmpd="sng" algn="ctr">
                      <a:solidFill>
                        <a:schemeClr val="bg1">
                          <a:lumMod val="65000"/>
                        </a:schemeClr>
                      </a:solidFill>
                      <a:prstDash val="sysDash"/>
                      <a:round/>
                      <a:headEnd type="none" w="med" len="med"/>
                      <a:tailEnd type="none" w="med" len="med"/>
                    </a:lnR>
                    <a:noFill/>
                  </a:tcPr>
                </a:tc>
                <a:extLst>
                  <a:ext uri="{0D108BD9-81ED-4DB2-BD59-A6C34878D82A}">
                    <a16:rowId xmlns:a16="http://schemas.microsoft.com/office/drawing/2014/main" xmlns="" val="1595113721"/>
                  </a:ext>
                </a:extLst>
              </a:tr>
              <a:tr h="230931">
                <a:tc>
                  <a:txBody>
                    <a:bodyPr/>
                    <a:lstStyle/>
                    <a:p>
                      <a:pPr algn="l" fontAlgn="b">
                        <a:lnSpc>
                          <a:spcPct val="100000"/>
                        </a:lnSpc>
                      </a:pPr>
                      <a:r>
                        <a:rPr lang="en-US" sz="1400" u="none" strike="noStrike" dirty="0" err="1">
                          <a:effectLst/>
                        </a:rPr>
                        <a:t>Captan</a:t>
                      </a:r>
                      <a:endParaRPr lang="en-US" sz="1400" b="0" i="0" u="none" strike="noStrike" dirty="0">
                        <a:solidFill>
                          <a:srgbClr val="000000"/>
                        </a:solidFill>
                        <a:effectLst/>
                        <a:latin typeface="Calibri" panose="020F0502020204030204" pitchFamily="34" charset="0"/>
                      </a:endParaRPr>
                    </a:p>
                  </a:txBody>
                  <a:tcPr marL="12428" marR="12428" marT="12428" marB="0" anchor="b">
                    <a:lnL w="12700" cap="flat" cmpd="sng" algn="ctr">
                      <a:solidFill>
                        <a:schemeClr val="bg1">
                          <a:lumMod val="65000"/>
                        </a:schemeClr>
                      </a:solidFill>
                      <a:prstDash val="sysDash"/>
                      <a:round/>
                      <a:headEnd type="none" w="med" len="med"/>
                      <a:tailEnd type="none" w="med" len="med"/>
                    </a:lnL>
                    <a:lnB w="12700" cap="flat" cmpd="sng" algn="ctr">
                      <a:solidFill>
                        <a:schemeClr val="bg1">
                          <a:lumMod val="65000"/>
                        </a:schemeClr>
                      </a:solidFill>
                      <a:prstDash val="sysDash"/>
                      <a:round/>
                      <a:headEnd type="none" w="med" len="med"/>
                      <a:tailEnd type="none" w="med" len="med"/>
                    </a:lnB>
                    <a:noFill/>
                  </a:tcPr>
                </a:tc>
                <a:tc>
                  <a:txBody>
                    <a:bodyPr/>
                    <a:lstStyle/>
                    <a:p>
                      <a:pPr algn="l" fontAlgn="b">
                        <a:lnSpc>
                          <a:spcPct val="100000"/>
                        </a:lnSpc>
                      </a:pPr>
                      <a:r>
                        <a:rPr lang="en-US" sz="1400" b="0" i="0" u="none" strike="noStrike" dirty="0" err="1">
                          <a:solidFill>
                            <a:srgbClr val="000000"/>
                          </a:solidFill>
                          <a:effectLst/>
                          <a:latin typeface="Calibri" panose="020F0502020204030204" pitchFamily="34" charset="0"/>
                        </a:rPr>
                        <a:t>Captan</a:t>
                      </a:r>
                      <a:r>
                        <a:rPr lang="en-US" sz="1400" b="0" i="0" u="none" strike="noStrike" dirty="0">
                          <a:solidFill>
                            <a:srgbClr val="000000"/>
                          </a:solidFill>
                          <a:effectLst/>
                          <a:latin typeface="Calibri" panose="020F0502020204030204" pitchFamily="34" charset="0"/>
                        </a:rPr>
                        <a:t> (multi-site)</a:t>
                      </a:r>
                    </a:p>
                  </a:txBody>
                  <a:tcPr marL="12428" marR="12428" marT="12428" marB="0" anchor="b">
                    <a:lnB w="12700" cap="flat" cmpd="sng" algn="ctr">
                      <a:solidFill>
                        <a:schemeClr val="bg1">
                          <a:lumMod val="65000"/>
                        </a:schemeClr>
                      </a:solidFill>
                      <a:prstDash val="sysDash"/>
                      <a:round/>
                      <a:headEnd type="none" w="med" len="med"/>
                      <a:tailEnd type="none" w="med" len="med"/>
                    </a:lnB>
                    <a:noFill/>
                  </a:tcPr>
                </a:tc>
                <a:tc>
                  <a:txBody>
                    <a:bodyPr/>
                    <a:lstStyle/>
                    <a:p>
                      <a:pPr algn="ctr" fontAlgn="b">
                        <a:lnSpc>
                          <a:spcPct val="100000"/>
                        </a:lnSpc>
                      </a:pPr>
                      <a:r>
                        <a:rPr lang="en-US" sz="1400" b="1" i="0" u="none" strike="noStrike" dirty="0">
                          <a:solidFill>
                            <a:schemeClr val="tx1"/>
                          </a:solidFill>
                          <a:effectLst/>
                          <a:latin typeface="Calibri" panose="020F0502020204030204" pitchFamily="34" charset="0"/>
                        </a:rPr>
                        <a:t>M4</a:t>
                      </a:r>
                    </a:p>
                  </a:txBody>
                  <a:tcPr marL="12428" marR="12428" marT="12428" marB="0" anchor="ctr">
                    <a:lnB w="12700" cap="flat" cmpd="sng" algn="ctr">
                      <a:solidFill>
                        <a:schemeClr val="bg1">
                          <a:lumMod val="65000"/>
                        </a:schemeClr>
                      </a:solidFill>
                      <a:prstDash val="sysDash"/>
                      <a:round/>
                      <a:headEnd type="none" w="med" len="med"/>
                      <a:tailEnd type="none" w="med" len="med"/>
                    </a:lnB>
                    <a:solidFill>
                      <a:srgbClr val="FF33CC"/>
                    </a:solidFill>
                  </a:tcPr>
                </a:tc>
                <a:tc>
                  <a:txBody>
                    <a:bodyPr/>
                    <a:lstStyle/>
                    <a:p>
                      <a:pPr algn="ctr" fontAlgn="b">
                        <a:lnSpc>
                          <a:spcPct val="100000"/>
                        </a:lnSpc>
                      </a:pPr>
                      <a:endParaRPr lang="en-US" sz="1400" b="1" i="0" u="none" strike="noStrike" dirty="0">
                        <a:solidFill>
                          <a:srgbClr val="000000"/>
                        </a:solidFill>
                        <a:effectLst/>
                        <a:latin typeface="Calibri" panose="020F0502020204030204" pitchFamily="34" charset="0"/>
                      </a:endParaRPr>
                    </a:p>
                  </a:txBody>
                  <a:tcPr marL="12428" marR="12428" marT="12428" marB="0" anchor="ctr">
                    <a:lnB w="12700" cap="flat" cmpd="sng" algn="ctr">
                      <a:solidFill>
                        <a:schemeClr val="bg1">
                          <a:lumMod val="65000"/>
                        </a:schemeClr>
                      </a:solidFill>
                      <a:prstDash val="sysDash"/>
                      <a:round/>
                      <a:headEnd type="none" w="med" len="med"/>
                      <a:tailEnd type="none" w="med" len="med"/>
                    </a:lnB>
                    <a:noFill/>
                  </a:tcPr>
                </a:tc>
                <a:tc>
                  <a:txBody>
                    <a:bodyPr/>
                    <a:lstStyle/>
                    <a:p>
                      <a:pPr algn="ctr" fontAlgn="b">
                        <a:lnSpc>
                          <a:spcPct val="100000"/>
                        </a:lnSpc>
                      </a:pPr>
                      <a:endParaRPr lang="en-US" sz="1400" b="0" i="0" u="none" strike="noStrike" dirty="0">
                        <a:solidFill>
                          <a:srgbClr val="000000"/>
                        </a:solidFill>
                        <a:effectLst/>
                        <a:latin typeface="Calibri" panose="020F0502020204030204" pitchFamily="34" charset="0"/>
                      </a:endParaRPr>
                    </a:p>
                  </a:txBody>
                  <a:tcPr marL="12428" marR="12428" marT="12428" marB="0" anchor="ctr">
                    <a:lnB w="12700" cap="flat" cmpd="sng" algn="ctr">
                      <a:solidFill>
                        <a:schemeClr val="bg1">
                          <a:lumMod val="65000"/>
                        </a:schemeClr>
                      </a:solidFill>
                      <a:prstDash val="sysDash"/>
                      <a:round/>
                      <a:headEnd type="none" w="med" len="med"/>
                      <a:tailEnd type="none" w="med" len="med"/>
                    </a:lnB>
                    <a:noFill/>
                  </a:tcPr>
                </a:tc>
                <a:tc>
                  <a:txBody>
                    <a:bodyPr/>
                    <a:lstStyle/>
                    <a:p>
                      <a:pPr algn="l" fontAlgn="b">
                        <a:lnSpc>
                          <a:spcPct val="100000"/>
                        </a:lnSpc>
                      </a:pPr>
                      <a:r>
                        <a:rPr lang="en-US" sz="1400" u="none" strike="noStrike" dirty="0">
                          <a:effectLst/>
                        </a:rPr>
                        <a:t>GM</a:t>
                      </a:r>
                      <a:endParaRPr lang="en-US" sz="1400" b="0" i="0" u="none" strike="noStrike" dirty="0">
                        <a:solidFill>
                          <a:srgbClr val="000000"/>
                        </a:solidFill>
                        <a:effectLst/>
                        <a:latin typeface="Calibri" panose="020F0502020204030204" pitchFamily="34" charset="0"/>
                      </a:endParaRPr>
                    </a:p>
                  </a:txBody>
                  <a:tcPr marL="12428" marR="12428" marT="12428" marB="0" anchor="b">
                    <a:lnB w="12700" cap="flat" cmpd="sng" algn="ctr">
                      <a:solidFill>
                        <a:schemeClr val="bg1">
                          <a:lumMod val="65000"/>
                        </a:schemeClr>
                      </a:solidFill>
                      <a:prstDash val="sysDash"/>
                      <a:round/>
                      <a:headEnd type="none" w="med" len="med"/>
                      <a:tailEnd type="none" w="med" len="med"/>
                    </a:ln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a:t>
                      </a:r>
                    </a:p>
                  </a:txBody>
                  <a:tcPr marL="12428" marR="12428" marT="12428" marB="0" anchor="b">
                    <a:lnB w="12700" cap="flat" cmpd="sng" algn="ctr">
                      <a:solidFill>
                        <a:schemeClr val="bg1">
                          <a:lumMod val="65000"/>
                        </a:schemeClr>
                      </a:solidFill>
                      <a:prstDash val="sysDash"/>
                      <a:round/>
                      <a:headEnd type="none" w="med" len="med"/>
                      <a:tailEnd type="none" w="med" len="med"/>
                    </a:lnB>
                    <a:noFill/>
                  </a:tcPr>
                </a:tc>
                <a:tc>
                  <a:txBody>
                    <a:bodyPr/>
                    <a:lstStyle/>
                    <a:p>
                      <a:pPr algn="ctr" fontAlgn="b">
                        <a:lnSpc>
                          <a:spcPct val="100000"/>
                        </a:lnSpc>
                      </a:pPr>
                      <a:r>
                        <a:rPr lang="en-US" sz="1400" b="0" i="0" u="none" strike="noStrike" dirty="0">
                          <a:solidFill>
                            <a:srgbClr val="000000"/>
                          </a:solidFill>
                          <a:effectLst/>
                          <a:latin typeface="Calibri" panose="020F0502020204030204" pitchFamily="34" charset="0"/>
                        </a:rPr>
                        <a:t>NL</a:t>
                      </a:r>
                    </a:p>
                  </a:txBody>
                  <a:tcPr marL="12428" marR="12428" marT="12428" marB="0" anchor="b">
                    <a:lnR w="12700" cap="flat" cmpd="sng" algn="ctr">
                      <a:solidFill>
                        <a:schemeClr val="bg1">
                          <a:lumMod val="65000"/>
                        </a:schemeClr>
                      </a:solidFill>
                      <a:prstDash val="sysDash"/>
                      <a:round/>
                      <a:headEnd type="none" w="med" len="med"/>
                      <a:tailEnd type="none" w="med" len="med"/>
                    </a:lnR>
                    <a:lnB w="12700" cap="flat" cmpd="sng" algn="ctr">
                      <a:solidFill>
                        <a:schemeClr val="bg1">
                          <a:lumMod val="65000"/>
                        </a:schemeClr>
                      </a:solidFill>
                      <a:prstDash val="sysDash"/>
                      <a:round/>
                      <a:headEnd type="none" w="med" len="med"/>
                      <a:tailEnd type="none" w="med" len="med"/>
                    </a:lnB>
                    <a:noFill/>
                  </a:tcPr>
                </a:tc>
                <a:extLst>
                  <a:ext uri="{0D108BD9-81ED-4DB2-BD59-A6C34878D82A}">
                    <a16:rowId xmlns:a16="http://schemas.microsoft.com/office/drawing/2014/main" xmlns="" val="1336284015"/>
                  </a:ext>
                </a:extLst>
              </a:tr>
            </a:tbl>
          </a:graphicData>
        </a:graphic>
      </p:graphicFrame>
    </p:spTree>
    <p:extLst>
      <p:ext uri="{BB962C8B-B14F-4D97-AF65-F5344CB8AC3E}">
        <p14:creationId xmlns:p14="http://schemas.microsoft.com/office/powerpoint/2010/main" val="68680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pPr marL="0" indent="0">
              <a:buNone/>
            </a:pPr>
            <a:r>
              <a:rPr lang="en-US" u="sng" dirty="0"/>
              <a:t>Funding</a:t>
            </a:r>
          </a:p>
          <a:p>
            <a:r>
              <a:rPr lang="en-US" dirty="0"/>
              <a:t>CDFA Specialty Crop </a:t>
            </a:r>
            <a:r>
              <a:rPr lang="en-US"/>
              <a:t>Block Grant </a:t>
            </a:r>
            <a:r>
              <a:rPr lang="en-US" dirty="0"/>
              <a:t>Program</a:t>
            </a:r>
          </a:p>
          <a:p>
            <a:r>
              <a:rPr lang="en-US" dirty="0"/>
              <a:t>California Strawberry Commission</a:t>
            </a:r>
          </a:p>
          <a:p>
            <a:pPr marL="0" indent="0">
              <a:buNone/>
            </a:pPr>
            <a:r>
              <a:rPr lang="en-US" u="sng" dirty="0"/>
              <a:t>Special Thanks</a:t>
            </a:r>
          </a:p>
          <a:p>
            <a:r>
              <a:rPr lang="en-US" dirty="0"/>
              <a:t>Cooperating growers</a:t>
            </a:r>
          </a:p>
          <a:p>
            <a:r>
              <a:rPr lang="en-US" dirty="0"/>
              <a:t>Mark Edsall</a:t>
            </a:r>
          </a:p>
        </p:txBody>
      </p:sp>
    </p:spTree>
    <p:extLst>
      <p:ext uri="{BB962C8B-B14F-4D97-AF65-F5344CB8AC3E}">
        <p14:creationId xmlns:p14="http://schemas.microsoft.com/office/powerpoint/2010/main" val="1078056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2486544"/>
            <a:ext cx="11168958" cy="4155912"/>
          </a:xfrm>
        </p:spPr>
        <p:txBody>
          <a:bodyPr>
            <a:normAutofit/>
          </a:bodyPr>
          <a:lstStyle/>
          <a:p>
            <a:r>
              <a:rPr lang="en-US" dirty="0"/>
              <a:t>Isolates collected from the major strawberry growing areas of California</a:t>
            </a:r>
          </a:p>
          <a:p>
            <a:r>
              <a:rPr lang="en-US" dirty="0"/>
              <a:t>Tested for resistance to active ingredients in:                  </a:t>
            </a:r>
            <a:r>
              <a:rPr lang="en-US" sz="3600" b="1" dirty="0" err="1"/>
              <a:t>Topsin</a:t>
            </a:r>
            <a:r>
              <a:rPr lang="en-US" sz="3600" b="1" dirty="0"/>
              <a:t>, </a:t>
            </a:r>
            <a:r>
              <a:rPr lang="en-US" sz="3600" b="1" dirty="0" err="1"/>
              <a:t>Rovral</a:t>
            </a:r>
            <a:r>
              <a:rPr lang="en-US" sz="3600" b="1" dirty="0"/>
              <a:t>, Elevate, Switch, Pristine,    Luna Sensation/Tranquility, </a:t>
            </a:r>
            <a:r>
              <a:rPr lang="en-US" sz="3600" b="1" dirty="0" err="1"/>
              <a:t>Fontelis</a:t>
            </a:r>
            <a:r>
              <a:rPr lang="en-US" sz="3600" b="1" dirty="0"/>
              <a:t>, </a:t>
            </a:r>
            <a:r>
              <a:rPr lang="en-US" sz="3600" b="1" dirty="0" err="1"/>
              <a:t>Kenja</a:t>
            </a:r>
            <a:r>
              <a:rPr lang="en-US" sz="3600" b="1" dirty="0"/>
              <a:t> </a:t>
            </a:r>
          </a:p>
          <a:p>
            <a:endParaRPr lang="en-US" dirty="0"/>
          </a:p>
          <a:p>
            <a:pPr marL="0" indent="0">
              <a:buNone/>
            </a:pPr>
            <a:endParaRPr lang="en-US" dirty="0"/>
          </a:p>
        </p:txBody>
      </p:sp>
      <p:sp>
        <p:nvSpPr>
          <p:cNvPr id="5" name="Title 4"/>
          <p:cNvSpPr>
            <a:spLocks noGrp="1"/>
          </p:cNvSpPr>
          <p:nvPr>
            <p:ph type="title"/>
          </p:nvPr>
        </p:nvSpPr>
        <p:spPr/>
        <p:txBody>
          <a:bodyPr/>
          <a:lstStyle/>
          <a:p>
            <a:r>
              <a:rPr lang="en-US" dirty="0">
                <a:solidFill>
                  <a:srgbClr val="C00000"/>
                </a:solidFill>
              </a:rPr>
              <a:t>Introduction</a:t>
            </a:r>
          </a:p>
        </p:txBody>
      </p:sp>
      <p:sp>
        <p:nvSpPr>
          <p:cNvPr id="3" name="TextBox 2"/>
          <p:cNvSpPr txBox="1"/>
          <p:nvPr/>
        </p:nvSpPr>
        <p:spPr>
          <a:xfrm>
            <a:off x="524640" y="1953414"/>
            <a:ext cx="1999265" cy="461665"/>
          </a:xfrm>
          <a:prstGeom prst="rect">
            <a:avLst/>
          </a:prstGeom>
          <a:noFill/>
        </p:spPr>
        <p:txBody>
          <a:bodyPr wrap="none" rtlCol="0">
            <a:spAutoFit/>
          </a:bodyPr>
          <a:lstStyle/>
          <a:p>
            <a:r>
              <a:rPr lang="en-US" sz="2400" u="sng" dirty="0">
                <a:latin typeface="Arial" panose="020B0604020202020204" pitchFamily="34" charset="0"/>
                <a:cs typeface="Arial" panose="020B0604020202020204" pitchFamily="34" charset="0"/>
              </a:rPr>
              <a:t>My Research</a:t>
            </a:r>
          </a:p>
        </p:txBody>
      </p:sp>
      <p:sp>
        <p:nvSpPr>
          <p:cNvPr id="6" name="TextBox 5"/>
          <p:cNvSpPr txBox="1"/>
          <p:nvPr/>
        </p:nvSpPr>
        <p:spPr>
          <a:xfrm>
            <a:off x="2438880" y="5583732"/>
            <a:ext cx="6340325" cy="707886"/>
          </a:xfrm>
          <a:prstGeom prst="rect">
            <a:avLst/>
          </a:prstGeom>
          <a:solidFill>
            <a:schemeClr val="bg1"/>
          </a:solidFill>
          <a:ln w="28575">
            <a:solidFill>
              <a:srgbClr val="FF0000"/>
            </a:solidFill>
          </a:ln>
        </p:spPr>
        <p:txBody>
          <a:bodyPr wrap="none" rtlCol="0">
            <a:spAutoFit/>
          </a:bodyPr>
          <a:lstStyle/>
          <a:p>
            <a:r>
              <a:rPr lang="en-US" sz="4000" dirty="0">
                <a:solidFill>
                  <a:srgbClr val="C00000"/>
                </a:solidFill>
              </a:rPr>
              <a:t>Did not test Captan or Thiram</a:t>
            </a:r>
          </a:p>
        </p:txBody>
      </p:sp>
    </p:spTree>
    <p:extLst>
      <p:ext uri="{BB962C8B-B14F-4D97-AF65-F5344CB8AC3E}">
        <p14:creationId xmlns:p14="http://schemas.microsoft.com/office/powerpoint/2010/main" val="4669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u="sng" dirty="0"/>
              <a:t>Eastern U.S.</a:t>
            </a:r>
          </a:p>
          <a:p>
            <a:r>
              <a:rPr lang="en-US" dirty="0"/>
              <a:t>High levels of resistance to important fungicides for Botrytis gray mold control in strawberries</a:t>
            </a:r>
          </a:p>
          <a:p>
            <a:r>
              <a:rPr lang="en-US" dirty="0"/>
              <a:t>Resistance increasing from year to year</a:t>
            </a:r>
          </a:p>
          <a:p>
            <a:r>
              <a:rPr lang="en-US" dirty="0"/>
              <a:t>Isolates resistant to multiple modes of action</a:t>
            </a:r>
          </a:p>
          <a:p>
            <a:pPr marL="0" indent="0">
              <a:buNone/>
            </a:pPr>
            <a:r>
              <a:rPr lang="en-US" u="sng" dirty="0"/>
              <a:t>California</a:t>
            </a:r>
          </a:p>
          <a:p>
            <a:r>
              <a:rPr lang="en-US" dirty="0"/>
              <a:t>Mercier (2010) and Pokorny (2016) - Fresno State</a:t>
            </a:r>
          </a:p>
          <a:p>
            <a:r>
              <a:rPr lang="en-US" dirty="0"/>
              <a:t>Adaskaveg and Gubler (2005) - UC </a:t>
            </a:r>
          </a:p>
        </p:txBody>
      </p:sp>
      <p:sp>
        <p:nvSpPr>
          <p:cNvPr id="5" name="Title 4"/>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248281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232188812"/>
              </p:ext>
            </p:extLst>
          </p:nvPr>
        </p:nvGraphicFramePr>
        <p:xfrm>
          <a:off x="1267481" y="0"/>
          <a:ext cx="9008201" cy="6847371"/>
        </p:xfrm>
        <a:graphic>
          <a:graphicData uri="http://schemas.openxmlformats.org/drawingml/2006/table">
            <a:tbl>
              <a:tblPr firstRow="1">
                <a:tableStyleId>{5C22544A-7EE6-4342-B048-85BDC9FD1C3A}</a:tableStyleId>
              </a:tblPr>
              <a:tblGrid>
                <a:gridCol w="2499229">
                  <a:extLst>
                    <a:ext uri="{9D8B030D-6E8A-4147-A177-3AD203B41FA5}">
                      <a16:colId xmlns:a16="http://schemas.microsoft.com/office/drawing/2014/main" xmlns="" val="771197075"/>
                    </a:ext>
                  </a:extLst>
                </a:gridCol>
                <a:gridCol w="2206276">
                  <a:extLst>
                    <a:ext uri="{9D8B030D-6E8A-4147-A177-3AD203B41FA5}">
                      <a16:colId xmlns:a16="http://schemas.microsoft.com/office/drawing/2014/main" xmlns="" val="827137075"/>
                    </a:ext>
                  </a:extLst>
                </a:gridCol>
                <a:gridCol w="2462607">
                  <a:extLst>
                    <a:ext uri="{9D8B030D-6E8A-4147-A177-3AD203B41FA5}">
                      <a16:colId xmlns:a16="http://schemas.microsoft.com/office/drawing/2014/main" xmlns="" val="3499261321"/>
                    </a:ext>
                  </a:extLst>
                </a:gridCol>
                <a:gridCol w="989064">
                  <a:extLst>
                    <a:ext uri="{9D8B030D-6E8A-4147-A177-3AD203B41FA5}">
                      <a16:colId xmlns:a16="http://schemas.microsoft.com/office/drawing/2014/main" xmlns="" val="4180922867"/>
                    </a:ext>
                  </a:extLst>
                </a:gridCol>
                <a:gridCol w="851025">
                  <a:extLst>
                    <a:ext uri="{9D8B030D-6E8A-4147-A177-3AD203B41FA5}">
                      <a16:colId xmlns:a16="http://schemas.microsoft.com/office/drawing/2014/main" xmlns="" val="3663177223"/>
                    </a:ext>
                  </a:extLst>
                </a:gridCol>
              </a:tblGrid>
              <a:tr h="1134024">
                <a:tc>
                  <a:txBody>
                    <a:bodyPr/>
                    <a:lstStyle/>
                    <a:p>
                      <a:pPr algn="ctr"/>
                      <a:r>
                        <a:rPr lang="en-US" dirty="0"/>
                        <a:t>Product registered</a:t>
                      </a:r>
                      <a:r>
                        <a:rPr lang="en-US" baseline="0" dirty="0"/>
                        <a:t> for Botrytis</a:t>
                      </a:r>
                      <a:endParaRPr lang="en-US" dirty="0"/>
                    </a:p>
                  </a:txBody>
                  <a:tcPr anchor="ctr"/>
                </a:tc>
                <a:tc gridSpan="2">
                  <a:txBody>
                    <a:bodyPr/>
                    <a:lstStyle/>
                    <a:p>
                      <a:pPr algn="ctr"/>
                      <a:r>
                        <a:rPr lang="en-US" dirty="0"/>
                        <a:t>Active</a:t>
                      </a:r>
                      <a:r>
                        <a:rPr lang="en-US" baseline="0" dirty="0"/>
                        <a:t> ingredient(s)</a:t>
                      </a:r>
                      <a:endParaRPr lang="en-US" dirty="0"/>
                    </a:p>
                  </a:txBody>
                  <a:tcPr anchor="ctr"/>
                </a:tc>
                <a:tc hMerge="1">
                  <a:txBody>
                    <a:bodyPr/>
                    <a:lstStyle/>
                    <a:p>
                      <a:endParaRPr lang="en-US"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FRAC code(s)</a:t>
                      </a:r>
                    </a:p>
                    <a:p>
                      <a:pPr algn="ctr"/>
                      <a:endParaRPr lang="en-US" dirty="0"/>
                    </a:p>
                  </a:txBody>
                  <a:tcPr anchor="ctr"/>
                </a:tc>
                <a:tc hMerge="1">
                  <a:txBody>
                    <a:bodyPr/>
                    <a:lstStyle/>
                    <a:p>
                      <a:endParaRPr lang="en-US" dirty="0"/>
                    </a:p>
                  </a:txBody>
                  <a:tcPr/>
                </a:tc>
                <a:extLst>
                  <a:ext uri="{0D108BD9-81ED-4DB2-BD59-A6C34878D82A}">
                    <a16:rowId xmlns:a16="http://schemas.microsoft.com/office/drawing/2014/main" xmlns="" val="312693576"/>
                  </a:ext>
                </a:extLst>
              </a:tr>
              <a:tr h="553994">
                <a:tc>
                  <a:txBody>
                    <a:bodyPr/>
                    <a:lstStyle/>
                    <a:p>
                      <a:r>
                        <a:rPr lang="en-US" dirty="0">
                          <a:solidFill>
                            <a:schemeClr val="tx1"/>
                          </a:solidFill>
                        </a:rPr>
                        <a:t>Topsin</a:t>
                      </a:r>
                    </a:p>
                  </a:txBody>
                  <a:tcPr>
                    <a:lnB w="12700" cap="flat" cmpd="sng" algn="ctr">
                      <a:solidFill>
                        <a:schemeClr val="bg1">
                          <a:lumMod val="65000"/>
                        </a:schemeClr>
                      </a:solidFill>
                      <a:prstDash val="sysDash"/>
                      <a:round/>
                      <a:headEnd type="none" w="med" len="med"/>
                      <a:tailEnd type="none" w="med" len="med"/>
                    </a:lnB>
                    <a:solidFill>
                      <a:schemeClr val="accent1">
                        <a:lumMod val="20000"/>
                        <a:lumOff val="80000"/>
                      </a:schemeClr>
                    </a:solidFill>
                  </a:tcPr>
                </a:tc>
                <a:tc>
                  <a:txBody>
                    <a:bodyPr/>
                    <a:lstStyle/>
                    <a:p>
                      <a:r>
                        <a:rPr lang="en-US" dirty="0">
                          <a:solidFill>
                            <a:schemeClr val="tx1"/>
                          </a:solidFill>
                        </a:rPr>
                        <a:t>thiophanate-methyl</a:t>
                      </a:r>
                    </a:p>
                  </a:txBody>
                  <a:tcPr>
                    <a:lnB w="12700" cap="flat" cmpd="sng" algn="ctr">
                      <a:solidFill>
                        <a:schemeClr val="bg1">
                          <a:lumMod val="65000"/>
                        </a:schemeClr>
                      </a:solidFill>
                      <a:prstDash val="sysDash"/>
                      <a:round/>
                      <a:headEnd type="none" w="med" len="med"/>
                      <a:tailEnd type="none" w="med" len="med"/>
                    </a:lnB>
                    <a:solidFill>
                      <a:schemeClr val="accent1">
                        <a:lumMod val="20000"/>
                        <a:lumOff val="80000"/>
                      </a:schemeClr>
                    </a:solidFill>
                  </a:tcPr>
                </a:tc>
                <a:tc>
                  <a:txBody>
                    <a:bodyPr/>
                    <a:lstStyle/>
                    <a:p>
                      <a:endParaRPr lang="en-US" dirty="0">
                        <a:solidFill>
                          <a:schemeClr val="tx1"/>
                        </a:solidFill>
                      </a:endParaRPr>
                    </a:p>
                  </a:txBody>
                  <a:tcPr>
                    <a:lnB w="12700" cap="flat" cmpd="sng" algn="ctr">
                      <a:solidFill>
                        <a:schemeClr val="bg1">
                          <a:lumMod val="65000"/>
                        </a:schemeClr>
                      </a:solidFill>
                      <a:prstDash val="sysDash"/>
                      <a:round/>
                      <a:headEnd type="none" w="med" len="med"/>
                      <a:tailEnd type="none" w="med" len="med"/>
                    </a:lnB>
                    <a:solidFill>
                      <a:schemeClr val="accent1">
                        <a:lumMod val="20000"/>
                        <a:lumOff val="80000"/>
                      </a:schemeClr>
                    </a:solidFill>
                  </a:tcPr>
                </a:tc>
                <a:tc>
                  <a:txBody>
                    <a:bodyPr/>
                    <a:lstStyle/>
                    <a:p>
                      <a:r>
                        <a:rPr lang="en-US" dirty="0">
                          <a:solidFill>
                            <a:schemeClr val="tx1"/>
                          </a:solidFill>
                        </a:rPr>
                        <a:t>1</a:t>
                      </a:r>
                    </a:p>
                  </a:txBody>
                  <a:tcPr>
                    <a:lnB w="12700" cap="flat" cmpd="sng" algn="ctr">
                      <a:solidFill>
                        <a:schemeClr val="bg1">
                          <a:lumMod val="65000"/>
                        </a:schemeClr>
                      </a:solidFill>
                      <a:prstDash val="sysDash"/>
                      <a:round/>
                      <a:headEnd type="none" w="med" len="med"/>
                      <a:tailEnd type="none" w="med" len="med"/>
                    </a:lnB>
                    <a:solidFill>
                      <a:schemeClr val="accent1">
                        <a:lumMod val="20000"/>
                        <a:lumOff val="80000"/>
                      </a:schemeClr>
                    </a:solidFill>
                  </a:tcPr>
                </a:tc>
                <a:tc>
                  <a:txBody>
                    <a:bodyPr/>
                    <a:lstStyle/>
                    <a:p>
                      <a:endParaRPr lang="en-US" dirty="0">
                        <a:solidFill>
                          <a:schemeClr val="tx1"/>
                        </a:solidFill>
                      </a:endParaRPr>
                    </a:p>
                  </a:txBody>
                  <a:tcPr>
                    <a:lnB w="12700" cap="flat" cmpd="sng" algn="ctr">
                      <a:solidFill>
                        <a:schemeClr val="bg1">
                          <a:lumMod val="65000"/>
                        </a:schemeClr>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098197015"/>
                  </a:ext>
                </a:extLst>
              </a:tr>
              <a:tr h="471518">
                <a:tc>
                  <a:txBody>
                    <a:bodyPr/>
                    <a:lstStyle/>
                    <a:p>
                      <a:r>
                        <a:rPr lang="en-US" dirty="0"/>
                        <a:t>Rovral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iprodione</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2</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4233326253"/>
                  </a:ext>
                </a:extLst>
              </a:tr>
              <a:tr h="471518">
                <a:tc>
                  <a:txBody>
                    <a:bodyPr/>
                    <a:lstStyle/>
                    <a:p>
                      <a:r>
                        <a:rPr lang="en-US" dirty="0"/>
                        <a:t>Fontelis</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penthiopyrad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487631633"/>
                  </a:ext>
                </a:extLst>
              </a:tr>
              <a:tr h="471518">
                <a:tc>
                  <a:txBody>
                    <a:bodyPr/>
                    <a:lstStyle/>
                    <a:p>
                      <a:r>
                        <a:rPr lang="en-US" dirty="0"/>
                        <a:t>Kenja 400</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isofetamid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760942494"/>
                  </a:ext>
                </a:extLst>
              </a:tr>
              <a:tr h="447741">
                <a:tc>
                  <a:txBody>
                    <a:bodyPr/>
                    <a:lstStyle/>
                    <a:p>
                      <a:r>
                        <a:rPr lang="en-US" dirty="0"/>
                        <a:t>Luna Sensation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fluopyram</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trifloxystrobin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11</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892902667"/>
                  </a:ext>
                </a:extLst>
              </a:tr>
              <a:tr h="478579">
                <a:tc>
                  <a:txBody>
                    <a:bodyPr/>
                    <a:lstStyle/>
                    <a:p>
                      <a:r>
                        <a:rPr lang="en-US" dirty="0"/>
                        <a:t>Luna</a:t>
                      </a:r>
                      <a:r>
                        <a:rPr lang="en-US" baseline="0" dirty="0"/>
                        <a:t> Tranquility</a:t>
                      </a:r>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fluopyram</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pyrimethanil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9</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1544440966"/>
                  </a:ext>
                </a:extLst>
              </a:tr>
              <a:tr h="471518">
                <a:tc>
                  <a:txBody>
                    <a:bodyPr/>
                    <a:lstStyle/>
                    <a:p>
                      <a:r>
                        <a:rPr lang="en-US" dirty="0"/>
                        <a:t>Pristine</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boscalid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pyraclostrobin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11</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4096229449"/>
                  </a:ext>
                </a:extLst>
              </a:tr>
              <a:tr h="460889">
                <a:tc>
                  <a:txBody>
                    <a:bodyPr/>
                    <a:lstStyle/>
                    <a:p>
                      <a:r>
                        <a:rPr lang="en-US" dirty="0"/>
                        <a:t>Merivon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fluxapyroxad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pyraclostrobin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11</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943374774"/>
                  </a:ext>
                </a:extLst>
              </a:tr>
              <a:tr h="471518">
                <a:tc>
                  <a:txBody>
                    <a:bodyPr/>
                    <a:lstStyle/>
                    <a:p>
                      <a:r>
                        <a:rPr lang="en-US" dirty="0"/>
                        <a:t>Scala</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pyrimethanil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9</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627929411"/>
                  </a:ext>
                </a:extLst>
              </a:tr>
              <a:tr h="471518">
                <a:tc>
                  <a:txBody>
                    <a:bodyPr/>
                    <a:lstStyle/>
                    <a:p>
                      <a:r>
                        <a:rPr lang="en-US" dirty="0"/>
                        <a:t>Switch</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cyprodinil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fludioxonil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9</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12</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906994451"/>
                  </a:ext>
                </a:extLst>
              </a:tr>
              <a:tr h="471518">
                <a:tc>
                  <a:txBody>
                    <a:bodyPr/>
                    <a:lstStyle/>
                    <a:p>
                      <a:r>
                        <a:rPr lang="en-US" dirty="0"/>
                        <a:t>PH-D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err="1"/>
                        <a:t>polyoxin</a:t>
                      </a:r>
                      <a:r>
                        <a:rPr lang="en-US" dirty="0"/>
                        <a:t>-D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19</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82133314"/>
                  </a:ext>
                </a:extLst>
              </a:tr>
              <a:tr h="471518">
                <a:tc>
                  <a:txBody>
                    <a:bodyPr/>
                    <a:lstStyle/>
                    <a:p>
                      <a:r>
                        <a:rPr lang="en-US" dirty="0"/>
                        <a:t>Elevate</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fenhexamid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867550859"/>
                  </a:ext>
                </a:extLst>
              </a:tr>
            </a:tbl>
          </a:graphicData>
        </a:graphic>
      </p:graphicFrame>
    </p:spTree>
    <p:extLst>
      <p:ext uri="{BB962C8B-B14F-4D97-AF65-F5344CB8AC3E}">
        <p14:creationId xmlns:p14="http://schemas.microsoft.com/office/powerpoint/2010/main" val="100747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569527862"/>
              </p:ext>
            </p:extLst>
          </p:nvPr>
        </p:nvGraphicFramePr>
        <p:xfrm>
          <a:off x="1267481" y="0"/>
          <a:ext cx="9008201" cy="6847371"/>
        </p:xfrm>
        <a:graphic>
          <a:graphicData uri="http://schemas.openxmlformats.org/drawingml/2006/table">
            <a:tbl>
              <a:tblPr firstRow="1">
                <a:tableStyleId>{5C22544A-7EE6-4342-B048-85BDC9FD1C3A}</a:tableStyleId>
              </a:tblPr>
              <a:tblGrid>
                <a:gridCol w="2499229">
                  <a:extLst>
                    <a:ext uri="{9D8B030D-6E8A-4147-A177-3AD203B41FA5}">
                      <a16:colId xmlns:a16="http://schemas.microsoft.com/office/drawing/2014/main" xmlns="" val="771197075"/>
                    </a:ext>
                  </a:extLst>
                </a:gridCol>
                <a:gridCol w="2206276">
                  <a:extLst>
                    <a:ext uri="{9D8B030D-6E8A-4147-A177-3AD203B41FA5}">
                      <a16:colId xmlns:a16="http://schemas.microsoft.com/office/drawing/2014/main" xmlns="" val="827137075"/>
                    </a:ext>
                  </a:extLst>
                </a:gridCol>
                <a:gridCol w="2462607">
                  <a:extLst>
                    <a:ext uri="{9D8B030D-6E8A-4147-A177-3AD203B41FA5}">
                      <a16:colId xmlns:a16="http://schemas.microsoft.com/office/drawing/2014/main" xmlns="" val="3499261321"/>
                    </a:ext>
                  </a:extLst>
                </a:gridCol>
                <a:gridCol w="989064">
                  <a:extLst>
                    <a:ext uri="{9D8B030D-6E8A-4147-A177-3AD203B41FA5}">
                      <a16:colId xmlns:a16="http://schemas.microsoft.com/office/drawing/2014/main" xmlns="" val="4180922867"/>
                    </a:ext>
                  </a:extLst>
                </a:gridCol>
                <a:gridCol w="851025">
                  <a:extLst>
                    <a:ext uri="{9D8B030D-6E8A-4147-A177-3AD203B41FA5}">
                      <a16:colId xmlns:a16="http://schemas.microsoft.com/office/drawing/2014/main" xmlns="" val="3663177223"/>
                    </a:ext>
                  </a:extLst>
                </a:gridCol>
              </a:tblGrid>
              <a:tr h="1134024">
                <a:tc>
                  <a:txBody>
                    <a:bodyPr/>
                    <a:lstStyle/>
                    <a:p>
                      <a:pPr algn="ctr"/>
                      <a:r>
                        <a:rPr lang="en-US" dirty="0"/>
                        <a:t>Product registered</a:t>
                      </a:r>
                      <a:r>
                        <a:rPr lang="en-US" baseline="0" dirty="0"/>
                        <a:t> for Botrytis</a:t>
                      </a:r>
                      <a:endParaRPr lang="en-US" dirty="0"/>
                    </a:p>
                  </a:txBody>
                  <a:tcPr anchor="ctr"/>
                </a:tc>
                <a:tc gridSpan="2">
                  <a:txBody>
                    <a:bodyPr/>
                    <a:lstStyle/>
                    <a:p>
                      <a:pPr algn="ctr"/>
                      <a:r>
                        <a:rPr lang="en-US" dirty="0"/>
                        <a:t>Active</a:t>
                      </a:r>
                      <a:r>
                        <a:rPr lang="en-US" baseline="0" dirty="0"/>
                        <a:t> ingredient(s)</a:t>
                      </a:r>
                      <a:endParaRPr lang="en-US" dirty="0"/>
                    </a:p>
                  </a:txBody>
                  <a:tcPr anchor="ctr"/>
                </a:tc>
                <a:tc hMerge="1">
                  <a:txBody>
                    <a:bodyPr/>
                    <a:lstStyle/>
                    <a:p>
                      <a:endParaRPr lang="en-US"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FRAC code(s)</a:t>
                      </a:r>
                    </a:p>
                    <a:p>
                      <a:pPr algn="ctr"/>
                      <a:endParaRPr lang="en-US" dirty="0"/>
                    </a:p>
                  </a:txBody>
                  <a:tcPr anchor="ctr"/>
                </a:tc>
                <a:tc hMerge="1">
                  <a:txBody>
                    <a:bodyPr/>
                    <a:lstStyle/>
                    <a:p>
                      <a:endParaRPr lang="en-US" dirty="0"/>
                    </a:p>
                  </a:txBody>
                  <a:tcPr/>
                </a:tc>
                <a:extLst>
                  <a:ext uri="{0D108BD9-81ED-4DB2-BD59-A6C34878D82A}">
                    <a16:rowId xmlns:a16="http://schemas.microsoft.com/office/drawing/2014/main" xmlns="" val="312693576"/>
                  </a:ext>
                </a:extLst>
              </a:tr>
              <a:tr h="553994">
                <a:tc>
                  <a:txBody>
                    <a:bodyPr/>
                    <a:lstStyle/>
                    <a:p>
                      <a:r>
                        <a:rPr lang="en-US" dirty="0"/>
                        <a:t>Topsin</a:t>
                      </a:r>
                    </a:p>
                  </a:txBody>
                  <a:tcPr>
                    <a:lnB w="12700" cap="flat" cmpd="sng" algn="ctr">
                      <a:solidFill>
                        <a:schemeClr val="bg1">
                          <a:lumMod val="65000"/>
                        </a:schemeClr>
                      </a:solidFill>
                      <a:prstDash val="sysDash"/>
                      <a:round/>
                      <a:headEnd type="none" w="med" len="med"/>
                      <a:tailEnd type="none" w="med" len="med"/>
                    </a:lnB>
                  </a:tcPr>
                </a:tc>
                <a:tc>
                  <a:txBody>
                    <a:bodyPr/>
                    <a:lstStyle/>
                    <a:p>
                      <a:r>
                        <a:rPr lang="en-US" dirty="0"/>
                        <a:t>thiophanate-methyl</a:t>
                      </a:r>
                    </a:p>
                  </a:txBody>
                  <a:tcPr>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B w="12700" cap="flat" cmpd="sng" algn="ctr">
                      <a:solidFill>
                        <a:schemeClr val="bg1">
                          <a:lumMod val="65000"/>
                        </a:schemeClr>
                      </a:solidFill>
                      <a:prstDash val="sysDash"/>
                      <a:round/>
                      <a:headEnd type="none" w="med" len="med"/>
                      <a:tailEnd type="none" w="med" len="med"/>
                    </a:lnB>
                  </a:tcPr>
                </a:tc>
                <a:tc>
                  <a:txBody>
                    <a:bodyPr/>
                    <a:lstStyle/>
                    <a:p>
                      <a:r>
                        <a:rPr lang="en-US" dirty="0"/>
                        <a:t>1</a:t>
                      </a:r>
                    </a:p>
                  </a:txBody>
                  <a:tcPr>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098197015"/>
                  </a:ext>
                </a:extLst>
              </a:tr>
              <a:tr h="471518">
                <a:tc>
                  <a:txBody>
                    <a:bodyPr/>
                    <a:lstStyle/>
                    <a:p>
                      <a:r>
                        <a:rPr lang="en-US" dirty="0"/>
                        <a:t>Rovral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iprodione</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2</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4233326253"/>
                  </a:ext>
                </a:extLst>
              </a:tr>
              <a:tr h="471518">
                <a:tc>
                  <a:txBody>
                    <a:bodyPr/>
                    <a:lstStyle/>
                    <a:p>
                      <a:r>
                        <a:rPr lang="en-US" dirty="0"/>
                        <a:t>Fontelis</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penthiopyrad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487631633"/>
                  </a:ext>
                </a:extLst>
              </a:tr>
              <a:tr h="471518">
                <a:tc>
                  <a:txBody>
                    <a:bodyPr/>
                    <a:lstStyle/>
                    <a:p>
                      <a:r>
                        <a:rPr lang="en-US" dirty="0"/>
                        <a:t>Kenja 400</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isofetamid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760942494"/>
                  </a:ext>
                </a:extLst>
              </a:tr>
              <a:tr h="447741">
                <a:tc>
                  <a:txBody>
                    <a:bodyPr/>
                    <a:lstStyle/>
                    <a:p>
                      <a:r>
                        <a:rPr lang="en-US" dirty="0"/>
                        <a:t>Luna Sensation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fluopyram</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trifloxystrobin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11</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892902667"/>
                  </a:ext>
                </a:extLst>
              </a:tr>
              <a:tr h="478579">
                <a:tc>
                  <a:txBody>
                    <a:bodyPr/>
                    <a:lstStyle/>
                    <a:p>
                      <a:r>
                        <a:rPr lang="en-US" dirty="0"/>
                        <a:t>Luna</a:t>
                      </a:r>
                      <a:r>
                        <a:rPr lang="en-US" baseline="0" dirty="0"/>
                        <a:t> Tranquility</a:t>
                      </a:r>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fluopyram</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pyrimethanil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9</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1544440966"/>
                  </a:ext>
                </a:extLst>
              </a:tr>
              <a:tr h="471518">
                <a:tc>
                  <a:txBody>
                    <a:bodyPr/>
                    <a:lstStyle/>
                    <a:p>
                      <a:r>
                        <a:rPr lang="en-US" dirty="0"/>
                        <a:t>Pristine</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boscalid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pyraclostrobin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11</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extLst>
                  <a:ext uri="{0D108BD9-81ED-4DB2-BD59-A6C34878D82A}">
                    <a16:rowId xmlns:a16="http://schemas.microsoft.com/office/drawing/2014/main" xmlns="" val="4096229449"/>
                  </a:ext>
                </a:extLst>
              </a:tr>
              <a:tr h="460889">
                <a:tc>
                  <a:txBody>
                    <a:bodyPr/>
                    <a:lstStyle/>
                    <a:p>
                      <a:r>
                        <a:rPr lang="en-US" dirty="0"/>
                        <a:t>Merivon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fluxapyroxad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pyraclostrobin</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11</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extLst>
                  <a:ext uri="{0D108BD9-81ED-4DB2-BD59-A6C34878D82A}">
                    <a16:rowId xmlns:a16="http://schemas.microsoft.com/office/drawing/2014/main" xmlns="" val="2943374774"/>
                  </a:ext>
                </a:extLst>
              </a:tr>
              <a:tr h="471518">
                <a:tc>
                  <a:txBody>
                    <a:bodyPr/>
                    <a:lstStyle/>
                    <a:p>
                      <a:r>
                        <a:rPr lang="en-US" dirty="0"/>
                        <a:t>Scala</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pyrimethanil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9</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627929411"/>
                  </a:ext>
                </a:extLst>
              </a:tr>
              <a:tr h="471518">
                <a:tc>
                  <a:txBody>
                    <a:bodyPr/>
                    <a:lstStyle/>
                    <a:p>
                      <a:r>
                        <a:rPr lang="en-US" dirty="0"/>
                        <a:t>Switch</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cyprodinil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fludioxonil</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9</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r>
                        <a:rPr lang="en-US" dirty="0"/>
                        <a:t>12</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extLst>
                  <a:ext uri="{0D108BD9-81ED-4DB2-BD59-A6C34878D82A}">
                    <a16:rowId xmlns:a16="http://schemas.microsoft.com/office/drawing/2014/main" xmlns="" val="2906994451"/>
                  </a:ext>
                </a:extLst>
              </a:tr>
              <a:tr h="471518">
                <a:tc>
                  <a:txBody>
                    <a:bodyPr/>
                    <a:lstStyle/>
                    <a:p>
                      <a:r>
                        <a:rPr lang="en-US" dirty="0"/>
                        <a:t>PH-D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err="1"/>
                        <a:t>polyoxin</a:t>
                      </a:r>
                      <a:r>
                        <a:rPr lang="en-US" dirty="0"/>
                        <a:t>-D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19</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82133314"/>
                  </a:ext>
                </a:extLst>
              </a:tr>
              <a:tr h="471518">
                <a:tc>
                  <a:txBody>
                    <a:bodyPr/>
                    <a:lstStyle/>
                    <a:p>
                      <a:r>
                        <a:rPr lang="en-US" dirty="0"/>
                        <a:t>Elevate</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fenhexamid</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US" dirty="0"/>
                        <a:t>17</a:t>
                      </a:r>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92D050"/>
                    </a:solidFill>
                  </a:tcPr>
                </a:tc>
                <a:tc>
                  <a:txBody>
                    <a:bodyPr/>
                    <a:lstStyle/>
                    <a:p>
                      <a:endParaRPr lang="en-US" dirty="0"/>
                    </a:p>
                  </a:txBody>
                  <a:tcP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xmlns="" val="2867550859"/>
                  </a:ext>
                </a:extLst>
              </a:tr>
            </a:tbl>
          </a:graphicData>
        </a:graphic>
      </p:graphicFrame>
    </p:spTree>
    <p:extLst>
      <p:ext uri="{BB962C8B-B14F-4D97-AF65-F5344CB8AC3E}">
        <p14:creationId xmlns:p14="http://schemas.microsoft.com/office/powerpoint/2010/main" val="242957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5285" y="-190500"/>
            <a:ext cx="5566839" cy="7048500"/>
          </a:xfrm>
          <a:prstGeom prst="rect">
            <a:avLst/>
          </a:prstGeom>
        </p:spPr>
      </p:pic>
      <p:grpSp>
        <p:nvGrpSpPr>
          <p:cNvPr id="7" name="Group 6"/>
          <p:cNvGrpSpPr/>
          <p:nvPr/>
        </p:nvGrpSpPr>
        <p:grpSpPr>
          <a:xfrm>
            <a:off x="4158948" y="3341329"/>
            <a:ext cx="2110622" cy="2346972"/>
            <a:chOff x="4158948" y="3341329"/>
            <a:chExt cx="2110622" cy="2346972"/>
          </a:xfrm>
        </p:grpSpPr>
        <p:sp>
          <p:nvSpPr>
            <p:cNvPr id="3" name="Oval 2"/>
            <p:cNvSpPr/>
            <p:nvPr/>
          </p:nvSpPr>
          <p:spPr>
            <a:xfrm>
              <a:off x="4158948" y="3341329"/>
              <a:ext cx="929567" cy="909484"/>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4819974" y="4612081"/>
              <a:ext cx="746235" cy="730113"/>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507840" y="4864711"/>
              <a:ext cx="761730" cy="82359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797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921690" cy="685800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97076" y="-5934"/>
            <a:ext cx="4647324" cy="6863934"/>
          </a:xfrm>
          <a:prstGeom prst="rect">
            <a:avLst/>
          </a:prstGeom>
        </p:spPr>
      </p:pic>
    </p:spTree>
    <p:extLst>
      <p:ext uri="{BB962C8B-B14F-4D97-AF65-F5344CB8AC3E}">
        <p14:creationId xmlns:p14="http://schemas.microsoft.com/office/powerpoint/2010/main" val="775268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15151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422" t="20128" r="9630" b="16410"/>
          <a:stretch/>
        </p:blipFill>
        <p:spPr>
          <a:xfrm>
            <a:off x="2408507" y="1415562"/>
            <a:ext cx="9792410" cy="5314960"/>
          </a:xfrm>
          <a:prstGeom prst="rect">
            <a:avLst/>
          </a:prstGeom>
        </p:spPr>
      </p:pic>
      <p:sp>
        <p:nvSpPr>
          <p:cNvPr id="6" name="TextBox 5"/>
          <p:cNvSpPr txBox="1"/>
          <p:nvPr/>
        </p:nvSpPr>
        <p:spPr>
          <a:xfrm>
            <a:off x="1688123" y="1891142"/>
            <a:ext cx="212010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No fungicide</a:t>
            </a:r>
          </a:p>
        </p:txBody>
      </p:sp>
      <p:sp>
        <p:nvSpPr>
          <p:cNvPr id="7" name="TextBox 6"/>
          <p:cNvSpPr txBox="1"/>
          <p:nvPr/>
        </p:nvSpPr>
        <p:spPr>
          <a:xfrm>
            <a:off x="287368" y="3643360"/>
            <a:ext cx="308182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Active ingredient 2</a:t>
            </a:r>
          </a:p>
        </p:txBody>
      </p:sp>
      <p:sp>
        <p:nvSpPr>
          <p:cNvPr id="8" name="TextBox 7"/>
          <p:cNvSpPr txBox="1"/>
          <p:nvPr/>
        </p:nvSpPr>
        <p:spPr>
          <a:xfrm>
            <a:off x="565776" y="2636446"/>
            <a:ext cx="298781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Active Ingredient 1</a:t>
            </a:r>
          </a:p>
        </p:txBody>
      </p:sp>
      <p:sp>
        <p:nvSpPr>
          <p:cNvPr id="9" name="TextBox 8"/>
          <p:cNvSpPr txBox="1"/>
          <p:nvPr/>
        </p:nvSpPr>
        <p:spPr>
          <a:xfrm>
            <a:off x="-69097" y="4667338"/>
            <a:ext cx="311247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Active ingredient 3</a:t>
            </a:r>
          </a:p>
        </p:txBody>
      </p:sp>
      <p:sp>
        <p:nvSpPr>
          <p:cNvPr id="10" name="TextBox 9"/>
          <p:cNvSpPr txBox="1"/>
          <p:nvPr/>
        </p:nvSpPr>
        <p:spPr>
          <a:xfrm rot="18683962">
            <a:off x="4337481" y="611055"/>
            <a:ext cx="171553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rPr>
              <a:t>Sample 1</a:t>
            </a:r>
          </a:p>
        </p:txBody>
      </p:sp>
      <p:sp>
        <p:nvSpPr>
          <p:cNvPr id="11" name="TextBox 10"/>
          <p:cNvSpPr txBox="1"/>
          <p:nvPr/>
        </p:nvSpPr>
        <p:spPr>
          <a:xfrm rot="18683962">
            <a:off x="5491715" y="652849"/>
            <a:ext cx="171553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rPr>
              <a:t>Sample 2</a:t>
            </a:r>
          </a:p>
        </p:txBody>
      </p:sp>
      <p:sp>
        <p:nvSpPr>
          <p:cNvPr id="12" name="TextBox 11"/>
          <p:cNvSpPr txBox="1"/>
          <p:nvPr/>
        </p:nvSpPr>
        <p:spPr>
          <a:xfrm rot="18683962">
            <a:off x="6533411" y="668266"/>
            <a:ext cx="171553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rPr>
              <a:t>Sample 3</a:t>
            </a:r>
          </a:p>
        </p:txBody>
      </p:sp>
      <p:sp>
        <p:nvSpPr>
          <p:cNvPr id="13" name="TextBox 12"/>
          <p:cNvSpPr txBox="1"/>
          <p:nvPr/>
        </p:nvSpPr>
        <p:spPr>
          <a:xfrm rot="18683962">
            <a:off x="7482396" y="670433"/>
            <a:ext cx="171553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rPr>
              <a:t>Sample 4</a:t>
            </a:r>
          </a:p>
        </p:txBody>
      </p:sp>
      <p:sp>
        <p:nvSpPr>
          <p:cNvPr id="14" name="TextBox 13"/>
          <p:cNvSpPr txBox="1"/>
          <p:nvPr/>
        </p:nvSpPr>
        <p:spPr>
          <a:xfrm rot="18683962">
            <a:off x="8654551" y="670434"/>
            <a:ext cx="171553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rPr>
              <a:t>Sample 5</a:t>
            </a:r>
          </a:p>
        </p:txBody>
      </p:sp>
      <p:sp>
        <p:nvSpPr>
          <p:cNvPr id="15" name="TextBox 14"/>
          <p:cNvSpPr txBox="1"/>
          <p:nvPr/>
        </p:nvSpPr>
        <p:spPr>
          <a:xfrm rot="18683962">
            <a:off x="9657112" y="611056"/>
            <a:ext cx="171553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rPr>
              <a:t>Sample 6</a:t>
            </a:r>
          </a:p>
        </p:txBody>
      </p:sp>
    </p:spTree>
    <p:extLst>
      <p:ext uri="{BB962C8B-B14F-4D97-AF65-F5344CB8AC3E}">
        <p14:creationId xmlns:p14="http://schemas.microsoft.com/office/powerpoint/2010/main" val="307531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Tree>
    <p:extLst>
      <p:ext uri="{BB962C8B-B14F-4D97-AF65-F5344CB8AC3E}">
        <p14:creationId xmlns:p14="http://schemas.microsoft.com/office/powerpoint/2010/main" val="27371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l Poly Shei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2152</TotalTime>
  <Words>906</Words>
  <Application>Microsoft Office PowerPoint</Application>
  <PresentationFormat>Custom</PresentationFormat>
  <Paragraphs>419</Paragraphs>
  <Slides>16</Slides>
  <Notes>10</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1_Office Theme</vt:lpstr>
      <vt:lpstr>Cal Poly Sheild</vt:lpstr>
      <vt:lpstr>Resistance of Botrytis Gray Mold to Multiple Fungicides</vt:lpstr>
      <vt:lpstr>Introduction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Oxnard</vt:lpstr>
      <vt:lpstr>Early Season</vt:lpstr>
      <vt:lpstr>How do resistant individuals “overwinter” or get introduced year to year?</vt:lpstr>
      <vt:lpstr>Spray Program Matters</vt:lpstr>
      <vt:lpstr>PowerPoint Presentation</vt:lpstr>
      <vt:lpstr>Acknowledgements</vt:lpstr>
    </vt:vector>
  </TitlesOfParts>
  <Company>Cal Poly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Suzuki</dc:creator>
  <cp:lastModifiedBy>Administrator</cp:lastModifiedBy>
  <cp:revision>165</cp:revision>
  <dcterms:created xsi:type="dcterms:W3CDTF">2015-10-26T20:42:37Z</dcterms:created>
  <dcterms:modified xsi:type="dcterms:W3CDTF">2016-09-15T22:25:01Z</dcterms:modified>
</cp:coreProperties>
</file>