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57" r:id="rId3"/>
    <p:sldId id="271" r:id="rId4"/>
    <p:sldId id="274" r:id="rId5"/>
    <p:sldId id="275" r:id="rId6"/>
    <p:sldId id="272" r:id="rId7"/>
    <p:sldId id="262" r:id="rId8"/>
    <p:sldId id="264" r:id="rId9"/>
    <p:sldId id="268" r:id="rId10"/>
    <p:sldId id="281" r:id="rId11"/>
    <p:sldId id="294" r:id="rId12"/>
    <p:sldId id="273" r:id="rId13"/>
    <p:sldId id="293" r:id="rId14"/>
    <p:sldId id="289" r:id="rId15"/>
    <p:sldId id="290" r:id="rId16"/>
    <p:sldId id="291" r:id="rId17"/>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14" d="100"/>
          <a:sy n="114" d="100"/>
        </p:scale>
        <p:origin x="1392" y="1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33E05D6F-E4C7-4E86-B457-8FADC4AFDCE9}" type="datetimeFigureOut">
              <a:rPr lang="en-US" smtClean="0"/>
              <a:t>4/27/2017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02A32077-A369-40C2-8262-02BE5DFCC509}" type="slidenum">
              <a:rPr lang="en-US" smtClean="0"/>
              <a:t>‹#›</a:t>
            </a:fld>
            <a:endParaRPr lang="en-US"/>
          </a:p>
        </p:txBody>
      </p:sp>
    </p:spTree>
    <p:extLst>
      <p:ext uri="{BB962C8B-B14F-4D97-AF65-F5344CB8AC3E}">
        <p14:creationId xmlns:p14="http://schemas.microsoft.com/office/powerpoint/2010/main" val="252751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431925" y="1169988"/>
            <a:ext cx="4213225" cy="3160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42950" indent="-285750" eaLnBrk="0" hangingPunct="0">
              <a:defRPr>
                <a:solidFill>
                  <a:schemeClr val="tx1"/>
                </a:solidFill>
                <a:latin typeface="Candara" panose="020E0502030303020204" pitchFamily="34" charset="0"/>
                <a:cs typeface="Arial" panose="020B0604020202020204" pitchFamily="34" charset="0"/>
              </a:defRPr>
            </a:lvl2pPr>
            <a:lvl3pPr marL="1143000" indent="-228600" eaLnBrk="0" hangingPunct="0">
              <a:defRPr>
                <a:solidFill>
                  <a:schemeClr val="tx1"/>
                </a:solidFill>
                <a:latin typeface="Candara" panose="020E0502030303020204" pitchFamily="34" charset="0"/>
                <a:cs typeface="Arial" panose="020B0604020202020204" pitchFamily="34" charset="0"/>
              </a:defRPr>
            </a:lvl3pPr>
            <a:lvl4pPr marL="1600200" indent="-228600" eaLnBrk="0" hangingPunct="0">
              <a:defRPr>
                <a:solidFill>
                  <a:schemeClr val="tx1"/>
                </a:solidFill>
                <a:latin typeface="Candara" panose="020E0502030303020204" pitchFamily="34" charset="0"/>
                <a:cs typeface="Arial" panose="020B0604020202020204" pitchFamily="34" charset="0"/>
              </a:defRPr>
            </a:lvl4pPr>
            <a:lvl5pPr marL="2057400" indent="-228600" eaLnBrk="0" hangingPunct="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5FE9C583-33C0-4120-9DDA-09F5FF6EE348}"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357534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DC9D9F-F993-4187-8DAA-689BDDAC4EAE}"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142707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C9D9F-F993-4187-8DAA-689BDDAC4EAE}"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200832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C9D9F-F993-4187-8DAA-689BDDAC4EAE}"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368161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C9D9F-F993-4187-8DAA-689BDDAC4EAE}"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365927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DC9D9F-F993-4187-8DAA-689BDDAC4EAE}" type="datetimeFigureOut">
              <a:rPr lang="en-US" smtClean="0"/>
              <a:t>4/27/2017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357577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DC9D9F-F993-4187-8DAA-689BDDAC4EAE}"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107653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DC9D9F-F993-4187-8DAA-689BDDAC4EAE}" type="datetimeFigureOut">
              <a:rPr lang="en-US" smtClean="0"/>
              <a:t>4/27/2017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266183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DC9D9F-F993-4187-8DAA-689BDDAC4EAE}" type="datetimeFigureOut">
              <a:rPr lang="en-US" smtClean="0"/>
              <a:t>4/27/2017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323481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C9D9F-F993-4187-8DAA-689BDDAC4EAE}" type="datetimeFigureOut">
              <a:rPr lang="en-US" smtClean="0"/>
              <a:t>4/27/2017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20825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DC9D9F-F993-4187-8DAA-689BDDAC4EAE}"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773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DC9D9F-F993-4187-8DAA-689BDDAC4EAE}" type="datetimeFigureOut">
              <a:rPr lang="en-US" smtClean="0"/>
              <a:t>4/27/2017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3F6E8-768A-4767-8B4A-BDFC74ABC678}" type="slidenum">
              <a:rPr lang="en-US" smtClean="0"/>
              <a:t>‹#›</a:t>
            </a:fld>
            <a:endParaRPr lang="en-US"/>
          </a:p>
        </p:txBody>
      </p:sp>
    </p:spTree>
    <p:extLst>
      <p:ext uri="{BB962C8B-B14F-4D97-AF65-F5344CB8AC3E}">
        <p14:creationId xmlns:p14="http://schemas.microsoft.com/office/powerpoint/2010/main" val="417205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C9D9F-F993-4187-8DAA-689BDDAC4EAE}" type="datetimeFigureOut">
              <a:rPr lang="en-US" smtClean="0"/>
              <a:t>4/27/2017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3F6E8-768A-4767-8B4A-BDFC74ABC678}" type="slidenum">
              <a:rPr lang="en-US" smtClean="0"/>
              <a:t>‹#›</a:t>
            </a:fld>
            <a:endParaRPr lang="en-US"/>
          </a:p>
        </p:txBody>
      </p:sp>
    </p:spTree>
    <p:extLst>
      <p:ext uri="{BB962C8B-B14F-4D97-AF65-F5344CB8AC3E}">
        <p14:creationId xmlns:p14="http://schemas.microsoft.com/office/powerpoint/2010/main" val="742678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hyperlink" Target="http://wate.com/2017/02/28/bount-county-high-school-student-finds-worm-in-cafeteria-fruit-cu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Placeholder 9"/>
          <p:cNvSpPr>
            <a:spLocks noGrp="1"/>
          </p:cNvSpPr>
          <p:nvPr>
            <p:ph type="body" idx="1"/>
          </p:nvPr>
        </p:nvSpPr>
        <p:spPr>
          <a:xfrm>
            <a:off x="211631" y="2164001"/>
            <a:ext cx="8732939" cy="1560711"/>
          </a:xfrm>
        </p:spPr>
        <p:txBody>
          <a:bodyPr>
            <a:noAutofit/>
          </a:bodyPr>
          <a:lstStyle/>
          <a:p>
            <a:pPr algn="ctr"/>
            <a:r>
              <a:rPr lang="en-US" altLang="en-US" sz="4000" b="1" i="1" dirty="0">
                <a:solidFill>
                  <a:schemeClr val="tx1"/>
                </a:solidFill>
                <a:latin typeface="Segoe UI" panose="020B0502040204020203" pitchFamily="34" charset="0"/>
                <a:cs typeface="Segoe UI" panose="020B0502040204020203" pitchFamily="34" charset="0"/>
              </a:rPr>
              <a:t>Drosophila </a:t>
            </a:r>
            <a:r>
              <a:rPr lang="en-US" altLang="en-US" sz="4000" b="1" dirty="0">
                <a:solidFill>
                  <a:schemeClr val="tx1"/>
                </a:solidFill>
                <a:latin typeface="Segoe UI" panose="020B0502040204020203" pitchFamily="34" charset="0"/>
                <a:cs typeface="Segoe UI" panose="020B0502040204020203" pitchFamily="34" charset="0"/>
              </a:rPr>
              <a:t>&amp; Corn Earworm Management </a:t>
            </a:r>
          </a:p>
        </p:txBody>
      </p:sp>
      <p:sp>
        <p:nvSpPr>
          <p:cNvPr id="2051" name="TextBox 10"/>
          <p:cNvSpPr txBox="1">
            <a:spLocks noChangeArrowheads="1"/>
          </p:cNvSpPr>
          <p:nvPr/>
        </p:nvSpPr>
        <p:spPr bwMode="auto">
          <a:xfrm>
            <a:off x="1304725" y="4672309"/>
            <a:ext cx="6546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a:latin typeface="Segoe UI" panose="020B0502040204020203" pitchFamily="34" charset="0"/>
                <a:cs typeface="Segoe UI" panose="020B0502040204020203" pitchFamily="34" charset="0"/>
              </a:rPr>
              <a:t>Anna D. Howell - UCCE Ventura Co.</a:t>
            </a:r>
          </a:p>
          <a:p>
            <a:pPr algn="ctr">
              <a:spcBef>
                <a:spcPct val="0"/>
              </a:spcBef>
              <a:buFontTx/>
              <a:buNone/>
            </a:pPr>
            <a:r>
              <a:rPr lang="en-US" altLang="en-US" dirty="0">
                <a:latin typeface="Segoe UI" panose="020B0502040204020203" pitchFamily="34" charset="0"/>
                <a:cs typeface="Segoe UI" panose="020B0502040204020203" pitchFamily="34" charset="0"/>
              </a:rPr>
              <a:t>Frank </a:t>
            </a:r>
            <a:r>
              <a:rPr lang="en-US" altLang="en-US" dirty="0" err="1">
                <a:latin typeface="Segoe UI" panose="020B0502040204020203" pitchFamily="34" charset="0"/>
                <a:cs typeface="Segoe UI" panose="020B0502040204020203" pitchFamily="34" charset="0"/>
              </a:rPr>
              <a:t>Zalom</a:t>
            </a:r>
            <a:r>
              <a:rPr lang="en-US" altLang="en-US" dirty="0">
                <a:latin typeface="Segoe UI" panose="020B0502040204020203" pitchFamily="34" charset="0"/>
                <a:cs typeface="Segoe UI" panose="020B0502040204020203" pitchFamily="34" charset="0"/>
              </a:rPr>
              <a:t> – UC Davis</a:t>
            </a:r>
          </a:p>
          <a:p>
            <a:pPr algn="ctr">
              <a:spcBef>
                <a:spcPct val="0"/>
              </a:spcBef>
              <a:buFontTx/>
              <a:buNone/>
            </a:pPr>
            <a:r>
              <a:rPr lang="en-US" altLang="en-US" dirty="0">
                <a:latin typeface="Segoe UI" panose="020B0502040204020203" pitchFamily="34" charset="0"/>
                <a:cs typeface="Segoe UI" panose="020B0502040204020203" pitchFamily="34" charset="0"/>
              </a:rPr>
              <a:t>Mark Bolda – UCCE Santa Cruz Co.</a:t>
            </a:r>
          </a:p>
        </p:txBody>
      </p:sp>
      <p:pic>
        <p:nvPicPr>
          <p:cNvPr id="20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79" y="18349"/>
            <a:ext cx="9115023" cy="112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02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2" y="0"/>
            <a:ext cx="8229600" cy="1143000"/>
          </a:xfrm>
        </p:spPr>
        <p:txBody>
          <a:bodyPr/>
          <a:lstStyle/>
          <a:p>
            <a:r>
              <a:rPr lang="en-US" dirty="0">
                <a:solidFill>
                  <a:srgbClr val="C00000"/>
                </a:solidFill>
                <a:latin typeface="Segoe UI" panose="020B0502040204020203" pitchFamily="34" charset="0"/>
                <a:cs typeface="Segoe UI" panose="020B0502040204020203" pitchFamily="34" charset="0"/>
              </a:rPr>
              <a:t>Cultural prevention</a:t>
            </a:r>
          </a:p>
        </p:txBody>
      </p:sp>
      <p:sp>
        <p:nvSpPr>
          <p:cNvPr id="3" name="Content Placeholder 2"/>
          <p:cNvSpPr>
            <a:spLocks noGrp="1"/>
          </p:cNvSpPr>
          <p:nvPr>
            <p:ph idx="1"/>
          </p:nvPr>
        </p:nvSpPr>
        <p:spPr>
          <a:xfrm>
            <a:off x="351814" y="1297119"/>
            <a:ext cx="7886700" cy="4351338"/>
          </a:xfrm>
        </p:spPr>
        <p:txBody>
          <a:bodyPr>
            <a:noAutofit/>
          </a:bodyPr>
          <a:lstStyle/>
          <a:p>
            <a:pPr marL="0" indent="0">
              <a:buNone/>
            </a:pPr>
            <a:r>
              <a:rPr lang="en-US" sz="3200" dirty="0">
                <a:latin typeface="Segoe UI" panose="020B0502040204020203" pitchFamily="34" charset="0"/>
                <a:cs typeface="Segoe UI" panose="020B0502040204020203" pitchFamily="34" charset="0"/>
              </a:rPr>
              <a:t>Sanitation</a:t>
            </a:r>
          </a:p>
          <a:p>
            <a:pPr marL="0" indent="0">
              <a:buNone/>
            </a:pPr>
            <a:endParaRPr lang="en-US" sz="1200" dirty="0">
              <a:latin typeface="Segoe UI" panose="020B0502040204020203" pitchFamily="34" charset="0"/>
              <a:cs typeface="Segoe UI" panose="020B0502040204020203" pitchFamily="34" charset="0"/>
            </a:endParaRPr>
          </a:p>
          <a:p>
            <a:pPr marL="0" indent="0">
              <a:buNone/>
            </a:pPr>
            <a:r>
              <a:rPr lang="en-US" sz="3200" dirty="0">
                <a:latin typeface="Segoe UI" panose="020B0502040204020203" pitchFamily="34" charset="0"/>
                <a:cs typeface="Segoe UI" panose="020B0502040204020203" pitchFamily="34" charset="0"/>
              </a:rPr>
              <a:t>Remove mature,</a:t>
            </a:r>
          </a:p>
          <a:p>
            <a:pPr marL="0" indent="0">
              <a:buNone/>
            </a:pPr>
            <a:r>
              <a:rPr lang="en-US" sz="3200" dirty="0">
                <a:latin typeface="Segoe UI" panose="020B0502040204020203" pitchFamily="34" charset="0"/>
                <a:cs typeface="Segoe UI" panose="020B0502040204020203" pitchFamily="34" charset="0"/>
              </a:rPr>
              <a:t>overripe, and culled fruit</a:t>
            </a:r>
          </a:p>
          <a:p>
            <a:pPr marL="0" indent="0">
              <a:buNone/>
            </a:pPr>
            <a:endParaRPr lang="en-US" sz="1200" dirty="0">
              <a:latin typeface="Segoe UI" panose="020B0502040204020203" pitchFamily="34" charset="0"/>
              <a:cs typeface="Segoe UI" panose="020B0502040204020203" pitchFamily="34" charset="0"/>
            </a:endParaRPr>
          </a:p>
          <a:p>
            <a:pPr marL="0" indent="0">
              <a:buNone/>
            </a:pPr>
            <a:r>
              <a:rPr lang="en-US" sz="3200" dirty="0">
                <a:latin typeface="Segoe UI" panose="020B0502040204020203" pitchFamily="34" charset="0"/>
                <a:cs typeface="Segoe UI" panose="020B0502040204020203" pitchFamily="34" charset="0"/>
              </a:rPr>
              <a:t>Remove abandoned fields</a:t>
            </a:r>
          </a:p>
          <a:p>
            <a:pPr marL="0" indent="0">
              <a:buNone/>
            </a:pPr>
            <a:endParaRPr lang="en-US" sz="1200" dirty="0">
              <a:latin typeface="Segoe UI" panose="020B0502040204020203" pitchFamily="34" charset="0"/>
              <a:cs typeface="Segoe UI" panose="020B0502040204020203" pitchFamily="34" charset="0"/>
            </a:endParaRPr>
          </a:p>
          <a:p>
            <a:pPr marL="0" indent="0">
              <a:buNone/>
            </a:pPr>
            <a:r>
              <a:rPr lang="en-US" sz="3200" dirty="0">
                <a:latin typeface="Segoe UI" panose="020B0502040204020203" pitchFamily="34" charset="0"/>
                <a:cs typeface="Segoe UI" panose="020B0502040204020203" pitchFamily="34" charset="0"/>
              </a:rPr>
              <a:t>Shorten harvest intervals </a:t>
            </a:r>
          </a:p>
        </p:txBody>
      </p:sp>
      <p:pic>
        <p:nvPicPr>
          <p:cNvPr id="4" name="Picture 3" descr="Strawberry sanitation furrows 2012 sm"/>
          <p:cNvPicPr>
            <a:picLocks noChangeAspect="1" noChangeArrowheads="1"/>
          </p:cNvPicPr>
          <p:nvPr/>
        </p:nvPicPr>
        <p:blipFill>
          <a:blip r:embed="rId2"/>
          <a:srcRect/>
          <a:stretch>
            <a:fillRect/>
          </a:stretch>
        </p:blipFill>
        <p:spPr bwMode="auto">
          <a:xfrm>
            <a:off x="5945672" y="1622042"/>
            <a:ext cx="3198328" cy="4265650"/>
          </a:xfrm>
          <a:prstGeom prst="rect">
            <a:avLst/>
          </a:prstGeom>
          <a:noFill/>
        </p:spPr>
      </p:pic>
      <p:sp>
        <p:nvSpPr>
          <p:cNvPr id="5" name="TextBox 4"/>
          <p:cNvSpPr txBox="1"/>
          <p:nvPr/>
        </p:nvSpPr>
        <p:spPr>
          <a:xfrm>
            <a:off x="6490872" y="5906609"/>
            <a:ext cx="2436409" cy="369332"/>
          </a:xfrm>
          <a:prstGeom prst="rect">
            <a:avLst/>
          </a:prstGeom>
          <a:noFill/>
        </p:spPr>
        <p:txBody>
          <a:bodyPr wrap="none" rtlCol="0">
            <a:spAutoFit/>
          </a:bodyPr>
          <a:lstStyle/>
          <a:p>
            <a:r>
              <a:rPr lang="en-US" dirty="0"/>
              <a:t>Photo: Dr. Frank </a:t>
            </a:r>
            <a:r>
              <a:rPr lang="en-US" dirty="0" err="1"/>
              <a:t>Zalom</a:t>
            </a:r>
            <a:endParaRPr lang="en-US" dirty="0"/>
          </a:p>
        </p:txBody>
      </p:sp>
    </p:spTree>
    <p:extLst>
      <p:ext uri="{BB962C8B-B14F-4D97-AF65-F5344CB8AC3E}">
        <p14:creationId xmlns:p14="http://schemas.microsoft.com/office/powerpoint/2010/main" val="425737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84" y="1458912"/>
            <a:ext cx="7886700" cy="4351338"/>
          </a:xfrm>
        </p:spPr>
        <p:txBody>
          <a:bodyPr>
            <a:normAutofit/>
          </a:bodyPr>
          <a:lstStyle/>
          <a:p>
            <a:pPr marL="0" indent="0">
              <a:buNone/>
            </a:pPr>
            <a:r>
              <a:rPr lang="en-US" sz="3200" dirty="0">
                <a:latin typeface="Segoe UI" panose="020B0502040204020203" pitchFamily="34" charset="0"/>
                <a:cs typeface="Segoe UI" panose="020B0502040204020203" pitchFamily="34" charset="0"/>
              </a:rPr>
              <a:t>Organophosphates</a:t>
            </a:r>
          </a:p>
          <a:p>
            <a:pPr marL="0" indent="0">
              <a:buNone/>
            </a:pP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Malathion</a:t>
            </a:r>
            <a:endParaRPr lang="en-US" sz="3200" dirty="0">
              <a:latin typeface="Segoe UI" panose="020B0502040204020203" pitchFamily="34" charset="0"/>
              <a:cs typeface="Segoe UI" panose="020B0502040204020203" pitchFamily="34" charset="0"/>
            </a:endParaRPr>
          </a:p>
          <a:p>
            <a:pPr marL="0" indent="0">
              <a:buNone/>
            </a:pPr>
            <a:r>
              <a:rPr lang="en-US" sz="3200" dirty="0" err="1">
                <a:latin typeface="Segoe UI" panose="020B0502040204020203" pitchFamily="34" charset="0"/>
                <a:cs typeface="Segoe UI" panose="020B0502040204020203" pitchFamily="34" charset="0"/>
              </a:rPr>
              <a:t>Pyrethrioids</a:t>
            </a:r>
            <a:r>
              <a:rPr lang="en-US" sz="3200" dirty="0">
                <a:latin typeface="Segoe UI" panose="020B0502040204020203" pitchFamily="34" charset="0"/>
                <a:cs typeface="Segoe UI" panose="020B0502040204020203" pitchFamily="34" charset="0"/>
              </a:rPr>
              <a:t>*</a:t>
            </a:r>
          </a:p>
          <a:p>
            <a:pPr marL="0" indent="0">
              <a:buNone/>
            </a:pP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Danitol</a:t>
            </a:r>
            <a:r>
              <a:rPr lang="en-US" sz="3200" dirty="0">
                <a:latin typeface="Segoe UI" panose="020B0502040204020203" pitchFamily="34" charset="0"/>
                <a:cs typeface="Segoe UI" panose="020B0502040204020203" pitchFamily="34" charset="0"/>
              </a:rPr>
              <a:t>, Brigade, </a:t>
            </a:r>
            <a:r>
              <a:rPr lang="en-US" sz="3200" dirty="0" err="1">
                <a:latin typeface="Segoe UI" panose="020B0502040204020203" pitchFamily="34" charset="0"/>
                <a:cs typeface="Segoe UI" panose="020B0502040204020203" pitchFamily="34" charset="0"/>
              </a:rPr>
              <a:t>Bifenture</a:t>
            </a:r>
            <a:endParaRPr lang="en-US" sz="3200" dirty="0">
              <a:latin typeface="Segoe UI" panose="020B0502040204020203" pitchFamily="34" charset="0"/>
              <a:cs typeface="Segoe UI" panose="020B0502040204020203" pitchFamily="34" charset="0"/>
            </a:endParaRPr>
          </a:p>
          <a:p>
            <a:pPr marL="0" indent="0">
              <a:buNone/>
            </a:pPr>
            <a:r>
              <a:rPr lang="en-US" sz="3200" dirty="0" err="1">
                <a:latin typeface="Segoe UI" panose="020B0502040204020203" pitchFamily="34" charset="0"/>
                <a:cs typeface="Segoe UI" panose="020B0502040204020203" pitchFamily="34" charset="0"/>
              </a:rPr>
              <a:t>Spinosyns</a:t>
            </a:r>
            <a:endParaRPr lang="en-US" sz="3200" dirty="0">
              <a:latin typeface="Segoe UI" panose="020B0502040204020203" pitchFamily="34" charset="0"/>
              <a:cs typeface="Segoe UI" panose="020B0502040204020203" pitchFamily="34" charset="0"/>
            </a:endParaRPr>
          </a:p>
          <a:p>
            <a:pPr marL="0" indent="0">
              <a:buNone/>
            </a:pPr>
            <a:r>
              <a:rPr lang="en-US" sz="3200" dirty="0">
                <a:latin typeface="Segoe UI" panose="020B0502040204020203" pitchFamily="34" charset="0"/>
                <a:cs typeface="Segoe UI" panose="020B0502040204020203" pitchFamily="34" charset="0"/>
              </a:rPr>
              <a:t>	Entrust, Success, Radiant</a:t>
            </a:r>
          </a:p>
        </p:txBody>
      </p:sp>
      <p:sp>
        <p:nvSpPr>
          <p:cNvPr id="4" name="TextBox 3"/>
          <p:cNvSpPr txBox="1"/>
          <p:nvPr/>
        </p:nvSpPr>
        <p:spPr>
          <a:xfrm>
            <a:off x="1001414" y="5534052"/>
            <a:ext cx="6644768" cy="1200329"/>
          </a:xfrm>
          <a:prstGeom prst="rect">
            <a:avLst/>
          </a:prstGeom>
          <a:noFill/>
        </p:spPr>
        <p:txBody>
          <a:bodyPr wrap="none" rtlCol="0">
            <a:spAutoFit/>
          </a:bodyPr>
          <a:lstStyle/>
          <a:p>
            <a:r>
              <a:rPr lang="en-US" sz="2400" dirty="0"/>
              <a:t>* Using pyrethroids can exacerbate</a:t>
            </a:r>
            <a:r>
              <a:rPr lang="en-US" sz="2400" i="1" dirty="0"/>
              <a:t> </a:t>
            </a:r>
            <a:r>
              <a:rPr lang="en-US" sz="2400" i="1" dirty="0" err="1"/>
              <a:t>Lygus</a:t>
            </a:r>
            <a:r>
              <a:rPr lang="en-US" sz="2400" i="1" dirty="0"/>
              <a:t> </a:t>
            </a:r>
            <a:r>
              <a:rPr lang="en-US" sz="2400" dirty="0"/>
              <a:t>resistance</a:t>
            </a:r>
          </a:p>
          <a:p>
            <a:r>
              <a:rPr lang="en-US" sz="2400" dirty="0"/>
              <a:t>Always consult the label</a:t>
            </a:r>
          </a:p>
          <a:p>
            <a:endParaRPr lang="en-US" sz="2400" dirty="0"/>
          </a:p>
        </p:txBody>
      </p:sp>
      <p:sp>
        <p:nvSpPr>
          <p:cNvPr id="8" name="Title 1"/>
          <p:cNvSpPr>
            <a:spLocks noGrp="1"/>
          </p:cNvSpPr>
          <p:nvPr>
            <p:ph type="title"/>
          </p:nvPr>
        </p:nvSpPr>
        <p:spPr>
          <a:xfrm>
            <a:off x="0" y="0"/>
            <a:ext cx="8229600" cy="1143000"/>
          </a:xfrm>
        </p:spPr>
        <p:txBody>
          <a:bodyPr/>
          <a:lstStyle/>
          <a:p>
            <a:pPr algn="l"/>
            <a:r>
              <a:rPr lang="en-US" dirty="0">
                <a:solidFill>
                  <a:srgbClr val="C00000"/>
                </a:solidFill>
                <a:latin typeface="Gill Sans MT" panose="020B0502020104020203" pitchFamily="34" charset="0"/>
              </a:rPr>
              <a:t>Chemical Sprays</a:t>
            </a:r>
          </a:p>
        </p:txBody>
      </p:sp>
    </p:spTree>
    <p:extLst>
      <p:ext uri="{BB962C8B-B14F-4D97-AF65-F5344CB8AC3E}">
        <p14:creationId xmlns:p14="http://schemas.microsoft.com/office/powerpoint/2010/main" val="237823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668"/>
            <a:ext cx="8229600" cy="1143000"/>
          </a:xfrm>
        </p:spPr>
        <p:txBody>
          <a:bodyPr>
            <a:normAutofit/>
          </a:bodyPr>
          <a:lstStyle/>
          <a:p>
            <a:pPr algn="l"/>
            <a:r>
              <a:rPr lang="en-US" dirty="0">
                <a:solidFill>
                  <a:srgbClr val="C00000"/>
                </a:solidFill>
                <a:latin typeface="Gill Sans MT" panose="020B0502020104020203" pitchFamily="34" charset="0"/>
              </a:rPr>
              <a:t>Keys to Successful Management</a:t>
            </a:r>
          </a:p>
        </p:txBody>
      </p:sp>
      <p:sp>
        <p:nvSpPr>
          <p:cNvPr id="3" name="Content Placeholder 2"/>
          <p:cNvSpPr>
            <a:spLocks noGrp="1"/>
          </p:cNvSpPr>
          <p:nvPr>
            <p:ph idx="1"/>
          </p:nvPr>
        </p:nvSpPr>
        <p:spPr>
          <a:xfrm>
            <a:off x="263895" y="1042332"/>
            <a:ext cx="8229600" cy="5246042"/>
          </a:xfrm>
        </p:spPr>
        <p:txBody>
          <a:bodyPr>
            <a:normAutofit fontScale="92500"/>
          </a:bodyPr>
          <a:lstStyle/>
          <a:p>
            <a:r>
              <a:rPr lang="en-US" sz="3200" b="1" dirty="0">
                <a:latin typeface="Segoe UI" panose="020B0502040204020203" pitchFamily="34" charset="0"/>
                <a:cs typeface="Segoe UI" panose="020B0502040204020203" pitchFamily="34" charset="0"/>
              </a:rPr>
              <a:t>Sanitation-</a:t>
            </a:r>
            <a:r>
              <a:rPr lang="en-US" sz="3200" dirty="0">
                <a:latin typeface="Segoe UI" panose="020B0502040204020203" pitchFamily="34" charset="0"/>
                <a:cs typeface="Segoe UI" panose="020B0502040204020203" pitchFamily="34" charset="0"/>
              </a:rPr>
              <a:t> remove old/overripe fruit</a:t>
            </a:r>
          </a:p>
          <a:p>
            <a:pPr lvl="1"/>
            <a:r>
              <a:rPr lang="en-US" sz="3000" dirty="0">
                <a:latin typeface="Segoe UI" panose="020B0502040204020203" pitchFamily="34" charset="0"/>
                <a:cs typeface="Segoe UI" panose="020B0502040204020203" pitchFamily="34" charset="0"/>
              </a:rPr>
              <a:t>Eliminate alternative habitat (parts of a field no longer used)</a:t>
            </a:r>
          </a:p>
          <a:p>
            <a:pPr lvl="1"/>
            <a:r>
              <a:rPr lang="en-US" sz="3000" dirty="0">
                <a:latin typeface="Segoe UI" panose="020B0502040204020203" pitchFamily="34" charset="0"/>
                <a:cs typeface="Segoe UI" panose="020B0502040204020203" pitchFamily="34" charset="0"/>
              </a:rPr>
              <a:t>Decrease harvest intervals for processing crop</a:t>
            </a:r>
          </a:p>
          <a:p>
            <a:pPr lvl="1"/>
            <a:endParaRPr lang="en-US" sz="8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Monitoring &amp; trapping to quickly detect infestations</a:t>
            </a:r>
          </a:p>
          <a:p>
            <a:endParaRPr lang="en-US" sz="8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Use of sprays or baits to suppress fly populations</a:t>
            </a:r>
          </a:p>
          <a:p>
            <a:endParaRPr lang="en-US" sz="3200" dirty="0">
              <a:latin typeface="Segoe UI" panose="020B0502040204020203" pitchFamily="34" charset="0"/>
              <a:cs typeface="Segoe UI" panose="020B0502040204020203" pitchFamily="34" charset="0"/>
            </a:endParaRPr>
          </a:p>
          <a:p>
            <a:pPr marL="0" indent="0">
              <a:buNone/>
            </a:pPr>
            <a:r>
              <a:rPr lang="en-US" sz="3200" dirty="0">
                <a:highlight>
                  <a:srgbClr val="FFFF00"/>
                </a:highlight>
                <a:latin typeface="Segoe UI" panose="020B0502040204020203" pitchFamily="34" charset="0"/>
                <a:cs typeface="Segoe UI" panose="020B0502040204020203" pitchFamily="34" charset="0"/>
              </a:rPr>
              <a:t>**SANITATION IS KEY!**</a:t>
            </a:r>
          </a:p>
        </p:txBody>
      </p:sp>
      <p:pic>
        <p:nvPicPr>
          <p:cNvPr id="4" name="Picture 3" descr="SWD Adult Female"/>
          <p:cNvPicPr>
            <a:picLocks noChangeAspect="1" noChangeArrowheads="1"/>
          </p:cNvPicPr>
          <p:nvPr/>
        </p:nvPicPr>
        <p:blipFill rotWithShape="1">
          <a:blip r:embed="rId2"/>
          <a:srcRect b="12523"/>
          <a:stretch/>
        </p:blipFill>
        <p:spPr bwMode="auto">
          <a:xfrm>
            <a:off x="6090407" y="4882260"/>
            <a:ext cx="3053593" cy="1963157"/>
          </a:xfrm>
          <a:prstGeom prst="rect">
            <a:avLst/>
          </a:prstGeom>
          <a:noFill/>
        </p:spPr>
      </p:pic>
    </p:spTree>
    <p:extLst>
      <p:ext uri="{BB962C8B-B14F-4D97-AF65-F5344CB8AC3E}">
        <p14:creationId xmlns:p14="http://schemas.microsoft.com/office/powerpoint/2010/main" val="229877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116"/>
            <a:ext cx="8613169" cy="1143000"/>
          </a:xfrm>
        </p:spPr>
        <p:txBody>
          <a:bodyPr>
            <a:normAutofit/>
          </a:bodyPr>
          <a:lstStyle/>
          <a:p>
            <a:r>
              <a:rPr lang="en-US" dirty="0">
                <a:latin typeface="Segoe UI" panose="020B0502040204020203" pitchFamily="34" charset="0"/>
                <a:cs typeface="Segoe UI" panose="020B0502040204020203" pitchFamily="34" charset="0"/>
              </a:rPr>
              <a:t>Corn Earworm</a:t>
            </a:r>
          </a:p>
        </p:txBody>
      </p:sp>
      <p:sp>
        <p:nvSpPr>
          <p:cNvPr id="3" name="Content Placeholder 2"/>
          <p:cNvSpPr>
            <a:spLocks noGrp="1"/>
          </p:cNvSpPr>
          <p:nvPr>
            <p:ph idx="1"/>
          </p:nvPr>
        </p:nvSpPr>
        <p:spPr>
          <a:xfrm>
            <a:off x="179675" y="1613502"/>
            <a:ext cx="4206860" cy="4955078"/>
          </a:xfrm>
        </p:spPr>
        <p:txBody>
          <a:bodyPr>
            <a:noAutofit/>
          </a:bodyPr>
          <a:lstStyle/>
          <a:p>
            <a:r>
              <a:rPr lang="en-US" sz="3200" dirty="0">
                <a:latin typeface="Segoe UI" panose="020B0502040204020203" pitchFamily="34" charset="0"/>
                <a:cs typeface="Segoe UI" panose="020B0502040204020203" pitchFamily="34" charset="0"/>
              </a:rPr>
              <a:t>Adults- Grayish-brown </a:t>
            </a:r>
          </a:p>
          <a:p>
            <a:pPr lvl="1"/>
            <a:r>
              <a:rPr lang="en-US" sz="2800" dirty="0">
                <a:latin typeface="Segoe UI" panose="020B0502040204020203" pitchFamily="34" charset="0"/>
                <a:cs typeface="Segoe UI" panose="020B0502040204020203" pitchFamily="34" charset="0"/>
              </a:rPr>
              <a:t>~1.5” wingspan</a:t>
            </a:r>
          </a:p>
          <a:p>
            <a:pPr lvl="1"/>
            <a:r>
              <a:rPr lang="en-US" sz="2800" dirty="0">
                <a:latin typeface="Segoe UI" panose="020B0502040204020203" pitchFamily="34" charset="0"/>
                <a:cs typeface="Segoe UI" panose="020B0502040204020203" pitchFamily="34" charset="0"/>
              </a:rPr>
              <a:t>Flight: March - April </a:t>
            </a:r>
          </a:p>
          <a:p>
            <a:pPr marL="0" indent="0">
              <a:buNone/>
            </a:pPr>
            <a:endParaRPr lang="en-US" sz="8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Eggs laid singly under young leaves</a:t>
            </a:r>
          </a:p>
          <a:p>
            <a:pPr marL="0" indent="0">
              <a:buNone/>
            </a:pPr>
            <a:endParaRPr lang="en-US" sz="8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Larvae burrow into fruit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01" y="18601"/>
            <a:ext cx="3518699" cy="2318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334" y="2337238"/>
            <a:ext cx="3752775" cy="25018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1225" y="4366728"/>
            <a:ext cx="3752775" cy="2491272"/>
          </a:xfrm>
          <a:prstGeom prst="rect">
            <a:avLst/>
          </a:prstGeom>
        </p:spPr>
      </p:pic>
    </p:spTree>
    <p:extLst>
      <p:ext uri="{BB962C8B-B14F-4D97-AF65-F5344CB8AC3E}">
        <p14:creationId xmlns:p14="http://schemas.microsoft.com/office/powerpoint/2010/main" val="134536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en-US"/>
          </a:p>
        </p:txBody>
      </p:sp>
      <p:sp>
        <p:nvSpPr>
          <p:cNvPr id="7"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en-US"/>
          </a:p>
        </p:txBody>
      </p:sp>
      <p:sp>
        <p:nvSpPr>
          <p:cNvPr id="8" name="SessionResponseData" hidden="1"/>
          <p:cNvSpPr txBox="1"/>
          <p:nvPr/>
        </p:nvSpPr>
        <p:spPr>
          <a:xfrm>
            <a:off x="0" y="0"/>
            <a:ext cx="0" cy="0"/>
          </a:xfrm>
          <a:prstGeom prst="rect">
            <a:avLst/>
          </a:prstGeom>
          <a:noFill/>
        </p:spPr>
        <p:txBody>
          <a:bodyPr vert="horz" rtlCol="0">
            <a:spAutoFit/>
          </a:bodyPr>
          <a:lstStyle/>
          <a:p>
            <a:endParaRPr lang="en-US"/>
          </a:p>
        </p:txBody>
      </p:sp>
      <p:sp>
        <p:nvSpPr>
          <p:cNvPr id="9"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lt;/SimulatedVoteCount&gt;&lt;ChartModel&gt;&lt;/ChartModel&gt;&lt;gridColor&gt;&lt;/gridColor&gt;&lt;gridAlternateColor&gt;&lt;/gridAlternateColor&gt;&lt;gridIncorrectColor&gt;&lt;/gridIncorrectColor&gt;&lt;gridOpacity&gt;5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Red&lt;/insertObjectUsingColor&gt;&lt;showResults&gt;Yes&lt;/showResults&gt;&lt;teamColors&gt;Use PowerPoint Color Scheme&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All Slides&lt;/showControlBar&gt;&lt;defaultCorrectPointValue&gt;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lt;/chartVotesView&gt;&lt;chartLabelsColor&gt;&lt;/chartLabelsColor&gt;&lt;isChartLabelColorKnownColor&gt;&lt;/isChartLabelColorKnownColor&gt;&lt;chartLabelColorName&gt;&lt;/chartLabelColorName&gt;&lt;chartXAxisLabelType&gt;&lt;/chartXAxisLabelType&gt;&lt;/Settings&gt;" hidden="1"/>
          <p:cNvSpPr txBox="1"/>
          <p:nvPr/>
        </p:nvSpPr>
        <p:spPr>
          <a:xfrm>
            <a:off x="0" y="0"/>
            <a:ext cx="0" cy="0"/>
          </a:xfrm>
          <a:prstGeom prst="rect">
            <a:avLst/>
          </a:prstGeom>
          <a:noFill/>
        </p:spPr>
        <p:txBody>
          <a:bodyPr vert="horz" rtlCol="0">
            <a:spAutoFit/>
          </a:bodyPr>
          <a:lstStyle/>
          <a:p>
            <a:endParaRPr lang="en-US"/>
          </a:p>
        </p:txBody>
      </p:sp>
      <p:sp>
        <p:nvSpPr>
          <p:cNvPr id="20" name="TextBox 19"/>
          <p:cNvSpPr txBox="1"/>
          <p:nvPr/>
        </p:nvSpPr>
        <p:spPr>
          <a:xfrm>
            <a:off x="246017" y="1309142"/>
            <a:ext cx="6482068" cy="4308872"/>
          </a:xfrm>
          <a:prstGeom prst="rect">
            <a:avLst/>
          </a:prstGeom>
          <a:noFill/>
        </p:spPr>
        <p:txBody>
          <a:bodyPr wrap="square" rtlCol="0">
            <a:spAutoFit/>
          </a:bodyPr>
          <a:lstStyle/>
          <a:p>
            <a:pPr marL="342900" indent="-342900">
              <a:buFont typeface="Arial" pitchFamily="34" charset="0"/>
              <a:buChar char="•"/>
            </a:pPr>
            <a:r>
              <a:rPr lang="en-US" sz="3200" dirty="0">
                <a:latin typeface="Segoe UI" panose="020B0502040204020203" pitchFamily="34" charset="0"/>
                <a:cs typeface="Segoe UI" panose="020B0502040204020203" pitchFamily="34" charset="0"/>
              </a:rPr>
              <a:t>Several traps with CEW pheromone lure can be used (Texas, wing, delta)</a:t>
            </a:r>
          </a:p>
          <a:p>
            <a:pPr marL="800100" lvl="1" indent="-342900">
              <a:buFont typeface="Arial" pitchFamily="34" charset="0"/>
              <a:buChar char="•"/>
            </a:pPr>
            <a:r>
              <a:rPr lang="en-US" sz="3200" dirty="0">
                <a:latin typeface="Segoe UI" panose="020B0502040204020203" pitchFamily="34" charset="0"/>
                <a:cs typeface="Segoe UI" panose="020B0502040204020203" pitchFamily="34" charset="0"/>
              </a:rPr>
              <a:t>Start monitoring late Feb.</a:t>
            </a:r>
          </a:p>
          <a:p>
            <a:pPr marL="800100" lvl="1" indent="-342900">
              <a:buFont typeface="Arial" pitchFamily="34" charset="0"/>
              <a:buChar char="•"/>
            </a:pPr>
            <a:endParaRPr lang="en-US" sz="3200" dirty="0">
              <a:latin typeface="Segoe UI" panose="020B0502040204020203" pitchFamily="34" charset="0"/>
              <a:cs typeface="Segoe UI" panose="020B0502040204020203" pitchFamily="34" charset="0"/>
            </a:endParaRPr>
          </a:p>
          <a:p>
            <a:pPr marL="342900" indent="-342900">
              <a:buFont typeface="Arial" pitchFamily="34" charset="0"/>
              <a:buChar char="•"/>
            </a:pPr>
            <a:r>
              <a:rPr lang="en-US" sz="3200" dirty="0">
                <a:latin typeface="Segoe UI" panose="020B0502040204020203" pitchFamily="34" charset="0"/>
                <a:cs typeface="Segoe UI" panose="020B0502040204020203" pitchFamily="34" charset="0"/>
              </a:rPr>
              <a:t>Place traps upwind</a:t>
            </a:r>
          </a:p>
          <a:p>
            <a:pPr marL="342900" indent="-342900">
              <a:buFont typeface="Arial" pitchFamily="34" charset="0"/>
              <a:buChar char="•"/>
            </a:pPr>
            <a:endParaRPr lang="en-US" sz="3200" dirty="0">
              <a:latin typeface="Segoe UI" panose="020B0502040204020203" pitchFamily="34" charset="0"/>
              <a:cs typeface="Segoe UI" panose="020B0502040204020203" pitchFamily="34" charset="0"/>
            </a:endParaRPr>
          </a:p>
          <a:p>
            <a:pPr marL="342900" indent="-342900">
              <a:buFont typeface="Arial" pitchFamily="34" charset="0"/>
              <a:buChar char="•"/>
            </a:pPr>
            <a:r>
              <a:rPr lang="en-US" sz="3200" dirty="0">
                <a:latin typeface="Segoe UI" panose="020B0502040204020203" pitchFamily="34" charset="0"/>
                <a:cs typeface="Segoe UI" panose="020B0502040204020203" pitchFamily="34" charset="0"/>
              </a:rPr>
              <a:t>Also survey plants for eggs</a:t>
            </a:r>
          </a:p>
          <a:p>
            <a:pPr marL="342900" indent="-342900">
              <a:buFont typeface="Arial" pitchFamily="34" charset="0"/>
              <a:buChar char="•"/>
            </a:pPr>
            <a:endParaRPr lang="en-US" dirty="0">
              <a:latin typeface="Segoe UI" panose="020B0502040204020203" pitchFamily="34" charset="0"/>
              <a:cs typeface="Segoe UI" panose="020B0502040204020203" pitchFamily="34" charset="0"/>
            </a:endParaRPr>
          </a:p>
        </p:txBody>
      </p:sp>
      <p:sp>
        <p:nvSpPr>
          <p:cNvPr id="14" name="Title 1"/>
          <p:cNvSpPr txBox="1">
            <a:spLocks/>
          </p:cNvSpPr>
          <p:nvPr/>
        </p:nvSpPr>
        <p:spPr>
          <a:xfrm>
            <a:off x="119921" y="-37787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C00000"/>
                </a:solidFill>
                <a:latin typeface="Gill Sans MT" panose="020B0502020104020203" pitchFamily="34" charset="0"/>
              </a:rPr>
              <a:t>Monitoring</a:t>
            </a:r>
          </a:p>
        </p:txBody>
      </p:sp>
      <p:pic>
        <p:nvPicPr>
          <p:cNvPr id="4" name="Picture 3"/>
          <p:cNvPicPr>
            <a:picLocks noChangeAspect="1"/>
          </p:cNvPicPr>
          <p:nvPr/>
        </p:nvPicPr>
        <p:blipFill>
          <a:blip r:embed="rId3"/>
          <a:stretch>
            <a:fillRect/>
          </a:stretch>
        </p:blipFill>
        <p:spPr>
          <a:xfrm>
            <a:off x="6519519" y="4889639"/>
            <a:ext cx="2624481" cy="1968361"/>
          </a:xfrm>
          <a:prstGeom prst="rect">
            <a:avLst/>
          </a:prstGeom>
        </p:spPr>
      </p:pic>
      <p:pic>
        <p:nvPicPr>
          <p:cNvPr id="5" name="Picture 4"/>
          <p:cNvPicPr>
            <a:picLocks noChangeAspect="1"/>
          </p:cNvPicPr>
          <p:nvPr/>
        </p:nvPicPr>
        <p:blipFill>
          <a:blip r:embed="rId4"/>
          <a:stretch>
            <a:fillRect/>
          </a:stretch>
        </p:blipFill>
        <p:spPr>
          <a:xfrm>
            <a:off x="6786210" y="12665"/>
            <a:ext cx="2357790" cy="3086726"/>
          </a:xfrm>
          <a:prstGeom prst="rect">
            <a:avLst/>
          </a:prstGeom>
        </p:spPr>
      </p:pic>
    </p:spTree>
    <p:custDataLst>
      <p:tags r:id="rId1"/>
    </p:custDataLst>
    <p:extLst>
      <p:ext uri="{BB962C8B-B14F-4D97-AF65-F5344CB8AC3E}">
        <p14:creationId xmlns:p14="http://schemas.microsoft.com/office/powerpoint/2010/main" val="351623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en-US"/>
          </a:p>
        </p:txBody>
      </p:sp>
      <p:sp>
        <p:nvSpPr>
          <p:cNvPr id="7"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en-US"/>
          </a:p>
        </p:txBody>
      </p:sp>
      <p:sp>
        <p:nvSpPr>
          <p:cNvPr id="8" name="SessionResponseData" hidden="1"/>
          <p:cNvSpPr txBox="1"/>
          <p:nvPr/>
        </p:nvSpPr>
        <p:spPr>
          <a:xfrm>
            <a:off x="0" y="0"/>
            <a:ext cx="0" cy="0"/>
          </a:xfrm>
          <a:prstGeom prst="rect">
            <a:avLst/>
          </a:prstGeom>
          <a:noFill/>
        </p:spPr>
        <p:txBody>
          <a:bodyPr vert="horz" rtlCol="0">
            <a:spAutoFit/>
          </a:bodyPr>
          <a:lstStyle/>
          <a:p>
            <a:endParaRPr lang="en-US"/>
          </a:p>
        </p:txBody>
      </p:sp>
      <p:sp>
        <p:nvSpPr>
          <p:cNvPr id="9"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lt;/SimulatedVoteCount&gt;&lt;ChartModel&gt;&lt;/ChartModel&gt;&lt;gridColor&gt;&lt;/gridColor&gt;&lt;gridAlternateColor&gt;&lt;/gridAlternateColor&gt;&lt;gridIncorrectColor&gt;&lt;/gridIncorrectColor&gt;&lt;gridOpacity&gt;5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Red&lt;/insertObjectUsingColor&gt;&lt;showResults&gt;Yes&lt;/showResults&gt;&lt;teamColors&gt;Use PowerPoint Color Scheme&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All Slides&lt;/showControlBar&gt;&lt;defaultCorrectPointValue&gt;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lt;/chartVotesView&gt;&lt;chartLabelsColor&gt;&lt;/chartLabelsColor&gt;&lt;isChartLabelColorKnownColor&gt;&lt;/isChartLabelColorKnownColor&gt;&lt;chartLabelColorName&gt;&lt;/chartLabelColorName&gt;&lt;chartXAxisLabelType&gt;&lt;/chartXAxisLabelType&gt;&lt;/Settings&gt;" hidden="1"/>
          <p:cNvSpPr txBox="1"/>
          <p:nvPr/>
        </p:nvSpPr>
        <p:spPr>
          <a:xfrm>
            <a:off x="0" y="0"/>
            <a:ext cx="0" cy="0"/>
          </a:xfrm>
          <a:prstGeom prst="rect">
            <a:avLst/>
          </a:prstGeom>
          <a:noFill/>
        </p:spPr>
        <p:txBody>
          <a:bodyPr vert="horz" rtlCol="0">
            <a:spAutoFit/>
          </a:bodyPr>
          <a:lstStyle/>
          <a:p>
            <a:endParaRPr lang="en-US"/>
          </a:p>
        </p:txBody>
      </p:sp>
      <p:sp>
        <p:nvSpPr>
          <p:cNvPr id="3" name="TextBox 2"/>
          <p:cNvSpPr txBox="1"/>
          <p:nvPr/>
        </p:nvSpPr>
        <p:spPr>
          <a:xfrm>
            <a:off x="498423" y="1322989"/>
            <a:ext cx="7620000" cy="4524315"/>
          </a:xfrm>
          <a:prstGeom prst="rect">
            <a:avLst/>
          </a:prstGeom>
          <a:noFill/>
        </p:spPr>
        <p:txBody>
          <a:bodyPr wrap="square" rtlCol="0">
            <a:spAutoFit/>
          </a:bodyPr>
          <a:lstStyle/>
          <a:p>
            <a:pPr marL="342900" indent="-342900">
              <a:buFont typeface="Arial" pitchFamily="34" charset="0"/>
              <a:buChar char="•"/>
            </a:pPr>
            <a:r>
              <a:rPr lang="en-US" sz="3200" dirty="0">
                <a:latin typeface="Segoe UI" panose="020B0502040204020203" pitchFamily="34" charset="0"/>
                <a:cs typeface="Segoe UI" panose="020B0502040204020203" pitchFamily="34" charset="0"/>
              </a:rPr>
              <a:t>When to treat: 10+ moths/week in traps</a:t>
            </a:r>
          </a:p>
          <a:p>
            <a:pPr marL="342900" indent="-342900">
              <a:buFont typeface="Arial" pitchFamily="34" charset="0"/>
              <a:buChar char="•"/>
            </a:pPr>
            <a:endParaRPr lang="en-US" sz="3200" dirty="0">
              <a:latin typeface="Segoe UI" panose="020B0502040204020203" pitchFamily="34" charset="0"/>
              <a:cs typeface="Segoe UI" panose="020B0502040204020203" pitchFamily="34" charset="0"/>
            </a:endParaRPr>
          </a:p>
          <a:p>
            <a:pPr marL="342900" indent="-342900">
              <a:buFont typeface="Arial" pitchFamily="34" charset="0"/>
              <a:buChar char="•"/>
            </a:pPr>
            <a:r>
              <a:rPr lang="en-US" sz="3200" dirty="0">
                <a:latin typeface="Segoe UI" panose="020B0502040204020203" pitchFamily="34" charset="0"/>
                <a:cs typeface="Segoe UI" panose="020B0502040204020203" pitchFamily="34" charset="0"/>
              </a:rPr>
              <a:t>Frequency of treatment will depend on the insecticide selected &amp; infestation level</a:t>
            </a:r>
          </a:p>
          <a:p>
            <a:pPr marL="800100" lvl="1" indent="-342900">
              <a:buFont typeface="Arial" pitchFamily="34" charset="0"/>
              <a:buChar char="•"/>
            </a:pPr>
            <a:r>
              <a:rPr lang="en-US" sz="3200" dirty="0">
                <a:latin typeface="Segoe UI" panose="020B0502040204020203" pitchFamily="34" charset="0"/>
                <a:cs typeface="Segoe UI" panose="020B0502040204020203" pitchFamily="34" charset="0"/>
              </a:rPr>
              <a:t>Insecticides most effective against early instars</a:t>
            </a:r>
          </a:p>
          <a:p>
            <a:pPr marL="342900" indent="-342900">
              <a:buFont typeface="Arial" pitchFamily="34" charset="0"/>
              <a:buChar char="•"/>
            </a:pPr>
            <a:endParaRPr lang="en-US" sz="3200" dirty="0">
              <a:latin typeface="Segoe UI" panose="020B0502040204020203" pitchFamily="34" charset="0"/>
              <a:cs typeface="Segoe UI" panose="020B0502040204020203" pitchFamily="34" charset="0"/>
            </a:endParaRPr>
          </a:p>
        </p:txBody>
      </p:sp>
      <p:sp>
        <p:nvSpPr>
          <p:cNvPr id="10" name="Title 1"/>
          <p:cNvSpPr txBox="1">
            <a:spLocks/>
          </p:cNvSpPr>
          <p:nvPr/>
        </p:nvSpPr>
        <p:spPr>
          <a:xfrm>
            <a:off x="119921" y="-37787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C00000"/>
                </a:solidFill>
                <a:latin typeface="Gill Sans MT" panose="020B0502020104020203" pitchFamily="34" charset="0"/>
              </a:rPr>
              <a:t>Management</a:t>
            </a:r>
          </a:p>
        </p:txBody>
      </p:sp>
    </p:spTree>
    <p:custDataLst>
      <p:tags r:id="rId1"/>
    </p:custDataLst>
    <p:extLst>
      <p:ext uri="{BB962C8B-B14F-4D97-AF65-F5344CB8AC3E}">
        <p14:creationId xmlns:p14="http://schemas.microsoft.com/office/powerpoint/2010/main" val="380624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en-US"/>
          </a:p>
        </p:txBody>
      </p:sp>
      <p:sp>
        <p:nvSpPr>
          <p:cNvPr id="7"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en-US"/>
          </a:p>
        </p:txBody>
      </p:sp>
      <p:sp>
        <p:nvSpPr>
          <p:cNvPr id="8" name="SessionResponseData" hidden="1"/>
          <p:cNvSpPr txBox="1"/>
          <p:nvPr/>
        </p:nvSpPr>
        <p:spPr>
          <a:xfrm>
            <a:off x="0" y="0"/>
            <a:ext cx="0" cy="0"/>
          </a:xfrm>
          <a:prstGeom prst="rect">
            <a:avLst/>
          </a:prstGeom>
          <a:noFill/>
        </p:spPr>
        <p:txBody>
          <a:bodyPr vert="horz" rtlCol="0">
            <a:spAutoFit/>
          </a:bodyPr>
          <a:lstStyle/>
          <a:p>
            <a:endParaRPr lang="en-US"/>
          </a:p>
        </p:txBody>
      </p:sp>
      <p:sp>
        <p:nvSpPr>
          <p:cNvPr id="9"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lt;/SimulatedVoteCount&gt;&lt;ChartModel&gt;&lt;/ChartModel&gt;&lt;gridColor&gt;&lt;/gridColor&gt;&lt;gridAlternateColor&gt;&lt;/gridAlternateColor&gt;&lt;gridIncorrectColor&gt;&lt;/gridIncorrectColor&gt;&lt;gridOpacity&gt;5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Red&lt;/insertObjectUsingColor&gt;&lt;showResults&gt;Yes&lt;/showResults&gt;&lt;teamColors&gt;Use PowerPoint Color Scheme&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All Slides&lt;/showControlBar&gt;&lt;defaultCorrectPointValue&gt;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lt;/chartVotesView&gt;&lt;chartLabelsColor&gt;&lt;/chartLabelsColor&gt;&lt;isChartLabelColorKnownColor&gt;&lt;/isChartLabelColorKnownColor&gt;&lt;chartLabelColorName&gt;&lt;/chartLabelColorName&gt;&lt;chartXAxisLabelType&gt;&lt;/chartXAxisLabelType&gt;&lt;/Settings&gt;" hidden="1"/>
          <p:cNvSpPr txBox="1"/>
          <p:nvPr/>
        </p:nvSpPr>
        <p:spPr>
          <a:xfrm>
            <a:off x="0" y="0"/>
            <a:ext cx="0" cy="0"/>
          </a:xfrm>
          <a:prstGeom prst="rect">
            <a:avLst/>
          </a:prstGeom>
          <a:noFill/>
        </p:spPr>
        <p:txBody>
          <a:bodyPr vert="horz" rtlCol="0">
            <a:spAutoFit/>
          </a:bodyPr>
          <a:lstStyle/>
          <a:p>
            <a:endParaRPr lang="en-US"/>
          </a:p>
        </p:txBody>
      </p:sp>
      <p:sp>
        <p:nvSpPr>
          <p:cNvPr id="4" name="TextBox 3"/>
          <p:cNvSpPr txBox="1"/>
          <p:nvPr/>
        </p:nvSpPr>
        <p:spPr>
          <a:xfrm>
            <a:off x="1401580" y="5326505"/>
            <a:ext cx="6190939" cy="1200329"/>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**Rotate sprays of chemicals with different IRAC categories to manage resistance**</a:t>
            </a:r>
          </a:p>
        </p:txBody>
      </p:sp>
      <p:sp>
        <p:nvSpPr>
          <p:cNvPr id="13" name="Title 1"/>
          <p:cNvSpPr txBox="1">
            <a:spLocks/>
          </p:cNvSpPr>
          <p:nvPr/>
        </p:nvSpPr>
        <p:spPr>
          <a:xfrm>
            <a:off x="0" y="14993"/>
            <a:ext cx="8229600" cy="7528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C00000"/>
                </a:solidFill>
                <a:latin typeface="Gill Sans MT" panose="020B0502020104020203" pitchFamily="34" charset="0"/>
              </a:rPr>
              <a:t>Chemical Sprays</a:t>
            </a:r>
          </a:p>
        </p:txBody>
      </p:sp>
      <p:sp>
        <p:nvSpPr>
          <p:cNvPr id="15" name="Content Placeholder 2"/>
          <p:cNvSpPr txBox="1">
            <a:spLocks/>
          </p:cNvSpPr>
          <p:nvPr/>
        </p:nvSpPr>
        <p:spPr>
          <a:xfrm>
            <a:off x="179674" y="1613502"/>
            <a:ext cx="8214817" cy="49550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u="sng" dirty="0">
                <a:latin typeface="Segoe UI" panose="020B0502040204020203" pitchFamily="34" charset="0"/>
                <a:cs typeface="Segoe UI" panose="020B0502040204020203" pitchFamily="34" charset="0"/>
              </a:rPr>
              <a:t>Conventional </a:t>
            </a:r>
          </a:p>
          <a:p>
            <a:pPr algn="l"/>
            <a:r>
              <a:rPr lang="en-US" sz="3200" dirty="0">
                <a:latin typeface="Segoe UI" panose="020B0502040204020203" pitchFamily="34" charset="0"/>
                <a:cs typeface="Segoe UI" panose="020B0502040204020203" pitchFamily="34" charset="0"/>
              </a:rPr>
              <a:t>Brigade, Radiant, Assail, </a:t>
            </a:r>
            <a:r>
              <a:rPr lang="en-US" sz="3200" dirty="0" err="1">
                <a:latin typeface="Segoe UI" panose="020B0502040204020203" pitchFamily="34" charset="0"/>
                <a:cs typeface="Segoe UI" panose="020B0502040204020203" pitchFamily="34" charset="0"/>
              </a:rPr>
              <a:t>Coragen</a:t>
            </a:r>
            <a:r>
              <a:rPr lang="en-US" sz="3200" dirty="0">
                <a:latin typeface="Segoe UI" panose="020B0502040204020203" pitchFamily="34" charset="0"/>
                <a:cs typeface="Segoe UI" panose="020B0502040204020203" pitchFamily="34" charset="0"/>
              </a:rPr>
              <a:t>, </a:t>
            </a:r>
            <a:r>
              <a:rPr lang="en-US" sz="3200" dirty="0" err="1">
                <a:latin typeface="Segoe UI" panose="020B0502040204020203" pitchFamily="34" charset="0"/>
                <a:cs typeface="Segoe UI" panose="020B0502040204020203" pitchFamily="34" charset="0"/>
              </a:rPr>
              <a:t>Danitol</a:t>
            </a:r>
            <a:r>
              <a:rPr lang="en-US" sz="3200" dirty="0">
                <a:latin typeface="Segoe UI" panose="020B0502040204020203" pitchFamily="34" charset="0"/>
                <a:cs typeface="Segoe UI" panose="020B0502040204020203" pitchFamily="34" charset="0"/>
              </a:rPr>
              <a:t>, Intrepid </a:t>
            </a:r>
          </a:p>
          <a:p>
            <a:pPr algn="l"/>
            <a:endParaRPr lang="en-US" sz="3200" dirty="0">
              <a:latin typeface="Segoe UI" panose="020B0502040204020203" pitchFamily="34" charset="0"/>
              <a:cs typeface="Segoe UI" panose="020B0502040204020203" pitchFamily="34" charset="0"/>
            </a:endParaRPr>
          </a:p>
          <a:p>
            <a:pPr algn="l"/>
            <a:r>
              <a:rPr lang="en-US" sz="3200" u="sng" dirty="0">
                <a:latin typeface="Segoe UI" panose="020B0502040204020203" pitchFamily="34" charset="0"/>
                <a:cs typeface="Segoe UI" panose="020B0502040204020203" pitchFamily="34" charset="0"/>
              </a:rPr>
              <a:t>Organic</a:t>
            </a:r>
          </a:p>
          <a:p>
            <a:pPr algn="l"/>
            <a:r>
              <a:rPr lang="en-US" sz="3200" dirty="0">
                <a:latin typeface="Segoe UI" panose="020B0502040204020203" pitchFamily="34" charset="0"/>
                <a:cs typeface="Segoe UI" panose="020B0502040204020203" pitchFamily="34" charset="0"/>
              </a:rPr>
              <a:t>Entrust, Success, </a:t>
            </a:r>
            <a:r>
              <a:rPr lang="en-US" sz="3200" dirty="0" err="1">
                <a:latin typeface="Segoe UI" panose="020B0502040204020203" pitchFamily="34" charset="0"/>
                <a:cs typeface="Segoe UI" panose="020B0502040204020203" pitchFamily="34" charset="0"/>
              </a:rPr>
              <a:t>Bt</a:t>
            </a:r>
            <a:r>
              <a:rPr lang="en-US" sz="3200" dirty="0">
                <a:latin typeface="Segoe UI" panose="020B0502040204020203" pitchFamily="34" charset="0"/>
                <a:cs typeface="Segoe UI" panose="020B0502040204020203" pitchFamily="34" charset="0"/>
              </a:rPr>
              <a:t>, </a:t>
            </a:r>
          </a:p>
        </p:txBody>
      </p:sp>
    </p:spTree>
    <p:custDataLst>
      <p:tags r:id="rId1"/>
    </p:custDataLst>
    <p:extLst>
      <p:ext uri="{BB962C8B-B14F-4D97-AF65-F5344CB8AC3E}">
        <p14:creationId xmlns:p14="http://schemas.microsoft.com/office/powerpoint/2010/main" val="33686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32" y="1057013"/>
            <a:ext cx="8209032" cy="4291640"/>
          </a:xfrm>
        </p:spPr>
        <p:txBody>
          <a:bodyPr>
            <a:noAutofit/>
          </a:bodyPr>
          <a:lstStyle/>
          <a:p>
            <a:r>
              <a:rPr lang="en-US" sz="3600" dirty="0">
                <a:latin typeface="Bookman Old Style" panose="02050604050505020204" pitchFamily="18" charset="0"/>
                <a:cs typeface="Segoe UI" panose="020B0502040204020203" pitchFamily="34" charset="0"/>
              </a:rPr>
              <a:t>Here is (one of) the news reports that led to millions of servings of processed strawberries being cancelled.</a:t>
            </a:r>
            <a:br>
              <a:rPr lang="en-US" sz="3600" dirty="0">
                <a:latin typeface="Bookman Old Style" panose="02050604050505020204" pitchFamily="18" charset="0"/>
                <a:cs typeface="Segoe UI" panose="020B0502040204020203" pitchFamily="34" charset="0"/>
              </a:rPr>
            </a:br>
            <a:r>
              <a:rPr lang="en-US" sz="3200" dirty="0">
                <a:latin typeface="Bookman Old Style" panose="02050604050505020204" pitchFamily="18" charset="0"/>
                <a:cs typeface="Segoe UI" panose="020B0502040204020203" pitchFamily="34" charset="0"/>
              </a:rPr>
              <a:t> </a:t>
            </a:r>
            <a:br>
              <a:rPr lang="en-US" sz="3200" dirty="0">
                <a:latin typeface="Bookman Old Style" panose="02050604050505020204" pitchFamily="18" charset="0"/>
                <a:cs typeface="Segoe UI" panose="020B0502040204020203" pitchFamily="34" charset="0"/>
              </a:rPr>
            </a:br>
            <a:r>
              <a:rPr lang="en-US" sz="3600" dirty="0">
                <a:latin typeface="Bookman Old Style" panose="02050604050505020204" pitchFamily="18" charset="0"/>
                <a:cs typeface="Segoe UI" panose="020B0502040204020203" pitchFamily="34" charset="0"/>
              </a:rPr>
              <a:t>A processor’s label is shown in this video, but </a:t>
            </a:r>
            <a:r>
              <a:rPr lang="en-US" sz="3600" b="1" dirty="0">
                <a:latin typeface="Bookman Old Style" panose="02050604050505020204" pitchFamily="18" charset="0"/>
                <a:cs typeface="Segoe UI" panose="020B0502040204020203" pitchFamily="34" charset="0"/>
              </a:rPr>
              <a:t>we want </a:t>
            </a:r>
            <a:r>
              <a:rPr lang="en-US" sz="3600" b="1" u="sng" dirty="0">
                <a:latin typeface="Bookman Old Style" panose="02050604050505020204" pitchFamily="18" charset="0"/>
                <a:cs typeface="Segoe UI" panose="020B0502040204020203" pitchFamily="34" charset="0"/>
              </a:rPr>
              <a:t>everyone</a:t>
            </a:r>
            <a:r>
              <a:rPr lang="en-US" sz="3600" b="1" dirty="0">
                <a:latin typeface="Bookman Old Style" panose="02050604050505020204" pitchFamily="18" charset="0"/>
                <a:cs typeface="Segoe UI" panose="020B0502040204020203" pitchFamily="34" charset="0"/>
              </a:rPr>
              <a:t> to know all processors are affected when effective controls for pests are not in place.</a:t>
            </a:r>
            <a:br>
              <a:rPr lang="en-US" sz="3600" b="1" dirty="0">
                <a:latin typeface="Bookman Old Style" panose="02050604050505020204" pitchFamily="18" charset="0"/>
                <a:cs typeface="Segoe UI" panose="020B0502040204020203" pitchFamily="34" charset="0"/>
              </a:rPr>
            </a:br>
            <a:r>
              <a:rPr lang="en-US" sz="3200" dirty="0">
                <a:latin typeface="Bookman Old Style" panose="02050604050505020204" pitchFamily="18" charset="0"/>
                <a:cs typeface="Segoe UI" panose="020B0502040204020203" pitchFamily="34" charset="0"/>
              </a:rPr>
              <a:t> </a:t>
            </a:r>
            <a:br>
              <a:rPr lang="en-US" sz="3200" dirty="0">
                <a:latin typeface="Bookman Old Style" panose="02050604050505020204" pitchFamily="18" charset="0"/>
                <a:cs typeface="Segoe UI" panose="020B0502040204020203" pitchFamily="34" charset="0"/>
              </a:rPr>
            </a:br>
            <a:endParaRPr lang="en-US" sz="3200" dirty="0">
              <a:latin typeface="Bookman Old Style" panose="02050604050505020204" pitchFamily="18" charset="0"/>
              <a:cs typeface="Segoe UI" panose="020B0502040204020203" pitchFamily="34" charset="0"/>
            </a:endParaRPr>
          </a:p>
        </p:txBody>
      </p:sp>
      <p:sp>
        <p:nvSpPr>
          <p:cNvPr id="3" name="Content Placeholder 2"/>
          <p:cNvSpPr>
            <a:spLocks noGrp="1"/>
          </p:cNvSpPr>
          <p:nvPr>
            <p:ph idx="1"/>
          </p:nvPr>
        </p:nvSpPr>
        <p:spPr>
          <a:xfrm>
            <a:off x="305658" y="5676577"/>
            <a:ext cx="7910057" cy="1121407"/>
          </a:xfrm>
        </p:spPr>
        <p:txBody>
          <a:bodyPr>
            <a:noAutofit/>
          </a:bodyPr>
          <a:lstStyle/>
          <a:p>
            <a:pPr marL="457200" lvl="1" indent="0">
              <a:buNone/>
            </a:pPr>
            <a:r>
              <a:rPr lang="en-US" sz="2800" u="sng" dirty="0">
                <a:hlinkClick r:id="rId2"/>
              </a:rPr>
              <a:t>http://wate.com/2017/02/28/bount-county-high-school-student-finds-worm-in-cafeteria-fruit-cup/</a:t>
            </a:r>
            <a:endParaRPr lang="en-US" sz="2800" u="sng" dirty="0"/>
          </a:p>
          <a:p>
            <a:endParaRPr lang="en-US" dirty="0"/>
          </a:p>
        </p:txBody>
      </p:sp>
    </p:spTree>
    <p:extLst>
      <p:ext uri="{BB962C8B-B14F-4D97-AF65-F5344CB8AC3E}">
        <p14:creationId xmlns:p14="http://schemas.microsoft.com/office/powerpoint/2010/main" val="331018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26879" b="5300"/>
          <a:stretch/>
        </p:blipFill>
        <p:spPr>
          <a:xfrm>
            <a:off x="2810313" y="3843314"/>
            <a:ext cx="3355840" cy="3014684"/>
          </a:xfrm>
          <a:prstGeom prst="rect">
            <a:avLst/>
          </a:prstGeom>
        </p:spPr>
      </p:pic>
      <p:pic>
        <p:nvPicPr>
          <p:cNvPr id="9" name="Picture 8"/>
          <p:cNvPicPr>
            <a:picLocks noChangeAspect="1"/>
          </p:cNvPicPr>
          <p:nvPr/>
        </p:nvPicPr>
        <p:blipFill rotWithShape="1">
          <a:blip r:embed="rId3"/>
          <a:srcRect t="11748" b="5506"/>
          <a:stretch/>
        </p:blipFill>
        <p:spPr>
          <a:xfrm>
            <a:off x="25169" y="2915309"/>
            <a:ext cx="2701009" cy="3942690"/>
          </a:xfrm>
          <a:prstGeom prst="rect">
            <a:avLst/>
          </a:prstGeom>
        </p:spPr>
      </p:pic>
      <p:pic>
        <p:nvPicPr>
          <p:cNvPr id="7" name="Picture 6"/>
          <p:cNvPicPr>
            <a:picLocks noChangeAspect="1"/>
          </p:cNvPicPr>
          <p:nvPr/>
        </p:nvPicPr>
        <p:blipFill rotWithShape="1">
          <a:blip r:embed="rId4"/>
          <a:srcRect t="18695" b="14206"/>
          <a:stretch/>
        </p:blipFill>
        <p:spPr>
          <a:xfrm>
            <a:off x="5872294" y="2792497"/>
            <a:ext cx="3271706" cy="2913346"/>
          </a:xfrm>
          <a:prstGeom prst="rect">
            <a:avLst/>
          </a:prstGeom>
        </p:spPr>
      </p:pic>
      <p:sp>
        <p:nvSpPr>
          <p:cNvPr id="10" name="Arrow: Right 9"/>
          <p:cNvSpPr/>
          <p:nvPr/>
        </p:nvSpPr>
        <p:spPr>
          <a:xfrm rot="11403685">
            <a:off x="7369441" y="4984682"/>
            <a:ext cx="1849144" cy="272103"/>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rot="11403685">
            <a:off x="4594135" y="5380363"/>
            <a:ext cx="1849144" cy="272103"/>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p:cNvSpPr txBox="1">
            <a:spLocks/>
          </p:cNvSpPr>
          <p:nvPr/>
        </p:nvSpPr>
        <p:spPr>
          <a:xfrm>
            <a:off x="171976" y="98644"/>
            <a:ext cx="8825218" cy="2913004"/>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latin typeface="Segoe UI" panose="020B0502040204020203" pitchFamily="34" charset="0"/>
                <a:cs typeface="Segoe UI" panose="020B0502040204020203" pitchFamily="34" charset="0"/>
              </a:rPr>
              <a:t>10.2% of last year’s pack was contaminated </a:t>
            </a:r>
          </a:p>
          <a:p>
            <a:endParaRPr lang="en-US" sz="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3 orders have been cancelled so far this year, resulting in 1 million </a:t>
            </a:r>
            <a:r>
              <a:rPr lang="en-US" sz="2800" dirty="0" err="1">
                <a:latin typeface="Segoe UI" panose="020B0502040204020203" pitchFamily="34" charset="0"/>
                <a:cs typeface="Segoe UI" panose="020B0502040204020203" pitchFamily="34" charset="0"/>
              </a:rPr>
              <a:t>lbs</a:t>
            </a:r>
            <a:r>
              <a:rPr lang="en-US" sz="2800" dirty="0">
                <a:latin typeface="Segoe UI" panose="020B0502040204020203" pitchFamily="34" charset="0"/>
                <a:cs typeface="Segoe UI" panose="020B0502040204020203" pitchFamily="34" charset="0"/>
              </a:rPr>
              <a:t> of product. </a:t>
            </a:r>
          </a:p>
          <a:p>
            <a:endParaRPr lang="en-US" sz="800" dirty="0">
              <a:latin typeface="Segoe UI" panose="020B0502040204020203" pitchFamily="34" charset="0"/>
              <a:cs typeface="Segoe UI" panose="020B0502040204020203" pitchFamily="34" charset="0"/>
            </a:endParaRPr>
          </a:p>
          <a:p>
            <a:r>
              <a:rPr lang="en-US" sz="2800" dirty="0">
                <a:latin typeface="Segoe UI" panose="020B0502040204020203" pitchFamily="34" charset="0"/>
                <a:cs typeface="Segoe UI" panose="020B0502040204020203" pitchFamily="34" charset="0"/>
              </a:rPr>
              <a:t>USDA is considering holding off on developing products with strawberries</a:t>
            </a:r>
          </a:p>
          <a:p>
            <a:endParaRPr lang="en-US"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214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sophila ad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250" y="1097766"/>
            <a:ext cx="2738340" cy="1873101"/>
          </a:xfrm>
          <a:prstGeom prst="rect">
            <a:avLst/>
          </a:prstGeom>
        </p:spPr>
      </p:pic>
      <p:sp>
        <p:nvSpPr>
          <p:cNvPr id="2" name="Title 1"/>
          <p:cNvSpPr>
            <a:spLocks noGrp="1"/>
          </p:cNvSpPr>
          <p:nvPr>
            <p:ph type="title"/>
          </p:nvPr>
        </p:nvSpPr>
        <p:spPr>
          <a:xfrm>
            <a:off x="358375" y="-45234"/>
            <a:ext cx="8613169" cy="1143000"/>
          </a:xfrm>
        </p:spPr>
        <p:txBody>
          <a:bodyPr>
            <a:normAutofit/>
          </a:bodyPr>
          <a:lstStyle/>
          <a:p>
            <a:r>
              <a:rPr lang="en-US" dirty="0">
                <a:latin typeface="Segoe UI" panose="020B0502040204020203" pitchFamily="34" charset="0"/>
                <a:cs typeface="Segoe UI" panose="020B0502040204020203" pitchFamily="34" charset="0"/>
              </a:rPr>
              <a:t>Drosophila spp. ‘Vinegar flies’</a:t>
            </a:r>
          </a:p>
        </p:txBody>
      </p:sp>
      <p:sp>
        <p:nvSpPr>
          <p:cNvPr id="3" name="Content Placeholder 2"/>
          <p:cNvSpPr>
            <a:spLocks noGrp="1"/>
          </p:cNvSpPr>
          <p:nvPr>
            <p:ph idx="1"/>
          </p:nvPr>
        </p:nvSpPr>
        <p:spPr>
          <a:xfrm>
            <a:off x="323195" y="1306022"/>
            <a:ext cx="4987036" cy="5551978"/>
          </a:xfrm>
        </p:spPr>
        <p:txBody>
          <a:bodyPr>
            <a:noAutofit/>
          </a:bodyPr>
          <a:lstStyle/>
          <a:p>
            <a:r>
              <a:rPr lang="en-US" sz="3200" dirty="0">
                <a:latin typeface="Segoe UI" panose="020B0502040204020203" pitchFamily="34" charset="0"/>
                <a:cs typeface="Segoe UI" panose="020B0502040204020203" pitchFamily="34" charset="0"/>
              </a:rPr>
              <a:t>Adults- yellow brown with dark markings and red eyes </a:t>
            </a:r>
          </a:p>
          <a:p>
            <a:pPr lvl="1"/>
            <a:r>
              <a:rPr lang="en-US" sz="2800" dirty="0">
                <a:latin typeface="Segoe UI" panose="020B0502040204020203" pitchFamily="34" charset="0"/>
                <a:cs typeface="Segoe UI" panose="020B0502040204020203" pitchFamily="34" charset="0"/>
              </a:rPr>
              <a:t>~1/8” length</a:t>
            </a:r>
          </a:p>
          <a:p>
            <a:pPr marL="0" indent="0">
              <a:buNone/>
            </a:pPr>
            <a:endParaRPr lang="en-US" sz="8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Larvae- grow up to 3/16”</a:t>
            </a:r>
          </a:p>
          <a:p>
            <a:pPr lvl="1"/>
            <a:r>
              <a:rPr lang="en-US" sz="2800" dirty="0">
                <a:latin typeface="Segoe UI" panose="020B0502040204020203" pitchFamily="34" charset="0"/>
                <a:cs typeface="Segoe UI" panose="020B0502040204020203" pitchFamily="34" charset="0"/>
              </a:rPr>
              <a:t>white and legless</a:t>
            </a:r>
          </a:p>
          <a:p>
            <a:pPr marL="0" indent="0">
              <a:buNone/>
            </a:pPr>
            <a:endParaRPr lang="en-US" sz="8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Pupae-amber  ~1/8” have two breathing ‘horns’</a:t>
            </a:r>
          </a:p>
        </p:txBody>
      </p:sp>
      <p:pic>
        <p:nvPicPr>
          <p:cNvPr id="6" name="Picture 5" descr="pup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476" y="3879116"/>
            <a:ext cx="1295400" cy="2667000"/>
          </a:xfrm>
          <a:prstGeom prst="rect">
            <a:avLst/>
          </a:prstGeom>
        </p:spPr>
      </p:pic>
      <p:pic>
        <p:nvPicPr>
          <p:cNvPr id="7" name="Picture 6" descr="larva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18001" y="3299052"/>
            <a:ext cx="1761451" cy="1816497"/>
          </a:xfrm>
          <a:prstGeom prst="rect">
            <a:avLst/>
          </a:prstGeom>
        </p:spPr>
      </p:pic>
    </p:spTree>
    <p:extLst>
      <p:ext uri="{BB962C8B-B14F-4D97-AF65-F5344CB8AC3E}">
        <p14:creationId xmlns:p14="http://schemas.microsoft.com/office/powerpoint/2010/main" val="271997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07" y="104161"/>
            <a:ext cx="8613169" cy="1143000"/>
          </a:xfrm>
        </p:spPr>
        <p:txBody>
          <a:bodyPr>
            <a:normAutofit fontScale="90000"/>
          </a:bodyPr>
          <a:lstStyle/>
          <a:p>
            <a:r>
              <a:rPr lang="en-US" i="1" dirty="0">
                <a:latin typeface="Segoe UI" panose="020B0502040204020203" pitchFamily="34" charset="0"/>
                <a:cs typeface="Segoe UI" panose="020B0502040204020203" pitchFamily="34" charset="0"/>
              </a:rPr>
              <a:t>Drosophila</a:t>
            </a:r>
            <a:r>
              <a:rPr lang="en-US" dirty="0">
                <a:latin typeface="Segoe UI" panose="020B0502040204020203" pitchFamily="34" charset="0"/>
                <a:cs typeface="Segoe UI" panose="020B0502040204020203" pitchFamily="34" charset="0"/>
              </a:rPr>
              <a:t> spp. ‘Vinegar flies’ in general</a:t>
            </a:r>
          </a:p>
        </p:txBody>
      </p:sp>
      <p:sp>
        <p:nvSpPr>
          <p:cNvPr id="3" name="Content Placeholder 2"/>
          <p:cNvSpPr>
            <a:spLocks noGrp="1"/>
          </p:cNvSpPr>
          <p:nvPr>
            <p:ph idx="1"/>
          </p:nvPr>
        </p:nvSpPr>
        <p:spPr>
          <a:xfrm>
            <a:off x="257707" y="1912690"/>
            <a:ext cx="5153192" cy="4762389"/>
          </a:xfrm>
        </p:spPr>
        <p:txBody>
          <a:bodyPr>
            <a:normAutofit/>
          </a:bodyPr>
          <a:lstStyle/>
          <a:p>
            <a:r>
              <a:rPr lang="en-US" sz="3600" dirty="0">
                <a:latin typeface="Segoe UI" panose="020B0502040204020203" pitchFamily="34" charset="0"/>
                <a:cs typeface="Segoe UI" panose="020B0502040204020203" pitchFamily="34" charset="0"/>
              </a:rPr>
              <a:t>Always present</a:t>
            </a:r>
          </a:p>
          <a:p>
            <a:pPr lvl="1"/>
            <a:r>
              <a:rPr lang="en-US" sz="3200" dirty="0">
                <a:latin typeface="Segoe UI" panose="020B0502040204020203" pitchFamily="34" charset="0"/>
                <a:cs typeface="Segoe UI" panose="020B0502040204020203" pitchFamily="34" charset="0"/>
              </a:rPr>
              <a:t>Abandoned fields, neighboring berries</a:t>
            </a:r>
          </a:p>
          <a:p>
            <a:pPr marL="0" indent="0">
              <a:buNone/>
            </a:pPr>
            <a:endParaRPr lang="en-US" sz="900" dirty="0">
              <a:latin typeface="Segoe UI" panose="020B0502040204020203" pitchFamily="34" charset="0"/>
              <a:cs typeface="Segoe UI" panose="020B0502040204020203" pitchFamily="34" charset="0"/>
            </a:endParaRPr>
          </a:p>
          <a:p>
            <a:r>
              <a:rPr lang="en-US" sz="3600" dirty="0">
                <a:latin typeface="Segoe UI" panose="020B0502040204020203" pitchFamily="34" charset="0"/>
                <a:cs typeface="Segoe UI" panose="020B0502040204020203" pitchFamily="34" charset="0"/>
              </a:rPr>
              <a:t>Attack over ripe or unharvested fruit</a:t>
            </a:r>
          </a:p>
          <a:p>
            <a:pPr marL="0" indent="0">
              <a:buNone/>
            </a:pPr>
            <a:endParaRPr lang="en-US" sz="800" dirty="0">
              <a:latin typeface="Segoe UI" panose="020B0502040204020203" pitchFamily="34" charset="0"/>
              <a:cs typeface="Segoe UI" panose="020B0502040204020203" pitchFamily="34" charset="0"/>
            </a:endParaRPr>
          </a:p>
          <a:p>
            <a:r>
              <a:rPr lang="en-US" sz="3600" dirty="0">
                <a:latin typeface="Segoe UI" panose="020B0502040204020203" pitchFamily="34" charset="0"/>
                <a:cs typeface="Segoe UI" panose="020B0502040204020203" pitchFamily="34" charset="0"/>
              </a:rPr>
              <a:t>A processing concern</a:t>
            </a:r>
          </a:p>
          <a:p>
            <a:pPr marL="0" indent="0">
              <a:buNone/>
            </a:pPr>
            <a:endParaRPr lang="en-US" sz="3600" dirty="0">
              <a:latin typeface="Segoe UI" panose="020B0502040204020203" pitchFamily="34" charset="0"/>
              <a:cs typeface="Segoe UI" panose="020B0502040204020203" pitchFamily="34" charset="0"/>
            </a:endParaRPr>
          </a:p>
        </p:txBody>
      </p:sp>
      <p:pic>
        <p:nvPicPr>
          <p:cNvPr id="5" name="Picture 4" descr="Strawberry Overripe fruit 2012 sm"/>
          <p:cNvPicPr>
            <a:picLocks noChangeAspect="1" noChangeArrowheads="1"/>
          </p:cNvPicPr>
          <p:nvPr/>
        </p:nvPicPr>
        <p:blipFill>
          <a:blip r:embed="rId2"/>
          <a:srcRect/>
          <a:stretch>
            <a:fillRect/>
          </a:stretch>
        </p:blipFill>
        <p:spPr bwMode="auto">
          <a:xfrm>
            <a:off x="5410899" y="1247161"/>
            <a:ext cx="3733101" cy="4977468"/>
          </a:xfrm>
          <a:prstGeom prst="rect">
            <a:avLst/>
          </a:prstGeom>
          <a:noFill/>
        </p:spPr>
      </p:pic>
    </p:spTree>
    <p:extLst>
      <p:ext uri="{BB962C8B-B14F-4D97-AF65-F5344CB8AC3E}">
        <p14:creationId xmlns:p14="http://schemas.microsoft.com/office/powerpoint/2010/main" val="263519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26" y="113324"/>
            <a:ext cx="8229600" cy="1143000"/>
          </a:xfrm>
        </p:spPr>
        <p:txBody>
          <a:bodyPr>
            <a:normAutofit fontScale="90000"/>
          </a:bodyPr>
          <a:lstStyle/>
          <a:p>
            <a:pPr algn="l"/>
            <a:r>
              <a:rPr lang="en-US" dirty="0">
                <a:solidFill>
                  <a:srgbClr val="C00000"/>
                </a:solidFill>
                <a:latin typeface="Gill Sans MT" panose="020B0502020104020203" pitchFamily="34" charset="0"/>
              </a:rPr>
              <a:t>Spotted Wing Drosophila (</a:t>
            </a:r>
            <a:r>
              <a:rPr lang="en-US" i="1" dirty="0">
                <a:solidFill>
                  <a:srgbClr val="C00000"/>
                </a:solidFill>
                <a:latin typeface="Gill Sans MT" panose="020B0502020104020203" pitchFamily="34" charset="0"/>
              </a:rPr>
              <a:t>Drosophila </a:t>
            </a:r>
            <a:r>
              <a:rPr lang="en-US" i="1" dirty="0" err="1">
                <a:solidFill>
                  <a:srgbClr val="C00000"/>
                </a:solidFill>
                <a:latin typeface="Gill Sans MT" panose="020B0502020104020203" pitchFamily="34" charset="0"/>
              </a:rPr>
              <a:t>suzukii</a:t>
            </a:r>
            <a:r>
              <a:rPr lang="en-US" i="1" dirty="0">
                <a:solidFill>
                  <a:srgbClr val="C00000"/>
                </a:solidFill>
                <a:latin typeface="Gill Sans MT" panose="020B0502020104020203" pitchFamily="34" charset="0"/>
              </a:rPr>
              <a:t>)</a:t>
            </a:r>
          </a:p>
        </p:txBody>
      </p:sp>
      <p:sp>
        <p:nvSpPr>
          <p:cNvPr id="3" name="Content Placeholder 3"/>
          <p:cNvSpPr txBox="1">
            <a:spLocks/>
          </p:cNvSpPr>
          <p:nvPr/>
        </p:nvSpPr>
        <p:spPr>
          <a:xfrm>
            <a:off x="285226" y="1606674"/>
            <a:ext cx="6069435" cy="5316413"/>
          </a:xfrm>
          <a:prstGeom prst="rect">
            <a:avLst/>
          </a:prstGeom>
        </p:spPr>
        <p:txBody>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Segoe UI" panose="020B0502040204020203" pitchFamily="34" charset="0"/>
                <a:cs typeface="Segoe UI" panose="020B0502040204020203" pitchFamily="34" charset="0"/>
              </a:rPr>
              <a:t>Female has a serrated ovipositor</a:t>
            </a:r>
          </a:p>
          <a:p>
            <a:pPr lvl="1"/>
            <a:r>
              <a:rPr lang="en-US" dirty="0">
                <a:latin typeface="Segoe UI" panose="020B0502040204020203" pitchFamily="34" charset="0"/>
                <a:cs typeface="Segoe UI" panose="020B0502040204020203" pitchFamily="34" charset="0"/>
              </a:rPr>
              <a:t>attacks ripening fruit, not just damaged</a:t>
            </a:r>
          </a:p>
          <a:p>
            <a:pPr lvl="1"/>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Can also cause secondary infections</a:t>
            </a:r>
          </a:p>
          <a:p>
            <a:endParaRPr lang="en-US" dirty="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rotWithShape="1">
          <a:blip r:embed="rId2"/>
          <a:srcRect l="53732"/>
          <a:stretch/>
        </p:blipFill>
        <p:spPr>
          <a:xfrm>
            <a:off x="5889072" y="1319827"/>
            <a:ext cx="3140922" cy="4597427"/>
          </a:xfrm>
          <a:prstGeom prst="rect">
            <a:avLst/>
          </a:prstGeom>
        </p:spPr>
      </p:pic>
    </p:spTree>
    <p:extLst>
      <p:ext uri="{BB962C8B-B14F-4D97-AF65-F5344CB8AC3E}">
        <p14:creationId xmlns:p14="http://schemas.microsoft.com/office/powerpoint/2010/main" val="6335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2155" y="282515"/>
            <a:ext cx="5572372" cy="6341337"/>
          </a:xfrm>
          <a:prstGeom prst="rect">
            <a:avLst/>
          </a:prstGeom>
        </p:spPr>
      </p:pic>
    </p:spTree>
    <p:extLst>
      <p:ext uri="{BB962C8B-B14F-4D97-AF65-F5344CB8AC3E}">
        <p14:creationId xmlns:p14="http://schemas.microsoft.com/office/powerpoint/2010/main" val="394297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2892" y="57581"/>
            <a:ext cx="6713416" cy="5195823"/>
          </a:xfrm>
          <a:prstGeom prst="rect">
            <a:avLst/>
          </a:prstGeom>
        </p:spPr>
      </p:pic>
      <p:sp>
        <p:nvSpPr>
          <p:cNvPr id="3" name="TextBox 2"/>
          <p:cNvSpPr txBox="1"/>
          <p:nvPr/>
        </p:nvSpPr>
        <p:spPr>
          <a:xfrm>
            <a:off x="1860061" y="5261994"/>
            <a:ext cx="6572739" cy="1815882"/>
          </a:xfrm>
          <a:prstGeom prst="rect">
            <a:avLst/>
          </a:prstGeom>
          <a:noFill/>
        </p:spPr>
        <p:txBody>
          <a:bodyPr wrap="square" rtlCol="0">
            <a:spAutoFit/>
          </a:bodyPr>
          <a:lstStyle/>
          <a:p>
            <a:r>
              <a:rPr lang="en-US" sz="2800" dirty="0">
                <a:latin typeface="Arial" panose="020B0604020202020204" pitchFamily="34" charset="0"/>
              </a:rPr>
              <a:t>Most active at 60-80 </a:t>
            </a:r>
            <a:r>
              <a:rPr lang="en-US" sz="2800" dirty="0">
                <a:latin typeface="Calibri" panose="020F0502020204030204" pitchFamily="34" charset="0"/>
              </a:rPr>
              <a:t>ᵒF</a:t>
            </a:r>
            <a:endParaRPr lang="en-US" sz="2800" dirty="0">
              <a:latin typeface="Arial" panose="020B0604020202020204" pitchFamily="34" charset="0"/>
            </a:endParaRPr>
          </a:p>
          <a:p>
            <a:r>
              <a:rPr lang="en-US" sz="2800" dirty="0">
                <a:latin typeface="Arial" panose="020B0604020202020204" pitchFamily="34" charset="0"/>
              </a:rPr>
              <a:t>Activity decreases ≥86 ᵒF</a:t>
            </a:r>
          </a:p>
          <a:p>
            <a:r>
              <a:rPr lang="en-US" sz="2800" dirty="0">
                <a:latin typeface="Arial" panose="020B0604020202020204" pitchFamily="34" charset="0"/>
              </a:rPr>
              <a:t>10 + generations per year</a:t>
            </a:r>
          </a:p>
          <a:p>
            <a:endParaRPr lang="en-US" sz="2800" dirty="0">
              <a:latin typeface="Arial" panose="020B0604020202020204" pitchFamily="34" charset="0"/>
            </a:endParaRPr>
          </a:p>
        </p:txBody>
      </p:sp>
    </p:spTree>
    <p:extLst>
      <p:ext uri="{BB962C8B-B14F-4D97-AF65-F5344CB8AC3E}">
        <p14:creationId xmlns:p14="http://schemas.microsoft.com/office/powerpoint/2010/main" val="249052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31"/>
            <a:ext cx="8229600" cy="1143000"/>
          </a:xfrm>
        </p:spPr>
        <p:txBody>
          <a:bodyPr/>
          <a:lstStyle/>
          <a:p>
            <a:pPr algn="l"/>
            <a:r>
              <a:rPr lang="en-US" dirty="0">
                <a:solidFill>
                  <a:srgbClr val="C00000"/>
                </a:solidFill>
                <a:latin typeface="Gill Sans MT" panose="020B0502020104020203" pitchFamily="34" charset="0"/>
              </a:rPr>
              <a:t>Monitoring</a:t>
            </a:r>
          </a:p>
        </p:txBody>
      </p:sp>
      <p:sp>
        <p:nvSpPr>
          <p:cNvPr id="3" name="Content Placeholder 2"/>
          <p:cNvSpPr>
            <a:spLocks noGrp="1"/>
          </p:cNvSpPr>
          <p:nvPr>
            <p:ph idx="1"/>
          </p:nvPr>
        </p:nvSpPr>
        <p:spPr>
          <a:xfrm>
            <a:off x="93677" y="913384"/>
            <a:ext cx="8229600" cy="4525963"/>
          </a:xfrm>
        </p:spPr>
        <p:txBody>
          <a:bodyPr/>
          <a:lstStyle/>
          <a:p>
            <a:r>
              <a:rPr lang="en-US" sz="3200" dirty="0">
                <a:latin typeface="Segoe UI" panose="020B0502040204020203" pitchFamily="34" charset="0"/>
                <a:cs typeface="Segoe UI" panose="020B0502040204020203" pitchFamily="34" charset="0"/>
              </a:rPr>
              <a:t>Bait</a:t>
            </a:r>
          </a:p>
          <a:p>
            <a:pPr lvl="1"/>
            <a:r>
              <a:rPr lang="en-US" sz="2800" dirty="0">
                <a:latin typeface="Segoe UI" panose="020B0502040204020203" pitchFamily="34" charset="0"/>
                <a:cs typeface="Segoe UI" panose="020B0502040204020203" pitchFamily="34" charset="0"/>
              </a:rPr>
              <a:t>Summertime: Yeast + Sugar + Water</a:t>
            </a:r>
          </a:p>
          <a:p>
            <a:pPr lvl="1"/>
            <a:r>
              <a:rPr lang="en-US" sz="2800" dirty="0">
                <a:latin typeface="Segoe UI" panose="020B0502040204020203" pitchFamily="34" charset="0"/>
                <a:cs typeface="Segoe UI" panose="020B0502040204020203" pitchFamily="34" charset="0"/>
              </a:rPr>
              <a:t>Winter: Apple cider vinegar </a:t>
            </a:r>
          </a:p>
          <a:p>
            <a:pPr lvl="1"/>
            <a:endParaRPr lang="en-US" sz="800" dirty="0">
              <a:latin typeface="Segoe UI" panose="020B0502040204020203" pitchFamily="34" charset="0"/>
              <a:cs typeface="Segoe UI" panose="020B0502040204020203" pitchFamily="34" charset="0"/>
            </a:endParaRPr>
          </a:p>
          <a:p>
            <a:r>
              <a:rPr lang="en-US" sz="3200" dirty="0">
                <a:latin typeface="Segoe UI" panose="020B0502040204020203" pitchFamily="34" charset="0"/>
                <a:cs typeface="Segoe UI" panose="020B0502040204020203" pitchFamily="34" charset="0"/>
              </a:rPr>
              <a:t>Check traps weekly</a:t>
            </a:r>
          </a:p>
        </p:txBody>
      </p:sp>
      <p:pic>
        <p:nvPicPr>
          <p:cNvPr id="4" name="Picture 3"/>
          <p:cNvPicPr>
            <a:picLocks noChangeAspect="1"/>
          </p:cNvPicPr>
          <p:nvPr/>
        </p:nvPicPr>
        <p:blipFill>
          <a:blip r:embed="rId2"/>
          <a:stretch>
            <a:fillRect/>
          </a:stretch>
        </p:blipFill>
        <p:spPr>
          <a:xfrm>
            <a:off x="1" y="3628646"/>
            <a:ext cx="2558642" cy="3229354"/>
          </a:xfrm>
          <a:prstGeom prst="rect">
            <a:avLst/>
          </a:prstGeom>
        </p:spPr>
      </p:pic>
      <p:pic>
        <p:nvPicPr>
          <p:cNvPr id="5" name="Picture 4"/>
          <p:cNvPicPr>
            <a:picLocks noChangeAspect="1"/>
          </p:cNvPicPr>
          <p:nvPr/>
        </p:nvPicPr>
        <p:blipFill>
          <a:blip r:embed="rId3"/>
          <a:stretch>
            <a:fillRect/>
          </a:stretch>
        </p:blipFill>
        <p:spPr>
          <a:xfrm>
            <a:off x="3640822" y="3628646"/>
            <a:ext cx="2155099" cy="3229354"/>
          </a:xfrm>
          <a:prstGeom prst="rect">
            <a:avLst/>
          </a:prstGeom>
        </p:spPr>
      </p:pic>
      <p:pic>
        <p:nvPicPr>
          <p:cNvPr id="6" name="Picture 5"/>
          <p:cNvPicPr>
            <a:picLocks noChangeAspect="1"/>
          </p:cNvPicPr>
          <p:nvPr/>
        </p:nvPicPr>
        <p:blipFill>
          <a:blip r:embed="rId4"/>
          <a:stretch>
            <a:fillRect/>
          </a:stretch>
        </p:blipFill>
        <p:spPr>
          <a:xfrm>
            <a:off x="6718688" y="3628646"/>
            <a:ext cx="2425311" cy="3229354"/>
          </a:xfrm>
          <a:prstGeom prst="rect">
            <a:avLst/>
          </a:prstGeom>
        </p:spPr>
      </p:pic>
      <p:pic>
        <p:nvPicPr>
          <p:cNvPr id="7" name="Picture 6"/>
          <p:cNvPicPr>
            <a:picLocks noChangeAspect="1"/>
          </p:cNvPicPr>
          <p:nvPr/>
        </p:nvPicPr>
        <p:blipFill>
          <a:blip r:embed="rId5"/>
          <a:stretch>
            <a:fillRect/>
          </a:stretch>
        </p:blipFill>
        <p:spPr>
          <a:xfrm>
            <a:off x="6937694" y="1"/>
            <a:ext cx="2206305" cy="2941740"/>
          </a:xfrm>
          <a:prstGeom prst="rect">
            <a:avLst/>
          </a:prstGeom>
        </p:spPr>
      </p:pic>
    </p:spTree>
    <p:extLst>
      <p:ext uri="{BB962C8B-B14F-4D97-AF65-F5344CB8AC3E}">
        <p14:creationId xmlns:p14="http://schemas.microsoft.com/office/powerpoint/2010/main" val="735808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1316</TotalTime>
  <Words>418</Words>
  <Application>Microsoft Office PowerPoint</Application>
  <PresentationFormat>On-screen Show (4:3)</PresentationFormat>
  <Paragraphs>98</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Bookman Old Style</vt:lpstr>
      <vt:lpstr>Calibri</vt:lpstr>
      <vt:lpstr>Calibri Light</vt:lpstr>
      <vt:lpstr>Gill Sans MT</vt:lpstr>
      <vt:lpstr>Segoe UI</vt:lpstr>
      <vt:lpstr>Office Theme</vt:lpstr>
      <vt:lpstr>PowerPoint Presentation</vt:lpstr>
      <vt:lpstr>Here is (one of) the news reports that led to millions of servings of processed strawberries being cancelled.   A processor’s label is shown in this video, but we want everyone to know all processors are affected when effective controls for pests are not in place.   </vt:lpstr>
      <vt:lpstr>PowerPoint Presentation</vt:lpstr>
      <vt:lpstr>Drosophila spp. ‘Vinegar flies’</vt:lpstr>
      <vt:lpstr>Drosophila spp. ‘Vinegar flies’ in general</vt:lpstr>
      <vt:lpstr>Spotted Wing Drosophila (Drosophila suzukii)</vt:lpstr>
      <vt:lpstr>PowerPoint Presentation</vt:lpstr>
      <vt:lpstr>PowerPoint Presentation</vt:lpstr>
      <vt:lpstr>Monitoring</vt:lpstr>
      <vt:lpstr>Cultural prevention</vt:lpstr>
      <vt:lpstr>Chemical Sprays</vt:lpstr>
      <vt:lpstr>Keys to Successful Management</vt:lpstr>
      <vt:lpstr>Corn Earworm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is (one of) the news reports that led to millions of servings of processed strawberries being cancelled. A processor’s label is shown in this video, but we want everyone to know all processors are affected when effective controls for pests are not in place.   Three orders have been cancelled so far this year, resulting in 1 million pounds of product.</dc:title>
  <dc:creator>Marianna Castiaux</dc:creator>
  <cp:lastModifiedBy>Anna D Howell</cp:lastModifiedBy>
  <cp:revision>70</cp:revision>
  <cp:lastPrinted>2017-04-24T21:27:17Z</cp:lastPrinted>
  <dcterms:created xsi:type="dcterms:W3CDTF">2017-04-24T21:27:14Z</dcterms:created>
  <dcterms:modified xsi:type="dcterms:W3CDTF">2017-04-28T06:55:03Z</dcterms:modified>
</cp:coreProperties>
</file>