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0" r:id="rId3"/>
    <p:sldId id="278" r:id="rId4"/>
    <p:sldId id="279" r:id="rId5"/>
    <p:sldId id="285" r:id="rId6"/>
    <p:sldId id="281" r:id="rId7"/>
    <p:sldId id="305" r:id="rId8"/>
    <p:sldId id="308" r:id="rId9"/>
    <p:sldId id="309" r:id="rId10"/>
    <p:sldId id="306" r:id="rId11"/>
    <p:sldId id="307" r:id="rId12"/>
    <p:sldId id="303" r:id="rId13"/>
    <p:sldId id="311" r:id="rId14"/>
    <p:sldId id="269" r:id="rId15"/>
    <p:sldId id="276" r:id="rId16"/>
    <p:sldId id="262" r:id="rId17"/>
    <p:sldId id="312" r:id="rId18"/>
    <p:sldId id="257" r:id="rId19"/>
    <p:sldId id="301" r:id="rId20"/>
    <p:sldId id="302" r:id="rId21"/>
    <p:sldId id="298" r:id="rId22"/>
    <p:sldId id="299" r:id="rId23"/>
    <p:sldId id="294" r:id="rId24"/>
    <p:sldId id="315" r:id="rId25"/>
    <p:sldId id="295" r:id="rId26"/>
    <p:sldId id="297" r:id="rId27"/>
    <p:sldId id="296" r:id="rId28"/>
    <p:sldId id="316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D94D38-16B1-4144-A2D3-3C760DBCC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7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Remember that 1</a:t>
            </a:r>
            <a:r>
              <a:rPr lang="en-US" altLang="en-US" baseline="30000" smtClean="0">
                <a:latin typeface="Arial" charset="0"/>
              </a:rPr>
              <a:t>st</a:t>
            </a:r>
            <a:r>
              <a:rPr lang="en-US" altLang="en-US" smtClean="0">
                <a:latin typeface="Arial" charset="0"/>
              </a:rPr>
              <a:t> 10 weeks of spring harvest are not consecutive with 1</a:t>
            </a:r>
            <a:r>
              <a:rPr lang="en-US" altLang="en-US" baseline="30000" smtClean="0">
                <a:latin typeface="Arial" charset="0"/>
              </a:rPr>
              <a:t>st</a:t>
            </a:r>
            <a:r>
              <a:rPr lang="en-US" altLang="en-US" smtClean="0">
                <a:latin typeface="Arial" charset="0"/>
              </a:rPr>
              <a:t> 10 weeks of fall harvest when reading this graph. Just one variety on this the one that was present for all harvests in both years.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BAAFF-FD29-4CC3-B1AD-CE48377BCEDD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Trapped for 10 weeks in early spring.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AA8F07-BC01-4EF0-AC80-5B6299AC0EA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Larvae occurring in 1</a:t>
            </a:r>
            <a:r>
              <a:rPr lang="en-US" altLang="en-US" baseline="30000" smtClean="0">
                <a:latin typeface="Arial" charset="0"/>
              </a:rPr>
              <a:t>st</a:t>
            </a:r>
            <a:r>
              <a:rPr lang="en-US" altLang="en-US" smtClean="0">
                <a:latin typeface="Arial" charset="0"/>
              </a:rPr>
              <a:t> 10 weeks of harvest for S810.5 and other varieties at both sites and years. All 3 varieties that were replicated at least 3 harvests are included on this.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184C53-1297-4244-A5D7-D4A9666E218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4BAB-9C4D-45FD-BF91-991E19035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7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B5DD-B152-45EC-B923-BADC5EF79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0BBD-DF56-4FC2-98A2-511B7455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C931-57C0-42EE-8F9E-76789DAA9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8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FBBA-9F84-434E-BD9E-5A92E4C73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6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33E9C-DCBF-4D66-A20D-5F0C1AAC3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23EC-EA3F-4399-96FF-3903C1053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9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E7C4-0D2E-4B93-A90F-C307C15BF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26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05448-1AD6-469B-854C-497F4C3F4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2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5B1C9-7F24-4FBB-9275-340B25422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72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6408E-FA45-4C3D-956D-A3294E3C7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3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4CD8-F8E6-49CA-8303-C6B35CE9F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2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F4AD6F3-061F-4615-8CAE-E2CB2EF23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Perpet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Chart1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Chart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Pest Management Discussion</a:t>
            </a:r>
            <a:br>
              <a:rPr lang="en-US" altLang="en-US" smtClean="0"/>
            </a:br>
            <a:r>
              <a:rPr lang="en-US" altLang="en-US" smtClean="0"/>
              <a:t>Caneberries, 2014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Mark Bolda</a:t>
            </a:r>
          </a:p>
          <a:p>
            <a:pPr eaLnBrk="1" hangingPunct="1"/>
            <a:r>
              <a:rPr lang="en-US" altLang="en-US" smtClean="0"/>
              <a:t>UC Cooperative Extension</a:t>
            </a:r>
          </a:p>
          <a:p>
            <a:pPr eaLnBrk="1" hangingPunct="1"/>
            <a:r>
              <a:rPr lang="en-US" altLang="en-US" smtClean="0"/>
              <a:t>Santa Cruz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715000"/>
          </a:xfrm>
          <a:extLst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000" dirty="0">
                <a:latin typeface="Georgia"/>
                <a:ea typeface="MS PGothic" charset="0"/>
                <a:cs typeface="Georgia"/>
              </a:rPr>
              <a:t>Collect fruit when available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000" dirty="0">
                <a:latin typeface="Georgia"/>
                <a:ea typeface="MS PGothic" charset="0"/>
                <a:cs typeface="Georgia"/>
              </a:rPr>
              <a:t>Float out with salt water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000" dirty="0">
                <a:latin typeface="Georgia"/>
                <a:ea typeface="MS PGothic" charset="0"/>
                <a:cs typeface="Georgia"/>
              </a:rPr>
              <a:t>Filter through fine sieves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000" dirty="0">
                <a:latin typeface="Georgia"/>
                <a:ea typeface="MS PGothic" charset="0"/>
                <a:cs typeface="Georgia"/>
              </a:rPr>
              <a:t>Count larvae under microscope</a:t>
            </a:r>
          </a:p>
          <a:p>
            <a:pPr marL="3200400" lvl="7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Weekly larval sampling</a:t>
            </a:r>
          </a:p>
        </p:txBody>
      </p:sp>
      <p:pic>
        <p:nvPicPr>
          <p:cNvPr id="11268" name="Picture 4" descr="Sie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503363"/>
            <a:ext cx="16160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r>
              <a:rPr lang="en-US" altLang="en-US" smtClean="0"/>
              <a:t>Larval counts for 3 varieties</a:t>
            </a:r>
          </a:p>
        </p:txBody>
      </p:sp>
      <p:pic>
        <p:nvPicPr>
          <p:cNvPr id="12291" name="Picture 3" descr="Larval mean cut replicable 12161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90600"/>
            <a:ext cx="76962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7800" y="1066800"/>
            <a:ext cx="4343400" cy="5334000"/>
            <a:chOff x="1447800" y="1066800"/>
            <a:chExt cx="4343400" cy="5334000"/>
          </a:xfrm>
        </p:grpSpPr>
        <p:sp>
          <p:nvSpPr>
            <p:cNvPr id="8" name="Rectangle 7"/>
            <p:cNvSpPr/>
            <p:nvPr/>
          </p:nvSpPr>
          <p:spPr>
            <a:xfrm>
              <a:off x="1447800" y="1066800"/>
              <a:ext cx="914400" cy="5334000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76800" y="1066800"/>
              <a:ext cx="914400" cy="5334000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Sprays for Spotted Wing Drosophila Management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Work well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 Malathion, Mustang and Delegate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Work OK</a:t>
            </a:r>
            <a:r>
              <a:rPr lang="en-US" alt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Entrust, Pyganic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Don’t work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	Actara, Altacor, oils and everything else.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Baits.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Sanitation</a:t>
            </a:r>
          </a:p>
        </p:txBody>
      </p:sp>
      <p:graphicFrame>
        <p:nvGraphicFramePr>
          <p:cNvPr id="15404" name="Group 44"/>
          <p:cNvGraphicFramePr>
            <a:graphicFrameLocks noGrp="1"/>
          </p:cNvGraphicFramePr>
          <p:nvPr>
            <p:ph idx="4294967295"/>
          </p:nvPr>
        </p:nvGraphicFramePr>
        <p:xfrm>
          <a:off x="4953000" y="1676400"/>
          <a:ext cx="2921000" cy="4560894"/>
        </p:xfrm>
        <a:graphic>
          <a:graphicData uri="http://schemas.openxmlformats.org/drawingml/2006/table">
            <a:tbl>
              <a:tblPr/>
              <a:tblGrid>
                <a:gridCol w="2921000"/>
              </a:tblGrid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Clean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Dirty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Clean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Dirty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Clean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Dirty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FFFF00"/>
                          </a:solidFill>
                          <a:latin typeface="Perpetu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itchFamily="18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403" name="TextBox 7"/>
          <p:cNvSpPr txBox="1">
            <a:spLocks noChangeArrowheads="1"/>
          </p:cNvSpPr>
          <p:nvPr/>
        </p:nvSpPr>
        <p:spPr bwMode="auto">
          <a:xfrm>
            <a:off x="762000" y="1219200"/>
            <a:ext cx="4114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endParaRPr lang="en-US" altLang="en-US" sz="1800" b="1">
              <a:solidFill>
                <a:schemeClr val="tx1"/>
              </a:solidFill>
              <a:latin typeface="Calibri" pitchFamily="34" charset="0"/>
            </a:endParaRPr>
          </a:p>
          <a:p>
            <a:endParaRPr lang="en-US" altLang="en-US" sz="180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altLang="en-US" sz="1800"/>
              <a:t>Dirty= throw cull fruit on ground</a:t>
            </a:r>
          </a:p>
          <a:p>
            <a:r>
              <a:rPr lang="en-US" altLang="en-US" sz="1800"/>
              <a:t>Clean= remove cull fruit from field</a:t>
            </a:r>
          </a:p>
          <a:p>
            <a:endParaRPr lang="en-US" altLang="en-US" sz="1800"/>
          </a:p>
          <a:p>
            <a:r>
              <a:rPr lang="en-US" altLang="en-US" sz="1800"/>
              <a:t>Each treatment 3 hoops; 3 replications</a:t>
            </a:r>
          </a:p>
          <a:p>
            <a:endParaRPr lang="en-US" altLang="en-US" sz="1800"/>
          </a:p>
          <a:p>
            <a:r>
              <a:rPr lang="en-US" altLang="en-US" sz="1800"/>
              <a:t>Sampling done for marketable and unmarketable fruit</a:t>
            </a:r>
          </a:p>
          <a:p>
            <a:r>
              <a:rPr lang="en-US" altLang="en-US" sz="1800"/>
              <a:t>Weekly Trap counts</a:t>
            </a:r>
          </a:p>
          <a:p>
            <a:endParaRPr lang="en-US" altLang="en-US" sz="1800"/>
          </a:p>
          <a:p>
            <a:r>
              <a:rPr lang="en-US" altLang="en-US" sz="1800"/>
              <a:t>Fruit Samples: </a:t>
            </a:r>
          </a:p>
          <a:p>
            <a:r>
              <a:rPr lang="en-US" altLang="en-US" sz="1800"/>
              <a:t>Collected 20 berries of each marketable and non-marketable fruit</a:t>
            </a:r>
          </a:p>
          <a:p>
            <a:endParaRPr lang="en-US" altLang="en-US" sz="1800"/>
          </a:p>
          <a:p>
            <a:r>
              <a:rPr lang="en-US" altLang="en-US" sz="1800"/>
              <a:t>Vacuum sample when fruit was collected</a:t>
            </a:r>
          </a:p>
          <a:p>
            <a:endParaRPr lang="en-US" altLang="en-US" sz="1800"/>
          </a:p>
          <a:p>
            <a:endParaRPr lang="en-US" altLang="en-US" sz="18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anitation trial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Sanitation trial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65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76765E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Sanitation Trial</a:t>
            </a:r>
          </a:p>
        </p:txBody>
      </p:sp>
      <p:graphicFrame>
        <p:nvGraphicFramePr>
          <p:cNvPr id="17411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534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4" imgW="6803726" imgH="2847079" progId="Excel.Chart.8">
                  <p:embed/>
                </p:oleObj>
              </mc:Choice>
              <mc:Fallback>
                <p:oleObj r:id="rId4" imgW="6803726" imgH="2847079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5344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Areawide Management Comments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Industry is de-facto in an areawide commitment, flies in 2013 were lower than any other year since the initial invasion.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Keys to Successful Management of the Spotted Wing Drosophila (SWD) on the Central Coast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Trapping to detect infestations.</a:t>
            </a:r>
          </a:p>
          <a:p>
            <a:pPr eaLnBrk="1" hangingPunct="1"/>
            <a:r>
              <a:rPr lang="en-US" altLang="en-US" smtClean="0"/>
              <a:t>Use of sprays to suppress fly populations.</a:t>
            </a:r>
          </a:p>
          <a:p>
            <a:pPr eaLnBrk="1" hangingPunct="1"/>
            <a:r>
              <a:rPr lang="en-US" altLang="en-US" smtClean="0"/>
              <a:t>Use of enhanced sanitation to reduce numbers of flies remaining in the field.</a:t>
            </a:r>
          </a:p>
          <a:p>
            <a:pPr eaLnBrk="1" hangingPunct="1"/>
            <a:r>
              <a:rPr lang="en-US" altLang="en-US" smtClean="0"/>
              <a:t>Area wide management.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Redberry Mite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Spotted Wing Drosophila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7052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Recommendations for Redberry Mite Management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to four applications of 2% concentrations of Golden Pest Spray oil in at least 50 gallons water carrier begun at 25-50% flowering + first green fruit.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Caution about using oils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Golden Pest Spray oil applied every two weeks starting in April through the season for control of mites and mildew on strawberry.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20"/>
          <p:cNvSpPr>
            <a:spLocks noChangeShapeType="1"/>
          </p:cNvSpPr>
          <p:nvPr/>
        </p:nvSpPr>
        <p:spPr bwMode="auto">
          <a:xfrm>
            <a:off x="3400425" y="275113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177" name="Group 553"/>
          <p:cNvGraphicFramePr>
            <a:graphicFrameLocks noGrp="1"/>
          </p:cNvGraphicFramePr>
          <p:nvPr/>
        </p:nvGraphicFramePr>
        <p:xfrm>
          <a:off x="0" y="990600"/>
          <a:ext cx="9143999" cy="5105399"/>
        </p:xfrm>
        <a:graphic>
          <a:graphicData uri="http://schemas.openxmlformats.org/drawingml/2006/table">
            <a:tbl>
              <a:tblPr/>
              <a:tblGrid>
                <a:gridCol w="708902"/>
                <a:gridCol w="2551492"/>
                <a:gridCol w="1282643"/>
                <a:gridCol w="529607"/>
                <a:gridCol w="1533654"/>
                <a:gridCol w="529607"/>
                <a:gridCol w="1478487"/>
                <a:gridCol w="529607"/>
              </a:tblGrid>
              <a:tr h="1964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6/18/2007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Mkt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Box/A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9/6/2007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Mkt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Box/A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Yield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Mkt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Box/A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83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Untreated control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749.7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3076.9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3826.6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42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GPSO @1%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1395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3126.0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4521.8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3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GPSO @ 0.5%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1987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3298.6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5286.4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3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Grower rotation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Perpetu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2647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2957.4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5604.5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Perpetua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7" name="Rectangle 53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      Oil for Control of Mildew in Organic Strawberries</a:t>
            </a:r>
            <a:br>
              <a:rPr lang="en-US" altLang="en-US" sz="2400" smtClean="0"/>
            </a:br>
            <a:r>
              <a:rPr lang="en-US" altLang="en-US" sz="2400" smtClean="0"/>
              <a:t>Golden Pest Spray Oil (GPSO) at 0.5% and 1.0%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Caution About Using Oils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Six total applications in fall 2005 for yellow rust in raspberry, beginning August 12 and ending November 1.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Control of Rust in Red Raspberry</a:t>
            </a:r>
            <a:br>
              <a:rPr lang="en-US" altLang="en-US" sz="3200" b="1" smtClean="0">
                <a:solidFill>
                  <a:schemeClr val="tx1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(Fall 2005)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8763" y="1905000"/>
          <a:ext cx="6923087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4" imgW="6919560" imgH="3913971" progId="Excel.Chart.8">
                  <p:embed/>
                </p:oleObj>
              </mc:Choice>
              <mc:Fallback>
                <p:oleObj r:id="rId4" imgW="6919560" imgH="3913971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905000"/>
                        <a:ext cx="6923087" cy="391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00400" y="3200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c   c       b       c     b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14600" y="2209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5400000">
            <a:off x="-502443" y="339804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Average Leaf Infestation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/>
              <a:t>Control of Rust in Red Raspberry</a:t>
            </a:r>
            <a:br>
              <a:rPr lang="en-US" sz="2800"/>
            </a:br>
            <a:r>
              <a:rPr lang="en-US" sz="2800"/>
              <a:t>Total Yield of Marketable Fruit </a:t>
            </a:r>
            <a:br>
              <a:rPr lang="en-US" sz="2800"/>
            </a:br>
            <a:r>
              <a:rPr lang="en-US" sz="2800"/>
              <a:t>Fall 2005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hart" r:id="rId3" imgW="6096135" imgH="4067089" progId="MSGraph.Chart.8">
                  <p:embed followColorScheme="full"/>
                </p:oleObj>
              </mc:Choice>
              <mc:Fallback>
                <p:oleObj name="Chart" r:id="rId3" imgW="6096135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83038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5400000">
            <a:off x="-121443" y="3017043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Fruit Weight in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b="1"/>
              <a:t>Control of Rust in Red Raspberry </a:t>
            </a:r>
            <a:br>
              <a:rPr lang="en-US" sz="2400" b="1"/>
            </a:br>
            <a:r>
              <a:rPr lang="en-US" sz="2400" b="1"/>
              <a:t>Yield of Marketable Fruit </a:t>
            </a:r>
            <a:br>
              <a:rPr lang="en-US" sz="2400" b="1"/>
            </a:br>
            <a:r>
              <a:rPr lang="en-US" sz="2400" b="1"/>
              <a:t>November 2005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Chart" r:id="rId3" imgW="6096135" imgH="4067089" progId="MSGraph.Chart.8">
                  <p:embed followColorScheme="full"/>
                </p:oleObj>
              </mc:Choice>
              <mc:Fallback>
                <p:oleObj name="Chart" r:id="rId3" imgW="6096135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83038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5400000">
            <a:off x="-654843" y="3169443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Grams marketable  fruit harvested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14600" y="22098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b     ab   a     ab   ab 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Marketable Fruit Weight in Grams</a:t>
            </a:r>
            <a:br>
              <a:rPr lang="en-US" altLang="en-US" sz="2800" b="1" smtClean="0"/>
            </a:br>
            <a:r>
              <a:rPr lang="en-US" altLang="en-US" sz="2800" b="1" smtClean="0"/>
              <a:t>September 2005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hart" r:id="rId3" imgW="6096135" imgH="4067089" progId="MSGraph.Chart.8">
                  <p:embed followColorScheme="full"/>
                </p:oleObj>
              </mc:Choice>
              <mc:Fallback>
                <p:oleObj name="Chart" r:id="rId3" imgW="6096135" imgH="4067089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830388"/>
                        <a:ext cx="609123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819400" y="22098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charset="0"/>
              </a:rPr>
              <a:t>a   b    b      b    b 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Redberry mite management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Three to four applications of 2% concentrations of Golden Pest Spray oil in at least 50 gallons water carrier begun at 25-50% flowering + first green fruit.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Mark\AppData\Local\Microsoft\Windows\Temporary Internet Files\Content.IE5\QYMGPFYP\MC9003899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4313"/>
            <a:ext cx="6629400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Keys to Successful Management of the Spotted Wing Drosophila (SWD) on the Central Coast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Monitoring and trapping to quickly detect infestations.</a:t>
            </a:r>
          </a:p>
          <a:p>
            <a:pPr eaLnBrk="1" hangingPunct="1"/>
            <a:r>
              <a:rPr lang="en-US" altLang="en-US" sz="2800" smtClean="0"/>
              <a:t>Use of sprays or baits to suppress fly populations.</a:t>
            </a:r>
          </a:p>
          <a:p>
            <a:pPr eaLnBrk="1" hangingPunct="1"/>
            <a:r>
              <a:rPr lang="en-US" altLang="en-US" sz="2800" smtClean="0"/>
              <a:t>Use of enhanced sanitation to reduce numbers of flies remaining in the field.</a:t>
            </a:r>
          </a:p>
          <a:p>
            <a:pPr eaLnBrk="1" hangingPunct="1"/>
            <a:r>
              <a:rPr lang="en-US" altLang="en-US" sz="2800" smtClean="0"/>
              <a:t>Area wide management.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Trap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5" y="1600200"/>
            <a:ext cx="30162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Modified trap, plastic.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0"/>
            <a:ext cx="3060700" cy="459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Yeast, sugar and water in summertime.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	* </a:t>
            </a:r>
            <a:r>
              <a:rPr lang="en-US" sz="1600" dirty="0" smtClean="0"/>
              <a:t>0.25 </a:t>
            </a:r>
            <a:r>
              <a:rPr lang="en-US" sz="1600" dirty="0" err="1" smtClean="0"/>
              <a:t>oz</a:t>
            </a:r>
            <a:r>
              <a:rPr lang="en-US" sz="1600" dirty="0" smtClean="0"/>
              <a:t> yeast (one package) + 4 </a:t>
            </a:r>
            <a:r>
              <a:rPr lang="en-US" sz="1600" dirty="0" err="1" smtClean="0"/>
              <a:t>oz</a:t>
            </a:r>
            <a:r>
              <a:rPr lang="en-US" sz="1600" dirty="0" smtClean="0"/>
              <a:t> sugar + 12 </a:t>
            </a:r>
            <a:r>
              <a:rPr lang="en-US" sz="1600" dirty="0" err="1" smtClean="0"/>
              <a:t>fl</a:t>
            </a:r>
            <a:r>
              <a:rPr lang="en-US" sz="1600" dirty="0" smtClean="0"/>
              <a:t> </a:t>
            </a:r>
            <a:r>
              <a:rPr lang="en-US" sz="1600" dirty="0" err="1" smtClean="0"/>
              <a:t>oz</a:t>
            </a:r>
            <a:r>
              <a:rPr lang="en-US" sz="1600" dirty="0" smtClean="0"/>
              <a:t> water</a:t>
            </a:r>
          </a:p>
          <a:p>
            <a:pPr eaLnBrk="1" hangingPunct="1">
              <a:defRPr/>
            </a:pPr>
            <a:r>
              <a:rPr lang="en-US" dirty="0" smtClean="0"/>
              <a:t>Apple cider vinegar in the wintertime.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 smtClean="0"/>
              <a:t>First 10 weeks of harvest</a:t>
            </a:r>
          </a:p>
        </p:txBody>
      </p:sp>
      <p:pic>
        <p:nvPicPr>
          <p:cNvPr id="8195" name="Picture 3" descr="Cut mean site comparisomarav (2) 12161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114800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800600" y="651668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Perpetua" pitchFamily="18" charset="0"/>
              </a:defRPr>
            </a:lvl1pPr>
            <a:lvl2pPr>
              <a:defRPr sz="2800">
                <a:solidFill>
                  <a:srgbClr val="FFFF00"/>
                </a:solidFill>
                <a:latin typeface="Perpetua" pitchFamily="18" charset="0"/>
              </a:defRPr>
            </a:lvl2pPr>
            <a:lvl3pPr>
              <a:defRPr sz="2400">
                <a:solidFill>
                  <a:srgbClr val="FFFF00"/>
                </a:solidFill>
                <a:latin typeface="Perpetua" pitchFamily="18" charset="0"/>
              </a:defRPr>
            </a:lvl3pPr>
            <a:lvl4pPr>
              <a:defRPr sz="2000">
                <a:solidFill>
                  <a:srgbClr val="FFFF00"/>
                </a:solidFill>
                <a:latin typeface="Perpetua" pitchFamily="18" charset="0"/>
              </a:defRPr>
            </a:lvl4pPr>
            <a:lvl5pPr>
              <a:defRPr sz="2000">
                <a:solidFill>
                  <a:srgbClr val="FFFF00"/>
                </a:solidFill>
                <a:latin typeface="Perpetua" pitchFamily="18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Perpetua" pitchFamily="18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N = 4 traps of each lure for each site</a:t>
            </a:r>
          </a:p>
          <a:p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  <a:extLst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 smtClean="0">
                <a:latin typeface="Georgia"/>
                <a:ea typeface="MS PGothic" charset="0"/>
                <a:cs typeface="Georgia"/>
              </a:rPr>
              <a:t>Variety S810.5</a:t>
            </a: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>
                <a:latin typeface="Georgia"/>
                <a:ea typeface="MS PGothic" charset="0"/>
                <a:cs typeface="Georgia"/>
              </a:rPr>
              <a:t>	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 smtClean="0">
                <a:latin typeface="Georgia"/>
                <a:ea typeface="MS PGothic" charset="0"/>
                <a:cs typeface="Georgia"/>
              </a:rPr>
              <a:t>Low to no adult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 smtClean="0">
                <a:latin typeface="Georgia"/>
                <a:ea typeface="MS PGothic" charset="0"/>
                <a:cs typeface="Georgia"/>
              </a:rPr>
              <a:t>captures in spring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 smtClean="0">
                <a:latin typeface="Georgia"/>
                <a:ea typeface="MS PGothic" charset="0"/>
                <a:cs typeface="Georgia"/>
              </a:rPr>
              <a:t>YSW tends to capture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>
                <a:latin typeface="Georgia"/>
                <a:ea typeface="MS PGothic" charset="0"/>
                <a:cs typeface="Georgia"/>
              </a:rPr>
              <a:t>m</a:t>
            </a:r>
            <a:r>
              <a:rPr lang="en-US" sz="3000" dirty="0" smtClean="0">
                <a:latin typeface="Georgia"/>
                <a:ea typeface="MS PGothic" charset="0"/>
                <a:cs typeface="Georgia"/>
              </a:rPr>
              <a:t>ore flies</a:t>
            </a:r>
            <a:endParaRPr lang="en-US" sz="3000" dirty="0">
              <a:latin typeface="Georgia"/>
              <a:ea typeface="MS PGothic" charset="0"/>
              <a:cs typeface="Georgia"/>
            </a:endParaRPr>
          </a:p>
          <a:p>
            <a:pPr marL="3200400" lvl="7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81600" y="914400"/>
            <a:ext cx="2590800" cy="5334000"/>
            <a:chOff x="5181600" y="914400"/>
            <a:chExt cx="2590800" cy="5334000"/>
          </a:xfrm>
        </p:grpSpPr>
        <p:sp>
          <p:nvSpPr>
            <p:cNvPr id="10" name="Rectangle 9"/>
            <p:cNvSpPr/>
            <p:nvPr/>
          </p:nvSpPr>
          <p:spPr>
            <a:xfrm>
              <a:off x="6858000" y="914400"/>
              <a:ext cx="914400" cy="5334000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914400"/>
              <a:ext cx="914400" cy="5334000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715000"/>
          </a:xfrm>
          <a:extLst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400" dirty="0">
              <a:ea typeface="MS PGothic" charset="0"/>
              <a:cs typeface="Georgia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 smtClean="0">
                <a:ea typeface="MS PGothic" charset="0"/>
                <a:cs typeface="Georgia"/>
              </a:rPr>
              <a:t>‘</a:t>
            </a:r>
            <a:r>
              <a:rPr lang="en-US" sz="3000" dirty="0" err="1" smtClean="0">
                <a:ea typeface="MS PGothic" charset="0"/>
                <a:cs typeface="Georgia"/>
              </a:rPr>
              <a:t>Haviland</a:t>
            </a:r>
            <a:r>
              <a:rPr lang="en-US" sz="3000" dirty="0" smtClean="0">
                <a:ea typeface="MS PGothic" charset="0"/>
                <a:cs typeface="Georgia"/>
              </a:rPr>
              <a:t>’ trap with ACV + soap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3000" dirty="0">
                <a:ea typeface="MS PGothic" charset="0"/>
                <a:cs typeface="Georgia"/>
              </a:rPr>
              <a:t>	</a:t>
            </a:r>
            <a:r>
              <a:rPr lang="en-US" sz="2400" dirty="0" smtClean="0">
                <a:ea typeface="MS PGothic" charset="0"/>
                <a:cs typeface="Georgia"/>
              </a:rPr>
              <a:t>Lee et al. 2012 trapping study ‘higher capturing’ trap</a:t>
            </a:r>
            <a:endParaRPr lang="en-US" sz="2400" dirty="0">
              <a:ea typeface="MS PGothic" charset="0"/>
              <a:cs typeface="Georgia"/>
            </a:endParaRPr>
          </a:p>
          <a:p>
            <a:pPr marL="3200400" lvl="7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Is it the trap – Spring 2012 comparison.</a:t>
            </a:r>
          </a:p>
        </p:txBody>
      </p:sp>
      <p:pic>
        <p:nvPicPr>
          <p:cNvPr id="9220" name="Picture 2" descr="haviland 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2022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Figure 7 for pt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50768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4290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Trap comparison</a:t>
            </a:r>
            <a:endParaRPr lang="en-US" dirty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2514600" cy="5715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smtClean="0">
                <a:ea typeface="ＭＳ Ｐゴシック" pitchFamily="34" charset="-128"/>
                <a:cs typeface="Georgia" pitchFamily="18" charset="0"/>
              </a:rPr>
              <a:t>Neither trap captures many flies in early spring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smtClean="0">
                <a:ea typeface="ＭＳ Ｐゴシック" pitchFamily="34" charset="-128"/>
                <a:cs typeface="Georgia" pitchFamily="18" charset="0"/>
              </a:rPr>
              <a:t>	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smtClean="0">
                <a:ea typeface="ＭＳ Ｐゴシック" pitchFamily="34" charset="-128"/>
                <a:cs typeface="Georgia" pitchFamily="18" charset="0"/>
              </a:rPr>
              <a:t>Proportion capturing also similar in early spring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000" smtClean="0">
                <a:ea typeface="ＭＳ Ｐゴシック" pitchFamily="34" charset="-128"/>
                <a:cs typeface="Georgia" pitchFamily="18" charset="0"/>
              </a:rPr>
              <a:t>	</a:t>
            </a:r>
            <a:endParaRPr lang="en-US" altLang="en-US" smtClean="0">
              <a:ea typeface="ＭＳ Ｐゴシック" pitchFamily="34" charset="-128"/>
              <a:cs typeface="Georgia" pitchFamily="18" charset="0"/>
            </a:endParaRPr>
          </a:p>
          <a:p>
            <a:pPr marL="457200" lvl="1" indent="0">
              <a:buFontTx/>
              <a:buNone/>
            </a:pPr>
            <a:endParaRPr lang="en-US" altLang="en-US" smtClean="0">
              <a:ea typeface="ＭＳ Ｐゴシック" pitchFamily="34" charset="-128"/>
              <a:cs typeface="Georgia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191000" y="1295400"/>
            <a:ext cx="3505200" cy="5334000"/>
            <a:chOff x="1447800" y="1066800"/>
            <a:chExt cx="3505200" cy="5334000"/>
          </a:xfrm>
        </p:grpSpPr>
        <p:sp>
          <p:nvSpPr>
            <p:cNvPr id="7" name="Rectangle 6"/>
            <p:cNvSpPr/>
            <p:nvPr/>
          </p:nvSpPr>
          <p:spPr>
            <a:xfrm>
              <a:off x="1447800" y="1066800"/>
              <a:ext cx="914400" cy="5334000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1066800"/>
              <a:ext cx="914400" cy="5334000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erpetua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619</Words>
  <Application>Microsoft Office PowerPoint</Application>
  <PresentationFormat>On-screen Show (4:3)</PresentationFormat>
  <Paragraphs>169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Perpetua</vt:lpstr>
      <vt:lpstr>ＭＳ Ｐゴシック</vt:lpstr>
      <vt:lpstr>Georgia</vt:lpstr>
      <vt:lpstr>Wingdings</vt:lpstr>
      <vt:lpstr>Calibri</vt:lpstr>
      <vt:lpstr>Times New Roman</vt:lpstr>
      <vt:lpstr>Default Design</vt:lpstr>
      <vt:lpstr>Microsoft Excel Chart</vt:lpstr>
      <vt:lpstr>Chart</vt:lpstr>
      <vt:lpstr>Pest Management Discussion Caneberries, 2014</vt:lpstr>
      <vt:lpstr>Spotted Wing Drosophila</vt:lpstr>
      <vt:lpstr>Keys to Successful Management of the Spotted Wing Drosophila (SWD) on the Central Coast</vt:lpstr>
      <vt:lpstr>Standard Trap</vt:lpstr>
      <vt:lpstr>Modified trap, plastic.</vt:lpstr>
      <vt:lpstr>Bait</vt:lpstr>
      <vt:lpstr>First 10 weeks of harvest</vt:lpstr>
      <vt:lpstr>Is it the trap – Spring 2012 comparison.</vt:lpstr>
      <vt:lpstr>Trap comparison</vt:lpstr>
      <vt:lpstr>Weekly larval sampling</vt:lpstr>
      <vt:lpstr>Larval counts for 3 varieties</vt:lpstr>
      <vt:lpstr>Chemical Sprays for Spotted Wing Drosophila Management</vt:lpstr>
      <vt:lpstr>No Baits.</vt:lpstr>
      <vt:lpstr>Sanitation</vt:lpstr>
      <vt:lpstr>PowerPoint Presentation</vt:lpstr>
      <vt:lpstr>Sanitation Trial</vt:lpstr>
      <vt:lpstr>Areawide Management Comments</vt:lpstr>
      <vt:lpstr>Keys to Successful Management of the Spotted Wing Drosophila (SWD) on the Central Coast</vt:lpstr>
      <vt:lpstr>Redberry Mite</vt:lpstr>
      <vt:lpstr>Recommendations for Redberry Mite Management</vt:lpstr>
      <vt:lpstr>Caution about using oils</vt:lpstr>
      <vt:lpstr>      Oil for Control of Mildew in Organic Strawberries Golden Pest Spray Oil (GPSO) at 0.5% and 1.0%</vt:lpstr>
      <vt:lpstr>A Caution About Using Oils</vt:lpstr>
      <vt:lpstr>Control of Rust in Red Raspberry (Fall 2005)</vt:lpstr>
      <vt:lpstr>Control of Rust in Red Raspberry Total Yield of Marketable Fruit  Fall 2005</vt:lpstr>
      <vt:lpstr>Control of Rust in Red Raspberry  Yield of Marketable Fruit  November 2005</vt:lpstr>
      <vt:lpstr>Marketable Fruit Weight in Grams September 2005</vt:lpstr>
      <vt:lpstr>Redberry mite management</vt:lpstr>
      <vt:lpstr>PowerPoint Presentation</vt:lpstr>
    </vt:vector>
  </TitlesOfParts>
  <Company>UCCE Santa Cruz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Spotted Wing Drosophila Central Coast Research Effort 2011</dc:title>
  <dc:creator>Mark Bolda</dc:creator>
  <cp:lastModifiedBy>Administrator</cp:lastModifiedBy>
  <cp:revision>24</cp:revision>
  <dcterms:created xsi:type="dcterms:W3CDTF">2011-11-30T15:23:32Z</dcterms:created>
  <dcterms:modified xsi:type="dcterms:W3CDTF">2014-04-02T22:45:08Z</dcterms:modified>
</cp:coreProperties>
</file>