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76" r:id="rId4"/>
    <p:sldId id="275" r:id="rId5"/>
    <p:sldId id="283" r:id="rId6"/>
    <p:sldId id="260" r:id="rId7"/>
    <p:sldId id="277" r:id="rId8"/>
    <p:sldId id="259" r:id="rId9"/>
    <p:sldId id="262" r:id="rId10"/>
    <p:sldId id="284" r:id="rId11"/>
    <p:sldId id="285" r:id="rId12"/>
    <p:sldId id="286" r:id="rId13"/>
    <p:sldId id="287" r:id="rId14"/>
    <p:sldId id="278" r:id="rId15"/>
    <p:sldId id="288" r:id="rId16"/>
    <p:sldId id="273" r:id="rId17"/>
    <p:sldId id="289" r:id="rId18"/>
    <p:sldId id="290" r:id="rId19"/>
    <p:sldId id="268" r:id="rId20"/>
    <p:sldId id="281" r:id="rId21"/>
    <p:sldId id="26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5" autoAdjust="0"/>
    <p:restoredTop sz="94663"/>
  </p:normalViewPr>
  <p:slideViewPr>
    <p:cSldViewPr snapToGrid="0">
      <p:cViewPr varScale="1">
        <p:scale>
          <a:sx n="87" d="100"/>
          <a:sy n="87" d="100"/>
        </p:scale>
        <p:origin x="10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paula\Downloads\Diamondback%20Moth%20Monitoring%20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paula\Desktop\CountTem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paula\Desktop\CountTemp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paula\Desktop\CountTemp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paula\Desktop\CountTemp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1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9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Counts of Diamondback Moth Adult Males in 3 Areas of Ventura County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523215172137459E-2"/>
          <c:y val="0.16938746093348014"/>
          <c:w val="0.90964988062226992"/>
          <c:h val="0.70439525661610991"/>
        </c:manualLayout>
      </c:layout>
      <c:lineChart>
        <c:grouping val="standard"/>
        <c:varyColors val="0"/>
        <c:ser>
          <c:idx val="0"/>
          <c:order val="0"/>
          <c:tx>
            <c:strRef>
              <c:f>'Field traps'!$H$18</c:f>
              <c:strCache>
                <c:ptCount val="1"/>
                <c:pt idx="0">
                  <c:v>Oxnard/Camarillo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'Field traps'!$I$17:$AJ$17</c:f>
              <c:numCache>
                <c:formatCode>m/d;@</c:formatCode>
                <c:ptCount val="28"/>
                <c:pt idx="0">
                  <c:v>44638</c:v>
                </c:pt>
                <c:pt idx="1">
                  <c:v>44645</c:v>
                </c:pt>
                <c:pt idx="2">
                  <c:v>44652</c:v>
                </c:pt>
                <c:pt idx="3">
                  <c:v>44659</c:v>
                </c:pt>
                <c:pt idx="4">
                  <c:v>44666</c:v>
                </c:pt>
                <c:pt idx="5">
                  <c:v>44673</c:v>
                </c:pt>
                <c:pt idx="6">
                  <c:v>44687</c:v>
                </c:pt>
                <c:pt idx="7">
                  <c:v>44694</c:v>
                </c:pt>
                <c:pt idx="8">
                  <c:v>44701</c:v>
                </c:pt>
                <c:pt idx="9">
                  <c:v>44707</c:v>
                </c:pt>
                <c:pt idx="10">
                  <c:v>44715</c:v>
                </c:pt>
                <c:pt idx="11">
                  <c:v>44725</c:v>
                </c:pt>
                <c:pt idx="12">
                  <c:v>44734</c:v>
                </c:pt>
                <c:pt idx="13">
                  <c:v>44740</c:v>
                </c:pt>
                <c:pt idx="14">
                  <c:v>44747</c:v>
                </c:pt>
                <c:pt idx="15">
                  <c:v>44755</c:v>
                </c:pt>
                <c:pt idx="16">
                  <c:v>44763</c:v>
                </c:pt>
                <c:pt idx="17">
                  <c:v>44785</c:v>
                </c:pt>
                <c:pt idx="18">
                  <c:v>44792</c:v>
                </c:pt>
                <c:pt idx="19">
                  <c:v>44799</c:v>
                </c:pt>
                <c:pt idx="20">
                  <c:v>44806</c:v>
                </c:pt>
                <c:pt idx="21">
                  <c:v>44813</c:v>
                </c:pt>
                <c:pt idx="22">
                  <c:v>44819</c:v>
                </c:pt>
                <c:pt idx="23">
                  <c:v>44827</c:v>
                </c:pt>
                <c:pt idx="24">
                  <c:v>44834</c:v>
                </c:pt>
                <c:pt idx="25">
                  <c:v>44841</c:v>
                </c:pt>
                <c:pt idx="26">
                  <c:v>44848</c:v>
                </c:pt>
                <c:pt idx="27">
                  <c:v>44855</c:v>
                </c:pt>
              </c:numCache>
            </c:numRef>
          </c:cat>
          <c:val>
            <c:numRef>
              <c:f>'Field traps'!$I$18:$AJ$18</c:f>
              <c:numCache>
                <c:formatCode>General</c:formatCode>
                <c:ptCount val="28"/>
                <c:pt idx="0">
                  <c:v>29</c:v>
                </c:pt>
                <c:pt idx="1">
                  <c:v>17.5</c:v>
                </c:pt>
                <c:pt idx="2">
                  <c:v>20.833333333333332</c:v>
                </c:pt>
                <c:pt idx="3">
                  <c:v>11.4</c:v>
                </c:pt>
                <c:pt idx="4">
                  <c:v>9.1666666666666661</c:v>
                </c:pt>
                <c:pt idx="5">
                  <c:v>7.833333333333333</c:v>
                </c:pt>
                <c:pt idx="6">
                  <c:v>5.666666666666667</c:v>
                </c:pt>
                <c:pt idx="7">
                  <c:v>5</c:v>
                </c:pt>
                <c:pt idx="8">
                  <c:v>8.6666666666666661</c:v>
                </c:pt>
                <c:pt idx="9">
                  <c:v>0.83333333333333337</c:v>
                </c:pt>
                <c:pt idx="10">
                  <c:v>1.3333333333333333</c:v>
                </c:pt>
                <c:pt idx="11">
                  <c:v>4.5</c:v>
                </c:pt>
                <c:pt idx="12">
                  <c:v>6</c:v>
                </c:pt>
                <c:pt idx="13">
                  <c:v>8</c:v>
                </c:pt>
                <c:pt idx="14">
                  <c:v>4.8</c:v>
                </c:pt>
                <c:pt idx="15">
                  <c:v>9.6</c:v>
                </c:pt>
                <c:pt idx="16">
                  <c:v>7</c:v>
                </c:pt>
                <c:pt idx="17">
                  <c:v>15</c:v>
                </c:pt>
                <c:pt idx="18">
                  <c:v>3</c:v>
                </c:pt>
                <c:pt idx="19">
                  <c:v>2</c:v>
                </c:pt>
                <c:pt idx="20">
                  <c:v>5</c:v>
                </c:pt>
                <c:pt idx="21">
                  <c:v>26</c:v>
                </c:pt>
                <c:pt idx="22">
                  <c:v>22</c:v>
                </c:pt>
                <c:pt idx="23">
                  <c:v>11</c:v>
                </c:pt>
                <c:pt idx="24">
                  <c:v>23</c:v>
                </c:pt>
                <c:pt idx="25">
                  <c:v>5</c:v>
                </c:pt>
                <c:pt idx="26">
                  <c:v>6</c:v>
                </c:pt>
                <c:pt idx="27">
                  <c:v>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1DB-4C5A-8FE0-E333EF1E7696}"/>
            </c:ext>
          </c:extLst>
        </c:ser>
        <c:ser>
          <c:idx val="1"/>
          <c:order val="1"/>
          <c:tx>
            <c:strRef>
              <c:f>'Field traps'!$H$19</c:f>
              <c:strCache>
                <c:ptCount val="1"/>
                <c:pt idx="0">
                  <c:v>Ventura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'Field traps'!$I$17:$AJ$17</c:f>
              <c:numCache>
                <c:formatCode>m/d;@</c:formatCode>
                <c:ptCount val="28"/>
                <c:pt idx="0">
                  <c:v>44638</c:v>
                </c:pt>
                <c:pt idx="1">
                  <c:v>44645</c:v>
                </c:pt>
                <c:pt idx="2">
                  <c:v>44652</c:v>
                </c:pt>
                <c:pt idx="3">
                  <c:v>44659</c:v>
                </c:pt>
                <c:pt idx="4">
                  <c:v>44666</c:v>
                </c:pt>
                <c:pt idx="5">
                  <c:v>44673</c:v>
                </c:pt>
                <c:pt idx="6">
                  <c:v>44687</c:v>
                </c:pt>
                <c:pt idx="7">
                  <c:v>44694</c:v>
                </c:pt>
                <c:pt idx="8">
                  <c:v>44701</c:v>
                </c:pt>
                <c:pt idx="9">
                  <c:v>44707</c:v>
                </c:pt>
                <c:pt idx="10">
                  <c:v>44715</c:v>
                </c:pt>
                <c:pt idx="11">
                  <c:v>44725</c:v>
                </c:pt>
                <c:pt idx="12">
                  <c:v>44734</c:v>
                </c:pt>
                <c:pt idx="13">
                  <c:v>44740</c:v>
                </c:pt>
                <c:pt idx="14">
                  <c:v>44747</c:v>
                </c:pt>
                <c:pt idx="15">
                  <c:v>44755</c:v>
                </c:pt>
                <c:pt idx="16">
                  <c:v>44763</c:v>
                </c:pt>
                <c:pt idx="17">
                  <c:v>44785</c:v>
                </c:pt>
                <c:pt idx="18">
                  <c:v>44792</c:v>
                </c:pt>
                <c:pt idx="19">
                  <c:v>44799</c:v>
                </c:pt>
                <c:pt idx="20">
                  <c:v>44806</c:v>
                </c:pt>
                <c:pt idx="21">
                  <c:v>44813</c:v>
                </c:pt>
                <c:pt idx="22">
                  <c:v>44819</c:v>
                </c:pt>
                <c:pt idx="23">
                  <c:v>44827</c:v>
                </c:pt>
                <c:pt idx="24">
                  <c:v>44834</c:v>
                </c:pt>
                <c:pt idx="25">
                  <c:v>44841</c:v>
                </c:pt>
                <c:pt idx="26">
                  <c:v>44848</c:v>
                </c:pt>
                <c:pt idx="27">
                  <c:v>44855</c:v>
                </c:pt>
              </c:numCache>
            </c:numRef>
          </c:cat>
          <c:val>
            <c:numRef>
              <c:f>'Field traps'!$I$19:$AJ$19</c:f>
              <c:numCache>
                <c:formatCode>General</c:formatCode>
                <c:ptCount val="28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1.6666666666666667</c:v>
                </c:pt>
                <c:pt idx="9">
                  <c:v>0</c:v>
                </c:pt>
                <c:pt idx="10">
                  <c:v>1</c:v>
                </c:pt>
                <c:pt idx="11">
                  <c:v>0.5</c:v>
                </c:pt>
                <c:pt idx="12">
                  <c:v>4.5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3</c:v>
                </c:pt>
                <c:pt idx="18">
                  <c:v>2</c:v>
                </c:pt>
                <c:pt idx="19">
                  <c:v>5</c:v>
                </c:pt>
                <c:pt idx="20">
                  <c:v>14</c:v>
                </c:pt>
                <c:pt idx="21">
                  <c:v>14</c:v>
                </c:pt>
                <c:pt idx="22">
                  <c:v>12</c:v>
                </c:pt>
                <c:pt idx="23">
                  <c:v>12</c:v>
                </c:pt>
                <c:pt idx="24">
                  <c:v>2</c:v>
                </c:pt>
                <c:pt idx="25">
                  <c:v>25</c:v>
                </c:pt>
                <c:pt idx="26">
                  <c:v>40</c:v>
                </c:pt>
                <c:pt idx="27">
                  <c:v>60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1DB-4C5A-8FE0-E333EF1E7696}"/>
            </c:ext>
          </c:extLst>
        </c:ser>
        <c:ser>
          <c:idx val="2"/>
          <c:order val="2"/>
          <c:tx>
            <c:strRef>
              <c:f>'Field traps'!$H$20</c:f>
              <c:strCache>
                <c:ptCount val="1"/>
                <c:pt idx="0">
                  <c:v>Santa Paula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'Field traps'!$I$17:$AJ$17</c:f>
              <c:numCache>
                <c:formatCode>m/d;@</c:formatCode>
                <c:ptCount val="28"/>
                <c:pt idx="0">
                  <c:v>44638</c:v>
                </c:pt>
                <c:pt idx="1">
                  <c:v>44645</c:v>
                </c:pt>
                <c:pt idx="2">
                  <c:v>44652</c:v>
                </c:pt>
                <c:pt idx="3">
                  <c:v>44659</c:v>
                </c:pt>
                <c:pt idx="4">
                  <c:v>44666</c:v>
                </c:pt>
                <c:pt idx="5">
                  <c:v>44673</c:v>
                </c:pt>
                <c:pt idx="6">
                  <c:v>44687</c:v>
                </c:pt>
                <c:pt idx="7">
                  <c:v>44694</c:v>
                </c:pt>
                <c:pt idx="8">
                  <c:v>44701</c:v>
                </c:pt>
                <c:pt idx="9">
                  <c:v>44707</c:v>
                </c:pt>
                <c:pt idx="10">
                  <c:v>44715</c:v>
                </c:pt>
                <c:pt idx="11">
                  <c:v>44725</c:v>
                </c:pt>
                <c:pt idx="12">
                  <c:v>44734</c:v>
                </c:pt>
                <c:pt idx="13">
                  <c:v>44740</c:v>
                </c:pt>
                <c:pt idx="14">
                  <c:v>44747</c:v>
                </c:pt>
                <c:pt idx="15">
                  <c:v>44755</c:v>
                </c:pt>
                <c:pt idx="16">
                  <c:v>44763</c:v>
                </c:pt>
                <c:pt idx="17">
                  <c:v>44785</c:v>
                </c:pt>
                <c:pt idx="18">
                  <c:v>44792</c:v>
                </c:pt>
                <c:pt idx="19">
                  <c:v>44799</c:v>
                </c:pt>
                <c:pt idx="20">
                  <c:v>44806</c:v>
                </c:pt>
                <c:pt idx="21">
                  <c:v>44813</c:v>
                </c:pt>
                <c:pt idx="22">
                  <c:v>44819</c:v>
                </c:pt>
                <c:pt idx="23">
                  <c:v>44827</c:v>
                </c:pt>
                <c:pt idx="24">
                  <c:v>44834</c:v>
                </c:pt>
                <c:pt idx="25">
                  <c:v>44841</c:v>
                </c:pt>
                <c:pt idx="26">
                  <c:v>44848</c:v>
                </c:pt>
                <c:pt idx="27">
                  <c:v>44855</c:v>
                </c:pt>
              </c:numCache>
            </c:numRef>
          </c:cat>
          <c:val>
            <c:numRef>
              <c:f>'Field traps'!$I$20:$AJ$20</c:f>
              <c:numCache>
                <c:formatCode>General</c:formatCode>
                <c:ptCount val="28"/>
                <c:pt idx="0">
                  <c:v>24</c:v>
                </c:pt>
                <c:pt idx="1">
                  <c:v>59</c:v>
                </c:pt>
                <c:pt idx="2">
                  <c:v>21</c:v>
                </c:pt>
                <c:pt idx="3">
                  <c:v>6.5</c:v>
                </c:pt>
                <c:pt idx="4">
                  <c:v>11</c:v>
                </c:pt>
                <c:pt idx="5">
                  <c:v>4</c:v>
                </c:pt>
                <c:pt idx="6">
                  <c:v>3</c:v>
                </c:pt>
                <c:pt idx="7">
                  <c:v>0.5</c:v>
                </c:pt>
                <c:pt idx="8">
                  <c:v>1</c:v>
                </c:pt>
                <c:pt idx="9">
                  <c:v>1.5</c:v>
                </c:pt>
                <c:pt idx="10">
                  <c:v>0</c:v>
                </c:pt>
                <c:pt idx="11">
                  <c:v>0.5</c:v>
                </c:pt>
                <c:pt idx="12">
                  <c:v>0</c:v>
                </c:pt>
                <c:pt idx="13">
                  <c:v>0.33333333333333331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4</c:v>
                </c:pt>
                <c:pt idx="19">
                  <c:v>3</c:v>
                </c:pt>
                <c:pt idx="20">
                  <c:v>3</c:v>
                </c:pt>
                <c:pt idx="21">
                  <c:v>36</c:v>
                </c:pt>
                <c:pt idx="22">
                  <c:v>5</c:v>
                </c:pt>
                <c:pt idx="23">
                  <c:v>24</c:v>
                </c:pt>
                <c:pt idx="24">
                  <c:v>16</c:v>
                </c:pt>
                <c:pt idx="25">
                  <c:v>20</c:v>
                </c:pt>
                <c:pt idx="26">
                  <c:v>46</c:v>
                </c:pt>
                <c:pt idx="27">
                  <c:v>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1DB-4C5A-8FE0-E333EF1E76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0395344"/>
        <c:axId val="150366608"/>
      </c:lineChart>
      <c:dateAx>
        <c:axId val="150395344"/>
        <c:scaling>
          <c:orientation val="minMax"/>
        </c:scaling>
        <c:delete val="0"/>
        <c:axPos val="b"/>
        <c:numFmt formatCode="m/d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0366608"/>
        <c:crosses val="autoZero"/>
        <c:auto val="1"/>
        <c:lblOffset val="100"/>
        <c:baseTimeUnit val="days"/>
      </c:dateAx>
      <c:valAx>
        <c:axId val="150366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Number of Adult Male DBM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039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Counts</a:t>
            </a:r>
            <a:r>
              <a:rPr lang="en-US" sz="200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Weather Trends for Ventura County  </a:t>
            </a:r>
            <a:endParaRPr lang="en-US" sz="2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7780557804106"/>
          <c:y val="0.12594227504244482"/>
          <c:w val="0.7723863418941791"/>
          <c:h val="0.64353675654719733"/>
        </c:manualLayout>
      </c:layout>
      <c:lineChart>
        <c:grouping val="standard"/>
        <c:varyColors val="0"/>
        <c:ser>
          <c:idx val="2"/>
          <c:order val="2"/>
          <c:tx>
            <c:strRef>
              <c:f>Hoja1!$L$1</c:f>
              <c:strCache>
                <c:ptCount val="1"/>
                <c:pt idx="0">
                  <c:v>Maximum Wind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cat>
            <c:strRef>
              <c:f>Hoja1!$I$2:$I$29</c:f>
              <c:strCache>
                <c:ptCount val="28"/>
                <c:pt idx="0">
                  <c:v>March18</c:v>
                </c:pt>
                <c:pt idx="1">
                  <c:v>March25</c:v>
                </c:pt>
                <c:pt idx="2">
                  <c:v>April1</c:v>
                </c:pt>
                <c:pt idx="3">
                  <c:v>April8</c:v>
                </c:pt>
                <c:pt idx="4">
                  <c:v>April15</c:v>
                </c:pt>
                <c:pt idx="5">
                  <c:v>April22</c:v>
                </c:pt>
                <c:pt idx="6">
                  <c:v>May6</c:v>
                </c:pt>
                <c:pt idx="7">
                  <c:v>May13</c:v>
                </c:pt>
                <c:pt idx="8">
                  <c:v>May20</c:v>
                </c:pt>
                <c:pt idx="9">
                  <c:v>May26</c:v>
                </c:pt>
                <c:pt idx="10">
                  <c:v>June3</c:v>
                </c:pt>
                <c:pt idx="11">
                  <c:v>June13</c:v>
                </c:pt>
                <c:pt idx="12">
                  <c:v>June22</c:v>
                </c:pt>
                <c:pt idx="13">
                  <c:v>June28</c:v>
                </c:pt>
                <c:pt idx="14">
                  <c:v>July5</c:v>
                </c:pt>
                <c:pt idx="15">
                  <c:v>July13</c:v>
                </c:pt>
                <c:pt idx="16">
                  <c:v>July21</c:v>
                </c:pt>
                <c:pt idx="17">
                  <c:v>Aug12</c:v>
                </c:pt>
                <c:pt idx="18">
                  <c:v>Aug19</c:v>
                </c:pt>
                <c:pt idx="19">
                  <c:v>Aug26</c:v>
                </c:pt>
                <c:pt idx="20">
                  <c:v>Sept2</c:v>
                </c:pt>
                <c:pt idx="21">
                  <c:v>Sept9</c:v>
                </c:pt>
                <c:pt idx="22">
                  <c:v>Sept15</c:v>
                </c:pt>
                <c:pt idx="23">
                  <c:v>Sept23</c:v>
                </c:pt>
                <c:pt idx="24">
                  <c:v>Sept30</c:v>
                </c:pt>
                <c:pt idx="25">
                  <c:v>Oct7</c:v>
                </c:pt>
                <c:pt idx="26">
                  <c:v>Oct14</c:v>
                </c:pt>
                <c:pt idx="27">
                  <c:v>Oct21</c:v>
                </c:pt>
              </c:strCache>
            </c:strRef>
          </c:cat>
          <c:val>
            <c:numRef>
              <c:f>Hoja1!$L$2:$L$29</c:f>
              <c:numCache>
                <c:formatCode>General</c:formatCode>
                <c:ptCount val="28"/>
                <c:pt idx="0">
                  <c:v>16.443333333333332</c:v>
                </c:pt>
                <c:pt idx="1">
                  <c:v>17.34</c:v>
                </c:pt>
                <c:pt idx="2">
                  <c:v>13.186666666666667</c:v>
                </c:pt>
                <c:pt idx="3">
                  <c:v>18.536666666666665</c:v>
                </c:pt>
                <c:pt idx="4">
                  <c:v>15.49</c:v>
                </c:pt>
                <c:pt idx="5">
                  <c:v>14.723333333333334</c:v>
                </c:pt>
                <c:pt idx="6">
                  <c:v>11.986666666666666</c:v>
                </c:pt>
                <c:pt idx="7">
                  <c:v>15.056666666666667</c:v>
                </c:pt>
                <c:pt idx="8">
                  <c:v>13.420000000000002</c:v>
                </c:pt>
                <c:pt idx="9">
                  <c:v>10.603333333333333</c:v>
                </c:pt>
                <c:pt idx="10">
                  <c:v>10.986666666666666</c:v>
                </c:pt>
                <c:pt idx="11">
                  <c:v>10.553333333333333</c:v>
                </c:pt>
                <c:pt idx="12">
                  <c:v>13.136666666666665</c:v>
                </c:pt>
                <c:pt idx="13">
                  <c:v>9.8866666666666667</c:v>
                </c:pt>
                <c:pt idx="14">
                  <c:v>11.32</c:v>
                </c:pt>
                <c:pt idx="15">
                  <c:v>11.653333333333334</c:v>
                </c:pt>
                <c:pt idx="16">
                  <c:v>13.520000000000001</c:v>
                </c:pt>
                <c:pt idx="17">
                  <c:v>11.32</c:v>
                </c:pt>
                <c:pt idx="18">
                  <c:v>9.5033333333333321</c:v>
                </c:pt>
                <c:pt idx="19">
                  <c:v>11.37</c:v>
                </c:pt>
                <c:pt idx="20">
                  <c:v>10.553333333333333</c:v>
                </c:pt>
                <c:pt idx="21">
                  <c:v>11.219999999999999</c:v>
                </c:pt>
                <c:pt idx="22">
                  <c:v>11.603333333333333</c:v>
                </c:pt>
                <c:pt idx="23">
                  <c:v>13.469999999999999</c:v>
                </c:pt>
                <c:pt idx="24">
                  <c:v>9.836666666666666</c:v>
                </c:pt>
                <c:pt idx="25">
                  <c:v>10.220000000000001</c:v>
                </c:pt>
                <c:pt idx="26">
                  <c:v>11.270000000000001</c:v>
                </c:pt>
                <c:pt idx="27">
                  <c:v>12.266666666666667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007-472B-908C-ABD64DDFD492}"/>
            </c:ext>
          </c:extLst>
        </c:ser>
        <c:ser>
          <c:idx val="3"/>
          <c:order val="3"/>
          <c:tx>
            <c:strRef>
              <c:f>Hoja1!$M$1</c:f>
              <c:strCache>
                <c:ptCount val="1"/>
                <c:pt idx="0">
                  <c:v>Male Adult Counts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Hoja1!$I$2:$I$29</c:f>
              <c:strCache>
                <c:ptCount val="28"/>
                <c:pt idx="0">
                  <c:v>March18</c:v>
                </c:pt>
                <c:pt idx="1">
                  <c:v>March25</c:v>
                </c:pt>
                <c:pt idx="2">
                  <c:v>April1</c:v>
                </c:pt>
                <c:pt idx="3">
                  <c:v>April8</c:v>
                </c:pt>
                <c:pt idx="4">
                  <c:v>April15</c:v>
                </c:pt>
                <c:pt idx="5">
                  <c:v>April22</c:v>
                </c:pt>
                <c:pt idx="6">
                  <c:v>May6</c:v>
                </c:pt>
                <c:pt idx="7">
                  <c:v>May13</c:v>
                </c:pt>
                <c:pt idx="8">
                  <c:v>May20</c:v>
                </c:pt>
                <c:pt idx="9">
                  <c:v>May26</c:v>
                </c:pt>
                <c:pt idx="10">
                  <c:v>June3</c:v>
                </c:pt>
                <c:pt idx="11">
                  <c:v>June13</c:v>
                </c:pt>
                <c:pt idx="12">
                  <c:v>June22</c:v>
                </c:pt>
                <c:pt idx="13">
                  <c:v>June28</c:v>
                </c:pt>
                <c:pt idx="14">
                  <c:v>July5</c:v>
                </c:pt>
                <c:pt idx="15">
                  <c:v>July13</c:v>
                </c:pt>
                <c:pt idx="16">
                  <c:v>July21</c:v>
                </c:pt>
                <c:pt idx="17">
                  <c:v>Aug12</c:v>
                </c:pt>
                <c:pt idx="18">
                  <c:v>Aug19</c:v>
                </c:pt>
                <c:pt idx="19">
                  <c:v>Aug26</c:v>
                </c:pt>
                <c:pt idx="20">
                  <c:v>Sept2</c:v>
                </c:pt>
                <c:pt idx="21">
                  <c:v>Sept9</c:v>
                </c:pt>
                <c:pt idx="22">
                  <c:v>Sept15</c:v>
                </c:pt>
                <c:pt idx="23">
                  <c:v>Sept23</c:v>
                </c:pt>
                <c:pt idx="24">
                  <c:v>Sept30</c:v>
                </c:pt>
                <c:pt idx="25">
                  <c:v>Oct7</c:v>
                </c:pt>
                <c:pt idx="26">
                  <c:v>Oct14</c:v>
                </c:pt>
                <c:pt idx="27">
                  <c:v>Oct21</c:v>
                </c:pt>
              </c:strCache>
            </c:strRef>
          </c:cat>
          <c:val>
            <c:numRef>
              <c:f>Hoja1!$M$2:$M$29</c:f>
              <c:numCache>
                <c:formatCode>General</c:formatCode>
                <c:ptCount val="28"/>
                <c:pt idx="0">
                  <c:v>17.666666666666668</c:v>
                </c:pt>
                <c:pt idx="1">
                  <c:v>26.166666666666668</c:v>
                </c:pt>
                <c:pt idx="2">
                  <c:v>15.6</c:v>
                </c:pt>
                <c:pt idx="3">
                  <c:v>5.9666666666666659</c:v>
                </c:pt>
                <c:pt idx="4">
                  <c:v>6.7333333333333334</c:v>
                </c:pt>
                <c:pt idx="5">
                  <c:v>3.9333333333333336</c:v>
                </c:pt>
                <c:pt idx="6">
                  <c:v>2.9</c:v>
                </c:pt>
                <c:pt idx="7">
                  <c:v>1.8333333333333333</c:v>
                </c:pt>
                <c:pt idx="8">
                  <c:v>3.7999999999999994</c:v>
                </c:pt>
                <c:pt idx="9">
                  <c:v>0.76666666666666661</c:v>
                </c:pt>
                <c:pt idx="10">
                  <c:v>0.76666666666666661</c:v>
                </c:pt>
                <c:pt idx="11">
                  <c:v>1.8333333333333333</c:v>
                </c:pt>
                <c:pt idx="12">
                  <c:v>3.5</c:v>
                </c:pt>
                <c:pt idx="13">
                  <c:v>2.7666666666666671</c:v>
                </c:pt>
                <c:pt idx="14">
                  <c:v>1.9333333333333333</c:v>
                </c:pt>
                <c:pt idx="15">
                  <c:v>3.1999999999999997</c:v>
                </c:pt>
                <c:pt idx="16">
                  <c:v>2.3333333333333335</c:v>
                </c:pt>
                <c:pt idx="17">
                  <c:v>6.333333333333333</c:v>
                </c:pt>
                <c:pt idx="18">
                  <c:v>3</c:v>
                </c:pt>
                <c:pt idx="19">
                  <c:v>3.3333333333333335</c:v>
                </c:pt>
                <c:pt idx="20">
                  <c:v>7.333333333333333</c:v>
                </c:pt>
                <c:pt idx="21">
                  <c:v>25.333333333333332</c:v>
                </c:pt>
                <c:pt idx="22">
                  <c:v>13</c:v>
                </c:pt>
                <c:pt idx="23">
                  <c:v>15.666666666666666</c:v>
                </c:pt>
                <c:pt idx="24">
                  <c:v>13.666666666666666</c:v>
                </c:pt>
                <c:pt idx="25">
                  <c:v>16.666666666666668</c:v>
                </c:pt>
                <c:pt idx="26">
                  <c:v>30.666666666666668</c:v>
                </c:pt>
                <c:pt idx="27">
                  <c:v>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007-472B-908C-ABD64DDFD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034496"/>
        <c:axId val="150228808"/>
      </c:lineChart>
      <c:lineChart>
        <c:grouping val="standard"/>
        <c:varyColors val="0"/>
        <c:ser>
          <c:idx val="0"/>
          <c:order val="0"/>
          <c:tx>
            <c:strRef>
              <c:f>Hoja1!$J$1</c:f>
              <c:strCache>
                <c:ptCount val="1"/>
                <c:pt idx="0">
                  <c:v>Average Temperature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Hoja1!$I$2:$I$29</c:f>
              <c:strCache>
                <c:ptCount val="28"/>
                <c:pt idx="0">
                  <c:v>March18</c:v>
                </c:pt>
                <c:pt idx="1">
                  <c:v>March25</c:v>
                </c:pt>
                <c:pt idx="2">
                  <c:v>April1</c:v>
                </c:pt>
                <c:pt idx="3">
                  <c:v>April8</c:v>
                </c:pt>
                <c:pt idx="4">
                  <c:v>April15</c:v>
                </c:pt>
                <c:pt idx="5">
                  <c:v>April22</c:v>
                </c:pt>
                <c:pt idx="6">
                  <c:v>May6</c:v>
                </c:pt>
                <c:pt idx="7">
                  <c:v>May13</c:v>
                </c:pt>
                <c:pt idx="8">
                  <c:v>May20</c:v>
                </c:pt>
                <c:pt idx="9">
                  <c:v>May26</c:v>
                </c:pt>
                <c:pt idx="10">
                  <c:v>June3</c:v>
                </c:pt>
                <c:pt idx="11">
                  <c:v>June13</c:v>
                </c:pt>
                <c:pt idx="12">
                  <c:v>June22</c:v>
                </c:pt>
                <c:pt idx="13">
                  <c:v>June28</c:v>
                </c:pt>
                <c:pt idx="14">
                  <c:v>July5</c:v>
                </c:pt>
                <c:pt idx="15">
                  <c:v>July13</c:v>
                </c:pt>
                <c:pt idx="16">
                  <c:v>July21</c:v>
                </c:pt>
                <c:pt idx="17">
                  <c:v>Aug12</c:v>
                </c:pt>
                <c:pt idx="18">
                  <c:v>Aug19</c:v>
                </c:pt>
                <c:pt idx="19">
                  <c:v>Aug26</c:v>
                </c:pt>
                <c:pt idx="20">
                  <c:v>Sept2</c:v>
                </c:pt>
                <c:pt idx="21">
                  <c:v>Sept9</c:v>
                </c:pt>
                <c:pt idx="22">
                  <c:v>Sept15</c:v>
                </c:pt>
                <c:pt idx="23">
                  <c:v>Sept23</c:v>
                </c:pt>
                <c:pt idx="24">
                  <c:v>Sept30</c:v>
                </c:pt>
                <c:pt idx="25">
                  <c:v>Oct7</c:v>
                </c:pt>
                <c:pt idx="26">
                  <c:v>Oct14</c:v>
                </c:pt>
                <c:pt idx="27">
                  <c:v>Oct21</c:v>
                </c:pt>
              </c:strCache>
            </c:strRef>
          </c:cat>
          <c:val>
            <c:numRef>
              <c:f>Hoja1!$J$2:$J$29</c:f>
              <c:numCache>
                <c:formatCode>General</c:formatCode>
                <c:ptCount val="28"/>
                <c:pt idx="0">
                  <c:v>59.27256731501501</c:v>
                </c:pt>
                <c:pt idx="1">
                  <c:v>61.7033454288051</c:v>
                </c:pt>
                <c:pt idx="2">
                  <c:v>56.335543521328646</c:v>
                </c:pt>
                <c:pt idx="3">
                  <c:v>63.476318549945127</c:v>
                </c:pt>
                <c:pt idx="4">
                  <c:v>60.166257215007214</c:v>
                </c:pt>
                <c:pt idx="5">
                  <c:v>58.577284301143656</c:v>
                </c:pt>
                <c:pt idx="6">
                  <c:v>59.903255821288617</c:v>
                </c:pt>
                <c:pt idx="7">
                  <c:v>59.113721350274055</c:v>
                </c:pt>
                <c:pt idx="8">
                  <c:v>63.754679254356269</c:v>
                </c:pt>
                <c:pt idx="9">
                  <c:v>60.559509368744898</c:v>
                </c:pt>
                <c:pt idx="10">
                  <c:v>62.518627929988298</c:v>
                </c:pt>
                <c:pt idx="11">
                  <c:v>65.290776546250655</c:v>
                </c:pt>
                <c:pt idx="12">
                  <c:v>66.89700071117808</c:v>
                </c:pt>
                <c:pt idx="13">
                  <c:v>67.037060909881475</c:v>
                </c:pt>
                <c:pt idx="14">
                  <c:v>67.01009329602077</c:v>
                </c:pt>
                <c:pt idx="15">
                  <c:v>66.333089970553601</c:v>
                </c:pt>
                <c:pt idx="16">
                  <c:v>68.522321354130852</c:v>
                </c:pt>
                <c:pt idx="17">
                  <c:v>70.91040892298993</c:v>
                </c:pt>
                <c:pt idx="18">
                  <c:v>68.672349125775511</c:v>
                </c:pt>
                <c:pt idx="19">
                  <c:v>67.134006730770963</c:v>
                </c:pt>
                <c:pt idx="20">
                  <c:v>69.297692604565484</c:v>
                </c:pt>
                <c:pt idx="21">
                  <c:v>80.409418907303518</c:v>
                </c:pt>
                <c:pt idx="22">
                  <c:v>74.027166825690344</c:v>
                </c:pt>
                <c:pt idx="23">
                  <c:v>67.420612313436081</c:v>
                </c:pt>
                <c:pt idx="24">
                  <c:v>70.203919426341557</c:v>
                </c:pt>
                <c:pt idx="25">
                  <c:v>66.390704041937227</c:v>
                </c:pt>
                <c:pt idx="26">
                  <c:v>65.215815603178399</c:v>
                </c:pt>
                <c:pt idx="27">
                  <c:v>67.344912423754167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007-472B-908C-ABD64DDFD492}"/>
            </c:ext>
          </c:extLst>
        </c:ser>
        <c:ser>
          <c:idx val="1"/>
          <c:order val="1"/>
          <c:tx>
            <c:strRef>
              <c:f>Hoja1!$K$1</c:f>
              <c:strCache>
                <c:ptCount val="1"/>
                <c:pt idx="0">
                  <c:v>Maximum Temperature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Hoja1!$I$2:$I$29</c:f>
              <c:strCache>
                <c:ptCount val="28"/>
                <c:pt idx="0">
                  <c:v>March18</c:v>
                </c:pt>
                <c:pt idx="1">
                  <c:v>March25</c:v>
                </c:pt>
                <c:pt idx="2">
                  <c:v>April1</c:v>
                </c:pt>
                <c:pt idx="3">
                  <c:v>April8</c:v>
                </c:pt>
                <c:pt idx="4">
                  <c:v>April15</c:v>
                </c:pt>
                <c:pt idx="5">
                  <c:v>April22</c:v>
                </c:pt>
                <c:pt idx="6">
                  <c:v>May6</c:v>
                </c:pt>
                <c:pt idx="7">
                  <c:v>May13</c:v>
                </c:pt>
                <c:pt idx="8">
                  <c:v>May20</c:v>
                </c:pt>
                <c:pt idx="9">
                  <c:v>May26</c:v>
                </c:pt>
                <c:pt idx="10">
                  <c:v>June3</c:v>
                </c:pt>
                <c:pt idx="11">
                  <c:v>June13</c:v>
                </c:pt>
                <c:pt idx="12">
                  <c:v>June22</c:v>
                </c:pt>
                <c:pt idx="13">
                  <c:v>June28</c:v>
                </c:pt>
                <c:pt idx="14">
                  <c:v>July5</c:v>
                </c:pt>
                <c:pt idx="15">
                  <c:v>July13</c:v>
                </c:pt>
                <c:pt idx="16">
                  <c:v>July21</c:v>
                </c:pt>
                <c:pt idx="17">
                  <c:v>Aug12</c:v>
                </c:pt>
                <c:pt idx="18">
                  <c:v>Aug19</c:v>
                </c:pt>
                <c:pt idx="19">
                  <c:v>Aug26</c:v>
                </c:pt>
                <c:pt idx="20">
                  <c:v>Sept2</c:v>
                </c:pt>
                <c:pt idx="21">
                  <c:v>Sept9</c:v>
                </c:pt>
                <c:pt idx="22">
                  <c:v>Sept15</c:v>
                </c:pt>
                <c:pt idx="23">
                  <c:v>Sept23</c:v>
                </c:pt>
                <c:pt idx="24">
                  <c:v>Sept30</c:v>
                </c:pt>
                <c:pt idx="25">
                  <c:v>Oct7</c:v>
                </c:pt>
                <c:pt idx="26">
                  <c:v>Oct14</c:v>
                </c:pt>
                <c:pt idx="27">
                  <c:v>Oct21</c:v>
                </c:pt>
              </c:strCache>
            </c:strRef>
          </c:cat>
          <c:val>
            <c:numRef>
              <c:f>Hoja1!$K$2:$K$29</c:f>
              <c:numCache>
                <c:formatCode>General</c:formatCode>
                <c:ptCount val="28"/>
                <c:pt idx="0">
                  <c:v>74.173333333333332</c:v>
                </c:pt>
                <c:pt idx="1">
                  <c:v>77.684761904761899</c:v>
                </c:pt>
                <c:pt idx="2">
                  <c:v>66.438095238095244</c:v>
                </c:pt>
                <c:pt idx="3">
                  <c:v>75.801904761904765</c:v>
                </c:pt>
                <c:pt idx="4">
                  <c:v>74.858095238095231</c:v>
                </c:pt>
                <c:pt idx="5">
                  <c:v>67.958095238095225</c:v>
                </c:pt>
                <c:pt idx="6">
                  <c:v>71.885714285714286</c:v>
                </c:pt>
                <c:pt idx="7">
                  <c:v>67.828333333333333</c:v>
                </c:pt>
                <c:pt idx="8">
                  <c:v>77.109523809523807</c:v>
                </c:pt>
                <c:pt idx="9">
                  <c:v>69.771111111111111</c:v>
                </c:pt>
                <c:pt idx="10">
                  <c:v>72.418333333333337</c:v>
                </c:pt>
                <c:pt idx="11">
                  <c:v>75.64266666666667</c:v>
                </c:pt>
                <c:pt idx="12">
                  <c:v>79.431851851851846</c:v>
                </c:pt>
                <c:pt idx="13">
                  <c:v>80.13333333333334</c:v>
                </c:pt>
                <c:pt idx="14">
                  <c:v>78.566666666666663</c:v>
                </c:pt>
                <c:pt idx="15">
                  <c:v>77.669166666666669</c:v>
                </c:pt>
                <c:pt idx="16">
                  <c:v>80.556666666666672</c:v>
                </c:pt>
                <c:pt idx="17">
                  <c:v>83.785925925925923</c:v>
                </c:pt>
                <c:pt idx="18">
                  <c:v>82.11904761904762</c:v>
                </c:pt>
                <c:pt idx="19">
                  <c:v>80.63</c:v>
                </c:pt>
                <c:pt idx="20">
                  <c:v>81.713333333333324</c:v>
                </c:pt>
                <c:pt idx="21">
                  <c:v>95.104761904761915</c:v>
                </c:pt>
                <c:pt idx="22">
                  <c:v>85.814444444444447</c:v>
                </c:pt>
                <c:pt idx="23">
                  <c:v>78.569166666666675</c:v>
                </c:pt>
                <c:pt idx="24">
                  <c:v>83.468571428571423</c:v>
                </c:pt>
                <c:pt idx="25">
                  <c:v>77.031428571428577</c:v>
                </c:pt>
                <c:pt idx="26">
                  <c:v>75.01428571428572</c:v>
                </c:pt>
                <c:pt idx="27">
                  <c:v>79.781904761904755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007-472B-908C-ABD64DDFD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270776"/>
        <c:axId val="150231240"/>
      </c:lineChart>
      <c:catAx>
        <c:axId val="15003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0228808"/>
        <c:crosses val="autoZero"/>
        <c:auto val="1"/>
        <c:lblAlgn val="ctr"/>
        <c:lblOffset val="100"/>
        <c:noMultiLvlLbl val="0"/>
      </c:catAx>
      <c:valAx>
        <c:axId val="150228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Male Adult Counts</a:t>
                </a:r>
                <a:endParaRPr lang="en-US" sz="1000">
                  <a:solidFill>
                    <a:sysClr val="windowText" lastClr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en-US" sz="1000" b="0" i="0" baseline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Maximum Wind Speed (miles/hour)</a:t>
                </a:r>
                <a:endParaRPr lang="en-US" sz="1000">
                  <a:solidFill>
                    <a:sysClr val="windowText" lastClr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0622009569377991E-2"/>
              <c:y val="0.172430517492613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0034496"/>
        <c:crosses val="autoZero"/>
        <c:crossBetween val="between"/>
      </c:valAx>
      <c:valAx>
        <c:axId val="15023124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Temperature (</a:t>
                </a:r>
                <a:r>
                  <a:rPr lang="en-US" sz="1000" b="0" i="0" u="none" strike="noStrike" baseline="0" dirty="0">
                    <a:effectLst/>
                  </a:rPr>
                  <a:t>°</a:t>
                </a:r>
                <a:r>
                  <a:rPr lang="en-US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0270776"/>
        <c:crosses val="max"/>
        <c:crossBetween val="between"/>
      </c:valAx>
      <c:catAx>
        <c:axId val="150270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02312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 dirty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Counts and Weather Trends </a:t>
            </a:r>
          </a:p>
          <a:p>
            <a:pPr>
              <a:defRPr/>
            </a:pPr>
            <a:r>
              <a:rPr lang="en-US" sz="1400" b="0" i="0" u="none" strike="noStrike" baseline="0" dirty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Santa Paula</a:t>
            </a:r>
            <a:endParaRPr 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699630571366205"/>
          <c:y val="0.13938223938223937"/>
          <c:w val="0.70664250063561451"/>
          <c:h val="0.60678807041011762"/>
        </c:manualLayout>
      </c:layout>
      <c:lineChart>
        <c:grouping val="standard"/>
        <c:varyColors val="0"/>
        <c:ser>
          <c:idx val="2"/>
          <c:order val="2"/>
          <c:tx>
            <c:strRef>
              <c:f>Sheet1!$E$1</c:f>
              <c:strCache>
                <c:ptCount val="1"/>
                <c:pt idx="0">
                  <c:v>Maximum Wind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cat>
            <c:strRef>
              <c:f>Sheet1!$B$2:$B$29</c:f>
              <c:strCache>
                <c:ptCount val="28"/>
                <c:pt idx="0">
                  <c:v>March18</c:v>
                </c:pt>
                <c:pt idx="1">
                  <c:v>March25</c:v>
                </c:pt>
                <c:pt idx="2">
                  <c:v>April1</c:v>
                </c:pt>
                <c:pt idx="3">
                  <c:v>April8</c:v>
                </c:pt>
                <c:pt idx="4">
                  <c:v>April15</c:v>
                </c:pt>
                <c:pt idx="5">
                  <c:v>April22</c:v>
                </c:pt>
                <c:pt idx="6">
                  <c:v>May6</c:v>
                </c:pt>
                <c:pt idx="7">
                  <c:v>May13</c:v>
                </c:pt>
                <c:pt idx="8">
                  <c:v>May20</c:v>
                </c:pt>
                <c:pt idx="9">
                  <c:v>May26</c:v>
                </c:pt>
                <c:pt idx="10">
                  <c:v>June3</c:v>
                </c:pt>
                <c:pt idx="11">
                  <c:v>June13</c:v>
                </c:pt>
                <c:pt idx="12">
                  <c:v>June22</c:v>
                </c:pt>
                <c:pt idx="13">
                  <c:v>June28</c:v>
                </c:pt>
                <c:pt idx="14">
                  <c:v>July5</c:v>
                </c:pt>
                <c:pt idx="15">
                  <c:v>July13</c:v>
                </c:pt>
                <c:pt idx="16">
                  <c:v>July21</c:v>
                </c:pt>
                <c:pt idx="17">
                  <c:v>Aug12</c:v>
                </c:pt>
                <c:pt idx="18">
                  <c:v>Aug19</c:v>
                </c:pt>
                <c:pt idx="19">
                  <c:v>Aug26</c:v>
                </c:pt>
                <c:pt idx="20">
                  <c:v>Sept2</c:v>
                </c:pt>
                <c:pt idx="21">
                  <c:v>Sept9</c:v>
                </c:pt>
                <c:pt idx="22">
                  <c:v>Sept15</c:v>
                </c:pt>
                <c:pt idx="23">
                  <c:v>Sept23</c:v>
                </c:pt>
                <c:pt idx="24">
                  <c:v>Sept30</c:v>
                </c:pt>
                <c:pt idx="25">
                  <c:v>Oct7</c:v>
                </c:pt>
                <c:pt idx="26">
                  <c:v>Oct14</c:v>
                </c:pt>
                <c:pt idx="27">
                  <c:v>Oct21</c:v>
                </c:pt>
              </c:strCache>
            </c:strRef>
          </c:cat>
          <c:val>
            <c:numRef>
              <c:f>Sheet1!$E$2:$E$29</c:f>
              <c:numCache>
                <c:formatCode>General</c:formatCode>
                <c:ptCount val="28"/>
                <c:pt idx="0">
                  <c:v>14.01</c:v>
                </c:pt>
                <c:pt idx="1">
                  <c:v>14.99</c:v>
                </c:pt>
                <c:pt idx="2">
                  <c:v>11</c:v>
                </c:pt>
                <c:pt idx="3">
                  <c:v>14.99</c:v>
                </c:pt>
                <c:pt idx="4">
                  <c:v>10</c:v>
                </c:pt>
                <c:pt idx="5">
                  <c:v>11</c:v>
                </c:pt>
                <c:pt idx="6">
                  <c:v>11</c:v>
                </c:pt>
                <c:pt idx="7">
                  <c:v>11</c:v>
                </c:pt>
                <c:pt idx="8">
                  <c:v>11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12</c:v>
                </c:pt>
                <c:pt idx="13">
                  <c:v>9</c:v>
                </c:pt>
                <c:pt idx="14">
                  <c:v>10</c:v>
                </c:pt>
                <c:pt idx="15">
                  <c:v>11</c:v>
                </c:pt>
                <c:pt idx="16">
                  <c:v>11</c:v>
                </c:pt>
                <c:pt idx="17">
                  <c:v>11</c:v>
                </c:pt>
                <c:pt idx="18">
                  <c:v>9</c:v>
                </c:pt>
                <c:pt idx="19">
                  <c:v>10</c:v>
                </c:pt>
                <c:pt idx="20">
                  <c:v>10</c:v>
                </c:pt>
                <c:pt idx="21">
                  <c:v>13</c:v>
                </c:pt>
                <c:pt idx="22">
                  <c:v>11</c:v>
                </c:pt>
                <c:pt idx="23">
                  <c:v>13</c:v>
                </c:pt>
                <c:pt idx="24">
                  <c:v>10</c:v>
                </c:pt>
                <c:pt idx="25">
                  <c:v>10</c:v>
                </c:pt>
                <c:pt idx="26">
                  <c:v>11</c:v>
                </c:pt>
                <c:pt idx="27">
                  <c:v>14.99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D38-44DF-945F-2C5B1DB072C0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Male Adult Counts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Sheet1!$B$2:$B$29</c:f>
              <c:strCache>
                <c:ptCount val="28"/>
                <c:pt idx="0">
                  <c:v>March18</c:v>
                </c:pt>
                <c:pt idx="1">
                  <c:v>March25</c:v>
                </c:pt>
                <c:pt idx="2">
                  <c:v>April1</c:v>
                </c:pt>
                <c:pt idx="3">
                  <c:v>April8</c:v>
                </c:pt>
                <c:pt idx="4">
                  <c:v>April15</c:v>
                </c:pt>
                <c:pt idx="5">
                  <c:v>April22</c:v>
                </c:pt>
                <c:pt idx="6">
                  <c:v>May6</c:v>
                </c:pt>
                <c:pt idx="7">
                  <c:v>May13</c:v>
                </c:pt>
                <c:pt idx="8">
                  <c:v>May20</c:v>
                </c:pt>
                <c:pt idx="9">
                  <c:v>May26</c:v>
                </c:pt>
                <c:pt idx="10">
                  <c:v>June3</c:v>
                </c:pt>
                <c:pt idx="11">
                  <c:v>June13</c:v>
                </c:pt>
                <c:pt idx="12">
                  <c:v>June22</c:v>
                </c:pt>
                <c:pt idx="13">
                  <c:v>June28</c:v>
                </c:pt>
                <c:pt idx="14">
                  <c:v>July5</c:v>
                </c:pt>
                <c:pt idx="15">
                  <c:v>July13</c:v>
                </c:pt>
                <c:pt idx="16">
                  <c:v>July21</c:v>
                </c:pt>
                <c:pt idx="17">
                  <c:v>Aug12</c:v>
                </c:pt>
                <c:pt idx="18">
                  <c:v>Aug19</c:v>
                </c:pt>
                <c:pt idx="19">
                  <c:v>Aug26</c:v>
                </c:pt>
                <c:pt idx="20">
                  <c:v>Sept2</c:v>
                </c:pt>
                <c:pt idx="21">
                  <c:v>Sept9</c:v>
                </c:pt>
                <c:pt idx="22">
                  <c:v>Sept15</c:v>
                </c:pt>
                <c:pt idx="23">
                  <c:v>Sept23</c:v>
                </c:pt>
                <c:pt idx="24">
                  <c:v>Sept30</c:v>
                </c:pt>
                <c:pt idx="25">
                  <c:v>Oct7</c:v>
                </c:pt>
                <c:pt idx="26">
                  <c:v>Oct14</c:v>
                </c:pt>
                <c:pt idx="27">
                  <c:v>Oct21</c:v>
                </c:pt>
              </c:strCache>
            </c:strRef>
          </c:cat>
          <c:val>
            <c:numRef>
              <c:f>Sheet1!$F$2:$F$29</c:f>
              <c:numCache>
                <c:formatCode>General</c:formatCode>
                <c:ptCount val="28"/>
                <c:pt idx="0">
                  <c:v>24</c:v>
                </c:pt>
                <c:pt idx="1">
                  <c:v>59</c:v>
                </c:pt>
                <c:pt idx="2">
                  <c:v>21</c:v>
                </c:pt>
                <c:pt idx="3">
                  <c:v>6.5</c:v>
                </c:pt>
                <c:pt idx="4">
                  <c:v>11</c:v>
                </c:pt>
                <c:pt idx="5">
                  <c:v>4</c:v>
                </c:pt>
                <c:pt idx="6">
                  <c:v>3</c:v>
                </c:pt>
                <c:pt idx="7">
                  <c:v>0.5</c:v>
                </c:pt>
                <c:pt idx="8">
                  <c:v>1</c:v>
                </c:pt>
                <c:pt idx="9">
                  <c:v>1.5</c:v>
                </c:pt>
                <c:pt idx="10">
                  <c:v>0</c:v>
                </c:pt>
                <c:pt idx="11">
                  <c:v>0.5</c:v>
                </c:pt>
                <c:pt idx="12">
                  <c:v>0</c:v>
                </c:pt>
                <c:pt idx="13">
                  <c:v>0.3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4</c:v>
                </c:pt>
                <c:pt idx="19">
                  <c:v>3</c:v>
                </c:pt>
                <c:pt idx="20">
                  <c:v>3</c:v>
                </c:pt>
                <c:pt idx="21">
                  <c:v>36</c:v>
                </c:pt>
                <c:pt idx="22">
                  <c:v>5</c:v>
                </c:pt>
                <c:pt idx="23">
                  <c:v>24</c:v>
                </c:pt>
                <c:pt idx="24">
                  <c:v>16</c:v>
                </c:pt>
                <c:pt idx="25">
                  <c:v>20</c:v>
                </c:pt>
                <c:pt idx="26">
                  <c:v>46</c:v>
                </c:pt>
                <c:pt idx="27">
                  <c:v>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D38-44DF-945F-2C5B1DB07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319912"/>
        <c:axId val="151043352"/>
      </c:lineChar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Average Temperature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Sheet1!$B$2:$B$29</c:f>
              <c:strCache>
                <c:ptCount val="28"/>
                <c:pt idx="0">
                  <c:v>March18</c:v>
                </c:pt>
                <c:pt idx="1">
                  <c:v>March25</c:v>
                </c:pt>
                <c:pt idx="2">
                  <c:v>April1</c:v>
                </c:pt>
                <c:pt idx="3">
                  <c:v>April8</c:v>
                </c:pt>
                <c:pt idx="4">
                  <c:v>April15</c:v>
                </c:pt>
                <c:pt idx="5">
                  <c:v>April22</c:v>
                </c:pt>
                <c:pt idx="6">
                  <c:v>May6</c:v>
                </c:pt>
                <c:pt idx="7">
                  <c:v>May13</c:v>
                </c:pt>
                <c:pt idx="8">
                  <c:v>May20</c:v>
                </c:pt>
                <c:pt idx="9">
                  <c:v>May26</c:v>
                </c:pt>
                <c:pt idx="10">
                  <c:v>June3</c:v>
                </c:pt>
                <c:pt idx="11">
                  <c:v>June13</c:v>
                </c:pt>
                <c:pt idx="12">
                  <c:v>June22</c:v>
                </c:pt>
                <c:pt idx="13">
                  <c:v>June28</c:v>
                </c:pt>
                <c:pt idx="14">
                  <c:v>July5</c:v>
                </c:pt>
                <c:pt idx="15">
                  <c:v>July13</c:v>
                </c:pt>
                <c:pt idx="16">
                  <c:v>July21</c:v>
                </c:pt>
                <c:pt idx="17">
                  <c:v>Aug12</c:v>
                </c:pt>
                <c:pt idx="18">
                  <c:v>Aug19</c:v>
                </c:pt>
                <c:pt idx="19">
                  <c:v>Aug26</c:v>
                </c:pt>
                <c:pt idx="20">
                  <c:v>Sept2</c:v>
                </c:pt>
                <c:pt idx="21">
                  <c:v>Sept9</c:v>
                </c:pt>
                <c:pt idx="22">
                  <c:v>Sept15</c:v>
                </c:pt>
                <c:pt idx="23">
                  <c:v>Sept23</c:v>
                </c:pt>
                <c:pt idx="24">
                  <c:v>Sept30</c:v>
                </c:pt>
                <c:pt idx="25">
                  <c:v>Oct7</c:v>
                </c:pt>
                <c:pt idx="26">
                  <c:v>Oct14</c:v>
                </c:pt>
                <c:pt idx="27">
                  <c:v>Oct21</c:v>
                </c:pt>
              </c:strCache>
            </c:strRef>
          </c:cat>
          <c:val>
            <c:numRef>
              <c:f>Sheet1!$C$2:$C$29</c:f>
              <c:numCache>
                <c:formatCode>General</c:formatCode>
                <c:ptCount val="28"/>
                <c:pt idx="0">
                  <c:v>59.596412556053814</c:v>
                </c:pt>
                <c:pt idx="1">
                  <c:v>62.065666041275797</c:v>
                </c:pt>
                <c:pt idx="2">
                  <c:v>56.242835595776775</c:v>
                </c:pt>
                <c:pt idx="3">
                  <c:v>63.872754491017965</c:v>
                </c:pt>
                <c:pt idx="4">
                  <c:v>59.706845238095241</c:v>
                </c:pt>
                <c:pt idx="5">
                  <c:v>57.891044776119401</c:v>
                </c:pt>
                <c:pt idx="6">
                  <c:v>59.903129657228021</c:v>
                </c:pt>
                <c:pt idx="7">
                  <c:v>58.834080717488789</c:v>
                </c:pt>
                <c:pt idx="8">
                  <c:v>64.837555886736212</c:v>
                </c:pt>
                <c:pt idx="9">
                  <c:v>59.890625</c:v>
                </c:pt>
                <c:pt idx="10">
                  <c:v>62.1953125</c:v>
                </c:pt>
                <c:pt idx="11">
                  <c:v>65.652083333333337</c:v>
                </c:pt>
                <c:pt idx="12">
                  <c:v>67.260416666666671</c:v>
                </c:pt>
                <c:pt idx="13">
                  <c:v>70.526041666666671</c:v>
                </c:pt>
                <c:pt idx="14">
                  <c:v>67.519345238095241</c:v>
                </c:pt>
                <c:pt idx="15">
                  <c:v>66.630208333333329</c:v>
                </c:pt>
                <c:pt idx="16">
                  <c:v>70.910389610389615</c:v>
                </c:pt>
                <c:pt idx="17">
                  <c:v>73.798143851508115</c:v>
                </c:pt>
                <c:pt idx="18">
                  <c:v>73.125</c:v>
                </c:pt>
                <c:pt idx="19">
                  <c:v>69.404761904761898</c:v>
                </c:pt>
                <c:pt idx="20">
                  <c:v>72.694940476190482</c:v>
                </c:pt>
                <c:pt idx="21">
                  <c:v>83.764880952380949</c:v>
                </c:pt>
                <c:pt idx="22">
                  <c:v>73.954939341421138</c:v>
                </c:pt>
                <c:pt idx="23">
                  <c:v>65.764322916666671</c:v>
                </c:pt>
                <c:pt idx="24">
                  <c:v>72.912121212121207</c:v>
                </c:pt>
                <c:pt idx="25">
                  <c:v>66.011058451816751</c:v>
                </c:pt>
                <c:pt idx="26">
                  <c:v>64.264179104477606</c:v>
                </c:pt>
                <c:pt idx="27">
                  <c:v>67.432190760059612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D38-44DF-945F-2C5B1DB072C0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Maximum Temperature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Sheet1!$B$2:$B$29</c:f>
              <c:strCache>
                <c:ptCount val="28"/>
                <c:pt idx="0">
                  <c:v>March18</c:v>
                </c:pt>
                <c:pt idx="1">
                  <c:v>March25</c:v>
                </c:pt>
                <c:pt idx="2">
                  <c:v>April1</c:v>
                </c:pt>
                <c:pt idx="3">
                  <c:v>April8</c:v>
                </c:pt>
                <c:pt idx="4">
                  <c:v>April15</c:v>
                </c:pt>
                <c:pt idx="5">
                  <c:v>April22</c:v>
                </c:pt>
                <c:pt idx="6">
                  <c:v>May6</c:v>
                </c:pt>
                <c:pt idx="7">
                  <c:v>May13</c:v>
                </c:pt>
                <c:pt idx="8">
                  <c:v>May20</c:v>
                </c:pt>
                <c:pt idx="9">
                  <c:v>May26</c:v>
                </c:pt>
                <c:pt idx="10">
                  <c:v>June3</c:v>
                </c:pt>
                <c:pt idx="11">
                  <c:v>June13</c:v>
                </c:pt>
                <c:pt idx="12">
                  <c:v>June22</c:v>
                </c:pt>
                <c:pt idx="13">
                  <c:v>June28</c:v>
                </c:pt>
                <c:pt idx="14">
                  <c:v>July5</c:v>
                </c:pt>
                <c:pt idx="15">
                  <c:v>July13</c:v>
                </c:pt>
                <c:pt idx="16">
                  <c:v>July21</c:v>
                </c:pt>
                <c:pt idx="17">
                  <c:v>Aug12</c:v>
                </c:pt>
                <c:pt idx="18">
                  <c:v>Aug19</c:v>
                </c:pt>
                <c:pt idx="19">
                  <c:v>Aug26</c:v>
                </c:pt>
                <c:pt idx="20">
                  <c:v>Sept2</c:v>
                </c:pt>
                <c:pt idx="21">
                  <c:v>Sept9</c:v>
                </c:pt>
                <c:pt idx="22">
                  <c:v>Sept15</c:v>
                </c:pt>
                <c:pt idx="23">
                  <c:v>Sept23</c:v>
                </c:pt>
                <c:pt idx="24">
                  <c:v>Sept30</c:v>
                </c:pt>
                <c:pt idx="25">
                  <c:v>Oct7</c:v>
                </c:pt>
                <c:pt idx="26">
                  <c:v>Oct14</c:v>
                </c:pt>
                <c:pt idx="27">
                  <c:v>Oct21</c:v>
                </c:pt>
              </c:strCache>
            </c:strRef>
          </c:cat>
          <c:val>
            <c:numRef>
              <c:f>Sheet1!$D$2:$D$29</c:f>
              <c:numCache>
                <c:formatCode>General</c:formatCode>
                <c:ptCount val="28"/>
                <c:pt idx="0">
                  <c:v>74</c:v>
                </c:pt>
                <c:pt idx="1">
                  <c:v>77.571428571428569</c:v>
                </c:pt>
                <c:pt idx="2">
                  <c:v>67.714285714285708</c:v>
                </c:pt>
                <c:pt idx="3">
                  <c:v>76</c:v>
                </c:pt>
                <c:pt idx="4">
                  <c:v>75.571428571428569</c:v>
                </c:pt>
                <c:pt idx="5">
                  <c:v>67.714285714285708</c:v>
                </c:pt>
                <c:pt idx="6">
                  <c:v>72.714285714285708</c:v>
                </c:pt>
                <c:pt idx="7">
                  <c:v>61.625</c:v>
                </c:pt>
                <c:pt idx="8">
                  <c:v>79.142857142857139</c:v>
                </c:pt>
                <c:pt idx="9">
                  <c:v>71.166666666666671</c:v>
                </c:pt>
                <c:pt idx="10">
                  <c:v>73</c:v>
                </c:pt>
                <c:pt idx="11">
                  <c:v>77.900000000000006</c:v>
                </c:pt>
                <c:pt idx="12">
                  <c:v>80.555555555555557</c:v>
                </c:pt>
                <c:pt idx="13">
                  <c:v>85.833333333333329</c:v>
                </c:pt>
                <c:pt idx="14">
                  <c:v>80.428571428571431</c:v>
                </c:pt>
                <c:pt idx="15">
                  <c:v>79.625</c:v>
                </c:pt>
                <c:pt idx="16">
                  <c:v>83.75</c:v>
                </c:pt>
                <c:pt idx="17">
                  <c:v>87.222222222222229</c:v>
                </c:pt>
                <c:pt idx="18">
                  <c:v>87.714285714285708</c:v>
                </c:pt>
                <c:pt idx="19">
                  <c:v>83</c:v>
                </c:pt>
                <c:pt idx="20">
                  <c:v>86.142857142857139</c:v>
                </c:pt>
                <c:pt idx="21">
                  <c:v>98.428571428571431</c:v>
                </c:pt>
                <c:pt idx="22">
                  <c:v>85.5</c:v>
                </c:pt>
                <c:pt idx="23">
                  <c:v>77.25</c:v>
                </c:pt>
                <c:pt idx="24">
                  <c:v>87.428571428571431</c:v>
                </c:pt>
                <c:pt idx="25">
                  <c:v>78.857142857142861</c:v>
                </c:pt>
                <c:pt idx="26">
                  <c:v>76.142857142857139</c:v>
                </c:pt>
                <c:pt idx="27">
                  <c:v>80.285714285714292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D38-44DF-945F-2C5B1DB07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526856"/>
        <c:axId val="150326240"/>
      </c:lineChart>
      <c:catAx>
        <c:axId val="150319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043352"/>
        <c:crosses val="autoZero"/>
        <c:auto val="1"/>
        <c:lblAlgn val="ctr"/>
        <c:lblOffset val="100"/>
        <c:noMultiLvlLbl val="0"/>
      </c:catAx>
      <c:valAx>
        <c:axId val="151043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Male Adult Counts</a:t>
                </a:r>
                <a:endParaRPr lang="en-US" sz="1000">
                  <a:solidFill>
                    <a:sysClr val="windowText" lastClr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en-US" sz="1000" b="0" i="0" baseline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Maximum Wind Speed (miles/hour)</a:t>
                </a:r>
                <a:endParaRPr lang="en-US" sz="1000">
                  <a:solidFill>
                    <a:sysClr val="windowText" lastClr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0658250676284943E-2"/>
              <c:y val="0.139382239382239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0319912"/>
        <c:crosses val="autoZero"/>
        <c:crossBetween val="between"/>
      </c:valAx>
      <c:valAx>
        <c:axId val="15032624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8526856"/>
        <c:crosses val="max"/>
        <c:crossBetween val="between"/>
      </c:valAx>
      <c:catAx>
        <c:axId val="148526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03262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 dirty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Counts and Weather Trends </a:t>
            </a:r>
          </a:p>
          <a:p>
            <a:pPr>
              <a:defRPr/>
            </a:pPr>
            <a:r>
              <a:rPr lang="en-US" sz="1400" b="0" i="0" u="none" strike="noStrike" baseline="0" dirty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the City of Ventura </a:t>
            </a:r>
            <a:endParaRPr 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376846069230595"/>
          <c:y val="0.13936257967754032"/>
          <c:w val="0.75876003303270956"/>
          <c:h val="0.61030979235703631"/>
        </c:manualLayout>
      </c:layout>
      <c:lineChart>
        <c:grouping val="standard"/>
        <c:varyColors val="0"/>
        <c:ser>
          <c:idx val="2"/>
          <c:order val="2"/>
          <c:tx>
            <c:strRef>
              <c:f>Sheet2!$E$1</c:f>
              <c:strCache>
                <c:ptCount val="1"/>
                <c:pt idx="0">
                  <c:v>Maximum Wind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cat>
            <c:strRef>
              <c:f>Sheet2!$B$2:$B$29</c:f>
              <c:strCache>
                <c:ptCount val="28"/>
                <c:pt idx="0">
                  <c:v>March18</c:v>
                </c:pt>
                <c:pt idx="1">
                  <c:v>March25</c:v>
                </c:pt>
                <c:pt idx="2">
                  <c:v>April1</c:v>
                </c:pt>
                <c:pt idx="3">
                  <c:v>April8</c:v>
                </c:pt>
                <c:pt idx="4">
                  <c:v>April15</c:v>
                </c:pt>
                <c:pt idx="5">
                  <c:v>April22</c:v>
                </c:pt>
                <c:pt idx="6">
                  <c:v>May6</c:v>
                </c:pt>
                <c:pt idx="7">
                  <c:v>May13</c:v>
                </c:pt>
                <c:pt idx="8">
                  <c:v>May20</c:v>
                </c:pt>
                <c:pt idx="9">
                  <c:v>May26</c:v>
                </c:pt>
                <c:pt idx="10">
                  <c:v>June3</c:v>
                </c:pt>
                <c:pt idx="11">
                  <c:v>June13</c:v>
                </c:pt>
                <c:pt idx="12">
                  <c:v>June22</c:v>
                </c:pt>
                <c:pt idx="13">
                  <c:v>June28</c:v>
                </c:pt>
                <c:pt idx="14">
                  <c:v>July5</c:v>
                </c:pt>
                <c:pt idx="15">
                  <c:v>July13</c:v>
                </c:pt>
                <c:pt idx="16">
                  <c:v>July21</c:v>
                </c:pt>
                <c:pt idx="17">
                  <c:v>Aug12</c:v>
                </c:pt>
                <c:pt idx="18">
                  <c:v>Aug19</c:v>
                </c:pt>
                <c:pt idx="19">
                  <c:v>Aug26</c:v>
                </c:pt>
                <c:pt idx="20">
                  <c:v>Sept2</c:v>
                </c:pt>
                <c:pt idx="21">
                  <c:v>Sept9</c:v>
                </c:pt>
                <c:pt idx="22">
                  <c:v>Sept15</c:v>
                </c:pt>
                <c:pt idx="23">
                  <c:v>Sept23</c:v>
                </c:pt>
                <c:pt idx="24">
                  <c:v>Sept30</c:v>
                </c:pt>
                <c:pt idx="25">
                  <c:v>Oct7</c:v>
                </c:pt>
                <c:pt idx="26">
                  <c:v>Oct14</c:v>
                </c:pt>
                <c:pt idx="27">
                  <c:v>Oct21</c:v>
                </c:pt>
              </c:strCache>
            </c:strRef>
          </c:cat>
          <c:val>
            <c:numRef>
              <c:f>Sheet2!$E$2:$E$29</c:f>
              <c:numCache>
                <c:formatCode>General</c:formatCode>
                <c:ptCount val="28"/>
                <c:pt idx="0">
                  <c:v>10</c:v>
                </c:pt>
                <c:pt idx="1">
                  <c:v>14.01</c:v>
                </c:pt>
                <c:pt idx="2">
                  <c:v>9</c:v>
                </c:pt>
                <c:pt idx="3">
                  <c:v>13</c:v>
                </c:pt>
                <c:pt idx="4">
                  <c:v>10</c:v>
                </c:pt>
                <c:pt idx="5">
                  <c:v>9</c:v>
                </c:pt>
                <c:pt idx="6">
                  <c:v>10</c:v>
                </c:pt>
                <c:pt idx="7">
                  <c:v>10</c:v>
                </c:pt>
                <c:pt idx="8">
                  <c:v>12</c:v>
                </c:pt>
                <c:pt idx="9">
                  <c:v>8</c:v>
                </c:pt>
                <c:pt idx="10">
                  <c:v>8</c:v>
                </c:pt>
                <c:pt idx="11">
                  <c:v>9</c:v>
                </c:pt>
                <c:pt idx="12">
                  <c:v>9</c:v>
                </c:pt>
                <c:pt idx="13">
                  <c:v>8</c:v>
                </c:pt>
                <c:pt idx="14">
                  <c:v>9</c:v>
                </c:pt>
                <c:pt idx="15">
                  <c:v>9</c:v>
                </c:pt>
                <c:pt idx="16">
                  <c:v>10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9</c:v>
                </c:pt>
                <c:pt idx="21">
                  <c:v>8</c:v>
                </c:pt>
                <c:pt idx="22">
                  <c:v>10</c:v>
                </c:pt>
                <c:pt idx="23">
                  <c:v>9</c:v>
                </c:pt>
                <c:pt idx="24">
                  <c:v>8</c:v>
                </c:pt>
                <c:pt idx="25">
                  <c:v>8</c:v>
                </c:pt>
                <c:pt idx="26">
                  <c:v>9</c:v>
                </c:pt>
                <c:pt idx="27">
                  <c:v>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482-4CC3-8801-E24B7879B1FF}"/>
            </c:ext>
          </c:extLst>
        </c:ser>
        <c:ser>
          <c:idx val="3"/>
          <c:order val="3"/>
          <c:tx>
            <c:strRef>
              <c:f>Sheet2!$F$1</c:f>
              <c:strCache>
                <c:ptCount val="1"/>
                <c:pt idx="0">
                  <c:v>Male Adult Counts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Sheet2!$B$2:$B$29</c:f>
              <c:strCache>
                <c:ptCount val="28"/>
                <c:pt idx="0">
                  <c:v>March18</c:v>
                </c:pt>
                <c:pt idx="1">
                  <c:v>March25</c:v>
                </c:pt>
                <c:pt idx="2">
                  <c:v>April1</c:v>
                </c:pt>
                <c:pt idx="3">
                  <c:v>April8</c:v>
                </c:pt>
                <c:pt idx="4">
                  <c:v>April15</c:v>
                </c:pt>
                <c:pt idx="5">
                  <c:v>April22</c:v>
                </c:pt>
                <c:pt idx="6">
                  <c:v>May6</c:v>
                </c:pt>
                <c:pt idx="7">
                  <c:v>May13</c:v>
                </c:pt>
                <c:pt idx="8">
                  <c:v>May20</c:v>
                </c:pt>
                <c:pt idx="9">
                  <c:v>May26</c:v>
                </c:pt>
                <c:pt idx="10">
                  <c:v>June3</c:v>
                </c:pt>
                <c:pt idx="11">
                  <c:v>June13</c:v>
                </c:pt>
                <c:pt idx="12">
                  <c:v>June22</c:v>
                </c:pt>
                <c:pt idx="13">
                  <c:v>June28</c:v>
                </c:pt>
                <c:pt idx="14">
                  <c:v>July5</c:v>
                </c:pt>
                <c:pt idx="15">
                  <c:v>July13</c:v>
                </c:pt>
                <c:pt idx="16">
                  <c:v>July21</c:v>
                </c:pt>
                <c:pt idx="17">
                  <c:v>Aug12</c:v>
                </c:pt>
                <c:pt idx="18">
                  <c:v>Aug19</c:v>
                </c:pt>
                <c:pt idx="19">
                  <c:v>Aug26</c:v>
                </c:pt>
                <c:pt idx="20">
                  <c:v>Sept2</c:v>
                </c:pt>
                <c:pt idx="21">
                  <c:v>Sept9</c:v>
                </c:pt>
                <c:pt idx="22">
                  <c:v>Sept15</c:v>
                </c:pt>
                <c:pt idx="23">
                  <c:v>Sept23</c:v>
                </c:pt>
                <c:pt idx="24">
                  <c:v>Sept30</c:v>
                </c:pt>
                <c:pt idx="25">
                  <c:v>Oct7</c:v>
                </c:pt>
                <c:pt idx="26">
                  <c:v>Oct14</c:v>
                </c:pt>
                <c:pt idx="27">
                  <c:v>Oct21</c:v>
                </c:pt>
              </c:strCache>
            </c:strRef>
          </c:cat>
          <c:val>
            <c:numRef>
              <c:f>Sheet2!$F$2:$F$29</c:f>
              <c:numCache>
                <c:formatCode>General</c:formatCode>
                <c:ptCount val="28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1.7</c:v>
                </c:pt>
                <c:pt idx="9">
                  <c:v>0</c:v>
                </c:pt>
                <c:pt idx="10">
                  <c:v>1</c:v>
                </c:pt>
                <c:pt idx="11">
                  <c:v>0.5</c:v>
                </c:pt>
                <c:pt idx="12">
                  <c:v>4.5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3</c:v>
                </c:pt>
                <c:pt idx="18">
                  <c:v>2</c:v>
                </c:pt>
                <c:pt idx="19">
                  <c:v>5</c:v>
                </c:pt>
                <c:pt idx="20">
                  <c:v>14</c:v>
                </c:pt>
                <c:pt idx="21">
                  <c:v>14</c:v>
                </c:pt>
                <c:pt idx="22">
                  <c:v>12</c:v>
                </c:pt>
                <c:pt idx="23">
                  <c:v>12</c:v>
                </c:pt>
                <c:pt idx="24">
                  <c:v>2</c:v>
                </c:pt>
                <c:pt idx="25">
                  <c:v>25</c:v>
                </c:pt>
                <c:pt idx="26">
                  <c:v>40</c:v>
                </c:pt>
                <c:pt idx="27">
                  <c:v>60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482-4CC3-8801-E24B7879B1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528032"/>
        <c:axId val="150753128"/>
      </c:lineChart>
      <c:lineChart>
        <c:grouping val="standard"/>
        <c:varyColors val="0"/>
        <c:ser>
          <c:idx val="0"/>
          <c:order val="0"/>
          <c:tx>
            <c:strRef>
              <c:f>Sheet2!$C$1</c:f>
              <c:strCache>
                <c:ptCount val="1"/>
                <c:pt idx="0">
                  <c:v>Average Temperature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Sheet2!$B$2:$B$29</c:f>
              <c:strCache>
                <c:ptCount val="28"/>
                <c:pt idx="0">
                  <c:v>March18</c:v>
                </c:pt>
                <c:pt idx="1">
                  <c:v>March25</c:v>
                </c:pt>
                <c:pt idx="2">
                  <c:v>April1</c:v>
                </c:pt>
                <c:pt idx="3">
                  <c:v>April8</c:v>
                </c:pt>
                <c:pt idx="4">
                  <c:v>April15</c:v>
                </c:pt>
                <c:pt idx="5">
                  <c:v>April22</c:v>
                </c:pt>
                <c:pt idx="6">
                  <c:v>May6</c:v>
                </c:pt>
                <c:pt idx="7">
                  <c:v>May13</c:v>
                </c:pt>
                <c:pt idx="8">
                  <c:v>May20</c:v>
                </c:pt>
                <c:pt idx="9">
                  <c:v>May26</c:v>
                </c:pt>
                <c:pt idx="10">
                  <c:v>June3</c:v>
                </c:pt>
                <c:pt idx="11">
                  <c:v>June13</c:v>
                </c:pt>
                <c:pt idx="12">
                  <c:v>June22</c:v>
                </c:pt>
                <c:pt idx="13">
                  <c:v>June28</c:v>
                </c:pt>
                <c:pt idx="14">
                  <c:v>July5</c:v>
                </c:pt>
                <c:pt idx="15">
                  <c:v>July13</c:v>
                </c:pt>
                <c:pt idx="16">
                  <c:v>July21</c:v>
                </c:pt>
                <c:pt idx="17">
                  <c:v>Aug12</c:v>
                </c:pt>
                <c:pt idx="18">
                  <c:v>Aug19</c:v>
                </c:pt>
                <c:pt idx="19">
                  <c:v>Aug26</c:v>
                </c:pt>
                <c:pt idx="20">
                  <c:v>Sept2</c:v>
                </c:pt>
                <c:pt idx="21">
                  <c:v>Sept9</c:v>
                </c:pt>
                <c:pt idx="22">
                  <c:v>Sept15</c:v>
                </c:pt>
                <c:pt idx="23">
                  <c:v>Sept23</c:v>
                </c:pt>
                <c:pt idx="24">
                  <c:v>Sept30</c:v>
                </c:pt>
                <c:pt idx="25">
                  <c:v>Oct7</c:v>
                </c:pt>
                <c:pt idx="26">
                  <c:v>Oct14</c:v>
                </c:pt>
                <c:pt idx="27">
                  <c:v>Oct21</c:v>
                </c:pt>
              </c:strCache>
            </c:strRef>
          </c:cat>
          <c:val>
            <c:numRef>
              <c:f>Sheet2!$C$2:$C$29</c:f>
              <c:numCache>
                <c:formatCode>General</c:formatCode>
                <c:ptCount val="28"/>
                <c:pt idx="0">
                  <c:v>60.080711354309166</c:v>
                </c:pt>
                <c:pt idx="1">
                  <c:v>62.835798816568044</c:v>
                </c:pt>
                <c:pt idx="2">
                  <c:v>56.371552975326559</c:v>
                </c:pt>
                <c:pt idx="3">
                  <c:v>65.003937007874015</c:v>
                </c:pt>
                <c:pt idx="4">
                  <c:v>60.671212121212122</c:v>
                </c:pt>
                <c:pt idx="5">
                  <c:v>58.875389408099686</c:v>
                </c:pt>
                <c:pt idx="6">
                  <c:v>59.949494949494948</c:v>
                </c:pt>
                <c:pt idx="7">
                  <c:v>59.71279761904762</c:v>
                </c:pt>
                <c:pt idx="8">
                  <c:v>64.228571428571428</c:v>
                </c:pt>
                <c:pt idx="9">
                  <c:v>60.552264808362366</c:v>
                </c:pt>
                <c:pt idx="10">
                  <c:v>62.482535575679172</c:v>
                </c:pt>
                <c:pt idx="11">
                  <c:v>65.157142857142858</c:v>
                </c:pt>
                <c:pt idx="12">
                  <c:v>66.638554216867476</c:v>
                </c:pt>
                <c:pt idx="13">
                  <c:v>65.346036585365852</c:v>
                </c:pt>
                <c:pt idx="14">
                  <c:v>66.402793946449364</c:v>
                </c:pt>
                <c:pt idx="15">
                  <c:v>65.790341578327443</c:v>
                </c:pt>
                <c:pt idx="16">
                  <c:v>66.870370370370367</c:v>
                </c:pt>
                <c:pt idx="17">
                  <c:v>69.478016838166511</c:v>
                </c:pt>
                <c:pt idx="18">
                  <c:v>67.025380710659903</c:v>
                </c:pt>
                <c:pt idx="19">
                  <c:v>66.847628657921291</c:v>
                </c:pt>
                <c:pt idx="20">
                  <c:v>68.317540322580641</c:v>
                </c:pt>
                <c:pt idx="21">
                  <c:v>79.529292929292936</c:v>
                </c:pt>
                <c:pt idx="22">
                  <c:v>74.462787550744252</c:v>
                </c:pt>
                <c:pt idx="23">
                  <c:v>67.991212653778561</c:v>
                </c:pt>
                <c:pt idx="24">
                  <c:v>68.703172978505634</c:v>
                </c:pt>
                <c:pt idx="25">
                  <c:v>66.334422657952075</c:v>
                </c:pt>
                <c:pt idx="26">
                  <c:v>65.214785214785209</c:v>
                </c:pt>
                <c:pt idx="27">
                  <c:v>67.92529880478088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482-4CC3-8801-E24B7879B1FF}"/>
            </c:ext>
          </c:extLst>
        </c:ser>
        <c:ser>
          <c:idx val="1"/>
          <c:order val="1"/>
          <c:tx>
            <c:strRef>
              <c:f>Sheet2!$D$1</c:f>
              <c:strCache>
                <c:ptCount val="1"/>
                <c:pt idx="0">
                  <c:v>Maximum Temperature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Sheet2!$B$2:$B$29</c:f>
              <c:strCache>
                <c:ptCount val="28"/>
                <c:pt idx="0">
                  <c:v>March18</c:v>
                </c:pt>
                <c:pt idx="1">
                  <c:v>March25</c:v>
                </c:pt>
                <c:pt idx="2">
                  <c:v>April1</c:v>
                </c:pt>
                <c:pt idx="3">
                  <c:v>April8</c:v>
                </c:pt>
                <c:pt idx="4">
                  <c:v>April15</c:v>
                </c:pt>
                <c:pt idx="5">
                  <c:v>April22</c:v>
                </c:pt>
                <c:pt idx="6">
                  <c:v>May6</c:v>
                </c:pt>
                <c:pt idx="7">
                  <c:v>May13</c:v>
                </c:pt>
                <c:pt idx="8">
                  <c:v>May20</c:v>
                </c:pt>
                <c:pt idx="9">
                  <c:v>May26</c:v>
                </c:pt>
                <c:pt idx="10">
                  <c:v>June3</c:v>
                </c:pt>
                <c:pt idx="11">
                  <c:v>June13</c:v>
                </c:pt>
                <c:pt idx="12">
                  <c:v>June22</c:v>
                </c:pt>
                <c:pt idx="13">
                  <c:v>June28</c:v>
                </c:pt>
                <c:pt idx="14">
                  <c:v>July5</c:v>
                </c:pt>
                <c:pt idx="15">
                  <c:v>July13</c:v>
                </c:pt>
                <c:pt idx="16">
                  <c:v>July21</c:v>
                </c:pt>
                <c:pt idx="17">
                  <c:v>Aug12</c:v>
                </c:pt>
                <c:pt idx="18">
                  <c:v>Aug19</c:v>
                </c:pt>
                <c:pt idx="19">
                  <c:v>Aug26</c:v>
                </c:pt>
                <c:pt idx="20">
                  <c:v>Sept2</c:v>
                </c:pt>
                <c:pt idx="21">
                  <c:v>Sept9</c:v>
                </c:pt>
                <c:pt idx="22">
                  <c:v>Sept15</c:v>
                </c:pt>
                <c:pt idx="23">
                  <c:v>Sept23</c:v>
                </c:pt>
                <c:pt idx="24">
                  <c:v>Sept30</c:v>
                </c:pt>
                <c:pt idx="25">
                  <c:v>Oct7</c:v>
                </c:pt>
                <c:pt idx="26">
                  <c:v>Oct14</c:v>
                </c:pt>
                <c:pt idx="27">
                  <c:v>Oct21</c:v>
                </c:pt>
              </c:strCache>
            </c:strRef>
          </c:cat>
          <c:val>
            <c:numRef>
              <c:f>Sheet2!$D$2:$D$29</c:f>
              <c:numCache>
                <c:formatCode>General</c:formatCode>
                <c:ptCount val="28"/>
                <c:pt idx="0">
                  <c:v>75.428571428571431</c:v>
                </c:pt>
                <c:pt idx="1">
                  <c:v>80</c:v>
                </c:pt>
                <c:pt idx="2">
                  <c:v>66.428571428571431</c:v>
                </c:pt>
                <c:pt idx="3">
                  <c:v>77.285714285714292</c:v>
                </c:pt>
                <c:pt idx="4">
                  <c:v>77.428571428571431</c:v>
                </c:pt>
                <c:pt idx="5">
                  <c:v>68.571428571428569</c:v>
                </c:pt>
                <c:pt idx="6">
                  <c:v>73.142857142857139</c:v>
                </c:pt>
                <c:pt idx="7">
                  <c:v>72.857142857142861</c:v>
                </c:pt>
                <c:pt idx="8">
                  <c:v>78.142857142857139</c:v>
                </c:pt>
                <c:pt idx="9">
                  <c:v>69.666666666666671</c:v>
                </c:pt>
                <c:pt idx="10">
                  <c:v>73.375</c:v>
                </c:pt>
                <c:pt idx="11">
                  <c:v>75.7</c:v>
                </c:pt>
                <c:pt idx="12">
                  <c:v>79.5</c:v>
                </c:pt>
                <c:pt idx="13">
                  <c:v>78.166666666666671</c:v>
                </c:pt>
                <c:pt idx="14">
                  <c:v>79.428571428571431</c:v>
                </c:pt>
                <c:pt idx="15">
                  <c:v>77.125</c:v>
                </c:pt>
                <c:pt idx="16">
                  <c:v>79.75</c:v>
                </c:pt>
                <c:pt idx="17">
                  <c:v>83.555555555555557</c:v>
                </c:pt>
                <c:pt idx="18">
                  <c:v>81</c:v>
                </c:pt>
                <c:pt idx="19">
                  <c:v>80</c:v>
                </c:pt>
                <c:pt idx="20">
                  <c:v>81.714285714285708</c:v>
                </c:pt>
                <c:pt idx="21">
                  <c:v>96</c:v>
                </c:pt>
                <c:pt idx="22">
                  <c:v>87.833333333333329</c:v>
                </c:pt>
                <c:pt idx="23">
                  <c:v>80.625</c:v>
                </c:pt>
                <c:pt idx="24">
                  <c:v>82.428571428571431</c:v>
                </c:pt>
                <c:pt idx="25">
                  <c:v>76.857142857142861</c:v>
                </c:pt>
                <c:pt idx="26">
                  <c:v>74.857142857142861</c:v>
                </c:pt>
                <c:pt idx="27">
                  <c:v>80.285714285714292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482-4CC3-8801-E24B7879B1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753912"/>
        <c:axId val="150753520"/>
      </c:lineChart>
      <c:catAx>
        <c:axId val="14852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0753128"/>
        <c:crosses val="autoZero"/>
        <c:auto val="1"/>
        <c:lblAlgn val="ctr"/>
        <c:lblOffset val="100"/>
        <c:noMultiLvlLbl val="0"/>
      </c:catAx>
      <c:valAx>
        <c:axId val="150753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8528032"/>
        <c:crosses val="autoZero"/>
        <c:crossBetween val="between"/>
      </c:valAx>
      <c:valAx>
        <c:axId val="15075352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0753912"/>
        <c:crosses val="max"/>
        <c:crossBetween val="between"/>
      </c:valAx>
      <c:catAx>
        <c:axId val="150753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07535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Counts</a:t>
            </a:r>
            <a:r>
              <a:rPr lang="en-US" baseline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Weather Trends in Camarillo and Oxnard</a:t>
            </a:r>
            <a:endParaRPr lang="en-US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176108743714388"/>
          <c:y val="0.13891385767790262"/>
          <c:w val="0.74448011461759223"/>
          <c:h val="0.61371140405202163"/>
        </c:manualLayout>
      </c:layout>
      <c:lineChart>
        <c:grouping val="standard"/>
        <c:varyColors val="0"/>
        <c:ser>
          <c:idx val="2"/>
          <c:order val="2"/>
          <c:tx>
            <c:strRef>
              <c:f>Sheet3!$E$1</c:f>
              <c:strCache>
                <c:ptCount val="1"/>
                <c:pt idx="0">
                  <c:v>Maximum Wind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cat>
            <c:strRef>
              <c:f>Sheet3!$B$2:$B$29</c:f>
              <c:strCache>
                <c:ptCount val="28"/>
                <c:pt idx="0">
                  <c:v>March18</c:v>
                </c:pt>
                <c:pt idx="1">
                  <c:v>March25</c:v>
                </c:pt>
                <c:pt idx="2">
                  <c:v>April1</c:v>
                </c:pt>
                <c:pt idx="3">
                  <c:v>April8</c:v>
                </c:pt>
                <c:pt idx="4">
                  <c:v>April15</c:v>
                </c:pt>
                <c:pt idx="5">
                  <c:v>April22</c:v>
                </c:pt>
                <c:pt idx="6">
                  <c:v>May6</c:v>
                </c:pt>
                <c:pt idx="7">
                  <c:v>May13</c:v>
                </c:pt>
                <c:pt idx="8">
                  <c:v>May20</c:v>
                </c:pt>
                <c:pt idx="9">
                  <c:v>May26</c:v>
                </c:pt>
                <c:pt idx="10">
                  <c:v>June3</c:v>
                </c:pt>
                <c:pt idx="11">
                  <c:v>June13</c:v>
                </c:pt>
                <c:pt idx="12">
                  <c:v>June22</c:v>
                </c:pt>
                <c:pt idx="13">
                  <c:v>June28</c:v>
                </c:pt>
                <c:pt idx="14">
                  <c:v>July5</c:v>
                </c:pt>
                <c:pt idx="15">
                  <c:v>July13</c:v>
                </c:pt>
                <c:pt idx="16">
                  <c:v>July21</c:v>
                </c:pt>
                <c:pt idx="17">
                  <c:v>Aug12</c:v>
                </c:pt>
                <c:pt idx="18">
                  <c:v>Aug19</c:v>
                </c:pt>
                <c:pt idx="19">
                  <c:v>Aug26</c:v>
                </c:pt>
                <c:pt idx="20">
                  <c:v>Sept2</c:v>
                </c:pt>
                <c:pt idx="21">
                  <c:v>Sept9</c:v>
                </c:pt>
                <c:pt idx="22">
                  <c:v>Sept15</c:v>
                </c:pt>
                <c:pt idx="23">
                  <c:v>Sept23</c:v>
                </c:pt>
                <c:pt idx="24">
                  <c:v>Sept30</c:v>
                </c:pt>
                <c:pt idx="25">
                  <c:v>Oct7</c:v>
                </c:pt>
                <c:pt idx="26">
                  <c:v>Oct14</c:v>
                </c:pt>
                <c:pt idx="27">
                  <c:v>Oct21</c:v>
                </c:pt>
              </c:strCache>
            </c:strRef>
          </c:cat>
          <c:val>
            <c:numRef>
              <c:f>Sheet3!$E$2:$E$29</c:f>
              <c:numCache>
                <c:formatCode>General</c:formatCode>
                <c:ptCount val="28"/>
                <c:pt idx="0">
                  <c:v>25.32</c:v>
                </c:pt>
                <c:pt idx="1">
                  <c:v>23.02</c:v>
                </c:pt>
                <c:pt idx="2">
                  <c:v>19.559999999999999</c:v>
                </c:pt>
                <c:pt idx="3">
                  <c:v>27.62</c:v>
                </c:pt>
                <c:pt idx="4">
                  <c:v>26.47</c:v>
                </c:pt>
                <c:pt idx="5">
                  <c:v>24.17</c:v>
                </c:pt>
                <c:pt idx="6">
                  <c:v>14.96</c:v>
                </c:pt>
                <c:pt idx="7">
                  <c:v>24.17</c:v>
                </c:pt>
                <c:pt idx="8">
                  <c:v>17.260000000000002</c:v>
                </c:pt>
                <c:pt idx="9">
                  <c:v>13.81</c:v>
                </c:pt>
                <c:pt idx="10">
                  <c:v>14.96</c:v>
                </c:pt>
                <c:pt idx="11">
                  <c:v>12.66</c:v>
                </c:pt>
                <c:pt idx="12">
                  <c:v>18.41</c:v>
                </c:pt>
                <c:pt idx="13">
                  <c:v>12.66</c:v>
                </c:pt>
                <c:pt idx="14">
                  <c:v>14.96</c:v>
                </c:pt>
                <c:pt idx="15">
                  <c:v>14.96</c:v>
                </c:pt>
                <c:pt idx="16">
                  <c:v>19.559999999999999</c:v>
                </c:pt>
                <c:pt idx="17">
                  <c:v>14.96</c:v>
                </c:pt>
                <c:pt idx="18">
                  <c:v>11.51</c:v>
                </c:pt>
                <c:pt idx="19">
                  <c:v>16.11</c:v>
                </c:pt>
                <c:pt idx="20">
                  <c:v>12.66</c:v>
                </c:pt>
                <c:pt idx="21">
                  <c:v>12.66</c:v>
                </c:pt>
                <c:pt idx="22">
                  <c:v>13.81</c:v>
                </c:pt>
                <c:pt idx="23">
                  <c:v>18.41</c:v>
                </c:pt>
                <c:pt idx="24">
                  <c:v>11.51</c:v>
                </c:pt>
                <c:pt idx="25">
                  <c:v>12.66</c:v>
                </c:pt>
                <c:pt idx="26">
                  <c:v>13.81</c:v>
                </c:pt>
                <c:pt idx="27">
                  <c:v>13.81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49D-45F6-8E9B-FA0D193FB065}"/>
            </c:ext>
          </c:extLst>
        </c:ser>
        <c:ser>
          <c:idx val="3"/>
          <c:order val="3"/>
          <c:tx>
            <c:strRef>
              <c:f>Sheet3!$F$1</c:f>
              <c:strCache>
                <c:ptCount val="1"/>
                <c:pt idx="0">
                  <c:v>Male Adult Counts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Pt>
            <c:idx val="18"/>
            <c:marker>
              <c:symbol val="circle"/>
              <c:size val="5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49D-45F6-8E9B-FA0D193FB065}"/>
              </c:ext>
            </c:extLst>
          </c:dPt>
          <c:cat>
            <c:strRef>
              <c:f>Sheet3!$B$2:$B$29</c:f>
              <c:strCache>
                <c:ptCount val="28"/>
                <c:pt idx="0">
                  <c:v>March18</c:v>
                </c:pt>
                <c:pt idx="1">
                  <c:v>March25</c:v>
                </c:pt>
                <c:pt idx="2">
                  <c:v>April1</c:v>
                </c:pt>
                <c:pt idx="3">
                  <c:v>April8</c:v>
                </c:pt>
                <c:pt idx="4">
                  <c:v>April15</c:v>
                </c:pt>
                <c:pt idx="5">
                  <c:v>April22</c:v>
                </c:pt>
                <c:pt idx="6">
                  <c:v>May6</c:v>
                </c:pt>
                <c:pt idx="7">
                  <c:v>May13</c:v>
                </c:pt>
                <c:pt idx="8">
                  <c:v>May20</c:v>
                </c:pt>
                <c:pt idx="9">
                  <c:v>May26</c:v>
                </c:pt>
                <c:pt idx="10">
                  <c:v>June3</c:v>
                </c:pt>
                <c:pt idx="11">
                  <c:v>June13</c:v>
                </c:pt>
                <c:pt idx="12">
                  <c:v>June22</c:v>
                </c:pt>
                <c:pt idx="13">
                  <c:v>June28</c:v>
                </c:pt>
                <c:pt idx="14">
                  <c:v>July5</c:v>
                </c:pt>
                <c:pt idx="15">
                  <c:v>July13</c:v>
                </c:pt>
                <c:pt idx="16">
                  <c:v>July21</c:v>
                </c:pt>
                <c:pt idx="17">
                  <c:v>Aug12</c:v>
                </c:pt>
                <c:pt idx="18">
                  <c:v>Aug19</c:v>
                </c:pt>
                <c:pt idx="19">
                  <c:v>Aug26</c:v>
                </c:pt>
                <c:pt idx="20">
                  <c:v>Sept2</c:v>
                </c:pt>
                <c:pt idx="21">
                  <c:v>Sept9</c:v>
                </c:pt>
                <c:pt idx="22">
                  <c:v>Sept15</c:v>
                </c:pt>
                <c:pt idx="23">
                  <c:v>Sept23</c:v>
                </c:pt>
                <c:pt idx="24">
                  <c:v>Sept30</c:v>
                </c:pt>
                <c:pt idx="25">
                  <c:v>Oct7</c:v>
                </c:pt>
                <c:pt idx="26">
                  <c:v>Oct14</c:v>
                </c:pt>
                <c:pt idx="27">
                  <c:v>Oct21</c:v>
                </c:pt>
              </c:strCache>
            </c:strRef>
          </c:cat>
          <c:val>
            <c:numRef>
              <c:f>Sheet3!$F$2:$F$29</c:f>
              <c:numCache>
                <c:formatCode>General</c:formatCode>
                <c:ptCount val="28"/>
                <c:pt idx="0">
                  <c:v>29</c:v>
                </c:pt>
                <c:pt idx="1">
                  <c:v>17.5</c:v>
                </c:pt>
                <c:pt idx="2">
                  <c:v>20.8</c:v>
                </c:pt>
                <c:pt idx="3">
                  <c:v>11.4</c:v>
                </c:pt>
                <c:pt idx="4">
                  <c:v>9.1999999999999993</c:v>
                </c:pt>
                <c:pt idx="5">
                  <c:v>7.8</c:v>
                </c:pt>
                <c:pt idx="6">
                  <c:v>5.7</c:v>
                </c:pt>
                <c:pt idx="7">
                  <c:v>5</c:v>
                </c:pt>
                <c:pt idx="8">
                  <c:v>8.6999999999999993</c:v>
                </c:pt>
                <c:pt idx="9">
                  <c:v>0.8</c:v>
                </c:pt>
                <c:pt idx="10">
                  <c:v>1.3</c:v>
                </c:pt>
                <c:pt idx="11">
                  <c:v>4.5</c:v>
                </c:pt>
                <c:pt idx="12">
                  <c:v>6</c:v>
                </c:pt>
                <c:pt idx="13">
                  <c:v>8</c:v>
                </c:pt>
                <c:pt idx="14">
                  <c:v>4.8</c:v>
                </c:pt>
                <c:pt idx="15">
                  <c:v>9.6</c:v>
                </c:pt>
                <c:pt idx="16">
                  <c:v>7</c:v>
                </c:pt>
                <c:pt idx="17">
                  <c:v>15</c:v>
                </c:pt>
                <c:pt idx="18">
                  <c:v>3</c:v>
                </c:pt>
                <c:pt idx="19">
                  <c:v>2</c:v>
                </c:pt>
                <c:pt idx="20">
                  <c:v>5</c:v>
                </c:pt>
                <c:pt idx="21">
                  <c:v>26</c:v>
                </c:pt>
                <c:pt idx="22">
                  <c:v>22</c:v>
                </c:pt>
                <c:pt idx="23">
                  <c:v>11</c:v>
                </c:pt>
                <c:pt idx="24">
                  <c:v>23</c:v>
                </c:pt>
                <c:pt idx="25">
                  <c:v>5</c:v>
                </c:pt>
                <c:pt idx="26">
                  <c:v>6</c:v>
                </c:pt>
                <c:pt idx="27">
                  <c:v>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49D-45F6-8E9B-FA0D193FB0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755480"/>
        <c:axId val="150755872"/>
      </c:lineChart>
      <c:lineChart>
        <c:grouping val="standard"/>
        <c:varyColors val="0"/>
        <c:ser>
          <c:idx val="0"/>
          <c:order val="0"/>
          <c:tx>
            <c:strRef>
              <c:f>Sheet3!$C$1</c:f>
              <c:strCache>
                <c:ptCount val="1"/>
                <c:pt idx="0">
                  <c:v>Average Temperature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Sheet3!$B$2:$B$29</c:f>
              <c:strCache>
                <c:ptCount val="28"/>
                <c:pt idx="0">
                  <c:v>March18</c:v>
                </c:pt>
                <c:pt idx="1">
                  <c:v>March25</c:v>
                </c:pt>
                <c:pt idx="2">
                  <c:v>April1</c:v>
                </c:pt>
                <c:pt idx="3">
                  <c:v>April8</c:v>
                </c:pt>
                <c:pt idx="4">
                  <c:v>April15</c:v>
                </c:pt>
                <c:pt idx="5">
                  <c:v>April22</c:v>
                </c:pt>
                <c:pt idx="6">
                  <c:v>May6</c:v>
                </c:pt>
                <c:pt idx="7">
                  <c:v>May13</c:v>
                </c:pt>
                <c:pt idx="8">
                  <c:v>May20</c:v>
                </c:pt>
                <c:pt idx="9">
                  <c:v>May26</c:v>
                </c:pt>
                <c:pt idx="10">
                  <c:v>June3</c:v>
                </c:pt>
                <c:pt idx="11">
                  <c:v>June13</c:v>
                </c:pt>
                <c:pt idx="12">
                  <c:v>June22</c:v>
                </c:pt>
                <c:pt idx="13">
                  <c:v>June28</c:v>
                </c:pt>
                <c:pt idx="14">
                  <c:v>July5</c:v>
                </c:pt>
                <c:pt idx="15">
                  <c:v>July13</c:v>
                </c:pt>
                <c:pt idx="16">
                  <c:v>July21</c:v>
                </c:pt>
                <c:pt idx="17">
                  <c:v>Aug12</c:v>
                </c:pt>
                <c:pt idx="18">
                  <c:v>Aug19</c:v>
                </c:pt>
                <c:pt idx="19">
                  <c:v>Aug26</c:v>
                </c:pt>
                <c:pt idx="20">
                  <c:v>Sept2</c:v>
                </c:pt>
                <c:pt idx="21">
                  <c:v>Sept9</c:v>
                </c:pt>
                <c:pt idx="22">
                  <c:v>Sept15</c:v>
                </c:pt>
                <c:pt idx="23">
                  <c:v>Sept23</c:v>
                </c:pt>
                <c:pt idx="24">
                  <c:v>Sept30</c:v>
                </c:pt>
                <c:pt idx="25">
                  <c:v>Oct7</c:v>
                </c:pt>
                <c:pt idx="26">
                  <c:v>Oct14</c:v>
                </c:pt>
                <c:pt idx="27">
                  <c:v>Oct21</c:v>
                </c:pt>
              </c:strCache>
            </c:strRef>
          </c:cat>
          <c:val>
            <c:numRef>
              <c:f>Sheet3!$C$2:$C$29</c:f>
              <c:numCache>
                <c:formatCode>General</c:formatCode>
                <c:ptCount val="28"/>
                <c:pt idx="0">
                  <c:v>58.140578034682051</c:v>
                </c:pt>
                <c:pt idx="1">
                  <c:v>60.208571428571446</c:v>
                </c:pt>
                <c:pt idx="2">
                  <c:v>56.392241992882589</c:v>
                </c:pt>
                <c:pt idx="3">
                  <c:v>61.552264150943422</c:v>
                </c:pt>
                <c:pt idx="4">
                  <c:v>60.120714285714278</c:v>
                </c:pt>
                <c:pt idx="5">
                  <c:v>58.965418719211868</c:v>
                </c:pt>
                <c:pt idx="6">
                  <c:v>59.857142857142883</c:v>
                </c:pt>
                <c:pt idx="7">
                  <c:v>58.794285714285742</c:v>
                </c:pt>
                <c:pt idx="8">
                  <c:v>62.197910447761153</c:v>
                </c:pt>
                <c:pt idx="9">
                  <c:v>61.235638297872327</c:v>
                </c:pt>
                <c:pt idx="10">
                  <c:v>62.878035714285716</c:v>
                </c:pt>
                <c:pt idx="11">
                  <c:v>65.063103448275783</c:v>
                </c:pt>
                <c:pt idx="12">
                  <c:v>66.792031250000107</c:v>
                </c:pt>
                <c:pt idx="13">
                  <c:v>65.239104477611917</c:v>
                </c:pt>
                <c:pt idx="14">
                  <c:v>67.108140703517677</c:v>
                </c:pt>
                <c:pt idx="15">
                  <c:v>66.578720000000018</c:v>
                </c:pt>
                <c:pt idx="16">
                  <c:v>67.78620408163259</c:v>
                </c:pt>
                <c:pt idx="17">
                  <c:v>69.455066079295207</c:v>
                </c:pt>
                <c:pt idx="18">
                  <c:v>65.86666666666666</c:v>
                </c:pt>
                <c:pt idx="19">
                  <c:v>65.149629629629672</c:v>
                </c:pt>
                <c:pt idx="20">
                  <c:v>66.880597014925314</c:v>
                </c:pt>
                <c:pt idx="21">
                  <c:v>77.93408284023667</c:v>
                </c:pt>
                <c:pt idx="22">
                  <c:v>73.663773584905655</c:v>
                </c:pt>
                <c:pt idx="23">
                  <c:v>68.506301369863024</c:v>
                </c:pt>
                <c:pt idx="24">
                  <c:v>68.996464088397801</c:v>
                </c:pt>
                <c:pt idx="25">
                  <c:v>66.826631016042839</c:v>
                </c:pt>
                <c:pt idx="26">
                  <c:v>66.168482490272396</c:v>
                </c:pt>
                <c:pt idx="27">
                  <c:v>66.677247706421994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49D-45F6-8E9B-FA0D193FB065}"/>
            </c:ext>
          </c:extLst>
        </c:ser>
        <c:ser>
          <c:idx val="1"/>
          <c:order val="1"/>
          <c:tx>
            <c:strRef>
              <c:f>Sheet3!$D$1</c:f>
              <c:strCache>
                <c:ptCount val="1"/>
                <c:pt idx="0">
                  <c:v>Maximum Temperature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Sheet3!$B$2:$B$29</c:f>
              <c:strCache>
                <c:ptCount val="28"/>
                <c:pt idx="0">
                  <c:v>March18</c:v>
                </c:pt>
                <c:pt idx="1">
                  <c:v>March25</c:v>
                </c:pt>
                <c:pt idx="2">
                  <c:v>April1</c:v>
                </c:pt>
                <c:pt idx="3">
                  <c:v>April8</c:v>
                </c:pt>
                <c:pt idx="4">
                  <c:v>April15</c:v>
                </c:pt>
                <c:pt idx="5">
                  <c:v>April22</c:v>
                </c:pt>
                <c:pt idx="6">
                  <c:v>May6</c:v>
                </c:pt>
                <c:pt idx="7">
                  <c:v>May13</c:v>
                </c:pt>
                <c:pt idx="8">
                  <c:v>May20</c:v>
                </c:pt>
                <c:pt idx="9">
                  <c:v>May26</c:v>
                </c:pt>
                <c:pt idx="10">
                  <c:v>June3</c:v>
                </c:pt>
                <c:pt idx="11">
                  <c:v>June13</c:v>
                </c:pt>
                <c:pt idx="12">
                  <c:v>June22</c:v>
                </c:pt>
                <c:pt idx="13">
                  <c:v>June28</c:v>
                </c:pt>
                <c:pt idx="14">
                  <c:v>July5</c:v>
                </c:pt>
                <c:pt idx="15">
                  <c:v>July13</c:v>
                </c:pt>
                <c:pt idx="16">
                  <c:v>July21</c:v>
                </c:pt>
                <c:pt idx="17">
                  <c:v>Aug12</c:v>
                </c:pt>
                <c:pt idx="18">
                  <c:v>Aug19</c:v>
                </c:pt>
                <c:pt idx="19">
                  <c:v>Aug26</c:v>
                </c:pt>
                <c:pt idx="20">
                  <c:v>Sept2</c:v>
                </c:pt>
                <c:pt idx="21">
                  <c:v>Sept9</c:v>
                </c:pt>
                <c:pt idx="22">
                  <c:v>Sept15</c:v>
                </c:pt>
                <c:pt idx="23">
                  <c:v>Sept23</c:v>
                </c:pt>
                <c:pt idx="24">
                  <c:v>Sept30</c:v>
                </c:pt>
                <c:pt idx="25">
                  <c:v>Oct7</c:v>
                </c:pt>
                <c:pt idx="26">
                  <c:v>Oct14</c:v>
                </c:pt>
                <c:pt idx="27">
                  <c:v>Oct21</c:v>
                </c:pt>
              </c:strCache>
            </c:strRef>
          </c:cat>
          <c:val>
            <c:numRef>
              <c:f>Sheet3!$D$2:$D$29</c:f>
              <c:numCache>
                <c:formatCode>General</c:formatCode>
                <c:ptCount val="28"/>
                <c:pt idx="0">
                  <c:v>73.091428571428565</c:v>
                </c:pt>
                <c:pt idx="1">
                  <c:v>75.482857142857156</c:v>
                </c:pt>
                <c:pt idx="2">
                  <c:v>65.171428571428578</c:v>
                </c:pt>
                <c:pt idx="3">
                  <c:v>74.11999999999999</c:v>
                </c:pt>
                <c:pt idx="4">
                  <c:v>71.574285714285708</c:v>
                </c:pt>
                <c:pt idx="5">
                  <c:v>67.588571428571427</c:v>
                </c:pt>
                <c:pt idx="6">
                  <c:v>69.8</c:v>
                </c:pt>
                <c:pt idx="7">
                  <c:v>69.002857142857138</c:v>
                </c:pt>
                <c:pt idx="8">
                  <c:v>74.042857142857159</c:v>
                </c:pt>
                <c:pt idx="9">
                  <c:v>68.48</c:v>
                </c:pt>
                <c:pt idx="10">
                  <c:v>70.88</c:v>
                </c:pt>
                <c:pt idx="11">
                  <c:v>73.328000000000003</c:v>
                </c:pt>
                <c:pt idx="12">
                  <c:v>78.239999999999995</c:v>
                </c:pt>
                <c:pt idx="13">
                  <c:v>76.400000000000006</c:v>
                </c:pt>
                <c:pt idx="14">
                  <c:v>75.842857142857142</c:v>
                </c:pt>
                <c:pt idx="15">
                  <c:v>76.257499999999993</c:v>
                </c:pt>
                <c:pt idx="16">
                  <c:v>78.17</c:v>
                </c:pt>
                <c:pt idx="17">
                  <c:v>80.58</c:v>
                </c:pt>
                <c:pt idx="18">
                  <c:v>77.642857142857139</c:v>
                </c:pt>
                <c:pt idx="19">
                  <c:v>78.89</c:v>
                </c:pt>
                <c:pt idx="20">
                  <c:v>77.282857142857139</c:v>
                </c:pt>
                <c:pt idx="21">
                  <c:v>90.885714285714286</c:v>
                </c:pt>
                <c:pt idx="22">
                  <c:v>84.11</c:v>
                </c:pt>
                <c:pt idx="23">
                  <c:v>77.83250000000001</c:v>
                </c:pt>
                <c:pt idx="24">
                  <c:v>80.548571428571435</c:v>
                </c:pt>
                <c:pt idx="25">
                  <c:v>75.38000000000001</c:v>
                </c:pt>
                <c:pt idx="26">
                  <c:v>74.04285714285713</c:v>
                </c:pt>
                <c:pt idx="27">
                  <c:v>78.77428571428571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F49D-45F6-8E9B-FA0D193FB0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756656"/>
        <c:axId val="150756264"/>
      </c:lineChart>
      <c:catAx>
        <c:axId val="150755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0755872"/>
        <c:crosses val="autoZero"/>
        <c:auto val="1"/>
        <c:lblAlgn val="ctr"/>
        <c:lblOffset val="100"/>
        <c:noMultiLvlLbl val="0"/>
      </c:catAx>
      <c:valAx>
        <c:axId val="15075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0755480"/>
        <c:crosses val="autoZero"/>
        <c:crossBetween val="between"/>
      </c:valAx>
      <c:valAx>
        <c:axId val="15075626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Temperature</a:t>
                </a:r>
                <a:r>
                  <a:rPr lang="en-US" baseline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1000" b="0" i="0" u="none" strike="noStrike" baseline="0" dirty="0">
                    <a:effectLst/>
                  </a:rPr>
                  <a:t>°</a:t>
                </a:r>
                <a:r>
                  <a:rPr lang="en-US" baseline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F)</a:t>
                </a:r>
                <a:endParaRPr lang="en-US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0756656"/>
        <c:crosses val="max"/>
        <c:crossBetween val="between"/>
      </c:valAx>
      <c:catAx>
        <c:axId val="150756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07562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Markeatable Yield for Seventeen Cabbage Cultivars Grown at Hansen (HAREC)</a:t>
            </a:r>
          </a:p>
        </c:rich>
      </c:tx>
      <c:layout>
        <c:manualLayout>
          <c:xMode val="edge"/>
          <c:yMode val="edge"/>
          <c:x val="0.17525471144529814"/>
          <c:y val="1.86697297688450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6578555930075471E-2"/>
          <c:y val="0.18380276594134248"/>
          <c:w val="0.86182698999713425"/>
          <c:h val="0.5630008420203942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5482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'Hansen Marketable'!$H$2:$H$18</c:f>
              <c:strCache>
                <c:ptCount val="17"/>
                <c:pt idx="0">
                  <c:v>6055</c:v>
                </c:pt>
                <c:pt idx="1">
                  <c:v>6076</c:v>
                </c:pt>
                <c:pt idx="2">
                  <c:v>8207</c:v>
                </c:pt>
                <c:pt idx="3">
                  <c:v>Gallican</c:v>
                </c:pt>
                <c:pt idx="4">
                  <c:v>Prontu</c:v>
                </c:pt>
                <c:pt idx="5">
                  <c:v>54</c:v>
                </c:pt>
                <c:pt idx="6">
                  <c:v>Cali</c:v>
                </c:pt>
                <c:pt idx="7">
                  <c:v>6075</c:v>
                </c:pt>
                <c:pt idx="8">
                  <c:v>CQ</c:v>
                </c:pt>
                <c:pt idx="9">
                  <c:v>Conqueror</c:v>
                </c:pt>
                <c:pt idx="10">
                  <c:v>Super</c:v>
                </c:pt>
                <c:pt idx="11">
                  <c:v>DK</c:v>
                </c:pt>
                <c:pt idx="12">
                  <c:v>Boleroma</c:v>
                </c:pt>
                <c:pt idx="13">
                  <c:v>30-wc</c:v>
                </c:pt>
                <c:pt idx="14">
                  <c:v>GC</c:v>
                </c:pt>
                <c:pt idx="15">
                  <c:v>Cach</c:v>
                </c:pt>
                <c:pt idx="16">
                  <c:v>075</c:v>
                </c:pt>
              </c:strCache>
            </c:strRef>
          </c:cat>
          <c:val>
            <c:numRef>
              <c:f>'Hansen Marketable'!$I$2:$I$18</c:f>
              <c:numCache>
                <c:formatCode>0</c:formatCode>
                <c:ptCount val="17"/>
                <c:pt idx="0">
                  <c:v>12.499999999999998</c:v>
                </c:pt>
                <c:pt idx="1">
                  <c:v>33.333333333333329</c:v>
                </c:pt>
                <c:pt idx="2">
                  <c:v>4.1666666666666661</c:v>
                </c:pt>
                <c:pt idx="3">
                  <c:v>29.166666666666664</c:v>
                </c:pt>
                <c:pt idx="4">
                  <c:v>33.333333333333329</c:v>
                </c:pt>
                <c:pt idx="5">
                  <c:v>49.999999999999993</c:v>
                </c:pt>
                <c:pt idx="6">
                  <c:v>20.833333333333329</c:v>
                </c:pt>
                <c:pt idx="7">
                  <c:v>5.5555555555555545</c:v>
                </c:pt>
                <c:pt idx="8">
                  <c:v>37.5</c:v>
                </c:pt>
                <c:pt idx="9">
                  <c:v>8.3333333333333321</c:v>
                </c:pt>
                <c:pt idx="10">
                  <c:v>8.3333333333333321</c:v>
                </c:pt>
                <c:pt idx="11">
                  <c:v>24.999999999999996</c:v>
                </c:pt>
                <c:pt idx="12">
                  <c:v>8.3333333333333321</c:v>
                </c:pt>
                <c:pt idx="13">
                  <c:v>29.166666666666661</c:v>
                </c:pt>
                <c:pt idx="14">
                  <c:v>29.166666666666664</c:v>
                </c:pt>
                <c:pt idx="15">
                  <c:v>37.5</c:v>
                </c:pt>
                <c:pt idx="16">
                  <c:v>8.3333333333333321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1B-4190-B0B7-B7EA2CFE29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3855752"/>
        <c:axId val="223856144"/>
      </c:barChart>
      <c:catAx>
        <c:axId val="2238557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0">
                    <a:latin typeface="Arial" panose="020B0604020202020204" pitchFamily="34" charset="0"/>
                    <a:cs typeface="Arial" panose="020B0604020202020204" pitchFamily="34" charset="0"/>
                  </a:rPr>
                  <a:t>Cultivars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23856144"/>
        <c:crosses val="autoZero"/>
        <c:auto val="1"/>
        <c:lblAlgn val="ctr"/>
        <c:lblOffset val="100"/>
        <c:noMultiLvlLbl val="0"/>
      </c:catAx>
      <c:valAx>
        <c:axId val="223856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>
                    <a:latin typeface="Arial" panose="020B0604020202020204" pitchFamily="34" charset="0"/>
                    <a:cs typeface="Arial" panose="020B0604020202020204" pitchFamily="34" charset="0"/>
                  </a:rPr>
                  <a:t>Markeatable Yield (%)</a:t>
                </a:r>
              </a:p>
            </c:rich>
          </c:tx>
          <c:layout>
            <c:manualLayout>
              <c:xMode val="edge"/>
              <c:yMode val="edge"/>
              <c:x val="2.4263431542461005E-2"/>
              <c:y val="0.27804971774156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23855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Markeatable Yield for Seventeen Cabbage Cultivars Grown at Hansen (HAREC)</a:t>
            </a:r>
          </a:p>
        </c:rich>
      </c:tx>
      <c:layout>
        <c:manualLayout>
          <c:xMode val="edge"/>
          <c:yMode val="edge"/>
          <c:x val="0.17525471144529814"/>
          <c:y val="1.86697297688450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6578555930075471E-2"/>
          <c:y val="0.18380276594134248"/>
          <c:w val="0.86182698999713425"/>
          <c:h val="0.5630008420203942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5482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'Hansen Marketable'!$H$2:$H$18</c:f>
              <c:strCache>
                <c:ptCount val="17"/>
                <c:pt idx="0">
                  <c:v>6055</c:v>
                </c:pt>
                <c:pt idx="1">
                  <c:v>6076</c:v>
                </c:pt>
                <c:pt idx="2">
                  <c:v>8207</c:v>
                </c:pt>
                <c:pt idx="3">
                  <c:v>Gallican</c:v>
                </c:pt>
                <c:pt idx="4">
                  <c:v>Prontu</c:v>
                </c:pt>
                <c:pt idx="5">
                  <c:v>54</c:v>
                </c:pt>
                <c:pt idx="6">
                  <c:v>Cali</c:v>
                </c:pt>
                <c:pt idx="7">
                  <c:v>6075</c:v>
                </c:pt>
                <c:pt idx="8">
                  <c:v>CQ</c:v>
                </c:pt>
                <c:pt idx="9">
                  <c:v>Conqueror</c:v>
                </c:pt>
                <c:pt idx="10">
                  <c:v>Super</c:v>
                </c:pt>
                <c:pt idx="11">
                  <c:v>DK</c:v>
                </c:pt>
                <c:pt idx="12">
                  <c:v>Boleroma</c:v>
                </c:pt>
                <c:pt idx="13">
                  <c:v>30-wc</c:v>
                </c:pt>
                <c:pt idx="14">
                  <c:v>GC</c:v>
                </c:pt>
                <c:pt idx="15">
                  <c:v>Cach</c:v>
                </c:pt>
                <c:pt idx="16">
                  <c:v>075</c:v>
                </c:pt>
              </c:strCache>
            </c:strRef>
          </c:cat>
          <c:val>
            <c:numRef>
              <c:f>'Hansen Marketable'!$I$2:$I$18</c:f>
              <c:numCache>
                <c:formatCode>0</c:formatCode>
                <c:ptCount val="17"/>
                <c:pt idx="0">
                  <c:v>12.499999999999998</c:v>
                </c:pt>
                <c:pt idx="1">
                  <c:v>33.333333333333329</c:v>
                </c:pt>
                <c:pt idx="2">
                  <c:v>4.1666666666666661</c:v>
                </c:pt>
                <c:pt idx="3">
                  <c:v>29.166666666666664</c:v>
                </c:pt>
                <c:pt idx="4">
                  <c:v>33.333333333333329</c:v>
                </c:pt>
                <c:pt idx="5">
                  <c:v>49.999999999999993</c:v>
                </c:pt>
                <c:pt idx="6">
                  <c:v>20.833333333333329</c:v>
                </c:pt>
                <c:pt idx="7">
                  <c:v>5.5555555555555545</c:v>
                </c:pt>
                <c:pt idx="8">
                  <c:v>37.5</c:v>
                </c:pt>
                <c:pt idx="9">
                  <c:v>8.3333333333333321</c:v>
                </c:pt>
                <c:pt idx="10">
                  <c:v>8.3333333333333321</c:v>
                </c:pt>
                <c:pt idx="11">
                  <c:v>24.999999999999996</c:v>
                </c:pt>
                <c:pt idx="12">
                  <c:v>8.3333333333333321</c:v>
                </c:pt>
                <c:pt idx="13">
                  <c:v>29.166666666666661</c:v>
                </c:pt>
                <c:pt idx="14">
                  <c:v>29.166666666666664</c:v>
                </c:pt>
                <c:pt idx="15">
                  <c:v>37.5</c:v>
                </c:pt>
                <c:pt idx="16">
                  <c:v>8.3333333333333321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23-4C7C-997F-B125C57371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3857712"/>
        <c:axId val="223858104"/>
      </c:barChart>
      <c:catAx>
        <c:axId val="223857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0">
                    <a:latin typeface="Arial" panose="020B0604020202020204" pitchFamily="34" charset="0"/>
                    <a:cs typeface="Arial" panose="020B0604020202020204" pitchFamily="34" charset="0"/>
                  </a:rPr>
                  <a:t>Cultivars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23858104"/>
        <c:crosses val="autoZero"/>
        <c:auto val="1"/>
        <c:lblAlgn val="ctr"/>
        <c:lblOffset val="100"/>
        <c:noMultiLvlLbl val="0"/>
      </c:catAx>
      <c:valAx>
        <c:axId val="223858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>
                    <a:latin typeface="Arial" panose="020B0604020202020204" pitchFamily="34" charset="0"/>
                    <a:cs typeface="Arial" panose="020B0604020202020204" pitchFamily="34" charset="0"/>
                  </a:rPr>
                  <a:t>Markeatable Yield (%)</a:t>
                </a:r>
              </a:p>
            </c:rich>
          </c:tx>
          <c:layout>
            <c:manualLayout>
              <c:xMode val="edge"/>
              <c:yMode val="edge"/>
              <c:x val="2.4263431542461005E-2"/>
              <c:y val="0.27804971774156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23857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1491D7-FEFA-C3AA-A8A6-DB9B782DB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F589F8-E1BE-9A3E-4F07-7786673AC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E21B2D-CF03-660E-7C1A-51543BB3A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E5D4-F09F-F445-88AA-4421E17DD8EB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7E6BA0-963A-AC7F-E194-ACE8AA386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BF4E63-35F2-97AE-4AFC-2C922313E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6BA2-E0E8-8548-B4A5-D3522FF73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5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66CBC9-0617-6FD4-0CAD-15A0AB8E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6773D4-0F24-311D-E382-8CE347572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957714-10B2-C35B-7576-6E2600065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E5D4-F09F-F445-88AA-4421E17DD8EB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8719E1-2D99-0CE6-6C82-51C3301D0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C8BBF5-F9E0-8FAA-A54B-D98FA3982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6BA2-E0E8-8548-B4A5-D3522FF73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90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9D0669F-8A56-A876-35B0-389FF8378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A86ACE1-65B2-B835-14F5-F76F946AA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5C2529-80CB-4A4D-7A6C-8C90DE5D4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E5D4-F09F-F445-88AA-4421E17DD8EB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BF089A-8045-92BA-1561-D08A621A1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31A649-BE06-948F-0019-842CF4198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6BA2-E0E8-8548-B4A5-D3522FF73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2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7D2015-3992-5B88-3102-15B8C8EE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46BDE2-2074-3AF7-CE43-42C0534EA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DCAC45-8365-0454-9208-CB5C64205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E5D4-F09F-F445-88AA-4421E17DD8EB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F7B570-EE39-F2EE-CD16-898F1BC3D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90BC69-941C-D183-AAD0-7C43B88D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6BA2-E0E8-8548-B4A5-D3522FF73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1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E2787E-906B-2D95-E3A1-5C0CACC26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781C25-7093-BBBA-CD77-9D15CD843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2BD607-081E-38A3-89E1-0D00AFE7B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E5D4-F09F-F445-88AA-4421E17DD8EB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109D6D-1D1F-671C-DD08-3C8FB888F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23B77D-B663-0B25-18C3-9AC46621A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6BA2-E0E8-8548-B4A5-D3522FF73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91E448-F51F-9EBB-62FD-4FBA5111F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36482A-1886-0731-5962-C32C188F18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98BF5B5-D113-3ACE-4427-485D663E2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DFA1D5-9F27-5FD3-C8A6-1E2645F90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E5D4-F09F-F445-88AA-4421E17DD8EB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21ABEF-8D5F-502F-98E8-E1160CFCC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771D08-6703-7458-16CF-48FA65D29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6BA2-E0E8-8548-B4A5-D3522FF73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A7B3DE-E6CC-198B-41EC-D881F270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7F425F-4803-4B99-056A-DFEA477DD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67FB96-5074-5DE8-6F73-AF5164EBA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42BCF2C-7FF1-E1DC-C7F0-760C1AA7F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E8B139E-B877-3275-0ED0-792E2BCFEA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FB15DE2-4019-D3F8-8200-4CC275F7F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E5D4-F09F-F445-88AA-4421E17DD8EB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E44D267-FC7F-8599-3BB5-DD6C6B4CC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2D57EA3-B918-7D0B-9D15-7559F7EF2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6BA2-E0E8-8548-B4A5-D3522FF73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91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1FEE05-D309-D723-6B31-F87E1A003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9E5BF15-DF10-8A81-18A5-32A641131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E5D4-F09F-F445-88AA-4421E17DD8EB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A3BD441-8F60-50F3-C466-FC61C736F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92D60AD-F30E-9EBA-FCD5-68870FC1A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6BA2-E0E8-8548-B4A5-D3522FF73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36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690CC7-41B9-32BB-D30D-6811DD0E5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E5D4-F09F-F445-88AA-4421E17DD8EB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7B575D5-CE2C-CD6D-5107-6EC7C28AC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641FD1F-47AA-6841-3F3C-4E2125852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6BA2-E0E8-8548-B4A5-D3522FF73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48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2F87CA-96EA-E518-BB38-27DCFE8B8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E263DF-615A-6FBD-4452-F3631E592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FEC7D2B-B33C-0B7D-E339-A2C20134A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EBB5E3B-524C-C087-FA61-29AD875F2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E5D4-F09F-F445-88AA-4421E17DD8EB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A63FCB1-3E39-B05F-1CE2-CA29C3010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A6F4A7F-F0C2-F075-A650-768D5E487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6BA2-E0E8-8548-B4A5-D3522FF73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9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8FC5C8-3EAF-3AC4-596B-EC7B28377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AB94429-05B6-302D-9C74-DC46B3D278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6E2ABE6-9D93-C72E-C89D-2F9EDD8CA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02FEBB-5827-2167-73E7-0D185344C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E5D4-F09F-F445-88AA-4421E17DD8EB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C846E7-CD98-905D-40A4-52DBCB0E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D6AE31F-17ED-7524-DA70-EE35FB82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6BA2-E0E8-8548-B4A5-D3522FF73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7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6E1404C-278A-22AB-E21A-A0C236C46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71CCD7-E759-7482-306F-4DAA5AFD2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9CAB09-8671-F774-C1A4-66CDB26186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AE5D4-F09F-F445-88AA-4421E17DD8EB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063247-249A-2A95-6371-9548010E11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C56929-29CD-37A3-0055-1BF6CAE54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E6BA2-E0E8-8548-B4A5-D3522FF73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0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1.png@01D8C787.A3F1E10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8BD4FC-1655-F78F-43B4-5A63789A37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500" b="0" i="0" dirty="0">
                <a:effectLst/>
                <a:latin typeface="OpenSansSemiBold"/>
              </a:rPr>
              <a:t>Area-wide management approaches for year-round insecticide-resistant diamondback moth populations in Ventura County, CA</a:t>
            </a:r>
            <a:endParaRPr lang="en-US" sz="45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BB62698-2B19-790C-4515-1ECD6E574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133599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Maripaula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Valdes-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Berriz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Oleg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Daugovish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Vegas Riffle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UC Cooperative Extension, Ventura County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D7AD554-EB4F-4394-B5A1-8981D544E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203" y="5827712"/>
            <a:ext cx="3915593" cy="85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06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4F0557D5-8FF8-42D5-B1C8-214705279062}"/>
              </a:ext>
            </a:extLst>
          </p:cNvPr>
          <p:cNvSpPr txBox="1">
            <a:spLocks/>
          </p:cNvSpPr>
          <p:nvPr/>
        </p:nvSpPr>
        <p:spPr>
          <a:xfrm>
            <a:off x="648929" y="629266"/>
            <a:ext cx="4944152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Bioinsecticide trial #1: Damage by Counts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D6C7A673-9171-4981-8617-89E9EE4F3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/>
          </a:bodyPr>
          <a:lstStyle/>
          <a:p>
            <a:r>
              <a:rPr lang="en-US" sz="2400" dirty="0"/>
              <a:t>Counts of head with damage after first harvest</a:t>
            </a:r>
          </a:p>
          <a:p>
            <a:r>
              <a:rPr lang="en-US" sz="2400" dirty="0"/>
              <a:t>Lowest larvae counts on:</a:t>
            </a:r>
          </a:p>
          <a:p>
            <a:pPr lvl="1"/>
            <a:r>
              <a:rPr lang="en-US" sz="2000" dirty="0" err="1"/>
              <a:t>Xentari+Spearlep</a:t>
            </a:r>
            <a:endParaRPr lang="en-US" sz="2000" dirty="0"/>
          </a:p>
          <a:p>
            <a:pPr lvl="1"/>
            <a:r>
              <a:rPr lang="en-US" sz="2000" dirty="0" err="1"/>
              <a:t>DiPel+Spearlep</a:t>
            </a:r>
            <a:endParaRPr lang="en-US" sz="2000" dirty="0"/>
          </a:p>
          <a:p>
            <a:pPr lvl="1"/>
            <a:r>
              <a:rPr lang="en-US" sz="2000" dirty="0" err="1"/>
              <a:t>DiPel</a:t>
            </a:r>
            <a:r>
              <a:rPr lang="en-US" sz="2000" dirty="0"/>
              <a:t> and </a:t>
            </a:r>
            <a:r>
              <a:rPr lang="en-US" sz="2000" dirty="0" err="1"/>
              <a:t>Senstar</a:t>
            </a:r>
            <a:r>
              <a:rPr lang="en-US" sz="2000" dirty="0"/>
              <a:t> also &lt;1</a:t>
            </a:r>
            <a:endParaRPr lang="en-US" sz="2400" dirty="0"/>
          </a:p>
          <a:p>
            <a:r>
              <a:rPr lang="en-US" sz="2400" dirty="0"/>
              <a:t>Important: these are small plots and recolonization from adjacent field is happening</a:t>
            </a:r>
          </a:p>
        </p:txBody>
      </p:sp>
      <p:pic>
        <p:nvPicPr>
          <p:cNvPr id="7" name="Picture 2" descr="image001">
            <a:extLst>
              <a:ext uri="{FF2B5EF4-FFF2-40B4-BE49-F238E27FC236}">
                <a16:creationId xmlns:a16="http://schemas.microsoft.com/office/drawing/2014/main" xmlns="" id="{12ED41C1-9B47-4D63-A9B5-776C73EFC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989" y="343237"/>
            <a:ext cx="5255236" cy="63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091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image004">
            <a:extLst>
              <a:ext uri="{FF2B5EF4-FFF2-40B4-BE49-F238E27FC236}">
                <a16:creationId xmlns:a16="http://schemas.microsoft.com/office/drawing/2014/main" xmlns="" id="{32FA812E-49AA-4636-83EF-C9D531A7B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599" y="282575"/>
            <a:ext cx="5073650" cy="62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CFB0F76E-779B-4DD8-8810-6CD472310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>
            <a:normAutofit fontScale="90000"/>
          </a:bodyPr>
          <a:lstStyle/>
          <a:p>
            <a:r>
              <a:rPr lang="en-US" dirty="0"/>
              <a:t>Bioinsecticide trial #1: Damage from Total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9E5C226A-4634-4F3D-B6E5-D3555D199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3429000"/>
            <a:ext cx="4944151" cy="2794819"/>
          </a:xfrm>
        </p:spPr>
        <p:txBody>
          <a:bodyPr>
            <a:normAutofit/>
          </a:bodyPr>
          <a:lstStyle/>
          <a:p>
            <a:r>
              <a:rPr lang="en-US" sz="2400" dirty="0"/>
              <a:t>Same pattern as before</a:t>
            </a:r>
          </a:p>
          <a:p>
            <a:endParaRPr lang="en-US" sz="24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9075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A67C335D-593D-44EC-AA09-E7E9D97FC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649" y="557784"/>
            <a:ext cx="3505495" cy="1622321"/>
          </a:xfrm>
        </p:spPr>
        <p:txBody>
          <a:bodyPr>
            <a:normAutofit/>
          </a:bodyPr>
          <a:lstStyle/>
          <a:p>
            <a:r>
              <a:rPr lang="en-US" sz="4100" dirty="0"/>
              <a:t>Bioinsecticide trial #2: Counts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C4D55A25-187F-40AF-8BA2-1A4A991AC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651" y="2366918"/>
            <a:ext cx="3196788" cy="3785419"/>
          </a:xfrm>
        </p:spPr>
        <p:txBody>
          <a:bodyPr>
            <a:normAutofit fontScale="92500"/>
          </a:bodyPr>
          <a:lstStyle/>
          <a:p>
            <a:r>
              <a:rPr lang="en-US" sz="2000" dirty="0"/>
              <a:t>Only differences between larvae counts were significant</a:t>
            </a:r>
          </a:p>
          <a:p>
            <a:r>
              <a:rPr lang="en-US" sz="2000" dirty="0"/>
              <a:t>Treatment was sig. (p=0.02) for larvae:</a:t>
            </a:r>
          </a:p>
          <a:p>
            <a:pPr lvl="1"/>
            <a:r>
              <a:rPr lang="en-US" sz="1600" dirty="0" err="1"/>
              <a:t>Senstar</a:t>
            </a:r>
            <a:r>
              <a:rPr lang="en-US" sz="1600" dirty="0"/>
              <a:t> - </a:t>
            </a:r>
            <a:r>
              <a:rPr lang="en-US" sz="1600" dirty="0" err="1"/>
              <a:t>Untreated+Surfactant</a:t>
            </a:r>
            <a:endParaRPr lang="en-US" sz="1600" dirty="0"/>
          </a:p>
          <a:p>
            <a:pPr lvl="1"/>
            <a:r>
              <a:rPr lang="en-US" sz="1600" dirty="0" err="1"/>
              <a:t>Xentari+Spearlep</a:t>
            </a:r>
            <a:r>
              <a:rPr lang="en-US" sz="1600" dirty="0"/>
              <a:t> - </a:t>
            </a:r>
            <a:r>
              <a:rPr lang="en-US" sz="1600" dirty="0" err="1"/>
              <a:t>Untreated+Surfactant</a:t>
            </a:r>
            <a:r>
              <a:rPr lang="en-US" sz="1600" dirty="0"/>
              <a:t> </a:t>
            </a:r>
          </a:p>
          <a:p>
            <a:pPr lvl="1"/>
            <a:r>
              <a:rPr lang="en-US" sz="1600" dirty="0" err="1"/>
              <a:t>DiPel</a:t>
            </a:r>
            <a:r>
              <a:rPr lang="en-US" sz="1600" dirty="0"/>
              <a:t> - </a:t>
            </a:r>
            <a:r>
              <a:rPr lang="en-US" sz="1600" dirty="0" err="1"/>
              <a:t>Untreated+Surfactant</a:t>
            </a:r>
            <a:endParaRPr lang="en-US" sz="1600" dirty="0"/>
          </a:p>
          <a:p>
            <a:r>
              <a:rPr lang="en-US" sz="2000" dirty="0"/>
              <a:t># of holes and pupae counts were not sig. different between treatments</a:t>
            </a:r>
          </a:p>
        </p:txBody>
      </p:sp>
      <p:pic>
        <p:nvPicPr>
          <p:cNvPr id="3074" name="Picture 2" descr="image004">
            <a:extLst>
              <a:ext uri="{FF2B5EF4-FFF2-40B4-BE49-F238E27FC236}">
                <a16:creationId xmlns:a16="http://schemas.microsoft.com/office/drawing/2014/main" xmlns="" id="{BAE650F1-0AAC-4F05-91AB-B14F172D6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t="535" r="572" b="1131"/>
          <a:stretch/>
        </p:blipFill>
        <p:spPr bwMode="auto">
          <a:xfrm>
            <a:off x="3744872" y="705663"/>
            <a:ext cx="8368573" cy="552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958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272F79E0-7339-454B-8FC8-8B1563DB6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206" y="541798"/>
            <a:ext cx="3497346" cy="179831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Bioinsecticide Trial #2: Larvae Counts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xmlns="" id="{E193D133-0C4D-4F40-BB7C-EF6B4D54E8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" t="1167" r="1279" b="1662"/>
          <a:stretch/>
        </p:blipFill>
        <p:spPr>
          <a:xfrm>
            <a:off x="3652688" y="634180"/>
            <a:ext cx="8547020" cy="5682022"/>
          </a:xfrm>
          <a:prstGeom prst="rect">
            <a:avLst/>
          </a:prstGeom>
          <a:effectLst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4FD40A3B-ECBB-444B-B94A-984CE3FBA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19" y="2639506"/>
            <a:ext cx="3497346" cy="3584314"/>
          </a:xfrm>
        </p:spPr>
        <p:txBody>
          <a:bodyPr>
            <a:normAutofit/>
          </a:bodyPr>
          <a:lstStyle/>
          <a:p>
            <a:r>
              <a:rPr lang="en-US" sz="2000" dirty="0"/>
              <a:t>Both untreated checks had higher larvae counts</a:t>
            </a:r>
          </a:p>
          <a:p>
            <a:r>
              <a:rPr lang="en-US" sz="2000" dirty="0"/>
              <a:t>All treatments had lower larvae counts after two treatments</a:t>
            </a:r>
          </a:p>
          <a:p>
            <a:r>
              <a:rPr lang="en-US" sz="2000" dirty="0"/>
              <a:t>Lowest counts:</a:t>
            </a:r>
          </a:p>
          <a:p>
            <a:pPr lvl="1"/>
            <a:r>
              <a:rPr lang="en-US" sz="1600" dirty="0" err="1"/>
              <a:t>Xentari+Spearlep</a:t>
            </a:r>
            <a:r>
              <a:rPr lang="en-US" sz="1600" dirty="0"/>
              <a:t> </a:t>
            </a:r>
          </a:p>
          <a:p>
            <a:pPr lvl="1"/>
            <a:r>
              <a:rPr lang="en-US" sz="1600" dirty="0" err="1"/>
              <a:t>DiPel</a:t>
            </a:r>
            <a:endParaRPr lang="en-US" sz="1600" dirty="0"/>
          </a:p>
          <a:p>
            <a:pPr lvl="1"/>
            <a:r>
              <a:rPr lang="en-US" sz="1600" dirty="0" err="1"/>
              <a:t>Senstar</a:t>
            </a:r>
            <a:endParaRPr lang="en-US" sz="16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9915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E5B7B3-D597-77C6-D264-506FD2C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0" y="1369938"/>
            <a:ext cx="3210854" cy="4114800"/>
          </a:xfrm>
        </p:spPr>
        <p:txBody>
          <a:bodyPr>
            <a:normAutofit/>
          </a:bodyPr>
          <a:lstStyle/>
          <a:p>
            <a:pPr algn="r"/>
            <a:r>
              <a:rPr lang="en-US" sz="4100" dirty="0"/>
              <a:t>Cultivar trials: Methods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492F8DF-EE34-4FC5-9FFE-76EB2E3BBA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rot="5400000">
            <a:off x="3168614" y="3429000"/>
            <a:ext cx="3200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BDC6E0-DB64-7039-65EC-071E69E9B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0505" y="1371600"/>
            <a:ext cx="5872185" cy="4114800"/>
          </a:xfrm>
        </p:spPr>
        <p:txBody>
          <a:bodyPr anchor="ctr">
            <a:noAutofit/>
          </a:bodyPr>
          <a:lstStyle/>
          <a:p>
            <a:r>
              <a:rPr lang="en-US" sz="2000" dirty="0"/>
              <a:t>2 sites: Camarillo and Santa Paula/HAREC</a:t>
            </a:r>
          </a:p>
          <a:p>
            <a:pPr lvl="1"/>
            <a:r>
              <a:rPr lang="en-US" sz="1600" dirty="0"/>
              <a:t>Camarillo/ Beardsley was conventional</a:t>
            </a:r>
          </a:p>
          <a:p>
            <a:pPr lvl="1"/>
            <a:r>
              <a:rPr lang="en-US" sz="1600" dirty="0"/>
              <a:t>Hansen: not sprayed with cover crop around it</a:t>
            </a:r>
          </a:p>
          <a:p>
            <a:r>
              <a:rPr lang="en-US" sz="2000" dirty="0"/>
              <a:t>27 and 17 cultivars, resp.</a:t>
            </a:r>
          </a:p>
          <a:p>
            <a:r>
              <a:rPr lang="en-US" sz="2000" b="1" dirty="0"/>
              <a:t>Eggs and larvae not found on nursey plants</a:t>
            </a:r>
          </a:p>
          <a:p>
            <a:r>
              <a:rPr lang="en-US" sz="2000" dirty="0"/>
              <a:t>Different pest pressure at each site</a:t>
            </a:r>
          </a:p>
        </p:txBody>
      </p:sp>
    </p:spTree>
    <p:extLst>
      <p:ext uri="{BB962C8B-B14F-4D97-AF65-F5344CB8AC3E}">
        <p14:creationId xmlns:p14="http://schemas.microsoft.com/office/powerpoint/2010/main" val="2120312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874778B-F661-4818-83A1-9D6A56FC6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52" y="339373"/>
            <a:ext cx="3253768" cy="1470574"/>
          </a:xfrm>
        </p:spPr>
        <p:txBody>
          <a:bodyPr>
            <a:normAutofit fontScale="90000"/>
          </a:bodyPr>
          <a:lstStyle/>
          <a:p>
            <a:r>
              <a:rPr lang="en-US" dirty="0"/>
              <a:t>Cultivar Trials: Larvae and Pupae Counts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CA7F5ED9-C96B-417F-9253-E134F9378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53" y="2148506"/>
            <a:ext cx="3066299" cy="4431403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Different pest pressure at each site:</a:t>
            </a:r>
          </a:p>
          <a:p>
            <a:pPr lvl="1"/>
            <a:r>
              <a:rPr lang="en-US" sz="1600" dirty="0"/>
              <a:t>High at Beardsley, lower initially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Medium at Hansen, drops after the third week</a:t>
            </a:r>
          </a:p>
          <a:p>
            <a:r>
              <a:rPr lang="en-US" sz="2000" dirty="0"/>
              <a:t>Larvae and pupae counts dropped at Hansen after 2</a:t>
            </a:r>
            <a:r>
              <a:rPr lang="en-US" sz="2000" baseline="30000" dirty="0"/>
              <a:t>nd</a:t>
            </a:r>
            <a:r>
              <a:rPr lang="en-US" sz="2000" dirty="0"/>
              <a:t>  week</a:t>
            </a:r>
          </a:p>
          <a:p>
            <a:r>
              <a:rPr lang="en-US" sz="2000" dirty="0"/>
              <a:t>Plants from the same source/nursery</a:t>
            </a:r>
          </a:p>
          <a:p>
            <a:r>
              <a:rPr lang="en-US" sz="2000" dirty="0"/>
              <a:t>High level of parasitism and mortality at Hansen was observed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xmlns="" id="{4BB17F36-E346-43DE-8AB9-F729D60ACE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7" t="708" r="896" b="699"/>
          <a:stretch/>
        </p:blipFill>
        <p:spPr>
          <a:xfrm>
            <a:off x="3583252" y="829562"/>
            <a:ext cx="8622124" cy="526015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7366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D03BE5-FDB6-DB57-607D-6BBD36985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165"/>
            <a:ext cx="10515600" cy="1325563"/>
          </a:xfrm>
        </p:spPr>
        <p:txBody>
          <a:bodyPr/>
          <a:lstStyle/>
          <a:p>
            <a:r>
              <a:rPr lang="en-US" dirty="0"/>
              <a:t>Cultivar trial at Hansen: Yield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64EEF55B-1ACF-CE19-FC56-919D78ED67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843112"/>
              </p:ext>
            </p:extLst>
          </p:nvPr>
        </p:nvGraphicFramePr>
        <p:xfrm>
          <a:off x="1137920" y="1503680"/>
          <a:ext cx="10007600" cy="5354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7654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837728B2-12FB-4528-9E09-F772AB246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/>
              <a:t>Cultivar Trials: Results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E383B7F2-490C-443F-BF65-2540D65E5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348034" cy="3785419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Not all cultivars were represented</a:t>
            </a:r>
          </a:p>
          <a:p>
            <a:pPr lvl="1"/>
            <a:r>
              <a:rPr lang="en-US" sz="1600" dirty="0"/>
              <a:t>56 was not represented at Hansen</a:t>
            </a:r>
            <a:endParaRPr lang="en-US" sz="2000" dirty="0"/>
          </a:p>
          <a:p>
            <a:r>
              <a:rPr lang="en-US" sz="2000" dirty="0"/>
              <a:t>Cultivar performance did not match between sites</a:t>
            </a:r>
          </a:p>
          <a:p>
            <a:pPr lvl="1"/>
            <a:r>
              <a:rPr lang="en-US" sz="1600" dirty="0"/>
              <a:t>6075 did not do well</a:t>
            </a:r>
          </a:p>
          <a:p>
            <a:r>
              <a:rPr lang="en-US" sz="2000" dirty="0"/>
              <a:t>Large numbers of predators (spiders) and </a:t>
            </a:r>
            <a:r>
              <a:rPr lang="en-US" sz="2000" dirty="0" err="1"/>
              <a:t>Diadegma</a:t>
            </a:r>
            <a:r>
              <a:rPr lang="en-US" sz="2000" dirty="0"/>
              <a:t> parasitism was observed at Hansen</a:t>
            </a:r>
          </a:p>
          <a:p>
            <a:r>
              <a:rPr lang="en-US" sz="2000" dirty="0"/>
              <a:t>Low levels of parasitism at Beardsley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4688A6E1-5ED4-43CE-8028-43C27BF30D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127612"/>
              </p:ext>
            </p:extLst>
          </p:nvPr>
        </p:nvGraphicFramePr>
        <p:xfrm>
          <a:off x="3996965" y="707010"/>
          <a:ext cx="8195035" cy="5637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2209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E87F1B31-05B2-4677-BD1A-706755EE9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/>
              <a:t>Cultivar Trials: Results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42154745-0F69-4B77-A128-AAE41E7D0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There were clear diff. in the level of damage between cultivars</a:t>
            </a:r>
          </a:p>
          <a:p>
            <a:r>
              <a:rPr lang="en-US" sz="2000" dirty="0"/>
              <a:t>The marketable yield did not reflect these differences</a:t>
            </a:r>
          </a:p>
          <a:p>
            <a:r>
              <a:rPr lang="en-US" sz="2000" dirty="0"/>
              <a:t>Should be explored further as some cultivar might have potential</a:t>
            </a:r>
          </a:p>
          <a:p>
            <a:r>
              <a:rPr lang="en-US" sz="2000" dirty="0"/>
              <a:t>Other observations/ issues:</a:t>
            </a:r>
          </a:p>
          <a:p>
            <a:pPr lvl="1"/>
            <a:r>
              <a:rPr lang="en-US" sz="1600" dirty="0"/>
              <a:t>Diff. maturity levels for cultivars made assessment more difficult</a:t>
            </a:r>
          </a:p>
          <a:p>
            <a:pPr lvl="1"/>
            <a:r>
              <a:rPr lang="en-US" sz="1600" dirty="0"/>
              <a:t>Presence of other pests such as the cabbage moth at Hansen</a:t>
            </a:r>
          </a:p>
        </p:txBody>
      </p:sp>
      <p:pic>
        <p:nvPicPr>
          <p:cNvPr id="7" name="Picture 6" descr="C:\Users\Oleg\Documents\DMB 2021+\Cultivar trial cabbage\Beardsley\8-2-22 preharvest images\Boleroma formatted.jpg">
            <a:extLst>
              <a:ext uri="{FF2B5EF4-FFF2-40B4-BE49-F238E27FC236}">
                <a16:creationId xmlns:a16="http://schemas.microsoft.com/office/drawing/2014/main" xmlns="" id="{88824B53-662D-4A73-BA16-C9EBC8710C9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975" y="314383"/>
            <a:ext cx="3644895" cy="3005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Oleg\Documents\DMB 2021+\Cultivar trial cabbage\Beardsley\8-2-22 preharvest images\8207 formatted.jpg">
            <a:extLst>
              <a:ext uri="{FF2B5EF4-FFF2-40B4-BE49-F238E27FC236}">
                <a16:creationId xmlns:a16="http://schemas.microsoft.com/office/drawing/2014/main" xmlns="" id="{86615410-B9C6-4E44-A042-01EBAEF3A63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046" y="1789042"/>
            <a:ext cx="3933690" cy="331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Oleg\Documents\DMB 2021+\Cultivar trial cabbage\Beardsley\8-2-22 preharvest images\56 looking good formatted.jpg">
            <a:extLst>
              <a:ext uri="{FF2B5EF4-FFF2-40B4-BE49-F238E27FC236}">
                <a16:creationId xmlns:a16="http://schemas.microsoft.com/office/drawing/2014/main" xmlns="" id="{1BF24CB4-FEC9-473F-A757-114D8C42E75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059" y="3514697"/>
            <a:ext cx="3833795" cy="3170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2965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B11AE1-7386-4E82-3EA9-F52CC7AA8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800554"/>
            <a:ext cx="3684905" cy="1325563"/>
          </a:xfrm>
        </p:spPr>
        <p:txBody>
          <a:bodyPr/>
          <a:lstStyle/>
          <a:p>
            <a:r>
              <a:rPr lang="en-US" dirty="0"/>
              <a:t>Insect netting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FF2F349-642C-B07E-CE2C-691B70061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71" y="3429000"/>
            <a:ext cx="3684905" cy="33626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02A4223-6D8A-01E2-D3AB-D14A78D39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066" y="3532878"/>
            <a:ext cx="3668395" cy="32588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6A6A7F1-5D5A-0E23-6FD4-E45AF5A31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3751" y="3532878"/>
            <a:ext cx="3569871" cy="32588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D49A82A-2343-EED5-DC11-169526F4A5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544" y="230532"/>
            <a:ext cx="3393805" cy="2905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7E5BABF-512C-566A-7EB1-F82E745BB1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349" y="231168"/>
            <a:ext cx="3569871" cy="2905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0515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492F8DF-EE34-4FC5-9FFE-76EB2E3BBA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rot="5400000">
            <a:off x="3168614" y="3429000"/>
            <a:ext cx="3200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EDFD1C-89C7-5686-372A-0BE6BC72C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0505" y="1371600"/>
            <a:ext cx="5872185" cy="4114800"/>
          </a:xfrm>
        </p:spPr>
        <p:txBody>
          <a:bodyPr anchor="ctr">
            <a:normAutofit/>
          </a:bodyPr>
          <a:lstStyle/>
          <a:p>
            <a:r>
              <a:rPr lang="en-US" sz="2000" dirty="0"/>
              <a:t>Increasingly problematic in Ventura County, </a:t>
            </a:r>
          </a:p>
          <a:p>
            <a:r>
              <a:rPr lang="en-US" sz="2000" dirty="0"/>
              <a:t>Unsustainable crop losses</a:t>
            </a:r>
          </a:p>
          <a:p>
            <a:r>
              <a:rPr lang="en-US" sz="2000" dirty="0"/>
              <a:t>Widespread resistance to most modes of actions</a:t>
            </a:r>
          </a:p>
          <a:p>
            <a:r>
              <a:rPr lang="en-US" sz="2000" dirty="0"/>
              <a:t>Climatic conditions allow survival and reproduction all year-round</a:t>
            </a:r>
          </a:p>
          <a:p>
            <a:pPr lvl="1"/>
            <a:r>
              <a:rPr lang="en-US" sz="2000" dirty="0"/>
              <a:t>20°C (68 °F) optimal for reproduction </a:t>
            </a:r>
            <a:r>
              <a:rPr lang="en-US" sz="1400" dirty="0"/>
              <a:t>(Saeed et al. 2009)</a:t>
            </a:r>
          </a:p>
          <a:p>
            <a:pPr lvl="1"/>
            <a:r>
              <a:rPr lang="en-US" sz="2000" dirty="0"/>
              <a:t>Emergence still happens as low as 4 °C (39 °F) and as high as 38 °C (100 °F) </a:t>
            </a:r>
            <a:r>
              <a:rPr lang="en-US" sz="1400" dirty="0"/>
              <a:t>(Lui et al. 2002)</a:t>
            </a:r>
          </a:p>
          <a:p>
            <a:r>
              <a:rPr lang="en-US" sz="2000" dirty="0"/>
              <a:t>Cole crop production all year</a:t>
            </a:r>
          </a:p>
        </p:txBody>
      </p:sp>
      <p:pic>
        <p:nvPicPr>
          <p:cNvPr id="3075" name="Picture 11" descr="image024">
            <a:extLst>
              <a:ext uri="{FF2B5EF4-FFF2-40B4-BE49-F238E27FC236}">
                <a16:creationId xmlns:a16="http://schemas.microsoft.com/office/drawing/2014/main" xmlns="" id="{CC5AB4F0-B08B-47B8-99A3-02CECEC84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749" y="1375410"/>
            <a:ext cx="3263234" cy="403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200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492F8DF-EE34-4FC5-9FFE-76EB2E3BBA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rot="5400000">
            <a:off x="3168614" y="3429000"/>
            <a:ext cx="3200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EDFD1C-89C7-5686-372A-0BE6BC72C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0505" y="1687398"/>
            <a:ext cx="5872185" cy="4034672"/>
          </a:xfrm>
        </p:spPr>
        <p:txBody>
          <a:bodyPr anchor="ctr">
            <a:normAutofit/>
          </a:bodyPr>
          <a:lstStyle/>
          <a:p>
            <a:r>
              <a:rPr lang="en-US" sz="2000" dirty="0"/>
              <a:t>Factors other than temperature and wind are affecting regional abundance of diamondback moth</a:t>
            </a:r>
          </a:p>
          <a:p>
            <a:pPr lvl="1"/>
            <a:r>
              <a:rPr lang="en-US" sz="1800" dirty="0"/>
              <a:t>Area cultivated with </a:t>
            </a:r>
            <a:r>
              <a:rPr lang="en-US" sz="1800" dirty="0" err="1"/>
              <a:t>cole</a:t>
            </a:r>
            <a:r>
              <a:rPr lang="en-US" sz="1800" dirty="0"/>
              <a:t> crops</a:t>
            </a:r>
          </a:p>
          <a:p>
            <a:pPr lvl="1"/>
            <a:r>
              <a:rPr lang="en-US" sz="1800" dirty="0"/>
              <a:t>Surrounding vegetation (at both smaller and larger scales) and topography?</a:t>
            </a:r>
          </a:p>
          <a:p>
            <a:pPr lvl="1"/>
            <a:r>
              <a:rPr lang="en-US" sz="1800" dirty="0"/>
              <a:t>Presence and abundance of predators and parasitoids</a:t>
            </a:r>
          </a:p>
          <a:p>
            <a:r>
              <a:rPr lang="en-US" sz="2000" dirty="0"/>
              <a:t>Methods such as more resistant cultivars and bioinsecticides could provides additional protection under low and medium pest pressure</a:t>
            </a:r>
          </a:p>
          <a:p>
            <a:r>
              <a:rPr lang="en-US" sz="2000" dirty="0"/>
              <a:t>Enhancing the effect of predators and parasitoids could be additive to other management practices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59849D-CC40-41DD-9D84-E7F66496F98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4" r="22309"/>
          <a:stretch/>
        </p:blipFill>
        <p:spPr bwMode="auto">
          <a:xfrm rot="5400000">
            <a:off x="1858114" y="683394"/>
            <a:ext cx="1960776" cy="33371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cid:image001.png@01D8C787.A3F1E100">
            <a:extLst>
              <a:ext uri="{FF2B5EF4-FFF2-40B4-BE49-F238E27FC236}">
                <a16:creationId xmlns:a16="http://schemas.microsoft.com/office/drawing/2014/main" xmlns="" id="{B1E05B0C-E739-4D68-AA22-05AC8D76D6F0}"/>
              </a:ext>
            </a:extLst>
          </p:cNvPr>
          <p:cNvPicPr/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7" b="14822"/>
          <a:stretch>
            <a:fillRect/>
          </a:stretch>
        </p:blipFill>
        <p:spPr bwMode="auto">
          <a:xfrm>
            <a:off x="1169906" y="3525626"/>
            <a:ext cx="3337187" cy="205504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CF5D9E32-4FFD-4678-B14D-758494CC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0505" y="911737"/>
            <a:ext cx="2998509" cy="1199724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25160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7B3E5D-061E-5B99-50E9-B76AB58E6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906" y="345244"/>
            <a:ext cx="7762188" cy="1325563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414AA6-4956-CD06-C3DA-653B53A2C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92787" cy="43110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Acknowledgements:</a:t>
            </a:r>
          </a:p>
          <a:p>
            <a:pPr marL="0" indent="0">
              <a:buNone/>
            </a:pPr>
            <a:r>
              <a:rPr lang="en-US" dirty="0"/>
              <a:t>Gina Ferrari</a:t>
            </a:r>
          </a:p>
          <a:p>
            <a:pPr marL="0" indent="0">
              <a:buNone/>
            </a:pPr>
            <a:r>
              <a:rPr lang="en-US" dirty="0"/>
              <a:t>Growers</a:t>
            </a:r>
          </a:p>
          <a:p>
            <a:pPr marL="0" indent="0">
              <a:buNone/>
            </a:pPr>
            <a:r>
              <a:rPr lang="en-US" dirty="0"/>
              <a:t>PCAs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8725EC-4E8D-400F-B8ED-B6F073454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87" y="4015064"/>
            <a:ext cx="11183593" cy="23768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0D8F57D-7345-40D0-ABA2-A40360669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987" y="2137987"/>
            <a:ext cx="6420746" cy="14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504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492F8DF-EE34-4FC5-9FFE-76EB2E3BBA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rot="5400000">
            <a:off x="3168614" y="3429000"/>
            <a:ext cx="3200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EDFD1C-89C7-5686-372A-0BE6BC72C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0505" y="1371600"/>
            <a:ext cx="5872185" cy="4114800"/>
          </a:xfrm>
        </p:spPr>
        <p:txBody>
          <a:bodyPr anchor="ctr">
            <a:normAutofit/>
          </a:bodyPr>
          <a:lstStyle/>
          <a:p>
            <a:r>
              <a:rPr lang="en-US" sz="2000" dirty="0"/>
              <a:t>Exploring seasonal and regional trends in the counts of </a:t>
            </a:r>
            <a:r>
              <a:rPr lang="en-US" sz="2000" i="1" dirty="0" err="1"/>
              <a:t>Plutella</a:t>
            </a:r>
            <a:r>
              <a:rPr lang="en-US" sz="2000" i="1" dirty="0"/>
              <a:t> </a:t>
            </a:r>
            <a:r>
              <a:rPr lang="en-US" sz="2000" i="1" dirty="0" err="1"/>
              <a:t>xylostella</a:t>
            </a:r>
            <a:r>
              <a:rPr lang="en-US" sz="2000" i="1" dirty="0"/>
              <a:t> </a:t>
            </a:r>
            <a:r>
              <a:rPr lang="en-US" sz="2000" dirty="0"/>
              <a:t>in Ventura County </a:t>
            </a:r>
          </a:p>
          <a:p>
            <a:r>
              <a:rPr lang="en-US" sz="2000" dirty="0"/>
              <a:t>Inform growers of counts and results through regular updates</a:t>
            </a:r>
          </a:p>
          <a:p>
            <a:r>
              <a:rPr lang="en-US" sz="2000" dirty="0"/>
              <a:t>Determine the efficacy of different tools for controlling </a:t>
            </a:r>
            <a:r>
              <a:rPr lang="en-US" sz="2000" i="1" dirty="0" err="1"/>
              <a:t>Plutella</a:t>
            </a:r>
            <a:r>
              <a:rPr lang="en-US" sz="2000" i="1" dirty="0"/>
              <a:t> </a:t>
            </a:r>
            <a:r>
              <a:rPr lang="en-US" sz="2000" i="1" dirty="0" err="1"/>
              <a:t>xylostella</a:t>
            </a:r>
            <a:endParaRPr lang="en-US" sz="2000" i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D6BF3DC-1EDE-4A6C-9F27-774E41875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310" y="1409184"/>
            <a:ext cx="3210854" cy="4077216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General Objectives</a:t>
            </a:r>
          </a:p>
        </p:txBody>
      </p:sp>
    </p:spTree>
    <p:extLst>
      <p:ext uri="{BB962C8B-B14F-4D97-AF65-F5344CB8AC3E}">
        <p14:creationId xmlns:p14="http://schemas.microsoft.com/office/powerpoint/2010/main" val="1254698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43A15C-D03D-0A99-61B4-5D05747E8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310" y="1409184"/>
            <a:ext cx="3210854" cy="2019816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Monitoring methods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492F8DF-EE34-4FC5-9FFE-76EB2E3BBA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rot="5400000">
            <a:off x="3168614" y="3429000"/>
            <a:ext cx="3200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EDFD1C-89C7-5686-372A-0BE6BC72C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0505" y="1371600"/>
            <a:ext cx="5872185" cy="4114800"/>
          </a:xfrm>
        </p:spPr>
        <p:txBody>
          <a:bodyPr anchor="ctr">
            <a:normAutofit/>
          </a:bodyPr>
          <a:lstStyle/>
          <a:p>
            <a:r>
              <a:rPr lang="en-US" sz="1500" dirty="0" err="1"/>
              <a:t>Trece</a:t>
            </a:r>
            <a:r>
              <a:rPr lang="en-US" sz="1500" dirty="0"/>
              <a:t> traps with pheromone lures (2) at 1 meter of height</a:t>
            </a:r>
          </a:p>
          <a:p>
            <a:r>
              <a:rPr lang="en-US" sz="1500" dirty="0"/>
              <a:t>Checked weekly</a:t>
            </a:r>
          </a:p>
          <a:p>
            <a:r>
              <a:rPr lang="en-US" sz="1500" dirty="0"/>
              <a:t>Changed as needed or every 4 weeks</a:t>
            </a:r>
          </a:p>
          <a:p>
            <a:r>
              <a:rPr lang="en-US" sz="1500" dirty="0"/>
              <a:t>Some are permanent traps and some move as fields were harvested</a:t>
            </a:r>
          </a:p>
          <a:p>
            <a:pPr lvl="1"/>
            <a:r>
              <a:rPr lang="en-US" sz="1500" i="1" dirty="0"/>
              <a:t>Permanent traps are in areas where cabbage fields are common throughout the year</a:t>
            </a:r>
          </a:p>
          <a:p>
            <a:r>
              <a:rPr lang="en-US" sz="1500" dirty="0"/>
              <a:t>Adult male counts were averaged by area/city</a:t>
            </a:r>
          </a:p>
          <a:p>
            <a:r>
              <a:rPr lang="en-US" sz="1500" dirty="0"/>
              <a:t>Weather data obtained for each city from Historical Observations from NOAA/Nat. Weather Service</a:t>
            </a:r>
          </a:p>
          <a:p>
            <a:pPr lvl="1"/>
            <a:r>
              <a:rPr lang="en-US" sz="1500" dirty="0"/>
              <a:t>Temperature</a:t>
            </a:r>
          </a:p>
          <a:p>
            <a:pPr lvl="2"/>
            <a:r>
              <a:rPr lang="en-US" sz="1500" dirty="0"/>
              <a:t>Average temperature for the week</a:t>
            </a:r>
          </a:p>
          <a:p>
            <a:pPr lvl="2"/>
            <a:r>
              <a:rPr lang="en-US" sz="1500" dirty="0"/>
              <a:t>Average of daily maximum temperature for the week</a:t>
            </a:r>
          </a:p>
          <a:p>
            <a:pPr lvl="1"/>
            <a:r>
              <a:rPr lang="en-US" sz="1500" dirty="0"/>
              <a:t>Wind speed</a:t>
            </a:r>
          </a:p>
          <a:p>
            <a:pPr lvl="2"/>
            <a:r>
              <a:rPr lang="en-US" sz="1500" dirty="0"/>
              <a:t>Maximum wind speed for the week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FDC70A4-4A6F-47C8-9DDE-D95E254B1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767" y="3286760"/>
            <a:ext cx="3347049" cy="209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88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72971999-762B-4910-8CB9-FFCE7D4CF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sz="4100" dirty="0"/>
              <a:t>Monitoring Counts by City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CCE253D5-4066-4E11-B2C9-CEB55FECC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2000" dirty="0"/>
              <a:t>Trap counts show the number of male adults only</a:t>
            </a:r>
          </a:p>
          <a:p>
            <a:r>
              <a:rPr lang="en-US" sz="2000" dirty="0"/>
              <a:t>Some differences between cities, especially between May and August</a:t>
            </a:r>
          </a:p>
          <a:p>
            <a:r>
              <a:rPr lang="en-US" sz="2000" dirty="0"/>
              <a:t>Lower counts overall April and September</a:t>
            </a:r>
          </a:p>
          <a:p>
            <a:endParaRPr lang="en-US" sz="2000" dirty="0"/>
          </a:p>
          <a:p>
            <a:r>
              <a:rPr lang="en-US" sz="2000" dirty="0"/>
              <a:t>High variation within each region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8CB76B13-5F8F-491B-AD73-75F7F916E3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8960115"/>
              </p:ext>
            </p:extLst>
          </p:nvPr>
        </p:nvGraphicFramePr>
        <p:xfrm>
          <a:off x="4336328" y="782423"/>
          <a:ext cx="7626285" cy="5599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8285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6955F8-2F01-F192-E3F3-6B9DE4B02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1325563"/>
          </a:xfrm>
        </p:spPr>
        <p:txBody>
          <a:bodyPr/>
          <a:lstStyle/>
          <a:p>
            <a:r>
              <a:rPr lang="en-US" dirty="0"/>
              <a:t>Seasonal and regional trends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EBA68F8C-4CDE-49D9-A3D6-1874B52650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5338212"/>
              </p:ext>
            </p:extLst>
          </p:nvPr>
        </p:nvGraphicFramePr>
        <p:xfrm>
          <a:off x="1127760" y="1158240"/>
          <a:ext cx="9430385" cy="5263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7755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6955F8-2F01-F192-E3F3-6B9DE4B02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Seasonal and regional trends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D5F17F59-7358-44B1-A62E-5CF048CB66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9669993"/>
              </p:ext>
            </p:extLst>
          </p:nvPr>
        </p:nvGraphicFramePr>
        <p:xfrm>
          <a:off x="30480" y="1477010"/>
          <a:ext cx="4226561" cy="493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97D6A488-4D0B-4188-AB13-A276CD5BC3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4208477"/>
              </p:ext>
            </p:extLst>
          </p:nvPr>
        </p:nvGraphicFramePr>
        <p:xfrm>
          <a:off x="4135121" y="1477010"/>
          <a:ext cx="3982719" cy="493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13ABEDE3-FF1C-4291-8249-53138C8F14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5269780"/>
              </p:ext>
            </p:extLst>
          </p:nvPr>
        </p:nvGraphicFramePr>
        <p:xfrm>
          <a:off x="7934962" y="1466850"/>
          <a:ext cx="4155442" cy="493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57045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876089-2B90-FE93-5C33-CD5834E34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406" y="18255"/>
            <a:ext cx="10515600" cy="1325563"/>
          </a:xfrm>
        </p:spPr>
        <p:txBody>
          <a:bodyPr/>
          <a:lstStyle/>
          <a:p>
            <a:r>
              <a:rPr lang="en-US" dirty="0"/>
              <a:t>Count map shared with growers</a:t>
            </a:r>
          </a:p>
        </p:txBody>
      </p:sp>
      <p:pic>
        <p:nvPicPr>
          <p:cNvPr id="8" name="DBMMaps">
            <a:hlinkClick r:id="" action="ppaction://media"/>
            <a:extLst>
              <a:ext uri="{FF2B5EF4-FFF2-40B4-BE49-F238E27FC236}">
                <a16:creationId xmlns:a16="http://schemas.microsoft.com/office/drawing/2014/main" xmlns="" id="{3B8837CC-BBBE-4F39-B476-72B460C8A1DB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9952" y="1102936"/>
            <a:ext cx="9590507" cy="5394538"/>
          </a:xfrm>
        </p:spPr>
      </p:pic>
    </p:spTree>
    <p:extLst>
      <p:ext uri="{BB962C8B-B14F-4D97-AF65-F5344CB8AC3E}">
        <p14:creationId xmlns:p14="http://schemas.microsoft.com/office/powerpoint/2010/main" val="370406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E5B7B3-D597-77C6-D264-506FD2C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0" y="1369938"/>
            <a:ext cx="3210854" cy="4114800"/>
          </a:xfrm>
        </p:spPr>
        <p:txBody>
          <a:bodyPr>
            <a:normAutofit/>
          </a:bodyPr>
          <a:lstStyle/>
          <a:p>
            <a:pPr algn="r"/>
            <a:r>
              <a:rPr lang="en-US" sz="4100" dirty="0"/>
              <a:t>Bioinsecticide trial: Methods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492F8DF-EE34-4FC5-9FFE-76EB2E3BBA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rot="5400000">
            <a:off x="3168614" y="3429000"/>
            <a:ext cx="3200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BDC6E0-DB64-7039-65EC-071E69E9B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0505" y="1371600"/>
            <a:ext cx="5872185" cy="4114800"/>
          </a:xfrm>
        </p:spPr>
        <p:txBody>
          <a:bodyPr anchor="ctr">
            <a:noAutofit/>
          </a:bodyPr>
          <a:lstStyle/>
          <a:p>
            <a:r>
              <a:rPr lang="en-US" sz="1200" dirty="0"/>
              <a:t>Oxnard</a:t>
            </a:r>
          </a:p>
          <a:p>
            <a:r>
              <a:rPr lang="en-US" sz="1200" dirty="0"/>
              <a:t>7 treatments:</a:t>
            </a:r>
          </a:p>
          <a:p>
            <a:pPr lvl="1"/>
            <a:r>
              <a:rPr lang="en-US" sz="1200" dirty="0" err="1"/>
              <a:t>Xentari</a:t>
            </a:r>
            <a:r>
              <a:rPr lang="en-US" sz="1200" dirty="0"/>
              <a:t> (Valent)+Surfactant</a:t>
            </a:r>
          </a:p>
          <a:p>
            <a:pPr lvl="1"/>
            <a:r>
              <a:rPr lang="en-US" sz="1200" dirty="0" err="1"/>
              <a:t>Xentari</a:t>
            </a:r>
            <a:r>
              <a:rPr lang="en-US" sz="1200" dirty="0"/>
              <a:t> (Valent)+</a:t>
            </a:r>
            <a:r>
              <a:rPr lang="en-US" sz="1200" dirty="0" err="1"/>
              <a:t>Surfactant+Spearlep</a:t>
            </a:r>
            <a:r>
              <a:rPr lang="en-US" sz="1200" dirty="0"/>
              <a:t> (</a:t>
            </a:r>
            <a:r>
              <a:rPr lang="en-US" sz="1200" dirty="0" err="1"/>
              <a:t>Vestaron</a:t>
            </a:r>
            <a:r>
              <a:rPr lang="en-US" sz="1200" dirty="0"/>
              <a:t>)</a:t>
            </a:r>
          </a:p>
          <a:p>
            <a:pPr lvl="1"/>
            <a:r>
              <a:rPr lang="en-US" sz="1200" dirty="0" err="1"/>
              <a:t>DiPel</a:t>
            </a:r>
            <a:r>
              <a:rPr lang="en-US" sz="1200" dirty="0"/>
              <a:t> (Valent)+Surfactant</a:t>
            </a:r>
          </a:p>
          <a:p>
            <a:pPr lvl="1"/>
            <a:r>
              <a:rPr lang="en-US" sz="1200" dirty="0" err="1"/>
              <a:t>DiPel</a:t>
            </a:r>
            <a:r>
              <a:rPr lang="en-US" sz="1200" dirty="0"/>
              <a:t> (Valent)+Surfactant +</a:t>
            </a:r>
            <a:r>
              <a:rPr lang="en-US" sz="1200" dirty="0" err="1"/>
              <a:t>Spearlep</a:t>
            </a:r>
            <a:r>
              <a:rPr lang="en-US" sz="1200" dirty="0"/>
              <a:t> (</a:t>
            </a:r>
            <a:r>
              <a:rPr lang="en-US" sz="1200" dirty="0" err="1"/>
              <a:t>Vestaron</a:t>
            </a:r>
            <a:r>
              <a:rPr lang="en-US" sz="1200" dirty="0"/>
              <a:t>)</a:t>
            </a:r>
          </a:p>
          <a:p>
            <a:pPr lvl="1"/>
            <a:r>
              <a:rPr lang="en-US" sz="1200" dirty="0" err="1"/>
              <a:t>Senstar</a:t>
            </a:r>
            <a:r>
              <a:rPr lang="en-US" sz="1200" dirty="0"/>
              <a:t> (Valent)</a:t>
            </a:r>
          </a:p>
          <a:p>
            <a:pPr lvl="1"/>
            <a:r>
              <a:rPr lang="en-US" sz="1200" dirty="0"/>
              <a:t>Untreated check (Exp. 1: not sprayed with water)/(Exp. 2: </a:t>
            </a:r>
            <a:r>
              <a:rPr lang="en-US" sz="1200" dirty="0" err="1"/>
              <a:t>water+surfactant</a:t>
            </a:r>
            <a:r>
              <a:rPr lang="en-US" sz="1200" dirty="0"/>
              <a:t>)</a:t>
            </a:r>
          </a:p>
          <a:p>
            <a:pPr lvl="1"/>
            <a:r>
              <a:rPr lang="en-US" sz="1200" dirty="0"/>
              <a:t>Untreated check (sprayed with water)</a:t>
            </a:r>
          </a:p>
          <a:p>
            <a:r>
              <a:rPr lang="en-US" sz="1200" dirty="0"/>
              <a:t>Treated weekly</a:t>
            </a:r>
          </a:p>
          <a:p>
            <a:pPr lvl="1"/>
            <a:r>
              <a:rPr lang="en-US" sz="1200" dirty="0"/>
              <a:t>Experiment 1: 4 applications</a:t>
            </a:r>
          </a:p>
          <a:p>
            <a:pPr lvl="1"/>
            <a:r>
              <a:rPr lang="en-US" sz="1200" dirty="0"/>
              <a:t>Experiment 2: 2 application (crop destroyed)</a:t>
            </a:r>
          </a:p>
        </p:txBody>
      </p:sp>
    </p:spTree>
    <p:extLst>
      <p:ext uri="{BB962C8B-B14F-4D97-AF65-F5344CB8AC3E}">
        <p14:creationId xmlns:p14="http://schemas.microsoft.com/office/powerpoint/2010/main" val="2936474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24729</TotalTime>
  <Words>889</Words>
  <Application>Microsoft Office PowerPoint</Application>
  <PresentationFormat>Widescreen</PresentationFormat>
  <Paragraphs>139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OpenSansSemiBold</vt:lpstr>
      <vt:lpstr>Office Theme</vt:lpstr>
      <vt:lpstr>Area-wide management approaches for year-round insecticide-resistant diamondback moth populations in Ventura County, CA</vt:lpstr>
      <vt:lpstr>PowerPoint Presentation</vt:lpstr>
      <vt:lpstr>General Objectives</vt:lpstr>
      <vt:lpstr>Monitoring methods</vt:lpstr>
      <vt:lpstr>Monitoring Counts by City</vt:lpstr>
      <vt:lpstr>Seasonal and regional trends</vt:lpstr>
      <vt:lpstr>Seasonal and regional trends</vt:lpstr>
      <vt:lpstr>Count map shared with growers</vt:lpstr>
      <vt:lpstr>Bioinsecticide trial: Methods</vt:lpstr>
      <vt:lpstr>PowerPoint Presentation</vt:lpstr>
      <vt:lpstr>Bioinsecticide trial #1: Damage from Total</vt:lpstr>
      <vt:lpstr>Bioinsecticide trial #2: Counts</vt:lpstr>
      <vt:lpstr>Bioinsecticide Trial #2: Larvae Counts</vt:lpstr>
      <vt:lpstr>Cultivar trials: Methods</vt:lpstr>
      <vt:lpstr>Cultivar Trials: Larvae and Pupae Counts</vt:lpstr>
      <vt:lpstr>Cultivar trial at Hansen: Yield </vt:lpstr>
      <vt:lpstr>Cultivar Trials: Results</vt:lpstr>
      <vt:lpstr>Cultivar Trials: Results</vt:lpstr>
      <vt:lpstr>Insect netting</vt:lpstr>
      <vt:lpstr>Conclusions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Area-wide management approaches for year-round insecticide-resistant diamondback moth populations in Ventura County, CA</dc:title>
  <dc:creator>Maripaula Valdes-Berriz</dc:creator>
  <cp:lastModifiedBy>Oleg</cp:lastModifiedBy>
  <cp:revision>69</cp:revision>
  <dcterms:created xsi:type="dcterms:W3CDTF">2022-10-05T18:55:22Z</dcterms:created>
  <dcterms:modified xsi:type="dcterms:W3CDTF">2022-12-16T20:30:12Z</dcterms:modified>
</cp:coreProperties>
</file>