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7" r:id="rId4"/>
    <p:sldId id="268" r:id="rId5"/>
    <p:sldId id="269" r:id="rId6"/>
    <p:sldId id="272" r:id="rId7"/>
    <p:sldId id="275" r:id="rId8"/>
    <p:sldId id="273" r:id="rId9"/>
    <p:sldId id="274" r:id="rId10"/>
    <p:sldId id="271" r:id="rId11"/>
    <p:sldId id="281" r:id="rId12"/>
    <p:sldId id="285" r:id="rId13"/>
    <p:sldId id="270" r:id="rId14"/>
    <p:sldId id="280" r:id="rId15"/>
    <p:sldId id="276" r:id="rId16"/>
    <p:sldId id="278" r:id="rId17"/>
    <p:sldId id="279" r:id="rId18"/>
    <p:sldId id="260" r:id="rId19"/>
    <p:sldId id="282" r:id="rId20"/>
    <p:sldId id="283" r:id="rId21"/>
    <p:sldId id="257" r:id="rId22"/>
    <p:sldId id="259" r:id="rId23"/>
    <p:sldId id="263" r:id="rId24"/>
    <p:sldId id="261" r:id="rId25"/>
    <p:sldId id="264" r:id="rId26"/>
    <p:sldId id="262" r:id="rId27"/>
    <p:sldId id="266" r:id="rId28"/>
    <p:sldId id="265" r:id="rId29"/>
    <p:sldId id="284" r:id="rId30"/>
    <p:sldId id="27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1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813277519847862E-2"/>
          <c:y val="3.1619441932848685E-2"/>
          <c:w val="0.93780003056203998"/>
          <c:h val="0.744346485476243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'Dead Pl Counts'!$I$1</c:f>
              <c:strCache>
                <c:ptCount val="1"/>
                <c:pt idx="0">
                  <c:v>9/14/2022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'Dead Pl Counts'!$H$2:$H$42</c:f>
              <c:strCache>
                <c:ptCount val="41"/>
                <c:pt idx="0">
                  <c:v>BJF11</c:v>
                </c:pt>
                <c:pt idx="1">
                  <c:v>BJF10</c:v>
                </c:pt>
                <c:pt idx="2">
                  <c:v>TZ5</c:v>
                </c:pt>
                <c:pt idx="3">
                  <c:v>TZ3</c:v>
                </c:pt>
                <c:pt idx="4">
                  <c:v>RZ4005</c:v>
                </c:pt>
                <c:pt idx="5">
                  <c:v>French Dinant</c:v>
                </c:pt>
                <c:pt idx="6">
                  <c:v>BJF12</c:v>
                </c:pt>
                <c:pt idx="7">
                  <c:v>RZ4009</c:v>
                </c:pt>
                <c:pt idx="8">
                  <c:v>RZ4007</c:v>
                </c:pt>
                <c:pt idx="9">
                  <c:v>RZ4006</c:v>
                </c:pt>
                <c:pt idx="10">
                  <c:v>RZ4001</c:v>
                </c:pt>
                <c:pt idx="11">
                  <c:v>RZ4004</c:v>
                </c:pt>
                <c:pt idx="12">
                  <c:v>TZ2</c:v>
                </c:pt>
                <c:pt idx="13">
                  <c:v>CELx767</c:v>
                </c:pt>
                <c:pt idx="14">
                  <c:v>RZ4002</c:v>
                </c:pt>
                <c:pt idx="15">
                  <c:v>TZ4</c:v>
                </c:pt>
                <c:pt idx="16">
                  <c:v>RZ4008</c:v>
                </c:pt>
                <c:pt idx="17">
                  <c:v>BJF13</c:v>
                </c:pt>
                <c:pt idx="18">
                  <c:v>Merengo F1</c:v>
                </c:pt>
                <c:pt idx="19">
                  <c:v>Balada F1</c:v>
                </c:pt>
                <c:pt idx="20">
                  <c:v>Fandango F1</c:v>
                </c:pt>
                <c:pt idx="21">
                  <c:v>BJF8</c:v>
                </c:pt>
                <c:pt idx="22">
                  <c:v>RZ4010</c:v>
                </c:pt>
                <c:pt idx="23">
                  <c:v>Frevo F1</c:v>
                </c:pt>
                <c:pt idx="24">
                  <c:v>Mission</c:v>
                </c:pt>
                <c:pt idx="25">
                  <c:v>TZ1</c:v>
                </c:pt>
                <c:pt idx="26">
                  <c:v>Waltz F1</c:v>
                </c:pt>
                <c:pt idx="27">
                  <c:v>BJF9</c:v>
                </c:pt>
                <c:pt idx="28">
                  <c:v>Giant Pink</c:v>
                </c:pt>
                <c:pt idx="29">
                  <c:v>Qin</c:v>
                </c:pt>
                <c:pt idx="30">
                  <c:v>Boli Cui Qin</c:v>
                </c:pt>
                <c:pt idx="31">
                  <c:v>RZ4003</c:v>
                </c:pt>
                <c:pt idx="32">
                  <c:v>Stix</c:v>
                </c:pt>
                <c:pt idx="33">
                  <c:v>Challenger</c:v>
                </c:pt>
                <c:pt idx="34">
                  <c:v>Sonora</c:v>
                </c:pt>
                <c:pt idx="35">
                  <c:v>Pink Plume</c:v>
                </c:pt>
                <c:pt idx="36">
                  <c:v>Conquistador</c:v>
                </c:pt>
                <c:pt idx="37">
                  <c:v>CELx147</c:v>
                </c:pt>
                <c:pt idx="38">
                  <c:v>Command</c:v>
                </c:pt>
                <c:pt idx="39">
                  <c:v>Yellow Stalked</c:v>
                </c:pt>
                <c:pt idx="40">
                  <c:v>Bachata F1</c:v>
                </c:pt>
              </c:strCache>
            </c:strRef>
          </c:cat>
          <c:val>
            <c:numRef>
              <c:f>'Dead Pl Counts'!$I$2:$I$42</c:f>
              <c:numCache>
                <c:formatCode>General</c:formatCode>
                <c:ptCount val="41"/>
                <c:pt idx="0">
                  <c:v>0.75</c:v>
                </c:pt>
                <c:pt idx="1">
                  <c:v>1</c:v>
                </c:pt>
                <c:pt idx="2">
                  <c:v>1</c:v>
                </c:pt>
                <c:pt idx="3">
                  <c:v>2.5</c:v>
                </c:pt>
                <c:pt idx="4">
                  <c:v>2.75</c:v>
                </c:pt>
                <c:pt idx="5">
                  <c:v>3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6</c:v>
                </c:pt>
                <c:pt idx="10">
                  <c:v>6.5</c:v>
                </c:pt>
                <c:pt idx="11">
                  <c:v>8.25</c:v>
                </c:pt>
                <c:pt idx="12">
                  <c:v>8.3333333333333339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11.25</c:v>
                </c:pt>
                <c:pt idx="17">
                  <c:v>11.5</c:v>
                </c:pt>
                <c:pt idx="18">
                  <c:v>11.75</c:v>
                </c:pt>
                <c:pt idx="19">
                  <c:v>13</c:v>
                </c:pt>
                <c:pt idx="20">
                  <c:v>13.25</c:v>
                </c:pt>
                <c:pt idx="21">
                  <c:v>13.75</c:v>
                </c:pt>
                <c:pt idx="22">
                  <c:v>13.75</c:v>
                </c:pt>
                <c:pt idx="23">
                  <c:v>14.75</c:v>
                </c:pt>
                <c:pt idx="24">
                  <c:v>14.75</c:v>
                </c:pt>
                <c:pt idx="25">
                  <c:v>16.75</c:v>
                </c:pt>
                <c:pt idx="26">
                  <c:v>16.75</c:v>
                </c:pt>
                <c:pt idx="27">
                  <c:v>17.25</c:v>
                </c:pt>
                <c:pt idx="28">
                  <c:v>17.75</c:v>
                </c:pt>
                <c:pt idx="29">
                  <c:v>19</c:v>
                </c:pt>
                <c:pt idx="30">
                  <c:v>20.25</c:v>
                </c:pt>
                <c:pt idx="31">
                  <c:v>20.75</c:v>
                </c:pt>
                <c:pt idx="32">
                  <c:v>21.25</c:v>
                </c:pt>
                <c:pt idx="33">
                  <c:v>21.75</c:v>
                </c:pt>
                <c:pt idx="34">
                  <c:v>23</c:v>
                </c:pt>
                <c:pt idx="35">
                  <c:v>25</c:v>
                </c:pt>
                <c:pt idx="36">
                  <c:v>30</c:v>
                </c:pt>
                <c:pt idx="37">
                  <c:v>31.5</c:v>
                </c:pt>
                <c:pt idx="38">
                  <c:v>32</c:v>
                </c:pt>
                <c:pt idx="39">
                  <c:v>41</c:v>
                </c:pt>
                <c:pt idx="40">
                  <c:v>41.5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119-42E7-8EC3-A1B3A1FC14F3}"/>
            </c:ext>
          </c:extLst>
        </c:ser>
        <c:ser>
          <c:idx val="1"/>
          <c:order val="1"/>
          <c:tx>
            <c:strRef>
              <c:f>'Dead Pl Counts'!$J$1</c:f>
              <c:strCache>
                <c:ptCount val="1"/>
                <c:pt idx="0">
                  <c:v>9/26/2022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'Dead Pl Counts'!$H$2:$H$42</c:f>
              <c:strCache>
                <c:ptCount val="41"/>
                <c:pt idx="0">
                  <c:v>BJF11</c:v>
                </c:pt>
                <c:pt idx="1">
                  <c:v>BJF10</c:v>
                </c:pt>
                <c:pt idx="2">
                  <c:v>TZ5</c:v>
                </c:pt>
                <c:pt idx="3">
                  <c:v>TZ3</c:v>
                </c:pt>
                <c:pt idx="4">
                  <c:v>RZ4005</c:v>
                </c:pt>
                <c:pt idx="5">
                  <c:v>French Dinant</c:v>
                </c:pt>
                <c:pt idx="6">
                  <c:v>BJF12</c:v>
                </c:pt>
                <c:pt idx="7">
                  <c:v>RZ4009</c:v>
                </c:pt>
                <c:pt idx="8">
                  <c:v>RZ4007</c:v>
                </c:pt>
                <c:pt idx="9">
                  <c:v>RZ4006</c:v>
                </c:pt>
                <c:pt idx="10">
                  <c:v>RZ4001</c:v>
                </c:pt>
                <c:pt idx="11">
                  <c:v>RZ4004</c:v>
                </c:pt>
                <c:pt idx="12">
                  <c:v>TZ2</c:v>
                </c:pt>
                <c:pt idx="13">
                  <c:v>CELx767</c:v>
                </c:pt>
                <c:pt idx="14">
                  <c:v>RZ4002</c:v>
                </c:pt>
                <c:pt idx="15">
                  <c:v>TZ4</c:v>
                </c:pt>
                <c:pt idx="16">
                  <c:v>RZ4008</c:v>
                </c:pt>
                <c:pt idx="17">
                  <c:v>BJF13</c:v>
                </c:pt>
                <c:pt idx="18">
                  <c:v>Merengo F1</c:v>
                </c:pt>
                <c:pt idx="19">
                  <c:v>Balada F1</c:v>
                </c:pt>
                <c:pt idx="20">
                  <c:v>Fandango F1</c:v>
                </c:pt>
                <c:pt idx="21">
                  <c:v>BJF8</c:v>
                </c:pt>
                <c:pt idx="22">
                  <c:v>RZ4010</c:v>
                </c:pt>
                <c:pt idx="23">
                  <c:v>Frevo F1</c:v>
                </c:pt>
                <c:pt idx="24">
                  <c:v>Mission</c:v>
                </c:pt>
                <c:pt idx="25">
                  <c:v>TZ1</c:v>
                </c:pt>
                <c:pt idx="26">
                  <c:v>Waltz F1</c:v>
                </c:pt>
                <c:pt idx="27">
                  <c:v>BJF9</c:v>
                </c:pt>
                <c:pt idx="28">
                  <c:v>Giant Pink</c:v>
                </c:pt>
                <c:pt idx="29">
                  <c:v>Qin</c:v>
                </c:pt>
                <c:pt idx="30">
                  <c:v>Boli Cui Qin</c:v>
                </c:pt>
                <c:pt idx="31">
                  <c:v>RZ4003</c:v>
                </c:pt>
                <c:pt idx="32">
                  <c:v>Stix</c:v>
                </c:pt>
                <c:pt idx="33">
                  <c:v>Challenger</c:v>
                </c:pt>
                <c:pt idx="34">
                  <c:v>Sonora</c:v>
                </c:pt>
                <c:pt idx="35">
                  <c:v>Pink Plume</c:v>
                </c:pt>
                <c:pt idx="36">
                  <c:v>Conquistador</c:v>
                </c:pt>
                <c:pt idx="37">
                  <c:v>CELx147</c:v>
                </c:pt>
                <c:pt idx="38">
                  <c:v>Command</c:v>
                </c:pt>
                <c:pt idx="39">
                  <c:v>Yellow Stalked</c:v>
                </c:pt>
                <c:pt idx="40">
                  <c:v>Bachata F1</c:v>
                </c:pt>
              </c:strCache>
            </c:strRef>
          </c:cat>
          <c:val>
            <c:numRef>
              <c:f>'Dead Pl Counts'!$J$2:$J$42</c:f>
              <c:numCache>
                <c:formatCode>General</c:formatCode>
                <c:ptCount val="41"/>
                <c:pt idx="0">
                  <c:v>8.25</c:v>
                </c:pt>
                <c:pt idx="1">
                  <c:v>8</c:v>
                </c:pt>
                <c:pt idx="2">
                  <c:v>2.75</c:v>
                </c:pt>
                <c:pt idx="3">
                  <c:v>17.25</c:v>
                </c:pt>
                <c:pt idx="4">
                  <c:v>6.5</c:v>
                </c:pt>
                <c:pt idx="5">
                  <c:v>5</c:v>
                </c:pt>
                <c:pt idx="6">
                  <c:v>14.5</c:v>
                </c:pt>
                <c:pt idx="7">
                  <c:v>10.75</c:v>
                </c:pt>
                <c:pt idx="8">
                  <c:v>11.5</c:v>
                </c:pt>
                <c:pt idx="9">
                  <c:v>14.5</c:v>
                </c:pt>
                <c:pt idx="10">
                  <c:v>14.75</c:v>
                </c:pt>
                <c:pt idx="11">
                  <c:v>21.75</c:v>
                </c:pt>
                <c:pt idx="12">
                  <c:v>16.333333333333332</c:v>
                </c:pt>
                <c:pt idx="13">
                  <c:v>30.25</c:v>
                </c:pt>
                <c:pt idx="14">
                  <c:v>22.5</c:v>
                </c:pt>
                <c:pt idx="15">
                  <c:v>13.25</c:v>
                </c:pt>
                <c:pt idx="16">
                  <c:v>27.25</c:v>
                </c:pt>
                <c:pt idx="17">
                  <c:v>23.25</c:v>
                </c:pt>
                <c:pt idx="18">
                  <c:v>41.25</c:v>
                </c:pt>
                <c:pt idx="19">
                  <c:v>41</c:v>
                </c:pt>
                <c:pt idx="20">
                  <c:v>38</c:v>
                </c:pt>
                <c:pt idx="21">
                  <c:v>25.25</c:v>
                </c:pt>
                <c:pt idx="22">
                  <c:v>25.75</c:v>
                </c:pt>
                <c:pt idx="23">
                  <c:v>35.25</c:v>
                </c:pt>
                <c:pt idx="24">
                  <c:v>52.5</c:v>
                </c:pt>
                <c:pt idx="25">
                  <c:v>28.5</c:v>
                </c:pt>
                <c:pt idx="26">
                  <c:v>45</c:v>
                </c:pt>
                <c:pt idx="27">
                  <c:v>24.75</c:v>
                </c:pt>
                <c:pt idx="28">
                  <c:v>27.75</c:v>
                </c:pt>
                <c:pt idx="29">
                  <c:v>32</c:v>
                </c:pt>
                <c:pt idx="30">
                  <c:v>33</c:v>
                </c:pt>
                <c:pt idx="31">
                  <c:v>49</c:v>
                </c:pt>
                <c:pt idx="32">
                  <c:v>44.5</c:v>
                </c:pt>
                <c:pt idx="33">
                  <c:v>41.75</c:v>
                </c:pt>
                <c:pt idx="34">
                  <c:v>49.5</c:v>
                </c:pt>
                <c:pt idx="35">
                  <c:v>41.75</c:v>
                </c:pt>
                <c:pt idx="36">
                  <c:v>55.25</c:v>
                </c:pt>
                <c:pt idx="37">
                  <c:v>51</c:v>
                </c:pt>
                <c:pt idx="38">
                  <c:v>51.25</c:v>
                </c:pt>
                <c:pt idx="39">
                  <c:v>48</c:v>
                </c:pt>
                <c:pt idx="40">
                  <c:v>55.25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119-42E7-8EC3-A1B3A1FC14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3249776"/>
        <c:axId val="143250168"/>
      </c:barChart>
      <c:catAx>
        <c:axId val="14324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250168"/>
        <c:crosses val="autoZero"/>
        <c:auto val="1"/>
        <c:lblAlgn val="ctr"/>
        <c:lblOffset val="100"/>
        <c:noMultiLvlLbl val="0"/>
      </c:catAx>
      <c:valAx>
        <c:axId val="143250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Dead out of 58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249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9077884990988969"/>
          <c:y val="0.18059067076171245"/>
          <c:w val="7.7118337756408362E-2"/>
          <c:h val="0.105202194905756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Data!$K$17</c:f>
              <c:strCache>
                <c:ptCount val="1"/>
                <c:pt idx="0">
                  <c:v>mortality % of least 10 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c:spPr>
          <c:invertIfNegative val="0"/>
          <c:cat>
            <c:numRef>
              <c:f>Data!$H$18:$H$28</c:f>
              <c:numCache>
                <c:formatCode>d\-mmm</c:formatCode>
                <c:ptCount val="11"/>
                <c:pt idx="0">
                  <c:v>44815</c:v>
                </c:pt>
                <c:pt idx="1">
                  <c:v>44822</c:v>
                </c:pt>
                <c:pt idx="2">
                  <c:v>44829</c:v>
                </c:pt>
                <c:pt idx="3">
                  <c:v>44836</c:v>
                </c:pt>
                <c:pt idx="4">
                  <c:v>44843</c:v>
                </c:pt>
                <c:pt idx="5">
                  <c:v>44850</c:v>
                </c:pt>
                <c:pt idx="6">
                  <c:v>44857</c:v>
                </c:pt>
                <c:pt idx="7">
                  <c:v>44864</c:v>
                </c:pt>
                <c:pt idx="8">
                  <c:v>44871</c:v>
                </c:pt>
                <c:pt idx="9">
                  <c:v>44878</c:v>
                </c:pt>
                <c:pt idx="10">
                  <c:v>44885</c:v>
                </c:pt>
              </c:numCache>
            </c:numRef>
          </c:cat>
          <c:val>
            <c:numRef>
              <c:f>Data!$K$18:$K$28</c:f>
              <c:numCache>
                <c:formatCode>General</c:formatCode>
                <c:ptCount val="11"/>
                <c:pt idx="0">
                  <c:v>4.9000000000000004</c:v>
                </c:pt>
                <c:pt idx="2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E1-4E0F-829B-99968EF01024}"/>
            </c:ext>
          </c:extLst>
        </c:ser>
        <c:ser>
          <c:idx val="3"/>
          <c:order val="3"/>
          <c:tx>
            <c:strRef>
              <c:f>Data!$L$17</c:f>
              <c:strCache>
                <c:ptCount val="1"/>
                <c:pt idx="0">
                  <c:v>mortality% - rest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Data!$H$18:$H$28</c:f>
              <c:numCache>
                <c:formatCode>d\-mmm</c:formatCode>
                <c:ptCount val="11"/>
                <c:pt idx="0">
                  <c:v>44815</c:v>
                </c:pt>
                <c:pt idx="1">
                  <c:v>44822</c:v>
                </c:pt>
                <c:pt idx="2">
                  <c:v>44829</c:v>
                </c:pt>
                <c:pt idx="3">
                  <c:v>44836</c:v>
                </c:pt>
                <c:pt idx="4">
                  <c:v>44843</c:v>
                </c:pt>
                <c:pt idx="5">
                  <c:v>44850</c:v>
                </c:pt>
                <c:pt idx="6">
                  <c:v>44857</c:v>
                </c:pt>
                <c:pt idx="7">
                  <c:v>44864</c:v>
                </c:pt>
                <c:pt idx="8">
                  <c:v>44871</c:v>
                </c:pt>
                <c:pt idx="9">
                  <c:v>44878</c:v>
                </c:pt>
                <c:pt idx="10">
                  <c:v>44885</c:v>
                </c:pt>
              </c:numCache>
            </c:numRef>
          </c:cat>
          <c:val>
            <c:numRef>
              <c:f>Data!$L$18:$L$28</c:f>
              <c:numCache>
                <c:formatCode>General</c:formatCode>
                <c:ptCount val="11"/>
                <c:pt idx="0">
                  <c:v>31</c:v>
                </c:pt>
                <c:pt idx="2">
                  <c:v>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DE1-4E0F-829B-99968EF010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2083144"/>
        <c:axId val="222083536"/>
      </c:barChart>
      <c:lineChart>
        <c:grouping val="standard"/>
        <c:varyColors val="0"/>
        <c:ser>
          <c:idx val="0"/>
          <c:order val="0"/>
          <c:tx>
            <c:strRef>
              <c:f>Data!$I$17</c:f>
              <c:strCache>
                <c:ptCount val="1"/>
                <c:pt idx="0">
                  <c:v> 6” depth   (°F)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Data!$H$18:$H$28</c:f>
              <c:numCache>
                <c:formatCode>d\-mmm</c:formatCode>
                <c:ptCount val="11"/>
                <c:pt idx="0">
                  <c:v>44815</c:v>
                </c:pt>
                <c:pt idx="1">
                  <c:v>44822</c:v>
                </c:pt>
                <c:pt idx="2">
                  <c:v>44829</c:v>
                </c:pt>
                <c:pt idx="3">
                  <c:v>44836</c:v>
                </c:pt>
                <c:pt idx="4">
                  <c:v>44843</c:v>
                </c:pt>
                <c:pt idx="5">
                  <c:v>44850</c:v>
                </c:pt>
                <c:pt idx="6">
                  <c:v>44857</c:v>
                </c:pt>
                <c:pt idx="7">
                  <c:v>44864</c:v>
                </c:pt>
                <c:pt idx="8">
                  <c:v>44871</c:v>
                </c:pt>
                <c:pt idx="9">
                  <c:v>44878</c:v>
                </c:pt>
                <c:pt idx="10">
                  <c:v>44885</c:v>
                </c:pt>
              </c:numCache>
            </c:numRef>
          </c:cat>
          <c:val>
            <c:numRef>
              <c:f>Data!$I$18:$I$28</c:f>
              <c:numCache>
                <c:formatCode>General</c:formatCode>
                <c:ptCount val="11"/>
                <c:pt idx="0">
                  <c:v>79.026480263157879</c:v>
                </c:pt>
                <c:pt idx="1">
                  <c:v>75.07910403878347</c:v>
                </c:pt>
                <c:pt idx="2">
                  <c:v>71.877202741350459</c:v>
                </c:pt>
                <c:pt idx="3">
                  <c:v>72.874177176339288</c:v>
                </c:pt>
                <c:pt idx="4">
                  <c:v>72.064738734654014</c:v>
                </c:pt>
                <c:pt idx="5">
                  <c:v>70.298774797712042</c:v>
                </c:pt>
                <c:pt idx="6">
                  <c:v>68.957984374999995</c:v>
                </c:pt>
                <c:pt idx="7">
                  <c:v>63.330065987723216</c:v>
                </c:pt>
                <c:pt idx="8">
                  <c:v>60.528286080806225</c:v>
                </c:pt>
                <c:pt idx="9">
                  <c:v>56.988315743582575</c:v>
                </c:pt>
                <c:pt idx="10">
                  <c:v>55.931587193080361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ADE1-4E0F-829B-99968EF01024}"/>
            </c:ext>
          </c:extLst>
        </c:ser>
        <c:ser>
          <c:idx val="1"/>
          <c:order val="1"/>
          <c:tx>
            <c:strRef>
              <c:f>Data!$J$17</c:f>
              <c:strCache>
                <c:ptCount val="1"/>
                <c:pt idx="0">
                  <c:v>12” depth   (°F)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Data!$H$18:$H$28</c:f>
              <c:numCache>
                <c:formatCode>d\-mmm</c:formatCode>
                <c:ptCount val="11"/>
                <c:pt idx="0">
                  <c:v>44815</c:v>
                </c:pt>
                <c:pt idx="1">
                  <c:v>44822</c:v>
                </c:pt>
                <c:pt idx="2">
                  <c:v>44829</c:v>
                </c:pt>
                <c:pt idx="3">
                  <c:v>44836</c:v>
                </c:pt>
                <c:pt idx="4">
                  <c:v>44843</c:v>
                </c:pt>
                <c:pt idx="5">
                  <c:v>44850</c:v>
                </c:pt>
                <c:pt idx="6">
                  <c:v>44857</c:v>
                </c:pt>
                <c:pt idx="7">
                  <c:v>44864</c:v>
                </c:pt>
                <c:pt idx="8">
                  <c:v>44871</c:v>
                </c:pt>
                <c:pt idx="9">
                  <c:v>44878</c:v>
                </c:pt>
                <c:pt idx="10">
                  <c:v>44885</c:v>
                </c:pt>
              </c:numCache>
            </c:numRef>
          </c:cat>
          <c:val>
            <c:numRef>
              <c:f>Data!$J$18:$J$28</c:f>
              <c:numCache>
                <c:formatCode>General</c:formatCode>
                <c:ptCount val="11"/>
                <c:pt idx="0">
                  <c:v>79.51186753994358</c:v>
                </c:pt>
                <c:pt idx="1">
                  <c:v>76.386799874441976</c:v>
                </c:pt>
                <c:pt idx="2">
                  <c:v>73.058035993303577</c:v>
                </c:pt>
                <c:pt idx="3">
                  <c:v>73.582952915736655</c:v>
                </c:pt>
                <c:pt idx="4">
                  <c:v>72.899917410714295</c:v>
                </c:pt>
                <c:pt idx="5">
                  <c:v>71.418015345982127</c:v>
                </c:pt>
                <c:pt idx="6">
                  <c:v>69.870843401227688</c:v>
                </c:pt>
                <c:pt idx="7">
                  <c:v>64.948023577008939</c:v>
                </c:pt>
                <c:pt idx="8">
                  <c:v>61.894041593472636</c:v>
                </c:pt>
                <c:pt idx="9">
                  <c:v>58.516182512555808</c:v>
                </c:pt>
                <c:pt idx="10">
                  <c:v>56.754815046037962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ADE1-4E0F-829B-99968EF010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083144"/>
        <c:axId val="222083536"/>
      </c:lineChart>
      <c:dateAx>
        <c:axId val="222083144"/>
        <c:scaling>
          <c:orientation val="minMax"/>
        </c:scaling>
        <c:delete val="0"/>
        <c:axPos val="b"/>
        <c:numFmt formatCode="d\-m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083536"/>
        <c:crosses val="autoZero"/>
        <c:auto val="1"/>
        <c:lblOffset val="100"/>
        <c:baseTimeUnit val="days"/>
      </c:dateAx>
      <c:valAx>
        <c:axId val="2220835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ºF and </a:t>
                </a:r>
                <a:r>
                  <a:rPr lang="en-US" dirty="0" smtClean="0"/>
                  <a:t>% </a:t>
                </a:r>
                <a:r>
                  <a:rPr lang="en-US" dirty="0"/>
                  <a:t>mortality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083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850900115325737"/>
          <c:y val="0.19972453740180079"/>
          <c:w val="0.71195628171110792"/>
          <c:h val="5.05995038653774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01146530387214"/>
          <c:y val="5.9951269756567421E-2"/>
          <c:w val="0.88898853469612782"/>
          <c:h val="0.78434380553841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'Dead Pl Counts'!$L$41</c:f>
              <c:strCache>
                <c:ptCount val="1"/>
                <c:pt idx="0">
                  <c:v>9/14/2022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'Dead Pl Counts'!$M$40:$P$40</c:f>
              <c:strCache>
                <c:ptCount val="4"/>
                <c:pt idx="0">
                  <c:v>Block 1</c:v>
                </c:pt>
                <c:pt idx="1">
                  <c:v>Block 2</c:v>
                </c:pt>
                <c:pt idx="2">
                  <c:v>Block 3</c:v>
                </c:pt>
                <c:pt idx="3">
                  <c:v>Block 4</c:v>
                </c:pt>
              </c:strCache>
            </c:strRef>
          </c:cat>
          <c:val>
            <c:numRef>
              <c:f>'Dead Pl Counts'!$M$41:$P$41</c:f>
              <c:numCache>
                <c:formatCode>General</c:formatCode>
                <c:ptCount val="4"/>
                <c:pt idx="0">
                  <c:v>29.482758620689658</c:v>
                </c:pt>
                <c:pt idx="1">
                  <c:v>37.88898233809924</c:v>
                </c:pt>
                <c:pt idx="2">
                  <c:v>15.096719932716569</c:v>
                </c:pt>
                <c:pt idx="3">
                  <c:v>17.543103448275865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4BF-4681-AFA1-80EFEA0B9F46}"/>
            </c:ext>
          </c:extLst>
        </c:ser>
        <c:ser>
          <c:idx val="1"/>
          <c:order val="1"/>
          <c:tx>
            <c:strRef>
              <c:f>'Dead Pl Counts'!$L$42</c:f>
              <c:strCache>
                <c:ptCount val="1"/>
                <c:pt idx="0">
                  <c:v>9/26/2022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'Dead Pl Counts'!$M$40:$P$40</c:f>
              <c:strCache>
                <c:ptCount val="4"/>
                <c:pt idx="0">
                  <c:v>Block 1</c:v>
                </c:pt>
                <c:pt idx="1">
                  <c:v>Block 2</c:v>
                </c:pt>
                <c:pt idx="2">
                  <c:v>Block 3</c:v>
                </c:pt>
                <c:pt idx="3">
                  <c:v>Block 4</c:v>
                </c:pt>
              </c:strCache>
            </c:strRef>
          </c:cat>
          <c:val>
            <c:numRef>
              <c:f>'Dead Pl Counts'!$M$42:$P$42</c:f>
              <c:numCache>
                <c:formatCode>General</c:formatCode>
                <c:ptCount val="4"/>
                <c:pt idx="0">
                  <c:v>56.25</c:v>
                </c:pt>
                <c:pt idx="1">
                  <c:v>66.862910008410424</c:v>
                </c:pt>
                <c:pt idx="2">
                  <c:v>38.75</c:v>
                </c:pt>
                <c:pt idx="3">
                  <c:v>39.353448275862071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4BF-4681-AFA1-80EFEA0B9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2084320"/>
        <c:axId val="222084712"/>
      </c:barChart>
      <c:catAx>
        <c:axId val="22208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084712"/>
        <c:crosses val="autoZero"/>
        <c:auto val="1"/>
        <c:lblAlgn val="ctr"/>
        <c:lblOffset val="100"/>
        <c:noMultiLvlLbl val="0"/>
      </c:catAx>
      <c:valAx>
        <c:axId val="2220847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% 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084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248926270579825"/>
          <c:y val="5.9899923840864518E-2"/>
          <c:w val="0.17443291179511652"/>
          <c:h val="0.194009833039098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714602955521097"/>
          <c:y val="5.1773434315118459E-2"/>
          <c:w val="0.77791391727445514"/>
          <c:h val="0.811226820175515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Block 1</c:v>
                </c:pt>
                <c:pt idx="1">
                  <c:v>Block 2</c:v>
                </c:pt>
                <c:pt idx="2">
                  <c:v>Block 3</c:v>
                </c:pt>
                <c:pt idx="3">
                  <c:v>Block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3.28</c:v>
                </c:pt>
                <c:pt idx="1">
                  <c:v>3.29</c:v>
                </c:pt>
                <c:pt idx="2">
                  <c:v>1.94</c:v>
                </c:pt>
                <c:pt idx="3">
                  <c:v>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2B3-4F48-9777-7079D3B50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2085496"/>
        <c:axId val="222085888"/>
      </c:barChart>
      <c:catAx>
        <c:axId val="222085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085888"/>
        <c:crosses val="autoZero"/>
        <c:auto val="1"/>
        <c:lblAlgn val="ctr"/>
        <c:lblOffset val="100"/>
        <c:noMultiLvlLbl val="0"/>
      </c:catAx>
      <c:valAx>
        <c:axId val="222085888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Score 0-5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7656426474030883E-2"/>
              <c:y val="0.303847791347945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085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 b="1" i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529112639553318E-2"/>
          <c:y val="2.7143474733932745E-2"/>
          <c:w val="0.9168721514185888"/>
          <c:h val="0.7826464122761799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Ventura!$S$135:$S$174</c:f>
              <c:strCache>
                <c:ptCount val="40"/>
                <c:pt idx="0">
                  <c:v>RZ4007</c:v>
                </c:pt>
                <c:pt idx="1">
                  <c:v>RZ4001</c:v>
                </c:pt>
                <c:pt idx="2">
                  <c:v>RZ4009</c:v>
                </c:pt>
                <c:pt idx="3">
                  <c:v>TZ4</c:v>
                </c:pt>
                <c:pt idx="4">
                  <c:v>RZ4006</c:v>
                </c:pt>
                <c:pt idx="5">
                  <c:v>RZ4002</c:v>
                </c:pt>
                <c:pt idx="6">
                  <c:v>RZ4005</c:v>
                </c:pt>
                <c:pt idx="7">
                  <c:v>BJF12</c:v>
                </c:pt>
                <c:pt idx="8">
                  <c:v>French Dinant</c:v>
                </c:pt>
                <c:pt idx="9">
                  <c:v>BJF13</c:v>
                </c:pt>
                <c:pt idx="10">
                  <c:v>Command</c:v>
                </c:pt>
                <c:pt idx="11">
                  <c:v>TZ5</c:v>
                </c:pt>
                <c:pt idx="12">
                  <c:v>BJF8</c:v>
                </c:pt>
                <c:pt idx="13">
                  <c:v>FrevoF1</c:v>
                </c:pt>
                <c:pt idx="14">
                  <c:v>Waltz</c:v>
                </c:pt>
                <c:pt idx="15">
                  <c:v>Fandango</c:v>
                </c:pt>
                <c:pt idx="16">
                  <c:v>Yellow Stalked</c:v>
                </c:pt>
                <c:pt idx="17">
                  <c:v>Celex147</c:v>
                </c:pt>
                <c:pt idx="18">
                  <c:v>BJF11</c:v>
                </c:pt>
                <c:pt idx="19">
                  <c:v>RZ4010</c:v>
                </c:pt>
                <c:pt idx="20">
                  <c:v>BJF9</c:v>
                </c:pt>
                <c:pt idx="21">
                  <c:v>Boli Cui</c:v>
                </c:pt>
                <c:pt idx="22">
                  <c:v>Challenger</c:v>
                </c:pt>
                <c:pt idx="23">
                  <c:v>Pink Plume</c:v>
                </c:pt>
                <c:pt idx="24">
                  <c:v>Balada</c:v>
                </c:pt>
                <c:pt idx="25">
                  <c:v>BJF10</c:v>
                </c:pt>
                <c:pt idx="26">
                  <c:v>Stix</c:v>
                </c:pt>
                <c:pt idx="27">
                  <c:v>Merengo</c:v>
                </c:pt>
                <c:pt idx="28">
                  <c:v>Giant Pink</c:v>
                </c:pt>
                <c:pt idx="29">
                  <c:v>RZ4008</c:v>
                </c:pt>
                <c:pt idx="30">
                  <c:v>RZ4004</c:v>
                </c:pt>
                <c:pt idx="31">
                  <c:v>TZ1</c:v>
                </c:pt>
                <c:pt idx="32">
                  <c:v>Celex767</c:v>
                </c:pt>
                <c:pt idx="33">
                  <c:v>Bachata</c:v>
                </c:pt>
                <c:pt idx="34">
                  <c:v>TZ3</c:v>
                </c:pt>
                <c:pt idx="35">
                  <c:v>RZ4003</c:v>
                </c:pt>
                <c:pt idx="36">
                  <c:v>Sonora</c:v>
                </c:pt>
                <c:pt idx="37">
                  <c:v>Conquistador</c:v>
                </c:pt>
                <c:pt idx="38">
                  <c:v>Qin</c:v>
                </c:pt>
                <c:pt idx="39">
                  <c:v>TZ2</c:v>
                </c:pt>
              </c:strCache>
            </c:strRef>
          </c:cat>
          <c:val>
            <c:numRef>
              <c:f>Ventura!$T$135:$T$174</c:f>
              <c:numCache>
                <c:formatCode>General</c:formatCode>
                <c:ptCount val="40"/>
                <c:pt idx="0">
                  <c:v>0.95</c:v>
                </c:pt>
                <c:pt idx="1">
                  <c:v>1.45</c:v>
                </c:pt>
                <c:pt idx="2">
                  <c:v>1.4666666666666668</c:v>
                </c:pt>
                <c:pt idx="3">
                  <c:v>1.4666666666666668</c:v>
                </c:pt>
                <c:pt idx="4">
                  <c:v>1.5333333333333332</c:v>
                </c:pt>
                <c:pt idx="5">
                  <c:v>1.6</c:v>
                </c:pt>
                <c:pt idx="6">
                  <c:v>1.6500000000000001</c:v>
                </c:pt>
                <c:pt idx="7">
                  <c:v>1.8</c:v>
                </c:pt>
                <c:pt idx="8">
                  <c:v>2</c:v>
                </c:pt>
                <c:pt idx="9">
                  <c:v>2.25</c:v>
                </c:pt>
                <c:pt idx="10">
                  <c:v>2.25</c:v>
                </c:pt>
                <c:pt idx="11">
                  <c:v>2.25</c:v>
                </c:pt>
                <c:pt idx="12">
                  <c:v>2.4500000000000002</c:v>
                </c:pt>
                <c:pt idx="13">
                  <c:v>2.458333333333333</c:v>
                </c:pt>
                <c:pt idx="14">
                  <c:v>2.5</c:v>
                </c:pt>
                <c:pt idx="15">
                  <c:v>2.6</c:v>
                </c:pt>
                <c:pt idx="16">
                  <c:v>2.6</c:v>
                </c:pt>
                <c:pt idx="17">
                  <c:v>2.67</c:v>
                </c:pt>
                <c:pt idx="18">
                  <c:v>2.7</c:v>
                </c:pt>
                <c:pt idx="19">
                  <c:v>2.7333333333333338</c:v>
                </c:pt>
                <c:pt idx="20">
                  <c:v>2.8</c:v>
                </c:pt>
                <c:pt idx="21">
                  <c:v>2.8</c:v>
                </c:pt>
                <c:pt idx="22">
                  <c:v>2.8</c:v>
                </c:pt>
                <c:pt idx="23">
                  <c:v>2.8666666666666667</c:v>
                </c:pt>
                <c:pt idx="24">
                  <c:v>2.9333333333333336</c:v>
                </c:pt>
                <c:pt idx="25">
                  <c:v>2.95</c:v>
                </c:pt>
                <c:pt idx="26">
                  <c:v>3.0666666666666664</c:v>
                </c:pt>
                <c:pt idx="27">
                  <c:v>3.0750000000000002</c:v>
                </c:pt>
                <c:pt idx="28">
                  <c:v>3.0833333333333335</c:v>
                </c:pt>
                <c:pt idx="29">
                  <c:v>3.1166666666666667</c:v>
                </c:pt>
                <c:pt idx="30">
                  <c:v>3.1333333333333333</c:v>
                </c:pt>
                <c:pt idx="31">
                  <c:v>3.1333333333333333</c:v>
                </c:pt>
                <c:pt idx="32">
                  <c:v>3.1499999999999995</c:v>
                </c:pt>
                <c:pt idx="33">
                  <c:v>3.2</c:v>
                </c:pt>
                <c:pt idx="34">
                  <c:v>3.25</c:v>
                </c:pt>
                <c:pt idx="35">
                  <c:v>3.4000000000000004</c:v>
                </c:pt>
                <c:pt idx="36">
                  <c:v>3.5222222222222221</c:v>
                </c:pt>
                <c:pt idx="37">
                  <c:v>3.6333333333333333</c:v>
                </c:pt>
                <c:pt idx="38">
                  <c:v>3.6999999999999997</c:v>
                </c:pt>
                <c:pt idx="39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98E-4675-932A-1B6BCC07E6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2086672"/>
        <c:axId val="224117552"/>
      </c:barChart>
      <c:catAx>
        <c:axId val="222086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117552"/>
        <c:crosses val="autoZero"/>
        <c:auto val="1"/>
        <c:lblAlgn val="ctr"/>
        <c:lblOffset val="100"/>
        <c:noMultiLvlLbl val="0"/>
      </c:catAx>
      <c:valAx>
        <c:axId val="224117552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Score 0-5</a:t>
                </a:r>
              </a:p>
            </c:rich>
          </c:tx>
          <c:layout>
            <c:manualLayout>
              <c:xMode val="edge"/>
              <c:yMode val="edge"/>
              <c:x val="0"/>
              <c:y val="0.389368224603533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086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Ventura!$AG$135:$AG$171</c:f>
              <c:strCache>
                <c:ptCount val="37"/>
                <c:pt idx="0">
                  <c:v>Yellow Stalked</c:v>
                </c:pt>
                <c:pt idx="1">
                  <c:v>Celex147</c:v>
                </c:pt>
                <c:pt idx="2">
                  <c:v>RZ4003</c:v>
                </c:pt>
                <c:pt idx="3">
                  <c:v>Mission</c:v>
                </c:pt>
                <c:pt idx="4">
                  <c:v>TZ3</c:v>
                </c:pt>
                <c:pt idx="5">
                  <c:v>Giant Pink</c:v>
                </c:pt>
                <c:pt idx="6">
                  <c:v>Bachata</c:v>
                </c:pt>
                <c:pt idx="7">
                  <c:v>FrevoF1</c:v>
                </c:pt>
                <c:pt idx="8">
                  <c:v>Pink Plume</c:v>
                </c:pt>
                <c:pt idx="9">
                  <c:v>TZ2</c:v>
                </c:pt>
                <c:pt idx="10">
                  <c:v>French Dinant</c:v>
                </c:pt>
                <c:pt idx="11">
                  <c:v>Stix</c:v>
                </c:pt>
                <c:pt idx="12">
                  <c:v>Boli Cui</c:v>
                </c:pt>
                <c:pt idx="13">
                  <c:v>Challenger</c:v>
                </c:pt>
                <c:pt idx="14">
                  <c:v>BJF10</c:v>
                </c:pt>
                <c:pt idx="15">
                  <c:v>Fandango</c:v>
                </c:pt>
                <c:pt idx="16">
                  <c:v>Qin</c:v>
                </c:pt>
                <c:pt idx="17">
                  <c:v>Waltz</c:v>
                </c:pt>
                <c:pt idx="18">
                  <c:v>Celex767</c:v>
                </c:pt>
                <c:pt idx="19">
                  <c:v>TZ5</c:v>
                </c:pt>
                <c:pt idx="20">
                  <c:v>BJF11</c:v>
                </c:pt>
                <c:pt idx="21">
                  <c:v>RZ4009</c:v>
                </c:pt>
                <c:pt idx="22">
                  <c:v>Merengo</c:v>
                </c:pt>
                <c:pt idx="23">
                  <c:v>RZ4010</c:v>
                </c:pt>
                <c:pt idx="24">
                  <c:v>RZ4004</c:v>
                </c:pt>
                <c:pt idx="25">
                  <c:v>RZ4007</c:v>
                </c:pt>
                <c:pt idx="26">
                  <c:v>BJF13</c:v>
                </c:pt>
                <c:pt idx="27">
                  <c:v>BJF9</c:v>
                </c:pt>
                <c:pt idx="28">
                  <c:v>TZ4</c:v>
                </c:pt>
                <c:pt idx="29">
                  <c:v>RZ4008</c:v>
                </c:pt>
                <c:pt idx="30">
                  <c:v>TZ1</c:v>
                </c:pt>
                <c:pt idx="31">
                  <c:v>RZ4006</c:v>
                </c:pt>
                <c:pt idx="32">
                  <c:v>RZ4001</c:v>
                </c:pt>
                <c:pt idx="33">
                  <c:v>RZ4005</c:v>
                </c:pt>
                <c:pt idx="34">
                  <c:v>BJF12</c:v>
                </c:pt>
                <c:pt idx="35">
                  <c:v>RZ4002</c:v>
                </c:pt>
                <c:pt idx="36">
                  <c:v>BJF8</c:v>
                </c:pt>
              </c:strCache>
            </c:strRef>
          </c:cat>
          <c:val>
            <c:numRef>
              <c:f>Ventura!$AH$135:$AH$171</c:f>
              <c:numCache>
                <c:formatCode>General</c:formatCode>
                <c:ptCount val="37"/>
                <c:pt idx="0">
                  <c:v>0.33</c:v>
                </c:pt>
                <c:pt idx="1">
                  <c:v>0.55000000000000004</c:v>
                </c:pt>
                <c:pt idx="2">
                  <c:v>0.66</c:v>
                </c:pt>
                <c:pt idx="3">
                  <c:v>0.88</c:v>
                </c:pt>
                <c:pt idx="4">
                  <c:v>1.5434999999999999</c:v>
                </c:pt>
                <c:pt idx="5">
                  <c:v>1.9477500000000001</c:v>
                </c:pt>
                <c:pt idx="6">
                  <c:v>2.0947499999999999</c:v>
                </c:pt>
                <c:pt idx="7">
                  <c:v>2.1</c:v>
                </c:pt>
                <c:pt idx="8">
                  <c:v>2.1</c:v>
                </c:pt>
                <c:pt idx="9">
                  <c:v>2.3703750000000001</c:v>
                </c:pt>
                <c:pt idx="10">
                  <c:v>2.68275</c:v>
                </c:pt>
                <c:pt idx="11">
                  <c:v>2.75</c:v>
                </c:pt>
                <c:pt idx="12">
                  <c:v>2.8389375000000006</c:v>
                </c:pt>
                <c:pt idx="13">
                  <c:v>2.8665000000000003</c:v>
                </c:pt>
                <c:pt idx="14">
                  <c:v>3.0318750000000003</c:v>
                </c:pt>
                <c:pt idx="15">
                  <c:v>3.14</c:v>
                </c:pt>
                <c:pt idx="16">
                  <c:v>3.15</c:v>
                </c:pt>
                <c:pt idx="17">
                  <c:v>3.3626249999999995</c:v>
                </c:pt>
                <c:pt idx="18">
                  <c:v>3.6382499999999998</c:v>
                </c:pt>
                <c:pt idx="19">
                  <c:v>3.6933750000000005</c:v>
                </c:pt>
                <c:pt idx="20">
                  <c:v>3.7484999999999999</c:v>
                </c:pt>
                <c:pt idx="21">
                  <c:v>3.8587500000000001</c:v>
                </c:pt>
                <c:pt idx="22">
                  <c:v>3.8918249999999999</c:v>
                </c:pt>
                <c:pt idx="23">
                  <c:v>4.3899999999999997</c:v>
                </c:pt>
                <c:pt idx="24">
                  <c:v>4.4000000000000004</c:v>
                </c:pt>
                <c:pt idx="25">
                  <c:v>4.59375</c:v>
                </c:pt>
                <c:pt idx="26">
                  <c:v>4.6856249999999999</c:v>
                </c:pt>
                <c:pt idx="27">
                  <c:v>4.7774999999999999</c:v>
                </c:pt>
                <c:pt idx="28">
                  <c:v>4.851</c:v>
                </c:pt>
                <c:pt idx="29">
                  <c:v>4.8510000000000009</c:v>
                </c:pt>
                <c:pt idx="30">
                  <c:v>4.8877499999999996</c:v>
                </c:pt>
                <c:pt idx="31">
                  <c:v>4.9226624999999995</c:v>
                </c:pt>
                <c:pt idx="32">
                  <c:v>5.0347499999999998</c:v>
                </c:pt>
                <c:pt idx="33">
                  <c:v>5.0604750000000003</c:v>
                </c:pt>
                <c:pt idx="34">
                  <c:v>5.1541875000000008</c:v>
                </c:pt>
                <c:pt idx="35">
                  <c:v>5.78</c:v>
                </c:pt>
                <c:pt idx="36">
                  <c:v>6.0637499999999998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DA7-4980-ACDB-E80D8D7AB2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4118728"/>
        <c:axId val="224119120"/>
      </c:barChart>
      <c:catAx>
        <c:axId val="224118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119120"/>
        <c:crosses val="autoZero"/>
        <c:auto val="1"/>
        <c:lblAlgn val="ctr"/>
        <c:lblOffset val="100"/>
        <c:noMultiLvlLbl val="0"/>
      </c:catAx>
      <c:valAx>
        <c:axId val="224119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 err="1" smtClean="0"/>
                  <a:t>Lbs</a:t>
                </a:r>
                <a:r>
                  <a:rPr lang="en-US" sz="1600" dirty="0" smtClean="0"/>
                  <a:t>/stalk</a:t>
                </a:r>
                <a:endParaRPr lang="en-US" sz="16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118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Ventura!$AT$135:$AT$169</c:f>
              <c:strCache>
                <c:ptCount val="35"/>
                <c:pt idx="0">
                  <c:v>Yellow Stalked</c:v>
                </c:pt>
                <c:pt idx="1">
                  <c:v>RZ4003</c:v>
                </c:pt>
                <c:pt idx="2">
                  <c:v>TZ3</c:v>
                </c:pt>
                <c:pt idx="3">
                  <c:v>FrevoF1</c:v>
                </c:pt>
                <c:pt idx="4">
                  <c:v>Fandango</c:v>
                </c:pt>
                <c:pt idx="5">
                  <c:v>Bachata</c:v>
                </c:pt>
                <c:pt idx="6">
                  <c:v>Pink Plume</c:v>
                </c:pt>
                <c:pt idx="7">
                  <c:v>Qin</c:v>
                </c:pt>
                <c:pt idx="8">
                  <c:v>Waltz</c:v>
                </c:pt>
                <c:pt idx="9">
                  <c:v>Celex147</c:v>
                </c:pt>
                <c:pt idx="10">
                  <c:v>Merengo</c:v>
                </c:pt>
                <c:pt idx="11">
                  <c:v>Stix</c:v>
                </c:pt>
                <c:pt idx="12">
                  <c:v>Challenger</c:v>
                </c:pt>
                <c:pt idx="13">
                  <c:v>BJF8</c:v>
                </c:pt>
                <c:pt idx="14">
                  <c:v>TZ2</c:v>
                </c:pt>
                <c:pt idx="15">
                  <c:v>Giant Pink</c:v>
                </c:pt>
                <c:pt idx="16">
                  <c:v>BJF13</c:v>
                </c:pt>
                <c:pt idx="17">
                  <c:v>TZ5</c:v>
                </c:pt>
                <c:pt idx="18">
                  <c:v>BJF11</c:v>
                </c:pt>
                <c:pt idx="19">
                  <c:v>Boli Cui</c:v>
                </c:pt>
                <c:pt idx="20">
                  <c:v>BJF9</c:v>
                </c:pt>
                <c:pt idx="21">
                  <c:v>RZ4006</c:v>
                </c:pt>
                <c:pt idx="22">
                  <c:v>RZ4008</c:v>
                </c:pt>
                <c:pt idx="23">
                  <c:v>RZ4009</c:v>
                </c:pt>
                <c:pt idx="24">
                  <c:v>TZ1</c:v>
                </c:pt>
                <c:pt idx="25">
                  <c:v>TZ4</c:v>
                </c:pt>
                <c:pt idx="26">
                  <c:v>RZ4004</c:v>
                </c:pt>
                <c:pt idx="27">
                  <c:v>BJF10</c:v>
                </c:pt>
                <c:pt idx="28">
                  <c:v>BJF12</c:v>
                </c:pt>
                <c:pt idx="29">
                  <c:v>RZ4007</c:v>
                </c:pt>
                <c:pt idx="30">
                  <c:v>RZ4002</c:v>
                </c:pt>
                <c:pt idx="31">
                  <c:v>French Dinant</c:v>
                </c:pt>
                <c:pt idx="32">
                  <c:v>RZ4010</c:v>
                </c:pt>
                <c:pt idx="33">
                  <c:v>RZ4001</c:v>
                </c:pt>
                <c:pt idx="34">
                  <c:v>RZ4005</c:v>
                </c:pt>
              </c:strCache>
            </c:strRef>
          </c:cat>
          <c:val>
            <c:numRef>
              <c:f>Ventura!$AU$135:$AU$169</c:f>
              <c:numCache>
                <c:formatCode>General</c:formatCode>
                <c:ptCount val="35"/>
                <c:pt idx="0">
                  <c:v>2</c:v>
                </c:pt>
                <c:pt idx="1">
                  <c:v>5.8</c:v>
                </c:pt>
                <c:pt idx="2">
                  <c:v>6.25</c:v>
                </c:pt>
                <c:pt idx="3">
                  <c:v>6.5</c:v>
                </c:pt>
                <c:pt idx="4">
                  <c:v>7.9</c:v>
                </c:pt>
                <c:pt idx="5">
                  <c:v>8.1</c:v>
                </c:pt>
                <c:pt idx="6">
                  <c:v>8.4</c:v>
                </c:pt>
                <c:pt idx="7">
                  <c:v>8.65</c:v>
                </c:pt>
                <c:pt idx="8">
                  <c:v>8.75</c:v>
                </c:pt>
                <c:pt idx="9">
                  <c:v>8.9250000000000007</c:v>
                </c:pt>
                <c:pt idx="10">
                  <c:v>9.4499999999999993</c:v>
                </c:pt>
                <c:pt idx="11">
                  <c:v>9.6</c:v>
                </c:pt>
                <c:pt idx="12">
                  <c:v>9.65</c:v>
                </c:pt>
                <c:pt idx="13">
                  <c:v>9.7333333333333343</c:v>
                </c:pt>
                <c:pt idx="14">
                  <c:v>9.8999999999999986</c:v>
                </c:pt>
                <c:pt idx="15">
                  <c:v>10.1</c:v>
                </c:pt>
                <c:pt idx="16">
                  <c:v>10.324999999999999</c:v>
                </c:pt>
                <c:pt idx="17">
                  <c:v>10.4</c:v>
                </c:pt>
                <c:pt idx="18">
                  <c:v>10.425000000000001</c:v>
                </c:pt>
                <c:pt idx="19">
                  <c:v>10.433333333333332</c:v>
                </c:pt>
                <c:pt idx="20">
                  <c:v>10.433333333333334</c:v>
                </c:pt>
                <c:pt idx="21">
                  <c:v>11.074999999999999</c:v>
                </c:pt>
                <c:pt idx="22">
                  <c:v>11.2</c:v>
                </c:pt>
                <c:pt idx="23">
                  <c:v>11.366666666666667</c:v>
                </c:pt>
                <c:pt idx="24">
                  <c:v>11.433333333333332</c:v>
                </c:pt>
                <c:pt idx="25">
                  <c:v>11.600000000000001</c:v>
                </c:pt>
                <c:pt idx="26">
                  <c:v>11.75</c:v>
                </c:pt>
                <c:pt idx="27">
                  <c:v>11.925000000000001</c:v>
                </c:pt>
                <c:pt idx="28">
                  <c:v>11.93125</c:v>
                </c:pt>
                <c:pt idx="29">
                  <c:v>12.066666666666668</c:v>
                </c:pt>
                <c:pt idx="30">
                  <c:v>12.2</c:v>
                </c:pt>
                <c:pt idx="31">
                  <c:v>12.466666666666669</c:v>
                </c:pt>
                <c:pt idx="32">
                  <c:v>12.9</c:v>
                </c:pt>
                <c:pt idx="33">
                  <c:v>13.566666666666668</c:v>
                </c:pt>
                <c:pt idx="34">
                  <c:v>14.3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69-4B2F-841E-98955C2BCB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4119904"/>
        <c:axId val="224120296"/>
      </c:barChart>
      <c:catAx>
        <c:axId val="224119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120296"/>
        <c:crosses val="autoZero"/>
        <c:auto val="1"/>
        <c:lblAlgn val="ctr"/>
        <c:lblOffset val="100"/>
        <c:noMultiLvlLbl val="0"/>
      </c:catAx>
      <c:valAx>
        <c:axId val="224120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inches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119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401747259959041E-2"/>
          <c:y val="4.0482673412955229E-2"/>
          <c:w val="0.91748112345925237"/>
          <c:h val="0.64874013061128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'SM Summarized'!$B$1</c:f>
              <c:strCache>
                <c:ptCount val="1"/>
                <c:pt idx="0">
                  <c:v>Mean Fus Rate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'SM Summarized'!$A$2:$A$40</c:f>
              <c:strCache>
                <c:ptCount val="39"/>
                <c:pt idx="0">
                  <c:v>RZ2005</c:v>
                </c:pt>
                <c:pt idx="1">
                  <c:v>CG390</c:v>
                </c:pt>
                <c:pt idx="2">
                  <c:v>Tozer2</c:v>
                </c:pt>
                <c:pt idx="3">
                  <c:v>RZ2010</c:v>
                </c:pt>
                <c:pt idx="4">
                  <c:v>Bejo F1</c:v>
                </c:pt>
                <c:pt idx="5">
                  <c:v>RZ2009</c:v>
                </c:pt>
                <c:pt idx="6">
                  <c:v>Calmario</c:v>
                </c:pt>
                <c:pt idx="7">
                  <c:v>RZ2004</c:v>
                </c:pt>
                <c:pt idx="8">
                  <c:v>RZ2008</c:v>
                </c:pt>
                <c:pt idx="9">
                  <c:v>Sonora</c:v>
                </c:pt>
                <c:pt idx="10">
                  <c:v>Bejo F3</c:v>
                </c:pt>
                <c:pt idx="11">
                  <c:v>Tozer1</c:v>
                </c:pt>
                <c:pt idx="12">
                  <c:v>RZ2006</c:v>
                </c:pt>
                <c:pt idx="13">
                  <c:v>RZ2001</c:v>
                </c:pt>
                <c:pt idx="14">
                  <c:v>Stix</c:v>
                </c:pt>
                <c:pt idx="15">
                  <c:v>Bejo F4</c:v>
                </c:pt>
                <c:pt idx="16">
                  <c:v>Tozer6</c:v>
                </c:pt>
                <c:pt idx="17">
                  <c:v>Celeri a Couper</c:v>
                </c:pt>
                <c:pt idx="18">
                  <c:v>RZ2002</c:v>
                </c:pt>
                <c:pt idx="19">
                  <c:v>Tozer4</c:v>
                </c:pt>
                <c:pt idx="20">
                  <c:v>Bejo F7</c:v>
                </c:pt>
                <c:pt idx="21">
                  <c:v>CELx147</c:v>
                </c:pt>
                <c:pt idx="22">
                  <c:v>Bejo F2</c:v>
                </c:pt>
                <c:pt idx="23">
                  <c:v>CELx767</c:v>
                </c:pt>
                <c:pt idx="24">
                  <c:v>Zwolsche Krul</c:v>
                </c:pt>
                <c:pt idx="25">
                  <c:v>Pink</c:v>
                </c:pt>
                <c:pt idx="26">
                  <c:v>Conquistador</c:v>
                </c:pt>
                <c:pt idx="27">
                  <c:v>Tozer5</c:v>
                </c:pt>
                <c:pt idx="28">
                  <c:v>Wild Irish</c:v>
                </c:pt>
                <c:pt idx="29">
                  <c:v>Ventura</c:v>
                </c:pt>
                <c:pt idx="30">
                  <c:v>Command</c:v>
                </c:pt>
                <c:pt idx="31">
                  <c:v>Challenger</c:v>
                </c:pt>
                <c:pt idx="32">
                  <c:v>RZ2007</c:v>
                </c:pt>
                <c:pt idx="33">
                  <c:v>Mission</c:v>
                </c:pt>
                <c:pt idx="34">
                  <c:v>Tozer3</c:v>
                </c:pt>
                <c:pt idx="35">
                  <c:v>Bejo F5</c:v>
                </c:pt>
                <c:pt idx="36">
                  <c:v>Bejo F6</c:v>
                </c:pt>
                <c:pt idx="37">
                  <c:v>RZ2003</c:v>
                </c:pt>
                <c:pt idx="38">
                  <c:v>Tall Utah</c:v>
                </c:pt>
              </c:strCache>
            </c:strRef>
          </c:cat>
          <c:val>
            <c:numRef>
              <c:f>'SM Summarized'!$B$2:$B$40</c:f>
              <c:numCache>
                <c:formatCode>General</c:formatCode>
                <c:ptCount val="39"/>
                <c:pt idx="0">
                  <c:v>0.72499999999999998</c:v>
                </c:pt>
                <c:pt idx="1">
                  <c:v>0.9</c:v>
                </c:pt>
                <c:pt idx="2">
                  <c:v>0.91944444444450002</c:v>
                </c:pt>
                <c:pt idx="3">
                  <c:v>1.0083333333333</c:v>
                </c:pt>
                <c:pt idx="4">
                  <c:v>1.075</c:v>
                </c:pt>
                <c:pt idx="5">
                  <c:v>1.1000000000000001</c:v>
                </c:pt>
                <c:pt idx="6">
                  <c:v>1.125</c:v>
                </c:pt>
                <c:pt idx="7">
                  <c:v>1.125</c:v>
                </c:pt>
                <c:pt idx="8">
                  <c:v>1.175</c:v>
                </c:pt>
                <c:pt idx="9">
                  <c:v>1.175</c:v>
                </c:pt>
                <c:pt idx="10">
                  <c:v>1.2</c:v>
                </c:pt>
                <c:pt idx="11">
                  <c:v>1.25</c:v>
                </c:pt>
                <c:pt idx="12">
                  <c:v>1.2916666666667</c:v>
                </c:pt>
                <c:pt idx="13">
                  <c:v>1.35</c:v>
                </c:pt>
                <c:pt idx="14">
                  <c:v>1.35</c:v>
                </c:pt>
                <c:pt idx="15">
                  <c:v>1.3527777777778001</c:v>
                </c:pt>
                <c:pt idx="16">
                  <c:v>1.4</c:v>
                </c:pt>
                <c:pt idx="17">
                  <c:v>1.4555555555555999</c:v>
                </c:pt>
                <c:pt idx="18">
                  <c:v>1.5249999999999999</c:v>
                </c:pt>
                <c:pt idx="19">
                  <c:v>1.575</c:v>
                </c:pt>
                <c:pt idx="20">
                  <c:v>1.6</c:v>
                </c:pt>
                <c:pt idx="21">
                  <c:v>1.675</c:v>
                </c:pt>
                <c:pt idx="22">
                  <c:v>1.75</c:v>
                </c:pt>
                <c:pt idx="23">
                  <c:v>1.7666666666666999</c:v>
                </c:pt>
                <c:pt idx="24">
                  <c:v>1.825</c:v>
                </c:pt>
                <c:pt idx="25">
                  <c:v>1.9750000000000001</c:v>
                </c:pt>
                <c:pt idx="26">
                  <c:v>2.0249999999999999</c:v>
                </c:pt>
                <c:pt idx="27">
                  <c:v>2.0499999999999998</c:v>
                </c:pt>
                <c:pt idx="28">
                  <c:v>2.0499999999999998</c:v>
                </c:pt>
                <c:pt idx="29">
                  <c:v>2.1037037037037001</c:v>
                </c:pt>
                <c:pt idx="30">
                  <c:v>2.125</c:v>
                </c:pt>
                <c:pt idx="31">
                  <c:v>2.1375000000000002</c:v>
                </c:pt>
                <c:pt idx="32">
                  <c:v>2.2000000000000002</c:v>
                </c:pt>
                <c:pt idx="33">
                  <c:v>2.2250000000000001</c:v>
                </c:pt>
                <c:pt idx="34">
                  <c:v>2.2999999999999998</c:v>
                </c:pt>
                <c:pt idx="35">
                  <c:v>2.3333333333333002</c:v>
                </c:pt>
                <c:pt idx="36">
                  <c:v>2.4138888888888999</c:v>
                </c:pt>
                <c:pt idx="37">
                  <c:v>2.4249999999999998</c:v>
                </c:pt>
                <c:pt idx="38">
                  <c:v>2.85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F10-46CD-9A86-7028EF1006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4121080"/>
        <c:axId val="141298368"/>
      </c:barChart>
      <c:catAx>
        <c:axId val="224121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18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298368"/>
        <c:crosses val="autoZero"/>
        <c:auto val="1"/>
        <c:lblAlgn val="ctr"/>
        <c:lblOffset val="100"/>
        <c:noMultiLvlLbl val="0"/>
      </c:catAx>
      <c:valAx>
        <c:axId val="141298368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 smtClean="0">
                    <a:solidFill>
                      <a:schemeClr val="tx1"/>
                    </a:solidFill>
                  </a:rPr>
                  <a:t>Score, 0-5</a:t>
                </a:r>
                <a:endParaRPr lang="en-US" sz="1400" b="1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121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0.27851</cdr:x>
      <cdr:y>0.72893</cdr:y>
    </cdr:from>
    <cdr:to>
      <cdr:x>0.35529</cdr:x>
      <cdr:y>0.73884</cdr:y>
    </cdr:to>
    <cdr:cxnSp macro="">
      <cdr:nvCxnSpPr>
        <cdr:cNvPr id="2" name="Straight Arrow Connector 1"/>
        <cdr:cNvCxnSpPr/>
      </cdr:nvCxnSpPr>
      <cdr:spPr>
        <a:xfrm xmlns:a="http://schemas.openxmlformats.org/drawingml/2006/main" flipH="1">
          <a:off x="3310759" y="4635060"/>
          <a:ext cx="912648" cy="63063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0.37047</cdr:x>
      <cdr:y>0.42975</cdr:y>
    </cdr:from>
    <cdr:to>
      <cdr:x>0.47657</cdr:x>
      <cdr:y>0.47769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403834" y="2732688"/>
          <a:ext cx="1261241" cy="3048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dirty="0" smtClean="0"/>
            <a:t>Soil temp, F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0.37121</cdr:x>
      <cdr:y>0.7022</cdr:y>
    </cdr:from>
    <cdr:to>
      <cdr:x>0.47731</cdr:x>
      <cdr:y>0.75014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412592" y="4465144"/>
          <a:ext cx="1261241" cy="3048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/>
            <a:t>Mortality, %</a:t>
          </a:r>
          <a:endParaRPr lang="en-US" sz="1400" b="1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5CE6-8ED0-40D5-8CFC-A0C4385A2F76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56D8-6DD5-42CE-85A1-DAA37F130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77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5CE6-8ED0-40D5-8CFC-A0C4385A2F76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56D8-6DD5-42CE-85A1-DAA37F130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98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5CE6-8ED0-40D5-8CFC-A0C4385A2F76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56D8-6DD5-42CE-85A1-DAA37F130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26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5CE6-8ED0-40D5-8CFC-A0C4385A2F76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56D8-6DD5-42CE-85A1-DAA37F130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29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5CE6-8ED0-40D5-8CFC-A0C4385A2F76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56D8-6DD5-42CE-85A1-DAA37F130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9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5CE6-8ED0-40D5-8CFC-A0C4385A2F76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56D8-6DD5-42CE-85A1-DAA37F130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1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5CE6-8ED0-40D5-8CFC-A0C4385A2F76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56D8-6DD5-42CE-85A1-DAA37F130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48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5CE6-8ED0-40D5-8CFC-A0C4385A2F76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56D8-6DD5-42CE-85A1-DAA37F130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13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5CE6-8ED0-40D5-8CFC-A0C4385A2F76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56D8-6DD5-42CE-85A1-DAA37F130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07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5CE6-8ED0-40D5-8CFC-A0C4385A2F76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56D8-6DD5-42CE-85A1-DAA37F130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44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5CE6-8ED0-40D5-8CFC-A0C4385A2F76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56D8-6DD5-42CE-85A1-DAA37F130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3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95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F5CE6-8ED0-40D5-8CFC-A0C4385A2F76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056D8-6DD5-42CE-85A1-DAA37F130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0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360" y="893378"/>
            <a:ext cx="10846674" cy="191239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Celery Cultivar Evaluation:</a:t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i="1" dirty="0" smtClean="0"/>
              <a:t>F. oxysporum </a:t>
            </a:r>
            <a:r>
              <a:rPr lang="en-US" b="1" dirty="0" smtClean="0"/>
              <a:t>f. sp</a:t>
            </a:r>
            <a:r>
              <a:rPr lang="en-US" b="1" i="1" dirty="0" smtClean="0"/>
              <a:t>. </a:t>
            </a:r>
            <a:r>
              <a:rPr lang="en-US" b="1" i="1" dirty="0" err="1" smtClean="0"/>
              <a:t>apii</a:t>
            </a:r>
            <a:r>
              <a:rPr lang="en-US" b="1" i="1" dirty="0" smtClean="0"/>
              <a:t> </a:t>
            </a:r>
            <a:r>
              <a:rPr lang="en-US" b="1" dirty="0" smtClean="0"/>
              <a:t>, races 2 and 4.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3697" y="3517955"/>
            <a:ext cx="9144000" cy="1106596"/>
          </a:xfrm>
        </p:spPr>
        <p:txBody>
          <a:bodyPr/>
          <a:lstStyle/>
          <a:p>
            <a:r>
              <a:rPr lang="en-US" u="sng" dirty="0" smtClean="0"/>
              <a:t>Acknowledgements: </a:t>
            </a:r>
          </a:p>
          <a:p>
            <a:r>
              <a:rPr lang="en-US" u="sng" dirty="0" smtClean="0"/>
              <a:t>CCRAB, Jake </a:t>
            </a:r>
            <a:r>
              <a:rPr lang="en-US" u="sng" dirty="0" err="1" smtClean="0"/>
              <a:t>Azavedo</a:t>
            </a:r>
            <a:r>
              <a:rPr lang="en-US" u="sng" dirty="0" smtClean="0"/>
              <a:t> and Danny Pereira, </a:t>
            </a:r>
            <a:r>
              <a:rPr lang="en-US" u="sng" dirty="0" err="1" smtClean="0"/>
              <a:t>Plantel</a:t>
            </a:r>
            <a:r>
              <a:rPr lang="en-US" u="sng" dirty="0" smtClean="0"/>
              <a:t> </a:t>
            </a:r>
            <a:r>
              <a:rPr lang="en-US" u="sng" dirty="0" err="1" smtClean="0"/>
              <a:t>nuresry</a:t>
            </a:r>
            <a:r>
              <a:rPr lang="en-US" u="sng" dirty="0" smtClean="0"/>
              <a:t> </a:t>
            </a:r>
            <a:endParaRPr lang="en-US" u="sng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24000" y="5155053"/>
            <a:ext cx="9144000" cy="1106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Renee Eriksen and Peter Henry (USDA), Lynn Epstein (UCD), Alex </a:t>
            </a:r>
            <a:r>
              <a:rPr lang="en-US" dirty="0"/>
              <a:t>P</a:t>
            </a:r>
            <a:r>
              <a:rPr lang="en-US" dirty="0" smtClean="0"/>
              <a:t>utman (UCR), Chris Greer and Oleg Daugovish (UCCE)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126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46970" y="375009"/>
            <a:ext cx="3371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Mortality of plants</a:t>
            </a:r>
            <a:endParaRPr lang="en-US" sz="32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2897549"/>
              </p:ext>
            </p:extLst>
          </p:nvPr>
        </p:nvGraphicFramePr>
        <p:xfrm>
          <a:off x="168166" y="1366345"/>
          <a:ext cx="11866179" cy="4950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840828" y="1781494"/>
            <a:ext cx="1109892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9339537" y="1186208"/>
            <a:ext cx="1923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100%  line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9034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7778520"/>
              </p:ext>
            </p:extLst>
          </p:nvPr>
        </p:nvGraphicFramePr>
        <p:xfrm>
          <a:off x="189186" y="357353"/>
          <a:ext cx="11887199" cy="6358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H="1" flipV="1">
            <a:off x="3384331" y="2417379"/>
            <a:ext cx="851338" cy="5465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549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277" y="549764"/>
            <a:ext cx="8462647" cy="932609"/>
          </a:xfrm>
        </p:spPr>
        <p:txBody>
          <a:bodyPr>
            <a:normAutofit/>
          </a:bodyPr>
          <a:lstStyle/>
          <a:p>
            <a:r>
              <a:rPr lang="en-US" b="1" dirty="0" smtClean="0"/>
              <a:t>Mortality (</a:t>
            </a:r>
            <a:r>
              <a:rPr lang="en-US" b="1" dirty="0" err="1" smtClean="0"/>
              <a:t>avg</a:t>
            </a:r>
            <a:r>
              <a:rPr lang="en-US" b="1" dirty="0" smtClean="0"/>
              <a:t> over all cultivars)</a:t>
            </a:r>
            <a:endParaRPr lang="en-US" b="1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4266913"/>
              </p:ext>
            </p:extLst>
          </p:nvPr>
        </p:nvGraphicFramePr>
        <p:xfrm>
          <a:off x="662153" y="1597573"/>
          <a:ext cx="10058400" cy="4582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75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138" y="365125"/>
            <a:ext cx="9858704" cy="93260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Fusarium infection score (</a:t>
            </a:r>
            <a:r>
              <a:rPr lang="en-US" b="1" dirty="0" err="1" smtClean="0"/>
              <a:t>avg</a:t>
            </a:r>
            <a:r>
              <a:rPr lang="en-US" b="1" dirty="0" smtClean="0"/>
              <a:t> over all cultivars)</a:t>
            </a:r>
            <a:endParaRPr lang="en-US" b="1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203241063"/>
              </p:ext>
            </p:extLst>
          </p:nvPr>
        </p:nvGraphicFramePr>
        <p:xfrm>
          <a:off x="1030014" y="1297734"/>
          <a:ext cx="9350703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989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7652408"/>
              </p:ext>
            </p:extLst>
          </p:nvPr>
        </p:nvGraphicFramePr>
        <p:xfrm>
          <a:off x="210207" y="1082566"/>
          <a:ext cx="11719034" cy="5633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778391" y="385519"/>
            <a:ext cx="103813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Fusarium infection score (for the ones survived till harvest)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7294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8391" y="385519"/>
            <a:ext cx="92842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Stalk weight , avg. (for the ones survived till harvest)  </a:t>
            </a:r>
            <a:endParaRPr lang="en-US" sz="32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0623214"/>
              </p:ext>
            </p:extLst>
          </p:nvPr>
        </p:nvGraphicFramePr>
        <p:xfrm>
          <a:off x="525516" y="1114097"/>
          <a:ext cx="11361683" cy="5307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2946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8391" y="385519"/>
            <a:ext cx="9464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Petiole length, avg. (for the ones survived till harvest)  </a:t>
            </a:r>
            <a:endParaRPr lang="en-US" sz="32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5950539"/>
              </p:ext>
            </p:extLst>
          </p:nvPr>
        </p:nvGraphicFramePr>
        <p:xfrm>
          <a:off x="157654" y="1324304"/>
          <a:ext cx="11655973" cy="5171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629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221365"/>
              </p:ext>
            </p:extLst>
          </p:nvPr>
        </p:nvGraphicFramePr>
        <p:xfrm>
          <a:off x="609603" y="924909"/>
          <a:ext cx="10786239" cy="544120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74057">
                  <a:extLst>
                    <a:ext uri="{9D8B030D-6E8A-4147-A177-3AD203B41FA5}">
                      <a16:colId xmlns:a16="http://schemas.microsoft.com/office/drawing/2014/main" xmlns="" val="1376426602"/>
                    </a:ext>
                  </a:extLst>
                </a:gridCol>
                <a:gridCol w="2202896">
                  <a:extLst>
                    <a:ext uri="{9D8B030D-6E8A-4147-A177-3AD203B41FA5}">
                      <a16:colId xmlns:a16="http://schemas.microsoft.com/office/drawing/2014/main" xmlns="" val="2936600193"/>
                    </a:ext>
                  </a:extLst>
                </a:gridCol>
                <a:gridCol w="2907499">
                  <a:extLst>
                    <a:ext uri="{9D8B030D-6E8A-4147-A177-3AD203B41FA5}">
                      <a16:colId xmlns:a16="http://schemas.microsoft.com/office/drawing/2014/main" xmlns="" val="1017720262"/>
                    </a:ext>
                  </a:extLst>
                </a:gridCol>
                <a:gridCol w="2644539">
                  <a:extLst>
                    <a:ext uri="{9D8B030D-6E8A-4147-A177-3AD203B41FA5}">
                      <a16:colId xmlns:a16="http://schemas.microsoft.com/office/drawing/2014/main" xmlns="" val="1790152407"/>
                    </a:ext>
                  </a:extLst>
                </a:gridCol>
                <a:gridCol w="2157248">
                  <a:extLst>
                    <a:ext uri="{9D8B030D-6E8A-4147-A177-3AD203B41FA5}">
                      <a16:colId xmlns:a16="http://schemas.microsoft.com/office/drawing/2014/main" xmlns="" val="1019977708"/>
                    </a:ext>
                  </a:extLst>
                </a:gridCol>
              </a:tblGrid>
              <a:tr h="72844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Survivorship</a:t>
                      </a:r>
                    </a:p>
                    <a:p>
                      <a:pPr algn="ctr"/>
                      <a:r>
                        <a:rPr lang="en-US" dirty="0" smtClean="0"/>
                        <a:t>(least mortality)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Fusarium score</a:t>
                      </a:r>
                    </a:p>
                    <a:p>
                      <a:pPr algn="ctr"/>
                      <a:r>
                        <a:rPr lang="en-US" dirty="0" smtClean="0"/>
                        <a:t> (lowest)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Stalk weight (heaviest) 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Petiole length</a:t>
                      </a:r>
                    </a:p>
                    <a:p>
                      <a:pPr algn="ctr"/>
                      <a:r>
                        <a:rPr lang="en-US" dirty="0" smtClean="0"/>
                        <a:t>(longest)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88646488"/>
                  </a:ext>
                </a:extLst>
              </a:tr>
              <a:tr h="4220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TZ</a:t>
                      </a:r>
                      <a:r>
                        <a:rPr lang="en-US" baseline="0" dirty="0" smtClean="0"/>
                        <a:t> 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RZ 4007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BJF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RZ 4005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30875704"/>
                  </a:ext>
                </a:extLst>
              </a:tr>
              <a:tr h="4220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RZ 4005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RZ 4001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RZ 4002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RZ 4001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8469078"/>
                  </a:ext>
                </a:extLst>
              </a:tr>
              <a:tr h="4220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French </a:t>
                      </a:r>
                      <a:r>
                        <a:rPr lang="en-US" dirty="0" err="1" smtClean="0"/>
                        <a:t>Dinant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RZ 4009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BJF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RZ 4010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1600928"/>
                  </a:ext>
                </a:extLst>
              </a:tr>
              <a:tr h="4220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BJF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TZ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RZ 4005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French </a:t>
                      </a:r>
                      <a:r>
                        <a:rPr lang="en-US" dirty="0" err="1" smtClean="0"/>
                        <a:t>Dinant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63157124"/>
                  </a:ext>
                </a:extLst>
              </a:tr>
              <a:tr h="49241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BJF 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RZ 4006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RZ 4001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RZ 4002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36899445"/>
                  </a:ext>
                </a:extLst>
              </a:tr>
              <a:tr h="4220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RZ 4009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RZ 4002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RZ 4006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RZ 4007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0143490"/>
                  </a:ext>
                </a:extLst>
              </a:tr>
              <a:tr h="4220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RZ 4007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RZ 4005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TZ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BJF 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7122026"/>
                  </a:ext>
                </a:extLst>
              </a:tr>
              <a:tr h="4220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RZ 4001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BJF 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RZ 4008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BJF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3893985"/>
                  </a:ext>
                </a:extLst>
              </a:tr>
              <a:tr h="4220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TZ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French </a:t>
                      </a:r>
                      <a:r>
                        <a:rPr lang="en-US" dirty="0" err="1" smtClean="0"/>
                        <a:t>Dinant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TZ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RZ 4004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51425620"/>
                  </a:ext>
                </a:extLst>
              </a:tr>
              <a:tr h="4220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TZ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BJF 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BJF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TZ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03042944"/>
                  </a:ext>
                </a:extLst>
              </a:tr>
              <a:tr h="4220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TZ 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08997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9262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96248" y="987972"/>
            <a:ext cx="18779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Santa Maria, </a:t>
            </a:r>
          </a:p>
          <a:p>
            <a:r>
              <a:rPr lang="en-US" sz="2400" b="1" i="1" dirty="0" smtClean="0"/>
              <a:t>F. ox. </a:t>
            </a:r>
            <a:r>
              <a:rPr lang="en-US" sz="2400" b="1" i="1" dirty="0" err="1"/>
              <a:t>a</a:t>
            </a:r>
            <a:r>
              <a:rPr lang="en-US" sz="2400" b="1" i="1" dirty="0" err="1" smtClean="0"/>
              <a:t>pii</a:t>
            </a:r>
            <a:endParaRPr lang="en-US" sz="2400" b="1" i="1" dirty="0" smtClean="0"/>
          </a:p>
          <a:p>
            <a:r>
              <a:rPr lang="en-US" sz="2400" b="1" dirty="0" smtClean="0"/>
              <a:t>race 2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54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321062" cy="1325563"/>
          </a:xfrm>
        </p:spPr>
        <p:txBody>
          <a:bodyPr/>
          <a:lstStyle/>
          <a:p>
            <a:r>
              <a:rPr lang="en-US" b="1" dirty="0"/>
              <a:t>Fusarium infection score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8989619"/>
              </p:ext>
            </p:extLst>
          </p:nvPr>
        </p:nvGraphicFramePr>
        <p:xfrm>
          <a:off x="94594" y="1376855"/>
          <a:ext cx="12013324" cy="4725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090840" y="365125"/>
            <a:ext cx="18779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Santa Maria, </a:t>
            </a:r>
          </a:p>
          <a:p>
            <a:r>
              <a:rPr lang="en-US" sz="2400" b="1" i="1" dirty="0" smtClean="0"/>
              <a:t>F. ox. </a:t>
            </a:r>
            <a:r>
              <a:rPr lang="en-US" sz="2400" b="1" i="1" dirty="0" err="1"/>
              <a:t>a</a:t>
            </a:r>
            <a:r>
              <a:rPr lang="en-US" sz="2400" b="1" i="1" dirty="0" err="1" smtClean="0"/>
              <a:t>pii</a:t>
            </a:r>
            <a:endParaRPr lang="en-US" sz="2400" b="1" i="1" dirty="0" smtClean="0"/>
          </a:p>
          <a:p>
            <a:r>
              <a:rPr lang="en-US" sz="2400" b="1" dirty="0" smtClean="0"/>
              <a:t>race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7835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2022 Field trials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838199" y="1825625"/>
            <a:ext cx="11027979" cy="435133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 smtClean="0"/>
              <a:t>Continued at the same infested field sites (as in previous years)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 smtClean="0"/>
              <a:t> </a:t>
            </a:r>
            <a:r>
              <a:rPr lang="en-US" sz="3200" b="1" u="sng" dirty="0" smtClean="0"/>
              <a:t>Race 2 </a:t>
            </a:r>
            <a:r>
              <a:rPr lang="en-US" sz="3200" b="1" dirty="0" smtClean="0"/>
              <a:t>(S. Maria, 39 sections) and </a:t>
            </a:r>
            <a:r>
              <a:rPr lang="en-US" sz="3200" b="1" u="sng" dirty="0" smtClean="0"/>
              <a:t>race 4</a:t>
            </a:r>
            <a:r>
              <a:rPr lang="en-US" sz="3200" b="1" dirty="0" smtClean="0"/>
              <a:t> (Camarillo, 42 selections)</a:t>
            </a:r>
          </a:p>
          <a:p>
            <a:pPr marL="342900" indent="-342900"/>
            <a:r>
              <a:rPr lang="en-US" sz="3200" b="1" dirty="0" smtClean="0"/>
              <a:t>Took </a:t>
            </a:r>
            <a:r>
              <a:rPr lang="en-US" sz="3200" b="1" dirty="0"/>
              <a:t>soil </a:t>
            </a:r>
            <a:r>
              <a:rPr lang="en-US" sz="3200" b="1" dirty="0" smtClean="0"/>
              <a:t>samples for pathogen </a:t>
            </a:r>
            <a:r>
              <a:rPr lang="en-US" sz="3200" b="1" dirty="0"/>
              <a:t>density from </a:t>
            </a:r>
            <a:r>
              <a:rPr lang="en-US" sz="3200" b="1" dirty="0" smtClean="0"/>
              <a:t>each of 4 replicates (at planting and at harvest)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 smtClean="0"/>
              <a:t>Measured soil temperature at 2 depths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 smtClean="0"/>
              <a:t>Assessed Fusarium infection rate and agronomic traits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61675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6463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090840" y="365125"/>
            <a:ext cx="18779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Santa Maria, </a:t>
            </a:r>
          </a:p>
          <a:p>
            <a:r>
              <a:rPr lang="en-US" sz="2400" b="1" i="1" dirty="0" smtClean="0"/>
              <a:t>F. ox. </a:t>
            </a:r>
            <a:r>
              <a:rPr lang="en-US" sz="2400" b="1" i="1" dirty="0" err="1"/>
              <a:t>a</a:t>
            </a:r>
            <a:r>
              <a:rPr lang="en-US" sz="2400" b="1" i="1" dirty="0" err="1" smtClean="0"/>
              <a:t>pii</a:t>
            </a:r>
            <a:endParaRPr lang="en-US" sz="2400" b="1" i="1" dirty="0" smtClean="0"/>
          </a:p>
          <a:p>
            <a:r>
              <a:rPr lang="en-US" sz="2400" b="1" dirty="0" smtClean="0"/>
              <a:t>race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26593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648"/>
            <a:ext cx="9175531" cy="6881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96248" y="987972"/>
            <a:ext cx="18779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Santa Maria, </a:t>
            </a:r>
          </a:p>
          <a:p>
            <a:r>
              <a:rPr lang="en-US" sz="2400" b="1" i="1" dirty="0" smtClean="0"/>
              <a:t>F. ox. </a:t>
            </a:r>
            <a:r>
              <a:rPr lang="en-US" sz="2400" b="1" i="1" dirty="0" err="1"/>
              <a:t>a</a:t>
            </a:r>
            <a:r>
              <a:rPr lang="en-US" sz="2400" b="1" i="1" dirty="0" err="1" smtClean="0"/>
              <a:t>pii</a:t>
            </a:r>
            <a:endParaRPr lang="en-US" sz="2400" b="1" i="1" dirty="0" smtClean="0"/>
          </a:p>
          <a:p>
            <a:r>
              <a:rPr lang="en-US" sz="2400" b="1" dirty="0" smtClean="0"/>
              <a:t>race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81351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3" y="16081"/>
            <a:ext cx="9112049" cy="68340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96248" y="987972"/>
            <a:ext cx="18779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Santa Maria, </a:t>
            </a:r>
          </a:p>
          <a:p>
            <a:r>
              <a:rPr lang="en-US" sz="2400" b="1" i="1" dirty="0" smtClean="0"/>
              <a:t>F. ox. </a:t>
            </a:r>
            <a:r>
              <a:rPr lang="en-US" sz="2400" b="1" i="1" dirty="0" err="1"/>
              <a:t>a</a:t>
            </a:r>
            <a:r>
              <a:rPr lang="en-US" sz="2400" b="1" i="1" dirty="0" err="1" smtClean="0"/>
              <a:t>pii</a:t>
            </a:r>
            <a:endParaRPr lang="en-US" sz="2400" b="1" i="1" dirty="0" smtClean="0"/>
          </a:p>
          <a:p>
            <a:r>
              <a:rPr lang="en-US" sz="2400" b="1" dirty="0" smtClean="0"/>
              <a:t>race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62207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96248" y="987972"/>
            <a:ext cx="18779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Santa Maria, </a:t>
            </a:r>
          </a:p>
          <a:p>
            <a:r>
              <a:rPr lang="en-US" sz="2400" b="1" i="1" dirty="0" smtClean="0"/>
              <a:t>F. ox. </a:t>
            </a:r>
            <a:r>
              <a:rPr lang="en-US" sz="2400" b="1" i="1" dirty="0" err="1"/>
              <a:t>a</a:t>
            </a:r>
            <a:r>
              <a:rPr lang="en-US" sz="2400" b="1" i="1" dirty="0" err="1" smtClean="0"/>
              <a:t>pii</a:t>
            </a:r>
            <a:endParaRPr lang="en-US" sz="2400" b="1" i="1" dirty="0" smtClean="0"/>
          </a:p>
          <a:p>
            <a:r>
              <a:rPr lang="en-US" sz="2400" b="1" dirty="0" smtClean="0"/>
              <a:t>race 2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76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96248" y="987972"/>
            <a:ext cx="18779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Santa Maria, </a:t>
            </a:r>
          </a:p>
          <a:p>
            <a:r>
              <a:rPr lang="en-US" sz="2400" b="1" i="1" dirty="0" smtClean="0"/>
              <a:t>F. ox. </a:t>
            </a:r>
            <a:r>
              <a:rPr lang="en-US" sz="2400" b="1" i="1" dirty="0" err="1"/>
              <a:t>a</a:t>
            </a:r>
            <a:r>
              <a:rPr lang="en-US" sz="2400" b="1" i="1" dirty="0" err="1" smtClean="0"/>
              <a:t>pii</a:t>
            </a:r>
            <a:endParaRPr lang="en-US" sz="2400" b="1" i="1" dirty="0" smtClean="0"/>
          </a:p>
          <a:p>
            <a:r>
              <a:rPr lang="en-US" sz="2400" b="1" dirty="0" smtClean="0"/>
              <a:t>race 2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83"/>
            <a:ext cx="9217152" cy="691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14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96248" y="987972"/>
            <a:ext cx="18779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Santa Maria, </a:t>
            </a:r>
          </a:p>
          <a:p>
            <a:r>
              <a:rPr lang="en-US" sz="2400" b="1" i="1" dirty="0" smtClean="0"/>
              <a:t>F. ox. </a:t>
            </a:r>
            <a:r>
              <a:rPr lang="en-US" sz="2400" b="1" i="1" dirty="0" err="1"/>
              <a:t>a</a:t>
            </a:r>
            <a:r>
              <a:rPr lang="en-US" sz="2400" b="1" i="1" dirty="0" err="1" smtClean="0"/>
              <a:t>pii</a:t>
            </a:r>
            <a:endParaRPr lang="en-US" sz="2400" b="1" i="1" dirty="0" smtClean="0"/>
          </a:p>
          <a:p>
            <a:r>
              <a:rPr lang="en-US" sz="2400" b="1" dirty="0" smtClean="0"/>
              <a:t>race 2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11"/>
            <a:ext cx="8962644" cy="680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44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96248" y="987972"/>
            <a:ext cx="18779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Santa Maria, </a:t>
            </a:r>
          </a:p>
          <a:p>
            <a:r>
              <a:rPr lang="en-US" sz="2400" b="1" i="1" dirty="0" smtClean="0"/>
              <a:t>F. ox. </a:t>
            </a:r>
            <a:r>
              <a:rPr lang="en-US" sz="2400" b="1" i="1" dirty="0" err="1"/>
              <a:t>a</a:t>
            </a:r>
            <a:r>
              <a:rPr lang="en-US" sz="2400" b="1" i="1" dirty="0" err="1" smtClean="0"/>
              <a:t>pii</a:t>
            </a:r>
            <a:endParaRPr lang="en-US" sz="2400" b="1" i="1" dirty="0" smtClean="0"/>
          </a:p>
          <a:p>
            <a:r>
              <a:rPr lang="en-US" sz="2400" b="1" dirty="0" smtClean="0"/>
              <a:t>race 2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502869" cy="690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55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856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05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96248" y="987972"/>
            <a:ext cx="18779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Santa Maria, </a:t>
            </a:r>
          </a:p>
          <a:p>
            <a:r>
              <a:rPr lang="en-US" sz="2400" b="1" i="1" dirty="0" smtClean="0"/>
              <a:t>F. ox. </a:t>
            </a:r>
            <a:r>
              <a:rPr lang="en-US" sz="2400" b="1" i="1" dirty="0" err="1"/>
              <a:t>a</a:t>
            </a:r>
            <a:r>
              <a:rPr lang="en-US" sz="2400" b="1" i="1" dirty="0" err="1" smtClean="0"/>
              <a:t>pii</a:t>
            </a:r>
            <a:endParaRPr lang="en-US" sz="2400" b="1" i="1" dirty="0" smtClean="0"/>
          </a:p>
          <a:p>
            <a:r>
              <a:rPr lang="en-US" sz="2400" b="1" dirty="0" smtClean="0"/>
              <a:t>race 2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83"/>
            <a:ext cx="9217152" cy="691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40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Germplasm with resistance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66" y="1783585"/>
            <a:ext cx="10515600" cy="4351338"/>
          </a:xfrm>
        </p:spPr>
        <p:txBody>
          <a:bodyPr/>
          <a:lstStyle/>
          <a:p>
            <a:r>
              <a:rPr lang="en-US" b="1" dirty="0" smtClean="0"/>
              <a:t>Valuable parent material</a:t>
            </a:r>
          </a:p>
          <a:p>
            <a:r>
              <a:rPr lang="en-US" b="1" dirty="0" smtClean="0"/>
              <a:t>Do not ‘control’ the pathogen in soil</a:t>
            </a:r>
          </a:p>
          <a:p>
            <a:r>
              <a:rPr lang="en-US" b="1" dirty="0" smtClean="0"/>
              <a:t>New races of Fusarium: </a:t>
            </a:r>
          </a:p>
          <a:p>
            <a:pPr marL="0" indent="0">
              <a:buNone/>
            </a:pPr>
            <a:r>
              <a:rPr lang="en-US" b="1" dirty="0" smtClean="0"/>
              <a:t>susceptibility of previously resistant cultivars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Slow to mutate? </a:t>
            </a:r>
            <a:r>
              <a:rPr lang="en-US" dirty="0" err="1" smtClean="0"/>
              <a:t>F.ox</a:t>
            </a:r>
            <a:r>
              <a:rPr lang="en-US" dirty="0" smtClean="0"/>
              <a:t>. </a:t>
            </a:r>
            <a:r>
              <a:rPr lang="en-US" dirty="0" err="1" smtClean="0"/>
              <a:t>apii</a:t>
            </a:r>
            <a:r>
              <a:rPr lang="en-US" dirty="0" smtClean="0"/>
              <a:t> </a:t>
            </a:r>
            <a:r>
              <a:rPr lang="en-US" dirty="0"/>
              <a:t>doesn’t have a regular sexual cycle,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and </a:t>
            </a:r>
            <a:r>
              <a:rPr lang="en-US" dirty="0"/>
              <a:t>apparently never has complete meiosis. </a:t>
            </a: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5993" y="572160"/>
            <a:ext cx="3736426" cy="280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17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253" y="207471"/>
            <a:ext cx="9882353" cy="528254"/>
          </a:xfrm>
        </p:spPr>
        <p:txBody>
          <a:bodyPr>
            <a:noAutofit/>
          </a:bodyPr>
          <a:lstStyle/>
          <a:p>
            <a:r>
              <a:rPr lang="en-US" b="1" u="sng" dirty="0" smtClean="0"/>
              <a:t>Fusarium infection</a:t>
            </a:r>
            <a:r>
              <a:rPr lang="en-US" b="1" dirty="0" smtClean="0"/>
              <a:t> ratings 0 - 5</a:t>
            </a:r>
            <a:endParaRPr lang="en-US" b="1" dirty="0"/>
          </a:p>
        </p:txBody>
      </p:sp>
      <p:pic>
        <p:nvPicPr>
          <p:cNvPr id="5" name="Picture 4" descr="A picture containing plant, vegetable, meal&#10;&#10;Description automatically generated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4" t="10918" r="27647" b="4739"/>
          <a:stretch/>
        </p:blipFill>
        <p:spPr bwMode="auto">
          <a:xfrm>
            <a:off x="386254" y="893379"/>
            <a:ext cx="2848303" cy="2438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14"/>
          <p:cNvSpPr txBox="1"/>
          <p:nvPr/>
        </p:nvSpPr>
        <p:spPr>
          <a:xfrm>
            <a:off x="2058936" y="2846495"/>
            <a:ext cx="1187669" cy="4619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Rating: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7" name="Picture 6" descr="A picture containing outdoor, hay, vegetable, aerie&#10;&#10;Description automatically generated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1" t="3767" r="27863" b="8337"/>
          <a:stretch/>
        </p:blipFill>
        <p:spPr bwMode="auto">
          <a:xfrm>
            <a:off x="3253846" y="893380"/>
            <a:ext cx="2824207" cy="2438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 Box 14"/>
          <p:cNvSpPr txBox="1"/>
          <p:nvPr/>
        </p:nvSpPr>
        <p:spPr>
          <a:xfrm>
            <a:off x="4785282" y="2859361"/>
            <a:ext cx="1292772" cy="4619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Rating: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1-2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" name="Picture 9" descr="A picture containing tree, outdoor, plant, vegetable&#10;&#10;Description automatically generated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3" t="9865" r="28746" b="7475"/>
          <a:stretch/>
        </p:blipFill>
        <p:spPr bwMode="auto">
          <a:xfrm rot="5400000">
            <a:off x="6205716" y="777765"/>
            <a:ext cx="2438399" cy="26696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 Box 14"/>
          <p:cNvSpPr txBox="1"/>
          <p:nvPr/>
        </p:nvSpPr>
        <p:spPr>
          <a:xfrm>
            <a:off x="7430814" y="2846495"/>
            <a:ext cx="1292772" cy="4619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Rating: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3-4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2" name="Picture 11" descr="A person holding a green vegetable&#10;&#10;Description automatically generated with low confidenc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11838" r="41925"/>
          <a:stretch/>
        </p:blipFill>
        <p:spPr bwMode="auto">
          <a:xfrm rot="5400000">
            <a:off x="8958530" y="742517"/>
            <a:ext cx="2438399" cy="2740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102499" y="3791058"/>
            <a:ext cx="9252819" cy="243106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0 = No browning</a:t>
            </a:r>
          </a:p>
          <a:p>
            <a:pPr marL="0" indent="0">
              <a:buNone/>
            </a:pPr>
            <a:r>
              <a:rPr lang="en-US" dirty="0" smtClean="0"/>
              <a:t>1 = Browning visible, particularly in feeder roots </a:t>
            </a:r>
          </a:p>
          <a:p>
            <a:pPr marL="0" indent="0">
              <a:buNone/>
            </a:pPr>
            <a:r>
              <a:rPr lang="en-US" dirty="0" smtClean="0"/>
              <a:t>2 = Browning visible, particularly in primary roots</a:t>
            </a:r>
          </a:p>
          <a:p>
            <a:pPr marL="0" indent="0">
              <a:buNone/>
            </a:pPr>
            <a:r>
              <a:rPr lang="en-US" dirty="0" smtClean="0"/>
              <a:t>3 = Browning visible, particularly around the crown</a:t>
            </a:r>
          </a:p>
          <a:p>
            <a:pPr marL="0" indent="0">
              <a:buNone/>
            </a:pPr>
            <a:r>
              <a:rPr lang="en-US" dirty="0" smtClean="0"/>
              <a:t>4 = Browning in and/or around the crown</a:t>
            </a:r>
          </a:p>
          <a:p>
            <a:pPr marL="0" indent="0">
              <a:buNone/>
            </a:pPr>
            <a:r>
              <a:rPr lang="en-US" dirty="0" smtClean="0"/>
              <a:t>5 = Extensive browning in crown </a:t>
            </a:r>
          </a:p>
          <a:p>
            <a:endParaRPr lang="en-US" dirty="0"/>
          </a:p>
        </p:txBody>
      </p:sp>
      <p:sp>
        <p:nvSpPr>
          <p:cNvPr id="14" name="Text Box 14"/>
          <p:cNvSpPr txBox="1"/>
          <p:nvPr/>
        </p:nvSpPr>
        <p:spPr>
          <a:xfrm>
            <a:off x="10355318" y="2873812"/>
            <a:ext cx="1187669" cy="4619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Rating: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72118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6344" y="346842"/>
            <a:ext cx="357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Remove infested soil before leaving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22882" y="3059668"/>
            <a:ext cx="576119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Repeat the race 4 trial : 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-    Same location but in winter-spring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/>
              <a:t>Record soil Temp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/>
              <a:t>Quantify pathogen level in soil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/>
              <a:t>Compare to summer-fall trial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31078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7" t="19567" r="10320" b="21760"/>
          <a:stretch/>
        </p:blipFill>
        <p:spPr bwMode="auto">
          <a:xfrm rot="5400000">
            <a:off x="-905423" y="2577432"/>
            <a:ext cx="5185991" cy="3375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5868" y="6019065"/>
            <a:ext cx="1579278" cy="369332"/>
          </a:xfrm>
          <a:prstGeom prst="rect">
            <a:avLst/>
          </a:prstGeom>
          <a:solidFill>
            <a:schemeClr val="lt1"/>
          </a:solidFill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Pithiness of 4. </a:t>
            </a:r>
            <a:endParaRPr lang="en-US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31172" y="249851"/>
            <a:ext cx="8019394" cy="19152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/>
              <a:t>Agronomic characteristics: </a:t>
            </a:r>
            <a:r>
              <a:rPr lang="en-US" b="1" dirty="0" smtClean="0"/>
              <a:t>Petiole length, greenness and cracking. Stalk weight, bolting, pithiness, </a:t>
            </a:r>
            <a:r>
              <a:rPr lang="en-US" b="1" dirty="0" err="1" smtClean="0"/>
              <a:t>ribbiness</a:t>
            </a:r>
            <a:r>
              <a:rPr lang="en-US" b="1" dirty="0"/>
              <a:t> </a:t>
            </a:r>
            <a:r>
              <a:rPr lang="en-US" b="1" dirty="0" smtClean="0"/>
              <a:t>and suckering</a:t>
            </a:r>
            <a:endParaRPr lang="en-US" b="1" dirty="0"/>
          </a:p>
        </p:txBody>
      </p:sp>
      <p:pic>
        <p:nvPicPr>
          <p:cNvPr id="5" name="Picture 4" descr="A picture containing person, ground, outdoor, vegetable&#10;&#10;Description automatically generated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1" r="13161"/>
          <a:stretch/>
        </p:blipFill>
        <p:spPr bwMode="auto">
          <a:xfrm>
            <a:off x="3731172" y="2869324"/>
            <a:ext cx="8229599" cy="39886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9788985" y="5330637"/>
            <a:ext cx="1628972" cy="369332"/>
          </a:xfrm>
          <a:prstGeom prst="rect">
            <a:avLst/>
          </a:prstGeom>
          <a:solidFill>
            <a:schemeClr val="lt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Ribbiness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4.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9226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862" y="1310124"/>
            <a:ext cx="5433848" cy="414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2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779" y="133898"/>
            <a:ext cx="10376338" cy="1074792"/>
          </a:xfrm>
        </p:spPr>
        <p:txBody>
          <a:bodyPr/>
          <a:lstStyle/>
          <a:p>
            <a:r>
              <a:rPr lang="en-US" b="1" dirty="0" smtClean="0"/>
              <a:t>Mortality at Camarillo, 3 WAP, race 4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" y="1418896"/>
            <a:ext cx="5976043" cy="4516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993" y="1418896"/>
            <a:ext cx="6022007" cy="45165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5935401"/>
            <a:ext cx="3072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‘Bachata’ in Block 4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383518" y="5935401"/>
            <a:ext cx="3082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‘Bachata’ in Block 1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4448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779" y="133898"/>
            <a:ext cx="10376338" cy="1074792"/>
          </a:xfrm>
        </p:spPr>
        <p:txBody>
          <a:bodyPr/>
          <a:lstStyle/>
          <a:p>
            <a:r>
              <a:rPr lang="en-US" b="1" dirty="0" smtClean="0"/>
              <a:t>Mortality at Camarillo, 3 WAP, race 4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5935401"/>
            <a:ext cx="3071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‘RZ 4001’ in Block 4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383518" y="5935401"/>
            <a:ext cx="3071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‘RZ 4001’ in Block 1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96" y="1109157"/>
            <a:ext cx="6242304" cy="4681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538" y="1109157"/>
            <a:ext cx="6242304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3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779" y="133898"/>
            <a:ext cx="10376338" cy="1074792"/>
          </a:xfrm>
        </p:spPr>
        <p:txBody>
          <a:bodyPr/>
          <a:lstStyle/>
          <a:p>
            <a:r>
              <a:rPr lang="en-US" b="1" dirty="0" smtClean="0"/>
              <a:t>Mortality at Camarillo, 3 WAP, race 4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18593" y="6096997"/>
            <a:ext cx="1970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‘Challenger’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86" y="1047093"/>
            <a:ext cx="5724215" cy="50499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01" y="1047092"/>
            <a:ext cx="6050299" cy="50499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93421" y="6127228"/>
            <a:ext cx="189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‘Command’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5664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779" y="133898"/>
            <a:ext cx="10376338" cy="1074792"/>
          </a:xfrm>
        </p:spPr>
        <p:txBody>
          <a:bodyPr/>
          <a:lstStyle/>
          <a:p>
            <a:r>
              <a:rPr lang="en-US" b="1" dirty="0" smtClean="0"/>
              <a:t>Mortality at Camarillo, 3 WAP, race 4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18593" y="6096997"/>
            <a:ext cx="155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‘RZ 4006’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793421" y="6127228"/>
            <a:ext cx="997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‘TZ 4’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86" y="1047091"/>
            <a:ext cx="5685676" cy="4775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96" y="1047091"/>
            <a:ext cx="6242304" cy="477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8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5156</TotalTime>
  <Words>651</Words>
  <Application>Microsoft Office PowerPoint</Application>
  <PresentationFormat>Widescreen</PresentationFormat>
  <Paragraphs>162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Celery Cultivar Evaluation:  F. oxysporum f. sp. apii , races 2 and 4. </vt:lpstr>
      <vt:lpstr>2022 Field trials</vt:lpstr>
      <vt:lpstr>Fusarium infection ratings 0 - 5</vt:lpstr>
      <vt:lpstr>PowerPoint Presentation</vt:lpstr>
      <vt:lpstr>PowerPoint Presentation</vt:lpstr>
      <vt:lpstr>Mortality at Camarillo, 3 WAP, race 4</vt:lpstr>
      <vt:lpstr>Mortality at Camarillo, 3 WAP, race 4</vt:lpstr>
      <vt:lpstr>Mortality at Camarillo, 3 WAP, race 4</vt:lpstr>
      <vt:lpstr>Mortality at Camarillo, 3 WAP, race 4</vt:lpstr>
      <vt:lpstr>PowerPoint Presentation</vt:lpstr>
      <vt:lpstr>PowerPoint Presentation</vt:lpstr>
      <vt:lpstr>Mortality (avg over all cultivars)</vt:lpstr>
      <vt:lpstr>Fusarium infection score (avg over all cultivars)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Fusarium infection score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Germplasm with resistance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Oleg Daugovish</dc:creator>
  <cp:lastModifiedBy>Oleg</cp:lastModifiedBy>
  <cp:revision>48</cp:revision>
  <dcterms:created xsi:type="dcterms:W3CDTF">2022-12-05T20:04:41Z</dcterms:created>
  <dcterms:modified xsi:type="dcterms:W3CDTF">2022-12-16T20:31:14Z</dcterms:modified>
</cp:coreProperties>
</file>