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62" r:id="rId3"/>
    <p:sldId id="260" r:id="rId4"/>
    <p:sldId id="266" r:id="rId5"/>
    <p:sldId id="257" r:id="rId6"/>
    <p:sldId id="261" r:id="rId7"/>
    <p:sldId id="265" r:id="rId8"/>
    <p:sldId id="268" r:id="rId9"/>
    <p:sldId id="270" r:id="rId10"/>
    <p:sldId id="269" r:id="rId11"/>
    <p:sldId id="277" r:id="rId12"/>
    <p:sldId id="278" r:id="rId13"/>
    <p:sldId id="283" r:id="rId14"/>
    <p:sldId id="274" r:id="rId15"/>
    <p:sldId id="275" r:id="rId16"/>
    <p:sldId id="271" r:id="rId17"/>
    <p:sldId id="272" r:id="rId18"/>
    <p:sldId id="281" r:id="rId19"/>
    <p:sldId id="282" r:id="rId20"/>
    <p:sldId id="273" r:id="rId21"/>
    <p:sldId id="284" r:id="rId22"/>
    <p:sldId id="2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01" autoAdjust="0"/>
    <p:restoredTop sz="88844"/>
  </p:normalViewPr>
  <p:slideViewPr>
    <p:cSldViewPr snapToGrid="0">
      <p:cViewPr varScale="1">
        <p:scale>
          <a:sx n="80" d="100"/>
          <a:sy n="80" d="100"/>
        </p:scale>
        <p:origin x="60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98438-E306-4C62-9ABB-7728738852AD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465F0-61CA-4378-A500-4C6D23736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18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Arrival in California unclear but moth was already present in California and reported as a </a:t>
            </a:r>
            <a:r>
              <a:rPr lang="en-US" dirty="0" err="1"/>
              <a:t>cole</a:t>
            </a:r>
            <a:r>
              <a:rPr lang="en-US" dirty="0"/>
              <a:t> crop pest by UC in the 1960s.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465F0-61CA-4378-A500-4C6D23736D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60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https://www.canolacouncil.org/canola-encyclopedia/insects/diamondback-moth/</a:t>
            </a:r>
          </a:p>
          <a:p>
            <a:endParaRPr lang="en-US" dirty="0"/>
          </a:p>
          <a:p>
            <a:r>
              <a:rPr lang="en-US" dirty="0"/>
              <a:t>https://entnemdept.ufl.edu/creatures/veg/leaf/diamondback_moth.htm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465F0-61CA-4378-A500-4C6D23736D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51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Cauliflower https://www.ipmimages.org/browse/detail.cfm?imgnum=5566244</a:t>
            </a:r>
          </a:p>
          <a:p>
            <a:r>
              <a:rPr lang="en-US" dirty="0"/>
              <a:t>Cabbage https://www.insectimages.org/browse/detail.cfm?imgnum=5475840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465F0-61CA-4378-A500-4C6D23736D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37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465F0-61CA-4378-A500-4C6D23736D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10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https://entnemdept.ufl.edu/creatures/misc/wasps/diadegma_insulare.htm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465F0-61CA-4378-A500-4C6D23736D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04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465F0-61CA-4378-A500-4C6D23736D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88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465F0-61CA-4378-A500-4C6D23736D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8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465F0-61CA-4378-A500-4C6D23736D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86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465F0-61CA-4378-A500-4C6D23736DF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88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14BFAE-1FF0-4159-A557-95C28FDF4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64BC7CA-6C89-48EE-B315-8D1F69299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74E05B-2B0E-40CC-A141-41733834B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CCEA-BC6D-4BC4-9B43-07D3BD25714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CC7D64-46D3-4D2C-9DC5-53380C09B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09272E-9117-4DDD-A9CC-0DE5BE536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3BC5-22FA-4D99-85E7-15410D33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3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118AF1-CE99-4DEE-95A2-EE53168C1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7937497-3A2D-40B9-BF27-1C15E692A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63ACD3-DA00-43C3-8DE6-F405DF8B9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CCEA-BC6D-4BC4-9B43-07D3BD25714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9E6D50-D807-4A9F-8522-349B0DA06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1379CB-34D6-49A6-9E2B-16E604E31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3BC5-22FA-4D99-85E7-15410D33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59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25E0E77-5C00-4012-8A45-47851E50ED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1184EB-D7E4-488C-AE77-842EC1E3E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300ECB-CA5D-41F7-9E93-AA3B70271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CCEA-BC6D-4BC4-9B43-07D3BD25714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D6852D-76C7-4E97-930D-3C73B1CF9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0AA6CC-60D2-4916-8E76-9ACF2EEA1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3BC5-22FA-4D99-85E7-15410D33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8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9F5F76-9689-410E-924C-61298BCA6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9DC06F-E9D1-4FF7-9A78-020494679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53913E-438C-4B8D-BB42-31F753C45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CCEA-BC6D-4BC4-9B43-07D3BD25714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693CED-7276-47CC-8DB5-B96DDD56E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EA311E-2F3F-4E5C-895D-E85D4E7FF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3BC5-22FA-4D99-85E7-15410D33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1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8ABCBD-F61F-4A5C-A737-8551C90B3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F43145-0D23-444A-B217-FCCA33D4D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E40697-99FE-469B-A447-F2D40832F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CCEA-BC6D-4BC4-9B43-07D3BD25714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654D8E-049C-415F-B37F-44A3BD17A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53817D-B25A-44DD-8558-4394C6E1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3BC5-22FA-4D99-85E7-15410D33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60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013A9F-6B17-46D2-8B41-B2E773155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FB6553-AAE2-448E-A0C9-13BC23E354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ABB37E-12B8-450F-91E7-0DA758194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B01D4A-AF6F-4A7F-85D2-36A9789F2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CCEA-BC6D-4BC4-9B43-07D3BD25714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225B1B-D563-490C-BFAC-A1D1D1AD9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8D4ED0-009E-4399-AC0E-F0479B0AD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3BC5-22FA-4D99-85E7-15410D33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59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5AA1D6-E22E-4D4E-B4D7-05420E81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9D3F3F-E8E5-4816-90BF-641E243A0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2CC0E5-E037-4FBB-8AA4-F05F1F238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676947F-F1A1-424A-8EE6-5FDBA01A1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935951C-D8F5-49D2-928C-FA0DE117A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539DFB7-4DE2-47B8-8650-C1528B6D6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CCEA-BC6D-4BC4-9B43-07D3BD25714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2368DFC-9B10-4A15-9783-C7BB006D8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6348BB7-A9CE-4113-B94B-322AABFE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3BC5-22FA-4D99-85E7-15410D33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5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E91B14-7839-4AB3-BBE5-4016415A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2E30B93-216D-4279-B815-BA2BB7818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CCEA-BC6D-4BC4-9B43-07D3BD25714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3F87349-D7C2-4E00-B2C0-7A89EFEE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D2B404E-E10F-47B7-8BCD-0454E1ED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3BC5-22FA-4D99-85E7-15410D33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2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86B218-0595-430F-9C01-49E23DAC2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CCEA-BC6D-4BC4-9B43-07D3BD25714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77EBE0-6EA5-45B5-BB58-1E82C8DAA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965F87-C639-4C54-A6D3-D54C16692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3BC5-22FA-4D99-85E7-15410D33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7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FCF714-BC14-4A6E-812E-48E1C1C7A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2D9827-7E63-41CE-BDB9-4FC16C1C2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F5B9F1B-F68F-4C4A-80BE-582DB019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A3277D-A8FC-4573-A021-58C8AE3AD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CCEA-BC6D-4BC4-9B43-07D3BD25714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8E774F2-DB18-414E-8366-D5EA4998F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986AAC-ECA9-4191-9FE1-81DF7637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3BC5-22FA-4D99-85E7-15410D33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84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0BCF78-2836-452A-9BFB-5B113C428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5B79B2-CD55-4EE0-82F6-348EFCDE0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AC3F00-2673-47FE-852D-B16E57B62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05F6B5-5D5B-4DD7-B351-13BCBFC9B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CCEA-BC6D-4BC4-9B43-07D3BD25714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BAA8F3-A735-4213-8CB6-EA8EEF284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E87A8B-986B-42F8-B227-8A972761D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3BC5-22FA-4D99-85E7-15410D33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5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2DF3BD5-FA35-4B8C-8387-D7B8850EF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6D36B9-4324-46B5-B43A-5D523ED17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87C6D-14F5-4563-8D3E-A8C009701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8CCEA-BC6D-4BC4-9B43-07D3BD25714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6D5991-99D8-41B6-B830-BC6A7CFE3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F441CD-3EDB-4A09-B977-E51290E8F2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63BC5-22FA-4D99-85E7-15410D336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2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jpg"/><Relationship Id="rId5" Type="http://schemas.openxmlformats.org/officeDocument/2006/relationships/hyperlink" Target="https://www.insectimages.org/browse/detail.cfm?imgnum=5367914#collapseseven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9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microsoft.com/office/2007/relationships/hdphoto" Target="../media/hdphoto1.wdp"/><Relationship Id="rId4" Type="http://schemas.openxmlformats.org/officeDocument/2006/relationships/image" Target="../media/image40.png"/><Relationship Id="rId9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13" Type="http://schemas.openxmlformats.org/officeDocument/2006/relationships/image" Target="../media/image58.png"/><Relationship Id="rId3" Type="http://schemas.openxmlformats.org/officeDocument/2006/relationships/image" Target="../media/image49.tiff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tiff"/><Relationship Id="rId11" Type="http://schemas.openxmlformats.org/officeDocument/2006/relationships/image" Target="../media/image56.jpeg"/><Relationship Id="rId5" Type="http://schemas.microsoft.com/office/2007/relationships/hdphoto" Target="../media/hdphoto2.wdp"/><Relationship Id="rId10" Type="http://schemas.openxmlformats.org/officeDocument/2006/relationships/image" Target="../media/image55.jpeg"/><Relationship Id="rId4" Type="http://schemas.openxmlformats.org/officeDocument/2006/relationships/image" Target="../media/image50.png"/><Relationship Id="rId9" Type="http://schemas.openxmlformats.org/officeDocument/2006/relationships/image" Target="../media/image54.jpeg"/><Relationship Id="rId1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ectimages.org/browse/detail.cfm?imgnum=1233181#collapseseven" TargetMode="External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ectimages.org/browse/detail.cfm?imgnum=1455104#collapseseven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614F9D-DABC-40C7-A34B-BD6EF5208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9" y="365125"/>
            <a:ext cx="11816861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Update: Classical Biological of </a:t>
            </a:r>
            <a:b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Diamondback Moth (</a:t>
            </a:r>
            <a:r>
              <a:rPr lang="en-US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Plutella</a:t>
            </a:r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xylostella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Picture 6" descr="A picture containing insect&#10;&#10;Description automatically generated">
            <a:extLst>
              <a:ext uri="{FF2B5EF4-FFF2-40B4-BE49-F238E27FC236}">
                <a16:creationId xmlns:a16="http://schemas.microsoft.com/office/drawing/2014/main" xmlns="" id="{690B6735-518D-4990-A825-79A5AF5AE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9" y="2052030"/>
            <a:ext cx="4698592" cy="3118104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8" name="Content Placeholder 16" descr="A picture containing vegetable&#10;&#10;Description automatically generated">
            <a:extLst>
              <a:ext uri="{FF2B5EF4-FFF2-40B4-BE49-F238E27FC236}">
                <a16:creationId xmlns:a16="http://schemas.microsoft.com/office/drawing/2014/main" xmlns="" id="{0910241A-2D2F-4ECC-8EFB-12EAC3A484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1597" y="2052021"/>
            <a:ext cx="4534756" cy="310896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A8E4062-C882-4A53-AE9E-272D7C30FD42}"/>
              </a:ext>
            </a:extLst>
          </p:cNvPr>
          <p:cNvSpPr txBox="1"/>
          <p:nvPr/>
        </p:nvSpPr>
        <p:spPr>
          <a:xfrm>
            <a:off x="10812799" y="4959777"/>
            <a:ext cx="1619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Credit: Ian Grettenberger, UCD</a:t>
            </a:r>
            <a:endParaRPr lang="en-US" sz="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CCB8EE0-E832-49B1-B716-E79D28F3AE51}"/>
              </a:ext>
            </a:extLst>
          </p:cNvPr>
          <p:cNvSpPr txBox="1"/>
          <p:nvPr/>
        </p:nvSpPr>
        <p:spPr>
          <a:xfrm>
            <a:off x="1639466" y="4959776"/>
            <a:ext cx="29389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sz="600" b="1" i="0" u="sng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Russ </a:t>
            </a:r>
            <a:r>
              <a:rPr lang="en-US" sz="600" b="1" i="0" u="sng" dirty="0" err="1"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Ottens</a:t>
            </a:r>
            <a:r>
              <a:rPr lang="en-US" sz="600" b="1" i="0" u="sng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, University of Georgia, Bugwood.org</a:t>
            </a:r>
            <a:endParaRPr lang="en-US" sz="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00DF160-775B-9A44-8CE1-2FE9231FEC34}"/>
              </a:ext>
            </a:extLst>
          </p:cNvPr>
          <p:cNvSpPr txBox="1">
            <a:spLocks/>
          </p:cNvSpPr>
          <p:nvPr/>
        </p:nvSpPr>
        <p:spPr>
          <a:xfrm>
            <a:off x="187569" y="5421441"/>
            <a:ext cx="11816861" cy="13213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Ricky Lara, Ph.D.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Environmental Scientist, Specialist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CDFA Biological Control Program 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13, 2022</a:t>
            </a:r>
          </a:p>
        </p:txBody>
      </p:sp>
      <p:pic>
        <p:nvPicPr>
          <p:cNvPr id="5" name="Content Placeholder 4" descr="A bee on a leaf&#10;&#10;Description automatically generated with medium confidence">
            <a:extLst>
              <a:ext uri="{FF2B5EF4-FFF2-40B4-BE49-F238E27FC236}">
                <a16:creationId xmlns:a16="http://schemas.microsoft.com/office/drawing/2014/main" xmlns="" id="{BFF8CD2E-C7D5-46FF-A49B-3851986B9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28" r="5610"/>
          <a:stretch/>
        </p:blipFill>
        <p:spPr>
          <a:xfrm>
            <a:off x="3966694" y="2052021"/>
            <a:ext cx="4200734" cy="3108960"/>
          </a:xfrm>
          <a:noFill/>
          <a:ln w="38100"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18DA35-B002-463F-9B58-D00D6C720DB1}"/>
              </a:ext>
            </a:extLst>
          </p:cNvPr>
          <p:cNvSpPr txBox="1"/>
          <p:nvPr/>
        </p:nvSpPr>
        <p:spPr>
          <a:xfrm>
            <a:off x="6916289" y="4959776"/>
            <a:ext cx="1619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Credit: Ian Grettenberger, UCD</a:t>
            </a:r>
            <a:endParaRPr lang="en-US" sz="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960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EAA96A-92F7-467A-90EE-5C9F7334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08" y="24353"/>
            <a:ext cx="4410924" cy="167660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DBM Parasitoids Agents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7A8FE4A8-CE39-26EC-629B-E61C9A571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8" y="1773382"/>
            <a:ext cx="4410924" cy="4444539"/>
          </a:xfrm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150+ of hymenopteran parasitoids recorded in the world.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Egg: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Trichogramma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parasitoids. Not entirely host specific to just DBM.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Inundative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biological control. </a:t>
            </a:r>
          </a:p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Larval parasitoid: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Diadegma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semiclausum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Pupal parasitoid: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Diadromus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collaris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2B38F72-8FC4-4001-8C67-FA6B86DEC7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xmlns="" id="{D6B5E0B9-3C3D-4921-872B-5C1E2B4AFC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6" b="-1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15D0F16B-1786-476A-A34E-7C766073878F}"/>
              </a:ext>
            </a:extLst>
          </p:cNvPr>
          <p:cNvSpPr txBox="1">
            <a:spLocks/>
          </p:cNvSpPr>
          <p:nvPr/>
        </p:nvSpPr>
        <p:spPr>
          <a:xfrm>
            <a:off x="4783014" y="6400801"/>
            <a:ext cx="7324578" cy="437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life history of </a:t>
            </a:r>
            <a:r>
              <a:rPr lang="en-US" sz="12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1200" b="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vestalis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and </a:t>
            </a:r>
            <a:r>
              <a:rPr lang="en-US" sz="12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1200" b="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collaris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US" sz="12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1200" b="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vestalis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preferentially parasitizes second and third instar </a:t>
            </a:r>
            <a:r>
              <a:rPr lang="en-US" sz="12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1200" b="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xylostella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larvae (L2 and L3); and </a:t>
            </a:r>
            <a:r>
              <a:rPr lang="en-US" sz="12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1200" b="0" i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collaris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parasitizes pupal stage hosts. Shi et al. 2019.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766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910660-6A31-425A-B081-4C4992C48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49" y="774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Cotesia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sp. parasitizing DBM larvae</a:t>
            </a:r>
          </a:p>
        </p:txBody>
      </p:sp>
      <p:pic>
        <p:nvPicPr>
          <p:cNvPr id="4" name="DBM-Cotesia">
            <a:hlinkClick r:id="" action="ppaction://media"/>
            <a:extLst>
              <a:ext uri="{FF2B5EF4-FFF2-40B4-BE49-F238E27FC236}">
                <a16:creationId xmlns:a16="http://schemas.microsoft.com/office/drawing/2014/main" xmlns="" id="{26B8C179-1E3A-42AE-BAA0-796B46E308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056" y="1403012"/>
            <a:ext cx="7735887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B7BDB4-0A2C-48CD-8BA1-AEE7B5F273A7}"/>
              </a:ext>
            </a:extLst>
          </p:cNvPr>
          <p:cNvSpPr txBox="1"/>
          <p:nvPr/>
        </p:nvSpPr>
        <p:spPr>
          <a:xfrm>
            <a:off x="10582382" y="6411219"/>
            <a:ext cx="145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J. </a:t>
            </a:r>
            <a:r>
              <a:rPr lang="en-US" dirty="0" err="1">
                <a:solidFill>
                  <a:schemeClr val="bg1"/>
                </a:solidFill>
              </a:rPr>
              <a:t>Holopainen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1B7940FD-C001-4546-B13B-AC82812DDA58}"/>
              </a:ext>
            </a:extLst>
          </p:cNvPr>
          <p:cNvCxnSpPr/>
          <p:nvPr/>
        </p:nvCxnSpPr>
        <p:spPr>
          <a:xfrm>
            <a:off x="4678279" y="3426281"/>
            <a:ext cx="863600" cy="152400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62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910660-6A31-425A-B081-4C4992C48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49" y="774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Diadegma</a:t>
            </a:r>
            <a:r>
              <a:rPr lang="en-US" sz="4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insulare</a:t>
            </a:r>
            <a:r>
              <a:rPr lang="en-US" sz="4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parasitizing DBM</a:t>
            </a:r>
          </a:p>
        </p:txBody>
      </p:sp>
      <p:pic>
        <p:nvPicPr>
          <p:cNvPr id="6" name="DBM-Diadegma-Short">
            <a:hlinkClick r:id="" action="ppaction://media"/>
            <a:extLst>
              <a:ext uri="{FF2B5EF4-FFF2-40B4-BE49-F238E27FC236}">
                <a16:creationId xmlns:a16="http://schemas.microsoft.com/office/drawing/2014/main" xmlns="" id="{4F9E2F27-9F27-44ED-8FA4-8ECC9ABB6E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3733828" y="-512646"/>
            <a:ext cx="4927346" cy="8758662"/>
          </a:xfr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00DE19AF-33C7-2D44-A6ED-AB907A8428B6}"/>
              </a:ext>
            </a:extLst>
          </p:cNvPr>
          <p:cNvCxnSpPr>
            <a:cxnSpLocks/>
          </p:cNvCxnSpPr>
          <p:nvPr/>
        </p:nvCxnSpPr>
        <p:spPr>
          <a:xfrm flipH="1">
            <a:off x="8060489" y="4396830"/>
            <a:ext cx="939131" cy="0"/>
          </a:xfrm>
          <a:prstGeom prst="straightConnector1">
            <a:avLst/>
          </a:prstGeom>
          <a:ln w="1301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05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DAFFCE-3720-5C4E-922D-C1054ADA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789" y="8242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Snapshot of DBM Sampling (Oct 23)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1E44DF-D128-4148-9555-FC279326E0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0" r="7053"/>
          <a:stretch/>
        </p:blipFill>
        <p:spPr>
          <a:xfrm>
            <a:off x="3437020" y="1882243"/>
            <a:ext cx="4086726" cy="4245952"/>
          </a:xfrm>
          <a:prstGeom prst="rect">
            <a:avLst/>
          </a:prstGeom>
          <a:ln w="2540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ADF270-EF73-0C41-955D-2356059677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47" r="4993"/>
          <a:stretch/>
        </p:blipFill>
        <p:spPr>
          <a:xfrm>
            <a:off x="7411452" y="1882243"/>
            <a:ext cx="4700333" cy="4245952"/>
          </a:xfrm>
          <a:prstGeom prst="rect">
            <a:avLst/>
          </a:prstGeom>
          <a:ln w="0">
            <a:noFill/>
          </a:ln>
        </p:spPr>
      </p:pic>
      <p:pic>
        <p:nvPicPr>
          <p:cNvPr id="10" name="Content Placeholder 4" descr="A bee on a leaf&#10;&#10;Description automatically generated with medium confidence">
            <a:extLst>
              <a:ext uri="{FF2B5EF4-FFF2-40B4-BE49-F238E27FC236}">
                <a16:creationId xmlns:a16="http://schemas.microsoft.com/office/drawing/2014/main" xmlns="" id="{FE05E011-D5CA-EA47-BE32-6BBB6B2BA4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18" r="22405"/>
          <a:stretch/>
        </p:blipFill>
        <p:spPr>
          <a:xfrm>
            <a:off x="80215" y="1890562"/>
            <a:ext cx="3450163" cy="422452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AFB3C3-9F14-9142-A593-2D66331B4C14}"/>
              </a:ext>
            </a:extLst>
          </p:cNvPr>
          <p:cNvSpPr txBox="1"/>
          <p:nvPr/>
        </p:nvSpPr>
        <p:spPr>
          <a:xfrm>
            <a:off x="6311232" y="2671679"/>
            <a:ext cx="1251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Parasitism: 56%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11E3C2-196D-B344-919B-47086BAFF6BC}"/>
              </a:ext>
            </a:extLst>
          </p:cNvPr>
          <p:cNvSpPr txBox="1"/>
          <p:nvPr/>
        </p:nvSpPr>
        <p:spPr>
          <a:xfrm>
            <a:off x="10792657" y="2671679"/>
            <a:ext cx="1224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Parasitism: 31%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6F0862D-715E-9E4F-B29F-8F2C9B39DF79}"/>
              </a:ext>
            </a:extLst>
          </p:cNvPr>
          <p:cNvSpPr txBox="1"/>
          <p:nvPr/>
        </p:nvSpPr>
        <p:spPr>
          <a:xfrm>
            <a:off x="6481008" y="5125453"/>
            <a:ext cx="78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N=71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688B123-AD00-0444-B6B0-F81CC0AF7609}"/>
              </a:ext>
            </a:extLst>
          </p:cNvPr>
          <p:cNvSpPr txBox="1"/>
          <p:nvPr/>
        </p:nvSpPr>
        <p:spPr>
          <a:xfrm>
            <a:off x="10839335" y="5125453"/>
            <a:ext cx="935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N=190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1B27FB8-4292-0F43-920D-E8D7FB872E6C}"/>
              </a:ext>
            </a:extLst>
          </p:cNvPr>
          <p:cNvSpPr txBox="1"/>
          <p:nvPr/>
        </p:nvSpPr>
        <p:spPr>
          <a:xfrm>
            <a:off x="10550298" y="6523513"/>
            <a:ext cx="1435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Salinas Valley</a:t>
            </a:r>
          </a:p>
        </p:txBody>
      </p:sp>
    </p:spTree>
    <p:extLst>
      <p:ext uri="{BB962C8B-B14F-4D97-AF65-F5344CB8AC3E}">
        <p14:creationId xmlns:p14="http://schemas.microsoft.com/office/powerpoint/2010/main" val="350789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xmlns="" id="{114EEFC8-AB7E-084A-9FA6-29DDEBB7C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9" y="23187"/>
            <a:ext cx="12203044" cy="6857989"/>
          </a:xfrm>
          <a:ln w="25400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EBDB96-0A08-BB4E-BFD5-0BAE5C795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xmlns="" id="{8617410F-8916-5349-B771-BD01567AEF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01" y="2345569"/>
            <a:ext cx="6089904" cy="448263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xmlns="" id="{9AB9E72A-929F-1743-98B8-5ED46CADC9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4179" y="2348610"/>
            <a:ext cx="6089904" cy="447744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E8787E2-BB43-5743-B1A5-6A8A272DE01E}"/>
              </a:ext>
            </a:extLst>
          </p:cNvPr>
          <p:cNvSpPr txBox="1"/>
          <p:nvPr/>
        </p:nvSpPr>
        <p:spPr>
          <a:xfrm>
            <a:off x="0" y="19876"/>
            <a:ext cx="575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0B2A7A1-5724-F049-97EC-6422FADB331D}"/>
              </a:ext>
            </a:extLst>
          </p:cNvPr>
          <p:cNvSpPr txBox="1"/>
          <p:nvPr/>
        </p:nvSpPr>
        <p:spPr>
          <a:xfrm>
            <a:off x="19667" y="2340288"/>
            <a:ext cx="575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1630E17-4787-C645-B351-5C2EA73A713B}"/>
              </a:ext>
            </a:extLst>
          </p:cNvPr>
          <p:cNvSpPr txBox="1"/>
          <p:nvPr/>
        </p:nvSpPr>
        <p:spPr>
          <a:xfrm>
            <a:off x="6066237" y="2330821"/>
            <a:ext cx="575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6508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1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2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565C80-90BF-FF46-800A-6B7DF0DAF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ird's eye view of a neighborhood&#10;&#10;Description automatically generated with low confidence">
            <a:extLst>
              <a:ext uri="{FF2B5EF4-FFF2-40B4-BE49-F238E27FC236}">
                <a16:creationId xmlns:a16="http://schemas.microsoft.com/office/drawing/2014/main" xmlns="" id="{5845D8BB-A80E-1649-818D-83027DD15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904" y="1027906"/>
            <a:ext cx="6089904" cy="4201475"/>
          </a:xfrm>
          <a:ln w="25400">
            <a:solidFill>
              <a:schemeClr val="bg1"/>
            </a:solidFill>
          </a:ln>
        </p:spPr>
      </p:pic>
      <p:pic>
        <p:nvPicPr>
          <p:cNvPr id="7" name="Picture 6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xmlns="" id="{8662A7BA-5548-2844-B93B-AA01DF669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7907"/>
            <a:ext cx="6089904" cy="420147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7169CA0-5411-C74A-A332-51D3183BD1D0}"/>
              </a:ext>
            </a:extLst>
          </p:cNvPr>
          <p:cNvSpPr txBox="1"/>
          <p:nvPr/>
        </p:nvSpPr>
        <p:spPr>
          <a:xfrm>
            <a:off x="0" y="1027906"/>
            <a:ext cx="575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FAF6F72-7C74-F84D-AB50-FE330F740C81}"/>
              </a:ext>
            </a:extLst>
          </p:cNvPr>
          <p:cNvSpPr txBox="1"/>
          <p:nvPr/>
        </p:nvSpPr>
        <p:spPr>
          <a:xfrm>
            <a:off x="6089904" y="1012924"/>
            <a:ext cx="575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EE3653-E9C3-9F4B-9578-CEAC825E8976}"/>
              </a:ext>
            </a:extLst>
          </p:cNvPr>
          <p:cNvSpPr txBox="1"/>
          <p:nvPr/>
        </p:nvSpPr>
        <p:spPr>
          <a:xfrm>
            <a:off x="6995503" y="1845779"/>
            <a:ext cx="246888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Quarantine Facility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A2ABF4B-80BB-8542-82EA-616E5F1AE973}"/>
              </a:ext>
            </a:extLst>
          </p:cNvPr>
          <p:cNvSpPr txBox="1"/>
          <p:nvPr/>
        </p:nvSpPr>
        <p:spPr>
          <a:xfrm>
            <a:off x="6252972" y="4151445"/>
            <a:ext cx="246888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Offices/Lab Space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D539A148-5345-AD40-992D-75B9B55E1E52}"/>
              </a:ext>
            </a:extLst>
          </p:cNvPr>
          <p:cNvCxnSpPr>
            <a:cxnSpLocks/>
          </p:cNvCxnSpPr>
          <p:nvPr/>
        </p:nvCxnSpPr>
        <p:spPr>
          <a:xfrm flipV="1">
            <a:off x="8229943" y="3657800"/>
            <a:ext cx="491909" cy="493644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19C7817F-B5C6-FE4F-B0B5-B66738E343EA}"/>
              </a:ext>
            </a:extLst>
          </p:cNvPr>
          <p:cNvCxnSpPr>
            <a:cxnSpLocks/>
          </p:cNvCxnSpPr>
          <p:nvPr/>
        </p:nvCxnSpPr>
        <p:spPr>
          <a:xfrm>
            <a:off x="7497392" y="2241881"/>
            <a:ext cx="383459" cy="412366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705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7C6E90-16D1-5E4E-A20B-CD5E77DAC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D3C7E378-3DC9-904E-8E9B-C8DF1765D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6" y="3513223"/>
            <a:ext cx="4023360" cy="301752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7" name="Content Placeholder 16" descr="A person in a lab coat&#10;&#10;Description automatically generated with medium confidence">
            <a:extLst>
              <a:ext uri="{FF2B5EF4-FFF2-40B4-BE49-F238E27FC236}">
                <a16:creationId xmlns:a16="http://schemas.microsoft.com/office/drawing/2014/main" xmlns="" id="{124D808E-3073-7441-8921-9D49D6037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725" y="447576"/>
            <a:ext cx="4023360" cy="3017520"/>
          </a:xfrm>
          <a:ln w="25400">
            <a:solidFill>
              <a:schemeClr val="bg1"/>
            </a:solidFill>
          </a:ln>
        </p:spPr>
      </p:pic>
      <p:pic>
        <p:nvPicPr>
          <p:cNvPr id="20" name="Picture 19" descr="A picture containing sky, outdoor, building, house&#10;&#10;Description automatically generated">
            <a:extLst>
              <a:ext uri="{FF2B5EF4-FFF2-40B4-BE49-F238E27FC236}">
                <a16:creationId xmlns:a16="http://schemas.microsoft.com/office/drawing/2014/main" xmlns="" id="{E451B821-9D6F-194D-8ED6-43D36E2041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6" y="449349"/>
            <a:ext cx="4023360" cy="301752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22" name="Content Placeholder 4" descr="A bug on a leaf&#10;&#10;Description automatically generated with medium confidence">
            <a:extLst>
              <a:ext uri="{FF2B5EF4-FFF2-40B4-BE49-F238E27FC236}">
                <a16:creationId xmlns:a16="http://schemas.microsoft.com/office/drawing/2014/main" xmlns="" id="{D5CBB513-19CC-B949-8C9B-2AAA73C6E6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1182" y="3512923"/>
            <a:ext cx="4023360" cy="301752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9" name="Picture 18" descr="A picture containing building, indoor, door&#10;&#10;Description automatically generated">
            <a:extLst>
              <a:ext uri="{FF2B5EF4-FFF2-40B4-BE49-F238E27FC236}">
                <a16:creationId xmlns:a16="http://schemas.microsoft.com/office/drawing/2014/main" xmlns="" id="{2D79A113-DD63-8B48-889A-39F8B6E94C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7354" y="452386"/>
            <a:ext cx="4023360" cy="301752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1657BD-CE1F-D149-893C-B7EA2B7CF218}"/>
              </a:ext>
            </a:extLst>
          </p:cNvPr>
          <p:cNvSpPr txBox="1"/>
          <p:nvPr/>
        </p:nvSpPr>
        <p:spPr>
          <a:xfrm>
            <a:off x="29496" y="447576"/>
            <a:ext cx="575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255E64-1D24-C048-8612-106721C7C599}"/>
              </a:ext>
            </a:extLst>
          </p:cNvPr>
          <p:cNvSpPr txBox="1"/>
          <p:nvPr/>
        </p:nvSpPr>
        <p:spPr>
          <a:xfrm>
            <a:off x="4059450" y="447575"/>
            <a:ext cx="575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403DA26-19FD-144C-B670-D976BAA60F50}"/>
              </a:ext>
            </a:extLst>
          </p:cNvPr>
          <p:cNvSpPr txBox="1"/>
          <p:nvPr/>
        </p:nvSpPr>
        <p:spPr>
          <a:xfrm>
            <a:off x="8122167" y="432826"/>
            <a:ext cx="575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99120D8-AC62-8143-9510-4C27A9F3B3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160" y="3513223"/>
            <a:ext cx="4023360" cy="301752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EFEFED9-A905-AB48-9436-CE58235F35DD}"/>
              </a:ext>
            </a:extLst>
          </p:cNvPr>
          <p:cNvSpPr txBox="1"/>
          <p:nvPr/>
        </p:nvSpPr>
        <p:spPr>
          <a:xfrm>
            <a:off x="8151182" y="3465096"/>
            <a:ext cx="575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E465F33-3FC7-E949-91E9-098F49A35F7A}"/>
              </a:ext>
            </a:extLst>
          </p:cNvPr>
          <p:cNvSpPr txBox="1"/>
          <p:nvPr/>
        </p:nvSpPr>
        <p:spPr>
          <a:xfrm>
            <a:off x="4086725" y="3465096"/>
            <a:ext cx="575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857079-5F75-2D46-992B-F787D3BE48C6}"/>
              </a:ext>
            </a:extLst>
          </p:cNvPr>
          <p:cNvSpPr txBox="1"/>
          <p:nvPr/>
        </p:nvSpPr>
        <p:spPr>
          <a:xfrm>
            <a:off x="177" y="3492101"/>
            <a:ext cx="575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66994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022BDE4A-8A20-4A69-9C5A-581C82036A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DDEBFF-05B1-4D44-B9CE-D494B4FD1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close up of a leaf&#10;&#10;Description automatically generated">
            <a:extLst>
              <a:ext uri="{FF2B5EF4-FFF2-40B4-BE49-F238E27FC236}">
                <a16:creationId xmlns:a16="http://schemas.microsoft.com/office/drawing/2014/main" xmlns="" id="{D3A03554-CBE7-9646-8432-AB66BED87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6065705" y="3404881"/>
            <a:ext cx="6089904" cy="343180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5" name="Content Placeholder 4" descr="A group of people sitting in a field of grass&#10;&#10;Description automatically generated with medium confidence">
            <a:extLst>
              <a:ext uri="{FF2B5EF4-FFF2-40B4-BE49-F238E27FC236}">
                <a16:creationId xmlns:a16="http://schemas.microsoft.com/office/drawing/2014/main" xmlns="" id="{D75D0A8A-6DEC-E84B-9F6F-9C6914E89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2664" y="26694"/>
            <a:ext cx="6820143" cy="343180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4" name="Picture 3" descr="A picture containing outdoor, grass, person, swimming&#10;&#10;Description automatically generated">
            <a:extLst>
              <a:ext uri="{FF2B5EF4-FFF2-40B4-BE49-F238E27FC236}">
                <a16:creationId xmlns:a16="http://schemas.microsoft.com/office/drawing/2014/main" xmlns="" id="{7757A00A-C032-7147-A27B-33B349DC0E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7" y="3407681"/>
            <a:ext cx="6089904" cy="34290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9" name="Picture 8" descr="A road with trees and a building in the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28923785-4737-4048-A52C-3EE2708A0D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7" y="29499"/>
            <a:ext cx="6089904" cy="343180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3C7A9B-A664-374C-8A80-7D72898B86E8}"/>
              </a:ext>
            </a:extLst>
          </p:cNvPr>
          <p:cNvSpPr txBox="1"/>
          <p:nvPr/>
        </p:nvSpPr>
        <p:spPr>
          <a:xfrm>
            <a:off x="0" y="6572"/>
            <a:ext cx="575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F9178BB-C3FB-D74F-82C7-27C0A79F79CB}"/>
              </a:ext>
            </a:extLst>
          </p:cNvPr>
          <p:cNvSpPr txBox="1"/>
          <p:nvPr/>
        </p:nvSpPr>
        <p:spPr>
          <a:xfrm>
            <a:off x="6135598" y="0"/>
            <a:ext cx="575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F3F3FF9-CD1D-B24B-95DB-B9FF2771231D}"/>
              </a:ext>
            </a:extLst>
          </p:cNvPr>
          <p:cNvSpPr txBox="1"/>
          <p:nvPr/>
        </p:nvSpPr>
        <p:spPr>
          <a:xfrm>
            <a:off x="0" y="3458496"/>
            <a:ext cx="575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9F17E4C-C7F5-574A-A2AD-81547050B00F}"/>
              </a:ext>
            </a:extLst>
          </p:cNvPr>
          <p:cNvSpPr txBox="1"/>
          <p:nvPr/>
        </p:nvSpPr>
        <p:spPr>
          <a:xfrm>
            <a:off x="6135597" y="3457094"/>
            <a:ext cx="575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935162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insecte&#10;&#10;Description générée automatiquement">
            <a:extLst>
              <a:ext uri="{FF2B5EF4-FFF2-40B4-BE49-F238E27FC236}">
                <a16:creationId xmlns:a16="http://schemas.microsoft.com/office/drawing/2014/main" xmlns="" id="{4C09C9B4-A9DF-DE06-5FEB-A6C06327CF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80" y="202867"/>
            <a:ext cx="3614933" cy="2033400"/>
          </a:xfrm>
          <a:prstGeom prst="rect">
            <a:avLst/>
          </a:prstGeom>
        </p:spPr>
      </p:pic>
      <p:pic>
        <p:nvPicPr>
          <p:cNvPr id="15" name="Image 14" descr="Une image contenant insecte&#10;&#10;Description générée automatiquement">
            <a:extLst>
              <a:ext uri="{FF2B5EF4-FFF2-40B4-BE49-F238E27FC236}">
                <a16:creationId xmlns:a16="http://schemas.microsoft.com/office/drawing/2014/main" xmlns="" id="{8266BB8E-F961-6312-5A7B-CFB395F4E4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1721" y="202865"/>
            <a:ext cx="2573784" cy="1974907"/>
          </a:xfrm>
          <a:prstGeom prst="rect">
            <a:avLst/>
          </a:prstGeom>
        </p:spPr>
      </p:pic>
      <p:pic>
        <p:nvPicPr>
          <p:cNvPr id="17" name="Image 16" descr="Une image contenant insecte&#10;&#10;Description générée automatiquement">
            <a:extLst>
              <a:ext uri="{FF2B5EF4-FFF2-40B4-BE49-F238E27FC236}">
                <a16:creationId xmlns:a16="http://schemas.microsoft.com/office/drawing/2014/main" xmlns="" id="{8A1E9F33-10BF-944A-0785-60CD4886DA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927000" y="2992939"/>
            <a:ext cx="3243356" cy="2656894"/>
          </a:xfrm>
          <a:prstGeom prst="rect">
            <a:avLst/>
          </a:prstGeom>
        </p:spPr>
      </p:pic>
      <p:pic>
        <p:nvPicPr>
          <p:cNvPr id="19" name="Image 18" descr="Une image contenant neige, vieux, insecte&#10;&#10;Description générée automatiquement">
            <a:extLst>
              <a:ext uri="{FF2B5EF4-FFF2-40B4-BE49-F238E27FC236}">
                <a16:creationId xmlns:a16="http://schemas.microsoft.com/office/drawing/2014/main" xmlns="" id="{886619FF-B456-CAC5-895A-20940D7806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5262" y="4500694"/>
            <a:ext cx="2593010" cy="1753610"/>
          </a:xfrm>
          <a:prstGeom prst="rect">
            <a:avLst/>
          </a:prstGeom>
        </p:spPr>
      </p:pic>
      <p:pic>
        <p:nvPicPr>
          <p:cNvPr id="23" name="Image 22" descr="Une image contenant insecte&#10;&#10;Description générée automatiquement">
            <a:extLst>
              <a:ext uri="{FF2B5EF4-FFF2-40B4-BE49-F238E27FC236}">
                <a16:creationId xmlns:a16="http://schemas.microsoft.com/office/drawing/2014/main" xmlns="" id="{F5A44143-7EC5-41DF-21E8-CB9A45FE28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79" y="2324319"/>
            <a:ext cx="3614933" cy="2033400"/>
          </a:xfrm>
          <a:prstGeom prst="rect">
            <a:avLst/>
          </a:prstGeom>
        </p:spPr>
      </p:pic>
      <p:pic>
        <p:nvPicPr>
          <p:cNvPr id="25" name="Image 24" descr="Une image contenant insecte&#10;&#10;Description générée automatiquement">
            <a:extLst>
              <a:ext uri="{FF2B5EF4-FFF2-40B4-BE49-F238E27FC236}">
                <a16:creationId xmlns:a16="http://schemas.microsoft.com/office/drawing/2014/main" xmlns="" id="{FAFE4170-AD0D-5ABE-5A46-D8813C00CEB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4391" y="3341019"/>
            <a:ext cx="2315559" cy="2245932"/>
          </a:xfrm>
          <a:prstGeom prst="rect">
            <a:avLst/>
          </a:prstGeom>
        </p:spPr>
      </p:pic>
      <p:pic>
        <p:nvPicPr>
          <p:cNvPr id="27" name="Image 26" descr="Une image contenant insecte&#10;&#10;Description générée automatiquement">
            <a:extLst>
              <a:ext uri="{FF2B5EF4-FFF2-40B4-BE49-F238E27FC236}">
                <a16:creationId xmlns:a16="http://schemas.microsoft.com/office/drawing/2014/main" xmlns="" id="{B1D03FFC-B457-9E72-7C62-5B4FD9B42E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6827" y="384425"/>
            <a:ext cx="2315559" cy="2421062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CB6B3B60-BF39-2A8A-E8ED-2A7CF39852E4}"/>
              </a:ext>
            </a:extLst>
          </p:cNvPr>
          <p:cNvSpPr txBox="1"/>
          <p:nvPr/>
        </p:nvSpPr>
        <p:spPr>
          <a:xfrm>
            <a:off x="2310297" y="1925983"/>
            <a:ext cx="147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i="1" dirty="0" err="1"/>
              <a:t>Diadromus</a:t>
            </a:r>
            <a:r>
              <a:rPr lang="fr-FR" sz="1100" i="1" dirty="0"/>
              <a:t> </a:t>
            </a:r>
            <a:r>
              <a:rPr lang="fr-FR" sz="1100" i="1" dirty="0" err="1"/>
              <a:t>collaris</a:t>
            </a:r>
            <a:endParaRPr lang="fr-FR" sz="1100" i="1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1A57A71A-D676-E732-DBA6-8383DC5E70AF}"/>
              </a:ext>
            </a:extLst>
          </p:cNvPr>
          <p:cNvSpPr txBox="1"/>
          <p:nvPr/>
        </p:nvSpPr>
        <p:spPr>
          <a:xfrm>
            <a:off x="2353693" y="4100806"/>
            <a:ext cx="147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i="1" dirty="0" err="1"/>
              <a:t>Diadegma</a:t>
            </a:r>
            <a:r>
              <a:rPr lang="fr-FR" sz="1100" i="1" dirty="0"/>
              <a:t> </a:t>
            </a:r>
            <a:r>
              <a:rPr lang="fr-FR" sz="1100" i="1" dirty="0" err="1"/>
              <a:t>fenestrale</a:t>
            </a:r>
            <a:endParaRPr lang="fr-FR" sz="1100" i="1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8B7F55D2-FA26-CBB1-3472-0EDF7FC090C2}"/>
              </a:ext>
            </a:extLst>
          </p:cNvPr>
          <p:cNvSpPr txBox="1"/>
          <p:nvPr/>
        </p:nvSpPr>
        <p:spPr>
          <a:xfrm>
            <a:off x="4907895" y="5599263"/>
            <a:ext cx="147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i="1" dirty="0" err="1"/>
              <a:t>Diolcogaster</a:t>
            </a:r>
            <a:r>
              <a:rPr lang="fr-FR" sz="1100" i="1" dirty="0"/>
              <a:t> </a:t>
            </a:r>
            <a:r>
              <a:rPr lang="fr-FR" sz="1100" i="1" dirty="0" err="1"/>
              <a:t>claritibia</a:t>
            </a:r>
            <a:endParaRPr lang="fr-FR" sz="1100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2FA35740-6170-D1B4-9A17-5EFDBA6EE582}"/>
              </a:ext>
            </a:extLst>
          </p:cNvPr>
          <p:cNvSpPr txBox="1"/>
          <p:nvPr/>
        </p:nvSpPr>
        <p:spPr>
          <a:xfrm>
            <a:off x="7663808" y="6290144"/>
            <a:ext cx="147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i="1" dirty="0" err="1"/>
              <a:t>Dolichogenidea</a:t>
            </a:r>
            <a:r>
              <a:rPr lang="fr-FR" sz="1100" i="1" dirty="0"/>
              <a:t> </a:t>
            </a:r>
            <a:r>
              <a:rPr lang="fr-FR" sz="1100" i="1" dirty="0" err="1"/>
              <a:t>sicaria</a:t>
            </a:r>
            <a:endParaRPr lang="fr-FR" sz="1100" i="1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65DB976B-85D9-7C9C-3E83-A11E165905D9}"/>
              </a:ext>
            </a:extLst>
          </p:cNvPr>
          <p:cNvSpPr txBox="1"/>
          <p:nvPr/>
        </p:nvSpPr>
        <p:spPr>
          <a:xfrm>
            <a:off x="10464023" y="6036049"/>
            <a:ext cx="1475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dirty="0" err="1"/>
              <a:t>Mesochorinae</a:t>
            </a:r>
            <a:r>
              <a:rPr lang="fr-FR" sz="1100" dirty="0"/>
              <a:t> </a:t>
            </a:r>
            <a:r>
              <a:rPr lang="fr-FR" sz="1100" dirty="0" err="1"/>
              <a:t>sp</a:t>
            </a:r>
            <a:r>
              <a:rPr lang="fr-FR" sz="1100" dirty="0"/>
              <a:t>.</a:t>
            </a:r>
          </a:p>
          <a:p>
            <a:pPr algn="r"/>
            <a:r>
              <a:rPr lang="fr-FR" sz="1100" dirty="0">
                <a:solidFill>
                  <a:srgbClr val="FF0000"/>
                </a:solidFill>
              </a:rPr>
              <a:t>(</a:t>
            </a:r>
            <a:r>
              <a:rPr lang="fr-FR" sz="1100" dirty="0" err="1">
                <a:solidFill>
                  <a:srgbClr val="FF0000"/>
                </a:solidFill>
              </a:rPr>
              <a:t>Hyperparasitoid</a:t>
            </a:r>
            <a:r>
              <a:rPr lang="fr-FR" sz="11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DD4BE260-CBEC-7333-2881-78A5683792E5}"/>
              </a:ext>
            </a:extLst>
          </p:cNvPr>
          <p:cNvSpPr txBox="1"/>
          <p:nvPr/>
        </p:nvSpPr>
        <p:spPr>
          <a:xfrm>
            <a:off x="7622864" y="1925983"/>
            <a:ext cx="147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i="1" dirty="0" err="1"/>
              <a:t>Oomyzus</a:t>
            </a:r>
            <a:r>
              <a:rPr lang="fr-FR" sz="1100" i="1" dirty="0"/>
              <a:t> </a:t>
            </a:r>
            <a:r>
              <a:rPr lang="fr-FR" sz="1100" i="1" dirty="0" err="1"/>
              <a:t>sokolowski</a:t>
            </a:r>
            <a:endParaRPr lang="fr-FR" sz="1100" dirty="0">
              <a:solidFill>
                <a:srgbClr val="FF0000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6C8981EF-C66E-D0D9-FFB3-39E275CBBC26}"/>
              </a:ext>
            </a:extLst>
          </p:cNvPr>
          <p:cNvSpPr txBox="1"/>
          <p:nvPr/>
        </p:nvSpPr>
        <p:spPr>
          <a:xfrm>
            <a:off x="4887888" y="2805487"/>
            <a:ext cx="147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i="1" dirty="0" err="1"/>
              <a:t>Cotesia</a:t>
            </a:r>
            <a:r>
              <a:rPr lang="fr-FR" sz="1100" i="1" dirty="0"/>
              <a:t> </a:t>
            </a:r>
            <a:r>
              <a:rPr lang="fr-FR" sz="1100" i="1" dirty="0" err="1"/>
              <a:t>vestalis</a:t>
            </a:r>
            <a:endParaRPr lang="fr-FR" sz="1100" i="1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17AD5945-41CA-66CA-1112-7850ED60F9D2}"/>
              </a:ext>
            </a:extLst>
          </p:cNvPr>
          <p:cNvSpPr txBox="1"/>
          <p:nvPr/>
        </p:nvSpPr>
        <p:spPr>
          <a:xfrm>
            <a:off x="10339323" y="2193514"/>
            <a:ext cx="1475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i="1" dirty="0" err="1"/>
              <a:t>Pteromalus</a:t>
            </a:r>
            <a:r>
              <a:rPr lang="fr-FR" sz="1100" i="1" dirty="0"/>
              <a:t> </a:t>
            </a:r>
            <a:r>
              <a:rPr lang="fr-FR" sz="1100" i="1" dirty="0" err="1"/>
              <a:t>chrysos</a:t>
            </a:r>
            <a:endParaRPr lang="fr-FR" sz="1100" i="1" dirty="0"/>
          </a:p>
          <a:p>
            <a:pPr algn="r"/>
            <a:r>
              <a:rPr lang="fr-FR" sz="1100" dirty="0">
                <a:solidFill>
                  <a:srgbClr val="FF0000"/>
                </a:solidFill>
              </a:rPr>
              <a:t>(</a:t>
            </a:r>
            <a:r>
              <a:rPr lang="fr-FR" sz="1100" dirty="0" err="1">
                <a:solidFill>
                  <a:srgbClr val="FF0000"/>
                </a:solidFill>
              </a:rPr>
              <a:t>Hyperparasitoid</a:t>
            </a:r>
            <a:r>
              <a:rPr lang="fr-FR" sz="11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3" name="Image 2" descr="Une image contenant insecte&#10;&#10;Description générée automatiquement">
            <a:extLst>
              <a:ext uri="{FF2B5EF4-FFF2-40B4-BE49-F238E27FC236}">
                <a16:creationId xmlns:a16="http://schemas.microsoft.com/office/drawing/2014/main" xmlns="" id="{824F1240-351D-9B4C-B497-338DA9D070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79" y="4445771"/>
            <a:ext cx="3614933" cy="20334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D815C27-C74A-DC3C-C834-63676BC57C44}"/>
              </a:ext>
            </a:extLst>
          </p:cNvPr>
          <p:cNvSpPr txBox="1"/>
          <p:nvPr/>
        </p:nvSpPr>
        <p:spPr>
          <a:xfrm>
            <a:off x="2070689" y="4498801"/>
            <a:ext cx="1788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i="1" dirty="0" err="1"/>
              <a:t>Diadegma</a:t>
            </a:r>
            <a:r>
              <a:rPr lang="fr-FR" sz="1100" i="1" dirty="0"/>
              <a:t> </a:t>
            </a:r>
            <a:r>
              <a:rPr lang="fr-FR" sz="1100" i="1" dirty="0" err="1"/>
              <a:t>semiclausum</a:t>
            </a:r>
            <a:endParaRPr lang="fr-FR" sz="1100" i="1" dirty="0"/>
          </a:p>
        </p:txBody>
      </p:sp>
      <p:pic>
        <p:nvPicPr>
          <p:cNvPr id="5" name="Image 4" descr="Une image contenant insecte&#10;&#10;Description générée automatiquement">
            <a:extLst>
              <a:ext uri="{FF2B5EF4-FFF2-40B4-BE49-F238E27FC236}">
                <a16:creationId xmlns:a16="http://schemas.microsoft.com/office/drawing/2014/main" xmlns="" id="{5F42FABB-DD3E-18D7-A5F0-A931841D490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0054" y="2408957"/>
            <a:ext cx="2583419" cy="1798085"/>
          </a:xfrm>
          <a:prstGeom prst="rect">
            <a:avLst/>
          </a:prstGeom>
        </p:spPr>
      </p:pic>
      <p:pic>
        <p:nvPicPr>
          <p:cNvPr id="7" name="Image 6" descr="Une image contenant texte, insecte&#10;&#10;Description générée automatiquement">
            <a:extLst>
              <a:ext uri="{FF2B5EF4-FFF2-40B4-BE49-F238E27FC236}">
                <a16:creationId xmlns:a16="http://schemas.microsoft.com/office/drawing/2014/main" xmlns="" id="{B6F4C2EB-0BE6-C96A-BB8A-58F3418DE82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5835" y="198107"/>
            <a:ext cx="2713381" cy="17278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1D0E03D-7B1E-4117-7635-E748FB43164D}"/>
              </a:ext>
            </a:extLst>
          </p:cNvPr>
          <p:cNvSpPr txBox="1"/>
          <p:nvPr/>
        </p:nvSpPr>
        <p:spPr>
          <a:xfrm>
            <a:off x="7357258" y="4203244"/>
            <a:ext cx="1794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i="1" dirty="0" err="1"/>
              <a:t>Dolichogenidea</a:t>
            </a:r>
            <a:r>
              <a:rPr lang="fr-FR" sz="1100" i="1" dirty="0"/>
              <a:t> </a:t>
            </a:r>
            <a:r>
              <a:rPr lang="fr-FR" sz="1100" i="1" dirty="0" err="1"/>
              <a:t>appelator</a:t>
            </a:r>
            <a:endParaRPr lang="fr-FR" sz="11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436FC05-F1DE-0940-A289-CD4A252A9B03}"/>
              </a:ext>
            </a:extLst>
          </p:cNvPr>
          <p:cNvSpPr txBox="1"/>
          <p:nvPr/>
        </p:nvSpPr>
        <p:spPr>
          <a:xfrm>
            <a:off x="10550298" y="6523513"/>
            <a:ext cx="15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</a:t>
            </a:r>
            <a:r>
              <a:rPr lang="en-US" dirty="0"/>
              <a:t>G. </a:t>
            </a:r>
            <a:r>
              <a:rPr lang="en-US" dirty="0" err="1"/>
              <a:t>Desurmont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997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insecte&#10;&#10;Description générée automatiquement">
            <a:extLst>
              <a:ext uri="{FF2B5EF4-FFF2-40B4-BE49-F238E27FC236}">
                <a16:creationId xmlns:a16="http://schemas.microsoft.com/office/drawing/2014/main" xmlns="" id="{4C09C9B4-A9DF-DE06-5FEB-A6C06327CF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96" y="194846"/>
            <a:ext cx="3614933" cy="2033400"/>
          </a:xfrm>
          <a:prstGeom prst="rect">
            <a:avLst/>
          </a:prstGeom>
        </p:spPr>
      </p:pic>
      <p:pic>
        <p:nvPicPr>
          <p:cNvPr id="23" name="Image 22" descr="Une image contenant insecte&#10;&#10;Description générée automatiquement">
            <a:extLst>
              <a:ext uri="{FF2B5EF4-FFF2-40B4-BE49-F238E27FC236}">
                <a16:creationId xmlns:a16="http://schemas.microsoft.com/office/drawing/2014/main" xmlns="" id="{F5A44143-7EC5-41DF-21E8-CB9A45FE28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96" y="4565586"/>
            <a:ext cx="3614933" cy="2033400"/>
          </a:xfrm>
          <a:prstGeom prst="rect">
            <a:avLst/>
          </a:prstGeom>
        </p:spPr>
      </p:pic>
      <p:pic>
        <p:nvPicPr>
          <p:cNvPr id="27" name="Image 26" descr="Une image contenant insecte&#10;&#10;Description générée automatiquement">
            <a:extLst>
              <a:ext uri="{FF2B5EF4-FFF2-40B4-BE49-F238E27FC236}">
                <a16:creationId xmlns:a16="http://schemas.microsoft.com/office/drawing/2014/main" xmlns="" id="{B1D03FFC-B457-9E72-7C62-5B4FD9B42E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7754" y="2355353"/>
            <a:ext cx="1944790" cy="203340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CB6B3B60-BF39-2A8A-E8ED-2A7CF39852E4}"/>
              </a:ext>
            </a:extLst>
          </p:cNvPr>
          <p:cNvSpPr txBox="1"/>
          <p:nvPr/>
        </p:nvSpPr>
        <p:spPr>
          <a:xfrm>
            <a:off x="2811613" y="1917962"/>
            <a:ext cx="147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i="1" dirty="0" err="1"/>
              <a:t>Diadromus</a:t>
            </a:r>
            <a:r>
              <a:rPr lang="fr-FR" sz="1100" i="1" dirty="0"/>
              <a:t> </a:t>
            </a:r>
            <a:r>
              <a:rPr lang="fr-FR" sz="1100" i="1" dirty="0" err="1"/>
              <a:t>collaris</a:t>
            </a:r>
            <a:endParaRPr lang="fr-FR" sz="1100" i="1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1A57A71A-D676-E732-DBA6-8383DC5E70AF}"/>
              </a:ext>
            </a:extLst>
          </p:cNvPr>
          <p:cNvSpPr txBox="1"/>
          <p:nvPr/>
        </p:nvSpPr>
        <p:spPr>
          <a:xfrm>
            <a:off x="2811613" y="6245320"/>
            <a:ext cx="147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i="1" dirty="0" err="1"/>
              <a:t>Diadegma</a:t>
            </a:r>
            <a:r>
              <a:rPr lang="fr-FR" sz="1100" i="1" dirty="0"/>
              <a:t> </a:t>
            </a:r>
            <a:r>
              <a:rPr lang="fr-FR" sz="1100" i="1" dirty="0" err="1"/>
              <a:t>fenestrale</a:t>
            </a:r>
            <a:endParaRPr lang="fr-FR" sz="1100" i="1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6C8981EF-C66E-D0D9-FFB3-39E275CBBC26}"/>
              </a:ext>
            </a:extLst>
          </p:cNvPr>
          <p:cNvSpPr txBox="1"/>
          <p:nvPr/>
        </p:nvSpPr>
        <p:spPr>
          <a:xfrm>
            <a:off x="2864621" y="3156711"/>
            <a:ext cx="147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i="1" dirty="0" err="1"/>
              <a:t>Cotesia</a:t>
            </a:r>
            <a:r>
              <a:rPr lang="fr-FR" sz="1100" i="1" dirty="0"/>
              <a:t> </a:t>
            </a:r>
            <a:r>
              <a:rPr lang="fr-FR" sz="1100" i="1" dirty="0" err="1"/>
              <a:t>vestalis</a:t>
            </a:r>
            <a:endParaRPr lang="fr-FR" sz="1100" i="1" dirty="0"/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xmlns="" id="{3C565068-E68D-2C1B-FF90-EADC6C10F1D2}"/>
              </a:ext>
            </a:extLst>
          </p:cNvPr>
          <p:cNvGrpSpPr/>
          <p:nvPr/>
        </p:nvGrpSpPr>
        <p:grpSpPr>
          <a:xfrm>
            <a:off x="5741744" y="0"/>
            <a:ext cx="3960628" cy="6858000"/>
            <a:chOff x="4146698" y="0"/>
            <a:chExt cx="3960628" cy="68580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F48E55E5-F2CD-86A9-FA5A-8BEFF43825C4}"/>
                </a:ext>
              </a:extLst>
            </p:cNvPr>
            <p:cNvSpPr/>
            <p:nvPr/>
          </p:nvSpPr>
          <p:spPr>
            <a:xfrm>
              <a:off x="4146698" y="0"/>
              <a:ext cx="3960628" cy="6858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xmlns="" id="{795CEBB8-DC79-28C6-A7F4-D66CBA632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4082" y="58479"/>
              <a:ext cx="3708787" cy="6735726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BE871A4-C1F8-5199-6E63-119492727E54}"/>
              </a:ext>
            </a:extLst>
          </p:cNvPr>
          <p:cNvSpPr txBox="1"/>
          <p:nvPr/>
        </p:nvSpPr>
        <p:spPr>
          <a:xfrm>
            <a:off x="7621525" y="1928490"/>
            <a:ext cx="1956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rgbClr val="FF0000"/>
                </a:solidFill>
              </a:rPr>
              <a:t>Parasitism</a:t>
            </a:r>
            <a:r>
              <a:rPr lang="fr-FR" sz="1200" dirty="0">
                <a:solidFill>
                  <a:srgbClr val="FF0000"/>
                </a:solidFill>
              </a:rPr>
              <a:t> rate : 28.8%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8E8CCBC-B127-05ED-5FA9-5995CE107849}"/>
              </a:ext>
            </a:extLst>
          </p:cNvPr>
          <p:cNvSpPr txBox="1"/>
          <p:nvPr/>
        </p:nvSpPr>
        <p:spPr>
          <a:xfrm>
            <a:off x="7621525" y="4178224"/>
            <a:ext cx="1956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rgbClr val="FF0000"/>
                </a:solidFill>
              </a:rPr>
              <a:t>Parasitism</a:t>
            </a:r>
            <a:r>
              <a:rPr lang="fr-FR" sz="1200" dirty="0">
                <a:solidFill>
                  <a:srgbClr val="FF0000"/>
                </a:solidFill>
              </a:rPr>
              <a:t> rate : 50.3%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9006DD6-C21A-DAB5-35D4-64BBA03951F6}"/>
              </a:ext>
            </a:extLst>
          </p:cNvPr>
          <p:cNvSpPr txBox="1"/>
          <p:nvPr/>
        </p:nvSpPr>
        <p:spPr>
          <a:xfrm>
            <a:off x="7621525" y="6427958"/>
            <a:ext cx="1956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rgbClr val="FF0000"/>
                </a:solidFill>
              </a:rPr>
              <a:t>Parasitism</a:t>
            </a:r>
            <a:r>
              <a:rPr lang="fr-FR" sz="1200" dirty="0">
                <a:solidFill>
                  <a:srgbClr val="FF0000"/>
                </a:solidFill>
              </a:rPr>
              <a:t> rate : 54.8%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0F154E5-F71B-444D-9A54-5A5907A3F423}"/>
              </a:ext>
            </a:extLst>
          </p:cNvPr>
          <p:cNvSpPr txBox="1"/>
          <p:nvPr/>
        </p:nvSpPr>
        <p:spPr>
          <a:xfrm>
            <a:off x="10550298" y="6523513"/>
            <a:ext cx="14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 </a:t>
            </a:r>
            <a:r>
              <a:rPr lang="en-US" dirty="0" err="1"/>
              <a:t>Desurmont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45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037BFD-858C-427B-8125-33FBF5564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 DBM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DDECB0-7F37-47DA-9064-5D2978437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8" y="1381146"/>
            <a:ext cx="4396958" cy="479581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native to US. 1854, Illinois 1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detection.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Believed to originate from Mediterranean region or South Africa. </a:t>
            </a:r>
          </a:p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pest of crucifer crops, e.g., cabbage, broccoli, cauliflower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$4-5 billion/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global management costs.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Multivoltine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xmlns="" id="{5CAFA790-F79E-4596-82BA-EDFA30016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636" y="1381146"/>
            <a:ext cx="7513686" cy="479581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3758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5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FAFCC1-E1CB-9F4F-823A-3657F3D1E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5916561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Directions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3B63ED-665A-294A-8C15-E8FE170A1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26" y="1489587"/>
            <a:ext cx="5132439" cy="535015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Foreign exploration in Africa (Kenya, South Africa)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lines of 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parasitoids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EBCL a California DBM strain for parasitoid screening 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studies under simulated California conditions </a:t>
            </a:r>
          </a:p>
        </p:txBody>
      </p:sp>
      <p:pic>
        <p:nvPicPr>
          <p:cNvPr id="5" name="Picture 4" descr="A picture containing sky, outdoor, grass, beverage&#10;&#10;Description automatically generated">
            <a:extLst>
              <a:ext uri="{FF2B5EF4-FFF2-40B4-BE49-F238E27FC236}">
                <a16:creationId xmlns:a16="http://schemas.microsoft.com/office/drawing/2014/main" xmlns="" id="{7A756282-2111-C34B-A055-847EDB627B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9136" y="77247"/>
            <a:ext cx="6533536" cy="669226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4C76D2A8-5F14-604D-8A8C-7FDAE4551E19}"/>
              </a:ext>
            </a:extLst>
          </p:cNvPr>
          <p:cNvSpPr/>
          <p:nvPr/>
        </p:nvSpPr>
        <p:spPr>
          <a:xfrm>
            <a:off x="8133736" y="2359742"/>
            <a:ext cx="752168" cy="796413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22DED918-8C24-0942-9526-B700C80091BD}"/>
              </a:ext>
            </a:extLst>
          </p:cNvPr>
          <p:cNvSpPr/>
          <p:nvPr/>
        </p:nvSpPr>
        <p:spPr>
          <a:xfrm>
            <a:off x="8699091" y="3303639"/>
            <a:ext cx="752168" cy="796413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7077C66-4D0B-604D-8343-D49BA9CACCAE}"/>
              </a:ext>
            </a:extLst>
          </p:cNvPr>
          <p:cNvSpPr/>
          <p:nvPr/>
        </p:nvSpPr>
        <p:spPr>
          <a:xfrm>
            <a:off x="7438104" y="2606597"/>
            <a:ext cx="752168" cy="796413"/>
          </a:xfrm>
          <a:prstGeom prst="ellipse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2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81E548-4B8C-8B44-A7F9-280F08A9C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about DBM egg parasitoids?</a:t>
            </a:r>
          </a:p>
        </p:txBody>
      </p:sp>
      <p:pic>
        <p:nvPicPr>
          <p:cNvPr id="5" name="Content Placeholder 4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xmlns="" id="{F9C28D60-B6FE-9949-A250-FCE549EA7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9" t="33000" r="43179" b="29101"/>
          <a:stretch/>
        </p:blipFill>
        <p:spPr>
          <a:xfrm>
            <a:off x="171895" y="1902247"/>
            <a:ext cx="3904805" cy="3123640"/>
          </a:xfrm>
          <a:ln w="38100">
            <a:solidFill>
              <a:schemeClr val="bg1"/>
            </a:solidFill>
          </a:ln>
        </p:spPr>
      </p:pic>
      <p:pic>
        <p:nvPicPr>
          <p:cNvPr id="7" name="Picture 6" descr="A picture containing envelope&#10;&#10;Description automatically generated">
            <a:extLst>
              <a:ext uri="{FF2B5EF4-FFF2-40B4-BE49-F238E27FC236}">
                <a16:creationId xmlns:a16="http://schemas.microsoft.com/office/drawing/2014/main" xmlns="" id="{FABE6E29-B3B3-DD40-B51E-9D3F555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t="7735" r="16551" b="10930"/>
          <a:stretch/>
        </p:blipFill>
        <p:spPr>
          <a:xfrm>
            <a:off x="4132660" y="1902247"/>
            <a:ext cx="3904805" cy="312364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Picture 8" descr="A bee on a yellow flower&#10;&#10;Description automatically generated with medium confidence">
            <a:extLst>
              <a:ext uri="{FF2B5EF4-FFF2-40B4-BE49-F238E27FC236}">
                <a16:creationId xmlns:a16="http://schemas.microsoft.com/office/drawing/2014/main" xmlns="" id="{5D1E9AC8-8D8A-894B-B59E-57208B3CF9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9" b="5795"/>
          <a:stretch/>
        </p:blipFill>
        <p:spPr>
          <a:xfrm>
            <a:off x="8106125" y="1902246"/>
            <a:ext cx="3904488" cy="312364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7435397B-6693-EA4D-944B-B7D86E40B767}"/>
              </a:ext>
            </a:extLst>
          </p:cNvPr>
          <p:cNvCxnSpPr>
            <a:cxnSpLocks/>
          </p:cNvCxnSpPr>
          <p:nvPr/>
        </p:nvCxnSpPr>
        <p:spPr>
          <a:xfrm flipV="1">
            <a:off x="1860995" y="3407196"/>
            <a:ext cx="342900" cy="1742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D68DEED8-CF93-984D-A602-FBA202C3C945}"/>
              </a:ext>
            </a:extLst>
          </p:cNvPr>
          <p:cNvCxnSpPr>
            <a:cxnSpLocks/>
          </p:cNvCxnSpPr>
          <p:nvPr/>
        </p:nvCxnSpPr>
        <p:spPr>
          <a:xfrm flipV="1">
            <a:off x="2191195" y="4156496"/>
            <a:ext cx="342900" cy="1742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30BA1FF-74B7-2F4D-8CFE-C87EFCE5F3EF}"/>
              </a:ext>
            </a:extLst>
          </p:cNvPr>
          <p:cNvSpPr txBox="1"/>
          <p:nvPr/>
        </p:nvSpPr>
        <p:spPr>
          <a:xfrm>
            <a:off x="286196" y="5054412"/>
            <a:ext cx="3777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DBM Eggs (hard to find)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AEE779E-1DEB-B941-B2CE-9F5C71813A06}"/>
              </a:ext>
            </a:extLst>
          </p:cNvPr>
          <p:cNvSpPr txBox="1"/>
          <p:nvPr/>
        </p:nvSpPr>
        <p:spPr>
          <a:xfrm>
            <a:off x="4207098" y="5038589"/>
            <a:ext cx="3777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Sentinel Egg Cards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A0254DF-F66F-874F-83E5-122EE2790A5F}"/>
              </a:ext>
            </a:extLst>
          </p:cNvPr>
          <p:cNvSpPr txBox="1"/>
          <p:nvPr/>
        </p:nvSpPr>
        <p:spPr>
          <a:xfrm>
            <a:off x="8182167" y="5038588"/>
            <a:ext cx="3777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Commercial </a:t>
            </a:r>
            <a:r>
              <a:rPr lang="en-US" sz="2400" dirty="0" err="1">
                <a:solidFill>
                  <a:schemeClr val="bg1"/>
                </a:solidFill>
              </a:rPr>
              <a:t>Trichogramma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B99BBC4-DCAC-4C4B-8422-2B49DC276E0A}"/>
              </a:ext>
            </a:extLst>
          </p:cNvPr>
          <p:cNvSpPr txBox="1"/>
          <p:nvPr/>
        </p:nvSpPr>
        <p:spPr>
          <a:xfrm>
            <a:off x="4214021" y="6057712"/>
            <a:ext cx="3777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F0"/>
                </a:solidFill>
              </a:rPr>
              <a:t>Inundative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  <a:r>
              <a:rPr lang="en-US" sz="2800" b="1" dirty="0" err="1">
                <a:solidFill>
                  <a:srgbClr val="00B0F0"/>
                </a:solidFill>
              </a:rPr>
              <a:t>BioControl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81D77A1-F7F1-744A-929F-E37505F98C3C}"/>
              </a:ext>
            </a:extLst>
          </p:cNvPr>
          <p:cNvSpPr txBox="1"/>
          <p:nvPr/>
        </p:nvSpPr>
        <p:spPr>
          <a:xfrm>
            <a:off x="168508" y="1886601"/>
            <a:ext cx="575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565F31C-8E00-3645-8061-49981ABC2750}"/>
              </a:ext>
            </a:extLst>
          </p:cNvPr>
          <p:cNvSpPr txBox="1"/>
          <p:nvPr/>
        </p:nvSpPr>
        <p:spPr>
          <a:xfrm>
            <a:off x="4085876" y="1886600"/>
            <a:ext cx="575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7BA0EBC-6D6C-1344-A385-8ED1607683F7}"/>
              </a:ext>
            </a:extLst>
          </p:cNvPr>
          <p:cNvSpPr txBox="1"/>
          <p:nvPr/>
        </p:nvSpPr>
        <p:spPr>
          <a:xfrm>
            <a:off x="8089064" y="1897331"/>
            <a:ext cx="575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19991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xmlns="" id="{022BDE4A-8A20-4A69-9C5A-581C82036A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0FECE8-04BE-4257-A116-A81B3DAFE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83247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kern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75F228B-FAF4-DF4A-84BE-45B7D4B4E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351" y="1632948"/>
            <a:ext cx="10515600" cy="43513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956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E65AAA-7341-46F6-AE17-682B36D0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61" y="31435"/>
            <a:ext cx="4305300" cy="112745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DBM Life Stages</a:t>
            </a:r>
          </a:p>
        </p:txBody>
      </p:sp>
      <p:pic>
        <p:nvPicPr>
          <p:cNvPr id="4" name="Content Placeholder 4" descr="A bug on a leaf&#10;&#10;Description automatically generated">
            <a:extLst>
              <a:ext uri="{FF2B5EF4-FFF2-40B4-BE49-F238E27FC236}">
                <a16:creationId xmlns:a16="http://schemas.microsoft.com/office/drawing/2014/main" xmlns="" id="{1F870DFA-2BFB-46CB-B2ED-187FD12F7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1840" y="51237"/>
            <a:ext cx="3749040" cy="3383270"/>
          </a:xfrm>
          <a:prstGeom prst="rect">
            <a:avLst/>
          </a:prstGeom>
        </p:spPr>
      </p:pic>
      <p:pic>
        <p:nvPicPr>
          <p:cNvPr id="5" name="Picture 4" descr="A picture containing plant, vegetable&#10;&#10;Description automatically generated">
            <a:extLst>
              <a:ext uri="{FF2B5EF4-FFF2-40B4-BE49-F238E27FC236}">
                <a16:creationId xmlns:a16="http://schemas.microsoft.com/office/drawing/2014/main" xmlns="" id="{D71768F2-B2E6-48C0-867A-D8124AEA44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4385" y="3474730"/>
            <a:ext cx="3749040" cy="3383270"/>
          </a:xfrm>
          <a:prstGeom prst="rect">
            <a:avLst/>
          </a:prstGeom>
        </p:spPr>
      </p:pic>
      <p:pic>
        <p:nvPicPr>
          <p:cNvPr id="7" name="Picture 6" descr="A picture containing grass&#10;&#10;Description automatically generated">
            <a:extLst>
              <a:ext uri="{FF2B5EF4-FFF2-40B4-BE49-F238E27FC236}">
                <a16:creationId xmlns:a16="http://schemas.microsoft.com/office/drawing/2014/main" xmlns="" id="{77129E59-8957-4FDA-9891-9EA042BD77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8412652" y="50485"/>
            <a:ext cx="3749040" cy="338328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457729-E05C-4D21-8856-6545F64E366F}"/>
              </a:ext>
            </a:extLst>
          </p:cNvPr>
          <p:cNvSpPr txBox="1"/>
          <p:nvPr/>
        </p:nvSpPr>
        <p:spPr>
          <a:xfrm>
            <a:off x="9769772" y="3260534"/>
            <a:ext cx="317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i="0" u="sng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Whitney </a:t>
            </a:r>
            <a:r>
              <a:rPr lang="en-US" sz="600" b="1" i="0" u="sng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Cranshaw</a:t>
            </a:r>
            <a:r>
              <a:rPr lang="en-US" sz="600" b="1" i="0" u="sng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, Colorado State University, Bugwood.org</a:t>
            </a:r>
            <a:endParaRPr lang="en-US" sz="6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E98863-2083-4369-8462-7DBAEA8B8A15}"/>
              </a:ext>
            </a:extLst>
          </p:cNvPr>
          <p:cNvSpPr txBox="1"/>
          <p:nvPr/>
        </p:nvSpPr>
        <p:spPr>
          <a:xfrm>
            <a:off x="7126299" y="3281012"/>
            <a:ext cx="1619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Credit: Ian Grettenberger, UCD</a:t>
            </a:r>
            <a:endParaRPr lang="en-US" sz="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613F26F-E6A6-4DEB-83A6-D2CE33701DB7}"/>
              </a:ext>
            </a:extLst>
          </p:cNvPr>
          <p:cNvSpPr txBox="1"/>
          <p:nvPr/>
        </p:nvSpPr>
        <p:spPr>
          <a:xfrm>
            <a:off x="10904594" y="6653011"/>
            <a:ext cx="1619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Credit: Ian Grettenberger, UCD</a:t>
            </a:r>
            <a:endParaRPr lang="en-US" sz="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86D69C-854E-464D-A048-B83C1C4A9F38}"/>
              </a:ext>
            </a:extLst>
          </p:cNvPr>
          <p:cNvSpPr txBox="1"/>
          <p:nvPr/>
        </p:nvSpPr>
        <p:spPr>
          <a:xfrm>
            <a:off x="12381197" y="3158568"/>
            <a:ext cx="1619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Credit: Ian Grettenberger, UCD</a:t>
            </a:r>
            <a:endParaRPr lang="en-US" sz="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27E7BD-59AB-4A03-B367-0C2E3C1EBEEE}"/>
              </a:ext>
            </a:extLst>
          </p:cNvPr>
          <p:cNvSpPr txBox="1"/>
          <p:nvPr/>
        </p:nvSpPr>
        <p:spPr>
          <a:xfrm>
            <a:off x="4621840" y="0"/>
            <a:ext cx="3749040" cy="584775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Adult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C3BD826-98EB-4121-8AE1-8F0BAB9E7742}"/>
              </a:ext>
            </a:extLst>
          </p:cNvPr>
          <p:cNvSpPr txBox="1"/>
          <p:nvPr/>
        </p:nvSpPr>
        <p:spPr>
          <a:xfrm>
            <a:off x="8410816" y="21140"/>
            <a:ext cx="3749040" cy="584775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Egg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EC44FF-7300-46E2-9881-5B8365F3D9AF}"/>
              </a:ext>
            </a:extLst>
          </p:cNvPr>
          <p:cNvSpPr txBox="1"/>
          <p:nvPr/>
        </p:nvSpPr>
        <p:spPr>
          <a:xfrm>
            <a:off x="8403411" y="3445746"/>
            <a:ext cx="3749040" cy="584775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Pupa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6924753E-9517-417A-91A5-8D8FBB467ED9}"/>
              </a:ext>
            </a:extLst>
          </p:cNvPr>
          <p:cNvSpPr txBox="1">
            <a:spLocks/>
          </p:cNvSpPr>
          <p:nvPr/>
        </p:nvSpPr>
        <p:spPr>
          <a:xfrm>
            <a:off x="151761" y="1336175"/>
            <a:ext cx="4305300" cy="53441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Egg-Adult development 17-51 days (env. factors)</a:t>
            </a:r>
          </a:p>
          <a:p>
            <a:r>
              <a:rPr lang="en-US" dirty="0">
                <a:solidFill>
                  <a:schemeClr val="bg1"/>
                </a:solidFill>
              </a:rPr>
              <a:t>Adults 0.3-0.4 in length, longevity ~2 weeks. Weak fliers but aided by wind dispersal</a:t>
            </a:r>
          </a:p>
          <a:p>
            <a:r>
              <a:rPr lang="en-US" dirty="0">
                <a:solidFill>
                  <a:schemeClr val="bg1"/>
                </a:solidFill>
              </a:rPr>
              <a:t>~150 yellow-white eggs, singly or groups generally on upper leaf surfaces, along veins</a:t>
            </a:r>
          </a:p>
          <a:p>
            <a:r>
              <a:rPr lang="en-US" dirty="0">
                <a:solidFill>
                  <a:schemeClr val="bg1"/>
                </a:solidFill>
              </a:rPr>
              <a:t> 4 larval instars that cause direct feeding damage. Will also wriggle when disturbed</a:t>
            </a:r>
          </a:p>
          <a:p>
            <a:r>
              <a:rPr lang="en-US" dirty="0">
                <a:solidFill>
                  <a:schemeClr val="bg1"/>
                </a:solidFill>
              </a:rPr>
              <a:t>Pupation in silk cocoon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 descr="A green bug on a leaf&#10;&#10;Description automatically generated with medium confidence">
            <a:extLst>
              <a:ext uri="{FF2B5EF4-FFF2-40B4-BE49-F238E27FC236}">
                <a16:creationId xmlns:a16="http://schemas.microsoft.com/office/drawing/2014/main" xmlns="" id="{CA5B20D2-96C1-42A1-9730-28181B296B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1398" y="3474328"/>
            <a:ext cx="3749040" cy="33832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35A90A8-2FC4-4D90-B930-9F3544A9D6FA}"/>
              </a:ext>
            </a:extLst>
          </p:cNvPr>
          <p:cNvSpPr txBox="1"/>
          <p:nvPr/>
        </p:nvSpPr>
        <p:spPr>
          <a:xfrm>
            <a:off x="4616851" y="3460432"/>
            <a:ext cx="3749040" cy="584775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Larva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638AC2E-404C-4401-B888-D48514013BE3}"/>
              </a:ext>
            </a:extLst>
          </p:cNvPr>
          <p:cNvSpPr txBox="1"/>
          <p:nvPr/>
        </p:nvSpPr>
        <p:spPr>
          <a:xfrm>
            <a:off x="4551881" y="6678646"/>
            <a:ext cx="3170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i="0" u="sng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Clemson University - USDA Cooperative Extension Slide Series , Bugwood.org</a:t>
            </a:r>
            <a:endParaRPr lang="en-US" sz="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01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B90D14-DFA8-4112-B31C-F79BCF8A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Feeding Damage</a:t>
            </a:r>
          </a:p>
        </p:txBody>
      </p:sp>
      <p:pic>
        <p:nvPicPr>
          <p:cNvPr id="5" name="Content Placeholder 4" descr="A close-up of some plants&#10;&#10;Description automatically generated with medium confidence">
            <a:extLst>
              <a:ext uri="{FF2B5EF4-FFF2-40B4-BE49-F238E27FC236}">
                <a16:creationId xmlns:a16="http://schemas.microsoft.com/office/drawing/2014/main" xmlns="" id="{C19E31F0-876B-4E2B-AED8-C95B8AAC2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35999"/>
            <a:ext cx="6035040" cy="4023360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xmlns="" id="{48063DC0-27F2-4F16-BBEA-BBB762AAD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817" y="1635999"/>
            <a:ext cx="603504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07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042" hidden="1">
            <a:extLst>
              <a:ext uri="{FF2B5EF4-FFF2-40B4-BE49-F238E27FC236}">
                <a16:creationId xmlns:a16="http://schemas.microsoft.com/office/drawing/2014/main" xmlns="" id="{70A48D59-8581-41F7-B529-F4617FE07A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BD2185-25E1-477F-AFDC-A9FDE073B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4" y="76582"/>
            <a:ext cx="5566313" cy="1468192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 Cole Crop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EE4F1C-6D1D-42FF-9A6B-E9299B390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76" y="2369712"/>
            <a:ext cx="5370491" cy="418915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800+ Farms: 150,000+ acres</a:t>
            </a: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#19 Broccoli, $612 million: Monterey, Santa Barbara, Imperial</a:t>
            </a: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#24 Cauliflower, $401 million: MY, SB, IM</a:t>
            </a:r>
          </a:p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#46 Cabbage, $128 million: MY, Ventura, SB</a:t>
            </a:r>
          </a:p>
        </p:txBody>
      </p:sp>
      <p:pic>
        <p:nvPicPr>
          <p:cNvPr id="1030" name="Picture 6" descr="What month do you plant broccoli | Zambia Agribusiness Society">
            <a:extLst>
              <a:ext uri="{FF2B5EF4-FFF2-40B4-BE49-F238E27FC236}">
                <a16:creationId xmlns:a16="http://schemas.microsoft.com/office/drawing/2014/main" xmlns="" id="{C19EC262-C4B7-4E83-930F-FE2CE282D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 bwMode="auto">
          <a:xfrm>
            <a:off x="5728757" y="44252"/>
            <a:ext cx="3184061" cy="3089532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iamondback moth (Plutella xylostella ) on cauliflower (Brassica oleracea  var. botrytis) - 5566244">
            <a:extLst>
              <a:ext uri="{FF2B5EF4-FFF2-40B4-BE49-F238E27FC236}">
                <a16:creationId xmlns:a16="http://schemas.microsoft.com/office/drawing/2014/main" xmlns="" id="{9517CE31-66F4-4D68-8586-07D715CFD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48949" y="44247"/>
            <a:ext cx="3184061" cy="3089543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iamondback moth (Plutella xylostella ) on cabbage (Brassica oleracea var.  capitata) - 5475840">
            <a:extLst>
              <a:ext uri="{FF2B5EF4-FFF2-40B4-BE49-F238E27FC236}">
                <a16:creationId xmlns:a16="http://schemas.microsoft.com/office/drawing/2014/main" xmlns="" id="{1D7B6574-B9F5-4FCF-BF27-2DDE0F37B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48949" y="3060044"/>
            <a:ext cx="3184059" cy="376846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xmlns="" id="{5BA1F62C-4DEE-7A40-8ED7-5FC996F40D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20" r="13658" b="1"/>
          <a:stretch/>
        </p:blipFill>
        <p:spPr>
          <a:xfrm>
            <a:off x="5728765" y="3047514"/>
            <a:ext cx="3184053" cy="378099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cxnSp>
        <p:nvCxnSpPr>
          <p:cNvPr id="1041" name="Straight Connector 1044" hidden="1">
            <a:extLst>
              <a:ext uri="{FF2B5EF4-FFF2-40B4-BE49-F238E27FC236}">
                <a16:creationId xmlns:a16="http://schemas.microsoft.com/office/drawing/2014/main" xmlns="" id="{69F8E77D-EF61-4552-BF91-E9050C9B9C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007949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Connector 1046" hidden="1">
            <a:extLst>
              <a:ext uri="{FF2B5EF4-FFF2-40B4-BE49-F238E27FC236}">
                <a16:creationId xmlns:a16="http://schemas.microsoft.com/office/drawing/2014/main" xmlns="" id="{967F2066-0253-4771-A5F6-68111E1FE8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832000" y="3077010"/>
            <a:ext cx="6360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8" hidden="1">
            <a:extLst>
              <a:ext uri="{FF2B5EF4-FFF2-40B4-BE49-F238E27FC236}">
                <a16:creationId xmlns:a16="http://schemas.microsoft.com/office/drawing/2014/main" xmlns="" id="{DB194856-D5AF-401E-BAE5-EBCB46E021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77311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D25CB8E-A394-C342-84E4-3DDA37AD62B3}"/>
              </a:ext>
            </a:extLst>
          </p:cNvPr>
          <p:cNvSpPr txBox="1"/>
          <p:nvPr/>
        </p:nvSpPr>
        <p:spPr>
          <a:xfrm>
            <a:off x="5722122" y="44247"/>
            <a:ext cx="3184053" cy="584775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Broccoli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21B0AEE-E810-9A46-B7FC-77AEB33CA9DE}"/>
              </a:ext>
            </a:extLst>
          </p:cNvPr>
          <p:cNvSpPr txBox="1"/>
          <p:nvPr/>
        </p:nvSpPr>
        <p:spPr>
          <a:xfrm>
            <a:off x="8942183" y="49167"/>
            <a:ext cx="3184053" cy="584775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Cauliflower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530DA2B-BEA2-214D-85A0-D09B925468F6}"/>
              </a:ext>
            </a:extLst>
          </p:cNvPr>
          <p:cNvSpPr txBox="1"/>
          <p:nvPr/>
        </p:nvSpPr>
        <p:spPr>
          <a:xfrm>
            <a:off x="8947103" y="3062758"/>
            <a:ext cx="3184053" cy="584775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Cabbage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3B145D1-EBB1-2043-8841-BF6CE4350D41}"/>
              </a:ext>
            </a:extLst>
          </p:cNvPr>
          <p:cNvSpPr txBox="1"/>
          <p:nvPr/>
        </p:nvSpPr>
        <p:spPr>
          <a:xfrm>
            <a:off x="5728757" y="5275277"/>
            <a:ext cx="1181902" cy="276999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Monterey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009D7C1-C435-F447-81F1-32B261CD0C06}"/>
              </a:ext>
            </a:extLst>
          </p:cNvPr>
          <p:cNvSpPr txBox="1"/>
          <p:nvPr/>
        </p:nvSpPr>
        <p:spPr>
          <a:xfrm>
            <a:off x="6608464" y="5959274"/>
            <a:ext cx="1181902" cy="276999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Ventura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06C5E2C-DD4D-3542-9ABE-B8C96E735030}"/>
              </a:ext>
            </a:extLst>
          </p:cNvPr>
          <p:cNvSpPr txBox="1"/>
          <p:nvPr/>
        </p:nvSpPr>
        <p:spPr>
          <a:xfrm>
            <a:off x="5953347" y="5739733"/>
            <a:ext cx="1181902" cy="276999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Santa Barbara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2648F9C-6942-EA40-A092-84B1D73D31D8}"/>
              </a:ext>
            </a:extLst>
          </p:cNvPr>
          <p:cNvSpPr txBox="1"/>
          <p:nvPr/>
        </p:nvSpPr>
        <p:spPr>
          <a:xfrm>
            <a:off x="8044224" y="6336262"/>
            <a:ext cx="1181902" cy="261610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Imperial</a:t>
            </a:r>
          </a:p>
        </p:txBody>
      </p:sp>
    </p:spTree>
    <p:extLst>
      <p:ext uri="{BB962C8B-B14F-4D97-AF65-F5344CB8AC3E}">
        <p14:creationId xmlns:p14="http://schemas.microsoft.com/office/powerpoint/2010/main" val="2788074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BC6B02-C8D2-4441-AE37-482E7CC08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563"/>
            <a:ext cx="10515600" cy="96591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DBM IPM in California</a:t>
            </a:r>
          </a:p>
        </p:txBody>
      </p:sp>
      <p:pic>
        <p:nvPicPr>
          <p:cNvPr id="1026" name="Picture 2" descr="Ian Grettenberger | Entomology and Nematology">
            <a:extLst>
              <a:ext uri="{FF2B5EF4-FFF2-40B4-BE49-F238E27FC236}">
                <a16:creationId xmlns:a16="http://schemas.microsoft.com/office/drawing/2014/main" xmlns="" id="{C8436DA3-B61D-42E8-9301-B72959444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106" y="1143000"/>
            <a:ext cx="20495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xmlns="" id="{61280B06-6682-4DD5-8616-EDE79B4F07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0377" y="1143000"/>
            <a:ext cx="2049513" cy="2286000"/>
          </a:xfrm>
          <a:prstGeom prst="rect">
            <a:avLst/>
          </a:prstGeom>
        </p:spPr>
      </p:pic>
      <p:pic>
        <p:nvPicPr>
          <p:cNvPr id="1028" name="Picture 4" descr="Research Entomologist Daniel Hasegawa Targets Thrips - Bug Squad - ANR Blogs">
            <a:extLst>
              <a:ext uri="{FF2B5EF4-FFF2-40B4-BE49-F238E27FC236}">
                <a16:creationId xmlns:a16="http://schemas.microsoft.com/office/drawing/2014/main" xmlns="" id="{E955255C-B51E-4CAE-9525-9C61D7BB4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6444" y="11430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NTM250 Seminar- Paul Rugman-Jones | Department of Entomology">
            <a:extLst>
              <a:ext uri="{FF2B5EF4-FFF2-40B4-BE49-F238E27FC236}">
                <a16:creationId xmlns:a16="http://schemas.microsoft.com/office/drawing/2014/main" xmlns="" id="{6B8C5E46-DE7F-417D-A1E0-CC691CA5B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90780" y="1143000"/>
            <a:ext cx="202184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ople – STRAWBERRY PIP-CAP SCRI">
            <a:extLst>
              <a:ext uri="{FF2B5EF4-FFF2-40B4-BE49-F238E27FC236}">
                <a16:creationId xmlns:a16="http://schemas.microsoft.com/office/drawing/2014/main" xmlns="" id="{C7682A78-99A5-4F95-A8AA-11BE53B2E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431" y="3942472"/>
            <a:ext cx="246888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ripaula Valdés Berriz">
            <a:extLst>
              <a:ext uri="{FF2B5EF4-FFF2-40B4-BE49-F238E27FC236}">
                <a16:creationId xmlns:a16="http://schemas.microsoft.com/office/drawing/2014/main" xmlns="" id="{0C180364-3A51-492B-BDAD-6F526281A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1436" y="3928404"/>
            <a:ext cx="3676484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ree, person, outdoor, plant&#10;&#10;Description automatically generated">
            <a:extLst>
              <a:ext uri="{FF2B5EF4-FFF2-40B4-BE49-F238E27FC236}">
                <a16:creationId xmlns:a16="http://schemas.microsoft.com/office/drawing/2014/main" xmlns="" id="{83490E85-BC1D-4A0A-A9E2-46D6AF164A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9334" y="3942472"/>
            <a:ext cx="2528132" cy="2468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246E12F-C46A-44B5-B3AF-3AF80F52D4B4}"/>
              </a:ext>
            </a:extLst>
          </p:cNvPr>
          <p:cNvSpPr txBox="1"/>
          <p:nvPr/>
        </p:nvSpPr>
        <p:spPr>
          <a:xfrm>
            <a:off x="196496" y="3429000"/>
            <a:ext cx="2468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Ian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Grettenber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UCD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6936A84-329E-40E4-99D1-26B959EDFFCE}"/>
              </a:ext>
            </a:extLst>
          </p:cNvPr>
          <p:cNvSpPr txBox="1"/>
          <p:nvPr/>
        </p:nvSpPr>
        <p:spPr>
          <a:xfrm>
            <a:off x="3240691" y="3414469"/>
            <a:ext cx="2468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Diego Nieto, Driscoll’s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0893F58-1571-4F10-9AC0-7280DE378228}"/>
              </a:ext>
            </a:extLst>
          </p:cNvPr>
          <p:cNvSpPr txBox="1"/>
          <p:nvPr/>
        </p:nvSpPr>
        <p:spPr>
          <a:xfrm>
            <a:off x="6222423" y="3454326"/>
            <a:ext cx="3062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Hasegawa, USDA-ARS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460589B-C738-4AF5-81A0-B4F987D896A0}"/>
              </a:ext>
            </a:extLst>
          </p:cNvPr>
          <p:cNvSpPr txBox="1"/>
          <p:nvPr/>
        </p:nvSpPr>
        <p:spPr>
          <a:xfrm>
            <a:off x="9439422" y="3432518"/>
            <a:ext cx="2779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 Rugman-Jones, UCR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C4167A3-E0EB-496A-90DA-8CD0557A2369}"/>
              </a:ext>
            </a:extLst>
          </p:cNvPr>
          <p:cNvSpPr txBox="1"/>
          <p:nvPr/>
        </p:nvSpPr>
        <p:spPr>
          <a:xfrm>
            <a:off x="584982" y="6450748"/>
            <a:ext cx="3303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Oleg Daugovish, Ventura UCCE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B2B4274-3EE5-456E-9C27-ADFAA4EC8607}"/>
              </a:ext>
            </a:extLst>
          </p:cNvPr>
          <p:cNvSpPr txBox="1"/>
          <p:nvPr/>
        </p:nvSpPr>
        <p:spPr>
          <a:xfrm>
            <a:off x="4296513" y="6448400"/>
            <a:ext cx="4035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Maripaula Valdes-Berriz, Ventura UCCE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3D11C3-E0F5-4BF4-9BF1-92E3A5E9B5BC}"/>
              </a:ext>
            </a:extLst>
          </p:cNvPr>
          <p:cNvSpPr txBox="1"/>
          <p:nvPr/>
        </p:nvSpPr>
        <p:spPr>
          <a:xfrm>
            <a:off x="8599332" y="6440662"/>
            <a:ext cx="2528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Ricky Lara, CDFA</a:t>
            </a:r>
          </a:p>
        </p:txBody>
      </p:sp>
    </p:spTree>
    <p:extLst>
      <p:ext uri="{BB962C8B-B14F-4D97-AF65-F5344CB8AC3E}">
        <p14:creationId xmlns:p14="http://schemas.microsoft.com/office/powerpoint/2010/main" val="2213201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2115A0-33C5-40E1-BE43-B87C031E6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73E8F7-AD24-4ACC-95A9-BB55A02DD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54" y="5952855"/>
            <a:ext cx="12037254" cy="732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Establishing a pheromone-based trapping network in the Salinas Valley for the benefit of growers to view current pest trends. Work led by Daniel Hasegawa (USDA), Ben Lee (UCD), Ian Grettenberger (UCD). 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xmlns="" id="{01D2CB54-0515-4E50-B22D-122987F2C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437" y="1426289"/>
            <a:ext cx="5913646" cy="402336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6" name="Picture 5" descr="A hand holding 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xmlns="" id="{3D3A04F4-F8DD-5343-9FE1-27D214B81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234" y="1426289"/>
            <a:ext cx="3017520" cy="402336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8" name="Picture 7" descr="A picture containing sky, ground, outdoor, sign&#10;&#10;Description automatically generated">
            <a:extLst>
              <a:ext uri="{FF2B5EF4-FFF2-40B4-BE49-F238E27FC236}">
                <a16:creationId xmlns:a16="http://schemas.microsoft.com/office/drawing/2014/main" xmlns="" id="{A696CCB6-232E-294D-BBFC-2CB2AF480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18" y="1434167"/>
            <a:ext cx="3017520" cy="402336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3082A7-C50F-4B4A-BB7F-B124058628C1}"/>
              </a:ext>
            </a:extLst>
          </p:cNvPr>
          <p:cNvSpPr txBox="1"/>
          <p:nvPr/>
        </p:nvSpPr>
        <p:spPr>
          <a:xfrm>
            <a:off x="78656" y="1434070"/>
            <a:ext cx="575187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215AEC-4151-4C41-B7BB-E67E64A23193}"/>
              </a:ext>
            </a:extLst>
          </p:cNvPr>
          <p:cNvSpPr txBox="1"/>
          <p:nvPr/>
        </p:nvSpPr>
        <p:spPr>
          <a:xfrm>
            <a:off x="3134116" y="1414855"/>
            <a:ext cx="575187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162044-6C27-7548-B44D-211ABA621274}"/>
              </a:ext>
            </a:extLst>
          </p:cNvPr>
          <p:cNvSpPr txBox="1"/>
          <p:nvPr/>
        </p:nvSpPr>
        <p:spPr>
          <a:xfrm>
            <a:off x="6204156" y="1426289"/>
            <a:ext cx="575187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8863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880E39FA-63A0-4E32-84E5-2537013A4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828" y="1791675"/>
            <a:ext cx="3901440" cy="2926080"/>
          </a:xfrm>
          <a:ln w="25400"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A54829-A76E-46E2-BDE3-771E4CAE68AF}"/>
              </a:ext>
            </a:extLst>
          </p:cNvPr>
          <p:cNvSpPr txBox="1"/>
          <p:nvPr/>
        </p:nvSpPr>
        <p:spPr>
          <a:xfrm>
            <a:off x="3991920" y="4923163"/>
            <a:ext cx="4045348" cy="1569660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Sampling DBM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to determine origin of invasive populations based on DNA signature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9FA1512-F4A3-4126-ABF1-324E2DA7B3C5}"/>
              </a:ext>
            </a:extLst>
          </p:cNvPr>
          <p:cNvSpPr txBox="1"/>
          <p:nvPr/>
        </p:nvSpPr>
        <p:spPr>
          <a:xfrm>
            <a:off x="8323460" y="4908566"/>
            <a:ext cx="3564687" cy="1200329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Collection of Natural Enemies from regions that are climate-adapted to CA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5C9EC35C-CD65-4EFD-A0EF-28E740D2B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Classical Biological Control 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xmlns="" id="{698127D2-2265-4E5A-BE6E-8EC1C007EB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8712" y="1777607"/>
            <a:ext cx="3928311" cy="292608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3" name="Picture 2" descr="A person in a garden&#10;&#10;Description automatically generated with low confidence">
            <a:extLst>
              <a:ext uri="{FF2B5EF4-FFF2-40B4-BE49-F238E27FC236}">
                <a16:creationId xmlns:a16="http://schemas.microsoft.com/office/drawing/2014/main" xmlns="" id="{682B5328-89E7-4B88-9043-F6BB8A457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0" y="1791675"/>
            <a:ext cx="3901440" cy="292608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4C05E2-DD77-4902-B441-23A8C9BCE95A}"/>
              </a:ext>
            </a:extLst>
          </p:cNvPr>
          <p:cNvSpPr txBox="1"/>
          <p:nvPr/>
        </p:nvSpPr>
        <p:spPr>
          <a:xfrm>
            <a:off x="0" y="4923163"/>
            <a:ext cx="3657600" cy="461665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Going to the field! </a:t>
            </a:r>
          </a:p>
        </p:txBody>
      </p:sp>
    </p:spTree>
    <p:extLst>
      <p:ext uri="{BB962C8B-B14F-4D97-AF65-F5344CB8AC3E}">
        <p14:creationId xmlns:p14="http://schemas.microsoft.com/office/powerpoint/2010/main" val="3861010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739A180D-B2B7-A242-92DD-47B8A8F817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8335" y="6685"/>
            <a:ext cx="7683670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28" name="Freeform: Shape 23">
            <a:extLst>
              <a:ext uri="{FF2B5EF4-FFF2-40B4-BE49-F238E27FC236}">
                <a16:creationId xmlns:a16="http://schemas.microsoft.com/office/drawing/2014/main" xmlns="" id="{5FDF4720-5445-47BE-89FE-E40D1AE6F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9" name="Freeform: Shape 25">
            <a:extLst>
              <a:ext uri="{FF2B5EF4-FFF2-40B4-BE49-F238E27FC236}">
                <a16:creationId xmlns:a16="http://schemas.microsoft.com/office/drawing/2014/main" xmlns="" id="{AC8710B4-A815-4082-9E4F-F13A000709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04B1A8-3782-B246-8409-8F71C333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379" y="110428"/>
            <a:ext cx="478245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EBCL DBM Team </a:t>
            </a:r>
          </a:p>
        </p:txBody>
      </p:sp>
      <p:sp>
        <p:nvSpPr>
          <p:cNvPr id="30" name="Content Placeholder 20">
            <a:extLst>
              <a:ext uri="{FF2B5EF4-FFF2-40B4-BE49-F238E27FC236}">
                <a16:creationId xmlns:a16="http://schemas.microsoft.com/office/drawing/2014/main" xmlns="" id="{CC286834-D48C-F0B7-37B1-DCC3848AF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6" y="1753045"/>
            <a:ext cx="5889523" cy="4839483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Javid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Kashefi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Foreign exploration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Marie Claude Bon: Parasitoid DNA work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Gaylord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Desurmont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Establish, rear parasitoids and conduct quarantine studies</a:t>
            </a: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95CEF3-0BBC-1A4E-A3BE-F843C6C89B03}"/>
              </a:ext>
            </a:extLst>
          </p:cNvPr>
          <p:cNvSpPr txBox="1"/>
          <p:nvPr/>
        </p:nvSpPr>
        <p:spPr>
          <a:xfrm>
            <a:off x="6480073" y="823934"/>
            <a:ext cx="1344838" cy="3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Gaylord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B3C320-C333-8A48-8683-49C8FAF553C4}"/>
              </a:ext>
            </a:extLst>
          </p:cNvPr>
          <p:cNvSpPr txBox="1"/>
          <p:nvPr/>
        </p:nvSpPr>
        <p:spPr>
          <a:xfrm>
            <a:off x="8515138" y="1067285"/>
            <a:ext cx="1344838" cy="3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FAC2582-2EEA-E948-A82E-5C5CD5EBF297}"/>
              </a:ext>
            </a:extLst>
          </p:cNvPr>
          <p:cNvSpPr txBox="1"/>
          <p:nvPr/>
        </p:nvSpPr>
        <p:spPr>
          <a:xfrm>
            <a:off x="10604334" y="1067283"/>
            <a:ext cx="1344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Marie Claude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CB2EF7F-4A60-4E4C-9B9D-B321CCE5B16B}"/>
              </a:ext>
            </a:extLst>
          </p:cNvPr>
          <p:cNvSpPr txBox="1"/>
          <p:nvPr/>
        </p:nvSpPr>
        <p:spPr>
          <a:xfrm>
            <a:off x="9673778" y="1054589"/>
            <a:ext cx="1344838" cy="3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Alan Kirk</a:t>
            </a:r>
          </a:p>
        </p:txBody>
      </p:sp>
    </p:spTree>
    <p:extLst>
      <p:ext uri="{BB962C8B-B14F-4D97-AF65-F5344CB8AC3E}">
        <p14:creationId xmlns:p14="http://schemas.microsoft.com/office/powerpoint/2010/main" val="2549254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1817</TotalTime>
  <Words>643</Words>
  <Application>Microsoft Office PowerPoint</Application>
  <PresentationFormat>Widescreen</PresentationFormat>
  <Paragraphs>157</Paragraphs>
  <Slides>22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Update: Classical Biological of  Diamondback Moth (Plutella xylostella)</vt:lpstr>
      <vt:lpstr>Brief DBM History</vt:lpstr>
      <vt:lpstr>DBM Life Stages</vt:lpstr>
      <vt:lpstr>Feeding Damage</vt:lpstr>
      <vt:lpstr>California Cole Crop Production</vt:lpstr>
      <vt:lpstr>Improve DBM IPM in California</vt:lpstr>
      <vt:lpstr>Monitoring</vt:lpstr>
      <vt:lpstr>Starting Classical Biological Control </vt:lpstr>
      <vt:lpstr>EBCL DBM Team </vt:lpstr>
      <vt:lpstr>Types of DBM Parasitoids Agents</vt:lpstr>
      <vt:lpstr>Cotesia sp. parasitizing DBM larvae</vt:lpstr>
      <vt:lpstr>Diadegma insulare parasitizing DBM</vt:lpstr>
      <vt:lpstr>Snapshot of DBM Sampling (Oct 23)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Directions </vt:lpstr>
      <vt:lpstr>What about DBM egg parasitoids?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RL</dc:creator>
  <cp:lastModifiedBy>Oleg</cp:lastModifiedBy>
  <cp:revision>31</cp:revision>
  <dcterms:created xsi:type="dcterms:W3CDTF">2022-09-23T22:16:40Z</dcterms:created>
  <dcterms:modified xsi:type="dcterms:W3CDTF">2022-12-16T20:25:37Z</dcterms:modified>
</cp:coreProperties>
</file>