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34" r:id="rId2"/>
    <p:sldMasterId id="2147483749" r:id="rId3"/>
  </p:sldMasterIdLst>
  <p:notesMasterIdLst>
    <p:notesMasterId r:id="rId50"/>
  </p:notesMasterIdLst>
  <p:handoutMasterIdLst>
    <p:handoutMasterId r:id="rId51"/>
  </p:handoutMasterIdLst>
  <p:sldIdLst>
    <p:sldId id="262" r:id="rId4"/>
    <p:sldId id="263" r:id="rId5"/>
    <p:sldId id="265" r:id="rId6"/>
    <p:sldId id="269" r:id="rId7"/>
    <p:sldId id="271" r:id="rId8"/>
    <p:sldId id="272" r:id="rId9"/>
    <p:sldId id="284" r:id="rId10"/>
    <p:sldId id="286" r:id="rId11"/>
    <p:sldId id="257" r:id="rId12"/>
    <p:sldId id="309" r:id="rId13"/>
    <p:sldId id="338" r:id="rId14"/>
    <p:sldId id="306" r:id="rId15"/>
    <p:sldId id="312" r:id="rId16"/>
    <p:sldId id="313" r:id="rId17"/>
    <p:sldId id="314" r:id="rId18"/>
    <p:sldId id="319" r:id="rId19"/>
    <p:sldId id="339" r:id="rId20"/>
    <p:sldId id="343" r:id="rId21"/>
    <p:sldId id="337" r:id="rId22"/>
    <p:sldId id="344" r:id="rId23"/>
    <p:sldId id="316" r:id="rId24"/>
    <p:sldId id="330" r:id="rId25"/>
    <p:sldId id="303" r:id="rId26"/>
    <p:sldId id="298" r:id="rId27"/>
    <p:sldId id="273" r:id="rId28"/>
    <p:sldId id="321" r:id="rId29"/>
    <p:sldId id="327" r:id="rId30"/>
    <p:sldId id="345" r:id="rId31"/>
    <p:sldId id="274" r:id="rId32"/>
    <p:sldId id="293" r:id="rId33"/>
    <p:sldId id="322" r:id="rId34"/>
    <p:sldId id="323" r:id="rId35"/>
    <p:sldId id="334" r:id="rId36"/>
    <p:sldId id="335" r:id="rId37"/>
    <p:sldId id="336" r:id="rId38"/>
    <p:sldId id="333" r:id="rId39"/>
    <p:sldId id="329" r:id="rId40"/>
    <p:sldId id="332" r:id="rId41"/>
    <p:sldId id="282" r:id="rId42"/>
    <p:sldId id="328" r:id="rId43"/>
    <p:sldId id="346" r:id="rId44"/>
    <p:sldId id="331" r:id="rId45"/>
    <p:sldId id="297" r:id="rId46"/>
    <p:sldId id="276" r:id="rId47"/>
    <p:sldId id="341" r:id="rId48"/>
    <p:sldId id="270"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autoAdjust="0"/>
    <p:restoredTop sz="84889" autoAdjust="0"/>
  </p:normalViewPr>
  <p:slideViewPr>
    <p:cSldViewPr>
      <p:cViewPr varScale="1">
        <p:scale>
          <a:sx n="77" d="100"/>
          <a:sy n="77" d="100"/>
        </p:scale>
        <p:origin x="528"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79" d="100"/>
          <a:sy n="79" d="100"/>
        </p:scale>
        <p:origin x="-177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handoutMaster" Target="handoutMasters/handout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76B3FA4-DBAA-4EA7-8A79-5D496AB929E0}" type="datetimeFigureOut">
              <a:rPr lang="en-US" smtClean="0"/>
              <a:pPr/>
              <a:t>12/30/2023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2AE321B-42E6-4082-ADCB-16DB624964F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94C6B2-0E18-41FC-8CA1-B467464E7545}" type="datetimeFigureOut">
              <a:rPr lang="en-US" smtClean="0"/>
              <a:pPr/>
              <a:t>12/30/2023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0B60A3E-4BC9-4497-95E2-69F5661E229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siKRJSGT4sY"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ipm.ucanr.edu/PMG/PESTNOTES/pn7463.htm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ipm.ucanr.edu/PMG/PESTNOTES/pn7463.html"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ipm.ucanr.edu/PMG/PESTNOTES/pn7463.html"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ipm.ucanr.edu/PMG/PESTNOTES/pn7463.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ipm.ucanr.edu/PMG/PESTNOTES/pn7463.html"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Origin &amp; Updates:  </a:t>
            </a:r>
            <a:r>
              <a:rPr lang="en-US" dirty="0"/>
              <a:t>Adapted from Roses by Master Gardeners Mary Lou Meredith and Ann Beinhorn, 2010.  Revised X 5 by Ann Beinhorn, 2016, 2017, 2018, 2019, 2021. Again in 2023 by Ann Beinhorn, Placer County MG and Consulting Rosarian for the American Rose Society.</a:t>
            </a:r>
          </a:p>
          <a:p>
            <a:pPr>
              <a:lnSpc>
                <a:spcPct val="90000"/>
              </a:lnSpc>
            </a:pPr>
            <a:r>
              <a:rPr lang="en-US" sz="1200" b="1" dirty="0">
                <a:solidFill>
                  <a:srgbClr val="000000"/>
                </a:solidFill>
                <a:latin typeface="Calibri" panose="020F0502020204030204" pitchFamily="34" charset="0"/>
                <a:ea typeface="Times New Roman" panose="02020603050405020304" pitchFamily="18" charset="0"/>
                <a:cs typeface="Calibri" panose="020F0502020204030204" pitchFamily="34" charset="0"/>
              </a:rPr>
              <a:t>Publicity:</a:t>
            </a: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Hardy, beautiful roses grow well in many places throughout the country.  With this presentation, you’ll learn about some of the origins of roses in America.  You’ll become acquainted with the categories of roses for your landscape, and learn that roses don’t have to be labor-intensive plants.  You’ll learn to recognize some common pests and diseases associated with roses, and how you can safely manage them during different seasons of the year.</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1649006">
              <a:lnSpc>
                <a:spcPct val="90000"/>
              </a:lnSpc>
            </a:pPr>
            <a:r>
              <a:rPr lang="en-US" sz="12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endParaRPr lang="en-US" b="1"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1</a:t>
            </a:fld>
            <a:endParaRPr lang="en-US"/>
          </a:p>
        </p:txBody>
      </p:sp>
    </p:spTree>
    <p:extLst>
      <p:ext uri="{BB962C8B-B14F-4D97-AF65-F5344CB8AC3E}">
        <p14:creationId xmlns:p14="http://schemas.microsoft.com/office/powerpoint/2010/main" val="1202390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Tree roses have been grafted onto a plant of the same genus.  About any modern rose can be used for a tree rose.</a:t>
            </a:r>
          </a:p>
          <a:p>
            <a:pPr algn="l"/>
            <a:r>
              <a:rPr lang="en-US" dirty="0"/>
              <a:t>Climbing roses are great to line fences or around an arbor.  They are pruned to bear abundant flowers on lateral stems. 6’-12’.</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13</a:t>
            </a:fld>
            <a:endParaRPr lang="en-US"/>
          </a:p>
        </p:txBody>
      </p:sp>
    </p:spTree>
    <p:extLst>
      <p:ext uri="{BB962C8B-B14F-4D97-AF65-F5344CB8AC3E}">
        <p14:creationId xmlns:p14="http://schemas.microsoft.com/office/powerpoint/2010/main" val="21320784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All these are being hybridized.      Left: The perfect hybrid tea form.       Middle: English rose (cup form)                     Right: “Single” roses, attractive to pollinators.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14</a:t>
            </a:fld>
            <a:endParaRPr lang="en-US"/>
          </a:p>
        </p:txBody>
      </p:sp>
    </p:spTree>
    <p:extLst>
      <p:ext uri="{BB962C8B-B14F-4D97-AF65-F5344CB8AC3E}">
        <p14:creationId xmlns:p14="http://schemas.microsoft.com/office/powerpoint/2010/main" val="2902814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Hybrid teas bloom as solitary flowers, but other garden roses can also bloom in clusters too.  The pointed center of hybrid teas is admired as a good bouquet or show rose.</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15</a:t>
            </a:fld>
            <a:endParaRPr lang="en-US"/>
          </a:p>
        </p:txBody>
      </p:sp>
    </p:spTree>
    <p:extLst>
      <p:ext uri="{BB962C8B-B14F-4D97-AF65-F5344CB8AC3E}">
        <p14:creationId xmlns:p14="http://schemas.microsoft.com/office/powerpoint/2010/main" val="3837024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Groundcover, Mounding of upright  forms for landscape roses often grown in groups.        On right is Iceberg, bred in 1958., still </a:t>
            </a:r>
            <a:r>
              <a:rPr lang="en-US"/>
              <a:t>a highly-ranked </a:t>
            </a:r>
            <a:r>
              <a:rPr lang="en-US" dirty="0"/>
              <a:t>rose in the world.</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16</a:t>
            </a:fld>
            <a:endParaRPr lang="en-US"/>
          </a:p>
        </p:txBody>
      </p:sp>
    </p:spTree>
    <p:extLst>
      <p:ext uri="{BB962C8B-B14F-4D97-AF65-F5344CB8AC3E}">
        <p14:creationId xmlns:p14="http://schemas.microsoft.com/office/powerpoint/2010/main" val="1308566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Mutabilis</a:t>
            </a:r>
            <a:r>
              <a:rPr lang="en-US" dirty="0"/>
              <a:t>: shrub      </a:t>
            </a:r>
            <a:r>
              <a:rPr lang="en-US" dirty="0" err="1"/>
              <a:t>Mutabilis</a:t>
            </a:r>
            <a:r>
              <a:rPr lang="en-US" dirty="0"/>
              <a:t>: China rose, 1884  Repeat bloomer.  4-6’.       </a:t>
            </a:r>
            <a:r>
              <a:rPr lang="en-US" dirty="0" err="1"/>
              <a:t>Gruus</a:t>
            </a:r>
            <a:r>
              <a:rPr lang="en-US" dirty="0"/>
              <a:t> an Aachen: Floribunda 1909.  18”-3’           </a:t>
            </a:r>
            <a:r>
              <a:rPr lang="en-US" dirty="0" err="1"/>
              <a:t>Perle</a:t>
            </a:r>
            <a:r>
              <a:rPr lang="en-US" dirty="0"/>
              <a:t> de Or: Polyantha 1875</a:t>
            </a:r>
          </a:p>
          <a:p>
            <a:r>
              <a:rPr lang="en-US" dirty="0"/>
              <a:t>All Stars are easy care, usually drought tolerant, &amp; attract wildlife.</a:t>
            </a:r>
          </a:p>
        </p:txBody>
      </p:sp>
      <p:sp>
        <p:nvSpPr>
          <p:cNvPr id="4" name="Slide Number Placeholder 3"/>
          <p:cNvSpPr>
            <a:spLocks noGrp="1"/>
          </p:cNvSpPr>
          <p:nvPr>
            <p:ph type="sldNum" sz="quarter" idx="10"/>
          </p:nvPr>
        </p:nvSpPr>
        <p:spPr/>
        <p:txBody>
          <a:bodyPr/>
          <a:lstStyle/>
          <a:p>
            <a:fld id="{880464D8-34CA-4065-9711-BA734B1762FF}" type="slidenum">
              <a:rPr lang="en-US" smtClean="0"/>
              <a:t>17</a:t>
            </a:fld>
            <a:endParaRPr lang="en-US"/>
          </a:p>
        </p:txBody>
      </p:sp>
    </p:spTree>
    <p:extLst>
      <p:ext uri="{BB962C8B-B14F-4D97-AF65-F5344CB8AC3E}">
        <p14:creationId xmlns:p14="http://schemas.microsoft.com/office/powerpoint/2010/main" val="2856957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Observed in Davis at a “Pollinator Garden” near </a:t>
            </a:r>
            <a:r>
              <a:rPr lang="en-US" dirty="0" err="1"/>
              <a:t>Putah</a:t>
            </a:r>
            <a:r>
              <a:rPr lang="en-US" dirty="0"/>
              <a:t> Creek.</a:t>
            </a:r>
          </a:p>
        </p:txBody>
      </p:sp>
      <p:sp>
        <p:nvSpPr>
          <p:cNvPr id="4" name="Slide Number Placeholder 3"/>
          <p:cNvSpPr>
            <a:spLocks noGrp="1"/>
          </p:cNvSpPr>
          <p:nvPr>
            <p:ph type="sldNum" sz="quarter" idx="5"/>
          </p:nvPr>
        </p:nvSpPr>
        <p:spPr/>
        <p:txBody>
          <a:bodyPr/>
          <a:lstStyle/>
          <a:p>
            <a:fld id="{30B60A3E-4BC9-4497-95E2-69F5661E229A}" type="slidenum">
              <a:rPr lang="en-US" smtClean="0"/>
              <a:pPr/>
              <a:t>18</a:t>
            </a:fld>
            <a:endParaRPr lang="en-US"/>
          </a:p>
        </p:txBody>
      </p:sp>
    </p:spTree>
    <p:extLst>
      <p:ext uri="{BB962C8B-B14F-4D97-AF65-F5344CB8AC3E}">
        <p14:creationId xmlns:p14="http://schemas.microsoft.com/office/powerpoint/2010/main" val="21925333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Floribunda in foreground.  </a:t>
            </a:r>
            <a:r>
              <a:rPr lang="en-US" dirty="0" err="1"/>
              <a:t>Gruss</a:t>
            </a:r>
            <a:r>
              <a:rPr lang="en-US" dirty="0"/>
              <a:t> an Aachen name also is used for a climber or hybrid tea, and in different colors.</a:t>
            </a:r>
          </a:p>
        </p:txBody>
      </p:sp>
      <p:sp>
        <p:nvSpPr>
          <p:cNvPr id="4" name="Slide Number Placeholder 3"/>
          <p:cNvSpPr>
            <a:spLocks noGrp="1"/>
          </p:cNvSpPr>
          <p:nvPr>
            <p:ph type="sldNum" sz="quarter" idx="5"/>
          </p:nvPr>
        </p:nvSpPr>
        <p:spPr/>
        <p:txBody>
          <a:bodyPr/>
          <a:lstStyle/>
          <a:p>
            <a:fld id="{30B60A3E-4BC9-4497-95E2-69F5661E229A}" type="slidenum">
              <a:rPr lang="en-US" smtClean="0"/>
              <a:pPr/>
              <a:t>19</a:t>
            </a:fld>
            <a:endParaRPr lang="en-US"/>
          </a:p>
        </p:txBody>
      </p:sp>
    </p:spTree>
    <p:extLst>
      <p:ext uri="{BB962C8B-B14F-4D97-AF65-F5344CB8AC3E}">
        <p14:creationId xmlns:p14="http://schemas.microsoft.com/office/powerpoint/2010/main" val="33925908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1986, the rose was named national flower of the US by President Ronald Reagan.</a:t>
            </a:r>
          </a:p>
        </p:txBody>
      </p:sp>
      <p:sp>
        <p:nvSpPr>
          <p:cNvPr id="4" name="Slide Number Placeholder 3"/>
          <p:cNvSpPr>
            <a:spLocks noGrp="1"/>
          </p:cNvSpPr>
          <p:nvPr>
            <p:ph type="sldNum" sz="quarter" idx="5"/>
          </p:nvPr>
        </p:nvSpPr>
        <p:spPr/>
        <p:txBody>
          <a:bodyPr/>
          <a:lstStyle/>
          <a:p>
            <a:fld id="{30B60A3E-4BC9-4497-95E2-69F5661E229A}" type="slidenum">
              <a:rPr lang="en-US" smtClean="0"/>
              <a:pPr/>
              <a:t>20</a:t>
            </a:fld>
            <a:endParaRPr lang="en-US"/>
          </a:p>
        </p:txBody>
      </p:sp>
    </p:spTree>
    <p:extLst>
      <p:ext uri="{BB962C8B-B14F-4D97-AF65-F5344CB8AC3E}">
        <p14:creationId xmlns:p14="http://schemas.microsoft.com/office/powerpoint/2010/main" val="1831921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a soil test of your property before planting roses.  Most of  local soils are in the neutral range.  You should be able to see the top of the graft in a mild climate setting</a:t>
            </a:r>
          </a:p>
          <a:p>
            <a:r>
              <a:rPr lang="en-US" dirty="0"/>
              <a:t> (no heavy snows).  Very light-flowered  roses might be more tolerant of partial shade in our climate.  Easier to start bare-root roses in pots.</a:t>
            </a:r>
          </a:p>
        </p:txBody>
      </p:sp>
      <p:sp>
        <p:nvSpPr>
          <p:cNvPr id="4" name="Slide Number Placeholder 3"/>
          <p:cNvSpPr>
            <a:spLocks noGrp="1"/>
          </p:cNvSpPr>
          <p:nvPr>
            <p:ph type="sldNum" sz="quarter" idx="5"/>
          </p:nvPr>
        </p:nvSpPr>
        <p:spPr/>
        <p:txBody>
          <a:bodyPr/>
          <a:lstStyle/>
          <a:p>
            <a:fld id="{30B60A3E-4BC9-4497-95E2-69F5661E229A}" type="slidenum">
              <a:rPr lang="en-US" smtClean="0"/>
              <a:pPr/>
              <a:t>21</a:t>
            </a:fld>
            <a:endParaRPr lang="en-US"/>
          </a:p>
        </p:txBody>
      </p:sp>
    </p:spTree>
    <p:extLst>
      <p:ext uri="{BB962C8B-B14F-4D97-AF65-F5344CB8AC3E}">
        <p14:creationId xmlns:p14="http://schemas.microsoft.com/office/powerpoint/2010/main" val="39839805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Watering should follow evapotranspiration rate (seasonal).  Don’t leave completely dry in summer.  Sometimes a spray of water in a.m. while hot helps.</a:t>
            </a:r>
          </a:p>
          <a:p>
            <a:r>
              <a:rPr lang="en-US" dirty="0"/>
              <a:t>Fertilize with slow-release fertilizers coving all over the root crown, under the dripline.  Don’t allow water on leaves to linger after dark.</a:t>
            </a:r>
          </a:p>
        </p:txBody>
      </p:sp>
      <p:sp>
        <p:nvSpPr>
          <p:cNvPr id="4" name="Slide Number Placeholder 3"/>
          <p:cNvSpPr>
            <a:spLocks noGrp="1"/>
          </p:cNvSpPr>
          <p:nvPr>
            <p:ph type="sldNum" sz="quarter" idx="5"/>
          </p:nvPr>
        </p:nvSpPr>
        <p:spPr/>
        <p:txBody>
          <a:bodyPr/>
          <a:lstStyle/>
          <a:p>
            <a:fld id="{30B60A3E-4BC9-4497-95E2-69F5661E229A}" type="slidenum">
              <a:rPr lang="en-US" smtClean="0"/>
              <a:pPr/>
              <a:t>22</a:t>
            </a:fld>
            <a:endParaRPr lang="en-US"/>
          </a:p>
        </p:txBody>
      </p:sp>
    </p:spTree>
    <p:extLst>
      <p:ext uri="{BB962C8B-B14F-4D97-AF65-F5344CB8AC3E}">
        <p14:creationId xmlns:p14="http://schemas.microsoft.com/office/powerpoint/2010/main" val="19906919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Master Gardeners of Placer  County’s Gardening Guide and Calendar for 2024 is available for sale at various Placer &amp; Nevada County nurseries.  Check our website for nursery names and phone numbers.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5</a:t>
            </a:fld>
            <a:endParaRPr lang="en-US"/>
          </a:p>
        </p:txBody>
      </p:sp>
    </p:spTree>
    <p:extLst>
      <p:ext uri="{BB962C8B-B14F-4D97-AF65-F5344CB8AC3E}">
        <p14:creationId xmlns:p14="http://schemas.microsoft.com/office/powerpoint/2010/main" val="1959781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first two points are most important for the health of the plant. You may make a shorter plant to yield </a:t>
            </a:r>
            <a:r>
              <a:rPr lang="en-US" u="sng" dirty="0"/>
              <a:t>bigger fewer </a:t>
            </a:r>
            <a:r>
              <a:rPr lang="en-US" dirty="0"/>
              <a:t>flowers;  a taller plant may have </a:t>
            </a:r>
            <a:r>
              <a:rPr lang="en-US" u="sng" dirty="0"/>
              <a:t>smaller</a:t>
            </a:r>
            <a:r>
              <a:rPr lang="en-US" dirty="0"/>
              <a:t> but more </a:t>
            </a:r>
            <a:r>
              <a:rPr lang="en-US" dirty="0" err="1"/>
              <a:t>bloomsPrickly</a:t>
            </a:r>
            <a:r>
              <a:rPr lang="en-US" dirty="0"/>
              <a:t> (thorny) branches are a hazard for pathways.</a:t>
            </a:r>
          </a:p>
          <a:p>
            <a:r>
              <a:rPr lang="en-US" dirty="0"/>
              <a:t>Prune one-time bloomers after bloom.  You can also prune in summer to clean up.  One-time bloomers need the routine pruning after bloom. </a:t>
            </a:r>
          </a:p>
        </p:txBody>
      </p:sp>
      <p:sp>
        <p:nvSpPr>
          <p:cNvPr id="4" name="Slide Number Placeholder 3"/>
          <p:cNvSpPr>
            <a:spLocks noGrp="1"/>
          </p:cNvSpPr>
          <p:nvPr>
            <p:ph type="sldNum" sz="quarter" idx="5"/>
          </p:nvPr>
        </p:nvSpPr>
        <p:spPr/>
        <p:txBody>
          <a:bodyPr/>
          <a:lstStyle/>
          <a:p>
            <a:fld id="{30B60A3E-4BC9-4497-95E2-69F5661E229A}" type="slidenum">
              <a:rPr lang="en-US" smtClean="0"/>
              <a:pPr/>
              <a:t>23</a:t>
            </a:fld>
            <a:endParaRPr lang="en-US"/>
          </a:p>
        </p:txBody>
      </p:sp>
    </p:spTree>
    <p:extLst>
      <p:ext uri="{BB962C8B-B14F-4D97-AF65-F5344CB8AC3E}">
        <p14:creationId xmlns:p14="http://schemas.microsoft.com/office/powerpoint/2010/main" val="9310729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Have the branches grown together so you can’t even see the ground?</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24</a:t>
            </a:fld>
            <a:endParaRPr lang="en-US"/>
          </a:p>
        </p:txBody>
      </p:sp>
    </p:spTree>
    <p:extLst>
      <p:ext uri="{BB962C8B-B14F-4D97-AF65-F5344CB8AC3E}">
        <p14:creationId xmlns:p14="http://schemas.microsoft.com/office/powerpoint/2010/main" val="32929088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canes yield few if any blossoms.  Suckers are from root stock, and can overwhelm the grafted hybrid.  Remove dead, diseased &amp; dying branches.</a:t>
            </a:r>
          </a:p>
          <a:p>
            <a:r>
              <a:rPr lang="en-US" dirty="0"/>
              <a:t>Throw all discards in the trash.</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25</a:t>
            </a:fld>
            <a:endParaRPr lang="en-US"/>
          </a:p>
        </p:txBody>
      </p:sp>
    </p:spTree>
    <p:extLst>
      <p:ext uri="{BB962C8B-B14F-4D97-AF65-F5344CB8AC3E}">
        <p14:creationId xmlns:p14="http://schemas.microsoft.com/office/powerpoint/2010/main" val="12754898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26</a:t>
            </a:fld>
            <a:endParaRPr lang="en-US"/>
          </a:p>
        </p:txBody>
      </p:sp>
    </p:spTree>
    <p:extLst>
      <p:ext uri="{BB962C8B-B14F-4D97-AF65-F5344CB8AC3E}">
        <p14:creationId xmlns:p14="http://schemas.microsoft.com/office/powerpoint/2010/main" val="1632463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Old canes yield few if any blossoms.  Suckers are from root stock, and can overwhelm the grafted hybrid.</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27</a:t>
            </a:fld>
            <a:endParaRPr lang="en-US"/>
          </a:p>
        </p:txBody>
      </p:sp>
    </p:spTree>
    <p:extLst>
      <p:ext uri="{BB962C8B-B14F-4D97-AF65-F5344CB8AC3E}">
        <p14:creationId xmlns:p14="http://schemas.microsoft.com/office/powerpoint/2010/main" val="3843363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 at the finished picture for each: count canes, note spacing, and see where branching and flowering will take place.  Climber canes are more pliable for securing in winter.</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28</a:t>
            </a:fld>
            <a:endParaRPr lang="en-US"/>
          </a:p>
        </p:txBody>
      </p:sp>
    </p:spTree>
    <p:extLst>
      <p:ext uri="{BB962C8B-B14F-4D97-AF65-F5344CB8AC3E}">
        <p14:creationId xmlns:p14="http://schemas.microsoft.com/office/powerpoint/2010/main" val="35578002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a bud is.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29</a:t>
            </a:fld>
            <a:endParaRPr lang="en-US"/>
          </a:p>
        </p:txBody>
      </p:sp>
    </p:spTree>
    <p:extLst>
      <p:ext uri="{BB962C8B-B14F-4D97-AF65-F5344CB8AC3E}">
        <p14:creationId xmlns:p14="http://schemas.microsoft.com/office/powerpoint/2010/main" val="1048250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what heading is.</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31</a:t>
            </a:fld>
            <a:endParaRPr lang="en-US"/>
          </a:p>
        </p:txBody>
      </p:sp>
    </p:spTree>
    <p:extLst>
      <p:ext uri="{BB962C8B-B14F-4D97-AF65-F5344CB8AC3E}">
        <p14:creationId xmlns:p14="http://schemas.microsoft.com/office/powerpoint/2010/main" val="33838140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Point out 3-leaflet leaves and 5-leaflet leaves.  Cut just above a 5-leaflet leaf.        Sample flower: Gemini.</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32</a:t>
            </a:fld>
            <a:endParaRPr lang="en-US"/>
          </a:p>
        </p:txBody>
      </p:sp>
    </p:spTree>
    <p:extLst>
      <p:ext uri="{BB962C8B-B14F-4D97-AF65-F5344CB8AC3E}">
        <p14:creationId xmlns:p14="http://schemas.microsoft.com/office/powerpoint/2010/main" val="853601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take stem cuttings during any time of year, but it’s optimal during the early greenwood stage.  6” cutting with two sets of leaves retained above soil level.</a:t>
            </a:r>
          </a:p>
          <a:p>
            <a:r>
              <a:rPr lang="en-US" dirty="0"/>
              <a:t>Keep moist with plastic cover or frequent spraying of water in a protected shady spot.  T-budding for roses: Choose healthy, hydrated plants,  You can grow your own rootstock.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For explanation: </a:t>
            </a: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https://www.youtube.com/watch?v=siKRJSGT4sY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33</a:t>
            </a:fld>
            <a:endParaRPr lang="en-US"/>
          </a:p>
        </p:txBody>
      </p:sp>
    </p:spTree>
    <p:extLst>
      <p:ext uri="{BB962C8B-B14F-4D97-AF65-F5344CB8AC3E}">
        <p14:creationId xmlns:p14="http://schemas.microsoft.com/office/powerpoint/2010/main" val="20018394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Have you heard the news?  The Placer County Master Gardeners are creating a  demonstration garden at the Loomis Library and Community Learning Center.  It’s located just off highway 80 at the Horseshoe Bar Exit in Loomis.</a:t>
            </a:r>
          </a:p>
          <a:p>
            <a:endParaRPr lang="en-US" dirty="0"/>
          </a:p>
        </p:txBody>
      </p:sp>
      <p:sp>
        <p:nvSpPr>
          <p:cNvPr id="4" name="Slide Number Placeholder 3"/>
          <p:cNvSpPr>
            <a:spLocks noGrp="1"/>
          </p:cNvSpPr>
          <p:nvPr>
            <p:ph type="sldNum" sz="quarter" idx="5"/>
          </p:nvPr>
        </p:nvSpPr>
        <p:spPr/>
        <p:txBody>
          <a:bodyPr/>
          <a:lstStyle/>
          <a:p>
            <a:fld id="{30B60A3E-4BC9-4497-95E2-69F5661E229A}" type="slidenum">
              <a:rPr lang="en-US" smtClean="0"/>
              <a:pPr/>
              <a:t>6</a:t>
            </a:fld>
            <a:endParaRPr lang="en-US"/>
          </a:p>
        </p:txBody>
      </p:sp>
    </p:spTree>
    <p:extLst>
      <p:ext uri="{BB962C8B-B14F-4D97-AF65-F5344CB8AC3E}">
        <p14:creationId xmlns:p14="http://schemas.microsoft.com/office/powerpoint/2010/main" val="38633737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Garden created at Sydney’s seaside for a World’s Fair.  Historic structures remain..</a:t>
            </a:r>
          </a:p>
          <a:p>
            <a:r>
              <a:rPr lang="en-US" dirty="0"/>
              <a:t>Ibis bird with roses arranged on hill.</a:t>
            </a:r>
          </a:p>
        </p:txBody>
      </p:sp>
      <p:sp>
        <p:nvSpPr>
          <p:cNvPr id="4" name="Slide Number Placeholder 3"/>
          <p:cNvSpPr>
            <a:spLocks noGrp="1"/>
          </p:cNvSpPr>
          <p:nvPr>
            <p:ph type="sldNum" sz="quarter" idx="5"/>
          </p:nvPr>
        </p:nvSpPr>
        <p:spPr/>
        <p:txBody>
          <a:bodyPr/>
          <a:lstStyle/>
          <a:p>
            <a:fld id="{30B60A3E-4BC9-4497-95E2-69F5661E229A}" type="slidenum">
              <a:rPr lang="en-US" smtClean="0"/>
              <a:pPr/>
              <a:t>34</a:t>
            </a:fld>
            <a:endParaRPr lang="en-US"/>
          </a:p>
        </p:txBody>
      </p:sp>
    </p:spTree>
    <p:extLst>
      <p:ext uri="{BB962C8B-B14F-4D97-AF65-F5344CB8AC3E}">
        <p14:creationId xmlns:p14="http://schemas.microsoft.com/office/powerpoint/2010/main" val="21170227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sign was in the historic Sydney Botanical Garden.</a:t>
            </a:r>
          </a:p>
          <a:p>
            <a:endParaRPr lang="en-US" dirty="0"/>
          </a:p>
          <a:p>
            <a:r>
              <a:rPr lang="en-US" dirty="0"/>
              <a:t>Note the reminder for rose culture: Reduce chemical pesticides.  Use biodegradables, plant pest and disease-resistant plants, increase airflow by spacing, sterilize tools, use predatory beneficials and attract them with companion plants, monitor soil drainage and structure,  natural and organic fertilizers where possible.</a:t>
            </a:r>
          </a:p>
        </p:txBody>
      </p:sp>
      <p:sp>
        <p:nvSpPr>
          <p:cNvPr id="4" name="Slide Number Placeholder 3"/>
          <p:cNvSpPr>
            <a:spLocks noGrp="1"/>
          </p:cNvSpPr>
          <p:nvPr>
            <p:ph type="sldNum" sz="quarter" idx="5"/>
          </p:nvPr>
        </p:nvSpPr>
        <p:spPr/>
        <p:txBody>
          <a:bodyPr/>
          <a:lstStyle/>
          <a:p>
            <a:fld id="{30B60A3E-4BC9-4497-95E2-69F5661E229A}" type="slidenum">
              <a:rPr lang="en-US" smtClean="0"/>
              <a:pPr/>
              <a:t>35</a:t>
            </a:fld>
            <a:endParaRPr lang="en-US"/>
          </a:p>
        </p:txBody>
      </p:sp>
    </p:spTree>
    <p:extLst>
      <p:ext uri="{BB962C8B-B14F-4D97-AF65-F5344CB8AC3E}">
        <p14:creationId xmlns:p14="http://schemas.microsoft.com/office/powerpoint/2010/main" val="25013528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  Common fungus in many varieties.</a:t>
            </a:r>
          </a:p>
          <a:p>
            <a:r>
              <a:rPr lang="en-US" dirty="0">
                <a:hlinkClick r:id="rId3"/>
              </a:rPr>
              <a:t>http://ipm.ucanr.edu/PMG/PESTNOTES/pn7463.html</a:t>
            </a:r>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36</a:t>
            </a:fld>
            <a:endParaRPr lang="en-US"/>
          </a:p>
        </p:txBody>
      </p:sp>
    </p:spTree>
    <p:extLst>
      <p:ext uri="{BB962C8B-B14F-4D97-AF65-F5344CB8AC3E}">
        <p14:creationId xmlns:p14="http://schemas.microsoft.com/office/powerpoint/2010/main" val="235242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  Elimination requires extra effort.</a:t>
            </a:r>
          </a:p>
          <a:p>
            <a:r>
              <a:rPr lang="en-US" dirty="0">
                <a:hlinkClick r:id="rId3"/>
              </a:rPr>
              <a:t>http://ipm.ucanr.edu/PMG/PESTNOTES/pn7463.html</a:t>
            </a:r>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37</a:t>
            </a:fld>
            <a:endParaRPr lang="en-US"/>
          </a:p>
        </p:txBody>
      </p:sp>
    </p:spTree>
    <p:extLst>
      <p:ext uri="{BB962C8B-B14F-4D97-AF65-F5344CB8AC3E}">
        <p14:creationId xmlns:p14="http://schemas.microsoft.com/office/powerpoint/2010/main" val="37119574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a:t>
            </a:r>
          </a:p>
          <a:p>
            <a:r>
              <a:rPr lang="en-US" dirty="0">
                <a:hlinkClick r:id="rId3"/>
              </a:rPr>
              <a:t>http://ipm.ucanr.edu/PMG/PESTNOTES/pn7463.html</a:t>
            </a:r>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38</a:t>
            </a:fld>
            <a:endParaRPr lang="en-US"/>
          </a:p>
        </p:txBody>
      </p:sp>
    </p:spTree>
    <p:extLst>
      <p:ext uri="{BB962C8B-B14F-4D97-AF65-F5344CB8AC3E}">
        <p14:creationId xmlns:p14="http://schemas.microsoft.com/office/powerpoint/2010/main" val="216937540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a:t>
            </a:r>
          </a:p>
          <a:p>
            <a:r>
              <a:rPr lang="en-US" dirty="0">
                <a:hlinkClick r:id="rId3"/>
              </a:rPr>
              <a:t>http://ipm.ucanr.edu/PMG/PESTNOTES/pn7463.html</a:t>
            </a:r>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39</a:t>
            </a:fld>
            <a:endParaRPr lang="en-US"/>
          </a:p>
        </p:txBody>
      </p:sp>
    </p:spTree>
    <p:extLst>
      <p:ext uri="{BB962C8B-B14F-4D97-AF65-F5344CB8AC3E}">
        <p14:creationId xmlns:p14="http://schemas.microsoft.com/office/powerpoint/2010/main" val="10943219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disease can overwinter easily in the soil. So practice ground “sanitation”.</a:t>
            </a:r>
          </a:p>
          <a:p>
            <a:r>
              <a:rPr lang="en-US" dirty="0">
                <a:hlinkClick r:id="rId3"/>
              </a:rPr>
              <a:t>http://ipm.ucanr.edu/PMG/PESTNOTES/pn7463.html</a:t>
            </a:r>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40</a:t>
            </a:fld>
            <a:endParaRPr lang="en-US"/>
          </a:p>
        </p:txBody>
      </p:sp>
    </p:spTree>
    <p:extLst>
      <p:ext uri="{BB962C8B-B14F-4D97-AF65-F5344CB8AC3E}">
        <p14:creationId xmlns:p14="http://schemas.microsoft.com/office/powerpoint/2010/main" val="5117856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why these controls are non-toxic to the environment.  You usually only need to do the water spray for sufficient control.</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41</a:t>
            </a:fld>
            <a:endParaRPr lang="en-US"/>
          </a:p>
        </p:txBody>
      </p:sp>
    </p:spTree>
    <p:extLst>
      <p:ext uri="{BB962C8B-B14F-4D97-AF65-F5344CB8AC3E}">
        <p14:creationId xmlns:p14="http://schemas.microsoft.com/office/powerpoint/2010/main" val="34143650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Adults fly from egg-laying sites to rose gardens.  Explain why these controls are non-toxic to the environment.  </a:t>
            </a:r>
            <a:r>
              <a:rPr lang="en-US" dirty="0" err="1"/>
              <a:t>Hoplia</a:t>
            </a:r>
            <a:r>
              <a:rPr lang="en-US" dirty="0"/>
              <a:t> beetles are only 1/4” long.  They appear between late Mar-May</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42</a:t>
            </a:fld>
            <a:endParaRPr lang="en-US"/>
          </a:p>
        </p:txBody>
      </p:sp>
    </p:spTree>
    <p:extLst>
      <p:ext uri="{BB962C8B-B14F-4D97-AF65-F5344CB8AC3E}">
        <p14:creationId xmlns:p14="http://schemas.microsoft.com/office/powerpoint/2010/main" val="30192159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beetles are 3/8” long.  Explain what Tanglefoot does &amp; refer to IPM site.  Should be painted onto landscape fabric or tape.</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43</a:t>
            </a:fld>
            <a:endParaRPr lang="en-US"/>
          </a:p>
        </p:txBody>
      </p:sp>
    </p:spTree>
    <p:extLst>
      <p:ext uri="{BB962C8B-B14F-4D97-AF65-F5344CB8AC3E}">
        <p14:creationId xmlns:p14="http://schemas.microsoft.com/office/powerpoint/2010/main" val="334682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7</a:t>
            </a:fld>
            <a:endParaRPr lang="en-US"/>
          </a:p>
        </p:txBody>
      </p:sp>
    </p:spTree>
    <p:extLst>
      <p:ext uri="{BB962C8B-B14F-4D97-AF65-F5344CB8AC3E}">
        <p14:creationId xmlns:p14="http://schemas.microsoft.com/office/powerpoint/2010/main" val="39951329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Roses were commonly used as a symbol of prestige and celebration in Roman times.  Western Europe inherited the traditions.  Rugosa (“ruffled “leaves) brought into US in 1800’s,  Native to Asia &amp; Russia, </a:t>
            </a:r>
            <a:r>
              <a:rPr lang="en-US" dirty="0" err="1"/>
              <a:t>Hybr</a:t>
            </a:r>
            <a:r>
              <a:rPr lang="en-US" dirty="0"/>
              <a:t>. &lt;1846.  Tolerates -30 </a:t>
            </a:r>
            <a:r>
              <a:rPr lang="en-US" dirty="0" err="1"/>
              <a:t>degr</a:t>
            </a:r>
            <a:r>
              <a:rPr lang="en-US" dirty="0"/>
              <a:t>. Gets invasive.  </a:t>
            </a:r>
            <a:r>
              <a:rPr lang="en-US" i="1" dirty="0"/>
              <a:t>R californica </a:t>
            </a:r>
            <a:r>
              <a:rPr lang="en-US" i="0" dirty="0"/>
              <a:t>prefers moister settings(but is also in Central Valley), gets 8’-10’ high x 8’.  </a:t>
            </a:r>
            <a:r>
              <a:rPr lang="en-US" i="0" dirty="0" err="1"/>
              <a:t>Hybr</a:t>
            </a:r>
            <a:r>
              <a:rPr lang="en-US" i="0" dirty="0"/>
              <a:t>. 1878</a:t>
            </a:r>
          </a:p>
        </p:txBody>
      </p:sp>
      <p:sp>
        <p:nvSpPr>
          <p:cNvPr id="4" name="Slide Number Placeholder 3"/>
          <p:cNvSpPr>
            <a:spLocks noGrp="1"/>
          </p:cNvSpPr>
          <p:nvPr>
            <p:ph type="sldNum" sz="quarter" idx="10"/>
          </p:nvPr>
        </p:nvSpPr>
        <p:spPr/>
        <p:txBody>
          <a:bodyPr/>
          <a:lstStyle/>
          <a:p>
            <a:fld id="{880464D8-34CA-4065-9711-BA734B1762FF}" type="slidenum">
              <a:rPr lang="en-US" smtClean="0"/>
              <a:t>8</a:t>
            </a:fld>
            <a:endParaRPr lang="en-US"/>
          </a:p>
        </p:txBody>
      </p:sp>
    </p:spTree>
    <p:extLst>
      <p:ext uri="{BB962C8B-B14F-4D97-AF65-F5344CB8AC3E}">
        <p14:creationId xmlns:p14="http://schemas.microsoft.com/office/powerpoint/2010/main" val="2017180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get information from the nurseries who ship roses and the American Rose Society about rose disease resistance.</a:t>
            </a:r>
          </a:p>
          <a:p>
            <a:r>
              <a:rPr lang="en-US" dirty="0"/>
              <a:t>This list of rose varieties is not all-inclusive: Ramblers,  Polyanthas, Miniatures and </a:t>
            </a:r>
            <a:r>
              <a:rPr lang="en-US" dirty="0" err="1"/>
              <a:t>Minifloras</a:t>
            </a:r>
            <a:r>
              <a:rPr lang="en-US" dirty="0"/>
              <a:t> are some others.  Garden Roses require specific techniques to prune for desired results (as covered under “Why Prune”).  “Own root” roses don’t have suckers &amp; resist freezing temperatures.   The older varieties tend to be fragrant. </a:t>
            </a:r>
          </a:p>
          <a:p>
            <a:r>
              <a:rPr lang="en-US" dirty="0"/>
              <a:t>An “own root” rose is never grafted onto root stock.  If you like roses but don’t want to spends a lot of time grooming them, landscape roses can be a success in the right place with basic care.</a:t>
            </a:r>
          </a:p>
          <a:p>
            <a:endParaRPr lang="en-US" dirty="0"/>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9</a:t>
            </a:fld>
            <a:endParaRPr lang="en-US"/>
          </a:p>
        </p:txBody>
      </p:sp>
    </p:spTree>
    <p:extLst>
      <p:ext uri="{BB962C8B-B14F-4D97-AF65-F5344CB8AC3E}">
        <p14:creationId xmlns:p14="http://schemas.microsoft.com/office/powerpoint/2010/main" val="648832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Miniatures’ blooms can be ¼”-2”  </a:t>
            </a:r>
            <a:r>
              <a:rPr lang="en-US" dirty="0" err="1"/>
              <a:t>Miniflora</a:t>
            </a:r>
            <a:r>
              <a:rPr lang="en-US" dirty="0"/>
              <a:t> blooms are 2-3”</a:t>
            </a:r>
          </a:p>
        </p:txBody>
      </p:sp>
      <p:sp>
        <p:nvSpPr>
          <p:cNvPr id="4" name="Slide Number Placeholder 3"/>
          <p:cNvSpPr>
            <a:spLocks noGrp="1"/>
          </p:cNvSpPr>
          <p:nvPr>
            <p:ph type="sldNum" sz="quarter" idx="5"/>
          </p:nvPr>
        </p:nvSpPr>
        <p:spPr/>
        <p:txBody>
          <a:bodyPr/>
          <a:lstStyle/>
          <a:p>
            <a:fld id="{30B60A3E-4BC9-4497-95E2-69F5661E229A}" type="slidenum">
              <a:rPr lang="en-US" smtClean="0"/>
              <a:pPr/>
              <a:t>10</a:t>
            </a:fld>
            <a:endParaRPr lang="en-US"/>
          </a:p>
        </p:txBody>
      </p:sp>
    </p:spTree>
    <p:extLst>
      <p:ext uri="{BB962C8B-B14F-4D97-AF65-F5344CB8AC3E}">
        <p14:creationId xmlns:p14="http://schemas.microsoft.com/office/powerpoint/2010/main" val="42891535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Compare the established miniature rose’s size to a new potted plant.</a:t>
            </a:r>
          </a:p>
        </p:txBody>
      </p:sp>
      <p:sp>
        <p:nvSpPr>
          <p:cNvPr id="4" name="Slide Number Placeholder 3"/>
          <p:cNvSpPr>
            <a:spLocks noGrp="1"/>
          </p:cNvSpPr>
          <p:nvPr>
            <p:ph type="sldNum" sz="quarter" idx="5"/>
          </p:nvPr>
        </p:nvSpPr>
        <p:spPr/>
        <p:txBody>
          <a:bodyPr/>
          <a:lstStyle/>
          <a:p>
            <a:fld id="{30B60A3E-4BC9-4497-95E2-69F5661E229A}" type="slidenum">
              <a:rPr lang="en-US" smtClean="0"/>
              <a:pPr/>
              <a:t>11</a:t>
            </a:fld>
            <a:endParaRPr lang="en-US"/>
          </a:p>
        </p:txBody>
      </p:sp>
    </p:spTree>
    <p:extLst>
      <p:ext uri="{BB962C8B-B14F-4D97-AF65-F5344CB8AC3E}">
        <p14:creationId xmlns:p14="http://schemas.microsoft.com/office/powerpoint/2010/main" val="38321728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Left: Floribundas are rounded and 3-4’  high, and often bloom in together in “sprays” (q. 6-8 </a:t>
            </a:r>
            <a:r>
              <a:rPr lang="en-US" dirty="0" err="1"/>
              <a:t>wks</a:t>
            </a:r>
            <a:r>
              <a:rPr lang="en-US" dirty="0"/>
              <a:t>) .  Easiest to fit in a garden., usually in bloom. </a:t>
            </a:r>
          </a:p>
          <a:p>
            <a:pPr algn="l"/>
            <a:r>
              <a:rPr lang="en-US" dirty="0"/>
              <a:t> Right:  Hybrid teas are  up to 6’ high and bloom usually as solitary flowers. (Traditional cutting rose)  Takes 6-7 </a:t>
            </a:r>
            <a:r>
              <a:rPr lang="en-US" dirty="0" err="1"/>
              <a:t>wks</a:t>
            </a:r>
            <a:r>
              <a:rPr lang="en-US" dirty="0"/>
              <a:t> to rebloom.</a:t>
            </a:r>
          </a:p>
        </p:txBody>
      </p:sp>
      <p:sp>
        <p:nvSpPr>
          <p:cNvPr id="4" name="Slide Number Placeholder 3"/>
          <p:cNvSpPr>
            <a:spLocks noGrp="1"/>
          </p:cNvSpPr>
          <p:nvPr>
            <p:ph type="sldNum" sz="quarter" idx="10"/>
          </p:nvPr>
        </p:nvSpPr>
        <p:spPr/>
        <p:txBody>
          <a:bodyPr/>
          <a:lstStyle/>
          <a:p>
            <a:pPr>
              <a:defRPr/>
            </a:pPr>
            <a:fld id="{B6A60347-BCD6-4802-B500-D683FBE25D3E}" type="slidenum">
              <a:rPr lang="en-US" smtClean="0"/>
              <a:pPr>
                <a:defRPr/>
              </a:pPr>
              <a:t>12</a:t>
            </a:fld>
            <a:endParaRPr lang="en-US"/>
          </a:p>
        </p:txBody>
      </p:sp>
    </p:spTree>
    <p:extLst>
      <p:ext uri="{BB962C8B-B14F-4D97-AF65-F5344CB8AC3E}">
        <p14:creationId xmlns:p14="http://schemas.microsoft.com/office/powerpoint/2010/main" val="2151360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a:solidFill>
            <a:schemeClr val="bg1"/>
          </a:solidFill>
          <a:ln>
            <a:noFill/>
          </a:ln>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5" name="Picture Placeholder 7"/>
          <p:cNvSpPr>
            <a:spLocks noGrp="1"/>
          </p:cNvSpPr>
          <p:nvPr>
            <p:ph type="pic" sz="quarter" idx="13"/>
          </p:nvPr>
        </p:nvSpPr>
        <p:spPr>
          <a:xfrm>
            <a:off x="3429000" y="2133600"/>
            <a:ext cx="2286000" cy="1828800"/>
          </a:xfrm>
        </p:spPr>
        <p:txBody>
          <a:bodyPr/>
          <a:lstStyle/>
          <a:p>
            <a:r>
              <a:rPr lang="en-US"/>
              <a:t>Click icon to add picture</a:t>
            </a:r>
          </a:p>
        </p:txBody>
      </p:sp>
      <p:sp>
        <p:nvSpPr>
          <p:cNvPr id="19" name="TextBox 18"/>
          <p:cNvSpPr txBox="1"/>
          <p:nvPr userDrawn="1"/>
        </p:nvSpPr>
        <p:spPr>
          <a:xfrm>
            <a:off x="762000" y="4343400"/>
            <a:ext cx="7620000" cy="1015663"/>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b="0" dirty="0">
                <a:solidFill>
                  <a:schemeClr val="accent1"/>
                </a:solidFill>
              </a:rPr>
              <a:t>Presented</a:t>
            </a:r>
            <a:r>
              <a:rPr lang="en-US" sz="2800" b="0" baseline="0" dirty="0">
                <a:solidFill>
                  <a:schemeClr val="accent1"/>
                </a:solidFill>
              </a:rPr>
              <a:t> by </a:t>
            </a:r>
          </a:p>
          <a:p>
            <a:pPr marL="0" marR="0" indent="0" algn="ctr" defTabSz="914400" rtl="0" eaLnBrk="1" fontAlgn="auto" latinLnBrk="0" hangingPunct="1">
              <a:lnSpc>
                <a:spcPct val="100000"/>
              </a:lnSpc>
              <a:spcBef>
                <a:spcPts val="0"/>
              </a:spcBef>
              <a:spcAft>
                <a:spcPts val="0"/>
              </a:spcAft>
              <a:buClrTx/>
              <a:buSzTx/>
              <a:buFontTx/>
              <a:buNone/>
              <a:tabLst/>
              <a:defRPr/>
            </a:pPr>
            <a:r>
              <a:rPr lang="en-US" sz="3200" dirty="0">
                <a:solidFill>
                  <a:schemeClr val="accent1"/>
                </a:solidFill>
              </a:rPr>
              <a:t>UC Master Gardeners of Placer County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1BC0146-75B6-4E10-A939-0E2E77A276B0}" type="slidenum">
              <a:rPr lang="en-US"/>
              <a:pPr>
                <a:defRPr/>
              </a:pPr>
              <a:t>‹#›</a:t>
            </a:fld>
            <a:endParaRPr lang="en-US"/>
          </a:p>
        </p:txBody>
      </p:sp>
    </p:spTree>
    <p:extLst>
      <p:ext uri="{BB962C8B-B14F-4D97-AF65-F5344CB8AC3E}">
        <p14:creationId xmlns:p14="http://schemas.microsoft.com/office/powerpoint/2010/main" val="797143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D514797-961F-4817-A8F3-6C7C930FC417}" type="slidenum">
              <a:rPr lang="en-US"/>
              <a:pPr>
                <a:defRPr/>
              </a:pPr>
              <a:t>‹#›</a:t>
            </a:fld>
            <a:endParaRPr lang="en-US"/>
          </a:p>
        </p:txBody>
      </p:sp>
    </p:spTree>
    <p:extLst>
      <p:ext uri="{BB962C8B-B14F-4D97-AF65-F5344CB8AC3E}">
        <p14:creationId xmlns:p14="http://schemas.microsoft.com/office/powerpoint/2010/main" val="16357057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baseline="0"/>
            </a:lvl1pPr>
            <a:lvl2pPr>
              <a:defRPr sz="2400" b="0" i="0" baseline="0"/>
            </a:lvl2pPr>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191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itle 17"/>
          <p:cNvSpPr>
            <a:spLocks noGrp="1"/>
          </p:cNvSpPr>
          <p:nvPr>
            <p:ph type="title"/>
          </p:nvPr>
        </p:nvSpPr>
        <p:spPr/>
        <p:txBody>
          <a:bodyPr/>
          <a:lstStyle/>
          <a:p>
            <a:r>
              <a:rPr lang="en-US"/>
              <a:t>Click to edit Master title style</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r>
              <a:rPr lang="en-US"/>
              <a:t>Click icon to add picture</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1" name="Title 1"/>
          <p:cNvSpPr>
            <a:spLocks noGrp="1"/>
          </p:cNvSpPr>
          <p:nvPr>
            <p:ph type="ctrTitle"/>
          </p:nvPr>
        </p:nvSpPr>
        <p:spPr>
          <a:xfrm>
            <a:off x="685800" y="685800"/>
            <a:ext cx="7772400" cy="1143000"/>
          </a:xfrm>
        </p:spPr>
        <p:txBody>
          <a:bodyPr/>
          <a:lstStyle>
            <a:lvl1pPr>
              <a:defRPr baseline="0">
                <a:solidFill>
                  <a:schemeClr val="accent1"/>
                </a:solidFill>
              </a:defRPr>
            </a:lvl1pPr>
          </a:lstStyle>
          <a:p>
            <a:r>
              <a:rPr lang="en-US"/>
              <a:t>Click to edit Master title style</a:t>
            </a:r>
            <a:endParaRPr lang="en-US" dirty="0"/>
          </a:p>
        </p:txBody>
      </p:sp>
      <p:sp>
        <p:nvSpPr>
          <p:cNvPr id="14" name="Slide Number Placeholder 5"/>
          <p:cNvSpPr txBox="1">
            <a:spLocks/>
          </p:cNvSpPr>
          <p:nvPr userDrawn="1"/>
        </p:nvSpPr>
        <p:spPr>
          <a:xfrm>
            <a:off x="7315200" y="6356350"/>
            <a:ext cx="1371600" cy="365125"/>
          </a:xfrm>
          <a:prstGeom prst="rect">
            <a:avLst/>
          </a:prstGeom>
        </p:spPr>
        <p:txBody>
          <a:bodyPr vert="horz" lIns="91440" tIns="45720" rIns="91440" bIns="45720"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fld id="{0EBBE47B-08D9-4130-BED0-6D57421D0D15}" type="slidenum">
              <a:rPr kumimoji="0" lang="en-US" sz="1200" b="0" i="0" u="none" strike="noStrike" kern="1200" cap="none" spc="0" normalizeH="0" baseline="0" noProof="0" smtClean="0">
                <a:ln>
                  <a:noFill/>
                </a:ln>
                <a:solidFill>
                  <a:schemeClr val="tx1">
                    <a:tint val="75000"/>
                  </a:schemeClr>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2" name="Text Placeholder 11"/>
          <p:cNvSpPr>
            <a:spLocks noGrp="1"/>
          </p:cNvSpPr>
          <p:nvPr>
            <p:ph type="body" sz="quarter" idx="13"/>
          </p:nvPr>
        </p:nvSpPr>
        <p:spPr>
          <a:xfrm>
            <a:off x="685800" y="2057400"/>
            <a:ext cx="7772400" cy="3124200"/>
          </a:xfrm>
        </p:spPr>
        <p:txBody>
          <a:bodyPr/>
          <a:lstStyle>
            <a:lvl3pPr>
              <a:defRPr baseline="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content,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16002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1600200"/>
            <a:ext cx="2743200" cy="2514600"/>
          </a:xfrm>
        </p:spPr>
        <p:txBody>
          <a:bodyPr/>
          <a:lstStyle>
            <a:lvl1pPr>
              <a:buNone/>
              <a:defRPr/>
            </a:lvl1pPr>
          </a:lstStyle>
          <a:p>
            <a:endParaRPr lang="en-US" dirty="0"/>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15" name="Text Placeholder 14"/>
          <p:cNvSpPr>
            <a:spLocks noGrp="1"/>
          </p:cNvSpPr>
          <p:nvPr>
            <p:ph type="body" sz="quarter" idx="13"/>
          </p:nvPr>
        </p:nvSpPr>
        <p:spPr>
          <a:xfrm>
            <a:off x="457200" y="685800"/>
            <a:ext cx="4724400" cy="4419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0" name="Slide Number Placeholder 19"/>
          <p:cNvSpPr>
            <a:spLocks noGrp="1"/>
          </p:cNvSpPr>
          <p:nvPr>
            <p:ph type="sldNum" sz="quarter" idx="16"/>
          </p:nvPr>
        </p:nvSpPr>
        <p:spPr/>
        <p:txBody>
          <a:bodyPr/>
          <a:lstStyle/>
          <a:p>
            <a:fld id="{111DB74A-73E3-49E8-8984-0D5D8C20C556}" type="slidenum">
              <a:rPr lang="en-US" smtClean="0"/>
              <a:pPr/>
              <a:t>‹#›</a:t>
            </a:fld>
            <a:endParaRPr lang="en-US" dirty="0"/>
          </a:p>
        </p:txBody>
      </p:sp>
      <p:sp>
        <p:nvSpPr>
          <p:cNvPr id="10" name="Picture Placeholder 9"/>
          <p:cNvSpPr>
            <a:spLocks noGrp="1"/>
          </p:cNvSpPr>
          <p:nvPr>
            <p:ph type="pic" sz="quarter" idx="18"/>
          </p:nvPr>
        </p:nvSpPr>
        <p:spPr>
          <a:xfrm>
            <a:off x="5486400" y="685800"/>
            <a:ext cx="2743200" cy="2514600"/>
          </a:xfrm>
        </p:spPr>
        <p:txBody>
          <a:bodyPr/>
          <a:lstStyle>
            <a:lvl1pPr>
              <a:buNone/>
              <a:defRPr/>
            </a:lvl1p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8229600" cy="639762"/>
          </a:xfrm>
          <a:ln>
            <a:noFill/>
          </a:ln>
        </p:spPr>
        <p:txBody>
          <a:bodyPr anchor="b">
            <a:normAutofit/>
          </a:bodyPr>
          <a:lstStyle>
            <a:lvl1pPr marL="0" indent="0" algn="ctr">
              <a:spcAft>
                <a:spcPts val="600"/>
              </a:spcAft>
              <a:buNone/>
              <a:defRPr sz="3200" b="0" i="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8229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ctr">
              <a:defRPr sz="2000" b="1"/>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5762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111DB74A-73E3-49E8-8984-0D5D8C20C55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jpe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jpe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2.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457200" y="1600201"/>
            <a:ext cx="8229600" cy="380999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9" name="Picture 8" descr="ANR_subbrands_horizontal_MG.jpg"/>
          <p:cNvPicPr>
            <a:picLocks noChangeAspect="1"/>
          </p:cNvPicPr>
          <p:nvPr userDrawn="1"/>
        </p:nvPicPr>
        <p:blipFill>
          <a:blip r:embed="rId6" cstate="print"/>
          <a:stretch>
            <a:fillRect/>
          </a:stretch>
        </p:blipFill>
        <p:spPr>
          <a:xfrm>
            <a:off x="1676400" y="5867400"/>
            <a:ext cx="5740400" cy="782782"/>
          </a:xfrm>
          <a:prstGeom prst="rect">
            <a:avLst/>
          </a:prstGeom>
        </p:spPr>
      </p:pic>
    </p:spTree>
  </p:cSld>
  <p:clrMap bg1="lt1" tx1="dk1" bg2="lt2" tx2="dk2" accent1="accent1" accent2="accent2" accent3="accent3" accent4="accent4" accent5="accent5" accent6="accent6" hlink="hlink" folHlink="folHlink"/>
  <p:sldLayoutIdLst>
    <p:sldLayoutId id="2147483721" r:id="rId1"/>
    <p:sldLayoutId id="2147483722" r:id="rId2"/>
    <p:sldLayoutId id="2147483732" r:id="rId3"/>
    <p:sldLayoutId id="2147483747" r:id="rId4"/>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i="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pic>
        <p:nvPicPr>
          <p:cNvPr id="7" name="Picture 6" descr="MG_logo-v2014_short-UCCE.jpg"/>
          <p:cNvPicPr>
            <a:picLocks noChangeAspect="1"/>
          </p:cNvPicPr>
          <p:nvPr userDrawn="1"/>
        </p:nvPicPr>
        <p:blipFill>
          <a:blip r:embed="rId7" cstate="print"/>
          <a:stretch>
            <a:fillRect/>
          </a:stretch>
        </p:blipFill>
        <p:spPr>
          <a:xfrm>
            <a:off x="2103120" y="6096000"/>
            <a:ext cx="540026" cy="496824"/>
          </a:xfrm>
          <a:prstGeom prst="rect">
            <a:avLst/>
          </a:prstGeom>
        </p:spPr>
      </p:pic>
      <p:sp>
        <p:nvSpPr>
          <p:cNvPr id="8" name="TextBox 7"/>
          <p:cNvSpPr txBox="1"/>
          <p:nvPr userDrawn="1"/>
        </p:nvSpPr>
        <p:spPr>
          <a:xfrm>
            <a:off x="2667000" y="6172200"/>
            <a:ext cx="4191000" cy="400110"/>
          </a:xfrm>
          <a:prstGeom prst="rect">
            <a:avLst/>
          </a:prstGeom>
          <a:noFill/>
        </p:spPr>
        <p:txBody>
          <a:bodyPr wrap="square" rtlCol="0">
            <a:spAutoFit/>
          </a:bodyPr>
          <a:lstStyle/>
          <a:p>
            <a:r>
              <a:rPr lang="en-US" sz="2000" b="0" dirty="0">
                <a:solidFill>
                  <a:schemeClr val="accent1"/>
                </a:solidFill>
              </a:rPr>
              <a:t>UC Master</a:t>
            </a:r>
            <a:r>
              <a:rPr lang="en-US" sz="2000" b="0" baseline="0" dirty="0">
                <a:solidFill>
                  <a:schemeClr val="accent1"/>
                </a:solidFill>
              </a:rPr>
              <a:t> Gardeners of Placer County</a:t>
            </a:r>
            <a:endParaRPr lang="en-US" sz="2000" b="0" dirty="0">
              <a:solidFill>
                <a:schemeClr val="accent1"/>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48" r:id="rId3"/>
    <p:sldLayoutId id="2147483738" r:id="rId4"/>
    <p:sldLayoutId id="2147483745" r:id="rId5"/>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1"/>
            <a:ext cx="8229600" cy="4038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356350"/>
            <a:ext cx="1371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1DB74A-73E3-49E8-8984-0D5D8C20C556}"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5" r:id="rId5"/>
    <p:sldLayoutId id="2147483756" r:id="rId6"/>
    <p:sldLayoutId id="2147483757" r:id="rId7"/>
  </p:sldLayoutIdLst>
  <p:hf hdr="0" ftr="0" dt="0"/>
  <p:txStyles>
    <p:titleStyle>
      <a:lvl1pPr algn="ctr" defTabSz="914400" rtl="0" eaLnBrk="1" latinLnBrk="0" hangingPunct="1">
        <a:spcBef>
          <a:spcPct val="0"/>
        </a:spcBef>
        <a:buNone/>
        <a:defRPr sz="4400" kern="1200" baseline="0">
          <a:solidFill>
            <a:schemeClr val="accent1"/>
          </a:solidFill>
          <a:latin typeface="+mj-lt"/>
          <a:ea typeface="+mj-ea"/>
          <a:cs typeface="+mj-cs"/>
        </a:defRPr>
      </a:lvl1pPr>
    </p:titleStyle>
    <p:bodyStyle>
      <a:lvl1pPr marL="342900" indent="-342900" algn="l" defTabSz="914400" rtl="0" eaLnBrk="1" latinLnBrk="0" hangingPunct="1">
        <a:spcBef>
          <a:spcPct val="20000"/>
        </a:spcBef>
        <a:spcAft>
          <a:spcPts val="300"/>
        </a:spcAft>
        <a:buFontTx/>
        <a:buNone/>
        <a:defRPr sz="3200" b="0" i="0" kern="1200" baseline="0">
          <a:solidFill>
            <a:schemeClr val="tx2"/>
          </a:solidFill>
          <a:latin typeface="+mn-lt"/>
          <a:ea typeface="+mn-ea"/>
          <a:cs typeface="+mn-cs"/>
        </a:defRPr>
      </a:lvl1pPr>
      <a:lvl2pPr marL="742950" indent="-285750" algn="l" defTabSz="914400" rtl="0" eaLnBrk="1" latinLnBrk="0" hangingPunct="1">
        <a:spcBef>
          <a:spcPct val="20000"/>
        </a:spcBef>
        <a:spcAft>
          <a:spcPts val="300"/>
        </a:spcAft>
        <a:buFont typeface="Wingdings" pitchFamily="2" charset="2"/>
        <a:buChar char="v"/>
        <a:defRPr sz="2400" b="0" kern="1200" baseline="0">
          <a:solidFill>
            <a:schemeClr val="tx2"/>
          </a:solidFill>
          <a:latin typeface="+mn-lt"/>
          <a:ea typeface="+mn-ea"/>
          <a:cs typeface="+mn-cs"/>
        </a:defRPr>
      </a:lvl2pPr>
      <a:lvl3pPr marL="1143000" indent="-228600" algn="l" defTabSz="914400" rtl="0" eaLnBrk="1" latinLnBrk="0" hangingPunct="1">
        <a:spcBef>
          <a:spcPct val="20000"/>
        </a:spcBef>
        <a:spcAft>
          <a:spcPts val="300"/>
        </a:spcAft>
        <a:buFont typeface="Arial" pitchFamily="34" charset="0"/>
        <a:buChar char="•"/>
        <a:defRPr sz="2400" kern="1200" baseline="0">
          <a:solidFill>
            <a:schemeClr val="tx2"/>
          </a:solidFill>
          <a:latin typeface="+mn-lt"/>
          <a:ea typeface="+mn-ea"/>
          <a:cs typeface="+mn-cs"/>
        </a:defRPr>
      </a:lvl3pPr>
      <a:lvl4pPr marL="16002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spcAft>
          <a:spcPts val="30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13.emf"/></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21.jpeg"/><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7.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10.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6.xml"/><Relationship Id="rId1" Type="http://schemas.openxmlformats.org/officeDocument/2006/relationships/slideLayout" Target="../slideLayouts/slideLayout10.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0.xml"/><Relationship Id="rId1" Type="http://schemas.openxmlformats.org/officeDocument/2006/relationships/slideLayout" Target="../slideLayouts/slideLayout11.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www.ipm.ucdavis.edu/PMG/D/D-WO-DROS-FO.003.html" TargetMode="External"/><Relationship Id="rId2" Type="http://schemas.openxmlformats.org/officeDocument/2006/relationships/notesSlide" Target="../notesSlides/notesSlide32.xml"/><Relationship Id="rId1" Type="http://schemas.openxmlformats.org/officeDocument/2006/relationships/slideLayout" Target="../slideLayouts/slideLayout16.xml"/><Relationship Id="rId4" Type="http://schemas.openxmlformats.org/officeDocument/2006/relationships/image" Target="../media/image44.jpeg"/></Relationships>
</file>

<file path=ppt/slides/_rels/slide37.xml.rels><?xml version="1.0" encoding="UTF-8" standalone="yes"?>
<Relationships xmlns="http://schemas.openxmlformats.org/package/2006/relationships"><Relationship Id="rId3" Type="http://schemas.openxmlformats.org/officeDocument/2006/relationships/hyperlink" Target="http://www.ipm.ucdavis.edu/PMG/P/D-FL-PMUC-FO.005.html" TargetMode="External"/><Relationship Id="rId2" Type="http://schemas.openxmlformats.org/officeDocument/2006/relationships/notesSlide" Target="../notesSlides/notesSlide33.xml"/><Relationship Id="rId1" Type="http://schemas.openxmlformats.org/officeDocument/2006/relationships/slideLayout" Target="../slideLayouts/slideLayout16.xml"/><Relationship Id="rId4" Type="http://schemas.openxmlformats.org/officeDocument/2006/relationships/image" Target="../media/image45.jpe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16.xml"/><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8.xml"/><Relationship Id="rId1" Type="http://schemas.openxmlformats.org/officeDocument/2006/relationships/slideLayout" Target="../slideLayouts/slideLayout15.xml"/><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15.xml"/><Relationship Id="rId4" Type="http://schemas.openxmlformats.org/officeDocument/2006/relationships/image" Target="../media/image54.jpeg"/></Relationships>
</file>

<file path=ppt/slides/_rels/slide44.xml.rels><?xml version="1.0" encoding="UTF-8" standalone="yes"?>
<Relationships xmlns="http://schemas.openxmlformats.org/package/2006/relationships"><Relationship Id="rId3" Type="http://schemas.openxmlformats.org/officeDocument/2006/relationships/hyperlink" Target="https://ucanr.edu/sites/sjcoeh/files/309219.pdf" TargetMode="External"/><Relationship Id="rId2" Type="http://schemas.openxmlformats.org/officeDocument/2006/relationships/hyperlink" Target="http://ipm.ucanr.edu/PMG/PESTNOTES/pn7463.html" TargetMode="External"/><Relationship Id="rId1" Type="http://schemas.openxmlformats.org/officeDocument/2006/relationships/slideLayout" Target="../slideLayouts/slideLayout10.xml"/><Relationship Id="rId4" Type="http://schemas.openxmlformats.org/officeDocument/2006/relationships/hyperlink" Target="https://www.youtube.com/watch?v=siKRJSGT4sY"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ctrTitle"/>
          </p:nvPr>
        </p:nvSpPr>
        <p:spPr>
          <a:xfrm>
            <a:off x="685800" y="381000"/>
            <a:ext cx="6553200" cy="1616564"/>
          </a:xfrm>
        </p:spPr>
        <p:txBody>
          <a:bodyPr>
            <a:normAutofit fontScale="90000"/>
          </a:bodyPr>
          <a:lstStyle/>
          <a:p>
            <a:r>
              <a:rPr lang="en-US" sz="8000"/>
              <a:t>Roses</a:t>
            </a:r>
            <a:r>
              <a:rPr lang="en-US"/>
              <a:t>  </a:t>
            </a:r>
            <a:br>
              <a:rPr lang="en-US" sz="4400"/>
            </a:br>
            <a:r>
              <a:rPr lang="en-US" sz="4400"/>
              <a:t>                  Varieties, Cultural Care &amp; IPM</a:t>
            </a:r>
            <a:endParaRPr lang="en-US" dirty="0"/>
          </a:p>
        </p:txBody>
      </p:sp>
      <p:sp>
        <p:nvSpPr>
          <p:cNvPr id="2" name="TextBox 1">
            <a:extLst>
              <a:ext uri="{FF2B5EF4-FFF2-40B4-BE49-F238E27FC236}">
                <a16:creationId xmlns:a16="http://schemas.microsoft.com/office/drawing/2014/main" id="{7BD9639C-C105-EC44-2A47-D197AE977803}"/>
              </a:ext>
            </a:extLst>
          </p:cNvPr>
          <p:cNvSpPr txBox="1"/>
          <p:nvPr/>
        </p:nvSpPr>
        <p:spPr>
          <a:xfrm>
            <a:off x="3812345" y="4951828"/>
            <a:ext cx="184731" cy="369332"/>
          </a:xfrm>
          <a:prstGeom prst="rect">
            <a:avLst/>
          </a:prstGeom>
          <a:noFill/>
        </p:spPr>
        <p:txBody>
          <a:bodyPr wrap="none" rtlCol="0">
            <a:spAutoFit/>
          </a:bodyPr>
          <a:lstStyle/>
          <a:p>
            <a:endParaRPr lang="en-US"/>
          </a:p>
        </p:txBody>
      </p:sp>
      <p:pic>
        <p:nvPicPr>
          <p:cNvPr id="3" name="Picture 2">
            <a:extLst>
              <a:ext uri="{FF2B5EF4-FFF2-40B4-BE49-F238E27FC236}">
                <a16:creationId xmlns:a16="http://schemas.microsoft.com/office/drawing/2014/main" id="{F0F6B61F-3ADA-FBD2-2F72-DA0978600A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188" b="440"/>
          <a:stretch/>
        </p:blipFill>
        <p:spPr>
          <a:xfrm rot="5400000">
            <a:off x="150683" y="1677264"/>
            <a:ext cx="2975233" cy="1905000"/>
          </a:xfrm>
          <a:prstGeom prst="rect">
            <a:avLst/>
          </a:prstGeom>
        </p:spPr>
      </p:pic>
      <p:pic>
        <p:nvPicPr>
          <p:cNvPr id="4" name="Picture Placeholder 10">
            <a:extLst>
              <a:ext uri="{FF2B5EF4-FFF2-40B4-BE49-F238E27FC236}">
                <a16:creationId xmlns:a16="http://schemas.microsoft.com/office/drawing/2014/main" id="{05A93050-52D7-76F2-6156-6462E405D930}"/>
              </a:ext>
            </a:extLst>
          </p:cNvPr>
          <p:cNvPicPr>
            <a:picLocks noGrp="1" noChangeAspect="1"/>
          </p:cNvPicPr>
          <p:nvPr>
            <p:ph type="pic" sz="quarter" idx="13"/>
          </p:nvPr>
        </p:nvPicPr>
        <p:blipFill rotWithShape="1">
          <a:blip r:embed="rId4" cstate="print">
            <a:extLst>
              <a:ext uri="{28A0092B-C50C-407E-A947-70E740481C1C}">
                <a14:useLocalDpi xmlns:a14="http://schemas.microsoft.com/office/drawing/2010/main" val="0"/>
              </a:ext>
            </a:extLst>
          </a:blip>
          <a:srcRect l="19986" r="19986"/>
          <a:stretch>
            <a:fillRect/>
          </a:stretch>
        </p:blipFill>
        <p:spPr>
          <a:xfrm rot="5400000">
            <a:off x="5943601" y="2337377"/>
            <a:ext cx="1828800" cy="2286000"/>
          </a:xfr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2D7F-6A9C-4834-BF96-3A67634D02C4}"/>
              </a:ext>
            </a:extLst>
          </p:cNvPr>
          <p:cNvSpPr>
            <a:spLocks noGrp="1"/>
          </p:cNvSpPr>
          <p:nvPr>
            <p:ph type="title"/>
          </p:nvPr>
        </p:nvSpPr>
        <p:spPr>
          <a:xfrm>
            <a:off x="457200" y="274638"/>
            <a:ext cx="8229600" cy="1325562"/>
          </a:xfrm>
        </p:spPr>
        <p:txBody>
          <a:bodyPr>
            <a:normAutofit/>
          </a:bodyPr>
          <a:lstStyle/>
          <a:p>
            <a:pPr algn="l"/>
            <a:r>
              <a:rPr lang="en-US" sz="4000" dirty="0"/>
              <a:t>            Garden Roses</a:t>
            </a:r>
          </a:p>
        </p:txBody>
      </p:sp>
      <p:sp>
        <p:nvSpPr>
          <p:cNvPr id="3" name="Content Placeholder 2">
            <a:extLst>
              <a:ext uri="{FF2B5EF4-FFF2-40B4-BE49-F238E27FC236}">
                <a16:creationId xmlns:a16="http://schemas.microsoft.com/office/drawing/2014/main" id="{B9AEB4AA-16BB-44BC-ACAE-B2801FDA9D35}"/>
              </a:ext>
            </a:extLst>
          </p:cNvPr>
          <p:cNvSpPr>
            <a:spLocks noGrp="1"/>
          </p:cNvSpPr>
          <p:nvPr>
            <p:ph idx="1"/>
          </p:nvPr>
        </p:nvSpPr>
        <p:spPr>
          <a:xfrm>
            <a:off x="914400" y="1600200"/>
            <a:ext cx="8229600" cy="4073628"/>
          </a:xfrm>
        </p:spPr>
        <p:txBody>
          <a:bodyPr/>
          <a:lstStyle/>
          <a:p>
            <a:pPr marL="0" indent="0">
              <a:buNone/>
            </a:pPr>
            <a:r>
              <a:rPr lang="en-US" dirty="0"/>
              <a:t>                        </a:t>
            </a:r>
          </a:p>
          <a:p>
            <a:pPr marL="0" indent="0">
              <a:buNone/>
            </a:pPr>
            <a:r>
              <a:rPr lang="en-US" dirty="0"/>
              <a:t>                      </a:t>
            </a:r>
            <a:r>
              <a:rPr lang="en-US" sz="2800" dirty="0" err="1"/>
              <a:t>Miniflora</a:t>
            </a:r>
            <a:endParaRPr lang="en-US" sz="2800" dirty="0"/>
          </a:p>
          <a:p>
            <a:pPr marL="0" indent="0">
              <a:buNone/>
            </a:pPr>
            <a:endParaRPr lang="en-US" sz="2800" dirty="0"/>
          </a:p>
          <a:p>
            <a:pPr marL="0" indent="0">
              <a:buNone/>
            </a:pPr>
            <a:r>
              <a:rPr lang="en-US" sz="2800" dirty="0"/>
              <a:t>Miniature</a:t>
            </a:r>
          </a:p>
          <a:p>
            <a:pPr marL="0" indent="0">
              <a:buNone/>
            </a:pPr>
            <a:r>
              <a:rPr lang="en-US" sz="2800" dirty="0"/>
              <a:t>     Miniature</a:t>
            </a:r>
          </a:p>
          <a:p>
            <a:endParaRPr lang="en-US" dirty="0"/>
          </a:p>
          <a:p>
            <a:endParaRPr lang="en-US" dirty="0"/>
          </a:p>
          <a:p>
            <a:endParaRPr lang="en-US" dirty="0"/>
          </a:p>
        </p:txBody>
      </p:sp>
      <p:pic>
        <p:nvPicPr>
          <p:cNvPr id="6" name="Picture 5">
            <a:extLst>
              <a:ext uri="{FF2B5EF4-FFF2-40B4-BE49-F238E27FC236}">
                <a16:creationId xmlns:a16="http://schemas.microsoft.com/office/drawing/2014/main" id="{84286267-C665-4E09-9796-2835203FBB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004" b="20001"/>
          <a:stretch/>
        </p:blipFill>
        <p:spPr>
          <a:xfrm>
            <a:off x="4702099" y="1942198"/>
            <a:ext cx="3527501" cy="3103984"/>
          </a:xfrm>
          <a:prstGeom prst="rect">
            <a:avLst/>
          </a:prstGeom>
        </p:spPr>
      </p:pic>
      <p:pic>
        <p:nvPicPr>
          <p:cNvPr id="4" name="Picture 3">
            <a:extLst>
              <a:ext uri="{FF2B5EF4-FFF2-40B4-BE49-F238E27FC236}">
                <a16:creationId xmlns:a16="http://schemas.microsoft.com/office/drawing/2014/main" id="{2484BC1A-2578-45F9-BDFB-ACED5BE91C0F}"/>
              </a:ext>
            </a:extLst>
          </p:cNvPr>
          <p:cNvPicPr>
            <a:picLocks noChangeAspect="1"/>
          </p:cNvPicPr>
          <p:nvPr/>
        </p:nvPicPr>
        <p:blipFill>
          <a:blip r:embed="rId4"/>
          <a:stretch>
            <a:fillRect/>
          </a:stretch>
        </p:blipFill>
        <p:spPr>
          <a:xfrm>
            <a:off x="838200" y="3941282"/>
            <a:ext cx="2743602" cy="2209800"/>
          </a:xfrm>
          <a:prstGeom prst="rect">
            <a:avLst/>
          </a:prstGeom>
        </p:spPr>
      </p:pic>
    </p:spTree>
    <p:extLst>
      <p:ext uri="{BB962C8B-B14F-4D97-AF65-F5344CB8AC3E}">
        <p14:creationId xmlns:p14="http://schemas.microsoft.com/office/powerpoint/2010/main" val="1461323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225C661F-7304-42A0-B8BA-987082D0608A}"/>
              </a:ext>
            </a:extLst>
          </p:cNvPr>
          <p:cNvSpPr>
            <a:spLocks noGrp="1"/>
          </p:cNvSpPr>
          <p:nvPr>
            <p:ph type="title"/>
          </p:nvPr>
        </p:nvSpPr>
        <p:spPr/>
        <p:txBody>
          <a:bodyPr>
            <a:normAutofit/>
          </a:bodyPr>
          <a:lstStyle/>
          <a:p>
            <a:r>
              <a:rPr lang="en-US" sz="4000" dirty="0"/>
              <a:t>Mature and new Miniature Roses</a:t>
            </a:r>
          </a:p>
        </p:txBody>
      </p:sp>
      <p:pic>
        <p:nvPicPr>
          <p:cNvPr id="9" name="Picture Placeholder 8">
            <a:extLst>
              <a:ext uri="{FF2B5EF4-FFF2-40B4-BE49-F238E27FC236}">
                <a16:creationId xmlns:a16="http://schemas.microsoft.com/office/drawing/2014/main" id="{630E84F3-62BB-4CE8-8B71-61A4A5AFF416}"/>
              </a:ext>
            </a:extLst>
          </p:cNvPr>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862" r="18086"/>
          <a:stretch/>
        </p:blipFill>
        <p:spPr bwMode="auto">
          <a:xfrm rot="5400000">
            <a:off x="2495550" y="1847850"/>
            <a:ext cx="3962400" cy="4533900"/>
          </a:xfrm>
          <a:prstGeom prst="rect">
            <a:avLst/>
          </a:prstGeom>
          <a:noFill/>
          <a:ln>
            <a:noFill/>
          </a:ln>
          <a:extLst>
            <a:ext uri="{53640926-AAD7-44D8-BBD7-CCE9431645EC}">
              <a14:shadowObscured xmlns:a14="http://schemas.microsoft.com/office/drawing/2010/main"/>
            </a:ext>
          </a:extLst>
        </p:spPr>
      </p:pic>
      <p:sp>
        <p:nvSpPr>
          <p:cNvPr id="3" name="Slide Number Placeholder 2">
            <a:extLst>
              <a:ext uri="{FF2B5EF4-FFF2-40B4-BE49-F238E27FC236}">
                <a16:creationId xmlns:a16="http://schemas.microsoft.com/office/drawing/2014/main" id="{8B450BA6-DC82-4E9A-8B4A-35B58F46383D}"/>
              </a:ext>
            </a:extLst>
          </p:cNvPr>
          <p:cNvSpPr>
            <a:spLocks noGrp="1"/>
          </p:cNvSpPr>
          <p:nvPr>
            <p:ph type="sldNum" sz="quarter" idx="12"/>
          </p:nvPr>
        </p:nvSpPr>
        <p:spPr/>
        <p:txBody>
          <a:bodyPr/>
          <a:lstStyle/>
          <a:p>
            <a:fld id="{111DB74A-73E3-49E8-8984-0D5D8C20C556}" type="slidenum">
              <a:rPr lang="en-US" smtClean="0"/>
              <a:pPr/>
              <a:t>11</a:t>
            </a:fld>
            <a:endParaRPr lang="en-US" dirty="0"/>
          </a:p>
        </p:txBody>
      </p:sp>
    </p:spTree>
    <p:extLst>
      <p:ext uri="{BB962C8B-B14F-4D97-AF65-F5344CB8AC3E}">
        <p14:creationId xmlns:p14="http://schemas.microsoft.com/office/powerpoint/2010/main" val="141312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022B-E77C-4A20-B401-0E3570E3162C}"/>
              </a:ext>
            </a:extLst>
          </p:cNvPr>
          <p:cNvSpPr>
            <a:spLocks noGrp="1"/>
          </p:cNvSpPr>
          <p:nvPr>
            <p:ph type="title"/>
          </p:nvPr>
        </p:nvSpPr>
        <p:spPr>
          <a:xfrm>
            <a:off x="457200" y="274637"/>
            <a:ext cx="8229600" cy="1325563"/>
          </a:xfrm>
        </p:spPr>
        <p:txBody>
          <a:bodyPr>
            <a:normAutofit/>
          </a:bodyPr>
          <a:lstStyle/>
          <a:p>
            <a:pPr algn="l"/>
            <a:r>
              <a:rPr lang="en-US" sz="4000" dirty="0"/>
              <a:t>            Garden Roses</a:t>
            </a:r>
          </a:p>
        </p:txBody>
      </p:sp>
      <p:sp>
        <p:nvSpPr>
          <p:cNvPr id="5" name="Content Placeholder 4">
            <a:extLst>
              <a:ext uri="{FF2B5EF4-FFF2-40B4-BE49-F238E27FC236}">
                <a16:creationId xmlns:a16="http://schemas.microsoft.com/office/drawing/2014/main" id="{6FB89748-1111-48E2-89A9-09796D4FCADF}"/>
              </a:ext>
            </a:extLst>
          </p:cNvPr>
          <p:cNvSpPr>
            <a:spLocks noGrp="1"/>
          </p:cNvSpPr>
          <p:nvPr>
            <p:ph idx="1"/>
          </p:nvPr>
        </p:nvSpPr>
        <p:spPr/>
        <p:txBody>
          <a:bodyPr/>
          <a:lstStyle/>
          <a:p>
            <a:pPr marL="0" indent="0">
              <a:buNone/>
            </a:pPr>
            <a:r>
              <a:rPr lang="en-US" sz="2800" dirty="0"/>
              <a:t>                                 Hybrid Tea</a:t>
            </a:r>
          </a:p>
          <a:p>
            <a:pPr marL="0" indent="0">
              <a:buNone/>
            </a:pPr>
            <a:r>
              <a:rPr lang="en-US" sz="2800" dirty="0"/>
              <a:t>  Floribunda</a:t>
            </a:r>
          </a:p>
          <a:p>
            <a:endParaRPr lang="en-US" dirty="0"/>
          </a:p>
        </p:txBody>
      </p:sp>
      <p:pic>
        <p:nvPicPr>
          <p:cNvPr id="9" name="Picture 8">
            <a:extLst>
              <a:ext uri="{FF2B5EF4-FFF2-40B4-BE49-F238E27FC236}">
                <a16:creationId xmlns:a16="http://schemas.microsoft.com/office/drawing/2014/main" id="{0B946DF4-0269-4952-90FD-314B0B2744AC}"/>
              </a:ext>
            </a:extLst>
          </p:cNvPr>
          <p:cNvPicPr/>
          <p:nvPr/>
        </p:nvPicPr>
        <p:blipFill rotWithShape="1">
          <a:blip r:embed="rId3" cstate="print">
            <a:extLst>
              <a:ext uri="{28A0092B-C50C-407E-A947-70E740481C1C}">
                <a14:useLocalDpi xmlns:a14="http://schemas.microsoft.com/office/drawing/2010/main" val="0"/>
              </a:ext>
            </a:extLst>
          </a:blip>
          <a:srcRect l="18589" t="14530" r="11924" b="10428"/>
          <a:stretch/>
        </p:blipFill>
        <p:spPr bwMode="auto">
          <a:xfrm rot="5400000">
            <a:off x="647700" y="3314700"/>
            <a:ext cx="3733800" cy="2438400"/>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2ECB756-2AAE-4353-A534-F9C51793C358}"/>
              </a:ext>
            </a:extLst>
          </p:cNvPr>
          <p:cNvPicPr/>
          <p:nvPr/>
        </p:nvPicPr>
        <p:blipFill rotWithShape="1">
          <a:blip r:embed="rId4" cstate="print">
            <a:extLst>
              <a:ext uri="{28A0092B-C50C-407E-A947-70E740481C1C}">
                <a14:useLocalDpi xmlns:a14="http://schemas.microsoft.com/office/drawing/2010/main" val="0"/>
              </a:ext>
            </a:extLst>
          </a:blip>
          <a:srcRect l="9744" t="19658" r="13590"/>
          <a:stretch/>
        </p:blipFill>
        <p:spPr bwMode="auto">
          <a:xfrm rot="5400000">
            <a:off x="4572000" y="2141186"/>
            <a:ext cx="4038600" cy="32766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43639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39022B-E77C-4A20-B401-0E3570E3162C}"/>
              </a:ext>
            </a:extLst>
          </p:cNvPr>
          <p:cNvSpPr>
            <a:spLocks noGrp="1"/>
          </p:cNvSpPr>
          <p:nvPr>
            <p:ph type="title"/>
          </p:nvPr>
        </p:nvSpPr>
        <p:spPr>
          <a:xfrm>
            <a:off x="23446" y="304800"/>
            <a:ext cx="8229600" cy="1143000"/>
          </a:xfrm>
        </p:spPr>
        <p:txBody>
          <a:bodyPr>
            <a:normAutofit/>
          </a:bodyPr>
          <a:lstStyle/>
          <a:p>
            <a:pPr algn="l"/>
            <a:r>
              <a:rPr lang="en-US" sz="4000" dirty="0"/>
              <a:t>                Garden Roses</a:t>
            </a:r>
          </a:p>
        </p:txBody>
      </p:sp>
      <p:sp>
        <p:nvSpPr>
          <p:cNvPr id="5" name="Content Placeholder 4">
            <a:extLst>
              <a:ext uri="{FF2B5EF4-FFF2-40B4-BE49-F238E27FC236}">
                <a16:creationId xmlns:a16="http://schemas.microsoft.com/office/drawing/2014/main" id="{6FB89748-1111-48E2-89A9-09796D4FCADF}"/>
              </a:ext>
            </a:extLst>
          </p:cNvPr>
          <p:cNvSpPr>
            <a:spLocks noGrp="1"/>
          </p:cNvSpPr>
          <p:nvPr>
            <p:ph idx="1"/>
          </p:nvPr>
        </p:nvSpPr>
        <p:spPr>
          <a:xfrm>
            <a:off x="457200" y="1189037"/>
            <a:ext cx="8229600" cy="5059363"/>
          </a:xfrm>
        </p:spPr>
        <p:txBody>
          <a:bodyPr>
            <a:normAutofit lnSpcReduction="10000"/>
          </a:bodyPr>
          <a:lstStyle/>
          <a:p>
            <a:pPr marL="0" indent="0">
              <a:buNone/>
            </a:pPr>
            <a:r>
              <a:rPr lang="en-US" sz="2800" dirty="0"/>
              <a:t>              </a:t>
            </a:r>
          </a:p>
          <a:p>
            <a:r>
              <a:rPr lang="en-US" dirty="0"/>
              <a:t>                              Climbers</a:t>
            </a:r>
          </a:p>
          <a:p>
            <a:r>
              <a:rPr lang="en-US" dirty="0"/>
              <a:t>Tree Roses</a:t>
            </a:r>
          </a:p>
          <a:p>
            <a:endParaRPr lang="en-US" dirty="0"/>
          </a:p>
          <a:p>
            <a:pPr algn="ctr"/>
            <a:endParaRPr lang="en-US" dirty="0"/>
          </a:p>
          <a:p>
            <a:endParaRPr lang="en-US" dirty="0"/>
          </a:p>
          <a:p>
            <a:endParaRPr lang="en-US" dirty="0"/>
          </a:p>
          <a:p>
            <a:endParaRPr lang="en-US" sz="2000" dirty="0"/>
          </a:p>
          <a:p>
            <a:pPr marL="0" indent="0">
              <a:buNone/>
            </a:pPr>
            <a:r>
              <a:rPr lang="en-US" sz="2000" dirty="0"/>
              <a:t>        </a:t>
            </a:r>
          </a:p>
        </p:txBody>
      </p:sp>
      <p:pic>
        <p:nvPicPr>
          <p:cNvPr id="7" name="Picture 6">
            <a:extLst>
              <a:ext uri="{FF2B5EF4-FFF2-40B4-BE49-F238E27FC236}">
                <a16:creationId xmlns:a16="http://schemas.microsoft.com/office/drawing/2014/main" id="{4DC9E0FB-B386-42A8-ACE6-B250EC667592}"/>
              </a:ext>
            </a:extLst>
          </p:cNvPr>
          <p:cNvPicPr/>
          <p:nvPr/>
        </p:nvPicPr>
        <p:blipFill rotWithShape="1">
          <a:blip r:embed="rId3" cstate="print">
            <a:extLst>
              <a:ext uri="{28A0092B-C50C-407E-A947-70E740481C1C}">
                <a14:useLocalDpi xmlns:a14="http://schemas.microsoft.com/office/drawing/2010/main" val="0"/>
              </a:ext>
            </a:extLst>
          </a:blip>
          <a:srcRect l="4621" t="20940" r="-4621"/>
          <a:stretch/>
        </p:blipFill>
        <p:spPr bwMode="auto">
          <a:xfrm rot="5400000">
            <a:off x="4278923" y="2426677"/>
            <a:ext cx="4800600" cy="3147646"/>
          </a:xfrm>
          <a:prstGeom prst="rect">
            <a:avLst/>
          </a:prstGeom>
          <a:noFill/>
          <a:ln>
            <a:noFill/>
          </a:ln>
        </p:spPr>
      </p:pic>
      <p:pic>
        <p:nvPicPr>
          <p:cNvPr id="8" name="Content Placeholder 6">
            <a:extLst>
              <a:ext uri="{FF2B5EF4-FFF2-40B4-BE49-F238E27FC236}">
                <a16:creationId xmlns:a16="http://schemas.microsoft.com/office/drawing/2014/main" id="{4D861CC8-5DEB-4CC8-8E58-2FC19CDBDBC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7418"/>
          <a:stretch/>
        </p:blipFill>
        <p:spPr>
          <a:xfrm rot="5400000">
            <a:off x="452186" y="3183663"/>
            <a:ext cx="3386274" cy="2743200"/>
          </a:xfrm>
          <a:prstGeom prst="rect">
            <a:avLst/>
          </a:prstGeom>
        </p:spPr>
      </p:pic>
    </p:spTree>
    <p:extLst>
      <p:ext uri="{BB962C8B-B14F-4D97-AF65-F5344CB8AC3E}">
        <p14:creationId xmlns:p14="http://schemas.microsoft.com/office/powerpoint/2010/main" val="15995131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A4CA-A39C-4F47-87E9-6658C855BD94}"/>
              </a:ext>
            </a:extLst>
          </p:cNvPr>
          <p:cNvSpPr>
            <a:spLocks noGrp="1"/>
          </p:cNvSpPr>
          <p:nvPr>
            <p:ph type="title"/>
          </p:nvPr>
        </p:nvSpPr>
        <p:spPr>
          <a:xfrm>
            <a:off x="228600" y="274637"/>
            <a:ext cx="8458200" cy="1601629"/>
          </a:xfrm>
        </p:spPr>
        <p:txBody>
          <a:bodyPr>
            <a:normAutofit/>
          </a:bodyPr>
          <a:lstStyle/>
          <a:p>
            <a:pPr algn="l"/>
            <a:r>
              <a:rPr lang="en-US" dirty="0"/>
              <a:t>            </a:t>
            </a:r>
            <a:r>
              <a:rPr lang="en-US" sz="4000" dirty="0"/>
              <a:t>Garden Roses: </a:t>
            </a:r>
            <a:r>
              <a:rPr lang="en-US" sz="2700" dirty="0"/>
              <a:t>Flower Forms</a:t>
            </a:r>
            <a:br>
              <a:rPr lang="en-US" sz="2700" dirty="0"/>
            </a:br>
            <a:r>
              <a:rPr lang="en-US" sz="2700" dirty="0"/>
              <a:t>                   </a:t>
            </a:r>
            <a:r>
              <a:rPr lang="en-US" sz="2000" dirty="0"/>
              <a:t>Hybrid Tea                    English Rose               Single</a:t>
            </a:r>
          </a:p>
        </p:txBody>
      </p:sp>
      <p:pic>
        <p:nvPicPr>
          <p:cNvPr id="4" name="Content Placeholder 3">
            <a:extLst>
              <a:ext uri="{FF2B5EF4-FFF2-40B4-BE49-F238E27FC236}">
                <a16:creationId xmlns:a16="http://schemas.microsoft.com/office/drawing/2014/main" id="{FA4C6D4C-E984-47FE-8E30-CD61D71D8458}"/>
              </a:ext>
            </a:extLst>
          </p:cNvPr>
          <p:cNvPicPr>
            <a:picLocks noGrp="1"/>
          </p:cNvPicPr>
          <p:nvPr>
            <p:ph idx="1"/>
          </p:nvPr>
        </p:nvPicPr>
        <p:blipFill rotWithShape="1">
          <a:blip r:embed="rId3" cstate="print">
            <a:extLst>
              <a:ext uri="{28A0092B-C50C-407E-A947-70E740481C1C}">
                <a14:useLocalDpi xmlns:a14="http://schemas.microsoft.com/office/drawing/2010/main" val="0"/>
              </a:ext>
            </a:extLst>
          </a:blip>
          <a:stretch/>
        </p:blipFill>
        <p:spPr bwMode="auto">
          <a:xfrm rot="5400000">
            <a:off x="5712861" y="1345828"/>
            <a:ext cx="2361318" cy="2980091"/>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BD18B88-099F-4D61-92C5-49AE3FE89DBA}"/>
              </a:ext>
            </a:extLst>
          </p:cNvPr>
          <p:cNvPicPr/>
          <p:nvPr/>
        </p:nvPicPr>
        <p:blipFill rotWithShape="1">
          <a:blip r:embed="rId4" cstate="print">
            <a:extLst>
              <a:ext uri="{28A0092B-C50C-407E-A947-70E740481C1C}">
                <a14:useLocalDpi xmlns:a14="http://schemas.microsoft.com/office/drawing/2010/main" val="0"/>
              </a:ext>
            </a:extLst>
          </a:blip>
          <a:srcRect l="22915" t="21539" r="10610" b="18632"/>
          <a:stretch/>
        </p:blipFill>
        <p:spPr bwMode="auto">
          <a:xfrm rot="5400000">
            <a:off x="210030" y="2125765"/>
            <a:ext cx="2767277" cy="1815737"/>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C29A3DAE-9EB6-4D8B-9E79-30456F54F5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8197" t="35847" r="34025" b="5243"/>
          <a:stretch/>
        </p:blipFill>
        <p:spPr>
          <a:xfrm rot="10800000">
            <a:off x="2958737" y="1649995"/>
            <a:ext cx="2141504" cy="1980317"/>
          </a:xfrm>
          <a:prstGeom prst="rect">
            <a:avLst/>
          </a:prstGeom>
        </p:spPr>
      </p:pic>
    </p:spTree>
    <p:extLst>
      <p:ext uri="{BB962C8B-B14F-4D97-AF65-F5344CB8AC3E}">
        <p14:creationId xmlns:p14="http://schemas.microsoft.com/office/powerpoint/2010/main" val="4073387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FDA4CA-A39C-4F47-87E9-6658C855BD94}"/>
              </a:ext>
            </a:extLst>
          </p:cNvPr>
          <p:cNvSpPr>
            <a:spLocks noGrp="1"/>
          </p:cNvSpPr>
          <p:nvPr>
            <p:ph type="title"/>
          </p:nvPr>
        </p:nvSpPr>
        <p:spPr>
          <a:xfrm>
            <a:off x="457200" y="274637"/>
            <a:ext cx="8229600" cy="1712119"/>
          </a:xfrm>
        </p:spPr>
        <p:txBody>
          <a:bodyPr>
            <a:normAutofit/>
          </a:bodyPr>
          <a:lstStyle/>
          <a:p>
            <a:r>
              <a:rPr lang="en-US" dirty="0"/>
              <a:t>Garden Roses: </a:t>
            </a:r>
            <a:r>
              <a:rPr lang="en-US" sz="2700" dirty="0"/>
              <a:t>Bloom Forms</a:t>
            </a:r>
            <a:br>
              <a:rPr lang="en-US" dirty="0"/>
            </a:br>
            <a:r>
              <a:rPr lang="en-US" dirty="0"/>
              <a:t>                        </a:t>
            </a:r>
            <a:r>
              <a:rPr lang="en-US" sz="2800" dirty="0"/>
              <a:t>spray</a:t>
            </a:r>
          </a:p>
        </p:txBody>
      </p:sp>
      <p:sp>
        <p:nvSpPr>
          <p:cNvPr id="14" name="Text Placeholder 13">
            <a:extLst>
              <a:ext uri="{FF2B5EF4-FFF2-40B4-BE49-F238E27FC236}">
                <a16:creationId xmlns:a16="http://schemas.microsoft.com/office/drawing/2014/main" id="{1F9C925C-A7F7-4FE8-B47C-43E69CA89188}"/>
              </a:ext>
            </a:extLst>
          </p:cNvPr>
          <p:cNvSpPr>
            <a:spLocks noGrp="1"/>
          </p:cNvSpPr>
          <p:nvPr>
            <p:ph type="body" idx="4294967295"/>
          </p:nvPr>
        </p:nvSpPr>
        <p:spPr>
          <a:xfrm>
            <a:off x="457200" y="1535113"/>
            <a:ext cx="4495799" cy="1208087"/>
          </a:xfrm>
        </p:spPr>
        <p:txBody>
          <a:bodyPr>
            <a:normAutofit fontScale="92500" lnSpcReduction="10000"/>
          </a:bodyPr>
          <a:lstStyle/>
          <a:p>
            <a:endParaRPr lang="en-US" sz="2400" dirty="0"/>
          </a:p>
          <a:p>
            <a:r>
              <a:rPr lang="en-US" sz="2400" dirty="0"/>
              <a:t>	</a:t>
            </a:r>
            <a:r>
              <a:rPr lang="en-US" sz="2600" dirty="0"/>
              <a:t>                                                                </a:t>
            </a:r>
            <a:r>
              <a:rPr lang="en-US" sz="2400" dirty="0"/>
              <a:t>	</a:t>
            </a:r>
            <a:r>
              <a:rPr lang="en-US" sz="2800" dirty="0"/>
              <a:t>solitary</a:t>
            </a:r>
            <a:r>
              <a:rPr lang="en-US" sz="2400" dirty="0"/>
              <a:t>		                      </a:t>
            </a:r>
          </a:p>
        </p:txBody>
      </p:sp>
      <p:pic>
        <p:nvPicPr>
          <p:cNvPr id="13" name="Picture 12">
            <a:extLst>
              <a:ext uri="{FF2B5EF4-FFF2-40B4-BE49-F238E27FC236}">
                <a16:creationId xmlns:a16="http://schemas.microsoft.com/office/drawing/2014/main" id="{01895D2B-D66D-4CEB-B0C3-14AE870B76F5}"/>
              </a:ext>
            </a:extLst>
          </p:cNvPr>
          <p:cNvPicPr/>
          <p:nvPr/>
        </p:nvPicPr>
        <p:blipFill rotWithShape="1">
          <a:blip r:embed="rId3" cstate="print">
            <a:extLst>
              <a:ext uri="{28A0092B-C50C-407E-A947-70E740481C1C}">
                <a14:useLocalDpi xmlns:a14="http://schemas.microsoft.com/office/drawing/2010/main" val="0"/>
              </a:ext>
            </a:extLst>
          </a:blip>
          <a:srcRect l="21222" t="16069" r="25032" b="18461"/>
          <a:stretch/>
        </p:blipFill>
        <p:spPr bwMode="auto">
          <a:xfrm rot="5400000">
            <a:off x="929714" y="3076575"/>
            <a:ext cx="3280410" cy="2918460"/>
          </a:xfrm>
          <a:prstGeom prst="rect">
            <a:avLst/>
          </a:prstGeom>
          <a:noFill/>
          <a:ln>
            <a:noFill/>
          </a:ln>
          <a:extLst>
            <a:ext uri="{53640926-AAD7-44D8-BBD7-CCE9431645EC}">
              <a14:shadowObscured xmlns:a14="http://schemas.microsoft.com/office/drawing/2010/main"/>
            </a:ext>
          </a:extLst>
        </p:spPr>
      </p:pic>
      <p:pic>
        <p:nvPicPr>
          <p:cNvPr id="19" name="Content Placeholder 18">
            <a:extLst>
              <a:ext uri="{FF2B5EF4-FFF2-40B4-BE49-F238E27FC236}">
                <a16:creationId xmlns:a16="http://schemas.microsoft.com/office/drawing/2014/main" id="{24158912-C73A-4731-8F3E-8CCE3D491823}"/>
              </a:ext>
            </a:extLst>
          </p:cNvPr>
          <p:cNvPicPr>
            <a:picLocks noGrp="1"/>
          </p:cNvPicPr>
          <p:nvPr>
            <p:ph idx="1"/>
          </p:nvPr>
        </p:nvPicPr>
        <p:blipFill rotWithShape="1">
          <a:blip r:embed="rId4" cstate="print">
            <a:extLst>
              <a:ext uri="{28A0092B-C50C-407E-A947-70E740481C1C}">
                <a14:useLocalDpi xmlns:a14="http://schemas.microsoft.com/office/drawing/2010/main" val="0"/>
              </a:ext>
            </a:extLst>
          </a:blip>
          <a:srcRect l="9208" t="19987" r="38444" b="21354"/>
          <a:stretch/>
        </p:blipFill>
        <p:spPr bwMode="auto">
          <a:xfrm rot="5400000">
            <a:off x="5037015" y="2216993"/>
            <a:ext cx="3267029" cy="311135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2646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D6C491-7B9D-46E8-9899-F1B377AF1A7A}"/>
              </a:ext>
            </a:extLst>
          </p:cNvPr>
          <p:cNvSpPr>
            <a:spLocks noGrp="1"/>
          </p:cNvSpPr>
          <p:nvPr>
            <p:ph type="title"/>
          </p:nvPr>
        </p:nvSpPr>
        <p:spPr/>
        <p:txBody>
          <a:bodyPr/>
          <a:lstStyle/>
          <a:p>
            <a:r>
              <a:rPr lang="en-US" dirty="0"/>
              <a:t>Landscape Roses</a:t>
            </a:r>
          </a:p>
        </p:txBody>
      </p:sp>
      <p:sp>
        <p:nvSpPr>
          <p:cNvPr id="11" name="Text Placeholder 10">
            <a:extLst>
              <a:ext uri="{FF2B5EF4-FFF2-40B4-BE49-F238E27FC236}">
                <a16:creationId xmlns:a16="http://schemas.microsoft.com/office/drawing/2014/main" id="{87B1BBFB-314A-4DF1-893D-FB989C92C03C}"/>
              </a:ext>
            </a:extLst>
          </p:cNvPr>
          <p:cNvSpPr>
            <a:spLocks noGrp="1"/>
          </p:cNvSpPr>
          <p:nvPr>
            <p:ph type="body" sz="quarter" idx="3"/>
          </p:nvPr>
        </p:nvSpPr>
        <p:spPr>
          <a:xfrm>
            <a:off x="4497389" y="1219200"/>
            <a:ext cx="4189412" cy="1092906"/>
          </a:xfrm>
        </p:spPr>
        <p:txBody>
          <a:bodyPr>
            <a:normAutofit fontScale="77500" lnSpcReduction="20000"/>
          </a:bodyPr>
          <a:lstStyle/>
          <a:p>
            <a:endParaRPr lang="en-US" i="1" dirty="0"/>
          </a:p>
          <a:p>
            <a:r>
              <a:rPr lang="en-US" i="1" dirty="0"/>
              <a:t>Arboretum All Star</a:t>
            </a:r>
          </a:p>
          <a:p>
            <a:r>
              <a:rPr lang="en-US" sz="2900" i="1" dirty="0"/>
              <a:t>Rosa Korbin </a:t>
            </a:r>
            <a:r>
              <a:rPr lang="en-US" sz="2900" dirty="0"/>
              <a:t>   ‘iceberg’</a:t>
            </a:r>
            <a:endParaRPr lang="en-US" dirty="0"/>
          </a:p>
        </p:txBody>
      </p:sp>
      <p:pic>
        <p:nvPicPr>
          <p:cNvPr id="9" name="Content Placeholder 8">
            <a:extLst>
              <a:ext uri="{FF2B5EF4-FFF2-40B4-BE49-F238E27FC236}">
                <a16:creationId xmlns:a16="http://schemas.microsoft.com/office/drawing/2014/main" id="{1C41FAE0-B1F2-4557-A5DA-BB66487A9F0C}"/>
              </a:ext>
            </a:extLst>
          </p:cNvPr>
          <p:cNvPicPr>
            <a:picLocks noGrp="1"/>
          </p:cNvPicPr>
          <p:nvPr>
            <p:ph sz="quarter" idx="4"/>
          </p:nvPr>
        </p:nvPicPr>
        <p:blipFill rotWithShape="1">
          <a:blip r:embed="rId3" cstate="print">
            <a:extLst>
              <a:ext uri="{28A0092B-C50C-407E-A947-70E740481C1C}">
                <a14:useLocalDpi xmlns:a14="http://schemas.microsoft.com/office/drawing/2010/main" val="0"/>
              </a:ext>
            </a:extLst>
          </a:blip>
          <a:srcRect t="-1" r="32372" b="31501"/>
          <a:stretch/>
        </p:blipFill>
        <p:spPr bwMode="auto">
          <a:xfrm rot="5400000">
            <a:off x="4278285" y="2531209"/>
            <a:ext cx="3669561" cy="3231355"/>
          </a:xfrm>
          <a:prstGeom prst="rect">
            <a:avLst/>
          </a:prstGeom>
          <a:noFill/>
          <a:ln>
            <a:noFill/>
          </a:ln>
          <a:extLst>
            <a:ext uri="{53640926-AAD7-44D8-BBD7-CCE9431645EC}">
              <a14:shadowObscured xmlns:a14="http://schemas.microsoft.com/office/drawing/2010/main"/>
            </a:ext>
          </a:extLst>
        </p:spPr>
      </p:pic>
      <p:sp>
        <p:nvSpPr>
          <p:cNvPr id="7" name="Content Placeholder 6">
            <a:extLst>
              <a:ext uri="{FF2B5EF4-FFF2-40B4-BE49-F238E27FC236}">
                <a16:creationId xmlns:a16="http://schemas.microsoft.com/office/drawing/2014/main" id="{1F226602-1E00-4194-9CE7-4BFDFB7A7D07}"/>
              </a:ext>
            </a:extLst>
          </p:cNvPr>
          <p:cNvSpPr>
            <a:spLocks noGrp="1"/>
          </p:cNvSpPr>
          <p:nvPr>
            <p:ph sz="half" idx="2"/>
          </p:nvPr>
        </p:nvSpPr>
        <p:spPr>
          <a:xfrm>
            <a:off x="457200" y="2144889"/>
            <a:ext cx="4040188" cy="3981274"/>
          </a:xfrm>
        </p:spPr>
        <p:txBody>
          <a:bodyPr/>
          <a:lstStyle/>
          <a:p>
            <a:endParaRPr lang="en-US" dirty="0"/>
          </a:p>
        </p:txBody>
      </p:sp>
      <p:sp>
        <p:nvSpPr>
          <p:cNvPr id="10" name="Text Placeholder 9">
            <a:extLst>
              <a:ext uri="{FF2B5EF4-FFF2-40B4-BE49-F238E27FC236}">
                <a16:creationId xmlns:a16="http://schemas.microsoft.com/office/drawing/2014/main" id="{D23F7BEF-2199-4C55-BC31-A82D6D0BC0BC}"/>
              </a:ext>
            </a:extLst>
          </p:cNvPr>
          <p:cNvSpPr>
            <a:spLocks noGrp="1"/>
          </p:cNvSpPr>
          <p:nvPr>
            <p:ph type="body" idx="1"/>
          </p:nvPr>
        </p:nvSpPr>
        <p:spPr>
          <a:xfrm>
            <a:off x="457200" y="1535112"/>
            <a:ext cx="4040188" cy="2960687"/>
          </a:xfrm>
        </p:spPr>
        <p:txBody>
          <a:bodyPr>
            <a:normAutofit fontScale="77500" lnSpcReduction="20000"/>
          </a:bodyPr>
          <a:lstStyle/>
          <a:p>
            <a:pPr marL="342900" indent="-342900">
              <a:buFont typeface="Arial" panose="020B0604020202020204" pitchFamily="34" charset="0"/>
              <a:buChar char="•"/>
            </a:pPr>
            <a:endParaRPr lang="en-US" dirty="0"/>
          </a:p>
          <a:p>
            <a:endParaRPr lang="en-US" dirty="0"/>
          </a:p>
          <a:p>
            <a:pPr marL="342900" indent="-342900">
              <a:buFont typeface="Arial" panose="020B0604020202020204" pitchFamily="34" charset="0"/>
              <a:buChar char="•"/>
            </a:pPr>
            <a:r>
              <a:rPr lang="en-US" dirty="0"/>
              <a:t>floribunda</a:t>
            </a:r>
          </a:p>
          <a:p>
            <a:pPr marL="342900" indent="-342900">
              <a:buFont typeface="Arial" panose="020B0604020202020204" pitchFamily="34" charset="0"/>
              <a:buChar char="•"/>
            </a:pPr>
            <a:r>
              <a:rPr lang="en-US" dirty="0"/>
              <a:t>upright, mounding, or</a:t>
            </a:r>
          </a:p>
          <a:p>
            <a:r>
              <a:rPr lang="en-US" dirty="0"/>
              <a:t>        groundcover</a:t>
            </a:r>
          </a:p>
          <a:p>
            <a:endParaRPr lang="en-US" dirty="0"/>
          </a:p>
          <a:p>
            <a:r>
              <a:rPr lang="en-US" dirty="0"/>
              <a:t>Very good disease resistance</a:t>
            </a:r>
          </a:p>
          <a:p>
            <a:endParaRPr lang="en-US" dirty="0"/>
          </a:p>
        </p:txBody>
      </p:sp>
    </p:spTree>
    <p:extLst>
      <p:ext uri="{BB962C8B-B14F-4D97-AF65-F5344CB8AC3E}">
        <p14:creationId xmlns:p14="http://schemas.microsoft.com/office/powerpoint/2010/main" val="971243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C610B-38FB-4639-A859-F6C4909816B5}"/>
              </a:ext>
            </a:extLst>
          </p:cNvPr>
          <p:cNvSpPr>
            <a:spLocks noGrp="1"/>
          </p:cNvSpPr>
          <p:nvPr>
            <p:ph type="title"/>
          </p:nvPr>
        </p:nvSpPr>
        <p:spPr/>
        <p:txBody>
          <a:bodyPr>
            <a:normAutofit fontScale="90000"/>
          </a:bodyPr>
          <a:lstStyle/>
          <a:p>
            <a:r>
              <a:rPr lang="en-US" dirty="0"/>
              <a:t>UC Davis Arboretum “All Star” Roses</a:t>
            </a:r>
          </a:p>
        </p:txBody>
      </p:sp>
      <p:sp>
        <p:nvSpPr>
          <p:cNvPr id="6" name="Text Placeholder 5">
            <a:extLst>
              <a:ext uri="{FF2B5EF4-FFF2-40B4-BE49-F238E27FC236}">
                <a16:creationId xmlns:a16="http://schemas.microsoft.com/office/drawing/2014/main" id="{8289D68F-A464-4581-B5AF-B5891046E200}"/>
              </a:ext>
            </a:extLst>
          </p:cNvPr>
          <p:cNvSpPr>
            <a:spLocks noGrp="1"/>
          </p:cNvSpPr>
          <p:nvPr>
            <p:ph type="body" idx="1"/>
          </p:nvPr>
        </p:nvSpPr>
        <p:spPr>
          <a:xfrm>
            <a:off x="0" y="1535113"/>
            <a:ext cx="4497388" cy="934338"/>
          </a:xfrm>
        </p:spPr>
        <p:txBody>
          <a:bodyPr>
            <a:normAutofit/>
          </a:bodyPr>
          <a:lstStyle/>
          <a:p>
            <a:r>
              <a:rPr lang="en-US" i="1" dirty="0"/>
              <a:t>Rosa ‘</a:t>
            </a:r>
            <a:r>
              <a:rPr lang="en-US" dirty="0" err="1"/>
              <a:t>Mutabilis</a:t>
            </a:r>
            <a:r>
              <a:rPr lang="en-US" dirty="0"/>
              <a:t>’;</a:t>
            </a:r>
            <a:r>
              <a:rPr lang="en-US" i="1" dirty="0"/>
              <a:t> </a:t>
            </a:r>
            <a:r>
              <a:rPr lang="en-US" dirty="0"/>
              <a:t>  ‘butterfly rose’</a:t>
            </a:r>
          </a:p>
        </p:txBody>
      </p:sp>
      <p:pic>
        <p:nvPicPr>
          <p:cNvPr id="4" name="Content Placeholder 3" descr=" butterfly rose">
            <a:extLst>
              <a:ext uri="{FF2B5EF4-FFF2-40B4-BE49-F238E27FC236}">
                <a16:creationId xmlns:a16="http://schemas.microsoft.com/office/drawing/2014/main" id="{FED56734-1A8E-481F-9177-3226EF31989D}"/>
              </a:ext>
            </a:extLst>
          </p:cNvPr>
          <p:cNvPicPr>
            <a:picLocks noGrp="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272522" y="2450404"/>
            <a:ext cx="2816578" cy="1429448"/>
          </a:xfrm>
          <a:prstGeom prst="rect">
            <a:avLst/>
          </a:prstGeom>
          <a:noFill/>
          <a:ln>
            <a:noFill/>
          </a:ln>
        </p:spPr>
      </p:pic>
      <p:sp>
        <p:nvSpPr>
          <p:cNvPr id="7" name="Text Placeholder 6">
            <a:extLst>
              <a:ext uri="{FF2B5EF4-FFF2-40B4-BE49-F238E27FC236}">
                <a16:creationId xmlns:a16="http://schemas.microsoft.com/office/drawing/2014/main" id="{22D0C598-A749-4928-A922-8BB32BDBBEBE}"/>
              </a:ext>
            </a:extLst>
          </p:cNvPr>
          <p:cNvSpPr>
            <a:spLocks noGrp="1"/>
          </p:cNvSpPr>
          <p:nvPr>
            <p:ph type="body" sz="quarter" idx="3"/>
          </p:nvPr>
        </p:nvSpPr>
        <p:spPr>
          <a:xfrm>
            <a:off x="2819400" y="1031875"/>
            <a:ext cx="5867401" cy="2854326"/>
          </a:xfrm>
        </p:spPr>
        <p:txBody>
          <a:bodyPr>
            <a:normAutofit/>
          </a:bodyPr>
          <a:lstStyle/>
          <a:p>
            <a:r>
              <a:rPr lang="en-US" dirty="0"/>
              <a:t>                                                    </a:t>
            </a:r>
            <a:r>
              <a:rPr lang="en-US" i="1" dirty="0"/>
              <a:t>R.</a:t>
            </a:r>
            <a:r>
              <a:rPr lang="en-US" dirty="0"/>
              <a:t>  ‘</a:t>
            </a:r>
            <a:r>
              <a:rPr lang="en-US" dirty="0" err="1"/>
              <a:t>Perle</a:t>
            </a:r>
            <a:r>
              <a:rPr lang="en-US" dirty="0"/>
              <a:t> de Or’</a:t>
            </a:r>
          </a:p>
        </p:txBody>
      </p:sp>
      <p:pic>
        <p:nvPicPr>
          <p:cNvPr id="9" name="Content Placeholder 10" descr=" golden pearl polyantha rose">
            <a:extLst>
              <a:ext uri="{FF2B5EF4-FFF2-40B4-BE49-F238E27FC236}">
                <a16:creationId xmlns:a16="http://schemas.microsoft.com/office/drawing/2014/main" id="{8BD79909-4E30-4D57-A892-C9BE28768767}"/>
              </a:ext>
            </a:extLst>
          </p:cNvPr>
          <p:cNvPicPr>
            <a:picLocks noGrp="1"/>
          </p:cNvPicPr>
          <p:nvPr>
            <p:ph sz="quarter" idx="4"/>
          </p:nvPr>
        </p:nvPicPr>
        <p:blipFill rotWithShape="1">
          <a:blip r:embed="rId4">
            <a:extLst>
              <a:ext uri="{28A0092B-C50C-407E-A947-70E740481C1C}">
                <a14:useLocalDpi xmlns:a14="http://schemas.microsoft.com/office/drawing/2010/main" val="0"/>
              </a:ext>
            </a:extLst>
          </a:blip>
          <a:srcRect l="11487" r="17334"/>
          <a:stretch/>
        </p:blipFill>
        <p:spPr bwMode="auto">
          <a:xfrm>
            <a:off x="6326036" y="1937195"/>
            <a:ext cx="2360764" cy="1429449"/>
          </a:xfrm>
          <a:prstGeom prst="rect">
            <a:avLst/>
          </a:prstGeom>
          <a:noFill/>
          <a:ln>
            <a:noFill/>
          </a:ln>
          <a:extLst>
            <a:ext uri="{53640926-AAD7-44D8-BBD7-CCE9431645EC}">
              <a14:shadowObscured xmlns:a14="http://schemas.microsoft.com/office/drawing/2010/main"/>
            </a:ext>
          </a:extLst>
        </p:spPr>
      </p:pic>
      <p:pic>
        <p:nvPicPr>
          <p:cNvPr id="10" name="Content Placeholder 7">
            <a:extLst>
              <a:ext uri="{FF2B5EF4-FFF2-40B4-BE49-F238E27FC236}">
                <a16:creationId xmlns:a16="http://schemas.microsoft.com/office/drawing/2014/main" id="{014F6CBA-E670-4998-A0B8-72B8A056362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90" t="15931" r="29213"/>
          <a:stretch/>
        </p:blipFill>
        <p:spPr>
          <a:xfrm rot="5400000">
            <a:off x="3322032" y="4173142"/>
            <a:ext cx="2014427" cy="1881772"/>
          </a:xfrm>
          <a:prstGeom prst="rect">
            <a:avLst/>
          </a:prstGeom>
        </p:spPr>
      </p:pic>
      <p:sp>
        <p:nvSpPr>
          <p:cNvPr id="11" name="TextBox 10">
            <a:extLst>
              <a:ext uri="{FF2B5EF4-FFF2-40B4-BE49-F238E27FC236}">
                <a16:creationId xmlns:a16="http://schemas.microsoft.com/office/drawing/2014/main" id="{60050102-6C00-48F9-A5EA-9E3DBD10BA86}"/>
              </a:ext>
            </a:extLst>
          </p:cNvPr>
          <p:cNvSpPr txBox="1"/>
          <p:nvPr/>
        </p:nvSpPr>
        <p:spPr>
          <a:xfrm>
            <a:off x="3388358" y="3366644"/>
            <a:ext cx="2707642" cy="830997"/>
          </a:xfrm>
          <a:prstGeom prst="rect">
            <a:avLst/>
          </a:prstGeom>
          <a:noFill/>
        </p:spPr>
        <p:txBody>
          <a:bodyPr wrap="square">
            <a:spAutoFit/>
          </a:bodyPr>
          <a:lstStyle/>
          <a:p>
            <a:r>
              <a:rPr lang="en-US" sz="2400" dirty="0"/>
              <a:t> </a:t>
            </a:r>
            <a:r>
              <a:rPr lang="en-US" sz="2400" b="1" i="1" dirty="0">
                <a:solidFill>
                  <a:schemeClr val="accent1">
                    <a:lumMod val="75000"/>
                  </a:schemeClr>
                </a:solidFill>
              </a:rPr>
              <a:t>R.</a:t>
            </a:r>
            <a:r>
              <a:rPr lang="en-US" sz="2400" dirty="0">
                <a:solidFill>
                  <a:schemeClr val="accent1">
                    <a:lumMod val="75000"/>
                  </a:schemeClr>
                </a:solidFill>
              </a:rPr>
              <a:t> </a:t>
            </a:r>
            <a:r>
              <a:rPr lang="en-US" sz="2400" b="1" dirty="0">
                <a:solidFill>
                  <a:schemeClr val="accent1">
                    <a:lumMod val="75000"/>
                  </a:schemeClr>
                </a:solidFill>
              </a:rPr>
              <a:t>‘Pink </a:t>
            </a:r>
            <a:r>
              <a:rPr lang="en-US" sz="2400" b="1" dirty="0" err="1">
                <a:solidFill>
                  <a:schemeClr val="accent1">
                    <a:lumMod val="75000"/>
                  </a:schemeClr>
                </a:solidFill>
              </a:rPr>
              <a:t>Gruss</a:t>
            </a:r>
            <a:r>
              <a:rPr lang="en-US" sz="2400" b="1" dirty="0">
                <a:solidFill>
                  <a:schemeClr val="accent1">
                    <a:lumMod val="75000"/>
                  </a:schemeClr>
                </a:solidFill>
              </a:rPr>
              <a:t> an                         Aachen’</a:t>
            </a:r>
          </a:p>
        </p:txBody>
      </p:sp>
    </p:spTree>
    <p:extLst>
      <p:ext uri="{BB962C8B-B14F-4D97-AF65-F5344CB8AC3E}">
        <p14:creationId xmlns:p14="http://schemas.microsoft.com/office/powerpoint/2010/main" val="26841476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B8C56-3D3C-195D-6B9A-0799760A6D39}"/>
              </a:ext>
            </a:extLst>
          </p:cNvPr>
          <p:cNvSpPr>
            <a:spLocks noGrp="1"/>
          </p:cNvSpPr>
          <p:nvPr>
            <p:ph type="title"/>
          </p:nvPr>
        </p:nvSpPr>
        <p:spPr/>
        <p:txBody>
          <a:bodyPr>
            <a:normAutofit fontScale="90000"/>
          </a:bodyPr>
          <a:lstStyle/>
          <a:p>
            <a:r>
              <a:rPr lang="en-US" dirty="0"/>
              <a:t>Arboretum All Stars</a:t>
            </a:r>
            <a:br>
              <a:rPr lang="en-US" dirty="0"/>
            </a:br>
            <a:r>
              <a:rPr lang="en-US" sz="3600" dirty="0" err="1"/>
              <a:t>Mutabilis</a:t>
            </a:r>
            <a:endParaRPr lang="en-US" sz="3600" dirty="0"/>
          </a:p>
        </p:txBody>
      </p:sp>
      <p:sp>
        <p:nvSpPr>
          <p:cNvPr id="3" name="Text Placeholder 2">
            <a:extLst>
              <a:ext uri="{FF2B5EF4-FFF2-40B4-BE49-F238E27FC236}">
                <a16:creationId xmlns:a16="http://schemas.microsoft.com/office/drawing/2014/main" id="{BF2990B8-525C-9ABB-525B-65AC13542A13}"/>
              </a:ext>
            </a:extLst>
          </p:cNvPr>
          <p:cNvSpPr>
            <a:spLocks noGrp="1"/>
          </p:cNvSpPr>
          <p:nvPr>
            <p:ph type="body" idx="1"/>
          </p:nvPr>
        </p:nvSpPr>
        <p:spPr/>
        <p:txBody>
          <a:bodyPr/>
          <a:lstStyle/>
          <a:p>
            <a:endParaRPr lang="en-US"/>
          </a:p>
        </p:txBody>
      </p:sp>
      <p:pic>
        <p:nvPicPr>
          <p:cNvPr id="9" name="Content Placeholder 8">
            <a:extLst>
              <a:ext uri="{FF2B5EF4-FFF2-40B4-BE49-F238E27FC236}">
                <a16:creationId xmlns:a16="http://schemas.microsoft.com/office/drawing/2014/main" id="{03476E29-3400-9C2A-0F87-7DF327F4A98F}"/>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4459089" y="2246511"/>
            <a:ext cx="3951288" cy="2963466"/>
          </a:xfrm>
        </p:spPr>
      </p:pic>
      <p:sp>
        <p:nvSpPr>
          <p:cNvPr id="5" name="Text Placeholder 4">
            <a:extLst>
              <a:ext uri="{FF2B5EF4-FFF2-40B4-BE49-F238E27FC236}">
                <a16:creationId xmlns:a16="http://schemas.microsoft.com/office/drawing/2014/main" id="{012A3E0B-0CC1-A01F-4E68-72BC11F81D9F}"/>
              </a:ext>
            </a:extLst>
          </p:cNvPr>
          <p:cNvSpPr>
            <a:spLocks noGrp="1"/>
          </p:cNvSpPr>
          <p:nvPr>
            <p:ph type="body" sz="quarter" idx="3"/>
          </p:nvPr>
        </p:nvSpPr>
        <p:spPr/>
        <p:txBody>
          <a:bodyPr/>
          <a:lstStyle/>
          <a:p>
            <a:endParaRPr lang="en-US"/>
          </a:p>
        </p:txBody>
      </p:sp>
      <p:sp>
        <p:nvSpPr>
          <p:cNvPr id="7" name="Slide Number Placeholder 6">
            <a:extLst>
              <a:ext uri="{FF2B5EF4-FFF2-40B4-BE49-F238E27FC236}">
                <a16:creationId xmlns:a16="http://schemas.microsoft.com/office/drawing/2014/main" id="{F1C69305-90FF-841E-06B8-310F9ED582EC}"/>
              </a:ext>
            </a:extLst>
          </p:cNvPr>
          <p:cNvSpPr>
            <a:spLocks noGrp="1"/>
          </p:cNvSpPr>
          <p:nvPr>
            <p:ph type="sldNum" sz="quarter" idx="12"/>
          </p:nvPr>
        </p:nvSpPr>
        <p:spPr/>
        <p:txBody>
          <a:bodyPr/>
          <a:lstStyle/>
          <a:p>
            <a:pPr>
              <a:defRPr/>
            </a:pPr>
            <a:fld id="{2D514797-961F-4817-A8F3-6C7C930FC417}" type="slidenum">
              <a:rPr lang="en-US" smtClean="0"/>
              <a:pPr>
                <a:defRPr/>
              </a:pPr>
              <a:t>18</a:t>
            </a:fld>
            <a:endParaRPr lang="en-US"/>
          </a:p>
        </p:txBody>
      </p:sp>
      <p:sp>
        <p:nvSpPr>
          <p:cNvPr id="13" name="Content Placeholder 12">
            <a:extLst>
              <a:ext uri="{FF2B5EF4-FFF2-40B4-BE49-F238E27FC236}">
                <a16:creationId xmlns:a16="http://schemas.microsoft.com/office/drawing/2014/main" id="{ED4C75F7-BABB-C2BF-9649-B0BFC69B761B}"/>
              </a:ext>
            </a:extLst>
          </p:cNvPr>
          <p:cNvSpPr>
            <a:spLocks noGrp="1"/>
          </p:cNvSpPr>
          <p:nvPr>
            <p:ph sz="quarter" idx="4"/>
          </p:nvPr>
        </p:nvSpPr>
        <p:spPr/>
        <p:txBody>
          <a:bodyPr/>
          <a:lstStyle/>
          <a:p>
            <a:endParaRPr lang="en-US" dirty="0"/>
          </a:p>
        </p:txBody>
      </p:sp>
      <p:pic>
        <p:nvPicPr>
          <p:cNvPr id="14" name="Content Placeholder 10">
            <a:extLst>
              <a:ext uri="{FF2B5EF4-FFF2-40B4-BE49-F238E27FC236}">
                <a16:creationId xmlns:a16="http://schemas.microsoft.com/office/drawing/2014/main" id="{3A701AA7-4206-5601-B777-E167C4931B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01650" y="2246511"/>
            <a:ext cx="3951288" cy="2963466"/>
          </a:xfrm>
          <a:prstGeom prst="rect">
            <a:avLst/>
          </a:prstGeom>
        </p:spPr>
      </p:pic>
    </p:spTree>
    <p:extLst>
      <p:ext uri="{BB962C8B-B14F-4D97-AF65-F5344CB8AC3E}">
        <p14:creationId xmlns:p14="http://schemas.microsoft.com/office/powerpoint/2010/main" val="1836617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5C700F18-E15F-472B-96F7-F6971E84B57E}"/>
              </a:ext>
            </a:extLst>
          </p:cNvPr>
          <p:cNvSpPr>
            <a:spLocks noGrp="1"/>
          </p:cNvSpPr>
          <p:nvPr>
            <p:ph type="title"/>
          </p:nvPr>
        </p:nvSpPr>
        <p:spPr/>
        <p:txBody>
          <a:bodyPr/>
          <a:lstStyle/>
          <a:p>
            <a:endParaRPr lang="en-US"/>
          </a:p>
        </p:txBody>
      </p:sp>
      <p:pic>
        <p:nvPicPr>
          <p:cNvPr id="16" name="Picture Placeholder 15">
            <a:extLst>
              <a:ext uri="{FF2B5EF4-FFF2-40B4-BE49-F238E27FC236}">
                <a16:creationId xmlns:a16="http://schemas.microsoft.com/office/drawing/2014/main" id="{B110B925-805D-4576-BBDB-F742DA3C40D6}"/>
              </a:ext>
            </a:extLst>
          </p:cNvPr>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21875" r="21875"/>
          <a:stretch>
            <a:fillRect/>
          </a:stretch>
        </p:blipFill>
        <p:spPr>
          <a:xfrm rot="5400000">
            <a:off x="1993965" y="284889"/>
            <a:ext cx="5156068" cy="6986855"/>
          </a:xfrm>
        </p:spPr>
      </p:pic>
      <p:sp>
        <p:nvSpPr>
          <p:cNvPr id="14" name="Text Placeholder 13">
            <a:extLst>
              <a:ext uri="{FF2B5EF4-FFF2-40B4-BE49-F238E27FC236}">
                <a16:creationId xmlns:a16="http://schemas.microsoft.com/office/drawing/2014/main" id="{46D32114-1193-4778-AEC9-91A7B3B93D81}"/>
              </a:ext>
            </a:extLst>
          </p:cNvPr>
          <p:cNvSpPr>
            <a:spLocks noGrp="1"/>
          </p:cNvSpPr>
          <p:nvPr>
            <p:ph type="body" sz="half" idx="2"/>
          </p:nvPr>
        </p:nvSpPr>
        <p:spPr>
          <a:xfrm>
            <a:off x="1792288" y="304800"/>
            <a:ext cx="5486400" cy="6553200"/>
          </a:xfrm>
        </p:spPr>
        <p:txBody>
          <a:bodyPr/>
          <a:lstStyle/>
          <a:p>
            <a:r>
              <a:rPr lang="en-US" sz="2800" b="1" i="1" dirty="0">
                <a:solidFill>
                  <a:schemeClr val="accent1">
                    <a:lumMod val="75000"/>
                  </a:schemeClr>
                </a:solidFill>
              </a:rPr>
              <a:t>              </a:t>
            </a:r>
            <a:r>
              <a:rPr lang="en-US" sz="2400" b="1" i="1" dirty="0">
                <a:solidFill>
                  <a:schemeClr val="accent1">
                    <a:lumMod val="75000"/>
                  </a:schemeClr>
                </a:solidFill>
              </a:rPr>
              <a:t>Rosa</a:t>
            </a:r>
            <a:r>
              <a:rPr lang="en-US" sz="2400" b="1" dirty="0">
                <a:solidFill>
                  <a:schemeClr val="accent1">
                    <a:lumMod val="75000"/>
                  </a:schemeClr>
                </a:solidFill>
              </a:rPr>
              <a:t> ‘Pink </a:t>
            </a:r>
            <a:r>
              <a:rPr lang="en-US" sz="2400" b="1" dirty="0" err="1">
                <a:solidFill>
                  <a:schemeClr val="accent1">
                    <a:lumMod val="75000"/>
                  </a:schemeClr>
                </a:solidFill>
              </a:rPr>
              <a:t>Gruss</a:t>
            </a:r>
            <a:r>
              <a:rPr lang="en-US" sz="2400" b="1" dirty="0">
                <a:solidFill>
                  <a:schemeClr val="accent1">
                    <a:lumMod val="75000"/>
                  </a:schemeClr>
                </a:solidFill>
              </a:rPr>
              <a:t> an Aachen’</a:t>
            </a:r>
            <a:endParaRPr lang="en-US" sz="2400" b="1" dirty="0"/>
          </a:p>
        </p:txBody>
      </p:sp>
      <p:sp>
        <p:nvSpPr>
          <p:cNvPr id="7" name="Slide Number Placeholder 6">
            <a:extLst>
              <a:ext uri="{FF2B5EF4-FFF2-40B4-BE49-F238E27FC236}">
                <a16:creationId xmlns:a16="http://schemas.microsoft.com/office/drawing/2014/main" id="{543829FF-88FF-4D58-862F-3847A38B4308}"/>
              </a:ext>
            </a:extLst>
          </p:cNvPr>
          <p:cNvSpPr>
            <a:spLocks noGrp="1"/>
          </p:cNvSpPr>
          <p:nvPr>
            <p:ph type="sldNum" sz="quarter" idx="12"/>
          </p:nvPr>
        </p:nvSpPr>
        <p:spPr/>
        <p:txBody>
          <a:bodyPr/>
          <a:lstStyle/>
          <a:p>
            <a:pPr>
              <a:defRPr/>
            </a:pPr>
            <a:fld id="{2D514797-961F-4817-A8F3-6C7C930FC417}" type="slidenum">
              <a:rPr lang="en-US" smtClean="0"/>
              <a:pPr>
                <a:defRPr/>
              </a:pPr>
              <a:t>19</a:t>
            </a:fld>
            <a:endParaRPr lang="en-US"/>
          </a:p>
        </p:txBody>
      </p:sp>
    </p:spTree>
    <p:extLst>
      <p:ext uri="{BB962C8B-B14F-4D97-AF65-F5344CB8AC3E}">
        <p14:creationId xmlns:p14="http://schemas.microsoft.com/office/powerpoint/2010/main" val="12726524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a:bodyPr>
          <a:lstStyle/>
          <a:p>
            <a:r>
              <a:rPr lang="en-US" dirty="0"/>
              <a:t>Master Gardeners of Placer County</a:t>
            </a:r>
          </a:p>
          <a:p>
            <a:pPr lvl="1"/>
            <a:r>
              <a:rPr lang="en-US" sz="2400" dirty="0"/>
              <a:t>Extend </a:t>
            </a:r>
            <a:r>
              <a:rPr lang="en-US" sz="2400" dirty="0">
                <a:solidFill>
                  <a:schemeClr val="accent2"/>
                </a:solidFill>
              </a:rPr>
              <a:t>research-based</a:t>
            </a:r>
            <a:r>
              <a:rPr lang="en-US" sz="2400" dirty="0"/>
              <a:t>, sustainable gardening and composting information</a:t>
            </a:r>
          </a:p>
          <a:p>
            <a:pPr lvl="1"/>
            <a:r>
              <a:rPr lang="en-US" sz="2400" dirty="0"/>
              <a:t>Present accurate, impartial information to </a:t>
            </a:r>
            <a:r>
              <a:rPr lang="en-US" sz="2400" dirty="0">
                <a:solidFill>
                  <a:schemeClr val="accent2"/>
                </a:solidFill>
              </a:rPr>
              <a:t>home gardeners</a:t>
            </a:r>
          </a:p>
          <a:p>
            <a:pPr lvl="1"/>
            <a:r>
              <a:rPr lang="en-US" sz="2400" dirty="0"/>
              <a:t>Encourage public to make </a:t>
            </a:r>
            <a:r>
              <a:rPr lang="en-US" sz="2400" dirty="0">
                <a:solidFill>
                  <a:schemeClr val="accent2"/>
                </a:solidFill>
              </a:rPr>
              <a:t>informed</a:t>
            </a:r>
            <a:r>
              <a:rPr lang="en-US" sz="2400" dirty="0"/>
              <a:t> gardening decisions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2</a:t>
            </a:fld>
            <a:endParaRPr lang="en-US"/>
          </a:p>
        </p:txBody>
      </p:sp>
      <p:pic>
        <p:nvPicPr>
          <p:cNvPr id="3" name="Picture 2">
            <a:extLst>
              <a:ext uri="{FF2B5EF4-FFF2-40B4-BE49-F238E27FC236}">
                <a16:creationId xmlns:a16="http://schemas.microsoft.com/office/drawing/2014/main" id="{4FBE3742-91B1-5660-712B-4D7DD019B3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F6CAFF-D145-4E2F-9367-63E31E926227}"/>
              </a:ext>
            </a:extLst>
          </p:cNvPr>
          <p:cNvSpPr>
            <a:spLocks noGrp="1"/>
          </p:cNvSpPr>
          <p:nvPr>
            <p:ph type="title"/>
          </p:nvPr>
        </p:nvSpPr>
        <p:spPr/>
        <p:txBody>
          <a:bodyPr>
            <a:normAutofit fontScale="90000"/>
          </a:bodyPr>
          <a:lstStyle/>
          <a:p>
            <a:r>
              <a:rPr lang="en-US" dirty="0"/>
              <a:t>Poll Question:</a:t>
            </a:r>
            <a:br>
              <a:rPr lang="en-US" dirty="0"/>
            </a:br>
            <a:endParaRPr lang="en-US" dirty="0"/>
          </a:p>
        </p:txBody>
      </p:sp>
      <p:sp>
        <p:nvSpPr>
          <p:cNvPr id="7" name="Content Placeholder 6">
            <a:extLst>
              <a:ext uri="{FF2B5EF4-FFF2-40B4-BE49-F238E27FC236}">
                <a16:creationId xmlns:a16="http://schemas.microsoft.com/office/drawing/2014/main" id="{69486892-1A96-44C7-9E27-4DE6AD91B180}"/>
              </a:ext>
            </a:extLst>
          </p:cNvPr>
          <p:cNvSpPr>
            <a:spLocks noGrp="1"/>
          </p:cNvSpPr>
          <p:nvPr>
            <p:ph idx="1"/>
          </p:nvPr>
        </p:nvSpPr>
        <p:spPr/>
        <p:txBody>
          <a:bodyPr>
            <a:normAutofit/>
          </a:bodyPr>
          <a:lstStyle/>
          <a:p>
            <a:r>
              <a:rPr lang="en-US" dirty="0"/>
              <a:t>What year was the rose declared the national flower of the United States?</a:t>
            </a:r>
          </a:p>
          <a:p>
            <a:r>
              <a:rPr lang="en-US" sz="2000" dirty="0"/>
              <a:t>		(Write down your answer).</a:t>
            </a:r>
          </a:p>
          <a:p>
            <a:pPr marL="457200" lvl="1" indent="0">
              <a:buNone/>
            </a:pPr>
            <a:r>
              <a:rPr lang="en-US" sz="1200" b="1" dirty="0"/>
              <a:t>		</a:t>
            </a:r>
            <a:r>
              <a:rPr lang="en-US" b="1" dirty="0"/>
              <a:t>1  </a:t>
            </a:r>
            <a:r>
              <a:rPr lang="en-US" dirty="0"/>
              <a:t>  1867</a:t>
            </a:r>
          </a:p>
          <a:p>
            <a:pPr marL="457200" lvl="1" indent="0">
              <a:buNone/>
            </a:pPr>
            <a:r>
              <a:rPr lang="en-US" dirty="0"/>
              <a:t>		</a:t>
            </a:r>
            <a:r>
              <a:rPr lang="en-US" b="1" dirty="0"/>
              <a:t>2  </a:t>
            </a:r>
            <a:r>
              <a:rPr lang="en-US" dirty="0"/>
              <a:t>  1909</a:t>
            </a:r>
          </a:p>
          <a:p>
            <a:pPr marL="457200" lvl="1" indent="0">
              <a:buNone/>
            </a:pPr>
            <a:r>
              <a:rPr lang="en-US" dirty="0"/>
              <a:t>		</a:t>
            </a:r>
            <a:r>
              <a:rPr lang="en-US" b="1" dirty="0"/>
              <a:t>3  </a:t>
            </a:r>
            <a:r>
              <a:rPr lang="en-US" dirty="0"/>
              <a:t>  1958</a:t>
            </a:r>
          </a:p>
          <a:p>
            <a:pPr marL="457200" lvl="1" indent="0">
              <a:buNone/>
            </a:pPr>
            <a:r>
              <a:rPr lang="en-US" dirty="0"/>
              <a:t>		</a:t>
            </a:r>
            <a:r>
              <a:rPr lang="en-US" b="1" dirty="0"/>
              <a:t>4  </a:t>
            </a:r>
            <a:r>
              <a:rPr lang="en-US" dirty="0"/>
              <a:t>  1986</a:t>
            </a:r>
          </a:p>
          <a:p>
            <a:endParaRPr lang="en-US" dirty="0"/>
          </a:p>
          <a:p>
            <a:endParaRPr lang="en-US" dirty="0"/>
          </a:p>
        </p:txBody>
      </p:sp>
      <p:sp>
        <p:nvSpPr>
          <p:cNvPr id="5" name="Slide Number Placeholder 4">
            <a:extLst>
              <a:ext uri="{FF2B5EF4-FFF2-40B4-BE49-F238E27FC236}">
                <a16:creationId xmlns:a16="http://schemas.microsoft.com/office/drawing/2014/main" id="{C148A283-40BB-497C-AF01-2183367AE0CD}"/>
              </a:ext>
            </a:extLst>
          </p:cNvPr>
          <p:cNvSpPr>
            <a:spLocks noGrp="1"/>
          </p:cNvSpPr>
          <p:nvPr>
            <p:ph type="sldNum" sz="quarter" idx="12"/>
          </p:nvPr>
        </p:nvSpPr>
        <p:spPr/>
        <p:txBody>
          <a:bodyPr/>
          <a:lstStyle/>
          <a:p>
            <a:fld id="{111DB74A-73E3-49E8-8984-0D5D8C20C556}" type="slidenum">
              <a:rPr lang="en-US" smtClean="0"/>
              <a:pPr/>
              <a:t>20</a:t>
            </a:fld>
            <a:endParaRPr lang="en-US"/>
          </a:p>
        </p:txBody>
      </p:sp>
    </p:spTree>
    <p:extLst>
      <p:ext uri="{BB962C8B-B14F-4D97-AF65-F5344CB8AC3E}">
        <p14:creationId xmlns:p14="http://schemas.microsoft.com/office/powerpoint/2010/main" val="32436246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dirty="0"/>
              <a:t>           Cultural Practices: Planting</a:t>
            </a:r>
          </a:p>
        </p:txBody>
      </p:sp>
      <p:sp>
        <p:nvSpPr>
          <p:cNvPr id="5" name="Text Placeholder 4"/>
          <p:cNvSpPr>
            <a:spLocks noGrp="1"/>
          </p:cNvSpPr>
          <p:nvPr>
            <p:ph idx="1"/>
          </p:nvPr>
        </p:nvSpPr>
        <p:spPr>
          <a:xfrm>
            <a:off x="470263" y="1874837"/>
            <a:ext cx="8229600" cy="4525963"/>
          </a:xfrm>
        </p:spPr>
        <p:txBody>
          <a:bodyPr>
            <a:normAutofit fontScale="92500" lnSpcReduction="10000"/>
          </a:bodyPr>
          <a:lstStyle/>
          <a:p>
            <a:pPr marL="0" indent="0">
              <a:buNone/>
            </a:pPr>
            <a:r>
              <a:rPr lang="en-US" sz="2400" dirty="0"/>
              <a:t>Optimal soil: pH above 6.5, best at 7.0, well-drained</a:t>
            </a:r>
          </a:p>
          <a:p>
            <a:pPr marL="0" indent="0">
              <a:buNone/>
            </a:pPr>
            <a:r>
              <a:rPr lang="en-US" sz="2400" dirty="0"/>
              <a:t>                     with organic amendments</a:t>
            </a:r>
          </a:p>
          <a:p>
            <a:pPr marL="0" indent="0">
              <a:buNone/>
            </a:pPr>
            <a:endParaRPr lang="en-US" sz="2400" dirty="0"/>
          </a:p>
          <a:p>
            <a:pPr marL="0" indent="0">
              <a:buNone/>
            </a:pPr>
            <a:r>
              <a:rPr lang="en-US" sz="2400" dirty="0"/>
              <a:t>Sun Exposure:  at least 6 hours</a:t>
            </a:r>
          </a:p>
          <a:p>
            <a:pPr marL="0" indent="0">
              <a:buNone/>
            </a:pPr>
            <a:endParaRPr lang="en-US" sz="2400" dirty="0"/>
          </a:p>
          <a:p>
            <a:pPr marL="0" indent="0">
              <a:buNone/>
            </a:pPr>
            <a:r>
              <a:rPr lang="en-US" sz="2400" dirty="0"/>
              <a:t>Position: graft above soil level, or if </a:t>
            </a:r>
            <a:r>
              <a:rPr lang="en-US" sz="2400" dirty="0" err="1"/>
              <a:t>ungrafted</a:t>
            </a:r>
            <a:r>
              <a:rPr lang="en-US" sz="2400" dirty="0"/>
              <a:t>, same level as in pot</a:t>
            </a:r>
          </a:p>
          <a:p>
            <a:pPr marL="0" indent="0">
              <a:buNone/>
            </a:pPr>
            <a:endParaRPr lang="en-US" sz="2400" dirty="0"/>
          </a:p>
          <a:p>
            <a:pPr marL="0" indent="0">
              <a:buNone/>
            </a:pPr>
            <a:r>
              <a:rPr lang="en-US" sz="2400" dirty="0"/>
              <a:t>Separate plants several feet apart for garden roses					 </a:t>
            </a:r>
          </a:p>
          <a:p>
            <a:pPr marL="0" indent="0">
              <a:buNone/>
            </a:pPr>
            <a:r>
              <a:rPr lang="en-US" sz="2400" dirty="0"/>
              <a:t>Bare-root plants:  keep moist &amp; cool, plant soon; form a soil “cone” support, fill in</a:t>
            </a:r>
          </a:p>
          <a:p>
            <a:pPr marL="0" indent="0">
              <a:buNone/>
            </a:pPr>
            <a:endParaRPr lang="en-US" sz="2400" dirty="0"/>
          </a:p>
        </p:txBody>
      </p:sp>
    </p:spTree>
    <p:extLst>
      <p:ext uri="{BB962C8B-B14F-4D97-AF65-F5344CB8AC3E}">
        <p14:creationId xmlns:p14="http://schemas.microsoft.com/office/powerpoint/2010/main" val="2011217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dirty="0"/>
              <a:t>           Cultural Practices: Ongoing</a:t>
            </a:r>
          </a:p>
        </p:txBody>
      </p:sp>
      <p:sp>
        <p:nvSpPr>
          <p:cNvPr id="5" name="Text Placeholder 4"/>
          <p:cNvSpPr>
            <a:spLocks noGrp="1"/>
          </p:cNvSpPr>
          <p:nvPr>
            <p:ph idx="1"/>
          </p:nvPr>
        </p:nvSpPr>
        <p:spPr>
          <a:xfrm>
            <a:off x="470263" y="1874837"/>
            <a:ext cx="8229600" cy="4525963"/>
          </a:xfrm>
        </p:spPr>
        <p:txBody>
          <a:bodyPr>
            <a:normAutofit/>
          </a:bodyPr>
          <a:lstStyle/>
          <a:p>
            <a:pPr marL="0" indent="0">
              <a:buNone/>
            </a:pPr>
            <a:r>
              <a:rPr lang="en-US" sz="2400" dirty="0"/>
              <a:t>Watering</a:t>
            </a:r>
          </a:p>
          <a:p>
            <a:pPr marL="0" indent="0">
              <a:buNone/>
            </a:pPr>
            <a:r>
              <a:rPr lang="en-US" sz="2400" dirty="0"/>
              <a:t>	“moderate” water</a:t>
            </a:r>
          </a:p>
          <a:p>
            <a:pPr marL="0" indent="0">
              <a:buNone/>
            </a:pPr>
            <a:r>
              <a:rPr lang="en-US" sz="2400" dirty="0"/>
              <a:t>	drip Irrigation around dripline</a:t>
            </a:r>
          </a:p>
          <a:p>
            <a:pPr marL="0" indent="0">
              <a:buNone/>
            </a:pPr>
            <a:r>
              <a:rPr lang="en-US" sz="2400" dirty="0"/>
              <a:t>	   -streamers</a:t>
            </a:r>
          </a:p>
          <a:p>
            <a:pPr marL="0" indent="0">
              <a:buNone/>
            </a:pPr>
            <a:r>
              <a:rPr lang="en-US" sz="2400" dirty="0"/>
              <a:t>	   -tubing with 6” emitter spacing</a:t>
            </a:r>
          </a:p>
          <a:p>
            <a:pPr marL="0" indent="0">
              <a:buNone/>
            </a:pPr>
            <a:r>
              <a:rPr lang="en-US" sz="2400" dirty="0"/>
              <a:t>Fertilizing</a:t>
            </a:r>
          </a:p>
          <a:p>
            <a:pPr marL="0" indent="0">
              <a:buNone/>
            </a:pPr>
            <a:r>
              <a:rPr lang="en-US" sz="2400" dirty="0"/>
              <a:t>	 after pruning and each bloom cycle</a:t>
            </a:r>
          </a:p>
          <a:p>
            <a:pPr marL="0" indent="0">
              <a:buNone/>
            </a:pPr>
            <a:r>
              <a:rPr lang="en-US" sz="2400" dirty="0"/>
              <a:t>	 organic</a:t>
            </a:r>
          </a:p>
        </p:txBody>
      </p:sp>
    </p:spTree>
    <p:extLst>
      <p:ext uri="{BB962C8B-B14F-4D97-AF65-F5344CB8AC3E}">
        <p14:creationId xmlns:p14="http://schemas.microsoft.com/office/powerpoint/2010/main" val="14023897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8D2D7B7-E1B9-451F-9438-F484E894C7AA}"/>
              </a:ext>
            </a:extLst>
          </p:cNvPr>
          <p:cNvSpPr>
            <a:spLocks noGrp="1"/>
          </p:cNvSpPr>
          <p:nvPr>
            <p:ph type="title"/>
          </p:nvPr>
        </p:nvSpPr>
        <p:spPr/>
        <p:txBody>
          <a:bodyPr>
            <a:normAutofit/>
          </a:bodyPr>
          <a:lstStyle/>
          <a:p>
            <a:pPr algn="l"/>
            <a:r>
              <a:rPr lang="en-US" sz="3600" dirty="0"/>
              <a:t>           Cultural Practices: Pruning</a:t>
            </a:r>
          </a:p>
        </p:txBody>
      </p:sp>
      <p:sp>
        <p:nvSpPr>
          <p:cNvPr id="5" name="Text Placeholder 4"/>
          <p:cNvSpPr>
            <a:spLocks noGrp="1"/>
          </p:cNvSpPr>
          <p:nvPr>
            <p:ph idx="1"/>
          </p:nvPr>
        </p:nvSpPr>
        <p:spPr>
          <a:xfrm>
            <a:off x="0" y="1600201"/>
            <a:ext cx="8686800" cy="4038600"/>
          </a:xfrm>
        </p:spPr>
        <p:txBody>
          <a:bodyPr>
            <a:normAutofit fontScale="25000" lnSpcReduction="20000"/>
          </a:bodyPr>
          <a:lstStyle/>
          <a:p>
            <a:pPr marL="0" indent="0">
              <a:buNone/>
            </a:pPr>
            <a:r>
              <a:rPr lang="en-US" sz="9600" dirty="0"/>
              <a:t>          Why Prune in winter? (For repeat bloomers)</a:t>
            </a:r>
          </a:p>
          <a:p>
            <a:pPr marL="0" indent="0">
              <a:buNone/>
            </a:pPr>
            <a:br>
              <a:rPr lang="en-US" sz="9600" dirty="0"/>
            </a:br>
            <a:endParaRPr lang="en-US" sz="9600" dirty="0"/>
          </a:p>
          <a:p>
            <a:pPr marL="400050" lvl="1" indent="0">
              <a:buNone/>
            </a:pPr>
            <a:r>
              <a:rPr lang="en-US" sz="8800" dirty="0"/>
              <a:t>        ** to keep the plant healthy  (removal of diseased, dead </a:t>
            </a:r>
          </a:p>
          <a:p>
            <a:pPr marL="400050" lvl="1" indent="0">
              <a:buNone/>
            </a:pPr>
            <a:r>
              <a:rPr lang="en-US" sz="8800" dirty="0"/>
              <a:t>	       or dying wood, and crossing branches)</a:t>
            </a:r>
          </a:p>
          <a:p>
            <a:pPr marL="400050" lvl="1" indent="0">
              <a:buNone/>
            </a:pPr>
            <a:r>
              <a:rPr lang="en-US" sz="8800" dirty="0"/>
              <a:t>	** to open up the plant for air circulation</a:t>
            </a:r>
          </a:p>
          <a:p>
            <a:pPr marL="400050" lvl="1" indent="0">
              <a:buNone/>
            </a:pPr>
            <a:r>
              <a:rPr lang="en-US" sz="8800" dirty="0"/>
              <a:t>        **  to influence the flowering periods</a:t>
            </a:r>
          </a:p>
          <a:p>
            <a:pPr marL="400050" lvl="1" indent="0">
              <a:buNone/>
            </a:pPr>
            <a:r>
              <a:rPr lang="en-US" sz="8800" dirty="0"/>
              <a:t>        **  to shape the plant and decrease prickly branch hazard</a:t>
            </a:r>
          </a:p>
          <a:p>
            <a:pPr marL="400050" lvl="1" indent="0">
              <a:buNone/>
            </a:pPr>
            <a:r>
              <a:rPr lang="en-US" sz="8800" dirty="0"/>
              <a:t>        </a:t>
            </a:r>
          </a:p>
          <a:p>
            <a:pPr marL="400050" lvl="1" indent="0">
              <a:buNone/>
            </a:pPr>
            <a:r>
              <a:rPr lang="en-US" sz="8800" dirty="0"/>
              <a:t>Same principles apply to one-time seasonal bloomers.</a:t>
            </a:r>
          </a:p>
          <a:p>
            <a:pPr marL="0" indent="0"/>
            <a:r>
              <a:rPr lang="en-US" sz="9600" dirty="0"/>
              <a:t>   </a:t>
            </a:r>
          </a:p>
          <a:p>
            <a:pPr>
              <a:buFont typeface="Arial" panose="020B0604020202020204" pitchFamily="34" charset="0"/>
              <a:buChar char="•"/>
            </a:pPr>
            <a:endParaRPr lang="en-US" sz="9600" dirty="0"/>
          </a:p>
          <a:p>
            <a:pPr marL="0" indent="0">
              <a:buNone/>
            </a:pPr>
            <a:endParaRPr lang="en-US" dirty="0"/>
          </a:p>
          <a:p>
            <a:pPr marL="0" indent="0">
              <a:buNone/>
            </a:pPr>
            <a:br>
              <a:rPr lang="en-US" sz="4400" dirty="0"/>
            </a:br>
            <a:endParaRPr lang="en-US" sz="4400" dirty="0"/>
          </a:p>
        </p:txBody>
      </p:sp>
    </p:spTree>
    <p:extLst>
      <p:ext uri="{BB962C8B-B14F-4D97-AF65-F5344CB8AC3E}">
        <p14:creationId xmlns:p14="http://schemas.microsoft.com/office/powerpoint/2010/main" val="173204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pPr algn="l"/>
            <a:r>
              <a:rPr lang="en-US" sz="2800" i="1" dirty="0"/>
              <a:t>                              Where do I start???</a:t>
            </a:r>
          </a:p>
        </p:txBody>
      </p:sp>
      <p:pic>
        <p:nvPicPr>
          <p:cNvPr id="6" name="Picture 3" descr="C:\Users\Ann\Pictures\Master Gardeners\Roses 2016\Mr L start.JPG">
            <a:extLst>
              <a:ext uri="{FF2B5EF4-FFF2-40B4-BE49-F238E27FC236}">
                <a16:creationId xmlns:a16="http://schemas.microsoft.com/office/drawing/2014/main" id="{C2AA552D-4F60-4279-9A21-E045856E7D4F}"/>
              </a:ext>
            </a:extLst>
          </p:cNvPr>
          <p:cNvPicPr>
            <a:picLocks noGrp="1" noChangeAspect="1" noChangeArrowheads="1"/>
          </p:cNvPicPr>
          <p:nvPr>
            <p:ph idx="1"/>
          </p:nvPr>
        </p:nvPicPr>
        <p:blipFill>
          <a:blip r:embed="rId3" cstate="print"/>
          <a:srcRect/>
          <a:stretch>
            <a:fillRect/>
          </a:stretch>
        </p:blipFill>
        <p:spPr bwMode="auto">
          <a:xfrm>
            <a:off x="2590800" y="1657260"/>
            <a:ext cx="3703861" cy="4940213"/>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sz="3200" dirty="0">
                <a:latin typeface="Arial" pitchFamily="34" charset="0"/>
                <a:cs typeface="Arial" pitchFamily="34" charset="0"/>
              </a:rPr>
              <a:t>           Prepare to Prune a Rose Plant</a:t>
            </a:r>
          </a:p>
        </p:txBody>
      </p:sp>
      <p:sp>
        <p:nvSpPr>
          <p:cNvPr id="3" name="Content Placeholder 2"/>
          <p:cNvSpPr>
            <a:spLocks noGrp="1"/>
          </p:cNvSpPr>
          <p:nvPr>
            <p:ph idx="1"/>
          </p:nvPr>
        </p:nvSpPr>
        <p:spPr>
          <a:xfrm>
            <a:off x="381000" y="1524000"/>
            <a:ext cx="8229600" cy="4525963"/>
          </a:xfrm>
        </p:spPr>
        <p:txBody>
          <a:bodyPr>
            <a:normAutofit fontScale="92500" lnSpcReduction="10000"/>
          </a:bodyPr>
          <a:lstStyle/>
          <a:p>
            <a:pPr lvl="2"/>
            <a:endParaRPr lang="en-US" dirty="0"/>
          </a:p>
          <a:p>
            <a:pPr lvl="2"/>
            <a:r>
              <a:rPr lang="en-US" dirty="0"/>
              <a:t>Identify the graft if applicable</a:t>
            </a:r>
          </a:p>
          <a:p>
            <a:pPr lvl="2"/>
            <a:r>
              <a:rPr lang="en-US" dirty="0"/>
              <a:t>Identify the wood health, leaf </a:t>
            </a:r>
          </a:p>
          <a:p>
            <a:pPr marL="914400" lvl="2" indent="0">
              <a:buNone/>
            </a:pPr>
            <a:r>
              <a:rPr lang="en-US" dirty="0"/>
              <a:t>   condition and branch condition</a:t>
            </a:r>
          </a:p>
          <a:p>
            <a:pPr lvl="2"/>
            <a:r>
              <a:rPr lang="en-US" dirty="0"/>
              <a:t>Select preferred canes</a:t>
            </a:r>
          </a:p>
          <a:p>
            <a:pPr lvl="2"/>
            <a:r>
              <a:rPr lang="en-US" dirty="0"/>
              <a:t>Start from the top height –or-</a:t>
            </a:r>
          </a:p>
          <a:p>
            <a:pPr marL="914400" lvl="2" indent="0">
              <a:buNone/>
            </a:pPr>
            <a:r>
              <a:rPr lang="en-US" dirty="0"/>
              <a:t>              from the bottom up</a:t>
            </a:r>
          </a:p>
          <a:p>
            <a:pPr lvl="2"/>
            <a:r>
              <a:rPr lang="en-US" dirty="0"/>
              <a:t>Decide how tall your finished plant should be</a:t>
            </a:r>
          </a:p>
          <a:p>
            <a:pPr lvl="2"/>
            <a:r>
              <a:rPr lang="en-US" dirty="0"/>
              <a:t>Use sharp, *clean tools</a:t>
            </a:r>
          </a:p>
          <a:p>
            <a:pPr lvl="2"/>
            <a:r>
              <a:rPr lang="en-US" dirty="0"/>
              <a:t>Remove old mulch &amp; leaves</a:t>
            </a:r>
          </a:p>
          <a:p>
            <a:pPr lvl="2"/>
            <a:r>
              <a:rPr lang="en-US" dirty="0"/>
              <a:t>Follow general guidelines</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74638"/>
            <a:ext cx="8229600" cy="868362"/>
          </a:xfrm>
        </p:spPr>
        <p:txBody>
          <a:bodyPr/>
          <a:lstStyle/>
          <a:p>
            <a:pPr algn="l" eaLnBrk="1" hangingPunct="1"/>
            <a:r>
              <a:rPr lang="en-US" sz="3200" dirty="0">
                <a:latin typeface="Arial" pitchFamily="34" charset="0"/>
                <a:cs typeface="Arial" pitchFamily="34" charset="0"/>
              </a:rPr>
              <a:t>           How to Prune </a:t>
            </a:r>
            <a:r>
              <a:rPr lang="en-US" dirty="0"/>
              <a:t> </a:t>
            </a:r>
            <a:endParaRPr lang="en-US" sz="2800" i="1" dirty="0"/>
          </a:p>
        </p:txBody>
      </p:sp>
      <p:sp>
        <p:nvSpPr>
          <p:cNvPr id="4099" name="Rectangle 3"/>
          <p:cNvSpPr>
            <a:spLocks noGrp="1" noChangeArrowheads="1"/>
          </p:cNvSpPr>
          <p:nvPr>
            <p:ph type="body" idx="1"/>
          </p:nvPr>
        </p:nvSpPr>
        <p:spPr>
          <a:xfrm>
            <a:off x="228600" y="1295400"/>
            <a:ext cx="8458200" cy="5257800"/>
          </a:xfrm>
        </p:spPr>
        <p:txBody>
          <a:bodyPr/>
          <a:lstStyle/>
          <a:p>
            <a:pPr eaLnBrk="1" hangingPunct="1"/>
            <a:r>
              <a:rPr lang="en-US" dirty="0"/>
              <a:t>General Guidelines</a:t>
            </a:r>
          </a:p>
          <a:p>
            <a:pPr lvl="1" eaLnBrk="1" hangingPunct="1"/>
            <a:r>
              <a:rPr lang="en-US" dirty="0"/>
              <a:t>Remove dead, unproductive or diseased wood</a:t>
            </a:r>
          </a:p>
          <a:p>
            <a:pPr lvl="1" eaLnBrk="1" hangingPunct="1"/>
            <a:r>
              <a:rPr lang="en-US" dirty="0"/>
              <a:t>Remove crossing branches &amp; twiggy growth</a:t>
            </a:r>
          </a:p>
          <a:p>
            <a:pPr lvl="1" eaLnBrk="1" hangingPunct="1"/>
            <a:r>
              <a:rPr lang="en-US" dirty="0"/>
              <a:t>Shape the plant </a:t>
            </a:r>
          </a:p>
          <a:p>
            <a:pPr lvl="2" eaLnBrk="1" hangingPunct="1"/>
            <a:r>
              <a:rPr lang="en-US" sz="2000" dirty="0"/>
              <a:t>Increase air circulation; open center, 3-6 canes</a:t>
            </a:r>
          </a:p>
          <a:p>
            <a:pPr lvl="2" eaLnBrk="1" hangingPunct="1"/>
            <a:r>
              <a:rPr lang="en-US" sz="2000" dirty="0"/>
              <a:t>Create room to get around the plant</a:t>
            </a:r>
          </a:p>
          <a:p>
            <a:pPr lvl="1" eaLnBrk="1" hangingPunct="1"/>
            <a:r>
              <a:rPr lang="en-US" dirty="0"/>
              <a:t>Remove 1/3 to 1/2 of the healthy wood  </a:t>
            </a:r>
          </a:p>
          <a:p>
            <a:pPr lvl="2"/>
            <a:r>
              <a:rPr lang="en-US" sz="2000" dirty="0"/>
              <a:t>Encourage growth of flowering wood</a:t>
            </a:r>
          </a:p>
          <a:p>
            <a:pPr lvl="1" eaLnBrk="1" hangingPunct="1"/>
            <a:r>
              <a:rPr lang="en-US" dirty="0"/>
              <a:t>Top-dress with compost &amp; replace mulch</a:t>
            </a:r>
            <a:endParaRPr lang="en-US" sz="2000" dirty="0"/>
          </a:p>
          <a:p>
            <a:pPr lvl="2" eaLnBrk="1" hangingPunct="1">
              <a:buNone/>
            </a:pPr>
            <a:endParaRPr lang="en-US" sz="2000" dirty="0"/>
          </a:p>
        </p:txBody>
      </p:sp>
      <p:sp>
        <p:nvSpPr>
          <p:cNvPr id="4100" name="Text Box 5"/>
          <p:cNvSpPr txBox="1">
            <a:spLocks noChangeArrowheads="1"/>
          </p:cNvSpPr>
          <p:nvPr/>
        </p:nvSpPr>
        <p:spPr bwMode="auto">
          <a:xfrm>
            <a:off x="4971760" y="5638800"/>
            <a:ext cx="184731" cy="400110"/>
          </a:xfrm>
          <a:prstGeom prst="rect">
            <a:avLst/>
          </a:prstGeom>
          <a:noFill/>
          <a:ln w="9525">
            <a:noFill/>
            <a:miter lim="800000"/>
            <a:headEnd/>
            <a:tailEnd/>
          </a:ln>
        </p:spPr>
        <p:txBody>
          <a:bodyPr wrap="none">
            <a:spAutoFit/>
          </a:bodyPr>
          <a:lstStyle/>
          <a:p>
            <a:endParaRPr lang="en-US" sz="2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p:spPr>
        <p:txBody>
          <a:bodyPr/>
          <a:lstStyle/>
          <a:p>
            <a:r>
              <a:rPr lang="en-US" sz="3200" dirty="0">
                <a:latin typeface="Arial" pitchFamily="34" charset="0"/>
                <a:cs typeface="Arial" pitchFamily="34" charset="0"/>
              </a:rPr>
              <a:t>Steps to pruning:  Select Canes </a:t>
            </a:r>
          </a:p>
        </p:txBody>
      </p:sp>
      <p:sp>
        <p:nvSpPr>
          <p:cNvPr id="3" name="Content Placeholder 2"/>
          <p:cNvSpPr>
            <a:spLocks noGrp="1"/>
          </p:cNvSpPr>
          <p:nvPr>
            <p:ph idx="1"/>
          </p:nvPr>
        </p:nvSpPr>
        <p:spPr>
          <a:xfrm>
            <a:off x="462844" y="1380949"/>
            <a:ext cx="8229600" cy="4525963"/>
          </a:xfrm>
        </p:spPr>
        <p:txBody>
          <a:bodyPr/>
          <a:lstStyle/>
          <a:p>
            <a:pPr>
              <a:buFont typeface="Arial" panose="020B0604020202020204" pitchFamily="34" charset="0"/>
              <a:buChar char="•"/>
            </a:pPr>
            <a:r>
              <a:rPr lang="en-US" sz="2000" dirty="0">
                <a:latin typeface="Arial" pitchFamily="34" charset="0"/>
                <a:cs typeface="Arial" pitchFamily="34" charset="0"/>
              </a:rPr>
              <a:t>Old canes are rough and rough or split; prickles are gray or white</a:t>
            </a:r>
          </a:p>
          <a:p>
            <a:pPr>
              <a:buFont typeface="Arial" panose="020B0604020202020204" pitchFamily="34" charset="0"/>
              <a:buChar char="•"/>
            </a:pPr>
            <a:r>
              <a:rPr lang="en-US" sz="2000" dirty="0">
                <a:latin typeface="Arial" pitchFamily="34" charset="0"/>
                <a:cs typeface="Arial" pitchFamily="34" charset="0"/>
              </a:rPr>
              <a:t>New canes are green and smooth; prickles are brownish</a:t>
            </a:r>
          </a:p>
          <a:p>
            <a:pPr>
              <a:buFont typeface="Arial" panose="020B0604020202020204" pitchFamily="34" charset="0"/>
              <a:buChar char="•"/>
            </a:pPr>
            <a:endParaRPr lang="en-US" sz="2000" dirty="0">
              <a:latin typeface="Arial" pitchFamily="34" charset="0"/>
              <a:cs typeface="Arial" pitchFamily="34" charset="0"/>
            </a:endParaRPr>
          </a:p>
          <a:p>
            <a:endParaRPr lang="en-US" sz="2000" dirty="0">
              <a:latin typeface="Arial" pitchFamily="34" charset="0"/>
              <a:cs typeface="Arial" pitchFamily="34" charset="0"/>
            </a:endParaRPr>
          </a:p>
          <a:p>
            <a:endParaRPr lang="en-US" sz="2000" dirty="0">
              <a:latin typeface="Arial" pitchFamily="34" charset="0"/>
              <a:cs typeface="Arial" pitchFamily="34" charset="0"/>
            </a:endParaRPr>
          </a:p>
          <a:p>
            <a:r>
              <a:rPr lang="en-US" sz="2000" dirty="0">
                <a:latin typeface="Arial" pitchFamily="34" charset="0"/>
                <a:cs typeface="Arial" pitchFamily="34" charset="0"/>
              </a:rPr>
              <a:t>Dead branches</a:t>
            </a:r>
          </a:p>
          <a:p>
            <a:r>
              <a:rPr lang="en-US" sz="2000" dirty="0">
                <a:latin typeface="Arial" pitchFamily="34" charset="0"/>
                <a:cs typeface="Arial" pitchFamily="34" charset="0"/>
              </a:rPr>
              <a:t>Crossing branches</a:t>
            </a:r>
          </a:p>
          <a:p>
            <a:r>
              <a:rPr lang="en-US" sz="2000" dirty="0">
                <a:latin typeface="Arial" pitchFamily="34" charset="0"/>
                <a:cs typeface="Arial" pitchFamily="34" charset="0"/>
              </a:rPr>
              <a:t>Cluttered center</a:t>
            </a:r>
          </a:p>
          <a:p>
            <a:pPr>
              <a:buNone/>
            </a:pPr>
            <a:r>
              <a:rPr lang="en-US" sz="2000" dirty="0">
                <a:latin typeface="Arial" pitchFamily="34" charset="0"/>
                <a:cs typeface="Arial" pitchFamily="34" charset="0"/>
              </a:rPr>
              <a:t> Look for suckers                                                      Know the bud union</a:t>
            </a:r>
          </a:p>
        </p:txBody>
      </p:sp>
      <p:pic>
        <p:nvPicPr>
          <p:cNvPr id="5" name="Picture 4">
            <a:extLst>
              <a:ext uri="{FF2B5EF4-FFF2-40B4-BE49-F238E27FC236}">
                <a16:creationId xmlns:a16="http://schemas.microsoft.com/office/drawing/2014/main" id="{C2AA552D-4F60-4279-9A21-E045856E7D4F}"/>
              </a:ext>
            </a:extLst>
          </p:cNvPr>
          <p:cNvPicPr/>
          <p:nvPr/>
        </p:nvPicPr>
        <p:blipFill rotWithShape="1">
          <a:blip r:embed="rId3" cstate="print"/>
          <a:srcRect l="8231" t="8425" r="7922" b="17766"/>
          <a:stretch/>
        </p:blipFill>
        <p:spPr bwMode="auto">
          <a:xfrm>
            <a:off x="2743200" y="2743200"/>
            <a:ext cx="3429000" cy="37338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024862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382000" cy="1143000"/>
          </a:xfrm>
        </p:spPr>
        <p:txBody>
          <a:bodyPr/>
          <a:lstStyle/>
          <a:p>
            <a:pPr algn="l"/>
            <a:r>
              <a:rPr lang="en-US" sz="3200" dirty="0">
                <a:latin typeface="Arial" pitchFamily="34" charset="0"/>
                <a:cs typeface="Arial" pitchFamily="34" charset="0"/>
              </a:rPr>
              <a:t>            Prune by Variety</a:t>
            </a:r>
          </a:p>
        </p:txBody>
      </p:sp>
      <p:sp>
        <p:nvSpPr>
          <p:cNvPr id="3" name="Content Placeholder 2"/>
          <p:cNvSpPr>
            <a:spLocks noGrp="1"/>
          </p:cNvSpPr>
          <p:nvPr>
            <p:ph idx="1"/>
          </p:nvPr>
        </p:nvSpPr>
        <p:spPr>
          <a:xfrm>
            <a:off x="457200" y="1219200"/>
            <a:ext cx="8229600" cy="4419601"/>
          </a:xfrm>
        </p:spPr>
        <p:txBody>
          <a:bodyPr/>
          <a:lstStyle/>
          <a:p>
            <a:r>
              <a:rPr lang="en-US" sz="2000" dirty="0"/>
              <a:t>   Standard garden rose                                                     Climber</a:t>
            </a:r>
          </a:p>
          <a:p>
            <a:endParaRPr lang="en-US" dirty="0"/>
          </a:p>
          <a:p>
            <a:endParaRPr lang="en-US" dirty="0"/>
          </a:p>
          <a:p>
            <a:endParaRPr lang="en-US" sz="1800" dirty="0"/>
          </a:p>
          <a:p>
            <a:endParaRPr lang="en-US" sz="1800" dirty="0"/>
          </a:p>
          <a:p>
            <a:endParaRPr lang="en-US" sz="1800" dirty="0"/>
          </a:p>
          <a:p>
            <a:r>
              <a:rPr lang="en-US" sz="1800" dirty="0"/>
              <a:t>                                                                                                                                            		</a:t>
            </a:r>
          </a:p>
        </p:txBody>
      </p:sp>
      <p:pic>
        <p:nvPicPr>
          <p:cNvPr id="8" name="Picture 7" descr="Pruning Climbing Roses"/>
          <p:cNvPicPr/>
          <p:nvPr/>
        </p:nvPicPr>
        <p:blipFill>
          <a:blip r:embed="rId3" cstate="print"/>
          <a:srcRect/>
          <a:stretch>
            <a:fillRect/>
          </a:stretch>
        </p:blipFill>
        <p:spPr bwMode="auto">
          <a:xfrm>
            <a:off x="5334000" y="2362200"/>
            <a:ext cx="2286000" cy="2116455"/>
          </a:xfrm>
          <a:prstGeom prst="rect">
            <a:avLst/>
          </a:prstGeom>
          <a:noFill/>
          <a:ln w="38100" cmpd="sng">
            <a:solidFill>
              <a:srgbClr val="000000"/>
            </a:solidFill>
            <a:miter lim="800000"/>
            <a:headEnd/>
            <a:tailEnd/>
          </a:ln>
          <a:effectLst/>
        </p:spPr>
      </p:pic>
      <p:pic>
        <p:nvPicPr>
          <p:cNvPr id="10" name="Picture 9" descr="Pruning Grandiflora Roses Roses"/>
          <p:cNvPicPr/>
          <p:nvPr/>
        </p:nvPicPr>
        <p:blipFill>
          <a:blip r:embed="rId4" cstate="print"/>
          <a:srcRect/>
          <a:stretch>
            <a:fillRect/>
          </a:stretch>
        </p:blipFill>
        <p:spPr bwMode="auto">
          <a:xfrm>
            <a:off x="457200" y="2057400"/>
            <a:ext cx="2743200" cy="2116455"/>
          </a:xfrm>
          <a:prstGeom prst="rect">
            <a:avLst/>
          </a:prstGeom>
          <a:noFill/>
          <a:ln w="38100" cmpd="sng">
            <a:solidFill>
              <a:srgbClr val="000000"/>
            </a:solidFill>
            <a:miter lim="800000"/>
            <a:headEnd/>
            <a:tailEnd/>
          </a:ln>
          <a:effec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10"/>
          <p:cNvSpPr>
            <a:spLocks noGrp="1" noChangeArrowheads="1"/>
          </p:cNvSpPr>
          <p:nvPr>
            <p:ph type="title"/>
          </p:nvPr>
        </p:nvSpPr>
        <p:spPr>
          <a:xfrm>
            <a:off x="609600" y="274638"/>
            <a:ext cx="8077200" cy="1143000"/>
          </a:xfrm>
        </p:spPr>
        <p:txBody>
          <a:bodyPr/>
          <a:lstStyle/>
          <a:p>
            <a:pPr algn="l" fontAlgn="auto">
              <a:spcAft>
                <a:spcPts val="0"/>
              </a:spcAft>
              <a:defRPr/>
            </a:pPr>
            <a:r>
              <a:rPr lang="en-US" sz="3200" dirty="0">
                <a:latin typeface="Arial" pitchFamily="34" charset="0"/>
                <a:cs typeface="Arial" pitchFamily="34" charset="0"/>
              </a:rPr>
              <a:t>          Steps to Pruning: Cuts</a:t>
            </a:r>
          </a:p>
        </p:txBody>
      </p:sp>
      <p:sp>
        <p:nvSpPr>
          <p:cNvPr id="37892" name="Rectangle 11"/>
          <p:cNvSpPr>
            <a:spLocks noGrp="1" noChangeArrowheads="1"/>
          </p:cNvSpPr>
          <p:nvPr>
            <p:ph type="body" idx="4294967295"/>
          </p:nvPr>
        </p:nvSpPr>
        <p:spPr>
          <a:xfrm>
            <a:off x="-76200" y="1417638"/>
            <a:ext cx="8305800" cy="4708525"/>
          </a:xfrm>
        </p:spPr>
        <p:txBody>
          <a:bodyPr/>
          <a:lstStyle/>
          <a:p>
            <a:r>
              <a:rPr lang="en-US" sz="1800" dirty="0"/>
              <a:t>					                                       </a:t>
            </a:r>
            <a:r>
              <a:rPr lang="en-US" sz="2000" dirty="0"/>
              <a:t>New &amp; old canes</a:t>
            </a:r>
          </a:p>
          <a:p>
            <a:pPr>
              <a:buFont typeface="Arial" panose="020B0604020202020204" pitchFamily="34" charset="0"/>
              <a:buChar char="•"/>
            </a:pPr>
            <a:r>
              <a:rPr lang="en-US" sz="2000" dirty="0"/>
              <a:t>Cut about 1/2” diagonally above </a:t>
            </a:r>
            <a:r>
              <a:rPr lang="en-US" sz="2000" u="sng" dirty="0"/>
              <a:t>out-facing</a:t>
            </a:r>
            <a:r>
              <a:rPr lang="en-US" sz="2000" dirty="0"/>
              <a:t> bud.</a:t>
            </a:r>
          </a:p>
          <a:p>
            <a:pPr>
              <a:buFont typeface="Arial" panose="020B0604020202020204" pitchFamily="34" charset="0"/>
              <a:buChar char="•"/>
            </a:pPr>
            <a:r>
              <a:rPr lang="en-US" sz="2000" dirty="0"/>
              <a:t>3-6 canes (generally): modern hybrid roses</a:t>
            </a:r>
          </a:p>
          <a:p>
            <a:pPr>
              <a:buFont typeface="Arial" panose="020B0604020202020204" pitchFamily="34" charset="0"/>
              <a:buChar char="•"/>
            </a:pPr>
            <a:r>
              <a:rPr lang="en-US" sz="2000" dirty="0"/>
              <a:t>Don’t retain twigs under pencil-size</a:t>
            </a:r>
          </a:p>
          <a:p>
            <a:endParaRPr lang="en-US" sz="2000" dirty="0"/>
          </a:p>
          <a:p>
            <a:pPr>
              <a:buFontTx/>
              <a:buNone/>
            </a:pPr>
            <a:r>
              <a:rPr lang="en-US" sz="2400" dirty="0"/>
              <a:t>                                                             </a:t>
            </a:r>
            <a:endParaRPr lang="en-US" sz="1800" dirty="0"/>
          </a:p>
        </p:txBody>
      </p:sp>
      <p:pic>
        <p:nvPicPr>
          <p:cNvPr id="9" name="Content Placeholder 8"/>
          <p:cNvPicPr>
            <a:picLocks noGrp="1"/>
          </p:cNvPicPr>
          <p:nvPr>
            <p:ph idx="1"/>
          </p:nvPr>
        </p:nvPicPr>
        <p:blipFill rotWithShape="1">
          <a:blip r:embed="rId3" cstate="print"/>
          <a:srcRect r="3534"/>
          <a:stretch/>
        </p:blipFill>
        <p:spPr bwMode="auto">
          <a:xfrm>
            <a:off x="877243" y="3863181"/>
            <a:ext cx="3466157" cy="1155347"/>
          </a:xfrm>
          <a:prstGeom prst="rect">
            <a:avLst/>
          </a:prstGeom>
          <a:noFill/>
          <a:ln w="9525">
            <a:noFill/>
            <a:miter lim="800000"/>
            <a:headEnd/>
            <a:tailEnd/>
          </a:ln>
        </p:spPr>
      </p:pic>
      <p:pic>
        <p:nvPicPr>
          <p:cNvPr id="5" name="Picture 2" descr="C:\Users\Ann\Pictures\Master Gardeners\Roses 2016\new &amp; old branches.JPG">
            <a:extLst>
              <a:ext uri="{FF2B5EF4-FFF2-40B4-BE49-F238E27FC236}">
                <a16:creationId xmlns:a16="http://schemas.microsoft.com/office/drawing/2014/main" id="{1F6764D2-7B5C-4EE3-B489-F86DFC733A07}"/>
              </a:ext>
            </a:extLst>
          </p:cNvPr>
          <p:cNvPicPr>
            <a:picLocks noChangeAspect="1" noChangeArrowheads="1"/>
          </p:cNvPicPr>
          <p:nvPr/>
        </p:nvPicPr>
        <p:blipFill>
          <a:blip r:embed="rId4" cstate="print"/>
          <a:srcRect/>
          <a:stretch>
            <a:fillRect/>
          </a:stretch>
        </p:blipFill>
        <p:spPr bwMode="auto">
          <a:xfrm>
            <a:off x="5359998" y="2385659"/>
            <a:ext cx="3326802" cy="3951288"/>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solidFill>
                  <a:schemeClr val="accent1"/>
                </a:solidFill>
              </a:rPr>
              <a:t>Who Are Master Gardeners?</a:t>
            </a:r>
          </a:p>
        </p:txBody>
      </p:sp>
      <p:sp>
        <p:nvSpPr>
          <p:cNvPr id="9" name="Text Placeholder 8"/>
          <p:cNvSpPr>
            <a:spLocks noGrp="1"/>
          </p:cNvSpPr>
          <p:nvPr>
            <p:ph idx="1"/>
          </p:nvPr>
        </p:nvSpPr>
        <p:spPr/>
        <p:txBody>
          <a:bodyPr>
            <a:normAutofit fontScale="92500"/>
          </a:bodyPr>
          <a:lstStyle/>
          <a:p>
            <a:r>
              <a:rPr lang="en-US" dirty="0">
                <a:solidFill>
                  <a:schemeClr val="accent2"/>
                </a:solidFill>
              </a:rPr>
              <a:t>Where to find us…</a:t>
            </a:r>
          </a:p>
          <a:p>
            <a:r>
              <a:rPr lang="en-US" sz="3000" dirty="0"/>
              <a:t>Online, in the Media, and Special Publications</a:t>
            </a:r>
          </a:p>
          <a:p>
            <a:pPr lvl="1"/>
            <a:r>
              <a:rPr lang="en-US" sz="2400" b="0" dirty="0"/>
              <a:t>Hotline: Call </a:t>
            </a:r>
            <a:r>
              <a:rPr lang="en-US" b="1" dirty="0"/>
              <a:t>(530) 889-7388 </a:t>
            </a:r>
            <a:r>
              <a:rPr lang="en-US" sz="2400" b="0" dirty="0"/>
              <a:t>or submit your questions online</a:t>
            </a:r>
          </a:p>
          <a:p>
            <a:pPr lvl="1"/>
            <a:r>
              <a:rPr lang="en-US" sz="2400" b="0" dirty="0"/>
              <a:t>Website: </a:t>
            </a:r>
            <a:r>
              <a:rPr lang="en-US" sz="2400" b="0" dirty="0" err="1"/>
              <a:t>pcmg.ucanr.</a:t>
            </a:r>
            <a:r>
              <a:rPr lang="en-US" dirty="0" err="1"/>
              <a:t>edu</a:t>
            </a:r>
            <a:endParaRPr lang="en-US" sz="2400" b="0" dirty="0"/>
          </a:p>
          <a:p>
            <a:pPr lvl="1"/>
            <a:r>
              <a:rPr lang="en-US" sz="2400" b="0" dirty="0"/>
              <a:t>Facebook, Instagram, X, You Tube</a:t>
            </a:r>
          </a:p>
          <a:p>
            <a:pPr lvl="1"/>
            <a:r>
              <a:rPr lang="en-US" sz="2400" b="0" dirty="0"/>
              <a:t>Gold Country Media monthly column </a:t>
            </a:r>
          </a:p>
          <a:p>
            <a:pPr lvl="1"/>
            <a:r>
              <a:rPr lang="en-US" sz="2400" b="0" i="1" dirty="0"/>
              <a:t>Curious Gardener </a:t>
            </a:r>
            <a:r>
              <a:rPr lang="en-US" dirty="0"/>
              <a:t>quarterly</a:t>
            </a:r>
            <a:r>
              <a:rPr lang="en-US" sz="2400" b="0" dirty="0"/>
              <a:t> newsletter on our website</a:t>
            </a:r>
          </a:p>
          <a:p>
            <a:pPr lvl="1"/>
            <a:r>
              <a:rPr lang="en-US" sz="2400" b="0" i="1" dirty="0"/>
              <a:t>Gardening Guide and Calendar</a:t>
            </a:r>
          </a:p>
        </p:txBody>
      </p:sp>
      <p:sp>
        <p:nvSpPr>
          <p:cNvPr id="4" name="Slide Number Placeholder 3"/>
          <p:cNvSpPr>
            <a:spLocks noGrp="1"/>
          </p:cNvSpPr>
          <p:nvPr>
            <p:ph type="sldNum" sz="quarter" idx="12"/>
          </p:nvPr>
        </p:nvSpPr>
        <p:spPr/>
        <p:txBody>
          <a:bodyPr/>
          <a:lstStyle/>
          <a:p>
            <a:fld id="{111DB74A-73E3-49E8-8984-0D5D8C20C556}" type="slidenum">
              <a:rPr lang="en-US" smtClean="0"/>
              <a:pPr/>
              <a:t>3</a:t>
            </a:fld>
            <a:endParaRPr lang="en-US"/>
          </a:p>
        </p:txBody>
      </p:sp>
      <p:pic>
        <p:nvPicPr>
          <p:cNvPr id="2" name="Picture 1">
            <a:extLst>
              <a:ext uri="{FF2B5EF4-FFF2-40B4-BE49-F238E27FC236}">
                <a16:creationId xmlns:a16="http://schemas.microsoft.com/office/drawing/2014/main" id="{CDB79C27-F3C4-9327-4BF8-D2EDC7C772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077200" cy="1143000"/>
          </a:xfrm>
        </p:spPr>
        <p:txBody>
          <a:bodyPr/>
          <a:lstStyle/>
          <a:p>
            <a:pPr algn="l"/>
            <a:r>
              <a:rPr lang="en-US" sz="3200" dirty="0"/>
              <a:t>             </a:t>
            </a:r>
            <a:r>
              <a:rPr lang="en-US" sz="3200" dirty="0">
                <a:latin typeface="Arial" panose="020B0604020202020204" pitchFamily="34" charset="0"/>
                <a:cs typeface="Arial" panose="020B0604020202020204" pitchFamily="34" charset="0"/>
              </a:rPr>
              <a:t>Guidelines:  Tree Roses</a:t>
            </a:r>
          </a:p>
        </p:txBody>
      </p:sp>
      <p:sp>
        <p:nvSpPr>
          <p:cNvPr id="6" name="Text Placeholder 5"/>
          <p:cNvSpPr>
            <a:spLocks noGrp="1"/>
          </p:cNvSpPr>
          <p:nvPr>
            <p:ph type="body" idx="1"/>
          </p:nvPr>
        </p:nvSpPr>
        <p:spPr/>
        <p:txBody>
          <a:bodyPr/>
          <a:lstStyle/>
          <a:p>
            <a:r>
              <a:rPr lang="en-US" dirty="0"/>
              <a:t>Select about 6 canes</a:t>
            </a:r>
          </a:p>
        </p:txBody>
      </p:sp>
      <p:pic>
        <p:nvPicPr>
          <p:cNvPr id="4" name="Content Placeholder 3" descr="http://www.rainforest2548.org/geminia.jpg"/>
          <p:cNvPicPr>
            <a:picLocks noGrp="1"/>
          </p:cNvPicPr>
          <p:nvPr>
            <p:ph sz="half" idx="2"/>
          </p:nvPr>
        </p:nvPicPr>
        <p:blipFill>
          <a:blip r:embed="rId2" cstate="print"/>
          <a:stretch>
            <a:fillRect/>
          </a:stretch>
        </p:blipFill>
        <p:spPr bwMode="auto">
          <a:xfrm>
            <a:off x="4572000" y="2743200"/>
            <a:ext cx="3951288" cy="3951288"/>
          </a:xfrm>
          <a:prstGeom prst="rect">
            <a:avLst/>
          </a:prstGeom>
          <a:noFill/>
          <a:ln w="9525">
            <a:noFill/>
            <a:miter lim="800000"/>
            <a:headEnd/>
            <a:tailEnd/>
          </a:ln>
        </p:spPr>
      </p:pic>
      <p:sp>
        <p:nvSpPr>
          <p:cNvPr id="7" name="Text Placeholder 6"/>
          <p:cNvSpPr>
            <a:spLocks noGrp="1"/>
          </p:cNvSpPr>
          <p:nvPr>
            <p:ph type="body" sz="quarter" idx="3"/>
          </p:nvPr>
        </p:nvSpPr>
        <p:spPr/>
        <p:txBody>
          <a:bodyPr/>
          <a:lstStyle/>
          <a:p>
            <a:endParaRPr lang="en-US"/>
          </a:p>
        </p:txBody>
      </p:sp>
      <p:sp>
        <p:nvSpPr>
          <p:cNvPr id="8" name="Content Placeholder 7"/>
          <p:cNvSpPr>
            <a:spLocks noGrp="1"/>
          </p:cNvSpPr>
          <p:nvPr>
            <p:ph sz="quarter" idx="4"/>
          </p:nvPr>
        </p:nvSpPr>
        <p:spPr/>
        <p:txBody>
          <a:bodyPr/>
          <a:lstStyle/>
          <a:p>
            <a:r>
              <a:rPr lang="en-US" dirty="0"/>
              <a:t>Open center, vase shape</a:t>
            </a:r>
          </a:p>
        </p:txBody>
      </p:sp>
      <p:pic>
        <p:nvPicPr>
          <p:cNvPr id="5" name="Picture 4" descr="http://www.ny-rose.net/tree/TREE7d.jpg"/>
          <p:cNvPicPr/>
          <p:nvPr/>
        </p:nvPicPr>
        <p:blipFill>
          <a:blip r:embed="rId3" cstate="print"/>
          <a:srcRect t="7807" b="4569"/>
          <a:stretch>
            <a:fillRect/>
          </a:stretch>
        </p:blipFill>
        <p:spPr bwMode="auto">
          <a:xfrm>
            <a:off x="914400" y="2362200"/>
            <a:ext cx="3300499" cy="3005666"/>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533400" y="274638"/>
            <a:ext cx="8153400" cy="1143000"/>
          </a:xfrm>
        </p:spPr>
        <p:txBody>
          <a:bodyPr/>
          <a:lstStyle/>
          <a:p>
            <a:pPr algn="l" eaLnBrk="1" hangingPunct="1"/>
            <a:r>
              <a:rPr lang="en-US" sz="3200" dirty="0"/>
              <a:t>             Pruning: </a:t>
            </a:r>
            <a:r>
              <a:rPr lang="en-US" sz="3200" dirty="0">
                <a:latin typeface="Arial" panose="020B0604020202020204" pitchFamily="34" charset="0"/>
                <a:cs typeface="Arial" panose="020B0604020202020204" pitchFamily="34" charset="0"/>
              </a:rPr>
              <a:t>General Guidelines</a:t>
            </a:r>
            <a:endParaRPr lang="en-US" sz="3200" i="1" dirty="0">
              <a:latin typeface="Arial" panose="020B0604020202020204" pitchFamily="34" charset="0"/>
              <a:cs typeface="Arial" panose="020B0604020202020204" pitchFamily="34" charset="0"/>
            </a:endParaRPr>
          </a:p>
        </p:txBody>
      </p:sp>
      <p:sp>
        <p:nvSpPr>
          <p:cNvPr id="7171" name="Rectangle 3"/>
          <p:cNvSpPr>
            <a:spLocks noGrp="1" noChangeArrowheads="1"/>
          </p:cNvSpPr>
          <p:nvPr>
            <p:ph type="body" idx="1"/>
          </p:nvPr>
        </p:nvSpPr>
        <p:spPr>
          <a:xfrm>
            <a:off x="457200" y="1341437"/>
            <a:ext cx="8229600" cy="4906963"/>
          </a:xfrm>
        </p:spPr>
        <p:txBody>
          <a:bodyPr/>
          <a:lstStyle/>
          <a:p>
            <a:pPr eaLnBrk="1" hangingPunct="1">
              <a:lnSpc>
                <a:spcPct val="90000"/>
              </a:lnSpc>
            </a:pPr>
            <a:r>
              <a:rPr lang="en-US" dirty="0"/>
              <a:t>Landscape Roses</a:t>
            </a:r>
          </a:p>
          <a:p>
            <a:pPr lvl="1" eaLnBrk="1" hangingPunct="1">
              <a:lnSpc>
                <a:spcPct val="90000"/>
              </a:lnSpc>
            </a:pPr>
            <a:r>
              <a:rPr lang="en-US" sz="2000" dirty="0"/>
              <a:t>Leave </a:t>
            </a:r>
            <a:r>
              <a:rPr lang="en-US" sz="2000" dirty="0" err="1"/>
              <a:t>unpruned</a:t>
            </a:r>
            <a:r>
              <a:rPr lang="en-US" sz="2000" dirty="0"/>
              <a:t> or do “rejuvenation” pruning</a:t>
            </a:r>
          </a:p>
          <a:p>
            <a:pPr lvl="1" eaLnBrk="1" hangingPunct="1">
              <a:lnSpc>
                <a:spcPct val="90000"/>
              </a:lnSpc>
            </a:pPr>
            <a:endParaRPr lang="en-US" sz="2000" dirty="0"/>
          </a:p>
          <a:p>
            <a:pPr lvl="1" eaLnBrk="1" hangingPunct="1">
              <a:lnSpc>
                <a:spcPct val="90000"/>
              </a:lnSpc>
            </a:pPr>
            <a:r>
              <a:rPr lang="en-US" sz="2000" dirty="0"/>
              <a:t>Miniatures can be “headed”</a:t>
            </a:r>
          </a:p>
          <a:p>
            <a:pPr lvl="1" eaLnBrk="1" hangingPunct="1">
              <a:lnSpc>
                <a:spcPct val="90000"/>
              </a:lnSpc>
              <a:buNone/>
            </a:pPr>
            <a:endParaRPr lang="en-US" dirty="0"/>
          </a:p>
        </p:txBody>
      </p:sp>
      <p:pic>
        <p:nvPicPr>
          <p:cNvPr id="5" name="Picture 4" descr="Photo"/>
          <p:cNvPicPr/>
          <p:nvPr/>
        </p:nvPicPr>
        <p:blipFill>
          <a:blip r:embed="rId3" cstate="print"/>
          <a:srcRect t="-23013" b="15619"/>
          <a:stretch>
            <a:fillRect/>
          </a:stretch>
        </p:blipFill>
        <p:spPr bwMode="auto">
          <a:xfrm>
            <a:off x="533400" y="2438400"/>
            <a:ext cx="4563745" cy="3200400"/>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609600" y="274638"/>
            <a:ext cx="8077200" cy="1143000"/>
          </a:xfrm>
        </p:spPr>
        <p:txBody>
          <a:bodyPr/>
          <a:lstStyle/>
          <a:p>
            <a:pPr algn="l" eaLnBrk="1" hangingPunct="1"/>
            <a:r>
              <a:rPr lang="en-US" sz="3200" dirty="0">
                <a:latin typeface="Arial" pitchFamily="34" charset="0"/>
                <a:cs typeface="Arial" pitchFamily="34" charset="0"/>
              </a:rPr>
              <a:t>          Growth Season Pruning</a:t>
            </a:r>
          </a:p>
        </p:txBody>
      </p:sp>
      <p:sp>
        <p:nvSpPr>
          <p:cNvPr id="8195" name="Rectangle 3"/>
          <p:cNvSpPr>
            <a:spLocks noGrp="1" noChangeArrowheads="1"/>
          </p:cNvSpPr>
          <p:nvPr>
            <p:ph type="body" idx="1"/>
          </p:nvPr>
        </p:nvSpPr>
        <p:spPr>
          <a:xfrm>
            <a:off x="609600" y="1777895"/>
            <a:ext cx="7696200" cy="4038600"/>
          </a:xfrm>
        </p:spPr>
        <p:txBody>
          <a:bodyPr/>
          <a:lstStyle/>
          <a:p>
            <a:pPr eaLnBrk="1" hangingPunct="1">
              <a:buFontTx/>
              <a:buNone/>
            </a:pPr>
            <a:r>
              <a:rPr lang="en-US" dirty="0"/>
              <a:t>Deadheading</a:t>
            </a:r>
          </a:p>
          <a:p>
            <a:pPr eaLnBrk="1" hangingPunct="1">
              <a:buFontTx/>
              <a:buNone/>
            </a:pPr>
            <a:r>
              <a:rPr lang="en-US" sz="1800" dirty="0"/>
              <a:t>=Prune ¼”  above-outward-facing bud </a:t>
            </a:r>
          </a:p>
          <a:p>
            <a:pPr eaLnBrk="1" hangingPunct="1">
              <a:buFontTx/>
              <a:buNone/>
            </a:pPr>
            <a:r>
              <a:rPr lang="en-US" sz="2000" dirty="0"/>
              <a:t>-Reduces disease; use clean tools  </a:t>
            </a:r>
          </a:p>
          <a:p>
            <a:pPr eaLnBrk="1" hangingPunct="1">
              <a:buFontTx/>
              <a:buNone/>
            </a:pPr>
            <a:r>
              <a:rPr lang="en-US" sz="2000" dirty="0"/>
              <a:t>-Improves air circulation</a:t>
            </a:r>
          </a:p>
          <a:p>
            <a:pPr eaLnBrk="1" hangingPunct="1">
              <a:buFontTx/>
              <a:buNone/>
            </a:pPr>
            <a:r>
              <a:rPr lang="en-US" sz="2000" dirty="0"/>
              <a:t>-Promotes more flowering</a:t>
            </a:r>
          </a:p>
          <a:p>
            <a:pPr eaLnBrk="1" hangingPunct="1">
              <a:buFontTx/>
              <a:buNone/>
            </a:pPr>
            <a:endParaRPr lang="en-US" sz="2000" dirty="0">
              <a:solidFill>
                <a:srgbClr val="009900"/>
              </a:solidFill>
            </a:endParaRPr>
          </a:p>
          <a:p>
            <a:pPr eaLnBrk="1" hangingPunct="1">
              <a:buFontTx/>
              <a:buNone/>
            </a:pPr>
            <a:endParaRPr lang="en-US" sz="2400" dirty="0">
              <a:solidFill>
                <a:srgbClr val="009900"/>
              </a:solidFill>
            </a:endParaRPr>
          </a:p>
        </p:txBody>
      </p:sp>
      <p:pic>
        <p:nvPicPr>
          <p:cNvPr id="5" name="Picture 4">
            <a:extLst>
              <a:ext uri="{FF2B5EF4-FFF2-40B4-BE49-F238E27FC236}">
                <a16:creationId xmlns:a16="http://schemas.microsoft.com/office/drawing/2014/main" id="{CB37A3E3-D18B-4C44-AF9E-B0EB87484443}"/>
              </a:ext>
            </a:extLst>
          </p:cNvPr>
          <p:cNvPicPr/>
          <p:nvPr/>
        </p:nvPicPr>
        <p:blipFill rotWithShape="1">
          <a:blip r:embed="rId3" cstate="print">
            <a:extLst>
              <a:ext uri="{28A0092B-C50C-407E-A947-70E740481C1C}">
                <a14:useLocalDpi xmlns:a14="http://schemas.microsoft.com/office/drawing/2010/main" val="0"/>
              </a:ext>
            </a:extLst>
          </a:blip>
          <a:srcRect t="25961" r="1122" b="2086"/>
          <a:stretch/>
        </p:blipFill>
        <p:spPr bwMode="auto">
          <a:xfrm rot="5400000">
            <a:off x="3492395" y="2577995"/>
            <a:ext cx="4597610" cy="2438400"/>
          </a:xfrm>
          <a:prstGeom prst="rect">
            <a:avLst/>
          </a:prstGeom>
          <a:noFill/>
          <a:ln>
            <a:noFill/>
          </a:ln>
          <a:extLst>
            <a:ext uri="{53640926-AAD7-44D8-BBD7-CCE9431645EC}">
              <a14:shadowObscured xmlns:a14="http://schemas.microsoft.com/office/drawing/2010/main"/>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l"/>
            <a:r>
              <a:rPr lang="en-US" sz="3600" dirty="0"/>
              <a:t>             Propagation</a:t>
            </a:r>
          </a:p>
        </p:txBody>
      </p:sp>
      <p:sp>
        <p:nvSpPr>
          <p:cNvPr id="5" name="Text Placeholder 4"/>
          <p:cNvSpPr>
            <a:spLocks noGrp="1"/>
          </p:cNvSpPr>
          <p:nvPr>
            <p:ph idx="1"/>
          </p:nvPr>
        </p:nvSpPr>
        <p:spPr>
          <a:xfrm>
            <a:off x="470263" y="1285875"/>
            <a:ext cx="8229600" cy="5114926"/>
          </a:xfrm>
        </p:spPr>
        <p:txBody>
          <a:bodyPr>
            <a:normAutofit lnSpcReduction="10000"/>
          </a:bodyPr>
          <a:lstStyle/>
          <a:p>
            <a:pPr marL="0" indent="0">
              <a:buNone/>
            </a:pPr>
            <a:r>
              <a:rPr lang="en-US" sz="2400" dirty="0"/>
              <a:t> </a:t>
            </a:r>
            <a:r>
              <a:rPr lang="en-US" dirty="0"/>
              <a:t>Stem cuttings </a:t>
            </a:r>
          </a:p>
          <a:p>
            <a:pPr>
              <a:buFont typeface="Arial" panose="020B0604020202020204" pitchFamily="34" charset="0"/>
              <a:buChar char="•"/>
            </a:pPr>
            <a:r>
              <a:rPr lang="en-US" sz="2400" dirty="0"/>
              <a:t>Patent-expired samples  (20-year patent)</a:t>
            </a:r>
          </a:p>
          <a:p>
            <a:pPr>
              <a:buFont typeface="Arial" panose="020B0604020202020204" pitchFamily="34" charset="0"/>
              <a:buChar char="•"/>
            </a:pPr>
            <a:r>
              <a:rPr lang="en-US" sz="2400" dirty="0"/>
              <a:t>Semi-hardwood stage preferred ( September- October)</a:t>
            </a:r>
          </a:p>
          <a:p>
            <a:pPr>
              <a:buFont typeface="Arial" panose="020B0604020202020204" pitchFamily="34" charset="0"/>
              <a:buChar char="•"/>
            </a:pPr>
            <a:r>
              <a:rPr lang="en-US" sz="2400" dirty="0"/>
              <a:t>Hardwood (November-January)</a:t>
            </a:r>
          </a:p>
          <a:p>
            <a:pPr>
              <a:buFont typeface="Arial" panose="020B0604020202020204" pitchFamily="34" charset="0"/>
              <a:buChar char="•"/>
            </a:pPr>
            <a:r>
              <a:rPr lang="en-US" sz="2400" dirty="0"/>
              <a:t>Results in less vigorous plants than grafted</a:t>
            </a:r>
          </a:p>
          <a:p>
            <a:pPr marL="0" indent="0">
              <a:buNone/>
            </a:pPr>
            <a:r>
              <a:rPr lang="en-US" sz="2400" dirty="0"/>
              <a:t>     </a:t>
            </a:r>
          </a:p>
          <a:p>
            <a:pPr marL="0" indent="0">
              <a:buNone/>
            </a:pPr>
            <a:r>
              <a:rPr lang="en-US" dirty="0"/>
              <a:t>T-budding                    </a:t>
            </a:r>
          </a:p>
          <a:p>
            <a:pPr>
              <a:buFont typeface="Arial" panose="020B0604020202020204" pitchFamily="34" charset="0"/>
              <a:buChar char="•"/>
            </a:pPr>
            <a:r>
              <a:rPr lang="en-US" sz="2400" dirty="0"/>
              <a:t>Hardy rootstock</a:t>
            </a:r>
          </a:p>
          <a:p>
            <a:pPr marL="0" indent="0"/>
            <a:r>
              <a:rPr lang="en-US" sz="2400" dirty="0"/>
              <a:t>     (</a:t>
            </a:r>
            <a:r>
              <a:rPr lang="en-US" sz="1900" i="1" dirty="0"/>
              <a:t>Rosa</a:t>
            </a:r>
            <a:r>
              <a:rPr lang="en-US" sz="1900" dirty="0"/>
              <a:t> ‘</a:t>
            </a:r>
            <a:r>
              <a:rPr lang="en-US" sz="1900" dirty="0" err="1"/>
              <a:t>Fortuniana</a:t>
            </a:r>
            <a:r>
              <a:rPr lang="en-US" sz="1900" dirty="0"/>
              <a:t>’ or</a:t>
            </a:r>
          </a:p>
          <a:p>
            <a:pPr marL="0" indent="0"/>
            <a:r>
              <a:rPr lang="en-US" sz="1900" dirty="0"/>
              <a:t>                </a:t>
            </a:r>
            <a:r>
              <a:rPr lang="en-US" sz="1900" i="1" dirty="0"/>
              <a:t>R.</a:t>
            </a:r>
            <a:r>
              <a:rPr lang="en-US" sz="1900" dirty="0"/>
              <a:t> ‘Dr. Huey’)</a:t>
            </a:r>
          </a:p>
          <a:p>
            <a:pPr>
              <a:buFont typeface="Arial" panose="020B0604020202020204" pitchFamily="34" charset="0"/>
              <a:buChar char="•"/>
            </a:pPr>
            <a:r>
              <a:rPr lang="en-US" sz="2400" dirty="0"/>
              <a:t>Healthy scion</a:t>
            </a:r>
          </a:p>
        </p:txBody>
      </p:sp>
      <p:pic>
        <p:nvPicPr>
          <p:cNvPr id="4" name="Picture 3">
            <a:extLst>
              <a:ext uri="{FF2B5EF4-FFF2-40B4-BE49-F238E27FC236}">
                <a16:creationId xmlns:a16="http://schemas.microsoft.com/office/drawing/2014/main" id="{BB325E3A-EBF5-4119-A097-048167F67F2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4114800"/>
            <a:ext cx="2924175" cy="1762125"/>
          </a:xfrm>
          <a:prstGeom prst="rect">
            <a:avLst/>
          </a:prstGeom>
          <a:noFill/>
          <a:ln>
            <a:noFill/>
          </a:ln>
        </p:spPr>
      </p:pic>
    </p:spTree>
    <p:extLst>
      <p:ext uri="{BB962C8B-B14F-4D97-AF65-F5344CB8AC3E}">
        <p14:creationId xmlns:p14="http://schemas.microsoft.com/office/powerpoint/2010/main" val="2849331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C0B11E4-374D-41D4-878D-F5E9E703FCC7}"/>
              </a:ext>
            </a:extLst>
          </p:cNvPr>
          <p:cNvSpPr>
            <a:spLocks noGrp="1"/>
          </p:cNvSpPr>
          <p:nvPr>
            <p:ph type="body" sz="quarter" idx="13"/>
          </p:nvPr>
        </p:nvSpPr>
        <p:spPr/>
        <p:txBody>
          <a:bodyPr/>
          <a:lstStyle/>
          <a:p>
            <a:endParaRPr lang="en-US" dirty="0"/>
          </a:p>
        </p:txBody>
      </p:sp>
      <p:sp>
        <p:nvSpPr>
          <p:cNvPr id="3" name="Slide Number Placeholder 2">
            <a:extLst>
              <a:ext uri="{FF2B5EF4-FFF2-40B4-BE49-F238E27FC236}">
                <a16:creationId xmlns:a16="http://schemas.microsoft.com/office/drawing/2014/main" id="{C0601232-1B8A-4ED9-A922-D65ECD0701A3}"/>
              </a:ext>
            </a:extLst>
          </p:cNvPr>
          <p:cNvSpPr>
            <a:spLocks noGrp="1"/>
          </p:cNvSpPr>
          <p:nvPr>
            <p:ph type="sldNum" sz="quarter" idx="16"/>
          </p:nvPr>
        </p:nvSpPr>
        <p:spPr/>
        <p:txBody>
          <a:bodyPr/>
          <a:lstStyle/>
          <a:p>
            <a:fld id="{111DB74A-73E3-49E8-8984-0D5D8C20C556}" type="slidenum">
              <a:rPr lang="en-US" smtClean="0"/>
              <a:pPr/>
              <a:t>34</a:t>
            </a:fld>
            <a:endParaRPr lang="en-US" dirty="0"/>
          </a:p>
        </p:txBody>
      </p:sp>
      <p:sp>
        <p:nvSpPr>
          <p:cNvPr id="4" name="Picture Placeholder 3">
            <a:extLst>
              <a:ext uri="{FF2B5EF4-FFF2-40B4-BE49-F238E27FC236}">
                <a16:creationId xmlns:a16="http://schemas.microsoft.com/office/drawing/2014/main" id="{8F2BC257-5B5D-4C48-9B39-FC764D5AF710}"/>
              </a:ext>
            </a:extLst>
          </p:cNvPr>
          <p:cNvSpPr>
            <a:spLocks noGrp="1"/>
          </p:cNvSpPr>
          <p:nvPr>
            <p:ph type="pic" sz="quarter" idx="18"/>
          </p:nvPr>
        </p:nvSpPr>
        <p:spPr/>
      </p:sp>
      <p:sp>
        <p:nvSpPr>
          <p:cNvPr id="5" name="Title 4">
            <a:extLst>
              <a:ext uri="{FF2B5EF4-FFF2-40B4-BE49-F238E27FC236}">
                <a16:creationId xmlns:a16="http://schemas.microsoft.com/office/drawing/2014/main" id="{940DD831-3CC6-467C-B516-F1676CBA162D}"/>
              </a:ext>
            </a:extLst>
          </p:cNvPr>
          <p:cNvSpPr>
            <a:spLocks noGrp="1"/>
          </p:cNvSpPr>
          <p:nvPr>
            <p:ph type="title"/>
          </p:nvPr>
        </p:nvSpPr>
        <p:spPr/>
        <p:txBody>
          <a:bodyPr/>
          <a:lstStyle/>
          <a:p>
            <a:r>
              <a:rPr lang="en-US" dirty="0"/>
              <a:t>Sydney Australia’s Botanic Garden</a:t>
            </a:r>
          </a:p>
        </p:txBody>
      </p:sp>
      <p:pic>
        <p:nvPicPr>
          <p:cNvPr id="6" name="Picture 5">
            <a:extLst>
              <a:ext uri="{FF2B5EF4-FFF2-40B4-BE49-F238E27FC236}">
                <a16:creationId xmlns:a16="http://schemas.microsoft.com/office/drawing/2014/main" id="{EFF5F0CE-5085-4BCB-81AE-A5B61B0815A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457200" y="3155951"/>
            <a:ext cx="3657599" cy="2743199"/>
          </a:xfrm>
          <a:prstGeom prst="rect">
            <a:avLst/>
          </a:prstGeom>
          <a:noFill/>
          <a:ln>
            <a:noFill/>
          </a:ln>
        </p:spPr>
      </p:pic>
      <p:pic>
        <p:nvPicPr>
          <p:cNvPr id="7" name="Picture 6">
            <a:extLst>
              <a:ext uri="{FF2B5EF4-FFF2-40B4-BE49-F238E27FC236}">
                <a16:creationId xmlns:a16="http://schemas.microsoft.com/office/drawing/2014/main" id="{AA61FF74-7915-45BC-81CB-5380C04CE3C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031779" y="1984670"/>
            <a:ext cx="4536252" cy="3402189"/>
          </a:xfrm>
          <a:prstGeom prst="rect">
            <a:avLst/>
          </a:prstGeom>
          <a:noFill/>
          <a:ln>
            <a:noFill/>
          </a:ln>
        </p:spPr>
      </p:pic>
    </p:spTree>
    <p:extLst>
      <p:ext uri="{BB962C8B-B14F-4D97-AF65-F5344CB8AC3E}">
        <p14:creationId xmlns:p14="http://schemas.microsoft.com/office/powerpoint/2010/main" val="5371802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400539B-5D66-4704-8E13-CF7FC86DDFEE}"/>
              </a:ext>
            </a:extLst>
          </p:cNvPr>
          <p:cNvSpPr>
            <a:spLocks noGrp="1"/>
          </p:cNvSpPr>
          <p:nvPr>
            <p:ph type="title"/>
          </p:nvPr>
        </p:nvSpPr>
        <p:spPr/>
        <p:txBody>
          <a:bodyPr/>
          <a:lstStyle/>
          <a:p>
            <a:endParaRPr lang="en-US"/>
          </a:p>
        </p:txBody>
      </p:sp>
      <p:sp>
        <p:nvSpPr>
          <p:cNvPr id="3" name="Slide Number Placeholder 2">
            <a:extLst>
              <a:ext uri="{FF2B5EF4-FFF2-40B4-BE49-F238E27FC236}">
                <a16:creationId xmlns:a16="http://schemas.microsoft.com/office/drawing/2014/main" id="{ED665205-4E05-4EA1-BB56-4679B1388E54}"/>
              </a:ext>
            </a:extLst>
          </p:cNvPr>
          <p:cNvSpPr>
            <a:spLocks noGrp="1"/>
          </p:cNvSpPr>
          <p:nvPr>
            <p:ph type="sldNum" sz="quarter" idx="12"/>
          </p:nvPr>
        </p:nvSpPr>
        <p:spPr/>
        <p:txBody>
          <a:bodyPr/>
          <a:lstStyle/>
          <a:p>
            <a:fld id="{111DB74A-73E3-49E8-8984-0D5D8C20C556}" type="slidenum">
              <a:rPr lang="en-US" smtClean="0"/>
              <a:pPr/>
              <a:t>35</a:t>
            </a:fld>
            <a:endParaRPr lang="en-US" dirty="0"/>
          </a:p>
        </p:txBody>
      </p:sp>
      <p:pic>
        <p:nvPicPr>
          <p:cNvPr id="8" name="Content Placeholder 7">
            <a:extLst>
              <a:ext uri="{FF2B5EF4-FFF2-40B4-BE49-F238E27FC236}">
                <a16:creationId xmlns:a16="http://schemas.microsoft.com/office/drawing/2014/main" id="{6CDEC376-F715-4F46-949A-6E6DCF213C5B}"/>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692722" y="538787"/>
            <a:ext cx="7758556" cy="5817563"/>
          </a:xfrm>
          <a:prstGeom prst="rect">
            <a:avLst/>
          </a:prstGeom>
          <a:noFill/>
          <a:ln>
            <a:noFill/>
          </a:ln>
        </p:spPr>
      </p:pic>
    </p:spTree>
    <p:extLst>
      <p:ext uri="{BB962C8B-B14F-4D97-AF65-F5344CB8AC3E}">
        <p14:creationId xmlns:p14="http://schemas.microsoft.com/office/powerpoint/2010/main" val="34887614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41755"/>
            <a:ext cx="8534400" cy="894028"/>
          </a:xfrm>
        </p:spPr>
        <p:txBody>
          <a:bodyPr>
            <a:normAutofit/>
          </a:bodyPr>
          <a:lstStyle/>
          <a:p>
            <a:pPr algn="l"/>
            <a:r>
              <a:rPr lang="en-US" sz="3200" b="1" dirty="0">
                <a:solidFill>
                  <a:srgbClr val="0033CC"/>
                </a:solidFill>
                <a:latin typeface="Georgia" pitchFamily="18" charset="0"/>
              </a:rPr>
              <a:t>             </a:t>
            </a:r>
            <a:r>
              <a:rPr lang="en-US" sz="3600" b="1" dirty="0">
                <a:solidFill>
                  <a:srgbClr val="0033CC"/>
                </a:solidFill>
                <a:latin typeface="Georgia" pitchFamily="18" charset="0"/>
              </a:rPr>
              <a:t>IPM</a:t>
            </a:r>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Black Spot</a:t>
            </a:r>
          </a:p>
        </p:txBody>
      </p:sp>
      <p:sp>
        <p:nvSpPr>
          <p:cNvPr id="3" name="Text Placeholder 2"/>
          <p:cNvSpPr>
            <a:spLocks noGrp="1"/>
          </p:cNvSpPr>
          <p:nvPr>
            <p:ph type="body" idx="1"/>
          </p:nvPr>
        </p:nvSpPr>
        <p:spPr>
          <a:xfrm>
            <a:off x="455613" y="1535113"/>
            <a:ext cx="4041775" cy="2046287"/>
          </a:xfrm>
        </p:spPr>
        <p:txBody>
          <a:bodyPr>
            <a:normAutofit fontScale="92500" lnSpcReduction="10000"/>
          </a:bodyPr>
          <a:lstStyle/>
          <a:p>
            <a:endParaRPr lang="en-US" sz="2000" b="0" dirty="0">
              <a:cs typeface="Arial" panose="020B0604020202020204" pitchFamily="34" charset="0"/>
            </a:endParaRPr>
          </a:p>
          <a:p>
            <a:r>
              <a:rPr lang="en-US" sz="2000" b="0" dirty="0">
                <a:cs typeface="Arial" panose="020B0604020202020204" pitchFamily="34" charset="0"/>
              </a:rPr>
              <a:t>Spots appear on upper surfaces of     leaves &amp; succulent stems, surrounded by yellow margins</a:t>
            </a:r>
          </a:p>
          <a:p>
            <a:endParaRPr lang="en-US" sz="2000" dirty="0"/>
          </a:p>
          <a:p>
            <a:r>
              <a:rPr lang="en-US" sz="2000" b="0" dirty="0">
                <a:cs typeface="Arial" panose="020B0604020202020204" pitchFamily="34" charset="0"/>
              </a:rPr>
              <a:t>-Leaves may drop </a:t>
            </a:r>
          </a:p>
          <a:p>
            <a:pPr>
              <a:buFontTx/>
              <a:buChar char="•"/>
            </a:pPr>
            <a:endParaRPr lang="en-US" sz="1800" dirty="0">
              <a:latin typeface="Arial" panose="020B0604020202020204" pitchFamily="34" charset="0"/>
              <a:cs typeface="Arial" panose="020B0604020202020204" pitchFamily="34" charset="0"/>
            </a:endParaRPr>
          </a:p>
          <a:p>
            <a:endParaRPr lang="en-US" sz="2000" b="0" dirty="0"/>
          </a:p>
        </p:txBody>
      </p:sp>
      <p:sp>
        <p:nvSpPr>
          <p:cNvPr id="4" name="Content Placeholder 3"/>
          <p:cNvSpPr>
            <a:spLocks noGrp="1"/>
          </p:cNvSpPr>
          <p:nvPr>
            <p:ph sz="half" idx="2"/>
          </p:nvPr>
        </p:nvSpPr>
        <p:spPr>
          <a:xfrm>
            <a:off x="304800" y="3200400"/>
            <a:ext cx="4192588" cy="3276600"/>
          </a:xfrm>
        </p:spPr>
        <p:txBody>
          <a:bodyPr>
            <a:normAutofit fontScale="92500" lnSpcReduction="20000"/>
          </a:bodyPr>
          <a:lstStyle/>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   </a:t>
            </a:r>
            <a:r>
              <a:rPr lang="en-US" i="1" dirty="0">
                <a:solidFill>
                  <a:srgbClr val="0033CC"/>
                </a:solidFill>
              </a:rPr>
              <a:t>Controls:</a:t>
            </a:r>
            <a:endParaRPr lang="en-US" dirty="0">
              <a:latin typeface="Arial" panose="020B0604020202020204" pitchFamily="34"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latin typeface="Arial" panose="020B0604020202020204" pitchFamily="34" charset="0"/>
                <a:ea typeface="Times New Roman" panose="02020603050405020304" pitchFamily="18" charset="0"/>
                <a:cs typeface="Arial" panose="020B0604020202020204" pitchFamily="34" charset="0"/>
              </a:rPr>
              <a:t>-</a:t>
            </a:r>
            <a:r>
              <a:rPr lang="en-US" sz="2000" kern="1200" dirty="0">
                <a:solidFill>
                  <a:srgbClr val="44546A"/>
                </a:solidFill>
                <a:effectLst/>
                <a:ea typeface="Times New Roman" panose="02020603050405020304" pitchFamily="18" charset="0"/>
                <a:cs typeface="Arial" panose="020B0604020202020204" pitchFamily="34" charset="0"/>
              </a:rPr>
              <a:t>Leaves should be wet no more</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 than 7 hours</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-Keep good air circulation </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-prune out affected stems </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endParaRPr lang="en-US" sz="2000" kern="1200" dirty="0">
              <a:solidFill>
                <a:srgbClr val="44546A"/>
              </a:solidFill>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 -baking soda solution     </a:t>
            </a: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  (4 t. baking soda +</a:t>
            </a:r>
            <a:endParaRPr lang="en-US" sz="2000" dirty="0">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          1 T.  </a:t>
            </a:r>
            <a:r>
              <a:rPr lang="en-US" sz="2000" dirty="0">
                <a:solidFill>
                  <a:srgbClr val="44546A"/>
                </a:solidFill>
                <a:ea typeface="Times New Roman" panose="02020603050405020304" pitchFamily="18" charset="0"/>
                <a:cs typeface="Arial" panose="020B0604020202020204" pitchFamily="34" charset="0"/>
              </a:rPr>
              <a:t>horticultural </a:t>
            </a:r>
            <a:r>
              <a:rPr lang="en-US" sz="2000" kern="1200" dirty="0">
                <a:solidFill>
                  <a:srgbClr val="44546A"/>
                </a:solidFill>
                <a:effectLst/>
                <a:ea typeface="Times New Roman" panose="02020603050405020304" pitchFamily="18" charset="0"/>
                <a:cs typeface="Arial" panose="020B0604020202020204" pitchFamily="34" charset="0"/>
              </a:rPr>
              <a:t>oil +</a:t>
            </a:r>
          </a:p>
          <a:p>
            <a:pPr marL="347345" marR="0" indent="-347345">
              <a:lnSpc>
                <a:spcPct val="80000"/>
              </a:lnSpc>
              <a:spcBef>
                <a:spcPts val="410"/>
              </a:spcBef>
              <a:spcAft>
                <a:spcPts val="0"/>
              </a:spcAft>
            </a:pPr>
            <a:r>
              <a:rPr lang="en-US" sz="2000" dirty="0">
                <a:effectLst/>
                <a:ea typeface="Times New Roman" panose="02020603050405020304" pitchFamily="18" charset="0"/>
                <a:cs typeface="Arial" panose="020B0604020202020204" pitchFamily="34" charset="0"/>
              </a:rPr>
              <a:t>          1 gallon water)</a:t>
            </a:r>
          </a:p>
          <a:p>
            <a:pPr marL="347345" marR="0" indent="-347345">
              <a:lnSpc>
                <a:spcPct val="80000"/>
              </a:lnSpc>
              <a:spcBef>
                <a:spcPts val="410"/>
              </a:spcBef>
              <a:spcAft>
                <a:spcPts val="0"/>
              </a:spcAft>
            </a:pPr>
            <a:endParaRPr lang="en-US" sz="2000" kern="1200" dirty="0">
              <a:solidFill>
                <a:srgbClr val="44546A"/>
              </a:solidFill>
              <a:effectLst/>
              <a:ea typeface="Times New Roman" panose="02020603050405020304" pitchFamily="18" charset="0"/>
              <a:cs typeface="Arial" panose="020B0604020202020204" pitchFamily="34" charset="0"/>
            </a:endParaRPr>
          </a:p>
          <a:p>
            <a:pPr marL="347345" marR="0" indent="-347345">
              <a:lnSpc>
                <a:spcPct val="80000"/>
              </a:lnSpc>
              <a:spcBef>
                <a:spcPts val="410"/>
              </a:spcBef>
              <a:spcAft>
                <a:spcPts val="0"/>
              </a:spcAft>
            </a:pPr>
            <a:r>
              <a:rPr lang="en-US" sz="2000" kern="1200" dirty="0">
                <a:solidFill>
                  <a:srgbClr val="44546A"/>
                </a:solidFill>
                <a:effectLst/>
                <a:ea typeface="Times New Roman" panose="02020603050405020304" pitchFamily="18" charset="0"/>
                <a:cs typeface="Arial" panose="020B0604020202020204" pitchFamily="34" charset="0"/>
              </a:rPr>
              <a:t>-Neem oil or fungicides  (after rain)</a:t>
            </a:r>
            <a:endParaRPr lang="en-US" sz="2000" dirty="0">
              <a:effectLst/>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n-US" sz="2000" dirty="0">
                <a:effectLst/>
                <a:ea typeface="Calibri" panose="020F0502020204030204" pitchFamily="34" charset="0"/>
                <a:cs typeface="Times New Roman" panose="02020603050405020304" pitchFamily="18" charset="0"/>
              </a:rPr>
              <a:t> </a:t>
            </a:r>
          </a:p>
          <a:p>
            <a:pPr eaLnBrk="1" fontAlgn="auto" hangingPunct="1">
              <a:lnSpc>
                <a:spcPct val="80000"/>
              </a:lnSpc>
              <a:spcAft>
                <a:spcPts val="0"/>
              </a:spcAft>
              <a:buFontTx/>
              <a:buNone/>
              <a:defRPr/>
            </a:pPr>
            <a:endParaRPr lang="en-US" dirty="0"/>
          </a:p>
        </p:txBody>
      </p:sp>
      <p:sp>
        <p:nvSpPr>
          <p:cNvPr id="5" name="Text Placeholder 4"/>
          <p:cNvSpPr>
            <a:spLocks noGrp="1"/>
          </p:cNvSpPr>
          <p:nvPr>
            <p:ph type="body" sz="quarter" idx="3"/>
          </p:nvPr>
        </p:nvSpPr>
        <p:spPr/>
        <p:txBody>
          <a:bodyPr>
            <a:normAutofit fontScale="92500" lnSpcReduction="10000"/>
          </a:bodyPr>
          <a:lstStyle/>
          <a:p>
            <a:endParaRPr lang="en-US"/>
          </a:p>
        </p:txBody>
      </p:sp>
      <p:pic>
        <p:nvPicPr>
          <p:cNvPr id="9" name="Content Placeholder 8" descr="Black spot causes dark blotches and yellowing.">
            <a:hlinkClick r:id="rId3"/>
            <a:extLst>
              <a:ext uri="{FF2B5EF4-FFF2-40B4-BE49-F238E27FC236}">
                <a16:creationId xmlns:a16="http://schemas.microsoft.com/office/drawing/2014/main" id="{C96B3130-0EA3-4AE6-96D5-F27623516792}"/>
              </a:ext>
            </a:extLst>
          </p:cNvPr>
          <p:cNvPicPr>
            <a:picLocks noGrp="1"/>
          </p:cNvPicPr>
          <p:nvPr>
            <p:ph sz="quarter" idx="4"/>
          </p:nvPr>
        </p:nvPicPr>
        <p:blipFill>
          <a:blip r:embed="rId4" cstate="print"/>
          <a:srcRect/>
          <a:stretch>
            <a:fillRect/>
          </a:stretch>
        </p:blipFill>
        <p:spPr>
          <a:xfrm>
            <a:off x="5105400" y="2541322"/>
            <a:ext cx="2743200" cy="2046287"/>
          </a:xfrm>
        </p:spPr>
      </p:pic>
    </p:spTree>
    <p:extLst>
      <p:ext uri="{BB962C8B-B14F-4D97-AF65-F5344CB8AC3E}">
        <p14:creationId xmlns:p14="http://schemas.microsoft.com/office/powerpoint/2010/main" val="21524180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p>
            <a:pPr algn="l"/>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Rust</a:t>
            </a:r>
          </a:p>
        </p:txBody>
      </p:sp>
      <p:sp>
        <p:nvSpPr>
          <p:cNvPr id="3" name="Text Placeholder 2"/>
          <p:cNvSpPr>
            <a:spLocks noGrp="1"/>
          </p:cNvSpPr>
          <p:nvPr>
            <p:ph type="body" idx="1"/>
          </p:nvPr>
        </p:nvSpPr>
        <p:spPr>
          <a:xfrm>
            <a:off x="455613" y="1535113"/>
            <a:ext cx="4041775" cy="1893887"/>
          </a:xfrm>
        </p:spPr>
        <p:txBody>
          <a:bodyPr>
            <a:normAutofit/>
          </a:bodyPr>
          <a:lstStyle/>
          <a:p>
            <a:r>
              <a:rPr lang="en-US" sz="2000" b="0" dirty="0">
                <a:cs typeface="Arial" panose="020B0604020202020204" pitchFamily="34" charset="0"/>
              </a:rPr>
              <a:t>Appears in cool, moist weather</a:t>
            </a:r>
          </a:p>
          <a:p>
            <a:r>
              <a:rPr lang="en-US" sz="2000" b="0" dirty="0">
                <a:cs typeface="Arial" panose="020B0604020202020204" pitchFamily="34" charset="0"/>
              </a:rPr>
              <a:t>   -orange pustules on underside of leaves </a:t>
            </a:r>
          </a:p>
          <a:p>
            <a:r>
              <a:rPr lang="en-US" sz="2000" b="0" dirty="0">
                <a:cs typeface="Arial" panose="020B0604020202020204" pitchFamily="34" charset="0"/>
              </a:rPr>
              <a:t>   -discolored upper side of leaves</a:t>
            </a:r>
          </a:p>
          <a:p>
            <a:endParaRPr lang="en-US" sz="2000" i="1" dirty="0">
              <a:solidFill>
                <a:srgbClr val="0033CC"/>
              </a:solidFill>
            </a:endParaRPr>
          </a:p>
          <a:p>
            <a:endParaRPr lang="en-US" sz="2000" b="0" dirty="0"/>
          </a:p>
        </p:txBody>
      </p:sp>
      <p:sp>
        <p:nvSpPr>
          <p:cNvPr id="4" name="Content Placeholder 3"/>
          <p:cNvSpPr>
            <a:spLocks noGrp="1"/>
          </p:cNvSpPr>
          <p:nvPr>
            <p:ph sz="half" idx="2"/>
          </p:nvPr>
        </p:nvSpPr>
        <p:spPr>
          <a:xfrm>
            <a:off x="304800" y="3200400"/>
            <a:ext cx="4040188" cy="3276600"/>
          </a:xfrm>
        </p:spPr>
        <p:txBody>
          <a:bodyPr>
            <a:normAutofit fontScale="92500" lnSpcReduction="10000"/>
          </a:bodyPr>
          <a:lstStyle/>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   </a:t>
            </a:r>
            <a:r>
              <a:rPr lang="en-US" i="1" dirty="0">
                <a:solidFill>
                  <a:srgbClr val="0033CC"/>
                </a:solidFill>
              </a:rPr>
              <a:t>Controls:</a:t>
            </a:r>
            <a:endParaRPr lang="en-US" dirty="0">
              <a:latin typeface="Arial" panose="020B0604020202020204" pitchFamily="34" charset="0"/>
              <a:cs typeface="Arial" panose="020B0604020202020204" pitchFamily="34" charset="0"/>
            </a:endParaRPr>
          </a:p>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a:t>
            </a:r>
            <a:r>
              <a:rPr lang="en-US" sz="2000" dirty="0">
                <a:cs typeface="Arial" panose="020B0604020202020204" pitchFamily="34" charset="0"/>
              </a:rPr>
              <a:t>Avoid overhead watering</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-Prune back severely affected</a:t>
            </a:r>
          </a:p>
          <a:p>
            <a:pPr eaLnBrk="1" fontAlgn="auto" hangingPunct="1">
              <a:lnSpc>
                <a:spcPct val="80000"/>
              </a:lnSpc>
              <a:spcAft>
                <a:spcPts val="0"/>
              </a:spcAft>
              <a:buFontTx/>
              <a:buNone/>
              <a:defRPr/>
            </a:pPr>
            <a:r>
              <a:rPr lang="en-US" sz="2000" dirty="0">
                <a:cs typeface="Arial" panose="020B0604020202020204" pitchFamily="34" charset="0"/>
              </a:rPr>
              <a:t>  canes</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-Winter leaf sanitation</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-Treat with neem oil</a:t>
            </a:r>
          </a:p>
          <a:p>
            <a:pPr eaLnBrk="1" fontAlgn="auto" hangingPunct="1">
              <a:lnSpc>
                <a:spcPct val="80000"/>
              </a:lnSpc>
              <a:spcAft>
                <a:spcPts val="0"/>
              </a:spcAft>
              <a:buFontTx/>
              <a:buNone/>
              <a:defRPr/>
            </a:pPr>
            <a:endParaRPr lang="en-US" sz="2000" dirty="0">
              <a:cs typeface="Arial" panose="020B0604020202020204" pitchFamily="34" charset="0"/>
            </a:endParaRPr>
          </a:p>
          <a:p>
            <a:pPr eaLnBrk="1" fontAlgn="auto" hangingPunct="1">
              <a:lnSpc>
                <a:spcPct val="80000"/>
              </a:lnSpc>
              <a:spcAft>
                <a:spcPts val="0"/>
              </a:spcAft>
              <a:buFontTx/>
              <a:buNone/>
              <a:defRPr/>
            </a:pPr>
            <a:r>
              <a:rPr lang="en-US" sz="2000" dirty="0">
                <a:cs typeface="Arial" panose="020B0604020202020204" pitchFamily="34" charset="0"/>
              </a:rPr>
              <a:t>-Preventive applications of </a:t>
            </a:r>
          </a:p>
          <a:p>
            <a:pPr eaLnBrk="1" fontAlgn="auto" hangingPunct="1">
              <a:lnSpc>
                <a:spcPct val="80000"/>
              </a:lnSpc>
              <a:spcAft>
                <a:spcPts val="0"/>
              </a:spcAft>
              <a:buFontTx/>
              <a:buNone/>
              <a:defRPr/>
            </a:pPr>
            <a:r>
              <a:rPr lang="en-US" sz="2000" dirty="0">
                <a:cs typeface="Arial" panose="020B0604020202020204" pitchFamily="34" charset="0"/>
              </a:rPr>
              <a:t>  fungicide</a:t>
            </a:r>
          </a:p>
          <a:p>
            <a:endParaRPr lang="en-US" dirty="0"/>
          </a:p>
        </p:txBody>
      </p:sp>
      <p:sp>
        <p:nvSpPr>
          <p:cNvPr id="5" name="Text Placeholder 4"/>
          <p:cNvSpPr>
            <a:spLocks noGrp="1"/>
          </p:cNvSpPr>
          <p:nvPr>
            <p:ph type="body" sz="quarter" idx="3"/>
          </p:nvPr>
        </p:nvSpPr>
        <p:spPr/>
        <p:txBody>
          <a:bodyPr>
            <a:normAutofit/>
          </a:bodyPr>
          <a:lstStyle/>
          <a:p>
            <a:endParaRPr lang="en-US"/>
          </a:p>
        </p:txBody>
      </p:sp>
      <p:pic>
        <p:nvPicPr>
          <p:cNvPr id="10" name="Content Placeholder 8" descr="Rose rust appears as reddish brown spots on the lower leaf surface (left and bottom) and as yellow patches on the upper leaf surface (right).">
            <a:hlinkClick r:id="rId3"/>
            <a:extLst>
              <a:ext uri="{FF2B5EF4-FFF2-40B4-BE49-F238E27FC236}">
                <a16:creationId xmlns:a16="http://schemas.microsoft.com/office/drawing/2014/main" id="{CAB83302-07A3-4086-B4F5-29844AECEF4A}"/>
              </a:ext>
            </a:extLst>
          </p:cNvPr>
          <p:cNvPicPr>
            <a:picLocks noGrp="1"/>
          </p:cNvPicPr>
          <p:nvPr>
            <p:ph sz="quarter" idx="4"/>
          </p:nvPr>
        </p:nvPicPr>
        <p:blipFill>
          <a:blip r:embed="rId4" cstate="print"/>
          <a:srcRect/>
          <a:stretch>
            <a:fillRect/>
          </a:stretch>
        </p:blipFill>
        <p:spPr>
          <a:xfrm>
            <a:off x="4799014" y="2796557"/>
            <a:ext cx="2890838" cy="2461419"/>
          </a:xfrm>
        </p:spPr>
      </p:pic>
    </p:spTree>
    <p:extLst>
      <p:ext uri="{BB962C8B-B14F-4D97-AF65-F5344CB8AC3E}">
        <p14:creationId xmlns:p14="http://schemas.microsoft.com/office/powerpoint/2010/main" val="241584640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p>
            <a:pPr algn="l"/>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Powdery Mildew</a:t>
            </a:r>
          </a:p>
        </p:txBody>
      </p:sp>
      <p:sp>
        <p:nvSpPr>
          <p:cNvPr id="3" name="Text Placeholder 2"/>
          <p:cNvSpPr>
            <a:spLocks noGrp="1"/>
          </p:cNvSpPr>
          <p:nvPr>
            <p:ph type="body" idx="1"/>
          </p:nvPr>
        </p:nvSpPr>
        <p:spPr>
          <a:xfrm>
            <a:off x="457200" y="762001"/>
            <a:ext cx="4040188" cy="1143001"/>
          </a:xfrm>
        </p:spPr>
        <p:txBody>
          <a:bodyPr>
            <a:normAutofit/>
          </a:bodyPr>
          <a:lstStyle/>
          <a:p>
            <a:r>
              <a:rPr lang="en-US" sz="2000" b="0" dirty="0"/>
              <a:t>Appears in spring on leaves.  Affects new growth.</a:t>
            </a:r>
          </a:p>
        </p:txBody>
      </p:sp>
      <p:sp>
        <p:nvSpPr>
          <p:cNvPr id="4" name="Content Placeholder 3"/>
          <p:cNvSpPr>
            <a:spLocks noGrp="1"/>
          </p:cNvSpPr>
          <p:nvPr>
            <p:ph sz="half" idx="2"/>
          </p:nvPr>
        </p:nvSpPr>
        <p:spPr>
          <a:xfrm>
            <a:off x="259292" y="2144710"/>
            <a:ext cx="4693708" cy="4438651"/>
          </a:xfrm>
        </p:spPr>
        <p:txBody>
          <a:bodyPr>
            <a:normAutofit fontScale="47500" lnSpcReduction="20000"/>
          </a:bodyPr>
          <a:lstStyle/>
          <a:p>
            <a:pPr eaLnBrk="1" fontAlgn="auto" hangingPunct="1">
              <a:lnSpc>
                <a:spcPct val="80000"/>
              </a:lnSpc>
              <a:spcAft>
                <a:spcPts val="0"/>
              </a:spcAft>
              <a:buFontTx/>
              <a:buNone/>
              <a:defRPr/>
            </a:pPr>
            <a:r>
              <a:rPr lang="en-US" sz="2000" dirty="0">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pPr eaLnBrk="1" fontAlgn="auto" hangingPunct="1">
              <a:lnSpc>
                <a:spcPct val="80000"/>
              </a:lnSpc>
              <a:spcAft>
                <a:spcPts val="0"/>
              </a:spcAft>
              <a:buFontTx/>
              <a:buNone/>
              <a:defRPr/>
            </a:pPr>
            <a:r>
              <a:rPr lang="en-US" sz="4200" b="1" i="1" dirty="0">
                <a:solidFill>
                  <a:srgbClr val="3333FF"/>
                </a:solidFill>
              </a:rPr>
              <a:t>Controls:</a:t>
            </a:r>
          </a:p>
          <a:p>
            <a:pPr eaLnBrk="1" fontAlgn="auto" hangingPunct="1">
              <a:lnSpc>
                <a:spcPct val="80000"/>
              </a:lnSpc>
              <a:spcAft>
                <a:spcPts val="0"/>
              </a:spcAft>
              <a:buFontTx/>
              <a:buNone/>
              <a:defRPr/>
            </a:pPr>
            <a:r>
              <a:rPr lang="en-US" sz="4200" dirty="0"/>
              <a:t> </a:t>
            </a:r>
          </a:p>
          <a:p>
            <a:pPr eaLnBrk="1" fontAlgn="auto" hangingPunct="1">
              <a:lnSpc>
                <a:spcPct val="80000"/>
              </a:lnSpc>
              <a:spcAft>
                <a:spcPts val="0"/>
              </a:spcAft>
              <a:buFontTx/>
              <a:buNone/>
              <a:defRPr/>
            </a:pPr>
            <a:r>
              <a:rPr lang="en-US" sz="4200" dirty="0"/>
              <a:t>-</a:t>
            </a:r>
            <a:r>
              <a:rPr lang="en-US" sz="4200" dirty="0">
                <a:cs typeface="Arial" pitchFamily="34" charset="0"/>
              </a:rPr>
              <a:t>Prune to prevent shading &amp; congestion</a:t>
            </a:r>
          </a:p>
          <a:p>
            <a:pPr eaLnBrk="1" fontAlgn="auto" hangingPunct="1">
              <a:lnSpc>
                <a:spcPct val="80000"/>
              </a:lnSpc>
              <a:spcAft>
                <a:spcPts val="0"/>
              </a:spcAft>
              <a:buFontTx/>
              <a:buNone/>
              <a:defRPr/>
            </a:pPr>
            <a:endParaRPr lang="en-US" sz="4200" dirty="0">
              <a:cs typeface="Arial" pitchFamily="34" charset="0"/>
            </a:endParaRPr>
          </a:p>
          <a:p>
            <a:pPr eaLnBrk="1" fontAlgn="auto" hangingPunct="1">
              <a:lnSpc>
                <a:spcPct val="80000"/>
              </a:lnSpc>
              <a:spcAft>
                <a:spcPts val="0"/>
              </a:spcAft>
              <a:buFontTx/>
              <a:buNone/>
              <a:defRPr/>
            </a:pPr>
            <a:r>
              <a:rPr lang="en-US" sz="4200" dirty="0">
                <a:cs typeface="Arial" pitchFamily="34" charset="0"/>
              </a:rPr>
              <a:t>-Management</a:t>
            </a:r>
          </a:p>
          <a:p>
            <a:pPr eaLnBrk="1" fontAlgn="auto" hangingPunct="1">
              <a:lnSpc>
                <a:spcPct val="80000"/>
              </a:lnSpc>
              <a:spcAft>
                <a:spcPts val="0"/>
              </a:spcAft>
              <a:buFontTx/>
              <a:buNone/>
              <a:defRPr/>
            </a:pPr>
            <a:endParaRPr lang="en-US" sz="4200" dirty="0">
              <a:cs typeface="Arial" pitchFamily="34" charset="0"/>
            </a:endParaRPr>
          </a:p>
          <a:p>
            <a:pPr eaLnBrk="1" fontAlgn="auto" hangingPunct="1">
              <a:lnSpc>
                <a:spcPct val="80000"/>
              </a:lnSpc>
              <a:spcAft>
                <a:spcPts val="0"/>
              </a:spcAft>
              <a:buNone/>
              <a:defRPr/>
            </a:pPr>
            <a:r>
              <a:rPr lang="en-US" sz="4200" dirty="0">
                <a:cs typeface="Arial" pitchFamily="34" charset="0"/>
              </a:rPr>
              <a:t>     *Blast of water</a:t>
            </a:r>
          </a:p>
          <a:p>
            <a:pPr eaLnBrk="1" fontAlgn="auto" hangingPunct="1">
              <a:lnSpc>
                <a:spcPct val="80000"/>
              </a:lnSpc>
              <a:spcAft>
                <a:spcPts val="0"/>
              </a:spcAft>
              <a:buNone/>
              <a:defRPr/>
            </a:pPr>
            <a:r>
              <a:rPr lang="en-US" sz="4200" dirty="0">
                <a:cs typeface="Arial" pitchFamily="34" charset="0"/>
              </a:rPr>
              <a:t>     *Horticultural oils</a:t>
            </a:r>
          </a:p>
          <a:p>
            <a:pPr eaLnBrk="1" fontAlgn="auto" hangingPunct="1">
              <a:lnSpc>
                <a:spcPct val="80000"/>
              </a:lnSpc>
              <a:spcAft>
                <a:spcPts val="0"/>
              </a:spcAft>
              <a:buNone/>
              <a:defRPr/>
            </a:pPr>
            <a:r>
              <a:rPr lang="en-US" sz="4200" b="1" dirty="0">
                <a:cs typeface="Arial" pitchFamily="34" charset="0"/>
              </a:rPr>
              <a:t>     *</a:t>
            </a:r>
            <a:r>
              <a:rPr lang="en-US" sz="4200" dirty="0">
                <a:cs typeface="Arial" pitchFamily="34" charset="0"/>
              </a:rPr>
              <a:t>4 </a:t>
            </a:r>
            <a:r>
              <a:rPr lang="en-US" sz="4200" dirty="0" err="1">
                <a:cs typeface="Arial" pitchFamily="34" charset="0"/>
              </a:rPr>
              <a:t>tsp.baking</a:t>
            </a:r>
            <a:r>
              <a:rPr lang="en-US" sz="4200" dirty="0">
                <a:cs typeface="Arial" pitchFamily="34" charset="0"/>
              </a:rPr>
              <a:t> soda per gallon </a:t>
            </a:r>
          </a:p>
          <a:p>
            <a:pPr eaLnBrk="1" fontAlgn="auto" hangingPunct="1">
              <a:lnSpc>
                <a:spcPct val="80000"/>
              </a:lnSpc>
              <a:spcAft>
                <a:spcPts val="0"/>
              </a:spcAft>
              <a:buNone/>
              <a:defRPr/>
            </a:pPr>
            <a:r>
              <a:rPr lang="en-US" sz="4200" dirty="0">
                <a:cs typeface="Arial" pitchFamily="34" charset="0"/>
              </a:rPr>
              <a:t>           with 1% solution of</a:t>
            </a:r>
          </a:p>
          <a:p>
            <a:pPr eaLnBrk="1" fontAlgn="auto" hangingPunct="1">
              <a:lnSpc>
                <a:spcPct val="80000"/>
              </a:lnSpc>
              <a:spcAft>
                <a:spcPts val="0"/>
              </a:spcAft>
              <a:buNone/>
              <a:defRPr/>
            </a:pPr>
            <a:r>
              <a:rPr lang="en-US" sz="4200" dirty="0">
                <a:cs typeface="Arial" pitchFamily="34" charset="0"/>
              </a:rPr>
              <a:t>              horticultural  oil</a:t>
            </a:r>
          </a:p>
          <a:p>
            <a:pPr eaLnBrk="1" fontAlgn="auto" hangingPunct="1">
              <a:lnSpc>
                <a:spcPct val="80000"/>
              </a:lnSpc>
              <a:spcAft>
                <a:spcPts val="0"/>
              </a:spcAft>
              <a:buNone/>
              <a:defRPr/>
            </a:pPr>
            <a:r>
              <a:rPr lang="en-US" sz="4200" dirty="0">
                <a:cs typeface="Arial" pitchFamily="34" charset="0"/>
              </a:rPr>
              <a:t>	</a:t>
            </a:r>
          </a:p>
          <a:p>
            <a:pPr eaLnBrk="1" fontAlgn="auto" hangingPunct="1">
              <a:lnSpc>
                <a:spcPct val="80000"/>
              </a:lnSpc>
              <a:spcAft>
                <a:spcPts val="0"/>
              </a:spcAft>
              <a:buNone/>
              <a:defRPr/>
            </a:pPr>
            <a:r>
              <a:rPr lang="en-US" sz="4200" dirty="0">
                <a:cs typeface="Arial" pitchFamily="34" charset="0"/>
              </a:rPr>
              <a:t>	*Serenade</a:t>
            </a:r>
          </a:p>
          <a:p>
            <a:pPr eaLnBrk="1" fontAlgn="auto" hangingPunct="1">
              <a:lnSpc>
                <a:spcPct val="80000"/>
              </a:lnSpc>
              <a:spcAft>
                <a:spcPts val="0"/>
              </a:spcAft>
              <a:buNone/>
              <a:defRPr/>
            </a:pPr>
            <a:r>
              <a:rPr lang="en-US" sz="4200" dirty="0">
                <a:cs typeface="Arial" pitchFamily="34" charset="0"/>
              </a:rPr>
              <a:t>	 *Sulfur fungicide</a:t>
            </a:r>
          </a:p>
          <a:p>
            <a:pPr eaLnBrk="1" fontAlgn="auto" hangingPunct="1">
              <a:lnSpc>
                <a:spcPct val="80000"/>
              </a:lnSpc>
              <a:spcAft>
                <a:spcPts val="0"/>
              </a:spcAft>
              <a:buFontTx/>
              <a:buNone/>
              <a:defRPr/>
            </a:pPr>
            <a:endParaRPr lang="en-US" sz="4200" b="1" dirty="0"/>
          </a:p>
          <a:p>
            <a:pPr eaLnBrk="1" fontAlgn="auto" hangingPunct="1">
              <a:lnSpc>
                <a:spcPct val="80000"/>
              </a:lnSpc>
              <a:spcAft>
                <a:spcPts val="0"/>
              </a:spcAft>
              <a:buFontTx/>
              <a:buNone/>
              <a:defRPr/>
            </a:pPr>
            <a:r>
              <a:rPr lang="en-US" sz="4200" b="1" dirty="0"/>
              <a:t>	</a:t>
            </a:r>
            <a:endParaRPr lang="en-US" sz="4200" dirty="0"/>
          </a:p>
        </p:txBody>
      </p:sp>
      <p:sp>
        <p:nvSpPr>
          <p:cNvPr id="5" name="Text Placeholder 4"/>
          <p:cNvSpPr>
            <a:spLocks noGrp="1"/>
          </p:cNvSpPr>
          <p:nvPr>
            <p:ph type="body" sz="quarter" idx="3"/>
          </p:nvPr>
        </p:nvSpPr>
        <p:spPr/>
        <p:txBody>
          <a:bodyPr>
            <a:normAutofit/>
          </a:bodyPr>
          <a:lstStyle/>
          <a:p>
            <a:endParaRPr lang="en-US" dirty="0"/>
          </a:p>
        </p:txBody>
      </p:sp>
      <p:pic>
        <p:nvPicPr>
          <p:cNvPr id="9" name="Picture 9" descr="Photo">
            <a:extLst>
              <a:ext uri="{FF2B5EF4-FFF2-40B4-BE49-F238E27FC236}">
                <a16:creationId xmlns:a16="http://schemas.microsoft.com/office/drawing/2014/main" id="{571741B5-F52E-40EF-8E25-4E3EC3B276B8}"/>
              </a:ext>
            </a:extLst>
          </p:cNvPr>
          <p:cNvPicPr>
            <a:picLocks noGrp="1" noChangeAspect="1" noChangeArrowheads="1"/>
          </p:cNvPicPr>
          <p:nvPr>
            <p:ph sz="quarter" idx="4"/>
          </p:nvPr>
        </p:nvPicPr>
        <p:blipFill>
          <a:blip r:embed="rId3" cstate="print"/>
          <a:srcRect/>
          <a:stretch>
            <a:fillRect/>
          </a:stretch>
        </p:blipFill>
        <p:spPr bwMode="auto">
          <a:xfrm>
            <a:off x="4645025" y="2814606"/>
            <a:ext cx="4041775" cy="2671826"/>
          </a:xfrm>
          <a:prstGeom prst="rect">
            <a:avLst/>
          </a:prstGeom>
          <a:noFill/>
          <a:ln w="9525">
            <a:noFill/>
            <a:miter lim="800000"/>
            <a:headEnd/>
            <a:tailEnd/>
          </a:ln>
        </p:spPr>
      </p:pic>
    </p:spTree>
    <p:extLst>
      <p:ext uri="{BB962C8B-B14F-4D97-AF65-F5344CB8AC3E}">
        <p14:creationId xmlns:p14="http://schemas.microsoft.com/office/powerpoint/2010/main" val="98131174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274638"/>
            <a:ext cx="7391400" cy="1143000"/>
          </a:xfrm>
        </p:spPr>
        <p:txBody>
          <a:bodyPr/>
          <a:lstStyle/>
          <a:p>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Botrytis Blight</a:t>
            </a:r>
          </a:p>
        </p:txBody>
      </p:sp>
      <p:sp>
        <p:nvSpPr>
          <p:cNvPr id="3" name="Text Placeholder 2"/>
          <p:cNvSpPr>
            <a:spLocks noGrp="1"/>
          </p:cNvSpPr>
          <p:nvPr>
            <p:ph type="body" idx="1"/>
          </p:nvPr>
        </p:nvSpPr>
        <p:spPr/>
        <p:txBody>
          <a:bodyPr>
            <a:noAutofit/>
          </a:bodyPr>
          <a:lstStyle/>
          <a:p>
            <a:r>
              <a:rPr lang="en-US" sz="2000" b="0" dirty="0"/>
              <a:t>Occurs during wet conditions at branch tips &amp; flowers</a:t>
            </a:r>
          </a:p>
        </p:txBody>
      </p:sp>
      <p:sp>
        <p:nvSpPr>
          <p:cNvPr id="4" name="Content Placeholder 3"/>
          <p:cNvSpPr>
            <a:spLocks noGrp="1"/>
          </p:cNvSpPr>
          <p:nvPr>
            <p:ph sz="half" idx="2"/>
          </p:nvPr>
        </p:nvSpPr>
        <p:spPr>
          <a:xfrm>
            <a:off x="457200" y="2174874"/>
            <a:ext cx="4040188" cy="4408487"/>
          </a:xfrm>
        </p:spPr>
        <p:txBody>
          <a:bodyPr>
            <a:normAutofit/>
          </a:bodyPr>
          <a:lstStyle/>
          <a:p>
            <a:endParaRPr lang="en-US" i="1" dirty="0">
              <a:solidFill>
                <a:srgbClr val="0033CC"/>
              </a:solidFill>
            </a:endParaRPr>
          </a:p>
          <a:p>
            <a:endParaRPr lang="en-US" i="1" dirty="0">
              <a:solidFill>
                <a:srgbClr val="0033CC"/>
              </a:solidFill>
            </a:endParaRPr>
          </a:p>
          <a:p>
            <a:r>
              <a:rPr lang="en-US" i="1" dirty="0">
                <a:solidFill>
                  <a:srgbClr val="0033CC"/>
                </a:solidFill>
              </a:rPr>
              <a:t> Controls:</a:t>
            </a:r>
          </a:p>
          <a:p>
            <a:r>
              <a:rPr lang="en-US" sz="2000" dirty="0"/>
              <a:t>-Avoid crowding plants</a:t>
            </a:r>
          </a:p>
          <a:p>
            <a:r>
              <a:rPr lang="en-US" sz="2000" dirty="0"/>
              <a:t>-Prune out susceptible flowers</a:t>
            </a:r>
          </a:p>
          <a:p>
            <a:r>
              <a:rPr lang="en-US" sz="2000" dirty="0"/>
              <a:t>-Prune out branches that may harbor the fungus</a:t>
            </a:r>
          </a:p>
          <a:p>
            <a:endParaRPr lang="en-US" sz="2000" dirty="0"/>
          </a:p>
          <a:p>
            <a:r>
              <a:rPr lang="en-US" sz="2000" dirty="0"/>
              <a:t>(Prevention) Spray with sulfur-based </a:t>
            </a:r>
          </a:p>
          <a:p>
            <a:pPr>
              <a:buNone/>
            </a:pPr>
            <a:r>
              <a:rPr lang="en-US" sz="2000" dirty="0"/>
              <a:t>fungicide after annual pruning</a:t>
            </a:r>
          </a:p>
          <a:p>
            <a:endParaRPr lang="en-US" dirty="0"/>
          </a:p>
        </p:txBody>
      </p:sp>
      <p:sp>
        <p:nvSpPr>
          <p:cNvPr id="5" name="Text Placeholder 4"/>
          <p:cNvSpPr>
            <a:spLocks noGrp="1"/>
          </p:cNvSpPr>
          <p:nvPr>
            <p:ph type="body" sz="quarter" idx="3"/>
          </p:nvPr>
        </p:nvSpPr>
        <p:spPr/>
        <p:txBody>
          <a:bodyPr>
            <a:normAutofit/>
          </a:bodyPr>
          <a:lstStyle/>
          <a:p>
            <a:endParaRPr lang="en-US"/>
          </a:p>
        </p:txBody>
      </p:sp>
      <p:pic>
        <p:nvPicPr>
          <p:cNvPr id="3074" name="Picture 2" descr="http://www.apsnet.org/edcenter/K-12/NewsViews/Article%20Images/2003_aug_views.jpg"/>
          <p:cNvPicPr>
            <a:picLocks noChangeAspect="1" noChangeArrowheads="1"/>
          </p:cNvPicPr>
          <p:nvPr/>
        </p:nvPicPr>
        <p:blipFill>
          <a:blip r:embed="rId3" cstate="print"/>
          <a:srcRect t="9040" r="8475" b="18644"/>
          <a:stretch>
            <a:fillRect/>
          </a:stretch>
        </p:blipFill>
        <p:spPr bwMode="auto">
          <a:xfrm>
            <a:off x="4572000" y="1535113"/>
            <a:ext cx="2057400" cy="2438400"/>
          </a:xfrm>
          <a:prstGeom prst="rect">
            <a:avLst/>
          </a:prstGeom>
          <a:noFill/>
        </p:spPr>
      </p:pic>
      <p:pic>
        <p:nvPicPr>
          <p:cNvPr id="8" name="Content Placeholder 7" descr="http://hortsense.cahnrs.wsu.edu/Graphic/ImageCSharp.aspx?ImageID=1117&amp;scale=medium"/>
          <p:cNvPicPr>
            <a:picLocks noGrp="1"/>
          </p:cNvPicPr>
          <p:nvPr>
            <p:ph sz="quarter" idx="4"/>
          </p:nvPr>
        </p:nvPicPr>
        <p:blipFill>
          <a:blip r:embed="rId4" cstate="print"/>
          <a:srcRect/>
          <a:stretch>
            <a:fillRect/>
          </a:stretch>
        </p:blipFill>
        <p:spPr bwMode="auto">
          <a:xfrm>
            <a:off x="6324600" y="3581400"/>
            <a:ext cx="1905000" cy="2867025"/>
          </a:xfrm>
          <a:prstGeom prst="rect">
            <a:avLst/>
          </a:prstGeom>
          <a:noFill/>
          <a:ln w="9525">
            <a:noFill/>
            <a:miter lim="800000"/>
            <a:headEnd/>
            <a:tailEnd/>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6" name="Content Placeholder 5"/>
          <p:cNvSpPr>
            <a:spLocks noGrp="1"/>
          </p:cNvSpPr>
          <p:nvPr>
            <p:ph idx="1"/>
          </p:nvPr>
        </p:nvSpPr>
        <p:spPr/>
        <p:txBody>
          <a:bodyPr/>
          <a:lstStyle/>
          <a:p>
            <a:r>
              <a:rPr lang="en-US" dirty="0">
                <a:solidFill>
                  <a:schemeClr val="accent2"/>
                </a:solidFill>
              </a:rPr>
              <a:t>Where to find us…</a:t>
            </a:r>
          </a:p>
          <a:p>
            <a:r>
              <a:rPr lang="en-US" sz="2800" dirty="0"/>
              <a:t>Presentations, Fairs and Festivals, and Special Events</a:t>
            </a:r>
          </a:p>
          <a:p>
            <a:pPr lvl="1"/>
            <a:r>
              <a:rPr lang="en-US" dirty="0"/>
              <a:t>Speakers by Request </a:t>
            </a:r>
          </a:p>
          <a:p>
            <a:pPr lvl="1"/>
            <a:r>
              <a:rPr lang="en-US" dirty="0"/>
              <a:t>Workshops (various venues, check website)</a:t>
            </a:r>
          </a:p>
          <a:p>
            <a:pPr lvl="1"/>
            <a:r>
              <a:rPr lang="en-US" dirty="0"/>
              <a:t>Farmers’ Markets (seasonal: Auburn, Roseville)</a:t>
            </a:r>
          </a:p>
          <a:p>
            <a:pPr lvl="1"/>
            <a:r>
              <a:rPr lang="en-US" dirty="0"/>
              <a:t>Fairs and Festivals Booths (varies)</a:t>
            </a:r>
          </a:p>
          <a:p>
            <a:pPr lvl="1"/>
            <a:r>
              <a:rPr lang="en-US" dirty="0"/>
              <a:t>Garden Faire (April)</a:t>
            </a:r>
          </a:p>
          <a:p>
            <a:pPr lvl="1"/>
            <a:r>
              <a:rPr lang="en-US" dirty="0"/>
              <a:t>Mother’s Day Garden Tour (May)</a:t>
            </a:r>
          </a:p>
        </p:txBody>
      </p:sp>
      <p:sp>
        <p:nvSpPr>
          <p:cNvPr id="4" name="Slide Number Placeholder 3"/>
          <p:cNvSpPr>
            <a:spLocks noGrp="1"/>
          </p:cNvSpPr>
          <p:nvPr>
            <p:ph type="sldNum" sz="quarter" idx="12"/>
          </p:nvPr>
        </p:nvSpPr>
        <p:spPr/>
        <p:txBody>
          <a:bodyPr/>
          <a:lstStyle/>
          <a:p>
            <a:fld id="{111DB74A-73E3-49E8-8984-0D5D8C20C556}" type="slidenum">
              <a:rPr lang="en-US" smtClean="0"/>
              <a:pPr/>
              <a:t>4</a:t>
            </a:fld>
            <a:endParaRPr lang="en-US"/>
          </a:p>
        </p:txBody>
      </p:sp>
      <p:pic>
        <p:nvPicPr>
          <p:cNvPr id="2" name="Picture 1">
            <a:extLst>
              <a:ext uri="{FF2B5EF4-FFF2-40B4-BE49-F238E27FC236}">
                <a16:creationId xmlns:a16="http://schemas.microsoft.com/office/drawing/2014/main" id="{31CF66FD-05CD-45D8-F085-7B0358C3E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274638"/>
            <a:ext cx="7467600" cy="1143000"/>
          </a:xfrm>
        </p:spPr>
        <p:txBody>
          <a:bodyPr/>
          <a:lstStyle/>
          <a:p>
            <a:pPr algn="l"/>
            <a:r>
              <a:rPr lang="en-US" sz="3200" b="1" dirty="0">
                <a:solidFill>
                  <a:srgbClr val="0033CC"/>
                </a:solidFill>
                <a:latin typeface="Georgia" pitchFamily="18" charset="0"/>
              </a:rPr>
              <a:t>                   Pest</a:t>
            </a:r>
            <a:r>
              <a:rPr lang="en-US" sz="3200" dirty="0">
                <a:solidFill>
                  <a:srgbClr val="0033CC"/>
                </a:solidFill>
                <a:latin typeface="Georgia" pitchFamily="18" charset="0"/>
              </a:rPr>
              <a:t>:  </a:t>
            </a:r>
            <a:r>
              <a:rPr lang="en-US" sz="3200" i="1" dirty="0">
                <a:solidFill>
                  <a:srgbClr val="0033CC"/>
                </a:solidFill>
                <a:latin typeface="Georgia" pitchFamily="18" charset="0"/>
              </a:rPr>
              <a:t>Crown Gall</a:t>
            </a:r>
          </a:p>
        </p:txBody>
      </p:sp>
      <p:sp>
        <p:nvSpPr>
          <p:cNvPr id="3" name="Text Placeholder 2"/>
          <p:cNvSpPr>
            <a:spLocks noGrp="1"/>
          </p:cNvSpPr>
          <p:nvPr>
            <p:ph type="body" idx="1"/>
          </p:nvPr>
        </p:nvSpPr>
        <p:spPr>
          <a:xfrm>
            <a:off x="457200" y="1535112"/>
            <a:ext cx="4040188" cy="1143000"/>
          </a:xfrm>
        </p:spPr>
        <p:txBody>
          <a:bodyPr>
            <a:normAutofit/>
          </a:bodyPr>
          <a:lstStyle/>
          <a:p>
            <a:r>
              <a:rPr lang="en-US" sz="2000" b="0" dirty="0">
                <a:cs typeface="Arial" panose="020B0604020202020204" pitchFamily="34" charset="0"/>
              </a:rPr>
              <a:t>Bacterial infection </a:t>
            </a:r>
          </a:p>
          <a:p>
            <a:endParaRPr lang="en-US" sz="2000" b="0" dirty="0"/>
          </a:p>
        </p:txBody>
      </p:sp>
      <p:sp>
        <p:nvSpPr>
          <p:cNvPr id="4" name="Content Placeholder 3"/>
          <p:cNvSpPr>
            <a:spLocks noGrp="1"/>
          </p:cNvSpPr>
          <p:nvPr>
            <p:ph sz="half" idx="2"/>
          </p:nvPr>
        </p:nvSpPr>
        <p:spPr>
          <a:xfrm>
            <a:off x="457200" y="2627313"/>
            <a:ext cx="4040188" cy="3498850"/>
          </a:xfrm>
        </p:spPr>
        <p:txBody>
          <a:bodyPr>
            <a:normAutofit/>
          </a:bodyPr>
          <a:lstStyle/>
          <a:p>
            <a:endParaRPr lang="en-US" i="1" dirty="0">
              <a:solidFill>
                <a:srgbClr val="0033CC"/>
              </a:solidFill>
            </a:endParaRPr>
          </a:p>
          <a:p>
            <a:r>
              <a:rPr lang="en-US" i="1" dirty="0">
                <a:solidFill>
                  <a:srgbClr val="0033CC"/>
                </a:solidFill>
              </a:rPr>
              <a:t> Controls:</a:t>
            </a:r>
          </a:p>
          <a:p>
            <a:pPr marL="347345" marR="0" indent="-347345">
              <a:lnSpc>
                <a:spcPct val="80000"/>
              </a:lnSpc>
              <a:spcBef>
                <a:spcPts val="575"/>
              </a:spcBef>
              <a:spcAft>
                <a:spcPts val="0"/>
              </a:spcAft>
            </a:pPr>
            <a:r>
              <a:rPr lang="en-US" sz="2000" dirty="0">
                <a:solidFill>
                  <a:srgbClr val="44546A"/>
                </a:solidFill>
                <a:ea typeface="Times New Roman" panose="02020603050405020304" pitchFamily="18" charset="0"/>
                <a:cs typeface="Times New Roman" panose="02020603050405020304" pitchFamily="18" charset="0"/>
              </a:rPr>
              <a:t>-</a:t>
            </a:r>
            <a:r>
              <a:rPr lang="en-US" sz="2000" kern="1200" dirty="0">
                <a:solidFill>
                  <a:srgbClr val="44546A"/>
                </a:solidFill>
                <a:effectLst/>
                <a:ea typeface="Times New Roman" panose="02020603050405020304" pitchFamily="18" charset="0"/>
                <a:cs typeface="Times New Roman" panose="02020603050405020304" pitchFamily="18" charset="0"/>
              </a:rPr>
              <a:t>To prevent, avoid injuring the crown </a:t>
            </a:r>
          </a:p>
          <a:p>
            <a:pPr marL="347345" marR="0" indent="-347345">
              <a:lnSpc>
                <a:spcPct val="80000"/>
              </a:lnSpc>
              <a:spcBef>
                <a:spcPts val="575"/>
              </a:spcBef>
              <a:spcAft>
                <a:spcPts val="0"/>
              </a:spcAft>
            </a:pPr>
            <a:r>
              <a:rPr lang="en-US" sz="2000" dirty="0">
                <a:solidFill>
                  <a:srgbClr val="44546A"/>
                </a:solidFill>
                <a:ea typeface="Times New Roman" panose="02020603050405020304" pitchFamily="18" charset="0"/>
                <a:cs typeface="Times New Roman" panose="02020603050405020304" pitchFamily="18" charset="0"/>
              </a:rPr>
              <a:t>  </a:t>
            </a:r>
            <a:r>
              <a:rPr lang="en-US" sz="2000" kern="1200" dirty="0">
                <a:solidFill>
                  <a:srgbClr val="44546A"/>
                </a:solidFill>
                <a:effectLst/>
                <a:ea typeface="Times New Roman" panose="02020603050405020304" pitchFamily="18" charset="0"/>
                <a:cs typeface="Times New Roman" panose="02020603050405020304" pitchFamily="18" charset="0"/>
              </a:rPr>
              <a:t>when cultivating around the rose</a:t>
            </a:r>
            <a:endParaRPr lang="en-US" sz="2000" dirty="0">
              <a:effectLst/>
              <a:ea typeface="Times New Roman" panose="02020603050405020304" pitchFamily="18" charset="0"/>
            </a:endParaRPr>
          </a:p>
          <a:p>
            <a:pPr marL="347345" marR="0" indent="-347345">
              <a:lnSpc>
                <a:spcPct val="80000"/>
              </a:lnSpc>
              <a:spcBef>
                <a:spcPts val="480"/>
              </a:spcBef>
              <a:spcAft>
                <a:spcPts val="0"/>
              </a:spcAft>
            </a:pPr>
            <a:r>
              <a:rPr lang="en-US" sz="2000" dirty="0">
                <a:solidFill>
                  <a:srgbClr val="44546A"/>
                </a:solidFill>
                <a:ea typeface="Times New Roman" panose="02020603050405020304" pitchFamily="18" charset="0"/>
                <a:cs typeface="Times New Roman" panose="02020603050405020304" pitchFamily="18" charset="0"/>
              </a:rPr>
              <a:t>-</a:t>
            </a:r>
            <a:r>
              <a:rPr lang="en-US" sz="2000" kern="1200" dirty="0">
                <a:solidFill>
                  <a:srgbClr val="44546A"/>
                </a:solidFill>
                <a:effectLst/>
                <a:ea typeface="Times New Roman" panose="02020603050405020304" pitchFamily="18" charset="0"/>
                <a:cs typeface="Times New Roman" panose="02020603050405020304" pitchFamily="18" charset="0"/>
              </a:rPr>
              <a:t>Cut well below the infected growth </a:t>
            </a:r>
            <a:endParaRPr lang="en-US" sz="2000" dirty="0">
              <a:effectLst/>
              <a:ea typeface="Times New Roman" panose="02020603050405020304" pitchFamily="18" charset="0"/>
            </a:endParaRPr>
          </a:p>
          <a:p>
            <a:pPr marL="347345" marR="0" indent="-347345">
              <a:lnSpc>
                <a:spcPct val="80000"/>
              </a:lnSpc>
              <a:spcBef>
                <a:spcPts val="480"/>
              </a:spcBef>
              <a:spcAft>
                <a:spcPts val="0"/>
              </a:spcAft>
            </a:pPr>
            <a:r>
              <a:rPr lang="en-US" sz="2000" kern="1200" dirty="0">
                <a:solidFill>
                  <a:srgbClr val="44546A"/>
                </a:solidFill>
                <a:effectLst/>
                <a:ea typeface="Times New Roman" panose="02020603050405020304" pitchFamily="18" charset="0"/>
                <a:cs typeface="Times New Roman" panose="02020603050405020304" pitchFamily="18" charset="0"/>
              </a:rPr>
              <a:t> to remove gall</a:t>
            </a:r>
            <a:endParaRPr lang="en-US" sz="2000" dirty="0">
              <a:effectLst/>
              <a:ea typeface="Times New Roman" panose="02020603050405020304" pitchFamily="18" charset="0"/>
            </a:endParaRPr>
          </a:p>
          <a:p>
            <a:pPr marL="347345" marR="0" indent="-347345">
              <a:lnSpc>
                <a:spcPct val="80000"/>
              </a:lnSpc>
              <a:spcBef>
                <a:spcPts val="480"/>
              </a:spcBef>
              <a:spcAft>
                <a:spcPts val="0"/>
              </a:spcAft>
            </a:pPr>
            <a:r>
              <a:rPr lang="en-US" sz="2000" kern="1200" dirty="0">
                <a:solidFill>
                  <a:srgbClr val="44546A"/>
                </a:solidFill>
                <a:effectLst/>
                <a:ea typeface="Times New Roman" panose="02020603050405020304" pitchFamily="18" charset="0"/>
                <a:cs typeface="Times New Roman" panose="02020603050405020304" pitchFamily="18" charset="0"/>
              </a:rPr>
              <a:t>-Remove entire plant if crown is infested</a:t>
            </a:r>
            <a:endParaRPr lang="en-US" sz="2000" dirty="0">
              <a:effectLst/>
              <a:ea typeface="Times New Roman" panose="02020603050405020304" pitchFamily="18" charset="0"/>
            </a:endParaRPr>
          </a:p>
          <a:p>
            <a:pPr marL="347345" marR="0" indent="-347345">
              <a:lnSpc>
                <a:spcPct val="80000"/>
              </a:lnSpc>
              <a:spcBef>
                <a:spcPts val="575"/>
              </a:spcBef>
              <a:spcAft>
                <a:spcPts val="0"/>
              </a:spcAft>
            </a:pPr>
            <a:r>
              <a:rPr lang="en-US" sz="2000" kern="1200" dirty="0">
                <a:solidFill>
                  <a:srgbClr val="44546A"/>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000" dirty="0">
              <a:effectLst/>
              <a:latin typeface="Times New Roman" panose="02020603050405020304" pitchFamily="18" charset="0"/>
              <a:ea typeface="Times New Roman" panose="02020603050405020304" pitchFamily="18" charset="0"/>
            </a:endParaRPr>
          </a:p>
          <a:p>
            <a:endParaRPr lang="en-US" dirty="0"/>
          </a:p>
        </p:txBody>
      </p:sp>
      <p:sp>
        <p:nvSpPr>
          <p:cNvPr id="5" name="Text Placeholder 4"/>
          <p:cNvSpPr>
            <a:spLocks noGrp="1"/>
          </p:cNvSpPr>
          <p:nvPr>
            <p:ph type="body" sz="quarter" idx="3"/>
          </p:nvPr>
        </p:nvSpPr>
        <p:spPr/>
        <p:txBody>
          <a:bodyPr>
            <a:normAutofit/>
          </a:bodyPr>
          <a:lstStyle/>
          <a:p>
            <a:endParaRPr lang="en-US"/>
          </a:p>
        </p:txBody>
      </p:sp>
      <p:pic>
        <p:nvPicPr>
          <p:cNvPr id="11" name="Content Placeholder 10" descr="https://encrypted-tbn2.gstatic.com/images?q=tbn:ANd9GcRWSzeOOVjdAMuSKnQrGXKkYocO9hwRoC8gpif942_mEqrNo7I8jw">
            <a:extLst>
              <a:ext uri="{FF2B5EF4-FFF2-40B4-BE49-F238E27FC236}">
                <a16:creationId xmlns:a16="http://schemas.microsoft.com/office/drawing/2014/main" id="{F48AA299-A911-4739-B821-4FC8DA730E6F}"/>
              </a:ext>
            </a:extLst>
          </p:cNvPr>
          <p:cNvPicPr>
            <a:picLocks noGrp="1"/>
          </p:cNvPicPr>
          <p:nvPr>
            <p:ph sz="quarter" idx="4"/>
          </p:nvPr>
        </p:nvPicPr>
        <p:blipFill>
          <a:blip r:embed="rId3" cstate="print"/>
          <a:srcRect/>
          <a:stretch>
            <a:fillRect/>
          </a:stretch>
        </p:blipFill>
        <p:spPr bwMode="auto">
          <a:xfrm>
            <a:off x="5257801" y="2292350"/>
            <a:ext cx="2667000" cy="3498849"/>
          </a:xfrm>
          <a:prstGeom prst="rect">
            <a:avLst/>
          </a:prstGeom>
          <a:noFill/>
          <a:ln w="9525">
            <a:noFill/>
            <a:miter lim="800000"/>
            <a:headEnd/>
            <a:tailEnd/>
          </a:ln>
        </p:spPr>
      </p:pic>
    </p:spTree>
    <p:extLst>
      <p:ext uri="{BB962C8B-B14F-4D97-AF65-F5344CB8AC3E}">
        <p14:creationId xmlns:p14="http://schemas.microsoft.com/office/powerpoint/2010/main" val="551939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b="1" dirty="0">
                <a:solidFill>
                  <a:srgbClr val="0033CC"/>
                </a:solidFill>
                <a:latin typeface="Georgia" pitchFamily="18" charset="0"/>
                <a:cs typeface="Arial" pitchFamily="34" charset="0"/>
              </a:rPr>
              <a:t>Pest</a:t>
            </a:r>
            <a:r>
              <a:rPr lang="en-US" sz="3200" dirty="0">
                <a:solidFill>
                  <a:srgbClr val="0033CC"/>
                </a:solidFill>
                <a:latin typeface="Georgia" pitchFamily="18" charset="0"/>
                <a:cs typeface="Arial" pitchFamily="34" charset="0"/>
              </a:rPr>
              <a:t>:  </a:t>
            </a:r>
            <a:r>
              <a:rPr lang="en-US" sz="3200" i="1" dirty="0">
                <a:solidFill>
                  <a:srgbClr val="0033CC"/>
                </a:solidFill>
                <a:latin typeface="Georgia" pitchFamily="18" charset="0"/>
                <a:cs typeface="Arial" pitchFamily="34" charset="0"/>
              </a:rPr>
              <a:t>Aphids</a:t>
            </a:r>
          </a:p>
        </p:txBody>
      </p:sp>
      <p:sp>
        <p:nvSpPr>
          <p:cNvPr id="11267" name="Rectangle 3"/>
          <p:cNvSpPr>
            <a:spLocks noGrp="1" noChangeArrowheads="1"/>
          </p:cNvSpPr>
          <p:nvPr>
            <p:ph sz="half" idx="1"/>
          </p:nvPr>
        </p:nvSpPr>
        <p:spPr>
          <a:xfrm>
            <a:off x="457200" y="1417638"/>
            <a:ext cx="4038600" cy="4708525"/>
          </a:xfrm>
        </p:spPr>
        <p:txBody>
          <a:bodyPr>
            <a:normAutofit/>
          </a:bodyPr>
          <a:lstStyle/>
          <a:p>
            <a:pPr eaLnBrk="1" hangingPunct="1">
              <a:lnSpc>
                <a:spcPct val="90000"/>
              </a:lnSpc>
            </a:pPr>
            <a:r>
              <a:rPr lang="en-US" sz="2000" dirty="0">
                <a:cs typeface="Arial" pitchFamily="34" charset="0"/>
              </a:rPr>
              <a:t>Red, green, yellow, or black </a:t>
            </a:r>
          </a:p>
          <a:p>
            <a:pPr eaLnBrk="1" hangingPunct="1">
              <a:lnSpc>
                <a:spcPct val="90000"/>
              </a:lnSpc>
            </a:pPr>
            <a:r>
              <a:rPr lang="en-US" sz="2000" dirty="0">
                <a:cs typeface="Arial" pitchFamily="34" charset="0"/>
              </a:rPr>
              <a:t>     soft-bodied insects</a:t>
            </a:r>
          </a:p>
          <a:p>
            <a:pPr eaLnBrk="1" hangingPunct="1">
              <a:lnSpc>
                <a:spcPct val="90000"/>
              </a:lnSpc>
            </a:pPr>
            <a:r>
              <a:rPr lang="en-US" sz="2000" dirty="0">
                <a:cs typeface="Arial" pitchFamily="34" charset="0"/>
              </a:rPr>
              <a:t>Black color on leaves; honeydew and sooty mold if heavy </a:t>
            </a:r>
          </a:p>
          <a:p>
            <a:pPr eaLnBrk="1" hangingPunct="1">
              <a:lnSpc>
                <a:spcPct val="90000"/>
              </a:lnSpc>
            </a:pPr>
            <a:endParaRPr lang="en-US" sz="2000" i="1" dirty="0">
              <a:solidFill>
                <a:srgbClr val="0033CC"/>
              </a:solidFill>
              <a:cs typeface="Arial" pitchFamily="34" charset="0"/>
            </a:endParaRPr>
          </a:p>
          <a:p>
            <a:pPr eaLnBrk="1" hangingPunct="1">
              <a:lnSpc>
                <a:spcPct val="90000"/>
              </a:lnSpc>
            </a:pPr>
            <a:r>
              <a:rPr lang="en-US" sz="2000" i="1" dirty="0">
                <a:solidFill>
                  <a:srgbClr val="0033CC"/>
                </a:solidFill>
                <a:cs typeface="Arial" pitchFamily="34" charset="0"/>
              </a:rPr>
              <a:t> Controls:</a:t>
            </a:r>
          </a:p>
          <a:p>
            <a:pPr eaLnBrk="1" hangingPunct="1">
              <a:lnSpc>
                <a:spcPct val="90000"/>
              </a:lnSpc>
            </a:pPr>
            <a:r>
              <a:rPr lang="en-US" sz="2400" dirty="0">
                <a:cs typeface="Arial" pitchFamily="34" charset="0"/>
              </a:rPr>
              <a:t>*</a:t>
            </a:r>
            <a:r>
              <a:rPr lang="en-US" sz="2000" dirty="0">
                <a:cs typeface="Arial" pitchFamily="34" charset="0"/>
              </a:rPr>
              <a:t>Strong stream of water in a.m.</a:t>
            </a:r>
          </a:p>
          <a:p>
            <a:pPr eaLnBrk="1" hangingPunct="1">
              <a:lnSpc>
                <a:spcPct val="90000"/>
              </a:lnSpc>
            </a:pPr>
            <a:r>
              <a:rPr lang="en-US" sz="2000" dirty="0">
                <a:cs typeface="Arial" pitchFamily="34" charset="0"/>
              </a:rPr>
              <a:t>-   Control ants</a:t>
            </a:r>
          </a:p>
          <a:p>
            <a:pPr eaLnBrk="1" hangingPunct="1">
              <a:lnSpc>
                <a:spcPct val="90000"/>
              </a:lnSpc>
              <a:buFontTx/>
              <a:buChar char="-"/>
            </a:pPr>
            <a:r>
              <a:rPr lang="en-US" sz="2000" dirty="0">
                <a:cs typeface="Arial" pitchFamily="34" charset="0"/>
              </a:rPr>
              <a:t>Insecticidal soaps</a:t>
            </a:r>
          </a:p>
          <a:p>
            <a:pPr eaLnBrk="1" hangingPunct="1">
              <a:lnSpc>
                <a:spcPct val="90000"/>
              </a:lnSpc>
              <a:buFontTx/>
              <a:buChar char="-"/>
            </a:pPr>
            <a:r>
              <a:rPr lang="en-US" sz="2000" dirty="0">
                <a:cs typeface="Arial" pitchFamily="34" charset="0"/>
              </a:rPr>
              <a:t>Oils  (if temps &lt; 90 degrees) at least 24 hrs. before rain)</a:t>
            </a:r>
          </a:p>
          <a:p>
            <a:pPr eaLnBrk="1" hangingPunct="1">
              <a:lnSpc>
                <a:spcPct val="90000"/>
              </a:lnSpc>
            </a:pPr>
            <a:endParaRPr lang="en-US" sz="2000" dirty="0">
              <a:latin typeface="Arial" pitchFamily="34" charset="0"/>
              <a:cs typeface="Arial" pitchFamily="34" charset="0"/>
            </a:endParaRPr>
          </a:p>
        </p:txBody>
      </p:sp>
      <p:sp>
        <p:nvSpPr>
          <p:cNvPr id="4" name="Content Placeholder 3"/>
          <p:cNvSpPr>
            <a:spLocks noGrp="1"/>
          </p:cNvSpPr>
          <p:nvPr>
            <p:ph sz="half" idx="2"/>
          </p:nvPr>
        </p:nvSpPr>
        <p:spPr>
          <a:xfrm>
            <a:off x="4648200" y="1600200"/>
            <a:ext cx="4038600" cy="4876800"/>
          </a:xfrm>
        </p:spPr>
        <p:txBody>
          <a:bodyPr>
            <a:normAutofit/>
          </a:bodyPr>
          <a:lstStyle/>
          <a:p>
            <a:endParaRPr lang="en-US" dirty="0"/>
          </a:p>
          <a:p>
            <a:endParaRPr lang="en-US" dirty="0"/>
          </a:p>
          <a:p>
            <a:endParaRPr lang="en-US" dirty="0"/>
          </a:p>
          <a:p>
            <a:endParaRPr lang="en-US" dirty="0"/>
          </a:p>
          <a:p>
            <a:endParaRPr lang="en-US" dirty="0"/>
          </a:p>
          <a:p>
            <a:pPr eaLnBrk="1" hangingPunct="1">
              <a:lnSpc>
                <a:spcPct val="90000"/>
              </a:lnSpc>
            </a:pPr>
            <a:endParaRPr lang="en-US" sz="2000" i="1" dirty="0">
              <a:solidFill>
                <a:srgbClr val="0033CC"/>
              </a:solidFill>
              <a:latin typeface="Arial" pitchFamily="34" charset="0"/>
              <a:cs typeface="Arial" pitchFamily="34" charset="0"/>
            </a:endParaRPr>
          </a:p>
          <a:p>
            <a:pPr eaLnBrk="1" hangingPunct="1">
              <a:lnSpc>
                <a:spcPct val="90000"/>
              </a:lnSpc>
            </a:pPr>
            <a:r>
              <a:rPr lang="en-US" sz="2000" i="1" dirty="0">
                <a:solidFill>
                  <a:srgbClr val="0033CC"/>
                </a:solidFill>
                <a:cs typeface="Arial" pitchFamily="34" charset="0"/>
              </a:rPr>
              <a:t>Biological Controls:</a:t>
            </a:r>
          </a:p>
          <a:p>
            <a:pPr marL="0" indent="0" eaLnBrk="1" hangingPunct="1">
              <a:lnSpc>
                <a:spcPct val="90000"/>
              </a:lnSpc>
              <a:buNone/>
            </a:pPr>
            <a:r>
              <a:rPr lang="en-US" sz="2000" dirty="0">
                <a:cs typeface="Arial" pitchFamily="34" charset="0"/>
              </a:rPr>
              <a:t>Natural predators: lady beetles; soldier beetles; syrphid flies</a:t>
            </a:r>
          </a:p>
          <a:p>
            <a:pPr lvl="1" eaLnBrk="1" hangingPunct="1">
              <a:lnSpc>
                <a:spcPct val="90000"/>
              </a:lnSpc>
            </a:pPr>
            <a:endParaRPr lang="en-US" dirty="0"/>
          </a:p>
          <a:p>
            <a:endParaRPr lang="en-US" dirty="0"/>
          </a:p>
        </p:txBody>
      </p:sp>
      <p:pic>
        <p:nvPicPr>
          <p:cNvPr id="6" name="Picture 7" descr="1586a"/>
          <p:cNvPicPr>
            <a:picLocks noChangeAspect="1" noChangeArrowheads="1"/>
          </p:cNvPicPr>
          <p:nvPr/>
        </p:nvPicPr>
        <p:blipFill>
          <a:blip r:embed="rId3" cstate="print"/>
          <a:srcRect/>
          <a:stretch>
            <a:fillRect/>
          </a:stretch>
        </p:blipFill>
        <p:spPr bwMode="auto">
          <a:xfrm>
            <a:off x="5181600" y="1143000"/>
            <a:ext cx="2743201" cy="2846719"/>
          </a:xfrm>
          <a:prstGeom prst="rect">
            <a:avLst/>
          </a:prstGeom>
          <a:noFill/>
          <a:ln w="9525">
            <a:noFill/>
            <a:miter lim="800000"/>
            <a:headEnd/>
            <a:tailEnd/>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sz="3200" b="1" dirty="0">
                <a:solidFill>
                  <a:srgbClr val="0033CC"/>
                </a:solidFill>
                <a:latin typeface="Georgia" pitchFamily="18" charset="0"/>
                <a:cs typeface="Arial" pitchFamily="34" charset="0"/>
              </a:rPr>
              <a:t>   Pest</a:t>
            </a:r>
            <a:r>
              <a:rPr lang="en-US" sz="3200" dirty="0">
                <a:solidFill>
                  <a:srgbClr val="0033CC"/>
                </a:solidFill>
                <a:latin typeface="Georgia" pitchFamily="18" charset="0"/>
                <a:cs typeface="Arial" pitchFamily="34" charset="0"/>
              </a:rPr>
              <a:t>:  </a:t>
            </a:r>
            <a:r>
              <a:rPr lang="en-US" sz="3200" i="1" dirty="0" err="1">
                <a:solidFill>
                  <a:srgbClr val="0033CC"/>
                </a:solidFill>
                <a:latin typeface="Georgia" pitchFamily="18" charset="0"/>
                <a:cs typeface="Arial" pitchFamily="34" charset="0"/>
              </a:rPr>
              <a:t>Hoplia</a:t>
            </a:r>
            <a:r>
              <a:rPr lang="en-US" sz="3200" i="1" dirty="0">
                <a:solidFill>
                  <a:srgbClr val="0033CC"/>
                </a:solidFill>
                <a:latin typeface="Georgia" pitchFamily="18" charset="0"/>
                <a:cs typeface="Arial" pitchFamily="34" charset="0"/>
              </a:rPr>
              <a:t> Beetle</a:t>
            </a:r>
          </a:p>
        </p:txBody>
      </p:sp>
      <p:sp>
        <p:nvSpPr>
          <p:cNvPr id="11267" name="Rectangle 3"/>
          <p:cNvSpPr>
            <a:spLocks noGrp="1" noChangeArrowheads="1"/>
          </p:cNvSpPr>
          <p:nvPr>
            <p:ph sz="half" idx="1"/>
          </p:nvPr>
        </p:nvSpPr>
        <p:spPr>
          <a:xfrm>
            <a:off x="547511" y="1437394"/>
            <a:ext cx="4038600" cy="4373563"/>
          </a:xfrm>
        </p:spPr>
        <p:txBody>
          <a:bodyPr>
            <a:normAutofit/>
          </a:bodyPr>
          <a:lstStyle/>
          <a:p>
            <a:pPr eaLnBrk="1" hangingPunct="1">
              <a:lnSpc>
                <a:spcPct val="90000"/>
              </a:lnSpc>
            </a:pPr>
            <a:r>
              <a:rPr lang="en-US" sz="2000" dirty="0">
                <a:cs typeface="Arial" pitchFamily="34" charset="0"/>
              </a:rPr>
              <a:t>One generation per year</a:t>
            </a:r>
          </a:p>
          <a:p>
            <a:pPr eaLnBrk="1" hangingPunct="1">
              <a:lnSpc>
                <a:spcPct val="90000"/>
              </a:lnSpc>
            </a:pPr>
            <a:r>
              <a:rPr lang="en-US" sz="2000" dirty="0">
                <a:cs typeface="Arial" pitchFamily="34" charset="0"/>
              </a:rPr>
              <a:t>Adults feed on light colored blossoms</a:t>
            </a:r>
          </a:p>
          <a:p>
            <a:pPr eaLnBrk="1" hangingPunct="1">
              <a:lnSpc>
                <a:spcPct val="90000"/>
              </a:lnSpc>
            </a:pPr>
            <a:endParaRPr lang="en-US" sz="2000" dirty="0">
              <a:cs typeface="Arial" pitchFamily="34" charset="0"/>
            </a:endParaRPr>
          </a:p>
          <a:p>
            <a:pPr eaLnBrk="1" hangingPunct="1">
              <a:lnSpc>
                <a:spcPct val="90000"/>
              </a:lnSpc>
            </a:pPr>
            <a:endParaRPr lang="en-US" sz="2000" i="1" dirty="0">
              <a:solidFill>
                <a:srgbClr val="0033CC"/>
              </a:solidFill>
              <a:cs typeface="Arial" pitchFamily="34" charset="0"/>
            </a:endParaRPr>
          </a:p>
          <a:p>
            <a:pPr eaLnBrk="1" hangingPunct="1">
              <a:lnSpc>
                <a:spcPct val="90000"/>
              </a:lnSpc>
            </a:pPr>
            <a:r>
              <a:rPr lang="en-US" sz="2000" i="1" dirty="0">
                <a:solidFill>
                  <a:srgbClr val="0033CC"/>
                </a:solidFill>
                <a:cs typeface="Arial" pitchFamily="34" charset="0"/>
              </a:rPr>
              <a:t>Controls:</a:t>
            </a:r>
          </a:p>
          <a:p>
            <a:pPr eaLnBrk="1" hangingPunct="1">
              <a:lnSpc>
                <a:spcPct val="90000"/>
              </a:lnSpc>
            </a:pPr>
            <a:r>
              <a:rPr lang="en-US" sz="2000" dirty="0">
                <a:cs typeface="Arial" pitchFamily="34" charset="0"/>
              </a:rPr>
              <a:t>Do regular hand-picking</a:t>
            </a:r>
          </a:p>
          <a:p>
            <a:pPr eaLnBrk="1" hangingPunct="1">
              <a:lnSpc>
                <a:spcPct val="90000"/>
              </a:lnSpc>
            </a:pPr>
            <a:r>
              <a:rPr lang="en-US" sz="2000" dirty="0">
                <a:cs typeface="Arial" pitchFamily="34" charset="0"/>
              </a:rPr>
              <a:t>Discard in a bucket of soapy water</a:t>
            </a:r>
          </a:p>
          <a:p>
            <a:pPr eaLnBrk="1" hangingPunct="1">
              <a:lnSpc>
                <a:spcPct val="90000"/>
              </a:lnSpc>
            </a:pPr>
            <a:r>
              <a:rPr lang="en-US" sz="2000" dirty="0">
                <a:cs typeface="Arial" pitchFamily="34" charset="0"/>
              </a:rPr>
              <a:t>Beetles are attracted to these buckets left in the garden</a:t>
            </a:r>
          </a:p>
        </p:txBody>
      </p:sp>
      <p:sp>
        <p:nvSpPr>
          <p:cNvPr id="4" name="Content Placeholder 3"/>
          <p:cNvSpPr>
            <a:spLocks noGrp="1"/>
          </p:cNvSpPr>
          <p:nvPr>
            <p:ph sz="half" idx="2"/>
          </p:nvPr>
        </p:nvSpPr>
        <p:spPr>
          <a:xfrm>
            <a:off x="4648200" y="1600200"/>
            <a:ext cx="4038600" cy="4876800"/>
          </a:xfrm>
        </p:spPr>
        <p:txBody>
          <a:bodyPr>
            <a:normAutofit/>
          </a:bodyPr>
          <a:lstStyle/>
          <a:p>
            <a:endParaRPr lang="en-US" dirty="0"/>
          </a:p>
          <a:p>
            <a:endParaRPr lang="en-US" dirty="0"/>
          </a:p>
          <a:p>
            <a:endParaRPr lang="en-US" dirty="0"/>
          </a:p>
          <a:p>
            <a:endParaRPr lang="en-US" dirty="0"/>
          </a:p>
          <a:p>
            <a:endParaRPr lang="en-US" dirty="0"/>
          </a:p>
          <a:p>
            <a:pPr eaLnBrk="1" hangingPunct="1">
              <a:lnSpc>
                <a:spcPct val="90000"/>
              </a:lnSpc>
            </a:pPr>
            <a:endParaRPr lang="en-US" sz="2000" i="1" dirty="0">
              <a:solidFill>
                <a:srgbClr val="0033CC"/>
              </a:solidFill>
              <a:latin typeface="Arial" pitchFamily="34" charset="0"/>
              <a:cs typeface="Arial" pitchFamily="34" charset="0"/>
            </a:endParaRPr>
          </a:p>
          <a:p>
            <a:pPr eaLnBrk="1" hangingPunct="1">
              <a:lnSpc>
                <a:spcPct val="90000"/>
              </a:lnSpc>
            </a:pPr>
            <a:r>
              <a:rPr lang="en-US" sz="2000" i="1" dirty="0">
                <a:solidFill>
                  <a:srgbClr val="0033CC"/>
                </a:solidFill>
                <a:cs typeface="Arial" pitchFamily="34" charset="0"/>
              </a:rPr>
              <a:t>Biological Controls:</a:t>
            </a:r>
          </a:p>
          <a:p>
            <a:pPr marL="0" indent="0" eaLnBrk="1" hangingPunct="1">
              <a:lnSpc>
                <a:spcPct val="90000"/>
              </a:lnSpc>
              <a:buNone/>
            </a:pPr>
            <a:r>
              <a:rPr lang="en-US" sz="2000" dirty="0">
                <a:cs typeface="Arial" pitchFamily="34" charset="0"/>
              </a:rPr>
              <a:t>Natural predators: lady beetles; soldier beetles; syrphid flies</a:t>
            </a:r>
          </a:p>
          <a:p>
            <a:pPr lvl="1" eaLnBrk="1" hangingPunct="1">
              <a:lnSpc>
                <a:spcPct val="90000"/>
              </a:lnSpc>
            </a:pPr>
            <a:endParaRPr lang="en-US" dirty="0"/>
          </a:p>
          <a:p>
            <a:endParaRPr lang="en-US" dirty="0"/>
          </a:p>
        </p:txBody>
      </p:sp>
      <p:pic>
        <p:nvPicPr>
          <p:cNvPr id="7" name="Picture 6" descr="Adult hoplia beetle and feeding damage.">
            <a:extLst>
              <a:ext uri="{FF2B5EF4-FFF2-40B4-BE49-F238E27FC236}">
                <a16:creationId xmlns:a16="http://schemas.microsoft.com/office/drawing/2014/main" id="{1DAFE30F-52D1-4A67-B7A8-BE5F492BCE1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152444" y="2802996"/>
            <a:ext cx="1905000" cy="1600200"/>
          </a:xfrm>
          <a:prstGeom prst="rect">
            <a:avLst/>
          </a:prstGeom>
          <a:noFill/>
          <a:ln>
            <a:noFill/>
          </a:ln>
        </p:spPr>
      </p:pic>
      <p:pic>
        <p:nvPicPr>
          <p:cNvPr id="8" name="Picture 7" descr="Mature larva of a hoplia beetle.">
            <a:extLst>
              <a:ext uri="{FF2B5EF4-FFF2-40B4-BE49-F238E27FC236}">
                <a16:creationId xmlns:a16="http://schemas.microsoft.com/office/drawing/2014/main" id="{FE7C8590-9464-4663-AC75-6CC002F9AC1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800600" y="1417638"/>
            <a:ext cx="1752600" cy="1036901"/>
          </a:xfrm>
          <a:prstGeom prst="rect">
            <a:avLst/>
          </a:prstGeom>
          <a:noFill/>
          <a:ln>
            <a:noFill/>
          </a:ln>
        </p:spPr>
      </p:pic>
    </p:spTree>
    <p:extLst>
      <p:ext uri="{BB962C8B-B14F-4D97-AF65-F5344CB8AC3E}">
        <p14:creationId xmlns:p14="http://schemas.microsoft.com/office/powerpoint/2010/main" val="8419778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884238"/>
          </a:xfrm>
        </p:spPr>
        <p:txBody>
          <a:bodyPr>
            <a:normAutofit/>
          </a:bodyPr>
          <a:lstStyle/>
          <a:p>
            <a:pPr algn="l"/>
            <a:r>
              <a:rPr lang="en-US" sz="3200" b="1" dirty="0">
                <a:solidFill>
                  <a:srgbClr val="0033CC"/>
                </a:solidFill>
                <a:latin typeface="Georgia" pitchFamily="18" charset="0"/>
                <a:cs typeface="Arial" pitchFamily="34" charset="0"/>
              </a:rPr>
              <a:t>                           Pest: </a:t>
            </a:r>
            <a:r>
              <a:rPr lang="en-US" sz="3200" i="1" dirty="0">
                <a:solidFill>
                  <a:srgbClr val="0033CC"/>
                </a:solidFill>
                <a:latin typeface="Georgia" pitchFamily="18" charset="0"/>
                <a:cs typeface="Arial" pitchFamily="34" charset="0"/>
              </a:rPr>
              <a:t>Fuller Rose Beetle</a:t>
            </a:r>
            <a:endParaRPr lang="en-US" sz="3200" dirty="0"/>
          </a:p>
        </p:txBody>
      </p:sp>
      <p:sp>
        <p:nvSpPr>
          <p:cNvPr id="3" name="Content Placeholder 2"/>
          <p:cNvSpPr>
            <a:spLocks noGrp="1"/>
          </p:cNvSpPr>
          <p:nvPr>
            <p:ph sz="half" idx="1"/>
          </p:nvPr>
        </p:nvSpPr>
        <p:spPr>
          <a:xfrm>
            <a:off x="457200" y="1417638"/>
            <a:ext cx="4038600" cy="4525963"/>
          </a:xfrm>
        </p:spPr>
        <p:txBody>
          <a:bodyPr>
            <a:normAutofit fontScale="92500" lnSpcReduction="10000"/>
          </a:bodyPr>
          <a:lstStyle/>
          <a:p>
            <a:r>
              <a:rPr lang="en-US" sz="2400" b="0" dirty="0"/>
              <a:t>Wingless weevil, night-feeder</a:t>
            </a:r>
          </a:p>
          <a:p>
            <a:r>
              <a:rPr lang="en-US" sz="2400" b="0" dirty="0"/>
              <a:t>Adults feed on leaves or new blossoms of roses</a:t>
            </a:r>
          </a:p>
          <a:p>
            <a:endParaRPr lang="en-US" sz="2400" b="0" dirty="0"/>
          </a:p>
          <a:p>
            <a:endParaRPr lang="en-US" sz="2400" dirty="0"/>
          </a:p>
          <a:p>
            <a:r>
              <a:rPr lang="en-US" sz="2400" dirty="0"/>
              <a:t> </a:t>
            </a:r>
            <a:r>
              <a:rPr lang="en-US" sz="2400" i="1" dirty="0">
                <a:solidFill>
                  <a:srgbClr val="0033CC"/>
                </a:solidFill>
                <a:cs typeface="Arial" pitchFamily="34" charset="0"/>
              </a:rPr>
              <a:t>Controls:</a:t>
            </a:r>
            <a:endParaRPr lang="en-US" sz="2400" dirty="0"/>
          </a:p>
          <a:p>
            <a:r>
              <a:rPr lang="en-US" sz="2400" dirty="0"/>
              <a:t>Use proper cultural care;   don’t allow other plants’ branches to touch other branches or ground.</a:t>
            </a:r>
          </a:p>
          <a:p>
            <a:r>
              <a:rPr lang="en-US" sz="2400" dirty="0"/>
              <a:t>Apply Tanglefoot</a:t>
            </a:r>
          </a:p>
          <a:p>
            <a:r>
              <a:rPr lang="en-US" sz="2400" dirty="0"/>
              <a:t>Pick off adults </a:t>
            </a:r>
          </a:p>
          <a:p>
            <a:endParaRPr lang="en-US" dirty="0"/>
          </a:p>
        </p:txBody>
      </p:sp>
      <p:sp>
        <p:nvSpPr>
          <p:cNvPr id="9" name="Text Placeholder 8"/>
          <p:cNvSpPr>
            <a:spLocks noGrp="1"/>
          </p:cNvSpPr>
          <p:nvPr>
            <p:ph sz="half" idx="2"/>
          </p:nvPr>
        </p:nvSpPr>
        <p:spPr/>
        <p:txBody>
          <a:bodyPr>
            <a:normAutofit fontScale="92500" lnSpcReduction="10000"/>
          </a:bodyPr>
          <a:lstStyle/>
          <a:p>
            <a:endParaRPr lang="en-US" dirty="0"/>
          </a:p>
          <a:p>
            <a:endParaRPr lang="en-US" dirty="0"/>
          </a:p>
          <a:p>
            <a:endParaRPr lang="en-US" dirty="0"/>
          </a:p>
        </p:txBody>
      </p:sp>
      <p:sp>
        <p:nvSpPr>
          <p:cNvPr id="10" name="Text Placeholder 9"/>
          <p:cNvSpPr>
            <a:spLocks noGrp="1"/>
          </p:cNvSpPr>
          <p:nvPr>
            <p:ph type="body" sz="quarter" idx="4294967295"/>
          </p:nvPr>
        </p:nvSpPr>
        <p:spPr>
          <a:xfrm>
            <a:off x="5102225" y="1535113"/>
            <a:ext cx="4041775" cy="522287"/>
          </a:xfrm>
        </p:spPr>
        <p:txBody>
          <a:bodyPr>
            <a:normAutofit fontScale="25000" lnSpcReduction="20000"/>
          </a:bodyPr>
          <a:lstStyle/>
          <a:p>
            <a:endParaRPr lang="en-US" dirty="0"/>
          </a:p>
          <a:p>
            <a:endParaRPr lang="en-US" dirty="0"/>
          </a:p>
          <a:p>
            <a:r>
              <a:rPr lang="en-US" sz="7200" dirty="0"/>
              <a:t>Sharp notches on leaves</a:t>
            </a:r>
          </a:p>
          <a:p>
            <a:endParaRPr lang="en-US" sz="7200" dirty="0"/>
          </a:p>
          <a:p>
            <a:endParaRPr lang="en-US" dirty="0"/>
          </a:p>
          <a:p>
            <a:endParaRPr lang="en-US" dirty="0"/>
          </a:p>
          <a:p>
            <a:r>
              <a:rPr lang="en-US" dirty="0"/>
              <a:t>S</a:t>
            </a:r>
          </a:p>
        </p:txBody>
      </p:sp>
      <p:pic>
        <p:nvPicPr>
          <p:cNvPr id="6" name="Picture 5" descr="Fuller rose  beetle damage"/>
          <p:cNvPicPr/>
          <p:nvPr/>
        </p:nvPicPr>
        <p:blipFill>
          <a:blip r:embed="rId3" cstate="print"/>
          <a:srcRect/>
          <a:stretch>
            <a:fillRect/>
          </a:stretch>
        </p:blipFill>
        <p:spPr bwMode="auto">
          <a:xfrm>
            <a:off x="4876800" y="2174875"/>
            <a:ext cx="2463800" cy="1600200"/>
          </a:xfrm>
          <a:prstGeom prst="rect">
            <a:avLst/>
          </a:prstGeom>
          <a:noFill/>
          <a:ln w="9525">
            <a:noFill/>
            <a:miter lim="800000"/>
            <a:headEnd/>
            <a:tailEnd/>
          </a:ln>
        </p:spPr>
      </p:pic>
      <p:pic>
        <p:nvPicPr>
          <p:cNvPr id="12" name="Picture 11" descr="Adult fuller rose beetle"/>
          <p:cNvPicPr/>
          <p:nvPr/>
        </p:nvPicPr>
        <p:blipFill>
          <a:blip r:embed="rId4" cstate="print"/>
          <a:srcRect/>
          <a:stretch>
            <a:fillRect/>
          </a:stretch>
        </p:blipFill>
        <p:spPr bwMode="auto">
          <a:xfrm>
            <a:off x="5105400" y="4373563"/>
            <a:ext cx="2463800" cy="17526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fontAlgn="auto">
              <a:spcAft>
                <a:spcPts val="0"/>
              </a:spcAft>
              <a:defRPr/>
            </a:pPr>
            <a:r>
              <a:rPr lang="en-US" dirty="0"/>
              <a:t>Suggested Resources</a:t>
            </a:r>
          </a:p>
        </p:txBody>
      </p:sp>
      <p:sp>
        <p:nvSpPr>
          <p:cNvPr id="47107" name="Rectangle 3"/>
          <p:cNvSpPr>
            <a:spLocks noGrp="1" noChangeArrowheads="1"/>
          </p:cNvSpPr>
          <p:nvPr>
            <p:ph idx="1"/>
          </p:nvPr>
        </p:nvSpPr>
        <p:spPr>
          <a:xfrm>
            <a:off x="838200" y="1066800"/>
            <a:ext cx="7620000" cy="5791200"/>
          </a:xfrm>
        </p:spPr>
        <p:txBody>
          <a:bodyPr>
            <a:normAutofit fontScale="25000" lnSpcReduction="20000"/>
          </a:bodyPr>
          <a:lstStyle/>
          <a:p>
            <a:pPr>
              <a:buNone/>
            </a:pPr>
            <a:endParaRPr lang="en-US" sz="2000" b="1" i="1" dirty="0"/>
          </a:p>
          <a:p>
            <a:pPr>
              <a:buNone/>
            </a:pPr>
            <a:r>
              <a:rPr lang="en-US" sz="6400" b="1" i="1" dirty="0"/>
              <a:t> Books</a:t>
            </a:r>
          </a:p>
          <a:p>
            <a:r>
              <a:rPr lang="en-US" sz="6400" dirty="0"/>
              <a:t>    UC ANR Publication:  </a:t>
            </a:r>
            <a:r>
              <a:rPr lang="en-US" sz="6400" b="1" dirty="0"/>
              <a:t>California Master Gardener Handbook</a:t>
            </a:r>
            <a:r>
              <a:rPr lang="en-US" sz="6400" dirty="0"/>
              <a:t> </a:t>
            </a:r>
          </a:p>
          <a:p>
            <a:r>
              <a:rPr lang="en-US" sz="6400" dirty="0"/>
              <a:t>     UCANR Publication #21589: </a:t>
            </a:r>
            <a:r>
              <a:rPr lang="en-US" sz="6400" b="1" dirty="0"/>
              <a:t>Healthy Roses</a:t>
            </a:r>
          </a:p>
          <a:p>
            <a:pPr>
              <a:buNone/>
            </a:pPr>
            <a:r>
              <a:rPr lang="en-US" sz="6400" b="1" i="1" dirty="0"/>
              <a:t>Online</a:t>
            </a:r>
            <a:endParaRPr lang="en-US" sz="6400" b="1" dirty="0">
              <a:solidFill>
                <a:srgbClr val="7030A0"/>
              </a:solidFill>
            </a:endParaRPr>
          </a:p>
          <a:p>
            <a:r>
              <a:rPr lang="en-US" sz="6400" i="1" dirty="0"/>
              <a:t>Integrated Pest Management  of Roses.</a:t>
            </a:r>
            <a:r>
              <a:rPr lang="en-US" sz="6400" b="1" i="1" dirty="0"/>
              <a:t> </a:t>
            </a:r>
            <a:r>
              <a:rPr lang="en-US" sz="6400" dirty="0"/>
              <a:t>Cornell University </a:t>
            </a:r>
            <a:r>
              <a:rPr lang="en-US" sz="6400" dirty="0" err="1"/>
              <a:t>Coperative</a:t>
            </a:r>
            <a:r>
              <a:rPr lang="en-US" sz="6400" dirty="0"/>
              <a:t> Extension</a:t>
            </a:r>
            <a:endParaRPr lang="en-US" sz="6400" b="1" dirty="0"/>
          </a:p>
          <a:p>
            <a:r>
              <a:rPr lang="en-US" sz="6400" i="1" dirty="0">
                <a:solidFill>
                  <a:srgbClr val="3333CC"/>
                </a:solidFill>
              </a:rPr>
              <a:t> </a:t>
            </a:r>
            <a:r>
              <a:rPr lang="en-US" sz="6400" i="1" u="sng" dirty="0">
                <a:solidFill>
                  <a:srgbClr val="3333CC"/>
                </a:solidFill>
              </a:rPr>
              <a:t>http://www.gardening.cornell.edu/factsheets/ecogardening/ipmrose.html</a:t>
            </a:r>
            <a:endParaRPr lang="en-US" sz="6400" b="1" i="1" u="sng" dirty="0">
              <a:solidFill>
                <a:srgbClr val="3333CC"/>
              </a:solidFill>
            </a:endParaRPr>
          </a:p>
          <a:p>
            <a:endParaRPr lang="en-US" sz="6400" dirty="0">
              <a:ea typeface="Calibri" panose="020F0502020204030204" pitchFamily="34" charset="0"/>
              <a:cs typeface="Times New Roman" panose="02020603050405020304" pitchFamily="18" charset="0"/>
            </a:endParaRPr>
          </a:p>
          <a:p>
            <a:r>
              <a:rPr lang="en-US" sz="6400" i="1" dirty="0">
                <a:latin typeface="Calibri" panose="020F0502020204030204" pitchFamily="34" charset="0"/>
                <a:ea typeface="Calibri" panose="020F0502020204030204" pitchFamily="34" charset="0"/>
                <a:cs typeface="Times New Roman" panose="02020603050405020304" pitchFamily="18" charset="0"/>
              </a:rPr>
              <a:t>R</a:t>
            </a:r>
            <a:r>
              <a:rPr lang="en-US" sz="6400" i="1" dirty="0">
                <a:effectLst/>
                <a:latin typeface="Calibri" panose="020F0502020204030204" pitchFamily="34" charset="0"/>
                <a:ea typeface="Calibri" panose="020F0502020204030204" pitchFamily="34" charset="0"/>
                <a:cs typeface="Times New Roman" panose="02020603050405020304" pitchFamily="18" charset="0"/>
              </a:rPr>
              <a:t>oses: Diseases and Disorders: Integrated Pest Management for Home Gardeners and landscape Professionals. July, 2019.  </a:t>
            </a:r>
            <a:r>
              <a:rPr lang="en-US" sz="6400" dirty="0">
                <a:effectLst/>
                <a:latin typeface="Calibri" panose="020F0502020204030204" pitchFamily="34" charset="0"/>
                <a:ea typeface="Calibri" panose="020F0502020204030204" pitchFamily="34" charset="0"/>
                <a:cs typeface="Times New Roman" panose="02020603050405020304" pitchFamily="18" charset="0"/>
              </a:rPr>
              <a:t>UCANR Publication 7463. </a:t>
            </a:r>
            <a:r>
              <a:rPr lang="en-US" sz="6400" u="sng"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val="tx"/>
                    </a:ext>
                  </a:extLst>
                </a:hlinkClick>
              </a:rPr>
              <a:t>http://ipm.ucanr.edu/PMG/PESTNOTES/pn7463.html</a:t>
            </a:r>
            <a:endParaRPr lang="en-US" sz="6400"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r>
              <a:rPr lang="en-US" sz="6400" i="1" dirty="0">
                <a:effectLst/>
                <a:latin typeface="Calibri" panose="020F0502020204030204" pitchFamily="34" charset="0"/>
                <a:ea typeface="Calibri" panose="020F0502020204030204" pitchFamily="34" charset="0"/>
                <a:cs typeface="Times New Roman" panose="02020603050405020304" pitchFamily="18" charset="0"/>
              </a:rPr>
              <a:t>Roses in the Garden and Landscape: Cultural Practices and Weed Control. </a:t>
            </a:r>
          </a:p>
          <a:p>
            <a:r>
              <a:rPr lang="en-US" sz="6400" i="1" dirty="0">
                <a:effectLst/>
                <a:latin typeface="Calibri" panose="020F0502020204030204" pitchFamily="34" charset="0"/>
                <a:ea typeface="Calibri" panose="020F0502020204030204" pitchFamily="34" charset="0"/>
                <a:cs typeface="Times New Roman" panose="02020603050405020304" pitchFamily="18" charset="0"/>
              </a:rPr>
              <a:t> February, 2020. </a:t>
            </a:r>
            <a:r>
              <a:rPr lang="en-US" sz="6400" dirty="0"/>
              <a:t>UCANR Publication7465</a:t>
            </a:r>
            <a:r>
              <a:rPr lang="en-US" sz="6400" i="1" dirty="0">
                <a:solidFill>
                  <a:srgbClr val="3333CC"/>
                </a:solidFill>
              </a:rPr>
              <a:t>. </a:t>
            </a:r>
            <a:r>
              <a:rPr lang="en-US" sz="6400" u="sng" dirty="0">
                <a:solidFill>
                  <a:srgbClr val="3333CC"/>
                </a:solidFill>
                <a:hlinkClick r:id="rId3">
                  <a:extLst>
                    <a:ext uri="{A12FA001-AC4F-418D-AE19-62706E023703}">
                      <ahyp:hlinkClr xmlns:ahyp="http://schemas.microsoft.com/office/drawing/2018/hyperlinkcolor" val="tx"/>
                    </a:ext>
                  </a:extLst>
                </a:hlinkClick>
              </a:rPr>
              <a:t>https://ucanr.edu/sites/sjcoeh/files/309219.pdf</a:t>
            </a:r>
            <a:endParaRPr lang="en-US" sz="6400" u="sng" dirty="0">
              <a:solidFill>
                <a:srgbClr val="3333CC"/>
              </a:solidFill>
            </a:endParaRPr>
          </a:p>
          <a:p>
            <a:endParaRPr lang="en-US" sz="6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6400" b="1"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More</a:t>
            </a:r>
          </a:p>
          <a:p>
            <a:r>
              <a:rPr lang="en-US" sz="6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Rapp, Larry.  </a:t>
            </a:r>
            <a:r>
              <a:rPr lang="en-US" sz="6400" i="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How to Bud Roses. </a:t>
            </a:r>
            <a:r>
              <a:rPr lang="en-US" sz="6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University of Utah Cooperative Extension.  September , 2014.</a:t>
            </a:r>
            <a:r>
              <a:rPr lang="en-US" sz="6400" u="sng"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https://www.youtube.com/watch?v=siKRJSGT4sY</a:t>
            </a:r>
            <a:endParaRPr lang="en-US" sz="6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6400" u="sng" dirty="0">
              <a:solidFill>
                <a:srgbClr val="3333CC"/>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6400" i="1" dirty="0">
              <a:solidFill>
                <a:schemeClr val="tx1"/>
              </a:solidFill>
            </a:endParaRPr>
          </a:p>
          <a:p>
            <a:pPr>
              <a:buNone/>
            </a:pPr>
            <a:r>
              <a:rPr lang="en-US" sz="6400" dirty="0">
                <a:solidFill>
                  <a:schemeClr val="tx1"/>
                </a:solidFill>
              </a:rPr>
              <a:t>     </a:t>
            </a:r>
          </a:p>
          <a:p>
            <a:endParaRPr lang="en-US" dirty="0"/>
          </a:p>
          <a:p>
            <a:endParaRPr lang="en-US" sz="20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F6CAFF-D145-4E2F-9367-63E31E926227}"/>
              </a:ext>
            </a:extLst>
          </p:cNvPr>
          <p:cNvSpPr>
            <a:spLocks noGrp="1"/>
          </p:cNvSpPr>
          <p:nvPr>
            <p:ph type="title"/>
          </p:nvPr>
        </p:nvSpPr>
        <p:spPr/>
        <p:txBody>
          <a:bodyPr>
            <a:normAutofit fontScale="90000"/>
          </a:bodyPr>
          <a:lstStyle/>
          <a:p>
            <a:r>
              <a:rPr lang="en-US" dirty="0"/>
              <a:t>Poll Question:</a:t>
            </a:r>
            <a:br>
              <a:rPr lang="en-US" dirty="0"/>
            </a:br>
            <a:endParaRPr lang="en-US" dirty="0"/>
          </a:p>
        </p:txBody>
      </p:sp>
      <p:sp>
        <p:nvSpPr>
          <p:cNvPr id="7" name="Content Placeholder 6">
            <a:extLst>
              <a:ext uri="{FF2B5EF4-FFF2-40B4-BE49-F238E27FC236}">
                <a16:creationId xmlns:a16="http://schemas.microsoft.com/office/drawing/2014/main" id="{69486892-1A96-44C7-9E27-4DE6AD91B180}"/>
              </a:ext>
            </a:extLst>
          </p:cNvPr>
          <p:cNvSpPr>
            <a:spLocks noGrp="1"/>
          </p:cNvSpPr>
          <p:nvPr>
            <p:ph idx="1"/>
          </p:nvPr>
        </p:nvSpPr>
        <p:spPr/>
        <p:txBody>
          <a:bodyPr>
            <a:normAutofit/>
          </a:bodyPr>
          <a:lstStyle/>
          <a:p>
            <a:r>
              <a:rPr lang="en-US" dirty="0"/>
              <a:t>What year was the rose declared the national flower of the United States?</a:t>
            </a:r>
          </a:p>
          <a:p>
            <a:r>
              <a:rPr lang="en-US" sz="2000" dirty="0"/>
              <a:t>		</a:t>
            </a:r>
          </a:p>
          <a:p>
            <a:pPr marL="457200" lvl="1" indent="0">
              <a:buNone/>
            </a:pPr>
            <a:r>
              <a:rPr lang="en-US" sz="1200" b="1" dirty="0"/>
              <a:t>		</a:t>
            </a:r>
            <a:r>
              <a:rPr lang="en-US" b="1" dirty="0"/>
              <a:t>Answer</a:t>
            </a:r>
            <a:r>
              <a:rPr lang="en-US" sz="2800" dirty="0"/>
              <a:t>:    1986</a:t>
            </a:r>
          </a:p>
          <a:p>
            <a:pPr marL="457200" lvl="1" indent="0">
              <a:buNone/>
            </a:pPr>
            <a:r>
              <a:rPr lang="en-US" dirty="0"/>
              <a:t>President Ronald Reagan declared the rose as the national flower stating “We hold the rose dear as a symbol of life, love, and a dimension of beauty and eternity.”</a:t>
            </a:r>
          </a:p>
          <a:p>
            <a:endParaRPr lang="en-US" dirty="0"/>
          </a:p>
          <a:p>
            <a:endParaRPr lang="en-US" dirty="0"/>
          </a:p>
        </p:txBody>
      </p:sp>
      <p:sp>
        <p:nvSpPr>
          <p:cNvPr id="5" name="Slide Number Placeholder 4">
            <a:extLst>
              <a:ext uri="{FF2B5EF4-FFF2-40B4-BE49-F238E27FC236}">
                <a16:creationId xmlns:a16="http://schemas.microsoft.com/office/drawing/2014/main" id="{C148A283-40BB-497C-AF01-2183367AE0CD}"/>
              </a:ext>
            </a:extLst>
          </p:cNvPr>
          <p:cNvSpPr>
            <a:spLocks noGrp="1"/>
          </p:cNvSpPr>
          <p:nvPr>
            <p:ph type="sldNum" sz="quarter" idx="12"/>
          </p:nvPr>
        </p:nvSpPr>
        <p:spPr/>
        <p:txBody>
          <a:bodyPr/>
          <a:lstStyle/>
          <a:p>
            <a:fld id="{111DB74A-73E3-49E8-8984-0D5D8C20C556}" type="slidenum">
              <a:rPr lang="en-US" smtClean="0"/>
              <a:pPr/>
              <a:t>45</a:t>
            </a:fld>
            <a:endParaRPr lang="en-US"/>
          </a:p>
        </p:txBody>
      </p:sp>
    </p:spTree>
    <p:extLst>
      <p:ext uri="{BB962C8B-B14F-4D97-AF65-F5344CB8AC3E}">
        <p14:creationId xmlns:p14="http://schemas.microsoft.com/office/powerpoint/2010/main" val="25313728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Thank You!</a:t>
            </a:r>
          </a:p>
        </p:txBody>
      </p:sp>
      <p:sp>
        <p:nvSpPr>
          <p:cNvPr id="7" name="Text Placeholder 6"/>
          <p:cNvSpPr>
            <a:spLocks noGrp="1"/>
          </p:cNvSpPr>
          <p:nvPr>
            <p:ph type="body" idx="1"/>
          </p:nvPr>
        </p:nvSpPr>
        <p:spPr>
          <a:xfrm>
            <a:off x="457200" y="1524000"/>
            <a:ext cx="8229600" cy="639762"/>
          </a:xfrm>
        </p:spPr>
        <p:txBody>
          <a:bodyPr>
            <a:noAutofit/>
          </a:bodyPr>
          <a:lstStyle/>
          <a:p>
            <a:r>
              <a:rPr lang="en-US" sz="4000" b="0" dirty="0">
                <a:solidFill>
                  <a:schemeClr val="accent2"/>
                </a:solidFill>
              </a:rPr>
              <a:t>Any Questions?</a:t>
            </a:r>
          </a:p>
        </p:txBody>
      </p:sp>
      <p:sp>
        <p:nvSpPr>
          <p:cNvPr id="8" name="Content Placeholder 7"/>
          <p:cNvSpPr>
            <a:spLocks noGrp="1"/>
          </p:cNvSpPr>
          <p:nvPr>
            <p:ph sz="half" idx="2"/>
          </p:nvPr>
        </p:nvSpPr>
        <p:spPr/>
        <p:txBody>
          <a:bodyPr/>
          <a:lstStyle/>
          <a:p>
            <a:endParaRPr lang="en-US" dirty="0"/>
          </a:p>
          <a:p>
            <a:pPr algn="ctr"/>
            <a:r>
              <a:rPr lang="en-US" dirty="0"/>
              <a:t>Master Gardener Hotline: </a:t>
            </a:r>
            <a:r>
              <a:rPr lang="en-US" b="1" dirty="0"/>
              <a:t>(530) 889-7388</a:t>
            </a:r>
          </a:p>
          <a:p>
            <a:pPr algn="ctr"/>
            <a:r>
              <a:rPr lang="en-US" dirty="0"/>
              <a:t>Master Gardener Website: </a:t>
            </a:r>
            <a:r>
              <a:rPr lang="en-US" b="1" dirty="0" err="1"/>
              <a:t>pcmg.ucanr.edu</a:t>
            </a:r>
            <a:endParaRPr lang="en-US" b="1" dirty="0"/>
          </a:p>
          <a:p>
            <a:pPr algn="ctr"/>
            <a:endParaRPr lang="en-US" dirty="0"/>
          </a:p>
          <a:p>
            <a:pPr algn="ctr"/>
            <a:r>
              <a:rPr lang="en-US" sz="3200" b="1" u="sng" dirty="0">
                <a:solidFill>
                  <a:schemeClr val="accent2">
                    <a:lumMod val="75000"/>
                  </a:schemeClr>
                </a:solidFill>
              </a:rPr>
              <a:t>Evaluations, please!</a:t>
            </a:r>
          </a:p>
        </p:txBody>
      </p:sp>
      <p:sp>
        <p:nvSpPr>
          <p:cNvPr id="10" name="Slide Number Placeholder 9"/>
          <p:cNvSpPr>
            <a:spLocks noGrp="1"/>
          </p:cNvSpPr>
          <p:nvPr>
            <p:ph type="sldNum" sz="quarter" idx="12"/>
          </p:nvPr>
        </p:nvSpPr>
        <p:spPr/>
        <p:txBody>
          <a:bodyPr/>
          <a:lstStyle/>
          <a:p>
            <a:fld id="{111DB74A-73E3-49E8-8984-0D5D8C20C556}" type="slidenum">
              <a:rPr lang="en-US" smtClean="0"/>
              <a:pPr/>
              <a:t>46</a:t>
            </a:fld>
            <a:endParaRPr lang="en-US"/>
          </a:p>
        </p:txBody>
      </p:sp>
      <p:pic>
        <p:nvPicPr>
          <p:cNvPr id="2" name="Picture 1">
            <a:extLst>
              <a:ext uri="{FF2B5EF4-FFF2-40B4-BE49-F238E27FC236}">
                <a16:creationId xmlns:a16="http://schemas.microsoft.com/office/drawing/2014/main" id="{BBD6AAB6-8EE5-191E-DA09-EB850758C1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3250" y="5771918"/>
            <a:ext cx="5397500" cy="825500"/>
          </a:xfrm>
          <a:prstGeom prst="rect">
            <a:avLst/>
          </a:prstGeom>
          <a:solidFill>
            <a:schemeClr val="bg1"/>
          </a:solid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5</a:t>
            </a:fld>
            <a:endParaRPr lang="en-US"/>
          </a:p>
        </p:txBody>
      </p:sp>
      <p:pic>
        <p:nvPicPr>
          <p:cNvPr id="2" name="Picture 1">
            <a:extLst>
              <a:ext uri="{FF2B5EF4-FFF2-40B4-BE49-F238E27FC236}">
                <a16:creationId xmlns:a16="http://schemas.microsoft.com/office/drawing/2014/main" id="{31CF66FD-05CD-45D8-F085-7B0358C3E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pic>
        <p:nvPicPr>
          <p:cNvPr id="3" name="Content Placeholder 5" descr="A bee on a flower&#10;&#10;Description automatically generated">
            <a:extLst>
              <a:ext uri="{FF2B5EF4-FFF2-40B4-BE49-F238E27FC236}">
                <a16:creationId xmlns:a16="http://schemas.microsoft.com/office/drawing/2014/main" id="{1C5E86BF-5B82-0E47-DA7E-42DD910CAC5C}"/>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61188" y="1600200"/>
            <a:ext cx="5221624" cy="4038600"/>
          </a:xfrm>
        </p:spPr>
      </p:pic>
    </p:spTree>
    <p:extLst>
      <p:ext uri="{BB962C8B-B14F-4D97-AF65-F5344CB8AC3E}">
        <p14:creationId xmlns:p14="http://schemas.microsoft.com/office/powerpoint/2010/main" val="30735985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Who Are Master Gardeners?</a:t>
            </a:r>
          </a:p>
        </p:txBody>
      </p:sp>
      <p:sp>
        <p:nvSpPr>
          <p:cNvPr id="4" name="Slide Number Placeholder 3"/>
          <p:cNvSpPr>
            <a:spLocks noGrp="1"/>
          </p:cNvSpPr>
          <p:nvPr>
            <p:ph type="sldNum" sz="quarter" idx="12"/>
          </p:nvPr>
        </p:nvSpPr>
        <p:spPr/>
        <p:txBody>
          <a:bodyPr/>
          <a:lstStyle/>
          <a:p>
            <a:fld id="{111DB74A-73E3-49E8-8984-0D5D8C20C556}" type="slidenum">
              <a:rPr lang="en-US" smtClean="0"/>
              <a:pPr/>
              <a:t>6</a:t>
            </a:fld>
            <a:endParaRPr lang="en-US"/>
          </a:p>
        </p:txBody>
      </p:sp>
      <p:pic>
        <p:nvPicPr>
          <p:cNvPr id="2" name="Picture 1">
            <a:extLst>
              <a:ext uri="{FF2B5EF4-FFF2-40B4-BE49-F238E27FC236}">
                <a16:creationId xmlns:a16="http://schemas.microsoft.com/office/drawing/2014/main" id="{31CF66FD-05CD-45D8-F085-7B0358C3E9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3250" y="5821364"/>
            <a:ext cx="5397500" cy="825500"/>
          </a:xfrm>
          <a:prstGeom prst="rect">
            <a:avLst/>
          </a:prstGeom>
          <a:solidFill>
            <a:schemeClr val="bg1"/>
          </a:solidFill>
        </p:spPr>
      </p:pic>
      <p:pic>
        <p:nvPicPr>
          <p:cNvPr id="8" name="Content Placeholder 6" descr="A brochure of people planting plants&#10;&#10;Description automatically generated">
            <a:extLst>
              <a:ext uri="{FF2B5EF4-FFF2-40B4-BE49-F238E27FC236}">
                <a16:creationId xmlns:a16="http://schemas.microsoft.com/office/drawing/2014/main" id="{E8ACB4B7-8A18-8B15-7FAB-B48690EA778F}"/>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702909" y="1524000"/>
            <a:ext cx="5738181" cy="4432745"/>
          </a:xfrm>
        </p:spPr>
      </p:pic>
    </p:spTree>
    <p:extLst>
      <p:ext uri="{BB962C8B-B14F-4D97-AF65-F5344CB8AC3E}">
        <p14:creationId xmlns:p14="http://schemas.microsoft.com/office/powerpoint/2010/main" val="33963088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type="body" sz="quarter" idx="13"/>
          </p:nvPr>
        </p:nvSpPr>
        <p:spPr/>
        <p:txBody>
          <a:bodyPr>
            <a:normAutofit fontScale="77500" lnSpcReduction="20000"/>
          </a:bodyPr>
          <a:lstStyle/>
          <a:p>
            <a:pPr marL="857250" lvl="1" indent="-457200"/>
            <a:r>
              <a:rPr lang="en-US" sz="3500" dirty="0"/>
              <a:t>A Brief History</a:t>
            </a:r>
          </a:p>
          <a:p>
            <a:pPr marL="857250" lvl="1" indent="-457200"/>
            <a:r>
              <a:rPr lang="en-US" sz="3500" dirty="0"/>
              <a:t>Rose Varieties for the Home Garden</a:t>
            </a:r>
          </a:p>
          <a:p>
            <a:pPr marL="857250" lvl="1" indent="-457200"/>
            <a:r>
              <a:rPr lang="en-US" sz="3500" dirty="0"/>
              <a:t>Cultural practices</a:t>
            </a:r>
          </a:p>
          <a:p>
            <a:pPr lvl="2"/>
            <a:r>
              <a:rPr lang="en-US" sz="3500" dirty="0"/>
              <a:t>  </a:t>
            </a:r>
            <a:r>
              <a:rPr lang="en-US" sz="3300" dirty="0"/>
              <a:t>Planting</a:t>
            </a:r>
          </a:p>
          <a:p>
            <a:pPr lvl="2"/>
            <a:r>
              <a:rPr lang="en-US" sz="3300" dirty="0"/>
              <a:t>  Watering</a:t>
            </a:r>
          </a:p>
          <a:p>
            <a:pPr lvl="2"/>
            <a:r>
              <a:rPr lang="en-US" sz="3300" dirty="0"/>
              <a:t>  Fertilizing</a:t>
            </a:r>
          </a:p>
          <a:p>
            <a:pPr lvl="2"/>
            <a:r>
              <a:rPr lang="en-US" sz="3300" dirty="0"/>
              <a:t>  Pruning</a:t>
            </a:r>
          </a:p>
          <a:p>
            <a:pPr marL="971550" lvl="1" indent="-457200"/>
            <a:r>
              <a:rPr lang="en-US" sz="3500" dirty="0"/>
              <a:t>Propagation</a:t>
            </a:r>
          </a:p>
          <a:p>
            <a:pPr lvl="1"/>
            <a:r>
              <a:rPr lang="en-US" sz="3500" dirty="0"/>
              <a:t>  Pest Control</a:t>
            </a:r>
          </a:p>
          <a:p>
            <a:pPr marL="457200" lvl="1" indent="0">
              <a:buNone/>
            </a:pPr>
            <a:endParaRPr lang="en-US" sz="3200" dirty="0"/>
          </a:p>
        </p:txBody>
      </p:sp>
      <p:pic>
        <p:nvPicPr>
          <p:cNvPr id="6" name="Picture Placeholder 5">
            <a:extLst>
              <a:ext uri="{FF2B5EF4-FFF2-40B4-BE49-F238E27FC236}">
                <a16:creationId xmlns:a16="http://schemas.microsoft.com/office/drawing/2014/main" id="{F429EA7B-F6C5-D967-6BBF-6FE916D7E130}"/>
              </a:ext>
            </a:extLst>
          </p:cNvPr>
          <p:cNvPicPr>
            <a:picLocks noGrp="1" noChangeAspect="1"/>
          </p:cNvPicPr>
          <p:nvPr>
            <p:ph type="pic" sz="quarter" idx="18"/>
          </p:nvPr>
        </p:nvPicPr>
        <p:blipFill>
          <a:blip r:embed="rId3" cstate="print">
            <a:extLst>
              <a:ext uri="{28A0092B-C50C-407E-A947-70E740481C1C}">
                <a14:useLocalDpi xmlns:a14="http://schemas.microsoft.com/office/drawing/2010/main" val="0"/>
              </a:ext>
            </a:extLst>
          </a:blip>
          <a:srcRect t="1830" b="1830"/>
          <a:stretch>
            <a:fillRect/>
          </a:stretch>
        </p:blipFill>
        <p:spPr/>
      </p:pic>
      <p:sp>
        <p:nvSpPr>
          <p:cNvPr id="4" name="Title 3"/>
          <p:cNvSpPr>
            <a:spLocks noGrp="1"/>
          </p:cNvSpPr>
          <p:nvPr>
            <p:ph type="title"/>
          </p:nvPr>
        </p:nvSpPr>
        <p:spPr/>
        <p:txBody>
          <a:bodyPr/>
          <a:lstStyle/>
          <a:p>
            <a:r>
              <a:rPr lang="en-US" dirty="0"/>
              <a:t>Agenda</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B42D7F-6A9C-4834-BF96-3A67634D02C4}"/>
              </a:ext>
            </a:extLst>
          </p:cNvPr>
          <p:cNvSpPr>
            <a:spLocks noGrp="1"/>
          </p:cNvSpPr>
          <p:nvPr>
            <p:ph type="title"/>
          </p:nvPr>
        </p:nvSpPr>
        <p:spPr>
          <a:xfrm>
            <a:off x="609600" y="274638"/>
            <a:ext cx="6934200" cy="1143000"/>
          </a:xfrm>
        </p:spPr>
        <p:txBody>
          <a:bodyPr>
            <a:normAutofit/>
          </a:bodyPr>
          <a:lstStyle/>
          <a:p>
            <a:r>
              <a:rPr lang="en-US" sz="3200" dirty="0">
                <a:latin typeface="Arial" panose="020B0604020202020204" pitchFamily="34" charset="0"/>
                <a:cs typeface="Arial" panose="020B0604020202020204" pitchFamily="34" charset="0"/>
              </a:rPr>
              <a:t>History:  Early Roses in California</a:t>
            </a:r>
          </a:p>
        </p:txBody>
      </p:sp>
      <p:sp>
        <p:nvSpPr>
          <p:cNvPr id="3" name="Content Placeholder 2">
            <a:extLst>
              <a:ext uri="{FF2B5EF4-FFF2-40B4-BE49-F238E27FC236}">
                <a16:creationId xmlns:a16="http://schemas.microsoft.com/office/drawing/2014/main" id="{B9AEB4AA-16BB-44BC-ACAE-B2801FDA9D35}"/>
              </a:ext>
            </a:extLst>
          </p:cNvPr>
          <p:cNvSpPr>
            <a:spLocks noGrp="1"/>
          </p:cNvSpPr>
          <p:nvPr>
            <p:ph sz="half" idx="1"/>
          </p:nvPr>
        </p:nvSpPr>
        <p:spPr>
          <a:xfrm>
            <a:off x="457200" y="1295400"/>
            <a:ext cx="4038600" cy="4830763"/>
          </a:xfrm>
        </p:spPr>
        <p:txBody>
          <a:bodyPr>
            <a:normAutofit/>
          </a:bodyPr>
          <a:lstStyle/>
          <a:p>
            <a:pPr marL="0" indent="0"/>
            <a:r>
              <a:rPr lang="en-US" dirty="0"/>
              <a:t>       </a:t>
            </a:r>
            <a:r>
              <a:rPr lang="en-US" i="1" dirty="0"/>
              <a:t>Rosa rugosa</a:t>
            </a:r>
          </a:p>
          <a:p>
            <a:pPr marL="0" indent="0"/>
            <a:r>
              <a:rPr lang="en-US" sz="2000" dirty="0"/>
              <a:t>Asian native shrub</a:t>
            </a:r>
          </a:p>
          <a:p>
            <a:r>
              <a:rPr lang="en-US" sz="2000" dirty="0"/>
              <a:t>Used hedges around farmlands</a:t>
            </a:r>
          </a:p>
          <a:p>
            <a:r>
              <a:rPr lang="en-US" sz="2000" dirty="0"/>
              <a:t>Now used at seashores &amp; roadsides</a:t>
            </a:r>
          </a:p>
          <a:p>
            <a:r>
              <a:rPr lang="en-US" sz="2000" dirty="0"/>
              <a:t>Very cold-hardy</a:t>
            </a:r>
          </a:p>
        </p:txBody>
      </p:sp>
      <p:sp>
        <p:nvSpPr>
          <p:cNvPr id="4" name="Content Placeholder 3">
            <a:extLst>
              <a:ext uri="{FF2B5EF4-FFF2-40B4-BE49-F238E27FC236}">
                <a16:creationId xmlns:a16="http://schemas.microsoft.com/office/drawing/2014/main" id="{2722D251-603F-43C3-AF4F-979567E59BDA}"/>
              </a:ext>
            </a:extLst>
          </p:cNvPr>
          <p:cNvSpPr>
            <a:spLocks noGrp="1"/>
          </p:cNvSpPr>
          <p:nvPr>
            <p:ph sz="half" idx="2"/>
          </p:nvPr>
        </p:nvSpPr>
        <p:spPr>
          <a:xfrm>
            <a:off x="4648200" y="1295400"/>
            <a:ext cx="4038600" cy="4830763"/>
          </a:xfrm>
        </p:spPr>
        <p:txBody>
          <a:bodyPr>
            <a:normAutofit/>
          </a:bodyPr>
          <a:lstStyle/>
          <a:p>
            <a:r>
              <a:rPr lang="en-US" i="1" dirty="0"/>
              <a:t>Rosa californica</a:t>
            </a:r>
          </a:p>
          <a:p>
            <a:r>
              <a:rPr lang="en-US" sz="2000" dirty="0"/>
              <a:t>“Thicket-forming”</a:t>
            </a:r>
          </a:p>
          <a:p>
            <a:r>
              <a:rPr lang="en-US" sz="2000" dirty="0"/>
              <a:t>Grows by streambeds</a:t>
            </a:r>
          </a:p>
          <a:p>
            <a:r>
              <a:rPr lang="en-US" sz="2000" dirty="0"/>
              <a:t>Found lower than 1,600 ft. elev.</a:t>
            </a:r>
          </a:p>
          <a:p>
            <a:r>
              <a:rPr lang="en-US" sz="2000" dirty="0"/>
              <a:t>Native from So. Oregon to Baja California</a:t>
            </a:r>
          </a:p>
          <a:p>
            <a:endParaRPr lang="en-US" i="1" dirty="0"/>
          </a:p>
        </p:txBody>
      </p:sp>
      <p:pic>
        <p:nvPicPr>
          <p:cNvPr id="1026" name="Picture 2" descr="http://www.rose.org/wp-content/uploads/2011/06/The-Rugged-Rugosa.jpg">
            <a:extLst>
              <a:ext uri="{FF2B5EF4-FFF2-40B4-BE49-F238E27FC236}">
                <a16:creationId xmlns:a16="http://schemas.microsoft.com/office/drawing/2014/main" id="{983E8C60-4246-4F26-AC0F-A23E25AD01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1" t="20099" r="801"/>
          <a:stretch/>
        </p:blipFill>
        <p:spPr bwMode="auto">
          <a:xfrm>
            <a:off x="1383115" y="3510137"/>
            <a:ext cx="2464985" cy="264707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A764706-F1A0-4972-BB0A-CD587745A7A9}"/>
              </a:ext>
            </a:extLst>
          </p:cNvPr>
          <p:cNvPicPr/>
          <p:nvPr/>
        </p:nvPicPr>
        <p:blipFill rotWithShape="1">
          <a:blip r:embed="rId4">
            <a:extLst>
              <a:ext uri="{28A0092B-C50C-407E-A947-70E740481C1C}">
                <a14:useLocalDpi xmlns:a14="http://schemas.microsoft.com/office/drawing/2010/main" val="0"/>
              </a:ext>
            </a:extLst>
          </a:blip>
          <a:srcRect l="23700" t="9492" r="-9658" b="-9492"/>
          <a:stretch/>
        </p:blipFill>
        <p:spPr bwMode="auto">
          <a:xfrm>
            <a:off x="6248400" y="3429000"/>
            <a:ext cx="2314575" cy="31102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699177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lgn="l" eaLnBrk="1" hangingPunct="1"/>
            <a:r>
              <a:rPr lang="en-US" sz="3200" dirty="0">
                <a:latin typeface="Arial" pitchFamily="34" charset="0"/>
                <a:cs typeface="Arial" pitchFamily="34" charset="0"/>
              </a:rPr>
              <a:t>            Rose Varieties</a:t>
            </a:r>
          </a:p>
        </p:txBody>
      </p:sp>
      <p:sp>
        <p:nvSpPr>
          <p:cNvPr id="3075" name="Rectangle 3"/>
          <p:cNvSpPr>
            <a:spLocks noGrp="1" noChangeArrowheads="1"/>
          </p:cNvSpPr>
          <p:nvPr>
            <p:ph type="body" idx="1"/>
          </p:nvPr>
        </p:nvSpPr>
        <p:spPr>
          <a:xfrm>
            <a:off x="457200" y="1295400"/>
            <a:ext cx="8229600" cy="5334000"/>
          </a:xfrm>
        </p:spPr>
        <p:txBody>
          <a:bodyPr>
            <a:normAutofit/>
          </a:bodyPr>
          <a:lstStyle/>
          <a:p>
            <a:pPr marL="0" indent="0" eaLnBrk="1" hangingPunct="1">
              <a:buNone/>
            </a:pPr>
            <a:r>
              <a:rPr lang="en-US" sz="2400" dirty="0"/>
              <a:t>(Select the disease-resistant varieties)</a:t>
            </a:r>
          </a:p>
          <a:p>
            <a:pPr eaLnBrk="1" hangingPunct="1"/>
            <a:endParaRPr lang="en-US" sz="2800" dirty="0"/>
          </a:p>
          <a:p>
            <a:pPr eaLnBrk="1" hangingPunct="1"/>
            <a:r>
              <a:rPr lang="en-US" sz="2800" dirty="0"/>
              <a:t>Two main categories</a:t>
            </a:r>
            <a:r>
              <a:rPr lang="en-US" sz="2400" dirty="0"/>
              <a:t>: </a:t>
            </a:r>
          </a:p>
          <a:p>
            <a:pPr lvl="1" eaLnBrk="1" hangingPunct="1"/>
            <a:r>
              <a:rPr lang="en-US" sz="2400" dirty="0"/>
              <a:t>Garden (“</a:t>
            </a:r>
            <a:r>
              <a:rPr lang="en-US" dirty="0"/>
              <a:t>m</a:t>
            </a:r>
            <a:r>
              <a:rPr lang="en-US" sz="2400" dirty="0"/>
              <a:t>odern”: after 1867) Roses -valued for their flowers</a:t>
            </a:r>
          </a:p>
          <a:p>
            <a:pPr lvl="2"/>
            <a:r>
              <a:rPr lang="en-US" sz="2000" dirty="0"/>
              <a:t>hybrid teas (most common)</a:t>
            </a:r>
          </a:p>
          <a:p>
            <a:pPr lvl="2"/>
            <a:r>
              <a:rPr lang="en-US" sz="2000" dirty="0"/>
              <a:t>English roses, floribundas, grandifloras, and climbers</a:t>
            </a:r>
          </a:p>
          <a:p>
            <a:pPr lvl="1" eaLnBrk="1" hangingPunct="1"/>
            <a:r>
              <a:rPr lang="en-US" sz="2400" dirty="0"/>
              <a:t>“Own-Root Roses”</a:t>
            </a:r>
          </a:p>
          <a:p>
            <a:pPr lvl="2" eaLnBrk="1" hangingPunct="1"/>
            <a:r>
              <a:rPr lang="en-US" sz="2000" dirty="0"/>
              <a:t>English roses, old garden roses</a:t>
            </a:r>
          </a:p>
          <a:p>
            <a:pPr lvl="2" eaLnBrk="1" hangingPunct="1"/>
            <a:r>
              <a:rPr lang="en-US" sz="2000" dirty="0"/>
              <a:t>Landscape roses – shrub roses and groundcover     	                                                  roses </a:t>
            </a:r>
          </a:p>
          <a:p>
            <a:pPr lvl="2" eaLnBrk="1" hangingPunct="1">
              <a:buNone/>
            </a:pPr>
            <a:r>
              <a:rPr lang="en-US" dirty="0"/>
              <a:t>	     -</a:t>
            </a:r>
            <a:r>
              <a:rPr lang="en-US" sz="2000" dirty="0"/>
              <a:t>low maintenance, easy care</a:t>
            </a:r>
          </a:p>
          <a:p>
            <a:pPr eaLnBrk="1" hangingPunct="1">
              <a:buNone/>
            </a:pPr>
            <a:endParaRPr lang="en-US" sz="2400" dirty="0">
              <a:latin typeface="Arial" pitchFamily="34" charset="0"/>
              <a:cs typeface="Arial" pitchFamily="34" charset="0"/>
            </a:endParaRPr>
          </a:p>
          <a:p>
            <a:pPr eaLnBrk="1" hangingPunct="1"/>
            <a:endParaRPr lang="en-US" sz="2800" b="1" dirty="0"/>
          </a:p>
        </p:txBody>
      </p:sp>
      <p:pic>
        <p:nvPicPr>
          <p:cNvPr id="2" name="Picture Placeholder 5">
            <a:extLst>
              <a:ext uri="{FF2B5EF4-FFF2-40B4-BE49-F238E27FC236}">
                <a16:creationId xmlns:a16="http://schemas.microsoft.com/office/drawing/2014/main" id="{3BB65262-D8A2-414F-CA7C-CD3CAEA6F8FB}"/>
              </a:ext>
            </a:extLst>
          </p:cNvPr>
          <p:cNvPicPr>
            <a:picLocks noChangeAspect="1"/>
          </p:cNvPicPr>
          <p:nvPr/>
        </p:nvPicPr>
        <p:blipFill>
          <a:blip r:embed="rId3" cstate="print">
            <a:extLst>
              <a:ext uri="{28A0092B-C50C-407E-A947-70E740481C1C}">
                <a14:useLocalDpi xmlns:a14="http://schemas.microsoft.com/office/drawing/2010/main" val="0"/>
              </a:ext>
            </a:extLst>
          </a:blip>
          <a:srcRect t="1830" b="1830"/>
          <a:stretch>
            <a:fillRect/>
          </a:stretch>
        </p:blipFill>
        <p:spPr>
          <a:xfrm>
            <a:off x="5867400" y="663575"/>
            <a:ext cx="2209800" cy="2025650"/>
          </a:xfrm>
          <a:prstGeom prst="rect">
            <a:avLst/>
          </a:prstGeom>
        </p:spPr>
      </p:pic>
    </p:spTree>
  </p:cSld>
  <p:clrMapOvr>
    <a:masterClrMapping/>
  </p:clrMapOvr>
</p:sld>
</file>

<file path=ppt/theme/theme1.xml><?xml version="1.0" encoding="utf-8"?>
<a:theme xmlns:a="http://schemas.openxmlformats.org/drawingml/2006/main" name="UCANR Intro slides ">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G Content slides">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ontent (no bottom logo)">
  <a:themeElements>
    <a:clrScheme name="UCANR">
      <a:dk1>
        <a:srgbClr val="000000"/>
      </a:dk1>
      <a:lt1>
        <a:sysClr val="window" lastClr="FFFFFF"/>
      </a:lt1>
      <a:dk2>
        <a:srgbClr val="194687"/>
      </a:dk2>
      <a:lt2>
        <a:srgbClr val="EEECE1"/>
      </a:lt2>
      <a:accent1>
        <a:srgbClr val="4F81BD"/>
      </a:accent1>
      <a:accent2>
        <a:srgbClr val="C0504D"/>
      </a:accent2>
      <a:accent3>
        <a:srgbClr val="62BB46"/>
      </a:accent3>
      <a:accent4>
        <a:srgbClr val="8064A2"/>
      </a:accent4>
      <a:accent5>
        <a:srgbClr val="4BACC6"/>
      </a:accent5>
      <a:accent6>
        <a:srgbClr val="FDB913"/>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299935</Template>
  <TotalTime>131</TotalTime>
  <Words>3256</Words>
  <Application>Microsoft Office PowerPoint</Application>
  <PresentationFormat>On-screen Show (4:3)</PresentationFormat>
  <Paragraphs>482</Paragraphs>
  <Slides>46</Slides>
  <Notes>39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46</vt:i4>
      </vt:variant>
    </vt:vector>
  </HeadingPairs>
  <TitlesOfParts>
    <vt:vector size="54" baseType="lpstr">
      <vt:lpstr>Arial</vt:lpstr>
      <vt:lpstr>Calibri</vt:lpstr>
      <vt:lpstr>Georgia</vt:lpstr>
      <vt:lpstr>Times New Roman</vt:lpstr>
      <vt:lpstr>Wingdings</vt:lpstr>
      <vt:lpstr>UCANR Intro slides </vt:lpstr>
      <vt:lpstr>MG Content slides</vt:lpstr>
      <vt:lpstr>Content (no bottom logo)</vt:lpstr>
      <vt:lpstr>Roses                     Varieties, Cultural Care &amp; IPM</vt:lpstr>
      <vt:lpstr>Who Are Master Gardeners?</vt:lpstr>
      <vt:lpstr>Who Are Master Gardeners?</vt:lpstr>
      <vt:lpstr>Who Are Master Gardeners?</vt:lpstr>
      <vt:lpstr>Who Are Master Gardeners?</vt:lpstr>
      <vt:lpstr>Who Are Master Gardeners?</vt:lpstr>
      <vt:lpstr>Agenda</vt:lpstr>
      <vt:lpstr>History:  Early Roses in California</vt:lpstr>
      <vt:lpstr>            Rose Varieties</vt:lpstr>
      <vt:lpstr>            Garden Roses</vt:lpstr>
      <vt:lpstr>Mature and new Miniature Roses</vt:lpstr>
      <vt:lpstr>            Garden Roses</vt:lpstr>
      <vt:lpstr>                Garden Roses</vt:lpstr>
      <vt:lpstr>            Garden Roses: Flower Forms                    Hybrid Tea                    English Rose               Single</vt:lpstr>
      <vt:lpstr>Garden Roses: Bloom Forms                         spray</vt:lpstr>
      <vt:lpstr>Landscape Roses</vt:lpstr>
      <vt:lpstr>UC Davis Arboretum “All Star” Roses</vt:lpstr>
      <vt:lpstr>Arboretum All Stars Mutabilis</vt:lpstr>
      <vt:lpstr>PowerPoint Presentation</vt:lpstr>
      <vt:lpstr>Poll Question: </vt:lpstr>
      <vt:lpstr>           Cultural Practices: Planting</vt:lpstr>
      <vt:lpstr>           Cultural Practices: Ongoing</vt:lpstr>
      <vt:lpstr>           Cultural Practices: Pruning</vt:lpstr>
      <vt:lpstr>                              Where do I start???</vt:lpstr>
      <vt:lpstr>           Prepare to Prune a Rose Plant</vt:lpstr>
      <vt:lpstr>           How to Prune  </vt:lpstr>
      <vt:lpstr>Steps to pruning:  Select Canes </vt:lpstr>
      <vt:lpstr>            Prune by Variety</vt:lpstr>
      <vt:lpstr>          Steps to Pruning: Cuts</vt:lpstr>
      <vt:lpstr>             Guidelines:  Tree Roses</vt:lpstr>
      <vt:lpstr>             Pruning: General Guidelines</vt:lpstr>
      <vt:lpstr>          Growth Season Pruning</vt:lpstr>
      <vt:lpstr>             Propagation</vt:lpstr>
      <vt:lpstr>Sydney Australia’s Botanic Garden</vt:lpstr>
      <vt:lpstr>PowerPoint Presentation</vt:lpstr>
      <vt:lpstr>             IPM         Pest:  Black Spot</vt:lpstr>
      <vt:lpstr>                   Pest:  Rust</vt:lpstr>
      <vt:lpstr>                   Pest: Powdery Mildew</vt:lpstr>
      <vt:lpstr>     Pest:  Botrytis Blight</vt:lpstr>
      <vt:lpstr>                   Pest:  Crown Gall</vt:lpstr>
      <vt:lpstr>Pest:  Aphids</vt:lpstr>
      <vt:lpstr>   Pest:  Hoplia Beetle</vt:lpstr>
      <vt:lpstr>                           Pest: Fuller Rose Beetle</vt:lpstr>
      <vt:lpstr>Suggested Resources</vt:lpstr>
      <vt:lpstr>Poll Question: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Nadine Hart</dc:creator>
  <cp:lastModifiedBy>Ann Beinhorn</cp:lastModifiedBy>
  <cp:revision>15</cp:revision>
  <dcterms:created xsi:type="dcterms:W3CDTF">2019-08-07T21:26:16Z</dcterms:created>
  <dcterms:modified xsi:type="dcterms:W3CDTF">2023-12-31T00:25:51Z</dcterms:modified>
</cp:coreProperties>
</file>