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8" r:id="rId2"/>
  </p:sldIdLst>
  <p:sldSz cx="32918400" cy="21945600"/>
  <p:notesSz cx="9296400" cy="70104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C2"/>
    <a:srgbClr val="6C3D94"/>
    <a:srgbClr val="B5C69A"/>
    <a:srgbClr val="5C8727"/>
    <a:srgbClr val="638B3A"/>
    <a:srgbClr val="B19ACA"/>
    <a:srgbClr val="DF9F8F"/>
    <a:srgbClr val="BD1E2C"/>
    <a:srgbClr val="FBBD97"/>
    <a:srgbClr val="F16B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5" autoAdjust="0"/>
    <p:restoredTop sz="86433"/>
  </p:normalViewPr>
  <p:slideViewPr>
    <p:cSldViewPr snapToGrid="0" snapToObjects="1">
      <p:cViewPr varScale="1">
        <p:scale>
          <a:sx n="18" d="100"/>
          <a:sy n="18" d="100"/>
        </p:scale>
        <p:origin x="1700" y="120"/>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55A9F215-F748-C949-B569-9C9203E8F455}" type="datetimeFigureOut">
              <a:rPr lang="en-US" smtClean="0"/>
              <a:t>12/7/2018</a:t>
            </a:fld>
            <a:endParaRPr lang="en-US" dirty="0"/>
          </a:p>
        </p:txBody>
      </p:sp>
      <p:sp>
        <p:nvSpPr>
          <p:cNvPr id="4" name="Slide Image Placeholder 3"/>
          <p:cNvSpPr>
            <a:spLocks noGrp="1" noRot="1" noChangeAspect="1"/>
          </p:cNvSpPr>
          <p:nvPr>
            <p:ph type="sldImg" idx="2"/>
          </p:nvPr>
        </p:nvSpPr>
        <p:spPr>
          <a:xfrm>
            <a:off x="2874963" y="876300"/>
            <a:ext cx="35464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14C5E29A-1E17-344A-A222-A1BE32DE6813}" type="slidenum">
              <a:rPr lang="en-US" smtClean="0"/>
              <a:t>‹#›</a:t>
            </a:fld>
            <a:endParaRPr lang="en-US" dirty="0"/>
          </a:p>
        </p:txBody>
      </p:sp>
    </p:spTree>
    <p:extLst>
      <p:ext uri="{BB962C8B-B14F-4D97-AF65-F5344CB8AC3E}">
        <p14:creationId xmlns:p14="http://schemas.microsoft.com/office/powerpoint/2010/main" val="316186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5E29A-1E17-344A-A222-A1BE32DE6813}" type="slidenum">
              <a:rPr lang="en-US" smtClean="0"/>
              <a:t>1</a:t>
            </a:fld>
            <a:endParaRPr lang="en-US" dirty="0"/>
          </a:p>
        </p:txBody>
      </p:sp>
    </p:spTree>
    <p:extLst>
      <p:ext uri="{BB962C8B-B14F-4D97-AF65-F5344CB8AC3E}">
        <p14:creationId xmlns:p14="http://schemas.microsoft.com/office/powerpoint/2010/main" val="78066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305297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141530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265370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246546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194451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122107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334108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193571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222761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49556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82B46A5D-670F-1C4B-8C85-F9B6E63A025D}"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31A87-2E68-B345-8850-251F4CB36AF2}" type="slidenum">
              <a:rPr lang="en-US" smtClean="0"/>
              <a:t>‹#›</a:t>
            </a:fld>
            <a:endParaRPr lang="en-US" dirty="0"/>
          </a:p>
        </p:txBody>
      </p:sp>
    </p:spTree>
    <p:extLst>
      <p:ext uri="{BB962C8B-B14F-4D97-AF65-F5344CB8AC3E}">
        <p14:creationId xmlns:p14="http://schemas.microsoft.com/office/powerpoint/2010/main" val="242546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a:t>Click to edit Master title style</a:t>
            </a:r>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82B46A5D-670F-1C4B-8C85-F9B6E63A025D}" type="datetimeFigureOut">
              <a:rPr lang="en-US" smtClean="0"/>
              <a:t>12/7/2018</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40C31A87-2E68-B345-8850-251F4CB36AF2}" type="slidenum">
              <a:rPr lang="en-US" smtClean="0"/>
              <a:t>‹#›</a:t>
            </a:fld>
            <a:endParaRPr lang="en-US" dirty="0"/>
          </a:p>
        </p:txBody>
      </p:sp>
    </p:spTree>
    <p:extLst>
      <p:ext uri="{BB962C8B-B14F-4D97-AF65-F5344CB8AC3E}">
        <p14:creationId xmlns:p14="http://schemas.microsoft.com/office/powerpoint/2010/main" val="377774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emf"/><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6500356" y="11936886"/>
            <a:ext cx="16435602" cy="53989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22" name="Rectangle 21"/>
          <p:cNvSpPr/>
          <p:nvPr/>
        </p:nvSpPr>
        <p:spPr>
          <a:xfrm>
            <a:off x="0" y="11928624"/>
            <a:ext cx="16458577" cy="53691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34" name="Rectangle 33">
            <a:extLst>
              <a:ext uri="{FF2B5EF4-FFF2-40B4-BE49-F238E27FC236}">
                <a16:creationId xmlns:a16="http://schemas.microsoft.com/office/drawing/2014/main" id="{53165830-FA84-1D4E-A427-E602DEA9383A}"/>
              </a:ext>
            </a:extLst>
          </p:cNvPr>
          <p:cNvSpPr/>
          <p:nvPr/>
        </p:nvSpPr>
        <p:spPr>
          <a:xfrm>
            <a:off x="16495203" y="5741468"/>
            <a:ext cx="16458577" cy="54453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52" name="Rectangle 51"/>
          <p:cNvSpPr/>
          <p:nvPr/>
        </p:nvSpPr>
        <p:spPr>
          <a:xfrm>
            <a:off x="6628" y="3058241"/>
            <a:ext cx="32930462" cy="1791621"/>
          </a:xfrm>
          <a:prstGeom prst="rect">
            <a:avLst/>
          </a:prstGeom>
          <a:noFill/>
          <a:ln w="76200" cmpd="sng">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5400" b="1" dirty="0" smtClean="0">
                <a:solidFill>
                  <a:srgbClr val="000000"/>
                </a:solidFill>
                <a:effectLst>
                  <a:outerShdw blurRad="50800" dist="38100" dir="2700000" algn="tl" rotWithShape="0">
                    <a:prstClr val="black">
                      <a:alpha val="40000"/>
                    </a:prstClr>
                  </a:outerShdw>
                </a:effectLst>
                <a:latin typeface="Helvetica"/>
                <a:cs typeface="Helvetica"/>
              </a:rPr>
              <a:t>The Impact of Partnering with the 4-H Youth Development Program </a:t>
            </a:r>
          </a:p>
          <a:p>
            <a:pPr algn="ctr"/>
            <a:r>
              <a:rPr lang="en-US" sz="5400" b="1" dirty="0" smtClean="0">
                <a:solidFill>
                  <a:srgbClr val="000000"/>
                </a:solidFill>
                <a:effectLst>
                  <a:outerShdw blurRad="50800" dist="38100" dir="2700000" algn="tl" rotWithShape="0">
                    <a:prstClr val="black">
                      <a:alpha val="40000"/>
                    </a:prstClr>
                  </a:outerShdw>
                </a:effectLst>
                <a:latin typeface="Helvetica"/>
                <a:cs typeface="Helvetica"/>
              </a:rPr>
              <a:t>to Teach Cooking in a UC-CalFresh Afterschool Program </a:t>
            </a:r>
            <a:endParaRPr lang="en-US" sz="5400" b="1" dirty="0">
              <a:solidFill>
                <a:srgbClr val="000000"/>
              </a:solidFill>
              <a:effectLst>
                <a:outerShdw blurRad="50800" dist="38100" dir="2700000" algn="tl" rotWithShape="0">
                  <a:prstClr val="black">
                    <a:alpha val="40000"/>
                  </a:prstClr>
                </a:outerShdw>
              </a:effectLst>
              <a:latin typeface="Helvetica"/>
              <a:cs typeface="Helvetica"/>
            </a:endParaRPr>
          </a:p>
        </p:txBody>
      </p:sp>
      <p:cxnSp>
        <p:nvCxnSpPr>
          <p:cNvPr id="56" name="Straight Connector 55"/>
          <p:cNvCxnSpPr>
            <a:cxnSpLocks/>
          </p:cNvCxnSpPr>
          <p:nvPr/>
        </p:nvCxnSpPr>
        <p:spPr>
          <a:xfrm flipV="1">
            <a:off x="24746528" y="6402992"/>
            <a:ext cx="0" cy="3897935"/>
          </a:xfrm>
          <a:prstGeom prst="line">
            <a:avLst/>
          </a:prstGeom>
          <a:ln w="76200" cmpd="sng">
            <a:solidFill>
              <a:srgbClr val="F26B36"/>
            </a:solidFill>
            <a:prstDash val="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cxnSpLocks/>
          </p:cNvCxnSpPr>
          <p:nvPr/>
        </p:nvCxnSpPr>
        <p:spPr>
          <a:xfrm flipV="1">
            <a:off x="24716048" y="13281466"/>
            <a:ext cx="0" cy="3901634"/>
          </a:xfrm>
          <a:prstGeom prst="line">
            <a:avLst/>
          </a:prstGeom>
          <a:ln w="76200" cmpd="sng">
            <a:solidFill>
              <a:srgbClr val="F26B36"/>
            </a:solidFill>
            <a:prstDash val="dot"/>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6458578" y="11399776"/>
            <a:ext cx="16471246" cy="772688"/>
          </a:xfrm>
          <a:prstGeom prst="rect">
            <a:avLst/>
          </a:prstGeom>
          <a:solidFill>
            <a:srgbClr val="BD1E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effectLst>
                  <a:outerShdw blurRad="50800" dist="38100" dir="2700000" algn="tl" rotWithShape="0">
                    <a:prstClr val="black">
                      <a:alpha val="40000"/>
                    </a:prstClr>
                  </a:outerShdw>
                </a:effectLst>
                <a:latin typeface="Helvetica"/>
                <a:cs typeface="Helvetica"/>
              </a:rPr>
              <a:t>The Future</a:t>
            </a:r>
          </a:p>
        </p:txBody>
      </p:sp>
      <p:sp>
        <p:nvSpPr>
          <p:cNvPr id="31" name="Rectangle 30"/>
          <p:cNvSpPr/>
          <p:nvPr/>
        </p:nvSpPr>
        <p:spPr>
          <a:xfrm>
            <a:off x="16458578" y="5047833"/>
            <a:ext cx="16495202" cy="693532"/>
          </a:xfrm>
          <a:prstGeom prst="rect">
            <a:avLst/>
          </a:prstGeom>
          <a:solidFill>
            <a:srgbClr val="DF9F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effectLst>
                  <a:outerShdw blurRad="50800" dist="38100" dir="2700000" algn="tl" rotWithShape="0">
                    <a:prstClr val="black">
                      <a:alpha val="40000"/>
                    </a:prstClr>
                  </a:outerShdw>
                </a:effectLst>
                <a:latin typeface="Helvetica"/>
                <a:cs typeface="Helvetica"/>
              </a:rPr>
              <a:t>The Work</a:t>
            </a:r>
          </a:p>
        </p:txBody>
      </p:sp>
      <p:sp>
        <p:nvSpPr>
          <p:cNvPr id="33" name="Rectangle 32"/>
          <p:cNvSpPr/>
          <p:nvPr/>
        </p:nvSpPr>
        <p:spPr>
          <a:xfrm>
            <a:off x="2333" y="5735380"/>
            <a:ext cx="16494860" cy="55119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29" name="Rectangle 28"/>
          <p:cNvSpPr/>
          <p:nvPr/>
        </p:nvSpPr>
        <p:spPr>
          <a:xfrm>
            <a:off x="-12938" y="4968677"/>
            <a:ext cx="16484797" cy="772688"/>
          </a:xfrm>
          <a:prstGeom prst="rect">
            <a:avLst/>
          </a:prstGeom>
          <a:solidFill>
            <a:srgbClr val="BD1E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effectLst>
                  <a:outerShdw blurRad="50800" dist="38100" dir="2700000" algn="tl" rotWithShape="0">
                    <a:prstClr val="black">
                      <a:alpha val="40000"/>
                    </a:prstClr>
                  </a:outerShdw>
                </a:effectLst>
                <a:latin typeface="Helvetica"/>
                <a:cs typeface="Helvetica"/>
              </a:rPr>
              <a:t>The Need</a:t>
            </a:r>
          </a:p>
        </p:txBody>
      </p:sp>
      <p:sp>
        <p:nvSpPr>
          <p:cNvPr id="32" name="Rectangle 31"/>
          <p:cNvSpPr/>
          <p:nvPr/>
        </p:nvSpPr>
        <p:spPr>
          <a:xfrm>
            <a:off x="-12938" y="11399776"/>
            <a:ext cx="16477488" cy="772688"/>
          </a:xfrm>
          <a:prstGeom prst="rect">
            <a:avLst/>
          </a:prstGeom>
          <a:solidFill>
            <a:srgbClr val="DF9F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effectLst>
                  <a:outerShdw blurRad="50800" dist="38100" dir="2700000" algn="tl" rotWithShape="0">
                    <a:prstClr val="black">
                      <a:alpha val="40000"/>
                    </a:prstClr>
                  </a:outerShdw>
                </a:effectLst>
                <a:latin typeface="Helvetica"/>
                <a:cs typeface="Helvetica"/>
              </a:rPr>
              <a:t>The Impact</a:t>
            </a:r>
          </a:p>
        </p:txBody>
      </p:sp>
      <p:cxnSp>
        <p:nvCxnSpPr>
          <p:cNvPr id="27" name="Straight Connector 26"/>
          <p:cNvCxnSpPr>
            <a:cxnSpLocks/>
          </p:cNvCxnSpPr>
          <p:nvPr/>
        </p:nvCxnSpPr>
        <p:spPr>
          <a:xfrm flipV="1">
            <a:off x="8347364" y="6402992"/>
            <a:ext cx="0" cy="3908181"/>
          </a:xfrm>
          <a:prstGeom prst="line">
            <a:avLst/>
          </a:prstGeom>
          <a:ln w="76200" cmpd="sng">
            <a:solidFill>
              <a:srgbClr val="F26B36"/>
            </a:solidFill>
            <a:prstDash val="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cxnSpLocks/>
          </p:cNvCxnSpPr>
          <p:nvPr/>
        </p:nvCxnSpPr>
        <p:spPr>
          <a:xfrm flipV="1">
            <a:off x="8347364" y="13281466"/>
            <a:ext cx="0" cy="3901634"/>
          </a:xfrm>
          <a:prstGeom prst="line">
            <a:avLst/>
          </a:prstGeom>
          <a:ln w="76200" cmpd="sng">
            <a:solidFill>
              <a:srgbClr val="F26B36"/>
            </a:solidFill>
            <a:prstDash val="dot"/>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14CD555-26D7-5C4C-AB5A-D9AA2C33FC71}"/>
              </a:ext>
            </a:extLst>
          </p:cNvPr>
          <p:cNvSpPr txBox="1"/>
          <p:nvPr/>
        </p:nvSpPr>
        <p:spPr>
          <a:xfrm>
            <a:off x="24872762" y="5860180"/>
            <a:ext cx="7875285" cy="5693866"/>
          </a:xfrm>
          <a:prstGeom prst="rect">
            <a:avLst/>
          </a:prstGeom>
          <a:noFill/>
        </p:spPr>
        <p:txBody>
          <a:bodyPr wrap="square" rtlCol="0">
            <a:spAutoFit/>
          </a:bodyPr>
          <a:lstStyle/>
          <a:p>
            <a:pPr algn="ctr"/>
            <a:r>
              <a:rPr lang="en-US" sz="2800" dirty="0" smtClean="0"/>
              <a:t>4-H &amp; UC-CalFresh </a:t>
            </a:r>
            <a:r>
              <a:rPr lang="en-US" sz="2800" dirty="0"/>
              <a:t>Nutrition Education Programs in Yolo County </a:t>
            </a:r>
            <a:r>
              <a:rPr lang="en-US" sz="2800" dirty="0" smtClean="0"/>
              <a:t>partner </a:t>
            </a:r>
            <a:r>
              <a:rPr lang="en-US" sz="2800" dirty="0"/>
              <a:t>to implement Cooking Academy; a Teens-As-Teachers (TAT) program </a:t>
            </a:r>
            <a:r>
              <a:rPr lang="en-US" sz="2800" dirty="0" smtClean="0"/>
              <a:t>aimed </a:t>
            </a:r>
            <a:r>
              <a:rPr lang="en-US" sz="2800" dirty="0"/>
              <a:t>to move from serving youth to engaging them. This TAT program </a:t>
            </a:r>
            <a:r>
              <a:rPr lang="en-US" sz="2800" dirty="0" smtClean="0"/>
              <a:t>leads youth </a:t>
            </a:r>
            <a:r>
              <a:rPr lang="en-US" sz="2800" dirty="0"/>
              <a:t>through a </a:t>
            </a:r>
            <a:r>
              <a:rPr lang="en-US" sz="2800" dirty="0" smtClean="0"/>
              <a:t>7 week afterschool </a:t>
            </a:r>
            <a:r>
              <a:rPr lang="en-US" sz="2800" dirty="0"/>
              <a:t>program of nutrition education, food preparation, </a:t>
            </a:r>
            <a:r>
              <a:rPr lang="en-US" sz="2800" dirty="0" smtClean="0"/>
              <a:t>cooking skills, </a:t>
            </a:r>
            <a:r>
              <a:rPr lang="en-US" sz="2800" dirty="0"/>
              <a:t>and techniques. The TAT model provides middle school youth extended learning opportunities to shadow college interns and UC CalFresh staff during </a:t>
            </a:r>
            <a:r>
              <a:rPr lang="en-US" sz="2800" dirty="0" smtClean="0"/>
              <a:t>lessons. Youth </a:t>
            </a:r>
            <a:r>
              <a:rPr lang="en-US" sz="2800" dirty="0"/>
              <a:t>progressively </a:t>
            </a:r>
            <a:r>
              <a:rPr lang="en-US" sz="2800" dirty="0" smtClean="0"/>
              <a:t>move </a:t>
            </a:r>
            <a:r>
              <a:rPr lang="en-US" sz="2800" dirty="0"/>
              <a:t>into teaching their peers how to successfully complete healthy recipes and </a:t>
            </a:r>
            <a:r>
              <a:rPr lang="en-US" sz="2800" dirty="0" smtClean="0"/>
              <a:t>hands-on </a:t>
            </a:r>
            <a:r>
              <a:rPr lang="en-US" sz="2800" dirty="0"/>
              <a:t>nutrition education activities</a:t>
            </a:r>
            <a:r>
              <a:rPr lang="en-US" sz="2800" dirty="0" smtClean="0"/>
              <a:t>. </a:t>
            </a:r>
            <a:endParaRPr lang="en-US" sz="2800" dirty="0"/>
          </a:p>
        </p:txBody>
      </p:sp>
      <p:sp>
        <p:nvSpPr>
          <p:cNvPr id="36" name="TextBox 35">
            <a:extLst>
              <a:ext uri="{FF2B5EF4-FFF2-40B4-BE49-F238E27FC236}">
                <a16:creationId xmlns:a16="http://schemas.microsoft.com/office/drawing/2014/main" id="{2AD263BB-5F13-A845-AF86-DEAC16962F1E}"/>
              </a:ext>
            </a:extLst>
          </p:cNvPr>
          <p:cNvSpPr txBox="1"/>
          <p:nvPr/>
        </p:nvSpPr>
        <p:spPr>
          <a:xfrm>
            <a:off x="1" y="12250574"/>
            <a:ext cx="8357416" cy="5693866"/>
          </a:xfrm>
          <a:prstGeom prst="rect">
            <a:avLst/>
          </a:prstGeom>
          <a:noFill/>
        </p:spPr>
        <p:txBody>
          <a:bodyPr wrap="square" rtlCol="0">
            <a:spAutoFit/>
          </a:bodyPr>
          <a:lstStyle/>
          <a:p>
            <a:pPr algn="ctr"/>
            <a:r>
              <a:rPr lang="en-US" sz="2800" dirty="0" smtClean="0"/>
              <a:t>To </a:t>
            </a:r>
            <a:r>
              <a:rPr lang="en-US" sz="2800" dirty="0" smtClean="0"/>
              <a:t>date, </a:t>
            </a:r>
            <a:r>
              <a:rPr lang="en-US" sz="2800" dirty="0" smtClean="0"/>
              <a:t>19 Teen </a:t>
            </a:r>
            <a:r>
              <a:rPr lang="en-US" sz="2800" dirty="0"/>
              <a:t>leaders (including middle school-age youth </a:t>
            </a:r>
            <a:r>
              <a:rPr lang="en-US" sz="2800" dirty="0" smtClean="0"/>
              <a:t>&amp; young </a:t>
            </a:r>
            <a:r>
              <a:rPr lang="en-US" sz="2800" dirty="0"/>
              <a:t>college interns) </a:t>
            </a:r>
            <a:r>
              <a:rPr lang="en-US" sz="2800" dirty="0" smtClean="0"/>
              <a:t>have received training to teach </a:t>
            </a:r>
            <a:r>
              <a:rPr lang="en-US" sz="2800" dirty="0"/>
              <a:t>nutrition education, food preparation, and cooking lessons </a:t>
            </a:r>
            <a:r>
              <a:rPr lang="en-US" sz="2800" dirty="0" smtClean="0"/>
              <a:t>to </a:t>
            </a:r>
            <a:r>
              <a:rPr lang="en-US" sz="2800" dirty="0"/>
              <a:t>5</a:t>
            </a:r>
            <a:r>
              <a:rPr lang="en-US" sz="2800" baseline="30000" dirty="0"/>
              <a:t>th</a:t>
            </a:r>
            <a:r>
              <a:rPr lang="en-US" sz="2800" dirty="0"/>
              <a:t> &amp; 6</a:t>
            </a:r>
            <a:r>
              <a:rPr lang="en-US" sz="2800" baseline="30000" dirty="0"/>
              <a:t>th</a:t>
            </a:r>
            <a:r>
              <a:rPr lang="en-US" sz="2800" dirty="0"/>
              <a:t> grade student </a:t>
            </a:r>
            <a:r>
              <a:rPr lang="en-US" sz="2800" dirty="0" smtClean="0"/>
              <a:t>chefs at several intervention sites. After training and completing the program, 100% of teen leaders felt they could successfully work with younger youth. In addition, 39% of chef participants stated that teamwork and cooperation were the best parts of the program. Further, 44% of chef participants stated they learned about healthy food choices, and 89% indicated improvement in cooking self-efficacy. Currently, 284 chefs have graduated from the program. </a:t>
            </a:r>
            <a:endParaRPr lang="en-US" sz="2800" dirty="0">
              <a:latin typeface="Helvetica"/>
              <a:cs typeface="Helvetica"/>
            </a:endParaRPr>
          </a:p>
        </p:txBody>
      </p:sp>
      <p:sp>
        <p:nvSpPr>
          <p:cNvPr id="37" name="TextBox 36">
            <a:extLst>
              <a:ext uri="{FF2B5EF4-FFF2-40B4-BE49-F238E27FC236}">
                <a16:creationId xmlns:a16="http://schemas.microsoft.com/office/drawing/2014/main" id="{A8076A28-00DC-6744-B005-846560D8E27A}"/>
              </a:ext>
            </a:extLst>
          </p:cNvPr>
          <p:cNvSpPr txBox="1"/>
          <p:nvPr/>
        </p:nvSpPr>
        <p:spPr>
          <a:xfrm>
            <a:off x="16497194" y="12250574"/>
            <a:ext cx="8249334" cy="5262979"/>
          </a:xfrm>
          <a:prstGeom prst="rect">
            <a:avLst/>
          </a:prstGeom>
          <a:noFill/>
        </p:spPr>
        <p:txBody>
          <a:bodyPr wrap="square" rtlCol="0">
            <a:spAutoFit/>
          </a:bodyPr>
          <a:lstStyle/>
          <a:p>
            <a:pPr algn="ctr"/>
            <a:r>
              <a:rPr lang="en-US" sz="2800" dirty="0"/>
              <a:t>The strong collaboration between 4-H, UC-CalFresh, and one local implementing school has led to continued and expanded youth engagement opportunities through the formation of a Student Nutrition Advisory Council (SNAC</a:t>
            </a:r>
            <a:r>
              <a:rPr lang="en-US" sz="2800" dirty="0" smtClean="0"/>
              <a:t>), </a:t>
            </a:r>
            <a:r>
              <a:rPr lang="en-US" sz="2800" dirty="0"/>
              <a:t>and created more demand for continued Cooking Academy </a:t>
            </a:r>
            <a:r>
              <a:rPr lang="en-US" sz="2800" dirty="0" smtClean="0"/>
              <a:t>programming. In addition, Smarter Lunchroom initiatives are being investigated at this site. Moreover, since its inception and success in Yolo County, Cooking Academy programming is now being implemented in </a:t>
            </a:r>
            <a:r>
              <a:rPr lang="en-US" sz="2800" dirty="0"/>
              <a:t>9</a:t>
            </a:r>
            <a:r>
              <a:rPr lang="en-US" sz="2800" dirty="0" smtClean="0"/>
              <a:t> counties across the state, which continues to expand the reach, scope, and impact of the 4-H and UC-CalFresh programs. </a:t>
            </a:r>
            <a:endParaRPr lang="en-US" sz="2800" dirty="0"/>
          </a:p>
        </p:txBody>
      </p:sp>
      <p:sp>
        <p:nvSpPr>
          <p:cNvPr id="39" name="TextBox 38">
            <a:extLst>
              <a:ext uri="{FF2B5EF4-FFF2-40B4-BE49-F238E27FC236}">
                <a16:creationId xmlns:a16="http://schemas.microsoft.com/office/drawing/2014/main" id="{C663CB86-5E4D-9744-B30F-DB27FACC808F}"/>
              </a:ext>
            </a:extLst>
          </p:cNvPr>
          <p:cNvSpPr txBox="1"/>
          <p:nvPr/>
        </p:nvSpPr>
        <p:spPr>
          <a:xfrm>
            <a:off x="8619917" y="5853064"/>
            <a:ext cx="7635261" cy="6986528"/>
          </a:xfrm>
          <a:prstGeom prst="rect">
            <a:avLst/>
          </a:prstGeom>
          <a:noFill/>
        </p:spPr>
        <p:txBody>
          <a:bodyPr wrap="square" rtlCol="0">
            <a:spAutoFit/>
          </a:bodyPr>
          <a:lstStyle/>
          <a:p>
            <a:pPr algn="ctr"/>
            <a:r>
              <a:rPr lang="en-US" sz="2800" dirty="0" smtClean="0"/>
              <a:t>Leadership </a:t>
            </a:r>
            <a:r>
              <a:rPr lang="en-US" sz="2800" dirty="0"/>
              <a:t>opportunities for low-income, high risk, middle school and high school youth are few in Yolo County. Fostering youth development and leadership skills in teens helps to increase their competence, confidence, connection to their community, and their growth and development into healthy, productive adolescents and adults. Research indicates that youth that practice leadership skills report more community engagement and a stronger sense of purpose and meaning</a:t>
            </a:r>
            <a:r>
              <a:rPr lang="en-US" sz="2800" dirty="0" smtClean="0"/>
              <a:t>. Furthermore, teaching youth life skills like cooking and food preparation safeguards their health and well-being. </a:t>
            </a:r>
            <a:endParaRPr lang="en-US" sz="2800" dirty="0"/>
          </a:p>
          <a:p>
            <a:pPr algn="ctr"/>
            <a:endParaRPr lang="en-US" sz="2800" dirty="0">
              <a:latin typeface="Helvetica"/>
              <a:cs typeface="Helvetica"/>
            </a:endParaRPr>
          </a:p>
          <a:p>
            <a:endParaRPr lang="en-US" sz="2800" dirty="0">
              <a:latin typeface="Helvetica"/>
              <a:cs typeface="Helvetica"/>
            </a:endParaRPr>
          </a:p>
          <a:p>
            <a:endParaRPr lang="en-US" sz="2800" dirty="0">
              <a:latin typeface="Helvetica"/>
              <a:cs typeface="Helvetica"/>
            </a:endParaRPr>
          </a:p>
        </p:txBody>
      </p:sp>
      <p:sp>
        <p:nvSpPr>
          <p:cNvPr id="41" name="Rectangle 40">
            <a:extLst>
              <a:ext uri="{FF2B5EF4-FFF2-40B4-BE49-F238E27FC236}">
                <a16:creationId xmlns:a16="http://schemas.microsoft.com/office/drawing/2014/main" id="{3A909016-4A25-F449-AF41-CEC5C8C2DD92}"/>
              </a:ext>
            </a:extLst>
          </p:cNvPr>
          <p:cNvSpPr/>
          <p:nvPr/>
        </p:nvSpPr>
        <p:spPr>
          <a:xfrm>
            <a:off x="0" y="20466521"/>
            <a:ext cx="32918399" cy="12094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822960" tIns="0" rIns="548640" bIns="822960" rtlCol="0" anchor="t"/>
          <a:lstStyle/>
          <a:p>
            <a:pPr algn="ctr"/>
            <a:endParaRPr lang="en-US" sz="2000" dirty="0">
              <a:solidFill>
                <a:srgbClr val="000000"/>
              </a:solidFill>
              <a:latin typeface="Helvetica"/>
              <a:cs typeface="Helvetica"/>
            </a:endParaRPr>
          </a:p>
          <a:p>
            <a:pPr algn="ctr"/>
            <a:r>
              <a:rPr lang="en-US" sz="2000" dirty="0">
                <a:solidFill>
                  <a:srgbClr val="000000"/>
                </a:solidFill>
                <a:effectLst/>
                <a:latin typeface="Helvetica"/>
                <a:cs typeface="Helvetica"/>
              </a:rPr>
              <a:t>California SNAP-Ed is administered by the California Department of Social Services in partnership with the California Department of Public Health, UC CalFresh Nutrition Education Program</a:t>
            </a:r>
            <a:br>
              <a:rPr lang="en-US" sz="2000" dirty="0">
                <a:solidFill>
                  <a:srgbClr val="000000"/>
                </a:solidFill>
                <a:effectLst/>
                <a:latin typeface="Helvetica"/>
                <a:cs typeface="Helvetica"/>
              </a:rPr>
            </a:br>
            <a:r>
              <a:rPr lang="en-US" sz="2000" dirty="0">
                <a:solidFill>
                  <a:srgbClr val="000000"/>
                </a:solidFill>
                <a:effectLst/>
                <a:latin typeface="Helvetica"/>
                <a:cs typeface="Helvetica"/>
              </a:rPr>
              <a:t>the California Department of Aging, and Catholic Charities of California, Inc. *Funded by USDA SNAP-Ed, an equal opportunity provider and employer.</a:t>
            </a:r>
          </a:p>
        </p:txBody>
      </p:sp>
      <p:sp>
        <p:nvSpPr>
          <p:cNvPr id="42" name="TextBox 41">
            <a:extLst>
              <a:ext uri="{FF2B5EF4-FFF2-40B4-BE49-F238E27FC236}">
                <a16:creationId xmlns:a16="http://schemas.microsoft.com/office/drawing/2014/main" id="{1ACA0870-5146-7C4E-B31B-99814DBBFE48}"/>
              </a:ext>
            </a:extLst>
          </p:cNvPr>
          <p:cNvSpPr txBox="1"/>
          <p:nvPr/>
        </p:nvSpPr>
        <p:spPr>
          <a:xfrm>
            <a:off x="2685429" y="19463320"/>
            <a:ext cx="27547540" cy="1046440"/>
          </a:xfrm>
          <a:prstGeom prst="rect">
            <a:avLst/>
          </a:prstGeom>
          <a:noFill/>
        </p:spPr>
        <p:txBody>
          <a:bodyPr wrap="square" rtlCol="0" anchor="t">
            <a:spAutoFit/>
          </a:bodyPr>
          <a:lstStyle/>
          <a:p>
            <a:pPr algn="ctr"/>
            <a:r>
              <a:rPr lang="en-US" sz="3100" b="1" dirty="0">
                <a:latin typeface="Helvetica"/>
                <a:cs typeface="Helvetica"/>
              </a:rPr>
              <a:t>The mission of the California Supplemental Nutrition Assistance Program Education (SNAP-Ed) is to inspire and empower underserved Californians by promoting awareness, education and community change through diverse partnerships to result in healthy eating and active living.</a:t>
            </a:r>
          </a:p>
        </p:txBody>
      </p:sp>
      <p:sp>
        <p:nvSpPr>
          <p:cNvPr id="43" name="Rectangle 42">
            <a:extLst>
              <a:ext uri="{FF2B5EF4-FFF2-40B4-BE49-F238E27FC236}">
                <a16:creationId xmlns:a16="http://schemas.microsoft.com/office/drawing/2014/main" id="{580CEF85-C12F-294E-B664-ACBF8C99F6B6}"/>
              </a:ext>
            </a:extLst>
          </p:cNvPr>
          <p:cNvSpPr/>
          <p:nvPr/>
        </p:nvSpPr>
        <p:spPr>
          <a:xfrm>
            <a:off x="-35298" y="17795196"/>
            <a:ext cx="33014313" cy="1388772"/>
          </a:xfrm>
          <a:prstGeom prst="rect">
            <a:avLst/>
          </a:prstGeom>
          <a:solidFill>
            <a:srgbClr val="BD1E2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500" b="1" dirty="0" smtClean="0">
                <a:solidFill>
                  <a:schemeClr val="bg1"/>
                </a:solidFill>
                <a:latin typeface="Helvetica"/>
                <a:cs typeface="Helvetica"/>
              </a:rPr>
              <a:t>UC-CalFresh Nutrition Education Program| Angela Asch, MA </a:t>
            </a:r>
            <a:r>
              <a:rPr lang="en-US" sz="3500" b="1" dirty="0">
                <a:solidFill>
                  <a:schemeClr val="bg1"/>
                </a:solidFill>
                <a:latin typeface="Helvetica"/>
                <a:cs typeface="Helvetica"/>
              </a:rPr>
              <a:t>| </a:t>
            </a:r>
            <a:r>
              <a:rPr lang="en-US" sz="3500" b="1" dirty="0" smtClean="0">
                <a:solidFill>
                  <a:schemeClr val="bg1"/>
                </a:solidFill>
                <a:latin typeface="Helvetica"/>
                <a:cs typeface="Helvetica"/>
              </a:rPr>
              <a:t>alasch@ucanr.edu</a:t>
            </a:r>
            <a:endParaRPr lang="en-US" sz="3500" b="1" dirty="0">
              <a:solidFill>
                <a:schemeClr val="bg1"/>
              </a:solidFill>
              <a:latin typeface="Helvetica"/>
              <a:cs typeface="Helvetica"/>
            </a:endParaRPr>
          </a:p>
          <a:p>
            <a:pPr algn="ctr"/>
            <a:r>
              <a:rPr lang="en-US" sz="3500" b="1" dirty="0" smtClean="0">
                <a:solidFill>
                  <a:schemeClr val="bg1"/>
                </a:solidFill>
                <a:latin typeface="Helvetica"/>
                <a:cs typeface="Helvetica"/>
              </a:rPr>
              <a:t>UCCE | Marcel Horowitz, MS, CHES| mhorowitz@ucanr.edu</a:t>
            </a:r>
            <a:endParaRPr lang="en-US" sz="3500" b="1" dirty="0">
              <a:solidFill>
                <a:schemeClr val="bg1"/>
              </a:solidFill>
              <a:latin typeface="Helvetica"/>
              <a:cs typeface="Helvetica"/>
            </a:endParaRPr>
          </a:p>
        </p:txBody>
      </p:sp>
      <p:pic>
        <p:nvPicPr>
          <p:cNvPr id="4" name="Picture 3">
            <a:extLst>
              <a:ext uri="{FF2B5EF4-FFF2-40B4-BE49-F238E27FC236}">
                <a16:creationId xmlns:a16="http://schemas.microsoft.com/office/drawing/2014/main" id="{EF30ED09-FA17-9B4C-9C57-FB26D9F090D5}"/>
              </a:ext>
            </a:extLst>
          </p:cNvPr>
          <p:cNvPicPr>
            <a:picLocks noChangeAspect="1"/>
          </p:cNvPicPr>
          <p:nvPr/>
        </p:nvPicPr>
        <p:blipFill>
          <a:blip r:embed="rId3"/>
          <a:stretch>
            <a:fillRect/>
          </a:stretch>
        </p:blipFill>
        <p:spPr>
          <a:xfrm>
            <a:off x="829269" y="592008"/>
            <a:ext cx="3688357" cy="3977640"/>
          </a:xfrm>
          <a:prstGeom prst="rect">
            <a:avLst/>
          </a:prstGeom>
        </p:spPr>
      </p:pic>
      <p:pic>
        <p:nvPicPr>
          <p:cNvPr id="6" name="Picture 5">
            <a:extLst>
              <a:ext uri="{FF2B5EF4-FFF2-40B4-BE49-F238E27FC236}">
                <a16:creationId xmlns:a16="http://schemas.microsoft.com/office/drawing/2014/main" id="{82B7CAAB-2CBA-794C-8D4B-803587555CF3}"/>
              </a:ext>
            </a:extLst>
          </p:cNvPr>
          <p:cNvPicPr>
            <a:picLocks noChangeAspect="1"/>
          </p:cNvPicPr>
          <p:nvPr/>
        </p:nvPicPr>
        <p:blipFill>
          <a:blip r:embed="rId4"/>
          <a:stretch>
            <a:fillRect/>
          </a:stretch>
        </p:blipFill>
        <p:spPr>
          <a:xfrm>
            <a:off x="9484819" y="929812"/>
            <a:ext cx="13957093" cy="1207008"/>
          </a:xfrm>
          <a:prstGeom prst="rect">
            <a:avLst/>
          </a:prstGeom>
        </p:spPr>
      </p:pic>
      <p:sp>
        <p:nvSpPr>
          <p:cNvPr id="40" name="TextBox 39"/>
          <p:cNvSpPr txBox="1"/>
          <p:nvPr/>
        </p:nvSpPr>
        <p:spPr>
          <a:xfrm>
            <a:off x="1202464" y="7767901"/>
            <a:ext cx="5765800" cy="523220"/>
          </a:xfrm>
          <a:prstGeom prst="rect">
            <a:avLst/>
          </a:prstGeom>
          <a:noFill/>
        </p:spPr>
        <p:txBody>
          <a:bodyPr wrap="square" rtlCol="0">
            <a:spAutoFit/>
          </a:bodyPr>
          <a:lstStyle/>
          <a:p>
            <a:pPr algn="ctr"/>
            <a:endParaRPr lang="en-US" sz="2800" dirty="0">
              <a:latin typeface="Helvetica"/>
              <a:cs typeface="Helvetica"/>
            </a:endParaRPr>
          </a:p>
        </p:txBody>
      </p:sp>
      <p:sp>
        <p:nvSpPr>
          <p:cNvPr id="45" name="TextBox 44"/>
          <p:cNvSpPr txBox="1"/>
          <p:nvPr/>
        </p:nvSpPr>
        <p:spPr>
          <a:xfrm>
            <a:off x="9168523" y="14229392"/>
            <a:ext cx="5765800" cy="523220"/>
          </a:xfrm>
          <a:prstGeom prst="rect">
            <a:avLst/>
          </a:prstGeom>
          <a:noFill/>
        </p:spPr>
        <p:txBody>
          <a:bodyPr wrap="square" rtlCol="0">
            <a:spAutoFit/>
          </a:bodyPr>
          <a:lstStyle/>
          <a:p>
            <a:pPr algn="ctr"/>
            <a:endParaRPr lang="en-US" sz="2800" dirty="0">
              <a:latin typeface="Helvetica"/>
              <a:cs typeface="Helvetica"/>
            </a:endParaRPr>
          </a:p>
        </p:txBody>
      </p:sp>
      <p:sp>
        <p:nvSpPr>
          <p:cNvPr id="47" name="TextBox 46"/>
          <p:cNvSpPr txBox="1"/>
          <p:nvPr/>
        </p:nvSpPr>
        <p:spPr>
          <a:xfrm>
            <a:off x="25994216" y="14230935"/>
            <a:ext cx="5765800" cy="523220"/>
          </a:xfrm>
          <a:prstGeom prst="rect">
            <a:avLst/>
          </a:prstGeom>
          <a:noFill/>
        </p:spPr>
        <p:txBody>
          <a:bodyPr wrap="square" rtlCol="0">
            <a:spAutoFit/>
          </a:bodyPr>
          <a:lstStyle/>
          <a:p>
            <a:pPr algn="ctr"/>
            <a:endParaRPr lang="en-US" sz="2800" dirty="0">
              <a:latin typeface="Helvetica"/>
              <a:cs typeface="Helvetica"/>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287" y="5948715"/>
            <a:ext cx="3765790" cy="502105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19100" y="12422801"/>
            <a:ext cx="6790724" cy="509304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8966" y="12387607"/>
            <a:ext cx="6898061" cy="517354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44032" y="6510528"/>
            <a:ext cx="5274053" cy="326991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37639" y="9563100"/>
            <a:ext cx="1133590" cy="1215208"/>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1228" y="9978412"/>
            <a:ext cx="4444084" cy="79233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41321" y="5907011"/>
            <a:ext cx="2440498" cy="3161267"/>
          </a:xfrm>
          <a:prstGeom prst="rect">
            <a:avLst/>
          </a:prstGeom>
        </p:spPr>
      </p:pic>
    </p:spTree>
    <p:extLst>
      <p:ext uri="{BB962C8B-B14F-4D97-AF65-F5344CB8AC3E}">
        <p14:creationId xmlns:p14="http://schemas.microsoft.com/office/powerpoint/2010/main" val="4087949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519</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Kong</dc:creator>
  <cp:lastModifiedBy>Angela L Asch</cp:lastModifiedBy>
  <cp:revision>147</cp:revision>
  <cp:lastPrinted>2018-12-07T22:22:25Z</cp:lastPrinted>
  <dcterms:created xsi:type="dcterms:W3CDTF">2017-09-29T15:43:56Z</dcterms:created>
  <dcterms:modified xsi:type="dcterms:W3CDTF">2018-12-07T23:54:32Z</dcterms:modified>
</cp:coreProperties>
</file>