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theme/themeOverride1.xml" ContentType="application/vnd.openxmlformats-officedocument.themeOverride+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theme/themeOverride2.xml" ContentType="application/vnd.openxmlformats-officedocument.themeOverride+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Default Extension="gif" ContentType="image/gi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4" r:id="rId1"/>
  </p:sldMasterIdLst>
  <p:notesMasterIdLst>
    <p:notesMasterId r:id="rId30"/>
  </p:notesMasterIdLst>
  <p:handoutMasterIdLst>
    <p:handoutMasterId r:id="rId31"/>
  </p:handoutMasterIdLst>
  <p:sldIdLst>
    <p:sldId id="256" r:id="rId2"/>
    <p:sldId id="257" r:id="rId3"/>
    <p:sldId id="258" r:id="rId4"/>
    <p:sldId id="259" r:id="rId5"/>
    <p:sldId id="265" r:id="rId6"/>
    <p:sldId id="266" r:id="rId7"/>
    <p:sldId id="269" r:id="rId8"/>
    <p:sldId id="270" r:id="rId9"/>
    <p:sldId id="261" r:id="rId10"/>
    <p:sldId id="271" r:id="rId11"/>
    <p:sldId id="272" r:id="rId12"/>
    <p:sldId id="263" r:id="rId13"/>
    <p:sldId id="264" r:id="rId14"/>
    <p:sldId id="268" r:id="rId15"/>
    <p:sldId id="274" r:id="rId16"/>
    <p:sldId id="275" r:id="rId17"/>
    <p:sldId id="276" r:id="rId18"/>
    <p:sldId id="277" r:id="rId19"/>
    <p:sldId id="278" r:id="rId20"/>
    <p:sldId id="279" r:id="rId21"/>
    <p:sldId id="280" r:id="rId22"/>
    <p:sldId id="285" r:id="rId23"/>
    <p:sldId id="286" r:id="rId24"/>
    <p:sldId id="287" r:id="rId25"/>
    <p:sldId id="288" r:id="rId26"/>
    <p:sldId id="282" r:id="rId27"/>
    <p:sldId id="289" r:id="rId28"/>
    <p:sldId id="284" r:id="rId29"/>
  </p:sldIdLst>
  <p:sldSz cx="9144000" cy="6858000" type="screen4x3"/>
  <p:notesSz cx="6858000" cy="9144000"/>
  <p:defaultTextStyle>
    <a:defPPr>
      <a:defRPr lang="en-US"/>
    </a:defPPr>
    <a:lvl1pPr algn="l" rtl="0" fontAlgn="base">
      <a:spcBef>
        <a:spcPct val="0"/>
      </a:spcBef>
      <a:spcAft>
        <a:spcPct val="0"/>
      </a:spcAft>
      <a:defRPr kumimoji="1" kern="1200">
        <a:solidFill>
          <a:schemeClr val="tx1"/>
        </a:solidFill>
        <a:latin typeface="Arial"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CFF"/>
    <a:srgbClr val="CCCCFF"/>
    <a:srgbClr val="FFCC99"/>
    <a:srgbClr val="CCCC00"/>
    <a:srgbClr val="FF9966"/>
    <a:srgbClr val="FF99CC"/>
    <a:srgbClr val="97B0E9"/>
    <a:srgbClr val="FFCC00"/>
    <a:srgbClr val="FFFF00"/>
    <a:srgbClr val="CC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370" autoAdjust="0"/>
    <p:restoredTop sz="94651" autoAdjust="0"/>
  </p:normalViewPr>
  <p:slideViewPr>
    <p:cSldViewPr>
      <p:cViewPr varScale="1">
        <p:scale>
          <a:sx n="104" d="100"/>
          <a:sy n="104" d="100"/>
        </p:scale>
        <p:origin x="-108"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E27B9B8-F217-4024-A880-705CD61AC69E}" type="datetimeFigureOut">
              <a:rPr lang="en-US" smtClean="0"/>
              <a:pPr/>
              <a:t>4/4/2012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0C9CD1C-C193-4A55-99BA-FDBC4C2557E5}"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kumimoji="0" sz="1200">
                <a:latin typeface="Calibri" pitchFamily="34" charset="0"/>
              </a:defRPr>
            </a:lvl1pPr>
          </a:lstStyle>
          <a:p>
            <a:endParaRPr lang="en-US" altLang="zh-TW" dirty="0"/>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kumimoji="0" sz="1200">
                <a:latin typeface="Calibri" pitchFamily="34" charset="0"/>
              </a:defRPr>
            </a:lvl1pPr>
          </a:lstStyle>
          <a:p>
            <a:fld id="{01085CF6-6DF7-4430-95B6-629C9FA8A444}" type="datetimeFigureOut">
              <a:rPr lang="en-US" altLang="zh-TW"/>
              <a:pPr/>
              <a:t>4/4/2012</a:t>
            </a:fld>
            <a:endParaRPr lang="en-US" altLang="zh-TW"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kumimoji="0" sz="1200">
                <a:latin typeface="Calibri" pitchFamily="34" charset="0"/>
              </a:defRPr>
            </a:lvl1pPr>
          </a:lstStyle>
          <a:p>
            <a:endParaRPr lang="en-US" altLang="zh-TW"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kumimoji="0" sz="1200">
                <a:latin typeface="Calibri" pitchFamily="34" charset="0"/>
              </a:defRPr>
            </a:lvl1pPr>
          </a:lstStyle>
          <a:p>
            <a:fld id="{684025C7-F033-459F-BFD7-F7F10AE62EC5}" type="slidenum">
              <a:rPr lang="en-US" altLang="zh-TW"/>
              <a:pPr/>
              <a:t>‹#›</a:t>
            </a:fld>
            <a:endParaRPr lang="en-US" altLang="zh-TW"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p:spPr>
      </p:sp>
      <p:sp>
        <p:nvSpPr>
          <p:cNvPr id="215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dirty="0" smtClean="0"/>
          </a:p>
        </p:txBody>
      </p:sp>
      <p:sp>
        <p:nvSpPr>
          <p:cNvPr id="21508" name="Slide Number Placeholder 3"/>
          <p:cNvSpPr>
            <a:spLocks noGrp="1"/>
          </p:cNvSpPr>
          <p:nvPr>
            <p:ph type="sldNum" sz="quarter" idx="5"/>
          </p:nvPr>
        </p:nvSpPr>
        <p:spPr bwMode="auto">
          <a:noFill/>
          <a:ln>
            <a:miter lim="800000"/>
            <a:headEnd/>
            <a:tailEnd/>
          </a:ln>
        </p:spPr>
        <p:txBody>
          <a:bodyPr/>
          <a:lstStyle/>
          <a:p>
            <a:fld id="{D473CECF-876A-4DEB-9B57-9A2A9A183B92}" type="slidenum">
              <a:rPr lang="en-US" altLang="zh-TW"/>
              <a:pPr/>
              <a:t>1</a:t>
            </a:fld>
            <a:endParaRPr lang="en-US" altLang="zh-TW"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p:spPr>
      </p:sp>
      <p:sp>
        <p:nvSpPr>
          <p:cNvPr id="30723"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dirty="0" smtClean="0"/>
          </a:p>
        </p:txBody>
      </p:sp>
      <p:sp>
        <p:nvSpPr>
          <p:cNvPr id="30724" name="Slide Number Placeholder 3"/>
          <p:cNvSpPr>
            <a:spLocks noGrp="1"/>
          </p:cNvSpPr>
          <p:nvPr>
            <p:ph type="sldNum" sz="quarter" idx="5"/>
          </p:nvPr>
        </p:nvSpPr>
        <p:spPr bwMode="auto">
          <a:noFill/>
          <a:ln>
            <a:miter lim="800000"/>
            <a:headEnd/>
            <a:tailEnd/>
          </a:ln>
        </p:spPr>
        <p:txBody>
          <a:bodyPr/>
          <a:lstStyle/>
          <a:p>
            <a:fld id="{D881B154-84F8-4B5A-8C69-B1E61ED3B084}" type="slidenum">
              <a:rPr lang="en-US" altLang="zh-TW"/>
              <a:pPr/>
              <a:t>10</a:t>
            </a:fld>
            <a:endParaRPr lang="en-US" altLang="zh-TW"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p:spPr>
      </p:sp>
      <p:sp>
        <p:nvSpPr>
          <p:cNvPr id="3174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dirty="0" smtClean="0"/>
          </a:p>
        </p:txBody>
      </p:sp>
      <p:sp>
        <p:nvSpPr>
          <p:cNvPr id="31748" name="Slide Number Placeholder 3"/>
          <p:cNvSpPr>
            <a:spLocks noGrp="1"/>
          </p:cNvSpPr>
          <p:nvPr>
            <p:ph type="sldNum" sz="quarter" idx="5"/>
          </p:nvPr>
        </p:nvSpPr>
        <p:spPr bwMode="auto">
          <a:noFill/>
          <a:ln>
            <a:miter lim="800000"/>
            <a:headEnd/>
            <a:tailEnd/>
          </a:ln>
        </p:spPr>
        <p:txBody>
          <a:bodyPr/>
          <a:lstStyle/>
          <a:p>
            <a:fld id="{23947C51-58C6-4E43-8FA6-05AE068379FA}" type="slidenum">
              <a:rPr lang="en-US" altLang="zh-TW"/>
              <a:pPr/>
              <a:t>11</a:t>
            </a:fld>
            <a:endParaRPr lang="en-US" altLang="zh-TW"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bwMode="auto">
          <a:noFill/>
          <a:ln>
            <a:solidFill>
              <a:srgbClr val="000000"/>
            </a:solidFill>
            <a:miter lim="800000"/>
            <a:headEnd/>
            <a:tailEnd/>
          </a:ln>
        </p:spPr>
      </p:sp>
      <p:sp>
        <p:nvSpPr>
          <p:cNvPr id="3277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dirty="0" smtClean="0"/>
          </a:p>
        </p:txBody>
      </p:sp>
      <p:sp>
        <p:nvSpPr>
          <p:cNvPr id="32772" name="Slide Number Placeholder 3"/>
          <p:cNvSpPr>
            <a:spLocks noGrp="1"/>
          </p:cNvSpPr>
          <p:nvPr>
            <p:ph type="sldNum" sz="quarter" idx="5"/>
          </p:nvPr>
        </p:nvSpPr>
        <p:spPr bwMode="auto">
          <a:noFill/>
          <a:ln>
            <a:miter lim="800000"/>
            <a:headEnd/>
            <a:tailEnd/>
          </a:ln>
        </p:spPr>
        <p:txBody>
          <a:bodyPr/>
          <a:lstStyle/>
          <a:p>
            <a:fld id="{EEF11AC8-5369-48D7-9DF0-175ECE8E311D}" type="slidenum">
              <a:rPr lang="en-US" altLang="zh-TW"/>
              <a:pPr/>
              <a:t>12</a:t>
            </a:fld>
            <a:endParaRPr lang="en-US" altLang="zh-TW"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p:spPr>
      </p:sp>
      <p:sp>
        <p:nvSpPr>
          <p:cNvPr id="3379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dirty="0" smtClean="0"/>
          </a:p>
        </p:txBody>
      </p:sp>
      <p:sp>
        <p:nvSpPr>
          <p:cNvPr id="33796" name="Slide Number Placeholder 3"/>
          <p:cNvSpPr>
            <a:spLocks noGrp="1"/>
          </p:cNvSpPr>
          <p:nvPr>
            <p:ph type="sldNum" sz="quarter" idx="5"/>
          </p:nvPr>
        </p:nvSpPr>
        <p:spPr bwMode="auto">
          <a:noFill/>
          <a:ln>
            <a:miter lim="800000"/>
            <a:headEnd/>
            <a:tailEnd/>
          </a:ln>
        </p:spPr>
        <p:txBody>
          <a:bodyPr/>
          <a:lstStyle/>
          <a:p>
            <a:fld id="{A120CF8C-C72E-4AF8-A915-BA7736135175}" type="slidenum">
              <a:rPr lang="en-US" altLang="zh-TW"/>
              <a:pPr/>
              <a:t>13</a:t>
            </a:fld>
            <a:endParaRPr lang="en-US" altLang="zh-TW"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dirty="0" smtClean="0"/>
          </a:p>
        </p:txBody>
      </p:sp>
      <p:sp>
        <p:nvSpPr>
          <p:cNvPr id="34820" name="Slide Number Placeholder 3"/>
          <p:cNvSpPr>
            <a:spLocks noGrp="1"/>
          </p:cNvSpPr>
          <p:nvPr>
            <p:ph type="sldNum" sz="quarter" idx="5"/>
          </p:nvPr>
        </p:nvSpPr>
        <p:spPr bwMode="auto">
          <a:noFill/>
          <a:ln>
            <a:miter lim="800000"/>
            <a:headEnd/>
            <a:tailEnd/>
          </a:ln>
        </p:spPr>
        <p:txBody>
          <a:bodyPr/>
          <a:lstStyle/>
          <a:p>
            <a:fld id="{4C85D4C5-B845-4224-94AA-1E74C74BAC2F}" type="slidenum">
              <a:rPr lang="en-US" altLang="zh-TW"/>
              <a:pPr/>
              <a:t>14</a:t>
            </a:fld>
            <a:endParaRPr lang="en-US" altLang="zh-TW"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51203"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53251"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55299"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57347"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59395"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Image Placeholder 1"/>
          <p:cNvSpPr>
            <a:spLocks noGrp="1" noRot="1" noChangeAspect="1" noTextEdit="1"/>
          </p:cNvSpPr>
          <p:nvPr>
            <p:ph type="sldImg"/>
          </p:nvPr>
        </p:nvSpPr>
        <p:spPr bwMode="auto">
          <a:noFill/>
          <a:ln>
            <a:solidFill>
              <a:srgbClr val="000000"/>
            </a:solidFill>
            <a:miter lim="800000"/>
            <a:headEnd/>
            <a:tailEnd/>
          </a:ln>
        </p:spPr>
      </p:sp>
      <p:sp>
        <p:nvSpPr>
          <p:cNvPr id="2253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dirty="0" smtClean="0"/>
          </a:p>
        </p:txBody>
      </p:sp>
      <p:sp>
        <p:nvSpPr>
          <p:cNvPr id="22532" name="Slide Number Placeholder 3"/>
          <p:cNvSpPr>
            <a:spLocks noGrp="1"/>
          </p:cNvSpPr>
          <p:nvPr>
            <p:ph type="sldNum" sz="quarter" idx="5"/>
          </p:nvPr>
        </p:nvSpPr>
        <p:spPr bwMode="auto">
          <a:noFill/>
          <a:ln>
            <a:miter lim="800000"/>
            <a:headEnd/>
            <a:tailEnd/>
          </a:ln>
        </p:spPr>
        <p:txBody>
          <a:bodyPr/>
          <a:lstStyle/>
          <a:p>
            <a:fld id="{CAB9B3A0-4CB5-4401-8BEA-DC0B9DFD302D}" type="slidenum">
              <a:rPr lang="en-US" altLang="zh-TW"/>
              <a:pPr/>
              <a:t>2</a:t>
            </a:fld>
            <a:endParaRPr lang="en-US" altLang="zh-TW"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Rot="1" noChangeAspect="1" noTextEdit="1"/>
          </p:cNvSpPr>
          <p:nvPr>
            <p:ph type="sldImg"/>
          </p:nvPr>
        </p:nvSpPr>
        <p:spPr bwMode="auto">
          <a:xfrm>
            <a:off x="1144588" y="685800"/>
            <a:ext cx="4572000" cy="3429000"/>
          </a:xfrm>
          <a:noFill/>
          <a:ln>
            <a:solidFill>
              <a:srgbClr val="000000"/>
            </a:solidFill>
            <a:miter lim="800000"/>
            <a:headEnd/>
            <a:tailEnd/>
          </a:ln>
        </p:spPr>
      </p:sp>
      <p:sp>
        <p:nvSpPr>
          <p:cNvPr id="61443" name="Rectangle 3"/>
          <p:cNvSpPr>
            <a:spLocks noGrp="1"/>
          </p:cNvSpPr>
          <p:nvPr>
            <p:ph type="body" idx="1"/>
          </p:nvPr>
        </p:nvSpPr>
        <p:spPr bwMode="auto">
          <a:noFill/>
        </p:spPr>
        <p:txBody>
          <a:bodyPr wrap="square" numCol="1" anchor="t" anchorCtr="0" compatLnSpc="1">
            <a:prstTxWarp prst="textNoShape">
              <a:avLst/>
            </a:prstTxWarp>
          </a:bodyPr>
          <a:lstStyle/>
          <a:p>
            <a:endParaRPr lang="en-US"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p:cNvSpPr>
            <a:spLocks noGrp="1" noRot="1" noChangeAspect="1" noTextEdit="1"/>
          </p:cNvSpPr>
          <p:nvPr>
            <p:ph type="sldImg"/>
          </p:nvPr>
        </p:nvSpPr>
        <p:spPr bwMode="auto">
          <a:noFill/>
          <a:ln>
            <a:solidFill>
              <a:srgbClr val="000000"/>
            </a:solidFill>
            <a:miter lim="800000"/>
            <a:headEnd/>
            <a:tailEnd/>
          </a:ln>
        </p:spPr>
      </p:sp>
      <p:sp>
        <p:nvSpPr>
          <p:cNvPr id="2355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dirty="0" smtClean="0"/>
          </a:p>
        </p:txBody>
      </p:sp>
      <p:sp>
        <p:nvSpPr>
          <p:cNvPr id="23556" name="Slide Number Placeholder 3"/>
          <p:cNvSpPr>
            <a:spLocks noGrp="1"/>
          </p:cNvSpPr>
          <p:nvPr>
            <p:ph type="sldNum" sz="quarter" idx="5"/>
          </p:nvPr>
        </p:nvSpPr>
        <p:spPr bwMode="auto">
          <a:noFill/>
          <a:ln>
            <a:miter lim="800000"/>
            <a:headEnd/>
            <a:tailEnd/>
          </a:ln>
        </p:spPr>
        <p:txBody>
          <a:bodyPr/>
          <a:lstStyle/>
          <a:p>
            <a:fld id="{E9676457-E5A7-4844-8A9F-FB06912FFA2B}" type="slidenum">
              <a:rPr lang="en-US" altLang="zh-TW"/>
              <a:pPr/>
              <a:t>3</a:t>
            </a:fld>
            <a:endParaRPr lang="en-US" altLang="zh-TW"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Image Placeholder 1"/>
          <p:cNvSpPr>
            <a:spLocks noGrp="1" noRot="1" noChangeAspect="1" noTextEdit="1"/>
          </p:cNvSpPr>
          <p:nvPr>
            <p:ph type="sldImg"/>
          </p:nvPr>
        </p:nvSpPr>
        <p:spPr bwMode="auto">
          <a:noFill/>
          <a:ln>
            <a:solidFill>
              <a:srgbClr val="000000"/>
            </a:solidFill>
            <a:miter lim="800000"/>
            <a:headEnd/>
            <a:tailEnd/>
          </a:ln>
        </p:spPr>
      </p:sp>
      <p:sp>
        <p:nvSpPr>
          <p:cNvPr id="2457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dirty="0" smtClean="0"/>
          </a:p>
        </p:txBody>
      </p:sp>
      <p:sp>
        <p:nvSpPr>
          <p:cNvPr id="24580" name="Slide Number Placeholder 3"/>
          <p:cNvSpPr>
            <a:spLocks noGrp="1"/>
          </p:cNvSpPr>
          <p:nvPr>
            <p:ph type="sldNum" sz="quarter" idx="5"/>
          </p:nvPr>
        </p:nvSpPr>
        <p:spPr bwMode="auto">
          <a:noFill/>
          <a:ln>
            <a:miter lim="800000"/>
            <a:headEnd/>
            <a:tailEnd/>
          </a:ln>
        </p:spPr>
        <p:txBody>
          <a:bodyPr/>
          <a:lstStyle/>
          <a:p>
            <a:fld id="{E4C37EBA-96CD-477B-9083-A7E761D8B380}" type="slidenum">
              <a:rPr lang="en-US" altLang="zh-TW"/>
              <a:pPr/>
              <a:t>4</a:t>
            </a:fld>
            <a:endParaRPr lang="en-US" altLang="zh-TW"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bwMode="auto">
          <a:noFill/>
          <a:ln>
            <a:miter lim="800000"/>
            <a:headEnd/>
            <a:tailEnd/>
          </a:ln>
        </p:spPr>
        <p:txBody>
          <a:bodyPr/>
          <a:lstStyle/>
          <a:p>
            <a:fld id="{99E7DA42-E2D9-4CF2-88A2-B5E3814FB9EC}" type="slidenum">
              <a:rPr lang="en-US" altLang="zh-TW"/>
              <a:pPr/>
              <a:t>5</a:t>
            </a:fld>
            <a:endParaRPr lang="en-US" altLang="zh-TW" dirty="0"/>
          </a:p>
        </p:txBody>
      </p:sp>
      <p:sp>
        <p:nvSpPr>
          <p:cNvPr id="25603" name="Rectangle 2"/>
          <p:cNvSpPr>
            <a:spLocks noGrp="1" noRot="1" noChangeAspect="1" noChangeArrowheads="1" noTextEdit="1"/>
          </p:cNvSpPr>
          <p:nvPr>
            <p:ph type="sldImg"/>
          </p:nvPr>
        </p:nvSpPr>
        <p:spPr bwMode="auto">
          <a:xfrm>
            <a:off x="1143000" y="685800"/>
            <a:ext cx="4573588" cy="3430588"/>
          </a:xfrm>
          <a:noFill/>
          <a:ln>
            <a:solidFill>
              <a:srgbClr val="000000"/>
            </a:solidFill>
            <a:miter lim="800000"/>
            <a:headEnd/>
            <a:tailEnd/>
          </a:ln>
        </p:spPr>
      </p:sp>
      <p:sp>
        <p:nvSpPr>
          <p:cNvPr id="25604"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dirty="0"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bwMode="auto">
          <a:noFill/>
          <a:ln>
            <a:miter lim="800000"/>
            <a:headEnd/>
            <a:tailEnd/>
          </a:ln>
        </p:spPr>
        <p:txBody>
          <a:bodyPr/>
          <a:lstStyle/>
          <a:p>
            <a:fld id="{46C83F45-1AE5-431E-AE5E-BF71BD8E0D51}" type="slidenum">
              <a:rPr lang="en-US" altLang="zh-TW"/>
              <a:pPr/>
              <a:t>6</a:t>
            </a:fld>
            <a:endParaRPr lang="en-US" altLang="zh-TW" dirty="0"/>
          </a:p>
        </p:txBody>
      </p:sp>
      <p:sp>
        <p:nvSpPr>
          <p:cNvPr id="26627" name="Rectangle 2"/>
          <p:cNvSpPr>
            <a:spLocks noGrp="1" noRot="1" noChangeAspect="1" noChangeArrowheads="1" noTextEdit="1"/>
          </p:cNvSpPr>
          <p:nvPr>
            <p:ph type="sldImg"/>
          </p:nvPr>
        </p:nvSpPr>
        <p:spPr bwMode="auto">
          <a:xfrm>
            <a:off x="1143000" y="685800"/>
            <a:ext cx="4573588" cy="3430588"/>
          </a:xfrm>
          <a:noFill/>
          <a:ln>
            <a:solidFill>
              <a:srgbClr val="000000"/>
            </a:solidFill>
            <a:miter lim="800000"/>
            <a:headEnd/>
            <a:tailEnd/>
          </a:ln>
        </p:spPr>
      </p:sp>
      <p:sp>
        <p:nvSpPr>
          <p:cNvPr id="26628"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bwMode="auto">
          <a:noFill/>
          <a:ln>
            <a:solidFill>
              <a:srgbClr val="000000"/>
            </a:solidFill>
            <a:miter lim="800000"/>
            <a:headEnd/>
            <a:tailEnd/>
          </a:ln>
        </p:spPr>
      </p:sp>
      <p:sp>
        <p:nvSpPr>
          <p:cNvPr id="27651"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dirty="0" smtClean="0"/>
          </a:p>
        </p:txBody>
      </p:sp>
      <p:sp>
        <p:nvSpPr>
          <p:cNvPr id="27652" name="Slide Number Placeholder 3"/>
          <p:cNvSpPr>
            <a:spLocks noGrp="1"/>
          </p:cNvSpPr>
          <p:nvPr>
            <p:ph type="sldNum" sz="quarter" idx="5"/>
          </p:nvPr>
        </p:nvSpPr>
        <p:spPr bwMode="auto">
          <a:noFill/>
          <a:ln>
            <a:miter lim="800000"/>
            <a:headEnd/>
            <a:tailEnd/>
          </a:ln>
        </p:spPr>
        <p:txBody>
          <a:bodyPr/>
          <a:lstStyle/>
          <a:p>
            <a:fld id="{AFCF19AC-ED51-4D97-970C-19AF0D927157}" type="slidenum">
              <a:rPr lang="en-US" altLang="zh-TW"/>
              <a:pPr/>
              <a:t>7</a:t>
            </a:fld>
            <a:endParaRPr lang="en-US" altLang="zh-TW"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dirty="0" smtClean="0"/>
          </a:p>
        </p:txBody>
      </p:sp>
      <p:sp>
        <p:nvSpPr>
          <p:cNvPr id="28676" name="Slide Number Placeholder 3"/>
          <p:cNvSpPr>
            <a:spLocks noGrp="1"/>
          </p:cNvSpPr>
          <p:nvPr>
            <p:ph type="sldNum" sz="quarter" idx="5"/>
          </p:nvPr>
        </p:nvSpPr>
        <p:spPr bwMode="auto">
          <a:noFill/>
          <a:ln>
            <a:miter lim="800000"/>
            <a:headEnd/>
            <a:tailEnd/>
          </a:ln>
        </p:spPr>
        <p:txBody>
          <a:bodyPr/>
          <a:lstStyle/>
          <a:p>
            <a:fld id="{9EDE2D05-1E2D-4290-99C0-DEE51CA60D4C}" type="slidenum">
              <a:rPr lang="en-US" altLang="zh-TW"/>
              <a:pPr/>
              <a:t>8</a:t>
            </a:fld>
            <a:endParaRPr lang="en-US" altLang="zh-TW"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p:spPr>
      </p:sp>
      <p:sp>
        <p:nvSpPr>
          <p:cNvPr id="2969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altLang="zh-TW" dirty="0" smtClean="0"/>
          </a:p>
        </p:txBody>
      </p:sp>
      <p:sp>
        <p:nvSpPr>
          <p:cNvPr id="29700" name="Slide Number Placeholder 3"/>
          <p:cNvSpPr>
            <a:spLocks noGrp="1"/>
          </p:cNvSpPr>
          <p:nvPr>
            <p:ph type="sldNum" sz="quarter" idx="5"/>
          </p:nvPr>
        </p:nvSpPr>
        <p:spPr bwMode="auto">
          <a:noFill/>
          <a:ln>
            <a:miter lim="800000"/>
            <a:headEnd/>
            <a:tailEnd/>
          </a:ln>
        </p:spPr>
        <p:txBody>
          <a:bodyPr/>
          <a:lstStyle/>
          <a:p>
            <a:fld id="{56F6E678-D207-4DAD-9A8E-0C6B0F711B45}" type="slidenum">
              <a:rPr lang="en-US" altLang="zh-TW"/>
              <a:pPr/>
              <a:t>9</a:t>
            </a:fld>
            <a:endParaRPr lang="en-US" altLang="zh-TW"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bg>
      <p:bgRef idx="1002">
        <a:schemeClr val="bg2"/>
      </p:bgRef>
    </p:bg>
    <p:spTree>
      <p:nvGrpSpPr>
        <p:cNvPr id="1" name=""/>
        <p:cNvGrpSpPr/>
        <p:nvPr/>
      </p:nvGrpSpPr>
      <p:grpSpPr>
        <a:xfrm>
          <a:off x="0" y="0"/>
          <a:ext cx="0" cy="0"/>
          <a:chOff x="0" y="0"/>
          <a:chExt cx="0" cy="0"/>
        </a:xfrm>
      </p:grpSpPr>
      <p:sp>
        <p:nvSpPr>
          <p:cNvPr id="9" name="標題 8"/>
          <p:cNvSpPr>
            <a:spLocks noGrp="1"/>
          </p:cNvSpPr>
          <p:nvPr>
            <p:ph type="ctrTitle"/>
          </p:nvPr>
        </p:nvSpPr>
        <p:spPr>
          <a:xfrm>
            <a:off x="533400" y="1371600"/>
            <a:ext cx="7851648"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zh-TW" altLang="en-US" smtClean="0"/>
              <a:t>按一下以編輯母片標題樣式</a:t>
            </a:r>
            <a:endParaRPr lang="en-US"/>
          </a:p>
        </p:txBody>
      </p:sp>
      <p:sp>
        <p:nvSpPr>
          <p:cNvPr id="17" name="副標題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zh-TW" altLang="en-US" smtClean="0"/>
              <a:t>按一下以編輯母片副標題樣式</a:t>
            </a:r>
            <a:endParaRPr lang="en-US"/>
          </a:p>
        </p:txBody>
      </p:sp>
      <p:sp>
        <p:nvSpPr>
          <p:cNvPr id="4" name="日期版面配置區 29"/>
          <p:cNvSpPr>
            <a:spLocks noGrp="1"/>
          </p:cNvSpPr>
          <p:nvPr>
            <p:ph type="dt" sz="half" idx="10"/>
          </p:nvPr>
        </p:nvSpPr>
        <p:spPr/>
        <p:txBody>
          <a:bodyPr/>
          <a:lstStyle>
            <a:lvl1pPr>
              <a:defRPr>
                <a:solidFill>
                  <a:srgbClr val="D1EAEE"/>
                </a:solidFill>
              </a:defRPr>
            </a:lvl1pPr>
          </a:lstStyle>
          <a:p>
            <a:fld id="{56E61341-B44D-4F43-8292-2638E06E5A7A}" type="datetimeFigureOut">
              <a:rPr lang="en-US" altLang="zh-TW"/>
              <a:pPr/>
              <a:t>4/4/2012</a:t>
            </a:fld>
            <a:endParaRPr lang="en-US" altLang="zh-TW" dirty="0"/>
          </a:p>
        </p:txBody>
      </p:sp>
      <p:sp>
        <p:nvSpPr>
          <p:cNvPr id="5" name="頁尾版面配置區 18"/>
          <p:cNvSpPr>
            <a:spLocks noGrp="1"/>
          </p:cNvSpPr>
          <p:nvPr>
            <p:ph type="ftr" sz="quarter" idx="11"/>
          </p:nvPr>
        </p:nvSpPr>
        <p:spPr/>
        <p:txBody>
          <a:bodyPr/>
          <a:lstStyle>
            <a:lvl1pPr>
              <a:defRPr>
                <a:solidFill>
                  <a:srgbClr val="D1EAEE"/>
                </a:solidFill>
              </a:defRPr>
            </a:lvl1pPr>
          </a:lstStyle>
          <a:p>
            <a:endParaRPr lang="en-US" altLang="zh-TW" dirty="0"/>
          </a:p>
        </p:txBody>
      </p:sp>
      <p:sp>
        <p:nvSpPr>
          <p:cNvPr id="6" name="投影片編號版面配置區 26"/>
          <p:cNvSpPr>
            <a:spLocks noGrp="1"/>
          </p:cNvSpPr>
          <p:nvPr>
            <p:ph type="sldNum" sz="quarter" idx="12"/>
          </p:nvPr>
        </p:nvSpPr>
        <p:spPr/>
        <p:txBody>
          <a:bodyPr/>
          <a:lstStyle>
            <a:lvl1pPr>
              <a:defRPr>
                <a:solidFill>
                  <a:srgbClr val="D1EAEE"/>
                </a:solidFill>
              </a:defRPr>
            </a:lvl1pPr>
          </a:lstStyle>
          <a:p>
            <a:fld id="{13F9DE4C-489E-4F1B-AE1A-A0FE61E65538}" type="slidenum">
              <a:rPr lang="en-US" altLang="zh-TW"/>
              <a:pPr/>
              <a:t>‹#›</a:t>
            </a:fld>
            <a:endParaRPr lang="en-US" altLang="zh-TW"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9"/>
          <p:cNvSpPr>
            <a:spLocks noGrp="1"/>
          </p:cNvSpPr>
          <p:nvPr>
            <p:ph type="dt" sz="half" idx="10"/>
          </p:nvPr>
        </p:nvSpPr>
        <p:spPr/>
        <p:txBody>
          <a:bodyPr/>
          <a:lstStyle>
            <a:lvl1pPr>
              <a:defRPr/>
            </a:lvl1pPr>
          </a:lstStyle>
          <a:p>
            <a:fld id="{CC71D3FC-F5F4-48CD-BA99-211EF8976676}" type="datetimeFigureOut">
              <a:rPr lang="en-US" altLang="zh-TW"/>
              <a:pPr/>
              <a:t>4/4/2012</a:t>
            </a:fld>
            <a:endParaRPr lang="en-US" altLang="zh-TW" dirty="0"/>
          </a:p>
        </p:txBody>
      </p:sp>
      <p:sp>
        <p:nvSpPr>
          <p:cNvPr id="5" name="頁尾版面配置區 21"/>
          <p:cNvSpPr>
            <a:spLocks noGrp="1"/>
          </p:cNvSpPr>
          <p:nvPr>
            <p:ph type="ftr" sz="quarter" idx="11"/>
          </p:nvPr>
        </p:nvSpPr>
        <p:spPr/>
        <p:txBody>
          <a:bodyPr/>
          <a:lstStyle>
            <a:lvl1pPr>
              <a:defRPr/>
            </a:lvl1pPr>
          </a:lstStyle>
          <a:p>
            <a:endParaRPr lang="en-US" altLang="zh-TW" dirty="0"/>
          </a:p>
        </p:txBody>
      </p:sp>
      <p:sp>
        <p:nvSpPr>
          <p:cNvPr id="6" name="投影片編號版面配置區 17"/>
          <p:cNvSpPr>
            <a:spLocks noGrp="1"/>
          </p:cNvSpPr>
          <p:nvPr>
            <p:ph type="sldNum" sz="quarter" idx="12"/>
          </p:nvPr>
        </p:nvSpPr>
        <p:spPr/>
        <p:txBody>
          <a:bodyPr/>
          <a:lstStyle>
            <a:lvl1pPr>
              <a:defRPr/>
            </a:lvl1pPr>
          </a:lstStyle>
          <a:p>
            <a:fld id="{5ACBB007-87EB-4968-ADA9-2484ECB4040C}" type="slidenum">
              <a:rPr lang="en-US" altLang="zh-TW"/>
              <a:pPr/>
              <a:t>‹#›</a:t>
            </a:fld>
            <a:endParaRPr lang="en-US" altLang="zh-TW"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914401"/>
            <a:ext cx="2057400" cy="5211763"/>
          </a:xfrm>
        </p:spPr>
        <p:txBody>
          <a:bodyPr vert="eaVer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457200" y="914401"/>
            <a:ext cx="6019800" cy="5211763"/>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9"/>
          <p:cNvSpPr>
            <a:spLocks noGrp="1"/>
          </p:cNvSpPr>
          <p:nvPr>
            <p:ph type="dt" sz="half" idx="10"/>
          </p:nvPr>
        </p:nvSpPr>
        <p:spPr/>
        <p:txBody>
          <a:bodyPr/>
          <a:lstStyle>
            <a:lvl1pPr>
              <a:defRPr/>
            </a:lvl1pPr>
          </a:lstStyle>
          <a:p>
            <a:fld id="{9C5480F3-4C62-4E50-804F-CC7C19A0933A}" type="datetimeFigureOut">
              <a:rPr lang="en-US" altLang="zh-TW"/>
              <a:pPr/>
              <a:t>4/4/2012</a:t>
            </a:fld>
            <a:endParaRPr lang="en-US" altLang="zh-TW" dirty="0"/>
          </a:p>
        </p:txBody>
      </p:sp>
      <p:sp>
        <p:nvSpPr>
          <p:cNvPr id="5" name="頁尾版面配置區 21"/>
          <p:cNvSpPr>
            <a:spLocks noGrp="1"/>
          </p:cNvSpPr>
          <p:nvPr>
            <p:ph type="ftr" sz="quarter" idx="11"/>
          </p:nvPr>
        </p:nvSpPr>
        <p:spPr/>
        <p:txBody>
          <a:bodyPr/>
          <a:lstStyle>
            <a:lvl1pPr>
              <a:defRPr/>
            </a:lvl1pPr>
          </a:lstStyle>
          <a:p>
            <a:endParaRPr lang="en-US" altLang="zh-TW" dirty="0"/>
          </a:p>
        </p:txBody>
      </p:sp>
      <p:sp>
        <p:nvSpPr>
          <p:cNvPr id="6" name="投影片編號版面配置區 17"/>
          <p:cNvSpPr>
            <a:spLocks noGrp="1"/>
          </p:cNvSpPr>
          <p:nvPr>
            <p:ph type="sldNum" sz="quarter" idx="12"/>
          </p:nvPr>
        </p:nvSpPr>
        <p:spPr/>
        <p:txBody>
          <a:bodyPr/>
          <a:lstStyle>
            <a:lvl1pPr>
              <a:defRPr/>
            </a:lvl1pPr>
          </a:lstStyle>
          <a:p>
            <a:fld id="{19302031-CC37-498C-99FE-0224DC1325B0}" type="slidenum">
              <a:rPr lang="en-US" altLang="zh-TW"/>
              <a:pPr/>
              <a:t>‹#›</a:t>
            </a:fld>
            <a:endParaRPr lang="en-US" altLang="zh-TW"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600200"/>
            <a:ext cx="4038600" cy="4530725"/>
          </a:xfrm>
        </p:spPr>
        <p:txBody>
          <a:bodyPr>
            <a:normAutofit/>
          </a:bodyPr>
          <a:lstStyle/>
          <a:p>
            <a:pPr lvl="0"/>
            <a:endParaRPr lang="en-US" noProof="0" dirty="0"/>
          </a:p>
        </p:txBody>
      </p:sp>
      <p:sp>
        <p:nvSpPr>
          <p:cNvPr id="5" name="Footer Placeholder 4"/>
          <p:cNvSpPr>
            <a:spLocks noGrp="1"/>
          </p:cNvSpPr>
          <p:nvPr>
            <p:ph type="ftr" sz="quarter" idx="10"/>
          </p:nvPr>
        </p:nvSpPr>
        <p:spPr>
          <a:xfrm>
            <a:off x="3124200" y="6248400"/>
            <a:ext cx="2895600" cy="457200"/>
          </a:xfrm>
        </p:spPr>
        <p:txBody>
          <a:bodyPr/>
          <a:lstStyle>
            <a:lvl1pPr>
              <a:defRPr/>
            </a:lvl1pPr>
          </a:lstStyle>
          <a:p>
            <a:endParaRPr lang="en-US" altLang="zh-TW" dirty="0"/>
          </a:p>
        </p:txBody>
      </p:sp>
      <p:sp>
        <p:nvSpPr>
          <p:cNvPr id="6" name="Slide Number Placeholder 5"/>
          <p:cNvSpPr>
            <a:spLocks noGrp="1"/>
          </p:cNvSpPr>
          <p:nvPr>
            <p:ph type="sldNum" sz="quarter" idx="11"/>
          </p:nvPr>
        </p:nvSpPr>
        <p:spPr>
          <a:xfrm>
            <a:off x="6553200" y="6243638"/>
            <a:ext cx="2133600" cy="457200"/>
          </a:xfrm>
        </p:spPr>
        <p:txBody>
          <a:bodyPr/>
          <a:lstStyle>
            <a:lvl1pPr>
              <a:defRPr/>
            </a:lvl1pPr>
          </a:lstStyle>
          <a:p>
            <a:fld id="{86BC29A0-2444-4A74-AAE4-F5ACDEDBB246}" type="slidenum">
              <a:rPr lang="en-US" altLang="zh-TW"/>
              <a:pPr/>
              <a:t>‹#›</a:t>
            </a:fld>
            <a:endParaRPr lang="en-US" altLang="zh-TW" dirty="0"/>
          </a:p>
        </p:txBody>
      </p:sp>
      <p:sp>
        <p:nvSpPr>
          <p:cNvPr id="7" name="Date Placeholder 6"/>
          <p:cNvSpPr>
            <a:spLocks noGrp="1"/>
          </p:cNvSpPr>
          <p:nvPr>
            <p:ph type="dt" sz="half" idx="12"/>
          </p:nvPr>
        </p:nvSpPr>
        <p:spPr>
          <a:xfrm>
            <a:off x="457200" y="6248400"/>
            <a:ext cx="2133600" cy="457200"/>
          </a:xfrm>
        </p:spPr>
        <p:txBody>
          <a:bodyPr/>
          <a:lstStyle>
            <a:lvl1pPr>
              <a:defRPr/>
            </a:lvl1pPr>
          </a:lstStyle>
          <a:p>
            <a:endParaRPr lang="en-US" altLang="zh-TW"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704850"/>
            <a:ext cx="8229600" cy="56197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Date Placeholder 2"/>
          <p:cNvSpPr>
            <a:spLocks noGrp="1"/>
          </p:cNvSpPr>
          <p:nvPr>
            <p:ph type="dt" sz="half" idx="10"/>
          </p:nvPr>
        </p:nvSpPr>
        <p:spPr>
          <a:xfrm>
            <a:off x="457200" y="6356350"/>
            <a:ext cx="2133600" cy="365125"/>
          </a:xfrm>
        </p:spPr>
        <p:txBody>
          <a:bodyPr/>
          <a:lstStyle>
            <a:lvl1pPr>
              <a:defRPr/>
            </a:lvl1pPr>
          </a:lstStyle>
          <a:p>
            <a:fld id="{7DAE379C-7B9E-42AF-AB68-12E501C51F5D}" type="datetimeFigureOut">
              <a:rPr lang="en-US" altLang="zh-TW"/>
              <a:pPr/>
              <a:t>4/4/2012</a:t>
            </a:fld>
            <a:endParaRPr lang="en-US" altLang="zh-TW" dirty="0"/>
          </a:p>
        </p:txBody>
      </p:sp>
      <p:sp>
        <p:nvSpPr>
          <p:cNvPr id="4" name="Footer Placeholder 3"/>
          <p:cNvSpPr>
            <a:spLocks noGrp="1"/>
          </p:cNvSpPr>
          <p:nvPr>
            <p:ph type="ftr" sz="quarter" idx="11"/>
          </p:nvPr>
        </p:nvSpPr>
        <p:spPr>
          <a:xfrm>
            <a:off x="2667000" y="6356350"/>
            <a:ext cx="3352800" cy="365125"/>
          </a:xfrm>
        </p:spPr>
        <p:txBody>
          <a:bodyPr/>
          <a:lstStyle>
            <a:lvl1pPr>
              <a:defRPr/>
            </a:lvl1pPr>
          </a:lstStyle>
          <a:p>
            <a:endParaRPr lang="en-US" altLang="zh-TW" dirty="0"/>
          </a:p>
        </p:txBody>
      </p:sp>
      <p:sp>
        <p:nvSpPr>
          <p:cNvPr id="5" name="Slide Number Placeholder 4"/>
          <p:cNvSpPr>
            <a:spLocks noGrp="1"/>
          </p:cNvSpPr>
          <p:nvPr>
            <p:ph type="sldNum" sz="quarter" idx="12"/>
          </p:nvPr>
        </p:nvSpPr>
        <p:spPr>
          <a:xfrm>
            <a:off x="7924800" y="6356350"/>
            <a:ext cx="762000" cy="365125"/>
          </a:xfrm>
        </p:spPr>
        <p:txBody>
          <a:bodyPr/>
          <a:lstStyle>
            <a:lvl1pPr>
              <a:defRPr/>
            </a:lvl1pPr>
          </a:lstStyle>
          <a:p>
            <a:fld id="{7082A266-502D-4A04-B135-3AEF8A15710D}" type="slidenum">
              <a:rPr lang="en-US" altLang="zh-TW"/>
              <a:pPr/>
              <a:t>‹#›</a:t>
            </a:fld>
            <a:endParaRPr lang="en-US" altLang="zh-TW"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9"/>
          <p:cNvSpPr>
            <a:spLocks noGrp="1"/>
          </p:cNvSpPr>
          <p:nvPr>
            <p:ph type="dt" sz="half" idx="10"/>
          </p:nvPr>
        </p:nvSpPr>
        <p:spPr/>
        <p:txBody>
          <a:bodyPr/>
          <a:lstStyle>
            <a:lvl1pPr>
              <a:defRPr/>
            </a:lvl1pPr>
          </a:lstStyle>
          <a:p>
            <a:fld id="{61644590-0C7F-470B-93FA-C9554233C6D0}" type="datetimeFigureOut">
              <a:rPr lang="en-US" altLang="zh-TW"/>
              <a:pPr/>
              <a:t>4/4/2012</a:t>
            </a:fld>
            <a:endParaRPr lang="en-US" altLang="zh-TW" dirty="0"/>
          </a:p>
        </p:txBody>
      </p:sp>
      <p:sp>
        <p:nvSpPr>
          <p:cNvPr id="5" name="頁尾版面配置區 21"/>
          <p:cNvSpPr>
            <a:spLocks noGrp="1"/>
          </p:cNvSpPr>
          <p:nvPr>
            <p:ph type="ftr" sz="quarter" idx="11"/>
          </p:nvPr>
        </p:nvSpPr>
        <p:spPr/>
        <p:txBody>
          <a:bodyPr/>
          <a:lstStyle>
            <a:lvl1pPr>
              <a:defRPr/>
            </a:lvl1pPr>
          </a:lstStyle>
          <a:p>
            <a:endParaRPr lang="en-US" altLang="zh-TW" dirty="0"/>
          </a:p>
        </p:txBody>
      </p:sp>
      <p:sp>
        <p:nvSpPr>
          <p:cNvPr id="6" name="投影片編號版面配置區 17"/>
          <p:cNvSpPr>
            <a:spLocks noGrp="1"/>
          </p:cNvSpPr>
          <p:nvPr>
            <p:ph type="sldNum" sz="quarter" idx="12"/>
          </p:nvPr>
        </p:nvSpPr>
        <p:spPr/>
        <p:txBody>
          <a:bodyPr/>
          <a:lstStyle>
            <a:lvl1pPr>
              <a:defRPr/>
            </a:lvl1pPr>
          </a:lstStyle>
          <a:p>
            <a:fld id="{9E950CA8-FB68-4A88-A342-C089FA266350}" type="slidenum">
              <a:rPr lang="en-US" altLang="zh-TW"/>
              <a:pPr/>
              <a:t>‹#›</a:t>
            </a:fld>
            <a:endParaRPr lang="en-US" altLang="zh-TW"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bg>
      <p:bgRef idx="1002">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530352" y="1316736"/>
            <a:ext cx="77724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zh-TW" altLang="en-US" smtClean="0"/>
              <a:t>按一下以編輯母片標題樣式</a:t>
            </a:r>
            <a:endParaRPr lang="en-US"/>
          </a:p>
        </p:txBody>
      </p:sp>
      <p:sp>
        <p:nvSpPr>
          <p:cNvPr id="3" name="文字版面配置區 2"/>
          <p:cNvSpPr>
            <a:spLocks noGrp="1"/>
          </p:cNvSpPr>
          <p:nvPr>
            <p:ph type="body" idx="1"/>
          </p:nvPr>
        </p:nvSpPr>
        <p:spPr>
          <a:xfrm>
            <a:off x="530352" y="2704664"/>
            <a:ext cx="77724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solidFill>
                  <a:srgbClr val="D1EAEE"/>
                </a:solidFill>
              </a:defRPr>
            </a:lvl1pPr>
          </a:lstStyle>
          <a:p>
            <a:fld id="{ED6B27C7-5236-4CF5-8148-355E4D5F2128}" type="datetimeFigureOut">
              <a:rPr lang="en-US" altLang="zh-TW"/>
              <a:pPr/>
              <a:t>4/4/2012</a:t>
            </a:fld>
            <a:endParaRPr lang="en-US" altLang="zh-TW" dirty="0"/>
          </a:p>
        </p:txBody>
      </p:sp>
      <p:sp>
        <p:nvSpPr>
          <p:cNvPr id="5" name="頁尾版面配置區 4"/>
          <p:cNvSpPr>
            <a:spLocks noGrp="1"/>
          </p:cNvSpPr>
          <p:nvPr>
            <p:ph type="ftr" sz="quarter" idx="11"/>
          </p:nvPr>
        </p:nvSpPr>
        <p:spPr/>
        <p:txBody>
          <a:bodyPr/>
          <a:lstStyle>
            <a:lvl1pPr>
              <a:defRPr>
                <a:solidFill>
                  <a:srgbClr val="D1EAEE"/>
                </a:solidFill>
              </a:defRPr>
            </a:lvl1pPr>
          </a:lstStyle>
          <a:p>
            <a:endParaRPr lang="en-US" altLang="zh-TW" dirty="0"/>
          </a:p>
        </p:txBody>
      </p:sp>
      <p:sp>
        <p:nvSpPr>
          <p:cNvPr id="6" name="投影片編號版面配置區 5"/>
          <p:cNvSpPr>
            <a:spLocks noGrp="1"/>
          </p:cNvSpPr>
          <p:nvPr>
            <p:ph type="sldNum" sz="quarter" idx="12"/>
          </p:nvPr>
        </p:nvSpPr>
        <p:spPr/>
        <p:txBody>
          <a:bodyPr/>
          <a:lstStyle>
            <a:lvl1pPr>
              <a:defRPr>
                <a:solidFill>
                  <a:srgbClr val="D1EAEE"/>
                </a:solidFill>
              </a:defRPr>
            </a:lvl1pPr>
          </a:lstStyle>
          <a:p>
            <a:fld id="{24F1BB12-2E0F-47A0-886D-2993B91AFE4C}" type="slidenum">
              <a:rPr lang="en-US" altLang="zh-TW"/>
              <a:pPr/>
              <a:t>‹#›</a:t>
            </a:fld>
            <a:endParaRPr lang="en-US" altLang="zh-TW"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229600" cy="1143000"/>
          </a:xfrm>
        </p:spPr>
        <p:txBody>
          <a:bodyPr/>
          <a:lstStyle/>
          <a:p>
            <a:r>
              <a:rPr lang="zh-TW" altLang="en-US" smtClean="0"/>
              <a:t>按一下以編輯母片標題樣式</a:t>
            </a:r>
            <a:endParaRPr lang="en-US"/>
          </a:p>
        </p:txBody>
      </p:sp>
      <p:sp>
        <p:nvSpPr>
          <p:cNvPr id="3" name="內容版面配置區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內容版面配置區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9"/>
          <p:cNvSpPr>
            <a:spLocks noGrp="1"/>
          </p:cNvSpPr>
          <p:nvPr>
            <p:ph type="dt" sz="half" idx="10"/>
          </p:nvPr>
        </p:nvSpPr>
        <p:spPr/>
        <p:txBody>
          <a:bodyPr/>
          <a:lstStyle>
            <a:lvl1pPr>
              <a:defRPr/>
            </a:lvl1pPr>
          </a:lstStyle>
          <a:p>
            <a:fld id="{F58C3627-7C0C-4579-A1D0-8F3C63C14E21}" type="datetimeFigureOut">
              <a:rPr lang="en-US" altLang="zh-TW"/>
              <a:pPr/>
              <a:t>4/4/2012</a:t>
            </a:fld>
            <a:endParaRPr lang="en-US" altLang="zh-TW" dirty="0"/>
          </a:p>
        </p:txBody>
      </p:sp>
      <p:sp>
        <p:nvSpPr>
          <p:cNvPr id="6" name="頁尾版面配置區 21"/>
          <p:cNvSpPr>
            <a:spLocks noGrp="1"/>
          </p:cNvSpPr>
          <p:nvPr>
            <p:ph type="ftr" sz="quarter" idx="11"/>
          </p:nvPr>
        </p:nvSpPr>
        <p:spPr/>
        <p:txBody>
          <a:bodyPr/>
          <a:lstStyle>
            <a:lvl1pPr>
              <a:defRPr/>
            </a:lvl1pPr>
          </a:lstStyle>
          <a:p>
            <a:endParaRPr lang="en-US" altLang="zh-TW" dirty="0"/>
          </a:p>
        </p:txBody>
      </p:sp>
      <p:sp>
        <p:nvSpPr>
          <p:cNvPr id="7" name="投影片編號版面配置區 17"/>
          <p:cNvSpPr>
            <a:spLocks noGrp="1"/>
          </p:cNvSpPr>
          <p:nvPr>
            <p:ph type="sldNum" sz="quarter" idx="12"/>
          </p:nvPr>
        </p:nvSpPr>
        <p:spPr/>
        <p:txBody>
          <a:bodyPr/>
          <a:lstStyle>
            <a:lvl1pPr>
              <a:defRPr/>
            </a:lvl1pPr>
          </a:lstStyle>
          <a:p>
            <a:fld id="{68C8A1EF-5AE4-49A8-AAE0-78E3B6CAAF4B}" type="slidenum">
              <a:rPr lang="en-US" altLang="zh-TW"/>
              <a:pPr/>
              <a:t>‹#›</a:t>
            </a:fld>
            <a:endParaRPr lang="en-US" altLang="zh-TW"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229600" cy="1143000"/>
          </a:xfrm>
        </p:spPr>
        <p:txBody>
          <a:bodyPr/>
          <a:lstStyle>
            <a:lvl1pPr>
              <a:defRPr/>
            </a:lvl1pPr>
          </a:lstStyle>
          <a:p>
            <a:r>
              <a:rPr lang="zh-TW" altLang="en-US" smtClean="0"/>
              <a:t>按一下以編輯母片標題樣式</a:t>
            </a:r>
            <a:endParaRPr lang="en-US"/>
          </a:p>
        </p:txBody>
      </p:sp>
      <p:sp>
        <p:nvSpPr>
          <p:cNvPr id="3" name="文字版面配置區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zh-TW" altLang="en-US" smtClean="0"/>
              <a:t>按一下以編輯母片文字樣式</a:t>
            </a:r>
          </a:p>
        </p:txBody>
      </p:sp>
      <p:sp>
        <p:nvSpPr>
          <p:cNvPr id="4" name="文字版面配置區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zh-TW" altLang="en-US" smtClean="0"/>
              <a:t>按一下以編輯母片文字樣式</a:t>
            </a:r>
          </a:p>
        </p:txBody>
      </p:sp>
      <p:sp>
        <p:nvSpPr>
          <p:cNvPr id="5" name="內容版面配置區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6" name="內容版面配置區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7" name="日期版面配置區 9"/>
          <p:cNvSpPr>
            <a:spLocks noGrp="1"/>
          </p:cNvSpPr>
          <p:nvPr>
            <p:ph type="dt" sz="half" idx="10"/>
          </p:nvPr>
        </p:nvSpPr>
        <p:spPr/>
        <p:txBody>
          <a:bodyPr/>
          <a:lstStyle>
            <a:lvl1pPr>
              <a:defRPr/>
            </a:lvl1pPr>
          </a:lstStyle>
          <a:p>
            <a:fld id="{028C0D17-7881-4DCE-B641-F5472613F491}" type="datetimeFigureOut">
              <a:rPr lang="en-US" altLang="zh-TW"/>
              <a:pPr/>
              <a:t>4/4/2012</a:t>
            </a:fld>
            <a:endParaRPr lang="en-US" altLang="zh-TW" dirty="0"/>
          </a:p>
        </p:txBody>
      </p:sp>
      <p:sp>
        <p:nvSpPr>
          <p:cNvPr id="8" name="頁尾版面配置區 21"/>
          <p:cNvSpPr>
            <a:spLocks noGrp="1"/>
          </p:cNvSpPr>
          <p:nvPr>
            <p:ph type="ftr" sz="quarter" idx="11"/>
          </p:nvPr>
        </p:nvSpPr>
        <p:spPr/>
        <p:txBody>
          <a:bodyPr/>
          <a:lstStyle>
            <a:lvl1pPr>
              <a:defRPr/>
            </a:lvl1pPr>
          </a:lstStyle>
          <a:p>
            <a:endParaRPr lang="en-US" altLang="zh-TW" dirty="0"/>
          </a:p>
        </p:txBody>
      </p:sp>
      <p:sp>
        <p:nvSpPr>
          <p:cNvPr id="9" name="投影片編號版面配置區 17"/>
          <p:cNvSpPr>
            <a:spLocks noGrp="1"/>
          </p:cNvSpPr>
          <p:nvPr>
            <p:ph type="sldNum" sz="quarter" idx="12"/>
          </p:nvPr>
        </p:nvSpPr>
        <p:spPr/>
        <p:txBody>
          <a:bodyPr/>
          <a:lstStyle>
            <a:lvl1pPr>
              <a:defRPr/>
            </a:lvl1pPr>
          </a:lstStyle>
          <a:p>
            <a:fld id="{67168DD5-0608-4BF2-B759-3EE5DFB5CA3C}" type="slidenum">
              <a:rPr lang="en-US" altLang="zh-TW"/>
              <a:pPr/>
              <a:t>‹#›</a:t>
            </a:fld>
            <a:endParaRPr lang="en-US" altLang="zh-TW"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704088"/>
            <a:ext cx="83058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zh-TW" altLang="en-US" smtClean="0"/>
              <a:t>按一下以編輯母片標題樣式</a:t>
            </a:r>
            <a:endParaRPr lang="en-US"/>
          </a:p>
        </p:txBody>
      </p:sp>
      <p:sp>
        <p:nvSpPr>
          <p:cNvPr id="3" name="日期版面配置區 9"/>
          <p:cNvSpPr>
            <a:spLocks noGrp="1"/>
          </p:cNvSpPr>
          <p:nvPr>
            <p:ph type="dt" sz="half" idx="10"/>
          </p:nvPr>
        </p:nvSpPr>
        <p:spPr/>
        <p:txBody>
          <a:bodyPr/>
          <a:lstStyle>
            <a:lvl1pPr>
              <a:defRPr/>
            </a:lvl1pPr>
          </a:lstStyle>
          <a:p>
            <a:fld id="{9E48C959-6460-4182-9554-FD6B3E34B70F}" type="datetimeFigureOut">
              <a:rPr lang="en-US" altLang="zh-TW"/>
              <a:pPr/>
              <a:t>4/4/2012</a:t>
            </a:fld>
            <a:endParaRPr lang="en-US" altLang="zh-TW" dirty="0"/>
          </a:p>
        </p:txBody>
      </p:sp>
      <p:sp>
        <p:nvSpPr>
          <p:cNvPr id="4" name="頁尾版面配置區 21"/>
          <p:cNvSpPr>
            <a:spLocks noGrp="1"/>
          </p:cNvSpPr>
          <p:nvPr>
            <p:ph type="ftr" sz="quarter" idx="11"/>
          </p:nvPr>
        </p:nvSpPr>
        <p:spPr/>
        <p:txBody>
          <a:bodyPr/>
          <a:lstStyle>
            <a:lvl1pPr>
              <a:defRPr/>
            </a:lvl1pPr>
          </a:lstStyle>
          <a:p>
            <a:endParaRPr lang="en-US" altLang="zh-TW" dirty="0"/>
          </a:p>
        </p:txBody>
      </p:sp>
      <p:sp>
        <p:nvSpPr>
          <p:cNvPr id="5" name="投影片編號版面配置區 17"/>
          <p:cNvSpPr>
            <a:spLocks noGrp="1"/>
          </p:cNvSpPr>
          <p:nvPr>
            <p:ph type="sldNum" sz="quarter" idx="12"/>
          </p:nvPr>
        </p:nvSpPr>
        <p:spPr/>
        <p:txBody>
          <a:bodyPr/>
          <a:lstStyle>
            <a:lvl1pPr>
              <a:defRPr/>
            </a:lvl1pPr>
          </a:lstStyle>
          <a:p>
            <a:fld id="{E6A6AD23-2865-4C11-9B22-AE93A360256A}" type="slidenum">
              <a:rPr lang="en-US" altLang="zh-TW"/>
              <a:pPr/>
              <a:t>‹#›</a:t>
            </a:fld>
            <a:endParaRPr lang="en-US" altLang="zh-TW"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9"/>
          <p:cNvSpPr>
            <a:spLocks noGrp="1"/>
          </p:cNvSpPr>
          <p:nvPr>
            <p:ph type="dt" sz="half" idx="10"/>
          </p:nvPr>
        </p:nvSpPr>
        <p:spPr/>
        <p:txBody>
          <a:bodyPr/>
          <a:lstStyle>
            <a:lvl1pPr>
              <a:defRPr/>
            </a:lvl1pPr>
          </a:lstStyle>
          <a:p>
            <a:fld id="{4FEAE17A-121D-4479-A0C3-3C7FC48AE2D3}" type="datetimeFigureOut">
              <a:rPr lang="en-US" altLang="zh-TW"/>
              <a:pPr/>
              <a:t>4/4/2012</a:t>
            </a:fld>
            <a:endParaRPr lang="en-US" altLang="zh-TW" dirty="0"/>
          </a:p>
        </p:txBody>
      </p:sp>
      <p:sp>
        <p:nvSpPr>
          <p:cNvPr id="3" name="頁尾版面配置區 21"/>
          <p:cNvSpPr>
            <a:spLocks noGrp="1"/>
          </p:cNvSpPr>
          <p:nvPr>
            <p:ph type="ftr" sz="quarter" idx="11"/>
          </p:nvPr>
        </p:nvSpPr>
        <p:spPr/>
        <p:txBody>
          <a:bodyPr/>
          <a:lstStyle>
            <a:lvl1pPr>
              <a:defRPr/>
            </a:lvl1pPr>
          </a:lstStyle>
          <a:p>
            <a:endParaRPr lang="en-US" altLang="zh-TW" dirty="0"/>
          </a:p>
        </p:txBody>
      </p:sp>
      <p:sp>
        <p:nvSpPr>
          <p:cNvPr id="4" name="投影片編號版面配置區 17"/>
          <p:cNvSpPr>
            <a:spLocks noGrp="1"/>
          </p:cNvSpPr>
          <p:nvPr>
            <p:ph type="sldNum" sz="quarter" idx="12"/>
          </p:nvPr>
        </p:nvSpPr>
        <p:spPr/>
        <p:txBody>
          <a:bodyPr/>
          <a:lstStyle>
            <a:lvl1pPr>
              <a:defRPr/>
            </a:lvl1pPr>
          </a:lstStyle>
          <a:p>
            <a:fld id="{32DBA98B-5063-4ADF-A06E-E33CA724C061}" type="slidenum">
              <a:rPr lang="en-US" altLang="zh-TW"/>
              <a:pPr/>
              <a:t>‹#›</a:t>
            </a:fld>
            <a:endParaRPr lang="en-US" altLang="zh-TW"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85800" y="514352"/>
            <a:ext cx="27432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zh-TW" altLang="en-US" smtClean="0"/>
              <a:t>按一下以編輯母片標題樣式</a:t>
            </a:r>
            <a:endParaRPr lang="en-US"/>
          </a:p>
        </p:txBody>
      </p:sp>
      <p:sp>
        <p:nvSpPr>
          <p:cNvPr id="3" name="文字版面配置區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zh-TW" altLang="en-US" smtClean="0"/>
              <a:t>按一下以編輯母片文字樣式</a:t>
            </a:r>
          </a:p>
        </p:txBody>
      </p:sp>
      <p:sp>
        <p:nvSpPr>
          <p:cNvPr id="4" name="內容版面配置區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9"/>
          <p:cNvSpPr>
            <a:spLocks noGrp="1"/>
          </p:cNvSpPr>
          <p:nvPr>
            <p:ph type="dt" sz="half" idx="10"/>
          </p:nvPr>
        </p:nvSpPr>
        <p:spPr/>
        <p:txBody>
          <a:bodyPr/>
          <a:lstStyle>
            <a:lvl1pPr>
              <a:defRPr/>
            </a:lvl1pPr>
          </a:lstStyle>
          <a:p>
            <a:fld id="{EB126862-CE81-4EE5-B743-E19A8C121847}" type="datetimeFigureOut">
              <a:rPr lang="en-US" altLang="zh-TW"/>
              <a:pPr/>
              <a:t>4/4/2012</a:t>
            </a:fld>
            <a:endParaRPr lang="en-US" altLang="zh-TW" dirty="0"/>
          </a:p>
        </p:txBody>
      </p:sp>
      <p:sp>
        <p:nvSpPr>
          <p:cNvPr id="6" name="頁尾版面配置區 21"/>
          <p:cNvSpPr>
            <a:spLocks noGrp="1"/>
          </p:cNvSpPr>
          <p:nvPr>
            <p:ph type="ftr" sz="quarter" idx="11"/>
          </p:nvPr>
        </p:nvSpPr>
        <p:spPr/>
        <p:txBody>
          <a:bodyPr/>
          <a:lstStyle>
            <a:lvl1pPr>
              <a:defRPr/>
            </a:lvl1pPr>
          </a:lstStyle>
          <a:p>
            <a:endParaRPr lang="en-US" altLang="zh-TW" dirty="0"/>
          </a:p>
        </p:txBody>
      </p:sp>
      <p:sp>
        <p:nvSpPr>
          <p:cNvPr id="7" name="投影片編號版面配置區 17"/>
          <p:cNvSpPr>
            <a:spLocks noGrp="1"/>
          </p:cNvSpPr>
          <p:nvPr>
            <p:ph type="sldNum" sz="quarter" idx="12"/>
          </p:nvPr>
        </p:nvSpPr>
        <p:spPr/>
        <p:txBody>
          <a:bodyPr/>
          <a:lstStyle>
            <a:lvl1pPr>
              <a:defRPr/>
            </a:lvl1pPr>
          </a:lstStyle>
          <a:p>
            <a:fld id="{31901258-15C2-44D4-9644-EE702866A488}" type="slidenum">
              <a:rPr lang="en-US" altLang="zh-TW"/>
              <a:pPr/>
              <a:t>‹#›</a:t>
            </a:fld>
            <a:endParaRPr lang="en-US" altLang="zh-TW"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5" name="剪去並圓角化單一角落矩形 13"/>
          <p:cNvSpPr/>
          <p:nvPr/>
        </p:nvSpPr>
        <p:spPr>
          <a:xfrm rot="420000" flipV="1">
            <a:off x="3165475" y="1108075"/>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kumimoji="0" lang="en-US" dirty="0"/>
          </a:p>
        </p:txBody>
      </p:sp>
      <p:sp>
        <p:nvSpPr>
          <p:cNvPr id="6" name="直角三角形 14"/>
          <p:cNvSpPr/>
          <p:nvPr/>
        </p:nvSpPr>
        <p:spPr>
          <a:xfrm rot="420000" flipV="1">
            <a:off x="8004175" y="5359400"/>
            <a:ext cx="155575"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a:endParaRPr kumimoji="0" lang="en-US" altLang="zh-TW" dirty="0">
              <a:solidFill>
                <a:srgbClr val="FFFFFF"/>
              </a:solidFill>
            </a:endParaRPr>
          </a:p>
        </p:txBody>
      </p:sp>
      <p:sp>
        <p:nvSpPr>
          <p:cNvPr id="7" name="手繪多邊形 15"/>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kumimoji="0" lang="en-US" dirty="0">
              <a:latin typeface="+mn-lt"/>
              <a:ea typeface="+mn-ea"/>
            </a:endParaRPr>
          </a:p>
        </p:txBody>
      </p:sp>
      <p:sp>
        <p:nvSpPr>
          <p:cNvPr id="8" name="手繪多邊形 16"/>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kumimoji="0" lang="en-US" dirty="0">
              <a:latin typeface="+mn-lt"/>
              <a:ea typeface="+mn-ea"/>
            </a:endParaRPr>
          </a:p>
        </p:txBody>
      </p:sp>
      <p:sp>
        <p:nvSpPr>
          <p:cNvPr id="2" name="標題 1"/>
          <p:cNvSpPr>
            <a:spLocks noGrp="1"/>
          </p:cNvSpPr>
          <p:nvPr>
            <p:ph type="title"/>
          </p:nvPr>
        </p:nvSpPr>
        <p:spPr>
          <a:xfrm>
            <a:off x="609600" y="1176996"/>
            <a:ext cx="2212848" cy="1582621"/>
          </a:xfrm>
        </p:spPr>
        <p:txBody>
          <a:bodyPr lIns="45720" rIns="45720" bIns="45720"/>
          <a:lstStyle>
            <a:lvl1pPr algn="l">
              <a:buNone/>
              <a:defRPr sz="2000" b="1">
                <a:solidFill>
                  <a:schemeClr val="tx2"/>
                </a:solidFill>
              </a:defRPr>
            </a:lvl1pPr>
          </a:lstStyle>
          <a:p>
            <a:r>
              <a:rPr lang="zh-TW" altLang="en-US" smtClean="0"/>
              <a:t>按一下以編輯母片標題樣式</a:t>
            </a:r>
            <a:endParaRPr lang="en-US"/>
          </a:p>
        </p:txBody>
      </p:sp>
      <p:sp>
        <p:nvSpPr>
          <p:cNvPr id="4" name="文字版面配置區 3"/>
          <p:cNvSpPr>
            <a:spLocks noGrp="1"/>
          </p:cNvSpPr>
          <p:nvPr>
            <p:ph type="body" sz="half" idx="2"/>
          </p:nvPr>
        </p:nvSpPr>
        <p:spPr>
          <a:xfrm>
            <a:off x="609600" y="2828785"/>
            <a:ext cx="22098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zh-TW" altLang="en-US" smtClean="0"/>
              <a:t>按一下以編輯母片文字樣式</a:t>
            </a:r>
          </a:p>
        </p:txBody>
      </p:sp>
      <p:sp>
        <p:nvSpPr>
          <p:cNvPr id="3" name="圖片版面配置區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zh-TW" altLang="en-US" noProof="0" smtClean="0"/>
              <a:t>按一下圖示以新增圖片</a:t>
            </a:r>
            <a:endParaRPr lang="en-US" noProof="0" dirty="0"/>
          </a:p>
        </p:txBody>
      </p:sp>
      <p:sp>
        <p:nvSpPr>
          <p:cNvPr id="9" name="日期版面配置區 4"/>
          <p:cNvSpPr>
            <a:spLocks noGrp="1"/>
          </p:cNvSpPr>
          <p:nvPr>
            <p:ph type="dt" sz="half" idx="10"/>
          </p:nvPr>
        </p:nvSpPr>
        <p:spPr/>
        <p:txBody>
          <a:bodyPr/>
          <a:lstStyle>
            <a:lvl1pPr>
              <a:defRPr/>
            </a:lvl1pPr>
          </a:lstStyle>
          <a:p>
            <a:fld id="{2025D977-039E-444D-BCB8-1764D5ED3BF3}" type="datetimeFigureOut">
              <a:rPr lang="en-US" altLang="zh-TW"/>
              <a:pPr/>
              <a:t>4/4/2012</a:t>
            </a:fld>
            <a:endParaRPr lang="en-US" altLang="zh-TW" dirty="0"/>
          </a:p>
        </p:txBody>
      </p:sp>
      <p:sp>
        <p:nvSpPr>
          <p:cNvPr id="10" name="頁尾版面配置區 5"/>
          <p:cNvSpPr>
            <a:spLocks noGrp="1"/>
          </p:cNvSpPr>
          <p:nvPr>
            <p:ph type="ftr" sz="quarter" idx="11"/>
          </p:nvPr>
        </p:nvSpPr>
        <p:spPr/>
        <p:txBody>
          <a:bodyPr/>
          <a:lstStyle>
            <a:lvl1pPr>
              <a:defRPr/>
            </a:lvl1pPr>
          </a:lstStyle>
          <a:p>
            <a:endParaRPr lang="en-US" altLang="zh-TW" dirty="0"/>
          </a:p>
        </p:txBody>
      </p:sp>
      <p:sp>
        <p:nvSpPr>
          <p:cNvPr id="11" name="投影片編號版面配置區 6"/>
          <p:cNvSpPr>
            <a:spLocks noGrp="1"/>
          </p:cNvSpPr>
          <p:nvPr>
            <p:ph type="sldNum" sz="quarter" idx="12"/>
          </p:nvPr>
        </p:nvSpPr>
        <p:spPr>
          <a:xfrm>
            <a:off x="8077200" y="6356350"/>
            <a:ext cx="609600" cy="365125"/>
          </a:xfrm>
        </p:spPr>
        <p:txBody>
          <a:bodyPr/>
          <a:lstStyle>
            <a:lvl1pPr>
              <a:defRPr/>
            </a:lvl1pPr>
          </a:lstStyle>
          <a:p>
            <a:fld id="{A29C6915-C376-44A3-989B-91F4DD737893}" type="slidenum">
              <a:rPr lang="en-US" altLang="zh-TW"/>
              <a:pPr/>
              <a:t>‹#›</a:t>
            </a:fld>
            <a:endParaRPr lang="en-US" altLang="zh-TW"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手繪多邊形 6"/>
          <p:cNvSpPr>
            <a:spLocks/>
          </p:cNvSpPr>
          <p:nvPr/>
        </p:nvSpPr>
        <p:spPr bwMode="auto">
          <a:xfrm>
            <a:off x="-9525" y="-7938"/>
            <a:ext cx="916305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kumimoji="0" lang="en-US" dirty="0">
              <a:latin typeface="+mn-lt"/>
              <a:ea typeface="+mn-ea"/>
            </a:endParaRPr>
          </a:p>
        </p:txBody>
      </p:sp>
      <p:sp>
        <p:nvSpPr>
          <p:cNvPr id="8" name="手繪多邊形 7"/>
          <p:cNvSpPr>
            <a:spLocks/>
          </p:cNvSpPr>
          <p:nvPr/>
        </p:nvSpPr>
        <p:spPr bwMode="auto">
          <a:xfrm>
            <a:off x="4381500" y="-7938"/>
            <a:ext cx="47625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kumimoji="0" lang="en-US" dirty="0">
              <a:latin typeface="+mn-lt"/>
              <a:ea typeface="+mn-ea"/>
            </a:endParaRPr>
          </a:p>
        </p:txBody>
      </p:sp>
      <p:sp>
        <p:nvSpPr>
          <p:cNvPr id="1028" name="標題版面配置區 8"/>
          <p:cNvSpPr>
            <a:spLocks noGrp="1"/>
          </p:cNvSpPr>
          <p:nvPr>
            <p:ph type="title"/>
          </p:nvPr>
        </p:nvSpPr>
        <p:spPr bwMode="auto">
          <a:xfrm>
            <a:off x="457200" y="704850"/>
            <a:ext cx="8229600" cy="1143000"/>
          </a:xfrm>
          <a:prstGeom prst="rect">
            <a:avLst/>
          </a:prstGeom>
          <a:noFill/>
          <a:ln w="9525">
            <a:noFill/>
            <a:miter lim="800000"/>
            <a:headEnd/>
            <a:tailEnd/>
          </a:ln>
        </p:spPr>
        <p:txBody>
          <a:bodyPr vert="horz" wrap="square" lIns="0" tIns="45720" rIns="0" bIns="0" numCol="1" anchor="b" anchorCtr="0" compatLnSpc="1">
            <a:prstTxWarp prst="textNoShape">
              <a:avLst/>
            </a:prstTxWarp>
          </a:bodyPr>
          <a:lstStyle/>
          <a:p>
            <a:pPr lvl="0"/>
            <a:r>
              <a:rPr lang="zh-TW" altLang="en-US" smtClean="0"/>
              <a:t>按一下以編輯母片標題樣式</a:t>
            </a:r>
          </a:p>
        </p:txBody>
      </p:sp>
      <p:sp>
        <p:nvSpPr>
          <p:cNvPr id="1029" name="文字版面配置區 29"/>
          <p:cNvSpPr>
            <a:spLocks noGrp="1"/>
          </p:cNvSpPr>
          <p:nvPr>
            <p:ph type="body" idx="1"/>
          </p:nvPr>
        </p:nvSpPr>
        <p:spPr bwMode="auto">
          <a:xfrm>
            <a:off x="457200" y="1935163"/>
            <a:ext cx="8229600" cy="43894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 name="日期版面配置區 9"/>
          <p:cNvSpPr>
            <a:spLocks noGrp="1"/>
          </p:cNvSpPr>
          <p:nvPr>
            <p:ph type="dt" sz="half" idx="2"/>
          </p:nvPr>
        </p:nvSpPr>
        <p:spPr>
          <a:xfrm>
            <a:off x="457200" y="6356350"/>
            <a:ext cx="2133600" cy="365125"/>
          </a:xfrm>
          <a:prstGeom prst="rect">
            <a:avLst/>
          </a:prstGeom>
        </p:spPr>
        <p:txBody>
          <a:bodyPr vert="horz" wrap="square" lIns="0" tIns="0" rIns="0" bIns="0" numCol="1" anchor="b" anchorCtr="0" compatLnSpc="1">
            <a:prstTxWarp prst="textNoShape">
              <a:avLst/>
            </a:prstTxWarp>
          </a:bodyPr>
          <a:lstStyle>
            <a:lvl1pPr>
              <a:defRPr kumimoji="0" sz="1200">
                <a:solidFill>
                  <a:srgbClr val="045C75"/>
                </a:solidFill>
                <a:latin typeface="Constantia" pitchFamily="18" charset="0"/>
              </a:defRPr>
            </a:lvl1pPr>
          </a:lstStyle>
          <a:p>
            <a:fld id="{0E5E764A-A1D2-437B-AB34-B4B1B6CD6B01}" type="datetimeFigureOut">
              <a:rPr lang="en-US" altLang="zh-TW"/>
              <a:pPr/>
              <a:t>4/4/2012</a:t>
            </a:fld>
            <a:endParaRPr lang="en-US" altLang="zh-TW" dirty="0"/>
          </a:p>
        </p:txBody>
      </p:sp>
      <p:sp>
        <p:nvSpPr>
          <p:cNvPr id="22" name="頁尾版面配置區 21"/>
          <p:cNvSpPr>
            <a:spLocks noGrp="1"/>
          </p:cNvSpPr>
          <p:nvPr>
            <p:ph type="ftr" sz="quarter" idx="3"/>
          </p:nvPr>
        </p:nvSpPr>
        <p:spPr>
          <a:xfrm>
            <a:off x="2667000" y="6356350"/>
            <a:ext cx="3352800" cy="365125"/>
          </a:xfrm>
          <a:prstGeom prst="rect">
            <a:avLst/>
          </a:prstGeom>
        </p:spPr>
        <p:txBody>
          <a:bodyPr vert="horz" wrap="square" lIns="0" tIns="0" rIns="0" bIns="0" numCol="1" anchor="b" anchorCtr="0" compatLnSpc="1">
            <a:prstTxWarp prst="textNoShape">
              <a:avLst/>
            </a:prstTxWarp>
          </a:bodyPr>
          <a:lstStyle>
            <a:lvl1pPr>
              <a:defRPr kumimoji="0" sz="1200">
                <a:solidFill>
                  <a:srgbClr val="045C75"/>
                </a:solidFill>
                <a:latin typeface="Constantia" pitchFamily="18" charset="0"/>
              </a:defRPr>
            </a:lvl1pPr>
          </a:lstStyle>
          <a:p>
            <a:endParaRPr lang="en-US" altLang="zh-TW" dirty="0"/>
          </a:p>
        </p:txBody>
      </p:sp>
      <p:sp>
        <p:nvSpPr>
          <p:cNvPr id="18" name="投影片編號版面配置區 17"/>
          <p:cNvSpPr>
            <a:spLocks noGrp="1"/>
          </p:cNvSpPr>
          <p:nvPr>
            <p:ph type="sldNum" sz="quarter" idx="4"/>
          </p:nvPr>
        </p:nvSpPr>
        <p:spPr>
          <a:xfrm>
            <a:off x="7924800" y="6356350"/>
            <a:ext cx="762000" cy="365125"/>
          </a:xfrm>
          <a:prstGeom prst="rect">
            <a:avLst/>
          </a:prstGeom>
        </p:spPr>
        <p:txBody>
          <a:bodyPr vert="horz" wrap="square" lIns="0" tIns="0" rIns="0" bIns="0" numCol="1" anchor="b" anchorCtr="0" compatLnSpc="1">
            <a:prstTxWarp prst="textNoShape">
              <a:avLst/>
            </a:prstTxWarp>
          </a:bodyPr>
          <a:lstStyle>
            <a:lvl1pPr algn="r">
              <a:defRPr kumimoji="0" sz="1200">
                <a:solidFill>
                  <a:srgbClr val="045C75"/>
                </a:solidFill>
                <a:latin typeface="Constantia" pitchFamily="18" charset="0"/>
              </a:defRPr>
            </a:lvl1pPr>
          </a:lstStyle>
          <a:p>
            <a:fld id="{B4EFF68D-9255-4601-A5B4-BE3ED378992B}" type="slidenum">
              <a:rPr lang="en-US" altLang="zh-TW"/>
              <a:pPr/>
              <a:t>‹#›</a:t>
            </a:fld>
            <a:endParaRPr lang="en-US" altLang="zh-TW" dirty="0"/>
          </a:p>
        </p:txBody>
      </p:sp>
      <p:grpSp>
        <p:nvGrpSpPr>
          <p:cNvPr id="1033" name="群組 1"/>
          <p:cNvGrpSpPr>
            <a:grpSpLocks/>
          </p:cNvGrpSpPr>
          <p:nvPr/>
        </p:nvGrpSpPr>
        <p:grpSpPr bwMode="auto">
          <a:xfrm>
            <a:off x="-19050" y="203200"/>
            <a:ext cx="9180513" cy="647700"/>
            <a:chOff x="-19045" y="216550"/>
            <a:chExt cx="9180548" cy="649224"/>
          </a:xfrm>
        </p:grpSpPr>
        <p:sp>
          <p:nvSpPr>
            <p:cNvPr id="12" name="手繪多邊形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endParaRPr kumimoji="0" lang="en-US" altLang="zh-TW" dirty="0">
                <a:latin typeface="Constantia" pitchFamily="18" charset="0"/>
              </a:endParaRPr>
            </a:p>
          </p:txBody>
        </p:sp>
        <p:sp>
          <p:nvSpPr>
            <p:cNvPr id="13" name="手繪多邊形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endParaRPr kumimoji="0" lang="en-US" altLang="zh-TW" dirty="0">
                <a:latin typeface="Constantia" pitchFamily="18" charset="0"/>
              </a:endParaRPr>
            </a:p>
          </p:txBody>
        </p:sp>
      </p:grpSp>
    </p:spTree>
  </p:cSld>
  <p:clrMap bg1="lt1" tx1="dk1" bg2="lt2" tx2="dk2" accent1="accent1" accent2="accent2" accent3="accent3" accent4="accent4" accent5="accent5" accent6="accent6" hlink="hlink" folHlink="folHlink"/>
  <p:sldLayoutIdLst>
    <p:sldLayoutId id="2147483716" r:id="rId1"/>
    <p:sldLayoutId id="2147483707" r:id="rId2"/>
    <p:sldLayoutId id="2147483717" r:id="rId3"/>
    <p:sldLayoutId id="2147483708" r:id="rId4"/>
    <p:sldLayoutId id="2147483709" r:id="rId5"/>
    <p:sldLayoutId id="2147483710" r:id="rId6"/>
    <p:sldLayoutId id="2147483711" r:id="rId7"/>
    <p:sldLayoutId id="2147483712" r:id="rId8"/>
    <p:sldLayoutId id="2147483718" r:id="rId9"/>
    <p:sldLayoutId id="2147483713" r:id="rId10"/>
    <p:sldLayoutId id="2147483714" r:id="rId11"/>
    <p:sldLayoutId id="2147483719" r:id="rId12"/>
    <p:sldLayoutId id="2147483715" r:id="rId13"/>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wmf"/><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33401"/>
            <a:ext cx="8153400" cy="3352799"/>
          </a:xfrm>
        </p:spPr>
        <p:txBody>
          <a:bodyPr>
            <a:noAutofit/>
          </a:bodyPr>
          <a:lstStyle/>
          <a:p>
            <a:pPr algn="ctr" eaLnBrk="1" fontAlgn="auto" hangingPunct="1">
              <a:spcAft>
                <a:spcPts val="0"/>
              </a:spcAft>
              <a:defRPr/>
            </a:pPr>
            <a:r>
              <a:rPr lang="en-US" sz="3000" dirty="0" smtClean="0">
                <a:effectLst>
                  <a:outerShdw blurRad="38100" dist="38100" dir="2700000" algn="tl">
                    <a:srgbClr val="000000">
                      <a:alpha val="43137"/>
                    </a:srgbClr>
                  </a:outerShdw>
                </a:effectLst>
              </a:rPr>
              <a:t/>
            </a:r>
            <a:br>
              <a:rPr lang="en-US" sz="3000" dirty="0" smtClean="0">
                <a:effectLst>
                  <a:outerShdw blurRad="38100" dist="38100" dir="2700000" algn="tl">
                    <a:srgbClr val="000000">
                      <a:alpha val="43137"/>
                    </a:srgbClr>
                  </a:outerShdw>
                </a:effectLst>
              </a:rPr>
            </a:br>
            <a:r>
              <a:rPr lang="en-US" sz="3000" dirty="0" smtClean="0">
                <a:effectLst>
                  <a:outerShdw blurRad="38100" dist="38100" dir="2700000" algn="tl">
                    <a:srgbClr val="000000">
                      <a:alpha val="43137"/>
                    </a:srgbClr>
                  </a:outerShdw>
                </a:effectLst>
              </a:rPr>
              <a:t/>
            </a:r>
            <a:br>
              <a:rPr lang="en-US" sz="3000" dirty="0" smtClean="0">
                <a:effectLst>
                  <a:outerShdw blurRad="38100" dist="38100" dir="2700000" algn="tl">
                    <a:srgbClr val="000000">
                      <a:alpha val="43137"/>
                    </a:srgbClr>
                  </a:outerShdw>
                </a:effectLst>
              </a:rPr>
            </a:br>
            <a:r>
              <a:rPr lang="en-US" sz="3000" dirty="0" smtClean="0">
                <a:effectLst>
                  <a:outerShdw blurRad="38100" dist="38100" dir="2700000" algn="tl">
                    <a:srgbClr val="000000">
                      <a:alpha val="43137"/>
                    </a:srgbClr>
                  </a:outerShdw>
                </a:effectLst>
              </a:rPr>
              <a:t/>
            </a:r>
            <a:br>
              <a:rPr lang="en-US" sz="3000" dirty="0" smtClean="0">
                <a:effectLst>
                  <a:outerShdw blurRad="38100" dist="38100" dir="2700000" algn="tl">
                    <a:srgbClr val="000000">
                      <a:alpha val="43137"/>
                    </a:srgbClr>
                  </a:outerShdw>
                </a:effectLst>
              </a:rPr>
            </a:br>
            <a:r>
              <a:rPr lang="en-US" altLang="zh-TW" sz="3000" dirty="0" smtClean="0">
                <a:effectLst>
                  <a:outerShdw blurRad="38100" dist="38100" dir="2700000" algn="tl">
                    <a:srgbClr val="000000">
                      <a:alpha val="43137"/>
                    </a:srgbClr>
                  </a:outerShdw>
                </a:effectLst>
              </a:rPr>
              <a:t>Face to Face with the Authors of the Needs Assessment KIT: Challenging Questions (with a twist) and Hopefully Meaningful Answers - A Panel</a:t>
            </a:r>
            <a:br>
              <a:rPr lang="en-US" altLang="zh-TW" sz="3000" dirty="0" smtClean="0">
                <a:effectLst>
                  <a:outerShdw blurRad="38100" dist="38100" dir="2700000" algn="tl">
                    <a:srgbClr val="000000">
                      <a:alpha val="43137"/>
                    </a:srgbClr>
                  </a:outerShdw>
                </a:effectLst>
              </a:rPr>
            </a:br>
            <a:r>
              <a:rPr lang="en-US" altLang="zh-TW" sz="3000" dirty="0" smtClean="0">
                <a:effectLst>
                  <a:outerShdw blurRad="38100" dist="38100" dir="2700000" algn="tl">
                    <a:srgbClr val="000000">
                      <a:alpha val="43137"/>
                    </a:srgbClr>
                  </a:outerShdw>
                </a:effectLst>
              </a:rPr>
              <a:t/>
            </a:r>
            <a:br>
              <a:rPr lang="en-US" altLang="zh-TW" sz="3000" dirty="0" smtClean="0">
                <a:effectLst>
                  <a:outerShdw blurRad="38100" dist="38100" dir="2700000" algn="tl">
                    <a:srgbClr val="000000">
                      <a:alpha val="43137"/>
                    </a:srgbClr>
                  </a:outerShdw>
                </a:effectLst>
              </a:rPr>
            </a:br>
            <a:r>
              <a:rPr lang="en-US" altLang="zh-TW" sz="3000" dirty="0" smtClean="0">
                <a:effectLst>
                  <a:outerShdw blurRad="38100" dist="38100" dir="2700000" algn="tl">
                    <a:srgbClr val="000000">
                      <a:alpha val="43137"/>
                    </a:srgbClr>
                  </a:outerShdw>
                </a:effectLst>
              </a:rPr>
              <a:t>American Evaluation Association</a:t>
            </a:r>
            <a:br>
              <a:rPr lang="en-US" altLang="zh-TW" sz="3000" dirty="0" smtClean="0">
                <a:effectLst>
                  <a:outerShdw blurRad="38100" dist="38100" dir="2700000" algn="tl">
                    <a:srgbClr val="000000">
                      <a:alpha val="43137"/>
                    </a:srgbClr>
                  </a:outerShdw>
                </a:effectLst>
              </a:rPr>
            </a:br>
            <a:r>
              <a:rPr lang="en-US" altLang="zh-TW" sz="3000" dirty="0" smtClean="0">
                <a:effectLst>
                  <a:outerShdw blurRad="38100" dist="38100" dir="2700000" algn="tl">
                    <a:srgbClr val="000000">
                      <a:alpha val="43137"/>
                    </a:srgbClr>
                  </a:outerShdw>
                </a:effectLst>
              </a:rPr>
              <a:t>November, 2010</a:t>
            </a:r>
            <a:br>
              <a:rPr lang="en-US" altLang="zh-TW" sz="3000" dirty="0" smtClean="0">
                <a:effectLst>
                  <a:outerShdw blurRad="38100" dist="38100" dir="2700000" algn="tl">
                    <a:srgbClr val="000000">
                      <a:alpha val="43137"/>
                    </a:srgbClr>
                  </a:outerShdw>
                </a:effectLst>
              </a:rPr>
            </a:br>
            <a:r>
              <a:rPr lang="en-US" altLang="zh-TW" sz="3000" dirty="0" smtClean="0">
                <a:effectLst>
                  <a:outerShdw blurRad="38100" dist="38100" dir="2700000" algn="tl">
                    <a:srgbClr val="000000">
                      <a:alpha val="43137"/>
                    </a:srgbClr>
                  </a:outerShdw>
                </a:effectLst>
              </a:rPr>
              <a:t>San Antonio, Texas</a:t>
            </a:r>
            <a:br>
              <a:rPr lang="en-US" altLang="zh-TW" sz="3000" dirty="0" smtClean="0">
                <a:effectLst>
                  <a:outerShdw blurRad="38100" dist="38100" dir="2700000" algn="tl">
                    <a:srgbClr val="000000">
                      <a:alpha val="43137"/>
                    </a:srgbClr>
                  </a:outerShdw>
                </a:effectLst>
              </a:rPr>
            </a:br>
            <a:endParaRPr lang="en-US" sz="3000" dirty="0">
              <a:effectLst>
                <a:outerShdw blurRad="38100" dist="38100" dir="2700000" algn="tl">
                  <a:srgbClr val="000000">
                    <a:alpha val="43137"/>
                  </a:srgbClr>
                </a:outerShdw>
              </a:effectLst>
            </a:endParaRPr>
          </a:p>
        </p:txBody>
      </p:sp>
      <p:sp>
        <p:nvSpPr>
          <p:cNvPr id="6147" name="Subtitle 2"/>
          <p:cNvSpPr>
            <a:spLocks noGrp="1"/>
          </p:cNvSpPr>
          <p:nvPr>
            <p:ph type="subTitle" idx="1"/>
          </p:nvPr>
        </p:nvSpPr>
        <p:spPr>
          <a:xfrm>
            <a:off x="838200" y="3962400"/>
            <a:ext cx="8077200" cy="2667000"/>
          </a:xfrm>
        </p:spPr>
        <p:txBody>
          <a:bodyPr/>
          <a:lstStyle/>
          <a:p>
            <a:pPr marR="0" algn="l" eaLnBrk="1" hangingPunct="1">
              <a:lnSpc>
                <a:spcPct val="90000"/>
              </a:lnSpc>
            </a:pPr>
            <a:r>
              <a:rPr lang="en-US" altLang="zh-TW" sz="2000" b="1" dirty="0" smtClean="0"/>
              <a:t>    Facilitator/Panelist : James Altschuld, Ohio State  University                           </a:t>
            </a:r>
          </a:p>
          <a:p>
            <a:pPr marR="0" algn="l" eaLnBrk="1" hangingPunct="1">
              <a:lnSpc>
                <a:spcPct val="90000"/>
              </a:lnSpc>
            </a:pPr>
            <a:r>
              <a:rPr lang="en-US" altLang="zh-TW" sz="2000" b="1" dirty="0" smtClean="0"/>
              <a:t>    Panelists:  Jean King, University of Minnesota </a:t>
            </a:r>
          </a:p>
          <a:p>
            <a:pPr marR="0" algn="l" eaLnBrk="1" hangingPunct="1">
              <a:lnSpc>
                <a:spcPct val="90000"/>
              </a:lnSpc>
            </a:pPr>
            <a:r>
              <a:rPr lang="en-US" altLang="zh-TW" sz="2000" b="1" dirty="0" smtClean="0"/>
              <a:t>	          Laurie Stevahn, Seattle University</a:t>
            </a:r>
          </a:p>
          <a:p>
            <a:pPr marR="0" algn="l" eaLnBrk="1" hangingPunct="1">
              <a:lnSpc>
                <a:spcPct val="90000"/>
              </a:lnSpc>
            </a:pPr>
            <a:r>
              <a:rPr lang="en-US" altLang="zh-TW" sz="2000" b="1" dirty="0" smtClean="0"/>
              <a:t>	          Jeffry White, University of Louisiana at Lafayette 		    	</a:t>
            </a:r>
          </a:p>
          <a:p>
            <a:pPr marR="0" algn="l" eaLnBrk="1" hangingPunct="1">
              <a:lnSpc>
                <a:spcPct val="90000"/>
              </a:lnSpc>
            </a:pPr>
            <a:r>
              <a:rPr lang="en-US" altLang="zh-TW" sz="2000" b="1" dirty="0" smtClean="0"/>
              <a:t>    Discussants:  Hsin-Ling Hung, University of North Dakota</a:t>
            </a:r>
          </a:p>
          <a:p>
            <a:pPr marR="0" algn="l" eaLnBrk="1" hangingPunct="1">
              <a:lnSpc>
                <a:spcPct val="90000"/>
              </a:lnSpc>
            </a:pPr>
            <a:r>
              <a:rPr lang="en-US" altLang="zh-TW" sz="2000" b="1" dirty="0" smtClean="0"/>
              <a:t>	                 Yi-Fang Lee, National Chi Nan University		</a:t>
            </a:r>
          </a:p>
          <a:p>
            <a:pPr marR="0" algn="l" eaLnBrk="1" hangingPunct="1">
              <a:lnSpc>
                <a:spcPct val="90000"/>
              </a:lnSpc>
            </a:pPr>
            <a:endParaRPr lang="en-US" altLang="zh-TW" sz="2000" b="1" dirty="0" smtClean="0"/>
          </a:p>
          <a:p>
            <a:pPr marR="0" algn="l" eaLnBrk="1" hangingPunct="1">
              <a:lnSpc>
                <a:spcPct val="90000"/>
              </a:lnSpc>
            </a:pPr>
            <a:endParaRPr lang="en-US" altLang="zh-TW" sz="2000"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3" cstate="print">
            <a:lum bright="-22000" contrast="42000"/>
          </a:blip>
          <a:srcRect/>
          <a:stretch>
            <a:fillRect/>
          </a:stretch>
        </p:blipFill>
        <p:spPr bwMode="auto">
          <a:xfrm>
            <a:off x="304800" y="284163"/>
            <a:ext cx="8610600" cy="63452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3"/>
          <p:cNvPicPr>
            <a:picLocks noChangeAspect="1" noChangeArrowheads="1"/>
          </p:cNvPicPr>
          <p:nvPr/>
        </p:nvPicPr>
        <p:blipFill>
          <a:blip r:embed="rId3" cstate="print">
            <a:lum bright="-20000" contrast="42000"/>
          </a:blip>
          <a:srcRect/>
          <a:stretch>
            <a:fillRect/>
          </a:stretch>
        </p:blipFill>
        <p:spPr bwMode="auto">
          <a:xfrm>
            <a:off x="685800" y="1524000"/>
            <a:ext cx="7880350" cy="4800600"/>
          </a:xfrm>
          <a:prstGeom prst="rect">
            <a:avLst/>
          </a:prstGeom>
          <a:noFill/>
          <a:ln w="9525">
            <a:noFill/>
            <a:miter lim="800000"/>
            <a:headEnd/>
            <a:tailEnd/>
          </a:ln>
        </p:spPr>
      </p:pic>
      <p:pic>
        <p:nvPicPr>
          <p:cNvPr id="16387" name="Picture 5"/>
          <p:cNvPicPr>
            <a:picLocks noChangeAspect="1" noChangeArrowheads="1"/>
          </p:cNvPicPr>
          <p:nvPr/>
        </p:nvPicPr>
        <p:blipFill>
          <a:blip r:embed="rId4" cstate="print">
            <a:lum bright="-24000" contrast="42000"/>
          </a:blip>
          <a:srcRect/>
          <a:stretch>
            <a:fillRect/>
          </a:stretch>
        </p:blipFill>
        <p:spPr bwMode="auto">
          <a:xfrm>
            <a:off x="762000" y="781050"/>
            <a:ext cx="7696200" cy="895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內容版面配置區 3" descr="1.2.2.jpg"/>
          <p:cNvPicPr>
            <a:picLocks noGrp="1" noChangeAspect="1"/>
          </p:cNvPicPr>
          <p:nvPr>
            <p:ph idx="1"/>
          </p:nvPr>
        </p:nvPicPr>
        <p:blipFill>
          <a:blip r:embed="rId3" cstate="print">
            <a:lum bright="-24000" contrast="42000"/>
          </a:blip>
          <a:srcRect/>
          <a:stretch>
            <a:fillRect/>
          </a:stretch>
        </p:blipFill>
        <p:spPr>
          <a:xfrm>
            <a:off x="685800" y="228600"/>
            <a:ext cx="7848600" cy="6126163"/>
          </a:xfrm>
        </p:spPr>
      </p:pic>
      <p:sp>
        <p:nvSpPr>
          <p:cNvPr id="17411" name="文字方塊 4"/>
          <p:cNvSpPr txBox="1">
            <a:spLocks noChangeArrowheads="1"/>
          </p:cNvSpPr>
          <p:nvPr/>
        </p:nvSpPr>
        <p:spPr bwMode="auto">
          <a:xfrm>
            <a:off x="914400" y="6172200"/>
            <a:ext cx="8229600" cy="641350"/>
          </a:xfrm>
          <a:prstGeom prst="rect">
            <a:avLst/>
          </a:prstGeom>
          <a:noFill/>
          <a:ln w="9525">
            <a:noFill/>
            <a:miter lim="800000"/>
            <a:headEnd/>
            <a:tailEnd/>
          </a:ln>
        </p:spPr>
        <p:txBody>
          <a:bodyPr>
            <a:spAutoFit/>
          </a:bodyPr>
          <a:lstStyle/>
          <a:p>
            <a:r>
              <a:rPr kumimoji="0" lang="en-US" altLang="zh-TW" dirty="0">
                <a:latin typeface="Constantia" pitchFamily="18" charset="0"/>
              </a:rPr>
              <a:t>Source: from Needs assessment kit 1, by J. W. Altschuld &amp; D. D. Kumar , 2010, Thousand Oaks, CA: Sage. </a:t>
            </a:r>
            <a:endParaRPr kumimoji="0" lang="zh-TW" altLang="en-US">
              <a:latin typeface="Constantia"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內容版面配置區 3" descr="2.2.jpg"/>
          <p:cNvPicPr>
            <a:picLocks noGrp="1" noChangeAspect="1"/>
          </p:cNvPicPr>
          <p:nvPr>
            <p:ph idx="1"/>
          </p:nvPr>
        </p:nvPicPr>
        <p:blipFill>
          <a:blip r:embed="rId3" cstate="print">
            <a:lum bright="-30000" contrast="46000"/>
          </a:blip>
          <a:srcRect/>
          <a:stretch>
            <a:fillRect/>
          </a:stretch>
        </p:blipFill>
        <p:spPr>
          <a:xfrm>
            <a:off x="914400" y="0"/>
            <a:ext cx="7239000" cy="6324600"/>
          </a:xfrm>
        </p:spPr>
      </p:pic>
      <p:sp>
        <p:nvSpPr>
          <p:cNvPr id="18435" name="文字方塊 4"/>
          <p:cNvSpPr txBox="1">
            <a:spLocks noChangeArrowheads="1"/>
          </p:cNvSpPr>
          <p:nvPr/>
        </p:nvSpPr>
        <p:spPr bwMode="auto">
          <a:xfrm>
            <a:off x="914400" y="6211888"/>
            <a:ext cx="8229600" cy="641350"/>
          </a:xfrm>
          <a:prstGeom prst="rect">
            <a:avLst/>
          </a:prstGeom>
          <a:noFill/>
          <a:ln w="9525">
            <a:noFill/>
            <a:miter lim="800000"/>
            <a:headEnd/>
            <a:tailEnd/>
          </a:ln>
        </p:spPr>
        <p:txBody>
          <a:bodyPr>
            <a:spAutoFit/>
          </a:bodyPr>
          <a:lstStyle/>
          <a:p>
            <a:r>
              <a:rPr kumimoji="0" lang="en-US" altLang="zh-TW" dirty="0">
                <a:latin typeface="Constantia" pitchFamily="18" charset="0"/>
              </a:rPr>
              <a:t>Source: from Needs assessment kit 1, by J. W. Altschuld &amp; D. D. Kumar , 2010, Thousand Oaks, CA: Sage. </a:t>
            </a:r>
            <a:endParaRPr kumimoji="0" lang="zh-TW" altLang="en-US">
              <a:latin typeface="Constantia"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152400"/>
            <a:ext cx="8229600" cy="1143000"/>
          </a:xfrm>
        </p:spPr>
        <p:txBody>
          <a:bodyPr/>
          <a:lstStyle/>
          <a:p>
            <a:pPr eaLnBrk="1" hangingPunct="1"/>
            <a:r>
              <a:rPr lang="en-US" altLang="zh-TW" dirty="0" smtClean="0">
                <a:ea typeface="新細明體" pitchFamily="18" charset="-120"/>
              </a:rPr>
              <a:t>Putting it Together in the Kit</a:t>
            </a:r>
          </a:p>
        </p:txBody>
      </p:sp>
      <p:sp>
        <p:nvSpPr>
          <p:cNvPr id="19459" name="Content Placeholder 2"/>
          <p:cNvSpPr>
            <a:spLocks noGrp="1"/>
          </p:cNvSpPr>
          <p:nvPr>
            <p:ph sz="half" idx="1"/>
          </p:nvPr>
        </p:nvSpPr>
        <p:spPr>
          <a:xfrm>
            <a:off x="457200" y="1524000"/>
            <a:ext cx="4800600" cy="4602163"/>
          </a:xfrm>
        </p:spPr>
        <p:txBody>
          <a:bodyPr/>
          <a:lstStyle/>
          <a:p>
            <a:pPr eaLnBrk="1" hangingPunct="1">
              <a:lnSpc>
                <a:spcPct val="90000"/>
              </a:lnSpc>
              <a:buFont typeface="Wingdings 2" pitchFamily="18" charset="2"/>
              <a:buNone/>
            </a:pPr>
            <a:r>
              <a:rPr lang="en-US" altLang="zh-TW" sz="2200" dirty="0" smtClean="0"/>
              <a:t>Book 1 – Definitions, terms, description of steps/</a:t>
            </a:r>
            <a:r>
              <a:rPr lang="en-US" altLang="zh-TW" sz="2200" u="sng" dirty="0" smtClean="0"/>
              <a:t>Phases 1, 2, 3</a:t>
            </a:r>
          </a:p>
          <a:p>
            <a:pPr eaLnBrk="1" hangingPunct="1">
              <a:lnSpc>
                <a:spcPct val="90000"/>
              </a:lnSpc>
              <a:buFont typeface="Wingdings 2" pitchFamily="18" charset="2"/>
              <a:buNone/>
            </a:pPr>
            <a:r>
              <a:rPr lang="en-US" altLang="zh-TW" sz="2200" dirty="0" smtClean="0"/>
              <a:t>Book 2 – </a:t>
            </a:r>
            <a:r>
              <a:rPr lang="en-US" altLang="zh-TW" sz="2200" u="sng" dirty="0" smtClean="0"/>
              <a:t>Phase 1</a:t>
            </a:r>
            <a:r>
              <a:rPr lang="en-US" altLang="zh-TW" sz="2200" dirty="0" smtClean="0"/>
              <a:t>, getting  started from vague beginnings, sources, collaborative NAs, etc</a:t>
            </a:r>
          </a:p>
          <a:p>
            <a:pPr eaLnBrk="1" hangingPunct="1">
              <a:lnSpc>
                <a:spcPct val="90000"/>
              </a:lnSpc>
              <a:buFont typeface="Wingdings 2" pitchFamily="18" charset="2"/>
              <a:buNone/>
            </a:pPr>
            <a:r>
              <a:rPr lang="en-US" altLang="zh-TW" sz="2200" dirty="0" smtClean="0"/>
              <a:t>Book 3 – </a:t>
            </a:r>
            <a:r>
              <a:rPr lang="en-US" altLang="zh-TW" sz="2200" u="sng" dirty="0" smtClean="0"/>
              <a:t>Phase 2</a:t>
            </a:r>
            <a:r>
              <a:rPr lang="en-US" altLang="zh-TW" sz="2200" dirty="0" smtClean="0"/>
              <a:t>, collecting data  (emphasis on 5 key methods)</a:t>
            </a:r>
          </a:p>
          <a:p>
            <a:pPr eaLnBrk="1" hangingPunct="1">
              <a:lnSpc>
                <a:spcPct val="90000"/>
              </a:lnSpc>
              <a:buFont typeface="Wingdings 2" pitchFamily="18" charset="2"/>
              <a:buNone/>
            </a:pPr>
            <a:r>
              <a:rPr lang="en-US" altLang="zh-TW" sz="2200" dirty="0" smtClean="0"/>
              <a:t>Book 4,  </a:t>
            </a:r>
            <a:r>
              <a:rPr lang="en-US" altLang="zh-TW" sz="2200" u="sng" dirty="0" smtClean="0"/>
              <a:t>Phase 2</a:t>
            </a:r>
            <a:r>
              <a:rPr lang="en-US" altLang="zh-TW" sz="2200" dirty="0" smtClean="0"/>
              <a:t>, analyzing and prioritizing mixed methods data (the data puzzle)</a:t>
            </a:r>
          </a:p>
          <a:p>
            <a:pPr eaLnBrk="1" hangingPunct="1">
              <a:lnSpc>
                <a:spcPct val="90000"/>
              </a:lnSpc>
              <a:buFont typeface="Wingdings 2" pitchFamily="18" charset="2"/>
              <a:buNone/>
            </a:pPr>
            <a:r>
              <a:rPr lang="en-US" altLang="zh-TW" sz="2200" dirty="0" smtClean="0"/>
              <a:t>Book 5, </a:t>
            </a:r>
            <a:r>
              <a:rPr lang="en-US" altLang="zh-TW" sz="2200" u="sng" dirty="0" smtClean="0"/>
              <a:t>Phase 3</a:t>
            </a:r>
            <a:r>
              <a:rPr lang="en-US" altLang="zh-TW" sz="2200" dirty="0" smtClean="0"/>
              <a:t>, transforming the NA into organizational action (making it happen)</a:t>
            </a:r>
            <a:endParaRPr lang="en-US" altLang="zh-TW" sz="2200" u="sng" dirty="0" smtClean="0"/>
          </a:p>
        </p:txBody>
      </p:sp>
      <p:pic>
        <p:nvPicPr>
          <p:cNvPr id="19460" name="內容版面配置區 5" descr="163221890_836358.gif"/>
          <p:cNvPicPr>
            <a:picLocks noGrp="1" noChangeAspect="1"/>
          </p:cNvPicPr>
          <p:nvPr>
            <p:ph sz="half" idx="2"/>
          </p:nvPr>
        </p:nvPicPr>
        <p:blipFill>
          <a:blip r:embed="rId3" cstate="print"/>
          <a:srcRect/>
          <a:stretch>
            <a:fillRect/>
          </a:stretch>
        </p:blipFill>
        <p:spPr>
          <a:xfrm rot="1155418">
            <a:off x="7086600" y="2133600"/>
            <a:ext cx="563563" cy="669925"/>
          </a:xfrm>
        </p:spPr>
      </p:pic>
      <p:sp>
        <p:nvSpPr>
          <p:cNvPr id="19461" name="矩形 4"/>
          <p:cNvSpPr>
            <a:spLocks noChangeArrowheads="1"/>
          </p:cNvSpPr>
          <p:nvPr/>
        </p:nvSpPr>
        <p:spPr bwMode="auto">
          <a:xfrm>
            <a:off x="5638800" y="5334000"/>
            <a:ext cx="3276600" cy="646113"/>
          </a:xfrm>
          <a:prstGeom prst="rect">
            <a:avLst/>
          </a:prstGeom>
          <a:solidFill>
            <a:srgbClr val="FFC000"/>
          </a:solidFill>
          <a:ln w="9525">
            <a:noFill/>
            <a:miter lim="800000"/>
            <a:headEnd/>
            <a:tailEnd/>
          </a:ln>
        </p:spPr>
        <p:txBody>
          <a:bodyPr>
            <a:spAutoFit/>
          </a:bodyPr>
          <a:lstStyle/>
          <a:p>
            <a:r>
              <a:rPr kumimoji="0" lang="en-US" altLang="zh-TW" dirty="0">
                <a:latin typeface="Constantia" pitchFamily="18" charset="0"/>
              </a:rPr>
              <a:t>“Like in music, expansion of and variations on a theme.”</a:t>
            </a:r>
            <a:endParaRPr kumimoji="0" lang="zh-TW" altLang="en-US">
              <a:latin typeface="Constantia" pitchFamily="18" charset="0"/>
            </a:endParaRPr>
          </a:p>
        </p:txBody>
      </p:sp>
      <p:pic>
        <p:nvPicPr>
          <p:cNvPr id="19462" name="內容版面配置區 5" descr="163221890_836358.gif"/>
          <p:cNvPicPr>
            <a:picLocks noChangeAspect="1"/>
          </p:cNvPicPr>
          <p:nvPr/>
        </p:nvPicPr>
        <p:blipFill>
          <a:blip r:embed="rId3" cstate="print"/>
          <a:srcRect/>
          <a:stretch>
            <a:fillRect/>
          </a:stretch>
        </p:blipFill>
        <p:spPr bwMode="auto">
          <a:xfrm rot="1171281">
            <a:off x="6673850" y="3506788"/>
            <a:ext cx="1155700" cy="1374775"/>
          </a:xfrm>
          <a:prstGeom prst="rect">
            <a:avLst/>
          </a:prstGeom>
          <a:noFill/>
          <a:ln w="9525">
            <a:noFill/>
            <a:miter lim="800000"/>
            <a:headEnd/>
            <a:tailEnd/>
          </a:ln>
        </p:spPr>
      </p:pic>
      <p:pic>
        <p:nvPicPr>
          <p:cNvPr id="19463" name="內容版面配置區 5" descr="163221890_836358.gif"/>
          <p:cNvPicPr>
            <a:picLocks noChangeAspect="1"/>
          </p:cNvPicPr>
          <p:nvPr/>
        </p:nvPicPr>
        <p:blipFill>
          <a:blip r:embed="rId3" cstate="print"/>
          <a:srcRect/>
          <a:stretch>
            <a:fillRect/>
          </a:stretch>
        </p:blipFill>
        <p:spPr bwMode="auto">
          <a:xfrm rot="-1017907">
            <a:off x="5846763" y="2695575"/>
            <a:ext cx="873125" cy="1038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ChangeArrowheads="1"/>
          </p:cNvSpPr>
          <p:nvPr/>
        </p:nvSpPr>
        <p:spPr bwMode="auto">
          <a:xfrm>
            <a:off x="304800" y="0"/>
            <a:ext cx="8534400" cy="533400"/>
          </a:xfrm>
          <a:prstGeom prst="rect">
            <a:avLst/>
          </a:prstGeom>
          <a:noFill/>
          <a:ln w="9525">
            <a:noFill/>
            <a:miter lim="800000"/>
            <a:headEnd/>
            <a:tailEnd/>
          </a:ln>
          <a:effectLst/>
        </p:spPr>
        <p:txBody>
          <a:bodyPr/>
          <a:lstStyle/>
          <a:p>
            <a:pPr marL="342900" indent="-342900" algn="ctr" eaLnBrk="0" hangingPunct="0">
              <a:lnSpc>
                <a:spcPct val="80000"/>
              </a:lnSpc>
              <a:spcBef>
                <a:spcPct val="20000"/>
              </a:spcBef>
              <a:buClr>
                <a:srgbClr val="0BD0D9"/>
              </a:buClr>
              <a:buSzPct val="95000"/>
              <a:buFont typeface="Wingdings 2" pitchFamily="18" charset="2"/>
              <a:buNone/>
            </a:pPr>
            <a:endParaRPr kumimoji="0" lang="en-US" sz="1000" dirty="0">
              <a:solidFill>
                <a:schemeClr val="tx2"/>
              </a:solidFill>
              <a:latin typeface="Constantia" pitchFamily="18" charset="0"/>
            </a:endParaRPr>
          </a:p>
          <a:p>
            <a:pPr marL="342900" indent="-342900" algn="ctr" eaLnBrk="0" hangingPunct="0">
              <a:lnSpc>
                <a:spcPct val="80000"/>
              </a:lnSpc>
              <a:spcBef>
                <a:spcPct val="20000"/>
              </a:spcBef>
              <a:buClr>
                <a:srgbClr val="0BD0D9"/>
              </a:buClr>
              <a:buSzPct val="95000"/>
              <a:buFont typeface="Wingdings 2" pitchFamily="18" charset="2"/>
              <a:buNone/>
            </a:pPr>
            <a:r>
              <a:rPr kumimoji="0" lang="en-US" sz="1500" b="1" dirty="0">
                <a:solidFill>
                  <a:schemeClr val="tx2"/>
                </a:solidFill>
                <a:latin typeface="Constantia" pitchFamily="18" charset="0"/>
              </a:rPr>
              <a:t>Book 4 Outline </a:t>
            </a:r>
          </a:p>
        </p:txBody>
      </p:sp>
      <p:sp>
        <p:nvSpPr>
          <p:cNvPr id="50179" name="Rectangle 3"/>
          <p:cNvSpPr>
            <a:spLocks noGrp="1"/>
          </p:cNvSpPr>
          <p:nvPr>
            <p:ph/>
          </p:nvPr>
        </p:nvSpPr>
        <p:spPr>
          <a:xfrm>
            <a:off x="381000" y="685800"/>
            <a:ext cx="8229600" cy="4987925"/>
          </a:xfrm>
        </p:spPr>
        <p:txBody>
          <a:bodyPr/>
          <a:lstStyle/>
          <a:p>
            <a:pPr>
              <a:buFont typeface="Wingdings 2" pitchFamily="18" charset="2"/>
              <a:buNone/>
            </a:pPr>
            <a:r>
              <a:rPr lang="en-US" sz="1400" b="1" dirty="0" smtClean="0">
                <a:solidFill>
                  <a:schemeClr val="tx2"/>
                </a:solidFill>
              </a:rPr>
              <a:t>Chapter 1: The Data and Prioritization Mess: What Are You Getting Into?</a:t>
            </a:r>
          </a:p>
          <a:p>
            <a:r>
              <a:rPr lang="en-US" sz="1400" dirty="0" smtClean="0">
                <a:solidFill>
                  <a:schemeClr val="tx2"/>
                </a:solidFill>
              </a:rPr>
              <a:t>The data side of the equation</a:t>
            </a:r>
          </a:p>
          <a:p>
            <a:r>
              <a:rPr lang="en-US" sz="1400" dirty="0" smtClean="0">
                <a:solidFill>
                  <a:schemeClr val="tx2"/>
                </a:solidFill>
              </a:rPr>
              <a:t>How complicated can it get?</a:t>
            </a:r>
          </a:p>
          <a:p>
            <a:r>
              <a:rPr lang="en-US" sz="1400" dirty="0" smtClean="0">
                <a:solidFill>
                  <a:schemeClr val="tx2"/>
                </a:solidFill>
              </a:rPr>
              <a:t>Priority setting: The other side of things.</a:t>
            </a:r>
          </a:p>
          <a:p>
            <a:r>
              <a:rPr lang="en-US" sz="1400" dirty="0" smtClean="0">
                <a:solidFill>
                  <a:schemeClr val="tx2"/>
                </a:solidFill>
              </a:rPr>
              <a:t>Orientation to analysis &amp; prioritization</a:t>
            </a:r>
          </a:p>
          <a:p>
            <a:r>
              <a:rPr lang="en-US" sz="1400" dirty="0" smtClean="0">
                <a:solidFill>
                  <a:schemeClr val="tx2"/>
                </a:solidFill>
              </a:rPr>
              <a:t>Data analysis &amp; prioritization approaches</a:t>
            </a:r>
          </a:p>
          <a:p>
            <a:pPr>
              <a:buFont typeface="Wingdings 2" pitchFamily="18" charset="2"/>
              <a:buNone/>
            </a:pPr>
            <a:endParaRPr lang="en-US" sz="1400" dirty="0" smtClean="0">
              <a:solidFill>
                <a:schemeClr val="tx2"/>
              </a:solidFill>
            </a:endParaRPr>
          </a:p>
          <a:p>
            <a:pPr>
              <a:buFont typeface="Wingdings 2" pitchFamily="18" charset="2"/>
              <a:buNone/>
            </a:pPr>
            <a:r>
              <a:rPr lang="en-US" sz="1400" b="1" dirty="0" smtClean="0">
                <a:solidFill>
                  <a:schemeClr val="tx2"/>
                </a:solidFill>
              </a:rPr>
              <a:t>Chapter 2: Dealing with Qualitative Needs Data</a:t>
            </a:r>
          </a:p>
          <a:p>
            <a:r>
              <a:rPr lang="en-US" sz="1400" dirty="0" smtClean="0">
                <a:solidFill>
                  <a:schemeClr val="tx2"/>
                </a:solidFill>
              </a:rPr>
              <a:t>Features of qualitative data that guide analysis</a:t>
            </a:r>
          </a:p>
          <a:p>
            <a:r>
              <a:rPr lang="en-US" sz="1400" dirty="0" smtClean="0">
                <a:solidFill>
                  <a:schemeClr val="tx2"/>
                </a:solidFill>
              </a:rPr>
              <a:t>Structuring in data analysis</a:t>
            </a:r>
          </a:p>
          <a:p>
            <a:r>
              <a:rPr lang="en-US" sz="1400" dirty="0" smtClean="0">
                <a:solidFill>
                  <a:schemeClr val="tx2"/>
                </a:solidFill>
              </a:rPr>
              <a:t>After analyzing the data, now what?</a:t>
            </a:r>
          </a:p>
          <a:p>
            <a:pPr>
              <a:buFont typeface="Wingdings 2" pitchFamily="18" charset="2"/>
              <a:buNone/>
            </a:pPr>
            <a:endParaRPr lang="en-US" sz="1400" dirty="0" smtClean="0">
              <a:solidFill>
                <a:schemeClr val="tx2"/>
              </a:solidFill>
            </a:endParaRPr>
          </a:p>
          <a:p>
            <a:pPr>
              <a:buFont typeface="Wingdings 2" pitchFamily="18" charset="2"/>
              <a:buNone/>
            </a:pPr>
            <a:r>
              <a:rPr lang="en-US" sz="1400" b="1" dirty="0" smtClean="0">
                <a:solidFill>
                  <a:schemeClr val="tx2"/>
                </a:solidFill>
              </a:rPr>
              <a:t>Chapter 3: Coping with Quantitative Needs Data</a:t>
            </a:r>
          </a:p>
          <a:p>
            <a:r>
              <a:rPr lang="en-US" sz="1400" dirty="0" smtClean="0">
                <a:solidFill>
                  <a:schemeClr val="tx2"/>
                </a:solidFill>
              </a:rPr>
              <a:t>Survey data analysis</a:t>
            </a:r>
          </a:p>
          <a:p>
            <a:r>
              <a:rPr lang="en-US" sz="1400" dirty="0" smtClean="0">
                <a:solidFill>
                  <a:schemeClr val="tx2"/>
                </a:solidFill>
              </a:rPr>
              <a:t>Pre-analysis data checks</a:t>
            </a:r>
          </a:p>
          <a:p>
            <a:r>
              <a:rPr lang="en-US" sz="1400" dirty="0" smtClean="0">
                <a:solidFill>
                  <a:schemeClr val="tx2"/>
                </a:solidFill>
              </a:rPr>
              <a:t>Data analysis questions</a:t>
            </a:r>
          </a:p>
          <a:p>
            <a:r>
              <a:rPr lang="en-US" sz="1400" dirty="0" smtClean="0">
                <a:solidFill>
                  <a:schemeClr val="tx2"/>
                </a:solidFill>
              </a:rPr>
              <a:t>Descriptive statistics</a:t>
            </a:r>
          </a:p>
          <a:p>
            <a:r>
              <a:rPr lang="en-US" sz="1400" dirty="0" smtClean="0">
                <a:solidFill>
                  <a:schemeClr val="tx2"/>
                </a:solidFill>
              </a:rPr>
              <a:t>Psychometrics	</a:t>
            </a:r>
          </a:p>
          <a:p>
            <a:r>
              <a:rPr lang="en-US" sz="1400" dirty="0" smtClean="0">
                <a:solidFill>
                  <a:schemeClr val="tx2"/>
                </a:solidFill>
              </a:rPr>
              <a:t>Inferential statistics</a:t>
            </a:r>
          </a:p>
          <a:p>
            <a:r>
              <a:rPr lang="en-US" sz="1400" dirty="0" smtClean="0">
                <a:solidFill>
                  <a:schemeClr val="tx2"/>
                </a:solidFill>
              </a:rPr>
              <a:t>Discrepancy data</a:t>
            </a:r>
          </a:p>
          <a:p>
            <a:r>
              <a:rPr lang="en-US" sz="1400" dirty="0" smtClean="0">
                <a:solidFill>
                  <a:schemeClr val="tx2"/>
                </a:solidFill>
              </a:rPr>
              <a:t>Correlation &amp; regression in NA data</a:t>
            </a:r>
          </a:p>
          <a:p>
            <a:r>
              <a:rPr lang="en-US" sz="1400" dirty="0" smtClean="0">
                <a:solidFill>
                  <a:schemeClr val="tx2"/>
                </a:solidFill>
              </a:rPr>
              <a:t>Other quantitative data </a:t>
            </a:r>
          </a:p>
          <a:p>
            <a:r>
              <a:rPr lang="en-US" sz="1400" dirty="0" smtClean="0">
                <a:solidFill>
                  <a:schemeClr val="tx2"/>
                </a:solidFill>
              </a:rPr>
              <a:t>Conclusions from numerical data</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ChangeArrowheads="1"/>
          </p:cNvSpPr>
          <p:nvPr/>
        </p:nvSpPr>
        <p:spPr bwMode="auto">
          <a:xfrm>
            <a:off x="304800" y="0"/>
            <a:ext cx="8534400" cy="533400"/>
          </a:xfrm>
          <a:prstGeom prst="rect">
            <a:avLst/>
          </a:prstGeom>
          <a:noFill/>
          <a:ln w="9525">
            <a:noFill/>
            <a:miter lim="800000"/>
            <a:headEnd/>
            <a:tailEnd/>
          </a:ln>
          <a:effectLst/>
        </p:spPr>
        <p:txBody>
          <a:bodyPr/>
          <a:lstStyle/>
          <a:p>
            <a:pPr marL="342900" indent="-342900" algn="ctr" eaLnBrk="0" hangingPunct="0">
              <a:lnSpc>
                <a:spcPct val="80000"/>
              </a:lnSpc>
              <a:spcBef>
                <a:spcPct val="20000"/>
              </a:spcBef>
              <a:buClr>
                <a:srgbClr val="0BD0D9"/>
              </a:buClr>
              <a:buSzPct val="95000"/>
              <a:buFont typeface="Wingdings 2" pitchFamily="18" charset="2"/>
              <a:buNone/>
            </a:pPr>
            <a:endParaRPr kumimoji="0" lang="en-US" sz="1400" dirty="0">
              <a:solidFill>
                <a:schemeClr val="tx2"/>
              </a:solidFill>
              <a:latin typeface="Constantia" pitchFamily="18" charset="0"/>
            </a:endParaRPr>
          </a:p>
          <a:p>
            <a:pPr marL="342900" indent="-342900" algn="ctr" eaLnBrk="0" hangingPunct="0">
              <a:lnSpc>
                <a:spcPct val="80000"/>
              </a:lnSpc>
              <a:spcBef>
                <a:spcPct val="20000"/>
              </a:spcBef>
              <a:buClr>
                <a:srgbClr val="0BD0D9"/>
              </a:buClr>
              <a:buSzPct val="95000"/>
              <a:buFont typeface="Wingdings 2" pitchFamily="18" charset="2"/>
              <a:buNone/>
            </a:pPr>
            <a:r>
              <a:rPr kumimoji="0" lang="en-US" sz="1400" b="1" dirty="0">
                <a:solidFill>
                  <a:schemeClr val="tx2"/>
                </a:solidFill>
                <a:latin typeface="Constantia" pitchFamily="18" charset="0"/>
              </a:rPr>
              <a:t>Book 4 cont.</a:t>
            </a:r>
          </a:p>
        </p:txBody>
      </p:sp>
      <p:sp>
        <p:nvSpPr>
          <p:cNvPr id="52227" name="Rectangle 3"/>
          <p:cNvSpPr>
            <a:spLocks noGrp="1"/>
          </p:cNvSpPr>
          <p:nvPr>
            <p:ph/>
          </p:nvPr>
        </p:nvSpPr>
        <p:spPr>
          <a:xfrm>
            <a:off x="381000" y="685800"/>
            <a:ext cx="8229600" cy="4987925"/>
          </a:xfrm>
        </p:spPr>
        <p:txBody>
          <a:bodyPr/>
          <a:lstStyle/>
          <a:p>
            <a:pPr algn="just">
              <a:buFont typeface="Wingdings 2" pitchFamily="18" charset="2"/>
              <a:buNone/>
            </a:pPr>
            <a:r>
              <a:rPr lang="en-US" sz="1400" b="1" dirty="0" smtClean="0">
                <a:solidFill>
                  <a:schemeClr val="tx2"/>
                </a:solidFill>
                <a:cs typeface="Times New Roman" pitchFamily="18" charset="0"/>
              </a:rPr>
              <a:t>Chapter 4: Getting the results together for prioritization</a:t>
            </a:r>
          </a:p>
          <a:p>
            <a:pPr algn="just"/>
            <a:r>
              <a:rPr lang="en-US" sz="1400" dirty="0" smtClean="0">
                <a:solidFill>
                  <a:schemeClr val="tx2"/>
                </a:solidFill>
                <a:cs typeface="Times New Roman" pitchFamily="18" charset="0"/>
              </a:rPr>
              <a:t>First considerations</a:t>
            </a:r>
          </a:p>
          <a:p>
            <a:pPr algn="just"/>
            <a:r>
              <a:rPr lang="en-US" sz="1400" dirty="0" smtClean="0">
                <a:solidFill>
                  <a:schemeClr val="tx2"/>
                </a:solidFill>
                <a:cs typeface="Times New Roman" pitchFamily="18" charset="0"/>
              </a:rPr>
              <a:t>Weighing responses for prioritization</a:t>
            </a:r>
          </a:p>
          <a:p>
            <a:pPr algn="just"/>
            <a:r>
              <a:rPr lang="en-US" sz="1400" dirty="0" smtClean="0">
                <a:solidFill>
                  <a:schemeClr val="tx2"/>
                </a:solidFill>
                <a:cs typeface="Times New Roman" pitchFamily="18" charset="0"/>
              </a:rPr>
              <a:t>Portraying the data </a:t>
            </a:r>
          </a:p>
          <a:p>
            <a:pPr algn="just"/>
            <a:r>
              <a:rPr lang="en-US" sz="1400" dirty="0" smtClean="0">
                <a:solidFill>
                  <a:schemeClr val="tx2"/>
                </a:solidFill>
                <a:cs typeface="Times New Roman" pitchFamily="18" charset="0"/>
              </a:rPr>
              <a:t>Short summaries per source</a:t>
            </a:r>
          </a:p>
          <a:p>
            <a:pPr algn="just"/>
            <a:r>
              <a:rPr lang="en-US" sz="1400" dirty="0" smtClean="0">
                <a:solidFill>
                  <a:schemeClr val="tx2"/>
                </a:solidFill>
                <a:cs typeface="Times New Roman" pitchFamily="18" charset="0"/>
              </a:rPr>
              <a:t>Samples of short summaries</a:t>
            </a:r>
          </a:p>
          <a:p>
            <a:pPr algn="just"/>
            <a:r>
              <a:rPr lang="en-US" sz="1400" dirty="0" smtClean="0">
                <a:solidFill>
                  <a:schemeClr val="tx2"/>
                </a:solidFill>
                <a:cs typeface="Times New Roman" pitchFamily="18" charset="0"/>
              </a:rPr>
              <a:t>Collated summary across sources</a:t>
            </a:r>
          </a:p>
          <a:p>
            <a:pPr>
              <a:buFont typeface="Wingdings 2" pitchFamily="18" charset="2"/>
              <a:buNone/>
            </a:pPr>
            <a:r>
              <a:rPr lang="en-US" sz="1400" b="1" dirty="0" smtClean="0">
                <a:solidFill>
                  <a:schemeClr val="tx2"/>
                </a:solidFill>
                <a:cs typeface="Times New Roman" pitchFamily="18" charset="0"/>
              </a:rPr>
              <a:t>	</a:t>
            </a:r>
          </a:p>
          <a:p>
            <a:pPr algn="just">
              <a:buFont typeface="Wingdings 2" pitchFamily="18" charset="2"/>
              <a:buNone/>
            </a:pPr>
            <a:r>
              <a:rPr lang="en-US" sz="1400" b="1" dirty="0" smtClean="0">
                <a:solidFill>
                  <a:schemeClr val="tx2"/>
                </a:solidFill>
                <a:cs typeface="Times New Roman" pitchFamily="18" charset="0"/>
              </a:rPr>
              <a:t>Chapter 5: Prioritizing identified needs</a:t>
            </a:r>
          </a:p>
          <a:p>
            <a:pPr algn="just"/>
            <a:r>
              <a:rPr lang="en-US" sz="1400" dirty="0" smtClean="0">
                <a:solidFill>
                  <a:schemeClr val="tx2"/>
                </a:solidFill>
                <a:cs typeface="Times New Roman" pitchFamily="18" charset="0"/>
              </a:rPr>
              <a:t>Steps in prioritization</a:t>
            </a:r>
          </a:p>
          <a:p>
            <a:pPr algn="just"/>
            <a:r>
              <a:rPr lang="en-US" sz="1400" dirty="0" smtClean="0">
                <a:solidFill>
                  <a:schemeClr val="tx2"/>
                </a:solidFill>
                <a:cs typeface="Times New Roman" pitchFamily="18" charset="0"/>
              </a:rPr>
              <a:t>#1: Make sure formal prioritizing procedure desirable course </a:t>
            </a:r>
          </a:p>
          <a:p>
            <a:pPr algn="just"/>
            <a:r>
              <a:rPr lang="en-US" sz="1400" dirty="0" smtClean="0">
                <a:solidFill>
                  <a:schemeClr val="tx2"/>
                </a:solidFill>
                <a:cs typeface="Times New Roman" pitchFamily="18" charset="0"/>
              </a:rPr>
              <a:t>#2: Determine criteria for prioritizing needs</a:t>
            </a:r>
          </a:p>
          <a:p>
            <a:pPr algn="just"/>
            <a:r>
              <a:rPr lang="en-US" sz="1400" dirty="0" smtClean="0">
                <a:solidFill>
                  <a:schemeClr val="tx2"/>
                </a:solidFill>
                <a:cs typeface="Times New Roman" pitchFamily="18" charset="0"/>
              </a:rPr>
              <a:t>#3: Choosing a prioritizing method</a:t>
            </a:r>
          </a:p>
          <a:p>
            <a:pPr algn="just"/>
            <a:r>
              <a:rPr lang="en-US" sz="1400" dirty="0" smtClean="0">
                <a:solidFill>
                  <a:schemeClr val="tx2"/>
                </a:solidFill>
                <a:cs typeface="Times New Roman" pitchFamily="18" charset="0"/>
              </a:rPr>
              <a:t>#4: Prioritizing</a:t>
            </a:r>
          </a:p>
          <a:p>
            <a:pPr lvl="1" algn="just"/>
            <a:r>
              <a:rPr lang="en-US" sz="1400" dirty="0" smtClean="0">
                <a:solidFill>
                  <a:schemeClr val="tx2"/>
                </a:solidFill>
                <a:cs typeface="Times New Roman" pitchFamily="18" charset="0"/>
              </a:rPr>
              <a:t>4a: A simple approach</a:t>
            </a:r>
          </a:p>
          <a:p>
            <a:pPr lvl="1" algn="just"/>
            <a:r>
              <a:rPr lang="en-US" sz="1400" dirty="0" smtClean="0">
                <a:solidFill>
                  <a:schemeClr val="tx2"/>
                </a:solidFill>
                <a:cs typeface="Times New Roman" pitchFamily="18" charset="0"/>
              </a:rPr>
              <a:t>4b: Using multiple criteria a little more complex</a:t>
            </a:r>
          </a:p>
          <a:p>
            <a:pPr lvl="1" algn="just"/>
            <a:r>
              <a:rPr lang="en-US" sz="1400" dirty="0" smtClean="0">
                <a:solidFill>
                  <a:schemeClr val="tx2"/>
                </a:solidFill>
                <a:cs typeface="Times New Roman" pitchFamily="18" charset="0"/>
              </a:rPr>
              <a:t>4c: Linking prioritization to strategic planning</a:t>
            </a:r>
          </a:p>
          <a:p>
            <a:pPr>
              <a:buFont typeface="Wingdings 2" pitchFamily="18" charset="2"/>
              <a:buNone/>
            </a:pPr>
            <a:r>
              <a:rPr lang="en-US" sz="1400" b="1" dirty="0" smtClean="0">
                <a:solidFill>
                  <a:schemeClr val="tx2"/>
                </a:solidFill>
                <a:cs typeface="Times New Roman" pitchFamily="18" charset="0"/>
              </a:rPr>
              <a:t>	</a:t>
            </a:r>
          </a:p>
          <a:p>
            <a:pPr algn="just">
              <a:buFont typeface="Wingdings 2" pitchFamily="18" charset="2"/>
              <a:buNone/>
            </a:pPr>
            <a:r>
              <a:rPr lang="en-US" sz="1400" b="1" dirty="0" smtClean="0">
                <a:solidFill>
                  <a:schemeClr val="tx2"/>
                </a:solidFill>
                <a:cs typeface="Times New Roman" pitchFamily="18" charset="0"/>
              </a:rPr>
              <a:t>Chapter 6: Some nagging after-thoughts &amp; caveats</a:t>
            </a:r>
          </a:p>
          <a:p>
            <a:pPr algn="just"/>
            <a:r>
              <a:rPr lang="en-US" sz="1400" dirty="0" smtClean="0">
                <a:solidFill>
                  <a:schemeClr val="tx2"/>
                </a:solidFill>
                <a:cs typeface="Times New Roman" pitchFamily="18" charset="0"/>
              </a:rPr>
              <a:t>Why this chapter?</a:t>
            </a:r>
          </a:p>
          <a:p>
            <a:pPr algn="just"/>
            <a:r>
              <a:rPr lang="en-US" sz="1400" dirty="0" smtClean="0">
                <a:solidFill>
                  <a:schemeClr val="tx2"/>
                </a:solidFill>
                <a:cs typeface="Times New Roman" pitchFamily="18" charset="0"/>
              </a:rPr>
              <a:t>Problems in needs assessment data and sources</a:t>
            </a:r>
          </a:p>
          <a:p>
            <a:pPr algn="just"/>
            <a:r>
              <a:rPr lang="en-US" sz="1400" dirty="0" smtClean="0">
                <a:solidFill>
                  <a:schemeClr val="tx2"/>
                </a:solidFill>
                <a:cs typeface="Times New Roman" pitchFamily="18" charset="0"/>
              </a:rPr>
              <a:t>In light of these problems what can the needs assessor do? </a:t>
            </a:r>
          </a:p>
          <a:p>
            <a:pPr algn="just"/>
            <a:r>
              <a:rPr lang="en-US" sz="1400" dirty="0" smtClean="0">
                <a:solidFill>
                  <a:schemeClr val="tx2"/>
                </a:solidFill>
                <a:cs typeface="Times New Roman" pitchFamily="18" charset="0"/>
              </a:rPr>
              <a:t>Reiterating a role for needs assessors</a:t>
            </a: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4274" name="Group 2"/>
          <p:cNvGrpSpPr>
            <a:grpSpLocks/>
          </p:cNvGrpSpPr>
          <p:nvPr/>
        </p:nvGrpSpPr>
        <p:grpSpPr bwMode="auto">
          <a:xfrm>
            <a:off x="1600200" y="1524000"/>
            <a:ext cx="5791200" cy="4648200"/>
            <a:chOff x="1824" y="633"/>
            <a:chExt cx="2834" cy="2849"/>
          </a:xfrm>
        </p:grpSpPr>
        <p:sp>
          <p:nvSpPr>
            <p:cNvPr id="54275" name="Puzzle3"/>
            <p:cNvSpPr>
              <a:spLocks noEditPoints="1" noChangeArrowheads="1"/>
            </p:cNvSpPr>
            <p:nvPr/>
          </p:nvSpPr>
          <p:spPr bwMode="auto">
            <a:xfrm>
              <a:off x="3204" y="633"/>
              <a:ext cx="1114" cy="1514"/>
            </a:xfrm>
            <a:custGeom>
              <a:avLst/>
              <a:gdLst>
                <a:gd name="T0" fmla="*/ 10391 w 21600"/>
                <a:gd name="T1" fmla="*/ 15806 h 21600"/>
                <a:gd name="T2" fmla="*/ 20551 w 21600"/>
                <a:gd name="T3" fmla="*/ 21088 h 21600"/>
                <a:gd name="T4" fmla="*/ 13180 w 21600"/>
                <a:gd name="T5" fmla="*/ 13801 h 21600"/>
                <a:gd name="T6" fmla="*/ 20551 w 21600"/>
                <a:gd name="T7" fmla="*/ 7025 h 21600"/>
                <a:gd name="T8" fmla="*/ 10500 w 21600"/>
                <a:gd name="T9" fmla="*/ 52 h 21600"/>
                <a:gd name="T10" fmla="*/ 692 w 21600"/>
                <a:gd name="T11" fmla="*/ 6802 h 21600"/>
                <a:gd name="T12" fmla="*/ 8064 w 21600"/>
                <a:gd name="T13" fmla="*/ 13526 h 21600"/>
                <a:gd name="T14" fmla="*/ 692 w 21600"/>
                <a:gd name="T15" fmla="*/ 21088 h 21600"/>
                <a:gd name="T16" fmla="*/ 2273 w 21600"/>
                <a:gd name="T17" fmla="*/ 7719 h 21600"/>
                <a:gd name="T18" fmla="*/ 19149 w 21600"/>
                <a:gd name="T19" fmla="*/ 20237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6625" y="20892"/>
                  </a:moveTo>
                  <a:lnTo>
                    <a:pt x="7105" y="21023"/>
                  </a:lnTo>
                  <a:lnTo>
                    <a:pt x="7513" y="21088"/>
                  </a:lnTo>
                  <a:lnTo>
                    <a:pt x="7922" y="21115"/>
                  </a:lnTo>
                  <a:lnTo>
                    <a:pt x="8242" y="21115"/>
                  </a:lnTo>
                  <a:lnTo>
                    <a:pt x="8544" y="21062"/>
                  </a:lnTo>
                  <a:lnTo>
                    <a:pt x="8810" y="20997"/>
                  </a:lnTo>
                  <a:lnTo>
                    <a:pt x="9023" y="20892"/>
                  </a:lnTo>
                  <a:lnTo>
                    <a:pt x="9148" y="20761"/>
                  </a:lnTo>
                  <a:lnTo>
                    <a:pt x="9290" y="20616"/>
                  </a:lnTo>
                  <a:lnTo>
                    <a:pt x="9361" y="20459"/>
                  </a:lnTo>
                  <a:lnTo>
                    <a:pt x="9396" y="20289"/>
                  </a:lnTo>
                  <a:lnTo>
                    <a:pt x="9396" y="20092"/>
                  </a:lnTo>
                  <a:lnTo>
                    <a:pt x="9325" y="19909"/>
                  </a:lnTo>
                  <a:lnTo>
                    <a:pt x="9219" y="19738"/>
                  </a:lnTo>
                  <a:lnTo>
                    <a:pt x="9094" y="19555"/>
                  </a:lnTo>
                  <a:lnTo>
                    <a:pt x="8917" y="19384"/>
                  </a:lnTo>
                  <a:lnTo>
                    <a:pt x="8650" y="19162"/>
                  </a:lnTo>
                  <a:lnTo>
                    <a:pt x="8437" y="18900"/>
                  </a:lnTo>
                  <a:lnTo>
                    <a:pt x="8277" y="18624"/>
                  </a:lnTo>
                  <a:lnTo>
                    <a:pt x="8135" y="18349"/>
                  </a:lnTo>
                  <a:lnTo>
                    <a:pt x="8028" y="18048"/>
                  </a:lnTo>
                  <a:lnTo>
                    <a:pt x="7993" y="17746"/>
                  </a:lnTo>
                  <a:lnTo>
                    <a:pt x="7993" y="17471"/>
                  </a:lnTo>
                  <a:lnTo>
                    <a:pt x="8028" y="17169"/>
                  </a:lnTo>
                  <a:lnTo>
                    <a:pt x="8135" y="16920"/>
                  </a:lnTo>
                  <a:lnTo>
                    <a:pt x="8277" y="16671"/>
                  </a:lnTo>
                  <a:lnTo>
                    <a:pt x="8366" y="16540"/>
                  </a:lnTo>
                  <a:lnTo>
                    <a:pt x="8473" y="16409"/>
                  </a:lnTo>
                  <a:lnTo>
                    <a:pt x="8615" y="16317"/>
                  </a:lnTo>
                  <a:lnTo>
                    <a:pt x="8739" y="16213"/>
                  </a:lnTo>
                  <a:lnTo>
                    <a:pt x="8881" y="16134"/>
                  </a:lnTo>
                  <a:lnTo>
                    <a:pt x="9059" y="16055"/>
                  </a:lnTo>
                  <a:lnTo>
                    <a:pt x="9254" y="15990"/>
                  </a:lnTo>
                  <a:lnTo>
                    <a:pt x="9432" y="15911"/>
                  </a:lnTo>
                  <a:lnTo>
                    <a:pt x="9663" y="15885"/>
                  </a:lnTo>
                  <a:lnTo>
                    <a:pt x="9876" y="15833"/>
                  </a:lnTo>
                  <a:lnTo>
                    <a:pt x="10142" y="15806"/>
                  </a:lnTo>
                  <a:lnTo>
                    <a:pt x="10391" y="15806"/>
                  </a:lnTo>
                  <a:lnTo>
                    <a:pt x="10728" y="15806"/>
                  </a:lnTo>
                  <a:lnTo>
                    <a:pt x="10995" y="15806"/>
                  </a:lnTo>
                  <a:lnTo>
                    <a:pt x="11279" y="15833"/>
                  </a:lnTo>
                  <a:lnTo>
                    <a:pt x="11546" y="15885"/>
                  </a:lnTo>
                  <a:lnTo>
                    <a:pt x="11776" y="15937"/>
                  </a:lnTo>
                  <a:lnTo>
                    <a:pt x="12025" y="15990"/>
                  </a:lnTo>
                  <a:lnTo>
                    <a:pt x="12221" y="16055"/>
                  </a:lnTo>
                  <a:lnTo>
                    <a:pt x="12434" y="16134"/>
                  </a:lnTo>
                  <a:lnTo>
                    <a:pt x="12611" y="16213"/>
                  </a:lnTo>
                  <a:lnTo>
                    <a:pt x="12771" y="16317"/>
                  </a:lnTo>
                  <a:lnTo>
                    <a:pt x="12913" y="16409"/>
                  </a:lnTo>
                  <a:lnTo>
                    <a:pt x="13038" y="16514"/>
                  </a:lnTo>
                  <a:lnTo>
                    <a:pt x="13251" y="16737"/>
                  </a:lnTo>
                  <a:lnTo>
                    <a:pt x="13428" y="16986"/>
                  </a:lnTo>
                  <a:lnTo>
                    <a:pt x="13517" y="17248"/>
                  </a:lnTo>
                  <a:lnTo>
                    <a:pt x="13588" y="17523"/>
                  </a:lnTo>
                  <a:lnTo>
                    <a:pt x="13588" y="17799"/>
                  </a:lnTo>
                  <a:lnTo>
                    <a:pt x="13517" y="18074"/>
                  </a:lnTo>
                  <a:lnTo>
                    <a:pt x="13428" y="18323"/>
                  </a:lnTo>
                  <a:lnTo>
                    <a:pt x="13286" y="18572"/>
                  </a:lnTo>
                  <a:lnTo>
                    <a:pt x="13109" y="18808"/>
                  </a:lnTo>
                  <a:lnTo>
                    <a:pt x="12878" y="19031"/>
                  </a:lnTo>
                  <a:lnTo>
                    <a:pt x="12434" y="19411"/>
                  </a:lnTo>
                  <a:lnTo>
                    <a:pt x="12132" y="19738"/>
                  </a:lnTo>
                  <a:lnTo>
                    <a:pt x="12025" y="19856"/>
                  </a:lnTo>
                  <a:lnTo>
                    <a:pt x="11919" y="20014"/>
                  </a:lnTo>
                  <a:lnTo>
                    <a:pt x="11883" y="20132"/>
                  </a:lnTo>
                  <a:lnTo>
                    <a:pt x="11883" y="20263"/>
                  </a:lnTo>
                  <a:lnTo>
                    <a:pt x="11883" y="20394"/>
                  </a:lnTo>
                  <a:lnTo>
                    <a:pt x="11954" y="20485"/>
                  </a:lnTo>
                  <a:lnTo>
                    <a:pt x="12061" y="20590"/>
                  </a:lnTo>
                  <a:lnTo>
                    <a:pt x="12185" y="20695"/>
                  </a:lnTo>
                  <a:lnTo>
                    <a:pt x="12327" y="20787"/>
                  </a:lnTo>
                  <a:lnTo>
                    <a:pt x="12540" y="20892"/>
                  </a:lnTo>
                  <a:lnTo>
                    <a:pt x="12771" y="20997"/>
                  </a:lnTo>
                  <a:lnTo>
                    <a:pt x="13073" y="21088"/>
                  </a:lnTo>
                  <a:lnTo>
                    <a:pt x="13428" y="21193"/>
                  </a:lnTo>
                  <a:lnTo>
                    <a:pt x="13873" y="21298"/>
                  </a:lnTo>
                  <a:lnTo>
                    <a:pt x="14317" y="21390"/>
                  </a:lnTo>
                  <a:lnTo>
                    <a:pt x="14778" y="21468"/>
                  </a:lnTo>
                  <a:lnTo>
                    <a:pt x="15294" y="21547"/>
                  </a:lnTo>
                  <a:lnTo>
                    <a:pt x="15809" y="21600"/>
                  </a:lnTo>
                  <a:lnTo>
                    <a:pt x="16359" y="21652"/>
                  </a:lnTo>
                  <a:lnTo>
                    <a:pt x="16875" y="21678"/>
                  </a:lnTo>
                  <a:lnTo>
                    <a:pt x="17407" y="21678"/>
                  </a:lnTo>
                  <a:lnTo>
                    <a:pt x="17958" y="21678"/>
                  </a:lnTo>
                  <a:lnTo>
                    <a:pt x="18473" y="21652"/>
                  </a:lnTo>
                  <a:lnTo>
                    <a:pt x="18953" y="21573"/>
                  </a:lnTo>
                  <a:lnTo>
                    <a:pt x="19397" y="21495"/>
                  </a:lnTo>
                  <a:lnTo>
                    <a:pt x="19841" y="21390"/>
                  </a:lnTo>
                  <a:lnTo>
                    <a:pt x="20214" y="21272"/>
                  </a:lnTo>
                  <a:lnTo>
                    <a:pt x="20551" y="21088"/>
                  </a:lnTo>
                  <a:lnTo>
                    <a:pt x="20480" y="20787"/>
                  </a:lnTo>
                  <a:lnTo>
                    <a:pt x="20409" y="20485"/>
                  </a:lnTo>
                  <a:lnTo>
                    <a:pt x="20356" y="20158"/>
                  </a:lnTo>
                  <a:lnTo>
                    <a:pt x="20356" y="19804"/>
                  </a:lnTo>
                  <a:lnTo>
                    <a:pt x="20321" y="19083"/>
                  </a:lnTo>
                  <a:lnTo>
                    <a:pt x="20356" y="18349"/>
                  </a:lnTo>
                  <a:lnTo>
                    <a:pt x="20409" y="17641"/>
                  </a:lnTo>
                  <a:lnTo>
                    <a:pt x="20480" y="17012"/>
                  </a:lnTo>
                  <a:lnTo>
                    <a:pt x="20551" y="16488"/>
                  </a:lnTo>
                  <a:lnTo>
                    <a:pt x="20551" y="16055"/>
                  </a:lnTo>
                  <a:lnTo>
                    <a:pt x="20551" y="15911"/>
                  </a:lnTo>
                  <a:lnTo>
                    <a:pt x="20445" y="15754"/>
                  </a:lnTo>
                  <a:lnTo>
                    <a:pt x="20356" y="15610"/>
                  </a:lnTo>
                  <a:lnTo>
                    <a:pt x="20178" y="15452"/>
                  </a:lnTo>
                  <a:lnTo>
                    <a:pt x="20001" y="15334"/>
                  </a:lnTo>
                  <a:lnTo>
                    <a:pt x="19770" y="15230"/>
                  </a:lnTo>
                  <a:lnTo>
                    <a:pt x="19521" y="15125"/>
                  </a:lnTo>
                  <a:lnTo>
                    <a:pt x="19290" y="15059"/>
                  </a:lnTo>
                  <a:lnTo>
                    <a:pt x="19024" y="15007"/>
                  </a:lnTo>
                  <a:lnTo>
                    <a:pt x="18740" y="14954"/>
                  </a:lnTo>
                  <a:lnTo>
                    <a:pt x="18509" y="14954"/>
                  </a:lnTo>
                  <a:lnTo>
                    <a:pt x="18225" y="14954"/>
                  </a:lnTo>
                  <a:lnTo>
                    <a:pt x="17994" y="15007"/>
                  </a:lnTo>
                  <a:lnTo>
                    <a:pt x="17763" y="15085"/>
                  </a:lnTo>
                  <a:lnTo>
                    <a:pt x="17550" y="15177"/>
                  </a:lnTo>
                  <a:lnTo>
                    <a:pt x="17372" y="15308"/>
                  </a:lnTo>
                  <a:lnTo>
                    <a:pt x="17176" y="15426"/>
                  </a:lnTo>
                  <a:lnTo>
                    <a:pt x="16928" y="15557"/>
                  </a:lnTo>
                  <a:lnTo>
                    <a:pt x="16661" y="15636"/>
                  </a:lnTo>
                  <a:lnTo>
                    <a:pt x="16359" y="15688"/>
                  </a:lnTo>
                  <a:lnTo>
                    <a:pt x="16022" y="15715"/>
                  </a:lnTo>
                  <a:lnTo>
                    <a:pt x="15667" y="15688"/>
                  </a:lnTo>
                  <a:lnTo>
                    <a:pt x="15294" y="15662"/>
                  </a:lnTo>
                  <a:lnTo>
                    <a:pt x="14956" y="15583"/>
                  </a:lnTo>
                  <a:lnTo>
                    <a:pt x="14619" y="15479"/>
                  </a:lnTo>
                  <a:lnTo>
                    <a:pt x="14281" y="15334"/>
                  </a:lnTo>
                  <a:lnTo>
                    <a:pt x="13961" y="15177"/>
                  </a:lnTo>
                  <a:lnTo>
                    <a:pt x="13695" y="14981"/>
                  </a:lnTo>
                  <a:lnTo>
                    <a:pt x="13588" y="14850"/>
                  </a:lnTo>
                  <a:lnTo>
                    <a:pt x="13482" y="14732"/>
                  </a:lnTo>
                  <a:lnTo>
                    <a:pt x="13393" y="14600"/>
                  </a:lnTo>
                  <a:lnTo>
                    <a:pt x="13322" y="14456"/>
                  </a:lnTo>
                  <a:lnTo>
                    <a:pt x="13251" y="14299"/>
                  </a:lnTo>
                  <a:lnTo>
                    <a:pt x="13215" y="14155"/>
                  </a:lnTo>
                  <a:lnTo>
                    <a:pt x="13180" y="13971"/>
                  </a:lnTo>
                  <a:lnTo>
                    <a:pt x="13180" y="13801"/>
                  </a:lnTo>
                  <a:lnTo>
                    <a:pt x="13180" y="13591"/>
                  </a:lnTo>
                  <a:lnTo>
                    <a:pt x="13215" y="13395"/>
                  </a:lnTo>
                  <a:lnTo>
                    <a:pt x="13251" y="13198"/>
                  </a:lnTo>
                  <a:lnTo>
                    <a:pt x="13322" y="13015"/>
                  </a:lnTo>
                  <a:lnTo>
                    <a:pt x="13393" y="12870"/>
                  </a:lnTo>
                  <a:lnTo>
                    <a:pt x="13482" y="12713"/>
                  </a:lnTo>
                  <a:lnTo>
                    <a:pt x="13588" y="12569"/>
                  </a:lnTo>
                  <a:lnTo>
                    <a:pt x="13730" y="12438"/>
                  </a:lnTo>
                  <a:lnTo>
                    <a:pt x="13997" y="12215"/>
                  </a:lnTo>
                  <a:lnTo>
                    <a:pt x="14334" y="12005"/>
                  </a:lnTo>
                  <a:lnTo>
                    <a:pt x="14690" y="11861"/>
                  </a:lnTo>
                  <a:lnTo>
                    <a:pt x="15063" y="11756"/>
                  </a:lnTo>
                  <a:lnTo>
                    <a:pt x="15436" y="11678"/>
                  </a:lnTo>
                  <a:lnTo>
                    <a:pt x="15809" y="11638"/>
                  </a:lnTo>
                  <a:lnTo>
                    <a:pt x="16182" y="11638"/>
                  </a:lnTo>
                  <a:lnTo>
                    <a:pt x="16555" y="11678"/>
                  </a:lnTo>
                  <a:lnTo>
                    <a:pt x="16910" y="11730"/>
                  </a:lnTo>
                  <a:lnTo>
                    <a:pt x="17248" y="11835"/>
                  </a:lnTo>
                  <a:lnTo>
                    <a:pt x="17514" y="11966"/>
                  </a:lnTo>
                  <a:lnTo>
                    <a:pt x="17763" y="12110"/>
                  </a:lnTo>
                  <a:lnTo>
                    <a:pt x="17887" y="12215"/>
                  </a:lnTo>
                  <a:lnTo>
                    <a:pt x="18065" y="12307"/>
                  </a:lnTo>
                  <a:lnTo>
                    <a:pt x="18260" y="12412"/>
                  </a:lnTo>
                  <a:lnTo>
                    <a:pt x="18438" y="12464"/>
                  </a:lnTo>
                  <a:lnTo>
                    <a:pt x="18669" y="12543"/>
                  </a:lnTo>
                  <a:lnTo>
                    <a:pt x="18882" y="12569"/>
                  </a:lnTo>
                  <a:lnTo>
                    <a:pt x="19113" y="12595"/>
                  </a:lnTo>
                  <a:lnTo>
                    <a:pt x="19361" y="12608"/>
                  </a:lnTo>
                  <a:lnTo>
                    <a:pt x="19592" y="12608"/>
                  </a:lnTo>
                  <a:lnTo>
                    <a:pt x="19841" y="12595"/>
                  </a:lnTo>
                  <a:lnTo>
                    <a:pt x="20072" y="12543"/>
                  </a:lnTo>
                  <a:lnTo>
                    <a:pt x="20321" y="12490"/>
                  </a:lnTo>
                  <a:lnTo>
                    <a:pt x="20551" y="12438"/>
                  </a:lnTo>
                  <a:lnTo>
                    <a:pt x="20800" y="12333"/>
                  </a:lnTo>
                  <a:lnTo>
                    <a:pt x="20996" y="12241"/>
                  </a:lnTo>
                  <a:lnTo>
                    <a:pt x="21244" y="12110"/>
                  </a:lnTo>
                  <a:lnTo>
                    <a:pt x="21298" y="12032"/>
                  </a:lnTo>
                  <a:lnTo>
                    <a:pt x="21404" y="11966"/>
                  </a:lnTo>
                  <a:lnTo>
                    <a:pt x="21475" y="11861"/>
                  </a:lnTo>
                  <a:lnTo>
                    <a:pt x="21511" y="11730"/>
                  </a:lnTo>
                  <a:lnTo>
                    <a:pt x="21617" y="11481"/>
                  </a:lnTo>
                  <a:lnTo>
                    <a:pt x="21653" y="11180"/>
                  </a:lnTo>
                  <a:lnTo>
                    <a:pt x="21653" y="10826"/>
                  </a:lnTo>
                  <a:lnTo>
                    <a:pt x="21653" y="10472"/>
                  </a:lnTo>
                  <a:lnTo>
                    <a:pt x="21582" y="10092"/>
                  </a:lnTo>
                  <a:lnTo>
                    <a:pt x="21511" y="9725"/>
                  </a:lnTo>
                  <a:lnTo>
                    <a:pt x="21298" y="8912"/>
                  </a:lnTo>
                  <a:lnTo>
                    <a:pt x="21067" y="8191"/>
                  </a:lnTo>
                  <a:lnTo>
                    <a:pt x="20800" y="7536"/>
                  </a:lnTo>
                  <a:lnTo>
                    <a:pt x="20551" y="7025"/>
                  </a:lnTo>
                  <a:lnTo>
                    <a:pt x="20001" y="7103"/>
                  </a:lnTo>
                  <a:lnTo>
                    <a:pt x="19432" y="7156"/>
                  </a:lnTo>
                  <a:lnTo>
                    <a:pt x="18846" y="7208"/>
                  </a:lnTo>
                  <a:lnTo>
                    <a:pt x="18225" y="7208"/>
                  </a:lnTo>
                  <a:lnTo>
                    <a:pt x="17656" y="7208"/>
                  </a:lnTo>
                  <a:lnTo>
                    <a:pt x="17070" y="7182"/>
                  </a:lnTo>
                  <a:lnTo>
                    <a:pt x="16484" y="7156"/>
                  </a:lnTo>
                  <a:lnTo>
                    <a:pt x="15986" y="7103"/>
                  </a:lnTo>
                  <a:lnTo>
                    <a:pt x="14992" y="6999"/>
                  </a:lnTo>
                  <a:lnTo>
                    <a:pt x="14210" y="6907"/>
                  </a:lnTo>
                  <a:lnTo>
                    <a:pt x="13695" y="6828"/>
                  </a:lnTo>
                  <a:lnTo>
                    <a:pt x="13517" y="6802"/>
                  </a:lnTo>
                  <a:lnTo>
                    <a:pt x="13073" y="6645"/>
                  </a:lnTo>
                  <a:lnTo>
                    <a:pt x="12700" y="6474"/>
                  </a:lnTo>
                  <a:lnTo>
                    <a:pt x="12363" y="6304"/>
                  </a:lnTo>
                  <a:lnTo>
                    <a:pt x="12132" y="6094"/>
                  </a:lnTo>
                  <a:lnTo>
                    <a:pt x="11919" y="5871"/>
                  </a:lnTo>
                  <a:lnTo>
                    <a:pt x="11776" y="5649"/>
                  </a:lnTo>
                  <a:lnTo>
                    <a:pt x="11688" y="5413"/>
                  </a:lnTo>
                  <a:lnTo>
                    <a:pt x="11617" y="5190"/>
                  </a:lnTo>
                  <a:lnTo>
                    <a:pt x="11617" y="4941"/>
                  </a:lnTo>
                  <a:lnTo>
                    <a:pt x="11652" y="4718"/>
                  </a:lnTo>
                  <a:lnTo>
                    <a:pt x="11723" y="4482"/>
                  </a:lnTo>
                  <a:lnTo>
                    <a:pt x="11812" y="4285"/>
                  </a:lnTo>
                  <a:lnTo>
                    <a:pt x="11919" y="4089"/>
                  </a:lnTo>
                  <a:lnTo>
                    <a:pt x="12096" y="3905"/>
                  </a:lnTo>
                  <a:lnTo>
                    <a:pt x="12292" y="3735"/>
                  </a:lnTo>
                  <a:lnTo>
                    <a:pt x="12505" y="3604"/>
                  </a:lnTo>
                  <a:lnTo>
                    <a:pt x="12700" y="3460"/>
                  </a:lnTo>
                  <a:lnTo>
                    <a:pt x="12878" y="3250"/>
                  </a:lnTo>
                  <a:lnTo>
                    <a:pt x="13038" y="3027"/>
                  </a:lnTo>
                  <a:lnTo>
                    <a:pt x="13180" y="2752"/>
                  </a:lnTo>
                  <a:lnTo>
                    <a:pt x="13286" y="2477"/>
                  </a:lnTo>
                  <a:lnTo>
                    <a:pt x="13322" y="2175"/>
                  </a:lnTo>
                  <a:lnTo>
                    <a:pt x="13357" y="1874"/>
                  </a:lnTo>
                  <a:lnTo>
                    <a:pt x="13286" y="1572"/>
                  </a:lnTo>
                  <a:lnTo>
                    <a:pt x="13180" y="1271"/>
                  </a:lnTo>
                  <a:lnTo>
                    <a:pt x="13038" y="983"/>
                  </a:lnTo>
                  <a:lnTo>
                    <a:pt x="12949" y="865"/>
                  </a:lnTo>
                  <a:lnTo>
                    <a:pt x="12807" y="733"/>
                  </a:lnTo>
                  <a:lnTo>
                    <a:pt x="12665" y="616"/>
                  </a:lnTo>
                  <a:lnTo>
                    <a:pt x="12505" y="511"/>
                  </a:lnTo>
                  <a:lnTo>
                    <a:pt x="12327" y="406"/>
                  </a:lnTo>
                  <a:lnTo>
                    <a:pt x="12132" y="314"/>
                  </a:lnTo>
                  <a:lnTo>
                    <a:pt x="11883" y="235"/>
                  </a:lnTo>
                  <a:lnTo>
                    <a:pt x="11652" y="183"/>
                  </a:lnTo>
                  <a:lnTo>
                    <a:pt x="11368" y="104"/>
                  </a:lnTo>
                  <a:lnTo>
                    <a:pt x="11101" y="78"/>
                  </a:lnTo>
                  <a:lnTo>
                    <a:pt x="10800" y="52"/>
                  </a:lnTo>
                  <a:lnTo>
                    <a:pt x="10444" y="52"/>
                  </a:lnTo>
                  <a:lnTo>
                    <a:pt x="10142" y="52"/>
                  </a:lnTo>
                  <a:lnTo>
                    <a:pt x="9840" y="78"/>
                  </a:lnTo>
                  <a:lnTo>
                    <a:pt x="9574" y="104"/>
                  </a:lnTo>
                  <a:lnTo>
                    <a:pt x="9325" y="157"/>
                  </a:lnTo>
                  <a:lnTo>
                    <a:pt x="9094" y="209"/>
                  </a:lnTo>
                  <a:lnTo>
                    <a:pt x="8846" y="262"/>
                  </a:lnTo>
                  <a:lnTo>
                    <a:pt x="8650" y="340"/>
                  </a:lnTo>
                  <a:lnTo>
                    <a:pt x="8437" y="432"/>
                  </a:lnTo>
                  <a:lnTo>
                    <a:pt x="8277" y="511"/>
                  </a:lnTo>
                  <a:lnTo>
                    <a:pt x="8100" y="616"/>
                  </a:lnTo>
                  <a:lnTo>
                    <a:pt x="7957" y="707"/>
                  </a:lnTo>
                  <a:lnTo>
                    <a:pt x="7833" y="838"/>
                  </a:lnTo>
                  <a:lnTo>
                    <a:pt x="7620" y="1061"/>
                  </a:lnTo>
                  <a:lnTo>
                    <a:pt x="7442" y="1336"/>
                  </a:lnTo>
                  <a:lnTo>
                    <a:pt x="7353" y="1599"/>
                  </a:lnTo>
                  <a:lnTo>
                    <a:pt x="7318" y="1900"/>
                  </a:lnTo>
                  <a:lnTo>
                    <a:pt x="7318" y="2175"/>
                  </a:lnTo>
                  <a:lnTo>
                    <a:pt x="7353" y="2450"/>
                  </a:lnTo>
                  <a:lnTo>
                    <a:pt x="7442" y="2726"/>
                  </a:lnTo>
                  <a:lnTo>
                    <a:pt x="7620" y="2975"/>
                  </a:lnTo>
                  <a:lnTo>
                    <a:pt x="7833" y="3198"/>
                  </a:lnTo>
                  <a:lnTo>
                    <a:pt x="8064" y="3433"/>
                  </a:lnTo>
                  <a:lnTo>
                    <a:pt x="8295" y="3630"/>
                  </a:lnTo>
                  <a:lnTo>
                    <a:pt x="8508" y="3853"/>
                  </a:lnTo>
                  <a:lnTo>
                    <a:pt x="8686" y="4089"/>
                  </a:lnTo>
                  <a:lnTo>
                    <a:pt x="8775" y="4312"/>
                  </a:lnTo>
                  <a:lnTo>
                    <a:pt x="8846" y="4561"/>
                  </a:lnTo>
                  <a:lnTo>
                    <a:pt x="8846" y="4810"/>
                  </a:lnTo>
                  <a:lnTo>
                    <a:pt x="8810" y="5059"/>
                  </a:lnTo>
                  <a:lnTo>
                    <a:pt x="8721" y="5295"/>
                  </a:lnTo>
                  <a:lnTo>
                    <a:pt x="8579" y="5544"/>
                  </a:lnTo>
                  <a:lnTo>
                    <a:pt x="8366" y="5766"/>
                  </a:lnTo>
                  <a:lnTo>
                    <a:pt x="8135" y="5976"/>
                  </a:lnTo>
                  <a:lnTo>
                    <a:pt x="7833" y="6199"/>
                  </a:lnTo>
                  <a:lnTo>
                    <a:pt x="7478" y="6369"/>
                  </a:lnTo>
                  <a:lnTo>
                    <a:pt x="7069" y="6527"/>
                  </a:lnTo>
                  <a:lnTo>
                    <a:pt x="6590" y="6671"/>
                  </a:lnTo>
                  <a:lnTo>
                    <a:pt x="6092" y="6802"/>
                  </a:lnTo>
                  <a:lnTo>
                    <a:pt x="5684" y="6802"/>
                  </a:lnTo>
                  <a:lnTo>
                    <a:pt x="5133" y="6802"/>
                  </a:lnTo>
                  <a:lnTo>
                    <a:pt x="4547" y="6802"/>
                  </a:lnTo>
                  <a:lnTo>
                    <a:pt x="3872" y="6802"/>
                  </a:lnTo>
                  <a:lnTo>
                    <a:pt x="3144" y="6802"/>
                  </a:lnTo>
                  <a:lnTo>
                    <a:pt x="2362" y="6802"/>
                  </a:lnTo>
                  <a:lnTo>
                    <a:pt x="1545" y="6802"/>
                  </a:lnTo>
                  <a:lnTo>
                    <a:pt x="692" y="6802"/>
                  </a:lnTo>
                  <a:lnTo>
                    <a:pt x="586" y="7234"/>
                  </a:lnTo>
                  <a:lnTo>
                    <a:pt x="461" y="7837"/>
                  </a:lnTo>
                  <a:lnTo>
                    <a:pt x="355" y="8493"/>
                  </a:lnTo>
                  <a:lnTo>
                    <a:pt x="248" y="9187"/>
                  </a:lnTo>
                  <a:lnTo>
                    <a:pt x="142" y="9869"/>
                  </a:lnTo>
                  <a:lnTo>
                    <a:pt x="106" y="10498"/>
                  </a:lnTo>
                  <a:lnTo>
                    <a:pt x="106" y="10983"/>
                  </a:lnTo>
                  <a:lnTo>
                    <a:pt x="106" y="11311"/>
                  </a:lnTo>
                  <a:lnTo>
                    <a:pt x="213" y="11481"/>
                  </a:lnTo>
                  <a:lnTo>
                    <a:pt x="319" y="11651"/>
                  </a:lnTo>
                  <a:lnTo>
                    <a:pt x="497" y="11783"/>
                  </a:lnTo>
                  <a:lnTo>
                    <a:pt x="692" y="11914"/>
                  </a:lnTo>
                  <a:lnTo>
                    <a:pt x="941" y="12032"/>
                  </a:lnTo>
                  <a:lnTo>
                    <a:pt x="1207" y="12110"/>
                  </a:lnTo>
                  <a:lnTo>
                    <a:pt x="1509" y="12189"/>
                  </a:lnTo>
                  <a:lnTo>
                    <a:pt x="1794" y="12241"/>
                  </a:lnTo>
                  <a:lnTo>
                    <a:pt x="2131" y="12267"/>
                  </a:lnTo>
                  <a:lnTo>
                    <a:pt x="2433" y="12281"/>
                  </a:lnTo>
                  <a:lnTo>
                    <a:pt x="2735" y="12267"/>
                  </a:lnTo>
                  <a:lnTo>
                    <a:pt x="3055" y="12241"/>
                  </a:lnTo>
                  <a:lnTo>
                    <a:pt x="3357" y="12189"/>
                  </a:lnTo>
                  <a:lnTo>
                    <a:pt x="3623" y="12084"/>
                  </a:lnTo>
                  <a:lnTo>
                    <a:pt x="3872" y="11979"/>
                  </a:lnTo>
                  <a:lnTo>
                    <a:pt x="4103" y="11861"/>
                  </a:lnTo>
                  <a:lnTo>
                    <a:pt x="4316" y="11704"/>
                  </a:lnTo>
                  <a:lnTo>
                    <a:pt x="4582" y="11612"/>
                  </a:lnTo>
                  <a:lnTo>
                    <a:pt x="4849" y="11533"/>
                  </a:lnTo>
                  <a:lnTo>
                    <a:pt x="5169" y="11507"/>
                  </a:lnTo>
                  <a:lnTo>
                    <a:pt x="5506" y="11481"/>
                  </a:lnTo>
                  <a:lnTo>
                    <a:pt x="5808" y="11507"/>
                  </a:lnTo>
                  <a:lnTo>
                    <a:pt x="6146" y="11560"/>
                  </a:lnTo>
                  <a:lnTo>
                    <a:pt x="6501" y="11651"/>
                  </a:lnTo>
                  <a:lnTo>
                    <a:pt x="6803" y="11783"/>
                  </a:lnTo>
                  <a:lnTo>
                    <a:pt x="7105" y="11940"/>
                  </a:lnTo>
                  <a:lnTo>
                    <a:pt x="7353" y="12110"/>
                  </a:lnTo>
                  <a:lnTo>
                    <a:pt x="7584" y="12333"/>
                  </a:lnTo>
                  <a:lnTo>
                    <a:pt x="7798" y="12595"/>
                  </a:lnTo>
                  <a:lnTo>
                    <a:pt x="7922" y="12870"/>
                  </a:lnTo>
                  <a:lnTo>
                    <a:pt x="8028" y="13198"/>
                  </a:lnTo>
                  <a:lnTo>
                    <a:pt x="8064" y="13526"/>
                  </a:lnTo>
                  <a:lnTo>
                    <a:pt x="8028" y="13775"/>
                  </a:lnTo>
                  <a:lnTo>
                    <a:pt x="7922" y="13998"/>
                  </a:lnTo>
                  <a:lnTo>
                    <a:pt x="7798" y="14220"/>
                  </a:lnTo>
                  <a:lnTo>
                    <a:pt x="7584" y="14404"/>
                  </a:lnTo>
                  <a:lnTo>
                    <a:pt x="7353" y="14574"/>
                  </a:lnTo>
                  <a:lnTo>
                    <a:pt x="7105" y="14732"/>
                  </a:lnTo>
                  <a:lnTo>
                    <a:pt x="6803" y="14850"/>
                  </a:lnTo>
                  <a:lnTo>
                    <a:pt x="6501" y="14954"/>
                  </a:lnTo>
                  <a:lnTo>
                    <a:pt x="6146" y="15033"/>
                  </a:lnTo>
                  <a:lnTo>
                    <a:pt x="5808" y="15085"/>
                  </a:lnTo>
                  <a:lnTo>
                    <a:pt x="5506" y="15085"/>
                  </a:lnTo>
                  <a:lnTo>
                    <a:pt x="5169" y="15059"/>
                  </a:lnTo>
                  <a:lnTo>
                    <a:pt x="4849" y="15007"/>
                  </a:lnTo>
                  <a:lnTo>
                    <a:pt x="4582" y="14902"/>
                  </a:lnTo>
                  <a:lnTo>
                    <a:pt x="4316" y="14784"/>
                  </a:lnTo>
                  <a:lnTo>
                    <a:pt x="4103" y="14600"/>
                  </a:lnTo>
                  <a:lnTo>
                    <a:pt x="3907" y="14430"/>
                  </a:lnTo>
                  <a:lnTo>
                    <a:pt x="3659" y="14299"/>
                  </a:lnTo>
                  <a:lnTo>
                    <a:pt x="3428" y="14194"/>
                  </a:lnTo>
                  <a:lnTo>
                    <a:pt x="3179" y="14129"/>
                  </a:lnTo>
                  <a:lnTo>
                    <a:pt x="2913" y="14102"/>
                  </a:lnTo>
                  <a:lnTo>
                    <a:pt x="2646" y="14102"/>
                  </a:lnTo>
                  <a:lnTo>
                    <a:pt x="2362" y="14129"/>
                  </a:lnTo>
                  <a:lnTo>
                    <a:pt x="2096" y="14168"/>
                  </a:lnTo>
                  <a:lnTo>
                    <a:pt x="1811" y="14273"/>
                  </a:lnTo>
                  <a:lnTo>
                    <a:pt x="1545" y="14378"/>
                  </a:lnTo>
                  <a:lnTo>
                    <a:pt x="1314" y="14496"/>
                  </a:lnTo>
                  <a:lnTo>
                    <a:pt x="1065" y="14653"/>
                  </a:lnTo>
                  <a:lnTo>
                    <a:pt x="870" y="14797"/>
                  </a:lnTo>
                  <a:lnTo>
                    <a:pt x="657" y="14981"/>
                  </a:lnTo>
                  <a:lnTo>
                    <a:pt x="497" y="15177"/>
                  </a:lnTo>
                  <a:lnTo>
                    <a:pt x="390" y="15413"/>
                  </a:lnTo>
                  <a:lnTo>
                    <a:pt x="284" y="15636"/>
                  </a:lnTo>
                  <a:lnTo>
                    <a:pt x="248" y="15911"/>
                  </a:lnTo>
                  <a:lnTo>
                    <a:pt x="284" y="16239"/>
                  </a:lnTo>
                  <a:lnTo>
                    <a:pt x="319" y="16566"/>
                  </a:lnTo>
                  <a:lnTo>
                    <a:pt x="497" y="17340"/>
                  </a:lnTo>
                  <a:lnTo>
                    <a:pt x="692" y="18152"/>
                  </a:lnTo>
                  <a:lnTo>
                    <a:pt x="799" y="18559"/>
                  </a:lnTo>
                  <a:lnTo>
                    <a:pt x="905" y="18978"/>
                  </a:lnTo>
                  <a:lnTo>
                    <a:pt x="959" y="19384"/>
                  </a:lnTo>
                  <a:lnTo>
                    <a:pt x="994" y="19791"/>
                  </a:lnTo>
                  <a:lnTo>
                    <a:pt x="994" y="20132"/>
                  </a:lnTo>
                  <a:lnTo>
                    <a:pt x="959" y="20485"/>
                  </a:lnTo>
                  <a:lnTo>
                    <a:pt x="941" y="20669"/>
                  </a:lnTo>
                  <a:lnTo>
                    <a:pt x="870" y="20813"/>
                  </a:lnTo>
                  <a:lnTo>
                    <a:pt x="799" y="20970"/>
                  </a:lnTo>
                  <a:lnTo>
                    <a:pt x="692" y="21088"/>
                  </a:lnTo>
                  <a:lnTo>
                    <a:pt x="1474" y="20997"/>
                  </a:lnTo>
                  <a:lnTo>
                    <a:pt x="2291" y="20866"/>
                  </a:lnTo>
                  <a:lnTo>
                    <a:pt x="3108" y="20787"/>
                  </a:lnTo>
                  <a:lnTo>
                    <a:pt x="3907" y="20721"/>
                  </a:lnTo>
                  <a:lnTo>
                    <a:pt x="4653" y="20695"/>
                  </a:lnTo>
                  <a:lnTo>
                    <a:pt x="5364" y="20695"/>
                  </a:lnTo>
                  <a:lnTo>
                    <a:pt x="5701" y="20721"/>
                  </a:lnTo>
                  <a:lnTo>
                    <a:pt x="6057" y="20761"/>
                  </a:lnTo>
                  <a:lnTo>
                    <a:pt x="6323" y="20813"/>
                  </a:lnTo>
                  <a:lnTo>
                    <a:pt x="6625" y="20892"/>
                  </a:lnTo>
                  <a:close/>
                </a:path>
              </a:pathLst>
            </a:custGeom>
            <a:solidFill>
              <a:srgbClr val="FFBE7D"/>
            </a:solidFill>
            <a:ln w="28575">
              <a:solidFill>
                <a:srgbClr val="000000"/>
              </a:solidFill>
              <a:miter lim="800000"/>
              <a:headEnd/>
              <a:tailEnd/>
            </a:ln>
          </p:spPr>
          <p:txBody>
            <a:bodyPr/>
            <a:lstStyle/>
            <a:p>
              <a:endParaRPr lang="en-US" dirty="0"/>
            </a:p>
          </p:txBody>
        </p:sp>
        <p:sp>
          <p:nvSpPr>
            <p:cNvPr id="54276" name="Puzzle2"/>
            <p:cNvSpPr>
              <a:spLocks noEditPoints="1" noChangeArrowheads="1"/>
            </p:cNvSpPr>
            <p:nvPr/>
          </p:nvSpPr>
          <p:spPr bwMode="auto">
            <a:xfrm>
              <a:off x="2880" y="1736"/>
              <a:ext cx="1778" cy="1379"/>
            </a:xfrm>
            <a:custGeom>
              <a:avLst/>
              <a:gdLst>
                <a:gd name="T0" fmla="*/ 11 w 21600"/>
                <a:gd name="T1" fmla="*/ 13386 h 21600"/>
                <a:gd name="T2" fmla="*/ 4202 w 21600"/>
                <a:gd name="T3" fmla="*/ 21161 h 21600"/>
                <a:gd name="T4" fmla="*/ 10400 w 21600"/>
                <a:gd name="T5" fmla="*/ 13909 h 21600"/>
                <a:gd name="T6" fmla="*/ 16821 w 21600"/>
                <a:gd name="T7" fmla="*/ 21190 h 21600"/>
                <a:gd name="T8" fmla="*/ 21600 w 21600"/>
                <a:gd name="T9" fmla="*/ 15083 h 21600"/>
                <a:gd name="T10" fmla="*/ 16889 w 21600"/>
                <a:gd name="T11" fmla="*/ 5739 h 21600"/>
                <a:gd name="T12" fmla="*/ 10800 w 21600"/>
                <a:gd name="T13" fmla="*/ 28 h 21600"/>
                <a:gd name="T14" fmla="*/ 4202 w 21600"/>
                <a:gd name="T15" fmla="*/ 5894 h 21600"/>
                <a:gd name="T16" fmla="*/ 5388 w 21600"/>
                <a:gd name="T17" fmla="*/ 6742 h 21600"/>
                <a:gd name="T18" fmla="*/ 16177 w 21600"/>
                <a:gd name="T19" fmla="*/ 20441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4247" y="12354"/>
                  </a:moveTo>
                  <a:lnTo>
                    <a:pt x="4134" y="12468"/>
                  </a:lnTo>
                  <a:lnTo>
                    <a:pt x="4010" y="12581"/>
                  </a:lnTo>
                  <a:lnTo>
                    <a:pt x="3897" y="12637"/>
                  </a:lnTo>
                  <a:lnTo>
                    <a:pt x="3773" y="12694"/>
                  </a:lnTo>
                  <a:lnTo>
                    <a:pt x="3637" y="12694"/>
                  </a:lnTo>
                  <a:lnTo>
                    <a:pt x="3524" y="12694"/>
                  </a:lnTo>
                  <a:lnTo>
                    <a:pt x="3400" y="12665"/>
                  </a:lnTo>
                  <a:lnTo>
                    <a:pt x="3287" y="12609"/>
                  </a:lnTo>
                  <a:lnTo>
                    <a:pt x="3027" y="12496"/>
                  </a:lnTo>
                  <a:lnTo>
                    <a:pt x="2790" y="12340"/>
                  </a:lnTo>
                  <a:lnTo>
                    <a:pt x="2530" y="12142"/>
                  </a:lnTo>
                  <a:lnTo>
                    <a:pt x="2293" y="11987"/>
                  </a:lnTo>
                  <a:lnTo>
                    <a:pt x="2033" y="11817"/>
                  </a:lnTo>
                  <a:lnTo>
                    <a:pt x="1773" y="11676"/>
                  </a:lnTo>
                  <a:lnTo>
                    <a:pt x="1638" y="11662"/>
                  </a:lnTo>
                  <a:lnTo>
                    <a:pt x="1513" y="11634"/>
                  </a:lnTo>
                  <a:lnTo>
                    <a:pt x="1378" y="11634"/>
                  </a:lnTo>
                  <a:lnTo>
                    <a:pt x="1253" y="11634"/>
                  </a:lnTo>
                  <a:lnTo>
                    <a:pt x="1118" y="11662"/>
                  </a:lnTo>
                  <a:lnTo>
                    <a:pt x="971" y="11732"/>
                  </a:lnTo>
                  <a:lnTo>
                    <a:pt x="835" y="11817"/>
                  </a:lnTo>
                  <a:lnTo>
                    <a:pt x="711" y="11959"/>
                  </a:lnTo>
                  <a:lnTo>
                    <a:pt x="553" y="12086"/>
                  </a:lnTo>
                  <a:lnTo>
                    <a:pt x="429" y="12284"/>
                  </a:lnTo>
                  <a:lnTo>
                    <a:pt x="271" y="12524"/>
                  </a:lnTo>
                  <a:lnTo>
                    <a:pt x="146" y="12793"/>
                  </a:lnTo>
                  <a:lnTo>
                    <a:pt x="79" y="12962"/>
                  </a:lnTo>
                  <a:lnTo>
                    <a:pt x="33" y="13146"/>
                  </a:lnTo>
                  <a:lnTo>
                    <a:pt x="11" y="13386"/>
                  </a:lnTo>
                  <a:lnTo>
                    <a:pt x="11" y="13641"/>
                  </a:lnTo>
                  <a:lnTo>
                    <a:pt x="33" y="13881"/>
                  </a:lnTo>
                  <a:lnTo>
                    <a:pt x="101" y="14150"/>
                  </a:lnTo>
                  <a:lnTo>
                    <a:pt x="192" y="14404"/>
                  </a:lnTo>
                  <a:lnTo>
                    <a:pt x="293" y="14645"/>
                  </a:lnTo>
                  <a:lnTo>
                    <a:pt x="451" y="14857"/>
                  </a:lnTo>
                  <a:lnTo>
                    <a:pt x="621" y="15054"/>
                  </a:lnTo>
                  <a:lnTo>
                    <a:pt x="734" y="15125"/>
                  </a:lnTo>
                  <a:lnTo>
                    <a:pt x="835" y="15210"/>
                  </a:lnTo>
                  <a:lnTo>
                    <a:pt x="948" y="15267"/>
                  </a:lnTo>
                  <a:lnTo>
                    <a:pt x="1084" y="15323"/>
                  </a:lnTo>
                  <a:lnTo>
                    <a:pt x="1208" y="15351"/>
                  </a:lnTo>
                  <a:lnTo>
                    <a:pt x="1355" y="15380"/>
                  </a:lnTo>
                  <a:lnTo>
                    <a:pt x="1513" y="15380"/>
                  </a:lnTo>
                  <a:lnTo>
                    <a:pt x="1683" y="15380"/>
                  </a:lnTo>
                  <a:lnTo>
                    <a:pt x="1864" y="15351"/>
                  </a:lnTo>
                  <a:lnTo>
                    <a:pt x="2033" y="15323"/>
                  </a:lnTo>
                  <a:lnTo>
                    <a:pt x="2225" y="15238"/>
                  </a:lnTo>
                  <a:lnTo>
                    <a:pt x="2428" y="15153"/>
                  </a:lnTo>
                  <a:lnTo>
                    <a:pt x="2745" y="15026"/>
                  </a:lnTo>
                  <a:lnTo>
                    <a:pt x="3005" y="14913"/>
                  </a:lnTo>
                  <a:lnTo>
                    <a:pt x="3264" y="14828"/>
                  </a:lnTo>
                  <a:lnTo>
                    <a:pt x="3513" y="14800"/>
                  </a:lnTo>
                  <a:lnTo>
                    <a:pt x="3615" y="14828"/>
                  </a:lnTo>
                  <a:lnTo>
                    <a:pt x="3728" y="14857"/>
                  </a:lnTo>
                  <a:lnTo>
                    <a:pt x="3807" y="14913"/>
                  </a:lnTo>
                  <a:lnTo>
                    <a:pt x="3920" y="14998"/>
                  </a:lnTo>
                  <a:lnTo>
                    <a:pt x="4010" y="15097"/>
                  </a:lnTo>
                  <a:lnTo>
                    <a:pt x="4089" y="15238"/>
                  </a:lnTo>
                  <a:lnTo>
                    <a:pt x="4179" y="15408"/>
                  </a:lnTo>
                  <a:lnTo>
                    <a:pt x="4247" y="15620"/>
                  </a:lnTo>
                  <a:lnTo>
                    <a:pt x="4326" y="15860"/>
                  </a:lnTo>
                  <a:lnTo>
                    <a:pt x="4394" y="16129"/>
                  </a:lnTo>
                  <a:lnTo>
                    <a:pt x="4439" y="16440"/>
                  </a:lnTo>
                  <a:lnTo>
                    <a:pt x="4507" y="16737"/>
                  </a:lnTo>
                  <a:lnTo>
                    <a:pt x="4552" y="17090"/>
                  </a:lnTo>
                  <a:lnTo>
                    <a:pt x="4575" y="17443"/>
                  </a:lnTo>
                  <a:lnTo>
                    <a:pt x="4586" y="17825"/>
                  </a:lnTo>
                  <a:lnTo>
                    <a:pt x="4586" y="18193"/>
                  </a:lnTo>
                  <a:lnTo>
                    <a:pt x="4586" y="18574"/>
                  </a:lnTo>
                  <a:lnTo>
                    <a:pt x="4586" y="18984"/>
                  </a:lnTo>
                  <a:lnTo>
                    <a:pt x="4552" y="19366"/>
                  </a:lnTo>
                  <a:lnTo>
                    <a:pt x="4507" y="19748"/>
                  </a:lnTo>
                  <a:lnTo>
                    <a:pt x="4462" y="20129"/>
                  </a:lnTo>
                  <a:lnTo>
                    <a:pt x="4371" y="20483"/>
                  </a:lnTo>
                  <a:lnTo>
                    <a:pt x="4292" y="20836"/>
                  </a:lnTo>
                  <a:lnTo>
                    <a:pt x="4202" y="21161"/>
                  </a:lnTo>
                  <a:lnTo>
                    <a:pt x="4744" y="21161"/>
                  </a:lnTo>
                  <a:lnTo>
                    <a:pt x="5264" y="21161"/>
                  </a:lnTo>
                  <a:lnTo>
                    <a:pt x="5784" y="21161"/>
                  </a:lnTo>
                  <a:lnTo>
                    <a:pt x="6235" y="21161"/>
                  </a:lnTo>
                  <a:lnTo>
                    <a:pt x="6676" y="21161"/>
                  </a:lnTo>
                  <a:lnTo>
                    <a:pt x="7060" y="21161"/>
                  </a:lnTo>
                  <a:lnTo>
                    <a:pt x="7410" y="21161"/>
                  </a:lnTo>
                  <a:lnTo>
                    <a:pt x="7670" y="21161"/>
                  </a:lnTo>
                  <a:lnTo>
                    <a:pt x="8020" y="21020"/>
                  </a:lnTo>
                  <a:lnTo>
                    <a:pt x="8303" y="20893"/>
                  </a:lnTo>
                  <a:lnTo>
                    <a:pt x="8563" y="20695"/>
                  </a:lnTo>
                  <a:lnTo>
                    <a:pt x="8800" y="20511"/>
                  </a:lnTo>
                  <a:lnTo>
                    <a:pt x="8969" y="20285"/>
                  </a:lnTo>
                  <a:lnTo>
                    <a:pt x="9150" y="20045"/>
                  </a:lnTo>
                  <a:lnTo>
                    <a:pt x="9252" y="19804"/>
                  </a:lnTo>
                  <a:lnTo>
                    <a:pt x="9342" y="19550"/>
                  </a:lnTo>
                  <a:lnTo>
                    <a:pt x="9410" y="19281"/>
                  </a:lnTo>
                  <a:lnTo>
                    <a:pt x="9433" y="19013"/>
                  </a:lnTo>
                  <a:lnTo>
                    <a:pt x="9433" y="18744"/>
                  </a:lnTo>
                  <a:lnTo>
                    <a:pt x="9387" y="18504"/>
                  </a:lnTo>
                  <a:lnTo>
                    <a:pt x="9320" y="18221"/>
                  </a:lnTo>
                  <a:lnTo>
                    <a:pt x="9207" y="17981"/>
                  </a:lnTo>
                  <a:lnTo>
                    <a:pt x="9105" y="17740"/>
                  </a:lnTo>
                  <a:lnTo>
                    <a:pt x="8924" y="17514"/>
                  </a:lnTo>
                  <a:lnTo>
                    <a:pt x="8777" y="17274"/>
                  </a:lnTo>
                  <a:lnTo>
                    <a:pt x="8642" y="17034"/>
                  </a:lnTo>
                  <a:lnTo>
                    <a:pt x="8563" y="16765"/>
                  </a:lnTo>
                  <a:lnTo>
                    <a:pt x="8472" y="16468"/>
                  </a:lnTo>
                  <a:lnTo>
                    <a:pt x="8450" y="16157"/>
                  </a:lnTo>
                  <a:lnTo>
                    <a:pt x="8450" y="15860"/>
                  </a:lnTo>
                  <a:lnTo>
                    <a:pt x="8472" y="15563"/>
                  </a:lnTo>
                  <a:lnTo>
                    <a:pt x="8540" y="15267"/>
                  </a:lnTo>
                  <a:lnTo>
                    <a:pt x="8642" y="14998"/>
                  </a:lnTo>
                  <a:lnTo>
                    <a:pt x="8777" y="14729"/>
                  </a:lnTo>
                  <a:lnTo>
                    <a:pt x="8868" y="14616"/>
                  </a:lnTo>
                  <a:lnTo>
                    <a:pt x="8969" y="14475"/>
                  </a:lnTo>
                  <a:lnTo>
                    <a:pt x="9060" y="14376"/>
                  </a:lnTo>
                  <a:lnTo>
                    <a:pt x="9184" y="14291"/>
                  </a:lnTo>
                  <a:lnTo>
                    <a:pt x="9297" y="14206"/>
                  </a:lnTo>
                  <a:lnTo>
                    <a:pt x="9433" y="14121"/>
                  </a:lnTo>
                  <a:lnTo>
                    <a:pt x="9579" y="14051"/>
                  </a:lnTo>
                  <a:lnTo>
                    <a:pt x="9726" y="13994"/>
                  </a:lnTo>
                  <a:lnTo>
                    <a:pt x="9884" y="13938"/>
                  </a:lnTo>
                  <a:lnTo>
                    <a:pt x="10054" y="13909"/>
                  </a:lnTo>
                  <a:lnTo>
                    <a:pt x="10257" y="13881"/>
                  </a:lnTo>
                  <a:lnTo>
                    <a:pt x="10449" y="13881"/>
                  </a:lnTo>
                  <a:lnTo>
                    <a:pt x="10664" y="13881"/>
                  </a:lnTo>
                  <a:lnTo>
                    <a:pt x="10856" y="13909"/>
                  </a:lnTo>
                  <a:lnTo>
                    <a:pt x="11037" y="13966"/>
                  </a:lnTo>
                  <a:lnTo>
                    <a:pt x="11206" y="14023"/>
                  </a:lnTo>
                  <a:lnTo>
                    <a:pt x="11353" y="14093"/>
                  </a:lnTo>
                  <a:lnTo>
                    <a:pt x="11511" y="14178"/>
                  </a:lnTo>
                  <a:lnTo>
                    <a:pt x="11635" y="14263"/>
                  </a:lnTo>
                  <a:lnTo>
                    <a:pt x="11748" y="14376"/>
                  </a:lnTo>
                  <a:lnTo>
                    <a:pt x="11861" y="14475"/>
                  </a:lnTo>
                  <a:lnTo>
                    <a:pt x="11941" y="14616"/>
                  </a:lnTo>
                  <a:lnTo>
                    <a:pt x="12031" y="14758"/>
                  </a:lnTo>
                  <a:lnTo>
                    <a:pt x="12099" y="14885"/>
                  </a:lnTo>
                  <a:lnTo>
                    <a:pt x="12200" y="15210"/>
                  </a:lnTo>
                  <a:lnTo>
                    <a:pt x="12268" y="15507"/>
                  </a:lnTo>
                  <a:lnTo>
                    <a:pt x="12291" y="15832"/>
                  </a:lnTo>
                  <a:lnTo>
                    <a:pt x="12291" y="16157"/>
                  </a:lnTo>
                  <a:lnTo>
                    <a:pt x="12246" y="16482"/>
                  </a:lnTo>
                  <a:lnTo>
                    <a:pt x="12178" y="16807"/>
                  </a:lnTo>
                  <a:lnTo>
                    <a:pt x="12099" y="17090"/>
                  </a:lnTo>
                  <a:lnTo>
                    <a:pt x="12008" y="17330"/>
                  </a:lnTo>
                  <a:lnTo>
                    <a:pt x="11884" y="17542"/>
                  </a:lnTo>
                  <a:lnTo>
                    <a:pt x="11748" y="17712"/>
                  </a:lnTo>
                  <a:lnTo>
                    <a:pt x="11613" y="17839"/>
                  </a:lnTo>
                  <a:lnTo>
                    <a:pt x="11489" y="18037"/>
                  </a:lnTo>
                  <a:lnTo>
                    <a:pt x="11398" y="18221"/>
                  </a:lnTo>
                  <a:lnTo>
                    <a:pt x="11319" y="18447"/>
                  </a:lnTo>
                  <a:lnTo>
                    <a:pt x="11251" y="18659"/>
                  </a:lnTo>
                  <a:lnTo>
                    <a:pt x="11206" y="18900"/>
                  </a:lnTo>
                  <a:lnTo>
                    <a:pt x="11184" y="19154"/>
                  </a:lnTo>
                  <a:lnTo>
                    <a:pt x="11184" y="19423"/>
                  </a:lnTo>
                  <a:lnTo>
                    <a:pt x="11229" y="19663"/>
                  </a:lnTo>
                  <a:lnTo>
                    <a:pt x="11297" y="19903"/>
                  </a:lnTo>
                  <a:lnTo>
                    <a:pt x="11376" y="20158"/>
                  </a:lnTo>
                  <a:lnTo>
                    <a:pt x="11511" y="20398"/>
                  </a:lnTo>
                  <a:lnTo>
                    <a:pt x="11681" y="20610"/>
                  </a:lnTo>
                  <a:lnTo>
                    <a:pt x="11884" y="20808"/>
                  </a:lnTo>
                  <a:lnTo>
                    <a:pt x="12121" y="20992"/>
                  </a:lnTo>
                  <a:lnTo>
                    <a:pt x="12404" y="21161"/>
                  </a:lnTo>
                  <a:lnTo>
                    <a:pt x="12528" y="21190"/>
                  </a:lnTo>
                  <a:lnTo>
                    <a:pt x="12856" y="21274"/>
                  </a:lnTo>
                  <a:lnTo>
                    <a:pt x="13330" y="21373"/>
                  </a:lnTo>
                  <a:lnTo>
                    <a:pt x="13963" y="21486"/>
                  </a:lnTo>
                  <a:lnTo>
                    <a:pt x="14313" y="21543"/>
                  </a:lnTo>
                  <a:lnTo>
                    <a:pt x="14652" y="21571"/>
                  </a:lnTo>
                  <a:lnTo>
                    <a:pt x="15025" y="21600"/>
                  </a:lnTo>
                  <a:lnTo>
                    <a:pt x="15409" y="21600"/>
                  </a:lnTo>
                  <a:lnTo>
                    <a:pt x="15782" y="21600"/>
                  </a:lnTo>
                  <a:lnTo>
                    <a:pt x="16177" y="21571"/>
                  </a:lnTo>
                  <a:lnTo>
                    <a:pt x="16516" y="21486"/>
                  </a:lnTo>
                  <a:lnTo>
                    <a:pt x="16889" y="21402"/>
                  </a:lnTo>
                  <a:lnTo>
                    <a:pt x="16821" y="21190"/>
                  </a:lnTo>
                  <a:lnTo>
                    <a:pt x="16776" y="20935"/>
                  </a:lnTo>
                  <a:lnTo>
                    <a:pt x="16742" y="20667"/>
                  </a:lnTo>
                  <a:lnTo>
                    <a:pt x="16719" y="20370"/>
                  </a:lnTo>
                  <a:lnTo>
                    <a:pt x="16697" y="19719"/>
                  </a:lnTo>
                  <a:lnTo>
                    <a:pt x="16697" y="19013"/>
                  </a:lnTo>
                  <a:lnTo>
                    <a:pt x="16719" y="18306"/>
                  </a:lnTo>
                  <a:lnTo>
                    <a:pt x="16753" y="17599"/>
                  </a:lnTo>
                  <a:lnTo>
                    <a:pt x="16821" y="16949"/>
                  </a:lnTo>
                  <a:lnTo>
                    <a:pt x="16889" y="16383"/>
                  </a:lnTo>
                  <a:lnTo>
                    <a:pt x="16934" y="16129"/>
                  </a:lnTo>
                  <a:lnTo>
                    <a:pt x="17002" y="15945"/>
                  </a:lnTo>
                  <a:lnTo>
                    <a:pt x="17081" y="15790"/>
                  </a:lnTo>
                  <a:lnTo>
                    <a:pt x="17194" y="15648"/>
                  </a:lnTo>
                  <a:lnTo>
                    <a:pt x="17318" y="15563"/>
                  </a:lnTo>
                  <a:lnTo>
                    <a:pt x="17453" y="15507"/>
                  </a:lnTo>
                  <a:lnTo>
                    <a:pt x="17600" y="15450"/>
                  </a:lnTo>
                  <a:lnTo>
                    <a:pt x="17758" y="15450"/>
                  </a:lnTo>
                  <a:lnTo>
                    <a:pt x="17905" y="15479"/>
                  </a:lnTo>
                  <a:lnTo>
                    <a:pt x="18064" y="15535"/>
                  </a:lnTo>
                  <a:lnTo>
                    <a:pt x="18233" y="15620"/>
                  </a:lnTo>
                  <a:lnTo>
                    <a:pt x="18380" y="15733"/>
                  </a:lnTo>
                  <a:lnTo>
                    <a:pt x="18561" y="15832"/>
                  </a:lnTo>
                  <a:lnTo>
                    <a:pt x="18707" y="15973"/>
                  </a:lnTo>
                  <a:lnTo>
                    <a:pt x="18866" y="16129"/>
                  </a:lnTo>
                  <a:lnTo>
                    <a:pt x="18990" y="16327"/>
                  </a:lnTo>
                  <a:lnTo>
                    <a:pt x="19125" y="16482"/>
                  </a:lnTo>
                  <a:lnTo>
                    <a:pt x="19295" y="16624"/>
                  </a:lnTo>
                  <a:lnTo>
                    <a:pt x="19464" y="16737"/>
                  </a:lnTo>
                  <a:lnTo>
                    <a:pt x="19668" y="16807"/>
                  </a:lnTo>
                  <a:lnTo>
                    <a:pt x="19860" y="16836"/>
                  </a:lnTo>
                  <a:lnTo>
                    <a:pt x="20052" y="16864"/>
                  </a:lnTo>
                  <a:lnTo>
                    <a:pt x="20266" y="16836"/>
                  </a:lnTo>
                  <a:lnTo>
                    <a:pt x="20470" y="16793"/>
                  </a:lnTo>
                  <a:lnTo>
                    <a:pt x="20662" y="16708"/>
                  </a:lnTo>
                  <a:lnTo>
                    <a:pt x="20854" y="16567"/>
                  </a:lnTo>
                  <a:lnTo>
                    <a:pt x="21035" y="16412"/>
                  </a:lnTo>
                  <a:lnTo>
                    <a:pt x="21182" y="16214"/>
                  </a:lnTo>
                  <a:lnTo>
                    <a:pt x="21340" y="16002"/>
                  </a:lnTo>
                  <a:lnTo>
                    <a:pt x="21441" y="15733"/>
                  </a:lnTo>
                  <a:lnTo>
                    <a:pt x="21532" y="15436"/>
                  </a:lnTo>
                  <a:lnTo>
                    <a:pt x="21600" y="15083"/>
                  </a:lnTo>
                  <a:lnTo>
                    <a:pt x="21600" y="14885"/>
                  </a:lnTo>
                  <a:lnTo>
                    <a:pt x="21600" y="14729"/>
                  </a:lnTo>
                  <a:lnTo>
                    <a:pt x="21600" y="14531"/>
                  </a:lnTo>
                  <a:lnTo>
                    <a:pt x="21577" y="14376"/>
                  </a:lnTo>
                  <a:lnTo>
                    <a:pt x="21532" y="14206"/>
                  </a:lnTo>
                  <a:lnTo>
                    <a:pt x="21487" y="14051"/>
                  </a:lnTo>
                  <a:lnTo>
                    <a:pt x="21419" y="13909"/>
                  </a:lnTo>
                  <a:lnTo>
                    <a:pt x="21351" y="13768"/>
                  </a:lnTo>
                  <a:lnTo>
                    <a:pt x="21204" y="13500"/>
                  </a:lnTo>
                  <a:lnTo>
                    <a:pt x="21035" y="13287"/>
                  </a:lnTo>
                  <a:lnTo>
                    <a:pt x="20809" y="13090"/>
                  </a:lnTo>
                  <a:lnTo>
                    <a:pt x="20594" y="12962"/>
                  </a:lnTo>
                  <a:lnTo>
                    <a:pt x="20357" y="12821"/>
                  </a:lnTo>
                  <a:lnTo>
                    <a:pt x="20120" y="12764"/>
                  </a:lnTo>
                  <a:lnTo>
                    <a:pt x="19882" y="12708"/>
                  </a:lnTo>
                  <a:lnTo>
                    <a:pt x="19645" y="12736"/>
                  </a:lnTo>
                  <a:lnTo>
                    <a:pt x="19430" y="12793"/>
                  </a:lnTo>
                  <a:lnTo>
                    <a:pt x="19227" y="12906"/>
                  </a:lnTo>
                  <a:lnTo>
                    <a:pt x="19148" y="12962"/>
                  </a:lnTo>
                  <a:lnTo>
                    <a:pt x="19058" y="13047"/>
                  </a:lnTo>
                  <a:lnTo>
                    <a:pt x="18990" y="13146"/>
                  </a:lnTo>
                  <a:lnTo>
                    <a:pt x="18911" y="13259"/>
                  </a:lnTo>
                  <a:lnTo>
                    <a:pt x="18775" y="13471"/>
                  </a:lnTo>
                  <a:lnTo>
                    <a:pt x="18628" y="13641"/>
                  </a:lnTo>
                  <a:lnTo>
                    <a:pt x="18470" y="13740"/>
                  </a:lnTo>
                  <a:lnTo>
                    <a:pt x="18301" y="13825"/>
                  </a:lnTo>
                  <a:lnTo>
                    <a:pt x="18143" y="13853"/>
                  </a:lnTo>
                  <a:lnTo>
                    <a:pt x="17973" y="13881"/>
                  </a:lnTo>
                  <a:lnTo>
                    <a:pt x="17804" y="13853"/>
                  </a:lnTo>
                  <a:lnTo>
                    <a:pt x="17646" y="13796"/>
                  </a:lnTo>
                  <a:lnTo>
                    <a:pt x="17499" y="13726"/>
                  </a:lnTo>
                  <a:lnTo>
                    <a:pt x="17341" y="13641"/>
                  </a:lnTo>
                  <a:lnTo>
                    <a:pt x="17216" y="13528"/>
                  </a:lnTo>
                  <a:lnTo>
                    <a:pt x="17103" y="13386"/>
                  </a:lnTo>
                  <a:lnTo>
                    <a:pt x="17024" y="13259"/>
                  </a:lnTo>
                  <a:lnTo>
                    <a:pt x="16934" y="13118"/>
                  </a:lnTo>
                  <a:lnTo>
                    <a:pt x="16889" y="12991"/>
                  </a:lnTo>
                  <a:lnTo>
                    <a:pt x="16889" y="12849"/>
                  </a:lnTo>
                  <a:lnTo>
                    <a:pt x="16889" y="12383"/>
                  </a:lnTo>
                  <a:lnTo>
                    <a:pt x="16889" y="11662"/>
                  </a:lnTo>
                  <a:lnTo>
                    <a:pt x="16889" y="10701"/>
                  </a:lnTo>
                  <a:lnTo>
                    <a:pt x="16889" y="9640"/>
                  </a:lnTo>
                  <a:lnTo>
                    <a:pt x="16889" y="8566"/>
                  </a:lnTo>
                  <a:lnTo>
                    <a:pt x="16889" y="7478"/>
                  </a:lnTo>
                  <a:lnTo>
                    <a:pt x="16889" y="6502"/>
                  </a:lnTo>
                  <a:lnTo>
                    <a:pt x="16889" y="5739"/>
                  </a:lnTo>
                  <a:lnTo>
                    <a:pt x="16674" y="5894"/>
                  </a:lnTo>
                  <a:lnTo>
                    <a:pt x="16414" y="6036"/>
                  </a:lnTo>
                  <a:lnTo>
                    <a:pt x="16154" y="6177"/>
                  </a:lnTo>
                  <a:lnTo>
                    <a:pt x="15849" y="6248"/>
                  </a:lnTo>
                  <a:lnTo>
                    <a:pt x="15544" y="6304"/>
                  </a:lnTo>
                  <a:lnTo>
                    <a:pt x="15217" y="6332"/>
                  </a:lnTo>
                  <a:lnTo>
                    <a:pt x="14866" y="6361"/>
                  </a:lnTo>
                  <a:lnTo>
                    <a:pt x="14550" y="6361"/>
                  </a:lnTo>
                  <a:lnTo>
                    <a:pt x="14200" y="6332"/>
                  </a:lnTo>
                  <a:lnTo>
                    <a:pt x="13850" y="6276"/>
                  </a:lnTo>
                  <a:lnTo>
                    <a:pt x="13522" y="6219"/>
                  </a:lnTo>
                  <a:lnTo>
                    <a:pt x="13206" y="6149"/>
                  </a:lnTo>
                  <a:lnTo>
                    <a:pt x="12901" y="6064"/>
                  </a:lnTo>
                  <a:lnTo>
                    <a:pt x="12618" y="5951"/>
                  </a:lnTo>
                  <a:lnTo>
                    <a:pt x="12358" y="5838"/>
                  </a:lnTo>
                  <a:lnTo>
                    <a:pt x="12121" y="5739"/>
                  </a:lnTo>
                  <a:lnTo>
                    <a:pt x="11941" y="5626"/>
                  </a:lnTo>
                  <a:lnTo>
                    <a:pt x="11794" y="5513"/>
                  </a:lnTo>
                  <a:lnTo>
                    <a:pt x="11658" y="5414"/>
                  </a:lnTo>
                  <a:lnTo>
                    <a:pt x="11556" y="5301"/>
                  </a:lnTo>
                  <a:lnTo>
                    <a:pt x="11466" y="5187"/>
                  </a:lnTo>
                  <a:lnTo>
                    <a:pt x="11398" y="5089"/>
                  </a:lnTo>
                  <a:lnTo>
                    <a:pt x="11376" y="4947"/>
                  </a:lnTo>
                  <a:lnTo>
                    <a:pt x="11353" y="4834"/>
                  </a:lnTo>
                  <a:lnTo>
                    <a:pt x="11353" y="4707"/>
                  </a:lnTo>
                  <a:lnTo>
                    <a:pt x="11376" y="4565"/>
                  </a:lnTo>
                  <a:lnTo>
                    <a:pt x="11443" y="4410"/>
                  </a:lnTo>
                  <a:lnTo>
                    <a:pt x="11511" y="4240"/>
                  </a:lnTo>
                  <a:lnTo>
                    <a:pt x="11703" y="3887"/>
                  </a:lnTo>
                  <a:lnTo>
                    <a:pt x="11986" y="3505"/>
                  </a:lnTo>
                  <a:lnTo>
                    <a:pt x="12144" y="3265"/>
                  </a:lnTo>
                  <a:lnTo>
                    <a:pt x="12246" y="3025"/>
                  </a:lnTo>
                  <a:lnTo>
                    <a:pt x="12336" y="2756"/>
                  </a:lnTo>
                  <a:lnTo>
                    <a:pt x="12404" y="2445"/>
                  </a:lnTo>
                  <a:lnTo>
                    <a:pt x="12438" y="2176"/>
                  </a:lnTo>
                  <a:lnTo>
                    <a:pt x="12438" y="1880"/>
                  </a:lnTo>
                  <a:lnTo>
                    <a:pt x="12404" y="1583"/>
                  </a:lnTo>
                  <a:lnTo>
                    <a:pt x="12336" y="1314"/>
                  </a:lnTo>
                  <a:lnTo>
                    <a:pt x="12246" y="1046"/>
                  </a:lnTo>
                  <a:lnTo>
                    <a:pt x="12099" y="791"/>
                  </a:lnTo>
                  <a:lnTo>
                    <a:pt x="12008" y="692"/>
                  </a:lnTo>
                  <a:lnTo>
                    <a:pt x="11918" y="579"/>
                  </a:lnTo>
                  <a:lnTo>
                    <a:pt x="11816" y="466"/>
                  </a:lnTo>
                  <a:lnTo>
                    <a:pt x="11703" y="381"/>
                  </a:lnTo>
                  <a:lnTo>
                    <a:pt x="11579" y="310"/>
                  </a:lnTo>
                  <a:lnTo>
                    <a:pt x="11443" y="226"/>
                  </a:lnTo>
                  <a:lnTo>
                    <a:pt x="11297" y="169"/>
                  </a:lnTo>
                  <a:lnTo>
                    <a:pt x="11138" y="113"/>
                  </a:lnTo>
                  <a:lnTo>
                    <a:pt x="10969" y="56"/>
                  </a:lnTo>
                  <a:lnTo>
                    <a:pt x="10800" y="28"/>
                  </a:lnTo>
                  <a:lnTo>
                    <a:pt x="10619" y="28"/>
                  </a:lnTo>
                  <a:lnTo>
                    <a:pt x="10404" y="28"/>
                  </a:lnTo>
                  <a:lnTo>
                    <a:pt x="10257" y="28"/>
                  </a:lnTo>
                  <a:lnTo>
                    <a:pt x="10076" y="56"/>
                  </a:lnTo>
                  <a:lnTo>
                    <a:pt x="9952" y="84"/>
                  </a:lnTo>
                  <a:lnTo>
                    <a:pt x="9794" y="141"/>
                  </a:lnTo>
                  <a:lnTo>
                    <a:pt x="9692" y="226"/>
                  </a:lnTo>
                  <a:lnTo>
                    <a:pt x="9557" y="282"/>
                  </a:lnTo>
                  <a:lnTo>
                    <a:pt x="9455" y="381"/>
                  </a:lnTo>
                  <a:lnTo>
                    <a:pt x="9365" y="466"/>
                  </a:lnTo>
                  <a:lnTo>
                    <a:pt x="9274" y="579"/>
                  </a:lnTo>
                  <a:lnTo>
                    <a:pt x="9184" y="692"/>
                  </a:lnTo>
                  <a:lnTo>
                    <a:pt x="9128" y="791"/>
                  </a:lnTo>
                  <a:lnTo>
                    <a:pt x="9060" y="932"/>
                  </a:lnTo>
                  <a:lnTo>
                    <a:pt x="8969" y="1201"/>
                  </a:lnTo>
                  <a:lnTo>
                    <a:pt x="8913" y="1498"/>
                  </a:lnTo>
                  <a:lnTo>
                    <a:pt x="8890" y="1795"/>
                  </a:lnTo>
                  <a:lnTo>
                    <a:pt x="8890" y="2120"/>
                  </a:lnTo>
                  <a:lnTo>
                    <a:pt x="8913" y="2445"/>
                  </a:lnTo>
                  <a:lnTo>
                    <a:pt x="8969" y="2756"/>
                  </a:lnTo>
                  <a:lnTo>
                    <a:pt x="9060" y="3081"/>
                  </a:lnTo>
                  <a:lnTo>
                    <a:pt x="9173" y="3378"/>
                  </a:lnTo>
                  <a:lnTo>
                    <a:pt x="9297" y="3647"/>
                  </a:lnTo>
                  <a:lnTo>
                    <a:pt x="9466" y="3887"/>
                  </a:lnTo>
                  <a:lnTo>
                    <a:pt x="9579" y="4085"/>
                  </a:lnTo>
                  <a:lnTo>
                    <a:pt x="9670" y="4269"/>
                  </a:lnTo>
                  <a:lnTo>
                    <a:pt x="9726" y="4467"/>
                  </a:lnTo>
                  <a:lnTo>
                    <a:pt x="9771" y="4650"/>
                  </a:lnTo>
                  <a:lnTo>
                    <a:pt x="9771" y="4834"/>
                  </a:lnTo>
                  <a:lnTo>
                    <a:pt x="9749" y="5032"/>
                  </a:lnTo>
                  <a:lnTo>
                    <a:pt x="9715" y="5216"/>
                  </a:lnTo>
                  <a:lnTo>
                    <a:pt x="9625" y="5385"/>
                  </a:lnTo>
                  <a:lnTo>
                    <a:pt x="9534" y="5513"/>
                  </a:lnTo>
                  <a:lnTo>
                    <a:pt x="9410" y="5626"/>
                  </a:lnTo>
                  <a:lnTo>
                    <a:pt x="9229" y="5710"/>
                  </a:lnTo>
                  <a:lnTo>
                    <a:pt x="9060" y="5767"/>
                  </a:lnTo>
                  <a:lnTo>
                    <a:pt x="8845" y="5767"/>
                  </a:lnTo>
                  <a:lnTo>
                    <a:pt x="8585" y="5739"/>
                  </a:lnTo>
                  <a:lnTo>
                    <a:pt x="8325" y="5654"/>
                  </a:lnTo>
                  <a:lnTo>
                    <a:pt x="8020" y="5513"/>
                  </a:lnTo>
                  <a:lnTo>
                    <a:pt x="7840" y="5442"/>
                  </a:lnTo>
                  <a:lnTo>
                    <a:pt x="7648" y="5385"/>
                  </a:lnTo>
                  <a:lnTo>
                    <a:pt x="7433" y="5329"/>
                  </a:lnTo>
                  <a:lnTo>
                    <a:pt x="7241" y="5301"/>
                  </a:lnTo>
                  <a:lnTo>
                    <a:pt x="6755" y="5301"/>
                  </a:lnTo>
                  <a:lnTo>
                    <a:pt x="6281" y="5329"/>
                  </a:lnTo>
                  <a:lnTo>
                    <a:pt x="5784" y="5385"/>
                  </a:lnTo>
                  <a:lnTo>
                    <a:pt x="5264" y="5498"/>
                  </a:lnTo>
                  <a:lnTo>
                    <a:pt x="4744" y="5597"/>
                  </a:lnTo>
                  <a:lnTo>
                    <a:pt x="4247" y="5739"/>
                  </a:lnTo>
                  <a:lnTo>
                    <a:pt x="4202" y="5894"/>
                  </a:lnTo>
                  <a:lnTo>
                    <a:pt x="4202" y="6191"/>
                  </a:lnTo>
                  <a:lnTo>
                    <a:pt x="4202" y="6545"/>
                  </a:lnTo>
                  <a:lnTo>
                    <a:pt x="4225" y="6954"/>
                  </a:lnTo>
                  <a:lnTo>
                    <a:pt x="4315" y="7930"/>
                  </a:lnTo>
                  <a:lnTo>
                    <a:pt x="4394" y="9018"/>
                  </a:lnTo>
                  <a:lnTo>
                    <a:pt x="4439" y="9570"/>
                  </a:lnTo>
                  <a:lnTo>
                    <a:pt x="4462" y="10107"/>
                  </a:lnTo>
                  <a:lnTo>
                    <a:pt x="4484" y="10630"/>
                  </a:lnTo>
                  <a:lnTo>
                    <a:pt x="4507" y="11082"/>
                  </a:lnTo>
                  <a:lnTo>
                    <a:pt x="4484" y="11520"/>
                  </a:lnTo>
                  <a:lnTo>
                    <a:pt x="4439" y="11874"/>
                  </a:lnTo>
                  <a:lnTo>
                    <a:pt x="4394" y="12029"/>
                  </a:lnTo>
                  <a:lnTo>
                    <a:pt x="4349" y="12171"/>
                  </a:lnTo>
                  <a:lnTo>
                    <a:pt x="4315" y="12284"/>
                  </a:lnTo>
                  <a:lnTo>
                    <a:pt x="4247" y="12354"/>
                  </a:lnTo>
                  <a:close/>
                </a:path>
              </a:pathLst>
            </a:custGeom>
            <a:solidFill>
              <a:srgbClr val="FFFFCC"/>
            </a:solidFill>
            <a:ln w="28575">
              <a:solidFill>
                <a:srgbClr val="000000"/>
              </a:solidFill>
              <a:miter lim="800000"/>
              <a:headEnd/>
              <a:tailEnd/>
            </a:ln>
          </p:spPr>
          <p:txBody>
            <a:bodyPr/>
            <a:lstStyle/>
            <a:p>
              <a:endParaRPr lang="en-US" dirty="0"/>
            </a:p>
          </p:txBody>
        </p:sp>
        <p:sp>
          <p:nvSpPr>
            <p:cNvPr id="54277" name="Puzzle4"/>
            <p:cNvSpPr>
              <a:spLocks noEditPoints="1" noChangeArrowheads="1"/>
            </p:cNvSpPr>
            <p:nvPr/>
          </p:nvSpPr>
          <p:spPr bwMode="auto">
            <a:xfrm>
              <a:off x="2192" y="1719"/>
              <a:ext cx="1072" cy="1763"/>
            </a:xfrm>
            <a:custGeom>
              <a:avLst/>
              <a:gdLst>
                <a:gd name="T0" fmla="*/ 8307 w 21600"/>
                <a:gd name="T1" fmla="*/ 11593 h 21600"/>
                <a:gd name="T2" fmla="*/ 453 w 21600"/>
                <a:gd name="T3" fmla="*/ 16938 h 21600"/>
                <a:gd name="T4" fmla="*/ 11500 w 21600"/>
                <a:gd name="T5" fmla="*/ 21600 h 21600"/>
                <a:gd name="T6" fmla="*/ 20920 w 21600"/>
                <a:gd name="T7" fmla="*/ 16751 h 21600"/>
                <a:gd name="T8" fmla="*/ 13972 w 21600"/>
                <a:gd name="T9" fmla="*/ 10888 h 21600"/>
                <a:gd name="T10" fmla="*/ 21033 w 21600"/>
                <a:gd name="T11" fmla="*/ 4716 h 21600"/>
                <a:gd name="T12" fmla="*/ 11102 w 21600"/>
                <a:gd name="T13" fmla="*/ 11 h 21600"/>
                <a:gd name="T14" fmla="*/ 453 w 21600"/>
                <a:gd name="T15" fmla="*/ 4716 h 21600"/>
                <a:gd name="T16" fmla="*/ 2076 w 21600"/>
                <a:gd name="T17" fmla="*/ 5664 h 21600"/>
                <a:gd name="T18" fmla="*/ 20203 w 21600"/>
                <a:gd name="T19" fmla="*/ 15980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3813" y="10590"/>
                  </a:moveTo>
                  <a:lnTo>
                    <a:pt x="3927" y="10513"/>
                  </a:lnTo>
                  <a:lnTo>
                    <a:pt x="4078" y="10425"/>
                  </a:lnTo>
                  <a:lnTo>
                    <a:pt x="4210" y="10359"/>
                  </a:lnTo>
                  <a:lnTo>
                    <a:pt x="4361" y="10315"/>
                  </a:lnTo>
                  <a:lnTo>
                    <a:pt x="4682" y="10237"/>
                  </a:lnTo>
                  <a:lnTo>
                    <a:pt x="5041" y="10193"/>
                  </a:lnTo>
                  <a:lnTo>
                    <a:pt x="5456" y="10171"/>
                  </a:lnTo>
                  <a:lnTo>
                    <a:pt x="5853" y="10193"/>
                  </a:lnTo>
                  <a:lnTo>
                    <a:pt x="6249" y="10260"/>
                  </a:lnTo>
                  <a:lnTo>
                    <a:pt x="6646" y="10337"/>
                  </a:lnTo>
                  <a:lnTo>
                    <a:pt x="7004" y="10469"/>
                  </a:lnTo>
                  <a:lnTo>
                    <a:pt x="7363" y="10612"/>
                  </a:lnTo>
                  <a:lnTo>
                    <a:pt x="7665" y="10788"/>
                  </a:lnTo>
                  <a:lnTo>
                    <a:pt x="7911" y="10998"/>
                  </a:lnTo>
                  <a:lnTo>
                    <a:pt x="8024" y="11097"/>
                  </a:lnTo>
                  <a:lnTo>
                    <a:pt x="8137" y="11207"/>
                  </a:lnTo>
                  <a:lnTo>
                    <a:pt x="8194" y="11340"/>
                  </a:lnTo>
                  <a:lnTo>
                    <a:pt x="8269" y="11461"/>
                  </a:lnTo>
                  <a:lnTo>
                    <a:pt x="8307" y="11593"/>
                  </a:lnTo>
                  <a:lnTo>
                    <a:pt x="8307" y="11714"/>
                  </a:lnTo>
                  <a:lnTo>
                    <a:pt x="8307" y="11868"/>
                  </a:lnTo>
                  <a:lnTo>
                    <a:pt x="8307" y="12012"/>
                  </a:lnTo>
                  <a:lnTo>
                    <a:pt x="8194" y="12265"/>
                  </a:lnTo>
                  <a:lnTo>
                    <a:pt x="8062" y="12519"/>
                  </a:lnTo>
                  <a:lnTo>
                    <a:pt x="7873" y="12706"/>
                  </a:lnTo>
                  <a:lnTo>
                    <a:pt x="7627" y="12904"/>
                  </a:lnTo>
                  <a:lnTo>
                    <a:pt x="7363" y="13048"/>
                  </a:lnTo>
                  <a:lnTo>
                    <a:pt x="7080" y="13180"/>
                  </a:lnTo>
                  <a:lnTo>
                    <a:pt x="6759" y="13257"/>
                  </a:lnTo>
                  <a:lnTo>
                    <a:pt x="6419" y="13345"/>
                  </a:lnTo>
                  <a:lnTo>
                    <a:pt x="6098" y="13389"/>
                  </a:lnTo>
                  <a:lnTo>
                    <a:pt x="5739" y="13389"/>
                  </a:lnTo>
                  <a:lnTo>
                    <a:pt x="5418" y="13389"/>
                  </a:lnTo>
                  <a:lnTo>
                    <a:pt x="5079" y="13345"/>
                  </a:lnTo>
                  <a:lnTo>
                    <a:pt x="4758" y="13301"/>
                  </a:lnTo>
                  <a:lnTo>
                    <a:pt x="4474" y="13213"/>
                  </a:lnTo>
                  <a:lnTo>
                    <a:pt x="4172" y="13114"/>
                  </a:lnTo>
                  <a:lnTo>
                    <a:pt x="3965" y="12982"/>
                  </a:lnTo>
                  <a:lnTo>
                    <a:pt x="3738" y="12838"/>
                  </a:lnTo>
                  <a:lnTo>
                    <a:pt x="3493" y="12706"/>
                  </a:lnTo>
                  <a:lnTo>
                    <a:pt x="3228" y="12607"/>
                  </a:lnTo>
                  <a:lnTo>
                    <a:pt x="2945" y="12519"/>
                  </a:lnTo>
                  <a:lnTo>
                    <a:pt x="2700" y="12431"/>
                  </a:lnTo>
                  <a:lnTo>
                    <a:pt x="2397" y="12375"/>
                  </a:lnTo>
                  <a:lnTo>
                    <a:pt x="2152" y="12331"/>
                  </a:lnTo>
                  <a:lnTo>
                    <a:pt x="1888" y="12309"/>
                  </a:lnTo>
                  <a:lnTo>
                    <a:pt x="1642" y="12309"/>
                  </a:lnTo>
                  <a:lnTo>
                    <a:pt x="1397" y="12331"/>
                  </a:lnTo>
                  <a:lnTo>
                    <a:pt x="1170" y="12397"/>
                  </a:lnTo>
                  <a:lnTo>
                    <a:pt x="962" y="12453"/>
                  </a:lnTo>
                  <a:lnTo>
                    <a:pt x="774" y="12563"/>
                  </a:lnTo>
                  <a:lnTo>
                    <a:pt x="623" y="12684"/>
                  </a:lnTo>
                  <a:lnTo>
                    <a:pt x="528" y="12838"/>
                  </a:lnTo>
                  <a:lnTo>
                    <a:pt x="453" y="13026"/>
                  </a:lnTo>
                  <a:lnTo>
                    <a:pt x="339" y="13477"/>
                  </a:lnTo>
                  <a:lnTo>
                    <a:pt x="226" y="13984"/>
                  </a:lnTo>
                  <a:lnTo>
                    <a:pt x="151" y="14535"/>
                  </a:lnTo>
                  <a:lnTo>
                    <a:pt x="113" y="15075"/>
                  </a:lnTo>
                  <a:lnTo>
                    <a:pt x="113" y="15626"/>
                  </a:lnTo>
                  <a:lnTo>
                    <a:pt x="151" y="16133"/>
                  </a:lnTo>
                  <a:lnTo>
                    <a:pt x="188" y="16376"/>
                  </a:lnTo>
                  <a:lnTo>
                    <a:pt x="264" y="16585"/>
                  </a:lnTo>
                  <a:lnTo>
                    <a:pt x="339" y="16773"/>
                  </a:lnTo>
                  <a:lnTo>
                    <a:pt x="453" y="16938"/>
                  </a:lnTo>
                  <a:lnTo>
                    <a:pt x="1095" y="16883"/>
                  </a:lnTo>
                  <a:lnTo>
                    <a:pt x="1963" y="16795"/>
                  </a:lnTo>
                  <a:lnTo>
                    <a:pt x="2945" y="16751"/>
                  </a:lnTo>
                  <a:lnTo>
                    <a:pt x="3965" y="16706"/>
                  </a:lnTo>
                  <a:lnTo>
                    <a:pt x="5022" y="16684"/>
                  </a:lnTo>
                  <a:lnTo>
                    <a:pt x="5947" y="16684"/>
                  </a:lnTo>
                  <a:lnTo>
                    <a:pt x="6759" y="16706"/>
                  </a:lnTo>
                  <a:lnTo>
                    <a:pt x="7363" y="16751"/>
                  </a:lnTo>
                  <a:lnTo>
                    <a:pt x="7948" y="16839"/>
                  </a:lnTo>
                  <a:lnTo>
                    <a:pt x="8458" y="16916"/>
                  </a:lnTo>
                  <a:lnTo>
                    <a:pt x="8893" y="17026"/>
                  </a:lnTo>
                  <a:lnTo>
                    <a:pt x="9289" y="17158"/>
                  </a:lnTo>
                  <a:lnTo>
                    <a:pt x="9572" y="17280"/>
                  </a:lnTo>
                  <a:lnTo>
                    <a:pt x="9799" y="17412"/>
                  </a:lnTo>
                  <a:lnTo>
                    <a:pt x="9969" y="17555"/>
                  </a:lnTo>
                  <a:lnTo>
                    <a:pt x="10120" y="17687"/>
                  </a:lnTo>
                  <a:lnTo>
                    <a:pt x="10158" y="17831"/>
                  </a:lnTo>
                  <a:lnTo>
                    <a:pt x="10195" y="17974"/>
                  </a:lnTo>
                  <a:lnTo>
                    <a:pt x="10158" y="18128"/>
                  </a:lnTo>
                  <a:lnTo>
                    <a:pt x="10082" y="18271"/>
                  </a:lnTo>
                  <a:lnTo>
                    <a:pt x="9969" y="18426"/>
                  </a:lnTo>
                  <a:lnTo>
                    <a:pt x="9837" y="18569"/>
                  </a:lnTo>
                  <a:lnTo>
                    <a:pt x="9648" y="18701"/>
                  </a:lnTo>
                  <a:lnTo>
                    <a:pt x="9440" y="18822"/>
                  </a:lnTo>
                  <a:lnTo>
                    <a:pt x="9213" y="18999"/>
                  </a:lnTo>
                  <a:lnTo>
                    <a:pt x="9044" y="19186"/>
                  </a:lnTo>
                  <a:lnTo>
                    <a:pt x="8893" y="19395"/>
                  </a:lnTo>
                  <a:lnTo>
                    <a:pt x="8817" y="19627"/>
                  </a:lnTo>
                  <a:lnTo>
                    <a:pt x="8779" y="19858"/>
                  </a:lnTo>
                  <a:lnTo>
                    <a:pt x="8779" y="20112"/>
                  </a:lnTo>
                  <a:lnTo>
                    <a:pt x="8855" y="20354"/>
                  </a:lnTo>
                  <a:lnTo>
                    <a:pt x="8968" y="20586"/>
                  </a:lnTo>
                  <a:lnTo>
                    <a:pt x="9138" y="20817"/>
                  </a:lnTo>
                  <a:lnTo>
                    <a:pt x="9365" y="21026"/>
                  </a:lnTo>
                  <a:lnTo>
                    <a:pt x="9610" y="21192"/>
                  </a:lnTo>
                  <a:lnTo>
                    <a:pt x="9950" y="21368"/>
                  </a:lnTo>
                  <a:lnTo>
                    <a:pt x="10120" y="21445"/>
                  </a:lnTo>
                  <a:lnTo>
                    <a:pt x="10346" y="21511"/>
                  </a:lnTo>
                  <a:lnTo>
                    <a:pt x="10516" y="21555"/>
                  </a:lnTo>
                  <a:lnTo>
                    <a:pt x="10743" y="21600"/>
                  </a:lnTo>
                  <a:lnTo>
                    <a:pt x="10988" y="21644"/>
                  </a:lnTo>
                  <a:lnTo>
                    <a:pt x="11215" y="21666"/>
                  </a:lnTo>
                  <a:lnTo>
                    <a:pt x="11498" y="21666"/>
                  </a:lnTo>
                  <a:lnTo>
                    <a:pt x="11762" y="21666"/>
                  </a:lnTo>
                  <a:lnTo>
                    <a:pt x="12253" y="21644"/>
                  </a:lnTo>
                  <a:lnTo>
                    <a:pt x="12763" y="21577"/>
                  </a:lnTo>
                  <a:lnTo>
                    <a:pt x="13197" y="21467"/>
                  </a:lnTo>
                  <a:lnTo>
                    <a:pt x="13556" y="21346"/>
                  </a:lnTo>
                  <a:lnTo>
                    <a:pt x="13896" y="21192"/>
                  </a:lnTo>
                  <a:lnTo>
                    <a:pt x="14179" y="21026"/>
                  </a:lnTo>
                  <a:lnTo>
                    <a:pt x="14444" y="20839"/>
                  </a:lnTo>
                  <a:lnTo>
                    <a:pt x="14576" y="20641"/>
                  </a:lnTo>
                  <a:lnTo>
                    <a:pt x="14727" y="20431"/>
                  </a:lnTo>
                  <a:lnTo>
                    <a:pt x="14765" y="20200"/>
                  </a:lnTo>
                  <a:lnTo>
                    <a:pt x="14802" y="19991"/>
                  </a:lnTo>
                  <a:lnTo>
                    <a:pt x="14727" y="19759"/>
                  </a:lnTo>
                  <a:lnTo>
                    <a:pt x="14613" y="19550"/>
                  </a:lnTo>
                  <a:lnTo>
                    <a:pt x="14444" y="19307"/>
                  </a:lnTo>
                  <a:lnTo>
                    <a:pt x="14217" y="19098"/>
                  </a:lnTo>
                  <a:lnTo>
                    <a:pt x="13934" y="18911"/>
                  </a:lnTo>
                  <a:lnTo>
                    <a:pt x="13669" y="18745"/>
                  </a:lnTo>
                  <a:lnTo>
                    <a:pt x="13462" y="18547"/>
                  </a:lnTo>
                  <a:lnTo>
                    <a:pt x="13311" y="18337"/>
                  </a:lnTo>
                  <a:lnTo>
                    <a:pt x="13197" y="18150"/>
                  </a:lnTo>
                  <a:lnTo>
                    <a:pt x="13122" y="17941"/>
                  </a:lnTo>
                  <a:lnTo>
                    <a:pt x="13122" y="17720"/>
                  </a:lnTo>
                  <a:lnTo>
                    <a:pt x="13122" y="17533"/>
                  </a:lnTo>
                  <a:lnTo>
                    <a:pt x="13197" y="17346"/>
                  </a:lnTo>
                  <a:lnTo>
                    <a:pt x="13273" y="17158"/>
                  </a:lnTo>
                  <a:lnTo>
                    <a:pt x="13386" y="16982"/>
                  </a:lnTo>
                  <a:lnTo>
                    <a:pt x="13537" y="16839"/>
                  </a:lnTo>
                  <a:lnTo>
                    <a:pt x="13707" y="16706"/>
                  </a:lnTo>
                  <a:lnTo>
                    <a:pt x="13896" y="16607"/>
                  </a:lnTo>
                  <a:lnTo>
                    <a:pt x="14104" y="16519"/>
                  </a:lnTo>
                  <a:lnTo>
                    <a:pt x="14330" y="16453"/>
                  </a:lnTo>
                  <a:lnTo>
                    <a:pt x="14538" y="16431"/>
                  </a:lnTo>
                  <a:lnTo>
                    <a:pt x="14897" y="16453"/>
                  </a:lnTo>
                  <a:lnTo>
                    <a:pt x="15406" y="16497"/>
                  </a:lnTo>
                  <a:lnTo>
                    <a:pt x="16105" y="16541"/>
                  </a:lnTo>
                  <a:lnTo>
                    <a:pt x="16898" y="16607"/>
                  </a:lnTo>
                  <a:lnTo>
                    <a:pt x="17804" y="16651"/>
                  </a:lnTo>
                  <a:lnTo>
                    <a:pt x="18786" y="16684"/>
                  </a:lnTo>
                  <a:lnTo>
                    <a:pt x="19844" y="16728"/>
                  </a:lnTo>
                  <a:lnTo>
                    <a:pt x="20920" y="16751"/>
                  </a:lnTo>
                  <a:lnTo>
                    <a:pt x="21109" y="16497"/>
                  </a:lnTo>
                  <a:lnTo>
                    <a:pt x="21241" y="16222"/>
                  </a:lnTo>
                  <a:lnTo>
                    <a:pt x="21392" y="15946"/>
                  </a:lnTo>
                  <a:lnTo>
                    <a:pt x="21467" y="15648"/>
                  </a:lnTo>
                  <a:lnTo>
                    <a:pt x="21543" y="15351"/>
                  </a:lnTo>
                  <a:lnTo>
                    <a:pt x="21618" y="15042"/>
                  </a:lnTo>
                  <a:lnTo>
                    <a:pt x="21618" y="14745"/>
                  </a:lnTo>
                  <a:lnTo>
                    <a:pt x="21618" y="14447"/>
                  </a:lnTo>
                  <a:lnTo>
                    <a:pt x="21618" y="14150"/>
                  </a:lnTo>
                  <a:lnTo>
                    <a:pt x="21581" y="13852"/>
                  </a:lnTo>
                  <a:lnTo>
                    <a:pt x="21505" y="13577"/>
                  </a:lnTo>
                  <a:lnTo>
                    <a:pt x="21430" y="13301"/>
                  </a:lnTo>
                  <a:lnTo>
                    <a:pt x="21354" y="13048"/>
                  </a:lnTo>
                  <a:lnTo>
                    <a:pt x="21241" y="12816"/>
                  </a:lnTo>
                  <a:lnTo>
                    <a:pt x="21146" y="12607"/>
                  </a:lnTo>
                  <a:lnTo>
                    <a:pt x="21033" y="12431"/>
                  </a:lnTo>
                  <a:lnTo>
                    <a:pt x="20920" y="12265"/>
                  </a:lnTo>
                  <a:lnTo>
                    <a:pt x="20769" y="12144"/>
                  </a:lnTo>
                  <a:lnTo>
                    <a:pt x="20637" y="12034"/>
                  </a:lnTo>
                  <a:lnTo>
                    <a:pt x="20486" y="11946"/>
                  </a:lnTo>
                  <a:lnTo>
                    <a:pt x="20297" y="11891"/>
                  </a:lnTo>
                  <a:lnTo>
                    <a:pt x="20165" y="11846"/>
                  </a:lnTo>
                  <a:lnTo>
                    <a:pt x="19976" y="11824"/>
                  </a:lnTo>
                  <a:lnTo>
                    <a:pt x="19806" y="11802"/>
                  </a:lnTo>
                  <a:lnTo>
                    <a:pt x="19390" y="11824"/>
                  </a:lnTo>
                  <a:lnTo>
                    <a:pt x="18956" y="11891"/>
                  </a:lnTo>
                  <a:lnTo>
                    <a:pt x="18503" y="11968"/>
                  </a:lnTo>
                  <a:lnTo>
                    <a:pt x="17993" y="12078"/>
                  </a:lnTo>
                  <a:lnTo>
                    <a:pt x="17653" y="12144"/>
                  </a:lnTo>
                  <a:lnTo>
                    <a:pt x="17332" y="12199"/>
                  </a:lnTo>
                  <a:lnTo>
                    <a:pt x="17049" y="12221"/>
                  </a:lnTo>
                  <a:lnTo>
                    <a:pt x="16747" y="12243"/>
                  </a:lnTo>
                  <a:lnTo>
                    <a:pt x="16464" y="12243"/>
                  </a:lnTo>
                  <a:lnTo>
                    <a:pt x="16218" y="12243"/>
                  </a:lnTo>
                  <a:lnTo>
                    <a:pt x="15992" y="12221"/>
                  </a:lnTo>
                  <a:lnTo>
                    <a:pt x="15746" y="12199"/>
                  </a:lnTo>
                  <a:lnTo>
                    <a:pt x="15520" y="12155"/>
                  </a:lnTo>
                  <a:lnTo>
                    <a:pt x="15350" y="12122"/>
                  </a:lnTo>
                  <a:lnTo>
                    <a:pt x="15161" y="12056"/>
                  </a:lnTo>
                  <a:lnTo>
                    <a:pt x="14972" y="11990"/>
                  </a:lnTo>
                  <a:lnTo>
                    <a:pt x="14689" y="11846"/>
                  </a:lnTo>
                  <a:lnTo>
                    <a:pt x="14444" y="11670"/>
                  </a:lnTo>
                  <a:lnTo>
                    <a:pt x="14255" y="11483"/>
                  </a:lnTo>
                  <a:lnTo>
                    <a:pt x="14104" y="11295"/>
                  </a:lnTo>
                  <a:lnTo>
                    <a:pt x="14028" y="11086"/>
                  </a:lnTo>
                  <a:lnTo>
                    <a:pt x="13972" y="10888"/>
                  </a:lnTo>
                  <a:lnTo>
                    <a:pt x="13972" y="10700"/>
                  </a:lnTo>
                  <a:lnTo>
                    <a:pt x="14009" y="10513"/>
                  </a:lnTo>
                  <a:lnTo>
                    <a:pt x="14066" y="10359"/>
                  </a:lnTo>
                  <a:lnTo>
                    <a:pt x="14179" y="10215"/>
                  </a:lnTo>
                  <a:lnTo>
                    <a:pt x="14406" y="10006"/>
                  </a:lnTo>
                  <a:lnTo>
                    <a:pt x="14651" y="9830"/>
                  </a:lnTo>
                  <a:lnTo>
                    <a:pt x="14878" y="9686"/>
                  </a:lnTo>
                  <a:lnTo>
                    <a:pt x="15123" y="9554"/>
                  </a:lnTo>
                  <a:lnTo>
                    <a:pt x="15350" y="9477"/>
                  </a:lnTo>
                  <a:lnTo>
                    <a:pt x="15558" y="9411"/>
                  </a:lnTo>
                  <a:lnTo>
                    <a:pt x="15803" y="9345"/>
                  </a:lnTo>
                  <a:lnTo>
                    <a:pt x="16030" y="9323"/>
                  </a:lnTo>
                  <a:lnTo>
                    <a:pt x="16256" y="9301"/>
                  </a:lnTo>
                  <a:lnTo>
                    <a:pt x="16464" y="9323"/>
                  </a:lnTo>
                  <a:lnTo>
                    <a:pt x="16690" y="9345"/>
                  </a:lnTo>
                  <a:lnTo>
                    <a:pt x="16898" y="9367"/>
                  </a:lnTo>
                  <a:lnTo>
                    <a:pt x="17332" y="9477"/>
                  </a:lnTo>
                  <a:lnTo>
                    <a:pt x="17767" y="9598"/>
                  </a:lnTo>
                  <a:lnTo>
                    <a:pt x="18163" y="9731"/>
                  </a:lnTo>
                  <a:lnTo>
                    <a:pt x="18597" y="9874"/>
                  </a:lnTo>
                  <a:lnTo>
                    <a:pt x="18994" y="10006"/>
                  </a:lnTo>
                  <a:lnTo>
                    <a:pt x="19428" y="10083"/>
                  </a:lnTo>
                  <a:lnTo>
                    <a:pt x="19617" y="10127"/>
                  </a:lnTo>
                  <a:lnTo>
                    <a:pt x="19844" y="10149"/>
                  </a:lnTo>
                  <a:lnTo>
                    <a:pt x="20013" y="10149"/>
                  </a:lnTo>
                  <a:lnTo>
                    <a:pt x="20240" y="10127"/>
                  </a:lnTo>
                  <a:lnTo>
                    <a:pt x="20410" y="10105"/>
                  </a:lnTo>
                  <a:lnTo>
                    <a:pt x="20637" y="10061"/>
                  </a:lnTo>
                  <a:lnTo>
                    <a:pt x="20844" y="9984"/>
                  </a:lnTo>
                  <a:lnTo>
                    <a:pt x="21033" y="9896"/>
                  </a:lnTo>
                  <a:lnTo>
                    <a:pt x="21146" y="9830"/>
                  </a:lnTo>
                  <a:lnTo>
                    <a:pt x="21203" y="9753"/>
                  </a:lnTo>
                  <a:lnTo>
                    <a:pt x="21279" y="9642"/>
                  </a:lnTo>
                  <a:lnTo>
                    <a:pt x="21354" y="9521"/>
                  </a:lnTo>
                  <a:lnTo>
                    <a:pt x="21430" y="9246"/>
                  </a:lnTo>
                  <a:lnTo>
                    <a:pt x="21430" y="8904"/>
                  </a:lnTo>
                  <a:lnTo>
                    <a:pt x="21430" y="8540"/>
                  </a:lnTo>
                  <a:lnTo>
                    <a:pt x="21392" y="8144"/>
                  </a:lnTo>
                  <a:lnTo>
                    <a:pt x="21354" y="7714"/>
                  </a:lnTo>
                  <a:lnTo>
                    <a:pt x="21279" y="7295"/>
                  </a:lnTo>
                  <a:lnTo>
                    <a:pt x="21146" y="6446"/>
                  </a:lnTo>
                  <a:lnTo>
                    <a:pt x="20995" y="5686"/>
                  </a:lnTo>
                  <a:lnTo>
                    <a:pt x="20958" y="5366"/>
                  </a:lnTo>
                  <a:lnTo>
                    <a:pt x="20958" y="5091"/>
                  </a:lnTo>
                  <a:lnTo>
                    <a:pt x="20958" y="4860"/>
                  </a:lnTo>
                  <a:lnTo>
                    <a:pt x="21033" y="4716"/>
                  </a:lnTo>
                  <a:lnTo>
                    <a:pt x="20637" y="4860"/>
                  </a:lnTo>
                  <a:lnTo>
                    <a:pt x="20127" y="4992"/>
                  </a:lnTo>
                  <a:lnTo>
                    <a:pt x="19617" y="5069"/>
                  </a:lnTo>
                  <a:lnTo>
                    <a:pt x="19032" y="5157"/>
                  </a:lnTo>
                  <a:lnTo>
                    <a:pt x="18465" y="5201"/>
                  </a:lnTo>
                  <a:lnTo>
                    <a:pt x="17842" y="5245"/>
                  </a:lnTo>
                  <a:lnTo>
                    <a:pt x="17219" y="5267"/>
                  </a:lnTo>
                  <a:lnTo>
                    <a:pt x="16615" y="5267"/>
                  </a:lnTo>
                  <a:lnTo>
                    <a:pt x="15992" y="5245"/>
                  </a:lnTo>
                  <a:lnTo>
                    <a:pt x="15369" y="5201"/>
                  </a:lnTo>
                  <a:lnTo>
                    <a:pt x="14840" y="5157"/>
                  </a:lnTo>
                  <a:lnTo>
                    <a:pt x="14293" y="5091"/>
                  </a:lnTo>
                  <a:lnTo>
                    <a:pt x="13783" y="5014"/>
                  </a:lnTo>
                  <a:lnTo>
                    <a:pt x="13386" y="4926"/>
                  </a:lnTo>
                  <a:lnTo>
                    <a:pt x="13027" y="4815"/>
                  </a:lnTo>
                  <a:lnTo>
                    <a:pt x="12725" y="4716"/>
                  </a:lnTo>
                  <a:lnTo>
                    <a:pt x="12480" y="4606"/>
                  </a:lnTo>
                  <a:lnTo>
                    <a:pt x="12291" y="4496"/>
                  </a:lnTo>
                  <a:lnTo>
                    <a:pt x="12197" y="4397"/>
                  </a:lnTo>
                  <a:lnTo>
                    <a:pt x="12083" y="4286"/>
                  </a:lnTo>
                  <a:lnTo>
                    <a:pt x="12046" y="4187"/>
                  </a:lnTo>
                  <a:lnTo>
                    <a:pt x="12008" y="4077"/>
                  </a:lnTo>
                  <a:lnTo>
                    <a:pt x="12046" y="3967"/>
                  </a:lnTo>
                  <a:lnTo>
                    <a:pt x="12121" y="3868"/>
                  </a:lnTo>
                  <a:lnTo>
                    <a:pt x="12197" y="3735"/>
                  </a:lnTo>
                  <a:lnTo>
                    <a:pt x="12291" y="3614"/>
                  </a:lnTo>
                  <a:lnTo>
                    <a:pt x="12442" y="3482"/>
                  </a:lnTo>
                  <a:lnTo>
                    <a:pt x="12631" y="3361"/>
                  </a:lnTo>
                  <a:lnTo>
                    <a:pt x="13065" y="3085"/>
                  </a:lnTo>
                  <a:lnTo>
                    <a:pt x="13537" y="2766"/>
                  </a:lnTo>
                  <a:lnTo>
                    <a:pt x="13783" y="2578"/>
                  </a:lnTo>
                  <a:lnTo>
                    <a:pt x="13934" y="2380"/>
                  </a:lnTo>
                  <a:lnTo>
                    <a:pt x="14028" y="2171"/>
                  </a:lnTo>
                  <a:lnTo>
                    <a:pt x="14104" y="1961"/>
                  </a:lnTo>
                  <a:lnTo>
                    <a:pt x="14104" y="1730"/>
                  </a:lnTo>
                  <a:lnTo>
                    <a:pt x="14066" y="1498"/>
                  </a:lnTo>
                  <a:lnTo>
                    <a:pt x="13972" y="1267"/>
                  </a:lnTo>
                  <a:lnTo>
                    <a:pt x="13820" y="1057"/>
                  </a:lnTo>
                  <a:lnTo>
                    <a:pt x="13594" y="837"/>
                  </a:lnTo>
                  <a:lnTo>
                    <a:pt x="13386" y="628"/>
                  </a:lnTo>
                  <a:lnTo>
                    <a:pt x="13103" y="462"/>
                  </a:lnTo>
                  <a:lnTo>
                    <a:pt x="12763" y="308"/>
                  </a:lnTo>
                  <a:lnTo>
                    <a:pt x="12404" y="187"/>
                  </a:lnTo>
                  <a:lnTo>
                    <a:pt x="12008" y="77"/>
                  </a:lnTo>
                  <a:lnTo>
                    <a:pt x="11574" y="33"/>
                  </a:lnTo>
                  <a:lnTo>
                    <a:pt x="11102" y="11"/>
                  </a:lnTo>
                  <a:lnTo>
                    <a:pt x="10667" y="11"/>
                  </a:lnTo>
                  <a:lnTo>
                    <a:pt x="10233" y="77"/>
                  </a:lnTo>
                  <a:lnTo>
                    <a:pt x="9837" y="187"/>
                  </a:lnTo>
                  <a:lnTo>
                    <a:pt x="9440" y="286"/>
                  </a:lnTo>
                  <a:lnTo>
                    <a:pt x="9062" y="462"/>
                  </a:lnTo>
                  <a:lnTo>
                    <a:pt x="8741" y="628"/>
                  </a:lnTo>
                  <a:lnTo>
                    <a:pt x="8458" y="815"/>
                  </a:lnTo>
                  <a:lnTo>
                    <a:pt x="8232" y="1035"/>
                  </a:lnTo>
                  <a:lnTo>
                    <a:pt x="8062" y="1245"/>
                  </a:lnTo>
                  <a:lnTo>
                    <a:pt x="7911" y="1476"/>
                  </a:lnTo>
                  <a:lnTo>
                    <a:pt x="7835" y="1708"/>
                  </a:lnTo>
                  <a:lnTo>
                    <a:pt x="7797" y="1961"/>
                  </a:lnTo>
                  <a:lnTo>
                    <a:pt x="7835" y="2193"/>
                  </a:lnTo>
                  <a:lnTo>
                    <a:pt x="7948" y="2402"/>
                  </a:lnTo>
                  <a:lnTo>
                    <a:pt x="8062" y="2534"/>
                  </a:lnTo>
                  <a:lnTo>
                    <a:pt x="8175" y="2644"/>
                  </a:lnTo>
                  <a:lnTo>
                    <a:pt x="8269" y="2744"/>
                  </a:lnTo>
                  <a:lnTo>
                    <a:pt x="8420" y="2832"/>
                  </a:lnTo>
                  <a:lnTo>
                    <a:pt x="8704" y="3019"/>
                  </a:lnTo>
                  <a:lnTo>
                    <a:pt x="8968" y="3206"/>
                  </a:lnTo>
                  <a:lnTo>
                    <a:pt x="9138" y="3405"/>
                  </a:lnTo>
                  <a:lnTo>
                    <a:pt x="9327" y="3570"/>
                  </a:lnTo>
                  <a:lnTo>
                    <a:pt x="9440" y="3735"/>
                  </a:lnTo>
                  <a:lnTo>
                    <a:pt x="9516" y="3890"/>
                  </a:lnTo>
                  <a:lnTo>
                    <a:pt x="9534" y="4033"/>
                  </a:lnTo>
                  <a:lnTo>
                    <a:pt x="9534" y="4165"/>
                  </a:lnTo>
                  <a:lnTo>
                    <a:pt x="9516" y="4286"/>
                  </a:lnTo>
                  <a:lnTo>
                    <a:pt x="9440" y="4397"/>
                  </a:lnTo>
                  <a:lnTo>
                    <a:pt x="9327" y="4496"/>
                  </a:lnTo>
                  <a:lnTo>
                    <a:pt x="9176" y="4562"/>
                  </a:lnTo>
                  <a:lnTo>
                    <a:pt x="9006" y="4628"/>
                  </a:lnTo>
                  <a:lnTo>
                    <a:pt x="8779" y="4694"/>
                  </a:lnTo>
                  <a:lnTo>
                    <a:pt x="8534" y="4716"/>
                  </a:lnTo>
                  <a:lnTo>
                    <a:pt x="8232" y="4716"/>
                  </a:lnTo>
                  <a:lnTo>
                    <a:pt x="7118" y="4738"/>
                  </a:lnTo>
                  <a:lnTo>
                    <a:pt x="5947" y="4771"/>
                  </a:lnTo>
                  <a:lnTo>
                    <a:pt x="4795" y="4815"/>
                  </a:lnTo>
                  <a:lnTo>
                    <a:pt x="3681" y="4860"/>
                  </a:lnTo>
                  <a:lnTo>
                    <a:pt x="2662" y="4882"/>
                  </a:lnTo>
                  <a:lnTo>
                    <a:pt x="1755" y="4882"/>
                  </a:lnTo>
                  <a:lnTo>
                    <a:pt x="1359" y="4860"/>
                  </a:lnTo>
                  <a:lnTo>
                    <a:pt x="981" y="4837"/>
                  </a:lnTo>
                  <a:lnTo>
                    <a:pt x="698" y="4771"/>
                  </a:lnTo>
                  <a:lnTo>
                    <a:pt x="453" y="4716"/>
                  </a:lnTo>
                  <a:lnTo>
                    <a:pt x="453" y="5322"/>
                  </a:lnTo>
                  <a:lnTo>
                    <a:pt x="453" y="6083"/>
                  </a:lnTo>
                  <a:lnTo>
                    <a:pt x="453" y="6909"/>
                  </a:lnTo>
                  <a:lnTo>
                    <a:pt x="453" y="7780"/>
                  </a:lnTo>
                  <a:lnTo>
                    <a:pt x="453" y="8606"/>
                  </a:lnTo>
                  <a:lnTo>
                    <a:pt x="453" y="9345"/>
                  </a:lnTo>
                  <a:lnTo>
                    <a:pt x="453" y="9918"/>
                  </a:lnTo>
                  <a:lnTo>
                    <a:pt x="453" y="10282"/>
                  </a:lnTo>
                  <a:lnTo>
                    <a:pt x="490" y="10381"/>
                  </a:lnTo>
                  <a:lnTo>
                    <a:pt x="547" y="10491"/>
                  </a:lnTo>
                  <a:lnTo>
                    <a:pt x="660" y="10590"/>
                  </a:lnTo>
                  <a:lnTo>
                    <a:pt x="811" y="10700"/>
                  </a:lnTo>
                  <a:lnTo>
                    <a:pt x="981" y="10811"/>
                  </a:lnTo>
                  <a:lnTo>
                    <a:pt x="1208" y="10888"/>
                  </a:lnTo>
                  <a:lnTo>
                    <a:pt x="1453" y="10954"/>
                  </a:lnTo>
                  <a:lnTo>
                    <a:pt x="1718" y="11020"/>
                  </a:lnTo>
                  <a:lnTo>
                    <a:pt x="1963" y="11064"/>
                  </a:lnTo>
                  <a:lnTo>
                    <a:pt x="2265" y="11086"/>
                  </a:lnTo>
                  <a:lnTo>
                    <a:pt x="2548" y="11064"/>
                  </a:lnTo>
                  <a:lnTo>
                    <a:pt x="2794" y="11042"/>
                  </a:lnTo>
                  <a:lnTo>
                    <a:pt x="3096" y="10976"/>
                  </a:lnTo>
                  <a:lnTo>
                    <a:pt x="3341" y="10888"/>
                  </a:lnTo>
                  <a:lnTo>
                    <a:pt x="3606" y="10766"/>
                  </a:lnTo>
                  <a:lnTo>
                    <a:pt x="3813" y="10590"/>
                  </a:lnTo>
                  <a:close/>
                </a:path>
              </a:pathLst>
            </a:custGeom>
            <a:solidFill>
              <a:srgbClr val="D8EBB3"/>
            </a:solidFill>
            <a:ln w="28575">
              <a:solidFill>
                <a:srgbClr val="000000"/>
              </a:solidFill>
              <a:miter lim="800000"/>
              <a:headEnd/>
              <a:tailEnd/>
            </a:ln>
          </p:spPr>
          <p:txBody>
            <a:bodyPr/>
            <a:lstStyle/>
            <a:p>
              <a:endParaRPr lang="en-US" dirty="0"/>
            </a:p>
          </p:txBody>
        </p:sp>
        <p:sp>
          <p:nvSpPr>
            <p:cNvPr id="54278" name="Puzzle1"/>
            <p:cNvSpPr>
              <a:spLocks noEditPoints="1" noChangeArrowheads="1"/>
            </p:cNvSpPr>
            <p:nvPr/>
          </p:nvSpPr>
          <p:spPr bwMode="auto">
            <a:xfrm>
              <a:off x="1824" y="1091"/>
              <a:ext cx="1800" cy="1051"/>
            </a:xfrm>
            <a:custGeom>
              <a:avLst/>
              <a:gdLst>
                <a:gd name="T0" fmla="*/ 16740 w 21600"/>
                <a:gd name="T1" fmla="*/ 21078 h 21600"/>
                <a:gd name="T2" fmla="*/ 16976 w 21600"/>
                <a:gd name="T3" fmla="*/ 521 h 21600"/>
                <a:gd name="T4" fmla="*/ 4725 w 21600"/>
                <a:gd name="T5" fmla="*/ 856 h 21600"/>
                <a:gd name="T6" fmla="*/ 5040 w 21600"/>
                <a:gd name="T7" fmla="*/ 21004 h 21600"/>
                <a:gd name="T8" fmla="*/ 10811 w 21600"/>
                <a:gd name="T9" fmla="*/ 12885 h 21600"/>
                <a:gd name="T10" fmla="*/ 10845 w 21600"/>
                <a:gd name="T11" fmla="*/ 8714 h 21600"/>
                <a:gd name="T12" fmla="*/ 21600 w 21600"/>
                <a:gd name="T13" fmla="*/ 10000 h 21600"/>
                <a:gd name="T14" fmla="*/ 56 w 21600"/>
                <a:gd name="T15" fmla="*/ 10000 h 21600"/>
                <a:gd name="T16" fmla="*/ 6086 w 21600"/>
                <a:gd name="T17" fmla="*/ 2569 h 21600"/>
                <a:gd name="T18" fmla="*/ 16132 w 21600"/>
                <a:gd name="T19" fmla="*/ 19552 h 21600"/>
              </a:gdLst>
              <a:ahLst/>
              <a:cxnLst>
                <a:cxn ang="0">
                  <a:pos x="T0" y="T1"/>
                </a:cxn>
                <a:cxn ang="0">
                  <a:pos x="T2" y="T3"/>
                </a:cxn>
                <a:cxn ang="0">
                  <a:pos x="T4" y="T5"/>
                </a:cxn>
                <a:cxn ang="0">
                  <a:pos x="T6" y="T7"/>
                </a:cxn>
                <a:cxn ang="0">
                  <a:pos x="T8" y="T9"/>
                </a:cxn>
                <a:cxn ang="0">
                  <a:pos x="T10" y="T11"/>
                </a:cxn>
                <a:cxn ang="0">
                  <a:pos x="T12" y="T13"/>
                </a:cxn>
                <a:cxn ang="0">
                  <a:pos x="T14" y="T15"/>
                </a:cxn>
              </a:cxnLst>
              <a:rect l="T16" t="T17" r="T18" b="T19"/>
              <a:pathLst>
                <a:path w="21600" h="21600">
                  <a:moveTo>
                    <a:pt x="9360" y="20836"/>
                  </a:moveTo>
                  <a:lnTo>
                    <a:pt x="9528" y="20836"/>
                  </a:lnTo>
                  <a:lnTo>
                    <a:pt x="9686" y="20762"/>
                  </a:lnTo>
                  <a:lnTo>
                    <a:pt x="9810" y="20687"/>
                  </a:lnTo>
                  <a:lnTo>
                    <a:pt x="9922" y="20575"/>
                  </a:lnTo>
                  <a:lnTo>
                    <a:pt x="10012" y="20426"/>
                  </a:lnTo>
                  <a:lnTo>
                    <a:pt x="10068" y="20296"/>
                  </a:lnTo>
                  <a:lnTo>
                    <a:pt x="10113" y="20110"/>
                  </a:lnTo>
                  <a:lnTo>
                    <a:pt x="10136" y="19905"/>
                  </a:lnTo>
                  <a:lnTo>
                    <a:pt x="10136" y="19682"/>
                  </a:lnTo>
                  <a:lnTo>
                    <a:pt x="10113" y="19440"/>
                  </a:lnTo>
                  <a:lnTo>
                    <a:pt x="10068" y="19142"/>
                  </a:lnTo>
                  <a:lnTo>
                    <a:pt x="10012" y="18900"/>
                  </a:lnTo>
                  <a:lnTo>
                    <a:pt x="9900" y="18620"/>
                  </a:lnTo>
                  <a:lnTo>
                    <a:pt x="9787" y="18285"/>
                  </a:lnTo>
                  <a:lnTo>
                    <a:pt x="9641" y="17968"/>
                  </a:lnTo>
                  <a:lnTo>
                    <a:pt x="9472" y="17652"/>
                  </a:lnTo>
                  <a:lnTo>
                    <a:pt x="9382" y="17466"/>
                  </a:lnTo>
                  <a:lnTo>
                    <a:pt x="9315" y="17298"/>
                  </a:lnTo>
                  <a:lnTo>
                    <a:pt x="9258" y="17112"/>
                  </a:lnTo>
                  <a:lnTo>
                    <a:pt x="9191" y="16926"/>
                  </a:lnTo>
                  <a:lnTo>
                    <a:pt x="9123" y="16535"/>
                  </a:lnTo>
                  <a:lnTo>
                    <a:pt x="9101" y="16144"/>
                  </a:lnTo>
                  <a:lnTo>
                    <a:pt x="9101" y="15753"/>
                  </a:lnTo>
                  <a:lnTo>
                    <a:pt x="9168" y="15362"/>
                  </a:lnTo>
                  <a:lnTo>
                    <a:pt x="9236" y="14971"/>
                  </a:lnTo>
                  <a:lnTo>
                    <a:pt x="9360" y="14580"/>
                  </a:lnTo>
                  <a:lnTo>
                    <a:pt x="9495" y="14244"/>
                  </a:lnTo>
                  <a:lnTo>
                    <a:pt x="9663" y="13891"/>
                  </a:lnTo>
                  <a:lnTo>
                    <a:pt x="9855" y="13611"/>
                  </a:lnTo>
                  <a:lnTo>
                    <a:pt x="10068" y="13351"/>
                  </a:lnTo>
                  <a:lnTo>
                    <a:pt x="10293" y="13146"/>
                  </a:lnTo>
                  <a:lnTo>
                    <a:pt x="10552" y="12997"/>
                  </a:lnTo>
                  <a:lnTo>
                    <a:pt x="10811" y="12885"/>
                  </a:lnTo>
                  <a:lnTo>
                    <a:pt x="11069" y="12866"/>
                  </a:lnTo>
                  <a:lnTo>
                    <a:pt x="11351" y="12885"/>
                  </a:lnTo>
                  <a:lnTo>
                    <a:pt x="11610" y="12997"/>
                  </a:lnTo>
                  <a:lnTo>
                    <a:pt x="11846" y="13183"/>
                  </a:lnTo>
                  <a:lnTo>
                    <a:pt x="12060" y="13388"/>
                  </a:lnTo>
                  <a:lnTo>
                    <a:pt x="12251" y="13648"/>
                  </a:lnTo>
                  <a:lnTo>
                    <a:pt x="12419" y="13928"/>
                  </a:lnTo>
                  <a:lnTo>
                    <a:pt x="12555" y="14244"/>
                  </a:lnTo>
                  <a:lnTo>
                    <a:pt x="12690" y="14617"/>
                  </a:lnTo>
                  <a:lnTo>
                    <a:pt x="12768" y="15008"/>
                  </a:lnTo>
                  <a:lnTo>
                    <a:pt x="12836" y="15399"/>
                  </a:lnTo>
                  <a:lnTo>
                    <a:pt x="12858" y="15753"/>
                  </a:lnTo>
                  <a:lnTo>
                    <a:pt x="12858" y="16144"/>
                  </a:lnTo>
                  <a:lnTo>
                    <a:pt x="12813" y="16535"/>
                  </a:lnTo>
                  <a:lnTo>
                    <a:pt x="12746" y="16888"/>
                  </a:lnTo>
                  <a:lnTo>
                    <a:pt x="12667" y="17224"/>
                  </a:lnTo>
                  <a:lnTo>
                    <a:pt x="12510" y="17503"/>
                  </a:lnTo>
                  <a:lnTo>
                    <a:pt x="12228" y="18043"/>
                  </a:lnTo>
                  <a:lnTo>
                    <a:pt x="11970" y="18546"/>
                  </a:lnTo>
                  <a:lnTo>
                    <a:pt x="11868" y="18751"/>
                  </a:lnTo>
                  <a:lnTo>
                    <a:pt x="11778" y="18974"/>
                  </a:lnTo>
                  <a:lnTo>
                    <a:pt x="11711" y="19179"/>
                  </a:lnTo>
                  <a:lnTo>
                    <a:pt x="11666" y="19365"/>
                  </a:lnTo>
                  <a:lnTo>
                    <a:pt x="11632" y="19570"/>
                  </a:lnTo>
                  <a:lnTo>
                    <a:pt x="11632" y="19756"/>
                  </a:lnTo>
                  <a:lnTo>
                    <a:pt x="11632" y="19942"/>
                  </a:lnTo>
                  <a:lnTo>
                    <a:pt x="11643" y="20110"/>
                  </a:lnTo>
                  <a:lnTo>
                    <a:pt x="11711" y="20296"/>
                  </a:lnTo>
                  <a:lnTo>
                    <a:pt x="11801" y="20464"/>
                  </a:lnTo>
                  <a:lnTo>
                    <a:pt x="11891" y="20650"/>
                  </a:lnTo>
                  <a:lnTo>
                    <a:pt x="12037" y="20836"/>
                  </a:lnTo>
                  <a:lnTo>
                    <a:pt x="12206" y="21004"/>
                  </a:lnTo>
                  <a:lnTo>
                    <a:pt x="12419" y="21190"/>
                  </a:lnTo>
                  <a:lnTo>
                    <a:pt x="12667" y="21320"/>
                  </a:lnTo>
                  <a:lnTo>
                    <a:pt x="12960" y="21432"/>
                  </a:lnTo>
                  <a:lnTo>
                    <a:pt x="13286" y="21544"/>
                  </a:lnTo>
                  <a:lnTo>
                    <a:pt x="13612" y="21655"/>
                  </a:lnTo>
                  <a:lnTo>
                    <a:pt x="13983" y="21693"/>
                  </a:lnTo>
                  <a:lnTo>
                    <a:pt x="14343" y="21730"/>
                  </a:lnTo>
                  <a:lnTo>
                    <a:pt x="14715" y="21730"/>
                  </a:lnTo>
                  <a:lnTo>
                    <a:pt x="15075" y="21730"/>
                  </a:lnTo>
                  <a:lnTo>
                    <a:pt x="15446" y="21655"/>
                  </a:lnTo>
                  <a:lnTo>
                    <a:pt x="15794" y="21581"/>
                  </a:lnTo>
                  <a:lnTo>
                    <a:pt x="16132" y="21432"/>
                  </a:lnTo>
                  <a:lnTo>
                    <a:pt x="16458" y="21302"/>
                  </a:lnTo>
                  <a:lnTo>
                    <a:pt x="16740" y="21078"/>
                  </a:lnTo>
                  <a:lnTo>
                    <a:pt x="16976" y="20836"/>
                  </a:lnTo>
                  <a:lnTo>
                    <a:pt x="17043" y="20650"/>
                  </a:lnTo>
                  <a:lnTo>
                    <a:pt x="17088" y="20426"/>
                  </a:lnTo>
                  <a:lnTo>
                    <a:pt x="17133" y="20222"/>
                  </a:lnTo>
                  <a:lnTo>
                    <a:pt x="17156" y="19980"/>
                  </a:lnTo>
                  <a:lnTo>
                    <a:pt x="17167" y="19477"/>
                  </a:lnTo>
                  <a:lnTo>
                    <a:pt x="17167" y="18974"/>
                  </a:lnTo>
                  <a:lnTo>
                    <a:pt x="17156" y="18397"/>
                  </a:lnTo>
                  <a:lnTo>
                    <a:pt x="17111" y="17820"/>
                  </a:lnTo>
                  <a:lnTo>
                    <a:pt x="17066" y="17261"/>
                  </a:lnTo>
                  <a:lnTo>
                    <a:pt x="16998" y="16646"/>
                  </a:lnTo>
                  <a:lnTo>
                    <a:pt x="16852" y="15511"/>
                  </a:lnTo>
                  <a:lnTo>
                    <a:pt x="16740" y="14393"/>
                  </a:lnTo>
                  <a:lnTo>
                    <a:pt x="16717" y="13928"/>
                  </a:lnTo>
                  <a:lnTo>
                    <a:pt x="16695" y="13462"/>
                  </a:lnTo>
                  <a:lnTo>
                    <a:pt x="16717" y="13071"/>
                  </a:lnTo>
                  <a:lnTo>
                    <a:pt x="16785" y="12755"/>
                  </a:lnTo>
                  <a:lnTo>
                    <a:pt x="16852" y="12419"/>
                  </a:lnTo>
                  <a:lnTo>
                    <a:pt x="16953" y="12140"/>
                  </a:lnTo>
                  <a:lnTo>
                    <a:pt x="17088" y="11898"/>
                  </a:lnTo>
                  <a:lnTo>
                    <a:pt x="17212" y="11675"/>
                  </a:lnTo>
                  <a:lnTo>
                    <a:pt x="17370" y="11470"/>
                  </a:lnTo>
                  <a:lnTo>
                    <a:pt x="17516" y="11284"/>
                  </a:lnTo>
                  <a:lnTo>
                    <a:pt x="17696" y="11135"/>
                  </a:lnTo>
                  <a:lnTo>
                    <a:pt x="17865" y="11042"/>
                  </a:lnTo>
                  <a:lnTo>
                    <a:pt x="18033" y="10930"/>
                  </a:lnTo>
                  <a:lnTo>
                    <a:pt x="18213" y="10893"/>
                  </a:lnTo>
                  <a:lnTo>
                    <a:pt x="18382" y="10893"/>
                  </a:lnTo>
                  <a:lnTo>
                    <a:pt x="18551" y="10967"/>
                  </a:lnTo>
                  <a:lnTo>
                    <a:pt x="18708" y="11042"/>
                  </a:lnTo>
                  <a:lnTo>
                    <a:pt x="18855" y="11172"/>
                  </a:lnTo>
                  <a:lnTo>
                    <a:pt x="19012" y="11358"/>
                  </a:lnTo>
                  <a:lnTo>
                    <a:pt x="19136" y="11600"/>
                  </a:lnTo>
                  <a:lnTo>
                    <a:pt x="19271" y="11861"/>
                  </a:lnTo>
                  <a:lnTo>
                    <a:pt x="19440" y="12028"/>
                  </a:lnTo>
                  <a:lnTo>
                    <a:pt x="19608" y="12177"/>
                  </a:lnTo>
                  <a:lnTo>
                    <a:pt x="19822" y="12289"/>
                  </a:lnTo>
                  <a:lnTo>
                    <a:pt x="20025" y="12289"/>
                  </a:lnTo>
                  <a:lnTo>
                    <a:pt x="20238" y="12289"/>
                  </a:lnTo>
                  <a:lnTo>
                    <a:pt x="20452" y="12215"/>
                  </a:lnTo>
                  <a:lnTo>
                    <a:pt x="20643" y="12103"/>
                  </a:lnTo>
                  <a:lnTo>
                    <a:pt x="20846" y="11973"/>
                  </a:lnTo>
                  <a:lnTo>
                    <a:pt x="21037" y="11786"/>
                  </a:lnTo>
                  <a:lnTo>
                    <a:pt x="21206" y="11563"/>
                  </a:lnTo>
                  <a:lnTo>
                    <a:pt x="21363" y="11321"/>
                  </a:lnTo>
                  <a:lnTo>
                    <a:pt x="21465" y="11079"/>
                  </a:lnTo>
                  <a:lnTo>
                    <a:pt x="21577" y="10744"/>
                  </a:lnTo>
                  <a:lnTo>
                    <a:pt x="21622" y="10427"/>
                  </a:lnTo>
                  <a:lnTo>
                    <a:pt x="21645" y="10111"/>
                  </a:lnTo>
                  <a:lnTo>
                    <a:pt x="21622" y="9608"/>
                  </a:lnTo>
                  <a:lnTo>
                    <a:pt x="21577" y="9142"/>
                  </a:lnTo>
                  <a:lnTo>
                    <a:pt x="21465" y="8751"/>
                  </a:lnTo>
                  <a:lnTo>
                    <a:pt x="21363" y="8397"/>
                  </a:lnTo>
                  <a:lnTo>
                    <a:pt x="21206" y="8062"/>
                  </a:lnTo>
                  <a:lnTo>
                    <a:pt x="21037" y="7820"/>
                  </a:lnTo>
                  <a:lnTo>
                    <a:pt x="20846" y="7597"/>
                  </a:lnTo>
                  <a:lnTo>
                    <a:pt x="20643" y="7429"/>
                  </a:lnTo>
                  <a:lnTo>
                    <a:pt x="20452" y="7317"/>
                  </a:lnTo>
                  <a:lnTo>
                    <a:pt x="20238" y="7206"/>
                  </a:lnTo>
                  <a:lnTo>
                    <a:pt x="20025" y="7168"/>
                  </a:lnTo>
                  <a:lnTo>
                    <a:pt x="19822" y="7206"/>
                  </a:lnTo>
                  <a:lnTo>
                    <a:pt x="19608" y="7243"/>
                  </a:lnTo>
                  <a:lnTo>
                    <a:pt x="19440" y="7355"/>
                  </a:lnTo>
                  <a:lnTo>
                    <a:pt x="19271" y="7504"/>
                  </a:lnTo>
                  <a:lnTo>
                    <a:pt x="19136" y="7708"/>
                  </a:lnTo>
                  <a:lnTo>
                    <a:pt x="19012" y="7895"/>
                  </a:lnTo>
                  <a:lnTo>
                    <a:pt x="18832" y="8025"/>
                  </a:lnTo>
                  <a:lnTo>
                    <a:pt x="18663" y="8174"/>
                  </a:lnTo>
                  <a:lnTo>
                    <a:pt x="18472" y="8248"/>
                  </a:lnTo>
                  <a:lnTo>
                    <a:pt x="18270" y="8286"/>
                  </a:lnTo>
                  <a:lnTo>
                    <a:pt x="18078" y="8323"/>
                  </a:lnTo>
                  <a:lnTo>
                    <a:pt x="17887" y="8323"/>
                  </a:lnTo>
                  <a:lnTo>
                    <a:pt x="17696" y="8248"/>
                  </a:lnTo>
                  <a:lnTo>
                    <a:pt x="17493" y="8174"/>
                  </a:lnTo>
                  <a:lnTo>
                    <a:pt x="17302" y="8062"/>
                  </a:lnTo>
                  <a:lnTo>
                    <a:pt x="17133" y="7969"/>
                  </a:lnTo>
                  <a:lnTo>
                    <a:pt x="16976" y="7783"/>
                  </a:lnTo>
                  <a:lnTo>
                    <a:pt x="16852" y="7597"/>
                  </a:lnTo>
                  <a:lnTo>
                    <a:pt x="16740" y="7429"/>
                  </a:lnTo>
                  <a:lnTo>
                    <a:pt x="16672" y="7168"/>
                  </a:lnTo>
                  <a:lnTo>
                    <a:pt x="16638" y="6926"/>
                  </a:lnTo>
                  <a:lnTo>
                    <a:pt x="16616" y="6498"/>
                  </a:lnTo>
                  <a:lnTo>
                    <a:pt x="16616" y="5772"/>
                  </a:lnTo>
                  <a:lnTo>
                    <a:pt x="16650" y="4915"/>
                  </a:lnTo>
                  <a:lnTo>
                    <a:pt x="16695" y="3928"/>
                  </a:lnTo>
                  <a:lnTo>
                    <a:pt x="16762" y="2960"/>
                  </a:lnTo>
                  <a:lnTo>
                    <a:pt x="16830" y="1992"/>
                  </a:lnTo>
                  <a:lnTo>
                    <a:pt x="16908" y="1173"/>
                  </a:lnTo>
                  <a:lnTo>
                    <a:pt x="16976" y="521"/>
                  </a:lnTo>
                  <a:lnTo>
                    <a:pt x="16953" y="521"/>
                  </a:lnTo>
                  <a:lnTo>
                    <a:pt x="16931" y="521"/>
                  </a:lnTo>
                  <a:lnTo>
                    <a:pt x="16267" y="484"/>
                  </a:lnTo>
                  <a:lnTo>
                    <a:pt x="15637" y="428"/>
                  </a:lnTo>
                  <a:lnTo>
                    <a:pt x="15063" y="353"/>
                  </a:lnTo>
                  <a:lnTo>
                    <a:pt x="14523" y="279"/>
                  </a:lnTo>
                  <a:lnTo>
                    <a:pt x="14040" y="167"/>
                  </a:lnTo>
                  <a:lnTo>
                    <a:pt x="13635" y="93"/>
                  </a:lnTo>
                  <a:lnTo>
                    <a:pt x="13331" y="18"/>
                  </a:lnTo>
                  <a:lnTo>
                    <a:pt x="13117" y="18"/>
                  </a:lnTo>
                  <a:lnTo>
                    <a:pt x="12982" y="18"/>
                  </a:lnTo>
                  <a:lnTo>
                    <a:pt x="12858" y="130"/>
                  </a:lnTo>
                  <a:lnTo>
                    <a:pt x="12723" y="279"/>
                  </a:lnTo>
                  <a:lnTo>
                    <a:pt x="12622" y="446"/>
                  </a:lnTo>
                  <a:lnTo>
                    <a:pt x="12510" y="670"/>
                  </a:lnTo>
                  <a:lnTo>
                    <a:pt x="12419" y="912"/>
                  </a:lnTo>
                  <a:lnTo>
                    <a:pt x="12363" y="1210"/>
                  </a:lnTo>
                  <a:lnTo>
                    <a:pt x="12318" y="1526"/>
                  </a:lnTo>
                  <a:lnTo>
                    <a:pt x="12273" y="1843"/>
                  </a:lnTo>
                  <a:lnTo>
                    <a:pt x="12251" y="2215"/>
                  </a:lnTo>
                  <a:lnTo>
                    <a:pt x="12273" y="2532"/>
                  </a:lnTo>
                  <a:lnTo>
                    <a:pt x="12318" y="2886"/>
                  </a:lnTo>
                  <a:lnTo>
                    <a:pt x="12386" y="3240"/>
                  </a:lnTo>
                  <a:lnTo>
                    <a:pt x="12464" y="3556"/>
                  </a:lnTo>
                  <a:lnTo>
                    <a:pt x="12577" y="3891"/>
                  </a:lnTo>
                  <a:lnTo>
                    <a:pt x="12746" y="4171"/>
                  </a:lnTo>
                  <a:lnTo>
                    <a:pt x="12926" y="4487"/>
                  </a:lnTo>
                  <a:lnTo>
                    <a:pt x="13050" y="4860"/>
                  </a:lnTo>
                  <a:lnTo>
                    <a:pt x="13162" y="5251"/>
                  </a:lnTo>
                  <a:lnTo>
                    <a:pt x="13218" y="5604"/>
                  </a:lnTo>
                  <a:lnTo>
                    <a:pt x="13263" y="5995"/>
                  </a:lnTo>
                  <a:lnTo>
                    <a:pt x="13241" y="6386"/>
                  </a:lnTo>
                  <a:lnTo>
                    <a:pt x="13218" y="6740"/>
                  </a:lnTo>
                  <a:lnTo>
                    <a:pt x="13139" y="7094"/>
                  </a:lnTo>
                  <a:lnTo>
                    <a:pt x="13050" y="7429"/>
                  </a:lnTo>
                  <a:lnTo>
                    <a:pt x="12903" y="7746"/>
                  </a:lnTo>
                  <a:lnTo>
                    <a:pt x="12723" y="8025"/>
                  </a:lnTo>
                  <a:lnTo>
                    <a:pt x="12532" y="8286"/>
                  </a:lnTo>
                  <a:lnTo>
                    <a:pt x="12318" y="8491"/>
                  </a:lnTo>
                  <a:lnTo>
                    <a:pt x="12060" y="8677"/>
                  </a:lnTo>
                  <a:lnTo>
                    <a:pt x="11756" y="8788"/>
                  </a:lnTo>
                  <a:lnTo>
                    <a:pt x="11452" y="8826"/>
                  </a:lnTo>
                  <a:lnTo>
                    <a:pt x="11283" y="8826"/>
                  </a:lnTo>
                  <a:lnTo>
                    <a:pt x="11126" y="8826"/>
                  </a:lnTo>
                  <a:lnTo>
                    <a:pt x="11002" y="8788"/>
                  </a:lnTo>
                  <a:lnTo>
                    <a:pt x="10845" y="8714"/>
                  </a:lnTo>
                  <a:lnTo>
                    <a:pt x="10721" y="8640"/>
                  </a:lnTo>
                  <a:lnTo>
                    <a:pt x="10608" y="8565"/>
                  </a:lnTo>
                  <a:lnTo>
                    <a:pt x="10485" y="8453"/>
                  </a:lnTo>
                  <a:lnTo>
                    <a:pt x="10372" y="8323"/>
                  </a:lnTo>
                  <a:lnTo>
                    <a:pt x="10181" y="8062"/>
                  </a:lnTo>
                  <a:lnTo>
                    <a:pt x="10035" y="7746"/>
                  </a:lnTo>
                  <a:lnTo>
                    <a:pt x="9900" y="7392"/>
                  </a:lnTo>
                  <a:lnTo>
                    <a:pt x="9787" y="7001"/>
                  </a:lnTo>
                  <a:lnTo>
                    <a:pt x="9731" y="6610"/>
                  </a:lnTo>
                  <a:lnTo>
                    <a:pt x="9686" y="6219"/>
                  </a:lnTo>
                  <a:lnTo>
                    <a:pt x="9663" y="5772"/>
                  </a:lnTo>
                  <a:lnTo>
                    <a:pt x="9686" y="5381"/>
                  </a:lnTo>
                  <a:lnTo>
                    <a:pt x="9753" y="4990"/>
                  </a:lnTo>
                  <a:lnTo>
                    <a:pt x="9832" y="4636"/>
                  </a:lnTo>
                  <a:lnTo>
                    <a:pt x="9945" y="4320"/>
                  </a:lnTo>
                  <a:lnTo>
                    <a:pt x="10068" y="4022"/>
                  </a:lnTo>
                  <a:lnTo>
                    <a:pt x="10203" y="3817"/>
                  </a:lnTo>
                  <a:lnTo>
                    <a:pt x="10316" y="3593"/>
                  </a:lnTo>
                  <a:lnTo>
                    <a:pt x="10395" y="3351"/>
                  </a:lnTo>
                  <a:lnTo>
                    <a:pt x="10462" y="3109"/>
                  </a:lnTo>
                  <a:lnTo>
                    <a:pt x="10507" y="2848"/>
                  </a:lnTo>
                  <a:lnTo>
                    <a:pt x="10530" y="2606"/>
                  </a:lnTo>
                  <a:lnTo>
                    <a:pt x="10507" y="2346"/>
                  </a:lnTo>
                  <a:lnTo>
                    <a:pt x="10462" y="2141"/>
                  </a:lnTo>
                  <a:lnTo>
                    <a:pt x="10395" y="1880"/>
                  </a:lnTo>
                  <a:lnTo>
                    <a:pt x="10293" y="1638"/>
                  </a:lnTo>
                  <a:lnTo>
                    <a:pt x="10158" y="1415"/>
                  </a:lnTo>
                  <a:lnTo>
                    <a:pt x="9967" y="1210"/>
                  </a:lnTo>
                  <a:lnTo>
                    <a:pt x="9753" y="986"/>
                  </a:lnTo>
                  <a:lnTo>
                    <a:pt x="9495" y="819"/>
                  </a:lnTo>
                  <a:lnTo>
                    <a:pt x="9191" y="670"/>
                  </a:lnTo>
                  <a:lnTo>
                    <a:pt x="8842" y="521"/>
                  </a:lnTo>
                  <a:lnTo>
                    <a:pt x="8471" y="446"/>
                  </a:lnTo>
                  <a:lnTo>
                    <a:pt x="7998" y="428"/>
                  </a:lnTo>
                  <a:lnTo>
                    <a:pt x="7413" y="428"/>
                  </a:lnTo>
                  <a:lnTo>
                    <a:pt x="6817" y="446"/>
                  </a:lnTo>
                  <a:lnTo>
                    <a:pt x="6187" y="521"/>
                  </a:lnTo>
                  <a:lnTo>
                    <a:pt x="5602" y="633"/>
                  </a:lnTo>
                  <a:lnTo>
                    <a:pt x="5107" y="744"/>
                  </a:lnTo>
                  <a:lnTo>
                    <a:pt x="4725" y="856"/>
                  </a:lnTo>
                  <a:lnTo>
                    <a:pt x="4848" y="1564"/>
                  </a:lnTo>
                  <a:lnTo>
                    <a:pt x="5028" y="2495"/>
                  </a:lnTo>
                  <a:lnTo>
                    <a:pt x="5175" y="3556"/>
                  </a:lnTo>
                  <a:lnTo>
                    <a:pt x="5298" y="4673"/>
                  </a:lnTo>
                  <a:lnTo>
                    <a:pt x="5343" y="5213"/>
                  </a:lnTo>
                  <a:lnTo>
                    <a:pt x="5388" y="5753"/>
                  </a:lnTo>
                  <a:lnTo>
                    <a:pt x="5411" y="6275"/>
                  </a:lnTo>
                  <a:lnTo>
                    <a:pt x="5411" y="6740"/>
                  </a:lnTo>
                  <a:lnTo>
                    <a:pt x="5366" y="7168"/>
                  </a:lnTo>
                  <a:lnTo>
                    <a:pt x="5321" y="7541"/>
                  </a:lnTo>
                  <a:lnTo>
                    <a:pt x="5287" y="7708"/>
                  </a:lnTo>
                  <a:lnTo>
                    <a:pt x="5242" y="7857"/>
                  </a:lnTo>
                  <a:lnTo>
                    <a:pt x="5197" y="7969"/>
                  </a:lnTo>
                  <a:lnTo>
                    <a:pt x="5130" y="8062"/>
                  </a:lnTo>
                  <a:lnTo>
                    <a:pt x="5006" y="8248"/>
                  </a:lnTo>
                  <a:lnTo>
                    <a:pt x="4848" y="8397"/>
                  </a:lnTo>
                  <a:lnTo>
                    <a:pt x="4725" y="8528"/>
                  </a:lnTo>
                  <a:lnTo>
                    <a:pt x="4567" y="8640"/>
                  </a:lnTo>
                  <a:lnTo>
                    <a:pt x="4421" y="8714"/>
                  </a:lnTo>
                  <a:lnTo>
                    <a:pt x="4263" y="8751"/>
                  </a:lnTo>
                  <a:lnTo>
                    <a:pt x="4095" y="8788"/>
                  </a:lnTo>
                  <a:lnTo>
                    <a:pt x="3948" y="8788"/>
                  </a:lnTo>
                  <a:lnTo>
                    <a:pt x="3791" y="8751"/>
                  </a:lnTo>
                  <a:lnTo>
                    <a:pt x="3667" y="8714"/>
                  </a:lnTo>
                  <a:lnTo>
                    <a:pt x="3510" y="8677"/>
                  </a:lnTo>
                  <a:lnTo>
                    <a:pt x="3386" y="8602"/>
                  </a:lnTo>
                  <a:lnTo>
                    <a:pt x="3251" y="8491"/>
                  </a:lnTo>
                  <a:lnTo>
                    <a:pt x="3127" y="8360"/>
                  </a:lnTo>
                  <a:lnTo>
                    <a:pt x="3015" y="8248"/>
                  </a:lnTo>
                  <a:lnTo>
                    <a:pt x="2925" y="8062"/>
                  </a:lnTo>
                  <a:lnTo>
                    <a:pt x="2778" y="7857"/>
                  </a:lnTo>
                  <a:lnTo>
                    <a:pt x="2610" y="7671"/>
                  </a:lnTo>
                  <a:lnTo>
                    <a:pt x="2407" y="7541"/>
                  </a:lnTo>
                  <a:lnTo>
                    <a:pt x="2171" y="7466"/>
                  </a:lnTo>
                  <a:lnTo>
                    <a:pt x="1957" y="7429"/>
                  </a:lnTo>
                  <a:lnTo>
                    <a:pt x="1698" y="7429"/>
                  </a:lnTo>
                  <a:lnTo>
                    <a:pt x="1462" y="7466"/>
                  </a:lnTo>
                  <a:lnTo>
                    <a:pt x="1226" y="7559"/>
                  </a:lnTo>
                  <a:lnTo>
                    <a:pt x="989" y="7708"/>
                  </a:lnTo>
                  <a:lnTo>
                    <a:pt x="776" y="7932"/>
                  </a:lnTo>
                  <a:lnTo>
                    <a:pt x="551" y="8211"/>
                  </a:lnTo>
                  <a:lnTo>
                    <a:pt x="382" y="8528"/>
                  </a:lnTo>
                  <a:lnTo>
                    <a:pt x="315" y="8714"/>
                  </a:lnTo>
                  <a:lnTo>
                    <a:pt x="236" y="8919"/>
                  </a:lnTo>
                  <a:lnTo>
                    <a:pt x="191" y="9142"/>
                  </a:lnTo>
                  <a:lnTo>
                    <a:pt x="123" y="9347"/>
                  </a:lnTo>
                  <a:lnTo>
                    <a:pt x="78" y="9608"/>
                  </a:lnTo>
                  <a:lnTo>
                    <a:pt x="56" y="9887"/>
                  </a:lnTo>
                  <a:lnTo>
                    <a:pt x="33" y="10185"/>
                  </a:lnTo>
                  <a:lnTo>
                    <a:pt x="33" y="10464"/>
                  </a:lnTo>
                  <a:lnTo>
                    <a:pt x="33" y="10706"/>
                  </a:lnTo>
                  <a:lnTo>
                    <a:pt x="56" y="10967"/>
                  </a:lnTo>
                  <a:lnTo>
                    <a:pt x="78" y="11172"/>
                  </a:lnTo>
                  <a:lnTo>
                    <a:pt x="123" y="11395"/>
                  </a:lnTo>
                  <a:lnTo>
                    <a:pt x="168" y="11600"/>
                  </a:lnTo>
                  <a:lnTo>
                    <a:pt x="236" y="11786"/>
                  </a:lnTo>
                  <a:lnTo>
                    <a:pt x="292" y="11973"/>
                  </a:lnTo>
                  <a:lnTo>
                    <a:pt x="382" y="12140"/>
                  </a:lnTo>
                  <a:lnTo>
                    <a:pt x="540" y="12419"/>
                  </a:lnTo>
                  <a:lnTo>
                    <a:pt x="731" y="12680"/>
                  </a:lnTo>
                  <a:lnTo>
                    <a:pt x="944" y="12866"/>
                  </a:lnTo>
                  <a:lnTo>
                    <a:pt x="1158" y="12997"/>
                  </a:lnTo>
                  <a:lnTo>
                    <a:pt x="1395" y="13108"/>
                  </a:lnTo>
                  <a:lnTo>
                    <a:pt x="1608" y="13183"/>
                  </a:lnTo>
                  <a:lnTo>
                    <a:pt x="1856" y="13183"/>
                  </a:lnTo>
                  <a:lnTo>
                    <a:pt x="2070" y="13146"/>
                  </a:lnTo>
                  <a:lnTo>
                    <a:pt x="2261" y="13071"/>
                  </a:lnTo>
                  <a:lnTo>
                    <a:pt x="2430" y="12960"/>
                  </a:lnTo>
                  <a:lnTo>
                    <a:pt x="2587" y="12792"/>
                  </a:lnTo>
                  <a:lnTo>
                    <a:pt x="2688" y="12606"/>
                  </a:lnTo>
                  <a:lnTo>
                    <a:pt x="2801" y="12419"/>
                  </a:lnTo>
                  <a:lnTo>
                    <a:pt x="2925" y="12289"/>
                  </a:lnTo>
                  <a:lnTo>
                    <a:pt x="3082" y="12177"/>
                  </a:lnTo>
                  <a:lnTo>
                    <a:pt x="3228" y="12103"/>
                  </a:lnTo>
                  <a:lnTo>
                    <a:pt x="3408" y="12103"/>
                  </a:lnTo>
                  <a:lnTo>
                    <a:pt x="3577" y="12103"/>
                  </a:lnTo>
                  <a:lnTo>
                    <a:pt x="3723" y="12177"/>
                  </a:lnTo>
                  <a:lnTo>
                    <a:pt x="3903" y="12252"/>
                  </a:lnTo>
                  <a:lnTo>
                    <a:pt x="4072" y="12364"/>
                  </a:lnTo>
                  <a:lnTo>
                    <a:pt x="4230" y="12494"/>
                  </a:lnTo>
                  <a:lnTo>
                    <a:pt x="4353" y="12643"/>
                  </a:lnTo>
                  <a:lnTo>
                    <a:pt x="4488" y="12829"/>
                  </a:lnTo>
                  <a:lnTo>
                    <a:pt x="4567" y="13034"/>
                  </a:lnTo>
                  <a:lnTo>
                    <a:pt x="4657" y="13257"/>
                  </a:lnTo>
                  <a:lnTo>
                    <a:pt x="4702" y="13462"/>
                  </a:lnTo>
                  <a:lnTo>
                    <a:pt x="4725" y="13686"/>
                  </a:lnTo>
                  <a:lnTo>
                    <a:pt x="4702" y="14282"/>
                  </a:lnTo>
                  <a:lnTo>
                    <a:pt x="4657" y="15045"/>
                  </a:lnTo>
                  <a:lnTo>
                    <a:pt x="4612" y="15976"/>
                  </a:lnTo>
                  <a:lnTo>
                    <a:pt x="4590" y="16926"/>
                  </a:lnTo>
                  <a:lnTo>
                    <a:pt x="4567" y="17968"/>
                  </a:lnTo>
                  <a:lnTo>
                    <a:pt x="4567" y="19011"/>
                  </a:lnTo>
                  <a:lnTo>
                    <a:pt x="4590" y="19514"/>
                  </a:lnTo>
                  <a:lnTo>
                    <a:pt x="4612" y="19980"/>
                  </a:lnTo>
                  <a:lnTo>
                    <a:pt x="4657" y="20426"/>
                  </a:lnTo>
                  <a:lnTo>
                    <a:pt x="4725" y="20836"/>
                  </a:lnTo>
                  <a:lnTo>
                    <a:pt x="4848" y="20929"/>
                  </a:lnTo>
                  <a:lnTo>
                    <a:pt x="5040" y="21004"/>
                  </a:lnTo>
                  <a:lnTo>
                    <a:pt x="5265" y="21078"/>
                  </a:lnTo>
                  <a:lnTo>
                    <a:pt x="5478" y="21115"/>
                  </a:lnTo>
                  <a:lnTo>
                    <a:pt x="6041" y="21115"/>
                  </a:lnTo>
                  <a:lnTo>
                    <a:pt x="6637" y="21078"/>
                  </a:lnTo>
                  <a:lnTo>
                    <a:pt x="7312" y="21004"/>
                  </a:lnTo>
                  <a:lnTo>
                    <a:pt x="7998" y="20929"/>
                  </a:lnTo>
                  <a:lnTo>
                    <a:pt x="8696" y="20855"/>
                  </a:lnTo>
                  <a:lnTo>
                    <a:pt x="9360" y="20836"/>
                  </a:lnTo>
                  <a:close/>
                </a:path>
              </a:pathLst>
            </a:custGeom>
            <a:solidFill>
              <a:srgbClr val="CCCCFF"/>
            </a:solidFill>
            <a:ln w="28575">
              <a:solidFill>
                <a:srgbClr val="000000"/>
              </a:solidFill>
              <a:miter lim="800000"/>
              <a:headEnd/>
              <a:tailEnd/>
            </a:ln>
          </p:spPr>
          <p:txBody>
            <a:bodyPr/>
            <a:lstStyle/>
            <a:p>
              <a:endParaRPr lang="en-US" dirty="0"/>
            </a:p>
          </p:txBody>
        </p:sp>
      </p:grpSp>
      <p:sp>
        <p:nvSpPr>
          <p:cNvPr id="54279" name="Rectangle 7"/>
          <p:cNvSpPr>
            <a:spLocks noChangeArrowheads="1"/>
          </p:cNvSpPr>
          <p:nvPr/>
        </p:nvSpPr>
        <p:spPr bwMode="auto">
          <a:xfrm>
            <a:off x="685800" y="304800"/>
            <a:ext cx="7391400" cy="838200"/>
          </a:xfrm>
          <a:prstGeom prst="rect">
            <a:avLst/>
          </a:prstGeom>
          <a:noFill/>
          <a:ln w="9525">
            <a:noFill/>
            <a:miter lim="800000"/>
            <a:headEnd/>
            <a:tailEnd/>
          </a:ln>
          <a:effectLst/>
        </p:spPr>
        <p:txBody>
          <a:bodyPr/>
          <a:lstStyle/>
          <a:p>
            <a:pPr marL="342900" indent="-342900" algn="ctr" eaLnBrk="0" hangingPunct="0">
              <a:lnSpc>
                <a:spcPct val="80000"/>
              </a:lnSpc>
              <a:spcBef>
                <a:spcPct val="20000"/>
              </a:spcBef>
              <a:buClr>
                <a:srgbClr val="0BD0D9"/>
              </a:buClr>
              <a:buSzPct val="95000"/>
              <a:buFont typeface="Wingdings 2" pitchFamily="18" charset="2"/>
              <a:buNone/>
            </a:pPr>
            <a:endParaRPr kumimoji="0" lang="en-US" sz="1000" dirty="0">
              <a:solidFill>
                <a:schemeClr val="tx2"/>
              </a:solidFill>
              <a:latin typeface="Constantia" pitchFamily="18" charset="0"/>
            </a:endParaRPr>
          </a:p>
          <a:p>
            <a:pPr marL="342900" indent="-342900" algn="ctr" eaLnBrk="0" hangingPunct="0">
              <a:lnSpc>
                <a:spcPct val="80000"/>
              </a:lnSpc>
              <a:spcBef>
                <a:spcPct val="20000"/>
              </a:spcBef>
              <a:buClr>
                <a:srgbClr val="0BD0D9"/>
              </a:buClr>
              <a:buSzPct val="95000"/>
              <a:buFont typeface="Wingdings 2" pitchFamily="18" charset="2"/>
              <a:buNone/>
            </a:pPr>
            <a:r>
              <a:rPr kumimoji="0" lang="en-US" sz="2000" b="1" dirty="0">
                <a:solidFill>
                  <a:schemeClr val="tx2"/>
                </a:solidFill>
                <a:latin typeface="Constantia" pitchFamily="18" charset="0"/>
              </a:rPr>
              <a:t>The Needs Assessment</a:t>
            </a:r>
          </a:p>
          <a:p>
            <a:pPr marL="342900" indent="-342900" algn="ctr" eaLnBrk="0" hangingPunct="0">
              <a:lnSpc>
                <a:spcPct val="80000"/>
              </a:lnSpc>
              <a:spcBef>
                <a:spcPct val="20000"/>
              </a:spcBef>
              <a:buClr>
                <a:srgbClr val="0BD0D9"/>
              </a:buClr>
              <a:buSzPct val="95000"/>
              <a:buFont typeface="Wingdings 2" pitchFamily="18" charset="2"/>
              <a:buNone/>
            </a:pPr>
            <a:r>
              <a:rPr kumimoji="0" lang="en-US" sz="2000" b="1" dirty="0">
                <a:solidFill>
                  <a:schemeClr val="tx2"/>
                </a:solidFill>
                <a:latin typeface="Constantia" pitchFamily="18" charset="0"/>
              </a:rPr>
              <a:t>Jigsaw Data Puzzle</a:t>
            </a:r>
          </a:p>
          <a:p>
            <a:pPr marL="342900" indent="-342900" algn="ctr" eaLnBrk="0" hangingPunct="0">
              <a:lnSpc>
                <a:spcPct val="80000"/>
              </a:lnSpc>
              <a:spcBef>
                <a:spcPct val="20000"/>
              </a:spcBef>
              <a:buClr>
                <a:srgbClr val="0BD0D9"/>
              </a:buClr>
              <a:buSzPct val="95000"/>
              <a:buFont typeface="Wingdings 2" pitchFamily="18" charset="2"/>
              <a:buNone/>
            </a:pPr>
            <a:endParaRPr kumimoji="0" lang="en-US" sz="2000" b="1" dirty="0">
              <a:solidFill>
                <a:schemeClr val="tx2"/>
              </a:solidFill>
              <a:latin typeface="Constantia" pitchFamily="18" charset="0"/>
            </a:endParaRPr>
          </a:p>
        </p:txBody>
      </p:sp>
      <p:sp>
        <p:nvSpPr>
          <p:cNvPr id="54280" name="Rectangle 8"/>
          <p:cNvSpPr>
            <a:spLocks noChangeArrowheads="1"/>
          </p:cNvSpPr>
          <p:nvPr/>
        </p:nvSpPr>
        <p:spPr bwMode="auto">
          <a:xfrm>
            <a:off x="2895600" y="2971800"/>
            <a:ext cx="1295400" cy="304800"/>
          </a:xfrm>
          <a:prstGeom prst="rect">
            <a:avLst/>
          </a:prstGeom>
          <a:noFill/>
          <a:ln w="9525">
            <a:noFill/>
            <a:miter lim="800000"/>
            <a:headEnd/>
            <a:tailEnd/>
          </a:ln>
          <a:effectLst/>
        </p:spPr>
        <p:txBody>
          <a:bodyPr/>
          <a:lstStyle/>
          <a:p>
            <a:pPr marL="342900" indent="-342900" algn="ctr" eaLnBrk="0" hangingPunct="0">
              <a:lnSpc>
                <a:spcPct val="80000"/>
              </a:lnSpc>
              <a:spcBef>
                <a:spcPct val="20000"/>
              </a:spcBef>
              <a:buClr>
                <a:srgbClr val="0BD0D9"/>
              </a:buClr>
              <a:buSzPct val="95000"/>
              <a:buFont typeface="Wingdings 2" pitchFamily="18" charset="2"/>
              <a:buNone/>
            </a:pPr>
            <a:r>
              <a:rPr kumimoji="0" lang="en-US" sz="1000" b="1" dirty="0">
                <a:solidFill>
                  <a:schemeClr val="tx2"/>
                </a:solidFill>
                <a:latin typeface="Constantia" pitchFamily="18" charset="0"/>
              </a:rPr>
              <a:t>Need</a:t>
            </a:r>
          </a:p>
        </p:txBody>
      </p:sp>
      <p:sp>
        <p:nvSpPr>
          <p:cNvPr id="54281" name="Rectangle 9"/>
          <p:cNvSpPr>
            <a:spLocks noChangeArrowheads="1"/>
          </p:cNvSpPr>
          <p:nvPr/>
        </p:nvSpPr>
        <p:spPr bwMode="auto">
          <a:xfrm>
            <a:off x="4572000" y="2590800"/>
            <a:ext cx="2133600" cy="304800"/>
          </a:xfrm>
          <a:prstGeom prst="rect">
            <a:avLst/>
          </a:prstGeom>
          <a:noFill/>
          <a:ln w="9525">
            <a:noFill/>
            <a:miter lim="800000"/>
            <a:headEnd/>
            <a:tailEnd/>
          </a:ln>
          <a:effectLst/>
        </p:spPr>
        <p:txBody>
          <a:bodyPr/>
          <a:lstStyle/>
          <a:p>
            <a:pPr marL="342900" indent="-342900" algn="ctr" eaLnBrk="0" hangingPunct="0">
              <a:lnSpc>
                <a:spcPct val="80000"/>
              </a:lnSpc>
              <a:spcBef>
                <a:spcPct val="20000"/>
              </a:spcBef>
              <a:buClr>
                <a:srgbClr val="0BD0D9"/>
              </a:buClr>
              <a:buSzPct val="95000"/>
              <a:buFont typeface="Wingdings 2" pitchFamily="18" charset="2"/>
              <a:buNone/>
            </a:pPr>
            <a:r>
              <a:rPr kumimoji="0" lang="en-US" sz="1000" b="1" dirty="0">
                <a:solidFill>
                  <a:schemeClr val="tx2"/>
                </a:solidFill>
                <a:latin typeface="Constantia" pitchFamily="18" charset="0"/>
              </a:rPr>
              <a:t>Current Condition</a:t>
            </a:r>
          </a:p>
        </p:txBody>
      </p:sp>
      <p:sp>
        <p:nvSpPr>
          <p:cNvPr id="54282" name="Rectangle 10"/>
          <p:cNvSpPr>
            <a:spLocks noChangeArrowheads="1"/>
          </p:cNvSpPr>
          <p:nvPr/>
        </p:nvSpPr>
        <p:spPr bwMode="auto">
          <a:xfrm>
            <a:off x="2438400" y="4343400"/>
            <a:ext cx="2133600" cy="304800"/>
          </a:xfrm>
          <a:prstGeom prst="rect">
            <a:avLst/>
          </a:prstGeom>
          <a:noFill/>
          <a:ln w="9525">
            <a:noFill/>
            <a:miter lim="800000"/>
            <a:headEnd/>
            <a:tailEnd/>
          </a:ln>
          <a:effectLst/>
        </p:spPr>
        <p:txBody>
          <a:bodyPr/>
          <a:lstStyle/>
          <a:p>
            <a:pPr marL="342900" indent="-342900" algn="ctr" eaLnBrk="0" hangingPunct="0">
              <a:lnSpc>
                <a:spcPct val="80000"/>
              </a:lnSpc>
              <a:spcBef>
                <a:spcPct val="20000"/>
              </a:spcBef>
              <a:buClr>
                <a:srgbClr val="0BD0D9"/>
              </a:buClr>
              <a:buSzPct val="95000"/>
              <a:buFont typeface="Wingdings 2" pitchFamily="18" charset="2"/>
              <a:buNone/>
            </a:pPr>
            <a:r>
              <a:rPr kumimoji="0" lang="en-US" sz="1000" b="1" dirty="0">
                <a:solidFill>
                  <a:schemeClr val="tx2"/>
                </a:solidFill>
                <a:latin typeface="Constantia" pitchFamily="18" charset="0"/>
              </a:rPr>
              <a:t>Desired Condition</a:t>
            </a:r>
          </a:p>
        </p:txBody>
      </p:sp>
      <p:sp>
        <p:nvSpPr>
          <p:cNvPr id="54283" name="Rectangle 11"/>
          <p:cNvSpPr>
            <a:spLocks noChangeArrowheads="1"/>
          </p:cNvSpPr>
          <p:nvPr/>
        </p:nvSpPr>
        <p:spPr bwMode="auto">
          <a:xfrm>
            <a:off x="4495800" y="4419600"/>
            <a:ext cx="2133600" cy="304800"/>
          </a:xfrm>
          <a:prstGeom prst="rect">
            <a:avLst/>
          </a:prstGeom>
          <a:noFill/>
          <a:ln w="9525">
            <a:noFill/>
            <a:miter lim="800000"/>
            <a:headEnd/>
            <a:tailEnd/>
          </a:ln>
          <a:effectLst/>
        </p:spPr>
        <p:txBody>
          <a:bodyPr/>
          <a:lstStyle/>
          <a:p>
            <a:pPr marL="342900" indent="-342900" algn="ctr" eaLnBrk="0" hangingPunct="0">
              <a:lnSpc>
                <a:spcPct val="80000"/>
              </a:lnSpc>
              <a:spcBef>
                <a:spcPct val="20000"/>
              </a:spcBef>
              <a:buClr>
                <a:srgbClr val="0BD0D9"/>
              </a:buClr>
              <a:buSzPct val="95000"/>
              <a:buFont typeface="Wingdings 2" pitchFamily="18" charset="2"/>
              <a:buNone/>
            </a:pPr>
            <a:r>
              <a:rPr kumimoji="0" lang="en-US" sz="1000" b="1" dirty="0">
                <a:solidFill>
                  <a:schemeClr val="tx2"/>
                </a:solidFill>
                <a:latin typeface="Constantia" pitchFamily="18" charset="0"/>
              </a:rPr>
              <a:t>Discrepancy</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ChangeArrowheads="1"/>
          </p:cNvSpPr>
          <p:nvPr/>
        </p:nvSpPr>
        <p:spPr bwMode="auto">
          <a:xfrm>
            <a:off x="304800" y="152400"/>
            <a:ext cx="8534400" cy="838200"/>
          </a:xfrm>
          <a:prstGeom prst="rect">
            <a:avLst/>
          </a:prstGeom>
          <a:noFill/>
          <a:ln w="9525">
            <a:noFill/>
            <a:miter lim="800000"/>
            <a:headEnd/>
            <a:tailEnd/>
          </a:ln>
          <a:effectLst/>
        </p:spPr>
        <p:txBody>
          <a:bodyPr/>
          <a:lstStyle/>
          <a:p>
            <a:pPr marL="342900" indent="-342900" algn="ctr" eaLnBrk="0" hangingPunct="0">
              <a:lnSpc>
                <a:spcPct val="80000"/>
              </a:lnSpc>
              <a:spcBef>
                <a:spcPct val="20000"/>
              </a:spcBef>
              <a:buClr>
                <a:srgbClr val="0BD0D9"/>
              </a:buClr>
              <a:buSzPct val="95000"/>
              <a:buFont typeface="Wingdings 2" pitchFamily="18" charset="2"/>
              <a:buNone/>
            </a:pPr>
            <a:endParaRPr kumimoji="0" lang="en-US" sz="1000" dirty="0">
              <a:solidFill>
                <a:schemeClr val="tx2"/>
              </a:solidFill>
              <a:latin typeface="Constantia" pitchFamily="18" charset="0"/>
            </a:endParaRPr>
          </a:p>
          <a:p>
            <a:pPr marL="342900" indent="-342900" algn="ctr" eaLnBrk="0" hangingPunct="0">
              <a:lnSpc>
                <a:spcPct val="80000"/>
              </a:lnSpc>
              <a:spcBef>
                <a:spcPct val="20000"/>
              </a:spcBef>
              <a:buClr>
                <a:srgbClr val="0BD0D9"/>
              </a:buClr>
              <a:buSzPct val="95000"/>
              <a:buFont typeface="Wingdings 2" pitchFamily="18" charset="2"/>
              <a:buNone/>
            </a:pPr>
            <a:r>
              <a:rPr kumimoji="0" lang="en-US" sz="1500" b="1" dirty="0">
                <a:solidFill>
                  <a:schemeClr val="tx2"/>
                </a:solidFill>
                <a:latin typeface="Constantia" pitchFamily="18" charset="0"/>
              </a:rPr>
              <a:t>Summarizing Data &amp; Needs Funneling into Priorities</a:t>
            </a:r>
          </a:p>
        </p:txBody>
      </p:sp>
      <p:sp>
        <p:nvSpPr>
          <p:cNvPr id="56323" name="Oval 3"/>
          <p:cNvSpPr>
            <a:spLocks noChangeArrowheads="1"/>
          </p:cNvSpPr>
          <p:nvPr/>
        </p:nvSpPr>
        <p:spPr bwMode="auto">
          <a:xfrm>
            <a:off x="2819400" y="762000"/>
            <a:ext cx="3581400" cy="914400"/>
          </a:xfrm>
          <a:prstGeom prst="ellipse">
            <a:avLst/>
          </a:prstGeom>
          <a:solidFill>
            <a:schemeClr val="accent2"/>
          </a:solidFill>
          <a:ln w="9525">
            <a:solidFill>
              <a:schemeClr val="tx1"/>
            </a:solidFill>
            <a:round/>
            <a:headEnd/>
            <a:tailEnd/>
          </a:ln>
          <a:effectLst/>
        </p:spPr>
        <p:txBody>
          <a:bodyPr wrap="none" anchor="ctr"/>
          <a:lstStyle/>
          <a:p>
            <a:pPr algn="ctr"/>
            <a:r>
              <a:rPr kumimoji="0" lang="en-US" sz="1200" b="1" dirty="0">
                <a:cs typeface="Arial" charset="0"/>
              </a:rPr>
              <a:t>Initial thinking about focus of NA</a:t>
            </a:r>
          </a:p>
          <a:p>
            <a:pPr algn="ctr"/>
            <a:r>
              <a:rPr kumimoji="0" lang="en-US" sz="1200" b="1" dirty="0">
                <a:cs typeface="Arial" charset="0"/>
              </a:rPr>
              <a:t>Start with broad set of needs Phase I</a:t>
            </a:r>
          </a:p>
        </p:txBody>
      </p:sp>
      <p:sp>
        <p:nvSpPr>
          <p:cNvPr id="56324" name="Oval 4"/>
          <p:cNvSpPr>
            <a:spLocks noChangeArrowheads="1"/>
          </p:cNvSpPr>
          <p:nvPr/>
        </p:nvSpPr>
        <p:spPr bwMode="auto">
          <a:xfrm>
            <a:off x="3352800" y="5791200"/>
            <a:ext cx="2362200" cy="914400"/>
          </a:xfrm>
          <a:prstGeom prst="ellipse">
            <a:avLst/>
          </a:prstGeom>
          <a:solidFill>
            <a:schemeClr val="accent2"/>
          </a:solidFill>
          <a:ln w="9525">
            <a:solidFill>
              <a:schemeClr val="tx1"/>
            </a:solidFill>
            <a:round/>
            <a:headEnd/>
            <a:tailEnd/>
          </a:ln>
          <a:effectLst/>
        </p:spPr>
        <p:txBody>
          <a:bodyPr wrap="none" anchor="ctr"/>
          <a:lstStyle/>
          <a:p>
            <a:pPr algn="ctr"/>
            <a:r>
              <a:rPr kumimoji="0" lang="en-US" sz="1200" b="1" dirty="0">
                <a:cs typeface="Arial" charset="0"/>
              </a:rPr>
              <a:t>Develop core set of prioritized</a:t>
            </a:r>
          </a:p>
          <a:p>
            <a:pPr algn="ctr"/>
            <a:r>
              <a:rPr kumimoji="0" lang="en-US" sz="1200" b="1" dirty="0">
                <a:cs typeface="Arial" charset="0"/>
              </a:rPr>
              <a:t> needs &amp; action plans</a:t>
            </a:r>
          </a:p>
        </p:txBody>
      </p:sp>
      <p:sp>
        <p:nvSpPr>
          <p:cNvPr id="56325" name="Line 5"/>
          <p:cNvSpPr>
            <a:spLocks noChangeShapeType="1"/>
          </p:cNvSpPr>
          <p:nvPr/>
        </p:nvSpPr>
        <p:spPr bwMode="auto">
          <a:xfrm flipH="1">
            <a:off x="5715000" y="1219200"/>
            <a:ext cx="685800" cy="5105400"/>
          </a:xfrm>
          <a:prstGeom prst="line">
            <a:avLst/>
          </a:prstGeom>
          <a:noFill/>
          <a:ln w="9525">
            <a:solidFill>
              <a:schemeClr val="tx1"/>
            </a:solidFill>
            <a:round/>
            <a:headEnd/>
            <a:tailEnd/>
          </a:ln>
          <a:effectLst/>
        </p:spPr>
        <p:txBody>
          <a:bodyPr/>
          <a:lstStyle/>
          <a:p>
            <a:endParaRPr lang="en-US" dirty="0"/>
          </a:p>
        </p:txBody>
      </p:sp>
      <p:sp>
        <p:nvSpPr>
          <p:cNvPr id="56326" name="Line 6"/>
          <p:cNvSpPr>
            <a:spLocks noChangeShapeType="1"/>
          </p:cNvSpPr>
          <p:nvPr/>
        </p:nvSpPr>
        <p:spPr bwMode="auto">
          <a:xfrm>
            <a:off x="2819400" y="1143000"/>
            <a:ext cx="533400" cy="5105400"/>
          </a:xfrm>
          <a:prstGeom prst="line">
            <a:avLst/>
          </a:prstGeom>
          <a:noFill/>
          <a:ln w="9525">
            <a:solidFill>
              <a:schemeClr val="tx1"/>
            </a:solidFill>
            <a:round/>
            <a:headEnd/>
            <a:tailEnd/>
          </a:ln>
          <a:effectLst/>
        </p:spPr>
        <p:txBody>
          <a:bodyPr/>
          <a:lstStyle/>
          <a:p>
            <a:endParaRPr lang="en-US" dirty="0"/>
          </a:p>
        </p:txBody>
      </p:sp>
      <p:sp>
        <p:nvSpPr>
          <p:cNvPr id="56327" name="Text Box 7"/>
          <p:cNvSpPr txBox="1">
            <a:spLocks noChangeArrowheads="1"/>
          </p:cNvSpPr>
          <p:nvPr/>
        </p:nvSpPr>
        <p:spPr bwMode="auto">
          <a:xfrm>
            <a:off x="2946400" y="1828800"/>
            <a:ext cx="3411538" cy="457200"/>
          </a:xfrm>
          <a:prstGeom prst="rect">
            <a:avLst/>
          </a:prstGeom>
          <a:noFill/>
          <a:ln w="9525">
            <a:noFill/>
            <a:miter lim="800000"/>
            <a:headEnd/>
            <a:tailEnd/>
          </a:ln>
          <a:effectLst/>
        </p:spPr>
        <p:txBody>
          <a:bodyPr wrap="none">
            <a:spAutoFit/>
          </a:bodyPr>
          <a:lstStyle/>
          <a:p>
            <a:pPr algn="ctr"/>
            <a:r>
              <a:rPr kumimoji="0" lang="en-US" sz="1200" dirty="0">
                <a:cs typeface="Arial" charset="0"/>
              </a:rPr>
              <a:t>Collect/sort through what is most available data </a:t>
            </a:r>
          </a:p>
          <a:p>
            <a:pPr algn="ctr"/>
            <a:r>
              <a:rPr kumimoji="0" lang="en-US" sz="1200" dirty="0">
                <a:cs typeface="Arial" charset="0"/>
              </a:rPr>
              <a:t>&amp;  information about beginning set of needs</a:t>
            </a:r>
          </a:p>
        </p:txBody>
      </p:sp>
      <p:sp>
        <p:nvSpPr>
          <p:cNvPr id="56328" name="Text Box 8"/>
          <p:cNvSpPr txBox="1">
            <a:spLocks noChangeArrowheads="1"/>
          </p:cNvSpPr>
          <p:nvPr/>
        </p:nvSpPr>
        <p:spPr bwMode="auto">
          <a:xfrm>
            <a:off x="3200400" y="2362200"/>
            <a:ext cx="2862263" cy="457200"/>
          </a:xfrm>
          <a:prstGeom prst="rect">
            <a:avLst/>
          </a:prstGeom>
          <a:noFill/>
          <a:ln w="9525">
            <a:noFill/>
            <a:miter lim="800000"/>
            <a:headEnd/>
            <a:tailEnd/>
          </a:ln>
          <a:effectLst/>
        </p:spPr>
        <p:txBody>
          <a:bodyPr wrap="none">
            <a:spAutoFit/>
          </a:bodyPr>
          <a:lstStyle/>
          <a:p>
            <a:pPr algn="ctr"/>
            <a:r>
              <a:rPr kumimoji="0" lang="en-US" sz="1200" dirty="0">
                <a:cs typeface="Arial" charset="0"/>
              </a:rPr>
              <a:t>Examine data &amp; come to a decision to </a:t>
            </a:r>
          </a:p>
          <a:p>
            <a:pPr algn="ctr"/>
            <a:r>
              <a:rPr kumimoji="0" lang="en-US" sz="1200" dirty="0">
                <a:cs typeface="Arial" charset="0"/>
              </a:rPr>
              <a:t>more fully explore selected set of needs</a:t>
            </a:r>
          </a:p>
        </p:txBody>
      </p:sp>
      <p:sp>
        <p:nvSpPr>
          <p:cNvPr id="56329" name="Text Box 9"/>
          <p:cNvSpPr txBox="1">
            <a:spLocks noChangeArrowheads="1"/>
          </p:cNvSpPr>
          <p:nvPr/>
        </p:nvSpPr>
        <p:spPr bwMode="auto">
          <a:xfrm>
            <a:off x="3429000" y="2895600"/>
            <a:ext cx="2332038" cy="457200"/>
          </a:xfrm>
          <a:prstGeom prst="rect">
            <a:avLst/>
          </a:prstGeom>
          <a:noFill/>
          <a:ln w="9525">
            <a:noFill/>
            <a:miter lim="800000"/>
            <a:headEnd/>
            <a:tailEnd/>
          </a:ln>
          <a:effectLst/>
        </p:spPr>
        <p:txBody>
          <a:bodyPr wrap="none">
            <a:spAutoFit/>
          </a:bodyPr>
          <a:lstStyle/>
          <a:p>
            <a:pPr algn="ctr"/>
            <a:r>
              <a:rPr kumimoji="0" lang="en-US" sz="1200" dirty="0">
                <a:cs typeface="Arial" charset="0"/>
              </a:rPr>
              <a:t>Collect new data about smaller </a:t>
            </a:r>
          </a:p>
          <a:p>
            <a:pPr algn="ctr"/>
            <a:r>
              <a:rPr kumimoji="0" lang="en-US" sz="1200" dirty="0">
                <a:cs typeface="Arial" charset="0"/>
              </a:rPr>
              <a:t>set of potential needs (Phase II)</a:t>
            </a:r>
          </a:p>
        </p:txBody>
      </p:sp>
      <p:sp>
        <p:nvSpPr>
          <p:cNvPr id="56330" name="Text Box 10"/>
          <p:cNvSpPr txBox="1">
            <a:spLocks noChangeArrowheads="1"/>
          </p:cNvSpPr>
          <p:nvPr/>
        </p:nvSpPr>
        <p:spPr bwMode="auto">
          <a:xfrm>
            <a:off x="3136900" y="3429000"/>
            <a:ext cx="3005138" cy="457200"/>
          </a:xfrm>
          <a:prstGeom prst="rect">
            <a:avLst/>
          </a:prstGeom>
          <a:noFill/>
          <a:ln w="9525">
            <a:noFill/>
            <a:miter lim="800000"/>
            <a:headEnd/>
            <a:tailEnd/>
          </a:ln>
          <a:effectLst/>
        </p:spPr>
        <p:txBody>
          <a:bodyPr wrap="none">
            <a:spAutoFit/>
          </a:bodyPr>
          <a:lstStyle/>
          <a:p>
            <a:pPr algn="ctr"/>
            <a:r>
              <a:rPr kumimoji="0" lang="en-US" sz="1200" dirty="0">
                <a:cs typeface="Arial" charset="0"/>
              </a:rPr>
              <a:t>Analyze/collate data into coherent picture </a:t>
            </a:r>
          </a:p>
          <a:p>
            <a:pPr algn="ctr"/>
            <a:r>
              <a:rPr kumimoji="0" lang="en-US" sz="1200" dirty="0">
                <a:cs typeface="Arial" charset="0"/>
              </a:rPr>
              <a:t>of needs for Level 1, 2, &amp; 3 as applicable</a:t>
            </a:r>
          </a:p>
        </p:txBody>
      </p:sp>
      <p:sp>
        <p:nvSpPr>
          <p:cNvPr id="56331" name="Text Box 11"/>
          <p:cNvSpPr txBox="1">
            <a:spLocks noChangeArrowheads="1"/>
          </p:cNvSpPr>
          <p:nvPr/>
        </p:nvSpPr>
        <p:spPr bwMode="auto">
          <a:xfrm>
            <a:off x="3295650" y="3962400"/>
            <a:ext cx="2632075" cy="639763"/>
          </a:xfrm>
          <a:prstGeom prst="rect">
            <a:avLst/>
          </a:prstGeom>
          <a:noFill/>
          <a:ln w="9525">
            <a:noFill/>
            <a:miter lim="800000"/>
            <a:headEnd/>
            <a:tailEnd/>
          </a:ln>
          <a:effectLst/>
        </p:spPr>
        <p:txBody>
          <a:bodyPr wrap="none">
            <a:spAutoFit/>
          </a:bodyPr>
          <a:lstStyle/>
          <a:p>
            <a:pPr algn="ctr"/>
            <a:r>
              <a:rPr kumimoji="0" lang="en-US" sz="1200" dirty="0">
                <a:cs typeface="Arial" charset="0"/>
              </a:rPr>
              <a:t>Causal analyze needs (if needed) &amp; </a:t>
            </a:r>
          </a:p>
          <a:p>
            <a:pPr algn="ctr"/>
            <a:r>
              <a:rPr kumimoji="0" lang="en-US" sz="1200" dirty="0">
                <a:cs typeface="Arial" charset="0"/>
              </a:rPr>
              <a:t>determine tentative priorities of </a:t>
            </a:r>
          </a:p>
          <a:p>
            <a:pPr algn="ctr"/>
            <a:r>
              <a:rPr kumimoji="0" lang="en-US" sz="1200" dirty="0">
                <a:cs typeface="Arial" charset="0"/>
              </a:rPr>
              <a:t>smaller subset of needs</a:t>
            </a:r>
          </a:p>
        </p:txBody>
      </p:sp>
      <p:sp>
        <p:nvSpPr>
          <p:cNvPr id="56332" name="Text Box 12"/>
          <p:cNvSpPr txBox="1">
            <a:spLocks noChangeArrowheads="1"/>
          </p:cNvSpPr>
          <p:nvPr/>
        </p:nvSpPr>
        <p:spPr bwMode="auto">
          <a:xfrm>
            <a:off x="3429000" y="4648200"/>
            <a:ext cx="2246313" cy="457200"/>
          </a:xfrm>
          <a:prstGeom prst="rect">
            <a:avLst/>
          </a:prstGeom>
          <a:noFill/>
          <a:ln w="9525">
            <a:noFill/>
            <a:miter lim="800000"/>
            <a:headEnd/>
            <a:tailEnd/>
          </a:ln>
          <a:effectLst/>
        </p:spPr>
        <p:txBody>
          <a:bodyPr wrap="none">
            <a:spAutoFit/>
          </a:bodyPr>
          <a:lstStyle/>
          <a:p>
            <a:pPr algn="ctr"/>
            <a:r>
              <a:rPr kumimoji="0" lang="en-US" sz="1200" dirty="0">
                <a:cs typeface="Arial" charset="0"/>
              </a:rPr>
              <a:t>More formally prioritize a now </a:t>
            </a:r>
          </a:p>
          <a:p>
            <a:pPr algn="ctr"/>
            <a:r>
              <a:rPr kumimoji="0" lang="en-US" sz="1200" dirty="0">
                <a:cs typeface="Arial" charset="0"/>
              </a:rPr>
              <a:t>smaller set of needs (Phase 3)</a:t>
            </a:r>
          </a:p>
        </p:txBody>
      </p:sp>
      <p:sp>
        <p:nvSpPr>
          <p:cNvPr id="56333" name="Text Box 13"/>
          <p:cNvSpPr txBox="1">
            <a:spLocks noChangeArrowheads="1"/>
          </p:cNvSpPr>
          <p:nvPr/>
        </p:nvSpPr>
        <p:spPr bwMode="auto">
          <a:xfrm>
            <a:off x="3652838" y="5181600"/>
            <a:ext cx="1855787" cy="457200"/>
          </a:xfrm>
          <a:prstGeom prst="rect">
            <a:avLst/>
          </a:prstGeom>
          <a:noFill/>
          <a:ln w="9525">
            <a:noFill/>
            <a:miter lim="800000"/>
            <a:headEnd/>
            <a:tailEnd/>
          </a:ln>
          <a:effectLst/>
        </p:spPr>
        <p:txBody>
          <a:bodyPr wrap="none">
            <a:spAutoFit/>
          </a:bodyPr>
          <a:lstStyle/>
          <a:p>
            <a:pPr algn="ctr"/>
            <a:r>
              <a:rPr kumimoji="0" lang="en-US" sz="1200" dirty="0">
                <a:cs typeface="Arial" charset="0"/>
              </a:rPr>
              <a:t>Develop action plans for </a:t>
            </a:r>
          </a:p>
          <a:p>
            <a:pPr algn="ctr"/>
            <a:r>
              <a:rPr kumimoji="0" lang="en-US" sz="1200" dirty="0">
                <a:cs typeface="Arial" charset="0"/>
              </a:rPr>
              <a:t>prioritized needs</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ChangeArrowheads="1"/>
          </p:cNvSpPr>
          <p:nvPr/>
        </p:nvSpPr>
        <p:spPr bwMode="auto">
          <a:xfrm>
            <a:off x="304800" y="152400"/>
            <a:ext cx="8534400" cy="838200"/>
          </a:xfrm>
          <a:prstGeom prst="rect">
            <a:avLst/>
          </a:prstGeom>
          <a:noFill/>
          <a:ln w="9525">
            <a:noFill/>
            <a:miter lim="800000"/>
            <a:headEnd/>
            <a:tailEnd/>
          </a:ln>
          <a:effectLst/>
        </p:spPr>
        <p:txBody>
          <a:bodyPr/>
          <a:lstStyle/>
          <a:p>
            <a:pPr marL="342900" indent="-342900" algn="ctr" eaLnBrk="0" hangingPunct="0">
              <a:lnSpc>
                <a:spcPct val="80000"/>
              </a:lnSpc>
              <a:spcBef>
                <a:spcPct val="20000"/>
              </a:spcBef>
              <a:buClr>
                <a:srgbClr val="0BD0D9"/>
              </a:buClr>
              <a:buSzPct val="95000"/>
              <a:buFont typeface="Wingdings 2" pitchFamily="18" charset="2"/>
              <a:buNone/>
            </a:pPr>
            <a:endParaRPr kumimoji="0" lang="en-US" sz="1000" dirty="0">
              <a:solidFill>
                <a:schemeClr val="tx2"/>
              </a:solidFill>
              <a:latin typeface="Constantia" pitchFamily="18" charset="0"/>
            </a:endParaRPr>
          </a:p>
          <a:p>
            <a:pPr marL="342900" indent="-342900" algn="ctr" eaLnBrk="0" hangingPunct="0">
              <a:lnSpc>
                <a:spcPct val="80000"/>
              </a:lnSpc>
              <a:spcBef>
                <a:spcPct val="20000"/>
              </a:spcBef>
              <a:buClr>
                <a:srgbClr val="0BD0D9"/>
              </a:buClr>
              <a:buSzPct val="95000"/>
              <a:buFont typeface="Wingdings 2" pitchFamily="18" charset="2"/>
              <a:buNone/>
            </a:pPr>
            <a:r>
              <a:rPr kumimoji="0" lang="en-US" sz="1500" b="1" dirty="0">
                <a:solidFill>
                  <a:schemeClr val="tx2"/>
                </a:solidFill>
                <a:latin typeface="Constantia" pitchFamily="18" charset="0"/>
              </a:rPr>
              <a:t>Guidelines for Treating Needs Data from Multiple Sources</a:t>
            </a:r>
          </a:p>
        </p:txBody>
      </p:sp>
      <p:graphicFrame>
        <p:nvGraphicFramePr>
          <p:cNvPr id="58371" name="Group 3"/>
          <p:cNvGraphicFramePr>
            <a:graphicFrameLocks noGrp="1"/>
          </p:cNvGraphicFramePr>
          <p:nvPr>
            <p:ph/>
          </p:nvPr>
        </p:nvGraphicFramePr>
        <p:xfrm>
          <a:off x="457200" y="990600"/>
          <a:ext cx="8229600" cy="5257801"/>
        </p:xfrm>
        <a:graphic>
          <a:graphicData uri="http://schemas.openxmlformats.org/drawingml/2006/table">
            <a:tbl>
              <a:tblPr/>
              <a:tblGrid>
                <a:gridCol w="2743200"/>
                <a:gridCol w="2743200"/>
                <a:gridCol w="2743200"/>
              </a:tblGrid>
              <a:tr h="514350">
                <a:tc>
                  <a:txBody>
                    <a:bodyPr/>
                    <a:lstStyle/>
                    <a:p>
                      <a:pPr marL="0" marR="0" lvl="0" indent="0" algn="ctr"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200" b="1" i="0" u="none" strike="noStrike" cap="none" normalizeH="0" baseline="0" dirty="0" smtClean="0">
                          <a:ln>
                            <a:noFill/>
                          </a:ln>
                          <a:solidFill>
                            <a:schemeClr val="tx2"/>
                          </a:solidFill>
                          <a:effectLst/>
                          <a:latin typeface="Constantia" pitchFamily="18" charset="0"/>
                          <a:cs typeface="Times New Roman" pitchFamily="18" charset="0"/>
                        </a:rPr>
                        <a:t> Guideline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200" b="1" i="0" u="none" strike="noStrike" cap="none" normalizeH="0" baseline="0" dirty="0" smtClean="0">
                          <a:ln>
                            <a:noFill/>
                          </a:ln>
                          <a:solidFill>
                            <a:schemeClr val="tx2"/>
                          </a:solidFill>
                          <a:effectLst/>
                          <a:latin typeface="Constantia" pitchFamily="18" charset="0"/>
                          <a:cs typeface="Times New Roman" pitchFamily="18" charset="0"/>
                        </a:rPr>
                        <a:t> Principle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200" b="1" i="0" u="none" strike="noStrike" cap="none" normalizeH="0" baseline="0" dirty="0" smtClean="0">
                          <a:ln>
                            <a:noFill/>
                          </a:ln>
                          <a:solidFill>
                            <a:schemeClr val="tx2"/>
                          </a:solidFill>
                          <a:effectLst/>
                          <a:latin typeface="Constantia" pitchFamily="18" charset="0"/>
                          <a:cs typeface="Times New Roman" pitchFamily="18" charset="0"/>
                        </a:rPr>
                        <a:t> Discussion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63638">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200" b="1" i="0" u="none" strike="noStrike" cap="none" normalizeH="0" baseline="0" dirty="0" smtClean="0">
                          <a:ln>
                            <a:noFill/>
                          </a:ln>
                          <a:solidFill>
                            <a:schemeClr val="tx2"/>
                          </a:solidFill>
                          <a:effectLst/>
                          <a:latin typeface="Constantia" pitchFamily="18" charset="0"/>
                        </a:rPr>
                        <a:t>Data fits together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200" b="0" i="0" u="none" strike="noStrike" cap="none" normalizeH="0" baseline="0" dirty="0" smtClean="0">
                          <a:ln>
                            <a:noFill/>
                          </a:ln>
                          <a:solidFill>
                            <a:schemeClr val="tx2"/>
                          </a:solidFill>
                          <a:effectLst/>
                          <a:latin typeface="Constantia" pitchFamily="18" charset="0"/>
                        </a:rPr>
                        <a:t>Data from all sources is in agreement regarding a need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200" b="0" i="0" u="none" strike="noStrike" cap="none" normalizeH="0" baseline="0" dirty="0" smtClean="0">
                          <a:ln>
                            <a:noFill/>
                          </a:ln>
                          <a:solidFill>
                            <a:schemeClr val="tx2"/>
                          </a:solidFill>
                          <a:effectLst/>
                          <a:latin typeface="Constantia" pitchFamily="18" charset="0"/>
                        </a:rPr>
                        <a:t>Best of all situations – the data provides corroboration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165225">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200" b="1" i="0" u="none" strike="noStrike" cap="none" normalizeH="0" baseline="0" dirty="0" smtClean="0">
                          <a:ln>
                            <a:noFill/>
                          </a:ln>
                          <a:solidFill>
                            <a:schemeClr val="tx2"/>
                          </a:solidFill>
                          <a:effectLst/>
                          <a:latin typeface="Constantia" pitchFamily="18" charset="0"/>
                        </a:rPr>
                        <a:t>Data mostly fits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200" b="0" i="0" u="none" strike="noStrike" cap="none" normalizeH="0" baseline="0" dirty="0" smtClean="0">
                          <a:ln>
                            <a:noFill/>
                          </a:ln>
                          <a:solidFill>
                            <a:schemeClr val="tx2"/>
                          </a:solidFill>
                          <a:effectLst/>
                          <a:latin typeface="Constantia" pitchFamily="18" charset="0"/>
                        </a:rPr>
                        <a:t>Data from key sources is in agreement with no contradictory evidence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200" b="0" i="0" u="none" strike="noStrike" cap="none" normalizeH="0" baseline="0" dirty="0" smtClean="0">
                          <a:ln>
                            <a:noFill/>
                          </a:ln>
                          <a:solidFill>
                            <a:schemeClr val="tx2"/>
                          </a:solidFill>
                          <a:effectLst/>
                          <a:latin typeface="Constantia" pitchFamily="18" charset="0"/>
                        </a:rPr>
                        <a:t>Fairly good situation  especially since there is no contradictory evidence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06500">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200" b="1" i="0" u="none" strike="noStrike" cap="none" normalizeH="0" baseline="0" dirty="0" smtClean="0">
                          <a:ln>
                            <a:noFill/>
                          </a:ln>
                          <a:solidFill>
                            <a:schemeClr val="tx2"/>
                          </a:solidFill>
                          <a:effectLst/>
                          <a:latin typeface="Constantia" pitchFamily="18" charset="0"/>
                        </a:rPr>
                        <a:t>Data points to different needs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200" b="0" i="0" u="none" strike="noStrike" cap="none" normalizeH="0" baseline="0" dirty="0" smtClean="0">
                          <a:ln>
                            <a:noFill/>
                          </a:ln>
                          <a:solidFill>
                            <a:schemeClr val="tx2"/>
                          </a:solidFill>
                          <a:effectLst/>
                          <a:latin typeface="Constantia" pitchFamily="18" charset="0"/>
                        </a:rPr>
                        <a:t>Either different methods or  constituencies are indicating diverse needs but not ones necessarily in opposition to each other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200" b="0" i="0" u="none" strike="noStrike" cap="none" normalizeH="0" baseline="0" dirty="0" smtClean="0">
                          <a:ln>
                            <a:noFill/>
                          </a:ln>
                          <a:solidFill>
                            <a:schemeClr val="tx2"/>
                          </a:solidFill>
                          <a:effectLst/>
                          <a:latin typeface="Constantia" pitchFamily="18" charset="0"/>
                        </a:rPr>
                        <a:t>Not as desirable as above but not necessarily bad if there are logical reasons for differences or one source is better implemented than another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208088">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200" b="1" i="0" u="none" strike="noStrike" cap="none" normalizeH="0" baseline="0" dirty="0" smtClean="0">
                          <a:ln>
                            <a:noFill/>
                          </a:ln>
                          <a:solidFill>
                            <a:schemeClr val="tx2"/>
                          </a:solidFill>
                          <a:effectLst/>
                          <a:latin typeface="Constantia" pitchFamily="18" charset="0"/>
                        </a:rPr>
                        <a:t>Data in opposition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200" b="0" i="0" u="none" strike="noStrike" cap="none" normalizeH="0" baseline="0" dirty="0" smtClean="0">
                          <a:ln>
                            <a:noFill/>
                          </a:ln>
                          <a:solidFill>
                            <a:schemeClr val="tx2"/>
                          </a:solidFill>
                          <a:effectLst/>
                          <a:latin typeface="Constantia" pitchFamily="18" charset="0"/>
                        </a:rPr>
                        <a:t>Data are contradictory to a need e.g., parents and teachers radically disagreeing on emphases in science textbooks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200" b="0" i="0" u="none" strike="noStrike" cap="none" normalizeH="0" baseline="0" dirty="0" smtClean="0">
                          <a:ln>
                            <a:noFill/>
                          </a:ln>
                          <a:solidFill>
                            <a:schemeClr val="tx2"/>
                          </a:solidFill>
                          <a:effectLst/>
                          <a:latin typeface="Constantia" pitchFamily="18" charset="0"/>
                        </a:rPr>
                        <a:t>Worst case especially if the collection methods are all well implemented – probably will require obtaining more data or more investigation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274638"/>
            <a:ext cx="8229600" cy="868362"/>
          </a:xfrm>
        </p:spPr>
        <p:txBody>
          <a:bodyPr/>
          <a:lstStyle/>
          <a:p>
            <a:pPr eaLnBrk="1" hangingPunct="1"/>
            <a:r>
              <a:rPr lang="en-US" altLang="zh-TW" b="1" dirty="0" smtClean="0">
                <a:ea typeface="新細明體" pitchFamily="18" charset="-120"/>
              </a:rPr>
              <a:t>Objectives/Nature of Panel</a:t>
            </a:r>
          </a:p>
        </p:txBody>
      </p:sp>
      <p:sp>
        <p:nvSpPr>
          <p:cNvPr id="3" name="Content Placeholder 2"/>
          <p:cNvSpPr>
            <a:spLocks noGrp="1"/>
          </p:cNvSpPr>
          <p:nvPr>
            <p:ph sz="half" idx="1"/>
          </p:nvPr>
        </p:nvSpPr>
        <p:spPr>
          <a:xfrm>
            <a:off x="0" y="1371600"/>
            <a:ext cx="4495800" cy="5181600"/>
          </a:xfrm>
        </p:spPr>
        <p:txBody>
          <a:bodyPr>
            <a:normAutofit lnSpcReduction="10000"/>
          </a:bodyPr>
          <a:lstStyle/>
          <a:p>
            <a:pPr marL="274320" indent="-274320" eaLnBrk="1" fontAlgn="auto" hangingPunct="1">
              <a:spcAft>
                <a:spcPts val="0"/>
              </a:spcAft>
              <a:buClr>
                <a:schemeClr val="accent3"/>
              </a:buClr>
              <a:buFont typeface="Wingdings 2"/>
              <a:buNone/>
              <a:defRPr/>
            </a:pPr>
            <a:r>
              <a:rPr lang="en-US" dirty="0" smtClean="0"/>
              <a:t>Objectives</a:t>
            </a:r>
          </a:p>
          <a:p>
            <a:pPr marL="274320" indent="-274320" eaLnBrk="1" fontAlgn="auto" hangingPunct="1">
              <a:spcAft>
                <a:spcPts val="0"/>
              </a:spcAft>
              <a:buClr>
                <a:schemeClr val="accent3"/>
              </a:buClr>
              <a:buFont typeface="Wingdings 2"/>
              <a:buNone/>
              <a:defRPr/>
            </a:pPr>
            <a:r>
              <a:rPr lang="en-US" dirty="0"/>
              <a:t>	</a:t>
            </a:r>
            <a:r>
              <a:rPr lang="en-US" dirty="0" smtClean="0"/>
              <a:t>-Learn rationale behind the Kit from those who wrote it</a:t>
            </a:r>
          </a:p>
          <a:p>
            <a:pPr marL="274320" indent="-274320" eaLnBrk="1" fontAlgn="auto" hangingPunct="1">
              <a:spcAft>
                <a:spcPts val="0"/>
              </a:spcAft>
              <a:buClr>
                <a:schemeClr val="accent3"/>
              </a:buClr>
              <a:buFont typeface="Wingdings 2"/>
              <a:buNone/>
              <a:defRPr/>
            </a:pPr>
            <a:r>
              <a:rPr lang="en-US" dirty="0"/>
              <a:t>	</a:t>
            </a:r>
            <a:r>
              <a:rPr lang="en-US" dirty="0" smtClean="0"/>
              <a:t>-Understand decisions for content/structure of book</a:t>
            </a:r>
          </a:p>
          <a:p>
            <a:pPr marL="274320" indent="-274320" eaLnBrk="1" fontAlgn="auto" hangingPunct="1">
              <a:spcAft>
                <a:spcPts val="0"/>
              </a:spcAft>
              <a:buClr>
                <a:schemeClr val="accent3"/>
              </a:buClr>
              <a:buFont typeface="Wingdings 2"/>
              <a:buNone/>
              <a:defRPr/>
            </a:pPr>
            <a:r>
              <a:rPr lang="en-US" dirty="0"/>
              <a:t>	</a:t>
            </a:r>
            <a:r>
              <a:rPr lang="en-US" dirty="0" smtClean="0"/>
              <a:t>-Question directly the authors (not vicariously)</a:t>
            </a:r>
          </a:p>
          <a:p>
            <a:pPr marL="274320" indent="-274320" eaLnBrk="1" fontAlgn="auto" hangingPunct="1">
              <a:spcAft>
                <a:spcPts val="0"/>
              </a:spcAft>
              <a:buClr>
                <a:schemeClr val="accent3"/>
              </a:buClr>
              <a:buFont typeface="Wingdings 2"/>
              <a:buNone/>
              <a:defRPr/>
            </a:pPr>
            <a:r>
              <a:rPr lang="en-US" dirty="0"/>
              <a:t>	</a:t>
            </a:r>
            <a:r>
              <a:rPr lang="en-US" dirty="0" smtClean="0"/>
              <a:t>-Interact with the them</a:t>
            </a:r>
          </a:p>
          <a:p>
            <a:pPr marL="274320" indent="-274320" eaLnBrk="1" fontAlgn="auto" hangingPunct="1">
              <a:spcAft>
                <a:spcPts val="0"/>
              </a:spcAft>
              <a:buClr>
                <a:schemeClr val="accent3"/>
              </a:buClr>
              <a:buFont typeface="Wingdings 2"/>
              <a:buNone/>
              <a:defRPr/>
            </a:pPr>
            <a:r>
              <a:rPr lang="en-US" dirty="0" smtClean="0"/>
              <a:t>	-Challenge all of our thought processes</a:t>
            </a:r>
          </a:p>
          <a:p>
            <a:pPr marL="274320" indent="-274320" eaLnBrk="1" fontAlgn="auto" hangingPunct="1">
              <a:spcAft>
                <a:spcPts val="0"/>
              </a:spcAft>
              <a:buClr>
                <a:schemeClr val="accent3"/>
              </a:buClr>
              <a:buFont typeface="Wingdings 2"/>
              <a:buNone/>
              <a:defRPr/>
            </a:pPr>
            <a:r>
              <a:rPr lang="en-US" dirty="0" smtClean="0"/>
              <a:t>	-Share comments/ideas with the authors/others</a:t>
            </a:r>
            <a:endParaRPr lang="en-US" dirty="0"/>
          </a:p>
        </p:txBody>
      </p:sp>
      <p:sp>
        <p:nvSpPr>
          <p:cNvPr id="4" name="Content Placeholder 3"/>
          <p:cNvSpPr>
            <a:spLocks noGrp="1"/>
          </p:cNvSpPr>
          <p:nvPr>
            <p:ph sz="half" idx="2"/>
          </p:nvPr>
        </p:nvSpPr>
        <p:spPr>
          <a:xfrm>
            <a:off x="4648200" y="1447800"/>
            <a:ext cx="4038600" cy="4678363"/>
          </a:xfrm>
        </p:spPr>
        <p:txBody>
          <a:bodyPr>
            <a:normAutofit/>
          </a:bodyPr>
          <a:lstStyle/>
          <a:p>
            <a:pPr eaLnBrk="1" hangingPunct="1">
              <a:lnSpc>
                <a:spcPct val="70000"/>
              </a:lnSpc>
              <a:buFont typeface="Wingdings 2" pitchFamily="18" charset="2"/>
              <a:buNone/>
            </a:pPr>
            <a:r>
              <a:rPr lang="en-US" altLang="zh-TW" sz="2400" dirty="0" smtClean="0"/>
              <a:t>Structure (20-22 minutes)</a:t>
            </a:r>
          </a:p>
          <a:p>
            <a:pPr eaLnBrk="1" hangingPunct="1">
              <a:lnSpc>
                <a:spcPct val="70000"/>
              </a:lnSpc>
              <a:buFont typeface="Wingdings 2" pitchFamily="18" charset="2"/>
              <a:buNone/>
            </a:pPr>
            <a:r>
              <a:rPr lang="en-US" altLang="zh-TW" sz="2400" dirty="0" smtClean="0"/>
              <a:t>	-The Twist, questions from the web</a:t>
            </a:r>
          </a:p>
          <a:p>
            <a:pPr eaLnBrk="1" hangingPunct="1">
              <a:lnSpc>
                <a:spcPct val="70000"/>
              </a:lnSpc>
              <a:buFont typeface="Wingdings 2" pitchFamily="18" charset="2"/>
              <a:buNone/>
            </a:pPr>
            <a:r>
              <a:rPr lang="en-US" altLang="zh-TW" sz="2400" dirty="0" smtClean="0"/>
              <a:t>	-Intro of panel</a:t>
            </a:r>
          </a:p>
          <a:p>
            <a:pPr eaLnBrk="1" hangingPunct="1">
              <a:lnSpc>
                <a:spcPct val="70000"/>
              </a:lnSpc>
              <a:buFont typeface="Wingdings 2" pitchFamily="18" charset="2"/>
              <a:buNone/>
            </a:pPr>
            <a:r>
              <a:rPr lang="en-US" altLang="zh-TW" sz="2400" dirty="0" smtClean="0"/>
              <a:t>	-Kit editor overview</a:t>
            </a:r>
          </a:p>
          <a:p>
            <a:pPr eaLnBrk="1" hangingPunct="1">
              <a:lnSpc>
                <a:spcPct val="70000"/>
              </a:lnSpc>
              <a:buFont typeface="Wingdings 2" pitchFamily="18" charset="2"/>
              <a:buNone/>
            </a:pPr>
            <a:r>
              <a:rPr lang="en-US" altLang="zh-TW" sz="2400" dirty="0" smtClean="0"/>
              <a:t>	-Model underlying kit</a:t>
            </a:r>
          </a:p>
          <a:p>
            <a:pPr eaLnBrk="1" hangingPunct="1">
              <a:lnSpc>
                <a:spcPct val="70000"/>
              </a:lnSpc>
              <a:buFont typeface="Wingdings 2" pitchFamily="18" charset="2"/>
              <a:buNone/>
            </a:pPr>
            <a:r>
              <a:rPr lang="en-US" altLang="zh-TW" sz="2400" dirty="0" smtClean="0"/>
              <a:t>	-About books 1-3 (Editor)</a:t>
            </a:r>
          </a:p>
          <a:p>
            <a:pPr eaLnBrk="1" hangingPunct="1">
              <a:lnSpc>
                <a:spcPct val="70000"/>
              </a:lnSpc>
              <a:buFont typeface="Wingdings 2" pitchFamily="18" charset="2"/>
              <a:buNone/>
            </a:pPr>
            <a:r>
              <a:rPr lang="en-US" altLang="zh-TW" sz="2400" dirty="0" smtClean="0"/>
              <a:t>	-Book 4 (White)</a:t>
            </a:r>
          </a:p>
          <a:p>
            <a:pPr eaLnBrk="1" hangingPunct="1">
              <a:lnSpc>
                <a:spcPct val="70000"/>
              </a:lnSpc>
              <a:buFont typeface="Wingdings 2" pitchFamily="18" charset="2"/>
              <a:buNone/>
            </a:pPr>
            <a:r>
              <a:rPr lang="en-US" altLang="zh-TW" sz="2400" dirty="0" smtClean="0"/>
              <a:t>	-Book 5 (Stevahn/King)</a:t>
            </a:r>
          </a:p>
          <a:p>
            <a:pPr eaLnBrk="1" hangingPunct="1">
              <a:lnSpc>
                <a:spcPct val="70000"/>
              </a:lnSpc>
              <a:buFont typeface="Wingdings 2" pitchFamily="18" charset="2"/>
              <a:buNone/>
            </a:pPr>
            <a:r>
              <a:rPr lang="en-US" altLang="zh-TW" sz="2400" dirty="0" smtClean="0"/>
              <a:t>Discussants/Facilitators (50+ minutes)</a:t>
            </a:r>
          </a:p>
          <a:p>
            <a:pPr eaLnBrk="1" hangingPunct="1">
              <a:lnSpc>
                <a:spcPct val="70000"/>
              </a:lnSpc>
              <a:buFont typeface="Wingdings 2" pitchFamily="18" charset="2"/>
              <a:buNone/>
            </a:pPr>
            <a:r>
              <a:rPr lang="en-US" altLang="zh-TW" sz="2400" dirty="0" smtClean="0"/>
              <a:t>	-Hung/Lee</a:t>
            </a:r>
          </a:p>
          <a:p>
            <a:pPr eaLnBrk="1" hangingPunct="1">
              <a:lnSpc>
                <a:spcPct val="70000"/>
              </a:lnSpc>
              <a:buFont typeface="Wingdings 2" pitchFamily="18" charset="2"/>
              <a:buNone/>
            </a:pPr>
            <a:endParaRPr lang="en-US" altLang="zh-TW" sz="24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ChangeArrowheads="1"/>
          </p:cNvSpPr>
          <p:nvPr/>
        </p:nvSpPr>
        <p:spPr bwMode="auto">
          <a:xfrm>
            <a:off x="381000" y="0"/>
            <a:ext cx="8534400" cy="533400"/>
          </a:xfrm>
          <a:prstGeom prst="rect">
            <a:avLst/>
          </a:prstGeom>
          <a:noFill/>
          <a:ln w="9525">
            <a:noFill/>
            <a:miter lim="800000"/>
            <a:headEnd/>
            <a:tailEnd/>
          </a:ln>
          <a:effectLst/>
        </p:spPr>
        <p:txBody>
          <a:bodyPr/>
          <a:lstStyle/>
          <a:p>
            <a:pPr marL="342900" indent="-342900" algn="ctr" eaLnBrk="0" hangingPunct="0">
              <a:lnSpc>
                <a:spcPct val="80000"/>
              </a:lnSpc>
              <a:spcBef>
                <a:spcPct val="20000"/>
              </a:spcBef>
              <a:buClr>
                <a:srgbClr val="0BD0D9"/>
              </a:buClr>
              <a:buSzPct val="95000"/>
              <a:buFont typeface="Wingdings 2" pitchFamily="18" charset="2"/>
              <a:buNone/>
            </a:pPr>
            <a:endParaRPr kumimoji="0" lang="en-US" sz="1000" dirty="0">
              <a:solidFill>
                <a:schemeClr val="tx2"/>
              </a:solidFill>
              <a:latin typeface="Constantia" pitchFamily="18" charset="0"/>
            </a:endParaRPr>
          </a:p>
          <a:p>
            <a:pPr marL="342900" indent="-342900" algn="ctr" eaLnBrk="0" hangingPunct="0">
              <a:lnSpc>
                <a:spcPct val="80000"/>
              </a:lnSpc>
              <a:spcBef>
                <a:spcPct val="20000"/>
              </a:spcBef>
              <a:buClr>
                <a:srgbClr val="0BD0D9"/>
              </a:buClr>
              <a:buSzPct val="95000"/>
              <a:buFont typeface="Wingdings 2" pitchFamily="18" charset="2"/>
              <a:buNone/>
            </a:pPr>
            <a:r>
              <a:rPr kumimoji="0" lang="en-US" sz="1500" b="1" dirty="0">
                <a:solidFill>
                  <a:schemeClr val="tx2"/>
                </a:solidFill>
                <a:latin typeface="Constantia" pitchFamily="18" charset="0"/>
              </a:rPr>
              <a:t>Ways of Presenting Needs Data from Multiple Sources</a:t>
            </a:r>
          </a:p>
        </p:txBody>
      </p:sp>
      <p:graphicFrame>
        <p:nvGraphicFramePr>
          <p:cNvPr id="60465" name="Group 49"/>
          <p:cNvGraphicFramePr>
            <a:graphicFrameLocks noGrp="1"/>
          </p:cNvGraphicFramePr>
          <p:nvPr>
            <p:ph/>
          </p:nvPr>
        </p:nvGraphicFramePr>
        <p:xfrm>
          <a:off x="381000" y="590550"/>
          <a:ext cx="8229600" cy="6258243"/>
        </p:xfrm>
        <a:graphic>
          <a:graphicData uri="http://schemas.openxmlformats.org/drawingml/2006/table">
            <a:tbl>
              <a:tblPr/>
              <a:tblGrid>
                <a:gridCol w="2057400"/>
                <a:gridCol w="2057400"/>
                <a:gridCol w="2057400"/>
                <a:gridCol w="2057400"/>
              </a:tblGrid>
              <a:tr h="457200">
                <a:tc>
                  <a:txBody>
                    <a:bodyPr/>
                    <a:lstStyle/>
                    <a:p>
                      <a:pPr marL="0" marR="0" lvl="0" indent="0" algn="ctr"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200" b="1" i="0" u="none" strike="noStrike" cap="none" normalizeH="0" baseline="0" dirty="0" smtClean="0">
                          <a:ln>
                            <a:noFill/>
                          </a:ln>
                          <a:solidFill>
                            <a:schemeClr val="tx2"/>
                          </a:solidFill>
                          <a:effectLst/>
                          <a:latin typeface="Constantia" pitchFamily="18" charset="0"/>
                          <a:cs typeface="Times New Roman" pitchFamily="18" charset="0"/>
                        </a:rPr>
                        <a:t> Features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200" b="1" i="0" u="none" strike="noStrike" cap="none" normalizeH="0" baseline="0" dirty="0" smtClean="0">
                          <a:ln>
                            <a:noFill/>
                          </a:ln>
                          <a:solidFill>
                            <a:schemeClr val="tx2"/>
                          </a:solidFill>
                          <a:effectLst/>
                          <a:latin typeface="Constantia" pitchFamily="18" charset="0"/>
                        </a:rPr>
                        <a:t>Goal Attainment Scaling (GAS)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200" b="1" i="0" u="none" strike="noStrike" cap="none" normalizeH="0" baseline="0" dirty="0" smtClean="0">
                          <a:ln>
                            <a:noFill/>
                          </a:ln>
                          <a:solidFill>
                            <a:schemeClr val="tx2"/>
                          </a:solidFill>
                          <a:effectLst/>
                          <a:latin typeface="Constantia" pitchFamily="18" charset="0"/>
                        </a:rPr>
                        <a:t>Short Summaries per Source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200" b="1" i="0" u="none" strike="noStrike" cap="none" normalizeH="0" baseline="0" dirty="0" smtClean="0">
                          <a:ln>
                            <a:noFill/>
                          </a:ln>
                          <a:solidFill>
                            <a:schemeClr val="tx2"/>
                          </a:solidFill>
                          <a:effectLst/>
                          <a:latin typeface="Constantia" pitchFamily="18" charset="0"/>
                        </a:rPr>
                        <a:t>Collated Summary across Sources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806450">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1" i="0" u="none" strike="noStrike" cap="none" normalizeH="0" baseline="0" dirty="0" smtClean="0">
                          <a:ln>
                            <a:noFill/>
                          </a:ln>
                          <a:solidFill>
                            <a:schemeClr val="tx2"/>
                          </a:solidFill>
                          <a:effectLst/>
                          <a:latin typeface="Constantia" pitchFamily="18" charset="0"/>
                        </a:rPr>
                        <a:t>Outcome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0" i="0" u="none" strike="noStrike" cap="none" normalizeH="0" baseline="0" dirty="0" smtClean="0">
                          <a:ln>
                            <a:noFill/>
                          </a:ln>
                          <a:solidFill>
                            <a:schemeClr val="tx2"/>
                          </a:solidFill>
                          <a:effectLst/>
                          <a:latin typeface="Constantia" pitchFamily="18" charset="0"/>
                        </a:rPr>
                        <a:t>One page table that is very good for decision-making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0" i="0" u="none" strike="noStrike" cap="none" normalizeH="0" baseline="0" dirty="0" smtClean="0">
                          <a:ln>
                            <a:noFill/>
                          </a:ln>
                          <a:solidFill>
                            <a:schemeClr val="tx2"/>
                          </a:solidFill>
                          <a:effectLst/>
                          <a:latin typeface="Constantia" pitchFamily="18" charset="0"/>
                        </a:rPr>
                        <a:t>Set of short (1-2 page) sheets per each major source of data or in some instances per subgroup/constituency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0" i="0" u="none" strike="noStrike" cap="none" normalizeH="0" baseline="0" dirty="0" smtClean="0">
                          <a:ln>
                            <a:noFill/>
                          </a:ln>
                          <a:solidFill>
                            <a:schemeClr val="tx2"/>
                          </a:solidFill>
                          <a:effectLst/>
                          <a:latin typeface="Constantia" pitchFamily="18" charset="0"/>
                        </a:rPr>
                        <a:t>A large somewhat complex table generated from the one page summaries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66763">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1" i="0" u="none" strike="noStrike" cap="none" normalizeH="0" baseline="0" dirty="0" smtClean="0">
                          <a:ln>
                            <a:noFill/>
                          </a:ln>
                          <a:solidFill>
                            <a:schemeClr val="tx2"/>
                          </a:solidFill>
                          <a:effectLst/>
                          <a:latin typeface="Constantia" pitchFamily="18" charset="0"/>
                        </a:rPr>
                        <a:t>Ease of construction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0" i="0" u="none" strike="noStrike" cap="none" normalizeH="0" baseline="0" dirty="0" smtClean="0">
                          <a:ln>
                            <a:noFill/>
                          </a:ln>
                          <a:solidFill>
                            <a:schemeClr val="tx2"/>
                          </a:solidFill>
                          <a:effectLst/>
                          <a:latin typeface="Constantia" pitchFamily="18" charset="0"/>
                        </a:rPr>
                        <a:t>Relatively easy</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0" i="0" u="none" strike="noStrike" cap="none" normalizeH="0" baseline="0" dirty="0" smtClean="0">
                          <a:ln>
                            <a:noFill/>
                          </a:ln>
                          <a:solidFill>
                            <a:schemeClr val="tx2"/>
                          </a:solidFill>
                          <a:effectLst/>
                          <a:latin typeface="Constantia" pitchFamily="18" charset="0"/>
                        </a:rPr>
                        <a:t>Relatively easy although more interpretation and write-up of the data is required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0" i="0" u="none" strike="noStrike" cap="none" normalizeH="0" baseline="0" dirty="0" smtClean="0">
                          <a:ln>
                            <a:noFill/>
                          </a:ln>
                          <a:solidFill>
                            <a:schemeClr val="tx2"/>
                          </a:solidFill>
                          <a:effectLst/>
                          <a:latin typeface="Constantia" pitchFamily="18" charset="0"/>
                        </a:rPr>
                        <a:t>A little more difficult but still fairly easy but table will take some time to prepare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68350">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1" i="0" u="none" strike="noStrike" cap="none" normalizeH="0" baseline="0" dirty="0" smtClean="0">
                          <a:ln>
                            <a:noFill/>
                          </a:ln>
                          <a:solidFill>
                            <a:schemeClr val="tx2"/>
                          </a:solidFill>
                          <a:effectLst/>
                          <a:latin typeface="Constantia" pitchFamily="18" charset="0"/>
                        </a:rPr>
                        <a:t>Abstraction from original data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0" i="0" u="none" strike="noStrike" cap="none" normalizeH="0" baseline="0" dirty="0" smtClean="0">
                          <a:ln>
                            <a:noFill/>
                          </a:ln>
                          <a:solidFill>
                            <a:schemeClr val="tx2"/>
                          </a:solidFill>
                          <a:effectLst/>
                          <a:latin typeface="Constantia" pitchFamily="18" charset="0"/>
                        </a:rPr>
                        <a:t>Large degree of abstraction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0" i="0" u="none" strike="noStrike" cap="none" normalizeH="0" baseline="0" dirty="0" smtClean="0">
                          <a:ln>
                            <a:noFill/>
                          </a:ln>
                          <a:solidFill>
                            <a:schemeClr val="tx2"/>
                          </a:solidFill>
                          <a:effectLst/>
                          <a:latin typeface="Constantia" pitchFamily="18" charset="0"/>
                          <a:cs typeface="Times New Roman" pitchFamily="18" charset="0"/>
                        </a:rPr>
                        <a:t>Closest to original source, preserves much of the meaning in and sense of the data</a:t>
                      </a:r>
                      <a:r>
                        <a:rPr kumimoji="0" lang="en-US" sz="1100" b="0" i="0" u="none" strike="noStrike" cap="none" normalizeH="0" baseline="0" dirty="0" smtClean="0">
                          <a:ln>
                            <a:noFill/>
                          </a:ln>
                          <a:solidFill>
                            <a:schemeClr val="tx2"/>
                          </a:solidFill>
                          <a:effectLst/>
                          <a:latin typeface="Constantia"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0" i="0" u="none" strike="noStrike" cap="none" normalizeH="0" baseline="0" dirty="0" smtClean="0">
                          <a:ln>
                            <a:noFill/>
                          </a:ln>
                          <a:solidFill>
                            <a:schemeClr val="tx2"/>
                          </a:solidFill>
                          <a:effectLst/>
                          <a:latin typeface="Constantia" pitchFamily="18" charset="0"/>
                          <a:cs typeface="Times New Roman" pitchFamily="18" charset="0"/>
                        </a:rPr>
                        <a:t>Some abstraction but a degree of the original data is maintained but not as much as in the short summaries</a:t>
                      </a:r>
                      <a:r>
                        <a:rPr kumimoji="0" lang="en-US" sz="1100" b="0" i="0" u="none" strike="noStrike" cap="none" normalizeH="0" baseline="0" dirty="0" smtClean="0">
                          <a:ln>
                            <a:noFill/>
                          </a:ln>
                          <a:solidFill>
                            <a:schemeClr val="tx2"/>
                          </a:solidFill>
                          <a:effectLst/>
                          <a:latin typeface="Constantia" pitchFamily="18"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66763">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1" i="0" u="none" strike="noStrike" cap="none" normalizeH="0" baseline="0" dirty="0" smtClean="0">
                          <a:ln>
                            <a:noFill/>
                          </a:ln>
                          <a:solidFill>
                            <a:schemeClr val="tx2"/>
                          </a:solidFill>
                          <a:effectLst/>
                          <a:latin typeface="Constantia" pitchFamily="18" charset="0"/>
                        </a:rPr>
                        <a:t>Ease of use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0" i="0" u="none" strike="noStrike" cap="none" normalizeH="0" baseline="0" dirty="0" smtClean="0">
                          <a:ln>
                            <a:noFill/>
                          </a:ln>
                          <a:solidFill>
                            <a:schemeClr val="tx2"/>
                          </a:solidFill>
                          <a:effectLst/>
                          <a:latin typeface="Constantia" pitchFamily="18" charset="0"/>
                          <a:cs typeface="Times New Roman" pitchFamily="18" charset="0"/>
                        </a:rPr>
                        <a:t>Very good in this regard -  information is available at a glance</a:t>
                      </a:r>
                      <a:r>
                        <a:rPr kumimoji="0" lang="en-US" sz="1100" b="0" i="0" u="none" strike="noStrike" cap="none" normalizeH="0" baseline="0" dirty="0" smtClean="0">
                          <a:ln>
                            <a:noFill/>
                          </a:ln>
                          <a:solidFill>
                            <a:schemeClr val="tx2"/>
                          </a:solidFill>
                          <a:effectLst/>
                          <a:latin typeface="Constantia"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0" i="0" u="none" strike="noStrike" cap="none" normalizeH="0" baseline="0" dirty="0" smtClean="0">
                          <a:ln>
                            <a:noFill/>
                          </a:ln>
                          <a:solidFill>
                            <a:schemeClr val="tx2"/>
                          </a:solidFill>
                          <a:effectLst/>
                          <a:latin typeface="Constantia" pitchFamily="18" charset="0"/>
                          <a:cs typeface="Times New Roman" pitchFamily="18" charset="0"/>
                        </a:rPr>
                        <a:t>Generally good but takes more reading and interpretation especially if there are contradictory indications for a need</a:t>
                      </a:r>
                      <a:r>
                        <a:rPr kumimoji="0" lang="en-US" sz="1100" b="0" i="0" u="none" strike="noStrike" cap="none" normalizeH="0" baseline="0" dirty="0" smtClean="0">
                          <a:ln>
                            <a:noFill/>
                          </a:ln>
                          <a:solidFill>
                            <a:schemeClr val="tx2"/>
                          </a:solidFill>
                          <a:effectLst/>
                          <a:latin typeface="Constantia"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0" i="0" u="none" strike="noStrike" cap="none" normalizeH="0" baseline="0" dirty="0" smtClean="0">
                          <a:ln>
                            <a:noFill/>
                          </a:ln>
                          <a:solidFill>
                            <a:schemeClr val="tx2"/>
                          </a:solidFill>
                          <a:effectLst/>
                          <a:latin typeface="Constantia" pitchFamily="18" charset="0"/>
                          <a:cs typeface="Times New Roman" pitchFamily="18" charset="0"/>
                        </a:rPr>
                        <a:t>In between GAS table and the use of short  summaries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69938">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1" i="0" u="none" strike="noStrike" cap="none" normalizeH="0" baseline="0" dirty="0" smtClean="0">
                          <a:ln>
                            <a:noFill/>
                          </a:ln>
                          <a:solidFill>
                            <a:schemeClr val="tx2"/>
                          </a:solidFill>
                          <a:effectLst/>
                          <a:latin typeface="Constantia" pitchFamily="18" charset="0"/>
                        </a:rPr>
                        <a:t>Cautions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0" i="0" u="none" strike="noStrike" cap="none" normalizeH="0" baseline="0" dirty="0" smtClean="0">
                          <a:ln>
                            <a:noFill/>
                          </a:ln>
                          <a:solidFill>
                            <a:schemeClr val="tx2"/>
                          </a:solidFill>
                          <a:effectLst/>
                          <a:latin typeface="Constantia" pitchFamily="18" charset="0"/>
                          <a:cs typeface="Times New Roman" pitchFamily="18" charset="0"/>
                        </a:rPr>
                        <a:t>While some respects GAS best way to go, much detail and feel for context of the data will disappear by going to a common metric</a:t>
                      </a:r>
                      <a:r>
                        <a:rPr kumimoji="0" lang="en-US" sz="1100" b="0" i="0" u="none" strike="noStrike" cap="none" normalizeH="0" baseline="0" dirty="0" smtClean="0">
                          <a:ln>
                            <a:noFill/>
                          </a:ln>
                          <a:solidFill>
                            <a:schemeClr val="tx2"/>
                          </a:solidFill>
                          <a:effectLst/>
                          <a:latin typeface="Constantia"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0" i="0" u="none" strike="noStrike" cap="none" normalizeH="0" baseline="0" dirty="0" smtClean="0">
                          <a:ln>
                            <a:noFill/>
                          </a:ln>
                          <a:solidFill>
                            <a:schemeClr val="tx2"/>
                          </a:solidFill>
                          <a:effectLst/>
                          <a:latin typeface="Constantia" pitchFamily="18" charset="0"/>
                          <a:cs typeface="Times New Roman" pitchFamily="18" charset="0"/>
                        </a:rPr>
                        <a:t>The best set of information but this approach is confounded by the fact that more and more detail can make decision-making somewhat harder to accomplish</a:t>
                      </a:r>
                      <a:r>
                        <a:rPr kumimoji="0" lang="en-US" sz="1100" b="0" i="0" u="none" strike="noStrike" cap="none" normalizeH="0" baseline="0" dirty="0" smtClean="0">
                          <a:ln>
                            <a:noFill/>
                          </a:ln>
                          <a:solidFill>
                            <a:schemeClr val="tx2"/>
                          </a:solidFill>
                          <a:effectLst/>
                          <a:latin typeface="Constantia"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0" i="0" u="none" strike="noStrike" cap="none" normalizeH="0" baseline="0" dirty="0" smtClean="0">
                          <a:ln>
                            <a:noFill/>
                          </a:ln>
                          <a:solidFill>
                            <a:schemeClr val="tx2"/>
                          </a:solidFill>
                          <a:effectLst/>
                          <a:latin typeface="Constantia" pitchFamily="18" charset="0"/>
                          <a:cs typeface="Times New Roman" pitchFamily="18" charset="0"/>
                        </a:rPr>
                        <a:t>Although this is  a collation of the short summaries, it can lead to a fairly heavy one or two page table with perhaps some difficulty in use for decision-making</a:t>
                      </a:r>
                      <a:r>
                        <a:rPr kumimoji="0" lang="en-US" sz="1100" b="0" i="0" u="none" strike="noStrike" cap="none" normalizeH="0" baseline="0" dirty="0" smtClean="0">
                          <a:ln>
                            <a:noFill/>
                          </a:ln>
                          <a:solidFill>
                            <a:schemeClr val="tx2"/>
                          </a:solidFill>
                          <a:effectLst/>
                          <a:latin typeface="Constantia" pitchFamily="18"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66763">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1" i="0" u="none" strike="noStrike" cap="none" normalizeH="0" baseline="0" dirty="0" smtClean="0">
                          <a:ln>
                            <a:noFill/>
                          </a:ln>
                          <a:solidFill>
                            <a:schemeClr val="tx2"/>
                          </a:solidFill>
                          <a:effectLst/>
                          <a:latin typeface="Constantia" pitchFamily="18" charset="0"/>
                        </a:rPr>
                        <a:t>Overall comments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0" i="0" u="none" strike="noStrike" cap="none" normalizeH="0" baseline="0" dirty="0" smtClean="0">
                          <a:ln>
                            <a:noFill/>
                          </a:ln>
                          <a:solidFill>
                            <a:schemeClr val="tx2"/>
                          </a:solidFill>
                          <a:effectLst/>
                          <a:latin typeface="Constantia" pitchFamily="18" charset="0"/>
                          <a:cs typeface="Times New Roman" pitchFamily="18" charset="0"/>
                        </a:rPr>
                        <a:t>The loss of the context and meaning of especially the qualitative data may be too great, it all depends on the decisions to be made and the nature of the organizational milieu</a:t>
                      </a:r>
                      <a:r>
                        <a:rPr kumimoji="0" lang="en-US" sz="1100" b="0" i="0" u="none" strike="noStrike" cap="none" normalizeH="0" baseline="0" dirty="0" smtClean="0">
                          <a:ln>
                            <a:noFill/>
                          </a:ln>
                          <a:solidFill>
                            <a:schemeClr val="tx2"/>
                          </a:solidFill>
                          <a:effectLst/>
                          <a:latin typeface="Constantia"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0" i="0" u="none" strike="noStrike" cap="none" normalizeH="0" baseline="0" dirty="0" smtClean="0">
                          <a:ln>
                            <a:noFill/>
                          </a:ln>
                          <a:solidFill>
                            <a:schemeClr val="tx2"/>
                          </a:solidFill>
                          <a:effectLst/>
                          <a:latin typeface="Constantia" pitchFamily="18" charset="0"/>
                          <a:cs typeface="Times New Roman" pitchFamily="18" charset="0"/>
                        </a:rPr>
                        <a:t>It may be wise at times to deal with more of the subtleties in the data for important budget and action choices will have to be made</a:t>
                      </a:r>
                      <a:r>
                        <a:rPr kumimoji="0" lang="en-US" sz="1100" b="0" i="0" u="none" strike="noStrike" cap="none" normalizeH="0" baseline="0" dirty="0" smtClean="0">
                          <a:ln>
                            <a:noFill/>
                          </a:ln>
                          <a:solidFill>
                            <a:schemeClr val="tx2"/>
                          </a:solidFill>
                          <a:effectLst/>
                          <a:latin typeface="Constantia" pitchFamily="18"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0" i="0" u="none" strike="noStrike" cap="none" normalizeH="0" baseline="0" dirty="0" smtClean="0">
                          <a:ln>
                            <a:noFill/>
                          </a:ln>
                          <a:solidFill>
                            <a:schemeClr val="tx2"/>
                          </a:solidFill>
                          <a:effectLst/>
                          <a:latin typeface="Constantia" pitchFamily="18" charset="0"/>
                          <a:cs typeface="Times New Roman" pitchFamily="18" charset="0"/>
                        </a:rPr>
                        <a:t>In some respects the best option because a portion of the flavor of the data is retained</a:t>
                      </a:r>
                    </a:p>
                    <a:p>
                      <a:pPr marL="0" marR="0" lvl="0" indent="0" algn="l" defTabSz="914400" rtl="0" eaLnBrk="0" fontAlgn="base" latinLnBrk="0" hangingPunct="0">
                        <a:lnSpc>
                          <a:spcPct val="100000"/>
                        </a:lnSpc>
                        <a:spcBef>
                          <a:spcPct val="20000"/>
                        </a:spcBef>
                        <a:spcAft>
                          <a:spcPct val="0"/>
                        </a:spcAft>
                        <a:buClr>
                          <a:srgbClr val="0BD0D9"/>
                        </a:buClr>
                        <a:buSzPct val="95000"/>
                        <a:buFont typeface="Wingdings 2" pitchFamily="18" charset="2"/>
                        <a:buNone/>
                        <a:tabLst/>
                      </a:pPr>
                      <a:r>
                        <a:rPr kumimoji="0" lang="en-US" sz="1100" b="0" i="0" u="none" strike="noStrike" cap="none" normalizeH="0" baseline="0" dirty="0" smtClean="0">
                          <a:ln>
                            <a:noFill/>
                          </a:ln>
                          <a:solidFill>
                            <a:schemeClr val="tx2"/>
                          </a:solidFill>
                          <a:effectLst/>
                          <a:latin typeface="Constantia" pitchFamily="18" charset="0"/>
                          <a:cs typeface="Times New Roman" pitchFamily="18" charset="0"/>
                        </a:rPr>
                        <a:t>Remember the table may be more difficult to construct</a:t>
                      </a:r>
                      <a:r>
                        <a:rPr kumimoji="0" lang="en-US" sz="1100" b="0" i="0" u="none" strike="noStrike" cap="none" normalizeH="0" baseline="0" dirty="0" smtClean="0">
                          <a:ln>
                            <a:noFill/>
                          </a:ln>
                          <a:solidFill>
                            <a:schemeClr val="tx2"/>
                          </a:solidFill>
                          <a:effectLst/>
                          <a:latin typeface="Constantia" pitchFamily="18"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704850"/>
            <a:ext cx="8229600" cy="5619750"/>
          </a:xfrm>
        </p:spPr>
        <p:txBody>
          <a:bodyPr/>
          <a:lstStyle/>
          <a:p>
            <a:pPr algn="ctr">
              <a:buNone/>
            </a:pPr>
            <a:r>
              <a:rPr lang="en-US" sz="3200" b="1" dirty="0" smtClean="0">
                <a:latin typeface="Arial Narrow" pitchFamily="34" charset="0"/>
              </a:rPr>
              <a:t>Book 5</a:t>
            </a:r>
          </a:p>
          <a:p>
            <a:pPr algn="ctr">
              <a:buNone/>
            </a:pPr>
            <a:r>
              <a:rPr lang="en-US" sz="3200" b="1" i="1" dirty="0" smtClean="0">
                <a:latin typeface="Arial Narrow" pitchFamily="34" charset="0"/>
              </a:rPr>
              <a:t>NA Phase III: Taking Action for Change</a:t>
            </a:r>
          </a:p>
          <a:p>
            <a:pPr algn="ctr">
              <a:buNone/>
            </a:pPr>
            <a:r>
              <a:rPr lang="en-US" sz="1000" dirty="0" smtClean="0">
                <a:latin typeface="Arial Narrow" pitchFamily="34" charset="0"/>
              </a:rPr>
              <a:t>________________________________________________________________________________________________________________________________________</a:t>
            </a:r>
          </a:p>
          <a:p>
            <a:pPr algn="ctr">
              <a:buNone/>
            </a:pPr>
            <a:r>
              <a:rPr lang="en-US" sz="3600" b="1" dirty="0" smtClean="0">
                <a:latin typeface="Arial Narrow" pitchFamily="34" charset="0"/>
              </a:rPr>
              <a:t>It’s a journey . . .  </a:t>
            </a:r>
          </a:p>
          <a:p>
            <a:endParaRPr lang="en-US" sz="800" dirty="0" smtClean="0">
              <a:latin typeface="Arial Narrow" pitchFamily="34" charset="0"/>
            </a:endParaRPr>
          </a:p>
          <a:p>
            <a:pPr>
              <a:buNone/>
            </a:pPr>
            <a:r>
              <a:rPr lang="en-US" b="1" dirty="0" smtClean="0">
                <a:latin typeface="Arial Narrow" pitchFamily="34" charset="0"/>
              </a:rPr>
              <a:t>Chapter 1:</a:t>
            </a:r>
            <a:r>
              <a:rPr lang="en-US" dirty="0" smtClean="0">
                <a:latin typeface="Arial Narrow" pitchFamily="34" charset="0"/>
              </a:rPr>
              <a:t>  </a:t>
            </a:r>
            <a:r>
              <a:rPr lang="en-US" i="1" dirty="0" smtClean="0">
                <a:latin typeface="Arial Narrow" pitchFamily="34" charset="0"/>
              </a:rPr>
              <a:t>Mapping the Road Less Traveled</a:t>
            </a:r>
          </a:p>
          <a:p>
            <a:pPr>
              <a:buNone/>
            </a:pPr>
            <a:r>
              <a:rPr lang="en-US" b="1" dirty="0" smtClean="0">
                <a:latin typeface="Arial Narrow" pitchFamily="34" charset="0"/>
              </a:rPr>
              <a:t>Chapter 2:</a:t>
            </a:r>
            <a:r>
              <a:rPr lang="en-US" dirty="0" smtClean="0">
                <a:latin typeface="Arial Narrow" pitchFamily="34" charset="0"/>
              </a:rPr>
              <a:t>  </a:t>
            </a:r>
            <a:r>
              <a:rPr lang="en-US" i="1" dirty="0" smtClean="0">
                <a:latin typeface="Arial Narrow" pitchFamily="34" charset="0"/>
              </a:rPr>
              <a:t>Gearing Up / Nuts and Bolts</a:t>
            </a:r>
            <a:r>
              <a:rPr lang="en-US" dirty="0" smtClean="0">
                <a:latin typeface="Arial Narrow" pitchFamily="34" charset="0"/>
              </a:rPr>
              <a:t> </a:t>
            </a:r>
          </a:p>
          <a:p>
            <a:pPr>
              <a:buNone/>
            </a:pPr>
            <a:r>
              <a:rPr lang="en-US" b="1" dirty="0" smtClean="0">
                <a:latin typeface="Arial Narrow" pitchFamily="34" charset="0"/>
              </a:rPr>
              <a:t>Chapter 3:</a:t>
            </a:r>
            <a:r>
              <a:rPr lang="en-US" dirty="0" smtClean="0">
                <a:latin typeface="Arial Narrow" pitchFamily="34" charset="0"/>
              </a:rPr>
              <a:t>  </a:t>
            </a:r>
            <a:r>
              <a:rPr lang="en-US" i="1" dirty="0" smtClean="0">
                <a:latin typeface="Arial Narrow" pitchFamily="34" charset="0"/>
              </a:rPr>
              <a:t>Collaborating / Action Plan </a:t>
            </a:r>
          </a:p>
          <a:p>
            <a:pPr>
              <a:buNone/>
            </a:pPr>
            <a:r>
              <a:rPr lang="en-US" b="1" dirty="0" smtClean="0">
                <a:latin typeface="Arial Narrow" pitchFamily="34" charset="0"/>
              </a:rPr>
              <a:t>Chapter 4:</a:t>
            </a:r>
            <a:r>
              <a:rPr lang="en-US" dirty="0" smtClean="0">
                <a:latin typeface="Arial Narrow" pitchFamily="34" charset="0"/>
              </a:rPr>
              <a:t>  </a:t>
            </a:r>
            <a:r>
              <a:rPr lang="en-US" i="1" dirty="0" smtClean="0">
                <a:latin typeface="Arial Narrow" pitchFamily="34" charset="0"/>
              </a:rPr>
              <a:t>Weathering Storms / Conflict </a:t>
            </a:r>
          </a:p>
          <a:p>
            <a:pPr>
              <a:buNone/>
            </a:pPr>
            <a:r>
              <a:rPr lang="en-US" b="1" dirty="0" smtClean="0">
                <a:latin typeface="Arial Narrow" pitchFamily="34" charset="0"/>
              </a:rPr>
              <a:t>Chapter 5:</a:t>
            </a:r>
            <a:r>
              <a:rPr lang="en-US" dirty="0" smtClean="0">
                <a:latin typeface="Arial Narrow" pitchFamily="34" charset="0"/>
              </a:rPr>
              <a:t>  </a:t>
            </a:r>
            <a:r>
              <a:rPr lang="en-US" i="1" dirty="0" smtClean="0">
                <a:latin typeface="Arial Narrow" pitchFamily="34" charset="0"/>
              </a:rPr>
              <a:t>Responding to Roadblock</a:t>
            </a:r>
            <a:r>
              <a:rPr lang="en-US" dirty="0" smtClean="0">
                <a:latin typeface="Arial Narrow" pitchFamily="34" charset="0"/>
              </a:rPr>
              <a:t>s  </a:t>
            </a:r>
          </a:p>
          <a:p>
            <a:pPr>
              <a:buNone/>
            </a:pPr>
            <a:r>
              <a:rPr lang="en-US" b="1" dirty="0" smtClean="0">
                <a:latin typeface="Arial Narrow" pitchFamily="34" charset="0"/>
              </a:rPr>
              <a:t>Chapter 6:</a:t>
            </a:r>
            <a:r>
              <a:rPr lang="en-US" dirty="0" smtClean="0">
                <a:latin typeface="Arial Narrow" pitchFamily="34" charset="0"/>
              </a:rPr>
              <a:t>  </a:t>
            </a:r>
            <a:r>
              <a:rPr lang="en-US" i="1" dirty="0" smtClean="0">
                <a:latin typeface="Arial Narrow" pitchFamily="34" charset="0"/>
              </a:rPr>
              <a:t>Learning from the Expedition</a:t>
            </a:r>
          </a:p>
        </p:txBody>
      </p:sp>
      <p:pic>
        <p:nvPicPr>
          <p:cNvPr id="2050" name="Picture 2" descr="C:\Documents and Settings\stevahnl\Local Settings\Temporary Internet Files\Content.IE5\QUXW8OIE\MP900438492[1].jpg"/>
          <p:cNvPicPr>
            <a:picLocks noChangeAspect="1" noChangeArrowheads="1"/>
          </p:cNvPicPr>
          <p:nvPr/>
        </p:nvPicPr>
        <p:blipFill>
          <a:blip r:embed="rId2" cstate="print"/>
          <a:srcRect/>
          <a:stretch>
            <a:fillRect/>
          </a:stretch>
        </p:blipFill>
        <p:spPr bwMode="auto">
          <a:xfrm>
            <a:off x="6324600" y="2743200"/>
            <a:ext cx="2286000" cy="3200400"/>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3400"/>
            <a:ext cx="8229600" cy="533400"/>
          </a:xfrm>
        </p:spPr>
        <p:txBody>
          <a:bodyPr/>
          <a:lstStyle/>
          <a:p>
            <a:pPr algn="ctr">
              <a:buNone/>
            </a:pPr>
            <a:r>
              <a:rPr lang="en-US" b="1" u="sng" dirty="0" smtClean="0">
                <a:latin typeface="Arial Narrow" pitchFamily="34" charset="0"/>
              </a:rPr>
              <a:t>Chapter 1</a:t>
            </a:r>
            <a:r>
              <a:rPr lang="en-US" b="1" dirty="0" smtClean="0">
                <a:latin typeface="Arial Narrow" pitchFamily="34" charset="0"/>
              </a:rPr>
              <a:t>: The Map – Needs Assessment Phase III </a:t>
            </a:r>
            <a:endParaRPr lang="en-US" b="1" dirty="0">
              <a:latin typeface="Arial Narrow" pitchFamily="34" charset="0"/>
            </a:endParaRPr>
          </a:p>
        </p:txBody>
      </p:sp>
      <p:graphicFrame>
        <p:nvGraphicFramePr>
          <p:cNvPr id="3" name="Table 2"/>
          <p:cNvGraphicFramePr>
            <a:graphicFrameLocks noGrp="1"/>
          </p:cNvGraphicFramePr>
          <p:nvPr/>
        </p:nvGraphicFramePr>
        <p:xfrm>
          <a:off x="152399" y="1112009"/>
          <a:ext cx="8839202" cy="5444375"/>
        </p:xfrm>
        <a:graphic>
          <a:graphicData uri="http://schemas.openxmlformats.org/drawingml/2006/table">
            <a:tbl>
              <a:tblPr/>
              <a:tblGrid>
                <a:gridCol w="1821101"/>
                <a:gridCol w="1821101"/>
                <a:gridCol w="2384527"/>
                <a:gridCol w="2812473"/>
              </a:tblGrid>
              <a:tr h="210848">
                <a:tc>
                  <a:txBody>
                    <a:bodyPr/>
                    <a:lstStyle/>
                    <a:p>
                      <a:pPr marL="0" marR="0" algn="ctr">
                        <a:spcBef>
                          <a:spcPts val="0"/>
                        </a:spcBef>
                        <a:spcAft>
                          <a:spcPts val="0"/>
                        </a:spcAft>
                      </a:pPr>
                      <a:r>
                        <a:rPr lang="en-US" sz="1400" b="1" dirty="0">
                          <a:latin typeface="Arial Narrow"/>
                          <a:ea typeface="Times New Roman"/>
                          <a:cs typeface="Times New Roman"/>
                        </a:rPr>
                        <a:t>Purposes</a:t>
                      </a:r>
                      <a:endParaRPr lang="en-US" sz="1400" dirty="0">
                        <a:latin typeface="Times New Roman"/>
                        <a:ea typeface="Times New Roman"/>
                        <a:cs typeface="Times New Roman"/>
                      </a:endParaRPr>
                    </a:p>
                  </a:txBody>
                  <a:tcPr marL="49696" marR="49696"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0C0C0"/>
                    </a:solidFill>
                  </a:tcPr>
                </a:tc>
                <a:tc>
                  <a:txBody>
                    <a:bodyPr/>
                    <a:lstStyle/>
                    <a:p>
                      <a:pPr marL="0" marR="0" algn="ctr">
                        <a:spcBef>
                          <a:spcPts val="0"/>
                        </a:spcBef>
                        <a:spcAft>
                          <a:spcPts val="0"/>
                        </a:spcAft>
                      </a:pPr>
                      <a:r>
                        <a:rPr lang="en-US" sz="1400" b="1" dirty="0">
                          <a:latin typeface="Arial Narrow"/>
                          <a:ea typeface="Times New Roman"/>
                          <a:cs typeface="Times New Roman"/>
                        </a:rPr>
                        <a:t>Steps</a:t>
                      </a:r>
                      <a:endParaRPr lang="en-US" sz="1400" dirty="0">
                        <a:latin typeface="Times New Roman"/>
                        <a:ea typeface="Times New Roman"/>
                        <a:cs typeface="Times New Roman"/>
                      </a:endParaRPr>
                    </a:p>
                  </a:txBody>
                  <a:tcPr marL="49696" marR="49696"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a:latin typeface="Arial Narrow"/>
                          <a:ea typeface="Times New Roman"/>
                          <a:cs typeface="Times New Roman"/>
                        </a:rPr>
                        <a:t>Decisions</a:t>
                      </a:r>
                      <a:endParaRPr lang="en-US" sz="1400" dirty="0">
                        <a:latin typeface="Times New Roman"/>
                        <a:ea typeface="Times New Roman"/>
                        <a:cs typeface="Times New Roman"/>
                      </a:endParaRPr>
                    </a:p>
                  </a:txBody>
                  <a:tcPr marL="49696" marR="49696"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spcBef>
                          <a:spcPts val="0"/>
                        </a:spcBef>
                        <a:spcAft>
                          <a:spcPts val="0"/>
                        </a:spcAft>
                      </a:pPr>
                      <a:r>
                        <a:rPr lang="en-US" sz="1400" b="1" dirty="0">
                          <a:latin typeface="Arial Narrow"/>
                          <a:ea typeface="Times New Roman"/>
                          <a:cs typeface="Times New Roman"/>
                        </a:rPr>
                        <a:t>Questions</a:t>
                      </a:r>
                      <a:endParaRPr lang="en-US" sz="1400" dirty="0">
                        <a:latin typeface="Times New Roman"/>
                        <a:ea typeface="Times New Roman"/>
                        <a:cs typeface="Times New Roman"/>
                      </a:endParaRPr>
                    </a:p>
                  </a:txBody>
                  <a:tcPr marL="49696" marR="49696"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274831">
                <a:tc rowSpan="3">
                  <a:txBody>
                    <a:bodyPr/>
                    <a:lstStyle/>
                    <a:p>
                      <a:pPr marL="240030" marR="0" indent="-240030" algn="ctr">
                        <a:spcBef>
                          <a:spcPts val="0"/>
                        </a:spcBef>
                        <a:spcAft>
                          <a:spcPts val="0"/>
                        </a:spcAft>
                      </a:pPr>
                      <a:r>
                        <a:rPr lang="en-US" sz="1400" dirty="0" smtClean="0">
                          <a:latin typeface="Arial Narrow"/>
                          <a:ea typeface="Times New Roman"/>
                          <a:cs typeface="Times New Roman"/>
                        </a:rPr>
                        <a:t>Prioritize </a:t>
                      </a:r>
                    </a:p>
                    <a:p>
                      <a:pPr marL="240030" marR="0" indent="-240030" algn="ctr">
                        <a:spcBef>
                          <a:spcPts val="0"/>
                        </a:spcBef>
                        <a:spcAft>
                          <a:spcPts val="0"/>
                        </a:spcAft>
                      </a:pPr>
                      <a:r>
                        <a:rPr lang="en-US" sz="1400" dirty="0" smtClean="0">
                          <a:latin typeface="Arial Narrow"/>
                          <a:ea typeface="Times New Roman"/>
                          <a:cs typeface="Times New Roman"/>
                        </a:rPr>
                        <a:t>solution </a:t>
                      </a:r>
                      <a:r>
                        <a:rPr lang="en-US" sz="1400" dirty="0">
                          <a:latin typeface="Arial Narrow"/>
                          <a:ea typeface="Times New Roman"/>
                          <a:cs typeface="Times New Roman"/>
                        </a:rPr>
                        <a:t>strategies</a:t>
                      </a:r>
                      <a:endParaRPr lang="en-US" sz="1400" dirty="0">
                        <a:latin typeface="Times New Roman"/>
                        <a:ea typeface="Times New Roman"/>
                        <a:cs typeface="Times New Roman"/>
                      </a:endParaRPr>
                    </a:p>
                    <a:p>
                      <a:pPr marL="240030" marR="0" indent="-240030" algn="ctr">
                        <a:spcBef>
                          <a:spcPts val="0"/>
                        </a:spcBef>
                        <a:spcAft>
                          <a:spcPts val="0"/>
                        </a:spcAft>
                      </a:pPr>
                      <a:r>
                        <a:rPr lang="en-US" sz="1400" dirty="0">
                          <a:latin typeface="Arial Narrow"/>
                          <a:ea typeface="Times New Roman"/>
                          <a:cs typeface="Times New Roman"/>
                        </a:rPr>
                        <a:t> derived from </a:t>
                      </a:r>
                      <a:endParaRPr lang="en-US" sz="1400" dirty="0" smtClean="0">
                        <a:latin typeface="Arial Narrow"/>
                        <a:ea typeface="Times New Roman"/>
                        <a:cs typeface="Times New Roman"/>
                      </a:endParaRPr>
                    </a:p>
                    <a:p>
                      <a:pPr marL="240030" marR="0" indent="-240030" algn="ctr">
                        <a:spcBef>
                          <a:spcPts val="0"/>
                        </a:spcBef>
                        <a:spcAft>
                          <a:spcPts val="0"/>
                        </a:spcAft>
                      </a:pPr>
                      <a:r>
                        <a:rPr lang="en-US" sz="1400" dirty="0" smtClean="0">
                          <a:latin typeface="Arial Narrow"/>
                          <a:ea typeface="Times New Roman"/>
                          <a:cs typeface="Times New Roman"/>
                        </a:rPr>
                        <a:t>identified </a:t>
                      </a:r>
                      <a:r>
                        <a:rPr lang="en-US" sz="1400" dirty="0">
                          <a:latin typeface="Arial Narrow"/>
                          <a:ea typeface="Times New Roman"/>
                          <a:cs typeface="Times New Roman"/>
                        </a:rPr>
                        <a:t>needs</a:t>
                      </a:r>
                      <a:endParaRPr lang="en-US" sz="1400" dirty="0">
                        <a:latin typeface="Times New Roman"/>
                        <a:ea typeface="Times New Roman"/>
                        <a:cs typeface="Times New Roman"/>
                      </a:endParaRPr>
                    </a:p>
                  </a:txBody>
                  <a:tcPr marL="49696" marR="49696"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0C0C0"/>
                    </a:solidFill>
                  </a:tcPr>
                </a:tc>
                <a:tc rowSpan="4">
                  <a:txBody>
                    <a:bodyPr/>
                    <a:lstStyle/>
                    <a:p>
                      <a:pPr marL="240030" marR="0" indent="-240030">
                        <a:spcBef>
                          <a:spcPts val="0"/>
                        </a:spcBef>
                        <a:spcAft>
                          <a:spcPts val="0"/>
                        </a:spcAft>
                      </a:pPr>
                      <a:r>
                        <a:rPr lang="en-US" sz="1400" dirty="0" smtClean="0">
                          <a:latin typeface="Arial Narrow"/>
                          <a:ea typeface="Times New Roman"/>
                          <a:cs typeface="Times New Roman"/>
                        </a:rPr>
                        <a:t>11</a:t>
                      </a:r>
                      <a:r>
                        <a:rPr lang="en-US" sz="1400" dirty="0">
                          <a:latin typeface="Arial Narrow"/>
                          <a:ea typeface="Times New Roman"/>
                          <a:cs typeface="Times New Roman"/>
                        </a:rPr>
                        <a:t>.  Make final decisions on resolving needs and selecting solution strategies</a:t>
                      </a:r>
                      <a:endParaRPr lang="en-US" sz="1400" dirty="0">
                        <a:latin typeface="Times New Roman"/>
                        <a:ea typeface="Times New Roman"/>
                        <a:cs typeface="Times New Roman"/>
                      </a:endParaRPr>
                    </a:p>
                  </a:txBody>
                  <a:tcPr marL="49696" marR="49696"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latin typeface="Arial Narrow"/>
                          <a:ea typeface="Times New Roman"/>
                          <a:cs typeface="Times New Roman"/>
                        </a:rPr>
                        <a:t>Determining needs-based priorities  </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latin typeface="Arial Narrow"/>
                          <a:ea typeface="Times New Roman"/>
                          <a:cs typeface="Times New Roman"/>
                        </a:rPr>
                        <a:t>Should we take action (at all)?</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1696">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400" dirty="0">
                          <a:latin typeface="Arial Narrow"/>
                          <a:ea typeface="Times New Roman"/>
                          <a:cs typeface="Times New Roman"/>
                        </a:rPr>
                        <a:t>Identifying criteria and standards</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latin typeface="Arial Narrow"/>
                          <a:ea typeface="Times New Roman"/>
                          <a:cs typeface="Times New Roman"/>
                        </a:rPr>
                        <a:t>How will we know which solution </a:t>
                      </a:r>
                      <a:r>
                        <a:rPr lang="en-US" sz="1400" dirty="0" smtClean="0">
                          <a:latin typeface="Arial Narrow"/>
                          <a:ea typeface="Times New Roman"/>
                          <a:cs typeface="Times New Roman"/>
                        </a:rPr>
                        <a:t>strategies </a:t>
                      </a:r>
                      <a:r>
                        <a:rPr lang="en-US" sz="1400" dirty="0">
                          <a:latin typeface="Arial Narrow"/>
                          <a:ea typeface="Times New Roman"/>
                          <a:cs typeface="Times New Roman"/>
                        </a:rPr>
                        <a:t>are the best?  </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10848">
                <a:tc vMerge="1">
                  <a:txBody>
                    <a:bodyPr/>
                    <a:lstStyle/>
                    <a:p>
                      <a:endParaRPr lang="en-US"/>
                    </a:p>
                  </a:txBody>
                  <a:tcPr/>
                </a:tc>
                <a:tc vMerge="1">
                  <a:txBody>
                    <a:bodyPr/>
                    <a:lstStyle/>
                    <a:p>
                      <a:endParaRPr lang="en-US"/>
                    </a:p>
                  </a:txBody>
                  <a:tcPr/>
                </a:tc>
                <a:tc rowSpan="2">
                  <a:txBody>
                    <a:bodyPr/>
                    <a:lstStyle/>
                    <a:p>
                      <a:pPr marL="0" marR="0">
                        <a:spcBef>
                          <a:spcPts val="0"/>
                        </a:spcBef>
                        <a:spcAft>
                          <a:spcPts val="0"/>
                        </a:spcAft>
                      </a:pPr>
                      <a:r>
                        <a:rPr lang="en-US" sz="1400" dirty="0">
                          <a:latin typeface="Arial Narrow"/>
                          <a:ea typeface="Times New Roman"/>
                          <a:cs typeface="Times New Roman"/>
                        </a:rPr>
                        <a:t>Considering alternative solution strategies </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rowSpan="2">
                  <a:txBody>
                    <a:bodyPr/>
                    <a:lstStyle/>
                    <a:p>
                      <a:pPr marL="0" marR="0">
                        <a:spcBef>
                          <a:spcPts val="0"/>
                        </a:spcBef>
                        <a:spcAft>
                          <a:spcPts val="0"/>
                        </a:spcAft>
                      </a:pPr>
                      <a:r>
                        <a:rPr lang="en-US" sz="1400" dirty="0">
                          <a:latin typeface="Arial Narrow"/>
                          <a:ea typeface="Times New Roman"/>
                          <a:cs typeface="Times New Roman"/>
                        </a:rPr>
                        <a:t>What action choices are possible?</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122431">
                <a:tc rowSpan="5">
                  <a:txBody>
                    <a:bodyPr/>
                    <a:lstStyle/>
                    <a:p>
                      <a:pPr marL="0" marR="0" algn="ctr">
                        <a:spcBef>
                          <a:spcPts val="0"/>
                        </a:spcBef>
                        <a:spcAft>
                          <a:spcPts val="0"/>
                        </a:spcAft>
                      </a:pPr>
                      <a:endParaRPr lang="en-US" sz="1400" dirty="0">
                        <a:latin typeface="Arial Narrow"/>
                        <a:ea typeface="Times New Roman"/>
                        <a:cs typeface="Times New Roman"/>
                      </a:endParaRPr>
                    </a:p>
                    <a:p>
                      <a:pPr marL="0" marR="0" algn="ctr">
                        <a:spcBef>
                          <a:spcPts val="0"/>
                        </a:spcBef>
                        <a:spcAft>
                          <a:spcPts val="0"/>
                        </a:spcAft>
                      </a:pPr>
                      <a:endParaRPr lang="en-US" sz="1400" dirty="0" smtClean="0">
                        <a:latin typeface="Arial Narrow"/>
                        <a:ea typeface="Times New Roman"/>
                        <a:cs typeface="Times New Roman"/>
                      </a:endParaRPr>
                    </a:p>
                    <a:p>
                      <a:pPr marL="0" marR="0" algn="ctr">
                        <a:spcBef>
                          <a:spcPts val="0"/>
                        </a:spcBef>
                        <a:spcAft>
                          <a:spcPts val="0"/>
                        </a:spcAft>
                      </a:pPr>
                      <a:endParaRPr lang="en-US" sz="1400" dirty="0" smtClean="0">
                        <a:latin typeface="Arial Narrow"/>
                        <a:ea typeface="Times New Roman"/>
                        <a:cs typeface="Times New Roman"/>
                      </a:endParaRPr>
                    </a:p>
                    <a:p>
                      <a:pPr marL="0" marR="0" algn="ctr">
                        <a:spcBef>
                          <a:spcPts val="0"/>
                        </a:spcBef>
                        <a:spcAft>
                          <a:spcPts val="0"/>
                        </a:spcAft>
                      </a:pPr>
                      <a:endParaRPr lang="en-US" sz="1400" dirty="0" smtClean="0">
                        <a:latin typeface="Arial Narrow"/>
                        <a:ea typeface="Times New Roman"/>
                        <a:cs typeface="Times New Roman"/>
                      </a:endParaRPr>
                    </a:p>
                    <a:p>
                      <a:pPr marL="0" marR="0" algn="ctr">
                        <a:spcBef>
                          <a:spcPts val="0"/>
                        </a:spcBef>
                        <a:spcAft>
                          <a:spcPts val="0"/>
                        </a:spcAft>
                      </a:pPr>
                      <a:r>
                        <a:rPr lang="en-US" sz="1400" dirty="0" smtClean="0">
                          <a:latin typeface="Arial Narrow"/>
                          <a:ea typeface="Times New Roman"/>
                          <a:cs typeface="Times New Roman"/>
                        </a:rPr>
                        <a:t>Create </a:t>
                      </a:r>
                      <a:r>
                        <a:rPr lang="en-US" sz="1400" dirty="0">
                          <a:latin typeface="Arial Narrow"/>
                          <a:ea typeface="Times New Roman"/>
                          <a:cs typeface="Times New Roman"/>
                        </a:rPr>
                        <a:t>and implement an action plan</a:t>
                      </a:r>
                      <a:endParaRPr lang="en-US" sz="1400" dirty="0">
                        <a:latin typeface="Times New Roman"/>
                        <a:ea typeface="Times New Roman"/>
                        <a:cs typeface="Times New Roman"/>
                      </a:endParaRPr>
                    </a:p>
                  </a:txBody>
                  <a:tcPr marL="49696" marR="49696"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0C0C0"/>
                    </a:solidFill>
                  </a:tcPr>
                </a:tc>
                <a:tc vMerge="1">
                  <a:txBody>
                    <a:bodyPr/>
                    <a:lstStyle/>
                    <a:p>
                      <a:endParaRPr lang="en-US"/>
                    </a:p>
                  </a:txBody>
                  <a:tcPr/>
                </a:tc>
                <a:tc vMerge="1">
                  <a:txBody>
                    <a:bodyPr/>
                    <a:lstStyle/>
                    <a:p>
                      <a:pPr marL="0" marR="0">
                        <a:spcBef>
                          <a:spcPts val="0"/>
                        </a:spcBef>
                        <a:spcAft>
                          <a:spcPts val="0"/>
                        </a:spcAft>
                      </a:pPr>
                      <a:endParaRPr lang="en-US" sz="140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vMerge="1">
                  <a:txBody>
                    <a:bodyPr/>
                    <a:lstStyle/>
                    <a:p>
                      <a:pPr marL="0" marR="0">
                        <a:spcBef>
                          <a:spcPts val="0"/>
                        </a:spcBef>
                        <a:spcAft>
                          <a:spcPts val="0"/>
                        </a:spcAft>
                      </a:pPr>
                      <a:endParaRPr lang="en-US" sz="140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421696">
                <a:tc vMerge="1">
                  <a:txBody>
                    <a:bodyPr/>
                    <a:lstStyle/>
                    <a:p>
                      <a:endParaRPr lang="en-US"/>
                    </a:p>
                  </a:txBody>
                  <a:tcPr/>
                </a:tc>
                <a:tc rowSpan="3">
                  <a:txBody>
                    <a:bodyPr/>
                    <a:lstStyle/>
                    <a:p>
                      <a:pPr marL="0" marR="0">
                        <a:spcBef>
                          <a:spcPts val="0"/>
                        </a:spcBef>
                        <a:spcAft>
                          <a:spcPts val="0"/>
                        </a:spcAft>
                      </a:pPr>
                      <a:r>
                        <a:rPr lang="en-US" sz="1400" dirty="0" smtClean="0">
                          <a:latin typeface="Arial Narrow"/>
                          <a:ea typeface="Times New Roman"/>
                          <a:cs typeface="Times New Roman"/>
                        </a:rPr>
                        <a:t>12</a:t>
                      </a:r>
                      <a:r>
                        <a:rPr lang="en-US" sz="1400" dirty="0">
                          <a:latin typeface="Arial Narrow"/>
                          <a:ea typeface="Times New Roman"/>
                          <a:cs typeface="Times New Roman"/>
                        </a:rPr>
                        <a:t>. Create and </a:t>
                      </a:r>
                      <a:r>
                        <a:rPr lang="en-US" sz="1400" dirty="0" smtClean="0">
                          <a:latin typeface="Arial Narrow"/>
                          <a:ea typeface="Times New Roman"/>
                          <a:cs typeface="Times New Roman"/>
                        </a:rPr>
                        <a:t> </a:t>
                      </a:r>
                    </a:p>
                    <a:p>
                      <a:pPr marL="0" marR="0">
                        <a:spcBef>
                          <a:spcPts val="0"/>
                        </a:spcBef>
                        <a:spcAft>
                          <a:spcPts val="0"/>
                        </a:spcAft>
                      </a:pPr>
                      <a:r>
                        <a:rPr lang="en-US" sz="1400" dirty="0" smtClean="0">
                          <a:latin typeface="Arial Narrow"/>
                          <a:ea typeface="Times New Roman"/>
                          <a:cs typeface="Times New Roman"/>
                        </a:rPr>
                        <a:t>       communicate an   </a:t>
                      </a:r>
                    </a:p>
                    <a:p>
                      <a:pPr marL="0" marR="0">
                        <a:spcBef>
                          <a:spcPts val="0"/>
                        </a:spcBef>
                        <a:spcAft>
                          <a:spcPts val="0"/>
                        </a:spcAft>
                      </a:pPr>
                      <a:r>
                        <a:rPr lang="en-US" sz="1400" dirty="0" smtClean="0">
                          <a:latin typeface="Arial Narrow"/>
                          <a:ea typeface="Times New Roman"/>
                          <a:cs typeface="Times New Roman"/>
                        </a:rPr>
                        <a:t>       action </a:t>
                      </a:r>
                      <a:r>
                        <a:rPr lang="en-US" sz="1400" dirty="0">
                          <a:latin typeface="Arial Narrow"/>
                          <a:ea typeface="Times New Roman"/>
                          <a:cs typeface="Times New Roman"/>
                        </a:rPr>
                        <a:t>plan; </a:t>
                      </a:r>
                      <a:r>
                        <a:rPr lang="en-US" sz="1400" dirty="0" smtClean="0">
                          <a:latin typeface="Arial Narrow"/>
                          <a:ea typeface="Times New Roman"/>
                          <a:cs typeface="Times New Roman"/>
                        </a:rPr>
                        <a:t>build </a:t>
                      </a:r>
                      <a:endParaRPr lang="en-US" sz="1400" dirty="0">
                        <a:latin typeface="Times New Roman"/>
                        <a:ea typeface="Times New Roman"/>
                        <a:cs typeface="Times New Roman"/>
                      </a:endParaRPr>
                    </a:p>
                    <a:p>
                      <a:pPr marL="0" marR="0">
                        <a:spcBef>
                          <a:spcPts val="0"/>
                        </a:spcBef>
                        <a:spcAft>
                          <a:spcPts val="0"/>
                        </a:spcAft>
                      </a:pPr>
                      <a:r>
                        <a:rPr lang="en-US" sz="1400" dirty="0">
                          <a:latin typeface="Arial Narrow"/>
                          <a:ea typeface="Times New Roman"/>
                          <a:cs typeface="Times New Roman"/>
                        </a:rPr>
                        <a:t>  </a:t>
                      </a:r>
                      <a:r>
                        <a:rPr lang="en-US" sz="1400" dirty="0" smtClean="0">
                          <a:latin typeface="Arial Narrow"/>
                          <a:ea typeface="Times New Roman"/>
                          <a:cs typeface="Times New Roman"/>
                        </a:rPr>
                        <a:t>     commitment/support</a:t>
                      </a:r>
                    </a:p>
                    <a:p>
                      <a:pPr marL="0" marR="0">
                        <a:spcBef>
                          <a:spcPts val="0"/>
                        </a:spcBef>
                        <a:spcAft>
                          <a:spcPts val="0"/>
                        </a:spcAft>
                      </a:pPr>
                      <a:r>
                        <a:rPr lang="en-US" sz="1400" dirty="0" smtClean="0">
                          <a:latin typeface="Arial Narrow"/>
                          <a:ea typeface="Times New Roman"/>
                          <a:cs typeface="Times New Roman"/>
                        </a:rPr>
                        <a:t>       for  the </a:t>
                      </a:r>
                      <a:r>
                        <a:rPr lang="en-US" sz="1400" dirty="0">
                          <a:latin typeface="Arial Narrow"/>
                          <a:ea typeface="Times New Roman"/>
                          <a:cs typeface="Times New Roman"/>
                        </a:rPr>
                        <a:t>plan</a:t>
                      </a:r>
                      <a:endParaRPr lang="en-US" sz="1400" dirty="0">
                        <a:latin typeface="Times New Roman"/>
                        <a:ea typeface="Times New Roman"/>
                        <a:cs typeface="Times New Roman"/>
                      </a:endParaRPr>
                    </a:p>
                  </a:txBody>
                  <a:tcPr marL="49696" marR="49696"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latin typeface="Arial Narrow"/>
                          <a:ea typeface="Times New Roman"/>
                          <a:cs typeface="Times New Roman"/>
                        </a:rPr>
                        <a:t>Developing the action plan </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latin typeface="Arial Narrow"/>
                          <a:ea typeface="Times New Roman"/>
                          <a:cs typeface="Times New Roman"/>
                        </a:rPr>
                        <a:t>Who needs to be involved? What’s the best plan of action?</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1696">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400" dirty="0">
                          <a:latin typeface="Arial Narrow"/>
                          <a:ea typeface="Times New Roman"/>
                          <a:cs typeface="Times New Roman"/>
                        </a:rPr>
                        <a:t>Communicating the action plan</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latin typeface="Arial Narrow"/>
                          <a:ea typeface="Times New Roman"/>
                          <a:cs typeface="Times New Roman"/>
                        </a:rPr>
                        <a:t>Who needs to know? When? In what format?</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1696">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400" dirty="0">
                          <a:latin typeface="Arial Narrow"/>
                          <a:ea typeface="Times New Roman"/>
                          <a:cs typeface="Times New Roman"/>
                        </a:rPr>
                        <a:t>Building support for the action plan</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latin typeface="Arial Narrow"/>
                          <a:ea typeface="Times New Roman"/>
                          <a:cs typeface="Times New Roman"/>
                        </a:rPr>
                        <a:t>How can we increase commitment to the action plan?</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632544">
                <a:tc vMerge="1">
                  <a:txBody>
                    <a:bodyPr/>
                    <a:lstStyle/>
                    <a:p>
                      <a:endParaRPr lang="en-US"/>
                    </a:p>
                  </a:txBody>
                  <a:tcPr/>
                </a:tc>
                <a:tc rowSpan="3">
                  <a:txBody>
                    <a:bodyPr/>
                    <a:lstStyle/>
                    <a:p>
                      <a:pPr marL="0" marR="0">
                        <a:spcBef>
                          <a:spcPts val="0"/>
                        </a:spcBef>
                        <a:spcAft>
                          <a:spcPts val="0"/>
                        </a:spcAft>
                      </a:pPr>
                      <a:r>
                        <a:rPr lang="en-US" sz="1400" dirty="0" smtClean="0">
                          <a:latin typeface="Arial Narrow"/>
                          <a:ea typeface="Times New Roman"/>
                          <a:cs typeface="Times New Roman"/>
                        </a:rPr>
                        <a:t>13</a:t>
                      </a:r>
                      <a:r>
                        <a:rPr lang="en-US" sz="1400" dirty="0">
                          <a:latin typeface="Arial Narrow"/>
                          <a:ea typeface="Times New Roman"/>
                          <a:cs typeface="Times New Roman"/>
                        </a:rPr>
                        <a:t>. Implement and </a:t>
                      </a:r>
                      <a:endParaRPr lang="en-US" sz="1400" dirty="0" smtClean="0">
                        <a:latin typeface="Arial Narrow"/>
                        <a:ea typeface="Times New Roman"/>
                        <a:cs typeface="Times New Roman"/>
                      </a:endParaRPr>
                    </a:p>
                    <a:p>
                      <a:pPr marL="0" marR="0">
                        <a:spcBef>
                          <a:spcPts val="0"/>
                        </a:spcBef>
                        <a:spcAft>
                          <a:spcPts val="0"/>
                        </a:spcAft>
                      </a:pPr>
                      <a:r>
                        <a:rPr lang="en-US" sz="1400" dirty="0" smtClean="0">
                          <a:latin typeface="Arial Narrow"/>
                          <a:ea typeface="Times New Roman"/>
                          <a:cs typeface="Times New Roman"/>
                        </a:rPr>
                        <a:t>       monitor  the </a:t>
                      </a:r>
                      <a:r>
                        <a:rPr lang="en-US" sz="1400" dirty="0">
                          <a:latin typeface="Arial Narrow"/>
                          <a:ea typeface="Times New Roman"/>
                          <a:cs typeface="Times New Roman"/>
                        </a:rPr>
                        <a:t>plan</a:t>
                      </a:r>
                      <a:endParaRPr lang="en-US" sz="1400" dirty="0">
                        <a:latin typeface="Times New Roman"/>
                        <a:ea typeface="Times New Roman"/>
                        <a:cs typeface="Times New Roman"/>
                      </a:endParaRPr>
                    </a:p>
                  </a:txBody>
                  <a:tcPr marL="49696" marR="49696"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latin typeface="Arial Narrow"/>
                          <a:ea typeface="Times New Roman"/>
                          <a:cs typeface="Times New Roman"/>
                        </a:rPr>
                        <a:t>Implementing the action plan</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latin typeface="Arial Narrow"/>
                          <a:ea typeface="Times New Roman"/>
                          <a:cs typeface="Times New Roman"/>
                        </a:rPr>
                        <a:t>What tasks must be completed to implement the action plan?  Who will do them? When?</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55320">
                <a:tc rowSpan="5">
                  <a:txBody>
                    <a:bodyPr/>
                    <a:lstStyle/>
                    <a:p>
                      <a:pPr marL="0" marR="0" algn="ctr">
                        <a:spcBef>
                          <a:spcPts val="0"/>
                        </a:spcBef>
                        <a:spcAft>
                          <a:spcPts val="0"/>
                        </a:spcAft>
                      </a:pPr>
                      <a:endParaRPr lang="en-US" sz="1400" dirty="0">
                        <a:latin typeface="Arial Narrow"/>
                        <a:ea typeface="Times New Roman"/>
                        <a:cs typeface="Times New Roman"/>
                      </a:endParaRPr>
                    </a:p>
                    <a:p>
                      <a:pPr marL="0" marR="0" algn="ctr">
                        <a:spcBef>
                          <a:spcPts val="0"/>
                        </a:spcBef>
                        <a:spcAft>
                          <a:spcPts val="0"/>
                        </a:spcAft>
                      </a:pPr>
                      <a:endParaRPr lang="en-US" sz="1400" dirty="0" smtClean="0">
                        <a:latin typeface="Arial Narrow"/>
                        <a:ea typeface="Times New Roman"/>
                        <a:cs typeface="Times New Roman"/>
                      </a:endParaRPr>
                    </a:p>
                    <a:p>
                      <a:pPr marL="0" marR="0" algn="ctr">
                        <a:spcBef>
                          <a:spcPts val="0"/>
                        </a:spcBef>
                        <a:spcAft>
                          <a:spcPts val="0"/>
                        </a:spcAft>
                      </a:pPr>
                      <a:endParaRPr lang="en-US" sz="1400" dirty="0" smtClean="0">
                        <a:latin typeface="Arial Narrow"/>
                        <a:ea typeface="Times New Roman"/>
                        <a:cs typeface="Times New Roman"/>
                      </a:endParaRPr>
                    </a:p>
                    <a:p>
                      <a:pPr marL="0" marR="0" algn="ctr">
                        <a:spcBef>
                          <a:spcPts val="0"/>
                        </a:spcBef>
                        <a:spcAft>
                          <a:spcPts val="0"/>
                        </a:spcAft>
                      </a:pPr>
                      <a:r>
                        <a:rPr lang="en-US" sz="1400" dirty="0" smtClean="0">
                          <a:latin typeface="Arial Narrow"/>
                          <a:ea typeface="Times New Roman"/>
                          <a:cs typeface="Times New Roman"/>
                        </a:rPr>
                        <a:t>Document </a:t>
                      </a:r>
                      <a:r>
                        <a:rPr lang="en-US" sz="1400" dirty="0">
                          <a:latin typeface="Arial Narrow"/>
                          <a:ea typeface="Times New Roman"/>
                          <a:cs typeface="Times New Roman"/>
                        </a:rPr>
                        <a:t>the implementation and evaluate the entire NA</a:t>
                      </a:r>
                      <a:endParaRPr lang="en-US" sz="1400" dirty="0">
                        <a:latin typeface="Times New Roman"/>
                        <a:ea typeface="Times New Roman"/>
                        <a:cs typeface="Times New Roman"/>
                      </a:endParaRPr>
                    </a:p>
                  </a:txBody>
                  <a:tcPr marL="49696" marR="49696" marT="0" marB="0">
                    <a:lnL w="1905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solidFill>
                      <a:srgbClr val="C0C0C0"/>
                    </a:solidFill>
                  </a:tcPr>
                </a:tc>
                <a:tc vMerge="1">
                  <a:txBody>
                    <a:bodyPr/>
                    <a:lstStyle/>
                    <a:p>
                      <a:endParaRPr lang="en-US"/>
                    </a:p>
                  </a:txBody>
                  <a:tcPr/>
                </a:tc>
                <a:tc>
                  <a:txBody>
                    <a:bodyPr/>
                    <a:lstStyle/>
                    <a:p>
                      <a:pPr marL="0" marR="0">
                        <a:spcBef>
                          <a:spcPts val="0"/>
                        </a:spcBef>
                        <a:spcAft>
                          <a:spcPts val="0"/>
                        </a:spcAft>
                      </a:pPr>
                      <a:r>
                        <a:rPr lang="en-US" sz="1400" dirty="0">
                          <a:latin typeface="Arial Narrow"/>
                          <a:ea typeface="Times New Roman"/>
                          <a:cs typeface="Times New Roman"/>
                        </a:rPr>
                        <a:t>Documenting the implementation </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latin typeface="Arial Narrow"/>
                          <a:ea typeface="Times New Roman"/>
                          <a:cs typeface="Times New Roman"/>
                        </a:rPr>
                        <a:t>What are we doing?  How are we keeping track of what is happening? Are people doing what they said they would? </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1696">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400" dirty="0">
                          <a:latin typeface="Arial Narrow"/>
                          <a:ea typeface="Times New Roman"/>
                          <a:cs typeface="Times New Roman"/>
                        </a:rPr>
                        <a:t>Monitoring the implementation</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latin typeface="Arial Narrow"/>
                          <a:ea typeface="Times New Roman"/>
                          <a:cs typeface="Times New Roman"/>
                        </a:rPr>
                        <a:t>What progress are we making on the action plan?</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r h="421696">
                <a:tc vMerge="1">
                  <a:txBody>
                    <a:bodyPr/>
                    <a:lstStyle/>
                    <a:p>
                      <a:endParaRPr lang="en-US"/>
                    </a:p>
                  </a:txBody>
                  <a:tcPr/>
                </a:tc>
                <a:tc rowSpan="3">
                  <a:txBody>
                    <a:bodyPr/>
                    <a:lstStyle/>
                    <a:p>
                      <a:pPr marL="0" marR="0">
                        <a:spcBef>
                          <a:spcPts val="0"/>
                        </a:spcBef>
                        <a:spcAft>
                          <a:spcPts val="0"/>
                        </a:spcAft>
                      </a:pPr>
                      <a:r>
                        <a:rPr lang="en-US" sz="1400" dirty="0" smtClean="0">
                          <a:latin typeface="Arial Narrow"/>
                          <a:ea typeface="Times New Roman"/>
                          <a:cs typeface="Times New Roman"/>
                        </a:rPr>
                        <a:t>14</a:t>
                      </a:r>
                      <a:r>
                        <a:rPr lang="en-US" sz="1400" dirty="0">
                          <a:latin typeface="Arial Narrow"/>
                          <a:ea typeface="Times New Roman"/>
                          <a:cs typeface="Times New Roman"/>
                        </a:rPr>
                        <a:t>. Evaluate and </a:t>
                      </a:r>
                      <a:endParaRPr lang="en-US" sz="1400" dirty="0" smtClean="0">
                        <a:latin typeface="Arial Narrow"/>
                        <a:ea typeface="Times New Roman"/>
                        <a:cs typeface="Times New Roman"/>
                      </a:endParaRPr>
                    </a:p>
                    <a:p>
                      <a:pPr marL="0" marR="0">
                        <a:spcBef>
                          <a:spcPts val="0"/>
                        </a:spcBef>
                        <a:spcAft>
                          <a:spcPts val="0"/>
                        </a:spcAft>
                      </a:pPr>
                      <a:r>
                        <a:rPr lang="en-US" sz="1400" dirty="0" smtClean="0">
                          <a:latin typeface="Arial Narrow"/>
                          <a:ea typeface="Times New Roman"/>
                          <a:cs typeface="Times New Roman"/>
                        </a:rPr>
                        <a:t>      document the entire</a:t>
                      </a:r>
                    </a:p>
                    <a:p>
                      <a:pPr marL="0" marR="0">
                        <a:spcBef>
                          <a:spcPts val="0"/>
                        </a:spcBef>
                        <a:spcAft>
                          <a:spcPts val="0"/>
                        </a:spcAft>
                      </a:pPr>
                      <a:r>
                        <a:rPr lang="en-US" sz="1400" dirty="0" smtClean="0">
                          <a:latin typeface="Arial Narrow"/>
                          <a:ea typeface="Times New Roman"/>
                          <a:cs typeface="Times New Roman"/>
                        </a:rPr>
                        <a:t>      </a:t>
                      </a:r>
                      <a:r>
                        <a:rPr lang="en-US" sz="1400" dirty="0">
                          <a:latin typeface="Arial Narrow"/>
                          <a:ea typeface="Times New Roman"/>
                          <a:cs typeface="Times New Roman"/>
                        </a:rPr>
                        <a:t>NA for </a:t>
                      </a:r>
                      <a:r>
                        <a:rPr lang="en-US" sz="1400" dirty="0" smtClean="0">
                          <a:latin typeface="Arial Narrow"/>
                          <a:ea typeface="Times New Roman"/>
                          <a:cs typeface="Times New Roman"/>
                        </a:rPr>
                        <a:t>future </a:t>
                      </a:r>
                    </a:p>
                    <a:p>
                      <a:pPr marL="0" marR="0">
                        <a:spcBef>
                          <a:spcPts val="0"/>
                        </a:spcBef>
                        <a:spcAft>
                          <a:spcPts val="0"/>
                        </a:spcAft>
                      </a:pPr>
                      <a:r>
                        <a:rPr lang="en-US" sz="1400" dirty="0" smtClean="0">
                          <a:latin typeface="Arial Narrow"/>
                          <a:ea typeface="Times New Roman"/>
                          <a:cs typeface="Times New Roman"/>
                        </a:rPr>
                        <a:t>      endeavors</a:t>
                      </a:r>
                      <a:endParaRPr lang="en-US" sz="1400" dirty="0">
                        <a:latin typeface="Times New Roman"/>
                        <a:ea typeface="Times New Roman"/>
                        <a:cs typeface="Times New Roman"/>
                      </a:endParaRPr>
                    </a:p>
                  </a:txBody>
                  <a:tcPr marL="49696" marR="49696" marT="0" marB="0">
                    <a:lnL w="1905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latin typeface="Arial Narrow"/>
                          <a:ea typeface="Times New Roman"/>
                          <a:cs typeface="Times New Roman"/>
                        </a:rPr>
                        <a:t>Evaluating the NA (formative)</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latin typeface="Arial Narrow"/>
                          <a:ea typeface="Times New Roman"/>
                          <a:cs typeface="Times New Roman"/>
                        </a:rPr>
                        <a:t>How are we doing (as the process unfolds)?</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21696">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400" dirty="0">
                          <a:latin typeface="Arial Narrow"/>
                          <a:ea typeface="Times New Roman"/>
                          <a:cs typeface="Times New Roman"/>
                        </a:rPr>
                        <a:t>Evaluating the NA (summative)</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latin typeface="Arial Narrow"/>
                          <a:ea typeface="Times New Roman"/>
                          <a:cs typeface="Times New Roman"/>
                        </a:rPr>
                        <a:t>How did we do (once the process is completed)?</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7024">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r>
                        <a:rPr lang="en-US" sz="1400" dirty="0">
                          <a:latin typeface="Arial Narrow"/>
                          <a:ea typeface="Times New Roman"/>
                          <a:cs typeface="Times New Roman"/>
                        </a:rPr>
                        <a:t>Learning from the NA experience</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spcBef>
                          <a:spcPts val="0"/>
                        </a:spcBef>
                        <a:spcAft>
                          <a:spcPts val="0"/>
                        </a:spcAft>
                      </a:pPr>
                      <a:r>
                        <a:rPr lang="en-US" sz="1400" dirty="0">
                          <a:latin typeface="Arial Narrow"/>
                          <a:ea typeface="Times New Roman"/>
                          <a:cs typeface="Times New Roman"/>
                        </a:rPr>
                        <a:t>What did we learn?</a:t>
                      </a:r>
                      <a:endParaRPr lang="en-US" sz="1400" dirty="0">
                        <a:latin typeface="Times New Roman"/>
                        <a:ea typeface="Times New Roman"/>
                        <a:cs typeface="Times New Roman"/>
                      </a:endParaRPr>
                    </a:p>
                  </a:txBody>
                  <a:tcPr marL="49696" marR="49696" marT="0" marB="0">
                    <a:lnL w="12700" cap="flat" cmpd="sng" algn="ctr">
                      <a:solidFill>
                        <a:srgbClr val="000000"/>
                      </a:solidFill>
                      <a:prstDash val="solid"/>
                      <a:round/>
                      <a:headEnd type="none" w="med" len="med"/>
                      <a:tailEnd type="none" w="med" len="med"/>
                    </a:lnL>
                    <a:lnR w="1905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p:txBody>
          <a:bodyPr/>
          <a:lstStyle/>
          <a:p>
            <a:pPr algn="ctr">
              <a:buNone/>
            </a:pPr>
            <a:r>
              <a:rPr lang="en-US" b="1" u="sng" dirty="0" smtClean="0">
                <a:latin typeface="Arial Narrow" pitchFamily="34" charset="0"/>
              </a:rPr>
              <a:t>Chapter 2</a:t>
            </a:r>
            <a:r>
              <a:rPr lang="en-US" b="1" dirty="0" smtClean="0">
                <a:latin typeface="Arial Narrow" pitchFamily="34" charset="0"/>
              </a:rPr>
              <a:t>: Nuts and Bolts – Make Transition Decisions . . .</a:t>
            </a:r>
          </a:p>
          <a:p>
            <a:pPr algn="ctr">
              <a:buNone/>
            </a:pPr>
            <a:r>
              <a:rPr lang="en-US" b="1" i="1" dirty="0" smtClean="0">
                <a:latin typeface="Arial Narrow" pitchFamily="34" charset="0"/>
              </a:rPr>
              <a:t>with change in mind! </a:t>
            </a:r>
          </a:p>
          <a:p>
            <a:pPr lvl="1">
              <a:buNone/>
            </a:pPr>
            <a:endParaRPr lang="en-US" sz="2800" dirty="0" smtClean="0">
              <a:latin typeface="Arial Narrow" pitchFamily="34" charset="0"/>
            </a:endParaRPr>
          </a:p>
          <a:p>
            <a:pPr lvl="1">
              <a:buNone/>
            </a:pPr>
            <a:r>
              <a:rPr lang="en-US" sz="2800" dirty="0" smtClean="0">
                <a:latin typeface="Arial Narrow" pitchFamily="34" charset="0"/>
              </a:rPr>
              <a:t>					  </a:t>
            </a:r>
            <a:r>
              <a:rPr lang="en-US" sz="2800" dirty="0" smtClean="0">
                <a:latin typeface="Webdings" pitchFamily="18" charset="2"/>
              </a:rPr>
              <a:t>g </a:t>
            </a:r>
            <a:r>
              <a:rPr lang="en-US" sz="2800" b="1" dirty="0" smtClean="0">
                <a:latin typeface="Arial Narrow" pitchFamily="34" charset="0"/>
              </a:rPr>
              <a:t>Involvement</a:t>
            </a:r>
          </a:p>
          <a:p>
            <a:pPr lvl="1">
              <a:buNone/>
            </a:pPr>
            <a:endParaRPr lang="en-US" sz="1800" b="1" dirty="0" smtClean="0">
              <a:latin typeface="Arial Narrow" pitchFamily="34" charset="0"/>
            </a:endParaRPr>
          </a:p>
          <a:p>
            <a:pPr lvl="1">
              <a:buNone/>
            </a:pPr>
            <a:r>
              <a:rPr lang="en-US" sz="2800" b="1" dirty="0" smtClean="0">
                <a:latin typeface="Arial Narrow" pitchFamily="34" charset="0"/>
              </a:rPr>
              <a:t>					  </a:t>
            </a:r>
            <a:r>
              <a:rPr lang="en-US" sz="2800" b="1" dirty="0" smtClean="0">
                <a:latin typeface="Webdings" pitchFamily="18" charset="2"/>
              </a:rPr>
              <a:t>g </a:t>
            </a:r>
            <a:r>
              <a:rPr lang="en-US" sz="2800" b="1" dirty="0" smtClean="0">
                <a:latin typeface="Arial Narrow" pitchFamily="34" charset="0"/>
              </a:rPr>
              <a:t>Logistics</a:t>
            </a:r>
          </a:p>
          <a:p>
            <a:pPr lvl="1">
              <a:buNone/>
            </a:pPr>
            <a:endParaRPr lang="en-US" sz="1800" b="1" dirty="0" smtClean="0">
              <a:latin typeface="Arial Narrow" pitchFamily="34" charset="0"/>
            </a:endParaRPr>
          </a:p>
          <a:p>
            <a:pPr lvl="1">
              <a:buNone/>
            </a:pPr>
            <a:r>
              <a:rPr lang="en-US" sz="2800" b="1" dirty="0" smtClean="0">
                <a:latin typeface="Arial Narrow" pitchFamily="34" charset="0"/>
              </a:rPr>
              <a:t>					  </a:t>
            </a:r>
            <a:r>
              <a:rPr lang="en-US" sz="2800" b="1" dirty="0" smtClean="0">
                <a:latin typeface="Webdings" pitchFamily="18" charset="2"/>
              </a:rPr>
              <a:t>g </a:t>
            </a:r>
            <a:r>
              <a:rPr lang="en-US" sz="2800" b="1" dirty="0" smtClean="0">
                <a:latin typeface="Arial Narrow" pitchFamily="34" charset="0"/>
              </a:rPr>
              <a:t>Communication</a:t>
            </a:r>
          </a:p>
          <a:p>
            <a:pPr lvl="1">
              <a:buNone/>
            </a:pPr>
            <a:endParaRPr lang="en-US" sz="1800" b="1" dirty="0" smtClean="0">
              <a:latin typeface="Arial Narrow" pitchFamily="34" charset="0"/>
            </a:endParaRPr>
          </a:p>
          <a:p>
            <a:pPr lvl="1">
              <a:buNone/>
            </a:pPr>
            <a:r>
              <a:rPr lang="en-US" sz="2800" b="1" dirty="0" smtClean="0">
                <a:latin typeface="Arial Narrow" pitchFamily="34" charset="0"/>
              </a:rPr>
              <a:t>					  </a:t>
            </a:r>
            <a:r>
              <a:rPr lang="en-US" sz="2800" b="1" dirty="0" smtClean="0">
                <a:latin typeface="Webdings" pitchFamily="18" charset="2"/>
              </a:rPr>
              <a:t>g </a:t>
            </a:r>
            <a:r>
              <a:rPr lang="en-US" sz="2800" b="1" dirty="0" smtClean="0">
                <a:latin typeface="Arial Narrow" pitchFamily="34" charset="0"/>
              </a:rPr>
              <a:t>Information Management</a:t>
            </a:r>
            <a:endParaRPr lang="en-US" sz="2800" b="1" dirty="0">
              <a:latin typeface="Arial Narrow" pitchFamily="34" charset="0"/>
            </a:endParaRPr>
          </a:p>
        </p:txBody>
      </p:sp>
      <p:pic>
        <p:nvPicPr>
          <p:cNvPr id="1030" name="Picture 6" descr="C:\Program Files\Microsoft Office\MEDIA\CAGCAT10\j0233018.wmf"/>
          <p:cNvPicPr>
            <a:picLocks noChangeAspect="1" noChangeArrowheads="1"/>
          </p:cNvPicPr>
          <p:nvPr/>
        </p:nvPicPr>
        <p:blipFill>
          <a:blip r:embed="rId2" cstate="print"/>
          <a:srcRect/>
          <a:stretch>
            <a:fillRect/>
          </a:stretch>
        </p:blipFill>
        <p:spPr bwMode="auto">
          <a:xfrm>
            <a:off x="609600" y="1981200"/>
            <a:ext cx="3505200" cy="358140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704850"/>
            <a:ext cx="8229600" cy="3181350"/>
          </a:xfrm>
        </p:spPr>
        <p:txBody>
          <a:bodyPr/>
          <a:lstStyle/>
          <a:p>
            <a:pPr algn="ctr">
              <a:buNone/>
            </a:pPr>
            <a:r>
              <a:rPr lang="en-US" b="1" u="sng" dirty="0" smtClean="0">
                <a:latin typeface="Arial Narrow" pitchFamily="34" charset="0"/>
              </a:rPr>
              <a:t>Chapter 3</a:t>
            </a:r>
            <a:r>
              <a:rPr lang="en-US" b="1" dirty="0" smtClean="0">
                <a:latin typeface="Arial Narrow" pitchFamily="34" charset="0"/>
              </a:rPr>
              <a:t>: Collaborating for Change  </a:t>
            </a:r>
          </a:p>
          <a:p>
            <a:pPr algn="ctr">
              <a:buNone/>
            </a:pPr>
            <a:endParaRPr lang="en-US" sz="1600" b="1" dirty="0" smtClean="0">
              <a:latin typeface="Arial Narrow" pitchFamily="34" charset="0"/>
            </a:endParaRPr>
          </a:p>
          <a:p>
            <a:pPr algn="ctr">
              <a:buNone/>
            </a:pPr>
            <a:r>
              <a:rPr lang="en-US" b="1" i="1" dirty="0" smtClean="0">
                <a:latin typeface="Arial Narrow" pitchFamily="34" charset="0"/>
              </a:rPr>
              <a:t>A “double dozen”  procedures  to . . . </a:t>
            </a:r>
          </a:p>
          <a:p>
            <a:pPr algn="ctr">
              <a:buNone/>
            </a:pPr>
            <a:endParaRPr lang="en-US" sz="800" b="1" dirty="0" smtClean="0">
              <a:latin typeface="Arial Narrow" pitchFamily="34" charset="0"/>
            </a:endParaRPr>
          </a:p>
          <a:p>
            <a:pPr>
              <a:buNone/>
            </a:pPr>
            <a:r>
              <a:rPr lang="en-US" sz="3200" b="1" dirty="0" smtClean="0">
                <a:latin typeface="Arial Narrow" pitchFamily="34" charset="0"/>
              </a:rPr>
              <a:t>A.  Promote positive interpersonal relations</a:t>
            </a:r>
          </a:p>
          <a:p>
            <a:pPr marL="514350" indent="-514350">
              <a:buNone/>
            </a:pPr>
            <a:r>
              <a:rPr lang="en-US" sz="3200" b="1" dirty="0" smtClean="0">
                <a:latin typeface="Arial Narrow" pitchFamily="34" charset="0"/>
              </a:rPr>
              <a:t>B.  Develop shared understandings</a:t>
            </a:r>
          </a:p>
          <a:p>
            <a:pPr marL="514350" indent="-514350">
              <a:buNone/>
            </a:pPr>
            <a:r>
              <a:rPr lang="en-US" sz="3200" b="1" dirty="0" smtClean="0">
                <a:latin typeface="Arial Narrow" pitchFamily="34" charset="0"/>
              </a:rPr>
              <a:t>C.  Prioritize and finalize decisions</a:t>
            </a:r>
          </a:p>
          <a:p>
            <a:pPr>
              <a:buNone/>
            </a:pPr>
            <a:r>
              <a:rPr lang="en-US" sz="3200" b="1" dirty="0" smtClean="0">
                <a:latin typeface="Arial Narrow" pitchFamily="34" charset="0"/>
              </a:rPr>
              <a:t>D.  Assess progress</a:t>
            </a:r>
          </a:p>
          <a:p>
            <a:pPr algn="ctr">
              <a:buNone/>
            </a:pPr>
            <a:endParaRPr lang="en-US" b="1" dirty="0" smtClean="0">
              <a:latin typeface="Arial Narrow" pitchFamily="34" charset="0"/>
            </a:endParaRPr>
          </a:p>
          <a:p>
            <a:pPr algn="ctr">
              <a:buNone/>
            </a:pPr>
            <a:endParaRPr lang="en-US" b="1" dirty="0">
              <a:latin typeface="Arial Narrow" pitchFamily="34" charset="0"/>
            </a:endParaRPr>
          </a:p>
        </p:txBody>
      </p:sp>
      <p:graphicFrame>
        <p:nvGraphicFramePr>
          <p:cNvPr id="13" name="Table 12"/>
          <p:cNvGraphicFramePr>
            <a:graphicFrameLocks noGrp="1"/>
          </p:cNvGraphicFramePr>
          <p:nvPr/>
        </p:nvGraphicFramePr>
        <p:xfrm>
          <a:off x="4191000" y="3962400"/>
          <a:ext cx="4724398" cy="2764028"/>
        </p:xfrm>
        <a:graphic>
          <a:graphicData uri="http://schemas.openxmlformats.org/drawingml/2006/table">
            <a:tbl>
              <a:tblPr/>
              <a:tblGrid>
                <a:gridCol w="1514582"/>
                <a:gridCol w="802454"/>
                <a:gridCol w="802454"/>
                <a:gridCol w="802454"/>
                <a:gridCol w="802454"/>
              </a:tblGrid>
              <a:tr h="311153">
                <a:tc>
                  <a:txBody>
                    <a:bodyPr/>
                    <a:lstStyle/>
                    <a:p>
                      <a:pPr marL="0" marR="0">
                        <a:lnSpc>
                          <a:spcPct val="115000"/>
                        </a:lnSpc>
                        <a:spcBef>
                          <a:spcPts val="0"/>
                        </a:spcBef>
                        <a:spcAft>
                          <a:spcPts val="0"/>
                        </a:spcAft>
                      </a:pPr>
                      <a:r>
                        <a:rPr lang="en-US" sz="1100" b="1" i="1" dirty="0">
                          <a:latin typeface="Calibri"/>
                          <a:ea typeface="Calibri"/>
                          <a:cs typeface="Times New Roman"/>
                        </a:rPr>
                        <a:t>               </a:t>
                      </a:r>
                      <a:r>
                        <a:rPr lang="en-US" sz="1400" b="1" i="1" dirty="0">
                          <a:latin typeface="Calibri"/>
                          <a:ea typeface="Calibri"/>
                          <a:cs typeface="Times New Roman"/>
                        </a:rPr>
                        <a:t>Purpose</a:t>
                      </a:r>
                      <a:endParaRPr lang="en-US" sz="1100" dirty="0">
                        <a:latin typeface="Calibri"/>
                        <a:ea typeface="Calibri"/>
                        <a:cs typeface="Times New Roman"/>
                      </a:endParaRPr>
                    </a:p>
                    <a:p>
                      <a:pPr marL="0" marR="0">
                        <a:lnSpc>
                          <a:spcPct val="115000"/>
                        </a:lnSpc>
                        <a:spcBef>
                          <a:spcPts val="0"/>
                        </a:spcBef>
                        <a:spcAft>
                          <a:spcPts val="0"/>
                        </a:spcAft>
                      </a:pPr>
                      <a:endParaRPr lang="en-US" sz="1400" b="1" i="1" dirty="0" smtClean="0">
                        <a:latin typeface="Calibri"/>
                        <a:ea typeface="Calibri"/>
                        <a:cs typeface="Times New Roman"/>
                      </a:endParaRPr>
                    </a:p>
                    <a:p>
                      <a:pPr marL="0" marR="0">
                        <a:lnSpc>
                          <a:spcPct val="115000"/>
                        </a:lnSpc>
                        <a:spcBef>
                          <a:spcPts val="0"/>
                        </a:spcBef>
                        <a:spcAft>
                          <a:spcPts val="0"/>
                        </a:spcAft>
                      </a:pPr>
                      <a:r>
                        <a:rPr lang="en-US" sz="1400" b="1" i="1" dirty="0" smtClean="0">
                          <a:latin typeface="Calibri"/>
                          <a:ea typeface="Calibri"/>
                          <a:cs typeface="Times New Roman"/>
                        </a:rPr>
                        <a:t>Procedure</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FFC000"/>
                    </a:solidFill>
                  </a:tcPr>
                </a:tc>
                <a:tc>
                  <a:txBody>
                    <a:bodyPr/>
                    <a:lstStyle/>
                    <a:p>
                      <a:pPr marL="0" marR="0" algn="ctr">
                        <a:lnSpc>
                          <a:spcPct val="115000"/>
                        </a:lnSpc>
                        <a:spcBef>
                          <a:spcPts val="0"/>
                        </a:spcBef>
                        <a:spcAft>
                          <a:spcPts val="0"/>
                        </a:spcAft>
                      </a:pPr>
                      <a:r>
                        <a:rPr lang="en-US" sz="2400" b="1" dirty="0">
                          <a:latin typeface="Calibri"/>
                          <a:ea typeface="Calibri"/>
                          <a:cs typeface="Times New Roman"/>
                        </a:rPr>
                        <a:t>A.</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marL="0" marR="0" algn="ctr">
                        <a:lnSpc>
                          <a:spcPct val="115000"/>
                        </a:lnSpc>
                        <a:spcBef>
                          <a:spcPts val="0"/>
                        </a:spcBef>
                        <a:spcAft>
                          <a:spcPts val="0"/>
                        </a:spcAft>
                      </a:pPr>
                      <a:r>
                        <a:rPr lang="en-US" sz="2400" b="1" dirty="0">
                          <a:latin typeface="Calibri"/>
                          <a:ea typeface="Calibri"/>
                          <a:cs typeface="Times New Roman"/>
                        </a:rPr>
                        <a:t>B.</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marL="0" marR="0" algn="ctr">
                        <a:lnSpc>
                          <a:spcPct val="115000"/>
                        </a:lnSpc>
                        <a:spcBef>
                          <a:spcPts val="0"/>
                        </a:spcBef>
                        <a:spcAft>
                          <a:spcPts val="0"/>
                        </a:spcAft>
                      </a:pPr>
                      <a:r>
                        <a:rPr lang="en-US" sz="2400" b="1" dirty="0">
                          <a:latin typeface="Calibri"/>
                          <a:ea typeface="Calibri"/>
                          <a:cs typeface="Times New Roman"/>
                        </a:rPr>
                        <a:t>C.</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c>
                  <a:txBody>
                    <a:bodyPr/>
                    <a:lstStyle/>
                    <a:p>
                      <a:pPr marL="0" marR="0" algn="ctr">
                        <a:lnSpc>
                          <a:spcPct val="115000"/>
                        </a:lnSpc>
                        <a:spcBef>
                          <a:spcPts val="0"/>
                        </a:spcBef>
                        <a:spcAft>
                          <a:spcPts val="0"/>
                        </a:spcAft>
                      </a:pPr>
                      <a:r>
                        <a:rPr lang="en-US" sz="2400" b="1" dirty="0">
                          <a:latin typeface="Calibri"/>
                          <a:ea typeface="Calibri"/>
                          <a:cs typeface="Times New Roman"/>
                        </a:rPr>
                        <a:t>D.</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9594"/>
                    </a:solidFill>
                  </a:tcPr>
                </a:tc>
              </a:tr>
              <a:tr h="672211">
                <a:tc>
                  <a:txBody>
                    <a:bodyPr/>
                    <a:lstStyle/>
                    <a:p>
                      <a:pPr marL="342900" marR="0" lvl="0" indent="-342900" algn="ctr">
                        <a:lnSpc>
                          <a:spcPct val="115000"/>
                        </a:lnSpc>
                        <a:spcBef>
                          <a:spcPts val="0"/>
                        </a:spcBef>
                        <a:spcAft>
                          <a:spcPts val="0"/>
                        </a:spcAft>
                        <a:buFont typeface="+mj-lt"/>
                        <a:buNone/>
                      </a:pPr>
                      <a:r>
                        <a:rPr lang="en-US" sz="2000" b="1" dirty="0" smtClean="0">
                          <a:latin typeface="Arial" pitchFamily="34" charset="0"/>
                          <a:ea typeface="Calibri"/>
                          <a:cs typeface="Arial" pitchFamily="34" charset="0"/>
                        </a:rPr>
                        <a:t>  </a:t>
                      </a:r>
                      <a:r>
                        <a:rPr lang="en-US" sz="2400" b="1" dirty="0" smtClean="0">
                          <a:latin typeface="Arial" pitchFamily="34" charset="0"/>
                          <a:ea typeface="Calibri"/>
                          <a:cs typeface="Arial" pitchFamily="34" charset="0"/>
                        </a:rPr>
                        <a:t>#1–</a:t>
                      </a:r>
                      <a:r>
                        <a:rPr lang="en-US" sz="2400" b="1" baseline="0" dirty="0" smtClean="0">
                          <a:latin typeface="Arial" pitchFamily="34" charset="0"/>
                          <a:ea typeface="Calibri"/>
                          <a:cs typeface="Arial" pitchFamily="34" charset="0"/>
                        </a:rPr>
                        <a:t>#9 </a:t>
                      </a:r>
                      <a:endParaRPr lang="en-US" sz="2400" b="1"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X</a:t>
                      </a:r>
                      <a:endParaRPr lang="en-US" sz="2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X</a:t>
                      </a:r>
                      <a:endParaRPr lang="en-US" sz="2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r>
              <a:tr h="672211">
                <a:tc>
                  <a:txBody>
                    <a:bodyPr/>
                    <a:lstStyle/>
                    <a:p>
                      <a:pPr marL="0" marR="0" algn="ctr">
                        <a:lnSpc>
                          <a:spcPct val="115000"/>
                        </a:lnSpc>
                        <a:spcBef>
                          <a:spcPts val="0"/>
                        </a:spcBef>
                        <a:spcAft>
                          <a:spcPts val="0"/>
                        </a:spcAft>
                      </a:pPr>
                      <a:r>
                        <a:rPr lang="en-US" sz="2400" b="1" dirty="0" smtClean="0">
                          <a:latin typeface="Arial" pitchFamily="34" charset="0"/>
                          <a:ea typeface="Calibri"/>
                          <a:cs typeface="Arial" pitchFamily="34" charset="0"/>
                        </a:rPr>
                        <a:t>#10–#17</a:t>
                      </a:r>
                      <a:endParaRPr lang="en-US" sz="2400" b="1"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marL="0" marR="0" indent="0" algn="ctr" defTabSz="914400" rtl="0" eaLnBrk="1" fontAlgn="auto" latinLnBrk="0" hangingPunct="1">
                        <a:lnSpc>
                          <a:spcPct val="115000"/>
                        </a:lnSpc>
                        <a:spcBef>
                          <a:spcPts val="0"/>
                        </a:spcBef>
                        <a:spcAft>
                          <a:spcPts val="0"/>
                        </a:spcAft>
                        <a:buClrTx/>
                        <a:buSzTx/>
                        <a:buFontTx/>
                        <a:buNone/>
                        <a:tabLst/>
                        <a:defRPr/>
                      </a:pPr>
                      <a:r>
                        <a:rPr lang="en-US" sz="2800" b="1" dirty="0" smtClean="0">
                          <a:latin typeface="Calibri"/>
                          <a:ea typeface="Calibri"/>
                          <a:cs typeface="Times New Roman"/>
                        </a:rPr>
                        <a:t>X</a:t>
                      </a:r>
                      <a:endParaRPr lang="en-US" sz="2800" dirty="0" smtClean="0">
                        <a:latin typeface="Calibri"/>
                        <a:ea typeface="Calibri"/>
                        <a:cs typeface="Times New Roman"/>
                      </a:endParaRPr>
                    </a:p>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X</a:t>
                      </a:r>
                      <a:endParaRPr lang="en-US" sz="2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r>
              <a:tr h="672211">
                <a:tc>
                  <a:txBody>
                    <a:bodyPr/>
                    <a:lstStyle/>
                    <a:p>
                      <a:pPr marL="0" marR="0" algn="ctr">
                        <a:lnSpc>
                          <a:spcPct val="115000"/>
                        </a:lnSpc>
                        <a:spcBef>
                          <a:spcPts val="0"/>
                        </a:spcBef>
                        <a:spcAft>
                          <a:spcPts val="0"/>
                        </a:spcAft>
                      </a:pPr>
                      <a:r>
                        <a:rPr lang="en-US" sz="2400" b="1" dirty="0" smtClean="0">
                          <a:latin typeface="Arial" pitchFamily="34" charset="0"/>
                          <a:ea typeface="Calibri"/>
                          <a:cs typeface="Arial" pitchFamily="34" charset="0"/>
                        </a:rPr>
                        <a:t>#18–#24</a:t>
                      </a:r>
                      <a:endParaRPr lang="en-US" sz="2400" b="1" dirty="0">
                        <a:latin typeface="Arial" pitchFamily="34" charset="0"/>
                        <a:ea typeface="Calibri"/>
                        <a:cs typeface="Arial"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BD4B4"/>
                    </a:solidFill>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X</a:t>
                      </a:r>
                      <a:endParaRPr lang="en-US" sz="2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c>
                  <a:txBody>
                    <a:bodyPr/>
                    <a:lstStyle/>
                    <a:p>
                      <a:pPr marL="0" marR="0" algn="ctr">
                        <a:lnSpc>
                          <a:spcPct val="115000"/>
                        </a:lnSpc>
                        <a:spcBef>
                          <a:spcPts val="0"/>
                        </a:spcBef>
                        <a:spcAft>
                          <a:spcPts val="0"/>
                        </a:spcAft>
                      </a:pPr>
                      <a:r>
                        <a:rPr lang="en-US" sz="2800" b="1" dirty="0">
                          <a:latin typeface="Calibri"/>
                          <a:ea typeface="Calibri"/>
                          <a:cs typeface="Times New Roman"/>
                        </a:rPr>
                        <a:t>X</a:t>
                      </a:r>
                      <a:endParaRPr lang="en-US" sz="28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99CCFF"/>
                    </a:solidFill>
                  </a:tcPr>
                </a:tc>
              </a:tr>
            </a:tbl>
          </a:graphicData>
        </a:graphic>
      </p:graphicFrame>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685800"/>
            <a:ext cx="8229600" cy="762000"/>
          </a:xfrm>
        </p:spPr>
        <p:txBody>
          <a:bodyPr/>
          <a:lstStyle/>
          <a:p>
            <a:pPr algn="r">
              <a:buNone/>
            </a:pPr>
            <a:r>
              <a:rPr lang="en-US" b="1" u="sng" dirty="0" smtClean="0">
                <a:latin typeface="Arial Narrow" pitchFamily="34" charset="0"/>
              </a:rPr>
              <a:t>Chapter 4</a:t>
            </a:r>
            <a:r>
              <a:rPr lang="en-US" b="1" dirty="0" smtClean="0">
                <a:latin typeface="Arial Narrow" pitchFamily="34" charset="0"/>
              </a:rPr>
              <a:t>: Conflict – Weathering Interpersonal Storms</a:t>
            </a:r>
          </a:p>
          <a:p>
            <a:pPr algn="ctr">
              <a:buNone/>
            </a:pPr>
            <a:r>
              <a:rPr lang="en-US" b="1" dirty="0" smtClean="0">
                <a:latin typeface="Arial Narrow" pitchFamily="34" charset="0"/>
              </a:rPr>
              <a:t>             </a:t>
            </a:r>
            <a:r>
              <a:rPr lang="en-US" b="1" i="1" dirty="0" smtClean="0">
                <a:latin typeface="Arial Narrow" pitchFamily="34" charset="0"/>
              </a:rPr>
              <a:t>Dual Concerns Theory</a:t>
            </a:r>
            <a:endParaRPr lang="en-US" sz="1600" b="1" i="1" dirty="0">
              <a:latin typeface="Arial Narrow" pitchFamily="34" charset="0"/>
            </a:endParaRPr>
          </a:p>
        </p:txBody>
      </p:sp>
      <p:pic>
        <p:nvPicPr>
          <p:cNvPr id="65538" name="Picture 2" descr="C:\Documents and Settings\stevahnl\Local Settings\Temporary Internet Files\Content.IE5\3RKK646Y\MC900371018[1].wmf"/>
          <p:cNvPicPr>
            <a:picLocks noChangeAspect="1" noChangeArrowheads="1"/>
          </p:cNvPicPr>
          <p:nvPr/>
        </p:nvPicPr>
        <p:blipFill>
          <a:blip r:embed="rId2" cstate="print"/>
          <a:srcRect/>
          <a:stretch>
            <a:fillRect/>
          </a:stretch>
        </p:blipFill>
        <p:spPr bwMode="auto">
          <a:xfrm>
            <a:off x="304800" y="381000"/>
            <a:ext cx="1219200" cy="2438400"/>
          </a:xfrm>
          <a:prstGeom prst="rect">
            <a:avLst/>
          </a:prstGeom>
          <a:noFill/>
        </p:spPr>
      </p:pic>
      <p:graphicFrame>
        <p:nvGraphicFramePr>
          <p:cNvPr id="8" name="Table 7"/>
          <p:cNvGraphicFramePr>
            <a:graphicFrameLocks noGrp="1"/>
          </p:cNvGraphicFramePr>
          <p:nvPr/>
        </p:nvGraphicFramePr>
        <p:xfrm>
          <a:off x="304800" y="1752599"/>
          <a:ext cx="7086600" cy="4739027"/>
        </p:xfrm>
        <a:graphic>
          <a:graphicData uri="http://schemas.openxmlformats.org/drawingml/2006/table">
            <a:tbl>
              <a:tblPr/>
              <a:tblGrid>
                <a:gridCol w="2022975"/>
                <a:gridCol w="1675824"/>
                <a:gridCol w="1011486"/>
                <a:gridCol w="778066"/>
                <a:gridCol w="1598249"/>
              </a:tblGrid>
              <a:tr h="899686">
                <a:tc rowSpan="4">
                  <a:txBody>
                    <a:bodyPr/>
                    <a:lstStyle/>
                    <a:p>
                      <a:pPr marL="0" marR="0">
                        <a:spcBef>
                          <a:spcPts val="1200"/>
                        </a:spcBef>
                        <a:spcAft>
                          <a:spcPts val="300"/>
                        </a:spcAft>
                      </a:pPr>
                      <a:r>
                        <a:rPr lang="en-US" sz="1600" b="1" i="1" dirty="0">
                          <a:latin typeface="Calibri"/>
                          <a:ea typeface="Times New Roman"/>
                          <a:cs typeface="Times New Roman"/>
                        </a:rPr>
                        <a:t>                </a:t>
                      </a:r>
                      <a:r>
                        <a:rPr lang="en-US" sz="1600" b="1" i="1" dirty="0" smtClean="0">
                          <a:latin typeface="Calibri"/>
                          <a:ea typeface="Times New Roman"/>
                          <a:cs typeface="Times New Roman"/>
                        </a:rPr>
                        <a:t>             </a:t>
                      </a:r>
                      <a:r>
                        <a:rPr lang="en-US" sz="1600" b="1" i="1" u="sng" dirty="0" smtClean="0">
                          <a:latin typeface="Calibri"/>
                          <a:ea typeface="Times New Roman"/>
                          <a:cs typeface="Times New Roman"/>
                        </a:rPr>
                        <a:t>High</a:t>
                      </a:r>
                      <a:endParaRPr lang="en-US" sz="1600" b="1" i="1" u="sng" dirty="0">
                        <a:latin typeface="Calibri"/>
                        <a:ea typeface="Times New Roman"/>
                        <a:cs typeface="Times New Roman"/>
                      </a:endParaRPr>
                    </a:p>
                    <a:p>
                      <a:pPr marL="0" marR="0">
                        <a:lnSpc>
                          <a:spcPct val="200000"/>
                        </a:lnSpc>
                        <a:spcBef>
                          <a:spcPts val="0"/>
                        </a:spcBef>
                        <a:spcAft>
                          <a:spcPts val="0"/>
                        </a:spcAft>
                      </a:pPr>
                      <a:endParaRPr lang="en-US" sz="1100" b="1" kern="0" dirty="0" smtClean="0">
                        <a:latin typeface="Calibri"/>
                        <a:ea typeface="Times New Roman"/>
                        <a:cs typeface="Times New Roman"/>
                      </a:endParaRPr>
                    </a:p>
                    <a:p>
                      <a:pPr marL="0" marR="0">
                        <a:lnSpc>
                          <a:spcPct val="200000"/>
                        </a:lnSpc>
                        <a:spcBef>
                          <a:spcPts val="0"/>
                        </a:spcBef>
                        <a:spcAft>
                          <a:spcPts val="0"/>
                        </a:spcAft>
                      </a:pPr>
                      <a:endParaRPr lang="en-US" sz="1100" b="1" kern="0" dirty="0" smtClean="0">
                        <a:latin typeface="Calibri"/>
                        <a:ea typeface="Times New Roman"/>
                        <a:cs typeface="Times New Roman"/>
                      </a:endParaRPr>
                    </a:p>
                    <a:p>
                      <a:pPr marL="0" marR="0">
                        <a:lnSpc>
                          <a:spcPct val="200000"/>
                        </a:lnSpc>
                        <a:spcBef>
                          <a:spcPts val="0"/>
                        </a:spcBef>
                        <a:spcAft>
                          <a:spcPts val="0"/>
                        </a:spcAft>
                      </a:pPr>
                      <a:endParaRPr lang="en-US" sz="1100" b="1" kern="0" dirty="0" smtClean="0">
                        <a:latin typeface="Calibri"/>
                        <a:ea typeface="Times New Roman"/>
                        <a:cs typeface="Times New Roman"/>
                      </a:endParaRPr>
                    </a:p>
                    <a:p>
                      <a:pPr marL="0" marR="0">
                        <a:lnSpc>
                          <a:spcPct val="200000"/>
                        </a:lnSpc>
                        <a:spcBef>
                          <a:spcPts val="0"/>
                        </a:spcBef>
                        <a:spcAft>
                          <a:spcPts val="0"/>
                        </a:spcAft>
                      </a:pPr>
                      <a:endParaRPr lang="en-US" sz="1100" b="1" kern="0" dirty="0" smtClean="0">
                        <a:latin typeface="Calibri"/>
                        <a:ea typeface="Times New Roman"/>
                        <a:cs typeface="Times New Roman"/>
                      </a:endParaRPr>
                    </a:p>
                    <a:p>
                      <a:pPr marL="0" marR="0">
                        <a:lnSpc>
                          <a:spcPct val="200000"/>
                        </a:lnSpc>
                        <a:spcBef>
                          <a:spcPts val="0"/>
                        </a:spcBef>
                        <a:spcAft>
                          <a:spcPts val="0"/>
                        </a:spcAft>
                      </a:pPr>
                      <a:r>
                        <a:rPr lang="en-US" sz="2000" b="1" u="sng" kern="0" dirty="0" smtClean="0">
                          <a:latin typeface="Calibri"/>
                          <a:ea typeface="Times New Roman"/>
                          <a:cs typeface="Times New Roman"/>
                        </a:rPr>
                        <a:t>RELATIONSHIPS</a:t>
                      </a:r>
                      <a:endParaRPr lang="en-US" sz="2000" b="1" u="sng" kern="0" dirty="0">
                        <a:latin typeface="Calibri"/>
                        <a:ea typeface="Times New Roman"/>
                        <a:cs typeface="Times New Roman"/>
                      </a:endParaRPr>
                    </a:p>
                    <a:p>
                      <a:pPr marL="0" marR="0">
                        <a:spcBef>
                          <a:spcPts val="1200"/>
                        </a:spcBef>
                        <a:spcAft>
                          <a:spcPts val="300"/>
                        </a:spcAft>
                      </a:pPr>
                      <a:r>
                        <a:rPr lang="en-US" sz="1100" b="1" i="1" dirty="0">
                          <a:latin typeface="Calibri"/>
                          <a:ea typeface="Times New Roman"/>
                          <a:cs typeface="Times New Roman"/>
                        </a:rPr>
                        <a:t>                </a:t>
                      </a:r>
                    </a:p>
                  </a:txBody>
                  <a:tcPr marL="68580" marR="68580" marT="0" marB="0">
                    <a:lnL>
                      <a:noFill/>
                    </a:lnL>
                    <a:lnR w="28575" cap="flat" cmpd="sng" algn="ctr">
                      <a:solidFill>
                        <a:srgbClr val="000000"/>
                      </a:solidFill>
                      <a:prstDash val="solid"/>
                      <a:round/>
                      <a:headEnd type="none" w="med" len="med"/>
                      <a:tailEnd type="none" w="med" len="med"/>
                    </a:lnR>
                    <a:lnT>
                      <a:noFill/>
                    </a:lnT>
                    <a:lnB>
                      <a:noFill/>
                    </a:lnB>
                  </a:tcPr>
                </a:tc>
                <a:tc rowSpan="2">
                  <a:txBody>
                    <a:bodyPr/>
                    <a:lstStyle/>
                    <a:p>
                      <a:pPr marL="0" marR="0" algn="ctr">
                        <a:spcBef>
                          <a:spcPts val="0"/>
                        </a:spcBef>
                        <a:spcAft>
                          <a:spcPts val="0"/>
                        </a:spcAft>
                      </a:pPr>
                      <a:endParaRPr lang="en-US" sz="1600" i="0" dirty="0">
                        <a:latin typeface="Arial"/>
                        <a:ea typeface="Times New Roman"/>
                        <a:cs typeface="Times New Roman"/>
                      </a:endParaRPr>
                    </a:p>
                    <a:p>
                      <a:pPr marL="0" marR="0" algn="ctr">
                        <a:spcBef>
                          <a:spcPts val="0"/>
                        </a:spcBef>
                        <a:spcAft>
                          <a:spcPts val="0"/>
                        </a:spcAft>
                      </a:pPr>
                      <a:r>
                        <a:rPr lang="en-US" sz="1600" i="0" dirty="0">
                          <a:latin typeface="Arial"/>
                          <a:ea typeface="Times New Roman"/>
                          <a:cs typeface="Times New Roman"/>
                        </a:rPr>
                        <a:t>Smoothing</a:t>
                      </a:r>
                      <a:endParaRPr lang="en-US" sz="1600" i="0" dirty="0">
                        <a:latin typeface="Times New Roman"/>
                        <a:ea typeface="Times New Roman"/>
                        <a:cs typeface="Times New Roman"/>
                      </a:endParaRPr>
                    </a:p>
                    <a:p>
                      <a:pPr marL="0" marR="0" algn="ctr">
                        <a:spcBef>
                          <a:spcPts val="0"/>
                        </a:spcBef>
                        <a:spcAft>
                          <a:spcPts val="0"/>
                        </a:spcAft>
                      </a:pPr>
                      <a:r>
                        <a:rPr lang="en-US" sz="1600" i="0" dirty="0">
                          <a:latin typeface="Arial"/>
                          <a:ea typeface="Times New Roman"/>
                          <a:cs typeface="Times New Roman"/>
                        </a:rPr>
                        <a:t>(Appease)</a:t>
                      </a:r>
                      <a:endParaRPr lang="en-US" sz="1600" i="0" dirty="0">
                        <a:latin typeface="Times New Roman"/>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2">
                        <a:lumMod val="75000"/>
                      </a:schemeClr>
                    </a:solidFill>
                  </a:tcPr>
                </a:tc>
                <a:tc>
                  <a:txBody>
                    <a:bodyPr/>
                    <a:lstStyle/>
                    <a:p>
                      <a:pPr marL="0" marR="0" algn="ctr">
                        <a:spcBef>
                          <a:spcPts val="0"/>
                        </a:spcBef>
                        <a:spcAft>
                          <a:spcPts val="0"/>
                        </a:spcAft>
                      </a:pPr>
                      <a:endParaRPr lang="en-US" sz="1600" i="0" dirty="0">
                        <a:latin typeface="Arial"/>
                        <a:ea typeface="Times New Roman"/>
                        <a:cs typeface="Times New Roman"/>
                      </a:endParaRPr>
                    </a:p>
                  </a:txBody>
                  <a:tcPr marL="68580" marR="68580" marT="0" marB="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2">
                        <a:lumMod val="75000"/>
                      </a:schemeClr>
                    </a:solidFill>
                  </a:tcPr>
                </a:tc>
                <a:tc>
                  <a:txBody>
                    <a:bodyPr/>
                    <a:lstStyle/>
                    <a:p>
                      <a:endParaRPr lang="en-US" i="0" dirty="0"/>
                    </a:p>
                  </a:txBody>
                  <a:tcPr marL="68580" marR="68580" marT="0" marB="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2">
                        <a:lumMod val="75000"/>
                      </a:schemeClr>
                    </a:solidFill>
                  </a:tcPr>
                </a:tc>
                <a:tc rowSpan="2">
                  <a:txBody>
                    <a:bodyPr/>
                    <a:lstStyle/>
                    <a:p>
                      <a:pPr algn="ctr"/>
                      <a:r>
                        <a:rPr kumimoji="0" lang="en-US" sz="1800" i="0" kern="1200" dirty="0" smtClean="0">
                          <a:solidFill>
                            <a:schemeClr val="tx1"/>
                          </a:solidFill>
                          <a:latin typeface="Arial" pitchFamily="34" charset="0"/>
                          <a:ea typeface="+mn-ea"/>
                          <a:cs typeface="Arial" pitchFamily="34" charset="0"/>
                        </a:rPr>
                        <a:t>Cooperative</a:t>
                      </a:r>
                    </a:p>
                    <a:p>
                      <a:pPr algn="ctr"/>
                      <a:r>
                        <a:rPr kumimoji="0" lang="en-US" sz="1800" i="0" kern="1200" dirty="0" smtClean="0">
                          <a:solidFill>
                            <a:schemeClr val="tx1"/>
                          </a:solidFill>
                          <a:latin typeface="Arial" pitchFamily="34" charset="0"/>
                          <a:ea typeface="+mn-ea"/>
                          <a:cs typeface="Arial" pitchFamily="34" charset="0"/>
                        </a:rPr>
                        <a:t>Problem Solving</a:t>
                      </a:r>
                    </a:p>
                    <a:p>
                      <a:pPr algn="ctr"/>
                      <a:r>
                        <a:rPr kumimoji="0" lang="en-US" sz="1800" i="0" kern="1200" dirty="0" smtClean="0">
                          <a:solidFill>
                            <a:schemeClr val="tx1"/>
                          </a:solidFill>
                          <a:latin typeface="Arial" pitchFamily="34" charset="0"/>
                          <a:ea typeface="+mn-ea"/>
                          <a:cs typeface="Arial" pitchFamily="34" charset="0"/>
                        </a:rPr>
                        <a:t> </a:t>
                      </a:r>
                    </a:p>
                    <a:p>
                      <a:pPr algn="ctr"/>
                      <a:r>
                        <a:rPr kumimoji="0" lang="en-US" sz="1800" i="0" kern="1200" dirty="0" smtClean="0">
                          <a:solidFill>
                            <a:schemeClr val="tx1"/>
                          </a:solidFill>
                          <a:latin typeface="Arial" pitchFamily="34" charset="0"/>
                          <a:ea typeface="+mn-ea"/>
                          <a:cs typeface="Arial" pitchFamily="34" charset="0"/>
                        </a:rPr>
                        <a:t>(Mutually Resolve)</a:t>
                      </a:r>
                      <a:r>
                        <a:rPr lang="en-US" sz="1600" i="0" dirty="0" smtClean="0">
                          <a:latin typeface="Arial Narrow" pitchFamily="34" charset="0"/>
                          <a:ea typeface="Times New Roman"/>
                          <a:cs typeface="Times New Roman"/>
                        </a:rPr>
                        <a:t> </a:t>
                      </a:r>
                      <a:endParaRPr lang="en-US" sz="1600" i="0" dirty="0">
                        <a:latin typeface="Arial Narrow" pitchFamily="34" charset="0"/>
                        <a:ea typeface="Times New Roman"/>
                        <a:cs typeface="Times New Roman"/>
                      </a:endParaRPr>
                    </a:p>
                  </a:txBody>
                  <a:tcPr marL="68580" marR="68580" marT="0" marB="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2">
                        <a:lumMod val="75000"/>
                      </a:schemeClr>
                    </a:solidFill>
                  </a:tcPr>
                </a:tc>
              </a:tr>
              <a:tr h="858611">
                <a:tc vMerge="1">
                  <a:txBody>
                    <a:bodyPr/>
                    <a:lstStyle/>
                    <a:p>
                      <a:endParaRPr lang="en-US"/>
                    </a:p>
                  </a:txBody>
                  <a:tcPr/>
                </a:tc>
                <a:tc vMerge="1">
                  <a:txBody>
                    <a:bodyPr/>
                    <a:lstStyle/>
                    <a:p>
                      <a:endParaRPr lang="en-US"/>
                    </a:p>
                  </a:txBody>
                  <a:tcPr/>
                </a:tc>
                <a:tc gridSpan="2">
                  <a:txBody>
                    <a:bodyPr/>
                    <a:lstStyle/>
                    <a:p>
                      <a:pPr marL="0" marR="0" algn="ctr">
                        <a:spcBef>
                          <a:spcPts val="0"/>
                        </a:spcBef>
                        <a:spcAft>
                          <a:spcPts val="0"/>
                        </a:spcAft>
                      </a:pPr>
                      <a:endParaRPr lang="en-US" sz="1600" i="0" dirty="0" smtClean="0">
                        <a:latin typeface="Arial"/>
                        <a:ea typeface="Times New Roman"/>
                        <a:cs typeface="Times New Roman"/>
                      </a:endParaRPr>
                    </a:p>
                    <a:p>
                      <a:pPr marL="0" marR="0" algn="ctr">
                        <a:spcBef>
                          <a:spcPts val="0"/>
                        </a:spcBef>
                        <a:spcAft>
                          <a:spcPts val="0"/>
                        </a:spcAft>
                      </a:pPr>
                      <a:r>
                        <a:rPr lang="en-US" sz="1600" i="0" dirty="0" smtClean="0">
                          <a:latin typeface="Arial"/>
                          <a:ea typeface="Times New Roman"/>
                          <a:cs typeface="Times New Roman"/>
                        </a:rPr>
                        <a:t>Compromising</a:t>
                      </a:r>
                      <a:endParaRPr lang="en-US" sz="1600" i="0" dirty="0">
                        <a:latin typeface="Times New Roman"/>
                        <a:ea typeface="Times New Roman"/>
                        <a:cs typeface="Times New Roman"/>
                      </a:endParaRPr>
                    </a:p>
                    <a:p>
                      <a:pPr marL="0" marR="0" algn="ctr">
                        <a:spcBef>
                          <a:spcPts val="0"/>
                        </a:spcBef>
                        <a:spcAft>
                          <a:spcPts val="0"/>
                        </a:spcAft>
                      </a:pPr>
                      <a:r>
                        <a:rPr lang="en-US" sz="1600" i="0" dirty="0">
                          <a:latin typeface="Arial"/>
                          <a:ea typeface="Times New Roman"/>
                          <a:cs typeface="Times New Roman"/>
                        </a:rPr>
                        <a:t>( 50-50)</a:t>
                      </a:r>
                      <a:endParaRPr lang="en-US" sz="1600" i="0" dirty="0">
                        <a:latin typeface="Times New Roman"/>
                        <a:ea typeface="Times New Roman"/>
                        <a:cs typeface="Times New Roman"/>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noFill/>
                      <a:prstDash val="solid"/>
                      <a:round/>
                      <a:headEnd type="none" w="med" len="med"/>
                      <a:tailEnd type="none" w="med" len="med"/>
                    </a:lnB>
                    <a:solidFill>
                      <a:schemeClr val="bg2">
                        <a:lumMod val="75000"/>
                      </a:schemeClr>
                    </a:solidFill>
                  </a:tcPr>
                </a:tc>
                <a:tc hMerge="1">
                  <a:txBody>
                    <a:bodyPr/>
                    <a:lstStyle/>
                    <a:p>
                      <a:endParaRPr lang="en-US"/>
                    </a:p>
                  </a:txBody>
                  <a:tcPr/>
                </a:tc>
                <a:tc vMerge="1">
                  <a:txBody>
                    <a:bodyPr/>
                    <a:lstStyle/>
                    <a:p>
                      <a:endParaRPr lang="en-US"/>
                    </a:p>
                  </a:txBody>
                  <a:tcPr/>
                </a:tc>
              </a:tr>
              <a:tr h="584205">
                <a:tc vMerge="1">
                  <a:txBody>
                    <a:bodyPr/>
                    <a:lstStyle/>
                    <a:p>
                      <a:endParaRPr lang="en-US"/>
                    </a:p>
                  </a:txBody>
                  <a:tcPr/>
                </a:tc>
                <a:tc rowSpan="2">
                  <a:txBody>
                    <a:bodyPr/>
                    <a:lstStyle/>
                    <a:p>
                      <a:pPr marL="0" marR="0" algn="ctr">
                        <a:spcBef>
                          <a:spcPts val="0"/>
                        </a:spcBef>
                        <a:spcAft>
                          <a:spcPts val="0"/>
                        </a:spcAft>
                      </a:pPr>
                      <a:endParaRPr lang="en-US" sz="1600" i="0" dirty="0">
                        <a:latin typeface="Arial"/>
                        <a:ea typeface="Times New Roman"/>
                        <a:cs typeface="Times New Roman"/>
                      </a:endParaRPr>
                    </a:p>
                    <a:p>
                      <a:pPr marL="0" marR="0" algn="ctr">
                        <a:spcBef>
                          <a:spcPts val="0"/>
                        </a:spcBef>
                        <a:spcAft>
                          <a:spcPts val="0"/>
                        </a:spcAft>
                      </a:pPr>
                      <a:r>
                        <a:rPr lang="en-US" sz="1600" i="0" dirty="0">
                          <a:latin typeface="Arial"/>
                          <a:ea typeface="Times New Roman"/>
                          <a:cs typeface="Times New Roman"/>
                        </a:rPr>
                        <a:t>Withdrawing</a:t>
                      </a:r>
                      <a:endParaRPr lang="en-US" sz="1600" i="0" dirty="0">
                        <a:latin typeface="Times New Roman"/>
                        <a:ea typeface="Times New Roman"/>
                        <a:cs typeface="Times New Roman"/>
                      </a:endParaRPr>
                    </a:p>
                    <a:p>
                      <a:pPr marL="0" marR="0" algn="ctr">
                        <a:spcBef>
                          <a:spcPts val="0"/>
                        </a:spcBef>
                        <a:spcAft>
                          <a:spcPts val="0"/>
                        </a:spcAft>
                      </a:pPr>
                      <a:r>
                        <a:rPr lang="en-US" sz="1600" i="0" dirty="0">
                          <a:latin typeface="Arial"/>
                          <a:ea typeface="Times New Roman"/>
                          <a:cs typeface="Times New Roman"/>
                        </a:rPr>
                        <a:t>(Avoid)</a:t>
                      </a:r>
                      <a:endParaRPr lang="en-US" sz="1600" i="0" dirty="0">
                        <a:latin typeface="Times New Roman"/>
                        <a:ea typeface="Times New Roman"/>
                        <a:cs typeface="Times New Roman"/>
                      </a:endParaRPr>
                    </a:p>
                  </a:txBody>
                  <a:tcPr marL="68580" marR="68580" marT="0" marB="0">
                    <a:lnL w="28575"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pPr marL="0" marR="0">
                        <a:spcBef>
                          <a:spcPts val="0"/>
                        </a:spcBef>
                        <a:spcAft>
                          <a:spcPts val="0"/>
                        </a:spcAft>
                      </a:pPr>
                      <a:endParaRPr lang="en-US" sz="1600" i="0" dirty="0">
                        <a:latin typeface="Times New Roman"/>
                        <a:ea typeface="Times New Roman"/>
                        <a:cs typeface="Times New Roman"/>
                      </a:endParaRPr>
                    </a:p>
                  </a:txBody>
                  <a:tcPr marL="68580" marR="68580" marT="0" marB="0">
                    <a:lnL w="28575" cap="flat" cmpd="sng" algn="ctr">
                      <a:solidFill>
                        <a:schemeClr val="tx1"/>
                      </a:solidFill>
                      <a:prstDash val="solid"/>
                      <a:round/>
                      <a:headEnd type="none" w="med" len="med"/>
                      <a:tailEnd type="none" w="med" len="med"/>
                    </a:lnL>
                    <a:lnR w="28575" cap="flat" cmpd="sng" algn="ctr">
                      <a:no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endParaRPr lang="en-US" i="0" dirty="0"/>
                    </a:p>
                  </a:txBody>
                  <a:tcPr marL="68580" marR="6858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no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rowSpan="2">
                  <a:txBody>
                    <a:bodyPr/>
                    <a:lstStyle/>
                    <a:p>
                      <a:pPr marL="0" marR="0" algn="ctr">
                        <a:spcBef>
                          <a:spcPts val="0"/>
                        </a:spcBef>
                        <a:spcAft>
                          <a:spcPts val="0"/>
                        </a:spcAft>
                      </a:pPr>
                      <a:endParaRPr lang="en-US" sz="1600" i="0" dirty="0">
                        <a:latin typeface="Arial"/>
                        <a:ea typeface="Times New Roman"/>
                        <a:cs typeface="Times New Roman"/>
                      </a:endParaRPr>
                    </a:p>
                    <a:p>
                      <a:pPr marL="0" marR="0" algn="ctr">
                        <a:spcBef>
                          <a:spcPts val="0"/>
                        </a:spcBef>
                        <a:spcAft>
                          <a:spcPts val="0"/>
                        </a:spcAft>
                      </a:pPr>
                      <a:r>
                        <a:rPr lang="en-US" sz="1600" i="0" dirty="0">
                          <a:latin typeface="Arial"/>
                          <a:ea typeface="Times New Roman"/>
                          <a:cs typeface="Times New Roman"/>
                        </a:rPr>
                        <a:t>Forcing</a:t>
                      </a:r>
                      <a:endParaRPr lang="en-US" sz="1600" i="0" dirty="0">
                        <a:latin typeface="Times New Roman"/>
                        <a:ea typeface="Times New Roman"/>
                        <a:cs typeface="Times New Roman"/>
                      </a:endParaRPr>
                    </a:p>
                    <a:p>
                      <a:pPr marL="0" marR="0" algn="ctr">
                        <a:spcBef>
                          <a:spcPts val="0"/>
                        </a:spcBef>
                        <a:spcAft>
                          <a:spcPts val="0"/>
                        </a:spcAft>
                      </a:pPr>
                      <a:r>
                        <a:rPr lang="en-US" sz="1600" i="0" dirty="0">
                          <a:latin typeface="Arial"/>
                          <a:ea typeface="Times New Roman"/>
                          <a:cs typeface="Times New Roman"/>
                        </a:rPr>
                        <a:t>(Conquer)</a:t>
                      </a:r>
                      <a:endParaRPr lang="en-US" sz="1600" i="0" dirty="0">
                        <a:latin typeface="Times New Roman"/>
                        <a:ea typeface="Times New Roman"/>
                        <a:cs typeface="Times New Roman"/>
                      </a:endParaRPr>
                    </a:p>
                  </a:txBody>
                  <a:tcPr marL="68580" marR="68580" marT="0" marB="0">
                    <a:lnL w="28575" cap="flat" cmpd="sng" algn="ctr">
                      <a:solidFill>
                        <a:schemeClr val="tx1"/>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2">
                        <a:lumMod val="75000"/>
                      </a:schemeClr>
                    </a:solidFill>
                  </a:tcPr>
                </a:tc>
              </a:tr>
              <a:tr h="956345">
                <a:tc vMerge="1">
                  <a:txBody>
                    <a:bodyPr/>
                    <a:lstStyle/>
                    <a:p>
                      <a:endParaRPr lang="en-US"/>
                    </a:p>
                  </a:txBody>
                  <a:tcPr/>
                </a:tc>
                <a:tc vMerge="1">
                  <a:txBody>
                    <a:bodyPr/>
                    <a:lstStyle/>
                    <a:p>
                      <a:endParaRPr lang="en-US"/>
                    </a:p>
                  </a:txBody>
                  <a:tcPr/>
                </a:tc>
                <a:tc>
                  <a:txBody>
                    <a:bodyPr/>
                    <a:lstStyle/>
                    <a:p>
                      <a:pPr marL="0" marR="0">
                        <a:spcBef>
                          <a:spcPts val="0"/>
                        </a:spcBef>
                        <a:spcAft>
                          <a:spcPts val="0"/>
                        </a:spcAft>
                      </a:pPr>
                      <a:endParaRPr lang="en-US" sz="1600" i="0" dirty="0">
                        <a:latin typeface="Times New Roman"/>
                        <a:ea typeface="Times New Roman"/>
                        <a:cs typeface="Times New Roman"/>
                      </a:endParaRPr>
                    </a:p>
                  </a:txBody>
                  <a:tcPr marL="68580" marR="68580" marT="0" marB="0">
                    <a:lnL w="28575" cap="flat" cmpd="sng" algn="ctr">
                      <a:no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75000"/>
                      </a:schemeClr>
                    </a:solidFill>
                  </a:tcPr>
                </a:tc>
                <a:tc>
                  <a:txBody>
                    <a:bodyPr/>
                    <a:lstStyle/>
                    <a:p>
                      <a:endParaRPr lang="en-US" i="0" dirty="0"/>
                    </a:p>
                  </a:txBody>
                  <a:tcPr marL="68580" marR="68580" marT="0" marB="0">
                    <a:lnL w="28575" cap="flat" cmpd="sng" algn="ctr">
                      <a:solidFill>
                        <a:schemeClr val="tx1"/>
                      </a:solidFill>
                      <a:prstDash val="solid"/>
                      <a:round/>
                      <a:headEnd type="none" w="med" len="med"/>
                      <a:tailEnd type="none" w="med" len="med"/>
                    </a:lnL>
                    <a:lnR>
                      <a:noFill/>
                    </a:lnR>
                    <a:lnT w="28575" cap="flat" cmpd="sng" algn="ctr">
                      <a:solidFill>
                        <a:schemeClr val="tx1"/>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chemeClr val="bg2">
                        <a:lumMod val="75000"/>
                      </a:schemeClr>
                    </a:solidFill>
                  </a:tcPr>
                </a:tc>
                <a:tc vMerge="1">
                  <a:txBody>
                    <a:bodyPr/>
                    <a:lstStyle/>
                    <a:p>
                      <a:endParaRPr lang="en-US"/>
                    </a:p>
                  </a:txBody>
                  <a:tcPr/>
                </a:tc>
              </a:tr>
              <a:tr h="1360267">
                <a:tc gridSpan="5">
                  <a:txBody>
                    <a:bodyPr/>
                    <a:lstStyle/>
                    <a:p>
                      <a:pPr marL="0" marR="0">
                        <a:spcBef>
                          <a:spcPts val="1200"/>
                        </a:spcBef>
                        <a:spcAft>
                          <a:spcPts val="300"/>
                        </a:spcAft>
                      </a:pPr>
                      <a:r>
                        <a:rPr lang="en-US" sz="1600" b="1" i="1" dirty="0">
                          <a:latin typeface="Calibri"/>
                          <a:ea typeface="Times New Roman"/>
                          <a:cs typeface="Times New Roman"/>
                        </a:rPr>
                        <a:t>                  </a:t>
                      </a:r>
                      <a:r>
                        <a:rPr lang="en-US" sz="1600" b="1" i="1" dirty="0" smtClean="0">
                          <a:latin typeface="Calibri"/>
                          <a:ea typeface="Times New Roman"/>
                          <a:cs typeface="Times New Roman"/>
                        </a:rPr>
                        <a:t>            </a:t>
                      </a:r>
                      <a:r>
                        <a:rPr lang="en-US" sz="1600" b="1" i="1" u="sng" dirty="0" smtClean="0">
                          <a:latin typeface="Calibri"/>
                          <a:ea typeface="Times New Roman"/>
                          <a:cs typeface="Times New Roman"/>
                        </a:rPr>
                        <a:t>Low</a:t>
                      </a:r>
                      <a:r>
                        <a:rPr lang="en-US" sz="1600" b="1" i="1" dirty="0" smtClean="0">
                          <a:latin typeface="Calibri"/>
                          <a:ea typeface="Times New Roman"/>
                          <a:cs typeface="Times New Roman"/>
                        </a:rPr>
                        <a:t>                                                                                                 </a:t>
                      </a:r>
                      <a:r>
                        <a:rPr lang="en-US" sz="1600" b="1" i="1" u="sng" dirty="0">
                          <a:latin typeface="Calibri"/>
                          <a:ea typeface="Times New Roman"/>
                          <a:cs typeface="Times New Roman"/>
                        </a:rPr>
                        <a:t>High</a:t>
                      </a:r>
                    </a:p>
                    <a:p>
                      <a:pPr marL="0" marR="0">
                        <a:lnSpc>
                          <a:spcPct val="200000"/>
                        </a:lnSpc>
                        <a:spcBef>
                          <a:spcPts val="0"/>
                        </a:spcBef>
                        <a:spcAft>
                          <a:spcPts val="0"/>
                        </a:spcAft>
                      </a:pPr>
                      <a:r>
                        <a:rPr lang="en-US" sz="1800" b="1" kern="0" dirty="0">
                          <a:latin typeface="Calibri"/>
                          <a:ea typeface="Times New Roman"/>
                          <a:cs typeface="Times New Roman"/>
                        </a:rPr>
                        <a:t>                              </a:t>
                      </a:r>
                      <a:r>
                        <a:rPr lang="en-US" sz="1800" b="1" kern="0" dirty="0" smtClean="0">
                          <a:latin typeface="Calibri"/>
                          <a:ea typeface="Times New Roman"/>
                          <a:cs typeface="Times New Roman"/>
                        </a:rPr>
                        <a:t>                                              </a:t>
                      </a:r>
                      <a:r>
                        <a:rPr lang="en-US" sz="2000" b="1" u="sng" kern="0" dirty="0" smtClean="0">
                          <a:latin typeface="Calibri"/>
                          <a:ea typeface="Times New Roman"/>
                          <a:cs typeface="Times New Roman"/>
                        </a:rPr>
                        <a:t>GOALS</a:t>
                      </a:r>
                    </a:p>
                    <a:p>
                      <a:pPr marL="0" marR="0" algn="ctr">
                        <a:lnSpc>
                          <a:spcPct val="200000"/>
                        </a:lnSpc>
                        <a:spcBef>
                          <a:spcPts val="0"/>
                        </a:spcBef>
                        <a:spcAft>
                          <a:spcPts val="0"/>
                        </a:spcAft>
                      </a:pPr>
                      <a:r>
                        <a:rPr lang="en-US" sz="1800" b="1" kern="0" dirty="0" smtClean="0">
                          <a:latin typeface="Calibri"/>
                          <a:ea typeface="Times New Roman"/>
                          <a:cs typeface="Times New Roman"/>
                        </a:rPr>
                        <a:t>                                 </a:t>
                      </a:r>
                      <a:r>
                        <a:rPr lang="en-US" sz="1600" dirty="0" smtClean="0">
                          <a:latin typeface="Arial Narrow" pitchFamily="34" charset="0"/>
                          <a:cs typeface="Arial"/>
                        </a:rPr>
                        <a:t>© 1975 David W. Johnson</a:t>
                      </a:r>
                      <a:endParaRPr lang="en-US" sz="1600" b="1" kern="0" dirty="0">
                        <a:latin typeface="Arial Narrow" pitchFamily="34" charset="0"/>
                        <a:ea typeface="Times New Roman"/>
                        <a:cs typeface="Times New Roman"/>
                      </a:endParaRPr>
                    </a:p>
                  </a:txBody>
                  <a:tcPr marL="68580" marR="68580" marT="0" marB="0">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685800"/>
            <a:ext cx="8229600" cy="1447800"/>
          </a:xfrm>
        </p:spPr>
        <p:txBody>
          <a:bodyPr/>
          <a:lstStyle/>
          <a:p>
            <a:pPr algn="ctr">
              <a:buNone/>
            </a:pPr>
            <a:r>
              <a:rPr lang="en-US" b="1" u="sng" dirty="0" smtClean="0">
                <a:latin typeface="Arial Narrow" pitchFamily="34" charset="0"/>
              </a:rPr>
              <a:t>Chapter 5</a:t>
            </a:r>
            <a:r>
              <a:rPr lang="en-US" b="1" dirty="0" smtClean="0">
                <a:latin typeface="Arial Narrow" pitchFamily="34" charset="0"/>
              </a:rPr>
              <a:t>: Roadblocks – Individual and Organizational</a:t>
            </a:r>
          </a:p>
          <a:p>
            <a:pPr algn="ctr">
              <a:buNone/>
            </a:pPr>
            <a:r>
              <a:rPr lang="en-US" sz="1200" b="1" dirty="0" smtClean="0">
                <a:latin typeface="Arial Narrow" pitchFamily="34" charset="0"/>
              </a:rPr>
              <a:t>_____________________________________________________________________________________________________________</a:t>
            </a:r>
          </a:p>
          <a:p>
            <a:pPr algn="ctr">
              <a:buNone/>
            </a:pPr>
            <a:r>
              <a:rPr lang="en-US" sz="1200" b="1" dirty="0" smtClean="0">
                <a:latin typeface="Arial Narrow" pitchFamily="34" charset="0"/>
              </a:rPr>
              <a:t> </a:t>
            </a:r>
          </a:p>
          <a:p>
            <a:pPr algn="ctr">
              <a:buNone/>
            </a:pPr>
            <a:r>
              <a:rPr lang="en-US" b="1" dirty="0" smtClean="0">
                <a:latin typeface="Arial Narrow" pitchFamily="34" charset="0"/>
              </a:rPr>
              <a:t>Individual Attitude/Aptitude Matrix</a:t>
            </a:r>
          </a:p>
          <a:p>
            <a:pPr algn="ctr">
              <a:buNone/>
            </a:pPr>
            <a:r>
              <a:rPr lang="en-US" sz="1600" dirty="0" smtClean="0">
                <a:latin typeface="Arial Narrow" pitchFamily="34" charset="0"/>
                <a:cs typeface="Arial"/>
              </a:rPr>
              <a:t>© 2004 Jean A. King</a:t>
            </a:r>
            <a:endParaRPr lang="en-US" sz="1600" dirty="0" smtClean="0">
              <a:latin typeface="Arial Narrow" pitchFamily="34" charset="0"/>
            </a:endParaRPr>
          </a:p>
        </p:txBody>
      </p:sp>
      <p:graphicFrame>
        <p:nvGraphicFramePr>
          <p:cNvPr id="3" name="Table 2"/>
          <p:cNvGraphicFramePr>
            <a:graphicFrameLocks noGrp="1"/>
          </p:cNvGraphicFramePr>
          <p:nvPr/>
        </p:nvGraphicFramePr>
        <p:xfrm>
          <a:off x="914400" y="2590800"/>
          <a:ext cx="7543800" cy="3403600"/>
        </p:xfrm>
        <a:graphic>
          <a:graphicData uri="http://schemas.openxmlformats.org/drawingml/2006/table">
            <a:tbl>
              <a:tblPr/>
              <a:tblGrid>
                <a:gridCol w="2072343"/>
                <a:gridCol w="1204257"/>
                <a:gridCol w="2057400"/>
                <a:gridCol w="2209800"/>
              </a:tblGrid>
              <a:tr h="643466">
                <a:tc rowSpan="2" gridSpan="2">
                  <a:txBody>
                    <a:bodyPr/>
                    <a:lstStyle/>
                    <a:p>
                      <a:pPr marL="0" marR="0" algn="ctr">
                        <a:spcBef>
                          <a:spcPts val="0"/>
                        </a:spcBef>
                        <a:spcAft>
                          <a:spcPts val="0"/>
                        </a:spcAft>
                      </a:pPr>
                      <a:r>
                        <a:rPr lang="en-US" sz="2400" b="1" dirty="0" smtClean="0">
                          <a:latin typeface="Arial Narrow" pitchFamily="34" charset="0"/>
                          <a:ea typeface="Times New Roman"/>
                          <a:cs typeface="Times New Roman"/>
                        </a:rPr>
                        <a:t>          </a:t>
                      </a:r>
                    </a:p>
                    <a:p>
                      <a:pPr marL="0" marR="0" algn="ctr">
                        <a:spcBef>
                          <a:spcPts val="0"/>
                        </a:spcBef>
                        <a:spcAft>
                          <a:spcPts val="0"/>
                        </a:spcAft>
                      </a:pPr>
                      <a:r>
                        <a:rPr lang="en-US" sz="2400" b="1" dirty="0" smtClean="0">
                          <a:latin typeface="Arial Narrow" pitchFamily="34" charset="0"/>
                          <a:ea typeface="Times New Roman"/>
                          <a:cs typeface="Times New Roman"/>
                        </a:rPr>
                        <a:t>                      Aptitude</a:t>
                      </a:r>
                      <a:endParaRPr lang="en-US" sz="2400" b="1" dirty="0">
                        <a:latin typeface="Arial Narrow" pitchFamily="34" charset="0"/>
                        <a:ea typeface="Times New Roman"/>
                        <a:cs typeface="Times New Roman"/>
                      </a:endParaRPr>
                    </a:p>
                    <a:p>
                      <a:pPr marL="0" marR="0" algn="l">
                        <a:spcBef>
                          <a:spcPts val="0"/>
                        </a:spcBef>
                        <a:spcAft>
                          <a:spcPts val="0"/>
                        </a:spcAft>
                      </a:pPr>
                      <a:r>
                        <a:rPr lang="en-US" sz="2400" b="1" dirty="0">
                          <a:latin typeface="Arial Narrow" pitchFamily="34" charset="0"/>
                          <a:ea typeface="Times New Roman"/>
                          <a:cs typeface="Times New Roman"/>
                        </a:rPr>
                        <a:t>  </a:t>
                      </a:r>
                      <a:endParaRPr lang="en-US" sz="2400" b="1" dirty="0" smtClean="0">
                        <a:latin typeface="Arial Narrow" pitchFamily="34" charset="0"/>
                        <a:ea typeface="Times New Roman"/>
                        <a:cs typeface="Times New Roman"/>
                      </a:endParaRPr>
                    </a:p>
                    <a:p>
                      <a:pPr marL="0" marR="0" algn="l">
                        <a:spcBef>
                          <a:spcPts val="0"/>
                        </a:spcBef>
                        <a:spcAft>
                          <a:spcPts val="0"/>
                        </a:spcAft>
                      </a:pPr>
                      <a:r>
                        <a:rPr lang="en-US" sz="2400" b="1" dirty="0" smtClean="0">
                          <a:latin typeface="Arial Narrow" pitchFamily="34" charset="0"/>
                          <a:ea typeface="Times New Roman"/>
                          <a:cs typeface="Times New Roman"/>
                        </a:rPr>
                        <a:t>            Attitude</a:t>
                      </a:r>
                      <a:endParaRPr lang="en-US" sz="2400" b="1" dirty="0">
                        <a:latin typeface="Arial Narrow" pitchFamily="34" charset="0"/>
                        <a:ea typeface="Times New Roman"/>
                        <a:cs typeface="Times New Roman"/>
                      </a:endParaRPr>
                    </a:p>
                  </a:txBody>
                  <a:tcPr marL="68239" marR="682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w="6350" cap="flat" cmpd="sng" algn="ctr">
                      <a:solidFill>
                        <a:srgbClr val="000000"/>
                      </a:solidFill>
                      <a:prstDash val="solid"/>
                      <a:round/>
                      <a:headEnd type="none" w="med" len="med"/>
                      <a:tailEnd type="none" w="med" len="med"/>
                    </a:lnTlToBr>
                    <a:solidFill>
                      <a:srgbClr val="FFC000"/>
                    </a:solidFill>
                  </a:tcPr>
                </a:tc>
                <a:tc rowSpan="2" hMerge="1">
                  <a:txBody>
                    <a:bodyPr/>
                    <a:lstStyle/>
                    <a:p>
                      <a:endParaRPr lang="en-US"/>
                    </a:p>
                  </a:txBody>
                  <a:tcPr/>
                </a:tc>
                <a:tc gridSpan="2">
                  <a:txBody>
                    <a:bodyPr/>
                    <a:lstStyle/>
                    <a:p>
                      <a:pPr marL="0" marR="0" algn="ctr">
                        <a:spcBef>
                          <a:spcPts val="0"/>
                        </a:spcBef>
                        <a:spcAft>
                          <a:spcPts val="0"/>
                        </a:spcAft>
                      </a:pPr>
                      <a:endParaRPr lang="en-US" sz="2400" b="1" dirty="0">
                        <a:latin typeface="Arial Narrow" pitchFamily="34" charset="0"/>
                        <a:ea typeface="Times New Roman"/>
                        <a:cs typeface="Times New Roman"/>
                      </a:endParaRPr>
                    </a:p>
                    <a:p>
                      <a:pPr marL="0" marR="0" algn="ctr">
                        <a:spcBef>
                          <a:spcPts val="0"/>
                        </a:spcBef>
                        <a:spcAft>
                          <a:spcPts val="0"/>
                        </a:spcAft>
                      </a:pPr>
                      <a:r>
                        <a:rPr lang="en-US" sz="2400" b="1" dirty="0">
                          <a:latin typeface="Arial Narrow" pitchFamily="34" charset="0"/>
                          <a:ea typeface="Times New Roman"/>
                          <a:cs typeface="Times New Roman"/>
                        </a:rPr>
                        <a:t>Able to do the work?</a:t>
                      </a:r>
                    </a:p>
                  </a:txBody>
                  <a:tcPr marL="68239" marR="682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13FB2"/>
                    </a:solidFill>
                  </a:tcPr>
                </a:tc>
                <a:tc hMerge="1">
                  <a:txBody>
                    <a:bodyPr/>
                    <a:lstStyle/>
                    <a:p>
                      <a:endParaRPr lang="en-US"/>
                    </a:p>
                  </a:txBody>
                  <a:tcPr/>
                </a:tc>
              </a:tr>
              <a:tr h="643466">
                <a:tc gridSpan="2" vMerge="1">
                  <a:txBody>
                    <a:bodyPr/>
                    <a:lstStyle/>
                    <a:p>
                      <a:endParaRPr lang="en-US"/>
                    </a:p>
                  </a:txBody>
                  <a:tcPr/>
                </a:tc>
                <a:tc hMerge="1" vMerge="1">
                  <a:txBody>
                    <a:bodyPr/>
                    <a:lstStyle/>
                    <a:p>
                      <a:endParaRPr lang="en-US"/>
                    </a:p>
                  </a:txBody>
                  <a:tcPr/>
                </a:tc>
                <a:tc>
                  <a:txBody>
                    <a:bodyPr/>
                    <a:lstStyle/>
                    <a:p>
                      <a:pPr marL="0" marR="0" algn="ctr">
                        <a:spcBef>
                          <a:spcPts val="0"/>
                        </a:spcBef>
                        <a:spcAft>
                          <a:spcPts val="0"/>
                        </a:spcAft>
                      </a:pPr>
                      <a:endParaRPr lang="en-US" sz="2800" b="1" dirty="0">
                        <a:latin typeface="Arial Narrow" pitchFamily="34" charset="0"/>
                        <a:ea typeface="Times New Roman"/>
                        <a:cs typeface="Times New Roman"/>
                      </a:endParaRPr>
                    </a:p>
                    <a:p>
                      <a:pPr marL="0" marR="0" algn="ctr">
                        <a:spcBef>
                          <a:spcPts val="0"/>
                        </a:spcBef>
                        <a:spcAft>
                          <a:spcPts val="0"/>
                        </a:spcAft>
                      </a:pPr>
                      <a:r>
                        <a:rPr lang="en-US" sz="2800" b="1" dirty="0">
                          <a:latin typeface="Arial Narrow" pitchFamily="34" charset="0"/>
                          <a:ea typeface="Times New Roman"/>
                          <a:cs typeface="Times New Roman"/>
                        </a:rPr>
                        <a:t>Yes</a:t>
                      </a:r>
                    </a:p>
                  </a:txBody>
                  <a:tcPr marL="68239" marR="682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13FB2"/>
                    </a:solidFill>
                  </a:tcPr>
                </a:tc>
                <a:tc>
                  <a:txBody>
                    <a:bodyPr/>
                    <a:lstStyle/>
                    <a:p>
                      <a:pPr marL="0" marR="0" algn="ctr">
                        <a:spcBef>
                          <a:spcPts val="0"/>
                        </a:spcBef>
                        <a:spcAft>
                          <a:spcPts val="0"/>
                        </a:spcAft>
                      </a:pPr>
                      <a:endParaRPr lang="en-US" sz="2800" b="1" dirty="0">
                        <a:latin typeface="Arial Narrow" pitchFamily="34" charset="0"/>
                        <a:ea typeface="Times New Roman"/>
                        <a:cs typeface="Times New Roman"/>
                      </a:endParaRPr>
                    </a:p>
                    <a:p>
                      <a:pPr marL="0" marR="0" algn="ctr">
                        <a:spcBef>
                          <a:spcPts val="0"/>
                        </a:spcBef>
                        <a:spcAft>
                          <a:spcPts val="0"/>
                        </a:spcAft>
                      </a:pPr>
                      <a:r>
                        <a:rPr lang="en-US" sz="2800" b="1" dirty="0">
                          <a:latin typeface="Arial Narrow" pitchFamily="34" charset="0"/>
                          <a:ea typeface="Times New Roman"/>
                          <a:cs typeface="Times New Roman"/>
                        </a:rPr>
                        <a:t>No</a:t>
                      </a:r>
                    </a:p>
                  </a:txBody>
                  <a:tcPr marL="68239" marR="682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13FB2"/>
                    </a:solidFill>
                  </a:tcPr>
                </a:tc>
              </a:tr>
              <a:tr h="770467">
                <a:tc rowSpan="2">
                  <a:txBody>
                    <a:bodyPr/>
                    <a:lstStyle/>
                    <a:p>
                      <a:pPr marL="0" marR="0" algn="ctr">
                        <a:spcBef>
                          <a:spcPts val="0"/>
                        </a:spcBef>
                        <a:spcAft>
                          <a:spcPts val="0"/>
                        </a:spcAft>
                      </a:pPr>
                      <a:endParaRPr lang="en-US" sz="2800" b="1" dirty="0" smtClean="0">
                        <a:latin typeface="Arial Narrow" pitchFamily="34" charset="0"/>
                        <a:ea typeface="Times New Roman"/>
                        <a:cs typeface="Times New Roman"/>
                      </a:endParaRPr>
                    </a:p>
                    <a:p>
                      <a:pPr marL="0" marR="0" algn="ctr">
                        <a:spcBef>
                          <a:spcPts val="0"/>
                        </a:spcBef>
                        <a:spcAft>
                          <a:spcPts val="0"/>
                        </a:spcAft>
                      </a:pPr>
                      <a:r>
                        <a:rPr lang="en-US" sz="2800" b="1" dirty="0" smtClean="0">
                          <a:latin typeface="Arial Narrow" pitchFamily="34" charset="0"/>
                          <a:ea typeface="Times New Roman"/>
                          <a:cs typeface="Times New Roman"/>
                        </a:rPr>
                        <a:t>Willing </a:t>
                      </a:r>
                      <a:r>
                        <a:rPr lang="en-US" sz="2800" b="1" dirty="0">
                          <a:latin typeface="Arial Narrow" pitchFamily="34" charset="0"/>
                          <a:ea typeface="Times New Roman"/>
                          <a:cs typeface="Times New Roman"/>
                        </a:rPr>
                        <a:t>to do the work?</a:t>
                      </a:r>
                    </a:p>
                  </a:txBody>
                  <a:tcPr marL="68239" marR="682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13FB2"/>
                    </a:solidFill>
                  </a:tcPr>
                </a:tc>
                <a:tc>
                  <a:txBody>
                    <a:bodyPr/>
                    <a:lstStyle/>
                    <a:p>
                      <a:pPr marL="0" marR="0" algn="ctr">
                        <a:spcBef>
                          <a:spcPts val="0"/>
                        </a:spcBef>
                        <a:spcAft>
                          <a:spcPts val="0"/>
                        </a:spcAft>
                      </a:pPr>
                      <a:endParaRPr lang="en-US" sz="2800" b="1" dirty="0">
                        <a:latin typeface="Arial Narrow" pitchFamily="34" charset="0"/>
                        <a:ea typeface="Times New Roman"/>
                        <a:cs typeface="Times New Roman"/>
                      </a:endParaRPr>
                    </a:p>
                    <a:p>
                      <a:pPr marL="0" marR="0" algn="ctr">
                        <a:spcBef>
                          <a:spcPts val="0"/>
                        </a:spcBef>
                        <a:spcAft>
                          <a:spcPts val="0"/>
                        </a:spcAft>
                      </a:pPr>
                      <a:r>
                        <a:rPr lang="en-US" sz="2800" b="1" dirty="0">
                          <a:latin typeface="Arial Narrow" pitchFamily="34" charset="0"/>
                          <a:ea typeface="Times New Roman"/>
                          <a:cs typeface="Times New Roman"/>
                        </a:rPr>
                        <a:t>Yes</a:t>
                      </a:r>
                    </a:p>
                  </a:txBody>
                  <a:tcPr marL="68239" marR="682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13FB2"/>
                    </a:solidFill>
                  </a:tcPr>
                </a:tc>
                <a:tc>
                  <a:txBody>
                    <a:bodyPr/>
                    <a:lstStyle/>
                    <a:p>
                      <a:pPr marL="0" marR="0" algn="l">
                        <a:spcBef>
                          <a:spcPts val="0"/>
                        </a:spcBef>
                        <a:spcAft>
                          <a:spcPts val="0"/>
                        </a:spcAft>
                      </a:pPr>
                      <a:endParaRPr lang="en-US" sz="1800" b="1" dirty="0">
                        <a:latin typeface="Arial Narrow" pitchFamily="34" charset="0"/>
                        <a:ea typeface="Times New Roman"/>
                        <a:cs typeface="Times New Roman"/>
                      </a:endParaRPr>
                    </a:p>
                    <a:p>
                      <a:pPr marL="0" marR="0" algn="ctr">
                        <a:spcBef>
                          <a:spcPts val="0"/>
                        </a:spcBef>
                        <a:spcAft>
                          <a:spcPts val="0"/>
                        </a:spcAft>
                      </a:pPr>
                      <a:r>
                        <a:rPr lang="en-US" sz="1800" b="1" dirty="0">
                          <a:latin typeface="Arial Narrow" pitchFamily="34" charset="0"/>
                          <a:ea typeface="Times New Roman"/>
                          <a:cs typeface="Times New Roman"/>
                        </a:rPr>
                        <a:t>Willing and able</a:t>
                      </a:r>
                    </a:p>
                  </a:txBody>
                  <a:tcPr marL="68239" marR="682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a:txBody>
                    <a:bodyPr/>
                    <a:lstStyle/>
                    <a:p>
                      <a:pPr marL="0" marR="0" algn="ctr">
                        <a:spcBef>
                          <a:spcPts val="0"/>
                        </a:spcBef>
                        <a:spcAft>
                          <a:spcPts val="0"/>
                        </a:spcAft>
                      </a:pPr>
                      <a:endParaRPr lang="en-US" sz="1800" b="1" dirty="0">
                        <a:latin typeface="Arial Narrow" pitchFamily="34" charset="0"/>
                        <a:ea typeface="Times New Roman"/>
                        <a:cs typeface="Times New Roman"/>
                      </a:endParaRPr>
                    </a:p>
                    <a:p>
                      <a:pPr marL="0" marR="0" algn="ctr">
                        <a:spcBef>
                          <a:spcPts val="0"/>
                        </a:spcBef>
                        <a:spcAft>
                          <a:spcPts val="0"/>
                        </a:spcAft>
                      </a:pPr>
                      <a:r>
                        <a:rPr lang="en-US" sz="1800" b="1" dirty="0">
                          <a:latin typeface="Arial Narrow" pitchFamily="34" charset="0"/>
                          <a:ea typeface="Times New Roman"/>
                          <a:cs typeface="Times New Roman"/>
                        </a:rPr>
                        <a:t>Willing but unable</a:t>
                      </a:r>
                    </a:p>
                  </a:txBody>
                  <a:tcPr marL="68239" marR="682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r>
              <a:tr h="965200">
                <a:tc vMerge="1">
                  <a:txBody>
                    <a:bodyPr/>
                    <a:lstStyle/>
                    <a:p>
                      <a:endParaRPr lang="en-US"/>
                    </a:p>
                  </a:txBody>
                  <a:tcPr/>
                </a:tc>
                <a:tc>
                  <a:txBody>
                    <a:bodyPr/>
                    <a:lstStyle/>
                    <a:p>
                      <a:pPr marL="0" marR="0" algn="ctr">
                        <a:spcBef>
                          <a:spcPts val="0"/>
                        </a:spcBef>
                        <a:spcAft>
                          <a:spcPts val="0"/>
                        </a:spcAft>
                      </a:pPr>
                      <a:endParaRPr lang="en-US" sz="2800" b="1" dirty="0">
                        <a:latin typeface="Arial Narrow" pitchFamily="34" charset="0"/>
                        <a:ea typeface="Times New Roman"/>
                        <a:cs typeface="Times New Roman"/>
                      </a:endParaRPr>
                    </a:p>
                    <a:p>
                      <a:pPr marL="0" marR="0" algn="ctr">
                        <a:spcBef>
                          <a:spcPts val="0"/>
                        </a:spcBef>
                        <a:spcAft>
                          <a:spcPts val="0"/>
                        </a:spcAft>
                      </a:pPr>
                      <a:r>
                        <a:rPr lang="en-US" sz="2800" b="1" dirty="0">
                          <a:latin typeface="Arial Narrow" pitchFamily="34" charset="0"/>
                          <a:ea typeface="Times New Roman"/>
                          <a:cs typeface="Times New Roman"/>
                        </a:rPr>
                        <a:t>No</a:t>
                      </a:r>
                    </a:p>
                  </a:txBody>
                  <a:tcPr marL="68239" marR="682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13FB2"/>
                    </a:solidFill>
                  </a:tcPr>
                </a:tc>
                <a:tc>
                  <a:txBody>
                    <a:bodyPr/>
                    <a:lstStyle/>
                    <a:p>
                      <a:pPr marL="0" marR="0" algn="l">
                        <a:spcBef>
                          <a:spcPts val="0"/>
                        </a:spcBef>
                        <a:spcAft>
                          <a:spcPts val="0"/>
                        </a:spcAft>
                      </a:pPr>
                      <a:endParaRPr lang="en-US" sz="1800" b="1" dirty="0">
                        <a:latin typeface="Arial Narrow" pitchFamily="34" charset="0"/>
                        <a:ea typeface="Times New Roman"/>
                        <a:cs typeface="Times New Roman"/>
                      </a:endParaRPr>
                    </a:p>
                    <a:p>
                      <a:pPr marL="0" marR="0" algn="ctr">
                        <a:spcBef>
                          <a:spcPts val="0"/>
                        </a:spcBef>
                        <a:spcAft>
                          <a:spcPts val="0"/>
                        </a:spcAft>
                      </a:pPr>
                      <a:r>
                        <a:rPr lang="en-US" sz="1800" b="1" dirty="0">
                          <a:latin typeface="Arial Narrow" pitchFamily="34" charset="0"/>
                          <a:ea typeface="Times New Roman"/>
                          <a:cs typeface="Times New Roman"/>
                        </a:rPr>
                        <a:t>Unwilling but able</a:t>
                      </a:r>
                    </a:p>
                  </a:txBody>
                  <a:tcPr marL="68239" marR="682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c>
                  <a:txBody>
                    <a:bodyPr/>
                    <a:lstStyle/>
                    <a:p>
                      <a:pPr marL="0" marR="0" algn="ctr">
                        <a:spcBef>
                          <a:spcPts val="0"/>
                        </a:spcBef>
                        <a:spcAft>
                          <a:spcPts val="0"/>
                        </a:spcAft>
                      </a:pPr>
                      <a:endParaRPr lang="en-US" sz="1800" b="1" dirty="0">
                        <a:latin typeface="Arial Narrow" pitchFamily="34" charset="0"/>
                        <a:ea typeface="Times New Roman"/>
                        <a:cs typeface="Times New Roman"/>
                      </a:endParaRPr>
                    </a:p>
                    <a:p>
                      <a:pPr marL="0" marR="0" algn="ctr">
                        <a:spcBef>
                          <a:spcPts val="0"/>
                        </a:spcBef>
                        <a:spcAft>
                          <a:spcPts val="0"/>
                        </a:spcAft>
                      </a:pPr>
                      <a:r>
                        <a:rPr lang="en-US" sz="1800" b="1" dirty="0">
                          <a:latin typeface="Arial Narrow" pitchFamily="34" charset="0"/>
                          <a:ea typeface="Times New Roman"/>
                          <a:cs typeface="Times New Roman"/>
                        </a:rPr>
                        <a:t>Unwilling and unable</a:t>
                      </a:r>
                    </a:p>
                  </a:txBody>
                  <a:tcPr marL="68239" marR="6823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99FF"/>
                    </a:solidFill>
                  </a:tcPr>
                </a:tc>
              </a:tr>
            </a:tbl>
          </a:graphicData>
        </a:graphic>
      </p:graphicFrame>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704850"/>
            <a:ext cx="8229600" cy="2190750"/>
          </a:xfrm>
        </p:spPr>
        <p:txBody>
          <a:bodyPr/>
          <a:lstStyle/>
          <a:p>
            <a:endParaRPr lang="en-US" dirty="0" smtClean="0"/>
          </a:p>
          <a:p>
            <a:pPr algn="ctr">
              <a:buNone/>
            </a:pPr>
            <a:r>
              <a:rPr lang="en-US" b="1" u="sng" dirty="0" smtClean="0">
                <a:latin typeface="Arial Narrow" pitchFamily="34" charset="0"/>
              </a:rPr>
              <a:t>Chapter 6</a:t>
            </a:r>
            <a:r>
              <a:rPr lang="en-US" b="1" dirty="0" smtClean="0">
                <a:latin typeface="Arial Narrow" pitchFamily="34" charset="0"/>
              </a:rPr>
              <a:t>: Learning – Evaluating the Entire NA</a:t>
            </a:r>
          </a:p>
          <a:p>
            <a:pPr algn="ctr">
              <a:buNone/>
            </a:pPr>
            <a:r>
              <a:rPr lang="en-US" sz="1200" dirty="0" smtClean="0">
                <a:latin typeface="Arial Narrow" pitchFamily="34" charset="0"/>
              </a:rPr>
              <a:t>________________________________________________________________________________________________________________</a:t>
            </a:r>
          </a:p>
          <a:p>
            <a:pPr algn="ctr">
              <a:buNone/>
            </a:pPr>
            <a:r>
              <a:rPr lang="en-US" b="1" dirty="0" smtClean="0">
                <a:latin typeface="Arial Narrow" pitchFamily="34" charset="0"/>
              </a:rPr>
              <a:t>Summary of Overarching Questions</a:t>
            </a:r>
          </a:p>
          <a:p>
            <a:pPr algn="ctr">
              <a:buNone/>
            </a:pPr>
            <a:r>
              <a:rPr lang="en-US" sz="1600" dirty="0" smtClean="0">
                <a:latin typeface="Arial Narrow" pitchFamily="34" charset="0"/>
                <a:cs typeface="Arial"/>
              </a:rPr>
              <a:t>© 1995 Jean A. King</a:t>
            </a:r>
            <a:endParaRPr lang="en-US" sz="1600" dirty="0">
              <a:latin typeface="Arial Narrow" pitchFamily="34" charset="0"/>
            </a:endParaRPr>
          </a:p>
        </p:txBody>
      </p:sp>
      <p:graphicFrame>
        <p:nvGraphicFramePr>
          <p:cNvPr id="3" name="Table 2"/>
          <p:cNvGraphicFramePr>
            <a:graphicFrameLocks noGrp="1"/>
          </p:cNvGraphicFramePr>
          <p:nvPr/>
        </p:nvGraphicFramePr>
        <p:xfrm>
          <a:off x="685799" y="2819400"/>
          <a:ext cx="7848601" cy="3726871"/>
        </p:xfrm>
        <a:graphic>
          <a:graphicData uri="http://schemas.openxmlformats.org/drawingml/2006/table">
            <a:tbl>
              <a:tblPr/>
              <a:tblGrid>
                <a:gridCol w="1898855"/>
                <a:gridCol w="2974873"/>
                <a:gridCol w="2974873"/>
              </a:tblGrid>
              <a:tr h="311728">
                <a:tc>
                  <a:txBody>
                    <a:bodyPr/>
                    <a:lstStyle/>
                    <a:p>
                      <a:pPr marL="0" marR="0" algn="ctr">
                        <a:spcBef>
                          <a:spcPts val="0"/>
                        </a:spcBef>
                        <a:spcAft>
                          <a:spcPts val="0"/>
                        </a:spcAft>
                      </a:pPr>
                      <a:r>
                        <a:rPr lang="en-US" sz="2000" b="1" dirty="0" smtClean="0">
                          <a:latin typeface="Arial Narrow" pitchFamily="34" charset="0"/>
                          <a:ea typeface="Times New Roman"/>
                          <a:cs typeface="Times New Roman"/>
                        </a:rPr>
                        <a:t>Question</a:t>
                      </a:r>
                    </a:p>
                    <a:p>
                      <a:pPr marL="0" marR="0" algn="ctr">
                        <a:spcBef>
                          <a:spcPts val="0"/>
                        </a:spcBef>
                        <a:spcAft>
                          <a:spcPts val="0"/>
                        </a:spcAft>
                      </a:pPr>
                      <a:endParaRPr lang="en-US" sz="2000" b="1" dirty="0">
                        <a:latin typeface="Arial Narrow" pitchFamily="34"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2000" b="1" dirty="0">
                          <a:latin typeface="Arial Narrow" pitchFamily="34" charset="0"/>
                          <a:ea typeface="Times New Roman"/>
                          <a:cs typeface="Times New Roman"/>
                        </a:rPr>
                        <a:t>Time in the NA Process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c>
                  <a:txBody>
                    <a:bodyPr/>
                    <a:lstStyle/>
                    <a:p>
                      <a:pPr marL="0" marR="0" algn="ctr">
                        <a:spcBef>
                          <a:spcPts val="0"/>
                        </a:spcBef>
                        <a:spcAft>
                          <a:spcPts val="0"/>
                        </a:spcAft>
                      </a:pPr>
                      <a:r>
                        <a:rPr lang="en-US" sz="2000" b="1" dirty="0">
                          <a:latin typeface="Arial Narrow" pitchFamily="34" charset="0"/>
                          <a:ea typeface="Times New Roman"/>
                          <a:cs typeface="Times New Roman"/>
                        </a:rPr>
                        <a:t>Evaluative Terms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00"/>
                    </a:solidFill>
                  </a:tcPr>
                </a:tc>
              </a:tr>
              <a:tr h="935181">
                <a:tc>
                  <a:txBody>
                    <a:bodyPr/>
                    <a:lstStyle/>
                    <a:p>
                      <a:pPr marL="0" marR="0" algn="ctr">
                        <a:spcBef>
                          <a:spcPts val="0"/>
                        </a:spcBef>
                        <a:spcAft>
                          <a:spcPts val="0"/>
                        </a:spcAft>
                      </a:pPr>
                      <a:r>
                        <a:rPr lang="en-US" sz="2000" b="1" dirty="0" smtClean="0">
                          <a:latin typeface="Arial Narrow" pitchFamily="34" charset="0"/>
                          <a:ea typeface="Times New Roman"/>
                          <a:cs typeface="Times New Roman"/>
                        </a:rPr>
                        <a:t>How </a:t>
                      </a:r>
                      <a:r>
                        <a:rPr lang="en-US" sz="2000" b="1" dirty="0">
                          <a:latin typeface="Arial Narrow" pitchFamily="34" charset="0"/>
                          <a:ea typeface="Times New Roman"/>
                          <a:cs typeface="Times New Roman"/>
                        </a:rPr>
                        <a:t>are we doing?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66"/>
                    </a:solidFill>
                  </a:tcPr>
                </a:tc>
                <a:tc>
                  <a:txBody>
                    <a:bodyPr/>
                    <a:lstStyle/>
                    <a:p>
                      <a:pPr marL="0" marR="0" algn="ctr">
                        <a:spcBef>
                          <a:spcPts val="0"/>
                        </a:spcBef>
                        <a:spcAft>
                          <a:spcPts val="0"/>
                        </a:spcAft>
                      </a:pPr>
                      <a:r>
                        <a:rPr lang="en-US" sz="2000" dirty="0" smtClean="0">
                          <a:latin typeface="Arial Narrow" pitchFamily="34" charset="0"/>
                          <a:ea typeface="Times New Roman"/>
                          <a:cs typeface="Times New Roman"/>
                        </a:rPr>
                        <a:t>During</a:t>
                      </a:r>
                      <a:r>
                        <a:rPr lang="en-US" sz="2000" dirty="0">
                          <a:latin typeface="Arial Narrow" pitchFamily="34" charset="0"/>
                          <a:ea typeface="Times New Roman"/>
                          <a:cs typeface="Times New Roman"/>
                        </a:rPr>
                        <a:t>, throughout</a:t>
                      </a:r>
                    </a:p>
                    <a:p>
                      <a:pPr marL="0" marR="0" algn="ctr">
                        <a:spcBef>
                          <a:spcPts val="0"/>
                        </a:spcBef>
                        <a:spcAft>
                          <a:spcPts val="0"/>
                        </a:spcAft>
                      </a:pPr>
                      <a:r>
                        <a:rPr lang="en-US" sz="2000" dirty="0">
                          <a:latin typeface="Arial Narrow" pitchFamily="34" charset="0"/>
                          <a:ea typeface="Times New Roman"/>
                          <a:cs typeface="Times New Roman"/>
                        </a:rPr>
                        <a:t>(Pre, NA, and Post)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marL="0" marR="0" algn="ctr">
                        <a:spcBef>
                          <a:spcPts val="0"/>
                        </a:spcBef>
                        <a:spcAft>
                          <a:spcPts val="0"/>
                        </a:spcAft>
                      </a:pPr>
                      <a:r>
                        <a:rPr lang="en-US" sz="2000" dirty="0" smtClean="0">
                          <a:latin typeface="Arial Narrow" pitchFamily="34" charset="0"/>
                          <a:ea typeface="Times New Roman"/>
                          <a:cs typeface="Times New Roman"/>
                        </a:rPr>
                        <a:t>Monitoring</a:t>
                      </a:r>
                      <a:r>
                        <a:rPr lang="en-US" sz="2000" dirty="0">
                          <a:latin typeface="Arial Narrow" pitchFamily="34" charset="0"/>
                          <a:ea typeface="Times New Roman"/>
                          <a:cs typeface="Times New Roman"/>
                        </a:rPr>
                        <a:t>,</a:t>
                      </a:r>
                    </a:p>
                    <a:p>
                      <a:pPr marL="0" marR="0" algn="ctr">
                        <a:spcBef>
                          <a:spcPts val="0"/>
                        </a:spcBef>
                        <a:spcAft>
                          <a:spcPts val="0"/>
                        </a:spcAft>
                      </a:pPr>
                      <a:r>
                        <a:rPr lang="en-US" sz="2000" dirty="0">
                          <a:latin typeface="Arial Narrow" pitchFamily="34" charset="0"/>
                          <a:ea typeface="Times New Roman"/>
                          <a:cs typeface="Times New Roman"/>
                        </a:rPr>
                        <a:t>Formative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r>
              <a:tr h="935181">
                <a:tc>
                  <a:txBody>
                    <a:bodyPr/>
                    <a:lstStyle/>
                    <a:p>
                      <a:pPr marL="0" marR="0" algn="ctr">
                        <a:spcBef>
                          <a:spcPts val="0"/>
                        </a:spcBef>
                        <a:spcAft>
                          <a:spcPts val="0"/>
                        </a:spcAft>
                      </a:pPr>
                      <a:r>
                        <a:rPr lang="en-US" sz="2000" b="1" dirty="0" smtClean="0">
                          <a:latin typeface="Arial Narrow" pitchFamily="34" charset="0"/>
                          <a:ea typeface="Times New Roman"/>
                          <a:cs typeface="Times New Roman"/>
                        </a:rPr>
                        <a:t>How </a:t>
                      </a:r>
                      <a:r>
                        <a:rPr lang="en-US" sz="2000" b="1" dirty="0">
                          <a:latin typeface="Arial Narrow" pitchFamily="34" charset="0"/>
                          <a:ea typeface="Times New Roman"/>
                          <a:cs typeface="Times New Roman"/>
                        </a:rPr>
                        <a:t>did we do?</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66"/>
                    </a:solidFill>
                  </a:tcPr>
                </a:tc>
                <a:tc>
                  <a:txBody>
                    <a:bodyPr/>
                    <a:lstStyle/>
                    <a:p>
                      <a:pPr marL="0" marR="0" algn="ctr">
                        <a:spcBef>
                          <a:spcPts val="0"/>
                        </a:spcBef>
                        <a:spcAft>
                          <a:spcPts val="0"/>
                        </a:spcAft>
                      </a:pPr>
                      <a:r>
                        <a:rPr lang="en-US" sz="2000" dirty="0" smtClean="0">
                          <a:latin typeface="Arial Narrow" pitchFamily="34" charset="0"/>
                          <a:ea typeface="Times New Roman"/>
                          <a:cs typeface="Times New Roman"/>
                        </a:rPr>
                        <a:t>After</a:t>
                      </a:r>
                      <a:r>
                        <a:rPr lang="en-US" sz="2000" dirty="0">
                          <a:latin typeface="Arial Narrow" pitchFamily="34" charset="0"/>
                          <a:ea typeface="Times New Roman"/>
                          <a:cs typeface="Times New Roman"/>
                        </a:rPr>
                        <a:t>, at the end</a:t>
                      </a:r>
                    </a:p>
                    <a:p>
                      <a:pPr marL="0" marR="0" algn="ctr">
                        <a:spcBef>
                          <a:spcPts val="0"/>
                        </a:spcBef>
                        <a:spcAft>
                          <a:spcPts val="0"/>
                        </a:spcAft>
                      </a:pPr>
                      <a:r>
                        <a:rPr lang="en-US" sz="2000" dirty="0">
                          <a:latin typeface="Arial Narrow" pitchFamily="34" charset="0"/>
                          <a:ea typeface="Times New Roman"/>
                          <a:cs typeface="Times New Roman"/>
                        </a:rPr>
                        <a:t>(Post)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marL="0" marR="0" algn="ctr">
                        <a:spcBef>
                          <a:spcPts val="0"/>
                        </a:spcBef>
                        <a:spcAft>
                          <a:spcPts val="0"/>
                        </a:spcAft>
                      </a:pPr>
                      <a:r>
                        <a:rPr lang="en-US" sz="2000" dirty="0" smtClean="0">
                          <a:latin typeface="Arial Narrow" pitchFamily="34" charset="0"/>
                          <a:ea typeface="Times New Roman"/>
                          <a:cs typeface="Times New Roman"/>
                        </a:rPr>
                        <a:t>Summative</a:t>
                      </a:r>
                      <a:endParaRPr lang="en-US" sz="2000" dirty="0">
                        <a:latin typeface="Arial Narrow" pitchFamily="34"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r>
              <a:tr h="1246909">
                <a:tc>
                  <a:txBody>
                    <a:bodyPr/>
                    <a:lstStyle/>
                    <a:p>
                      <a:pPr marL="0" marR="0" algn="ctr">
                        <a:spcBef>
                          <a:spcPts val="0"/>
                        </a:spcBef>
                        <a:spcAft>
                          <a:spcPts val="0"/>
                        </a:spcAft>
                      </a:pPr>
                      <a:r>
                        <a:rPr lang="en-US" sz="2000" b="1" dirty="0" smtClean="0">
                          <a:latin typeface="Arial Narrow" pitchFamily="34" charset="0"/>
                          <a:ea typeface="Times New Roman"/>
                          <a:cs typeface="Times New Roman"/>
                        </a:rPr>
                        <a:t>What </a:t>
                      </a:r>
                      <a:r>
                        <a:rPr lang="en-US" sz="2000" b="1" dirty="0">
                          <a:latin typeface="Arial Narrow" pitchFamily="34" charset="0"/>
                          <a:ea typeface="Times New Roman"/>
                          <a:cs typeface="Times New Roman"/>
                        </a:rPr>
                        <a:t>did we learn?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9966"/>
                    </a:solidFill>
                  </a:tcPr>
                </a:tc>
                <a:tc>
                  <a:txBody>
                    <a:bodyPr/>
                    <a:lstStyle/>
                    <a:p>
                      <a:pPr marL="0" marR="0" algn="ctr">
                        <a:spcBef>
                          <a:spcPts val="0"/>
                        </a:spcBef>
                        <a:spcAft>
                          <a:spcPts val="0"/>
                        </a:spcAft>
                      </a:pPr>
                      <a:r>
                        <a:rPr lang="en-US" sz="2000" dirty="0" smtClean="0">
                          <a:latin typeface="Arial Narrow" pitchFamily="34" charset="0"/>
                          <a:ea typeface="Times New Roman"/>
                          <a:cs typeface="Times New Roman"/>
                        </a:rPr>
                        <a:t>Throughout</a:t>
                      </a:r>
                      <a:r>
                        <a:rPr lang="en-US" sz="2000" dirty="0">
                          <a:latin typeface="Arial Narrow" pitchFamily="34" charset="0"/>
                          <a:ea typeface="Times New Roman"/>
                          <a:cs typeface="Times New Roman"/>
                        </a:rPr>
                        <a:t>,</a:t>
                      </a:r>
                    </a:p>
                    <a:p>
                      <a:pPr marL="0" marR="0" algn="ctr">
                        <a:spcBef>
                          <a:spcPts val="0"/>
                        </a:spcBef>
                        <a:spcAft>
                          <a:spcPts val="0"/>
                        </a:spcAft>
                      </a:pPr>
                      <a:r>
                        <a:rPr lang="en-US" sz="2000" dirty="0">
                          <a:latin typeface="Arial Narrow" pitchFamily="34" charset="0"/>
                          <a:ea typeface="Times New Roman"/>
                          <a:cs typeface="Times New Roman"/>
                        </a:rPr>
                        <a:t> but especially at the end</a:t>
                      </a:r>
                    </a:p>
                    <a:p>
                      <a:pPr marL="0" marR="0" algn="ctr">
                        <a:spcBef>
                          <a:spcPts val="0"/>
                        </a:spcBef>
                        <a:spcAft>
                          <a:spcPts val="0"/>
                        </a:spcAft>
                      </a:pPr>
                      <a:r>
                        <a:rPr lang="en-US" sz="2000" dirty="0">
                          <a:latin typeface="Arial Narrow" pitchFamily="34" charset="0"/>
                          <a:ea typeface="Times New Roman"/>
                          <a:cs typeface="Times New Roman"/>
                        </a:rPr>
                        <a:t>(Pre, NA, and Post)</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c>
                  <a:txBody>
                    <a:bodyPr/>
                    <a:lstStyle/>
                    <a:p>
                      <a:pPr marL="0" marR="0" algn="ctr">
                        <a:spcBef>
                          <a:spcPts val="0"/>
                        </a:spcBef>
                        <a:spcAft>
                          <a:spcPts val="0"/>
                        </a:spcAft>
                      </a:pPr>
                      <a:r>
                        <a:rPr lang="en-US" sz="2000" dirty="0" smtClean="0">
                          <a:latin typeface="Arial Narrow" pitchFamily="34" charset="0"/>
                          <a:ea typeface="Times New Roman"/>
                          <a:cs typeface="Times New Roman"/>
                        </a:rPr>
                        <a:t>Reflective</a:t>
                      </a:r>
                      <a:endParaRPr lang="en-US" sz="2000" dirty="0">
                        <a:latin typeface="Arial Narrow" pitchFamily="34" charset="0"/>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CCFF"/>
                    </a:solidFill>
                  </a:tcPr>
                </a:tc>
              </a:tr>
            </a:tbl>
          </a:graphicData>
        </a:graphic>
      </p:graphicFrame>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704088"/>
            <a:ext cx="8229600" cy="438912"/>
          </a:xfrm>
        </p:spPr>
        <p:txBody>
          <a:bodyPr/>
          <a:lstStyle/>
          <a:p>
            <a:pPr algn="ctr"/>
            <a:r>
              <a:rPr lang="en-US" sz="2800" b="1" u="sng" dirty="0" smtClean="0">
                <a:solidFill>
                  <a:schemeClr val="tx1"/>
                </a:solidFill>
                <a:latin typeface="Arial Narrow" pitchFamily="34" charset="0"/>
              </a:rPr>
              <a:t>Epilogue</a:t>
            </a:r>
            <a:endParaRPr lang="en-US" sz="2800" b="1" u="sng" dirty="0">
              <a:solidFill>
                <a:schemeClr val="tx1"/>
              </a:solidFill>
              <a:latin typeface="Arial Narrow" pitchFamily="34" charset="0"/>
            </a:endParaRPr>
          </a:p>
        </p:txBody>
      </p:sp>
      <p:sp>
        <p:nvSpPr>
          <p:cNvPr id="5" name="Content Placeholder 4"/>
          <p:cNvSpPr>
            <a:spLocks noGrp="1"/>
          </p:cNvSpPr>
          <p:nvPr>
            <p:ph sz="half" idx="1"/>
          </p:nvPr>
        </p:nvSpPr>
        <p:spPr>
          <a:xfrm>
            <a:off x="457200" y="1524001"/>
            <a:ext cx="4038600" cy="3352800"/>
          </a:xfrm>
          <a:solidFill>
            <a:srgbClr val="FFCC99"/>
          </a:solidFill>
          <a:ln>
            <a:solidFill>
              <a:schemeClr val="tx1"/>
            </a:solidFill>
          </a:ln>
        </p:spPr>
        <p:txBody>
          <a:bodyPr/>
          <a:lstStyle/>
          <a:p>
            <a:pPr algn="ctr">
              <a:buNone/>
            </a:pPr>
            <a:r>
              <a:rPr lang="en-US" b="1" i="1" dirty="0" smtClean="0">
                <a:latin typeface="Arial Narrow" pitchFamily="34" charset="0"/>
              </a:rPr>
              <a:t>Stevahn’s Tips </a:t>
            </a:r>
          </a:p>
          <a:p>
            <a:pPr algn="ctr">
              <a:buNone/>
            </a:pPr>
            <a:r>
              <a:rPr lang="en-US" b="1" i="1" dirty="0" smtClean="0">
                <a:latin typeface="Arial Narrow" pitchFamily="34" charset="0"/>
              </a:rPr>
              <a:t>for Traveling</a:t>
            </a:r>
            <a:endParaRPr lang="en-US" i="1" dirty="0" smtClean="0">
              <a:latin typeface="Arial Narrow" pitchFamily="34" charset="0"/>
            </a:endParaRPr>
          </a:p>
          <a:p>
            <a:pPr>
              <a:buNone/>
            </a:pPr>
            <a:r>
              <a:rPr lang="en-US" sz="1200" b="1" dirty="0" smtClean="0">
                <a:latin typeface="Arial Narrow" pitchFamily="34" charset="0"/>
              </a:rPr>
              <a:t>_______________________________________________________</a:t>
            </a:r>
          </a:p>
          <a:p>
            <a:pPr>
              <a:buNone/>
            </a:pPr>
            <a:r>
              <a:rPr lang="en-US" b="1" dirty="0" smtClean="0">
                <a:latin typeface="Arial"/>
                <a:cs typeface="Arial"/>
              </a:rPr>
              <a:t>■</a:t>
            </a:r>
            <a:r>
              <a:rPr lang="en-US" b="1" dirty="0" smtClean="0">
                <a:latin typeface="Arial Narrow" pitchFamily="34" charset="0"/>
              </a:rPr>
              <a:t>Pack light</a:t>
            </a:r>
          </a:p>
          <a:p>
            <a:pPr>
              <a:buNone/>
            </a:pPr>
            <a:r>
              <a:rPr lang="en-US" b="1" dirty="0" smtClean="0">
                <a:latin typeface="Arial"/>
                <a:cs typeface="Arial"/>
              </a:rPr>
              <a:t>■</a:t>
            </a:r>
            <a:r>
              <a:rPr lang="en-US" b="1" dirty="0" smtClean="0">
                <a:latin typeface="Arial Narrow" pitchFamily="34" charset="0"/>
              </a:rPr>
              <a:t>Carry the right currency</a:t>
            </a:r>
          </a:p>
          <a:p>
            <a:pPr>
              <a:buNone/>
            </a:pPr>
            <a:r>
              <a:rPr lang="en-US" b="1" dirty="0" smtClean="0">
                <a:latin typeface="Arial"/>
                <a:cs typeface="Arial"/>
              </a:rPr>
              <a:t>■</a:t>
            </a:r>
            <a:r>
              <a:rPr lang="en-US" b="1" dirty="0" smtClean="0">
                <a:latin typeface="Arial Narrow" pitchFamily="34" charset="0"/>
              </a:rPr>
              <a:t>Stay alert</a:t>
            </a:r>
          </a:p>
          <a:p>
            <a:pPr>
              <a:buNone/>
            </a:pPr>
            <a:r>
              <a:rPr lang="en-US" b="1" dirty="0" smtClean="0">
                <a:latin typeface="Arial"/>
                <a:cs typeface="Arial"/>
              </a:rPr>
              <a:t>■</a:t>
            </a:r>
            <a:r>
              <a:rPr lang="en-US" b="1" dirty="0" smtClean="0">
                <a:latin typeface="Arial Narrow" pitchFamily="34" charset="0"/>
              </a:rPr>
              <a:t>Make friends</a:t>
            </a:r>
            <a:endParaRPr lang="en-US" b="1" dirty="0">
              <a:latin typeface="Arial Narrow" pitchFamily="34" charset="0"/>
            </a:endParaRPr>
          </a:p>
        </p:txBody>
      </p:sp>
      <p:sp>
        <p:nvSpPr>
          <p:cNvPr id="6" name="Content Placeholder 5"/>
          <p:cNvSpPr>
            <a:spLocks noGrp="1"/>
          </p:cNvSpPr>
          <p:nvPr>
            <p:ph sz="half" idx="2"/>
          </p:nvPr>
        </p:nvSpPr>
        <p:spPr>
          <a:xfrm>
            <a:off x="4648200" y="1524001"/>
            <a:ext cx="4038600" cy="3352800"/>
          </a:xfrm>
          <a:solidFill>
            <a:srgbClr val="FFCC99"/>
          </a:solidFill>
          <a:ln>
            <a:solidFill>
              <a:schemeClr val="tx1"/>
            </a:solidFill>
          </a:ln>
        </p:spPr>
        <p:txBody>
          <a:bodyPr/>
          <a:lstStyle/>
          <a:p>
            <a:pPr algn="ctr">
              <a:buNone/>
            </a:pPr>
            <a:r>
              <a:rPr lang="en-US" b="1" i="1" dirty="0" smtClean="0">
                <a:latin typeface="Arial Narrow" pitchFamily="34" charset="0"/>
              </a:rPr>
              <a:t>King’s Rules </a:t>
            </a:r>
          </a:p>
          <a:p>
            <a:pPr algn="ctr">
              <a:buNone/>
            </a:pPr>
            <a:r>
              <a:rPr lang="en-US" b="1" i="1" dirty="0" smtClean="0">
                <a:latin typeface="Arial Narrow" pitchFamily="34" charset="0"/>
              </a:rPr>
              <a:t>for Living </a:t>
            </a:r>
          </a:p>
          <a:p>
            <a:pPr>
              <a:buNone/>
            </a:pPr>
            <a:r>
              <a:rPr lang="en-US" sz="1200" b="1" dirty="0" smtClean="0">
                <a:latin typeface="Arial Narrow" pitchFamily="34" charset="0"/>
              </a:rPr>
              <a:t>_______________________________________________________</a:t>
            </a:r>
          </a:p>
          <a:p>
            <a:pPr>
              <a:buNone/>
            </a:pPr>
            <a:r>
              <a:rPr lang="en-US" b="1" dirty="0" smtClean="0">
                <a:latin typeface="Arial"/>
                <a:cs typeface="Arial"/>
              </a:rPr>
              <a:t>■</a:t>
            </a:r>
            <a:r>
              <a:rPr lang="en-US" b="1" dirty="0" smtClean="0">
                <a:latin typeface="Arial Narrow" pitchFamily="34" charset="0"/>
              </a:rPr>
              <a:t>Never panic</a:t>
            </a:r>
          </a:p>
          <a:p>
            <a:pPr>
              <a:buNone/>
            </a:pPr>
            <a:r>
              <a:rPr lang="en-US" b="1" dirty="0" smtClean="0">
                <a:latin typeface="Arial"/>
                <a:cs typeface="Arial"/>
              </a:rPr>
              <a:t>■</a:t>
            </a:r>
            <a:r>
              <a:rPr lang="en-US" b="1" dirty="0" smtClean="0">
                <a:latin typeface="Arial Narrow" pitchFamily="34" charset="0"/>
              </a:rPr>
              <a:t>Solve the problem</a:t>
            </a:r>
          </a:p>
          <a:p>
            <a:pPr>
              <a:buNone/>
            </a:pPr>
            <a:r>
              <a:rPr lang="en-US" b="1" dirty="0" smtClean="0">
                <a:latin typeface="Arial"/>
                <a:cs typeface="Arial"/>
              </a:rPr>
              <a:t>■</a:t>
            </a:r>
            <a:r>
              <a:rPr lang="en-US" b="1" dirty="0" smtClean="0">
                <a:latin typeface="Arial Narrow" pitchFamily="34" charset="0"/>
              </a:rPr>
              <a:t>Keep the big picture in mind</a:t>
            </a:r>
          </a:p>
          <a:p>
            <a:pPr>
              <a:buNone/>
            </a:pPr>
            <a:r>
              <a:rPr lang="en-US" b="1" dirty="0" smtClean="0">
                <a:latin typeface="Arial"/>
                <a:cs typeface="Arial"/>
              </a:rPr>
              <a:t>■</a:t>
            </a:r>
            <a:r>
              <a:rPr lang="en-US" b="1" dirty="0" smtClean="0">
                <a:latin typeface="Arial Narrow" pitchFamily="34" charset="0"/>
              </a:rPr>
              <a:t>Be nice</a:t>
            </a:r>
            <a:endParaRPr lang="en-US" b="1" dirty="0">
              <a:latin typeface="Arial Narrow" pitchFamily="34" charset="0"/>
            </a:endParaRPr>
          </a:p>
        </p:txBody>
      </p:sp>
      <p:pic>
        <p:nvPicPr>
          <p:cNvPr id="5121" name="Picture 1" descr="C:\Documents and Settings\stevahnl\Local Settings\Temporary Internet Files\Content.IE5\CLRP7O52\MC900295295[1].wmf"/>
          <p:cNvPicPr>
            <a:picLocks noChangeAspect="1" noChangeArrowheads="1"/>
          </p:cNvPicPr>
          <p:nvPr/>
        </p:nvPicPr>
        <p:blipFill>
          <a:blip r:embed="rId2" cstate="print"/>
          <a:srcRect/>
          <a:stretch>
            <a:fillRect/>
          </a:stretch>
        </p:blipFill>
        <p:spPr bwMode="auto">
          <a:xfrm>
            <a:off x="5714999" y="4267200"/>
            <a:ext cx="2590801" cy="2286001"/>
          </a:xfrm>
          <a:prstGeom prst="rect">
            <a:avLst/>
          </a:prstGeom>
          <a:noFill/>
        </p:spPr>
      </p:pic>
      <p:pic>
        <p:nvPicPr>
          <p:cNvPr id="5122" name="Picture 2" descr="C:\Documents and Settings\stevahnl\Local Settings\Temporary Internet Files\Content.IE5\QUXW8OIE\MM900283742[1].gif"/>
          <p:cNvPicPr>
            <a:picLocks noChangeAspect="1" noChangeArrowheads="1" noCrop="1"/>
          </p:cNvPicPr>
          <p:nvPr/>
        </p:nvPicPr>
        <p:blipFill>
          <a:blip r:embed="rId3" cstate="print"/>
          <a:srcRect/>
          <a:stretch>
            <a:fillRect/>
          </a:stretch>
        </p:blipFill>
        <p:spPr bwMode="auto">
          <a:xfrm>
            <a:off x="1828800" y="4267200"/>
            <a:ext cx="2209800" cy="21336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850"/>
            <a:ext cx="8229600" cy="1143000"/>
          </a:xfrm>
        </p:spPr>
        <p:txBody>
          <a:bodyPr>
            <a:normAutofit fontScale="90000"/>
          </a:bodyPr>
          <a:lstStyle/>
          <a:p>
            <a:pPr eaLnBrk="1" fontAlgn="auto" hangingPunct="1">
              <a:spcAft>
                <a:spcPts val="0"/>
              </a:spcAft>
              <a:defRPr/>
            </a:pPr>
            <a:r>
              <a:rPr lang="en-US" b="1" dirty="0" smtClean="0"/>
              <a:t>The Twist - Questions sent to TIG and for you to think about</a:t>
            </a:r>
            <a:endParaRPr lang="en-US" b="1" dirty="0"/>
          </a:p>
        </p:txBody>
      </p:sp>
      <p:sp>
        <p:nvSpPr>
          <p:cNvPr id="8195" name="Content Placeholder 2"/>
          <p:cNvSpPr>
            <a:spLocks noGrp="1"/>
          </p:cNvSpPr>
          <p:nvPr>
            <p:ph sz="half" idx="1"/>
          </p:nvPr>
        </p:nvSpPr>
        <p:spPr>
          <a:xfrm>
            <a:off x="457200" y="1920875"/>
            <a:ext cx="4038600" cy="4433888"/>
          </a:xfrm>
        </p:spPr>
        <p:txBody>
          <a:bodyPr/>
          <a:lstStyle/>
          <a:p>
            <a:pPr eaLnBrk="1" hangingPunct="1">
              <a:lnSpc>
                <a:spcPct val="90000"/>
              </a:lnSpc>
              <a:buFont typeface="Wingdings 2" pitchFamily="18" charset="2"/>
              <a:buNone/>
            </a:pPr>
            <a:r>
              <a:rPr lang="en-US" altLang="zh-TW" sz="2200" dirty="0" smtClean="0"/>
              <a:t>Why a Kit, why not  a duck?</a:t>
            </a:r>
          </a:p>
          <a:p>
            <a:pPr eaLnBrk="1" hangingPunct="1">
              <a:lnSpc>
                <a:spcPct val="90000"/>
              </a:lnSpc>
              <a:buFont typeface="Wingdings 2" pitchFamily="18" charset="2"/>
              <a:buNone/>
            </a:pPr>
            <a:r>
              <a:rPr lang="en-US" altLang="zh-TW" sz="2200" dirty="0" smtClean="0"/>
              <a:t>Content excluded or included – why?</a:t>
            </a:r>
          </a:p>
          <a:p>
            <a:pPr eaLnBrk="1" hangingPunct="1">
              <a:lnSpc>
                <a:spcPct val="90000"/>
              </a:lnSpc>
              <a:buFont typeface="Wingdings 2" pitchFamily="18" charset="2"/>
              <a:buNone/>
            </a:pPr>
            <a:r>
              <a:rPr lang="en-US" altLang="zh-TW" sz="2200" dirty="0" smtClean="0"/>
              <a:t>Why aren’t there more examples of full-blown NAs?</a:t>
            </a:r>
          </a:p>
          <a:p>
            <a:pPr eaLnBrk="1" hangingPunct="1">
              <a:lnSpc>
                <a:spcPct val="90000"/>
              </a:lnSpc>
              <a:buFont typeface="Wingdings 2" pitchFamily="18" charset="2"/>
              <a:buNone/>
            </a:pPr>
            <a:r>
              <a:rPr lang="en-US" altLang="zh-TW" sz="2200" dirty="0" smtClean="0"/>
              <a:t>What might be the best or good ways to use the KIT?</a:t>
            </a:r>
          </a:p>
          <a:p>
            <a:pPr eaLnBrk="1" hangingPunct="1">
              <a:lnSpc>
                <a:spcPct val="90000"/>
              </a:lnSpc>
              <a:buFont typeface="Wingdings 2" pitchFamily="18" charset="2"/>
              <a:buNone/>
            </a:pPr>
            <a:r>
              <a:rPr lang="en-US" altLang="zh-TW" sz="2200" dirty="0" smtClean="0"/>
              <a:t>What stands out as new in NA?</a:t>
            </a:r>
          </a:p>
          <a:p>
            <a:pPr eaLnBrk="1" hangingPunct="1">
              <a:lnSpc>
                <a:spcPct val="90000"/>
              </a:lnSpc>
              <a:buFont typeface="Wingdings 2" pitchFamily="18" charset="2"/>
              <a:buNone/>
            </a:pPr>
            <a:r>
              <a:rPr lang="en-US" altLang="zh-TW" sz="2200" dirty="0" smtClean="0"/>
              <a:t>What might be missing?</a:t>
            </a:r>
          </a:p>
          <a:p>
            <a:pPr eaLnBrk="1" hangingPunct="1">
              <a:lnSpc>
                <a:spcPct val="90000"/>
              </a:lnSpc>
              <a:buFont typeface="Wingdings 2" pitchFamily="18" charset="2"/>
              <a:buNone/>
            </a:pPr>
            <a:r>
              <a:rPr lang="en-US" altLang="zh-TW" sz="2200" dirty="0" smtClean="0"/>
              <a:t>NA and asset/capacity building relationships, overlaps, differences, etc?</a:t>
            </a:r>
          </a:p>
          <a:p>
            <a:pPr eaLnBrk="1" hangingPunct="1">
              <a:lnSpc>
                <a:spcPct val="90000"/>
              </a:lnSpc>
              <a:buFont typeface="Wingdings 2" pitchFamily="18" charset="2"/>
              <a:buNone/>
            </a:pPr>
            <a:endParaRPr lang="en-US" altLang="zh-TW" sz="2400" dirty="0" smtClean="0"/>
          </a:p>
        </p:txBody>
      </p:sp>
      <p:sp>
        <p:nvSpPr>
          <p:cNvPr id="8196" name="Content Placeholder 3"/>
          <p:cNvSpPr>
            <a:spLocks noGrp="1"/>
          </p:cNvSpPr>
          <p:nvPr>
            <p:ph sz="half" idx="2"/>
          </p:nvPr>
        </p:nvSpPr>
        <p:spPr>
          <a:xfrm>
            <a:off x="4648200" y="1920875"/>
            <a:ext cx="4038600" cy="4433888"/>
          </a:xfrm>
        </p:spPr>
        <p:txBody>
          <a:bodyPr/>
          <a:lstStyle/>
          <a:p>
            <a:pPr eaLnBrk="1" hangingPunct="1">
              <a:lnSpc>
                <a:spcPct val="90000"/>
              </a:lnSpc>
              <a:buFont typeface="Wingdings 2" pitchFamily="18" charset="2"/>
              <a:buNone/>
            </a:pPr>
            <a:r>
              <a:rPr lang="en-US" altLang="zh-TW" sz="2200" dirty="0" smtClean="0"/>
              <a:t>What are a few highlight features?</a:t>
            </a:r>
          </a:p>
          <a:p>
            <a:pPr eaLnBrk="1" hangingPunct="1">
              <a:lnSpc>
                <a:spcPct val="90000"/>
              </a:lnSpc>
              <a:buFont typeface="Wingdings 2" pitchFamily="18" charset="2"/>
              <a:buNone/>
            </a:pPr>
            <a:r>
              <a:rPr lang="en-US" altLang="zh-TW" sz="2200" dirty="0" smtClean="0"/>
              <a:t>Who would be the prime and secondary users of the Kit?</a:t>
            </a:r>
          </a:p>
          <a:p>
            <a:pPr eaLnBrk="1" hangingPunct="1">
              <a:lnSpc>
                <a:spcPct val="90000"/>
              </a:lnSpc>
              <a:buFont typeface="Wingdings 2" pitchFamily="18" charset="2"/>
              <a:buNone/>
            </a:pPr>
            <a:r>
              <a:rPr lang="en-US" altLang="zh-TW" sz="2200" dirty="0" smtClean="0"/>
              <a:t>Why is a NAC, Needs Assessment Committee, so prominent? </a:t>
            </a:r>
          </a:p>
          <a:p>
            <a:pPr eaLnBrk="1" hangingPunct="1">
              <a:lnSpc>
                <a:spcPct val="90000"/>
              </a:lnSpc>
              <a:buFont typeface="Wingdings 2" pitchFamily="18" charset="2"/>
              <a:buNone/>
            </a:pPr>
            <a:r>
              <a:rPr lang="en-US" altLang="zh-TW" sz="2200" dirty="0" smtClean="0"/>
              <a:t>What about shortcuts to doing an assessment?</a:t>
            </a:r>
          </a:p>
          <a:p>
            <a:pPr eaLnBrk="1" hangingPunct="1">
              <a:lnSpc>
                <a:spcPct val="90000"/>
              </a:lnSpc>
              <a:buFont typeface="Wingdings 2" pitchFamily="18" charset="2"/>
              <a:buNone/>
            </a:pPr>
            <a:endParaRPr lang="en-US" altLang="zh-TW" sz="2200" dirty="0" smtClean="0"/>
          </a:p>
          <a:p>
            <a:pPr eaLnBrk="1" hangingPunct="1">
              <a:lnSpc>
                <a:spcPct val="90000"/>
              </a:lnSpc>
              <a:buFont typeface="Wingdings 2" pitchFamily="18" charset="2"/>
              <a:buNone/>
            </a:pPr>
            <a:r>
              <a:rPr lang="en-US" altLang="zh-TW" sz="2200" dirty="0" smtClean="0"/>
              <a:t>A host of other questions from your creativity/imagination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lstStyle/>
          <a:p>
            <a:pPr eaLnBrk="1" fontAlgn="auto" hangingPunct="1">
              <a:spcAft>
                <a:spcPts val="0"/>
              </a:spcAft>
              <a:defRPr/>
            </a:pPr>
            <a:r>
              <a:rPr lang="en-US" b="1" dirty="0" smtClean="0"/>
              <a:t>The Kit and Participants</a:t>
            </a:r>
            <a:endParaRPr lang="en-US" b="1" dirty="0"/>
          </a:p>
        </p:txBody>
      </p:sp>
      <p:sp>
        <p:nvSpPr>
          <p:cNvPr id="9219" name="TextBox 3"/>
          <p:cNvSpPr txBox="1">
            <a:spLocks noChangeArrowheads="1"/>
          </p:cNvSpPr>
          <p:nvPr/>
        </p:nvSpPr>
        <p:spPr bwMode="auto">
          <a:xfrm>
            <a:off x="685800" y="1447800"/>
            <a:ext cx="7391400" cy="5584825"/>
          </a:xfrm>
          <a:prstGeom prst="rect">
            <a:avLst/>
          </a:prstGeom>
          <a:noFill/>
          <a:ln w="9525">
            <a:noFill/>
            <a:miter lim="800000"/>
            <a:headEnd/>
            <a:tailEnd/>
          </a:ln>
        </p:spPr>
        <p:txBody>
          <a:bodyPr>
            <a:spAutoFit/>
          </a:bodyPr>
          <a:lstStyle/>
          <a:p>
            <a:pPr marL="342900" indent="-342900"/>
            <a:r>
              <a:rPr kumimoji="0" lang="en-US" altLang="zh-TW" dirty="0">
                <a:latin typeface="Constantia" pitchFamily="18" charset="0"/>
              </a:rPr>
              <a:t>Needs Assessment Kit (Ed., J. W. Altschuld)  SAGE is the 2010 publisher of the 5 volume Kit.</a:t>
            </a:r>
          </a:p>
          <a:p>
            <a:pPr marL="342900" indent="-342900"/>
            <a:endParaRPr kumimoji="0" lang="en-US" altLang="zh-TW" dirty="0">
              <a:latin typeface="Constantia" pitchFamily="18" charset="0"/>
            </a:endParaRPr>
          </a:p>
          <a:p>
            <a:pPr marL="342900" indent="-342900"/>
            <a:r>
              <a:rPr kumimoji="0" lang="en-US" altLang="zh-TW" dirty="0">
                <a:latin typeface="Constantia" pitchFamily="18" charset="0"/>
              </a:rPr>
              <a:t>				Books in Order</a:t>
            </a:r>
          </a:p>
          <a:p>
            <a:pPr marL="342900" indent="-342900"/>
            <a:r>
              <a:rPr kumimoji="0" lang="en-US" altLang="zh-TW" dirty="0">
                <a:latin typeface="Constantia" pitchFamily="18" charset="0"/>
              </a:rPr>
              <a:t>1.	An Overview    J. W. Altschuld (The Ohio State University) &amp; D. D. Kumar (Florida Atlantic University)</a:t>
            </a:r>
          </a:p>
          <a:p>
            <a:pPr marL="342900" indent="-342900"/>
            <a:r>
              <a:rPr kumimoji="0" lang="en-US" altLang="zh-TW" dirty="0">
                <a:latin typeface="Constantia" pitchFamily="18" charset="0"/>
              </a:rPr>
              <a:t>2.	Phase 1:   Getting Started    J. W. Altschuld &amp; J. N. Eastmond, Jr. (Utah State University)</a:t>
            </a:r>
          </a:p>
          <a:p>
            <a:pPr marL="342900" indent="-342900"/>
            <a:r>
              <a:rPr kumimoji="0" lang="en-US" altLang="zh-TW" dirty="0">
                <a:latin typeface="Constantia" pitchFamily="18" charset="0"/>
              </a:rPr>
              <a:t>3.	Phase 2:    Collecting Data   J. W. Altschuld</a:t>
            </a:r>
          </a:p>
          <a:p>
            <a:pPr marL="342900" indent="-342900"/>
            <a:r>
              <a:rPr kumimoji="0" lang="en-US" altLang="zh-TW" dirty="0">
                <a:latin typeface="Constantia" pitchFamily="18" charset="0"/>
              </a:rPr>
              <a:t>4.	Analysis and Prioritization   J. W. Altschuld &amp; J. L. White (University of Louisiana at Lafayette)</a:t>
            </a:r>
          </a:p>
          <a:p>
            <a:pPr marL="342900" indent="-342900"/>
            <a:r>
              <a:rPr kumimoji="0" lang="en-US" altLang="zh-TW" dirty="0">
                <a:latin typeface="Constantia" pitchFamily="18" charset="0"/>
              </a:rPr>
              <a:t>5.	Phase 3:   Taking Action for Change   Laurie Stevahn (Seattle University) &amp; Jean King (University of Minnesota)</a:t>
            </a:r>
          </a:p>
          <a:p>
            <a:pPr marL="342900" indent="-342900"/>
            <a:endParaRPr kumimoji="0" lang="en-US" altLang="zh-TW" dirty="0">
              <a:latin typeface="Constantia" pitchFamily="18" charset="0"/>
            </a:endParaRPr>
          </a:p>
          <a:p>
            <a:pPr marL="342900" indent="-342900"/>
            <a:r>
              <a:rPr kumimoji="0" lang="en-US" altLang="zh-TW" dirty="0">
                <a:latin typeface="Constantia" pitchFamily="18" charset="0"/>
              </a:rPr>
              <a:t>Discussants	Hsin-Ling Hung (University of North Dakota)</a:t>
            </a:r>
          </a:p>
          <a:p>
            <a:pPr marL="342900" indent="-342900"/>
            <a:r>
              <a:rPr kumimoji="0" lang="en-US" altLang="zh-TW" dirty="0">
                <a:latin typeface="Constantia" pitchFamily="18" charset="0"/>
              </a:rPr>
              <a:t>			Yi-Fang Lee (National Chi Nan University)</a:t>
            </a:r>
          </a:p>
          <a:p>
            <a:pPr marL="342900" indent="-342900"/>
            <a:r>
              <a:rPr kumimoji="0" lang="en-US" altLang="zh-TW" dirty="0">
                <a:latin typeface="Constantia" pitchFamily="18" charset="0"/>
              </a:rPr>
              <a:t>Note:  Some needs related work by Hung &amp; Lee are prominently cited in the books in the Kit.</a:t>
            </a:r>
          </a:p>
          <a:p>
            <a:pPr marL="342900" indent="-342900">
              <a:buFontTx/>
              <a:buAutoNum type="arabicPeriod"/>
            </a:pPr>
            <a:endParaRPr kumimoji="0" lang="en-US" altLang="zh-TW" dirty="0">
              <a:latin typeface="Constantia" pitchFamily="18" charset="0"/>
            </a:endParaRPr>
          </a:p>
          <a:p>
            <a:pPr marL="342900" indent="-342900"/>
            <a:r>
              <a:rPr kumimoji="0" lang="en-US" altLang="zh-TW" dirty="0">
                <a:latin typeface="Constantia" pitchFamily="18" charset="0"/>
              </a:rPr>
              <a:t> 	</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609600" y="381000"/>
            <a:ext cx="7958138" cy="657225"/>
          </a:xfrm>
        </p:spPr>
        <p:txBody>
          <a:bodyPr/>
          <a:lstStyle/>
          <a:p>
            <a:pPr eaLnBrk="1" hangingPunct="1"/>
            <a:r>
              <a:rPr lang="en-US" altLang="zh-TW" sz="3400" b="1" dirty="0" smtClean="0">
                <a:ea typeface="新細明體" pitchFamily="18" charset="-120"/>
              </a:rPr>
              <a:t>Definitions &amp; Issues</a:t>
            </a:r>
          </a:p>
        </p:txBody>
      </p:sp>
      <p:sp>
        <p:nvSpPr>
          <p:cNvPr id="10243" name="Rectangle 3"/>
          <p:cNvSpPr>
            <a:spLocks noGrp="1" noChangeArrowheads="1"/>
          </p:cNvSpPr>
          <p:nvPr>
            <p:ph idx="1"/>
          </p:nvPr>
        </p:nvSpPr>
        <p:spPr>
          <a:xfrm>
            <a:off x="457200" y="1371600"/>
            <a:ext cx="7239000" cy="5181600"/>
          </a:xfrm>
        </p:spPr>
        <p:txBody>
          <a:bodyPr/>
          <a:lstStyle/>
          <a:p>
            <a:pPr eaLnBrk="1" hangingPunct="1">
              <a:lnSpc>
                <a:spcPct val="90000"/>
              </a:lnSpc>
              <a:buFont typeface="Wingdings" pitchFamily="2" charset="2"/>
              <a:buNone/>
            </a:pPr>
            <a:r>
              <a:rPr lang="en-US" altLang="zh-TW" sz="2400" u="sng" dirty="0" smtClean="0">
                <a:solidFill>
                  <a:schemeClr val="tx2"/>
                </a:solidFill>
                <a:latin typeface="Arial" charset="0"/>
              </a:rPr>
              <a:t>Need:</a:t>
            </a:r>
            <a:r>
              <a:rPr lang="en-US" altLang="zh-TW" sz="2400" dirty="0" smtClean="0">
                <a:solidFill>
                  <a:schemeClr val="tx2"/>
                </a:solidFill>
                <a:latin typeface="Arial" charset="0"/>
              </a:rPr>
              <a:t> the measurable discrepancy between “what is” or the present state of affairs in regard to the group and situation of interest and the “what should be” or desired state of affairs (Witkin &amp; Altschuld, 1995).</a:t>
            </a:r>
          </a:p>
          <a:p>
            <a:pPr eaLnBrk="1" hangingPunct="1">
              <a:lnSpc>
                <a:spcPct val="90000"/>
              </a:lnSpc>
              <a:buFont typeface="Wingdings" pitchFamily="2" charset="2"/>
              <a:buNone/>
            </a:pPr>
            <a:endParaRPr lang="en-US" altLang="zh-TW" sz="2400" dirty="0" smtClean="0">
              <a:solidFill>
                <a:schemeClr val="tx2"/>
              </a:solidFill>
              <a:latin typeface="Arial" charset="0"/>
            </a:endParaRPr>
          </a:p>
          <a:p>
            <a:pPr eaLnBrk="1" hangingPunct="1">
              <a:lnSpc>
                <a:spcPct val="90000"/>
              </a:lnSpc>
              <a:buFont typeface="Wingdings" pitchFamily="2" charset="2"/>
              <a:buNone/>
            </a:pPr>
            <a:r>
              <a:rPr lang="en-US" altLang="zh-TW" sz="2400" u="sng" dirty="0" smtClean="0">
                <a:solidFill>
                  <a:schemeClr val="tx2"/>
                </a:solidFill>
                <a:latin typeface="Arial" charset="0"/>
              </a:rPr>
              <a:t>Issues:</a:t>
            </a:r>
            <a:r>
              <a:rPr lang="en-US" altLang="zh-TW" sz="2400" dirty="0" smtClean="0">
                <a:solidFill>
                  <a:schemeClr val="tx2"/>
                </a:solidFill>
                <a:latin typeface="Arial" charset="0"/>
              </a:rPr>
              <a:t> measurable discrepancy is the key</a:t>
            </a:r>
          </a:p>
          <a:p>
            <a:pPr eaLnBrk="1" hangingPunct="1">
              <a:lnSpc>
                <a:spcPct val="90000"/>
              </a:lnSpc>
              <a:buFont typeface="Wingdings" pitchFamily="2" charset="2"/>
              <a:buNone/>
            </a:pPr>
            <a:r>
              <a:rPr lang="en-US" altLang="zh-TW" sz="2400" dirty="0" smtClean="0">
                <a:solidFill>
                  <a:schemeClr val="tx2"/>
                </a:solidFill>
                <a:latin typeface="Arial" charset="0"/>
              </a:rPr>
              <a:t>	-needs not solutions (premature closure on solutions)</a:t>
            </a:r>
          </a:p>
          <a:p>
            <a:pPr eaLnBrk="1" hangingPunct="1">
              <a:lnSpc>
                <a:spcPct val="90000"/>
              </a:lnSpc>
              <a:buFont typeface="Wingdings" pitchFamily="2" charset="2"/>
              <a:buNone/>
            </a:pPr>
            <a:r>
              <a:rPr lang="en-US" altLang="zh-TW" sz="2400" dirty="0" smtClean="0">
                <a:solidFill>
                  <a:schemeClr val="tx2"/>
                </a:solidFill>
                <a:latin typeface="Arial" charset="0"/>
              </a:rPr>
              <a:t>	-</a:t>
            </a:r>
            <a:r>
              <a:rPr lang="en-US" altLang="zh-TW" sz="2400" u="sng" dirty="0" smtClean="0">
                <a:solidFill>
                  <a:schemeClr val="tx2"/>
                </a:solidFill>
                <a:latin typeface="Arial" charset="0"/>
              </a:rPr>
              <a:t>verb</a:t>
            </a:r>
            <a:r>
              <a:rPr lang="en-US" altLang="zh-TW" sz="2400" dirty="0" smtClean="0">
                <a:solidFill>
                  <a:schemeClr val="tx2"/>
                </a:solidFill>
                <a:latin typeface="Arial" charset="0"/>
              </a:rPr>
              <a:t> vs. </a:t>
            </a:r>
            <a:r>
              <a:rPr lang="en-US" altLang="zh-TW" sz="2400" u="sng" dirty="0" smtClean="0">
                <a:solidFill>
                  <a:schemeClr val="tx2"/>
                </a:solidFill>
                <a:latin typeface="Arial" charset="0"/>
              </a:rPr>
              <a:t>noun</a:t>
            </a:r>
            <a:r>
              <a:rPr lang="en-US" altLang="zh-TW" sz="2400" dirty="0" smtClean="0">
                <a:solidFill>
                  <a:schemeClr val="tx2"/>
                </a:solidFill>
                <a:latin typeface="Arial" charset="0"/>
              </a:rPr>
              <a:t> concept (misuse of the word)</a:t>
            </a:r>
          </a:p>
          <a:p>
            <a:pPr eaLnBrk="1" hangingPunct="1">
              <a:lnSpc>
                <a:spcPct val="90000"/>
              </a:lnSpc>
              <a:buFont typeface="Wingdings" pitchFamily="2" charset="2"/>
              <a:buNone/>
            </a:pPr>
            <a:r>
              <a:rPr lang="en-US" altLang="zh-TW" sz="2400" dirty="0" smtClean="0">
                <a:solidFill>
                  <a:schemeClr val="tx2"/>
                </a:solidFill>
                <a:latin typeface="Arial" charset="0"/>
              </a:rPr>
              <a:t>	-‘desired’, ‘likely to occur’, ‘ought to occur’, etc.</a:t>
            </a:r>
          </a:p>
          <a:p>
            <a:pPr eaLnBrk="1" hangingPunct="1">
              <a:lnSpc>
                <a:spcPct val="90000"/>
              </a:lnSpc>
              <a:buFont typeface="Wingdings" pitchFamily="2" charset="2"/>
              <a:buNone/>
            </a:pPr>
            <a:r>
              <a:rPr lang="en-US" altLang="zh-TW" sz="2400" dirty="0" smtClean="0">
                <a:solidFill>
                  <a:schemeClr val="tx2"/>
                </a:solidFill>
                <a:latin typeface="Arial" charset="0"/>
              </a:rPr>
              <a:t>	-wish and want lists</a:t>
            </a:r>
          </a:p>
          <a:p>
            <a:pPr eaLnBrk="1" hangingPunct="1">
              <a:lnSpc>
                <a:spcPct val="90000"/>
              </a:lnSpc>
              <a:buFont typeface="Wingdings" pitchFamily="2" charset="2"/>
              <a:buNone/>
            </a:pPr>
            <a:r>
              <a:rPr lang="en-US" altLang="zh-TW" sz="2400" dirty="0" smtClean="0">
                <a:solidFill>
                  <a:schemeClr val="tx2"/>
                </a:solidFill>
                <a:latin typeface="Arial" charset="0"/>
              </a:rPr>
              <a:t>	-many types of needs</a:t>
            </a:r>
          </a:p>
          <a:p>
            <a:pPr eaLnBrk="1" hangingPunct="1">
              <a:lnSpc>
                <a:spcPct val="90000"/>
              </a:lnSpc>
              <a:buFont typeface="Wingdings" pitchFamily="2" charset="2"/>
              <a:buNone/>
            </a:pPr>
            <a:endParaRPr lang="en-US" altLang="zh-TW" sz="2400" dirty="0" smtClean="0">
              <a:solidFill>
                <a:schemeClr val="tx2"/>
              </a:solidFill>
              <a:latin typeface="Arial"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1189038" y="455613"/>
            <a:ext cx="6811962" cy="458787"/>
          </a:xfrm>
        </p:spPr>
        <p:txBody>
          <a:bodyPr/>
          <a:lstStyle/>
          <a:p>
            <a:pPr algn="ctr" eaLnBrk="1" hangingPunct="1"/>
            <a:r>
              <a:rPr lang="en-US" altLang="zh-TW" sz="2600" b="1" dirty="0" smtClean="0">
                <a:ea typeface="新細明體" pitchFamily="18" charset="-120"/>
              </a:rPr>
              <a:t>More Terms and Concepts</a:t>
            </a:r>
          </a:p>
        </p:txBody>
      </p:sp>
      <p:sp>
        <p:nvSpPr>
          <p:cNvPr id="11267" name="Rectangle 3"/>
          <p:cNvSpPr>
            <a:spLocks noGrp="1" noChangeArrowheads="1"/>
          </p:cNvSpPr>
          <p:nvPr>
            <p:ph type="body" sz="half" idx="1"/>
          </p:nvPr>
        </p:nvSpPr>
        <p:spPr>
          <a:xfrm>
            <a:off x="304800" y="1066800"/>
            <a:ext cx="4724400" cy="4953000"/>
          </a:xfrm>
        </p:spPr>
        <p:txBody>
          <a:bodyPr/>
          <a:lstStyle/>
          <a:p>
            <a:pPr eaLnBrk="1" hangingPunct="1">
              <a:lnSpc>
                <a:spcPct val="95000"/>
              </a:lnSpc>
              <a:buFont typeface="Wingdings" pitchFamily="2" charset="2"/>
              <a:buNone/>
            </a:pPr>
            <a:r>
              <a:rPr lang="en-US" altLang="zh-TW" sz="1800" b="1" u="sng" dirty="0" smtClean="0">
                <a:solidFill>
                  <a:schemeClr val="tx2"/>
                </a:solidFill>
                <a:latin typeface="Arial" charset="0"/>
              </a:rPr>
              <a:t>NA</a:t>
            </a:r>
            <a:r>
              <a:rPr lang="en-US" altLang="zh-TW" sz="1800" b="1" dirty="0" smtClean="0">
                <a:solidFill>
                  <a:schemeClr val="tx2"/>
                </a:solidFill>
                <a:latin typeface="Arial" charset="0"/>
              </a:rPr>
              <a:t> is a systematic set of procedures undertaken for the purpose of setting needs-based priorities and making decisions about organizational improvement and allocation of resources (Witkin &amp; Altschuld, 1995).</a:t>
            </a:r>
          </a:p>
          <a:p>
            <a:pPr eaLnBrk="1" hangingPunct="1">
              <a:lnSpc>
                <a:spcPct val="95000"/>
              </a:lnSpc>
              <a:buFont typeface="Wingdings" pitchFamily="2" charset="2"/>
              <a:buNone/>
            </a:pPr>
            <a:endParaRPr lang="en-US" altLang="zh-TW" sz="1800" b="1" dirty="0" smtClean="0">
              <a:solidFill>
                <a:schemeClr val="tx2"/>
              </a:solidFill>
              <a:latin typeface="Arial" charset="0"/>
            </a:endParaRPr>
          </a:p>
          <a:p>
            <a:pPr eaLnBrk="1" hangingPunct="1">
              <a:lnSpc>
                <a:spcPct val="95000"/>
              </a:lnSpc>
              <a:buFont typeface="Wingdings" pitchFamily="2" charset="2"/>
              <a:buNone/>
            </a:pPr>
            <a:r>
              <a:rPr lang="en-US" altLang="zh-TW" sz="1800" b="1" dirty="0" smtClean="0">
                <a:solidFill>
                  <a:schemeClr val="tx2"/>
                </a:solidFill>
                <a:latin typeface="Arial" charset="0"/>
              </a:rPr>
              <a:t>Issues</a:t>
            </a:r>
          </a:p>
          <a:p>
            <a:pPr eaLnBrk="1" hangingPunct="1">
              <a:lnSpc>
                <a:spcPct val="95000"/>
              </a:lnSpc>
              <a:spcBef>
                <a:spcPct val="0"/>
              </a:spcBef>
              <a:buFont typeface="Wingdings" pitchFamily="2" charset="2"/>
              <a:buNone/>
            </a:pPr>
            <a:r>
              <a:rPr lang="en-US" altLang="zh-TW" sz="1800" b="1" dirty="0" smtClean="0">
                <a:solidFill>
                  <a:schemeClr val="tx2"/>
                </a:solidFill>
                <a:latin typeface="Arial" charset="0"/>
              </a:rPr>
              <a:t>	-context for the NA</a:t>
            </a:r>
          </a:p>
          <a:p>
            <a:pPr eaLnBrk="1" hangingPunct="1">
              <a:lnSpc>
                <a:spcPct val="95000"/>
              </a:lnSpc>
              <a:spcBef>
                <a:spcPct val="0"/>
              </a:spcBef>
              <a:buFont typeface="Wingdings" pitchFamily="2" charset="2"/>
              <a:buNone/>
            </a:pPr>
            <a:r>
              <a:rPr lang="en-US" altLang="zh-TW" sz="1800" b="1" dirty="0" smtClean="0">
                <a:solidFill>
                  <a:schemeClr val="tx2"/>
                </a:solidFill>
                <a:latin typeface="Arial" charset="0"/>
              </a:rPr>
              <a:t>	-readiness for an assessment</a:t>
            </a:r>
          </a:p>
          <a:p>
            <a:pPr eaLnBrk="1" hangingPunct="1">
              <a:lnSpc>
                <a:spcPct val="95000"/>
              </a:lnSpc>
              <a:spcBef>
                <a:spcPct val="0"/>
              </a:spcBef>
              <a:buFont typeface="Wingdings" pitchFamily="2" charset="2"/>
              <a:buNone/>
            </a:pPr>
            <a:r>
              <a:rPr lang="en-US" altLang="zh-TW" sz="1800" b="1" dirty="0" smtClean="0">
                <a:solidFill>
                  <a:schemeClr val="tx2"/>
                </a:solidFill>
                <a:latin typeface="Arial" charset="0"/>
              </a:rPr>
              <a:t>	-NA is an organizational activity</a:t>
            </a:r>
          </a:p>
          <a:p>
            <a:pPr eaLnBrk="1" hangingPunct="1">
              <a:lnSpc>
                <a:spcPct val="95000"/>
              </a:lnSpc>
              <a:spcBef>
                <a:spcPct val="0"/>
              </a:spcBef>
              <a:buFont typeface="Wingdings" pitchFamily="2" charset="2"/>
              <a:buNone/>
            </a:pPr>
            <a:r>
              <a:rPr lang="en-US" altLang="zh-TW" sz="1800" b="1" dirty="0" smtClean="0">
                <a:solidFill>
                  <a:schemeClr val="tx2"/>
                </a:solidFill>
                <a:latin typeface="Arial" charset="0"/>
              </a:rPr>
              <a:t>	-political aspects to the activity</a:t>
            </a:r>
          </a:p>
          <a:p>
            <a:pPr eaLnBrk="1" hangingPunct="1">
              <a:lnSpc>
                <a:spcPct val="95000"/>
              </a:lnSpc>
              <a:spcBef>
                <a:spcPct val="0"/>
              </a:spcBef>
              <a:buFont typeface="Wingdings" pitchFamily="2" charset="2"/>
              <a:buNone/>
            </a:pPr>
            <a:r>
              <a:rPr lang="en-US" altLang="zh-TW" sz="1800" b="1" dirty="0" smtClean="0">
                <a:solidFill>
                  <a:schemeClr val="tx2"/>
                </a:solidFill>
                <a:latin typeface="Arial" charset="0"/>
              </a:rPr>
              <a:t>	-systems concept and how to think about it</a:t>
            </a:r>
          </a:p>
          <a:p>
            <a:pPr eaLnBrk="1" hangingPunct="1">
              <a:lnSpc>
                <a:spcPct val="95000"/>
              </a:lnSpc>
              <a:buFont typeface="Wingdings" pitchFamily="2" charset="2"/>
              <a:buNone/>
            </a:pPr>
            <a:endParaRPr lang="en-US" altLang="zh-TW" sz="1800" b="1" dirty="0" smtClean="0">
              <a:solidFill>
                <a:schemeClr val="tx2"/>
              </a:solidFill>
              <a:latin typeface="Arial" charset="0"/>
            </a:endParaRPr>
          </a:p>
          <a:p>
            <a:pPr eaLnBrk="1" hangingPunct="1">
              <a:lnSpc>
                <a:spcPct val="95000"/>
              </a:lnSpc>
              <a:spcBef>
                <a:spcPct val="0"/>
              </a:spcBef>
              <a:buFont typeface="Wingdings" pitchFamily="2" charset="2"/>
              <a:buNone/>
            </a:pPr>
            <a:r>
              <a:rPr lang="en-US" altLang="zh-TW" sz="1800" b="1" dirty="0" smtClean="0">
                <a:solidFill>
                  <a:schemeClr val="tx2"/>
                </a:solidFill>
                <a:latin typeface="Arial" charset="0"/>
              </a:rPr>
              <a:t>Lots of subtle aspects of need and NA</a:t>
            </a:r>
          </a:p>
          <a:p>
            <a:pPr eaLnBrk="1" hangingPunct="1">
              <a:lnSpc>
                <a:spcPct val="95000"/>
              </a:lnSpc>
              <a:spcBef>
                <a:spcPct val="0"/>
              </a:spcBef>
              <a:buFont typeface="Wingdings" pitchFamily="2" charset="2"/>
              <a:buNone/>
            </a:pPr>
            <a:r>
              <a:rPr lang="en-US" altLang="zh-TW" sz="1800" b="1" dirty="0" smtClean="0">
                <a:solidFill>
                  <a:schemeClr val="tx2"/>
                </a:solidFill>
                <a:latin typeface="Arial" charset="0"/>
              </a:rPr>
              <a:t>	Examples</a:t>
            </a:r>
          </a:p>
          <a:p>
            <a:pPr eaLnBrk="1" hangingPunct="1">
              <a:lnSpc>
                <a:spcPct val="95000"/>
              </a:lnSpc>
              <a:spcBef>
                <a:spcPct val="0"/>
              </a:spcBef>
              <a:buFont typeface="Wingdings" pitchFamily="2" charset="2"/>
              <a:buNone/>
            </a:pPr>
            <a:r>
              <a:rPr lang="en-US" altLang="zh-TW" sz="1800" b="1" dirty="0" smtClean="0">
                <a:solidFill>
                  <a:schemeClr val="tx2"/>
                </a:solidFill>
                <a:latin typeface="Arial" charset="0"/>
              </a:rPr>
              <a:t>	Types</a:t>
            </a:r>
          </a:p>
          <a:p>
            <a:pPr eaLnBrk="1" hangingPunct="1">
              <a:lnSpc>
                <a:spcPct val="95000"/>
              </a:lnSpc>
              <a:spcBef>
                <a:spcPct val="0"/>
              </a:spcBef>
              <a:buFont typeface="Wingdings" pitchFamily="2" charset="2"/>
              <a:buNone/>
            </a:pPr>
            <a:r>
              <a:rPr lang="en-US" altLang="zh-TW" sz="1800" b="1" dirty="0" smtClean="0">
                <a:solidFill>
                  <a:schemeClr val="tx2"/>
                </a:solidFill>
                <a:latin typeface="Arial" charset="0"/>
              </a:rPr>
              <a:t>	</a:t>
            </a:r>
          </a:p>
          <a:p>
            <a:pPr eaLnBrk="1" hangingPunct="1">
              <a:lnSpc>
                <a:spcPct val="80000"/>
              </a:lnSpc>
              <a:buFont typeface="Wingdings" pitchFamily="2" charset="2"/>
              <a:buNone/>
            </a:pPr>
            <a:endParaRPr lang="en-US" altLang="zh-TW" sz="1800" dirty="0" smtClean="0">
              <a:solidFill>
                <a:schemeClr val="tx2"/>
              </a:solidFill>
              <a:latin typeface="Arial" charset="0"/>
            </a:endParaRPr>
          </a:p>
        </p:txBody>
      </p:sp>
      <p:pic>
        <p:nvPicPr>
          <p:cNvPr id="11268" name="Picture 4" descr="Ziggy"/>
          <p:cNvPicPr>
            <a:picLocks noGrp="1" noChangeAspect="1" noChangeArrowheads="1"/>
          </p:cNvPicPr>
          <p:nvPr>
            <p:ph type="clipArt" sz="half" idx="2"/>
          </p:nvPr>
        </p:nvPicPr>
        <p:blipFill>
          <a:blip r:embed="rId3" cstate="print"/>
          <a:srcRect l="45934" t="44087" r="14861" b="9070"/>
          <a:stretch>
            <a:fillRect/>
          </a:stretch>
        </p:blipFill>
        <p:spPr>
          <a:xfrm>
            <a:off x="5257800" y="1524000"/>
            <a:ext cx="3375025" cy="3733800"/>
          </a:xfrm>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Documents and Settings\ivanalee\桌面\1.1.1_1.JPG"/>
          <p:cNvPicPr>
            <a:picLocks noChangeAspect="1" noChangeArrowheads="1"/>
          </p:cNvPicPr>
          <p:nvPr/>
        </p:nvPicPr>
        <p:blipFill>
          <a:blip r:embed="rId3" cstate="print">
            <a:lum bright="-24000" contrast="42000"/>
          </a:blip>
          <a:srcRect/>
          <a:stretch>
            <a:fillRect/>
          </a:stretch>
        </p:blipFill>
        <p:spPr bwMode="auto">
          <a:xfrm>
            <a:off x="1143000" y="228600"/>
            <a:ext cx="6629400" cy="627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Documents and Settings\ivanalee\桌面\1.1.1_2.JPG"/>
          <p:cNvPicPr>
            <a:picLocks noChangeAspect="1" noChangeArrowheads="1"/>
          </p:cNvPicPr>
          <p:nvPr/>
        </p:nvPicPr>
        <p:blipFill>
          <a:blip r:embed="rId3" cstate="print">
            <a:lum bright="-24000" contrast="42000"/>
          </a:blip>
          <a:srcRect/>
          <a:stretch>
            <a:fillRect/>
          </a:stretch>
        </p:blipFill>
        <p:spPr bwMode="auto">
          <a:xfrm>
            <a:off x="563563" y="1066800"/>
            <a:ext cx="8047037" cy="5181600"/>
          </a:xfrm>
          <a:prstGeom prst="rect">
            <a:avLst/>
          </a:prstGeom>
          <a:noFill/>
          <a:ln w="9525">
            <a:noFill/>
            <a:miter lim="800000"/>
            <a:headEnd/>
            <a:tailEnd/>
          </a:ln>
        </p:spPr>
      </p:pic>
      <p:pic>
        <p:nvPicPr>
          <p:cNvPr id="13315" name="Picture 3"/>
          <p:cNvPicPr>
            <a:picLocks noChangeAspect="1" noChangeArrowheads="1"/>
          </p:cNvPicPr>
          <p:nvPr/>
        </p:nvPicPr>
        <p:blipFill>
          <a:blip r:embed="rId4" cstate="print"/>
          <a:srcRect/>
          <a:stretch>
            <a:fillRect/>
          </a:stretch>
        </p:blipFill>
        <p:spPr bwMode="auto">
          <a:xfrm>
            <a:off x="685800" y="358775"/>
            <a:ext cx="7797800" cy="860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內容版面配置區 4" descr="1.1.jpg"/>
          <p:cNvPicPr>
            <a:picLocks noGrp="1" noChangeAspect="1"/>
          </p:cNvPicPr>
          <p:nvPr>
            <p:ph idx="1"/>
          </p:nvPr>
        </p:nvPicPr>
        <p:blipFill>
          <a:blip r:embed="rId3" cstate="print">
            <a:lum bright="-24000" contrast="42000"/>
          </a:blip>
          <a:srcRect/>
          <a:stretch>
            <a:fillRect/>
          </a:stretch>
        </p:blipFill>
        <p:spPr>
          <a:xfrm>
            <a:off x="609600" y="228600"/>
            <a:ext cx="8153400" cy="6049963"/>
          </a:xfrm>
        </p:spPr>
      </p:pic>
      <p:sp>
        <p:nvSpPr>
          <p:cNvPr id="14339" name="文字方塊 5"/>
          <p:cNvSpPr txBox="1">
            <a:spLocks noChangeArrowheads="1"/>
          </p:cNvSpPr>
          <p:nvPr/>
        </p:nvSpPr>
        <p:spPr bwMode="auto">
          <a:xfrm>
            <a:off x="914400" y="6211888"/>
            <a:ext cx="8229600" cy="641350"/>
          </a:xfrm>
          <a:prstGeom prst="rect">
            <a:avLst/>
          </a:prstGeom>
          <a:noFill/>
          <a:ln w="9525">
            <a:noFill/>
            <a:miter lim="800000"/>
            <a:headEnd/>
            <a:tailEnd/>
          </a:ln>
        </p:spPr>
        <p:txBody>
          <a:bodyPr>
            <a:spAutoFit/>
          </a:bodyPr>
          <a:lstStyle/>
          <a:p>
            <a:r>
              <a:rPr kumimoji="0" lang="en-US" altLang="zh-TW" dirty="0">
                <a:latin typeface="Constantia" pitchFamily="18" charset="0"/>
              </a:rPr>
              <a:t>Source: from Needs assessment kit 1, by J. W. Altschuld &amp; D. D. Kumar , 2010, Thousand Oaks, CA: Sage. </a:t>
            </a:r>
            <a:endParaRPr kumimoji="0" lang="zh-TW" altLang="en-US">
              <a:latin typeface="Constantia"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流線">
  <a:themeElements>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流線">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流線">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流線">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emplate>Flow</Template>
  <TotalTime>573</TotalTime>
  <Words>1891</Words>
  <Application>Microsoft Office PowerPoint</Application>
  <PresentationFormat>On-screen Show (4:3)</PresentationFormat>
  <Paragraphs>420</Paragraphs>
  <Slides>28</Slides>
  <Notes>20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流線</vt:lpstr>
      <vt:lpstr>   Face to Face with the Authors of the Needs Assessment KIT: Challenging Questions (with a twist) and Hopefully Meaningful Answers - A Panel  American Evaluation Association November, 2010 San Antonio, Texas </vt:lpstr>
      <vt:lpstr>Objectives/Nature of Panel</vt:lpstr>
      <vt:lpstr>The Twist - Questions sent to TIG and for you to think about</vt:lpstr>
      <vt:lpstr>The Kit and Participants</vt:lpstr>
      <vt:lpstr>Definitions &amp; Issues</vt:lpstr>
      <vt:lpstr>More Terms and Concepts</vt:lpstr>
      <vt:lpstr>Slide 7</vt:lpstr>
      <vt:lpstr>Slide 8</vt:lpstr>
      <vt:lpstr>Slide 9</vt:lpstr>
      <vt:lpstr>Slide 10</vt:lpstr>
      <vt:lpstr>Slide 11</vt:lpstr>
      <vt:lpstr>Slide 12</vt:lpstr>
      <vt:lpstr>Slide 13</vt:lpstr>
      <vt:lpstr>Putting it Together in the Kit</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Epilogue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Panel Presentation</dc:title>
  <dc:creator>user</dc:creator>
  <cp:lastModifiedBy>kwebb-ma</cp:lastModifiedBy>
  <cp:revision>82</cp:revision>
  <dcterms:created xsi:type="dcterms:W3CDTF">2010-06-09T20:40:02Z</dcterms:created>
  <dcterms:modified xsi:type="dcterms:W3CDTF">2012-04-04T21:04:33Z</dcterms:modified>
</cp:coreProperties>
</file>