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26"/>
  </p:notesMasterIdLst>
  <p:handoutMasterIdLst>
    <p:handoutMasterId r:id="rId27"/>
  </p:handoutMasterIdLst>
  <p:sldIdLst>
    <p:sldId id="257" r:id="rId3"/>
    <p:sldId id="322" r:id="rId4"/>
    <p:sldId id="274" r:id="rId5"/>
    <p:sldId id="276" r:id="rId6"/>
    <p:sldId id="338" r:id="rId7"/>
    <p:sldId id="295" r:id="rId8"/>
    <p:sldId id="345" r:id="rId9"/>
    <p:sldId id="346" r:id="rId10"/>
    <p:sldId id="324" r:id="rId11"/>
    <p:sldId id="325" r:id="rId12"/>
    <p:sldId id="326" r:id="rId13"/>
    <p:sldId id="328" r:id="rId14"/>
    <p:sldId id="330" r:id="rId15"/>
    <p:sldId id="321" r:id="rId16"/>
    <p:sldId id="314" r:id="rId17"/>
    <p:sldId id="312" r:id="rId18"/>
    <p:sldId id="315" r:id="rId19"/>
    <p:sldId id="313" r:id="rId20"/>
    <p:sldId id="316" r:id="rId21"/>
    <p:sldId id="347" r:id="rId22"/>
    <p:sldId id="264" r:id="rId23"/>
    <p:sldId id="344" r:id="rId24"/>
    <p:sldId id="343" r:id="rId25"/>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charset="-128"/>
        <a:cs typeface="+mn-cs"/>
      </a:defRPr>
    </a:lvl5pPr>
    <a:lvl6pPr marL="2286000" algn="l" defTabSz="914400" rtl="0" eaLnBrk="1" latinLnBrk="0" hangingPunct="1">
      <a:defRPr kern="1200">
        <a:solidFill>
          <a:schemeClr val="tx1"/>
        </a:solidFill>
        <a:latin typeface="Calibri" pitchFamily="34" charset="0"/>
        <a:ea typeface="ＭＳ Ｐゴシック" charset="-128"/>
        <a:cs typeface="+mn-cs"/>
      </a:defRPr>
    </a:lvl6pPr>
    <a:lvl7pPr marL="2743200" algn="l" defTabSz="914400" rtl="0" eaLnBrk="1" latinLnBrk="0" hangingPunct="1">
      <a:defRPr kern="1200">
        <a:solidFill>
          <a:schemeClr val="tx1"/>
        </a:solidFill>
        <a:latin typeface="Calibri" pitchFamily="34" charset="0"/>
        <a:ea typeface="ＭＳ Ｐゴシック" charset="-128"/>
        <a:cs typeface="+mn-cs"/>
      </a:defRPr>
    </a:lvl7pPr>
    <a:lvl8pPr marL="3200400" algn="l" defTabSz="914400" rtl="0" eaLnBrk="1" latinLnBrk="0" hangingPunct="1">
      <a:defRPr kern="1200">
        <a:solidFill>
          <a:schemeClr val="tx1"/>
        </a:solidFill>
        <a:latin typeface="Calibri" pitchFamily="34" charset="0"/>
        <a:ea typeface="ＭＳ Ｐゴシック" charset="-128"/>
        <a:cs typeface="+mn-cs"/>
      </a:defRPr>
    </a:lvl8pPr>
    <a:lvl9pPr marL="3657600" algn="l" defTabSz="914400" rtl="0" eaLnBrk="1" latinLnBrk="0" hangingPunct="1">
      <a:defRPr kern="1200">
        <a:solidFill>
          <a:schemeClr val="tx1"/>
        </a:solidFill>
        <a:latin typeface="Calibri"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1D055"/>
    <a:srgbClr val="E8D66A"/>
    <a:srgbClr val="E7E7B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84326" autoAdjust="0"/>
  </p:normalViewPr>
  <p:slideViewPr>
    <p:cSldViewPr snapToGrid="0" snapToObjects="1">
      <p:cViewPr varScale="1">
        <p:scale>
          <a:sx n="95" d="100"/>
          <a:sy n="95" d="100"/>
        </p:scale>
        <p:origin x="-438" y="-108"/>
      </p:cViewPr>
      <p:guideLst>
        <p:guide orient="horz" pos="2160"/>
        <p:guide pos="2880"/>
      </p:guideLst>
    </p:cSldViewPr>
  </p:slideViewPr>
  <p:outlineViewPr>
    <p:cViewPr>
      <p:scale>
        <a:sx n="33" d="100"/>
        <a:sy n="33" d="100"/>
      </p:scale>
      <p:origin x="0" y="10794"/>
    </p:cViewPr>
  </p:outlineViewPr>
  <p:notesTextViewPr>
    <p:cViewPr>
      <p:scale>
        <a:sx n="100" d="100"/>
        <a:sy n="100" d="100"/>
      </p:scale>
      <p:origin x="0" y="0"/>
    </p:cViewPr>
  </p:notesTextViewPr>
  <p:notesViewPr>
    <p:cSldViewPr snapToGrid="0" snapToObjects="1">
      <p:cViewPr varScale="1">
        <p:scale>
          <a:sx n="83" d="100"/>
          <a:sy n="83" d="100"/>
        </p:scale>
        <p:origin x="-1992"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358097-DFDF-489F-86A9-327612B67E0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5A7FD87-25D0-4FEE-AF5C-CA09C3F9A73E}">
      <dgm:prSet phldrT="[Text]"/>
      <dgm:spPr>
        <a:solidFill>
          <a:schemeClr val="accent1">
            <a:hueOff val="0"/>
            <a:satOff val="0"/>
            <a:lumOff val="0"/>
            <a:alpha val="55000"/>
          </a:schemeClr>
        </a:solidFill>
      </dgm:spPr>
      <dgm:t>
        <a:bodyPr/>
        <a:lstStyle/>
        <a:p>
          <a:r>
            <a:rPr lang="en-US" dirty="0" smtClean="0">
              <a:solidFill>
                <a:schemeClr val="tx1"/>
              </a:solidFill>
            </a:rPr>
            <a:t>Issue</a:t>
          </a:r>
          <a:endParaRPr lang="en-US" dirty="0">
            <a:solidFill>
              <a:schemeClr val="tx1"/>
            </a:solidFill>
          </a:endParaRPr>
        </a:p>
      </dgm:t>
    </dgm:pt>
    <dgm:pt modelId="{FF9DCE09-BC5C-48C5-9411-3E3678B65EAA}" type="parTrans" cxnId="{DFD47DFA-642B-4D55-9D5E-58B8EACBD9F1}">
      <dgm:prSet/>
      <dgm:spPr/>
      <dgm:t>
        <a:bodyPr/>
        <a:lstStyle/>
        <a:p>
          <a:endParaRPr lang="en-US"/>
        </a:p>
      </dgm:t>
    </dgm:pt>
    <dgm:pt modelId="{9D35EB18-3E24-4997-8D5D-2CAFE49C9F70}" type="sibTrans" cxnId="{DFD47DFA-642B-4D55-9D5E-58B8EACBD9F1}">
      <dgm:prSet/>
      <dgm:spPr/>
      <dgm:t>
        <a:bodyPr/>
        <a:lstStyle/>
        <a:p>
          <a:endParaRPr lang="en-US"/>
        </a:p>
      </dgm:t>
    </dgm:pt>
    <dgm:pt modelId="{9D32F594-9A67-480A-B7F0-708FF3E82D1C}">
      <dgm:prSet phldrT="[Text]"/>
      <dgm:spPr/>
      <dgm:t>
        <a:bodyPr/>
        <a:lstStyle/>
        <a:p>
          <a:r>
            <a:rPr lang="en-US" dirty="0" smtClean="0"/>
            <a:t>Invasive species causing loss of rangeland and ecosystem damage</a:t>
          </a:r>
          <a:endParaRPr lang="en-US" dirty="0"/>
        </a:p>
      </dgm:t>
    </dgm:pt>
    <dgm:pt modelId="{4F270442-10DC-4041-B70C-B99B54429468}" type="parTrans" cxnId="{23CB159B-1CF7-4C82-8E22-D9FDA42137C2}">
      <dgm:prSet/>
      <dgm:spPr/>
      <dgm:t>
        <a:bodyPr/>
        <a:lstStyle/>
        <a:p>
          <a:endParaRPr lang="en-US"/>
        </a:p>
      </dgm:t>
    </dgm:pt>
    <dgm:pt modelId="{FF2685D1-ADF5-4F33-A43D-CFA86136DCE6}" type="sibTrans" cxnId="{23CB159B-1CF7-4C82-8E22-D9FDA42137C2}">
      <dgm:prSet/>
      <dgm:spPr/>
      <dgm:t>
        <a:bodyPr/>
        <a:lstStyle/>
        <a:p>
          <a:endParaRPr lang="en-US"/>
        </a:p>
      </dgm:t>
    </dgm:pt>
    <dgm:pt modelId="{E3B22B23-2270-4063-84AB-C54BB89DA3B0}">
      <dgm:prSet phldrT="[Text]"/>
      <dgm:spPr>
        <a:solidFill>
          <a:schemeClr val="accent3">
            <a:lumMod val="60000"/>
            <a:lumOff val="40000"/>
          </a:schemeClr>
        </a:solidFill>
      </dgm:spPr>
      <dgm:t>
        <a:bodyPr/>
        <a:lstStyle/>
        <a:p>
          <a:r>
            <a:rPr lang="en-US" dirty="0" smtClean="0">
              <a:solidFill>
                <a:schemeClr val="tx1"/>
              </a:solidFill>
            </a:rPr>
            <a:t>Intermediate</a:t>
          </a:r>
          <a:r>
            <a:rPr lang="en-US" dirty="0" smtClean="0"/>
            <a:t> </a:t>
          </a:r>
          <a:r>
            <a:rPr lang="en-US" dirty="0" smtClean="0">
              <a:solidFill>
                <a:schemeClr val="tx1"/>
              </a:solidFill>
            </a:rPr>
            <a:t>Outcomes</a:t>
          </a:r>
          <a:endParaRPr lang="en-US" dirty="0">
            <a:solidFill>
              <a:schemeClr val="tx1"/>
            </a:solidFill>
          </a:endParaRPr>
        </a:p>
      </dgm:t>
    </dgm:pt>
    <dgm:pt modelId="{9D978215-E5A7-4E64-99BD-798E64068CEC}" type="parTrans" cxnId="{8424E778-04FC-4978-809D-6087278C3AE4}">
      <dgm:prSet/>
      <dgm:spPr/>
      <dgm:t>
        <a:bodyPr/>
        <a:lstStyle/>
        <a:p>
          <a:endParaRPr lang="en-US"/>
        </a:p>
      </dgm:t>
    </dgm:pt>
    <dgm:pt modelId="{D5AF72E9-1C8B-41C1-B943-8A7FD48B20B6}" type="sibTrans" cxnId="{8424E778-04FC-4978-809D-6087278C3AE4}">
      <dgm:prSet/>
      <dgm:spPr/>
      <dgm:t>
        <a:bodyPr/>
        <a:lstStyle/>
        <a:p>
          <a:endParaRPr lang="en-US"/>
        </a:p>
      </dgm:t>
    </dgm:pt>
    <dgm:pt modelId="{5483F8FE-E551-47CC-84A0-E117D4407360}">
      <dgm:prSet phldrT="[Text]"/>
      <dgm:spPr/>
      <dgm:t>
        <a:bodyPr/>
        <a:lstStyle/>
        <a:p>
          <a:r>
            <a:rPr lang="en-US" dirty="0" smtClean="0"/>
            <a:t>Ranchers and managers gain knowledge of control yellow star </a:t>
          </a:r>
          <a:endParaRPr lang="en-US" dirty="0"/>
        </a:p>
      </dgm:t>
    </dgm:pt>
    <dgm:pt modelId="{55EECAB2-9C2A-4346-978D-F2D1656DD421}" type="parTrans" cxnId="{C4B7CB0A-929B-4F75-A26D-CBB7DD20448A}">
      <dgm:prSet/>
      <dgm:spPr/>
      <dgm:t>
        <a:bodyPr/>
        <a:lstStyle/>
        <a:p>
          <a:endParaRPr lang="en-US"/>
        </a:p>
      </dgm:t>
    </dgm:pt>
    <dgm:pt modelId="{491955C0-09EE-462A-A25F-4699192BA031}" type="sibTrans" cxnId="{C4B7CB0A-929B-4F75-A26D-CBB7DD20448A}">
      <dgm:prSet/>
      <dgm:spPr/>
      <dgm:t>
        <a:bodyPr/>
        <a:lstStyle/>
        <a:p>
          <a:endParaRPr lang="en-US"/>
        </a:p>
      </dgm:t>
    </dgm:pt>
    <dgm:pt modelId="{CC760A74-1A17-4D31-9697-62CEF3785710}">
      <dgm:prSet phldrT="[Text]"/>
      <dgm:spPr/>
      <dgm:t>
        <a:bodyPr/>
        <a:lstStyle/>
        <a:p>
          <a:r>
            <a:rPr lang="en-US" dirty="0" smtClean="0"/>
            <a:t>Ranchers and mangers adopt recommended control practices	</a:t>
          </a:r>
          <a:endParaRPr lang="en-US" dirty="0"/>
        </a:p>
      </dgm:t>
    </dgm:pt>
    <dgm:pt modelId="{9FDB1705-3595-471C-9B8D-8F89BDBFE866}" type="parTrans" cxnId="{683104D8-AEDE-4037-B38B-A13AA5702B71}">
      <dgm:prSet/>
      <dgm:spPr/>
      <dgm:t>
        <a:bodyPr/>
        <a:lstStyle/>
        <a:p>
          <a:endParaRPr lang="en-US"/>
        </a:p>
      </dgm:t>
    </dgm:pt>
    <dgm:pt modelId="{CCF2832A-33D1-4C2D-9B28-27428E0D4F90}" type="sibTrans" cxnId="{683104D8-AEDE-4037-B38B-A13AA5702B71}">
      <dgm:prSet/>
      <dgm:spPr/>
      <dgm:t>
        <a:bodyPr/>
        <a:lstStyle/>
        <a:p>
          <a:endParaRPr lang="en-US"/>
        </a:p>
      </dgm:t>
    </dgm:pt>
    <dgm:pt modelId="{7E215EBE-14B6-4485-A250-6188B28A0FDF}">
      <dgm:prSet phldrT="[Text]"/>
      <dgm:spPr>
        <a:solidFill>
          <a:schemeClr val="accent3">
            <a:lumMod val="60000"/>
            <a:lumOff val="40000"/>
          </a:schemeClr>
        </a:solidFill>
      </dgm:spPr>
      <dgm:t>
        <a:bodyPr/>
        <a:lstStyle/>
        <a:p>
          <a:r>
            <a:rPr lang="en-US" dirty="0" smtClean="0">
              <a:solidFill>
                <a:schemeClr val="tx1"/>
              </a:solidFill>
            </a:rPr>
            <a:t>Condition</a:t>
          </a:r>
          <a:r>
            <a:rPr lang="en-US" dirty="0" smtClean="0"/>
            <a:t> </a:t>
          </a:r>
          <a:r>
            <a:rPr lang="en-US" dirty="0" smtClean="0">
              <a:solidFill>
                <a:schemeClr val="tx1"/>
              </a:solidFill>
            </a:rPr>
            <a:t>Outcomes</a:t>
          </a:r>
          <a:endParaRPr lang="en-US" dirty="0">
            <a:solidFill>
              <a:schemeClr val="tx1"/>
            </a:solidFill>
          </a:endParaRPr>
        </a:p>
      </dgm:t>
    </dgm:pt>
    <dgm:pt modelId="{301FAB1B-49F5-482D-9A62-FF26047EC8FE}" type="parTrans" cxnId="{D180745B-C650-4D9E-8892-A7BE4C740AEC}">
      <dgm:prSet/>
      <dgm:spPr/>
      <dgm:t>
        <a:bodyPr/>
        <a:lstStyle/>
        <a:p>
          <a:endParaRPr lang="en-US"/>
        </a:p>
      </dgm:t>
    </dgm:pt>
    <dgm:pt modelId="{CC883279-B411-4EA0-B7FF-92AAC8FF461D}" type="sibTrans" cxnId="{D180745B-C650-4D9E-8892-A7BE4C740AEC}">
      <dgm:prSet/>
      <dgm:spPr/>
      <dgm:t>
        <a:bodyPr/>
        <a:lstStyle/>
        <a:p>
          <a:endParaRPr lang="en-US"/>
        </a:p>
      </dgm:t>
    </dgm:pt>
    <dgm:pt modelId="{B7179CDA-E28F-447B-AD89-2F1091E137C5}">
      <dgm:prSet phldrT="[Text]"/>
      <dgm:spPr/>
      <dgm:t>
        <a:bodyPr/>
        <a:lstStyle/>
        <a:p>
          <a:r>
            <a:rPr lang="en-US" dirty="0" smtClean="0"/>
            <a:t>Ranchers gain improved return for intermountain alfalfa</a:t>
          </a:r>
          <a:endParaRPr lang="en-US" b="0" dirty="0"/>
        </a:p>
      </dgm:t>
    </dgm:pt>
    <dgm:pt modelId="{CE2A05B4-6091-4B07-BFE4-0CB078469DCA}" type="parTrans" cxnId="{9F5C783B-9C01-4794-A444-492001972381}">
      <dgm:prSet/>
      <dgm:spPr/>
      <dgm:t>
        <a:bodyPr/>
        <a:lstStyle/>
        <a:p>
          <a:endParaRPr lang="en-US"/>
        </a:p>
      </dgm:t>
    </dgm:pt>
    <dgm:pt modelId="{0CCBCF6D-045A-40BD-8AB9-7AAD4997C3F9}" type="sibTrans" cxnId="{9F5C783B-9C01-4794-A444-492001972381}">
      <dgm:prSet/>
      <dgm:spPr/>
      <dgm:t>
        <a:bodyPr/>
        <a:lstStyle/>
        <a:p>
          <a:endParaRPr lang="en-US"/>
        </a:p>
      </dgm:t>
    </dgm:pt>
    <dgm:pt modelId="{1D7F73D1-6135-48D8-BC37-925AC5F8DBA1}">
      <dgm:prSet/>
      <dgm:spPr>
        <a:solidFill>
          <a:srgbClr val="F1D055">
            <a:alpha val="75000"/>
          </a:srgbClr>
        </a:solidFill>
      </dgm:spPr>
      <dgm:t>
        <a:bodyPr/>
        <a:lstStyle/>
        <a:p>
          <a:r>
            <a:rPr lang="en-US" dirty="0" smtClean="0">
              <a:solidFill>
                <a:schemeClr val="tx1"/>
              </a:solidFill>
            </a:rPr>
            <a:t>Outputs/</a:t>
          </a:r>
        </a:p>
        <a:p>
          <a:r>
            <a:rPr lang="en-US" dirty="0" smtClean="0">
              <a:solidFill>
                <a:schemeClr val="tx1"/>
              </a:solidFill>
            </a:rPr>
            <a:t>Products</a:t>
          </a:r>
          <a:endParaRPr lang="en-US" dirty="0">
            <a:solidFill>
              <a:schemeClr val="tx1"/>
            </a:solidFill>
          </a:endParaRPr>
        </a:p>
      </dgm:t>
    </dgm:pt>
    <dgm:pt modelId="{A40BA2AE-42C7-4E04-9937-19033DF0F759}" type="parTrans" cxnId="{A63A722E-3660-444D-A117-D6EEB2D8C030}">
      <dgm:prSet/>
      <dgm:spPr/>
      <dgm:t>
        <a:bodyPr/>
        <a:lstStyle/>
        <a:p>
          <a:endParaRPr lang="en-US"/>
        </a:p>
      </dgm:t>
    </dgm:pt>
    <dgm:pt modelId="{7E56B27C-F3DF-4CD4-8A77-D76F85E36B83}" type="sibTrans" cxnId="{A63A722E-3660-444D-A117-D6EEB2D8C030}">
      <dgm:prSet/>
      <dgm:spPr/>
      <dgm:t>
        <a:bodyPr/>
        <a:lstStyle/>
        <a:p>
          <a:endParaRPr lang="en-US"/>
        </a:p>
      </dgm:t>
    </dgm:pt>
    <dgm:pt modelId="{0291FE7C-4D2C-4DAC-986D-1866AB09F865}">
      <dgm:prSet/>
      <dgm:spPr/>
      <dgm:t>
        <a:bodyPr/>
        <a:lstStyle/>
        <a:p>
          <a:r>
            <a:rPr lang="en-US" dirty="0" smtClean="0"/>
            <a:t>New techniques for control of yellow star thistle</a:t>
          </a:r>
          <a:endParaRPr lang="en-US" dirty="0"/>
        </a:p>
      </dgm:t>
    </dgm:pt>
    <dgm:pt modelId="{A147513D-7B4C-4136-9987-965AD8B83F14}" type="parTrans" cxnId="{4489E8F2-CFC0-42E6-B553-30887340293E}">
      <dgm:prSet/>
      <dgm:spPr/>
      <dgm:t>
        <a:bodyPr/>
        <a:lstStyle/>
        <a:p>
          <a:endParaRPr lang="en-US"/>
        </a:p>
      </dgm:t>
    </dgm:pt>
    <dgm:pt modelId="{2D4801B7-E9E4-4AF0-BF2E-4B51925C2CDE}" type="sibTrans" cxnId="{4489E8F2-CFC0-42E6-B553-30887340293E}">
      <dgm:prSet/>
      <dgm:spPr/>
      <dgm:t>
        <a:bodyPr/>
        <a:lstStyle/>
        <a:p>
          <a:endParaRPr lang="en-US"/>
        </a:p>
      </dgm:t>
    </dgm:pt>
    <dgm:pt modelId="{71121554-C665-4468-BE9A-8087B116BFCE}">
      <dgm:prSet/>
      <dgm:spPr/>
      <dgm:t>
        <a:bodyPr/>
        <a:lstStyle/>
        <a:p>
          <a:r>
            <a:rPr lang="en-US" dirty="0" smtClean="0"/>
            <a:t>Research pubs and newsletter on prevention and control methods for 3 invasive species</a:t>
          </a:r>
          <a:endParaRPr lang="en-US" dirty="0"/>
        </a:p>
      </dgm:t>
    </dgm:pt>
    <dgm:pt modelId="{07B29A24-4094-4C87-A87B-62D2E918F29A}" type="parTrans" cxnId="{F787D16A-1C7A-45C0-A718-D65445249D9E}">
      <dgm:prSet/>
      <dgm:spPr/>
      <dgm:t>
        <a:bodyPr/>
        <a:lstStyle/>
        <a:p>
          <a:endParaRPr lang="en-US"/>
        </a:p>
      </dgm:t>
    </dgm:pt>
    <dgm:pt modelId="{D1D9EDCE-E0CA-437D-878E-4183AD506DD1}" type="sibTrans" cxnId="{F787D16A-1C7A-45C0-A718-D65445249D9E}">
      <dgm:prSet/>
      <dgm:spPr/>
      <dgm:t>
        <a:bodyPr/>
        <a:lstStyle/>
        <a:p>
          <a:endParaRPr lang="en-US"/>
        </a:p>
      </dgm:t>
    </dgm:pt>
    <dgm:pt modelId="{B83405AC-74A6-441F-993C-BFDCE4FAB70E}">
      <dgm:prSet/>
      <dgm:spPr>
        <a:solidFill>
          <a:srgbClr val="F1D055">
            <a:alpha val="75000"/>
          </a:srgbClr>
        </a:solidFill>
      </dgm:spPr>
      <dgm:t>
        <a:bodyPr/>
        <a:lstStyle/>
        <a:p>
          <a:pPr>
            <a:spcAft>
              <a:spcPts val="0"/>
            </a:spcAft>
          </a:pPr>
          <a:r>
            <a:rPr lang="en-US" dirty="0" smtClean="0">
              <a:solidFill>
                <a:schemeClr val="tx1"/>
              </a:solidFill>
            </a:rPr>
            <a:t>Activity	</a:t>
          </a:r>
          <a:endParaRPr lang="en-US" dirty="0">
            <a:solidFill>
              <a:schemeClr val="tx1"/>
            </a:solidFill>
          </a:endParaRPr>
        </a:p>
      </dgm:t>
    </dgm:pt>
    <dgm:pt modelId="{A1A07863-30E7-4CB4-96B2-32AE5786058F}" type="sibTrans" cxnId="{8A5CE787-DF23-4F40-97C4-6FD15F8B8A54}">
      <dgm:prSet/>
      <dgm:spPr/>
      <dgm:t>
        <a:bodyPr/>
        <a:lstStyle/>
        <a:p>
          <a:endParaRPr lang="en-US"/>
        </a:p>
      </dgm:t>
    </dgm:pt>
    <dgm:pt modelId="{BAB6463E-B7B0-4A1E-9D59-8DEC62C86EE7}" type="parTrans" cxnId="{8A5CE787-DF23-4F40-97C4-6FD15F8B8A54}">
      <dgm:prSet/>
      <dgm:spPr/>
      <dgm:t>
        <a:bodyPr/>
        <a:lstStyle/>
        <a:p>
          <a:endParaRPr lang="en-US"/>
        </a:p>
      </dgm:t>
    </dgm:pt>
    <dgm:pt modelId="{43D391BC-4822-40E1-B89E-B32BF6F70FC7}">
      <dgm:prSet/>
      <dgm:spPr/>
      <dgm:t>
        <a:bodyPr/>
        <a:lstStyle/>
        <a:p>
          <a:r>
            <a:rPr lang="en-US" dirty="0" smtClean="0"/>
            <a:t>Develop workshops for ranchers and managers on yellow star thistle control</a:t>
          </a:r>
          <a:endParaRPr lang="en-US" dirty="0"/>
        </a:p>
      </dgm:t>
    </dgm:pt>
    <dgm:pt modelId="{55556726-8D66-4284-BB61-4C5FA77BE0BA}" type="sibTrans" cxnId="{BC0B7E3E-AA0A-4E31-BB10-5EF530C864F1}">
      <dgm:prSet/>
      <dgm:spPr/>
      <dgm:t>
        <a:bodyPr/>
        <a:lstStyle/>
        <a:p>
          <a:endParaRPr lang="en-US"/>
        </a:p>
      </dgm:t>
    </dgm:pt>
    <dgm:pt modelId="{D75BE22C-A218-4246-B252-617C37B4BBF9}" type="parTrans" cxnId="{BC0B7E3E-AA0A-4E31-BB10-5EF530C864F1}">
      <dgm:prSet/>
      <dgm:spPr/>
      <dgm:t>
        <a:bodyPr/>
        <a:lstStyle/>
        <a:p>
          <a:endParaRPr lang="en-US"/>
        </a:p>
      </dgm:t>
    </dgm:pt>
    <dgm:pt modelId="{B4711DF2-0826-45DD-9128-2C7CA9699CAD}">
      <dgm:prSet/>
      <dgm:spPr/>
      <dgm:t>
        <a:bodyPr/>
        <a:lstStyle/>
        <a:p>
          <a:r>
            <a:rPr lang="en-US" dirty="0" smtClean="0"/>
            <a:t>Research on prevention and control for 3 invasive species</a:t>
          </a:r>
          <a:endParaRPr lang="en-US" dirty="0"/>
        </a:p>
      </dgm:t>
    </dgm:pt>
    <dgm:pt modelId="{4BECCCF9-40BC-4286-9293-B196CB885D05}" type="sibTrans" cxnId="{DB159AD8-2E42-447E-BAC4-BD2DD8BAEA16}">
      <dgm:prSet/>
      <dgm:spPr/>
      <dgm:t>
        <a:bodyPr/>
        <a:lstStyle/>
        <a:p>
          <a:endParaRPr lang="en-US"/>
        </a:p>
      </dgm:t>
    </dgm:pt>
    <dgm:pt modelId="{EB0A0E6D-52AF-4EDC-B6E4-CB69E168F355}" type="parTrans" cxnId="{DB159AD8-2E42-447E-BAC4-BD2DD8BAEA16}">
      <dgm:prSet/>
      <dgm:spPr/>
      <dgm:t>
        <a:bodyPr/>
        <a:lstStyle/>
        <a:p>
          <a:endParaRPr lang="en-US"/>
        </a:p>
      </dgm:t>
    </dgm:pt>
    <dgm:pt modelId="{1A02D8C6-126A-47B2-A14B-050514B6AA60}">
      <dgm:prSet/>
      <dgm:spPr/>
      <dgm:t>
        <a:bodyPr/>
        <a:lstStyle/>
        <a:p>
          <a:endParaRPr lang="en-US" dirty="0"/>
        </a:p>
      </dgm:t>
    </dgm:pt>
    <dgm:pt modelId="{BD44316A-087D-49BD-9AB6-C9FDDE1911BA}" type="parTrans" cxnId="{64B69F8D-B5FE-406B-90EA-C84A73525ADD}">
      <dgm:prSet/>
      <dgm:spPr/>
      <dgm:t>
        <a:bodyPr/>
        <a:lstStyle/>
        <a:p>
          <a:endParaRPr lang="en-US"/>
        </a:p>
      </dgm:t>
    </dgm:pt>
    <dgm:pt modelId="{77A1FD9E-5332-40E3-84ED-06E7C725BDF7}" type="sibTrans" cxnId="{64B69F8D-B5FE-406B-90EA-C84A73525ADD}">
      <dgm:prSet/>
      <dgm:spPr/>
      <dgm:t>
        <a:bodyPr/>
        <a:lstStyle/>
        <a:p>
          <a:endParaRPr lang="en-US"/>
        </a:p>
      </dgm:t>
    </dgm:pt>
    <dgm:pt modelId="{9594EDA3-B186-4785-91E1-54EC455BC6C4}">
      <dgm:prSet/>
      <dgm:spPr/>
      <dgm:t>
        <a:bodyPr/>
        <a:lstStyle/>
        <a:p>
          <a:endParaRPr lang="en-US" dirty="0"/>
        </a:p>
      </dgm:t>
    </dgm:pt>
    <dgm:pt modelId="{D8D189BB-4BCE-4974-82ED-304347DF6D24}" type="parTrans" cxnId="{FDCDACC8-13DB-4C73-8041-A75CC230037B}">
      <dgm:prSet/>
      <dgm:spPr/>
      <dgm:t>
        <a:bodyPr/>
        <a:lstStyle/>
        <a:p>
          <a:endParaRPr lang="en-US"/>
        </a:p>
      </dgm:t>
    </dgm:pt>
    <dgm:pt modelId="{91A7E9B4-0796-4F95-BF24-A368C5DA1669}" type="sibTrans" cxnId="{FDCDACC8-13DB-4C73-8041-A75CC230037B}">
      <dgm:prSet/>
      <dgm:spPr/>
      <dgm:t>
        <a:bodyPr/>
        <a:lstStyle/>
        <a:p>
          <a:endParaRPr lang="en-US"/>
        </a:p>
      </dgm:t>
    </dgm:pt>
    <dgm:pt modelId="{11FA1420-E49A-418F-B837-E80F5ACEE67B}">
      <dgm:prSet phldrT="[Text]"/>
      <dgm:spPr/>
      <dgm:t>
        <a:bodyPr/>
        <a:lstStyle/>
        <a:p>
          <a:endParaRPr lang="en-US" dirty="0"/>
        </a:p>
      </dgm:t>
    </dgm:pt>
    <dgm:pt modelId="{678F2E14-7654-4D23-BF9A-BE7C74684126}" type="parTrans" cxnId="{B8E7E895-3444-4262-B588-0AD1B97BDFCB}">
      <dgm:prSet/>
      <dgm:spPr/>
      <dgm:t>
        <a:bodyPr/>
        <a:lstStyle/>
        <a:p>
          <a:endParaRPr lang="en-US"/>
        </a:p>
      </dgm:t>
    </dgm:pt>
    <dgm:pt modelId="{4052C4FE-4D77-42E0-80C4-B046CCDE47C0}" type="sibTrans" cxnId="{B8E7E895-3444-4262-B588-0AD1B97BDFCB}">
      <dgm:prSet/>
      <dgm:spPr/>
      <dgm:t>
        <a:bodyPr/>
        <a:lstStyle/>
        <a:p>
          <a:endParaRPr lang="en-US"/>
        </a:p>
      </dgm:t>
    </dgm:pt>
    <dgm:pt modelId="{E215CFF7-1AAA-4720-8004-40FB2BCC2311}">
      <dgm:prSet phldrT="[Text]"/>
      <dgm:spPr/>
      <dgm:t>
        <a:bodyPr/>
        <a:lstStyle/>
        <a:p>
          <a:endParaRPr lang="en-US" b="0" dirty="0"/>
        </a:p>
      </dgm:t>
    </dgm:pt>
    <dgm:pt modelId="{BF3C42BA-D0BC-43C2-989B-3DA01E20CBD2}" type="parTrans" cxnId="{2B8F281F-B12A-43FA-82A0-AE49E0D69B29}">
      <dgm:prSet/>
      <dgm:spPr/>
      <dgm:t>
        <a:bodyPr/>
        <a:lstStyle/>
        <a:p>
          <a:endParaRPr lang="en-US"/>
        </a:p>
      </dgm:t>
    </dgm:pt>
    <dgm:pt modelId="{E7832530-66F0-4F3A-981E-E863544EA44A}" type="sibTrans" cxnId="{2B8F281F-B12A-43FA-82A0-AE49E0D69B29}">
      <dgm:prSet/>
      <dgm:spPr/>
      <dgm:t>
        <a:bodyPr/>
        <a:lstStyle/>
        <a:p>
          <a:endParaRPr lang="en-US"/>
        </a:p>
      </dgm:t>
    </dgm:pt>
    <dgm:pt modelId="{864D019C-2A6B-4DC1-92AF-C8FFD2226BF0}">
      <dgm:prSet phldrT="[Text]"/>
      <dgm:spPr/>
      <dgm:t>
        <a:bodyPr/>
        <a:lstStyle/>
        <a:p>
          <a:r>
            <a:rPr lang="en-US" dirty="0" smtClean="0"/>
            <a:t>Improved health of ecosystem and native species</a:t>
          </a:r>
          <a:endParaRPr lang="en-US" dirty="0"/>
        </a:p>
      </dgm:t>
    </dgm:pt>
    <dgm:pt modelId="{269F3B59-DA71-4DCD-B577-7C8FCB70E83F}" type="sibTrans" cxnId="{655AAB34-AFEA-4490-89C7-947720367D5E}">
      <dgm:prSet/>
      <dgm:spPr/>
      <dgm:t>
        <a:bodyPr/>
        <a:lstStyle/>
        <a:p>
          <a:endParaRPr lang="en-US"/>
        </a:p>
      </dgm:t>
    </dgm:pt>
    <dgm:pt modelId="{04963C9B-23A9-4353-B6BB-7F797A7DA779}" type="parTrans" cxnId="{655AAB34-AFEA-4490-89C7-947720367D5E}">
      <dgm:prSet/>
      <dgm:spPr/>
      <dgm:t>
        <a:bodyPr/>
        <a:lstStyle/>
        <a:p>
          <a:endParaRPr lang="en-US"/>
        </a:p>
      </dgm:t>
    </dgm:pt>
    <dgm:pt modelId="{C9C30E5D-7146-4633-811A-ADCACA2DF1C1}" type="pres">
      <dgm:prSet presAssocID="{CB358097-DFDF-489F-86A9-327612B67E04}" presName="Name0" presStyleCnt="0">
        <dgm:presLayoutVars>
          <dgm:dir/>
          <dgm:animLvl val="lvl"/>
          <dgm:resizeHandles val="exact"/>
        </dgm:presLayoutVars>
      </dgm:prSet>
      <dgm:spPr/>
      <dgm:t>
        <a:bodyPr/>
        <a:lstStyle/>
        <a:p>
          <a:endParaRPr lang="en-US"/>
        </a:p>
      </dgm:t>
    </dgm:pt>
    <dgm:pt modelId="{B538183D-D9EF-49C4-B162-32AE112A9819}" type="pres">
      <dgm:prSet presAssocID="{D5A7FD87-25D0-4FEE-AF5C-CA09C3F9A73E}" presName="composite" presStyleCnt="0"/>
      <dgm:spPr/>
    </dgm:pt>
    <dgm:pt modelId="{A2B1BC41-D9A0-4B3D-B76F-46ED5B118858}" type="pres">
      <dgm:prSet presAssocID="{D5A7FD87-25D0-4FEE-AF5C-CA09C3F9A73E}" presName="parTx" presStyleLbl="alignNode1" presStyleIdx="0" presStyleCnt="5" custLinFactNeighborX="-261" custLinFactNeighborY="1773">
        <dgm:presLayoutVars>
          <dgm:chMax val="0"/>
          <dgm:chPref val="0"/>
          <dgm:bulletEnabled val="1"/>
        </dgm:presLayoutVars>
      </dgm:prSet>
      <dgm:spPr/>
      <dgm:t>
        <a:bodyPr/>
        <a:lstStyle/>
        <a:p>
          <a:endParaRPr lang="en-US"/>
        </a:p>
      </dgm:t>
    </dgm:pt>
    <dgm:pt modelId="{8276C241-A9B2-4D4D-8465-F079672742DC}" type="pres">
      <dgm:prSet presAssocID="{D5A7FD87-25D0-4FEE-AF5C-CA09C3F9A73E}" presName="desTx" presStyleLbl="alignAccFollowNode1" presStyleIdx="0" presStyleCnt="5">
        <dgm:presLayoutVars>
          <dgm:bulletEnabled val="1"/>
        </dgm:presLayoutVars>
      </dgm:prSet>
      <dgm:spPr/>
      <dgm:t>
        <a:bodyPr/>
        <a:lstStyle/>
        <a:p>
          <a:endParaRPr lang="en-US"/>
        </a:p>
      </dgm:t>
    </dgm:pt>
    <dgm:pt modelId="{38DF541B-482F-45DC-8AE6-0FD4DE9B5FE2}" type="pres">
      <dgm:prSet presAssocID="{9D35EB18-3E24-4997-8D5D-2CAFE49C9F70}" presName="space" presStyleCnt="0"/>
      <dgm:spPr/>
    </dgm:pt>
    <dgm:pt modelId="{EE6EE8BE-B405-4982-A3AB-C00F5EDE48D3}" type="pres">
      <dgm:prSet presAssocID="{B83405AC-74A6-441F-993C-BFDCE4FAB70E}" presName="composite" presStyleCnt="0"/>
      <dgm:spPr/>
    </dgm:pt>
    <dgm:pt modelId="{7189427E-9D5C-4148-9688-379AECFE2CF5}" type="pres">
      <dgm:prSet presAssocID="{B83405AC-74A6-441F-993C-BFDCE4FAB70E}" presName="parTx" presStyleLbl="alignNode1" presStyleIdx="1" presStyleCnt="5">
        <dgm:presLayoutVars>
          <dgm:chMax val="0"/>
          <dgm:chPref val="0"/>
          <dgm:bulletEnabled val="1"/>
        </dgm:presLayoutVars>
      </dgm:prSet>
      <dgm:spPr/>
      <dgm:t>
        <a:bodyPr/>
        <a:lstStyle/>
        <a:p>
          <a:endParaRPr lang="en-US"/>
        </a:p>
      </dgm:t>
    </dgm:pt>
    <dgm:pt modelId="{B8B60653-6309-48BF-90C4-C6F6F050907C}" type="pres">
      <dgm:prSet presAssocID="{B83405AC-74A6-441F-993C-BFDCE4FAB70E}" presName="desTx" presStyleLbl="alignAccFollowNode1" presStyleIdx="1" presStyleCnt="5">
        <dgm:presLayoutVars>
          <dgm:bulletEnabled val="1"/>
        </dgm:presLayoutVars>
      </dgm:prSet>
      <dgm:spPr/>
      <dgm:t>
        <a:bodyPr/>
        <a:lstStyle/>
        <a:p>
          <a:endParaRPr lang="en-US"/>
        </a:p>
      </dgm:t>
    </dgm:pt>
    <dgm:pt modelId="{498C844D-A479-45DD-B7E6-33DA70961814}" type="pres">
      <dgm:prSet presAssocID="{A1A07863-30E7-4CB4-96B2-32AE5786058F}" presName="space" presStyleCnt="0"/>
      <dgm:spPr/>
    </dgm:pt>
    <dgm:pt modelId="{E5E74627-DC53-4F94-ABC7-4863D0CEAEAE}" type="pres">
      <dgm:prSet presAssocID="{1D7F73D1-6135-48D8-BC37-925AC5F8DBA1}" presName="composite" presStyleCnt="0"/>
      <dgm:spPr/>
    </dgm:pt>
    <dgm:pt modelId="{875E8C80-1075-481A-B881-70F98CDE684D}" type="pres">
      <dgm:prSet presAssocID="{1D7F73D1-6135-48D8-BC37-925AC5F8DBA1}" presName="parTx" presStyleLbl="alignNode1" presStyleIdx="2" presStyleCnt="5">
        <dgm:presLayoutVars>
          <dgm:chMax val="0"/>
          <dgm:chPref val="0"/>
          <dgm:bulletEnabled val="1"/>
        </dgm:presLayoutVars>
      </dgm:prSet>
      <dgm:spPr/>
      <dgm:t>
        <a:bodyPr/>
        <a:lstStyle/>
        <a:p>
          <a:endParaRPr lang="en-US"/>
        </a:p>
      </dgm:t>
    </dgm:pt>
    <dgm:pt modelId="{6CA62B12-6C5B-4DA4-B422-B9E6B5E05B92}" type="pres">
      <dgm:prSet presAssocID="{1D7F73D1-6135-48D8-BC37-925AC5F8DBA1}" presName="desTx" presStyleLbl="alignAccFollowNode1" presStyleIdx="2" presStyleCnt="5">
        <dgm:presLayoutVars>
          <dgm:bulletEnabled val="1"/>
        </dgm:presLayoutVars>
      </dgm:prSet>
      <dgm:spPr/>
      <dgm:t>
        <a:bodyPr/>
        <a:lstStyle/>
        <a:p>
          <a:endParaRPr lang="en-US"/>
        </a:p>
      </dgm:t>
    </dgm:pt>
    <dgm:pt modelId="{6AC13B3E-A38B-4BF8-84F8-6B959FC35543}" type="pres">
      <dgm:prSet presAssocID="{7E56B27C-F3DF-4CD4-8A77-D76F85E36B83}" presName="space" presStyleCnt="0"/>
      <dgm:spPr/>
    </dgm:pt>
    <dgm:pt modelId="{927518E0-0CD3-48F5-96EC-A5F45BB50C54}" type="pres">
      <dgm:prSet presAssocID="{E3B22B23-2270-4063-84AB-C54BB89DA3B0}" presName="composite" presStyleCnt="0"/>
      <dgm:spPr/>
    </dgm:pt>
    <dgm:pt modelId="{7532E2F0-BCE9-4AE9-AC62-A8F3BC5D54AE}" type="pres">
      <dgm:prSet presAssocID="{E3B22B23-2270-4063-84AB-C54BB89DA3B0}" presName="parTx" presStyleLbl="alignNode1" presStyleIdx="3" presStyleCnt="5">
        <dgm:presLayoutVars>
          <dgm:chMax val="0"/>
          <dgm:chPref val="0"/>
          <dgm:bulletEnabled val="1"/>
        </dgm:presLayoutVars>
      </dgm:prSet>
      <dgm:spPr/>
      <dgm:t>
        <a:bodyPr/>
        <a:lstStyle/>
        <a:p>
          <a:endParaRPr lang="en-US"/>
        </a:p>
      </dgm:t>
    </dgm:pt>
    <dgm:pt modelId="{8C4ECA13-697B-45A5-95EE-20D260DFEDB0}" type="pres">
      <dgm:prSet presAssocID="{E3B22B23-2270-4063-84AB-C54BB89DA3B0}" presName="desTx" presStyleLbl="alignAccFollowNode1" presStyleIdx="3" presStyleCnt="5">
        <dgm:presLayoutVars>
          <dgm:bulletEnabled val="1"/>
        </dgm:presLayoutVars>
      </dgm:prSet>
      <dgm:spPr/>
      <dgm:t>
        <a:bodyPr/>
        <a:lstStyle/>
        <a:p>
          <a:endParaRPr lang="en-US"/>
        </a:p>
      </dgm:t>
    </dgm:pt>
    <dgm:pt modelId="{B7F08901-14DE-4A55-9BE6-9EB914A7CED3}" type="pres">
      <dgm:prSet presAssocID="{D5AF72E9-1C8B-41C1-B943-8A7FD48B20B6}" presName="space" presStyleCnt="0"/>
      <dgm:spPr/>
    </dgm:pt>
    <dgm:pt modelId="{4B0A4D51-0335-487C-99F9-9B5B9DDF6FCB}" type="pres">
      <dgm:prSet presAssocID="{7E215EBE-14B6-4485-A250-6188B28A0FDF}" presName="composite" presStyleCnt="0"/>
      <dgm:spPr/>
    </dgm:pt>
    <dgm:pt modelId="{39BA61AA-23AA-4894-AF61-7BDC3481792D}" type="pres">
      <dgm:prSet presAssocID="{7E215EBE-14B6-4485-A250-6188B28A0FDF}" presName="parTx" presStyleLbl="alignNode1" presStyleIdx="4" presStyleCnt="5">
        <dgm:presLayoutVars>
          <dgm:chMax val="0"/>
          <dgm:chPref val="0"/>
          <dgm:bulletEnabled val="1"/>
        </dgm:presLayoutVars>
      </dgm:prSet>
      <dgm:spPr/>
      <dgm:t>
        <a:bodyPr/>
        <a:lstStyle/>
        <a:p>
          <a:endParaRPr lang="en-US"/>
        </a:p>
      </dgm:t>
    </dgm:pt>
    <dgm:pt modelId="{E75C4CFB-A484-48DC-9BE4-C417912B6C7D}" type="pres">
      <dgm:prSet presAssocID="{7E215EBE-14B6-4485-A250-6188B28A0FDF}" presName="desTx" presStyleLbl="alignAccFollowNode1" presStyleIdx="4" presStyleCnt="5">
        <dgm:presLayoutVars>
          <dgm:bulletEnabled val="1"/>
        </dgm:presLayoutVars>
      </dgm:prSet>
      <dgm:spPr/>
      <dgm:t>
        <a:bodyPr/>
        <a:lstStyle/>
        <a:p>
          <a:endParaRPr lang="en-US"/>
        </a:p>
      </dgm:t>
    </dgm:pt>
  </dgm:ptLst>
  <dgm:cxnLst>
    <dgm:cxn modelId="{B8806096-4488-44B8-A867-784621374377}" type="presOf" srcId="{0291FE7C-4D2C-4DAC-986D-1866AB09F865}" destId="{6CA62B12-6C5B-4DA4-B422-B9E6B5E05B92}" srcOrd="0" destOrd="0" presId="urn:microsoft.com/office/officeart/2005/8/layout/hList1"/>
    <dgm:cxn modelId="{0C8882A6-7702-415F-9184-4F977843838A}" type="presOf" srcId="{9D32F594-9A67-480A-B7F0-708FF3E82D1C}" destId="{8276C241-A9B2-4D4D-8465-F079672742DC}" srcOrd="0" destOrd="0" presId="urn:microsoft.com/office/officeart/2005/8/layout/hList1"/>
    <dgm:cxn modelId="{2B8F281F-B12A-43FA-82A0-AE49E0D69B29}" srcId="{7E215EBE-14B6-4485-A250-6188B28A0FDF}" destId="{E215CFF7-1AAA-4720-8004-40FB2BCC2311}" srcOrd="1" destOrd="0" parTransId="{BF3C42BA-D0BC-43C2-989B-3DA01E20CBD2}" sibTransId="{E7832530-66F0-4F3A-981E-E863544EA44A}"/>
    <dgm:cxn modelId="{A63A722E-3660-444D-A117-D6EEB2D8C030}" srcId="{CB358097-DFDF-489F-86A9-327612B67E04}" destId="{1D7F73D1-6135-48D8-BC37-925AC5F8DBA1}" srcOrd="2" destOrd="0" parTransId="{A40BA2AE-42C7-4E04-9937-19033DF0F759}" sibTransId="{7E56B27C-F3DF-4CD4-8A77-D76F85E36B83}"/>
    <dgm:cxn modelId="{DB159AD8-2E42-447E-BAC4-BD2DD8BAEA16}" srcId="{B83405AC-74A6-441F-993C-BFDCE4FAB70E}" destId="{B4711DF2-0826-45DD-9128-2C7CA9699CAD}" srcOrd="2" destOrd="0" parTransId="{EB0A0E6D-52AF-4EDC-B6E4-CB69E168F355}" sibTransId="{4BECCCF9-40BC-4286-9293-B196CB885D05}"/>
    <dgm:cxn modelId="{DFD47DFA-642B-4D55-9D5E-58B8EACBD9F1}" srcId="{CB358097-DFDF-489F-86A9-327612B67E04}" destId="{D5A7FD87-25D0-4FEE-AF5C-CA09C3F9A73E}" srcOrd="0" destOrd="0" parTransId="{FF9DCE09-BC5C-48C5-9411-3E3678B65EAA}" sibTransId="{9D35EB18-3E24-4997-8D5D-2CAFE49C9F70}"/>
    <dgm:cxn modelId="{8A5CE787-DF23-4F40-97C4-6FD15F8B8A54}" srcId="{CB358097-DFDF-489F-86A9-327612B67E04}" destId="{B83405AC-74A6-441F-993C-BFDCE4FAB70E}" srcOrd="1" destOrd="0" parTransId="{BAB6463E-B7B0-4A1E-9D59-8DEC62C86EE7}" sibTransId="{A1A07863-30E7-4CB4-96B2-32AE5786058F}"/>
    <dgm:cxn modelId="{728FCBC6-5967-466B-A95D-F976FD74BA85}" type="presOf" srcId="{B83405AC-74A6-441F-993C-BFDCE4FAB70E}" destId="{7189427E-9D5C-4148-9688-379AECFE2CF5}" srcOrd="0" destOrd="0" presId="urn:microsoft.com/office/officeart/2005/8/layout/hList1"/>
    <dgm:cxn modelId="{1ED8489E-CE1F-47DE-9905-C9F1B963EC78}" type="presOf" srcId="{E3B22B23-2270-4063-84AB-C54BB89DA3B0}" destId="{7532E2F0-BCE9-4AE9-AC62-A8F3BC5D54AE}" srcOrd="0" destOrd="0" presId="urn:microsoft.com/office/officeart/2005/8/layout/hList1"/>
    <dgm:cxn modelId="{EDA3394C-EAE1-45D8-8BA5-F062A1AE9F8F}" type="presOf" srcId="{B7179CDA-E28F-447B-AD89-2F1091E137C5}" destId="{E75C4CFB-A484-48DC-9BE4-C417912B6C7D}" srcOrd="0" destOrd="0" presId="urn:microsoft.com/office/officeart/2005/8/layout/hList1"/>
    <dgm:cxn modelId="{31E069B7-0362-4F72-B5B6-100400C7EA31}" type="presOf" srcId="{11FA1420-E49A-418F-B837-E80F5ACEE67B}" destId="{8C4ECA13-697B-45A5-95EE-20D260DFEDB0}" srcOrd="0" destOrd="1" presId="urn:microsoft.com/office/officeart/2005/8/layout/hList1"/>
    <dgm:cxn modelId="{F787D16A-1C7A-45C0-A718-D65445249D9E}" srcId="{1D7F73D1-6135-48D8-BC37-925AC5F8DBA1}" destId="{71121554-C665-4468-BE9A-8087B116BFCE}" srcOrd="2" destOrd="0" parTransId="{07B29A24-4094-4C87-A87B-62D2E918F29A}" sibTransId="{D1D9EDCE-E0CA-437D-878E-4183AD506DD1}"/>
    <dgm:cxn modelId="{B8E7E895-3444-4262-B588-0AD1B97BDFCB}" srcId="{E3B22B23-2270-4063-84AB-C54BB89DA3B0}" destId="{11FA1420-E49A-418F-B837-E80F5ACEE67B}" srcOrd="1" destOrd="0" parTransId="{678F2E14-7654-4D23-BF9A-BE7C74684126}" sibTransId="{4052C4FE-4D77-42E0-80C4-B046CCDE47C0}"/>
    <dgm:cxn modelId="{64B69F8D-B5FE-406B-90EA-C84A73525ADD}" srcId="{B83405AC-74A6-441F-993C-BFDCE4FAB70E}" destId="{1A02D8C6-126A-47B2-A14B-050514B6AA60}" srcOrd="1" destOrd="0" parTransId="{BD44316A-087D-49BD-9AB6-C9FDDE1911BA}" sibTransId="{77A1FD9E-5332-40E3-84ED-06E7C725BDF7}"/>
    <dgm:cxn modelId="{9FA84E69-45C5-4E7A-A8E7-3E44121BD858}" type="presOf" srcId="{5483F8FE-E551-47CC-84A0-E117D4407360}" destId="{8C4ECA13-697B-45A5-95EE-20D260DFEDB0}" srcOrd="0" destOrd="0" presId="urn:microsoft.com/office/officeart/2005/8/layout/hList1"/>
    <dgm:cxn modelId="{4FEFB413-AC42-4D9F-AF79-0D4CE24E498C}" type="presOf" srcId="{1A02D8C6-126A-47B2-A14B-050514B6AA60}" destId="{B8B60653-6309-48BF-90C4-C6F6F050907C}" srcOrd="0" destOrd="1" presId="urn:microsoft.com/office/officeart/2005/8/layout/hList1"/>
    <dgm:cxn modelId="{E761643A-FE82-4082-8BDC-B8B45AB6F13F}" type="presOf" srcId="{7E215EBE-14B6-4485-A250-6188B28A0FDF}" destId="{39BA61AA-23AA-4894-AF61-7BDC3481792D}" srcOrd="0" destOrd="0" presId="urn:microsoft.com/office/officeart/2005/8/layout/hList1"/>
    <dgm:cxn modelId="{7B07E133-8F81-4E23-B6AC-EF1B689EA481}" type="presOf" srcId="{CB358097-DFDF-489F-86A9-327612B67E04}" destId="{C9C30E5D-7146-4633-811A-ADCACA2DF1C1}" srcOrd="0" destOrd="0" presId="urn:microsoft.com/office/officeart/2005/8/layout/hList1"/>
    <dgm:cxn modelId="{86F2EEA2-AF0C-4CC8-BD6B-D1EEF90008D7}" type="presOf" srcId="{E215CFF7-1AAA-4720-8004-40FB2BCC2311}" destId="{E75C4CFB-A484-48DC-9BE4-C417912B6C7D}" srcOrd="0" destOrd="1" presId="urn:microsoft.com/office/officeart/2005/8/layout/hList1"/>
    <dgm:cxn modelId="{FDCDACC8-13DB-4C73-8041-A75CC230037B}" srcId="{1D7F73D1-6135-48D8-BC37-925AC5F8DBA1}" destId="{9594EDA3-B186-4785-91E1-54EC455BC6C4}" srcOrd="1" destOrd="0" parTransId="{D8D189BB-4BCE-4974-82ED-304347DF6D24}" sibTransId="{91A7E9B4-0796-4F95-BF24-A368C5DA1669}"/>
    <dgm:cxn modelId="{D180745B-C650-4D9E-8892-A7BE4C740AEC}" srcId="{CB358097-DFDF-489F-86A9-327612B67E04}" destId="{7E215EBE-14B6-4485-A250-6188B28A0FDF}" srcOrd="4" destOrd="0" parTransId="{301FAB1B-49F5-482D-9A62-FF26047EC8FE}" sibTransId="{CC883279-B411-4EA0-B7FF-92AAC8FF461D}"/>
    <dgm:cxn modelId="{9A53C9CE-6D9C-4547-96EF-0BC702FCCD49}" type="presOf" srcId="{9594EDA3-B186-4785-91E1-54EC455BC6C4}" destId="{6CA62B12-6C5B-4DA4-B422-B9E6B5E05B92}" srcOrd="0" destOrd="1" presId="urn:microsoft.com/office/officeart/2005/8/layout/hList1"/>
    <dgm:cxn modelId="{8424E778-04FC-4978-809D-6087278C3AE4}" srcId="{CB358097-DFDF-489F-86A9-327612B67E04}" destId="{E3B22B23-2270-4063-84AB-C54BB89DA3B0}" srcOrd="3" destOrd="0" parTransId="{9D978215-E5A7-4E64-99BD-798E64068CEC}" sibTransId="{D5AF72E9-1C8B-41C1-B943-8A7FD48B20B6}"/>
    <dgm:cxn modelId="{9F5C783B-9C01-4794-A444-492001972381}" srcId="{7E215EBE-14B6-4485-A250-6188B28A0FDF}" destId="{B7179CDA-E28F-447B-AD89-2F1091E137C5}" srcOrd="0" destOrd="0" parTransId="{CE2A05B4-6091-4B07-BFE4-0CB078469DCA}" sibTransId="{0CCBCF6D-045A-40BD-8AB9-7AAD4997C3F9}"/>
    <dgm:cxn modelId="{D79D31F6-F114-4D0A-8C8B-7382196C1FA1}" type="presOf" srcId="{864D019C-2A6B-4DC1-92AF-C8FFD2226BF0}" destId="{E75C4CFB-A484-48DC-9BE4-C417912B6C7D}" srcOrd="0" destOrd="2" presId="urn:microsoft.com/office/officeart/2005/8/layout/hList1"/>
    <dgm:cxn modelId="{4945C234-D1F6-4C46-840D-F9D16D32E593}" type="presOf" srcId="{B4711DF2-0826-45DD-9128-2C7CA9699CAD}" destId="{B8B60653-6309-48BF-90C4-C6F6F050907C}" srcOrd="0" destOrd="2" presId="urn:microsoft.com/office/officeart/2005/8/layout/hList1"/>
    <dgm:cxn modelId="{23CB159B-1CF7-4C82-8E22-D9FDA42137C2}" srcId="{D5A7FD87-25D0-4FEE-AF5C-CA09C3F9A73E}" destId="{9D32F594-9A67-480A-B7F0-708FF3E82D1C}" srcOrd="0" destOrd="0" parTransId="{4F270442-10DC-4041-B70C-B99B54429468}" sibTransId="{FF2685D1-ADF5-4F33-A43D-CFA86136DCE6}"/>
    <dgm:cxn modelId="{B1556287-470A-490D-A99E-C8A8207E91A1}" type="presOf" srcId="{71121554-C665-4468-BE9A-8087B116BFCE}" destId="{6CA62B12-6C5B-4DA4-B422-B9E6B5E05B92}" srcOrd="0" destOrd="2" presId="urn:microsoft.com/office/officeart/2005/8/layout/hList1"/>
    <dgm:cxn modelId="{68AD8B08-D1E5-4CF9-A590-D3D05E557F6E}" type="presOf" srcId="{43D391BC-4822-40E1-B89E-B32BF6F70FC7}" destId="{B8B60653-6309-48BF-90C4-C6F6F050907C}" srcOrd="0" destOrd="0" presId="urn:microsoft.com/office/officeart/2005/8/layout/hList1"/>
    <dgm:cxn modelId="{E78204B7-27AF-426F-9124-6BD63EE9F25A}" type="presOf" srcId="{CC760A74-1A17-4D31-9697-62CEF3785710}" destId="{8C4ECA13-697B-45A5-95EE-20D260DFEDB0}" srcOrd="0" destOrd="2" presId="urn:microsoft.com/office/officeart/2005/8/layout/hList1"/>
    <dgm:cxn modelId="{BC0B7E3E-AA0A-4E31-BB10-5EF530C864F1}" srcId="{B83405AC-74A6-441F-993C-BFDCE4FAB70E}" destId="{43D391BC-4822-40E1-B89E-B32BF6F70FC7}" srcOrd="0" destOrd="0" parTransId="{D75BE22C-A218-4246-B252-617C37B4BBF9}" sibTransId="{55556726-8D66-4284-BB61-4C5FA77BE0BA}"/>
    <dgm:cxn modelId="{4489E8F2-CFC0-42E6-B553-30887340293E}" srcId="{1D7F73D1-6135-48D8-BC37-925AC5F8DBA1}" destId="{0291FE7C-4D2C-4DAC-986D-1866AB09F865}" srcOrd="0" destOrd="0" parTransId="{A147513D-7B4C-4136-9987-965AD8B83F14}" sibTransId="{2D4801B7-E9E4-4AF0-BF2E-4B51925C2CDE}"/>
    <dgm:cxn modelId="{C3D3E967-84E6-4046-8249-3C645995252D}" type="presOf" srcId="{1D7F73D1-6135-48D8-BC37-925AC5F8DBA1}" destId="{875E8C80-1075-481A-B881-70F98CDE684D}" srcOrd="0" destOrd="0" presId="urn:microsoft.com/office/officeart/2005/8/layout/hList1"/>
    <dgm:cxn modelId="{AFB616DD-22C8-45C3-B170-40B9F71067AE}" type="presOf" srcId="{D5A7FD87-25D0-4FEE-AF5C-CA09C3F9A73E}" destId="{A2B1BC41-D9A0-4B3D-B76F-46ED5B118858}" srcOrd="0" destOrd="0" presId="urn:microsoft.com/office/officeart/2005/8/layout/hList1"/>
    <dgm:cxn modelId="{683104D8-AEDE-4037-B38B-A13AA5702B71}" srcId="{E3B22B23-2270-4063-84AB-C54BB89DA3B0}" destId="{CC760A74-1A17-4D31-9697-62CEF3785710}" srcOrd="2" destOrd="0" parTransId="{9FDB1705-3595-471C-9B8D-8F89BDBFE866}" sibTransId="{CCF2832A-33D1-4C2D-9B28-27428E0D4F90}"/>
    <dgm:cxn modelId="{C4B7CB0A-929B-4F75-A26D-CBB7DD20448A}" srcId="{E3B22B23-2270-4063-84AB-C54BB89DA3B0}" destId="{5483F8FE-E551-47CC-84A0-E117D4407360}" srcOrd="0" destOrd="0" parTransId="{55EECAB2-9C2A-4346-978D-F2D1656DD421}" sibTransId="{491955C0-09EE-462A-A25F-4699192BA031}"/>
    <dgm:cxn modelId="{655AAB34-AFEA-4490-89C7-947720367D5E}" srcId="{7E215EBE-14B6-4485-A250-6188B28A0FDF}" destId="{864D019C-2A6B-4DC1-92AF-C8FFD2226BF0}" srcOrd="2" destOrd="0" parTransId="{04963C9B-23A9-4353-B6BB-7F797A7DA779}" sibTransId="{269F3B59-DA71-4DCD-B577-7C8FCB70E83F}"/>
    <dgm:cxn modelId="{FA860610-911B-4DB9-BB82-A9B0A988F876}" type="presParOf" srcId="{C9C30E5D-7146-4633-811A-ADCACA2DF1C1}" destId="{B538183D-D9EF-49C4-B162-32AE112A9819}" srcOrd="0" destOrd="0" presId="urn:microsoft.com/office/officeart/2005/8/layout/hList1"/>
    <dgm:cxn modelId="{41CA2978-B0F4-4D60-9FFB-A402BFEDF18F}" type="presParOf" srcId="{B538183D-D9EF-49C4-B162-32AE112A9819}" destId="{A2B1BC41-D9A0-4B3D-B76F-46ED5B118858}" srcOrd="0" destOrd="0" presId="urn:microsoft.com/office/officeart/2005/8/layout/hList1"/>
    <dgm:cxn modelId="{62468A3F-CCC1-48D6-B4A8-820825C01A1F}" type="presParOf" srcId="{B538183D-D9EF-49C4-B162-32AE112A9819}" destId="{8276C241-A9B2-4D4D-8465-F079672742DC}" srcOrd="1" destOrd="0" presId="urn:microsoft.com/office/officeart/2005/8/layout/hList1"/>
    <dgm:cxn modelId="{07602F92-BCAC-4DBF-811B-E5C76FA346AA}" type="presParOf" srcId="{C9C30E5D-7146-4633-811A-ADCACA2DF1C1}" destId="{38DF541B-482F-45DC-8AE6-0FD4DE9B5FE2}" srcOrd="1" destOrd="0" presId="urn:microsoft.com/office/officeart/2005/8/layout/hList1"/>
    <dgm:cxn modelId="{6FC68837-E132-4838-BFB4-83ADBB41D004}" type="presParOf" srcId="{C9C30E5D-7146-4633-811A-ADCACA2DF1C1}" destId="{EE6EE8BE-B405-4982-A3AB-C00F5EDE48D3}" srcOrd="2" destOrd="0" presId="urn:microsoft.com/office/officeart/2005/8/layout/hList1"/>
    <dgm:cxn modelId="{6B26920B-7BAB-4ED7-8E64-290E6DE95D3C}" type="presParOf" srcId="{EE6EE8BE-B405-4982-A3AB-C00F5EDE48D3}" destId="{7189427E-9D5C-4148-9688-379AECFE2CF5}" srcOrd="0" destOrd="0" presId="urn:microsoft.com/office/officeart/2005/8/layout/hList1"/>
    <dgm:cxn modelId="{112244CE-D492-4BB0-B4C0-9B58F2F96545}" type="presParOf" srcId="{EE6EE8BE-B405-4982-A3AB-C00F5EDE48D3}" destId="{B8B60653-6309-48BF-90C4-C6F6F050907C}" srcOrd="1" destOrd="0" presId="urn:microsoft.com/office/officeart/2005/8/layout/hList1"/>
    <dgm:cxn modelId="{B6CCB7C9-22D5-48E6-AC22-3E9F660F64D6}" type="presParOf" srcId="{C9C30E5D-7146-4633-811A-ADCACA2DF1C1}" destId="{498C844D-A479-45DD-B7E6-33DA70961814}" srcOrd="3" destOrd="0" presId="urn:microsoft.com/office/officeart/2005/8/layout/hList1"/>
    <dgm:cxn modelId="{E28CB753-5BED-46A5-8A15-AB8BA966BC0A}" type="presParOf" srcId="{C9C30E5D-7146-4633-811A-ADCACA2DF1C1}" destId="{E5E74627-DC53-4F94-ABC7-4863D0CEAEAE}" srcOrd="4" destOrd="0" presId="urn:microsoft.com/office/officeart/2005/8/layout/hList1"/>
    <dgm:cxn modelId="{36A6C580-8C3C-4EBD-97AF-E51CBE073000}" type="presParOf" srcId="{E5E74627-DC53-4F94-ABC7-4863D0CEAEAE}" destId="{875E8C80-1075-481A-B881-70F98CDE684D}" srcOrd="0" destOrd="0" presId="urn:microsoft.com/office/officeart/2005/8/layout/hList1"/>
    <dgm:cxn modelId="{53A6EFA2-27B1-4975-A1BD-80AC92478534}" type="presParOf" srcId="{E5E74627-DC53-4F94-ABC7-4863D0CEAEAE}" destId="{6CA62B12-6C5B-4DA4-B422-B9E6B5E05B92}" srcOrd="1" destOrd="0" presId="urn:microsoft.com/office/officeart/2005/8/layout/hList1"/>
    <dgm:cxn modelId="{878C67BB-5496-4AAD-BE5F-A4EE3D48B216}" type="presParOf" srcId="{C9C30E5D-7146-4633-811A-ADCACA2DF1C1}" destId="{6AC13B3E-A38B-4BF8-84F8-6B959FC35543}" srcOrd="5" destOrd="0" presId="urn:microsoft.com/office/officeart/2005/8/layout/hList1"/>
    <dgm:cxn modelId="{450081C3-A2EE-48E5-84C2-8794F86052EC}" type="presParOf" srcId="{C9C30E5D-7146-4633-811A-ADCACA2DF1C1}" destId="{927518E0-0CD3-48F5-96EC-A5F45BB50C54}" srcOrd="6" destOrd="0" presId="urn:microsoft.com/office/officeart/2005/8/layout/hList1"/>
    <dgm:cxn modelId="{F8432E98-72A1-4DF9-BFE1-927D31C1D0C3}" type="presParOf" srcId="{927518E0-0CD3-48F5-96EC-A5F45BB50C54}" destId="{7532E2F0-BCE9-4AE9-AC62-A8F3BC5D54AE}" srcOrd="0" destOrd="0" presId="urn:microsoft.com/office/officeart/2005/8/layout/hList1"/>
    <dgm:cxn modelId="{A471F8EE-F7B7-4B29-94C2-BE418892C544}" type="presParOf" srcId="{927518E0-0CD3-48F5-96EC-A5F45BB50C54}" destId="{8C4ECA13-697B-45A5-95EE-20D260DFEDB0}" srcOrd="1" destOrd="0" presId="urn:microsoft.com/office/officeart/2005/8/layout/hList1"/>
    <dgm:cxn modelId="{1E9A5B22-73A3-41E3-8499-F49938DDF39F}" type="presParOf" srcId="{C9C30E5D-7146-4633-811A-ADCACA2DF1C1}" destId="{B7F08901-14DE-4A55-9BE6-9EB914A7CED3}" srcOrd="7" destOrd="0" presId="urn:microsoft.com/office/officeart/2005/8/layout/hList1"/>
    <dgm:cxn modelId="{4F9309CC-76F5-4D32-AF36-FF6E548770BE}" type="presParOf" srcId="{C9C30E5D-7146-4633-811A-ADCACA2DF1C1}" destId="{4B0A4D51-0335-487C-99F9-9B5B9DDF6FCB}" srcOrd="8" destOrd="0" presId="urn:microsoft.com/office/officeart/2005/8/layout/hList1"/>
    <dgm:cxn modelId="{7D14198B-D755-4F8A-A8ED-B9F15F845356}" type="presParOf" srcId="{4B0A4D51-0335-487C-99F9-9B5B9DDF6FCB}" destId="{39BA61AA-23AA-4894-AF61-7BDC3481792D}" srcOrd="0" destOrd="0" presId="urn:microsoft.com/office/officeart/2005/8/layout/hList1"/>
    <dgm:cxn modelId="{469BBFD5-A310-4991-A561-C17F135D066F}" type="presParOf" srcId="{4B0A4D51-0335-487C-99F9-9B5B9DDF6FCB}" destId="{E75C4CFB-A484-48DC-9BE4-C417912B6C7D}" srcOrd="1" destOrd="0" presId="urn:microsoft.com/office/officeart/2005/8/layout/hList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B1BC41-D9A0-4B3D-B76F-46ED5B118858}">
      <dsp:nvSpPr>
        <dsp:cNvPr id="0" name=""/>
        <dsp:cNvSpPr/>
      </dsp:nvSpPr>
      <dsp:spPr>
        <a:xfrm>
          <a:off x="0" y="945298"/>
          <a:ext cx="1512364" cy="586031"/>
        </a:xfrm>
        <a:prstGeom prst="rect">
          <a:avLst/>
        </a:prstGeom>
        <a:solidFill>
          <a:schemeClr val="accent1">
            <a:hueOff val="0"/>
            <a:satOff val="0"/>
            <a:lumOff val="0"/>
            <a:alpha val="5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Issue</a:t>
          </a:r>
          <a:endParaRPr lang="en-US" sz="1400" kern="1200" dirty="0">
            <a:solidFill>
              <a:schemeClr val="tx1"/>
            </a:solidFill>
          </a:endParaRPr>
        </a:p>
      </dsp:txBody>
      <dsp:txXfrm>
        <a:off x="0" y="945298"/>
        <a:ext cx="1512364" cy="586031"/>
      </dsp:txXfrm>
    </dsp:sp>
    <dsp:sp modelId="{8276C241-A9B2-4D4D-8465-F079672742DC}">
      <dsp:nvSpPr>
        <dsp:cNvPr id="0" name=""/>
        <dsp:cNvSpPr/>
      </dsp:nvSpPr>
      <dsp:spPr>
        <a:xfrm>
          <a:off x="3945" y="1520940"/>
          <a:ext cx="1512364" cy="24174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Invasive species causing loss of rangeland and ecosystem damage</a:t>
          </a:r>
          <a:endParaRPr lang="en-US" sz="1400" kern="1200" dirty="0"/>
        </a:p>
      </dsp:txBody>
      <dsp:txXfrm>
        <a:off x="3945" y="1520940"/>
        <a:ext cx="1512364" cy="2417487"/>
      </dsp:txXfrm>
    </dsp:sp>
    <dsp:sp modelId="{7189427E-9D5C-4148-9688-379AECFE2CF5}">
      <dsp:nvSpPr>
        <dsp:cNvPr id="0" name=""/>
        <dsp:cNvSpPr/>
      </dsp:nvSpPr>
      <dsp:spPr>
        <a:xfrm>
          <a:off x="1728040" y="934908"/>
          <a:ext cx="1512364" cy="586031"/>
        </a:xfrm>
        <a:prstGeom prst="rect">
          <a:avLst/>
        </a:prstGeom>
        <a:solidFill>
          <a:srgbClr val="F1D055">
            <a:alpha val="75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ts val="0"/>
            </a:spcAft>
          </a:pPr>
          <a:r>
            <a:rPr lang="en-US" sz="1400" kern="1200" dirty="0" smtClean="0">
              <a:solidFill>
                <a:schemeClr val="tx1"/>
              </a:solidFill>
            </a:rPr>
            <a:t>Activity	</a:t>
          </a:r>
          <a:endParaRPr lang="en-US" sz="1400" kern="1200" dirty="0">
            <a:solidFill>
              <a:schemeClr val="tx1"/>
            </a:solidFill>
          </a:endParaRPr>
        </a:p>
      </dsp:txBody>
      <dsp:txXfrm>
        <a:off x="1728040" y="934908"/>
        <a:ext cx="1512364" cy="586031"/>
      </dsp:txXfrm>
    </dsp:sp>
    <dsp:sp modelId="{B8B60653-6309-48BF-90C4-C6F6F050907C}">
      <dsp:nvSpPr>
        <dsp:cNvPr id="0" name=""/>
        <dsp:cNvSpPr/>
      </dsp:nvSpPr>
      <dsp:spPr>
        <a:xfrm>
          <a:off x="1728040" y="1520940"/>
          <a:ext cx="1512364" cy="24174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Develop workshops for ranchers and managers on yellow star thistle control</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Research on prevention and control for 3 invasive species</a:t>
          </a:r>
          <a:endParaRPr lang="en-US" sz="1400" kern="1200" dirty="0"/>
        </a:p>
      </dsp:txBody>
      <dsp:txXfrm>
        <a:off x="1728040" y="1520940"/>
        <a:ext cx="1512364" cy="2417487"/>
      </dsp:txXfrm>
    </dsp:sp>
    <dsp:sp modelId="{875E8C80-1075-481A-B881-70F98CDE684D}">
      <dsp:nvSpPr>
        <dsp:cNvPr id="0" name=""/>
        <dsp:cNvSpPr/>
      </dsp:nvSpPr>
      <dsp:spPr>
        <a:xfrm>
          <a:off x="3452135" y="934908"/>
          <a:ext cx="1512364" cy="586031"/>
        </a:xfrm>
        <a:prstGeom prst="rect">
          <a:avLst/>
        </a:prstGeom>
        <a:solidFill>
          <a:srgbClr val="F1D055">
            <a:alpha val="75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Outputs/</a:t>
          </a:r>
        </a:p>
        <a:p>
          <a:pPr lvl="0" algn="ctr" defTabSz="622300">
            <a:lnSpc>
              <a:spcPct val="90000"/>
            </a:lnSpc>
            <a:spcBef>
              <a:spcPct val="0"/>
            </a:spcBef>
            <a:spcAft>
              <a:spcPct val="35000"/>
            </a:spcAft>
          </a:pPr>
          <a:r>
            <a:rPr lang="en-US" sz="1400" kern="1200" dirty="0" smtClean="0">
              <a:solidFill>
                <a:schemeClr val="tx1"/>
              </a:solidFill>
            </a:rPr>
            <a:t>Products</a:t>
          </a:r>
          <a:endParaRPr lang="en-US" sz="1400" kern="1200" dirty="0">
            <a:solidFill>
              <a:schemeClr val="tx1"/>
            </a:solidFill>
          </a:endParaRPr>
        </a:p>
      </dsp:txBody>
      <dsp:txXfrm>
        <a:off x="3452135" y="934908"/>
        <a:ext cx="1512364" cy="586031"/>
      </dsp:txXfrm>
    </dsp:sp>
    <dsp:sp modelId="{6CA62B12-6C5B-4DA4-B422-B9E6B5E05B92}">
      <dsp:nvSpPr>
        <dsp:cNvPr id="0" name=""/>
        <dsp:cNvSpPr/>
      </dsp:nvSpPr>
      <dsp:spPr>
        <a:xfrm>
          <a:off x="3452135" y="1520940"/>
          <a:ext cx="1512364" cy="24174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New techniques for control of yellow star thistle</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Research pubs and newsletter on prevention and control methods for 3 invasive species</a:t>
          </a:r>
          <a:endParaRPr lang="en-US" sz="1400" kern="1200" dirty="0"/>
        </a:p>
      </dsp:txBody>
      <dsp:txXfrm>
        <a:off x="3452135" y="1520940"/>
        <a:ext cx="1512364" cy="2417487"/>
      </dsp:txXfrm>
    </dsp:sp>
    <dsp:sp modelId="{7532E2F0-BCE9-4AE9-AC62-A8F3BC5D54AE}">
      <dsp:nvSpPr>
        <dsp:cNvPr id="0" name=""/>
        <dsp:cNvSpPr/>
      </dsp:nvSpPr>
      <dsp:spPr>
        <a:xfrm>
          <a:off x="5176230" y="934908"/>
          <a:ext cx="1512364" cy="586031"/>
        </a:xfrm>
        <a:prstGeom prst="rect">
          <a:avLst/>
        </a:prstGeom>
        <a:solidFill>
          <a:schemeClr val="accent3">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Intermediate</a:t>
          </a:r>
          <a:r>
            <a:rPr lang="en-US" sz="1400" kern="1200" dirty="0" smtClean="0"/>
            <a:t> </a:t>
          </a:r>
          <a:r>
            <a:rPr lang="en-US" sz="1400" kern="1200" dirty="0" smtClean="0">
              <a:solidFill>
                <a:schemeClr val="tx1"/>
              </a:solidFill>
            </a:rPr>
            <a:t>Outcomes</a:t>
          </a:r>
          <a:endParaRPr lang="en-US" sz="1400" kern="1200" dirty="0">
            <a:solidFill>
              <a:schemeClr val="tx1"/>
            </a:solidFill>
          </a:endParaRPr>
        </a:p>
      </dsp:txBody>
      <dsp:txXfrm>
        <a:off x="5176230" y="934908"/>
        <a:ext cx="1512364" cy="586031"/>
      </dsp:txXfrm>
    </dsp:sp>
    <dsp:sp modelId="{8C4ECA13-697B-45A5-95EE-20D260DFEDB0}">
      <dsp:nvSpPr>
        <dsp:cNvPr id="0" name=""/>
        <dsp:cNvSpPr/>
      </dsp:nvSpPr>
      <dsp:spPr>
        <a:xfrm>
          <a:off x="5176230" y="1520940"/>
          <a:ext cx="1512364" cy="24174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Ranchers and managers gain knowledge of control yellow star </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Ranchers and mangers adopt recommended control practices	</a:t>
          </a:r>
          <a:endParaRPr lang="en-US" sz="1400" kern="1200" dirty="0"/>
        </a:p>
      </dsp:txBody>
      <dsp:txXfrm>
        <a:off x="5176230" y="1520940"/>
        <a:ext cx="1512364" cy="2417487"/>
      </dsp:txXfrm>
    </dsp:sp>
    <dsp:sp modelId="{39BA61AA-23AA-4894-AF61-7BDC3481792D}">
      <dsp:nvSpPr>
        <dsp:cNvPr id="0" name=""/>
        <dsp:cNvSpPr/>
      </dsp:nvSpPr>
      <dsp:spPr>
        <a:xfrm>
          <a:off x="6900325" y="934908"/>
          <a:ext cx="1512364" cy="586031"/>
        </a:xfrm>
        <a:prstGeom prst="rect">
          <a:avLst/>
        </a:prstGeom>
        <a:solidFill>
          <a:schemeClr val="accent3">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Condition</a:t>
          </a:r>
          <a:r>
            <a:rPr lang="en-US" sz="1400" kern="1200" dirty="0" smtClean="0"/>
            <a:t> </a:t>
          </a:r>
          <a:r>
            <a:rPr lang="en-US" sz="1400" kern="1200" dirty="0" smtClean="0">
              <a:solidFill>
                <a:schemeClr val="tx1"/>
              </a:solidFill>
            </a:rPr>
            <a:t>Outcomes</a:t>
          </a:r>
          <a:endParaRPr lang="en-US" sz="1400" kern="1200" dirty="0">
            <a:solidFill>
              <a:schemeClr val="tx1"/>
            </a:solidFill>
          </a:endParaRPr>
        </a:p>
      </dsp:txBody>
      <dsp:txXfrm>
        <a:off x="6900325" y="934908"/>
        <a:ext cx="1512364" cy="586031"/>
      </dsp:txXfrm>
    </dsp:sp>
    <dsp:sp modelId="{E75C4CFB-A484-48DC-9BE4-C417912B6C7D}">
      <dsp:nvSpPr>
        <dsp:cNvPr id="0" name=""/>
        <dsp:cNvSpPr/>
      </dsp:nvSpPr>
      <dsp:spPr>
        <a:xfrm>
          <a:off x="6900325" y="1520940"/>
          <a:ext cx="1512364" cy="24174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Ranchers gain improved return for intermountain alfalfa</a:t>
          </a: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r>
            <a:rPr lang="en-US" sz="1400" kern="1200" dirty="0" smtClean="0"/>
            <a:t>Improved health of ecosystem and native species</a:t>
          </a:r>
          <a:endParaRPr lang="en-US" sz="1400" kern="1200" dirty="0"/>
        </a:p>
      </dsp:txBody>
      <dsp:txXfrm>
        <a:off x="6900325" y="1520940"/>
        <a:ext cx="1512364" cy="241748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03C95CC-FF88-4938-8B9C-0E87AE589525}" type="datetimeFigureOut">
              <a:rPr lang="en-US" smtClean="0"/>
              <a:pPr/>
              <a:t>5/4/2012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3A5B87D-63D8-4C09-B2C6-799BC8A4F8F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vl1pPr>
          </a:lstStyle>
          <a:p>
            <a:pPr>
              <a:defRPr/>
            </a:pPr>
            <a:fld id="{454CFEB3-4574-46E9-9791-D80127F8B64C}" type="datetimeFigureOut">
              <a:rPr lang="en-US"/>
              <a:pPr>
                <a:defRPr/>
              </a:pPr>
              <a:t>5/4/2012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vl1pPr>
          </a:lstStyle>
          <a:p>
            <a:pPr>
              <a:defRPr/>
            </a:pPr>
            <a:fld id="{35A3C43C-CCD4-4CC5-92F1-9EA3C7BA8A2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A3C43C-CCD4-4CC5-92F1-9EA3C7BA8A2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76B46-F0B2-44E3-8DC4-151E3D5E74AE}" type="slidenum">
              <a:rPr lang="en-US"/>
              <a:pPr/>
              <a:t>10</a:t>
            </a:fld>
            <a:endParaRPr lang="en-US"/>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en-US" sz="14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11A726-2984-4A0D-9F5F-7C1A2B2048F5}" type="slidenum">
              <a:rPr lang="en-US"/>
              <a:pPr/>
              <a:t>11</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5A3C43C-CCD4-4CC5-92F1-9EA3C7BA8A2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465887">
              <a:defRPr/>
            </a:pPr>
            <a:endParaRPr lang="en-US" b="0" baseline="0" dirty="0" smtClean="0">
              <a:solidFill>
                <a:srgbClr val="FF0000"/>
              </a:solidFill>
              <a:latin typeface="Arial" pitchFamily="34" charset="0"/>
            </a:endParaRPr>
          </a:p>
        </p:txBody>
      </p:sp>
      <p:sp>
        <p:nvSpPr>
          <p:cNvPr id="4" name="Slide Number Placeholder 3"/>
          <p:cNvSpPr>
            <a:spLocks noGrp="1"/>
          </p:cNvSpPr>
          <p:nvPr>
            <p:ph type="sldNum" sz="quarter" idx="10"/>
          </p:nvPr>
        </p:nvSpPr>
        <p:spPr/>
        <p:txBody>
          <a:bodyPr/>
          <a:lstStyle/>
          <a:p>
            <a:pPr>
              <a:defRPr/>
            </a:pPr>
            <a:fld id="{35A3C43C-CCD4-4CC5-92F1-9EA3C7BA8A2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35A3C43C-CCD4-4CC5-92F1-9EA3C7BA8A2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A3C43C-CCD4-4CC5-92F1-9EA3C7BA8A2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A3C43C-CCD4-4CC5-92F1-9EA3C7BA8A2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A3C43C-CCD4-4CC5-92F1-9EA3C7BA8A2B}"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A3C43C-CCD4-4CC5-92F1-9EA3C7BA8A2B}"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35A3C43C-CCD4-4CC5-92F1-9EA3C7BA8A2B}"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12FD806-BC3C-41FF-BA01-44ACF7C8857E}" type="slidenum">
              <a:rPr lang="en-US" smtClean="0">
                <a:latin typeface="Arial" pitchFamily="34" charset="0"/>
              </a:rPr>
              <a:pPr/>
              <a:t>2</a:t>
            </a:fld>
            <a:endParaRPr lang="en-US" smtClean="0">
              <a:latin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701675" y="4416426"/>
            <a:ext cx="5607050" cy="4348163"/>
          </a:xfrm>
          <a:noFill/>
          <a:ln/>
        </p:spPr>
        <p:txBody>
          <a:bodyPr/>
          <a:lstStyle/>
          <a:p>
            <a:pPr marL="227001" indent="-227001"/>
            <a:endParaRPr lang="en-US" sz="700"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35A3C43C-CCD4-4CC5-92F1-9EA3C7BA8A2B}"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None/>
            </a:pPr>
            <a:endParaRPr lang="en-US" baseline="0" dirty="0" smtClean="0"/>
          </a:p>
        </p:txBody>
      </p:sp>
      <p:sp>
        <p:nvSpPr>
          <p:cNvPr id="4" name="Slide Number Placeholder 3"/>
          <p:cNvSpPr>
            <a:spLocks noGrp="1"/>
          </p:cNvSpPr>
          <p:nvPr>
            <p:ph type="sldNum" sz="quarter" idx="10"/>
          </p:nvPr>
        </p:nvSpPr>
        <p:spPr/>
        <p:txBody>
          <a:bodyPr/>
          <a:lstStyle/>
          <a:p>
            <a:pPr>
              <a:defRPr/>
            </a:pPr>
            <a:fld id="{35A3C43C-CCD4-4CC5-92F1-9EA3C7BA8A2B}"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A3C43C-CCD4-4CC5-92F1-9EA3C7BA8A2B}" type="slidenum">
              <a:rPr lang="en-US" smtClean="0"/>
              <a:pPr>
                <a:defRPr/>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0655B69-CD42-45BC-B006-ADFB83050CC2}" type="slidenum">
              <a:rPr lang="en-US" smtClean="0">
                <a:latin typeface="Arial" pitchFamily="34" charset="0"/>
              </a:rPr>
              <a:pPr/>
              <a:t>3</a:t>
            </a:fld>
            <a:endParaRPr lang="en-US" smtClean="0">
              <a:latin typeface="Arial"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8733AD7-94CD-4C9B-8395-9B27C282B038}" type="slidenum">
              <a:rPr lang="en-US" smtClean="0">
                <a:latin typeface="Arial" pitchFamily="34" charset="0"/>
              </a:rPr>
              <a:pPr/>
              <a:t>4</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701675" y="4416426"/>
            <a:ext cx="5607050" cy="4492625"/>
          </a:xfrm>
          <a:noFill/>
          <a:ln/>
        </p:spPr>
        <p:txBody>
          <a:bodyPr/>
          <a:lstStyle/>
          <a:p>
            <a:pPr defTabSz="930224" eaLnBrk="1" hangingPunct="1"/>
            <a:endParaRPr lang="en-US" baseline="0"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A3C43C-CCD4-4CC5-92F1-9EA3C7BA8A2B}"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sz="1050" dirty="0" smtClean="0"/>
          </a:p>
          <a:p>
            <a:endParaRPr lang="en-US" dirty="0"/>
          </a:p>
        </p:txBody>
      </p:sp>
      <p:sp>
        <p:nvSpPr>
          <p:cNvPr id="4" name="Slide Number Placeholder 3"/>
          <p:cNvSpPr>
            <a:spLocks noGrp="1"/>
          </p:cNvSpPr>
          <p:nvPr>
            <p:ph type="sldNum" sz="quarter" idx="10"/>
          </p:nvPr>
        </p:nvSpPr>
        <p:spPr/>
        <p:txBody>
          <a:bodyPr/>
          <a:lstStyle/>
          <a:p>
            <a:pPr>
              <a:defRPr/>
            </a:pPr>
            <a:fld id="{35A3C43C-CCD4-4CC5-92F1-9EA3C7BA8A2B}"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9C53C32B-B049-4081-AED5-A1BE1329B770}" type="slidenum">
              <a:rPr lang="en-US"/>
              <a:pPr/>
              <a:t>7</a:t>
            </a:fld>
            <a:endParaRPr lang="en-US"/>
          </a:p>
        </p:txBody>
      </p:sp>
      <p:sp>
        <p:nvSpPr>
          <p:cNvPr id="256002" name="Rectangle 7"/>
          <p:cNvSpPr txBox="1">
            <a:spLocks noGrp="1" noChangeArrowheads="1"/>
          </p:cNvSpPr>
          <p:nvPr/>
        </p:nvSpPr>
        <p:spPr bwMode="auto">
          <a:xfrm>
            <a:off x="3972560" y="8831264"/>
            <a:ext cx="3037840" cy="465137"/>
          </a:xfrm>
          <a:prstGeom prst="rect">
            <a:avLst/>
          </a:prstGeom>
          <a:noFill/>
          <a:ln w="12700">
            <a:noFill/>
            <a:miter lim="800000"/>
            <a:headEnd type="none" w="sm" len="sm"/>
            <a:tailEnd type="none" w="sm" len="sm"/>
          </a:ln>
        </p:spPr>
        <p:txBody>
          <a:bodyPr lIns="94724" tIns="47362" rIns="94724" bIns="47362" anchor="b"/>
          <a:lstStyle/>
          <a:p>
            <a:pPr algn="r" defTabSz="947950"/>
            <a:fld id="{FFF5A479-EDC0-4F06-86E5-E342159C0D8B}" type="slidenum">
              <a:rPr lang="en-US" sz="1200">
                <a:latin typeface="Times New Roman" pitchFamily="18" charset="0"/>
                <a:ea typeface="ＭＳ Ｐゴシック" pitchFamily="-111" charset="-128"/>
              </a:rPr>
              <a:pPr algn="r" defTabSz="947950"/>
              <a:t>7</a:t>
            </a:fld>
            <a:endParaRPr lang="en-US" sz="1200" dirty="0">
              <a:latin typeface="Times New Roman" pitchFamily="18" charset="0"/>
              <a:ea typeface="ＭＳ Ｐゴシック" pitchFamily="-111" charset="-128"/>
            </a:endParaRPr>
          </a:p>
        </p:txBody>
      </p:sp>
      <p:sp>
        <p:nvSpPr>
          <p:cNvPr id="256003" name="Rectangle 7"/>
          <p:cNvSpPr txBox="1">
            <a:spLocks noGrp="1" noChangeArrowheads="1"/>
          </p:cNvSpPr>
          <p:nvPr/>
        </p:nvSpPr>
        <p:spPr bwMode="auto">
          <a:xfrm>
            <a:off x="3970938" y="8829675"/>
            <a:ext cx="3037840" cy="465138"/>
          </a:xfrm>
          <a:prstGeom prst="rect">
            <a:avLst/>
          </a:prstGeom>
          <a:noFill/>
          <a:ln w="9525">
            <a:noFill/>
            <a:miter lim="800000"/>
            <a:headEnd/>
            <a:tailEnd/>
          </a:ln>
        </p:spPr>
        <p:txBody>
          <a:bodyPr lIns="94947" tIns="47474" rIns="94947" bIns="47474" anchor="b"/>
          <a:lstStyle/>
          <a:p>
            <a:pPr algn="r" defTabSz="949568"/>
            <a:fld id="{EFA36F4A-5693-4169-8486-7D122AF0837E}" type="slidenum">
              <a:rPr lang="en-US" sz="1200">
                <a:latin typeface="Arial" charset="0"/>
                <a:ea typeface="ＭＳ Ｐゴシック" pitchFamily="-111" charset="-128"/>
              </a:rPr>
              <a:pPr algn="r" defTabSz="949568"/>
              <a:t>7</a:t>
            </a:fld>
            <a:endParaRPr lang="en-US" sz="1200" dirty="0">
              <a:latin typeface="Arial" charset="0"/>
              <a:ea typeface="ＭＳ Ｐゴシック" pitchFamily="-111" charset="-128"/>
            </a:endParaRPr>
          </a:p>
        </p:txBody>
      </p:sp>
      <p:sp>
        <p:nvSpPr>
          <p:cNvPr id="256004" name="Rectangle 2"/>
          <p:cNvSpPr>
            <a:spLocks noGrp="1" noRot="1" noChangeAspect="1" noChangeArrowheads="1" noTextEdit="1"/>
          </p:cNvSpPr>
          <p:nvPr>
            <p:ph type="sldImg"/>
          </p:nvPr>
        </p:nvSpPr>
        <p:spPr>
          <a:ln/>
        </p:spPr>
      </p:sp>
      <p:sp>
        <p:nvSpPr>
          <p:cNvPr id="256005" name="Rectangle 3"/>
          <p:cNvSpPr>
            <a:spLocks noGrp="1" noChangeArrowheads="1"/>
          </p:cNvSpPr>
          <p:nvPr>
            <p:ph type="body" idx="1"/>
          </p:nvPr>
        </p:nvSpPr>
        <p:spPr>
          <a:xfrm>
            <a:off x="701040" y="4416425"/>
            <a:ext cx="5608320" cy="4183063"/>
          </a:xfrm>
          <a:ln/>
        </p:spPr>
        <p:txBody>
          <a:bodyPr lIns="94947" tIns="47474" rIns="94947" bIns="47474"/>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35A3C43C-CCD4-4CC5-92F1-9EA3C7BA8A2B}"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b="1" dirty="0" smtClean="0">
              <a:latin typeface="Arial" pitchFamily="34" charset="0"/>
            </a:endParaRPr>
          </a:p>
        </p:txBody>
      </p:sp>
      <p:sp>
        <p:nvSpPr>
          <p:cNvPr id="35844" name="Slide Number Placeholder 3"/>
          <p:cNvSpPr>
            <a:spLocks noGrp="1"/>
          </p:cNvSpPr>
          <p:nvPr>
            <p:ph type="sldNum" sz="quarter" idx="5"/>
          </p:nvPr>
        </p:nvSpPr>
        <p:spPr>
          <a:noFill/>
        </p:spPr>
        <p:txBody>
          <a:bodyPr/>
          <a:lstStyle/>
          <a:p>
            <a:fld id="{2BCA5D4F-CBBE-4697-8868-E7F7A89F6A10}"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pic>
        <p:nvPicPr>
          <p:cNvPr id="2" name="Picture 2" descr="ANR_HEhorizon_poster9.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8" descr="ANR_PP_4Hs_grad.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981BD7-207A-4AD4-98FF-90E53E98DC2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98703815-4DF5-4035-9ED2-D994E0FFC9FF}"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69E17EEF-7896-4034-A5CD-471240519866}"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C8CE3E0-E6EF-43BD-A517-8D37A725463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C80A8881-52D4-4EE7-96B8-1AE3AEE9B831}" type="datetimeFigureOut">
              <a:rPr lang="en-US"/>
              <a:pPr>
                <a:defRPr/>
              </a:pPr>
              <a:t>5/4/2012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76B87ABE-8336-4113-8E9B-424666305AFD}" type="slidenum">
              <a:rPr lang="en-US"/>
              <a:pPr>
                <a:defRPr/>
              </a:pPr>
              <a:t>‹#›</a:t>
            </a:fld>
            <a:endParaRPr lang="en-US"/>
          </a:p>
        </p:txBody>
      </p:sp>
      <p:pic>
        <p:nvPicPr>
          <p:cNvPr id="1031" name="Picture 6" descr="ANR_PP_4Hs_grad.jpg"/>
          <p:cNvPicPr>
            <a:picLocks noChangeAspect="1"/>
          </p:cNvPicPr>
          <p:nvPr/>
        </p:nvPicPr>
        <p:blipFill>
          <a:blip r:embed="rId8"/>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9" r:id="rId5"/>
    <p:sldLayoutId id="2147483670" r:id="rId6"/>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D5862EAA-ADE5-419A-93BE-4A1DF641C206}" type="datetimeFigureOut">
              <a:rPr lang="en-US"/>
              <a:pPr>
                <a:defRPr/>
              </a:pPr>
              <a:t>5/4/2012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DFCCBE6D-618F-483C-8009-3008DB8C3065}" type="slidenum">
              <a:rPr lang="en-US"/>
              <a:pPr>
                <a:defRPr/>
              </a:pPr>
              <a:t>‹#›</a:t>
            </a:fld>
            <a:endParaRPr lang="en-US"/>
          </a:p>
        </p:txBody>
      </p:sp>
      <p:pic>
        <p:nvPicPr>
          <p:cNvPr id="2055" name="Picture 6" descr="ANR_PP_4Hs_grad_R.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ucanr.org/sites/CEprogramevaluation"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47058" y="395863"/>
            <a:ext cx="8196942" cy="1711751"/>
          </a:xfrm>
          <a:prstGeom prst="rect">
            <a:avLst/>
          </a:prstGeom>
          <a:noFill/>
        </p:spPr>
        <p:txBody>
          <a:bodyPr wrap="square">
            <a:spAutoFit/>
          </a:bodyPr>
          <a:lstStyle/>
          <a:p>
            <a:pPr marL="0" lvl="1" algn="ctr" fontAlgn="auto">
              <a:lnSpc>
                <a:spcPts val="4400"/>
              </a:lnSpc>
              <a:spcBef>
                <a:spcPts val="0"/>
              </a:spcBef>
              <a:spcAft>
                <a:spcPts val="0"/>
              </a:spcAft>
              <a:defRPr/>
            </a:pPr>
            <a:r>
              <a:rPr lang="en-US" sz="2800" b="1" dirty="0" smtClean="0">
                <a:latin typeface="+mj-lt"/>
              </a:rPr>
              <a:t>What should be measured to </a:t>
            </a:r>
          </a:p>
          <a:p>
            <a:pPr marL="0" lvl="1" algn="ctr" fontAlgn="auto">
              <a:lnSpc>
                <a:spcPts val="4400"/>
              </a:lnSpc>
              <a:spcBef>
                <a:spcPts val="0"/>
              </a:spcBef>
              <a:spcAft>
                <a:spcPts val="0"/>
              </a:spcAft>
              <a:defRPr/>
            </a:pPr>
            <a:r>
              <a:rPr lang="en-US" sz="2800" b="1" dirty="0" smtClean="0">
                <a:latin typeface="+mj-lt"/>
              </a:rPr>
              <a:t>demonstrate the </a:t>
            </a:r>
            <a:r>
              <a:rPr lang="en-US" sz="2800" b="1" dirty="0" smtClean="0">
                <a:latin typeface="+mj-lt"/>
                <a:ea typeface="Arial Unicode MS" pitchFamily="34" charset="-128"/>
                <a:cs typeface="Arial Unicode MS" pitchFamily="34" charset="-128"/>
              </a:rPr>
              <a:t>value</a:t>
            </a:r>
            <a:r>
              <a:rPr lang="en-US" sz="2800" b="1" dirty="0" smtClean="0">
                <a:latin typeface="+mj-lt"/>
              </a:rPr>
              <a:t> of UC ANR programs? </a:t>
            </a:r>
            <a:r>
              <a:rPr lang="en-US" sz="2000" b="1" dirty="0" smtClean="0"/>
              <a:t>  </a:t>
            </a:r>
          </a:p>
          <a:p>
            <a:pPr algn="ctr" fontAlgn="auto">
              <a:lnSpc>
                <a:spcPts val="4400"/>
              </a:lnSpc>
              <a:spcBef>
                <a:spcPts val="0"/>
              </a:spcBef>
              <a:spcAft>
                <a:spcPts val="0"/>
              </a:spcAft>
              <a:defRPr/>
            </a:pPr>
            <a:endParaRPr lang="en-US" sz="2000" b="1" dirty="0">
              <a:latin typeface="+mn-lt"/>
              <a:ea typeface="+mn-ea"/>
            </a:endParaRPr>
          </a:p>
        </p:txBody>
      </p:sp>
      <p:pic>
        <p:nvPicPr>
          <p:cNvPr id="1026" name="Picture 2" descr="C:\Documents and Settings\kwebb-ma\Desktop\Evaluation\Outcomes\ANR shared outcomes\CaliforniaPeople[1].JPG"/>
          <p:cNvPicPr>
            <a:picLocks noChangeAspect="1" noChangeArrowheads="1"/>
          </p:cNvPicPr>
          <p:nvPr/>
        </p:nvPicPr>
        <p:blipFill>
          <a:blip r:embed="rId3"/>
          <a:srcRect/>
          <a:stretch>
            <a:fillRect/>
          </a:stretch>
        </p:blipFill>
        <p:spPr bwMode="auto">
          <a:xfrm>
            <a:off x="2529234" y="1993430"/>
            <a:ext cx="4720659" cy="3111763"/>
          </a:xfrm>
          <a:prstGeom prst="rect">
            <a:avLst/>
          </a:prstGeom>
          <a:noFill/>
        </p:spPr>
      </p:pic>
      <p:sp>
        <p:nvSpPr>
          <p:cNvPr id="4" name="TextBox 3"/>
          <p:cNvSpPr txBox="1"/>
          <p:nvPr/>
        </p:nvSpPr>
        <p:spPr>
          <a:xfrm>
            <a:off x="5349240" y="5394960"/>
            <a:ext cx="3401568" cy="1200329"/>
          </a:xfrm>
          <a:prstGeom prst="rect">
            <a:avLst/>
          </a:prstGeom>
          <a:noFill/>
        </p:spPr>
        <p:txBody>
          <a:bodyPr wrap="square" rtlCol="0">
            <a:spAutoFit/>
          </a:bodyPr>
          <a:lstStyle/>
          <a:p>
            <a:pPr fontAlgn="auto">
              <a:spcBef>
                <a:spcPts val="0"/>
              </a:spcBef>
              <a:spcAft>
                <a:spcPts val="0"/>
              </a:spcAft>
              <a:defRPr/>
            </a:pPr>
            <a:r>
              <a:rPr lang="en-US" dirty="0" smtClean="0">
                <a:solidFill>
                  <a:schemeClr val="hlink"/>
                </a:solidFill>
              </a:rPr>
              <a:t>EIPD SI Conference, April 27, 2012</a:t>
            </a:r>
          </a:p>
          <a:p>
            <a:pPr fontAlgn="auto">
              <a:spcBef>
                <a:spcPts val="0"/>
              </a:spcBef>
              <a:spcAft>
                <a:spcPts val="0"/>
              </a:spcAft>
              <a:defRPr/>
            </a:pPr>
            <a:r>
              <a:rPr lang="en-US" dirty="0" smtClean="0">
                <a:solidFill>
                  <a:schemeClr val="hlink"/>
                </a:solidFill>
              </a:rPr>
              <a:t>Katherine Webb-Martinez </a:t>
            </a:r>
          </a:p>
          <a:p>
            <a:pPr fontAlgn="auto">
              <a:spcBef>
                <a:spcPts val="0"/>
              </a:spcBef>
              <a:spcAft>
                <a:spcPts val="0"/>
              </a:spcAft>
              <a:defRPr/>
            </a:pPr>
            <a:r>
              <a:rPr lang="en-US" dirty="0" smtClean="0">
                <a:solidFill>
                  <a:schemeClr val="hlink"/>
                </a:solidFill>
              </a:rPr>
              <a:t>&amp; Kim Rodrigues</a:t>
            </a:r>
          </a:p>
          <a:p>
            <a:endParaRPr lang="en-US"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696686" y="427042"/>
            <a:ext cx="8447314" cy="509130"/>
          </a:xfrm>
        </p:spPr>
        <p:txBody>
          <a:bodyPr/>
          <a:lstStyle/>
          <a:p>
            <a:pPr marL="609600" indent="-609600" algn="l">
              <a:lnSpc>
                <a:spcPct val="80000"/>
              </a:lnSpc>
            </a:pPr>
            <a:r>
              <a:rPr lang="en-US" sz="2600" dirty="0" smtClean="0">
                <a:solidFill>
                  <a:schemeClr val="hlink"/>
                </a:solidFill>
                <a:latin typeface="Arial" pitchFamily="34" charset="0"/>
                <a:cs typeface="Arial" pitchFamily="34" charset="0"/>
              </a:rPr>
              <a:t/>
            </a:r>
            <a:br>
              <a:rPr lang="en-US" sz="2600" dirty="0" smtClean="0">
                <a:solidFill>
                  <a:schemeClr val="hlink"/>
                </a:solidFill>
                <a:latin typeface="Arial" pitchFamily="34" charset="0"/>
                <a:cs typeface="Arial" pitchFamily="34" charset="0"/>
              </a:rPr>
            </a:br>
            <a:r>
              <a:rPr lang="en-US" sz="2600" dirty="0" smtClean="0">
                <a:solidFill>
                  <a:schemeClr val="hlink"/>
                </a:solidFill>
                <a:latin typeface="Arial" pitchFamily="34" charset="0"/>
                <a:cs typeface="Arial" pitchFamily="34" charset="0"/>
              </a:rPr>
              <a:t/>
            </a:r>
            <a:br>
              <a:rPr lang="en-US" sz="2600" dirty="0" smtClean="0">
                <a:solidFill>
                  <a:schemeClr val="hlink"/>
                </a:solidFill>
                <a:latin typeface="Arial" pitchFamily="34" charset="0"/>
                <a:cs typeface="Arial" pitchFamily="34" charset="0"/>
              </a:rPr>
            </a:br>
            <a:r>
              <a:rPr lang="en-US" sz="2600" dirty="0" smtClean="0">
                <a:solidFill>
                  <a:schemeClr val="hlink"/>
                </a:solidFill>
                <a:latin typeface="Arial" pitchFamily="34" charset="0"/>
                <a:cs typeface="Arial" pitchFamily="34" charset="0"/>
              </a:rPr>
              <a:t/>
            </a:r>
            <a:br>
              <a:rPr lang="en-US" sz="2600" dirty="0" smtClean="0">
                <a:solidFill>
                  <a:schemeClr val="hlink"/>
                </a:solidFill>
                <a:latin typeface="Arial" pitchFamily="34" charset="0"/>
                <a:cs typeface="Arial" pitchFamily="34" charset="0"/>
              </a:rPr>
            </a:br>
            <a:r>
              <a:rPr lang="en-US" sz="2800" dirty="0" smtClean="0">
                <a:solidFill>
                  <a:schemeClr val="hlink"/>
                </a:solidFill>
                <a:latin typeface="Arial" pitchFamily="34" charset="0"/>
                <a:cs typeface="Arial" pitchFamily="34" charset="0"/>
              </a:rPr>
              <a:t>Individual Advisor EIPD Outcomes </a:t>
            </a:r>
            <a:r>
              <a:rPr lang="en-US" sz="2400" dirty="0" smtClean="0">
                <a:solidFill>
                  <a:schemeClr val="hlink"/>
                </a:solidFill>
                <a:latin typeface="Arial" pitchFamily="34" charset="0"/>
                <a:cs typeface="Arial" pitchFamily="34" charset="0"/>
              </a:rPr>
              <a:t>(DANRIS-X)</a:t>
            </a:r>
            <a:r>
              <a:rPr lang="en-US" sz="2400" dirty="0" smtClean="0">
                <a:solidFill>
                  <a:schemeClr val="folHlink"/>
                </a:solidFill>
                <a:latin typeface="Arial" pitchFamily="34" charset="0"/>
                <a:cs typeface="Arial" pitchFamily="34" charset="0"/>
              </a:rPr>
              <a:t> </a:t>
            </a:r>
            <a:r>
              <a:rPr lang="en-US" sz="2600" dirty="0" smtClean="0">
                <a:solidFill>
                  <a:schemeClr val="folHlink"/>
                </a:solidFill>
                <a:latin typeface="Arial" pitchFamily="34" charset="0"/>
                <a:cs typeface="Arial" pitchFamily="34" charset="0"/>
              </a:rPr>
              <a:t/>
            </a:r>
            <a:br>
              <a:rPr lang="en-US" sz="2600" dirty="0" smtClean="0">
                <a:solidFill>
                  <a:schemeClr val="folHlink"/>
                </a:solidFill>
                <a:latin typeface="Arial" pitchFamily="34" charset="0"/>
                <a:cs typeface="Arial" pitchFamily="34" charset="0"/>
              </a:rPr>
            </a:br>
            <a:r>
              <a:rPr lang="en-US" sz="3200" dirty="0" smtClean="0">
                <a:solidFill>
                  <a:schemeClr val="folHlink"/>
                </a:solidFill>
              </a:rPr>
              <a:t/>
            </a:r>
            <a:br>
              <a:rPr lang="en-US" sz="3200" dirty="0" smtClean="0">
                <a:solidFill>
                  <a:schemeClr val="folHlink"/>
                </a:solidFill>
              </a:rPr>
            </a:br>
            <a:endParaRPr lang="en-US" sz="3200" b="1" dirty="0">
              <a:latin typeface="Arial" pitchFamily="34" charset="0"/>
              <a:cs typeface="Arial" pitchFamily="34" charset="0"/>
            </a:endParaRPr>
          </a:p>
        </p:txBody>
      </p:sp>
      <p:sp>
        <p:nvSpPr>
          <p:cNvPr id="413699" name="Rectangle 3"/>
          <p:cNvSpPr>
            <a:spLocks noGrp="1" noChangeArrowheads="1"/>
          </p:cNvSpPr>
          <p:nvPr>
            <p:ph type="body" idx="1"/>
          </p:nvPr>
        </p:nvSpPr>
        <p:spPr>
          <a:xfrm>
            <a:off x="1458248" y="1230082"/>
            <a:ext cx="7141464" cy="5257800"/>
          </a:xfrm>
        </p:spPr>
        <p:txBody>
          <a:bodyPr/>
          <a:lstStyle/>
          <a:p>
            <a:pPr marL="609600" indent="-609600">
              <a:lnSpc>
                <a:spcPct val="80000"/>
              </a:lnSpc>
              <a:buFont typeface="Wingdings" pitchFamily="2" charset="2"/>
              <a:buAutoNum type="arabicPeriod"/>
            </a:pPr>
            <a:endParaRPr lang="en-US" sz="2000" dirty="0">
              <a:solidFill>
                <a:schemeClr val="folHlink"/>
              </a:solidFill>
            </a:endParaRPr>
          </a:p>
          <a:p>
            <a:pPr marL="609600" indent="-609600">
              <a:lnSpc>
                <a:spcPct val="80000"/>
              </a:lnSpc>
            </a:pPr>
            <a:r>
              <a:rPr lang="en-US" sz="2000" dirty="0" smtClean="0"/>
              <a:t>112 horticultural crop producers implement at least three low impact pest management practices</a:t>
            </a:r>
          </a:p>
          <a:p>
            <a:pPr marL="609600" indent="-609600">
              <a:lnSpc>
                <a:spcPct val="80000"/>
              </a:lnSpc>
            </a:pPr>
            <a:endParaRPr lang="en-US" sz="2000" dirty="0" smtClean="0"/>
          </a:p>
          <a:p>
            <a:pPr marL="609600" indent="-609600">
              <a:lnSpc>
                <a:spcPct val="80000"/>
              </a:lnSpc>
            </a:pPr>
            <a:r>
              <a:rPr lang="en-US" sz="2000" dirty="0" smtClean="0"/>
              <a:t>500 artichoke growers in Castroville, CA area incorporated fencing to exclude voles from artichoke fields based on our suggestion and initial study findings.  This should greatly reduce </a:t>
            </a:r>
            <a:r>
              <a:rPr lang="en-US" sz="2000" dirty="0" err="1" smtClean="0"/>
              <a:t>rodenticide</a:t>
            </a:r>
            <a:r>
              <a:rPr lang="en-US" sz="2000" dirty="0" smtClean="0"/>
              <a:t> applications.</a:t>
            </a:r>
            <a:endParaRPr lang="en-US" sz="2000" dirty="0"/>
          </a:p>
          <a:p>
            <a:pPr marL="609600" indent="-609600">
              <a:lnSpc>
                <a:spcPct val="80000"/>
              </a:lnSpc>
            </a:pPr>
            <a:endParaRPr lang="en-US" sz="2000" dirty="0"/>
          </a:p>
          <a:p>
            <a:pPr marL="609600" indent="-609600">
              <a:lnSpc>
                <a:spcPct val="80000"/>
              </a:lnSpc>
            </a:pPr>
            <a:r>
              <a:rPr lang="en-US" sz="2000" dirty="0" smtClean="0"/>
              <a:t>4 growers and consultants are now using management plans in a few areas for control of white rot in fields known to be infested with success.  Previously, the management strategy was to avoid planting onions or garlic on infested soil, but with the spread of this disease to a large percentage of some growers property, options for garlic or onions is limited.</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5" name="Rectangle 3"/>
          <p:cNvSpPr>
            <a:spLocks noGrp="1" noChangeArrowheads="1"/>
          </p:cNvSpPr>
          <p:nvPr>
            <p:ph type="body" idx="1"/>
          </p:nvPr>
        </p:nvSpPr>
        <p:spPr>
          <a:xfrm>
            <a:off x="1380744" y="1280160"/>
            <a:ext cx="7306056" cy="5120640"/>
          </a:xfrm>
        </p:spPr>
        <p:txBody>
          <a:bodyPr/>
          <a:lstStyle/>
          <a:p>
            <a:pPr>
              <a:buNone/>
            </a:pPr>
            <a:endParaRPr lang="en-US" sz="1600" dirty="0" smtClean="0">
              <a:solidFill>
                <a:schemeClr val="hlink"/>
              </a:solidFill>
              <a:latin typeface="Arial" pitchFamily="34" charset="0"/>
              <a:cs typeface="Arial" pitchFamily="34" charset="0"/>
            </a:endParaRPr>
          </a:p>
          <a:p>
            <a:pPr>
              <a:buNone/>
            </a:pPr>
            <a:r>
              <a:rPr lang="en-US" sz="2400" dirty="0" smtClean="0">
                <a:solidFill>
                  <a:schemeClr val="hlink"/>
                </a:solidFill>
                <a:latin typeface="Arial" pitchFamily="34" charset="0"/>
                <a:cs typeface="Arial" pitchFamily="34" charset="0"/>
              </a:rPr>
              <a:t>Aggregated Statewide Outcome</a:t>
            </a:r>
            <a:r>
              <a:rPr lang="en-US" sz="2400" dirty="0" smtClean="0"/>
              <a:t>          </a:t>
            </a:r>
            <a:r>
              <a:rPr lang="en-US" sz="2400" dirty="0" smtClean="0">
                <a:solidFill>
                  <a:schemeClr val="hlink"/>
                </a:solidFill>
              </a:rPr>
              <a:t>10           1</a:t>
            </a:r>
            <a:endParaRPr lang="en-US" sz="2400" dirty="0">
              <a:solidFill>
                <a:schemeClr val="hlink"/>
              </a:solidFill>
            </a:endParaRPr>
          </a:p>
          <a:p>
            <a:pPr>
              <a:buFont typeface="Wingdings" pitchFamily="2" charset="2"/>
              <a:buNone/>
            </a:pPr>
            <a:endParaRPr lang="en-US" sz="1800" dirty="0"/>
          </a:p>
          <a:p>
            <a:pPr indent="0">
              <a:buClr>
                <a:schemeClr val="folHlink"/>
              </a:buClr>
              <a:buNone/>
            </a:pPr>
            <a:r>
              <a:rPr lang="en-US" sz="2400" dirty="0" smtClean="0"/>
              <a:t>5738 Farm owner/operators and managers, and Pest Control Advisors and other allied industry professionals, participating in pest management education programs, adopted recommended integrated pest management practices.</a:t>
            </a:r>
            <a:endParaRPr lang="en-US" sz="2400" dirty="0"/>
          </a:p>
        </p:txBody>
      </p:sp>
      <p:pic>
        <p:nvPicPr>
          <p:cNvPr id="387076" name="Picture 4" descr="BD21298_"/>
          <p:cNvPicPr>
            <a:picLocks noChangeAspect="1" noChangeArrowheads="1"/>
          </p:cNvPicPr>
          <p:nvPr/>
        </p:nvPicPr>
        <p:blipFill>
          <a:blip r:embed="rId3"/>
          <a:srcRect/>
          <a:stretch>
            <a:fillRect/>
          </a:stretch>
        </p:blipFill>
        <p:spPr bwMode="auto">
          <a:xfrm>
            <a:off x="6978940" y="1729520"/>
            <a:ext cx="433426" cy="240792"/>
          </a:xfrm>
          <a:prstGeom prst="rect">
            <a:avLst/>
          </a:prstGeom>
          <a:noFill/>
        </p:spPr>
      </p:pic>
      <p:pic>
        <p:nvPicPr>
          <p:cNvPr id="6" name="Picture 7" descr="Error"/>
          <p:cNvPicPr>
            <a:picLocks noChangeAspect="1" noChangeArrowheads="1"/>
          </p:cNvPicPr>
          <p:nvPr/>
        </p:nvPicPr>
        <p:blipFill>
          <a:blip r:embed="rId4"/>
          <a:srcRect/>
          <a:stretch>
            <a:fillRect/>
          </a:stretch>
        </p:blipFill>
        <p:spPr bwMode="auto">
          <a:xfrm>
            <a:off x="6137369" y="4487673"/>
            <a:ext cx="2816225" cy="1878013"/>
          </a:xfrm>
          <a:prstGeom prst="rect">
            <a:avLst/>
          </a:prstGeom>
          <a:noFill/>
        </p:spPr>
      </p:pic>
      <p:sp>
        <p:nvSpPr>
          <p:cNvPr id="7" name="Title 6"/>
          <p:cNvSpPr>
            <a:spLocks noGrp="1"/>
          </p:cNvSpPr>
          <p:nvPr>
            <p:ph type="title"/>
          </p:nvPr>
        </p:nvSpPr>
        <p:spPr>
          <a:xfrm>
            <a:off x="1164774" y="274638"/>
            <a:ext cx="7886794" cy="1143000"/>
          </a:xfrm>
        </p:spPr>
        <p:txBody>
          <a:bodyPr/>
          <a:lstStyle/>
          <a:p>
            <a:r>
              <a:rPr lang="en-US" sz="3200" b="1" dirty="0" smtClean="0">
                <a:solidFill>
                  <a:schemeClr val="hlink"/>
                </a:solidFill>
                <a:latin typeface="Arial" pitchFamily="34" charset="0"/>
                <a:cs typeface="Arial" pitchFamily="34" charset="0"/>
              </a:rPr>
              <a:t>EIPD Federal Planned Program </a:t>
            </a:r>
            <a:r>
              <a:rPr lang="en-US" sz="2800" dirty="0" smtClean="0">
                <a:solidFill>
                  <a:schemeClr val="hlink"/>
                </a:solidFill>
                <a:latin typeface="Arial" pitchFamily="34" charset="0"/>
                <a:cs typeface="Arial" pitchFamily="34" charset="0"/>
              </a:rPr>
              <a:t/>
            </a:r>
            <a:br>
              <a:rPr lang="en-US" sz="2800" dirty="0" smtClean="0">
                <a:solidFill>
                  <a:schemeClr val="hlink"/>
                </a:solidFill>
                <a:latin typeface="Arial" pitchFamily="34" charset="0"/>
                <a:cs typeface="Arial" pitchFamily="34" charset="0"/>
              </a:rPr>
            </a:br>
            <a:r>
              <a:rPr lang="en-US" sz="2800" dirty="0" smtClean="0">
                <a:solidFill>
                  <a:schemeClr val="hlink"/>
                </a:solidFill>
                <a:latin typeface="Arial" pitchFamily="34" charset="0"/>
                <a:cs typeface="Arial" pitchFamily="34" charset="0"/>
              </a:rPr>
              <a:t>	</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9032" y="1982709"/>
            <a:ext cx="4919472" cy="4093428"/>
          </a:xfrm>
          <a:prstGeom prst="rect">
            <a:avLst/>
          </a:prstGeom>
        </p:spPr>
        <p:txBody>
          <a:bodyPr wrap="square">
            <a:spAutoFit/>
          </a:bodyPr>
          <a:lstStyle/>
          <a:p>
            <a:endParaRPr lang="en-US" sz="2800" b="1" dirty="0" smtClean="0">
              <a:solidFill>
                <a:schemeClr val="hlink"/>
              </a:solidFill>
            </a:endParaRPr>
          </a:p>
          <a:p>
            <a:r>
              <a:rPr lang="en-US" sz="3200" dirty="0" smtClean="0">
                <a:solidFill>
                  <a:srgbClr val="0000FF"/>
                </a:solidFill>
              </a:rPr>
              <a:t>Proposal</a:t>
            </a:r>
          </a:p>
          <a:p>
            <a:r>
              <a:rPr lang="en-US" sz="3200" dirty="0" smtClean="0"/>
              <a:t>Define and agree upon </a:t>
            </a:r>
          </a:p>
          <a:p>
            <a:r>
              <a:rPr lang="en-US" sz="3200" dirty="0" smtClean="0"/>
              <a:t>UC ANR programmatic outcomes and indicators </a:t>
            </a:r>
          </a:p>
          <a:p>
            <a:r>
              <a:rPr lang="en-US" sz="3200" dirty="0" smtClean="0"/>
              <a:t>for our main program areas.</a:t>
            </a:r>
          </a:p>
          <a:p>
            <a:endParaRPr lang="en-US" sz="3600" dirty="0" smtClean="0"/>
          </a:p>
          <a:p>
            <a:endParaRPr lang="en-US" sz="3600" dirty="0"/>
          </a:p>
        </p:txBody>
      </p:sp>
      <p:pic>
        <p:nvPicPr>
          <p:cNvPr id="4" name="Picture 4"/>
          <p:cNvPicPr>
            <a:picLocks noChangeAspect="1" noChangeArrowheads="1"/>
          </p:cNvPicPr>
          <p:nvPr/>
        </p:nvPicPr>
        <p:blipFill>
          <a:blip r:embed="rId3"/>
          <a:srcRect/>
          <a:stretch>
            <a:fillRect/>
          </a:stretch>
        </p:blipFill>
        <p:spPr bwMode="auto">
          <a:xfrm rot="557137">
            <a:off x="6390783" y="2148565"/>
            <a:ext cx="2237487" cy="2237487"/>
          </a:xfrm>
          <a:prstGeom prst="rect">
            <a:avLst/>
          </a:prstGeom>
          <a:noFill/>
        </p:spPr>
      </p:pic>
      <p:sp>
        <p:nvSpPr>
          <p:cNvPr id="6" name="Rectangle 5"/>
          <p:cNvSpPr/>
          <p:nvPr/>
        </p:nvSpPr>
        <p:spPr>
          <a:xfrm>
            <a:off x="1773935" y="604157"/>
            <a:ext cx="6210736" cy="954107"/>
          </a:xfrm>
          <a:prstGeom prst="rect">
            <a:avLst/>
          </a:prstGeom>
        </p:spPr>
        <p:txBody>
          <a:bodyPr wrap="square">
            <a:spAutoFit/>
          </a:bodyPr>
          <a:lstStyle/>
          <a:p>
            <a:pPr algn="ctr">
              <a:buNone/>
            </a:pPr>
            <a:r>
              <a:rPr lang="en-US" sz="2800" b="1" dirty="0" smtClean="0">
                <a:solidFill>
                  <a:srgbClr val="0000FF"/>
                </a:solidFill>
              </a:rPr>
              <a:t>Outcomes Evaluation </a:t>
            </a:r>
            <a:r>
              <a:rPr lang="en-US" sz="2800" b="1" i="1" dirty="0" smtClean="0">
                <a:solidFill>
                  <a:srgbClr val="0000FF"/>
                </a:solidFill>
              </a:rPr>
              <a:t>Opportunity</a:t>
            </a:r>
            <a:r>
              <a:rPr lang="en-US" sz="2800" b="1" dirty="0" smtClean="0">
                <a:solidFill>
                  <a:srgbClr val="0000FF"/>
                </a:solidFill>
              </a:rPr>
              <a:t>:</a:t>
            </a:r>
          </a:p>
          <a:p>
            <a:pPr algn="ctr">
              <a:buNone/>
            </a:pPr>
            <a:r>
              <a:rPr lang="en-US" sz="2800" dirty="0" smtClean="0"/>
              <a:t>Be more efficient and effective</a:t>
            </a:r>
          </a:p>
        </p:txBody>
      </p:sp>
      <p:sp>
        <p:nvSpPr>
          <p:cNvPr id="10" name="TextBox 9"/>
          <p:cNvSpPr txBox="1"/>
          <p:nvPr/>
        </p:nvSpPr>
        <p:spPr>
          <a:xfrm>
            <a:off x="1926336" y="2381329"/>
            <a:ext cx="3867912"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4856" y="527125"/>
            <a:ext cx="7670203" cy="553998"/>
          </a:xfrm>
          <a:prstGeom prst="rect">
            <a:avLst/>
          </a:prstGeom>
          <a:noFill/>
        </p:spPr>
        <p:txBody>
          <a:bodyPr wrap="square" rtlCol="0">
            <a:spAutoFit/>
          </a:bodyPr>
          <a:lstStyle/>
          <a:p>
            <a:r>
              <a:rPr lang="en-US" sz="3000" b="1" dirty="0" smtClean="0">
                <a:solidFill>
                  <a:srgbClr val="0000FF"/>
                </a:solidFill>
              </a:rPr>
              <a:t>Rationale for Developing Statewide Outcomes</a:t>
            </a:r>
            <a:endParaRPr lang="en-US" sz="3000" b="1" dirty="0">
              <a:solidFill>
                <a:srgbClr val="0000FF"/>
              </a:solidFill>
            </a:endParaRPr>
          </a:p>
        </p:txBody>
      </p:sp>
      <p:sp>
        <p:nvSpPr>
          <p:cNvPr id="4" name="TextBox 3"/>
          <p:cNvSpPr txBox="1"/>
          <p:nvPr/>
        </p:nvSpPr>
        <p:spPr>
          <a:xfrm>
            <a:off x="1564084" y="1513114"/>
            <a:ext cx="6883230" cy="4447371"/>
          </a:xfrm>
          <a:prstGeom prst="rect">
            <a:avLst/>
          </a:prstGeom>
          <a:noFill/>
        </p:spPr>
        <p:txBody>
          <a:bodyPr wrap="square" rtlCol="0">
            <a:spAutoFit/>
          </a:bodyPr>
          <a:lstStyle/>
          <a:p>
            <a:pPr marL="0" lvl="1">
              <a:buFont typeface="Arial" pitchFamily="34" charset="0"/>
              <a:buChar char="•"/>
            </a:pPr>
            <a:r>
              <a:rPr lang="en-US" sz="2400" dirty="0" smtClean="0"/>
              <a:t>Promote statewide, big picture Strategic Initiative thinking</a:t>
            </a:r>
          </a:p>
          <a:p>
            <a:pPr marL="0" lvl="1">
              <a:buFont typeface="Arial" pitchFamily="34" charset="0"/>
              <a:buChar char="•"/>
            </a:pPr>
            <a:endParaRPr lang="en-US" sz="2400" dirty="0" smtClean="0"/>
          </a:p>
          <a:p>
            <a:pPr marL="0" lvl="1">
              <a:buFont typeface="Arial" pitchFamily="34" charset="0"/>
              <a:buChar char="•"/>
            </a:pPr>
            <a:r>
              <a:rPr lang="en-US" sz="2400" dirty="0" smtClean="0"/>
              <a:t>Focus Program Team effort</a:t>
            </a:r>
          </a:p>
          <a:p>
            <a:pPr marL="0" lvl="1">
              <a:buFont typeface="Arial" pitchFamily="34" charset="0"/>
              <a:buChar char="•"/>
            </a:pPr>
            <a:endParaRPr lang="en-US" sz="2400" dirty="0" smtClean="0"/>
          </a:p>
          <a:p>
            <a:pPr marL="0" lvl="1">
              <a:buFont typeface="Arial" pitchFamily="34" charset="0"/>
              <a:buChar char="•"/>
            </a:pPr>
            <a:r>
              <a:rPr lang="en-US" sz="2400" dirty="0" smtClean="0"/>
              <a:t>Streamline academic reporting</a:t>
            </a:r>
          </a:p>
          <a:p>
            <a:pPr marL="0" lvl="1">
              <a:buFont typeface="Arial" pitchFamily="34" charset="0"/>
              <a:buChar char="•"/>
            </a:pPr>
            <a:endParaRPr lang="en-US" sz="2400" dirty="0" smtClean="0"/>
          </a:p>
          <a:p>
            <a:pPr marL="0" lvl="1">
              <a:buFont typeface="Arial" pitchFamily="34" charset="0"/>
              <a:buChar char="•"/>
            </a:pPr>
            <a:r>
              <a:rPr lang="en-US" sz="2400" dirty="0" smtClean="0"/>
              <a:t>Improve outcomes data collected</a:t>
            </a:r>
          </a:p>
          <a:p>
            <a:pPr marL="0" lvl="1">
              <a:buFont typeface="Arial" pitchFamily="34" charset="0"/>
              <a:buChar char="•"/>
            </a:pPr>
            <a:endParaRPr lang="en-US" sz="2400" dirty="0" smtClean="0"/>
          </a:p>
          <a:p>
            <a:pPr>
              <a:buFont typeface="Arial" pitchFamily="34" charset="0"/>
              <a:buChar char="•"/>
            </a:pPr>
            <a:r>
              <a:rPr lang="en-US" sz="2400" dirty="0" smtClean="0"/>
              <a:t>Address changing federal reporting requirements</a:t>
            </a:r>
          </a:p>
          <a:p>
            <a:pPr marL="0" lvl="1">
              <a:buFont typeface="Arial" pitchFamily="34" charset="0"/>
              <a:buChar char="•"/>
            </a:pPr>
            <a:endParaRPr lang="en-US" sz="2400" dirty="0" smtClean="0"/>
          </a:p>
          <a:p>
            <a:pPr marL="0" lvl="1">
              <a:buFont typeface="Arial" pitchFamily="34" charset="0"/>
              <a:buChar char="•"/>
            </a:pPr>
            <a:endParaRPr lang="en-US" sz="19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15735" y="533402"/>
            <a:ext cx="8749144" cy="1143000"/>
          </a:xfrm>
        </p:spPr>
        <p:txBody>
          <a:bodyPr/>
          <a:lstStyle/>
          <a:p>
            <a:r>
              <a:rPr lang="en-US" sz="2400" b="1" dirty="0" smtClean="0"/>
              <a:t>Theme: Invasive Species Prevention &amp; Control</a:t>
            </a:r>
            <a:r>
              <a:rPr lang="en-US" sz="1800" dirty="0" smtClean="0"/>
              <a:t/>
            </a:r>
            <a:br>
              <a:rPr lang="en-US" sz="1800" dirty="0" smtClean="0"/>
            </a:br>
            <a:r>
              <a:rPr lang="en-US" sz="2000" dirty="0" smtClean="0"/>
              <a:t>Yellow Star Thistle Program &amp;  Multistate Invasive Species Research Project </a:t>
            </a:r>
            <a:endParaRPr lang="en-US" sz="2000" dirty="0"/>
          </a:p>
        </p:txBody>
      </p:sp>
      <p:graphicFrame>
        <p:nvGraphicFramePr>
          <p:cNvPr id="6" name="Content Placeholder 5"/>
          <p:cNvGraphicFramePr>
            <a:graphicFrameLocks noGrp="1"/>
          </p:cNvGraphicFramePr>
          <p:nvPr>
            <p:ph idx="1"/>
          </p:nvPr>
        </p:nvGraphicFramePr>
        <p:xfrm>
          <a:off x="270165" y="1600200"/>
          <a:ext cx="8416635" cy="4873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EIPD Condition Change Outcomes</a:t>
            </a:r>
            <a:endParaRPr lang="en-US" dirty="0">
              <a:solidFill>
                <a:srgbClr val="0000FF"/>
              </a:solidFill>
            </a:endParaRPr>
          </a:p>
        </p:txBody>
      </p:sp>
      <p:graphicFrame>
        <p:nvGraphicFramePr>
          <p:cNvPr id="4" name="Content Placeholder 3"/>
          <p:cNvGraphicFramePr>
            <a:graphicFrameLocks noGrp="1"/>
          </p:cNvGraphicFramePr>
          <p:nvPr>
            <p:ph idx="1"/>
          </p:nvPr>
        </p:nvGraphicFramePr>
        <p:xfrm>
          <a:off x="457200" y="1600200"/>
          <a:ext cx="8229600" cy="26568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WHO </a:t>
                      </a:r>
                      <a:endParaRPr lang="en-US" dirty="0"/>
                    </a:p>
                  </a:txBody>
                  <a:tcPr/>
                </a:tc>
                <a:tc>
                  <a:txBody>
                    <a:bodyPr/>
                    <a:lstStyle/>
                    <a:p>
                      <a:r>
                        <a:rPr lang="en-US" dirty="0" smtClean="0"/>
                        <a:t>WHAT</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kern="1200" baseline="0" dirty="0" smtClean="0">
                          <a:solidFill>
                            <a:schemeClr val="dk1"/>
                          </a:solidFill>
                          <a:latin typeface="+mn-lt"/>
                          <a:ea typeface="+mn-ea"/>
                          <a:cs typeface="+mn-cs"/>
                        </a:rPr>
                        <a:t>Farm and nursery owner/operators, participating in pest and disease management education programs,</a:t>
                      </a:r>
                    </a:p>
                    <a:p>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kern="1200" baseline="0" dirty="0" smtClean="0">
                          <a:solidFill>
                            <a:schemeClr val="dk1"/>
                          </a:solidFill>
                          <a:latin typeface="+mn-lt"/>
                          <a:ea typeface="+mn-ea"/>
                          <a:cs typeface="+mn-cs"/>
                        </a:rPr>
                        <a:t>used recommended pest  and disease management practices, which resulted in reduced crop losses and thus more economic gain.	</a:t>
                      </a:r>
                    </a:p>
                    <a:p>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00FF"/>
                </a:solidFill>
              </a:rPr>
              <a:t>EIPD Learning Outcomes – </a:t>
            </a:r>
            <a:br>
              <a:rPr lang="en-US" sz="3600" dirty="0" smtClean="0">
                <a:solidFill>
                  <a:srgbClr val="0000FF"/>
                </a:solidFill>
              </a:rPr>
            </a:br>
            <a:r>
              <a:rPr lang="en-US" sz="3600" dirty="0" smtClean="0">
                <a:solidFill>
                  <a:srgbClr val="0000FF"/>
                </a:solidFill>
              </a:rPr>
              <a:t>Knowledge Change</a:t>
            </a:r>
            <a:endParaRPr lang="en-US" sz="3600" dirty="0">
              <a:solidFill>
                <a:srgbClr val="0000FF"/>
              </a:solidFill>
            </a:endParaRPr>
          </a:p>
        </p:txBody>
      </p:sp>
      <p:graphicFrame>
        <p:nvGraphicFramePr>
          <p:cNvPr id="4" name="Content Placeholder 3"/>
          <p:cNvGraphicFramePr>
            <a:graphicFrameLocks noGrp="1"/>
          </p:cNvGraphicFramePr>
          <p:nvPr>
            <p:ph idx="1"/>
          </p:nvPr>
        </p:nvGraphicFramePr>
        <p:xfrm>
          <a:off x="457199" y="1600198"/>
          <a:ext cx="7720445" cy="4447310"/>
        </p:xfrm>
        <a:graphic>
          <a:graphicData uri="http://schemas.openxmlformats.org/drawingml/2006/table">
            <a:tbl>
              <a:tblPr firstRow="1" bandRow="1">
                <a:tableStyleId>{5C22544A-7EE6-4342-B048-85BDC9FD1C3A}</a:tableStyleId>
              </a:tblPr>
              <a:tblGrid>
                <a:gridCol w="7720445"/>
              </a:tblGrid>
              <a:tr h="710402">
                <a:tc>
                  <a:txBody>
                    <a:bodyPr/>
                    <a:lstStyle/>
                    <a:p>
                      <a:r>
                        <a:rPr lang="en-US" dirty="0" smtClean="0"/>
                        <a:t>WHAT</a:t>
                      </a:r>
                      <a:endParaRPr lang="en-US" dirty="0"/>
                    </a:p>
                  </a:txBody>
                  <a:tcPr/>
                </a:tc>
              </a:tr>
              <a:tr h="934227">
                <a:tc>
                  <a:txBody>
                    <a:bodyPr/>
                    <a:lstStyle/>
                    <a:p>
                      <a:pPr marL="0" marR="0">
                        <a:spcBef>
                          <a:spcPts val="0"/>
                        </a:spcBef>
                        <a:spcAft>
                          <a:spcPts val="0"/>
                        </a:spcAft>
                      </a:pPr>
                      <a:r>
                        <a:rPr lang="en-US" sz="2400" b="0" dirty="0">
                          <a:latin typeface="Calibri"/>
                          <a:ea typeface="Calibri"/>
                          <a:cs typeface="Times New Roman"/>
                        </a:rPr>
                        <a:t>gained knowledge of Integrated Pest Management strategies and techniques.</a:t>
                      </a:r>
                    </a:p>
                  </a:txBody>
                  <a:tcPr marL="68580" marR="68580" marT="0" marB="0"/>
                </a:tc>
              </a:tr>
              <a:tr h="934227">
                <a:tc>
                  <a:txBody>
                    <a:bodyPr/>
                    <a:lstStyle/>
                    <a:p>
                      <a:pPr marL="0" marR="0">
                        <a:spcBef>
                          <a:spcPts val="0"/>
                        </a:spcBef>
                        <a:spcAft>
                          <a:spcPts val="0"/>
                        </a:spcAft>
                      </a:pPr>
                      <a:r>
                        <a:rPr lang="en-US" sz="2400" b="0">
                          <a:latin typeface="Calibri"/>
                          <a:ea typeface="Calibri"/>
                          <a:cs typeface="Times New Roman"/>
                        </a:rPr>
                        <a:t>gained knowledge of pesticide and pharmaceutical efficacy and optimal use.</a:t>
                      </a:r>
                    </a:p>
                  </a:txBody>
                  <a:tcPr marL="68580" marR="68580" marT="0" marB="0"/>
                </a:tc>
              </a:tr>
              <a:tr h="934227">
                <a:tc>
                  <a:txBody>
                    <a:bodyPr/>
                    <a:lstStyle/>
                    <a:p>
                      <a:pPr marL="0" marR="0">
                        <a:spcBef>
                          <a:spcPts val="0"/>
                        </a:spcBef>
                        <a:spcAft>
                          <a:spcPts val="0"/>
                        </a:spcAft>
                      </a:pPr>
                      <a:r>
                        <a:rPr lang="en-US" sz="2400" b="0" dirty="0">
                          <a:latin typeface="Calibri"/>
                          <a:ea typeface="Calibri"/>
                          <a:cs typeface="Times New Roman"/>
                        </a:rPr>
                        <a:t>gained knowledge of prevention, detection and treatment practices for </a:t>
                      </a:r>
                      <a:r>
                        <a:rPr lang="en-US" sz="2400" b="0" dirty="0" smtClean="0">
                          <a:latin typeface="Calibri"/>
                          <a:ea typeface="Calibri"/>
                          <a:cs typeface="Times New Roman"/>
                        </a:rPr>
                        <a:t>invasive </a:t>
                      </a:r>
                      <a:r>
                        <a:rPr lang="en-US" sz="2400" b="0" dirty="0">
                          <a:latin typeface="Calibri"/>
                          <a:ea typeface="Calibri"/>
                          <a:cs typeface="Times New Roman"/>
                        </a:rPr>
                        <a:t>species.</a:t>
                      </a:r>
                    </a:p>
                  </a:txBody>
                  <a:tcPr marL="68580" marR="68580" marT="0" marB="0"/>
                </a:tc>
              </a:tr>
              <a:tr h="934227">
                <a:tc>
                  <a:txBody>
                    <a:bodyPr/>
                    <a:lstStyle/>
                    <a:p>
                      <a:pPr marL="0" marR="0">
                        <a:spcBef>
                          <a:spcPts val="0"/>
                        </a:spcBef>
                        <a:spcAft>
                          <a:spcPts val="0"/>
                        </a:spcAft>
                      </a:pPr>
                      <a:r>
                        <a:rPr lang="en-US" sz="2400" b="0" dirty="0">
                          <a:latin typeface="Calibri"/>
                          <a:ea typeface="Calibri"/>
                          <a:cs typeface="Times New Roman"/>
                        </a:rPr>
                        <a:t>gained knowledge on how to recognize and identify pests and diseases.</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00FF"/>
                </a:solidFill>
              </a:rPr>
              <a:t>EIPD Learning Outcomes – </a:t>
            </a:r>
            <a:br>
              <a:rPr lang="en-US" sz="3600" dirty="0" smtClean="0">
                <a:solidFill>
                  <a:srgbClr val="0000FF"/>
                </a:solidFill>
              </a:rPr>
            </a:br>
            <a:r>
              <a:rPr lang="en-US" sz="3600" dirty="0" smtClean="0">
                <a:solidFill>
                  <a:srgbClr val="0000FF"/>
                </a:solidFill>
              </a:rPr>
              <a:t>Attitude &amp; Skill Change</a:t>
            </a:r>
            <a:endParaRPr lang="en-US" sz="3600" dirty="0">
              <a:solidFill>
                <a:srgbClr val="0000FF"/>
              </a:solidFill>
            </a:endParaRPr>
          </a:p>
        </p:txBody>
      </p:sp>
      <p:graphicFrame>
        <p:nvGraphicFramePr>
          <p:cNvPr id="4" name="Content Placeholder 3"/>
          <p:cNvGraphicFramePr>
            <a:graphicFrameLocks noGrp="1"/>
          </p:cNvGraphicFramePr>
          <p:nvPr>
            <p:ph idx="1"/>
          </p:nvPr>
        </p:nvGraphicFramePr>
        <p:xfrm>
          <a:off x="457200" y="1757082"/>
          <a:ext cx="7845136" cy="4719918"/>
        </p:xfrm>
        <a:graphic>
          <a:graphicData uri="http://schemas.openxmlformats.org/drawingml/2006/table">
            <a:tbl>
              <a:tblPr firstRow="1" bandRow="1">
                <a:tableStyleId>{5C22544A-7EE6-4342-B048-85BDC9FD1C3A}</a:tableStyleId>
              </a:tblPr>
              <a:tblGrid>
                <a:gridCol w="7845136"/>
              </a:tblGrid>
              <a:tr h="424851">
                <a:tc>
                  <a:txBody>
                    <a:bodyPr/>
                    <a:lstStyle/>
                    <a:p>
                      <a:r>
                        <a:rPr lang="en-US" dirty="0" smtClean="0"/>
                        <a:t>WHAT</a:t>
                      </a:r>
                      <a:endParaRPr lang="en-US" dirty="0"/>
                    </a:p>
                  </a:txBody>
                  <a:tcPr/>
                </a:tc>
              </a:tr>
              <a:tr h="1676124">
                <a:tc>
                  <a:txBody>
                    <a:bodyPr/>
                    <a:lstStyle/>
                    <a:p>
                      <a:r>
                        <a:rPr lang="en-US" sz="2800" b="0" kern="1200" dirty="0" smtClean="0">
                          <a:solidFill>
                            <a:schemeClr val="dk1"/>
                          </a:solidFill>
                          <a:latin typeface="+mn-lt"/>
                          <a:ea typeface="+mn-ea"/>
                          <a:cs typeface="+mn-cs"/>
                        </a:rPr>
                        <a:t>were more likely to try out or adopt recommended strategies and techniques for invasive species and pest management.</a:t>
                      </a:r>
                      <a:endParaRPr lang="en-US" sz="2800" b="0" dirty="0"/>
                    </a:p>
                  </a:txBody>
                  <a:tcPr/>
                </a:tc>
              </a:tr>
              <a:tr h="2618943">
                <a:tc>
                  <a:txBody>
                    <a:bodyPr/>
                    <a:lstStyle/>
                    <a:p>
                      <a:r>
                        <a:rPr lang="en-US" sz="2800" b="0" kern="1200" dirty="0" smtClean="0">
                          <a:solidFill>
                            <a:schemeClr val="dk1"/>
                          </a:solidFill>
                          <a:latin typeface="+mn-lt"/>
                          <a:ea typeface="+mn-ea"/>
                          <a:cs typeface="+mn-cs"/>
                        </a:rPr>
                        <a:t>gained boat inspection skills to identify invasive species to reduce risks of transporting invasive species on boat hulls. </a:t>
                      </a:r>
                      <a:endParaRPr lang="en-US" sz="2800" b="0"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EIPD Behavior Change Outcomes</a:t>
            </a:r>
            <a:endParaRPr lang="en-US" dirty="0">
              <a:solidFill>
                <a:srgbClr val="0000FF"/>
              </a:solidFill>
            </a:endParaRPr>
          </a:p>
        </p:txBody>
      </p:sp>
      <p:graphicFrame>
        <p:nvGraphicFramePr>
          <p:cNvPr id="4" name="Content Placeholder 3"/>
          <p:cNvGraphicFramePr>
            <a:graphicFrameLocks noGrp="1"/>
          </p:cNvGraphicFramePr>
          <p:nvPr>
            <p:ph idx="1"/>
          </p:nvPr>
        </p:nvGraphicFramePr>
        <p:xfrm>
          <a:off x="457199" y="1600200"/>
          <a:ext cx="8052955" cy="4842163"/>
        </p:xfrm>
        <a:graphic>
          <a:graphicData uri="http://schemas.openxmlformats.org/drawingml/2006/table">
            <a:tbl>
              <a:tblPr firstRow="1" bandRow="1">
                <a:tableStyleId>{5C22544A-7EE6-4342-B048-85BDC9FD1C3A}</a:tableStyleId>
              </a:tblPr>
              <a:tblGrid>
                <a:gridCol w="8052955"/>
              </a:tblGrid>
              <a:tr h="1111566">
                <a:tc>
                  <a:txBody>
                    <a:bodyPr/>
                    <a:lstStyle/>
                    <a:p>
                      <a:r>
                        <a:rPr lang="en-US" dirty="0" smtClean="0"/>
                        <a:t>WHAT</a:t>
                      </a:r>
                      <a:endParaRPr lang="en-US" dirty="0"/>
                    </a:p>
                  </a:txBody>
                  <a:tcPr/>
                </a:tc>
              </a:tr>
              <a:tr h="1507465">
                <a:tc>
                  <a:txBody>
                    <a:bodyPr/>
                    <a:lstStyle/>
                    <a:p>
                      <a:pPr marL="0" marR="0">
                        <a:spcBef>
                          <a:spcPts val="0"/>
                        </a:spcBef>
                        <a:spcAft>
                          <a:spcPts val="0"/>
                        </a:spcAft>
                      </a:pPr>
                      <a:r>
                        <a:rPr lang="en-US" sz="2400" b="0" dirty="0" smtClean="0">
                          <a:latin typeface="Calibri"/>
                          <a:ea typeface="Calibri"/>
                          <a:cs typeface="Times New Roman"/>
                        </a:rPr>
                        <a:t>adopted </a:t>
                      </a:r>
                      <a:r>
                        <a:rPr lang="en-US" sz="2400" b="0" dirty="0">
                          <a:latin typeface="Calibri"/>
                          <a:ea typeface="Calibri"/>
                          <a:cs typeface="Times New Roman"/>
                        </a:rPr>
                        <a:t>recommended integrated pest management </a:t>
                      </a:r>
                      <a:r>
                        <a:rPr lang="en-US" sz="2400" b="0" dirty="0" smtClean="0">
                          <a:latin typeface="Calibri"/>
                          <a:ea typeface="Calibri"/>
                          <a:cs typeface="Times New Roman"/>
                        </a:rPr>
                        <a:t>practices</a:t>
                      </a:r>
                      <a:r>
                        <a:rPr lang="en-US" sz="2400" b="0" dirty="0">
                          <a:latin typeface="Calibri"/>
                          <a:ea typeface="Calibri"/>
                          <a:cs typeface="Times New Roman"/>
                        </a:rPr>
                        <a:t>.</a:t>
                      </a:r>
                    </a:p>
                  </a:txBody>
                  <a:tcPr marL="68580" marR="68580" marT="0" marB="0"/>
                </a:tc>
              </a:tr>
              <a:tr h="1111566">
                <a:tc>
                  <a:txBody>
                    <a:bodyPr/>
                    <a:lstStyle/>
                    <a:p>
                      <a:pPr marL="0" marR="0">
                        <a:spcBef>
                          <a:spcPts val="0"/>
                        </a:spcBef>
                        <a:spcAft>
                          <a:spcPts val="0"/>
                        </a:spcAft>
                      </a:pPr>
                      <a:r>
                        <a:rPr lang="en-US" sz="2400" b="0">
                          <a:latin typeface="Calibri"/>
                          <a:ea typeface="Calibri"/>
                          <a:cs typeface="Times New Roman"/>
                        </a:rPr>
                        <a:t>adopted treatment practices for invasive species.</a:t>
                      </a:r>
                    </a:p>
                  </a:txBody>
                  <a:tcPr marL="68580" marR="68580" marT="0" marB="0"/>
                </a:tc>
              </a:tr>
              <a:tr h="1111566">
                <a:tc>
                  <a:txBody>
                    <a:bodyPr/>
                    <a:lstStyle/>
                    <a:p>
                      <a:pPr marL="0" marR="0">
                        <a:spcBef>
                          <a:spcPts val="0"/>
                        </a:spcBef>
                        <a:spcAft>
                          <a:spcPts val="0"/>
                        </a:spcAft>
                      </a:pPr>
                      <a:r>
                        <a:rPr lang="en-US" sz="2400" b="0" dirty="0">
                          <a:latin typeface="Calibri"/>
                          <a:ea typeface="Calibri"/>
                          <a:cs typeface="Times New Roman"/>
                        </a:rPr>
                        <a:t>adopted pesticide and pharmaceutical efficacy and optimal use practices.</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2010"/>
          </a:xfrm>
        </p:spPr>
        <p:txBody>
          <a:bodyPr/>
          <a:lstStyle/>
          <a:p>
            <a:r>
              <a:rPr lang="en-US" sz="3200" dirty="0" smtClean="0">
                <a:solidFill>
                  <a:srgbClr val="0000FF"/>
                </a:solidFill>
              </a:rPr>
              <a:t>NIFA National Outcome and Indicators</a:t>
            </a:r>
            <a:endParaRPr lang="en-US" sz="3200" dirty="0">
              <a:solidFill>
                <a:srgbClr val="0000FF"/>
              </a:solidFill>
            </a:endParaRPr>
          </a:p>
        </p:txBody>
      </p:sp>
      <p:sp>
        <p:nvSpPr>
          <p:cNvPr id="3" name="Content Placeholder 2"/>
          <p:cNvSpPr>
            <a:spLocks noGrp="1"/>
          </p:cNvSpPr>
          <p:nvPr>
            <p:ph idx="1"/>
          </p:nvPr>
        </p:nvSpPr>
        <p:spPr>
          <a:xfrm>
            <a:off x="220717" y="1166648"/>
            <a:ext cx="8671035" cy="5454869"/>
          </a:xfrm>
        </p:spPr>
        <p:txBody>
          <a:bodyPr/>
          <a:lstStyle/>
          <a:p>
            <a:pPr>
              <a:buNone/>
            </a:pPr>
            <a:r>
              <a:rPr lang="en-US" sz="2000" b="1" dirty="0" smtClean="0"/>
              <a:t>OUTCOME:  </a:t>
            </a:r>
            <a:r>
              <a:rPr lang="en-US" sz="2000" b="1" i="1" dirty="0" smtClean="0"/>
              <a:t>More sustainable, diverse, and resilient food systems across scales.</a:t>
            </a:r>
          </a:p>
          <a:p>
            <a:pPr>
              <a:buNone/>
            </a:pPr>
            <a:endParaRPr lang="en-US" sz="1600" dirty="0" smtClean="0"/>
          </a:p>
          <a:p>
            <a:pPr lvl="0">
              <a:buFont typeface="+mj-lt"/>
              <a:buAutoNum type="arabicPeriod"/>
            </a:pPr>
            <a:r>
              <a:rPr lang="en-US" sz="1800" b="1" dirty="0" smtClean="0"/>
              <a:t>Number of new diagnostic systems analyzing plant and animal pests and diseases.</a:t>
            </a:r>
          </a:p>
          <a:p>
            <a:pPr>
              <a:buNone/>
            </a:pPr>
            <a:endParaRPr lang="en-US" sz="1200" dirty="0" smtClean="0"/>
          </a:p>
          <a:p>
            <a:pPr>
              <a:buNone/>
            </a:pPr>
            <a:r>
              <a:rPr lang="en-US" sz="1600" dirty="0" smtClean="0"/>
              <a:t>	[Diagnostic systems refer to, among other things: labs, networks, procedures, access points.  We have used the term “available” because maintaining capacity is just as important as developing and deploying new capacity.  So, this indicator and the next one refer to both existing and recently deployed diagnostics.]</a:t>
            </a:r>
          </a:p>
          <a:p>
            <a:pPr>
              <a:buNone/>
            </a:pPr>
            <a:r>
              <a:rPr lang="en-US" sz="1600" dirty="0" smtClean="0"/>
              <a:t> </a:t>
            </a:r>
          </a:p>
          <a:p>
            <a:pPr lvl="0">
              <a:buNone/>
            </a:pPr>
            <a:r>
              <a:rPr lang="en-US" sz="1800" dirty="0" smtClean="0"/>
              <a:t>2.   </a:t>
            </a:r>
            <a:r>
              <a:rPr lang="en-US" sz="1800" b="1" dirty="0" smtClean="0"/>
              <a:t>Number of new diagnostic technologies available for plant and animal pests and diseases. </a:t>
            </a:r>
          </a:p>
          <a:p>
            <a:pPr>
              <a:buNone/>
            </a:pPr>
            <a:endParaRPr lang="en-US" sz="1200" dirty="0" smtClean="0"/>
          </a:p>
          <a:p>
            <a:pPr>
              <a:buNone/>
            </a:pPr>
            <a:r>
              <a:rPr lang="en-US" sz="1600" dirty="0" smtClean="0"/>
              <a:t>	The intent here is not to count individual pieces of equipment or devices, but to enumerate technologies that add to the diagnostic capacity.]</a:t>
            </a:r>
          </a:p>
          <a:p>
            <a:pPr lvl="0">
              <a:buNone/>
            </a:pPr>
            <a:endParaRPr lang="en-US" sz="1600" dirty="0" smtClean="0"/>
          </a:p>
          <a:p>
            <a:pPr lvl="0">
              <a:buNone/>
            </a:pPr>
            <a:r>
              <a:rPr lang="en-US" sz="1600" dirty="0" smtClean="0"/>
              <a:t>3</a:t>
            </a:r>
            <a:r>
              <a:rPr lang="en-US" sz="1800" dirty="0" smtClean="0"/>
              <a:t>.    </a:t>
            </a:r>
            <a:r>
              <a:rPr lang="en-US" sz="1800" b="1" dirty="0" smtClean="0"/>
              <a:t>Number of first detectors trained in early detection and rapid response of plant pests, animal pests and diseases. </a:t>
            </a:r>
          </a:p>
          <a:p>
            <a:pPr marL="514350" indent="-514350">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27065" y="246882"/>
            <a:ext cx="7945438" cy="1143000"/>
          </a:xfrm>
        </p:spPr>
        <p:txBody>
          <a:bodyPr/>
          <a:lstStyle/>
          <a:p>
            <a:pPr lvl="1"/>
            <a:r>
              <a:rPr lang="en-US" sz="3600" dirty="0" smtClean="0"/>
              <a:t/>
            </a:r>
            <a:br>
              <a:rPr lang="en-US" sz="3600" dirty="0" smtClean="0"/>
            </a:br>
            <a:r>
              <a:rPr lang="en-US" dirty="0" smtClean="0"/>
              <a:t> </a:t>
            </a:r>
            <a:br>
              <a:rPr lang="en-US" dirty="0" smtClean="0"/>
            </a:br>
            <a:r>
              <a:rPr lang="en-US" sz="2400" dirty="0" smtClean="0"/>
              <a:t>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solidFill>
                  <a:srgbClr val="0000FF"/>
                </a:solidFill>
              </a:rPr>
              <a:t/>
            </a:r>
            <a:br>
              <a:rPr lang="en-US" sz="2400" dirty="0" smtClean="0">
                <a:solidFill>
                  <a:srgbClr val="0000FF"/>
                </a:solidFill>
              </a:rPr>
            </a:br>
            <a:r>
              <a:rPr lang="en-US" sz="2800" i="1" dirty="0" smtClean="0"/>
              <a:t>Using Science to Find Solutions</a:t>
            </a:r>
            <a:br>
              <a:rPr lang="en-US" sz="2800" i="1" dirty="0" smtClean="0"/>
            </a:br>
            <a:r>
              <a:rPr lang="en-US" sz="4000" dirty="0" smtClean="0">
                <a:solidFill>
                  <a:srgbClr val="0000FF"/>
                </a:solidFill>
              </a:rPr>
              <a:t> Performance Measures </a:t>
            </a:r>
            <a:r>
              <a:rPr lang="en-US" sz="9600" dirty="0" smtClean="0"/>
              <a:t/>
            </a:r>
            <a:br>
              <a:rPr lang="en-US" sz="9600" dirty="0" smtClean="0"/>
            </a:br>
            <a:r>
              <a:rPr lang="en-US" sz="9600" dirty="0" smtClean="0"/>
              <a:t/>
            </a:r>
            <a:br>
              <a:rPr lang="en-US" sz="9600" dirty="0" smtClean="0"/>
            </a:br>
            <a:endParaRPr lang="en-US" sz="9600" i="1" dirty="0" smtClean="0"/>
          </a:p>
        </p:txBody>
      </p:sp>
      <p:sp>
        <p:nvSpPr>
          <p:cNvPr id="11267" name="Rectangle 4"/>
          <p:cNvSpPr>
            <a:spLocks noChangeArrowheads="1"/>
          </p:cNvSpPr>
          <p:nvPr/>
        </p:nvSpPr>
        <p:spPr bwMode="auto">
          <a:xfrm>
            <a:off x="231230" y="2101823"/>
            <a:ext cx="2286000" cy="4136314"/>
          </a:xfrm>
          <a:prstGeom prst="rect">
            <a:avLst/>
          </a:prstGeom>
          <a:solidFill>
            <a:schemeClr val="accent1">
              <a:lumMod val="40000"/>
              <a:lumOff val="60000"/>
              <a:alpha val="50195"/>
            </a:schemeClr>
          </a:solidFill>
          <a:ln w="9525">
            <a:solidFill>
              <a:schemeClr val="tx1"/>
            </a:solidFill>
            <a:miter lim="800000"/>
            <a:headEnd/>
            <a:tailEnd/>
          </a:ln>
        </p:spPr>
        <p:txBody>
          <a:bodyPr wrap="none" anchor="ctr"/>
          <a:lstStyle/>
          <a:p>
            <a:pPr algn="ctr"/>
            <a:r>
              <a:rPr lang="en-US" sz="2000" b="1" dirty="0" smtClean="0">
                <a:latin typeface="Tahoma" pitchFamily="34" charset="0"/>
              </a:rPr>
              <a:t>Activities:</a:t>
            </a:r>
          </a:p>
          <a:p>
            <a:pPr algn="ctr"/>
            <a:r>
              <a:rPr lang="en-US" sz="2000" i="1" dirty="0" smtClean="0">
                <a:latin typeface="Tahoma" pitchFamily="34" charset="0"/>
              </a:rPr>
              <a:t># </a:t>
            </a:r>
            <a:r>
              <a:rPr lang="en-US" sz="2000" i="1" dirty="0">
                <a:latin typeface="Tahoma" pitchFamily="34" charset="0"/>
              </a:rPr>
              <a:t>Research </a:t>
            </a:r>
          </a:p>
          <a:p>
            <a:pPr algn="ctr"/>
            <a:r>
              <a:rPr lang="en-US" sz="2000" i="1" dirty="0" smtClean="0">
                <a:latin typeface="Tahoma" pitchFamily="34" charset="0"/>
              </a:rPr>
              <a:t>Projects,</a:t>
            </a:r>
            <a:endParaRPr lang="en-US" sz="2000" dirty="0">
              <a:latin typeface="Tahoma" pitchFamily="34" charset="0"/>
            </a:endParaRPr>
          </a:p>
          <a:p>
            <a:pPr algn="ctr"/>
            <a:r>
              <a:rPr lang="en-US" sz="2000" i="1" dirty="0">
                <a:latin typeface="Tahoma" pitchFamily="34" charset="0"/>
              </a:rPr>
              <a:t> Workshops, </a:t>
            </a:r>
          </a:p>
          <a:p>
            <a:pPr algn="ctr"/>
            <a:r>
              <a:rPr lang="en-US" sz="2000" i="1" dirty="0">
                <a:latin typeface="Tahoma" pitchFamily="34" charset="0"/>
              </a:rPr>
              <a:t>Field days, </a:t>
            </a:r>
            <a:endParaRPr lang="en-US" sz="2000" i="1" dirty="0" smtClean="0">
              <a:latin typeface="Tahoma" pitchFamily="34" charset="0"/>
            </a:endParaRPr>
          </a:p>
          <a:p>
            <a:pPr algn="ctr"/>
            <a:r>
              <a:rPr lang="en-US" sz="2000" i="1" dirty="0" smtClean="0">
                <a:latin typeface="Tahoma" pitchFamily="34" charset="0"/>
              </a:rPr>
              <a:t>Presentations, </a:t>
            </a:r>
          </a:p>
          <a:p>
            <a:pPr algn="ctr"/>
            <a:r>
              <a:rPr lang="en-US" sz="2000" i="1" dirty="0" smtClean="0">
                <a:latin typeface="Tahoma" pitchFamily="34" charset="0"/>
              </a:rPr>
              <a:t>Interviews,  </a:t>
            </a:r>
            <a:endParaRPr lang="en-US" sz="2000" i="1" dirty="0">
              <a:latin typeface="Tahoma" pitchFamily="34" charset="0"/>
            </a:endParaRPr>
          </a:p>
          <a:p>
            <a:pPr algn="ctr"/>
            <a:r>
              <a:rPr lang="en-US" sz="2000" i="1" dirty="0">
                <a:latin typeface="Tahoma" pitchFamily="34" charset="0"/>
              </a:rPr>
              <a:t>etc.</a:t>
            </a:r>
          </a:p>
          <a:p>
            <a:pPr algn="ctr"/>
            <a:endParaRPr lang="en-US" sz="2000" dirty="0">
              <a:latin typeface="Tahoma" pitchFamily="34" charset="0"/>
            </a:endParaRPr>
          </a:p>
        </p:txBody>
      </p:sp>
      <p:sp>
        <p:nvSpPr>
          <p:cNvPr id="11268" name="Rectangle 5"/>
          <p:cNvSpPr>
            <a:spLocks noChangeArrowheads="1"/>
          </p:cNvSpPr>
          <p:nvPr/>
        </p:nvSpPr>
        <p:spPr bwMode="auto">
          <a:xfrm>
            <a:off x="3281388" y="2101823"/>
            <a:ext cx="2602156" cy="4133194"/>
          </a:xfrm>
          <a:prstGeom prst="rect">
            <a:avLst/>
          </a:prstGeom>
          <a:solidFill>
            <a:schemeClr val="accent1">
              <a:lumMod val="40000"/>
              <a:lumOff val="60000"/>
              <a:alpha val="50195"/>
            </a:schemeClr>
          </a:solidFill>
          <a:ln w="9525">
            <a:solidFill>
              <a:schemeClr val="tx1"/>
            </a:solidFill>
            <a:miter lim="800000"/>
            <a:headEnd/>
            <a:tailEnd/>
          </a:ln>
        </p:spPr>
        <p:txBody>
          <a:bodyPr wrap="none" anchor="ctr"/>
          <a:lstStyle/>
          <a:p>
            <a:pPr algn="ctr"/>
            <a:endParaRPr lang="en-US" sz="2000" dirty="0">
              <a:latin typeface="Tahoma" pitchFamily="34" charset="0"/>
            </a:endParaRPr>
          </a:p>
          <a:p>
            <a:pPr algn="ctr"/>
            <a:endParaRPr lang="en-US" sz="2000" b="1" dirty="0">
              <a:latin typeface="Tahoma" pitchFamily="34" charset="0"/>
            </a:endParaRPr>
          </a:p>
          <a:p>
            <a:pPr algn="ctr"/>
            <a:r>
              <a:rPr lang="en-US" sz="2000" b="1" dirty="0" smtClean="0">
                <a:latin typeface="Tahoma" pitchFamily="34" charset="0"/>
              </a:rPr>
              <a:t>Outputs/Products:</a:t>
            </a:r>
          </a:p>
          <a:p>
            <a:pPr algn="ctr"/>
            <a:r>
              <a:rPr lang="en-US" sz="2000" i="1" dirty="0" smtClean="0">
                <a:latin typeface="Tahoma" pitchFamily="34" charset="0"/>
              </a:rPr>
              <a:t># New fundamental </a:t>
            </a:r>
          </a:p>
          <a:p>
            <a:pPr algn="ctr"/>
            <a:r>
              <a:rPr lang="en-US" sz="2000" i="1" dirty="0" smtClean="0">
                <a:latin typeface="Tahoma" pitchFamily="34" charset="0"/>
              </a:rPr>
              <a:t>or applied </a:t>
            </a:r>
          </a:p>
          <a:p>
            <a:pPr algn="ctr"/>
            <a:r>
              <a:rPr lang="en-US" sz="2000" i="1" dirty="0" smtClean="0">
                <a:latin typeface="Tahoma" pitchFamily="34" charset="0"/>
              </a:rPr>
              <a:t>knowledge,</a:t>
            </a:r>
          </a:p>
          <a:p>
            <a:pPr algn="ctr"/>
            <a:r>
              <a:rPr lang="en-US" sz="2000" i="1" dirty="0" smtClean="0">
                <a:latin typeface="Tahoma" pitchFamily="34" charset="0"/>
              </a:rPr>
              <a:t>Patents</a:t>
            </a:r>
            <a:r>
              <a:rPr lang="en-US" sz="2000" i="1" dirty="0">
                <a:latin typeface="Tahoma" pitchFamily="34" charset="0"/>
              </a:rPr>
              <a:t>,</a:t>
            </a:r>
          </a:p>
          <a:p>
            <a:pPr algn="ctr"/>
            <a:r>
              <a:rPr lang="en-US" sz="2000" i="1" dirty="0">
                <a:latin typeface="Tahoma" pitchFamily="34" charset="0"/>
              </a:rPr>
              <a:t>Publications, </a:t>
            </a:r>
          </a:p>
          <a:p>
            <a:pPr algn="ctr"/>
            <a:r>
              <a:rPr lang="en-US" sz="2000" i="1" dirty="0">
                <a:latin typeface="Tahoma" pitchFamily="34" charset="0"/>
              </a:rPr>
              <a:t>Extension</a:t>
            </a:r>
          </a:p>
          <a:p>
            <a:pPr algn="ctr"/>
            <a:r>
              <a:rPr lang="en-US" sz="2000" i="1" dirty="0">
                <a:latin typeface="Tahoma" pitchFamily="34" charset="0"/>
              </a:rPr>
              <a:t>Newsletters, </a:t>
            </a:r>
          </a:p>
          <a:p>
            <a:pPr algn="ctr"/>
            <a:r>
              <a:rPr lang="en-US" sz="2000" i="1" dirty="0">
                <a:latin typeface="Tahoma" pitchFamily="34" charset="0"/>
              </a:rPr>
              <a:t>Websites, </a:t>
            </a:r>
          </a:p>
          <a:p>
            <a:pPr algn="ctr"/>
            <a:r>
              <a:rPr lang="en-US" sz="2000" i="1" dirty="0">
                <a:latin typeface="Tahoma" pitchFamily="34" charset="0"/>
              </a:rPr>
              <a:t>Videos, </a:t>
            </a:r>
          </a:p>
          <a:p>
            <a:pPr algn="ctr"/>
            <a:r>
              <a:rPr lang="en-US" sz="2000" i="1" dirty="0">
                <a:latin typeface="Tahoma" pitchFamily="34" charset="0"/>
              </a:rPr>
              <a:t>Manuals, </a:t>
            </a:r>
          </a:p>
          <a:p>
            <a:pPr algn="ctr"/>
            <a:r>
              <a:rPr lang="en-US" sz="2000" i="1" dirty="0">
                <a:latin typeface="Tahoma" pitchFamily="34" charset="0"/>
              </a:rPr>
              <a:t>etc.</a:t>
            </a:r>
          </a:p>
          <a:p>
            <a:pPr algn="ctr"/>
            <a:endParaRPr lang="en-US" sz="900" dirty="0">
              <a:latin typeface="Tahoma" pitchFamily="34" charset="0"/>
            </a:endParaRPr>
          </a:p>
          <a:p>
            <a:pPr algn="ctr"/>
            <a:endParaRPr lang="en-US" sz="2000" dirty="0">
              <a:latin typeface="Tahoma" pitchFamily="34" charset="0"/>
            </a:endParaRPr>
          </a:p>
        </p:txBody>
      </p:sp>
      <p:sp>
        <p:nvSpPr>
          <p:cNvPr id="11269" name="Rectangle 6"/>
          <p:cNvSpPr>
            <a:spLocks noChangeArrowheads="1"/>
          </p:cNvSpPr>
          <p:nvPr/>
        </p:nvSpPr>
        <p:spPr bwMode="auto">
          <a:xfrm>
            <a:off x="6519040" y="2122843"/>
            <a:ext cx="2446280" cy="4136314"/>
          </a:xfrm>
          <a:prstGeom prst="rect">
            <a:avLst/>
          </a:prstGeom>
          <a:solidFill>
            <a:srgbClr val="FFFF99">
              <a:alpha val="30196"/>
            </a:srgbClr>
          </a:solidFill>
          <a:ln w="9525">
            <a:solidFill>
              <a:schemeClr val="tx1"/>
            </a:solidFill>
            <a:miter lim="800000"/>
            <a:headEnd/>
            <a:tailEnd/>
          </a:ln>
        </p:spPr>
        <p:txBody>
          <a:bodyPr wrap="none" anchor="ctr"/>
          <a:lstStyle/>
          <a:p>
            <a:pPr algn="ctr"/>
            <a:r>
              <a:rPr lang="en-US" sz="2000" b="1" dirty="0" smtClean="0">
                <a:latin typeface="Tahoma" pitchFamily="34" charset="0"/>
              </a:rPr>
              <a:t>Outcomes:</a:t>
            </a:r>
          </a:p>
          <a:p>
            <a:pPr algn="ctr"/>
            <a:r>
              <a:rPr lang="en-US" sz="2000" i="1" dirty="0" smtClean="0">
                <a:latin typeface="Tahoma" pitchFamily="34" charset="0"/>
              </a:rPr>
              <a:t>Clientele </a:t>
            </a:r>
            <a:endParaRPr lang="en-US" sz="2000" i="1" dirty="0">
              <a:latin typeface="Tahoma" pitchFamily="34" charset="0"/>
            </a:endParaRPr>
          </a:p>
          <a:p>
            <a:pPr algn="ctr"/>
            <a:r>
              <a:rPr lang="en-US" sz="2000" i="1" dirty="0">
                <a:latin typeface="Tahoma" pitchFamily="34" charset="0"/>
              </a:rPr>
              <a:t>C</a:t>
            </a:r>
            <a:r>
              <a:rPr lang="en-US" sz="2000" i="1" dirty="0" smtClean="0">
                <a:latin typeface="Tahoma" pitchFamily="34" charset="0"/>
              </a:rPr>
              <a:t>hanges </a:t>
            </a:r>
            <a:r>
              <a:rPr lang="en-US" sz="2000" i="1" dirty="0">
                <a:latin typeface="Tahoma" pitchFamily="34" charset="0"/>
              </a:rPr>
              <a:t>in </a:t>
            </a:r>
          </a:p>
          <a:p>
            <a:pPr algn="ctr"/>
            <a:r>
              <a:rPr lang="en-US" sz="2000" i="1" dirty="0">
                <a:latin typeface="Tahoma" pitchFamily="34" charset="0"/>
              </a:rPr>
              <a:t>Knowledge, </a:t>
            </a:r>
          </a:p>
          <a:p>
            <a:pPr algn="ctr"/>
            <a:r>
              <a:rPr lang="en-US" sz="2000" i="1" dirty="0">
                <a:latin typeface="Tahoma" pitchFamily="34" charset="0"/>
              </a:rPr>
              <a:t>Attitude, </a:t>
            </a:r>
          </a:p>
          <a:p>
            <a:pPr algn="ctr"/>
            <a:r>
              <a:rPr lang="en-US" sz="2000" i="1" dirty="0">
                <a:latin typeface="Tahoma" pitchFamily="34" charset="0"/>
              </a:rPr>
              <a:t>Skill, </a:t>
            </a:r>
          </a:p>
          <a:p>
            <a:pPr algn="ctr"/>
            <a:r>
              <a:rPr lang="en-US" sz="2000" i="1" dirty="0">
                <a:latin typeface="Tahoma" pitchFamily="34" charset="0"/>
              </a:rPr>
              <a:t>Behavior,  </a:t>
            </a:r>
          </a:p>
          <a:p>
            <a:pPr algn="ctr"/>
            <a:r>
              <a:rPr lang="en-US" sz="2000" i="1" dirty="0">
                <a:latin typeface="Tahoma" pitchFamily="34" charset="0"/>
              </a:rPr>
              <a:t>&amp;</a:t>
            </a:r>
          </a:p>
          <a:p>
            <a:pPr algn="ctr"/>
            <a:r>
              <a:rPr lang="en-US" sz="2000" i="1" dirty="0" smtClean="0">
                <a:latin typeface="Tahoma" pitchFamily="34" charset="0"/>
              </a:rPr>
              <a:t>Economic, </a:t>
            </a:r>
          </a:p>
          <a:p>
            <a:pPr algn="ctr"/>
            <a:r>
              <a:rPr lang="en-US" sz="2000" i="1" dirty="0" smtClean="0">
                <a:latin typeface="Tahoma" pitchFamily="34" charset="0"/>
              </a:rPr>
              <a:t>Environmental, </a:t>
            </a:r>
          </a:p>
          <a:p>
            <a:pPr algn="ctr"/>
            <a:r>
              <a:rPr lang="en-US" sz="2000" i="1" dirty="0" smtClean="0">
                <a:latin typeface="Tahoma" pitchFamily="34" charset="0"/>
              </a:rPr>
              <a:t>Social/Health </a:t>
            </a:r>
          </a:p>
          <a:p>
            <a:pPr algn="ctr"/>
            <a:r>
              <a:rPr lang="en-US" sz="2000" i="1" dirty="0" smtClean="0">
                <a:latin typeface="Tahoma" pitchFamily="34" charset="0"/>
              </a:rPr>
              <a:t>Condition Changes</a:t>
            </a:r>
            <a:endParaRPr lang="en-US" sz="2000" i="1" dirty="0">
              <a:latin typeface="Tahoma" pitchFamily="34" charset="0"/>
            </a:endParaRPr>
          </a:p>
        </p:txBody>
      </p:sp>
      <p:sp>
        <p:nvSpPr>
          <p:cNvPr id="11273" name="AutoShape 15"/>
          <p:cNvSpPr>
            <a:spLocks noChangeArrowheads="1"/>
          </p:cNvSpPr>
          <p:nvPr/>
        </p:nvSpPr>
        <p:spPr bwMode="auto">
          <a:xfrm>
            <a:off x="2631056" y="3892392"/>
            <a:ext cx="533400" cy="381000"/>
          </a:xfrm>
          <a:prstGeom prst="rightArrow">
            <a:avLst>
              <a:gd name="adj1" fmla="val 50000"/>
              <a:gd name="adj2" fmla="val 35000"/>
            </a:avLst>
          </a:prstGeom>
          <a:solidFill>
            <a:schemeClr val="accent1">
              <a:lumMod val="40000"/>
              <a:lumOff val="60000"/>
              <a:alpha val="50195"/>
            </a:schemeClr>
          </a:solidFill>
          <a:ln w="9525">
            <a:solidFill>
              <a:schemeClr val="tx1"/>
            </a:solidFill>
            <a:miter lim="800000"/>
            <a:headEnd/>
            <a:tailEnd/>
          </a:ln>
        </p:spPr>
        <p:txBody>
          <a:bodyPr wrap="none" anchor="ctr"/>
          <a:lstStyle/>
          <a:p>
            <a:endParaRPr lang="en-US"/>
          </a:p>
        </p:txBody>
      </p:sp>
      <p:sp>
        <p:nvSpPr>
          <p:cNvPr id="11274" name="AutoShape 16"/>
          <p:cNvSpPr>
            <a:spLocks noChangeArrowheads="1"/>
          </p:cNvSpPr>
          <p:nvPr/>
        </p:nvSpPr>
        <p:spPr bwMode="auto">
          <a:xfrm>
            <a:off x="5981518" y="3788980"/>
            <a:ext cx="465080" cy="381000"/>
          </a:xfrm>
          <a:prstGeom prst="rightArrow">
            <a:avLst>
              <a:gd name="adj1" fmla="val 50000"/>
              <a:gd name="adj2" fmla="val 50000"/>
            </a:avLst>
          </a:prstGeom>
          <a:solidFill>
            <a:srgbClr val="FFFF99">
              <a:alpha val="50195"/>
            </a:srgbClr>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0-#ppt_w/2"/>
                                          </p:val>
                                        </p:tav>
                                        <p:tav tm="100000">
                                          <p:val>
                                            <p:strVal val="#ppt_x"/>
                                          </p:val>
                                        </p:tav>
                                      </p:tavLst>
                                    </p:anim>
                                    <p:anim calcmode="lin" valueType="num">
                                      <p:cBhvr additive="base">
                                        <p:cTn id="8" dur="500" fill="hold"/>
                                        <p:tgtEl>
                                          <p:spTgt spid="112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3"/>
                                        </p:tgtEl>
                                        <p:attrNameLst>
                                          <p:attrName>style.visibility</p:attrName>
                                        </p:attrNameLst>
                                      </p:cBhvr>
                                      <p:to>
                                        <p:strVal val="visible"/>
                                      </p:to>
                                    </p:set>
                                    <p:anim calcmode="lin" valueType="num">
                                      <p:cBhvr additive="base">
                                        <p:cTn id="13" dur="500" fill="hold"/>
                                        <p:tgtEl>
                                          <p:spTgt spid="11273"/>
                                        </p:tgtEl>
                                        <p:attrNameLst>
                                          <p:attrName>ppt_x</p:attrName>
                                        </p:attrNameLst>
                                      </p:cBhvr>
                                      <p:tavLst>
                                        <p:tav tm="0">
                                          <p:val>
                                            <p:strVal val="0-#ppt_w/2"/>
                                          </p:val>
                                        </p:tav>
                                        <p:tav tm="100000">
                                          <p:val>
                                            <p:strVal val="#ppt_x"/>
                                          </p:val>
                                        </p:tav>
                                      </p:tavLst>
                                    </p:anim>
                                    <p:anim calcmode="lin" valueType="num">
                                      <p:cBhvr additive="base">
                                        <p:cTn id="14" dur="500" fill="hold"/>
                                        <p:tgtEl>
                                          <p:spTgt spid="1127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268"/>
                                        </p:tgtEl>
                                        <p:attrNameLst>
                                          <p:attrName>style.visibility</p:attrName>
                                        </p:attrNameLst>
                                      </p:cBhvr>
                                      <p:to>
                                        <p:strVal val="visible"/>
                                      </p:to>
                                    </p:set>
                                    <p:anim calcmode="lin" valueType="num">
                                      <p:cBhvr additive="base">
                                        <p:cTn id="17" dur="500" fill="hold"/>
                                        <p:tgtEl>
                                          <p:spTgt spid="11268"/>
                                        </p:tgtEl>
                                        <p:attrNameLst>
                                          <p:attrName>ppt_x</p:attrName>
                                        </p:attrNameLst>
                                      </p:cBhvr>
                                      <p:tavLst>
                                        <p:tav tm="0">
                                          <p:val>
                                            <p:strVal val="0-#ppt_w/2"/>
                                          </p:val>
                                        </p:tav>
                                        <p:tav tm="100000">
                                          <p:val>
                                            <p:strVal val="#ppt_x"/>
                                          </p:val>
                                        </p:tav>
                                      </p:tavLst>
                                    </p:anim>
                                    <p:anim calcmode="lin" valueType="num">
                                      <p:cBhvr additive="base">
                                        <p:cTn id="18"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1274"/>
                                        </p:tgtEl>
                                        <p:attrNameLst>
                                          <p:attrName>style.visibility</p:attrName>
                                        </p:attrNameLst>
                                      </p:cBhvr>
                                      <p:to>
                                        <p:strVal val="visible"/>
                                      </p:to>
                                    </p:set>
                                    <p:anim calcmode="lin" valueType="num">
                                      <p:cBhvr additive="base">
                                        <p:cTn id="23" dur="500" fill="hold"/>
                                        <p:tgtEl>
                                          <p:spTgt spid="11274"/>
                                        </p:tgtEl>
                                        <p:attrNameLst>
                                          <p:attrName>ppt_x</p:attrName>
                                        </p:attrNameLst>
                                      </p:cBhvr>
                                      <p:tavLst>
                                        <p:tav tm="0">
                                          <p:val>
                                            <p:strVal val="0-#ppt_w/2"/>
                                          </p:val>
                                        </p:tav>
                                        <p:tav tm="100000">
                                          <p:val>
                                            <p:strVal val="#ppt_x"/>
                                          </p:val>
                                        </p:tav>
                                      </p:tavLst>
                                    </p:anim>
                                    <p:anim calcmode="lin" valueType="num">
                                      <p:cBhvr additive="base">
                                        <p:cTn id="24" dur="500" fill="hold"/>
                                        <p:tgtEl>
                                          <p:spTgt spid="1127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269"/>
                                        </p:tgtEl>
                                        <p:attrNameLst>
                                          <p:attrName>style.visibility</p:attrName>
                                        </p:attrNameLst>
                                      </p:cBhvr>
                                      <p:to>
                                        <p:strVal val="visible"/>
                                      </p:to>
                                    </p:set>
                                    <p:anim calcmode="lin" valueType="num">
                                      <p:cBhvr additive="base">
                                        <p:cTn id="27" dur="500" fill="hold"/>
                                        <p:tgtEl>
                                          <p:spTgt spid="11269"/>
                                        </p:tgtEl>
                                        <p:attrNameLst>
                                          <p:attrName>ppt_x</p:attrName>
                                        </p:attrNameLst>
                                      </p:cBhvr>
                                      <p:tavLst>
                                        <p:tav tm="0">
                                          <p:val>
                                            <p:strVal val="0-#ppt_w/2"/>
                                          </p:val>
                                        </p:tav>
                                        <p:tav tm="100000">
                                          <p:val>
                                            <p:strVal val="#ppt_x"/>
                                          </p:val>
                                        </p:tav>
                                      </p:tavLst>
                                    </p:anim>
                                    <p:anim calcmode="lin" valueType="num">
                                      <p:cBhvr additive="base">
                                        <p:cTn id="28"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animBg="1"/>
      <p:bldP spid="11269" grpId="0" animBg="1"/>
      <p:bldP spid="11273" grpId="0" animBg="1"/>
      <p:bldP spid="112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258"/>
            <a:ext cx="8229600" cy="1143000"/>
          </a:xfrm>
        </p:spPr>
        <p:txBody>
          <a:bodyPr/>
          <a:lstStyle/>
          <a:p>
            <a:r>
              <a:rPr lang="en-US" b="1" dirty="0" smtClean="0">
                <a:solidFill>
                  <a:srgbClr val="0000FF"/>
                </a:solidFill>
              </a:rPr>
              <a:t>Proposed Process</a:t>
            </a:r>
            <a:endParaRPr lang="en-US" b="1" dirty="0">
              <a:solidFill>
                <a:srgbClr val="0000FF"/>
              </a:solidFill>
            </a:endParaRPr>
          </a:p>
        </p:txBody>
      </p:sp>
      <p:sp>
        <p:nvSpPr>
          <p:cNvPr id="3" name="Content Placeholder 2"/>
          <p:cNvSpPr>
            <a:spLocks noGrp="1"/>
          </p:cNvSpPr>
          <p:nvPr>
            <p:ph idx="1"/>
          </p:nvPr>
        </p:nvSpPr>
        <p:spPr>
          <a:xfrm>
            <a:off x="1578428" y="1404258"/>
            <a:ext cx="6727371" cy="4212772"/>
          </a:xfrm>
        </p:spPr>
        <p:txBody>
          <a:bodyPr/>
          <a:lstStyle/>
          <a:p>
            <a:r>
              <a:rPr lang="en-US" dirty="0" smtClean="0"/>
              <a:t>Work with Program Teams</a:t>
            </a:r>
          </a:p>
          <a:p>
            <a:endParaRPr lang="en-US" sz="1400" dirty="0" smtClean="0"/>
          </a:p>
          <a:p>
            <a:r>
              <a:rPr lang="en-US" dirty="0" smtClean="0"/>
              <a:t>Determine interested members to be part of committee</a:t>
            </a:r>
          </a:p>
          <a:p>
            <a:endParaRPr lang="en-US" sz="1400" dirty="0" smtClean="0"/>
          </a:p>
          <a:p>
            <a:r>
              <a:rPr lang="en-US" dirty="0" smtClean="0"/>
              <a:t>During Strategic Initiative Conferences and/or Program Teams meetings</a:t>
            </a:r>
          </a:p>
          <a:p>
            <a:endParaRPr lang="en-US" sz="1800"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j0289183"/>
          <p:cNvPicPr>
            <a:picLocks noChangeAspect="1" noChangeArrowheads="1"/>
          </p:cNvPicPr>
          <p:nvPr/>
        </p:nvPicPr>
        <p:blipFill>
          <a:blip r:embed="rId3"/>
          <a:srcRect/>
          <a:stretch>
            <a:fillRect/>
          </a:stretch>
        </p:blipFill>
        <p:spPr bwMode="auto">
          <a:xfrm>
            <a:off x="1517414" y="862444"/>
            <a:ext cx="2995102" cy="4469374"/>
          </a:xfrm>
          <a:prstGeom prst="rect">
            <a:avLst/>
          </a:prstGeom>
          <a:noFill/>
        </p:spPr>
      </p:pic>
      <p:sp>
        <p:nvSpPr>
          <p:cNvPr id="4" name="TextBox 3"/>
          <p:cNvSpPr txBox="1"/>
          <p:nvPr/>
        </p:nvSpPr>
        <p:spPr>
          <a:xfrm>
            <a:off x="4956465" y="694184"/>
            <a:ext cx="4000499" cy="5170646"/>
          </a:xfrm>
          <a:prstGeom prst="rect">
            <a:avLst/>
          </a:prstGeom>
          <a:noFill/>
        </p:spPr>
        <p:txBody>
          <a:bodyPr wrap="square" rtlCol="0">
            <a:spAutoFit/>
          </a:bodyPr>
          <a:lstStyle/>
          <a:p>
            <a:pPr marL="342900" indent="-342900"/>
            <a:r>
              <a:rPr lang="en-US" sz="2600" b="1" dirty="0" smtClean="0">
                <a:solidFill>
                  <a:srgbClr val="0000FF"/>
                </a:solidFill>
              </a:rPr>
              <a:t>Your input on next steps….</a:t>
            </a:r>
          </a:p>
          <a:p>
            <a:pPr marL="342900" indent="-342900"/>
            <a:endParaRPr lang="en-US" sz="2600" dirty="0" smtClean="0"/>
          </a:p>
          <a:p>
            <a:pPr marL="342900" indent="-342900">
              <a:buFont typeface="Arial" pitchFamily="34" charset="0"/>
              <a:buChar char="•"/>
            </a:pPr>
            <a:r>
              <a:rPr lang="en-US" sz="2600" dirty="0" smtClean="0"/>
              <a:t>Do you agree that statewide outcomes would be useful? For more than federal reporting?</a:t>
            </a:r>
          </a:p>
          <a:p>
            <a:pPr marL="342900" indent="-342900">
              <a:buFont typeface="Arial" pitchFamily="34" charset="0"/>
              <a:buChar char="•"/>
            </a:pPr>
            <a:endParaRPr lang="en-US" sz="2600" dirty="0" smtClean="0"/>
          </a:p>
          <a:p>
            <a:pPr marL="342900" indent="-342900">
              <a:buFont typeface="Arial" pitchFamily="34" charset="0"/>
              <a:buChar char="•"/>
            </a:pPr>
            <a:r>
              <a:rPr lang="en-US" sz="2600" dirty="0" smtClean="0"/>
              <a:t>Are Program Teams the right mechanism? If not, then what?</a:t>
            </a:r>
          </a:p>
          <a:p>
            <a:pPr marL="342900" indent="-342900"/>
            <a:endParaRPr lang="en-US" sz="2800" dirty="0" smtClean="0"/>
          </a:p>
          <a:p>
            <a:pPr marL="342900" indent="-342900"/>
            <a:endParaRPr lang="en-US" sz="16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027"/>
            <a:ext cx="8229600" cy="966355"/>
          </a:xfrm>
        </p:spPr>
        <p:txBody>
          <a:bodyPr/>
          <a:lstStyle/>
          <a:p>
            <a:r>
              <a:rPr lang="en-US" b="1" dirty="0" smtClean="0">
                <a:solidFill>
                  <a:srgbClr val="0000FF"/>
                </a:solidFill>
              </a:rPr>
              <a:t>Table group activity</a:t>
            </a:r>
            <a:r>
              <a:rPr lang="en-US" dirty="0" smtClean="0">
                <a:solidFill>
                  <a:srgbClr val="0000FF"/>
                </a:solidFill>
              </a:rPr>
              <a:t/>
            </a:r>
            <a:br>
              <a:rPr lang="en-US" dirty="0" smtClean="0">
                <a:solidFill>
                  <a:srgbClr val="0000FF"/>
                </a:solidFill>
              </a:rPr>
            </a:br>
            <a:endParaRPr lang="en-US" dirty="0"/>
          </a:p>
        </p:txBody>
      </p:sp>
      <p:sp>
        <p:nvSpPr>
          <p:cNvPr id="3" name="Content Placeholder 2"/>
          <p:cNvSpPr>
            <a:spLocks noGrp="1"/>
          </p:cNvSpPr>
          <p:nvPr>
            <p:ph idx="1"/>
          </p:nvPr>
        </p:nvSpPr>
        <p:spPr>
          <a:xfrm>
            <a:off x="1215737" y="1724895"/>
            <a:ext cx="7585364" cy="4525963"/>
          </a:xfrm>
        </p:spPr>
        <p:txBody>
          <a:bodyPr/>
          <a:lstStyle/>
          <a:p>
            <a:pPr marL="457200" indent="-457200"/>
            <a:r>
              <a:rPr lang="en-US" b="1" dirty="0" smtClean="0"/>
              <a:t>What should we measure to demonstrate the value of EIPD outcomes statewide?</a:t>
            </a:r>
          </a:p>
          <a:p>
            <a:pPr marL="457200" indent="-457200"/>
            <a:endParaRPr lang="en-US" sz="1400" b="1" dirty="0" smtClean="0"/>
          </a:p>
          <a:p>
            <a:pPr marL="457200" indent="-457200">
              <a:buNone/>
            </a:pPr>
            <a:r>
              <a:rPr lang="en-US" sz="2800" dirty="0" smtClean="0"/>
              <a:t>EIPD Priority Areas:</a:t>
            </a:r>
          </a:p>
          <a:p>
            <a:pPr marL="914400" indent="-914400">
              <a:buFont typeface="+mj-lt"/>
              <a:buAutoNum type="arabicPeriod"/>
            </a:pPr>
            <a:r>
              <a:rPr lang="en-US" sz="2800" dirty="0" smtClean="0"/>
              <a:t>Exclusion of pests &amp; pathogens</a:t>
            </a:r>
          </a:p>
          <a:p>
            <a:pPr marL="914400" indent="-914400">
              <a:buFont typeface="+mj-lt"/>
              <a:buAutoNum type="arabicPeriod"/>
            </a:pPr>
            <a:r>
              <a:rPr lang="en-US" sz="2800" dirty="0" smtClean="0"/>
              <a:t>Emerging &amp; re-emerging pests and diseases</a:t>
            </a:r>
          </a:p>
          <a:p>
            <a:pPr marL="914400" indent="-914400">
              <a:buFont typeface="+mj-lt"/>
              <a:buAutoNum type="arabicPeriod"/>
            </a:pPr>
            <a:r>
              <a:rPr lang="en-US" sz="2800" dirty="0" smtClean="0"/>
              <a:t>Integrated management</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00FF"/>
                </a:solidFill>
              </a:rPr>
              <a:t>Session Wrap-up</a:t>
            </a:r>
            <a:endParaRPr lang="en-US" b="1" dirty="0">
              <a:solidFill>
                <a:srgbClr val="0000FF"/>
              </a:solidFill>
            </a:endParaRPr>
          </a:p>
        </p:txBody>
      </p:sp>
      <p:sp>
        <p:nvSpPr>
          <p:cNvPr id="5" name="Content Placeholder 4"/>
          <p:cNvSpPr>
            <a:spLocks noGrp="1"/>
          </p:cNvSpPr>
          <p:nvPr>
            <p:ph idx="1"/>
          </p:nvPr>
        </p:nvSpPr>
        <p:spPr>
          <a:xfrm>
            <a:off x="1350818" y="1417638"/>
            <a:ext cx="7335982" cy="4525963"/>
          </a:xfrm>
        </p:spPr>
        <p:txBody>
          <a:bodyPr/>
          <a:lstStyle/>
          <a:p>
            <a:pPr marL="457200" indent="-457200"/>
            <a:endParaRPr lang="en-US" sz="2600" dirty="0" smtClean="0"/>
          </a:p>
          <a:p>
            <a:pPr marL="457200" indent="-457200"/>
            <a:r>
              <a:rPr lang="en-US" sz="3600" dirty="0" smtClean="0"/>
              <a:t>Interested? Talk to us.</a:t>
            </a:r>
          </a:p>
          <a:p>
            <a:pPr marL="457200" indent="-457200"/>
            <a:endParaRPr lang="en-US" sz="3600" dirty="0" smtClean="0"/>
          </a:p>
          <a:p>
            <a:pPr marL="457200" indent="-457200"/>
            <a:r>
              <a:rPr lang="en-US" sz="3600" dirty="0" smtClean="0"/>
              <a:t>New resource: </a:t>
            </a:r>
            <a:r>
              <a:rPr lang="en-US" sz="2800" dirty="0" smtClean="0">
                <a:hlinkClick r:id="rId3"/>
              </a:rPr>
              <a:t>www.ucanr.org/sites/CEprogramevaluation</a:t>
            </a:r>
            <a:endParaRPr lang="en-US" sz="2800" dirty="0" smtClean="0"/>
          </a:p>
          <a:p>
            <a:pPr marL="457200" indent="-457200"/>
            <a:endParaRPr lang="en-US" sz="2400" dirty="0" smtClean="0"/>
          </a:p>
          <a:p>
            <a:pPr algn="r">
              <a:buNone/>
            </a:pPr>
            <a:r>
              <a:rPr lang="en-US" b="1" i="1" dirty="0" smtClean="0">
                <a:latin typeface="Lucida Sans Typewriter" pitchFamily="49" charset="0"/>
              </a:rPr>
              <a:t>Thank you!</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20883" y="304800"/>
            <a:ext cx="8323117" cy="808038"/>
          </a:xfrm>
        </p:spPr>
        <p:txBody>
          <a:bodyPr/>
          <a:lstStyle/>
          <a:p>
            <a:r>
              <a:rPr lang="en-US" sz="3200" b="1" dirty="0" smtClean="0">
                <a:solidFill>
                  <a:srgbClr val="0000FF"/>
                </a:solidFill>
                <a:latin typeface="Arial" pitchFamily="34" charset="0"/>
              </a:rPr>
              <a:t>Why We Measure Outcomes</a:t>
            </a:r>
            <a:endParaRPr lang="en-US" sz="3200" b="1" dirty="0" smtClean="0">
              <a:solidFill>
                <a:srgbClr val="0000FF"/>
              </a:solidFill>
            </a:endParaRPr>
          </a:p>
        </p:txBody>
      </p:sp>
      <p:sp>
        <p:nvSpPr>
          <p:cNvPr id="4099" name="Rectangle 3"/>
          <p:cNvSpPr>
            <a:spLocks noGrp="1" noChangeArrowheads="1"/>
          </p:cNvSpPr>
          <p:nvPr>
            <p:ph type="body" idx="1"/>
          </p:nvPr>
        </p:nvSpPr>
        <p:spPr>
          <a:xfrm>
            <a:off x="1285202" y="1325119"/>
            <a:ext cx="4250185" cy="4516669"/>
          </a:xfrm>
        </p:spPr>
        <p:txBody>
          <a:bodyPr/>
          <a:lstStyle/>
          <a:p>
            <a:pPr eaLnBrk="1" hangingPunct="1"/>
            <a:r>
              <a:rPr lang="en-US" sz="2800" dirty="0" smtClean="0"/>
              <a:t>To ensure accountability</a:t>
            </a:r>
          </a:p>
          <a:p>
            <a:pPr lvl="1" eaLnBrk="1" hangingPunct="1">
              <a:buFont typeface="Wingdings" pitchFamily="2" charset="2"/>
              <a:buNone/>
            </a:pPr>
            <a:endParaRPr lang="en-US" sz="2000" dirty="0" smtClean="0"/>
          </a:p>
          <a:p>
            <a:pPr eaLnBrk="1" hangingPunct="1"/>
            <a:r>
              <a:rPr lang="en-US" sz="2800" dirty="0" smtClean="0"/>
              <a:t>To secure funding</a:t>
            </a:r>
          </a:p>
          <a:p>
            <a:pPr lvl="1" eaLnBrk="1" hangingPunct="1">
              <a:buFont typeface="Wingdings" pitchFamily="2" charset="2"/>
              <a:buNone/>
            </a:pPr>
            <a:endParaRPr lang="en-US" sz="2000" dirty="0" smtClean="0"/>
          </a:p>
          <a:p>
            <a:pPr eaLnBrk="1" hangingPunct="1"/>
            <a:r>
              <a:rPr lang="en-US" sz="2800" dirty="0" smtClean="0"/>
              <a:t>To improve programs</a:t>
            </a:r>
          </a:p>
          <a:p>
            <a:pPr eaLnBrk="1" hangingPunct="1">
              <a:buFont typeface="Wingdings" pitchFamily="2" charset="2"/>
              <a:buNone/>
            </a:pPr>
            <a:endParaRPr lang="en-US" sz="2000" dirty="0" smtClean="0"/>
          </a:p>
          <a:p>
            <a:pPr eaLnBrk="1" hangingPunct="1"/>
            <a:r>
              <a:rPr lang="en-US" sz="2800" dirty="0" smtClean="0"/>
              <a:t>To influence policy </a:t>
            </a:r>
          </a:p>
          <a:p>
            <a:pPr eaLnBrk="1" hangingPunct="1"/>
            <a:endParaRPr lang="en-US" sz="2000" dirty="0" smtClean="0"/>
          </a:p>
          <a:p>
            <a:pPr eaLnBrk="1" hangingPunct="1"/>
            <a:r>
              <a:rPr lang="en-US" sz="2800" dirty="0" smtClean="0"/>
              <a:t>To promote the program</a:t>
            </a:r>
          </a:p>
          <a:p>
            <a:pPr lvl="1" eaLnBrk="1" hangingPunct="1">
              <a:buFont typeface="Wingdings" pitchFamily="2" charset="2"/>
              <a:buNone/>
            </a:pPr>
            <a:endParaRPr lang="en-US" sz="3200" dirty="0" smtClean="0"/>
          </a:p>
        </p:txBody>
      </p:sp>
      <p:sp>
        <p:nvSpPr>
          <p:cNvPr id="5" name="Rectangle 4"/>
          <p:cNvSpPr/>
          <p:nvPr/>
        </p:nvSpPr>
        <p:spPr>
          <a:xfrm>
            <a:off x="5715000" y="1805499"/>
            <a:ext cx="3135086" cy="3250121"/>
          </a:xfrm>
          <a:prstGeom prst="rect">
            <a:avLst/>
          </a:prstGeom>
        </p:spPr>
        <p:txBody>
          <a:bodyPr wrap="square">
            <a:spAutoFit/>
          </a:bodyPr>
          <a:lstStyle/>
          <a:p>
            <a:pPr eaLnBrk="1" hangingPunct="1">
              <a:lnSpc>
                <a:spcPct val="90000"/>
              </a:lnSpc>
              <a:buFont typeface="Wingdings" pitchFamily="2" charset="2"/>
              <a:buNone/>
            </a:pPr>
            <a:r>
              <a:rPr lang="en-US" sz="2800" i="1" dirty="0" smtClean="0"/>
              <a:t>“I think we owe this [accountability] to parents, students, legislators, taxpayers”</a:t>
            </a:r>
          </a:p>
          <a:p>
            <a:pPr eaLnBrk="1" hangingPunct="1">
              <a:lnSpc>
                <a:spcPct val="90000"/>
              </a:lnSpc>
              <a:buFont typeface="Wingdings" pitchFamily="2" charset="2"/>
              <a:buNone/>
            </a:pPr>
            <a:r>
              <a:rPr lang="en-US" sz="2800" dirty="0" smtClean="0"/>
              <a:t>			</a:t>
            </a:r>
          </a:p>
          <a:p>
            <a:pPr eaLnBrk="1" hangingPunct="1">
              <a:lnSpc>
                <a:spcPct val="90000"/>
              </a:lnSpc>
              <a:buFont typeface="Wingdings" pitchFamily="2" charset="2"/>
              <a:buNone/>
            </a:pPr>
            <a:r>
              <a:rPr lang="en-US" sz="2000" dirty="0" smtClean="0"/>
              <a:t>– UC President Mark </a:t>
            </a:r>
            <a:r>
              <a:rPr lang="en-US" sz="2000" dirty="0" err="1" smtClean="0"/>
              <a:t>Yudof</a:t>
            </a:r>
            <a:r>
              <a:rPr lang="en-US" sz="2000" dirty="0" smtClean="0"/>
              <a:t> at UC ANR Statewide Conference 2009</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56883" y="275115"/>
            <a:ext cx="8346033" cy="884238"/>
          </a:xfrm>
        </p:spPr>
        <p:txBody>
          <a:bodyPr/>
          <a:lstStyle/>
          <a:p>
            <a:pPr eaLnBrk="1" hangingPunct="1"/>
            <a:r>
              <a:rPr lang="en-US" sz="3200" b="1" dirty="0" smtClean="0">
                <a:solidFill>
                  <a:srgbClr val="0000FF"/>
                </a:solidFill>
                <a:latin typeface="Arial" pitchFamily="34" charset="0"/>
                <a:cs typeface="Arial" pitchFamily="34" charset="0"/>
              </a:rPr>
              <a:t>How ANR Uses Outcomes</a:t>
            </a:r>
          </a:p>
        </p:txBody>
      </p:sp>
      <p:sp>
        <p:nvSpPr>
          <p:cNvPr id="6147" name="Rectangle 3"/>
          <p:cNvSpPr>
            <a:spLocks noGrp="1" noChangeArrowheads="1"/>
          </p:cNvSpPr>
          <p:nvPr>
            <p:ph sz="half" idx="1"/>
          </p:nvPr>
        </p:nvSpPr>
        <p:spPr>
          <a:xfrm>
            <a:off x="1219200" y="1378261"/>
            <a:ext cx="3279648" cy="4094811"/>
          </a:xfrm>
        </p:spPr>
        <p:txBody>
          <a:bodyPr/>
          <a:lstStyle/>
          <a:p>
            <a:pPr eaLnBrk="1" hangingPunct="1">
              <a:buNone/>
            </a:pPr>
            <a:r>
              <a:rPr lang="en-US" sz="2400" u="sng" dirty="0" smtClean="0"/>
              <a:t>Government</a:t>
            </a:r>
          </a:p>
          <a:p>
            <a:pPr lvl="1">
              <a:buNone/>
            </a:pPr>
            <a:endParaRPr lang="en-US" sz="1000" dirty="0" smtClean="0"/>
          </a:p>
          <a:p>
            <a:pPr lvl="1">
              <a:buFont typeface="Arial" pitchFamily="34" charset="0"/>
              <a:buChar char="•"/>
            </a:pPr>
            <a:r>
              <a:rPr lang="en-US" dirty="0" smtClean="0"/>
              <a:t>Advocacy materials</a:t>
            </a:r>
          </a:p>
          <a:p>
            <a:pPr lvl="1">
              <a:buFont typeface="Arial" pitchFamily="34" charset="0"/>
              <a:buChar char="•"/>
            </a:pPr>
            <a:endParaRPr lang="en-US" sz="1000" dirty="0" smtClean="0"/>
          </a:p>
          <a:p>
            <a:pPr lvl="1" eaLnBrk="1" hangingPunct="1">
              <a:buFont typeface="Arial" pitchFamily="34" charset="0"/>
              <a:buChar char="•"/>
            </a:pPr>
            <a:r>
              <a:rPr lang="en-US" dirty="0" smtClean="0"/>
              <a:t>County reports</a:t>
            </a:r>
          </a:p>
          <a:p>
            <a:pPr lvl="1" eaLnBrk="1" hangingPunct="1">
              <a:buFont typeface="Arial" pitchFamily="34" charset="0"/>
              <a:buChar char="•"/>
            </a:pPr>
            <a:endParaRPr lang="en-US" sz="1000" dirty="0" smtClean="0"/>
          </a:p>
          <a:p>
            <a:pPr lvl="1">
              <a:buFont typeface="Arial" pitchFamily="34" charset="0"/>
              <a:buChar char="•"/>
            </a:pPr>
            <a:r>
              <a:rPr lang="en-US" dirty="0" smtClean="0"/>
              <a:t>Federal Annual Report &amp; Plan of Work</a:t>
            </a:r>
          </a:p>
          <a:p>
            <a:pPr lvl="1">
              <a:buFont typeface="Arial" pitchFamily="34" charset="0"/>
              <a:buChar char="•"/>
            </a:pPr>
            <a:endParaRPr lang="en-US" sz="1000" dirty="0" smtClean="0"/>
          </a:p>
          <a:p>
            <a:pPr lvl="1">
              <a:buFont typeface="Arial" pitchFamily="34" charset="0"/>
              <a:buChar char="•"/>
            </a:pPr>
            <a:r>
              <a:rPr lang="en-US" dirty="0" smtClean="0"/>
              <a:t>Ad hoc UC reports</a:t>
            </a:r>
          </a:p>
          <a:p>
            <a:pPr lvl="1" eaLnBrk="1" hangingPunct="1">
              <a:buFont typeface="Arial" pitchFamily="34" charset="0"/>
              <a:buChar char="•"/>
            </a:pPr>
            <a:endParaRPr lang="en-US" dirty="0" smtClean="0"/>
          </a:p>
          <a:p>
            <a:pPr eaLnBrk="1" hangingPunct="1">
              <a:buFont typeface="Wingdings" pitchFamily="2" charset="2"/>
              <a:buNone/>
            </a:pPr>
            <a:endParaRPr lang="en-US" dirty="0" smtClean="0"/>
          </a:p>
        </p:txBody>
      </p:sp>
      <p:sp>
        <p:nvSpPr>
          <p:cNvPr id="6148" name="Content Placeholder 5"/>
          <p:cNvSpPr>
            <a:spLocks noGrp="1"/>
          </p:cNvSpPr>
          <p:nvPr>
            <p:ph sz="half" idx="2"/>
          </p:nvPr>
        </p:nvSpPr>
        <p:spPr>
          <a:xfrm>
            <a:off x="5187635" y="1391465"/>
            <a:ext cx="3815281" cy="4282651"/>
          </a:xfrm>
        </p:spPr>
        <p:txBody>
          <a:bodyPr/>
          <a:lstStyle/>
          <a:p>
            <a:pPr eaLnBrk="1" hangingPunct="1">
              <a:buNone/>
            </a:pPr>
            <a:r>
              <a:rPr lang="en-US" sz="2400" u="sng" dirty="0" smtClean="0"/>
              <a:t>General public</a:t>
            </a:r>
          </a:p>
          <a:p>
            <a:pPr lvl="1" eaLnBrk="1" hangingPunct="1">
              <a:buFont typeface="Wingdings" pitchFamily="2" charset="2"/>
              <a:buNone/>
            </a:pPr>
            <a:endParaRPr lang="en-US" sz="1000" dirty="0" smtClean="0"/>
          </a:p>
          <a:p>
            <a:pPr lvl="1" eaLnBrk="1" hangingPunct="1">
              <a:buFont typeface="Arial" pitchFamily="34" charset="0"/>
              <a:buChar char="•"/>
            </a:pPr>
            <a:r>
              <a:rPr lang="en-US" dirty="0" smtClean="0"/>
              <a:t>Media stories</a:t>
            </a:r>
          </a:p>
          <a:p>
            <a:pPr eaLnBrk="1" hangingPunct="1">
              <a:buNone/>
            </a:pPr>
            <a:endParaRPr lang="en-US" dirty="0" smtClean="0"/>
          </a:p>
        </p:txBody>
      </p:sp>
      <p:pic>
        <p:nvPicPr>
          <p:cNvPr id="6149" name="Picture 8" descr="C:\Documents and Settings\kwebb-ma\Local Settings\Temporary Internet Files\Content.IE5\CMCV9NVH\MCPE03616_0000[1].wmf"/>
          <p:cNvPicPr>
            <a:picLocks noChangeAspect="1" noChangeArrowheads="1"/>
          </p:cNvPicPr>
          <p:nvPr/>
        </p:nvPicPr>
        <p:blipFill>
          <a:blip r:embed="rId3"/>
          <a:srcRect/>
          <a:stretch>
            <a:fillRect/>
          </a:stretch>
        </p:blipFill>
        <p:spPr bwMode="auto">
          <a:xfrm>
            <a:off x="5551811" y="2961100"/>
            <a:ext cx="2507745" cy="25119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4639" y="1665519"/>
            <a:ext cx="7772399" cy="2308324"/>
          </a:xfrm>
          <a:prstGeom prst="rect">
            <a:avLst/>
          </a:prstGeom>
        </p:spPr>
        <p:txBody>
          <a:bodyPr wrap="square">
            <a:spAutoFit/>
          </a:bodyPr>
          <a:lstStyle/>
          <a:p>
            <a:pPr>
              <a:buNone/>
            </a:pPr>
            <a:r>
              <a:rPr lang="en-US" sz="4000" dirty="0" smtClean="0"/>
              <a:t>“Measure what you value and others will value what you measure”</a:t>
            </a:r>
          </a:p>
          <a:p>
            <a:pPr>
              <a:buNone/>
            </a:pPr>
            <a:endParaRPr lang="en-US" sz="4000" dirty="0" smtClean="0"/>
          </a:p>
          <a:p>
            <a:pPr>
              <a:buNone/>
            </a:pPr>
            <a:r>
              <a:rPr lang="en-US" sz="2400" dirty="0" smtClean="0"/>
              <a:t> – John Bare, The Arthur M. Blank Family foundation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077200" cy="1143000"/>
          </a:xfrm>
        </p:spPr>
        <p:txBody>
          <a:bodyPr/>
          <a:lstStyle/>
          <a:p>
            <a:r>
              <a:rPr lang="en-US" sz="3200" b="1" dirty="0" smtClean="0">
                <a:solidFill>
                  <a:srgbClr val="0000FF"/>
                </a:solidFill>
                <a:latin typeface="Arial" pitchFamily="34" charset="0"/>
                <a:cs typeface="Arial" pitchFamily="34" charset="0"/>
              </a:rPr>
              <a:t>How You Use Outcomes</a:t>
            </a:r>
            <a:endParaRPr lang="en-US" sz="3200" b="1" dirty="0">
              <a:solidFill>
                <a:srgbClr val="0000FF"/>
              </a:solidFill>
              <a:latin typeface="Arial" pitchFamily="34" charset="0"/>
              <a:cs typeface="Arial" pitchFamily="34" charset="0"/>
            </a:endParaRPr>
          </a:p>
        </p:txBody>
      </p:sp>
      <p:sp>
        <p:nvSpPr>
          <p:cNvPr id="3" name="Content Placeholder 2"/>
          <p:cNvSpPr>
            <a:spLocks noGrp="1"/>
          </p:cNvSpPr>
          <p:nvPr>
            <p:ph idx="1"/>
          </p:nvPr>
        </p:nvSpPr>
        <p:spPr>
          <a:xfrm>
            <a:off x="1534886" y="1600200"/>
            <a:ext cx="7151914" cy="4525963"/>
          </a:xfrm>
        </p:spPr>
        <p:txBody>
          <a:bodyPr/>
          <a:lstStyle/>
          <a:p>
            <a:r>
              <a:rPr lang="en-US" dirty="0" smtClean="0"/>
              <a:t>Merit and promotion process</a:t>
            </a:r>
          </a:p>
          <a:p>
            <a:endParaRPr lang="en-US" sz="2800" dirty="0" smtClean="0"/>
          </a:p>
          <a:p>
            <a:r>
              <a:rPr lang="en-US" dirty="0" smtClean="0"/>
              <a:t>Reporting requirements</a:t>
            </a:r>
          </a:p>
          <a:p>
            <a:endParaRPr lang="en-US" dirty="0" smtClean="0"/>
          </a:p>
          <a:p>
            <a:r>
              <a:rPr lang="en-US" dirty="0" smtClean="0"/>
              <a:t>UC Delivers &amp; other advocacy</a:t>
            </a:r>
          </a:p>
          <a:p>
            <a:endParaRPr lang="en-US" sz="2800" dirty="0" smtClean="0"/>
          </a:p>
          <a:p>
            <a:r>
              <a:rPr lang="en-US" dirty="0" smtClean="0"/>
              <a:t>Other?</a:t>
            </a:r>
            <a:endParaRPr lang="en-US" dirty="0"/>
          </a:p>
        </p:txBody>
      </p:sp>
      <p:pic>
        <p:nvPicPr>
          <p:cNvPr id="4" name="Picture 2" descr="C:\Documents and Settings\kwebb-ma\Local Settings\Temporary Internet Files\Content.IE5\CLVJQDUS\MC900335943[1].wmf"/>
          <p:cNvPicPr>
            <a:picLocks noChangeAspect="1" noChangeArrowheads="1"/>
          </p:cNvPicPr>
          <p:nvPr/>
        </p:nvPicPr>
        <p:blipFill>
          <a:blip r:embed="rId3"/>
          <a:srcRect/>
          <a:stretch>
            <a:fillRect/>
          </a:stretch>
        </p:blipFill>
        <p:spPr bwMode="auto">
          <a:xfrm>
            <a:off x="7009657" y="3511997"/>
            <a:ext cx="1677143" cy="289018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noGrp="1"/>
          </p:cNvSpPr>
          <p:nvPr/>
        </p:nvSpPr>
        <p:spPr bwMode="auto">
          <a:xfrm>
            <a:off x="6705600" y="6324600"/>
            <a:ext cx="1905000" cy="457200"/>
          </a:xfrm>
          <a:prstGeom prst="rect">
            <a:avLst/>
          </a:prstGeom>
          <a:noFill/>
          <a:ln>
            <a:miter lim="800000"/>
            <a:headEnd/>
            <a:tailEnd/>
          </a:ln>
        </p:spPr>
        <p:txBody>
          <a:bodyPr/>
          <a:lstStyle/>
          <a:p>
            <a:pPr algn="r" eaLnBrk="1" hangingPunct="1"/>
            <a:endParaRPr lang="en-US" sz="1200" dirty="0">
              <a:effectLst>
                <a:outerShdw blurRad="38100" dist="38100" dir="2700000" algn="tl">
                  <a:srgbClr val="FFFFFF"/>
                </a:outerShdw>
              </a:effectLst>
              <a:ea typeface="ＭＳ Ｐゴシック" pitchFamily="-111" charset="-128"/>
            </a:endParaRPr>
          </a:p>
        </p:txBody>
      </p:sp>
      <p:sp>
        <p:nvSpPr>
          <p:cNvPr id="221186" name="AutoShape 2"/>
          <p:cNvSpPr>
            <a:spLocks noGrp="1" noChangeArrowheads="1"/>
          </p:cNvSpPr>
          <p:nvPr>
            <p:ph type="title"/>
          </p:nvPr>
        </p:nvSpPr>
        <p:spPr>
          <a:xfrm>
            <a:off x="457200" y="537595"/>
            <a:ext cx="8229600" cy="535893"/>
          </a:xfrm>
        </p:spPr>
        <p:txBody>
          <a:bodyPr anchor="b"/>
          <a:lstStyle/>
          <a:p>
            <a:r>
              <a:rPr lang="en-US" sz="3200" b="1" dirty="0" smtClean="0">
                <a:solidFill>
                  <a:srgbClr val="0000FF"/>
                </a:solidFill>
                <a:latin typeface="Arial" pitchFamily="34" charset="0"/>
                <a:cs typeface="Arial" pitchFamily="34" charset="0"/>
              </a:rPr>
              <a:t>What to measure?</a:t>
            </a:r>
            <a:endParaRPr lang="en-US" sz="3200" b="1" dirty="0"/>
          </a:p>
        </p:txBody>
      </p:sp>
      <p:sp>
        <p:nvSpPr>
          <p:cNvPr id="221187" name="Rectangle 3"/>
          <p:cNvSpPr>
            <a:spLocks noGrp="1" noChangeArrowheads="1"/>
          </p:cNvSpPr>
          <p:nvPr>
            <p:ph sz="half" idx="1"/>
          </p:nvPr>
        </p:nvSpPr>
        <p:spPr>
          <a:xfrm>
            <a:off x="1273629" y="1567542"/>
            <a:ext cx="3690256" cy="4411662"/>
          </a:xfrm>
        </p:spPr>
        <p:txBody>
          <a:bodyPr/>
          <a:lstStyle/>
          <a:p>
            <a:pPr lvl="1">
              <a:lnSpc>
                <a:spcPct val="90000"/>
              </a:lnSpc>
            </a:pPr>
            <a:endParaRPr lang="en-US" sz="1800" dirty="0"/>
          </a:p>
          <a:p>
            <a:pPr>
              <a:lnSpc>
                <a:spcPct val="90000"/>
              </a:lnSpc>
            </a:pPr>
            <a:endParaRPr lang="en-US" sz="2000" dirty="0"/>
          </a:p>
        </p:txBody>
      </p:sp>
      <p:sp>
        <p:nvSpPr>
          <p:cNvPr id="221188" name="Rectangle 4"/>
          <p:cNvSpPr>
            <a:spLocks noGrp="1" noChangeArrowheads="1"/>
          </p:cNvSpPr>
          <p:nvPr>
            <p:ph sz="half" idx="2"/>
          </p:nvPr>
        </p:nvSpPr>
        <p:spPr>
          <a:xfrm>
            <a:off x="4686300" y="1567542"/>
            <a:ext cx="4038600" cy="5214257"/>
          </a:xfrm>
        </p:spPr>
        <p:txBody>
          <a:bodyPr>
            <a:noAutofit/>
          </a:bodyPr>
          <a:lstStyle/>
          <a:p>
            <a:pPr lvl="1">
              <a:lnSpc>
                <a:spcPct val="90000"/>
              </a:lnSpc>
              <a:buClr>
                <a:schemeClr val="tx2"/>
              </a:buClr>
              <a:buSzPct val="125000"/>
              <a:buFont typeface="Arial" pitchFamily="34" charset="0"/>
              <a:buChar char="•"/>
            </a:pPr>
            <a:r>
              <a:rPr lang="en-US" sz="2000" dirty="0"/>
              <a:t>What effect did your publications have?</a:t>
            </a:r>
          </a:p>
          <a:p>
            <a:pPr lvl="1">
              <a:lnSpc>
                <a:spcPct val="90000"/>
              </a:lnSpc>
              <a:buClr>
                <a:schemeClr val="tx2"/>
              </a:buClr>
              <a:buSzPct val="125000"/>
              <a:buFont typeface="Arial" pitchFamily="34" charset="0"/>
              <a:buChar char="•"/>
            </a:pPr>
            <a:r>
              <a:rPr lang="en-US" sz="2000" dirty="0"/>
              <a:t>Was your work adapted and extended by others?</a:t>
            </a:r>
          </a:p>
          <a:p>
            <a:pPr lvl="1">
              <a:lnSpc>
                <a:spcPct val="90000"/>
              </a:lnSpc>
              <a:buClr>
                <a:schemeClr val="tx2"/>
              </a:buClr>
              <a:buSzPct val="125000"/>
              <a:buFont typeface="Arial" pitchFamily="34" charset="0"/>
              <a:buChar char="•"/>
            </a:pPr>
            <a:r>
              <a:rPr lang="en-US" sz="2000" dirty="0"/>
              <a:t>What did participants learn?</a:t>
            </a:r>
          </a:p>
          <a:p>
            <a:pPr lvl="1">
              <a:lnSpc>
                <a:spcPct val="90000"/>
              </a:lnSpc>
              <a:buClr>
                <a:schemeClr val="tx2"/>
              </a:buClr>
              <a:buSzPct val="125000"/>
              <a:buFont typeface="Arial" pitchFamily="34" charset="0"/>
              <a:buChar char="•"/>
            </a:pPr>
            <a:r>
              <a:rPr lang="en-US" sz="2000" dirty="0"/>
              <a:t>What attitudes changed? </a:t>
            </a:r>
          </a:p>
          <a:p>
            <a:pPr lvl="1">
              <a:lnSpc>
                <a:spcPct val="90000"/>
              </a:lnSpc>
              <a:buClr>
                <a:schemeClr val="tx2"/>
              </a:buClr>
              <a:buSzPct val="125000"/>
              <a:buFont typeface="Arial" pitchFamily="34" charset="0"/>
              <a:buChar char="•"/>
            </a:pPr>
            <a:r>
              <a:rPr lang="en-US" sz="2000" dirty="0"/>
              <a:t>What skills were increased? </a:t>
            </a:r>
          </a:p>
          <a:p>
            <a:pPr lvl="1">
              <a:lnSpc>
                <a:spcPct val="90000"/>
              </a:lnSpc>
              <a:buClr>
                <a:schemeClr val="tx2"/>
              </a:buClr>
              <a:buSzPct val="125000"/>
              <a:buFont typeface="Arial" pitchFamily="34" charset="0"/>
              <a:buChar char="•"/>
            </a:pPr>
            <a:r>
              <a:rPr lang="en-US" sz="2000" dirty="0"/>
              <a:t>What practices/behavior changed? </a:t>
            </a:r>
          </a:p>
          <a:p>
            <a:pPr lvl="1">
              <a:lnSpc>
                <a:spcPct val="90000"/>
              </a:lnSpc>
              <a:buClr>
                <a:schemeClr val="tx2"/>
              </a:buClr>
              <a:buSzPct val="125000"/>
              <a:buFont typeface="Arial" pitchFamily="34" charset="0"/>
              <a:buChar char="•"/>
            </a:pPr>
            <a:r>
              <a:rPr lang="en-US" sz="2000" dirty="0"/>
              <a:t>How many people changed? </a:t>
            </a:r>
          </a:p>
          <a:p>
            <a:pPr lvl="1">
              <a:lnSpc>
                <a:spcPct val="90000"/>
              </a:lnSpc>
              <a:buClr>
                <a:schemeClr val="tx2"/>
              </a:buClr>
              <a:buSzPct val="125000"/>
              <a:buFont typeface="Arial" pitchFamily="34" charset="0"/>
              <a:buChar char="•"/>
            </a:pPr>
            <a:r>
              <a:rPr lang="en-US" sz="2000" dirty="0"/>
              <a:t>Were policies changed as a result? </a:t>
            </a:r>
          </a:p>
          <a:p>
            <a:pPr lvl="1">
              <a:lnSpc>
                <a:spcPct val="90000"/>
              </a:lnSpc>
              <a:buClr>
                <a:schemeClr val="tx2"/>
              </a:buClr>
              <a:buSzPct val="125000"/>
              <a:buFont typeface="Arial" pitchFamily="34" charset="0"/>
              <a:buChar char="•"/>
            </a:pPr>
            <a:r>
              <a:rPr lang="en-US" sz="2000" dirty="0"/>
              <a:t>How much money was saved?</a:t>
            </a:r>
          </a:p>
          <a:p>
            <a:pPr lvl="1">
              <a:lnSpc>
                <a:spcPct val="90000"/>
              </a:lnSpc>
              <a:buClr>
                <a:schemeClr val="tx2"/>
              </a:buClr>
              <a:buSzPct val="125000"/>
              <a:buFont typeface="Arial" pitchFamily="34" charset="0"/>
              <a:buChar char="•"/>
            </a:pPr>
            <a:r>
              <a:rPr lang="en-US" sz="2000" dirty="0"/>
              <a:t>What were the final outcomes?</a:t>
            </a:r>
          </a:p>
        </p:txBody>
      </p:sp>
      <p:sp>
        <p:nvSpPr>
          <p:cNvPr id="9" name="Rectangle 8"/>
          <p:cNvSpPr/>
          <p:nvPr/>
        </p:nvSpPr>
        <p:spPr>
          <a:xfrm>
            <a:off x="1273629" y="1719263"/>
            <a:ext cx="3929744" cy="2492990"/>
          </a:xfrm>
          <a:prstGeom prst="rect">
            <a:avLst/>
          </a:prstGeom>
        </p:spPr>
        <p:txBody>
          <a:bodyPr wrap="square">
            <a:spAutoFit/>
          </a:bodyPr>
          <a:lstStyle/>
          <a:p>
            <a:pPr marL="457200" indent="-457200">
              <a:buFont typeface="+mj-lt"/>
              <a:buAutoNum type="arabicPeriod"/>
            </a:pPr>
            <a:r>
              <a:rPr lang="en-US" sz="2600" dirty="0" smtClean="0">
                <a:latin typeface="Arial" charset="0"/>
                <a:ea typeface="ＭＳ Ｐゴシック" pitchFamily="-111" charset="-128"/>
              </a:rPr>
              <a:t>What private value to individuals turns into public value?</a:t>
            </a:r>
          </a:p>
          <a:p>
            <a:pPr marL="457200" indent="-457200" eaLnBrk="1" hangingPunct="1">
              <a:buFont typeface="+mj-lt"/>
              <a:buAutoNum type="arabicPeriod"/>
            </a:pPr>
            <a:endParaRPr lang="en-US" sz="2600" dirty="0" smtClean="0">
              <a:latin typeface="Arial" charset="0"/>
              <a:ea typeface="ＭＳ Ｐゴシック" pitchFamily="-111" charset="-128"/>
            </a:endParaRPr>
          </a:p>
          <a:p>
            <a:pPr marL="457200" indent="-457200" eaLnBrk="1" hangingPunct="1">
              <a:buFont typeface="+mj-lt"/>
              <a:buAutoNum type="arabicPeriod"/>
            </a:pPr>
            <a:r>
              <a:rPr lang="en-US" sz="2600" dirty="0" smtClean="0">
                <a:latin typeface="Arial" charset="0"/>
                <a:ea typeface="ＭＳ Ｐゴシック" pitchFamily="-111" charset="-128"/>
              </a:rPr>
              <a:t>What demonstrates public value?</a:t>
            </a:r>
            <a:endParaRPr 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1188">
                                            <p:txEl>
                                              <p:pRg st="0" end="0"/>
                                            </p:txEl>
                                          </p:spTgt>
                                        </p:tgtEl>
                                        <p:attrNameLst>
                                          <p:attrName>style.visibility</p:attrName>
                                        </p:attrNameLst>
                                      </p:cBhvr>
                                      <p:to>
                                        <p:strVal val="visible"/>
                                      </p:to>
                                    </p:set>
                                    <p:anim calcmode="lin" valueType="num">
                                      <p:cBhvr additive="base">
                                        <p:cTn id="13" dur="500" fill="hold"/>
                                        <p:tgtEl>
                                          <p:spTgt spid="22118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1188">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21188">
                                            <p:txEl>
                                              <p:pRg st="1" end="1"/>
                                            </p:txEl>
                                          </p:spTgt>
                                        </p:tgtEl>
                                        <p:attrNameLst>
                                          <p:attrName>style.visibility</p:attrName>
                                        </p:attrNameLst>
                                      </p:cBhvr>
                                      <p:to>
                                        <p:strVal val="visible"/>
                                      </p:to>
                                    </p:set>
                                    <p:anim calcmode="lin" valueType="num">
                                      <p:cBhvr additive="base">
                                        <p:cTn id="17" dur="500" fill="hold"/>
                                        <p:tgtEl>
                                          <p:spTgt spid="221188">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21188">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21188">
                                            <p:txEl>
                                              <p:pRg st="2" end="2"/>
                                            </p:txEl>
                                          </p:spTgt>
                                        </p:tgtEl>
                                        <p:attrNameLst>
                                          <p:attrName>style.visibility</p:attrName>
                                        </p:attrNameLst>
                                      </p:cBhvr>
                                      <p:to>
                                        <p:strVal val="visible"/>
                                      </p:to>
                                    </p:set>
                                    <p:anim calcmode="lin" valueType="num">
                                      <p:cBhvr additive="base">
                                        <p:cTn id="21" dur="500" fill="hold"/>
                                        <p:tgtEl>
                                          <p:spTgt spid="221188">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21188">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21188">
                                            <p:txEl>
                                              <p:pRg st="3" end="3"/>
                                            </p:txEl>
                                          </p:spTgt>
                                        </p:tgtEl>
                                        <p:attrNameLst>
                                          <p:attrName>style.visibility</p:attrName>
                                        </p:attrNameLst>
                                      </p:cBhvr>
                                      <p:to>
                                        <p:strVal val="visible"/>
                                      </p:to>
                                    </p:set>
                                    <p:anim calcmode="lin" valueType="num">
                                      <p:cBhvr additive="base">
                                        <p:cTn id="25" dur="500" fill="hold"/>
                                        <p:tgtEl>
                                          <p:spTgt spid="22118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1188">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21188">
                                            <p:txEl>
                                              <p:pRg st="4" end="4"/>
                                            </p:txEl>
                                          </p:spTgt>
                                        </p:tgtEl>
                                        <p:attrNameLst>
                                          <p:attrName>style.visibility</p:attrName>
                                        </p:attrNameLst>
                                      </p:cBhvr>
                                      <p:to>
                                        <p:strVal val="visible"/>
                                      </p:to>
                                    </p:set>
                                    <p:anim calcmode="lin" valueType="num">
                                      <p:cBhvr additive="base">
                                        <p:cTn id="29" dur="500" fill="hold"/>
                                        <p:tgtEl>
                                          <p:spTgt spid="221188">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21188">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21188">
                                            <p:txEl>
                                              <p:pRg st="5" end="5"/>
                                            </p:txEl>
                                          </p:spTgt>
                                        </p:tgtEl>
                                        <p:attrNameLst>
                                          <p:attrName>style.visibility</p:attrName>
                                        </p:attrNameLst>
                                      </p:cBhvr>
                                      <p:to>
                                        <p:strVal val="visible"/>
                                      </p:to>
                                    </p:set>
                                    <p:anim calcmode="lin" valueType="num">
                                      <p:cBhvr additive="base">
                                        <p:cTn id="33" dur="500" fill="hold"/>
                                        <p:tgtEl>
                                          <p:spTgt spid="221188">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21188">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21188">
                                            <p:txEl>
                                              <p:pRg st="6" end="6"/>
                                            </p:txEl>
                                          </p:spTgt>
                                        </p:tgtEl>
                                        <p:attrNameLst>
                                          <p:attrName>style.visibility</p:attrName>
                                        </p:attrNameLst>
                                      </p:cBhvr>
                                      <p:to>
                                        <p:strVal val="visible"/>
                                      </p:to>
                                    </p:set>
                                    <p:anim calcmode="lin" valueType="num">
                                      <p:cBhvr additive="base">
                                        <p:cTn id="37" dur="500" fill="hold"/>
                                        <p:tgtEl>
                                          <p:spTgt spid="221188">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1188">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1188">
                                            <p:txEl>
                                              <p:pRg st="7" end="7"/>
                                            </p:txEl>
                                          </p:spTgt>
                                        </p:tgtEl>
                                        <p:attrNameLst>
                                          <p:attrName>style.visibility</p:attrName>
                                        </p:attrNameLst>
                                      </p:cBhvr>
                                      <p:to>
                                        <p:strVal val="visible"/>
                                      </p:to>
                                    </p:set>
                                    <p:anim calcmode="lin" valueType="num">
                                      <p:cBhvr additive="base">
                                        <p:cTn id="41" dur="500" fill="hold"/>
                                        <p:tgtEl>
                                          <p:spTgt spid="221188">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21188">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21188">
                                            <p:txEl>
                                              <p:pRg st="8" end="8"/>
                                            </p:txEl>
                                          </p:spTgt>
                                        </p:tgtEl>
                                        <p:attrNameLst>
                                          <p:attrName>style.visibility</p:attrName>
                                        </p:attrNameLst>
                                      </p:cBhvr>
                                      <p:to>
                                        <p:strVal val="visible"/>
                                      </p:to>
                                    </p:set>
                                    <p:anim calcmode="lin" valueType="num">
                                      <p:cBhvr additive="base">
                                        <p:cTn id="45" dur="500" fill="hold"/>
                                        <p:tgtEl>
                                          <p:spTgt spid="221188">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21188">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21188">
                                            <p:txEl>
                                              <p:pRg st="9" end="9"/>
                                            </p:txEl>
                                          </p:spTgt>
                                        </p:tgtEl>
                                        <p:attrNameLst>
                                          <p:attrName>style.visibility</p:attrName>
                                        </p:attrNameLst>
                                      </p:cBhvr>
                                      <p:to>
                                        <p:strVal val="visible"/>
                                      </p:to>
                                    </p:set>
                                    <p:anim calcmode="lin" valueType="num">
                                      <p:cBhvr additive="base">
                                        <p:cTn id="49" dur="500" fill="hold"/>
                                        <p:tgtEl>
                                          <p:spTgt spid="221188">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1188">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8" grpId="0"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955"/>
            <a:ext cx="8229600" cy="1143000"/>
          </a:xfrm>
        </p:spPr>
        <p:txBody>
          <a:bodyPr/>
          <a:lstStyle/>
          <a:p>
            <a:r>
              <a:rPr lang="en-US" sz="3600" b="1" dirty="0" smtClean="0">
                <a:solidFill>
                  <a:srgbClr val="0000FF"/>
                </a:solidFill>
                <a:latin typeface="Arial" pitchFamily="34" charset="0"/>
                <a:cs typeface="Arial" pitchFamily="34" charset="0"/>
              </a:rPr>
              <a:t>Outcome Criteria</a:t>
            </a:r>
            <a:endParaRPr lang="en-US" sz="3600" b="1" dirty="0">
              <a:solidFill>
                <a:srgbClr val="0000FF"/>
              </a:solidFill>
              <a:latin typeface="Arial" pitchFamily="34" charset="0"/>
              <a:cs typeface="Arial" pitchFamily="34" charset="0"/>
            </a:endParaRPr>
          </a:p>
        </p:txBody>
      </p:sp>
      <p:sp>
        <p:nvSpPr>
          <p:cNvPr id="3" name="Content Placeholder 2"/>
          <p:cNvSpPr>
            <a:spLocks noGrp="1"/>
          </p:cNvSpPr>
          <p:nvPr>
            <p:ph idx="1"/>
          </p:nvPr>
        </p:nvSpPr>
        <p:spPr>
          <a:xfrm>
            <a:off x="1543792" y="1059872"/>
            <a:ext cx="6955971" cy="4525963"/>
          </a:xfrm>
        </p:spPr>
        <p:txBody>
          <a:bodyPr/>
          <a:lstStyle/>
          <a:p>
            <a:r>
              <a:rPr lang="en-US" sz="3600" dirty="0" smtClean="0"/>
              <a:t>Important</a:t>
            </a:r>
          </a:p>
          <a:p>
            <a:pPr lvl="1"/>
            <a:r>
              <a:rPr lang="en-US" sz="2000" dirty="0" smtClean="0"/>
              <a:t>Does the outcome present meaningful change? </a:t>
            </a:r>
          </a:p>
          <a:p>
            <a:pPr lvl="1"/>
            <a:r>
              <a:rPr lang="en-US" sz="2000" dirty="0" smtClean="0"/>
              <a:t>Is this improvement valued by key stakeholders, including you, program participants, and the public?</a:t>
            </a:r>
          </a:p>
          <a:p>
            <a:r>
              <a:rPr lang="en-US" sz="3600" dirty="0" smtClean="0"/>
              <a:t>Reasonable</a:t>
            </a:r>
          </a:p>
          <a:p>
            <a:pPr lvl="1"/>
            <a:r>
              <a:rPr lang="en-US" sz="2000" dirty="0" smtClean="0"/>
              <a:t>Is the outcome connected to the program activities? </a:t>
            </a:r>
          </a:p>
          <a:p>
            <a:pPr lvl="1"/>
            <a:r>
              <a:rPr lang="en-US" sz="2000" dirty="0" smtClean="0"/>
              <a:t>Is the outcome achievable given the resources, the situation?</a:t>
            </a:r>
          </a:p>
          <a:p>
            <a:r>
              <a:rPr lang="en-US" sz="3600" dirty="0" smtClean="0"/>
              <a:t>Realistic</a:t>
            </a:r>
          </a:p>
          <a:p>
            <a:pPr lvl="1"/>
            <a:r>
              <a:rPr lang="en-US" sz="2000" dirty="0" smtClean="0"/>
              <a:t>Can we realistically measure it?</a:t>
            </a:r>
          </a:p>
          <a:p>
            <a:endParaRPr lang="en-US"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3547" y="298217"/>
            <a:ext cx="7527956" cy="1143000"/>
          </a:xfrm>
        </p:spPr>
        <p:txBody>
          <a:bodyPr/>
          <a:lstStyle/>
          <a:p>
            <a:pPr eaLnBrk="1" hangingPunct="1"/>
            <a:r>
              <a:rPr lang="en-US" sz="3200" b="1" dirty="0" smtClean="0">
                <a:solidFill>
                  <a:srgbClr val="0000FF"/>
                </a:solidFill>
                <a:latin typeface="Arial" pitchFamily="34" charset="0"/>
                <a:cs typeface="Arial" pitchFamily="34" charset="0"/>
              </a:rPr>
              <a:t>Challenges Measuring Outcomes</a:t>
            </a:r>
          </a:p>
        </p:txBody>
      </p:sp>
      <p:sp>
        <p:nvSpPr>
          <p:cNvPr id="17411" name="Rectangle 3"/>
          <p:cNvSpPr>
            <a:spLocks noGrp="1" noChangeArrowheads="1"/>
          </p:cNvSpPr>
          <p:nvPr>
            <p:ph sz="half" idx="1"/>
          </p:nvPr>
        </p:nvSpPr>
        <p:spPr>
          <a:xfrm>
            <a:off x="5301555" y="1441217"/>
            <a:ext cx="3336956" cy="3567961"/>
          </a:xfrm>
        </p:spPr>
        <p:txBody>
          <a:bodyPr/>
          <a:lstStyle/>
          <a:p>
            <a:pPr eaLnBrk="1" hangingPunct="1">
              <a:buNone/>
            </a:pPr>
            <a:r>
              <a:rPr lang="en-US" sz="2000" b="1" dirty="0" smtClean="0"/>
              <a:t>For ANR:</a:t>
            </a:r>
          </a:p>
          <a:p>
            <a:pPr eaLnBrk="1" hangingPunct="1"/>
            <a:r>
              <a:rPr lang="en-US" sz="2000" dirty="0" smtClean="0"/>
              <a:t>Accountability trends</a:t>
            </a:r>
          </a:p>
          <a:p>
            <a:pPr eaLnBrk="1" hangingPunct="1">
              <a:buNone/>
            </a:pPr>
            <a:endParaRPr lang="en-US" sz="1400" dirty="0" smtClean="0"/>
          </a:p>
          <a:p>
            <a:r>
              <a:rPr lang="en-US" sz="2000" dirty="0" smtClean="0"/>
              <a:t>Data issues</a:t>
            </a:r>
          </a:p>
          <a:p>
            <a:endParaRPr lang="en-US" sz="2000" dirty="0" smtClean="0"/>
          </a:p>
          <a:p>
            <a:r>
              <a:rPr lang="en-US" sz="2000" dirty="0" smtClean="0"/>
              <a:t>Diverse training needs</a:t>
            </a:r>
          </a:p>
          <a:p>
            <a:pPr eaLnBrk="1" hangingPunct="1"/>
            <a:endParaRPr lang="en-US" sz="1400" dirty="0" smtClean="0"/>
          </a:p>
          <a:p>
            <a:r>
              <a:rPr lang="en-US" sz="2000" dirty="0" smtClean="0"/>
              <a:t>Communicating our statewide value </a:t>
            </a:r>
          </a:p>
        </p:txBody>
      </p:sp>
      <p:sp>
        <p:nvSpPr>
          <p:cNvPr id="6" name="Content Placeholder 5"/>
          <p:cNvSpPr>
            <a:spLocks noGrp="1"/>
          </p:cNvSpPr>
          <p:nvPr>
            <p:ph sz="half" idx="2"/>
          </p:nvPr>
        </p:nvSpPr>
        <p:spPr>
          <a:xfrm>
            <a:off x="1211644" y="1410044"/>
            <a:ext cx="3794910" cy="4227968"/>
          </a:xfrm>
        </p:spPr>
        <p:txBody>
          <a:bodyPr/>
          <a:lstStyle/>
          <a:p>
            <a:pPr>
              <a:buNone/>
            </a:pPr>
            <a:r>
              <a:rPr lang="en-US" sz="2000" b="1" dirty="0" smtClean="0"/>
              <a:t>For Individual Academics:</a:t>
            </a:r>
          </a:p>
          <a:p>
            <a:r>
              <a:rPr lang="en-US" sz="2000" dirty="0" smtClean="0"/>
              <a:t>Accountability trends</a:t>
            </a:r>
          </a:p>
          <a:p>
            <a:endParaRPr lang="en-US" sz="1400" dirty="0" smtClean="0"/>
          </a:p>
          <a:p>
            <a:r>
              <a:rPr lang="en-US" sz="2000" dirty="0" smtClean="0"/>
              <a:t>Lack of resources for evaluation (time, training, etc.)</a:t>
            </a:r>
          </a:p>
          <a:p>
            <a:pPr>
              <a:buNone/>
            </a:pPr>
            <a:endParaRPr lang="en-US" sz="1400" dirty="0" smtClean="0"/>
          </a:p>
          <a:p>
            <a:r>
              <a:rPr lang="en-US" sz="2000" dirty="0" smtClean="0"/>
              <a:t>Deciding what and how to measure</a:t>
            </a:r>
          </a:p>
          <a:p>
            <a:endParaRPr lang="en-US" sz="1400" dirty="0" smtClean="0"/>
          </a:p>
          <a:p>
            <a:r>
              <a:rPr lang="en-US" sz="2000" dirty="0" smtClean="0"/>
              <a:t>Multiple, different reporting requirements and formats</a:t>
            </a:r>
          </a:p>
          <a:p>
            <a:pPr>
              <a:buNone/>
            </a:pPr>
            <a:endParaRPr lang="en-US" sz="1400" dirty="0" smtClean="0"/>
          </a:p>
        </p:txBody>
      </p:sp>
      <p:pic>
        <p:nvPicPr>
          <p:cNvPr id="5" name="Picture 7" descr="C:\Documents and Settings\kwebb-ma\Local Settings\Temporary Internet Files\Content.IE5\RZUP7CVW\MCj02813330000[1].wmf"/>
          <p:cNvPicPr>
            <a:picLocks noChangeAspect="1" noChangeArrowheads="1"/>
          </p:cNvPicPr>
          <p:nvPr/>
        </p:nvPicPr>
        <p:blipFill>
          <a:blip r:embed="rId3"/>
          <a:srcRect/>
          <a:stretch>
            <a:fillRect/>
          </a:stretch>
        </p:blipFill>
        <p:spPr bwMode="auto">
          <a:xfrm>
            <a:off x="7173685" y="4366101"/>
            <a:ext cx="1464825" cy="19480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 calcmode="lin" valueType="num">
                                      <p:cBhvr additive="base">
                                        <p:cTn id="23"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7411">
                                            <p:txEl>
                                              <p:pRg st="0" end="0"/>
                                            </p:txEl>
                                          </p:spTgt>
                                        </p:tgtEl>
                                        <p:attrNameLst>
                                          <p:attrName>style.visibility</p:attrName>
                                        </p:attrNameLst>
                                      </p:cBhvr>
                                      <p:to>
                                        <p:strVal val="visible"/>
                                      </p:to>
                                    </p:set>
                                    <p:anim calcmode="lin" valueType="num">
                                      <p:cBhvr additive="base">
                                        <p:cTn id="29"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7411">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7411">
                                            <p:txEl>
                                              <p:pRg st="1" end="1"/>
                                            </p:txEl>
                                          </p:spTgt>
                                        </p:tgtEl>
                                        <p:attrNameLst>
                                          <p:attrName>style.visibility</p:attrName>
                                        </p:attrNameLst>
                                      </p:cBhvr>
                                      <p:to>
                                        <p:strVal val="visible"/>
                                      </p:to>
                                    </p:set>
                                    <p:anim calcmode="lin" valueType="num">
                                      <p:cBhvr additive="base">
                                        <p:cTn id="33"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7411">
                                            <p:txEl>
                                              <p:pRg st="1" end="1"/>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7411">
                                            <p:txEl>
                                              <p:pRg st="3" end="3"/>
                                            </p:txEl>
                                          </p:spTgt>
                                        </p:tgtEl>
                                        <p:attrNameLst>
                                          <p:attrName>style.visibility</p:attrName>
                                        </p:attrNameLst>
                                      </p:cBhvr>
                                      <p:to>
                                        <p:strVal val="visible"/>
                                      </p:to>
                                    </p:set>
                                    <p:anim calcmode="lin" valueType="num">
                                      <p:cBhvr additive="base">
                                        <p:cTn id="37"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411">
                                            <p:txEl>
                                              <p:pRg st="3" end="3"/>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7411">
                                            <p:txEl>
                                              <p:pRg st="5" end="5"/>
                                            </p:txEl>
                                          </p:spTgt>
                                        </p:tgtEl>
                                        <p:attrNameLst>
                                          <p:attrName>style.visibility</p:attrName>
                                        </p:attrNameLst>
                                      </p:cBhvr>
                                      <p:to>
                                        <p:strVal val="visible"/>
                                      </p:to>
                                    </p:set>
                                    <p:anim calcmode="lin" valueType="num">
                                      <p:cBhvr additive="base">
                                        <p:cTn id="41" dur="500" fill="hold"/>
                                        <p:tgtEl>
                                          <p:spTgt spid="17411">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7411">
                                            <p:txEl>
                                              <p:pRg st="5" end="5"/>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7411">
                                            <p:txEl>
                                              <p:pRg st="7" end="7"/>
                                            </p:txEl>
                                          </p:spTgt>
                                        </p:tgtEl>
                                        <p:attrNameLst>
                                          <p:attrName>style.visibility</p:attrName>
                                        </p:attrNameLst>
                                      </p:cBhvr>
                                      <p:to>
                                        <p:strVal val="visible"/>
                                      </p:to>
                                    </p:set>
                                    <p:anim calcmode="lin" valueType="num">
                                      <p:cBhvr additive="base">
                                        <p:cTn id="45" dur="500" fill="hold"/>
                                        <p:tgtEl>
                                          <p:spTgt spid="17411">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741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P spid="6" grpId="0" uiExpand="1" build="p"/>
    </p:bldLst>
  </p:timing>
</p:sld>
</file>

<file path=ppt/theme/theme1.xml><?xml version="1.0" encoding="utf-8"?>
<a:theme xmlns:a="http://schemas.openxmlformats.org/drawingml/2006/main" name="1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1019</Template>
  <TotalTime>3302</TotalTime>
  <Words>988</Words>
  <Application>Microsoft Office PowerPoint</Application>
  <PresentationFormat>On-screen Show (4:3)</PresentationFormat>
  <Paragraphs>243</Paragraphs>
  <Slides>23</Slides>
  <Notes>22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1019</vt:lpstr>
      <vt:lpstr>Custom Design</vt:lpstr>
      <vt:lpstr>Slide 1</vt:lpstr>
      <vt:lpstr>         Using Science to Find Solutions  Performance Measures   </vt:lpstr>
      <vt:lpstr>Why We Measure Outcomes</vt:lpstr>
      <vt:lpstr>How ANR Uses Outcomes</vt:lpstr>
      <vt:lpstr>Slide 5</vt:lpstr>
      <vt:lpstr>How You Use Outcomes</vt:lpstr>
      <vt:lpstr>What to measure?</vt:lpstr>
      <vt:lpstr>Outcome Criteria</vt:lpstr>
      <vt:lpstr>Challenges Measuring Outcomes</vt:lpstr>
      <vt:lpstr>   Individual Advisor EIPD Outcomes (DANRIS-X)   </vt:lpstr>
      <vt:lpstr>EIPD Federal Planned Program   </vt:lpstr>
      <vt:lpstr>Slide 12</vt:lpstr>
      <vt:lpstr>Slide 13</vt:lpstr>
      <vt:lpstr>Theme: Invasive Species Prevention &amp; Control Yellow Star Thistle Program &amp;  Multistate Invasive Species Research Project </vt:lpstr>
      <vt:lpstr>EIPD Condition Change Outcomes</vt:lpstr>
      <vt:lpstr>EIPD Learning Outcomes –  Knowledge Change</vt:lpstr>
      <vt:lpstr>EIPD Learning Outcomes –  Attitude &amp; Skill Change</vt:lpstr>
      <vt:lpstr>EIPD Behavior Change Outcomes</vt:lpstr>
      <vt:lpstr>NIFA National Outcome and Indicators</vt:lpstr>
      <vt:lpstr>Proposed Process</vt:lpstr>
      <vt:lpstr>Slide 21</vt:lpstr>
      <vt:lpstr>Table group activity </vt:lpstr>
      <vt:lpstr>Session Wrap-up</vt:lpstr>
    </vt:vector>
  </TitlesOfParts>
  <Company>UCOP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kwebb-ma</dc:creator>
  <cp:lastModifiedBy>kwebb-ma</cp:lastModifiedBy>
  <cp:revision>615</cp:revision>
  <dcterms:created xsi:type="dcterms:W3CDTF">2012-02-24T00:28:17Z</dcterms:created>
  <dcterms:modified xsi:type="dcterms:W3CDTF">2012-05-04T22:08:15Z</dcterms:modified>
</cp:coreProperties>
</file>