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3" d="100"/>
          <a:sy n="93" d="100"/>
        </p:scale>
        <p:origin x="-162"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D2B6E0-667E-426D-B099-321564A5A155}" type="datetimeFigureOut">
              <a:rPr lang="en-US" smtClean="0"/>
              <a:t>9/12/2012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8F34BF-A7DD-41C0-AD4A-7833B8B67ECB}" type="slidenum">
              <a:rPr lang="en-US" smtClean="0"/>
              <a:t>‹#›</a:t>
            </a:fld>
            <a:endParaRPr lang="en-US"/>
          </a:p>
        </p:txBody>
      </p:sp>
    </p:spTree>
    <p:extLst>
      <p:ext uri="{BB962C8B-B14F-4D97-AF65-F5344CB8AC3E}">
        <p14:creationId xmlns:p14="http://schemas.microsoft.com/office/powerpoint/2010/main" val="39935379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hr.ucdavis.edu/salary/Guidelines/guidelines_qualifications"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ucanr.org/sites/anrtraining/CATS/"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78B7C1-36A8-4B0B-93A7-0EE82AC0BE9D}" type="slidenum">
              <a:rPr lang="en-US" smtClean="0"/>
              <a:t>1</a:t>
            </a:fld>
            <a:endParaRPr lang="en-US"/>
          </a:p>
        </p:txBody>
      </p:sp>
    </p:spTree>
    <p:extLst>
      <p:ext uri="{BB962C8B-B14F-4D97-AF65-F5344CB8AC3E}">
        <p14:creationId xmlns:p14="http://schemas.microsoft.com/office/powerpoint/2010/main" val="37807990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834">
              <a:defRPr/>
            </a:pPr>
            <a:r>
              <a:rPr lang="en-US" dirty="0">
                <a:latin typeface="Cambria" pitchFamily="18" charset="0"/>
              </a:rPr>
              <a:t>Requests are now being reviewed on an individual basis based on candidate eligibility, length of position, percent time, and other extenuating circumstances.  </a:t>
            </a:r>
          </a:p>
          <a:p>
            <a:pPr defTabSz="914834">
              <a:defRPr/>
            </a:pPr>
            <a:endParaRPr lang="en-US" dirty="0">
              <a:solidFill>
                <a:schemeClr val="tx2"/>
              </a:solidFill>
              <a:latin typeface="Cambria" pitchFamily="18" charset="0"/>
            </a:endParaRPr>
          </a:p>
          <a:p>
            <a:pPr defTabSz="914834">
              <a:defRPr/>
            </a:pPr>
            <a:r>
              <a:rPr lang="en-US" dirty="0">
                <a:solidFill>
                  <a:schemeClr val="tx2"/>
                </a:solidFill>
                <a:latin typeface="Cambria" pitchFamily="18" charset="0"/>
              </a:rPr>
              <a:t>In </a:t>
            </a:r>
            <a:r>
              <a:rPr lang="en-US" dirty="0">
                <a:latin typeface="Cambria" pitchFamily="18" charset="0"/>
              </a:rPr>
              <a:t>the event a waiver of recruitment/identified candidate is approved, the position must still be entered into CATS and the applicant must still apply to the posting.</a:t>
            </a:r>
          </a:p>
          <a:p>
            <a:endParaRPr lang="en-US" dirty="0"/>
          </a:p>
        </p:txBody>
      </p:sp>
      <p:sp>
        <p:nvSpPr>
          <p:cNvPr id="4" name="Slide Number Placeholder 3"/>
          <p:cNvSpPr>
            <a:spLocks noGrp="1"/>
          </p:cNvSpPr>
          <p:nvPr>
            <p:ph type="sldNum" sz="quarter" idx="10"/>
          </p:nvPr>
        </p:nvSpPr>
        <p:spPr/>
        <p:txBody>
          <a:bodyPr/>
          <a:lstStyle/>
          <a:p>
            <a:fld id="{0B78B7C1-36A8-4B0B-93A7-0EE82AC0BE9D}" type="slidenum">
              <a:rPr lang="en-US" smtClean="0"/>
              <a:t>12</a:t>
            </a:fld>
            <a:endParaRPr lang="en-US"/>
          </a:p>
        </p:txBody>
      </p:sp>
    </p:spTree>
    <p:extLst>
      <p:ext uri="{BB962C8B-B14F-4D97-AF65-F5344CB8AC3E}">
        <p14:creationId xmlns:p14="http://schemas.microsoft.com/office/powerpoint/2010/main" val="10340490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834">
              <a:defRPr/>
            </a:pPr>
            <a:r>
              <a:rPr lang="en-US" dirty="0"/>
              <a:t>Youth Based -</a:t>
            </a:r>
            <a:r>
              <a:rPr lang="en-US" b="1" dirty="0"/>
              <a:t> </a:t>
            </a:r>
            <a:r>
              <a:rPr lang="en-US" dirty="0"/>
              <a:t>All prospective ANR employees who are expected to have supervisory responsibility for youth will have a background investigation performed as part of the employment process. </a:t>
            </a:r>
          </a:p>
          <a:p>
            <a:pPr defTabSz="914834">
              <a:defRPr/>
            </a:pPr>
            <a:endParaRPr lang="en-US" dirty="0"/>
          </a:p>
          <a:p>
            <a:pPr defTabSz="914834">
              <a:defRPr/>
            </a:pPr>
            <a:r>
              <a:rPr lang="en-US" dirty="0"/>
              <a:t>Financially Based -</a:t>
            </a:r>
            <a:r>
              <a:rPr lang="en-US" b="1" dirty="0"/>
              <a:t> </a:t>
            </a:r>
            <a:r>
              <a:rPr lang="en-US" dirty="0"/>
              <a:t>The list of critical positions is maintained in the SPU. The level and type of background check varies with the type of position and the criteria involved, for example, a verification of licensure to a check for a criminal conviction record.  </a:t>
            </a:r>
          </a:p>
          <a:p>
            <a:endParaRPr lang="en-US" dirty="0"/>
          </a:p>
        </p:txBody>
      </p:sp>
      <p:sp>
        <p:nvSpPr>
          <p:cNvPr id="4" name="Slide Number Placeholder 3"/>
          <p:cNvSpPr>
            <a:spLocks noGrp="1"/>
          </p:cNvSpPr>
          <p:nvPr>
            <p:ph type="sldNum" sz="quarter" idx="10"/>
          </p:nvPr>
        </p:nvSpPr>
        <p:spPr/>
        <p:txBody>
          <a:bodyPr/>
          <a:lstStyle/>
          <a:p>
            <a:fld id="{0B78B7C1-36A8-4B0B-93A7-0EE82AC0BE9D}" type="slidenum">
              <a:rPr lang="en-US" smtClean="0"/>
              <a:t>13</a:t>
            </a:fld>
            <a:endParaRPr lang="en-US"/>
          </a:p>
        </p:txBody>
      </p:sp>
    </p:spTree>
    <p:extLst>
      <p:ext uri="{BB962C8B-B14F-4D97-AF65-F5344CB8AC3E}">
        <p14:creationId xmlns:p14="http://schemas.microsoft.com/office/powerpoint/2010/main" val="4874789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a:t>Initial Review</a:t>
            </a:r>
            <a:r>
              <a:rPr lang="en-US" dirty="0"/>
              <a:t> - AA checks Job Duties &amp; Requirements for any language with negative ADA implications that could discourage qualified disabled individuals from applying for the job.  AA also checks in duties that the responsibility to promote the AA goals of ANR is also listed.  </a:t>
            </a:r>
            <a:r>
              <a:rPr lang="en-US" sz="1100" dirty="0"/>
              <a:t>Suggested language: Promote, in all ways consistent with the other responsibilities of the position, accomplishment of the Affirmative Action goals established by the Division.</a:t>
            </a:r>
          </a:p>
          <a:p>
            <a:endParaRPr lang="en-US" sz="300" u="sng" dirty="0"/>
          </a:p>
          <a:p>
            <a:r>
              <a:rPr lang="en-US" u="sng" dirty="0"/>
              <a:t>Interview Pool Approval</a:t>
            </a:r>
            <a:r>
              <a:rPr lang="en-US" dirty="0"/>
              <a:t> – AA reviews the reasons why an individual is selected for interview (all reasons must be based on the job requirements and stated </a:t>
            </a:r>
            <a:r>
              <a:rPr lang="en-US" i="1" dirty="0"/>
              <a:t>explicitly</a:t>
            </a:r>
            <a:r>
              <a:rPr lang="en-US" dirty="0"/>
              <a:t>).  </a:t>
            </a:r>
          </a:p>
          <a:p>
            <a:endParaRPr lang="en-US" sz="300" dirty="0"/>
          </a:p>
          <a:p>
            <a:r>
              <a:rPr lang="en-US" u="sng" dirty="0"/>
              <a:t>Pre-hire Approval</a:t>
            </a:r>
            <a:r>
              <a:rPr lang="en-US" dirty="0"/>
              <a:t> – AA reviews all suggested hires, based on the post-interview reasons, which can be more subjective than at the interview pool approval stage. Reasons why a candidate has been selected for possible hire or why they are not being considered as a possible hire must be stated clearly in the reasons and be based on the job requirements.</a:t>
            </a:r>
          </a:p>
          <a:p>
            <a:endParaRPr lang="en-US" dirty="0"/>
          </a:p>
        </p:txBody>
      </p:sp>
      <p:sp>
        <p:nvSpPr>
          <p:cNvPr id="4" name="Slide Number Placeholder 3"/>
          <p:cNvSpPr>
            <a:spLocks noGrp="1"/>
          </p:cNvSpPr>
          <p:nvPr>
            <p:ph type="sldNum" sz="quarter" idx="10"/>
          </p:nvPr>
        </p:nvSpPr>
        <p:spPr/>
        <p:txBody>
          <a:bodyPr/>
          <a:lstStyle/>
          <a:p>
            <a:fld id="{0B78B7C1-36A8-4B0B-93A7-0EE82AC0BE9D}" type="slidenum">
              <a:rPr lang="en-US" smtClean="0"/>
              <a:t>14</a:t>
            </a:fld>
            <a:endParaRPr lang="en-US"/>
          </a:p>
        </p:txBody>
      </p:sp>
    </p:spTree>
    <p:extLst>
      <p:ext uri="{BB962C8B-B14F-4D97-AF65-F5344CB8AC3E}">
        <p14:creationId xmlns:p14="http://schemas.microsoft.com/office/powerpoint/2010/main" val="3434185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78B7C1-36A8-4B0B-93A7-0EE82AC0BE9D}" type="slidenum">
              <a:rPr lang="en-US" smtClean="0"/>
              <a:t>2</a:t>
            </a:fld>
            <a:endParaRPr lang="en-US"/>
          </a:p>
        </p:txBody>
      </p:sp>
    </p:spTree>
    <p:extLst>
      <p:ext uri="{BB962C8B-B14F-4D97-AF65-F5344CB8AC3E}">
        <p14:creationId xmlns:p14="http://schemas.microsoft.com/office/powerpoint/2010/main" val="30841090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343062" algn="just">
              <a:spcAft>
                <a:spcPts val="1001"/>
              </a:spcAft>
              <a:buFont typeface="+mj-lt"/>
              <a:buAutoNum type="alphaLcPeriod"/>
            </a:pPr>
            <a:r>
              <a:rPr lang="en-US" u="sng" dirty="0">
                <a:latin typeface="Cambria" pitchFamily="18" charset="0"/>
              </a:rPr>
              <a:t>Nature and Purpose of the Position </a:t>
            </a:r>
            <a:r>
              <a:rPr lang="en-US" dirty="0">
                <a:latin typeface="Cambria" pitchFamily="18" charset="0"/>
              </a:rPr>
              <a:t>- Prepare a statement on the nature and purpose of the position, using action words to describe specific actions and behaviors.</a:t>
            </a:r>
          </a:p>
          <a:p>
            <a:pPr indent="-343062" algn="just">
              <a:spcAft>
                <a:spcPts val="1001"/>
              </a:spcAft>
              <a:buFont typeface="+mj-lt"/>
              <a:buAutoNum type="alphaLcPeriod"/>
            </a:pPr>
            <a:endParaRPr lang="en-US" dirty="0">
              <a:latin typeface="Cambria" pitchFamily="18" charset="0"/>
            </a:endParaRPr>
          </a:p>
          <a:p>
            <a:pPr indent="-343062" algn="just">
              <a:spcAft>
                <a:spcPts val="1001"/>
              </a:spcAft>
              <a:buFont typeface="+mj-lt"/>
              <a:buAutoNum type="alphaLcPeriod"/>
            </a:pPr>
            <a:r>
              <a:rPr lang="en-US" u="sng" dirty="0">
                <a:latin typeface="Cambria" pitchFamily="18" charset="0"/>
              </a:rPr>
              <a:t>Major Duties and Responsibilities </a:t>
            </a:r>
            <a:r>
              <a:rPr lang="en-US" dirty="0">
                <a:latin typeface="Cambria" pitchFamily="18" charset="0"/>
              </a:rPr>
              <a:t>- Describe major duties and responsibilities including what, how and why each task is performed.</a:t>
            </a:r>
          </a:p>
          <a:p>
            <a:pPr indent="-343062" algn="just">
              <a:spcAft>
                <a:spcPts val="1001"/>
              </a:spcAft>
              <a:buFont typeface="+mj-lt"/>
              <a:buAutoNum type="alphaLcPeriod"/>
            </a:pPr>
            <a:endParaRPr lang="en-US" dirty="0">
              <a:latin typeface="Cambria" pitchFamily="18" charset="0"/>
            </a:endParaRPr>
          </a:p>
          <a:p>
            <a:pPr indent="-343062" algn="just">
              <a:spcAft>
                <a:spcPts val="1001"/>
              </a:spcAft>
              <a:buFont typeface="+mj-lt"/>
              <a:buAutoNum type="alphaLcPeriod"/>
            </a:pPr>
            <a:r>
              <a:rPr lang="en-US" u="sng" dirty="0">
                <a:latin typeface="Cambria" pitchFamily="18" charset="0"/>
              </a:rPr>
              <a:t>Level of supervision received </a:t>
            </a:r>
            <a:r>
              <a:rPr lang="en-US" dirty="0">
                <a:latin typeface="Cambria" pitchFamily="18" charset="0"/>
              </a:rPr>
              <a:t>– Note how much supervision the employee will receive (Close, General, Direction, etc.)</a:t>
            </a:r>
          </a:p>
          <a:p>
            <a:pPr indent="-343062" algn="just">
              <a:spcAft>
                <a:spcPts val="1001"/>
              </a:spcAft>
              <a:buFont typeface="+mj-lt"/>
              <a:buAutoNum type="alphaLcPeriod"/>
            </a:pPr>
            <a:endParaRPr lang="en-US" u="sng" dirty="0">
              <a:latin typeface="Cambria" pitchFamily="18" charset="0"/>
            </a:endParaRPr>
          </a:p>
          <a:p>
            <a:pPr indent="-343062" algn="just">
              <a:spcAft>
                <a:spcPts val="1001"/>
              </a:spcAft>
              <a:buFont typeface="+mj-lt"/>
              <a:buAutoNum type="alphaLcPeriod"/>
            </a:pPr>
            <a:r>
              <a:rPr lang="en-US" u="sng" dirty="0">
                <a:latin typeface="Cambria" pitchFamily="18" charset="0"/>
              </a:rPr>
              <a:t>Essential Functions </a:t>
            </a:r>
            <a:r>
              <a:rPr lang="en-US" dirty="0">
                <a:latin typeface="Cambria" pitchFamily="18" charset="0"/>
              </a:rPr>
              <a:t>- Create a list of all functions and tasks associated with the position</a:t>
            </a:r>
          </a:p>
          <a:p>
            <a:endParaRPr lang="en-US" dirty="0"/>
          </a:p>
        </p:txBody>
      </p:sp>
      <p:sp>
        <p:nvSpPr>
          <p:cNvPr id="4" name="Slide Number Placeholder 3"/>
          <p:cNvSpPr>
            <a:spLocks noGrp="1"/>
          </p:cNvSpPr>
          <p:nvPr>
            <p:ph type="sldNum" sz="quarter" idx="10"/>
          </p:nvPr>
        </p:nvSpPr>
        <p:spPr/>
        <p:txBody>
          <a:bodyPr/>
          <a:lstStyle/>
          <a:p>
            <a:fld id="{0B78B7C1-36A8-4B0B-93A7-0EE82AC0BE9D}" type="slidenum">
              <a:rPr lang="en-US" smtClean="0"/>
              <a:t>3</a:t>
            </a:fld>
            <a:endParaRPr lang="en-US"/>
          </a:p>
        </p:txBody>
      </p:sp>
    </p:spTree>
    <p:extLst>
      <p:ext uri="{BB962C8B-B14F-4D97-AF65-F5344CB8AC3E}">
        <p14:creationId xmlns:p14="http://schemas.microsoft.com/office/powerpoint/2010/main" val="20334544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343062" algn="just">
              <a:spcAft>
                <a:spcPts val="1001"/>
              </a:spcAft>
              <a:buFont typeface="+mj-lt"/>
              <a:buAutoNum type="alphaLcPeriod" startAt="5"/>
            </a:pPr>
            <a:r>
              <a:rPr lang="en-US" u="sng" dirty="0">
                <a:latin typeface="Cambria" pitchFamily="18" charset="0"/>
              </a:rPr>
              <a:t>Duties and Tasks </a:t>
            </a:r>
            <a:r>
              <a:rPr lang="en-US" dirty="0">
                <a:latin typeface="Cambria" pitchFamily="18" charset="0"/>
              </a:rPr>
              <a:t>- Estimate the percent of time spent on each function (i.e. 10% clerical and data entry, 20% research etc.)</a:t>
            </a:r>
          </a:p>
          <a:p>
            <a:pPr indent="-343062" algn="just">
              <a:spcAft>
                <a:spcPts val="1001"/>
              </a:spcAft>
              <a:buFont typeface="+mj-lt"/>
              <a:buAutoNum type="alphaLcPeriod" startAt="5"/>
            </a:pPr>
            <a:endParaRPr lang="en-US" dirty="0">
              <a:latin typeface="Cambria" pitchFamily="18" charset="0"/>
            </a:endParaRPr>
          </a:p>
          <a:p>
            <a:pPr indent="-343062" algn="just">
              <a:spcAft>
                <a:spcPts val="1001"/>
              </a:spcAft>
              <a:buFont typeface="+mj-lt"/>
              <a:buAutoNum type="alphaLcPeriod" startAt="5"/>
            </a:pPr>
            <a:r>
              <a:rPr lang="en-US" u="sng" dirty="0">
                <a:latin typeface="Cambria" pitchFamily="18" charset="0"/>
              </a:rPr>
              <a:t>Common Contacts </a:t>
            </a:r>
            <a:r>
              <a:rPr lang="en-US" dirty="0">
                <a:latin typeface="Cambria" pitchFamily="18" charset="0"/>
              </a:rPr>
              <a:t>- Develop a list of common contacts the incumbent may make</a:t>
            </a:r>
          </a:p>
          <a:p>
            <a:pPr indent="-343062" algn="just">
              <a:spcAft>
                <a:spcPts val="1001"/>
              </a:spcAft>
              <a:buFont typeface="+mj-lt"/>
              <a:buAutoNum type="alphaLcPeriod" startAt="5"/>
            </a:pPr>
            <a:endParaRPr lang="en-US" dirty="0">
              <a:latin typeface="Cambria" pitchFamily="18" charset="0"/>
            </a:endParaRPr>
          </a:p>
          <a:p>
            <a:pPr indent="-343062" algn="just">
              <a:spcAft>
                <a:spcPts val="1001"/>
              </a:spcAft>
              <a:buFont typeface="+mj-lt"/>
              <a:buAutoNum type="alphaLcPeriod" startAt="5"/>
            </a:pPr>
            <a:r>
              <a:rPr lang="en-US" u="sng" dirty="0">
                <a:latin typeface="Cambria" pitchFamily="18" charset="0"/>
              </a:rPr>
              <a:t>Equipment and Tools</a:t>
            </a:r>
            <a:r>
              <a:rPr lang="en-US" dirty="0">
                <a:latin typeface="Cambria" pitchFamily="18" charset="0"/>
              </a:rPr>
              <a:t>- Prepare a list of possible equipment and tools that will be used during the employment period (i.e. computer, printer, tractor, projector)</a:t>
            </a:r>
          </a:p>
          <a:p>
            <a:pPr indent="-343062" algn="just">
              <a:spcAft>
                <a:spcPts val="1001"/>
              </a:spcAft>
              <a:buFont typeface="+mj-lt"/>
              <a:buAutoNum type="alphaLcPeriod" startAt="5"/>
            </a:pPr>
            <a:endParaRPr lang="en-US" dirty="0">
              <a:latin typeface="Cambria" pitchFamily="18" charset="0"/>
            </a:endParaRPr>
          </a:p>
          <a:p>
            <a:pPr indent="-343062" algn="just">
              <a:spcAft>
                <a:spcPts val="1001"/>
              </a:spcAft>
              <a:buFont typeface="+mj-lt"/>
              <a:buAutoNum type="alphaLcPeriod" startAt="5"/>
            </a:pPr>
            <a:r>
              <a:rPr lang="en-US" u="sng" dirty="0">
                <a:latin typeface="Cambria" pitchFamily="18" charset="0"/>
              </a:rPr>
              <a:t>Position Requirements </a:t>
            </a:r>
            <a:r>
              <a:rPr lang="en-US" dirty="0">
                <a:latin typeface="Cambria" pitchFamily="18" charset="0"/>
              </a:rPr>
              <a:t>– Note the level of education, experience and/or training required to effectively carry out the duties of the position</a:t>
            </a:r>
          </a:p>
          <a:p>
            <a:pPr indent="-343062" algn="just">
              <a:spcAft>
                <a:spcPts val="1001"/>
              </a:spcAft>
              <a:buFont typeface="+mj-lt"/>
              <a:buAutoNum type="alphaLcPeriod" startAt="5"/>
            </a:pPr>
            <a:endParaRPr lang="en-US" dirty="0">
              <a:latin typeface="Cambria" pitchFamily="18" charset="0"/>
            </a:endParaRPr>
          </a:p>
          <a:p>
            <a:pPr indent="-343062" algn="just">
              <a:spcAft>
                <a:spcPts val="1001"/>
              </a:spcAft>
              <a:buFont typeface="+mj-lt"/>
              <a:buAutoNum type="alphaLcPeriod" startAt="5"/>
            </a:pPr>
            <a:r>
              <a:rPr lang="en-US" u="sng" dirty="0">
                <a:latin typeface="Cambria" pitchFamily="18" charset="0"/>
              </a:rPr>
              <a:t>Special Conditions of Employment </a:t>
            </a:r>
            <a:r>
              <a:rPr lang="en-US" dirty="0">
                <a:latin typeface="Cambria" pitchFamily="18" charset="0"/>
              </a:rPr>
              <a:t>– List any special conditions of employment the individual may need to be aware of.</a:t>
            </a:r>
          </a:p>
          <a:p>
            <a:pPr indent="-343062" algn="just">
              <a:spcAft>
                <a:spcPts val="1001"/>
              </a:spcAft>
              <a:buFont typeface="+mj-lt"/>
              <a:buAutoNum type="alphaLcPeriod" startAt="5"/>
            </a:pPr>
            <a:endParaRPr lang="en-US" u="sng" dirty="0">
              <a:latin typeface="Cambria" pitchFamily="18" charset="0"/>
            </a:endParaRPr>
          </a:p>
          <a:p>
            <a:pPr indent="-343062" algn="just">
              <a:spcAft>
                <a:spcPts val="1001"/>
              </a:spcAft>
              <a:buFont typeface="+mj-lt"/>
              <a:buAutoNum type="alphaLcPeriod" startAt="5"/>
            </a:pPr>
            <a:r>
              <a:rPr lang="en-US" u="sng" dirty="0">
                <a:latin typeface="Cambria" pitchFamily="18" charset="0"/>
              </a:rPr>
              <a:t>Physical Mental Requirements </a:t>
            </a:r>
            <a:r>
              <a:rPr lang="en-US" dirty="0">
                <a:latin typeface="Cambria" pitchFamily="18" charset="0"/>
              </a:rPr>
              <a:t>- List the physical and mental requirements of the position. </a:t>
            </a:r>
          </a:p>
          <a:p>
            <a:pPr indent="-343062" algn="just">
              <a:spcAft>
                <a:spcPts val="1001"/>
              </a:spcAft>
              <a:buFont typeface="+mj-lt"/>
              <a:buAutoNum type="alphaLcPeriod" startAt="5"/>
            </a:pPr>
            <a:endParaRPr lang="en-US" u="sng" dirty="0">
              <a:latin typeface="Cambria" pitchFamily="18" charset="0"/>
            </a:endParaRPr>
          </a:p>
          <a:p>
            <a:pPr indent="-343062" algn="just">
              <a:spcAft>
                <a:spcPts val="1001"/>
              </a:spcAft>
              <a:buFont typeface="+mj-lt"/>
              <a:buAutoNum type="alphaLcPeriod" startAt="5"/>
            </a:pPr>
            <a:r>
              <a:rPr lang="en-US" u="sng" dirty="0">
                <a:latin typeface="Cambria" pitchFamily="18" charset="0"/>
              </a:rPr>
              <a:t>List the ANR Affirmative Action Goals</a:t>
            </a:r>
            <a:r>
              <a:rPr lang="en-US" dirty="0">
                <a:latin typeface="Cambria" pitchFamily="18" charset="0"/>
              </a:rPr>
              <a:t> - “</a:t>
            </a:r>
            <a:r>
              <a:rPr lang="en-US" i="1" dirty="0">
                <a:latin typeface="Cambria" pitchFamily="18" charset="0"/>
              </a:rPr>
              <a:t>Promote, in all ways consistent with the other responsibilities of the position, accomplishment of the Affirmative Action goals established by the Division.”</a:t>
            </a:r>
          </a:p>
          <a:p>
            <a:endParaRPr lang="en-US" dirty="0"/>
          </a:p>
        </p:txBody>
      </p:sp>
      <p:sp>
        <p:nvSpPr>
          <p:cNvPr id="4" name="Slide Number Placeholder 3"/>
          <p:cNvSpPr>
            <a:spLocks noGrp="1"/>
          </p:cNvSpPr>
          <p:nvPr>
            <p:ph type="sldNum" sz="quarter" idx="10"/>
          </p:nvPr>
        </p:nvSpPr>
        <p:spPr/>
        <p:txBody>
          <a:bodyPr/>
          <a:lstStyle/>
          <a:p>
            <a:fld id="{0B78B7C1-36A8-4B0B-93A7-0EE82AC0BE9D}" type="slidenum">
              <a:rPr lang="en-US" smtClean="0"/>
              <a:t>4</a:t>
            </a:fld>
            <a:endParaRPr lang="en-US"/>
          </a:p>
        </p:txBody>
      </p:sp>
    </p:spTree>
    <p:extLst>
      <p:ext uri="{BB962C8B-B14F-4D97-AF65-F5344CB8AC3E}">
        <p14:creationId xmlns:p14="http://schemas.microsoft.com/office/powerpoint/2010/main" val="26604871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Requirements for Travel – It is illegal to require a person possess a drivers license and/or their own vehicle for them to complete their job duties.</a:t>
            </a:r>
          </a:p>
          <a:p>
            <a:r>
              <a:rPr lang="en-US" dirty="0" smtClean="0"/>
              <a:t>Example of what to say:  Must possess valid California Driver's License to drive a County or University vehicle.  Ability and means to travel on a flexible schedule as needed, proof of liability and property damage insurance on vehicle used is required.</a:t>
            </a:r>
          </a:p>
          <a:p>
            <a:endParaRPr lang="en-US" dirty="0" smtClean="0"/>
          </a:p>
          <a:p>
            <a:r>
              <a:rPr lang="en-US" dirty="0" smtClean="0"/>
              <a:t>Requirements for Degrees or Licenses – It is allowable to “prefer” but not require a degree for staff positions.  </a:t>
            </a:r>
          </a:p>
          <a:p>
            <a:r>
              <a:rPr lang="en-US" dirty="0" smtClean="0"/>
              <a:t>Example of what to say: A degree and/or a combination of equivalent experience in _____ field is required. </a:t>
            </a:r>
          </a:p>
          <a:p>
            <a:endParaRPr lang="en-US" dirty="0" smtClean="0"/>
          </a:p>
          <a:p>
            <a:r>
              <a:rPr lang="en-US" dirty="0" smtClean="0"/>
              <a:t>Requirements for Years of Experience – It is allowable to “prefer” but not require a specific amount of years of experience. </a:t>
            </a:r>
          </a:p>
          <a:p>
            <a:r>
              <a:rPr lang="en-US" dirty="0" smtClean="0"/>
              <a:t>Example of what to say: : A degree and/or a combination of equivalent experience in _____ field is required. </a:t>
            </a:r>
          </a:p>
          <a:p>
            <a:endParaRPr lang="en-US" dirty="0" smtClean="0"/>
          </a:p>
          <a:p>
            <a:pPr defTabSz="914834">
              <a:defRPr/>
            </a:pPr>
            <a:r>
              <a:rPr lang="en-US" sz="1400" dirty="0">
                <a:latin typeface="Cambria" pitchFamily="18" charset="0"/>
              </a:rPr>
              <a:t>For further information: </a:t>
            </a:r>
            <a:r>
              <a:rPr lang="en-US" dirty="0">
                <a:latin typeface="Cambria" pitchFamily="18" charset="0"/>
                <a:hlinkClick r:id="rId3"/>
              </a:rPr>
              <a:t>http://www.hr.ucdavis.edu/salary/Guidelines/guidelines_qualifications</a:t>
            </a:r>
            <a:endParaRPr lang="en-US" dirty="0">
              <a:latin typeface="Cambria" pitchFamily="18" charset="0"/>
            </a:endParaRPr>
          </a:p>
          <a:p>
            <a:endParaRPr lang="en-US" dirty="0"/>
          </a:p>
        </p:txBody>
      </p:sp>
      <p:sp>
        <p:nvSpPr>
          <p:cNvPr id="4" name="Slide Number Placeholder 3"/>
          <p:cNvSpPr>
            <a:spLocks noGrp="1"/>
          </p:cNvSpPr>
          <p:nvPr>
            <p:ph type="sldNum" sz="quarter" idx="10"/>
          </p:nvPr>
        </p:nvSpPr>
        <p:spPr/>
        <p:txBody>
          <a:bodyPr/>
          <a:lstStyle/>
          <a:p>
            <a:fld id="{0B78B7C1-36A8-4B0B-93A7-0EE82AC0BE9D}" type="slidenum">
              <a:rPr lang="en-US" smtClean="0"/>
              <a:t>5</a:t>
            </a:fld>
            <a:endParaRPr lang="en-US"/>
          </a:p>
        </p:txBody>
      </p:sp>
    </p:spTree>
    <p:extLst>
      <p:ext uri="{BB962C8B-B14F-4D97-AF65-F5344CB8AC3E}">
        <p14:creationId xmlns:p14="http://schemas.microsoft.com/office/powerpoint/2010/main" val="10861862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834">
              <a:defRPr/>
            </a:pPr>
            <a:r>
              <a:rPr lang="en-US" dirty="0"/>
              <a:t>Prepare any appropriate supporting documentation and attach:</a:t>
            </a:r>
          </a:p>
          <a:p>
            <a:pPr defTabSz="914834">
              <a:defRPr/>
            </a:pPr>
            <a:r>
              <a:rPr lang="en-US" dirty="0"/>
              <a:t>Attach the old job description if position was previously classified. </a:t>
            </a:r>
          </a:p>
          <a:p>
            <a:pPr defTabSz="914834">
              <a:defRPr/>
            </a:pPr>
            <a:r>
              <a:rPr lang="en-US" dirty="0"/>
              <a:t>Also, funding approval, the old and new organizational charts, etc.</a:t>
            </a:r>
          </a:p>
          <a:p>
            <a:endParaRPr lang="en-US" dirty="0"/>
          </a:p>
        </p:txBody>
      </p:sp>
      <p:sp>
        <p:nvSpPr>
          <p:cNvPr id="4" name="Slide Number Placeholder 3"/>
          <p:cNvSpPr>
            <a:spLocks noGrp="1"/>
          </p:cNvSpPr>
          <p:nvPr>
            <p:ph type="sldNum" sz="quarter" idx="10"/>
          </p:nvPr>
        </p:nvSpPr>
        <p:spPr/>
        <p:txBody>
          <a:bodyPr/>
          <a:lstStyle/>
          <a:p>
            <a:fld id="{0B78B7C1-36A8-4B0B-93A7-0EE82AC0BE9D}" type="slidenum">
              <a:rPr lang="en-US" smtClean="0"/>
              <a:t>7</a:t>
            </a:fld>
            <a:endParaRPr lang="en-US"/>
          </a:p>
        </p:txBody>
      </p:sp>
    </p:spTree>
    <p:extLst>
      <p:ext uri="{BB962C8B-B14F-4D97-AF65-F5344CB8AC3E}">
        <p14:creationId xmlns:p14="http://schemas.microsoft.com/office/powerpoint/2010/main" val="34115276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834">
              <a:defRPr/>
            </a:pPr>
            <a:r>
              <a:rPr lang="en-US" dirty="0"/>
              <a:t>Review the CATS Training for further details on using the system:</a:t>
            </a:r>
          </a:p>
          <a:p>
            <a:pPr defTabSz="914834">
              <a:defRPr/>
            </a:pPr>
            <a:r>
              <a:rPr lang="en-US" dirty="0">
                <a:hlinkClick r:id="rId3"/>
              </a:rPr>
              <a:t>http://ucanr.org/sites/anrtraining/CATS/</a:t>
            </a:r>
            <a:endParaRPr lang="en-US" dirty="0"/>
          </a:p>
        </p:txBody>
      </p:sp>
      <p:sp>
        <p:nvSpPr>
          <p:cNvPr id="4" name="Slide Number Placeholder 3"/>
          <p:cNvSpPr>
            <a:spLocks noGrp="1"/>
          </p:cNvSpPr>
          <p:nvPr>
            <p:ph type="sldNum" sz="quarter" idx="10"/>
          </p:nvPr>
        </p:nvSpPr>
        <p:spPr/>
        <p:txBody>
          <a:bodyPr/>
          <a:lstStyle/>
          <a:p>
            <a:fld id="{0B78B7C1-36A8-4B0B-93A7-0EE82AC0BE9D}" type="slidenum">
              <a:rPr lang="en-US" smtClean="0"/>
              <a:t>9</a:t>
            </a:fld>
            <a:endParaRPr lang="en-US"/>
          </a:p>
        </p:txBody>
      </p:sp>
    </p:spTree>
    <p:extLst>
      <p:ext uri="{BB962C8B-B14F-4D97-AF65-F5344CB8AC3E}">
        <p14:creationId xmlns:p14="http://schemas.microsoft.com/office/powerpoint/2010/main" val="319908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ANR caps</a:t>
            </a:r>
            <a:r>
              <a:rPr lang="en-US" baseline="0" dirty="0" smtClean="0"/>
              <a:t> the hours of service for a limited term employee to 850 hours, which can only be extended under extremely limited circumstances.</a:t>
            </a:r>
            <a:endParaRPr lang="en-US" dirty="0"/>
          </a:p>
        </p:txBody>
      </p:sp>
      <p:sp>
        <p:nvSpPr>
          <p:cNvPr id="4" name="Slide Number Placeholder 3"/>
          <p:cNvSpPr>
            <a:spLocks noGrp="1"/>
          </p:cNvSpPr>
          <p:nvPr>
            <p:ph type="sldNum" sz="quarter" idx="10"/>
          </p:nvPr>
        </p:nvSpPr>
        <p:spPr/>
        <p:txBody>
          <a:bodyPr/>
          <a:lstStyle/>
          <a:p>
            <a:fld id="{0B78B7C1-36A8-4B0B-93A7-0EE82AC0BE9D}" type="slidenum">
              <a:rPr lang="en-US" smtClean="0"/>
              <a:t>10</a:t>
            </a:fld>
            <a:endParaRPr lang="en-US"/>
          </a:p>
        </p:txBody>
      </p:sp>
    </p:spTree>
    <p:extLst>
      <p:ext uri="{BB962C8B-B14F-4D97-AF65-F5344CB8AC3E}">
        <p14:creationId xmlns:p14="http://schemas.microsoft.com/office/powerpoint/2010/main" val="37782843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78B7C1-36A8-4B0B-93A7-0EE82AC0BE9D}" type="slidenum">
              <a:rPr lang="en-US" smtClean="0"/>
              <a:t>11</a:t>
            </a:fld>
            <a:endParaRPr lang="en-US"/>
          </a:p>
        </p:txBody>
      </p:sp>
    </p:spTree>
    <p:extLst>
      <p:ext uri="{BB962C8B-B14F-4D97-AF65-F5344CB8AC3E}">
        <p14:creationId xmlns:p14="http://schemas.microsoft.com/office/powerpoint/2010/main" val="9517087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4B872B1-3548-461E-84F9-2EFBB87A3DFC}" type="datetimeFigureOut">
              <a:rPr lang="en-US" smtClean="0"/>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0CFD92-601F-47B7-B12F-B8D97A067F0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B872B1-3548-461E-84F9-2EFBB87A3DFC}" type="datetimeFigureOut">
              <a:rPr lang="en-US" smtClean="0"/>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0CFD92-601F-47B7-B12F-B8D97A067F0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B872B1-3548-461E-84F9-2EFBB87A3DFC}" type="datetimeFigureOut">
              <a:rPr lang="en-US" smtClean="0"/>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0CFD92-601F-47B7-B12F-B8D97A067F0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B872B1-3548-461E-84F9-2EFBB87A3DFC}" type="datetimeFigureOut">
              <a:rPr lang="en-US" smtClean="0"/>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0CFD92-601F-47B7-B12F-B8D97A067F0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4B872B1-3548-461E-84F9-2EFBB87A3DFC}" type="datetimeFigureOut">
              <a:rPr lang="en-US" smtClean="0"/>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0CFD92-601F-47B7-B12F-B8D97A067F0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4B872B1-3548-461E-84F9-2EFBB87A3DFC}" type="datetimeFigureOut">
              <a:rPr lang="en-US" smtClean="0"/>
              <a:t>9/12/2012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0CFD92-601F-47B7-B12F-B8D97A067F0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4B872B1-3548-461E-84F9-2EFBB87A3DFC}" type="datetimeFigureOut">
              <a:rPr lang="en-US" smtClean="0"/>
              <a:t>9/12/2012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0CFD92-601F-47B7-B12F-B8D97A067F0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4B872B1-3548-461E-84F9-2EFBB87A3DFC}" type="datetimeFigureOut">
              <a:rPr lang="en-US" smtClean="0"/>
              <a:t>9/12/2012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0CFD92-601F-47B7-B12F-B8D97A067F0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872B1-3548-461E-84F9-2EFBB87A3DFC}" type="datetimeFigureOut">
              <a:rPr lang="en-US" smtClean="0"/>
              <a:t>9/12/2012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0CFD92-601F-47B7-B12F-B8D97A067F0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B872B1-3548-461E-84F9-2EFBB87A3DFC}" type="datetimeFigureOut">
              <a:rPr lang="en-US" smtClean="0"/>
              <a:t>9/12/2012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0CFD92-601F-47B7-B12F-B8D97A067F08}"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E4B872B1-3548-461E-84F9-2EFBB87A3DFC}" type="datetimeFigureOut">
              <a:rPr lang="en-US" smtClean="0"/>
              <a:t>9/12/2012</a:t>
            </a:fld>
            <a:endParaRPr lang="en-US"/>
          </a:p>
        </p:txBody>
      </p:sp>
      <p:sp>
        <p:nvSpPr>
          <p:cNvPr id="9" name="Slide Number Placeholder 8"/>
          <p:cNvSpPr>
            <a:spLocks noGrp="1"/>
          </p:cNvSpPr>
          <p:nvPr>
            <p:ph type="sldNum" sz="quarter" idx="11"/>
          </p:nvPr>
        </p:nvSpPr>
        <p:spPr/>
        <p:txBody>
          <a:bodyPr/>
          <a:lstStyle/>
          <a:p>
            <a:fld id="{4A0CFD92-601F-47B7-B12F-B8D97A067F08}"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4A0CFD92-601F-47B7-B12F-B8D97A067F08}"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E4B872B1-3548-461E-84F9-2EFBB87A3DFC}" type="datetimeFigureOut">
              <a:rPr lang="en-US" smtClean="0"/>
              <a:t>9/12/2012</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ANRStaffPersonnel@ucdavis.edu"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524000"/>
            <a:ext cx="7543800" cy="2308324"/>
          </a:xfrm>
          <a:prstGeom prst="rect">
            <a:avLst/>
          </a:prstGeom>
          <a:noFill/>
        </p:spPr>
        <p:txBody>
          <a:bodyPr wrap="square" lIns="91440" tIns="45720" rIns="91440" bIns="45720">
            <a:spAutoFit/>
          </a:bodyPr>
          <a:lstStyle/>
          <a:p>
            <a:pPr algn="ctr"/>
            <a:r>
              <a:rPr lang="en-US" sz="7200" b="1" cap="none" spc="0" dirty="0" smtClean="0">
                <a:ln w="12700">
                  <a:solidFill>
                    <a:schemeClr val="tx2">
                      <a:satMod val="155000"/>
                    </a:schemeClr>
                  </a:solidFill>
                  <a:prstDash val="solid"/>
                </a:ln>
                <a:solidFill>
                  <a:schemeClr val="accent4">
                    <a:lumMod val="50000"/>
                  </a:schemeClr>
                </a:solidFill>
                <a:effectLst>
                  <a:outerShdw blurRad="41275" dist="20320" dir="1800000" algn="tl" rotWithShape="0">
                    <a:srgbClr val="000000">
                      <a:alpha val="40000"/>
                    </a:srgbClr>
                  </a:outerShdw>
                </a:effectLst>
                <a:latin typeface="+mj-lt"/>
              </a:rPr>
              <a:t>The Employment Process</a:t>
            </a:r>
            <a:endParaRPr lang="en-US" sz="7200" b="1" cap="none" spc="0" dirty="0">
              <a:ln w="12700">
                <a:solidFill>
                  <a:schemeClr val="tx2">
                    <a:satMod val="155000"/>
                  </a:schemeClr>
                </a:solidFill>
                <a:prstDash val="solid"/>
              </a:ln>
              <a:solidFill>
                <a:schemeClr val="accent4">
                  <a:lumMod val="50000"/>
                </a:schemeClr>
              </a:solidFill>
              <a:effectLst>
                <a:outerShdw blurRad="41275" dist="20320" dir="1800000" algn="tl" rotWithShape="0">
                  <a:srgbClr val="000000">
                    <a:alpha val="40000"/>
                  </a:srgbClr>
                </a:outerShdw>
              </a:effectLst>
              <a:latin typeface="+mj-lt"/>
            </a:endParaRPr>
          </a:p>
        </p:txBody>
      </p:sp>
      <p:sp>
        <p:nvSpPr>
          <p:cNvPr id="3" name="Slide Number Placeholder 2"/>
          <p:cNvSpPr>
            <a:spLocks noGrp="1"/>
          </p:cNvSpPr>
          <p:nvPr>
            <p:ph type="sldNum" sz="quarter" idx="12"/>
          </p:nvPr>
        </p:nvSpPr>
        <p:spPr/>
        <p:txBody>
          <a:bodyPr/>
          <a:lstStyle/>
          <a:p>
            <a:fld id="{C31469D3-FFE4-4450-BBE8-D21328515773}" type="slidenum">
              <a:rPr lang="en-US" smtClean="0"/>
              <a:t>1</a:t>
            </a:fld>
            <a:endParaRPr lang="en-US"/>
          </a:p>
        </p:txBody>
      </p:sp>
    </p:spTree>
    <p:extLst>
      <p:ext uri="{BB962C8B-B14F-4D97-AF65-F5344CB8AC3E}">
        <p14:creationId xmlns:p14="http://schemas.microsoft.com/office/powerpoint/2010/main" val="40853511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9100" y="1143000"/>
            <a:ext cx="7772400" cy="5410200"/>
          </a:xfrm>
        </p:spPr>
        <p:txBody>
          <a:bodyPr>
            <a:normAutofit/>
          </a:bodyPr>
          <a:lstStyle/>
          <a:p>
            <a:pPr marL="0" indent="0" algn="ctr">
              <a:buNone/>
            </a:pPr>
            <a:r>
              <a:rPr lang="en-US" sz="2800" b="1" dirty="0">
                <a:latin typeface="+mj-lt"/>
              </a:rPr>
              <a:t>Types of Appointments</a:t>
            </a:r>
          </a:p>
          <a:p>
            <a:pPr marL="0" indent="0" algn="ctr">
              <a:buNone/>
            </a:pPr>
            <a:endParaRPr lang="en-US" sz="2000" b="1" dirty="0">
              <a:latin typeface="+mj-lt"/>
            </a:endParaRPr>
          </a:p>
          <a:p>
            <a:pPr indent="-342900">
              <a:spcBef>
                <a:spcPts val="0"/>
              </a:spcBef>
              <a:spcAft>
                <a:spcPts val="1200"/>
              </a:spcAft>
              <a:buClrTx/>
            </a:pPr>
            <a:r>
              <a:rPr lang="en-US" sz="2400" dirty="0" smtClean="0">
                <a:latin typeface="+mj-lt"/>
              </a:rPr>
              <a:t>Career Appointment</a:t>
            </a:r>
            <a:endParaRPr lang="en-US" sz="2400" dirty="0">
              <a:latin typeface="+mj-lt"/>
            </a:endParaRPr>
          </a:p>
          <a:p>
            <a:pPr indent="-342900">
              <a:spcBef>
                <a:spcPts val="0"/>
              </a:spcBef>
              <a:spcAft>
                <a:spcPts val="1200"/>
              </a:spcAft>
              <a:buClrTx/>
            </a:pPr>
            <a:r>
              <a:rPr lang="en-US" sz="2400" dirty="0" smtClean="0">
                <a:latin typeface="+mj-lt"/>
              </a:rPr>
              <a:t>Limited </a:t>
            </a:r>
            <a:r>
              <a:rPr lang="en-US" sz="2400" dirty="0">
                <a:latin typeface="+mj-lt"/>
              </a:rPr>
              <a:t>Term Appointment (LTA)</a:t>
            </a:r>
          </a:p>
          <a:p>
            <a:pPr marL="285750" indent="-285750">
              <a:spcBef>
                <a:spcPts val="0"/>
              </a:spcBef>
              <a:spcAft>
                <a:spcPts val="1200"/>
              </a:spcAft>
              <a:buClrTx/>
            </a:pPr>
            <a:r>
              <a:rPr lang="en-US" sz="2400" dirty="0" smtClean="0">
                <a:latin typeface="+mj-lt"/>
              </a:rPr>
              <a:t> Contract </a:t>
            </a:r>
            <a:r>
              <a:rPr lang="en-US" sz="2400" dirty="0">
                <a:latin typeface="+mj-lt"/>
              </a:rPr>
              <a:t>Appointment</a:t>
            </a:r>
          </a:p>
          <a:p>
            <a:pPr marL="0" indent="0">
              <a:buNone/>
            </a:pPr>
            <a:endParaRPr lang="en-US" sz="1600" dirty="0">
              <a:latin typeface="+mj-lt"/>
            </a:endParaRPr>
          </a:p>
          <a:p>
            <a:pPr>
              <a:buFont typeface="+mj-lt"/>
              <a:buAutoNum type="arabicPeriod" startAt="13"/>
            </a:pPr>
            <a:endParaRPr lang="en-US" sz="1600" dirty="0"/>
          </a:p>
        </p:txBody>
      </p:sp>
      <p:sp>
        <p:nvSpPr>
          <p:cNvPr id="2" name="Slide Number Placeholder 1"/>
          <p:cNvSpPr>
            <a:spLocks noGrp="1"/>
          </p:cNvSpPr>
          <p:nvPr>
            <p:ph type="sldNum" sz="quarter" idx="12"/>
          </p:nvPr>
        </p:nvSpPr>
        <p:spPr/>
        <p:txBody>
          <a:bodyPr/>
          <a:lstStyle/>
          <a:p>
            <a:fld id="{C31469D3-FFE4-4450-BBE8-D21328515773}" type="slidenum">
              <a:rPr lang="en-US" smtClean="0"/>
              <a:t>10</a:t>
            </a:fld>
            <a:endParaRPr lang="en-US"/>
          </a:p>
        </p:txBody>
      </p:sp>
      <p:cxnSp>
        <p:nvCxnSpPr>
          <p:cNvPr id="6" name="Straight Connector 5"/>
          <p:cNvCxnSpPr/>
          <p:nvPr/>
        </p:nvCxnSpPr>
        <p:spPr>
          <a:xfrm>
            <a:off x="0" y="925286"/>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p:nvSpPr>
        <p:spPr>
          <a:xfrm>
            <a:off x="304800" y="76200"/>
            <a:ext cx="8001000" cy="696686"/>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algn="ctr"/>
            <a:r>
              <a:rPr lang="en-US" sz="3600" b="1" dirty="0" smtClean="0"/>
              <a:t>Recruitment and Selection</a:t>
            </a:r>
            <a:endParaRPr lang="en-US" sz="4000" b="1" dirty="0"/>
          </a:p>
        </p:txBody>
      </p:sp>
    </p:spTree>
    <p:extLst>
      <p:ext uri="{BB962C8B-B14F-4D97-AF65-F5344CB8AC3E}">
        <p14:creationId xmlns:p14="http://schemas.microsoft.com/office/powerpoint/2010/main" val="30328116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066800"/>
            <a:ext cx="7913914" cy="5464679"/>
          </a:xfrm>
        </p:spPr>
        <p:txBody>
          <a:bodyPr>
            <a:normAutofit/>
          </a:bodyPr>
          <a:lstStyle/>
          <a:p>
            <a:pPr marL="0" indent="0" algn="ctr">
              <a:buNone/>
            </a:pPr>
            <a:r>
              <a:rPr lang="en-US" sz="2800" b="1" dirty="0" smtClean="0">
                <a:latin typeface="+mj-lt"/>
              </a:rPr>
              <a:t>Tips for Recruitment</a:t>
            </a:r>
          </a:p>
          <a:p>
            <a:pPr marL="0" indent="0" algn="ctr">
              <a:buNone/>
            </a:pPr>
            <a:endParaRPr lang="en-US" b="1" dirty="0">
              <a:latin typeface="+mj-lt"/>
            </a:endParaRPr>
          </a:p>
          <a:p>
            <a:pPr indent="-342900">
              <a:buClrTx/>
            </a:pPr>
            <a:r>
              <a:rPr lang="en-US" sz="2400" dirty="0" smtClean="0">
                <a:latin typeface="+mj-lt"/>
              </a:rPr>
              <a:t>Reasons </a:t>
            </a:r>
            <a:r>
              <a:rPr lang="en-US" sz="2400" dirty="0">
                <a:latin typeface="+mj-lt"/>
              </a:rPr>
              <a:t>for Selection/Non-Selection</a:t>
            </a:r>
          </a:p>
          <a:p>
            <a:pPr indent="-342900">
              <a:buClrTx/>
            </a:pPr>
            <a:endParaRPr lang="en-US" sz="1400" dirty="0" smtClean="0">
              <a:latin typeface="+mj-lt"/>
            </a:endParaRPr>
          </a:p>
          <a:p>
            <a:pPr indent="-342900">
              <a:buClrTx/>
            </a:pPr>
            <a:r>
              <a:rPr lang="en-US" sz="2400" dirty="0">
                <a:latin typeface="+mj-lt"/>
              </a:rPr>
              <a:t>Interview Questions</a:t>
            </a:r>
          </a:p>
          <a:p>
            <a:pPr indent="-342900">
              <a:buClrTx/>
            </a:pPr>
            <a:endParaRPr lang="en-US" sz="1400" dirty="0">
              <a:latin typeface="+mj-lt"/>
            </a:endParaRPr>
          </a:p>
          <a:p>
            <a:pPr indent="-342900">
              <a:buClrTx/>
            </a:pPr>
            <a:r>
              <a:rPr lang="en-US" sz="2400" dirty="0">
                <a:latin typeface="+mj-lt"/>
              </a:rPr>
              <a:t>Waiver of Recruitment/Identified </a:t>
            </a:r>
            <a:r>
              <a:rPr lang="en-US" sz="2400" dirty="0" smtClean="0">
                <a:latin typeface="+mj-lt"/>
              </a:rPr>
              <a:t>Candidate</a:t>
            </a:r>
          </a:p>
          <a:p>
            <a:pPr indent="-342900">
              <a:buClrTx/>
            </a:pPr>
            <a:endParaRPr lang="en-US" sz="1400" dirty="0" smtClean="0">
              <a:latin typeface="+mj-lt"/>
            </a:endParaRPr>
          </a:p>
          <a:p>
            <a:pPr indent="-342900">
              <a:buClrTx/>
            </a:pPr>
            <a:r>
              <a:rPr lang="en-US" sz="2400" dirty="0">
                <a:latin typeface="+mj-lt"/>
              </a:rPr>
              <a:t>Background Checks and Fingerprinting</a:t>
            </a:r>
          </a:p>
          <a:p>
            <a:pPr indent="-342900">
              <a:buClrTx/>
            </a:pPr>
            <a:endParaRPr lang="en-US" sz="2400" dirty="0">
              <a:latin typeface="+mj-lt"/>
            </a:endParaRPr>
          </a:p>
          <a:p>
            <a:pPr marL="0" indent="0">
              <a:buNone/>
            </a:pPr>
            <a:endParaRPr lang="en-US" sz="1800" b="1" dirty="0" smtClean="0"/>
          </a:p>
        </p:txBody>
      </p:sp>
      <p:sp>
        <p:nvSpPr>
          <p:cNvPr id="2" name="Slide Number Placeholder 1"/>
          <p:cNvSpPr>
            <a:spLocks noGrp="1"/>
          </p:cNvSpPr>
          <p:nvPr>
            <p:ph type="sldNum" sz="quarter" idx="12"/>
          </p:nvPr>
        </p:nvSpPr>
        <p:spPr/>
        <p:txBody>
          <a:bodyPr/>
          <a:lstStyle/>
          <a:p>
            <a:fld id="{C31469D3-FFE4-4450-BBE8-D21328515773}" type="slidenum">
              <a:rPr lang="en-US" smtClean="0"/>
              <a:t>11</a:t>
            </a:fld>
            <a:endParaRPr lang="en-US"/>
          </a:p>
        </p:txBody>
      </p:sp>
      <p:cxnSp>
        <p:nvCxnSpPr>
          <p:cNvPr id="6" name="Straight Connector 5"/>
          <p:cNvCxnSpPr/>
          <p:nvPr/>
        </p:nvCxnSpPr>
        <p:spPr>
          <a:xfrm>
            <a:off x="0" y="925286"/>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p:nvSpPr>
        <p:spPr>
          <a:xfrm>
            <a:off x="304800" y="76200"/>
            <a:ext cx="8001000" cy="696686"/>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algn="ctr"/>
            <a:r>
              <a:rPr lang="en-US" sz="3600" b="1" dirty="0" smtClean="0"/>
              <a:t>Recruitment and Selection</a:t>
            </a:r>
            <a:endParaRPr lang="en-US" sz="4000" b="1" dirty="0"/>
          </a:p>
        </p:txBody>
      </p:sp>
    </p:spTree>
    <p:extLst>
      <p:ext uri="{BB962C8B-B14F-4D97-AF65-F5344CB8AC3E}">
        <p14:creationId xmlns:p14="http://schemas.microsoft.com/office/powerpoint/2010/main" val="9781374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066800"/>
            <a:ext cx="7913914" cy="5464679"/>
          </a:xfrm>
        </p:spPr>
        <p:txBody>
          <a:bodyPr>
            <a:normAutofit/>
          </a:bodyPr>
          <a:lstStyle/>
          <a:p>
            <a:pPr marL="0" indent="0" algn="ctr">
              <a:buNone/>
            </a:pPr>
            <a:r>
              <a:rPr lang="en-US" sz="2800" b="1" dirty="0" smtClean="0">
                <a:latin typeface="+mj-lt"/>
              </a:rPr>
              <a:t>Tips for Recruitment</a:t>
            </a:r>
          </a:p>
          <a:p>
            <a:pPr marL="0" indent="0" algn="ctr">
              <a:buNone/>
            </a:pPr>
            <a:endParaRPr lang="en-US" sz="2800" b="1" dirty="0">
              <a:latin typeface="Cambria" pitchFamily="18" charset="0"/>
            </a:endParaRPr>
          </a:p>
          <a:p>
            <a:pPr marL="0" indent="0">
              <a:buNone/>
            </a:pPr>
            <a:r>
              <a:rPr lang="en-US" sz="2400" b="1" dirty="0" smtClean="0">
                <a:latin typeface="+mj-lt"/>
              </a:rPr>
              <a:t>Above </a:t>
            </a:r>
            <a:r>
              <a:rPr lang="en-US" sz="2400" b="1" dirty="0">
                <a:latin typeface="+mj-lt"/>
              </a:rPr>
              <a:t>Minimum Salary Request</a:t>
            </a:r>
          </a:p>
          <a:p>
            <a:pPr marL="0" indent="0">
              <a:buNone/>
            </a:pPr>
            <a:r>
              <a:rPr lang="en-US" sz="2400" dirty="0">
                <a:latin typeface="+mj-lt"/>
              </a:rPr>
              <a:t>All requests for salary above the minimum of the range require approval through the Staff Personnel Unit.  After a request is made a Staff Personnel Unit Analyst will do a salary review by looking at prior experience, equity, union requirements and pay scale to determine the appropriate salary. </a:t>
            </a:r>
          </a:p>
          <a:p>
            <a:pPr marL="0" indent="0">
              <a:buNone/>
            </a:pPr>
            <a:endParaRPr lang="en-US" sz="1800" b="1" dirty="0" smtClean="0"/>
          </a:p>
        </p:txBody>
      </p:sp>
      <p:sp>
        <p:nvSpPr>
          <p:cNvPr id="2" name="Slide Number Placeholder 1"/>
          <p:cNvSpPr>
            <a:spLocks noGrp="1"/>
          </p:cNvSpPr>
          <p:nvPr>
            <p:ph type="sldNum" sz="quarter" idx="12"/>
          </p:nvPr>
        </p:nvSpPr>
        <p:spPr/>
        <p:txBody>
          <a:bodyPr/>
          <a:lstStyle/>
          <a:p>
            <a:fld id="{C31469D3-FFE4-4450-BBE8-D21328515773}" type="slidenum">
              <a:rPr lang="en-US" smtClean="0"/>
              <a:t>12</a:t>
            </a:fld>
            <a:endParaRPr lang="en-US"/>
          </a:p>
        </p:txBody>
      </p:sp>
      <p:cxnSp>
        <p:nvCxnSpPr>
          <p:cNvPr id="6" name="Straight Connector 5"/>
          <p:cNvCxnSpPr/>
          <p:nvPr/>
        </p:nvCxnSpPr>
        <p:spPr>
          <a:xfrm>
            <a:off x="0" y="925286"/>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p:nvSpPr>
        <p:spPr>
          <a:xfrm>
            <a:off x="304800" y="76200"/>
            <a:ext cx="8001000" cy="696686"/>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algn="ctr"/>
            <a:r>
              <a:rPr lang="en-US" sz="3600" b="1" dirty="0" smtClean="0"/>
              <a:t>Recruitment and Selection</a:t>
            </a:r>
            <a:endParaRPr lang="en-US" sz="4000" b="1" dirty="0"/>
          </a:p>
        </p:txBody>
      </p:sp>
    </p:spTree>
    <p:extLst>
      <p:ext uri="{BB962C8B-B14F-4D97-AF65-F5344CB8AC3E}">
        <p14:creationId xmlns:p14="http://schemas.microsoft.com/office/powerpoint/2010/main" val="13049316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066800"/>
            <a:ext cx="7913914" cy="5464679"/>
          </a:xfrm>
        </p:spPr>
        <p:txBody>
          <a:bodyPr>
            <a:normAutofit/>
          </a:bodyPr>
          <a:lstStyle/>
          <a:p>
            <a:pPr marL="0" indent="0" algn="ctr">
              <a:buNone/>
            </a:pPr>
            <a:r>
              <a:rPr lang="en-US" sz="2800" b="1" dirty="0" smtClean="0">
                <a:latin typeface="+mj-lt"/>
              </a:rPr>
              <a:t>Tips for Recruitment</a:t>
            </a:r>
          </a:p>
          <a:p>
            <a:pPr marL="0" indent="0" algn="ctr">
              <a:buNone/>
            </a:pPr>
            <a:endParaRPr lang="en-US" sz="2800" b="1" dirty="0">
              <a:latin typeface="Cambria" pitchFamily="18" charset="0"/>
            </a:endParaRPr>
          </a:p>
          <a:p>
            <a:pPr marL="0" indent="0">
              <a:buNone/>
            </a:pPr>
            <a:r>
              <a:rPr lang="en-US" sz="2400" b="1" dirty="0" smtClean="0">
                <a:latin typeface="+mj-lt"/>
              </a:rPr>
              <a:t>Employment </a:t>
            </a:r>
            <a:r>
              <a:rPr lang="en-US" sz="2400" b="1" dirty="0">
                <a:latin typeface="+mj-lt"/>
              </a:rPr>
              <a:t>Offers</a:t>
            </a:r>
          </a:p>
          <a:p>
            <a:pPr marL="0" indent="0">
              <a:buNone/>
            </a:pPr>
            <a:r>
              <a:rPr lang="en-US" sz="2400" dirty="0">
                <a:latin typeface="+mj-lt"/>
              </a:rPr>
              <a:t>Before the employee begins, an offer letter should be sent with information regarding their dates of </a:t>
            </a:r>
            <a:r>
              <a:rPr lang="en-US" sz="2400" dirty="0" smtClean="0">
                <a:latin typeface="+mj-lt"/>
              </a:rPr>
              <a:t>appointment. Once </a:t>
            </a:r>
            <a:r>
              <a:rPr lang="en-US" sz="2400" dirty="0">
                <a:latin typeface="+mj-lt"/>
              </a:rPr>
              <a:t>the employee signs the offer letter, mail, or scan and email a copy to the Staff Personnel Unit</a:t>
            </a:r>
            <a:r>
              <a:rPr lang="en-US" sz="2400" dirty="0" smtClean="0">
                <a:latin typeface="+mj-lt"/>
              </a:rPr>
              <a:t>.</a:t>
            </a:r>
          </a:p>
          <a:p>
            <a:pPr marL="0" indent="0">
              <a:buNone/>
            </a:pPr>
            <a:endParaRPr lang="en-US" sz="2400" dirty="0">
              <a:latin typeface="+mj-lt"/>
            </a:endParaRPr>
          </a:p>
          <a:p>
            <a:pPr marL="0" indent="0">
              <a:buNone/>
            </a:pPr>
            <a:r>
              <a:rPr lang="en-US" sz="2400" dirty="0" smtClean="0">
                <a:latin typeface="+mj-lt"/>
              </a:rPr>
              <a:t>No employment offer should be sent before the salary approval is completed in the Staff Personnel Unit.</a:t>
            </a:r>
            <a:endParaRPr lang="en-US" sz="2400" dirty="0">
              <a:latin typeface="+mj-lt"/>
            </a:endParaRPr>
          </a:p>
          <a:p>
            <a:pPr marL="0" indent="0">
              <a:buNone/>
            </a:pPr>
            <a:endParaRPr lang="en-US" sz="1700" b="1" dirty="0" smtClean="0">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13</a:t>
            </a:fld>
            <a:endParaRPr lang="en-US"/>
          </a:p>
        </p:txBody>
      </p:sp>
      <p:cxnSp>
        <p:nvCxnSpPr>
          <p:cNvPr id="6" name="Straight Connector 5"/>
          <p:cNvCxnSpPr/>
          <p:nvPr/>
        </p:nvCxnSpPr>
        <p:spPr>
          <a:xfrm>
            <a:off x="0" y="925286"/>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p:nvSpPr>
        <p:spPr>
          <a:xfrm>
            <a:off x="304800" y="76200"/>
            <a:ext cx="8001000" cy="696686"/>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algn="ctr"/>
            <a:r>
              <a:rPr lang="en-US" sz="3600" b="1" dirty="0" smtClean="0"/>
              <a:t>Recruitment and Selection</a:t>
            </a:r>
            <a:endParaRPr lang="en-US" sz="4000" b="1" dirty="0"/>
          </a:p>
        </p:txBody>
      </p:sp>
    </p:spTree>
    <p:extLst>
      <p:ext uri="{BB962C8B-B14F-4D97-AF65-F5344CB8AC3E}">
        <p14:creationId xmlns:p14="http://schemas.microsoft.com/office/powerpoint/2010/main" val="29655700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066800"/>
            <a:ext cx="7913914" cy="5464679"/>
          </a:xfrm>
        </p:spPr>
        <p:txBody>
          <a:bodyPr>
            <a:normAutofit/>
          </a:bodyPr>
          <a:lstStyle/>
          <a:p>
            <a:pPr marL="0" indent="0" algn="ctr">
              <a:buNone/>
            </a:pPr>
            <a:r>
              <a:rPr lang="en-US" sz="2800" b="1" dirty="0" smtClean="0">
                <a:latin typeface="+mj-lt"/>
              </a:rPr>
              <a:t>Affirmative Action</a:t>
            </a:r>
          </a:p>
          <a:p>
            <a:pPr marL="0" indent="0" algn="ctr">
              <a:buNone/>
            </a:pPr>
            <a:endParaRPr lang="en-US" sz="2000" b="1" dirty="0" smtClean="0">
              <a:latin typeface="+mj-lt"/>
            </a:endParaRPr>
          </a:p>
          <a:p>
            <a:pPr marL="0" indent="0">
              <a:buNone/>
            </a:pPr>
            <a:r>
              <a:rPr lang="en-US" sz="2400" b="1" dirty="0" smtClean="0">
                <a:latin typeface="+mj-lt"/>
              </a:rPr>
              <a:t>Affirmative </a:t>
            </a:r>
            <a:r>
              <a:rPr lang="en-US" sz="2400" b="1" dirty="0">
                <a:latin typeface="+mj-lt"/>
              </a:rPr>
              <a:t>Action </a:t>
            </a:r>
            <a:r>
              <a:rPr lang="en-US" sz="2400" b="1" dirty="0" smtClean="0">
                <a:latin typeface="+mj-lt"/>
              </a:rPr>
              <a:t>- Role </a:t>
            </a:r>
            <a:r>
              <a:rPr lang="en-US" sz="2400" b="1" dirty="0">
                <a:latin typeface="+mj-lt"/>
              </a:rPr>
              <a:t>in the Employment Process</a:t>
            </a:r>
          </a:p>
          <a:p>
            <a:pPr marL="0" indent="0">
              <a:spcBef>
                <a:spcPts val="0"/>
              </a:spcBef>
              <a:spcAft>
                <a:spcPts val="1200"/>
              </a:spcAft>
              <a:buNone/>
            </a:pPr>
            <a:r>
              <a:rPr lang="en-US" sz="2400" dirty="0" smtClean="0">
                <a:latin typeface="+mj-lt"/>
              </a:rPr>
              <a:t>When a position is being classified the SPU reviews to ensure the position description follows all UC and ANR affirmative action policy. During the recruitment process the SPU works directly with the Affirmative Action (AA) analyst on the following details:</a:t>
            </a:r>
          </a:p>
          <a:p>
            <a:pPr marL="0" indent="0">
              <a:spcAft>
                <a:spcPts val="1200"/>
              </a:spcAft>
              <a:buNone/>
            </a:pPr>
            <a:endParaRPr lang="en-US" sz="800" dirty="0" smtClean="0">
              <a:latin typeface="+mj-lt"/>
            </a:endParaRPr>
          </a:p>
          <a:p>
            <a:pPr marL="0" indent="0">
              <a:spcBef>
                <a:spcPts val="0"/>
              </a:spcBef>
              <a:spcAft>
                <a:spcPts val="1200"/>
              </a:spcAft>
              <a:buNone/>
            </a:pPr>
            <a:r>
              <a:rPr lang="en-US" sz="2400" u="sng" dirty="0" smtClean="0">
                <a:latin typeface="+mj-lt"/>
              </a:rPr>
              <a:t>Initial Review</a:t>
            </a:r>
            <a:endParaRPr lang="en-US" sz="800" u="sng" dirty="0" smtClean="0">
              <a:latin typeface="+mj-lt"/>
            </a:endParaRPr>
          </a:p>
          <a:p>
            <a:pPr marL="0" indent="0">
              <a:spcBef>
                <a:spcPts val="0"/>
              </a:spcBef>
              <a:spcAft>
                <a:spcPts val="1200"/>
              </a:spcAft>
              <a:buClrTx/>
              <a:buNone/>
            </a:pPr>
            <a:r>
              <a:rPr lang="en-US" sz="2400" u="sng" dirty="0" smtClean="0">
                <a:latin typeface="+mj-lt"/>
              </a:rPr>
              <a:t>Interview </a:t>
            </a:r>
            <a:r>
              <a:rPr lang="en-US" sz="2400" u="sng" dirty="0">
                <a:latin typeface="+mj-lt"/>
              </a:rPr>
              <a:t>Pool </a:t>
            </a:r>
            <a:r>
              <a:rPr lang="en-US" sz="2400" u="sng" dirty="0" smtClean="0">
                <a:latin typeface="+mj-lt"/>
              </a:rPr>
              <a:t>Approval</a:t>
            </a:r>
            <a:endParaRPr lang="en-US" sz="800" dirty="0">
              <a:latin typeface="+mj-lt"/>
            </a:endParaRPr>
          </a:p>
          <a:p>
            <a:pPr marL="0" indent="0">
              <a:spcBef>
                <a:spcPts val="0"/>
              </a:spcBef>
              <a:spcAft>
                <a:spcPts val="1200"/>
              </a:spcAft>
              <a:buClrTx/>
              <a:buNone/>
            </a:pPr>
            <a:r>
              <a:rPr lang="en-US" sz="2400" u="sng" dirty="0" smtClean="0">
                <a:latin typeface="+mj-lt"/>
              </a:rPr>
              <a:t>Pre-hire Approval</a:t>
            </a:r>
            <a:endParaRPr lang="en-US" sz="2400" b="1" dirty="0" smtClean="0">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14</a:t>
            </a:fld>
            <a:endParaRPr lang="en-US"/>
          </a:p>
        </p:txBody>
      </p:sp>
      <p:cxnSp>
        <p:nvCxnSpPr>
          <p:cNvPr id="6" name="Straight Connector 5"/>
          <p:cNvCxnSpPr/>
          <p:nvPr/>
        </p:nvCxnSpPr>
        <p:spPr>
          <a:xfrm>
            <a:off x="0" y="925286"/>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p:nvSpPr>
        <p:spPr>
          <a:xfrm>
            <a:off x="304800" y="76200"/>
            <a:ext cx="8001000" cy="696686"/>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algn="ctr"/>
            <a:r>
              <a:rPr lang="en-US" sz="3600" b="1" dirty="0" smtClean="0"/>
              <a:t>Affirmative Action</a:t>
            </a:r>
            <a:endParaRPr lang="en-US" sz="4000" b="1" dirty="0"/>
          </a:p>
        </p:txBody>
      </p:sp>
    </p:spTree>
    <p:extLst>
      <p:ext uri="{BB962C8B-B14F-4D97-AF65-F5344CB8AC3E}">
        <p14:creationId xmlns:p14="http://schemas.microsoft.com/office/powerpoint/2010/main" val="19414008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43000" y="152400"/>
            <a:ext cx="6737008" cy="1015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428625" y="1524000"/>
            <a:ext cx="7594258" cy="5288627"/>
          </a:xfrm>
          <a:prstGeom prst="rect">
            <a:avLst/>
          </a:prstGeom>
          <a:noFill/>
        </p:spPr>
        <p:txBody>
          <a:bodyPr wrap="square" rtlCol="0">
            <a:spAutoFit/>
          </a:bodyPr>
          <a:lstStyle/>
          <a:p>
            <a:pPr algn="ctr"/>
            <a:r>
              <a:rPr lang="en-US" sz="3200" b="1" dirty="0" smtClean="0">
                <a:solidFill>
                  <a:schemeClr val="tx2"/>
                </a:solidFill>
                <a:latin typeface="+mj-lt"/>
              </a:rPr>
              <a:t>Employment Process - Objectives</a:t>
            </a:r>
          </a:p>
          <a:p>
            <a:pPr algn="ctr"/>
            <a:endParaRPr lang="en-US" sz="2000" b="1" dirty="0" smtClean="0">
              <a:solidFill>
                <a:schemeClr val="tx2"/>
              </a:solidFill>
              <a:latin typeface="+mj-lt"/>
            </a:endParaRPr>
          </a:p>
          <a:p>
            <a:r>
              <a:rPr lang="en-US" sz="2600" dirty="0">
                <a:latin typeface="+mj-lt"/>
              </a:rPr>
              <a:t>In the Employment Process training you will learn the necessary skills to navigate the employment process at ANR.</a:t>
            </a:r>
          </a:p>
          <a:p>
            <a:pPr algn="ctr"/>
            <a:endParaRPr lang="en-US" sz="2000" b="1" dirty="0" smtClean="0">
              <a:solidFill>
                <a:schemeClr val="tx2"/>
              </a:solidFill>
              <a:latin typeface="+mj-lt"/>
            </a:endParaRPr>
          </a:p>
          <a:p>
            <a:pPr marL="342900" indent="-342900">
              <a:spcAft>
                <a:spcPts val="1400"/>
              </a:spcAft>
              <a:buFont typeface="Arial" pitchFamily="34" charset="0"/>
              <a:buChar char="•"/>
            </a:pPr>
            <a:r>
              <a:rPr lang="en-US" sz="2600" dirty="0" smtClean="0">
                <a:latin typeface="+mj-lt"/>
              </a:rPr>
              <a:t>How to prepare a position description.</a:t>
            </a:r>
          </a:p>
          <a:p>
            <a:pPr marL="342900" indent="-342900">
              <a:spcAft>
                <a:spcPts val="1400"/>
              </a:spcAft>
              <a:buFont typeface="Arial" pitchFamily="34" charset="0"/>
              <a:buChar char="•"/>
            </a:pPr>
            <a:r>
              <a:rPr lang="en-US" sz="2600" dirty="0" smtClean="0">
                <a:latin typeface="+mj-lt"/>
              </a:rPr>
              <a:t>What the classification process entails.</a:t>
            </a:r>
          </a:p>
          <a:p>
            <a:pPr marL="342900" indent="-342900">
              <a:spcAft>
                <a:spcPts val="1400"/>
              </a:spcAft>
              <a:buFont typeface="Arial" pitchFamily="34" charset="0"/>
              <a:buChar char="•"/>
            </a:pPr>
            <a:r>
              <a:rPr lang="en-US" sz="2600" dirty="0" smtClean="0">
                <a:latin typeface="+mj-lt"/>
              </a:rPr>
              <a:t>What the recruitment process entails.</a:t>
            </a:r>
          </a:p>
          <a:p>
            <a:pPr marL="342900" indent="-342900">
              <a:spcAft>
                <a:spcPts val="1400"/>
              </a:spcAft>
              <a:buFont typeface="Arial" pitchFamily="34" charset="0"/>
              <a:buChar char="•"/>
            </a:pPr>
            <a:r>
              <a:rPr lang="en-US" sz="2600" dirty="0" smtClean="0">
                <a:latin typeface="+mj-lt"/>
              </a:rPr>
              <a:t>Where Affirmative Action interacts with employment.</a:t>
            </a:r>
          </a:p>
          <a:p>
            <a:endParaRPr lang="en-US" sz="1100" dirty="0" smtClean="0"/>
          </a:p>
        </p:txBody>
      </p:sp>
      <p:cxnSp>
        <p:nvCxnSpPr>
          <p:cNvPr id="11" name="Straight Connector 10"/>
          <p:cNvCxnSpPr/>
          <p:nvPr/>
        </p:nvCxnSpPr>
        <p:spPr>
          <a:xfrm>
            <a:off x="0" y="1237716"/>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C31469D3-FFE4-4450-BBE8-D21328515773}" type="slidenum">
              <a:rPr lang="en-US" smtClean="0"/>
              <a:t>2</a:t>
            </a:fld>
            <a:endParaRPr lang="en-US"/>
          </a:p>
        </p:txBody>
      </p:sp>
    </p:spTree>
    <p:extLst>
      <p:ext uri="{BB962C8B-B14F-4D97-AF65-F5344CB8AC3E}">
        <p14:creationId xmlns:p14="http://schemas.microsoft.com/office/powerpoint/2010/main" val="22699273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001000" cy="696686"/>
          </a:xfrm>
        </p:spPr>
        <p:txBody>
          <a:bodyPr>
            <a:normAutofit/>
          </a:bodyPr>
          <a:lstStyle/>
          <a:p>
            <a:pPr algn="ctr"/>
            <a:r>
              <a:rPr lang="en-US" sz="3600" b="1" dirty="0" smtClean="0"/>
              <a:t>Position Descriptions</a:t>
            </a:r>
            <a:endParaRPr lang="en-US" sz="4000" b="1" dirty="0"/>
          </a:p>
        </p:txBody>
      </p:sp>
      <p:sp>
        <p:nvSpPr>
          <p:cNvPr id="3" name="Content Placeholder 2"/>
          <p:cNvSpPr>
            <a:spLocks noGrp="1"/>
          </p:cNvSpPr>
          <p:nvPr>
            <p:ph idx="1"/>
          </p:nvPr>
        </p:nvSpPr>
        <p:spPr>
          <a:xfrm>
            <a:off x="228600" y="1143000"/>
            <a:ext cx="8001000" cy="5334000"/>
          </a:xfrm>
        </p:spPr>
        <p:txBody>
          <a:bodyPr>
            <a:normAutofit/>
          </a:bodyPr>
          <a:lstStyle/>
          <a:p>
            <a:pPr marL="174625" indent="0" algn="ctr">
              <a:buNone/>
            </a:pPr>
            <a:r>
              <a:rPr lang="en-US" sz="2800" b="1" dirty="0" smtClean="0">
                <a:latin typeface="+mj-lt"/>
              </a:rPr>
              <a:t>Creating </a:t>
            </a:r>
            <a:r>
              <a:rPr lang="en-US" sz="2800" b="1" dirty="0">
                <a:latin typeface="+mj-lt"/>
              </a:rPr>
              <a:t>Position </a:t>
            </a:r>
            <a:r>
              <a:rPr lang="en-US" sz="2800" b="1" dirty="0" smtClean="0">
                <a:latin typeface="+mj-lt"/>
              </a:rPr>
              <a:t>Descriptions</a:t>
            </a:r>
          </a:p>
          <a:p>
            <a:pPr marL="174625" indent="0" algn="ctr">
              <a:buNone/>
            </a:pPr>
            <a:r>
              <a:rPr lang="en-US" sz="2400" b="1" dirty="0" smtClean="0">
                <a:latin typeface="+mj-lt"/>
              </a:rPr>
              <a:t>Getting Started</a:t>
            </a:r>
          </a:p>
          <a:p>
            <a:pPr marL="0" indent="0" algn="just">
              <a:buNone/>
            </a:pPr>
            <a:endParaRPr lang="en-US" sz="1800" dirty="0">
              <a:latin typeface="Cambria" pitchFamily="18" charset="0"/>
            </a:endParaRPr>
          </a:p>
          <a:p>
            <a:pPr marL="0" indent="0" algn="just">
              <a:buNone/>
            </a:pPr>
            <a:r>
              <a:rPr lang="en-US" sz="2400" dirty="0">
                <a:latin typeface="Cambria" pitchFamily="18" charset="0"/>
              </a:rPr>
              <a:t>Begin the process to prepare the job description by gathering the following information to enter into the online recruitment system:</a:t>
            </a:r>
          </a:p>
          <a:p>
            <a:pPr marL="0" indent="0" algn="just">
              <a:buNone/>
            </a:pPr>
            <a:endParaRPr lang="en-US" sz="2000" dirty="0">
              <a:latin typeface="Cambria" pitchFamily="18" charset="0"/>
            </a:endParaRPr>
          </a:p>
          <a:p>
            <a:pPr indent="-342900" algn="just">
              <a:spcBef>
                <a:spcPts val="0"/>
              </a:spcBef>
              <a:spcAft>
                <a:spcPts val="1200"/>
              </a:spcAft>
              <a:buClrTx/>
              <a:buFont typeface="+mj-lt"/>
              <a:buAutoNum type="alphaLcPeriod"/>
            </a:pPr>
            <a:r>
              <a:rPr lang="en-US" sz="2400" u="sng" dirty="0" smtClean="0">
                <a:latin typeface="Cambria" pitchFamily="18" charset="0"/>
              </a:rPr>
              <a:t>Nature and Purpose of the Position </a:t>
            </a:r>
          </a:p>
          <a:p>
            <a:pPr indent="-342900" algn="just">
              <a:spcBef>
                <a:spcPts val="0"/>
              </a:spcBef>
              <a:spcAft>
                <a:spcPts val="1200"/>
              </a:spcAft>
              <a:buClrTx/>
              <a:buFont typeface="+mj-lt"/>
              <a:buAutoNum type="alphaLcPeriod"/>
            </a:pPr>
            <a:r>
              <a:rPr lang="en-US" sz="2400" u="sng" dirty="0" smtClean="0">
                <a:latin typeface="Cambria" pitchFamily="18" charset="0"/>
              </a:rPr>
              <a:t>Major Duties and Responsibilities</a:t>
            </a:r>
            <a:endParaRPr lang="en-US" sz="2400" dirty="0" smtClean="0">
              <a:latin typeface="Cambria" pitchFamily="18" charset="0"/>
            </a:endParaRPr>
          </a:p>
          <a:p>
            <a:pPr indent="-342900" algn="just">
              <a:spcBef>
                <a:spcPts val="0"/>
              </a:spcBef>
              <a:spcAft>
                <a:spcPts val="1200"/>
              </a:spcAft>
              <a:buClrTx/>
              <a:buFont typeface="+mj-lt"/>
              <a:buAutoNum type="alphaLcPeriod"/>
            </a:pPr>
            <a:r>
              <a:rPr lang="en-US" sz="2400" u="sng" dirty="0" smtClean="0">
                <a:latin typeface="Cambria" pitchFamily="18" charset="0"/>
              </a:rPr>
              <a:t>Level of Supervision </a:t>
            </a:r>
            <a:r>
              <a:rPr lang="en-US" sz="2400" u="sng" dirty="0">
                <a:latin typeface="Cambria" pitchFamily="18" charset="0"/>
              </a:rPr>
              <a:t>R</a:t>
            </a:r>
            <a:r>
              <a:rPr lang="en-US" sz="2400" u="sng" dirty="0" smtClean="0">
                <a:latin typeface="Cambria" pitchFamily="18" charset="0"/>
              </a:rPr>
              <a:t>eceived</a:t>
            </a:r>
          </a:p>
          <a:p>
            <a:pPr indent="-342900" algn="just">
              <a:spcBef>
                <a:spcPts val="0"/>
              </a:spcBef>
              <a:spcAft>
                <a:spcPts val="1200"/>
              </a:spcAft>
              <a:buClrTx/>
              <a:buFont typeface="+mj-lt"/>
              <a:buAutoNum type="alphaLcPeriod"/>
            </a:pPr>
            <a:r>
              <a:rPr lang="en-US" sz="2400" u="sng" dirty="0" smtClean="0">
                <a:latin typeface="Cambria" pitchFamily="18" charset="0"/>
              </a:rPr>
              <a:t>Essential Functions</a:t>
            </a:r>
            <a:endParaRPr lang="en-US" sz="2400" b="1" dirty="0" smtClean="0">
              <a:latin typeface="+mj-lt"/>
            </a:endParaRPr>
          </a:p>
          <a:p>
            <a:pPr marL="0" indent="0" algn="ctr">
              <a:buNone/>
            </a:pPr>
            <a:endParaRPr lang="en-US" sz="1600" b="1" dirty="0">
              <a:latin typeface="Cambria" pitchFamily="18" charset="0"/>
            </a:endParaRPr>
          </a:p>
          <a:p>
            <a:pPr marL="457200" indent="-457200" algn="just">
              <a:buFont typeface="+mj-lt"/>
              <a:buAutoNum type="alphaLcPeriod"/>
            </a:pPr>
            <a:endParaRPr lang="en-US" sz="1800" i="1" dirty="0">
              <a:latin typeface="Cambria" pitchFamily="18" charset="0"/>
            </a:endParaRPr>
          </a:p>
        </p:txBody>
      </p:sp>
      <p:sp>
        <p:nvSpPr>
          <p:cNvPr id="4" name="Slide Number Placeholder 3"/>
          <p:cNvSpPr>
            <a:spLocks noGrp="1"/>
          </p:cNvSpPr>
          <p:nvPr>
            <p:ph type="sldNum" sz="quarter" idx="12"/>
          </p:nvPr>
        </p:nvSpPr>
        <p:spPr/>
        <p:txBody>
          <a:bodyPr/>
          <a:lstStyle/>
          <a:p>
            <a:fld id="{C31469D3-FFE4-4450-BBE8-D21328515773}" type="slidenum">
              <a:rPr lang="en-US" smtClean="0"/>
              <a:t>3</a:t>
            </a:fld>
            <a:endParaRPr lang="en-US"/>
          </a:p>
        </p:txBody>
      </p:sp>
      <p:cxnSp>
        <p:nvCxnSpPr>
          <p:cNvPr id="6" name="Straight Connector 5"/>
          <p:cNvCxnSpPr/>
          <p:nvPr/>
        </p:nvCxnSpPr>
        <p:spPr>
          <a:xfrm>
            <a:off x="0" y="925286"/>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95177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001000" cy="696686"/>
          </a:xfrm>
        </p:spPr>
        <p:txBody>
          <a:bodyPr>
            <a:normAutofit/>
          </a:bodyPr>
          <a:lstStyle/>
          <a:p>
            <a:pPr algn="ctr"/>
            <a:r>
              <a:rPr lang="en-US" sz="3600" b="1" dirty="0" smtClean="0"/>
              <a:t>Position Descriptions</a:t>
            </a:r>
            <a:endParaRPr lang="en-US" sz="4000" b="1" dirty="0"/>
          </a:p>
        </p:txBody>
      </p:sp>
      <p:sp>
        <p:nvSpPr>
          <p:cNvPr id="3" name="Content Placeholder 2"/>
          <p:cNvSpPr>
            <a:spLocks noGrp="1"/>
          </p:cNvSpPr>
          <p:nvPr>
            <p:ph idx="1"/>
          </p:nvPr>
        </p:nvSpPr>
        <p:spPr>
          <a:xfrm>
            <a:off x="228600" y="1143000"/>
            <a:ext cx="8001000" cy="5486400"/>
          </a:xfrm>
        </p:spPr>
        <p:txBody>
          <a:bodyPr>
            <a:normAutofit/>
          </a:bodyPr>
          <a:lstStyle/>
          <a:p>
            <a:pPr marL="174625" indent="0" algn="ctr">
              <a:buNone/>
            </a:pPr>
            <a:r>
              <a:rPr lang="en-US" sz="2800" b="1" dirty="0" smtClean="0">
                <a:latin typeface="+mj-lt"/>
              </a:rPr>
              <a:t>Creating </a:t>
            </a:r>
            <a:r>
              <a:rPr lang="en-US" sz="2800" b="1" dirty="0">
                <a:latin typeface="+mj-lt"/>
              </a:rPr>
              <a:t>Position </a:t>
            </a:r>
            <a:r>
              <a:rPr lang="en-US" sz="2800" b="1" dirty="0" smtClean="0">
                <a:latin typeface="+mj-lt"/>
              </a:rPr>
              <a:t>Descriptions</a:t>
            </a:r>
          </a:p>
          <a:p>
            <a:pPr marL="174625" indent="0" algn="ctr">
              <a:buNone/>
            </a:pPr>
            <a:r>
              <a:rPr lang="en-US" sz="2400" b="1" dirty="0" smtClean="0">
                <a:latin typeface="+mj-lt"/>
              </a:rPr>
              <a:t>Getting Started</a:t>
            </a:r>
          </a:p>
          <a:p>
            <a:pPr marL="174625" indent="0" algn="ctr">
              <a:buNone/>
            </a:pPr>
            <a:endParaRPr lang="en-US" sz="2000" b="1" dirty="0" smtClean="0">
              <a:latin typeface="+mj-lt"/>
            </a:endParaRPr>
          </a:p>
          <a:p>
            <a:pPr indent="-342900" algn="just">
              <a:spcBef>
                <a:spcPts val="0"/>
              </a:spcBef>
              <a:spcAft>
                <a:spcPts val="1800"/>
              </a:spcAft>
              <a:buClrTx/>
              <a:buFont typeface="+mj-lt"/>
              <a:buAutoNum type="alphaLcPeriod" startAt="5"/>
            </a:pPr>
            <a:r>
              <a:rPr lang="en-US" sz="2400" u="sng" dirty="0" smtClean="0">
                <a:latin typeface="Cambria" pitchFamily="18" charset="0"/>
              </a:rPr>
              <a:t>Duties </a:t>
            </a:r>
            <a:r>
              <a:rPr lang="en-US" sz="2400" u="sng" dirty="0">
                <a:latin typeface="Cambria" pitchFamily="18" charset="0"/>
              </a:rPr>
              <a:t>and Tasks </a:t>
            </a:r>
            <a:endParaRPr lang="en-US" sz="2400" u="sng" dirty="0" smtClean="0">
              <a:latin typeface="Cambria" pitchFamily="18" charset="0"/>
            </a:endParaRPr>
          </a:p>
          <a:p>
            <a:pPr indent="-342900" algn="just">
              <a:spcBef>
                <a:spcPts val="0"/>
              </a:spcBef>
              <a:spcAft>
                <a:spcPts val="1800"/>
              </a:spcAft>
              <a:buClrTx/>
              <a:buFont typeface="+mj-lt"/>
              <a:buAutoNum type="alphaLcPeriod" startAt="5"/>
            </a:pPr>
            <a:r>
              <a:rPr lang="en-US" sz="2400" u="sng" dirty="0" smtClean="0">
                <a:latin typeface="Cambria" pitchFamily="18" charset="0"/>
              </a:rPr>
              <a:t>Common </a:t>
            </a:r>
            <a:r>
              <a:rPr lang="en-US" sz="2400" u="sng" dirty="0">
                <a:latin typeface="Cambria" pitchFamily="18" charset="0"/>
              </a:rPr>
              <a:t>Contacts </a:t>
            </a:r>
            <a:endParaRPr lang="en-US" sz="2400" u="sng" dirty="0" smtClean="0">
              <a:latin typeface="Cambria" pitchFamily="18" charset="0"/>
            </a:endParaRPr>
          </a:p>
          <a:p>
            <a:pPr indent="-342900" algn="just">
              <a:spcBef>
                <a:spcPts val="0"/>
              </a:spcBef>
              <a:spcAft>
                <a:spcPts val="1800"/>
              </a:spcAft>
              <a:buClrTx/>
              <a:buFont typeface="+mj-lt"/>
              <a:buAutoNum type="alphaLcPeriod" startAt="5"/>
            </a:pPr>
            <a:r>
              <a:rPr lang="en-US" sz="2400" u="sng" dirty="0" smtClean="0">
                <a:latin typeface="Cambria" pitchFamily="18" charset="0"/>
              </a:rPr>
              <a:t>Equipment </a:t>
            </a:r>
            <a:r>
              <a:rPr lang="en-US" sz="2400" u="sng" dirty="0">
                <a:latin typeface="Cambria" pitchFamily="18" charset="0"/>
              </a:rPr>
              <a:t>and </a:t>
            </a:r>
            <a:r>
              <a:rPr lang="en-US" sz="2400" u="sng" dirty="0" smtClean="0">
                <a:latin typeface="Cambria" pitchFamily="18" charset="0"/>
              </a:rPr>
              <a:t>Tools</a:t>
            </a:r>
            <a:endParaRPr lang="en-US" sz="2400" dirty="0">
              <a:latin typeface="Cambria" pitchFamily="18" charset="0"/>
            </a:endParaRPr>
          </a:p>
          <a:p>
            <a:pPr indent="-342900" algn="just">
              <a:spcBef>
                <a:spcPts val="0"/>
              </a:spcBef>
              <a:spcAft>
                <a:spcPts val="1800"/>
              </a:spcAft>
              <a:buClrTx/>
              <a:buFont typeface="+mj-lt"/>
              <a:buAutoNum type="alphaLcPeriod" startAt="5"/>
            </a:pPr>
            <a:r>
              <a:rPr lang="en-US" sz="2400" u="sng" dirty="0" smtClean="0">
                <a:latin typeface="Cambria" pitchFamily="18" charset="0"/>
              </a:rPr>
              <a:t>Position </a:t>
            </a:r>
            <a:r>
              <a:rPr lang="en-US" sz="2400" u="sng" dirty="0">
                <a:latin typeface="Cambria" pitchFamily="18" charset="0"/>
              </a:rPr>
              <a:t>Requirements </a:t>
            </a:r>
            <a:endParaRPr lang="en-US" sz="2400" u="sng" dirty="0" smtClean="0">
              <a:latin typeface="Cambria" pitchFamily="18" charset="0"/>
            </a:endParaRPr>
          </a:p>
          <a:p>
            <a:pPr indent="-342900" algn="just">
              <a:spcBef>
                <a:spcPts val="0"/>
              </a:spcBef>
              <a:spcAft>
                <a:spcPts val="1800"/>
              </a:spcAft>
              <a:buClrTx/>
              <a:buFont typeface="+mj-lt"/>
              <a:buAutoNum type="alphaLcPeriod" startAt="5"/>
            </a:pPr>
            <a:r>
              <a:rPr lang="en-US" sz="2400" u="sng" dirty="0" smtClean="0">
                <a:latin typeface="Cambria" pitchFamily="18" charset="0"/>
              </a:rPr>
              <a:t>Special </a:t>
            </a:r>
            <a:r>
              <a:rPr lang="en-US" sz="2400" u="sng" dirty="0">
                <a:latin typeface="Cambria" pitchFamily="18" charset="0"/>
              </a:rPr>
              <a:t>Conditions of Employment </a:t>
            </a:r>
            <a:endParaRPr lang="en-US" sz="2400" u="sng" dirty="0" smtClean="0">
              <a:latin typeface="Cambria" pitchFamily="18" charset="0"/>
            </a:endParaRPr>
          </a:p>
          <a:p>
            <a:pPr indent="-342900" algn="just">
              <a:spcBef>
                <a:spcPts val="0"/>
              </a:spcBef>
              <a:spcAft>
                <a:spcPts val="1800"/>
              </a:spcAft>
              <a:buClrTx/>
              <a:buFont typeface="+mj-lt"/>
              <a:buAutoNum type="alphaLcPeriod" startAt="5"/>
            </a:pPr>
            <a:r>
              <a:rPr lang="en-US" sz="2400" u="sng" dirty="0" smtClean="0">
                <a:latin typeface="Cambria" pitchFamily="18" charset="0"/>
              </a:rPr>
              <a:t>List </a:t>
            </a:r>
            <a:r>
              <a:rPr lang="en-US" sz="2400" u="sng" dirty="0">
                <a:latin typeface="Cambria" pitchFamily="18" charset="0"/>
              </a:rPr>
              <a:t>the ANR Affirmative Action </a:t>
            </a:r>
            <a:r>
              <a:rPr lang="en-US" sz="2400" u="sng" dirty="0" smtClean="0">
                <a:latin typeface="Cambria" pitchFamily="18" charset="0"/>
              </a:rPr>
              <a:t>Goals</a:t>
            </a:r>
            <a:endParaRPr lang="en-US" sz="2800" b="1" dirty="0" smtClean="0">
              <a:latin typeface="+mj-lt"/>
            </a:endParaRPr>
          </a:p>
          <a:p>
            <a:pPr marL="0" indent="0" algn="ctr">
              <a:buNone/>
            </a:pPr>
            <a:endParaRPr lang="en-US" sz="1600" b="1" dirty="0">
              <a:latin typeface="Cambria" pitchFamily="18" charset="0"/>
            </a:endParaRPr>
          </a:p>
          <a:p>
            <a:pPr marL="457200" indent="-457200" algn="just">
              <a:buFont typeface="+mj-lt"/>
              <a:buAutoNum type="alphaLcPeriod"/>
            </a:pPr>
            <a:endParaRPr lang="en-US" sz="1800" i="1" dirty="0">
              <a:latin typeface="Cambria" pitchFamily="18" charset="0"/>
            </a:endParaRPr>
          </a:p>
        </p:txBody>
      </p:sp>
      <p:sp>
        <p:nvSpPr>
          <p:cNvPr id="4" name="Slide Number Placeholder 3"/>
          <p:cNvSpPr>
            <a:spLocks noGrp="1"/>
          </p:cNvSpPr>
          <p:nvPr>
            <p:ph type="sldNum" sz="quarter" idx="12"/>
          </p:nvPr>
        </p:nvSpPr>
        <p:spPr/>
        <p:txBody>
          <a:bodyPr/>
          <a:lstStyle/>
          <a:p>
            <a:fld id="{C31469D3-FFE4-4450-BBE8-D21328515773}" type="slidenum">
              <a:rPr lang="en-US" smtClean="0"/>
              <a:t>4</a:t>
            </a:fld>
            <a:endParaRPr lang="en-US"/>
          </a:p>
        </p:txBody>
      </p:sp>
      <p:cxnSp>
        <p:nvCxnSpPr>
          <p:cNvPr id="6" name="Straight Connector 5"/>
          <p:cNvCxnSpPr/>
          <p:nvPr/>
        </p:nvCxnSpPr>
        <p:spPr>
          <a:xfrm>
            <a:off x="0" y="925286"/>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9317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165692"/>
            <a:ext cx="7848600" cy="5638800"/>
          </a:xfrm>
        </p:spPr>
        <p:txBody>
          <a:bodyPr>
            <a:normAutofit/>
          </a:bodyPr>
          <a:lstStyle/>
          <a:p>
            <a:pPr marL="0" indent="0" algn="ctr">
              <a:buNone/>
            </a:pPr>
            <a:r>
              <a:rPr lang="en-US" sz="2800" b="1" dirty="0" smtClean="0">
                <a:latin typeface="Cambria" pitchFamily="18" charset="0"/>
              </a:rPr>
              <a:t>Determining Position Requirements</a:t>
            </a:r>
          </a:p>
          <a:p>
            <a:pPr marL="0" indent="0" algn="ctr">
              <a:buNone/>
            </a:pPr>
            <a:endParaRPr lang="en-US" sz="2400" b="1" dirty="0" smtClean="0">
              <a:latin typeface="Cambria" pitchFamily="18" charset="0"/>
            </a:endParaRPr>
          </a:p>
          <a:p>
            <a:pPr marL="0" indent="0">
              <a:buClrTx/>
              <a:buNone/>
            </a:pPr>
            <a:r>
              <a:rPr lang="en-US" sz="2400" u="sng" dirty="0" smtClean="0">
                <a:latin typeface="Cambria" pitchFamily="18" charset="0"/>
              </a:rPr>
              <a:t>Requirements for Travel </a:t>
            </a:r>
            <a:r>
              <a:rPr lang="en-US" sz="2400" dirty="0" smtClean="0">
                <a:latin typeface="Cambria" pitchFamily="18" charset="0"/>
              </a:rPr>
              <a:t>– It is illegal to require a person to possess a drivers license and/or their own vehicle for them to complete their job duties.</a:t>
            </a:r>
          </a:p>
          <a:p>
            <a:pPr marL="0" indent="0">
              <a:buClrTx/>
              <a:buNone/>
            </a:pPr>
            <a:endParaRPr lang="en-US" sz="1600" dirty="0">
              <a:latin typeface="Cambria" pitchFamily="18" charset="0"/>
            </a:endParaRPr>
          </a:p>
          <a:p>
            <a:pPr marL="0" indent="0">
              <a:buClrTx/>
              <a:buNone/>
            </a:pPr>
            <a:r>
              <a:rPr lang="en-US" sz="2400" u="sng" dirty="0" smtClean="0">
                <a:latin typeface="Cambria" pitchFamily="18" charset="0"/>
              </a:rPr>
              <a:t>Requirements for Degrees or Licenses </a:t>
            </a:r>
            <a:r>
              <a:rPr lang="en-US" sz="2400" dirty="0" smtClean="0">
                <a:latin typeface="Cambria" pitchFamily="18" charset="0"/>
              </a:rPr>
              <a:t>– It is allowable to “prefer” but not require a degree for staff positions.  </a:t>
            </a:r>
          </a:p>
          <a:p>
            <a:pPr marL="0" indent="0">
              <a:buClrTx/>
              <a:buNone/>
            </a:pPr>
            <a:endParaRPr lang="en-US" sz="1600" dirty="0" smtClean="0">
              <a:latin typeface="Cambria" pitchFamily="18" charset="0"/>
            </a:endParaRPr>
          </a:p>
          <a:p>
            <a:pPr marL="0" lvl="1" indent="0">
              <a:buClrTx/>
              <a:buNone/>
            </a:pPr>
            <a:r>
              <a:rPr lang="en-US" sz="2400" u="sng" dirty="0" smtClean="0">
                <a:latin typeface="Cambria" pitchFamily="18" charset="0"/>
              </a:rPr>
              <a:t>Requirements for Years of Experience </a:t>
            </a:r>
            <a:r>
              <a:rPr lang="en-US" sz="2400" dirty="0" smtClean="0">
                <a:latin typeface="Cambria" pitchFamily="18" charset="0"/>
              </a:rPr>
              <a:t>– It is allowable to “prefer” but not require a specific amount of years of experience. </a:t>
            </a:r>
            <a:endParaRPr lang="en-US" sz="2000" dirty="0" smtClean="0"/>
          </a:p>
        </p:txBody>
      </p:sp>
      <p:sp>
        <p:nvSpPr>
          <p:cNvPr id="2" name="Slide Number Placeholder 1"/>
          <p:cNvSpPr>
            <a:spLocks noGrp="1"/>
          </p:cNvSpPr>
          <p:nvPr>
            <p:ph type="sldNum" sz="quarter" idx="12"/>
          </p:nvPr>
        </p:nvSpPr>
        <p:spPr/>
        <p:txBody>
          <a:bodyPr/>
          <a:lstStyle/>
          <a:p>
            <a:fld id="{C31469D3-FFE4-4450-BBE8-D21328515773}" type="slidenum">
              <a:rPr lang="en-US" smtClean="0"/>
              <a:t>5</a:t>
            </a:fld>
            <a:endParaRPr lang="en-US"/>
          </a:p>
        </p:txBody>
      </p:sp>
      <p:cxnSp>
        <p:nvCxnSpPr>
          <p:cNvPr id="6" name="Straight Connector 5"/>
          <p:cNvCxnSpPr/>
          <p:nvPr/>
        </p:nvCxnSpPr>
        <p:spPr>
          <a:xfrm>
            <a:off x="0" y="925286"/>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p:nvSpPr>
        <p:spPr>
          <a:xfrm>
            <a:off x="304800" y="76200"/>
            <a:ext cx="8001000" cy="696686"/>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algn="ctr"/>
            <a:r>
              <a:rPr lang="en-US" sz="3600" b="1" smtClean="0"/>
              <a:t>Position Descriptions</a:t>
            </a:r>
            <a:endParaRPr lang="en-US" sz="4000" b="1" dirty="0"/>
          </a:p>
        </p:txBody>
      </p:sp>
    </p:spTree>
    <p:extLst>
      <p:ext uri="{BB962C8B-B14F-4D97-AF65-F5344CB8AC3E}">
        <p14:creationId xmlns:p14="http://schemas.microsoft.com/office/powerpoint/2010/main" val="16742473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7848600" cy="5638800"/>
          </a:xfrm>
        </p:spPr>
        <p:txBody>
          <a:bodyPr>
            <a:normAutofit/>
          </a:bodyPr>
          <a:lstStyle/>
          <a:p>
            <a:pPr marL="0" indent="0" algn="ctr">
              <a:buNone/>
            </a:pPr>
            <a:r>
              <a:rPr lang="en-US" sz="2800" b="1" dirty="0" smtClean="0">
                <a:latin typeface="+mj-lt"/>
              </a:rPr>
              <a:t>Classification Process</a:t>
            </a:r>
          </a:p>
          <a:p>
            <a:pPr marL="0" indent="0" algn="ctr">
              <a:buNone/>
            </a:pPr>
            <a:endParaRPr lang="en-US" sz="2000" b="1" dirty="0" smtClean="0">
              <a:latin typeface="+mj-lt"/>
            </a:endParaRPr>
          </a:p>
          <a:p>
            <a:pPr marL="0" indent="0">
              <a:buNone/>
            </a:pPr>
            <a:r>
              <a:rPr lang="en-US" sz="2400" dirty="0">
                <a:latin typeface="+mj-lt"/>
              </a:rPr>
              <a:t>The classification process begins when the Staff Personnel Unit (SPU) receives the job description you have provided in </a:t>
            </a:r>
            <a:r>
              <a:rPr lang="en-US" sz="2400" dirty="0" smtClean="0">
                <a:latin typeface="+mj-lt"/>
              </a:rPr>
              <a:t>CATS or People Admin.  </a:t>
            </a:r>
            <a:r>
              <a:rPr lang="en-US" sz="2400" dirty="0">
                <a:latin typeface="+mj-lt"/>
              </a:rPr>
              <a:t>The responsible analyst will classify your position by evaluating the duties and responsibilities of the job within the organization and comparing it with predefined class specifications that are established for a series of job classes. </a:t>
            </a:r>
            <a:endParaRPr lang="en-US" sz="2400" dirty="0" smtClean="0">
              <a:latin typeface="+mj-lt"/>
            </a:endParaRPr>
          </a:p>
          <a:p>
            <a:pPr marL="0" indent="0">
              <a:buNone/>
            </a:pPr>
            <a:endParaRPr lang="en-US" sz="1600" dirty="0">
              <a:latin typeface="+mj-lt"/>
            </a:endParaRPr>
          </a:p>
          <a:p>
            <a:pPr marL="457200" indent="-342900">
              <a:spcBef>
                <a:spcPts val="0"/>
              </a:spcBef>
              <a:spcAft>
                <a:spcPts val="1200"/>
              </a:spcAft>
              <a:buClrTx/>
              <a:buFont typeface="+mj-lt"/>
              <a:buAutoNum type="arabicPeriod"/>
            </a:pPr>
            <a:endParaRPr lang="en-US" sz="1600" dirty="0"/>
          </a:p>
          <a:p>
            <a:pPr marL="0" indent="0" algn="ctr">
              <a:buNone/>
            </a:pPr>
            <a:endParaRPr lang="en-US" sz="1600" b="1" dirty="0" smtClean="0">
              <a:latin typeface="+mj-lt"/>
            </a:endParaRPr>
          </a:p>
          <a:p>
            <a:endParaRPr lang="en-US" sz="1900" dirty="0" smtClean="0"/>
          </a:p>
        </p:txBody>
      </p:sp>
      <p:sp>
        <p:nvSpPr>
          <p:cNvPr id="2" name="Slide Number Placeholder 1"/>
          <p:cNvSpPr>
            <a:spLocks noGrp="1"/>
          </p:cNvSpPr>
          <p:nvPr>
            <p:ph type="sldNum" sz="quarter" idx="12"/>
          </p:nvPr>
        </p:nvSpPr>
        <p:spPr/>
        <p:txBody>
          <a:bodyPr/>
          <a:lstStyle/>
          <a:p>
            <a:fld id="{C31469D3-FFE4-4450-BBE8-D21328515773}" type="slidenum">
              <a:rPr lang="en-US" smtClean="0"/>
              <a:t>6</a:t>
            </a:fld>
            <a:endParaRPr lang="en-US"/>
          </a:p>
        </p:txBody>
      </p:sp>
      <p:cxnSp>
        <p:nvCxnSpPr>
          <p:cNvPr id="6" name="Straight Connector 5"/>
          <p:cNvCxnSpPr/>
          <p:nvPr/>
        </p:nvCxnSpPr>
        <p:spPr>
          <a:xfrm>
            <a:off x="0" y="925286"/>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p:nvSpPr>
        <p:spPr>
          <a:xfrm>
            <a:off x="304800" y="76200"/>
            <a:ext cx="8001000" cy="696686"/>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algn="ctr"/>
            <a:r>
              <a:rPr lang="en-US" sz="3600" b="1" dirty="0" smtClean="0"/>
              <a:t>Classifications</a:t>
            </a:r>
            <a:endParaRPr lang="en-US" sz="4000" b="1" dirty="0"/>
          </a:p>
        </p:txBody>
      </p:sp>
    </p:spTree>
    <p:extLst>
      <p:ext uri="{BB962C8B-B14F-4D97-AF65-F5344CB8AC3E}">
        <p14:creationId xmlns:p14="http://schemas.microsoft.com/office/powerpoint/2010/main" val="14758801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7848600" cy="5638800"/>
          </a:xfrm>
        </p:spPr>
        <p:txBody>
          <a:bodyPr>
            <a:normAutofit lnSpcReduction="10000"/>
          </a:bodyPr>
          <a:lstStyle/>
          <a:p>
            <a:pPr marL="0" indent="0" algn="ctr">
              <a:buNone/>
            </a:pPr>
            <a:r>
              <a:rPr lang="en-US" sz="2800" b="1" dirty="0" smtClean="0">
                <a:latin typeface="+mj-lt"/>
              </a:rPr>
              <a:t>Classification Process</a:t>
            </a:r>
          </a:p>
          <a:p>
            <a:pPr marL="0" indent="0" algn="ctr">
              <a:buNone/>
            </a:pPr>
            <a:endParaRPr lang="en-US" sz="2400" b="1" dirty="0" smtClean="0">
              <a:latin typeface="+mj-lt"/>
            </a:endParaRPr>
          </a:p>
          <a:p>
            <a:pPr marL="457200" indent="-342900">
              <a:spcBef>
                <a:spcPts val="0"/>
              </a:spcBef>
              <a:spcAft>
                <a:spcPts val="1200"/>
              </a:spcAft>
              <a:buClrTx/>
              <a:buFont typeface="+mj-lt"/>
              <a:buAutoNum type="arabicPeriod"/>
            </a:pPr>
            <a:r>
              <a:rPr lang="en-US" sz="2500" dirty="0" smtClean="0">
                <a:latin typeface="+mj-lt"/>
              </a:rPr>
              <a:t>Ensure financial approval has been submitted to the </a:t>
            </a:r>
            <a:r>
              <a:rPr lang="en-US" sz="2500" dirty="0" smtClean="0">
                <a:latin typeface="+mj-lt"/>
                <a:hlinkClick r:id="rId3"/>
              </a:rPr>
              <a:t>ANRStaffPersonnel@ucdavis.edu</a:t>
            </a:r>
            <a:r>
              <a:rPr lang="en-US" sz="2500" dirty="0">
                <a:latin typeface="+mj-lt"/>
              </a:rPr>
              <a:t> </a:t>
            </a:r>
            <a:r>
              <a:rPr lang="en-US" sz="2500" dirty="0" smtClean="0">
                <a:latin typeface="+mj-lt"/>
              </a:rPr>
              <a:t>inbox and add </a:t>
            </a:r>
            <a:r>
              <a:rPr lang="en-US" sz="2500" dirty="0">
                <a:latin typeface="+mj-lt"/>
              </a:rPr>
              <a:t>the position description in </a:t>
            </a:r>
            <a:r>
              <a:rPr lang="en-US" sz="2500" dirty="0" smtClean="0">
                <a:latin typeface="+mj-lt"/>
              </a:rPr>
              <a:t>CATS or People Admin.  Notify </a:t>
            </a:r>
            <a:r>
              <a:rPr lang="en-US" sz="2500" dirty="0">
                <a:latin typeface="+mj-lt"/>
              </a:rPr>
              <a:t>the SPU upon completion of </a:t>
            </a:r>
            <a:r>
              <a:rPr lang="en-US" sz="2500" dirty="0" smtClean="0">
                <a:latin typeface="+mj-lt"/>
              </a:rPr>
              <a:t>entry.</a:t>
            </a:r>
          </a:p>
          <a:p>
            <a:pPr marL="457200" indent="-342900">
              <a:spcBef>
                <a:spcPts val="0"/>
              </a:spcBef>
              <a:spcAft>
                <a:spcPts val="1200"/>
              </a:spcAft>
              <a:buClrTx/>
              <a:buFont typeface="+mj-lt"/>
              <a:buAutoNum type="arabicPeriod"/>
            </a:pPr>
            <a:endParaRPr lang="en-US" sz="1400" dirty="0" smtClean="0">
              <a:latin typeface="+mj-lt"/>
            </a:endParaRPr>
          </a:p>
          <a:p>
            <a:pPr marL="457200" indent="-342900">
              <a:spcBef>
                <a:spcPts val="0"/>
              </a:spcBef>
              <a:spcAft>
                <a:spcPts val="1200"/>
              </a:spcAft>
              <a:buClrTx/>
              <a:buFont typeface="+mj-lt"/>
              <a:buAutoNum type="arabicPeriod"/>
            </a:pPr>
            <a:r>
              <a:rPr lang="en-US" sz="2500" dirty="0" smtClean="0">
                <a:latin typeface="+mj-lt"/>
              </a:rPr>
              <a:t>Prepare </a:t>
            </a:r>
            <a:r>
              <a:rPr lang="en-US" sz="2500" dirty="0">
                <a:latin typeface="+mj-lt"/>
              </a:rPr>
              <a:t>any appropriate supporting documentation </a:t>
            </a:r>
            <a:r>
              <a:rPr lang="en-US" sz="2500" dirty="0" smtClean="0">
                <a:latin typeface="+mj-lt"/>
              </a:rPr>
              <a:t>and attach. </a:t>
            </a:r>
          </a:p>
          <a:p>
            <a:pPr marL="457200" indent="-342900">
              <a:spcBef>
                <a:spcPts val="0"/>
              </a:spcBef>
              <a:spcAft>
                <a:spcPts val="1200"/>
              </a:spcAft>
              <a:buClrTx/>
              <a:buFont typeface="+mj-lt"/>
              <a:buAutoNum type="arabicPeriod"/>
            </a:pPr>
            <a:endParaRPr lang="en-US" sz="2500" dirty="0" smtClean="0">
              <a:latin typeface="+mj-lt"/>
            </a:endParaRPr>
          </a:p>
          <a:p>
            <a:pPr marL="457200" indent="-342900">
              <a:spcBef>
                <a:spcPts val="0"/>
              </a:spcBef>
              <a:spcAft>
                <a:spcPts val="1200"/>
              </a:spcAft>
              <a:buClrTx/>
              <a:buFont typeface="+mj-lt"/>
              <a:buAutoNum type="arabicPeriod"/>
            </a:pPr>
            <a:r>
              <a:rPr lang="en-US" sz="2500" dirty="0" smtClean="0">
                <a:latin typeface="+mj-lt"/>
              </a:rPr>
              <a:t>Discuss </a:t>
            </a:r>
            <a:r>
              <a:rPr lang="en-US" sz="2500" dirty="0">
                <a:latin typeface="+mj-lt"/>
              </a:rPr>
              <a:t>with the SPU for any clarification of the job descriptions and answer any questions about the duties performed.</a:t>
            </a:r>
          </a:p>
          <a:p>
            <a:pPr marL="457200" indent="-342900">
              <a:spcBef>
                <a:spcPts val="0"/>
              </a:spcBef>
              <a:spcAft>
                <a:spcPts val="1200"/>
              </a:spcAft>
              <a:buClrTx/>
              <a:buFont typeface="+mj-lt"/>
              <a:buAutoNum type="arabicPeriod"/>
            </a:pPr>
            <a:endParaRPr lang="en-US" sz="1600" dirty="0"/>
          </a:p>
          <a:p>
            <a:pPr marL="0" indent="0" algn="ctr">
              <a:buNone/>
            </a:pPr>
            <a:endParaRPr lang="en-US" sz="1600" b="1" dirty="0" smtClean="0">
              <a:latin typeface="+mj-lt"/>
            </a:endParaRPr>
          </a:p>
          <a:p>
            <a:endParaRPr lang="en-US" sz="1900" dirty="0" smtClean="0"/>
          </a:p>
        </p:txBody>
      </p:sp>
      <p:sp>
        <p:nvSpPr>
          <p:cNvPr id="2" name="Slide Number Placeholder 1"/>
          <p:cNvSpPr>
            <a:spLocks noGrp="1"/>
          </p:cNvSpPr>
          <p:nvPr>
            <p:ph type="sldNum" sz="quarter" idx="12"/>
          </p:nvPr>
        </p:nvSpPr>
        <p:spPr/>
        <p:txBody>
          <a:bodyPr/>
          <a:lstStyle/>
          <a:p>
            <a:fld id="{C31469D3-FFE4-4450-BBE8-D21328515773}" type="slidenum">
              <a:rPr lang="en-US" smtClean="0"/>
              <a:t>7</a:t>
            </a:fld>
            <a:endParaRPr lang="en-US"/>
          </a:p>
        </p:txBody>
      </p:sp>
      <p:cxnSp>
        <p:nvCxnSpPr>
          <p:cNvPr id="6" name="Straight Connector 5"/>
          <p:cNvCxnSpPr/>
          <p:nvPr/>
        </p:nvCxnSpPr>
        <p:spPr>
          <a:xfrm>
            <a:off x="0" y="925286"/>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p:nvSpPr>
        <p:spPr>
          <a:xfrm>
            <a:off x="304800" y="76200"/>
            <a:ext cx="8001000" cy="696686"/>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algn="ctr"/>
            <a:r>
              <a:rPr lang="en-US" sz="3600" b="1" dirty="0" smtClean="0"/>
              <a:t>Classifications</a:t>
            </a:r>
            <a:endParaRPr lang="en-US" sz="4000" b="1" dirty="0"/>
          </a:p>
        </p:txBody>
      </p:sp>
    </p:spTree>
    <p:extLst>
      <p:ext uri="{BB962C8B-B14F-4D97-AF65-F5344CB8AC3E}">
        <p14:creationId xmlns:p14="http://schemas.microsoft.com/office/powerpoint/2010/main" val="1932031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7848600" cy="5638800"/>
          </a:xfrm>
        </p:spPr>
        <p:txBody>
          <a:bodyPr>
            <a:normAutofit/>
          </a:bodyPr>
          <a:lstStyle/>
          <a:p>
            <a:pPr marL="0" indent="0" algn="ctr">
              <a:buNone/>
            </a:pPr>
            <a:r>
              <a:rPr lang="en-US" sz="2800" b="1" dirty="0" smtClean="0">
                <a:latin typeface="+mj-lt"/>
              </a:rPr>
              <a:t>Classification Process</a:t>
            </a:r>
          </a:p>
          <a:p>
            <a:pPr marL="571500" indent="-457200">
              <a:spcBef>
                <a:spcPts val="0"/>
              </a:spcBef>
              <a:spcAft>
                <a:spcPts val="1200"/>
              </a:spcAft>
              <a:buClrTx/>
              <a:buFont typeface="+mj-lt"/>
              <a:buAutoNum type="arabicPeriod" startAt="3"/>
            </a:pPr>
            <a:endParaRPr lang="en-US" sz="2500" dirty="0" smtClean="0">
              <a:latin typeface="+mj-lt"/>
            </a:endParaRPr>
          </a:p>
          <a:p>
            <a:pPr marL="571500" indent="-457200">
              <a:spcBef>
                <a:spcPts val="0"/>
              </a:spcBef>
              <a:spcAft>
                <a:spcPts val="1200"/>
              </a:spcAft>
              <a:buClrTx/>
              <a:buFont typeface="+mj-lt"/>
              <a:buAutoNum type="arabicPeriod" startAt="3"/>
            </a:pPr>
            <a:r>
              <a:rPr lang="en-US" sz="2500" dirty="0" smtClean="0">
                <a:latin typeface="+mj-lt"/>
              </a:rPr>
              <a:t>Reclassifications </a:t>
            </a:r>
            <a:r>
              <a:rPr lang="en-US" sz="2500" dirty="0">
                <a:latin typeface="+mj-lt"/>
              </a:rPr>
              <a:t>will be effective the first of the month after they are received unless a later date is </a:t>
            </a:r>
            <a:r>
              <a:rPr lang="en-US" sz="2500" dirty="0" smtClean="0">
                <a:latin typeface="+mj-lt"/>
              </a:rPr>
              <a:t>requested.</a:t>
            </a:r>
          </a:p>
          <a:p>
            <a:pPr marL="571500" indent="-457200">
              <a:spcBef>
                <a:spcPts val="0"/>
              </a:spcBef>
              <a:spcAft>
                <a:spcPts val="1200"/>
              </a:spcAft>
              <a:buClrTx/>
              <a:buFont typeface="+mj-lt"/>
              <a:buAutoNum type="arabicPeriod" startAt="3"/>
            </a:pPr>
            <a:endParaRPr lang="en-US" sz="2500" dirty="0" smtClean="0">
              <a:latin typeface="+mj-lt"/>
            </a:endParaRPr>
          </a:p>
          <a:p>
            <a:pPr marL="571500" indent="-457200">
              <a:spcBef>
                <a:spcPts val="0"/>
              </a:spcBef>
              <a:spcAft>
                <a:spcPts val="1200"/>
              </a:spcAft>
              <a:buClrTx/>
              <a:buFont typeface="+mj-lt"/>
              <a:buAutoNum type="arabicPeriod" startAt="3"/>
            </a:pPr>
            <a:r>
              <a:rPr lang="en-US" sz="2500" dirty="0">
                <a:latin typeface="+mj-lt"/>
              </a:rPr>
              <a:t>The SPU will notify the county of the final reclassification determination and discuss with them the next steps including any salary increases/decreases that may accompany a </a:t>
            </a:r>
            <a:r>
              <a:rPr lang="en-US" sz="2500" dirty="0" smtClean="0">
                <a:latin typeface="+mj-lt"/>
              </a:rPr>
              <a:t>reclassification</a:t>
            </a:r>
          </a:p>
          <a:p>
            <a:pPr marL="457200" indent="-342900">
              <a:spcBef>
                <a:spcPts val="0"/>
              </a:spcBef>
              <a:spcAft>
                <a:spcPts val="1200"/>
              </a:spcAft>
              <a:buClrTx/>
              <a:buFont typeface="+mj-lt"/>
              <a:buAutoNum type="arabicPeriod" startAt="3"/>
            </a:pPr>
            <a:endParaRPr lang="en-US" sz="1800" dirty="0"/>
          </a:p>
          <a:p>
            <a:pPr marL="0" indent="0" algn="ctr">
              <a:buNone/>
            </a:pPr>
            <a:endParaRPr lang="en-US" sz="1600" b="1" dirty="0" smtClean="0">
              <a:latin typeface="+mj-lt"/>
            </a:endParaRPr>
          </a:p>
          <a:p>
            <a:endParaRPr lang="en-US" sz="1900" dirty="0" smtClean="0"/>
          </a:p>
        </p:txBody>
      </p:sp>
      <p:sp>
        <p:nvSpPr>
          <p:cNvPr id="2" name="Slide Number Placeholder 1"/>
          <p:cNvSpPr>
            <a:spLocks noGrp="1"/>
          </p:cNvSpPr>
          <p:nvPr>
            <p:ph type="sldNum" sz="quarter" idx="12"/>
          </p:nvPr>
        </p:nvSpPr>
        <p:spPr/>
        <p:txBody>
          <a:bodyPr/>
          <a:lstStyle/>
          <a:p>
            <a:fld id="{C31469D3-FFE4-4450-BBE8-D21328515773}" type="slidenum">
              <a:rPr lang="en-US" smtClean="0"/>
              <a:t>8</a:t>
            </a:fld>
            <a:endParaRPr lang="en-US"/>
          </a:p>
        </p:txBody>
      </p:sp>
      <p:cxnSp>
        <p:nvCxnSpPr>
          <p:cNvPr id="6" name="Straight Connector 5"/>
          <p:cNvCxnSpPr/>
          <p:nvPr/>
        </p:nvCxnSpPr>
        <p:spPr>
          <a:xfrm>
            <a:off x="0" y="925286"/>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p:nvSpPr>
        <p:spPr>
          <a:xfrm>
            <a:off x="304800" y="76200"/>
            <a:ext cx="8001000" cy="696686"/>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algn="ctr"/>
            <a:r>
              <a:rPr lang="en-US" sz="3600" b="1" dirty="0" smtClean="0"/>
              <a:t>Classifications</a:t>
            </a:r>
            <a:endParaRPr lang="en-US" sz="4000" b="1" dirty="0"/>
          </a:p>
        </p:txBody>
      </p:sp>
    </p:spTree>
    <p:extLst>
      <p:ext uri="{BB962C8B-B14F-4D97-AF65-F5344CB8AC3E}">
        <p14:creationId xmlns:p14="http://schemas.microsoft.com/office/powerpoint/2010/main" val="27813908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7772400" cy="5410200"/>
          </a:xfrm>
        </p:spPr>
        <p:txBody>
          <a:bodyPr>
            <a:normAutofit/>
          </a:bodyPr>
          <a:lstStyle/>
          <a:p>
            <a:pPr marL="0" indent="0" algn="ctr">
              <a:buNone/>
            </a:pPr>
            <a:r>
              <a:rPr lang="en-US" sz="2800" b="1" dirty="0">
                <a:latin typeface="+mj-lt"/>
              </a:rPr>
              <a:t>Recruitment </a:t>
            </a:r>
            <a:r>
              <a:rPr lang="en-US" sz="2800" b="1" dirty="0" smtClean="0">
                <a:latin typeface="+mj-lt"/>
              </a:rPr>
              <a:t>Process</a:t>
            </a:r>
          </a:p>
          <a:p>
            <a:pPr marL="0" indent="0" algn="ctr">
              <a:buNone/>
            </a:pPr>
            <a:endParaRPr lang="en-US" sz="2800" b="1" dirty="0">
              <a:latin typeface="+mj-lt"/>
            </a:endParaRPr>
          </a:p>
          <a:p>
            <a:pPr marL="0" indent="0">
              <a:buNone/>
            </a:pPr>
            <a:r>
              <a:rPr lang="en-US" sz="2500" dirty="0" smtClean="0">
                <a:latin typeface="+mj-lt"/>
              </a:rPr>
              <a:t>The </a:t>
            </a:r>
            <a:r>
              <a:rPr lang="en-US" sz="2500" dirty="0">
                <a:latin typeface="+mj-lt"/>
              </a:rPr>
              <a:t>recruitment process begins where the position description/classification process ends</a:t>
            </a:r>
            <a:r>
              <a:rPr lang="en-US" sz="2500" dirty="0" smtClean="0">
                <a:latin typeface="+mj-lt"/>
              </a:rPr>
              <a:t>. Once a position description has been approved, classified and funding has been approved, a unit may begin the process for recruitment.</a:t>
            </a:r>
          </a:p>
          <a:p>
            <a:pPr marL="0" indent="0">
              <a:buNone/>
            </a:pPr>
            <a:endParaRPr lang="en-US" sz="2500" dirty="0" smtClean="0">
              <a:latin typeface="+mj-lt"/>
            </a:endParaRPr>
          </a:p>
          <a:p>
            <a:pPr marL="0" indent="0">
              <a:buNone/>
            </a:pPr>
            <a:endParaRPr lang="en-US" sz="2400" b="1" dirty="0" smtClean="0">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9</a:t>
            </a:fld>
            <a:endParaRPr lang="en-US"/>
          </a:p>
        </p:txBody>
      </p:sp>
      <p:cxnSp>
        <p:nvCxnSpPr>
          <p:cNvPr id="6" name="Straight Connector 5"/>
          <p:cNvCxnSpPr/>
          <p:nvPr/>
        </p:nvCxnSpPr>
        <p:spPr>
          <a:xfrm>
            <a:off x="0" y="925286"/>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p:nvSpPr>
        <p:spPr>
          <a:xfrm>
            <a:off x="304800" y="76200"/>
            <a:ext cx="8001000" cy="696686"/>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algn="ctr"/>
            <a:r>
              <a:rPr lang="en-US" sz="3600" b="1" dirty="0" smtClean="0"/>
              <a:t>Recruitment and Selection</a:t>
            </a:r>
            <a:endParaRPr lang="en-US" sz="4000" b="1" dirty="0"/>
          </a:p>
        </p:txBody>
      </p:sp>
    </p:spTree>
    <p:extLst>
      <p:ext uri="{BB962C8B-B14F-4D97-AF65-F5344CB8AC3E}">
        <p14:creationId xmlns:p14="http://schemas.microsoft.com/office/powerpoint/2010/main" val="344511733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Custom 1">
      <a:dk1>
        <a:sysClr val="windowText" lastClr="000000"/>
      </a:dk1>
      <a:lt1>
        <a:sysClr val="window" lastClr="FFFFFF"/>
      </a:lt1>
      <a:dk2>
        <a:srgbClr val="242852"/>
      </a:dk2>
      <a:lt2>
        <a:srgbClr val="072B62"/>
      </a:lt2>
      <a:accent1>
        <a:srgbClr val="D2AA62"/>
      </a:accent1>
      <a:accent2>
        <a:srgbClr val="D2AA62"/>
      </a:accent2>
      <a:accent3>
        <a:srgbClr val="FFFFFF"/>
      </a:accent3>
      <a:accent4>
        <a:srgbClr val="4A66AC"/>
      </a:accent4>
      <a:accent5>
        <a:srgbClr val="596984"/>
      </a:accent5>
      <a:accent6>
        <a:srgbClr val="596984"/>
      </a:accent6>
      <a:hlink>
        <a:srgbClr val="0E57C4"/>
      </a:hlink>
      <a:folHlink>
        <a:srgbClr val="7EB2E6"/>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0</TotalTime>
  <Words>1338</Words>
  <Application>Microsoft Office PowerPoint</Application>
  <PresentationFormat>On-screen Show (4:3)</PresentationFormat>
  <Paragraphs>173</Paragraphs>
  <Slides>14</Slides>
  <Notes>12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Adjacency</vt:lpstr>
      <vt:lpstr>PowerPoint Presentation</vt:lpstr>
      <vt:lpstr>PowerPoint Presentation</vt:lpstr>
      <vt:lpstr>Position Descriptions</vt:lpstr>
      <vt:lpstr>Position Descriptions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Bethanie Brown</dc:creator>
  <cp:lastModifiedBy>Bethanie Brown</cp:lastModifiedBy>
  <cp:revision>2</cp:revision>
  <dcterms:created xsi:type="dcterms:W3CDTF">2012-09-12T18:21:18Z</dcterms:created>
  <dcterms:modified xsi:type="dcterms:W3CDTF">2012-09-12T18:23:23Z</dcterms:modified>
</cp:coreProperties>
</file>