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3" d="100"/>
          <a:sy n="93" d="100"/>
        </p:scale>
        <p:origin x="-162"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C322F48-5890-4B1B-8BA1-8CA6B533D762}" type="doc">
      <dgm:prSet loTypeId="urn:microsoft.com/office/officeart/2005/8/layout/cycle5" loCatId="cycle" qsTypeId="urn:microsoft.com/office/officeart/2005/8/quickstyle/simple2" qsCatId="simple" csTypeId="urn:microsoft.com/office/officeart/2005/8/colors/accent6_1" csCatId="accent6" phldr="1"/>
      <dgm:spPr/>
      <dgm:t>
        <a:bodyPr/>
        <a:lstStyle/>
        <a:p>
          <a:endParaRPr lang="en-US"/>
        </a:p>
      </dgm:t>
    </dgm:pt>
    <dgm:pt modelId="{DF8CAFD8-E689-4DEB-8C99-C951E500BE79}">
      <dgm:prSet phldrT="[Text]" custT="1"/>
      <dgm:spPr>
        <a:ln w="12700"/>
      </dgm:spPr>
      <dgm:t>
        <a:bodyPr/>
        <a:lstStyle/>
        <a:p>
          <a:r>
            <a:rPr lang="en-US" sz="1550" dirty="0" smtClean="0">
              <a:latin typeface="+mj-lt"/>
            </a:rPr>
            <a:t>1. Develop/Review Position Description</a:t>
          </a:r>
          <a:endParaRPr lang="en-US" sz="1550" dirty="0">
            <a:latin typeface="+mj-lt"/>
          </a:endParaRPr>
        </a:p>
      </dgm:t>
    </dgm:pt>
    <dgm:pt modelId="{2333750E-B055-44B7-9D40-827BF1E46725}" type="parTrans" cxnId="{BD8033FD-2C99-4140-A888-D00949B9A701}">
      <dgm:prSet/>
      <dgm:spPr/>
      <dgm:t>
        <a:bodyPr/>
        <a:lstStyle/>
        <a:p>
          <a:endParaRPr lang="en-US"/>
        </a:p>
      </dgm:t>
    </dgm:pt>
    <dgm:pt modelId="{44C8C5C8-7FAF-4104-9CC1-0743F17F621D}" type="sibTrans" cxnId="{BD8033FD-2C99-4140-A888-D00949B9A701}">
      <dgm:prSet/>
      <dgm:spPr/>
      <dgm:t>
        <a:bodyPr/>
        <a:lstStyle/>
        <a:p>
          <a:endParaRPr lang="en-US"/>
        </a:p>
      </dgm:t>
    </dgm:pt>
    <dgm:pt modelId="{8409CD09-522E-4503-980B-3A79CDEB898B}">
      <dgm:prSet phldrT="[Text]" custT="1"/>
      <dgm:spPr>
        <a:ln w="12700"/>
      </dgm:spPr>
      <dgm:t>
        <a:bodyPr/>
        <a:lstStyle/>
        <a:p>
          <a:r>
            <a:rPr lang="en-US" sz="1550" dirty="0" smtClean="0">
              <a:latin typeface="+mj-lt"/>
            </a:rPr>
            <a:t>5. Handle Issues as they Arise.</a:t>
          </a:r>
          <a:endParaRPr lang="en-US" sz="1550" dirty="0">
            <a:latin typeface="+mj-lt"/>
          </a:endParaRPr>
        </a:p>
      </dgm:t>
    </dgm:pt>
    <dgm:pt modelId="{E1A88043-034A-43A7-9024-EFE3D4DB742F}" type="parTrans" cxnId="{E8152108-FF2A-48CB-86D5-3298CD6938DB}">
      <dgm:prSet/>
      <dgm:spPr/>
      <dgm:t>
        <a:bodyPr/>
        <a:lstStyle/>
        <a:p>
          <a:endParaRPr lang="en-US"/>
        </a:p>
      </dgm:t>
    </dgm:pt>
    <dgm:pt modelId="{A120F262-3295-4385-B6AC-C11E2010BF5F}" type="sibTrans" cxnId="{E8152108-FF2A-48CB-86D5-3298CD6938DB}">
      <dgm:prSet/>
      <dgm:spPr/>
      <dgm:t>
        <a:bodyPr/>
        <a:lstStyle/>
        <a:p>
          <a:endParaRPr lang="en-US"/>
        </a:p>
      </dgm:t>
    </dgm:pt>
    <dgm:pt modelId="{AA2A3B0E-3521-499E-AB7F-EF6BFA97339B}">
      <dgm:prSet phldrT="[Text]" custT="1"/>
      <dgm:spPr>
        <a:ln w="12700"/>
      </dgm:spPr>
      <dgm:t>
        <a:bodyPr/>
        <a:lstStyle/>
        <a:p>
          <a:r>
            <a:rPr lang="en-US" sz="1550" dirty="0" smtClean="0">
              <a:latin typeface="+mj-lt"/>
            </a:rPr>
            <a:t>6. Adjust Assignments as Needed</a:t>
          </a:r>
          <a:endParaRPr lang="en-US" sz="1550" dirty="0">
            <a:latin typeface="+mj-lt"/>
          </a:endParaRPr>
        </a:p>
      </dgm:t>
    </dgm:pt>
    <dgm:pt modelId="{C01EE8BE-ADC3-46D1-A464-1F155F4C26D1}" type="parTrans" cxnId="{DFDFDF97-F6CB-44BC-9475-6EEB136DF0DD}">
      <dgm:prSet/>
      <dgm:spPr/>
      <dgm:t>
        <a:bodyPr/>
        <a:lstStyle/>
        <a:p>
          <a:endParaRPr lang="en-US"/>
        </a:p>
      </dgm:t>
    </dgm:pt>
    <dgm:pt modelId="{2F3CBCDF-55AA-458B-9C78-63C6EAF8A6C5}" type="sibTrans" cxnId="{DFDFDF97-F6CB-44BC-9475-6EEB136DF0DD}">
      <dgm:prSet/>
      <dgm:spPr/>
      <dgm:t>
        <a:bodyPr/>
        <a:lstStyle/>
        <a:p>
          <a:endParaRPr lang="en-US"/>
        </a:p>
      </dgm:t>
    </dgm:pt>
    <dgm:pt modelId="{B3AADB3D-1228-470C-B160-B193F95FA24E}">
      <dgm:prSet phldrT="[Text]" custT="1"/>
      <dgm:spPr>
        <a:ln w="12700"/>
      </dgm:spPr>
      <dgm:t>
        <a:bodyPr/>
        <a:lstStyle/>
        <a:p>
          <a:r>
            <a:rPr lang="en-US" sz="1550" dirty="0" smtClean="0">
              <a:latin typeface="+mj-lt"/>
            </a:rPr>
            <a:t>7. Formal Performance Evaluation (no surprises!)</a:t>
          </a:r>
          <a:endParaRPr lang="en-US" sz="1550" dirty="0">
            <a:latin typeface="+mj-lt"/>
          </a:endParaRPr>
        </a:p>
      </dgm:t>
    </dgm:pt>
    <dgm:pt modelId="{D6039BA6-F1E4-4B0F-A5CA-F9B83775DAC6}" type="parTrans" cxnId="{66AF5209-6D80-4C31-A86E-FB1930F6199E}">
      <dgm:prSet/>
      <dgm:spPr/>
      <dgm:t>
        <a:bodyPr/>
        <a:lstStyle/>
        <a:p>
          <a:endParaRPr lang="en-US"/>
        </a:p>
      </dgm:t>
    </dgm:pt>
    <dgm:pt modelId="{28CD94FE-E8BC-4EE6-B7C3-953B2D674E1C}" type="sibTrans" cxnId="{66AF5209-6D80-4C31-A86E-FB1930F6199E}">
      <dgm:prSet/>
      <dgm:spPr/>
      <dgm:t>
        <a:bodyPr/>
        <a:lstStyle/>
        <a:p>
          <a:endParaRPr lang="en-US"/>
        </a:p>
      </dgm:t>
    </dgm:pt>
    <dgm:pt modelId="{D46E1610-3BE0-4577-A89B-9F877CE8BF9E}">
      <dgm:prSet phldrT="[Text]" custT="1"/>
      <dgm:spPr>
        <a:ln w="12700"/>
      </dgm:spPr>
      <dgm:t>
        <a:bodyPr/>
        <a:lstStyle/>
        <a:p>
          <a:r>
            <a:rPr lang="en-US" sz="1550" dirty="0" smtClean="0">
              <a:latin typeface="+mj-lt"/>
            </a:rPr>
            <a:t>9.  Merit Rewards Process</a:t>
          </a:r>
          <a:endParaRPr lang="en-US" sz="1550" dirty="0">
            <a:latin typeface="+mj-lt"/>
          </a:endParaRPr>
        </a:p>
      </dgm:t>
    </dgm:pt>
    <dgm:pt modelId="{11CF32B3-74F4-403C-AC55-19028B972838}" type="parTrans" cxnId="{63AA4FC3-5115-4160-AE77-C0660ABAE6D4}">
      <dgm:prSet/>
      <dgm:spPr/>
      <dgm:t>
        <a:bodyPr/>
        <a:lstStyle/>
        <a:p>
          <a:endParaRPr lang="en-US"/>
        </a:p>
      </dgm:t>
    </dgm:pt>
    <dgm:pt modelId="{478C379C-B4B7-4164-93EF-65FDA09C417A}" type="sibTrans" cxnId="{63AA4FC3-5115-4160-AE77-C0660ABAE6D4}">
      <dgm:prSet/>
      <dgm:spPr/>
      <dgm:t>
        <a:bodyPr/>
        <a:lstStyle/>
        <a:p>
          <a:endParaRPr lang="en-US"/>
        </a:p>
      </dgm:t>
    </dgm:pt>
    <dgm:pt modelId="{BADADDF3-0B0D-44DC-A56D-2F4AD6D7ACB1}">
      <dgm:prSet custT="1"/>
      <dgm:spPr>
        <a:ln w="12700"/>
      </dgm:spPr>
      <dgm:t>
        <a:bodyPr/>
        <a:lstStyle/>
        <a:p>
          <a:r>
            <a:rPr lang="en-US" sz="1550" dirty="0" smtClean="0">
              <a:latin typeface="+mj-lt"/>
            </a:rPr>
            <a:t>2. Establish Performance Expectations</a:t>
          </a:r>
          <a:endParaRPr lang="en-US" sz="1550" dirty="0">
            <a:latin typeface="+mj-lt"/>
          </a:endParaRPr>
        </a:p>
      </dgm:t>
    </dgm:pt>
    <dgm:pt modelId="{14D051BA-19C2-4340-8ABD-3B575A8FC865}" type="parTrans" cxnId="{13871FE0-0367-49B6-8694-9B42C93C90F5}">
      <dgm:prSet/>
      <dgm:spPr/>
      <dgm:t>
        <a:bodyPr/>
        <a:lstStyle/>
        <a:p>
          <a:endParaRPr lang="en-US"/>
        </a:p>
      </dgm:t>
    </dgm:pt>
    <dgm:pt modelId="{4EB96384-A0B9-45FD-B3C7-DBC7E8D73B77}" type="sibTrans" cxnId="{13871FE0-0367-49B6-8694-9B42C93C90F5}">
      <dgm:prSet/>
      <dgm:spPr/>
      <dgm:t>
        <a:bodyPr/>
        <a:lstStyle/>
        <a:p>
          <a:endParaRPr lang="en-US"/>
        </a:p>
      </dgm:t>
    </dgm:pt>
    <dgm:pt modelId="{9E9466B4-A6B6-4CEF-B50D-3335CFC2CB71}">
      <dgm:prSet custT="1"/>
      <dgm:spPr>
        <a:ln w="12700"/>
      </dgm:spPr>
      <dgm:t>
        <a:bodyPr/>
        <a:lstStyle/>
        <a:p>
          <a:r>
            <a:rPr lang="en-US" sz="1550" dirty="0" smtClean="0">
              <a:latin typeface="+mj-lt"/>
            </a:rPr>
            <a:t>3. Identify Tools and Training Needed</a:t>
          </a:r>
          <a:endParaRPr lang="en-US" sz="1550" dirty="0">
            <a:latin typeface="+mj-lt"/>
          </a:endParaRPr>
        </a:p>
      </dgm:t>
    </dgm:pt>
    <dgm:pt modelId="{F88A37E7-6C4F-45F8-B145-4518F3B25AB6}" type="parTrans" cxnId="{FA19FC7C-B2E6-4A8C-A350-868AE2CA7313}">
      <dgm:prSet/>
      <dgm:spPr/>
      <dgm:t>
        <a:bodyPr/>
        <a:lstStyle/>
        <a:p>
          <a:endParaRPr lang="en-US"/>
        </a:p>
      </dgm:t>
    </dgm:pt>
    <dgm:pt modelId="{0E0778B6-2DDF-46F1-9DA5-2432769B440E}" type="sibTrans" cxnId="{FA19FC7C-B2E6-4A8C-A350-868AE2CA7313}">
      <dgm:prSet/>
      <dgm:spPr/>
      <dgm:t>
        <a:bodyPr/>
        <a:lstStyle/>
        <a:p>
          <a:endParaRPr lang="en-US"/>
        </a:p>
      </dgm:t>
    </dgm:pt>
    <dgm:pt modelId="{252AAE6C-F5C0-4DC1-A90D-8623B94A5C6E}">
      <dgm:prSet custT="1"/>
      <dgm:spPr>
        <a:ln w="12700"/>
      </dgm:spPr>
      <dgm:t>
        <a:bodyPr/>
        <a:lstStyle/>
        <a:p>
          <a:r>
            <a:rPr lang="en-US" sz="1550" dirty="0" smtClean="0">
              <a:latin typeface="+mj-lt"/>
            </a:rPr>
            <a:t>4. Ongoing Feedback and Communication</a:t>
          </a:r>
          <a:endParaRPr lang="en-US" sz="1550" dirty="0">
            <a:latin typeface="+mj-lt"/>
          </a:endParaRPr>
        </a:p>
      </dgm:t>
    </dgm:pt>
    <dgm:pt modelId="{D2B48E48-CB2E-4ABD-BF27-A9B4E3E50076}" type="parTrans" cxnId="{9A7301C4-0E2F-4734-A5F0-DB2A5607986B}">
      <dgm:prSet/>
      <dgm:spPr/>
      <dgm:t>
        <a:bodyPr/>
        <a:lstStyle/>
        <a:p>
          <a:endParaRPr lang="en-US"/>
        </a:p>
      </dgm:t>
    </dgm:pt>
    <dgm:pt modelId="{17906778-41DD-43EF-98FC-B72B95F8C4E3}" type="sibTrans" cxnId="{9A7301C4-0E2F-4734-A5F0-DB2A5607986B}">
      <dgm:prSet/>
      <dgm:spPr/>
      <dgm:t>
        <a:bodyPr/>
        <a:lstStyle/>
        <a:p>
          <a:endParaRPr lang="en-US"/>
        </a:p>
      </dgm:t>
    </dgm:pt>
    <dgm:pt modelId="{829E25BE-84F1-4EFD-A59A-7BBBBA98CE67}">
      <dgm:prSet custT="1"/>
      <dgm:spPr>
        <a:ln w="12700"/>
      </dgm:spPr>
      <dgm:t>
        <a:bodyPr/>
        <a:lstStyle/>
        <a:p>
          <a:r>
            <a:rPr lang="en-US" sz="1550" dirty="0" smtClean="0">
              <a:latin typeface="+mj-lt"/>
            </a:rPr>
            <a:t>8. Discuss Possible Professional Development Plan</a:t>
          </a:r>
          <a:endParaRPr lang="en-US" sz="1550" dirty="0">
            <a:latin typeface="+mj-lt"/>
          </a:endParaRPr>
        </a:p>
      </dgm:t>
    </dgm:pt>
    <dgm:pt modelId="{B199DE73-6BB7-45DB-80F6-7D5397C27B0E}" type="parTrans" cxnId="{47946003-D0FD-4A09-AC35-C84E278E78F7}">
      <dgm:prSet/>
      <dgm:spPr/>
      <dgm:t>
        <a:bodyPr/>
        <a:lstStyle/>
        <a:p>
          <a:endParaRPr lang="en-US"/>
        </a:p>
      </dgm:t>
    </dgm:pt>
    <dgm:pt modelId="{7662087E-5055-400C-99C3-8C666EEDC54D}" type="sibTrans" cxnId="{47946003-D0FD-4A09-AC35-C84E278E78F7}">
      <dgm:prSet/>
      <dgm:spPr/>
      <dgm:t>
        <a:bodyPr/>
        <a:lstStyle/>
        <a:p>
          <a:endParaRPr lang="en-US"/>
        </a:p>
      </dgm:t>
    </dgm:pt>
    <dgm:pt modelId="{266FE128-8857-4316-A5DA-AB6AD1E645F9}" type="pres">
      <dgm:prSet presAssocID="{1C322F48-5890-4B1B-8BA1-8CA6B533D762}" presName="cycle" presStyleCnt="0">
        <dgm:presLayoutVars>
          <dgm:dir/>
          <dgm:resizeHandles val="exact"/>
        </dgm:presLayoutVars>
      </dgm:prSet>
      <dgm:spPr/>
      <dgm:t>
        <a:bodyPr/>
        <a:lstStyle/>
        <a:p>
          <a:endParaRPr lang="en-US"/>
        </a:p>
      </dgm:t>
    </dgm:pt>
    <dgm:pt modelId="{6AAF328B-5492-4C96-990D-96A38BF2F83E}" type="pres">
      <dgm:prSet presAssocID="{DF8CAFD8-E689-4DEB-8C99-C951E500BE79}" presName="node" presStyleLbl="node1" presStyleIdx="0" presStyleCnt="9" custScaleX="190994" custScaleY="101815" custRadScaleRad="100112" custRadScaleInc="-679">
        <dgm:presLayoutVars>
          <dgm:bulletEnabled val="1"/>
        </dgm:presLayoutVars>
      </dgm:prSet>
      <dgm:spPr/>
      <dgm:t>
        <a:bodyPr/>
        <a:lstStyle/>
        <a:p>
          <a:endParaRPr lang="en-US"/>
        </a:p>
      </dgm:t>
    </dgm:pt>
    <dgm:pt modelId="{4E171845-33DA-4EA4-AE77-236AC8583B60}" type="pres">
      <dgm:prSet presAssocID="{DF8CAFD8-E689-4DEB-8C99-C951E500BE79}" presName="spNode" presStyleCnt="0"/>
      <dgm:spPr/>
    </dgm:pt>
    <dgm:pt modelId="{EBE05224-440A-4401-8AF6-419CDB03B999}" type="pres">
      <dgm:prSet presAssocID="{44C8C5C8-7FAF-4104-9CC1-0743F17F621D}" presName="sibTrans" presStyleLbl="sibTrans1D1" presStyleIdx="0" presStyleCnt="9"/>
      <dgm:spPr/>
      <dgm:t>
        <a:bodyPr/>
        <a:lstStyle/>
        <a:p>
          <a:endParaRPr lang="en-US"/>
        </a:p>
      </dgm:t>
    </dgm:pt>
    <dgm:pt modelId="{64C8AA5C-6B3A-4F8F-92AB-599CAEF9908A}" type="pres">
      <dgm:prSet presAssocID="{BADADDF3-0B0D-44DC-A56D-2F4AD6D7ACB1}" presName="node" presStyleLbl="node1" presStyleIdx="1" presStyleCnt="9" custScaleX="253863" custScaleY="91442" custRadScaleRad="104765" custRadScaleInc="76712">
        <dgm:presLayoutVars>
          <dgm:bulletEnabled val="1"/>
        </dgm:presLayoutVars>
      </dgm:prSet>
      <dgm:spPr/>
      <dgm:t>
        <a:bodyPr/>
        <a:lstStyle/>
        <a:p>
          <a:endParaRPr lang="en-US"/>
        </a:p>
      </dgm:t>
    </dgm:pt>
    <dgm:pt modelId="{AEA9242F-C7D8-4131-A6D8-272056C61BA1}" type="pres">
      <dgm:prSet presAssocID="{BADADDF3-0B0D-44DC-A56D-2F4AD6D7ACB1}" presName="spNode" presStyleCnt="0"/>
      <dgm:spPr/>
    </dgm:pt>
    <dgm:pt modelId="{C84554A5-23C1-435E-A99D-CA93C080A768}" type="pres">
      <dgm:prSet presAssocID="{4EB96384-A0B9-45FD-B3C7-DBC7E8D73B77}" presName="sibTrans" presStyleLbl="sibTrans1D1" presStyleIdx="1" presStyleCnt="9"/>
      <dgm:spPr/>
      <dgm:t>
        <a:bodyPr/>
        <a:lstStyle/>
        <a:p>
          <a:endParaRPr lang="en-US"/>
        </a:p>
      </dgm:t>
    </dgm:pt>
    <dgm:pt modelId="{549ADDCF-617A-403D-8648-626D884D6A30}" type="pres">
      <dgm:prSet presAssocID="{9E9466B4-A6B6-4CEF-B50D-3335CFC2CB71}" presName="node" presStyleLbl="node1" presStyleIdx="2" presStyleCnt="9" custScaleX="212318" custScaleY="87661" custRadScaleRad="104667" custRadScaleInc="1217">
        <dgm:presLayoutVars>
          <dgm:bulletEnabled val="1"/>
        </dgm:presLayoutVars>
      </dgm:prSet>
      <dgm:spPr/>
      <dgm:t>
        <a:bodyPr/>
        <a:lstStyle/>
        <a:p>
          <a:endParaRPr lang="en-US"/>
        </a:p>
      </dgm:t>
    </dgm:pt>
    <dgm:pt modelId="{59C70D24-7298-4A42-9759-D7C1FF649270}" type="pres">
      <dgm:prSet presAssocID="{9E9466B4-A6B6-4CEF-B50D-3335CFC2CB71}" presName="spNode" presStyleCnt="0"/>
      <dgm:spPr/>
    </dgm:pt>
    <dgm:pt modelId="{531AB514-9A54-4471-9E80-39E5444F0AF4}" type="pres">
      <dgm:prSet presAssocID="{0E0778B6-2DDF-46F1-9DA5-2432769B440E}" presName="sibTrans" presStyleLbl="sibTrans1D1" presStyleIdx="2" presStyleCnt="9"/>
      <dgm:spPr/>
      <dgm:t>
        <a:bodyPr/>
        <a:lstStyle/>
        <a:p>
          <a:endParaRPr lang="en-US"/>
        </a:p>
      </dgm:t>
    </dgm:pt>
    <dgm:pt modelId="{E2BCE11F-C158-4C01-B98C-7C71F57B5464}" type="pres">
      <dgm:prSet presAssocID="{252AAE6C-F5C0-4DC1-A90D-8623B94A5C6E}" presName="node" presStyleLbl="node1" presStyleIdx="3" presStyleCnt="9" custScaleX="226692" custScaleY="100853" custRadScaleRad="106780" custRadScaleInc="-55156">
        <dgm:presLayoutVars>
          <dgm:bulletEnabled val="1"/>
        </dgm:presLayoutVars>
      </dgm:prSet>
      <dgm:spPr/>
      <dgm:t>
        <a:bodyPr/>
        <a:lstStyle/>
        <a:p>
          <a:endParaRPr lang="en-US"/>
        </a:p>
      </dgm:t>
    </dgm:pt>
    <dgm:pt modelId="{05AC5C88-DB8F-45B0-9E99-FA9A7D8186DC}" type="pres">
      <dgm:prSet presAssocID="{252AAE6C-F5C0-4DC1-A90D-8623B94A5C6E}" presName="spNode" presStyleCnt="0"/>
      <dgm:spPr/>
    </dgm:pt>
    <dgm:pt modelId="{E0B2BBC2-48F7-4E3A-B143-2C6148557C3F}" type="pres">
      <dgm:prSet presAssocID="{17906778-41DD-43EF-98FC-B72B95F8C4E3}" presName="sibTrans" presStyleLbl="sibTrans1D1" presStyleIdx="3" presStyleCnt="9"/>
      <dgm:spPr/>
      <dgm:t>
        <a:bodyPr/>
        <a:lstStyle/>
        <a:p>
          <a:endParaRPr lang="en-US"/>
        </a:p>
      </dgm:t>
    </dgm:pt>
    <dgm:pt modelId="{E191AC90-9623-4889-A66C-9A39C76C9558}" type="pres">
      <dgm:prSet presAssocID="{8409CD09-522E-4503-980B-3A79CDEB898B}" presName="node" presStyleLbl="node1" presStyleIdx="4" presStyleCnt="9" custScaleX="184269" custScaleY="95143" custRadScaleRad="106965" custRadScaleInc="-90218">
        <dgm:presLayoutVars>
          <dgm:bulletEnabled val="1"/>
        </dgm:presLayoutVars>
      </dgm:prSet>
      <dgm:spPr/>
      <dgm:t>
        <a:bodyPr/>
        <a:lstStyle/>
        <a:p>
          <a:endParaRPr lang="en-US"/>
        </a:p>
      </dgm:t>
    </dgm:pt>
    <dgm:pt modelId="{347410D4-D92A-40D6-997F-201924824AFC}" type="pres">
      <dgm:prSet presAssocID="{8409CD09-522E-4503-980B-3A79CDEB898B}" presName="spNode" presStyleCnt="0"/>
      <dgm:spPr/>
    </dgm:pt>
    <dgm:pt modelId="{604472C2-11EB-4F6D-995C-0106DACEF7E1}" type="pres">
      <dgm:prSet presAssocID="{A120F262-3295-4385-B6AC-C11E2010BF5F}" presName="sibTrans" presStyleLbl="sibTrans1D1" presStyleIdx="4" presStyleCnt="9"/>
      <dgm:spPr/>
      <dgm:t>
        <a:bodyPr/>
        <a:lstStyle/>
        <a:p>
          <a:endParaRPr lang="en-US"/>
        </a:p>
      </dgm:t>
    </dgm:pt>
    <dgm:pt modelId="{76D62F5B-6BD6-4098-A070-531F88688D58}" type="pres">
      <dgm:prSet presAssocID="{AA2A3B0E-3521-499E-AB7F-EF6BFA97339B}" presName="node" presStyleLbl="node1" presStyleIdx="5" presStyleCnt="9" custScaleX="216885" custScaleY="92205" custRadScaleRad="102112" custRadScaleInc="72052">
        <dgm:presLayoutVars>
          <dgm:bulletEnabled val="1"/>
        </dgm:presLayoutVars>
      </dgm:prSet>
      <dgm:spPr/>
      <dgm:t>
        <a:bodyPr/>
        <a:lstStyle/>
        <a:p>
          <a:endParaRPr lang="en-US"/>
        </a:p>
      </dgm:t>
    </dgm:pt>
    <dgm:pt modelId="{34C2F56C-AFC6-4812-B689-A460E96E296C}" type="pres">
      <dgm:prSet presAssocID="{AA2A3B0E-3521-499E-AB7F-EF6BFA97339B}" presName="spNode" presStyleCnt="0"/>
      <dgm:spPr/>
    </dgm:pt>
    <dgm:pt modelId="{BC73AFD0-085D-476F-8293-20F87EE64D3F}" type="pres">
      <dgm:prSet presAssocID="{2F3CBCDF-55AA-458B-9C78-63C6EAF8A6C5}" presName="sibTrans" presStyleLbl="sibTrans1D1" presStyleIdx="5" presStyleCnt="9"/>
      <dgm:spPr/>
      <dgm:t>
        <a:bodyPr/>
        <a:lstStyle/>
        <a:p>
          <a:endParaRPr lang="en-US"/>
        </a:p>
      </dgm:t>
    </dgm:pt>
    <dgm:pt modelId="{F9E3BE4A-A67D-4D4E-B184-B4CC42EC40D6}" type="pres">
      <dgm:prSet presAssocID="{B3AADB3D-1228-470C-B160-B193F95FA24E}" presName="node" presStyleLbl="node1" presStyleIdx="6" presStyleCnt="9" custScaleX="244793" custScaleY="104986" custRadScaleRad="103422" custRadScaleInc="31975">
        <dgm:presLayoutVars>
          <dgm:bulletEnabled val="1"/>
        </dgm:presLayoutVars>
      </dgm:prSet>
      <dgm:spPr/>
      <dgm:t>
        <a:bodyPr/>
        <a:lstStyle/>
        <a:p>
          <a:endParaRPr lang="en-US"/>
        </a:p>
      </dgm:t>
    </dgm:pt>
    <dgm:pt modelId="{2D42F998-0050-4D99-8B8D-22210CAA2889}" type="pres">
      <dgm:prSet presAssocID="{B3AADB3D-1228-470C-B160-B193F95FA24E}" presName="spNode" presStyleCnt="0"/>
      <dgm:spPr/>
    </dgm:pt>
    <dgm:pt modelId="{000A8086-E6E7-451C-B810-A401874EC37F}" type="pres">
      <dgm:prSet presAssocID="{28CD94FE-E8BC-4EE6-B7C3-953B2D674E1C}" presName="sibTrans" presStyleLbl="sibTrans1D1" presStyleIdx="6" presStyleCnt="9"/>
      <dgm:spPr/>
      <dgm:t>
        <a:bodyPr/>
        <a:lstStyle/>
        <a:p>
          <a:endParaRPr lang="en-US"/>
        </a:p>
      </dgm:t>
    </dgm:pt>
    <dgm:pt modelId="{0153179D-C60F-4262-A5FF-BE93C79E9273}" type="pres">
      <dgm:prSet presAssocID="{829E25BE-84F1-4EFD-A59A-7BBBBA98CE67}" presName="node" presStyleLbl="node1" presStyleIdx="7" presStyleCnt="9" custScaleX="219242" custScaleY="100176" custRadScaleRad="103501" custRadScaleInc="-10092">
        <dgm:presLayoutVars>
          <dgm:bulletEnabled val="1"/>
        </dgm:presLayoutVars>
      </dgm:prSet>
      <dgm:spPr/>
      <dgm:t>
        <a:bodyPr/>
        <a:lstStyle/>
        <a:p>
          <a:endParaRPr lang="en-US"/>
        </a:p>
      </dgm:t>
    </dgm:pt>
    <dgm:pt modelId="{C698FDE0-D506-4714-B3B2-680518B252DB}" type="pres">
      <dgm:prSet presAssocID="{829E25BE-84F1-4EFD-A59A-7BBBBA98CE67}" presName="spNode" presStyleCnt="0"/>
      <dgm:spPr/>
    </dgm:pt>
    <dgm:pt modelId="{9CA6022E-D68C-4C13-9EAE-80FD459F3073}" type="pres">
      <dgm:prSet presAssocID="{7662087E-5055-400C-99C3-8C666EEDC54D}" presName="sibTrans" presStyleLbl="sibTrans1D1" presStyleIdx="7" presStyleCnt="9"/>
      <dgm:spPr/>
      <dgm:t>
        <a:bodyPr/>
        <a:lstStyle/>
        <a:p>
          <a:endParaRPr lang="en-US"/>
        </a:p>
      </dgm:t>
    </dgm:pt>
    <dgm:pt modelId="{C2259166-F7A6-46AA-9611-A8B7E9549411}" type="pres">
      <dgm:prSet presAssocID="{D46E1610-3BE0-4577-A89B-9F877CE8BF9E}" presName="node" presStyleLbl="node1" presStyleIdx="8" presStyleCnt="9" custScaleX="156744" custScaleY="111979" custRadScaleRad="106743" custRadScaleInc="-79099">
        <dgm:presLayoutVars>
          <dgm:bulletEnabled val="1"/>
        </dgm:presLayoutVars>
      </dgm:prSet>
      <dgm:spPr/>
      <dgm:t>
        <a:bodyPr/>
        <a:lstStyle/>
        <a:p>
          <a:endParaRPr lang="en-US"/>
        </a:p>
      </dgm:t>
    </dgm:pt>
    <dgm:pt modelId="{905502DD-5C9C-428D-9FF3-63BEFFF26A5E}" type="pres">
      <dgm:prSet presAssocID="{D46E1610-3BE0-4577-A89B-9F877CE8BF9E}" presName="spNode" presStyleCnt="0"/>
      <dgm:spPr/>
    </dgm:pt>
    <dgm:pt modelId="{E1C1875C-8570-4F20-A417-ED2776D74596}" type="pres">
      <dgm:prSet presAssocID="{478C379C-B4B7-4164-93EF-65FDA09C417A}" presName="sibTrans" presStyleLbl="sibTrans1D1" presStyleIdx="8" presStyleCnt="9"/>
      <dgm:spPr/>
      <dgm:t>
        <a:bodyPr/>
        <a:lstStyle/>
        <a:p>
          <a:endParaRPr lang="en-US"/>
        </a:p>
      </dgm:t>
    </dgm:pt>
  </dgm:ptLst>
  <dgm:cxnLst>
    <dgm:cxn modelId="{DFDFDF97-F6CB-44BC-9475-6EEB136DF0DD}" srcId="{1C322F48-5890-4B1B-8BA1-8CA6B533D762}" destId="{AA2A3B0E-3521-499E-AB7F-EF6BFA97339B}" srcOrd="5" destOrd="0" parTransId="{C01EE8BE-ADC3-46D1-A464-1F155F4C26D1}" sibTransId="{2F3CBCDF-55AA-458B-9C78-63C6EAF8A6C5}"/>
    <dgm:cxn modelId="{FA19FC7C-B2E6-4A8C-A350-868AE2CA7313}" srcId="{1C322F48-5890-4B1B-8BA1-8CA6B533D762}" destId="{9E9466B4-A6B6-4CEF-B50D-3335CFC2CB71}" srcOrd="2" destOrd="0" parTransId="{F88A37E7-6C4F-45F8-B145-4518F3B25AB6}" sibTransId="{0E0778B6-2DDF-46F1-9DA5-2432769B440E}"/>
    <dgm:cxn modelId="{A610208A-5BD8-4849-A24E-B2EB3B8D00FC}" type="presOf" srcId="{478C379C-B4B7-4164-93EF-65FDA09C417A}" destId="{E1C1875C-8570-4F20-A417-ED2776D74596}" srcOrd="0" destOrd="0" presId="urn:microsoft.com/office/officeart/2005/8/layout/cycle5"/>
    <dgm:cxn modelId="{C3AF5BFD-82B1-42B7-B165-84A458B9917D}" type="presOf" srcId="{252AAE6C-F5C0-4DC1-A90D-8623B94A5C6E}" destId="{E2BCE11F-C158-4C01-B98C-7C71F57B5464}" srcOrd="0" destOrd="0" presId="urn:microsoft.com/office/officeart/2005/8/layout/cycle5"/>
    <dgm:cxn modelId="{C241B6E4-A754-4278-9D2A-B0588F4354FE}" type="presOf" srcId="{44C8C5C8-7FAF-4104-9CC1-0743F17F621D}" destId="{EBE05224-440A-4401-8AF6-419CDB03B999}" srcOrd="0" destOrd="0" presId="urn:microsoft.com/office/officeart/2005/8/layout/cycle5"/>
    <dgm:cxn modelId="{694FF19A-348A-4B4C-8A9C-3AF844F64126}" type="presOf" srcId="{D46E1610-3BE0-4577-A89B-9F877CE8BF9E}" destId="{C2259166-F7A6-46AA-9611-A8B7E9549411}" srcOrd="0" destOrd="0" presId="urn:microsoft.com/office/officeart/2005/8/layout/cycle5"/>
    <dgm:cxn modelId="{5D2AF00D-691E-4D28-AF9A-1266870683B7}" type="presOf" srcId="{AA2A3B0E-3521-499E-AB7F-EF6BFA97339B}" destId="{76D62F5B-6BD6-4098-A070-531F88688D58}" srcOrd="0" destOrd="0" presId="urn:microsoft.com/office/officeart/2005/8/layout/cycle5"/>
    <dgm:cxn modelId="{68CF5171-1924-4CA3-8773-AE5F1CB74282}" type="presOf" srcId="{17906778-41DD-43EF-98FC-B72B95F8C4E3}" destId="{E0B2BBC2-48F7-4E3A-B143-2C6148557C3F}" srcOrd="0" destOrd="0" presId="urn:microsoft.com/office/officeart/2005/8/layout/cycle5"/>
    <dgm:cxn modelId="{92E70BA1-DAFB-4FF1-AADF-AD0C9C28637F}" type="presOf" srcId="{1C322F48-5890-4B1B-8BA1-8CA6B533D762}" destId="{266FE128-8857-4316-A5DA-AB6AD1E645F9}" srcOrd="0" destOrd="0" presId="urn:microsoft.com/office/officeart/2005/8/layout/cycle5"/>
    <dgm:cxn modelId="{06C8C2E4-324B-4953-B15A-7C77F11E3646}" type="presOf" srcId="{9E9466B4-A6B6-4CEF-B50D-3335CFC2CB71}" destId="{549ADDCF-617A-403D-8648-626D884D6A30}" srcOrd="0" destOrd="0" presId="urn:microsoft.com/office/officeart/2005/8/layout/cycle5"/>
    <dgm:cxn modelId="{22EDA226-AC30-4449-B8B5-9E055CD17A2D}" type="presOf" srcId="{0E0778B6-2DDF-46F1-9DA5-2432769B440E}" destId="{531AB514-9A54-4471-9E80-39E5444F0AF4}" srcOrd="0" destOrd="0" presId="urn:microsoft.com/office/officeart/2005/8/layout/cycle5"/>
    <dgm:cxn modelId="{AA728847-C095-4D84-B121-69EAC04BCB03}" type="presOf" srcId="{7662087E-5055-400C-99C3-8C666EEDC54D}" destId="{9CA6022E-D68C-4C13-9EAE-80FD459F3073}" srcOrd="0" destOrd="0" presId="urn:microsoft.com/office/officeart/2005/8/layout/cycle5"/>
    <dgm:cxn modelId="{66AF5209-6D80-4C31-A86E-FB1930F6199E}" srcId="{1C322F48-5890-4B1B-8BA1-8CA6B533D762}" destId="{B3AADB3D-1228-470C-B160-B193F95FA24E}" srcOrd="6" destOrd="0" parTransId="{D6039BA6-F1E4-4B0F-A5CA-F9B83775DAC6}" sibTransId="{28CD94FE-E8BC-4EE6-B7C3-953B2D674E1C}"/>
    <dgm:cxn modelId="{48A4F45A-24D1-4D67-A079-30C4CC282FDF}" type="presOf" srcId="{2F3CBCDF-55AA-458B-9C78-63C6EAF8A6C5}" destId="{BC73AFD0-085D-476F-8293-20F87EE64D3F}" srcOrd="0" destOrd="0" presId="urn:microsoft.com/office/officeart/2005/8/layout/cycle5"/>
    <dgm:cxn modelId="{71CDE62E-040C-4D5F-98CC-1C21ECA25AD7}" type="presOf" srcId="{DF8CAFD8-E689-4DEB-8C99-C951E500BE79}" destId="{6AAF328B-5492-4C96-990D-96A38BF2F83E}" srcOrd="0" destOrd="0" presId="urn:microsoft.com/office/officeart/2005/8/layout/cycle5"/>
    <dgm:cxn modelId="{CAEA810E-A13F-49EB-9392-F51C9955D2CC}" type="presOf" srcId="{8409CD09-522E-4503-980B-3A79CDEB898B}" destId="{E191AC90-9623-4889-A66C-9A39C76C9558}" srcOrd="0" destOrd="0" presId="urn:microsoft.com/office/officeart/2005/8/layout/cycle5"/>
    <dgm:cxn modelId="{F899FCE5-50B8-4558-8D30-22259E9C7B45}" type="presOf" srcId="{4EB96384-A0B9-45FD-B3C7-DBC7E8D73B77}" destId="{C84554A5-23C1-435E-A99D-CA93C080A768}" srcOrd="0" destOrd="0" presId="urn:microsoft.com/office/officeart/2005/8/layout/cycle5"/>
    <dgm:cxn modelId="{FFD8D897-BE67-4E7F-B273-A24D1C2D53C0}" type="presOf" srcId="{BADADDF3-0B0D-44DC-A56D-2F4AD6D7ACB1}" destId="{64C8AA5C-6B3A-4F8F-92AB-599CAEF9908A}" srcOrd="0" destOrd="0" presId="urn:microsoft.com/office/officeart/2005/8/layout/cycle5"/>
    <dgm:cxn modelId="{63AA4FC3-5115-4160-AE77-C0660ABAE6D4}" srcId="{1C322F48-5890-4B1B-8BA1-8CA6B533D762}" destId="{D46E1610-3BE0-4577-A89B-9F877CE8BF9E}" srcOrd="8" destOrd="0" parTransId="{11CF32B3-74F4-403C-AC55-19028B972838}" sibTransId="{478C379C-B4B7-4164-93EF-65FDA09C417A}"/>
    <dgm:cxn modelId="{7B727A66-962E-494F-BF51-07DE3B8157AE}" type="presOf" srcId="{A120F262-3295-4385-B6AC-C11E2010BF5F}" destId="{604472C2-11EB-4F6D-995C-0106DACEF7E1}" srcOrd="0" destOrd="0" presId="urn:microsoft.com/office/officeart/2005/8/layout/cycle5"/>
    <dgm:cxn modelId="{13871FE0-0367-49B6-8694-9B42C93C90F5}" srcId="{1C322F48-5890-4B1B-8BA1-8CA6B533D762}" destId="{BADADDF3-0B0D-44DC-A56D-2F4AD6D7ACB1}" srcOrd="1" destOrd="0" parTransId="{14D051BA-19C2-4340-8ABD-3B575A8FC865}" sibTransId="{4EB96384-A0B9-45FD-B3C7-DBC7E8D73B77}"/>
    <dgm:cxn modelId="{47946003-D0FD-4A09-AC35-C84E278E78F7}" srcId="{1C322F48-5890-4B1B-8BA1-8CA6B533D762}" destId="{829E25BE-84F1-4EFD-A59A-7BBBBA98CE67}" srcOrd="7" destOrd="0" parTransId="{B199DE73-6BB7-45DB-80F6-7D5397C27B0E}" sibTransId="{7662087E-5055-400C-99C3-8C666EEDC54D}"/>
    <dgm:cxn modelId="{BD8033FD-2C99-4140-A888-D00949B9A701}" srcId="{1C322F48-5890-4B1B-8BA1-8CA6B533D762}" destId="{DF8CAFD8-E689-4DEB-8C99-C951E500BE79}" srcOrd="0" destOrd="0" parTransId="{2333750E-B055-44B7-9D40-827BF1E46725}" sibTransId="{44C8C5C8-7FAF-4104-9CC1-0743F17F621D}"/>
    <dgm:cxn modelId="{E8152108-FF2A-48CB-86D5-3298CD6938DB}" srcId="{1C322F48-5890-4B1B-8BA1-8CA6B533D762}" destId="{8409CD09-522E-4503-980B-3A79CDEB898B}" srcOrd="4" destOrd="0" parTransId="{E1A88043-034A-43A7-9024-EFE3D4DB742F}" sibTransId="{A120F262-3295-4385-B6AC-C11E2010BF5F}"/>
    <dgm:cxn modelId="{80F1B1DA-43B9-4988-92CE-E8CEAEA229F3}" type="presOf" srcId="{829E25BE-84F1-4EFD-A59A-7BBBBA98CE67}" destId="{0153179D-C60F-4262-A5FF-BE93C79E9273}" srcOrd="0" destOrd="0" presId="urn:microsoft.com/office/officeart/2005/8/layout/cycle5"/>
    <dgm:cxn modelId="{9A7301C4-0E2F-4734-A5F0-DB2A5607986B}" srcId="{1C322F48-5890-4B1B-8BA1-8CA6B533D762}" destId="{252AAE6C-F5C0-4DC1-A90D-8623B94A5C6E}" srcOrd="3" destOrd="0" parTransId="{D2B48E48-CB2E-4ABD-BF27-A9B4E3E50076}" sibTransId="{17906778-41DD-43EF-98FC-B72B95F8C4E3}"/>
    <dgm:cxn modelId="{6D931977-A082-4DE3-9FB4-B16EE562F8D7}" type="presOf" srcId="{B3AADB3D-1228-470C-B160-B193F95FA24E}" destId="{F9E3BE4A-A67D-4D4E-B184-B4CC42EC40D6}" srcOrd="0" destOrd="0" presId="urn:microsoft.com/office/officeart/2005/8/layout/cycle5"/>
    <dgm:cxn modelId="{3B90C68C-C030-4529-AA27-C7BD6112E4C8}" type="presOf" srcId="{28CD94FE-E8BC-4EE6-B7C3-953B2D674E1C}" destId="{000A8086-E6E7-451C-B810-A401874EC37F}" srcOrd="0" destOrd="0" presId="urn:microsoft.com/office/officeart/2005/8/layout/cycle5"/>
    <dgm:cxn modelId="{CDE267CF-1575-4E33-B901-016BAA091B56}" type="presParOf" srcId="{266FE128-8857-4316-A5DA-AB6AD1E645F9}" destId="{6AAF328B-5492-4C96-990D-96A38BF2F83E}" srcOrd="0" destOrd="0" presId="urn:microsoft.com/office/officeart/2005/8/layout/cycle5"/>
    <dgm:cxn modelId="{89626992-F8DB-4C72-A7F5-51F5E02EF1C5}" type="presParOf" srcId="{266FE128-8857-4316-A5DA-AB6AD1E645F9}" destId="{4E171845-33DA-4EA4-AE77-236AC8583B60}" srcOrd="1" destOrd="0" presId="urn:microsoft.com/office/officeart/2005/8/layout/cycle5"/>
    <dgm:cxn modelId="{24B459A3-7F8A-4EB8-B412-20F715EFFB62}" type="presParOf" srcId="{266FE128-8857-4316-A5DA-AB6AD1E645F9}" destId="{EBE05224-440A-4401-8AF6-419CDB03B999}" srcOrd="2" destOrd="0" presId="urn:microsoft.com/office/officeart/2005/8/layout/cycle5"/>
    <dgm:cxn modelId="{92387B4C-B34D-4266-AF82-90A502C0A185}" type="presParOf" srcId="{266FE128-8857-4316-A5DA-AB6AD1E645F9}" destId="{64C8AA5C-6B3A-4F8F-92AB-599CAEF9908A}" srcOrd="3" destOrd="0" presId="urn:microsoft.com/office/officeart/2005/8/layout/cycle5"/>
    <dgm:cxn modelId="{D34B38F8-4F41-4FA4-A672-58955B6407D9}" type="presParOf" srcId="{266FE128-8857-4316-A5DA-AB6AD1E645F9}" destId="{AEA9242F-C7D8-4131-A6D8-272056C61BA1}" srcOrd="4" destOrd="0" presId="urn:microsoft.com/office/officeart/2005/8/layout/cycle5"/>
    <dgm:cxn modelId="{EFB8B47F-A454-4335-A6F7-E3848ECCD896}" type="presParOf" srcId="{266FE128-8857-4316-A5DA-AB6AD1E645F9}" destId="{C84554A5-23C1-435E-A99D-CA93C080A768}" srcOrd="5" destOrd="0" presId="urn:microsoft.com/office/officeart/2005/8/layout/cycle5"/>
    <dgm:cxn modelId="{7CAF7A2E-E491-495A-AC11-CF7558E9CB9A}" type="presParOf" srcId="{266FE128-8857-4316-A5DA-AB6AD1E645F9}" destId="{549ADDCF-617A-403D-8648-626D884D6A30}" srcOrd="6" destOrd="0" presId="urn:microsoft.com/office/officeart/2005/8/layout/cycle5"/>
    <dgm:cxn modelId="{212962E0-8DB8-4B7A-B867-6AFA15810F2A}" type="presParOf" srcId="{266FE128-8857-4316-A5DA-AB6AD1E645F9}" destId="{59C70D24-7298-4A42-9759-D7C1FF649270}" srcOrd="7" destOrd="0" presId="urn:microsoft.com/office/officeart/2005/8/layout/cycle5"/>
    <dgm:cxn modelId="{50803A2C-C153-459D-814A-AC8077D49C93}" type="presParOf" srcId="{266FE128-8857-4316-A5DA-AB6AD1E645F9}" destId="{531AB514-9A54-4471-9E80-39E5444F0AF4}" srcOrd="8" destOrd="0" presId="urn:microsoft.com/office/officeart/2005/8/layout/cycle5"/>
    <dgm:cxn modelId="{68A75099-BE5E-47C2-889C-0F3C43877675}" type="presParOf" srcId="{266FE128-8857-4316-A5DA-AB6AD1E645F9}" destId="{E2BCE11F-C158-4C01-B98C-7C71F57B5464}" srcOrd="9" destOrd="0" presId="urn:microsoft.com/office/officeart/2005/8/layout/cycle5"/>
    <dgm:cxn modelId="{6A66B602-FB2C-4726-A8F0-480598FE1BEB}" type="presParOf" srcId="{266FE128-8857-4316-A5DA-AB6AD1E645F9}" destId="{05AC5C88-DB8F-45B0-9E99-FA9A7D8186DC}" srcOrd="10" destOrd="0" presId="urn:microsoft.com/office/officeart/2005/8/layout/cycle5"/>
    <dgm:cxn modelId="{D296E86F-153B-4A86-BFC3-1735B9479575}" type="presParOf" srcId="{266FE128-8857-4316-A5DA-AB6AD1E645F9}" destId="{E0B2BBC2-48F7-4E3A-B143-2C6148557C3F}" srcOrd="11" destOrd="0" presId="urn:microsoft.com/office/officeart/2005/8/layout/cycle5"/>
    <dgm:cxn modelId="{F54BF046-718E-48C0-858C-809A931EFDEF}" type="presParOf" srcId="{266FE128-8857-4316-A5DA-AB6AD1E645F9}" destId="{E191AC90-9623-4889-A66C-9A39C76C9558}" srcOrd="12" destOrd="0" presId="urn:microsoft.com/office/officeart/2005/8/layout/cycle5"/>
    <dgm:cxn modelId="{C793E625-4878-4134-BF21-C2C859E7D4E7}" type="presParOf" srcId="{266FE128-8857-4316-A5DA-AB6AD1E645F9}" destId="{347410D4-D92A-40D6-997F-201924824AFC}" srcOrd="13" destOrd="0" presId="urn:microsoft.com/office/officeart/2005/8/layout/cycle5"/>
    <dgm:cxn modelId="{DA9A7CE6-94A0-4F32-9B5B-4F0CE39479CC}" type="presParOf" srcId="{266FE128-8857-4316-A5DA-AB6AD1E645F9}" destId="{604472C2-11EB-4F6D-995C-0106DACEF7E1}" srcOrd="14" destOrd="0" presId="urn:microsoft.com/office/officeart/2005/8/layout/cycle5"/>
    <dgm:cxn modelId="{F2ED4EBF-E976-4751-8B88-F1ABD20F03FF}" type="presParOf" srcId="{266FE128-8857-4316-A5DA-AB6AD1E645F9}" destId="{76D62F5B-6BD6-4098-A070-531F88688D58}" srcOrd="15" destOrd="0" presId="urn:microsoft.com/office/officeart/2005/8/layout/cycle5"/>
    <dgm:cxn modelId="{1BEBCC06-42A6-4989-8675-24FBBA58F6F2}" type="presParOf" srcId="{266FE128-8857-4316-A5DA-AB6AD1E645F9}" destId="{34C2F56C-AFC6-4812-B689-A460E96E296C}" srcOrd="16" destOrd="0" presId="urn:microsoft.com/office/officeart/2005/8/layout/cycle5"/>
    <dgm:cxn modelId="{89F7A2F2-7429-4B6D-9654-1D2E39E55C81}" type="presParOf" srcId="{266FE128-8857-4316-A5DA-AB6AD1E645F9}" destId="{BC73AFD0-085D-476F-8293-20F87EE64D3F}" srcOrd="17" destOrd="0" presId="urn:microsoft.com/office/officeart/2005/8/layout/cycle5"/>
    <dgm:cxn modelId="{2121B4AF-D9FD-4817-B263-C7F7344C057F}" type="presParOf" srcId="{266FE128-8857-4316-A5DA-AB6AD1E645F9}" destId="{F9E3BE4A-A67D-4D4E-B184-B4CC42EC40D6}" srcOrd="18" destOrd="0" presId="urn:microsoft.com/office/officeart/2005/8/layout/cycle5"/>
    <dgm:cxn modelId="{B6DBA8E3-64FB-4AD9-9ED7-CC410F5D2D7B}" type="presParOf" srcId="{266FE128-8857-4316-A5DA-AB6AD1E645F9}" destId="{2D42F998-0050-4D99-8B8D-22210CAA2889}" srcOrd="19" destOrd="0" presId="urn:microsoft.com/office/officeart/2005/8/layout/cycle5"/>
    <dgm:cxn modelId="{DFBBFA71-DA1A-4088-818A-615C90949F99}" type="presParOf" srcId="{266FE128-8857-4316-A5DA-AB6AD1E645F9}" destId="{000A8086-E6E7-451C-B810-A401874EC37F}" srcOrd="20" destOrd="0" presId="urn:microsoft.com/office/officeart/2005/8/layout/cycle5"/>
    <dgm:cxn modelId="{9D0299DF-BFA4-4A2E-917C-77A3B8934204}" type="presParOf" srcId="{266FE128-8857-4316-A5DA-AB6AD1E645F9}" destId="{0153179D-C60F-4262-A5FF-BE93C79E9273}" srcOrd="21" destOrd="0" presId="urn:microsoft.com/office/officeart/2005/8/layout/cycle5"/>
    <dgm:cxn modelId="{AF6D1B30-D3D6-4097-A6E2-DFFA58B9EF36}" type="presParOf" srcId="{266FE128-8857-4316-A5DA-AB6AD1E645F9}" destId="{C698FDE0-D506-4714-B3B2-680518B252DB}" srcOrd="22" destOrd="0" presId="urn:microsoft.com/office/officeart/2005/8/layout/cycle5"/>
    <dgm:cxn modelId="{7130CD53-29C9-4545-ACC0-3D67113D7CA4}" type="presParOf" srcId="{266FE128-8857-4316-A5DA-AB6AD1E645F9}" destId="{9CA6022E-D68C-4C13-9EAE-80FD459F3073}" srcOrd="23" destOrd="0" presId="urn:microsoft.com/office/officeart/2005/8/layout/cycle5"/>
    <dgm:cxn modelId="{E15CFBFF-C840-4415-A847-B811E74A7DC0}" type="presParOf" srcId="{266FE128-8857-4316-A5DA-AB6AD1E645F9}" destId="{C2259166-F7A6-46AA-9611-A8B7E9549411}" srcOrd="24" destOrd="0" presId="urn:microsoft.com/office/officeart/2005/8/layout/cycle5"/>
    <dgm:cxn modelId="{4E59B0C2-3C11-4C8D-A812-94CFFDE5B87C}" type="presParOf" srcId="{266FE128-8857-4316-A5DA-AB6AD1E645F9}" destId="{905502DD-5C9C-428D-9FF3-63BEFFF26A5E}" srcOrd="25" destOrd="0" presId="urn:microsoft.com/office/officeart/2005/8/layout/cycle5"/>
    <dgm:cxn modelId="{EAC5DEA7-69D7-4871-936B-1B0F4C00F009}" type="presParOf" srcId="{266FE128-8857-4316-A5DA-AB6AD1E645F9}" destId="{E1C1875C-8570-4F20-A417-ED2776D74596}" srcOrd="26" destOrd="0" presId="urn:microsoft.com/office/officeart/2005/8/layout/cycle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AF328B-5492-4C96-990D-96A38BF2F83E}">
      <dsp:nvSpPr>
        <dsp:cNvPr id="0" name=""/>
        <dsp:cNvSpPr/>
      </dsp:nvSpPr>
      <dsp:spPr>
        <a:xfrm>
          <a:off x="2895602" y="3663"/>
          <a:ext cx="1854749" cy="642673"/>
        </a:xfrm>
        <a:prstGeom prst="roundRect">
          <a:avLst/>
        </a:prstGeom>
        <a:solidFill>
          <a:schemeClr val="lt1">
            <a:hueOff val="0"/>
            <a:satOff val="0"/>
            <a:lumOff val="0"/>
            <a:alphaOff val="0"/>
          </a:schemeClr>
        </a:solidFill>
        <a:ln w="12700" cap="flat" cmpd="sng" algn="ctr">
          <a:solidFill>
            <a:scrgbClr r="0" g="0" b="0"/>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688975">
            <a:lnSpc>
              <a:spcPct val="90000"/>
            </a:lnSpc>
            <a:spcBef>
              <a:spcPct val="0"/>
            </a:spcBef>
            <a:spcAft>
              <a:spcPct val="35000"/>
            </a:spcAft>
          </a:pPr>
          <a:r>
            <a:rPr lang="en-US" sz="1550" kern="1200" dirty="0" smtClean="0">
              <a:latin typeface="+mj-lt"/>
            </a:rPr>
            <a:t>1. Develop/Review Position Description</a:t>
          </a:r>
          <a:endParaRPr lang="en-US" sz="1550" kern="1200" dirty="0">
            <a:latin typeface="+mj-lt"/>
          </a:endParaRPr>
        </a:p>
      </dsp:txBody>
      <dsp:txXfrm>
        <a:off x="2926975" y="35036"/>
        <a:ext cx="1792003" cy="579927"/>
      </dsp:txXfrm>
    </dsp:sp>
    <dsp:sp modelId="{EBE05224-440A-4401-8AF6-419CDB03B999}">
      <dsp:nvSpPr>
        <dsp:cNvPr id="0" name=""/>
        <dsp:cNvSpPr/>
      </dsp:nvSpPr>
      <dsp:spPr>
        <a:xfrm>
          <a:off x="1732384" y="433478"/>
          <a:ext cx="4845753" cy="4845753"/>
        </a:xfrm>
        <a:custGeom>
          <a:avLst/>
          <a:gdLst/>
          <a:ahLst/>
          <a:cxnLst/>
          <a:rect l="0" t="0" r="0" b="0"/>
          <a:pathLst>
            <a:path>
              <a:moveTo>
                <a:pt x="3174593" y="119563"/>
              </a:moveTo>
              <a:arcTo wR="2422876" hR="2422876" stAng="17284486" swAng="699736"/>
            </a:path>
          </a:pathLst>
        </a:custGeom>
        <a:noFill/>
        <a:ln w="12700" cap="flat" cmpd="sng" algn="ctr">
          <a:solidFill>
            <a:schemeClr val="accent6">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64C8AA5C-6B3A-4F8F-92AB-599CAEF9908A}">
      <dsp:nvSpPr>
        <dsp:cNvPr id="0" name=""/>
        <dsp:cNvSpPr/>
      </dsp:nvSpPr>
      <dsp:spPr>
        <a:xfrm>
          <a:off x="4545129" y="838143"/>
          <a:ext cx="2465272" cy="577197"/>
        </a:xfrm>
        <a:prstGeom prst="roundRect">
          <a:avLst/>
        </a:prstGeom>
        <a:solidFill>
          <a:schemeClr val="lt1">
            <a:hueOff val="0"/>
            <a:satOff val="0"/>
            <a:lumOff val="0"/>
            <a:alphaOff val="0"/>
          </a:schemeClr>
        </a:solidFill>
        <a:ln w="12700" cap="flat" cmpd="sng" algn="ctr">
          <a:solidFill>
            <a:scrgbClr r="0" g="0" b="0"/>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688975">
            <a:lnSpc>
              <a:spcPct val="90000"/>
            </a:lnSpc>
            <a:spcBef>
              <a:spcPct val="0"/>
            </a:spcBef>
            <a:spcAft>
              <a:spcPct val="35000"/>
            </a:spcAft>
          </a:pPr>
          <a:r>
            <a:rPr lang="en-US" sz="1550" kern="1200" dirty="0" smtClean="0">
              <a:latin typeface="+mj-lt"/>
            </a:rPr>
            <a:t>2. Establish Performance Expectations</a:t>
          </a:r>
          <a:endParaRPr lang="en-US" sz="1550" kern="1200" dirty="0">
            <a:latin typeface="+mj-lt"/>
          </a:endParaRPr>
        </a:p>
      </dsp:txBody>
      <dsp:txXfrm>
        <a:off x="4573305" y="866319"/>
        <a:ext cx="2408920" cy="520845"/>
      </dsp:txXfrm>
    </dsp:sp>
    <dsp:sp modelId="{C84554A5-23C1-435E-A99D-CA93C080A768}">
      <dsp:nvSpPr>
        <dsp:cNvPr id="0" name=""/>
        <dsp:cNvSpPr/>
      </dsp:nvSpPr>
      <dsp:spPr>
        <a:xfrm>
          <a:off x="1505914" y="273096"/>
          <a:ext cx="4845753" cy="4845753"/>
        </a:xfrm>
        <a:custGeom>
          <a:avLst/>
          <a:gdLst/>
          <a:ahLst/>
          <a:cxnLst/>
          <a:rect l="0" t="0" r="0" b="0"/>
          <a:pathLst>
            <a:path>
              <a:moveTo>
                <a:pt x="4548583" y="1260249"/>
              </a:moveTo>
              <a:arcTo wR="2422876" hR="2422876" stAng="19879448" swAng="585047"/>
            </a:path>
          </a:pathLst>
        </a:custGeom>
        <a:noFill/>
        <a:ln w="12700" cap="flat" cmpd="sng" algn="ctr">
          <a:solidFill>
            <a:schemeClr val="accent6">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549ADDCF-617A-403D-8648-626D884D6A30}">
      <dsp:nvSpPr>
        <dsp:cNvPr id="0" name=""/>
        <dsp:cNvSpPr/>
      </dsp:nvSpPr>
      <dsp:spPr>
        <a:xfrm>
          <a:off x="5294558" y="2040632"/>
          <a:ext cx="2061827" cy="553331"/>
        </a:xfrm>
        <a:prstGeom prst="roundRect">
          <a:avLst/>
        </a:prstGeom>
        <a:solidFill>
          <a:schemeClr val="lt1">
            <a:hueOff val="0"/>
            <a:satOff val="0"/>
            <a:lumOff val="0"/>
            <a:alphaOff val="0"/>
          </a:schemeClr>
        </a:solidFill>
        <a:ln w="12700" cap="flat" cmpd="sng" algn="ctr">
          <a:solidFill>
            <a:scrgbClr r="0" g="0" b="0"/>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688975">
            <a:lnSpc>
              <a:spcPct val="90000"/>
            </a:lnSpc>
            <a:spcBef>
              <a:spcPct val="0"/>
            </a:spcBef>
            <a:spcAft>
              <a:spcPct val="35000"/>
            </a:spcAft>
          </a:pPr>
          <a:r>
            <a:rPr lang="en-US" sz="1550" kern="1200" dirty="0" smtClean="0">
              <a:latin typeface="+mj-lt"/>
            </a:rPr>
            <a:t>3. Identify Tools and Training Needed</a:t>
          </a:r>
          <a:endParaRPr lang="en-US" sz="1550" kern="1200" dirty="0">
            <a:latin typeface="+mj-lt"/>
          </a:endParaRPr>
        </a:p>
      </dsp:txBody>
      <dsp:txXfrm>
        <a:off x="5321569" y="2067643"/>
        <a:ext cx="2007805" cy="499309"/>
      </dsp:txXfrm>
    </dsp:sp>
    <dsp:sp modelId="{531AB514-9A54-4471-9E80-39E5444F0AF4}">
      <dsp:nvSpPr>
        <dsp:cNvPr id="0" name=""/>
        <dsp:cNvSpPr/>
      </dsp:nvSpPr>
      <dsp:spPr>
        <a:xfrm>
          <a:off x="1533272" y="490187"/>
          <a:ext cx="4845753" cy="4845753"/>
        </a:xfrm>
        <a:custGeom>
          <a:avLst/>
          <a:gdLst/>
          <a:ahLst/>
          <a:cxnLst/>
          <a:rect l="0" t="0" r="0" b="0"/>
          <a:pathLst>
            <a:path>
              <a:moveTo>
                <a:pt x="4840924" y="2269982"/>
              </a:moveTo>
              <a:arcTo wR="2422876" hR="2422876" stAng="21382918" swAng="716944"/>
            </a:path>
          </a:pathLst>
        </a:custGeom>
        <a:noFill/>
        <a:ln w="12700" cap="flat" cmpd="sng" algn="ctr">
          <a:solidFill>
            <a:schemeClr val="accent6">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E2BCE11F-C158-4C01-B98C-7C71F57B5464}">
      <dsp:nvSpPr>
        <dsp:cNvPr id="0" name=""/>
        <dsp:cNvSpPr/>
      </dsp:nvSpPr>
      <dsp:spPr>
        <a:xfrm>
          <a:off x="5113787" y="3428427"/>
          <a:ext cx="2201413" cy="636601"/>
        </a:xfrm>
        <a:prstGeom prst="roundRect">
          <a:avLst/>
        </a:prstGeom>
        <a:solidFill>
          <a:schemeClr val="lt1">
            <a:hueOff val="0"/>
            <a:satOff val="0"/>
            <a:lumOff val="0"/>
            <a:alphaOff val="0"/>
          </a:schemeClr>
        </a:solidFill>
        <a:ln w="12700" cap="flat" cmpd="sng" algn="ctr">
          <a:solidFill>
            <a:scrgbClr r="0" g="0" b="0"/>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688975">
            <a:lnSpc>
              <a:spcPct val="90000"/>
            </a:lnSpc>
            <a:spcBef>
              <a:spcPct val="0"/>
            </a:spcBef>
            <a:spcAft>
              <a:spcPct val="35000"/>
            </a:spcAft>
          </a:pPr>
          <a:r>
            <a:rPr lang="en-US" sz="1550" kern="1200" dirty="0" smtClean="0">
              <a:latin typeface="+mj-lt"/>
            </a:rPr>
            <a:t>4. Ongoing Feedback and Communication</a:t>
          </a:r>
          <a:endParaRPr lang="en-US" sz="1550" kern="1200" dirty="0">
            <a:latin typeface="+mj-lt"/>
          </a:endParaRPr>
        </a:p>
      </dsp:txBody>
      <dsp:txXfrm>
        <a:off x="5144863" y="3459503"/>
        <a:ext cx="2139261" cy="574449"/>
      </dsp:txXfrm>
    </dsp:sp>
    <dsp:sp modelId="{E0B2BBC2-48F7-4E3A-B143-2C6148557C3F}">
      <dsp:nvSpPr>
        <dsp:cNvPr id="0" name=""/>
        <dsp:cNvSpPr/>
      </dsp:nvSpPr>
      <dsp:spPr>
        <a:xfrm>
          <a:off x="1526058" y="444605"/>
          <a:ext cx="4845753" cy="4845753"/>
        </a:xfrm>
        <a:custGeom>
          <a:avLst/>
          <a:gdLst/>
          <a:ahLst/>
          <a:cxnLst/>
          <a:rect l="0" t="0" r="0" b="0"/>
          <a:pathLst>
            <a:path>
              <a:moveTo>
                <a:pt x="4451674" y="3747381"/>
              </a:moveTo>
              <a:arcTo wR="2422876" hR="2422876" stAng="1988316" swAng="637287"/>
            </a:path>
          </a:pathLst>
        </a:custGeom>
        <a:noFill/>
        <a:ln w="12700" cap="flat" cmpd="sng" algn="ctr">
          <a:solidFill>
            <a:schemeClr val="accent6">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E191AC90-9623-4889-A66C-9A39C76C9558}">
      <dsp:nvSpPr>
        <dsp:cNvPr id="0" name=""/>
        <dsp:cNvSpPr/>
      </dsp:nvSpPr>
      <dsp:spPr>
        <a:xfrm>
          <a:off x="4306557" y="4647437"/>
          <a:ext cx="1789442" cy="600559"/>
        </a:xfrm>
        <a:prstGeom prst="roundRect">
          <a:avLst/>
        </a:prstGeom>
        <a:solidFill>
          <a:schemeClr val="lt1">
            <a:hueOff val="0"/>
            <a:satOff val="0"/>
            <a:lumOff val="0"/>
            <a:alphaOff val="0"/>
          </a:schemeClr>
        </a:solidFill>
        <a:ln w="12700" cap="flat" cmpd="sng" algn="ctr">
          <a:solidFill>
            <a:scrgbClr r="0" g="0" b="0"/>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688975">
            <a:lnSpc>
              <a:spcPct val="90000"/>
            </a:lnSpc>
            <a:spcBef>
              <a:spcPct val="0"/>
            </a:spcBef>
            <a:spcAft>
              <a:spcPct val="35000"/>
            </a:spcAft>
          </a:pPr>
          <a:r>
            <a:rPr lang="en-US" sz="1550" kern="1200" dirty="0" smtClean="0">
              <a:latin typeface="+mj-lt"/>
            </a:rPr>
            <a:t>5. Handle Issues as they Arise.</a:t>
          </a:r>
          <a:endParaRPr lang="en-US" sz="1550" kern="1200" dirty="0">
            <a:latin typeface="+mj-lt"/>
          </a:endParaRPr>
        </a:p>
      </dsp:txBody>
      <dsp:txXfrm>
        <a:off x="4335874" y="4676754"/>
        <a:ext cx="1730808" cy="541925"/>
      </dsp:txXfrm>
    </dsp:sp>
    <dsp:sp modelId="{604472C2-11EB-4F6D-995C-0106DACEF7E1}">
      <dsp:nvSpPr>
        <dsp:cNvPr id="0" name=""/>
        <dsp:cNvSpPr/>
      </dsp:nvSpPr>
      <dsp:spPr>
        <a:xfrm>
          <a:off x="1671666" y="439759"/>
          <a:ext cx="4845753" cy="4845753"/>
        </a:xfrm>
        <a:custGeom>
          <a:avLst/>
          <a:gdLst/>
          <a:ahLst/>
          <a:cxnLst/>
          <a:rect l="0" t="0" r="0" b="0"/>
          <a:pathLst>
            <a:path>
              <a:moveTo>
                <a:pt x="2631425" y="4836761"/>
              </a:moveTo>
              <a:arcTo wR="2422876" hR="2422876" stAng="5103729" swAng="941817"/>
            </a:path>
          </a:pathLst>
        </a:custGeom>
        <a:noFill/>
        <a:ln w="12700" cap="flat" cmpd="sng" algn="ctr">
          <a:solidFill>
            <a:schemeClr val="accent6">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76D62F5B-6BD6-4098-A070-531F88688D58}">
      <dsp:nvSpPr>
        <dsp:cNvPr id="0" name=""/>
        <dsp:cNvSpPr/>
      </dsp:nvSpPr>
      <dsp:spPr>
        <a:xfrm>
          <a:off x="1551424" y="4610604"/>
          <a:ext cx="2106177" cy="582013"/>
        </a:xfrm>
        <a:prstGeom prst="roundRect">
          <a:avLst/>
        </a:prstGeom>
        <a:solidFill>
          <a:schemeClr val="lt1">
            <a:hueOff val="0"/>
            <a:satOff val="0"/>
            <a:lumOff val="0"/>
            <a:alphaOff val="0"/>
          </a:schemeClr>
        </a:solidFill>
        <a:ln w="12700" cap="flat" cmpd="sng" algn="ctr">
          <a:solidFill>
            <a:scrgbClr r="0" g="0" b="0"/>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688975">
            <a:lnSpc>
              <a:spcPct val="90000"/>
            </a:lnSpc>
            <a:spcBef>
              <a:spcPct val="0"/>
            </a:spcBef>
            <a:spcAft>
              <a:spcPct val="35000"/>
            </a:spcAft>
          </a:pPr>
          <a:r>
            <a:rPr lang="en-US" sz="1550" kern="1200" dirty="0" smtClean="0">
              <a:latin typeface="+mj-lt"/>
            </a:rPr>
            <a:t>6. Adjust Assignments as Needed</a:t>
          </a:r>
          <a:endParaRPr lang="en-US" sz="1550" kern="1200" dirty="0">
            <a:latin typeface="+mj-lt"/>
          </a:endParaRPr>
        </a:p>
      </dsp:txBody>
      <dsp:txXfrm>
        <a:off x="1579836" y="4639016"/>
        <a:ext cx="2049353" cy="525189"/>
      </dsp:txXfrm>
    </dsp:sp>
    <dsp:sp modelId="{BC73AFD0-085D-476F-8293-20F87EE64D3F}">
      <dsp:nvSpPr>
        <dsp:cNvPr id="0" name=""/>
        <dsp:cNvSpPr/>
      </dsp:nvSpPr>
      <dsp:spPr>
        <a:xfrm>
          <a:off x="1268415" y="281719"/>
          <a:ext cx="4845753" cy="4845753"/>
        </a:xfrm>
        <a:custGeom>
          <a:avLst/>
          <a:gdLst/>
          <a:ahLst/>
          <a:cxnLst/>
          <a:rect l="0" t="0" r="0" b="0"/>
          <a:pathLst>
            <a:path>
              <a:moveTo>
                <a:pt x="831789" y="4250107"/>
              </a:moveTo>
              <a:arcTo wR="2422876" hR="2422876" stAng="7862892" swAng="528670"/>
            </a:path>
          </a:pathLst>
        </a:custGeom>
        <a:noFill/>
        <a:ln w="12700" cap="flat" cmpd="sng" algn="ctr">
          <a:solidFill>
            <a:schemeClr val="accent6">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F9E3BE4A-A67D-4D4E-B184-B4CC42EC40D6}">
      <dsp:nvSpPr>
        <dsp:cNvPr id="0" name=""/>
        <dsp:cNvSpPr/>
      </dsp:nvSpPr>
      <dsp:spPr>
        <a:xfrm>
          <a:off x="381001" y="3507344"/>
          <a:ext cx="2377193" cy="662689"/>
        </a:xfrm>
        <a:prstGeom prst="roundRect">
          <a:avLst/>
        </a:prstGeom>
        <a:solidFill>
          <a:schemeClr val="lt1">
            <a:hueOff val="0"/>
            <a:satOff val="0"/>
            <a:lumOff val="0"/>
            <a:alphaOff val="0"/>
          </a:schemeClr>
        </a:solidFill>
        <a:ln w="12700" cap="flat" cmpd="sng" algn="ctr">
          <a:solidFill>
            <a:scrgbClr r="0" g="0" b="0"/>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688975">
            <a:lnSpc>
              <a:spcPct val="90000"/>
            </a:lnSpc>
            <a:spcBef>
              <a:spcPct val="0"/>
            </a:spcBef>
            <a:spcAft>
              <a:spcPct val="35000"/>
            </a:spcAft>
          </a:pPr>
          <a:r>
            <a:rPr lang="en-US" sz="1550" kern="1200" dirty="0" smtClean="0">
              <a:latin typeface="+mj-lt"/>
            </a:rPr>
            <a:t>7. Formal Performance Evaluation (no surprises!)</a:t>
          </a:r>
          <a:endParaRPr lang="en-US" sz="1550" kern="1200" dirty="0">
            <a:latin typeface="+mj-lt"/>
          </a:endParaRPr>
        </a:p>
      </dsp:txBody>
      <dsp:txXfrm>
        <a:off x="413351" y="3539694"/>
        <a:ext cx="2312493" cy="597989"/>
      </dsp:txXfrm>
    </dsp:sp>
    <dsp:sp modelId="{000A8086-E6E7-451C-B810-A401874EC37F}">
      <dsp:nvSpPr>
        <dsp:cNvPr id="0" name=""/>
        <dsp:cNvSpPr/>
      </dsp:nvSpPr>
      <dsp:spPr>
        <a:xfrm>
          <a:off x="1318911" y="334128"/>
          <a:ext cx="4845753" cy="4845753"/>
        </a:xfrm>
        <a:custGeom>
          <a:avLst/>
          <a:gdLst/>
          <a:ahLst/>
          <a:cxnLst/>
          <a:rect l="0" t="0" r="0" b="0"/>
          <a:pathLst>
            <a:path>
              <a:moveTo>
                <a:pt x="73325" y="3014433"/>
              </a:moveTo>
              <a:arcTo wR="2422876" hR="2422876" stAng="9952087" swAng="709318"/>
            </a:path>
          </a:pathLst>
        </a:custGeom>
        <a:noFill/>
        <a:ln w="12700" cap="flat" cmpd="sng" algn="ctr">
          <a:solidFill>
            <a:schemeClr val="accent6">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0153179D-C60F-4262-A5FF-BE93C79E9273}">
      <dsp:nvSpPr>
        <dsp:cNvPr id="0" name=""/>
        <dsp:cNvSpPr/>
      </dsp:nvSpPr>
      <dsp:spPr>
        <a:xfrm>
          <a:off x="283127" y="2057079"/>
          <a:ext cx="2129066" cy="632328"/>
        </a:xfrm>
        <a:prstGeom prst="roundRect">
          <a:avLst/>
        </a:prstGeom>
        <a:solidFill>
          <a:schemeClr val="lt1">
            <a:hueOff val="0"/>
            <a:satOff val="0"/>
            <a:lumOff val="0"/>
            <a:alphaOff val="0"/>
          </a:schemeClr>
        </a:solidFill>
        <a:ln w="12700" cap="flat" cmpd="sng" algn="ctr">
          <a:solidFill>
            <a:scrgbClr r="0" g="0" b="0"/>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688975">
            <a:lnSpc>
              <a:spcPct val="90000"/>
            </a:lnSpc>
            <a:spcBef>
              <a:spcPct val="0"/>
            </a:spcBef>
            <a:spcAft>
              <a:spcPct val="35000"/>
            </a:spcAft>
          </a:pPr>
          <a:r>
            <a:rPr lang="en-US" sz="1550" kern="1200" dirty="0" smtClean="0">
              <a:latin typeface="+mj-lt"/>
            </a:rPr>
            <a:t>8. Discuss Possible Professional Development Plan</a:t>
          </a:r>
          <a:endParaRPr lang="en-US" sz="1550" kern="1200" dirty="0">
            <a:latin typeface="+mj-lt"/>
          </a:endParaRPr>
        </a:p>
      </dsp:txBody>
      <dsp:txXfrm>
        <a:off x="313995" y="2087947"/>
        <a:ext cx="2067330" cy="570592"/>
      </dsp:txXfrm>
    </dsp:sp>
    <dsp:sp modelId="{9CA6022E-D68C-4C13-9EAE-80FD459F3073}">
      <dsp:nvSpPr>
        <dsp:cNvPr id="0" name=""/>
        <dsp:cNvSpPr/>
      </dsp:nvSpPr>
      <dsp:spPr>
        <a:xfrm>
          <a:off x="1390847" y="-11371"/>
          <a:ext cx="4845753" cy="4845753"/>
        </a:xfrm>
        <a:custGeom>
          <a:avLst/>
          <a:gdLst/>
          <a:ahLst/>
          <a:cxnLst/>
          <a:rect l="0" t="0" r="0" b="0"/>
          <a:pathLst>
            <a:path>
              <a:moveTo>
                <a:pt x="47325" y="1946338"/>
              </a:moveTo>
              <a:arcTo wR="2422876" hR="2422876" stAng="11480582" swAng="530077"/>
            </a:path>
          </a:pathLst>
        </a:custGeom>
        <a:noFill/>
        <a:ln w="12700" cap="flat" cmpd="sng" algn="ctr">
          <a:solidFill>
            <a:schemeClr val="accent6">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C2259166-F7A6-46AA-9611-A8B7E9549411}">
      <dsp:nvSpPr>
        <dsp:cNvPr id="0" name=""/>
        <dsp:cNvSpPr/>
      </dsp:nvSpPr>
      <dsp:spPr>
        <a:xfrm>
          <a:off x="1068786" y="753735"/>
          <a:ext cx="1522146" cy="706830"/>
        </a:xfrm>
        <a:prstGeom prst="roundRect">
          <a:avLst/>
        </a:prstGeom>
        <a:solidFill>
          <a:schemeClr val="lt1">
            <a:hueOff val="0"/>
            <a:satOff val="0"/>
            <a:lumOff val="0"/>
            <a:alphaOff val="0"/>
          </a:schemeClr>
        </a:solidFill>
        <a:ln w="12700" cap="flat" cmpd="sng" algn="ctr">
          <a:solidFill>
            <a:scrgbClr r="0" g="0" b="0"/>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688975">
            <a:lnSpc>
              <a:spcPct val="90000"/>
            </a:lnSpc>
            <a:spcBef>
              <a:spcPct val="0"/>
            </a:spcBef>
            <a:spcAft>
              <a:spcPct val="35000"/>
            </a:spcAft>
          </a:pPr>
          <a:r>
            <a:rPr lang="en-US" sz="1550" kern="1200" dirty="0" smtClean="0">
              <a:latin typeface="+mj-lt"/>
            </a:rPr>
            <a:t>9.  Merit Rewards Process</a:t>
          </a:r>
          <a:endParaRPr lang="en-US" sz="1550" kern="1200" dirty="0">
            <a:latin typeface="+mj-lt"/>
          </a:endParaRPr>
        </a:p>
      </dsp:txBody>
      <dsp:txXfrm>
        <a:off x="1103291" y="788240"/>
        <a:ext cx="1453136" cy="637820"/>
      </dsp:txXfrm>
    </dsp:sp>
    <dsp:sp modelId="{E1C1875C-8570-4F20-A417-ED2776D74596}">
      <dsp:nvSpPr>
        <dsp:cNvPr id="0" name=""/>
        <dsp:cNvSpPr/>
      </dsp:nvSpPr>
      <dsp:spPr>
        <a:xfrm>
          <a:off x="888922" y="474854"/>
          <a:ext cx="4845753" cy="4845753"/>
        </a:xfrm>
        <a:custGeom>
          <a:avLst/>
          <a:gdLst/>
          <a:ahLst/>
          <a:cxnLst/>
          <a:rect l="0" t="0" r="0" b="0"/>
          <a:pathLst>
            <a:path>
              <a:moveTo>
                <a:pt x="1429619" y="212950"/>
              </a:moveTo>
              <a:arcTo wR="2422876" hR="2422876" stAng="14747900" swAng="645056"/>
            </a:path>
          </a:pathLst>
        </a:custGeom>
        <a:noFill/>
        <a:ln w="12700" cap="flat" cmpd="sng" algn="ctr">
          <a:solidFill>
            <a:schemeClr val="accent6">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EA9572-D251-4E64-9F2A-8B1BBB803DD2}" type="datetimeFigureOut">
              <a:rPr lang="en-US" smtClean="0"/>
              <a:t>9/12/2012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02EC02-FA72-433A-A1ED-33C9F06253C9}" type="slidenum">
              <a:rPr lang="en-US" smtClean="0"/>
              <a:t>‹#›</a:t>
            </a:fld>
            <a:endParaRPr lang="en-US"/>
          </a:p>
        </p:txBody>
      </p:sp>
    </p:spTree>
    <p:extLst>
      <p:ext uri="{BB962C8B-B14F-4D97-AF65-F5344CB8AC3E}">
        <p14:creationId xmlns:p14="http://schemas.microsoft.com/office/powerpoint/2010/main" val="18072890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78B7C1-36A8-4B0B-93A7-0EE82AC0BE9D}" type="slidenum">
              <a:rPr lang="en-US" smtClean="0"/>
              <a:t>1</a:t>
            </a:fld>
            <a:endParaRPr lang="en-US"/>
          </a:p>
        </p:txBody>
      </p:sp>
    </p:spTree>
    <p:extLst>
      <p:ext uri="{BB962C8B-B14F-4D97-AF65-F5344CB8AC3E}">
        <p14:creationId xmlns:p14="http://schemas.microsoft.com/office/powerpoint/2010/main" val="37807990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834">
              <a:defRPr/>
            </a:pPr>
            <a:r>
              <a:rPr lang="en-US" dirty="0"/>
              <a:t>Ask questions of yourself after the appraisal discussion is complete. </a:t>
            </a:r>
          </a:p>
        </p:txBody>
      </p:sp>
      <p:sp>
        <p:nvSpPr>
          <p:cNvPr id="4" name="Slide Number Placeholder 3"/>
          <p:cNvSpPr>
            <a:spLocks noGrp="1"/>
          </p:cNvSpPr>
          <p:nvPr>
            <p:ph type="sldNum" sz="quarter" idx="10"/>
          </p:nvPr>
        </p:nvSpPr>
        <p:spPr/>
        <p:txBody>
          <a:bodyPr/>
          <a:lstStyle/>
          <a:p>
            <a:fld id="{D131565E-E998-40F5-A32C-035A9DD0AD78}" type="slidenum">
              <a:rPr lang="en-US" smtClean="0"/>
              <a:t>20</a:t>
            </a:fld>
            <a:endParaRPr lang="en-US"/>
          </a:p>
        </p:txBody>
      </p:sp>
    </p:spTree>
    <p:extLst>
      <p:ext uri="{BB962C8B-B14F-4D97-AF65-F5344CB8AC3E}">
        <p14:creationId xmlns:p14="http://schemas.microsoft.com/office/powerpoint/2010/main" val="658017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31565E-E998-40F5-A32C-035A9DD0AD78}" type="slidenum">
              <a:rPr lang="en-US" smtClean="0"/>
              <a:t>4</a:t>
            </a:fld>
            <a:endParaRPr lang="en-US"/>
          </a:p>
        </p:txBody>
      </p:sp>
    </p:spTree>
    <p:extLst>
      <p:ext uri="{BB962C8B-B14F-4D97-AF65-F5344CB8AC3E}">
        <p14:creationId xmlns:p14="http://schemas.microsoft.com/office/powerpoint/2010/main" val="1351032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mj-lt"/>
              <a:buAutoNum type="arabicPeriod"/>
            </a:pPr>
            <a:r>
              <a:rPr lang="en-US" b="1" dirty="0"/>
              <a:t>Quality</a:t>
            </a:r>
            <a:r>
              <a:rPr lang="en-US" dirty="0"/>
              <a:t> - how well work must be done in terms of accuracy, appearance, completeness, thoroughness, precision, and compliance with professional standards which may have been established for an occupation</a:t>
            </a:r>
          </a:p>
          <a:p>
            <a:pPr>
              <a:buFont typeface="+mj-lt"/>
              <a:buAutoNum type="arabicPeriod"/>
            </a:pPr>
            <a:r>
              <a:rPr lang="en-US" b="1" dirty="0"/>
              <a:t>Quantity</a:t>
            </a:r>
            <a:r>
              <a:rPr lang="en-US" dirty="0"/>
              <a:t> - how much work must be completed within a given time period.</a:t>
            </a:r>
          </a:p>
          <a:p>
            <a:pPr>
              <a:buFont typeface="+mj-lt"/>
              <a:buAutoNum type="arabicPeriod"/>
            </a:pPr>
            <a:r>
              <a:rPr lang="en-US" b="1" dirty="0"/>
              <a:t>Timeliness</a:t>
            </a:r>
            <a:r>
              <a:rPr lang="en-US" dirty="0"/>
              <a:t> - when, how soon, within what time period work must be done</a:t>
            </a:r>
          </a:p>
          <a:p>
            <a:pPr>
              <a:buFont typeface="+mj-lt"/>
              <a:buAutoNum type="arabicPeriod"/>
            </a:pPr>
            <a:r>
              <a:rPr lang="en-US" b="1" dirty="0"/>
              <a:t>Effective use of Resources </a:t>
            </a:r>
            <a:r>
              <a:rPr lang="en-US" dirty="0"/>
              <a:t>- assess the cost/benefits or use of resources such as money, equipment, personnel, time</a:t>
            </a:r>
          </a:p>
          <a:p>
            <a:pPr>
              <a:buFont typeface="+mj-lt"/>
              <a:buAutoNum type="arabicPeriod"/>
            </a:pPr>
            <a:r>
              <a:rPr lang="en-US" b="1" dirty="0"/>
              <a:t>Manner of Performance </a:t>
            </a:r>
            <a:r>
              <a:rPr lang="en-US" dirty="0"/>
              <a:t>-  describes specific behaviors that have an impact on outcomes such as cooperation and courtesy (sometimes inappropriately referred to as "attitude")</a:t>
            </a:r>
          </a:p>
          <a:p>
            <a:pPr>
              <a:buFont typeface="+mj-lt"/>
              <a:buAutoNum type="arabicPeriod"/>
            </a:pPr>
            <a:r>
              <a:rPr lang="en-US" b="1" dirty="0"/>
              <a:t>Method of Performing </a:t>
            </a:r>
            <a:r>
              <a:rPr lang="en-US" dirty="0"/>
              <a:t>- used if there are rules regarding the methods and procedures which must be used to accomplish assignments work.</a:t>
            </a:r>
          </a:p>
        </p:txBody>
      </p:sp>
      <p:sp>
        <p:nvSpPr>
          <p:cNvPr id="4" name="Slide Number Placeholder 3"/>
          <p:cNvSpPr>
            <a:spLocks noGrp="1"/>
          </p:cNvSpPr>
          <p:nvPr>
            <p:ph type="sldNum" sz="quarter" idx="10"/>
          </p:nvPr>
        </p:nvSpPr>
        <p:spPr/>
        <p:txBody>
          <a:bodyPr/>
          <a:lstStyle/>
          <a:p>
            <a:fld id="{D131565E-E998-40F5-A32C-035A9DD0AD78}" type="slidenum">
              <a:rPr lang="en-US" smtClean="0"/>
              <a:t>6</a:t>
            </a:fld>
            <a:endParaRPr lang="en-US"/>
          </a:p>
        </p:txBody>
      </p:sp>
    </p:spTree>
    <p:extLst>
      <p:ext uri="{BB962C8B-B14F-4D97-AF65-F5344CB8AC3E}">
        <p14:creationId xmlns:p14="http://schemas.microsoft.com/office/powerpoint/2010/main" val="11411630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834">
              <a:defRPr/>
            </a:pPr>
            <a:r>
              <a:rPr lang="en-US" dirty="0"/>
              <a:t>To develop a reliable record of events, it is recommended that the supervisor keep informal notes regarding specific performance events throughout the evaluation period.  The staff member should be informed in advance that samples of performance will be recorded. </a:t>
            </a:r>
          </a:p>
          <a:p>
            <a:endParaRPr lang="en-US" dirty="0"/>
          </a:p>
        </p:txBody>
      </p:sp>
      <p:sp>
        <p:nvSpPr>
          <p:cNvPr id="4" name="Slide Number Placeholder 3"/>
          <p:cNvSpPr>
            <a:spLocks noGrp="1"/>
          </p:cNvSpPr>
          <p:nvPr>
            <p:ph type="sldNum" sz="quarter" idx="10"/>
          </p:nvPr>
        </p:nvSpPr>
        <p:spPr/>
        <p:txBody>
          <a:bodyPr/>
          <a:lstStyle/>
          <a:p>
            <a:fld id="{D131565E-E998-40F5-A32C-035A9DD0AD78}" type="slidenum">
              <a:rPr lang="en-US" smtClean="0"/>
              <a:t>9</a:t>
            </a:fld>
            <a:endParaRPr lang="en-US"/>
          </a:p>
        </p:txBody>
      </p:sp>
    </p:spTree>
    <p:extLst>
      <p:ext uri="{BB962C8B-B14F-4D97-AF65-F5344CB8AC3E}">
        <p14:creationId xmlns:p14="http://schemas.microsoft.com/office/powerpoint/2010/main" val="20899106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b="1" dirty="0"/>
              <a:t>Further Motivation Tips</a:t>
            </a:r>
          </a:p>
          <a:p>
            <a:r>
              <a:rPr lang="en-US" dirty="0"/>
              <a:t>Motivation works best when its focus is on enhancing and sustaining performance. The more you know your staff, their needs and desires related to their job performance, the more you will understand what motivates them.</a:t>
            </a:r>
          </a:p>
          <a:p>
            <a:endParaRPr lang="en-US" dirty="0"/>
          </a:p>
        </p:txBody>
      </p:sp>
      <p:sp>
        <p:nvSpPr>
          <p:cNvPr id="4" name="Slide Number Placeholder 3"/>
          <p:cNvSpPr>
            <a:spLocks noGrp="1"/>
          </p:cNvSpPr>
          <p:nvPr>
            <p:ph type="sldNum" sz="quarter" idx="10"/>
          </p:nvPr>
        </p:nvSpPr>
        <p:spPr/>
        <p:txBody>
          <a:bodyPr/>
          <a:lstStyle/>
          <a:p>
            <a:fld id="{D131565E-E998-40F5-A32C-035A9DD0AD78}" type="slidenum">
              <a:rPr lang="en-US" smtClean="0"/>
              <a:t>12</a:t>
            </a:fld>
            <a:endParaRPr lang="en-US"/>
          </a:p>
        </p:txBody>
      </p:sp>
    </p:spTree>
    <p:extLst>
      <p:ext uri="{BB962C8B-B14F-4D97-AF65-F5344CB8AC3E}">
        <p14:creationId xmlns:p14="http://schemas.microsoft.com/office/powerpoint/2010/main" val="34782173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Appropriate</a:t>
            </a:r>
            <a:r>
              <a:rPr lang="en-US" baseline="0" dirty="0" smtClean="0"/>
              <a:t> circumstances mean: </a:t>
            </a:r>
            <a:r>
              <a:rPr lang="en-US" dirty="0"/>
              <a:t>change of supervisor or transfer to a different job during the probationary period or other similar situations.</a:t>
            </a:r>
          </a:p>
        </p:txBody>
      </p:sp>
      <p:sp>
        <p:nvSpPr>
          <p:cNvPr id="4" name="Slide Number Placeholder 3"/>
          <p:cNvSpPr>
            <a:spLocks noGrp="1"/>
          </p:cNvSpPr>
          <p:nvPr>
            <p:ph type="sldNum" sz="quarter" idx="10"/>
          </p:nvPr>
        </p:nvSpPr>
        <p:spPr/>
        <p:txBody>
          <a:bodyPr/>
          <a:lstStyle/>
          <a:p>
            <a:fld id="{0B78B7C1-36A8-4B0B-93A7-0EE82AC0BE9D}" type="slidenum">
              <a:rPr lang="en-US" smtClean="0"/>
              <a:t>15</a:t>
            </a:fld>
            <a:endParaRPr lang="en-US"/>
          </a:p>
        </p:txBody>
      </p:sp>
    </p:spTree>
    <p:extLst>
      <p:ext uri="{BB962C8B-B14F-4D97-AF65-F5344CB8AC3E}">
        <p14:creationId xmlns:p14="http://schemas.microsoft.com/office/powerpoint/2010/main" val="35010586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834">
              <a:defRPr/>
            </a:pPr>
            <a:r>
              <a:rPr lang="en-US" b="1" dirty="0"/>
              <a:t>Frequent Communication</a:t>
            </a:r>
            <a:endParaRPr lang="en-US" dirty="0"/>
          </a:p>
          <a:p>
            <a:pPr defTabSz="914834">
              <a:defRPr/>
            </a:pPr>
            <a:r>
              <a:rPr lang="en-US" dirty="0"/>
              <a:t>Planned </a:t>
            </a:r>
            <a:r>
              <a:rPr lang="en-US" u="sng" dirty="0"/>
              <a:t>frequent</a:t>
            </a:r>
            <a:r>
              <a:rPr lang="en-US" dirty="0"/>
              <a:t> communication and feedback on job performance helps overcome fear during the actual formal performance appraisal session.</a:t>
            </a:r>
          </a:p>
          <a:p>
            <a:r>
              <a:rPr lang="en-US" b="1" dirty="0"/>
              <a:t>Judge Your Own Performance</a:t>
            </a:r>
            <a:endParaRPr lang="en-US" dirty="0"/>
          </a:p>
          <a:p>
            <a:r>
              <a:rPr lang="en-US" dirty="0"/>
              <a:t>Evaluate your own performance before you evaluate the staff member's performance.  Are you responsible for their good or bad performance?</a:t>
            </a:r>
          </a:p>
          <a:p>
            <a:r>
              <a:rPr lang="en-US" b="1" dirty="0"/>
              <a:t>Warm-Up Period</a:t>
            </a:r>
            <a:endParaRPr lang="en-US" dirty="0"/>
          </a:p>
          <a:p>
            <a:r>
              <a:rPr lang="en-US" dirty="0"/>
              <a:t>Take the time to develop rapport and discuss the advantages of an appraisal. Review the information on hand to measure the staff member's performance.</a:t>
            </a:r>
          </a:p>
          <a:p>
            <a:r>
              <a:rPr lang="en-US" b="1" dirty="0"/>
              <a:t>Be Candid &amp; Be Specific</a:t>
            </a:r>
            <a:endParaRPr lang="en-US" dirty="0"/>
          </a:p>
          <a:p>
            <a:r>
              <a:rPr lang="en-US" dirty="0"/>
              <a:t>Candidly get right to the point in discussing a staff member's performance on the job.  Honesty and candor will result in a big payoff for you and the staff member.</a:t>
            </a:r>
          </a:p>
          <a:p>
            <a:r>
              <a:rPr lang="en-US" b="1" dirty="0"/>
              <a:t>Build on Strengths</a:t>
            </a:r>
            <a:endParaRPr lang="en-US" dirty="0"/>
          </a:p>
          <a:p>
            <a:r>
              <a:rPr lang="en-US" dirty="0"/>
              <a:t>This approach enables the staff member to work toward their greatest potential.  The staff member must use their strengths to accomplish a job; they cannot use their weaknesses.</a:t>
            </a:r>
          </a:p>
          <a:p>
            <a:r>
              <a:rPr lang="en-US" b="1" dirty="0"/>
              <a:t>Be a Positive Listener</a:t>
            </a:r>
            <a:endParaRPr lang="en-US" dirty="0"/>
          </a:p>
          <a:p>
            <a:r>
              <a:rPr lang="en-US" dirty="0"/>
              <a:t>Listen attentively.  Non-verbal communication often says more than words.</a:t>
            </a:r>
          </a:p>
          <a:p>
            <a:r>
              <a:rPr lang="en-US" b="1" dirty="0"/>
              <a:t>Judge Performance - Not the Person</a:t>
            </a:r>
            <a:endParaRPr lang="en-US" dirty="0"/>
          </a:p>
          <a:p>
            <a:r>
              <a:rPr lang="en-US" dirty="0"/>
              <a:t>Judge a staff member’s performance and results.  Don't judge personality or personal traits.</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D131565E-E998-40F5-A32C-035A9DD0AD78}" type="slidenum">
              <a:rPr lang="en-US" smtClean="0"/>
              <a:t>16</a:t>
            </a:fld>
            <a:endParaRPr lang="en-US"/>
          </a:p>
        </p:txBody>
      </p:sp>
    </p:spTree>
    <p:extLst>
      <p:ext uri="{BB962C8B-B14F-4D97-AF65-F5344CB8AC3E}">
        <p14:creationId xmlns:p14="http://schemas.microsoft.com/office/powerpoint/2010/main" val="35142106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834">
              <a:defRPr/>
            </a:pPr>
            <a:r>
              <a:rPr lang="en-US" b="1" dirty="0"/>
              <a:t>Frequent Communication</a:t>
            </a:r>
            <a:endParaRPr lang="en-US" dirty="0"/>
          </a:p>
          <a:p>
            <a:pPr defTabSz="914834">
              <a:defRPr/>
            </a:pPr>
            <a:r>
              <a:rPr lang="en-US" dirty="0"/>
              <a:t>Planned </a:t>
            </a:r>
            <a:r>
              <a:rPr lang="en-US" u="sng" dirty="0"/>
              <a:t>frequent</a:t>
            </a:r>
            <a:r>
              <a:rPr lang="en-US" dirty="0"/>
              <a:t> communication and feedback on job performance helps overcome fear during the actual formal performance appraisal session.</a:t>
            </a:r>
          </a:p>
          <a:p>
            <a:r>
              <a:rPr lang="en-US" b="1" dirty="0"/>
              <a:t>Judge Your Own Performance</a:t>
            </a:r>
            <a:endParaRPr lang="en-US" dirty="0"/>
          </a:p>
          <a:p>
            <a:r>
              <a:rPr lang="en-US" dirty="0"/>
              <a:t>Evaluate your own performance before you evaluate the staff member's performance.  Are you responsible for their good or bad performance?</a:t>
            </a:r>
          </a:p>
          <a:p>
            <a:r>
              <a:rPr lang="en-US" b="1" dirty="0"/>
              <a:t>Warm-Up Period</a:t>
            </a:r>
            <a:endParaRPr lang="en-US" dirty="0"/>
          </a:p>
          <a:p>
            <a:r>
              <a:rPr lang="en-US" dirty="0"/>
              <a:t>Take the time to develop rapport and discuss the advantages of an appraisal. Review the information on hand to measure the staff member's performance.</a:t>
            </a:r>
          </a:p>
          <a:p>
            <a:r>
              <a:rPr lang="en-US" b="1" dirty="0"/>
              <a:t>Be Candid &amp; Be Specific</a:t>
            </a:r>
            <a:endParaRPr lang="en-US" dirty="0"/>
          </a:p>
          <a:p>
            <a:r>
              <a:rPr lang="en-US" dirty="0"/>
              <a:t>Candidly get right to the point in discussing a staff member's performance on the job.  Honesty and candor will result in a big payoff for you and the staff member.</a:t>
            </a:r>
          </a:p>
          <a:p>
            <a:r>
              <a:rPr lang="en-US" b="1" dirty="0"/>
              <a:t>Build on Strengths</a:t>
            </a:r>
            <a:endParaRPr lang="en-US" dirty="0"/>
          </a:p>
          <a:p>
            <a:r>
              <a:rPr lang="en-US" dirty="0"/>
              <a:t>This approach enables the staff member to work toward their greatest potential.  The staff member must use their strengths to accomplish a job; they cannot use their weaknesses.</a:t>
            </a:r>
          </a:p>
          <a:p>
            <a:r>
              <a:rPr lang="en-US" b="1" dirty="0"/>
              <a:t>Be a Positive Listener</a:t>
            </a:r>
            <a:endParaRPr lang="en-US" dirty="0"/>
          </a:p>
          <a:p>
            <a:r>
              <a:rPr lang="en-US" dirty="0"/>
              <a:t>Listen attentively.  Non-verbal communication often says more than words.</a:t>
            </a:r>
          </a:p>
          <a:p>
            <a:r>
              <a:rPr lang="en-US" b="1" dirty="0"/>
              <a:t>Judge Performance - Not the Person</a:t>
            </a:r>
            <a:endParaRPr lang="en-US" dirty="0"/>
          </a:p>
          <a:p>
            <a:r>
              <a:rPr lang="en-US" dirty="0"/>
              <a:t>Judge a staff member’s performance and results.  Don't judge personality or personal traits.</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D131565E-E998-40F5-A32C-035A9DD0AD78}" type="slidenum">
              <a:rPr lang="en-US" smtClean="0"/>
              <a:t>17</a:t>
            </a:fld>
            <a:endParaRPr lang="en-US"/>
          </a:p>
        </p:txBody>
      </p:sp>
    </p:spTree>
    <p:extLst>
      <p:ext uri="{BB962C8B-B14F-4D97-AF65-F5344CB8AC3E}">
        <p14:creationId xmlns:p14="http://schemas.microsoft.com/office/powerpoint/2010/main" val="35142106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834">
              <a:defRPr/>
            </a:pPr>
            <a:r>
              <a:rPr lang="en-US" dirty="0"/>
              <a:t>This staff member demonstrates a thorough understanding of the job, frequently perceives aspects of the position which are seldom perceived by others, and initiates, plans for, and accomplishes many innovative and valuable objectives for the unit/department/University</a:t>
            </a:r>
          </a:p>
          <a:p>
            <a:endParaRPr lang="en-US" dirty="0"/>
          </a:p>
        </p:txBody>
      </p:sp>
      <p:sp>
        <p:nvSpPr>
          <p:cNvPr id="4" name="Slide Number Placeholder 3"/>
          <p:cNvSpPr>
            <a:spLocks noGrp="1"/>
          </p:cNvSpPr>
          <p:nvPr>
            <p:ph type="sldNum" sz="quarter" idx="10"/>
          </p:nvPr>
        </p:nvSpPr>
        <p:spPr/>
        <p:txBody>
          <a:bodyPr/>
          <a:lstStyle/>
          <a:p>
            <a:fld id="{D131565E-E998-40F5-A32C-035A9DD0AD78}" type="slidenum">
              <a:rPr lang="en-US" smtClean="0"/>
              <a:t>18</a:t>
            </a:fld>
            <a:endParaRPr lang="en-US"/>
          </a:p>
        </p:txBody>
      </p:sp>
    </p:spTree>
    <p:extLst>
      <p:ext uri="{BB962C8B-B14F-4D97-AF65-F5344CB8AC3E}">
        <p14:creationId xmlns:p14="http://schemas.microsoft.com/office/powerpoint/2010/main" val="15360911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37291D7-1588-4164-B7C8-16694014A2A4}" type="datetimeFigureOut">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73D34A-3716-4E59-9DE7-0E2053D7CE8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7291D7-1588-4164-B7C8-16694014A2A4}" type="datetimeFigureOut">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73D34A-3716-4E59-9DE7-0E2053D7CE8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7291D7-1588-4164-B7C8-16694014A2A4}" type="datetimeFigureOut">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73D34A-3716-4E59-9DE7-0E2053D7CE8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7291D7-1588-4164-B7C8-16694014A2A4}" type="datetimeFigureOut">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73D34A-3716-4E59-9DE7-0E2053D7CE8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7291D7-1588-4164-B7C8-16694014A2A4}" type="datetimeFigureOut">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73D34A-3716-4E59-9DE7-0E2053D7CE8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37291D7-1588-4164-B7C8-16694014A2A4}" type="datetimeFigureOut">
              <a:rPr lang="en-US" smtClean="0"/>
              <a:t>9/12/2012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73D34A-3716-4E59-9DE7-0E2053D7CE8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7291D7-1588-4164-B7C8-16694014A2A4}" type="datetimeFigureOut">
              <a:rPr lang="en-US" smtClean="0"/>
              <a:t>9/12/2012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73D34A-3716-4E59-9DE7-0E2053D7CE8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7291D7-1588-4164-B7C8-16694014A2A4}" type="datetimeFigureOut">
              <a:rPr lang="en-US" smtClean="0"/>
              <a:t>9/12/2012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73D34A-3716-4E59-9DE7-0E2053D7CE8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7291D7-1588-4164-B7C8-16694014A2A4}" type="datetimeFigureOut">
              <a:rPr lang="en-US" smtClean="0"/>
              <a:t>9/12/2012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73D34A-3716-4E59-9DE7-0E2053D7CE8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7291D7-1588-4164-B7C8-16694014A2A4}" type="datetimeFigureOut">
              <a:rPr lang="en-US" smtClean="0"/>
              <a:t>9/12/2012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73D34A-3716-4E59-9DE7-0E2053D7CE8C}"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D37291D7-1588-4164-B7C8-16694014A2A4}" type="datetimeFigureOut">
              <a:rPr lang="en-US" smtClean="0"/>
              <a:t>9/12/2012</a:t>
            </a:fld>
            <a:endParaRPr lang="en-US"/>
          </a:p>
        </p:txBody>
      </p:sp>
      <p:sp>
        <p:nvSpPr>
          <p:cNvPr id="9" name="Slide Number Placeholder 8"/>
          <p:cNvSpPr>
            <a:spLocks noGrp="1"/>
          </p:cNvSpPr>
          <p:nvPr>
            <p:ph type="sldNum" sz="quarter" idx="11"/>
          </p:nvPr>
        </p:nvSpPr>
        <p:spPr/>
        <p:txBody>
          <a:bodyPr/>
          <a:lstStyle/>
          <a:p>
            <a:fld id="{C573D34A-3716-4E59-9DE7-0E2053D7CE8C}"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C573D34A-3716-4E59-9DE7-0E2053D7CE8C}"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D37291D7-1588-4164-B7C8-16694014A2A4}" type="datetimeFigureOut">
              <a:rPr lang="en-US" smtClean="0"/>
              <a:t>9/12/2012</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524000"/>
            <a:ext cx="7543800" cy="2308324"/>
          </a:xfrm>
          <a:prstGeom prst="rect">
            <a:avLst/>
          </a:prstGeom>
          <a:noFill/>
        </p:spPr>
        <p:txBody>
          <a:bodyPr wrap="square" lIns="91440" tIns="45720" rIns="91440" bIns="45720">
            <a:spAutoFit/>
          </a:bodyPr>
          <a:lstStyle/>
          <a:p>
            <a:pPr algn="ctr"/>
            <a:r>
              <a:rPr lang="en-US" sz="7200" b="1" cap="none" spc="0" dirty="0" smtClean="0">
                <a:ln w="12700">
                  <a:solidFill>
                    <a:schemeClr val="tx2">
                      <a:satMod val="155000"/>
                    </a:schemeClr>
                  </a:solidFill>
                  <a:prstDash val="solid"/>
                </a:ln>
                <a:solidFill>
                  <a:schemeClr val="accent4">
                    <a:lumMod val="50000"/>
                  </a:schemeClr>
                </a:solidFill>
                <a:effectLst>
                  <a:outerShdw blurRad="41275" dist="20320" dir="1800000" algn="tl" rotWithShape="0">
                    <a:srgbClr val="000000">
                      <a:alpha val="40000"/>
                    </a:srgbClr>
                  </a:outerShdw>
                </a:effectLst>
                <a:latin typeface="+mj-lt"/>
              </a:rPr>
              <a:t>Performance Management</a:t>
            </a:r>
            <a:endParaRPr lang="en-US" sz="7200" b="1" cap="none" spc="0" dirty="0">
              <a:ln w="12700">
                <a:solidFill>
                  <a:schemeClr val="tx2">
                    <a:satMod val="155000"/>
                  </a:schemeClr>
                </a:solidFill>
                <a:prstDash val="solid"/>
              </a:ln>
              <a:solidFill>
                <a:schemeClr val="accent4">
                  <a:lumMod val="50000"/>
                </a:schemeClr>
              </a:solidFill>
              <a:effectLst>
                <a:outerShdw blurRad="41275" dist="20320" dir="1800000" algn="tl" rotWithShape="0">
                  <a:srgbClr val="000000">
                    <a:alpha val="40000"/>
                  </a:srgbClr>
                </a:outerShdw>
              </a:effectLst>
              <a:latin typeface="+mj-lt"/>
            </a:endParaRPr>
          </a:p>
        </p:txBody>
      </p:sp>
      <p:sp>
        <p:nvSpPr>
          <p:cNvPr id="3" name="Slide Number Placeholder 2"/>
          <p:cNvSpPr>
            <a:spLocks noGrp="1"/>
          </p:cNvSpPr>
          <p:nvPr>
            <p:ph type="sldNum" sz="quarter" idx="12"/>
          </p:nvPr>
        </p:nvSpPr>
        <p:spPr/>
        <p:txBody>
          <a:bodyPr/>
          <a:lstStyle/>
          <a:p>
            <a:fld id="{C31469D3-FFE4-4450-BBE8-D21328515773}" type="slidenum">
              <a:rPr lang="en-US" smtClean="0"/>
              <a:t>1</a:t>
            </a:fld>
            <a:endParaRPr lang="en-US"/>
          </a:p>
        </p:txBody>
      </p:sp>
    </p:spTree>
    <p:extLst>
      <p:ext uri="{BB962C8B-B14F-4D97-AF65-F5344CB8AC3E}">
        <p14:creationId xmlns:p14="http://schemas.microsoft.com/office/powerpoint/2010/main" val="35748102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89857" y="1066800"/>
            <a:ext cx="7815943" cy="5410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200" b="1" dirty="0">
                <a:latin typeface="+mj-lt"/>
              </a:rPr>
              <a:t>Developing Performance Goals/Objectives</a:t>
            </a:r>
          </a:p>
          <a:p>
            <a:pPr marL="0" indent="0" algn="ctr">
              <a:buNone/>
            </a:pPr>
            <a:r>
              <a:rPr lang="en-US" sz="1800" b="1" dirty="0">
                <a:latin typeface="+mj-lt"/>
              </a:rPr>
              <a:t> </a:t>
            </a:r>
            <a:r>
              <a:rPr lang="en-US" sz="1800" b="1" dirty="0" smtClean="0">
                <a:latin typeface="+mj-lt"/>
              </a:rPr>
              <a:t>Example</a:t>
            </a:r>
            <a:endParaRPr lang="en-US" sz="1600" b="1" dirty="0">
              <a:latin typeface="+mj-lt"/>
            </a:endParaRPr>
          </a:p>
          <a:p>
            <a:pPr marL="0" indent="0" algn="ctr">
              <a:spcBef>
                <a:spcPts val="0"/>
              </a:spcBef>
              <a:buNone/>
            </a:pPr>
            <a:endParaRPr lang="en-US" sz="1800" b="1" dirty="0">
              <a:latin typeface="+mj-lt"/>
            </a:endParaRPr>
          </a:p>
          <a:p>
            <a:pPr marL="0" indent="0">
              <a:spcBef>
                <a:spcPts val="0"/>
              </a:spcBef>
              <a:buNone/>
            </a:pPr>
            <a:r>
              <a:rPr lang="en-US" sz="2000" b="1" dirty="0">
                <a:latin typeface="+mj-lt"/>
              </a:rPr>
              <a:t>Problem</a:t>
            </a:r>
          </a:p>
          <a:p>
            <a:pPr marL="0" indent="0">
              <a:spcBef>
                <a:spcPts val="0"/>
              </a:spcBef>
              <a:buNone/>
            </a:pPr>
            <a:r>
              <a:rPr lang="en-US" sz="2000" dirty="0">
                <a:latin typeface="+mj-lt"/>
              </a:rPr>
              <a:t>An employee has been making mistakes while entering the payroll for the last month.  They have had to go back and correct their mistakes the next day, taking time away from other projects. </a:t>
            </a:r>
          </a:p>
          <a:p>
            <a:pPr marL="0" indent="0">
              <a:spcBef>
                <a:spcPts val="0"/>
              </a:spcBef>
              <a:buNone/>
            </a:pPr>
            <a:endParaRPr lang="en-US" sz="2000" dirty="0">
              <a:latin typeface="+mj-lt"/>
            </a:endParaRPr>
          </a:p>
          <a:p>
            <a:pPr marL="0" indent="0">
              <a:spcBef>
                <a:spcPts val="0"/>
              </a:spcBef>
              <a:buNone/>
            </a:pPr>
            <a:r>
              <a:rPr lang="en-US" sz="2000" b="1" dirty="0">
                <a:latin typeface="+mj-lt"/>
              </a:rPr>
              <a:t>Performance Need</a:t>
            </a:r>
          </a:p>
          <a:p>
            <a:pPr marL="0" indent="0">
              <a:spcBef>
                <a:spcPts val="0"/>
              </a:spcBef>
              <a:buNone/>
            </a:pPr>
            <a:r>
              <a:rPr lang="en-US" sz="2000" dirty="0">
                <a:latin typeface="+mj-lt"/>
              </a:rPr>
              <a:t>Employee needs to prepare all work accurately and on time in order to keep on schedule and provide the other administrative services as part of their job.</a:t>
            </a:r>
          </a:p>
        </p:txBody>
      </p:sp>
      <p:sp>
        <p:nvSpPr>
          <p:cNvPr id="7" name="Title 1"/>
          <p:cNvSpPr txBox="1">
            <a:spLocks/>
          </p:cNvSpPr>
          <p:nvPr/>
        </p:nvSpPr>
        <p:spPr>
          <a:xfrm>
            <a:off x="457200" y="122238"/>
            <a:ext cx="77724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chemeClr val="tx2"/>
                </a:solidFill>
              </a:rPr>
              <a:t>Performance Management</a:t>
            </a:r>
            <a:endParaRPr lang="en-US" sz="3600" dirty="0"/>
          </a:p>
        </p:txBody>
      </p:sp>
      <p:cxnSp>
        <p:nvCxnSpPr>
          <p:cNvPr id="8" name="Straight Connector 7"/>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C31469D3-FFE4-4450-BBE8-D21328515773}" type="slidenum">
              <a:rPr lang="en-US" smtClean="0"/>
              <a:t>10</a:t>
            </a:fld>
            <a:endParaRPr lang="en-US"/>
          </a:p>
        </p:txBody>
      </p:sp>
    </p:spTree>
    <p:extLst>
      <p:ext uri="{BB962C8B-B14F-4D97-AF65-F5344CB8AC3E}">
        <p14:creationId xmlns:p14="http://schemas.microsoft.com/office/powerpoint/2010/main" val="16866605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89857" y="1066800"/>
            <a:ext cx="7815943" cy="5410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200" b="1" dirty="0">
                <a:latin typeface="+mj-lt"/>
              </a:rPr>
              <a:t>Developing Performance Goals/Objectives</a:t>
            </a:r>
          </a:p>
          <a:p>
            <a:pPr marL="0" indent="0" algn="ctr">
              <a:buNone/>
            </a:pPr>
            <a:r>
              <a:rPr lang="en-US" sz="1800" b="1" dirty="0">
                <a:latin typeface="+mj-lt"/>
              </a:rPr>
              <a:t> </a:t>
            </a:r>
            <a:r>
              <a:rPr lang="en-US" sz="1800" b="1" dirty="0" smtClean="0">
                <a:latin typeface="+mj-lt"/>
              </a:rPr>
              <a:t>Example</a:t>
            </a:r>
            <a:endParaRPr lang="en-US" sz="1600" b="1" dirty="0">
              <a:latin typeface="+mj-lt"/>
            </a:endParaRPr>
          </a:p>
          <a:p>
            <a:pPr marL="0" indent="0" algn="ctr">
              <a:spcBef>
                <a:spcPts val="0"/>
              </a:spcBef>
              <a:buNone/>
            </a:pPr>
            <a:endParaRPr lang="en-US" sz="1800" b="1" dirty="0">
              <a:latin typeface="+mj-lt"/>
            </a:endParaRPr>
          </a:p>
          <a:p>
            <a:pPr marL="0" indent="0">
              <a:spcBef>
                <a:spcPts val="0"/>
              </a:spcBef>
              <a:buNone/>
            </a:pPr>
            <a:r>
              <a:rPr lang="en-US" sz="2000" b="1" dirty="0">
                <a:latin typeface="+mj-lt"/>
              </a:rPr>
              <a:t>Goal</a:t>
            </a:r>
          </a:p>
          <a:p>
            <a:pPr marL="0" indent="0">
              <a:spcBef>
                <a:spcPts val="0"/>
              </a:spcBef>
              <a:buNone/>
            </a:pPr>
            <a:r>
              <a:rPr lang="en-US" sz="2000" dirty="0">
                <a:latin typeface="+mj-lt"/>
              </a:rPr>
              <a:t>Go through PPS training refresher course, in order to keep up to date and get a reminder of the intricacies of the system (by November 2012).</a:t>
            </a:r>
          </a:p>
          <a:p>
            <a:pPr marL="0" indent="0">
              <a:spcBef>
                <a:spcPts val="0"/>
              </a:spcBef>
              <a:buNone/>
            </a:pPr>
            <a:endParaRPr lang="en-US" sz="2000" u="sng" dirty="0">
              <a:latin typeface="+mj-lt"/>
            </a:endParaRPr>
          </a:p>
          <a:p>
            <a:pPr marL="0" indent="0">
              <a:spcBef>
                <a:spcPts val="0"/>
              </a:spcBef>
              <a:buNone/>
            </a:pPr>
            <a:r>
              <a:rPr lang="en-US" sz="2000" b="1" dirty="0">
                <a:latin typeface="+mj-lt"/>
              </a:rPr>
              <a:t>Outcome</a:t>
            </a:r>
          </a:p>
          <a:p>
            <a:pPr marL="0" indent="0">
              <a:spcBef>
                <a:spcPts val="0"/>
              </a:spcBef>
              <a:buNone/>
            </a:pPr>
            <a:r>
              <a:rPr lang="en-US" sz="2000" dirty="0">
                <a:latin typeface="+mj-lt"/>
              </a:rPr>
              <a:t>Skills to enter payroll into the PPS system, on time, with a lower rate of error, in order to free up time for other administrative tasks.</a:t>
            </a:r>
          </a:p>
        </p:txBody>
      </p:sp>
      <p:sp>
        <p:nvSpPr>
          <p:cNvPr id="7" name="Title 1"/>
          <p:cNvSpPr txBox="1">
            <a:spLocks/>
          </p:cNvSpPr>
          <p:nvPr/>
        </p:nvSpPr>
        <p:spPr>
          <a:xfrm>
            <a:off x="457200" y="122238"/>
            <a:ext cx="77724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chemeClr val="tx2"/>
                </a:solidFill>
              </a:rPr>
              <a:t>Performance Management</a:t>
            </a:r>
            <a:endParaRPr lang="en-US" sz="3600" dirty="0"/>
          </a:p>
        </p:txBody>
      </p:sp>
      <p:cxnSp>
        <p:nvCxnSpPr>
          <p:cNvPr id="8" name="Straight Connector 7"/>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C31469D3-FFE4-4450-BBE8-D21328515773}" type="slidenum">
              <a:rPr lang="en-US" smtClean="0"/>
              <a:t>11</a:t>
            </a:fld>
            <a:endParaRPr lang="en-US"/>
          </a:p>
        </p:txBody>
      </p:sp>
    </p:spTree>
    <p:extLst>
      <p:ext uri="{BB962C8B-B14F-4D97-AF65-F5344CB8AC3E}">
        <p14:creationId xmlns:p14="http://schemas.microsoft.com/office/powerpoint/2010/main" val="3971169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24542" y="1066800"/>
            <a:ext cx="7805058" cy="4739759"/>
          </a:xfrm>
          <a:prstGeom prst="rect">
            <a:avLst/>
          </a:prstGeom>
          <a:noFill/>
        </p:spPr>
        <p:txBody>
          <a:bodyPr wrap="square" numCol="1" rtlCol="0">
            <a:spAutoFit/>
          </a:bodyPr>
          <a:lstStyle/>
          <a:p>
            <a:pPr algn="ctr"/>
            <a:r>
              <a:rPr lang="en-US" sz="2200" b="1" dirty="0">
                <a:latin typeface="+mj-lt"/>
              </a:rPr>
              <a:t>Counseling and Coaching </a:t>
            </a:r>
            <a:r>
              <a:rPr lang="en-US" sz="2200" b="1" dirty="0" smtClean="0">
                <a:latin typeface="+mj-lt"/>
              </a:rPr>
              <a:t>Tips</a:t>
            </a:r>
          </a:p>
          <a:p>
            <a:pPr algn="ctr"/>
            <a:endParaRPr lang="en-US" sz="2400" b="1" dirty="0">
              <a:latin typeface="+mj-lt"/>
            </a:endParaRPr>
          </a:p>
          <a:p>
            <a:pPr marL="285750" indent="-285750">
              <a:spcAft>
                <a:spcPts val="1200"/>
              </a:spcAft>
              <a:buFont typeface="Arial" pitchFamily="34" charset="0"/>
              <a:buChar char="•"/>
            </a:pPr>
            <a:r>
              <a:rPr lang="en-US" sz="2100" dirty="0" smtClean="0">
                <a:latin typeface="+mj-lt"/>
              </a:rPr>
              <a:t>Share </a:t>
            </a:r>
            <a:r>
              <a:rPr lang="en-US" sz="2100" dirty="0">
                <a:latin typeface="+mj-lt"/>
              </a:rPr>
              <a:t>knowledge and experience</a:t>
            </a:r>
          </a:p>
          <a:p>
            <a:pPr marL="285750" indent="-285750">
              <a:spcAft>
                <a:spcPts val="1200"/>
              </a:spcAft>
              <a:buFont typeface="Arial" pitchFamily="34" charset="0"/>
              <a:buChar char="•"/>
            </a:pPr>
            <a:r>
              <a:rPr lang="en-US" sz="2100" dirty="0">
                <a:latin typeface="+mj-lt"/>
              </a:rPr>
              <a:t>Share feedback and observations </a:t>
            </a:r>
          </a:p>
          <a:p>
            <a:pPr marL="285750" indent="-285750">
              <a:spcAft>
                <a:spcPts val="1200"/>
              </a:spcAft>
              <a:buFont typeface="Arial" pitchFamily="34" charset="0"/>
              <a:buChar char="•"/>
            </a:pPr>
            <a:r>
              <a:rPr lang="en-US" sz="2100" dirty="0">
                <a:latin typeface="+mj-lt"/>
              </a:rPr>
              <a:t>Use questioning to stimulate thinking </a:t>
            </a:r>
          </a:p>
          <a:p>
            <a:pPr marL="285750" indent="-285750">
              <a:spcAft>
                <a:spcPts val="1200"/>
              </a:spcAft>
              <a:buFont typeface="Arial" pitchFamily="34" charset="0"/>
              <a:buChar char="•"/>
            </a:pPr>
            <a:r>
              <a:rPr lang="en-US" sz="2100" dirty="0">
                <a:latin typeface="+mj-lt"/>
              </a:rPr>
              <a:t>Facilitate by listening</a:t>
            </a:r>
          </a:p>
          <a:p>
            <a:pPr marL="285750" indent="-285750">
              <a:spcAft>
                <a:spcPts val="1200"/>
              </a:spcAft>
              <a:buFont typeface="Arial" pitchFamily="34" charset="0"/>
              <a:buChar char="•"/>
            </a:pPr>
            <a:r>
              <a:rPr lang="en-US" sz="2100" dirty="0">
                <a:latin typeface="+mj-lt"/>
              </a:rPr>
              <a:t>Encourage brainstorming</a:t>
            </a:r>
          </a:p>
          <a:p>
            <a:pPr marL="285750" indent="-285750">
              <a:spcAft>
                <a:spcPts val="1200"/>
              </a:spcAft>
              <a:buFont typeface="Arial" pitchFamily="34" charset="0"/>
              <a:buChar char="•"/>
            </a:pPr>
            <a:r>
              <a:rPr lang="en-US" sz="2100" dirty="0">
                <a:latin typeface="+mj-lt"/>
              </a:rPr>
              <a:t>Explore options and consequences </a:t>
            </a:r>
            <a:r>
              <a:rPr lang="en-US" sz="2100" dirty="0" smtClean="0">
                <a:latin typeface="+mj-lt"/>
              </a:rPr>
              <a:t>together</a:t>
            </a:r>
          </a:p>
          <a:p>
            <a:pPr marL="285750" indent="-285750">
              <a:spcAft>
                <a:spcPts val="1200"/>
              </a:spcAft>
              <a:buFont typeface="Arial" pitchFamily="34" charset="0"/>
              <a:buChar char="•"/>
            </a:pPr>
            <a:r>
              <a:rPr lang="en-US" sz="2100" dirty="0" smtClean="0">
                <a:latin typeface="+mj-lt"/>
              </a:rPr>
              <a:t>Allow the employee to find their own conclusions and solve their own problems when possible</a:t>
            </a:r>
          </a:p>
          <a:p>
            <a:pPr marL="285750" indent="-285750">
              <a:buFont typeface="Arial" pitchFamily="34" charset="0"/>
              <a:buChar char="•"/>
            </a:pPr>
            <a:endParaRPr lang="en-US" dirty="0">
              <a:latin typeface="+mj-lt"/>
            </a:endParaRPr>
          </a:p>
        </p:txBody>
      </p:sp>
      <p:sp>
        <p:nvSpPr>
          <p:cNvPr id="9" name="Title 1"/>
          <p:cNvSpPr txBox="1">
            <a:spLocks/>
          </p:cNvSpPr>
          <p:nvPr/>
        </p:nvSpPr>
        <p:spPr>
          <a:xfrm>
            <a:off x="457200" y="122238"/>
            <a:ext cx="77724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chemeClr val="tx2"/>
                </a:solidFill>
              </a:rPr>
              <a:t>Performance Management</a:t>
            </a:r>
            <a:endParaRPr lang="en-US" sz="3600" dirty="0"/>
          </a:p>
        </p:txBody>
      </p:sp>
      <p:cxnSp>
        <p:nvCxnSpPr>
          <p:cNvPr id="10" name="Straight Connector 9"/>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C31469D3-FFE4-4450-BBE8-D21328515773}" type="slidenum">
              <a:rPr lang="en-US" smtClean="0"/>
              <a:t>12</a:t>
            </a:fld>
            <a:endParaRPr lang="en-US"/>
          </a:p>
        </p:txBody>
      </p:sp>
    </p:spTree>
    <p:extLst>
      <p:ext uri="{BB962C8B-B14F-4D97-AF65-F5344CB8AC3E}">
        <p14:creationId xmlns:p14="http://schemas.microsoft.com/office/powerpoint/2010/main" val="38525674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8343" y="1066800"/>
            <a:ext cx="7913914" cy="5464679"/>
          </a:xfrm>
        </p:spPr>
        <p:txBody>
          <a:bodyPr>
            <a:normAutofit/>
          </a:bodyPr>
          <a:lstStyle/>
          <a:p>
            <a:pPr marL="0" indent="0" algn="ctr">
              <a:buNone/>
            </a:pPr>
            <a:r>
              <a:rPr lang="en-US" b="1" dirty="0" smtClean="0">
                <a:latin typeface="+mj-lt"/>
              </a:rPr>
              <a:t>After the New Hire </a:t>
            </a:r>
            <a:endParaRPr lang="en-US" b="1" dirty="0">
              <a:latin typeface="+mj-lt"/>
            </a:endParaRPr>
          </a:p>
          <a:p>
            <a:pPr marL="0" indent="0" algn="ctr">
              <a:buNone/>
            </a:pPr>
            <a:endParaRPr lang="en-US" sz="2400" b="1" dirty="0" smtClean="0">
              <a:latin typeface="+mj-lt"/>
            </a:endParaRPr>
          </a:p>
          <a:p>
            <a:pPr marL="0" indent="0">
              <a:spcBef>
                <a:spcPts val="0"/>
              </a:spcBef>
              <a:buNone/>
            </a:pPr>
            <a:r>
              <a:rPr lang="en-US" sz="2000" b="1" dirty="0" smtClean="0">
                <a:latin typeface="+mj-lt"/>
              </a:rPr>
              <a:t>Probationary Period</a:t>
            </a:r>
          </a:p>
          <a:p>
            <a:pPr marL="0" indent="0">
              <a:spcBef>
                <a:spcPts val="0"/>
              </a:spcBef>
              <a:buNone/>
            </a:pPr>
            <a:r>
              <a:rPr lang="en-US" sz="2000" dirty="0">
                <a:latin typeface="+mj-lt"/>
              </a:rPr>
              <a:t>All professional and support staff employees who hold career appointments shall serve a probationary period during which time their work performance and general suitability </a:t>
            </a:r>
            <a:r>
              <a:rPr lang="en-US" sz="2000" dirty="0" smtClean="0">
                <a:latin typeface="+mj-lt"/>
              </a:rPr>
              <a:t>shall </a:t>
            </a:r>
            <a:r>
              <a:rPr lang="en-US" sz="2000" dirty="0">
                <a:latin typeface="+mj-lt"/>
              </a:rPr>
              <a:t>be evaluated in writing.   </a:t>
            </a:r>
            <a:endParaRPr lang="en-US" sz="2000" dirty="0" smtClean="0">
              <a:latin typeface="+mj-lt"/>
            </a:endParaRPr>
          </a:p>
          <a:p>
            <a:pPr marL="0" indent="0">
              <a:spcBef>
                <a:spcPts val="0"/>
              </a:spcBef>
              <a:buNone/>
            </a:pPr>
            <a:endParaRPr lang="en-US" sz="2000" dirty="0">
              <a:latin typeface="+mj-lt"/>
            </a:endParaRPr>
          </a:p>
          <a:p>
            <a:pPr marL="0" indent="0">
              <a:spcBef>
                <a:spcPts val="0"/>
              </a:spcBef>
              <a:buNone/>
            </a:pPr>
            <a:r>
              <a:rPr lang="en-US" sz="2000" dirty="0" smtClean="0">
                <a:latin typeface="+mj-lt"/>
              </a:rPr>
              <a:t>The </a:t>
            </a:r>
            <a:r>
              <a:rPr lang="en-US" sz="2000" dirty="0">
                <a:latin typeface="+mj-lt"/>
              </a:rPr>
              <a:t>probationary period is completed following six months of continuous service at one-half time or more without a break in service</a:t>
            </a:r>
            <a:r>
              <a:rPr lang="en-US" sz="2000" dirty="0" smtClean="0">
                <a:latin typeface="+mj-lt"/>
              </a:rPr>
              <a:t>. </a:t>
            </a:r>
            <a:r>
              <a:rPr lang="en-US" sz="1200" dirty="0">
                <a:latin typeface="+mj-lt"/>
              </a:rPr>
              <a:t> </a:t>
            </a:r>
            <a:endParaRPr lang="en-US" sz="1200" dirty="0" smtClean="0">
              <a:latin typeface="+mj-lt"/>
            </a:endParaRPr>
          </a:p>
          <a:p>
            <a:pPr marL="0" indent="0">
              <a:buNone/>
            </a:pPr>
            <a:endParaRPr lang="en-US" sz="1200" b="1" dirty="0">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13</a:t>
            </a:fld>
            <a:endParaRPr lang="en-US"/>
          </a:p>
        </p:txBody>
      </p:sp>
      <p:cxnSp>
        <p:nvCxnSpPr>
          <p:cNvPr id="6" name="Straight Connector 5"/>
          <p:cNvCxnSpPr/>
          <p:nvPr/>
        </p:nvCxnSpPr>
        <p:spPr>
          <a:xfrm>
            <a:off x="0" y="925286"/>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304800" y="76200"/>
            <a:ext cx="8001000" cy="696686"/>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ctr"/>
            <a:r>
              <a:rPr lang="en-US" sz="3600" b="1" dirty="0" smtClean="0"/>
              <a:t>Probationary Period</a:t>
            </a:r>
            <a:endParaRPr lang="en-US" sz="4000" b="1" dirty="0"/>
          </a:p>
        </p:txBody>
      </p:sp>
    </p:spTree>
    <p:extLst>
      <p:ext uri="{BB962C8B-B14F-4D97-AF65-F5344CB8AC3E}">
        <p14:creationId xmlns:p14="http://schemas.microsoft.com/office/powerpoint/2010/main" val="33042862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8343" y="1066800"/>
            <a:ext cx="7913914" cy="5464679"/>
          </a:xfrm>
        </p:spPr>
        <p:txBody>
          <a:bodyPr>
            <a:normAutofit/>
          </a:bodyPr>
          <a:lstStyle/>
          <a:p>
            <a:pPr marL="0" indent="0" algn="ctr">
              <a:buNone/>
            </a:pPr>
            <a:r>
              <a:rPr lang="en-US" b="1" dirty="0" smtClean="0">
                <a:latin typeface="+mj-lt"/>
              </a:rPr>
              <a:t>After the New Hire </a:t>
            </a:r>
            <a:endParaRPr lang="en-US" b="1" dirty="0">
              <a:latin typeface="+mj-lt"/>
            </a:endParaRPr>
          </a:p>
          <a:p>
            <a:pPr marL="0" indent="0" algn="ctr">
              <a:spcBef>
                <a:spcPts val="0"/>
              </a:spcBef>
              <a:buNone/>
            </a:pPr>
            <a:endParaRPr lang="en-US" sz="2000" b="1" dirty="0" smtClean="0">
              <a:latin typeface="+mj-lt"/>
            </a:endParaRPr>
          </a:p>
          <a:p>
            <a:pPr marL="0" indent="0">
              <a:buNone/>
            </a:pPr>
            <a:r>
              <a:rPr lang="en-US" sz="2000" b="1" dirty="0">
                <a:latin typeface="+mj-lt"/>
              </a:rPr>
              <a:t>Establish Performance Goals</a:t>
            </a:r>
          </a:p>
          <a:p>
            <a:pPr marL="0" indent="0">
              <a:buNone/>
            </a:pPr>
            <a:r>
              <a:rPr lang="en-US" sz="2000" dirty="0">
                <a:latin typeface="+mj-lt"/>
              </a:rPr>
              <a:t>Performance goals and objectives are what an employee can look to, and what a supervisor can look to in order to understand the desired outcome of each function of the job. </a:t>
            </a:r>
            <a:r>
              <a:rPr lang="en-US" sz="2000" dirty="0" smtClean="0">
                <a:latin typeface="+mj-lt"/>
              </a:rPr>
              <a:t> Employees </a:t>
            </a:r>
            <a:r>
              <a:rPr lang="en-US" sz="2000" dirty="0">
                <a:latin typeface="+mj-lt"/>
              </a:rPr>
              <a:t>and </a:t>
            </a:r>
            <a:r>
              <a:rPr lang="en-US" sz="2000" dirty="0" smtClean="0">
                <a:latin typeface="+mj-lt"/>
              </a:rPr>
              <a:t>managers should </a:t>
            </a:r>
            <a:r>
              <a:rPr lang="en-US" sz="2000" dirty="0">
                <a:latin typeface="+mj-lt"/>
              </a:rPr>
              <a:t>meet to clarify expected outcomes and set objectives that coordinate the employee's job to department and campus objectives. </a:t>
            </a:r>
            <a:r>
              <a:rPr lang="en-US" sz="2000" dirty="0" smtClean="0">
                <a:latin typeface="+mj-lt"/>
              </a:rPr>
              <a:t> </a:t>
            </a:r>
          </a:p>
          <a:p>
            <a:pPr marL="0" indent="0">
              <a:buNone/>
            </a:pPr>
            <a:endParaRPr lang="en-US" sz="1000" dirty="0" smtClean="0">
              <a:latin typeface="+mj-lt"/>
            </a:endParaRPr>
          </a:p>
          <a:p>
            <a:pPr marL="0" indent="0">
              <a:buNone/>
            </a:pPr>
            <a:endParaRPr lang="en-US" sz="1200" b="1" dirty="0">
              <a:latin typeface="+mj-lt"/>
            </a:endParaRPr>
          </a:p>
          <a:p>
            <a:pPr marL="0" indent="0">
              <a:buNone/>
            </a:pPr>
            <a:endParaRPr lang="en-US" sz="1300" dirty="0">
              <a:latin typeface="+mj-lt"/>
            </a:endParaRPr>
          </a:p>
          <a:p>
            <a:pPr marL="0" indent="0">
              <a:buNone/>
            </a:pPr>
            <a:endParaRPr lang="en-US" sz="1700" b="1" dirty="0" smtClean="0">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14</a:t>
            </a:fld>
            <a:endParaRPr lang="en-US"/>
          </a:p>
        </p:txBody>
      </p:sp>
      <p:cxnSp>
        <p:nvCxnSpPr>
          <p:cNvPr id="6" name="Straight Connector 5"/>
          <p:cNvCxnSpPr/>
          <p:nvPr/>
        </p:nvCxnSpPr>
        <p:spPr>
          <a:xfrm>
            <a:off x="0" y="925286"/>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304800" y="76200"/>
            <a:ext cx="8001000" cy="696686"/>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ctr"/>
            <a:r>
              <a:rPr lang="en-US" sz="3600" b="1" dirty="0" smtClean="0"/>
              <a:t>Probationary Period</a:t>
            </a:r>
            <a:endParaRPr lang="en-US" sz="4000" b="1" dirty="0"/>
          </a:p>
        </p:txBody>
      </p:sp>
    </p:spTree>
    <p:extLst>
      <p:ext uri="{BB962C8B-B14F-4D97-AF65-F5344CB8AC3E}">
        <p14:creationId xmlns:p14="http://schemas.microsoft.com/office/powerpoint/2010/main" val="1100717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8343" y="1066800"/>
            <a:ext cx="7913914" cy="5464679"/>
          </a:xfrm>
        </p:spPr>
        <p:txBody>
          <a:bodyPr>
            <a:normAutofit/>
          </a:bodyPr>
          <a:lstStyle/>
          <a:p>
            <a:pPr marL="0" indent="0" algn="ctr">
              <a:buNone/>
            </a:pPr>
            <a:r>
              <a:rPr lang="en-US" b="1" dirty="0" smtClean="0">
                <a:latin typeface="+mj-lt"/>
              </a:rPr>
              <a:t>After the New Hire </a:t>
            </a:r>
            <a:endParaRPr lang="en-US" b="1" dirty="0">
              <a:latin typeface="+mj-lt"/>
            </a:endParaRPr>
          </a:p>
          <a:p>
            <a:pPr marL="0" indent="0" algn="ctr">
              <a:spcBef>
                <a:spcPts val="0"/>
              </a:spcBef>
              <a:buNone/>
            </a:pPr>
            <a:endParaRPr lang="en-US" sz="2800" b="1" dirty="0" smtClean="0">
              <a:latin typeface="+mj-lt"/>
            </a:endParaRPr>
          </a:p>
          <a:p>
            <a:pPr marL="0" indent="0">
              <a:buNone/>
            </a:pPr>
            <a:r>
              <a:rPr lang="en-US" sz="2000" b="1" dirty="0" smtClean="0">
                <a:latin typeface="+mj-lt"/>
              </a:rPr>
              <a:t>Release </a:t>
            </a:r>
            <a:r>
              <a:rPr lang="en-US" sz="2000" b="1" dirty="0">
                <a:latin typeface="+mj-lt"/>
              </a:rPr>
              <a:t>from Employment Prior to Career Status</a:t>
            </a:r>
          </a:p>
          <a:p>
            <a:pPr marL="0" indent="0">
              <a:buNone/>
            </a:pPr>
            <a:r>
              <a:rPr lang="en-US" sz="2000" dirty="0">
                <a:latin typeface="+mj-lt"/>
              </a:rPr>
              <a:t>At any time during the probationary period an employee may be released in accord with the appropriate personnel program/contract policy.</a:t>
            </a:r>
          </a:p>
          <a:p>
            <a:pPr marL="0" indent="0">
              <a:buNone/>
            </a:pPr>
            <a:endParaRPr lang="en-US" sz="2000" dirty="0">
              <a:latin typeface="+mj-lt"/>
            </a:endParaRPr>
          </a:p>
          <a:p>
            <a:pPr marL="0" indent="0">
              <a:buNone/>
            </a:pPr>
            <a:r>
              <a:rPr lang="en-US" sz="2000" b="1" dirty="0">
                <a:latin typeface="+mj-lt"/>
              </a:rPr>
              <a:t>Extension of Probationary Period</a:t>
            </a:r>
          </a:p>
          <a:p>
            <a:pPr marL="0" indent="0">
              <a:buNone/>
            </a:pPr>
            <a:r>
              <a:rPr lang="en-US" sz="2000" dirty="0">
                <a:latin typeface="+mj-lt"/>
              </a:rPr>
              <a:t>Under appropriate circumstances, </a:t>
            </a:r>
            <a:r>
              <a:rPr lang="en-US" sz="2000" dirty="0" smtClean="0">
                <a:latin typeface="+mj-lt"/>
              </a:rPr>
              <a:t>the </a:t>
            </a:r>
            <a:r>
              <a:rPr lang="en-US" sz="2000" dirty="0">
                <a:latin typeface="+mj-lt"/>
              </a:rPr>
              <a:t>probationary period may be extended at the discretion of the </a:t>
            </a:r>
            <a:r>
              <a:rPr lang="en-US" sz="2000" dirty="0" smtClean="0">
                <a:latin typeface="+mj-lt"/>
              </a:rPr>
              <a:t>staff personnel unit.    </a:t>
            </a:r>
            <a:endParaRPr lang="en-US" sz="2000" dirty="0">
              <a:latin typeface="+mj-lt"/>
            </a:endParaRPr>
          </a:p>
          <a:p>
            <a:pPr marL="0" indent="0">
              <a:buNone/>
            </a:pPr>
            <a:endParaRPr lang="en-US" sz="1600" b="1" dirty="0">
              <a:latin typeface="+mj-lt"/>
            </a:endParaRPr>
          </a:p>
          <a:p>
            <a:pPr marL="0" indent="0">
              <a:buNone/>
            </a:pPr>
            <a:endParaRPr lang="en-US" sz="1600" dirty="0">
              <a:latin typeface="+mj-lt"/>
            </a:endParaRPr>
          </a:p>
          <a:p>
            <a:pPr marL="0" indent="0">
              <a:buNone/>
            </a:pPr>
            <a:endParaRPr lang="en-US" sz="2000" b="1" dirty="0" smtClean="0">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15</a:t>
            </a:fld>
            <a:endParaRPr lang="en-US"/>
          </a:p>
        </p:txBody>
      </p:sp>
      <p:cxnSp>
        <p:nvCxnSpPr>
          <p:cNvPr id="6" name="Straight Connector 5"/>
          <p:cNvCxnSpPr/>
          <p:nvPr/>
        </p:nvCxnSpPr>
        <p:spPr>
          <a:xfrm>
            <a:off x="0" y="925286"/>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304800" y="76200"/>
            <a:ext cx="8001000" cy="696686"/>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ctr"/>
            <a:r>
              <a:rPr lang="en-US" sz="3600" b="1" dirty="0" smtClean="0"/>
              <a:t>Probationary Period</a:t>
            </a:r>
            <a:endParaRPr lang="en-US" sz="4000" b="1" dirty="0"/>
          </a:p>
        </p:txBody>
      </p:sp>
    </p:spTree>
    <p:extLst>
      <p:ext uri="{BB962C8B-B14F-4D97-AF65-F5344CB8AC3E}">
        <p14:creationId xmlns:p14="http://schemas.microsoft.com/office/powerpoint/2010/main" val="37323864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18052" y="1060174"/>
            <a:ext cx="7924800" cy="5410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200" b="1" dirty="0" smtClean="0">
                <a:latin typeface="+mj-lt"/>
              </a:rPr>
              <a:t>Performance Appraisal</a:t>
            </a:r>
          </a:p>
          <a:p>
            <a:pPr marL="0" indent="0">
              <a:buFont typeface="Arial" pitchFamily="34" charset="0"/>
              <a:buNone/>
            </a:pPr>
            <a:endParaRPr lang="en-US" sz="2000" dirty="0" smtClean="0">
              <a:latin typeface="+mj-lt"/>
            </a:endParaRPr>
          </a:p>
          <a:p>
            <a:pPr marL="0" indent="0">
              <a:buNone/>
            </a:pPr>
            <a:r>
              <a:rPr lang="en-US" sz="2000" dirty="0">
                <a:latin typeface="+mj-lt"/>
              </a:rPr>
              <a:t>A formal performance review must be conducted each year </a:t>
            </a:r>
            <a:r>
              <a:rPr lang="en-US" sz="2000" dirty="0" smtClean="0">
                <a:latin typeface="+mj-lt"/>
              </a:rPr>
              <a:t>consisting </a:t>
            </a:r>
            <a:r>
              <a:rPr lang="en-US" sz="2000" dirty="0">
                <a:latin typeface="+mj-lt"/>
              </a:rPr>
              <a:t>of </a:t>
            </a:r>
            <a:r>
              <a:rPr lang="en-US" sz="2000" dirty="0" smtClean="0">
                <a:latin typeface="+mj-lt"/>
              </a:rPr>
              <a:t>discussions </a:t>
            </a:r>
            <a:r>
              <a:rPr lang="en-US" sz="2000" dirty="0">
                <a:latin typeface="+mj-lt"/>
              </a:rPr>
              <a:t>between the supervisor and the staff member and a written record of the appraisal. </a:t>
            </a:r>
            <a:endParaRPr lang="en-US" sz="2000" dirty="0" smtClean="0">
              <a:latin typeface="+mj-lt"/>
            </a:endParaRPr>
          </a:p>
          <a:p>
            <a:pPr marL="0" indent="0">
              <a:buNone/>
            </a:pPr>
            <a:endParaRPr lang="en-US" sz="2000" dirty="0">
              <a:latin typeface="+mj-lt"/>
            </a:endParaRPr>
          </a:p>
          <a:p>
            <a:pPr marL="0" indent="0">
              <a:buNone/>
            </a:pPr>
            <a:r>
              <a:rPr lang="en-US" sz="2000" dirty="0" smtClean="0">
                <a:latin typeface="+mj-lt"/>
              </a:rPr>
              <a:t>Discussions </a:t>
            </a:r>
            <a:r>
              <a:rPr lang="en-US" sz="2000" dirty="0">
                <a:latin typeface="+mj-lt"/>
              </a:rPr>
              <a:t>should occur more frequently if needed, such as when </a:t>
            </a:r>
            <a:r>
              <a:rPr lang="en-US" sz="2000" dirty="0" smtClean="0">
                <a:latin typeface="+mj-lt"/>
              </a:rPr>
              <a:t>new </a:t>
            </a:r>
            <a:r>
              <a:rPr lang="en-US" sz="2000" dirty="0">
                <a:latin typeface="+mj-lt"/>
              </a:rPr>
              <a:t>objectives are developed, or if the staff member requires a more structured approach in order to encourage improved performance.  </a:t>
            </a:r>
            <a:endParaRPr lang="en-US" sz="2000" dirty="0" smtClean="0">
              <a:latin typeface="+mj-lt"/>
            </a:endParaRPr>
          </a:p>
          <a:p>
            <a:pPr marL="0" indent="0">
              <a:buNone/>
            </a:pPr>
            <a:endParaRPr lang="en-US" sz="2000" b="1" i="1" dirty="0">
              <a:latin typeface="+mj-lt"/>
            </a:endParaRPr>
          </a:p>
          <a:p>
            <a:pPr marL="0" indent="0" algn="ctr">
              <a:buNone/>
            </a:pPr>
            <a:r>
              <a:rPr lang="en-US" sz="2000" b="1" u="sng" dirty="0" smtClean="0">
                <a:latin typeface="+mj-lt"/>
              </a:rPr>
              <a:t>The </a:t>
            </a:r>
            <a:r>
              <a:rPr lang="en-US" sz="2000" b="1" u="sng" dirty="0">
                <a:latin typeface="+mj-lt"/>
              </a:rPr>
              <a:t>content of the formal appraisal </a:t>
            </a:r>
            <a:r>
              <a:rPr lang="en-US" sz="2000" b="1" u="sng" dirty="0" smtClean="0">
                <a:latin typeface="+mj-lt"/>
              </a:rPr>
              <a:t>should </a:t>
            </a:r>
            <a:r>
              <a:rPr lang="en-US" sz="2000" b="1" u="sng" dirty="0">
                <a:latin typeface="+mj-lt"/>
              </a:rPr>
              <a:t>not be a </a:t>
            </a:r>
            <a:r>
              <a:rPr lang="en-US" sz="2000" b="1" u="sng" dirty="0" smtClean="0">
                <a:latin typeface="+mj-lt"/>
              </a:rPr>
              <a:t>surprise.</a:t>
            </a:r>
            <a:endParaRPr lang="en-US" sz="2000" b="1" u="sng" dirty="0" smtClean="0">
              <a:solidFill>
                <a:srgbClr val="FF0000"/>
              </a:solidFill>
              <a:latin typeface="+mj-lt"/>
            </a:endParaRPr>
          </a:p>
          <a:p>
            <a:pPr marL="0" indent="0">
              <a:buNone/>
            </a:pPr>
            <a:endParaRPr lang="en-US" sz="2000" b="1" dirty="0" smtClean="0">
              <a:latin typeface="+mj-lt"/>
            </a:endParaRPr>
          </a:p>
          <a:p>
            <a:pPr marL="0" indent="0">
              <a:buNone/>
            </a:pPr>
            <a:endParaRPr lang="en-US" sz="800" dirty="0"/>
          </a:p>
          <a:p>
            <a:pPr marL="0" indent="0">
              <a:buFont typeface="Arial" pitchFamily="34" charset="0"/>
              <a:buNone/>
            </a:pPr>
            <a:endParaRPr lang="en-US" sz="600" dirty="0" smtClean="0"/>
          </a:p>
        </p:txBody>
      </p:sp>
      <p:sp>
        <p:nvSpPr>
          <p:cNvPr id="8" name="Title 1"/>
          <p:cNvSpPr txBox="1">
            <a:spLocks/>
          </p:cNvSpPr>
          <p:nvPr/>
        </p:nvSpPr>
        <p:spPr>
          <a:xfrm>
            <a:off x="457200" y="122238"/>
            <a:ext cx="77724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chemeClr val="tx2"/>
                </a:solidFill>
              </a:rPr>
              <a:t>Performance Management</a:t>
            </a:r>
            <a:endParaRPr lang="en-US" sz="3600" dirty="0"/>
          </a:p>
        </p:txBody>
      </p:sp>
      <p:cxnSp>
        <p:nvCxnSpPr>
          <p:cNvPr id="9" name="Straight Connector 8"/>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C31469D3-FFE4-4450-BBE8-D21328515773}" type="slidenum">
              <a:rPr lang="en-US" smtClean="0"/>
              <a:t>16</a:t>
            </a:fld>
            <a:endParaRPr lang="en-US"/>
          </a:p>
        </p:txBody>
      </p:sp>
    </p:spTree>
    <p:extLst>
      <p:ext uri="{BB962C8B-B14F-4D97-AF65-F5344CB8AC3E}">
        <p14:creationId xmlns:p14="http://schemas.microsoft.com/office/powerpoint/2010/main" val="42608258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18052" y="1060174"/>
            <a:ext cx="7924800" cy="5410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200" b="1" dirty="0" smtClean="0">
                <a:latin typeface="+mj-lt"/>
              </a:rPr>
              <a:t>Performance Appraisal</a:t>
            </a:r>
          </a:p>
          <a:p>
            <a:pPr marL="0" indent="0">
              <a:buFont typeface="Arial" pitchFamily="34" charset="0"/>
              <a:buNone/>
            </a:pPr>
            <a:endParaRPr lang="en-US" sz="2000" dirty="0" smtClean="0">
              <a:latin typeface="+mj-lt"/>
            </a:endParaRPr>
          </a:p>
          <a:p>
            <a:pPr marL="0" indent="0">
              <a:buNone/>
            </a:pPr>
            <a:r>
              <a:rPr lang="en-US" sz="2000" b="1" dirty="0" smtClean="0">
                <a:latin typeface="+mj-lt"/>
              </a:rPr>
              <a:t>Guidelines</a:t>
            </a:r>
          </a:p>
          <a:p>
            <a:pPr>
              <a:spcBef>
                <a:spcPts val="0"/>
              </a:spcBef>
              <a:spcAft>
                <a:spcPts val="600"/>
              </a:spcAft>
            </a:pPr>
            <a:r>
              <a:rPr lang="en-US" sz="2000" dirty="0">
                <a:latin typeface="+mj-lt"/>
              </a:rPr>
              <a:t>Frequent </a:t>
            </a:r>
            <a:r>
              <a:rPr lang="en-US" sz="2000" dirty="0" smtClean="0">
                <a:latin typeface="+mj-lt"/>
              </a:rPr>
              <a:t>Communication Throughout the Year</a:t>
            </a:r>
            <a:endParaRPr lang="en-US" sz="2000" dirty="0">
              <a:latin typeface="+mj-lt"/>
            </a:endParaRPr>
          </a:p>
          <a:p>
            <a:pPr>
              <a:spcBef>
                <a:spcPts val="0"/>
              </a:spcBef>
              <a:spcAft>
                <a:spcPts val="600"/>
              </a:spcAft>
            </a:pPr>
            <a:r>
              <a:rPr lang="en-US" sz="2000" dirty="0">
                <a:latin typeface="+mj-lt"/>
              </a:rPr>
              <a:t>Judge Your Own Performance</a:t>
            </a:r>
          </a:p>
          <a:p>
            <a:pPr>
              <a:spcBef>
                <a:spcPts val="0"/>
              </a:spcBef>
              <a:spcAft>
                <a:spcPts val="600"/>
              </a:spcAft>
            </a:pPr>
            <a:r>
              <a:rPr lang="en-US" sz="2000" dirty="0">
                <a:latin typeface="+mj-lt"/>
              </a:rPr>
              <a:t>Warm-Up Period</a:t>
            </a:r>
          </a:p>
          <a:p>
            <a:pPr>
              <a:spcBef>
                <a:spcPts val="0"/>
              </a:spcBef>
              <a:spcAft>
                <a:spcPts val="600"/>
              </a:spcAft>
            </a:pPr>
            <a:r>
              <a:rPr lang="en-US" sz="2000" dirty="0">
                <a:latin typeface="+mj-lt"/>
              </a:rPr>
              <a:t>Be Candid &amp; Be Specific</a:t>
            </a:r>
          </a:p>
          <a:p>
            <a:pPr>
              <a:spcBef>
                <a:spcPts val="0"/>
              </a:spcBef>
              <a:spcAft>
                <a:spcPts val="600"/>
              </a:spcAft>
            </a:pPr>
            <a:r>
              <a:rPr lang="en-US" sz="2000" dirty="0">
                <a:latin typeface="+mj-lt"/>
              </a:rPr>
              <a:t>Build on Strengths</a:t>
            </a:r>
          </a:p>
          <a:p>
            <a:pPr>
              <a:spcBef>
                <a:spcPts val="0"/>
              </a:spcBef>
              <a:spcAft>
                <a:spcPts val="600"/>
              </a:spcAft>
            </a:pPr>
            <a:r>
              <a:rPr lang="en-US" sz="2000" dirty="0">
                <a:latin typeface="+mj-lt"/>
              </a:rPr>
              <a:t>Be a Positive Listener</a:t>
            </a:r>
          </a:p>
          <a:p>
            <a:pPr>
              <a:spcBef>
                <a:spcPts val="0"/>
              </a:spcBef>
              <a:spcAft>
                <a:spcPts val="600"/>
              </a:spcAft>
            </a:pPr>
            <a:r>
              <a:rPr lang="en-US" sz="2000" dirty="0">
                <a:latin typeface="+mj-lt"/>
              </a:rPr>
              <a:t>Judge Performance - Not the Person</a:t>
            </a:r>
          </a:p>
          <a:p>
            <a:pPr marL="0" indent="0">
              <a:buNone/>
            </a:pPr>
            <a:endParaRPr lang="en-US" sz="1800" b="1" dirty="0" smtClean="0">
              <a:latin typeface="+mj-lt"/>
            </a:endParaRPr>
          </a:p>
          <a:p>
            <a:pPr marL="0" indent="0">
              <a:buNone/>
            </a:pPr>
            <a:endParaRPr lang="en-US" sz="800" dirty="0"/>
          </a:p>
          <a:p>
            <a:pPr marL="0" indent="0">
              <a:buFont typeface="Arial" pitchFamily="34" charset="0"/>
              <a:buNone/>
            </a:pPr>
            <a:endParaRPr lang="en-US" sz="600" dirty="0" smtClean="0"/>
          </a:p>
        </p:txBody>
      </p:sp>
      <p:sp>
        <p:nvSpPr>
          <p:cNvPr id="8" name="Title 1"/>
          <p:cNvSpPr txBox="1">
            <a:spLocks/>
          </p:cNvSpPr>
          <p:nvPr/>
        </p:nvSpPr>
        <p:spPr>
          <a:xfrm>
            <a:off x="457200" y="122238"/>
            <a:ext cx="77724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chemeClr val="tx2"/>
                </a:solidFill>
              </a:rPr>
              <a:t>Performance Management</a:t>
            </a:r>
            <a:endParaRPr lang="en-US" sz="3600" dirty="0"/>
          </a:p>
        </p:txBody>
      </p:sp>
      <p:cxnSp>
        <p:nvCxnSpPr>
          <p:cNvPr id="9" name="Straight Connector 8"/>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C31469D3-FFE4-4450-BBE8-D21328515773}" type="slidenum">
              <a:rPr lang="en-US" smtClean="0"/>
              <a:t>17</a:t>
            </a:fld>
            <a:endParaRPr lang="en-US"/>
          </a:p>
        </p:txBody>
      </p:sp>
    </p:spTree>
    <p:extLst>
      <p:ext uri="{BB962C8B-B14F-4D97-AF65-F5344CB8AC3E}">
        <p14:creationId xmlns:p14="http://schemas.microsoft.com/office/powerpoint/2010/main" val="4704988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14739" y="1066800"/>
            <a:ext cx="7924800" cy="5410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200" b="1" dirty="0" smtClean="0">
                <a:latin typeface="+mj-lt"/>
              </a:rPr>
              <a:t>Performance Appraisal</a:t>
            </a:r>
          </a:p>
          <a:p>
            <a:pPr marL="0" indent="0" algn="ctr">
              <a:buNone/>
            </a:pPr>
            <a:r>
              <a:rPr lang="en-US" sz="1800" b="1" dirty="0" smtClean="0">
                <a:latin typeface="+mj-lt"/>
              </a:rPr>
              <a:t>Assignment </a:t>
            </a:r>
            <a:r>
              <a:rPr lang="en-US" sz="1800" b="1" dirty="0">
                <a:latin typeface="+mj-lt"/>
              </a:rPr>
              <a:t>of Overall Performance </a:t>
            </a:r>
            <a:r>
              <a:rPr lang="en-US" sz="1800" b="1" dirty="0" smtClean="0">
                <a:latin typeface="+mj-lt"/>
              </a:rPr>
              <a:t>Rating</a:t>
            </a:r>
          </a:p>
          <a:p>
            <a:pPr marL="0" indent="0" algn="ctr">
              <a:buNone/>
            </a:pPr>
            <a:endParaRPr lang="en-US" sz="2000" b="1" dirty="0" smtClean="0">
              <a:latin typeface="+mj-lt"/>
            </a:endParaRPr>
          </a:p>
          <a:p>
            <a:pPr marL="0" indent="0">
              <a:spcBef>
                <a:spcPts val="0"/>
              </a:spcBef>
              <a:spcAft>
                <a:spcPts val="1200"/>
              </a:spcAft>
              <a:buNone/>
            </a:pPr>
            <a:r>
              <a:rPr lang="en-US" sz="1800" dirty="0" smtClean="0">
                <a:latin typeface="+mj-lt"/>
              </a:rPr>
              <a:t>Overall performance ratings are qualified by four areas: </a:t>
            </a:r>
          </a:p>
          <a:p>
            <a:pPr>
              <a:spcBef>
                <a:spcPts val="0"/>
              </a:spcBef>
              <a:spcAft>
                <a:spcPts val="1200"/>
              </a:spcAft>
              <a:buFont typeface="+mj-lt"/>
              <a:buAutoNum type="arabicPeriod"/>
            </a:pPr>
            <a:r>
              <a:rPr lang="en-US" sz="1800" dirty="0" smtClean="0">
                <a:latin typeface="+mj-lt"/>
              </a:rPr>
              <a:t>Exceeds Job Expectations</a:t>
            </a:r>
          </a:p>
          <a:p>
            <a:pPr>
              <a:spcBef>
                <a:spcPts val="0"/>
              </a:spcBef>
              <a:spcAft>
                <a:spcPts val="1200"/>
              </a:spcAft>
              <a:buFont typeface="+mj-lt"/>
              <a:buAutoNum type="arabicPeriod"/>
            </a:pPr>
            <a:r>
              <a:rPr lang="en-US" sz="1800" dirty="0" smtClean="0">
                <a:latin typeface="+mj-lt"/>
              </a:rPr>
              <a:t>Meets Job Expectations</a:t>
            </a:r>
          </a:p>
          <a:p>
            <a:pPr>
              <a:spcBef>
                <a:spcPts val="0"/>
              </a:spcBef>
              <a:spcAft>
                <a:spcPts val="1200"/>
              </a:spcAft>
              <a:buFont typeface="+mj-lt"/>
              <a:buAutoNum type="arabicPeriod"/>
            </a:pPr>
            <a:r>
              <a:rPr lang="en-US" sz="1800" dirty="0" smtClean="0">
                <a:latin typeface="+mj-lt"/>
              </a:rPr>
              <a:t>Partially Meets Job Expectations </a:t>
            </a:r>
          </a:p>
          <a:p>
            <a:pPr>
              <a:spcBef>
                <a:spcPts val="0"/>
              </a:spcBef>
              <a:spcAft>
                <a:spcPts val="1200"/>
              </a:spcAft>
              <a:buFont typeface="+mj-lt"/>
              <a:buAutoNum type="arabicPeriod"/>
            </a:pPr>
            <a:r>
              <a:rPr lang="en-US" sz="1800" dirty="0" smtClean="0">
                <a:latin typeface="+mj-lt"/>
              </a:rPr>
              <a:t>Does Not Meet Job Expectations  </a:t>
            </a:r>
          </a:p>
          <a:p>
            <a:pPr marL="0" indent="0">
              <a:buNone/>
            </a:pPr>
            <a:endParaRPr lang="en-US" sz="1800" dirty="0" smtClean="0">
              <a:latin typeface="+mj-lt"/>
            </a:endParaRPr>
          </a:p>
        </p:txBody>
      </p:sp>
      <p:sp>
        <p:nvSpPr>
          <p:cNvPr id="8" name="Title 1"/>
          <p:cNvSpPr txBox="1">
            <a:spLocks/>
          </p:cNvSpPr>
          <p:nvPr/>
        </p:nvSpPr>
        <p:spPr>
          <a:xfrm>
            <a:off x="457200" y="122238"/>
            <a:ext cx="77724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chemeClr val="tx2"/>
                </a:solidFill>
              </a:rPr>
              <a:t>Performance Management</a:t>
            </a:r>
            <a:endParaRPr lang="en-US" sz="3600" dirty="0"/>
          </a:p>
        </p:txBody>
      </p:sp>
      <p:cxnSp>
        <p:nvCxnSpPr>
          <p:cNvPr id="9" name="Straight Connector 8"/>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C31469D3-FFE4-4450-BBE8-D21328515773}" type="slidenum">
              <a:rPr lang="en-US" smtClean="0"/>
              <a:t>18</a:t>
            </a:fld>
            <a:endParaRPr lang="en-US"/>
          </a:p>
        </p:txBody>
      </p:sp>
    </p:spTree>
    <p:extLst>
      <p:ext uri="{BB962C8B-B14F-4D97-AF65-F5344CB8AC3E}">
        <p14:creationId xmlns:p14="http://schemas.microsoft.com/office/powerpoint/2010/main" val="10984468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609600" y="914400"/>
            <a:ext cx="79248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6" name="Content Placeholder 2"/>
          <p:cNvSpPr txBox="1">
            <a:spLocks/>
          </p:cNvSpPr>
          <p:nvPr/>
        </p:nvSpPr>
        <p:spPr>
          <a:xfrm>
            <a:off x="457200" y="1066800"/>
            <a:ext cx="7924800" cy="53340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200" b="1" dirty="0" smtClean="0">
                <a:latin typeface="+mj-lt"/>
              </a:rPr>
              <a:t>The Appraisal </a:t>
            </a:r>
            <a:r>
              <a:rPr lang="en-US" sz="2200" b="1" dirty="0">
                <a:latin typeface="+mj-lt"/>
              </a:rPr>
              <a:t>Discussion</a:t>
            </a:r>
          </a:p>
          <a:p>
            <a:pPr marL="0" indent="0" algn="ctr">
              <a:buNone/>
            </a:pPr>
            <a:endParaRPr lang="en-US" sz="2000" b="1" dirty="0">
              <a:latin typeface="+mj-lt"/>
            </a:endParaRPr>
          </a:p>
          <a:p>
            <a:pPr marL="0" indent="0">
              <a:spcBef>
                <a:spcPts val="0"/>
              </a:spcBef>
              <a:spcAft>
                <a:spcPts val="1200"/>
              </a:spcAft>
              <a:buNone/>
            </a:pPr>
            <a:r>
              <a:rPr lang="en-US" sz="2000" b="1" dirty="0" smtClean="0">
                <a:latin typeface="+mj-lt"/>
              </a:rPr>
              <a:t>Discussion Tips</a:t>
            </a:r>
          </a:p>
          <a:p>
            <a:pPr>
              <a:spcBef>
                <a:spcPts val="0"/>
              </a:spcBef>
              <a:spcAft>
                <a:spcPts val="1200"/>
              </a:spcAft>
            </a:pPr>
            <a:r>
              <a:rPr lang="en-US" sz="2000" dirty="0" smtClean="0">
                <a:latin typeface="+mj-lt"/>
              </a:rPr>
              <a:t>Clearly </a:t>
            </a:r>
            <a:r>
              <a:rPr lang="en-US" sz="2000" dirty="0">
                <a:latin typeface="+mj-lt"/>
              </a:rPr>
              <a:t>state the purpose of the meeting and explain the </a:t>
            </a:r>
            <a:r>
              <a:rPr lang="en-US" sz="2000" dirty="0" smtClean="0">
                <a:latin typeface="+mj-lt"/>
              </a:rPr>
              <a:t>process</a:t>
            </a:r>
          </a:p>
          <a:p>
            <a:pPr>
              <a:spcBef>
                <a:spcPts val="0"/>
              </a:spcBef>
              <a:spcAft>
                <a:spcPts val="1200"/>
              </a:spcAft>
            </a:pPr>
            <a:r>
              <a:rPr lang="en-US" sz="2000" dirty="0" smtClean="0">
                <a:latin typeface="+mj-lt"/>
              </a:rPr>
              <a:t>Tell </a:t>
            </a:r>
            <a:r>
              <a:rPr lang="en-US" sz="2000" dirty="0">
                <a:latin typeface="+mj-lt"/>
              </a:rPr>
              <a:t>staff member what can come out of meeting, including future assignments, clear communication, and increased </a:t>
            </a:r>
            <a:r>
              <a:rPr lang="en-US" sz="2000" dirty="0" smtClean="0">
                <a:latin typeface="+mj-lt"/>
              </a:rPr>
              <a:t>duties</a:t>
            </a:r>
          </a:p>
          <a:p>
            <a:pPr>
              <a:spcBef>
                <a:spcPts val="0"/>
              </a:spcBef>
              <a:spcAft>
                <a:spcPts val="1200"/>
              </a:spcAft>
            </a:pPr>
            <a:r>
              <a:rPr lang="en-US" sz="2000" dirty="0" smtClean="0">
                <a:latin typeface="+mj-lt"/>
              </a:rPr>
              <a:t>Help </a:t>
            </a:r>
            <a:r>
              <a:rPr lang="en-US" sz="2000" dirty="0">
                <a:latin typeface="+mj-lt"/>
              </a:rPr>
              <a:t>the staff member feel at ease and </a:t>
            </a:r>
            <a:r>
              <a:rPr lang="en-US" sz="2000" dirty="0" smtClean="0">
                <a:latin typeface="+mj-lt"/>
              </a:rPr>
              <a:t>receptive</a:t>
            </a:r>
          </a:p>
          <a:p>
            <a:pPr marL="0">
              <a:spcBef>
                <a:spcPts val="0"/>
              </a:spcBef>
              <a:spcAft>
                <a:spcPts val="800"/>
              </a:spcAft>
            </a:pPr>
            <a:r>
              <a:rPr lang="en-US" sz="2000" dirty="0">
                <a:latin typeface="+mj-lt"/>
              </a:rPr>
              <a:t>Avoid criticism of personality or personal traits</a:t>
            </a:r>
          </a:p>
          <a:p>
            <a:pPr marL="0">
              <a:spcBef>
                <a:spcPts val="0"/>
              </a:spcBef>
              <a:spcAft>
                <a:spcPts val="800"/>
              </a:spcAft>
            </a:pPr>
            <a:r>
              <a:rPr lang="en-US" sz="2000" dirty="0">
                <a:latin typeface="+mj-lt"/>
              </a:rPr>
              <a:t>Use listening skills to separate facts from </a:t>
            </a:r>
            <a:r>
              <a:rPr lang="en-US" sz="2000" dirty="0" smtClean="0">
                <a:latin typeface="+mj-lt"/>
              </a:rPr>
              <a:t>opinions</a:t>
            </a:r>
          </a:p>
          <a:p>
            <a:pPr marL="0">
              <a:spcBef>
                <a:spcPts val="0"/>
              </a:spcBef>
              <a:spcAft>
                <a:spcPts val="600"/>
              </a:spcAft>
            </a:pPr>
            <a:r>
              <a:rPr lang="en-US" sz="2000" dirty="0">
                <a:latin typeface="+mj-lt"/>
              </a:rPr>
              <a:t>Conclude with a summary of the main points of the discussion</a:t>
            </a:r>
          </a:p>
          <a:p>
            <a:pPr marL="0">
              <a:spcBef>
                <a:spcPts val="0"/>
              </a:spcBef>
              <a:spcAft>
                <a:spcPts val="600"/>
              </a:spcAft>
            </a:pPr>
            <a:r>
              <a:rPr lang="en-US" sz="2000" dirty="0">
                <a:latin typeface="+mj-lt"/>
              </a:rPr>
              <a:t>Inform staff member of the option to respond to the appraisal</a:t>
            </a:r>
          </a:p>
          <a:p>
            <a:pPr>
              <a:spcBef>
                <a:spcPts val="0"/>
              </a:spcBef>
              <a:spcAft>
                <a:spcPts val="600"/>
              </a:spcAft>
              <a:tabLst>
                <a:tab pos="341313" algn="l"/>
              </a:tabLst>
            </a:pPr>
            <a:r>
              <a:rPr lang="en-US" sz="2000" dirty="0">
                <a:latin typeface="+mj-lt"/>
              </a:rPr>
              <a:t>Have employee sign the form, or set a mutually agreeable date for signing the final </a:t>
            </a:r>
            <a:r>
              <a:rPr lang="en-US" sz="2000" dirty="0" smtClean="0">
                <a:latin typeface="+mj-lt"/>
              </a:rPr>
              <a:t>form</a:t>
            </a:r>
            <a:endParaRPr lang="en-US" sz="2000" dirty="0">
              <a:latin typeface="+mj-lt"/>
            </a:endParaRPr>
          </a:p>
          <a:p>
            <a:pPr>
              <a:spcBef>
                <a:spcPts val="0"/>
              </a:spcBef>
              <a:spcAft>
                <a:spcPts val="1200"/>
              </a:spcAft>
            </a:pPr>
            <a:endParaRPr lang="en-US" sz="2000" dirty="0" smtClean="0">
              <a:latin typeface="+mj-lt"/>
            </a:endParaRPr>
          </a:p>
          <a:p>
            <a:pPr>
              <a:spcBef>
                <a:spcPts val="0"/>
              </a:spcBef>
              <a:spcAft>
                <a:spcPts val="1200"/>
              </a:spcAft>
            </a:pPr>
            <a:endParaRPr lang="en-US" sz="1600" dirty="0" smtClean="0">
              <a:latin typeface="+mj-lt"/>
            </a:endParaRPr>
          </a:p>
          <a:p>
            <a:endParaRPr lang="en-US" sz="1200" dirty="0">
              <a:latin typeface="+mj-lt"/>
            </a:endParaRPr>
          </a:p>
        </p:txBody>
      </p:sp>
      <p:sp>
        <p:nvSpPr>
          <p:cNvPr id="7" name="Title 1"/>
          <p:cNvSpPr txBox="1">
            <a:spLocks/>
          </p:cNvSpPr>
          <p:nvPr/>
        </p:nvSpPr>
        <p:spPr>
          <a:xfrm>
            <a:off x="457200" y="122238"/>
            <a:ext cx="77724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chemeClr val="tx2"/>
                </a:solidFill>
              </a:rPr>
              <a:t>Performance Management</a:t>
            </a:r>
            <a:endParaRPr lang="en-US" sz="3600" dirty="0"/>
          </a:p>
        </p:txBody>
      </p:sp>
      <p:cxnSp>
        <p:nvCxnSpPr>
          <p:cNvPr id="8" name="Straight Connector 7"/>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C31469D3-FFE4-4450-BBE8-D21328515773}" type="slidenum">
              <a:rPr lang="en-US" smtClean="0"/>
              <a:t>19</a:t>
            </a:fld>
            <a:endParaRPr lang="en-US"/>
          </a:p>
        </p:txBody>
      </p:sp>
    </p:spTree>
    <p:extLst>
      <p:ext uri="{BB962C8B-B14F-4D97-AF65-F5344CB8AC3E}">
        <p14:creationId xmlns:p14="http://schemas.microsoft.com/office/powerpoint/2010/main" val="42345249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62693" y="152401"/>
            <a:ext cx="6972300" cy="11008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Box 8"/>
          <p:cNvSpPr txBox="1"/>
          <p:nvPr/>
        </p:nvSpPr>
        <p:spPr>
          <a:xfrm>
            <a:off x="272143" y="1447800"/>
            <a:ext cx="7924801" cy="5293757"/>
          </a:xfrm>
          <a:prstGeom prst="rect">
            <a:avLst/>
          </a:prstGeom>
          <a:noFill/>
        </p:spPr>
        <p:txBody>
          <a:bodyPr wrap="square" rtlCol="0">
            <a:spAutoFit/>
          </a:bodyPr>
          <a:lstStyle/>
          <a:p>
            <a:pPr algn="ctr"/>
            <a:r>
              <a:rPr lang="en-US" sz="2800" b="1" dirty="0">
                <a:solidFill>
                  <a:schemeClr val="tx2"/>
                </a:solidFill>
                <a:latin typeface="+mj-lt"/>
              </a:rPr>
              <a:t>Performance Management </a:t>
            </a:r>
            <a:r>
              <a:rPr lang="en-US" sz="2800" b="1" dirty="0" smtClean="0">
                <a:solidFill>
                  <a:schemeClr val="tx2"/>
                </a:solidFill>
                <a:latin typeface="+mj-lt"/>
              </a:rPr>
              <a:t>Objectives</a:t>
            </a:r>
          </a:p>
          <a:p>
            <a:pPr algn="ctr"/>
            <a:endParaRPr lang="en-US" b="1" dirty="0">
              <a:solidFill>
                <a:schemeClr val="tx2"/>
              </a:solidFill>
              <a:latin typeface="+mj-lt"/>
            </a:endParaRPr>
          </a:p>
          <a:p>
            <a:r>
              <a:rPr lang="en-US" sz="2400" dirty="0">
                <a:latin typeface="+mj-lt"/>
              </a:rPr>
              <a:t>In this training you will learn the most effective methods to create constructive performance evaluations and how to communicate with employees during the performance process.</a:t>
            </a:r>
          </a:p>
          <a:p>
            <a:pPr algn="ctr"/>
            <a:endParaRPr lang="en-US" b="1" dirty="0">
              <a:latin typeface="+mj-lt"/>
            </a:endParaRPr>
          </a:p>
          <a:p>
            <a:pPr marL="342900" indent="-342900">
              <a:spcAft>
                <a:spcPts val="1200"/>
              </a:spcAft>
              <a:buFont typeface="Arial" pitchFamily="34" charset="0"/>
              <a:buChar char="•"/>
            </a:pPr>
            <a:r>
              <a:rPr lang="en-US" sz="2400" dirty="0">
                <a:latin typeface="+mj-lt"/>
              </a:rPr>
              <a:t>To learn the basics of Performance Management </a:t>
            </a:r>
            <a:endParaRPr lang="en-US" sz="2400" dirty="0" smtClean="0">
              <a:latin typeface="+mj-lt"/>
            </a:endParaRPr>
          </a:p>
          <a:p>
            <a:pPr marL="342900" indent="-342900">
              <a:spcAft>
                <a:spcPts val="1200"/>
              </a:spcAft>
              <a:buFont typeface="Arial" pitchFamily="34" charset="0"/>
              <a:buChar char="•"/>
            </a:pPr>
            <a:r>
              <a:rPr lang="en-US" sz="2400" dirty="0" smtClean="0">
                <a:latin typeface="+mj-lt"/>
              </a:rPr>
              <a:t>To </a:t>
            </a:r>
            <a:r>
              <a:rPr lang="en-US" sz="2400" dirty="0">
                <a:latin typeface="+mj-lt"/>
              </a:rPr>
              <a:t>understand the purpose and strategies behind Performance Appraisals</a:t>
            </a:r>
          </a:p>
          <a:p>
            <a:pPr marL="342900" indent="-342900">
              <a:spcAft>
                <a:spcPts val="1200"/>
              </a:spcAft>
              <a:buFont typeface="Arial" pitchFamily="34" charset="0"/>
              <a:buChar char="•"/>
            </a:pPr>
            <a:r>
              <a:rPr lang="en-US" sz="2400" dirty="0" smtClean="0">
                <a:latin typeface="+mj-lt"/>
              </a:rPr>
              <a:t>To </a:t>
            </a:r>
            <a:r>
              <a:rPr lang="en-US" sz="2400" dirty="0">
                <a:latin typeface="+mj-lt"/>
              </a:rPr>
              <a:t>gain knowledge of the performance management forms and </a:t>
            </a:r>
            <a:r>
              <a:rPr lang="en-US" sz="2400" dirty="0" smtClean="0">
                <a:latin typeface="+mj-lt"/>
              </a:rPr>
              <a:t>tools</a:t>
            </a:r>
          </a:p>
          <a:p>
            <a:pPr marL="342900" indent="-342900">
              <a:spcAft>
                <a:spcPts val="1200"/>
              </a:spcAft>
              <a:buFont typeface="Arial" pitchFamily="34" charset="0"/>
              <a:buChar char="•"/>
            </a:pPr>
            <a:r>
              <a:rPr lang="en-US" sz="2400" dirty="0" smtClean="0">
                <a:latin typeface="+mj-lt"/>
              </a:rPr>
              <a:t>To </a:t>
            </a:r>
            <a:r>
              <a:rPr lang="en-US" sz="2400" dirty="0">
                <a:latin typeface="+mj-lt"/>
              </a:rPr>
              <a:t>gain an understanding of the merit/awards </a:t>
            </a:r>
            <a:r>
              <a:rPr lang="en-US" sz="2400" dirty="0" smtClean="0">
                <a:latin typeface="+mj-lt"/>
              </a:rPr>
              <a:t>process</a:t>
            </a:r>
            <a:endParaRPr lang="en-US" sz="2400" dirty="0">
              <a:latin typeface="+mj-lt"/>
            </a:endParaRPr>
          </a:p>
        </p:txBody>
      </p:sp>
      <p:cxnSp>
        <p:nvCxnSpPr>
          <p:cNvPr id="11" name="Straight Connector 10"/>
          <p:cNvCxnSpPr/>
          <p:nvPr/>
        </p:nvCxnSpPr>
        <p:spPr>
          <a:xfrm>
            <a:off x="0" y="13716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C31469D3-FFE4-4450-BBE8-D21328515773}" type="slidenum">
              <a:rPr lang="en-US" smtClean="0"/>
              <a:t>2</a:t>
            </a:fld>
            <a:endParaRPr lang="en-US"/>
          </a:p>
        </p:txBody>
      </p:sp>
    </p:spTree>
    <p:extLst>
      <p:ext uri="{BB962C8B-B14F-4D97-AF65-F5344CB8AC3E}">
        <p14:creationId xmlns:p14="http://schemas.microsoft.com/office/powerpoint/2010/main" val="27077695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6" name="Content Placeholder 2"/>
          <p:cNvSpPr txBox="1">
            <a:spLocks/>
          </p:cNvSpPr>
          <p:nvPr/>
        </p:nvSpPr>
        <p:spPr>
          <a:xfrm>
            <a:off x="457200" y="1066800"/>
            <a:ext cx="7924800" cy="56388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200" b="1" dirty="0" smtClean="0">
                <a:latin typeface="+mj-lt"/>
              </a:rPr>
              <a:t>The Appraisal </a:t>
            </a:r>
            <a:r>
              <a:rPr lang="en-US" sz="2200" b="1" dirty="0">
                <a:latin typeface="+mj-lt"/>
              </a:rPr>
              <a:t>Discussion</a:t>
            </a:r>
          </a:p>
          <a:p>
            <a:pPr marL="0" indent="0" algn="ctr">
              <a:buNone/>
            </a:pPr>
            <a:r>
              <a:rPr lang="en-US" sz="1800" b="1" dirty="0" smtClean="0">
                <a:latin typeface="+mj-lt"/>
              </a:rPr>
              <a:t>Supervisor's </a:t>
            </a:r>
            <a:r>
              <a:rPr lang="en-US" sz="1800" b="1" dirty="0">
                <a:latin typeface="+mj-lt"/>
              </a:rPr>
              <a:t>Self </a:t>
            </a:r>
            <a:r>
              <a:rPr lang="en-US" sz="1800" b="1" dirty="0" smtClean="0">
                <a:latin typeface="+mj-lt"/>
              </a:rPr>
              <a:t>Evaluation</a:t>
            </a:r>
          </a:p>
          <a:p>
            <a:pPr marL="0" indent="0" algn="ctr">
              <a:buNone/>
            </a:pPr>
            <a:endParaRPr lang="en-US" sz="2000" b="1" dirty="0" smtClean="0">
              <a:latin typeface="+mj-lt"/>
            </a:endParaRPr>
          </a:p>
          <a:p>
            <a:pPr>
              <a:spcBef>
                <a:spcPts val="0"/>
              </a:spcBef>
              <a:spcAft>
                <a:spcPts val="800"/>
              </a:spcAft>
            </a:pPr>
            <a:r>
              <a:rPr lang="en-US" sz="2000" dirty="0" smtClean="0">
                <a:latin typeface="+mj-lt"/>
              </a:rPr>
              <a:t>Did </a:t>
            </a:r>
            <a:r>
              <a:rPr lang="en-US" sz="2000" dirty="0">
                <a:latin typeface="+mj-lt"/>
              </a:rPr>
              <a:t>things go well/poorly?  Why?</a:t>
            </a:r>
          </a:p>
          <a:p>
            <a:pPr>
              <a:spcBef>
                <a:spcPts val="0"/>
              </a:spcBef>
              <a:spcAft>
                <a:spcPts val="800"/>
              </a:spcAft>
            </a:pPr>
            <a:r>
              <a:rPr lang="en-US" sz="2000" dirty="0" smtClean="0">
                <a:latin typeface="+mj-lt"/>
              </a:rPr>
              <a:t>What </a:t>
            </a:r>
            <a:r>
              <a:rPr lang="en-US" sz="2000" dirty="0">
                <a:latin typeface="+mj-lt"/>
              </a:rPr>
              <a:t>topics were handled successfully/unsuccessfully?</a:t>
            </a:r>
          </a:p>
          <a:p>
            <a:pPr>
              <a:spcBef>
                <a:spcPts val="0"/>
              </a:spcBef>
              <a:spcAft>
                <a:spcPts val="800"/>
              </a:spcAft>
            </a:pPr>
            <a:r>
              <a:rPr lang="en-US" sz="2000" dirty="0" smtClean="0">
                <a:latin typeface="+mj-lt"/>
              </a:rPr>
              <a:t>What </a:t>
            </a:r>
            <a:r>
              <a:rPr lang="en-US" sz="2000" dirty="0">
                <a:latin typeface="+mj-lt"/>
              </a:rPr>
              <a:t>subjects aroused the staff member's interest and involvement?</a:t>
            </a:r>
          </a:p>
          <a:p>
            <a:pPr>
              <a:spcBef>
                <a:spcPts val="0"/>
              </a:spcBef>
              <a:spcAft>
                <a:spcPts val="800"/>
              </a:spcAft>
            </a:pPr>
            <a:r>
              <a:rPr lang="en-US" sz="2000" dirty="0" smtClean="0">
                <a:latin typeface="+mj-lt"/>
              </a:rPr>
              <a:t>Were </a:t>
            </a:r>
            <a:r>
              <a:rPr lang="en-US" sz="2000" dirty="0">
                <a:latin typeface="+mj-lt"/>
              </a:rPr>
              <a:t>all important points thoroughly discussed?</a:t>
            </a:r>
          </a:p>
          <a:p>
            <a:pPr>
              <a:spcBef>
                <a:spcPts val="0"/>
              </a:spcBef>
              <a:spcAft>
                <a:spcPts val="800"/>
              </a:spcAft>
            </a:pPr>
            <a:r>
              <a:rPr lang="en-US" sz="2000" dirty="0" smtClean="0">
                <a:latin typeface="+mj-lt"/>
              </a:rPr>
              <a:t>What </a:t>
            </a:r>
            <a:r>
              <a:rPr lang="en-US" sz="2000" dirty="0">
                <a:latin typeface="+mj-lt"/>
              </a:rPr>
              <a:t>remains as unfinished </a:t>
            </a:r>
            <a:r>
              <a:rPr lang="en-US" sz="2000" dirty="0" smtClean="0">
                <a:latin typeface="+mj-lt"/>
              </a:rPr>
              <a:t>business?</a:t>
            </a:r>
          </a:p>
          <a:p>
            <a:pPr>
              <a:spcBef>
                <a:spcPts val="0"/>
              </a:spcBef>
              <a:spcAft>
                <a:spcPts val="800"/>
              </a:spcAft>
            </a:pPr>
            <a:r>
              <a:rPr lang="en-US" sz="2000" dirty="0" smtClean="0">
                <a:latin typeface="+mj-lt"/>
              </a:rPr>
              <a:t>What </a:t>
            </a:r>
            <a:r>
              <a:rPr lang="en-US" sz="2000" dirty="0">
                <a:latin typeface="+mj-lt"/>
              </a:rPr>
              <a:t>points should be raised at the next meeting?</a:t>
            </a:r>
          </a:p>
          <a:p>
            <a:pPr>
              <a:spcBef>
                <a:spcPts val="0"/>
              </a:spcBef>
              <a:spcAft>
                <a:spcPts val="800"/>
              </a:spcAft>
            </a:pPr>
            <a:r>
              <a:rPr lang="en-US" sz="2000" dirty="0" smtClean="0">
                <a:latin typeface="+mj-lt"/>
              </a:rPr>
              <a:t>What </a:t>
            </a:r>
            <a:r>
              <a:rPr lang="en-US" sz="2000" dirty="0">
                <a:latin typeface="+mj-lt"/>
              </a:rPr>
              <a:t>performance should be monitored in the future?</a:t>
            </a:r>
          </a:p>
          <a:p>
            <a:pPr>
              <a:spcBef>
                <a:spcPts val="0"/>
              </a:spcBef>
              <a:spcAft>
                <a:spcPts val="800"/>
              </a:spcAft>
            </a:pPr>
            <a:r>
              <a:rPr lang="en-US" sz="2000" dirty="0" smtClean="0">
                <a:latin typeface="+mj-lt"/>
              </a:rPr>
              <a:t>What objectives </a:t>
            </a:r>
            <a:r>
              <a:rPr lang="en-US" sz="2000" dirty="0">
                <a:latin typeface="+mj-lt"/>
              </a:rPr>
              <a:t>should be set? </a:t>
            </a:r>
            <a:endParaRPr lang="en-US" sz="2000" dirty="0" smtClean="0">
              <a:latin typeface="+mj-lt"/>
            </a:endParaRPr>
          </a:p>
          <a:p>
            <a:pPr>
              <a:spcBef>
                <a:spcPts val="0"/>
              </a:spcBef>
              <a:spcAft>
                <a:spcPts val="800"/>
              </a:spcAft>
            </a:pPr>
            <a:r>
              <a:rPr lang="en-US" sz="2000" dirty="0" smtClean="0">
                <a:latin typeface="+mj-lt"/>
              </a:rPr>
              <a:t>Is </a:t>
            </a:r>
            <a:r>
              <a:rPr lang="en-US" sz="2000" dirty="0">
                <a:latin typeface="+mj-lt"/>
              </a:rPr>
              <a:t>the staff member a possible candidate for promotion?</a:t>
            </a:r>
          </a:p>
          <a:p>
            <a:pPr marL="0" indent="0">
              <a:buNone/>
            </a:pPr>
            <a:endParaRPr lang="en-US" sz="1600" b="1" dirty="0" smtClean="0">
              <a:latin typeface="+mj-lt"/>
            </a:endParaRPr>
          </a:p>
        </p:txBody>
      </p:sp>
      <p:sp>
        <p:nvSpPr>
          <p:cNvPr id="8" name="Title 1"/>
          <p:cNvSpPr txBox="1">
            <a:spLocks/>
          </p:cNvSpPr>
          <p:nvPr/>
        </p:nvSpPr>
        <p:spPr>
          <a:xfrm>
            <a:off x="457200" y="122238"/>
            <a:ext cx="77724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chemeClr val="tx2"/>
                </a:solidFill>
              </a:rPr>
              <a:t>Performance Management</a:t>
            </a:r>
            <a:endParaRPr lang="en-US" sz="3600" dirty="0"/>
          </a:p>
        </p:txBody>
      </p:sp>
      <p:sp>
        <p:nvSpPr>
          <p:cNvPr id="2" name="Slide Number Placeholder 1"/>
          <p:cNvSpPr>
            <a:spLocks noGrp="1"/>
          </p:cNvSpPr>
          <p:nvPr>
            <p:ph type="sldNum" sz="quarter" idx="12"/>
          </p:nvPr>
        </p:nvSpPr>
        <p:spPr/>
        <p:txBody>
          <a:bodyPr/>
          <a:lstStyle/>
          <a:p>
            <a:fld id="{C31469D3-FFE4-4450-BBE8-D21328515773}" type="slidenum">
              <a:rPr lang="en-US" smtClean="0"/>
              <a:t>20</a:t>
            </a:fld>
            <a:endParaRPr lang="en-US"/>
          </a:p>
        </p:txBody>
      </p:sp>
    </p:spTree>
    <p:extLst>
      <p:ext uri="{BB962C8B-B14F-4D97-AF65-F5344CB8AC3E}">
        <p14:creationId xmlns:p14="http://schemas.microsoft.com/office/powerpoint/2010/main" val="17454000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22238"/>
            <a:ext cx="77724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chemeClr val="tx2"/>
                </a:solidFill>
              </a:rPr>
              <a:t>Performance Management</a:t>
            </a:r>
            <a:endParaRPr lang="en-US" sz="3600" dirty="0"/>
          </a:p>
        </p:txBody>
      </p:sp>
      <p:sp>
        <p:nvSpPr>
          <p:cNvPr id="6" name="Content Placeholder 2"/>
          <p:cNvSpPr txBox="1">
            <a:spLocks/>
          </p:cNvSpPr>
          <p:nvPr/>
        </p:nvSpPr>
        <p:spPr>
          <a:xfrm>
            <a:off x="453483" y="1143000"/>
            <a:ext cx="7623717" cy="54864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lgn="ctr">
              <a:lnSpc>
                <a:spcPct val="80000"/>
              </a:lnSpc>
              <a:buNone/>
            </a:pPr>
            <a:r>
              <a:rPr lang="en-US" sz="2200" b="1" dirty="0" smtClean="0">
                <a:latin typeface="+mj-lt"/>
              </a:rPr>
              <a:t>Performance Management </a:t>
            </a:r>
          </a:p>
          <a:p>
            <a:pPr marL="0" lvl="1" indent="0">
              <a:lnSpc>
                <a:spcPct val="80000"/>
              </a:lnSpc>
              <a:buNone/>
            </a:pPr>
            <a:endParaRPr lang="en-US" sz="2000" b="1" dirty="0">
              <a:latin typeface="+mj-lt"/>
            </a:endParaRPr>
          </a:p>
          <a:p>
            <a:pPr marL="0" lvl="1" indent="0">
              <a:lnSpc>
                <a:spcPct val="80000"/>
              </a:lnSpc>
              <a:buNone/>
            </a:pPr>
            <a:r>
              <a:rPr lang="en-US" sz="2200" dirty="0" smtClean="0">
                <a:latin typeface="+mj-lt"/>
              </a:rPr>
              <a:t>Performance management is </a:t>
            </a:r>
            <a:r>
              <a:rPr lang="en-US" sz="2200" dirty="0">
                <a:latin typeface="+mj-lt"/>
              </a:rPr>
              <a:t>an ongoing process of communication between a supervisor and an employee that occurs throughout the year, in support of accomplishing the strategic objectives of the organization. </a:t>
            </a:r>
            <a:endParaRPr lang="en-US" sz="2200" dirty="0" smtClean="0">
              <a:latin typeface="+mj-lt"/>
            </a:endParaRPr>
          </a:p>
          <a:p>
            <a:pPr marL="0" lvl="1" indent="0">
              <a:lnSpc>
                <a:spcPct val="80000"/>
              </a:lnSpc>
              <a:buNone/>
            </a:pPr>
            <a:endParaRPr lang="en-US" sz="2200" dirty="0" smtClean="0">
              <a:latin typeface="+mj-lt"/>
            </a:endParaRPr>
          </a:p>
          <a:p>
            <a:pPr marL="0" lvl="1" indent="0">
              <a:lnSpc>
                <a:spcPct val="80000"/>
              </a:lnSpc>
              <a:spcBef>
                <a:spcPts val="0"/>
              </a:spcBef>
              <a:spcAft>
                <a:spcPts val="800"/>
              </a:spcAft>
              <a:buNone/>
            </a:pPr>
            <a:r>
              <a:rPr lang="en-US" sz="2200" dirty="0" smtClean="0">
                <a:latin typeface="+mj-lt"/>
              </a:rPr>
              <a:t>The </a:t>
            </a:r>
            <a:r>
              <a:rPr lang="en-US" sz="2200" dirty="0">
                <a:latin typeface="+mj-lt"/>
              </a:rPr>
              <a:t>communication process </a:t>
            </a:r>
            <a:r>
              <a:rPr lang="en-US" sz="2200" dirty="0" smtClean="0">
                <a:latin typeface="+mj-lt"/>
              </a:rPr>
              <a:t>includes:</a:t>
            </a:r>
          </a:p>
          <a:p>
            <a:pPr marL="342900" lvl="1" indent="-342900">
              <a:lnSpc>
                <a:spcPct val="80000"/>
              </a:lnSpc>
              <a:spcBef>
                <a:spcPts val="0"/>
              </a:spcBef>
              <a:spcAft>
                <a:spcPts val="800"/>
              </a:spcAft>
              <a:buFont typeface="Arial" pitchFamily="34" charset="0"/>
              <a:buChar char="•"/>
            </a:pPr>
            <a:r>
              <a:rPr lang="en-US" sz="2200" dirty="0" smtClean="0">
                <a:latin typeface="+mj-lt"/>
              </a:rPr>
              <a:t>Setting Objectives </a:t>
            </a:r>
          </a:p>
          <a:p>
            <a:pPr marL="342900" lvl="1" indent="-342900">
              <a:lnSpc>
                <a:spcPct val="80000"/>
              </a:lnSpc>
              <a:spcBef>
                <a:spcPts val="0"/>
              </a:spcBef>
              <a:spcAft>
                <a:spcPts val="800"/>
              </a:spcAft>
              <a:buFont typeface="Arial" pitchFamily="34" charset="0"/>
              <a:buChar char="•"/>
            </a:pPr>
            <a:r>
              <a:rPr lang="en-US" sz="2200" dirty="0" smtClean="0">
                <a:latin typeface="+mj-lt"/>
              </a:rPr>
              <a:t>Discussing Expectations and Performance Standards</a:t>
            </a:r>
          </a:p>
          <a:p>
            <a:pPr marL="342900" lvl="1" indent="-342900">
              <a:lnSpc>
                <a:spcPct val="80000"/>
              </a:lnSpc>
              <a:spcBef>
                <a:spcPts val="0"/>
              </a:spcBef>
              <a:spcAft>
                <a:spcPts val="800"/>
              </a:spcAft>
              <a:buFont typeface="Arial" pitchFamily="34" charset="0"/>
              <a:buChar char="•"/>
            </a:pPr>
            <a:r>
              <a:rPr lang="en-US" sz="2200" dirty="0" smtClean="0">
                <a:latin typeface="+mj-lt"/>
              </a:rPr>
              <a:t>Identifying Goals </a:t>
            </a:r>
          </a:p>
          <a:p>
            <a:pPr marL="342900" lvl="1" indent="-342900">
              <a:lnSpc>
                <a:spcPct val="80000"/>
              </a:lnSpc>
              <a:spcBef>
                <a:spcPts val="0"/>
              </a:spcBef>
              <a:spcAft>
                <a:spcPts val="800"/>
              </a:spcAft>
              <a:buFont typeface="Arial" pitchFamily="34" charset="0"/>
              <a:buChar char="•"/>
            </a:pPr>
            <a:r>
              <a:rPr lang="en-US" sz="2200" dirty="0" smtClean="0">
                <a:latin typeface="+mj-lt"/>
              </a:rPr>
              <a:t>Providing Feedback</a:t>
            </a:r>
          </a:p>
          <a:p>
            <a:pPr marL="342900" lvl="1" indent="-342900">
              <a:lnSpc>
                <a:spcPct val="80000"/>
              </a:lnSpc>
              <a:spcBef>
                <a:spcPts val="0"/>
              </a:spcBef>
              <a:spcAft>
                <a:spcPts val="800"/>
              </a:spcAft>
              <a:buFont typeface="Arial" pitchFamily="34" charset="0"/>
              <a:buChar char="•"/>
            </a:pPr>
            <a:r>
              <a:rPr lang="en-US" sz="2200" dirty="0">
                <a:latin typeface="+mj-lt"/>
              </a:rPr>
              <a:t>E</a:t>
            </a:r>
            <a:r>
              <a:rPr lang="en-US" sz="2200" dirty="0" smtClean="0">
                <a:latin typeface="+mj-lt"/>
              </a:rPr>
              <a:t>valuating Results</a:t>
            </a:r>
          </a:p>
          <a:p>
            <a:pPr marL="0" lvl="1" indent="0">
              <a:lnSpc>
                <a:spcPct val="80000"/>
              </a:lnSpc>
              <a:buNone/>
            </a:pPr>
            <a:endParaRPr lang="en-US" sz="1600" dirty="0">
              <a:latin typeface="+mj-lt"/>
            </a:endParaRPr>
          </a:p>
          <a:p>
            <a:pPr marL="0" lvl="1" indent="0">
              <a:buNone/>
            </a:pPr>
            <a:endParaRPr lang="en-US" sz="1600" dirty="0" smtClean="0">
              <a:latin typeface="Cambria" pitchFamily="18" charset="0"/>
            </a:endParaRPr>
          </a:p>
          <a:p>
            <a:pPr marL="0" lvl="1" indent="0">
              <a:buNone/>
            </a:pPr>
            <a:endParaRPr lang="en-US" sz="1400" dirty="0">
              <a:latin typeface="Cambria" pitchFamily="18" charset="0"/>
            </a:endParaRPr>
          </a:p>
          <a:p>
            <a:pPr lvl="1">
              <a:lnSpc>
                <a:spcPct val="80000"/>
              </a:lnSpc>
            </a:pPr>
            <a:endParaRPr lang="en-US" sz="2400" dirty="0"/>
          </a:p>
          <a:p>
            <a:pPr marL="0" indent="0">
              <a:buNone/>
            </a:pPr>
            <a:endParaRPr lang="en-US" sz="1800" dirty="0" smtClean="0"/>
          </a:p>
          <a:p>
            <a:endParaRPr lang="en-US" sz="1100" dirty="0"/>
          </a:p>
        </p:txBody>
      </p:sp>
      <p:cxnSp>
        <p:nvCxnSpPr>
          <p:cNvPr id="7" name="Straight Connector 6"/>
          <p:cNvCxnSpPr/>
          <p:nvPr/>
        </p:nvCxnSpPr>
        <p:spPr>
          <a:xfrm>
            <a:off x="0" y="852769"/>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C31469D3-FFE4-4450-BBE8-D21328515773}" type="slidenum">
              <a:rPr lang="en-US" smtClean="0"/>
              <a:t>3</a:t>
            </a:fld>
            <a:endParaRPr lang="en-US"/>
          </a:p>
        </p:txBody>
      </p:sp>
    </p:spTree>
    <p:extLst>
      <p:ext uri="{BB962C8B-B14F-4D97-AF65-F5344CB8AC3E}">
        <p14:creationId xmlns:p14="http://schemas.microsoft.com/office/powerpoint/2010/main" val="31685326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extLst>
              <p:ext uri="{D42A27DB-BD31-4B8C-83A1-F6EECF244321}">
                <p14:modId xmlns:p14="http://schemas.microsoft.com/office/powerpoint/2010/main" val="3496325875"/>
              </p:ext>
            </p:extLst>
          </p:nvPr>
        </p:nvGraphicFramePr>
        <p:xfrm>
          <a:off x="457200" y="1162280"/>
          <a:ext cx="7620000" cy="533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Content Placeholder 2"/>
          <p:cNvSpPr txBox="1">
            <a:spLocks/>
          </p:cNvSpPr>
          <p:nvPr/>
        </p:nvSpPr>
        <p:spPr>
          <a:xfrm>
            <a:off x="457200" y="1173296"/>
            <a:ext cx="7772400" cy="5181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sz="1600" dirty="0" smtClean="0"/>
          </a:p>
          <a:p>
            <a:pPr marL="0" indent="0">
              <a:buNone/>
            </a:pPr>
            <a:endParaRPr lang="en-US" sz="1600" b="1" dirty="0"/>
          </a:p>
          <a:p>
            <a:pPr marL="0" indent="0">
              <a:buNone/>
            </a:pPr>
            <a:endParaRPr lang="en-US" sz="1600" dirty="0" smtClean="0"/>
          </a:p>
          <a:p>
            <a:pPr marL="0" indent="0">
              <a:buNone/>
            </a:pPr>
            <a:endParaRPr lang="en-US" sz="1600" dirty="0" smtClean="0"/>
          </a:p>
          <a:p>
            <a:pPr marL="0" indent="0">
              <a:buNone/>
            </a:pPr>
            <a:endParaRPr lang="en-US" sz="1600" dirty="0"/>
          </a:p>
          <a:p>
            <a:pPr marL="0" indent="0" algn="ctr">
              <a:buNone/>
            </a:pPr>
            <a:r>
              <a:rPr lang="en-US" sz="2600" b="1" dirty="0" smtClean="0">
                <a:latin typeface="+mj-lt"/>
              </a:rPr>
              <a:t>The </a:t>
            </a:r>
          </a:p>
          <a:p>
            <a:pPr marL="0" indent="0" algn="ctr">
              <a:buNone/>
            </a:pPr>
            <a:r>
              <a:rPr lang="en-US" sz="2600" b="1" dirty="0" smtClean="0">
                <a:latin typeface="+mj-lt"/>
              </a:rPr>
              <a:t>Annual </a:t>
            </a:r>
          </a:p>
          <a:p>
            <a:pPr marL="0" indent="0" algn="ctr">
              <a:buNone/>
            </a:pPr>
            <a:r>
              <a:rPr lang="en-US" sz="2600" b="1" dirty="0" smtClean="0">
                <a:latin typeface="+mj-lt"/>
              </a:rPr>
              <a:t>Performance </a:t>
            </a:r>
          </a:p>
          <a:p>
            <a:pPr marL="0" indent="0" algn="ctr">
              <a:buNone/>
            </a:pPr>
            <a:r>
              <a:rPr lang="en-US" sz="2600" b="1" dirty="0" smtClean="0">
                <a:latin typeface="+mj-lt"/>
              </a:rPr>
              <a:t>Management </a:t>
            </a:r>
          </a:p>
          <a:p>
            <a:pPr marL="0" indent="0" algn="ctr">
              <a:buNone/>
            </a:pPr>
            <a:r>
              <a:rPr lang="en-US" sz="2600" b="1" dirty="0" smtClean="0">
                <a:latin typeface="+mj-lt"/>
              </a:rPr>
              <a:t>Process </a:t>
            </a:r>
            <a:endParaRPr lang="en-US" sz="2600" b="1" dirty="0">
              <a:latin typeface="+mj-lt"/>
            </a:endParaRPr>
          </a:p>
          <a:p>
            <a:pPr marL="0" indent="0" algn="ctr">
              <a:buNone/>
            </a:pPr>
            <a:endParaRPr lang="en-US" sz="1600" dirty="0"/>
          </a:p>
          <a:p>
            <a:pPr marL="0" indent="0" algn="ctr">
              <a:buNone/>
            </a:pPr>
            <a:endParaRPr lang="en-US" sz="1600" b="1" dirty="0" smtClean="0"/>
          </a:p>
          <a:p>
            <a:pPr marL="0" indent="0">
              <a:buNone/>
            </a:pPr>
            <a:endParaRPr lang="en-US" sz="1600" b="1" dirty="0" smtClean="0"/>
          </a:p>
        </p:txBody>
      </p:sp>
      <p:cxnSp>
        <p:nvCxnSpPr>
          <p:cNvPr id="7" name="Straight Connector 6"/>
          <p:cNvCxnSpPr/>
          <p:nvPr/>
        </p:nvCxnSpPr>
        <p:spPr>
          <a:xfrm>
            <a:off x="0" y="852769"/>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9" name="Title 1"/>
          <p:cNvSpPr txBox="1">
            <a:spLocks/>
          </p:cNvSpPr>
          <p:nvPr/>
        </p:nvSpPr>
        <p:spPr>
          <a:xfrm>
            <a:off x="457200" y="122238"/>
            <a:ext cx="77724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chemeClr val="tx2"/>
                </a:solidFill>
              </a:rPr>
              <a:t>Performance Management</a:t>
            </a:r>
            <a:endParaRPr lang="en-US" sz="3600" dirty="0"/>
          </a:p>
        </p:txBody>
      </p:sp>
      <p:sp>
        <p:nvSpPr>
          <p:cNvPr id="2" name="Slide Number Placeholder 1"/>
          <p:cNvSpPr>
            <a:spLocks noGrp="1"/>
          </p:cNvSpPr>
          <p:nvPr>
            <p:ph type="sldNum" sz="quarter" idx="12"/>
          </p:nvPr>
        </p:nvSpPr>
        <p:spPr/>
        <p:txBody>
          <a:bodyPr/>
          <a:lstStyle/>
          <a:p>
            <a:fld id="{C31469D3-FFE4-4450-BBE8-D21328515773}" type="slidenum">
              <a:rPr lang="en-US" smtClean="0"/>
              <a:t>4</a:t>
            </a:fld>
            <a:endParaRPr lang="en-US"/>
          </a:p>
        </p:txBody>
      </p:sp>
    </p:spTree>
    <p:extLst>
      <p:ext uri="{BB962C8B-B14F-4D97-AF65-F5344CB8AC3E}">
        <p14:creationId xmlns:p14="http://schemas.microsoft.com/office/powerpoint/2010/main" val="31181478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066800"/>
            <a:ext cx="7772400" cy="53340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200" b="1" dirty="0" smtClean="0">
                <a:latin typeface="+mj-lt"/>
              </a:rPr>
              <a:t>The Importance of Performance Planning</a:t>
            </a:r>
          </a:p>
          <a:p>
            <a:pPr marL="0" indent="0" algn="ctr">
              <a:buNone/>
            </a:pPr>
            <a:endParaRPr lang="en-US" sz="1100" b="1" dirty="0" smtClean="0">
              <a:latin typeface="+mj-lt"/>
            </a:endParaRPr>
          </a:p>
          <a:p>
            <a:pPr marL="0" indent="0" algn="ctr">
              <a:buNone/>
            </a:pPr>
            <a:endParaRPr lang="en-US" sz="1100" b="1" dirty="0" smtClean="0">
              <a:latin typeface="+mj-lt"/>
            </a:endParaRPr>
          </a:p>
          <a:p>
            <a:pPr marL="0" indent="0">
              <a:spcAft>
                <a:spcPts val="1200"/>
              </a:spcAft>
              <a:buNone/>
            </a:pPr>
            <a:r>
              <a:rPr lang="en-US" sz="2000" dirty="0">
                <a:latin typeface="+mj-lt"/>
              </a:rPr>
              <a:t>The purposes of the Division of Agriculture &amp; Natural </a:t>
            </a:r>
            <a:r>
              <a:rPr lang="en-US" sz="2000" dirty="0" smtClean="0">
                <a:latin typeface="+mj-lt"/>
              </a:rPr>
              <a:t>Resources </a:t>
            </a:r>
            <a:r>
              <a:rPr lang="en-US" sz="2000" dirty="0">
                <a:latin typeface="+mj-lt"/>
              </a:rPr>
              <a:t>performance management program are to:</a:t>
            </a:r>
          </a:p>
          <a:p>
            <a:pPr>
              <a:spcBef>
                <a:spcPts val="0"/>
              </a:spcBef>
              <a:spcAft>
                <a:spcPts val="1200"/>
              </a:spcAft>
            </a:pPr>
            <a:r>
              <a:rPr lang="en-US" sz="2000" dirty="0" smtClean="0">
                <a:latin typeface="+mj-lt"/>
              </a:rPr>
              <a:t>Provide </a:t>
            </a:r>
            <a:r>
              <a:rPr lang="en-US" sz="2000" dirty="0">
                <a:latin typeface="+mj-lt"/>
              </a:rPr>
              <a:t>a link between work planning for individual staff members and overall department and Division </a:t>
            </a:r>
            <a:r>
              <a:rPr lang="en-US" sz="2000" dirty="0" smtClean="0">
                <a:latin typeface="+mj-lt"/>
              </a:rPr>
              <a:t>goals</a:t>
            </a:r>
            <a:endParaRPr lang="en-US" sz="2000" dirty="0">
              <a:latin typeface="+mj-lt"/>
            </a:endParaRPr>
          </a:p>
          <a:p>
            <a:pPr>
              <a:spcBef>
                <a:spcPts val="0"/>
              </a:spcBef>
              <a:spcAft>
                <a:spcPts val="1200"/>
              </a:spcAft>
            </a:pPr>
            <a:r>
              <a:rPr lang="en-US" sz="2000" dirty="0" smtClean="0">
                <a:latin typeface="+mj-lt"/>
              </a:rPr>
              <a:t>Help </a:t>
            </a:r>
            <a:r>
              <a:rPr lang="en-US" sz="2000" dirty="0">
                <a:latin typeface="+mj-lt"/>
              </a:rPr>
              <a:t>staff members understand their job responsibilities and improve job </a:t>
            </a:r>
            <a:r>
              <a:rPr lang="en-US" sz="2000" dirty="0" smtClean="0">
                <a:latin typeface="+mj-lt"/>
              </a:rPr>
              <a:t>performance</a:t>
            </a:r>
            <a:endParaRPr lang="en-US" sz="2000" dirty="0">
              <a:latin typeface="+mj-lt"/>
            </a:endParaRPr>
          </a:p>
          <a:p>
            <a:pPr>
              <a:spcBef>
                <a:spcPts val="0"/>
              </a:spcBef>
              <a:spcAft>
                <a:spcPts val="1200"/>
              </a:spcAft>
            </a:pPr>
            <a:r>
              <a:rPr lang="en-US" sz="2000" dirty="0" smtClean="0">
                <a:latin typeface="+mj-lt"/>
              </a:rPr>
              <a:t>Recognize </a:t>
            </a:r>
            <a:r>
              <a:rPr lang="en-US" sz="2000" dirty="0">
                <a:latin typeface="+mj-lt"/>
              </a:rPr>
              <a:t>and reward staff member contributions, and foster professional development and career </a:t>
            </a:r>
            <a:r>
              <a:rPr lang="en-US" sz="2000" dirty="0" smtClean="0">
                <a:latin typeface="+mj-lt"/>
              </a:rPr>
              <a:t>growth</a:t>
            </a:r>
            <a:endParaRPr lang="en-US" sz="2000" dirty="0">
              <a:latin typeface="+mj-lt"/>
            </a:endParaRPr>
          </a:p>
          <a:p>
            <a:pPr>
              <a:spcBef>
                <a:spcPts val="0"/>
              </a:spcBef>
              <a:spcAft>
                <a:spcPts val="1200"/>
              </a:spcAft>
            </a:pPr>
            <a:r>
              <a:rPr lang="en-US" sz="2000" dirty="0" smtClean="0">
                <a:latin typeface="+mj-lt"/>
              </a:rPr>
              <a:t>Increase </a:t>
            </a:r>
            <a:r>
              <a:rPr lang="en-US" sz="2000" dirty="0">
                <a:latin typeface="+mj-lt"/>
              </a:rPr>
              <a:t>productivity and correct </a:t>
            </a:r>
            <a:r>
              <a:rPr lang="en-US" sz="2000" dirty="0" smtClean="0">
                <a:latin typeface="+mj-lt"/>
              </a:rPr>
              <a:t>problems</a:t>
            </a:r>
            <a:endParaRPr lang="en-US" sz="2000" dirty="0">
              <a:latin typeface="+mj-lt"/>
            </a:endParaRPr>
          </a:p>
          <a:p>
            <a:pPr>
              <a:spcBef>
                <a:spcPts val="0"/>
              </a:spcBef>
              <a:spcAft>
                <a:spcPts val="1200"/>
              </a:spcAft>
            </a:pPr>
            <a:r>
              <a:rPr lang="en-US" sz="2000" dirty="0" smtClean="0">
                <a:latin typeface="+mj-lt"/>
              </a:rPr>
              <a:t>Required in </a:t>
            </a:r>
            <a:r>
              <a:rPr lang="en-US" sz="2000" dirty="0">
                <a:latin typeface="+mj-lt"/>
              </a:rPr>
              <a:t>the determination of merit </a:t>
            </a:r>
            <a:r>
              <a:rPr lang="en-US" sz="2000" dirty="0" smtClean="0">
                <a:latin typeface="+mj-lt"/>
              </a:rPr>
              <a:t>increases</a:t>
            </a:r>
            <a:endParaRPr lang="en-US" sz="2000" dirty="0">
              <a:latin typeface="+mj-lt"/>
            </a:endParaRPr>
          </a:p>
          <a:p>
            <a:pPr marL="0" indent="0">
              <a:buNone/>
            </a:pPr>
            <a:endParaRPr lang="en-US" sz="1050" b="1" dirty="0">
              <a:latin typeface="+mj-lt"/>
            </a:endParaRPr>
          </a:p>
          <a:p>
            <a:pPr marL="0" indent="0">
              <a:buNone/>
            </a:pPr>
            <a:endParaRPr lang="en-US" sz="800" dirty="0" smtClean="0">
              <a:latin typeface="+mj-lt"/>
            </a:endParaRPr>
          </a:p>
          <a:p>
            <a:endParaRPr lang="en-US" sz="1200" dirty="0">
              <a:latin typeface="+mj-lt"/>
            </a:endParaRPr>
          </a:p>
        </p:txBody>
      </p:sp>
      <p:cxnSp>
        <p:nvCxnSpPr>
          <p:cNvPr id="5" name="Straight Connector 4"/>
          <p:cNvCxnSpPr/>
          <p:nvPr/>
        </p:nvCxnSpPr>
        <p:spPr>
          <a:xfrm>
            <a:off x="0" y="852769"/>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9" name="Title 1"/>
          <p:cNvSpPr txBox="1">
            <a:spLocks/>
          </p:cNvSpPr>
          <p:nvPr/>
        </p:nvSpPr>
        <p:spPr>
          <a:xfrm>
            <a:off x="457200" y="122238"/>
            <a:ext cx="77724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chemeClr val="tx2"/>
                </a:solidFill>
              </a:rPr>
              <a:t>Performance Management</a:t>
            </a:r>
            <a:endParaRPr lang="en-US" sz="3600" dirty="0"/>
          </a:p>
        </p:txBody>
      </p:sp>
      <p:sp>
        <p:nvSpPr>
          <p:cNvPr id="2" name="Slide Number Placeholder 1"/>
          <p:cNvSpPr>
            <a:spLocks noGrp="1"/>
          </p:cNvSpPr>
          <p:nvPr>
            <p:ph type="sldNum" sz="quarter" idx="12"/>
          </p:nvPr>
        </p:nvSpPr>
        <p:spPr/>
        <p:txBody>
          <a:bodyPr/>
          <a:lstStyle/>
          <a:p>
            <a:fld id="{C31469D3-FFE4-4450-BBE8-D21328515773}" type="slidenum">
              <a:rPr lang="en-US" smtClean="0"/>
              <a:t>5</a:t>
            </a:fld>
            <a:endParaRPr lang="en-US"/>
          </a:p>
        </p:txBody>
      </p:sp>
    </p:spTree>
    <p:extLst>
      <p:ext uri="{BB962C8B-B14F-4D97-AF65-F5344CB8AC3E}">
        <p14:creationId xmlns:p14="http://schemas.microsoft.com/office/powerpoint/2010/main" val="38394000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066800"/>
            <a:ext cx="7772400" cy="5562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200" b="1" dirty="0" smtClean="0">
                <a:latin typeface="+mj-lt"/>
              </a:rPr>
              <a:t>Developing Performance Goals/Objectives</a:t>
            </a:r>
          </a:p>
          <a:p>
            <a:pPr marL="0" indent="0" algn="ctr">
              <a:buNone/>
            </a:pPr>
            <a:r>
              <a:rPr lang="en-US" sz="1800" b="1" dirty="0" smtClean="0">
                <a:latin typeface="+mj-lt"/>
              </a:rPr>
              <a:t>Definitions </a:t>
            </a:r>
            <a:r>
              <a:rPr lang="en-US" sz="1800" b="1" dirty="0">
                <a:latin typeface="+mj-lt"/>
              </a:rPr>
              <a:t>of Performance </a:t>
            </a:r>
            <a:r>
              <a:rPr lang="en-US" sz="1800" b="1" dirty="0" smtClean="0">
                <a:latin typeface="+mj-lt"/>
              </a:rPr>
              <a:t>Expectations</a:t>
            </a:r>
            <a:endParaRPr lang="en-US" sz="1800" b="1" dirty="0">
              <a:latin typeface="+mj-lt"/>
            </a:endParaRPr>
          </a:p>
          <a:p>
            <a:pPr marL="0" indent="0" algn="ctr">
              <a:buNone/>
            </a:pPr>
            <a:endParaRPr lang="en-US" sz="2000" dirty="0" smtClean="0">
              <a:latin typeface="+mj-lt"/>
            </a:endParaRPr>
          </a:p>
          <a:p>
            <a:pPr marL="0" indent="0">
              <a:buNone/>
            </a:pPr>
            <a:r>
              <a:rPr lang="en-US" sz="2000" dirty="0" smtClean="0">
                <a:latin typeface="+mj-lt"/>
              </a:rPr>
              <a:t>Performance expectations </a:t>
            </a:r>
            <a:r>
              <a:rPr lang="en-US" sz="2000" dirty="0">
                <a:latin typeface="+mj-lt"/>
              </a:rPr>
              <a:t>should be clear, brief, attainable, and measurable, and can be expressed in terms of</a:t>
            </a:r>
            <a:r>
              <a:rPr lang="en-US" sz="2000" dirty="0" smtClean="0">
                <a:latin typeface="+mj-lt"/>
              </a:rPr>
              <a:t>:</a:t>
            </a:r>
          </a:p>
          <a:p>
            <a:pPr marL="0" indent="0">
              <a:buNone/>
            </a:pPr>
            <a:endParaRPr lang="en-US" sz="2000" dirty="0">
              <a:latin typeface="+mj-lt"/>
            </a:endParaRPr>
          </a:p>
          <a:p>
            <a:pPr>
              <a:buFont typeface="+mj-lt"/>
              <a:buAutoNum type="arabicPeriod"/>
            </a:pPr>
            <a:r>
              <a:rPr lang="en-US" sz="2000" b="1" dirty="0" smtClean="0">
                <a:latin typeface="+mj-lt"/>
              </a:rPr>
              <a:t>Quality</a:t>
            </a:r>
            <a:r>
              <a:rPr lang="en-US" sz="2000" dirty="0" smtClean="0">
                <a:latin typeface="+mj-lt"/>
              </a:rPr>
              <a:t> </a:t>
            </a:r>
          </a:p>
          <a:p>
            <a:pPr>
              <a:buFont typeface="+mj-lt"/>
              <a:buAutoNum type="arabicPeriod"/>
            </a:pPr>
            <a:r>
              <a:rPr lang="en-US" sz="2000" b="1" dirty="0" smtClean="0">
                <a:latin typeface="+mj-lt"/>
              </a:rPr>
              <a:t>Quantity</a:t>
            </a:r>
            <a:endParaRPr lang="en-US" sz="2000" dirty="0" smtClean="0">
              <a:latin typeface="+mj-lt"/>
            </a:endParaRPr>
          </a:p>
          <a:p>
            <a:pPr>
              <a:buFont typeface="+mj-lt"/>
              <a:buAutoNum type="arabicPeriod"/>
            </a:pPr>
            <a:r>
              <a:rPr lang="en-US" sz="2000" b="1" dirty="0" smtClean="0">
                <a:latin typeface="+mj-lt"/>
              </a:rPr>
              <a:t>Timeliness</a:t>
            </a:r>
            <a:r>
              <a:rPr lang="en-US" sz="2000" dirty="0" smtClean="0">
                <a:latin typeface="+mj-lt"/>
              </a:rPr>
              <a:t> </a:t>
            </a:r>
          </a:p>
          <a:p>
            <a:pPr>
              <a:buFont typeface="+mj-lt"/>
              <a:buAutoNum type="arabicPeriod"/>
            </a:pPr>
            <a:r>
              <a:rPr lang="en-US" sz="2000" b="1" dirty="0" smtClean="0">
                <a:latin typeface="+mj-lt"/>
              </a:rPr>
              <a:t>Effective </a:t>
            </a:r>
            <a:r>
              <a:rPr lang="en-US" sz="2000" b="1" dirty="0">
                <a:latin typeface="+mj-lt"/>
              </a:rPr>
              <a:t>use of </a:t>
            </a:r>
            <a:r>
              <a:rPr lang="en-US" sz="2000" b="1" dirty="0" smtClean="0">
                <a:latin typeface="+mj-lt"/>
              </a:rPr>
              <a:t>Resources </a:t>
            </a:r>
          </a:p>
          <a:p>
            <a:pPr>
              <a:buFont typeface="+mj-lt"/>
              <a:buAutoNum type="arabicPeriod"/>
            </a:pPr>
            <a:r>
              <a:rPr lang="en-US" sz="2000" b="1" dirty="0" smtClean="0">
                <a:latin typeface="+mj-lt"/>
              </a:rPr>
              <a:t>Manner </a:t>
            </a:r>
            <a:r>
              <a:rPr lang="en-US" sz="2000" b="1" dirty="0">
                <a:latin typeface="+mj-lt"/>
              </a:rPr>
              <a:t>of </a:t>
            </a:r>
            <a:r>
              <a:rPr lang="en-US" sz="2000" b="1" dirty="0" smtClean="0">
                <a:latin typeface="+mj-lt"/>
              </a:rPr>
              <a:t>Performance </a:t>
            </a:r>
          </a:p>
          <a:p>
            <a:pPr>
              <a:buFont typeface="+mj-lt"/>
              <a:buAutoNum type="arabicPeriod"/>
            </a:pPr>
            <a:r>
              <a:rPr lang="en-US" sz="2000" b="1" dirty="0" smtClean="0">
                <a:latin typeface="+mj-lt"/>
              </a:rPr>
              <a:t>Method </a:t>
            </a:r>
            <a:r>
              <a:rPr lang="en-US" sz="2000" b="1" dirty="0">
                <a:latin typeface="+mj-lt"/>
              </a:rPr>
              <a:t>of </a:t>
            </a:r>
            <a:r>
              <a:rPr lang="en-US" sz="2000" b="1" dirty="0" smtClean="0">
                <a:latin typeface="+mj-lt"/>
              </a:rPr>
              <a:t>Performing </a:t>
            </a:r>
            <a:endParaRPr lang="en-US" sz="2000" dirty="0" smtClean="0"/>
          </a:p>
          <a:p>
            <a:pPr marL="0" indent="0" algn="ctr">
              <a:buFont typeface="Arial" pitchFamily="34" charset="0"/>
              <a:buNone/>
            </a:pPr>
            <a:endParaRPr lang="en-US" sz="1600" b="1" dirty="0" smtClean="0"/>
          </a:p>
          <a:p>
            <a:pPr marL="0" indent="0">
              <a:buFont typeface="Arial" pitchFamily="34" charset="0"/>
              <a:buNone/>
            </a:pPr>
            <a:endParaRPr lang="en-US" sz="500" dirty="0" smtClean="0"/>
          </a:p>
          <a:p>
            <a:pPr marL="0" indent="0">
              <a:buFont typeface="Arial" pitchFamily="34" charset="0"/>
              <a:buNone/>
            </a:pPr>
            <a:endParaRPr lang="en-US" sz="1200" b="1" dirty="0" smtClean="0"/>
          </a:p>
          <a:p>
            <a:endParaRPr lang="en-US" sz="1200" dirty="0"/>
          </a:p>
        </p:txBody>
      </p:sp>
      <p:sp>
        <p:nvSpPr>
          <p:cNvPr id="7" name="Title 1"/>
          <p:cNvSpPr txBox="1">
            <a:spLocks/>
          </p:cNvSpPr>
          <p:nvPr/>
        </p:nvSpPr>
        <p:spPr>
          <a:xfrm>
            <a:off x="457200" y="122238"/>
            <a:ext cx="77724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chemeClr val="tx2"/>
                </a:solidFill>
              </a:rPr>
              <a:t>Performance Management</a:t>
            </a:r>
            <a:endParaRPr lang="en-US" sz="3600" dirty="0"/>
          </a:p>
        </p:txBody>
      </p:sp>
      <p:cxnSp>
        <p:nvCxnSpPr>
          <p:cNvPr id="8" name="Straight Connector 7"/>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C31469D3-FFE4-4450-BBE8-D21328515773}" type="slidenum">
              <a:rPr lang="en-US" smtClean="0"/>
              <a:t>6</a:t>
            </a:fld>
            <a:endParaRPr lang="en-US"/>
          </a:p>
        </p:txBody>
      </p:sp>
    </p:spTree>
    <p:extLst>
      <p:ext uri="{BB962C8B-B14F-4D97-AF65-F5344CB8AC3E}">
        <p14:creationId xmlns:p14="http://schemas.microsoft.com/office/powerpoint/2010/main" val="14273644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066800"/>
            <a:ext cx="7772400" cy="5562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200" b="1" dirty="0" smtClean="0">
                <a:latin typeface="+mj-lt"/>
              </a:rPr>
              <a:t>Developing Performance Goals/Objectives</a:t>
            </a:r>
          </a:p>
          <a:p>
            <a:pPr marL="0" indent="0" algn="ctr">
              <a:buNone/>
            </a:pPr>
            <a:r>
              <a:rPr lang="en-US" sz="1800" b="1" dirty="0" smtClean="0">
                <a:latin typeface="+mj-lt"/>
              </a:rPr>
              <a:t>Avoid Unrealistic Goals</a:t>
            </a:r>
            <a:endParaRPr lang="en-US" sz="1800" b="1" dirty="0">
              <a:latin typeface="+mj-lt"/>
            </a:endParaRPr>
          </a:p>
          <a:p>
            <a:pPr marL="0" indent="0" algn="ctr">
              <a:buNone/>
            </a:pPr>
            <a:endParaRPr lang="en-US" sz="2000" dirty="0" smtClean="0">
              <a:latin typeface="+mj-lt"/>
            </a:endParaRPr>
          </a:p>
          <a:p>
            <a:pPr marL="457200" indent="-457200">
              <a:spcBef>
                <a:spcPts val="0"/>
              </a:spcBef>
              <a:spcAft>
                <a:spcPts val="600"/>
              </a:spcAft>
              <a:buFont typeface="+mj-lt"/>
              <a:buAutoNum type="arabicPeriod"/>
            </a:pPr>
            <a:r>
              <a:rPr lang="en-US" sz="2000" dirty="0" smtClean="0">
                <a:latin typeface="+mj-lt"/>
              </a:rPr>
              <a:t>Use </a:t>
            </a:r>
            <a:r>
              <a:rPr lang="en-US" sz="2000" dirty="0">
                <a:latin typeface="+mj-lt"/>
              </a:rPr>
              <a:t>specific examples of behaviors and of the desired </a:t>
            </a:r>
            <a:r>
              <a:rPr lang="en-US" sz="2000" dirty="0" smtClean="0">
                <a:latin typeface="+mj-lt"/>
              </a:rPr>
              <a:t>results</a:t>
            </a:r>
            <a:endParaRPr lang="en-US" sz="2000" dirty="0">
              <a:latin typeface="+mj-lt"/>
            </a:endParaRPr>
          </a:p>
          <a:p>
            <a:pPr marL="457200" indent="-457200">
              <a:spcBef>
                <a:spcPts val="0"/>
              </a:spcBef>
              <a:spcAft>
                <a:spcPts val="600"/>
              </a:spcAft>
              <a:buFont typeface="+mj-lt"/>
              <a:buAutoNum type="arabicPeriod"/>
            </a:pPr>
            <a:r>
              <a:rPr lang="en-US" sz="2000" dirty="0" smtClean="0">
                <a:latin typeface="+mj-lt"/>
              </a:rPr>
              <a:t>Avoid </a:t>
            </a:r>
            <a:r>
              <a:rPr lang="en-US" sz="2000" dirty="0">
                <a:latin typeface="+mj-lt"/>
              </a:rPr>
              <a:t>using evaluative terms which do not describe behaviors and/or outcomes, such as "good work" and "bad </a:t>
            </a:r>
            <a:r>
              <a:rPr lang="en-US" sz="2000" dirty="0" smtClean="0">
                <a:latin typeface="+mj-lt"/>
              </a:rPr>
              <a:t>attitude"</a:t>
            </a:r>
            <a:endParaRPr lang="en-US" sz="2000" dirty="0">
              <a:latin typeface="+mj-lt"/>
            </a:endParaRPr>
          </a:p>
          <a:p>
            <a:pPr marL="457200" indent="-457200">
              <a:spcBef>
                <a:spcPts val="0"/>
              </a:spcBef>
              <a:spcAft>
                <a:spcPts val="600"/>
              </a:spcAft>
              <a:buFont typeface="+mj-lt"/>
              <a:buAutoNum type="arabicPeriod"/>
            </a:pPr>
            <a:r>
              <a:rPr lang="en-US" sz="2000" dirty="0" smtClean="0">
                <a:latin typeface="+mj-lt"/>
              </a:rPr>
              <a:t>Be </a:t>
            </a:r>
            <a:r>
              <a:rPr lang="en-US" sz="2000" dirty="0">
                <a:latin typeface="+mj-lt"/>
              </a:rPr>
              <a:t>wary of using terms such as "always" and "never."  It </a:t>
            </a:r>
            <a:r>
              <a:rPr lang="en-US" sz="2000" dirty="0" smtClean="0">
                <a:latin typeface="+mj-lt"/>
              </a:rPr>
              <a:t>is not realistic </a:t>
            </a:r>
            <a:r>
              <a:rPr lang="en-US" sz="2000" dirty="0">
                <a:latin typeface="+mj-lt"/>
              </a:rPr>
              <a:t>to expect that a staff member will always perform perfectly and will never make a </a:t>
            </a:r>
            <a:r>
              <a:rPr lang="en-US" sz="2000" dirty="0" smtClean="0">
                <a:latin typeface="+mj-lt"/>
              </a:rPr>
              <a:t>mistake</a:t>
            </a:r>
            <a:endParaRPr lang="en-US" sz="2000" dirty="0">
              <a:latin typeface="+mj-lt"/>
            </a:endParaRPr>
          </a:p>
          <a:p>
            <a:pPr marL="457200" indent="-457200">
              <a:spcBef>
                <a:spcPts val="0"/>
              </a:spcBef>
              <a:spcAft>
                <a:spcPts val="600"/>
              </a:spcAft>
              <a:buFont typeface="+mj-lt"/>
              <a:buAutoNum type="arabicPeriod"/>
            </a:pPr>
            <a:r>
              <a:rPr lang="en-US" sz="2000" dirty="0" smtClean="0">
                <a:latin typeface="+mj-lt"/>
              </a:rPr>
              <a:t>Avoid </a:t>
            </a:r>
            <a:r>
              <a:rPr lang="en-US" sz="2000" dirty="0">
                <a:latin typeface="+mj-lt"/>
              </a:rPr>
              <a:t>using numbers in goals unless you actually intend to count the </a:t>
            </a:r>
            <a:r>
              <a:rPr lang="en-US" sz="2000" dirty="0" smtClean="0">
                <a:latin typeface="+mj-lt"/>
              </a:rPr>
              <a:t>behavior</a:t>
            </a:r>
            <a:endParaRPr lang="en-US" sz="2000" dirty="0">
              <a:latin typeface="+mj-lt"/>
            </a:endParaRPr>
          </a:p>
          <a:p>
            <a:pPr marL="457200" indent="-457200">
              <a:spcBef>
                <a:spcPts val="0"/>
              </a:spcBef>
              <a:spcAft>
                <a:spcPts val="600"/>
              </a:spcAft>
              <a:buFont typeface="+mj-lt"/>
              <a:buAutoNum type="arabicPeriod"/>
            </a:pPr>
            <a:r>
              <a:rPr lang="en-US" sz="2000" dirty="0" smtClean="0">
                <a:latin typeface="+mj-lt"/>
              </a:rPr>
              <a:t>Consider </a:t>
            </a:r>
            <a:r>
              <a:rPr lang="en-US" sz="2000" dirty="0">
                <a:latin typeface="+mj-lt"/>
              </a:rPr>
              <a:t>the cost/benefit of gathering </a:t>
            </a:r>
            <a:r>
              <a:rPr lang="en-US" sz="2000" dirty="0" smtClean="0">
                <a:latin typeface="+mj-lt"/>
              </a:rPr>
              <a:t>data on performance</a:t>
            </a:r>
            <a:endParaRPr lang="en-US" sz="1400" dirty="0">
              <a:latin typeface="+mj-lt"/>
            </a:endParaRPr>
          </a:p>
        </p:txBody>
      </p:sp>
      <p:sp>
        <p:nvSpPr>
          <p:cNvPr id="7" name="Title 1"/>
          <p:cNvSpPr txBox="1">
            <a:spLocks/>
          </p:cNvSpPr>
          <p:nvPr/>
        </p:nvSpPr>
        <p:spPr>
          <a:xfrm>
            <a:off x="457200" y="122238"/>
            <a:ext cx="77724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chemeClr val="tx2"/>
                </a:solidFill>
              </a:rPr>
              <a:t>Performance Management</a:t>
            </a:r>
            <a:endParaRPr lang="en-US" sz="3600" dirty="0"/>
          </a:p>
        </p:txBody>
      </p:sp>
      <p:cxnSp>
        <p:nvCxnSpPr>
          <p:cNvPr id="8" name="Straight Connector 7"/>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C31469D3-FFE4-4450-BBE8-D21328515773}" type="slidenum">
              <a:rPr lang="en-US" smtClean="0"/>
              <a:t>7</a:t>
            </a:fld>
            <a:endParaRPr lang="en-US"/>
          </a:p>
        </p:txBody>
      </p:sp>
    </p:spTree>
    <p:extLst>
      <p:ext uri="{BB962C8B-B14F-4D97-AF65-F5344CB8AC3E}">
        <p14:creationId xmlns:p14="http://schemas.microsoft.com/office/powerpoint/2010/main" val="39113689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89857" y="1066800"/>
            <a:ext cx="7815943" cy="5410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200" b="1" dirty="0">
                <a:latin typeface="+mj-lt"/>
              </a:rPr>
              <a:t>Developing Performance Goals/Objectives</a:t>
            </a:r>
          </a:p>
          <a:p>
            <a:pPr marL="0" indent="0" algn="ctr">
              <a:buNone/>
            </a:pPr>
            <a:r>
              <a:rPr lang="en-US" sz="1800" b="1" dirty="0">
                <a:latin typeface="+mj-lt"/>
              </a:rPr>
              <a:t> </a:t>
            </a:r>
            <a:r>
              <a:rPr lang="en-US" sz="1800" b="1" dirty="0" smtClean="0">
                <a:latin typeface="+mj-lt"/>
              </a:rPr>
              <a:t>Verifying </a:t>
            </a:r>
            <a:r>
              <a:rPr lang="en-US" sz="1800" b="1" dirty="0">
                <a:latin typeface="+mj-lt"/>
              </a:rPr>
              <a:t>and Recording </a:t>
            </a:r>
            <a:r>
              <a:rPr lang="en-US" sz="1800" b="1" dirty="0" smtClean="0">
                <a:latin typeface="+mj-lt"/>
              </a:rPr>
              <a:t>Performance</a:t>
            </a:r>
            <a:endParaRPr lang="en-US" sz="1800" dirty="0">
              <a:latin typeface="+mj-lt"/>
            </a:endParaRPr>
          </a:p>
          <a:p>
            <a:pPr marL="0" indent="0">
              <a:buNone/>
            </a:pPr>
            <a:endParaRPr lang="en-US" sz="2000" i="1" dirty="0">
              <a:latin typeface="+mj-lt"/>
            </a:endParaRPr>
          </a:p>
          <a:p>
            <a:pPr marL="0" indent="0">
              <a:spcBef>
                <a:spcPts val="0"/>
              </a:spcBef>
              <a:spcAft>
                <a:spcPts val="600"/>
              </a:spcAft>
              <a:buNone/>
            </a:pPr>
            <a:r>
              <a:rPr lang="en-US" sz="2000" b="1" dirty="0">
                <a:latin typeface="+mj-lt"/>
              </a:rPr>
              <a:t>Methods of Verifying Performance </a:t>
            </a:r>
          </a:p>
          <a:p>
            <a:pPr marL="0" indent="0">
              <a:spcBef>
                <a:spcPts val="0"/>
              </a:spcBef>
              <a:spcAft>
                <a:spcPts val="600"/>
              </a:spcAft>
              <a:buNone/>
            </a:pPr>
            <a:r>
              <a:rPr lang="en-US" sz="2000" dirty="0">
                <a:latin typeface="+mj-lt"/>
              </a:rPr>
              <a:t>Determined at the start of the evaluation period and discussed with the staff member. </a:t>
            </a:r>
          </a:p>
          <a:p>
            <a:pPr>
              <a:spcBef>
                <a:spcPts val="0"/>
              </a:spcBef>
              <a:spcAft>
                <a:spcPts val="1200"/>
              </a:spcAft>
            </a:pPr>
            <a:r>
              <a:rPr lang="en-US" sz="2000" dirty="0">
                <a:latin typeface="+mj-lt"/>
              </a:rPr>
              <a:t>Direct observation</a:t>
            </a:r>
          </a:p>
          <a:p>
            <a:pPr>
              <a:spcBef>
                <a:spcPts val="0"/>
              </a:spcBef>
              <a:spcAft>
                <a:spcPts val="1200"/>
              </a:spcAft>
            </a:pPr>
            <a:r>
              <a:rPr lang="en-US" sz="2000" dirty="0">
                <a:latin typeface="+mj-lt"/>
              </a:rPr>
              <a:t>Reports of others' observations</a:t>
            </a:r>
          </a:p>
          <a:p>
            <a:pPr>
              <a:spcBef>
                <a:spcPts val="0"/>
              </a:spcBef>
              <a:spcAft>
                <a:spcPts val="1200"/>
              </a:spcAft>
            </a:pPr>
            <a:r>
              <a:rPr lang="en-US" sz="2000" dirty="0">
                <a:latin typeface="+mj-lt"/>
              </a:rPr>
              <a:t>Written records such as attendance, financial, assignment logs, and status reports</a:t>
            </a:r>
          </a:p>
          <a:p>
            <a:pPr>
              <a:spcBef>
                <a:spcPts val="0"/>
              </a:spcBef>
              <a:spcAft>
                <a:spcPts val="1200"/>
              </a:spcAft>
            </a:pPr>
            <a:r>
              <a:rPr lang="en-US" sz="2000" dirty="0">
                <a:latin typeface="+mj-lt"/>
              </a:rPr>
              <a:t>Results in the form of tangible products</a:t>
            </a:r>
          </a:p>
          <a:p>
            <a:pPr marL="0" indent="0">
              <a:spcBef>
                <a:spcPts val="0"/>
              </a:spcBef>
              <a:spcAft>
                <a:spcPts val="600"/>
              </a:spcAft>
              <a:buNone/>
            </a:pPr>
            <a:endParaRPr lang="en-US" sz="1200" i="1" dirty="0">
              <a:latin typeface="+mj-lt"/>
            </a:endParaRPr>
          </a:p>
        </p:txBody>
      </p:sp>
      <p:sp>
        <p:nvSpPr>
          <p:cNvPr id="7" name="Title 1"/>
          <p:cNvSpPr txBox="1">
            <a:spLocks/>
          </p:cNvSpPr>
          <p:nvPr/>
        </p:nvSpPr>
        <p:spPr>
          <a:xfrm>
            <a:off x="457200" y="122238"/>
            <a:ext cx="77724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chemeClr val="tx2"/>
                </a:solidFill>
              </a:rPr>
              <a:t>Performance Management</a:t>
            </a:r>
            <a:endParaRPr lang="en-US" sz="3600" dirty="0"/>
          </a:p>
        </p:txBody>
      </p:sp>
      <p:cxnSp>
        <p:nvCxnSpPr>
          <p:cNvPr id="8" name="Straight Connector 7"/>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C31469D3-FFE4-4450-BBE8-D21328515773}" type="slidenum">
              <a:rPr lang="en-US" smtClean="0"/>
              <a:t>8</a:t>
            </a:fld>
            <a:endParaRPr lang="en-US"/>
          </a:p>
        </p:txBody>
      </p:sp>
    </p:spTree>
    <p:extLst>
      <p:ext uri="{BB962C8B-B14F-4D97-AF65-F5344CB8AC3E}">
        <p14:creationId xmlns:p14="http://schemas.microsoft.com/office/powerpoint/2010/main" val="2578721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89857" y="1066800"/>
            <a:ext cx="7815943" cy="5410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200" b="1" dirty="0">
                <a:latin typeface="+mj-lt"/>
              </a:rPr>
              <a:t>Developing Performance Goals/Objectives</a:t>
            </a:r>
          </a:p>
          <a:p>
            <a:pPr marL="0" indent="0" algn="ctr">
              <a:buNone/>
            </a:pPr>
            <a:r>
              <a:rPr lang="en-US" sz="1800" b="1" dirty="0">
                <a:latin typeface="+mj-lt"/>
              </a:rPr>
              <a:t> </a:t>
            </a:r>
            <a:r>
              <a:rPr lang="en-US" sz="1800" b="1" dirty="0" smtClean="0">
                <a:latin typeface="+mj-lt"/>
              </a:rPr>
              <a:t>Verifying </a:t>
            </a:r>
            <a:r>
              <a:rPr lang="en-US" sz="1800" b="1" dirty="0">
                <a:latin typeface="+mj-lt"/>
              </a:rPr>
              <a:t>and Recording </a:t>
            </a:r>
            <a:r>
              <a:rPr lang="en-US" sz="1800" b="1" dirty="0" smtClean="0">
                <a:latin typeface="+mj-lt"/>
              </a:rPr>
              <a:t>Performance</a:t>
            </a:r>
            <a:endParaRPr lang="en-US" sz="1800" dirty="0">
              <a:latin typeface="+mj-lt"/>
            </a:endParaRPr>
          </a:p>
          <a:p>
            <a:pPr marL="0" indent="0">
              <a:buNone/>
            </a:pPr>
            <a:endParaRPr lang="en-US" sz="2000" i="1" dirty="0">
              <a:latin typeface="+mj-lt"/>
            </a:endParaRPr>
          </a:p>
          <a:p>
            <a:pPr marL="0" indent="0">
              <a:spcAft>
                <a:spcPts val="600"/>
              </a:spcAft>
              <a:buNone/>
            </a:pPr>
            <a:r>
              <a:rPr lang="en-US" sz="2000" b="1" dirty="0" smtClean="0">
                <a:latin typeface="+mj-lt"/>
              </a:rPr>
              <a:t>Record Performance</a:t>
            </a:r>
            <a:endParaRPr lang="en-US" sz="2000" dirty="0">
              <a:latin typeface="+mj-lt"/>
            </a:endParaRPr>
          </a:p>
          <a:p>
            <a:pPr>
              <a:spcBef>
                <a:spcPts val="0"/>
              </a:spcBef>
              <a:spcAft>
                <a:spcPts val="1200"/>
              </a:spcAft>
            </a:pPr>
            <a:r>
              <a:rPr lang="en-US" sz="2000" dirty="0" smtClean="0">
                <a:latin typeface="+mj-lt"/>
              </a:rPr>
              <a:t>Record </a:t>
            </a:r>
            <a:r>
              <a:rPr lang="en-US" sz="2000" dirty="0">
                <a:latin typeface="+mj-lt"/>
              </a:rPr>
              <a:t>only job-related performance, </a:t>
            </a:r>
            <a:r>
              <a:rPr lang="en-US" sz="2000" dirty="0" smtClean="0">
                <a:latin typeface="+mj-lt"/>
              </a:rPr>
              <a:t>avoid making </a:t>
            </a:r>
            <a:r>
              <a:rPr lang="en-US" sz="2000" dirty="0">
                <a:latin typeface="+mj-lt"/>
              </a:rPr>
              <a:t>statements </a:t>
            </a:r>
            <a:r>
              <a:rPr lang="en-US" sz="2000" dirty="0" smtClean="0">
                <a:latin typeface="+mj-lt"/>
              </a:rPr>
              <a:t>about </a:t>
            </a:r>
            <a:r>
              <a:rPr lang="en-US" sz="2000" dirty="0">
                <a:latin typeface="+mj-lt"/>
              </a:rPr>
              <a:t>an individual</a:t>
            </a:r>
          </a:p>
          <a:p>
            <a:pPr>
              <a:spcBef>
                <a:spcPts val="0"/>
              </a:spcBef>
              <a:spcAft>
                <a:spcPts val="1200"/>
              </a:spcAft>
            </a:pPr>
            <a:r>
              <a:rPr lang="en-US" sz="2000" dirty="0">
                <a:latin typeface="+mj-lt"/>
              </a:rPr>
              <a:t>Do not try to record every event; </a:t>
            </a:r>
            <a:r>
              <a:rPr lang="en-US" sz="2000" dirty="0" smtClean="0">
                <a:latin typeface="+mj-lt"/>
              </a:rPr>
              <a:t>select </a:t>
            </a:r>
            <a:r>
              <a:rPr lang="en-US" sz="2000" dirty="0">
                <a:latin typeface="+mj-lt"/>
              </a:rPr>
              <a:t>a representative sample of performance</a:t>
            </a:r>
          </a:p>
          <a:p>
            <a:pPr>
              <a:spcBef>
                <a:spcPts val="0"/>
              </a:spcBef>
              <a:spcAft>
                <a:spcPts val="1200"/>
              </a:spcAft>
            </a:pPr>
            <a:r>
              <a:rPr lang="en-US" sz="2000" dirty="0">
                <a:latin typeface="+mj-lt"/>
              </a:rPr>
              <a:t>Cross validate reports from others</a:t>
            </a:r>
          </a:p>
          <a:p>
            <a:pPr>
              <a:spcBef>
                <a:spcPts val="0"/>
              </a:spcBef>
              <a:spcAft>
                <a:spcPts val="1200"/>
              </a:spcAft>
            </a:pPr>
            <a:r>
              <a:rPr lang="en-US" sz="2000" dirty="0">
                <a:latin typeface="+mj-lt"/>
              </a:rPr>
              <a:t>Record both positive and negative </a:t>
            </a:r>
            <a:r>
              <a:rPr lang="en-US" sz="2000" dirty="0" smtClean="0">
                <a:latin typeface="+mj-lt"/>
              </a:rPr>
              <a:t>performance</a:t>
            </a:r>
            <a:endParaRPr lang="en-US" sz="2000" dirty="0">
              <a:latin typeface="+mj-lt"/>
            </a:endParaRPr>
          </a:p>
        </p:txBody>
      </p:sp>
      <p:sp>
        <p:nvSpPr>
          <p:cNvPr id="7" name="Title 1"/>
          <p:cNvSpPr txBox="1">
            <a:spLocks/>
          </p:cNvSpPr>
          <p:nvPr/>
        </p:nvSpPr>
        <p:spPr>
          <a:xfrm>
            <a:off x="457200" y="122238"/>
            <a:ext cx="77724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chemeClr val="tx2"/>
                </a:solidFill>
              </a:rPr>
              <a:t>Performance Management</a:t>
            </a:r>
            <a:endParaRPr lang="en-US" sz="3600" dirty="0"/>
          </a:p>
        </p:txBody>
      </p:sp>
      <p:cxnSp>
        <p:nvCxnSpPr>
          <p:cNvPr id="8" name="Straight Connector 7"/>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C31469D3-FFE4-4450-BBE8-D21328515773}" type="slidenum">
              <a:rPr lang="en-US" smtClean="0"/>
              <a:t>9</a:t>
            </a:fld>
            <a:endParaRPr lang="en-US"/>
          </a:p>
        </p:txBody>
      </p:sp>
    </p:spTree>
    <p:extLst>
      <p:ext uri="{BB962C8B-B14F-4D97-AF65-F5344CB8AC3E}">
        <p14:creationId xmlns:p14="http://schemas.microsoft.com/office/powerpoint/2010/main" val="208575819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Custom 1">
      <a:dk1>
        <a:sysClr val="windowText" lastClr="000000"/>
      </a:dk1>
      <a:lt1>
        <a:sysClr val="window" lastClr="FFFFFF"/>
      </a:lt1>
      <a:dk2>
        <a:srgbClr val="242852"/>
      </a:dk2>
      <a:lt2>
        <a:srgbClr val="072B62"/>
      </a:lt2>
      <a:accent1>
        <a:srgbClr val="D2AA62"/>
      </a:accent1>
      <a:accent2>
        <a:srgbClr val="D2AA62"/>
      </a:accent2>
      <a:accent3>
        <a:srgbClr val="FFFFFF"/>
      </a:accent3>
      <a:accent4>
        <a:srgbClr val="4A66AC"/>
      </a:accent4>
      <a:accent5>
        <a:srgbClr val="596984"/>
      </a:accent5>
      <a:accent6>
        <a:srgbClr val="596984"/>
      </a:accent6>
      <a:hlink>
        <a:srgbClr val="0E57C4"/>
      </a:hlink>
      <a:folHlink>
        <a:srgbClr val="7EB2E6"/>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TotalTime>
  <Words>1652</Words>
  <Application>Microsoft Office PowerPoint</Application>
  <PresentationFormat>On-screen Show (4:3)</PresentationFormat>
  <Paragraphs>277</Paragraphs>
  <Slides>20</Slides>
  <Notes>10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Adjacency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Bethanie Brown</dc:creator>
  <cp:lastModifiedBy>Bethanie Brown</cp:lastModifiedBy>
  <cp:revision>2</cp:revision>
  <dcterms:created xsi:type="dcterms:W3CDTF">2012-09-12T18:22:01Z</dcterms:created>
  <dcterms:modified xsi:type="dcterms:W3CDTF">2012-09-12T18:23:08Z</dcterms:modified>
</cp:coreProperties>
</file>