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3" d="100"/>
          <a:sy n="93" d="100"/>
        </p:scale>
        <p:origin x="-162"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67AB1E-8C09-41C7-AD80-1D1EF913C8AE}" type="datetimeFigureOut">
              <a:rPr lang="en-US" smtClean="0"/>
              <a:t>9/12/2012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B60D6F-752C-482E-A935-E8D978DDBE5D}" type="slidenum">
              <a:rPr lang="en-US" smtClean="0"/>
              <a:t>‹#›</a:t>
            </a:fld>
            <a:endParaRPr lang="en-US"/>
          </a:p>
        </p:txBody>
      </p:sp>
    </p:spTree>
    <p:extLst>
      <p:ext uri="{BB962C8B-B14F-4D97-AF65-F5344CB8AC3E}">
        <p14:creationId xmlns:p14="http://schemas.microsoft.com/office/powerpoint/2010/main" val="14573641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834">
              <a:defRPr/>
            </a:pPr>
            <a:r>
              <a:rPr lang="en-US" dirty="0"/>
              <a:t>We will introduce you to the tools and resources available to you and give you facts and tips to assist you in the supervisory process.</a:t>
            </a:r>
          </a:p>
          <a:p>
            <a:endParaRPr lang="en-US" dirty="0"/>
          </a:p>
        </p:txBody>
      </p:sp>
      <p:sp>
        <p:nvSpPr>
          <p:cNvPr id="4" name="Slide Number Placeholder 3"/>
          <p:cNvSpPr>
            <a:spLocks noGrp="1"/>
          </p:cNvSpPr>
          <p:nvPr>
            <p:ph type="sldNum" sz="quarter" idx="10"/>
          </p:nvPr>
        </p:nvSpPr>
        <p:spPr/>
        <p:txBody>
          <a:bodyPr/>
          <a:lstStyle/>
          <a:p>
            <a:fld id="{0B78B7C1-36A8-4B0B-93A7-0EE82AC0BE9D}" type="slidenum">
              <a:rPr lang="en-US" smtClean="0"/>
              <a:t>1</a:t>
            </a:fld>
            <a:endParaRPr lang="en-US"/>
          </a:p>
        </p:txBody>
      </p:sp>
    </p:spTree>
    <p:extLst>
      <p:ext uri="{BB962C8B-B14F-4D97-AF65-F5344CB8AC3E}">
        <p14:creationId xmlns:p14="http://schemas.microsoft.com/office/powerpoint/2010/main" val="37807990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AEEF59-2703-4FD0-B348-B2EF2AC6EF0D}" type="slidenum">
              <a:rPr lang="en-US" smtClean="0"/>
              <a:t>13</a:t>
            </a:fld>
            <a:endParaRPr lang="en-US"/>
          </a:p>
        </p:txBody>
      </p:sp>
    </p:spTree>
    <p:extLst>
      <p:ext uri="{BB962C8B-B14F-4D97-AF65-F5344CB8AC3E}">
        <p14:creationId xmlns:p14="http://schemas.microsoft.com/office/powerpoint/2010/main" val="2412665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AEEF59-2703-4FD0-B348-B2EF2AC6EF0D}" type="slidenum">
              <a:rPr lang="en-US" smtClean="0"/>
              <a:t>14</a:t>
            </a:fld>
            <a:endParaRPr lang="en-US"/>
          </a:p>
        </p:txBody>
      </p:sp>
    </p:spTree>
    <p:extLst>
      <p:ext uri="{BB962C8B-B14F-4D97-AF65-F5344CB8AC3E}">
        <p14:creationId xmlns:p14="http://schemas.microsoft.com/office/powerpoint/2010/main" val="2412665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AEEF59-2703-4FD0-B348-B2EF2AC6EF0D}" type="slidenum">
              <a:rPr lang="en-US" smtClean="0"/>
              <a:t>15</a:t>
            </a:fld>
            <a:endParaRPr lang="en-US"/>
          </a:p>
        </p:txBody>
      </p:sp>
    </p:spTree>
    <p:extLst>
      <p:ext uri="{BB962C8B-B14F-4D97-AF65-F5344CB8AC3E}">
        <p14:creationId xmlns:p14="http://schemas.microsoft.com/office/powerpoint/2010/main" val="2412665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AEEF59-2703-4FD0-B348-B2EF2AC6EF0D}" type="slidenum">
              <a:rPr lang="en-US" smtClean="0"/>
              <a:t>16</a:t>
            </a:fld>
            <a:endParaRPr lang="en-US"/>
          </a:p>
        </p:txBody>
      </p:sp>
    </p:spTree>
    <p:extLst>
      <p:ext uri="{BB962C8B-B14F-4D97-AF65-F5344CB8AC3E}">
        <p14:creationId xmlns:p14="http://schemas.microsoft.com/office/powerpoint/2010/main" val="2412665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AEEF59-2703-4FD0-B348-B2EF2AC6EF0D}" type="slidenum">
              <a:rPr lang="en-US" smtClean="0"/>
              <a:t>17</a:t>
            </a:fld>
            <a:endParaRPr lang="en-US"/>
          </a:p>
        </p:txBody>
      </p:sp>
    </p:spTree>
    <p:extLst>
      <p:ext uri="{BB962C8B-B14F-4D97-AF65-F5344CB8AC3E}">
        <p14:creationId xmlns:p14="http://schemas.microsoft.com/office/powerpoint/2010/main" val="2412665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AEEF59-2703-4FD0-B348-B2EF2AC6EF0D}" type="slidenum">
              <a:rPr lang="en-US" smtClean="0"/>
              <a:t>18</a:t>
            </a:fld>
            <a:endParaRPr lang="en-US"/>
          </a:p>
        </p:txBody>
      </p:sp>
    </p:spTree>
    <p:extLst>
      <p:ext uri="{BB962C8B-B14F-4D97-AF65-F5344CB8AC3E}">
        <p14:creationId xmlns:p14="http://schemas.microsoft.com/office/powerpoint/2010/main" val="2412665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AEEF59-2703-4FD0-B348-B2EF2AC6EF0D}" type="slidenum">
              <a:rPr lang="en-US" smtClean="0"/>
              <a:t>19</a:t>
            </a:fld>
            <a:endParaRPr lang="en-US"/>
          </a:p>
        </p:txBody>
      </p:sp>
    </p:spTree>
    <p:extLst>
      <p:ext uri="{BB962C8B-B14F-4D97-AF65-F5344CB8AC3E}">
        <p14:creationId xmlns:p14="http://schemas.microsoft.com/office/powerpoint/2010/main" val="2412665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1" dirty="0"/>
              <a:t>Notes</a:t>
            </a:r>
          </a:p>
          <a:p>
            <a:r>
              <a:rPr lang="en-US" dirty="0"/>
              <a:t>Most leave time (sick, vacation, etc.) is counted for the 12 month requirement but not for the 1,250 hour requirement.  </a:t>
            </a:r>
          </a:p>
          <a:p>
            <a:endParaRPr lang="en-US" dirty="0"/>
          </a:p>
          <a:p>
            <a:r>
              <a:rPr lang="en-US" sz="1400" b="1" dirty="0"/>
              <a:t>Exceptions</a:t>
            </a:r>
          </a:p>
          <a:p>
            <a:r>
              <a:rPr lang="en-US" dirty="0"/>
              <a:t>A female employee qualifies for Pregnancy Disability Leave if she is simply:</a:t>
            </a:r>
          </a:p>
          <a:p>
            <a:pPr lvl="0"/>
            <a:r>
              <a:rPr lang="en-US" dirty="0"/>
              <a:t>Employed</a:t>
            </a:r>
          </a:p>
          <a:p>
            <a:pPr lvl="0"/>
            <a:r>
              <a:rPr lang="en-US" dirty="0"/>
              <a:t>Pregnant</a:t>
            </a:r>
          </a:p>
          <a:p>
            <a:endParaRPr lang="en-US" dirty="0"/>
          </a:p>
        </p:txBody>
      </p:sp>
      <p:sp>
        <p:nvSpPr>
          <p:cNvPr id="4" name="Slide Number Placeholder 3"/>
          <p:cNvSpPr>
            <a:spLocks noGrp="1"/>
          </p:cNvSpPr>
          <p:nvPr>
            <p:ph type="sldNum" sz="quarter" idx="10"/>
          </p:nvPr>
        </p:nvSpPr>
        <p:spPr/>
        <p:txBody>
          <a:bodyPr/>
          <a:lstStyle/>
          <a:p>
            <a:fld id="{F5AEEF59-2703-4FD0-B348-B2EF2AC6EF0D}" type="slidenum">
              <a:rPr lang="en-US" smtClean="0"/>
              <a:t>5</a:t>
            </a:fld>
            <a:endParaRPr lang="en-US"/>
          </a:p>
        </p:txBody>
      </p:sp>
    </p:spTree>
    <p:extLst>
      <p:ext uri="{BB962C8B-B14F-4D97-AF65-F5344CB8AC3E}">
        <p14:creationId xmlns:p14="http://schemas.microsoft.com/office/powerpoint/2010/main" val="1614950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smtClean="0"/>
              <a:t>Could</a:t>
            </a:r>
            <a:r>
              <a:rPr lang="en-US" baseline="0" dirty="0" smtClean="0"/>
              <a:t> be entitled to more:</a:t>
            </a:r>
          </a:p>
          <a:p>
            <a:r>
              <a:rPr lang="en-US" baseline="0" dirty="0" smtClean="0"/>
              <a:t>Baby Bonding, FML and PDL can be up to 7 months, depending on a doctors certification, expect at least 4 months on average.</a:t>
            </a:r>
            <a:endParaRPr lang="en-US" dirty="0"/>
          </a:p>
        </p:txBody>
      </p:sp>
      <p:sp>
        <p:nvSpPr>
          <p:cNvPr id="4" name="Slide Number Placeholder 3"/>
          <p:cNvSpPr>
            <a:spLocks noGrp="1"/>
          </p:cNvSpPr>
          <p:nvPr>
            <p:ph type="sldNum" sz="quarter" idx="10"/>
          </p:nvPr>
        </p:nvSpPr>
        <p:spPr/>
        <p:txBody>
          <a:bodyPr/>
          <a:lstStyle/>
          <a:p>
            <a:fld id="{F5AEEF59-2703-4FD0-B348-B2EF2AC6EF0D}" type="slidenum">
              <a:rPr lang="en-US" smtClean="0"/>
              <a:t>6</a:t>
            </a:fld>
            <a:endParaRPr lang="en-US"/>
          </a:p>
        </p:txBody>
      </p:sp>
    </p:spTree>
    <p:extLst>
      <p:ext uri="{BB962C8B-B14F-4D97-AF65-F5344CB8AC3E}">
        <p14:creationId xmlns:p14="http://schemas.microsoft.com/office/powerpoint/2010/main" val="2412665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AEEF59-2703-4FD0-B348-B2EF2AC6EF0D}" type="slidenum">
              <a:rPr lang="en-US" smtClean="0"/>
              <a:t>7</a:t>
            </a:fld>
            <a:endParaRPr lang="en-US"/>
          </a:p>
        </p:txBody>
      </p:sp>
    </p:spTree>
    <p:extLst>
      <p:ext uri="{BB962C8B-B14F-4D97-AF65-F5344CB8AC3E}">
        <p14:creationId xmlns:p14="http://schemas.microsoft.com/office/powerpoint/2010/main" val="2412665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AEEF59-2703-4FD0-B348-B2EF2AC6EF0D}" type="slidenum">
              <a:rPr lang="en-US" smtClean="0"/>
              <a:t>8</a:t>
            </a:fld>
            <a:endParaRPr lang="en-US"/>
          </a:p>
        </p:txBody>
      </p:sp>
    </p:spTree>
    <p:extLst>
      <p:ext uri="{BB962C8B-B14F-4D97-AF65-F5344CB8AC3E}">
        <p14:creationId xmlns:p14="http://schemas.microsoft.com/office/powerpoint/2010/main" val="2412665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AEEF59-2703-4FD0-B348-B2EF2AC6EF0D}" type="slidenum">
              <a:rPr lang="en-US" smtClean="0"/>
              <a:t>9</a:t>
            </a:fld>
            <a:endParaRPr lang="en-US"/>
          </a:p>
        </p:txBody>
      </p:sp>
    </p:spTree>
    <p:extLst>
      <p:ext uri="{BB962C8B-B14F-4D97-AF65-F5344CB8AC3E}">
        <p14:creationId xmlns:p14="http://schemas.microsoft.com/office/powerpoint/2010/main" val="2412665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AEEF59-2703-4FD0-B348-B2EF2AC6EF0D}" type="slidenum">
              <a:rPr lang="en-US" smtClean="0"/>
              <a:t>10</a:t>
            </a:fld>
            <a:endParaRPr lang="en-US"/>
          </a:p>
        </p:txBody>
      </p:sp>
    </p:spTree>
    <p:extLst>
      <p:ext uri="{BB962C8B-B14F-4D97-AF65-F5344CB8AC3E}">
        <p14:creationId xmlns:p14="http://schemas.microsoft.com/office/powerpoint/2010/main" val="2412665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AEEF59-2703-4FD0-B348-B2EF2AC6EF0D}" type="slidenum">
              <a:rPr lang="en-US" smtClean="0"/>
              <a:t>11</a:t>
            </a:fld>
            <a:endParaRPr lang="en-US"/>
          </a:p>
        </p:txBody>
      </p:sp>
    </p:spTree>
    <p:extLst>
      <p:ext uri="{BB962C8B-B14F-4D97-AF65-F5344CB8AC3E}">
        <p14:creationId xmlns:p14="http://schemas.microsoft.com/office/powerpoint/2010/main" val="2412665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5AEEF59-2703-4FD0-B348-B2EF2AC6EF0D}" type="slidenum">
              <a:rPr lang="en-US" smtClean="0"/>
              <a:t>12</a:t>
            </a:fld>
            <a:endParaRPr lang="en-US"/>
          </a:p>
        </p:txBody>
      </p:sp>
    </p:spTree>
    <p:extLst>
      <p:ext uri="{BB962C8B-B14F-4D97-AF65-F5344CB8AC3E}">
        <p14:creationId xmlns:p14="http://schemas.microsoft.com/office/powerpoint/2010/main" val="241266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44B2726-CE0A-4113-A31B-550E86FFC522}" type="datetimeFigureOut">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441FD-14BA-4981-AB8A-1B4C87DB600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4B2726-CE0A-4113-A31B-550E86FFC522}" type="datetimeFigureOut">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441FD-14BA-4981-AB8A-1B4C87DB600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4B2726-CE0A-4113-A31B-550E86FFC522}" type="datetimeFigureOut">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441FD-14BA-4981-AB8A-1B4C87DB600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4B2726-CE0A-4113-A31B-550E86FFC522}" type="datetimeFigureOut">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441FD-14BA-4981-AB8A-1B4C87DB600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4B2726-CE0A-4113-A31B-550E86FFC522}" type="datetimeFigureOut">
              <a:rPr lang="en-US" smtClean="0"/>
              <a:t>9/12/2012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4441FD-14BA-4981-AB8A-1B4C87DB600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44B2726-CE0A-4113-A31B-550E86FFC522}" type="datetimeFigureOut">
              <a:rPr lang="en-US" smtClean="0"/>
              <a:t>9/12/2012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4441FD-14BA-4981-AB8A-1B4C87DB600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44B2726-CE0A-4113-A31B-550E86FFC522}" type="datetimeFigureOut">
              <a:rPr lang="en-US" smtClean="0"/>
              <a:t>9/12/2012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14441FD-14BA-4981-AB8A-1B4C87DB600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44B2726-CE0A-4113-A31B-550E86FFC522}" type="datetimeFigureOut">
              <a:rPr lang="en-US" smtClean="0"/>
              <a:t>9/12/2012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14441FD-14BA-4981-AB8A-1B4C87DB600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4B2726-CE0A-4113-A31B-550E86FFC522}" type="datetimeFigureOut">
              <a:rPr lang="en-US" smtClean="0"/>
              <a:t>9/12/2012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14441FD-14BA-4981-AB8A-1B4C87DB600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44B2726-CE0A-4113-A31B-550E86FFC522}" type="datetimeFigureOut">
              <a:rPr lang="en-US" smtClean="0"/>
              <a:t>9/12/2012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4441FD-14BA-4981-AB8A-1B4C87DB6004}"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F44B2726-CE0A-4113-A31B-550E86FFC522}" type="datetimeFigureOut">
              <a:rPr lang="en-US" smtClean="0"/>
              <a:t>9/12/2012</a:t>
            </a:fld>
            <a:endParaRPr lang="en-US"/>
          </a:p>
        </p:txBody>
      </p:sp>
      <p:sp>
        <p:nvSpPr>
          <p:cNvPr id="9" name="Slide Number Placeholder 8"/>
          <p:cNvSpPr>
            <a:spLocks noGrp="1"/>
          </p:cNvSpPr>
          <p:nvPr>
            <p:ph type="sldNum" sz="quarter" idx="11"/>
          </p:nvPr>
        </p:nvSpPr>
        <p:spPr/>
        <p:txBody>
          <a:bodyPr/>
          <a:lstStyle/>
          <a:p>
            <a:fld id="{514441FD-14BA-4981-AB8A-1B4C87DB6004}"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514441FD-14BA-4981-AB8A-1B4C87DB6004}"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F44B2726-CE0A-4113-A31B-550E86FFC522}" type="datetimeFigureOut">
              <a:rPr lang="en-US" smtClean="0"/>
              <a:t>9/12/2012</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ANRStaffPersonnel@ucdavis.edu"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524000"/>
            <a:ext cx="7543800" cy="2308324"/>
          </a:xfrm>
          <a:prstGeom prst="rect">
            <a:avLst/>
          </a:prstGeom>
          <a:noFill/>
        </p:spPr>
        <p:txBody>
          <a:bodyPr wrap="square" lIns="91440" tIns="45720" rIns="91440" bIns="45720">
            <a:spAutoFit/>
          </a:bodyPr>
          <a:lstStyle/>
          <a:p>
            <a:pPr algn="ctr"/>
            <a:r>
              <a:rPr lang="en-US" sz="7200" b="1" cap="none" spc="0" dirty="0" smtClean="0">
                <a:ln w="12700">
                  <a:solidFill>
                    <a:schemeClr val="tx2">
                      <a:satMod val="155000"/>
                    </a:schemeClr>
                  </a:solidFill>
                  <a:prstDash val="solid"/>
                </a:ln>
                <a:solidFill>
                  <a:schemeClr val="accent4">
                    <a:lumMod val="50000"/>
                  </a:schemeClr>
                </a:solidFill>
                <a:effectLst>
                  <a:outerShdw blurRad="41275" dist="20320" dir="1800000" algn="tl" rotWithShape="0">
                    <a:srgbClr val="000000">
                      <a:alpha val="40000"/>
                    </a:srgbClr>
                  </a:outerShdw>
                </a:effectLst>
                <a:latin typeface="+mj-lt"/>
              </a:rPr>
              <a:t>Leave Management</a:t>
            </a:r>
            <a:endParaRPr lang="en-US" sz="7200" b="1" cap="none" spc="0" dirty="0">
              <a:ln w="12700">
                <a:solidFill>
                  <a:schemeClr val="tx2">
                    <a:satMod val="155000"/>
                  </a:schemeClr>
                </a:solidFill>
                <a:prstDash val="solid"/>
              </a:ln>
              <a:solidFill>
                <a:schemeClr val="accent4">
                  <a:lumMod val="50000"/>
                </a:schemeClr>
              </a:solidFill>
              <a:effectLst>
                <a:outerShdw blurRad="41275" dist="20320" dir="1800000" algn="tl" rotWithShape="0">
                  <a:srgbClr val="000000">
                    <a:alpha val="40000"/>
                  </a:srgbClr>
                </a:outerShdw>
              </a:effectLst>
              <a:latin typeface="+mj-lt"/>
            </a:endParaRPr>
          </a:p>
        </p:txBody>
      </p:sp>
      <p:sp>
        <p:nvSpPr>
          <p:cNvPr id="3" name="Slide Number Placeholder 2"/>
          <p:cNvSpPr>
            <a:spLocks noGrp="1"/>
          </p:cNvSpPr>
          <p:nvPr>
            <p:ph type="sldNum" sz="quarter" idx="12"/>
          </p:nvPr>
        </p:nvSpPr>
        <p:spPr/>
        <p:txBody>
          <a:bodyPr/>
          <a:lstStyle/>
          <a:p>
            <a:fld id="{C31469D3-FFE4-4450-BBE8-D21328515773}" type="slidenum">
              <a:rPr lang="en-US" smtClean="0"/>
              <a:t>1</a:t>
            </a:fld>
            <a:endParaRPr lang="en-US"/>
          </a:p>
        </p:txBody>
      </p:sp>
    </p:spTree>
    <p:extLst>
      <p:ext uri="{BB962C8B-B14F-4D97-AF65-F5344CB8AC3E}">
        <p14:creationId xmlns:p14="http://schemas.microsoft.com/office/powerpoint/2010/main" val="15151162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9" name="Content Placeholder 2"/>
          <p:cNvSpPr txBox="1">
            <a:spLocks/>
          </p:cNvSpPr>
          <p:nvPr/>
        </p:nvSpPr>
        <p:spPr>
          <a:xfrm>
            <a:off x="457200" y="1066800"/>
            <a:ext cx="7848600" cy="5562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200" b="1" dirty="0" smtClean="0">
                <a:latin typeface="+mj-lt"/>
              </a:rPr>
              <a:t>Supervisor Responsibilities </a:t>
            </a:r>
          </a:p>
          <a:p>
            <a:pPr marL="0" indent="0">
              <a:buNone/>
            </a:pPr>
            <a:endParaRPr lang="en-US" sz="1800" b="1" dirty="0">
              <a:latin typeface="+mj-lt"/>
            </a:endParaRPr>
          </a:p>
          <a:p>
            <a:pPr>
              <a:spcBef>
                <a:spcPts val="0"/>
              </a:spcBef>
              <a:spcAft>
                <a:spcPts val="1000"/>
              </a:spcAft>
            </a:pPr>
            <a:r>
              <a:rPr lang="en-US" sz="2200" dirty="0" smtClean="0">
                <a:latin typeface="+mj-lt"/>
              </a:rPr>
              <a:t>Notify </a:t>
            </a:r>
            <a:r>
              <a:rPr lang="en-US" sz="2200" dirty="0">
                <a:latin typeface="+mj-lt"/>
              </a:rPr>
              <a:t>the Staff Personnel Unit of any impending </a:t>
            </a:r>
            <a:r>
              <a:rPr lang="en-US" sz="2200" dirty="0" smtClean="0">
                <a:latin typeface="+mj-lt"/>
              </a:rPr>
              <a:t>leaves, as soon as possible </a:t>
            </a:r>
          </a:p>
          <a:p>
            <a:pPr>
              <a:spcBef>
                <a:spcPts val="0"/>
              </a:spcBef>
              <a:spcAft>
                <a:spcPts val="1000"/>
              </a:spcAft>
            </a:pPr>
            <a:r>
              <a:rPr lang="en-US" sz="2200" dirty="0" smtClean="0">
                <a:latin typeface="+mj-lt"/>
              </a:rPr>
              <a:t>Notify </a:t>
            </a:r>
            <a:r>
              <a:rPr lang="en-US" sz="2200" dirty="0">
                <a:latin typeface="+mj-lt"/>
              </a:rPr>
              <a:t>the employee of their need to contact the UCD campus benefits office for their continuing benefits and disability </a:t>
            </a:r>
            <a:r>
              <a:rPr lang="en-US" sz="2200" dirty="0" smtClean="0">
                <a:latin typeface="+mj-lt"/>
              </a:rPr>
              <a:t>possibilities</a:t>
            </a:r>
          </a:p>
          <a:p>
            <a:pPr>
              <a:spcBef>
                <a:spcPts val="0"/>
              </a:spcBef>
              <a:spcAft>
                <a:spcPts val="1000"/>
              </a:spcAft>
            </a:pPr>
            <a:r>
              <a:rPr lang="en-US" sz="2200" dirty="0" smtClean="0">
                <a:latin typeface="+mj-lt"/>
              </a:rPr>
              <a:t>After </a:t>
            </a:r>
            <a:r>
              <a:rPr lang="en-US" sz="2200" dirty="0">
                <a:latin typeface="+mj-lt"/>
              </a:rPr>
              <a:t>the SPU provides you with the FML packet, review the packet with the employee and turn in all appropriate documents to the </a:t>
            </a:r>
            <a:r>
              <a:rPr lang="en-US" sz="2200" dirty="0" smtClean="0">
                <a:latin typeface="+mj-lt"/>
              </a:rPr>
              <a:t>SPU, </a:t>
            </a:r>
            <a:r>
              <a:rPr lang="en-US" sz="2200" dirty="0">
                <a:latin typeface="+mj-lt"/>
              </a:rPr>
              <a:t>once </a:t>
            </a:r>
            <a:r>
              <a:rPr lang="en-US" sz="2200" dirty="0" smtClean="0">
                <a:latin typeface="+mj-lt"/>
              </a:rPr>
              <a:t>complete</a:t>
            </a:r>
            <a:endParaRPr lang="en-US" sz="2200" b="1" dirty="0" smtClean="0">
              <a:latin typeface="+mj-lt"/>
            </a:endParaRPr>
          </a:p>
          <a:p>
            <a:endParaRPr lang="en-US" sz="1400" dirty="0"/>
          </a:p>
        </p:txBody>
      </p:sp>
      <p:sp>
        <p:nvSpPr>
          <p:cNvPr id="2" name="Slide Number Placeholder 1"/>
          <p:cNvSpPr>
            <a:spLocks noGrp="1"/>
          </p:cNvSpPr>
          <p:nvPr>
            <p:ph type="sldNum" sz="quarter" idx="12"/>
          </p:nvPr>
        </p:nvSpPr>
        <p:spPr/>
        <p:txBody>
          <a:bodyPr/>
          <a:lstStyle/>
          <a:p>
            <a:fld id="{C41B8B95-ED5D-4930-996D-42BF75D70720}" type="slidenum">
              <a:rPr lang="en-US" smtClean="0"/>
              <a:t>10</a:t>
            </a:fld>
            <a:endParaRPr lang="en-US"/>
          </a:p>
        </p:txBody>
      </p:sp>
      <p:sp>
        <p:nvSpPr>
          <p:cNvPr id="7" name="Title 1"/>
          <p:cNvSpPr txBox="1">
            <a:spLocks/>
          </p:cNvSpPr>
          <p:nvPr/>
        </p:nvSpPr>
        <p:spPr>
          <a:xfrm>
            <a:off x="457200" y="122238"/>
            <a:ext cx="7848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smtClean="0">
                <a:solidFill>
                  <a:schemeClr val="tx2"/>
                </a:solidFill>
              </a:rPr>
              <a:t>Leave Management</a:t>
            </a:r>
            <a:endParaRPr lang="en-US" sz="4000" dirty="0">
              <a:solidFill>
                <a:schemeClr val="tx2"/>
              </a:solidFill>
            </a:endParaRPr>
          </a:p>
        </p:txBody>
      </p:sp>
    </p:spTree>
    <p:extLst>
      <p:ext uri="{BB962C8B-B14F-4D97-AF65-F5344CB8AC3E}">
        <p14:creationId xmlns:p14="http://schemas.microsoft.com/office/powerpoint/2010/main" val="16481363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9" name="Content Placeholder 2"/>
          <p:cNvSpPr txBox="1">
            <a:spLocks/>
          </p:cNvSpPr>
          <p:nvPr/>
        </p:nvSpPr>
        <p:spPr>
          <a:xfrm>
            <a:off x="457200" y="1066800"/>
            <a:ext cx="7848600" cy="5562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200" b="1" dirty="0" smtClean="0">
                <a:latin typeface="+mj-lt"/>
              </a:rPr>
              <a:t>Supervisor Responsibilities</a:t>
            </a:r>
          </a:p>
          <a:p>
            <a:pPr marL="0" indent="0" algn="ctr">
              <a:buNone/>
            </a:pPr>
            <a:endParaRPr lang="en-US" sz="1800" b="1" dirty="0">
              <a:latin typeface="+mj-lt"/>
            </a:endParaRPr>
          </a:p>
          <a:p>
            <a:pPr>
              <a:spcBef>
                <a:spcPts val="0"/>
              </a:spcBef>
              <a:spcAft>
                <a:spcPts val="1200"/>
              </a:spcAft>
            </a:pPr>
            <a:r>
              <a:rPr lang="en-US" sz="2200" dirty="0" smtClean="0">
                <a:latin typeface="+mj-lt"/>
              </a:rPr>
              <a:t>Contact the SPU with the return to work certification once the employee has returned from leave</a:t>
            </a:r>
          </a:p>
          <a:p>
            <a:pPr>
              <a:spcBef>
                <a:spcPts val="0"/>
              </a:spcBef>
              <a:spcAft>
                <a:spcPts val="1200"/>
              </a:spcAft>
            </a:pPr>
            <a:r>
              <a:rPr lang="en-US" sz="2200" dirty="0" smtClean="0">
                <a:latin typeface="+mj-lt"/>
              </a:rPr>
              <a:t>Follow up with the employee to ensure they have filled out/completed all of the appropriate documentation</a:t>
            </a:r>
          </a:p>
          <a:p>
            <a:pPr>
              <a:spcBef>
                <a:spcPts val="0"/>
              </a:spcBef>
              <a:spcAft>
                <a:spcPts val="1200"/>
              </a:spcAft>
            </a:pPr>
            <a:r>
              <a:rPr lang="en-US" sz="2200" dirty="0" smtClean="0">
                <a:latin typeface="+mj-lt"/>
              </a:rPr>
              <a:t>Maintain confidentiality at all times.  The employees medical file and personnel files should be kept separate</a:t>
            </a:r>
          </a:p>
          <a:p>
            <a:pPr>
              <a:spcBef>
                <a:spcPts val="0"/>
              </a:spcBef>
              <a:spcAft>
                <a:spcPts val="1200"/>
              </a:spcAft>
            </a:pPr>
            <a:r>
              <a:rPr lang="en-US" sz="2200" dirty="0" smtClean="0">
                <a:latin typeface="+mj-lt"/>
              </a:rPr>
              <a:t>If the leave is intermittent, work with the employee, BOC and SPU to track.</a:t>
            </a:r>
          </a:p>
          <a:p>
            <a:pPr>
              <a:spcBef>
                <a:spcPts val="0"/>
              </a:spcBef>
              <a:spcAft>
                <a:spcPts val="1200"/>
              </a:spcAft>
            </a:pPr>
            <a:r>
              <a:rPr lang="en-US" sz="2200" dirty="0" smtClean="0">
                <a:latin typeface="+mj-lt"/>
              </a:rPr>
              <a:t>Contact the SPU with any questions or concerns </a:t>
            </a:r>
            <a:r>
              <a:rPr lang="en-US" sz="2200" dirty="0">
                <a:latin typeface="Cambria" pitchFamily="18" charset="0"/>
              </a:rPr>
              <a:t>at </a:t>
            </a:r>
            <a:r>
              <a:rPr lang="en-US" sz="2200" u="sng" dirty="0">
                <a:solidFill>
                  <a:schemeClr val="accent4">
                    <a:lumMod val="75000"/>
                  </a:schemeClr>
                </a:solidFill>
                <a:latin typeface="Cambria" pitchFamily="18" charset="0"/>
              </a:rPr>
              <a:t>ANRStaffPersonnel@ucdavis.edu</a:t>
            </a:r>
            <a:r>
              <a:rPr lang="en-US" sz="2200" dirty="0">
                <a:solidFill>
                  <a:schemeClr val="accent4">
                    <a:lumMod val="75000"/>
                  </a:schemeClr>
                </a:solidFill>
                <a:latin typeface="Cambria" pitchFamily="18" charset="0"/>
              </a:rPr>
              <a:t> </a:t>
            </a:r>
            <a:endParaRPr lang="en-US" sz="2200" dirty="0" smtClean="0">
              <a:latin typeface="+mj-lt"/>
            </a:endParaRPr>
          </a:p>
          <a:p>
            <a:pPr marL="0" indent="0" algn="ctr">
              <a:buNone/>
            </a:pPr>
            <a:endParaRPr lang="en-US" sz="1700" b="1" dirty="0" smtClean="0">
              <a:latin typeface="+mj-lt"/>
            </a:endParaRPr>
          </a:p>
          <a:p>
            <a:endParaRPr lang="en-US" sz="1400" dirty="0"/>
          </a:p>
        </p:txBody>
      </p:sp>
      <p:sp>
        <p:nvSpPr>
          <p:cNvPr id="2" name="Slide Number Placeholder 1"/>
          <p:cNvSpPr>
            <a:spLocks noGrp="1"/>
          </p:cNvSpPr>
          <p:nvPr>
            <p:ph type="sldNum" sz="quarter" idx="12"/>
          </p:nvPr>
        </p:nvSpPr>
        <p:spPr/>
        <p:txBody>
          <a:bodyPr/>
          <a:lstStyle/>
          <a:p>
            <a:fld id="{C41B8B95-ED5D-4930-996D-42BF75D70720}" type="slidenum">
              <a:rPr lang="en-US" smtClean="0"/>
              <a:t>11</a:t>
            </a:fld>
            <a:endParaRPr lang="en-US"/>
          </a:p>
        </p:txBody>
      </p:sp>
      <p:sp>
        <p:nvSpPr>
          <p:cNvPr id="7" name="Title 1"/>
          <p:cNvSpPr txBox="1">
            <a:spLocks/>
          </p:cNvSpPr>
          <p:nvPr/>
        </p:nvSpPr>
        <p:spPr>
          <a:xfrm>
            <a:off x="457200" y="122238"/>
            <a:ext cx="7848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smtClean="0">
                <a:solidFill>
                  <a:schemeClr val="tx2"/>
                </a:solidFill>
              </a:rPr>
              <a:t>Leave Management</a:t>
            </a:r>
            <a:endParaRPr lang="en-US" sz="4000" dirty="0">
              <a:solidFill>
                <a:schemeClr val="tx2"/>
              </a:solidFill>
            </a:endParaRPr>
          </a:p>
        </p:txBody>
      </p:sp>
    </p:spTree>
    <p:extLst>
      <p:ext uri="{BB962C8B-B14F-4D97-AF65-F5344CB8AC3E}">
        <p14:creationId xmlns:p14="http://schemas.microsoft.com/office/powerpoint/2010/main" val="39565893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 name="Content Placeholder 2"/>
          <p:cNvSpPr txBox="1">
            <a:spLocks/>
          </p:cNvSpPr>
          <p:nvPr/>
        </p:nvSpPr>
        <p:spPr>
          <a:xfrm>
            <a:off x="457200" y="1066800"/>
            <a:ext cx="7848600" cy="54864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100" b="1" dirty="0">
                <a:latin typeface="+mj-lt"/>
              </a:rPr>
              <a:t>Work Contingency </a:t>
            </a:r>
            <a:r>
              <a:rPr lang="en-US" sz="2100" b="1" dirty="0" smtClean="0">
                <a:latin typeface="+mj-lt"/>
              </a:rPr>
              <a:t>Plan</a:t>
            </a:r>
          </a:p>
          <a:p>
            <a:pPr marL="0" indent="0" algn="ctr">
              <a:buNone/>
            </a:pPr>
            <a:endParaRPr lang="en-US" sz="1800" b="1" dirty="0">
              <a:latin typeface="+mj-lt"/>
            </a:endParaRPr>
          </a:p>
          <a:p>
            <a:pPr marL="0" indent="0">
              <a:buNone/>
            </a:pPr>
            <a:r>
              <a:rPr lang="en-US" sz="2000" dirty="0">
                <a:latin typeface="+mj-lt"/>
              </a:rPr>
              <a:t>A work contingency plan is necessary when an employee is going to be on an extended leave and whose duties will still need to be fulfilled while the employee is out.  The plan will set out what duties will be done by who and what types of work may be temporarily reassigned while the employee is on an extended absence</a:t>
            </a:r>
            <a:r>
              <a:rPr lang="en-US" sz="2000" dirty="0" smtClean="0">
                <a:latin typeface="+mj-lt"/>
              </a:rPr>
              <a:t>.  </a:t>
            </a:r>
          </a:p>
          <a:p>
            <a:pPr marL="0" indent="0">
              <a:buNone/>
            </a:pPr>
            <a:endParaRPr lang="en-US" sz="1400" b="1" dirty="0" smtClean="0">
              <a:latin typeface="+mj-lt"/>
            </a:endParaRPr>
          </a:p>
          <a:p>
            <a:pPr marL="0" indent="0">
              <a:buNone/>
            </a:pPr>
            <a:r>
              <a:rPr lang="en-US" sz="2000" dirty="0" smtClean="0">
                <a:latin typeface="+mj-lt"/>
              </a:rPr>
              <a:t>You may contact </a:t>
            </a:r>
            <a:r>
              <a:rPr lang="en-US" sz="2000" dirty="0" smtClean="0">
                <a:latin typeface="+mj-lt"/>
                <a:hlinkClick r:id="rId3"/>
              </a:rPr>
              <a:t>ANRStaffPersonnel@ucdavis.edu</a:t>
            </a:r>
            <a:r>
              <a:rPr lang="en-US" sz="2000" dirty="0" smtClean="0">
                <a:latin typeface="+mj-lt"/>
              </a:rPr>
              <a:t> with any questions on reassigning duties.</a:t>
            </a:r>
            <a:endParaRPr lang="en-US" sz="2000" dirty="0">
              <a:latin typeface="+mj-lt"/>
            </a:endParaRPr>
          </a:p>
          <a:p>
            <a:pPr marL="0" indent="0" algn="ctr">
              <a:buFont typeface="Arial" pitchFamily="34" charset="0"/>
              <a:buNone/>
            </a:pPr>
            <a:endParaRPr lang="en-US" sz="2000" b="1" dirty="0" smtClean="0"/>
          </a:p>
          <a:p>
            <a:pPr marL="0" indent="0" algn="ctr">
              <a:buFont typeface="Arial" pitchFamily="34" charset="0"/>
              <a:buNone/>
            </a:pPr>
            <a:endParaRPr lang="en-US" sz="1050" b="1" dirty="0" smtClean="0"/>
          </a:p>
          <a:p>
            <a:pPr marL="0" indent="0">
              <a:buFont typeface="Arial" pitchFamily="34" charset="0"/>
              <a:buNone/>
            </a:pPr>
            <a:endParaRPr lang="en-US" sz="600" dirty="0" smtClean="0"/>
          </a:p>
          <a:p>
            <a:pPr marL="0" indent="0">
              <a:buFont typeface="Arial" pitchFamily="34" charset="0"/>
              <a:buNone/>
            </a:pPr>
            <a:endParaRPr lang="en-US" sz="1200" b="1" dirty="0" smtClean="0"/>
          </a:p>
          <a:p>
            <a:endParaRPr lang="en-US" sz="1200" dirty="0"/>
          </a:p>
        </p:txBody>
      </p:sp>
      <p:sp>
        <p:nvSpPr>
          <p:cNvPr id="2" name="Slide Number Placeholder 1"/>
          <p:cNvSpPr>
            <a:spLocks noGrp="1"/>
          </p:cNvSpPr>
          <p:nvPr>
            <p:ph type="sldNum" sz="quarter" idx="12"/>
          </p:nvPr>
        </p:nvSpPr>
        <p:spPr/>
        <p:txBody>
          <a:bodyPr/>
          <a:lstStyle/>
          <a:p>
            <a:fld id="{C41B8B95-ED5D-4930-996D-42BF75D70720}" type="slidenum">
              <a:rPr lang="en-US" smtClean="0"/>
              <a:t>12</a:t>
            </a:fld>
            <a:endParaRPr lang="en-US"/>
          </a:p>
        </p:txBody>
      </p:sp>
      <p:sp>
        <p:nvSpPr>
          <p:cNvPr id="7" name="Title 1"/>
          <p:cNvSpPr txBox="1">
            <a:spLocks/>
          </p:cNvSpPr>
          <p:nvPr/>
        </p:nvSpPr>
        <p:spPr>
          <a:xfrm>
            <a:off x="457200" y="122238"/>
            <a:ext cx="7848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smtClean="0">
                <a:solidFill>
                  <a:schemeClr val="tx2"/>
                </a:solidFill>
              </a:rPr>
              <a:t>Leave Management</a:t>
            </a:r>
            <a:endParaRPr lang="en-US" sz="4000" dirty="0">
              <a:solidFill>
                <a:schemeClr val="tx2"/>
              </a:solidFill>
            </a:endParaRPr>
          </a:p>
        </p:txBody>
      </p:sp>
    </p:spTree>
    <p:extLst>
      <p:ext uri="{BB962C8B-B14F-4D97-AF65-F5344CB8AC3E}">
        <p14:creationId xmlns:p14="http://schemas.microsoft.com/office/powerpoint/2010/main" val="12459601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Content Placeholder 2"/>
          <p:cNvSpPr txBox="1">
            <a:spLocks/>
          </p:cNvSpPr>
          <p:nvPr/>
        </p:nvSpPr>
        <p:spPr>
          <a:xfrm>
            <a:off x="457200" y="1066800"/>
            <a:ext cx="7696200" cy="5562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200" b="1" dirty="0" smtClean="0">
                <a:latin typeface="+mj-lt"/>
              </a:rPr>
              <a:t>Interactive Process</a:t>
            </a:r>
          </a:p>
          <a:p>
            <a:pPr marL="0" indent="0">
              <a:buNone/>
            </a:pPr>
            <a:endParaRPr lang="en-US" sz="1200" dirty="0" smtClean="0">
              <a:latin typeface="+mj-lt"/>
            </a:endParaRPr>
          </a:p>
          <a:p>
            <a:pPr marL="0" indent="0">
              <a:buNone/>
            </a:pPr>
            <a:r>
              <a:rPr lang="en-US" sz="2000" dirty="0" smtClean="0">
                <a:latin typeface="+mj-lt"/>
              </a:rPr>
              <a:t>The </a:t>
            </a:r>
            <a:r>
              <a:rPr lang="en-US" sz="2000" dirty="0">
                <a:latin typeface="+mj-lt"/>
              </a:rPr>
              <a:t>department must engage an employee in the Interactive Process to evaluate whether job modifications can be made which enable the employee to continue to perform the essential functions of the job when</a:t>
            </a:r>
            <a:r>
              <a:rPr lang="en-US" sz="2000" dirty="0" smtClean="0">
                <a:latin typeface="+mj-lt"/>
              </a:rPr>
              <a:t>:</a:t>
            </a:r>
          </a:p>
          <a:p>
            <a:pPr marL="0" indent="0">
              <a:buNone/>
            </a:pPr>
            <a:endParaRPr lang="en-US" sz="1600" dirty="0" smtClean="0">
              <a:latin typeface="+mj-lt"/>
            </a:endParaRPr>
          </a:p>
          <a:p>
            <a:pPr>
              <a:spcBef>
                <a:spcPts val="0"/>
              </a:spcBef>
              <a:spcAft>
                <a:spcPts val="1200"/>
              </a:spcAft>
            </a:pPr>
            <a:r>
              <a:rPr lang="en-US" sz="2000" dirty="0" smtClean="0">
                <a:latin typeface="+mj-lt"/>
              </a:rPr>
              <a:t>An </a:t>
            </a:r>
            <a:r>
              <a:rPr lang="en-US" sz="2000" dirty="0">
                <a:latin typeface="+mj-lt"/>
              </a:rPr>
              <a:t>employee is out for a prolonged disability leave </a:t>
            </a:r>
            <a:endParaRPr lang="en-US" sz="2000" dirty="0" smtClean="0">
              <a:latin typeface="+mj-lt"/>
            </a:endParaRPr>
          </a:p>
          <a:p>
            <a:pPr>
              <a:spcBef>
                <a:spcPts val="0"/>
              </a:spcBef>
              <a:spcAft>
                <a:spcPts val="1200"/>
              </a:spcAft>
            </a:pPr>
            <a:r>
              <a:rPr lang="en-US" sz="2000" dirty="0" smtClean="0">
                <a:latin typeface="+mj-lt"/>
              </a:rPr>
              <a:t>An </a:t>
            </a:r>
            <a:r>
              <a:rPr lang="en-US" sz="2000" dirty="0">
                <a:latin typeface="+mj-lt"/>
              </a:rPr>
              <a:t>employee discloses that s/he has a disability impacting his/her </a:t>
            </a:r>
            <a:r>
              <a:rPr lang="en-US" sz="2000" dirty="0" smtClean="0">
                <a:latin typeface="+mj-lt"/>
              </a:rPr>
              <a:t>job</a:t>
            </a:r>
          </a:p>
          <a:p>
            <a:pPr>
              <a:spcBef>
                <a:spcPts val="0"/>
              </a:spcBef>
              <a:spcAft>
                <a:spcPts val="1200"/>
              </a:spcAft>
            </a:pPr>
            <a:r>
              <a:rPr lang="en-US" sz="2000" dirty="0" smtClean="0">
                <a:latin typeface="+mj-lt"/>
              </a:rPr>
              <a:t>An </a:t>
            </a:r>
            <a:r>
              <a:rPr lang="en-US" sz="2000" dirty="0">
                <a:latin typeface="+mj-lt"/>
              </a:rPr>
              <a:t>employee provides medical information describing prolonged or permanent </a:t>
            </a:r>
            <a:r>
              <a:rPr lang="en-US" sz="2000" dirty="0" smtClean="0">
                <a:latin typeface="+mj-lt"/>
              </a:rPr>
              <a:t>impairments</a:t>
            </a:r>
            <a:endParaRPr lang="en-US" sz="2000" dirty="0" smtClean="0"/>
          </a:p>
        </p:txBody>
      </p:sp>
      <p:sp>
        <p:nvSpPr>
          <p:cNvPr id="2" name="Slide Number Placeholder 1"/>
          <p:cNvSpPr>
            <a:spLocks noGrp="1"/>
          </p:cNvSpPr>
          <p:nvPr>
            <p:ph type="sldNum" sz="quarter" idx="12"/>
          </p:nvPr>
        </p:nvSpPr>
        <p:spPr/>
        <p:txBody>
          <a:bodyPr/>
          <a:lstStyle/>
          <a:p>
            <a:fld id="{C41B8B95-ED5D-4930-996D-42BF75D70720}" type="slidenum">
              <a:rPr lang="en-US" smtClean="0"/>
              <a:t>13</a:t>
            </a:fld>
            <a:endParaRPr lang="en-US"/>
          </a:p>
        </p:txBody>
      </p:sp>
      <p:sp>
        <p:nvSpPr>
          <p:cNvPr id="8" name="Title 1"/>
          <p:cNvSpPr txBox="1">
            <a:spLocks/>
          </p:cNvSpPr>
          <p:nvPr/>
        </p:nvSpPr>
        <p:spPr>
          <a:xfrm>
            <a:off x="457200" y="122238"/>
            <a:ext cx="7848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smtClean="0">
                <a:solidFill>
                  <a:schemeClr val="tx2"/>
                </a:solidFill>
              </a:rPr>
              <a:t>Leave Management</a:t>
            </a:r>
            <a:endParaRPr lang="en-US" sz="4000" dirty="0">
              <a:solidFill>
                <a:schemeClr val="tx2"/>
              </a:solidFill>
            </a:endParaRPr>
          </a:p>
        </p:txBody>
      </p:sp>
    </p:spTree>
    <p:extLst>
      <p:ext uri="{BB962C8B-B14F-4D97-AF65-F5344CB8AC3E}">
        <p14:creationId xmlns:p14="http://schemas.microsoft.com/office/powerpoint/2010/main" val="25433969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 name="Content Placeholder 2"/>
          <p:cNvSpPr txBox="1">
            <a:spLocks/>
          </p:cNvSpPr>
          <p:nvPr/>
        </p:nvSpPr>
        <p:spPr>
          <a:xfrm>
            <a:off x="457200" y="1066800"/>
            <a:ext cx="7848600" cy="54864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100" b="1" dirty="0" smtClean="0">
                <a:latin typeface="+mj-lt"/>
              </a:rPr>
              <a:t>Reasonable </a:t>
            </a:r>
            <a:r>
              <a:rPr lang="en-US" sz="2100" b="1" dirty="0">
                <a:latin typeface="+mj-lt"/>
              </a:rPr>
              <a:t>Accommodation</a:t>
            </a:r>
          </a:p>
          <a:p>
            <a:pPr marL="0" indent="0">
              <a:buNone/>
            </a:pPr>
            <a:endParaRPr lang="en-US" sz="1050" dirty="0">
              <a:latin typeface="+mj-lt"/>
            </a:endParaRPr>
          </a:p>
          <a:p>
            <a:pPr marL="0" indent="0">
              <a:buNone/>
            </a:pPr>
            <a:r>
              <a:rPr lang="en-US" sz="2000" dirty="0">
                <a:latin typeface="+mj-lt"/>
              </a:rPr>
              <a:t>"Reasonable Accommodation" is a reasonable change or modification that will enable an employee to perform the essential functions of the job.  When an employee has prolonged or permanent disabilities that impair the employee's ability to perform his/her job, an effort must be made </a:t>
            </a:r>
            <a:r>
              <a:rPr lang="en-US" sz="2000" dirty="0" smtClean="0">
                <a:latin typeface="+mj-lt"/>
              </a:rPr>
              <a:t>by the unit to </a:t>
            </a:r>
            <a:r>
              <a:rPr lang="en-US" sz="2000" dirty="0">
                <a:latin typeface="+mj-lt"/>
              </a:rPr>
              <a:t>provide accommodation to enable the employee to work in a modified capacity or change to a more suitable position.  </a:t>
            </a:r>
          </a:p>
          <a:p>
            <a:pPr marL="0" indent="0">
              <a:buNone/>
            </a:pPr>
            <a:endParaRPr lang="en-US" sz="1600" dirty="0">
              <a:latin typeface="+mj-lt"/>
            </a:endParaRPr>
          </a:p>
          <a:p>
            <a:pPr marL="0" indent="0" algn="ctr">
              <a:buFont typeface="Arial" pitchFamily="34" charset="0"/>
              <a:buNone/>
            </a:pPr>
            <a:endParaRPr lang="en-US" sz="2000" b="1" dirty="0" smtClean="0"/>
          </a:p>
          <a:p>
            <a:pPr marL="0" indent="0" algn="ctr">
              <a:buFont typeface="Arial" pitchFamily="34" charset="0"/>
              <a:buNone/>
            </a:pPr>
            <a:endParaRPr lang="en-US" sz="1050" b="1" dirty="0" smtClean="0"/>
          </a:p>
          <a:p>
            <a:pPr marL="0" indent="0">
              <a:buFont typeface="Arial" pitchFamily="34" charset="0"/>
              <a:buNone/>
            </a:pPr>
            <a:endParaRPr lang="en-US" sz="600" dirty="0" smtClean="0"/>
          </a:p>
          <a:p>
            <a:pPr marL="0" indent="0">
              <a:buFont typeface="Arial" pitchFamily="34" charset="0"/>
              <a:buNone/>
            </a:pPr>
            <a:endParaRPr lang="en-US" sz="1200" b="1" dirty="0" smtClean="0"/>
          </a:p>
          <a:p>
            <a:endParaRPr lang="en-US" sz="1200" dirty="0"/>
          </a:p>
        </p:txBody>
      </p:sp>
      <p:sp>
        <p:nvSpPr>
          <p:cNvPr id="2" name="Slide Number Placeholder 1"/>
          <p:cNvSpPr>
            <a:spLocks noGrp="1"/>
          </p:cNvSpPr>
          <p:nvPr>
            <p:ph type="sldNum" sz="quarter" idx="12"/>
          </p:nvPr>
        </p:nvSpPr>
        <p:spPr/>
        <p:txBody>
          <a:bodyPr/>
          <a:lstStyle/>
          <a:p>
            <a:fld id="{C41B8B95-ED5D-4930-996D-42BF75D70720}" type="slidenum">
              <a:rPr lang="en-US" smtClean="0"/>
              <a:t>14</a:t>
            </a:fld>
            <a:endParaRPr lang="en-US"/>
          </a:p>
        </p:txBody>
      </p:sp>
      <p:sp>
        <p:nvSpPr>
          <p:cNvPr id="7" name="Title 1"/>
          <p:cNvSpPr txBox="1">
            <a:spLocks/>
          </p:cNvSpPr>
          <p:nvPr/>
        </p:nvSpPr>
        <p:spPr>
          <a:xfrm>
            <a:off x="457200" y="122238"/>
            <a:ext cx="7848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smtClean="0">
                <a:solidFill>
                  <a:schemeClr val="tx2"/>
                </a:solidFill>
              </a:rPr>
              <a:t>Leave Management</a:t>
            </a:r>
            <a:endParaRPr lang="en-US" sz="4000" dirty="0">
              <a:solidFill>
                <a:schemeClr val="tx2"/>
              </a:solidFill>
            </a:endParaRPr>
          </a:p>
        </p:txBody>
      </p:sp>
    </p:spTree>
    <p:extLst>
      <p:ext uri="{BB962C8B-B14F-4D97-AF65-F5344CB8AC3E}">
        <p14:creationId xmlns:p14="http://schemas.microsoft.com/office/powerpoint/2010/main" val="32386392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Content Placeholder 2"/>
          <p:cNvSpPr txBox="1">
            <a:spLocks/>
          </p:cNvSpPr>
          <p:nvPr/>
        </p:nvSpPr>
        <p:spPr>
          <a:xfrm>
            <a:off x="457200" y="1066800"/>
            <a:ext cx="7848600" cy="54864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2100" b="1" dirty="0" smtClean="0">
                <a:latin typeface="+mj-lt"/>
              </a:rPr>
              <a:t>Leave of Absence Effect on Benefits</a:t>
            </a:r>
          </a:p>
          <a:p>
            <a:pPr marL="0" indent="0" algn="ctr">
              <a:buFont typeface="Arial" pitchFamily="34" charset="0"/>
              <a:buNone/>
            </a:pPr>
            <a:endParaRPr lang="en-US" sz="1400" b="1" dirty="0" smtClean="0">
              <a:latin typeface="+mj-lt"/>
            </a:endParaRPr>
          </a:p>
          <a:p>
            <a:pPr marL="0" indent="0">
              <a:buNone/>
            </a:pPr>
            <a:r>
              <a:rPr lang="en-US" sz="1800" dirty="0" smtClean="0">
                <a:latin typeface="+mj-lt"/>
              </a:rPr>
              <a:t>An employee’s leave may have a significant impact on their benefits, therefore an employee should </a:t>
            </a:r>
            <a:r>
              <a:rPr lang="en-US" sz="1800" dirty="0">
                <a:latin typeface="+mj-lt"/>
              </a:rPr>
              <a:t>contact the Benefits Office before (a) starting a leave, (b) changing to leave without pay, and (c) returning from leave. </a:t>
            </a:r>
            <a:endParaRPr lang="en-US" sz="1800" dirty="0" smtClean="0">
              <a:latin typeface="+mj-lt"/>
            </a:endParaRPr>
          </a:p>
          <a:p>
            <a:pPr marL="0" indent="0">
              <a:buFont typeface="Arial" pitchFamily="34" charset="0"/>
              <a:buNone/>
            </a:pPr>
            <a:endParaRPr lang="en-US" sz="1600" b="1" dirty="0">
              <a:latin typeface="+mj-lt"/>
            </a:endParaRPr>
          </a:p>
          <a:p>
            <a:pPr marL="0" indent="0">
              <a:buFont typeface="Arial" pitchFamily="34" charset="0"/>
              <a:buNone/>
            </a:pPr>
            <a:r>
              <a:rPr lang="en-US" sz="1800" dirty="0" smtClean="0">
                <a:latin typeface="+mj-lt"/>
              </a:rPr>
              <a:t>In many circumstances, an employee may be eligible for some type of benefit to assist them during the medical leave.  </a:t>
            </a:r>
          </a:p>
          <a:p>
            <a:pPr marL="0" indent="0">
              <a:buFont typeface="Arial" pitchFamily="34" charset="0"/>
              <a:buNone/>
            </a:pPr>
            <a:endParaRPr lang="en-US" sz="1800" dirty="0">
              <a:latin typeface="+mj-lt"/>
            </a:endParaRPr>
          </a:p>
          <a:p>
            <a:pPr marL="0" indent="0">
              <a:buFont typeface="Arial" pitchFamily="34" charset="0"/>
              <a:buNone/>
            </a:pPr>
            <a:r>
              <a:rPr lang="en-US" sz="1800" b="1" dirty="0" smtClean="0">
                <a:latin typeface="+mj-lt"/>
              </a:rPr>
              <a:t>Catastrophic Leave </a:t>
            </a:r>
            <a:r>
              <a:rPr lang="en-US" sz="1800" dirty="0" smtClean="0">
                <a:latin typeface="+mj-lt"/>
              </a:rPr>
              <a:t>– </a:t>
            </a:r>
            <a:r>
              <a:rPr lang="en-US" sz="1800" dirty="0">
                <a:latin typeface="+mj-lt"/>
              </a:rPr>
              <a:t>V</a:t>
            </a:r>
            <a:r>
              <a:rPr lang="en-US" sz="1800" dirty="0" smtClean="0">
                <a:latin typeface="+mj-lt"/>
              </a:rPr>
              <a:t>acation time donated to support employee on leave</a:t>
            </a:r>
          </a:p>
          <a:p>
            <a:pPr marL="0" indent="0">
              <a:buFont typeface="Arial" pitchFamily="34" charset="0"/>
              <a:buNone/>
            </a:pPr>
            <a:r>
              <a:rPr lang="en-US" sz="1800" b="1" dirty="0" smtClean="0">
                <a:latin typeface="+mj-lt"/>
              </a:rPr>
              <a:t>University Paid Disability </a:t>
            </a:r>
            <a:r>
              <a:rPr lang="en-US" sz="1800" dirty="0" smtClean="0">
                <a:latin typeface="+mj-lt"/>
              </a:rPr>
              <a:t>– Disability benefit accrued through the University</a:t>
            </a:r>
          </a:p>
          <a:p>
            <a:pPr marL="0" indent="0">
              <a:buFont typeface="Arial" pitchFamily="34" charset="0"/>
              <a:buNone/>
            </a:pPr>
            <a:r>
              <a:rPr lang="en-US" sz="1800" b="1" dirty="0" smtClean="0">
                <a:latin typeface="+mj-lt"/>
              </a:rPr>
              <a:t>Supplemental Disability </a:t>
            </a:r>
            <a:r>
              <a:rPr lang="en-US" sz="1800" dirty="0" smtClean="0">
                <a:latin typeface="+mj-lt"/>
              </a:rPr>
              <a:t>– Disability benefit accrued by paying into the system</a:t>
            </a:r>
          </a:p>
          <a:p>
            <a:pPr marL="0" indent="0" algn="ctr">
              <a:buFont typeface="Arial" pitchFamily="34" charset="0"/>
              <a:buNone/>
            </a:pPr>
            <a:endParaRPr lang="en-US" sz="1050" b="1" dirty="0" smtClean="0">
              <a:latin typeface="+mj-lt"/>
            </a:endParaRPr>
          </a:p>
          <a:p>
            <a:pPr marL="0" indent="0">
              <a:buFont typeface="Arial" pitchFamily="34" charset="0"/>
              <a:buNone/>
            </a:pPr>
            <a:endParaRPr lang="en-US" sz="600" dirty="0" smtClean="0">
              <a:latin typeface="+mj-lt"/>
            </a:endParaRPr>
          </a:p>
          <a:p>
            <a:pPr marL="0" indent="0">
              <a:buFont typeface="Arial" pitchFamily="34" charset="0"/>
              <a:buNone/>
            </a:pPr>
            <a:endParaRPr lang="en-US" sz="1200" b="1" dirty="0" smtClean="0"/>
          </a:p>
          <a:p>
            <a:endParaRPr lang="en-US" sz="1200" dirty="0"/>
          </a:p>
        </p:txBody>
      </p:sp>
      <p:sp>
        <p:nvSpPr>
          <p:cNvPr id="2" name="Slide Number Placeholder 1"/>
          <p:cNvSpPr>
            <a:spLocks noGrp="1"/>
          </p:cNvSpPr>
          <p:nvPr>
            <p:ph type="sldNum" sz="quarter" idx="12"/>
          </p:nvPr>
        </p:nvSpPr>
        <p:spPr/>
        <p:txBody>
          <a:bodyPr/>
          <a:lstStyle/>
          <a:p>
            <a:fld id="{C41B8B95-ED5D-4930-996D-42BF75D70720}" type="slidenum">
              <a:rPr lang="en-US" smtClean="0"/>
              <a:t>15</a:t>
            </a:fld>
            <a:endParaRPr lang="en-US"/>
          </a:p>
        </p:txBody>
      </p:sp>
      <p:sp>
        <p:nvSpPr>
          <p:cNvPr id="8" name="Title 1"/>
          <p:cNvSpPr txBox="1">
            <a:spLocks/>
          </p:cNvSpPr>
          <p:nvPr/>
        </p:nvSpPr>
        <p:spPr>
          <a:xfrm>
            <a:off x="457200" y="122238"/>
            <a:ext cx="7848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smtClean="0">
                <a:solidFill>
                  <a:schemeClr val="tx2"/>
                </a:solidFill>
              </a:rPr>
              <a:t>Leave Management</a:t>
            </a:r>
            <a:endParaRPr lang="en-US" sz="4000" dirty="0">
              <a:solidFill>
                <a:schemeClr val="tx2"/>
              </a:solidFill>
            </a:endParaRPr>
          </a:p>
        </p:txBody>
      </p:sp>
    </p:spTree>
    <p:extLst>
      <p:ext uri="{BB962C8B-B14F-4D97-AF65-F5344CB8AC3E}">
        <p14:creationId xmlns:p14="http://schemas.microsoft.com/office/powerpoint/2010/main" val="4103693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 name="Content Placeholder 2"/>
          <p:cNvSpPr txBox="1">
            <a:spLocks/>
          </p:cNvSpPr>
          <p:nvPr/>
        </p:nvSpPr>
        <p:spPr>
          <a:xfrm>
            <a:off x="457200" y="1066800"/>
            <a:ext cx="7848600" cy="54864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100" b="1" dirty="0" smtClean="0">
                <a:latin typeface="+mj-lt"/>
              </a:rPr>
              <a:t>Catastrophic </a:t>
            </a:r>
            <a:r>
              <a:rPr lang="en-US" sz="2100" b="1" dirty="0">
                <a:latin typeface="+mj-lt"/>
              </a:rPr>
              <a:t>Leave</a:t>
            </a:r>
            <a:r>
              <a:rPr lang="en-US" sz="2100" dirty="0">
                <a:latin typeface="+mj-lt"/>
              </a:rPr>
              <a:t> </a:t>
            </a:r>
            <a:endParaRPr lang="en-US" sz="2100" dirty="0" smtClean="0">
              <a:latin typeface="+mj-lt"/>
            </a:endParaRPr>
          </a:p>
          <a:p>
            <a:pPr marL="0" indent="0" algn="ctr">
              <a:buNone/>
            </a:pPr>
            <a:endParaRPr lang="en-US" sz="1400" dirty="0" smtClean="0">
              <a:latin typeface="+mj-lt"/>
            </a:endParaRPr>
          </a:p>
          <a:p>
            <a:pPr marL="0" indent="0">
              <a:buNone/>
            </a:pPr>
            <a:r>
              <a:rPr lang="en-US" sz="1800" dirty="0">
                <a:latin typeface="+mj-lt"/>
              </a:rPr>
              <a:t>This program allows </a:t>
            </a:r>
            <a:r>
              <a:rPr lang="en-US" sz="1800" dirty="0" smtClean="0">
                <a:latin typeface="+mj-lt"/>
              </a:rPr>
              <a:t>employees </a:t>
            </a:r>
            <a:r>
              <a:rPr lang="en-US" sz="1800" dirty="0">
                <a:latin typeface="+mj-lt"/>
              </a:rPr>
              <a:t>to donate accrued vacation to support a colleague who has exhausted his or her paid leave due to a catastrophic illness. </a:t>
            </a:r>
            <a:endParaRPr lang="en-US" sz="1800" dirty="0" smtClean="0">
              <a:latin typeface="+mj-lt"/>
            </a:endParaRPr>
          </a:p>
          <a:p>
            <a:pPr marL="0" indent="0">
              <a:buNone/>
            </a:pPr>
            <a:endParaRPr lang="en-US" sz="1400" b="1" dirty="0" smtClean="0">
              <a:latin typeface="+mj-lt"/>
            </a:endParaRPr>
          </a:p>
          <a:p>
            <a:pPr marL="0" indent="0">
              <a:buNone/>
            </a:pPr>
            <a:r>
              <a:rPr lang="en-US" sz="2000" b="1" dirty="0" smtClean="0">
                <a:latin typeface="+mj-lt"/>
              </a:rPr>
              <a:t>Eligibility</a:t>
            </a:r>
          </a:p>
          <a:p>
            <a:pPr marL="0" indent="0">
              <a:buNone/>
            </a:pPr>
            <a:endParaRPr lang="en-US" sz="1400" b="1" dirty="0">
              <a:latin typeface="+mj-lt"/>
            </a:endParaRPr>
          </a:p>
          <a:p>
            <a:pPr>
              <a:spcBef>
                <a:spcPts val="0"/>
              </a:spcBef>
              <a:spcAft>
                <a:spcPts val="600"/>
              </a:spcAft>
            </a:pPr>
            <a:r>
              <a:rPr lang="en-US" sz="1800" dirty="0" smtClean="0">
                <a:latin typeface="+mj-lt"/>
              </a:rPr>
              <a:t>Holds </a:t>
            </a:r>
            <a:r>
              <a:rPr lang="en-US" sz="1800" dirty="0">
                <a:latin typeface="+mj-lt"/>
              </a:rPr>
              <a:t>a career appointment</a:t>
            </a:r>
          </a:p>
          <a:p>
            <a:pPr lvl="0">
              <a:spcBef>
                <a:spcPts val="0"/>
              </a:spcBef>
              <a:spcAft>
                <a:spcPts val="600"/>
              </a:spcAft>
            </a:pPr>
            <a:r>
              <a:rPr lang="en-US" sz="1800" dirty="0">
                <a:latin typeface="+mj-lt"/>
              </a:rPr>
              <a:t>Passed probation</a:t>
            </a:r>
          </a:p>
          <a:p>
            <a:pPr lvl="0">
              <a:spcBef>
                <a:spcPts val="0"/>
              </a:spcBef>
              <a:spcAft>
                <a:spcPts val="600"/>
              </a:spcAft>
            </a:pPr>
            <a:r>
              <a:rPr lang="en-US" sz="1800" dirty="0">
                <a:latin typeface="+mj-lt"/>
              </a:rPr>
              <a:t>Requests the catastrophic leave during or before the leave, not </a:t>
            </a:r>
            <a:r>
              <a:rPr lang="en-US" sz="1800" dirty="0" smtClean="0">
                <a:latin typeface="+mj-lt"/>
              </a:rPr>
              <a:t>after</a:t>
            </a:r>
          </a:p>
          <a:p>
            <a:pPr lvl="0">
              <a:spcBef>
                <a:spcPts val="0"/>
              </a:spcBef>
              <a:spcAft>
                <a:spcPts val="600"/>
              </a:spcAft>
            </a:pPr>
            <a:r>
              <a:rPr lang="en-US" sz="1800" dirty="0" smtClean="0">
                <a:latin typeface="+mj-lt"/>
              </a:rPr>
              <a:t>Recipient must exhaust all paid leave</a:t>
            </a:r>
            <a:endParaRPr lang="en-US" sz="1800" dirty="0">
              <a:latin typeface="+mj-lt"/>
            </a:endParaRPr>
          </a:p>
          <a:p>
            <a:pPr lvl="0">
              <a:spcBef>
                <a:spcPts val="0"/>
              </a:spcBef>
              <a:spcAft>
                <a:spcPts val="600"/>
              </a:spcAft>
            </a:pPr>
            <a:r>
              <a:rPr lang="en-US" sz="1800" dirty="0">
                <a:latin typeface="+mj-lt"/>
              </a:rPr>
              <a:t>Is in a collective bargaining unit that participates in the </a:t>
            </a:r>
            <a:r>
              <a:rPr lang="en-US" sz="1800" dirty="0" smtClean="0">
                <a:latin typeface="+mj-lt"/>
              </a:rPr>
              <a:t>program or is a non-represented employee</a:t>
            </a:r>
          </a:p>
          <a:p>
            <a:pPr lvl="0"/>
            <a:endParaRPr lang="en-US" sz="1200" dirty="0">
              <a:latin typeface="+mj-lt"/>
            </a:endParaRPr>
          </a:p>
          <a:p>
            <a:pPr marL="0" indent="0">
              <a:buNone/>
            </a:pPr>
            <a:endParaRPr lang="en-US" sz="1200" dirty="0"/>
          </a:p>
        </p:txBody>
      </p:sp>
      <p:sp>
        <p:nvSpPr>
          <p:cNvPr id="2" name="Slide Number Placeholder 1"/>
          <p:cNvSpPr>
            <a:spLocks noGrp="1"/>
          </p:cNvSpPr>
          <p:nvPr>
            <p:ph type="sldNum" sz="quarter" idx="12"/>
          </p:nvPr>
        </p:nvSpPr>
        <p:spPr/>
        <p:txBody>
          <a:bodyPr/>
          <a:lstStyle/>
          <a:p>
            <a:fld id="{C41B8B95-ED5D-4930-996D-42BF75D70720}" type="slidenum">
              <a:rPr lang="en-US" smtClean="0"/>
              <a:t>16</a:t>
            </a:fld>
            <a:endParaRPr lang="en-US"/>
          </a:p>
        </p:txBody>
      </p:sp>
      <p:sp>
        <p:nvSpPr>
          <p:cNvPr id="7" name="Title 1"/>
          <p:cNvSpPr txBox="1">
            <a:spLocks/>
          </p:cNvSpPr>
          <p:nvPr/>
        </p:nvSpPr>
        <p:spPr>
          <a:xfrm>
            <a:off x="457200" y="122238"/>
            <a:ext cx="7848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smtClean="0">
                <a:solidFill>
                  <a:schemeClr val="tx2"/>
                </a:solidFill>
              </a:rPr>
              <a:t>Leave Management</a:t>
            </a:r>
            <a:endParaRPr lang="en-US" sz="4000" dirty="0">
              <a:solidFill>
                <a:schemeClr val="tx2"/>
              </a:solidFill>
            </a:endParaRPr>
          </a:p>
        </p:txBody>
      </p:sp>
    </p:spTree>
    <p:extLst>
      <p:ext uri="{BB962C8B-B14F-4D97-AF65-F5344CB8AC3E}">
        <p14:creationId xmlns:p14="http://schemas.microsoft.com/office/powerpoint/2010/main" val="37934951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Content Placeholder 2"/>
          <p:cNvSpPr txBox="1">
            <a:spLocks/>
          </p:cNvSpPr>
          <p:nvPr/>
        </p:nvSpPr>
        <p:spPr>
          <a:xfrm>
            <a:off x="457200" y="1066800"/>
            <a:ext cx="7848600" cy="5562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100" b="1" dirty="0" smtClean="0">
                <a:latin typeface="+mj-lt"/>
              </a:rPr>
              <a:t>University </a:t>
            </a:r>
            <a:r>
              <a:rPr lang="en-US" sz="2100" b="1" dirty="0">
                <a:latin typeface="+mj-lt"/>
              </a:rPr>
              <a:t>Paid Disability</a:t>
            </a:r>
            <a:r>
              <a:rPr lang="en-US" sz="2100" dirty="0">
                <a:latin typeface="+mj-lt"/>
              </a:rPr>
              <a:t> </a:t>
            </a:r>
            <a:endParaRPr lang="en-US" sz="2100" dirty="0" smtClean="0">
              <a:latin typeface="+mj-lt"/>
            </a:endParaRPr>
          </a:p>
          <a:p>
            <a:pPr marL="0" indent="0" algn="ctr">
              <a:buNone/>
            </a:pPr>
            <a:endParaRPr lang="en-US" sz="1600" dirty="0">
              <a:latin typeface="+mj-lt"/>
            </a:endParaRPr>
          </a:p>
          <a:p>
            <a:pPr marL="0" indent="0">
              <a:buNone/>
            </a:pPr>
            <a:r>
              <a:rPr lang="en-US" sz="2000" b="1" dirty="0" smtClean="0">
                <a:latin typeface="+mj-lt"/>
              </a:rPr>
              <a:t>Eligibility</a:t>
            </a:r>
          </a:p>
          <a:p>
            <a:pPr marL="0" indent="0">
              <a:buNone/>
            </a:pPr>
            <a:endParaRPr lang="en-US" sz="1800" b="1" dirty="0" smtClean="0">
              <a:latin typeface="+mj-lt"/>
            </a:endParaRPr>
          </a:p>
          <a:p>
            <a:pPr>
              <a:spcBef>
                <a:spcPts val="0"/>
              </a:spcBef>
              <a:spcAft>
                <a:spcPts val="800"/>
              </a:spcAft>
            </a:pPr>
            <a:r>
              <a:rPr lang="en-US" sz="1800" dirty="0">
                <a:latin typeface="+mj-lt"/>
              </a:rPr>
              <a:t>I</a:t>
            </a:r>
            <a:r>
              <a:rPr lang="en-US" sz="1800" dirty="0" smtClean="0">
                <a:latin typeface="+mj-lt"/>
              </a:rPr>
              <a:t>s </a:t>
            </a:r>
            <a:r>
              <a:rPr lang="en-US" sz="1800" dirty="0">
                <a:latin typeface="+mj-lt"/>
              </a:rPr>
              <a:t>a member of a Defined Benefit Retirement Plan to which the University contributes (such as UCRP, PERS, etc.)</a:t>
            </a:r>
          </a:p>
          <a:p>
            <a:pPr lvl="0">
              <a:spcBef>
                <a:spcPts val="0"/>
              </a:spcBef>
              <a:spcAft>
                <a:spcPts val="800"/>
              </a:spcAft>
            </a:pPr>
            <a:r>
              <a:rPr lang="en-US" sz="1800" dirty="0">
                <a:latin typeface="+mj-lt"/>
              </a:rPr>
              <a:t>Is appointed in a position at least 50% time for 12 months or more, and </a:t>
            </a:r>
          </a:p>
          <a:p>
            <a:pPr lvl="0">
              <a:spcBef>
                <a:spcPts val="0"/>
              </a:spcBef>
              <a:spcAft>
                <a:spcPts val="800"/>
              </a:spcAft>
            </a:pPr>
            <a:r>
              <a:rPr lang="en-US" sz="1800" dirty="0">
                <a:latin typeface="+mj-lt"/>
              </a:rPr>
              <a:t>Maintains an average regular paid time equal to 20 hours or more per week</a:t>
            </a:r>
            <a:r>
              <a:rPr lang="en-US" sz="1800" dirty="0" smtClean="0">
                <a:latin typeface="+mj-lt"/>
              </a:rPr>
              <a:t>.</a:t>
            </a:r>
          </a:p>
          <a:p>
            <a:pPr lvl="0"/>
            <a:endParaRPr lang="en-US" sz="1200" dirty="0">
              <a:latin typeface="+mj-lt"/>
            </a:endParaRPr>
          </a:p>
          <a:p>
            <a:pPr marL="0" indent="0">
              <a:lnSpc>
                <a:spcPct val="90000"/>
              </a:lnSpc>
              <a:buNone/>
            </a:pPr>
            <a:r>
              <a:rPr lang="en-US" sz="1800" dirty="0" smtClean="0">
                <a:latin typeface="+mj-lt"/>
              </a:rPr>
              <a:t>Note</a:t>
            </a:r>
            <a:r>
              <a:rPr lang="en-US" sz="1800" dirty="0">
                <a:latin typeface="+mj-lt"/>
              </a:rPr>
              <a:t>:  University Paid Disability is processed through the UC Davis campus benefits </a:t>
            </a:r>
            <a:r>
              <a:rPr lang="en-US" sz="1800" dirty="0" smtClean="0">
                <a:latin typeface="+mj-lt"/>
              </a:rPr>
              <a:t>office.  They can be reached at (</a:t>
            </a:r>
            <a:r>
              <a:rPr lang="en-US" sz="1800" dirty="0">
                <a:latin typeface="+mj-lt"/>
              </a:rPr>
              <a:t>530) 752-1774</a:t>
            </a:r>
          </a:p>
          <a:p>
            <a:pPr marL="0" indent="0" algn="ctr">
              <a:buFont typeface="Arial" pitchFamily="34" charset="0"/>
              <a:buNone/>
            </a:pPr>
            <a:endParaRPr lang="en-US" sz="1200" b="1" dirty="0" smtClean="0">
              <a:latin typeface="+mj-lt"/>
            </a:endParaRPr>
          </a:p>
          <a:p>
            <a:pPr marL="0" indent="0">
              <a:buFont typeface="Arial" pitchFamily="34" charset="0"/>
              <a:buNone/>
            </a:pPr>
            <a:endParaRPr lang="en-US" sz="500" dirty="0" smtClean="0"/>
          </a:p>
          <a:p>
            <a:pPr marL="0" indent="0">
              <a:buFont typeface="Arial" pitchFamily="34" charset="0"/>
              <a:buNone/>
            </a:pPr>
            <a:endParaRPr lang="en-US" sz="1100" b="1" dirty="0" smtClean="0"/>
          </a:p>
          <a:p>
            <a:endParaRPr lang="en-US" sz="1200" dirty="0"/>
          </a:p>
        </p:txBody>
      </p:sp>
      <p:sp>
        <p:nvSpPr>
          <p:cNvPr id="2" name="Slide Number Placeholder 1"/>
          <p:cNvSpPr>
            <a:spLocks noGrp="1"/>
          </p:cNvSpPr>
          <p:nvPr>
            <p:ph type="sldNum" sz="quarter" idx="12"/>
          </p:nvPr>
        </p:nvSpPr>
        <p:spPr/>
        <p:txBody>
          <a:bodyPr/>
          <a:lstStyle/>
          <a:p>
            <a:fld id="{C41B8B95-ED5D-4930-996D-42BF75D70720}" type="slidenum">
              <a:rPr lang="en-US" smtClean="0"/>
              <a:t>17</a:t>
            </a:fld>
            <a:endParaRPr lang="en-US"/>
          </a:p>
        </p:txBody>
      </p:sp>
      <p:sp>
        <p:nvSpPr>
          <p:cNvPr id="8" name="Title 1"/>
          <p:cNvSpPr txBox="1">
            <a:spLocks/>
          </p:cNvSpPr>
          <p:nvPr/>
        </p:nvSpPr>
        <p:spPr>
          <a:xfrm>
            <a:off x="457200" y="122238"/>
            <a:ext cx="7848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smtClean="0">
                <a:solidFill>
                  <a:schemeClr val="tx2"/>
                </a:solidFill>
              </a:rPr>
              <a:t>Leave Management</a:t>
            </a:r>
            <a:endParaRPr lang="en-US" sz="4000" dirty="0">
              <a:solidFill>
                <a:schemeClr val="tx2"/>
              </a:solidFill>
            </a:endParaRPr>
          </a:p>
        </p:txBody>
      </p:sp>
    </p:spTree>
    <p:extLst>
      <p:ext uri="{BB962C8B-B14F-4D97-AF65-F5344CB8AC3E}">
        <p14:creationId xmlns:p14="http://schemas.microsoft.com/office/powerpoint/2010/main" val="12427014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Content Placeholder 2"/>
          <p:cNvSpPr txBox="1">
            <a:spLocks/>
          </p:cNvSpPr>
          <p:nvPr/>
        </p:nvSpPr>
        <p:spPr>
          <a:xfrm>
            <a:off x="457200" y="1066800"/>
            <a:ext cx="7848600" cy="5562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2100" b="1" dirty="0" smtClean="0">
                <a:latin typeface="+mj-lt"/>
              </a:rPr>
              <a:t>Supplemental Disability</a:t>
            </a:r>
          </a:p>
          <a:p>
            <a:pPr marL="0" indent="0" algn="ctr">
              <a:buFont typeface="Arial" pitchFamily="34" charset="0"/>
              <a:buNone/>
            </a:pPr>
            <a:endParaRPr lang="en-US" sz="1600" b="1" dirty="0" smtClean="0">
              <a:latin typeface="+mj-lt"/>
            </a:endParaRPr>
          </a:p>
          <a:p>
            <a:pPr marL="0" indent="0">
              <a:buNone/>
            </a:pPr>
            <a:r>
              <a:rPr lang="en-US" sz="2000" b="1" dirty="0" smtClean="0">
                <a:latin typeface="+mj-lt"/>
              </a:rPr>
              <a:t>Eligibility</a:t>
            </a:r>
          </a:p>
          <a:p>
            <a:pPr marL="0" indent="0">
              <a:buNone/>
            </a:pPr>
            <a:endParaRPr lang="en-US" sz="1800" b="1" dirty="0">
              <a:latin typeface="+mj-lt"/>
            </a:endParaRPr>
          </a:p>
          <a:p>
            <a:pPr>
              <a:spcBef>
                <a:spcPts val="0"/>
              </a:spcBef>
              <a:spcAft>
                <a:spcPts val="800"/>
              </a:spcAft>
            </a:pPr>
            <a:r>
              <a:rPr lang="en-US" sz="1800" dirty="0" smtClean="0">
                <a:latin typeface="+mj-lt"/>
              </a:rPr>
              <a:t>You </a:t>
            </a:r>
            <a:r>
              <a:rPr lang="en-US" sz="1800" dirty="0">
                <a:latin typeface="+mj-lt"/>
              </a:rPr>
              <a:t>are a member of a Defined Benefit Retirement Plan to which the </a:t>
            </a:r>
            <a:r>
              <a:rPr lang="en-US" sz="1800" dirty="0" smtClean="0">
                <a:latin typeface="+mj-lt"/>
              </a:rPr>
              <a:t>University contributes </a:t>
            </a:r>
            <a:r>
              <a:rPr lang="en-US" sz="1800" dirty="0">
                <a:latin typeface="+mj-lt"/>
              </a:rPr>
              <a:t>(such as UCRP, PERS, etc.), and</a:t>
            </a:r>
          </a:p>
          <a:p>
            <a:pPr>
              <a:spcBef>
                <a:spcPts val="0"/>
              </a:spcBef>
              <a:spcAft>
                <a:spcPts val="800"/>
              </a:spcAft>
            </a:pPr>
            <a:r>
              <a:rPr lang="en-US" sz="1800" dirty="0">
                <a:latin typeface="+mj-lt"/>
              </a:rPr>
              <a:t>Y</a:t>
            </a:r>
            <a:r>
              <a:rPr lang="en-US" sz="1800" dirty="0" smtClean="0">
                <a:latin typeface="+mj-lt"/>
              </a:rPr>
              <a:t>ou </a:t>
            </a:r>
            <a:r>
              <a:rPr lang="en-US" sz="1800" dirty="0">
                <a:latin typeface="+mj-lt"/>
              </a:rPr>
              <a:t>maintain average regular paid time equal to 17.5 hours or more per week</a:t>
            </a:r>
            <a:r>
              <a:rPr lang="en-US" sz="1800" dirty="0" smtClean="0">
                <a:latin typeface="+mj-lt"/>
              </a:rPr>
              <a:t>.</a:t>
            </a:r>
          </a:p>
          <a:p>
            <a:pPr>
              <a:spcBef>
                <a:spcPts val="0"/>
              </a:spcBef>
              <a:spcAft>
                <a:spcPts val="800"/>
              </a:spcAft>
            </a:pPr>
            <a:r>
              <a:rPr lang="en-US" sz="1800" dirty="0" smtClean="0">
                <a:latin typeface="+mj-lt"/>
              </a:rPr>
              <a:t>Have enrolled and pay the monthly premium for supplemental disability benefits</a:t>
            </a:r>
          </a:p>
          <a:p>
            <a:pPr>
              <a:spcBef>
                <a:spcPts val="0"/>
              </a:spcBef>
              <a:spcAft>
                <a:spcPts val="800"/>
              </a:spcAft>
            </a:pPr>
            <a:endParaRPr lang="en-US" sz="1800" dirty="0" smtClean="0">
              <a:latin typeface="+mj-lt"/>
            </a:endParaRPr>
          </a:p>
          <a:p>
            <a:pPr marL="0" indent="0">
              <a:spcBef>
                <a:spcPts val="0"/>
              </a:spcBef>
              <a:spcAft>
                <a:spcPts val="800"/>
              </a:spcAft>
              <a:buNone/>
            </a:pPr>
            <a:r>
              <a:rPr lang="en-US" sz="1800" dirty="0" smtClean="0">
                <a:latin typeface="+mj-lt"/>
              </a:rPr>
              <a:t>Note</a:t>
            </a:r>
            <a:r>
              <a:rPr lang="en-US" sz="1800" dirty="0">
                <a:latin typeface="+mj-lt"/>
              </a:rPr>
              <a:t>:  </a:t>
            </a:r>
            <a:r>
              <a:rPr lang="en-US" sz="1800" dirty="0" smtClean="0">
                <a:latin typeface="+mj-lt"/>
              </a:rPr>
              <a:t>Supplemental Disability </a:t>
            </a:r>
            <a:r>
              <a:rPr lang="en-US" sz="1800" dirty="0">
                <a:latin typeface="+mj-lt"/>
              </a:rPr>
              <a:t>is processed through the UC Davis campus benefits office. They can be reached at (530) 752-1774</a:t>
            </a:r>
          </a:p>
          <a:p>
            <a:pPr marL="0" indent="0">
              <a:buFont typeface="Arial" pitchFamily="34" charset="0"/>
              <a:buNone/>
            </a:pPr>
            <a:endParaRPr lang="en-US" sz="500" dirty="0" smtClean="0"/>
          </a:p>
          <a:p>
            <a:pPr marL="0" indent="0">
              <a:buFont typeface="Arial" pitchFamily="34" charset="0"/>
              <a:buNone/>
            </a:pPr>
            <a:endParaRPr lang="en-US" sz="1100" b="1" dirty="0" smtClean="0"/>
          </a:p>
          <a:p>
            <a:endParaRPr lang="en-US" sz="1200" dirty="0"/>
          </a:p>
        </p:txBody>
      </p:sp>
      <p:sp>
        <p:nvSpPr>
          <p:cNvPr id="2" name="Slide Number Placeholder 1"/>
          <p:cNvSpPr>
            <a:spLocks noGrp="1"/>
          </p:cNvSpPr>
          <p:nvPr>
            <p:ph type="sldNum" sz="quarter" idx="12"/>
          </p:nvPr>
        </p:nvSpPr>
        <p:spPr/>
        <p:txBody>
          <a:bodyPr/>
          <a:lstStyle/>
          <a:p>
            <a:fld id="{C41B8B95-ED5D-4930-996D-42BF75D70720}" type="slidenum">
              <a:rPr lang="en-US" smtClean="0"/>
              <a:t>18</a:t>
            </a:fld>
            <a:endParaRPr lang="en-US"/>
          </a:p>
        </p:txBody>
      </p:sp>
      <p:sp>
        <p:nvSpPr>
          <p:cNvPr id="8" name="Title 1"/>
          <p:cNvSpPr txBox="1">
            <a:spLocks/>
          </p:cNvSpPr>
          <p:nvPr/>
        </p:nvSpPr>
        <p:spPr>
          <a:xfrm>
            <a:off x="457200" y="122238"/>
            <a:ext cx="7848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smtClean="0">
                <a:solidFill>
                  <a:schemeClr val="tx2"/>
                </a:solidFill>
              </a:rPr>
              <a:t>Leave Management</a:t>
            </a:r>
            <a:endParaRPr lang="en-US" sz="4000" dirty="0">
              <a:solidFill>
                <a:schemeClr val="tx2"/>
              </a:solidFill>
            </a:endParaRPr>
          </a:p>
        </p:txBody>
      </p:sp>
    </p:spTree>
    <p:extLst>
      <p:ext uri="{BB962C8B-B14F-4D97-AF65-F5344CB8AC3E}">
        <p14:creationId xmlns:p14="http://schemas.microsoft.com/office/powerpoint/2010/main" val="39918974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 name="Content Placeholder 2"/>
          <p:cNvSpPr txBox="1">
            <a:spLocks/>
          </p:cNvSpPr>
          <p:nvPr/>
        </p:nvSpPr>
        <p:spPr>
          <a:xfrm>
            <a:off x="337457" y="1066800"/>
            <a:ext cx="7881257" cy="54864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100" b="1" dirty="0" smtClean="0">
                <a:latin typeface="+mj-lt"/>
              </a:rPr>
              <a:t>Workers Compensation</a:t>
            </a:r>
          </a:p>
          <a:p>
            <a:pPr marL="0" indent="0" algn="ctr">
              <a:buNone/>
            </a:pPr>
            <a:endParaRPr lang="en-US" sz="1600" b="1" dirty="0">
              <a:latin typeface="+mj-lt"/>
            </a:endParaRPr>
          </a:p>
          <a:p>
            <a:pPr marL="0" indent="0">
              <a:buNone/>
            </a:pPr>
            <a:r>
              <a:rPr lang="en-US" sz="2000" dirty="0">
                <a:latin typeface="+mj-lt"/>
              </a:rPr>
              <a:t>While Workers Compensation is not the same as Family Medical Leave and is considered a separate entitlement, </a:t>
            </a:r>
            <a:r>
              <a:rPr lang="en-US" sz="2000" dirty="0" smtClean="0">
                <a:latin typeface="+mj-lt"/>
              </a:rPr>
              <a:t>supervisors are encouraged to work with the employee to </a:t>
            </a:r>
            <a:r>
              <a:rPr lang="en-US" sz="2000" dirty="0">
                <a:latin typeface="+mj-lt"/>
              </a:rPr>
              <a:t>“provisionally designate” a Workers Compensation (WC) case as Family Medical Leave, pending approval from our third party vendor on the Workers Compensation case.</a:t>
            </a:r>
          </a:p>
          <a:p>
            <a:pPr marL="0" indent="0">
              <a:buNone/>
            </a:pPr>
            <a:endParaRPr lang="en-US" sz="1400" dirty="0">
              <a:latin typeface="+mj-lt"/>
            </a:endParaRPr>
          </a:p>
          <a:p>
            <a:pPr marL="0" indent="0" algn="ctr">
              <a:buNone/>
            </a:pPr>
            <a:endParaRPr lang="en-US" sz="1050" b="1" dirty="0" smtClean="0">
              <a:latin typeface="+mj-lt"/>
            </a:endParaRPr>
          </a:p>
        </p:txBody>
      </p:sp>
      <p:sp>
        <p:nvSpPr>
          <p:cNvPr id="2" name="Slide Number Placeholder 1"/>
          <p:cNvSpPr>
            <a:spLocks noGrp="1"/>
          </p:cNvSpPr>
          <p:nvPr>
            <p:ph type="sldNum" sz="quarter" idx="12"/>
          </p:nvPr>
        </p:nvSpPr>
        <p:spPr/>
        <p:txBody>
          <a:bodyPr/>
          <a:lstStyle/>
          <a:p>
            <a:fld id="{C41B8B95-ED5D-4930-996D-42BF75D70720}" type="slidenum">
              <a:rPr lang="en-US" smtClean="0"/>
              <a:t>19</a:t>
            </a:fld>
            <a:endParaRPr lang="en-US"/>
          </a:p>
        </p:txBody>
      </p:sp>
      <p:sp>
        <p:nvSpPr>
          <p:cNvPr id="7" name="Title 1"/>
          <p:cNvSpPr txBox="1">
            <a:spLocks/>
          </p:cNvSpPr>
          <p:nvPr/>
        </p:nvSpPr>
        <p:spPr>
          <a:xfrm>
            <a:off x="457200" y="122238"/>
            <a:ext cx="7848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smtClean="0">
                <a:solidFill>
                  <a:schemeClr val="tx2"/>
                </a:solidFill>
              </a:rPr>
              <a:t>Leave Management</a:t>
            </a:r>
            <a:endParaRPr lang="en-US" sz="4000" dirty="0">
              <a:solidFill>
                <a:schemeClr val="tx2"/>
              </a:solidFill>
            </a:endParaRPr>
          </a:p>
        </p:txBody>
      </p:sp>
    </p:spTree>
    <p:extLst>
      <p:ext uri="{BB962C8B-B14F-4D97-AF65-F5344CB8AC3E}">
        <p14:creationId xmlns:p14="http://schemas.microsoft.com/office/powerpoint/2010/main" val="40847693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0" y="11430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4694" y="152401"/>
            <a:ext cx="6532788"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386331" y="1295400"/>
            <a:ext cx="7949515" cy="4832092"/>
          </a:xfrm>
          <a:prstGeom prst="rect">
            <a:avLst/>
          </a:prstGeom>
          <a:noFill/>
        </p:spPr>
        <p:txBody>
          <a:bodyPr wrap="square" rtlCol="0">
            <a:spAutoFit/>
          </a:bodyPr>
          <a:lstStyle/>
          <a:p>
            <a:pPr algn="ctr"/>
            <a:r>
              <a:rPr lang="en-US" sz="2800" b="1" dirty="0" smtClean="0">
                <a:solidFill>
                  <a:schemeClr val="tx2"/>
                </a:solidFill>
                <a:latin typeface="Cambria" pitchFamily="18" charset="0"/>
                <a:cs typeface="Arial" pitchFamily="34" charset="0"/>
              </a:rPr>
              <a:t>Leave Management Objectives</a:t>
            </a:r>
          </a:p>
          <a:p>
            <a:pPr algn="ctr"/>
            <a:endParaRPr lang="en-US" b="1" dirty="0" smtClean="0">
              <a:solidFill>
                <a:schemeClr val="tx2"/>
              </a:solidFill>
              <a:latin typeface="+mj-lt"/>
              <a:cs typeface="Arial" pitchFamily="34" charset="0"/>
            </a:endParaRPr>
          </a:p>
          <a:p>
            <a:r>
              <a:rPr lang="en-US" sz="2400" dirty="0">
                <a:latin typeface="+mj-lt"/>
                <a:ea typeface="Cambria Math" pitchFamily="18" charset="0"/>
                <a:cs typeface="Arial" pitchFamily="34" charset="0"/>
              </a:rPr>
              <a:t>In the </a:t>
            </a:r>
            <a:r>
              <a:rPr lang="en-US" sz="2400" dirty="0" smtClean="0">
                <a:latin typeface="+mj-lt"/>
                <a:ea typeface="Cambria Math" pitchFamily="18" charset="0"/>
                <a:cs typeface="Arial" pitchFamily="34" charset="0"/>
              </a:rPr>
              <a:t>Leave Management training </a:t>
            </a:r>
            <a:r>
              <a:rPr lang="en-US" sz="2400" dirty="0">
                <a:latin typeface="+mj-lt"/>
                <a:ea typeface="Cambria Math" pitchFamily="18" charset="0"/>
                <a:cs typeface="Arial" pitchFamily="34" charset="0"/>
              </a:rPr>
              <a:t>you will learn what leave entitlements staff members have, as well as how to administer, track and communicate leave policies.</a:t>
            </a:r>
          </a:p>
          <a:p>
            <a:endParaRPr lang="en-US" sz="1200" dirty="0" smtClean="0">
              <a:latin typeface="+mj-lt"/>
              <a:cs typeface="Arial" pitchFamily="34" charset="0"/>
            </a:endParaRPr>
          </a:p>
          <a:p>
            <a:pPr>
              <a:spcAft>
                <a:spcPts val="600"/>
              </a:spcAft>
            </a:pPr>
            <a:endParaRPr lang="en-US" sz="1100" dirty="0" smtClean="0">
              <a:latin typeface="+mj-lt"/>
              <a:cs typeface="Arial" pitchFamily="34" charset="0"/>
            </a:endParaRPr>
          </a:p>
          <a:p>
            <a:pPr marL="285750" indent="-285750">
              <a:spcAft>
                <a:spcPts val="800"/>
              </a:spcAft>
              <a:buFont typeface="Arial" pitchFamily="34" charset="0"/>
              <a:buChar char="•"/>
            </a:pPr>
            <a:r>
              <a:rPr lang="en-US" sz="2400" dirty="0" smtClean="0">
                <a:latin typeface="+mj-lt"/>
                <a:cs typeface="Arial" pitchFamily="34" charset="0"/>
              </a:rPr>
              <a:t>To learn the most up to date leave policies</a:t>
            </a:r>
          </a:p>
          <a:p>
            <a:pPr marL="285750" indent="-285750">
              <a:spcAft>
                <a:spcPts val="800"/>
              </a:spcAft>
              <a:buFont typeface="Arial" pitchFamily="34" charset="0"/>
              <a:buChar char="•"/>
            </a:pPr>
            <a:r>
              <a:rPr lang="en-US" sz="2400" dirty="0" smtClean="0">
                <a:latin typeface="+mj-lt"/>
                <a:cs typeface="Arial" pitchFamily="34" charset="0"/>
              </a:rPr>
              <a:t>To become more familiar with staff leave entitlements</a:t>
            </a:r>
          </a:p>
          <a:p>
            <a:pPr marL="285750" indent="-285750">
              <a:spcAft>
                <a:spcPts val="800"/>
              </a:spcAft>
              <a:buFont typeface="Arial" pitchFamily="34" charset="0"/>
              <a:buChar char="•"/>
            </a:pPr>
            <a:r>
              <a:rPr lang="en-US" sz="2400" dirty="0" smtClean="0">
                <a:latin typeface="+mj-lt"/>
                <a:cs typeface="Arial" pitchFamily="34" charset="0"/>
              </a:rPr>
              <a:t>To learn the ways and reasons a staff member may take leave</a:t>
            </a:r>
          </a:p>
          <a:p>
            <a:pPr marL="285750" indent="-285750">
              <a:spcAft>
                <a:spcPts val="800"/>
              </a:spcAft>
              <a:buFont typeface="Arial" pitchFamily="34" charset="0"/>
              <a:buChar char="•"/>
            </a:pPr>
            <a:r>
              <a:rPr lang="en-US" sz="2400" dirty="0" smtClean="0">
                <a:latin typeface="+mj-lt"/>
                <a:cs typeface="Arial" pitchFamily="34" charset="0"/>
              </a:rPr>
              <a:t>To understand the supervisor responsibilities in administering leave</a:t>
            </a:r>
          </a:p>
        </p:txBody>
      </p:sp>
      <p:sp>
        <p:nvSpPr>
          <p:cNvPr id="2" name="Slide Number Placeholder 1"/>
          <p:cNvSpPr>
            <a:spLocks noGrp="1"/>
          </p:cNvSpPr>
          <p:nvPr>
            <p:ph type="sldNum" sz="quarter" idx="12"/>
          </p:nvPr>
        </p:nvSpPr>
        <p:spPr/>
        <p:txBody>
          <a:bodyPr/>
          <a:lstStyle/>
          <a:p>
            <a:fld id="{C41B8B95-ED5D-4930-996D-42BF75D70720}" type="slidenum">
              <a:rPr lang="en-US" smtClean="0"/>
              <a:t>2</a:t>
            </a:fld>
            <a:endParaRPr lang="en-US"/>
          </a:p>
        </p:txBody>
      </p:sp>
    </p:spTree>
    <p:extLst>
      <p:ext uri="{BB962C8B-B14F-4D97-AF65-F5344CB8AC3E}">
        <p14:creationId xmlns:p14="http://schemas.microsoft.com/office/powerpoint/2010/main" val="678702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457200" y="122238"/>
            <a:ext cx="7848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smtClean="0">
                <a:solidFill>
                  <a:schemeClr val="tx2"/>
                </a:solidFill>
              </a:rPr>
              <a:t>Leave Management</a:t>
            </a:r>
            <a:endParaRPr lang="en-US" sz="4000" dirty="0">
              <a:solidFill>
                <a:schemeClr val="tx2"/>
              </a:solidFill>
            </a:endParaRPr>
          </a:p>
        </p:txBody>
      </p:sp>
      <p:cxnSp>
        <p:nvCxnSpPr>
          <p:cNvPr id="6" name="Straight Connector 5"/>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457200" y="1066800"/>
            <a:ext cx="7772400" cy="5235279"/>
          </a:xfrm>
          <a:prstGeom prst="rect">
            <a:avLst/>
          </a:prstGeom>
        </p:spPr>
        <p:txBody>
          <a:bodyPr wrap="square">
            <a:spAutoFit/>
          </a:bodyPr>
          <a:lstStyle/>
          <a:p>
            <a:pPr algn="ctr"/>
            <a:r>
              <a:rPr lang="en-US" sz="2100" b="1" dirty="0" smtClean="0">
                <a:latin typeface="Cambria" pitchFamily="18" charset="0"/>
              </a:rPr>
              <a:t>Family Medical Leave Act/Pregnancy Disability Leave/CFRA</a:t>
            </a:r>
          </a:p>
          <a:p>
            <a:pPr>
              <a:spcAft>
                <a:spcPts val="600"/>
              </a:spcAft>
            </a:pPr>
            <a:endParaRPr lang="en-US" b="1" dirty="0" smtClean="0">
              <a:latin typeface="+mj-lt"/>
              <a:cs typeface="Arial" pitchFamily="34" charset="0"/>
            </a:endParaRPr>
          </a:p>
          <a:p>
            <a:r>
              <a:rPr lang="en-US" sz="2100" dirty="0">
                <a:latin typeface="+mj-lt"/>
              </a:rPr>
              <a:t>Family </a:t>
            </a:r>
            <a:r>
              <a:rPr lang="en-US" sz="2100" dirty="0" smtClean="0">
                <a:latin typeface="+mj-lt"/>
              </a:rPr>
              <a:t>medical leave </a:t>
            </a:r>
            <a:r>
              <a:rPr lang="en-US" sz="2100" dirty="0">
                <a:latin typeface="+mj-lt"/>
              </a:rPr>
              <a:t>is the terminology used by University of California campuses and ANR for medically related leaves which includes the Family Medical Leave Act as well as the Pregnancy Disability Leave </a:t>
            </a:r>
            <a:r>
              <a:rPr lang="en-US" sz="2100" dirty="0" smtClean="0">
                <a:latin typeface="+mj-lt"/>
              </a:rPr>
              <a:t>Act and the California Family Rights Act.   </a:t>
            </a:r>
          </a:p>
          <a:p>
            <a:endParaRPr lang="en-US" sz="2800" dirty="0">
              <a:latin typeface="+mj-lt"/>
            </a:endParaRPr>
          </a:p>
          <a:p>
            <a:pPr algn="ctr">
              <a:lnSpc>
                <a:spcPct val="80000"/>
              </a:lnSpc>
              <a:buFont typeface="Wingdings" pitchFamily="2" charset="2"/>
              <a:buNone/>
            </a:pPr>
            <a:r>
              <a:rPr lang="en-US" sz="2200" b="1" dirty="0" smtClean="0">
                <a:latin typeface="+mj-lt"/>
              </a:rPr>
              <a:t>What </a:t>
            </a:r>
            <a:r>
              <a:rPr lang="en-US" sz="2200" b="1" dirty="0">
                <a:latin typeface="+mj-lt"/>
              </a:rPr>
              <a:t>is the Difference?  </a:t>
            </a:r>
          </a:p>
          <a:p>
            <a:pPr algn="ctr">
              <a:lnSpc>
                <a:spcPct val="80000"/>
              </a:lnSpc>
              <a:buFont typeface="Wingdings" pitchFamily="2" charset="2"/>
              <a:buNone/>
            </a:pPr>
            <a:endParaRPr lang="en-US" sz="2000" b="1" dirty="0">
              <a:latin typeface="+mj-lt"/>
            </a:endParaRPr>
          </a:p>
          <a:p>
            <a:pPr marL="285750" indent="-285750">
              <a:lnSpc>
                <a:spcPct val="80000"/>
              </a:lnSpc>
              <a:spcAft>
                <a:spcPts val="600"/>
              </a:spcAft>
              <a:buFont typeface="Arial" pitchFamily="34" charset="0"/>
              <a:buChar char="•"/>
            </a:pPr>
            <a:r>
              <a:rPr lang="en-US" sz="2200" dirty="0">
                <a:latin typeface="+mj-lt"/>
              </a:rPr>
              <a:t>FMLA – Federal </a:t>
            </a:r>
            <a:r>
              <a:rPr lang="en-US" sz="2200" dirty="0" smtClean="0">
                <a:latin typeface="+mj-lt"/>
              </a:rPr>
              <a:t>entitlement</a:t>
            </a:r>
          </a:p>
          <a:p>
            <a:pPr marL="285750" indent="-285750">
              <a:lnSpc>
                <a:spcPct val="80000"/>
              </a:lnSpc>
              <a:spcAft>
                <a:spcPts val="600"/>
              </a:spcAft>
              <a:buFont typeface="Arial" pitchFamily="34" charset="0"/>
              <a:buChar char="•"/>
            </a:pPr>
            <a:r>
              <a:rPr lang="en-US" sz="2200" dirty="0" smtClean="0">
                <a:latin typeface="+mj-lt"/>
              </a:rPr>
              <a:t>CFRA </a:t>
            </a:r>
            <a:r>
              <a:rPr lang="en-US" sz="2200" dirty="0">
                <a:latin typeface="+mj-lt"/>
              </a:rPr>
              <a:t>-  State </a:t>
            </a:r>
            <a:r>
              <a:rPr lang="en-US" sz="2200" dirty="0" smtClean="0">
                <a:latin typeface="+mj-lt"/>
              </a:rPr>
              <a:t>entitlement</a:t>
            </a:r>
          </a:p>
          <a:p>
            <a:pPr marL="285750" indent="-285750">
              <a:lnSpc>
                <a:spcPct val="80000"/>
              </a:lnSpc>
              <a:spcAft>
                <a:spcPts val="600"/>
              </a:spcAft>
              <a:buFont typeface="Arial" pitchFamily="34" charset="0"/>
              <a:buChar char="•"/>
            </a:pPr>
            <a:r>
              <a:rPr lang="en-US" sz="2200" dirty="0" smtClean="0">
                <a:latin typeface="+mj-lt"/>
              </a:rPr>
              <a:t>PDL </a:t>
            </a:r>
            <a:r>
              <a:rPr lang="en-US" sz="2200" dirty="0">
                <a:latin typeface="+mj-lt"/>
              </a:rPr>
              <a:t>– State &amp; UC entitlement </a:t>
            </a:r>
            <a:r>
              <a:rPr lang="en-US" sz="2200" dirty="0" smtClean="0">
                <a:latin typeface="+mj-lt"/>
              </a:rPr>
              <a:t>(pregnancy only)</a:t>
            </a:r>
          </a:p>
          <a:p>
            <a:pPr marL="285750" indent="-285750">
              <a:lnSpc>
                <a:spcPct val="80000"/>
              </a:lnSpc>
              <a:spcAft>
                <a:spcPts val="600"/>
              </a:spcAft>
              <a:buFont typeface="Arial" pitchFamily="34" charset="0"/>
              <a:buChar char="•"/>
            </a:pPr>
            <a:r>
              <a:rPr lang="en-US" sz="2200" dirty="0" smtClean="0">
                <a:latin typeface="+mj-lt"/>
              </a:rPr>
              <a:t>FMLA </a:t>
            </a:r>
            <a:r>
              <a:rPr lang="en-US" sz="2200" dirty="0">
                <a:latin typeface="+mj-lt"/>
              </a:rPr>
              <a:t>and CFRA run </a:t>
            </a:r>
            <a:r>
              <a:rPr lang="en-US" sz="2200" dirty="0" smtClean="0">
                <a:latin typeface="+mj-lt"/>
              </a:rPr>
              <a:t>concurrently</a:t>
            </a:r>
          </a:p>
          <a:p>
            <a:pPr marL="285750" indent="-285750">
              <a:lnSpc>
                <a:spcPct val="80000"/>
              </a:lnSpc>
              <a:spcAft>
                <a:spcPts val="600"/>
              </a:spcAft>
              <a:buFont typeface="Arial" pitchFamily="34" charset="0"/>
              <a:buChar char="•"/>
            </a:pPr>
            <a:r>
              <a:rPr lang="en-US" sz="2200" dirty="0" smtClean="0">
                <a:latin typeface="+mj-lt"/>
              </a:rPr>
              <a:t>FMLA </a:t>
            </a:r>
            <a:r>
              <a:rPr lang="en-US" sz="2200" dirty="0">
                <a:latin typeface="+mj-lt"/>
              </a:rPr>
              <a:t>and PDL run </a:t>
            </a:r>
            <a:r>
              <a:rPr lang="en-US" sz="2200" dirty="0" smtClean="0">
                <a:latin typeface="+mj-lt"/>
              </a:rPr>
              <a:t>concurrently</a:t>
            </a:r>
          </a:p>
          <a:p>
            <a:pPr marL="285750" indent="-285750">
              <a:lnSpc>
                <a:spcPct val="80000"/>
              </a:lnSpc>
              <a:spcAft>
                <a:spcPts val="600"/>
              </a:spcAft>
              <a:buFont typeface="Arial" pitchFamily="34" charset="0"/>
              <a:buChar char="•"/>
            </a:pPr>
            <a:r>
              <a:rPr lang="en-US" sz="2200" dirty="0" smtClean="0">
                <a:latin typeface="+mj-lt"/>
              </a:rPr>
              <a:t>CFRA </a:t>
            </a:r>
            <a:r>
              <a:rPr lang="en-US" sz="2200" dirty="0">
                <a:latin typeface="+mj-lt"/>
              </a:rPr>
              <a:t>and PDL do not run concurrently </a:t>
            </a:r>
          </a:p>
          <a:p>
            <a:pPr>
              <a:spcAft>
                <a:spcPts val="600"/>
              </a:spcAft>
            </a:pPr>
            <a:endParaRPr lang="en-US" sz="900" b="1" dirty="0" smtClean="0">
              <a:latin typeface="Cambria" pitchFamily="18" charset="0"/>
              <a:cs typeface="Arial" pitchFamily="34" charset="0"/>
            </a:endParaRPr>
          </a:p>
        </p:txBody>
      </p:sp>
      <p:sp>
        <p:nvSpPr>
          <p:cNvPr id="2" name="Slide Number Placeholder 1"/>
          <p:cNvSpPr>
            <a:spLocks noGrp="1"/>
          </p:cNvSpPr>
          <p:nvPr>
            <p:ph type="sldNum" sz="quarter" idx="12"/>
          </p:nvPr>
        </p:nvSpPr>
        <p:spPr/>
        <p:txBody>
          <a:bodyPr/>
          <a:lstStyle/>
          <a:p>
            <a:fld id="{C41B8B95-ED5D-4930-996D-42BF75D70720}" type="slidenum">
              <a:rPr lang="en-US" smtClean="0"/>
              <a:t>3</a:t>
            </a:fld>
            <a:endParaRPr lang="en-US"/>
          </a:p>
        </p:txBody>
      </p:sp>
    </p:spTree>
    <p:extLst>
      <p:ext uri="{BB962C8B-B14F-4D97-AF65-F5344CB8AC3E}">
        <p14:creationId xmlns:p14="http://schemas.microsoft.com/office/powerpoint/2010/main" val="20279159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5" name="Rectangle 4"/>
          <p:cNvSpPr/>
          <p:nvPr/>
        </p:nvSpPr>
        <p:spPr>
          <a:xfrm>
            <a:off x="457200" y="1066800"/>
            <a:ext cx="7772400" cy="4316566"/>
          </a:xfrm>
          <a:prstGeom prst="rect">
            <a:avLst/>
          </a:prstGeom>
        </p:spPr>
        <p:txBody>
          <a:bodyPr wrap="square">
            <a:spAutoFit/>
          </a:bodyPr>
          <a:lstStyle/>
          <a:p>
            <a:pPr algn="ctr"/>
            <a:r>
              <a:rPr lang="en-US" sz="2100" b="1" dirty="0" smtClean="0">
                <a:latin typeface="Cambria" pitchFamily="18" charset="0"/>
              </a:rPr>
              <a:t>Family Medical Leave Act/Pregnancy Disability Leave/CFRA</a:t>
            </a:r>
          </a:p>
          <a:p>
            <a:pPr>
              <a:spcAft>
                <a:spcPts val="600"/>
              </a:spcAft>
            </a:pPr>
            <a:endParaRPr lang="en-US" b="1" dirty="0" smtClean="0">
              <a:latin typeface="+mj-lt"/>
              <a:cs typeface="Arial" pitchFamily="34" charset="0"/>
            </a:endParaRPr>
          </a:p>
          <a:p>
            <a:r>
              <a:rPr lang="en-US" sz="2200" b="1" dirty="0" smtClean="0">
                <a:latin typeface="+mj-lt"/>
              </a:rPr>
              <a:t>HIPAA &amp; FML</a:t>
            </a:r>
          </a:p>
          <a:p>
            <a:endParaRPr lang="en-US" sz="1050" b="1" dirty="0" smtClean="0">
              <a:latin typeface="+mj-lt"/>
            </a:endParaRPr>
          </a:p>
          <a:p>
            <a:r>
              <a:rPr lang="en-US" sz="2000" dirty="0">
                <a:latin typeface="+mj-lt"/>
              </a:rPr>
              <a:t>The Federal Health Insurance Portability and Accountability Act (HIPAA) is </a:t>
            </a:r>
            <a:r>
              <a:rPr lang="en-US" sz="2000" dirty="0" smtClean="0">
                <a:latin typeface="+mj-lt"/>
              </a:rPr>
              <a:t>a law </a:t>
            </a:r>
            <a:r>
              <a:rPr lang="en-US" sz="2000" dirty="0">
                <a:latin typeface="+mj-lt"/>
              </a:rPr>
              <a:t>that protects a patient’s medical information from being distributed to </a:t>
            </a:r>
            <a:r>
              <a:rPr lang="en-US" sz="2000" dirty="0" smtClean="0">
                <a:latin typeface="+mj-lt"/>
              </a:rPr>
              <a:t>others without </a:t>
            </a:r>
            <a:r>
              <a:rPr lang="en-US" sz="2000" dirty="0">
                <a:latin typeface="+mj-lt"/>
              </a:rPr>
              <a:t>the patient’s </a:t>
            </a:r>
            <a:r>
              <a:rPr lang="en-US" sz="2000" dirty="0" smtClean="0">
                <a:latin typeface="+mj-lt"/>
              </a:rPr>
              <a:t>consent.  If HIPAA is violated, supervisors can be held personally liable for the violation and fined up to $15,000.  </a:t>
            </a:r>
          </a:p>
          <a:p>
            <a:endParaRPr lang="en-US" sz="2000" dirty="0">
              <a:latin typeface="+mj-lt"/>
            </a:endParaRPr>
          </a:p>
          <a:p>
            <a:r>
              <a:rPr lang="en-US" sz="2000" dirty="0" smtClean="0">
                <a:latin typeface="+mj-lt"/>
              </a:rPr>
              <a:t>If you have HIPAA concerns, please contact the Staff Personnel Unit immediately.</a:t>
            </a:r>
          </a:p>
          <a:p>
            <a:endParaRPr lang="en-US" sz="1900" dirty="0">
              <a:latin typeface="+mj-lt"/>
            </a:endParaRPr>
          </a:p>
          <a:p>
            <a:endParaRPr lang="en-US" sz="1900" dirty="0" smtClean="0">
              <a:latin typeface="+mj-lt"/>
            </a:endParaRPr>
          </a:p>
        </p:txBody>
      </p:sp>
      <p:sp>
        <p:nvSpPr>
          <p:cNvPr id="6" name="Slide Number Placeholder 5"/>
          <p:cNvSpPr>
            <a:spLocks noGrp="1"/>
          </p:cNvSpPr>
          <p:nvPr>
            <p:ph type="sldNum" sz="quarter" idx="12"/>
          </p:nvPr>
        </p:nvSpPr>
        <p:spPr/>
        <p:txBody>
          <a:bodyPr/>
          <a:lstStyle/>
          <a:p>
            <a:fld id="{C41B8B95-ED5D-4930-996D-42BF75D70720}" type="slidenum">
              <a:rPr lang="en-US" smtClean="0"/>
              <a:t>4</a:t>
            </a:fld>
            <a:endParaRPr lang="en-US"/>
          </a:p>
        </p:txBody>
      </p:sp>
      <p:sp>
        <p:nvSpPr>
          <p:cNvPr id="7" name="Title 1"/>
          <p:cNvSpPr txBox="1">
            <a:spLocks/>
          </p:cNvSpPr>
          <p:nvPr/>
        </p:nvSpPr>
        <p:spPr>
          <a:xfrm>
            <a:off x="457200" y="122238"/>
            <a:ext cx="7848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smtClean="0">
                <a:solidFill>
                  <a:schemeClr val="tx2"/>
                </a:solidFill>
              </a:rPr>
              <a:t>Leave Management</a:t>
            </a:r>
            <a:endParaRPr lang="en-US" sz="4000" dirty="0">
              <a:solidFill>
                <a:schemeClr val="tx2"/>
              </a:solidFill>
            </a:endParaRPr>
          </a:p>
        </p:txBody>
      </p:sp>
    </p:spTree>
    <p:extLst>
      <p:ext uri="{BB962C8B-B14F-4D97-AF65-F5344CB8AC3E}">
        <p14:creationId xmlns:p14="http://schemas.microsoft.com/office/powerpoint/2010/main" val="4177459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 name="Content Placeholder 2"/>
          <p:cNvSpPr txBox="1">
            <a:spLocks/>
          </p:cNvSpPr>
          <p:nvPr/>
        </p:nvSpPr>
        <p:spPr>
          <a:xfrm>
            <a:off x="457200" y="1066800"/>
            <a:ext cx="7848600" cy="56388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sz="2100" b="1" dirty="0" smtClean="0">
                <a:latin typeface="Cambria" pitchFamily="18" charset="0"/>
              </a:rPr>
              <a:t>Family Medical Leave Act/Pregnancy Disability Leave/CFRA</a:t>
            </a:r>
          </a:p>
          <a:p>
            <a:pPr marL="0" indent="0">
              <a:buFont typeface="Arial" pitchFamily="34" charset="0"/>
              <a:buNone/>
            </a:pPr>
            <a:endParaRPr lang="en-US" sz="1800" b="1" dirty="0">
              <a:latin typeface="Cambria" pitchFamily="18" charset="0"/>
            </a:endParaRPr>
          </a:p>
          <a:p>
            <a:pPr marL="0" indent="0">
              <a:buFont typeface="Arial" pitchFamily="34" charset="0"/>
              <a:buNone/>
            </a:pPr>
            <a:r>
              <a:rPr lang="en-US" sz="2100" b="1" dirty="0" smtClean="0">
                <a:latin typeface="Cambria" pitchFamily="18" charset="0"/>
              </a:rPr>
              <a:t>Determining FML Eligibility</a:t>
            </a:r>
          </a:p>
          <a:p>
            <a:pPr marL="0" indent="0">
              <a:buFont typeface="Arial" pitchFamily="34" charset="0"/>
              <a:buNone/>
            </a:pPr>
            <a:endParaRPr lang="en-US" sz="1200" b="1" dirty="0" smtClean="0">
              <a:latin typeface="Cambria" pitchFamily="18" charset="0"/>
            </a:endParaRPr>
          </a:p>
          <a:p>
            <a:r>
              <a:rPr lang="en-US" sz="2000" dirty="0" smtClean="0">
                <a:latin typeface="Cambria" pitchFamily="18" charset="0"/>
              </a:rPr>
              <a:t>Employee </a:t>
            </a:r>
            <a:r>
              <a:rPr lang="en-US" sz="2000" dirty="0">
                <a:latin typeface="Cambria" pitchFamily="18" charset="0"/>
              </a:rPr>
              <a:t>must have </a:t>
            </a:r>
            <a:r>
              <a:rPr lang="en-US" sz="2000" dirty="0" smtClean="0">
                <a:latin typeface="Cambria" pitchFamily="18" charset="0"/>
              </a:rPr>
              <a:t>at least </a:t>
            </a:r>
            <a:r>
              <a:rPr lang="en-US" sz="2000" b="1" dirty="0">
                <a:latin typeface="Cambria" pitchFamily="18" charset="0"/>
              </a:rPr>
              <a:t>12 months </a:t>
            </a:r>
            <a:r>
              <a:rPr lang="en-US" sz="2000" dirty="0" smtClean="0">
                <a:latin typeface="Cambria" pitchFamily="18" charset="0"/>
              </a:rPr>
              <a:t>of University service (does </a:t>
            </a:r>
            <a:r>
              <a:rPr lang="en-US" sz="2000" dirty="0">
                <a:latin typeface="Cambria" pitchFamily="18" charset="0"/>
              </a:rPr>
              <a:t>not need </a:t>
            </a:r>
            <a:r>
              <a:rPr lang="en-US" sz="2000" dirty="0" smtClean="0">
                <a:latin typeface="Cambria" pitchFamily="18" charset="0"/>
              </a:rPr>
              <a:t>to be consecutive months)</a:t>
            </a:r>
          </a:p>
          <a:p>
            <a:endParaRPr lang="en-US" sz="1400" dirty="0" smtClean="0">
              <a:latin typeface="Cambria" pitchFamily="18" charset="0"/>
            </a:endParaRPr>
          </a:p>
          <a:p>
            <a:r>
              <a:rPr lang="en-US" sz="2000" dirty="0" smtClean="0">
                <a:latin typeface="Cambria" pitchFamily="18" charset="0"/>
              </a:rPr>
              <a:t>Employee </a:t>
            </a:r>
            <a:r>
              <a:rPr lang="en-US" sz="2000" dirty="0">
                <a:latin typeface="Cambria" pitchFamily="18" charset="0"/>
              </a:rPr>
              <a:t>has worked </a:t>
            </a:r>
            <a:r>
              <a:rPr lang="en-US" sz="2000" b="1" dirty="0" smtClean="0">
                <a:latin typeface="Cambria" pitchFamily="18" charset="0"/>
              </a:rPr>
              <a:t>1250 hours </a:t>
            </a:r>
            <a:r>
              <a:rPr lang="en-US" sz="2000" dirty="0">
                <a:latin typeface="Cambria" pitchFamily="18" charset="0"/>
              </a:rPr>
              <a:t>in the consecutive </a:t>
            </a:r>
            <a:r>
              <a:rPr lang="en-US" sz="2000" dirty="0" smtClean="0">
                <a:latin typeface="Cambria" pitchFamily="18" charset="0"/>
              </a:rPr>
              <a:t>12 months </a:t>
            </a:r>
            <a:r>
              <a:rPr lang="en-US" sz="2000" dirty="0">
                <a:latin typeface="Cambria" pitchFamily="18" charset="0"/>
              </a:rPr>
              <a:t>immediately </a:t>
            </a:r>
            <a:r>
              <a:rPr lang="en-US" sz="2000" dirty="0" smtClean="0">
                <a:latin typeface="Cambria" pitchFamily="18" charset="0"/>
              </a:rPr>
              <a:t>preceding the leave </a:t>
            </a:r>
          </a:p>
          <a:p>
            <a:endParaRPr lang="en-US" sz="1400" dirty="0" smtClean="0">
              <a:latin typeface="Cambria" pitchFamily="18" charset="0"/>
            </a:endParaRPr>
          </a:p>
          <a:p>
            <a:r>
              <a:rPr lang="en-US" sz="2000" dirty="0" smtClean="0">
                <a:latin typeface="Cambria" pitchFamily="18" charset="0"/>
              </a:rPr>
              <a:t>Has an illness, injury, impairment or physical/mental condition which is considered a Serious Health Condition</a:t>
            </a:r>
          </a:p>
          <a:p>
            <a:pPr marL="0" indent="0">
              <a:buNone/>
            </a:pPr>
            <a:endParaRPr lang="en-US" sz="2000" b="1" dirty="0" smtClean="0"/>
          </a:p>
          <a:p>
            <a:pPr marL="0" indent="0">
              <a:buNone/>
            </a:pPr>
            <a:r>
              <a:rPr lang="en-US" sz="1800" b="1" dirty="0" smtClean="0">
                <a:latin typeface="+mj-lt"/>
              </a:rPr>
              <a:t>Exceptions</a:t>
            </a:r>
            <a:endParaRPr lang="en-US" sz="1800" b="1" dirty="0">
              <a:latin typeface="+mj-lt"/>
            </a:endParaRPr>
          </a:p>
          <a:p>
            <a:r>
              <a:rPr lang="en-US" sz="1800" dirty="0">
                <a:latin typeface="+mj-lt"/>
              </a:rPr>
              <a:t>Employed</a:t>
            </a:r>
          </a:p>
          <a:p>
            <a:r>
              <a:rPr lang="en-US" sz="1800" dirty="0">
                <a:latin typeface="+mj-lt"/>
              </a:rPr>
              <a:t>Pregnant</a:t>
            </a:r>
          </a:p>
          <a:p>
            <a:pPr marL="0" indent="0" algn="ctr">
              <a:buFont typeface="Arial" pitchFamily="34" charset="0"/>
              <a:buNone/>
            </a:pPr>
            <a:endParaRPr lang="en-US" sz="1050" b="1" dirty="0" smtClean="0"/>
          </a:p>
          <a:p>
            <a:pPr marL="0" indent="0">
              <a:buFont typeface="Arial" pitchFamily="34" charset="0"/>
              <a:buNone/>
            </a:pPr>
            <a:endParaRPr lang="en-US" sz="600" dirty="0" smtClean="0"/>
          </a:p>
          <a:p>
            <a:pPr marL="0" indent="0">
              <a:buFont typeface="Arial" pitchFamily="34" charset="0"/>
              <a:buNone/>
            </a:pPr>
            <a:endParaRPr lang="en-US" sz="1200" b="1" dirty="0" smtClean="0"/>
          </a:p>
          <a:p>
            <a:endParaRPr lang="en-US" sz="1200" dirty="0"/>
          </a:p>
        </p:txBody>
      </p:sp>
      <p:sp>
        <p:nvSpPr>
          <p:cNvPr id="2" name="Slide Number Placeholder 1"/>
          <p:cNvSpPr>
            <a:spLocks noGrp="1"/>
          </p:cNvSpPr>
          <p:nvPr>
            <p:ph type="sldNum" sz="quarter" idx="12"/>
          </p:nvPr>
        </p:nvSpPr>
        <p:spPr/>
        <p:txBody>
          <a:bodyPr/>
          <a:lstStyle/>
          <a:p>
            <a:fld id="{C41B8B95-ED5D-4930-996D-42BF75D70720}" type="slidenum">
              <a:rPr lang="en-US" smtClean="0"/>
              <a:t>5</a:t>
            </a:fld>
            <a:endParaRPr lang="en-US"/>
          </a:p>
        </p:txBody>
      </p:sp>
      <p:sp>
        <p:nvSpPr>
          <p:cNvPr id="7" name="Title 1"/>
          <p:cNvSpPr txBox="1">
            <a:spLocks/>
          </p:cNvSpPr>
          <p:nvPr/>
        </p:nvSpPr>
        <p:spPr>
          <a:xfrm>
            <a:off x="457200" y="122238"/>
            <a:ext cx="7848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smtClean="0">
                <a:solidFill>
                  <a:schemeClr val="tx2"/>
                </a:solidFill>
              </a:rPr>
              <a:t>Leave Management</a:t>
            </a:r>
            <a:endParaRPr lang="en-US" sz="4000" dirty="0">
              <a:solidFill>
                <a:schemeClr val="tx2"/>
              </a:solidFill>
            </a:endParaRPr>
          </a:p>
        </p:txBody>
      </p:sp>
    </p:spTree>
    <p:extLst>
      <p:ext uri="{BB962C8B-B14F-4D97-AF65-F5344CB8AC3E}">
        <p14:creationId xmlns:p14="http://schemas.microsoft.com/office/powerpoint/2010/main" val="23269142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Content Placeholder 2"/>
          <p:cNvSpPr txBox="1">
            <a:spLocks/>
          </p:cNvSpPr>
          <p:nvPr/>
        </p:nvSpPr>
        <p:spPr>
          <a:xfrm>
            <a:off x="457200" y="1066800"/>
            <a:ext cx="7848600" cy="53340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100" b="1" dirty="0">
                <a:latin typeface="Cambria" pitchFamily="18" charset="0"/>
              </a:rPr>
              <a:t>Family Medical Leave Act/Pregnancy Disability Leave/CFRA</a:t>
            </a:r>
          </a:p>
          <a:p>
            <a:pPr marL="0" indent="0" algn="ctr">
              <a:buFont typeface="Arial" pitchFamily="34" charset="0"/>
              <a:buNone/>
            </a:pPr>
            <a:endParaRPr lang="en-US" sz="1800" b="1" dirty="0" smtClean="0">
              <a:latin typeface="Cambria" pitchFamily="18" charset="0"/>
            </a:endParaRPr>
          </a:p>
          <a:p>
            <a:pPr marL="0" indent="0">
              <a:spcBef>
                <a:spcPts val="0"/>
              </a:spcBef>
              <a:spcAft>
                <a:spcPts val="600"/>
              </a:spcAft>
              <a:buNone/>
            </a:pPr>
            <a:r>
              <a:rPr lang="en-US" sz="2100" b="1" dirty="0">
                <a:latin typeface="Cambria" pitchFamily="18" charset="0"/>
              </a:rPr>
              <a:t>Amount of Leave </a:t>
            </a:r>
            <a:r>
              <a:rPr lang="en-US" sz="2100" b="1" dirty="0" smtClean="0">
                <a:latin typeface="Cambria" pitchFamily="18" charset="0"/>
              </a:rPr>
              <a:t>Entitlement</a:t>
            </a:r>
          </a:p>
          <a:p>
            <a:pPr marL="0" indent="0">
              <a:spcBef>
                <a:spcPts val="0"/>
              </a:spcBef>
              <a:spcAft>
                <a:spcPts val="600"/>
              </a:spcAft>
              <a:buNone/>
            </a:pPr>
            <a:r>
              <a:rPr lang="en-US" sz="2000" dirty="0" smtClean="0">
                <a:latin typeface="Cambria" pitchFamily="18" charset="0"/>
              </a:rPr>
              <a:t>An </a:t>
            </a:r>
            <a:r>
              <a:rPr lang="en-US" sz="2000" dirty="0">
                <a:latin typeface="Cambria" pitchFamily="18" charset="0"/>
              </a:rPr>
              <a:t>eligible employee is generally entitled to </a:t>
            </a:r>
            <a:r>
              <a:rPr lang="en-US" sz="2000" b="1" dirty="0">
                <a:latin typeface="Cambria" pitchFamily="18" charset="0"/>
              </a:rPr>
              <a:t>12 workweeks </a:t>
            </a:r>
            <a:r>
              <a:rPr lang="en-US" sz="2000" dirty="0">
                <a:latin typeface="Cambria" pitchFamily="18" charset="0"/>
              </a:rPr>
              <a:t>of FML in a calendar year</a:t>
            </a:r>
            <a:r>
              <a:rPr lang="en-US" sz="2000" dirty="0" smtClean="0">
                <a:latin typeface="Cambria" pitchFamily="18" charset="0"/>
              </a:rPr>
              <a:t>.</a:t>
            </a:r>
          </a:p>
          <a:p>
            <a:pPr marL="0" indent="0">
              <a:spcBef>
                <a:spcPts val="0"/>
              </a:spcBef>
              <a:spcAft>
                <a:spcPts val="600"/>
              </a:spcAft>
              <a:buNone/>
            </a:pPr>
            <a:endParaRPr lang="en-US" sz="900" dirty="0">
              <a:latin typeface="Cambria" pitchFamily="18" charset="0"/>
            </a:endParaRPr>
          </a:p>
          <a:p>
            <a:pPr lvl="0">
              <a:spcBef>
                <a:spcPts val="0"/>
              </a:spcBef>
              <a:spcAft>
                <a:spcPts val="600"/>
              </a:spcAft>
            </a:pPr>
            <a:r>
              <a:rPr lang="en-US" sz="2000" dirty="0">
                <a:latin typeface="Cambria" pitchFamily="18" charset="0"/>
              </a:rPr>
              <a:t>That means no more than 12 workweeks for that particular employee.</a:t>
            </a:r>
          </a:p>
          <a:p>
            <a:pPr lvl="0">
              <a:spcBef>
                <a:spcPts val="0"/>
              </a:spcBef>
              <a:spcAft>
                <a:spcPts val="600"/>
              </a:spcAft>
            </a:pPr>
            <a:r>
              <a:rPr lang="en-US" sz="2000" dirty="0">
                <a:latin typeface="Cambria" pitchFamily="18" charset="0"/>
              </a:rPr>
              <a:t>For employees who work part time or alternative work schedules the entitlement is calculated on a prorated basis</a:t>
            </a:r>
            <a:r>
              <a:rPr lang="en-US" sz="2000" dirty="0" smtClean="0">
                <a:latin typeface="Cambria" pitchFamily="18" charset="0"/>
              </a:rPr>
              <a:t>.</a:t>
            </a:r>
          </a:p>
          <a:p>
            <a:pPr lvl="0"/>
            <a:endParaRPr lang="en-US" sz="1600" dirty="0">
              <a:latin typeface="Cambria" pitchFamily="18" charset="0"/>
            </a:endParaRPr>
          </a:p>
          <a:p>
            <a:endParaRPr lang="en-US" sz="1200" dirty="0"/>
          </a:p>
        </p:txBody>
      </p:sp>
      <p:sp>
        <p:nvSpPr>
          <p:cNvPr id="2" name="Slide Number Placeholder 1"/>
          <p:cNvSpPr>
            <a:spLocks noGrp="1"/>
          </p:cNvSpPr>
          <p:nvPr>
            <p:ph type="sldNum" sz="quarter" idx="12"/>
          </p:nvPr>
        </p:nvSpPr>
        <p:spPr/>
        <p:txBody>
          <a:bodyPr/>
          <a:lstStyle/>
          <a:p>
            <a:fld id="{C41B8B95-ED5D-4930-996D-42BF75D70720}" type="slidenum">
              <a:rPr lang="en-US" smtClean="0"/>
              <a:t>6</a:t>
            </a:fld>
            <a:endParaRPr lang="en-US"/>
          </a:p>
        </p:txBody>
      </p:sp>
      <p:sp>
        <p:nvSpPr>
          <p:cNvPr id="8" name="Title 1"/>
          <p:cNvSpPr txBox="1">
            <a:spLocks/>
          </p:cNvSpPr>
          <p:nvPr/>
        </p:nvSpPr>
        <p:spPr>
          <a:xfrm>
            <a:off x="457200" y="122238"/>
            <a:ext cx="7848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smtClean="0">
                <a:solidFill>
                  <a:schemeClr val="tx2"/>
                </a:solidFill>
              </a:rPr>
              <a:t>Leave Management</a:t>
            </a:r>
            <a:endParaRPr lang="en-US" sz="4000" dirty="0">
              <a:solidFill>
                <a:schemeClr val="tx2"/>
              </a:solidFill>
            </a:endParaRPr>
          </a:p>
        </p:txBody>
      </p:sp>
    </p:spTree>
    <p:extLst>
      <p:ext uri="{BB962C8B-B14F-4D97-AF65-F5344CB8AC3E}">
        <p14:creationId xmlns:p14="http://schemas.microsoft.com/office/powerpoint/2010/main" val="30200643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8" name="Content Placeholder 2"/>
          <p:cNvSpPr txBox="1">
            <a:spLocks/>
          </p:cNvSpPr>
          <p:nvPr/>
        </p:nvSpPr>
        <p:spPr>
          <a:xfrm>
            <a:off x="457200" y="1066800"/>
            <a:ext cx="7848600" cy="53340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100" b="1" dirty="0">
                <a:latin typeface="Cambria" pitchFamily="18" charset="0"/>
              </a:rPr>
              <a:t>Family Medical Leave Act/Pregnancy Disability Leave/CFRA</a:t>
            </a:r>
          </a:p>
          <a:p>
            <a:pPr marL="0" indent="0" algn="ctr">
              <a:buFont typeface="Arial" pitchFamily="34" charset="0"/>
              <a:buNone/>
            </a:pPr>
            <a:endParaRPr lang="en-US" sz="1800" b="1" dirty="0" smtClean="0">
              <a:latin typeface="Cambria" pitchFamily="18" charset="0"/>
            </a:endParaRPr>
          </a:p>
          <a:p>
            <a:pPr marL="0" indent="0">
              <a:buNone/>
            </a:pPr>
            <a:r>
              <a:rPr lang="en-US" sz="2100" b="1" dirty="0">
                <a:latin typeface="Cambria" pitchFamily="18" charset="0"/>
              </a:rPr>
              <a:t>How Can Leave be Taken?</a:t>
            </a:r>
          </a:p>
          <a:p>
            <a:pPr lvl="0"/>
            <a:r>
              <a:rPr lang="en-US" sz="2000" dirty="0">
                <a:latin typeface="Cambria" pitchFamily="18" charset="0"/>
              </a:rPr>
              <a:t>In blocks of time </a:t>
            </a:r>
          </a:p>
          <a:p>
            <a:pPr lvl="0"/>
            <a:r>
              <a:rPr lang="en-US" sz="2000" dirty="0">
                <a:latin typeface="Cambria" pitchFamily="18" charset="0"/>
              </a:rPr>
              <a:t>Intermittently (tracked by the supervisor on a regular basis, on the intermittent leave tracking form)</a:t>
            </a:r>
          </a:p>
          <a:p>
            <a:pPr lvl="0"/>
            <a:r>
              <a:rPr lang="en-US" sz="2000" dirty="0">
                <a:latin typeface="Cambria" pitchFamily="18" charset="0"/>
              </a:rPr>
              <a:t>By working a reduced schedule </a:t>
            </a:r>
          </a:p>
          <a:p>
            <a:pPr lvl="0"/>
            <a:r>
              <a:rPr lang="en-US" sz="2000" dirty="0">
                <a:latin typeface="Cambria" pitchFamily="18" charset="0"/>
              </a:rPr>
              <a:t>Calculated in: 15 minute increments, hours, days, weeks, months</a:t>
            </a:r>
          </a:p>
          <a:p>
            <a:pPr lvl="0"/>
            <a:r>
              <a:rPr lang="en-US" sz="2000" dirty="0">
                <a:latin typeface="Cambria" pitchFamily="18" charset="0"/>
              </a:rPr>
              <a:t>Prorated based on appointment percentage</a:t>
            </a:r>
          </a:p>
          <a:p>
            <a:pPr marL="0" lvl="0" indent="0">
              <a:buNone/>
            </a:pPr>
            <a:endParaRPr lang="en-US" sz="1800" dirty="0">
              <a:latin typeface="Cambria" pitchFamily="18" charset="0"/>
            </a:endParaRPr>
          </a:p>
        </p:txBody>
      </p:sp>
      <p:sp>
        <p:nvSpPr>
          <p:cNvPr id="2" name="Slide Number Placeholder 1"/>
          <p:cNvSpPr>
            <a:spLocks noGrp="1"/>
          </p:cNvSpPr>
          <p:nvPr>
            <p:ph type="sldNum" sz="quarter" idx="12"/>
          </p:nvPr>
        </p:nvSpPr>
        <p:spPr/>
        <p:txBody>
          <a:bodyPr/>
          <a:lstStyle/>
          <a:p>
            <a:fld id="{C41B8B95-ED5D-4930-996D-42BF75D70720}" type="slidenum">
              <a:rPr lang="en-US" smtClean="0"/>
              <a:t>7</a:t>
            </a:fld>
            <a:endParaRPr lang="en-US"/>
          </a:p>
        </p:txBody>
      </p:sp>
      <p:sp>
        <p:nvSpPr>
          <p:cNvPr id="7" name="Title 1"/>
          <p:cNvSpPr txBox="1">
            <a:spLocks/>
          </p:cNvSpPr>
          <p:nvPr/>
        </p:nvSpPr>
        <p:spPr>
          <a:xfrm>
            <a:off x="457200" y="122238"/>
            <a:ext cx="7848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smtClean="0">
                <a:solidFill>
                  <a:schemeClr val="tx2"/>
                </a:solidFill>
              </a:rPr>
              <a:t>Leave Management</a:t>
            </a:r>
            <a:endParaRPr lang="en-US" sz="4000" dirty="0">
              <a:solidFill>
                <a:schemeClr val="tx2"/>
              </a:solidFill>
            </a:endParaRPr>
          </a:p>
        </p:txBody>
      </p:sp>
    </p:spTree>
    <p:extLst>
      <p:ext uri="{BB962C8B-B14F-4D97-AF65-F5344CB8AC3E}">
        <p14:creationId xmlns:p14="http://schemas.microsoft.com/office/powerpoint/2010/main" val="35607742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Content Placeholder 2"/>
          <p:cNvSpPr txBox="1">
            <a:spLocks/>
          </p:cNvSpPr>
          <p:nvPr/>
        </p:nvSpPr>
        <p:spPr>
          <a:xfrm>
            <a:off x="457200" y="1066800"/>
            <a:ext cx="7848600" cy="5562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100" b="1" dirty="0">
                <a:latin typeface="Cambria" pitchFamily="18" charset="0"/>
              </a:rPr>
              <a:t>Family Medical Leave Act/Pregnancy Disability Leave/CFRA</a:t>
            </a:r>
          </a:p>
          <a:p>
            <a:pPr marL="0" indent="0">
              <a:buFont typeface="Arial" pitchFamily="34" charset="0"/>
              <a:buNone/>
            </a:pPr>
            <a:endParaRPr lang="en-US" sz="1800" b="1" dirty="0">
              <a:latin typeface="Cambria" pitchFamily="18" charset="0"/>
            </a:endParaRPr>
          </a:p>
          <a:p>
            <a:pPr marL="0" indent="0">
              <a:buNone/>
            </a:pPr>
            <a:r>
              <a:rPr lang="en-US" sz="2000" b="1" dirty="0" smtClean="0">
                <a:latin typeface="Cambria" pitchFamily="18" charset="0"/>
              </a:rPr>
              <a:t>Qualifying </a:t>
            </a:r>
            <a:r>
              <a:rPr lang="en-US" sz="2000" b="1" dirty="0">
                <a:latin typeface="Cambria" pitchFamily="18" charset="0"/>
              </a:rPr>
              <a:t>Reasons for </a:t>
            </a:r>
            <a:r>
              <a:rPr lang="en-US" sz="2000" b="1" dirty="0" smtClean="0">
                <a:latin typeface="Cambria" pitchFamily="18" charset="0"/>
              </a:rPr>
              <a:t>Leave</a:t>
            </a:r>
          </a:p>
          <a:p>
            <a:pPr marL="0" indent="0">
              <a:buNone/>
            </a:pPr>
            <a:endParaRPr lang="en-US" sz="1100" dirty="0">
              <a:latin typeface="Cambria" pitchFamily="18" charset="0"/>
            </a:endParaRPr>
          </a:p>
          <a:p>
            <a:pPr lvl="0">
              <a:spcBef>
                <a:spcPts val="0"/>
              </a:spcBef>
              <a:spcAft>
                <a:spcPts val="1000"/>
              </a:spcAft>
            </a:pPr>
            <a:r>
              <a:rPr lang="en-US" sz="1800" dirty="0">
                <a:latin typeface="Cambria" pitchFamily="18" charset="0"/>
              </a:rPr>
              <a:t>For the employee’s </a:t>
            </a:r>
            <a:r>
              <a:rPr lang="en-US" sz="1800" u="sng" dirty="0">
                <a:latin typeface="Cambria" pitchFamily="18" charset="0"/>
              </a:rPr>
              <a:t>own serious health condition</a:t>
            </a:r>
            <a:r>
              <a:rPr lang="en-US" sz="1800" dirty="0">
                <a:latin typeface="Cambria" pitchFamily="18" charset="0"/>
              </a:rPr>
              <a:t> (SHC).</a:t>
            </a:r>
          </a:p>
          <a:p>
            <a:pPr lvl="0">
              <a:spcBef>
                <a:spcPts val="0"/>
              </a:spcBef>
              <a:spcAft>
                <a:spcPts val="1000"/>
              </a:spcAft>
            </a:pPr>
            <a:r>
              <a:rPr lang="en-US" sz="1800" dirty="0">
                <a:latin typeface="Cambria" pitchFamily="18" charset="0"/>
              </a:rPr>
              <a:t>For the employee’s </a:t>
            </a:r>
            <a:r>
              <a:rPr lang="en-US" sz="1800" u="sng" dirty="0">
                <a:latin typeface="Cambria" pitchFamily="18" charset="0"/>
              </a:rPr>
              <a:t>pregnancy related disability</a:t>
            </a:r>
            <a:r>
              <a:rPr lang="en-US" sz="1800" dirty="0">
                <a:latin typeface="Cambria" pitchFamily="18" charset="0"/>
              </a:rPr>
              <a:t>.  (Pregnancy Disability Leave)</a:t>
            </a:r>
          </a:p>
          <a:p>
            <a:pPr lvl="0">
              <a:spcBef>
                <a:spcPts val="0"/>
              </a:spcBef>
              <a:spcAft>
                <a:spcPts val="1000"/>
              </a:spcAft>
            </a:pPr>
            <a:r>
              <a:rPr lang="en-US" sz="1800" dirty="0">
                <a:latin typeface="Cambria" pitchFamily="18" charset="0"/>
              </a:rPr>
              <a:t>As </a:t>
            </a:r>
            <a:r>
              <a:rPr lang="en-US" sz="1800" u="sng" dirty="0">
                <a:latin typeface="Cambria" pitchFamily="18" charset="0"/>
              </a:rPr>
              <a:t>parental leave</a:t>
            </a:r>
            <a:r>
              <a:rPr lang="en-US" sz="1800" dirty="0">
                <a:latin typeface="Cambria" pitchFamily="18" charset="0"/>
              </a:rPr>
              <a:t> to bond with the employee’s newborn, or foster care child (within 12 months of the child’s birth or placement, as applicable.</a:t>
            </a:r>
          </a:p>
          <a:p>
            <a:pPr lvl="0">
              <a:spcBef>
                <a:spcPts val="0"/>
              </a:spcBef>
              <a:spcAft>
                <a:spcPts val="1000"/>
              </a:spcAft>
            </a:pPr>
            <a:r>
              <a:rPr lang="en-US" sz="1800" dirty="0">
                <a:latin typeface="Cambria" pitchFamily="18" charset="0"/>
              </a:rPr>
              <a:t>To </a:t>
            </a:r>
            <a:r>
              <a:rPr lang="en-US" sz="1800" u="sng" dirty="0">
                <a:latin typeface="Cambria" pitchFamily="18" charset="0"/>
              </a:rPr>
              <a:t>care for employee’s family member</a:t>
            </a:r>
            <a:r>
              <a:rPr lang="en-US" sz="1800" dirty="0">
                <a:latin typeface="Cambria" pitchFamily="18" charset="0"/>
              </a:rPr>
              <a:t> (child, spouse, same or opposite sex domestic partner or parent) who has an SHC.</a:t>
            </a:r>
          </a:p>
          <a:p>
            <a:pPr lvl="0">
              <a:spcBef>
                <a:spcPts val="0"/>
              </a:spcBef>
              <a:spcAft>
                <a:spcPts val="1000"/>
              </a:spcAft>
            </a:pPr>
            <a:r>
              <a:rPr lang="en-US" sz="1800" dirty="0">
                <a:latin typeface="Cambria" pitchFamily="18" charset="0"/>
              </a:rPr>
              <a:t>As </a:t>
            </a:r>
            <a:r>
              <a:rPr lang="en-US" sz="1800" u="sng" dirty="0">
                <a:latin typeface="Cambria" pitchFamily="18" charset="0"/>
              </a:rPr>
              <a:t>military caregiver leave</a:t>
            </a:r>
            <a:r>
              <a:rPr lang="en-US" sz="1800" dirty="0">
                <a:latin typeface="Cambria" pitchFamily="18" charset="0"/>
              </a:rPr>
              <a:t> to care for a covered service member with a serious injury or illness incurred in the line of duty. </a:t>
            </a:r>
          </a:p>
          <a:p>
            <a:pPr lvl="0">
              <a:spcBef>
                <a:spcPts val="0"/>
              </a:spcBef>
              <a:spcAft>
                <a:spcPts val="1000"/>
              </a:spcAft>
            </a:pPr>
            <a:r>
              <a:rPr lang="en-US" sz="1800" dirty="0">
                <a:latin typeface="Cambria" pitchFamily="18" charset="0"/>
              </a:rPr>
              <a:t>As </a:t>
            </a:r>
            <a:r>
              <a:rPr lang="en-US" sz="1800" u="sng" dirty="0">
                <a:latin typeface="Cambria" pitchFamily="18" charset="0"/>
              </a:rPr>
              <a:t>qualifying exigency leave</a:t>
            </a:r>
            <a:r>
              <a:rPr lang="en-US" sz="1800" dirty="0">
                <a:latin typeface="Cambria" pitchFamily="18" charset="0"/>
              </a:rPr>
              <a:t> to care for family related issues, including childcare when a family member has been called to active duty or notified of an impending call to duty. </a:t>
            </a:r>
          </a:p>
          <a:p>
            <a:pPr marL="0" indent="0">
              <a:buNone/>
            </a:pPr>
            <a:endParaRPr lang="en-US" sz="1100" dirty="0" smtClean="0">
              <a:solidFill>
                <a:srgbClr val="FF0000"/>
              </a:solidFill>
              <a:latin typeface="Cambria" pitchFamily="18" charset="0"/>
            </a:endParaRPr>
          </a:p>
        </p:txBody>
      </p:sp>
      <p:sp>
        <p:nvSpPr>
          <p:cNvPr id="2" name="Slide Number Placeholder 1"/>
          <p:cNvSpPr>
            <a:spLocks noGrp="1"/>
          </p:cNvSpPr>
          <p:nvPr>
            <p:ph type="sldNum" sz="quarter" idx="12"/>
          </p:nvPr>
        </p:nvSpPr>
        <p:spPr/>
        <p:txBody>
          <a:bodyPr/>
          <a:lstStyle/>
          <a:p>
            <a:fld id="{C41B8B95-ED5D-4930-996D-42BF75D70720}" type="slidenum">
              <a:rPr lang="en-US" smtClean="0"/>
              <a:t>8</a:t>
            </a:fld>
            <a:endParaRPr lang="en-US"/>
          </a:p>
        </p:txBody>
      </p:sp>
      <p:sp>
        <p:nvSpPr>
          <p:cNvPr id="8" name="Title 1"/>
          <p:cNvSpPr txBox="1">
            <a:spLocks/>
          </p:cNvSpPr>
          <p:nvPr/>
        </p:nvSpPr>
        <p:spPr>
          <a:xfrm>
            <a:off x="457200" y="122238"/>
            <a:ext cx="7848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smtClean="0">
                <a:solidFill>
                  <a:schemeClr val="tx2"/>
                </a:solidFill>
              </a:rPr>
              <a:t>Leave Management</a:t>
            </a:r>
            <a:endParaRPr lang="en-US" sz="4000" dirty="0">
              <a:solidFill>
                <a:schemeClr val="tx2"/>
              </a:solidFill>
            </a:endParaRPr>
          </a:p>
        </p:txBody>
      </p:sp>
    </p:spTree>
    <p:extLst>
      <p:ext uri="{BB962C8B-B14F-4D97-AF65-F5344CB8AC3E}">
        <p14:creationId xmlns:p14="http://schemas.microsoft.com/office/powerpoint/2010/main" val="39278051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0" y="914400"/>
            <a:ext cx="9144000"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7" name="Content Placeholder 2"/>
          <p:cNvSpPr txBox="1">
            <a:spLocks/>
          </p:cNvSpPr>
          <p:nvPr/>
        </p:nvSpPr>
        <p:spPr>
          <a:xfrm>
            <a:off x="457200" y="1066800"/>
            <a:ext cx="7848600" cy="5562600"/>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sz="2100" b="1" dirty="0">
                <a:latin typeface="Cambria" pitchFamily="18" charset="0"/>
              </a:rPr>
              <a:t>Family Medical Leave Act/Pregnancy Disability Leave/CFRA</a:t>
            </a:r>
          </a:p>
          <a:p>
            <a:pPr marL="0" indent="0">
              <a:buFont typeface="Arial" pitchFamily="34" charset="0"/>
              <a:buNone/>
            </a:pPr>
            <a:endParaRPr lang="en-US" sz="1050" b="1" dirty="0" smtClean="0">
              <a:latin typeface="Cambria" pitchFamily="18" charset="0"/>
            </a:endParaRPr>
          </a:p>
          <a:p>
            <a:pPr marL="0" indent="0">
              <a:buFont typeface="Arial" pitchFamily="34" charset="0"/>
              <a:buNone/>
            </a:pPr>
            <a:endParaRPr lang="en-US" sz="1050" b="1" dirty="0" smtClean="0">
              <a:latin typeface="Cambria" pitchFamily="18" charset="0"/>
            </a:endParaRPr>
          </a:p>
          <a:p>
            <a:pPr marL="0" indent="0">
              <a:buFont typeface="Arial" pitchFamily="34" charset="0"/>
              <a:buNone/>
            </a:pPr>
            <a:r>
              <a:rPr lang="en-US" sz="2000" b="1" dirty="0" smtClean="0">
                <a:latin typeface="Cambria" pitchFamily="18" charset="0"/>
              </a:rPr>
              <a:t>When to Give the Employee the FML Packet</a:t>
            </a:r>
          </a:p>
          <a:p>
            <a:pPr marL="0" indent="0">
              <a:buFont typeface="Arial" pitchFamily="34" charset="0"/>
              <a:buNone/>
            </a:pPr>
            <a:r>
              <a:rPr lang="en-US" sz="2000" dirty="0" smtClean="0">
                <a:latin typeface="Cambria" pitchFamily="18" charset="0"/>
              </a:rPr>
              <a:t>The supervisor should give the employee the FML packet provided by the SPU whenever they become aware of a possible condition.  This could mean the employee is out for five days, or that the employee has made a comment, or others have seen an indication that the need for leave could be serious.  </a:t>
            </a:r>
          </a:p>
          <a:p>
            <a:pPr marL="0" indent="0">
              <a:buFont typeface="Arial" pitchFamily="34" charset="0"/>
              <a:buNone/>
            </a:pPr>
            <a:endParaRPr lang="en-US" sz="1000" dirty="0">
              <a:latin typeface="Cambria" pitchFamily="18" charset="0"/>
            </a:endParaRPr>
          </a:p>
          <a:p>
            <a:pPr marL="0" indent="0">
              <a:buNone/>
            </a:pPr>
            <a:endParaRPr lang="en-US" sz="1000" b="1" dirty="0" smtClean="0">
              <a:latin typeface="Cambria" pitchFamily="18" charset="0"/>
            </a:endParaRPr>
          </a:p>
          <a:p>
            <a:pPr marL="0" indent="0">
              <a:buNone/>
            </a:pPr>
            <a:endParaRPr lang="en-US" sz="2400" dirty="0">
              <a:latin typeface="Cambria" pitchFamily="18" charset="0"/>
            </a:endParaRPr>
          </a:p>
          <a:p>
            <a:pPr marL="0" indent="0">
              <a:buNone/>
            </a:pPr>
            <a:endParaRPr lang="en-US" sz="2400" dirty="0">
              <a:solidFill>
                <a:srgbClr val="FF0000"/>
              </a:solidFill>
              <a:latin typeface="Cambria" pitchFamily="18" charset="0"/>
            </a:endParaRPr>
          </a:p>
        </p:txBody>
      </p:sp>
      <p:sp>
        <p:nvSpPr>
          <p:cNvPr id="2" name="Slide Number Placeholder 1"/>
          <p:cNvSpPr>
            <a:spLocks noGrp="1"/>
          </p:cNvSpPr>
          <p:nvPr>
            <p:ph type="sldNum" sz="quarter" idx="12"/>
          </p:nvPr>
        </p:nvSpPr>
        <p:spPr/>
        <p:txBody>
          <a:bodyPr/>
          <a:lstStyle/>
          <a:p>
            <a:fld id="{C41B8B95-ED5D-4930-996D-42BF75D70720}" type="slidenum">
              <a:rPr lang="en-US" smtClean="0"/>
              <a:t>9</a:t>
            </a:fld>
            <a:endParaRPr lang="en-US"/>
          </a:p>
        </p:txBody>
      </p:sp>
      <p:sp>
        <p:nvSpPr>
          <p:cNvPr id="8" name="Title 1"/>
          <p:cNvSpPr txBox="1">
            <a:spLocks/>
          </p:cNvSpPr>
          <p:nvPr/>
        </p:nvSpPr>
        <p:spPr>
          <a:xfrm>
            <a:off x="457200" y="122238"/>
            <a:ext cx="7848600" cy="792162"/>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4000" b="1" dirty="0" smtClean="0">
                <a:solidFill>
                  <a:schemeClr val="tx2"/>
                </a:solidFill>
              </a:rPr>
              <a:t>Leave Management</a:t>
            </a:r>
            <a:endParaRPr lang="en-US" sz="4000" dirty="0">
              <a:solidFill>
                <a:schemeClr val="tx2"/>
              </a:solidFill>
            </a:endParaRPr>
          </a:p>
        </p:txBody>
      </p:sp>
    </p:spTree>
    <p:extLst>
      <p:ext uri="{BB962C8B-B14F-4D97-AF65-F5344CB8AC3E}">
        <p14:creationId xmlns:p14="http://schemas.microsoft.com/office/powerpoint/2010/main" val="31795556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Custom 1">
      <a:dk1>
        <a:sysClr val="windowText" lastClr="000000"/>
      </a:dk1>
      <a:lt1>
        <a:sysClr val="window" lastClr="FFFFFF"/>
      </a:lt1>
      <a:dk2>
        <a:srgbClr val="242852"/>
      </a:dk2>
      <a:lt2>
        <a:srgbClr val="072B62"/>
      </a:lt2>
      <a:accent1>
        <a:srgbClr val="D2AA62"/>
      </a:accent1>
      <a:accent2>
        <a:srgbClr val="D2AA62"/>
      </a:accent2>
      <a:accent3>
        <a:srgbClr val="FFFFFF"/>
      </a:accent3>
      <a:accent4>
        <a:srgbClr val="4A66AC"/>
      </a:accent4>
      <a:accent5>
        <a:srgbClr val="596984"/>
      </a:accent5>
      <a:accent6>
        <a:srgbClr val="596984"/>
      </a:accent6>
      <a:hlink>
        <a:srgbClr val="0E57C4"/>
      </a:hlink>
      <a:folHlink>
        <a:srgbClr val="7EB2E6"/>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5</TotalTime>
  <Words>1538</Words>
  <Application>Microsoft Office PowerPoint</Application>
  <PresentationFormat>On-screen Show (4:3)</PresentationFormat>
  <Paragraphs>218</Paragraphs>
  <Slides>19</Slides>
  <Notes>16</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Adjacency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Bethanie Brown</dc:creator>
  <cp:lastModifiedBy>Bethanie Brown</cp:lastModifiedBy>
  <cp:revision>1</cp:revision>
  <dcterms:created xsi:type="dcterms:W3CDTF">2012-09-12T18:25:05Z</dcterms:created>
  <dcterms:modified xsi:type="dcterms:W3CDTF">2012-09-12T18:30:27Z</dcterms:modified>
</cp:coreProperties>
</file>