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6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FA064A-905F-4D47-A749-3902EF09E983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7E4D1-01AD-40D7-8439-F24190A94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32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8B7C1-36A8-4B0B-93A7-0EE82AC0BE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799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8B7C1-36A8-4B0B-93A7-0EE82AC0BE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109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FE04-A076-4B7D-B3FF-3040772DD863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21B-4BE4-4C45-BF72-BDBC98F202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FE04-A076-4B7D-B3FF-3040772DD863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21B-4BE4-4C45-BF72-BDBC98F202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FE04-A076-4B7D-B3FF-3040772DD863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21B-4BE4-4C45-BF72-BDBC98F202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FE04-A076-4B7D-B3FF-3040772DD863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21B-4BE4-4C45-BF72-BDBC98F202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FE04-A076-4B7D-B3FF-3040772DD863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21B-4BE4-4C45-BF72-BDBC98F202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FE04-A076-4B7D-B3FF-3040772DD863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21B-4BE4-4C45-BF72-BDBC98F202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FE04-A076-4B7D-B3FF-3040772DD863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21B-4BE4-4C45-BF72-BDBC98F202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FE04-A076-4B7D-B3FF-3040772DD863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21B-4BE4-4C45-BF72-BDBC98F202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FE04-A076-4B7D-B3FF-3040772DD863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21B-4BE4-4C45-BF72-BDBC98F202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FE04-A076-4B7D-B3FF-3040772DD863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1221B-4BE4-4C45-BF72-BDBC98F2026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7FE04-A076-4B7D-B3FF-3040772DD863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B1221B-4BE4-4C45-BF72-BDBC98F2026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0B1221B-4BE4-4C45-BF72-BDBC98F2026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507FE04-A076-4B7D-B3FF-3040772DD863}" type="datetimeFigureOut">
              <a:rPr lang="en-US" smtClean="0"/>
              <a:t>9/12/2012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600200"/>
            <a:ext cx="75438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Compensation</a:t>
            </a:r>
            <a:endParaRPr lang="en-US" sz="8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69D3-FFE4-4450-BBE8-D213285157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0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913914" cy="546467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>
                <a:latin typeface="+mj-lt"/>
              </a:rPr>
              <a:t>ANR Compensation </a:t>
            </a:r>
            <a:r>
              <a:rPr lang="en-US" sz="2800" b="1" dirty="0" smtClean="0">
                <a:latin typeface="+mj-lt"/>
              </a:rPr>
              <a:t>Information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1800" b="1" dirty="0">
              <a:latin typeface="+mj-lt"/>
            </a:endParaRPr>
          </a:p>
          <a:p>
            <a:pPr marL="0" indent="0">
              <a:buNone/>
            </a:pPr>
            <a:r>
              <a:rPr lang="en-US" sz="2400" b="1" dirty="0">
                <a:latin typeface="+mj-lt"/>
              </a:rPr>
              <a:t>Communicating Merit Increase Decisions</a:t>
            </a: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When the supervisor informs the staff member of his/her new salary, the supervisor should also communicate the reasons for the salary decision.  </a:t>
            </a:r>
            <a:endParaRPr lang="en-US" sz="2400" dirty="0" smtClean="0">
              <a:latin typeface="+mj-lt"/>
            </a:endParaRPr>
          </a:p>
          <a:p>
            <a:pPr marL="0" indent="0">
              <a:buNone/>
            </a:pP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en-US" sz="2400" dirty="0" smtClean="0">
                <a:latin typeface="+mj-lt"/>
              </a:rPr>
              <a:t>The </a:t>
            </a:r>
            <a:r>
              <a:rPr lang="en-US" sz="2400" dirty="0">
                <a:latin typeface="+mj-lt"/>
              </a:rPr>
              <a:t>staff member should </a:t>
            </a:r>
            <a:r>
              <a:rPr lang="en-US" sz="2400" b="1" dirty="0">
                <a:latin typeface="+mj-lt"/>
              </a:rPr>
              <a:t>already </a:t>
            </a:r>
            <a:r>
              <a:rPr lang="en-US" sz="2400" dirty="0">
                <a:latin typeface="+mj-lt"/>
              </a:rPr>
              <a:t>be aware of the link between performance and pay, and the general criteria used to make decisions. </a:t>
            </a:r>
            <a:endParaRPr lang="en-US" sz="2400" b="1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2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700" b="1" dirty="0" smtClean="0"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25286"/>
            <a:ext cx="914400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304800" y="76200"/>
            <a:ext cx="8001000" cy="696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/>
              <a:t>Compensation</a:t>
            </a:r>
            <a:endParaRPr lang="en-US" sz="40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ACE5E-02CD-42A7-BEC8-B6E4D57C466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2400"/>
            <a:ext cx="6737008" cy="1015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16902" y="1371600"/>
            <a:ext cx="7594258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+mj-lt"/>
              </a:rPr>
              <a:t>Compensation Objectives</a:t>
            </a:r>
          </a:p>
          <a:p>
            <a:pPr algn="ctr"/>
            <a:endParaRPr lang="en-US" sz="2400" b="1" dirty="0" smtClean="0">
              <a:solidFill>
                <a:schemeClr val="tx2"/>
              </a:solidFill>
              <a:latin typeface="+mj-lt"/>
            </a:endParaRPr>
          </a:p>
          <a:p>
            <a:r>
              <a:rPr lang="en-US" sz="2400" dirty="0">
                <a:latin typeface="+mj-lt"/>
              </a:rPr>
              <a:t>In the Compensation Training, we will discuss the details on ANR’s Compensation strategies and how it relates to new hires, merits, and other employment issues.</a:t>
            </a:r>
          </a:p>
          <a:p>
            <a:pPr algn="ctr"/>
            <a:endParaRPr lang="en-US" sz="2800" b="1" dirty="0" smtClean="0">
              <a:solidFill>
                <a:schemeClr val="tx2"/>
              </a:solidFill>
              <a:latin typeface="+mj-lt"/>
            </a:endParaRPr>
          </a:p>
          <a:p>
            <a:pPr marL="342900" indent="-342900">
              <a:spcAft>
                <a:spcPts val="14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+mj-lt"/>
              </a:rPr>
              <a:t>What the compensation process entails</a:t>
            </a:r>
          </a:p>
          <a:p>
            <a:pPr marL="342900" indent="-342900">
              <a:spcAft>
                <a:spcPts val="14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+mj-lt"/>
              </a:rPr>
              <a:t>When an employee can be given a merit, or a salary increase</a:t>
            </a:r>
          </a:p>
          <a:p>
            <a:pPr marL="342900" indent="-342900">
              <a:spcAft>
                <a:spcPts val="1400"/>
              </a:spcAft>
              <a:buFont typeface="Arial" pitchFamily="34" charset="0"/>
              <a:buChar char="•"/>
            </a:pPr>
            <a:r>
              <a:rPr lang="en-US" sz="2400" dirty="0" smtClean="0">
                <a:latin typeface="+mj-lt"/>
              </a:rPr>
              <a:t>How to utilize compensation effectively</a:t>
            </a:r>
          </a:p>
          <a:p>
            <a:endParaRPr lang="en-US" sz="1200" dirty="0" smtClean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1237716"/>
            <a:ext cx="914400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ACE5E-02CD-42A7-BEC8-B6E4D57C466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913914" cy="546467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>
                <a:latin typeface="+mj-lt"/>
              </a:rPr>
              <a:t>ANR Compensation Information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b="1" u="sng" dirty="0">
              <a:solidFill>
                <a:srgbClr val="FF0000"/>
              </a:solidFill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+mj-lt"/>
              </a:rPr>
              <a:t>UC </a:t>
            </a:r>
            <a:r>
              <a:rPr lang="en-US" sz="2400" b="1" dirty="0">
                <a:latin typeface="+mj-lt"/>
              </a:rPr>
              <a:t>Pay </a:t>
            </a:r>
            <a:r>
              <a:rPr lang="en-US" sz="2400" b="1" dirty="0" smtClean="0">
                <a:latin typeface="+mj-lt"/>
              </a:rPr>
              <a:t>Philosophy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+mj-lt"/>
              </a:rPr>
              <a:t>The </a:t>
            </a:r>
            <a:r>
              <a:rPr lang="en-US" sz="2400" dirty="0">
                <a:latin typeface="+mj-lt"/>
              </a:rPr>
              <a:t>University of </a:t>
            </a:r>
            <a:r>
              <a:rPr lang="en-US" sz="2400" dirty="0" smtClean="0">
                <a:latin typeface="+mj-lt"/>
              </a:rPr>
              <a:t>California’s </a:t>
            </a:r>
            <a:r>
              <a:rPr lang="en-US" sz="2400" dirty="0">
                <a:latin typeface="+mj-lt"/>
              </a:rPr>
              <a:t>total compensation (pay and benefits) </a:t>
            </a:r>
            <a:r>
              <a:rPr lang="en-US" sz="2400" dirty="0" smtClean="0">
                <a:latin typeface="+mj-lt"/>
              </a:rPr>
              <a:t>is to be set at </a:t>
            </a:r>
            <a:r>
              <a:rPr lang="en-US" sz="2400" dirty="0">
                <a:latin typeface="+mj-lt"/>
              </a:rPr>
              <a:t>an appropriate level to attract and retain a high-performing, motivated workforce. Total compensation is designed to reflect and support the organizational values and the dynamic business needs of the University</a:t>
            </a:r>
            <a:r>
              <a:rPr lang="en-US" sz="24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en-US" sz="1400" dirty="0">
              <a:latin typeface="+mj-lt"/>
            </a:endParaRPr>
          </a:p>
          <a:p>
            <a:pPr marL="0" indent="0">
              <a:buNone/>
            </a:pPr>
            <a:endParaRPr lang="en-US" sz="1600" b="1" dirty="0">
              <a:latin typeface="Cambria" pitchFamily="18" charset="0"/>
            </a:endParaRPr>
          </a:p>
          <a:p>
            <a:pPr marL="0" indent="0">
              <a:buNone/>
            </a:pPr>
            <a:endParaRPr lang="en-US" sz="1600" dirty="0">
              <a:latin typeface="Cambria" pitchFamily="18" charset="0"/>
            </a:endParaRPr>
          </a:p>
          <a:p>
            <a:pPr marL="0" indent="0">
              <a:buNone/>
            </a:pPr>
            <a:endParaRPr lang="en-US" sz="2000" b="1" dirty="0" smtClean="0"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25286"/>
            <a:ext cx="914400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304800" y="76200"/>
            <a:ext cx="8001000" cy="696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/>
              <a:t>Compensation</a:t>
            </a:r>
            <a:endParaRPr lang="en-US" sz="40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ACE5E-02CD-42A7-BEC8-B6E4D57C466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1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913914" cy="546467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>
                <a:latin typeface="+mj-lt"/>
              </a:rPr>
              <a:t>ANR Compensation </a:t>
            </a:r>
            <a:r>
              <a:rPr lang="en-US" sz="2800" b="1" dirty="0" smtClean="0">
                <a:latin typeface="+mj-lt"/>
              </a:rPr>
              <a:t>Information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1800" b="1" dirty="0"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+mj-lt"/>
              </a:rPr>
              <a:t>UC Pay Philosophy</a:t>
            </a:r>
          </a:p>
          <a:p>
            <a:pPr marL="347663">
              <a:spcBef>
                <a:spcPts val="0"/>
              </a:spcBef>
              <a:spcAft>
                <a:spcPts val="1800"/>
              </a:spcAft>
              <a:buClrTx/>
            </a:pPr>
            <a:r>
              <a:rPr lang="en-US" dirty="0" smtClean="0">
                <a:latin typeface="+mj-lt"/>
              </a:rPr>
              <a:t>Compensation </a:t>
            </a:r>
            <a:r>
              <a:rPr lang="en-US" dirty="0">
                <a:latin typeface="+mj-lt"/>
              </a:rPr>
              <a:t>will be sensitive to relevant market pay rates and practices, with attention to internal equity.</a:t>
            </a:r>
          </a:p>
          <a:p>
            <a:pPr marL="347663">
              <a:spcBef>
                <a:spcPts val="0"/>
              </a:spcBef>
              <a:spcAft>
                <a:spcPts val="1800"/>
              </a:spcAft>
              <a:buClrTx/>
            </a:pPr>
            <a:r>
              <a:rPr lang="en-US" dirty="0" smtClean="0">
                <a:latin typeface="+mj-lt"/>
              </a:rPr>
              <a:t>Classification and compensation reinforce high </a:t>
            </a:r>
            <a:r>
              <a:rPr lang="en-US" dirty="0">
                <a:latin typeface="+mj-lt"/>
              </a:rPr>
              <a:t>levels of performance and </a:t>
            </a:r>
            <a:r>
              <a:rPr lang="en-US" dirty="0" smtClean="0">
                <a:latin typeface="+mj-lt"/>
              </a:rPr>
              <a:t>encourages </a:t>
            </a:r>
            <a:r>
              <a:rPr lang="en-US" dirty="0">
                <a:latin typeface="+mj-lt"/>
              </a:rPr>
              <a:t>skill </a:t>
            </a:r>
            <a:r>
              <a:rPr lang="en-US" dirty="0" smtClean="0">
                <a:latin typeface="+mj-lt"/>
              </a:rPr>
              <a:t>development.</a:t>
            </a:r>
          </a:p>
          <a:p>
            <a:pPr marL="347663">
              <a:spcBef>
                <a:spcPts val="0"/>
              </a:spcBef>
              <a:spcAft>
                <a:spcPts val="1800"/>
              </a:spcAft>
              <a:buClrTx/>
            </a:pPr>
            <a:r>
              <a:rPr lang="en-US" dirty="0" smtClean="0">
                <a:latin typeface="+mj-lt"/>
              </a:rPr>
              <a:t>The </a:t>
            </a:r>
            <a:r>
              <a:rPr lang="en-US" dirty="0">
                <a:latin typeface="+mj-lt"/>
              </a:rPr>
              <a:t>process for establishing </a:t>
            </a:r>
            <a:r>
              <a:rPr lang="en-US" dirty="0" smtClean="0">
                <a:latin typeface="+mj-lt"/>
              </a:rPr>
              <a:t>c</a:t>
            </a:r>
            <a:r>
              <a:rPr lang="en-US" dirty="0">
                <a:latin typeface="+mj-lt"/>
              </a:rPr>
              <a:t>lassification and compensation </a:t>
            </a:r>
            <a:r>
              <a:rPr lang="en-US" dirty="0" smtClean="0">
                <a:latin typeface="+mj-lt"/>
              </a:rPr>
              <a:t>is </a:t>
            </a:r>
            <a:r>
              <a:rPr lang="en-US" dirty="0">
                <a:latin typeface="+mj-lt"/>
              </a:rPr>
              <a:t>intended to be </a:t>
            </a:r>
            <a:r>
              <a:rPr lang="en-US" dirty="0" smtClean="0">
                <a:latin typeface="+mj-lt"/>
              </a:rPr>
              <a:t>fair, transparent and easily understood.</a:t>
            </a:r>
            <a:endParaRPr lang="en-US" b="1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3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700" b="1" dirty="0" smtClean="0"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25286"/>
            <a:ext cx="914400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304800" y="76200"/>
            <a:ext cx="8001000" cy="696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/>
              <a:t>Compensation</a:t>
            </a:r>
            <a:endParaRPr lang="en-US" sz="40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ACE5E-02CD-42A7-BEC8-B6E4D57C466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7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913914" cy="546467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>
                <a:latin typeface="+mj-lt"/>
              </a:rPr>
              <a:t>ANR Compensation </a:t>
            </a:r>
            <a:r>
              <a:rPr lang="en-US" sz="2800" b="1" dirty="0" smtClean="0">
                <a:latin typeface="+mj-lt"/>
              </a:rPr>
              <a:t>Information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1800" b="1" dirty="0">
              <a:latin typeface="+mj-lt"/>
            </a:endParaRPr>
          </a:p>
          <a:p>
            <a:pPr marL="0" indent="0">
              <a:spcBef>
                <a:spcPts val="450"/>
              </a:spcBef>
              <a:buNone/>
            </a:pPr>
            <a:r>
              <a:rPr lang="en-US" sz="2600" b="1" dirty="0">
                <a:latin typeface="+mj-lt"/>
              </a:rPr>
              <a:t>ANR Salary Setting</a:t>
            </a:r>
          </a:p>
          <a:p>
            <a:pPr marL="0" indent="0">
              <a:spcBef>
                <a:spcPts val="450"/>
              </a:spcBef>
              <a:buNone/>
            </a:pPr>
            <a:r>
              <a:rPr lang="en-US" dirty="0">
                <a:latin typeface="+mj-lt"/>
              </a:rPr>
              <a:t>In order to assure procedures and criteria for salary is consistent for all ANR employees located throughout California, ANR has developed internal procedures and guidelines for setting salary for classification actions.</a:t>
            </a:r>
          </a:p>
          <a:p>
            <a:pPr marL="0" indent="0">
              <a:buNone/>
            </a:pPr>
            <a:endParaRPr lang="en-US" b="1" u="sng" dirty="0">
              <a:solidFill>
                <a:srgbClr val="FF0000"/>
              </a:solidFill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000"/>
              </a:spcAft>
              <a:buClrTx/>
              <a:buNone/>
            </a:pPr>
            <a:r>
              <a:rPr lang="en-US" dirty="0">
                <a:latin typeface="+mj-lt"/>
              </a:rPr>
              <a:t>When a position description has been reviewed and a classification has been determined, it is important to first identify the type of classification action and then the type of salary structure associated with the new classification.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3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700" b="1" dirty="0" smtClean="0"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25286"/>
            <a:ext cx="914400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304800" y="76200"/>
            <a:ext cx="8001000" cy="696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/>
              <a:t>Compensation</a:t>
            </a:r>
            <a:endParaRPr lang="en-US" sz="40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ACE5E-02CD-42A7-BEC8-B6E4D57C466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0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913914" cy="546467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>
                <a:latin typeface="+mj-lt"/>
              </a:rPr>
              <a:t>ANR Compensation </a:t>
            </a:r>
            <a:r>
              <a:rPr lang="en-US" sz="2800" b="1" dirty="0" smtClean="0">
                <a:latin typeface="+mj-lt"/>
              </a:rPr>
              <a:t>Information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1800" b="1" dirty="0">
              <a:latin typeface="+mj-lt"/>
            </a:endParaRPr>
          </a:p>
          <a:p>
            <a:pPr marL="0" indent="0">
              <a:buNone/>
            </a:pPr>
            <a:r>
              <a:rPr lang="en-US" sz="2600" b="1" dirty="0">
                <a:latin typeface="+mj-lt"/>
              </a:rPr>
              <a:t>ANR Salary Setting</a:t>
            </a:r>
          </a:p>
          <a:p>
            <a:pPr indent="-342900">
              <a:spcBef>
                <a:spcPts val="0"/>
              </a:spcBef>
              <a:spcAft>
                <a:spcPts val="1800"/>
              </a:spcAft>
              <a:buClrTx/>
            </a:pPr>
            <a:r>
              <a:rPr lang="en-US" dirty="0">
                <a:latin typeface="+mj-lt"/>
              </a:rPr>
              <a:t>All proposed salary increases must be submitted with justification in writing to ANR Staff Personnel Unit for review and analysis, prior to the salary being offered. </a:t>
            </a:r>
          </a:p>
          <a:p>
            <a:pPr indent="-342900">
              <a:spcBef>
                <a:spcPts val="0"/>
              </a:spcBef>
              <a:spcAft>
                <a:spcPts val="1800"/>
              </a:spcAft>
              <a:buClrTx/>
            </a:pPr>
            <a:r>
              <a:rPr lang="en-US" dirty="0">
                <a:latin typeface="+mj-lt"/>
              </a:rPr>
              <a:t>The approved salary increase will become effective the first of the month following the date the ANR Staff Personnel Unit received the original request for the classification action.</a:t>
            </a:r>
          </a:p>
          <a:p>
            <a:pPr indent="-342900">
              <a:spcBef>
                <a:spcPts val="0"/>
              </a:spcBef>
              <a:spcAft>
                <a:spcPts val="1800"/>
              </a:spcAft>
              <a:buClrTx/>
            </a:pPr>
            <a:r>
              <a:rPr lang="en-US" dirty="0">
                <a:latin typeface="+mj-lt"/>
              </a:rPr>
              <a:t>A current UC employee’s total salary increase in a single fiscal year (not including incentive, recognition, or other awards) shall not exceed 25% of their base salary.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3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700" b="1" dirty="0" smtClean="0"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25286"/>
            <a:ext cx="914400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304800" y="76200"/>
            <a:ext cx="8001000" cy="696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/>
              <a:t>Compensation</a:t>
            </a:r>
            <a:endParaRPr lang="en-US" sz="40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ACE5E-02CD-42A7-BEC8-B6E4D57C466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86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913914" cy="546467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>
                <a:latin typeface="+mj-lt"/>
              </a:rPr>
              <a:t>ANR Compensation </a:t>
            </a:r>
            <a:r>
              <a:rPr lang="en-US" sz="2800" b="1" dirty="0" smtClean="0">
                <a:latin typeface="+mj-lt"/>
              </a:rPr>
              <a:t>Information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1800" b="1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Action Types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400" u="sng" dirty="0">
                <a:latin typeface="+mj-lt"/>
              </a:rPr>
              <a:t>Initial Classification </a:t>
            </a:r>
            <a:r>
              <a:rPr lang="en-US" sz="2400" dirty="0">
                <a:latin typeface="+mj-lt"/>
              </a:rPr>
              <a:t>(new </a:t>
            </a:r>
            <a:r>
              <a:rPr lang="en-US" sz="2400" dirty="0" smtClean="0">
                <a:latin typeface="+mj-lt"/>
              </a:rPr>
              <a:t>hire, promotion, lower level position)</a:t>
            </a:r>
            <a:endParaRPr lang="en-US" sz="24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400" u="sng" dirty="0">
                <a:latin typeface="+mj-lt"/>
              </a:rPr>
              <a:t>Upward Reclassification</a:t>
            </a:r>
            <a:endParaRPr lang="en-US" sz="12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400" u="sng" dirty="0">
                <a:latin typeface="+mj-lt"/>
              </a:rPr>
              <a:t>Lateral Reclassification</a:t>
            </a:r>
            <a:endParaRPr lang="en-US" sz="12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400" u="sng" dirty="0">
                <a:latin typeface="+mj-lt"/>
              </a:rPr>
              <a:t>Downward Reclassification</a:t>
            </a:r>
            <a:endParaRPr lang="en-US" sz="1100" b="1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3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700" b="1" dirty="0" smtClean="0"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25286"/>
            <a:ext cx="914400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304800" y="76200"/>
            <a:ext cx="8001000" cy="696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/>
              <a:t>Compensation</a:t>
            </a:r>
            <a:endParaRPr lang="en-US" sz="40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ACE5E-02CD-42A7-BEC8-B6E4D57C466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2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913914" cy="546467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>
                <a:latin typeface="+mj-lt"/>
              </a:rPr>
              <a:t>ANR Compensation </a:t>
            </a:r>
            <a:r>
              <a:rPr lang="en-US" sz="2800" b="1" dirty="0" smtClean="0">
                <a:latin typeface="+mj-lt"/>
              </a:rPr>
              <a:t>Information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1800" b="1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+mj-lt"/>
              </a:rPr>
              <a:t>Types of Compensation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400" u="sng" dirty="0">
                <a:latin typeface="+mj-lt"/>
              </a:rPr>
              <a:t>Salary</a:t>
            </a:r>
            <a:r>
              <a:rPr lang="en-US" sz="2400" dirty="0">
                <a:latin typeface="+mj-lt"/>
              </a:rPr>
              <a:t> 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400" u="sng" dirty="0">
                <a:latin typeface="+mj-lt"/>
              </a:rPr>
              <a:t>Merits</a:t>
            </a:r>
            <a:r>
              <a:rPr lang="en-US" sz="2400" dirty="0">
                <a:latin typeface="+mj-lt"/>
              </a:rPr>
              <a:t> 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400" u="sng" dirty="0">
                <a:latin typeface="+mj-lt"/>
              </a:rPr>
              <a:t>Equity</a:t>
            </a:r>
            <a:r>
              <a:rPr lang="en-US" sz="2400" dirty="0">
                <a:latin typeface="+mj-lt"/>
              </a:rPr>
              <a:t> 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400" u="sng" dirty="0">
                <a:latin typeface="+mj-lt"/>
              </a:rPr>
              <a:t>Stipends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400" u="sng" dirty="0">
                <a:latin typeface="+mj-lt"/>
              </a:rPr>
              <a:t>Awards</a:t>
            </a:r>
            <a:endParaRPr lang="en-US" sz="2400" b="1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3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700" b="1" dirty="0" smtClean="0"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25286"/>
            <a:ext cx="914400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304800" y="76200"/>
            <a:ext cx="8001000" cy="696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/>
              <a:t>Compensation</a:t>
            </a:r>
            <a:endParaRPr lang="en-US" sz="40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ACE5E-02CD-42A7-BEC8-B6E4D57C466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05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913914" cy="546467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>
                <a:latin typeface="+mj-lt"/>
              </a:rPr>
              <a:t>ANR Compensation </a:t>
            </a:r>
            <a:r>
              <a:rPr lang="en-US" sz="2800" b="1" dirty="0" smtClean="0">
                <a:latin typeface="+mj-lt"/>
              </a:rPr>
              <a:t>Information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1800" b="1" dirty="0">
              <a:latin typeface="+mj-lt"/>
            </a:endParaRPr>
          </a:p>
          <a:p>
            <a:pPr marL="0" indent="0">
              <a:buNone/>
            </a:pPr>
            <a:r>
              <a:rPr lang="en-US" sz="2400" b="1" dirty="0">
                <a:latin typeface="+mj-lt"/>
              </a:rPr>
              <a:t>Making Merit Pay Decisions</a:t>
            </a:r>
          </a:p>
          <a:p>
            <a:pPr marL="0" indent="0">
              <a:buNone/>
            </a:pPr>
            <a:r>
              <a:rPr lang="en-US" dirty="0">
                <a:latin typeface="+mj-lt"/>
              </a:rPr>
              <a:t>Decisions about within grade salary advancement for members of merit-based pay programs are based primarily on the staff member's performance. </a:t>
            </a: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dirty="0">
                <a:latin typeface="+mj-lt"/>
              </a:rPr>
              <a:t>Staff members whose positions have salary step structures are more limited.  Salary limitations </a:t>
            </a:r>
            <a:r>
              <a:rPr lang="en-US" dirty="0" smtClean="0">
                <a:latin typeface="+mj-lt"/>
              </a:rPr>
              <a:t>are determined by union </a:t>
            </a:r>
            <a:r>
              <a:rPr lang="en-US" dirty="0">
                <a:latin typeface="+mj-lt"/>
              </a:rPr>
              <a:t>contract.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2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sz="1700" b="1" dirty="0" smtClean="0"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925286"/>
            <a:ext cx="914400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304800" y="76200"/>
            <a:ext cx="8001000" cy="6966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/>
              <a:t>Compensation</a:t>
            </a:r>
            <a:endParaRPr lang="en-US" sz="40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ACE5E-02CD-42A7-BEC8-B6E4D57C466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85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072B62"/>
      </a:lt2>
      <a:accent1>
        <a:srgbClr val="D2AA62"/>
      </a:accent1>
      <a:accent2>
        <a:srgbClr val="D2AA62"/>
      </a:accent2>
      <a:accent3>
        <a:srgbClr val="FFFFFF"/>
      </a:accent3>
      <a:accent4>
        <a:srgbClr val="4A66AC"/>
      </a:accent4>
      <a:accent5>
        <a:srgbClr val="596984"/>
      </a:accent5>
      <a:accent6>
        <a:srgbClr val="596984"/>
      </a:accent6>
      <a:hlink>
        <a:srgbClr val="0E57C4"/>
      </a:hlink>
      <a:folHlink>
        <a:srgbClr val="7EB2E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0</TotalTime>
  <Words>495</Words>
  <Application>Microsoft Office PowerPoint</Application>
  <PresentationFormat>On-screen Show (4:3)</PresentationFormat>
  <Paragraphs>79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Bethanie Brown</dc:creator>
  <cp:lastModifiedBy>Bethanie Brown</cp:lastModifiedBy>
  <cp:revision>1</cp:revision>
  <dcterms:created xsi:type="dcterms:W3CDTF">2012-09-12T18:31:12Z</dcterms:created>
  <dcterms:modified xsi:type="dcterms:W3CDTF">2012-09-12T18:31:26Z</dcterms:modified>
</cp:coreProperties>
</file>