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5"/>
  </p:notesMasterIdLst>
  <p:handoutMasterIdLst>
    <p:handoutMasterId r:id="rId16"/>
  </p:handoutMasterIdLst>
  <p:sldIdLst>
    <p:sldId id="416" r:id="rId2"/>
    <p:sldId id="417" r:id="rId3"/>
    <p:sldId id="419" r:id="rId4"/>
    <p:sldId id="420" r:id="rId5"/>
    <p:sldId id="421" r:id="rId6"/>
    <p:sldId id="422" r:id="rId7"/>
    <p:sldId id="423" r:id="rId8"/>
    <p:sldId id="424" r:id="rId9"/>
    <p:sldId id="425" r:id="rId10"/>
    <p:sldId id="426" r:id="rId11"/>
    <p:sldId id="427" r:id="rId12"/>
    <p:sldId id="428" r:id="rId13"/>
    <p:sldId id="429" r:id="rId14"/>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766" autoAdjust="0"/>
  </p:normalViewPr>
  <p:slideViewPr>
    <p:cSldViewPr>
      <p:cViewPr varScale="1">
        <p:scale>
          <a:sx n="92" d="100"/>
          <a:sy n="92" d="100"/>
        </p:scale>
        <p:origin x="-192"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2119" cy="464820"/>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sz="quarter" idx="1"/>
          </p:nvPr>
        </p:nvSpPr>
        <p:spPr>
          <a:xfrm>
            <a:off x="3898103" y="0"/>
            <a:ext cx="2982119" cy="464820"/>
          </a:xfrm>
          <a:prstGeom prst="rect">
            <a:avLst/>
          </a:prstGeom>
        </p:spPr>
        <p:txBody>
          <a:bodyPr vert="horz" lIns="92492" tIns="46246" rIns="92492" bIns="46246" rtlCol="0"/>
          <a:lstStyle>
            <a:lvl1pPr algn="r">
              <a:defRPr sz="1200"/>
            </a:lvl1pPr>
          </a:lstStyle>
          <a:p>
            <a:fld id="{1F223A32-7FCC-4CC6-84B9-32E3878C55C6}" type="datetimeFigureOut">
              <a:rPr lang="en-US" smtClean="0"/>
              <a:t>9/12/2012</a:t>
            </a:fld>
            <a:endParaRPr lang="en-US"/>
          </a:p>
        </p:txBody>
      </p:sp>
      <p:sp>
        <p:nvSpPr>
          <p:cNvPr id="4" name="Footer Placeholder 3"/>
          <p:cNvSpPr>
            <a:spLocks noGrp="1"/>
          </p:cNvSpPr>
          <p:nvPr>
            <p:ph type="ftr" sz="quarter" idx="2"/>
          </p:nvPr>
        </p:nvSpPr>
        <p:spPr>
          <a:xfrm>
            <a:off x="1" y="8829966"/>
            <a:ext cx="2982119" cy="464820"/>
          </a:xfrm>
          <a:prstGeom prst="rect">
            <a:avLst/>
          </a:prstGeom>
        </p:spPr>
        <p:txBody>
          <a:bodyPr vert="horz" lIns="92492" tIns="46246" rIns="92492" bIns="46246" rtlCol="0" anchor="b"/>
          <a:lstStyle>
            <a:lvl1pPr algn="l">
              <a:defRPr sz="1200"/>
            </a:lvl1pPr>
          </a:lstStyle>
          <a:p>
            <a:endParaRPr lang="en-US"/>
          </a:p>
        </p:txBody>
      </p:sp>
      <p:sp>
        <p:nvSpPr>
          <p:cNvPr id="5" name="Slide Number Placeholder 4"/>
          <p:cNvSpPr>
            <a:spLocks noGrp="1"/>
          </p:cNvSpPr>
          <p:nvPr>
            <p:ph type="sldNum" sz="quarter" idx="3"/>
          </p:nvPr>
        </p:nvSpPr>
        <p:spPr>
          <a:xfrm>
            <a:off x="3898103" y="8829966"/>
            <a:ext cx="2982119" cy="464820"/>
          </a:xfrm>
          <a:prstGeom prst="rect">
            <a:avLst/>
          </a:prstGeom>
        </p:spPr>
        <p:txBody>
          <a:bodyPr vert="horz" lIns="92492" tIns="46246" rIns="92492" bIns="46246" rtlCol="0" anchor="b"/>
          <a:lstStyle>
            <a:lvl1pPr algn="r">
              <a:defRPr sz="1200"/>
            </a:lvl1pPr>
          </a:lstStyle>
          <a:p>
            <a:fld id="{3CB72118-5145-4343-A704-FF23BA0D6D58}" type="slidenum">
              <a:rPr lang="en-US" smtClean="0"/>
              <a:t>‹#›</a:t>
            </a:fld>
            <a:endParaRPr lang="en-US"/>
          </a:p>
        </p:txBody>
      </p:sp>
    </p:spTree>
    <p:extLst>
      <p:ext uri="{BB962C8B-B14F-4D97-AF65-F5344CB8AC3E}">
        <p14:creationId xmlns:p14="http://schemas.microsoft.com/office/powerpoint/2010/main" val="9851986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2119" cy="464820"/>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898103" y="0"/>
            <a:ext cx="2982119" cy="464820"/>
          </a:xfrm>
          <a:prstGeom prst="rect">
            <a:avLst/>
          </a:prstGeom>
        </p:spPr>
        <p:txBody>
          <a:bodyPr vert="horz" lIns="92492" tIns="46246" rIns="92492" bIns="46246" rtlCol="0"/>
          <a:lstStyle>
            <a:lvl1pPr algn="r">
              <a:defRPr sz="1200"/>
            </a:lvl1pPr>
          </a:lstStyle>
          <a:p>
            <a:fld id="{4906966B-A473-47A1-A2B1-F37099A87DE8}" type="datetimeFigureOut">
              <a:rPr lang="en-US" smtClean="0"/>
              <a:t>9/12/2012</a:t>
            </a:fld>
            <a:endParaRPr lang="en-US"/>
          </a:p>
        </p:txBody>
      </p:sp>
      <p:sp>
        <p:nvSpPr>
          <p:cNvPr id="4" name="Slide Image Placeholder 3"/>
          <p:cNvSpPr>
            <a:spLocks noGrp="1" noRot="1" noChangeAspect="1"/>
          </p:cNvSpPr>
          <p:nvPr>
            <p:ph type="sldImg" idx="2"/>
          </p:nvPr>
        </p:nvSpPr>
        <p:spPr>
          <a:xfrm>
            <a:off x="1117600" y="696913"/>
            <a:ext cx="4646613" cy="34861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88182" y="4415791"/>
            <a:ext cx="5505450" cy="4183380"/>
          </a:xfrm>
          <a:prstGeom prst="rect">
            <a:avLst/>
          </a:prstGeom>
        </p:spPr>
        <p:txBody>
          <a:bodyPr vert="horz" lIns="92492" tIns="46246" rIns="92492" bIns="4624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6"/>
            <a:ext cx="2982119" cy="464820"/>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898103" y="8829966"/>
            <a:ext cx="2982119" cy="464820"/>
          </a:xfrm>
          <a:prstGeom prst="rect">
            <a:avLst/>
          </a:prstGeom>
        </p:spPr>
        <p:txBody>
          <a:bodyPr vert="horz" lIns="92492" tIns="46246" rIns="92492" bIns="46246" rtlCol="0" anchor="b"/>
          <a:lstStyle>
            <a:lvl1pPr algn="r">
              <a:defRPr sz="1200"/>
            </a:lvl1pPr>
          </a:lstStyle>
          <a:p>
            <a:fld id="{0B78B7C1-36A8-4B0B-93A7-0EE82AC0BE9D}" type="slidenum">
              <a:rPr lang="en-US" smtClean="0"/>
              <a:t>‹#›</a:t>
            </a:fld>
            <a:endParaRPr lang="en-US"/>
          </a:p>
        </p:txBody>
      </p:sp>
    </p:spTree>
    <p:extLst>
      <p:ext uri="{BB962C8B-B14F-4D97-AF65-F5344CB8AC3E}">
        <p14:creationId xmlns:p14="http://schemas.microsoft.com/office/powerpoint/2010/main" val="13037035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78B7C1-36A8-4B0B-93A7-0EE82AC0BE9D}" type="slidenum">
              <a:rPr lang="en-US" smtClean="0"/>
              <a:t>1</a:t>
            </a:fld>
            <a:endParaRPr lang="en-US"/>
          </a:p>
        </p:txBody>
      </p:sp>
    </p:spTree>
    <p:extLst>
      <p:ext uri="{BB962C8B-B14F-4D97-AF65-F5344CB8AC3E}">
        <p14:creationId xmlns:p14="http://schemas.microsoft.com/office/powerpoint/2010/main" val="37807990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916">
              <a:defRPr/>
            </a:pPr>
            <a:r>
              <a:rPr lang="en-US" dirty="0"/>
              <a:t>A layoff unit is either one county, REC or MCP.  </a:t>
            </a:r>
          </a:p>
          <a:p>
            <a:pPr defTabSz="924916">
              <a:defRPr/>
            </a:pPr>
            <a:endParaRPr lang="en-US" dirty="0">
              <a:latin typeface="+mj-lt"/>
            </a:endParaRPr>
          </a:p>
          <a:p>
            <a:pPr defTabSz="924916">
              <a:defRPr/>
            </a:pPr>
            <a:endParaRPr lang="en-US" dirty="0">
              <a:latin typeface="+mj-lt"/>
            </a:endParaRPr>
          </a:p>
          <a:p>
            <a:pPr defTabSz="924916">
              <a:defRPr/>
            </a:pPr>
            <a:r>
              <a:rPr lang="en-US" dirty="0">
                <a:latin typeface="+mj-lt"/>
              </a:rPr>
              <a:t>It is the policy of the University to minimize layoffs required by budget and to consider staffing reductions only after other solutions have been considered.</a:t>
            </a:r>
            <a:r>
              <a:rPr lang="en-US" sz="1100" dirty="0">
                <a:latin typeface="+mj-lt"/>
              </a:rPr>
              <a:t>  </a:t>
            </a:r>
          </a:p>
          <a:p>
            <a:endParaRPr lang="en-US" dirty="0"/>
          </a:p>
        </p:txBody>
      </p:sp>
      <p:sp>
        <p:nvSpPr>
          <p:cNvPr id="4" name="Slide Number Placeholder 3"/>
          <p:cNvSpPr>
            <a:spLocks noGrp="1"/>
          </p:cNvSpPr>
          <p:nvPr>
            <p:ph type="sldNum" sz="quarter" idx="10"/>
          </p:nvPr>
        </p:nvSpPr>
        <p:spPr/>
        <p:txBody>
          <a:bodyPr/>
          <a:lstStyle/>
          <a:p>
            <a:fld id="{0A773BC7-CFB4-4894-92AD-A91389856AF3}" type="slidenum">
              <a:rPr lang="en-US" smtClean="0"/>
              <a:t>3</a:t>
            </a:fld>
            <a:endParaRPr lang="en-US"/>
          </a:p>
        </p:txBody>
      </p:sp>
    </p:spTree>
    <p:extLst>
      <p:ext uri="{BB962C8B-B14F-4D97-AF65-F5344CB8AC3E}">
        <p14:creationId xmlns:p14="http://schemas.microsoft.com/office/powerpoint/2010/main" val="30615658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2556B7F-4033-4595-87DA-35E755D5DEDC}" type="datetime1">
              <a:rPr lang="en-US" smtClean="0"/>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1469D3-FFE4-4450-BBE8-D2132851577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86B184-ADB8-4A06-A4D0-94D9A0AE2280}" type="datetime1">
              <a:rPr lang="en-US" smtClean="0"/>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1469D3-FFE4-4450-BBE8-D2132851577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A69107-C4AA-43F1-8311-12D7E7ADF521}" type="datetime1">
              <a:rPr lang="en-US" smtClean="0"/>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1469D3-FFE4-4450-BBE8-D2132851577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978B7E-6445-4185-AFEF-6EDE643A1332}" type="datetime1">
              <a:rPr lang="en-US" smtClean="0"/>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1469D3-FFE4-4450-BBE8-D2132851577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990580-56EF-43D5-B46E-6D94F1698137}" type="datetime1">
              <a:rPr lang="en-US" smtClean="0"/>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1469D3-FFE4-4450-BBE8-D2132851577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D7DFA08-D6AE-475D-9C9C-0F15501D5E42}" type="datetime1">
              <a:rPr lang="en-US" smtClean="0"/>
              <a:t>9/12/2012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1469D3-FFE4-4450-BBE8-D2132851577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3FA5902-2CF6-4A59-B39B-EC4A0FAB0557}" type="datetime1">
              <a:rPr lang="en-US" smtClean="0"/>
              <a:t>9/12/2012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1469D3-FFE4-4450-BBE8-D2132851577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39BD08F-512C-4A35-828C-AA74FD115E78}" type="datetime1">
              <a:rPr lang="en-US" smtClean="0"/>
              <a:t>9/12/2012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1469D3-FFE4-4450-BBE8-D2132851577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A5D54A-052C-4906-A9A6-C8116A47EDA2}" type="datetime1">
              <a:rPr lang="en-US" smtClean="0"/>
              <a:t>9/12/2012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1469D3-FFE4-4450-BBE8-D2132851577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70F285-1953-48BE-B57D-D8C17701C09B}" type="datetime1">
              <a:rPr lang="en-US" smtClean="0"/>
              <a:t>9/12/2012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1469D3-FFE4-4450-BBE8-D21328515773}"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38032059-20EA-44FE-9DA6-F32BF8E4E1C8}" type="datetime1">
              <a:rPr lang="en-US" smtClean="0"/>
              <a:t>9/12/2012</a:t>
            </a:fld>
            <a:endParaRPr lang="en-US"/>
          </a:p>
        </p:txBody>
      </p:sp>
      <p:sp>
        <p:nvSpPr>
          <p:cNvPr id="9" name="Slide Number Placeholder 8"/>
          <p:cNvSpPr>
            <a:spLocks noGrp="1"/>
          </p:cNvSpPr>
          <p:nvPr>
            <p:ph type="sldNum" sz="quarter" idx="11"/>
          </p:nvPr>
        </p:nvSpPr>
        <p:spPr/>
        <p:txBody>
          <a:bodyPr/>
          <a:lstStyle/>
          <a:p>
            <a:fld id="{C31469D3-FFE4-4450-BBE8-D21328515773}"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C31469D3-FFE4-4450-BBE8-D21328515773}"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540C63A8-1510-476A-9477-C18A30691E50}" type="datetime1">
              <a:rPr lang="en-US" smtClean="0"/>
              <a:t>9/12/2012</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295400"/>
            <a:ext cx="7543800" cy="3416320"/>
          </a:xfrm>
          <a:prstGeom prst="rect">
            <a:avLst/>
          </a:prstGeom>
          <a:noFill/>
        </p:spPr>
        <p:txBody>
          <a:bodyPr wrap="square" lIns="91440" tIns="45720" rIns="91440" bIns="45720">
            <a:spAutoFit/>
          </a:bodyPr>
          <a:lstStyle/>
          <a:p>
            <a:pPr algn="ctr"/>
            <a:r>
              <a:rPr lang="en-US" sz="7200" b="1" cap="none" spc="0" dirty="0" smtClean="0">
                <a:ln w="12700">
                  <a:solidFill>
                    <a:schemeClr val="tx2">
                      <a:satMod val="155000"/>
                    </a:schemeClr>
                  </a:solidFill>
                  <a:prstDash val="solid"/>
                </a:ln>
                <a:solidFill>
                  <a:schemeClr val="accent4">
                    <a:lumMod val="50000"/>
                  </a:schemeClr>
                </a:solidFill>
                <a:effectLst>
                  <a:outerShdw blurRad="41275" dist="20320" dir="1800000" algn="tl" rotWithShape="0">
                    <a:srgbClr val="000000">
                      <a:alpha val="40000"/>
                    </a:srgbClr>
                  </a:outerShdw>
                </a:effectLst>
                <a:latin typeface="+mj-lt"/>
              </a:rPr>
              <a:t>Layoffs, Reductions and Separations</a:t>
            </a:r>
            <a:endParaRPr lang="en-US" sz="7200" b="1" cap="none" spc="0" dirty="0">
              <a:ln w="12700">
                <a:solidFill>
                  <a:schemeClr val="tx2">
                    <a:satMod val="155000"/>
                  </a:schemeClr>
                </a:solidFill>
                <a:prstDash val="solid"/>
              </a:ln>
              <a:solidFill>
                <a:schemeClr val="accent4">
                  <a:lumMod val="50000"/>
                </a:schemeClr>
              </a:solidFill>
              <a:effectLst>
                <a:outerShdw blurRad="41275" dist="20320" dir="1800000" algn="tl" rotWithShape="0">
                  <a:srgbClr val="000000">
                    <a:alpha val="40000"/>
                  </a:srgbClr>
                </a:outerShdw>
              </a:effectLst>
              <a:latin typeface="+mj-lt"/>
            </a:endParaRPr>
          </a:p>
        </p:txBody>
      </p:sp>
      <p:sp>
        <p:nvSpPr>
          <p:cNvPr id="3" name="Slide Number Placeholder 2"/>
          <p:cNvSpPr>
            <a:spLocks noGrp="1"/>
          </p:cNvSpPr>
          <p:nvPr>
            <p:ph type="sldNum" sz="quarter" idx="12"/>
          </p:nvPr>
        </p:nvSpPr>
        <p:spPr/>
        <p:txBody>
          <a:bodyPr/>
          <a:lstStyle/>
          <a:p>
            <a:fld id="{C31469D3-FFE4-4450-BBE8-D21328515773}" type="slidenum">
              <a:rPr lang="en-US" smtClean="0"/>
              <a:t>1</a:t>
            </a:fld>
            <a:endParaRPr lang="en-US"/>
          </a:p>
        </p:txBody>
      </p:sp>
    </p:spTree>
    <p:extLst>
      <p:ext uri="{BB962C8B-B14F-4D97-AF65-F5344CB8AC3E}">
        <p14:creationId xmlns:p14="http://schemas.microsoft.com/office/powerpoint/2010/main" val="35833755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190500" y="1042416"/>
            <a:ext cx="8115300" cy="5181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lgn="ctr">
              <a:buNone/>
            </a:pPr>
            <a:r>
              <a:rPr lang="en-US" sz="2400" b="1" dirty="0" smtClean="0">
                <a:latin typeface="+mj-lt"/>
              </a:rPr>
              <a:t>Employee Separations</a:t>
            </a:r>
          </a:p>
          <a:p>
            <a:pPr marL="0" lvl="1" indent="0" algn="ctr">
              <a:buNone/>
            </a:pPr>
            <a:endParaRPr lang="en-US" sz="1800" b="1" dirty="0" smtClean="0">
              <a:latin typeface="+mj-lt"/>
            </a:endParaRPr>
          </a:p>
          <a:p>
            <a:pPr marL="0" indent="0">
              <a:buNone/>
            </a:pPr>
            <a:r>
              <a:rPr lang="en-US" sz="2000" dirty="0" smtClean="0">
                <a:latin typeface="+mj-lt"/>
              </a:rPr>
              <a:t>When University </a:t>
            </a:r>
            <a:r>
              <a:rPr lang="en-US" sz="2000" dirty="0">
                <a:latin typeface="+mj-lt"/>
              </a:rPr>
              <a:t>employment is terminated for any </a:t>
            </a:r>
            <a:r>
              <a:rPr lang="en-US" sz="2000" dirty="0" smtClean="0">
                <a:latin typeface="+mj-lt"/>
              </a:rPr>
              <a:t>reason or voluntarily separates from employment, a separation occurs. </a:t>
            </a:r>
            <a:r>
              <a:rPr lang="en-US" sz="2000" dirty="0">
                <a:latin typeface="+mj-lt"/>
              </a:rPr>
              <a:t>Employees serving a probationary period or holding limited, casual/restricted or floater appointments may be released at any time at the discretion of the University. The employee shall be notified of the release in writing</a:t>
            </a:r>
            <a:r>
              <a:rPr lang="en-US" sz="2000" dirty="0" smtClean="0">
                <a:latin typeface="+mj-lt"/>
              </a:rPr>
              <a:t>.  </a:t>
            </a:r>
          </a:p>
          <a:p>
            <a:pPr marL="0" indent="0">
              <a:buNone/>
            </a:pPr>
            <a:endParaRPr lang="en-US" sz="1800" dirty="0">
              <a:latin typeface="+mj-lt"/>
            </a:endParaRPr>
          </a:p>
          <a:p>
            <a:pPr marL="0" indent="0">
              <a:buNone/>
            </a:pPr>
            <a:r>
              <a:rPr lang="en-US" sz="1400" dirty="0">
                <a:latin typeface="+mj-lt"/>
              </a:rPr>
              <a:t> </a:t>
            </a:r>
          </a:p>
          <a:p>
            <a:pPr marL="0" indent="0">
              <a:buNone/>
            </a:pPr>
            <a:endParaRPr lang="en-US" sz="1400" dirty="0">
              <a:latin typeface="+mj-lt"/>
            </a:endParaRPr>
          </a:p>
        </p:txBody>
      </p:sp>
      <p:cxnSp>
        <p:nvCxnSpPr>
          <p:cNvPr id="8" name="Straight Connector 7"/>
          <p:cNvCxnSpPr/>
          <p:nvPr/>
        </p:nvCxnSpPr>
        <p:spPr>
          <a:xfrm>
            <a:off x="0" y="881716"/>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p:nvSpPr>
        <p:spPr>
          <a:xfrm>
            <a:off x="190500" y="75191"/>
            <a:ext cx="82296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smtClean="0">
                <a:solidFill>
                  <a:schemeClr val="bg2"/>
                </a:solidFill>
              </a:rPr>
              <a:t>Separation Actions</a:t>
            </a:r>
            <a:endParaRPr lang="en-US" sz="4000" dirty="0">
              <a:solidFill>
                <a:schemeClr val="bg2"/>
              </a:solidFill>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10</a:t>
            </a:fld>
            <a:endParaRPr lang="en-US"/>
          </a:p>
        </p:txBody>
      </p:sp>
    </p:spTree>
    <p:extLst>
      <p:ext uri="{BB962C8B-B14F-4D97-AF65-F5344CB8AC3E}">
        <p14:creationId xmlns:p14="http://schemas.microsoft.com/office/powerpoint/2010/main" val="32435839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190500" y="1042416"/>
            <a:ext cx="8115300" cy="5181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lgn="ctr">
              <a:buNone/>
            </a:pPr>
            <a:r>
              <a:rPr lang="en-US" sz="2400" b="1" dirty="0" smtClean="0">
                <a:latin typeface="+mj-lt"/>
              </a:rPr>
              <a:t>Employee Separations</a:t>
            </a:r>
          </a:p>
          <a:p>
            <a:pPr marL="0" lvl="1" indent="0" algn="ctr">
              <a:buNone/>
            </a:pPr>
            <a:endParaRPr lang="en-US" sz="1800" b="1" dirty="0" smtClean="0">
              <a:latin typeface="+mj-lt"/>
            </a:endParaRPr>
          </a:p>
          <a:p>
            <a:pPr marL="0" indent="0">
              <a:buNone/>
            </a:pPr>
            <a:r>
              <a:rPr lang="en-US" sz="2200" b="1" dirty="0" smtClean="0">
                <a:latin typeface="+mj-lt"/>
              </a:rPr>
              <a:t>Separation Policy</a:t>
            </a:r>
            <a:endParaRPr lang="en-US" sz="2200" dirty="0" smtClean="0">
              <a:latin typeface="+mj-lt"/>
            </a:endParaRPr>
          </a:p>
          <a:p>
            <a:pPr marL="0" lvl="0" indent="0">
              <a:buNone/>
            </a:pPr>
            <a:r>
              <a:rPr lang="en-US" sz="2000" u="sng" dirty="0" smtClean="0">
                <a:latin typeface="+mj-lt"/>
              </a:rPr>
              <a:t>Discharged </a:t>
            </a:r>
            <a:r>
              <a:rPr lang="en-US" sz="2000" u="sng" dirty="0">
                <a:latin typeface="+mj-lt"/>
              </a:rPr>
              <a:t>E</a:t>
            </a:r>
            <a:r>
              <a:rPr lang="en-US" sz="2000" u="sng" dirty="0" smtClean="0">
                <a:latin typeface="+mj-lt"/>
              </a:rPr>
              <a:t>mployee</a:t>
            </a:r>
            <a:r>
              <a:rPr lang="en-US" sz="2000" dirty="0" smtClean="0">
                <a:latin typeface="+mj-lt"/>
              </a:rPr>
              <a:t> </a:t>
            </a:r>
            <a:r>
              <a:rPr lang="en-US" sz="2000" dirty="0">
                <a:latin typeface="+mj-lt"/>
              </a:rPr>
              <a:t>– If an employee is discharged, all final </a:t>
            </a:r>
            <a:r>
              <a:rPr lang="en-US" sz="2000" dirty="0" smtClean="0">
                <a:latin typeface="+mj-lt"/>
              </a:rPr>
              <a:t>wages </a:t>
            </a:r>
            <a:r>
              <a:rPr lang="en-US" sz="2000" dirty="0">
                <a:latin typeface="+mj-lt"/>
              </a:rPr>
              <a:t>earned and unpaid at the time of discharge are due and payable immediately</a:t>
            </a:r>
            <a:r>
              <a:rPr lang="en-US" sz="2000" dirty="0" smtClean="0">
                <a:latin typeface="+mj-lt"/>
              </a:rPr>
              <a:t>.  A discharge can be for medical, disciplinary and layoff purposes.</a:t>
            </a:r>
          </a:p>
          <a:p>
            <a:pPr marL="0" lvl="0" indent="0">
              <a:buNone/>
            </a:pPr>
            <a:r>
              <a:rPr lang="en-US" sz="1200" dirty="0">
                <a:latin typeface="+mj-lt"/>
              </a:rPr>
              <a:t> </a:t>
            </a:r>
            <a:endParaRPr lang="en-US" sz="800" dirty="0">
              <a:latin typeface="+mj-lt"/>
            </a:endParaRPr>
          </a:p>
          <a:p>
            <a:pPr marL="0" lvl="0" indent="0">
              <a:buNone/>
            </a:pPr>
            <a:r>
              <a:rPr lang="en-US" sz="2000" u="sng" dirty="0">
                <a:latin typeface="+mj-lt"/>
              </a:rPr>
              <a:t>Voluntary </a:t>
            </a:r>
            <a:r>
              <a:rPr lang="en-US" sz="2000" u="sng" dirty="0" smtClean="0">
                <a:latin typeface="+mj-lt"/>
              </a:rPr>
              <a:t>Resignation without </a:t>
            </a:r>
            <a:r>
              <a:rPr lang="en-US" sz="2000" u="sng" dirty="0">
                <a:latin typeface="+mj-lt"/>
              </a:rPr>
              <a:t>N</a:t>
            </a:r>
            <a:r>
              <a:rPr lang="en-US" sz="2000" u="sng" dirty="0" smtClean="0">
                <a:latin typeface="+mj-lt"/>
              </a:rPr>
              <a:t>otice</a:t>
            </a:r>
            <a:r>
              <a:rPr lang="en-US" sz="2000" dirty="0" smtClean="0">
                <a:latin typeface="+mj-lt"/>
              </a:rPr>
              <a:t> </a:t>
            </a:r>
            <a:r>
              <a:rPr lang="en-US" sz="2000" dirty="0">
                <a:latin typeface="+mj-lt"/>
              </a:rPr>
              <a:t>– If an employee resigns without notice the University must pay the employee </a:t>
            </a:r>
            <a:r>
              <a:rPr lang="en-US" sz="2000" dirty="0" smtClean="0">
                <a:latin typeface="+mj-lt"/>
              </a:rPr>
              <a:t>all </a:t>
            </a:r>
            <a:r>
              <a:rPr lang="en-US" sz="2000" dirty="0">
                <a:latin typeface="+mj-lt"/>
              </a:rPr>
              <a:t>final </a:t>
            </a:r>
            <a:r>
              <a:rPr lang="en-US" sz="2000" dirty="0" smtClean="0">
                <a:latin typeface="+mj-lt"/>
              </a:rPr>
              <a:t>wages </a:t>
            </a:r>
            <a:r>
              <a:rPr lang="en-US" sz="2000" dirty="0">
                <a:latin typeface="+mj-lt"/>
              </a:rPr>
              <a:t>no later than 72 </a:t>
            </a:r>
            <a:r>
              <a:rPr lang="en-US" sz="2000" dirty="0" smtClean="0">
                <a:latin typeface="+mj-lt"/>
              </a:rPr>
              <a:t>hours </a:t>
            </a:r>
            <a:r>
              <a:rPr lang="en-US" sz="2000" dirty="0">
                <a:latin typeface="+mj-lt"/>
              </a:rPr>
              <a:t>from the date of separation.</a:t>
            </a:r>
          </a:p>
          <a:p>
            <a:pPr marL="0" indent="0">
              <a:buNone/>
            </a:pPr>
            <a:r>
              <a:rPr lang="en-US" sz="1200" dirty="0">
                <a:latin typeface="+mj-lt"/>
              </a:rPr>
              <a:t> </a:t>
            </a:r>
          </a:p>
          <a:p>
            <a:pPr marL="0" lvl="0" indent="0">
              <a:buNone/>
            </a:pPr>
            <a:r>
              <a:rPr lang="en-US" sz="2000" u="sng" dirty="0">
                <a:latin typeface="+mj-lt"/>
              </a:rPr>
              <a:t>Voluntary </a:t>
            </a:r>
            <a:r>
              <a:rPr lang="en-US" sz="2000" u="sng" dirty="0" smtClean="0">
                <a:latin typeface="+mj-lt"/>
              </a:rPr>
              <a:t>Resignation </a:t>
            </a:r>
            <a:r>
              <a:rPr lang="en-US" sz="2000" u="sng" dirty="0">
                <a:latin typeface="+mj-lt"/>
              </a:rPr>
              <a:t>with 72 </a:t>
            </a:r>
            <a:r>
              <a:rPr lang="en-US" sz="2000" u="sng" dirty="0" smtClean="0">
                <a:latin typeface="+mj-lt"/>
              </a:rPr>
              <a:t>Hour Notice</a:t>
            </a:r>
            <a:r>
              <a:rPr lang="en-US" sz="2000" dirty="0" smtClean="0">
                <a:latin typeface="+mj-lt"/>
              </a:rPr>
              <a:t> </a:t>
            </a:r>
            <a:r>
              <a:rPr lang="en-US" sz="2000" dirty="0">
                <a:latin typeface="+mj-lt"/>
              </a:rPr>
              <a:t>– If an employee resigns giving at least 72 </a:t>
            </a:r>
            <a:r>
              <a:rPr lang="en-US" sz="2000" dirty="0" smtClean="0">
                <a:latin typeface="+mj-lt"/>
              </a:rPr>
              <a:t>hours </a:t>
            </a:r>
            <a:r>
              <a:rPr lang="en-US" sz="2000" dirty="0">
                <a:latin typeface="+mj-lt"/>
              </a:rPr>
              <a:t>notice or has an appointment date, the University must pay the employee all final </a:t>
            </a:r>
            <a:r>
              <a:rPr lang="en-US" sz="2000" dirty="0" smtClean="0">
                <a:latin typeface="+mj-lt"/>
              </a:rPr>
              <a:t>wages </a:t>
            </a:r>
            <a:r>
              <a:rPr lang="en-US" sz="2000" dirty="0">
                <a:latin typeface="+mj-lt"/>
              </a:rPr>
              <a:t>on their last day of employment.</a:t>
            </a:r>
          </a:p>
          <a:p>
            <a:pPr marL="0" indent="0">
              <a:buNone/>
            </a:pPr>
            <a:r>
              <a:rPr lang="en-US" sz="1400" dirty="0">
                <a:latin typeface="+mj-lt"/>
              </a:rPr>
              <a:t> </a:t>
            </a:r>
          </a:p>
          <a:p>
            <a:pPr marL="0" indent="0">
              <a:buNone/>
            </a:pPr>
            <a:endParaRPr lang="en-US" sz="1400" dirty="0">
              <a:latin typeface="+mj-lt"/>
            </a:endParaRPr>
          </a:p>
        </p:txBody>
      </p:sp>
      <p:cxnSp>
        <p:nvCxnSpPr>
          <p:cNvPr id="8" name="Straight Connector 7"/>
          <p:cNvCxnSpPr/>
          <p:nvPr/>
        </p:nvCxnSpPr>
        <p:spPr>
          <a:xfrm>
            <a:off x="0" y="881716"/>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p:nvSpPr>
        <p:spPr>
          <a:xfrm>
            <a:off x="190500" y="75191"/>
            <a:ext cx="82296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smtClean="0">
                <a:solidFill>
                  <a:schemeClr val="bg2"/>
                </a:solidFill>
              </a:rPr>
              <a:t>Separation Actions</a:t>
            </a:r>
            <a:endParaRPr lang="en-US" sz="4000" dirty="0">
              <a:solidFill>
                <a:schemeClr val="bg2"/>
              </a:solidFill>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11</a:t>
            </a:fld>
            <a:endParaRPr lang="en-US"/>
          </a:p>
        </p:txBody>
      </p:sp>
    </p:spTree>
    <p:extLst>
      <p:ext uri="{BB962C8B-B14F-4D97-AF65-F5344CB8AC3E}">
        <p14:creationId xmlns:p14="http://schemas.microsoft.com/office/powerpoint/2010/main" val="14652125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190500" y="1042416"/>
            <a:ext cx="8115300" cy="5181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lgn="ctr">
              <a:spcBef>
                <a:spcPts val="0"/>
              </a:spcBef>
              <a:spcAft>
                <a:spcPts val="1000"/>
              </a:spcAft>
              <a:buNone/>
            </a:pPr>
            <a:r>
              <a:rPr lang="en-US" sz="2400" b="1" dirty="0" smtClean="0">
                <a:latin typeface="+mj-lt"/>
              </a:rPr>
              <a:t>Employee Separations</a:t>
            </a:r>
          </a:p>
          <a:p>
            <a:pPr marL="0" lvl="1" indent="0" algn="ctr">
              <a:spcBef>
                <a:spcPts val="0"/>
              </a:spcBef>
              <a:spcAft>
                <a:spcPts val="1000"/>
              </a:spcAft>
              <a:buNone/>
            </a:pPr>
            <a:endParaRPr lang="en-US" sz="1100" b="1" dirty="0" smtClean="0">
              <a:latin typeface="+mj-lt"/>
            </a:endParaRPr>
          </a:p>
          <a:p>
            <a:pPr marL="0" indent="0">
              <a:spcBef>
                <a:spcPts val="0"/>
              </a:spcBef>
              <a:spcAft>
                <a:spcPts val="1000"/>
              </a:spcAft>
              <a:buNone/>
            </a:pPr>
            <a:r>
              <a:rPr lang="en-US" sz="2000" b="1" dirty="0">
                <a:latin typeface="+mj-lt"/>
              </a:rPr>
              <a:t>Separation </a:t>
            </a:r>
            <a:r>
              <a:rPr lang="en-US" sz="2000" b="1" dirty="0" smtClean="0">
                <a:latin typeface="+mj-lt"/>
              </a:rPr>
              <a:t>Procedures</a:t>
            </a:r>
            <a:endParaRPr lang="en-US" sz="2000" b="1" dirty="0">
              <a:latin typeface="+mj-lt"/>
            </a:endParaRPr>
          </a:p>
          <a:p>
            <a:pPr lvl="0">
              <a:spcBef>
                <a:spcPts val="0"/>
              </a:spcBef>
              <a:spcAft>
                <a:spcPts val="1200"/>
              </a:spcAft>
              <a:buFont typeface="+mj-lt"/>
              <a:buAutoNum type="arabicPeriod"/>
            </a:pPr>
            <a:r>
              <a:rPr lang="en-US" sz="2000" dirty="0" smtClean="0">
                <a:latin typeface="+mj-lt"/>
              </a:rPr>
              <a:t>The supervisor </a:t>
            </a:r>
            <a:r>
              <a:rPr lang="en-US" sz="2000" dirty="0">
                <a:latin typeface="+mj-lt"/>
              </a:rPr>
              <a:t>determines or is notified that employee will be ending employment</a:t>
            </a:r>
            <a:r>
              <a:rPr lang="en-US" sz="2000" dirty="0" smtClean="0">
                <a:latin typeface="+mj-lt"/>
              </a:rPr>
              <a:t>. </a:t>
            </a:r>
          </a:p>
          <a:p>
            <a:pPr lvl="0">
              <a:spcBef>
                <a:spcPts val="0"/>
              </a:spcBef>
              <a:spcAft>
                <a:spcPts val="1200"/>
              </a:spcAft>
              <a:buFont typeface="+mj-lt"/>
              <a:buAutoNum type="arabicPeriod"/>
            </a:pPr>
            <a:r>
              <a:rPr lang="en-US" sz="2000" dirty="0" smtClean="0">
                <a:latin typeface="+mj-lt"/>
              </a:rPr>
              <a:t>Supervisor </a:t>
            </a:r>
            <a:r>
              <a:rPr lang="en-US" sz="2000" dirty="0">
                <a:latin typeface="+mj-lt"/>
              </a:rPr>
              <a:t>immediately forwards </a:t>
            </a:r>
            <a:r>
              <a:rPr lang="en-US" sz="2000" dirty="0" smtClean="0">
                <a:latin typeface="+mj-lt"/>
              </a:rPr>
              <a:t>documents </a:t>
            </a:r>
            <a:r>
              <a:rPr lang="en-US" sz="2000" dirty="0">
                <a:latin typeface="+mj-lt"/>
              </a:rPr>
              <a:t>with employee’s signature to the </a:t>
            </a:r>
            <a:r>
              <a:rPr lang="en-US" sz="2000" dirty="0" smtClean="0">
                <a:latin typeface="+mj-lt"/>
              </a:rPr>
              <a:t>BOC: resignation </a:t>
            </a:r>
            <a:r>
              <a:rPr lang="en-US" sz="2000" dirty="0">
                <a:latin typeface="+mj-lt"/>
              </a:rPr>
              <a:t>letter, a Personal Data Form to verify employee address and employee’s final timesheet/leave record.</a:t>
            </a:r>
          </a:p>
          <a:p>
            <a:pPr>
              <a:spcBef>
                <a:spcPts val="0"/>
              </a:spcBef>
              <a:spcAft>
                <a:spcPts val="1200"/>
              </a:spcAft>
              <a:buFont typeface="+mj-lt"/>
              <a:buAutoNum type="arabicPeriod"/>
            </a:pPr>
            <a:r>
              <a:rPr lang="en-US" sz="2000" dirty="0" smtClean="0">
                <a:latin typeface="+mj-lt"/>
              </a:rPr>
              <a:t>The BOC verifies </a:t>
            </a:r>
            <a:r>
              <a:rPr lang="en-US" sz="2000" dirty="0">
                <a:latin typeface="+mj-lt"/>
              </a:rPr>
              <a:t>vacation, sick leave and compensatory time balance.</a:t>
            </a:r>
          </a:p>
          <a:p>
            <a:pPr lvl="0">
              <a:spcBef>
                <a:spcPts val="0"/>
              </a:spcBef>
              <a:spcAft>
                <a:spcPts val="1200"/>
              </a:spcAft>
              <a:buFont typeface="+mj-lt"/>
              <a:buAutoNum type="arabicPeriod"/>
            </a:pPr>
            <a:r>
              <a:rPr lang="en-US" sz="2000" dirty="0" smtClean="0">
                <a:latin typeface="+mj-lt"/>
              </a:rPr>
              <a:t>BOC processes </a:t>
            </a:r>
            <a:r>
              <a:rPr lang="en-US" sz="2000" dirty="0">
                <a:latin typeface="+mj-lt"/>
              </a:rPr>
              <a:t>on-line separation and prepares Termination Check Request and faxes to UC Davis Payroll.</a:t>
            </a:r>
          </a:p>
          <a:p>
            <a:pPr>
              <a:spcBef>
                <a:spcPts val="0"/>
              </a:spcBef>
              <a:spcAft>
                <a:spcPts val="1200"/>
              </a:spcAft>
              <a:buFont typeface="+mj-lt"/>
              <a:buAutoNum type="arabicPeriod"/>
            </a:pPr>
            <a:r>
              <a:rPr lang="en-US" sz="2000" dirty="0">
                <a:latin typeface="+mj-lt"/>
              </a:rPr>
              <a:t> </a:t>
            </a:r>
            <a:r>
              <a:rPr lang="en-US" sz="2000" dirty="0" smtClean="0">
                <a:latin typeface="+mj-lt"/>
              </a:rPr>
              <a:t>UC </a:t>
            </a:r>
            <a:r>
              <a:rPr lang="en-US" sz="2000" dirty="0">
                <a:latin typeface="+mj-lt"/>
              </a:rPr>
              <a:t>Davis Payroll processes final check and sends to employee’s </a:t>
            </a:r>
            <a:r>
              <a:rPr lang="en-US" sz="2000" dirty="0" smtClean="0">
                <a:latin typeface="+mj-lt"/>
              </a:rPr>
              <a:t>unit </a:t>
            </a:r>
            <a:r>
              <a:rPr lang="en-US" sz="2000" dirty="0">
                <a:latin typeface="+mj-lt"/>
              </a:rPr>
              <a:t>for distribution.</a:t>
            </a:r>
          </a:p>
          <a:p>
            <a:pPr marL="0" indent="0">
              <a:spcBef>
                <a:spcPts val="0"/>
              </a:spcBef>
              <a:spcAft>
                <a:spcPts val="600"/>
              </a:spcAft>
              <a:buNone/>
            </a:pPr>
            <a:endParaRPr lang="en-US" sz="1400" dirty="0">
              <a:latin typeface="+mj-lt"/>
            </a:endParaRPr>
          </a:p>
        </p:txBody>
      </p:sp>
      <p:cxnSp>
        <p:nvCxnSpPr>
          <p:cNvPr id="8" name="Straight Connector 7"/>
          <p:cNvCxnSpPr/>
          <p:nvPr/>
        </p:nvCxnSpPr>
        <p:spPr>
          <a:xfrm>
            <a:off x="0" y="881716"/>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p:nvSpPr>
        <p:spPr>
          <a:xfrm>
            <a:off x="190500" y="75191"/>
            <a:ext cx="82296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smtClean="0">
                <a:solidFill>
                  <a:schemeClr val="bg2"/>
                </a:solidFill>
              </a:rPr>
              <a:t>Separation Actions</a:t>
            </a:r>
            <a:endParaRPr lang="en-US" sz="4000" dirty="0">
              <a:solidFill>
                <a:schemeClr val="bg2"/>
              </a:solidFill>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12</a:t>
            </a:fld>
            <a:endParaRPr lang="en-US"/>
          </a:p>
        </p:txBody>
      </p:sp>
    </p:spTree>
    <p:extLst>
      <p:ext uri="{BB962C8B-B14F-4D97-AF65-F5344CB8AC3E}">
        <p14:creationId xmlns:p14="http://schemas.microsoft.com/office/powerpoint/2010/main" val="32922409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190500" y="1042416"/>
            <a:ext cx="8115300" cy="5181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lgn="ctr">
              <a:spcBef>
                <a:spcPts val="0"/>
              </a:spcBef>
              <a:spcAft>
                <a:spcPts val="1000"/>
              </a:spcAft>
              <a:buNone/>
            </a:pPr>
            <a:r>
              <a:rPr lang="en-US" sz="2400" b="1" dirty="0" smtClean="0">
                <a:latin typeface="+mj-lt"/>
              </a:rPr>
              <a:t>Career Management Services</a:t>
            </a:r>
          </a:p>
          <a:p>
            <a:pPr marL="0" lvl="1" indent="0" algn="ctr">
              <a:spcBef>
                <a:spcPts val="0"/>
              </a:spcBef>
              <a:spcAft>
                <a:spcPts val="1000"/>
              </a:spcAft>
              <a:buNone/>
            </a:pPr>
            <a:endParaRPr lang="en-US" sz="1000" b="1" dirty="0" smtClean="0">
              <a:latin typeface="+mj-lt"/>
            </a:endParaRPr>
          </a:p>
          <a:p>
            <a:pPr marL="0" lvl="1" indent="0">
              <a:spcBef>
                <a:spcPts val="0"/>
              </a:spcBef>
              <a:spcAft>
                <a:spcPts val="1000"/>
              </a:spcAft>
              <a:buNone/>
            </a:pPr>
            <a:r>
              <a:rPr lang="en-US" sz="2000" b="1" dirty="0" smtClean="0">
                <a:latin typeface="+mj-lt"/>
              </a:rPr>
              <a:t>Resources</a:t>
            </a:r>
          </a:p>
          <a:p>
            <a:pPr marL="0" indent="0">
              <a:spcBef>
                <a:spcPts val="0"/>
              </a:spcBef>
              <a:spcAft>
                <a:spcPts val="1000"/>
              </a:spcAft>
              <a:buNone/>
            </a:pPr>
            <a:r>
              <a:rPr lang="en-US" sz="2000" dirty="0" smtClean="0">
                <a:latin typeface="+mj-lt"/>
              </a:rPr>
              <a:t>Benefits Information</a:t>
            </a:r>
          </a:p>
          <a:p>
            <a:pPr marL="0" indent="0">
              <a:spcBef>
                <a:spcPts val="0"/>
              </a:spcBef>
              <a:spcAft>
                <a:spcPts val="1000"/>
              </a:spcAft>
              <a:buNone/>
            </a:pPr>
            <a:r>
              <a:rPr lang="en-US" sz="2000" dirty="0" smtClean="0">
                <a:latin typeface="+mj-lt"/>
              </a:rPr>
              <a:t>Training Information</a:t>
            </a:r>
          </a:p>
          <a:p>
            <a:pPr marL="0" indent="0">
              <a:spcBef>
                <a:spcPts val="0"/>
              </a:spcBef>
              <a:spcAft>
                <a:spcPts val="1000"/>
              </a:spcAft>
              <a:buNone/>
            </a:pPr>
            <a:r>
              <a:rPr lang="en-US" sz="2000" dirty="0" smtClean="0">
                <a:latin typeface="+mj-lt"/>
              </a:rPr>
              <a:t>One Stop Shops</a:t>
            </a:r>
          </a:p>
          <a:p>
            <a:pPr marL="0" indent="0">
              <a:spcBef>
                <a:spcPts val="0"/>
              </a:spcBef>
              <a:spcAft>
                <a:spcPts val="1000"/>
              </a:spcAft>
              <a:buNone/>
            </a:pPr>
            <a:r>
              <a:rPr lang="en-US" sz="2000" dirty="0" smtClean="0">
                <a:latin typeface="+mj-lt"/>
              </a:rPr>
              <a:t>UC Campus Services – UCD</a:t>
            </a:r>
          </a:p>
          <a:p>
            <a:pPr marL="0" indent="0">
              <a:spcBef>
                <a:spcPts val="0"/>
              </a:spcBef>
              <a:spcAft>
                <a:spcPts val="1000"/>
              </a:spcAft>
              <a:buNone/>
            </a:pPr>
            <a:r>
              <a:rPr lang="en-US" sz="2000" dirty="0" smtClean="0">
                <a:latin typeface="+mj-lt"/>
              </a:rPr>
              <a:t>Online Trainings</a:t>
            </a:r>
          </a:p>
          <a:p>
            <a:pPr marL="0" indent="0">
              <a:spcBef>
                <a:spcPts val="0"/>
              </a:spcBef>
              <a:spcAft>
                <a:spcPts val="1000"/>
              </a:spcAft>
              <a:buNone/>
            </a:pPr>
            <a:r>
              <a:rPr lang="en-US" sz="2000" dirty="0" smtClean="0">
                <a:latin typeface="+mj-lt"/>
              </a:rPr>
              <a:t>In-Person Trainings</a:t>
            </a:r>
          </a:p>
          <a:p>
            <a:pPr marL="0" indent="0">
              <a:spcBef>
                <a:spcPts val="0"/>
              </a:spcBef>
              <a:spcAft>
                <a:spcPts val="1000"/>
              </a:spcAft>
              <a:buNone/>
            </a:pPr>
            <a:r>
              <a:rPr lang="en-US" sz="2000" dirty="0" smtClean="0">
                <a:latin typeface="+mj-lt"/>
              </a:rPr>
              <a:t>Job Search Resources</a:t>
            </a:r>
          </a:p>
          <a:p>
            <a:pPr marL="0" indent="0">
              <a:spcBef>
                <a:spcPts val="0"/>
              </a:spcBef>
              <a:spcAft>
                <a:spcPts val="1000"/>
              </a:spcAft>
              <a:buNone/>
            </a:pPr>
            <a:r>
              <a:rPr lang="en-US" sz="2000" dirty="0" smtClean="0">
                <a:latin typeface="+mj-lt"/>
              </a:rPr>
              <a:t>Educational Resources</a:t>
            </a:r>
          </a:p>
          <a:p>
            <a:pPr marL="0" indent="0">
              <a:spcBef>
                <a:spcPts val="0"/>
              </a:spcBef>
              <a:spcAft>
                <a:spcPts val="600"/>
              </a:spcAft>
              <a:buNone/>
            </a:pPr>
            <a:endParaRPr lang="en-US" sz="1400" dirty="0">
              <a:latin typeface="+mj-lt"/>
            </a:endParaRPr>
          </a:p>
        </p:txBody>
      </p:sp>
      <p:cxnSp>
        <p:nvCxnSpPr>
          <p:cNvPr id="8" name="Straight Connector 7"/>
          <p:cNvCxnSpPr/>
          <p:nvPr/>
        </p:nvCxnSpPr>
        <p:spPr>
          <a:xfrm>
            <a:off x="0" y="881716"/>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p:nvSpPr>
        <p:spPr>
          <a:xfrm>
            <a:off x="190500" y="75191"/>
            <a:ext cx="82296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smtClean="0">
                <a:solidFill>
                  <a:schemeClr val="bg2"/>
                </a:solidFill>
              </a:rPr>
              <a:t>Career Management</a:t>
            </a:r>
            <a:endParaRPr lang="en-US" sz="4000" dirty="0">
              <a:solidFill>
                <a:schemeClr val="bg2"/>
              </a:solidFill>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13</a:t>
            </a:fld>
            <a:endParaRPr lang="en-US"/>
          </a:p>
        </p:txBody>
      </p:sp>
    </p:spTree>
    <p:extLst>
      <p:ext uri="{BB962C8B-B14F-4D97-AF65-F5344CB8AC3E}">
        <p14:creationId xmlns:p14="http://schemas.microsoft.com/office/powerpoint/2010/main" val="10933179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6968" y="76200"/>
            <a:ext cx="7086600" cy="1140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386316" y="1371600"/>
            <a:ext cx="7949515" cy="5180905"/>
          </a:xfrm>
          <a:prstGeom prst="rect">
            <a:avLst/>
          </a:prstGeom>
          <a:noFill/>
        </p:spPr>
        <p:txBody>
          <a:bodyPr wrap="square" rtlCol="0">
            <a:spAutoFit/>
          </a:bodyPr>
          <a:lstStyle/>
          <a:p>
            <a:pPr algn="ctr"/>
            <a:r>
              <a:rPr lang="en-US" sz="2800" b="1" dirty="0" smtClean="0">
                <a:solidFill>
                  <a:schemeClr val="bg2"/>
                </a:solidFill>
                <a:latin typeface="+mj-lt"/>
              </a:rPr>
              <a:t>Layoffs, Reductions and Separation Objectives</a:t>
            </a:r>
          </a:p>
          <a:p>
            <a:pPr algn="ctr"/>
            <a:endParaRPr lang="en-US" sz="1600" b="1" dirty="0" smtClean="0">
              <a:solidFill>
                <a:schemeClr val="bg2"/>
              </a:solidFill>
              <a:latin typeface="+mj-lt"/>
            </a:endParaRPr>
          </a:p>
          <a:p>
            <a:r>
              <a:rPr lang="en-US" sz="2400" dirty="0" smtClean="0">
                <a:latin typeface="+mj-lt"/>
              </a:rPr>
              <a:t>In </a:t>
            </a:r>
            <a:r>
              <a:rPr lang="en-US" sz="2400" dirty="0">
                <a:latin typeface="+mj-lt"/>
              </a:rPr>
              <a:t>this training you will learn to navigate the complicated processes of layoffs, reductions in time and separations of UC employees</a:t>
            </a:r>
            <a:r>
              <a:rPr lang="en-US" sz="2400" dirty="0" smtClean="0">
                <a:latin typeface="+mj-lt"/>
              </a:rPr>
              <a:t>.</a:t>
            </a:r>
          </a:p>
          <a:p>
            <a:endParaRPr lang="en-US" sz="2000" dirty="0">
              <a:latin typeface="+mj-lt"/>
            </a:endParaRPr>
          </a:p>
          <a:p>
            <a:pPr marL="342900" indent="-342900">
              <a:spcAft>
                <a:spcPts val="800"/>
              </a:spcAft>
              <a:buFont typeface="Arial" pitchFamily="34" charset="0"/>
              <a:buChar char="•"/>
            </a:pPr>
            <a:r>
              <a:rPr lang="en-US" sz="2400" dirty="0" smtClean="0">
                <a:latin typeface="+mj-lt"/>
              </a:rPr>
              <a:t>To understand ANR’s layoff, reduction and separation procedures</a:t>
            </a:r>
          </a:p>
          <a:p>
            <a:pPr marL="342900" indent="-342900">
              <a:spcAft>
                <a:spcPts val="800"/>
              </a:spcAft>
              <a:buFont typeface="Arial" pitchFamily="34" charset="0"/>
              <a:buChar char="•"/>
            </a:pPr>
            <a:r>
              <a:rPr lang="en-US" sz="2400" dirty="0" smtClean="0">
                <a:latin typeface="+mj-lt"/>
              </a:rPr>
              <a:t>To learn the supervisor’s responsibilities </a:t>
            </a:r>
          </a:p>
          <a:p>
            <a:pPr marL="342900" indent="-342900">
              <a:spcAft>
                <a:spcPts val="800"/>
              </a:spcAft>
              <a:buFont typeface="Arial" pitchFamily="34" charset="0"/>
              <a:buChar char="•"/>
            </a:pPr>
            <a:r>
              <a:rPr lang="en-US" sz="2400" dirty="0" smtClean="0">
                <a:latin typeface="+mj-lt"/>
              </a:rPr>
              <a:t>To become familiar with the employee complaint </a:t>
            </a:r>
            <a:r>
              <a:rPr lang="en-US" sz="2400" dirty="0">
                <a:latin typeface="+mj-lt"/>
              </a:rPr>
              <a:t>and </a:t>
            </a:r>
            <a:r>
              <a:rPr lang="en-US" sz="2400" dirty="0" smtClean="0">
                <a:latin typeface="+mj-lt"/>
              </a:rPr>
              <a:t>grievance rights</a:t>
            </a:r>
            <a:endParaRPr lang="en-US" sz="2400" dirty="0">
              <a:latin typeface="+mj-lt"/>
            </a:endParaRPr>
          </a:p>
          <a:p>
            <a:pPr marL="342900" indent="-342900">
              <a:spcAft>
                <a:spcPts val="800"/>
              </a:spcAft>
              <a:buFont typeface="Arial" pitchFamily="34" charset="0"/>
              <a:buChar char="•"/>
            </a:pPr>
            <a:r>
              <a:rPr lang="en-US" sz="2400" dirty="0">
                <a:latin typeface="+mj-lt"/>
              </a:rPr>
              <a:t>To understand ANR’s </a:t>
            </a:r>
            <a:r>
              <a:rPr lang="en-US" sz="2400" dirty="0" smtClean="0">
                <a:latin typeface="+mj-lt"/>
              </a:rPr>
              <a:t>employee separation procedures</a:t>
            </a:r>
          </a:p>
          <a:p>
            <a:pPr marL="342900" indent="-342900">
              <a:spcAft>
                <a:spcPts val="800"/>
              </a:spcAft>
              <a:buFont typeface="Arial" pitchFamily="34" charset="0"/>
              <a:buChar char="•"/>
            </a:pPr>
            <a:r>
              <a:rPr lang="en-US" sz="2400" dirty="0" smtClean="0">
                <a:latin typeface="+mj-lt"/>
              </a:rPr>
              <a:t>To become aware of ANR’s Career Management Services</a:t>
            </a:r>
          </a:p>
        </p:txBody>
      </p:sp>
      <p:cxnSp>
        <p:nvCxnSpPr>
          <p:cNvPr id="11" name="Straight Connector 10"/>
          <p:cNvCxnSpPr/>
          <p:nvPr/>
        </p:nvCxnSpPr>
        <p:spPr>
          <a:xfrm>
            <a:off x="0" y="1264665"/>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C31469D3-FFE4-4450-BBE8-D21328515773}" type="slidenum">
              <a:rPr lang="en-US" smtClean="0"/>
              <a:t>2</a:t>
            </a:fld>
            <a:endParaRPr lang="en-US"/>
          </a:p>
        </p:txBody>
      </p:sp>
    </p:spTree>
    <p:extLst>
      <p:ext uri="{BB962C8B-B14F-4D97-AF65-F5344CB8AC3E}">
        <p14:creationId xmlns:p14="http://schemas.microsoft.com/office/powerpoint/2010/main" val="900110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90500" y="75191"/>
            <a:ext cx="82296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solidFill>
                  <a:schemeClr val="bg2"/>
                </a:solidFill>
              </a:rPr>
              <a:t>Layoff/Reduction in Time</a:t>
            </a:r>
            <a:endParaRPr lang="en-US" sz="3600" dirty="0">
              <a:solidFill>
                <a:schemeClr val="bg2"/>
              </a:solidFill>
            </a:endParaRPr>
          </a:p>
        </p:txBody>
      </p:sp>
      <p:sp>
        <p:nvSpPr>
          <p:cNvPr id="6" name="Content Placeholder 2"/>
          <p:cNvSpPr txBox="1">
            <a:spLocks/>
          </p:cNvSpPr>
          <p:nvPr/>
        </p:nvSpPr>
        <p:spPr>
          <a:xfrm>
            <a:off x="190500" y="1066800"/>
            <a:ext cx="8115300" cy="5181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lgn="ctr">
              <a:buNone/>
            </a:pPr>
            <a:r>
              <a:rPr lang="en-US" sz="2400" b="1" dirty="0" smtClean="0">
                <a:latin typeface="+mj-lt"/>
              </a:rPr>
              <a:t>Layoff Process and Procedure</a:t>
            </a:r>
          </a:p>
          <a:p>
            <a:pPr marL="0" indent="0">
              <a:buNone/>
            </a:pPr>
            <a:endParaRPr lang="en-US" sz="1800" dirty="0">
              <a:latin typeface="+mj-lt"/>
            </a:endParaRPr>
          </a:p>
          <a:p>
            <a:pPr marL="0" indent="0">
              <a:buNone/>
            </a:pPr>
            <a:r>
              <a:rPr lang="en-US" sz="2000" dirty="0" smtClean="0">
                <a:latin typeface="+mj-lt"/>
              </a:rPr>
              <a:t>The University of California is committed to creating an equitable environment for each employee and to administering all policies fairly and properly.  The Layoff/Reduction in Time process is based on title code and layoff unit and must be completed for any percentage reduction in time, or a layoff of a fixed percentage career position.</a:t>
            </a:r>
          </a:p>
          <a:p>
            <a:pPr marL="0" indent="0">
              <a:buNone/>
            </a:pPr>
            <a:endParaRPr lang="en-US" sz="2000" dirty="0">
              <a:latin typeface="+mj-lt"/>
            </a:endParaRPr>
          </a:p>
          <a:p>
            <a:pPr marL="0" indent="0">
              <a:buNone/>
            </a:pPr>
            <a:endParaRPr lang="en-US" sz="1600" dirty="0" smtClean="0"/>
          </a:p>
        </p:txBody>
      </p:sp>
      <p:cxnSp>
        <p:nvCxnSpPr>
          <p:cNvPr id="8" name="Straight Connector 7"/>
          <p:cNvCxnSpPr/>
          <p:nvPr/>
        </p:nvCxnSpPr>
        <p:spPr>
          <a:xfrm>
            <a:off x="0" y="881716"/>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C31469D3-FFE4-4450-BBE8-D21328515773}" type="slidenum">
              <a:rPr lang="en-US" smtClean="0"/>
              <a:t>3</a:t>
            </a:fld>
            <a:endParaRPr lang="en-US"/>
          </a:p>
        </p:txBody>
      </p:sp>
    </p:spTree>
    <p:extLst>
      <p:ext uri="{BB962C8B-B14F-4D97-AF65-F5344CB8AC3E}">
        <p14:creationId xmlns:p14="http://schemas.microsoft.com/office/powerpoint/2010/main" val="9351892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90500" y="75191"/>
            <a:ext cx="82296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solidFill>
                  <a:schemeClr val="bg2"/>
                </a:solidFill>
              </a:rPr>
              <a:t>Layoff/Reduction in Time</a:t>
            </a:r>
            <a:endParaRPr lang="en-US" sz="3600" dirty="0">
              <a:solidFill>
                <a:schemeClr val="bg2"/>
              </a:solidFill>
            </a:endParaRPr>
          </a:p>
        </p:txBody>
      </p:sp>
      <p:sp>
        <p:nvSpPr>
          <p:cNvPr id="6" name="Content Placeholder 2"/>
          <p:cNvSpPr txBox="1">
            <a:spLocks/>
          </p:cNvSpPr>
          <p:nvPr/>
        </p:nvSpPr>
        <p:spPr>
          <a:xfrm>
            <a:off x="190500" y="1066800"/>
            <a:ext cx="8115300" cy="5181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lgn="ctr">
              <a:buNone/>
            </a:pPr>
            <a:r>
              <a:rPr lang="en-US" sz="2400" b="1" dirty="0" smtClean="0">
                <a:latin typeface="+mj-lt"/>
              </a:rPr>
              <a:t>Layoff Process and Procedure</a:t>
            </a:r>
          </a:p>
          <a:p>
            <a:pPr marL="0" indent="0">
              <a:buNone/>
            </a:pPr>
            <a:endParaRPr lang="en-US" sz="1600" dirty="0">
              <a:latin typeface="+mj-lt"/>
            </a:endParaRPr>
          </a:p>
          <a:p>
            <a:pPr marL="0" indent="0">
              <a:spcAft>
                <a:spcPts val="600"/>
              </a:spcAft>
              <a:buNone/>
            </a:pPr>
            <a:r>
              <a:rPr lang="en-US" sz="2000" b="1" dirty="0" smtClean="0">
                <a:latin typeface="+mj-lt"/>
              </a:rPr>
              <a:t>Steps</a:t>
            </a:r>
          </a:p>
          <a:p>
            <a:pPr marL="228600" indent="-228600">
              <a:spcBef>
                <a:spcPts val="0"/>
              </a:spcBef>
              <a:spcAft>
                <a:spcPts val="1200"/>
              </a:spcAft>
              <a:buFont typeface="+mj-lt"/>
              <a:buAutoNum type="arabicPeriod"/>
            </a:pPr>
            <a:r>
              <a:rPr lang="en-US" sz="2000" dirty="0" smtClean="0">
                <a:latin typeface="+mj-lt"/>
              </a:rPr>
              <a:t>Contact </a:t>
            </a:r>
            <a:r>
              <a:rPr lang="en-US" sz="2000" dirty="0">
                <a:latin typeface="+mj-lt"/>
              </a:rPr>
              <a:t>the Staff Personnel Unit and let them know of a probable layoff or reduction in time.</a:t>
            </a:r>
          </a:p>
          <a:p>
            <a:pPr marL="228600" indent="-228600">
              <a:spcBef>
                <a:spcPts val="0"/>
              </a:spcBef>
              <a:spcAft>
                <a:spcPts val="1200"/>
              </a:spcAft>
              <a:buFont typeface="+mj-lt"/>
              <a:buAutoNum type="arabicPeriod"/>
            </a:pPr>
            <a:r>
              <a:rPr lang="en-US" sz="2000" dirty="0">
                <a:latin typeface="+mj-lt"/>
              </a:rPr>
              <a:t>An analyst will be assigned to work with you, and will provide you with the layoff/reduction in time template.  </a:t>
            </a:r>
          </a:p>
          <a:p>
            <a:pPr marL="228600" indent="-228600">
              <a:spcBef>
                <a:spcPts val="0"/>
              </a:spcBef>
              <a:spcAft>
                <a:spcPts val="1200"/>
              </a:spcAft>
              <a:buFont typeface="+mj-lt"/>
              <a:buAutoNum type="arabicPeriod"/>
            </a:pPr>
            <a:r>
              <a:rPr lang="en-US" sz="2000" dirty="0" smtClean="0">
                <a:latin typeface="+mj-lt"/>
              </a:rPr>
              <a:t>Include</a:t>
            </a:r>
            <a:r>
              <a:rPr lang="en-US" sz="2000" dirty="0">
                <a:latin typeface="+mj-lt"/>
              </a:rPr>
              <a:t>: The </a:t>
            </a:r>
            <a:r>
              <a:rPr lang="en-US" sz="2000" dirty="0" smtClean="0">
                <a:latin typeface="+mj-lt"/>
              </a:rPr>
              <a:t>employees </a:t>
            </a:r>
            <a:r>
              <a:rPr lang="en-US" sz="2000" dirty="0">
                <a:latin typeface="+mj-lt"/>
              </a:rPr>
              <a:t>name/title/appointment percentage, reason for proposed action, effective date of action, justification of layoff </a:t>
            </a:r>
            <a:r>
              <a:rPr lang="en-US" sz="2000" dirty="0" smtClean="0">
                <a:latin typeface="+mj-lt"/>
              </a:rPr>
              <a:t>.</a:t>
            </a:r>
          </a:p>
          <a:p>
            <a:pPr marL="228600" indent="-228600">
              <a:spcBef>
                <a:spcPts val="0"/>
              </a:spcBef>
              <a:spcAft>
                <a:spcPts val="1200"/>
              </a:spcAft>
              <a:buFont typeface="+mj-lt"/>
              <a:buAutoNum type="arabicPeriod"/>
            </a:pPr>
            <a:r>
              <a:rPr lang="en-US" sz="2000" dirty="0" smtClean="0">
                <a:latin typeface="+mj-lt"/>
              </a:rPr>
              <a:t>The </a:t>
            </a:r>
            <a:r>
              <a:rPr lang="en-US" sz="2000" dirty="0">
                <a:latin typeface="+mj-lt"/>
              </a:rPr>
              <a:t>analyst will review the organizational chart to assist them with the layoff/reduction in time approvals.</a:t>
            </a:r>
          </a:p>
          <a:p>
            <a:pPr marL="228600" indent="-228600">
              <a:spcBef>
                <a:spcPts val="0"/>
              </a:spcBef>
              <a:spcAft>
                <a:spcPts val="1200"/>
              </a:spcAft>
              <a:buFont typeface="+mj-lt"/>
              <a:buAutoNum type="arabicPeriod"/>
            </a:pPr>
            <a:endParaRPr lang="en-US" sz="1650" dirty="0">
              <a:latin typeface="+mj-lt"/>
            </a:endParaRPr>
          </a:p>
          <a:p>
            <a:pPr marL="0" indent="0">
              <a:buNone/>
            </a:pPr>
            <a:endParaRPr lang="en-US" sz="1600" dirty="0" smtClean="0"/>
          </a:p>
        </p:txBody>
      </p:sp>
      <p:cxnSp>
        <p:nvCxnSpPr>
          <p:cNvPr id="8" name="Straight Connector 7"/>
          <p:cNvCxnSpPr/>
          <p:nvPr/>
        </p:nvCxnSpPr>
        <p:spPr>
          <a:xfrm>
            <a:off x="0" y="881716"/>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C31469D3-FFE4-4450-BBE8-D21328515773}" type="slidenum">
              <a:rPr lang="en-US" smtClean="0"/>
              <a:t>4</a:t>
            </a:fld>
            <a:endParaRPr lang="en-US"/>
          </a:p>
        </p:txBody>
      </p:sp>
    </p:spTree>
    <p:extLst>
      <p:ext uri="{BB962C8B-B14F-4D97-AF65-F5344CB8AC3E}">
        <p14:creationId xmlns:p14="http://schemas.microsoft.com/office/powerpoint/2010/main" val="38746072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90500" y="75191"/>
            <a:ext cx="82296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solidFill>
                  <a:schemeClr val="bg2"/>
                </a:solidFill>
              </a:rPr>
              <a:t>Layoff/Reduction in Time</a:t>
            </a:r>
            <a:endParaRPr lang="en-US" sz="3600" dirty="0">
              <a:solidFill>
                <a:schemeClr val="bg2"/>
              </a:solidFill>
            </a:endParaRPr>
          </a:p>
        </p:txBody>
      </p:sp>
      <p:sp>
        <p:nvSpPr>
          <p:cNvPr id="6" name="Content Placeholder 2"/>
          <p:cNvSpPr txBox="1">
            <a:spLocks/>
          </p:cNvSpPr>
          <p:nvPr/>
        </p:nvSpPr>
        <p:spPr>
          <a:xfrm>
            <a:off x="190500" y="1066800"/>
            <a:ext cx="8115300" cy="5181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lgn="ctr">
              <a:buNone/>
            </a:pPr>
            <a:r>
              <a:rPr lang="en-US" sz="2400" b="1" dirty="0" smtClean="0">
                <a:latin typeface="Cambria" pitchFamily="18" charset="0"/>
              </a:rPr>
              <a:t>Layoff Process and Procedure</a:t>
            </a:r>
          </a:p>
          <a:p>
            <a:pPr marL="0" indent="0">
              <a:buNone/>
            </a:pPr>
            <a:endParaRPr lang="en-US" sz="1800" dirty="0">
              <a:latin typeface="+mj-lt"/>
            </a:endParaRPr>
          </a:p>
          <a:p>
            <a:pPr>
              <a:spcBef>
                <a:spcPts val="0"/>
              </a:spcBef>
              <a:spcAft>
                <a:spcPts val="1800"/>
              </a:spcAft>
              <a:buFont typeface="+mj-lt"/>
              <a:buAutoNum type="arabicPeriod" startAt="5"/>
            </a:pPr>
            <a:r>
              <a:rPr lang="en-US" sz="2000" dirty="0" smtClean="0">
                <a:latin typeface="+mj-lt"/>
              </a:rPr>
              <a:t>The assigned analyst will begin to process the Seniority Points, and review the layoff/reduction in time plan for approvals.</a:t>
            </a:r>
          </a:p>
          <a:p>
            <a:pPr>
              <a:spcBef>
                <a:spcPts val="0"/>
              </a:spcBef>
              <a:spcAft>
                <a:spcPts val="1800"/>
              </a:spcAft>
              <a:buFont typeface="+mj-lt"/>
              <a:buAutoNum type="arabicPeriod" startAt="5"/>
            </a:pPr>
            <a:r>
              <a:rPr lang="en-US" sz="2000" dirty="0">
                <a:latin typeface="+mj-lt"/>
              </a:rPr>
              <a:t>Once the </a:t>
            </a:r>
            <a:r>
              <a:rPr lang="en-US" sz="2000" dirty="0" smtClean="0">
                <a:latin typeface="+mj-lt"/>
              </a:rPr>
              <a:t>plan </a:t>
            </a:r>
            <a:r>
              <a:rPr lang="en-US" sz="2000" dirty="0">
                <a:latin typeface="+mj-lt"/>
              </a:rPr>
              <a:t>is reviewed and found to be in conformance with </a:t>
            </a:r>
            <a:r>
              <a:rPr lang="en-US" sz="2000" dirty="0" smtClean="0">
                <a:latin typeface="+mj-lt"/>
              </a:rPr>
              <a:t>policy</a:t>
            </a:r>
            <a:r>
              <a:rPr lang="en-US" sz="2000" dirty="0">
                <a:latin typeface="+mj-lt"/>
              </a:rPr>
              <a:t>, and any relevant collective bargaining </a:t>
            </a:r>
            <a:r>
              <a:rPr lang="en-US" sz="2000" dirty="0" smtClean="0">
                <a:latin typeface="+mj-lt"/>
              </a:rPr>
              <a:t>agreements the analyst will send the letters notifying the supervisor.</a:t>
            </a:r>
          </a:p>
          <a:p>
            <a:pPr lvl="0">
              <a:spcBef>
                <a:spcPts val="0"/>
              </a:spcBef>
              <a:spcAft>
                <a:spcPts val="1800"/>
              </a:spcAft>
              <a:buFont typeface="+mj-lt"/>
              <a:buAutoNum type="arabicPeriod" startAt="5"/>
            </a:pPr>
            <a:r>
              <a:rPr lang="en-US" sz="2000" dirty="0">
                <a:latin typeface="+mj-lt"/>
              </a:rPr>
              <a:t>The Layoff/Reduction in Time Notice Letter is to be finalized by the </a:t>
            </a:r>
            <a:r>
              <a:rPr lang="en-US" sz="2000" dirty="0" smtClean="0">
                <a:latin typeface="+mj-lt"/>
              </a:rPr>
              <a:t>County Director or Department Head.</a:t>
            </a:r>
            <a:endParaRPr lang="en-US" sz="1600" dirty="0" smtClean="0"/>
          </a:p>
        </p:txBody>
      </p:sp>
      <p:cxnSp>
        <p:nvCxnSpPr>
          <p:cNvPr id="8" name="Straight Connector 7"/>
          <p:cNvCxnSpPr/>
          <p:nvPr/>
        </p:nvCxnSpPr>
        <p:spPr>
          <a:xfrm>
            <a:off x="0" y="881716"/>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C31469D3-FFE4-4450-BBE8-D21328515773}" type="slidenum">
              <a:rPr lang="en-US" smtClean="0"/>
              <a:t>5</a:t>
            </a:fld>
            <a:endParaRPr lang="en-US"/>
          </a:p>
        </p:txBody>
      </p:sp>
    </p:spTree>
    <p:extLst>
      <p:ext uri="{BB962C8B-B14F-4D97-AF65-F5344CB8AC3E}">
        <p14:creationId xmlns:p14="http://schemas.microsoft.com/office/powerpoint/2010/main" val="38416833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90500" y="75191"/>
            <a:ext cx="82296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solidFill>
                  <a:schemeClr val="bg2"/>
                </a:solidFill>
              </a:rPr>
              <a:t>Layoff/Reduction in Time</a:t>
            </a:r>
            <a:endParaRPr lang="en-US" sz="3600" dirty="0">
              <a:solidFill>
                <a:schemeClr val="bg2"/>
              </a:solidFill>
            </a:endParaRPr>
          </a:p>
        </p:txBody>
      </p:sp>
      <p:sp>
        <p:nvSpPr>
          <p:cNvPr id="6" name="Content Placeholder 2"/>
          <p:cNvSpPr txBox="1">
            <a:spLocks/>
          </p:cNvSpPr>
          <p:nvPr/>
        </p:nvSpPr>
        <p:spPr>
          <a:xfrm>
            <a:off x="190500" y="1066800"/>
            <a:ext cx="8115300" cy="54864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lgn="ctr">
              <a:buNone/>
            </a:pPr>
            <a:r>
              <a:rPr lang="en-US" sz="2400" b="1" dirty="0" smtClean="0">
                <a:latin typeface="Cambria" pitchFamily="18" charset="0"/>
              </a:rPr>
              <a:t>Layoff Process and Procedure</a:t>
            </a:r>
          </a:p>
          <a:p>
            <a:pPr marL="0" lvl="1" indent="0" algn="ctr">
              <a:buNone/>
            </a:pPr>
            <a:endParaRPr lang="en-US" sz="1800" b="1" dirty="0" smtClean="0">
              <a:latin typeface="Cambria" pitchFamily="18" charset="0"/>
            </a:endParaRPr>
          </a:p>
          <a:p>
            <a:pPr marL="457200" indent="-457200">
              <a:spcBef>
                <a:spcPts val="0"/>
              </a:spcBef>
              <a:spcAft>
                <a:spcPts val="1800"/>
              </a:spcAft>
              <a:buFont typeface="+mj-lt"/>
              <a:buAutoNum type="arabicPeriod" startAt="8"/>
            </a:pPr>
            <a:r>
              <a:rPr lang="en-US" sz="2000" dirty="0">
                <a:latin typeface="+mj-lt"/>
              </a:rPr>
              <a:t>If for some reason the effective date has to be changed it should be changed accordingly to match the number of calendar days notice the employee is required to receive.</a:t>
            </a:r>
          </a:p>
          <a:p>
            <a:pPr marL="457200" indent="-457200">
              <a:spcBef>
                <a:spcPts val="0"/>
              </a:spcBef>
              <a:spcAft>
                <a:spcPts val="1800"/>
              </a:spcAft>
              <a:buFont typeface="+mj-lt"/>
              <a:buAutoNum type="arabicPeriod" startAt="8"/>
            </a:pPr>
            <a:r>
              <a:rPr lang="en-US" sz="2000" dirty="0" smtClean="0">
                <a:latin typeface="+mj-lt"/>
              </a:rPr>
              <a:t>The employee should be given the phone number and website to both the Staff Personnel Unit, and the UC Davis Benefits office for information on Outplacement Services and the effect the layoff will have on their benefits.</a:t>
            </a:r>
            <a:endParaRPr lang="en-US" sz="2000" dirty="0">
              <a:latin typeface="+mj-lt"/>
            </a:endParaRPr>
          </a:p>
          <a:p>
            <a:pPr marL="457200" indent="-457200">
              <a:spcBef>
                <a:spcPts val="0"/>
              </a:spcBef>
              <a:spcAft>
                <a:spcPts val="1800"/>
              </a:spcAft>
              <a:buFont typeface="+mj-lt"/>
              <a:buAutoNum type="arabicPeriod" startAt="8"/>
            </a:pPr>
            <a:r>
              <a:rPr lang="en-US" sz="2000" dirty="0" smtClean="0">
                <a:latin typeface="+mj-lt"/>
              </a:rPr>
              <a:t>ANR </a:t>
            </a:r>
            <a:r>
              <a:rPr lang="en-US" sz="2000" dirty="0">
                <a:latin typeface="+mj-lt"/>
              </a:rPr>
              <a:t>Staff Personnel Services will keep a list of all employees involved in a layoff/reduction in time, and be aware of new positions in the Layoff Unit that should be available to them</a:t>
            </a:r>
            <a:r>
              <a:rPr lang="en-US" sz="2000" dirty="0" smtClean="0">
                <a:latin typeface="+mj-lt"/>
              </a:rPr>
              <a:t>.</a:t>
            </a:r>
          </a:p>
        </p:txBody>
      </p:sp>
      <p:cxnSp>
        <p:nvCxnSpPr>
          <p:cNvPr id="8" name="Straight Connector 7"/>
          <p:cNvCxnSpPr/>
          <p:nvPr/>
        </p:nvCxnSpPr>
        <p:spPr>
          <a:xfrm>
            <a:off x="0" y="881716"/>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C31469D3-FFE4-4450-BBE8-D21328515773}" type="slidenum">
              <a:rPr lang="en-US" smtClean="0"/>
              <a:t>6</a:t>
            </a:fld>
            <a:endParaRPr lang="en-US"/>
          </a:p>
        </p:txBody>
      </p:sp>
    </p:spTree>
    <p:extLst>
      <p:ext uri="{BB962C8B-B14F-4D97-AF65-F5344CB8AC3E}">
        <p14:creationId xmlns:p14="http://schemas.microsoft.com/office/powerpoint/2010/main" val="13768801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90500" y="75191"/>
            <a:ext cx="82296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solidFill>
                  <a:schemeClr val="bg2"/>
                </a:solidFill>
              </a:rPr>
              <a:t>Layoff/Reduction in Time</a:t>
            </a:r>
            <a:endParaRPr lang="en-US" sz="3600" dirty="0">
              <a:solidFill>
                <a:schemeClr val="bg2"/>
              </a:solidFill>
            </a:endParaRPr>
          </a:p>
        </p:txBody>
      </p:sp>
      <p:sp>
        <p:nvSpPr>
          <p:cNvPr id="6" name="Content Placeholder 2"/>
          <p:cNvSpPr txBox="1">
            <a:spLocks/>
          </p:cNvSpPr>
          <p:nvPr/>
        </p:nvSpPr>
        <p:spPr>
          <a:xfrm>
            <a:off x="190500" y="1066800"/>
            <a:ext cx="8115300" cy="54864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lgn="ctr">
              <a:buNone/>
            </a:pPr>
            <a:r>
              <a:rPr lang="en-US" sz="2400" b="1" dirty="0" smtClean="0">
                <a:latin typeface="Cambria" pitchFamily="18" charset="0"/>
              </a:rPr>
              <a:t>Layoff Process and Procedure</a:t>
            </a:r>
          </a:p>
          <a:p>
            <a:pPr marL="0" lvl="1" indent="0" algn="ctr">
              <a:buNone/>
            </a:pPr>
            <a:endParaRPr lang="en-US" sz="1800" dirty="0" smtClean="0">
              <a:latin typeface="+mj-lt"/>
            </a:endParaRPr>
          </a:p>
          <a:p>
            <a:pPr>
              <a:spcBef>
                <a:spcPts val="0"/>
              </a:spcBef>
              <a:spcAft>
                <a:spcPts val="1200"/>
              </a:spcAft>
            </a:pPr>
            <a:r>
              <a:rPr lang="en-US" sz="2200" dirty="0" smtClean="0">
                <a:latin typeface="+mj-lt"/>
              </a:rPr>
              <a:t>Temporary </a:t>
            </a:r>
            <a:r>
              <a:rPr lang="en-US" sz="2200" dirty="0">
                <a:latin typeface="+mj-lt"/>
              </a:rPr>
              <a:t>Layoffs or Reductions in Time</a:t>
            </a:r>
          </a:p>
          <a:p>
            <a:pPr>
              <a:spcBef>
                <a:spcPts val="0"/>
              </a:spcBef>
              <a:spcAft>
                <a:spcPts val="1200"/>
              </a:spcAft>
            </a:pPr>
            <a:r>
              <a:rPr lang="en-US" sz="2200" dirty="0" smtClean="0">
                <a:latin typeface="+mj-lt"/>
              </a:rPr>
              <a:t>Voluntary </a:t>
            </a:r>
            <a:r>
              <a:rPr lang="en-US" sz="2200" dirty="0">
                <a:latin typeface="+mj-lt"/>
              </a:rPr>
              <a:t>Reductions</a:t>
            </a:r>
          </a:p>
          <a:p>
            <a:pPr>
              <a:spcBef>
                <a:spcPts val="0"/>
              </a:spcBef>
              <a:spcAft>
                <a:spcPts val="1200"/>
              </a:spcAft>
            </a:pPr>
            <a:r>
              <a:rPr lang="en-US" sz="2200" dirty="0" smtClean="0">
                <a:latin typeface="+mj-lt"/>
              </a:rPr>
              <a:t>Exceptions </a:t>
            </a:r>
            <a:r>
              <a:rPr lang="en-US" sz="2200" dirty="0">
                <a:latin typeface="+mj-lt"/>
              </a:rPr>
              <a:t>to Seniority Based Layoffs</a:t>
            </a:r>
          </a:p>
          <a:p>
            <a:pPr>
              <a:spcBef>
                <a:spcPts val="0"/>
              </a:spcBef>
              <a:spcAft>
                <a:spcPts val="1200"/>
              </a:spcAft>
            </a:pPr>
            <a:r>
              <a:rPr lang="en-US" sz="2200" dirty="0" smtClean="0">
                <a:latin typeface="+mj-lt"/>
              </a:rPr>
              <a:t>Union </a:t>
            </a:r>
            <a:r>
              <a:rPr lang="en-US" sz="2200" dirty="0">
                <a:latin typeface="+mj-lt"/>
              </a:rPr>
              <a:t>Involvement</a:t>
            </a:r>
          </a:p>
          <a:p>
            <a:pPr>
              <a:spcBef>
                <a:spcPts val="0"/>
              </a:spcBef>
              <a:spcAft>
                <a:spcPts val="1200"/>
              </a:spcAft>
            </a:pPr>
            <a:r>
              <a:rPr lang="en-US" sz="2200" dirty="0">
                <a:latin typeface="+mj-lt"/>
              </a:rPr>
              <a:t>Severance</a:t>
            </a:r>
          </a:p>
          <a:p>
            <a:pPr>
              <a:spcBef>
                <a:spcPts val="0"/>
              </a:spcBef>
              <a:spcAft>
                <a:spcPts val="1200"/>
              </a:spcAft>
            </a:pPr>
            <a:r>
              <a:rPr lang="en-US" sz="2200" dirty="0">
                <a:latin typeface="+mj-lt"/>
              </a:rPr>
              <a:t>Preferential </a:t>
            </a:r>
            <a:r>
              <a:rPr lang="en-US" sz="2200" dirty="0" smtClean="0">
                <a:latin typeface="+mj-lt"/>
              </a:rPr>
              <a:t>Rehire</a:t>
            </a:r>
          </a:p>
          <a:p>
            <a:pPr>
              <a:spcBef>
                <a:spcPts val="0"/>
              </a:spcBef>
              <a:spcAft>
                <a:spcPts val="1200"/>
              </a:spcAft>
            </a:pPr>
            <a:r>
              <a:rPr lang="en-US" sz="2200" dirty="0">
                <a:latin typeface="+mj-lt"/>
              </a:rPr>
              <a:t>Notice Requirements</a:t>
            </a:r>
          </a:p>
          <a:p>
            <a:pPr>
              <a:spcBef>
                <a:spcPts val="0"/>
              </a:spcBef>
              <a:spcAft>
                <a:spcPts val="1200"/>
              </a:spcAft>
            </a:pPr>
            <a:r>
              <a:rPr lang="en-US" sz="2200" dirty="0">
                <a:latin typeface="+mj-lt"/>
              </a:rPr>
              <a:t>Pay in Lieu of Notice </a:t>
            </a:r>
          </a:p>
          <a:p>
            <a:pPr marL="0" indent="0">
              <a:buNone/>
            </a:pPr>
            <a:endParaRPr lang="en-US" sz="1800" b="1" dirty="0"/>
          </a:p>
          <a:p>
            <a:pPr>
              <a:spcBef>
                <a:spcPts val="0"/>
              </a:spcBef>
              <a:spcAft>
                <a:spcPts val="1000"/>
              </a:spcAft>
              <a:buFont typeface="+mj-lt"/>
              <a:buAutoNum type="arabicPeriod" startAt="9"/>
            </a:pPr>
            <a:endParaRPr lang="en-US" sz="1800" dirty="0" smtClean="0">
              <a:latin typeface="+mj-lt"/>
            </a:endParaRPr>
          </a:p>
          <a:p>
            <a:pPr marL="0" indent="0">
              <a:spcBef>
                <a:spcPts val="450"/>
              </a:spcBef>
              <a:buNone/>
            </a:pPr>
            <a:endParaRPr lang="en-US" sz="1050" dirty="0">
              <a:latin typeface="+mj-lt"/>
            </a:endParaRPr>
          </a:p>
        </p:txBody>
      </p:sp>
      <p:cxnSp>
        <p:nvCxnSpPr>
          <p:cNvPr id="8" name="Straight Connector 7"/>
          <p:cNvCxnSpPr/>
          <p:nvPr/>
        </p:nvCxnSpPr>
        <p:spPr>
          <a:xfrm>
            <a:off x="0" y="881716"/>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C31469D3-FFE4-4450-BBE8-D21328515773}" type="slidenum">
              <a:rPr lang="en-US" smtClean="0"/>
              <a:t>7</a:t>
            </a:fld>
            <a:endParaRPr lang="en-US"/>
          </a:p>
        </p:txBody>
      </p:sp>
    </p:spTree>
    <p:extLst>
      <p:ext uri="{BB962C8B-B14F-4D97-AF65-F5344CB8AC3E}">
        <p14:creationId xmlns:p14="http://schemas.microsoft.com/office/powerpoint/2010/main" val="42312735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190500" y="1060704"/>
            <a:ext cx="8115300" cy="5181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lgn="ctr">
              <a:buNone/>
            </a:pPr>
            <a:r>
              <a:rPr lang="en-US" sz="2400" b="1" dirty="0" smtClean="0">
                <a:latin typeface="+mj-lt"/>
              </a:rPr>
              <a:t>Supervisor Responsibilities</a:t>
            </a:r>
            <a:endParaRPr lang="en-US" sz="2400" b="1" dirty="0">
              <a:latin typeface="+mj-lt"/>
            </a:endParaRPr>
          </a:p>
          <a:p>
            <a:pPr marL="0" lvl="1" indent="0" algn="ctr">
              <a:buNone/>
            </a:pPr>
            <a:endParaRPr lang="en-US" sz="2100" b="1" dirty="0" smtClean="0">
              <a:latin typeface="+mj-lt"/>
            </a:endParaRPr>
          </a:p>
          <a:p>
            <a:pPr marL="0" lvl="1" indent="0">
              <a:buNone/>
            </a:pPr>
            <a:r>
              <a:rPr lang="en-US" sz="2000" b="1" dirty="0" smtClean="0">
                <a:latin typeface="+mj-lt"/>
              </a:rPr>
              <a:t>Document</a:t>
            </a:r>
          </a:p>
          <a:p>
            <a:pPr marL="0" lvl="1" indent="0">
              <a:buNone/>
            </a:pPr>
            <a:r>
              <a:rPr lang="en-US" sz="2000" dirty="0" smtClean="0">
                <a:latin typeface="+mj-lt"/>
              </a:rPr>
              <a:t>Keep a paper trail of the paperwork process, ensure clear and consistent communication with the staff personnel unit and ensure that all other options have been considered.  </a:t>
            </a:r>
          </a:p>
          <a:p>
            <a:pPr marL="0" lvl="1" indent="0">
              <a:buNone/>
            </a:pPr>
            <a:endParaRPr lang="en-US" sz="2000" dirty="0">
              <a:latin typeface="+mj-lt"/>
            </a:endParaRPr>
          </a:p>
          <a:p>
            <a:pPr marL="0" lvl="1" indent="0">
              <a:buNone/>
            </a:pPr>
            <a:r>
              <a:rPr lang="en-US" sz="2000" dirty="0" smtClean="0">
                <a:latin typeface="+mj-lt"/>
              </a:rPr>
              <a:t>Keep copies of the paperwork you send to the SPU and copies of the paperwork that you give to the employee. </a:t>
            </a:r>
          </a:p>
          <a:p>
            <a:pPr marL="0" lvl="1" indent="0">
              <a:buNone/>
            </a:pPr>
            <a:endParaRPr lang="en-US" sz="2000" dirty="0" smtClean="0">
              <a:latin typeface="+mj-lt"/>
            </a:endParaRPr>
          </a:p>
        </p:txBody>
      </p:sp>
      <p:cxnSp>
        <p:nvCxnSpPr>
          <p:cNvPr id="8" name="Straight Connector 7"/>
          <p:cNvCxnSpPr/>
          <p:nvPr/>
        </p:nvCxnSpPr>
        <p:spPr>
          <a:xfrm>
            <a:off x="0" y="881716"/>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5" name="Title 1"/>
          <p:cNvSpPr txBox="1">
            <a:spLocks/>
          </p:cNvSpPr>
          <p:nvPr/>
        </p:nvSpPr>
        <p:spPr>
          <a:xfrm>
            <a:off x="190500" y="75191"/>
            <a:ext cx="82296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solidFill>
                  <a:schemeClr val="bg2"/>
                </a:solidFill>
              </a:rPr>
              <a:t>Layoff/Reduction in Time</a:t>
            </a:r>
            <a:endParaRPr lang="en-US" sz="3600" dirty="0">
              <a:solidFill>
                <a:schemeClr val="bg2"/>
              </a:solidFill>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8</a:t>
            </a:fld>
            <a:endParaRPr lang="en-US"/>
          </a:p>
        </p:txBody>
      </p:sp>
    </p:spTree>
    <p:extLst>
      <p:ext uri="{BB962C8B-B14F-4D97-AF65-F5344CB8AC3E}">
        <p14:creationId xmlns:p14="http://schemas.microsoft.com/office/powerpoint/2010/main" val="25240903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190500" y="1060704"/>
            <a:ext cx="8115300" cy="5181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lgn="ctr">
              <a:buNone/>
            </a:pPr>
            <a:r>
              <a:rPr lang="en-US" sz="2400" b="1" dirty="0" smtClean="0">
                <a:latin typeface="+mj-lt"/>
              </a:rPr>
              <a:t>Complaint and Grievance Rights</a:t>
            </a:r>
          </a:p>
          <a:p>
            <a:pPr marL="0" lvl="1" indent="0" algn="ctr">
              <a:buNone/>
            </a:pPr>
            <a:endParaRPr lang="en-US" sz="2000" b="1" dirty="0" smtClean="0">
              <a:latin typeface="+mj-lt"/>
            </a:endParaRPr>
          </a:p>
          <a:p>
            <a:pPr marL="0" indent="0">
              <a:buNone/>
            </a:pPr>
            <a:r>
              <a:rPr lang="en-US" sz="2000" dirty="0" smtClean="0">
                <a:latin typeface="+mj-lt"/>
              </a:rPr>
              <a:t>A </a:t>
            </a:r>
            <a:r>
              <a:rPr lang="en-US" sz="2000" dirty="0">
                <a:latin typeface="+mj-lt"/>
              </a:rPr>
              <a:t>former </a:t>
            </a:r>
            <a:r>
              <a:rPr lang="en-US" sz="2000" dirty="0" smtClean="0">
                <a:latin typeface="+mj-lt"/>
              </a:rPr>
              <a:t>employee </a:t>
            </a:r>
            <a:r>
              <a:rPr lang="en-US" sz="2000" dirty="0">
                <a:latin typeface="+mj-lt"/>
              </a:rPr>
              <a:t>separated by layoff who is eligible for recall or preference for reemployment as provided in </a:t>
            </a:r>
            <a:r>
              <a:rPr lang="en-US" sz="2000" dirty="0" smtClean="0">
                <a:latin typeface="+mj-lt"/>
              </a:rPr>
              <a:t>each contract, </a:t>
            </a:r>
            <a:r>
              <a:rPr lang="en-US" sz="2000" dirty="0">
                <a:latin typeface="+mj-lt"/>
              </a:rPr>
              <a:t>may file a complaint alleging violations of recall and preference for </a:t>
            </a:r>
            <a:r>
              <a:rPr lang="en-US" sz="2000" dirty="0" smtClean="0">
                <a:latin typeface="+mj-lt"/>
              </a:rPr>
              <a:t>reemployment.</a:t>
            </a:r>
            <a:r>
              <a:rPr lang="en-US" sz="2400" dirty="0">
                <a:latin typeface="+mj-lt"/>
              </a:rPr>
              <a:t> </a:t>
            </a:r>
            <a:r>
              <a:rPr lang="en-US" sz="2000" dirty="0">
                <a:latin typeface="+mj-lt"/>
              </a:rPr>
              <a:t>The grievance and complaint procedures are included in the union contracts and in Personnel Policies for Staff Members.</a:t>
            </a:r>
          </a:p>
          <a:p>
            <a:pPr marL="0" indent="0">
              <a:buNone/>
            </a:pPr>
            <a:endParaRPr lang="en-US" sz="900" dirty="0" smtClean="0"/>
          </a:p>
          <a:p>
            <a:pPr marL="0" indent="0">
              <a:buNone/>
            </a:pPr>
            <a:endParaRPr lang="en-US" sz="1800" dirty="0"/>
          </a:p>
          <a:p>
            <a:pPr marL="0" lvl="1" indent="0">
              <a:buNone/>
            </a:pPr>
            <a:endParaRPr lang="en-US" sz="1600" dirty="0">
              <a:latin typeface="+mj-lt"/>
            </a:endParaRPr>
          </a:p>
        </p:txBody>
      </p:sp>
      <p:cxnSp>
        <p:nvCxnSpPr>
          <p:cNvPr id="8" name="Straight Connector 7"/>
          <p:cNvCxnSpPr/>
          <p:nvPr/>
        </p:nvCxnSpPr>
        <p:spPr>
          <a:xfrm>
            <a:off x="0" y="881716"/>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5" name="Title 1"/>
          <p:cNvSpPr txBox="1">
            <a:spLocks/>
          </p:cNvSpPr>
          <p:nvPr/>
        </p:nvSpPr>
        <p:spPr>
          <a:xfrm>
            <a:off x="190500" y="75191"/>
            <a:ext cx="82296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solidFill>
                  <a:schemeClr val="bg2"/>
                </a:solidFill>
              </a:rPr>
              <a:t>Layoff/Reduction in Time</a:t>
            </a:r>
            <a:endParaRPr lang="en-US" sz="3600" dirty="0">
              <a:solidFill>
                <a:schemeClr val="bg2"/>
              </a:solidFill>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9</a:t>
            </a:fld>
            <a:endParaRPr lang="en-US"/>
          </a:p>
        </p:txBody>
      </p:sp>
    </p:spTree>
    <p:extLst>
      <p:ext uri="{BB962C8B-B14F-4D97-AF65-F5344CB8AC3E}">
        <p14:creationId xmlns:p14="http://schemas.microsoft.com/office/powerpoint/2010/main" val="3367941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Training 101">
      <a:dk1>
        <a:sysClr val="windowText" lastClr="000000"/>
      </a:dk1>
      <a:lt1>
        <a:sysClr val="window" lastClr="FFFFFF"/>
      </a:lt1>
      <a:dk2>
        <a:srgbClr val="242852"/>
      </a:dk2>
      <a:lt2>
        <a:srgbClr val="072B62"/>
      </a:lt2>
      <a:accent1>
        <a:srgbClr val="D2AA62"/>
      </a:accent1>
      <a:accent2>
        <a:srgbClr val="374C81"/>
      </a:accent2>
      <a:accent3>
        <a:srgbClr val="FFFFFF"/>
      </a:accent3>
      <a:accent4>
        <a:srgbClr val="4A66AC"/>
      </a:accent4>
      <a:accent5>
        <a:srgbClr val="596984"/>
      </a:accent5>
      <a:accent6>
        <a:srgbClr val="596984"/>
      </a:accent6>
      <a:hlink>
        <a:srgbClr val="0E57C4"/>
      </a:hlink>
      <a:folHlink>
        <a:srgbClr val="7EB2E6"/>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9052</TotalTime>
  <Words>816</Words>
  <Application>Microsoft Office PowerPoint</Application>
  <PresentationFormat>On-screen Show (4:3)</PresentationFormat>
  <Paragraphs>114</Paragraphs>
  <Slides>13</Slides>
  <Notes>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Adjacency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Bethanie Brown</dc:creator>
  <cp:lastModifiedBy>Bethanie Brown</cp:lastModifiedBy>
  <cp:revision>187</cp:revision>
  <cp:lastPrinted>2012-05-09T21:25:10Z</cp:lastPrinted>
  <dcterms:created xsi:type="dcterms:W3CDTF">2011-08-22T17:50:47Z</dcterms:created>
  <dcterms:modified xsi:type="dcterms:W3CDTF">2012-09-12T18:36:18Z</dcterms:modified>
</cp:coreProperties>
</file>