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handoutMasterIdLst>
    <p:handoutMasterId r:id="rId28"/>
  </p:handoutMasterIdLst>
  <p:sldIdLst>
    <p:sldId id="430" r:id="rId2"/>
    <p:sldId id="431" r:id="rId3"/>
    <p:sldId id="432" r:id="rId4"/>
    <p:sldId id="433" r:id="rId5"/>
    <p:sldId id="434" r:id="rId6"/>
    <p:sldId id="435" r:id="rId7"/>
    <p:sldId id="436" r:id="rId8"/>
    <p:sldId id="437" r:id="rId9"/>
    <p:sldId id="438" r:id="rId10"/>
    <p:sldId id="440" r:id="rId11"/>
    <p:sldId id="439" r:id="rId12"/>
    <p:sldId id="441" r:id="rId13"/>
    <p:sldId id="442" r:id="rId14"/>
    <p:sldId id="443" r:id="rId15"/>
    <p:sldId id="444" r:id="rId16"/>
    <p:sldId id="445" r:id="rId17"/>
    <p:sldId id="446" r:id="rId18"/>
    <p:sldId id="447" r:id="rId19"/>
    <p:sldId id="448" r:id="rId20"/>
    <p:sldId id="449" r:id="rId21"/>
    <p:sldId id="450" r:id="rId22"/>
    <p:sldId id="451" r:id="rId23"/>
    <p:sldId id="452" r:id="rId24"/>
    <p:sldId id="453" r:id="rId25"/>
    <p:sldId id="455" r:id="rId26"/>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66" autoAdjust="0"/>
  </p:normalViewPr>
  <p:slideViewPr>
    <p:cSldViewPr>
      <p:cViewPr varScale="1">
        <p:scale>
          <a:sx n="92" d="100"/>
          <a:sy n="92" d="100"/>
        </p:scale>
        <p:origin x="-19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898103" y="0"/>
            <a:ext cx="2982119" cy="464820"/>
          </a:xfrm>
          <a:prstGeom prst="rect">
            <a:avLst/>
          </a:prstGeom>
        </p:spPr>
        <p:txBody>
          <a:bodyPr vert="horz" lIns="92492" tIns="46246" rIns="92492" bIns="46246" rtlCol="0"/>
          <a:lstStyle>
            <a:lvl1pPr algn="r">
              <a:defRPr sz="1200"/>
            </a:lvl1pPr>
          </a:lstStyle>
          <a:p>
            <a:fld id="{1F223A32-7FCC-4CC6-84B9-32E3878C55C6}" type="datetimeFigureOut">
              <a:rPr lang="en-US" smtClean="0"/>
              <a:t>9/12/2012</a:t>
            </a:fld>
            <a:endParaRPr lang="en-US"/>
          </a:p>
        </p:txBody>
      </p:sp>
      <p:sp>
        <p:nvSpPr>
          <p:cNvPr id="4" name="Footer Placeholder 3"/>
          <p:cNvSpPr>
            <a:spLocks noGrp="1"/>
          </p:cNvSpPr>
          <p:nvPr>
            <p:ph type="ftr" sz="quarter" idx="2"/>
          </p:nvPr>
        </p:nvSpPr>
        <p:spPr>
          <a:xfrm>
            <a:off x="1" y="8829966"/>
            <a:ext cx="2982119" cy="464820"/>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898103" y="8829966"/>
            <a:ext cx="2982119" cy="464820"/>
          </a:xfrm>
          <a:prstGeom prst="rect">
            <a:avLst/>
          </a:prstGeom>
        </p:spPr>
        <p:txBody>
          <a:bodyPr vert="horz" lIns="92492" tIns="46246" rIns="92492" bIns="46246" rtlCol="0" anchor="b"/>
          <a:lstStyle>
            <a:lvl1pPr algn="r">
              <a:defRPr sz="1200"/>
            </a:lvl1pPr>
          </a:lstStyle>
          <a:p>
            <a:fld id="{3CB72118-5145-4343-A704-FF23BA0D6D58}" type="slidenum">
              <a:rPr lang="en-US" smtClean="0"/>
              <a:t>‹#›</a:t>
            </a:fld>
            <a:endParaRPr lang="en-US"/>
          </a:p>
        </p:txBody>
      </p:sp>
    </p:spTree>
    <p:extLst>
      <p:ext uri="{BB962C8B-B14F-4D97-AF65-F5344CB8AC3E}">
        <p14:creationId xmlns:p14="http://schemas.microsoft.com/office/powerpoint/2010/main" val="985198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119" cy="464820"/>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898103" y="0"/>
            <a:ext cx="2982119" cy="464820"/>
          </a:xfrm>
          <a:prstGeom prst="rect">
            <a:avLst/>
          </a:prstGeom>
        </p:spPr>
        <p:txBody>
          <a:bodyPr vert="horz" lIns="92492" tIns="46246" rIns="92492" bIns="46246" rtlCol="0"/>
          <a:lstStyle>
            <a:lvl1pPr algn="r">
              <a:defRPr sz="1200"/>
            </a:lvl1pPr>
          </a:lstStyle>
          <a:p>
            <a:fld id="{4906966B-A473-47A1-A2B1-F37099A87DE8}" type="datetimeFigureOut">
              <a:rPr lang="en-US" smtClean="0"/>
              <a:t>9/12/2012</a:t>
            </a:fld>
            <a:endParaRPr lang="en-US"/>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6"/>
            <a:ext cx="2982119" cy="464820"/>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898103" y="8829966"/>
            <a:ext cx="2982119" cy="464820"/>
          </a:xfrm>
          <a:prstGeom prst="rect">
            <a:avLst/>
          </a:prstGeom>
        </p:spPr>
        <p:txBody>
          <a:bodyPr vert="horz" lIns="92492" tIns="46246" rIns="92492" bIns="46246" rtlCol="0" anchor="b"/>
          <a:lstStyle>
            <a:lvl1pPr algn="r">
              <a:defRPr sz="1200"/>
            </a:lvl1pPr>
          </a:lstStyle>
          <a:p>
            <a:fld id="{0B78B7C1-36A8-4B0B-93A7-0EE82AC0BE9D}" type="slidenum">
              <a:rPr lang="en-US" smtClean="0"/>
              <a:t>‹#›</a:t>
            </a:fld>
            <a:endParaRPr lang="en-US"/>
          </a:p>
        </p:txBody>
      </p:sp>
    </p:spTree>
    <p:extLst>
      <p:ext uri="{BB962C8B-B14F-4D97-AF65-F5344CB8AC3E}">
        <p14:creationId xmlns:p14="http://schemas.microsoft.com/office/powerpoint/2010/main" val="1303703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May Not Use, Depends</a:t>
            </a:r>
            <a:r>
              <a:rPr lang="en-US" b="1" baseline="0" dirty="0" smtClean="0"/>
              <a:t> on Time!!!</a:t>
            </a:r>
            <a:endParaRPr lang="en-US" b="1" dirty="0"/>
          </a:p>
        </p:txBody>
      </p:sp>
      <p:sp>
        <p:nvSpPr>
          <p:cNvPr id="4" name="Slide Number Placeholder 3"/>
          <p:cNvSpPr>
            <a:spLocks noGrp="1"/>
          </p:cNvSpPr>
          <p:nvPr>
            <p:ph type="sldNum" sz="quarter" idx="10"/>
          </p:nvPr>
        </p:nvSpPr>
        <p:spPr/>
        <p:txBody>
          <a:bodyPr/>
          <a:lstStyle/>
          <a:p>
            <a:fld id="{39B5A63A-5564-4225-92B2-7A0DC210AED2}" type="slidenum">
              <a:rPr lang="en-US" smtClean="0"/>
              <a:t>22</a:t>
            </a:fld>
            <a:endParaRPr lang="en-US"/>
          </a:p>
        </p:txBody>
      </p:sp>
    </p:spTree>
    <p:extLst>
      <p:ext uri="{BB962C8B-B14F-4D97-AF65-F5344CB8AC3E}">
        <p14:creationId xmlns:p14="http://schemas.microsoft.com/office/powerpoint/2010/main" val="1047920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24</a:t>
            </a:fld>
            <a:endParaRPr lang="en-US"/>
          </a:p>
        </p:txBody>
      </p:sp>
    </p:spTree>
    <p:extLst>
      <p:ext uri="{BB962C8B-B14F-4D97-AF65-F5344CB8AC3E}">
        <p14:creationId xmlns:p14="http://schemas.microsoft.com/office/powerpoint/2010/main" val="2473580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25</a:t>
            </a:fld>
            <a:endParaRPr lang="en-US"/>
          </a:p>
        </p:txBody>
      </p:sp>
    </p:spTree>
    <p:extLst>
      <p:ext uri="{BB962C8B-B14F-4D97-AF65-F5344CB8AC3E}">
        <p14:creationId xmlns:p14="http://schemas.microsoft.com/office/powerpoint/2010/main" val="2473580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556B7F-4033-4595-87DA-35E755D5DEDC}"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86B184-ADB8-4A06-A4D0-94D9A0AE2280}"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A69107-C4AA-43F1-8311-12D7E7ADF521}"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78B7E-6445-4185-AFEF-6EDE643A1332}"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990580-56EF-43D5-B46E-6D94F1698137}" type="datetime1">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D7DFA08-D6AE-475D-9C9C-0F15501D5E42}" type="datetime1">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3FA5902-2CF6-4A59-B39B-EC4A0FAB0557}" type="datetime1">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9BD08F-512C-4A35-828C-AA74FD115E78}" type="datetime1">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A5D54A-052C-4906-A9A6-C8116A47EDA2}" type="datetime1">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1469D3-FFE4-4450-BBE8-D2132851577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70F285-1953-48BE-B57D-D8C17701C09B}" type="datetime1">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1469D3-FFE4-4450-BBE8-D21328515773}"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8032059-20EA-44FE-9DA6-F32BF8E4E1C8}" type="datetime1">
              <a:rPr lang="en-US" smtClean="0"/>
              <a:t>9/12/2012</a:t>
            </a:fld>
            <a:endParaRPr lang="en-US"/>
          </a:p>
        </p:txBody>
      </p:sp>
      <p:sp>
        <p:nvSpPr>
          <p:cNvPr id="9" name="Slide Number Placeholder 8"/>
          <p:cNvSpPr>
            <a:spLocks noGrp="1"/>
          </p:cNvSpPr>
          <p:nvPr>
            <p:ph type="sldNum" sz="quarter" idx="11"/>
          </p:nvPr>
        </p:nvSpPr>
        <p:spPr/>
        <p:txBody>
          <a:bodyPr/>
          <a:lstStyle/>
          <a:p>
            <a:fld id="{C31469D3-FFE4-4450-BBE8-D21328515773}"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C31469D3-FFE4-4450-BBE8-D21328515773}"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540C63A8-1510-476A-9477-C18A30691E50}" type="datetime1">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hyperlink" Target="mailto:ANRStaffPersonnel@ucdavis.edu"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www.hr.ucdavis.edu/benefits" TargetMode="External"/><Relationship Id="rId5" Type="http://schemas.openxmlformats.org/officeDocument/2006/relationships/hyperlink" Target="http://www.hr.ucdavis.edu/policies" TargetMode="External"/><Relationship Id="rId4" Type="http://schemas.openxmlformats.org/officeDocument/2006/relationships/hyperlink" Target="http://ucanr.org/sites/anrstaff/Administration/Business_Operations/Staff_Personne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mailto:ANRStaffPersonnel@ucdavis.edu"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7543800" cy="2554545"/>
          </a:xfrm>
          <a:prstGeom prst="rect">
            <a:avLst/>
          </a:prstGeom>
          <a:noFill/>
        </p:spPr>
        <p:txBody>
          <a:bodyPr wrap="square" lIns="91440" tIns="45720" rIns="91440" bIns="45720">
            <a:spAutoFit/>
          </a:bodyPr>
          <a:lstStyle/>
          <a:p>
            <a:pPr algn="ctr"/>
            <a:r>
              <a:rPr lang="en-US" sz="80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Labor Relations</a:t>
            </a:r>
            <a:endParaRPr lang="en-US" sz="80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3491003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Work Rules</a:t>
            </a:r>
          </a:p>
          <a:p>
            <a:pPr marL="0" lvl="1" indent="0" algn="ctr">
              <a:buNone/>
            </a:pPr>
            <a:endParaRPr lang="en-US" sz="2000" b="1" dirty="0">
              <a:latin typeface="+mj-lt"/>
            </a:endParaRPr>
          </a:p>
          <a:p>
            <a:pPr marL="0" indent="0">
              <a:buFont typeface="Arial" pitchFamily="34" charset="0"/>
              <a:buNone/>
            </a:pPr>
            <a:r>
              <a:rPr lang="en-US" sz="2000" b="1" dirty="0" smtClean="0">
                <a:latin typeface="+mj-lt"/>
              </a:rPr>
              <a:t>Establishing Work Rules</a:t>
            </a:r>
          </a:p>
          <a:p>
            <a:pPr marL="0" indent="0">
              <a:buNone/>
            </a:pPr>
            <a:r>
              <a:rPr lang="en-US" sz="2000" dirty="0">
                <a:latin typeface="+mj-lt"/>
              </a:rPr>
              <a:t>If you are establishing new work rules or changing existing work rules</a:t>
            </a:r>
            <a:r>
              <a:rPr lang="en-US" sz="2000" dirty="0" smtClean="0">
                <a:latin typeface="+mj-lt"/>
              </a:rPr>
              <a:t>, consult with the Staff Personnel Unit and Labor Relations and keep in mind the new work </a:t>
            </a:r>
            <a:r>
              <a:rPr lang="en-US" sz="2000" dirty="0">
                <a:latin typeface="+mj-lt"/>
              </a:rPr>
              <a:t>rules should be: </a:t>
            </a:r>
            <a:endParaRPr lang="en-US" sz="2000" dirty="0" smtClean="0">
              <a:latin typeface="+mj-lt"/>
            </a:endParaRPr>
          </a:p>
          <a:p>
            <a:pPr marL="0" indent="0">
              <a:buNone/>
            </a:pPr>
            <a:endParaRPr lang="en-US" sz="2000" dirty="0">
              <a:latin typeface="+mj-lt"/>
            </a:endParaRPr>
          </a:p>
          <a:p>
            <a:r>
              <a:rPr lang="en-US" sz="2000" dirty="0" smtClean="0">
                <a:latin typeface="+mj-lt"/>
              </a:rPr>
              <a:t>Necessary </a:t>
            </a:r>
          </a:p>
          <a:p>
            <a:r>
              <a:rPr lang="en-US" sz="2000" dirty="0" smtClean="0">
                <a:latin typeface="+mj-lt"/>
              </a:rPr>
              <a:t>Reasonable</a:t>
            </a:r>
          </a:p>
          <a:p>
            <a:r>
              <a:rPr lang="en-US" sz="2000" dirty="0" smtClean="0">
                <a:latin typeface="+mj-lt"/>
              </a:rPr>
              <a:t>In Compliance </a:t>
            </a:r>
          </a:p>
          <a:p>
            <a:r>
              <a:rPr lang="en-US" sz="2000" dirty="0" smtClean="0">
                <a:latin typeface="+mj-lt"/>
              </a:rPr>
              <a:t>Beneficial </a:t>
            </a:r>
            <a:endParaRPr lang="en-US" sz="2000" dirty="0">
              <a:latin typeface="+mj-lt"/>
            </a:endParaRPr>
          </a:p>
          <a:p>
            <a:r>
              <a:rPr lang="en-US" sz="2000" dirty="0" smtClean="0">
                <a:latin typeface="+mj-lt"/>
              </a:rPr>
              <a:t>Clear</a:t>
            </a:r>
          </a:p>
          <a:p>
            <a:r>
              <a:rPr lang="en-US" sz="2000" dirty="0" smtClean="0">
                <a:latin typeface="+mj-lt"/>
              </a:rPr>
              <a:t>Enforceable</a:t>
            </a:r>
          </a:p>
          <a:p>
            <a:r>
              <a:rPr lang="en-US" sz="2000" dirty="0" smtClean="0">
                <a:latin typeface="+mj-lt"/>
              </a:rPr>
              <a:t>Publicized</a:t>
            </a:r>
          </a:p>
          <a:p>
            <a:pPr marL="0" indent="0">
              <a:buNone/>
            </a:pPr>
            <a:endParaRPr lang="en-US" sz="1800" dirty="0">
              <a:latin typeface="+mj-lt"/>
            </a:endParaRPr>
          </a:p>
          <a:p>
            <a:pPr marL="0" indent="0">
              <a:buNone/>
            </a:pPr>
            <a:endParaRPr lang="en-US" sz="2000" dirty="0">
              <a:latin typeface="+mj-lt"/>
            </a:endParaRPr>
          </a:p>
          <a:p>
            <a:pPr marL="0" indent="0">
              <a:buFont typeface="Arial" pitchFamily="34" charset="0"/>
              <a:buNone/>
            </a:pPr>
            <a:endParaRPr lang="en-US" sz="600"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10</a:t>
            </a:fld>
            <a:endParaRPr lang="en-US"/>
          </a:p>
        </p:txBody>
      </p:sp>
    </p:spTree>
    <p:extLst>
      <p:ext uri="{BB962C8B-B14F-4D97-AF65-F5344CB8AC3E}">
        <p14:creationId xmlns:p14="http://schemas.microsoft.com/office/powerpoint/2010/main" val="13449715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Union Notice Requirements</a:t>
            </a:r>
          </a:p>
          <a:p>
            <a:pPr marL="0" indent="0" algn="ctr">
              <a:buFont typeface="Arial" pitchFamily="34" charset="0"/>
              <a:buNone/>
            </a:pPr>
            <a:r>
              <a:rPr lang="en-US" sz="2000" b="1" dirty="0" smtClean="0">
                <a:latin typeface="+mj-lt"/>
              </a:rPr>
              <a:t>Scenario</a:t>
            </a:r>
          </a:p>
          <a:p>
            <a:pPr marL="0" indent="0">
              <a:buFont typeface="Arial" pitchFamily="34" charset="0"/>
              <a:buNone/>
            </a:pPr>
            <a:endParaRPr lang="en-US" sz="2000" b="1" dirty="0" smtClean="0">
              <a:latin typeface="+mj-lt"/>
            </a:endParaRPr>
          </a:p>
          <a:p>
            <a:pPr marL="0" indent="0">
              <a:buFont typeface="Arial" pitchFamily="34" charset="0"/>
              <a:buNone/>
            </a:pPr>
            <a:r>
              <a:rPr lang="en-US" sz="1800" b="1" dirty="0" smtClean="0">
                <a:latin typeface="+mj-lt"/>
              </a:rPr>
              <a:t>Your location has been experiencing a significant amount of thefts, and it has been determined you will need to place security cameras at the site in order to limit loss of property.  What do you do?</a:t>
            </a:r>
            <a:endParaRPr lang="en-US" sz="1800" b="1" dirty="0">
              <a:latin typeface="+mj-lt"/>
            </a:endParaRPr>
          </a:p>
          <a:p>
            <a:pPr marL="0" indent="0">
              <a:buFont typeface="Arial" pitchFamily="34" charset="0"/>
              <a:buNone/>
            </a:pPr>
            <a:endParaRPr lang="en-US" sz="2000" dirty="0" smtClean="0">
              <a:latin typeface="+mj-lt"/>
            </a:endParaRPr>
          </a:p>
          <a:p>
            <a:pPr marL="0" indent="0">
              <a:spcBef>
                <a:spcPts val="0"/>
              </a:spcBef>
              <a:spcAft>
                <a:spcPts val="600"/>
              </a:spcAft>
              <a:buFont typeface="Arial" pitchFamily="34" charset="0"/>
              <a:buNone/>
            </a:pPr>
            <a:r>
              <a:rPr lang="en-US" sz="1900" dirty="0" smtClean="0">
                <a:latin typeface="+mj-lt"/>
              </a:rPr>
              <a:t>1. Contact the Staff Personnel Unit, giving the exact locations of each camera.</a:t>
            </a:r>
          </a:p>
          <a:p>
            <a:pPr marL="0" indent="0">
              <a:spcBef>
                <a:spcPts val="0"/>
              </a:spcBef>
              <a:spcAft>
                <a:spcPts val="600"/>
              </a:spcAft>
              <a:buFont typeface="Arial" pitchFamily="34" charset="0"/>
              <a:buNone/>
            </a:pPr>
            <a:r>
              <a:rPr lang="en-US" sz="1900" dirty="0" smtClean="0">
                <a:latin typeface="+mj-lt"/>
              </a:rPr>
              <a:t>2. Work with the SPU to notify the appropriate unions of the change in conditions of employment.</a:t>
            </a:r>
          </a:p>
          <a:p>
            <a:pPr marL="0" indent="0">
              <a:spcBef>
                <a:spcPts val="0"/>
              </a:spcBef>
              <a:spcAft>
                <a:spcPts val="600"/>
              </a:spcAft>
              <a:buFont typeface="Arial" pitchFamily="34" charset="0"/>
              <a:buNone/>
            </a:pPr>
            <a:r>
              <a:rPr lang="en-US" sz="1900" dirty="0" smtClean="0">
                <a:latin typeface="+mj-lt"/>
              </a:rPr>
              <a:t>3. Wait.</a:t>
            </a:r>
          </a:p>
          <a:p>
            <a:pPr marL="0" indent="0">
              <a:spcBef>
                <a:spcPts val="0"/>
              </a:spcBef>
              <a:spcAft>
                <a:spcPts val="600"/>
              </a:spcAft>
              <a:buFont typeface="Arial" pitchFamily="34" charset="0"/>
              <a:buNone/>
            </a:pPr>
            <a:r>
              <a:rPr lang="en-US" sz="1900" dirty="0" smtClean="0">
                <a:latin typeface="+mj-lt"/>
              </a:rPr>
              <a:t>4. After consent from the unions, you will be given the approval to move forward with the addition of the security cameras at your location.</a:t>
            </a:r>
            <a:endParaRPr lang="en-US" sz="1900" dirty="0">
              <a:latin typeface="+mj-lt"/>
            </a:endParaRPr>
          </a:p>
          <a:p>
            <a:pPr marL="0" indent="0">
              <a:buNone/>
            </a:pPr>
            <a:endParaRPr lang="en-US" sz="2000" dirty="0"/>
          </a:p>
          <a:p>
            <a:pPr marL="0" indent="0">
              <a:buNone/>
            </a:pPr>
            <a:endParaRPr lang="en-US" sz="2000" b="1" dirty="0"/>
          </a:p>
          <a:p>
            <a:pPr marL="0" indent="0" algn="ctr">
              <a:buNone/>
            </a:pPr>
            <a:endParaRPr lang="en-US" sz="1050" b="1" dirty="0"/>
          </a:p>
          <a:p>
            <a:pPr marL="0" indent="0">
              <a:buNone/>
            </a:pPr>
            <a:endParaRPr lang="en-US" sz="600" dirty="0"/>
          </a:p>
          <a:p>
            <a:pPr marL="0" indent="0">
              <a:buNone/>
            </a:pPr>
            <a:endParaRPr lang="en-US" sz="1200" b="1" dirty="0"/>
          </a:p>
          <a:p>
            <a:endParaRPr lang="en-US" sz="1200" dirty="0"/>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11</a:t>
            </a:fld>
            <a:endParaRPr lang="en-US"/>
          </a:p>
        </p:txBody>
      </p:sp>
    </p:spTree>
    <p:extLst>
      <p:ext uri="{BB962C8B-B14F-4D97-AF65-F5344CB8AC3E}">
        <p14:creationId xmlns:p14="http://schemas.microsoft.com/office/powerpoint/2010/main" val="1444799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Work Rules</a:t>
            </a:r>
          </a:p>
          <a:p>
            <a:pPr marL="0" indent="0">
              <a:buNone/>
            </a:pPr>
            <a:endParaRPr lang="en-US" sz="2000" b="1" dirty="0">
              <a:latin typeface="+mj-lt"/>
            </a:endParaRPr>
          </a:p>
          <a:p>
            <a:pPr marL="0" indent="0">
              <a:buNone/>
            </a:pPr>
            <a:r>
              <a:rPr lang="en-US" sz="2000" b="1" dirty="0">
                <a:latin typeface="+mj-lt"/>
              </a:rPr>
              <a:t>Attendance </a:t>
            </a:r>
            <a:r>
              <a:rPr lang="en-US" sz="2000" b="1" dirty="0" smtClean="0">
                <a:latin typeface="+mj-lt"/>
              </a:rPr>
              <a:t>Standards and Absenteeism</a:t>
            </a:r>
          </a:p>
          <a:p>
            <a:pPr marL="0" indent="0">
              <a:buNone/>
            </a:pPr>
            <a:r>
              <a:rPr lang="en-US" sz="1900" dirty="0" smtClean="0">
                <a:latin typeface="+mj-lt"/>
              </a:rPr>
              <a:t>Employees </a:t>
            </a:r>
            <a:r>
              <a:rPr lang="en-US" sz="1900" dirty="0">
                <a:latin typeface="+mj-lt"/>
              </a:rPr>
              <a:t>are expected to be at work on </a:t>
            </a:r>
            <a:r>
              <a:rPr lang="en-US" sz="1900" dirty="0" smtClean="0">
                <a:latin typeface="+mj-lt"/>
              </a:rPr>
              <a:t>time and to notify their </a:t>
            </a:r>
            <a:r>
              <a:rPr lang="en-US" sz="1900" dirty="0">
                <a:latin typeface="+mj-lt"/>
              </a:rPr>
              <a:t>supervisors when they will be absent because they are ill or for any other unexpected reasons. </a:t>
            </a:r>
            <a:r>
              <a:rPr lang="en-US" sz="1900" dirty="0" smtClean="0">
                <a:latin typeface="+mj-lt"/>
              </a:rPr>
              <a:t> Following </a:t>
            </a:r>
            <a:r>
              <a:rPr lang="en-US" sz="1900" dirty="0">
                <a:latin typeface="+mj-lt"/>
              </a:rPr>
              <a:t>are some guidelines for attendance: </a:t>
            </a:r>
            <a:endParaRPr lang="en-US" sz="1900" dirty="0" smtClean="0">
              <a:latin typeface="+mj-lt"/>
            </a:endParaRPr>
          </a:p>
          <a:p>
            <a:pPr marL="0" indent="0">
              <a:buNone/>
            </a:pPr>
            <a:endParaRPr lang="en-US" sz="1200" dirty="0">
              <a:latin typeface="+mj-lt"/>
            </a:endParaRPr>
          </a:p>
          <a:p>
            <a:r>
              <a:rPr lang="en-US" sz="1900" dirty="0">
                <a:latin typeface="+mj-lt"/>
              </a:rPr>
              <a:t>Keep accurate and current records. </a:t>
            </a:r>
          </a:p>
          <a:p>
            <a:r>
              <a:rPr lang="en-US" sz="1900" dirty="0" smtClean="0">
                <a:latin typeface="+mj-lt"/>
              </a:rPr>
              <a:t>Review </a:t>
            </a:r>
            <a:r>
              <a:rPr lang="en-US" sz="1900" dirty="0">
                <a:latin typeface="+mj-lt"/>
              </a:rPr>
              <a:t>your employees' attendance records. </a:t>
            </a:r>
            <a:endParaRPr lang="en-US" sz="1900" dirty="0" smtClean="0">
              <a:latin typeface="+mj-lt"/>
            </a:endParaRPr>
          </a:p>
          <a:p>
            <a:r>
              <a:rPr lang="en-US" sz="1900" dirty="0" smtClean="0">
                <a:latin typeface="+mj-lt"/>
              </a:rPr>
              <a:t>Ensure </a:t>
            </a:r>
            <a:r>
              <a:rPr lang="en-US" sz="1900" dirty="0">
                <a:latin typeface="+mj-lt"/>
              </a:rPr>
              <a:t>that vacation leave, compensatory time </a:t>
            </a:r>
            <a:r>
              <a:rPr lang="en-US" sz="1900" dirty="0" smtClean="0">
                <a:latin typeface="+mj-lt"/>
              </a:rPr>
              <a:t>off are </a:t>
            </a:r>
            <a:r>
              <a:rPr lang="en-US" sz="1900" dirty="0">
                <a:latin typeface="+mj-lt"/>
              </a:rPr>
              <a:t>scheduled and taken </a:t>
            </a:r>
            <a:r>
              <a:rPr lang="en-US" sz="1900" dirty="0" smtClean="0">
                <a:latin typeface="+mj-lt"/>
              </a:rPr>
              <a:t>based on the </a:t>
            </a:r>
            <a:r>
              <a:rPr lang="en-US" sz="1900" dirty="0">
                <a:latin typeface="+mj-lt"/>
              </a:rPr>
              <a:t>operating needs of your unit and the reason for the request. </a:t>
            </a:r>
          </a:p>
          <a:p>
            <a:r>
              <a:rPr lang="en-US" sz="1900" dirty="0">
                <a:latin typeface="+mj-lt"/>
              </a:rPr>
              <a:t>Take appropriate disciplinary action when an employee abuses attendance standards. </a:t>
            </a:r>
            <a:r>
              <a:rPr lang="en-US" sz="1900" dirty="0" smtClean="0">
                <a:latin typeface="+mj-lt"/>
              </a:rPr>
              <a:t>Consult </a:t>
            </a:r>
            <a:r>
              <a:rPr lang="en-US" sz="1900" dirty="0">
                <a:latin typeface="+mj-lt"/>
              </a:rPr>
              <a:t>with </a:t>
            </a:r>
            <a:r>
              <a:rPr lang="en-US" sz="1900" dirty="0" smtClean="0">
                <a:latin typeface="+mj-lt"/>
              </a:rPr>
              <a:t>the Staff Personnel Unit and Labor Relations before </a:t>
            </a:r>
            <a:r>
              <a:rPr lang="en-US" sz="1900" dirty="0">
                <a:latin typeface="+mj-lt"/>
              </a:rPr>
              <a:t>taking any action. </a:t>
            </a:r>
          </a:p>
          <a:p>
            <a:r>
              <a:rPr lang="en-US" sz="1900" dirty="0">
                <a:latin typeface="+mj-lt"/>
              </a:rPr>
              <a:t>Report all absences accurately and as soon as possible to ensure proper payment.</a:t>
            </a:r>
          </a:p>
          <a:p>
            <a:endParaRPr lang="en-US" sz="165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12</a:t>
            </a:fld>
            <a:endParaRPr lang="en-US"/>
          </a:p>
        </p:txBody>
      </p:sp>
    </p:spTree>
    <p:extLst>
      <p:ext uri="{BB962C8B-B14F-4D97-AF65-F5344CB8AC3E}">
        <p14:creationId xmlns:p14="http://schemas.microsoft.com/office/powerpoint/2010/main" val="1819518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Workplace Behavior</a:t>
            </a:r>
          </a:p>
          <a:p>
            <a:pPr marL="0" lvl="1" indent="0" algn="ctr">
              <a:buNone/>
            </a:pPr>
            <a:endParaRPr lang="en-US" sz="2000" b="1" dirty="0">
              <a:latin typeface="+mj-lt"/>
            </a:endParaRPr>
          </a:p>
          <a:p>
            <a:pPr marL="0" indent="0">
              <a:buNone/>
            </a:pPr>
            <a:r>
              <a:rPr lang="en-US" sz="2000" b="1" dirty="0">
                <a:latin typeface="+mj-lt"/>
              </a:rPr>
              <a:t>Preventative Steps to Maintain a Safe Workplace</a:t>
            </a:r>
          </a:p>
          <a:p>
            <a:pPr marL="0" indent="0">
              <a:buNone/>
            </a:pPr>
            <a:r>
              <a:rPr lang="en-US" sz="1900" dirty="0">
                <a:latin typeface="+mj-lt"/>
              </a:rPr>
              <a:t>Workplaces prone to disruptive incidents are often characterized by high levels of unresolved conflict and poor communication. Conflict at work is normal, but must be addressed promptly and effectively, not avoided or suppressed</a:t>
            </a:r>
            <a:r>
              <a:rPr lang="en-US" sz="1900" dirty="0" smtClean="0">
                <a:latin typeface="+mj-lt"/>
              </a:rPr>
              <a:t>.</a:t>
            </a:r>
          </a:p>
          <a:p>
            <a:pPr marL="0" indent="0">
              <a:buNone/>
            </a:pPr>
            <a:endParaRPr lang="en-US" sz="1900" dirty="0">
              <a:latin typeface="+mj-lt"/>
            </a:endParaRPr>
          </a:p>
          <a:p>
            <a:pPr marL="0" indent="0">
              <a:buNone/>
            </a:pPr>
            <a:r>
              <a:rPr lang="en-US" sz="1900" dirty="0">
                <a:latin typeface="+mj-lt"/>
              </a:rPr>
              <a:t>Disruptive behavior can be reduced or prevented by facilitating a workplace environment that promotes healthy, positive means of airing and resolving </a:t>
            </a:r>
            <a:r>
              <a:rPr lang="en-US" sz="1900" dirty="0" smtClean="0">
                <a:latin typeface="+mj-lt"/>
              </a:rPr>
              <a:t>problems.  </a:t>
            </a:r>
          </a:p>
          <a:p>
            <a:pPr marL="0" indent="0">
              <a:buNone/>
            </a:pPr>
            <a:endParaRPr lang="en-US" sz="1900" dirty="0">
              <a:latin typeface="+mj-lt"/>
            </a:endParaRPr>
          </a:p>
          <a:p>
            <a:pPr marL="0" indent="0">
              <a:buNone/>
            </a:pPr>
            <a:r>
              <a:rPr lang="en-US" sz="1900" dirty="0" smtClean="0">
                <a:latin typeface="+mj-lt"/>
              </a:rPr>
              <a:t>It </a:t>
            </a:r>
            <a:r>
              <a:rPr lang="en-US" sz="1900" dirty="0">
                <a:latin typeface="+mj-lt"/>
              </a:rPr>
              <a:t>is also essential to improve the conflict management skills of managers and staff, to set and enforce clear standards of conduct, and to provide help (e.g. mediation and counseling) to address conflicts early.</a:t>
            </a:r>
          </a:p>
          <a:p>
            <a:pPr marL="0" indent="0" algn="ctr">
              <a:buFont typeface="Arial" pitchFamily="34" charset="0"/>
              <a:buNone/>
            </a:pPr>
            <a:endParaRPr lang="en-US"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13</a:t>
            </a:fld>
            <a:endParaRPr lang="en-US"/>
          </a:p>
        </p:txBody>
      </p:sp>
    </p:spTree>
    <p:extLst>
      <p:ext uri="{BB962C8B-B14F-4D97-AF65-F5344CB8AC3E}">
        <p14:creationId xmlns:p14="http://schemas.microsoft.com/office/powerpoint/2010/main" val="4074358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63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Workplace Behavior</a:t>
            </a:r>
          </a:p>
          <a:p>
            <a:pPr marL="0" lvl="1" indent="0" algn="ctr">
              <a:buNone/>
            </a:pPr>
            <a:endParaRPr lang="en-US" sz="1800" b="1" dirty="0">
              <a:latin typeface="+mj-lt"/>
            </a:endParaRPr>
          </a:p>
          <a:p>
            <a:pPr marL="0" indent="0">
              <a:buNone/>
            </a:pPr>
            <a:r>
              <a:rPr lang="en-US" sz="2000" b="1" dirty="0" smtClean="0">
                <a:latin typeface="+mj-lt"/>
              </a:rPr>
              <a:t>Behavior or Threats in </a:t>
            </a:r>
            <a:r>
              <a:rPr lang="en-US" sz="2000" b="1" dirty="0">
                <a:latin typeface="+mj-lt"/>
              </a:rPr>
              <a:t>the </a:t>
            </a:r>
            <a:r>
              <a:rPr lang="en-US" sz="2000" b="1" dirty="0" smtClean="0">
                <a:latin typeface="+mj-lt"/>
              </a:rPr>
              <a:t>Workplace</a:t>
            </a:r>
          </a:p>
          <a:p>
            <a:pPr marL="0" indent="0">
              <a:buNone/>
            </a:pPr>
            <a:r>
              <a:rPr lang="en-US" sz="1900" dirty="0">
                <a:latin typeface="+mj-lt"/>
              </a:rPr>
              <a:t>Below is a list of </a:t>
            </a:r>
            <a:r>
              <a:rPr lang="en-US" sz="1900" dirty="0" smtClean="0">
                <a:latin typeface="+mj-lt"/>
              </a:rPr>
              <a:t>behaviors/attitudes </a:t>
            </a:r>
            <a:r>
              <a:rPr lang="en-US" sz="1900" dirty="0">
                <a:latin typeface="+mj-lt"/>
              </a:rPr>
              <a:t>that may be indicators of disruptive, threatening, or violent behavior. </a:t>
            </a:r>
            <a:r>
              <a:rPr lang="en-US" sz="1900" dirty="0" smtClean="0">
                <a:latin typeface="+mj-lt"/>
              </a:rPr>
              <a:t> If </a:t>
            </a:r>
            <a:r>
              <a:rPr lang="en-US" sz="1900" dirty="0">
                <a:latin typeface="+mj-lt"/>
              </a:rPr>
              <a:t>you observe a </a:t>
            </a:r>
            <a:r>
              <a:rPr lang="en-US" sz="1900" b="1" dirty="0">
                <a:latin typeface="+mj-lt"/>
              </a:rPr>
              <a:t>pattern</a:t>
            </a:r>
            <a:r>
              <a:rPr lang="en-US" sz="1900" dirty="0">
                <a:latin typeface="+mj-lt"/>
              </a:rPr>
              <a:t> of such behaviors </a:t>
            </a:r>
            <a:r>
              <a:rPr lang="en-US" sz="1900" dirty="0" smtClean="0">
                <a:latin typeface="+mj-lt"/>
              </a:rPr>
              <a:t>that </a:t>
            </a:r>
            <a:r>
              <a:rPr lang="en-US" sz="1900" dirty="0">
                <a:latin typeface="+mj-lt"/>
              </a:rPr>
              <a:t>causes </a:t>
            </a:r>
            <a:r>
              <a:rPr lang="en-US" sz="1900" dirty="0" smtClean="0">
                <a:latin typeface="+mj-lt"/>
              </a:rPr>
              <a:t>concern</a:t>
            </a:r>
            <a:r>
              <a:rPr lang="en-US" sz="1900" dirty="0">
                <a:latin typeface="+mj-lt"/>
              </a:rPr>
              <a:t>, </a:t>
            </a:r>
            <a:r>
              <a:rPr lang="en-US" sz="1900" dirty="0" smtClean="0">
                <a:latin typeface="+mj-lt"/>
              </a:rPr>
              <a:t>call Robert Martinez or Linda Manton.</a:t>
            </a:r>
          </a:p>
          <a:p>
            <a:pPr marL="0" indent="0">
              <a:buNone/>
            </a:pPr>
            <a:endParaRPr lang="en-US" sz="1050" dirty="0" smtClean="0">
              <a:solidFill>
                <a:srgbClr val="FF0000"/>
              </a:solidFill>
              <a:latin typeface="+mj-lt"/>
            </a:endParaRPr>
          </a:p>
          <a:p>
            <a:pPr>
              <a:spcBef>
                <a:spcPts val="0"/>
              </a:spcBef>
              <a:spcAft>
                <a:spcPts val="700"/>
              </a:spcAft>
            </a:pPr>
            <a:r>
              <a:rPr lang="en-US" sz="1900" dirty="0" smtClean="0">
                <a:latin typeface="+mj-lt"/>
              </a:rPr>
              <a:t>Recent </a:t>
            </a:r>
            <a:r>
              <a:rPr lang="en-US" sz="1900" dirty="0">
                <a:latin typeface="+mj-lt"/>
              </a:rPr>
              <a:t>major change in behavior, demeanor, appearance </a:t>
            </a:r>
          </a:p>
          <a:p>
            <a:pPr>
              <a:spcBef>
                <a:spcPts val="0"/>
              </a:spcBef>
              <a:spcAft>
                <a:spcPts val="700"/>
              </a:spcAft>
            </a:pPr>
            <a:r>
              <a:rPr lang="en-US" sz="1900" dirty="0" smtClean="0">
                <a:latin typeface="+mj-lt"/>
              </a:rPr>
              <a:t>Intimidating</a:t>
            </a:r>
            <a:r>
              <a:rPr lang="en-US" sz="1900" dirty="0">
                <a:latin typeface="+mj-lt"/>
              </a:rPr>
              <a:t>, verbally abusive, harasses or mistreats others </a:t>
            </a:r>
          </a:p>
          <a:p>
            <a:pPr>
              <a:spcBef>
                <a:spcPts val="0"/>
              </a:spcBef>
              <a:spcAft>
                <a:spcPts val="700"/>
              </a:spcAft>
            </a:pPr>
            <a:r>
              <a:rPr lang="en-US" sz="1900" dirty="0" smtClean="0">
                <a:latin typeface="+mj-lt"/>
              </a:rPr>
              <a:t>Use/abuse </a:t>
            </a:r>
            <a:r>
              <a:rPr lang="en-US" sz="1900" dirty="0">
                <a:latin typeface="+mj-lt"/>
              </a:rPr>
              <a:t>of drugs and/or alcohol </a:t>
            </a:r>
          </a:p>
          <a:p>
            <a:pPr>
              <a:spcBef>
                <a:spcPts val="0"/>
              </a:spcBef>
              <a:spcAft>
                <a:spcPts val="700"/>
              </a:spcAft>
            </a:pPr>
            <a:r>
              <a:rPr lang="en-US" sz="1900" dirty="0">
                <a:latin typeface="+mj-lt"/>
              </a:rPr>
              <a:t>Unwelcome obsessive romantic </a:t>
            </a:r>
            <a:r>
              <a:rPr lang="en-US" sz="1900" dirty="0" smtClean="0">
                <a:latin typeface="+mj-lt"/>
              </a:rPr>
              <a:t>attention/stalking </a:t>
            </a:r>
            <a:endParaRPr lang="en-US" sz="1900" dirty="0">
              <a:latin typeface="+mj-lt"/>
            </a:endParaRPr>
          </a:p>
          <a:p>
            <a:pPr>
              <a:spcBef>
                <a:spcPts val="0"/>
              </a:spcBef>
              <a:spcAft>
                <a:spcPts val="700"/>
              </a:spcAft>
            </a:pPr>
            <a:r>
              <a:rPr lang="en-US" sz="1900" dirty="0" smtClean="0">
                <a:latin typeface="+mj-lt"/>
              </a:rPr>
              <a:t>Makes </a:t>
            </a:r>
            <a:r>
              <a:rPr lang="en-US" sz="1900" dirty="0">
                <a:latin typeface="+mj-lt"/>
              </a:rPr>
              <a:t>threatening references to other incidents of violence </a:t>
            </a:r>
          </a:p>
          <a:p>
            <a:pPr>
              <a:spcBef>
                <a:spcPts val="0"/>
              </a:spcBef>
              <a:spcAft>
                <a:spcPts val="700"/>
              </a:spcAft>
            </a:pPr>
            <a:r>
              <a:rPr lang="en-US" sz="1900" dirty="0">
                <a:latin typeface="+mj-lt"/>
              </a:rPr>
              <a:t>Makes threats to harm self, others, or property </a:t>
            </a:r>
          </a:p>
          <a:p>
            <a:pPr>
              <a:spcBef>
                <a:spcPts val="0"/>
              </a:spcBef>
              <a:spcAft>
                <a:spcPts val="700"/>
              </a:spcAft>
            </a:pPr>
            <a:r>
              <a:rPr lang="en-US" sz="1900" dirty="0" smtClean="0">
                <a:latin typeface="+mj-lt"/>
              </a:rPr>
              <a:t>Has </a:t>
            </a:r>
            <a:r>
              <a:rPr lang="en-US" sz="1900" dirty="0">
                <a:latin typeface="+mj-lt"/>
              </a:rPr>
              <a:t>known history of violence </a:t>
            </a:r>
          </a:p>
          <a:p>
            <a:pPr>
              <a:spcBef>
                <a:spcPts val="0"/>
              </a:spcBef>
              <a:spcAft>
                <a:spcPts val="700"/>
              </a:spcAft>
            </a:pPr>
            <a:r>
              <a:rPr lang="en-US" sz="1900" dirty="0" smtClean="0">
                <a:latin typeface="+mj-lt"/>
              </a:rPr>
              <a:t>Morally </a:t>
            </a:r>
            <a:r>
              <a:rPr lang="en-US" sz="1900" dirty="0">
                <a:latin typeface="+mj-lt"/>
              </a:rPr>
              <a:t>superior, self-righteous </a:t>
            </a:r>
          </a:p>
          <a:p>
            <a:pPr>
              <a:spcBef>
                <a:spcPts val="0"/>
              </a:spcBef>
              <a:spcAft>
                <a:spcPts val="700"/>
              </a:spcAft>
            </a:pPr>
            <a:r>
              <a:rPr lang="en-US" sz="1900" dirty="0">
                <a:latin typeface="+mj-lt"/>
              </a:rPr>
              <a:t>Feels entitled to special rights and that rules don't apply to him/her</a:t>
            </a:r>
          </a:p>
          <a:p>
            <a:pPr marL="0" indent="0" algn="ctr">
              <a:buFont typeface="Arial" pitchFamily="34" charset="0"/>
              <a:buNone/>
            </a:pPr>
            <a:endParaRPr lang="en-US"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14</a:t>
            </a:fld>
            <a:endParaRPr lang="en-US"/>
          </a:p>
        </p:txBody>
      </p:sp>
    </p:spTree>
    <p:extLst>
      <p:ext uri="{BB962C8B-B14F-4D97-AF65-F5344CB8AC3E}">
        <p14:creationId xmlns:p14="http://schemas.microsoft.com/office/powerpoint/2010/main" val="19643129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3415" y="1036613"/>
            <a:ext cx="7620000" cy="581484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Complaint and Grievance Rights</a:t>
            </a:r>
          </a:p>
          <a:p>
            <a:pPr marL="0" indent="0">
              <a:buNone/>
            </a:pPr>
            <a:endParaRPr lang="en-US" sz="2000" dirty="0" smtClean="0">
              <a:latin typeface="+mj-lt"/>
            </a:endParaRPr>
          </a:p>
          <a:p>
            <a:pPr marL="0" indent="0">
              <a:buNone/>
            </a:pPr>
            <a:r>
              <a:rPr lang="en-US" sz="2000" b="1" dirty="0" smtClean="0">
                <a:latin typeface="+mj-lt"/>
              </a:rPr>
              <a:t>Guiding </a:t>
            </a:r>
            <a:r>
              <a:rPr lang="en-US" sz="2000" b="1" dirty="0">
                <a:latin typeface="+mj-lt"/>
              </a:rPr>
              <a:t>Principles </a:t>
            </a:r>
          </a:p>
          <a:p>
            <a:r>
              <a:rPr lang="en-US" sz="1900" dirty="0" smtClean="0">
                <a:latin typeface="+mj-lt"/>
              </a:rPr>
              <a:t>Respond </a:t>
            </a:r>
            <a:r>
              <a:rPr lang="en-US" sz="1900" dirty="0">
                <a:latin typeface="+mj-lt"/>
              </a:rPr>
              <a:t>quickly, fairly, and effectively to complaints so that a minor issue doesn’t grow into an unresolvable one </a:t>
            </a:r>
            <a:endParaRPr lang="en-US" sz="1900" dirty="0" smtClean="0">
              <a:latin typeface="+mj-lt"/>
            </a:endParaRPr>
          </a:p>
          <a:p>
            <a:r>
              <a:rPr lang="en-US" sz="1900" dirty="0" smtClean="0">
                <a:latin typeface="+mj-lt"/>
              </a:rPr>
              <a:t>Conduct </a:t>
            </a:r>
            <a:r>
              <a:rPr lang="en-US" sz="1900" dirty="0">
                <a:latin typeface="+mj-lt"/>
              </a:rPr>
              <a:t>a thorough </a:t>
            </a:r>
            <a:r>
              <a:rPr lang="en-US" sz="1900" dirty="0" smtClean="0">
                <a:latin typeface="+mj-lt"/>
              </a:rPr>
              <a:t>fact finding/investigation </a:t>
            </a:r>
            <a:r>
              <a:rPr lang="en-US" sz="1900" dirty="0">
                <a:latin typeface="+mj-lt"/>
              </a:rPr>
              <a:t>to make informed </a:t>
            </a:r>
            <a:r>
              <a:rPr lang="en-US" sz="1900" dirty="0" smtClean="0">
                <a:latin typeface="+mj-lt"/>
              </a:rPr>
              <a:t>decisions</a:t>
            </a:r>
          </a:p>
          <a:p>
            <a:r>
              <a:rPr lang="en-US" sz="1900" dirty="0" smtClean="0">
                <a:latin typeface="+mj-lt"/>
              </a:rPr>
              <a:t>Work </a:t>
            </a:r>
            <a:r>
              <a:rPr lang="en-US" sz="1900" dirty="0">
                <a:latin typeface="+mj-lt"/>
              </a:rPr>
              <a:t>with the employee and the </a:t>
            </a:r>
            <a:r>
              <a:rPr lang="en-US" sz="1900" dirty="0" smtClean="0">
                <a:latin typeface="+mj-lt"/>
              </a:rPr>
              <a:t>representative</a:t>
            </a:r>
          </a:p>
          <a:p>
            <a:r>
              <a:rPr lang="en-US" sz="1900" dirty="0" smtClean="0">
                <a:latin typeface="+mj-lt"/>
              </a:rPr>
              <a:t>See </a:t>
            </a:r>
            <a:r>
              <a:rPr lang="en-US" sz="1900" dirty="0">
                <a:latin typeface="+mj-lt"/>
              </a:rPr>
              <a:t>all sides of the issues and be willing to change your decision if warranted by the new information gained during the grievance meeting </a:t>
            </a:r>
          </a:p>
          <a:p>
            <a:pPr marL="0" indent="0">
              <a:buNone/>
            </a:pPr>
            <a:endParaRPr lang="en-US" sz="1400" b="1" dirty="0" smtClean="0">
              <a:latin typeface="+mj-lt"/>
            </a:endParaRPr>
          </a:p>
          <a:p>
            <a:pPr marL="0" indent="0">
              <a:buNone/>
            </a:pPr>
            <a:endParaRPr lang="en-US" sz="1100"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15</a:t>
            </a:fld>
            <a:endParaRPr lang="en-US"/>
          </a:p>
        </p:txBody>
      </p: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19997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3415" y="1036613"/>
            <a:ext cx="7620000" cy="581484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Complaint and Grievance Rights</a:t>
            </a:r>
          </a:p>
          <a:p>
            <a:pPr marL="0" indent="0">
              <a:buNone/>
            </a:pPr>
            <a:endParaRPr lang="en-US" sz="2000" dirty="0" smtClean="0">
              <a:latin typeface="+mj-lt"/>
            </a:endParaRPr>
          </a:p>
          <a:p>
            <a:pPr marL="0" indent="0">
              <a:buNone/>
            </a:pPr>
            <a:r>
              <a:rPr lang="en-US" sz="2000" b="1" dirty="0">
                <a:latin typeface="+mj-lt"/>
              </a:rPr>
              <a:t>Grievance - Corrective Action</a:t>
            </a:r>
          </a:p>
          <a:p>
            <a:pPr marL="0" indent="0">
              <a:buNone/>
            </a:pPr>
            <a:r>
              <a:rPr lang="en-US" sz="2000" dirty="0">
                <a:latin typeface="+mj-lt"/>
              </a:rPr>
              <a:t>If corrective action is to be imposed, the employee shall be advised of her/his right to review under their covered union/university policy on Complaint Resolution. </a:t>
            </a:r>
          </a:p>
          <a:p>
            <a:pPr marL="0" indent="0">
              <a:buNone/>
            </a:pPr>
            <a:endParaRPr lang="en-US" sz="1000" dirty="0">
              <a:latin typeface="+mj-lt"/>
            </a:endParaRPr>
          </a:p>
          <a:p>
            <a:pPr marL="0" indent="0">
              <a:buNone/>
            </a:pPr>
            <a:r>
              <a:rPr lang="en-US" sz="2000" dirty="0">
                <a:latin typeface="+mj-lt"/>
              </a:rPr>
              <a:t>The employee shall be entitled to respond, orally or in writing, to any notice of intent.  A discussion with Labor Relations will be necessary in order to determine review rights, deadlines and supervisor responsibilities.</a:t>
            </a:r>
          </a:p>
          <a:p>
            <a:pPr marL="0" indent="0">
              <a:buNone/>
            </a:pPr>
            <a:endParaRPr lang="en-US" sz="1400" b="1" dirty="0" smtClean="0">
              <a:latin typeface="+mj-lt"/>
            </a:endParaRPr>
          </a:p>
          <a:p>
            <a:pPr marL="0" indent="0">
              <a:buNone/>
            </a:pPr>
            <a:endParaRPr lang="en-US" sz="1100"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16</a:t>
            </a:fld>
            <a:endParaRPr lang="en-US"/>
          </a:p>
        </p:txBody>
      </p: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3584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3415" y="1036613"/>
            <a:ext cx="7620000" cy="581484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Complaint and Grievance Rights</a:t>
            </a:r>
          </a:p>
          <a:p>
            <a:pPr marL="0" indent="0">
              <a:buNone/>
            </a:pPr>
            <a:endParaRPr lang="en-US" sz="2000" dirty="0" smtClean="0">
              <a:latin typeface="+mj-lt"/>
            </a:endParaRPr>
          </a:p>
          <a:p>
            <a:pPr marL="0" indent="0">
              <a:buNone/>
            </a:pPr>
            <a:r>
              <a:rPr lang="en-US" sz="2000" b="1" dirty="0" smtClean="0">
                <a:latin typeface="+mj-lt"/>
              </a:rPr>
              <a:t>Hearing or Arbitration </a:t>
            </a:r>
            <a:r>
              <a:rPr lang="en-US" sz="2000" b="1" dirty="0">
                <a:latin typeface="+mj-lt"/>
              </a:rPr>
              <a:t>of Employee Complaints</a:t>
            </a:r>
          </a:p>
          <a:p>
            <a:pPr marL="0" indent="0">
              <a:buNone/>
            </a:pPr>
            <a:r>
              <a:rPr lang="en-US" sz="2000" dirty="0">
                <a:latin typeface="+mj-lt"/>
              </a:rPr>
              <a:t>When efforts to resolve an employee’s complaint through the grievance procedure fail, the employee and/or union can, in certain instances, appeal the matter to </a:t>
            </a:r>
            <a:r>
              <a:rPr lang="en-US" sz="2000" dirty="0" smtClean="0">
                <a:latin typeface="+mj-lt"/>
              </a:rPr>
              <a:t>hearing or arbitration</a:t>
            </a:r>
            <a:r>
              <a:rPr lang="en-US" sz="2000" dirty="0">
                <a:latin typeface="+mj-lt"/>
              </a:rPr>
              <a:t>. </a:t>
            </a:r>
            <a:r>
              <a:rPr lang="en-US" sz="2000" dirty="0" smtClean="0">
                <a:latin typeface="+mj-lt"/>
              </a:rPr>
              <a:t>The </a:t>
            </a:r>
            <a:r>
              <a:rPr lang="en-US" sz="2000" dirty="0">
                <a:latin typeface="+mj-lt"/>
              </a:rPr>
              <a:t>neutral party, or arbitrator, issues a written decision, which in most instances is final and binding on both parties. </a:t>
            </a:r>
          </a:p>
          <a:p>
            <a:pPr marL="0" indent="0">
              <a:buNone/>
            </a:pPr>
            <a:endParaRPr lang="en-US" sz="1400" b="1" dirty="0" smtClean="0">
              <a:latin typeface="+mj-lt"/>
            </a:endParaRPr>
          </a:p>
          <a:p>
            <a:pPr marL="0" indent="0">
              <a:buNone/>
            </a:pPr>
            <a:endParaRPr lang="en-US" sz="1100"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17</a:t>
            </a:fld>
            <a:endParaRPr lang="en-US"/>
          </a:p>
        </p:txBody>
      </p: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00843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3415" y="1036613"/>
            <a:ext cx="7620000" cy="581484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400" b="1" dirty="0" smtClean="0">
                <a:latin typeface="+mj-lt"/>
              </a:rPr>
              <a:t>Complaint and Grievance Rights</a:t>
            </a:r>
          </a:p>
          <a:p>
            <a:pPr marL="0" indent="0">
              <a:buNone/>
            </a:pPr>
            <a:endParaRPr lang="en-US" sz="2000" dirty="0" smtClean="0">
              <a:latin typeface="+mj-lt"/>
            </a:endParaRPr>
          </a:p>
          <a:p>
            <a:pPr marL="0" indent="0">
              <a:buNone/>
            </a:pPr>
            <a:r>
              <a:rPr lang="en-US" sz="2000" b="1" dirty="0">
                <a:latin typeface="+mj-lt"/>
              </a:rPr>
              <a:t>Arbitration Under the Collective Bargaining Agreements </a:t>
            </a:r>
            <a:r>
              <a:rPr lang="en-US" sz="2000" b="1" dirty="0" smtClean="0">
                <a:latin typeface="+mj-lt"/>
              </a:rPr>
              <a:t> and PPSM</a:t>
            </a:r>
            <a:endParaRPr lang="en-US" sz="2000" b="1" dirty="0">
              <a:latin typeface="+mj-lt"/>
            </a:endParaRPr>
          </a:p>
          <a:p>
            <a:pPr marL="0" indent="0">
              <a:buNone/>
            </a:pPr>
            <a:r>
              <a:rPr lang="en-US" sz="2000" dirty="0">
                <a:latin typeface="+mj-lt"/>
              </a:rPr>
              <a:t>Generally, under the labor agreements, only the union may appeal issues to arbitration.  The arbitrator, whose decisions are final and binding, is selected from a permanent pre-approved panel.  Costs are shared equally by the union and the University.  </a:t>
            </a:r>
            <a:endParaRPr lang="en-US" sz="2000" dirty="0" smtClean="0">
              <a:latin typeface="+mj-lt"/>
            </a:endParaRPr>
          </a:p>
          <a:p>
            <a:pPr marL="0" indent="0">
              <a:buNone/>
            </a:pPr>
            <a:endParaRPr lang="en-US" sz="2000" b="1" dirty="0" smtClean="0">
              <a:latin typeface="+mj-lt"/>
            </a:endParaRPr>
          </a:p>
          <a:p>
            <a:pPr marL="0" indent="0">
              <a:buNone/>
            </a:pPr>
            <a:r>
              <a:rPr lang="en-US" sz="2000" dirty="0">
                <a:latin typeface="+mj-lt"/>
              </a:rPr>
              <a:t>Only certain issues are subject to </a:t>
            </a:r>
            <a:r>
              <a:rPr lang="en-US" sz="2000" dirty="0" smtClean="0">
                <a:latin typeface="+mj-lt"/>
              </a:rPr>
              <a:t>hearing under the PPSM.  Contact the Staff Personnel Unit for more details.</a:t>
            </a:r>
            <a:endParaRPr lang="en-US" sz="2000" dirty="0">
              <a:latin typeface="+mj-lt"/>
            </a:endParaRPr>
          </a:p>
          <a:p>
            <a:pPr marL="0" indent="0">
              <a:buNone/>
            </a:pPr>
            <a:endParaRPr lang="en-US" sz="1100" dirty="0">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18</a:t>
            </a:fld>
            <a:endParaRPr lang="en-US"/>
          </a:p>
        </p:txBody>
      </p: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857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lgn="ctr">
              <a:buNone/>
            </a:pPr>
            <a:endParaRPr lang="en-US" sz="2400" b="1" dirty="0">
              <a:latin typeface="+mj-lt"/>
            </a:endParaRPr>
          </a:p>
          <a:p>
            <a:pPr marL="0" indent="0">
              <a:buNone/>
            </a:pPr>
            <a:r>
              <a:rPr lang="en-US" sz="1800" b="1" dirty="0">
                <a:latin typeface="+mj-lt"/>
              </a:rPr>
              <a:t>Improper Governmental Activities</a:t>
            </a:r>
          </a:p>
          <a:p>
            <a:pPr marL="0" indent="0">
              <a:buNone/>
            </a:pPr>
            <a:r>
              <a:rPr lang="en-US" sz="1800" dirty="0" smtClean="0">
                <a:latin typeface="+mj-lt"/>
              </a:rPr>
              <a:t>Improper governmental activities are any activity </a:t>
            </a:r>
            <a:r>
              <a:rPr lang="en-US" sz="1800" dirty="0">
                <a:latin typeface="+mj-lt"/>
              </a:rPr>
              <a:t>by a state agency or employee that is undertaken in the performance of the employee’s official duties, whether or not that action is within the scope of the individual’s employment, and that: </a:t>
            </a:r>
            <a:endParaRPr lang="en-US" sz="1800" dirty="0" smtClean="0">
              <a:latin typeface="+mj-lt"/>
            </a:endParaRPr>
          </a:p>
          <a:p>
            <a:pPr marL="0" indent="0">
              <a:buNone/>
            </a:pPr>
            <a:endParaRPr lang="en-US" sz="1000" dirty="0">
              <a:latin typeface="+mj-lt"/>
            </a:endParaRPr>
          </a:p>
          <a:p>
            <a:pPr marL="0" indent="0">
              <a:buNone/>
            </a:pPr>
            <a:r>
              <a:rPr lang="en-US" sz="1800" b="1" dirty="0">
                <a:latin typeface="+mj-lt"/>
              </a:rPr>
              <a:t>A. </a:t>
            </a:r>
            <a:r>
              <a:rPr lang="en-US" sz="1800" dirty="0">
                <a:latin typeface="+mj-lt"/>
              </a:rPr>
              <a:t>is in violation of any state or federal law or regulation, including but not limited to corruption, malfeasance, bribery, theft of government property, fraudulent claims, fraud, coercion, conversion, malicious prosecution, misuse of government property, or willful omission to perform duty; or </a:t>
            </a:r>
            <a:endParaRPr lang="en-US" sz="1800" dirty="0" smtClean="0">
              <a:latin typeface="+mj-lt"/>
            </a:endParaRPr>
          </a:p>
          <a:p>
            <a:pPr marL="0" indent="0">
              <a:buNone/>
            </a:pPr>
            <a:endParaRPr lang="en-US" sz="1000" dirty="0">
              <a:latin typeface="+mj-lt"/>
            </a:endParaRPr>
          </a:p>
          <a:p>
            <a:pPr marL="0" indent="0">
              <a:buNone/>
            </a:pPr>
            <a:r>
              <a:rPr lang="en-US" sz="1800" b="1" dirty="0">
                <a:latin typeface="+mj-lt"/>
              </a:rPr>
              <a:t>B. </a:t>
            </a:r>
            <a:r>
              <a:rPr lang="en-US" sz="1800" dirty="0">
                <a:latin typeface="+mj-lt"/>
              </a:rPr>
              <a:t>is economically wasteful, or involves gross misconduct, incompetency, or inefficiency. </a:t>
            </a: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19</a:t>
            </a:fld>
            <a:endParaRPr lang="en-US"/>
          </a:p>
        </p:txBody>
      </p:sp>
    </p:spTree>
    <p:extLst>
      <p:ext uri="{BB962C8B-B14F-4D97-AF65-F5344CB8AC3E}">
        <p14:creationId xmlns:p14="http://schemas.microsoft.com/office/powerpoint/2010/main" val="25649787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600" y="89093"/>
            <a:ext cx="6781800" cy="1070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228600" y="1447800"/>
            <a:ext cx="7949515" cy="5427127"/>
          </a:xfrm>
          <a:prstGeom prst="rect">
            <a:avLst/>
          </a:prstGeom>
          <a:noFill/>
        </p:spPr>
        <p:txBody>
          <a:bodyPr wrap="square" rtlCol="0">
            <a:spAutoFit/>
          </a:bodyPr>
          <a:lstStyle/>
          <a:p>
            <a:pPr algn="ctr"/>
            <a:r>
              <a:rPr lang="en-US" sz="2800" b="1" dirty="0" smtClean="0">
                <a:solidFill>
                  <a:schemeClr val="tx2"/>
                </a:solidFill>
                <a:latin typeface="+mj-lt"/>
              </a:rPr>
              <a:t>Labor Relations Objectives</a:t>
            </a:r>
          </a:p>
          <a:p>
            <a:pPr algn="ctr"/>
            <a:endParaRPr lang="en-US" b="1" dirty="0" smtClean="0">
              <a:solidFill>
                <a:schemeClr val="tx2"/>
              </a:solidFill>
              <a:latin typeface="+mj-lt"/>
            </a:endParaRPr>
          </a:p>
          <a:p>
            <a:r>
              <a:rPr lang="en-US" sz="2400" dirty="0" smtClean="0">
                <a:latin typeface="+mj-lt"/>
              </a:rPr>
              <a:t>In this training you will learn about Labor Relations and the current issues and trends we face at ANR.</a:t>
            </a:r>
          </a:p>
          <a:p>
            <a:pPr algn="ctr"/>
            <a:endParaRPr lang="en-US" sz="1400" dirty="0" smtClean="0">
              <a:latin typeface="Corbel" pitchFamily="34" charset="0"/>
            </a:endParaRPr>
          </a:p>
          <a:p>
            <a:pPr marL="342900" indent="-342900">
              <a:spcAft>
                <a:spcPts val="800"/>
              </a:spcAft>
              <a:buFont typeface="Arial" pitchFamily="34" charset="0"/>
              <a:buChar char="•"/>
            </a:pPr>
            <a:r>
              <a:rPr lang="en-US" sz="2400" dirty="0" smtClean="0">
                <a:latin typeface="Cambria" pitchFamily="18" charset="0"/>
              </a:rPr>
              <a:t>To learn what collective bargaining is and how it relates to supervisors.</a:t>
            </a:r>
          </a:p>
          <a:p>
            <a:pPr marL="342900" indent="-342900">
              <a:spcAft>
                <a:spcPts val="800"/>
              </a:spcAft>
              <a:buFont typeface="Arial" pitchFamily="34" charset="0"/>
              <a:buChar char="•"/>
            </a:pPr>
            <a:r>
              <a:rPr lang="en-US" sz="2400" dirty="0" smtClean="0">
                <a:latin typeface="Cambria" pitchFamily="18" charset="0"/>
              </a:rPr>
              <a:t>To understand what the supervisors responsibilities are in Labor Relations</a:t>
            </a:r>
          </a:p>
          <a:p>
            <a:pPr marL="342900" indent="-342900">
              <a:spcAft>
                <a:spcPts val="800"/>
              </a:spcAft>
              <a:buFont typeface="Arial" pitchFamily="34" charset="0"/>
              <a:buChar char="•"/>
            </a:pPr>
            <a:r>
              <a:rPr lang="en-US" sz="2400" dirty="0" smtClean="0">
                <a:latin typeface="Cambria" pitchFamily="18" charset="0"/>
              </a:rPr>
              <a:t>To become familiar with the requirements to institute  rules and changes in workplace rules or procedures.</a:t>
            </a:r>
          </a:p>
          <a:p>
            <a:pPr marL="342900" indent="-342900">
              <a:spcAft>
                <a:spcPts val="800"/>
              </a:spcAft>
              <a:buFont typeface="Arial" pitchFamily="34" charset="0"/>
              <a:buChar char="•"/>
            </a:pPr>
            <a:r>
              <a:rPr lang="en-US" sz="2400" dirty="0" smtClean="0">
                <a:latin typeface="Cambria" pitchFamily="18" charset="0"/>
              </a:rPr>
              <a:t>To understand what the current issues in Labor Relations are.</a:t>
            </a:r>
          </a:p>
          <a:p>
            <a:pPr marL="342900" indent="-342900">
              <a:buFont typeface="Arial" pitchFamily="34" charset="0"/>
              <a:buChar char="•"/>
            </a:pPr>
            <a:endParaRPr lang="en-US" sz="2000" dirty="0" smtClean="0"/>
          </a:p>
        </p:txBody>
      </p:sp>
      <p:cxnSp>
        <p:nvCxnSpPr>
          <p:cNvPr id="11" name="Straight Connector 10"/>
          <p:cNvCxnSpPr/>
          <p:nvPr/>
        </p:nvCxnSpPr>
        <p:spPr>
          <a:xfrm>
            <a:off x="0" y="1234099"/>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2</a:t>
            </a:fld>
            <a:endParaRPr lang="en-US"/>
          </a:p>
        </p:txBody>
      </p:sp>
    </p:spTree>
    <p:extLst>
      <p:ext uri="{BB962C8B-B14F-4D97-AF65-F5344CB8AC3E}">
        <p14:creationId xmlns:p14="http://schemas.microsoft.com/office/powerpoint/2010/main" val="25872197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lgn="ctr">
              <a:buNone/>
            </a:pPr>
            <a:endParaRPr lang="en-US" sz="2400" b="1" dirty="0">
              <a:latin typeface="+mj-lt"/>
            </a:endParaRPr>
          </a:p>
          <a:p>
            <a:pPr marL="0" indent="0">
              <a:buNone/>
            </a:pPr>
            <a:r>
              <a:rPr lang="en-US" sz="1800" b="1" dirty="0" smtClean="0">
                <a:latin typeface="+mj-lt"/>
              </a:rPr>
              <a:t>Whistleblower </a:t>
            </a:r>
            <a:r>
              <a:rPr lang="en-US" sz="1800" b="1" dirty="0">
                <a:latin typeface="+mj-lt"/>
              </a:rPr>
              <a:t>Protection</a:t>
            </a:r>
          </a:p>
          <a:p>
            <a:pPr marL="0" indent="0">
              <a:buNone/>
            </a:pPr>
            <a:r>
              <a:rPr lang="en-US" sz="1800" dirty="0">
                <a:latin typeface="+mj-lt"/>
              </a:rPr>
              <a:t>If you suspect that </a:t>
            </a:r>
            <a:r>
              <a:rPr lang="en-US" sz="1800" dirty="0" smtClean="0">
                <a:latin typeface="+mj-lt"/>
              </a:rPr>
              <a:t>an ANR </a:t>
            </a:r>
            <a:r>
              <a:rPr lang="en-US" sz="1800" dirty="0">
                <a:latin typeface="+mj-lt"/>
              </a:rPr>
              <a:t>employee is engaged in unethical behavior that constitutes an improper governmental activity, the University encourages you to report your suspicions so that the campus can investigate the matter and take prompt corrective action as needed. </a:t>
            </a:r>
            <a:endParaRPr lang="en-US" sz="1800" dirty="0" smtClean="0">
              <a:latin typeface="+mj-lt"/>
            </a:endParaRPr>
          </a:p>
          <a:p>
            <a:pPr marL="0" indent="0">
              <a:buNone/>
            </a:pPr>
            <a:endParaRPr lang="en-US" sz="1800" dirty="0">
              <a:latin typeface="+mj-lt"/>
            </a:endParaRPr>
          </a:p>
          <a:p>
            <a:pPr marL="0" indent="0">
              <a:buNone/>
            </a:pPr>
            <a:r>
              <a:rPr lang="en-US" sz="1800" dirty="0" smtClean="0">
                <a:latin typeface="+mj-lt"/>
              </a:rPr>
              <a:t>The </a:t>
            </a:r>
            <a:r>
              <a:rPr lang="en-US" sz="1800" dirty="0">
                <a:latin typeface="+mj-lt"/>
              </a:rPr>
              <a:t>University’s Whistleblower Protection Policy protects employees and applicants for employment from retaliation for reporting suspected improper governmental activities. </a:t>
            </a:r>
            <a:r>
              <a:rPr lang="en-US" sz="1800" dirty="0" smtClean="0">
                <a:latin typeface="+mj-lt"/>
              </a:rPr>
              <a:t>The </a:t>
            </a:r>
            <a:r>
              <a:rPr lang="en-US" sz="1800" dirty="0">
                <a:latin typeface="+mj-lt"/>
              </a:rPr>
              <a:t>University accepts anonymous whistleblower reports.  Anonymous whistleblowers should provide sufficient detail so that the University can properly evaluate the complaint.  In the absence of sufficient detail and corroborating evidence, the University may not be able to investigate the complaint</a:t>
            </a:r>
            <a:r>
              <a:rPr lang="en-US" sz="1800" dirty="0" smtClean="0">
                <a:latin typeface="+mj-lt"/>
              </a:rPr>
              <a:t>.</a:t>
            </a:r>
          </a:p>
          <a:p>
            <a:pPr marL="0" indent="0">
              <a:buNone/>
            </a:pPr>
            <a:endParaRPr lang="en-US" sz="2000" dirty="0">
              <a:solidFill>
                <a:srgbClr val="FF0000"/>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20</a:t>
            </a:fld>
            <a:endParaRPr lang="en-US"/>
          </a:p>
        </p:txBody>
      </p:sp>
    </p:spTree>
    <p:extLst>
      <p:ext uri="{BB962C8B-B14F-4D97-AF65-F5344CB8AC3E}">
        <p14:creationId xmlns:p14="http://schemas.microsoft.com/office/powerpoint/2010/main" val="1289046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lgn="ctr">
              <a:buNone/>
            </a:pPr>
            <a:endParaRPr lang="en-US" sz="2400" b="1" dirty="0">
              <a:latin typeface="+mj-lt"/>
            </a:endParaRPr>
          </a:p>
          <a:p>
            <a:pPr marL="0" indent="0">
              <a:buNone/>
            </a:pPr>
            <a:r>
              <a:rPr lang="en-US" sz="1800" b="1" dirty="0" smtClean="0">
                <a:latin typeface="+mj-lt"/>
              </a:rPr>
              <a:t>Sexual </a:t>
            </a:r>
            <a:r>
              <a:rPr lang="en-US" sz="1800" b="1" dirty="0">
                <a:latin typeface="+mj-lt"/>
              </a:rPr>
              <a:t>Harassment</a:t>
            </a:r>
          </a:p>
          <a:p>
            <a:pPr marL="0" indent="0">
              <a:buNone/>
            </a:pPr>
            <a:r>
              <a:rPr lang="en-US" sz="1800" dirty="0">
                <a:latin typeface="+mj-lt"/>
              </a:rPr>
              <a:t>Sexual harassment can be defined as: unwanted sexual attention or behavior which negatively affects the work or learning environment. In some cases, this occurs when a person in a position of power uses that power to coerce a subordinate into providing sexual favors. The imbalance of power creates a situation in which the subordinate does not feel free to say "no</a:t>
            </a:r>
            <a:r>
              <a:rPr lang="en-US" sz="1800" dirty="0" smtClean="0">
                <a:latin typeface="+mj-lt"/>
              </a:rPr>
              <a:t>.“</a:t>
            </a:r>
          </a:p>
          <a:p>
            <a:pPr marL="0" indent="0">
              <a:buNone/>
            </a:pPr>
            <a:endParaRPr lang="en-US" sz="1800" dirty="0">
              <a:latin typeface="+mj-lt"/>
            </a:endParaRPr>
          </a:p>
          <a:p>
            <a:pPr marL="0" indent="0">
              <a:buNone/>
            </a:pPr>
            <a:r>
              <a:rPr lang="en-US" sz="1800" dirty="0" smtClean="0">
                <a:latin typeface="+mj-lt"/>
              </a:rPr>
              <a:t>In </a:t>
            </a:r>
            <a:r>
              <a:rPr lang="en-US" sz="1800" dirty="0">
                <a:latin typeface="+mj-lt"/>
              </a:rPr>
              <a:t>some instances of sexual harassment, there is behavior of a sexual nature in the workplace or learning environment which creates an intimidating, offensive or hostile environment that disrupts people's ability to do their job or learn. This behavior may occur between peers or between people with unequal power</a:t>
            </a:r>
            <a:r>
              <a:rPr lang="en-US" sz="1800" dirty="0" smtClean="0">
                <a:latin typeface="+mj-lt"/>
              </a:rPr>
              <a:t>.</a:t>
            </a:r>
          </a:p>
          <a:p>
            <a:pPr marL="0" indent="0">
              <a:buNone/>
            </a:pPr>
            <a:endParaRPr lang="en-US" sz="1800" dirty="0">
              <a:latin typeface="+mj-lt"/>
            </a:endParaRPr>
          </a:p>
          <a:p>
            <a:pPr marL="0" indent="0">
              <a:buNone/>
            </a:pPr>
            <a:r>
              <a:rPr lang="en-US" sz="1800" dirty="0">
                <a:latin typeface="+mj-lt"/>
              </a:rPr>
              <a:t>Sexual harassment is prohibited by law and University policy.</a:t>
            </a: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21</a:t>
            </a:fld>
            <a:endParaRPr lang="en-US"/>
          </a:p>
        </p:txBody>
      </p:sp>
    </p:spTree>
    <p:extLst>
      <p:ext uri="{BB962C8B-B14F-4D97-AF65-F5344CB8AC3E}">
        <p14:creationId xmlns:p14="http://schemas.microsoft.com/office/powerpoint/2010/main" val="19530297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lgn="ctr">
              <a:buNone/>
            </a:pPr>
            <a:r>
              <a:rPr lang="en-US" sz="1800" b="1" dirty="0" smtClean="0">
                <a:latin typeface="+mj-lt"/>
              </a:rPr>
              <a:t>Scenario</a:t>
            </a:r>
          </a:p>
          <a:p>
            <a:pPr marL="0" indent="0" algn="ctr">
              <a:buNone/>
            </a:pPr>
            <a:endParaRPr lang="en-US" sz="2000" b="1" dirty="0">
              <a:latin typeface="+mj-lt"/>
            </a:endParaRPr>
          </a:p>
          <a:p>
            <a:pPr marL="0" indent="0">
              <a:buNone/>
            </a:pPr>
            <a:r>
              <a:rPr lang="en-US" sz="2000" b="1" dirty="0" smtClean="0">
                <a:latin typeface="+mj-lt"/>
              </a:rPr>
              <a:t>An employee comes to you about overhearing an inappropriate conversation between two employees.  What do you do?</a:t>
            </a:r>
          </a:p>
          <a:p>
            <a:pPr marL="0" indent="0">
              <a:buNone/>
            </a:pPr>
            <a:endParaRPr lang="en-US" sz="1400" dirty="0">
              <a:latin typeface="+mj-lt"/>
            </a:endParaRPr>
          </a:p>
          <a:p>
            <a:pPr marL="0" indent="0">
              <a:spcBef>
                <a:spcPts val="0"/>
              </a:spcBef>
              <a:spcAft>
                <a:spcPts val="1200"/>
              </a:spcAft>
              <a:buNone/>
            </a:pPr>
            <a:r>
              <a:rPr lang="en-US" sz="1800" dirty="0" smtClean="0">
                <a:latin typeface="+mj-lt"/>
              </a:rPr>
              <a:t>1. Ensure that your employees are safe and out of harms way. </a:t>
            </a:r>
          </a:p>
          <a:p>
            <a:pPr marL="0" indent="0">
              <a:spcBef>
                <a:spcPts val="0"/>
              </a:spcBef>
              <a:spcAft>
                <a:spcPts val="1200"/>
              </a:spcAft>
              <a:buNone/>
            </a:pPr>
            <a:r>
              <a:rPr lang="en-US" sz="1800" dirty="0" smtClean="0">
                <a:latin typeface="+mj-lt"/>
              </a:rPr>
              <a:t>2. Contact Linda Manton or Robert Martinez immediately.</a:t>
            </a:r>
          </a:p>
          <a:p>
            <a:pPr marL="0" indent="0">
              <a:spcBef>
                <a:spcPts val="0"/>
              </a:spcBef>
              <a:spcAft>
                <a:spcPts val="1200"/>
              </a:spcAft>
              <a:buNone/>
            </a:pPr>
            <a:r>
              <a:rPr lang="en-US" sz="1800" dirty="0">
                <a:latin typeface="+mj-lt"/>
              </a:rPr>
              <a:t>3</a:t>
            </a:r>
            <a:r>
              <a:rPr lang="en-US" sz="1800" dirty="0" smtClean="0">
                <a:latin typeface="+mj-lt"/>
              </a:rPr>
              <a:t>. You will be asked a series of questions regarding the situation, and will be asked to do an investigation of the alleged incident.</a:t>
            </a:r>
          </a:p>
          <a:p>
            <a:pPr marL="0" indent="0">
              <a:spcBef>
                <a:spcPts val="0"/>
              </a:spcBef>
              <a:spcAft>
                <a:spcPts val="1200"/>
              </a:spcAft>
              <a:buNone/>
            </a:pPr>
            <a:r>
              <a:rPr lang="en-US" sz="1800" dirty="0">
                <a:latin typeface="+mj-lt"/>
              </a:rPr>
              <a:t>4</a:t>
            </a:r>
            <a:r>
              <a:rPr lang="en-US" sz="1800" dirty="0" smtClean="0">
                <a:latin typeface="+mj-lt"/>
              </a:rPr>
              <a:t>. You will write a report detailing the account and your opinion on the matter.</a:t>
            </a:r>
          </a:p>
          <a:p>
            <a:pPr marL="0" indent="0">
              <a:spcBef>
                <a:spcPts val="0"/>
              </a:spcBef>
              <a:spcAft>
                <a:spcPts val="1200"/>
              </a:spcAft>
              <a:buNone/>
            </a:pPr>
            <a:r>
              <a:rPr lang="en-US" sz="1800" dirty="0" smtClean="0">
                <a:latin typeface="+mj-lt"/>
              </a:rPr>
              <a:t>5. Depending on the severity of the situation, employees may need to be retrained, counseled or a corrective action may need to occur.  The SPU will assist in determining next steps.</a:t>
            </a:r>
          </a:p>
          <a:p>
            <a:pPr marL="0" indent="0">
              <a:buNone/>
            </a:pPr>
            <a:r>
              <a:rPr lang="en-US" sz="2000" dirty="0" smtClean="0">
                <a:latin typeface="+mj-lt"/>
              </a:rPr>
              <a:t> </a:t>
            </a:r>
          </a:p>
          <a:p>
            <a:pPr marL="0" indent="0">
              <a:buNone/>
            </a:pPr>
            <a:endParaRPr lang="en-US" sz="2000" dirty="0" smtClean="0">
              <a:latin typeface="+mj-lt"/>
            </a:endParaRPr>
          </a:p>
          <a:p>
            <a:pPr marL="0" indent="0">
              <a:buNone/>
            </a:pPr>
            <a:endParaRPr lang="en-US" sz="1600" dirty="0">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22</a:t>
            </a:fld>
            <a:endParaRPr lang="en-US"/>
          </a:p>
        </p:txBody>
      </p:sp>
    </p:spTree>
    <p:extLst>
      <p:ext uri="{BB962C8B-B14F-4D97-AF65-F5344CB8AC3E}">
        <p14:creationId xmlns:p14="http://schemas.microsoft.com/office/powerpoint/2010/main" val="39411186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buNone/>
            </a:pPr>
            <a:endParaRPr lang="en-US" sz="1800" dirty="0">
              <a:solidFill>
                <a:srgbClr val="FF0000"/>
              </a:solidFill>
              <a:latin typeface="+mj-lt"/>
            </a:endParaRPr>
          </a:p>
          <a:p>
            <a:pPr marL="0" indent="0">
              <a:buNone/>
            </a:pPr>
            <a:r>
              <a:rPr lang="en-US" sz="1800" b="1" dirty="0" smtClean="0">
                <a:latin typeface="+mj-lt"/>
              </a:rPr>
              <a:t>Affirmative Action</a:t>
            </a:r>
          </a:p>
          <a:p>
            <a:pPr marL="0" indent="0">
              <a:buNone/>
            </a:pPr>
            <a:r>
              <a:rPr lang="en-US" sz="1800" dirty="0" smtClean="0">
                <a:latin typeface="+mj-lt"/>
              </a:rPr>
              <a:t>The </a:t>
            </a:r>
            <a:r>
              <a:rPr lang="en-US" sz="1800" dirty="0">
                <a:latin typeface="+mj-lt"/>
              </a:rPr>
              <a:t>University of California Division of Agriculture &amp; Natural Resources (ANR) prohibits discrimination or harassment of any person in any of its programs or activities. </a:t>
            </a:r>
            <a:endParaRPr lang="en-US" sz="1800" dirty="0" smtClean="0">
              <a:latin typeface="+mj-lt"/>
            </a:endParaRPr>
          </a:p>
          <a:p>
            <a:pPr marL="0" indent="0">
              <a:buNone/>
            </a:pPr>
            <a:endParaRPr lang="en-US" sz="1800" dirty="0">
              <a:latin typeface="+mj-lt"/>
            </a:endParaRPr>
          </a:p>
          <a:p>
            <a:pPr marL="0" indent="0">
              <a:buNone/>
            </a:pPr>
            <a:r>
              <a:rPr lang="en-US" sz="1800" dirty="0" smtClean="0">
                <a:latin typeface="+mj-lt"/>
              </a:rPr>
              <a:t>The complete </a:t>
            </a:r>
            <a:r>
              <a:rPr lang="en-US" sz="1800" dirty="0">
                <a:latin typeface="+mj-lt"/>
              </a:rPr>
              <a:t>nondiscrimination policy statement can be found at: </a:t>
            </a:r>
          </a:p>
          <a:p>
            <a:pPr marL="0" indent="0">
              <a:buNone/>
            </a:pPr>
            <a:r>
              <a:rPr lang="en-US" sz="1800" u="sng" dirty="0" smtClean="0">
                <a:solidFill>
                  <a:srgbClr val="004F8A"/>
                </a:solidFill>
                <a:latin typeface="+mj-lt"/>
              </a:rPr>
              <a:t>http</a:t>
            </a:r>
            <a:r>
              <a:rPr lang="en-US" sz="1800" u="sng" dirty="0">
                <a:solidFill>
                  <a:srgbClr val="004F8A"/>
                </a:solidFill>
                <a:latin typeface="+mj-lt"/>
              </a:rPr>
              <a:t>://ucanr.org/sites/anrstaff/files/107734.doc  </a:t>
            </a:r>
          </a:p>
          <a:p>
            <a:pPr marL="0" indent="0">
              <a:buNone/>
            </a:pPr>
            <a:endParaRPr lang="en-US" sz="800" dirty="0" smtClean="0">
              <a:latin typeface="+mj-lt"/>
            </a:endParaRPr>
          </a:p>
          <a:p>
            <a:pPr marL="0" indent="0">
              <a:buNone/>
            </a:pPr>
            <a:endParaRPr lang="en-US" sz="800" dirty="0">
              <a:latin typeface="+mj-lt"/>
            </a:endParaRPr>
          </a:p>
          <a:p>
            <a:pPr marL="0" indent="0">
              <a:buNone/>
            </a:pPr>
            <a:r>
              <a:rPr lang="en-US" sz="1800" dirty="0">
                <a:latin typeface="+mj-lt"/>
              </a:rPr>
              <a:t>Inquiries regarding ANR’s equal employment opportunity policies may be directed to Linda Marie Manton, Affirmative Action Contact, University of California, Davis, Agriculture and Natural Resources, One Shields Avenue, Davis, CA 95616, (530) 752-0495.</a:t>
            </a:r>
          </a:p>
          <a:p>
            <a:pPr marL="0" indent="0">
              <a:buNone/>
            </a:pPr>
            <a:endParaRPr lang="en-US" sz="1800" dirty="0" smtClean="0">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23</a:t>
            </a:fld>
            <a:endParaRPr lang="en-US"/>
          </a:p>
        </p:txBody>
      </p:sp>
    </p:spTree>
    <p:extLst>
      <p:ext uri="{BB962C8B-B14F-4D97-AF65-F5344CB8AC3E}">
        <p14:creationId xmlns:p14="http://schemas.microsoft.com/office/powerpoint/2010/main" val="424976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400" b="1" dirty="0" smtClean="0">
                <a:latin typeface="+mj-lt"/>
              </a:rPr>
              <a:t>Current Issues</a:t>
            </a:r>
          </a:p>
          <a:p>
            <a:pPr marL="0" indent="0">
              <a:buNone/>
            </a:pPr>
            <a:endParaRPr lang="en-US" sz="1800" dirty="0">
              <a:solidFill>
                <a:srgbClr val="FF0000"/>
              </a:solidFill>
              <a:latin typeface="+mj-lt"/>
            </a:endParaRPr>
          </a:p>
          <a:p>
            <a:pPr marL="0" indent="0">
              <a:buNone/>
            </a:pPr>
            <a:r>
              <a:rPr lang="en-US" sz="1800" b="1" dirty="0" smtClean="0">
                <a:latin typeface="+mj-lt"/>
              </a:rPr>
              <a:t>Disability and Reasonable Accommodations</a:t>
            </a:r>
            <a:endParaRPr lang="en-US" sz="1800" b="1" dirty="0">
              <a:latin typeface="+mj-lt"/>
            </a:endParaRPr>
          </a:p>
          <a:p>
            <a:pPr marL="0" indent="0">
              <a:buNone/>
            </a:pPr>
            <a:r>
              <a:rPr lang="en-US" sz="2000" dirty="0" smtClean="0">
                <a:latin typeface="+mj-lt"/>
              </a:rPr>
              <a:t>ANR </a:t>
            </a:r>
            <a:r>
              <a:rPr lang="en-US" sz="2000" dirty="0">
                <a:latin typeface="+mj-lt"/>
              </a:rPr>
              <a:t>strives to be an all inclusive workforce, providing support services to units to facilitate disability awareness, technical assistance and reasonable accommodation information. </a:t>
            </a:r>
            <a:endParaRPr lang="en-US" sz="2000" dirty="0" smtClean="0">
              <a:latin typeface="+mj-lt"/>
            </a:endParaRPr>
          </a:p>
          <a:p>
            <a:pPr marL="0" indent="0">
              <a:buNone/>
            </a:pPr>
            <a:endParaRPr lang="en-US" sz="2000" dirty="0">
              <a:latin typeface="+mj-lt"/>
            </a:endParaRPr>
          </a:p>
          <a:p>
            <a:pPr marL="0" indent="0">
              <a:buNone/>
            </a:pPr>
            <a:r>
              <a:rPr lang="en-US" sz="2000" dirty="0" smtClean="0">
                <a:latin typeface="+mj-lt"/>
              </a:rPr>
              <a:t>Disability </a:t>
            </a:r>
            <a:r>
              <a:rPr lang="en-US" sz="2000" dirty="0">
                <a:latin typeface="+mj-lt"/>
              </a:rPr>
              <a:t>Management Services provides services including assistance with the Interactive Process, employee counseling, department consultation on reasonable accommodation, and coordination of special selection procedures.</a:t>
            </a:r>
          </a:p>
          <a:p>
            <a:pPr marL="0" indent="0">
              <a:buNone/>
            </a:pPr>
            <a:endParaRPr lang="en-US" sz="1800" dirty="0">
              <a:solidFill>
                <a:srgbClr val="FF0000"/>
              </a:solidFill>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24</a:t>
            </a:fld>
            <a:endParaRPr lang="en-US"/>
          </a:p>
        </p:txBody>
      </p:sp>
    </p:spTree>
    <p:extLst>
      <p:ext uri="{BB962C8B-B14F-4D97-AF65-F5344CB8AC3E}">
        <p14:creationId xmlns:p14="http://schemas.microsoft.com/office/powerpoint/2010/main" val="2859206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1800" dirty="0">
              <a:solidFill>
                <a:srgbClr val="FF0000"/>
              </a:solidFill>
              <a:latin typeface="+mj-lt"/>
            </a:endParaRPr>
          </a:p>
          <a:p>
            <a:pPr marL="0" indent="0">
              <a:buNone/>
            </a:pPr>
            <a:r>
              <a:rPr lang="en-US" sz="1800" dirty="0" smtClean="0">
                <a:latin typeface="+mj-lt"/>
              </a:rPr>
              <a:t>ANR Staff Personnel Unit:  </a:t>
            </a:r>
            <a:r>
              <a:rPr lang="en-US" sz="1800" dirty="0" smtClean="0">
                <a:latin typeface="+mj-lt"/>
                <a:hlinkClick r:id="rId3"/>
              </a:rPr>
              <a:t>ANRStaffPersonnel@ucdavis.edu</a:t>
            </a:r>
            <a:endParaRPr lang="en-US" sz="1800" dirty="0" smtClean="0">
              <a:latin typeface="+mj-lt"/>
            </a:endParaRPr>
          </a:p>
          <a:p>
            <a:pPr marL="0" indent="0">
              <a:buNone/>
            </a:pPr>
            <a:endParaRPr lang="en-US" sz="1800" dirty="0">
              <a:latin typeface="+mj-lt"/>
            </a:endParaRPr>
          </a:p>
          <a:p>
            <a:pPr marL="0" indent="0">
              <a:buNone/>
            </a:pPr>
            <a:r>
              <a:rPr lang="en-US" sz="1800" dirty="0" smtClean="0">
                <a:latin typeface="+mj-lt"/>
              </a:rPr>
              <a:t>ANR Staff Personnel Unit </a:t>
            </a:r>
            <a:r>
              <a:rPr lang="en-US" sz="1800" dirty="0">
                <a:latin typeface="+mj-lt"/>
              </a:rPr>
              <a:t>website:  </a:t>
            </a:r>
            <a:endParaRPr lang="en-US" sz="1800" dirty="0" smtClean="0">
              <a:latin typeface="+mj-lt"/>
            </a:endParaRPr>
          </a:p>
          <a:p>
            <a:pPr marL="0" indent="0">
              <a:buNone/>
            </a:pPr>
            <a:r>
              <a:rPr lang="en-US" sz="1800" dirty="0">
                <a:latin typeface="+mj-lt"/>
                <a:hlinkClick r:id="rId4"/>
              </a:rPr>
              <a:t>http://ucanr.org/sites/anrstaff/Administration/Business_Operations/Staff_Personnel</a:t>
            </a:r>
            <a:r>
              <a:rPr lang="en-US" sz="1800" dirty="0" smtClean="0">
                <a:latin typeface="+mj-lt"/>
                <a:hlinkClick r:id="rId4"/>
              </a:rPr>
              <a:t>/</a:t>
            </a:r>
            <a:endParaRPr lang="en-US" sz="1800" dirty="0" smtClean="0">
              <a:latin typeface="+mj-lt"/>
            </a:endParaRPr>
          </a:p>
          <a:p>
            <a:pPr marL="0" indent="0">
              <a:buNone/>
            </a:pPr>
            <a:endParaRPr lang="en-US" sz="1800" dirty="0" smtClean="0">
              <a:latin typeface="+mj-lt"/>
            </a:endParaRPr>
          </a:p>
          <a:p>
            <a:pPr marL="0" indent="0">
              <a:buNone/>
            </a:pPr>
            <a:r>
              <a:rPr lang="en-US" sz="1800" dirty="0" smtClean="0">
                <a:latin typeface="+mj-lt"/>
              </a:rPr>
              <a:t>UCD </a:t>
            </a:r>
            <a:r>
              <a:rPr lang="en-US" sz="1800" dirty="0">
                <a:latin typeface="+mj-lt"/>
              </a:rPr>
              <a:t>Policy Manuals </a:t>
            </a:r>
            <a:endParaRPr lang="en-US" sz="1800" dirty="0" smtClean="0">
              <a:latin typeface="+mj-lt"/>
            </a:endParaRPr>
          </a:p>
          <a:p>
            <a:pPr marL="0" indent="0">
              <a:buNone/>
            </a:pPr>
            <a:r>
              <a:rPr lang="en-US" sz="1800" dirty="0" smtClean="0">
                <a:latin typeface="+mj-lt"/>
                <a:hlinkClick r:id="rId5"/>
              </a:rPr>
              <a:t>http</a:t>
            </a:r>
            <a:r>
              <a:rPr lang="en-US" sz="1800" dirty="0">
                <a:latin typeface="+mj-lt"/>
                <a:hlinkClick r:id="rId5"/>
              </a:rPr>
              <a:t>://</a:t>
            </a:r>
            <a:r>
              <a:rPr lang="en-US" sz="1800" dirty="0" smtClean="0">
                <a:latin typeface="+mj-lt"/>
                <a:hlinkClick r:id="rId5"/>
              </a:rPr>
              <a:t>www.hr.ucdavis.edu/policies</a:t>
            </a:r>
            <a:endParaRPr lang="en-US" sz="1800" dirty="0" smtClean="0">
              <a:latin typeface="+mj-lt"/>
            </a:endParaRPr>
          </a:p>
          <a:p>
            <a:r>
              <a:rPr lang="en-US" sz="1800" dirty="0" smtClean="0">
                <a:latin typeface="+mj-lt"/>
              </a:rPr>
              <a:t>Personnel Policies for Staff Members (PPSM)</a:t>
            </a:r>
          </a:p>
          <a:p>
            <a:r>
              <a:rPr lang="en-US" sz="1800" dirty="0" smtClean="0">
                <a:latin typeface="+mj-lt"/>
              </a:rPr>
              <a:t>Collective Bargaining Contracts</a:t>
            </a:r>
          </a:p>
          <a:p>
            <a:pPr marL="0" indent="0">
              <a:buNone/>
            </a:pPr>
            <a:endParaRPr lang="en-US" sz="1800" dirty="0">
              <a:latin typeface="+mj-lt"/>
            </a:endParaRPr>
          </a:p>
          <a:p>
            <a:pPr marL="0" indent="0">
              <a:buNone/>
            </a:pPr>
            <a:r>
              <a:rPr lang="en-US" sz="1800" dirty="0" smtClean="0">
                <a:latin typeface="+mj-lt"/>
              </a:rPr>
              <a:t>UC Davis, Benefits Office:  (530</a:t>
            </a:r>
            <a:r>
              <a:rPr lang="en-US" sz="1800" dirty="0">
                <a:latin typeface="+mj-lt"/>
              </a:rPr>
              <a:t>) 752-1774 or </a:t>
            </a:r>
            <a:r>
              <a:rPr lang="en-US" sz="1800" dirty="0">
                <a:latin typeface="+mj-lt"/>
                <a:hlinkClick r:id="rId6"/>
              </a:rPr>
              <a:t>http://</a:t>
            </a:r>
            <a:r>
              <a:rPr lang="en-US" sz="1800" dirty="0" smtClean="0">
                <a:latin typeface="+mj-lt"/>
                <a:hlinkClick r:id="rId6"/>
              </a:rPr>
              <a:t>www.hr.ucdavis.edu/benefits</a:t>
            </a:r>
            <a:endParaRPr lang="en-US" sz="1800" dirty="0" smtClean="0">
              <a:latin typeface="+mj-lt"/>
            </a:endParaRPr>
          </a:p>
          <a:p>
            <a:pPr marL="0" indent="0">
              <a:buNone/>
            </a:pPr>
            <a:endParaRPr lang="en-US" sz="1800" dirty="0" smtClean="0">
              <a:latin typeface="+mj-lt"/>
            </a:endParaRPr>
          </a:p>
          <a:p>
            <a:pPr marL="0" indent="0">
              <a:buNone/>
            </a:pPr>
            <a:endParaRPr lang="en-US" sz="1800" dirty="0">
              <a:solidFill>
                <a:srgbClr val="FF0000"/>
              </a:solidFill>
              <a:latin typeface="+mj-lt"/>
            </a:endParaRPr>
          </a:p>
          <a:p>
            <a:pPr marL="0" indent="0">
              <a:buNone/>
            </a:pPr>
            <a:endParaRPr lang="en-US" sz="1800" dirty="0">
              <a:latin typeface="+mj-lt"/>
            </a:endParaRPr>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Resources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25</a:t>
            </a:fld>
            <a:endParaRPr lang="en-US"/>
          </a:p>
        </p:txBody>
      </p:sp>
    </p:spTree>
    <p:extLst>
      <p:ext uri="{BB962C8B-B14F-4D97-AF65-F5344CB8AC3E}">
        <p14:creationId xmlns:p14="http://schemas.microsoft.com/office/powerpoint/2010/main" val="3841418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04800" y="1066800"/>
            <a:ext cx="80010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Labor Relations</a:t>
            </a:r>
          </a:p>
          <a:p>
            <a:pPr marL="0" lvl="1" indent="0" algn="ctr">
              <a:buNone/>
            </a:pPr>
            <a:endParaRPr lang="en-US" sz="2000" b="1" dirty="0" smtClean="0">
              <a:latin typeface="+mj-lt"/>
            </a:endParaRPr>
          </a:p>
          <a:p>
            <a:pPr marL="0" indent="0">
              <a:buNone/>
            </a:pPr>
            <a:r>
              <a:rPr lang="en-US" sz="2000" b="1" dirty="0" smtClean="0">
                <a:latin typeface="+mj-lt"/>
              </a:rPr>
              <a:t>Higher Education Employer-Employee Relations Act (HEERA)</a:t>
            </a:r>
          </a:p>
          <a:p>
            <a:pPr marL="0" indent="0">
              <a:buNone/>
            </a:pPr>
            <a:r>
              <a:rPr lang="en-US" sz="2000" dirty="0">
                <a:latin typeface="+mj-lt"/>
              </a:rPr>
              <a:t>The people of the State of California have a fundamental interest in the development of harmonious and cooperative labor relations between the public institutions of higher education and their </a:t>
            </a:r>
            <a:r>
              <a:rPr lang="en-US" sz="2000" dirty="0" smtClean="0">
                <a:latin typeface="+mj-lt"/>
              </a:rPr>
              <a:t>employees</a:t>
            </a:r>
          </a:p>
          <a:p>
            <a:pPr marL="0" indent="0">
              <a:buNone/>
            </a:pPr>
            <a:endParaRPr lang="en-US" sz="2000" dirty="0">
              <a:latin typeface="+mj-lt"/>
            </a:endParaRPr>
          </a:p>
          <a:p>
            <a:pPr marL="0" indent="0">
              <a:buNone/>
            </a:pPr>
            <a:r>
              <a:rPr lang="en-US" sz="2000" dirty="0" smtClean="0">
                <a:latin typeface="+mj-lt"/>
              </a:rPr>
              <a:t>The </a:t>
            </a:r>
            <a:r>
              <a:rPr lang="en-US" sz="2000" dirty="0">
                <a:latin typeface="+mj-lt"/>
              </a:rPr>
              <a:t>law protects employees from reprisals, discrimination, coercion or interference with their exercise of HEERA rights, including the right to form, join and participate in the activities of employee organizations of their own choosing for the purpose of representation on all matters of employer-employee relations and for the purpose of meeting and conferring over those matters</a:t>
            </a:r>
          </a:p>
          <a:p>
            <a:pPr marL="0" indent="0">
              <a:buNone/>
            </a:pPr>
            <a:endParaRPr lang="en-US" sz="2000" b="1" dirty="0">
              <a:latin typeface="+mj-lt"/>
            </a:endParaRPr>
          </a:p>
          <a:p>
            <a:pPr marL="0" indent="0">
              <a:buNone/>
            </a:pPr>
            <a:endParaRPr lang="en-US" sz="1200" dirty="0"/>
          </a:p>
        </p:txBody>
      </p:sp>
      <p:sp>
        <p:nvSpPr>
          <p:cNvPr id="7" name="TextBox 6"/>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8" name="Straight Connector 7"/>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3</a:t>
            </a:fld>
            <a:endParaRPr lang="en-US"/>
          </a:p>
        </p:txBody>
      </p:sp>
    </p:spTree>
    <p:extLst>
      <p:ext uri="{BB962C8B-B14F-4D97-AF65-F5344CB8AC3E}">
        <p14:creationId xmlns:p14="http://schemas.microsoft.com/office/powerpoint/2010/main" val="2620281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04800" y="1066800"/>
            <a:ext cx="80010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Labor </a:t>
            </a:r>
            <a:r>
              <a:rPr lang="en-US" sz="2400" b="1" dirty="0" smtClean="0">
                <a:latin typeface="+mj-lt"/>
              </a:rPr>
              <a:t>Relations</a:t>
            </a:r>
          </a:p>
          <a:p>
            <a:pPr marL="0" lvl="1" indent="0" algn="ctr">
              <a:buNone/>
            </a:pPr>
            <a:endParaRPr lang="en-US" sz="2000" b="1" dirty="0" smtClean="0">
              <a:latin typeface="+mj-lt"/>
            </a:endParaRPr>
          </a:p>
          <a:p>
            <a:pPr marL="0" lvl="1" indent="0">
              <a:buNone/>
            </a:pPr>
            <a:r>
              <a:rPr lang="en-US" sz="2000" dirty="0">
                <a:latin typeface="+mj-lt"/>
              </a:rPr>
              <a:t>These </a:t>
            </a:r>
            <a:r>
              <a:rPr lang="en-US" sz="2000" dirty="0" smtClean="0">
                <a:latin typeface="+mj-lt"/>
              </a:rPr>
              <a:t>unions/employee organization represents </a:t>
            </a:r>
            <a:r>
              <a:rPr lang="en-US" sz="2000" dirty="0">
                <a:latin typeface="+mj-lt"/>
              </a:rPr>
              <a:t>employees as a group during contract negotiations with the University, resulting in one contract throughout the University </a:t>
            </a:r>
            <a:r>
              <a:rPr lang="en-US" sz="2000" dirty="0" smtClean="0">
                <a:latin typeface="+mj-lt"/>
              </a:rPr>
              <a:t>system. ANR has </a:t>
            </a:r>
            <a:r>
              <a:rPr lang="en-US" sz="2000" dirty="0">
                <a:latin typeface="+mj-lt"/>
              </a:rPr>
              <a:t>both exclusively-represented employees and non-represented employees. </a:t>
            </a:r>
            <a:r>
              <a:rPr lang="en-US" sz="2000" dirty="0" smtClean="0">
                <a:latin typeface="+mj-lt"/>
              </a:rPr>
              <a:t> </a:t>
            </a:r>
          </a:p>
          <a:p>
            <a:pPr marL="0" lvl="1" indent="0">
              <a:buNone/>
            </a:pPr>
            <a:endParaRPr lang="en-US" sz="1400" b="1" dirty="0">
              <a:latin typeface="+mj-lt"/>
            </a:endParaRPr>
          </a:p>
          <a:p>
            <a:pPr marL="0" indent="0">
              <a:buNone/>
            </a:pPr>
            <a:r>
              <a:rPr lang="en-US" sz="2000" b="1" dirty="0" smtClean="0">
                <a:latin typeface="+mj-lt"/>
              </a:rPr>
              <a:t>Represented Units</a:t>
            </a:r>
          </a:p>
          <a:p>
            <a:pPr marL="0" indent="0">
              <a:buNone/>
            </a:pPr>
            <a:r>
              <a:rPr lang="en-US" sz="2000" dirty="0" smtClean="0">
                <a:latin typeface="+mj-lt"/>
              </a:rPr>
              <a:t>RX - Research Support Professional Unit (UPTE)</a:t>
            </a:r>
          </a:p>
          <a:p>
            <a:pPr marL="0" indent="0">
              <a:buNone/>
            </a:pPr>
            <a:r>
              <a:rPr lang="en-US" sz="2000" dirty="0" smtClean="0">
                <a:latin typeface="+mj-lt"/>
              </a:rPr>
              <a:t>TX – Technical Unit (UPTE)</a:t>
            </a:r>
          </a:p>
          <a:p>
            <a:pPr marL="0" indent="0">
              <a:buNone/>
            </a:pPr>
            <a:r>
              <a:rPr lang="en-US" sz="2000" dirty="0" smtClean="0">
                <a:latin typeface="+mj-lt"/>
              </a:rPr>
              <a:t>SX – Service Unit (AFSCME)</a:t>
            </a:r>
          </a:p>
          <a:p>
            <a:pPr marL="0" indent="0">
              <a:buNone/>
            </a:pPr>
            <a:r>
              <a:rPr lang="en-US" sz="2000" dirty="0" smtClean="0">
                <a:latin typeface="+mj-lt"/>
              </a:rPr>
              <a:t>CX – Clerical and Allied Services Unit (CUE)</a:t>
            </a:r>
          </a:p>
          <a:p>
            <a:pPr marL="0" indent="0">
              <a:buNone/>
            </a:pPr>
            <a:r>
              <a:rPr lang="en-US" sz="1400" b="1" dirty="0">
                <a:latin typeface="+mj-lt"/>
              </a:rPr>
              <a:t/>
            </a:r>
            <a:br>
              <a:rPr lang="en-US" sz="1400" b="1" dirty="0">
                <a:latin typeface="+mj-lt"/>
              </a:rPr>
            </a:br>
            <a:r>
              <a:rPr lang="en-US" sz="2000" b="1" dirty="0" smtClean="0">
                <a:latin typeface="+mj-lt"/>
              </a:rPr>
              <a:t>Unrepresented  </a:t>
            </a:r>
          </a:p>
          <a:p>
            <a:pPr marL="0" indent="0">
              <a:buNone/>
            </a:pPr>
            <a:r>
              <a:rPr lang="en-US" sz="2000" dirty="0" smtClean="0">
                <a:latin typeface="+mj-lt"/>
              </a:rPr>
              <a:t>Unit 99 – (PPSM)</a:t>
            </a:r>
            <a:endParaRPr lang="en-US" sz="1400" dirty="0" smtClean="0">
              <a:latin typeface="+mj-lt"/>
            </a:endParaRPr>
          </a:p>
          <a:p>
            <a:endParaRPr lang="en-US" sz="1200" dirty="0">
              <a:latin typeface="+mj-lt"/>
            </a:endParaRPr>
          </a:p>
        </p:txBody>
      </p:sp>
      <p:sp>
        <p:nvSpPr>
          <p:cNvPr id="7" name="TextBox 6"/>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cxnSp>
        <p:nvCxnSpPr>
          <p:cNvPr id="8" name="Straight Connector 7"/>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C31469D3-FFE4-4450-BBE8-D21328515773}" type="slidenum">
              <a:rPr lang="en-US" smtClean="0"/>
              <a:t>4</a:t>
            </a:fld>
            <a:endParaRPr lang="en-US"/>
          </a:p>
        </p:txBody>
      </p:sp>
    </p:spTree>
    <p:extLst>
      <p:ext uri="{BB962C8B-B14F-4D97-AF65-F5344CB8AC3E}">
        <p14:creationId xmlns:p14="http://schemas.microsoft.com/office/powerpoint/2010/main" val="3490974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Labor Relations</a:t>
            </a:r>
          </a:p>
          <a:p>
            <a:pPr marL="0" lvl="1" indent="0" algn="ctr">
              <a:buNone/>
            </a:pPr>
            <a:endParaRPr lang="en-US" sz="2400" b="1" dirty="0" smtClean="0">
              <a:latin typeface="+mj-lt"/>
            </a:endParaRPr>
          </a:p>
          <a:p>
            <a:pPr marL="0" indent="0">
              <a:buNone/>
            </a:pPr>
            <a:r>
              <a:rPr lang="en-US" sz="2000" b="1" dirty="0">
                <a:latin typeface="+mj-lt"/>
              </a:rPr>
              <a:t>What is a Union?</a:t>
            </a:r>
          </a:p>
          <a:p>
            <a:pPr marL="0" indent="0">
              <a:buNone/>
            </a:pPr>
            <a:r>
              <a:rPr lang="en-US" sz="2000" dirty="0">
                <a:latin typeface="+mj-lt"/>
              </a:rPr>
              <a:t>A union is an organization which has as one of its purposes to collectively bargain the wages, hours and conditions of employment of a particular group of employees. It acts as your exclusive representative for these purposes. In order for the union to become your exclusive representative, a sufficient number of employees must show an interest in being represented.</a:t>
            </a:r>
          </a:p>
          <a:p>
            <a:pPr marL="0" indent="0">
              <a:buNone/>
            </a:pPr>
            <a:endParaRPr lang="en-US" sz="2000" b="1" dirty="0">
              <a:latin typeface="+mj-lt"/>
            </a:endParaRPr>
          </a:p>
          <a:p>
            <a:pPr marL="0" indent="0">
              <a:buNone/>
            </a:pPr>
            <a:r>
              <a:rPr lang="en-US" sz="2000" b="1" dirty="0">
                <a:latin typeface="+mj-lt"/>
              </a:rPr>
              <a:t>Collective Bargaining Contracts</a:t>
            </a:r>
          </a:p>
          <a:p>
            <a:pPr marL="0" indent="0">
              <a:buNone/>
            </a:pPr>
            <a:r>
              <a:rPr lang="en-US" sz="2000" dirty="0">
                <a:latin typeface="+mj-lt"/>
              </a:rPr>
              <a:t>ANR has several bargaining units throughout the state.  Each bargaining unit has a separate contract with a union that represents all employees covered under that unit. For more information on a specific contract, contact the SPU at </a:t>
            </a:r>
            <a:r>
              <a:rPr lang="en-US" sz="2000" dirty="0">
                <a:latin typeface="+mj-lt"/>
                <a:hlinkClick r:id="rId2"/>
              </a:rPr>
              <a:t>ANRStaffPersonnel@ucdavis.edu</a:t>
            </a:r>
            <a:r>
              <a:rPr lang="en-US" sz="2000" dirty="0">
                <a:latin typeface="+mj-lt"/>
              </a:rPr>
              <a:t>. </a:t>
            </a:r>
          </a:p>
          <a:p>
            <a:pPr marL="0" indent="0">
              <a:spcBef>
                <a:spcPts val="0"/>
              </a:spcBef>
              <a:buNone/>
            </a:pPr>
            <a:r>
              <a:rPr lang="en-US" sz="1800" dirty="0" smtClean="0"/>
              <a:t> </a:t>
            </a:r>
            <a:endParaRPr lang="en-US" sz="8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5</a:t>
            </a:fld>
            <a:endParaRPr lang="en-US"/>
          </a:p>
        </p:txBody>
      </p:sp>
    </p:spTree>
    <p:extLst>
      <p:ext uri="{BB962C8B-B14F-4D97-AF65-F5344CB8AC3E}">
        <p14:creationId xmlns:p14="http://schemas.microsoft.com/office/powerpoint/2010/main" val="1610167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Labor Relations</a:t>
            </a:r>
          </a:p>
          <a:p>
            <a:pPr marL="0" lvl="1" indent="0" algn="ctr">
              <a:buNone/>
            </a:pPr>
            <a:endParaRPr lang="en-US" sz="2000" b="1" dirty="0">
              <a:latin typeface="+mj-lt"/>
            </a:endParaRPr>
          </a:p>
          <a:p>
            <a:pPr marL="0" indent="0">
              <a:buFont typeface="Arial" pitchFamily="34" charset="0"/>
              <a:buNone/>
            </a:pPr>
            <a:r>
              <a:rPr lang="en-US" sz="2000" b="1" dirty="0" smtClean="0">
                <a:latin typeface="+mj-lt"/>
              </a:rPr>
              <a:t>Contract Negotiations</a:t>
            </a:r>
          </a:p>
          <a:p>
            <a:pPr marL="0" indent="0">
              <a:buNone/>
            </a:pPr>
            <a:r>
              <a:rPr lang="en-US" sz="2000" dirty="0">
                <a:latin typeface="+mj-lt"/>
              </a:rPr>
              <a:t>The University of California takes pride in its ongoing commitment to working effectively with its labor unions. Currently, UC negotiates with 12 different unions about the employment terms of more than 60,000 of its employees</a:t>
            </a:r>
            <a:r>
              <a:rPr lang="en-US" sz="2000" dirty="0" smtClean="0">
                <a:latin typeface="+mj-lt"/>
              </a:rPr>
              <a:t>.</a:t>
            </a:r>
          </a:p>
          <a:p>
            <a:pPr marL="0" indent="0">
              <a:buNone/>
            </a:pPr>
            <a:endParaRPr lang="en-US" sz="2000" dirty="0">
              <a:latin typeface="+mj-lt"/>
            </a:endParaRPr>
          </a:p>
          <a:p>
            <a:pPr marL="0" indent="0">
              <a:buNone/>
            </a:pPr>
            <a:r>
              <a:rPr lang="en-US" sz="2000" dirty="0" smtClean="0">
                <a:latin typeface="+mj-lt"/>
              </a:rPr>
              <a:t>UC </a:t>
            </a:r>
            <a:r>
              <a:rPr lang="en-US" sz="2000" dirty="0">
                <a:latin typeface="+mj-lt"/>
              </a:rPr>
              <a:t>remains fully committed to conducting fair, respectful, efficient negotiations. There may be differences of opinion expressed by each of the parties during the contract negation process. UC supports that process and remains committed to utilizing the bargaining table as the proper place to resolve those differences of opinion and work constructively toward win-win solutions</a:t>
            </a:r>
            <a:r>
              <a:rPr lang="en-US" sz="2000" dirty="0" smtClean="0">
                <a:latin typeface="+mj-lt"/>
              </a:rPr>
              <a:t>.</a:t>
            </a:r>
          </a:p>
          <a:p>
            <a:pPr marL="0" indent="0">
              <a:buNone/>
            </a:pPr>
            <a:endParaRPr lang="en-US" sz="2000" b="1" dirty="0" smtClean="0">
              <a:latin typeface="+mj-lt"/>
            </a:endParaRPr>
          </a:p>
          <a:p>
            <a:pPr marL="0" indent="0" algn="ctr">
              <a:buFont typeface="Arial" pitchFamily="34" charset="0"/>
              <a:buNone/>
            </a:pPr>
            <a:endParaRPr lang="en-US" sz="1050" b="1" dirty="0" smtClean="0"/>
          </a:p>
          <a:p>
            <a:pPr marL="0" indent="0">
              <a:buFont typeface="Arial" pitchFamily="34" charset="0"/>
              <a:buNone/>
            </a:pPr>
            <a:endParaRPr lang="en-US" sz="600" dirty="0" smtClean="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6</a:t>
            </a:fld>
            <a:endParaRPr lang="en-US"/>
          </a:p>
        </p:txBody>
      </p:sp>
    </p:spTree>
    <p:extLst>
      <p:ext uri="{BB962C8B-B14F-4D97-AF65-F5344CB8AC3E}">
        <p14:creationId xmlns:p14="http://schemas.microsoft.com/office/powerpoint/2010/main" val="14378025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181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Labor Relations</a:t>
            </a:r>
          </a:p>
          <a:p>
            <a:pPr marL="0" lvl="1" indent="0" algn="ctr">
              <a:buNone/>
            </a:pPr>
            <a:endParaRPr lang="en-US" sz="2000" b="1" dirty="0">
              <a:latin typeface="+mj-lt"/>
            </a:endParaRPr>
          </a:p>
          <a:p>
            <a:pPr marL="0" indent="0">
              <a:buFont typeface="Arial" pitchFamily="34" charset="0"/>
              <a:buNone/>
            </a:pPr>
            <a:r>
              <a:rPr lang="en-US" sz="2000" b="1" dirty="0" smtClean="0">
                <a:latin typeface="+mj-lt"/>
              </a:rPr>
              <a:t>Union (Job) Stewards/MAT Leaders</a:t>
            </a:r>
          </a:p>
          <a:p>
            <a:pPr marL="0" indent="0">
              <a:buFont typeface="Arial" pitchFamily="34" charset="0"/>
              <a:buNone/>
            </a:pPr>
            <a:r>
              <a:rPr lang="en-US" sz="2000" dirty="0" smtClean="0">
                <a:latin typeface="+mj-lt"/>
              </a:rPr>
              <a:t>Union Stewards are on the job representatives of a particular union within a working unit. Management </a:t>
            </a:r>
            <a:r>
              <a:rPr lang="en-US" sz="2000" dirty="0">
                <a:latin typeface="+mj-lt"/>
              </a:rPr>
              <a:t>should avoid </a:t>
            </a:r>
            <a:r>
              <a:rPr lang="en-US" sz="2000" dirty="0" smtClean="0">
                <a:latin typeface="+mj-lt"/>
              </a:rPr>
              <a:t>conduct that could be perceived as:</a:t>
            </a:r>
          </a:p>
          <a:p>
            <a:pPr marL="0" indent="0">
              <a:buFont typeface="Arial" pitchFamily="34" charset="0"/>
              <a:buNone/>
            </a:pPr>
            <a:endParaRPr lang="en-US" sz="2000" dirty="0" smtClean="0">
              <a:latin typeface="+mj-lt"/>
            </a:endParaRPr>
          </a:p>
          <a:p>
            <a:r>
              <a:rPr lang="en-US" sz="2000" dirty="0" smtClean="0">
                <a:latin typeface="+mj-lt"/>
              </a:rPr>
              <a:t>Arbitrary </a:t>
            </a:r>
          </a:p>
          <a:p>
            <a:r>
              <a:rPr lang="en-US" sz="2000" dirty="0" smtClean="0">
                <a:latin typeface="+mj-lt"/>
              </a:rPr>
              <a:t>Capricious </a:t>
            </a:r>
            <a:endParaRPr lang="en-US" sz="2000" dirty="0">
              <a:latin typeface="+mj-lt"/>
            </a:endParaRPr>
          </a:p>
          <a:p>
            <a:r>
              <a:rPr lang="en-US" sz="2000" dirty="0">
                <a:latin typeface="+mj-lt"/>
              </a:rPr>
              <a:t>Discriminatory </a:t>
            </a:r>
            <a:endParaRPr lang="en-US" sz="2000" dirty="0" smtClean="0">
              <a:latin typeface="+mj-lt"/>
            </a:endParaRPr>
          </a:p>
          <a:p>
            <a:pPr marL="0" indent="0">
              <a:buNone/>
            </a:pPr>
            <a:endParaRPr lang="en-US" sz="2000" dirty="0" smtClean="0">
              <a:latin typeface="+mj-lt"/>
            </a:endParaRPr>
          </a:p>
          <a:p>
            <a:pPr marL="0" indent="0">
              <a:buNone/>
            </a:pPr>
            <a:r>
              <a:rPr lang="en-US" sz="2000" dirty="0" smtClean="0">
                <a:latin typeface="+mj-lt"/>
              </a:rPr>
              <a:t>In </a:t>
            </a:r>
            <a:r>
              <a:rPr lang="en-US" sz="2000" dirty="0">
                <a:latin typeface="+mj-lt"/>
              </a:rPr>
              <a:t>other words, management should make decisions and take actions for legitimate business reasons.</a:t>
            </a:r>
          </a:p>
          <a:p>
            <a:pPr marL="0" indent="0">
              <a:buFont typeface="Arial" pitchFamily="34" charset="0"/>
              <a:buNone/>
            </a:pPr>
            <a:r>
              <a:rPr lang="en-US" sz="2000" dirty="0" smtClean="0">
                <a:latin typeface="+mj-lt"/>
              </a:rPr>
              <a:t> </a:t>
            </a:r>
            <a:endParaRPr lang="en-US" sz="2000" b="1" dirty="0">
              <a:latin typeface="+mj-lt"/>
            </a:endParaRPr>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7</a:t>
            </a:fld>
            <a:endParaRPr lang="en-US"/>
          </a:p>
        </p:txBody>
      </p:sp>
    </p:spTree>
    <p:extLst>
      <p:ext uri="{BB962C8B-B14F-4D97-AF65-F5344CB8AC3E}">
        <p14:creationId xmlns:p14="http://schemas.microsoft.com/office/powerpoint/2010/main" val="26303656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4102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a:latin typeface="+mj-lt"/>
              </a:rPr>
              <a:t>Labor Relations</a:t>
            </a:r>
          </a:p>
          <a:p>
            <a:pPr marL="0" lvl="1" indent="0" algn="ctr">
              <a:buNone/>
            </a:pPr>
            <a:r>
              <a:rPr lang="en-US" sz="2000" b="1" dirty="0" smtClean="0">
                <a:latin typeface="+mj-lt"/>
              </a:rPr>
              <a:t>Scenario</a:t>
            </a:r>
            <a:endParaRPr lang="en-US" sz="2000" b="1" dirty="0">
              <a:latin typeface="+mj-lt"/>
            </a:endParaRPr>
          </a:p>
          <a:p>
            <a:pPr marL="0" indent="0">
              <a:buFont typeface="Arial" pitchFamily="34" charset="0"/>
              <a:buNone/>
            </a:pPr>
            <a:endParaRPr lang="en-US" sz="1600" b="1" dirty="0" smtClean="0">
              <a:latin typeface="+mj-lt"/>
            </a:endParaRPr>
          </a:p>
          <a:p>
            <a:pPr marL="0" indent="0">
              <a:buFont typeface="Arial" pitchFamily="34" charset="0"/>
              <a:buNone/>
            </a:pPr>
            <a:r>
              <a:rPr lang="en-US" sz="1800" b="1" dirty="0" smtClean="0">
                <a:latin typeface="+mj-lt"/>
              </a:rPr>
              <a:t>A Union Steward/MAT Leader walks into your office unannounced (or is working in your office already), and is discussing union issues during working hours, talking with and distracting your other employees.  What do you do?</a:t>
            </a:r>
          </a:p>
          <a:p>
            <a:pPr marL="0" indent="0">
              <a:buFont typeface="Arial" pitchFamily="34" charset="0"/>
              <a:buNone/>
            </a:pPr>
            <a:endParaRPr lang="en-US" sz="1100" dirty="0" smtClean="0">
              <a:latin typeface="+mj-lt"/>
            </a:endParaRPr>
          </a:p>
          <a:p>
            <a:pPr marL="0" indent="0">
              <a:spcBef>
                <a:spcPts val="0"/>
              </a:spcBef>
              <a:spcAft>
                <a:spcPts val="800"/>
              </a:spcAft>
              <a:buFont typeface="Arial" pitchFamily="34" charset="0"/>
              <a:buNone/>
            </a:pPr>
            <a:r>
              <a:rPr lang="en-US" sz="1900" dirty="0" smtClean="0">
                <a:latin typeface="+mj-lt"/>
              </a:rPr>
              <a:t>1. Ask the Union Steward to speak with you in private.</a:t>
            </a:r>
          </a:p>
          <a:p>
            <a:pPr marL="0" indent="0">
              <a:spcBef>
                <a:spcPts val="0"/>
              </a:spcBef>
              <a:spcAft>
                <a:spcPts val="800"/>
              </a:spcAft>
              <a:buFont typeface="Arial" pitchFamily="34" charset="0"/>
              <a:buNone/>
            </a:pPr>
            <a:r>
              <a:rPr lang="en-US" sz="1900" dirty="0" smtClean="0">
                <a:latin typeface="+mj-lt"/>
              </a:rPr>
              <a:t>2. Clarify the University policy noting that employees are expected to discussion union activity on personal time, in appropriate locations, such as a break room.  </a:t>
            </a:r>
          </a:p>
          <a:p>
            <a:pPr marL="0" indent="0">
              <a:spcBef>
                <a:spcPts val="0"/>
              </a:spcBef>
              <a:spcAft>
                <a:spcPts val="800"/>
              </a:spcAft>
              <a:buFont typeface="Arial" pitchFamily="34" charset="0"/>
              <a:buNone/>
            </a:pPr>
            <a:r>
              <a:rPr lang="en-US" sz="1900" dirty="0" smtClean="0">
                <a:latin typeface="+mj-lt"/>
              </a:rPr>
              <a:t>3. Discuss an appropriate time for follow-up, if necessary.</a:t>
            </a:r>
          </a:p>
          <a:p>
            <a:pPr marL="0" indent="0">
              <a:spcBef>
                <a:spcPts val="0"/>
              </a:spcBef>
              <a:spcAft>
                <a:spcPts val="800"/>
              </a:spcAft>
              <a:buFont typeface="Arial" pitchFamily="34" charset="0"/>
              <a:buNone/>
            </a:pPr>
            <a:r>
              <a:rPr lang="en-US" sz="1900" dirty="0" smtClean="0">
                <a:latin typeface="+mj-lt"/>
              </a:rPr>
              <a:t>4. Notify all employees of their rights to join or not join any employee organization.</a:t>
            </a:r>
          </a:p>
          <a:p>
            <a:pPr marL="0" indent="0">
              <a:spcBef>
                <a:spcPts val="0"/>
              </a:spcBef>
              <a:spcAft>
                <a:spcPts val="800"/>
              </a:spcAft>
              <a:buFont typeface="Arial" pitchFamily="34" charset="0"/>
              <a:buNone/>
            </a:pPr>
            <a:r>
              <a:rPr lang="en-US" sz="1900" dirty="0" smtClean="0">
                <a:latin typeface="+mj-lt"/>
              </a:rPr>
              <a:t>5. If issues of inappropriate contact or discussion during work hours continue, contact the Staff Personnel Unit.</a:t>
            </a:r>
          </a:p>
          <a:p>
            <a:pPr marL="0" indent="0">
              <a:buFont typeface="Arial" pitchFamily="34" charset="0"/>
              <a:buNone/>
            </a:pPr>
            <a:endParaRPr lang="en-US" sz="1800" dirty="0">
              <a:latin typeface="+mj-lt"/>
            </a:endParaRPr>
          </a:p>
          <a:p>
            <a:pPr marL="0" indent="0">
              <a:buFont typeface="Arial" pitchFamily="34" charset="0"/>
              <a:buNone/>
            </a:pPr>
            <a:r>
              <a:rPr lang="en-US" sz="2000" dirty="0" smtClean="0">
                <a:latin typeface="+mj-lt"/>
              </a:rPr>
              <a:t> </a:t>
            </a:r>
            <a:endParaRPr lang="en-US" sz="2000" b="1" dirty="0">
              <a:latin typeface="+mj-lt"/>
            </a:endParaRPr>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8</a:t>
            </a:fld>
            <a:endParaRPr lang="en-US"/>
          </a:p>
        </p:txBody>
      </p:sp>
    </p:spTree>
    <p:extLst>
      <p:ext uri="{BB962C8B-B14F-4D97-AF65-F5344CB8AC3E}">
        <p14:creationId xmlns:p14="http://schemas.microsoft.com/office/powerpoint/2010/main" val="2028059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81000" y="990600"/>
            <a:ext cx="7772400" cy="563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1" indent="0" algn="ctr">
              <a:buNone/>
            </a:pPr>
            <a:r>
              <a:rPr lang="en-US" sz="2400" b="1" dirty="0" smtClean="0">
                <a:latin typeface="+mj-lt"/>
              </a:rPr>
              <a:t>Labor Relations</a:t>
            </a:r>
          </a:p>
          <a:p>
            <a:pPr marL="0" indent="0">
              <a:buFont typeface="Arial" pitchFamily="34" charset="0"/>
              <a:buNone/>
            </a:pPr>
            <a:endParaRPr lang="en-US" sz="2000" b="1" dirty="0" smtClean="0">
              <a:latin typeface="+mj-lt"/>
            </a:endParaRPr>
          </a:p>
          <a:p>
            <a:pPr>
              <a:spcBef>
                <a:spcPts val="0"/>
              </a:spcBef>
              <a:spcAft>
                <a:spcPts val="1200"/>
              </a:spcAft>
            </a:pPr>
            <a:r>
              <a:rPr lang="en-US" sz="2200" dirty="0" smtClean="0">
                <a:latin typeface="+mj-lt"/>
              </a:rPr>
              <a:t>Unfair Labor Practices</a:t>
            </a:r>
          </a:p>
          <a:p>
            <a:pPr>
              <a:spcBef>
                <a:spcPts val="0"/>
              </a:spcBef>
              <a:spcAft>
                <a:spcPts val="1200"/>
              </a:spcAft>
            </a:pPr>
            <a:r>
              <a:rPr lang="en-US" sz="2200" dirty="0">
                <a:latin typeface="+mj-lt"/>
              </a:rPr>
              <a:t>Notice Requirements</a:t>
            </a:r>
          </a:p>
          <a:p>
            <a:pPr>
              <a:spcBef>
                <a:spcPts val="0"/>
              </a:spcBef>
              <a:spcAft>
                <a:spcPts val="1200"/>
              </a:spcAft>
            </a:pPr>
            <a:r>
              <a:rPr lang="en-US" sz="2200" dirty="0">
                <a:latin typeface="+mj-lt"/>
              </a:rPr>
              <a:t>What is Notice?</a:t>
            </a:r>
          </a:p>
          <a:p>
            <a:pPr>
              <a:spcBef>
                <a:spcPts val="0"/>
              </a:spcBef>
              <a:spcAft>
                <a:spcPts val="1200"/>
              </a:spcAft>
            </a:pPr>
            <a:r>
              <a:rPr lang="en-US" sz="2200" dirty="0">
                <a:latin typeface="+mj-lt"/>
              </a:rPr>
              <a:t>When to Give Notice</a:t>
            </a:r>
          </a:p>
          <a:p>
            <a:pPr>
              <a:spcBef>
                <a:spcPts val="0"/>
              </a:spcBef>
              <a:spcAft>
                <a:spcPts val="1200"/>
              </a:spcAft>
            </a:pPr>
            <a:r>
              <a:rPr lang="en-US" sz="2200" dirty="0">
                <a:latin typeface="+mj-lt"/>
              </a:rPr>
              <a:t>Change in Conditions of Employment</a:t>
            </a:r>
          </a:p>
          <a:p>
            <a:pPr marL="0" indent="0">
              <a:buFont typeface="Arial" pitchFamily="34" charset="0"/>
              <a:buNone/>
            </a:pPr>
            <a:endParaRPr lang="en-US" sz="2000" b="1" dirty="0" smtClean="0">
              <a:latin typeface="+mj-lt"/>
            </a:endParaRPr>
          </a:p>
          <a:p>
            <a:pPr marL="0" indent="0">
              <a:buFont typeface="Arial" pitchFamily="34" charset="0"/>
              <a:buNone/>
            </a:pPr>
            <a:r>
              <a:rPr lang="en-US" sz="1800" dirty="0" smtClean="0">
                <a:latin typeface="+mj-lt"/>
              </a:rPr>
              <a:t> </a:t>
            </a:r>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cxnSp>
        <p:nvCxnSpPr>
          <p:cNvPr id="7" name="Straight Connector 6"/>
          <p:cNvCxnSpPr/>
          <p:nvPr/>
        </p:nvCxnSpPr>
        <p:spPr>
          <a:xfrm>
            <a:off x="0" y="867668"/>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2400" y="76200"/>
            <a:ext cx="8229600" cy="646331"/>
          </a:xfrm>
          <a:prstGeom prst="rect">
            <a:avLst/>
          </a:prstGeom>
          <a:noFill/>
        </p:spPr>
        <p:txBody>
          <a:bodyPr wrap="square" rtlCol="0">
            <a:spAutoFit/>
          </a:bodyPr>
          <a:lstStyle/>
          <a:p>
            <a:pPr algn="ctr"/>
            <a:r>
              <a:rPr lang="en-US" sz="3600" b="1" dirty="0" smtClean="0">
                <a:solidFill>
                  <a:schemeClr val="tx2"/>
                </a:solidFill>
                <a:latin typeface="+mj-lt"/>
              </a:rPr>
              <a:t>Labor Relations</a:t>
            </a:r>
            <a:endParaRPr lang="en-US" sz="3600" b="1" dirty="0">
              <a:solidFill>
                <a:schemeClr val="tx2"/>
              </a:solidFill>
              <a:latin typeface="+mj-lt"/>
            </a:endParaRPr>
          </a:p>
        </p:txBody>
      </p:sp>
      <p:sp>
        <p:nvSpPr>
          <p:cNvPr id="2" name="Slide Number Placeholder 1"/>
          <p:cNvSpPr>
            <a:spLocks noGrp="1"/>
          </p:cNvSpPr>
          <p:nvPr>
            <p:ph type="sldNum" sz="quarter" idx="12"/>
          </p:nvPr>
        </p:nvSpPr>
        <p:spPr/>
        <p:txBody>
          <a:bodyPr/>
          <a:lstStyle/>
          <a:p>
            <a:fld id="{C31469D3-FFE4-4450-BBE8-D21328515773}" type="slidenum">
              <a:rPr lang="en-US" smtClean="0"/>
              <a:t>9</a:t>
            </a:fld>
            <a:endParaRPr lang="en-US"/>
          </a:p>
        </p:txBody>
      </p:sp>
    </p:spTree>
    <p:extLst>
      <p:ext uri="{BB962C8B-B14F-4D97-AF65-F5344CB8AC3E}">
        <p14:creationId xmlns:p14="http://schemas.microsoft.com/office/powerpoint/2010/main" val="20454425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Training 101">
      <a:dk1>
        <a:sysClr val="windowText" lastClr="000000"/>
      </a:dk1>
      <a:lt1>
        <a:sysClr val="window" lastClr="FFFFFF"/>
      </a:lt1>
      <a:dk2>
        <a:srgbClr val="242852"/>
      </a:dk2>
      <a:lt2>
        <a:srgbClr val="072B62"/>
      </a:lt2>
      <a:accent1>
        <a:srgbClr val="D2AA62"/>
      </a:accent1>
      <a:accent2>
        <a:srgbClr val="374C81"/>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9040</TotalTime>
  <Words>2186</Words>
  <Application>Microsoft Office PowerPoint</Application>
  <PresentationFormat>On-screen Show (4:3)</PresentationFormat>
  <Paragraphs>286</Paragraphs>
  <Slides>25</Slides>
  <Notes>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187</cp:revision>
  <cp:lastPrinted>2012-05-09T21:25:10Z</cp:lastPrinted>
  <dcterms:created xsi:type="dcterms:W3CDTF">2011-08-22T17:50:47Z</dcterms:created>
  <dcterms:modified xsi:type="dcterms:W3CDTF">2012-09-12T18:37:25Z</dcterms:modified>
</cp:coreProperties>
</file>