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57"/>
  </p:notesMasterIdLst>
  <p:sldIdLst>
    <p:sldId id="305" r:id="rId3"/>
    <p:sldId id="303" r:id="rId4"/>
    <p:sldId id="310" r:id="rId5"/>
    <p:sldId id="309" r:id="rId6"/>
    <p:sldId id="319" r:id="rId7"/>
    <p:sldId id="364" r:id="rId8"/>
    <p:sldId id="322" r:id="rId9"/>
    <p:sldId id="331" r:id="rId10"/>
    <p:sldId id="366" r:id="rId11"/>
    <p:sldId id="330" r:id="rId12"/>
    <p:sldId id="398" r:id="rId13"/>
    <p:sldId id="367" r:id="rId14"/>
    <p:sldId id="340" r:id="rId15"/>
    <p:sldId id="336" r:id="rId16"/>
    <p:sldId id="329" r:id="rId17"/>
    <p:sldId id="328" r:id="rId18"/>
    <p:sldId id="370" r:id="rId19"/>
    <p:sldId id="339" r:id="rId20"/>
    <p:sldId id="338" r:id="rId21"/>
    <p:sldId id="369" r:id="rId22"/>
    <p:sldId id="396" r:id="rId23"/>
    <p:sldId id="337" r:id="rId24"/>
    <p:sldId id="327" r:id="rId25"/>
    <p:sldId id="368" r:id="rId26"/>
    <p:sldId id="390" r:id="rId27"/>
    <p:sldId id="372" r:id="rId28"/>
    <p:sldId id="374" r:id="rId29"/>
    <p:sldId id="373" r:id="rId30"/>
    <p:sldId id="335" r:id="rId31"/>
    <p:sldId id="334" r:id="rId32"/>
    <p:sldId id="333" r:id="rId33"/>
    <p:sldId id="332" r:id="rId34"/>
    <p:sldId id="380" r:id="rId35"/>
    <p:sldId id="381" r:id="rId36"/>
    <p:sldId id="385" r:id="rId37"/>
    <p:sldId id="389" r:id="rId38"/>
    <p:sldId id="388" r:id="rId39"/>
    <p:sldId id="387" r:id="rId40"/>
    <p:sldId id="386" r:id="rId41"/>
    <p:sldId id="391" r:id="rId42"/>
    <p:sldId id="375" r:id="rId43"/>
    <p:sldId id="376" r:id="rId44"/>
    <p:sldId id="394" r:id="rId45"/>
    <p:sldId id="378" r:id="rId46"/>
    <p:sldId id="379" r:id="rId47"/>
    <p:sldId id="392" r:id="rId48"/>
    <p:sldId id="399" r:id="rId49"/>
    <p:sldId id="400" r:id="rId50"/>
    <p:sldId id="401" r:id="rId51"/>
    <p:sldId id="360" r:id="rId52"/>
    <p:sldId id="347" r:id="rId53"/>
    <p:sldId id="346" r:id="rId54"/>
    <p:sldId id="308" r:id="rId55"/>
    <p:sldId id="39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3DB"/>
    <a:srgbClr val="FFFFFF"/>
    <a:srgbClr val="DBE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6" autoAdjust="0"/>
    <p:restoredTop sz="86464" autoAdjust="0"/>
  </p:normalViewPr>
  <p:slideViewPr>
    <p:cSldViewPr>
      <p:cViewPr>
        <p:scale>
          <a:sx n="70" d="100"/>
          <a:sy n="70" d="100"/>
        </p:scale>
        <p:origin x="-12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84" d="100"/>
          <a:sy n="84" d="100"/>
        </p:scale>
        <p:origin x="-289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21F5A-328A-457B-A4DE-A510F7BA6DE9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CF411-4344-4F4A-8C4D-C51C2C82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CF411-4344-4F4A-8C4D-C51C2C8285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0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396761-0B2E-404D-81FC-645CD989CF0F}" type="datetimeFigureOut">
              <a:rPr lang="en-US" smtClean="0">
                <a:solidFill>
                  <a:srgbClr val="CBD8DD"/>
                </a:solidFill>
              </a:rPr>
              <a:pPr/>
              <a:t>2/17/2014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5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0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396761-0B2E-404D-81FC-645CD989CF0F}" type="datetimeFigureOut">
              <a:rPr lang="en-US" smtClean="0">
                <a:solidFill>
                  <a:srgbClr val="CBD8DD"/>
                </a:solidFill>
              </a:rPr>
              <a:pPr/>
              <a:t>2/17/2014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21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0894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12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77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396761-0B2E-404D-81FC-645CD989CF0F}" type="datetimeFigureOut">
              <a:rPr lang="en-US" smtClean="0">
                <a:solidFill>
                  <a:srgbClr val="CBD8DD"/>
                </a:solidFill>
              </a:rPr>
              <a:pPr/>
              <a:t>2/17/2014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07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4396761-0B2E-404D-81FC-645CD989CF0F}" type="datetimeFigureOut">
              <a:rPr lang="en-US" smtClean="0">
                <a:solidFill>
                  <a:srgbClr val="CBD8DD"/>
                </a:solidFill>
              </a:rPr>
              <a:pPr/>
              <a:t>2/17/2014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442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97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074942-305C-4689-A6E4-910E1A6F86A3}" type="datetimeFigureOut">
              <a:rPr lang="en-US" smtClean="0"/>
              <a:t>2/17/2014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CEDF10-E097-49EC-8464-786379B167D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4396761-0B2E-404D-81FC-645CD989CF0F}" type="datetimeFigureOut">
              <a:rPr lang="en-US" smtClean="0">
                <a:solidFill>
                  <a:srgbClr val="48231E"/>
                </a:solidFill>
              </a:rPr>
              <a:pPr/>
              <a:t>2/17/2014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D527CA08-B3D0-4BF0-86B5-A0B807A53A18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2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sci.cornell.edu/plants/index.html" TargetMode="External"/><Relationship Id="rId13" Type="http://schemas.openxmlformats.org/officeDocument/2006/relationships/hyperlink" Target="http://anrcatalog.ucdavis.edu/pdf/7253.pdf" TargetMode="External"/><Relationship Id="rId3" Type="http://schemas.openxmlformats.org/officeDocument/2006/relationships/hyperlink" Target="http://www.petpoisonhelpline.com/poisons/" TargetMode="External"/><Relationship Id="rId7" Type="http://schemas.openxmlformats.org/officeDocument/2006/relationships/hyperlink" Target="http://ucanr.edu/sites/poisonous_safe_plants/Toxic_Plants_by_Scientific_Name_685/" TargetMode="External"/><Relationship Id="rId12" Type="http://schemas.openxmlformats.org/officeDocument/2006/relationships/hyperlink" Target="http://npic.orst.edu/index.html" TargetMode="External"/><Relationship Id="rId2" Type="http://schemas.openxmlformats.org/officeDocument/2006/relationships/hyperlink" Target="http://www.aspca.org/pet-care/animal-poison-control/toxic-and-non-toxic-plants?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lpoison.com/public/plants-toxic.html" TargetMode="External"/><Relationship Id="rId11" Type="http://schemas.openxmlformats.org/officeDocument/2006/relationships/hyperlink" Target="http://www.ipm.ucdavis.edu/GENERAL/pesticides_urban.html" TargetMode="External"/><Relationship Id="rId5" Type="http://schemas.openxmlformats.org/officeDocument/2006/relationships/hyperlink" Target="http://www.anapsid.org/resources/plants.html" TargetMode="External"/><Relationship Id="rId10" Type="http://schemas.openxmlformats.org/officeDocument/2006/relationships/hyperlink" Target="http://www.ces.ncsu.edu/depts/hort/consumer/poison/poison.htm" TargetMode="External"/><Relationship Id="rId4" Type="http://schemas.openxmlformats.org/officeDocument/2006/relationships/hyperlink" Target="http://tortoise.org/general/poisonp.html" TargetMode="External"/><Relationship Id="rId9" Type="http://schemas.openxmlformats.org/officeDocument/2006/relationships/hyperlink" Target="http://www.ansci.cornell.edu/plants/anispecies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43000" y="4237037"/>
            <a:ext cx="7543800" cy="21637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Creating a Pet-Safe 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Garden</a:t>
            </a:r>
            <a:endParaRPr lang="en-US" sz="3600" dirty="0" smtClean="0">
              <a:ln>
                <a:solidFill>
                  <a:schemeClr val="accent2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" y="3124200"/>
            <a:ext cx="8534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US" b="1" cap="small" dirty="0" smtClean="0"/>
              <a:t>Master Gardener Program of </a:t>
            </a:r>
            <a:endParaRPr lang="en-US" b="1" cap="small" dirty="0" smtClean="0"/>
          </a:p>
          <a:p>
            <a:pPr algn="ctr">
              <a:buFont typeface="Arial" pitchFamily="34" charset="0"/>
              <a:buNone/>
              <a:defRPr/>
            </a:pPr>
            <a:r>
              <a:rPr lang="en-US" b="1" cap="small" dirty="0" smtClean="0"/>
              <a:t>San Bernardino</a:t>
            </a:r>
            <a:r>
              <a:rPr lang="en-US" b="1" cap="small" dirty="0" smtClean="0"/>
              <a:t> </a:t>
            </a:r>
            <a:r>
              <a:rPr lang="en-US" b="1" cap="small" dirty="0" smtClean="0"/>
              <a:t>County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" name="Picture 13" descr="MG Banne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Toxic Chemical, cont.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the “</a:t>
            </a:r>
            <a:r>
              <a:rPr lang="en-US" dirty="0" err="1" smtClean="0"/>
              <a:t>cides</a:t>
            </a:r>
            <a:r>
              <a:rPr lang="en-US" dirty="0" smtClean="0"/>
              <a:t>” – </a:t>
            </a:r>
            <a:r>
              <a:rPr lang="en-US" dirty="0" err="1" smtClean="0"/>
              <a:t>cide</a:t>
            </a:r>
            <a:r>
              <a:rPr lang="en-US" dirty="0" smtClean="0"/>
              <a:t> means kill</a:t>
            </a:r>
          </a:p>
          <a:p>
            <a:pPr lvl="1"/>
            <a:r>
              <a:rPr lang="en-US" dirty="0" smtClean="0"/>
              <a:t>Insecticides, </a:t>
            </a:r>
            <a:r>
              <a:rPr lang="en-US" dirty="0" err="1" smtClean="0"/>
              <a:t>miticides</a:t>
            </a:r>
            <a:r>
              <a:rPr lang="en-US" dirty="0" smtClean="0"/>
              <a:t>, fungicides, bactericides, herbicides</a:t>
            </a:r>
          </a:p>
          <a:p>
            <a:r>
              <a:rPr lang="en-US" dirty="0" smtClean="0"/>
              <a:t>Ant/roach bait stations</a:t>
            </a:r>
          </a:p>
          <a:p>
            <a:pPr lvl="1"/>
            <a:r>
              <a:rPr lang="en-US" dirty="0" smtClean="0"/>
              <a:t>Old stations 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arsenic based insecticide </a:t>
            </a:r>
            <a:r>
              <a:rPr lang="en-US" dirty="0" smtClean="0">
                <a:sym typeface="Wingdings" panose="05000000000000000000" pitchFamily="2" charset="2"/>
              </a:rPr>
              <a:t> high toxicity</a:t>
            </a:r>
            <a:endParaRPr lang="en-US" dirty="0" smtClean="0"/>
          </a:p>
          <a:p>
            <a:pPr lvl="1"/>
            <a:r>
              <a:rPr lang="en-US" dirty="0" smtClean="0"/>
              <a:t>Current stations </a:t>
            </a:r>
            <a:r>
              <a:rPr lang="en-US" dirty="0"/>
              <a:t>have small amount of insecticide at low </a:t>
            </a:r>
            <a:r>
              <a:rPr lang="en-US" dirty="0" smtClean="0"/>
              <a:t>concentration</a:t>
            </a:r>
          </a:p>
          <a:p>
            <a:pPr lvl="2"/>
            <a:r>
              <a:rPr lang="en-US" dirty="0" smtClean="0"/>
              <a:t>Boric acid, </a:t>
            </a:r>
            <a:r>
              <a:rPr lang="en-US" dirty="0" err="1" smtClean="0"/>
              <a:t>Avermectin</a:t>
            </a:r>
            <a:r>
              <a:rPr lang="en-US" dirty="0" smtClean="0"/>
              <a:t>, </a:t>
            </a:r>
            <a:r>
              <a:rPr lang="en-US" dirty="0" err="1" smtClean="0"/>
              <a:t>Hydramethylnon</a:t>
            </a:r>
            <a:r>
              <a:rPr lang="en-US" dirty="0" smtClean="0"/>
              <a:t>, </a:t>
            </a:r>
            <a:r>
              <a:rPr lang="en-US" dirty="0" err="1" smtClean="0"/>
              <a:t>Fipronil</a:t>
            </a:r>
            <a:endParaRPr lang="en-US" dirty="0" smtClean="0"/>
          </a:p>
          <a:p>
            <a:pPr lvl="2"/>
            <a:r>
              <a:rPr lang="en-US" dirty="0" smtClean="0"/>
              <a:t>Intestinal obstruction due to eating plastic trap more likely than poisoning</a:t>
            </a:r>
          </a:p>
          <a:p>
            <a:r>
              <a:rPr lang="en-US" dirty="0" smtClean="0"/>
              <a:t>Rat/ground squirrel/gopher poison </a:t>
            </a:r>
          </a:p>
          <a:p>
            <a:pPr lvl="1"/>
            <a:r>
              <a:rPr lang="en-US" dirty="0" smtClean="0"/>
              <a:t>Dead animal is poisonous</a:t>
            </a:r>
          </a:p>
          <a:p>
            <a:pPr lvl="1"/>
            <a:r>
              <a:rPr lang="en-US" dirty="0" smtClean="0"/>
              <a:t>Can bait box be dug up?</a:t>
            </a:r>
          </a:p>
          <a:p>
            <a:pPr lvl="1"/>
            <a:r>
              <a:rPr lang="en-US" dirty="0" smtClean="0"/>
              <a:t>Bleeding, seizures, paralysis, kidney failure, often fatal</a:t>
            </a:r>
          </a:p>
          <a:p>
            <a:pPr lvl="1"/>
            <a:r>
              <a:rPr lang="en-US" dirty="0" smtClean="0"/>
              <a:t>Symptoms may appear  3-5 days after ingestion</a:t>
            </a:r>
          </a:p>
        </p:txBody>
      </p:sp>
    </p:spTree>
    <p:extLst>
      <p:ext uri="{BB962C8B-B14F-4D97-AF65-F5344CB8AC3E}">
        <p14:creationId xmlns:p14="http://schemas.microsoft.com/office/powerpoint/2010/main" val="10292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Toxic Chemical, cont.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52988"/>
          </a:xfrm>
        </p:spPr>
        <p:txBody>
          <a:bodyPr>
            <a:normAutofit/>
          </a:bodyPr>
          <a:lstStyle/>
          <a:p>
            <a:r>
              <a:rPr lang="en-US" dirty="0" smtClean="0"/>
              <a:t>Snail baits</a:t>
            </a:r>
          </a:p>
          <a:p>
            <a:pPr lvl="1"/>
            <a:r>
              <a:rPr lang="en-US" dirty="0" err="1" smtClean="0"/>
              <a:t>Metaldehyde</a:t>
            </a:r>
            <a:r>
              <a:rPr lang="en-US" b="1" dirty="0" smtClean="0"/>
              <a:t> -- </a:t>
            </a:r>
            <a:r>
              <a:rPr lang="en-US" dirty="0" smtClean="0"/>
              <a:t>toxic</a:t>
            </a:r>
          </a:p>
          <a:p>
            <a:pPr lvl="1"/>
            <a:r>
              <a:rPr lang="en-US" dirty="0" smtClean="0"/>
              <a:t>Iron phosphate – “non-toxic” </a:t>
            </a:r>
          </a:p>
          <a:p>
            <a:pPr lvl="2"/>
            <a:r>
              <a:rPr lang="en-US" dirty="0" smtClean="0"/>
              <a:t>Unlike </a:t>
            </a:r>
            <a:r>
              <a:rPr lang="en-US" dirty="0" err="1" smtClean="0"/>
              <a:t>metaldehyde</a:t>
            </a:r>
            <a:r>
              <a:rPr lang="en-US" dirty="0" smtClean="0"/>
              <a:t> baits, does not taste nasty</a:t>
            </a:r>
          </a:p>
          <a:p>
            <a:pPr lvl="2"/>
            <a:r>
              <a:rPr lang="en-US" dirty="0" smtClean="0"/>
              <a:t>If pet consumes whole bag, can get iron toxicity</a:t>
            </a:r>
          </a:p>
          <a:p>
            <a:pPr lvl="1"/>
            <a:r>
              <a:rPr lang="en-US" dirty="0" smtClean="0"/>
              <a:t>Diatomaceous earth</a:t>
            </a:r>
          </a:p>
          <a:p>
            <a:pPr lvl="2"/>
            <a:r>
              <a:rPr lang="en-US" dirty="0" smtClean="0"/>
              <a:t>dust is irritating (lungs, skin)</a:t>
            </a:r>
          </a:p>
          <a:p>
            <a:pPr lvl="2"/>
            <a:r>
              <a:rPr lang="en-US" dirty="0" smtClean="0"/>
              <a:t>if pet got into bag</a:t>
            </a:r>
            <a:endParaRPr lang="en-US" dirty="0"/>
          </a:p>
          <a:p>
            <a:r>
              <a:rPr lang="en-US" dirty="0" smtClean="0"/>
              <a:t>Fertilizers</a:t>
            </a:r>
            <a:endParaRPr lang="en-US" dirty="0"/>
          </a:p>
          <a:p>
            <a:pPr lvl="1"/>
            <a:r>
              <a:rPr lang="en-US" dirty="0" smtClean="0"/>
              <a:t>Plain </a:t>
            </a:r>
            <a:r>
              <a:rPr lang="en-US" dirty="0"/>
              <a:t>fertilizers minimally </a:t>
            </a:r>
            <a:r>
              <a:rPr lang="en-US" dirty="0" smtClean="0"/>
              <a:t>toxic</a:t>
            </a:r>
          </a:p>
          <a:p>
            <a:pPr lvl="1"/>
            <a:r>
              <a:rPr lang="en-US" dirty="0" smtClean="0"/>
              <a:t>Combo food/insecticide/fungicide  are toxic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Follow Manufacturer’s Instructions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25511"/>
            <a:ext cx="7772400" cy="4911020"/>
          </a:xfrm>
        </p:spPr>
      </p:pic>
    </p:spTree>
    <p:extLst>
      <p:ext uri="{BB962C8B-B14F-4D97-AF65-F5344CB8AC3E}">
        <p14:creationId xmlns:p14="http://schemas.microsoft.com/office/powerpoint/2010/main" val="21196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4478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 aware of Re-entry hours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Days until Harvest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93" y="2239963"/>
            <a:ext cx="6828013" cy="4389437"/>
          </a:xfrm>
        </p:spPr>
      </p:pic>
    </p:spTree>
    <p:extLst>
      <p:ext uri="{BB962C8B-B14F-4D97-AF65-F5344CB8AC3E}">
        <p14:creationId xmlns:p14="http://schemas.microsoft.com/office/powerpoint/2010/main" val="35675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“Non-Toxic” Doesn’t Mean Safe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Bone meal</a:t>
            </a:r>
          </a:p>
          <a:p>
            <a:pPr lvl="1"/>
            <a:r>
              <a:rPr lang="en-US" dirty="0" smtClean="0"/>
              <a:t>Highly </a:t>
            </a:r>
            <a:r>
              <a:rPr lang="en-US" dirty="0"/>
              <a:t>attractive for </a:t>
            </a:r>
            <a:r>
              <a:rPr lang="en-US" dirty="0" smtClean="0"/>
              <a:t>dogs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cement itself together in the stomach and cause </a:t>
            </a:r>
            <a:r>
              <a:rPr lang="en-US" dirty="0" smtClean="0"/>
              <a:t>obstruction</a:t>
            </a:r>
          </a:p>
          <a:p>
            <a:r>
              <a:rPr lang="en-US" dirty="0" smtClean="0"/>
              <a:t>Blood </a:t>
            </a:r>
            <a:r>
              <a:rPr lang="en-US" dirty="0"/>
              <a:t>meal </a:t>
            </a:r>
          </a:p>
          <a:p>
            <a:pPr lvl="1"/>
            <a:r>
              <a:rPr lang="en-US" dirty="0"/>
              <a:t>Vomiting, diarrhea, pancreatitis, and possibly iron toxicity</a:t>
            </a:r>
          </a:p>
          <a:p>
            <a:r>
              <a:rPr lang="en-US" dirty="0" smtClean="0"/>
              <a:t>Iron</a:t>
            </a:r>
          </a:p>
          <a:p>
            <a:r>
              <a:rPr lang="en-US" dirty="0" smtClean="0"/>
              <a:t>Bleach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>
                <a:solidFill>
                  <a:schemeClr val="tx1"/>
                </a:solidFill>
              </a:rPr>
              <a:t>Cocoa bean mulch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4038600" y="1828800"/>
            <a:ext cx="4495800" cy="4531520"/>
          </a:xfrm>
        </p:spPr>
        <p:txBody>
          <a:bodyPr>
            <a:normAutofit/>
          </a:bodyPr>
          <a:lstStyle/>
          <a:p>
            <a:pPr marL="342900" lvl="1" indent="-342900">
              <a:buClr>
                <a:schemeClr val="accent3"/>
              </a:buClr>
              <a:buSzPct val="95000"/>
            </a:pPr>
            <a:r>
              <a:rPr lang="en-US" sz="2400" dirty="0"/>
              <a:t>Cocoa bean hulls</a:t>
            </a:r>
          </a:p>
          <a:p>
            <a:r>
              <a:rPr lang="en-US" sz="2400" dirty="0" smtClean="0"/>
              <a:t>Fragrance attractive to dogs</a:t>
            </a:r>
          </a:p>
          <a:p>
            <a:r>
              <a:rPr lang="en-US" sz="2400" dirty="0" smtClean="0"/>
              <a:t>May contain </a:t>
            </a:r>
            <a:r>
              <a:rPr lang="en-US" sz="2400" dirty="0" err="1" smtClean="0"/>
              <a:t>theobromine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caffeine</a:t>
            </a:r>
          </a:p>
          <a:p>
            <a:r>
              <a:rPr lang="en-US" sz="2400" dirty="0" smtClean="0"/>
              <a:t>Symptoms</a:t>
            </a:r>
          </a:p>
          <a:p>
            <a:pPr lvl="1"/>
            <a:r>
              <a:rPr lang="en-US" sz="2400" dirty="0" smtClean="0"/>
              <a:t>Dose dependent</a:t>
            </a:r>
          </a:p>
          <a:p>
            <a:pPr lvl="1"/>
            <a:r>
              <a:rPr lang="en-US" sz="2400" dirty="0" smtClean="0"/>
              <a:t>Vomiting</a:t>
            </a:r>
            <a:r>
              <a:rPr lang="en-US" sz="2400" dirty="0"/>
              <a:t>, diarrhea, hyperactivity, tremors, tachycardia, tachypnea</a:t>
            </a:r>
            <a:r>
              <a:rPr lang="en-US" sz="2400" dirty="0" smtClean="0"/>
              <a:t>, seizures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77910"/>
            <a:ext cx="3103562" cy="4145168"/>
          </a:xfrm>
        </p:spPr>
      </p:pic>
    </p:spTree>
    <p:extLst>
      <p:ext uri="{BB962C8B-B14F-4D97-AF65-F5344CB8AC3E}">
        <p14:creationId xmlns:p14="http://schemas.microsoft.com/office/powerpoint/2010/main" val="19373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Piles, Bags, </a:t>
            </a:r>
            <a:r>
              <a:rPr lang="en-US" sz="4000" u="sng" dirty="0" err="1" smtClean="0">
                <a:solidFill>
                  <a:schemeClr val="tx1"/>
                </a:solidFill>
              </a:rPr>
              <a:t>etc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/>
              <a:t>Compost piles and worm </a:t>
            </a:r>
            <a:r>
              <a:rPr lang="en-US" dirty="0" smtClean="0"/>
              <a:t>bins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ecaying </a:t>
            </a:r>
            <a:r>
              <a:rPr lang="en-US" dirty="0"/>
              <a:t>matter may produce </a:t>
            </a:r>
            <a:r>
              <a:rPr lang="en-US" dirty="0" err="1"/>
              <a:t>mycotoxins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Cause </a:t>
            </a:r>
            <a:r>
              <a:rPr lang="en-US" dirty="0"/>
              <a:t>intestinal distress </a:t>
            </a:r>
            <a:r>
              <a:rPr lang="en-US" dirty="0" smtClean="0"/>
              <a:t>or </a:t>
            </a:r>
            <a:r>
              <a:rPr lang="en-US" dirty="0"/>
              <a:t>nervous system problems</a:t>
            </a:r>
          </a:p>
          <a:p>
            <a:r>
              <a:rPr lang="en-US" dirty="0"/>
              <a:t>Trash piles and wood bins </a:t>
            </a:r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attract rats, snakes, other </a:t>
            </a:r>
            <a:r>
              <a:rPr lang="en-US" dirty="0" smtClean="0"/>
              <a:t>critters</a:t>
            </a:r>
          </a:p>
          <a:p>
            <a:pPr lvl="1"/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ortoise suffocated</a:t>
            </a:r>
            <a:r>
              <a:rPr lang="en-US" dirty="0"/>
              <a:t> </a:t>
            </a:r>
            <a:r>
              <a:rPr lang="en-US" dirty="0" smtClean="0"/>
              <a:t>in a </a:t>
            </a:r>
            <a:r>
              <a:rPr lang="en-US" dirty="0"/>
              <a:t>bag of potting soil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85342"/>
            <a:ext cx="4038600" cy="332245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4546600" cy="3409950"/>
          </a:xfrm>
        </p:spPr>
      </p:pic>
    </p:spTree>
    <p:extLst>
      <p:ext uri="{BB962C8B-B14F-4D97-AF65-F5344CB8AC3E}">
        <p14:creationId xmlns:p14="http://schemas.microsoft.com/office/powerpoint/2010/main" val="59997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914399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Garden Tool Safety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76224" y="1298448"/>
            <a:ext cx="4829176" cy="50261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Are tools </a:t>
            </a:r>
            <a:r>
              <a:rPr lang="en-US" sz="2800" dirty="0"/>
              <a:t>lying </a:t>
            </a:r>
            <a:r>
              <a:rPr lang="en-US" sz="2800" dirty="0" smtClean="0"/>
              <a:t>around?</a:t>
            </a:r>
          </a:p>
          <a:p>
            <a:pPr lvl="1"/>
            <a:r>
              <a:rPr lang="en-US" sz="2400" dirty="0" smtClean="0"/>
              <a:t>Can </a:t>
            </a:r>
            <a:r>
              <a:rPr lang="en-US" sz="2400" dirty="0"/>
              <a:t>they fall or </a:t>
            </a:r>
            <a:r>
              <a:rPr lang="en-US" sz="2400" dirty="0" smtClean="0"/>
              <a:t>blow over</a:t>
            </a:r>
          </a:p>
          <a:p>
            <a:pPr lvl="1"/>
            <a:r>
              <a:rPr lang="en-US" sz="2400" dirty="0" smtClean="0"/>
              <a:t>Fall </a:t>
            </a:r>
            <a:r>
              <a:rPr lang="en-US" sz="2400" dirty="0"/>
              <a:t>on people or </a:t>
            </a:r>
            <a:r>
              <a:rPr lang="en-US" sz="2400" dirty="0" smtClean="0"/>
              <a:t>pets</a:t>
            </a:r>
          </a:p>
          <a:p>
            <a:pPr lvl="1"/>
            <a:endParaRPr lang="en-US" sz="1400" dirty="0" smtClean="0"/>
          </a:p>
          <a:p>
            <a:r>
              <a:rPr lang="en-US" sz="2800" dirty="0" smtClean="0"/>
              <a:t>Are </a:t>
            </a:r>
            <a:r>
              <a:rPr lang="en-US" sz="2800" dirty="0"/>
              <a:t>they something your animal would chew on</a:t>
            </a:r>
            <a:r>
              <a:rPr lang="en-US" sz="2800" dirty="0" smtClean="0"/>
              <a:t>?</a:t>
            </a:r>
          </a:p>
          <a:p>
            <a:endParaRPr lang="en-US" sz="1400" dirty="0"/>
          </a:p>
          <a:p>
            <a:r>
              <a:rPr lang="en-US" sz="2800" dirty="0"/>
              <a:t>Lawn </a:t>
            </a:r>
            <a:r>
              <a:rPr lang="en-US" sz="2800" dirty="0" smtClean="0"/>
              <a:t>mowers &amp; line </a:t>
            </a:r>
            <a:r>
              <a:rPr lang="en-US" sz="2800" dirty="0"/>
              <a:t>trimmers can throw </a:t>
            </a:r>
            <a:r>
              <a:rPr lang="en-US" sz="2800" dirty="0" smtClean="0"/>
              <a:t>rocks, sticks</a:t>
            </a:r>
            <a:endParaRPr lang="en-US" sz="2800" dirty="0"/>
          </a:p>
          <a:p>
            <a:pPr lvl="1"/>
            <a:r>
              <a:rPr lang="en-US" sz="2400" dirty="0" smtClean="0"/>
              <a:t>Make </a:t>
            </a:r>
            <a:r>
              <a:rPr lang="en-US" sz="2400" dirty="0"/>
              <a:t>sure </a:t>
            </a:r>
            <a:r>
              <a:rPr lang="en-US" sz="2400" dirty="0" smtClean="0"/>
              <a:t>pets are out of the way</a:t>
            </a:r>
            <a:endParaRPr lang="en-US" sz="24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83962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9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Fencing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Tall enough</a:t>
            </a:r>
          </a:p>
          <a:p>
            <a:pPr lvl="1"/>
            <a:r>
              <a:rPr lang="en-US" dirty="0" smtClean="0"/>
              <a:t>Pets </a:t>
            </a:r>
            <a:r>
              <a:rPr lang="en-US" dirty="0"/>
              <a:t>can’t crawl over or climb </a:t>
            </a:r>
            <a:r>
              <a:rPr lang="en-US" dirty="0" smtClean="0"/>
              <a:t>through</a:t>
            </a:r>
          </a:p>
          <a:p>
            <a:pPr lvl="1"/>
            <a:r>
              <a:rPr lang="en-US" dirty="0" smtClean="0"/>
              <a:t>Dig under, chew through</a:t>
            </a:r>
          </a:p>
          <a:p>
            <a:r>
              <a:rPr lang="en-US" dirty="0" smtClean="0"/>
              <a:t>Strong enough</a:t>
            </a:r>
          </a:p>
          <a:p>
            <a:r>
              <a:rPr lang="en-US" dirty="0" smtClean="0"/>
              <a:t>Locks on gates</a:t>
            </a:r>
          </a:p>
          <a:p>
            <a:pPr lvl="1"/>
            <a:r>
              <a:rPr lang="en-US" dirty="0" smtClean="0"/>
              <a:t>Neighborhood kids/dogs can’t wander in</a:t>
            </a:r>
          </a:p>
          <a:p>
            <a:pPr lvl="1"/>
            <a:r>
              <a:rPr lang="en-US" dirty="0" smtClean="0"/>
              <a:t>Gates actually closed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457200"/>
            <a:ext cx="4343400" cy="114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Mission Statement </a:t>
            </a:r>
            <a:endParaRPr lang="en-US" u="sng" dirty="0" smtClean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85800" y="1600200"/>
            <a:ext cx="7620000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+mj-lt"/>
              </a:rPr>
              <a:t>Master Gardener Volunteers are trained by the UCCE Advisors, Specialists and other qualified instructors to provide the gardeners of </a:t>
            </a:r>
            <a:r>
              <a:rPr lang="en-US" sz="3200" dirty="0" smtClean="0">
                <a:latin typeface="+mj-lt"/>
              </a:rPr>
              <a:t>San Bernardino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County with research-based information to promote environmentally responsible and </a:t>
            </a:r>
            <a:r>
              <a:rPr lang="en-US" sz="3200" dirty="0" smtClean="0">
                <a:latin typeface="+mj-lt"/>
              </a:rPr>
              <a:t>sustainable </a:t>
            </a:r>
            <a:r>
              <a:rPr lang="en-US" sz="3200" dirty="0">
                <a:latin typeface="+mj-lt"/>
              </a:rPr>
              <a:t>horticultural practices. </a:t>
            </a:r>
          </a:p>
        </p:txBody>
      </p:sp>
      <p:pic>
        <p:nvPicPr>
          <p:cNvPr id="8" name="Picture 13" descr="State Logo Color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87010"/>
            <a:ext cx="1105522" cy="109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8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4211"/>
            <a:ext cx="4495800" cy="298158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46894"/>
            <a:ext cx="5181600" cy="3134868"/>
          </a:xfrm>
        </p:spPr>
      </p:pic>
    </p:spTree>
    <p:extLst>
      <p:ext uri="{BB962C8B-B14F-4D97-AF65-F5344CB8AC3E}">
        <p14:creationId xmlns:p14="http://schemas.microsoft.com/office/powerpoint/2010/main" val="129914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733" y="914400"/>
            <a:ext cx="884628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713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Assorted Hazards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Gas </a:t>
            </a:r>
            <a:r>
              <a:rPr lang="en-US" dirty="0"/>
              <a:t>from mowers,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Propane </a:t>
            </a:r>
            <a:r>
              <a:rPr lang="en-US" dirty="0" smtClean="0"/>
              <a:t>tanks, gas lines, charcoal, barbeque </a:t>
            </a:r>
            <a:r>
              <a:rPr lang="en-US" dirty="0"/>
              <a:t>grease </a:t>
            </a:r>
            <a:r>
              <a:rPr lang="en-US" dirty="0" smtClean="0"/>
              <a:t>bucket</a:t>
            </a:r>
          </a:p>
          <a:p>
            <a:r>
              <a:rPr lang="en-US" dirty="0"/>
              <a:t>Electric outlets/wires/extension </a:t>
            </a:r>
            <a:r>
              <a:rPr lang="en-US" dirty="0" smtClean="0"/>
              <a:t>cords</a:t>
            </a:r>
          </a:p>
          <a:p>
            <a:r>
              <a:rPr lang="en-US" dirty="0" smtClean="0"/>
              <a:t>Paths with sharp gravel</a:t>
            </a:r>
          </a:p>
          <a:p>
            <a:r>
              <a:rPr lang="en-US" dirty="0" smtClean="0"/>
              <a:t>Hot cement or artificial turf</a:t>
            </a:r>
          </a:p>
          <a:p>
            <a:r>
              <a:rPr lang="en-US" dirty="0"/>
              <a:t>Make sure plant stakes are not at a height that animals can run their eyes into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More Potential Hazards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Pool </a:t>
            </a:r>
            <a:r>
              <a:rPr lang="en-US" dirty="0"/>
              <a:t>or </a:t>
            </a:r>
            <a:r>
              <a:rPr lang="en-US" dirty="0" smtClean="0"/>
              <a:t>pond</a:t>
            </a:r>
          </a:p>
          <a:p>
            <a:pPr lvl="1"/>
            <a:r>
              <a:rPr lang="en-US" dirty="0" smtClean="0"/>
              <a:t>Tortoises </a:t>
            </a:r>
            <a:r>
              <a:rPr lang="en-US" dirty="0"/>
              <a:t>swim like </a:t>
            </a:r>
            <a:r>
              <a:rPr lang="en-US" dirty="0" smtClean="0"/>
              <a:t>rocks</a:t>
            </a:r>
          </a:p>
          <a:p>
            <a:pPr lvl="1"/>
            <a:r>
              <a:rPr lang="en-US" dirty="0" smtClean="0"/>
              <a:t>Pool chemicals</a:t>
            </a:r>
            <a:endParaRPr lang="en-US" dirty="0"/>
          </a:p>
          <a:p>
            <a:r>
              <a:rPr lang="en-US" dirty="0"/>
              <a:t>Wasp </a:t>
            </a:r>
            <a:r>
              <a:rPr lang="en-US" dirty="0" smtClean="0"/>
              <a:t>nests, bees, black widows</a:t>
            </a:r>
          </a:p>
          <a:p>
            <a:r>
              <a:rPr lang="en-US" dirty="0" smtClean="0"/>
              <a:t>Wild animals</a:t>
            </a:r>
          </a:p>
          <a:p>
            <a:r>
              <a:rPr lang="en-US" dirty="0" smtClean="0"/>
              <a:t>Citronella </a:t>
            </a:r>
            <a:r>
              <a:rPr lang="en-US" dirty="0"/>
              <a:t>candles</a:t>
            </a:r>
          </a:p>
          <a:p>
            <a:r>
              <a:rPr lang="en-US" dirty="0" smtClean="0"/>
              <a:t>Mesh </a:t>
            </a:r>
            <a:r>
              <a:rPr lang="en-US" dirty="0"/>
              <a:t>from lawn sod</a:t>
            </a:r>
          </a:p>
          <a:p>
            <a:r>
              <a:rPr lang="en-US" dirty="0"/>
              <a:t>Bird </a:t>
            </a:r>
            <a:r>
              <a:rPr lang="en-US" dirty="0" smtClean="0"/>
              <a:t>netting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Know your animal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18" y="2095697"/>
            <a:ext cx="6414363" cy="4068369"/>
          </a:xfrm>
        </p:spPr>
      </p:pic>
    </p:spTree>
    <p:extLst>
      <p:ext uri="{BB962C8B-B14F-4D97-AF65-F5344CB8AC3E}">
        <p14:creationId xmlns:p14="http://schemas.microsoft.com/office/powerpoint/2010/main" val="564489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8007782" cy="5310716"/>
          </a:xfrm>
        </p:spPr>
      </p:pic>
    </p:spTree>
    <p:extLst>
      <p:ext uri="{BB962C8B-B14F-4D97-AF65-F5344CB8AC3E}">
        <p14:creationId xmlns:p14="http://schemas.microsoft.com/office/powerpoint/2010/main" val="1307563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"/>
            <a:ext cx="4564261" cy="6085681"/>
          </a:xfrm>
        </p:spPr>
      </p:pic>
    </p:spTree>
    <p:extLst>
      <p:ext uri="{BB962C8B-B14F-4D97-AF65-F5344CB8AC3E}">
        <p14:creationId xmlns:p14="http://schemas.microsoft.com/office/powerpoint/2010/main" val="10505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8001000" cy="5982229"/>
          </a:xfrm>
        </p:spPr>
      </p:pic>
    </p:spTree>
    <p:extLst>
      <p:ext uri="{BB962C8B-B14F-4D97-AF65-F5344CB8AC3E}">
        <p14:creationId xmlns:p14="http://schemas.microsoft.com/office/powerpoint/2010/main" val="993447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44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Dangerous Plants 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/>
              <a:t>Plants that poke or scratch </a:t>
            </a:r>
            <a:endParaRPr lang="en-US" dirty="0" smtClean="0"/>
          </a:p>
          <a:p>
            <a:pPr lvl="1"/>
            <a:r>
              <a:rPr lang="en-US" dirty="0" smtClean="0"/>
              <a:t>Thorns</a:t>
            </a:r>
            <a:r>
              <a:rPr lang="en-US" dirty="0"/>
              <a:t>, </a:t>
            </a:r>
            <a:r>
              <a:rPr lang="en-US" dirty="0" smtClean="0"/>
              <a:t>spines</a:t>
            </a:r>
          </a:p>
          <a:p>
            <a:pPr lvl="1"/>
            <a:r>
              <a:rPr lang="en-US" dirty="0" smtClean="0"/>
              <a:t>Puncture </a:t>
            </a:r>
            <a:r>
              <a:rPr lang="en-US" dirty="0"/>
              <a:t>wounds cause infection </a:t>
            </a:r>
            <a:endParaRPr lang="en-US" dirty="0" smtClean="0"/>
          </a:p>
          <a:p>
            <a:r>
              <a:rPr lang="en-US" dirty="0" smtClean="0"/>
              <a:t>Plants </a:t>
            </a:r>
            <a:r>
              <a:rPr lang="en-US" dirty="0"/>
              <a:t>that cause </a:t>
            </a:r>
            <a:r>
              <a:rPr lang="en-US" dirty="0" smtClean="0"/>
              <a:t>skin </a:t>
            </a:r>
            <a:r>
              <a:rPr lang="en-US" dirty="0"/>
              <a:t>reactions</a:t>
            </a:r>
          </a:p>
          <a:p>
            <a:pPr lvl="1"/>
            <a:r>
              <a:rPr lang="en-US" dirty="0"/>
              <a:t>Rashes, dermatitis, allergic reactions</a:t>
            </a:r>
          </a:p>
          <a:p>
            <a:r>
              <a:rPr lang="en-US" dirty="0"/>
              <a:t>Stinging nettles, poison </a:t>
            </a:r>
            <a:r>
              <a:rPr lang="en-US" dirty="0" smtClean="0"/>
              <a:t>oak</a:t>
            </a:r>
          </a:p>
          <a:p>
            <a:r>
              <a:rPr lang="en-US" dirty="0" smtClean="0"/>
              <a:t>Unstable tree limbs</a:t>
            </a:r>
          </a:p>
          <a:p>
            <a:r>
              <a:rPr lang="en-US" dirty="0" smtClean="0"/>
              <a:t>Large falling palm fronds, pine cones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4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457200"/>
            <a:ext cx="4343400" cy="114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Who We are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85800" y="1600200"/>
            <a:ext cx="4191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Master Gardeners participate in this program entirely on a volunteer basis. </a:t>
            </a:r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r>
              <a:rPr lang="en-US" sz="2000" dirty="0" smtClean="0"/>
              <a:t>Master Gardeners are trained by the University of California Cooperative Extension to provide the gardeners of </a:t>
            </a:r>
            <a:r>
              <a:rPr lang="en-US" sz="2000" dirty="0" smtClean="0"/>
              <a:t>San Bernardino </a:t>
            </a:r>
            <a:r>
              <a:rPr lang="en-US" sz="2000" dirty="0" smtClean="0"/>
              <a:t>County </a:t>
            </a:r>
            <a:r>
              <a:rPr lang="en-US" sz="2000" dirty="0" smtClean="0"/>
              <a:t>with research-based information.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2000" dirty="0" smtClean="0"/>
              <a:t>All of </a:t>
            </a:r>
            <a:r>
              <a:rPr lang="en-US" sz="2000" dirty="0" smtClean="0"/>
              <a:t>San Bernardino</a:t>
            </a:r>
            <a:r>
              <a:rPr lang="en-US" sz="2000" dirty="0" smtClean="0"/>
              <a:t> </a:t>
            </a:r>
            <a:r>
              <a:rPr lang="en-US" sz="2000" dirty="0" smtClean="0"/>
              <a:t>County’s currently certified Master Gardeners have been finger-printed and have passed background screening.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63" y="2002240"/>
            <a:ext cx="3560360" cy="356036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3" descr="State Logo Color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65904"/>
            <a:ext cx="724522" cy="72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9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>
                <a:solidFill>
                  <a:schemeClr val="tx1"/>
                </a:solidFill>
              </a:rPr>
              <a:t>Toxic plants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Dangerous </a:t>
            </a:r>
            <a:r>
              <a:rPr lang="en-US" dirty="0"/>
              <a:t>when eaten</a:t>
            </a:r>
          </a:p>
          <a:p>
            <a:r>
              <a:rPr lang="en-US" dirty="0" smtClean="0"/>
              <a:t>Toxicity can vary</a:t>
            </a:r>
            <a:endParaRPr lang="en-US" dirty="0"/>
          </a:p>
          <a:p>
            <a:pPr lvl="1"/>
            <a:r>
              <a:rPr lang="en-US" dirty="0" smtClean="0"/>
              <a:t>Only part of plant </a:t>
            </a:r>
            <a:r>
              <a:rPr lang="en-US" dirty="0"/>
              <a:t>may be toxic</a:t>
            </a:r>
          </a:p>
          <a:p>
            <a:pPr lvl="1"/>
            <a:r>
              <a:rPr lang="en-US" dirty="0"/>
              <a:t>Individual plant may be more/less toxic at different times of year, drought stressed, etc.</a:t>
            </a:r>
          </a:p>
          <a:p>
            <a:pPr lvl="1"/>
            <a:r>
              <a:rPr lang="en-US" dirty="0"/>
              <a:t>Amount ingested/victim size</a:t>
            </a:r>
          </a:p>
          <a:p>
            <a:pPr lvl="1"/>
            <a:r>
              <a:rPr lang="en-US" dirty="0"/>
              <a:t>Very young, or frail more susceptible</a:t>
            </a:r>
          </a:p>
          <a:p>
            <a:pPr lvl="1"/>
            <a:r>
              <a:rPr lang="en-US" dirty="0"/>
              <a:t>Symptoms may be delayed or only if </a:t>
            </a:r>
            <a:r>
              <a:rPr lang="en-US" dirty="0" smtClean="0"/>
              <a:t>ingested over </a:t>
            </a:r>
            <a:r>
              <a:rPr lang="en-US" dirty="0"/>
              <a:t>an extended period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Toxic Plants, cont.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/>
              <a:t>Dog/horse/tortoise may eat plants you would never even think of</a:t>
            </a:r>
          </a:p>
          <a:p>
            <a:r>
              <a:rPr lang="en-US" dirty="0"/>
              <a:t>May be toxic for some species, not others</a:t>
            </a:r>
          </a:p>
          <a:p>
            <a:r>
              <a:rPr lang="en-US" dirty="0"/>
              <a:t>Get a list specific for your animal</a:t>
            </a:r>
          </a:p>
          <a:p>
            <a:r>
              <a:rPr lang="en-US" dirty="0"/>
              <a:t>Many plants taste nasty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ingestion limited</a:t>
            </a:r>
          </a:p>
          <a:p>
            <a:r>
              <a:rPr lang="en-US" dirty="0"/>
              <a:t>Inadvertent ingestion</a:t>
            </a:r>
          </a:p>
          <a:p>
            <a:pPr lvl="1"/>
            <a:r>
              <a:rPr lang="en-US" dirty="0"/>
              <a:t>Oleander leaves mixed in with feed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“Seasonal” Toxic Plants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76224" y="1600200"/>
            <a:ext cx="4752976" cy="4636008"/>
          </a:xfrm>
        </p:spPr>
        <p:txBody>
          <a:bodyPr>
            <a:normAutofit/>
          </a:bodyPr>
          <a:lstStyle/>
          <a:p>
            <a:r>
              <a:rPr lang="en-US" sz="2800" dirty="0"/>
              <a:t>Mushrooms</a:t>
            </a:r>
          </a:p>
          <a:p>
            <a:r>
              <a:rPr lang="en-US" sz="2800" dirty="0" smtClean="0"/>
              <a:t>Weeds</a:t>
            </a:r>
            <a:endParaRPr lang="en-US" sz="2800" dirty="0"/>
          </a:p>
          <a:p>
            <a:r>
              <a:rPr lang="en-US" sz="2800" dirty="0"/>
              <a:t>Fruit/nut/seedpod drop </a:t>
            </a:r>
          </a:p>
          <a:p>
            <a:pPr lvl="1"/>
            <a:r>
              <a:rPr lang="en-US" sz="2400" dirty="0"/>
              <a:t>Apple seeds </a:t>
            </a:r>
            <a:endParaRPr lang="en-US" sz="2400" dirty="0" smtClean="0"/>
          </a:p>
          <a:p>
            <a:pPr lvl="1"/>
            <a:r>
              <a:rPr lang="en-US" sz="2400" dirty="0" smtClean="0"/>
              <a:t>Peach </a:t>
            </a:r>
            <a:r>
              <a:rPr lang="en-US" sz="2400" dirty="0"/>
              <a:t>pits can cause intestinal obstruction</a:t>
            </a:r>
          </a:p>
          <a:p>
            <a:pPr lvl="1"/>
            <a:r>
              <a:rPr lang="en-US" sz="2400" dirty="0"/>
              <a:t>Fruits from queen palms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42522"/>
            <a:ext cx="4152900" cy="2753553"/>
          </a:xfrm>
        </p:spPr>
      </p:pic>
    </p:spTree>
    <p:extLst>
      <p:ext uri="{BB962C8B-B14F-4D97-AF65-F5344CB8AC3E}">
        <p14:creationId xmlns:p14="http://schemas.microsoft.com/office/powerpoint/2010/main" val="38061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914399"/>
          </a:xfrm>
        </p:spPr>
        <p:txBody>
          <a:bodyPr/>
          <a:lstStyle/>
          <a:p>
            <a:pPr algn="ctr"/>
            <a:r>
              <a:rPr lang="en-US" u="sng" dirty="0"/>
              <a:t>Oleander (</a:t>
            </a:r>
            <a:r>
              <a:rPr lang="en-US" i="1" u="sng" dirty="0" err="1"/>
              <a:t>Nerium</a:t>
            </a:r>
            <a:r>
              <a:rPr lang="en-US" i="1" u="sng" dirty="0"/>
              <a:t> oleander</a:t>
            </a:r>
            <a:r>
              <a:rPr lang="en-US" u="sng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038600" y="1298448"/>
            <a:ext cx="4829175" cy="4937760"/>
          </a:xfrm>
        </p:spPr>
        <p:txBody>
          <a:bodyPr>
            <a:normAutofit/>
          </a:bodyPr>
          <a:lstStyle/>
          <a:p>
            <a:r>
              <a:rPr lang="en-US" sz="2400" dirty="0"/>
              <a:t>All parts poisonous, including dried leaves &amp;  smoke from burning bushes</a:t>
            </a:r>
          </a:p>
          <a:p>
            <a:r>
              <a:rPr lang="en-US" sz="2400" dirty="0" smtClean="0"/>
              <a:t>Symptoms </a:t>
            </a:r>
            <a:r>
              <a:rPr lang="en-US" sz="2400" dirty="0"/>
              <a:t>range from GI distress to seizures, coma, and rarely, death</a:t>
            </a:r>
          </a:p>
          <a:p>
            <a:r>
              <a:rPr lang="en-US" sz="2400" dirty="0" smtClean="0"/>
              <a:t>All </a:t>
            </a:r>
            <a:r>
              <a:rPr lang="en-US" sz="2400" dirty="0"/>
              <a:t>mammals appear to be susceptible</a:t>
            </a:r>
          </a:p>
          <a:p>
            <a:r>
              <a:rPr lang="en-US" sz="2400" dirty="0" smtClean="0"/>
              <a:t>Rodents </a:t>
            </a:r>
            <a:r>
              <a:rPr lang="en-US" sz="2400" dirty="0"/>
              <a:t>and birds may be not be </a:t>
            </a:r>
            <a:r>
              <a:rPr lang="en-US" sz="2400" dirty="0" smtClean="0"/>
              <a:t>affected</a:t>
            </a:r>
          </a:p>
          <a:p>
            <a:r>
              <a:rPr lang="en-US" sz="2400" dirty="0" smtClean="0"/>
              <a:t>Norco </a:t>
            </a:r>
            <a:r>
              <a:rPr lang="en-US" sz="2400" dirty="0"/>
              <a:t>city ordinance forbids planting them – public nuisance</a:t>
            </a:r>
          </a:p>
          <a:p>
            <a:endParaRPr lang="en-US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677" y="1371600"/>
            <a:ext cx="3310908" cy="487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50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1"/>
            <a:ext cx="8410575" cy="761999"/>
          </a:xfrm>
        </p:spPr>
        <p:txBody>
          <a:bodyPr/>
          <a:lstStyle/>
          <a:p>
            <a:pPr algn="ctr"/>
            <a:r>
              <a:rPr lang="en-US" u="sng" dirty="0"/>
              <a:t>Cycads and Zamias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962400" y="1298448"/>
            <a:ext cx="4905375" cy="4937760"/>
          </a:xfrm>
        </p:spPr>
        <p:txBody>
          <a:bodyPr>
            <a:normAutofit/>
          </a:bodyPr>
          <a:lstStyle/>
          <a:p>
            <a:r>
              <a:rPr lang="en-US" sz="2400" dirty="0"/>
              <a:t>Sago and Cardboard “Palms”</a:t>
            </a:r>
          </a:p>
          <a:p>
            <a:r>
              <a:rPr lang="en-US" sz="2400" dirty="0" smtClean="0"/>
              <a:t>All </a:t>
            </a:r>
            <a:r>
              <a:rPr lang="en-US" sz="2400" dirty="0"/>
              <a:t>parts </a:t>
            </a:r>
            <a:r>
              <a:rPr lang="en-US" sz="2400" dirty="0" smtClean="0"/>
              <a:t>very </a:t>
            </a:r>
            <a:r>
              <a:rPr lang="en-US" sz="2400" dirty="0"/>
              <a:t>toxic, </a:t>
            </a:r>
            <a:r>
              <a:rPr lang="en-US" sz="2400" dirty="0" smtClean="0"/>
              <a:t>especially seeds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any </a:t>
            </a:r>
            <a:r>
              <a:rPr lang="en-US" sz="2400" dirty="0"/>
              <a:t>dogs like to chew on Sago </a:t>
            </a:r>
            <a:r>
              <a:rPr lang="en-US" sz="1800" dirty="0" smtClean="0"/>
              <a:t>(why?)</a:t>
            </a:r>
          </a:p>
          <a:p>
            <a:r>
              <a:rPr lang="en-US" sz="2400" dirty="0"/>
              <a:t>Toxin causes GI symptoms and liver failure</a:t>
            </a:r>
          </a:p>
          <a:p>
            <a:r>
              <a:rPr lang="en-US" sz="2400" dirty="0"/>
              <a:t>Once a dog shows signs of liver failure, the mortality rate is 30</a:t>
            </a:r>
            <a:r>
              <a:rPr lang="en-US" sz="2400" dirty="0" smtClean="0"/>
              <a:t>%</a:t>
            </a:r>
            <a:endParaRPr lang="en-US" sz="2400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432345" cy="493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372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0601"/>
            <a:ext cx="7696201" cy="761999"/>
          </a:xfrm>
        </p:spPr>
        <p:txBody>
          <a:bodyPr>
            <a:normAutofit/>
          </a:bodyPr>
          <a:lstStyle/>
          <a:p>
            <a:pPr algn="r"/>
            <a:r>
              <a:rPr lang="en-US" u="sng" dirty="0" smtClean="0"/>
              <a:t>Lilies   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81000" y="4724400"/>
            <a:ext cx="8486775" cy="2209800"/>
          </a:xfrm>
        </p:spPr>
        <p:txBody>
          <a:bodyPr>
            <a:normAutofit/>
          </a:bodyPr>
          <a:lstStyle/>
          <a:p>
            <a:r>
              <a:rPr lang="en-US" sz="2400" dirty="0"/>
              <a:t>Asiatic, Oriental, </a:t>
            </a:r>
            <a:r>
              <a:rPr lang="en-US" sz="2400" dirty="0" smtClean="0"/>
              <a:t>tiger</a:t>
            </a:r>
            <a:r>
              <a:rPr lang="en-US" sz="2400" dirty="0"/>
              <a:t>, </a:t>
            </a:r>
            <a:r>
              <a:rPr lang="en-US" sz="2400" dirty="0" smtClean="0"/>
              <a:t>Easter, </a:t>
            </a:r>
            <a:r>
              <a:rPr lang="en-US" sz="2400" dirty="0" err="1" smtClean="0"/>
              <a:t>gloriosa</a:t>
            </a:r>
            <a:r>
              <a:rPr lang="en-US" sz="2400" dirty="0" smtClean="0"/>
              <a:t> lilies</a:t>
            </a:r>
          </a:p>
          <a:p>
            <a:r>
              <a:rPr lang="en-US" sz="2400" dirty="0" smtClean="0"/>
              <a:t>Cats develop kidney failure, nearly always fatal</a:t>
            </a:r>
          </a:p>
          <a:p>
            <a:r>
              <a:rPr lang="en-US" sz="2400" dirty="0" smtClean="0"/>
              <a:t>Dogs develop vomiting and diarrhea, rarely die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5791200" cy="3849309"/>
          </a:xfrm>
        </p:spPr>
      </p:pic>
    </p:spTree>
    <p:extLst>
      <p:ext uri="{BB962C8B-B14F-4D97-AF65-F5344CB8AC3E}">
        <p14:creationId xmlns:p14="http://schemas.microsoft.com/office/powerpoint/2010/main" val="3638725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Other “lilies”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457200" y="1371600"/>
            <a:ext cx="8229600" cy="4988720"/>
          </a:xfrm>
        </p:spPr>
        <p:txBody>
          <a:bodyPr/>
          <a:lstStyle/>
          <a:p>
            <a:r>
              <a:rPr lang="en-US" sz="2400" i="1" dirty="0" err="1" smtClean="0"/>
              <a:t>Scilla</a:t>
            </a:r>
            <a:r>
              <a:rPr lang="en-US" sz="2400" i="1" dirty="0" smtClean="0"/>
              <a:t> spp. </a:t>
            </a:r>
            <a:r>
              <a:rPr lang="en-US" sz="2400" dirty="0" smtClean="0"/>
              <a:t>– Cuban lily or </a:t>
            </a:r>
            <a:r>
              <a:rPr lang="en-US" sz="2400" dirty="0" err="1" smtClean="0"/>
              <a:t>squill</a:t>
            </a:r>
            <a:r>
              <a:rPr lang="en-US" sz="2400" dirty="0" smtClean="0"/>
              <a:t> – eating bulb may be fatal</a:t>
            </a:r>
          </a:p>
          <a:p>
            <a:r>
              <a:rPr lang="en-US" sz="2400" i="1" dirty="0" err="1"/>
              <a:t>Alstroemeria</a:t>
            </a:r>
            <a:r>
              <a:rPr lang="en-US" sz="2400" i="1" dirty="0"/>
              <a:t> spp. </a:t>
            </a:r>
            <a:r>
              <a:rPr lang="en-US" sz="2400" i="1" dirty="0" smtClean="0"/>
              <a:t> </a:t>
            </a:r>
            <a:r>
              <a:rPr lang="en-US" sz="2400" dirty="0" smtClean="0"/>
              <a:t>- Peruvian lily </a:t>
            </a:r>
            <a:r>
              <a:rPr lang="en-US" sz="2400" dirty="0"/>
              <a:t>- severe skin irritation and blisters from sap </a:t>
            </a:r>
            <a:r>
              <a:rPr lang="en-US" sz="2400" dirty="0" smtClean="0"/>
              <a:t>contact</a:t>
            </a:r>
          </a:p>
          <a:p>
            <a:r>
              <a:rPr lang="en-US" sz="2400" i="1" dirty="0" err="1" smtClean="0"/>
              <a:t>Crinium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Hymenocallis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Lycoris</a:t>
            </a:r>
            <a:r>
              <a:rPr lang="en-US" sz="2400" i="1" dirty="0" smtClean="0"/>
              <a:t> </a:t>
            </a:r>
            <a:r>
              <a:rPr lang="en-US" sz="2400" dirty="0" smtClean="0"/>
              <a:t>– “spider” lily and others – ingesting bulb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vomiting and diarrhea</a:t>
            </a:r>
          </a:p>
          <a:p>
            <a:r>
              <a:rPr lang="en-US" sz="2400" i="1" dirty="0" err="1"/>
              <a:t>Spathiphyllum</a:t>
            </a:r>
            <a:r>
              <a:rPr lang="en-US" sz="2400" dirty="0"/>
              <a:t>  </a:t>
            </a:r>
            <a:r>
              <a:rPr lang="en-US" sz="2400" dirty="0" smtClean="0"/>
              <a:t>- Peace lily – burning of lips and throat</a:t>
            </a:r>
          </a:p>
          <a:p>
            <a:r>
              <a:rPr lang="en-US" sz="2400" i="1" dirty="0" err="1" smtClean="0"/>
              <a:t>Zantedeschia</a:t>
            </a:r>
            <a:r>
              <a:rPr lang="en-US" sz="2400" dirty="0" smtClean="0"/>
              <a:t> – Calla lily – burning of lips, vomiting, very large ingestions can be fatal</a:t>
            </a:r>
          </a:p>
          <a:p>
            <a:r>
              <a:rPr lang="en-US" sz="2400" i="1" dirty="0" smtClean="0"/>
              <a:t>Agapanthus</a:t>
            </a:r>
            <a:r>
              <a:rPr lang="en-US" sz="2400" dirty="0" smtClean="0"/>
              <a:t> (lily </a:t>
            </a:r>
            <a:r>
              <a:rPr lang="en-US" sz="2400" dirty="0"/>
              <a:t>of the </a:t>
            </a:r>
            <a:r>
              <a:rPr lang="en-US" sz="2400" dirty="0" smtClean="0"/>
              <a:t>Nile) and </a:t>
            </a:r>
            <a:r>
              <a:rPr lang="en-US" sz="2400" i="1" dirty="0" err="1" smtClean="0"/>
              <a:t>Hemerocallis</a:t>
            </a:r>
            <a:r>
              <a:rPr lang="en-US" sz="2400" i="1" dirty="0"/>
              <a:t> </a:t>
            </a:r>
            <a:r>
              <a:rPr lang="en-US" sz="2400" dirty="0" smtClean="0"/>
              <a:t>(daylily)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or may </a:t>
            </a:r>
            <a:r>
              <a:rPr lang="en-US" dirty="0" smtClean="0"/>
              <a:t>not </a:t>
            </a:r>
            <a:r>
              <a:rPr lang="en-US" dirty="0"/>
              <a:t>be </a:t>
            </a:r>
            <a:r>
              <a:rPr lang="en-US" dirty="0" smtClean="0"/>
              <a:t>poisonous to cats?</a:t>
            </a:r>
          </a:p>
          <a:p>
            <a:pPr lvl="1"/>
            <a:r>
              <a:rPr lang="en-US" dirty="0" smtClean="0"/>
              <a:t>Some lists say yes, some say no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9477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quarter" idx="13"/>
          </p:nvPr>
        </p:nvSpPr>
        <p:spPr>
          <a:xfrm>
            <a:off x="4800600" y="1371600"/>
            <a:ext cx="4010766" cy="51054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Lily of the Valley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All </a:t>
            </a:r>
            <a:r>
              <a:rPr lang="en-US" sz="2400" dirty="0">
                <a:solidFill>
                  <a:schemeClr val="tx1"/>
                </a:solidFill>
              </a:rPr>
              <a:t>parts toxic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Berries </a:t>
            </a:r>
            <a:r>
              <a:rPr lang="en-US" sz="2400" dirty="0">
                <a:solidFill>
                  <a:schemeClr val="tx1"/>
                </a:solidFill>
              </a:rPr>
              <a:t>esp. attractive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Cardiotoxin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- lowers </a:t>
            </a:r>
            <a:r>
              <a:rPr lang="en-US" sz="2400" dirty="0">
                <a:solidFill>
                  <a:schemeClr val="tx1"/>
                </a:solidFill>
              </a:rPr>
              <a:t>heart rate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Large ingestions may be fatal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276224" y="304800"/>
            <a:ext cx="8029576" cy="685800"/>
          </a:xfrm>
        </p:spPr>
        <p:txBody>
          <a:bodyPr>
            <a:noAutofit/>
          </a:bodyPr>
          <a:lstStyle/>
          <a:p>
            <a:pPr algn="ctr"/>
            <a:r>
              <a:rPr lang="en-US" sz="3600" i="1" u="sng" dirty="0" err="1" smtClean="0">
                <a:solidFill>
                  <a:schemeClr val="tx1"/>
                </a:solidFill>
              </a:rPr>
              <a:t>Convallaria</a:t>
            </a:r>
            <a:r>
              <a:rPr lang="en-US" sz="3600" i="1" u="sng" dirty="0" smtClean="0">
                <a:solidFill>
                  <a:schemeClr val="tx1"/>
                </a:solidFill>
              </a:rPr>
              <a:t> </a:t>
            </a:r>
            <a:r>
              <a:rPr lang="en-US" sz="3600" i="1" u="sng" dirty="0" err="1" smtClean="0">
                <a:solidFill>
                  <a:schemeClr val="tx1"/>
                </a:solidFill>
              </a:rPr>
              <a:t>majalis</a:t>
            </a:r>
            <a:endParaRPr lang="en-US" sz="3600" u="sng" dirty="0">
              <a:solidFill>
                <a:schemeClr val="tx1"/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17904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70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1"/>
            <a:ext cx="8410575" cy="761999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Foxglove (</a:t>
            </a:r>
            <a:r>
              <a:rPr lang="en-US" i="1" u="sng" dirty="0"/>
              <a:t>Digitalis </a:t>
            </a:r>
            <a:r>
              <a:rPr lang="en-US" i="1" u="sng" dirty="0" err="1"/>
              <a:t>purpurea</a:t>
            </a:r>
            <a:r>
              <a:rPr lang="en-US" u="sng" dirty="0"/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962400" y="1447800"/>
            <a:ext cx="4905375" cy="4788408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400" dirty="0"/>
              <a:t>All parts toxic, including seeds, dried leaves and roots</a:t>
            </a:r>
          </a:p>
          <a:p>
            <a:pPr marL="342900" indent="-342900"/>
            <a:r>
              <a:rPr lang="en-US" sz="2400" dirty="0"/>
              <a:t>Causes cardiac arrhythmia,             heart rate depression</a:t>
            </a:r>
          </a:p>
          <a:p>
            <a:pPr marL="342900" indent="-342900"/>
            <a:r>
              <a:rPr lang="en-US" sz="2400" dirty="0"/>
              <a:t>Digoxin - heart medication made from plant </a:t>
            </a:r>
            <a:r>
              <a:rPr lang="en-US" sz="2400" dirty="0" smtClean="0"/>
              <a:t>extract</a:t>
            </a:r>
          </a:p>
          <a:p>
            <a:pPr marL="342900" indent="-342900"/>
            <a:r>
              <a:rPr lang="en-US" sz="2400" dirty="0" smtClean="0"/>
              <a:t>Children may suck on flowers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44" y="1447800"/>
            <a:ext cx="324077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40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52400" y="228600"/>
            <a:ext cx="8715375" cy="6007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 smtClean="0"/>
              <a:t>Very Toxic Bulbs</a:t>
            </a:r>
          </a:p>
          <a:p>
            <a:r>
              <a:rPr lang="en-US" i="1" dirty="0" smtClean="0"/>
              <a:t>Narcissus</a:t>
            </a:r>
            <a:r>
              <a:rPr lang="en-US" dirty="0" smtClean="0"/>
              <a:t> (daffodils, </a:t>
            </a:r>
            <a:r>
              <a:rPr lang="en-US" dirty="0" err="1" smtClean="0"/>
              <a:t>paperwhites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Colchicum </a:t>
            </a:r>
            <a:r>
              <a:rPr lang="en-US" dirty="0" smtClean="0"/>
              <a:t>(autumn crocus)</a:t>
            </a:r>
          </a:p>
          <a:p>
            <a:r>
              <a:rPr lang="en-US" i="1" dirty="0" smtClean="0"/>
              <a:t>Amaryllis </a:t>
            </a:r>
            <a:r>
              <a:rPr lang="en-US" i="1" dirty="0" err="1" smtClean="0"/>
              <a:t>belladona</a:t>
            </a:r>
            <a:r>
              <a:rPr lang="en-US" i="1" dirty="0" smtClean="0"/>
              <a:t> </a:t>
            </a:r>
            <a:r>
              <a:rPr lang="en-US" dirty="0" smtClean="0"/>
              <a:t>(Naked Lady)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u="sng" dirty="0" smtClean="0"/>
              <a:t>Somewhat Toxic Bulbs </a:t>
            </a:r>
            <a:endParaRPr lang="en-US" sz="2400" u="sng" dirty="0"/>
          </a:p>
          <a:p>
            <a:r>
              <a:rPr lang="en-US" i="1" dirty="0" err="1"/>
              <a:t>Hippeastrum</a:t>
            </a:r>
            <a:r>
              <a:rPr lang="en-US" i="1" dirty="0"/>
              <a:t> </a:t>
            </a:r>
            <a:r>
              <a:rPr lang="en-US" dirty="0" smtClean="0"/>
              <a:t>(amaryllis)</a:t>
            </a:r>
          </a:p>
          <a:p>
            <a:r>
              <a:rPr lang="en-US" i="1" dirty="0" err="1"/>
              <a:t>Hyacinthus</a:t>
            </a:r>
            <a:r>
              <a:rPr lang="en-US" dirty="0"/>
              <a:t> </a:t>
            </a:r>
          </a:p>
          <a:p>
            <a:r>
              <a:rPr lang="en-US" i="1" dirty="0" err="1"/>
              <a:t>Ornithogalum</a:t>
            </a:r>
            <a:r>
              <a:rPr lang="en-US" dirty="0"/>
              <a:t> </a:t>
            </a:r>
            <a:r>
              <a:rPr lang="en-US" dirty="0" smtClean="0"/>
              <a:t>(star of Bethlehem)</a:t>
            </a:r>
          </a:p>
          <a:p>
            <a:r>
              <a:rPr lang="en-US" dirty="0" err="1" smtClean="0"/>
              <a:t>Tulipa</a:t>
            </a:r>
            <a:r>
              <a:rPr lang="en-US" dirty="0" smtClean="0"/>
              <a:t> </a:t>
            </a:r>
          </a:p>
          <a:p>
            <a:endParaRPr lang="en-US" sz="2400" dirty="0"/>
          </a:p>
          <a:p>
            <a:r>
              <a:rPr lang="en-US" sz="2400" dirty="0" smtClean="0"/>
              <a:t>Underground parts are especially toxic</a:t>
            </a:r>
          </a:p>
          <a:p>
            <a:r>
              <a:rPr lang="en-US" sz="2400" dirty="0" smtClean="0"/>
              <a:t>Dogs may dig them up and eat them</a:t>
            </a:r>
          </a:p>
          <a:p>
            <a:endParaRPr lang="en-US" sz="1200" dirty="0" smtClean="0"/>
          </a:p>
          <a:p>
            <a:r>
              <a:rPr lang="en-US" sz="2400" dirty="0"/>
              <a:t>corm(glad), rhizome (iris), tuber(begonia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64" y="228600"/>
            <a:ext cx="310973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457200"/>
            <a:ext cx="8305800" cy="114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Master Gardeners </a:t>
            </a:r>
            <a:r>
              <a:rPr lang="en-US" sz="3900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San Bernardino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County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85800" y="5105400"/>
            <a:ext cx="74676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Our ultimate goal is to improve the quality of life for </a:t>
            </a:r>
            <a:r>
              <a:rPr lang="en-US" sz="2000" dirty="0" smtClean="0"/>
              <a:t>San Bernardino </a:t>
            </a:r>
            <a:r>
              <a:rPr lang="en-US" sz="2000" dirty="0"/>
              <a:t>County residents by assisting individuals and groups in </a:t>
            </a:r>
            <a:r>
              <a:rPr lang="en-US" sz="2000" dirty="0" smtClean="0"/>
              <a:t>identifying </a:t>
            </a:r>
            <a:r>
              <a:rPr lang="en-US" sz="2000" dirty="0"/>
              <a:t>garden related issues and resolving garden questions.</a:t>
            </a:r>
          </a:p>
        </p:txBody>
      </p:sp>
      <p:pic>
        <p:nvPicPr>
          <p:cNvPr id="8" name="Picture 13" descr="State Logo Color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65904"/>
            <a:ext cx="724522" cy="72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 b="4985"/>
          <a:stretch/>
        </p:blipFill>
        <p:spPr bwMode="auto">
          <a:xfrm>
            <a:off x="1204394" y="1447801"/>
            <a:ext cx="6430412" cy="355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4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990599"/>
          </a:xfrm>
        </p:spPr>
        <p:txBody>
          <a:bodyPr/>
          <a:lstStyle/>
          <a:p>
            <a:pPr algn="ctr"/>
            <a:r>
              <a:rPr lang="en-US" u="sng" dirty="0"/>
              <a:t>Azalea (</a:t>
            </a:r>
            <a:r>
              <a:rPr lang="en-US" i="1" u="sng" dirty="0"/>
              <a:t>Rhododendron spp.</a:t>
            </a:r>
            <a:r>
              <a:rPr lang="en-US" u="sng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15815" y="1524000"/>
            <a:ext cx="4251960" cy="4712208"/>
          </a:xfrm>
        </p:spPr>
        <p:txBody>
          <a:bodyPr/>
          <a:lstStyle/>
          <a:p>
            <a:r>
              <a:rPr lang="en-US" sz="2400" dirty="0"/>
              <a:t>All parts toxic, especially </a:t>
            </a:r>
            <a:r>
              <a:rPr lang="en-US" sz="2400" dirty="0" smtClean="0"/>
              <a:t>leaves</a:t>
            </a:r>
          </a:p>
          <a:p>
            <a:r>
              <a:rPr lang="en-US" sz="2400" dirty="0" smtClean="0"/>
              <a:t>Horses and goats </a:t>
            </a:r>
            <a:r>
              <a:rPr lang="en-US" sz="2400" dirty="0" err="1" smtClean="0"/>
              <a:t>esp</a:t>
            </a:r>
            <a:r>
              <a:rPr lang="en-US" sz="2400" dirty="0" smtClean="0"/>
              <a:t> effected</a:t>
            </a:r>
            <a:endParaRPr lang="en-US" sz="2400" dirty="0"/>
          </a:p>
          <a:p>
            <a:r>
              <a:rPr lang="en-US" sz="2400" dirty="0"/>
              <a:t>Fatal if significant volume ingested</a:t>
            </a:r>
          </a:p>
          <a:p>
            <a:r>
              <a:rPr lang="en-US" sz="2400" dirty="0"/>
              <a:t>Toxins cause GI symptoms, paralysis, difficulty breathing &amp; cardiac problems</a:t>
            </a:r>
          </a:p>
          <a:p>
            <a:r>
              <a:rPr lang="en-US" sz="2400" dirty="0"/>
              <a:t>Symptoms may be delayed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9" y="1383395"/>
            <a:ext cx="3694496" cy="47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111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38199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Plants in  your Vegetable Garden and Orchard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62000" y="1298448"/>
            <a:ext cx="8105775" cy="493776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Rhubarb – leaves</a:t>
            </a:r>
          </a:p>
          <a:p>
            <a:r>
              <a:rPr lang="en-US" sz="2400" dirty="0" smtClean="0"/>
              <a:t>Tomato – leaves and stems</a:t>
            </a:r>
          </a:p>
          <a:p>
            <a:r>
              <a:rPr lang="en-US" sz="2400" dirty="0" smtClean="0"/>
              <a:t>Potato – leaves and stems</a:t>
            </a:r>
          </a:p>
          <a:p>
            <a:r>
              <a:rPr lang="en-US" sz="2400" dirty="0" smtClean="0"/>
              <a:t>Onions, garlic – all parts</a:t>
            </a:r>
          </a:p>
          <a:p>
            <a:r>
              <a:rPr lang="en-US" sz="2400" dirty="0" smtClean="0"/>
              <a:t>Grapes – leaves and fruit may cause kidney failure, </a:t>
            </a:r>
            <a:r>
              <a:rPr lang="en-US" sz="2400" dirty="0" err="1" smtClean="0"/>
              <a:t>esp</a:t>
            </a:r>
            <a:r>
              <a:rPr lang="en-US" sz="2400" dirty="0" smtClean="0"/>
              <a:t> in dogs</a:t>
            </a:r>
          </a:p>
          <a:p>
            <a:r>
              <a:rPr lang="en-US" sz="2400" dirty="0" smtClean="0"/>
              <a:t>Apricot, cherry, peach – pits</a:t>
            </a:r>
          </a:p>
          <a:p>
            <a:r>
              <a:rPr lang="en-US" sz="2400" dirty="0" smtClean="0"/>
              <a:t>Apple - seeds</a:t>
            </a:r>
          </a:p>
          <a:p>
            <a:r>
              <a:rPr lang="en-US" sz="2400" dirty="0" smtClean="0"/>
              <a:t>Walnuts</a:t>
            </a:r>
          </a:p>
          <a:p>
            <a:r>
              <a:rPr lang="en-US" sz="2400" dirty="0"/>
              <a:t>Avocado </a:t>
            </a:r>
            <a:r>
              <a:rPr lang="en-US" sz="2400" dirty="0" smtClean="0"/>
              <a:t>-- </a:t>
            </a:r>
            <a:r>
              <a:rPr lang="en-US" dirty="0" smtClean="0"/>
              <a:t>leaves</a:t>
            </a:r>
            <a:r>
              <a:rPr lang="en-US" dirty="0"/>
              <a:t>, fruit, seeds and bark may </a:t>
            </a:r>
            <a:r>
              <a:rPr lang="en-US" dirty="0" smtClean="0"/>
              <a:t>be toxic for rabbits </a:t>
            </a:r>
            <a:r>
              <a:rPr lang="en-US" dirty="0"/>
              <a:t>and some large animals, including </a:t>
            </a:r>
            <a:r>
              <a:rPr lang="en-US" dirty="0" smtClean="0"/>
              <a:t>horses, but probably of little problem for cats, dogs, or tortoises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63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Other toxic plants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295400"/>
            <a:ext cx="859536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Aloe </a:t>
            </a:r>
            <a:r>
              <a:rPr lang="en-US" sz="2400" dirty="0" err="1" smtClean="0"/>
              <a:t>vera</a:t>
            </a:r>
            <a:r>
              <a:rPr lang="en-US" sz="2400" dirty="0" smtClean="0"/>
              <a:t> – sap is somewhat toxic</a:t>
            </a:r>
          </a:p>
          <a:p>
            <a:r>
              <a:rPr lang="en-US" sz="2400" dirty="0" err="1" smtClean="0"/>
              <a:t>Chrysthanamum</a:t>
            </a:r>
            <a:r>
              <a:rPr lang="en-US" sz="2400" dirty="0" smtClean="0"/>
              <a:t> – leaves and flowers – mostly irritating</a:t>
            </a:r>
          </a:p>
          <a:p>
            <a:r>
              <a:rPr lang="en-US" sz="2400" dirty="0" smtClean="0"/>
              <a:t>Cyclamen – especially the roots</a:t>
            </a:r>
          </a:p>
          <a:p>
            <a:r>
              <a:rPr lang="en-US" sz="2400" dirty="0" err="1" smtClean="0"/>
              <a:t>Hosta</a:t>
            </a:r>
            <a:r>
              <a:rPr lang="en-US" sz="2400" dirty="0"/>
              <a:t> </a:t>
            </a:r>
            <a:r>
              <a:rPr lang="en-US" sz="2400" dirty="0" smtClean="0"/>
              <a:t>– all parts cause stomach ache, possible “bloat”</a:t>
            </a:r>
          </a:p>
          <a:p>
            <a:r>
              <a:rPr lang="en-US" sz="2400" dirty="0" smtClean="0"/>
              <a:t>Ivy – leaves </a:t>
            </a:r>
            <a:r>
              <a:rPr lang="en-US" sz="2400" dirty="0"/>
              <a:t>mostly </a:t>
            </a:r>
            <a:r>
              <a:rPr lang="en-US" sz="2400" dirty="0" smtClean="0"/>
              <a:t>irritating</a:t>
            </a:r>
          </a:p>
          <a:p>
            <a:r>
              <a:rPr lang="en-US" sz="2400" dirty="0" smtClean="0"/>
              <a:t>Milkweed – great for butterflies, but not dogs or cats. </a:t>
            </a:r>
          </a:p>
          <a:p>
            <a:pPr lvl="1"/>
            <a:r>
              <a:rPr lang="en-US" dirty="0" smtClean="0"/>
              <a:t>Causes vomiting, spasms if large quantity eaten.</a:t>
            </a:r>
          </a:p>
          <a:p>
            <a:r>
              <a:rPr lang="en-US" sz="2400" dirty="0" smtClean="0"/>
              <a:t>Morning glory – seeds especially may cause hallucinations</a:t>
            </a:r>
          </a:p>
        </p:txBody>
      </p:sp>
    </p:spTree>
    <p:extLst>
      <p:ext uri="{BB962C8B-B14F-4D97-AF65-F5344CB8AC3E}">
        <p14:creationId xmlns:p14="http://schemas.microsoft.com/office/powerpoint/2010/main" val="4067028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More toxic plants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447800"/>
            <a:ext cx="8595360" cy="51054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Nicotiana</a:t>
            </a:r>
            <a:r>
              <a:rPr lang="en-US" sz="2400" dirty="0" smtClean="0"/>
              <a:t> – flowering tobacco – very toxic</a:t>
            </a:r>
          </a:p>
          <a:p>
            <a:r>
              <a:rPr lang="en-US" sz="2400" dirty="0" smtClean="0"/>
              <a:t>Poinsettia – really not very toxic</a:t>
            </a:r>
          </a:p>
          <a:p>
            <a:r>
              <a:rPr lang="en-US" sz="2400" dirty="0"/>
              <a:t>Sweet </a:t>
            </a:r>
            <a:r>
              <a:rPr lang="en-US" sz="2400" dirty="0" smtClean="0"/>
              <a:t>Pea – toxic if eaten in large quantity</a:t>
            </a:r>
          </a:p>
          <a:p>
            <a:r>
              <a:rPr lang="en-US" sz="2400" i="1" dirty="0" err="1" smtClean="0"/>
              <a:t>Solanum</a:t>
            </a:r>
            <a:r>
              <a:rPr lang="en-US" sz="2400" dirty="0" smtClean="0"/>
              <a:t> </a:t>
            </a:r>
            <a:r>
              <a:rPr lang="en-US" sz="2400" dirty="0"/>
              <a:t>–</a:t>
            </a:r>
            <a:r>
              <a:rPr lang="en-US" sz="2400" dirty="0" smtClean="0"/>
              <a:t>nightshade, potato vine, </a:t>
            </a:r>
            <a:r>
              <a:rPr lang="en-US" sz="2400" dirty="0" err="1" smtClean="0"/>
              <a:t>etc</a:t>
            </a:r>
            <a:r>
              <a:rPr lang="en-US" sz="2400" dirty="0" smtClean="0"/>
              <a:t> – all are toxic or very toxic</a:t>
            </a:r>
          </a:p>
          <a:p>
            <a:r>
              <a:rPr lang="en-US" sz="2400" dirty="0" err="1" smtClean="0"/>
              <a:t>Vinca</a:t>
            </a:r>
            <a:r>
              <a:rPr lang="en-US" sz="2400" dirty="0" smtClean="0"/>
              <a:t> </a:t>
            </a:r>
            <a:r>
              <a:rPr lang="en-US" sz="2400" dirty="0" err="1" smtClean="0"/>
              <a:t>rosea</a:t>
            </a:r>
            <a:r>
              <a:rPr lang="en-US" sz="2400" dirty="0" smtClean="0"/>
              <a:t> – periwinkle – source of cancer drug vincristine</a:t>
            </a:r>
          </a:p>
          <a:p>
            <a:r>
              <a:rPr lang="en-US" sz="2400" dirty="0" smtClean="0"/>
              <a:t>Yew – cancer drug </a:t>
            </a:r>
            <a:r>
              <a:rPr lang="en-US" sz="2400" dirty="0" err="1" smtClean="0"/>
              <a:t>taxol</a:t>
            </a:r>
            <a:r>
              <a:rPr lang="en-US" sz="2400" dirty="0" smtClean="0"/>
              <a:t> was derived from bark – horses are especially sensitive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1558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Angel's trumpet (</a:t>
            </a:r>
            <a:r>
              <a:rPr lang="en-US" i="1" u="sng" dirty="0" err="1"/>
              <a:t>Brugmansia</a:t>
            </a:r>
            <a:r>
              <a:rPr lang="en-US" i="1" u="sng" dirty="0"/>
              <a:t> </a:t>
            </a:r>
            <a:r>
              <a:rPr lang="en-US" i="1" u="sng" dirty="0" err="1"/>
              <a:t>arborea</a:t>
            </a:r>
            <a:r>
              <a:rPr lang="en-US" u="sng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15815" y="1600200"/>
            <a:ext cx="4251960" cy="4636008"/>
          </a:xfrm>
        </p:spPr>
        <p:txBody>
          <a:bodyPr>
            <a:normAutofit/>
          </a:bodyPr>
          <a:lstStyle/>
          <a:p>
            <a:r>
              <a:rPr lang="en-US" sz="2800" dirty="0"/>
              <a:t>All parts toxic</a:t>
            </a:r>
          </a:p>
          <a:p>
            <a:r>
              <a:rPr lang="en-US" sz="2800" dirty="0"/>
              <a:t>Ingestion of seeds may be fatal</a:t>
            </a:r>
          </a:p>
          <a:p>
            <a:r>
              <a:rPr lang="en-US" sz="2800" dirty="0"/>
              <a:t>Related to </a:t>
            </a:r>
            <a:r>
              <a:rPr lang="en-US" sz="2800" dirty="0" err="1"/>
              <a:t>Datura</a:t>
            </a:r>
            <a:r>
              <a:rPr lang="en-US" sz="2800" dirty="0"/>
              <a:t> (Jimsonweed)</a:t>
            </a:r>
          </a:p>
          <a:p>
            <a:pPr lvl="1"/>
            <a:r>
              <a:rPr lang="en-US" sz="2400" dirty="0" smtClean="0"/>
              <a:t>Hallucinogenic</a:t>
            </a:r>
            <a:endParaRPr lang="en-US" sz="24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86" y="1485087"/>
            <a:ext cx="3402013" cy="45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763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Lantana (</a:t>
            </a:r>
            <a:r>
              <a:rPr lang="en-US" i="1" u="sng" dirty="0"/>
              <a:t>Lantana </a:t>
            </a:r>
            <a:r>
              <a:rPr lang="en-US" i="1" u="sng" dirty="0" err="1"/>
              <a:t>camara</a:t>
            </a:r>
            <a:r>
              <a:rPr lang="en-US" u="sng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15815" y="1600200"/>
            <a:ext cx="4251960" cy="4636008"/>
          </a:xfrm>
        </p:spPr>
        <p:txBody>
          <a:bodyPr>
            <a:normAutofit/>
          </a:bodyPr>
          <a:lstStyle/>
          <a:p>
            <a:r>
              <a:rPr lang="en-US" sz="2400" dirty="0"/>
              <a:t>All parts of plant toxic</a:t>
            </a:r>
          </a:p>
          <a:p>
            <a:r>
              <a:rPr lang="en-US" sz="2400" dirty="0"/>
              <a:t>Most animals won’t willingly consume enough leaves to be poisoned due to nasty taste</a:t>
            </a:r>
          </a:p>
          <a:p>
            <a:r>
              <a:rPr lang="en-US" sz="2400" dirty="0"/>
              <a:t>Ingestion of large dose of  unripe berries can be fatal</a:t>
            </a:r>
          </a:p>
          <a:p>
            <a:r>
              <a:rPr lang="en-US" sz="2400" dirty="0"/>
              <a:t>Skin irritant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2816225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439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6225" y="243840"/>
            <a:ext cx="4251960" cy="49377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Monkshood (</a:t>
            </a:r>
            <a:r>
              <a:rPr lang="en-US" i="1" u="sng" dirty="0"/>
              <a:t>Aconitum spp.</a:t>
            </a:r>
            <a:r>
              <a:rPr lang="en-US" u="sng" dirty="0"/>
              <a:t>)</a:t>
            </a:r>
          </a:p>
          <a:p>
            <a:pPr marL="0" indent="0">
              <a:buNone/>
            </a:pPr>
            <a:r>
              <a:rPr lang="en-US" dirty="0"/>
              <a:t>All parts are </a:t>
            </a:r>
            <a:r>
              <a:rPr lang="en-US" dirty="0" smtClean="0"/>
              <a:t>toxic. Ingestion </a:t>
            </a:r>
            <a:r>
              <a:rPr lang="en-US" dirty="0"/>
              <a:t>of small amount can be fatal.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15815" y="243840"/>
            <a:ext cx="4251960" cy="49377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Larkspur </a:t>
            </a:r>
            <a:r>
              <a:rPr lang="en-US" i="1" u="sng" dirty="0"/>
              <a:t>(Delphinium spp.)</a:t>
            </a:r>
          </a:p>
          <a:p>
            <a:pPr marL="0" indent="0">
              <a:buNone/>
            </a:pPr>
            <a:r>
              <a:rPr lang="en-US" dirty="0"/>
              <a:t>Ingestion of seeds and young leaves cause severe </a:t>
            </a:r>
            <a:r>
              <a:rPr lang="en-US" dirty="0" smtClean="0"/>
              <a:t>vomiting, </a:t>
            </a:r>
            <a:r>
              <a:rPr lang="en-US" dirty="0"/>
              <a:t>respiratory paralysis and, possibly, death.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41947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61309"/>
            <a:ext cx="3316287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324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199" y="228601"/>
            <a:ext cx="4600575" cy="1066800"/>
          </a:xfrm>
        </p:spPr>
        <p:txBody>
          <a:bodyPr/>
          <a:lstStyle/>
          <a:p>
            <a:pPr algn="ctr"/>
            <a:r>
              <a:rPr lang="en-US" u="sng" dirty="0" smtClean="0"/>
              <a:t>Elephant’s Ear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15815" y="1600200"/>
            <a:ext cx="4251960" cy="4636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Many plants with common name – different genera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 err="1" smtClean="0"/>
              <a:t>Alocasia</a:t>
            </a:r>
            <a:r>
              <a:rPr lang="en-US" sz="2400" i="1" dirty="0" smtClean="0"/>
              <a:t> spp.</a:t>
            </a:r>
          </a:p>
          <a:p>
            <a:pPr marL="0" indent="0">
              <a:buNone/>
            </a:pPr>
            <a:r>
              <a:rPr lang="en-US" sz="2400" dirty="0" smtClean="0"/>
              <a:t>Very toxic – GI symptoms, </a:t>
            </a:r>
            <a:r>
              <a:rPr lang="en-US" sz="2400" dirty="0" err="1" smtClean="0"/>
              <a:t>delerium</a:t>
            </a:r>
            <a:r>
              <a:rPr lang="en-US" sz="2400" dirty="0" smtClean="0"/>
              <a:t>, possibly fatal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 err="1" smtClean="0"/>
              <a:t>Colocasia</a:t>
            </a:r>
            <a:r>
              <a:rPr lang="en-US" sz="2400" i="1" dirty="0" smtClean="0"/>
              <a:t> spp.</a:t>
            </a:r>
          </a:p>
          <a:p>
            <a:pPr marL="0" indent="0">
              <a:buNone/>
            </a:pPr>
            <a:r>
              <a:rPr lang="en-US" sz="2400" dirty="0" smtClean="0"/>
              <a:t>Unlike to be fatal unless swelling of mouth/throat causes choking</a:t>
            </a:r>
          </a:p>
          <a:p>
            <a:endParaRPr lang="en-US" sz="24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61" y="838200"/>
            <a:ext cx="3463137" cy="51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519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28601"/>
            <a:ext cx="460057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u="sng" dirty="0" smtClean="0"/>
              <a:t>Dieffenbachia spp.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err="1" smtClean="0"/>
              <a:t>Dumbcane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343400" y="1600200"/>
            <a:ext cx="4524375" cy="46360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Toxin in stems and leaves</a:t>
            </a:r>
          </a:p>
          <a:p>
            <a:r>
              <a:rPr lang="en-US" sz="2400" dirty="0" smtClean="0"/>
              <a:t>Paralyzes vocal chords (dumbness)</a:t>
            </a:r>
          </a:p>
          <a:p>
            <a:r>
              <a:rPr lang="en-US" sz="2400" dirty="0" smtClean="0"/>
              <a:t>Swelling of throat &amp; tongue, if severe causes choking</a:t>
            </a:r>
          </a:p>
          <a:p>
            <a:endParaRPr lang="en-US" sz="2400" dirty="0"/>
          </a:p>
          <a:p>
            <a:r>
              <a:rPr lang="en-US" sz="2400" dirty="0" smtClean="0"/>
              <a:t>Caladium &amp; Philodendron species have similar toxin and effects if eaten in large quantities</a:t>
            </a:r>
            <a:endParaRPr lang="en-US" sz="24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219200"/>
            <a:ext cx="3222255" cy="479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219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28601"/>
            <a:ext cx="460057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u="sng" dirty="0" err="1" smtClean="0"/>
              <a:t>Ligustrum</a:t>
            </a:r>
            <a:r>
              <a:rPr lang="en-US" i="1" u="sng" dirty="0" smtClean="0"/>
              <a:t> spp.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/>
              <a:t>Privet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343400" y="1600200"/>
            <a:ext cx="4524375" cy="46360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Leaves and berries toxic</a:t>
            </a:r>
          </a:p>
          <a:p>
            <a:r>
              <a:rPr lang="en-US" sz="2400" dirty="0" err="1" smtClean="0"/>
              <a:t>Gastrointestianl</a:t>
            </a:r>
            <a:r>
              <a:rPr lang="en-US" sz="2400" dirty="0" smtClean="0"/>
              <a:t> upset,</a:t>
            </a:r>
            <a:r>
              <a:rPr lang="en-US" sz="2400" dirty="0"/>
              <a:t> </a:t>
            </a:r>
            <a:r>
              <a:rPr lang="en-US" sz="2400" dirty="0" smtClean="0"/>
              <a:t>incoordination, increased heart rate, death (rare)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813" y="1219200"/>
            <a:ext cx="3018628" cy="479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17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" y="2652650"/>
            <a:ext cx="9115124" cy="42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6771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dirty="0" smtClean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</a:rPr>
              <a:t>Creating a </a:t>
            </a:r>
            <a:br>
              <a:rPr lang="en-US" sz="8800" dirty="0" smtClean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</a:rPr>
            </a:br>
            <a:r>
              <a:rPr lang="en-US" sz="8800" dirty="0" smtClean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</a:rPr>
              <a:t>Pet-Safe Garden</a:t>
            </a:r>
            <a:endParaRPr lang="en-US" sz="8800" dirty="0">
              <a:ln>
                <a:solidFill>
                  <a:schemeClr val="accent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</a:rPr>
              <a:t>Very toxic</a:t>
            </a:r>
            <a:r>
              <a:rPr lang="en-US" sz="2800" u="sng" dirty="0">
                <a:solidFill>
                  <a:schemeClr val="tx1"/>
                </a:solidFill>
              </a:rPr>
              <a:t>, </a:t>
            </a:r>
            <a:r>
              <a:rPr lang="en-US" sz="3200" u="sng" dirty="0" smtClean="0">
                <a:solidFill>
                  <a:schemeClr val="tx1"/>
                </a:solidFill>
              </a:rPr>
              <a:t>rarely </a:t>
            </a:r>
            <a:r>
              <a:rPr lang="en-US" sz="3200" u="sng" dirty="0">
                <a:solidFill>
                  <a:schemeClr val="tx1"/>
                </a:solidFill>
              </a:rPr>
              <a:t>cultivated </a:t>
            </a:r>
            <a:r>
              <a:rPr lang="en-US" sz="2800" u="sng" dirty="0">
                <a:solidFill>
                  <a:schemeClr val="tx1"/>
                </a:solidFill>
              </a:rPr>
              <a:t>by SoCal homeowners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/>
              <a:t>Abrus</a:t>
            </a:r>
            <a:r>
              <a:rPr lang="en-US" i="1" dirty="0"/>
              <a:t> </a:t>
            </a:r>
            <a:r>
              <a:rPr lang="en-US" i="1" dirty="0" err="1"/>
              <a:t>precatorius</a:t>
            </a:r>
            <a:r>
              <a:rPr lang="en-US" i="1" dirty="0"/>
              <a:t> </a:t>
            </a:r>
            <a:r>
              <a:rPr lang="en-US" dirty="0"/>
              <a:t>- rosary pea</a:t>
            </a:r>
          </a:p>
          <a:p>
            <a:r>
              <a:rPr lang="en-US" i="1" dirty="0" err="1"/>
              <a:t>Acokanthera</a:t>
            </a:r>
            <a:r>
              <a:rPr lang="en-US" i="1" dirty="0"/>
              <a:t> spp. </a:t>
            </a:r>
            <a:r>
              <a:rPr lang="en-US" dirty="0"/>
              <a:t>- bushman’s poison</a:t>
            </a:r>
          </a:p>
          <a:p>
            <a:r>
              <a:rPr lang="en-US" i="1" dirty="0" err="1"/>
              <a:t>Aesculus</a:t>
            </a:r>
            <a:r>
              <a:rPr lang="en-US" i="1" dirty="0"/>
              <a:t> spp. </a:t>
            </a:r>
            <a:r>
              <a:rPr lang="en-US" dirty="0"/>
              <a:t>– buckeye, horse chestnut trees</a:t>
            </a:r>
          </a:p>
          <a:p>
            <a:r>
              <a:rPr lang="en-US" i="1" dirty="0" err="1"/>
              <a:t>Amsinckia</a:t>
            </a:r>
            <a:r>
              <a:rPr lang="en-US" i="1" dirty="0"/>
              <a:t> </a:t>
            </a:r>
            <a:r>
              <a:rPr lang="en-US" i="1" dirty="0" err="1"/>
              <a:t>intermedia</a:t>
            </a:r>
            <a:r>
              <a:rPr lang="en-US" i="1" dirty="0"/>
              <a:t> </a:t>
            </a:r>
            <a:r>
              <a:rPr lang="en-US" dirty="0"/>
              <a:t>- </a:t>
            </a:r>
            <a:r>
              <a:rPr lang="en-US" dirty="0" err="1"/>
              <a:t>fiddleneck</a:t>
            </a:r>
            <a:endParaRPr lang="en-US" dirty="0"/>
          </a:p>
          <a:p>
            <a:r>
              <a:rPr lang="en-US" i="1" dirty="0" err="1"/>
              <a:t>Atropa</a:t>
            </a:r>
            <a:r>
              <a:rPr lang="en-US" i="1" dirty="0"/>
              <a:t> belladonna </a:t>
            </a:r>
            <a:r>
              <a:rPr lang="en-US" dirty="0"/>
              <a:t>–deadly nightshade</a:t>
            </a:r>
          </a:p>
          <a:p>
            <a:r>
              <a:rPr lang="en-US" i="1" dirty="0"/>
              <a:t>Daphne spp.</a:t>
            </a:r>
          </a:p>
          <a:p>
            <a:r>
              <a:rPr lang="en-US" i="1" dirty="0" err="1" smtClean="0"/>
              <a:t>Ricinus</a:t>
            </a:r>
            <a:r>
              <a:rPr lang="en-US" i="1" dirty="0" smtClean="0"/>
              <a:t> </a:t>
            </a:r>
            <a:r>
              <a:rPr lang="en-US" i="1" dirty="0" err="1"/>
              <a:t>communis</a:t>
            </a:r>
            <a:r>
              <a:rPr lang="en-US" i="1" dirty="0"/>
              <a:t> </a:t>
            </a:r>
            <a:r>
              <a:rPr lang="en-US" dirty="0"/>
              <a:t>- castor </a:t>
            </a:r>
            <a:r>
              <a:rPr lang="en-US" dirty="0" smtClean="0"/>
              <a:t>bean</a:t>
            </a:r>
          </a:p>
          <a:p>
            <a:r>
              <a:rPr lang="en-US" i="1" dirty="0" err="1" smtClean="0"/>
              <a:t>Zigadenus</a:t>
            </a:r>
            <a:r>
              <a:rPr lang="en-US" i="1" dirty="0" smtClean="0"/>
              <a:t> </a:t>
            </a:r>
            <a:r>
              <a:rPr lang="en-US" i="1" dirty="0"/>
              <a:t>spp. </a:t>
            </a:r>
            <a:r>
              <a:rPr lang="en-US" dirty="0"/>
              <a:t>– death </a:t>
            </a:r>
            <a:r>
              <a:rPr lang="en-US" dirty="0" smtClean="0"/>
              <a:t>camas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No </a:t>
            </a:r>
            <a:r>
              <a:rPr lang="en-US" sz="2800" dirty="0"/>
              <a:t>list can cover all potentially poisonous plants</a:t>
            </a:r>
            <a:r>
              <a:rPr lang="en-US" sz="2800" dirty="0" smtClean="0"/>
              <a:t>.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If </a:t>
            </a:r>
            <a:r>
              <a:rPr lang="en-US" sz="2800" dirty="0"/>
              <a:t>you suspect your pet has consumed a poisonous plant or is sick, call your vet to be </a:t>
            </a:r>
            <a:r>
              <a:rPr lang="en-US" sz="2800" dirty="0" smtClean="0"/>
              <a:t>safe.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91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2012, the ASPCA Animal Poison Control Center </a:t>
            </a:r>
            <a:r>
              <a:rPr lang="en-US" dirty="0" smtClean="0"/>
              <a:t>in </a:t>
            </a:r>
            <a:r>
              <a:rPr lang="en-US" dirty="0"/>
              <a:t>Urbana, Illinois, handled more than 180,000 cases about pets exposed to possibly poisonous substances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2% fertilizers  and garden products</a:t>
            </a:r>
          </a:p>
          <a:p>
            <a:pPr marL="0" indent="0">
              <a:buNone/>
            </a:pPr>
            <a:r>
              <a:rPr lang="en-US" dirty="0" smtClean="0"/>
              <a:t>4% plants</a:t>
            </a:r>
          </a:p>
          <a:p>
            <a:pPr marL="0" indent="0">
              <a:buNone/>
            </a:pPr>
            <a:r>
              <a:rPr lang="en-US" dirty="0" smtClean="0"/>
              <a:t>4% rat poison</a:t>
            </a:r>
          </a:p>
          <a:p>
            <a:pPr marL="0" indent="0">
              <a:buNone/>
            </a:pPr>
            <a:r>
              <a:rPr lang="en-US" dirty="0" smtClean="0"/>
              <a:t>11% insecticides (almost all regarding cats)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Remainder were medications, household products  or people food</a:t>
            </a:r>
          </a:p>
        </p:txBody>
      </p:sp>
    </p:spTree>
    <p:extLst>
      <p:ext uri="{BB962C8B-B14F-4D97-AF65-F5344CB8AC3E}">
        <p14:creationId xmlns:p14="http://schemas.microsoft.com/office/powerpoint/2010/main" val="28473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78D2C"/>
                </a:solidFill>
              </a:rPr>
              <a:t>Gardening Questions?</a:t>
            </a:r>
            <a:endParaRPr lang="en-US" dirty="0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8229600" cy="1371601"/>
          </a:xfrm>
        </p:spPr>
        <p:txBody>
          <a:bodyPr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Call or email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UCCE Master Gardeners of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San Bernardino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County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551237"/>
            <a:ext cx="4040188" cy="3382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San Bernardino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MG Website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/>
              <a:t>Telephone Helpline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Email Helpline: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3551237"/>
            <a:ext cx="4800599" cy="3382963"/>
          </a:xfrm>
        </p:spPr>
        <p:txBody>
          <a:bodyPr/>
          <a:lstStyle/>
          <a:p>
            <a:pPr marL="0" indent="0">
              <a:buNone/>
            </a:pPr>
            <a:endParaRPr lang="en-US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http</a:t>
            </a: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://</a:t>
            </a: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ucanr.org/sites/sbmg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909-387-2182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mgsanber@ucdavis.edu</a:t>
            </a:r>
            <a:endParaRPr lang="en-US" u="sng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3" descr="State Logo 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73" y="5698683"/>
            <a:ext cx="868747" cy="86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UCCElog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20" y="5791200"/>
            <a:ext cx="694599" cy="82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1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>
            <a:noAutofit/>
          </a:bodyPr>
          <a:lstStyle/>
          <a:p>
            <a:r>
              <a:rPr lang="en-US" sz="40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References</a:t>
            </a:r>
            <a:endParaRPr lang="en-US" sz="40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ASPCA -- toxic and non-toxic plants lists for dogs, cats, and horses – good photos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http://www.aspca.org/pet-care/animal-poison-control/toxic-and-non-toxic-plants?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Pet Poison Hotline Website – includes plants as well as chemicals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http://www.petpoisonhelpline.com/poisons/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California Desert Tortoise Poisonous plant list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http://tortoise.org/general/poisonp.html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Reptile Edible and Harmful plants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http://www.anapsid.org/resources/plants.html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CA poison control system  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http://www.calpoison.com/public/plants-toxic.html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UCANR poisonous plants  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http://ucanr.edu/sites/poisonous_safe_plants/Toxic_Plants_by_Scientific_Name_685/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Cornell Univ. Dept. Animal Science   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http://www.ansci.cornell.edu/plants/index.html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9"/>
              </a:rPr>
              <a:t>http://www.ansci.cornell.edu/plants/anispecies.html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N. Carolina Poisonous plants    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0"/>
              </a:rPr>
              <a:t>http://www.ces.ncsu.edu/depts/hort/consumer/poison/poison.htm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University of California Integrated Pest Management website regarding pesticides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1"/>
              </a:rPr>
              <a:t>http://www.ipm.ucdavis.edu/GENERAL/pesticides_urban.html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National Pesticide Information Center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1-800-858-7378</a:t>
            </a:r>
          </a:p>
          <a:p>
            <a:pPr marL="0" indent="0">
              <a:buNone/>
            </a:pPr>
            <a:r>
              <a:rPr lang="en-US" dirty="0">
                <a:hlinkClick r:id="rId12"/>
              </a:rPr>
              <a:t>http://npic.orst.edu/index.html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Pesticides for Specialty Products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13"/>
              </a:rPr>
              <a:t>http://anrcatalog.ucdavis.edu/pdf/7253.pdf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Riverside Poison Control Center 1-800-876-4766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California Poison Control 1-800-222-1222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Pet Poison Control Centers:</a:t>
            </a:r>
            <a:endParaRPr lang="en-US" dirty="0"/>
          </a:p>
          <a:p>
            <a:pPr marL="0" lvl="0" indent="0">
              <a:buNone/>
            </a:pPr>
            <a:r>
              <a:rPr lang="en-US" b="1" dirty="0"/>
              <a:t>ASPCA Animal Poison Control Center</a:t>
            </a:r>
            <a:r>
              <a:rPr lang="en-US" dirty="0"/>
              <a:t> - 1-888-426-4435 ($65.00 credit card fee)</a:t>
            </a:r>
          </a:p>
          <a:p>
            <a:pPr marL="0" lvl="0" indent="0">
              <a:buNone/>
            </a:pPr>
            <a:r>
              <a:rPr lang="en-US" b="1" dirty="0"/>
              <a:t>Pet Poison Helpline</a:t>
            </a:r>
            <a:r>
              <a:rPr lang="en-US" dirty="0"/>
              <a:t> - 1-800-213-6680 ($39.00 credit card fee)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10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95263"/>
            <a:ext cx="9175750" cy="72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Your yard should be safe for everyone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You</a:t>
            </a:r>
          </a:p>
          <a:p>
            <a:r>
              <a:rPr lang="en-US" dirty="0" smtClean="0"/>
              <a:t>Your kids</a:t>
            </a:r>
          </a:p>
          <a:p>
            <a:r>
              <a:rPr lang="en-US" dirty="0" smtClean="0"/>
              <a:t>Your pets</a:t>
            </a:r>
          </a:p>
          <a:p>
            <a:pPr lvl="1"/>
            <a:r>
              <a:rPr lang="en-US" dirty="0" smtClean="0"/>
              <a:t>Dogs</a:t>
            </a:r>
          </a:p>
          <a:p>
            <a:pPr lvl="1"/>
            <a:r>
              <a:rPr lang="en-US" dirty="0" smtClean="0"/>
              <a:t>Cats</a:t>
            </a:r>
          </a:p>
          <a:p>
            <a:pPr lvl="1"/>
            <a:r>
              <a:rPr lang="en-US" dirty="0" smtClean="0"/>
              <a:t>Tortoises</a:t>
            </a:r>
          </a:p>
          <a:p>
            <a:pPr lvl="1"/>
            <a:r>
              <a:rPr lang="en-US" dirty="0" smtClean="0"/>
              <a:t>Ducks</a:t>
            </a:r>
          </a:p>
          <a:p>
            <a:pPr lvl="1"/>
            <a:r>
              <a:rPr lang="en-US" dirty="0" smtClean="0"/>
              <a:t>Emus</a:t>
            </a:r>
          </a:p>
          <a:p>
            <a:pPr lvl="1"/>
            <a:r>
              <a:rPr lang="en-US" dirty="0" smtClean="0"/>
              <a:t>Llamas</a:t>
            </a:r>
          </a:p>
          <a:p>
            <a:r>
              <a:rPr lang="en-US" dirty="0" smtClean="0"/>
              <a:t>And ????</a:t>
            </a:r>
          </a:p>
          <a:p>
            <a:pPr lvl="1"/>
            <a:r>
              <a:rPr lang="en-US" dirty="0" smtClean="0"/>
              <a:t>Neighbor kid that wanders in</a:t>
            </a:r>
          </a:p>
          <a:p>
            <a:pPr lvl="1"/>
            <a:r>
              <a:rPr lang="en-US" dirty="0" smtClean="0"/>
              <a:t>Meter reader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1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“Tour</a:t>
            </a:r>
            <a:r>
              <a:rPr lang="en-US" sz="4000" u="sng" dirty="0">
                <a:solidFill>
                  <a:schemeClr val="tx1"/>
                </a:solidFill>
              </a:rPr>
              <a:t>” </a:t>
            </a:r>
            <a:r>
              <a:rPr lang="en-US" sz="4000" u="sng" dirty="0" smtClean="0">
                <a:solidFill>
                  <a:schemeClr val="tx1"/>
                </a:solidFill>
              </a:rPr>
              <a:t>Your Yard 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Look </a:t>
            </a:r>
            <a:r>
              <a:rPr lang="en-US" dirty="0"/>
              <a:t>for hazards</a:t>
            </a:r>
          </a:p>
          <a:p>
            <a:r>
              <a:rPr lang="en-US" dirty="0" smtClean="0"/>
              <a:t>Ask </a:t>
            </a:r>
            <a:r>
              <a:rPr lang="en-US" dirty="0"/>
              <a:t>a friend or neighbor 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might see things </a:t>
            </a:r>
            <a:r>
              <a:rPr lang="en-US" dirty="0" smtClean="0"/>
              <a:t>you </a:t>
            </a:r>
            <a:r>
              <a:rPr lang="en-US" dirty="0"/>
              <a:t>don’t </a:t>
            </a:r>
            <a:r>
              <a:rPr lang="en-US" dirty="0" smtClean="0"/>
              <a:t>notice</a:t>
            </a:r>
          </a:p>
          <a:p>
            <a:r>
              <a:rPr lang="en-US" dirty="0"/>
              <a:t>Remove or fence off hazards</a:t>
            </a:r>
          </a:p>
          <a:p>
            <a:r>
              <a:rPr lang="en-US" dirty="0" smtClean="0"/>
              <a:t>Keep </a:t>
            </a:r>
            <a:r>
              <a:rPr lang="en-US" dirty="0"/>
              <a:t>a list of plants poisonous to your specific pets </a:t>
            </a:r>
            <a:r>
              <a:rPr lang="en-US" dirty="0" smtClean="0"/>
              <a:t>handy</a:t>
            </a:r>
          </a:p>
          <a:p>
            <a:r>
              <a:rPr lang="en-US" dirty="0" smtClean="0"/>
              <a:t>Have </a:t>
            </a:r>
            <a:r>
              <a:rPr lang="en-US" dirty="0"/>
              <a:t>phone numbers </a:t>
            </a:r>
            <a:r>
              <a:rPr lang="en-US" dirty="0" smtClean="0"/>
              <a:t>handy</a:t>
            </a:r>
          </a:p>
          <a:p>
            <a:pPr lvl="1"/>
            <a:r>
              <a:rPr lang="en-US" dirty="0" smtClean="0"/>
              <a:t>Doctor</a:t>
            </a:r>
            <a:endParaRPr lang="en-US" dirty="0"/>
          </a:p>
          <a:p>
            <a:pPr lvl="1"/>
            <a:r>
              <a:rPr lang="en-US" dirty="0"/>
              <a:t>Vet or Emergency Animal hospital</a:t>
            </a:r>
          </a:p>
          <a:p>
            <a:pPr lvl="1"/>
            <a:r>
              <a:rPr lang="en-US" dirty="0"/>
              <a:t>Poison </a:t>
            </a:r>
            <a:r>
              <a:rPr lang="en-US" dirty="0" smtClean="0"/>
              <a:t>control</a:t>
            </a:r>
          </a:p>
          <a:p>
            <a:r>
              <a:rPr lang="en-US" dirty="0" smtClean="0"/>
              <a:t>Pet Poison Help --  iPhone app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371600"/>
            <a:ext cx="8305800" cy="51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		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 smtClean="0">
              <a:solidFill>
                <a:srgbClr val="278D2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en-US" sz="4000" u="sng" dirty="0" smtClean="0">
                <a:solidFill>
                  <a:schemeClr val="tx1"/>
                </a:solidFill>
              </a:rPr>
              <a:t>Toxic Chemicals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Dangerous during application</a:t>
            </a:r>
          </a:p>
          <a:p>
            <a:r>
              <a:rPr lang="en-US" dirty="0" smtClean="0"/>
              <a:t>Improper storage, disposal</a:t>
            </a:r>
          </a:p>
          <a:p>
            <a:r>
              <a:rPr lang="en-US" dirty="0" smtClean="0"/>
              <a:t>Run off can poison ponds, groundwater</a:t>
            </a:r>
          </a:p>
          <a:p>
            <a:r>
              <a:rPr lang="en-US" dirty="0" smtClean="0"/>
              <a:t>Drifting aerosol</a:t>
            </a:r>
          </a:p>
          <a:p>
            <a:r>
              <a:rPr lang="en-US" dirty="0" smtClean="0"/>
              <a:t>Sprayed leaves become toxic</a:t>
            </a:r>
          </a:p>
          <a:p>
            <a:r>
              <a:rPr lang="en-US" dirty="0"/>
              <a:t>Systemic insecticides create toxic </a:t>
            </a:r>
            <a:r>
              <a:rPr lang="en-US" dirty="0" smtClean="0"/>
              <a:t>plants</a:t>
            </a:r>
          </a:p>
          <a:p>
            <a:endParaRPr lang="en-US" dirty="0" smtClean="0"/>
          </a:p>
          <a:p>
            <a:r>
              <a:rPr lang="en-US" dirty="0" smtClean="0"/>
              <a:t>Use least toxic alternative</a:t>
            </a:r>
          </a:p>
          <a:p>
            <a:r>
              <a:rPr lang="en-US" dirty="0" smtClean="0"/>
              <a:t>Follow manufacturer’s directions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81038"/>
            <a:ext cx="8196263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4A7D2C"/>
      </a:accent1>
      <a:accent2>
        <a:srgbClr val="8A9713"/>
      </a:accent2>
      <a:accent3>
        <a:srgbClr val="71685C"/>
      </a:accent3>
      <a:accent4>
        <a:srgbClr val="64A73B"/>
      </a:accent4>
      <a:accent5>
        <a:srgbClr val="31531D"/>
      </a:accent5>
      <a:accent6>
        <a:srgbClr val="B9CA1A"/>
      </a:accent6>
      <a:hlink>
        <a:srgbClr val="D83E2C"/>
      </a:hlink>
      <a:folHlink>
        <a:srgbClr val="ED7D27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5862</TotalTime>
  <Words>1878</Words>
  <Application>Microsoft Office PowerPoint</Application>
  <PresentationFormat>On-screen Show (4:3)</PresentationFormat>
  <Paragraphs>376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Flow</vt:lpstr>
      <vt:lpstr>Soho</vt:lpstr>
      <vt:lpstr>PowerPoint Presentation</vt:lpstr>
      <vt:lpstr>PowerPoint Presentation</vt:lpstr>
      <vt:lpstr>PowerPoint Presentation</vt:lpstr>
      <vt:lpstr>PowerPoint Presentation</vt:lpstr>
      <vt:lpstr>Creating a  Pet-Safe Garden</vt:lpstr>
      <vt:lpstr>Your yard should be safe for everyone</vt:lpstr>
      <vt:lpstr>“Tour” Your Yard </vt:lpstr>
      <vt:lpstr>Toxic Chemicals</vt:lpstr>
      <vt:lpstr>PowerPoint Presentation</vt:lpstr>
      <vt:lpstr>Toxic Chemical, cont.</vt:lpstr>
      <vt:lpstr>Toxic Chemical, cont.</vt:lpstr>
      <vt:lpstr>Follow Manufacturer’s Instructions</vt:lpstr>
      <vt:lpstr>Be aware of Re-entry hours  and Days until Harvest</vt:lpstr>
      <vt:lpstr>“Non-Toxic” Doesn’t Mean Safe</vt:lpstr>
      <vt:lpstr>Cocoa bean mulch</vt:lpstr>
      <vt:lpstr>Piles, Bags, etc</vt:lpstr>
      <vt:lpstr>PowerPoint Presentation</vt:lpstr>
      <vt:lpstr>Garden Tool Safety</vt:lpstr>
      <vt:lpstr>Fencing</vt:lpstr>
      <vt:lpstr>PowerPoint Presentation</vt:lpstr>
      <vt:lpstr>PowerPoint Presentation</vt:lpstr>
      <vt:lpstr>Assorted Hazards</vt:lpstr>
      <vt:lpstr>More Potential Hazards</vt:lpstr>
      <vt:lpstr>Know your animal</vt:lpstr>
      <vt:lpstr>PowerPoint Presentation</vt:lpstr>
      <vt:lpstr>PowerPoint Presentation</vt:lpstr>
      <vt:lpstr>PowerPoint Presentation</vt:lpstr>
      <vt:lpstr>PowerPoint Presentation</vt:lpstr>
      <vt:lpstr>Dangerous Plants </vt:lpstr>
      <vt:lpstr>Toxic plants </vt:lpstr>
      <vt:lpstr>Toxic Plants, cont.</vt:lpstr>
      <vt:lpstr>“Seasonal” Toxic Plants</vt:lpstr>
      <vt:lpstr>Oleander (Nerium oleander)</vt:lpstr>
      <vt:lpstr>Cycads and Zamias </vt:lpstr>
      <vt:lpstr>Lilies   </vt:lpstr>
      <vt:lpstr>Other “lilies”</vt:lpstr>
      <vt:lpstr>PowerPoint Presentation</vt:lpstr>
      <vt:lpstr>Foxglove (Digitalis purpurea)</vt:lpstr>
      <vt:lpstr>PowerPoint Presentation</vt:lpstr>
      <vt:lpstr>Azalea (Rhododendron spp.)</vt:lpstr>
      <vt:lpstr>Plants in  your Vegetable Garden and Orchard</vt:lpstr>
      <vt:lpstr>Other toxic plants</vt:lpstr>
      <vt:lpstr>More toxic plants</vt:lpstr>
      <vt:lpstr>Angel's trumpet (Brugmansia arborea)</vt:lpstr>
      <vt:lpstr>Lantana (Lantana camara)</vt:lpstr>
      <vt:lpstr>PowerPoint Presentation</vt:lpstr>
      <vt:lpstr>Elephant’s Ear</vt:lpstr>
      <vt:lpstr>Dieffenbachia spp. Dumbcane</vt:lpstr>
      <vt:lpstr>Ligustrum spp. Privet</vt:lpstr>
      <vt:lpstr>Very toxic, rarely cultivated by SoCal homeowners</vt:lpstr>
      <vt:lpstr>PowerPoint Presentation</vt:lpstr>
      <vt:lpstr>PowerPoint Presentation</vt:lpstr>
      <vt:lpstr>Gardening Questions?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Konyn</dc:creator>
  <cp:lastModifiedBy>Dona</cp:lastModifiedBy>
  <cp:revision>211</cp:revision>
  <dcterms:created xsi:type="dcterms:W3CDTF">2013-08-06T18:17:19Z</dcterms:created>
  <dcterms:modified xsi:type="dcterms:W3CDTF">2014-02-18T12:53:05Z</dcterms:modified>
</cp:coreProperties>
</file>