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Lst>
  <p:notesMasterIdLst>
    <p:notesMasterId r:id="rId70"/>
  </p:notesMasterIdLst>
  <p:handoutMasterIdLst>
    <p:handoutMasterId r:id="rId71"/>
  </p:handoutMasterIdLst>
  <p:sldIdLst>
    <p:sldId id="256" r:id="rId3"/>
    <p:sldId id="351" r:id="rId4"/>
    <p:sldId id="260" r:id="rId5"/>
    <p:sldId id="267" r:id="rId6"/>
    <p:sldId id="271" r:id="rId7"/>
    <p:sldId id="264" r:id="rId8"/>
    <p:sldId id="285" r:id="rId9"/>
    <p:sldId id="286" r:id="rId10"/>
    <p:sldId id="287" r:id="rId11"/>
    <p:sldId id="288" r:id="rId12"/>
    <p:sldId id="289" r:id="rId13"/>
    <p:sldId id="293" r:id="rId14"/>
    <p:sldId id="294" r:id="rId15"/>
    <p:sldId id="295" r:id="rId16"/>
    <p:sldId id="296" r:id="rId17"/>
    <p:sldId id="344" r:id="rId18"/>
    <p:sldId id="345" r:id="rId19"/>
    <p:sldId id="346" r:id="rId20"/>
    <p:sldId id="348" r:id="rId21"/>
    <p:sldId id="347" r:id="rId22"/>
    <p:sldId id="325" r:id="rId23"/>
    <p:sldId id="326" r:id="rId24"/>
    <p:sldId id="327" r:id="rId25"/>
    <p:sldId id="318" r:id="rId26"/>
    <p:sldId id="307" r:id="rId27"/>
    <p:sldId id="308" r:id="rId28"/>
    <p:sldId id="309" r:id="rId29"/>
    <p:sldId id="310" r:id="rId30"/>
    <p:sldId id="311" r:id="rId31"/>
    <p:sldId id="312" r:id="rId32"/>
    <p:sldId id="313" r:id="rId33"/>
    <p:sldId id="314" r:id="rId34"/>
    <p:sldId id="315" r:id="rId35"/>
    <p:sldId id="316" r:id="rId36"/>
    <p:sldId id="317" r:id="rId37"/>
    <p:sldId id="323" r:id="rId38"/>
    <p:sldId id="319" r:id="rId39"/>
    <p:sldId id="320" r:id="rId40"/>
    <p:sldId id="321" r:id="rId41"/>
    <p:sldId id="322" r:id="rId42"/>
    <p:sldId id="292" r:id="rId43"/>
    <p:sldId id="328" r:id="rId44"/>
    <p:sldId id="329" r:id="rId45"/>
    <p:sldId id="330" r:id="rId46"/>
    <p:sldId id="331" r:id="rId47"/>
    <p:sldId id="332" r:id="rId48"/>
    <p:sldId id="333" r:id="rId49"/>
    <p:sldId id="291" r:id="rId50"/>
    <p:sldId id="299" r:id="rId51"/>
    <p:sldId id="300" r:id="rId52"/>
    <p:sldId id="301" r:id="rId53"/>
    <p:sldId id="302" r:id="rId54"/>
    <p:sldId id="303" r:id="rId55"/>
    <p:sldId id="304" r:id="rId56"/>
    <p:sldId id="305" r:id="rId57"/>
    <p:sldId id="306" r:id="rId58"/>
    <p:sldId id="290" r:id="rId59"/>
    <p:sldId id="334" r:id="rId60"/>
    <p:sldId id="335" r:id="rId61"/>
    <p:sldId id="336" r:id="rId62"/>
    <p:sldId id="337" r:id="rId63"/>
    <p:sldId id="338" r:id="rId64"/>
    <p:sldId id="339" r:id="rId65"/>
    <p:sldId id="340" r:id="rId66"/>
    <p:sldId id="341" r:id="rId67"/>
    <p:sldId id="349" r:id="rId68"/>
    <p:sldId id="350"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429" autoAdjust="0"/>
  </p:normalViewPr>
  <p:slideViewPr>
    <p:cSldViewPr snapToGrid="0" snapToObjects="1">
      <p:cViewPr varScale="1">
        <p:scale>
          <a:sx n="45" d="100"/>
          <a:sy n="45" d="100"/>
        </p:scale>
        <p:origin x="-119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C83845-7E2C-2341-859A-4DE576BDB748}" type="doc">
      <dgm:prSet loTypeId="urn:microsoft.com/office/officeart/2005/8/layout/StepDownProcess" loCatId="" qsTypeId="urn:microsoft.com/office/officeart/2005/8/quickstyle/simple5" qsCatId="simple" csTypeId="urn:microsoft.com/office/officeart/2005/8/colors/accent1_2" csCatId="accent1" phldr="1"/>
      <dgm:spPr/>
      <dgm:t>
        <a:bodyPr/>
        <a:lstStyle/>
        <a:p>
          <a:endParaRPr lang="en-US"/>
        </a:p>
      </dgm:t>
    </dgm:pt>
    <dgm:pt modelId="{58D69C79-B35E-2646-A4EF-72E40C050E44}">
      <dgm:prSet custT="1"/>
      <dgm:spPr>
        <a:solidFill>
          <a:srgbClr val="FAC090"/>
        </a:solidFill>
      </dgm:spPr>
      <dgm:t>
        <a:bodyPr/>
        <a:lstStyle/>
        <a:p>
          <a:r>
            <a:rPr lang="en-US" sz="2600" dirty="0" smtClean="0">
              <a:latin typeface="Baskerville"/>
              <a:cs typeface="Baskerville"/>
            </a:rPr>
            <a:t>Dry produce with paper towels before storage.</a:t>
          </a:r>
        </a:p>
      </dgm:t>
    </dgm:pt>
    <dgm:pt modelId="{31516EBC-9A6C-9F44-B1A2-F8A22D7C0D81}" type="parTrans" cxnId="{1808CE9D-56DD-3F42-8F5A-0A5E28E219CA}">
      <dgm:prSet/>
      <dgm:spPr/>
      <dgm:t>
        <a:bodyPr/>
        <a:lstStyle/>
        <a:p>
          <a:endParaRPr lang="en-US"/>
        </a:p>
      </dgm:t>
    </dgm:pt>
    <dgm:pt modelId="{2BA215C5-ACEA-704E-9E1D-9A2446D3DE23}" type="sibTrans" cxnId="{1808CE9D-56DD-3F42-8F5A-0A5E28E219CA}">
      <dgm:prSet/>
      <dgm:spPr/>
      <dgm:t>
        <a:bodyPr/>
        <a:lstStyle/>
        <a:p>
          <a:endParaRPr lang="en-US"/>
        </a:p>
      </dgm:t>
    </dgm:pt>
    <dgm:pt modelId="{8AD11CF3-3A89-7D41-926F-A4DFF2B20E9C}">
      <dgm:prSet custT="1"/>
      <dgm:spPr>
        <a:solidFill>
          <a:srgbClr val="FAC090"/>
        </a:solidFill>
      </dgm:spPr>
      <dgm:t>
        <a:bodyPr/>
        <a:lstStyle/>
        <a:p>
          <a:r>
            <a:rPr lang="en-US" sz="2600" dirty="0" smtClean="0">
              <a:latin typeface="Baskerville"/>
              <a:cs typeface="Baskerville"/>
            </a:rPr>
            <a:t>Transfer to a sanitary container.</a:t>
          </a:r>
          <a:endParaRPr lang="en-US" sz="2600" dirty="0">
            <a:latin typeface="Baskerville"/>
            <a:cs typeface="Baskerville"/>
          </a:endParaRPr>
        </a:p>
      </dgm:t>
    </dgm:pt>
    <dgm:pt modelId="{7F977304-329A-5347-8F21-A6C31E4CF995}" type="parTrans" cxnId="{980726A4-D0F5-4544-B28B-FB384E9DE6B1}">
      <dgm:prSet/>
      <dgm:spPr/>
      <dgm:t>
        <a:bodyPr/>
        <a:lstStyle/>
        <a:p>
          <a:endParaRPr lang="en-US"/>
        </a:p>
      </dgm:t>
    </dgm:pt>
    <dgm:pt modelId="{9C4C8DF3-4E52-9942-986B-7380A6848DA7}" type="sibTrans" cxnId="{980726A4-D0F5-4544-B28B-FB384E9DE6B1}">
      <dgm:prSet/>
      <dgm:spPr/>
      <dgm:t>
        <a:bodyPr/>
        <a:lstStyle/>
        <a:p>
          <a:endParaRPr lang="en-US"/>
        </a:p>
      </dgm:t>
    </dgm:pt>
    <dgm:pt modelId="{600CBAF4-4F16-D24F-A3ED-9DB1B8074C7A}">
      <dgm:prSet phldrT="[Text]" custT="1"/>
      <dgm:spPr>
        <a:solidFill>
          <a:schemeClr val="accent6">
            <a:lumMod val="60000"/>
            <a:lumOff val="40000"/>
          </a:schemeClr>
        </a:solidFill>
      </dgm:spPr>
      <dgm:t>
        <a:bodyPr/>
        <a:lstStyle/>
        <a:p>
          <a:r>
            <a:rPr lang="en-US" sz="2600" dirty="0" smtClean="0">
              <a:latin typeface="Baskerville"/>
              <a:cs typeface="Baskerville"/>
            </a:rPr>
            <a:t>Wash hands, sanitize brushes, work surfaces, cutting boards and knives.</a:t>
          </a:r>
          <a:endParaRPr lang="en-US" sz="2600" dirty="0">
            <a:latin typeface="Baskerville"/>
            <a:cs typeface="Baskerville"/>
          </a:endParaRPr>
        </a:p>
      </dgm:t>
    </dgm:pt>
    <dgm:pt modelId="{A03BF874-29F2-FD49-9072-6804EEFC805F}" type="parTrans" cxnId="{1C6E0BFE-5AD1-B94A-9FBE-571BECD9CEF7}">
      <dgm:prSet/>
      <dgm:spPr/>
      <dgm:t>
        <a:bodyPr/>
        <a:lstStyle/>
        <a:p>
          <a:endParaRPr lang="en-US"/>
        </a:p>
      </dgm:t>
    </dgm:pt>
    <dgm:pt modelId="{40CD0DF3-9732-5C47-9A63-101305E8A418}" type="sibTrans" cxnId="{1C6E0BFE-5AD1-B94A-9FBE-571BECD9CEF7}">
      <dgm:prSet/>
      <dgm:spPr/>
      <dgm:t>
        <a:bodyPr/>
        <a:lstStyle/>
        <a:p>
          <a:endParaRPr lang="en-US"/>
        </a:p>
      </dgm:t>
    </dgm:pt>
    <dgm:pt modelId="{C49C4E56-C69F-8143-9C0B-DD51A4F98BF4}">
      <dgm:prSet phldrT="[Text]" custT="1"/>
      <dgm:spPr>
        <a:solidFill>
          <a:srgbClr val="FAC090"/>
        </a:solidFill>
      </dgm:spPr>
      <dgm:t>
        <a:bodyPr/>
        <a:lstStyle/>
        <a:p>
          <a:r>
            <a:rPr lang="en-US" sz="2600" dirty="0" smtClean="0">
              <a:latin typeface="Baskerville"/>
              <a:cs typeface="Baskerville"/>
            </a:rPr>
            <a:t>Scrub or rub fruits and vegetables with a brush or hands under running water. </a:t>
          </a:r>
          <a:endParaRPr lang="en-US" sz="2600" dirty="0">
            <a:latin typeface="Baskerville"/>
            <a:cs typeface="Baskerville"/>
          </a:endParaRPr>
        </a:p>
      </dgm:t>
    </dgm:pt>
    <dgm:pt modelId="{E3CF98B5-0AAF-2645-8D1B-3489087FDE55}" type="parTrans" cxnId="{67D7479D-A34D-8141-B3FE-FCA5080E7EE7}">
      <dgm:prSet/>
      <dgm:spPr/>
      <dgm:t>
        <a:bodyPr/>
        <a:lstStyle/>
        <a:p>
          <a:endParaRPr lang="en-US"/>
        </a:p>
      </dgm:t>
    </dgm:pt>
    <dgm:pt modelId="{C4A4B613-DB8C-5645-8FBE-2AC43DB08F05}" type="sibTrans" cxnId="{67D7479D-A34D-8141-B3FE-FCA5080E7EE7}">
      <dgm:prSet/>
      <dgm:spPr/>
      <dgm:t>
        <a:bodyPr/>
        <a:lstStyle/>
        <a:p>
          <a:endParaRPr lang="en-US"/>
        </a:p>
      </dgm:t>
    </dgm:pt>
    <dgm:pt modelId="{78FC0611-FCDF-DC40-942A-C455F859276C}" type="pres">
      <dgm:prSet presAssocID="{DAC83845-7E2C-2341-859A-4DE576BDB748}" presName="rootnode" presStyleCnt="0">
        <dgm:presLayoutVars>
          <dgm:chMax/>
          <dgm:chPref/>
          <dgm:dir/>
          <dgm:animLvl val="lvl"/>
        </dgm:presLayoutVars>
      </dgm:prSet>
      <dgm:spPr/>
      <dgm:t>
        <a:bodyPr/>
        <a:lstStyle/>
        <a:p>
          <a:endParaRPr lang="en-US"/>
        </a:p>
      </dgm:t>
    </dgm:pt>
    <dgm:pt modelId="{B2BD7886-A8ED-C042-83B1-317D0B154EC0}" type="pres">
      <dgm:prSet presAssocID="{600CBAF4-4F16-D24F-A3ED-9DB1B8074C7A}" presName="composite" presStyleCnt="0"/>
      <dgm:spPr/>
    </dgm:pt>
    <dgm:pt modelId="{ECE67FE0-ECC0-DD4E-850A-A8EB604B6F9D}" type="pres">
      <dgm:prSet presAssocID="{600CBAF4-4F16-D24F-A3ED-9DB1B8074C7A}" presName="bentUpArrow1" presStyleLbl="alignImgPlace1" presStyleIdx="0" presStyleCnt="3" custLinFactX="-34717" custLinFactNeighborX="-100000" custLinFactNeighborY="-76194"/>
      <dgm:spPr/>
    </dgm:pt>
    <dgm:pt modelId="{3FE89CE5-47B8-6049-9E32-0FBD14918F26}" type="pres">
      <dgm:prSet presAssocID="{600CBAF4-4F16-D24F-A3ED-9DB1B8074C7A}" presName="ParentText" presStyleLbl="node1" presStyleIdx="0" presStyleCnt="4" custScaleX="347783" custScaleY="143646" custLinFactY="-15523" custLinFactNeighborX="7090" custLinFactNeighborY="-100000">
        <dgm:presLayoutVars>
          <dgm:chMax val="1"/>
          <dgm:chPref val="1"/>
          <dgm:bulletEnabled val="1"/>
        </dgm:presLayoutVars>
      </dgm:prSet>
      <dgm:spPr/>
      <dgm:t>
        <a:bodyPr/>
        <a:lstStyle/>
        <a:p>
          <a:endParaRPr lang="en-US"/>
        </a:p>
      </dgm:t>
    </dgm:pt>
    <dgm:pt modelId="{978E6747-39EF-6D4C-951D-EFDEFBADCB8F}" type="pres">
      <dgm:prSet presAssocID="{600CBAF4-4F16-D24F-A3ED-9DB1B8074C7A}" presName="ChildText" presStyleLbl="revTx" presStyleIdx="0" presStyleCnt="3">
        <dgm:presLayoutVars>
          <dgm:chMax val="0"/>
          <dgm:chPref val="0"/>
          <dgm:bulletEnabled val="1"/>
        </dgm:presLayoutVars>
      </dgm:prSet>
      <dgm:spPr/>
    </dgm:pt>
    <dgm:pt modelId="{5CA0DAB7-91A1-984F-8C00-A7F56FF93BF3}" type="pres">
      <dgm:prSet presAssocID="{40CD0DF3-9732-5C47-9A63-101305E8A418}" presName="sibTrans" presStyleCnt="0"/>
      <dgm:spPr/>
    </dgm:pt>
    <dgm:pt modelId="{540A9648-A7BB-1C44-9C28-0818F0D7C5B1}" type="pres">
      <dgm:prSet presAssocID="{C49C4E56-C69F-8143-9C0B-DD51A4F98BF4}" presName="composite" presStyleCnt="0"/>
      <dgm:spPr/>
    </dgm:pt>
    <dgm:pt modelId="{27C2476E-702E-C646-BC75-D740AC060597}" type="pres">
      <dgm:prSet presAssocID="{C49C4E56-C69F-8143-9C0B-DD51A4F98BF4}" presName="bentUpArrow1" presStyleLbl="alignImgPlace1" presStyleIdx="1" presStyleCnt="3" custLinFactX="-89370" custLinFactNeighborX="-100000" custLinFactNeighborY="22463"/>
      <dgm:spPr/>
    </dgm:pt>
    <dgm:pt modelId="{C160C9C8-EA58-1042-B1D8-8EA7E03F30E5}" type="pres">
      <dgm:prSet presAssocID="{C49C4E56-C69F-8143-9C0B-DD51A4F98BF4}" presName="ParentText" presStyleLbl="node1" presStyleIdx="1" presStyleCnt="4" custScaleX="396963" custScaleY="153845" custLinFactNeighborX="-38883" custLinFactNeighborY="-32097">
        <dgm:presLayoutVars>
          <dgm:chMax val="1"/>
          <dgm:chPref val="1"/>
          <dgm:bulletEnabled val="1"/>
        </dgm:presLayoutVars>
      </dgm:prSet>
      <dgm:spPr/>
      <dgm:t>
        <a:bodyPr/>
        <a:lstStyle/>
        <a:p>
          <a:endParaRPr lang="en-US"/>
        </a:p>
      </dgm:t>
    </dgm:pt>
    <dgm:pt modelId="{DB4B537A-E12D-B244-A48E-4C25D7D6D33C}" type="pres">
      <dgm:prSet presAssocID="{C49C4E56-C69F-8143-9C0B-DD51A4F98BF4}" presName="ChildText" presStyleLbl="revTx" presStyleIdx="1" presStyleCnt="3">
        <dgm:presLayoutVars>
          <dgm:chMax val="0"/>
          <dgm:chPref val="0"/>
          <dgm:bulletEnabled val="1"/>
        </dgm:presLayoutVars>
      </dgm:prSet>
      <dgm:spPr/>
    </dgm:pt>
    <dgm:pt modelId="{AE55BC3E-48D7-CA49-89FB-63D1B7FB15F1}" type="pres">
      <dgm:prSet presAssocID="{C4A4B613-DB8C-5645-8FBE-2AC43DB08F05}" presName="sibTrans" presStyleCnt="0"/>
      <dgm:spPr/>
    </dgm:pt>
    <dgm:pt modelId="{126EDDA7-370E-9043-9D72-0F692361A7E2}" type="pres">
      <dgm:prSet presAssocID="{58D69C79-B35E-2646-A4EF-72E40C050E44}" presName="composite" presStyleCnt="0"/>
      <dgm:spPr/>
    </dgm:pt>
    <dgm:pt modelId="{04A823BB-C811-8D49-8D9E-B5F1671039C6}" type="pres">
      <dgm:prSet presAssocID="{58D69C79-B35E-2646-A4EF-72E40C050E44}" presName="bentUpArrow1" presStyleLbl="alignImgPlace1" presStyleIdx="2" presStyleCnt="3" custLinFactX="-36604" custLinFactNeighborX="-100000" custLinFactNeighborY="88448"/>
      <dgm:spPr/>
    </dgm:pt>
    <dgm:pt modelId="{99930D32-D21F-1E44-887E-47B5AF3DD16A}" type="pres">
      <dgm:prSet presAssocID="{58D69C79-B35E-2646-A4EF-72E40C050E44}" presName="ParentText" presStyleLbl="node1" presStyleIdx="2" presStyleCnt="4" custScaleX="349748" custLinFactNeighborX="-47188" custLinFactNeighborY="39737">
        <dgm:presLayoutVars>
          <dgm:chMax val="1"/>
          <dgm:chPref val="1"/>
          <dgm:bulletEnabled val="1"/>
        </dgm:presLayoutVars>
      </dgm:prSet>
      <dgm:spPr/>
      <dgm:t>
        <a:bodyPr/>
        <a:lstStyle/>
        <a:p>
          <a:endParaRPr lang="en-US"/>
        </a:p>
      </dgm:t>
    </dgm:pt>
    <dgm:pt modelId="{3F6F404E-D1E2-4E48-BD5F-CAF6F7BBA7E7}" type="pres">
      <dgm:prSet presAssocID="{58D69C79-B35E-2646-A4EF-72E40C050E44}" presName="ChildText" presStyleLbl="revTx" presStyleIdx="2" presStyleCnt="3">
        <dgm:presLayoutVars>
          <dgm:chMax val="0"/>
          <dgm:chPref val="0"/>
          <dgm:bulletEnabled val="1"/>
        </dgm:presLayoutVars>
      </dgm:prSet>
      <dgm:spPr/>
    </dgm:pt>
    <dgm:pt modelId="{0C063A60-B9D1-5047-BCB4-16C7FFFE199A}" type="pres">
      <dgm:prSet presAssocID="{2BA215C5-ACEA-704E-9E1D-9A2446D3DE23}" presName="sibTrans" presStyleCnt="0"/>
      <dgm:spPr/>
    </dgm:pt>
    <dgm:pt modelId="{D692DDDD-4A5B-E34E-B867-205A6D161E8B}" type="pres">
      <dgm:prSet presAssocID="{8AD11CF3-3A89-7D41-926F-A4DFF2B20E9C}" presName="composite" presStyleCnt="0"/>
      <dgm:spPr/>
    </dgm:pt>
    <dgm:pt modelId="{C2FA3F7F-EDBF-274B-8E86-9A858E77FDE6}" type="pres">
      <dgm:prSet presAssocID="{8AD11CF3-3A89-7D41-926F-A4DFF2B20E9C}" presName="ParentText" presStyleLbl="node1" presStyleIdx="3" presStyleCnt="4" custScaleX="280485" custLinFactY="6101" custLinFactNeighborX="-32488" custLinFactNeighborY="100000">
        <dgm:presLayoutVars>
          <dgm:chMax val="1"/>
          <dgm:chPref val="1"/>
          <dgm:bulletEnabled val="1"/>
        </dgm:presLayoutVars>
      </dgm:prSet>
      <dgm:spPr/>
      <dgm:t>
        <a:bodyPr/>
        <a:lstStyle/>
        <a:p>
          <a:endParaRPr lang="en-US"/>
        </a:p>
      </dgm:t>
    </dgm:pt>
  </dgm:ptLst>
  <dgm:cxnLst>
    <dgm:cxn modelId="{5E800E0B-AC08-43AC-8250-2BADFFF23A8F}" type="presOf" srcId="{DAC83845-7E2C-2341-859A-4DE576BDB748}" destId="{78FC0611-FCDF-DC40-942A-C455F859276C}" srcOrd="0" destOrd="0" presId="urn:microsoft.com/office/officeart/2005/8/layout/StepDownProcess"/>
    <dgm:cxn modelId="{A21D5ED5-0488-4F9C-B41E-89EE2A7A8EB0}" type="presOf" srcId="{8AD11CF3-3A89-7D41-926F-A4DFF2B20E9C}" destId="{C2FA3F7F-EDBF-274B-8E86-9A858E77FDE6}" srcOrd="0" destOrd="0" presId="urn:microsoft.com/office/officeart/2005/8/layout/StepDownProcess"/>
    <dgm:cxn modelId="{67D7479D-A34D-8141-B3FE-FCA5080E7EE7}" srcId="{DAC83845-7E2C-2341-859A-4DE576BDB748}" destId="{C49C4E56-C69F-8143-9C0B-DD51A4F98BF4}" srcOrd="1" destOrd="0" parTransId="{E3CF98B5-0AAF-2645-8D1B-3489087FDE55}" sibTransId="{C4A4B613-DB8C-5645-8FBE-2AC43DB08F05}"/>
    <dgm:cxn modelId="{56C1CFD2-E024-4561-8445-B901D3B289F3}" type="presOf" srcId="{58D69C79-B35E-2646-A4EF-72E40C050E44}" destId="{99930D32-D21F-1E44-887E-47B5AF3DD16A}" srcOrd="0" destOrd="0" presId="urn:microsoft.com/office/officeart/2005/8/layout/StepDownProcess"/>
    <dgm:cxn modelId="{1808CE9D-56DD-3F42-8F5A-0A5E28E219CA}" srcId="{DAC83845-7E2C-2341-859A-4DE576BDB748}" destId="{58D69C79-B35E-2646-A4EF-72E40C050E44}" srcOrd="2" destOrd="0" parTransId="{31516EBC-9A6C-9F44-B1A2-F8A22D7C0D81}" sibTransId="{2BA215C5-ACEA-704E-9E1D-9A2446D3DE23}"/>
    <dgm:cxn modelId="{F7CFED84-AE40-4E8A-8385-14C1A07DBB00}" type="presOf" srcId="{C49C4E56-C69F-8143-9C0B-DD51A4F98BF4}" destId="{C160C9C8-EA58-1042-B1D8-8EA7E03F30E5}" srcOrd="0" destOrd="0" presId="urn:microsoft.com/office/officeart/2005/8/layout/StepDownProcess"/>
    <dgm:cxn modelId="{1C6E0BFE-5AD1-B94A-9FBE-571BECD9CEF7}" srcId="{DAC83845-7E2C-2341-859A-4DE576BDB748}" destId="{600CBAF4-4F16-D24F-A3ED-9DB1B8074C7A}" srcOrd="0" destOrd="0" parTransId="{A03BF874-29F2-FD49-9072-6804EEFC805F}" sibTransId="{40CD0DF3-9732-5C47-9A63-101305E8A418}"/>
    <dgm:cxn modelId="{980726A4-D0F5-4544-B28B-FB384E9DE6B1}" srcId="{DAC83845-7E2C-2341-859A-4DE576BDB748}" destId="{8AD11CF3-3A89-7D41-926F-A4DFF2B20E9C}" srcOrd="3" destOrd="0" parTransId="{7F977304-329A-5347-8F21-A6C31E4CF995}" sibTransId="{9C4C8DF3-4E52-9942-986B-7380A6848DA7}"/>
    <dgm:cxn modelId="{A678FCAD-57F7-4B1E-A11F-59CBB21E27EF}" type="presOf" srcId="{600CBAF4-4F16-D24F-A3ED-9DB1B8074C7A}" destId="{3FE89CE5-47B8-6049-9E32-0FBD14918F26}" srcOrd="0" destOrd="0" presId="urn:microsoft.com/office/officeart/2005/8/layout/StepDownProcess"/>
    <dgm:cxn modelId="{9C846379-DEF3-407F-BFE1-B7039284DFBC}" type="presParOf" srcId="{78FC0611-FCDF-DC40-942A-C455F859276C}" destId="{B2BD7886-A8ED-C042-83B1-317D0B154EC0}" srcOrd="0" destOrd="0" presId="urn:microsoft.com/office/officeart/2005/8/layout/StepDownProcess"/>
    <dgm:cxn modelId="{DF5F051D-E809-488A-A789-9CDF448DD8FE}" type="presParOf" srcId="{B2BD7886-A8ED-C042-83B1-317D0B154EC0}" destId="{ECE67FE0-ECC0-DD4E-850A-A8EB604B6F9D}" srcOrd="0" destOrd="0" presId="urn:microsoft.com/office/officeart/2005/8/layout/StepDownProcess"/>
    <dgm:cxn modelId="{653F1A29-4A96-4A3B-8274-B1AAB09334C6}" type="presParOf" srcId="{B2BD7886-A8ED-C042-83B1-317D0B154EC0}" destId="{3FE89CE5-47B8-6049-9E32-0FBD14918F26}" srcOrd="1" destOrd="0" presId="urn:microsoft.com/office/officeart/2005/8/layout/StepDownProcess"/>
    <dgm:cxn modelId="{B829BFE3-E151-4CB1-8A80-7ECDBCCE9AC7}" type="presParOf" srcId="{B2BD7886-A8ED-C042-83B1-317D0B154EC0}" destId="{978E6747-39EF-6D4C-951D-EFDEFBADCB8F}" srcOrd="2" destOrd="0" presId="urn:microsoft.com/office/officeart/2005/8/layout/StepDownProcess"/>
    <dgm:cxn modelId="{B195ACF5-2396-458D-BBE9-219F32B530EF}" type="presParOf" srcId="{78FC0611-FCDF-DC40-942A-C455F859276C}" destId="{5CA0DAB7-91A1-984F-8C00-A7F56FF93BF3}" srcOrd="1" destOrd="0" presId="urn:microsoft.com/office/officeart/2005/8/layout/StepDownProcess"/>
    <dgm:cxn modelId="{BC146EA6-2725-4E14-A502-6EBF6881442A}" type="presParOf" srcId="{78FC0611-FCDF-DC40-942A-C455F859276C}" destId="{540A9648-A7BB-1C44-9C28-0818F0D7C5B1}" srcOrd="2" destOrd="0" presId="urn:microsoft.com/office/officeart/2005/8/layout/StepDownProcess"/>
    <dgm:cxn modelId="{74620D75-C7C8-478A-A816-FBB4F6245004}" type="presParOf" srcId="{540A9648-A7BB-1C44-9C28-0818F0D7C5B1}" destId="{27C2476E-702E-C646-BC75-D740AC060597}" srcOrd="0" destOrd="0" presId="urn:microsoft.com/office/officeart/2005/8/layout/StepDownProcess"/>
    <dgm:cxn modelId="{E6294B32-66DE-49AD-B951-008D83C0DF76}" type="presParOf" srcId="{540A9648-A7BB-1C44-9C28-0818F0D7C5B1}" destId="{C160C9C8-EA58-1042-B1D8-8EA7E03F30E5}" srcOrd="1" destOrd="0" presId="urn:microsoft.com/office/officeart/2005/8/layout/StepDownProcess"/>
    <dgm:cxn modelId="{A6F08CA8-82AD-4A98-8DA9-D727A4772EF7}" type="presParOf" srcId="{540A9648-A7BB-1C44-9C28-0818F0D7C5B1}" destId="{DB4B537A-E12D-B244-A48E-4C25D7D6D33C}" srcOrd="2" destOrd="0" presId="urn:microsoft.com/office/officeart/2005/8/layout/StepDownProcess"/>
    <dgm:cxn modelId="{95B80F6A-418B-4468-85D7-8D21E5117E50}" type="presParOf" srcId="{78FC0611-FCDF-DC40-942A-C455F859276C}" destId="{AE55BC3E-48D7-CA49-89FB-63D1B7FB15F1}" srcOrd="3" destOrd="0" presId="urn:microsoft.com/office/officeart/2005/8/layout/StepDownProcess"/>
    <dgm:cxn modelId="{9A47A3B7-7743-483E-919A-C1F6EAC743A8}" type="presParOf" srcId="{78FC0611-FCDF-DC40-942A-C455F859276C}" destId="{126EDDA7-370E-9043-9D72-0F692361A7E2}" srcOrd="4" destOrd="0" presId="urn:microsoft.com/office/officeart/2005/8/layout/StepDownProcess"/>
    <dgm:cxn modelId="{90207A01-41AA-4DF8-8653-549998D19EA4}" type="presParOf" srcId="{126EDDA7-370E-9043-9D72-0F692361A7E2}" destId="{04A823BB-C811-8D49-8D9E-B5F1671039C6}" srcOrd="0" destOrd="0" presId="urn:microsoft.com/office/officeart/2005/8/layout/StepDownProcess"/>
    <dgm:cxn modelId="{A19935F6-8CCC-43D3-B75D-2820DB5AB61E}" type="presParOf" srcId="{126EDDA7-370E-9043-9D72-0F692361A7E2}" destId="{99930D32-D21F-1E44-887E-47B5AF3DD16A}" srcOrd="1" destOrd="0" presId="urn:microsoft.com/office/officeart/2005/8/layout/StepDownProcess"/>
    <dgm:cxn modelId="{1F653FA8-AC5A-4E8E-BFF8-6D90887CA553}" type="presParOf" srcId="{126EDDA7-370E-9043-9D72-0F692361A7E2}" destId="{3F6F404E-D1E2-4E48-BD5F-CAF6F7BBA7E7}" srcOrd="2" destOrd="0" presId="urn:microsoft.com/office/officeart/2005/8/layout/StepDownProcess"/>
    <dgm:cxn modelId="{002B7FFF-8A2E-49EB-83A4-EE5943560F18}" type="presParOf" srcId="{78FC0611-FCDF-DC40-942A-C455F859276C}" destId="{0C063A60-B9D1-5047-BCB4-16C7FFFE199A}" srcOrd="5" destOrd="0" presId="urn:microsoft.com/office/officeart/2005/8/layout/StepDownProcess"/>
    <dgm:cxn modelId="{A8AD1CA7-63FD-4621-96FC-C9B10900EA42}" type="presParOf" srcId="{78FC0611-FCDF-DC40-942A-C455F859276C}" destId="{D692DDDD-4A5B-E34E-B867-205A6D161E8B}" srcOrd="6" destOrd="0" presId="urn:microsoft.com/office/officeart/2005/8/layout/StepDownProcess"/>
    <dgm:cxn modelId="{53D7D625-12F0-4105-84BD-AD2279DC9181}" type="presParOf" srcId="{D692DDDD-4A5B-E34E-B867-205A6D161E8B}" destId="{C2FA3F7F-EDBF-274B-8E86-9A858E77FDE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67FE0-ECC0-DD4E-850A-A8EB604B6F9D}">
      <dsp:nvSpPr>
        <dsp:cNvPr id="0" name=""/>
        <dsp:cNvSpPr/>
      </dsp:nvSpPr>
      <dsp:spPr>
        <a:xfrm rot="5400000">
          <a:off x="570248" y="1747459"/>
          <a:ext cx="694047" cy="79014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twoPt" dir="tl">
            <a:rot lat="0" lon="0" rev="4500000"/>
          </a:lightRig>
        </a:scene3d>
        <a:sp3d>
          <a:bevelT w="63500" h="50800"/>
        </a:sp3d>
      </dsp:spPr>
      <dsp:style>
        <a:lnRef idx="0">
          <a:scrgbClr r="0" g="0" b="0"/>
        </a:lnRef>
        <a:fillRef idx="1">
          <a:scrgbClr r="0" g="0" b="0"/>
        </a:fillRef>
        <a:effectRef idx="3">
          <a:scrgbClr r="0" g="0" b="0"/>
        </a:effectRef>
        <a:fontRef idx="minor"/>
      </dsp:style>
    </dsp:sp>
    <dsp:sp modelId="{3FE89CE5-47B8-6049-9E32-0FBD14918F26}">
      <dsp:nvSpPr>
        <dsp:cNvPr id="0" name=""/>
        <dsp:cNvSpPr/>
      </dsp:nvSpPr>
      <dsp:spPr>
        <a:xfrm>
          <a:off x="86161" y="383673"/>
          <a:ext cx="4063384" cy="1174765"/>
        </a:xfrm>
        <a:prstGeom prst="roundRect">
          <a:avLst>
            <a:gd name="adj" fmla="val 16670"/>
          </a:avLst>
        </a:prstGeom>
        <a:solidFill>
          <a:schemeClr val="accent6">
            <a:lumMod val="60000"/>
            <a:lumOff val="40000"/>
          </a:schemeClr>
        </a:soli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Baskerville"/>
              <a:cs typeface="Baskerville"/>
            </a:rPr>
            <a:t>Wash hands, sanitize brushes, work surfaces, cutting boards and knives.</a:t>
          </a:r>
          <a:endParaRPr lang="en-US" sz="2600" kern="1200" dirty="0">
            <a:latin typeface="Baskerville"/>
            <a:cs typeface="Baskerville"/>
          </a:endParaRPr>
        </a:p>
      </dsp:txBody>
      <dsp:txXfrm>
        <a:off x="143519" y="441031"/>
        <a:ext cx="3948668" cy="1060049"/>
      </dsp:txXfrm>
    </dsp:sp>
    <dsp:sp modelId="{978E6747-39EF-6D4C-951D-EFDEFBADCB8F}">
      <dsp:nvSpPr>
        <dsp:cNvPr id="0" name=""/>
        <dsp:cNvSpPr/>
      </dsp:nvSpPr>
      <dsp:spPr>
        <a:xfrm>
          <a:off x="2619200" y="1584913"/>
          <a:ext cx="849759" cy="660997"/>
        </a:xfrm>
        <a:prstGeom prst="rect">
          <a:avLst/>
        </a:prstGeom>
        <a:noFill/>
        <a:ln>
          <a:noFill/>
        </a:ln>
        <a:effectLst/>
      </dsp:spPr>
      <dsp:style>
        <a:lnRef idx="0">
          <a:scrgbClr r="0" g="0" b="0"/>
        </a:lnRef>
        <a:fillRef idx="0">
          <a:scrgbClr r="0" g="0" b="0"/>
        </a:fillRef>
        <a:effectRef idx="0">
          <a:scrgbClr r="0" g="0" b="0"/>
        </a:effectRef>
        <a:fontRef idx="minor"/>
      </dsp:style>
    </dsp:sp>
    <dsp:sp modelId="{27C2476E-702E-C646-BC75-D740AC060597}">
      <dsp:nvSpPr>
        <dsp:cNvPr id="0" name=""/>
        <dsp:cNvSpPr/>
      </dsp:nvSpPr>
      <dsp:spPr>
        <a:xfrm rot="5400000">
          <a:off x="2376134" y="3571044"/>
          <a:ext cx="694047" cy="79014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twoPt" dir="tl">
            <a:rot lat="0" lon="0" rev="4500000"/>
          </a:lightRig>
        </a:scene3d>
        <a:sp3d>
          <a:bevelT w="63500" h="50800"/>
        </a:sp3d>
      </dsp:spPr>
      <dsp:style>
        <a:lnRef idx="0">
          <a:scrgbClr r="0" g="0" b="0"/>
        </a:lnRef>
        <a:fillRef idx="1">
          <a:scrgbClr r="0" g="0" b="0"/>
        </a:fillRef>
        <a:effectRef idx="3">
          <a:scrgbClr r="0" g="0" b="0"/>
        </a:effectRef>
        <a:fontRef idx="minor"/>
      </dsp:style>
    </dsp:sp>
    <dsp:sp modelId="{C160C9C8-EA58-1042-B1D8-8EA7E03F30E5}">
      <dsp:nvSpPr>
        <dsp:cNvPr id="0" name=""/>
        <dsp:cNvSpPr/>
      </dsp:nvSpPr>
      <dsp:spPr>
        <a:xfrm>
          <a:off x="1499452" y="2163101"/>
          <a:ext cx="4637987" cy="1258174"/>
        </a:xfrm>
        <a:prstGeom prst="roundRect">
          <a:avLst>
            <a:gd name="adj" fmla="val 16670"/>
          </a:avLst>
        </a:prstGeom>
        <a:solidFill>
          <a:srgbClr val="FAC090"/>
        </a:soli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Baskerville"/>
              <a:cs typeface="Baskerville"/>
            </a:rPr>
            <a:t>Scrub or rub fruits and vegetables with a brush or hands under running water. </a:t>
          </a:r>
          <a:endParaRPr lang="en-US" sz="2600" kern="1200" dirty="0">
            <a:latin typeface="Baskerville"/>
            <a:cs typeface="Baskerville"/>
          </a:endParaRPr>
        </a:p>
      </dsp:txBody>
      <dsp:txXfrm>
        <a:off x="1560882" y="2224531"/>
        <a:ext cx="4515127" cy="1135314"/>
      </dsp:txXfrm>
    </dsp:sp>
    <dsp:sp modelId="{DB4B537A-E12D-B244-A48E-4C25D7D6D33C}">
      <dsp:nvSpPr>
        <dsp:cNvPr id="0" name=""/>
        <dsp:cNvSpPr/>
      </dsp:nvSpPr>
      <dsp:spPr>
        <a:xfrm>
          <a:off x="4856926" y="2723772"/>
          <a:ext cx="849759" cy="660997"/>
        </a:xfrm>
        <a:prstGeom prst="rect">
          <a:avLst/>
        </a:prstGeom>
        <a:noFill/>
        <a:ln>
          <a:noFill/>
        </a:ln>
        <a:effectLst/>
      </dsp:spPr>
      <dsp:style>
        <a:lnRef idx="0">
          <a:scrgbClr r="0" g="0" b="0"/>
        </a:lnRef>
        <a:fillRef idx="0">
          <a:scrgbClr r="0" g="0" b="0"/>
        </a:fillRef>
        <a:effectRef idx="0">
          <a:scrgbClr r="0" g="0" b="0"/>
        </a:effectRef>
        <a:fontRef idx="minor"/>
      </dsp:style>
    </dsp:sp>
    <dsp:sp modelId="{04A823BB-C811-8D49-8D9E-B5F1671039C6}">
      <dsp:nvSpPr>
        <dsp:cNvPr id="0" name=""/>
        <dsp:cNvSpPr/>
      </dsp:nvSpPr>
      <dsp:spPr>
        <a:xfrm rot="5400000">
          <a:off x="4467666" y="4947692"/>
          <a:ext cx="694047" cy="79014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twoPt" dir="tl">
            <a:rot lat="0" lon="0" rev="4500000"/>
          </a:lightRig>
        </a:scene3d>
        <a:sp3d>
          <a:bevelT w="63500" h="50800"/>
        </a:sp3d>
      </dsp:spPr>
      <dsp:style>
        <a:lnRef idx="0">
          <a:scrgbClr r="0" g="0" b="0"/>
        </a:lnRef>
        <a:fillRef idx="1">
          <a:scrgbClr r="0" g="0" b="0"/>
        </a:fillRef>
        <a:effectRef idx="3">
          <a:scrgbClr r="0" g="0" b="0"/>
        </a:effectRef>
        <a:fontRef idx="minor"/>
      </dsp:style>
    </dsp:sp>
    <dsp:sp modelId="{99930D32-D21F-1E44-887E-47B5AF3DD16A}">
      <dsp:nvSpPr>
        <dsp:cNvPr id="0" name=""/>
        <dsp:cNvSpPr/>
      </dsp:nvSpPr>
      <dsp:spPr>
        <a:xfrm>
          <a:off x="3352843" y="3889432"/>
          <a:ext cx="4086342" cy="817819"/>
        </a:xfrm>
        <a:prstGeom prst="roundRect">
          <a:avLst>
            <a:gd name="adj" fmla="val 16670"/>
          </a:avLst>
        </a:prstGeom>
        <a:solidFill>
          <a:srgbClr val="FAC090"/>
        </a:soli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Baskerville"/>
              <a:cs typeface="Baskerville"/>
            </a:rPr>
            <a:t>Dry produce with paper towels before storage.</a:t>
          </a:r>
        </a:p>
      </dsp:txBody>
      <dsp:txXfrm>
        <a:off x="3392773" y="3929362"/>
        <a:ext cx="4006482" cy="737959"/>
      </dsp:txXfrm>
    </dsp:sp>
    <dsp:sp modelId="{3F6F404E-D1E2-4E48-BD5F-CAF6F7BBA7E7}">
      <dsp:nvSpPr>
        <dsp:cNvPr id="0" name=""/>
        <dsp:cNvSpPr/>
      </dsp:nvSpPr>
      <dsp:spPr>
        <a:xfrm>
          <a:off x="6531528" y="3642453"/>
          <a:ext cx="849759" cy="660997"/>
        </a:xfrm>
        <a:prstGeom prst="rect">
          <a:avLst/>
        </a:prstGeom>
        <a:noFill/>
        <a:ln>
          <a:noFill/>
        </a:ln>
        <a:effectLst/>
      </dsp:spPr>
      <dsp:style>
        <a:lnRef idx="0">
          <a:scrgbClr r="0" g="0" b="0"/>
        </a:lnRef>
        <a:fillRef idx="0">
          <a:scrgbClr r="0" g="0" b="0"/>
        </a:fillRef>
        <a:effectRef idx="0">
          <a:scrgbClr r="0" g="0" b="0"/>
        </a:effectRef>
        <a:fontRef idx="minor"/>
      </dsp:style>
    </dsp:sp>
    <dsp:sp modelId="{C2FA3F7F-EDBF-274B-8E86-9A858E77FDE6}">
      <dsp:nvSpPr>
        <dsp:cNvPr id="0" name=""/>
        <dsp:cNvSpPr/>
      </dsp:nvSpPr>
      <dsp:spPr>
        <a:xfrm>
          <a:off x="5475018" y="5350851"/>
          <a:ext cx="3277096" cy="817819"/>
        </a:xfrm>
        <a:prstGeom prst="roundRect">
          <a:avLst>
            <a:gd name="adj" fmla="val 16670"/>
          </a:avLst>
        </a:prstGeom>
        <a:solidFill>
          <a:srgbClr val="FAC090"/>
        </a:solidFill>
        <a:ln>
          <a:noFill/>
        </a:ln>
        <a:effectLst/>
        <a:scene3d>
          <a:camera prst="orthographicFront">
            <a:rot lat="0" lon="0" rev="0"/>
          </a:camera>
          <a:lightRig rig="twoPt" dir="tl">
            <a:rot lat="0" lon="0" rev="4500000"/>
          </a:lightRig>
        </a:scene3d>
        <a:sp3d>
          <a:bevelT w="63500" h="508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Baskerville"/>
              <a:cs typeface="Baskerville"/>
            </a:rPr>
            <a:t>Transfer to a sanitary container.</a:t>
          </a:r>
          <a:endParaRPr lang="en-US" sz="2600" kern="1200" dirty="0">
            <a:latin typeface="Baskerville"/>
            <a:cs typeface="Baskerville"/>
          </a:endParaRPr>
        </a:p>
      </dsp:txBody>
      <dsp:txXfrm>
        <a:off x="5514948" y="5390781"/>
        <a:ext cx="3197236" cy="73795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D9D1511-631D-472D-9FD8-BB100E83259A}" type="datetimeFigureOut">
              <a:rPr lang="en-US"/>
              <a:pPr>
                <a:defRPr/>
              </a:pPr>
              <a:t>3/1/2014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469B53D-0485-4152-9729-8A6442F64F36}" type="slidenum">
              <a:rPr lang="en-US"/>
              <a:pPr>
                <a:defRPr/>
              </a:pPr>
              <a:t>‹#›</a:t>
            </a:fld>
            <a:endParaRPr lang="en-US"/>
          </a:p>
        </p:txBody>
      </p:sp>
    </p:spTree>
    <p:extLst>
      <p:ext uri="{BB962C8B-B14F-4D97-AF65-F5344CB8AC3E}">
        <p14:creationId xmlns:p14="http://schemas.microsoft.com/office/powerpoint/2010/main" val="247153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38A3C69-6B56-4F22-B46A-A32A6C28F220}" type="datetimeFigureOut">
              <a:rPr lang="en-US"/>
              <a:pPr>
                <a:defRPr/>
              </a:pPr>
              <a:t>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A9E3FF3-EF31-4532-AD14-5B10E6E77B40}" type="slidenum">
              <a:rPr lang="en-US"/>
              <a:pPr>
                <a:defRPr/>
              </a:pPr>
              <a:t>‹#›</a:t>
            </a:fld>
            <a:endParaRPr lang="en-US"/>
          </a:p>
        </p:txBody>
      </p:sp>
    </p:spTree>
    <p:extLst>
      <p:ext uri="{BB962C8B-B14F-4D97-AF65-F5344CB8AC3E}">
        <p14:creationId xmlns:p14="http://schemas.microsoft.com/office/powerpoint/2010/main" val="34493153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423C6E3-1F99-4C19-833B-A24C0446AC66}"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Edible Landscapes, versus traditional ornamental landscapes, usually require somewhat more time and labor because the management needed to assure aesthetic and yield is more intense.  More fertilizer may be needed for certain edibles, particularly leafy greens.  Edibles also perform best when well-watered while many ornamentals preform adequately with less than optimum water amounts.  Water application methods may need to vary within landscape plantings to assure proper watering of edibles vs. ornamental components. </a:t>
            </a:r>
          </a:p>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9311EC5-71AD-4BCE-893F-EBCDA9217C6A}" type="slidenum">
              <a:rPr lang="en-US" smtClean="0"/>
              <a:pPr eaLnBrk="1" hangingPunct="1"/>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Mixing edibles and ornamentals can increase the number and variety of pest problems and make pest management more complex.  Pesticide use may be less needed or may need to be reduced or eliminated in edible landscapes  Tolerance of pest damage may be less in edible crops thereby increasing the demand for pest management vs. traditional landscapes.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1CF287E4-ED31-49A9-AEF8-E59C9A05E5C0}" type="slidenum">
              <a:rPr lang="en-US" smtClean="0">
                <a:solidFill>
                  <a:srgbClr val="000000"/>
                </a:solidFill>
              </a:rPr>
              <a:pPr eaLnBrk="1" hangingPunct="1"/>
              <a:t>15</a:t>
            </a:fld>
            <a:endParaRPr 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Four general concepts define “What’s different about soil management in edible landscapes?” </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B66C80C-1AE8-4CE8-9447-DD5756F1C62C}" type="slidenum">
              <a:rPr lang="en-US" smtClean="0">
                <a:solidFill>
                  <a:srgbClr val="000000"/>
                </a:solidFill>
              </a:rPr>
              <a:pPr eaLnBrk="1" hangingPunct="1"/>
              <a:t>16</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Four general concepts define “What’s different about soil management in edible landscapes?” </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8E952173-C111-417D-9FDB-BE864E8D442B}" type="slidenum">
              <a:rPr lang="en-US" smtClean="0">
                <a:solidFill>
                  <a:srgbClr val="000000"/>
                </a:solidFill>
              </a:rPr>
              <a:pPr eaLnBrk="1" hangingPunct="1"/>
              <a:t>17</a:t>
            </a:fld>
            <a:endParaRPr lang="en-US"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A600679-9A4F-4117-9AB6-5AC7B912E1A0}" type="slidenum">
              <a:rPr lang="en-US" smtClean="0">
                <a:solidFill>
                  <a:srgbClr val="000000"/>
                </a:solidFill>
              </a:rPr>
              <a:pPr eaLnBrk="1" hangingPunct="1"/>
              <a:t>18</a:t>
            </a:fld>
            <a:endParaRPr 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B5F884-A73B-4DE5-B133-15B1B6649029}" type="slidenum">
              <a:rPr lang="en-US" smtClean="0"/>
              <a:pPr eaLnBrk="1" hangingPunct="1"/>
              <a:t>25</a:t>
            </a:fld>
            <a:endParaRPr lang="en-US" smtClean="0"/>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Whether you are staring from scratch or looking at incorporating some fruits and vegetables into an existing landscape, the first step is to make a list of edibles you like and that grow well in your climate. As you take note of them, keep in mind their cultural needs like sun versus shade, soil pH, irrigation requirements, and nutrient requirements. In doing this you may realize that some plants may not be compatible with certain areas of your landscape and/or with existing plants.  You will also want to be aware of the overall form of the plantings, keeping in mind the overall size, shape, color, flowers and fruits that the plant will produce.  Lastly, keep in mind that some plants are prone to more pests and diseases, so be aware of them up front and come up with a plan to deal with them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91D77D2-9DAD-4249-80B1-A08C6A3F02D1}" type="slidenum">
              <a:rPr lang="en-US" smtClean="0"/>
              <a:pPr eaLnBrk="1" hangingPunct="1"/>
              <a:t>26</a:t>
            </a:fld>
            <a:endParaRPr lang="en-US"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Once you have your list and have identified your cultural needs and potential pests and or diseases on each, look to see if varieties or cultivars are available that may make growing your edibles easier with less care or inputs.  Plant breeders are becoming much more aware of edible landscaping and are adding new varieties that may make growing them easier or more attractive.</a:t>
            </a:r>
          </a:p>
          <a:p>
            <a:endParaRPr lang="en-US" smtClean="0"/>
          </a:p>
          <a:p>
            <a:r>
              <a:rPr lang="en-US" smtClean="0"/>
              <a:t>The picture is an example of a cucumber variety (Eureka) that is resistant to the following: angular leaf spot, downy mildew, papaya ring spot, scab, watermelon mosaic virus, zucchini mosaic virus, anthracnose race 1 &amp; 2, cucumber mosaic virus, and powdery mildew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365AB36-8AA6-416C-839B-5CA8899A9F38}" type="slidenum">
              <a:rPr lang="en-US" smtClean="0"/>
              <a:pPr eaLnBrk="1" hangingPunct="1"/>
              <a:t>27</a:t>
            </a:fld>
            <a:endParaRPr lang="en-US" smtClean="0"/>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Vegetable crops can be used and placed as edible ornamental annual plantings among or adjacent to perennial ornamental landscape plantings that perform well when well irrigated and receive at least 6-8 hours of sun per day.  Specific sites and crops will be further dictated by the aesthetic functions and type of vegetables desired.  Vegetable crops can serve as annual low border bedding plants, visual screens, trellis vines, and hanging basket or container plants.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29C0D2DF-D548-4238-960D-874CE3C29B10}" type="slidenum">
              <a:rPr lang="en-US" smtClean="0"/>
              <a:pPr eaLnBrk="1" hangingPunct="1"/>
              <a:t>28</a:t>
            </a:fld>
            <a:endParaRPr lang="en-US"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Ground covers are low growing plants that are used to cover an area. Ground covers can be used on slopes, in raised beds, along borders, or as a lawn substitute.  Some like alpine strawberry, creeping mint, oca, sweet woodruff, and wintergreen can tolerate partial shade.  Only chamomile can tolerate foot traffic.</a:t>
            </a:r>
          </a:p>
          <a:p>
            <a:endParaRPr lang="en-US" smtClean="0"/>
          </a:p>
          <a:p>
            <a:r>
              <a:rPr lang="en-US" smtClean="0"/>
              <a:t>In the picture; alpine strawberry is used as a ground cover in a raised border planting.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87DFC97-83DE-4244-96DF-36827B02FEDC}" type="slidenum">
              <a:rPr lang="en-US" smtClean="0"/>
              <a:pPr eaLnBrk="1" hangingPunct="1"/>
              <a:t>29</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 this picture, sweet woodruff makes an ideal groundcover below a highbush blueberry plant. Sweet woodruff thrives in partial shade and acid soils.</a:t>
            </a:r>
          </a:p>
          <a:p>
            <a:endParaRPr lang="en-US" smtClean="0"/>
          </a:p>
          <a:p>
            <a:r>
              <a:rPr lang="en-US" smtClean="0"/>
              <a:t>Sweet potato and cucumber also make a great sprawling ground cover. Choose cucumber varieties that are short to prevent misshapen fruit.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Edible landscaping combines FORM and FUNCTION within the same landscape.</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935DEDB-59EA-4A47-ABD8-2E9DB455E239}" type="slidenum">
              <a:rPr lang="en-US" smtClean="0"/>
              <a:pPr eaLnBrk="1" hangingPunct="1"/>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C5DB74F-472C-4C0B-97DF-85992E7B372A}" type="slidenum">
              <a:rPr lang="en-US" smtClean="0"/>
              <a:pPr eaLnBrk="1" hangingPunct="1"/>
              <a:t>30</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Edible herbaceous border plants can be perennial or annual and can be intermixed amongst many ornamentals both flowering and foliage plants.  These plants work especially well next to walks, driveways, walls, patios, or other areas you can appreciate the plants up close.  These plants also work well for breaking up large lawns or other large expanses in ground cover.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B6CB14EF-34C0-4464-9E4A-95FCF9443206}" type="slidenum">
              <a:rPr lang="en-US" smtClean="0"/>
              <a:pPr eaLnBrk="1" hangingPunct="1"/>
              <a:t>31</a:t>
            </a:fld>
            <a:endParaRPr 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 this example, two colorful beds combine edibles with traditional ornamentals.  The repeating patterns of ‘Bull’s Blood’ beet, curly parsley, and Lemon Gem marigold give rhythm to the space.  Also featured are ‘Gold Delicious’ pineapple sage as well as ‘Yellow Pear’ and ‘Sweet 100’ tomatoes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94E13AD-459A-410E-A32A-1887160C80AC}" type="slidenum">
              <a:rPr lang="en-US" smtClean="0"/>
              <a:pPr eaLnBrk="1" hangingPunct="1"/>
              <a:t>32</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Flowering plants, with their showy displays, are often used as interest plants. Flowers have traditionally been used in many types of cooking: European, Asian, East Indian, Victorian English, and Middle Eastern. Early American settlers also used flowers as food. Today, there is a renewed interest in edible flowers for their taste, color, and fragrance. Edible flowers can be used fresh as a garnish or as an integral part of a dish, such as a salad. Squash flowers can be fried in light batter or cornmeal. Some flowers can be stuffed or used in stir-fry dishes. Edible flowers can be candied; frozen in ice cubes and added to beverages; made into jellies and jams; used to make teas or wines; minced and added to cheese spreads, herbal butters, pancakes, crepes, and waffles. Many flowers can be used to make vinegars for cooking, marinades, or dressings for salad.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8E0E6AE0-F0C7-485C-88F2-8DF12226191B}" type="slidenum">
              <a:rPr lang="en-US" smtClean="0"/>
              <a:pPr eaLnBrk="1" hangingPunct="1"/>
              <a:t>33</a:t>
            </a:fld>
            <a:endParaRPr lang="en-US"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From Left to right</a:t>
            </a:r>
          </a:p>
          <a:p>
            <a:r>
              <a:rPr lang="en-US" smtClean="0"/>
              <a:t>Top Row: Rose, gladiolus, lilac, scented geranium</a:t>
            </a:r>
          </a:p>
          <a:p>
            <a:endParaRPr lang="en-US" smtClean="0"/>
          </a:p>
          <a:p>
            <a:r>
              <a:rPr lang="en-US" smtClean="0"/>
              <a:t>Middle row: Daylily</a:t>
            </a:r>
          </a:p>
          <a:p>
            <a:endParaRPr lang="en-US" smtClean="0"/>
          </a:p>
          <a:p>
            <a:r>
              <a:rPr lang="en-US" smtClean="0"/>
              <a:t>Bottom row: dianthus, bee balm, nasturiums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B9AE887-EF49-4738-9E4C-EB5062CE59E2}" type="slidenum">
              <a:rPr lang="en-US" smtClean="0"/>
              <a:pPr eaLnBrk="1" hangingPunct="1"/>
              <a:t>34</a:t>
            </a:fld>
            <a:endParaRPr lang="en-US" smtClean="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Keep in mind that for many of our annual fruits and vegetable there are cool season and warm season plants. Warm season plants like melons and okra may grow slow in the early spring but will explode is size with warmer summer days and nights.  Cool-season plants like lettuce thrive during the cooler months of spring and fall, when they can be direct sown for quick harvest.  </a:t>
            </a:r>
          </a:p>
          <a:p>
            <a:r>
              <a:rPr lang="en-US" sz="1600" smtClean="0"/>
              <a:t>Plants can be direct seeded, transplants, or self seeding</a:t>
            </a:r>
          </a:p>
          <a:p>
            <a:pPr lvl="1"/>
            <a:r>
              <a:rPr lang="en-US" sz="1600" smtClean="0"/>
              <a:t>Use direct seeding for large seeded plants: corn, melons, squash, beans and peas; and for root crops: carrots, radish, beets, turnips, and parsnips</a:t>
            </a:r>
          </a:p>
          <a:p>
            <a:pPr lvl="1"/>
            <a:r>
              <a:rPr lang="en-US" sz="1600" smtClean="0"/>
              <a:t>Use transplants for crops that you want to get an early start by growing them in the house, a cold frame or greenhouse</a:t>
            </a:r>
          </a:p>
          <a:p>
            <a:pPr lvl="2"/>
            <a:r>
              <a:rPr lang="en-US" sz="1600" smtClean="0"/>
              <a:t>Follow Table 14.2 in the CA Master Gardener Handbook </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trees are not without problems, but they can often have few or no insect or disease pests.</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8287EC2-9112-429B-87C8-828B553B8E0A}" type="slidenum">
              <a:rPr lang="en-US" smtClean="0"/>
              <a:pPr eaLnBrk="1" hangingPunct="1"/>
              <a:t>38</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If you can’t control key pests with natural controls or products available from retail stores, some trees just shouldn’t be grown or recommended.</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8B8ADC7-F2D4-4650-9997-4D5EBB421614}" type="slidenum">
              <a:rPr lang="en-US" smtClean="0"/>
              <a:pPr eaLnBrk="1" hangingPunct="1"/>
              <a:t>39</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Outlines regulations or policies in place in your community that affect edible landscapes, including water use, land use and food safety.</a:t>
            </a:r>
          </a:p>
          <a:p>
            <a:endParaRPr lang="en-US" smtClean="0"/>
          </a:p>
          <a:p>
            <a:endParaRPr 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840AD51-95CA-4EE9-A71F-8D894819173D}" type="slidenum">
              <a:rPr lang="en-US" smtClean="0"/>
              <a:pPr eaLnBrk="1" hangingPunct="1"/>
              <a:t>42</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436EDAC-7B0E-4760-A047-7F77B34AD917}" type="slidenum">
              <a:rPr lang="en-US" smtClean="0"/>
              <a:pPr eaLnBrk="1" hangingPunct="1"/>
              <a:t>43</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MWELO was developed in response to Assembly Bill (AB) 1881, the Water Conservation in Landscaping Act of 2006 (Laird).</a:t>
            </a:r>
          </a:p>
          <a:p>
            <a:endParaRPr lang="en-US" smtClean="0"/>
          </a:p>
          <a:p>
            <a:r>
              <a:rPr lang="en-US" smtClean="0"/>
              <a:t>Go to the Department of Water Resources website for assistance. </a:t>
            </a:r>
          </a:p>
          <a:p>
            <a:r>
              <a:rPr lang="en-US" smtClean="0"/>
              <a:t>http://www.water.ca.gov/wateruseefficiency/landscapeordinance/</a:t>
            </a:r>
          </a:p>
          <a:p>
            <a:endParaRPr lang="en-US" smtClean="0"/>
          </a:p>
          <a:p>
            <a:r>
              <a:rPr lang="en-US" smtClean="0"/>
              <a:t>They provide a spreadsheet to assist in calculating landscape water use.</a:t>
            </a:r>
          </a:p>
          <a:p>
            <a:endParaRPr 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E08115C-643C-441C-B2A6-F59805A0CBF1}" type="slidenum">
              <a:rPr lang="en-US" smtClean="0"/>
              <a:pPr eaLnBrk="1" hangingPunct="1"/>
              <a:t>44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maintenance of an edible landscape must be matched to an individual’s gardening preferences.  Consider the commitment before diving in.</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483E176-A3B8-4625-B230-F9B4DFE1277B}" type="slidenum">
              <a:rPr lang="en-US" smtClean="0"/>
              <a:pPr eaLnBrk="1" hangingPunct="1"/>
              <a:t>5</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Department of Water Resources Website  http://www.water.ca.gov/</a:t>
            </a:r>
          </a:p>
          <a:p>
            <a:pPr eaLnBrk="1" hangingPunct="1"/>
            <a:r>
              <a:rPr lang="en-US" smtClean="0"/>
              <a:t>CLCA – California Landscape Contractors Association</a:t>
            </a:r>
          </a:p>
          <a:p>
            <a:pPr eaLnBrk="1" hangingPunct="1"/>
            <a:r>
              <a:rPr lang="en-US" smtClean="0"/>
              <a:t>APLD – Association of Professional Landscape Designers</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A2E2C47-82B8-4DFC-A58F-052223E6A585}" type="slidenum">
              <a:rPr lang="en-US" smtClean="0"/>
              <a:pPr eaLnBrk="1" hangingPunct="1"/>
              <a:t>45</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From Gardening Within the Lines: Edible Gardening Honoring Subdivision Deed Restrictions.  Jane Grey January 2012. http://www.fbmg.com/Edu/ediblegardening.pdf</a:t>
            </a:r>
          </a:p>
          <a:p>
            <a:endParaRPr lang="en-US" smtClean="0"/>
          </a:p>
          <a:p>
            <a:r>
              <a:rPr lang="en-US" smtClean="0"/>
              <a:t>A restrictive covenant includes any form of declaration of covenants, conditions, and restrictions (CCR) or similar non-governmental mechanisms for controlling land use on private property, including rules regulations, or guidelines implemented under the authority of restrictive covenants.</a:t>
            </a:r>
          </a:p>
          <a:p>
            <a:endParaRPr 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09C1D23-A34B-43DE-ACB4-646B3BC8D455}" type="slidenum">
              <a:rPr lang="en-US" smtClean="0"/>
              <a:pPr eaLnBrk="1" hangingPunct="1"/>
              <a:t>46</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r>
              <a:rPr lang="en-US" smtClean="0"/>
              <a:t>Food safety – </a:t>
            </a:r>
          </a:p>
          <a:p>
            <a:pPr lvl="1" eaLnBrk="1" hangingPunct="1"/>
            <a:r>
              <a:rPr lang="en-US" smtClean="0"/>
              <a:t>		Check with the local organization for their policy</a:t>
            </a:r>
          </a:p>
          <a:p>
            <a:pPr lvl="1" eaLnBrk="1" hangingPunct="1"/>
            <a:r>
              <a:rPr lang="en-US" smtClean="0"/>
              <a:t>		</a:t>
            </a:r>
          </a:p>
          <a:p>
            <a:pPr lvl="1" eaLnBrk="1" hangingPunct="1"/>
            <a:r>
              <a:rPr lang="en-US" smtClean="0"/>
              <a:t>Keep food safety in mind (next section).  Starts with site selection and continues to containers used to transport product.</a:t>
            </a:r>
          </a:p>
          <a:p>
            <a:pPr lvl="1" eaLnBrk="1" hangingPunct="1"/>
            <a:r>
              <a:rPr lang="en-US" smtClean="0"/>
              <a:t>Sometimes recipients are very vulnerable to foodborne illness:  elderly (e.g., Senior Centers), children, immune compromised</a:t>
            </a:r>
          </a:p>
          <a:p>
            <a:pPr lvl="1" eaLnBrk="1" hangingPunct="1"/>
            <a:r>
              <a:rPr lang="en-US" smtClean="0"/>
              <a:t>Village Harvest:  www.villageharvest.org  May be able to harvest product for you.</a:t>
            </a:r>
          </a:p>
          <a:p>
            <a:pPr lvl="1" eaLnBrk="1" hangingPunct="1"/>
            <a:endParaRPr lang="en-US" smtClean="0"/>
          </a:p>
          <a:p>
            <a:pPr lvl="1" eaLnBrk="1" hangingPunct="1"/>
            <a:endParaRPr lang="en-US" smtClean="0"/>
          </a:p>
          <a:p>
            <a:pPr lvl="1" eaLnBrk="1" hangingPunct="1"/>
            <a:endParaRPr 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556C380-3058-4F8F-AD60-47E204D879E9}" type="slidenum">
              <a:rPr lang="en-US" smtClean="0"/>
              <a:pPr eaLnBrk="1" hangingPunct="1"/>
              <a:t>47</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A61B42-ADF2-4665-A95C-A7B472928946}" type="slidenum">
              <a:rPr lang="en-US" smtClean="0"/>
              <a:pPr eaLnBrk="1" hangingPunct="1"/>
              <a:t>51</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r>
              <a:rPr lang="en-US" smtClean="0"/>
              <a:t>Avoid stacking bins and buckets on top of each other to avoid introducing contaminants from the bottoms of the containers. </a:t>
            </a:r>
          </a:p>
          <a:p>
            <a:pPr lvl="1" eaLnBrk="1" hangingPunct="1"/>
            <a:endParaRPr 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99F2E744-B50D-48F9-A06E-5A45C23BE64A}" type="slidenum">
              <a:rPr lang="en-US" smtClean="0"/>
              <a:pPr eaLnBrk="1" hangingPunct="1"/>
              <a:t>52</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Most fruit such as peaches, nectarines, plums, cherries, apricots, pears and apples are harvest by gently twisting and pulling up on the fruit.  Avoid damaging the fruit spurs.  If the fruit resists separating from the spur, it is likely not quite ready to harvest. </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551C64E-DEA9-4578-81B3-C7DE288140F7}" type="slidenum">
              <a:rPr lang="en-US" smtClean="0"/>
              <a:pPr eaLnBrk="1" hangingPunct="1"/>
              <a:t>53</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33F65B37-8623-4383-9A16-BA9DE14B5D23}" type="slidenum">
              <a:rPr lang="en-US" smtClean="0"/>
              <a:pPr eaLnBrk="1" hangingPunct="1"/>
              <a:t>54</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chart is a synopsis of how to store many types of fruits and vegetables. </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D0F091B-CE3B-4916-B1B4-492510903A7C}" type="slidenum">
              <a:rPr lang="en-US" smtClean="0"/>
              <a:pPr eaLnBrk="1" hangingPunct="1"/>
              <a:t>55</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website has an excerpt from the Master Gardener Handbook, which can be a very useful guide for harvest and storage of vegetables. </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93DA1AA-26D0-4BE6-9561-75A0F73ABD73}" type="slidenum">
              <a:rPr lang="en-US" smtClean="0"/>
              <a:pPr eaLnBrk="1" hangingPunct="1"/>
              <a:t>56</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Strawberries: Used under Creative Commons Attribution license, USDA</a:t>
            </a:r>
          </a:p>
          <a:p>
            <a:r>
              <a:rPr lang="en-US" smtClean="0"/>
              <a:t>ChooseMyPlate: USDA</a:t>
            </a:r>
          </a:p>
          <a:p>
            <a:r>
              <a:rPr lang="en-US" i="1" smtClean="0"/>
              <a:t>E. coli</a:t>
            </a:r>
            <a:r>
              <a:rPr lang="en-US" smtClean="0"/>
              <a:t>: NIAID</a:t>
            </a:r>
          </a:p>
          <a:p>
            <a:r>
              <a:rPr lang="en-US" smtClean="0"/>
              <a:t>Deer: Used under Creative Commons Attribution-No Derivative works license, USDA</a:t>
            </a:r>
          </a:p>
          <a:p>
            <a:r>
              <a:rPr lang="en-US" smtClean="0"/>
              <a:t>Snap pea and pansy photo by Sheryl Yamamoto</a:t>
            </a:r>
          </a:p>
          <a:p>
            <a:endParaRPr 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2B05120-4B0E-4DE1-AA20-029B30D7CB5D}" type="slidenum">
              <a:rPr lang="en-US" smtClean="0"/>
              <a:pPr eaLnBrk="1" hangingPunct="1"/>
              <a:t>58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smtClean="0"/>
              <a:t>It includes a range of private and public examples, from the large to the small scale. Pictured here, clockwise from top left: Edible Rooftop at the Gary Comer Youth Center in Chicago; Edible Schoolyard at the Sacred Heart School in Atherton, CA; Edible Private Residence in Baltimore, MD; Edible Art Installation in New York City; Edible Public Park in Descano, CA.</a:t>
            </a:r>
            <a:endParaRPr lang="en-US" sz="1600" smtClean="0"/>
          </a:p>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BD4B5CFE-9A70-4574-8C03-0EBC96FF5B22}" type="slidenum">
              <a:rPr lang="en-US" smtClean="0"/>
              <a:pPr eaLnBrk="1" hangingPunct="1"/>
              <a:t>7</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As a result of the recent history of outbreaks and several high impact outbreaks, the use of Good Agricultural Practices has become an essential component of doing business on commercial farms.  The guidelines focus on risk factors and have a strong emphasis on preventing food safety-related issues from the planning stage of the farm through distribution of the produce. Prevention is KEY. It is generally accepted that once the produce is contaminated, it is exceptionally difficult to remove or kill the pathogens present on the fruit or vegetable if that product is eaten fresh.  Knowing the risks and mitigating those risks up front is the most effective method for being able to enjoy safe produce.</a:t>
            </a:r>
          </a:p>
          <a:p>
            <a:endParaRPr lang="en-US" smtClean="0"/>
          </a:p>
          <a:p>
            <a:r>
              <a:rPr lang="en-US" smtClean="0"/>
              <a:t>What are the risks of contamination? Foodborne pathogens are excreted in the feces of animals and humans. Therefore, there are 4 main source of foodborne pathogens in the garden:  water (when contaminated), animals, soil amendments, and people. Good agricultural practices take these sources into consideration and work to reduce risk. We will address these in more detail later in the presentation.</a:t>
            </a:r>
          </a:p>
          <a:p>
            <a:endParaRPr 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384E1BA8-EA0C-4B97-A481-D2C1183F8D0B}" type="slidenum">
              <a:rPr lang="en-US" smtClean="0"/>
              <a:pPr eaLnBrk="1" hangingPunct="1"/>
              <a:t>59</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is an illustration of the GAP-based approach to edible landscape safety.  We will discuss points to consider during each phase from planning the garden through post-harvest.</a:t>
            </a:r>
          </a:p>
          <a:p>
            <a:endParaRPr lang="en-US" smtClean="0"/>
          </a:p>
          <a:p>
            <a:r>
              <a:rPr lang="en-US" smtClean="0"/>
              <a:t>Planning Photo: Used under Creative Commons  Attribution license by USDA, Lance Cheung</a:t>
            </a:r>
          </a:p>
          <a:p>
            <a:r>
              <a:rPr lang="en-US" smtClean="0"/>
              <a:t>People</a:t>
            </a:r>
            <a:r>
              <a:rPr lang="ja-JP" altLang="en-US" smtClean="0"/>
              <a:t>’</a:t>
            </a:r>
            <a:r>
              <a:rPr lang="en-US" altLang="ja-JP" smtClean="0"/>
              <a:t>s Garden photo used under Creative Commons  Attribution-No Derivative Works license by USDA, Lance Cheung</a:t>
            </a:r>
          </a:p>
          <a:p>
            <a:r>
              <a:rPr lang="en-US" smtClean="0"/>
              <a:t>Tomato Seedlings photo used under Creative Commons  Attribution license by USDA, Lance Cheung </a:t>
            </a:r>
          </a:p>
          <a:p>
            <a:r>
              <a:rPr lang="en-US" smtClean="0"/>
              <a:t>Washing photo used under Creative Commons  Attribution license by USDA, Lance Cheung</a:t>
            </a:r>
          </a:p>
          <a:p>
            <a:endParaRPr lang="en-US" smtClean="0"/>
          </a:p>
          <a:p>
            <a:endParaRPr lang="en-US" smtClean="0"/>
          </a:p>
          <a:p>
            <a:endParaRPr 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3952D70-267D-4A76-8189-E63661B33E2E}" type="slidenum">
              <a:rPr lang="en-US" smtClean="0"/>
              <a:pPr eaLnBrk="1" hangingPunct="1"/>
              <a:t>60</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When choosing a site for any type of edible landscape, it is important to know the history of the land. This is particularly important for community gardens but may also be an issue in the home garden. Was there prior land use that could have left chemical, physical, or microbiological hazards lingering on the site? Were cattle or foul previously farmed on the land?  Did chemicals unintentionally contaminate the site? </a:t>
            </a:r>
          </a:p>
          <a:p>
            <a:pPr eaLnBrk="1" hangingPunct="1"/>
            <a:endParaRPr lang="en-US" smtClean="0"/>
          </a:p>
          <a:p>
            <a:pPr eaLnBrk="1" hangingPunct="1"/>
            <a:r>
              <a:rPr lang="en-US" smtClean="0"/>
              <a:t>Particularly for community gardens: Who are your neighbors? What are they doing now and how do they plan to use the land in the future?  What type of zoning exists?  What will they build next to the property line next year?  </a:t>
            </a:r>
          </a:p>
          <a:p>
            <a:pPr eaLnBrk="1" hangingPunct="1"/>
            <a:endParaRPr lang="en-US" smtClean="0"/>
          </a:p>
          <a:p>
            <a:pPr eaLnBrk="1" hangingPunct="1"/>
            <a:r>
              <a:rPr lang="en-US" smtClean="0"/>
              <a:t>Take a look at the integrity of the existing structures on the property.  Where are the sewage line? Is there a septic system and where is it located?  How will you be delivering water to the landscape? Are the waterlines clean?  These are some of the issues to be considered before deciding on a site for your edible garden.</a:t>
            </a:r>
          </a:p>
          <a:p>
            <a:pPr eaLnBrk="1" hangingPunct="1"/>
            <a:endParaRPr lang="en-US" smtClean="0"/>
          </a:p>
          <a:p>
            <a:pPr eaLnBrk="1" hangingPunct="1"/>
            <a:r>
              <a:rPr lang="en-US" smtClean="0"/>
              <a:t>Photo used under Creative Commons Attribution license by Rick Bradley.  Derivative work by S. Yamamoto</a:t>
            </a:r>
          </a:p>
          <a:p>
            <a:pPr eaLnBrk="1" hangingPunct="1"/>
            <a:endParaRPr 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DDDC582-84D3-4211-B6A9-FE30D2C9E3F4}" type="slidenum">
              <a:rPr lang="en-US" smtClean="0"/>
              <a:pPr eaLnBrk="1" hangingPunct="1"/>
              <a:t>61</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r>
              <a:rPr lang="en-US" smtClean="0"/>
              <a:t>The greatest risk for foodborne illness occurs when the edible portion of the crop is contaminated close to the harvest date. This includes plants that yield fruit with peels that may not be consumed (melons, citrus). </a:t>
            </a:r>
          </a:p>
          <a:p>
            <a:pPr lvl="1" eaLnBrk="1" hangingPunct="1"/>
            <a:endParaRPr lang="en-US" smtClean="0"/>
          </a:p>
          <a:p>
            <a:pPr lvl="1" eaLnBrk="1" hangingPunct="1"/>
            <a:r>
              <a:rPr lang="en-US" smtClean="0"/>
              <a:t>Gardeners have two general methods for delivering water to their plants: foliar application (spray) and soil application (trickle or drip). </a:t>
            </a:r>
          </a:p>
          <a:p>
            <a:pPr lvl="1" eaLnBrk="1" hangingPunct="1"/>
            <a:endParaRPr lang="en-US" smtClean="0"/>
          </a:p>
          <a:p>
            <a:pPr lvl="1" eaLnBrk="1" hangingPunct="1"/>
            <a:r>
              <a:rPr lang="en-US" smtClean="0"/>
              <a:t> Lower your risk by irrigating with potable water where the contact is direct and close to harvest.  Use drip or trickle methods of irrigation when water quality is unknown or of lower quality (e.g., surface water, rainwater, or greywater) but make sure these systems are maintained – that they do not leak or cause water to pool.  Water that is known to be microbiologically safe (such as clean municipal or tested well water) is not likely to introduce microbiological contamination to the plant.  However, dirty pipes or hoses, may result in contamination of water that is clean leaving the tap.</a:t>
            </a:r>
          </a:p>
          <a:p>
            <a:pPr lvl="1" eaLnBrk="1" hangingPunct="1"/>
            <a:endParaRPr lang="en-US" smtClean="0"/>
          </a:p>
          <a:p>
            <a:pPr lvl="1" eaLnBrk="1" hangingPunct="1"/>
            <a:r>
              <a:rPr lang="en-US" smtClean="0"/>
              <a:t>Water on Leaf: Photo from Wikimedia by Kkong</a:t>
            </a:r>
          </a:p>
          <a:p>
            <a:pPr lvl="1" eaLnBrk="1" hangingPunct="1"/>
            <a:r>
              <a:rPr lang="en-US" smtClean="0"/>
              <a:t>Garden Water: Photo used under Creative Commons Attribution-NoDerivs license by USDA</a:t>
            </a:r>
          </a:p>
          <a:p>
            <a:pPr lvl="1" eaLnBrk="1" hangingPunct="1"/>
            <a:r>
              <a:rPr lang="en-US" smtClean="0"/>
              <a:t>Drip system: Photo used under Creative Commons Attribution-Share Alike license by JISL</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0A05619-B7D9-4236-A26D-C248A3F56469}" type="slidenum">
              <a:rPr lang="en-US" smtClean="0"/>
              <a:pPr eaLnBrk="1" hangingPunct="1"/>
              <a:t>62</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Use of properly composted manures is strongly recommended over the use of raw manures. Animal manure as well as human sewage must be properly composted.  Manure from pigs, dogs, and cats must not be used as parasites may remain viable after composting.</a:t>
            </a:r>
          </a:p>
          <a:p>
            <a:endParaRPr lang="en-US" smtClean="0"/>
          </a:p>
          <a:p>
            <a:r>
              <a:rPr lang="en-US" smtClean="0"/>
              <a:t>Domestic green manure is made from plant matter that is grown and chopped before applying to the soil.  It does not contain animal manure and does not need to be composted to be used safely.   </a:t>
            </a:r>
          </a:p>
          <a:p>
            <a:endParaRPr lang="en-US" smtClean="0"/>
          </a:p>
          <a:p>
            <a:r>
              <a:rPr lang="en-US" smtClean="0"/>
              <a:t>Photo by S. Yamamoto</a:t>
            </a:r>
          </a:p>
          <a:p>
            <a:endParaRPr 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DDB0950A-1A43-416A-B625-9AB0366039F4}" type="slidenum">
              <a:rPr lang="en-US" smtClean="0"/>
              <a:pPr eaLnBrk="1" hangingPunct="1"/>
              <a:t>63</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Consider designating tools or protective equipment to either </a:t>
            </a:r>
            <a:r>
              <a:rPr lang="ja-JP" altLang="en-US" smtClean="0"/>
              <a:t>“</a:t>
            </a:r>
            <a:r>
              <a:rPr lang="en-US" altLang="ja-JP" smtClean="0"/>
              <a:t>clean</a:t>
            </a:r>
            <a:r>
              <a:rPr lang="ja-JP" altLang="en-US" smtClean="0"/>
              <a:t>”</a:t>
            </a:r>
            <a:r>
              <a:rPr lang="en-US" altLang="ja-JP" smtClean="0"/>
              <a:t> or </a:t>
            </a:r>
            <a:r>
              <a:rPr lang="ja-JP" altLang="en-US" smtClean="0"/>
              <a:t>“</a:t>
            </a:r>
            <a:r>
              <a:rPr lang="en-US" altLang="ja-JP" smtClean="0"/>
              <a:t>dirty</a:t>
            </a:r>
            <a:r>
              <a:rPr lang="ja-JP" altLang="en-US" smtClean="0"/>
              <a:t>”</a:t>
            </a:r>
            <a:r>
              <a:rPr lang="en-US" altLang="ja-JP" smtClean="0"/>
              <a:t> jobs in the garden to prevent cross-contamination of microbial and chemical hazards to edible plants. For example, one set of tools can be used for working with or applying compost while another can be used for working around edible plants.  Designate one pair of gloves for pesticide application while another pair can be designated for pruning or harvesting edible plants. Alternatively, disposable latex or nitrile gloves may be used for working with compost or chemicals and simply discarded when the work is finished. If the disposable gloves are worn under normal gardening gloves, be sure to launder the gardening gloves. </a:t>
            </a:r>
          </a:p>
          <a:p>
            <a:endParaRPr lang="en-US" smtClean="0"/>
          </a:p>
          <a:p>
            <a:r>
              <a:rPr lang="en-US" smtClean="0"/>
              <a:t>Tools and protective items used during harvest such as clippers, buckets, or gloves should be cleaned and sanitized before use.  Clippers can be placed in the dishwasher while fabric gloves and other protective clothing can be laundered. Clean surfaces directly in contact with food including tabletops, workbenches, containers and bins by first washing with warm soapy water and then rinsing with a sanitizing solution such as bleach (1 tablespoon household bleach per gallon of water). </a:t>
            </a:r>
          </a:p>
          <a:p>
            <a:endParaRPr lang="en-US" smtClean="0"/>
          </a:p>
          <a:p>
            <a:r>
              <a:rPr lang="en-US" smtClean="0"/>
              <a:t>Exclude and discourage vectors (insects, rodents, birds, etc) from the workspace or storage area. Discard old/damaged fruit and clean surfaces of food residue.</a:t>
            </a:r>
          </a:p>
          <a:p>
            <a:endParaRPr lang="en-US" smtClean="0"/>
          </a:p>
          <a:p>
            <a:r>
              <a:rPr lang="en-US" smtClean="0"/>
              <a:t>Workbench: Used under Creative Commons Attribution license by Andrea44</a:t>
            </a:r>
          </a:p>
          <a:p>
            <a:endParaRPr lang="en-US" smtClean="0"/>
          </a:p>
          <a:p>
            <a:endParaRPr lang="en-US" smtClean="0"/>
          </a:p>
          <a:p>
            <a:endParaRPr 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668FAAA-A7FD-40AF-AB87-078CBDB860A2}" type="slidenum">
              <a:rPr lang="en-US" smtClean="0"/>
              <a:pPr eaLnBrk="1" hangingPunct="1"/>
              <a:t>64</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To wash produce, begin with sanitary hands, tools and work surfaces. Unwashed produce should not be stored on the sanitized cutting surface, but rather in a clean bag or container. Begin by washing produce under clean running water and when possible use a scrub brush or rub the item with your hands to remove visible and non-visible soil. Dry the fruits or vegetables with disposable paper towels.  </a:t>
            </a:r>
          </a:p>
          <a:p>
            <a:endParaRPr lang="en-US" smtClean="0"/>
          </a:p>
          <a:p>
            <a:r>
              <a:rPr lang="en-US" smtClean="0"/>
              <a:t>Washing in batches can result in one contaminated item spreading microorganisms to other items in the batch. When washing produce, dish soaps and detergents are not recommended because they are not designed for this use and chemical residues may remain on the fruits and vegetables. The safety of these residues has not been evaluated. Commercially available fruit and vegetable wash solution may remove some dirt on some types of produce, however, the ability of these solutions to reduce microbial populations has not been standardized.</a:t>
            </a:r>
          </a:p>
          <a:p>
            <a:endParaRPr lang="en-US" smtClean="0"/>
          </a:p>
          <a:p>
            <a:r>
              <a:rPr lang="en-US" smtClean="0"/>
              <a:t>Certain produce items require different washing methods due to their physical qualities or history of contamination. Removing the outer green leaves from items like lettuce is recommended before washing. Hulls or stems from items like tomatoes, strawberries, and peppers are best removed after washing. In the case of canteloupe, cut off the stem end of the clean dried melon (about ¾ to 1 inch), peel, cut in half, remove seeds, and cut into slices.</a:t>
            </a:r>
            <a:endParaRPr lang="en-US" b="1" smtClean="0">
              <a:solidFill>
                <a:srgbClr val="FF0000"/>
              </a:solidFill>
            </a:endParaRPr>
          </a:p>
          <a:p>
            <a:endParaRPr lang="en-US" smtClean="0"/>
          </a:p>
          <a:p>
            <a:r>
              <a:rPr lang="en-US" smtClean="0"/>
              <a:t>Additional information on washing, preparing and storing fruits and vegetables can be found at http://ucfoodsafety.ucdavis.edu/UC_Publications/UC_Home_Preservation_and_Storage_Publications/ under </a:t>
            </a:r>
            <a:r>
              <a:rPr lang="ja-JP" altLang="en-US" smtClean="0"/>
              <a:t>“</a:t>
            </a:r>
            <a:r>
              <a:rPr lang="en-US" altLang="ja-JP" smtClean="0"/>
              <a:t>Home Preservation and Storage - by Specific Food</a:t>
            </a:r>
            <a:r>
              <a:rPr lang="ja-JP" altLang="en-US" smtClean="0"/>
              <a:t>”</a:t>
            </a:r>
            <a:endParaRPr lang="en-US" altLang="ja-JP" smtClean="0"/>
          </a:p>
          <a:p>
            <a:endParaRPr lang="en-US" smtClean="0"/>
          </a:p>
          <a:p>
            <a:r>
              <a:rPr lang="en-US" smtClean="0"/>
              <a:t>Grape washing: Photo used under Creative Commons Attribution license by Dan4th Nicolas</a:t>
            </a:r>
          </a:p>
          <a:p>
            <a:endParaRPr 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51A92088-B94F-4FBE-A423-D715EA776680}" type="slidenum">
              <a:rPr lang="en-US" smtClean="0">
                <a:solidFill>
                  <a:srgbClr val="000000"/>
                </a:solidFill>
              </a:rPr>
              <a:pPr eaLnBrk="1" hangingPunct="1"/>
              <a:t>65</a:t>
            </a:fld>
            <a:endParaRPr 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Washed produce should be consumed soon after washing. Washed and CUT produce should be consumed immediately or refrigerated within 2 hours. For more information about safely serving fruits and produce, refer to http://www.fda.gov/food/resourcesforyou/consumers/ucm114299 </a:t>
            </a:r>
          </a:p>
          <a:p>
            <a:endParaRPr lang="en-US" smtClean="0"/>
          </a:p>
          <a:p>
            <a:r>
              <a:rPr lang="en-US" smtClean="0"/>
              <a:t>If the produce is not immediately consumed following washing it will need to be stored. Some fruits and vegetables are best stored at room temperature to preserve the quality of the item while the quality of others is best preserved at refrigerated temperatures.  This chart produced by Postharvest Technology Research and Information Center shows proper storage of a variety of fruits, melons, and vegetables and is available on the ucfoodsafety website (or as a handout in this course)</a:t>
            </a:r>
          </a:p>
          <a:p>
            <a:endParaRPr lang="en-US" smtClean="0"/>
          </a:p>
          <a:p>
            <a:r>
              <a:rPr lang="en-US" smtClean="0"/>
              <a:t>Fruits and vegetables can be stored for long periods of time if frozen, dried, fermented, or canned.  The UC Davis food safety website contains links to brochures describing the post harvest handling on a variety of fruits and vegetables.</a:t>
            </a:r>
          </a:p>
          <a:p>
            <a:r>
              <a:rPr lang="en-US" smtClean="0"/>
              <a:t>An important additional resource is the National Center for Home Food Preservation:  Link from this page:  http://ucfoodsafety.ucdavis.edu/Home_Food_Preservation/</a:t>
            </a:r>
          </a:p>
          <a:p>
            <a:endParaRPr lang="en-US" smtClean="0"/>
          </a:p>
          <a:p>
            <a:r>
              <a:rPr lang="en-US" smtClean="0"/>
              <a:t>There are several UC publications:  http://ucfoodsafety.ucdavis.edu/UC_Publications/UC_Home_Preservation_and_Storage_Publications/</a:t>
            </a:r>
          </a:p>
          <a:p>
            <a:endParaRPr lang="en-US" smtClean="0"/>
          </a:p>
          <a:p>
            <a:r>
              <a:rPr lang="en-US" smtClean="0"/>
              <a:t>Canning Safe Methods of Canning Vegetables (PDF 355 KB) </a:t>
            </a:r>
          </a:p>
          <a:p>
            <a:endParaRPr lang="en-US" smtClean="0"/>
          </a:p>
          <a:p>
            <a:r>
              <a:rPr lang="en-US" smtClean="0"/>
              <a:t>Fermentation http://nchfp.uga.edu/how/can6a_ferment.html </a:t>
            </a:r>
          </a:p>
          <a:p>
            <a:endParaRPr lang="en-US" smtClean="0"/>
          </a:p>
          <a:p>
            <a:r>
              <a:rPr lang="en-US" smtClean="0"/>
              <a:t>Photos by:</a:t>
            </a: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CD3F892B-EE03-4D9F-9565-41D72D36EA43}" type="slidenum">
              <a:rPr lang="en-US" smtClean="0"/>
              <a:pPr eaLnBrk="1" hangingPunct="1"/>
              <a:t>66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smtClean="0"/>
              <a:t>Edible Landscaping is not a new concept, as evidenced by precedents from around the world and since the beginning of landscape &amp; garden history.</a:t>
            </a:r>
          </a:p>
          <a:p>
            <a:pPr lvl="1"/>
            <a:endParaRPr lang="en-US" smtClean="0"/>
          </a:p>
          <a:p>
            <a:pPr lvl="1"/>
            <a:r>
              <a:rPr lang="en-US" smtClean="0"/>
              <a:t>Precedents for the integration of food-growing with alternative landscape uses exist in examining victory and community gardening in the US. </a:t>
            </a:r>
          </a:p>
          <a:p>
            <a:pPr lvl="1"/>
            <a:endParaRPr lang="en-US" sz="1600" smtClean="0"/>
          </a:p>
          <a:p>
            <a:pPr lvl="1"/>
            <a:r>
              <a:rPr lang="en-US" smtClean="0"/>
              <a:t>Three most influential landscape styles from Europe have their roots in food-production: Italian Renaissance gardens, French Baroque gardens, and English Picturesque landscapes. Both the landscape forms and the horticultural techniques employed draw from food-growing activities. Parterres were early  means of organizing companion plants using a low, clipped-hedge; edibles were eventually replaced by ornamentals. Topiary, espalier, and pollarding techniques were pruning techniques to help in fruit-tree cultivation, but also evolved to be ornamental techniques. Left is an image of edible parterre planted at the Kew Gardens in London, center is a historic edible parterre planting plan, right is the orange topiary at the Palace of Versailles.</a:t>
            </a:r>
            <a:br>
              <a:rPr lang="en-US" smtClean="0"/>
            </a:br>
            <a:endParaRPr lang="en-US" smtClean="0"/>
          </a:p>
          <a:p>
            <a:pPr lvl="1"/>
            <a:r>
              <a:rPr lang="en-US" smtClean="0"/>
              <a:t>The Ferme Ornee, or ornamental farm, represented the period of garden design mid-way through the evolution of food-producing and ornamental landscape design, and thus is a precedent for the balance of food-producing and ornamental plants; one of the first examples of edible landscapes.</a:t>
            </a:r>
            <a:endParaRPr lang="en-US" sz="160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ED2B2A2-835E-4562-AFCC-A091D2248242}" type="slidenum">
              <a:rPr lang="en-US" smtClean="0"/>
              <a:pPr eaLnBrk="1" hangingPunct="1"/>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Design &amp; Planning of any landscape is a process of synthesis. Successful design &amp; planning of Edible Landscapes requires a thorough analysis of the intended site, client/user(s) of the site, and program (or functional use) of the site, and synthesizing these considerations into a design solution.</a:t>
            </a:r>
          </a:p>
          <a:p>
            <a:endParaRPr 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AECADF72-2062-4CB0-A977-8CBA7B76AD6F}" type="slidenum">
              <a:rPr lang="en-US" smtClean="0"/>
              <a:pPr eaLnBrk="1" hangingPunct="1"/>
              <a:t>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Plants take forms that help to define space through creating ground planes (carpet), vertical planes (walls, columns, objects, and containers), and overhead/sky planes (canopies). These spatial elements help define a sense of place. Choreographing these forms can help to define many kinds and sizes of spaces, from small intimate gathering places to large, grand multi-use amphitheatres. Edibles are capable of taking these plant forms as well, and together with ornamental plants, hardscape and other architectural forms (trellis, site furnishings, etc.), a well-loved edible landscape can be designed to endure.</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0DAC5BAA-9DCD-4D6D-99F3-50DACD08E9C8}" type="slidenum">
              <a:rPr lang="en-US" smtClean="0"/>
              <a:pPr eaLnBrk="1" hangingPunct="1"/>
              <a:t>10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Edible landscapes provide opportunities for more diverse and complex plantings than vegetable, fruit, or ornamental gardens provide individually, which eliminate crop monocultures and can increase habitats for desirable organisms.  At right, larvae of syrphid fly and lady beetles are beneficial garden insects.</a:t>
            </a:r>
          </a:p>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07E0E34B-88D4-4DA3-AD1A-E376DEF95998}" type="slidenum">
              <a:rPr lang="en-US" smtClean="0"/>
              <a:pPr eaLnBrk="1" hangingPunct="1"/>
              <a:t>12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Garden shade is important to consider. Crop plants generally perform and yield best with at least 6 hours of full sun per day, which can be a challenge in many sites or within a site. Also, plan for changes in shade patterns within the landscape as the sun’ angle changes through the seasons.</a:t>
            </a:r>
          </a:p>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E2710CE-856A-4262-906B-D402AFDCD071}" type="slidenum">
              <a:rPr lang="en-US" smtClean="0"/>
              <a:pPr eaLnBrk="1" hangingPunct="1"/>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00765" y="3751507"/>
            <a:ext cx="5893983" cy="1335654"/>
          </a:xfrm>
          <a:prstGeom prst="rect">
            <a:avLst/>
          </a:prstGeom>
        </p:spPr>
        <p:txBody>
          <a:bodyPr anchor="b" anchorCtr="0">
            <a:normAutofit/>
          </a:bodyPr>
          <a:lstStyle>
            <a:lvl1pPr algn="r">
              <a:defRPr sz="3200">
                <a:solidFill>
                  <a:schemeClr val="accent2"/>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3613074" y="5213277"/>
            <a:ext cx="4481673" cy="1027074"/>
          </a:xfrm>
          <a:prstGeom prst="rect">
            <a:avLst/>
          </a:prstGeom>
        </p:spPr>
        <p:txBody>
          <a:bodyPr>
            <a:normAutofit/>
          </a:bodyPr>
          <a:lstStyle>
            <a:lvl1pPr marL="0" indent="0" algn="r">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99915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16BE772-25E0-4A23-9243-BFF8017C965B}" type="datetimeFigureOut">
              <a:rPr lang="en-US"/>
              <a:pPr>
                <a:defRPr/>
              </a:pPr>
              <a:t>3/1/2014</a:t>
            </a:fld>
            <a:endParaRPr lang="en-US"/>
          </a:p>
        </p:txBody>
      </p:sp>
      <p:sp>
        <p:nvSpPr>
          <p:cNvPr id="3" name="Footer Placeholder 2"/>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16027B2-20BA-4444-8561-DB1E0B77FCC2}" type="slidenum">
              <a:rPr lang="en-US"/>
              <a:pPr>
                <a:defRPr/>
              </a:pPr>
              <a:t>‹#›</a:t>
            </a:fld>
            <a:endParaRPr lang="en-US"/>
          </a:p>
        </p:txBody>
      </p:sp>
    </p:spTree>
    <p:extLst>
      <p:ext uri="{BB962C8B-B14F-4D97-AF65-F5344CB8AC3E}">
        <p14:creationId xmlns:p14="http://schemas.microsoft.com/office/powerpoint/2010/main" val="342303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a:prstGeom prst="rect">
            <a:avLst/>
          </a:prstGeom>
        </p:spPr>
        <p:txBody>
          <a:bodyPr anchor="b">
            <a:normAutofit/>
          </a:bodyPr>
          <a:lstStyle>
            <a:lvl1pPr algn="l">
              <a:defRPr sz="2600" b="0">
                <a:solidFill>
                  <a:srgbClr val="801D41"/>
                </a:solidFill>
              </a:defRPr>
            </a:lvl1pPr>
          </a:lstStyle>
          <a:p>
            <a:r>
              <a:rPr lang="en-US" dirty="0" smtClean="0"/>
              <a:t>Click to edit Master title style</a:t>
            </a:r>
            <a:endParaRPr dirty="0"/>
          </a:p>
        </p:txBody>
      </p:sp>
      <p:sp>
        <p:nvSpPr>
          <p:cNvPr id="3" name="Picture Placeholder 2"/>
          <p:cNvSpPr>
            <a:spLocks noGrp="1"/>
          </p:cNvSpPr>
          <p:nvPr>
            <p:ph type="pic" idx="1"/>
          </p:nvPr>
        </p:nvSpPr>
        <p:spPr>
          <a:xfrm>
            <a:off x="277906" y="228600"/>
            <a:ext cx="3460658" cy="5915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a:prstGeom prst="rect">
            <a:avLst/>
          </a:prstGeo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400" y="6423025"/>
            <a:ext cx="1536700" cy="365125"/>
          </a:xfrm>
        </p:spPr>
        <p:txBody>
          <a:bodyPr/>
          <a:lstStyle>
            <a:lvl1pPr>
              <a:defRPr/>
            </a:lvl1pPr>
          </a:lstStyle>
          <a:p>
            <a:pPr>
              <a:defRPr/>
            </a:pPr>
            <a:fld id="{5995CBC2-8DAF-4616-92B5-81DA499348D6}" type="datetimeFigureOut">
              <a:rPr lang="en-US"/>
              <a:pPr>
                <a:defRPr/>
              </a:pPr>
              <a:t>3/1/2014</a:t>
            </a:fld>
            <a:endParaRPr lang="en-US"/>
          </a:p>
        </p:txBody>
      </p:sp>
      <p:sp>
        <p:nvSpPr>
          <p:cNvPr id="6" name="Footer Placeholder 5"/>
          <p:cNvSpPr>
            <a:spLocks noGrp="1"/>
          </p:cNvSpPr>
          <p:nvPr>
            <p:ph type="ftr" sz="quarter" idx="11"/>
          </p:nvPr>
        </p:nvSpPr>
        <p:spPr>
          <a:xfrm>
            <a:off x="277813" y="6423025"/>
            <a:ext cx="6918325"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054B38-DAC8-41CD-A300-75AA3DBD23F7}" type="slidenum">
              <a:rPr lang="en-US"/>
              <a:pPr>
                <a:defRPr/>
              </a:pPr>
              <a:t>‹#›</a:t>
            </a:fld>
            <a:endParaRPr lang="en-US"/>
          </a:p>
        </p:txBody>
      </p:sp>
    </p:spTree>
    <p:extLst>
      <p:ext uri="{BB962C8B-B14F-4D97-AF65-F5344CB8AC3E}">
        <p14:creationId xmlns:p14="http://schemas.microsoft.com/office/powerpoint/2010/main" val="3175817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00765" y="3751507"/>
            <a:ext cx="5893983" cy="1335654"/>
          </a:xfrm>
          <a:prstGeom prst="rect">
            <a:avLst/>
          </a:prstGeom>
        </p:spPr>
        <p:txBody>
          <a:bodyPr anchor="b" anchorCtr="0">
            <a:normAutofit/>
          </a:bodyPr>
          <a:lstStyle>
            <a:lvl1pPr algn="r">
              <a:defRPr sz="3200">
                <a:solidFill>
                  <a:schemeClr val="accent2"/>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3613074" y="5213277"/>
            <a:ext cx="4481673" cy="1027074"/>
          </a:xfrm>
          <a:prstGeom prst="rect">
            <a:avLst/>
          </a:prstGeom>
        </p:spPr>
        <p:txBody>
          <a:bodyPr>
            <a:normAutofit/>
          </a:bodyPr>
          <a:lstStyle>
            <a:lvl1pPr marL="0" indent="0" algn="r">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19922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8167491" cy="1116106"/>
          </a:xfrm>
          <a:prstGeom prst="rect">
            <a:avLst/>
          </a:prstGeom>
        </p:spPr>
        <p:txBody>
          <a:bodyPr/>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8167491" cy="4144963"/>
          </a:xfrm>
          <a:prstGeom prst="rect">
            <a:avLst/>
          </a:prstGeom>
        </p:spPr>
        <p:txBody>
          <a:bodyPr/>
          <a:lstStyle>
            <a:lvl1pPr>
              <a:defRPr>
                <a:latin typeface="+mj-lt"/>
              </a:defRPr>
            </a:lvl1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6794500" y="6423025"/>
            <a:ext cx="2065338" cy="365125"/>
          </a:xfrm>
        </p:spPr>
        <p:txBody>
          <a:bodyPr/>
          <a:lstStyle>
            <a:lvl1pPr>
              <a:defRPr/>
            </a:lvl1pPr>
          </a:lstStyle>
          <a:p>
            <a:pPr>
              <a:defRPr/>
            </a:pPr>
            <a:fld id="{3221ADD7-92F5-47A3-B78C-A6411C221174}" type="datetimeFigureOut">
              <a:rPr lang="en-US"/>
              <a:pPr>
                <a:defRPr/>
              </a:pPr>
              <a:t>3/1/2014</a:t>
            </a:fld>
            <a:endParaRPr lang="en-US"/>
          </a:p>
        </p:txBody>
      </p:sp>
      <p:sp>
        <p:nvSpPr>
          <p:cNvPr id="5" name="Footer Placeholder 4"/>
          <p:cNvSpPr>
            <a:spLocks noGrp="1"/>
          </p:cNvSpPr>
          <p:nvPr>
            <p:ph type="ftr" sz="quarter" idx="11"/>
          </p:nvPr>
        </p:nvSpPr>
        <p:spPr>
          <a:xfrm>
            <a:off x="317500" y="6423025"/>
            <a:ext cx="60071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9CB9D6-A0A1-4D8B-B6A7-F8F9D8AD3F0F}" type="slidenum">
              <a:rPr lang="en-US"/>
              <a:pPr>
                <a:defRPr/>
              </a:pPr>
              <a:t>‹#›</a:t>
            </a:fld>
            <a:endParaRPr lang="en-US"/>
          </a:p>
        </p:txBody>
      </p:sp>
    </p:spTree>
    <p:extLst>
      <p:ext uri="{BB962C8B-B14F-4D97-AF65-F5344CB8AC3E}">
        <p14:creationId xmlns:p14="http://schemas.microsoft.com/office/powerpoint/2010/main" val="2293294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4737" y="1248386"/>
            <a:ext cx="7411064" cy="3622482"/>
          </a:xfrm>
          <a:prstGeom prst="rect">
            <a:avLst/>
          </a:prstGeom>
        </p:spPr>
        <p:txBody>
          <a:bodyPr vert="horz" anchor="ctr" anchorCtr="0"/>
          <a:lstStyle>
            <a:lvl1pPr algn="ctr">
              <a:defRPr>
                <a:solidFill>
                  <a:schemeClr val="tx2"/>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D0CF728F-BFF0-4CAA-996E-A8233B168D2A}" type="datetimeFigureOut">
              <a:rPr lang="en-US"/>
              <a:pPr>
                <a:defRPr/>
              </a:pPr>
              <a:t>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87358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a:prstGeom prst="rect">
            <a:avLst/>
          </a:prstGeom>
        </p:spPr>
        <p:txBody>
          <a:bodyPr anchor="b" anchorCtr="0"/>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7556313" cy="4144963"/>
          </a:xfrm>
          <a:prstGeom prst="rect">
            <a:avLst/>
          </a:prstGeo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Text Placeholder 3"/>
          <p:cNvSpPr>
            <a:spLocks noGrp="1"/>
          </p:cNvSpPr>
          <p:nvPr>
            <p:ph type="body" sz="half" idx="2"/>
          </p:nvPr>
        </p:nvSpPr>
        <p:spPr>
          <a:xfrm>
            <a:off x="498518" y="1129553"/>
            <a:ext cx="7558960" cy="774700"/>
          </a:xfrm>
          <a:prstGeom prst="rect">
            <a:avLst/>
          </a:prstGeo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1">
                    <a:lumMod val="60000"/>
                    <a:lumOff val="40000"/>
                  </a:schemeClr>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6A310B-0146-4246-AFA6-0E5690D6C7F8}" type="datetimeFigureOut">
              <a:rPr lang="en-US"/>
              <a:pPr>
                <a:defRPr/>
              </a:pPr>
              <a:t>3/1/2014</a:t>
            </a:fld>
            <a:endParaRPr lang="en-US"/>
          </a:p>
        </p:txBody>
      </p:sp>
      <p:sp>
        <p:nvSpPr>
          <p:cNvPr id="6" name="Footer Placeholder 4"/>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90132A-1F6D-4056-90B0-AF8B7F9371F5}" type="slidenum">
              <a:rPr lang="en-US"/>
              <a:pPr>
                <a:defRPr/>
              </a:pPr>
              <a:t>‹#›</a:t>
            </a:fld>
            <a:endParaRPr lang="en-US"/>
          </a:p>
        </p:txBody>
      </p:sp>
    </p:spTree>
    <p:extLst>
      <p:ext uri="{BB962C8B-B14F-4D97-AF65-F5344CB8AC3E}">
        <p14:creationId xmlns:p14="http://schemas.microsoft.com/office/powerpoint/2010/main" val="2557562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solidFill>
                <a:srgbClr val="FFFFFF"/>
              </a:solidFill>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0"/>
          </p:nvPr>
        </p:nvSpPr>
        <p:spPr/>
        <p:txBody>
          <a:bodyPr/>
          <a:lstStyle>
            <a:lvl1pPr>
              <a:defRPr/>
            </a:lvl1pPr>
          </a:lstStyle>
          <a:p>
            <a:pPr>
              <a:defRPr/>
            </a:pPr>
            <a:fld id="{742194BA-E5FB-4BEE-A2E2-0FBAD8E95F9E}" type="datetimeFigureOut">
              <a:rPr lang="en-US"/>
              <a:pPr>
                <a:defRPr/>
              </a:pPr>
              <a:t>3/1/2014</a:t>
            </a:fld>
            <a:endParaRPr lang="en-US"/>
          </a:p>
        </p:txBody>
      </p:sp>
      <p:sp>
        <p:nvSpPr>
          <p:cNvPr id="8" name="Footer Placeholder 5"/>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282A8185-EC59-42FC-8832-3633710AB038}" type="slidenum">
              <a:rPr lang="en-US"/>
              <a:pPr>
                <a:defRPr/>
              </a:pPr>
              <a:t>‹#›</a:t>
            </a:fld>
            <a:endParaRPr lang="en-US"/>
          </a:p>
        </p:txBody>
      </p:sp>
    </p:spTree>
    <p:extLst>
      <p:ext uri="{BB962C8B-B14F-4D97-AF65-F5344CB8AC3E}">
        <p14:creationId xmlns:p14="http://schemas.microsoft.com/office/powerpoint/2010/main" val="3043030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Content Placeholder 3"/>
          <p:cNvSpPr>
            <a:spLocks noGrp="1"/>
          </p:cNvSpPr>
          <p:nvPr>
            <p:ph sz="half" idx="2"/>
          </p:nvPr>
        </p:nvSpPr>
        <p:spPr>
          <a:xfrm>
            <a:off x="497541"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6"/>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rgbClr val="E59234"/>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p:ph type="dt" sz="half" idx="10"/>
          </p:nvPr>
        </p:nvSpPr>
        <p:spPr/>
        <p:txBody>
          <a:bodyPr/>
          <a:lstStyle>
            <a:lvl1pPr>
              <a:defRPr/>
            </a:lvl1pPr>
          </a:lstStyle>
          <a:p>
            <a:pPr>
              <a:defRPr/>
            </a:pPr>
            <a:fld id="{FB0E1F8F-DEA7-4E73-8893-A31AAC5CFAD4}" type="datetimeFigureOut">
              <a:rPr lang="en-US"/>
              <a:pPr>
                <a:defRPr/>
              </a:pPr>
              <a:t>3/1/2014</a:t>
            </a:fld>
            <a:endParaRPr lang="en-US"/>
          </a:p>
        </p:txBody>
      </p:sp>
      <p:sp>
        <p:nvSpPr>
          <p:cNvPr id="9" name="Footer Placeholder 7"/>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693829A7-9AB5-40D8-A1CB-A66090DBD834}" type="slidenum">
              <a:rPr lang="en-US"/>
              <a:pPr>
                <a:defRPr/>
              </a:pPr>
              <a:t>‹#›</a:t>
            </a:fld>
            <a:endParaRPr lang="en-US"/>
          </a:p>
        </p:txBody>
      </p:sp>
    </p:spTree>
    <p:extLst>
      <p:ext uri="{BB962C8B-B14F-4D97-AF65-F5344CB8AC3E}">
        <p14:creationId xmlns:p14="http://schemas.microsoft.com/office/powerpoint/2010/main" val="58712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Content Placeholder 2"/>
          <p:cNvSpPr>
            <a:spLocks noGrp="1"/>
          </p:cNvSpPr>
          <p:nvPr>
            <p:ph sz="half" idx="15"/>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7"/>
          </p:nvPr>
        </p:nvSpPr>
        <p:spPr/>
        <p:txBody>
          <a:bodyPr/>
          <a:lstStyle>
            <a:lvl1pPr>
              <a:defRPr/>
            </a:lvl1pPr>
          </a:lstStyle>
          <a:p>
            <a:pPr>
              <a:defRPr/>
            </a:pPr>
            <a:fld id="{1CDECF7F-2550-4C8B-9060-AE7BA8356632}" type="datetimeFigureOut">
              <a:rPr lang="en-US"/>
              <a:pPr>
                <a:defRPr/>
              </a:pPr>
              <a:t>3/1/2014</a:t>
            </a:fld>
            <a:endParaRPr lang="en-US"/>
          </a:p>
        </p:txBody>
      </p:sp>
      <p:sp>
        <p:nvSpPr>
          <p:cNvPr id="8" name="Footer Placeholder 5"/>
          <p:cNvSpPr>
            <a:spLocks noGrp="1"/>
          </p:cNvSpPr>
          <p:nvPr>
            <p:ph type="ftr" sz="quarter" idx="18"/>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9"/>
          </p:nvPr>
        </p:nvSpPr>
        <p:spPr/>
        <p:txBody>
          <a:bodyPr/>
          <a:lstStyle>
            <a:lvl1pPr>
              <a:defRPr/>
            </a:lvl1pPr>
          </a:lstStyle>
          <a:p>
            <a:pPr>
              <a:defRPr/>
            </a:pPr>
            <a:fld id="{DA5E14B4-07F3-488A-BCFB-D53E7D571C74}" type="slidenum">
              <a:rPr lang="en-US"/>
              <a:pPr>
                <a:defRPr/>
              </a:pPr>
              <a:t>‹#›</a:t>
            </a:fld>
            <a:endParaRPr lang="en-US"/>
          </a:p>
        </p:txBody>
      </p:sp>
    </p:spTree>
    <p:extLst>
      <p:ext uri="{BB962C8B-B14F-4D97-AF65-F5344CB8AC3E}">
        <p14:creationId xmlns:p14="http://schemas.microsoft.com/office/powerpoint/2010/main" val="2396546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12" name="Content Placeholder 2"/>
          <p:cNvSpPr>
            <a:spLocks noGrp="1"/>
          </p:cNvSpPr>
          <p:nvPr>
            <p:ph sz="half" idx="17"/>
          </p:nvPr>
        </p:nvSpPr>
        <p:spPr>
          <a:xfrm>
            <a:off x="502920" y="1985963"/>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4" name="Content Placeholder 2"/>
          <p:cNvSpPr>
            <a:spLocks noGrp="1"/>
          </p:cNvSpPr>
          <p:nvPr>
            <p:ph sz="half" idx="18"/>
          </p:nvPr>
        </p:nvSpPr>
        <p:spPr>
          <a:xfrm>
            <a:off x="502920" y="4164965"/>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6"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8" name="Date Placeholder 4"/>
          <p:cNvSpPr>
            <a:spLocks noGrp="1"/>
          </p:cNvSpPr>
          <p:nvPr>
            <p:ph type="dt" sz="half" idx="19"/>
          </p:nvPr>
        </p:nvSpPr>
        <p:spPr/>
        <p:txBody>
          <a:bodyPr/>
          <a:lstStyle>
            <a:lvl1pPr>
              <a:defRPr/>
            </a:lvl1pPr>
          </a:lstStyle>
          <a:p>
            <a:pPr>
              <a:defRPr/>
            </a:pPr>
            <a:fld id="{3B3116BF-3534-4D1B-B8B7-FC71A7855B1D}" type="datetimeFigureOut">
              <a:rPr lang="en-US"/>
              <a:pPr>
                <a:defRPr/>
              </a:pPr>
              <a:t>3/1/2014</a:t>
            </a:fld>
            <a:endParaRPr lang="en-US"/>
          </a:p>
        </p:txBody>
      </p:sp>
      <p:sp>
        <p:nvSpPr>
          <p:cNvPr id="9" name="Footer Placeholder 5"/>
          <p:cNvSpPr>
            <a:spLocks noGrp="1"/>
          </p:cNvSpPr>
          <p:nvPr>
            <p:ph type="ftr" sz="quarter" idx="20"/>
          </p:nvPr>
        </p:nvSpPr>
        <p:spPr>
          <a:xfrm>
            <a:off x="201613" y="6423025"/>
            <a:ext cx="6122987" cy="365125"/>
          </a:xfrm>
        </p:spPr>
        <p:txBody>
          <a:bodyPr/>
          <a:lstStyle>
            <a:lvl1pPr>
              <a:defRPr/>
            </a:lvl1pPr>
          </a:lstStyle>
          <a:p>
            <a:pPr>
              <a:defRPr/>
            </a:pPr>
            <a:endParaRPr lang="en-US"/>
          </a:p>
        </p:txBody>
      </p:sp>
      <p:sp>
        <p:nvSpPr>
          <p:cNvPr id="10" name="Slide Number Placeholder 6"/>
          <p:cNvSpPr>
            <a:spLocks noGrp="1"/>
          </p:cNvSpPr>
          <p:nvPr>
            <p:ph type="sldNum" sz="quarter" idx="21"/>
          </p:nvPr>
        </p:nvSpPr>
        <p:spPr/>
        <p:txBody>
          <a:bodyPr/>
          <a:lstStyle>
            <a:lvl1pPr>
              <a:defRPr/>
            </a:lvl1pPr>
          </a:lstStyle>
          <a:p>
            <a:pPr>
              <a:defRPr/>
            </a:pPr>
            <a:fld id="{5A823E53-546A-4CA0-8CF3-14EEC7E2FA81}" type="slidenum">
              <a:rPr lang="en-US"/>
              <a:pPr>
                <a:defRPr/>
              </a:pPr>
              <a:t>‹#›</a:t>
            </a:fld>
            <a:endParaRPr lang="en-US"/>
          </a:p>
        </p:txBody>
      </p:sp>
    </p:spTree>
    <p:extLst>
      <p:ext uri="{BB962C8B-B14F-4D97-AF65-F5344CB8AC3E}">
        <p14:creationId xmlns:p14="http://schemas.microsoft.com/office/powerpoint/2010/main" val="3683727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8167491" cy="1116106"/>
          </a:xfrm>
          <a:prstGeom prst="rect">
            <a:avLst/>
          </a:prstGeom>
        </p:spPr>
        <p:txBody>
          <a:bodyPr/>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8167491" cy="4144963"/>
          </a:xfrm>
          <a:prstGeom prst="rect">
            <a:avLst/>
          </a:prstGeom>
        </p:spPr>
        <p:txBody>
          <a:bodyPr/>
          <a:lstStyle>
            <a:lvl1pPr>
              <a:defRPr>
                <a:latin typeface="+mj-lt"/>
              </a:defRPr>
            </a:lvl1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6794500" y="6423025"/>
            <a:ext cx="2065338" cy="365125"/>
          </a:xfrm>
        </p:spPr>
        <p:txBody>
          <a:bodyPr/>
          <a:lstStyle>
            <a:lvl1pPr>
              <a:defRPr/>
            </a:lvl1pPr>
          </a:lstStyle>
          <a:p>
            <a:pPr>
              <a:defRPr/>
            </a:pPr>
            <a:fld id="{34B02B08-BD14-4D2E-A4FD-299444FE27CB}" type="datetimeFigureOut">
              <a:rPr lang="en-US"/>
              <a:pPr>
                <a:defRPr/>
              </a:pPr>
              <a:t>3/1/2014</a:t>
            </a:fld>
            <a:endParaRPr lang="en-US"/>
          </a:p>
        </p:txBody>
      </p:sp>
      <p:sp>
        <p:nvSpPr>
          <p:cNvPr id="5" name="Footer Placeholder 4"/>
          <p:cNvSpPr>
            <a:spLocks noGrp="1"/>
          </p:cNvSpPr>
          <p:nvPr>
            <p:ph type="ftr" sz="quarter" idx="11"/>
          </p:nvPr>
        </p:nvSpPr>
        <p:spPr>
          <a:xfrm>
            <a:off x="317500" y="6423025"/>
            <a:ext cx="60071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C13505-6D80-43A8-887C-789830CDF14C}" type="slidenum">
              <a:rPr lang="en-US"/>
              <a:pPr>
                <a:defRPr/>
              </a:pPr>
              <a:t>‹#›</a:t>
            </a:fld>
            <a:endParaRPr lang="en-US"/>
          </a:p>
        </p:txBody>
      </p:sp>
    </p:spTree>
    <p:extLst>
      <p:ext uri="{BB962C8B-B14F-4D97-AF65-F5344CB8AC3E}">
        <p14:creationId xmlns:p14="http://schemas.microsoft.com/office/powerpoint/2010/main" val="1159525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Date Placeholder 2"/>
          <p:cNvSpPr>
            <a:spLocks noGrp="1"/>
          </p:cNvSpPr>
          <p:nvPr>
            <p:ph type="dt" sz="half" idx="10"/>
          </p:nvPr>
        </p:nvSpPr>
        <p:spPr/>
        <p:txBody>
          <a:bodyPr/>
          <a:lstStyle>
            <a:lvl1pPr>
              <a:defRPr/>
            </a:lvl1pPr>
          </a:lstStyle>
          <a:p>
            <a:pPr>
              <a:defRPr/>
            </a:pPr>
            <a:fld id="{0158E689-F904-4C90-A01C-5C47929D9ADF}" type="datetimeFigureOut">
              <a:rPr lang="en-US"/>
              <a:pPr>
                <a:defRPr/>
              </a:pPr>
              <a:t>3/1/2014</a:t>
            </a:fld>
            <a:endParaRPr lang="en-US"/>
          </a:p>
        </p:txBody>
      </p:sp>
      <p:sp>
        <p:nvSpPr>
          <p:cNvPr id="5" name="Footer Placeholder 3"/>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7B3831C-E318-4BDB-A354-B6C8E7C3A7D7}" type="slidenum">
              <a:rPr lang="en-US"/>
              <a:pPr>
                <a:defRPr/>
              </a:pPr>
              <a:t>‹#›</a:t>
            </a:fld>
            <a:endParaRPr lang="en-US"/>
          </a:p>
        </p:txBody>
      </p:sp>
    </p:spTree>
    <p:extLst>
      <p:ext uri="{BB962C8B-B14F-4D97-AF65-F5344CB8AC3E}">
        <p14:creationId xmlns:p14="http://schemas.microsoft.com/office/powerpoint/2010/main" val="1527419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FE2D45C-0964-437A-8202-7E2EADDD48B9}" type="datetimeFigureOut">
              <a:rPr lang="en-US"/>
              <a:pPr>
                <a:defRPr/>
              </a:pPr>
              <a:t>3/1/2014</a:t>
            </a:fld>
            <a:endParaRPr lang="en-US"/>
          </a:p>
        </p:txBody>
      </p:sp>
      <p:sp>
        <p:nvSpPr>
          <p:cNvPr id="3" name="Footer Placeholder 2"/>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43A1A73-C2B7-4E54-B3A2-03342B62B4BD}" type="slidenum">
              <a:rPr lang="en-US"/>
              <a:pPr>
                <a:defRPr/>
              </a:pPr>
              <a:t>‹#›</a:t>
            </a:fld>
            <a:endParaRPr lang="en-US"/>
          </a:p>
        </p:txBody>
      </p:sp>
    </p:spTree>
    <p:extLst>
      <p:ext uri="{BB962C8B-B14F-4D97-AF65-F5344CB8AC3E}">
        <p14:creationId xmlns:p14="http://schemas.microsoft.com/office/powerpoint/2010/main" val="3473374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a:prstGeom prst="rect">
            <a:avLst/>
          </a:prstGeom>
        </p:spPr>
        <p:txBody>
          <a:bodyPr anchor="b">
            <a:normAutofit/>
          </a:bodyPr>
          <a:lstStyle>
            <a:lvl1pPr algn="l">
              <a:defRPr sz="2600" b="0">
                <a:solidFill>
                  <a:srgbClr val="801D41"/>
                </a:solidFill>
              </a:defRPr>
            </a:lvl1pPr>
          </a:lstStyle>
          <a:p>
            <a:r>
              <a:rPr lang="en-US" dirty="0" smtClean="0"/>
              <a:t>Click to edit Master title style</a:t>
            </a:r>
            <a:endParaRPr dirty="0"/>
          </a:p>
        </p:txBody>
      </p:sp>
      <p:sp>
        <p:nvSpPr>
          <p:cNvPr id="3" name="Picture Placeholder 2"/>
          <p:cNvSpPr>
            <a:spLocks noGrp="1"/>
          </p:cNvSpPr>
          <p:nvPr>
            <p:ph type="pic" idx="1"/>
          </p:nvPr>
        </p:nvSpPr>
        <p:spPr>
          <a:xfrm>
            <a:off x="277906" y="228600"/>
            <a:ext cx="3460658" cy="5915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a:prstGeom prst="rect">
            <a:avLst/>
          </a:prstGeo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400" y="6423025"/>
            <a:ext cx="1536700" cy="365125"/>
          </a:xfrm>
        </p:spPr>
        <p:txBody>
          <a:bodyPr/>
          <a:lstStyle>
            <a:lvl1pPr>
              <a:defRPr/>
            </a:lvl1pPr>
          </a:lstStyle>
          <a:p>
            <a:pPr>
              <a:defRPr/>
            </a:pPr>
            <a:fld id="{E9FB3E35-98A5-47DE-AA7E-8368E65C1476}" type="datetimeFigureOut">
              <a:rPr lang="en-US"/>
              <a:pPr>
                <a:defRPr/>
              </a:pPr>
              <a:t>3/1/2014</a:t>
            </a:fld>
            <a:endParaRPr lang="en-US"/>
          </a:p>
        </p:txBody>
      </p:sp>
      <p:sp>
        <p:nvSpPr>
          <p:cNvPr id="6" name="Footer Placeholder 5"/>
          <p:cNvSpPr>
            <a:spLocks noGrp="1"/>
          </p:cNvSpPr>
          <p:nvPr>
            <p:ph type="ftr" sz="quarter" idx="11"/>
          </p:nvPr>
        </p:nvSpPr>
        <p:spPr>
          <a:xfrm>
            <a:off x="277813" y="6423025"/>
            <a:ext cx="6918325"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E4B53C-67C4-47C3-8BCB-C79CB1D06A1A}" type="slidenum">
              <a:rPr lang="en-US"/>
              <a:pPr>
                <a:defRPr/>
              </a:pPr>
              <a:t>‹#›</a:t>
            </a:fld>
            <a:endParaRPr lang="en-US"/>
          </a:p>
        </p:txBody>
      </p:sp>
    </p:spTree>
    <p:extLst>
      <p:ext uri="{BB962C8B-B14F-4D97-AF65-F5344CB8AC3E}">
        <p14:creationId xmlns:p14="http://schemas.microsoft.com/office/powerpoint/2010/main" val="393267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4737" y="1248386"/>
            <a:ext cx="7411064" cy="3622482"/>
          </a:xfrm>
          <a:prstGeom prst="rect">
            <a:avLst/>
          </a:prstGeom>
        </p:spPr>
        <p:txBody>
          <a:bodyPr vert="horz" anchor="ctr" anchorCtr="0"/>
          <a:lstStyle>
            <a:lvl1pPr algn="ctr">
              <a:defRPr>
                <a:solidFill>
                  <a:schemeClr val="tx2"/>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1F7E2845-9B12-40DB-A894-B7B2AE3BDAD4}" type="datetimeFigureOut">
              <a:rPr lang="en-US"/>
              <a:pPr>
                <a:defRPr/>
              </a:pPr>
              <a:t>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15097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a:prstGeom prst="rect">
            <a:avLst/>
          </a:prstGeom>
        </p:spPr>
        <p:txBody>
          <a:bodyPr anchor="b" anchorCtr="0"/>
          <a:lstStyle>
            <a:lvl1pPr>
              <a:defRPr>
                <a:solidFill>
                  <a:schemeClr val="accent5"/>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7556313" cy="4144963"/>
          </a:xfrm>
          <a:prstGeom prst="rect">
            <a:avLst/>
          </a:prstGeo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Text Placeholder 3"/>
          <p:cNvSpPr>
            <a:spLocks noGrp="1"/>
          </p:cNvSpPr>
          <p:nvPr>
            <p:ph type="body" sz="half" idx="2"/>
          </p:nvPr>
        </p:nvSpPr>
        <p:spPr>
          <a:xfrm>
            <a:off x="498518" y="1129553"/>
            <a:ext cx="7558960" cy="774700"/>
          </a:xfrm>
          <a:prstGeom prst="rect">
            <a:avLst/>
          </a:prstGeo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1">
                    <a:lumMod val="60000"/>
                    <a:lumOff val="40000"/>
                  </a:schemeClr>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5A1C31-B485-4705-8C96-930D109EED12}" type="datetimeFigureOut">
              <a:rPr lang="en-US"/>
              <a:pPr>
                <a:defRPr/>
              </a:pPr>
              <a:t>3/1/2014</a:t>
            </a:fld>
            <a:endParaRPr lang="en-US"/>
          </a:p>
        </p:txBody>
      </p:sp>
      <p:sp>
        <p:nvSpPr>
          <p:cNvPr id="6" name="Footer Placeholder 4"/>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C35367-566D-48E1-8771-90129CB96D77}" type="slidenum">
              <a:rPr lang="en-US"/>
              <a:pPr>
                <a:defRPr/>
              </a:pPr>
              <a:t>‹#›</a:t>
            </a:fld>
            <a:endParaRPr lang="en-US"/>
          </a:p>
        </p:txBody>
      </p:sp>
    </p:spTree>
    <p:extLst>
      <p:ext uri="{BB962C8B-B14F-4D97-AF65-F5344CB8AC3E}">
        <p14:creationId xmlns:p14="http://schemas.microsoft.com/office/powerpoint/2010/main" val="418353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39987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0"/>
          </p:nvPr>
        </p:nvSpPr>
        <p:spPr/>
        <p:txBody>
          <a:bodyPr/>
          <a:lstStyle>
            <a:lvl1pPr>
              <a:defRPr/>
            </a:lvl1pPr>
          </a:lstStyle>
          <a:p>
            <a:pPr>
              <a:defRPr/>
            </a:pPr>
            <a:fld id="{1C3FCF35-4571-459A-9FC4-D68B6FDD8C98}" type="datetimeFigureOut">
              <a:rPr lang="en-US"/>
              <a:pPr>
                <a:defRPr/>
              </a:pPr>
              <a:t>3/1/2014</a:t>
            </a:fld>
            <a:endParaRPr lang="en-US"/>
          </a:p>
        </p:txBody>
      </p:sp>
      <p:sp>
        <p:nvSpPr>
          <p:cNvPr id="8" name="Footer Placeholder 5"/>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240C902-F376-411D-B990-52C95C4CB96C}" type="slidenum">
              <a:rPr lang="en-US"/>
              <a:pPr>
                <a:defRPr/>
              </a:pPr>
              <a:t>‹#›</a:t>
            </a:fld>
            <a:endParaRPr lang="en-US"/>
          </a:p>
        </p:txBody>
      </p:sp>
    </p:spTree>
    <p:extLst>
      <p:ext uri="{BB962C8B-B14F-4D97-AF65-F5344CB8AC3E}">
        <p14:creationId xmlns:p14="http://schemas.microsoft.com/office/powerpoint/2010/main" val="555349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Content Placeholder 3"/>
          <p:cNvSpPr>
            <a:spLocks noGrp="1"/>
          </p:cNvSpPr>
          <p:nvPr>
            <p:ph sz="half" idx="2"/>
          </p:nvPr>
        </p:nvSpPr>
        <p:spPr>
          <a:xfrm>
            <a:off x="497541"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Content Placeholder 5"/>
          <p:cNvSpPr>
            <a:spLocks noGrp="1"/>
          </p:cNvSpPr>
          <p:nvPr>
            <p:ph sz="quarter" idx="4"/>
          </p:nvPr>
        </p:nvSpPr>
        <p:spPr>
          <a:xfrm>
            <a:off x="4399878" y="2447365"/>
            <a:ext cx="3657600" cy="3678797"/>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6"/>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rgbClr val="E59234"/>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p:ph type="dt" sz="half" idx="10"/>
          </p:nvPr>
        </p:nvSpPr>
        <p:spPr/>
        <p:txBody>
          <a:bodyPr/>
          <a:lstStyle>
            <a:lvl1pPr>
              <a:defRPr/>
            </a:lvl1pPr>
          </a:lstStyle>
          <a:p>
            <a:pPr>
              <a:defRPr/>
            </a:pPr>
            <a:fld id="{B6BFA219-38B3-4C97-9747-2CDF223660CF}" type="datetimeFigureOut">
              <a:rPr lang="en-US"/>
              <a:pPr>
                <a:defRPr/>
              </a:pPr>
              <a:t>3/1/2014</a:t>
            </a:fld>
            <a:endParaRPr lang="en-US"/>
          </a:p>
        </p:txBody>
      </p:sp>
      <p:sp>
        <p:nvSpPr>
          <p:cNvPr id="9" name="Footer Placeholder 7"/>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F44A5DE3-B8F7-4AA5-8410-A502DB8F1D41}" type="slidenum">
              <a:rPr lang="en-US"/>
              <a:pPr>
                <a:defRPr/>
              </a:pPr>
              <a:t>‹#›</a:t>
            </a:fld>
            <a:endParaRPr lang="en-US"/>
          </a:p>
        </p:txBody>
      </p:sp>
    </p:spTree>
    <p:extLst>
      <p:ext uri="{BB962C8B-B14F-4D97-AF65-F5344CB8AC3E}">
        <p14:creationId xmlns:p14="http://schemas.microsoft.com/office/powerpoint/2010/main" val="1264131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1" name="Content Placeholder 2"/>
          <p:cNvSpPr>
            <a:spLocks noGrp="1"/>
          </p:cNvSpPr>
          <p:nvPr>
            <p:ph sz="half" idx="15"/>
          </p:nvPr>
        </p:nvSpPr>
        <p:spPr>
          <a:xfrm>
            <a:off x="498518" y="1985963"/>
            <a:ext cx="3657600" cy="41402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4"/>
          <p:cNvSpPr>
            <a:spLocks noGrp="1"/>
          </p:cNvSpPr>
          <p:nvPr>
            <p:ph type="dt" sz="half" idx="17"/>
          </p:nvPr>
        </p:nvSpPr>
        <p:spPr/>
        <p:txBody>
          <a:bodyPr/>
          <a:lstStyle>
            <a:lvl1pPr>
              <a:defRPr/>
            </a:lvl1pPr>
          </a:lstStyle>
          <a:p>
            <a:pPr>
              <a:defRPr/>
            </a:pPr>
            <a:fld id="{0F1955F5-A3C6-4997-A875-72331931A6B1}" type="datetimeFigureOut">
              <a:rPr lang="en-US"/>
              <a:pPr>
                <a:defRPr/>
              </a:pPr>
              <a:t>3/1/2014</a:t>
            </a:fld>
            <a:endParaRPr lang="en-US"/>
          </a:p>
        </p:txBody>
      </p:sp>
      <p:sp>
        <p:nvSpPr>
          <p:cNvPr id="8" name="Footer Placeholder 5"/>
          <p:cNvSpPr>
            <a:spLocks noGrp="1"/>
          </p:cNvSpPr>
          <p:nvPr>
            <p:ph type="ftr" sz="quarter" idx="18"/>
          </p:nvPr>
        </p:nvSpPr>
        <p:spPr>
          <a:xfrm>
            <a:off x="201613" y="6423025"/>
            <a:ext cx="6122987" cy="365125"/>
          </a:xfrm>
        </p:spPr>
        <p:txBody>
          <a:bodyPr/>
          <a:lstStyle>
            <a:lvl1pPr>
              <a:defRPr/>
            </a:lvl1pPr>
          </a:lstStyle>
          <a:p>
            <a:pPr>
              <a:defRPr/>
            </a:pPr>
            <a:endParaRPr lang="en-US"/>
          </a:p>
        </p:txBody>
      </p:sp>
      <p:sp>
        <p:nvSpPr>
          <p:cNvPr id="9" name="Slide Number Placeholder 6"/>
          <p:cNvSpPr>
            <a:spLocks noGrp="1"/>
          </p:cNvSpPr>
          <p:nvPr>
            <p:ph type="sldNum" sz="quarter" idx="19"/>
          </p:nvPr>
        </p:nvSpPr>
        <p:spPr/>
        <p:txBody>
          <a:bodyPr/>
          <a:lstStyle>
            <a:lvl1pPr>
              <a:defRPr/>
            </a:lvl1pPr>
          </a:lstStyle>
          <a:p>
            <a:pPr>
              <a:defRPr/>
            </a:pPr>
            <a:fld id="{6396B187-2A80-4EB5-8FAE-BC954161A0EB}" type="slidenum">
              <a:rPr lang="en-US"/>
              <a:pPr>
                <a:defRPr/>
              </a:pPr>
              <a:t>‹#›</a:t>
            </a:fld>
            <a:endParaRPr lang="en-US"/>
          </a:p>
        </p:txBody>
      </p:sp>
    </p:spTree>
    <p:extLst>
      <p:ext uri="{BB962C8B-B14F-4D97-AF65-F5344CB8AC3E}">
        <p14:creationId xmlns:p14="http://schemas.microsoft.com/office/powerpoint/2010/main" val="1931829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12" name="Content Placeholder 2"/>
          <p:cNvSpPr>
            <a:spLocks noGrp="1"/>
          </p:cNvSpPr>
          <p:nvPr>
            <p:ph sz="half" idx="17"/>
          </p:nvPr>
        </p:nvSpPr>
        <p:spPr>
          <a:xfrm>
            <a:off x="502920" y="1985963"/>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4" name="Content Placeholder 2"/>
          <p:cNvSpPr>
            <a:spLocks noGrp="1"/>
          </p:cNvSpPr>
          <p:nvPr>
            <p:ph sz="half" idx="18"/>
          </p:nvPr>
        </p:nvSpPr>
        <p:spPr>
          <a:xfrm>
            <a:off x="502920" y="4164965"/>
            <a:ext cx="3657413"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
          </p:nvPr>
        </p:nvSpPr>
        <p:spPr>
          <a:xfrm>
            <a:off x="4410075" y="1985963"/>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6" name="Content Placeholder 2"/>
          <p:cNvSpPr>
            <a:spLocks noGrp="1"/>
          </p:cNvSpPr>
          <p:nvPr>
            <p:ph sz="half" idx="16"/>
          </p:nvPr>
        </p:nvSpPr>
        <p:spPr>
          <a:xfrm>
            <a:off x="4410075" y="4169664"/>
            <a:ext cx="3657600" cy="196596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8" name="Date Placeholder 4"/>
          <p:cNvSpPr>
            <a:spLocks noGrp="1"/>
          </p:cNvSpPr>
          <p:nvPr>
            <p:ph type="dt" sz="half" idx="19"/>
          </p:nvPr>
        </p:nvSpPr>
        <p:spPr/>
        <p:txBody>
          <a:bodyPr/>
          <a:lstStyle>
            <a:lvl1pPr>
              <a:defRPr/>
            </a:lvl1pPr>
          </a:lstStyle>
          <a:p>
            <a:pPr>
              <a:defRPr/>
            </a:pPr>
            <a:fld id="{4C26C958-3E6C-496B-9FC8-F4B5A3B365DF}" type="datetimeFigureOut">
              <a:rPr lang="en-US"/>
              <a:pPr>
                <a:defRPr/>
              </a:pPr>
              <a:t>3/1/2014</a:t>
            </a:fld>
            <a:endParaRPr lang="en-US"/>
          </a:p>
        </p:txBody>
      </p:sp>
      <p:sp>
        <p:nvSpPr>
          <p:cNvPr id="9" name="Footer Placeholder 5"/>
          <p:cNvSpPr>
            <a:spLocks noGrp="1"/>
          </p:cNvSpPr>
          <p:nvPr>
            <p:ph type="ftr" sz="quarter" idx="20"/>
          </p:nvPr>
        </p:nvSpPr>
        <p:spPr>
          <a:xfrm>
            <a:off x="201613" y="6423025"/>
            <a:ext cx="6122987" cy="365125"/>
          </a:xfrm>
        </p:spPr>
        <p:txBody>
          <a:bodyPr/>
          <a:lstStyle>
            <a:lvl1pPr>
              <a:defRPr/>
            </a:lvl1pPr>
          </a:lstStyle>
          <a:p>
            <a:pPr>
              <a:defRPr/>
            </a:pPr>
            <a:endParaRPr lang="en-US"/>
          </a:p>
        </p:txBody>
      </p:sp>
      <p:sp>
        <p:nvSpPr>
          <p:cNvPr id="10" name="Slide Number Placeholder 6"/>
          <p:cNvSpPr>
            <a:spLocks noGrp="1"/>
          </p:cNvSpPr>
          <p:nvPr>
            <p:ph type="sldNum" sz="quarter" idx="21"/>
          </p:nvPr>
        </p:nvSpPr>
        <p:spPr/>
        <p:txBody>
          <a:bodyPr/>
          <a:lstStyle>
            <a:lvl1pPr>
              <a:defRPr/>
            </a:lvl1pPr>
          </a:lstStyle>
          <a:p>
            <a:pPr>
              <a:defRPr/>
            </a:pPr>
            <a:fld id="{42BC1CA7-BD79-449E-AFF2-D10AEAF26E86}" type="slidenum">
              <a:rPr lang="en-US"/>
              <a:pPr>
                <a:defRPr/>
              </a:pPr>
              <a:t>‹#›</a:t>
            </a:fld>
            <a:endParaRPr lang="en-US"/>
          </a:p>
        </p:txBody>
      </p:sp>
    </p:spTree>
    <p:extLst>
      <p:ext uri="{BB962C8B-B14F-4D97-AF65-F5344CB8AC3E}">
        <p14:creationId xmlns:p14="http://schemas.microsoft.com/office/powerpoint/2010/main" val="158751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3600" b="1" smtClean="0">
                <a:solidFill>
                  <a:srgbClr val="B2C695"/>
                </a:solidFill>
              </a:rPr>
              <a:t>+</a:t>
            </a:r>
          </a:p>
        </p:txBody>
      </p:sp>
      <p:sp>
        <p:nvSpPr>
          <p:cNvPr id="2" name="Title 1"/>
          <p:cNvSpPr>
            <a:spLocks noGrp="1"/>
          </p:cNvSpPr>
          <p:nvPr>
            <p:ph type="title"/>
          </p:nvPr>
        </p:nvSpPr>
        <p:spPr>
          <a:xfrm>
            <a:off x="498474" y="484094"/>
            <a:ext cx="7556313" cy="1116106"/>
          </a:xfrm>
          <a:prstGeom prst="rect">
            <a:avLst/>
          </a:prstGeom>
        </p:spPr>
        <p:txBody>
          <a:bodyPr/>
          <a:lstStyle>
            <a:lvl1pPr>
              <a:defRPr>
                <a:solidFill>
                  <a:srgbClr val="801D41"/>
                </a:solidFill>
              </a:defRPr>
            </a:lvl1pPr>
          </a:lstStyle>
          <a:p>
            <a:r>
              <a:rPr lang="en-US" dirty="0" smtClean="0"/>
              <a:t>Click to edit Master title style</a:t>
            </a:r>
            <a:endParaRPr dirty="0"/>
          </a:p>
        </p:txBody>
      </p:sp>
      <p:sp>
        <p:nvSpPr>
          <p:cNvPr id="4" name="Date Placeholder 2"/>
          <p:cNvSpPr>
            <a:spLocks noGrp="1"/>
          </p:cNvSpPr>
          <p:nvPr>
            <p:ph type="dt" sz="half" idx="10"/>
          </p:nvPr>
        </p:nvSpPr>
        <p:spPr/>
        <p:txBody>
          <a:bodyPr/>
          <a:lstStyle>
            <a:lvl1pPr>
              <a:defRPr/>
            </a:lvl1pPr>
          </a:lstStyle>
          <a:p>
            <a:pPr>
              <a:defRPr/>
            </a:pPr>
            <a:fld id="{0E4688D1-1ECD-4CD9-8A6D-723668FCE989}" type="datetimeFigureOut">
              <a:rPr lang="en-US"/>
              <a:pPr>
                <a:defRPr/>
              </a:pPr>
              <a:t>3/1/2014</a:t>
            </a:fld>
            <a:endParaRPr lang="en-US"/>
          </a:p>
        </p:txBody>
      </p:sp>
      <p:sp>
        <p:nvSpPr>
          <p:cNvPr id="5" name="Footer Placeholder 3"/>
          <p:cNvSpPr>
            <a:spLocks noGrp="1"/>
          </p:cNvSpPr>
          <p:nvPr>
            <p:ph type="ftr" sz="quarter" idx="11"/>
          </p:nvPr>
        </p:nvSpPr>
        <p:spPr>
          <a:xfrm>
            <a:off x="201613" y="6423025"/>
            <a:ext cx="6122987" cy="365125"/>
          </a:xfrm>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3D2458E2-CD2F-4912-98F5-58358F871525}" type="slidenum">
              <a:rPr lang="en-US"/>
              <a:pPr>
                <a:defRPr/>
              </a:pPr>
              <a:t>‹#›</a:t>
            </a:fld>
            <a:endParaRPr lang="en-US"/>
          </a:p>
        </p:txBody>
      </p:sp>
    </p:spTree>
    <p:extLst>
      <p:ext uri="{BB962C8B-B14F-4D97-AF65-F5344CB8AC3E}">
        <p14:creationId xmlns:p14="http://schemas.microsoft.com/office/powerpoint/2010/main" val="2958999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595959"/>
                </a:solidFill>
              </a:defRPr>
            </a:lvl1pPr>
          </a:lstStyle>
          <a:p>
            <a:pPr>
              <a:defRPr/>
            </a:pPr>
            <a:fld id="{DE62A415-4F71-43CE-A723-703338D1A9C0}" type="datetimeFigureOut">
              <a:rPr lang="en-US"/>
              <a:pPr>
                <a:defRPr/>
              </a:pPr>
              <a:t>3/1/2014</a:t>
            </a:fld>
            <a:endParaRPr lang="en-US"/>
          </a:p>
        </p:txBody>
      </p:sp>
      <p:sp>
        <p:nvSpPr>
          <p:cNvPr id="5"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1A34815-D554-4626-81BA-763E7F80A871}" type="slidenum">
              <a:rPr lang="en-US"/>
              <a:pPr>
                <a:defRPr/>
              </a:pPr>
              <a:t>‹#›</a:t>
            </a:fld>
            <a:endParaRPr lang="en-US"/>
          </a:p>
        </p:txBody>
      </p:sp>
      <p:sp>
        <p:nvSpPr>
          <p:cNvPr id="6" name="Footer Placeholder 4"/>
          <p:cNvSpPr>
            <a:spLocks noGrp="1"/>
          </p:cNvSpPr>
          <p:nvPr>
            <p:ph type="ftr" sz="quarter" idx="3"/>
          </p:nvPr>
        </p:nvSpPr>
        <p:spPr>
          <a:xfrm>
            <a:off x="187325" y="6423025"/>
            <a:ext cx="613727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ambria"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ambria"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ambria"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ambria"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ambria"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itchFamily="2" charset="2"/>
        <a:buChar char="n"/>
        <a:defRPr sz="2000" kern="1200">
          <a:solidFill>
            <a:srgbClr val="595959"/>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charset="0"/>
          <a:cs typeface="+mn-cs"/>
        </a:defRPr>
      </a:lvl3pPr>
      <a:lvl4pPr marL="9144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595959"/>
                </a:solidFill>
                <a:ea typeface="MS PGothic" pitchFamily="34" charset="-128"/>
              </a:defRPr>
            </a:lvl1pPr>
          </a:lstStyle>
          <a:p>
            <a:pPr>
              <a:defRPr/>
            </a:pPr>
            <a:fld id="{E464BA08-3460-4720-A095-451FB547AC68}" type="datetimeFigureOut">
              <a:rPr lang="en-US"/>
              <a:pPr>
                <a:defRPr/>
              </a:pPr>
              <a:t>3/1/2014</a:t>
            </a:fld>
            <a:endParaRPr lang="en-US"/>
          </a:p>
        </p:txBody>
      </p:sp>
      <p:sp>
        <p:nvSpPr>
          <p:cNvPr id="5"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ea typeface="MS PGothic" pitchFamily="34" charset="-128"/>
              </a:defRPr>
            </a:lvl1pPr>
          </a:lstStyle>
          <a:p>
            <a:pPr>
              <a:defRPr/>
            </a:pPr>
            <a:fld id="{F97E2D05-024E-4F41-9E08-FFC20637A57E}" type="slidenum">
              <a:rPr lang="en-US"/>
              <a:pPr>
                <a:defRPr/>
              </a:pPr>
              <a:t>‹#›</a:t>
            </a:fld>
            <a:endParaRPr lang="en-US"/>
          </a:p>
        </p:txBody>
      </p:sp>
      <p:sp>
        <p:nvSpPr>
          <p:cNvPr id="6" name="Footer Placeholder 4"/>
          <p:cNvSpPr>
            <a:spLocks noGrp="1"/>
          </p:cNvSpPr>
          <p:nvPr>
            <p:ph type="ftr" sz="quarter" idx="3"/>
          </p:nvPr>
        </p:nvSpPr>
        <p:spPr>
          <a:xfrm>
            <a:off x="187325" y="6423025"/>
            <a:ext cx="6137275" cy="365125"/>
          </a:xfrm>
          <a:prstGeom prst="rect">
            <a:avLst/>
          </a:prstGeom>
        </p:spPr>
        <p:txBody>
          <a:bodyPr/>
          <a:lstStyle>
            <a:lvl1pPr fontAlgn="auto">
              <a:spcBef>
                <a:spcPts val="0"/>
              </a:spcBef>
              <a:spcAft>
                <a:spcPts val="0"/>
              </a:spcAft>
              <a:defRPr>
                <a:solidFill>
                  <a:srgbClr val="000000"/>
                </a:solidFill>
                <a:latin typeface="+mn-l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rtl="0" eaLnBrk="0" fontAlgn="base" hangingPunct="0">
        <a:spcBef>
          <a:spcPct val="0"/>
        </a:spcBef>
        <a:spcAft>
          <a:spcPct val="0"/>
        </a:spcAft>
        <a:defRPr sz="3600" kern="1200">
          <a:solidFill>
            <a:schemeClr val="accent1"/>
          </a:solidFill>
          <a:latin typeface="+mj-lt"/>
          <a:ea typeface="ＭＳ Ｐゴシック" pitchFamily="34" charset="-128"/>
          <a:cs typeface="ＭＳ Ｐゴシック" charset="0"/>
        </a:defRPr>
      </a:lvl1pPr>
      <a:lvl2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2pPr>
      <a:lvl3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3pPr>
      <a:lvl4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4pPr>
      <a:lvl5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5pPr>
      <a:lvl6pPr marL="457200" algn="l" rtl="0" fontAlgn="base">
        <a:spcBef>
          <a:spcPct val="0"/>
        </a:spcBef>
        <a:spcAft>
          <a:spcPct val="0"/>
        </a:spcAft>
        <a:defRPr sz="3600">
          <a:solidFill>
            <a:schemeClr val="accent1"/>
          </a:solidFill>
          <a:latin typeface="Cambria"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ambria"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ambria"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ambria"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itchFamily="2" charset="2"/>
        <a:buChar char="n"/>
        <a:defRPr sz="2000" kern="1200">
          <a:solidFill>
            <a:srgbClr val="595959"/>
          </a:solidFill>
          <a:latin typeface="+mn-lt"/>
          <a:ea typeface="ＭＳ Ｐゴシック" pitchFamily="34" charset="-128"/>
          <a:cs typeface="ＭＳ Ｐゴシック" charset="0"/>
        </a:defRPr>
      </a:lvl1pPr>
      <a:lvl2pPr marL="4572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pitchFamily="34" charset="-128"/>
          <a:cs typeface="+mn-cs"/>
        </a:defRPr>
      </a:lvl3pPr>
      <a:lvl4pPr marL="9144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hyperlink" Target="//upload.wikimedia.org/wikipedia/commons/9/99/Spring_Flowers.JPG"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jpeg"/><Relationship Id="rId9"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www.nationaltrust.org/uk/"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bwMode="auto">
          <a:xfrm>
            <a:off x="2503488" y="3751263"/>
            <a:ext cx="5591175" cy="133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smtClean="0">
                <a:ea typeface="ＭＳ Ｐゴシック" pitchFamily="34" charset="-128"/>
              </a:rPr>
              <a:t>Combining Form &amp; Function</a:t>
            </a:r>
          </a:p>
        </p:txBody>
      </p:sp>
      <p:sp>
        <p:nvSpPr>
          <p:cNvPr id="3" name="Subtitle 2"/>
          <p:cNvSpPr>
            <a:spLocks noGrp="1"/>
          </p:cNvSpPr>
          <p:nvPr>
            <p:ph type="subTitle" idx="1"/>
          </p:nvPr>
        </p:nvSpPr>
        <p:spPr>
          <a:xfrm>
            <a:off x="3613150" y="5213350"/>
            <a:ext cx="4481513" cy="1027113"/>
          </a:xfrm>
        </p:spPr>
        <p:txBody>
          <a:bodyPr/>
          <a:lstStyle/>
          <a:p>
            <a:pPr eaLnBrk="1" fontAlgn="auto" hangingPunct="1">
              <a:spcAft>
                <a:spcPts val="0"/>
              </a:spcAft>
              <a:defRPr/>
            </a:pPr>
            <a:r>
              <a:rPr lang="en-US" dirty="0" smtClean="0">
                <a:ea typeface="+mn-ea"/>
                <a:cs typeface="+mn-cs"/>
              </a:rPr>
              <a:t>Dona Jenkins, Master Gardener</a:t>
            </a:r>
            <a:r>
              <a:rPr lang="en-US" dirty="0" smtClean="0">
                <a:ea typeface="+mn-ea"/>
                <a:cs typeface="+mn-cs"/>
              </a:rPr>
              <a:t> </a:t>
            </a:r>
            <a:endParaRPr lang="en-US" dirty="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474119" y="2891632"/>
            <a:ext cx="6430963" cy="1117600"/>
          </a:xfrm>
        </p:spPr>
        <p:txBody>
          <a:bodyPr/>
          <a:lstStyle/>
          <a:p>
            <a:pPr>
              <a:defRPr/>
            </a:pPr>
            <a:r>
              <a:rPr lang="en-US" sz="2600" i="1" dirty="0" smtClean="0"/>
              <a:t>Designing for Form as well as Function:</a:t>
            </a:r>
            <a:endParaRPr lang="en-US" sz="2600" i="1" dirty="0"/>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188" y="3644900"/>
            <a:ext cx="2184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64225" y="3644900"/>
            <a:ext cx="3186113" cy="238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rot="16200000">
            <a:off x="-1462087" y="2271713"/>
            <a:ext cx="6540500" cy="2247900"/>
          </a:xfrm>
          <a:prstGeom prst="rect">
            <a:avLst/>
          </a:prstGeom>
        </p:spPr>
        <p:txBody>
          <a:bodyPr/>
          <a:lstStyle/>
          <a:p>
            <a:pPr marL="228600" indent="-228600" eaLnBrk="0" hangingPunct="0">
              <a:spcBef>
                <a:spcPts val="2000"/>
              </a:spcBef>
              <a:buClr>
                <a:schemeClr val="accent1"/>
              </a:buClr>
              <a:buSzPct val="75000"/>
              <a:buFont typeface="Wingdings" pitchFamily="2" charset="2"/>
              <a:buNone/>
              <a:defRPr/>
            </a:pPr>
            <a:r>
              <a:rPr lang="en-US" sz="2000" dirty="0">
                <a:solidFill>
                  <a:srgbClr val="595959"/>
                </a:solidFill>
                <a:latin typeface="+mj-lt"/>
                <a:ea typeface="ＭＳ Ｐゴシック" charset="0"/>
                <a:cs typeface="ＭＳ Ｐゴシック" charset="0"/>
              </a:rPr>
              <a:t>Because a landscape loved is a landscape likely to endure.</a:t>
            </a:r>
          </a:p>
        </p:txBody>
      </p:sp>
      <p:pic>
        <p:nvPicPr>
          <p:cNvPr id="33798" name="Picture 8" descr="container20-506x6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6388" y="161925"/>
            <a:ext cx="13557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6388" y="1990725"/>
            <a:ext cx="13652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438" y="3536950"/>
            <a:ext cx="1346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6388" y="5557838"/>
            <a:ext cx="1366837"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3"/>
          <p:cNvSpPr txBox="1">
            <a:spLocks/>
          </p:cNvSpPr>
          <p:nvPr/>
        </p:nvSpPr>
        <p:spPr>
          <a:xfrm>
            <a:off x="1576388" y="1676400"/>
            <a:ext cx="1417637" cy="423863"/>
          </a:xfrm>
          <a:prstGeom prst="rect">
            <a:avLst/>
          </a:prstGeom>
        </p:spPr>
        <p:txBody>
          <a:bodyPr/>
          <a:lstStyle/>
          <a:p>
            <a:pPr algn="r" eaLnBrk="0" hangingPunct="0">
              <a:spcBef>
                <a:spcPts val="2000"/>
              </a:spcBef>
              <a:buClr>
                <a:schemeClr val="accent1"/>
              </a:buClr>
              <a:buSzPct val="75000"/>
              <a:buFont typeface="Wingdings" pitchFamily="2" charset="2"/>
              <a:buNone/>
              <a:defRPr/>
            </a:pPr>
            <a:r>
              <a:rPr lang="en-US" i="1" dirty="0">
                <a:solidFill>
                  <a:srgbClr val="595959"/>
                </a:solidFill>
                <a:latin typeface="+mj-lt"/>
                <a:ea typeface="ＭＳ Ｐゴシック" charset="0"/>
                <a:cs typeface="ＭＳ Ｐゴシック" charset="0"/>
              </a:rPr>
              <a:t>Containers</a:t>
            </a:r>
            <a:endParaRPr lang="en-US" dirty="0">
              <a:solidFill>
                <a:srgbClr val="595959"/>
              </a:solidFill>
              <a:latin typeface="+mj-lt"/>
              <a:ea typeface="ＭＳ Ｐゴシック" charset="0"/>
              <a:cs typeface="ＭＳ Ｐゴシック" charset="0"/>
            </a:endParaRPr>
          </a:p>
        </p:txBody>
      </p:sp>
      <p:sp>
        <p:nvSpPr>
          <p:cNvPr id="13" name="Content Placeholder 3"/>
          <p:cNvSpPr txBox="1">
            <a:spLocks/>
          </p:cNvSpPr>
          <p:nvPr/>
        </p:nvSpPr>
        <p:spPr>
          <a:xfrm>
            <a:off x="1576388" y="3222625"/>
            <a:ext cx="1417637" cy="422275"/>
          </a:xfrm>
          <a:prstGeom prst="rect">
            <a:avLst/>
          </a:prstGeom>
        </p:spPr>
        <p:txBody>
          <a:bodyPr/>
          <a:lstStyle/>
          <a:p>
            <a:pPr algn="r" eaLnBrk="0" hangingPunct="0">
              <a:spcBef>
                <a:spcPts val="2000"/>
              </a:spcBef>
              <a:buClr>
                <a:schemeClr val="accent1"/>
              </a:buClr>
              <a:buSzPct val="75000"/>
              <a:buFont typeface="Wingdings" pitchFamily="2" charset="2"/>
              <a:buNone/>
              <a:defRPr/>
            </a:pPr>
            <a:r>
              <a:rPr lang="en-US" i="1" dirty="0">
                <a:solidFill>
                  <a:srgbClr val="595959"/>
                </a:solidFill>
                <a:latin typeface="+mj-lt"/>
                <a:ea typeface="ＭＳ Ｐゴシック" charset="0"/>
                <a:cs typeface="ＭＳ Ｐゴシック" charset="0"/>
              </a:rPr>
              <a:t>Carpets</a:t>
            </a:r>
            <a:endParaRPr lang="en-US" dirty="0">
              <a:solidFill>
                <a:srgbClr val="595959"/>
              </a:solidFill>
              <a:latin typeface="+mj-lt"/>
              <a:ea typeface="ＭＳ Ｐゴシック" charset="0"/>
              <a:cs typeface="ＭＳ Ｐゴシック" charset="0"/>
            </a:endParaRPr>
          </a:p>
        </p:txBody>
      </p:sp>
      <p:sp>
        <p:nvSpPr>
          <p:cNvPr id="14" name="Content Placeholder 3"/>
          <p:cNvSpPr txBox="1">
            <a:spLocks/>
          </p:cNvSpPr>
          <p:nvPr/>
        </p:nvSpPr>
        <p:spPr>
          <a:xfrm>
            <a:off x="1300163" y="5275263"/>
            <a:ext cx="1704975" cy="422275"/>
          </a:xfrm>
          <a:prstGeom prst="rect">
            <a:avLst/>
          </a:prstGeom>
        </p:spPr>
        <p:txBody>
          <a:bodyPr/>
          <a:lstStyle/>
          <a:p>
            <a:pPr algn="r" eaLnBrk="0" hangingPunct="0">
              <a:spcBef>
                <a:spcPts val="2000"/>
              </a:spcBef>
              <a:buClr>
                <a:schemeClr val="accent1"/>
              </a:buClr>
              <a:buSzPct val="75000"/>
              <a:buFont typeface="Wingdings" pitchFamily="2" charset="2"/>
              <a:buNone/>
              <a:defRPr/>
            </a:pPr>
            <a:r>
              <a:rPr lang="en-US" i="1" dirty="0">
                <a:solidFill>
                  <a:srgbClr val="595959"/>
                </a:solidFill>
                <a:latin typeface="+mj-lt"/>
                <a:ea typeface="ＭＳ Ｐゴシック" charset="0"/>
                <a:cs typeface="ＭＳ Ｐゴシック" charset="0"/>
              </a:rPr>
              <a:t>Hedges/Walls</a:t>
            </a:r>
            <a:endParaRPr lang="en-US" dirty="0">
              <a:solidFill>
                <a:srgbClr val="595959"/>
              </a:solidFill>
              <a:latin typeface="+mj-lt"/>
              <a:ea typeface="ＭＳ Ｐゴシック" charset="0"/>
              <a:cs typeface="ＭＳ Ｐゴシック" charset="0"/>
            </a:endParaRPr>
          </a:p>
        </p:txBody>
      </p:sp>
      <p:sp>
        <p:nvSpPr>
          <p:cNvPr id="15" name="Content Placeholder 3"/>
          <p:cNvSpPr txBox="1">
            <a:spLocks/>
          </p:cNvSpPr>
          <p:nvPr/>
        </p:nvSpPr>
        <p:spPr>
          <a:xfrm>
            <a:off x="1071563" y="6502400"/>
            <a:ext cx="1952625" cy="423863"/>
          </a:xfrm>
          <a:prstGeom prst="rect">
            <a:avLst/>
          </a:prstGeom>
        </p:spPr>
        <p:txBody>
          <a:bodyPr/>
          <a:lstStyle/>
          <a:p>
            <a:pPr algn="r" eaLnBrk="0" hangingPunct="0">
              <a:spcBef>
                <a:spcPts val="2000"/>
              </a:spcBef>
              <a:buClr>
                <a:schemeClr val="accent1"/>
              </a:buClr>
              <a:buSzPct val="75000"/>
              <a:buFont typeface="Wingdings" pitchFamily="2" charset="2"/>
              <a:buNone/>
              <a:defRPr/>
            </a:pPr>
            <a:r>
              <a:rPr lang="en-US" i="1" dirty="0">
                <a:solidFill>
                  <a:srgbClr val="595959"/>
                </a:solidFill>
                <a:latin typeface="+mj-lt"/>
                <a:ea typeface="ＭＳ Ｐゴシック" charset="0"/>
                <a:cs typeface="ＭＳ Ｐゴシック" charset="0"/>
              </a:rPr>
              <a:t>Canopies/Columns</a:t>
            </a:r>
            <a:endParaRPr lang="en-US" dirty="0">
              <a:solidFill>
                <a:srgbClr val="595959"/>
              </a:solidFill>
              <a:latin typeface="+mj-lt"/>
              <a:ea typeface="ＭＳ Ｐゴシック" charset="0"/>
              <a:cs typeface="ＭＳ Ｐゴシック" charset="0"/>
            </a:endParaRPr>
          </a:p>
        </p:txBody>
      </p:sp>
      <p:sp>
        <p:nvSpPr>
          <p:cNvPr id="16" name="Content Placeholder 3"/>
          <p:cNvSpPr txBox="1">
            <a:spLocks/>
          </p:cNvSpPr>
          <p:nvPr/>
        </p:nvSpPr>
        <p:spPr>
          <a:xfrm>
            <a:off x="5321300" y="4835525"/>
            <a:ext cx="468313" cy="423863"/>
          </a:xfrm>
          <a:prstGeom prst="rect">
            <a:avLst/>
          </a:prstGeom>
        </p:spPr>
        <p:txBody>
          <a:bodyPr/>
          <a:lstStyle/>
          <a:p>
            <a:pPr algn="r" eaLnBrk="0" hangingPunct="0">
              <a:spcBef>
                <a:spcPts val="2000"/>
              </a:spcBef>
              <a:buClr>
                <a:schemeClr val="accent1"/>
              </a:buClr>
              <a:buSzPct val="75000"/>
              <a:buFont typeface="Wingdings" pitchFamily="2" charset="2"/>
              <a:buNone/>
              <a:defRPr/>
            </a:pPr>
            <a:r>
              <a:rPr lang="en-US" i="1" dirty="0">
                <a:solidFill>
                  <a:srgbClr val="595959"/>
                </a:solidFill>
                <a:latin typeface="+mj-lt"/>
                <a:ea typeface="ＭＳ Ｐゴシック" charset="0"/>
                <a:cs typeface="ＭＳ Ｐゴシック" charset="0"/>
              </a:rPr>
              <a:t>vs.</a:t>
            </a:r>
            <a:endParaRPr lang="en-US" dirty="0">
              <a:solidFill>
                <a:srgbClr val="595959"/>
              </a:solidFill>
              <a:latin typeface="+mj-lt"/>
              <a:ea typeface="ＭＳ Ｐゴシック" charset="0"/>
              <a:cs typeface="ＭＳ Ｐゴシック" charset="0"/>
            </a:endParaRPr>
          </a:p>
        </p:txBody>
      </p:sp>
      <p:sp>
        <p:nvSpPr>
          <p:cNvPr id="17" name="Content Placeholder 3"/>
          <p:cNvSpPr txBox="1">
            <a:spLocks/>
          </p:cNvSpPr>
          <p:nvPr/>
        </p:nvSpPr>
        <p:spPr>
          <a:xfrm>
            <a:off x="3286125" y="6102350"/>
            <a:ext cx="5764213" cy="423863"/>
          </a:xfrm>
          <a:prstGeom prst="rect">
            <a:avLst/>
          </a:prstGeom>
        </p:spPr>
        <p:txBody>
          <a:bodyPr/>
          <a:lstStyle/>
          <a:p>
            <a:pPr algn="r" eaLnBrk="0" hangingPunct="0">
              <a:spcBef>
                <a:spcPts val="2000"/>
              </a:spcBef>
              <a:buClr>
                <a:schemeClr val="accent1"/>
              </a:buClr>
              <a:buSzPct val="75000"/>
              <a:buFont typeface="Wingdings" pitchFamily="2" charset="2"/>
              <a:buNone/>
              <a:defRPr/>
            </a:pPr>
            <a:r>
              <a:rPr lang="en-US" i="1" dirty="0">
                <a:solidFill>
                  <a:srgbClr val="595959"/>
                </a:solidFill>
                <a:latin typeface="+mj-lt"/>
                <a:ea typeface="ＭＳ Ｐゴシック" charset="0"/>
                <a:cs typeface="ＭＳ Ｐゴシック" charset="0"/>
              </a:rPr>
              <a:t>Image sources: “Form &amp; Fabric in Landscape Architecture,” by C. Dee; &amp; C. Napawan</a:t>
            </a:r>
            <a:endParaRPr lang="en-US" dirty="0">
              <a:solidFill>
                <a:srgbClr val="595959"/>
              </a:solidFill>
              <a:latin typeface="+mj-lt"/>
              <a:ea typeface="ＭＳ Ｐゴシック" charset="0"/>
              <a:cs typeface="ＭＳ Ｐゴシック" charset="0"/>
            </a:endParaRPr>
          </a:p>
        </p:txBody>
      </p:sp>
      <p:pic>
        <p:nvPicPr>
          <p:cNvPr id="3380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1188" y="1295400"/>
            <a:ext cx="589915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895350" y="1247775"/>
            <a:ext cx="7410450"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r>
              <a:rPr lang="en-US" smtClean="0"/>
              <a:t>Planting &amp; Maintenance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Diverse &amp; Complex Plant Systems</a:t>
            </a:r>
            <a:endParaRPr lang="en-US" dirty="0">
              <a:ea typeface="+mj-ea"/>
              <a:cs typeface="+mj-cs"/>
            </a:endParaRPr>
          </a:p>
        </p:txBody>
      </p:sp>
      <p:sp>
        <p:nvSpPr>
          <p:cNvPr id="3" name="Content Placeholder 2"/>
          <p:cNvSpPr>
            <a:spLocks noGrp="1"/>
          </p:cNvSpPr>
          <p:nvPr>
            <p:ph idx="1"/>
          </p:nvPr>
        </p:nvSpPr>
        <p:spPr>
          <a:xfrm>
            <a:off x="498475" y="1392238"/>
            <a:ext cx="8167688" cy="4525962"/>
          </a:xfrm>
        </p:spPr>
        <p:txBody>
          <a:bodyPr/>
          <a:lstStyle/>
          <a:p>
            <a:pPr eaLnBrk="1" fontAlgn="auto" hangingPunct="1">
              <a:spcAft>
                <a:spcPts val="0"/>
              </a:spcAft>
              <a:defRPr/>
            </a:pPr>
            <a:r>
              <a:rPr lang="en-US" sz="2400" dirty="0" smtClean="0">
                <a:solidFill>
                  <a:schemeClr val="tx1">
                    <a:lumMod val="65000"/>
                    <a:lumOff val="35000"/>
                  </a:schemeClr>
                </a:solidFill>
                <a:ea typeface="+mn-ea"/>
                <a:cs typeface="+mn-cs"/>
              </a:rPr>
              <a:t>Increases diversity</a:t>
            </a:r>
          </a:p>
          <a:p>
            <a:pPr eaLnBrk="1" fontAlgn="auto" hangingPunct="1">
              <a:spcAft>
                <a:spcPts val="0"/>
              </a:spcAft>
              <a:defRPr/>
            </a:pPr>
            <a:r>
              <a:rPr lang="en-US" sz="2400" dirty="0" smtClean="0">
                <a:solidFill>
                  <a:schemeClr val="tx1">
                    <a:lumMod val="65000"/>
                    <a:lumOff val="35000"/>
                  </a:schemeClr>
                </a:solidFill>
                <a:ea typeface="+mn-ea"/>
                <a:cs typeface="+mn-cs"/>
              </a:rPr>
              <a:t>Eliminates monoculture</a:t>
            </a:r>
          </a:p>
          <a:p>
            <a:pPr eaLnBrk="1" fontAlgn="auto" hangingPunct="1">
              <a:spcAft>
                <a:spcPts val="0"/>
              </a:spcAft>
              <a:defRPr/>
            </a:pPr>
            <a:r>
              <a:rPr lang="en-US" sz="2400" dirty="0" smtClean="0">
                <a:solidFill>
                  <a:schemeClr val="tx1">
                    <a:lumMod val="65000"/>
                    <a:lumOff val="35000"/>
                  </a:schemeClr>
                </a:solidFill>
                <a:ea typeface="+mn-ea"/>
                <a:cs typeface="+mn-cs"/>
              </a:rPr>
              <a:t>Creates habitat for beneficial organisms</a:t>
            </a:r>
          </a:p>
          <a:p>
            <a:pPr eaLnBrk="1" fontAlgn="auto" hangingPunct="1">
              <a:spcAft>
                <a:spcPts val="0"/>
              </a:spcAft>
              <a:defRPr/>
            </a:pPr>
            <a:r>
              <a:rPr lang="en-US" sz="2400" dirty="0" smtClean="0">
                <a:solidFill>
                  <a:schemeClr val="tx1">
                    <a:lumMod val="65000"/>
                    <a:lumOff val="35000"/>
                  </a:schemeClr>
                </a:solidFill>
                <a:ea typeface="+mn-ea"/>
                <a:cs typeface="+mn-cs"/>
              </a:rPr>
              <a:t>Crops selected for </a:t>
            </a:r>
            <a:r>
              <a:rPr lang="en-US" sz="2400" dirty="0">
                <a:solidFill>
                  <a:schemeClr val="tx1">
                    <a:lumMod val="65000"/>
                    <a:lumOff val="35000"/>
                  </a:schemeClr>
                </a:solidFill>
                <a:ea typeface="+mn-ea"/>
                <a:cs typeface="+mn-cs"/>
              </a:rPr>
              <a:t>yield and aesthetics</a:t>
            </a:r>
          </a:p>
          <a:p>
            <a:pPr eaLnBrk="1" fontAlgn="auto" hangingPunct="1">
              <a:spcAft>
                <a:spcPts val="0"/>
              </a:spcAft>
              <a:defRPr/>
            </a:pPr>
            <a:endParaRPr lang="en-US" sz="2400" dirty="0">
              <a:solidFill>
                <a:schemeClr val="tx1">
                  <a:lumMod val="65000"/>
                  <a:lumOff val="35000"/>
                </a:schemeClr>
              </a:solidFill>
              <a:ea typeface="+mn-ea"/>
              <a:cs typeface="+mn-cs"/>
            </a:endParaRP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870325"/>
            <a:ext cx="4041775" cy="269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25" y="4392613"/>
            <a:ext cx="3182938"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1463" y="1600200"/>
            <a:ext cx="174307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Sun and Shade Effects</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eaLnBrk="1" fontAlgn="auto" hangingPunct="1">
              <a:spcAft>
                <a:spcPts val="0"/>
              </a:spcAft>
              <a:defRPr/>
            </a:pPr>
            <a:r>
              <a:rPr lang="en-US" sz="2800" dirty="0" smtClean="0">
                <a:solidFill>
                  <a:schemeClr val="tx1">
                    <a:lumMod val="65000"/>
                    <a:lumOff val="35000"/>
                  </a:schemeClr>
                </a:solidFill>
                <a:ea typeface="+mn-ea"/>
                <a:cs typeface="+mn-cs"/>
              </a:rPr>
              <a:t>Affects performance and yield of food crops</a:t>
            </a:r>
          </a:p>
          <a:p>
            <a:pPr lvl="1" eaLnBrk="1" fontAlgn="auto" hangingPunct="1">
              <a:spcAft>
                <a:spcPts val="0"/>
              </a:spcAft>
              <a:defRPr/>
            </a:pPr>
            <a:r>
              <a:rPr lang="en-US" sz="2400" dirty="0" smtClean="0">
                <a:solidFill>
                  <a:schemeClr val="tx1">
                    <a:lumMod val="65000"/>
                    <a:lumOff val="35000"/>
                  </a:schemeClr>
                </a:solidFill>
                <a:ea typeface="+mn-ea"/>
              </a:rPr>
              <a:t>Need at least 6 hours of sun per day</a:t>
            </a:r>
          </a:p>
          <a:p>
            <a:pPr eaLnBrk="1" fontAlgn="auto" hangingPunct="1">
              <a:spcAft>
                <a:spcPts val="0"/>
              </a:spcAft>
              <a:defRPr/>
            </a:pPr>
            <a:r>
              <a:rPr lang="en-US" sz="2800" dirty="0" smtClean="0">
                <a:solidFill>
                  <a:schemeClr val="tx1">
                    <a:lumMod val="65000"/>
                    <a:lumOff val="35000"/>
                  </a:schemeClr>
                </a:solidFill>
                <a:ea typeface="+mn-ea"/>
                <a:cs typeface="+mn-cs"/>
              </a:rPr>
              <a:t>Plan for seasonal variation in shade and sun angle</a:t>
            </a:r>
            <a:endParaRPr lang="en-US" sz="2800" dirty="0" smtClean="0">
              <a:solidFill>
                <a:schemeClr val="tx1">
                  <a:lumMod val="65000"/>
                  <a:lumOff val="35000"/>
                </a:schemeClr>
              </a:solidFill>
              <a:ea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Inputs Required</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eaLnBrk="1" fontAlgn="auto" hangingPunct="1">
              <a:spcAft>
                <a:spcPts val="0"/>
              </a:spcAft>
              <a:defRPr/>
            </a:pPr>
            <a:r>
              <a:rPr lang="en-US" sz="2800" dirty="0" smtClean="0">
                <a:solidFill>
                  <a:schemeClr val="tx1">
                    <a:lumMod val="65000"/>
                    <a:lumOff val="35000"/>
                  </a:schemeClr>
                </a:solidFill>
                <a:ea typeface="+mn-ea"/>
                <a:cs typeface="+mn-cs"/>
              </a:rPr>
              <a:t>Time and labor</a:t>
            </a:r>
          </a:p>
          <a:p>
            <a:pPr lvl="1" eaLnBrk="1" fontAlgn="auto" hangingPunct="1">
              <a:spcAft>
                <a:spcPts val="0"/>
              </a:spcAft>
              <a:defRPr/>
            </a:pPr>
            <a:r>
              <a:rPr lang="en-US" sz="2400" dirty="0" smtClean="0">
                <a:solidFill>
                  <a:schemeClr val="tx1">
                    <a:lumMod val="65000"/>
                    <a:lumOff val="35000"/>
                  </a:schemeClr>
                </a:solidFill>
                <a:ea typeface="+mn-ea"/>
              </a:rPr>
              <a:t>Attention, training, maintenance</a:t>
            </a:r>
          </a:p>
          <a:p>
            <a:pPr eaLnBrk="1" fontAlgn="auto" hangingPunct="1">
              <a:spcAft>
                <a:spcPts val="0"/>
              </a:spcAft>
              <a:defRPr/>
            </a:pPr>
            <a:r>
              <a:rPr lang="en-US" sz="2800" dirty="0" smtClean="0">
                <a:solidFill>
                  <a:schemeClr val="tx1">
                    <a:lumMod val="65000"/>
                    <a:lumOff val="35000"/>
                  </a:schemeClr>
                </a:solidFill>
                <a:ea typeface="+mn-ea"/>
                <a:cs typeface="+mn-cs"/>
              </a:rPr>
              <a:t>Fertilizer</a:t>
            </a:r>
          </a:p>
          <a:p>
            <a:pPr lvl="1" eaLnBrk="1" fontAlgn="auto" hangingPunct="1">
              <a:spcAft>
                <a:spcPts val="0"/>
              </a:spcAft>
              <a:defRPr/>
            </a:pPr>
            <a:r>
              <a:rPr lang="en-US" sz="2400" dirty="0" smtClean="0">
                <a:solidFill>
                  <a:schemeClr val="tx1">
                    <a:lumMod val="65000"/>
                    <a:lumOff val="35000"/>
                  </a:schemeClr>
                </a:solidFill>
                <a:ea typeface="+mn-ea"/>
              </a:rPr>
              <a:t>Frequency and nitrogen</a:t>
            </a:r>
          </a:p>
          <a:p>
            <a:pPr lvl="1" eaLnBrk="1" fontAlgn="auto" hangingPunct="1">
              <a:spcAft>
                <a:spcPts val="0"/>
              </a:spcAft>
              <a:defRPr/>
            </a:pPr>
            <a:r>
              <a:rPr lang="en-US" sz="2400" dirty="0" smtClean="0">
                <a:solidFill>
                  <a:schemeClr val="tx1">
                    <a:lumMod val="65000"/>
                    <a:lumOff val="35000"/>
                  </a:schemeClr>
                </a:solidFill>
                <a:ea typeface="+mn-ea"/>
              </a:rPr>
              <a:t>Organic vs. synthetic</a:t>
            </a:r>
          </a:p>
          <a:p>
            <a:pPr eaLnBrk="1" fontAlgn="auto" hangingPunct="1">
              <a:spcAft>
                <a:spcPts val="0"/>
              </a:spcAft>
              <a:defRPr/>
            </a:pPr>
            <a:r>
              <a:rPr lang="en-US" sz="2800" dirty="0" smtClean="0">
                <a:solidFill>
                  <a:schemeClr val="tx1">
                    <a:lumMod val="65000"/>
                    <a:lumOff val="35000"/>
                  </a:schemeClr>
                </a:solidFill>
                <a:ea typeface="+mn-ea"/>
                <a:cs typeface="+mn-cs"/>
              </a:rPr>
              <a:t>Water</a:t>
            </a:r>
          </a:p>
          <a:p>
            <a:pPr lvl="1" eaLnBrk="1" fontAlgn="auto" hangingPunct="1">
              <a:spcAft>
                <a:spcPts val="0"/>
              </a:spcAft>
              <a:defRPr/>
            </a:pPr>
            <a:r>
              <a:rPr lang="en-US" sz="2400" dirty="0" smtClean="0">
                <a:solidFill>
                  <a:schemeClr val="tx1">
                    <a:lumMod val="65000"/>
                    <a:lumOff val="35000"/>
                  </a:schemeClr>
                </a:solidFill>
                <a:ea typeface="+mn-ea"/>
              </a:rPr>
              <a:t>Amount</a:t>
            </a:r>
          </a:p>
          <a:p>
            <a:pPr lvl="1" eaLnBrk="1" fontAlgn="auto" hangingPunct="1">
              <a:spcAft>
                <a:spcPts val="0"/>
              </a:spcAft>
              <a:defRPr/>
            </a:pPr>
            <a:r>
              <a:rPr lang="en-US" sz="2400" dirty="0" smtClean="0">
                <a:solidFill>
                  <a:schemeClr val="tx1">
                    <a:lumMod val="65000"/>
                    <a:lumOff val="35000"/>
                  </a:schemeClr>
                </a:solidFill>
                <a:ea typeface="+mn-ea"/>
              </a:rPr>
              <a:t>Variation in application methods</a:t>
            </a:r>
            <a:endParaRPr lang="en-US" sz="2400" dirty="0">
              <a:solidFill>
                <a:schemeClr val="tx1">
                  <a:lumMod val="65000"/>
                  <a:lumOff val="35000"/>
                </a:schemeClr>
              </a:solidFill>
              <a:ea typeface="+mn-ea"/>
            </a:endParaRP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188" y="1268413"/>
            <a:ext cx="1347787"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2732088"/>
            <a:ext cx="259715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563" y="4683125"/>
            <a:ext cx="2805112"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Pests and Weeds</a:t>
            </a:r>
            <a:endParaRPr lang="en-US" dirty="0">
              <a:ea typeface="+mj-ea"/>
              <a:cs typeface="+mj-cs"/>
            </a:endParaRPr>
          </a:p>
        </p:txBody>
      </p:sp>
      <p:sp>
        <p:nvSpPr>
          <p:cNvPr id="3" name="Content Placeholder 2"/>
          <p:cNvSpPr>
            <a:spLocks noGrp="1"/>
          </p:cNvSpPr>
          <p:nvPr>
            <p:ph idx="1"/>
          </p:nvPr>
        </p:nvSpPr>
        <p:spPr>
          <a:xfrm>
            <a:off x="498475" y="1600200"/>
            <a:ext cx="8167688" cy="4525963"/>
          </a:xfrm>
        </p:spPr>
        <p:txBody>
          <a:bodyPr/>
          <a:lstStyle/>
          <a:p>
            <a:pPr eaLnBrk="1" fontAlgn="auto" hangingPunct="1">
              <a:spcAft>
                <a:spcPts val="0"/>
              </a:spcAft>
              <a:defRPr/>
            </a:pPr>
            <a:r>
              <a:rPr lang="en-US" sz="2400" dirty="0" smtClean="0">
                <a:solidFill>
                  <a:schemeClr val="tx1">
                    <a:lumMod val="65000"/>
                    <a:lumOff val="35000"/>
                  </a:schemeClr>
                </a:solidFill>
                <a:ea typeface="+mn-ea"/>
                <a:cs typeface="+mn-cs"/>
              </a:rPr>
              <a:t>Pest management often more demanding with edibles</a:t>
            </a:r>
          </a:p>
          <a:p>
            <a:pPr eaLnBrk="1" fontAlgn="auto" hangingPunct="1">
              <a:spcAft>
                <a:spcPts val="0"/>
              </a:spcAft>
              <a:defRPr/>
            </a:pPr>
            <a:r>
              <a:rPr lang="en-US" sz="2400" dirty="0" smtClean="0">
                <a:solidFill>
                  <a:schemeClr val="tx1">
                    <a:lumMod val="65000"/>
                    <a:lumOff val="35000"/>
                  </a:schemeClr>
                </a:solidFill>
                <a:ea typeface="+mn-ea"/>
                <a:cs typeface="+mn-cs"/>
              </a:rPr>
              <a:t>IPM more complex</a:t>
            </a:r>
            <a:endParaRPr lang="en-US" sz="2400" dirty="0">
              <a:solidFill>
                <a:schemeClr val="tx1">
                  <a:lumMod val="65000"/>
                  <a:lumOff val="35000"/>
                </a:schemeClr>
              </a:solidFill>
              <a:ea typeface="+mn-ea"/>
              <a:cs typeface="+mn-cs"/>
            </a:endParaRP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638" y="2641600"/>
            <a:ext cx="3627437"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138" y="4589463"/>
            <a:ext cx="3249612"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3" y="3051175"/>
            <a:ext cx="342582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484188"/>
            <a:ext cx="8167688" cy="1116012"/>
          </a:xfrm>
        </p:spPr>
        <p:txBody>
          <a:bodyPr/>
          <a:lstStyle/>
          <a:p>
            <a:pPr>
              <a:defRPr/>
            </a:pPr>
            <a:r>
              <a:rPr lang="en-US" dirty="0" smtClean="0">
                <a:ea typeface="MS PGothic" pitchFamily="34" charset="-128"/>
              </a:rPr>
              <a:t>Soil Management Considerations in Edible Landscaping</a:t>
            </a:r>
            <a:endParaRPr lang="en-US" dirty="0">
              <a:ea typeface="MS PGothic" pitchFamily="34" charset="-128"/>
            </a:endParaRPr>
          </a:p>
        </p:txBody>
      </p:sp>
      <p:sp>
        <p:nvSpPr>
          <p:cNvPr id="4" name="Content Placeholder 3"/>
          <p:cNvSpPr>
            <a:spLocks noGrp="1"/>
          </p:cNvSpPr>
          <p:nvPr>
            <p:ph idx="1"/>
          </p:nvPr>
        </p:nvSpPr>
        <p:spPr>
          <a:xfrm>
            <a:off x="533400" y="2209800"/>
            <a:ext cx="8167688" cy="4144963"/>
          </a:xfrm>
        </p:spPr>
        <p:txBody>
          <a:bodyPr/>
          <a:lstStyle/>
          <a:p>
            <a:pPr>
              <a:defRPr/>
            </a:pPr>
            <a:r>
              <a:rPr lang="en-US" sz="2800" dirty="0" smtClean="0">
                <a:ea typeface="MS PGothic" pitchFamily="34" charset="-128"/>
              </a:rPr>
              <a:t>Routine replanting annual crops</a:t>
            </a:r>
          </a:p>
          <a:p>
            <a:pPr lvl="1">
              <a:defRPr/>
            </a:pPr>
            <a:r>
              <a:rPr lang="en-US" sz="2600" dirty="0" smtClean="0">
                <a:ea typeface="MS PGothic" pitchFamily="34" charset="-128"/>
              </a:rPr>
              <a:t>Dedicate bed space if possible and amend with OM or perlite before planting.</a:t>
            </a:r>
          </a:p>
          <a:p>
            <a:pPr>
              <a:defRPr/>
            </a:pPr>
            <a:r>
              <a:rPr lang="en-US" sz="2800" dirty="0" smtClean="0">
                <a:ea typeface="MS PGothic" pitchFamily="34" charset="-128"/>
              </a:rPr>
              <a:t>Inter-planting edible crops into existing landscape areas </a:t>
            </a:r>
          </a:p>
          <a:p>
            <a:pPr lvl="1">
              <a:defRPr/>
            </a:pPr>
            <a:r>
              <a:rPr lang="en-US" sz="2600" dirty="0" smtClean="0">
                <a:ea typeface="MS PGothic" pitchFamily="34" charset="-128"/>
              </a:rPr>
              <a:t>Cultivation and root disturbance of permanent plants pose problems.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484188"/>
            <a:ext cx="8167688" cy="1116012"/>
          </a:xfrm>
        </p:spPr>
        <p:txBody>
          <a:bodyPr/>
          <a:lstStyle/>
          <a:p>
            <a:pPr>
              <a:defRPr/>
            </a:pPr>
            <a:r>
              <a:rPr lang="en-US" dirty="0" smtClean="0">
                <a:ea typeface="MS PGothic" pitchFamily="34" charset="-128"/>
              </a:rPr>
              <a:t>Soil Management in the Edible Landscape</a:t>
            </a:r>
            <a:endParaRPr lang="en-US" dirty="0">
              <a:ea typeface="MS PGothic" pitchFamily="34" charset="-128"/>
            </a:endParaRPr>
          </a:p>
        </p:txBody>
      </p:sp>
      <p:sp>
        <p:nvSpPr>
          <p:cNvPr id="4" name="Content Placeholder 3"/>
          <p:cNvSpPr>
            <a:spLocks noGrp="1"/>
          </p:cNvSpPr>
          <p:nvPr>
            <p:ph idx="1"/>
          </p:nvPr>
        </p:nvSpPr>
        <p:spPr>
          <a:xfrm>
            <a:off x="533400" y="2209800"/>
            <a:ext cx="8167688" cy="4144963"/>
          </a:xfrm>
        </p:spPr>
        <p:txBody>
          <a:bodyPr/>
          <a:lstStyle/>
          <a:p>
            <a:pPr>
              <a:defRPr/>
            </a:pPr>
            <a:r>
              <a:rPr lang="en-US" sz="2800" dirty="0" smtClean="0">
                <a:ea typeface="MS PGothic" pitchFamily="34" charset="-128"/>
              </a:rPr>
              <a:t>Fertilizer management for edibles vs. ornamentals</a:t>
            </a:r>
          </a:p>
          <a:p>
            <a:pPr lvl="1">
              <a:defRPr/>
            </a:pPr>
            <a:r>
              <a:rPr lang="en-US" sz="2600" dirty="0" smtClean="0">
                <a:ea typeface="MS PGothic" pitchFamily="34" charset="-128"/>
              </a:rPr>
              <a:t>Edibles often require more fertilizer, especially N</a:t>
            </a:r>
          </a:p>
          <a:p>
            <a:pPr lvl="1">
              <a:defRPr/>
            </a:pPr>
            <a:r>
              <a:rPr lang="en-US" sz="2600" dirty="0" smtClean="0">
                <a:ea typeface="MS PGothic" pitchFamily="34" charset="-128"/>
              </a:rPr>
              <a:t>Consider using slow-release N</a:t>
            </a:r>
          </a:p>
          <a:p>
            <a:pPr>
              <a:defRPr/>
            </a:pPr>
            <a:r>
              <a:rPr lang="en-US" sz="2800" dirty="0" smtClean="0">
                <a:ea typeface="MS PGothic" pitchFamily="34" charset="-128"/>
              </a:rPr>
              <a:t>Container growing</a:t>
            </a:r>
          </a:p>
          <a:p>
            <a:pPr lvl="1">
              <a:defRPr/>
            </a:pPr>
            <a:r>
              <a:rPr lang="en-US" sz="2600" dirty="0" smtClean="0">
                <a:ea typeface="MS PGothic" pitchFamily="34" charset="-128"/>
              </a:rPr>
              <a:t>Avoids soil management issues</a:t>
            </a:r>
          </a:p>
          <a:p>
            <a:pPr lvl="1">
              <a:defRPr/>
            </a:pPr>
            <a:r>
              <a:rPr lang="en-US" sz="2600" dirty="0" smtClean="0">
                <a:ea typeface="MS PGothic" pitchFamily="34" charset="-128"/>
              </a:rPr>
              <a:t>Requires good drainage and must leach potting media before planting</a:t>
            </a:r>
            <a:endParaRPr lang="en-US" sz="2600" dirty="0">
              <a:ea typeface="MS PGothic" pitchFamily="34"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484188"/>
            <a:ext cx="8167688" cy="1116012"/>
          </a:xfrm>
        </p:spPr>
        <p:txBody>
          <a:bodyPr/>
          <a:lstStyle/>
          <a:p>
            <a:pPr>
              <a:defRPr/>
            </a:pPr>
            <a:r>
              <a:rPr lang="en-US" dirty="0" smtClean="0">
                <a:ea typeface="MS PGothic" pitchFamily="34" charset="-128"/>
              </a:rPr>
              <a:t>Water Use in the Edible Landscape</a:t>
            </a:r>
            <a:endParaRPr lang="en-US" dirty="0">
              <a:ea typeface="MS PGothic" pitchFamily="34" charset="-128"/>
            </a:endParaRPr>
          </a:p>
        </p:txBody>
      </p:sp>
      <p:sp>
        <p:nvSpPr>
          <p:cNvPr id="4" name="Content Placeholder 3"/>
          <p:cNvSpPr>
            <a:spLocks noGrp="1"/>
          </p:cNvSpPr>
          <p:nvPr>
            <p:ph idx="1"/>
          </p:nvPr>
        </p:nvSpPr>
        <p:spPr>
          <a:xfrm>
            <a:off x="533400" y="2209800"/>
            <a:ext cx="8167688" cy="4144963"/>
          </a:xfrm>
        </p:spPr>
        <p:txBody>
          <a:bodyPr/>
          <a:lstStyle/>
          <a:p>
            <a:pPr>
              <a:defRPr/>
            </a:pPr>
            <a:r>
              <a:rPr lang="en-US" sz="2800" dirty="0" smtClean="0">
                <a:ea typeface="MS PGothic" pitchFamily="34" charset="-128"/>
              </a:rPr>
              <a:t>Crops are not in uniform rows</a:t>
            </a:r>
          </a:p>
          <a:p>
            <a:pPr lvl="1">
              <a:defRPr/>
            </a:pPr>
            <a:r>
              <a:rPr lang="en-US" sz="2600" dirty="0" smtClean="0">
                <a:ea typeface="MS PGothic" pitchFamily="34" charset="-128"/>
              </a:rPr>
              <a:t>Consider </a:t>
            </a:r>
            <a:r>
              <a:rPr lang="en-US" sz="2600" dirty="0" err="1" smtClean="0">
                <a:ea typeface="MS PGothic" pitchFamily="34" charset="-128"/>
              </a:rPr>
              <a:t>hydrozoning</a:t>
            </a:r>
            <a:r>
              <a:rPr lang="en-US" sz="2600" dirty="0" smtClean="0">
                <a:ea typeface="MS PGothic" pitchFamily="34" charset="-128"/>
              </a:rPr>
              <a:t> and schedule irrigations based on plant needs</a:t>
            </a:r>
          </a:p>
          <a:p>
            <a:pPr lvl="1">
              <a:defRPr/>
            </a:pPr>
            <a:r>
              <a:rPr lang="en-US" sz="2600" dirty="0" smtClean="0">
                <a:ea typeface="MS PGothic" pitchFamily="34" charset="-128"/>
              </a:rPr>
              <a:t>Drip irrigation is a good way to conserve water</a:t>
            </a:r>
          </a:p>
          <a:p>
            <a:pPr>
              <a:defRPr/>
            </a:pPr>
            <a:r>
              <a:rPr lang="en-US" sz="2800" dirty="0" smtClean="0">
                <a:ea typeface="MS PGothic" pitchFamily="34" charset="-128"/>
              </a:rPr>
              <a:t>Higher planting density = greater water requirement</a:t>
            </a:r>
          </a:p>
          <a:p>
            <a:pPr lvl="1">
              <a:defRPr/>
            </a:pPr>
            <a:r>
              <a:rPr lang="en-US" sz="2600" dirty="0" smtClean="0">
                <a:ea typeface="MS PGothic" pitchFamily="34" charset="-128"/>
              </a:rPr>
              <a:t>Use soil amendments and mulches effectively to help with soil water retention</a:t>
            </a:r>
          </a:p>
          <a:p>
            <a:pPr lvl="1">
              <a:defRPr/>
            </a:pPr>
            <a:endParaRPr lang="en-US" sz="2400" dirty="0">
              <a:ea typeface="MS PGothic" pitchFamily="34" charset="-128"/>
            </a:endParaRPr>
          </a:p>
          <a:p>
            <a:pPr marL="228600" lvl="1" indent="0">
              <a:buFont typeface="Wingdings" pitchFamily="2" charset="2"/>
              <a:buNone/>
              <a:defRPr/>
            </a:pPr>
            <a:endParaRPr lang="en-US" sz="2400" dirty="0" smtClean="0">
              <a:ea typeface="MS PGothic"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Compost</a:t>
            </a:r>
            <a:endParaRPr lang="en-US" dirty="0">
              <a:ea typeface="+mj-ea"/>
              <a:cs typeface="+mj-cs"/>
            </a:endParaRPr>
          </a:p>
        </p:txBody>
      </p:sp>
      <p:sp>
        <p:nvSpPr>
          <p:cNvPr id="3" name="Content Placeholder 2"/>
          <p:cNvSpPr>
            <a:spLocks noGrp="1"/>
          </p:cNvSpPr>
          <p:nvPr>
            <p:ph idx="1"/>
          </p:nvPr>
        </p:nvSpPr>
        <p:spPr>
          <a:xfrm>
            <a:off x="498475" y="1601788"/>
            <a:ext cx="8167688" cy="4144962"/>
          </a:xfrm>
        </p:spPr>
        <p:txBody>
          <a:bodyPr/>
          <a:lstStyle/>
          <a:p>
            <a:pPr marL="0" indent="0" algn="ctr" eaLnBrk="1" fontAlgn="auto" hangingPunct="1">
              <a:spcAft>
                <a:spcPts val="0"/>
              </a:spcAft>
              <a:buFont typeface="Wingdings" pitchFamily="2" charset="2"/>
              <a:buNone/>
              <a:defRPr/>
            </a:pPr>
            <a:r>
              <a:rPr lang="en-US" sz="3200" b="1" dirty="0" smtClean="0">
                <a:solidFill>
                  <a:schemeClr val="tx1">
                    <a:lumMod val="65000"/>
                    <a:lumOff val="35000"/>
                  </a:schemeClr>
                </a:solidFill>
                <a:ea typeface="+mn-ea"/>
                <a:cs typeface="+mn-cs"/>
              </a:rPr>
              <a:t>How to Amend Soil with Compost </a:t>
            </a:r>
          </a:p>
          <a:p>
            <a:pPr eaLnBrk="1" fontAlgn="auto" hangingPunct="1">
              <a:spcAft>
                <a:spcPts val="0"/>
              </a:spcAft>
              <a:defRPr/>
            </a:pPr>
            <a:r>
              <a:rPr lang="en-US" sz="2400" dirty="0" smtClean="0">
                <a:solidFill>
                  <a:schemeClr val="tx1">
                    <a:lumMod val="65000"/>
                    <a:lumOff val="35000"/>
                  </a:schemeClr>
                </a:solidFill>
                <a:ea typeface="+mn-ea"/>
                <a:cs typeface="+mn-cs"/>
              </a:rPr>
              <a:t>Amend </a:t>
            </a:r>
            <a:r>
              <a:rPr lang="en-US" sz="2400" dirty="0">
                <a:solidFill>
                  <a:schemeClr val="tx1">
                    <a:lumMod val="65000"/>
                    <a:lumOff val="35000"/>
                  </a:schemeClr>
                </a:solidFill>
                <a:ea typeface="+mn-ea"/>
                <a:cs typeface="+mn-cs"/>
              </a:rPr>
              <a:t>entire planting site or bed when possible, adding at least 30% compost (by volume) to original soil </a:t>
            </a:r>
          </a:p>
          <a:p>
            <a:pPr eaLnBrk="1" fontAlgn="auto" hangingPunct="1">
              <a:spcAft>
                <a:spcPts val="0"/>
              </a:spcAft>
              <a:defRPr/>
            </a:pPr>
            <a:r>
              <a:rPr lang="en-US" sz="2400" dirty="0">
                <a:solidFill>
                  <a:schemeClr val="tx1">
                    <a:lumMod val="65000"/>
                    <a:lumOff val="35000"/>
                  </a:schemeClr>
                </a:solidFill>
                <a:ea typeface="+mn-ea"/>
                <a:cs typeface="+mn-cs"/>
              </a:rPr>
              <a:t> Thoroughly mix compost 6 inches to 2 feet deep (depending on depth of expected root zone) </a:t>
            </a:r>
          </a:p>
          <a:p>
            <a:pPr eaLnBrk="1" fontAlgn="auto" hangingPunct="1">
              <a:spcAft>
                <a:spcPts val="0"/>
              </a:spcAft>
              <a:defRPr/>
            </a:pPr>
            <a:r>
              <a:rPr lang="en-US" sz="2400" dirty="0">
                <a:solidFill>
                  <a:schemeClr val="tx1">
                    <a:lumMod val="65000"/>
                    <a:lumOff val="35000"/>
                  </a:schemeClr>
                </a:solidFill>
                <a:ea typeface="+mn-ea"/>
                <a:cs typeface="+mn-cs"/>
              </a:rPr>
              <a:t> Seed edibles directly into garden soil amended with compost or transplant seedlings/container plants into amended soil at same depth they were in their containers </a:t>
            </a:r>
          </a:p>
          <a:p>
            <a:pPr eaLnBrk="1" fontAlgn="auto" hangingPunct="1">
              <a:spcAft>
                <a:spcPts val="0"/>
              </a:spcAft>
              <a:defRPr/>
            </a:pPr>
            <a:r>
              <a:rPr lang="en-US" sz="2400" dirty="0">
                <a:solidFill>
                  <a:schemeClr val="tx1">
                    <a:lumMod val="65000"/>
                    <a:lumOff val="35000"/>
                  </a:schemeClr>
                </a:solidFill>
                <a:ea typeface="+mn-ea"/>
                <a:cs typeface="+mn-cs"/>
              </a:rPr>
              <a:t> Irrigate immediately and maintain a moist root zone through establishment </a:t>
            </a:r>
          </a:p>
          <a:p>
            <a:pPr eaLnBrk="1" fontAlgn="auto" hangingPunct="1">
              <a:spcAft>
                <a:spcPts val="0"/>
              </a:spcAft>
              <a:defRPr/>
            </a:pPr>
            <a:endParaRPr lang="en-US" dirty="0">
              <a:solidFill>
                <a:schemeClr val="tx1">
                  <a:lumMod val="65000"/>
                  <a:lumOff val="35000"/>
                </a:schemeClr>
              </a:solidFill>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2209800" y="4648200"/>
            <a:ext cx="4724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15000"/>
              </a:spcBef>
            </a:pPr>
            <a:endParaRPr lang="en-US" sz="2200"/>
          </a:p>
        </p:txBody>
      </p:sp>
      <p:sp>
        <p:nvSpPr>
          <p:cNvPr id="10" name="Rectangle 6"/>
          <p:cNvSpPr>
            <a:spLocks noChangeArrowheads="1"/>
          </p:cNvSpPr>
          <p:nvPr/>
        </p:nvSpPr>
        <p:spPr bwMode="auto">
          <a:xfrm>
            <a:off x="1244600" y="609600"/>
            <a:ext cx="6654800" cy="167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dirty="0">
                <a:solidFill>
                  <a:schemeClr val="tx2"/>
                </a:solidFill>
                <a:latin typeface="Arial Rounded MT Bold" pitchFamily="34" charset="0"/>
              </a:rPr>
              <a:t>What is a </a:t>
            </a:r>
            <a:br>
              <a:rPr lang="en-US" sz="4400" dirty="0">
                <a:solidFill>
                  <a:schemeClr val="tx2"/>
                </a:solidFill>
                <a:latin typeface="Arial Rounded MT Bold" pitchFamily="34" charset="0"/>
              </a:rPr>
            </a:br>
            <a:r>
              <a:rPr lang="en-US" sz="4400" dirty="0">
                <a:solidFill>
                  <a:schemeClr val="tx2"/>
                </a:solidFill>
                <a:latin typeface="Arial Rounded MT Bold" pitchFamily="34" charset="0"/>
              </a:rPr>
              <a:t>Master Gardener?</a:t>
            </a:r>
            <a:endParaRPr lang="en-US" sz="4400" i="1" dirty="0">
              <a:solidFill>
                <a:schemeClr val="tx2"/>
              </a:solidFill>
              <a:latin typeface="Arial Rounded MT Bold" pitchFamily="34" charset="0"/>
            </a:endParaRPr>
          </a:p>
        </p:txBody>
      </p:sp>
      <p:sp>
        <p:nvSpPr>
          <p:cNvPr id="11" name="TextBox 8"/>
          <p:cNvSpPr txBox="1">
            <a:spLocks noChangeArrowheads="1"/>
          </p:cNvSpPr>
          <p:nvPr/>
        </p:nvSpPr>
        <p:spPr bwMode="auto">
          <a:xfrm>
            <a:off x="3733800" y="2362200"/>
            <a:ext cx="5029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3600" dirty="0">
                <a:latin typeface="Calibri" pitchFamily="34" charset="0"/>
                <a:ea typeface="ＭＳ Ｐゴシック" pitchFamily="34" charset="-128"/>
              </a:rPr>
              <a:t> Volunteer Gardeners </a:t>
            </a:r>
          </a:p>
          <a:p>
            <a:pPr eaLnBrk="1" hangingPunct="1">
              <a:buFont typeface="Arial" charset="0"/>
              <a:buChar char="•"/>
            </a:pPr>
            <a:r>
              <a:rPr lang="en-US" sz="3600" dirty="0">
                <a:latin typeface="Calibri" pitchFamily="34" charset="0"/>
                <a:ea typeface="ＭＳ Ｐゴシック" pitchFamily="34" charset="-128"/>
              </a:rPr>
              <a:t> Trained and certified to volunteer for </a:t>
            </a:r>
            <a:r>
              <a:rPr lang="en-US" sz="3600" dirty="0" smtClean="0">
                <a:latin typeface="Calibri" pitchFamily="34" charset="0"/>
                <a:ea typeface="ＭＳ Ｐゴシック" pitchFamily="34" charset="-128"/>
              </a:rPr>
              <a:t>San Bernardino </a:t>
            </a:r>
            <a:r>
              <a:rPr lang="en-US" sz="3600" dirty="0">
                <a:latin typeface="Calibri" pitchFamily="34" charset="0"/>
                <a:ea typeface="ＭＳ Ｐゴシック" pitchFamily="34" charset="-128"/>
              </a:rPr>
              <a:t>County</a:t>
            </a:r>
          </a:p>
          <a:p>
            <a:pPr eaLnBrk="1" hangingPunct="1">
              <a:buFont typeface="Arial" charset="0"/>
              <a:buChar char="•"/>
            </a:pPr>
            <a:r>
              <a:rPr lang="en-US" sz="3600" dirty="0">
                <a:latin typeface="Calibri" pitchFamily="34" charset="0"/>
                <a:ea typeface="ＭＳ Ｐゴシック" pitchFamily="34" charset="-128"/>
              </a:rPr>
              <a:t> Utilize UCCE and MG peer-reviewed materials</a:t>
            </a:r>
          </a:p>
          <a:p>
            <a:pPr eaLnBrk="1" hangingPunct="1">
              <a:buFont typeface="Arial" charset="0"/>
              <a:buChar char="•"/>
            </a:pPr>
            <a:endParaRPr lang="en-US" sz="3600" dirty="0">
              <a:latin typeface="Calibri" pitchFamily="34" charset="0"/>
              <a:ea typeface="ＭＳ Ｐゴシック" pitchFamily="34" charset="-128"/>
            </a:endParaRPr>
          </a:p>
        </p:txBody>
      </p:sp>
      <p:pic>
        <p:nvPicPr>
          <p:cNvPr id="12" name="Picture 8" descr="eula at parkview 0106 pru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787650"/>
            <a:ext cx="29718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642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Mulch</a:t>
            </a:r>
            <a:endParaRPr lang="en-US" dirty="0">
              <a:ea typeface="+mj-ea"/>
              <a:cs typeface="+mj-cs"/>
            </a:endParaRPr>
          </a:p>
        </p:txBody>
      </p:sp>
      <p:sp>
        <p:nvSpPr>
          <p:cNvPr id="3" name="Content Placeholder 2"/>
          <p:cNvSpPr>
            <a:spLocks noGrp="1"/>
          </p:cNvSpPr>
          <p:nvPr>
            <p:ph idx="1"/>
          </p:nvPr>
        </p:nvSpPr>
        <p:spPr>
          <a:xfrm>
            <a:off x="498475" y="1741488"/>
            <a:ext cx="8167688" cy="4384675"/>
          </a:xfrm>
        </p:spPr>
        <p:txBody>
          <a:bodyPr/>
          <a:lstStyle/>
          <a:p>
            <a:pPr marL="0" indent="0" algn="ctr" eaLnBrk="1" fontAlgn="auto" hangingPunct="1">
              <a:spcAft>
                <a:spcPts val="0"/>
              </a:spcAft>
              <a:buFont typeface="Wingdings" pitchFamily="2" charset="2"/>
              <a:buNone/>
              <a:defRPr/>
            </a:pPr>
            <a:r>
              <a:rPr lang="en-US" sz="3200" b="1" dirty="0" smtClean="0">
                <a:solidFill>
                  <a:schemeClr val="tx1">
                    <a:lumMod val="65000"/>
                    <a:lumOff val="35000"/>
                  </a:schemeClr>
                </a:solidFill>
                <a:ea typeface="+mn-ea"/>
                <a:cs typeface="+mn-cs"/>
              </a:rPr>
              <a:t>How to Amend Soil with Mulch</a:t>
            </a:r>
          </a:p>
          <a:p>
            <a:pPr eaLnBrk="1" fontAlgn="auto" hangingPunct="1">
              <a:spcAft>
                <a:spcPts val="0"/>
              </a:spcAft>
              <a:defRPr/>
            </a:pPr>
            <a:r>
              <a:rPr lang="en-US" sz="2800" dirty="0" smtClean="0">
                <a:solidFill>
                  <a:schemeClr val="tx1">
                    <a:lumMod val="65000"/>
                    <a:lumOff val="35000"/>
                  </a:schemeClr>
                </a:solidFill>
                <a:ea typeface="+mn-ea"/>
                <a:cs typeface="+mn-cs"/>
              </a:rPr>
              <a:t> Apply 2.5-3.5 inches of mulch on top of the soil</a:t>
            </a:r>
          </a:p>
          <a:p>
            <a:pPr eaLnBrk="1" fontAlgn="auto" hangingPunct="1">
              <a:spcAft>
                <a:spcPts val="0"/>
              </a:spcAft>
              <a:defRPr/>
            </a:pPr>
            <a:r>
              <a:rPr lang="en-US" sz="2800" dirty="0" smtClean="0">
                <a:solidFill>
                  <a:schemeClr val="tx1">
                    <a:lumMod val="65000"/>
                    <a:lumOff val="35000"/>
                  </a:schemeClr>
                </a:solidFill>
                <a:ea typeface="+mn-ea"/>
                <a:cs typeface="+mn-cs"/>
              </a:rPr>
              <a:t> Carefully </a:t>
            </a:r>
            <a:r>
              <a:rPr lang="en-US" sz="2800" dirty="0">
                <a:solidFill>
                  <a:schemeClr val="tx1">
                    <a:lumMod val="65000"/>
                    <a:lumOff val="35000"/>
                  </a:schemeClr>
                </a:solidFill>
                <a:ea typeface="+mn-ea"/>
                <a:cs typeface="+mn-cs"/>
              </a:rPr>
              <a:t>spread compost around the base of plants using a shovel or </a:t>
            </a:r>
            <a:r>
              <a:rPr lang="en-US" sz="2800" dirty="0" smtClean="0">
                <a:solidFill>
                  <a:schemeClr val="tx1">
                    <a:lumMod val="65000"/>
                    <a:lumOff val="35000"/>
                  </a:schemeClr>
                </a:solidFill>
                <a:ea typeface="+mn-ea"/>
                <a:cs typeface="+mn-cs"/>
              </a:rPr>
              <a:t>rake</a:t>
            </a:r>
            <a:endParaRPr lang="en-US" sz="2800" dirty="0">
              <a:solidFill>
                <a:schemeClr val="tx1">
                  <a:lumMod val="65000"/>
                  <a:lumOff val="35000"/>
                </a:schemeClr>
              </a:solidFill>
              <a:ea typeface="+mn-ea"/>
              <a:cs typeface="+mn-cs"/>
            </a:endParaRPr>
          </a:p>
          <a:p>
            <a:pPr eaLnBrk="1" fontAlgn="auto" hangingPunct="1">
              <a:spcAft>
                <a:spcPts val="0"/>
              </a:spcAft>
              <a:defRPr/>
            </a:pPr>
            <a:r>
              <a:rPr lang="en-US" sz="2800" dirty="0" smtClean="0">
                <a:solidFill>
                  <a:schemeClr val="tx1">
                    <a:lumMod val="65000"/>
                    <a:lumOff val="35000"/>
                  </a:schemeClr>
                </a:solidFill>
                <a:ea typeface="+mn-ea"/>
                <a:cs typeface="+mn-cs"/>
              </a:rPr>
              <a:t> Avoid </a:t>
            </a:r>
            <a:r>
              <a:rPr lang="en-US" sz="2800" dirty="0">
                <a:solidFill>
                  <a:schemeClr val="tx1">
                    <a:lumMod val="65000"/>
                    <a:lumOff val="35000"/>
                  </a:schemeClr>
                </a:solidFill>
                <a:ea typeface="+mn-ea"/>
                <a:cs typeface="+mn-cs"/>
              </a:rPr>
              <a:t>applications around tree </a:t>
            </a:r>
            <a:r>
              <a:rPr lang="en-US" sz="2800" dirty="0" smtClean="0">
                <a:solidFill>
                  <a:schemeClr val="tx1">
                    <a:lumMod val="65000"/>
                    <a:lumOff val="35000"/>
                  </a:schemeClr>
                </a:solidFill>
                <a:ea typeface="+mn-ea"/>
                <a:cs typeface="+mn-cs"/>
              </a:rPr>
              <a:t>trunks</a:t>
            </a:r>
            <a:endParaRPr lang="en-US" sz="2800" dirty="0">
              <a:solidFill>
                <a:schemeClr val="tx1">
                  <a:lumMod val="65000"/>
                  <a:lumOff val="35000"/>
                </a:schemeClr>
              </a:solidFill>
              <a:ea typeface="+mn-ea"/>
              <a:cs typeface="+mn-cs"/>
            </a:endParaRPr>
          </a:p>
          <a:p>
            <a:pPr eaLnBrk="1" fontAlgn="auto" hangingPunct="1">
              <a:spcAft>
                <a:spcPts val="0"/>
              </a:spcAft>
              <a:defRPr/>
            </a:pPr>
            <a:r>
              <a:rPr lang="en-US" sz="2800" dirty="0" smtClean="0">
                <a:solidFill>
                  <a:schemeClr val="tx1">
                    <a:lumMod val="65000"/>
                    <a:lumOff val="35000"/>
                  </a:schemeClr>
                </a:solidFill>
                <a:ea typeface="+mn-ea"/>
                <a:cs typeface="+mn-cs"/>
              </a:rPr>
              <a:t> Apply </a:t>
            </a:r>
            <a:r>
              <a:rPr lang="en-US" sz="2800" dirty="0">
                <a:solidFill>
                  <a:schemeClr val="tx1">
                    <a:lumMod val="65000"/>
                    <a:lumOff val="35000"/>
                  </a:schemeClr>
                </a:solidFill>
                <a:ea typeface="+mn-ea"/>
                <a:cs typeface="+mn-cs"/>
              </a:rPr>
              <a:t>outward toward </a:t>
            </a:r>
            <a:r>
              <a:rPr lang="en-US" sz="2800" dirty="0" err="1">
                <a:solidFill>
                  <a:schemeClr val="tx1">
                    <a:lumMod val="65000"/>
                    <a:lumOff val="35000"/>
                  </a:schemeClr>
                </a:solidFill>
                <a:ea typeface="+mn-ea"/>
                <a:cs typeface="+mn-cs"/>
              </a:rPr>
              <a:t>dripline</a:t>
            </a:r>
            <a:r>
              <a:rPr lang="en-US" sz="2800" dirty="0">
                <a:solidFill>
                  <a:schemeClr val="tx1">
                    <a:lumMod val="65000"/>
                    <a:lumOff val="35000"/>
                  </a:schemeClr>
                </a:solidFill>
                <a:ea typeface="+mn-ea"/>
                <a:cs typeface="+mn-cs"/>
              </a:rPr>
              <a:t> of trees </a:t>
            </a:r>
          </a:p>
          <a:p>
            <a:pPr eaLnBrk="1" fontAlgn="auto" hangingPunct="1">
              <a:spcAft>
                <a:spcPts val="0"/>
              </a:spcAft>
              <a:defRPr/>
            </a:pPr>
            <a:endParaRPr lang="en-US" dirty="0">
              <a:solidFill>
                <a:schemeClr val="tx1">
                  <a:lumMod val="65000"/>
                  <a:lumOff val="35000"/>
                </a:schemeClr>
              </a:solidFill>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Fertilizing the Edible Landscape</a:t>
            </a:r>
            <a:endParaRPr lang="en-US" dirty="0">
              <a:ea typeface="+mj-ea"/>
              <a:cs typeface="+mj-cs"/>
            </a:endParaRPr>
          </a:p>
        </p:txBody>
      </p:sp>
      <p:sp>
        <p:nvSpPr>
          <p:cNvPr id="3" name="Content Placeholder 2"/>
          <p:cNvSpPr>
            <a:spLocks noGrp="1"/>
          </p:cNvSpPr>
          <p:nvPr>
            <p:ph idx="1"/>
          </p:nvPr>
        </p:nvSpPr>
        <p:spPr>
          <a:xfrm>
            <a:off x="498475" y="1803400"/>
            <a:ext cx="8167688" cy="4144963"/>
          </a:xfrm>
        </p:spPr>
        <p:txBody>
          <a:bodyPr/>
          <a:lstStyle/>
          <a:p>
            <a:pPr marL="0" indent="0" algn="ctr" eaLnBrk="1" fontAlgn="auto" hangingPunct="1">
              <a:spcAft>
                <a:spcPts val="0"/>
              </a:spcAft>
              <a:buFont typeface="Wingdings" pitchFamily="2" charset="2"/>
              <a:buNone/>
              <a:defRPr/>
            </a:pPr>
            <a:r>
              <a:rPr lang="en-US" sz="3200" b="1" dirty="0" smtClean="0">
                <a:solidFill>
                  <a:schemeClr val="tx1">
                    <a:lumMod val="65000"/>
                    <a:lumOff val="35000"/>
                  </a:schemeClr>
                </a:solidFill>
                <a:ea typeface="+mn-ea"/>
                <a:cs typeface="+mn-cs"/>
              </a:rPr>
              <a:t>Chemical vs. Organic Fertilizers</a:t>
            </a:r>
          </a:p>
          <a:p>
            <a:pPr eaLnBrk="1" fontAlgn="auto" hangingPunct="1">
              <a:spcAft>
                <a:spcPts val="0"/>
              </a:spcAft>
              <a:defRPr/>
            </a:pPr>
            <a:r>
              <a:rPr lang="en-US" sz="2600" dirty="0" smtClean="0">
                <a:solidFill>
                  <a:schemeClr val="tx1">
                    <a:lumMod val="65000"/>
                    <a:lumOff val="35000"/>
                  </a:schemeClr>
                </a:solidFill>
                <a:ea typeface="+mn-ea"/>
                <a:cs typeface="+mn-cs"/>
              </a:rPr>
              <a:t>Plants </a:t>
            </a:r>
            <a:r>
              <a:rPr lang="en-US" sz="2600" dirty="0">
                <a:solidFill>
                  <a:schemeClr val="tx1">
                    <a:lumMod val="65000"/>
                    <a:lumOff val="35000"/>
                  </a:schemeClr>
                </a:solidFill>
                <a:ea typeface="+mn-ea"/>
                <a:cs typeface="+mn-cs"/>
              </a:rPr>
              <a:t>take up nutrients from organic and chemical sources (no preference)</a:t>
            </a:r>
          </a:p>
          <a:p>
            <a:pPr eaLnBrk="1" fontAlgn="auto" hangingPunct="1">
              <a:spcAft>
                <a:spcPts val="0"/>
              </a:spcAft>
              <a:defRPr/>
            </a:pPr>
            <a:r>
              <a:rPr lang="en-US" sz="2600" dirty="0">
                <a:solidFill>
                  <a:schemeClr val="tx1">
                    <a:lumMod val="65000"/>
                    <a:lumOff val="35000"/>
                  </a:schemeClr>
                </a:solidFill>
                <a:ea typeface="+mn-ea"/>
                <a:cs typeface="+mn-cs"/>
              </a:rPr>
              <a:t>Organic fertilizers feed soil microbes and require them for breakdown (“Feed the soil”)</a:t>
            </a:r>
          </a:p>
          <a:p>
            <a:pPr eaLnBrk="1" fontAlgn="auto" hangingPunct="1">
              <a:spcAft>
                <a:spcPts val="0"/>
              </a:spcAft>
              <a:defRPr/>
            </a:pPr>
            <a:r>
              <a:rPr lang="en-US" sz="2600" dirty="0">
                <a:solidFill>
                  <a:schemeClr val="tx1">
                    <a:lumMod val="65000"/>
                    <a:lumOff val="35000"/>
                  </a:schemeClr>
                </a:solidFill>
                <a:ea typeface="+mn-ea"/>
                <a:cs typeface="+mn-cs"/>
              </a:rPr>
              <a:t>Microbes </a:t>
            </a:r>
            <a:r>
              <a:rPr lang="en-US" sz="2600" dirty="0" smtClean="0">
                <a:solidFill>
                  <a:schemeClr val="tx1">
                    <a:lumMod val="65000"/>
                    <a:lumOff val="35000"/>
                  </a:schemeClr>
                </a:solidFill>
                <a:ea typeface="+mn-ea"/>
                <a:cs typeface="+mn-cs"/>
              </a:rPr>
              <a:t>convert </a:t>
            </a:r>
            <a:r>
              <a:rPr lang="en-US" sz="2600" dirty="0">
                <a:solidFill>
                  <a:schemeClr val="tx1">
                    <a:lumMod val="65000"/>
                    <a:lumOff val="35000"/>
                  </a:schemeClr>
                </a:solidFill>
                <a:ea typeface="+mn-ea"/>
                <a:cs typeface="+mn-cs"/>
              </a:rPr>
              <a:t>nutrients from organic form into a plant-available (soluble) form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1296988"/>
            <a:ext cx="8167688" cy="5294312"/>
          </a:xfrm>
        </p:spPr>
        <p:txBody>
          <a:bodyPr/>
          <a:lstStyle/>
          <a:p>
            <a:pPr>
              <a:defRPr/>
            </a:pPr>
            <a:r>
              <a:rPr lang="en-US" sz="2400" dirty="0" smtClean="0"/>
              <a:t>Chemical fertilizers:</a:t>
            </a:r>
          </a:p>
          <a:p>
            <a:pPr lvl="1">
              <a:defRPr/>
            </a:pPr>
            <a:r>
              <a:rPr lang="en-US" sz="2000" dirty="0" smtClean="0"/>
              <a:t>Provide precise nutrient amounts quickly and simply at low cost</a:t>
            </a:r>
          </a:p>
          <a:p>
            <a:pPr lvl="1">
              <a:defRPr/>
            </a:pPr>
            <a:r>
              <a:rPr lang="en-US" sz="2000" dirty="0" smtClean="0"/>
              <a:t>But they are made from nonrenewable fossil fuels, they may not promote soil health, and it’s easy to overfertilize</a:t>
            </a:r>
          </a:p>
          <a:p>
            <a:pPr>
              <a:defRPr/>
            </a:pPr>
            <a:r>
              <a:rPr lang="en-US" sz="2400" dirty="0" smtClean="0"/>
              <a:t>Organic fertilizers:</a:t>
            </a:r>
          </a:p>
          <a:p>
            <a:pPr lvl="1">
              <a:defRPr/>
            </a:pPr>
            <a:r>
              <a:rPr lang="en-US" sz="2000" dirty="0" smtClean="0"/>
              <a:t>They are renewable and biodegradable, they may improve soil structure, slow release of nutrients so it’s not easy to overfertilize, and they can utilize waste</a:t>
            </a:r>
          </a:p>
          <a:p>
            <a:pPr lvl="1">
              <a:defRPr/>
            </a:pPr>
            <a:r>
              <a:rPr lang="en-US" sz="2000" dirty="0" smtClean="0"/>
              <a:t>But nutrient content is often lower so they’re bulkier, correcting deficiencies may be slow, the nutrient content of manures and compost is often unknown, and they are often more expensive</a:t>
            </a:r>
          </a:p>
          <a:p>
            <a:pPr>
              <a:defRPr/>
            </a:pPr>
            <a:r>
              <a:rPr lang="en-US" dirty="0" smtClean="0"/>
              <a:t>The goal should be to improve soil nutrition with products that are natural, renewable, and not-too-distant at the lowest cost and effort.</a:t>
            </a:r>
            <a:endParaRPr lang="en-US" dirty="0"/>
          </a:p>
        </p:txBody>
      </p:sp>
      <p:sp>
        <p:nvSpPr>
          <p:cNvPr id="4" name="Title 1"/>
          <p:cNvSpPr>
            <a:spLocks noGrp="1"/>
          </p:cNvSpPr>
          <p:nvPr>
            <p:ph type="title"/>
          </p:nvPr>
        </p:nvSpPr>
        <p:spPr>
          <a:xfrm>
            <a:off x="498475" y="484188"/>
            <a:ext cx="8167688" cy="649287"/>
          </a:xfrm>
        </p:spPr>
        <p:txBody>
          <a:bodyPr/>
          <a:lstStyle/>
          <a:p>
            <a:pPr eaLnBrk="1" fontAlgn="auto" hangingPunct="1">
              <a:spcAft>
                <a:spcPts val="0"/>
              </a:spcAft>
              <a:defRPr/>
            </a:pPr>
            <a:r>
              <a:rPr lang="en-US" dirty="0" smtClean="0">
                <a:ea typeface="+mj-ea"/>
                <a:cs typeface="+mj-cs"/>
              </a:rPr>
              <a:t>Chemical vs. Organic Fertilization</a:t>
            </a:r>
            <a:endParaRPr lang="en-US" dirty="0">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676275"/>
          </a:xfrm>
        </p:spPr>
        <p:txBody>
          <a:bodyPr/>
          <a:lstStyle/>
          <a:p>
            <a:pPr>
              <a:defRPr/>
            </a:pPr>
            <a:r>
              <a:rPr lang="en-US" dirty="0" smtClean="0"/>
              <a:t>Organic Fertilizer Categories</a:t>
            </a:r>
            <a:endParaRPr lang="en-US" dirty="0"/>
          </a:p>
        </p:txBody>
      </p:sp>
      <p:sp>
        <p:nvSpPr>
          <p:cNvPr id="3" name="Content Placeholder 2"/>
          <p:cNvSpPr>
            <a:spLocks noGrp="1"/>
          </p:cNvSpPr>
          <p:nvPr>
            <p:ph idx="1"/>
          </p:nvPr>
        </p:nvSpPr>
        <p:spPr>
          <a:xfrm>
            <a:off x="498475" y="1309688"/>
            <a:ext cx="8167688" cy="4816475"/>
          </a:xfrm>
        </p:spPr>
        <p:txBody>
          <a:bodyPr/>
          <a:lstStyle/>
          <a:p>
            <a:pPr>
              <a:defRPr/>
            </a:pPr>
            <a:r>
              <a:rPr lang="en-US" sz="2400" dirty="0" smtClean="0"/>
              <a:t>Animal-based</a:t>
            </a:r>
            <a:endParaRPr lang="en-US" sz="2400" dirty="0"/>
          </a:p>
          <a:p>
            <a:pPr lvl="1">
              <a:defRPr/>
            </a:pPr>
            <a:r>
              <a:rPr lang="en-US" sz="2000" dirty="0" smtClean="0"/>
              <a:t>Animal killed (blood, bone, &amp; feather meals and fish products)</a:t>
            </a:r>
          </a:p>
          <a:p>
            <a:pPr lvl="1">
              <a:defRPr/>
            </a:pPr>
            <a:r>
              <a:rPr lang="en-US" sz="2000" dirty="0" smtClean="0"/>
              <a:t>Animals not killed (bat guano, manures)</a:t>
            </a:r>
            <a:endParaRPr lang="en-US" sz="2000" dirty="0">
              <a:solidFill>
                <a:schemeClr val="tx1">
                  <a:lumMod val="65000"/>
                  <a:lumOff val="35000"/>
                </a:schemeClr>
              </a:solidFill>
            </a:endParaRPr>
          </a:p>
          <a:p>
            <a:pPr>
              <a:defRPr/>
            </a:pPr>
            <a:r>
              <a:rPr lang="en-US" sz="2400" dirty="0" smtClean="0"/>
              <a:t>Plant-based</a:t>
            </a:r>
          </a:p>
          <a:p>
            <a:pPr lvl="1">
              <a:defRPr/>
            </a:pPr>
            <a:r>
              <a:rPr lang="en-US" sz="2000" dirty="0" smtClean="0"/>
              <a:t>Alfalfa, cottonseed, and soybean meals, kelp/seaweed</a:t>
            </a:r>
          </a:p>
          <a:p>
            <a:pPr>
              <a:defRPr/>
            </a:pPr>
            <a:r>
              <a:rPr lang="en-US" sz="2400" dirty="0" smtClean="0">
                <a:solidFill>
                  <a:schemeClr val="tx1">
                    <a:lumMod val="65000"/>
                    <a:lumOff val="35000"/>
                  </a:schemeClr>
                </a:solidFill>
              </a:rPr>
              <a:t>Compost</a:t>
            </a:r>
          </a:p>
          <a:p>
            <a:pPr lvl="1">
              <a:defRPr/>
            </a:pPr>
            <a:r>
              <a:rPr lang="en-US" sz="2000" dirty="0">
                <a:solidFill>
                  <a:schemeClr val="tx1">
                    <a:lumMod val="65000"/>
                    <a:lumOff val="35000"/>
                  </a:schemeClr>
                </a:solidFill>
              </a:rPr>
              <a:t>Usually considered a soil amendment, not </a:t>
            </a:r>
            <a:r>
              <a:rPr lang="en-US" sz="2000" dirty="0" smtClean="0">
                <a:solidFill>
                  <a:schemeClr val="tx1">
                    <a:lumMod val="65000"/>
                    <a:lumOff val="35000"/>
                  </a:schemeClr>
                </a:solidFill>
              </a:rPr>
              <a:t>fertilizer</a:t>
            </a:r>
            <a:endParaRPr lang="en-US" sz="2000" dirty="0">
              <a:solidFill>
                <a:schemeClr val="tx1">
                  <a:lumMod val="65000"/>
                  <a:lumOff val="35000"/>
                </a:schemeClr>
              </a:solidFill>
            </a:endParaRPr>
          </a:p>
          <a:p>
            <a:pPr>
              <a:defRPr/>
            </a:pPr>
            <a:r>
              <a:rPr lang="en-US" sz="2400" dirty="0" smtClean="0"/>
              <a:t>Mined organic fertilizers</a:t>
            </a:r>
          </a:p>
          <a:p>
            <a:pPr lvl="1">
              <a:defRPr/>
            </a:pPr>
            <a:r>
              <a:rPr lang="en-US" sz="2000" dirty="0" smtClean="0"/>
              <a:t>Phosphorus: Soft rock phosphate</a:t>
            </a:r>
          </a:p>
          <a:p>
            <a:pPr lvl="1">
              <a:defRPr/>
            </a:pPr>
            <a:r>
              <a:rPr lang="en-US" sz="2000" dirty="0" smtClean="0"/>
              <a:t>Potassium: Muriate of potash, sulfate of potash, greensand</a:t>
            </a:r>
            <a:endParaRPr lang="en-US" sz="20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ctrTitle"/>
          </p:nvPr>
        </p:nvSpPr>
        <p:spPr bwMode="auto">
          <a:xfrm>
            <a:off x="2503488" y="3751263"/>
            <a:ext cx="5591175" cy="133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i="1" smtClean="0"/>
              <a:t>Vegetables</a:t>
            </a:r>
          </a:p>
        </p:txBody>
      </p:sp>
      <p:sp>
        <p:nvSpPr>
          <p:cNvPr id="2" name="Subtitle 1"/>
          <p:cNvSpPr>
            <a:spLocks noGrp="1"/>
          </p:cNvSpPr>
          <p:nvPr>
            <p:ph type="subTitle" idx="1"/>
          </p:nvPr>
        </p:nvSpPr>
        <p:spPr>
          <a:xfrm>
            <a:off x="3613150" y="5213350"/>
            <a:ext cx="4481513" cy="1027113"/>
          </a:xfrm>
        </p:spPr>
        <p:txBody>
          <a:bodyPr/>
          <a:lstStyle/>
          <a:p>
            <a:pPr>
              <a:defRPr/>
            </a:pP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09600" y="609600"/>
            <a:ext cx="84201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solidFill>
                  <a:srgbClr val="801D41"/>
                </a:solidFill>
              </a:rPr>
              <a:t>Incorporating Vegetables                          into your Landscape…</a:t>
            </a:r>
          </a:p>
        </p:txBody>
      </p:sp>
      <p:sp>
        <p:nvSpPr>
          <p:cNvPr id="155651" name="Rectangle 3"/>
          <p:cNvSpPr>
            <a:spLocks noGrp="1" noChangeArrowheads="1"/>
          </p:cNvSpPr>
          <p:nvPr>
            <p:ph type="body" idx="1"/>
          </p:nvPr>
        </p:nvSpPr>
        <p:spPr bwMode="auto">
          <a:xfrm>
            <a:off x="762000" y="1981200"/>
            <a:ext cx="82296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buFont typeface="Wingdings" pitchFamily="2" charset="2"/>
              <a:buNone/>
              <a:defRPr/>
            </a:pPr>
            <a:r>
              <a:rPr lang="en-US" sz="2400"/>
              <a:t>Make a list of edibles you like and that grow well in your climate </a:t>
            </a:r>
            <a:r>
              <a:rPr lang="en-US" sz="1600"/>
              <a:t>(table 2.3 &amp; 3.5)</a:t>
            </a:r>
          </a:p>
          <a:p>
            <a:pPr>
              <a:lnSpc>
                <a:spcPct val="80000"/>
              </a:lnSpc>
              <a:defRPr/>
            </a:pPr>
            <a:r>
              <a:rPr lang="en-US" sz="2400"/>
              <a:t>Identify the cultural needs of each</a:t>
            </a:r>
          </a:p>
          <a:p>
            <a:pPr lvl="1">
              <a:lnSpc>
                <a:spcPct val="80000"/>
              </a:lnSpc>
              <a:defRPr/>
            </a:pPr>
            <a:r>
              <a:rPr lang="en-US" sz="2000"/>
              <a:t>Sun vs. shade</a:t>
            </a:r>
          </a:p>
          <a:p>
            <a:pPr lvl="1">
              <a:lnSpc>
                <a:spcPct val="80000"/>
              </a:lnSpc>
              <a:defRPr/>
            </a:pPr>
            <a:r>
              <a:rPr lang="en-US" sz="2000"/>
              <a:t>Soil ph</a:t>
            </a:r>
          </a:p>
          <a:p>
            <a:pPr lvl="1">
              <a:lnSpc>
                <a:spcPct val="80000"/>
              </a:lnSpc>
              <a:defRPr/>
            </a:pPr>
            <a:r>
              <a:rPr lang="en-US" sz="2000"/>
              <a:t>Water requirements</a:t>
            </a:r>
          </a:p>
          <a:p>
            <a:pPr lvl="1">
              <a:lnSpc>
                <a:spcPct val="80000"/>
              </a:lnSpc>
              <a:defRPr/>
            </a:pPr>
            <a:r>
              <a:rPr lang="en-US" sz="2000"/>
              <a:t>Nutrient requirements</a:t>
            </a:r>
          </a:p>
          <a:p>
            <a:pPr>
              <a:lnSpc>
                <a:spcPct val="80000"/>
              </a:lnSpc>
              <a:defRPr/>
            </a:pPr>
            <a:r>
              <a:rPr lang="en-US" sz="2400"/>
              <a:t>Realize that some plants may not be compatible with certain areas or existing plants</a:t>
            </a:r>
          </a:p>
          <a:p>
            <a:pPr>
              <a:lnSpc>
                <a:spcPct val="80000"/>
              </a:lnSpc>
              <a:defRPr/>
            </a:pPr>
            <a:r>
              <a:rPr lang="en-US" sz="2400"/>
              <a:t>Be aware of overall form</a:t>
            </a:r>
          </a:p>
          <a:p>
            <a:pPr lvl="1">
              <a:lnSpc>
                <a:spcPct val="80000"/>
              </a:lnSpc>
              <a:defRPr/>
            </a:pPr>
            <a:r>
              <a:rPr lang="en-US" sz="2000"/>
              <a:t>Size, shape, color, flowers, fruit</a:t>
            </a:r>
          </a:p>
          <a:p>
            <a:pPr>
              <a:lnSpc>
                <a:spcPct val="80000"/>
              </a:lnSpc>
              <a:defRPr/>
            </a:pPr>
            <a:r>
              <a:rPr lang="en-US" sz="2400"/>
              <a:t>Identify any pests/diseases that are common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6096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solidFill>
                  <a:srgbClr val="801D41"/>
                </a:solidFill>
              </a:rPr>
              <a:t>Choosing Varieties That Best              Suit your Needs</a:t>
            </a:r>
          </a:p>
        </p:txBody>
      </p:sp>
      <p:sp>
        <p:nvSpPr>
          <p:cNvPr id="157699" name="Rectangle 3"/>
          <p:cNvSpPr>
            <a:spLocks noGrp="1" noChangeArrowheads="1"/>
          </p:cNvSpPr>
          <p:nvPr>
            <p:ph type="body" idx="1"/>
          </p:nvPr>
        </p:nvSpPr>
        <p:spPr bwMode="auto">
          <a:xfrm>
            <a:off x="990600" y="2209800"/>
            <a:ext cx="7772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3200"/>
              <a:t>Some plants have varieties / cultivars that are better suited in your landscape</a:t>
            </a:r>
          </a:p>
          <a:p>
            <a:pPr lvl="1">
              <a:defRPr/>
            </a:pPr>
            <a:r>
              <a:rPr lang="en-US" sz="2800"/>
              <a:t>Drought tolerance</a:t>
            </a:r>
          </a:p>
          <a:p>
            <a:pPr lvl="1">
              <a:defRPr/>
            </a:pPr>
            <a:r>
              <a:rPr lang="en-US" sz="2800"/>
              <a:t>Salt tolerance</a:t>
            </a:r>
          </a:p>
          <a:p>
            <a:pPr lvl="1">
              <a:defRPr/>
            </a:pPr>
            <a:r>
              <a:rPr lang="en-US" sz="2800"/>
              <a:t>Disease resistance</a:t>
            </a:r>
          </a:p>
          <a:p>
            <a:pPr lvl="1">
              <a:defRPr/>
            </a:pPr>
            <a:r>
              <a:rPr lang="en-US" sz="2800"/>
              <a:t>Pest resistance</a:t>
            </a:r>
          </a:p>
          <a:p>
            <a:pPr lvl="1">
              <a:defRPr/>
            </a:pPr>
            <a:r>
              <a:rPr lang="en-US" sz="2800"/>
              <a:t>Striking or more profound colors</a:t>
            </a:r>
          </a:p>
        </p:txBody>
      </p:sp>
      <p:grpSp>
        <p:nvGrpSpPr>
          <p:cNvPr id="50180" name="Group 4"/>
          <p:cNvGrpSpPr>
            <a:grpSpLocks/>
          </p:cNvGrpSpPr>
          <p:nvPr/>
        </p:nvGrpSpPr>
        <p:grpSpPr bwMode="auto">
          <a:xfrm>
            <a:off x="6969125" y="3295650"/>
            <a:ext cx="2036763" cy="2095500"/>
            <a:chOff x="4390" y="2076"/>
            <a:chExt cx="1283" cy="1320"/>
          </a:xfrm>
        </p:grpSpPr>
        <p:pic>
          <p:nvPicPr>
            <p:cNvPr id="50181" name="Picture 5" descr="Eureka Hybrid Cuc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 y="2076"/>
              <a:ext cx="1283" cy="12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2" name="Text Box 6"/>
            <p:cNvSpPr txBox="1">
              <a:spLocks noChangeArrowheads="1"/>
            </p:cNvSpPr>
            <p:nvPr/>
          </p:nvSpPr>
          <p:spPr bwMode="auto">
            <a:xfrm>
              <a:off x="4390" y="3184"/>
              <a:ext cx="128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a:solidFill>
                    <a:schemeClr val="bg1"/>
                  </a:solidFill>
                </a:rPr>
                <a:t>http://gurneys.com</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1"/>
          </p:nvPr>
        </p:nvSpPr>
        <p:spPr bwMode="auto">
          <a:xfrm>
            <a:off x="498475" y="1981200"/>
            <a:ext cx="8167688" cy="4144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2800"/>
              <a:t>Vegetable crops perform best when well irrigated and receive at least 6-8 hours of sunlight</a:t>
            </a:r>
          </a:p>
          <a:p>
            <a:pPr>
              <a:defRPr/>
            </a:pPr>
            <a:r>
              <a:rPr lang="en-US" sz="2800"/>
              <a:t>Vegetables can be used as</a:t>
            </a:r>
          </a:p>
          <a:p>
            <a:pPr lvl="1">
              <a:defRPr/>
            </a:pPr>
            <a:r>
              <a:rPr lang="en-US" sz="2400"/>
              <a:t>Ground covers</a:t>
            </a:r>
          </a:p>
          <a:p>
            <a:pPr lvl="1">
              <a:defRPr/>
            </a:pPr>
            <a:r>
              <a:rPr lang="en-US" sz="2400"/>
              <a:t>Annual low border bedding plants</a:t>
            </a:r>
          </a:p>
          <a:p>
            <a:pPr lvl="1">
              <a:defRPr/>
            </a:pPr>
            <a:r>
              <a:rPr lang="en-US" sz="2400"/>
              <a:t>Visual screens</a:t>
            </a:r>
          </a:p>
          <a:p>
            <a:pPr lvl="1">
              <a:defRPr/>
            </a:pPr>
            <a:r>
              <a:rPr lang="en-US" sz="2400"/>
              <a:t>Trellis vines</a:t>
            </a:r>
          </a:p>
          <a:p>
            <a:pPr lvl="1">
              <a:defRPr/>
            </a:pPr>
            <a:r>
              <a:rPr lang="en-US" sz="2400"/>
              <a:t>Hanging baskets/containers</a:t>
            </a:r>
          </a:p>
          <a:p>
            <a:pPr lvl="1">
              <a:defRPr/>
            </a:pPr>
            <a:endParaRPr lang="en-US" sz="2400"/>
          </a:p>
        </p:txBody>
      </p:sp>
      <p:pic>
        <p:nvPicPr>
          <p:cNvPr id="51203" name="Picture 4" descr="poasup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200400"/>
            <a:ext cx="3148013" cy="3148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4" name="Rectangle 4"/>
          <p:cNvSpPr>
            <a:spLocks noChangeArrowheads="1"/>
          </p:cNvSpPr>
          <p:nvPr/>
        </p:nvSpPr>
        <p:spPr bwMode="auto">
          <a:xfrm>
            <a:off x="4572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600">
                <a:solidFill>
                  <a:srgbClr val="801D41"/>
                </a:solidFill>
                <a:latin typeface="Cambria" pitchFamily="18" charset="0"/>
              </a:rPr>
              <a:t>Site Selection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body" sz="half" idx="1"/>
          </p:nvPr>
        </p:nvSpPr>
        <p:spPr bwMode="auto">
          <a:xfrm>
            <a:off x="838200" y="1527175"/>
            <a:ext cx="42291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a:lnSpc>
                <a:spcPct val="70000"/>
              </a:lnSpc>
              <a:buFont typeface="Wingdings" pitchFamily="2" charset="2"/>
              <a:buNone/>
              <a:defRPr/>
            </a:pPr>
            <a:r>
              <a:rPr lang="en-US" sz="2000"/>
              <a:t>Alpine strawberry</a:t>
            </a:r>
          </a:p>
          <a:p>
            <a:pPr>
              <a:lnSpc>
                <a:spcPct val="70000"/>
              </a:lnSpc>
              <a:buFont typeface="Wingdings" pitchFamily="2" charset="2"/>
              <a:buNone/>
              <a:defRPr/>
            </a:pPr>
            <a:r>
              <a:rPr lang="en-US" sz="2000"/>
              <a:t>Blueberry (lowbush)</a:t>
            </a:r>
          </a:p>
          <a:p>
            <a:pPr>
              <a:lnSpc>
                <a:spcPct val="70000"/>
              </a:lnSpc>
              <a:buFont typeface="Wingdings" pitchFamily="2" charset="2"/>
              <a:buNone/>
              <a:defRPr/>
            </a:pPr>
            <a:r>
              <a:rPr lang="en-US" sz="2000"/>
              <a:t>Chamomile</a:t>
            </a:r>
          </a:p>
          <a:p>
            <a:pPr>
              <a:lnSpc>
                <a:spcPct val="70000"/>
              </a:lnSpc>
              <a:buFont typeface="Wingdings" pitchFamily="2" charset="2"/>
              <a:buNone/>
              <a:defRPr/>
            </a:pPr>
            <a:r>
              <a:rPr lang="en-US" sz="2000"/>
              <a:t>Cranberry</a:t>
            </a:r>
          </a:p>
          <a:p>
            <a:pPr>
              <a:lnSpc>
                <a:spcPct val="70000"/>
              </a:lnSpc>
              <a:buFont typeface="Wingdings" pitchFamily="2" charset="2"/>
              <a:buNone/>
              <a:defRPr/>
            </a:pPr>
            <a:r>
              <a:rPr lang="en-US" sz="2000"/>
              <a:t>Cucumber</a:t>
            </a:r>
          </a:p>
          <a:p>
            <a:pPr>
              <a:lnSpc>
                <a:spcPct val="70000"/>
              </a:lnSpc>
              <a:buFont typeface="Wingdings" pitchFamily="2" charset="2"/>
              <a:buNone/>
              <a:defRPr/>
            </a:pPr>
            <a:r>
              <a:rPr lang="en-US" sz="2000"/>
              <a:t>Lingonberry</a:t>
            </a:r>
          </a:p>
          <a:p>
            <a:pPr>
              <a:lnSpc>
                <a:spcPct val="70000"/>
              </a:lnSpc>
              <a:buFont typeface="Wingdings" pitchFamily="2" charset="2"/>
              <a:buNone/>
              <a:defRPr/>
            </a:pPr>
            <a:r>
              <a:rPr lang="en-US" sz="2000"/>
              <a:t>Mint (creeping)</a:t>
            </a:r>
          </a:p>
          <a:p>
            <a:pPr>
              <a:lnSpc>
                <a:spcPct val="70000"/>
              </a:lnSpc>
              <a:buFont typeface="Wingdings" pitchFamily="2" charset="2"/>
              <a:buNone/>
              <a:defRPr/>
            </a:pPr>
            <a:r>
              <a:rPr lang="en-US" sz="2000"/>
              <a:t>Natal plum (dwarf)</a:t>
            </a:r>
          </a:p>
          <a:p>
            <a:pPr>
              <a:lnSpc>
                <a:spcPct val="70000"/>
              </a:lnSpc>
              <a:buFont typeface="Wingdings" pitchFamily="2" charset="2"/>
              <a:buNone/>
              <a:defRPr/>
            </a:pPr>
            <a:r>
              <a:rPr lang="en-US" sz="2000"/>
              <a:t>Oca</a:t>
            </a:r>
          </a:p>
          <a:p>
            <a:pPr>
              <a:lnSpc>
                <a:spcPct val="70000"/>
              </a:lnSpc>
              <a:buFont typeface="Wingdings" pitchFamily="2" charset="2"/>
              <a:buNone/>
              <a:defRPr/>
            </a:pPr>
            <a:r>
              <a:rPr lang="en-US" sz="2000"/>
              <a:t>Peanut (temporary cover)</a:t>
            </a:r>
          </a:p>
        </p:txBody>
      </p:sp>
      <p:sp>
        <p:nvSpPr>
          <p:cNvPr id="52227" name="Rectangle 3"/>
          <p:cNvSpPr>
            <a:spLocks noGrp="1" noChangeArrowheads="1"/>
          </p:cNvSpPr>
          <p:nvPr>
            <p:ph type="body" sz="half" idx="2"/>
          </p:nvPr>
        </p:nvSpPr>
        <p:spPr bwMode="auto">
          <a:xfrm>
            <a:off x="4441825" y="1512888"/>
            <a:ext cx="45593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70000"/>
              </a:lnSpc>
              <a:buFont typeface="Wingdings" pitchFamily="2" charset="2"/>
              <a:buNone/>
            </a:pPr>
            <a:r>
              <a:rPr lang="en-US" sz="2000" smtClean="0"/>
              <a:t>Rosemary (trailing)</a:t>
            </a:r>
          </a:p>
          <a:p>
            <a:pPr>
              <a:lnSpc>
                <a:spcPct val="70000"/>
              </a:lnSpc>
              <a:buFont typeface="Wingdings" pitchFamily="2" charset="2"/>
              <a:buNone/>
            </a:pPr>
            <a:r>
              <a:rPr lang="en-US" sz="2000" smtClean="0"/>
              <a:t>Sweet potato (temporary)</a:t>
            </a:r>
          </a:p>
          <a:p>
            <a:pPr>
              <a:lnSpc>
                <a:spcPct val="70000"/>
              </a:lnSpc>
              <a:buFont typeface="Wingdings" pitchFamily="2" charset="2"/>
              <a:buNone/>
            </a:pPr>
            <a:r>
              <a:rPr lang="en-US" sz="2000" smtClean="0"/>
              <a:t>Sweet woodruff</a:t>
            </a:r>
          </a:p>
          <a:p>
            <a:pPr>
              <a:lnSpc>
                <a:spcPct val="70000"/>
              </a:lnSpc>
              <a:buFont typeface="Wingdings" pitchFamily="2" charset="2"/>
              <a:buNone/>
            </a:pPr>
            <a:r>
              <a:rPr lang="en-US" sz="2000" smtClean="0"/>
              <a:t>Thyme</a:t>
            </a:r>
          </a:p>
          <a:p>
            <a:pPr>
              <a:lnSpc>
                <a:spcPct val="70000"/>
              </a:lnSpc>
              <a:buFont typeface="Wingdings" pitchFamily="2" charset="2"/>
              <a:buNone/>
            </a:pPr>
            <a:r>
              <a:rPr lang="en-US" sz="2000" smtClean="0"/>
              <a:t>Wintergreen</a:t>
            </a:r>
          </a:p>
        </p:txBody>
      </p:sp>
      <p:grpSp>
        <p:nvGrpSpPr>
          <p:cNvPr id="52228" name="Group 4"/>
          <p:cNvGrpSpPr>
            <a:grpSpLocks/>
          </p:cNvGrpSpPr>
          <p:nvPr/>
        </p:nvGrpSpPr>
        <p:grpSpPr bwMode="auto">
          <a:xfrm>
            <a:off x="4495800" y="3884613"/>
            <a:ext cx="4419600" cy="2774950"/>
            <a:chOff x="2832" y="2447"/>
            <a:chExt cx="2928" cy="1894"/>
          </a:xfrm>
        </p:grpSpPr>
        <p:pic>
          <p:nvPicPr>
            <p:cNvPr id="52230" name="Picture 5" descr="alpine strawbe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2447"/>
              <a:ext cx="2928" cy="18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 Box 6"/>
            <p:cNvSpPr txBox="1">
              <a:spLocks noChangeArrowheads="1"/>
            </p:cNvSpPr>
            <p:nvPr/>
          </p:nvSpPr>
          <p:spPr bwMode="auto">
            <a:xfrm>
              <a:off x="4166" y="4070"/>
              <a:ext cx="159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2000" i="1">
                  <a:solidFill>
                    <a:srgbClr val="F4FFF6"/>
                  </a:solidFill>
                  <a:cs typeface="Arial" charset="0"/>
                </a:rPr>
                <a:t>© Rosalind Creasy</a:t>
              </a:r>
            </a:p>
          </p:txBody>
        </p:sp>
      </p:grpSp>
      <p:sp>
        <p:nvSpPr>
          <p:cNvPr id="52229" name="Rectangle 7"/>
          <p:cNvSpPr>
            <a:spLocks noGrp="1" noChangeArrowheads="1"/>
          </p:cNvSpPr>
          <p:nvPr>
            <p:ph type="title"/>
          </p:nvPr>
        </p:nvSpPr>
        <p:spPr bwMode="auto">
          <a:xfrm>
            <a:off x="457200" y="6096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smtClean="0"/>
              <a:t>Edible Ground Covers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498475" y="484188"/>
            <a:ext cx="8167688" cy="11160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endParaRPr lang="en-US"/>
          </a:p>
        </p:txBody>
      </p:sp>
      <p:grpSp>
        <p:nvGrpSpPr>
          <p:cNvPr id="53251" name="Group 3"/>
          <p:cNvGrpSpPr>
            <a:grpSpLocks/>
          </p:cNvGrpSpPr>
          <p:nvPr/>
        </p:nvGrpSpPr>
        <p:grpSpPr bwMode="auto">
          <a:xfrm>
            <a:off x="0" y="0"/>
            <a:ext cx="4130675" cy="6858000"/>
            <a:chOff x="0" y="0"/>
            <a:chExt cx="2602" cy="4320"/>
          </a:xfrm>
        </p:grpSpPr>
        <p:pic>
          <p:nvPicPr>
            <p:cNvPr id="532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Text Box 5"/>
            <p:cNvSpPr txBox="1">
              <a:spLocks noChangeArrowheads="1"/>
            </p:cNvSpPr>
            <p:nvPr/>
          </p:nvSpPr>
          <p:spPr bwMode="auto">
            <a:xfrm>
              <a:off x="1008" y="4105"/>
              <a:ext cx="15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i="1">
                  <a:solidFill>
                    <a:srgbClr val="F4FFF6"/>
                  </a:solidFill>
                  <a:cs typeface="Arial" charset="0"/>
                </a:rPr>
                <a:t>© Rosalind Creasy</a:t>
              </a:r>
            </a:p>
          </p:txBody>
        </p:sp>
      </p:grpSp>
      <p:grpSp>
        <p:nvGrpSpPr>
          <p:cNvPr id="53252" name="Group 6"/>
          <p:cNvGrpSpPr>
            <a:grpSpLocks/>
          </p:cNvGrpSpPr>
          <p:nvPr/>
        </p:nvGrpSpPr>
        <p:grpSpPr bwMode="auto">
          <a:xfrm>
            <a:off x="3575050" y="0"/>
            <a:ext cx="6124575" cy="3816350"/>
            <a:chOff x="2252" y="0"/>
            <a:chExt cx="3858" cy="2404"/>
          </a:xfrm>
        </p:grpSpPr>
        <p:pic>
          <p:nvPicPr>
            <p:cNvPr id="53256" name="Picture 6" descr="SWEET%20POTATO%20V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 y="0"/>
              <a:ext cx="3532" cy="24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7" name="Text Box 8"/>
            <p:cNvSpPr txBox="1">
              <a:spLocks noChangeArrowheads="1"/>
            </p:cNvSpPr>
            <p:nvPr/>
          </p:nvSpPr>
          <p:spPr bwMode="auto">
            <a:xfrm>
              <a:off x="4516" y="2069"/>
              <a:ext cx="15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i="1">
                  <a:solidFill>
                    <a:srgbClr val="F4FFF6"/>
                  </a:solidFill>
                  <a:cs typeface="Arial" charset="0"/>
                </a:rPr>
                <a:t>© Rosalind Creasy</a:t>
              </a:r>
            </a:p>
          </p:txBody>
        </p:sp>
      </p:grpSp>
      <p:grpSp>
        <p:nvGrpSpPr>
          <p:cNvPr id="53253" name="Group 9"/>
          <p:cNvGrpSpPr>
            <a:grpSpLocks/>
          </p:cNvGrpSpPr>
          <p:nvPr/>
        </p:nvGrpSpPr>
        <p:grpSpPr bwMode="auto">
          <a:xfrm>
            <a:off x="3575050" y="3625850"/>
            <a:ext cx="5607050" cy="3244850"/>
            <a:chOff x="2252" y="2284"/>
            <a:chExt cx="3532" cy="2044"/>
          </a:xfrm>
        </p:grpSpPr>
        <p:pic>
          <p:nvPicPr>
            <p:cNvPr id="532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 y="2284"/>
              <a:ext cx="3532" cy="20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5" name="Text Box 11"/>
            <p:cNvSpPr txBox="1">
              <a:spLocks noChangeArrowheads="1"/>
            </p:cNvSpPr>
            <p:nvPr/>
          </p:nvSpPr>
          <p:spPr bwMode="auto">
            <a:xfrm>
              <a:off x="3967" y="4113"/>
              <a:ext cx="17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1600" i="1">
                  <a:solidFill>
                    <a:srgbClr val="F4FFF6"/>
                  </a:solidFill>
                  <a:cs typeface="Arial" charset="0"/>
                </a:rPr>
                <a:t>http://organicgardening.com</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Overview of Edible Landscaping</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r>
              <a:rPr lang="en-US" sz="2400" i="1" dirty="0" smtClean="0">
                <a:solidFill>
                  <a:schemeClr val="tx1">
                    <a:lumMod val="65000"/>
                    <a:lumOff val="35000"/>
                  </a:schemeClr>
                </a:solidFill>
                <a:ea typeface="+mn-ea"/>
                <a:cs typeface="+mn-cs"/>
              </a:rPr>
              <a:t>Definition</a:t>
            </a:r>
            <a:r>
              <a:rPr lang="en-US" sz="2400" dirty="0" smtClean="0">
                <a:solidFill>
                  <a:schemeClr val="tx1">
                    <a:lumMod val="65000"/>
                    <a:lumOff val="35000"/>
                  </a:schemeClr>
                </a:solidFill>
                <a:ea typeface="+mn-ea"/>
                <a:cs typeface="+mn-cs"/>
              </a:rPr>
              <a:t>: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Edible landscaping is the use of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food plants as design features in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a landscape.  These plants are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used both for aesthetic value as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well as consumption.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
            </a:r>
            <a:br>
              <a:rPr lang="en-US" sz="2400" dirty="0" smtClean="0">
                <a:solidFill>
                  <a:schemeClr val="tx1">
                    <a:lumMod val="65000"/>
                    <a:lumOff val="35000"/>
                  </a:schemeClr>
                </a:solidFill>
                <a:ea typeface="+mn-ea"/>
                <a:cs typeface="+mn-cs"/>
              </a:rPr>
            </a:br>
            <a:r>
              <a:rPr lang="en-US" sz="2400" i="1" dirty="0" smtClean="0">
                <a:solidFill>
                  <a:schemeClr val="tx1">
                    <a:lumMod val="65000"/>
                    <a:lumOff val="35000"/>
                  </a:schemeClr>
                </a:solidFill>
                <a:ea typeface="+mn-ea"/>
                <a:cs typeface="+mn-cs"/>
              </a:rPr>
              <a:t>Important Note</a:t>
            </a:r>
            <a:r>
              <a:rPr lang="en-US" sz="2400" dirty="0" smtClean="0">
                <a:solidFill>
                  <a:schemeClr val="tx1">
                    <a:lumMod val="65000"/>
                    <a:lumOff val="35000"/>
                  </a:schemeClr>
                </a:solidFill>
                <a:ea typeface="+mn-ea"/>
                <a:cs typeface="+mn-cs"/>
              </a:rPr>
              <a:t>:</a:t>
            </a:r>
          </a:p>
          <a:p>
            <a:pPr marL="0" indent="0" eaLnBrk="1" fontAlgn="auto" hangingPunct="1">
              <a:spcAft>
                <a:spcPts val="0"/>
              </a:spcAft>
              <a:buFont typeface="Wingdings" pitchFamily="2" charset="2"/>
              <a:buNone/>
              <a:defRPr/>
            </a:pPr>
            <a:r>
              <a:rPr lang="en-US" sz="2400" dirty="0" smtClean="0">
                <a:solidFill>
                  <a:schemeClr val="tx1">
                    <a:lumMod val="65000"/>
                    <a:lumOff val="35000"/>
                  </a:schemeClr>
                </a:solidFill>
                <a:ea typeface="+mn-ea"/>
                <a:cs typeface="+mn-cs"/>
              </a:rPr>
              <a:t>Edible landscapes encompass a variety of garden types and scales but do not include food items produced for sale.</a:t>
            </a:r>
            <a:endParaRPr lang="en-US" sz="2400" dirty="0">
              <a:solidFill>
                <a:schemeClr val="tx1">
                  <a:lumMod val="65000"/>
                  <a:lumOff val="35000"/>
                </a:schemeClr>
              </a:solidFill>
              <a:ea typeface="+mn-ea"/>
              <a:cs typeface="+mn-cs"/>
            </a:endParaRP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422525"/>
            <a:ext cx="40703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sz="half" idx="1"/>
          </p:nvPr>
        </p:nvSpPr>
        <p:spPr bwMode="auto">
          <a:xfrm>
            <a:off x="457200" y="1600200"/>
            <a:ext cx="23622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pPr>
              <a:lnSpc>
                <a:spcPct val="20000"/>
              </a:lnSpc>
              <a:buFont typeface="Wingdings" pitchFamily="2" charset="2"/>
              <a:buNone/>
              <a:defRPr/>
            </a:pPr>
            <a:r>
              <a:rPr lang="en-US" sz="2000"/>
              <a:t>Alpine strawberry</a:t>
            </a:r>
          </a:p>
          <a:p>
            <a:pPr>
              <a:lnSpc>
                <a:spcPct val="20000"/>
              </a:lnSpc>
              <a:buFont typeface="Wingdings" pitchFamily="2" charset="2"/>
              <a:buNone/>
              <a:defRPr/>
            </a:pPr>
            <a:r>
              <a:rPr lang="en-US" sz="2000"/>
              <a:t>Angelica</a:t>
            </a:r>
          </a:p>
          <a:p>
            <a:pPr>
              <a:lnSpc>
                <a:spcPct val="20000"/>
              </a:lnSpc>
              <a:buFont typeface="Wingdings" pitchFamily="2" charset="2"/>
              <a:buNone/>
              <a:defRPr/>
            </a:pPr>
            <a:r>
              <a:rPr lang="en-US" sz="2000"/>
              <a:t>Anise hyssop</a:t>
            </a:r>
          </a:p>
          <a:p>
            <a:pPr>
              <a:lnSpc>
                <a:spcPct val="20000"/>
              </a:lnSpc>
              <a:buFont typeface="Wingdings" pitchFamily="2" charset="2"/>
              <a:buNone/>
              <a:defRPr/>
            </a:pPr>
            <a:r>
              <a:rPr lang="en-US" sz="2000"/>
              <a:t>Artichoke</a:t>
            </a:r>
          </a:p>
          <a:p>
            <a:pPr>
              <a:lnSpc>
                <a:spcPct val="20000"/>
              </a:lnSpc>
              <a:buFont typeface="Wingdings" pitchFamily="2" charset="2"/>
              <a:buNone/>
              <a:defRPr/>
            </a:pPr>
            <a:r>
              <a:rPr lang="en-US" sz="2000"/>
              <a:t>Arugula (perennial)</a:t>
            </a:r>
          </a:p>
          <a:p>
            <a:pPr>
              <a:lnSpc>
                <a:spcPct val="20000"/>
              </a:lnSpc>
              <a:buFont typeface="Wingdings" pitchFamily="2" charset="2"/>
              <a:buNone/>
              <a:defRPr/>
            </a:pPr>
            <a:r>
              <a:rPr lang="en-US" sz="2000"/>
              <a:t>Asparagus</a:t>
            </a:r>
          </a:p>
          <a:p>
            <a:pPr>
              <a:lnSpc>
                <a:spcPct val="20000"/>
              </a:lnSpc>
              <a:buFont typeface="Wingdings" pitchFamily="2" charset="2"/>
              <a:buNone/>
              <a:defRPr/>
            </a:pPr>
            <a:r>
              <a:rPr lang="en-US" sz="2000"/>
              <a:t>Basil</a:t>
            </a:r>
          </a:p>
          <a:p>
            <a:pPr>
              <a:lnSpc>
                <a:spcPct val="20000"/>
              </a:lnSpc>
              <a:buFont typeface="Wingdings" pitchFamily="2" charset="2"/>
              <a:buNone/>
              <a:defRPr/>
            </a:pPr>
            <a:r>
              <a:rPr lang="en-US" sz="2000"/>
              <a:t>Beet</a:t>
            </a:r>
          </a:p>
          <a:p>
            <a:pPr>
              <a:lnSpc>
                <a:spcPct val="20000"/>
              </a:lnSpc>
              <a:buFont typeface="Wingdings" pitchFamily="2" charset="2"/>
              <a:buNone/>
              <a:defRPr/>
            </a:pPr>
            <a:r>
              <a:rPr lang="en-US" sz="2000"/>
              <a:t>Borage</a:t>
            </a:r>
          </a:p>
          <a:p>
            <a:pPr>
              <a:lnSpc>
                <a:spcPct val="20000"/>
              </a:lnSpc>
              <a:buFont typeface="Wingdings" pitchFamily="2" charset="2"/>
              <a:buNone/>
              <a:defRPr/>
            </a:pPr>
            <a:r>
              <a:rPr lang="en-US" sz="2000"/>
              <a:t>Broccoli</a:t>
            </a:r>
          </a:p>
          <a:p>
            <a:pPr>
              <a:lnSpc>
                <a:spcPct val="20000"/>
              </a:lnSpc>
              <a:buFont typeface="Wingdings" pitchFamily="2" charset="2"/>
              <a:buNone/>
              <a:defRPr/>
            </a:pPr>
            <a:r>
              <a:rPr lang="en-US" sz="2000"/>
              <a:t>Cabbage</a:t>
            </a:r>
          </a:p>
          <a:p>
            <a:pPr>
              <a:lnSpc>
                <a:spcPct val="20000"/>
              </a:lnSpc>
              <a:buFont typeface="Wingdings" pitchFamily="2" charset="2"/>
              <a:buNone/>
              <a:defRPr/>
            </a:pPr>
            <a:r>
              <a:rPr lang="en-US" sz="2000"/>
              <a:t>Cantaloupe (bush)</a:t>
            </a:r>
          </a:p>
          <a:p>
            <a:pPr>
              <a:lnSpc>
                <a:spcPct val="20000"/>
              </a:lnSpc>
              <a:buFont typeface="Wingdings" pitchFamily="2" charset="2"/>
              <a:buNone/>
              <a:defRPr/>
            </a:pPr>
            <a:r>
              <a:rPr lang="en-US" sz="2000"/>
              <a:t>Celery</a:t>
            </a:r>
          </a:p>
          <a:p>
            <a:pPr>
              <a:lnSpc>
                <a:spcPct val="20000"/>
              </a:lnSpc>
              <a:buFont typeface="Wingdings" pitchFamily="2" charset="2"/>
              <a:buNone/>
              <a:defRPr/>
            </a:pPr>
            <a:r>
              <a:rPr lang="en-US" sz="2000"/>
              <a:t>Chard</a:t>
            </a:r>
          </a:p>
          <a:p>
            <a:pPr>
              <a:lnSpc>
                <a:spcPct val="20000"/>
              </a:lnSpc>
              <a:buFont typeface="Wingdings" pitchFamily="2" charset="2"/>
              <a:buNone/>
              <a:defRPr/>
            </a:pPr>
            <a:r>
              <a:rPr lang="en-US" sz="2000"/>
              <a:t>Chives</a:t>
            </a:r>
          </a:p>
          <a:p>
            <a:pPr>
              <a:lnSpc>
                <a:spcPct val="20000"/>
              </a:lnSpc>
              <a:buFont typeface="Wingdings" pitchFamily="2" charset="2"/>
              <a:buNone/>
              <a:defRPr/>
            </a:pPr>
            <a:r>
              <a:rPr lang="en-US" sz="2000"/>
              <a:t>Collards</a:t>
            </a:r>
          </a:p>
          <a:p>
            <a:pPr>
              <a:lnSpc>
                <a:spcPct val="20000"/>
              </a:lnSpc>
              <a:buFont typeface="Wingdings" pitchFamily="2" charset="2"/>
              <a:buNone/>
              <a:defRPr/>
            </a:pPr>
            <a:r>
              <a:rPr lang="en-US" sz="2000"/>
              <a:t>Corn</a:t>
            </a:r>
          </a:p>
        </p:txBody>
      </p:sp>
      <p:sp>
        <p:nvSpPr>
          <p:cNvPr id="165891" name="Rectangle 3"/>
          <p:cNvSpPr>
            <a:spLocks noGrp="1" noChangeArrowheads="1"/>
          </p:cNvSpPr>
          <p:nvPr>
            <p:ph type="body" sz="half" idx="2"/>
          </p:nvPr>
        </p:nvSpPr>
        <p:spPr bwMode="auto">
          <a:xfrm>
            <a:off x="3124200" y="1600200"/>
            <a:ext cx="3200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a:lnSpc>
                <a:spcPct val="20000"/>
              </a:lnSpc>
              <a:buFont typeface="Wingdings" pitchFamily="2" charset="2"/>
              <a:buNone/>
              <a:defRPr/>
            </a:pPr>
            <a:r>
              <a:rPr lang="en-US" sz="2000"/>
              <a:t>Cucumber (bush or trellis)</a:t>
            </a:r>
          </a:p>
          <a:p>
            <a:pPr>
              <a:lnSpc>
                <a:spcPct val="20000"/>
              </a:lnSpc>
              <a:buFont typeface="Wingdings" pitchFamily="2" charset="2"/>
              <a:buNone/>
              <a:defRPr/>
            </a:pPr>
            <a:r>
              <a:rPr lang="en-US" sz="2000"/>
              <a:t>Edible flowers</a:t>
            </a:r>
          </a:p>
          <a:p>
            <a:pPr>
              <a:lnSpc>
                <a:spcPct val="20000"/>
              </a:lnSpc>
              <a:buFont typeface="Wingdings" pitchFamily="2" charset="2"/>
              <a:buNone/>
              <a:defRPr/>
            </a:pPr>
            <a:r>
              <a:rPr lang="en-US" sz="2000"/>
              <a:t>Eggplant</a:t>
            </a:r>
          </a:p>
          <a:p>
            <a:pPr>
              <a:lnSpc>
                <a:spcPct val="20000"/>
              </a:lnSpc>
              <a:buFont typeface="Wingdings" pitchFamily="2" charset="2"/>
              <a:buNone/>
              <a:defRPr/>
            </a:pPr>
            <a:r>
              <a:rPr lang="en-US" sz="2000"/>
              <a:t>Endive</a:t>
            </a:r>
          </a:p>
          <a:p>
            <a:pPr>
              <a:lnSpc>
                <a:spcPct val="20000"/>
              </a:lnSpc>
              <a:buFont typeface="Wingdings" pitchFamily="2" charset="2"/>
              <a:buNone/>
              <a:defRPr/>
            </a:pPr>
            <a:r>
              <a:rPr lang="en-US" sz="2000"/>
              <a:t>Kale</a:t>
            </a:r>
          </a:p>
          <a:p>
            <a:pPr>
              <a:lnSpc>
                <a:spcPct val="20000"/>
              </a:lnSpc>
              <a:buFont typeface="Wingdings" pitchFamily="2" charset="2"/>
              <a:buNone/>
              <a:defRPr/>
            </a:pPr>
            <a:r>
              <a:rPr lang="en-US" sz="2000"/>
              <a:t>Lavender</a:t>
            </a:r>
          </a:p>
          <a:p>
            <a:pPr>
              <a:lnSpc>
                <a:spcPct val="20000"/>
              </a:lnSpc>
              <a:buFont typeface="Wingdings" pitchFamily="2" charset="2"/>
              <a:buNone/>
              <a:defRPr/>
            </a:pPr>
            <a:r>
              <a:rPr lang="en-US" sz="2000"/>
              <a:t>Lettuce</a:t>
            </a:r>
          </a:p>
          <a:p>
            <a:pPr>
              <a:lnSpc>
                <a:spcPct val="20000"/>
              </a:lnSpc>
              <a:buFont typeface="Wingdings" pitchFamily="2" charset="2"/>
              <a:buNone/>
              <a:defRPr/>
            </a:pPr>
            <a:r>
              <a:rPr lang="en-US" sz="2000"/>
              <a:t>Licorice</a:t>
            </a:r>
          </a:p>
          <a:p>
            <a:pPr>
              <a:lnSpc>
                <a:spcPct val="20000"/>
              </a:lnSpc>
              <a:buFont typeface="Wingdings" pitchFamily="2" charset="2"/>
              <a:buNone/>
              <a:defRPr/>
            </a:pPr>
            <a:r>
              <a:rPr lang="en-US" sz="2000"/>
              <a:t>Lovage</a:t>
            </a:r>
          </a:p>
          <a:p>
            <a:pPr>
              <a:lnSpc>
                <a:spcPct val="20000"/>
              </a:lnSpc>
              <a:buFont typeface="Wingdings" pitchFamily="2" charset="2"/>
              <a:buNone/>
              <a:defRPr/>
            </a:pPr>
            <a:r>
              <a:rPr lang="en-US" sz="2000"/>
              <a:t>Marjoram</a:t>
            </a:r>
          </a:p>
          <a:p>
            <a:pPr>
              <a:lnSpc>
                <a:spcPct val="20000"/>
              </a:lnSpc>
              <a:buFont typeface="Wingdings" pitchFamily="2" charset="2"/>
              <a:buNone/>
              <a:defRPr/>
            </a:pPr>
            <a:r>
              <a:rPr lang="en-US" sz="2000"/>
              <a:t>Mitsuba</a:t>
            </a:r>
          </a:p>
          <a:p>
            <a:pPr>
              <a:lnSpc>
                <a:spcPct val="20000"/>
              </a:lnSpc>
              <a:buFont typeface="Wingdings" pitchFamily="2" charset="2"/>
              <a:buNone/>
              <a:defRPr/>
            </a:pPr>
            <a:r>
              <a:rPr lang="en-US" sz="2000"/>
              <a:t>Mizuna</a:t>
            </a:r>
          </a:p>
          <a:p>
            <a:pPr>
              <a:lnSpc>
                <a:spcPct val="20000"/>
              </a:lnSpc>
              <a:buFont typeface="Wingdings" pitchFamily="2" charset="2"/>
              <a:buNone/>
              <a:defRPr/>
            </a:pPr>
            <a:r>
              <a:rPr lang="en-US" sz="2000"/>
              <a:t>Nasturium</a:t>
            </a:r>
          </a:p>
          <a:p>
            <a:pPr>
              <a:lnSpc>
                <a:spcPct val="20000"/>
              </a:lnSpc>
              <a:buFont typeface="Wingdings" pitchFamily="2" charset="2"/>
              <a:buNone/>
              <a:defRPr/>
            </a:pPr>
            <a:r>
              <a:rPr lang="en-US" sz="2000"/>
              <a:t>Okra</a:t>
            </a:r>
          </a:p>
          <a:p>
            <a:pPr>
              <a:lnSpc>
                <a:spcPct val="20000"/>
              </a:lnSpc>
              <a:buFont typeface="Wingdings" pitchFamily="2" charset="2"/>
              <a:buNone/>
              <a:defRPr/>
            </a:pPr>
            <a:r>
              <a:rPr lang="en-US" sz="2000"/>
              <a:t>Orach</a:t>
            </a:r>
          </a:p>
          <a:p>
            <a:pPr>
              <a:lnSpc>
                <a:spcPct val="20000"/>
              </a:lnSpc>
              <a:buFont typeface="Wingdings" pitchFamily="2" charset="2"/>
              <a:buNone/>
              <a:defRPr/>
            </a:pPr>
            <a:r>
              <a:rPr lang="en-US" sz="2000"/>
              <a:t>Oregano</a:t>
            </a:r>
          </a:p>
          <a:p>
            <a:pPr>
              <a:lnSpc>
                <a:spcPct val="20000"/>
              </a:lnSpc>
              <a:buFont typeface="Wingdings" pitchFamily="2" charset="2"/>
              <a:buNone/>
              <a:defRPr/>
            </a:pPr>
            <a:endParaRPr lang="en-US" sz="2000"/>
          </a:p>
        </p:txBody>
      </p:sp>
      <p:sp>
        <p:nvSpPr>
          <p:cNvPr id="54276" name="Rectangle 4"/>
          <p:cNvSpPr>
            <a:spLocks noChangeArrowheads="1"/>
          </p:cNvSpPr>
          <p:nvPr/>
        </p:nvSpPr>
        <p:spPr bwMode="auto">
          <a:xfrm>
            <a:off x="6357938" y="1600200"/>
            <a:ext cx="27860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Parsley</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Pea</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Peanut</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Pepper</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Poppy (breadseed)</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Rhubarb</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Rosemary</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Safflower</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Sage</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Scented geranium</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Sea kale</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Shallot</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Squash (summer)</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Tarragon</a:t>
            </a:r>
          </a:p>
          <a:p>
            <a:pPr marL="228600" indent="-228600">
              <a:lnSpc>
                <a:spcPct val="10000"/>
              </a:lnSpc>
              <a:spcBef>
                <a:spcPts val="2000"/>
              </a:spcBef>
              <a:buClr>
                <a:schemeClr val="accent1"/>
              </a:buClr>
              <a:buSzPct val="75000"/>
              <a:buFont typeface="Wingdings" pitchFamily="2" charset="2"/>
              <a:buNone/>
            </a:pPr>
            <a:r>
              <a:rPr lang="en-US" sz="2000">
                <a:solidFill>
                  <a:srgbClr val="595959"/>
                </a:solidFill>
              </a:rPr>
              <a:t>Tomato (determinate)</a:t>
            </a:r>
          </a:p>
          <a:p>
            <a:pPr marL="228600" indent="-228600">
              <a:lnSpc>
                <a:spcPct val="10000"/>
              </a:lnSpc>
              <a:spcBef>
                <a:spcPts val="2000"/>
              </a:spcBef>
              <a:buClr>
                <a:schemeClr val="accent1"/>
              </a:buClr>
              <a:buSzPct val="75000"/>
              <a:buFont typeface="Wingdings" pitchFamily="2" charset="2"/>
              <a:buNone/>
            </a:pPr>
            <a:endParaRPr lang="en-US" sz="2000">
              <a:solidFill>
                <a:srgbClr val="595959"/>
              </a:solidFill>
            </a:endParaRPr>
          </a:p>
        </p:txBody>
      </p:sp>
      <p:sp>
        <p:nvSpPr>
          <p:cNvPr id="54277" name="Rectangle 5"/>
          <p:cNvSpPr>
            <a:spLocks noGrp="1" noChangeArrowheads="1"/>
          </p:cNvSpPr>
          <p:nvPr>
            <p:ph type="title"/>
          </p:nvPr>
        </p:nvSpPr>
        <p:spPr bwMode="auto">
          <a:xfrm>
            <a:off x="457200" y="295275"/>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smtClean="0"/>
              <a:t>Edible Herbaceous Borders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708025" y="1408113"/>
            <a:ext cx="7140575" cy="5116512"/>
            <a:chOff x="446" y="887"/>
            <a:chExt cx="4498" cy="3223"/>
          </a:xfrm>
        </p:grpSpPr>
        <p:pic>
          <p:nvPicPr>
            <p:cNvPr id="55300" name="Picture 3" descr="0515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 y="887"/>
              <a:ext cx="4496" cy="32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1" name="Text Box 4"/>
            <p:cNvSpPr txBox="1">
              <a:spLocks noChangeArrowheads="1"/>
            </p:cNvSpPr>
            <p:nvPr/>
          </p:nvSpPr>
          <p:spPr bwMode="auto">
            <a:xfrm>
              <a:off x="3376" y="3792"/>
              <a:ext cx="15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Bef>
                  <a:spcPct val="50000"/>
                </a:spcBef>
              </a:pPr>
              <a:r>
                <a:rPr lang="en-US" sz="2000" i="1">
                  <a:solidFill>
                    <a:srgbClr val="F4FFF6"/>
                  </a:solidFill>
                  <a:cs typeface="Arial" charset="0"/>
                </a:rPr>
                <a:t>© Rosalind Creasy</a:t>
              </a:r>
            </a:p>
          </p:txBody>
        </p:sp>
      </p:grpSp>
      <p:sp>
        <p:nvSpPr>
          <p:cNvPr id="55299" name="Rectangle 5"/>
          <p:cNvSpPr>
            <a:spLocks noGrp="1" noChangeArrowheads="1"/>
          </p:cNvSpPr>
          <p:nvPr>
            <p:ph type="title"/>
          </p:nvPr>
        </p:nvSpPr>
        <p:spPr bwMode="auto">
          <a:xfrm>
            <a:off x="457200" y="295275"/>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smtClean="0">
                <a:solidFill>
                  <a:srgbClr val="801D41"/>
                </a:solidFill>
              </a:rPr>
              <a:t>Edible Herbaceous Borders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body" sz="half" idx="1"/>
          </p:nvPr>
        </p:nvSpPr>
        <p:spPr bwMode="auto">
          <a:xfrm>
            <a:off x="838200" y="1631950"/>
            <a:ext cx="42291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p>
            <a:pPr>
              <a:lnSpc>
                <a:spcPct val="40000"/>
              </a:lnSpc>
              <a:buFont typeface="Wingdings" pitchFamily="2" charset="2"/>
              <a:buNone/>
              <a:defRPr/>
            </a:pPr>
            <a:r>
              <a:rPr lang="en-US" sz="2000"/>
              <a:t>Anise hyssop</a:t>
            </a:r>
          </a:p>
          <a:p>
            <a:pPr>
              <a:lnSpc>
                <a:spcPct val="40000"/>
              </a:lnSpc>
              <a:buFont typeface="Wingdings" pitchFamily="2" charset="2"/>
              <a:buNone/>
              <a:defRPr/>
            </a:pPr>
            <a:r>
              <a:rPr lang="en-US" sz="2000"/>
              <a:t>Apple</a:t>
            </a:r>
          </a:p>
          <a:p>
            <a:pPr>
              <a:lnSpc>
                <a:spcPct val="40000"/>
              </a:lnSpc>
              <a:buFont typeface="Wingdings" pitchFamily="2" charset="2"/>
              <a:buNone/>
              <a:defRPr/>
            </a:pPr>
            <a:r>
              <a:rPr lang="en-US" sz="2000"/>
              <a:t>Arugula</a:t>
            </a:r>
          </a:p>
          <a:p>
            <a:pPr>
              <a:lnSpc>
                <a:spcPct val="40000"/>
              </a:lnSpc>
              <a:buFont typeface="Wingdings" pitchFamily="2" charset="2"/>
              <a:buNone/>
              <a:defRPr/>
            </a:pPr>
            <a:r>
              <a:rPr lang="en-US" sz="2000"/>
              <a:t>Basil</a:t>
            </a:r>
          </a:p>
          <a:p>
            <a:pPr>
              <a:lnSpc>
                <a:spcPct val="40000"/>
              </a:lnSpc>
              <a:buFont typeface="Wingdings" pitchFamily="2" charset="2"/>
              <a:buNone/>
              <a:defRPr/>
            </a:pPr>
            <a:r>
              <a:rPr lang="en-US" sz="2000"/>
              <a:t>Bee Balm</a:t>
            </a:r>
          </a:p>
          <a:p>
            <a:pPr>
              <a:lnSpc>
                <a:spcPct val="40000"/>
              </a:lnSpc>
              <a:buFont typeface="Wingdings" pitchFamily="2" charset="2"/>
              <a:buNone/>
              <a:defRPr/>
            </a:pPr>
            <a:r>
              <a:rPr lang="en-US" sz="2000"/>
              <a:t>Borage</a:t>
            </a:r>
          </a:p>
          <a:p>
            <a:pPr>
              <a:lnSpc>
                <a:spcPct val="40000"/>
              </a:lnSpc>
              <a:buFont typeface="Wingdings" pitchFamily="2" charset="2"/>
              <a:buNone/>
              <a:defRPr/>
            </a:pPr>
            <a:r>
              <a:rPr lang="en-US" sz="2000"/>
              <a:t>Broccoli</a:t>
            </a:r>
          </a:p>
          <a:p>
            <a:pPr>
              <a:lnSpc>
                <a:spcPct val="40000"/>
              </a:lnSpc>
              <a:buFont typeface="Wingdings" pitchFamily="2" charset="2"/>
              <a:buNone/>
              <a:defRPr/>
            </a:pPr>
            <a:r>
              <a:rPr lang="en-US" sz="2000"/>
              <a:t>Calendula</a:t>
            </a:r>
          </a:p>
          <a:p>
            <a:pPr>
              <a:lnSpc>
                <a:spcPct val="40000"/>
              </a:lnSpc>
              <a:buFont typeface="Wingdings" pitchFamily="2" charset="2"/>
              <a:buNone/>
              <a:defRPr/>
            </a:pPr>
            <a:r>
              <a:rPr lang="en-US" sz="2000"/>
              <a:t>Chamomile</a:t>
            </a:r>
          </a:p>
          <a:p>
            <a:pPr>
              <a:lnSpc>
                <a:spcPct val="40000"/>
              </a:lnSpc>
              <a:buFont typeface="Wingdings" pitchFamily="2" charset="2"/>
              <a:buNone/>
              <a:defRPr/>
            </a:pPr>
            <a:r>
              <a:rPr lang="en-US" sz="2000"/>
              <a:t>Chervil</a:t>
            </a:r>
          </a:p>
          <a:p>
            <a:pPr>
              <a:lnSpc>
                <a:spcPct val="40000"/>
              </a:lnSpc>
              <a:buFont typeface="Wingdings" pitchFamily="2" charset="2"/>
              <a:buNone/>
              <a:defRPr/>
            </a:pPr>
            <a:r>
              <a:rPr lang="en-US" sz="2000"/>
              <a:t>Chicory</a:t>
            </a:r>
          </a:p>
          <a:p>
            <a:pPr>
              <a:lnSpc>
                <a:spcPct val="40000"/>
              </a:lnSpc>
              <a:buFont typeface="Wingdings" pitchFamily="2" charset="2"/>
              <a:buNone/>
              <a:defRPr/>
            </a:pPr>
            <a:r>
              <a:rPr lang="en-US" sz="2000"/>
              <a:t>Chives</a:t>
            </a:r>
          </a:p>
          <a:p>
            <a:pPr>
              <a:lnSpc>
                <a:spcPct val="40000"/>
              </a:lnSpc>
              <a:buFont typeface="Wingdings" pitchFamily="2" charset="2"/>
              <a:buNone/>
              <a:defRPr/>
            </a:pPr>
            <a:r>
              <a:rPr lang="en-US" sz="2000"/>
              <a:t>Chrysanthemum</a:t>
            </a:r>
          </a:p>
          <a:p>
            <a:pPr>
              <a:lnSpc>
                <a:spcPct val="40000"/>
              </a:lnSpc>
              <a:buFont typeface="Wingdings" pitchFamily="2" charset="2"/>
              <a:buNone/>
              <a:defRPr/>
            </a:pPr>
            <a:r>
              <a:rPr lang="en-US" sz="2000"/>
              <a:t>Citrus</a:t>
            </a:r>
          </a:p>
        </p:txBody>
      </p:sp>
      <p:sp>
        <p:nvSpPr>
          <p:cNvPr id="169987" name="Rectangle 3"/>
          <p:cNvSpPr>
            <a:spLocks noGrp="1" noChangeArrowheads="1"/>
          </p:cNvSpPr>
          <p:nvPr>
            <p:ph type="body" sz="half" idx="2"/>
          </p:nvPr>
        </p:nvSpPr>
        <p:spPr bwMode="auto">
          <a:xfrm>
            <a:off x="6864350" y="1631950"/>
            <a:ext cx="45593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a:lnSpc>
                <a:spcPct val="40000"/>
              </a:lnSpc>
              <a:buFont typeface="Wingdings" pitchFamily="2" charset="2"/>
              <a:buNone/>
              <a:defRPr/>
            </a:pPr>
            <a:r>
              <a:rPr lang="en-US" sz="2000"/>
              <a:t>Okra</a:t>
            </a:r>
          </a:p>
          <a:p>
            <a:pPr>
              <a:lnSpc>
                <a:spcPct val="40000"/>
              </a:lnSpc>
              <a:buFont typeface="Wingdings" pitchFamily="2" charset="2"/>
              <a:buNone/>
              <a:defRPr/>
            </a:pPr>
            <a:r>
              <a:rPr lang="en-US" sz="2000"/>
              <a:t>Passion flower</a:t>
            </a:r>
          </a:p>
          <a:p>
            <a:pPr>
              <a:lnSpc>
                <a:spcPct val="40000"/>
              </a:lnSpc>
              <a:buFont typeface="Wingdings" pitchFamily="2" charset="2"/>
              <a:buNone/>
              <a:defRPr/>
            </a:pPr>
            <a:r>
              <a:rPr lang="en-US" sz="2000"/>
              <a:t>Pineapple guava</a:t>
            </a:r>
          </a:p>
          <a:p>
            <a:pPr>
              <a:lnSpc>
                <a:spcPct val="40000"/>
              </a:lnSpc>
              <a:buFont typeface="Wingdings" pitchFamily="2" charset="2"/>
              <a:buNone/>
              <a:defRPr/>
            </a:pPr>
            <a:r>
              <a:rPr lang="en-US" sz="2000"/>
              <a:t>Redbud</a:t>
            </a:r>
          </a:p>
          <a:p>
            <a:pPr>
              <a:lnSpc>
                <a:spcPct val="40000"/>
              </a:lnSpc>
              <a:buFont typeface="Wingdings" pitchFamily="2" charset="2"/>
              <a:buNone/>
              <a:defRPr/>
            </a:pPr>
            <a:r>
              <a:rPr lang="en-US" sz="2000"/>
              <a:t>Rose</a:t>
            </a:r>
          </a:p>
          <a:p>
            <a:pPr>
              <a:lnSpc>
                <a:spcPct val="40000"/>
              </a:lnSpc>
              <a:buFont typeface="Wingdings" pitchFamily="2" charset="2"/>
              <a:buNone/>
              <a:defRPr/>
            </a:pPr>
            <a:r>
              <a:rPr lang="en-US" sz="2000"/>
              <a:t>Rosemary</a:t>
            </a:r>
          </a:p>
          <a:p>
            <a:pPr>
              <a:lnSpc>
                <a:spcPct val="40000"/>
              </a:lnSpc>
              <a:buFont typeface="Wingdings" pitchFamily="2" charset="2"/>
              <a:buNone/>
              <a:defRPr/>
            </a:pPr>
            <a:r>
              <a:rPr lang="en-US" sz="2000"/>
              <a:t>Sage</a:t>
            </a:r>
          </a:p>
          <a:p>
            <a:pPr>
              <a:lnSpc>
                <a:spcPct val="40000"/>
              </a:lnSpc>
              <a:buFont typeface="Wingdings" pitchFamily="2" charset="2"/>
              <a:buNone/>
              <a:defRPr/>
            </a:pPr>
            <a:r>
              <a:rPr lang="en-US" sz="2000"/>
              <a:t>Scented geranium</a:t>
            </a:r>
          </a:p>
          <a:p>
            <a:pPr>
              <a:lnSpc>
                <a:spcPct val="40000"/>
              </a:lnSpc>
              <a:buFont typeface="Wingdings" pitchFamily="2" charset="2"/>
              <a:buNone/>
              <a:defRPr/>
            </a:pPr>
            <a:r>
              <a:rPr lang="en-US" sz="2000"/>
              <a:t>Squash</a:t>
            </a:r>
          </a:p>
          <a:p>
            <a:pPr>
              <a:lnSpc>
                <a:spcPct val="40000"/>
              </a:lnSpc>
              <a:buFont typeface="Wingdings" pitchFamily="2" charset="2"/>
              <a:buNone/>
              <a:defRPr/>
            </a:pPr>
            <a:r>
              <a:rPr lang="en-US" sz="2000"/>
              <a:t>Sunflower</a:t>
            </a:r>
          </a:p>
          <a:p>
            <a:pPr>
              <a:lnSpc>
                <a:spcPct val="40000"/>
              </a:lnSpc>
              <a:buFont typeface="Wingdings" pitchFamily="2" charset="2"/>
              <a:buNone/>
              <a:defRPr/>
            </a:pPr>
            <a:r>
              <a:rPr lang="en-US" sz="2000"/>
              <a:t>Sweet woodruff</a:t>
            </a:r>
          </a:p>
          <a:p>
            <a:pPr>
              <a:lnSpc>
                <a:spcPct val="40000"/>
              </a:lnSpc>
              <a:buFont typeface="Wingdings" pitchFamily="2" charset="2"/>
              <a:buNone/>
              <a:defRPr/>
            </a:pPr>
            <a:r>
              <a:rPr lang="en-US" sz="2000"/>
              <a:t>Thyme</a:t>
            </a:r>
          </a:p>
          <a:p>
            <a:pPr>
              <a:lnSpc>
                <a:spcPct val="40000"/>
              </a:lnSpc>
              <a:buFont typeface="Wingdings" pitchFamily="2" charset="2"/>
              <a:buNone/>
              <a:defRPr/>
            </a:pPr>
            <a:r>
              <a:rPr lang="en-US" sz="2000"/>
              <a:t>Tulip</a:t>
            </a:r>
          </a:p>
          <a:p>
            <a:pPr>
              <a:lnSpc>
                <a:spcPct val="40000"/>
              </a:lnSpc>
              <a:buFont typeface="Wingdings" pitchFamily="2" charset="2"/>
              <a:buNone/>
              <a:defRPr/>
            </a:pPr>
            <a:r>
              <a:rPr lang="en-US" sz="2000"/>
              <a:t>Violet</a:t>
            </a:r>
          </a:p>
        </p:txBody>
      </p:sp>
      <p:sp>
        <p:nvSpPr>
          <p:cNvPr id="56324" name="Rectangle 4"/>
          <p:cNvSpPr>
            <a:spLocks noGrp="1" noChangeArrowheads="1"/>
          </p:cNvSpPr>
          <p:nvPr>
            <p:ph type="title"/>
          </p:nvPr>
        </p:nvSpPr>
        <p:spPr bwMode="auto">
          <a:xfrm>
            <a:off x="457200" y="295275"/>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smtClean="0"/>
              <a:t>Edible Flowers</a:t>
            </a:r>
          </a:p>
        </p:txBody>
      </p:sp>
      <p:sp>
        <p:nvSpPr>
          <p:cNvPr id="56325" name="Rectangle 3"/>
          <p:cNvSpPr>
            <a:spLocks noChangeArrowheads="1"/>
          </p:cNvSpPr>
          <p:nvPr/>
        </p:nvSpPr>
        <p:spPr bwMode="auto">
          <a:xfrm>
            <a:off x="3592513" y="1627188"/>
            <a:ext cx="4229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Daylily</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Dianthus</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Dill</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Elderberry</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Hibiscus</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Hollyhock</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Johnny-jump-up</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Lavender</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Lemon verbena</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Lilac</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Marigold</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Mint</a:t>
            </a:r>
          </a:p>
          <a:p>
            <a:pPr marL="228600" indent="-228600">
              <a:lnSpc>
                <a:spcPct val="50000"/>
              </a:lnSpc>
              <a:spcBef>
                <a:spcPts val="2000"/>
              </a:spcBef>
              <a:buClr>
                <a:schemeClr val="accent1"/>
              </a:buClr>
              <a:buSzPct val="75000"/>
              <a:buFont typeface="Wingdings" pitchFamily="2" charset="2"/>
              <a:buNone/>
            </a:pPr>
            <a:r>
              <a:rPr lang="en-US" sz="2000">
                <a:solidFill>
                  <a:srgbClr val="595959"/>
                </a:solidFill>
              </a:rPr>
              <a:t>Nasturtium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8" descr="nasturtiumvar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2538413"/>
            <a:ext cx="362108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bwMode="auto">
          <a:xfrm>
            <a:off x="457200" y="295275"/>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smtClean="0">
                <a:solidFill>
                  <a:srgbClr val="801D41"/>
                </a:solidFill>
              </a:rPr>
              <a:t>Edible Flowers</a:t>
            </a:r>
          </a:p>
        </p:txBody>
      </p:sp>
      <p:pic>
        <p:nvPicPr>
          <p:cNvPr id="57348" name="Picture 12" descr="528175915_a0a1f590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0"/>
            <a:ext cx="2359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6" descr="BeeBalm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3657600"/>
            <a:ext cx="2359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descr="Rose_PatioHit_Minnelli_path_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File:Spring Flower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705225"/>
            <a:ext cx="34321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0" descr="DETA-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1650" y="6350"/>
            <a:ext cx="1660525"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7" descr="Strawberry_scented_geraniu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3738" y="0"/>
            <a:ext cx="3370262"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671638"/>
            <a:ext cx="21621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498475" y="484188"/>
            <a:ext cx="8167688" cy="11160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4000" smtClean="0">
                <a:solidFill>
                  <a:srgbClr val="801D41"/>
                </a:solidFill>
              </a:rPr>
              <a:t>Planting Your Edible Landscape</a:t>
            </a:r>
          </a:p>
        </p:txBody>
      </p:sp>
      <p:sp>
        <p:nvSpPr>
          <p:cNvPr id="174083" name="Rectangle 3"/>
          <p:cNvSpPr>
            <a:spLocks noGrp="1" noChangeArrowheads="1"/>
          </p:cNvSpPr>
          <p:nvPr>
            <p:ph type="body" idx="1"/>
          </p:nvPr>
        </p:nvSpPr>
        <p:spPr bwMode="auto">
          <a:xfrm>
            <a:off x="457200" y="1600200"/>
            <a:ext cx="8229600" cy="47148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sz="2400"/>
              <a:t>Seasonal temperatures are very important </a:t>
            </a:r>
          </a:p>
          <a:p>
            <a:pPr lvl="1">
              <a:defRPr/>
            </a:pPr>
            <a:r>
              <a:rPr lang="en-US" sz="2000"/>
              <a:t>Warm season crops germinate best when soils is between 65 to 80</a:t>
            </a:r>
            <a:r>
              <a:rPr lang="en-US" sz="2000" baseline="30000"/>
              <a:t>0</a:t>
            </a:r>
            <a:r>
              <a:rPr lang="en-US" sz="2000"/>
              <a:t>F</a:t>
            </a:r>
          </a:p>
          <a:p>
            <a:pPr lvl="1">
              <a:defRPr/>
            </a:pPr>
            <a:r>
              <a:rPr lang="en-US" sz="2000"/>
              <a:t>Cool season crops germinate best when soil is between 60 to 60</a:t>
            </a:r>
            <a:r>
              <a:rPr lang="en-US" sz="2000" baseline="30000"/>
              <a:t>0</a:t>
            </a:r>
            <a:r>
              <a:rPr lang="en-US" sz="2000"/>
              <a:t>F</a:t>
            </a:r>
          </a:p>
          <a:p>
            <a:pPr>
              <a:defRPr/>
            </a:pPr>
            <a:r>
              <a:rPr lang="en-US" sz="2400"/>
              <a:t>Plants can be direct seeded, transplants, or self seeding</a:t>
            </a:r>
          </a:p>
          <a:p>
            <a:pPr lvl="1">
              <a:defRPr/>
            </a:pPr>
            <a:r>
              <a:rPr lang="en-US" sz="2000"/>
              <a:t>Use direct seeding for large seeded plants: corn, melons, squash, beans and peas; and for root crops: carrots, radish, beets, turnips, and parsnips</a:t>
            </a:r>
          </a:p>
          <a:p>
            <a:pPr lvl="1">
              <a:defRPr/>
            </a:pPr>
            <a:r>
              <a:rPr lang="en-US" sz="2000"/>
              <a:t>Use transplants for crops that you want to get an early start by growing them in the house, a cold frame or greenhouse</a:t>
            </a:r>
          </a:p>
          <a:p>
            <a:pPr lvl="2">
              <a:defRPr/>
            </a:pPr>
            <a:r>
              <a:rPr lang="en-US" sz="2000"/>
              <a:t>Follow Table 3.5 in the Edible Landscape Handbook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Placeholder 10" descr="kids in gard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6713" y="241300"/>
            <a:ext cx="2670175" cy="2003425"/>
          </a:xfrm>
          <a:prstGeom prst="rect">
            <a:avLst/>
          </a:prstGeom>
          <a:solidFill>
            <a:schemeClr val="bg1"/>
          </a:solidFill>
          <a:ln>
            <a:noFill/>
          </a:ln>
          <a:effectLst>
            <a:outerShdw dist="20000" dir="5400000" rotWithShape="0">
              <a:srgbClr val="000000">
                <a:alpha val="37999"/>
              </a:srgbClr>
            </a:outerShdw>
          </a:effectLst>
          <a:extLst>
            <a:ext uri="{91240B29-F687-4F45-9708-019B960494DF}">
              <a14:hiddenLine xmlns:a14="http://schemas.microsoft.com/office/drawing/2010/main" w="34925" cap="rnd" algn="ctr">
                <a:solidFill>
                  <a:srgbClr val="000000"/>
                </a:solidFill>
                <a:miter lim="800000"/>
                <a:headEnd/>
                <a:tailEnd/>
              </a14:hiddenLine>
            </a:ext>
          </a:extLst>
        </p:spPr>
      </p:pic>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4725988" cy="6400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lgn="ctr">
                <a:solidFill>
                  <a:srgbClr val="000000"/>
                </a:solidFill>
                <a:miter lim="800000"/>
                <a:headEnd/>
                <a:tailEnd/>
              </a14:hiddenLine>
            </a:ext>
          </a:extLst>
        </p:spPr>
      </p:pic>
      <p:sp>
        <p:nvSpPr>
          <p:cNvPr id="13" name="TextBox 12"/>
          <p:cNvSpPr txBox="1"/>
          <p:nvPr/>
        </p:nvSpPr>
        <p:spPr>
          <a:xfrm>
            <a:off x="8056602" y="152400"/>
            <a:ext cx="430887" cy="2057400"/>
          </a:xfrm>
          <a:prstGeom prst="rect">
            <a:avLst/>
          </a:prstGeom>
          <a:noFill/>
        </p:spPr>
        <p:txBody>
          <a:bodyPr vert="vert270">
            <a:spAutoFit/>
          </a:bodyPr>
          <a:lstStyle/>
          <a:p>
            <a:pPr fontAlgn="auto">
              <a:spcBef>
                <a:spcPts val="0"/>
              </a:spcBef>
              <a:spcAft>
                <a:spcPts val="0"/>
              </a:spcAft>
              <a:defRPr/>
            </a:pPr>
            <a:r>
              <a:rPr lang="en-US" sz="800" dirty="0">
                <a:solidFill>
                  <a:schemeClr val="bg1"/>
                </a:solidFill>
                <a:latin typeface="+mn-lt"/>
              </a:rPr>
              <a:t>http://miyouthandfood.msu.edu/projects/index.html</a:t>
            </a:r>
          </a:p>
        </p:txBody>
      </p:sp>
      <p:sp>
        <p:nvSpPr>
          <p:cNvPr id="59397" name="TextBox 14"/>
          <p:cNvSpPr txBox="1">
            <a:spLocks noChangeArrowheads="1"/>
          </p:cNvSpPr>
          <p:nvPr/>
        </p:nvSpPr>
        <p:spPr bwMode="auto">
          <a:xfrm>
            <a:off x="5334000" y="2362200"/>
            <a:ext cx="3048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spcAft>
                <a:spcPts val="1200"/>
              </a:spcAft>
            </a:pPr>
            <a:r>
              <a:rPr lang="en-US" sz="2000">
                <a:solidFill>
                  <a:schemeClr val="tx2"/>
                </a:solidFill>
                <a:latin typeface="Arial" charset="0"/>
              </a:rPr>
              <a:t>Best of both worlds – edible &amp; ornamental</a:t>
            </a:r>
          </a:p>
          <a:p>
            <a:pPr eaLnBrk="1" hangingPunct="1">
              <a:spcAft>
                <a:spcPts val="1200"/>
              </a:spcAft>
            </a:pPr>
            <a:r>
              <a:rPr lang="en-US" sz="2000">
                <a:solidFill>
                  <a:schemeClr val="tx2"/>
                </a:solidFill>
                <a:latin typeface="Arial" charset="0"/>
              </a:rPr>
              <a:t>Inter-planting reduces pests</a:t>
            </a:r>
          </a:p>
          <a:p>
            <a:pPr eaLnBrk="1" hangingPunct="1">
              <a:spcAft>
                <a:spcPts val="1200"/>
              </a:spcAft>
            </a:pPr>
            <a:r>
              <a:rPr lang="en-US" sz="2000">
                <a:solidFill>
                  <a:schemeClr val="tx2"/>
                </a:solidFill>
                <a:latin typeface="Arial" charset="0"/>
              </a:rPr>
              <a:t>New textures, forms, colors</a:t>
            </a:r>
          </a:p>
          <a:p>
            <a:pPr eaLnBrk="1" hangingPunct="1">
              <a:spcAft>
                <a:spcPts val="1200"/>
              </a:spcAft>
            </a:pPr>
            <a:r>
              <a:rPr lang="en-US" sz="2000">
                <a:solidFill>
                  <a:schemeClr val="tx2"/>
                </a:solidFill>
                <a:latin typeface="Arial" charset="0"/>
              </a:rPr>
              <a:t>Grow what you like best</a:t>
            </a:r>
          </a:p>
          <a:p>
            <a:pPr eaLnBrk="1" hangingPunct="1">
              <a:spcAft>
                <a:spcPts val="1200"/>
              </a:spcAft>
            </a:pPr>
            <a:r>
              <a:rPr lang="en-US" sz="2000">
                <a:solidFill>
                  <a:schemeClr val="tx2"/>
                </a:solidFill>
                <a:latin typeface="Arial" charset="0"/>
              </a:rPr>
              <a:t>Fun for everyone</a:t>
            </a:r>
          </a:p>
          <a:p>
            <a:pPr eaLnBrk="1" hangingPunct="1">
              <a:spcAft>
                <a:spcPts val="1200"/>
              </a:spcAft>
            </a:pPr>
            <a:r>
              <a:rPr lang="en-US" sz="2000">
                <a:solidFill>
                  <a:schemeClr val="tx2"/>
                </a:solidFill>
                <a:latin typeface="Arial" charset="0"/>
              </a:rPr>
              <a:t>Great conversation piece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ctrTitle"/>
          </p:nvPr>
        </p:nvSpPr>
        <p:spPr bwMode="auto">
          <a:xfrm>
            <a:off x="2503488" y="3751263"/>
            <a:ext cx="5591175" cy="133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i="1" smtClean="0"/>
              <a:t>Fruit Trees</a:t>
            </a:r>
          </a:p>
        </p:txBody>
      </p:sp>
      <p:sp>
        <p:nvSpPr>
          <p:cNvPr id="2" name="Subtitle 1"/>
          <p:cNvSpPr>
            <a:spLocks noGrp="1"/>
          </p:cNvSpPr>
          <p:nvPr>
            <p:ph type="subTitle" idx="1"/>
          </p:nvPr>
        </p:nvSpPr>
        <p:spPr>
          <a:xfrm>
            <a:off x="3613150" y="5213350"/>
            <a:ext cx="4481513" cy="1027113"/>
          </a:xfrm>
        </p:spPr>
        <p:txBody>
          <a:bodyPr/>
          <a:lstStyle/>
          <a:p>
            <a:pPr>
              <a:defRPr/>
            </a:pP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Fruit Tree Considerations in</a:t>
            </a:r>
            <a:br>
              <a:rPr lang="en-US" dirty="0" smtClean="0">
                <a:ea typeface="MS PGothic" pitchFamily="34" charset="-128"/>
              </a:rPr>
            </a:br>
            <a:r>
              <a:rPr lang="en-US" dirty="0" smtClean="0">
                <a:ea typeface="MS PGothic" pitchFamily="34" charset="-128"/>
              </a:rPr>
              <a:t>Edible Landscapes</a:t>
            </a:r>
            <a:endParaRPr lang="en-US" dirty="0">
              <a:ea typeface="MS PGothic" pitchFamily="34" charset="-128"/>
            </a:endParaRPr>
          </a:p>
        </p:txBody>
      </p:sp>
      <p:sp>
        <p:nvSpPr>
          <p:cNvPr id="3" name="Content Placeholder 2"/>
          <p:cNvSpPr>
            <a:spLocks noGrp="1"/>
          </p:cNvSpPr>
          <p:nvPr>
            <p:ph idx="1"/>
          </p:nvPr>
        </p:nvSpPr>
        <p:spPr>
          <a:xfrm>
            <a:off x="498475" y="1981200"/>
            <a:ext cx="8167688" cy="4144963"/>
          </a:xfrm>
        </p:spPr>
        <p:txBody>
          <a:bodyPr/>
          <a:lstStyle/>
          <a:p>
            <a:pPr>
              <a:defRPr/>
            </a:pPr>
            <a:r>
              <a:rPr lang="en-US" sz="2600" dirty="0" smtClean="0">
                <a:ea typeface="MS PGothic" pitchFamily="34" charset="-128"/>
              </a:rPr>
              <a:t>Allow enough room to prune, thin, &amp; harvest</a:t>
            </a:r>
          </a:p>
          <a:p>
            <a:pPr>
              <a:defRPr/>
            </a:pPr>
            <a:r>
              <a:rPr lang="en-US" sz="2600" dirty="0" smtClean="0">
                <a:ea typeface="MS PGothic" pitchFamily="34" charset="-128"/>
              </a:rPr>
              <a:t>Roots will spread 2-3 times the width of the canopy</a:t>
            </a:r>
          </a:p>
          <a:p>
            <a:pPr>
              <a:defRPr/>
            </a:pPr>
            <a:r>
              <a:rPr lang="en-US" sz="2600" dirty="0" smtClean="0">
                <a:ea typeface="MS PGothic" pitchFamily="34" charset="-128"/>
              </a:rPr>
              <a:t>Consider effects of sprays on adjacent plants</a:t>
            </a:r>
          </a:p>
          <a:p>
            <a:pPr>
              <a:defRPr/>
            </a:pPr>
            <a:r>
              <a:rPr lang="en-US" sz="2600" dirty="0" smtClean="0">
                <a:ea typeface="MS PGothic" pitchFamily="34" charset="-128"/>
              </a:rPr>
              <a:t>Consider clustering fruit trees and keeping them small</a:t>
            </a:r>
          </a:p>
          <a:p>
            <a:pPr lvl="1">
              <a:defRPr/>
            </a:pPr>
            <a:r>
              <a:rPr lang="en-US" sz="2400" dirty="0" smtClean="0">
                <a:latin typeface="+mj-lt"/>
                <a:ea typeface="MS PGothic" pitchFamily="34" charset="-128"/>
              </a:rPr>
              <a:t>Similar irrigation, bird netting, mulching, pollination</a:t>
            </a:r>
            <a:endParaRPr lang="en-US" sz="2400" dirty="0">
              <a:latin typeface="+mj-lt"/>
              <a:ea typeface="MS PGothic" pitchFamily="34"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Low-Maintenance Fruit Species</a:t>
            </a:r>
            <a:endParaRPr lang="en-US" dirty="0">
              <a:ea typeface="+mj-ea"/>
              <a:cs typeface="+mj-cs"/>
            </a:endParaRPr>
          </a:p>
        </p:txBody>
      </p:sp>
      <p:sp>
        <p:nvSpPr>
          <p:cNvPr id="3" name="Content Placeholder 2"/>
          <p:cNvSpPr>
            <a:spLocks noGrp="1"/>
          </p:cNvSpPr>
          <p:nvPr>
            <p:ph idx="1"/>
          </p:nvPr>
        </p:nvSpPr>
        <p:spPr>
          <a:xfrm>
            <a:off x="661988" y="1490663"/>
            <a:ext cx="4224337" cy="2605087"/>
          </a:xfrm>
        </p:spPr>
        <p:txBody>
          <a:bodyPr/>
          <a:lstStyle/>
          <a:p>
            <a:pPr eaLnBrk="1" fontAlgn="auto" hangingPunct="1">
              <a:spcAft>
                <a:spcPts val="0"/>
              </a:spcAft>
              <a:defRPr/>
            </a:pPr>
            <a:r>
              <a:rPr lang="en-US" sz="2600" dirty="0">
                <a:solidFill>
                  <a:schemeClr val="tx1">
                    <a:lumMod val="65000"/>
                    <a:lumOff val="35000"/>
                  </a:schemeClr>
                </a:solidFill>
                <a:ea typeface="+mn-ea"/>
                <a:cs typeface="+mn-cs"/>
              </a:rPr>
              <a:t>Cane berries &amp; blueberries</a:t>
            </a:r>
          </a:p>
          <a:p>
            <a:pPr eaLnBrk="1" fontAlgn="auto" hangingPunct="1">
              <a:spcAft>
                <a:spcPts val="0"/>
              </a:spcAft>
              <a:defRPr/>
            </a:pPr>
            <a:r>
              <a:rPr lang="en-US" sz="2600" dirty="0">
                <a:solidFill>
                  <a:schemeClr val="tx1">
                    <a:lumMod val="65000"/>
                    <a:lumOff val="35000"/>
                  </a:schemeClr>
                </a:solidFill>
                <a:ea typeface="+mn-ea"/>
                <a:cs typeface="+mn-cs"/>
              </a:rPr>
              <a:t>Citrus (for now)</a:t>
            </a:r>
          </a:p>
          <a:p>
            <a:pPr eaLnBrk="1" fontAlgn="auto" hangingPunct="1">
              <a:spcAft>
                <a:spcPts val="0"/>
              </a:spcAft>
              <a:defRPr/>
            </a:pPr>
            <a:r>
              <a:rPr lang="en-US" sz="2600" dirty="0">
                <a:solidFill>
                  <a:schemeClr val="tx1">
                    <a:lumMod val="65000"/>
                    <a:lumOff val="35000"/>
                  </a:schemeClr>
                </a:solidFill>
                <a:ea typeface="+mn-ea"/>
                <a:cs typeface="+mn-cs"/>
              </a:rPr>
              <a:t>Figs</a:t>
            </a:r>
          </a:p>
          <a:p>
            <a:pPr eaLnBrk="1" fontAlgn="auto" hangingPunct="1">
              <a:spcAft>
                <a:spcPts val="0"/>
              </a:spcAft>
              <a:defRPr/>
            </a:pPr>
            <a:r>
              <a:rPr lang="en-US" sz="2600" dirty="0" smtClean="0">
                <a:solidFill>
                  <a:schemeClr val="tx1">
                    <a:lumMod val="65000"/>
                    <a:lumOff val="35000"/>
                  </a:schemeClr>
                </a:solidFill>
                <a:ea typeface="+mn-ea"/>
                <a:cs typeface="+mn-cs"/>
              </a:rPr>
              <a:t>Jujubes</a:t>
            </a:r>
            <a:endParaRPr lang="en-US" sz="2600" dirty="0">
              <a:solidFill>
                <a:schemeClr val="tx1">
                  <a:lumMod val="65000"/>
                  <a:lumOff val="35000"/>
                </a:schemeClr>
              </a:solidFill>
              <a:ea typeface="+mn-ea"/>
              <a:cs typeface="+mn-cs"/>
            </a:endParaRPr>
          </a:p>
        </p:txBody>
      </p:sp>
      <p:sp>
        <p:nvSpPr>
          <p:cNvPr id="4" name="Content Placeholder 2"/>
          <p:cNvSpPr txBox="1">
            <a:spLocks/>
          </p:cNvSpPr>
          <p:nvPr/>
        </p:nvSpPr>
        <p:spPr>
          <a:xfrm>
            <a:off x="5221288" y="1481138"/>
            <a:ext cx="3022600" cy="2605087"/>
          </a:xfrm>
          <a:prstGeom prst="rect">
            <a:avLst/>
          </a:prstGeom>
        </p:spPr>
        <p:txBody>
          <a:bodyPr/>
          <a:lstStyle>
            <a:lvl1pPr marL="228600" indent="-228600" algn="l" rtl="0" eaLnBrk="0" fontAlgn="base" hangingPunct="0">
              <a:spcBef>
                <a:spcPts val="2000"/>
              </a:spcBef>
              <a:spcAft>
                <a:spcPct val="0"/>
              </a:spcAft>
              <a:buClr>
                <a:schemeClr val="accent1"/>
              </a:buClr>
              <a:buSzPct val="75000"/>
              <a:buFont typeface="Wingdings" pitchFamily="2" charset="2"/>
              <a:buChar char="n"/>
              <a:defRPr sz="2000" kern="1200">
                <a:solidFill>
                  <a:srgbClr val="595959"/>
                </a:solidFill>
                <a:latin typeface="+mj-lt"/>
                <a:ea typeface="MS PGothic" pitchFamily="34" charset="-128"/>
                <a:cs typeface="ＭＳ Ｐゴシック" charset="0"/>
              </a:defRPr>
            </a:lvl1pPr>
            <a:lvl2pPr marL="4572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MS PGothic"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MS PGothic" pitchFamily="34" charset="-128"/>
                <a:cs typeface="+mn-cs"/>
              </a:defRPr>
            </a:lvl3pPr>
            <a:lvl4pPr marL="9144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MS PGothic"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MS PGothic"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eaLnBrk="1" fontAlgn="auto" hangingPunct="1">
              <a:spcAft>
                <a:spcPts val="0"/>
              </a:spcAft>
              <a:defRPr/>
            </a:pPr>
            <a:r>
              <a:rPr lang="en-US" sz="2600" dirty="0">
                <a:solidFill>
                  <a:schemeClr val="tx1">
                    <a:lumMod val="65000"/>
                    <a:lumOff val="35000"/>
                  </a:schemeClr>
                </a:solidFill>
              </a:rPr>
              <a:t>Persimmons</a:t>
            </a:r>
          </a:p>
          <a:p>
            <a:pPr eaLnBrk="1" fontAlgn="auto" hangingPunct="1">
              <a:spcAft>
                <a:spcPts val="0"/>
              </a:spcAft>
              <a:defRPr/>
            </a:pPr>
            <a:r>
              <a:rPr lang="en-US" sz="2600" dirty="0">
                <a:solidFill>
                  <a:schemeClr val="tx1">
                    <a:lumMod val="65000"/>
                    <a:lumOff val="35000"/>
                  </a:schemeClr>
                </a:solidFill>
              </a:rPr>
              <a:t>Plums &amp; </a:t>
            </a:r>
            <a:r>
              <a:rPr lang="en-US" sz="2600" dirty="0" err="1">
                <a:solidFill>
                  <a:schemeClr val="tx1">
                    <a:lumMod val="65000"/>
                    <a:lumOff val="35000"/>
                  </a:schemeClr>
                </a:solidFill>
              </a:rPr>
              <a:t>pluots</a:t>
            </a:r>
            <a:endParaRPr lang="en-US" sz="2600" dirty="0">
              <a:solidFill>
                <a:schemeClr val="tx1">
                  <a:lumMod val="65000"/>
                  <a:lumOff val="35000"/>
                </a:schemeClr>
              </a:solidFill>
            </a:endParaRPr>
          </a:p>
          <a:p>
            <a:pPr eaLnBrk="1" fontAlgn="auto" hangingPunct="1">
              <a:spcAft>
                <a:spcPts val="0"/>
              </a:spcAft>
              <a:defRPr/>
            </a:pPr>
            <a:r>
              <a:rPr lang="en-US" sz="2600" dirty="0">
                <a:solidFill>
                  <a:schemeClr val="tx1">
                    <a:lumMod val="65000"/>
                    <a:lumOff val="35000"/>
                  </a:schemeClr>
                </a:solidFill>
              </a:rPr>
              <a:t>Pomegranates</a:t>
            </a:r>
          </a:p>
        </p:txBody>
      </p:sp>
      <p:pic>
        <p:nvPicPr>
          <p:cNvPr id="624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3548063"/>
            <a:ext cx="4025900"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Serious Problems with Some Fruit Trees</a:t>
            </a:r>
            <a:endParaRPr lang="en-US" dirty="0">
              <a:ea typeface="+mj-ea"/>
              <a:cs typeface="+mj-cs"/>
            </a:endParaRPr>
          </a:p>
        </p:txBody>
      </p:sp>
      <p:sp>
        <p:nvSpPr>
          <p:cNvPr id="3" name="Content Placeholder 2"/>
          <p:cNvSpPr>
            <a:spLocks noGrp="1"/>
          </p:cNvSpPr>
          <p:nvPr>
            <p:ph idx="1"/>
          </p:nvPr>
        </p:nvSpPr>
        <p:spPr>
          <a:xfrm>
            <a:off x="498475" y="1462088"/>
            <a:ext cx="8167688" cy="5157787"/>
          </a:xfrm>
        </p:spPr>
        <p:txBody>
          <a:bodyPr/>
          <a:lstStyle/>
          <a:p>
            <a:pPr eaLnBrk="1" fontAlgn="auto" hangingPunct="1">
              <a:spcBef>
                <a:spcPts val="600"/>
              </a:spcBef>
              <a:spcAft>
                <a:spcPts val="0"/>
              </a:spcAft>
              <a:defRPr/>
            </a:pPr>
            <a:r>
              <a:rPr lang="en-US" sz="2600" dirty="0">
                <a:solidFill>
                  <a:schemeClr val="tx1">
                    <a:lumMod val="65000"/>
                    <a:lumOff val="35000"/>
                  </a:schemeClr>
                </a:solidFill>
                <a:ea typeface="+mn-ea"/>
                <a:cs typeface="+mn-cs"/>
              </a:rPr>
              <a:t>Apples &amp; pears – Fire blight, codling moth</a:t>
            </a:r>
          </a:p>
          <a:p>
            <a:pPr eaLnBrk="1" fontAlgn="auto" hangingPunct="1">
              <a:spcBef>
                <a:spcPts val="600"/>
              </a:spcBef>
              <a:spcAft>
                <a:spcPts val="0"/>
              </a:spcAft>
              <a:defRPr/>
            </a:pPr>
            <a:r>
              <a:rPr lang="en-US" sz="2600" dirty="0">
                <a:solidFill>
                  <a:schemeClr val="tx1">
                    <a:lumMod val="65000"/>
                    <a:lumOff val="35000"/>
                  </a:schemeClr>
                </a:solidFill>
                <a:ea typeface="+mn-ea"/>
                <a:cs typeface="+mn-cs"/>
              </a:rPr>
              <a:t>Apricots – Brown rot, bacterial canker</a:t>
            </a:r>
          </a:p>
          <a:p>
            <a:pPr eaLnBrk="1" fontAlgn="auto" hangingPunct="1">
              <a:spcBef>
                <a:spcPts val="600"/>
              </a:spcBef>
              <a:spcAft>
                <a:spcPts val="0"/>
              </a:spcAft>
              <a:defRPr/>
            </a:pPr>
            <a:r>
              <a:rPr lang="en-US" sz="2600" dirty="0">
                <a:solidFill>
                  <a:schemeClr val="tx1">
                    <a:lumMod val="65000"/>
                    <a:lumOff val="35000"/>
                  </a:schemeClr>
                </a:solidFill>
                <a:ea typeface="+mn-ea"/>
                <a:cs typeface="+mn-cs"/>
              </a:rPr>
              <a:t>Cherries – Spotted-wing Drosophila</a:t>
            </a:r>
          </a:p>
          <a:p>
            <a:pPr eaLnBrk="1" fontAlgn="auto" hangingPunct="1">
              <a:spcBef>
                <a:spcPts val="600"/>
              </a:spcBef>
              <a:spcAft>
                <a:spcPts val="0"/>
              </a:spcAft>
              <a:defRPr/>
            </a:pPr>
            <a:r>
              <a:rPr lang="en-US" sz="2600" dirty="0">
                <a:solidFill>
                  <a:schemeClr val="tx1">
                    <a:lumMod val="65000"/>
                    <a:lumOff val="35000"/>
                  </a:schemeClr>
                </a:solidFill>
                <a:ea typeface="+mn-ea"/>
                <a:cs typeface="+mn-cs"/>
              </a:rPr>
              <a:t>Citrus – Asian citrus psyllid, </a:t>
            </a:r>
            <a:r>
              <a:rPr lang="en-US" sz="2600" dirty="0" smtClean="0">
                <a:solidFill>
                  <a:schemeClr val="tx1">
                    <a:lumMod val="65000"/>
                    <a:lumOff val="35000"/>
                  </a:schemeClr>
                </a:solidFill>
                <a:ea typeface="+mn-ea"/>
                <a:cs typeface="+mn-cs"/>
              </a:rPr>
              <a:t>citrus</a:t>
            </a:r>
          </a:p>
          <a:p>
            <a:pPr marL="231775" indent="0" eaLnBrk="1" fontAlgn="auto" hangingPunct="1">
              <a:spcBef>
                <a:spcPts val="600"/>
              </a:spcBef>
              <a:spcAft>
                <a:spcPts val="0"/>
              </a:spcAft>
              <a:buFont typeface="Wingdings" pitchFamily="2" charset="2"/>
              <a:buNone/>
              <a:defRPr/>
            </a:pPr>
            <a:r>
              <a:rPr lang="en-US" sz="2600" dirty="0" smtClean="0">
                <a:solidFill>
                  <a:schemeClr val="tx1">
                    <a:lumMod val="65000"/>
                    <a:lumOff val="35000"/>
                  </a:schemeClr>
                </a:solidFill>
                <a:ea typeface="+mn-ea"/>
                <a:cs typeface="+mn-cs"/>
              </a:rPr>
              <a:t>greening, scale insects, frost</a:t>
            </a:r>
            <a:endParaRPr lang="en-US" sz="2600" dirty="0">
              <a:solidFill>
                <a:schemeClr val="tx1">
                  <a:lumMod val="65000"/>
                  <a:lumOff val="35000"/>
                </a:schemeClr>
              </a:solidFill>
              <a:ea typeface="+mn-ea"/>
              <a:cs typeface="+mn-cs"/>
            </a:endParaRPr>
          </a:p>
          <a:p>
            <a:pPr eaLnBrk="1" fontAlgn="auto" hangingPunct="1">
              <a:spcBef>
                <a:spcPts val="600"/>
              </a:spcBef>
              <a:spcAft>
                <a:spcPts val="0"/>
              </a:spcAft>
              <a:defRPr/>
            </a:pPr>
            <a:r>
              <a:rPr lang="en-US" sz="2600" dirty="0" smtClean="0">
                <a:solidFill>
                  <a:schemeClr val="tx1">
                    <a:lumMod val="65000"/>
                    <a:lumOff val="35000"/>
                  </a:schemeClr>
                </a:solidFill>
                <a:ea typeface="+mn-ea"/>
                <a:cs typeface="+mn-cs"/>
              </a:rPr>
              <a:t>Peach/nectarines </a:t>
            </a:r>
            <a:r>
              <a:rPr lang="en-US" sz="2600" dirty="0">
                <a:solidFill>
                  <a:schemeClr val="tx1">
                    <a:lumMod val="65000"/>
                    <a:lumOff val="35000"/>
                  </a:schemeClr>
                </a:solidFill>
                <a:ea typeface="+mn-ea"/>
                <a:cs typeface="+mn-cs"/>
              </a:rPr>
              <a:t>– Peach leaf curl</a:t>
            </a:r>
          </a:p>
          <a:p>
            <a:pPr eaLnBrk="1" fontAlgn="auto" hangingPunct="1">
              <a:spcBef>
                <a:spcPts val="600"/>
              </a:spcBef>
              <a:spcAft>
                <a:spcPts val="0"/>
              </a:spcAft>
              <a:defRPr/>
            </a:pPr>
            <a:r>
              <a:rPr lang="en-US" sz="2600" dirty="0" smtClean="0">
                <a:solidFill>
                  <a:schemeClr val="tx1">
                    <a:lumMod val="65000"/>
                    <a:lumOff val="35000"/>
                  </a:schemeClr>
                </a:solidFill>
                <a:ea typeface="+mn-ea"/>
                <a:cs typeface="+mn-cs"/>
              </a:rPr>
              <a:t>Grapes </a:t>
            </a:r>
            <a:r>
              <a:rPr lang="en-US" sz="2600" dirty="0">
                <a:solidFill>
                  <a:schemeClr val="tx1">
                    <a:lumMod val="65000"/>
                    <a:lumOff val="35000"/>
                  </a:schemeClr>
                </a:solidFill>
                <a:ea typeface="+mn-ea"/>
                <a:cs typeface="+mn-cs"/>
              </a:rPr>
              <a:t>– Powdery </a:t>
            </a:r>
            <a:r>
              <a:rPr lang="en-US" sz="2600" dirty="0" smtClean="0">
                <a:solidFill>
                  <a:schemeClr val="tx1">
                    <a:lumMod val="65000"/>
                    <a:lumOff val="35000"/>
                  </a:schemeClr>
                </a:solidFill>
                <a:ea typeface="+mn-ea"/>
                <a:cs typeface="+mn-cs"/>
              </a:rPr>
              <a:t>mildew</a:t>
            </a:r>
          </a:p>
          <a:p>
            <a:pPr eaLnBrk="1" fontAlgn="auto" hangingPunct="1">
              <a:spcBef>
                <a:spcPts val="600"/>
              </a:spcBef>
              <a:spcAft>
                <a:spcPts val="0"/>
              </a:spcAft>
              <a:defRPr/>
            </a:pPr>
            <a:endParaRPr lang="en-US" sz="2600" dirty="0">
              <a:solidFill>
                <a:schemeClr val="tx1">
                  <a:lumMod val="65000"/>
                  <a:lumOff val="35000"/>
                </a:schemeClr>
              </a:solidFill>
              <a:ea typeface="+mn-ea"/>
              <a:cs typeface="+mn-cs"/>
            </a:endParaRPr>
          </a:p>
          <a:p>
            <a:pPr eaLnBrk="1" fontAlgn="auto" hangingPunct="1">
              <a:spcBef>
                <a:spcPts val="600"/>
              </a:spcBef>
              <a:spcAft>
                <a:spcPts val="0"/>
              </a:spcAft>
              <a:defRPr/>
            </a:pPr>
            <a:r>
              <a:rPr lang="en-US" sz="2600" dirty="0" smtClean="0">
                <a:solidFill>
                  <a:schemeClr val="tx1">
                    <a:lumMod val="65000"/>
                    <a:lumOff val="35000"/>
                  </a:schemeClr>
                </a:solidFill>
                <a:ea typeface="+mn-ea"/>
                <a:cs typeface="+mn-cs"/>
              </a:rPr>
              <a:t>Practical solutions to several of</a:t>
            </a:r>
          </a:p>
          <a:p>
            <a:pPr marL="231775" indent="0" eaLnBrk="1" fontAlgn="auto" hangingPunct="1">
              <a:spcBef>
                <a:spcPts val="600"/>
              </a:spcBef>
              <a:spcAft>
                <a:spcPts val="0"/>
              </a:spcAft>
              <a:buFont typeface="Wingdings" pitchFamily="2" charset="2"/>
              <a:buNone/>
              <a:defRPr/>
            </a:pPr>
            <a:r>
              <a:rPr lang="en-US" sz="2600" dirty="0" smtClean="0">
                <a:solidFill>
                  <a:schemeClr val="tx1">
                    <a:lumMod val="65000"/>
                    <a:lumOff val="35000"/>
                  </a:schemeClr>
                </a:solidFill>
                <a:ea typeface="+mn-ea"/>
                <a:cs typeface="+mn-cs"/>
              </a:rPr>
              <a:t>these pests have been developed</a:t>
            </a:r>
            <a:endParaRPr lang="en-US" sz="2600" dirty="0">
              <a:solidFill>
                <a:schemeClr val="tx1">
                  <a:lumMod val="65000"/>
                  <a:lumOff val="35000"/>
                </a:schemeClr>
              </a:solidFill>
              <a:ea typeface="+mn-ea"/>
              <a:cs typeface="+mn-cs"/>
            </a:endParaRPr>
          </a:p>
          <a:p>
            <a:pPr eaLnBrk="1" fontAlgn="auto" hangingPunct="1">
              <a:spcAft>
                <a:spcPts val="0"/>
              </a:spcAft>
              <a:defRPr/>
            </a:pPr>
            <a:endParaRPr lang="en-US" sz="2600" dirty="0">
              <a:solidFill>
                <a:schemeClr val="tx1">
                  <a:lumMod val="65000"/>
                  <a:lumOff val="35000"/>
                </a:schemeClr>
              </a:solidFill>
              <a:ea typeface="+mn-ea"/>
              <a:cs typeface="+mn-cs"/>
            </a:endParaRPr>
          </a:p>
        </p:txBody>
      </p:sp>
      <p:pic>
        <p:nvPicPr>
          <p:cNvPr id="634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3588" y="3467100"/>
            <a:ext cx="3294062"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Landscape </a:t>
            </a:r>
            <a:br>
              <a:rPr lang="en-US" dirty="0" smtClean="0">
                <a:ea typeface="+mj-ea"/>
                <a:cs typeface="+mj-cs"/>
              </a:rPr>
            </a:br>
            <a:r>
              <a:rPr lang="en-US" dirty="0" smtClean="0">
                <a:ea typeface="+mj-ea"/>
                <a:cs typeface="+mj-cs"/>
              </a:rPr>
              <a:t>vs. Traditional Landscape</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r>
              <a:rPr lang="en-US" sz="2400" i="1" dirty="0" smtClean="0">
                <a:solidFill>
                  <a:schemeClr val="tx1">
                    <a:lumMod val="65000"/>
                    <a:lumOff val="35000"/>
                  </a:schemeClr>
                </a:solidFill>
                <a:ea typeface="+mn-ea"/>
                <a:cs typeface="+mn-cs"/>
              </a:rPr>
              <a:t>The Pros</a:t>
            </a:r>
          </a:p>
          <a:p>
            <a:pPr eaLnBrk="1" fontAlgn="auto" hangingPunct="1">
              <a:spcAft>
                <a:spcPts val="0"/>
              </a:spcAft>
              <a:defRPr/>
            </a:pPr>
            <a:r>
              <a:rPr lang="en-US" sz="2400" dirty="0" smtClean="0">
                <a:solidFill>
                  <a:schemeClr val="tx1">
                    <a:lumMod val="65000"/>
                    <a:lumOff val="35000"/>
                  </a:schemeClr>
                </a:solidFill>
                <a:ea typeface="+mn-ea"/>
                <a:cs typeface="+mn-cs"/>
              </a:rPr>
              <a:t>Environment – decreased food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miles, reduced reliance on fossil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fuel supported calories</a:t>
            </a:r>
          </a:p>
          <a:p>
            <a:pPr eaLnBrk="1" fontAlgn="auto" hangingPunct="1">
              <a:spcAft>
                <a:spcPts val="0"/>
              </a:spcAft>
              <a:defRPr/>
            </a:pPr>
            <a:r>
              <a:rPr lang="en-US" sz="2400" dirty="0" smtClean="0">
                <a:solidFill>
                  <a:schemeClr val="tx1">
                    <a:lumMod val="65000"/>
                    <a:lumOff val="35000"/>
                  </a:schemeClr>
                </a:solidFill>
                <a:ea typeface="+mn-ea"/>
                <a:cs typeface="+mn-cs"/>
              </a:rPr>
              <a:t>Health - food security, horticulture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therapy, healthy food choices</a:t>
            </a:r>
          </a:p>
          <a:p>
            <a:pPr marL="0" indent="0" eaLnBrk="1" fontAlgn="auto" hangingPunct="1">
              <a:spcAft>
                <a:spcPts val="0"/>
              </a:spcAft>
              <a:buFont typeface="Wingdings" pitchFamily="2" charset="2"/>
              <a:buNone/>
              <a:defRPr/>
            </a:pPr>
            <a:r>
              <a:rPr lang="en-US" sz="2400" dirty="0" smtClean="0">
                <a:solidFill>
                  <a:schemeClr val="tx1">
                    <a:lumMod val="65000"/>
                    <a:lumOff val="35000"/>
                  </a:schemeClr>
                </a:solidFill>
                <a:ea typeface="+mn-ea"/>
                <a:cs typeface="+mn-cs"/>
              </a:rPr>
              <a:t>In general, edible landscaping promotes sustainable gardening practices that maximize water efficiency, support wildlife and reduce the use of chemicals in the landscape.</a:t>
            </a:r>
          </a:p>
          <a:p>
            <a:pPr eaLnBrk="1" fontAlgn="auto" hangingPunct="1">
              <a:spcAft>
                <a:spcPts val="0"/>
              </a:spcAft>
              <a:defRPr/>
            </a:pPr>
            <a:endParaRPr lang="en-US" sz="2400" dirty="0">
              <a:solidFill>
                <a:schemeClr val="tx1">
                  <a:lumMod val="65000"/>
                  <a:lumOff val="35000"/>
                </a:schemeClr>
              </a:solidFill>
              <a:ea typeface="+mn-ea"/>
              <a:cs typeface="+mn-cs"/>
            </a:endParaRP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363" y="2101850"/>
            <a:ext cx="3508375"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Site Selection</a:t>
            </a:r>
            <a:endParaRPr lang="en-US" dirty="0">
              <a:ea typeface="+mj-ea"/>
              <a:cs typeface="+mj-cs"/>
            </a:endParaRPr>
          </a:p>
        </p:txBody>
      </p:sp>
      <p:sp>
        <p:nvSpPr>
          <p:cNvPr id="3" name="Content Placeholder 2"/>
          <p:cNvSpPr>
            <a:spLocks noGrp="1"/>
          </p:cNvSpPr>
          <p:nvPr>
            <p:ph idx="1"/>
          </p:nvPr>
        </p:nvSpPr>
        <p:spPr>
          <a:xfrm>
            <a:off x="498475" y="1376363"/>
            <a:ext cx="8167688" cy="2630487"/>
          </a:xfrm>
        </p:spPr>
        <p:txBody>
          <a:bodyPr/>
          <a:lstStyle/>
          <a:p>
            <a:pPr eaLnBrk="1" fontAlgn="auto" hangingPunct="1">
              <a:spcBef>
                <a:spcPts val="600"/>
              </a:spcBef>
              <a:spcAft>
                <a:spcPts val="0"/>
              </a:spcAft>
              <a:defRPr/>
            </a:pPr>
            <a:r>
              <a:rPr lang="en-US" sz="2600" dirty="0">
                <a:solidFill>
                  <a:schemeClr val="tx1">
                    <a:lumMod val="65000"/>
                    <a:lumOff val="35000"/>
                  </a:schemeClr>
                </a:solidFill>
                <a:ea typeface="+mn-ea"/>
                <a:cs typeface="+mn-cs"/>
              </a:rPr>
              <a:t>6-8+ hours of full sun</a:t>
            </a:r>
          </a:p>
          <a:p>
            <a:pPr eaLnBrk="1" fontAlgn="auto" hangingPunct="1">
              <a:spcBef>
                <a:spcPts val="600"/>
              </a:spcBef>
              <a:spcAft>
                <a:spcPts val="0"/>
              </a:spcAft>
              <a:defRPr/>
            </a:pPr>
            <a:r>
              <a:rPr lang="en-US" sz="2600" dirty="0">
                <a:solidFill>
                  <a:schemeClr val="tx1">
                    <a:lumMod val="65000"/>
                    <a:lumOff val="35000"/>
                  </a:schemeClr>
                </a:solidFill>
                <a:ea typeface="+mn-ea"/>
                <a:cs typeface="+mn-cs"/>
              </a:rPr>
              <a:t>Shelter from high winds</a:t>
            </a:r>
          </a:p>
          <a:p>
            <a:pPr eaLnBrk="1" fontAlgn="auto" hangingPunct="1">
              <a:spcBef>
                <a:spcPts val="600"/>
              </a:spcBef>
              <a:spcAft>
                <a:spcPts val="0"/>
              </a:spcAft>
              <a:defRPr/>
            </a:pPr>
            <a:r>
              <a:rPr lang="en-US" sz="2600" dirty="0">
                <a:solidFill>
                  <a:schemeClr val="tx1">
                    <a:lumMod val="65000"/>
                    <a:lumOff val="35000"/>
                  </a:schemeClr>
                </a:solidFill>
                <a:ea typeface="+mn-ea"/>
                <a:cs typeface="+mn-cs"/>
              </a:rPr>
              <a:t>Some trees may benefit from warm south wall</a:t>
            </a:r>
          </a:p>
          <a:p>
            <a:pPr eaLnBrk="1" fontAlgn="auto" hangingPunct="1">
              <a:spcBef>
                <a:spcPts val="600"/>
              </a:spcBef>
              <a:spcAft>
                <a:spcPts val="0"/>
              </a:spcAft>
              <a:defRPr/>
            </a:pPr>
            <a:r>
              <a:rPr lang="en-US" sz="2600" dirty="0">
                <a:solidFill>
                  <a:schemeClr val="tx1">
                    <a:lumMod val="65000"/>
                    <a:lumOff val="35000"/>
                  </a:schemeClr>
                </a:solidFill>
                <a:ea typeface="+mn-ea"/>
                <a:cs typeface="+mn-cs"/>
              </a:rPr>
              <a:t>Avoid planting where fruit falls on walks or driveway</a:t>
            </a:r>
          </a:p>
          <a:p>
            <a:pPr eaLnBrk="1" fontAlgn="auto" hangingPunct="1">
              <a:spcBef>
                <a:spcPts val="600"/>
              </a:spcBef>
              <a:spcAft>
                <a:spcPts val="0"/>
              </a:spcAft>
              <a:defRPr/>
            </a:pPr>
            <a:r>
              <a:rPr lang="en-US" sz="2600" dirty="0">
                <a:solidFill>
                  <a:schemeClr val="tx1">
                    <a:lumMod val="65000"/>
                    <a:lumOff val="35000"/>
                  </a:schemeClr>
                </a:solidFill>
                <a:ea typeface="+mn-ea"/>
                <a:cs typeface="+mn-cs"/>
              </a:rPr>
              <a:t>Soil should be at least </a:t>
            </a:r>
            <a:r>
              <a:rPr lang="en-US" sz="2600" dirty="0" smtClean="0">
                <a:solidFill>
                  <a:schemeClr val="tx1">
                    <a:lumMod val="65000"/>
                    <a:lumOff val="35000"/>
                  </a:schemeClr>
                </a:solidFill>
                <a:ea typeface="+mn-ea"/>
                <a:cs typeface="+mn-cs"/>
              </a:rPr>
              <a:t>2-3 ft. </a:t>
            </a:r>
            <a:r>
              <a:rPr lang="en-US" sz="2600" dirty="0">
                <a:solidFill>
                  <a:schemeClr val="tx1">
                    <a:lumMod val="65000"/>
                    <a:lumOff val="35000"/>
                  </a:schemeClr>
                </a:solidFill>
                <a:ea typeface="+mn-ea"/>
                <a:cs typeface="+mn-cs"/>
              </a:rPr>
              <a:t>deep</a:t>
            </a:r>
          </a:p>
        </p:txBody>
      </p:sp>
      <p:pic>
        <p:nvPicPr>
          <p:cNvPr id="6451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484188"/>
            <a:ext cx="270192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98475" y="4006850"/>
            <a:ext cx="8167688" cy="687388"/>
          </a:xfrm>
          <a:prstGeom prst="rect">
            <a:avLst/>
          </a:prstGeom>
        </p:spPr>
        <p:txBody>
          <a:bodyPr/>
          <a:lstStyle>
            <a:lvl1pPr algn="l" rtl="0" eaLnBrk="0" fontAlgn="base" hangingPunct="0">
              <a:spcBef>
                <a:spcPct val="0"/>
              </a:spcBef>
              <a:spcAft>
                <a:spcPct val="0"/>
              </a:spcAft>
              <a:defRPr sz="3600" kern="1200">
                <a:solidFill>
                  <a:schemeClr val="accent5"/>
                </a:solidFill>
                <a:latin typeface="+mj-lt"/>
                <a:ea typeface="ＭＳ Ｐゴシック" pitchFamily="34" charset="-128"/>
                <a:cs typeface="ＭＳ Ｐゴシック" charset="0"/>
              </a:defRPr>
            </a:lvl1pPr>
            <a:lvl2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2pPr>
            <a:lvl3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3pPr>
            <a:lvl4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4pPr>
            <a:lvl5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5pPr>
            <a:lvl6pPr marL="457200" algn="l" rtl="0" fontAlgn="base">
              <a:spcBef>
                <a:spcPct val="0"/>
              </a:spcBef>
              <a:spcAft>
                <a:spcPct val="0"/>
              </a:spcAft>
              <a:defRPr sz="3600">
                <a:solidFill>
                  <a:schemeClr val="accent1"/>
                </a:solidFill>
                <a:latin typeface="Cambria"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ambria"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ambria"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ambria" charset="0"/>
                <a:ea typeface="ＭＳ Ｐゴシック" charset="0"/>
                <a:cs typeface="ＭＳ Ｐゴシック" charset="0"/>
              </a:defRPr>
            </a:lvl9pPr>
          </a:lstStyle>
          <a:p>
            <a:pPr eaLnBrk="1" fontAlgn="auto" hangingPunct="1">
              <a:spcAft>
                <a:spcPts val="0"/>
              </a:spcAft>
              <a:defRPr/>
            </a:pPr>
            <a:r>
              <a:rPr lang="en-US" dirty="0" smtClean="0">
                <a:ea typeface="+mj-ea"/>
                <a:cs typeface="+mj-cs"/>
              </a:rPr>
              <a:t>Crop Specific Information</a:t>
            </a:r>
            <a:endParaRPr lang="en-US" dirty="0">
              <a:ea typeface="+mj-ea"/>
              <a:cs typeface="+mj-cs"/>
            </a:endParaRPr>
          </a:p>
        </p:txBody>
      </p:sp>
      <p:sp>
        <p:nvSpPr>
          <p:cNvPr id="6" name="Content Placeholder 2"/>
          <p:cNvSpPr txBox="1">
            <a:spLocks/>
          </p:cNvSpPr>
          <p:nvPr/>
        </p:nvSpPr>
        <p:spPr>
          <a:xfrm>
            <a:off x="498475" y="4694238"/>
            <a:ext cx="8167688" cy="628650"/>
          </a:xfrm>
          <a:prstGeom prst="rect">
            <a:avLst/>
          </a:prstGeom>
        </p:spPr>
        <p:txBody>
          <a:bodyPr/>
          <a:lstStyle>
            <a:lvl1pPr marL="228600" indent="-228600" algn="l" rtl="0" eaLnBrk="0" fontAlgn="base" hangingPunct="0">
              <a:spcBef>
                <a:spcPts val="2000"/>
              </a:spcBef>
              <a:spcAft>
                <a:spcPct val="0"/>
              </a:spcAft>
              <a:buClr>
                <a:schemeClr val="accent1"/>
              </a:buClr>
              <a:buSzPct val="75000"/>
              <a:buFont typeface="Wingdings" pitchFamily="2" charset="2"/>
              <a:buChar char="n"/>
              <a:defRPr sz="2000" kern="1200">
                <a:solidFill>
                  <a:srgbClr val="595959"/>
                </a:solidFill>
                <a:latin typeface="+mj-lt"/>
                <a:ea typeface="ＭＳ Ｐゴシック" pitchFamily="34" charset="-128"/>
                <a:cs typeface="ＭＳ Ｐゴシック" charset="0"/>
              </a:defRPr>
            </a:lvl1pPr>
            <a:lvl2pPr marL="4572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pitchFamily="34" charset="-128"/>
                <a:cs typeface="+mn-cs"/>
              </a:defRPr>
            </a:lvl3pPr>
            <a:lvl4pPr marL="914400" indent="-228600" algn="l" rtl="0" eaLnBrk="0" fontAlgn="base" hangingPunct="0">
              <a:spcBef>
                <a:spcPts val="600"/>
              </a:spcBef>
              <a:spcAft>
                <a:spcPct val="0"/>
              </a:spcAft>
              <a:buClr>
                <a:srgbClr val="B2C695"/>
              </a:buClr>
              <a:buSzPct val="75000"/>
              <a:buFont typeface="Wingdings" pitchFamily="2" charset="2"/>
              <a:buChar char="n"/>
              <a:defRPr kern="1200">
                <a:solidFill>
                  <a:srgbClr val="595959"/>
                </a:solidFill>
                <a:latin typeface="+mn-lt"/>
                <a:ea typeface="ＭＳ Ｐゴシック"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pitchFamily="2" charset="2"/>
              <a:buChar char="n"/>
              <a:defRPr kern="1200">
                <a:solidFill>
                  <a:srgbClr val="595959"/>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eaLnBrk="1" fontAlgn="auto" hangingPunct="1">
              <a:spcBef>
                <a:spcPts val="600"/>
              </a:spcBef>
              <a:spcAft>
                <a:spcPts val="0"/>
              </a:spcAft>
              <a:defRPr/>
            </a:pPr>
            <a:r>
              <a:rPr lang="en-US" sz="2600" dirty="0" smtClean="0">
                <a:solidFill>
                  <a:schemeClr val="tx1">
                    <a:lumMod val="65000"/>
                    <a:lumOff val="35000"/>
                  </a:schemeClr>
                </a:solidFill>
                <a:ea typeface="+mn-ea"/>
                <a:cs typeface="+mn-cs"/>
              </a:rPr>
              <a:t>Selected planting and training methods are discussed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a:xfrm>
            <a:off x="895350" y="1247775"/>
            <a:ext cx="7410450"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r>
              <a:rPr lang="en-US" smtClean="0"/>
              <a:t>Policy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Your Local Community</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eaLnBrk="1" fontAlgn="auto" hangingPunct="1">
              <a:spcAft>
                <a:spcPts val="0"/>
              </a:spcAft>
              <a:defRPr/>
            </a:pPr>
            <a:r>
              <a:rPr lang="en-US" sz="2400" dirty="0">
                <a:solidFill>
                  <a:schemeClr val="tx1">
                    <a:lumMod val="65000"/>
                    <a:lumOff val="35000"/>
                  </a:schemeClr>
                </a:solidFill>
                <a:ea typeface="+mn-ea"/>
                <a:cs typeface="+mn-cs"/>
              </a:rPr>
              <a:t>Local Regulations or Policies </a:t>
            </a:r>
          </a:p>
          <a:p>
            <a:pPr lvl="1" eaLnBrk="1" fontAlgn="auto" hangingPunct="1">
              <a:spcAft>
                <a:spcPts val="0"/>
              </a:spcAft>
              <a:defRPr/>
            </a:pPr>
            <a:r>
              <a:rPr lang="en-US" sz="2000" dirty="0">
                <a:solidFill>
                  <a:schemeClr val="tx1">
                    <a:lumMod val="65000"/>
                    <a:lumOff val="35000"/>
                  </a:schemeClr>
                </a:solidFill>
                <a:ea typeface="+mn-ea"/>
              </a:rPr>
              <a:t>Water Use</a:t>
            </a:r>
          </a:p>
          <a:p>
            <a:pPr lvl="1" eaLnBrk="1" fontAlgn="auto" hangingPunct="1">
              <a:spcAft>
                <a:spcPts val="0"/>
              </a:spcAft>
              <a:defRPr/>
            </a:pPr>
            <a:r>
              <a:rPr lang="en-US" sz="2000" dirty="0">
                <a:solidFill>
                  <a:schemeClr val="tx1">
                    <a:lumMod val="65000"/>
                    <a:lumOff val="35000"/>
                  </a:schemeClr>
                </a:solidFill>
                <a:ea typeface="+mn-ea"/>
              </a:rPr>
              <a:t>Land Use</a:t>
            </a:r>
          </a:p>
          <a:p>
            <a:pPr lvl="1" eaLnBrk="1" fontAlgn="auto" hangingPunct="1">
              <a:spcAft>
                <a:spcPts val="0"/>
              </a:spcAft>
              <a:defRPr/>
            </a:pPr>
            <a:r>
              <a:rPr lang="en-US" sz="2000" dirty="0">
                <a:solidFill>
                  <a:schemeClr val="tx1">
                    <a:lumMod val="65000"/>
                    <a:lumOff val="35000"/>
                  </a:schemeClr>
                </a:solidFill>
                <a:ea typeface="+mn-ea"/>
              </a:rPr>
              <a:t>Food Safety</a:t>
            </a:r>
          </a:p>
          <a:p>
            <a:pPr eaLnBrk="1" fontAlgn="auto" hangingPunct="1">
              <a:spcAft>
                <a:spcPts val="0"/>
              </a:spcAft>
              <a:defRPr/>
            </a:pPr>
            <a:endParaRPr lang="en-US" dirty="0">
              <a:solidFill>
                <a:schemeClr val="tx1">
                  <a:lumMod val="65000"/>
                  <a:lumOff val="35000"/>
                </a:schemeClr>
              </a:solidFill>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Water Use</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eaLnBrk="1" fontAlgn="auto" hangingPunct="1">
              <a:spcAft>
                <a:spcPts val="0"/>
              </a:spcAft>
              <a:defRPr/>
            </a:pPr>
            <a:r>
              <a:rPr lang="en-US" sz="2400" dirty="0" smtClean="0">
                <a:solidFill>
                  <a:schemeClr val="tx1">
                    <a:lumMod val="65000"/>
                    <a:lumOff val="35000"/>
                  </a:schemeClr>
                </a:solidFill>
                <a:ea typeface="+mn-ea"/>
                <a:cs typeface="+mn-cs"/>
              </a:rPr>
              <a:t>Policies related to water use may address:</a:t>
            </a:r>
            <a:endParaRPr lang="en-US" sz="2400" dirty="0">
              <a:solidFill>
                <a:schemeClr val="tx1">
                  <a:lumMod val="65000"/>
                  <a:lumOff val="35000"/>
                </a:schemeClr>
              </a:solidFill>
              <a:ea typeface="+mn-ea"/>
              <a:cs typeface="+mn-cs"/>
            </a:endParaRPr>
          </a:p>
          <a:p>
            <a:pPr lvl="1" eaLnBrk="1" fontAlgn="auto" hangingPunct="1">
              <a:spcAft>
                <a:spcPts val="0"/>
              </a:spcAft>
              <a:defRPr/>
            </a:pPr>
            <a:r>
              <a:rPr lang="en-US" sz="2000" dirty="0" smtClean="0">
                <a:solidFill>
                  <a:schemeClr val="tx1">
                    <a:lumMod val="65000"/>
                    <a:lumOff val="35000"/>
                  </a:schemeClr>
                </a:solidFill>
                <a:ea typeface="+mn-ea"/>
              </a:rPr>
              <a:t>Budget</a:t>
            </a:r>
          </a:p>
          <a:p>
            <a:pPr lvl="1" eaLnBrk="1" fontAlgn="auto" hangingPunct="1">
              <a:spcAft>
                <a:spcPts val="0"/>
              </a:spcAft>
              <a:defRPr/>
            </a:pPr>
            <a:r>
              <a:rPr lang="en-US" sz="2000" dirty="0" smtClean="0">
                <a:solidFill>
                  <a:schemeClr val="tx1">
                    <a:lumMod val="65000"/>
                    <a:lumOff val="35000"/>
                  </a:schemeClr>
                </a:solidFill>
                <a:ea typeface="+mn-ea"/>
              </a:rPr>
              <a:t>Allocation and Pricing </a:t>
            </a:r>
          </a:p>
          <a:p>
            <a:pPr lvl="1" eaLnBrk="1" fontAlgn="auto" hangingPunct="1">
              <a:spcAft>
                <a:spcPts val="0"/>
              </a:spcAft>
              <a:defRPr/>
            </a:pPr>
            <a:r>
              <a:rPr lang="en-US" sz="2000" dirty="0" smtClean="0">
                <a:solidFill>
                  <a:schemeClr val="tx1">
                    <a:lumMod val="65000"/>
                    <a:lumOff val="35000"/>
                  </a:schemeClr>
                </a:solidFill>
                <a:ea typeface="+mn-ea"/>
              </a:rPr>
              <a:t>Water Capture and Conservation </a:t>
            </a:r>
          </a:p>
          <a:p>
            <a:pPr lvl="1" eaLnBrk="1" fontAlgn="auto" hangingPunct="1">
              <a:spcAft>
                <a:spcPts val="0"/>
              </a:spcAft>
              <a:defRPr/>
            </a:pPr>
            <a:r>
              <a:rPr lang="en-US" sz="2000" dirty="0" smtClean="0">
                <a:solidFill>
                  <a:schemeClr val="tx1">
                    <a:lumMod val="65000"/>
                    <a:lumOff val="35000"/>
                  </a:schemeClr>
                </a:solidFill>
                <a:ea typeface="+mn-ea"/>
              </a:rPr>
              <a:t>Rainwater collection systems</a:t>
            </a:r>
            <a:endParaRPr lang="en-US" sz="2000" dirty="0">
              <a:solidFill>
                <a:schemeClr val="tx1">
                  <a:lumMod val="65000"/>
                  <a:lumOff val="35000"/>
                </a:schemeClr>
              </a:solidFill>
              <a:ea typeface="+mn-ea"/>
            </a:endParaRPr>
          </a:p>
          <a:p>
            <a:pPr lvl="1" eaLnBrk="1" fontAlgn="auto" hangingPunct="1">
              <a:spcAft>
                <a:spcPts val="0"/>
              </a:spcAft>
              <a:defRPr/>
            </a:pPr>
            <a:r>
              <a:rPr lang="en-US" sz="2000" dirty="0" err="1">
                <a:solidFill>
                  <a:schemeClr val="tx1">
                    <a:lumMod val="65000"/>
                    <a:lumOff val="35000"/>
                  </a:schemeClr>
                </a:solidFill>
                <a:ea typeface="+mn-ea"/>
              </a:rPr>
              <a:t>Greywater</a:t>
            </a:r>
            <a:r>
              <a:rPr lang="en-US" sz="2000" dirty="0">
                <a:solidFill>
                  <a:schemeClr val="tx1">
                    <a:lumMod val="65000"/>
                    <a:lumOff val="35000"/>
                  </a:schemeClr>
                </a:solidFill>
                <a:ea typeface="+mn-ea"/>
              </a:rPr>
              <a:t> systems</a:t>
            </a:r>
          </a:p>
          <a:p>
            <a:pPr lvl="1" eaLnBrk="1" fontAlgn="auto" hangingPunct="1">
              <a:spcAft>
                <a:spcPts val="0"/>
              </a:spcAft>
              <a:defRPr/>
            </a:pPr>
            <a:endParaRPr lang="en-US" sz="2000" dirty="0" smtClean="0">
              <a:solidFill>
                <a:schemeClr val="tx1">
                  <a:lumMod val="65000"/>
                  <a:lumOff val="35000"/>
                </a:schemeClr>
              </a:solidFill>
              <a:ea typeface="+mn-ea"/>
            </a:endParaRPr>
          </a:p>
          <a:p>
            <a:pPr marL="0" indent="0" eaLnBrk="1" fontAlgn="auto" hangingPunct="1">
              <a:spcAft>
                <a:spcPts val="0"/>
              </a:spcAft>
              <a:buFont typeface="Wingdings" pitchFamily="2" charset="2"/>
              <a:buNone/>
              <a:defRPr/>
            </a:pPr>
            <a:endParaRPr lang="en-US" dirty="0">
              <a:solidFill>
                <a:schemeClr val="tx1">
                  <a:lumMod val="65000"/>
                  <a:lumOff val="35000"/>
                </a:schemeClr>
              </a:solidFill>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MWELO</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eaLnBrk="1" fontAlgn="auto" hangingPunct="1">
              <a:spcAft>
                <a:spcPts val="0"/>
              </a:spcAft>
              <a:defRPr/>
            </a:pPr>
            <a:r>
              <a:rPr lang="en-US" sz="2400" dirty="0">
                <a:solidFill>
                  <a:schemeClr val="tx1">
                    <a:lumMod val="65000"/>
                    <a:lumOff val="35000"/>
                  </a:schemeClr>
                </a:solidFill>
                <a:ea typeface="+mn-ea"/>
                <a:cs typeface="+mn-cs"/>
              </a:rPr>
              <a:t>Model Water Efficient Landscape Ordinance (MWELO)</a:t>
            </a:r>
          </a:p>
          <a:p>
            <a:pPr eaLnBrk="1" fontAlgn="auto" hangingPunct="1">
              <a:spcAft>
                <a:spcPts val="0"/>
              </a:spcAft>
              <a:defRPr/>
            </a:pPr>
            <a:r>
              <a:rPr lang="en-US" sz="2400" dirty="0">
                <a:solidFill>
                  <a:schemeClr val="tx1">
                    <a:lumMod val="65000"/>
                    <a:lumOff val="35000"/>
                  </a:schemeClr>
                </a:solidFill>
                <a:ea typeface="+mn-ea"/>
                <a:cs typeface="+mn-cs"/>
              </a:rPr>
              <a:t>Requires a permit for new or rehabilitated landscapes larger than </a:t>
            </a:r>
          </a:p>
          <a:p>
            <a:pPr lvl="1" eaLnBrk="1" fontAlgn="auto" hangingPunct="1">
              <a:spcAft>
                <a:spcPts val="0"/>
              </a:spcAft>
              <a:defRPr/>
            </a:pPr>
            <a:r>
              <a:rPr lang="en-US" sz="2000" dirty="0">
                <a:solidFill>
                  <a:schemeClr val="tx1">
                    <a:lumMod val="65000"/>
                    <a:lumOff val="35000"/>
                  </a:schemeClr>
                </a:solidFill>
                <a:ea typeface="+mn-ea"/>
              </a:rPr>
              <a:t>5,000 </a:t>
            </a:r>
            <a:r>
              <a:rPr lang="en-US" sz="2000" dirty="0" err="1">
                <a:solidFill>
                  <a:schemeClr val="tx1">
                    <a:lumMod val="65000"/>
                    <a:lumOff val="35000"/>
                  </a:schemeClr>
                </a:solidFill>
                <a:ea typeface="+mn-ea"/>
              </a:rPr>
              <a:t>sq.ft</a:t>
            </a:r>
            <a:r>
              <a:rPr lang="en-US" sz="2000" dirty="0">
                <a:solidFill>
                  <a:schemeClr val="tx1">
                    <a:lumMod val="65000"/>
                    <a:lumOff val="35000"/>
                  </a:schemeClr>
                </a:solidFill>
                <a:ea typeface="+mn-ea"/>
              </a:rPr>
              <a:t>. for homeowner-installed projects</a:t>
            </a:r>
          </a:p>
          <a:p>
            <a:pPr lvl="1" eaLnBrk="1" fontAlgn="auto" hangingPunct="1">
              <a:spcAft>
                <a:spcPts val="0"/>
              </a:spcAft>
              <a:defRPr/>
            </a:pPr>
            <a:r>
              <a:rPr lang="en-US" sz="2000" dirty="0">
                <a:solidFill>
                  <a:schemeClr val="tx1">
                    <a:lumMod val="65000"/>
                    <a:lumOff val="35000"/>
                  </a:schemeClr>
                </a:solidFill>
                <a:ea typeface="+mn-ea"/>
              </a:rPr>
              <a:t>2,500 </a:t>
            </a:r>
            <a:r>
              <a:rPr lang="en-US" sz="2000" dirty="0" err="1">
                <a:solidFill>
                  <a:schemeClr val="tx1">
                    <a:lumMod val="65000"/>
                    <a:lumOff val="35000"/>
                  </a:schemeClr>
                </a:solidFill>
                <a:ea typeface="+mn-ea"/>
              </a:rPr>
              <a:t>sq.ft</a:t>
            </a:r>
            <a:r>
              <a:rPr lang="en-US" sz="2000" dirty="0">
                <a:solidFill>
                  <a:schemeClr val="tx1">
                    <a:lumMod val="65000"/>
                    <a:lumOff val="35000"/>
                  </a:schemeClr>
                </a:solidFill>
                <a:ea typeface="+mn-ea"/>
              </a:rPr>
              <a:t>. for developer-installed projects</a:t>
            </a:r>
          </a:p>
          <a:p>
            <a:pPr eaLnBrk="1" fontAlgn="auto" hangingPunct="1">
              <a:spcAft>
                <a:spcPts val="0"/>
              </a:spcAft>
              <a:defRPr/>
            </a:pPr>
            <a:r>
              <a:rPr lang="en-US" sz="2400" dirty="0">
                <a:solidFill>
                  <a:schemeClr val="tx1">
                    <a:lumMod val="65000"/>
                    <a:lumOff val="35000"/>
                  </a:schemeClr>
                </a:solidFill>
                <a:ea typeface="+mn-ea"/>
                <a:cs typeface="+mn-cs"/>
              </a:rPr>
              <a:t>Permit requires calculating an estimation of annual landscape water use</a:t>
            </a:r>
          </a:p>
          <a:p>
            <a:pPr eaLnBrk="1" fontAlgn="auto" hangingPunct="1">
              <a:spcAft>
                <a:spcPts val="0"/>
              </a:spcAft>
              <a:defRPr/>
            </a:pPr>
            <a:endParaRPr lang="en-US" dirty="0">
              <a:solidFill>
                <a:schemeClr val="tx1">
                  <a:lumMod val="65000"/>
                  <a:lumOff val="35000"/>
                </a:schemeClr>
              </a:solidFill>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Information about MWELO</a:t>
            </a:r>
            <a:endParaRPr lang="en-US" dirty="0">
              <a:ea typeface="MS PGothic" pitchFamily="34" charset="-128"/>
            </a:endParaRPr>
          </a:p>
        </p:txBody>
      </p:sp>
      <p:sp>
        <p:nvSpPr>
          <p:cNvPr id="3" name="Content Placeholder 2"/>
          <p:cNvSpPr>
            <a:spLocks noGrp="1"/>
          </p:cNvSpPr>
          <p:nvPr>
            <p:ph idx="1"/>
          </p:nvPr>
        </p:nvSpPr>
        <p:spPr>
          <a:xfrm>
            <a:off x="487363" y="1651000"/>
            <a:ext cx="8169275" cy="4619625"/>
          </a:xfrm>
        </p:spPr>
        <p:txBody>
          <a:bodyPr/>
          <a:lstStyle/>
          <a:p>
            <a:pPr>
              <a:defRPr/>
            </a:pPr>
            <a:r>
              <a:rPr lang="en-US" sz="2400" dirty="0"/>
              <a:t>Local ordinances may exist in place of or in addition to MWELO</a:t>
            </a:r>
          </a:p>
          <a:p>
            <a:pPr lvl="1">
              <a:defRPr/>
            </a:pPr>
            <a:r>
              <a:rPr lang="en-US" sz="2000" dirty="0"/>
              <a:t>Water </a:t>
            </a:r>
            <a:r>
              <a:rPr lang="en-US" sz="2000" dirty="0" smtClean="0"/>
              <a:t>provider</a:t>
            </a:r>
            <a:endParaRPr lang="en-US" sz="2000" dirty="0"/>
          </a:p>
          <a:p>
            <a:pPr lvl="1">
              <a:defRPr/>
            </a:pPr>
            <a:r>
              <a:rPr lang="en-US" sz="2000" dirty="0"/>
              <a:t>City or county water resources department</a:t>
            </a:r>
          </a:p>
          <a:p>
            <a:pPr lvl="1">
              <a:defRPr/>
            </a:pPr>
            <a:endParaRPr lang="en-US" sz="2000" dirty="0" smtClean="0"/>
          </a:p>
          <a:p>
            <a:pPr lvl="1">
              <a:defRPr/>
            </a:pPr>
            <a:r>
              <a:rPr lang="en-US" sz="2000" dirty="0" smtClean="0"/>
              <a:t>Department </a:t>
            </a:r>
            <a:r>
              <a:rPr lang="en-US" sz="2000" dirty="0"/>
              <a:t>of Water Resources website</a:t>
            </a:r>
          </a:p>
          <a:p>
            <a:pPr lvl="2">
              <a:defRPr/>
            </a:pPr>
            <a:r>
              <a:rPr lang="en-US" sz="2000" dirty="0"/>
              <a:t>http://www.water.ca.gov/</a:t>
            </a:r>
          </a:p>
          <a:p>
            <a:pPr lvl="1">
              <a:defRPr/>
            </a:pPr>
            <a:r>
              <a:rPr lang="en-US" sz="2000" dirty="0" err="1" smtClean="0"/>
              <a:t>CalRecycle</a:t>
            </a:r>
            <a:r>
              <a:rPr lang="en-US" sz="2000" dirty="0" smtClean="0"/>
              <a:t> </a:t>
            </a:r>
          </a:p>
          <a:p>
            <a:pPr lvl="2">
              <a:defRPr/>
            </a:pPr>
            <a:r>
              <a:rPr lang="en-US" sz="2000" dirty="0" smtClean="0"/>
              <a:t>http</a:t>
            </a:r>
            <a:r>
              <a:rPr lang="en-US" sz="2000" dirty="0"/>
              <a:t>://</a:t>
            </a:r>
            <a:r>
              <a:rPr lang="en-US" sz="2000" dirty="0" smtClean="0"/>
              <a:t>www.calrecycle.ca.gov/</a:t>
            </a:r>
          </a:p>
          <a:p>
            <a:pPr lvl="2">
              <a:defRPr/>
            </a:pPr>
            <a:endParaRPr lang="en-US" sz="2000" dirty="0"/>
          </a:p>
          <a:p>
            <a:pPr lvl="1">
              <a:defRPr/>
            </a:pPr>
            <a:r>
              <a:rPr lang="en-US" sz="2000" dirty="0" smtClean="0"/>
              <a:t>Professional </a:t>
            </a:r>
            <a:r>
              <a:rPr lang="en-US" sz="2000" dirty="0"/>
              <a:t>organizations (e.g., CLCA, APLD)</a:t>
            </a:r>
          </a:p>
          <a:p>
            <a:pPr>
              <a:defRPr/>
            </a:pP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Land Use</a:t>
            </a:r>
            <a:endParaRPr lang="en-US" dirty="0">
              <a:ea typeface="MS PGothic" pitchFamily="34" charset="-128"/>
            </a:endParaRPr>
          </a:p>
        </p:txBody>
      </p:sp>
      <p:sp>
        <p:nvSpPr>
          <p:cNvPr id="3" name="Content Placeholder 2"/>
          <p:cNvSpPr>
            <a:spLocks noGrp="1"/>
          </p:cNvSpPr>
          <p:nvPr>
            <p:ph idx="1"/>
          </p:nvPr>
        </p:nvSpPr>
        <p:spPr>
          <a:xfrm>
            <a:off x="498475" y="1365250"/>
            <a:ext cx="8167688" cy="4144963"/>
          </a:xfrm>
        </p:spPr>
        <p:txBody>
          <a:bodyPr/>
          <a:lstStyle/>
          <a:p>
            <a:pPr>
              <a:defRPr/>
            </a:pPr>
            <a:r>
              <a:rPr lang="en-US" sz="2400" dirty="0">
                <a:ea typeface="MS PGothic" pitchFamily="34" charset="-128"/>
              </a:rPr>
              <a:t>Private </a:t>
            </a:r>
            <a:r>
              <a:rPr lang="en-US" sz="2400" dirty="0" smtClean="0">
                <a:ea typeface="MS PGothic" pitchFamily="34" charset="-128"/>
              </a:rPr>
              <a:t>policies/restrictions</a:t>
            </a:r>
          </a:p>
          <a:p>
            <a:pPr lvl="1">
              <a:defRPr/>
            </a:pPr>
            <a:r>
              <a:rPr lang="en-US" sz="2200" dirty="0" smtClean="0">
                <a:ea typeface="MS PGothic" pitchFamily="34" charset="-128"/>
              </a:rPr>
              <a:t>Focus on community gardens rather than residential landscapes</a:t>
            </a:r>
          </a:p>
          <a:p>
            <a:pPr>
              <a:defRPr/>
            </a:pPr>
            <a:r>
              <a:rPr lang="en-US" sz="2400" dirty="0" smtClean="0">
                <a:ea typeface="MS PGothic" pitchFamily="34" charset="-128"/>
              </a:rPr>
              <a:t>Home </a:t>
            </a:r>
            <a:r>
              <a:rPr lang="en-US" sz="2400" dirty="0">
                <a:ea typeface="MS PGothic" pitchFamily="34" charset="-128"/>
              </a:rPr>
              <a:t>Owner Association</a:t>
            </a:r>
          </a:p>
          <a:p>
            <a:pPr lvl="1">
              <a:defRPr/>
            </a:pPr>
            <a:r>
              <a:rPr lang="en-US" sz="2200" dirty="0">
                <a:ea typeface="MS PGothic" pitchFamily="34" charset="-128"/>
              </a:rPr>
              <a:t>Restrictive Covenants</a:t>
            </a:r>
          </a:p>
          <a:p>
            <a:pPr lvl="1">
              <a:defRPr/>
            </a:pPr>
            <a:r>
              <a:rPr lang="en-US" sz="2200" dirty="0">
                <a:ea typeface="MS PGothic" pitchFamily="34" charset="-128"/>
              </a:rPr>
              <a:t>Covenants, Conditions, Restrictions (CCR)</a:t>
            </a:r>
          </a:p>
          <a:p>
            <a:pPr lvl="1">
              <a:defRPr/>
            </a:pPr>
            <a:r>
              <a:rPr lang="en-US" sz="2200" dirty="0" smtClean="0">
                <a:ea typeface="MS PGothic" pitchFamily="34" charset="-128"/>
              </a:rPr>
              <a:t>Maintenance </a:t>
            </a:r>
            <a:r>
              <a:rPr lang="en-US" sz="2200" dirty="0">
                <a:ea typeface="MS PGothic" pitchFamily="34" charset="-128"/>
              </a:rPr>
              <a:t>and aesthetics are key</a:t>
            </a:r>
            <a:r>
              <a:rPr lang="en-US" sz="2200" dirty="0" smtClean="0">
                <a:ea typeface="MS PGothic" pitchFamily="34" charset="-128"/>
              </a:rPr>
              <a:t>! </a:t>
            </a:r>
          </a:p>
          <a:p>
            <a:pPr>
              <a:defRPr/>
            </a:pPr>
            <a:r>
              <a:rPr lang="en-US" sz="2200" dirty="0" smtClean="0">
                <a:ea typeface="MS PGothic" pitchFamily="34" charset="-128"/>
              </a:rPr>
              <a:t>AB 1061, Lieu 2009</a:t>
            </a:r>
          </a:p>
          <a:p>
            <a:pPr lvl="1">
              <a:defRPr/>
            </a:pPr>
            <a:r>
              <a:rPr lang="en-US" sz="2200" dirty="0" smtClean="0"/>
              <a:t>This </a:t>
            </a:r>
            <a:r>
              <a:rPr lang="en-US" sz="2200" dirty="0"/>
              <a:t>act provides that the architectural guidelines of a common interest development shall not prohibit or include conditions that have the effect of prohibiting the use of low water-using plants as a group.</a:t>
            </a:r>
          </a:p>
          <a:p>
            <a:pPr>
              <a:defRPr/>
            </a:pPr>
            <a:endParaRPr lang="en-US" dirty="0">
              <a:ea typeface="MS PGothic" pitchFamily="34" charset="-128"/>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Food Safety Policy</a:t>
            </a:r>
            <a:endParaRPr lang="en-US" dirty="0">
              <a:ea typeface="MS PGothic" pitchFamily="34" charset="-128"/>
            </a:endParaRPr>
          </a:p>
        </p:txBody>
      </p:sp>
      <p:sp>
        <p:nvSpPr>
          <p:cNvPr id="3" name="Content Placeholder 2"/>
          <p:cNvSpPr>
            <a:spLocks noGrp="1"/>
          </p:cNvSpPr>
          <p:nvPr>
            <p:ph idx="1"/>
          </p:nvPr>
        </p:nvSpPr>
        <p:spPr>
          <a:xfrm>
            <a:off x="498475" y="1981200"/>
            <a:ext cx="8167688" cy="4144963"/>
          </a:xfrm>
        </p:spPr>
        <p:txBody>
          <a:bodyPr/>
          <a:lstStyle/>
          <a:p>
            <a:pPr>
              <a:defRPr/>
            </a:pPr>
            <a:r>
              <a:rPr lang="en-US" sz="2400" dirty="0">
                <a:ea typeface="MS PGothic" pitchFamily="34" charset="-128"/>
              </a:rPr>
              <a:t>Donating produce (e.g., to food banks)</a:t>
            </a:r>
          </a:p>
          <a:p>
            <a:pPr lvl="1">
              <a:defRPr/>
            </a:pPr>
            <a:r>
              <a:rPr lang="en-US" sz="2000" dirty="0">
                <a:ea typeface="MS PGothic" pitchFamily="34" charset="-128"/>
              </a:rPr>
              <a:t>Organization or Institution policy</a:t>
            </a:r>
          </a:p>
          <a:p>
            <a:pPr lvl="2">
              <a:defRPr/>
            </a:pPr>
            <a:r>
              <a:rPr lang="en-US" sz="1900" dirty="0">
                <a:ea typeface="MS PGothic" pitchFamily="34" charset="-128"/>
              </a:rPr>
              <a:t>Check with target organization</a:t>
            </a:r>
          </a:p>
          <a:p>
            <a:pPr lvl="2">
              <a:defRPr/>
            </a:pPr>
            <a:r>
              <a:rPr lang="en-US" sz="1900" dirty="0">
                <a:ea typeface="MS PGothic" pitchFamily="34" charset="-128"/>
              </a:rPr>
              <a:t>Clean containers, sound product with minimum 3-day shelf life (typical)</a:t>
            </a:r>
          </a:p>
          <a:p>
            <a:pPr lvl="1">
              <a:defRPr/>
            </a:pPr>
            <a:r>
              <a:rPr lang="en-US" sz="2000" dirty="0">
                <a:ea typeface="MS PGothic" pitchFamily="34" charset="-128"/>
              </a:rPr>
              <a:t>Government policy</a:t>
            </a:r>
          </a:p>
          <a:p>
            <a:pPr lvl="2">
              <a:defRPr/>
            </a:pPr>
            <a:r>
              <a:rPr lang="en-US" sz="1900" dirty="0">
                <a:ea typeface="MS PGothic" pitchFamily="34" charset="-128"/>
              </a:rPr>
              <a:t>May be local guidance</a:t>
            </a:r>
          </a:p>
          <a:p>
            <a:pPr lvl="3">
              <a:defRPr/>
            </a:pPr>
            <a:r>
              <a:rPr lang="en-US" sz="1900" dirty="0">
                <a:ea typeface="MS PGothic" pitchFamily="34" charset="-128"/>
              </a:rPr>
              <a:t>Department of Environmental Health</a:t>
            </a:r>
          </a:p>
          <a:p>
            <a:pPr lvl="2">
              <a:defRPr/>
            </a:pPr>
            <a:r>
              <a:rPr lang="en-US" sz="1900" dirty="0">
                <a:ea typeface="MS PGothic" pitchFamily="34" charset="-128"/>
              </a:rPr>
              <a:t>Non-food safety policy may apply to preventing spread of pests (e.g., Light Brown Apple </a:t>
            </a:r>
            <a:r>
              <a:rPr lang="en-US" sz="1900" dirty="0" smtClean="0">
                <a:ea typeface="MS PGothic" pitchFamily="34" charset="-128"/>
              </a:rPr>
              <a:t>Moth, Asian Citrus </a:t>
            </a:r>
            <a:r>
              <a:rPr lang="en-US" sz="1900" dirty="0" err="1" smtClean="0">
                <a:ea typeface="MS PGothic" pitchFamily="34" charset="-128"/>
              </a:rPr>
              <a:t>Psyllid</a:t>
            </a:r>
            <a:r>
              <a:rPr lang="en-US" sz="1900" dirty="0" smtClean="0">
                <a:ea typeface="MS PGothic" pitchFamily="34" charset="-128"/>
              </a:rPr>
              <a:t>)</a:t>
            </a:r>
            <a:endParaRPr lang="en-US" sz="1900" dirty="0">
              <a:ea typeface="MS PGothic" pitchFamily="34" charset="-128"/>
            </a:endParaRPr>
          </a:p>
          <a:p>
            <a:pPr lvl="3">
              <a:defRPr/>
            </a:pPr>
            <a:r>
              <a:rPr lang="en-US" sz="1900" dirty="0">
                <a:ea typeface="MS PGothic" pitchFamily="34" charset="-128"/>
              </a:rPr>
              <a:t>Donations may be restricted to county in which product was grown and may need to be defect free (caterpillar damage)</a:t>
            </a:r>
          </a:p>
          <a:p>
            <a:pPr>
              <a:defRPr/>
            </a:pPr>
            <a:endParaRPr lang="en-US" dirty="0" smtClean="0">
              <a:ea typeface="MS PGothic" pitchFamily="34" charset="-128"/>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bwMode="auto">
          <a:xfrm>
            <a:off x="895350" y="1247775"/>
            <a:ext cx="7410450"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r>
              <a:rPr lang="en-US" smtClean="0"/>
              <a:t>Harvest &amp; Storage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General Rules of Harvest</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eaLnBrk="1" fontAlgn="auto" hangingPunct="1">
              <a:spcAft>
                <a:spcPts val="0"/>
              </a:spcAft>
              <a:defRPr/>
            </a:pPr>
            <a:r>
              <a:rPr lang="en-US" dirty="0">
                <a:solidFill>
                  <a:schemeClr val="tx1">
                    <a:lumMod val="65000"/>
                    <a:lumOff val="35000"/>
                  </a:schemeClr>
                </a:solidFill>
                <a:ea typeface="+mn-ea"/>
                <a:cs typeface="+mn-cs"/>
              </a:rPr>
              <a:t>Each crop has an optimum harvest period </a:t>
            </a: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and </a:t>
            </a:r>
            <a:r>
              <a:rPr lang="en-US" dirty="0">
                <a:solidFill>
                  <a:schemeClr val="tx1">
                    <a:lumMod val="65000"/>
                    <a:lumOff val="35000"/>
                  </a:schemeClr>
                </a:solidFill>
                <a:ea typeface="+mn-ea"/>
                <a:cs typeface="+mn-cs"/>
              </a:rPr>
              <a:t>method.</a:t>
            </a:r>
          </a:p>
          <a:p>
            <a:pPr lvl="1" eaLnBrk="1" fontAlgn="auto" hangingPunct="1">
              <a:spcAft>
                <a:spcPts val="0"/>
              </a:spcAft>
              <a:defRPr/>
            </a:pPr>
            <a:r>
              <a:rPr lang="en-US" dirty="0">
                <a:solidFill>
                  <a:schemeClr val="tx1">
                    <a:lumMod val="65000"/>
                    <a:lumOff val="35000"/>
                  </a:schemeClr>
                </a:solidFill>
                <a:ea typeface="+mn-ea"/>
              </a:rPr>
              <a:t>Varies based on:</a:t>
            </a:r>
          </a:p>
          <a:p>
            <a:pPr lvl="2" eaLnBrk="1" fontAlgn="auto" hangingPunct="1">
              <a:spcAft>
                <a:spcPts val="0"/>
              </a:spcAft>
              <a:defRPr/>
            </a:pPr>
            <a:r>
              <a:rPr lang="en-US" dirty="0">
                <a:solidFill>
                  <a:schemeClr val="tx1">
                    <a:lumMod val="65000"/>
                    <a:lumOff val="35000"/>
                  </a:schemeClr>
                </a:solidFill>
                <a:ea typeface="+mn-ea"/>
              </a:rPr>
              <a:t>Individual taste preferences</a:t>
            </a:r>
          </a:p>
          <a:p>
            <a:pPr lvl="2" eaLnBrk="1" fontAlgn="auto" hangingPunct="1">
              <a:spcAft>
                <a:spcPts val="0"/>
              </a:spcAft>
              <a:defRPr/>
            </a:pPr>
            <a:r>
              <a:rPr lang="en-US" dirty="0">
                <a:solidFill>
                  <a:schemeClr val="tx1">
                    <a:lumMod val="65000"/>
                    <a:lumOff val="35000"/>
                  </a:schemeClr>
                </a:solidFill>
                <a:ea typeface="+mn-ea"/>
              </a:rPr>
              <a:t>Physiological characteristics of the fruit</a:t>
            </a:r>
          </a:p>
          <a:p>
            <a:pPr lvl="2" eaLnBrk="1" fontAlgn="auto" hangingPunct="1">
              <a:spcAft>
                <a:spcPts val="0"/>
              </a:spcAft>
              <a:defRPr/>
            </a:pPr>
            <a:r>
              <a:rPr lang="en-US" dirty="0">
                <a:solidFill>
                  <a:schemeClr val="tx1">
                    <a:lumMod val="65000"/>
                    <a:lumOff val="35000"/>
                  </a:schemeClr>
                </a:solidFill>
                <a:ea typeface="+mn-ea"/>
              </a:rPr>
              <a:t>Planned use of the crop</a:t>
            </a:r>
          </a:p>
          <a:p>
            <a:pPr eaLnBrk="1" fontAlgn="auto" hangingPunct="1">
              <a:spcAft>
                <a:spcPts val="0"/>
              </a:spcAft>
              <a:defRPr/>
            </a:pPr>
            <a:endParaRPr lang="en-US" dirty="0">
              <a:solidFill>
                <a:schemeClr val="tx1">
                  <a:lumMod val="65000"/>
                  <a:lumOff val="35000"/>
                </a:schemeClr>
              </a:solidFill>
              <a:ea typeface="+mn-ea"/>
              <a:cs typeface="+mn-cs"/>
            </a:endParaRPr>
          </a:p>
        </p:txBody>
      </p:sp>
      <p:pic>
        <p:nvPicPr>
          <p:cNvPr id="737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463" y="1931988"/>
            <a:ext cx="3073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Edible Landscape </a:t>
            </a:r>
            <a:br>
              <a:rPr lang="en-US" dirty="0" smtClean="0">
                <a:ea typeface="+mj-ea"/>
                <a:cs typeface="+mj-cs"/>
              </a:rPr>
            </a:br>
            <a:r>
              <a:rPr lang="en-US" dirty="0" smtClean="0">
                <a:ea typeface="+mj-ea"/>
                <a:cs typeface="+mj-cs"/>
              </a:rPr>
              <a:t>vs. Traditional Landscape</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r>
              <a:rPr lang="en-US" sz="2400" i="1" dirty="0" smtClean="0">
                <a:solidFill>
                  <a:schemeClr val="tx1">
                    <a:lumMod val="65000"/>
                    <a:lumOff val="35000"/>
                  </a:schemeClr>
                </a:solidFill>
                <a:ea typeface="+mn-ea"/>
                <a:cs typeface="+mn-cs"/>
              </a:rPr>
              <a:t>The Cons</a:t>
            </a:r>
          </a:p>
          <a:p>
            <a:pPr eaLnBrk="1" fontAlgn="auto" hangingPunct="1">
              <a:spcAft>
                <a:spcPts val="0"/>
              </a:spcAft>
              <a:defRPr/>
            </a:pPr>
            <a:r>
              <a:rPr lang="en-US" sz="2400" dirty="0" smtClean="0">
                <a:solidFill>
                  <a:schemeClr val="tx1">
                    <a:lumMod val="65000"/>
                    <a:lumOff val="35000"/>
                  </a:schemeClr>
                </a:solidFill>
                <a:ea typeface="+mn-ea"/>
                <a:cs typeface="+mn-cs"/>
              </a:rPr>
              <a:t>Time – increased maintenance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requirements, seasonal planting,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regular garden planning</a:t>
            </a:r>
          </a:p>
          <a:p>
            <a:pPr eaLnBrk="1" fontAlgn="auto" hangingPunct="1">
              <a:spcAft>
                <a:spcPts val="0"/>
              </a:spcAft>
              <a:defRPr/>
            </a:pPr>
            <a:r>
              <a:rPr lang="en-US" sz="2400" dirty="0" smtClean="0">
                <a:solidFill>
                  <a:schemeClr val="tx1">
                    <a:lumMod val="65000"/>
                    <a:lumOff val="35000"/>
                  </a:schemeClr>
                </a:solidFill>
                <a:ea typeface="+mn-ea"/>
                <a:cs typeface="+mn-cs"/>
              </a:rPr>
              <a:t>Inputs – increased water needs</a:t>
            </a:r>
          </a:p>
          <a:p>
            <a:pPr eaLnBrk="1" fontAlgn="auto" hangingPunct="1">
              <a:spcAft>
                <a:spcPts val="0"/>
              </a:spcAft>
              <a:defRPr/>
            </a:pPr>
            <a:r>
              <a:rPr lang="en-US" sz="2400" dirty="0" smtClean="0">
                <a:solidFill>
                  <a:schemeClr val="tx1">
                    <a:lumMod val="65000"/>
                    <a:lumOff val="35000"/>
                  </a:schemeClr>
                </a:solidFill>
                <a:ea typeface="+mn-ea"/>
                <a:cs typeface="+mn-cs"/>
              </a:rPr>
              <a:t>Practices - increased plant waste </a:t>
            </a:r>
            <a:br>
              <a:rPr lang="en-US" sz="2400" dirty="0" smtClean="0">
                <a:solidFill>
                  <a:schemeClr val="tx1">
                    <a:lumMod val="65000"/>
                    <a:lumOff val="35000"/>
                  </a:schemeClr>
                </a:solidFill>
                <a:ea typeface="+mn-ea"/>
                <a:cs typeface="+mn-cs"/>
              </a:rPr>
            </a:br>
            <a:r>
              <a:rPr lang="en-US" sz="2400" dirty="0" smtClean="0">
                <a:solidFill>
                  <a:schemeClr val="tx1">
                    <a:lumMod val="65000"/>
                    <a:lumOff val="35000"/>
                  </a:schemeClr>
                </a:solidFill>
                <a:ea typeface="+mn-ea"/>
                <a:cs typeface="+mn-cs"/>
              </a:rPr>
              <a:t>typically requires healthy compost pile</a:t>
            </a:r>
          </a:p>
          <a:p>
            <a:pPr marL="0" indent="0" eaLnBrk="1" fontAlgn="auto" hangingPunct="1">
              <a:spcAft>
                <a:spcPts val="0"/>
              </a:spcAft>
              <a:buFont typeface="Wingdings" pitchFamily="2" charset="2"/>
              <a:buNone/>
              <a:defRPr/>
            </a:pPr>
            <a:endParaRPr lang="en-US" sz="2400" dirty="0" smtClean="0">
              <a:solidFill>
                <a:schemeClr val="tx1">
                  <a:lumMod val="65000"/>
                  <a:lumOff val="35000"/>
                </a:schemeClr>
              </a:solidFill>
              <a:ea typeface="+mn-ea"/>
              <a:cs typeface="+mn-cs"/>
            </a:endParaRPr>
          </a:p>
          <a:p>
            <a:pPr eaLnBrk="1" fontAlgn="auto" hangingPunct="1">
              <a:spcAft>
                <a:spcPts val="0"/>
              </a:spcAft>
              <a:defRPr/>
            </a:pPr>
            <a:endParaRPr lang="en-US" sz="2400" dirty="0">
              <a:solidFill>
                <a:schemeClr val="tx1">
                  <a:lumMod val="65000"/>
                  <a:lumOff val="35000"/>
                </a:schemeClr>
              </a:solidFill>
              <a:ea typeface="+mn-ea"/>
              <a:cs typeface="+mn-cs"/>
            </a:endParaRP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13" y="2386013"/>
            <a:ext cx="33956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Stages of Ripening</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eaLnBrk="1" fontAlgn="auto" hangingPunct="1">
              <a:spcAft>
                <a:spcPts val="0"/>
              </a:spcAft>
              <a:defRPr/>
            </a:pPr>
            <a:r>
              <a:rPr lang="en-US" dirty="0">
                <a:solidFill>
                  <a:schemeClr val="tx1">
                    <a:lumMod val="65000"/>
                    <a:lumOff val="35000"/>
                  </a:schemeClr>
                </a:solidFill>
                <a:ea typeface="+mn-ea"/>
                <a:cs typeface="+mn-cs"/>
              </a:rPr>
              <a:t>Fully Ripe-Tree Ripe</a:t>
            </a:r>
          </a:p>
          <a:p>
            <a:pPr lvl="1" eaLnBrk="1" fontAlgn="auto" hangingPunct="1">
              <a:spcAft>
                <a:spcPts val="0"/>
              </a:spcAft>
              <a:defRPr/>
            </a:pPr>
            <a:r>
              <a:rPr lang="en-US" dirty="0">
                <a:solidFill>
                  <a:schemeClr val="tx1">
                    <a:lumMod val="65000"/>
                    <a:lumOff val="35000"/>
                  </a:schemeClr>
                </a:solidFill>
                <a:ea typeface="+mn-ea"/>
              </a:rPr>
              <a:t>Full maturity and ready to eat at harvest.</a:t>
            </a:r>
          </a:p>
          <a:p>
            <a:pPr lvl="1" eaLnBrk="1" fontAlgn="auto" hangingPunct="1">
              <a:spcAft>
                <a:spcPts val="0"/>
              </a:spcAft>
              <a:defRPr/>
            </a:pPr>
            <a:r>
              <a:rPr lang="en-US" dirty="0">
                <a:solidFill>
                  <a:schemeClr val="tx1">
                    <a:lumMod val="65000"/>
                    <a:lumOff val="35000"/>
                  </a:schemeClr>
                </a:solidFill>
                <a:ea typeface="+mn-ea"/>
              </a:rPr>
              <a:t>Best for fresh eating, drying </a:t>
            </a:r>
          </a:p>
          <a:p>
            <a:pPr lvl="1" eaLnBrk="1" fontAlgn="auto" hangingPunct="1">
              <a:spcAft>
                <a:spcPts val="0"/>
              </a:spcAft>
              <a:defRPr/>
            </a:pPr>
            <a:r>
              <a:rPr lang="en-US" dirty="0">
                <a:solidFill>
                  <a:schemeClr val="tx1">
                    <a:lumMod val="65000"/>
                    <a:lumOff val="35000"/>
                  </a:schemeClr>
                </a:solidFill>
                <a:ea typeface="+mn-ea"/>
              </a:rPr>
              <a:t>Firm ripe is better for canning and freezing</a:t>
            </a:r>
          </a:p>
          <a:p>
            <a:pPr eaLnBrk="1" fontAlgn="auto" hangingPunct="1">
              <a:spcAft>
                <a:spcPts val="0"/>
              </a:spcAft>
              <a:defRPr/>
            </a:pPr>
            <a:endParaRPr lang="en-US" dirty="0">
              <a:solidFill>
                <a:schemeClr val="tx1">
                  <a:lumMod val="65000"/>
                  <a:lumOff val="35000"/>
                </a:schemeClr>
              </a:solidFill>
              <a:ea typeface="+mn-ea"/>
              <a:cs typeface="+mn-cs"/>
            </a:endParaRPr>
          </a:p>
        </p:txBody>
      </p:sp>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25" y="1600200"/>
            <a:ext cx="335915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Stages of Ripening</a:t>
            </a:r>
            <a:endParaRPr lang="en-US" dirty="0">
              <a:ea typeface="+mj-ea"/>
              <a:cs typeface="+mj-cs"/>
            </a:endParaRPr>
          </a:p>
        </p:txBody>
      </p:sp>
      <p:sp>
        <p:nvSpPr>
          <p:cNvPr id="3" name="Content Placeholder 2"/>
          <p:cNvSpPr>
            <a:spLocks noGrp="1"/>
          </p:cNvSpPr>
          <p:nvPr>
            <p:ph idx="1"/>
          </p:nvPr>
        </p:nvSpPr>
        <p:spPr>
          <a:xfrm>
            <a:off x="498475" y="1981200"/>
            <a:ext cx="8167688" cy="4144963"/>
          </a:xfrm>
        </p:spPr>
        <p:txBody>
          <a:bodyPr/>
          <a:lstStyle/>
          <a:p>
            <a:pPr marL="0" indent="0" eaLnBrk="1" fontAlgn="auto" hangingPunct="1">
              <a:spcAft>
                <a:spcPts val="0"/>
              </a:spcAft>
              <a:buFont typeface="Wingdings" pitchFamily="2" charset="2"/>
              <a:buNone/>
              <a:defRPr/>
            </a:pPr>
            <a:r>
              <a:rPr lang="en-US" dirty="0">
                <a:solidFill>
                  <a:schemeClr val="tx1">
                    <a:lumMod val="65000"/>
                    <a:lumOff val="35000"/>
                  </a:schemeClr>
                </a:solidFill>
                <a:ea typeface="+mn-ea"/>
                <a:cs typeface="+mn-cs"/>
              </a:rPr>
              <a:t>Physiologically Mature</a:t>
            </a:r>
          </a:p>
          <a:p>
            <a:pPr eaLnBrk="1" fontAlgn="auto" hangingPunct="1">
              <a:spcAft>
                <a:spcPts val="0"/>
              </a:spcAft>
              <a:defRPr/>
            </a:pPr>
            <a:r>
              <a:rPr lang="en-US" dirty="0">
                <a:solidFill>
                  <a:schemeClr val="tx1">
                    <a:lumMod val="65000"/>
                    <a:lumOff val="35000"/>
                  </a:schemeClr>
                </a:solidFill>
                <a:ea typeface="+mn-ea"/>
                <a:cs typeface="+mn-cs"/>
              </a:rPr>
              <a:t>Fruit may or may not continue to ripen after harvest</a:t>
            </a:r>
          </a:p>
          <a:p>
            <a:pPr eaLnBrk="1" fontAlgn="auto" hangingPunct="1">
              <a:spcAft>
                <a:spcPts val="0"/>
              </a:spcAft>
              <a:defRPr/>
            </a:pPr>
            <a:endParaRPr lang="en-US" dirty="0">
              <a:solidFill>
                <a:schemeClr val="tx1">
                  <a:lumMod val="65000"/>
                  <a:lumOff val="35000"/>
                </a:schemeClr>
              </a:solidFill>
              <a:ea typeface="+mn-ea"/>
              <a:cs typeface="+mn-cs"/>
            </a:endParaRPr>
          </a:p>
        </p:txBody>
      </p:sp>
      <p:pic>
        <p:nvPicPr>
          <p:cNvPr id="757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3297238"/>
            <a:ext cx="213201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3297238"/>
            <a:ext cx="219868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2825" y="3297238"/>
            <a:ext cx="42306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Sanitation and Harvest</a:t>
            </a:r>
            <a:endParaRPr lang="en-US" dirty="0">
              <a:ea typeface="MS PGothic" pitchFamily="34" charset="-128"/>
            </a:endParaRPr>
          </a:p>
        </p:txBody>
      </p:sp>
      <p:sp>
        <p:nvSpPr>
          <p:cNvPr id="3" name="Content Placeholder 2"/>
          <p:cNvSpPr>
            <a:spLocks noGrp="1"/>
          </p:cNvSpPr>
          <p:nvPr>
            <p:ph idx="1"/>
          </p:nvPr>
        </p:nvSpPr>
        <p:spPr>
          <a:xfrm>
            <a:off x="498475" y="1981200"/>
            <a:ext cx="8167688" cy="4144963"/>
          </a:xfrm>
        </p:spPr>
        <p:txBody>
          <a:bodyPr/>
          <a:lstStyle/>
          <a:p>
            <a:pPr>
              <a:defRPr/>
            </a:pPr>
            <a:r>
              <a:rPr lang="en-US" dirty="0">
                <a:ea typeface="MS PGothic" pitchFamily="34" charset="-128"/>
              </a:rPr>
              <a:t>Use only clean, sanitized buckets and bins</a:t>
            </a:r>
          </a:p>
          <a:p>
            <a:pPr>
              <a:defRPr/>
            </a:pPr>
            <a:r>
              <a:rPr lang="en-US" dirty="0">
                <a:ea typeface="MS PGothic" pitchFamily="34" charset="-128"/>
              </a:rPr>
              <a:t>Wash hands prior to harvest</a:t>
            </a:r>
          </a:p>
          <a:p>
            <a:pPr>
              <a:defRPr/>
            </a:pPr>
            <a:r>
              <a:rPr lang="en-US" dirty="0">
                <a:ea typeface="MS PGothic" pitchFamily="34" charset="-128"/>
              </a:rPr>
              <a:t>Wear clean cotton gloves to reduce contaminants on fruit</a:t>
            </a:r>
          </a:p>
          <a:p>
            <a:pPr>
              <a:defRPr/>
            </a:pPr>
            <a:r>
              <a:rPr lang="en-US" dirty="0">
                <a:ea typeface="MS PGothic" pitchFamily="34" charset="-128"/>
              </a:rPr>
              <a:t>Do not stack bins/buckets </a:t>
            </a:r>
          </a:p>
          <a:p>
            <a:pPr>
              <a:defRPr/>
            </a:pPr>
            <a:endParaRPr lang="en-US" dirty="0" smtClean="0">
              <a:ea typeface="MS PGothic" pitchFamily="34" charset="-128"/>
            </a:endParaRPr>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100" y="3744913"/>
            <a:ext cx="386556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Twist Up!</a:t>
            </a:r>
            <a:endParaRPr lang="en-US" dirty="0">
              <a:ea typeface="MS PGothic" pitchFamily="34" charset="-128"/>
            </a:endParaRPr>
          </a:p>
        </p:txBody>
      </p:sp>
      <p:pic>
        <p:nvPicPr>
          <p:cNvPr id="7782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3200" y="1981200"/>
            <a:ext cx="6218238" cy="4144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Key Storage Requirements</a:t>
            </a:r>
            <a:endParaRPr lang="en-US" dirty="0">
              <a:ea typeface="MS PGothic" pitchFamily="34" charset="-128"/>
            </a:endParaRPr>
          </a:p>
        </p:txBody>
      </p:sp>
      <p:sp>
        <p:nvSpPr>
          <p:cNvPr id="3" name="Content Placeholder 2"/>
          <p:cNvSpPr>
            <a:spLocks noGrp="1"/>
          </p:cNvSpPr>
          <p:nvPr>
            <p:ph idx="1"/>
          </p:nvPr>
        </p:nvSpPr>
        <p:spPr>
          <a:xfrm>
            <a:off x="498475" y="1981200"/>
            <a:ext cx="8167688" cy="4144963"/>
          </a:xfrm>
        </p:spPr>
        <p:txBody>
          <a:bodyPr/>
          <a:lstStyle/>
          <a:p>
            <a:pPr marL="0" indent="0">
              <a:buFont typeface="Wingdings" pitchFamily="2" charset="2"/>
              <a:buNone/>
              <a:defRPr/>
            </a:pPr>
            <a:r>
              <a:rPr lang="en-US" dirty="0">
                <a:ea typeface="MS PGothic" pitchFamily="34" charset="-128"/>
              </a:rPr>
              <a:t>Depends on Product:</a:t>
            </a:r>
          </a:p>
          <a:p>
            <a:pPr>
              <a:defRPr/>
            </a:pPr>
            <a:r>
              <a:rPr lang="en-US" dirty="0">
                <a:ea typeface="MS PGothic" pitchFamily="34" charset="-128"/>
              </a:rPr>
              <a:t>Most ripe fruit (apples, stone fruits, fig and berries)</a:t>
            </a:r>
          </a:p>
          <a:p>
            <a:pPr lvl="1">
              <a:defRPr/>
            </a:pPr>
            <a:r>
              <a:rPr lang="en-US" dirty="0">
                <a:ea typeface="MS PGothic" pitchFamily="34" charset="-128"/>
              </a:rPr>
              <a:t>Harvest in a.m. </a:t>
            </a:r>
          </a:p>
          <a:p>
            <a:pPr lvl="1">
              <a:defRPr/>
            </a:pPr>
            <a:r>
              <a:rPr lang="en-US" dirty="0">
                <a:ea typeface="MS PGothic" pitchFamily="34" charset="-128"/>
              </a:rPr>
              <a:t>Place in refrigerator at 32-35F ASAP</a:t>
            </a:r>
          </a:p>
          <a:p>
            <a:pPr lvl="1">
              <a:defRPr/>
            </a:pPr>
            <a:r>
              <a:rPr lang="en-US" dirty="0">
                <a:ea typeface="MS PGothic" pitchFamily="34" charset="-128"/>
              </a:rPr>
              <a:t>Get fruit cold after harvest and keep cold </a:t>
            </a:r>
            <a:r>
              <a:rPr lang="en-US" dirty="0" smtClean="0">
                <a:ea typeface="MS PGothic" pitchFamily="34" charset="-128"/>
              </a:rPr>
              <a:t/>
            </a:r>
            <a:br>
              <a:rPr lang="en-US" dirty="0" smtClean="0">
                <a:ea typeface="MS PGothic" pitchFamily="34" charset="-128"/>
              </a:rPr>
            </a:br>
            <a:r>
              <a:rPr lang="en-US" dirty="0" smtClean="0">
                <a:ea typeface="MS PGothic" pitchFamily="34" charset="-128"/>
              </a:rPr>
              <a:t>until </a:t>
            </a:r>
            <a:r>
              <a:rPr lang="en-US" dirty="0">
                <a:ea typeface="MS PGothic" pitchFamily="34" charset="-128"/>
              </a:rPr>
              <a:t>use</a:t>
            </a:r>
          </a:p>
          <a:p>
            <a:pPr>
              <a:defRPr/>
            </a:pPr>
            <a:endParaRPr lang="en-US" dirty="0">
              <a:ea typeface="MS PGothic" pitchFamily="34" charset="-128"/>
            </a:endParaRPr>
          </a:p>
          <a:p>
            <a:pPr>
              <a:defRPr/>
            </a:pPr>
            <a:endParaRPr lang="en-US" dirty="0">
              <a:ea typeface="MS PGothic" pitchFamily="34" charset="-128"/>
            </a:endParaRPr>
          </a:p>
        </p:txBody>
      </p:sp>
      <p:pic>
        <p:nvPicPr>
          <p:cNvPr id="788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0" y="3643313"/>
            <a:ext cx="403542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sz="2600" dirty="0">
                <a:ea typeface="MS PGothic" pitchFamily="34" charset="-128"/>
              </a:rPr>
              <a:t>http://ucce.ucdavis.edu/files/datastore/234-1920.pdf</a:t>
            </a:r>
            <a:r>
              <a:rPr lang="en-US" dirty="0">
                <a:ea typeface="MS PGothic" pitchFamily="34" charset="-128"/>
              </a:rPr>
              <a:t/>
            </a:r>
            <a:br>
              <a:rPr lang="en-US" dirty="0">
                <a:ea typeface="MS PGothic" pitchFamily="34" charset="-128"/>
              </a:rPr>
            </a:br>
            <a:endParaRPr lang="en-US" dirty="0">
              <a:ea typeface="MS PGothic" pitchFamily="34" charset="-128"/>
            </a:endParaRPr>
          </a:p>
        </p:txBody>
      </p:sp>
      <p:pic>
        <p:nvPicPr>
          <p:cNvPr id="7987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9850" y="979488"/>
            <a:ext cx="6489700" cy="5943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What about </a:t>
            </a:r>
            <a:r>
              <a:rPr lang="en-US" dirty="0">
                <a:ea typeface="MS PGothic" pitchFamily="34" charset="-128"/>
              </a:rPr>
              <a:t>Storing Vegetables?</a:t>
            </a:r>
            <a:br>
              <a:rPr lang="en-US" dirty="0">
                <a:ea typeface="MS PGothic" pitchFamily="34" charset="-128"/>
              </a:rPr>
            </a:br>
            <a:r>
              <a:rPr lang="en-US" sz="2800" dirty="0" smtClean="0">
                <a:ea typeface="MS PGothic" pitchFamily="34" charset="-128"/>
              </a:rPr>
              <a:t>http://ucanr.org/sites/gardenweb/files/29040.pdf</a:t>
            </a:r>
            <a:endParaRPr lang="en-US" sz="2800" dirty="0">
              <a:ea typeface="MS PGothic" pitchFamily="34" charset="-128"/>
            </a:endParaRPr>
          </a:p>
        </p:txBody>
      </p:sp>
      <p:pic>
        <p:nvPicPr>
          <p:cNvPr id="8089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63" y="1785938"/>
            <a:ext cx="9126537" cy="4754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038" y="1785938"/>
            <a:ext cx="2657475"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bwMode="auto">
          <a:xfrm>
            <a:off x="895350" y="1247775"/>
            <a:ext cx="7410450"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r>
              <a:rPr lang="en-US" smtClean="0"/>
              <a:t>Food Safety</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76388" y="1076325"/>
            <a:ext cx="7567612" cy="5578475"/>
          </a:xfrm>
        </p:spPr>
        <p:txBody>
          <a:bodyPr/>
          <a:lstStyle/>
          <a:p>
            <a:pPr>
              <a:spcBef>
                <a:spcPts val="600"/>
              </a:spcBef>
              <a:buFont typeface="Wingdings" charset="0"/>
              <a:buChar char="n"/>
              <a:defRPr/>
            </a:pPr>
            <a:r>
              <a:rPr lang="en-US" sz="2400" dirty="0" smtClean="0"/>
              <a:t>Fruits and vegetables are a very </a:t>
            </a:r>
            <a:br>
              <a:rPr lang="en-US" sz="2400" dirty="0" smtClean="0"/>
            </a:br>
            <a:r>
              <a:rPr lang="en-US" sz="2400" dirty="0" smtClean="0"/>
              <a:t>important part of a healthy diet</a:t>
            </a:r>
          </a:p>
          <a:p>
            <a:pPr>
              <a:spcBef>
                <a:spcPts val="600"/>
              </a:spcBef>
              <a:buFont typeface="Wingdings" charset="0"/>
              <a:buChar char="n"/>
              <a:defRPr/>
            </a:pPr>
            <a:r>
              <a:rPr lang="en-US" sz="2400" dirty="0" smtClean="0"/>
              <a:t>Fruits and vegetables can be a </a:t>
            </a:r>
            <a:br>
              <a:rPr lang="en-US" sz="2400" dirty="0" smtClean="0"/>
            </a:br>
            <a:r>
              <a:rPr lang="en-US" sz="2400" dirty="0" smtClean="0"/>
              <a:t>source of foodborne illness</a:t>
            </a:r>
          </a:p>
          <a:p>
            <a:pPr>
              <a:spcBef>
                <a:spcPts val="600"/>
              </a:spcBef>
              <a:buFont typeface="Wingdings" charset="0"/>
              <a:buChar char="n"/>
              <a:defRPr/>
            </a:pPr>
            <a:r>
              <a:rPr lang="en-US" sz="2400" dirty="0" smtClean="0"/>
              <a:t>Common sources of foodborne pathogens (microorganisms that cause illness) in </a:t>
            </a:r>
            <a:r>
              <a:rPr lang="en-US" sz="2400" dirty="0"/>
              <a:t>produce </a:t>
            </a:r>
            <a:r>
              <a:rPr lang="en-US" sz="2400" dirty="0" smtClean="0"/>
              <a:t>include:</a:t>
            </a:r>
          </a:p>
          <a:p>
            <a:pPr lvl="1">
              <a:buFont typeface="Wingdings" charset="0"/>
              <a:buChar char="n"/>
              <a:defRPr/>
            </a:pPr>
            <a:r>
              <a:rPr lang="en-US" sz="2000" dirty="0" smtClean="0"/>
              <a:t>Water</a:t>
            </a:r>
          </a:p>
          <a:p>
            <a:pPr lvl="1">
              <a:buFont typeface="Wingdings" charset="0"/>
              <a:buChar char="n"/>
              <a:defRPr/>
            </a:pPr>
            <a:r>
              <a:rPr lang="en-US" sz="2000" dirty="0" smtClean="0"/>
              <a:t>Animals: wild and domestic</a:t>
            </a:r>
          </a:p>
          <a:p>
            <a:pPr lvl="1">
              <a:buFont typeface="Wingdings" charset="0"/>
              <a:buChar char="n"/>
              <a:defRPr/>
            </a:pPr>
            <a:r>
              <a:rPr lang="en-US" sz="2000" dirty="0" smtClean="0"/>
              <a:t>Soil amendments</a:t>
            </a:r>
            <a:r>
              <a:rPr lang="en-US" sz="2000" dirty="0"/>
              <a:t> </a:t>
            </a:r>
            <a:r>
              <a:rPr lang="en-US" sz="2000" dirty="0" smtClean="0"/>
              <a:t>(especially animal-based)</a:t>
            </a:r>
          </a:p>
          <a:p>
            <a:pPr lvl="1">
              <a:buFont typeface="Wingdings" charset="0"/>
              <a:buChar char="n"/>
              <a:defRPr/>
            </a:pPr>
            <a:r>
              <a:rPr lang="en-US" sz="2000" dirty="0" smtClean="0"/>
              <a:t>People</a:t>
            </a:r>
          </a:p>
          <a:p>
            <a:pPr>
              <a:spcBef>
                <a:spcPts val="600"/>
              </a:spcBef>
              <a:buFont typeface="Wingdings" charset="0"/>
              <a:buChar char="n"/>
              <a:defRPr/>
            </a:pPr>
            <a:r>
              <a:rPr lang="en-US" sz="2200" b="1" dirty="0" smtClean="0"/>
              <a:t>Preventing contamination is key</a:t>
            </a:r>
          </a:p>
          <a:p>
            <a:pPr lvl="1">
              <a:buFont typeface="Wingdings" charset="0"/>
              <a:buChar char="n"/>
              <a:defRPr/>
            </a:pPr>
            <a:r>
              <a:rPr lang="en-US" sz="2000" dirty="0" smtClean="0"/>
              <a:t>Evaluate and mitigate risks from pre-plant </a:t>
            </a:r>
          </a:p>
          <a:p>
            <a:pPr marL="228600" lvl="1" indent="0">
              <a:buFont typeface="Wingdings" charset="0"/>
              <a:buNone/>
              <a:defRPr/>
            </a:pPr>
            <a:r>
              <a:rPr lang="en-US" sz="2000" dirty="0" smtClean="0"/>
              <a:t>    to harvest of the of the edible landscape.</a:t>
            </a:r>
            <a:endParaRPr lang="en-US" sz="2000" dirty="0"/>
          </a:p>
        </p:txBody>
      </p:sp>
      <p:sp>
        <p:nvSpPr>
          <p:cNvPr id="2" name="Title 1"/>
          <p:cNvSpPr>
            <a:spLocks noGrp="1"/>
          </p:cNvSpPr>
          <p:nvPr>
            <p:ph type="title"/>
          </p:nvPr>
        </p:nvSpPr>
        <p:spPr>
          <a:xfrm>
            <a:off x="1674813" y="214313"/>
            <a:ext cx="7018337" cy="1116012"/>
          </a:xfrm>
        </p:spPr>
        <p:txBody>
          <a:bodyPr/>
          <a:lstStyle/>
          <a:p>
            <a:pPr>
              <a:defRPr/>
            </a:pPr>
            <a:r>
              <a:rPr lang="en-US" dirty="0" smtClean="0"/>
              <a:t>Key points	</a:t>
            </a:r>
            <a:endParaRPr lang="en-US" dirty="0"/>
          </a:p>
        </p:txBody>
      </p:sp>
      <p:sp>
        <p:nvSpPr>
          <p:cNvPr id="82948" name="TextBox 2"/>
          <p:cNvSpPr txBox="1">
            <a:spLocks noChangeArrowheads="1"/>
          </p:cNvSpPr>
          <p:nvPr/>
        </p:nvSpPr>
        <p:spPr bwMode="auto">
          <a:xfrm>
            <a:off x="2540000" y="21748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endParaRPr lang="en-US"/>
          </a:p>
        </p:txBody>
      </p:sp>
      <p:pic>
        <p:nvPicPr>
          <p:cNvPr id="829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4938" y="65088"/>
            <a:ext cx="25971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9850" y="4006850"/>
            <a:ext cx="10033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0838" y="5194300"/>
            <a:ext cx="1992312"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49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538" y="484188"/>
            <a:ext cx="8167687" cy="1116012"/>
          </a:xfrm>
        </p:spPr>
        <p:txBody>
          <a:bodyPr/>
          <a:lstStyle/>
          <a:p>
            <a:pPr eaLnBrk="1" fontAlgn="auto" hangingPunct="1">
              <a:spcAft>
                <a:spcPts val="0"/>
              </a:spcAft>
              <a:defRPr/>
            </a:pPr>
            <a:r>
              <a:rPr lang="en-US" dirty="0" smtClean="0">
                <a:ea typeface="+mj-ea"/>
                <a:cs typeface="+mj-cs"/>
              </a:rPr>
              <a:t>Good Agricultural Practices</a:t>
            </a:r>
            <a:endParaRPr lang="en-US" dirty="0">
              <a:ea typeface="+mj-ea"/>
              <a:cs typeface="+mj-cs"/>
            </a:endParaRPr>
          </a:p>
        </p:txBody>
      </p:sp>
      <p:sp>
        <p:nvSpPr>
          <p:cNvPr id="3" name="Content Placeholder 2"/>
          <p:cNvSpPr>
            <a:spLocks noGrp="1"/>
          </p:cNvSpPr>
          <p:nvPr>
            <p:ph idx="1"/>
          </p:nvPr>
        </p:nvSpPr>
        <p:spPr>
          <a:xfrm>
            <a:off x="1557338" y="1981200"/>
            <a:ext cx="7586662" cy="4144963"/>
          </a:xfrm>
        </p:spPr>
        <p:txBody>
          <a:bodyPr/>
          <a:lstStyle/>
          <a:p>
            <a:pPr eaLnBrk="1" fontAlgn="auto" hangingPunct="1">
              <a:spcAft>
                <a:spcPts val="0"/>
              </a:spcAft>
              <a:defRPr/>
            </a:pPr>
            <a:r>
              <a:rPr lang="en-US" sz="2800" dirty="0">
                <a:solidFill>
                  <a:schemeClr val="tx1">
                    <a:lumMod val="65000"/>
                    <a:lumOff val="35000"/>
                  </a:schemeClr>
                </a:solidFill>
                <a:ea typeface="+mn-ea"/>
                <a:cs typeface="+mn-cs"/>
              </a:rPr>
              <a:t>Focus is on RISK REDUCTION</a:t>
            </a:r>
          </a:p>
          <a:p>
            <a:pPr lvl="1" eaLnBrk="1" fontAlgn="auto" hangingPunct="1">
              <a:spcAft>
                <a:spcPts val="0"/>
              </a:spcAft>
              <a:defRPr/>
            </a:pPr>
            <a:r>
              <a:rPr lang="en-US" sz="2400" dirty="0">
                <a:solidFill>
                  <a:schemeClr val="tx1">
                    <a:lumMod val="65000"/>
                    <a:lumOff val="35000"/>
                  </a:schemeClr>
                </a:solidFill>
                <a:ea typeface="+mn-ea"/>
              </a:rPr>
              <a:t>Prevent contamination where possible</a:t>
            </a:r>
          </a:p>
          <a:p>
            <a:pPr eaLnBrk="1" fontAlgn="auto" hangingPunct="1">
              <a:spcAft>
                <a:spcPts val="0"/>
              </a:spcAft>
              <a:defRPr/>
            </a:pPr>
            <a:r>
              <a:rPr lang="en-US" sz="2800" dirty="0">
                <a:solidFill>
                  <a:schemeClr val="tx1">
                    <a:lumMod val="65000"/>
                    <a:lumOff val="35000"/>
                  </a:schemeClr>
                </a:solidFill>
                <a:ea typeface="+mn-ea"/>
                <a:cs typeface="+mn-cs"/>
              </a:rPr>
              <a:t>4 main sources of foodborne pathogens</a:t>
            </a:r>
          </a:p>
          <a:p>
            <a:pPr lvl="1" eaLnBrk="1" fontAlgn="auto" hangingPunct="1">
              <a:spcAft>
                <a:spcPts val="0"/>
              </a:spcAft>
              <a:defRPr/>
            </a:pPr>
            <a:r>
              <a:rPr lang="en-US" sz="2400" dirty="0">
                <a:solidFill>
                  <a:schemeClr val="tx1">
                    <a:lumMod val="65000"/>
                    <a:lumOff val="35000"/>
                  </a:schemeClr>
                </a:solidFill>
                <a:ea typeface="+mn-ea"/>
              </a:rPr>
              <a:t>Water</a:t>
            </a:r>
          </a:p>
          <a:p>
            <a:pPr lvl="1" eaLnBrk="1" fontAlgn="auto" hangingPunct="1">
              <a:spcAft>
                <a:spcPts val="0"/>
              </a:spcAft>
              <a:defRPr/>
            </a:pPr>
            <a:r>
              <a:rPr lang="en-US" sz="2400" dirty="0">
                <a:solidFill>
                  <a:schemeClr val="tx1">
                    <a:lumMod val="65000"/>
                    <a:lumOff val="35000"/>
                  </a:schemeClr>
                </a:solidFill>
                <a:ea typeface="+mn-ea"/>
              </a:rPr>
              <a:t>Wildlife or domestic animals</a:t>
            </a:r>
          </a:p>
          <a:p>
            <a:pPr lvl="1" eaLnBrk="1" fontAlgn="auto" hangingPunct="1">
              <a:spcAft>
                <a:spcPts val="0"/>
              </a:spcAft>
              <a:defRPr/>
            </a:pPr>
            <a:r>
              <a:rPr lang="en-US" sz="2400" dirty="0" smtClean="0">
                <a:solidFill>
                  <a:schemeClr val="tx1">
                    <a:lumMod val="65000"/>
                    <a:lumOff val="35000"/>
                  </a:schemeClr>
                </a:solidFill>
                <a:ea typeface="+mn-ea"/>
              </a:rPr>
              <a:t>Soil </a:t>
            </a:r>
            <a:r>
              <a:rPr lang="en-US" sz="2400" dirty="0">
                <a:solidFill>
                  <a:schemeClr val="tx1">
                    <a:lumMod val="65000"/>
                    <a:lumOff val="35000"/>
                  </a:schemeClr>
                </a:solidFill>
                <a:ea typeface="+mn-ea"/>
              </a:rPr>
              <a:t>amendments </a:t>
            </a:r>
          </a:p>
          <a:p>
            <a:pPr lvl="2" eaLnBrk="1" fontAlgn="auto" hangingPunct="1">
              <a:spcAft>
                <a:spcPts val="0"/>
              </a:spcAft>
              <a:defRPr/>
            </a:pPr>
            <a:r>
              <a:rPr lang="en-US" sz="2400" i="1" dirty="0" smtClean="0">
                <a:solidFill>
                  <a:schemeClr val="tx1">
                    <a:lumMod val="65000"/>
                    <a:lumOff val="35000"/>
                  </a:schemeClr>
                </a:solidFill>
                <a:ea typeface="+mn-ea"/>
              </a:rPr>
              <a:t>especially </a:t>
            </a:r>
            <a:r>
              <a:rPr lang="en-US" sz="2400" i="1" dirty="0">
                <a:solidFill>
                  <a:schemeClr val="tx1">
                    <a:lumMod val="65000"/>
                    <a:lumOff val="35000"/>
                  </a:schemeClr>
                </a:solidFill>
                <a:ea typeface="+mn-ea"/>
              </a:rPr>
              <a:t>those derived from animals</a:t>
            </a:r>
          </a:p>
          <a:p>
            <a:pPr lvl="1" eaLnBrk="1" fontAlgn="auto" hangingPunct="1">
              <a:spcAft>
                <a:spcPts val="0"/>
              </a:spcAft>
              <a:defRPr/>
            </a:pPr>
            <a:r>
              <a:rPr lang="en-US" sz="2400" dirty="0">
                <a:solidFill>
                  <a:schemeClr val="tx1">
                    <a:lumMod val="65000"/>
                    <a:lumOff val="35000"/>
                  </a:schemeClr>
                </a:solidFill>
                <a:ea typeface="+mn-ea"/>
              </a:rPr>
              <a:t>People</a:t>
            </a:r>
          </a:p>
          <a:p>
            <a:pPr eaLnBrk="1" fontAlgn="auto" hangingPunct="1">
              <a:spcAft>
                <a:spcPts val="0"/>
              </a:spcAft>
              <a:defRPr/>
            </a:pPr>
            <a:endParaRPr lang="en-US" sz="2800" dirty="0">
              <a:solidFill>
                <a:schemeClr val="tx1">
                  <a:lumMod val="65000"/>
                  <a:lumOff val="35000"/>
                </a:schemeClr>
              </a:solidFill>
              <a:ea typeface="+mn-ea"/>
              <a:cs typeface="+mn-cs"/>
            </a:endParaRPr>
          </a:p>
          <a:p>
            <a:pPr eaLnBrk="1" fontAlgn="auto" hangingPunct="1">
              <a:spcAft>
                <a:spcPts val="0"/>
              </a:spcAft>
              <a:defRPr/>
            </a:pPr>
            <a:endParaRPr lang="en-US" sz="2800" dirty="0">
              <a:solidFill>
                <a:schemeClr val="tx1">
                  <a:lumMod val="65000"/>
                  <a:lumOff val="35000"/>
                </a:schemeClr>
              </a:solidFill>
              <a:ea typeface="+mn-ea"/>
              <a:cs typeface="+mn-cs"/>
            </a:endParaRPr>
          </a:p>
        </p:txBody>
      </p:sp>
      <p:pic>
        <p:nvPicPr>
          <p:cNvPr id="111620" name="Picture 4"/>
          <p:cNvPicPr>
            <a:picLocks noChangeAspect="1" noChangeArrowheads="1"/>
          </p:cNvPicPr>
          <p:nvPr/>
        </p:nvPicPr>
        <p:blipFill>
          <a:blip r:embed="rId3"/>
          <a:srcRect/>
          <a:stretch>
            <a:fillRect/>
          </a:stretch>
        </p:blipFill>
        <p:spPr bwMode="auto">
          <a:xfrm>
            <a:off x="-15875" y="0"/>
            <a:ext cx="1395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895350" y="1247775"/>
            <a:ext cx="7410450"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r>
              <a:rPr lang="en-US" smtClean="0"/>
              <a:t>Planning &amp; Design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230188"/>
            <a:ext cx="8167688" cy="1116012"/>
          </a:xfrm>
        </p:spPr>
        <p:txBody>
          <a:bodyPr/>
          <a:lstStyle/>
          <a:p>
            <a:pPr>
              <a:defRPr/>
            </a:pPr>
            <a:r>
              <a:rPr lang="en-US" dirty="0" smtClean="0">
                <a:ea typeface="MS PGothic" pitchFamily="34" charset="-128"/>
              </a:rPr>
              <a:t>Microbiological Safety </a:t>
            </a:r>
            <a:br>
              <a:rPr lang="en-US" dirty="0" smtClean="0">
                <a:ea typeface="MS PGothic" pitchFamily="34" charset="-128"/>
              </a:rPr>
            </a:br>
            <a:r>
              <a:rPr lang="en-US" dirty="0" smtClean="0">
                <a:ea typeface="MS PGothic" pitchFamily="34" charset="-128"/>
              </a:rPr>
              <a:t>of the Edible Landscape </a:t>
            </a:r>
            <a:endParaRPr lang="en-US" dirty="0">
              <a:ea typeface="MS PGothic" pitchFamily="34" charset="-128"/>
            </a:endParaRPr>
          </a:p>
        </p:txBody>
      </p:sp>
      <p:pic>
        <p:nvPicPr>
          <p:cNvPr id="113667" name="Picture 5"/>
          <p:cNvPicPr>
            <a:picLocks noChangeAspect="1" noChangeArrowheads="1"/>
          </p:cNvPicPr>
          <p:nvPr/>
        </p:nvPicPr>
        <p:blipFill>
          <a:blip r:embed="rId3"/>
          <a:srcRect/>
          <a:stretch>
            <a:fillRect/>
          </a:stretch>
        </p:blipFill>
        <p:spPr bwMode="auto">
          <a:xfrm>
            <a:off x="1792288" y="1484313"/>
            <a:ext cx="267017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7" name="Group 6"/>
          <p:cNvGrpSpPr/>
          <p:nvPr/>
        </p:nvGrpSpPr>
        <p:grpSpPr>
          <a:xfrm>
            <a:off x="498475" y="2998362"/>
            <a:ext cx="3815880" cy="1439231"/>
            <a:chOff x="148707" y="1644528"/>
            <a:chExt cx="2727584" cy="1292964"/>
          </a:xfrm>
          <a:scene3d>
            <a:camera prst="orthographicFront"/>
            <a:lightRig rig="flat" dir="t"/>
          </a:scene3d>
        </p:grpSpPr>
        <p:sp>
          <p:nvSpPr>
            <p:cNvPr id="8" name="Rectangular Callout 7"/>
            <p:cNvSpPr/>
            <p:nvPr/>
          </p:nvSpPr>
          <p:spPr>
            <a:xfrm>
              <a:off x="148708" y="1660150"/>
              <a:ext cx="2711079" cy="1277342"/>
            </a:xfrm>
            <a:prstGeom prst="wedgeRectCallout">
              <a:avLst>
                <a:gd name="adj1" fmla="val 20250"/>
                <a:gd name="adj2" fmla="val -60700"/>
              </a:avLst>
            </a:prstGeom>
            <a:gradFill rotWithShape="1">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9" name="Rectangular Callout 4"/>
            <p:cNvSpPr/>
            <p:nvPr/>
          </p:nvSpPr>
          <p:spPr>
            <a:xfrm>
              <a:off x="148707" y="1644528"/>
              <a:ext cx="2727584" cy="1124176"/>
            </a:xfrm>
            <a:prstGeom prst="rect">
              <a:avLst/>
            </a:prstGeom>
            <a:noFill/>
            <a:ln>
              <a:noFill/>
            </a:ln>
            <a:effectLst/>
            <a:sp3d/>
          </p:spPr>
          <p:txBody>
            <a:bodyPr lIns="68580" tIns="68580" rIns="68580" bIns="68580" spcCol="1270"/>
            <a:lstStyle/>
            <a:p>
              <a:pPr defTabSz="800100" fontAlgn="auto">
                <a:lnSpc>
                  <a:spcPct val="90000"/>
                </a:lnSpc>
                <a:spcAft>
                  <a:spcPts val="408"/>
                </a:spcAft>
                <a:defRPr/>
              </a:pPr>
              <a:r>
                <a:rPr lang="en-US" sz="2800" dirty="0">
                  <a:solidFill>
                    <a:srgbClr val="17365D"/>
                  </a:solidFill>
                  <a:latin typeface="Calibri"/>
                  <a:ea typeface="+mn-ea"/>
                  <a:cs typeface="Calibri"/>
                </a:rPr>
                <a:t>Planning</a:t>
              </a:r>
            </a:p>
            <a:p>
              <a:pPr marL="114300" lvl="1" indent="-114300" defTabSz="533400" fontAlgn="auto">
                <a:lnSpc>
                  <a:spcPct val="90000"/>
                </a:lnSpc>
                <a:spcAft>
                  <a:spcPct val="15000"/>
                </a:spcAft>
                <a:buFontTx/>
                <a:buChar char="••"/>
                <a:defRPr/>
              </a:pPr>
              <a:r>
                <a:rPr lang="en-US" dirty="0">
                  <a:solidFill>
                    <a:srgbClr val="17365D"/>
                  </a:solidFill>
                  <a:latin typeface="Calibri"/>
                  <a:ea typeface="+mn-ea"/>
                  <a:cs typeface="Calibri"/>
                </a:rPr>
                <a:t>Site Selection</a:t>
              </a:r>
            </a:p>
            <a:p>
              <a:pPr marL="114300" lvl="1" indent="-114300" defTabSz="533400" fontAlgn="auto">
                <a:lnSpc>
                  <a:spcPct val="90000"/>
                </a:lnSpc>
                <a:spcAft>
                  <a:spcPct val="15000"/>
                </a:spcAft>
                <a:buFontTx/>
                <a:buChar char="••"/>
                <a:defRPr/>
              </a:pPr>
              <a:r>
                <a:rPr lang="en-US" dirty="0">
                  <a:solidFill>
                    <a:srgbClr val="17365D"/>
                  </a:solidFill>
                  <a:latin typeface="Calibri"/>
                  <a:ea typeface="+mn-ea"/>
                  <a:cs typeface="Calibri"/>
                </a:rPr>
                <a:t>Water Source</a:t>
              </a:r>
            </a:p>
            <a:p>
              <a:pPr marL="114300" lvl="1" indent="-114300" defTabSz="533400" fontAlgn="auto">
                <a:lnSpc>
                  <a:spcPct val="90000"/>
                </a:lnSpc>
                <a:spcAft>
                  <a:spcPct val="15000"/>
                </a:spcAft>
                <a:buFontTx/>
                <a:buChar char="••"/>
                <a:defRPr/>
              </a:pPr>
              <a:r>
                <a:rPr lang="en-US" dirty="0">
                  <a:solidFill>
                    <a:srgbClr val="17365D"/>
                  </a:solidFill>
                  <a:latin typeface="Calibri"/>
                  <a:ea typeface="+mn-ea"/>
                  <a:cs typeface="Calibri"/>
                </a:rPr>
                <a:t>Facilities:  toilets and </a:t>
              </a:r>
              <a:r>
                <a:rPr lang="en-US" dirty="0" err="1">
                  <a:solidFill>
                    <a:srgbClr val="17365D"/>
                  </a:solidFill>
                  <a:latin typeface="Calibri"/>
                  <a:ea typeface="+mn-ea"/>
                  <a:cs typeface="Calibri"/>
                </a:rPr>
                <a:t>handwash</a:t>
              </a:r>
              <a:r>
                <a:rPr lang="en-US" sz="1600" dirty="0" err="1">
                  <a:solidFill>
                    <a:srgbClr val="17365D"/>
                  </a:solidFill>
                  <a:latin typeface="Calibri"/>
                  <a:ea typeface="+mn-ea"/>
                  <a:cs typeface="Calibri"/>
                </a:rPr>
                <a:t>ing</a:t>
              </a:r>
              <a:endParaRPr lang="en-US" sz="1600" dirty="0">
                <a:solidFill>
                  <a:srgbClr val="17365D"/>
                </a:solidFill>
                <a:latin typeface="Calibri"/>
                <a:ea typeface="+mn-ea"/>
                <a:cs typeface="Calibri"/>
              </a:endParaRPr>
            </a:p>
          </p:txBody>
        </p:sp>
      </p:grpSp>
      <p:pic>
        <p:nvPicPr>
          <p:cNvPr id="113669" name="Picture 6"/>
          <p:cNvPicPr>
            <a:picLocks noChangeAspect="1" noChangeArrowheads="1"/>
          </p:cNvPicPr>
          <p:nvPr/>
        </p:nvPicPr>
        <p:blipFill>
          <a:blip r:embed="rId4"/>
          <a:srcRect/>
          <a:stretch>
            <a:fillRect/>
          </a:stretch>
        </p:blipFill>
        <p:spPr bwMode="auto">
          <a:xfrm>
            <a:off x="6338888" y="163513"/>
            <a:ext cx="2693987"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1" name="Group 10"/>
          <p:cNvGrpSpPr/>
          <p:nvPr/>
        </p:nvGrpSpPr>
        <p:grpSpPr>
          <a:xfrm>
            <a:off x="4859868" y="1852998"/>
            <a:ext cx="4173006" cy="1669663"/>
            <a:chOff x="3800567" y="805741"/>
            <a:chExt cx="3262338" cy="1486408"/>
          </a:xfrm>
          <a:scene3d>
            <a:camera prst="orthographicFront"/>
            <a:lightRig rig="flat" dir="t"/>
          </a:scene3d>
        </p:grpSpPr>
        <p:sp>
          <p:nvSpPr>
            <p:cNvPr id="12" name="Rectangular Callout 11"/>
            <p:cNvSpPr/>
            <p:nvPr/>
          </p:nvSpPr>
          <p:spPr>
            <a:xfrm>
              <a:off x="3800567" y="805741"/>
              <a:ext cx="3262338" cy="1380887"/>
            </a:xfrm>
            <a:prstGeom prst="wedgeRectCallout">
              <a:avLst>
                <a:gd name="adj1" fmla="val 20250"/>
                <a:gd name="adj2" fmla="val -60700"/>
              </a:avLst>
            </a:prstGeom>
            <a:gradFill rotWithShape="1">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3" name="Rectangular Callout 4"/>
            <p:cNvSpPr/>
            <p:nvPr/>
          </p:nvSpPr>
          <p:spPr>
            <a:xfrm>
              <a:off x="3872330" y="813503"/>
              <a:ext cx="3057911" cy="1478646"/>
            </a:xfrm>
            <a:prstGeom prst="rect">
              <a:avLst/>
            </a:prstGeom>
            <a:noFill/>
            <a:ln>
              <a:noFill/>
            </a:ln>
            <a:effectLst/>
            <a:sp3d/>
          </p:spPr>
          <p:txBody>
            <a:bodyPr lIns="60960" tIns="60960" rIns="60960" bIns="60960" spcCol="1270"/>
            <a:lstStyle/>
            <a:p>
              <a:pPr defTabSz="711200" fontAlgn="auto">
                <a:lnSpc>
                  <a:spcPct val="90000"/>
                </a:lnSpc>
                <a:spcAft>
                  <a:spcPts val="408"/>
                </a:spcAft>
                <a:defRPr/>
              </a:pPr>
              <a:r>
                <a:rPr lang="en-US" sz="3200" dirty="0">
                  <a:solidFill>
                    <a:srgbClr val="17365D"/>
                  </a:solidFill>
                  <a:latin typeface="Calibri"/>
                  <a:ea typeface="+mn-ea"/>
                  <a:cs typeface="Calibri"/>
                </a:rPr>
                <a:t>Growth(</a:t>
              </a:r>
              <a:r>
                <a:rPr lang="en-US" sz="3200" dirty="0" err="1">
                  <a:solidFill>
                    <a:srgbClr val="17365D"/>
                  </a:solidFill>
                  <a:latin typeface="Calibri"/>
                  <a:ea typeface="+mn-ea"/>
                  <a:cs typeface="Calibri"/>
                </a:rPr>
                <a:t>PreHarvest</a:t>
              </a:r>
              <a:r>
                <a:rPr lang="en-US" sz="3200" dirty="0">
                  <a:solidFill>
                    <a:srgbClr val="17365D"/>
                  </a:solidFill>
                  <a:latin typeface="Calibri"/>
                  <a:ea typeface="+mn-ea"/>
                  <a:cs typeface="Calibri"/>
                </a:rPr>
                <a:t>)</a:t>
              </a:r>
            </a:p>
            <a:p>
              <a:pPr marL="57150" lvl="1" indent="-57150" defTabSz="488950" fontAlgn="auto">
                <a:lnSpc>
                  <a:spcPct val="90000"/>
                </a:lnSpc>
                <a:spcAft>
                  <a:spcPct val="15000"/>
                </a:spcAft>
                <a:buFontTx/>
                <a:buChar char="••"/>
                <a:defRPr/>
              </a:pPr>
              <a:r>
                <a:rPr lang="en-US" dirty="0">
                  <a:solidFill>
                    <a:srgbClr val="17365D"/>
                  </a:solidFill>
                  <a:latin typeface="Calibri"/>
                  <a:ea typeface="+mn-ea"/>
                  <a:cs typeface="Calibri"/>
                </a:rPr>
                <a:t>Water</a:t>
              </a:r>
            </a:p>
            <a:p>
              <a:pPr marL="57150" lvl="1" indent="-57150" defTabSz="488950" fontAlgn="auto">
                <a:lnSpc>
                  <a:spcPct val="90000"/>
                </a:lnSpc>
                <a:spcAft>
                  <a:spcPct val="15000"/>
                </a:spcAft>
                <a:buFontTx/>
                <a:buChar char="••"/>
                <a:defRPr/>
              </a:pPr>
              <a:r>
                <a:rPr lang="en-US" dirty="0">
                  <a:solidFill>
                    <a:srgbClr val="17365D"/>
                  </a:solidFill>
                  <a:latin typeface="Calibri"/>
                  <a:ea typeface="+mn-ea"/>
                  <a:cs typeface="Calibri"/>
                </a:rPr>
                <a:t>Soil Amendments and Supplements</a:t>
              </a:r>
            </a:p>
            <a:p>
              <a:pPr marL="57150" lvl="1" indent="-57150" defTabSz="488950" fontAlgn="auto">
                <a:lnSpc>
                  <a:spcPct val="90000"/>
                </a:lnSpc>
                <a:spcAft>
                  <a:spcPct val="15000"/>
                </a:spcAft>
                <a:buFontTx/>
                <a:buChar char="••"/>
                <a:defRPr/>
              </a:pPr>
              <a:r>
                <a:rPr lang="en-US" dirty="0">
                  <a:solidFill>
                    <a:srgbClr val="17365D"/>
                  </a:solidFill>
                  <a:latin typeface="Calibri"/>
                  <a:ea typeface="+mn-ea"/>
                  <a:cs typeface="Calibri"/>
                </a:rPr>
                <a:t>Animal access</a:t>
              </a:r>
            </a:p>
          </p:txBody>
        </p:sp>
      </p:grpSp>
      <p:pic>
        <p:nvPicPr>
          <p:cNvPr id="113671" name="Picture 7"/>
          <p:cNvPicPr>
            <a:picLocks noChangeAspect="1" noChangeArrowheads="1"/>
          </p:cNvPicPr>
          <p:nvPr/>
        </p:nvPicPr>
        <p:blipFill>
          <a:blip r:embed="rId5"/>
          <a:srcRect/>
          <a:stretch>
            <a:fillRect/>
          </a:stretch>
        </p:blipFill>
        <p:spPr bwMode="auto">
          <a:xfrm>
            <a:off x="2257425" y="4556125"/>
            <a:ext cx="2693988"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3672" name="Picture 8"/>
          <p:cNvPicPr>
            <a:picLocks noChangeAspect="1" noChangeArrowheads="1"/>
          </p:cNvPicPr>
          <p:nvPr/>
        </p:nvPicPr>
        <p:blipFill>
          <a:blip r:embed="rId6"/>
          <a:srcRect/>
          <a:stretch>
            <a:fillRect/>
          </a:stretch>
        </p:blipFill>
        <p:spPr bwMode="auto">
          <a:xfrm>
            <a:off x="6338888" y="3743325"/>
            <a:ext cx="2693987"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Group 15"/>
          <p:cNvGrpSpPr/>
          <p:nvPr/>
        </p:nvGrpSpPr>
        <p:grpSpPr>
          <a:xfrm>
            <a:off x="146529" y="5582842"/>
            <a:ext cx="4144736" cy="1155927"/>
            <a:chOff x="2840607" y="4489086"/>
            <a:chExt cx="4205867" cy="1334220"/>
          </a:xfrm>
          <a:scene3d>
            <a:camera prst="orthographicFront"/>
            <a:lightRig rig="flat" dir="t"/>
          </a:scene3d>
        </p:grpSpPr>
        <p:sp>
          <p:nvSpPr>
            <p:cNvPr id="17" name="Rectangular Callout 16"/>
            <p:cNvSpPr/>
            <p:nvPr/>
          </p:nvSpPr>
          <p:spPr>
            <a:xfrm>
              <a:off x="2840607" y="4601099"/>
              <a:ext cx="4026799" cy="1222207"/>
            </a:xfrm>
            <a:prstGeom prst="wedgeRectCallout">
              <a:avLst>
                <a:gd name="adj1" fmla="val 20250"/>
                <a:gd name="adj2" fmla="val -60700"/>
              </a:avLst>
            </a:prstGeom>
            <a:gradFill rotWithShape="1">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18" name="Rectangular Callout 4"/>
            <p:cNvSpPr/>
            <p:nvPr/>
          </p:nvSpPr>
          <p:spPr>
            <a:xfrm>
              <a:off x="2867170" y="4489086"/>
              <a:ext cx="4179304" cy="1222206"/>
            </a:xfrm>
            <a:prstGeom prst="rect">
              <a:avLst/>
            </a:prstGeom>
            <a:noFill/>
            <a:ln>
              <a:noFill/>
            </a:ln>
            <a:effectLst/>
            <a:sp3d/>
          </p:spPr>
          <p:txBody>
            <a:bodyPr lIns="68580" tIns="68580" rIns="68580" bIns="68580" spcCol="1270"/>
            <a:lstStyle/>
            <a:p>
              <a:pPr defTabSz="800100" fontAlgn="auto">
                <a:lnSpc>
                  <a:spcPct val="90000"/>
                </a:lnSpc>
                <a:spcAft>
                  <a:spcPts val="408"/>
                </a:spcAft>
                <a:defRPr/>
              </a:pPr>
              <a:r>
                <a:rPr lang="en-US" sz="3200" dirty="0">
                  <a:solidFill>
                    <a:srgbClr val="17365D"/>
                  </a:solidFill>
                  <a:latin typeface="Calibri"/>
                  <a:ea typeface="+mn-ea"/>
                  <a:cs typeface="Calibri"/>
                </a:rPr>
                <a:t>Harvest</a:t>
              </a:r>
              <a:r>
                <a:rPr lang="en-US" sz="3200" dirty="0">
                  <a:solidFill>
                    <a:srgbClr val="17365D"/>
                  </a:solidFill>
                  <a:latin typeface="Cambria"/>
                  <a:ea typeface="+mn-ea"/>
                  <a:cs typeface="Cambria"/>
                </a:rPr>
                <a:t> </a:t>
              </a:r>
            </a:p>
            <a:p>
              <a:pPr marL="57150" lvl="1" indent="-57150" defTabSz="488950" fontAlgn="auto">
                <a:lnSpc>
                  <a:spcPct val="90000"/>
                </a:lnSpc>
                <a:spcAft>
                  <a:spcPct val="15000"/>
                </a:spcAft>
                <a:buFontTx/>
                <a:buChar char="••"/>
                <a:defRPr/>
              </a:pPr>
              <a:r>
                <a:rPr lang="en-US" sz="2000" dirty="0">
                  <a:solidFill>
                    <a:srgbClr val="17365D"/>
                  </a:solidFill>
                  <a:latin typeface="Calibri"/>
                  <a:ea typeface="+mn-ea"/>
                  <a:cs typeface="Calibri"/>
                </a:rPr>
                <a:t>Personal Hygiene and </a:t>
              </a:r>
              <a:r>
                <a:rPr lang="en-US" sz="2000" dirty="0" err="1">
                  <a:solidFill>
                    <a:srgbClr val="17365D"/>
                  </a:solidFill>
                  <a:latin typeface="Calibri"/>
                  <a:ea typeface="+mn-ea"/>
                  <a:cs typeface="Calibri"/>
                </a:rPr>
                <a:t>Handwashing</a:t>
              </a:r>
              <a:endParaRPr lang="en-US" sz="2000" dirty="0">
                <a:solidFill>
                  <a:srgbClr val="17365D"/>
                </a:solidFill>
                <a:latin typeface="Calibri"/>
                <a:ea typeface="+mn-ea"/>
                <a:cs typeface="Calibri"/>
              </a:endParaRPr>
            </a:p>
            <a:p>
              <a:pPr marL="57150" lvl="1" indent="-57150" defTabSz="488950" fontAlgn="auto">
                <a:lnSpc>
                  <a:spcPct val="90000"/>
                </a:lnSpc>
                <a:spcAft>
                  <a:spcPct val="15000"/>
                </a:spcAft>
                <a:buFontTx/>
                <a:buChar char="••"/>
                <a:defRPr/>
              </a:pPr>
              <a:r>
                <a:rPr lang="en-US" sz="2000" dirty="0">
                  <a:solidFill>
                    <a:srgbClr val="17365D"/>
                  </a:solidFill>
                  <a:latin typeface="Calibri"/>
                  <a:ea typeface="+mn-ea"/>
                  <a:cs typeface="Calibri"/>
                </a:rPr>
                <a:t>Cleaning and Sanitation</a:t>
              </a:r>
            </a:p>
          </p:txBody>
        </p:sp>
      </p:grpSp>
      <p:grpSp>
        <p:nvGrpSpPr>
          <p:cNvPr id="19" name="Group 18"/>
          <p:cNvGrpSpPr/>
          <p:nvPr/>
        </p:nvGrpSpPr>
        <p:grpSpPr>
          <a:xfrm>
            <a:off x="5189539" y="5486399"/>
            <a:ext cx="3673638" cy="1265677"/>
            <a:chOff x="6065903" y="4542448"/>
            <a:chExt cx="2749344" cy="1246181"/>
          </a:xfrm>
          <a:scene3d>
            <a:camera prst="orthographicFront"/>
            <a:lightRig rig="flat" dir="t"/>
          </a:scene3d>
        </p:grpSpPr>
        <p:sp>
          <p:nvSpPr>
            <p:cNvPr id="20" name="Rectangular Callout 19"/>
            <p:cNvSpPr/>
            <p:nvPr/>
          </p:nvSpPr>
          <p:spPr>
            <a:xfrm>
              <a:off x="6065903" y="4542448"/>
              <a:ext cx="2603751" cy="1246181"/>
            </a:xfrm>
            <a:prstGeom prst="wedgeRectCallout">
              <a:avLst>
                <a:gd name="adj1" fmla="val 20250"/>
                <a:gd name="adj2" fmla="val -60700"/>
              </a:avLst>
            </a:prstGeom>
            <a:gradFill rotWithShape="1">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p3d prstMaterial="dkEdge">
              <a:bevelT w="8200" h="38100"/>
            </a:sp3d>
          </p:spPr>
        </p:sp>
        <p:sp>
          <p:nvSpPr>
            <p:cNvPr id="21" name="Rectangular Callout 4"/>
            <p:cNvSpPr/>
            <p:nvPr/>
          </p:nvSpPr>
          <p:spPr>
            <a:xfrm>
              <a:off x="6065903" y="4569962"/>
              <a:ext cx="2749344" cy="1110012"/>
            </a:xfrm>
            <a:prstGeom prst="rect">
              <a:avLst/>
            </a:prstGeom>
            <a:noFill/>
            <a:ln>
              <a:noFill/>
            </a:ln>
            <a:effectLst/>
            <a:sp3d/>
          </p:spPr>
          <p:txBody>
            <a:bodyPr lIns="60960" tIns="60960" rIns="60960" bIns="60960" spcCol="1270"/>
            <a:lstStyle/>
            <a:p>
              <a:pPr defTabSz="711200" fontAlgn="auto">
                <a:lnSpc>
                  <a:spcPct val="90000"/>
                </a:lnSpc>
                <a:spcAft>
                  <a:spcPts val="408"/>
                </a:spcAft>
                <a:defRPr/>
              </a:pPr>
              <a:r>
                <a:rPr lang="en-US" sz="3200" dirty="0">
                  <a:solidFill>
                    <a:srgbClr val="17365D"/>
                  </a:solidFill>
                  <a:latin typeface="Calibri"/>
                  <a:ea typeface="+mn-ea"/>
                  <a:cs typeface="Calibri"/>
                </a:rPr>
                <a:t>Post Harvest</a:t>
              </a:r>
            </a:p>
            <a:p>
              <a:pPr marL="57150" lvl="1" indent="-57150" defTabSz="466725" fontAlgn="auto">
                <a:lnSpc>
                  <a:spcPct val="90000"/>
                </a:lnSpc>
                <a:spcAft>
                  <a:spcPct val="15000"/>
                </a:spcAft>
                <a:buFontTx/>
                <a:buChar char="••"/>
                <a:defRPr/>
              </a:pPr>
              <a:r>
                <a:rPr lang="en-US" sz="2000" dirty="0">
                  <a:solidFill>
                    <a:srgbClr val="17365D"/>
                  </a:solidFill>
                  <a:latin typeface="Calibri"/>
                  <a:ea typeface="+mn-ea"/>
                  <a:cs typeface="Calibri"/>
                </a:rPr>
                <a:t>Washing Produce</a:t>
              </a:r>
            </a:p>
            <a:p>
              <a:pPr marL="57150" lvl="1" indent="-57150" defTabSz="466725" fontAlgn="auto">
                <a:lnSpc>
                  <a:spcPct val="90000"/>
                </a:lnSpc>
                <a:spcAft>
                  <a:spcPct val="15000"/>
                </a:spcAft>
                <a:buFontTx/>
                <a:buChar char="••"/>
                <a:defRPr/>
              </a:pPr>
              <a:r>
                <a:rPr lang="en-US" sz="2000" dirty="0">
                  <a:solidFill>
                    <a:srgbClr val="17365D"/>
                  </a:solidFill>
                  <a:latin typeface="Calibri"/>
                  <a:ea typeface="+mn-ea"/>
                  <a:cs typeface="Calibri"/>
                </a:rPr>
                <a:t>Food Storage and Preservation</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050" y="484188"/>
            <a:ext cx="8167688" cy="1116012"/>
          </a:xfrm>
        </p:spPr>
        <p:txBody>
          <a:bodyPr/>
          <a:lstStyle/>
          <a:p>
            <a:pPr>
              <a:defRPr/>
            </a:pPr>
            <a:r>
              <a:rPr lang="en-US" dirty="0" smtClean="0">
                <a:ea typeface="MS PGothic" pitchFamily="34" charset="-128"/>
              </a:rPr>
              <a:t>Site Selection </a:t>
            </a:r>
            <a:br>
              <a:rPr lang="en-US" dirty="0" smtClean="0">
                <a:ea typeface="MS PGothic" pitchFamily="34" charset="-128"/>
              </a:rPr>
            </a:br>
            <a:r>
              <a:rPr lang="en-US" dirty="0" smtClean="0">
                <a:ea typeface="MS PGothic" pitchFamily="34" charset="-128"/>
              </a:rPr>
              <a:t>(community gardens)</a:t>
            </a:r>
            <a:endParaRPr lang="en-US" dirty="0">
              <a:ea typeface="MS PGothic" pitchFamily="34" charset="-128"/>
            </a:endParaRPr>
          </a:p>
        </p:txBody>
      </p:sp>
      <p:sp>
        <p:nvSpPr>
          <p:cNvPr id="3" name="Content Placeholder 2"/>
          <p:cNvSpPr>
            <a:spLocks noGrp="1"/>
          </p:cNvSpPr>
          <p:nvPr>
            <p:ph idx="1"/>
          </p:nvPr>
        </p:nvSpPr>
        <p:spPr>
          <a:xfrm>
            <a:off x="2692400" y="1981200"/>
            <a:ext cx="6451600" cy="4657725"/>
          </a:xfrm>
        </p:spPr>
        <p:txBody>
          <a:bodyPr/>
          <a:lstStyle/>
          <a:p>
            <a:pPr>
              <a:defRPr/>
            </a:pPr>
            <a:r>
              <a:rPr lang="en-US" sz="2800" dirty="0"/>
              <a:t>Know the history of the land</a:t>
            </a:r>
          </a:p>
          <a:p>
            <a:pPr lvl="1">
              <a:defRPr/>
            </a:pPr>
            <a:r>
              <a:rPr lang="en-US" sz="2400" dirty="0"/>
              <a:t>R</a:t>
            </a:r>
            <a:r>
              <a:rPr lang="en-US" sz="2400" dirty="0" smtClean="0"/>
              <a:t>isk assessment of prior use</a:t>
            </a:r>
            <a:endParaRPr lang="en-US" sz="2400" dirty="0"/>
          </a:p>
          <a:p>
            <a:pPr>
              <a:defRPr/>
            </a:pPr>
            <a:r>
              <a:rPr lang="en-US" sz="2800" dirty="0"/>
              <a:t>Consider the neighbors </a:t>
            </a:r>
          </a:p>
          <a:p>
            <a:pPr lvl="1">
              <a:defRPr/>
            </a:pPr>
            <a:r>
              <a:rPr lang="en-US" sz="2400" dirty="0"/>
              <a:t>Zoning in surrounding areas</a:t>
            </a:r>
          </a:p>
          <a:p>
            <a:pPr lvl="1">
              <a:defRPr/>
            </a:pPr>
            <a:r>
              <a:rPr lang="en-US" sz="2400" dirty="0"/>
              <a:t>Present/Future use</a:t>
            </a:r>
          </a:p>
          <a:p>
            <a:pPr>
              <a:defRPr/>
            </a:pPr>
            <a:r>
              <a:rPr lang="en-US" sz="2800" dirty="0"/>
              <a:t>Existing structures/equipment</a:t>
            </a:r>
          </a:p>
          <a:p>
            <a:pPr lvl="1">
              <a:defRPr/>
            </a:pPr>
            <a:r>
              <a:rPr lang="en-US" sz="2400" dirty="0"/>
              <a:t>Septic tanks</a:t>
            </a:r>
          </a:p>
          <a:p>
            <a:pPr lvl="1">
              <a:defRPr/>
            </a:pPr>
            <a:r>
              <a:rPr lang="en-US" sz="2400" dirty="0"/>
              <a:t>Plumbing</a:t>
            </a:r>
          </a:p>
          <a:p>
            <a:pPr lvl="1">
              <a:defRPr/>
            </a:pPr>
            <a:r>
              <a:rPr lang="en-US" sz="2400" dirty="0"/>
              <a:t>Toilets</a:t>
            </a:r>
          </a:p>
          <a:p>
            <a:pPr>
              <a:defRPr/>
            </a:pPr>
            <a:endParaRPr lang="en-US" sz="2800" dirty="0"/>
          </a:p>
        </p:txBody>
      </p:sp>
      <p:pic>
        <p:nvPicPr>
          <p:cNvPr id="114692" name="Picture 4"/>
          <p:cNvPicPr>
            <a:picLocks noChangeAspect="1" noChangeArrowheads="1"/>
          </p:cNvPicPr>
          <p:nvPr/>
        </p:nvPicPr>
        <p:blipFill>
          <a:blip r:embed="rId3"/>
          <a:srcRect/>
          <a:stretch>
            <a:fillRect/>
          </a:stretch>
        </p:blipFill>
        <p:spPr bwMode="auto">
          <a:xfrm>
            <a:off x="-15875" y="0"/>
            <a:ext cx="2536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Method of Water Application</a:t>
            </a:r>
            <a:endParaRPr lang="en-US" dirty="0">
              <a:ea typeface="MS PGothic" pitchFamily="34" charset="-128"/>
            </a:endParaRPr>
          </a:p>
        </p:txBody>
      </p:sp>
      <p:sp>
        <p:nvSpPr>
          <p:cNvPr id="3" name="Content Placeholder 2"/>
          <p:cNvSpPr>
            <a:spLocks noGrp="1"/>
          </p:cNvSpPr>
          <p:nvPr>
            <p:ph idx="1"/>
          </p:nvPr>
        </p:nvSpPr>
        <p:spPr>
          <a:xfrm>
            <a:off x="498475" y="1625600"/>
            <a:ext cx="8167688" cy="2881313"/>
          </a:xfrm>
        </p:spPr>
        <p:txBody>
          <a:bodyPr/>
          <a:lstStyle/>
          <a:p>
            <a:pPr>
              <a:defRPr/>
            </a:pPr>
            <a:r>
              <a:rPr lang="en-US" sz="2800" dirty="0">
                <a:ea typeface="MS PGothic" pitchFamily="34" charset="-128"/>
              </a:rPr>
              <a:t>Foliar application (spray)</a:t>
            </a:r>
          </a:p>
          <a:p>
            <a:pPr lvl="1">
              <a:defRPr/>
            </a:pPr>
            <a:r>
              <a:rPr lang="en-US" sz="2400" dirty="0">
                <a:ea typeface="MS PGothic" pitchFamily="34" charset="-128"/>
              </a:rPr>
              <a:t>Water in contact with edible parts </a:t>
            </a:r>
          </a:p>
          <a:p>
            <a:pPr lvl="1">
              <a:defRPr/>
            </a:pPr>
            <a:r>
              <a:rPr lang="en-US" sz="2400" dirty="0">
                <a:ea typeface="MS PGothic" pitchFamily="34" charset="-128"/>
              </a:rPr>
              <a:t>Use water from a safe source</a:t>
            </a:r>
          </a:p>
          <a:p>
            <a:pPr>
              <a:defRPr/>
            </a:pPr>
            <a:r>
              <a:rPr lang="en-US" sz="2800" dirty="0">
                <a:ea typeface="MS PGothic" pitchFamily="34" charset="-128"/>
              </a:rPr>
              <a:t>Soil application (trickle, drip)</a:t>
            </a:r>
          </a:p>
          <a:p>
            <a:pPr lvl="1">
              <a:defRPr/>
            </a:pPr>
            <a:r>
              <a:rPr lang="en-US" sz="2400" dirty="0">
                <a:ea typeface="MS PGothic" pitchFamily="34" charset="-128"/>
              </a:rPr>
              <a:t>May lower risk if properly maintained</a:t>
            </a:r>
          </a:p>
          <a:p>
            <a:pPr>
              <a:defRPr/>
            </a:pPr>
            <a:endParaRPr lang="en-US" sz="2800" dirty="0" smtClean="0">
              <a:ea typeface="MS PGothic" pitchFamily="34" charset="-128"/>
            </a:endParaRPr>
          </a:p>
        </p:txBody>
      </p:sp>
      <p:pic>
        <p:nvPicPr>
          <p:cNvPr id="118788" name="Picture 4"/>
          <p:cNvPicPr>
            <a:picLocks noChangeAspect="1" noChangeArrowheads="1"/>
          </p:cNvPicPr>
          <p:nvPr/>
        </p:nvPicPr>
        <p:blipFill>
          <a:blip r:embed="rId3"/>
          <a:srcRect/>
          <a:stretch>
            <a:fillRect/>
          </a:stretch>
        </p:blipFill>
        <p:spPr bwMode="auto">
          <a:xfrm>
            <a:off x="739775" y="4370388"/>
            <a:ext cx="3235325"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4500989" y="5078537"/>
            <a:ext cx="4330274" cy="1328023"/>
          </a:xfrm>
          <a:prstGeom prst="roundRect">
            <a:avLst/>
          </a:prstGeom>
          <a:solidFill>
            <a:srgbClr val="FFF8E0">
              <a:lumMod val="9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ctr" fontAlgn="auto">
              <a:spcBef>
                <a:spcPts val="0"/>
              </a:spcBef>
              <a:spcAft>
                <a:spcPts val="0"/>
              </a:spcAft>
              <a:defRPr/>
            </a:pPr>
            <a:r>
              <a:rPr lang="en-US" sz="2400" kern="0" dirty="0">
                <a:solidFill>
                  <a:srgbClr val="17365D"/>
                </a:solidFill>
                <a:latin typeface="Calibri"/>
                <a:ea typeface="+mn-ea"/>
                <a:cs typeface="Calibri"/>
              </a:rPr>
              <a:t>Water used to mix solutions or chemicals that contact the edible plant must be potable!</a:t>
            </a:r>
          </a:p>
        </p:txBody>
      </p:sp>
      <p:pic>
        <p:nvPicPr>
          <p:cNvPr id="8704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038" y="1500188"/>
            <a:ext cx="17621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0363" y="3357563"/>
            <a:ext cx="19558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a:defRPr/>
            </a:pPr>
            <a:r>
              <a:rPr lang="en-US" dirty="0" smtClean="0">
                <a:ea typeface="MS PGothic" pitchFamily="34" charset="-128"/>
              </a:rPr>
              <a:t>Soil Amendments</a:t>
            </a:r>
            <a:endParaRPr lang="en-US" dirty="0">
              <a:ea typeface="MS PGothic" pitchFamily="34" charset="-128"/>
            </a:endParaRPr>
          </a:p>
        </p:txBody>
      </p:sp>
      <p:sp>
        <p:nvSpPr>
          <p:cNvPr id="3" name="Content Placeholder 2"/>
          <p:cNvSpPr>
            <a:spLocks noGrp="1"/>
          </p:cNvSpPr>
          <p:nvPr>
            <p:ph idx="1"/>
          </p:nvPr>
        </p:nvSpPr>
        <p:spPr>
          <a:xfrm>
            <a:off x="498475" y="1600200"/>
            <a:ext cx="8167688" cy="4476750"/>
          </a:xfrm>
        </p:spPr>
        <p:txBody>
          <a:bodyPr/>
          <a:lstStyle/>
          <a:p>
            <a:pPr>
              <a:defRPr/>
            </a:pPr>
            <a:r>
              <a:rPr lang="en-US" sz="2800" dirty="0">
                <a:ea typeface="MS PGothic" pitchFamily="34" charset="-128"/>
              </a:rPr>
              <a:t>Compost</a:t>
            </a:r>
          </a:p>
          <a:p>
            <a:pPr lvl="1">
              <a:defRPr/>
            </a:pPr>
            <a:r>
              <a:rPr lang="en-US" sz="2400" dirty="0">
                <a:ea typeface="MS PGothic" pitchFamily="34" charset="-128"/>
              </a:rPr>
              <a:t>Animal sources (manure)</a:t>
            </a:r>
          </a:p>
          <a:p>
            <a:pPr lvl="2">
              <a:defRPr/>
            </a:pPr>
            <a:r>
              <a:rPr lang="en-US" sz="2400" dirty="0">
                <a:ea typeface="MS PGothic" pitchFamily="34" charset="-128"/>
              </a:rPr>
              <a:t>Potential source of high levels of pathogens</a:t>
            </a:r>
          </a:p>
          <a:p>
            <a:pPr lvl="2">
              <a:defRPr/>
            </a:pPr>
            <a:r>
              <a:rPr lang="en-US" sz="2400" dirty="0">
                <a:ea typeface="MS PGothic" pitchFamily="34" charset="-128"/>
              </a:rPr>
              <a:t>Properly composted or heat treated </a:t>
            </a:r>
          </a:p>
          <a:p>
            <a:pPr lvl="2">
              <a:defRPr/>
            </a:pPr>
            <a:r>
              <a:rPr lang="en-US" sz="2400" dirty="0">
                <a:solidFill>
                  <a:srgbClr val="C00000"/>
                </a:solidFill>
                <a:ea typeface="MS PGothic" pitchFamily="34" charset="-128"/>
              </a:rPr>
              <a:t>Manure from pigs, dogs, and cats must not be used</a:t>
            </a:r>
          </a:p>
          <a:p>
            <a:pPr lvl="3">
              <a:defRPr/>
            </a:pPr>
            <a:r>
              <a:rPr lang="en-US" sz="2400" dirty="0">
                <a:ea typeface="MS PGothic" pitchFamily="34" charset="-128"/>
              </a:rPr>
              <a:t>parasites may remain viable after composing</a:t>
            </a:r>
          </a:p>
          <a:p>
            <a:pPr lvl="1">
              <a:defRPr/>
            </a:pPr>
            <a:r>
              <a:rPr lang="en-US" sz="2400" dirty="0">
                <a:ea typeface="MS PGothic" pitchFamily="34" charset="-128"/>
              </a:rPr>
              <a:t>Vegetative matter (no manure</a:t>
            </a:r>
            <a:r>
              <a:rPr lang="en-US" sz="2400" dirty="0" smtClean="0">
                <a:ea typeface="MS PGothic" pitchFamily="34" charset="-128"/>
              </a:rPr>
              <a:t>)</a:t>
            </a:r>
          </a:p>
          <a:p>
            <a:pPr marL="228600" lvl="1" indent="0">
              <a:buFont typeface="Wingdings" charset="0"/>
              <a:buNone/>
              <a:defRPr/>
            </a:pPr>
            <a:endParaRPr lang="en-US" sz="2400" dirty="0">
              <a:ea typeface="MS PGothic" pitchFamily="34" charset="-128"/>
            </a:endParaRPr>
          </a:p>
          <a:p>
            <a:pPr>
              <a:defRPr/>
            </a:pPr>
            <a:r>
              <a:rPr lang="en-US" sz="2800" dirty="0">
                <a:ea typeface="MS PGothic" pitchFamily="34" charset="-128"/>
              </a:rPr>
              <a:t>Green manures</a:t>
            </a:r>
          </a:p>
          <a:p>
            <a:pPr lvl="1">
              <a:defRPr/>
            </a:pPr>
            <a:r>
              <a:rPr lang="en-US" sz="2400" dirty="0">
                <a:ea typeface="MS PGothic" pitchFamily="34" charset="-128"/>
              </a:rPr>
              <a:t>Plant matter grown and chopped and incorporated into soil</a:t>
            </a:r>
          </a:p>
          <a:p>
            <a:pPr>
              <a:defRPr/>
            </a:pPr>
            <a:endParaRPr lang="en-US" sz="2800" dirty="0">
              <a:ea typeface="MS PGothic" pitchFamily="34" charset="-128"/>
            </a:endParaRPr>
          </a:p>
        </p:txBody>
      </p:sp>
      <p:pic>
        <p:nvPicPr>
          <p:cNvPr id="119812" name="Picture 4"/>
          <p:cNvPicPr>
            <a:picLocks noChangeAspect="1" noChangeArrowheads="1"/>
          </p:cNvPicPr>
          <p:nvPr/>
        </p:nvPicPr>
        <p:blipFill>
          <a:blip r:embed="rId3"/>
          <a:srcRect/>
          <a:stretch>
            <a:fillRect/>
          </a:stretch>
        </p:blipFill>
        <p:spPr bwMode="auto">
          <a:xfrm>
            <a:off x="7096125" y="228600"/>
            <a:ext cx="1828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Equipment and </a:t>
            </a:r>
            <a:br>
              <a:rPr lang="en-US" dirty="0" smtClean="0">
                <a:ea typeface="+mj-ea"/>
                <a:cs typeface="+mj-cs"/>
              </a:rPr>
            </a:br>
            <a:r>
              <a:rPr lang="en-US" dirty="0" smtClean="0">
                <a:ea typeface="+mj-ea"/>
                <a:cs typeface="+mj-cs"/>
              </a:rPr>
              <a:t>Personal Protective Items</a:t>
            </a:r>
            <a:endParaRPr lang="en-US" dirty="0">
              <a:ea typeface="+mj-ea"/>
              <a:cs typeface="+mj-cs"/>
            </a:endParaRPr>
          </a:p>
        </p:txBody>
      </p:sp>
      <p:sp>
        <p:nvSpPr>
          <p:cNvPr id="3" name="Content Placeholder 2"/>
          <p:cNvSpPr>
            <a:spLocks noGrp="1"/>
          </p:cNvSpPr>
          <p:nvPr>
            <p:ph idx="1"/>
          </p:nvPr>
        </p:nvSpPr>
        <p:spPr>
          <a:xfrm>
            <a:off x="498475" y="1751013"/>
            <a:ext cx="7445375" cy="4872037"/>
          </a:xfrm>
        </p:spPr>
        <p:txBody>
          <a:bodyPr/>
          <a:lstStyle/>
          <a:p>
            <a:pPr eaLnBrk="1" fontAlgn="auto" hangingPunct="1">
              <a:spcAft>
                <a:spcPts val="0"/>
              </a:spcAft>
              <a:defRPr/>
            </a:pPr>
            <a:r>
              <a:rPr lang="en-US" sz="2800" dirty="0">
                <a:solidFill>
                  <a:schemeClr val="tx1">
                    <a:lumMod val="65000"/>
                    <a:lumOff val="35000"/>
                  </a:schemeClr>
                </a:solidFill>
                <a:ea typeface="+mn-ea"/>
                <a:cs typeface="+mn-cs"/>
              </a:rPr>
              <a:t>Check that all are clean and well maintained</a:t>
            </a:r>
          </a:p>
          <a:p>
            <a:pPr eaLnBrk="1" fontAlgn="auto" hangingPunct="1">
              <a:spcAft>
                <a:spcPts val="0"/>
              </a:spcAft>
              <a:defRPr/>
            </a:pPr>
            <a:r>
              <a:rPr lang="en-US" sz="2800" dirty="0" smtClean="0">
                <a:solidFill>
                  <a:schemeClr val="tx1">
                    <a:lumMod val="65000"/>
                    <a:lumOff val="35000"/>
                  </a:schemeClr>
                </a:solidFill>
                <a:ea typeface="+mn-ea"/>
                <a:cs typeface="+mn-cs"/>
              </a:rPr>
              <a:t>Consider designating </a:t>
            </a:r>
            <a:r>
              <a:rPr lang="en-US" sz="2800" dirty="0">
                <a:solidFill>
                  <a:schemeClr val="tx1">
                    <a:lumMod val="65000"/>
                    <a:lumOff val="35000"/>
                  </a:schemeClr>
                </a:solidFill>
                <a:ea typeface="+mn-ea"/>
                <a:cs typeface="+mn-cs"/>
              </a:rPr>
              <a:t>tools/gear for </a:t>
            </a:r>
            <a:r>
              <a:rPr lang="en-US" sz="2800" dirty="0" smtClean="0">
                <a:solidFill>
                  <a:schemeClr val="tx1">
                    <a:lumMod val="65000"/>
                    <a:lumOff val="35000"/>
                  </a:schemeClr>
                </a:solidFill>
                <a:ea typeface="+mn-ea"/>
                <a:cs typeface="+mn-cs"/>
              </a:rPr>
              <a:t/>
            </a:r>
            <a:br>
              <a:rPr lang="en-US" sz="2800" dirty="0" smtClean="0">
                <a:solidFill>
                  <a:schemeClr val="tx1">
                    <a:lumMod val="65000"/>
                    <a:lumOff val="35000"/>
                  </a:schemeClr>
                </a:solidFill>
                <a:ea typeface="+mn-ea"/>
                <a:cs typeface="+mn-cs"/>
              </a:rPr>
            </a:br>
            <a:r>
              <a:rPr lang="en-US" sz="2800" dirty="0" smtClean="0">
                <a:solidFill>
                  <a:schemeClr val="tx1">
                    <a:lumMod val="65000"/>
                    <a:lumOff val="35000"/>
                  </a:schemeClr>
                </a:solidFill>
                <a:ea typeface="+mn-ea"/>
                <a:cs typeface="+mn-cs"/>
              </a:rPr>
              <a:t>certain </a:t>
            </a:r>
            <a:r>
              <a:rPr lang="en-US" sz="2800" dirty="0">
                <a:solidFill>
                  <a:schemeClr val="tx1">
                    <a:lumMod val="65000"/>
                    <a:lumOff val="35000"/>
                  </a:schemeClr>
                </a:solidFill>
                <a:ea typeface="+mn-ea"/>
                <a:cs typeface="+mn-cs"/>
              </a:rPr>
              <a:t>tasks</a:t>
            </a:r>
          </a:p>
          <a:p>
            <a:pPr lvl="1" eaLnBrk="1" fontAlgn="auto" hangingPunct="1">
              <a:spcAft>
                <a:spcPts val="0"/>
              </a:spcAft>
              <a:defRPr/>
            </a:pPr>
            <a:r>
              <a:rPr lang="en-US" sz="2400" dirty="0">
                <a:solidFill>
                  <a:schemeClr val="tx1">
                    <a:lumMod val="65000"/>
                    <a:lumOff val="35000"/>
                  </a:schemeClr>
                </a:solidFill>
                <a:ea typeface="+mn-ea"/>
              </a:rPr>
              <a:t>Chemical </a:t>
            </a:r>
            <a:r>
              <a:rPr lang="en-US" sz="2400" dirty="0" smtClean="0">
                <a:solidFill>
                  <a:schemeClr val="tx1">
                    <a:lumMod val="65000"/>
                    <a:lumOff val="35000"/>
                  </a:schemeClr>
                </a:solidFill>
                <a:ea typeface="+mn-ea"/>
              </a:rPr>
              <a:t>use/Compost</a:t>
            </a:r>
            <a:endParaRPr lang="en-US" sz="2400" dirty="0">
              <a:solidFill>
                <a:schemeClr val="tx1">
                  <a:lumMod val="65000"/>
                  <a:lumOff val="35000"/>
                </a:schemeClr>
              </a:solidFill>
              <a:ea typeface="+mn-ea"/>
            </a:endParaRPr>
          </a:p>
          <a:p>
            <a:pPr lvl="1" eaLnBrk="1" fontAlgn="auto" hangingPunct="1">
              <a:spcAft>
                <a:spcPts val="0"/>
              </a:spcAft>
              <a:defRPr/>
            </a:pPr>
            <a:r>
              <a:rPr lang="en-US" sz="2400" dirty="0">
                <a:solidFill>
                  <a:schemeClr val="tx1">
                    <a:lumMod val="65000"/>
                    <a:lumOff val="35000"/>
                  </a:schemeClr>
                </a:solidFill>
                <a:ea typeface="+mn-ea"/>
              </a:rPr>
              <a:t>Harvesting</a:t>
            </a:r>
          </a:p>
          <a:p>
            <a:pPr eaLnBrk="1" fontAlgn="auto" hangingPunct="1">
              <a:spcAft>
                <a:spcPts val="0"/>
              </a:spcAft>
              <a:defRPr/>
            </a:pPr>
            <a:r>
              <a:rPr lang="en-US" sz="2800" dirty="0">
                <a:solidFill>
                  <a:schemeClr val="tx1">
                    <a:lumMod val="65000"/>
                    <a:lumOff val="35000"/>
                  </a:schemeClr>
                </a:solidFill>
                <a:ea typeface="+mn-ea"/>
                <a:cs typeface="+mn-cs"/>
              </a:rPr>
              <a:t>Wash and sanitize harvest tools </a:t>
            </a:r>
            <a:br>
              <a:rPr lang="en-US" sz="2800" dirty="0">
                <a:solidFill>
                  <a:schemeClr val="tx1">
                    <a:lumMod val="65000"/>
                    <a:lumOff val="35000"/>
                  </a:schemeClr>
                </a:solidFill>
                <a:ea typeface="+mn-ea"/>
                <a:cs typeface="+mn-cs"/>
              </a:rPr>
            </a:br>
            <a:r>
              <a:rPr lang="en-US" sz="2800" dirty="0">
                <a:solidFill>
                  <a:schemeClr val="tx1">
                    <a:lumMod val="65000"/>
                    <a:lumOff val="35000"/>
                  </a:schemeClr>
                </a:solidFill>
                <a:ea typeface="+mn-ea"/>
                <a:cs typeface="+mn-cs"/>
              </a:rPr>
              <a:t>(e.g., clippers, knives) and gloves</a:t>
            </a:r>
          </a:p>
          <a:p>
            <a:pPr lvl="1" eaLnBrk="1" fontAlgn="auto" hangingPunct="1">
              <a:spcAft>
                <a:spcPts val="0"/>
              </a:spcAft>
              <a:defRPr/>
            </a:pPr>
            <a:r>
              <a:rPr lang="en-US" sz="2400" dirty="0" smtClean="0">
                <a:solidFill>
                  <a:schemeClr val="tx1">
                    <a:lumMod val="65000"/>
                    <a:lumOff val="35000"/>
                  </a:schemeClr>
                </a:solidFill>
                <a:ea typeface="+mn-ea"/>
              </a:rPr>
              <a:t>As </a:t>
            </a:r>
            <a:r>
              <a:rPr lang="en-US" sz="2400" dirty="0">
                <a:solidFill>
                  <a:schemeClr val="tx1">
                    <a:lumMod val="65000"/>
                    <a:lumOff val="35000"/>
                  </a:schemeClr>
                </a:solidFill>
                <a:ea typeface="+mn-ea"/>
              </a:rPr>
              <a:t>you would kitchen utensils</a:t>
            </a:r>
          </a:p>
          <a:p>
            <a:pPr eaLnBrk="1" fontAlgn="auto" hangingPunct="1">
              <a:spcAft>
                <a:spcPts val="0"/>
              </a:spcAft>
              <a:defRPr/>
            </a:pPr>
            <a:r>
              <a:rPr lang="en-US" sz="2800" dirty="0">
                <a:solidFill>
                  <a:schemeClr val="tx1">
                    <a:lumMod val="65000"/>
                    <a:lumOff val="35000"/>
                  </a:schemeClr>
                </a:solidFill>
                <a:ea typeface="+mn-ea"/>
                <a:cs typeface="+mn-cs"/>
              </a:rPr>
              <a:t>Keep workspace clean</a:t>
            </a:r>
          </a:p>
          <a:p>
            <a:pPr eaLnBrk="1" fontAlgn="auto" hangingPunct="1">
              <a:spcAft>
                <a:spcPts val="0"/>
              </a:spcAft>
              <a:defRPr/>
            </a:pPr>
            <a:endParaRPr lang="en-US" sz="2800" dirty="0">
              <a:solidFill>
                <a:schemeClr val="tx1">
                  <a:lumMod val="65000"/>
                  <a:lumOff val="35000"/>
                </a:schemeClr>
              </a:solidFill>
              <a:ea typeface="+mn-ea"/>
              <a:cs typeface="+mn-cs"/>
            </a:endParaRPr>
          </a:p>
        </p:txBody>
      </p:sp>
      <p:pic>
        <p:nvPicPr>
          <p:cNvPr id="132100" name="Picture 2"/>
          <p:cNvPicPr>
            <a:picLocks noChangeAspect="1" noChangeArrowheads="1"/>
          </p:cNvPicPr>
          <p:nvPr/>
        </p:nvPicPr>
        <p:blipFill>
          <a:blip r:embed="rId3"/>
          <a:srcRect/>
          <a:stretch>
            <a:fillRect/>
          </a:stretch>
        </p:blipFill>
        <p:spPr bwMode="auto">
          <a:xfrm>
            <a:off x="6496050" y="3209925"/>
            <a:ext cx="2378075"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61382" y="152400"/>
          <a:ext cx="9135018"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0115"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6101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a:spLocks noChangeArrowheads="1"/>
          </p:cNvSpPr>
          <p:nvPr/>
        </p:nvSpPr>
        <p:spPr bwMode="auto">
          <a:xfrm>
            <a:off x="4740275" y="588963"/>
            <a:ext cx="42640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rgbClr val="801D41"/>
                </a:solidFill>
                <a:latin typeface="Cambria" pitchFamily="18" charset="0"/>
              </a:rPr>
              <a:t>How to Wash Produce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8167688" cy="1116012"/>
          </a:xfrm>
        </p:spPr>
        <p:txBody>
          <a:bodyPr/>
          <a:lstStyle/>
          <a:p>
            <a:pPr eaLnBrk="1" fontAlgn="auto" hangingPunct="1">
              <a:spcAft>
                <a:spcPts val="0"/>
              </a:spcAft>
              <a:defRPr/>
            </a:pPr>
            <a:r>
              <a:rPr lang="en-US" dirty="0" smtClean="0">
                <a:ea typeface="+mj-ea"/>
                <a:cs typeface="+mj-cs"/>
              </a:rPr>
              <a:t>Storage</a:t>
            </a:r>
            <a:endParaRPr lang="en-US" dirty="0">
              <a:ea typeface="+mj-ea"/>
              <a:cs typeface="+mj-cs"/>
            </a:endParaRPr>
          </a:p>
        </p:txBody>
      </p:sp>
      <p:sp>
        <p:nvSpPr>
          <p:cNvPr id="3" name="Content Placeholder 2"/>
          <p:cNvSpPr>
            <a:spLocks noGrp="1"/>
          </p:cNvSpPr>
          <p:nvPr>
            <p:ph idx="1"/>
          </p:nvPr>
        </p:nvSpPr>
        <p:spPr>
          <a:xfrm>
            <a:off x="498475" y="1379538"/>
            <a:ext cx="8021638" cy="5059362"/>
          </a:xfrm>
        </p:spPr>
        <p:txBody>
          <a:bodyPr vert="horz" wrap="square" lIns="91440" tIns="45720" rIns="91440" bIns="45720" numCol="1" anchor="t" anchorCtr="0" compatLnSpc="1">
            <a:prstTxWarp prst="textNoShape">
              <a:avLst/>
            </a:prstTxWarp>
          </a:bodyPr>
          <a:lstStyle/>
          <a:p>
            <a:pPr eaLnBrk="1" hangingPunct="1">
              <a:defRPr/>
            </a:pPr>
            <a:r>
              <a:rPr lang="en-US" sz="2800" smtClean="0"/>
              <a:t>Short term storage</a:t>
            </a:r>
          </a:p>
          <a:p>
            <a:pPr lvl="1" eaLnBrk="1" hangingPunct="1">
              <a:defRPr/>
            </a:pPr>
            <a:r>
              <a:rPr lang="en-US" sz="2600" smtClean="0"/>
              <a:t>Cut fruit: Refrigerate within 2 hours (1 h if &gt;90°C))</a:t>
            </a:r>
          </a:p>
          <a:p>
            <a:pPr lvl="1" eaLnBrk="1" hangingPunct="1">
              <a:defRPr/>
            </a:pPr>
            <a:r>
              <a:rPr lang="en-US" sz="2600" smtClean="0"/>
              <a:t>Whole fruit: Refer to storage chart by Postharvest Technology Research and Information Center</a:t>
            </a:r>
          </a:p>
          <a:p>
            <a:pPr eaLnBrk="1" hangingPunct="1">
              <a:defRPr/>
            </a:pPr>
            <a:r>
              <a:rPr lang="en-US" sz="2800" smtClean="0"/>
              <a:t>Several methods of home preservation</a:t>
            </a:r>
          </a:p>
          <a:p>
            <a:pPr lvl="1" eaLnBrk="1" hangingPunct="1">
              <a:defRPr/>
            </a:pPr>
            <a:r>
              <a:rPr lang="en-US" sz="2400" smtClean="0"/>
              <a:t>Freezing</a:t>
            </a:r>
          </a:p>
          <a:p>
            <a:pPr lvl="1" eaLnBrk="1" hangingPunct="1">
              <a:defRPr/>
            </a:pPr>
            <a:r>
              <a:rPr lang="en-US" sz="2400" smtClean="0"/>
              <a:t>Drying </a:t>
            </a:r>
          </a:p>
          <a:p>
            <a:pPr lvl="1" eaLnBrk="1" hangingPunct="1">
              <a:defRPr/>
            </a:pPr>
            <a:r>
              <a:rPr lang="en-US" sz="2400" smtClean="0"/>
              <a:t>Fermentation</a:t>
            </a:r>
            <a:endParaRPr lang="en-US" sz="2800" smtClean="0"/>
          </a:p>
          <a:p>
            <a:pPr eaLnBrk="1" hangingPunct="1">
              <a:defRPr/>
            </a:pPr>
            <a:r>
              <a:rPr lang="en-US" sz="2800" smtClean="0"/>
              <a:t>UC Home Preservation and Storage Publications</a:t>
            </a:r>
          </a:p>
          <a:p>
            <a:pPr lvl="1" eaLnBrk="1" hangingPunct="1">
              <a:defRPr/>
            </a:pPr>
            <a:r>
              <a:rPr lang="en-US" sz="2600" smtClean="0"/>
              <a:t>www.ucfoodsafety.ucdavis.edu</a:t>
            </a:r>
          </a:p>
        </p:txBody>
      </p:sp>
      <p:pic>
        <p:nvPicPr>
          <p:cNvPr id="149510" name="Picture 4"/>
          <p:cNvPicPr>
            <a:picLocks noChangeAspect="1" noChangeArrowheads="1"/>
          </p:cNvPicPr>
          <p:nvPr/>
        </p:nvPicPr>
        <p:blipFill>
          <a:blip r:embed="rId3"/>
          <a:srcRect/>
          <a:stretch>
            <a:fillRect/>
          </a:stretch>
        </p:blipFill>
        <p:spPr bwMode="auto">
          <a:xfrm>
            <a:off x="7126288" y="3905250"/>
            <a:ext cx="1393825"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9" name="Content Placeholder 2"/>
          <p:cNvSpPr txBox="1">
            <a:spLocks/>
          </p:cNvSpPr>
          <p:nvPr/>
        </p:nvSpPr>
        <p:spPr>
          <a:xfrm>
            <a:off x="2835275" y="3905250"/>
            <a:ext cx="3108325" cy="1676400"/>
          </a:xfrm>
          <a:prstGeom prst="rect">
            <a:avLst/>
          </a:prstGeom>
        </p:spPr>
        <p:txBody>
          <a:bodyPr/>
          <a:lstStyle>
            <a:lvl1pPr marL="228600" indent="-228600" algn="l" rtl="0" eaLnBrk="0" fontAlgn="base" hangingPunct="0">
              <a:spcBef>
                <a:spcPts val="2000"/>
              </a:spcBef>
              <a:spcAft>
                <a:spcPct val="0"/>
              </a:spcAft>
              <a:buClr>
                <a:schemeClr val="accent1"/>
              </a:buClr>
              <a:buSzPct val="75000"/>
              <a:buFont typeface="Wingdings" charset="0"/>
              <a:buChar char="n"/>
              <a:defRPr sz="2000" kern="1200">
                <a:solidFill>
                  <a:srgbClr val="595959"/>
                </a:solidFill>
                <a:latin typeface="+mj-lt"/>
                <a:ea typeface="ＭＳ Ｐゴシック" pitchFamily="34" charset="-128"/>
                <a:cs typeface="ＭＳ Ｐゴシック" charset="0"/>
              </a:defRPr>
            </a:lvl1pPr>
            <a:lvl2pPr marL="457200" indent="-228600" algn="l" rtl="0" eaLnBrk="0" fontAlgn="base" hangingPunct="0">
              <a:spcBef>
                <a:spcPts val="600"/>
              </a:spcBef>
              <a:spcAft>
                <a:spcPct val="0"/>
              </a:spcAft>
              <a:buClr>
                <a:srgbClr val="B2C695"/>
              </a:buClr>
              <a:buSzPct val="75000"/>
              <a:buFont typeface="Wingdings" charset="0"/>
              <a:buChar char="n"/>
              <a:defRPr kern="1200">
                <a:solidFill>
                  <a:srgbClr val="595959"/>
                </a:solidFill>
                <a:latin typeface="+mn-lt"/>
                <a:ea typeface="ＭＳ Ｐゴシック"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charset="0"/>
              <a:buChar char="n"/>
              <a:defRPr kern="1200">
                <a:solidFill>
                  <a:srgbClr val="595959"/>
                </a:solidFill>
                <a:latin typeface="+mn-lt"/>
                <a:ea typeface="ＭＳ Ｐゴシック" pitchFamily="34" charset="-128"/>
                <a:cs typeface="+mn-cs"/>
              </a:defRPr>
            </a:lvl3pPr>
            <a:lvl4pPr marL="914400" indent="-228600" algn="l" rtl="0" eaLnBrk="0" fontAlgn="base" hangingPunct="0">
              <a:spcBef>
                <a:spcPts val="600"/>
              </a:spcBef>
              <a:spcAft>
                <a:spcPct val="0"/>
              </a:spcAft>
              <a:buClr>
                <a:srgbClr val="B2C695"/>
              </a:buClr>
              <a:buSzPct val="75000"/>
              <a:buFont typeface="Wingdings" charset="0"/>
              <a:buChar char="n"/>
              <a:defRPr kern="1200">
                <a:solidFill>
                  <a:srgbClr val="595959"/>
                </a:solidFill>
                <a:latin typeface="+mn-lt"/>
                <a:ea typeface="ＭＳ Ｐゴシック"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charset="0"/>
              <a:buChar char="n"/>
              <a:defRPr kern="1200">
                <a:solidFill>
                  <a:srgbClr val="595959"/>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lvl="1" eaLnBrk="1" fontAlgn="auto" hangingPunct="1">
              <a:spcAft>
                <a:spcPts val="0"/>
              </a:spcAft>
              <a:buFont typeface="Wingdings" pitchFamily="2" charset="2"/>
              <a:buChar char="n"/>
              <a:defRPr/>
            </a:pPr>
            <a:r>
              <a:rPr lang="en-US" sz="2400" dirty="0" smtClean="0">
                <a:solidFill>
                  <a:schemeClr val="tx1">
                    <a:lumMod val="65000"/>
                    <a:lumOff val="35000"/>
                  </a:schemeClr>
                </a:solidFill>
              </a:rPr>
              <a:t>Pickling</a:t>
            </a:r>
          </a:p>
          <a:p>
            <a:pPr lvl="1" eaLnBrk="1" fontAlgn="auto" hangingPunct="1">
              <a:spcAft>
                <a:spcPts val="0"/>
              </a:spcAft>
              <a:buFont typeface="Wingdings" pitchFamily="2" charset="2"/>
              <a:buChar char="n"/>
              <a:defRPr/>
            </a:pPr>
            <a:r>
              <a:rPr lang="en-US" sz="2400" dirty="0" smtClean="0">
                <a:solidFill>
                  <a:schemeClr val="tx1">
                    <a:lumMod val="65000"/>
                    <a:lumOff val="35000"/>
                  </a:schemeClr>
                </a:solidFill>
              </a:rPr>
              <a:t>Canning</a:t>
            </a:r>
          </a:p>
          <a:p>
            <a:pPr lvl="1" eaLnBrk="1" fontAlgn="auto" hangingPunct="1">
              <a:spcAft>
                <a:spcPts val="0"/>
              </a:spcAft>
              <a:buFont typeface="Wingdings" pitchFamily="2" charset="2"/>
              <a:buChar char="n"/>
              <a:defRPr/>
            </a:pPr>
            <a:r>
              <a:rPr lang="en-US" sz="2400" dirty="0" smtClean="0">
                <a:solidFill>
                  <a:schemeClr val="tx1">
                    <a:lumMod val="65000"/>
                    <a:lumOff val="35000"/>
                  </a:schemeClr>
                </a:solidFill>
              </a:rPr>
              <a:t>Jams and Jellies</a:t>
            </a:r>
          </a:p>
          <a:p>
            <a:pPr>
              <a:defRPr/>
            </a:pPr>
            <a:endParaRPr lang="en-US" dirty="0"/>
          </a:p>
        </p:txBody>
      </p:sp>
      <p:pic>
        <p:nvPicPr>
          <p:cNvPr id="10" name="Picture 2"/>
          <p:cNvPicPr>
            <a:picLocks noChangeAspect="1" noChangeArrowheads="1"/>
          </p:cNvPicPr>
          <p:nvPr/>
        </p:nvPicPr>
        <p:blipFill>
          <a:blip r:embed="rId4"/>
          <a:srcRect/>
          <a:stretch>
            <a:fillRect/>
          </a:stretch>
        </p:blipFill>
        <p:spPr bwMode="auto">
          <a:xfrm>
            <a:off x="7356475" y="484188"/>
            <a:ext cx="17081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49508" name="Picture 2"/>
          <p:cNvPicPr>
            <a:picLocks noChangeAspect="1" noChangeArrowheads="1"/>
          </p:cNvPicPr>
          <p:nvPr/>
        </p:nvPicPr>
        <p:blipFill>
          <a:blip r:embed="rId5"/>
          <a:srcRect/>
          <a:stretch>
            <a:fillRect/>
          </a:stretch>
        </p:blipFill>
        <p:spPr bwMode="auto">
          <a:xfrm>
            <a:off x="5626100" y="4298950"/>
            <a:ext cx="16176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1" name="Picture 2"/>
          <p:cNvPicPr>
            <a:picLocks noChangeAspect="1" noChangeArrowheads="1"/>
          </p:cNvPicPr>
          <p:nvPr/>
        </p:nvPicPr>
        <p:blipFill>
          <a:blip r:embed="rId6"/>
          <a:srcRect/>
          <a:stretch>
            <a:fillRect/>
          </a:stretch>
        </p:blipFill>
        <p:spPr bwMode="auto">
          <a:xfrm>
            <a:off x="7796213" y="1981200"/>
            <a:ext cx="1204912"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1239954" y="812800"/>
            <a:ext cx="6745805" cy="863600"/>
          </a:xfrm>
          <a:prstGeom prst="rect">
            <a:avLst/>
          </a:prstGeom>
        </p:spPr>
        <p:txBody>
          <a:bodyPr/>
          <a:lstStyle>
            <a:lvl1pPr algn="l" rtl="0" eaLnBrk="0" fontAlgn="base" hangingPunct="0">
              <a:spcBef>
                <a:spcPct val="0"/>
              </a:spcBef>
              <a:spcAft>
                <a:spcPct val="0"/>
              </a:spcAft>
              <a:defRPr sz="3600" kern="1200">
                <a:solidFill>
                  <a:schemeClr val="accent5"/>
                </a:solidFill>
                <a:latin typeface="+mj-lt"/>
                <a:ea typeface="ＭＳ Ｐゴシック" pitchFamily="34" charset="-128"/>
                <a:cs typeface="ＭＳ Ｐゴシック" charset="0"/>
              </a:defRPr>
            </a:lvl1pPr>
            <a:lvl2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2pPr>
            <a:lvl3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3pPr>
            <a:lvl4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4pPr>
            <a:lvl5pPr algn="l" rtl="0" eaLnBrk="0" fontAlgn="base" hangingPunct="0">
              <a:spcBef>
                <a:spcPct val="0"/>
              </a:spcBef>
              <a:spcAft>
                <a:spcPct val="0"/>
              </a:spcAft>
              <a:defRPr sz="3600">
                <a:solidFill>
                  <a:schemeClr val="accent1"/>
                </a:solidFill>
                <a:latin typeface="Cambria" charset="0"/>
                <a:ea typeface="ＭＳ Ｐゴシック" pitchFamily="34" charset="-128"/>
                <a:cs typeface="ＭＳ Ｐゴシック" charset="0"/>
              </a:defRPr>
            </a:lvl5pPr>
            <a:lvl6pPr marL="457200" algn="l" rtl="0" fontAlgn="base">
              <a:spcBef>
                <a:spcPct val="0"/>
              </a:spcBef>
              <a:spcAft>
                <a:spcPct val="0"/>
              </a:spcAft>
              <a:defRPr sz="3600">
                <a:solidFill>
                  <a:schemeClr val="accent1"/>
                </a:solidFill>
                <a:latin typeface="Cambria"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ambria"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ambria"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ambria" charset="0"/>
                <a:ea typeface="ＭＳ Ｐゴシック" charset="0"/>
                <a:cs typeface="ＭＳ Ｐゴシック" charset="0"/>
              </a:defRPr>
            </a:lvl9pPr>
          </a:lstStyle>
          <a:p>
            <a:pPr algn="ctr" eaLnBrk="1" hangingPunct="1"/>
            <a:r>
              <a:rPr lang="en-US" sz="4000" b="1" dirty="0" smtClean="0">
                <a:solidFill>
                  <a:srgbClr val="278D2C"/>
                </a:solidFill>
                <a:latin typeface="Papyrus" pitchFamily="66" charset="0"/>
              </a:rPr>
              <a:t>Gardening Questions?</a:t>
            </a:r>
          </a:p>
        </p:txBody>
      </p:sp>
      <p:sp>
        <p:nvSpPr>
          <p:cNvPr id="7" name="Rectangle 5"/>
          <p:cNvSpPr>
            <a:spLocks noChangeArrowheads="1"/>
          </p:cNvSpPr>
          <p:nvPr/>
        </p:nvSpPr>
        <p:spPr bwMode="auto">
          <a:xfrm>
            <a:off x="609600" y="1477963"/>
            <a:ext cx="853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231775" indent="-176213"/>
            <a:endParaRPr lang="en-US" sz="2000" b="1"/>
          </a:p>
        </p:txBody>
      </p:sp>
      <p:sp>
        <p:nvSpPr>
          <p:cNvPr id="8" name="Rectangle 6"/>
          <p:cNvSpPr>
            <a:spLocks noChangeArrowheads="1"/>
          </p:cNvSpPr>
          <p:nvPr/>
        </p:nvSpPr>
        <p:spPr bwMode="auto">
          <a:xfrm>
            <a:off x="1676400" y="1260436"/>
            <a:ext cx="53340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3200" b="1" dirty="0"/>
              <a:t>Call or email the </a:t>
            </a:r>
          </a:p>
          <a:p>
            <a:pPr algn="ctr"/>
            <a:r>
              <a:rPr lang="en-US" sz="3200" b="1" dirty="0"/>
              <a:t>UCCE Master Gardeners of</a:t>
            </a:r>
          </a:p>
          <a:p>
            <a:r>
              <a:rPr lang="en-US" sz="3200" b="1" dirty="0" smtClean="0"/>
              <a:t>San Bernardino </a:t>
            </a:r>
            <a:r>
              <a:rPr lang="en-US" sz="3200" b="1" dirty="0" smtClean="0"/>
              <a:t>County</a:t>
            </a:r>
            <a:endParaRPr lang="en-US" sz="3200" dirty="0"/>
          </a:p>
          <a:p>
            <a:pPr algn="ctr"/>
            <a:endParaRPr lang="en-US" sz="3200" dirty="0"/>
          </a:p>
          <a:p>
            <a:endParaRPr lang="en-US" dirty="0"/>
          </a:p>
        </p:txBody>
      </p:sp>
      <p:graphicFrame>
        <p:nvGraphicFramePr>
          <p:cNvPr id="9" name="Group 42"/>
          <p:cNvGraphicFramePr>
            <a:graphicFrameLocks/>
          </p:cNvGraphicFramePr>
          <p:nvPr>
            <p:extLst>
              <p:ext uri="{D42A27DB-BD31-4B8C-83A1-F6EECF244321}">
                <p14:modId xmlns:p14="http://schemas.microsoft.com/office/powerpoint/2010/main" val="4243474034"/>
              </p:ext>
            </p:extLst>
          </p:nvPr>
        </p:nvGraphicFramePr>
        <p:xfrm>
          <a:off x="658654" y="3281680"/>
          <a:ext cx="8127999" cy="1554378"/>
        </p:xfrm>
        <a:graphic>
          <a:graphicData uri="http://schemas.openxmlformats.org/drawingml/2006/table">
            <a:tbl>
              <a:tblPr/>
              <a:tblGrid>
                <a:gridCol w="3088640"/>
                <a:gridCol w="5039359"/>
              </a:tblGrid>
              <a:tr h="518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Arial" charset="0"/>
                          <a:cs typeface="Arial" charset="0"/>
                        </a:rPr>
                        <a:t>Telephone Hotline</a:t>
                      </a:r>
                    </a:p>
                  </a:txBody>
                  <a:tcPr marT="45703" marB="45703"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Arial" charset="0"/>
                          <a:cs typeface="Arial" charset="0"/>
                        </a:rPr>
                        <a:t>909-387-2182</a:t>
                      </a:r>
                      <a:endParaRPr kumimoji="0" lang="en-US" sz="2800" b="0" i="0" u="none" strike="noStrike" cap="none" normalizeH="0" baseline="0" dirty="0" smtClean="0">
                        <a:ln>
                          <a:noFill/>
                        </a:ln>
                        <a:solidFill>
                          <a:srgbClr val="000000"/>
                        </a:solidFill>
                        <a:effectLst/>
                        <a:latin typeface="Arial" charset="0"/>
                        <a:cs typeface="Arial" charset="0"/>
                      </a:endParaRPr>
                    </a:p>
                  </a:txBody>
                  <a:tcPr marT="45703" marB="45703"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Arial" charset="0"/>
                          <a:cs typeface="Arial" charset="0"/>
                        </a:rPr>
                        <a:t>Email Hotline</a:t>
                      </a:r>
                    </a:p>
                  </a:txBody>
                  <a:tcPr marT="45703" marB="45703"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u="none" dirty="0" smtClean="0"/>
                        <a:t>mgsanber@ucdavis.edu</a:t>
                      </a:r>
                      <a:endParaRPr kumimoji="0" lang="en-US" sz="2800" b="0" i="0" u="none" strike="noStrike" cap="none" normalizeH="0" baseline="0" dirty="0" smtClean="0">
                        <a:ln>
                          <a:noFill/>
                        </a:ln>
                        <a:solidFill>
                          <a:schemeClr val="tx1"/>
                        </a:solidFill>
                        <a:effectLst/>
                        <a:latin typeface="Arial" charset="0"/>
                      </a:endParaRPr>
                    </a:p>
                  </a:txBody>
                  <a:tcPr marT="45703" marB="45703"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Arial" charset="0"/>
                          <a:cs typeface="Arial" charset="0"/>
                        </a:rPr>
                        <a:t>MG Website</a:t>
                      </a:r>
                    </a:p>
                  </a:txBody>
                  <a:tcPr marT="45703" marB="45703"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cs typeface="Arial" charset="0"/>
                        </a:rPr>
                        <a:t>http://</a:t>
                      </a:r>
                      <a:r>
                        <a:rPr kumimoji="0" lang="en-US" sz="2400" b="0" i="0" u="none" strike="noStrike" cap="none" normalizeH="0" baseline="0" dirty="0" smtClean="0">
                          <a:ln>
                            <a:noFill/>
                          </a:ln>
                          <a:solidFill>
                            <a:srgbClr val="000000"/>
                          </a:solidFill>
                          <a:effectLst/>
                          <a:latin typeface="Arial" charset="0"/>
                          <a:cs typeface="Arial" charset="0"/>
                        </a:rPr>
                        <a:t>ucanr.edu/sites/sbmg</a:t>
                      </a:r>
                      <a:endParaRPr kumimoji="0" lang="en-US" sz="2400" b="0" i="0" u="none" strike="noStrike" cap="none" normalizeH="0" baseline="0" dirty="0" smtClean="0">
                        <a:ln>
                          <a:noFill/>
                        </a:ln>
                        <a:solidFill>
                          <a:srgbClr val="000000"/>
                        </a:solidFill>
                        <a:effectLst/>
                        <a:latin typeface="Arial" charset="0"/>
                        <a:cs typeface="Arial" charset="0"/>
                      </a:endParaRPr>
                    </a:p>
                  </a:txBody>
                  <a:tcPr marT="45703" marB="45703"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pic>
        <p:nvPicPr>
          <p:cNvPr id="10" name="Picture 13" descr="State Logo 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9521" y="5410199"/>
            <a:ext cx="7524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UCCElogo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379242"/>
            <a:ext cx="5349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184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5" y="179388"/>
            <a:ext cx="8167688" cy="1116012"/>
          </a:xfrm>
        </p:spPr>
        <p:txBody>
          <a:bodyPr/>
          <a:lstStyle/>
          <a:p>
            <a:pPr eaLnBrk="1" fontAlgn="auto" hangingPunct="1">
              <a:spcAft>
                <a:spcPts val="0"/>
              </a:spcAft>
              <a:defRPr/>
            </a:pPr>
            <a:r>
              <a:rPr lang="en-US" sz="2600" i="1" dirty="0" smtClean="0">
                <a:ea typeface="+mj-ea"/>
                <a:cs typeface="+mj-cs"/>
              </a:rPr>
              <a:t>Edible Landscapes Defined:</a:t>
            </a:r>
            <a:r>
              <a:rPr lang="en-US" sz="2600" i="1" dirty="0" smtClean="0">
                <a:solidFill>
                  <a:schemeClr val="tx1">
                    <a:lumMod val="65000"/>
                    <a:lumOff val="35000"/>
                  </a:schemeClr>
                </a:solidFill>
              </a:rPr>
              <a:t> </a:t>
            </a:r>
            <a:r>
              <a:rPr lang="en-US" dirty="0" smtClean="0">
                <a:solidFill>
                  <a:schemeClr val="tx1">
                    <a:lumMod val="65000"/>
                    <a:lumOff val="35000"/>
                  </a:schemeClr>
                </a:solidFill>
              </a:rPr>
              <a:t/>
            </a:r>
            <a:br>
              <a:rPr lang="en-US" dirty="0" smtClean="0">
                <a:solidFill>
                  <a:schemeClr val="tx1">
                    <a:lumMod val="65000"/>
                    <a:lumOff val="35000"/>
                  </a:schemeClr>
                </a:solidFill>
              </a:rPr>
            </a:br>
            <a:r>
              <a:rPr lang="en-US" sz="2600" dirty="0" smtClean="0">
                <a:ea typeface="+mj-ea"/>
                <a:cs typeface="+mj-cs"/>
              </a:rPr>
              <a:t/>
            </a:r>
            <a:br>
              <a:rPr lang="en-US" sz="2600" dirty="0" smtClean="0">
                <a:ea typeface="+mj-ea"/>
                <a:cs typeface="+mj-cs"/>
              </a:rPr>
            </a:br>
            <a:r>
              <a:rPr lang="en-US" dirty="0" smtClean="0">
                <a:ea typeface="+mj-ea"/>
                <a:cs typeface="+mj-cs"/>
              </a:rPr>
              <a:t/>
            </a:r>
            <a:br>
              <a:rPr lang="en-US" dirty="0" smtClean="0">
                <a:ea typeface="+mj-ea"/>
                <a:cs typeface="+mj-cs"/>
              </a:rPr>
            </a:br>
            <a:endParaRPr lang="en-US" sz="2600" i="1" dirty="0">
              <a:ea typeface="+mj-ea"/>
              <a:cs typeface="+mj-cs"/>
            </a:endParaRPr>
          </a:p>
        </p:txBody>
      </p:sp>
      <p:sp>
        <p:nvSpPr>
          <p:cNvPr id="3" name="Content Placeholder 2"/>
          <p:cNvSpPr>
            <a:spLocks noGrp="1"/>
          </p:cNvSpPr>
          <p:nvPr>
            <p:ph idx="1"/>
          </p:nvPr>
        </p:nvSpPr>
        <p:spPr>
          <a:xfrm>
            <a:off x="130175" y="769938"/>
            <a:ext cx="8167688" cy="5419725"/>
          </a:xfrm>
        </p:spPr>
        <p:txBody>
          <a:bodyPr/>
          <a:lstStyle/>
          <a:p>
            <a:pPr lvl="1">
              <a:defRPr/>
            </a:pPr>
            <a:r>
              <a:rPr lang="en-US" dirty="0" smtClean="0">
                <a:solidFill>
                  <a:schemeClr val="tx1">
                    <a:lumMod val="65000"/>
                    <a:lumOff val="35000"/>
                  </a:schemeClr>
                </a:solidFill>
              </a:rPr>
              <a:t>The use of food plants as design features in a landscape.  These plants are used both for aesthetic value as well as consumption.</a:t>
            </a:r>
            <a:endParaRPr lang="en-US" dirty="0" smtClean="0"/>
          </a:p>
          <a:p>
            <a:pPr lvl="1">
              <a:defRPr/>
            </a:pPr>
            <a:r>
              <a:rPr lang="en-US" dirty="0" smtClean="0"/>
              <a:t>It is the integration of the function of food-growing within a landscape with alternative forms &amp; functions, including aesthetic, recreational, and other landscape functions; often requires balancing these approaches.</a:t>
            </a:r>
            <a:endParaRPr lang="en-US" sz="2400" dirty="0" smtClean="0"/>
          </a:p>
          <a:p>
            <a:pPr lvl="1">
              <a:defRPr/>
            </a:pPr>
            <a:r>
              <a:rPr lang="en-US" dirty="0" smtClean="0"/>
              <a:t>It does not include food items produced for sale.</a:t>
            </a:r>
          </a:p>
          <a:p>
            <a:pPr lvl="1">
              <a:defRPr/>
            </a:pPr>
            <a:endParaRPr lang="en-US" dirty="0" smtClean="0"/>
          </a:p>
          <a:p>
            <a:pPr marL="0" indent="0" eaLnBrk="1" fontAlgn="auto" hangingPunct="1">
              <a:spcAft>
                <a:spcPts val="0"/>
              </a:spcAft>
              <a:buFont typeface="Wingdings" pitchFamily="2" charset="2"/>
              <a:buNone/>
              <a:defRPr/>
            </a:pPr>
            <a:endParaRPr lang="en-US" sz="2400"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sz="2400"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sz="2400" dirty="0" smtClean="0">
              <a:solidFill>
                <a:schemeClr val="tx1">
                  <a:lumMod val="65000"/>
                  <a:lumOff val="35000"/>
                </a:schemeClr>
              </a:solidFill>
              <a:ea typeface="+mn-ea"/>
              <a:cs typeface="+mn-cs"/>
            </a:endParaRPr>
          </a:p>
          <a:p>
            <a:pPr marL="0" indent="0" eaLnBrk="1" fontAlgn="auto" hangingPunct="1">
              <a:spcAft>
                <a:spcPts val="0"/>
              </a:spcAft>
              <a:buFont typeface="Wingdings" pitchFamily="2" charset="2"/>
              <a:buNone/>
              <a:defRPr/>
            </a:pPr>
            <a:endParaRPr lang="en-US" sz="2400" dirty="0">
              <a:solidFill>
                <a:schemeClr val="tx1">
                  <a:lumMod val="65000"/>
                  <a:lumOff val="35000"/>
                </a:schemeClr>
              </a:solidFill>
              <a:ea typeface="+mn-ea"/>
              <a:cs typeface="+mn-cs"/>
            </a:endParaRP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038" y="2832100"/>
            <a:ext cx="26590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l="6287" r="9683"/>
          <a:stretch>
            <a:fillRect/>
          </a:stretch>
        </p:blipFill>
        <p:spPr bwMode="auto">
          <a:xfrm>
            <a:off x="604838" y="2816225"/>
            <a:ext cx="27892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p:cNvPicPr>
            <a:picLocks noChangeAspect="1" noChangeArrowheads="1"/>
          </p:cNvPicPr>
          <p:nvPr/>
        </p:nvPicPr>
        <p:blipFill>
          <a:blip r:embed="rId5">
            <a:extLst>
              <a:ext uri="{28A0092B-C50C-407E-A947-70E740481C1C}">
                <a14:useLocalDpi xmlns:a14="http://schemas.microsoft.com/office/drawing/2010/main" val="0"/>
              </a:ext>
            </a:extLst>
          </a:blip>
          <a:srcRect r="21477"/>
          <a:stretch>
            <a:fillRect/>
          </a:stretch>
        </p:blipFill>
        <p:spPr bwMode="auto">
          <a:xfrm>
            <a:off x="3522663" y="2816225"/>
            <a:ext cx="21272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38" y="4752975"/>
            <a:ext cx="303371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752975"/>
            <a:ext cx="46450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25475" y="6461125"/>
            <a:ext cx="7877175" cy="368300"/>
          </a:xfrm>
          <a:prstGeom prst="rect">
            <a:avLst/>
          </a:prstGeom>
        </p:spPr>
        <p:txBody>
          <a:bodyPr>
            <a:spAutoFit/>
          </a:bodyPr>
          <a:lstStyle/>
          <a:p>
            <a:pPr algn="r" fontAlgn="auto">
              <a:spcAft>
                <a:spcPts val="0"/>
              </a:spcAft>
              <a:buFont typeface="Wingdings" pitchFamily="2" charset="2"/>
              <a:buNone/>
              <a:defRPr/>
            </a:pPr>
            <a:r>
              <a:rPr lang="en-US" dirty="0">
                <a:solidFill>
                  <a:schemeClr val="tx1">
                    <a:lumMod val="65000"/>
                    <a:lumOff val="35000"/>
                  </a:schemeClr>
                </a:solidFill>
              </a:rPr>
              <a:t>Image Sources:  “Carrot City” by M. </a:t>
            </a:r>
            <a:r>
              <a:rPr lang="en-US" dirty="0" err="1">
                <a:solidFill>
                  <a:schemeClr val="tx1">
                    <a:lumMod val="65000"/>
                    <a:lumOff val="35000"/>
                  </a:schemeClr>
                </a:solidFill>
              </a:rPr>
              <a:t>Gorgolewski</a:t>
            </a:r>
            <a:r>
              <a:rPr lang="en-US" dirty="0">
                <a:solidFill>
                  <a:schemeClr val="tx1">
                    <a:lumMod val="65000"/>
                    <a:lumOff val="35000"/>
                  </a:schemeClr>
                </a:solidFill>
              </a:rPr>
              <a:t>, SWA Group, &amp; C. Napawan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25" y="554038"/>
            <a:ext cx="8167688" cy="1116012"/>
          </a:xfrm>
        </p:spPr>
        <p:txBody>
          <a:bodyPr/>
          <a:lstStyle/>
          <a:p>
            <a:pPr eaLnBrk="1" fontAlgn="auto" hangingPunct="1">
              <a:spcAft>
                <a:spcPts val="0"/>
              </a:spcAft>
              <a:defRPr/>
            </a:pPr>
            <a:r>
              <a:rPr lang="en-US" sz="2600" i="1" dirty="0" smtClean="0">
                <a:cs typeface="+mj-cs"/>
              </a:rPr>
              <a:t>History of Edible Landscaping:</a:t>
            </a:r>
            <a:r>
              <a:rPr lang="en-US" sz="2400" i="1" dirty="0" smtClean="0">
                <a:ea typeface="+mj-ea"/>
                <a:cs typeface="+mj-cs"/>
              </a:rPr>
              <a:t/>
            </a:r>
            <a:br>
              <a:rPr lang="en-US" sz="2400" i="1" dirty="0" smtClean="0">
                <a:ea typeface="+mj-ea"/>
                <a:cs typeface="+mj-cs"/>
              </a:rPr>
            </a:br>
            <a:endParaRPr lang="en-US" sz="2400" i="1" dirty="0">
              <a:ea typeface="+mj-ea"/>
              <a:cs typeface="+mj-cs"/>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4038600"/>
            <a:ext cx="3509963"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1" descr="Parterre at Kew Botanical Gardens Londo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4038600"/>
            <a:ext cx="2636837"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le-notre-orangeri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63842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p:cNvSpPr txBox="1">
            <a:spLocks/>
          </p:cNvSpPr>
          <p:nvPr/>
        </p:nvSpPr>
        <p:spPr>
          <a:xfrm>
            <a:off x="130175" y="1296988"/>
            <a:ext cx="8715375" cy="4953000"/>
          </a:xfrm>
          <a:prstGeom prst="rect">
            <a:avLst/>
          </a:prstGeom>
        </p:spPr>
        <p:txBody>
          <a:bodyPr/>
          <a:lstStyle/>
          <a:p>
            <a:pPr lvl="1" indent="-228600" eaLnBrk="0" hangingPunct="0">
              <a:spcBef>
                <a:spcPts val="600"/>
              </a:spcBef>
              <a:buClr>
                <a:srgbClr val="B2C695"/>
              </a:buClr>
              <a:buSzPct val="75000"/>
              <a:buFont typeface="Wingdings" pitchFamily="2" charset="2"/>
              <a:buChar char="n"/>
              <a:defRPr/>
            </a:pPr>
            <a:r>
              <a:rPr lang="en-US" dirty="0">
                <a:solidFill>
                  <a:schemeClr val="tx1">
                    <a:lumMod val="65000"/>
                    <a:lumOff val="35000"/>
                  </a:schemeClr>
                </a:solidFill>
              </a:rPr>
              <a:t>Precedents for the integration of food-growing with alternative landscape uses exist in examining victory and community gardening in the US</a:t>
            </a:r>
          </a:p>
          <a:p>
            <a:pPr lvl="1" indent="-228600" eaLnBrk="0" hangingPunct="0">
              <a:spcBef>
                <a:spcPts val="600"/>
              </a:spcBef>
              <a:buClr>
                <a:srgbClr val="B2C695"/>
              </a:buClr>
              <a:buSzPct val="75000"/>
              <a:buFont typeface="Wingdings" pitchFamily="2" charset="2"/>
              <a:buChar char="n"/>
              <a:defRPr/>
            </a:pPr>
            <a:r>
              <a:rPr lang="en-US" dirty="0">
                <a:solidFill>
                  <a:schemeClr val="tx1">
                    <a:lumMod val="65000"/>
                    <a:lumOff val="35000"/>
                  </a:schemeClr>
                </a:solidFill>
              </a:rPr>
              <a:t>Three most influential landscape styles from Europe have their roots in food-production: </a:t>
            </a:r>
            <a:r>
              <a:rPr lang="en-US" i="1" dirty="0">
                <a:solidFill>
                  <a:schemeClr val="tx1">
                    <a:lumMod val="65000"/>
                    <a:lumOff val="35000"/>
                  </a:schemeClr>
                </a:solidFill>
              </a:rPr>
              <a:t>Italian Renaissance </a:t>
            </a:r>
            <a:r>
              <a:rPr lang="en-US" dirty="0">
                <a:solidFill>
                  <a:schemeClr val="tx1">
                    <a:lumMod val="65000"/>
                    <a:lumOff val="35000"/>
                  </a:schemeClr>
                </a:solidFill>
              </a:rPr>
              <a:t>gardens, </a:t>
            </a:r>
            <a:r>
              <a:rPr lang="en-US" i="1" dirty="0">
                <a:solidFill>
                  <a:schemeClr val="tx1">
                    <a:lumMod val="65000"/>
                    <a:lumOff val="35000"/>
                  </a:schemeClr>
                </a:solidFill>
              </a:rPr>
              <a:t>French Baroque </a:t>
            </a:r>
            <a:r>
              <a:rPr lang="en-US" dirty="0">
                <a:solidFill>
                  <a:schemeClr val="tx1">
                    <a:lumMod val="65000"/>
                    <a:lumOff val="35000"/>
                  </a:schemeClr>
                </a:solidFill>
              </a:rPr>
              <a:t>gardens, and </a:t>
            </a:r>
            <a:r>
              <a:rPr lang="en-US" i="1" dirty="0">
                <a:solidFill>
                  <a:schemeClr val="tx1">
                    <a:lumMod val="65000"/>
                    <a:lumOff val="35000"/>
                  </a:schemeClr>
                </a:solidFill>
              </a:rPr>
              <a:t>English Picturesque l</a:t>
            </a:r>
            <a:r>
              <a:rPr lang="en-US" dirty="0">
                <a:solidFill>
                  <a:schemeClr val="tx1">
                    <a:lumMod val="65000"/>
                    <a:lumOff val="35000"/>
                  </a:schemeClr>
                </a:solidFill>
              </a:rPr>
              <a:t>andscapes.</a:t>
            </a:r>
          </a:p>
          <a:p>
            <a:pPr lvl="1" indent="-228600" eaLnBrk="0" hangingPunct="0">
              <a:spcBef>
                <a:spcPts val="600"/>
              </a:spcBef>
              <a:buClr>
                <a:srgbClr val="B2C695"/>
              </a:buClr>
              <a:buSzPct val="75000"/>
              <a:buFont typeface="Wingdings" pitchFamily="2" charset="2"/>
              <a:buChar char="n"/>
              <a:defRPr/>
            </a:pPr>
            <a:r>
              <a:rPr lang="en-US" dirty="0">
                <a:solidFill>
                  <a:srgbClr val="595959"/>
                </a:solidFill>
                <a:latin typeface="+mn-lt"/>
                <a:ea typeface="ＭＳ Ｐゴシック" charset="0"/>
              </a:rPr>
              <a:t>Most significantly, the </a:t>
            </a:r>
            <a:r>
              <a:rPr lang="en-US" i="1" dirty="0" err="1">
                <a:solidFill>
                  <a:schemeClr val="tx1">
                    <a:lumMod val="65000"/>
                    <a:lumOff val="35000"/>
                  </a:schemeClr>
                </a:solidFill>
              </a:rPr>
              <a:t>Ferme</a:t>
            </a:r>
            <a:r>
              <a:rPr lang="en-US" i="1" dirty="0">
                <a:solidFill>
                  <a:schemeClr val="tx1">
                    <a:lumMod val="65000"/>
                    <a:lumOff val="35000"/>
                  </a:schemeClr>
                </a:solidFill>
              </a:rPr>
              <a:t> </a:t>
            </a:r>
            <a:r>
              <a:rPr lang="en-US" i="1" dirty="0" err="1">
                <a:solidFill>
                  <a:schemeClr val="tx1">
                    <a:lumMod val="65000"/>
                    <a:lumOff val="35000"/>
                  </a:schemeClr>
                </a:solidFill>
              </a:rPr>
              <a:t>Ornee</a:t>
            </a:r>
            <a:r>
              <a:rPr lang="en-US" dirty="0">
                <a:solidFill>
                  <a:schemeClr val="tx1">
                    <a:lumMod val="65000"/>
                    <a:lumOff val="35000"/>
                  </a:schemeClr>
                </a:solidFill>
              </a:rPr>
              <a:t>, or ornamental farm, represents a period of popular landscape design that sought to balance food-producing with ornamental planting techniques.</a:t>
            </a:r>
            <a:endParaRPr lang="en-US" dirty="0">
              <a:solidFill>
                <a:schemeClr val="tx1">
                  <a:lumMod val="65000"/>
                  <a:lumOff val="35000"/>
                </a:schemeClr>
              </a:solidFill>
              <a:latin typeface="+mn-lt"/>
              <a:ea typeface="ＭＳ Ｐゴシック" charset="0"/>
            </a:endParaRPr>
          </a:p>
          <a:p>
            <a:pPr lvl="1" indent="-228600" eaLnBrk="0" hangingPunct="0">
              <a:spcBef>
                <a:spcPts val="600"/>
              </a:spcBef>
              <a:buClr>
                <a:srgbClr val="B2C695"/>
              </a:buClr>
              <a:buSzPct val="75000"/>
              <a:buFont typeface="Wingdings" pitchFamily="2" charset="2"/>
              <a:buChar char="n"/>
              <a:defRPr/>
            </a:pPr>
            <a:endParaRPr lang="en-US" dirty="0">
              <a:solidFill>
                <a:srgbClr val="595959"/>
              </a:solidFill>
              <a:latin typeface="+mn-lt"/>
              <a:ea typeface="ＭＳ Ｐゴシック" charset="0"/>
            </a:endParaRPr>
          </a:p>
          <a:p>
            <a:pPr fontAlgn="auto">
              <a:spcBef>
                <a:spcPts val="2000"/>
              </a:spcBef>
              <a:spcAft>
                <a:spcPts val="0"/>
              </a:spcAft>
              <a:buClr>
                <a:schemeClr val="accent1"/>
              </a:buClr>
              <a:buSzPct val="75000"/>
              <a:buFont typeface="Wingdings" pitchFamily="2" charset="2"/>
              <a:buNone/>
              <a:defRPr/>
            </a:pPr>
            <a:endParaRPr lang="en-US" sz="2400" dirty="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400" dirty="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400" dirty="0">
              <a:solidFill>
                <a:schemeClr val="tx1">
                  <a:lumMod val="65000"/>
                  <a:lumOff val="35000"/>
                </a:schemeClr>
              </a:solidFill>
              <a:latin typeface="+mj-lt"/>
              <a:ea typeface="+mn-ea"/>
            </a:endParaRPr>
          </a:p>
          <a:p>
            <a:pPr fontAlgn="auto">
              <a:spcBef>
                <a:spcPts val="2000"/>
              </a:spcBef>
              <a:spcAft>
                <a:spcPts val="0"/>
              </a:spcAft>
              <a:buClr>
                <a:schemeClr val="accent1"/>
              </a:buClr>
              <a:buSzPct val="75000"/>
              <a:buFont typeface="Wingdings" pitchFamily="2" charset="2"/>
              <a:buNone/>
              <a:defRPr/>
            </a:pPr>
            <a:endParaRPr lang="en-US" sz="2400" dirty="0">
              <a:solidFill>
                <a:schemeClr val="tx1">
                  <a:lumMod val="65000"/>
                  <a:lumOff val="35000"/>
                </a:schemeClr>
              </a:solidFill>
              <a:latin typeface="+mj-lt"/>
              <a:ea typeface="+mn-ea"/>
            </a:endParaRPr>
          </a:p>
        </p:txBody>
      </p:sp>
      <p:sp>
        <p:nvSpPr>
          <p:cNvPr id="21" name="Rectangle 20"/>
          <p:cNvSpPr/>
          <p:nvPr/>
        </p:nvSpPr>
        <p:spPr>
          <a:xfrm>
            <a:off x="1162050" y="6130925"/>
            <a:ext cx="7877175" cy="369888"/>
          </a:xfrm>
          <a:prstGeom prst="rect">
            <a:avLst/>
          </a:prstGeom>
        </p:spPr>
        <p:txBody>
          <a:bodyPr>
            <a:spAutoFit/>
          </a:bodyPr>
          <a:lstStyle/>
          <a:p>
            <a:pPr algn="r" fontAlgn="auto">
              <a:spcAft>
                <a:spcPts val="0"/>
              </a:spcAft>
              <a:buFont typeface="Wingdings" pitchFamily="2" charset="2"/>
              <a:buNone/>
              <a:defRPr/>
            </a:pPr>
            <a:r>
              <a:rPr lang="en-US" dirty="0">
                <a:solidFill>
                  <a:schemeClr val="tx1">
                    <a:lumMod val="65000"/>
                    <a:lumOff val="35000"/>
                  </a:schemeClr>
                </a:solidFill>
              </a:rPr>
              <a:t>Image Sources:</a:t>
            </a:r>
            <a:r>
              <a:rPr lang="en-US" dirty="0">
                <a:hlinkClick r:id="rId6"/>
              </a:rPr>
              <a:t> www.nationaltrust.org/uk/</a:t>
            </a:r>
            <a:r>
              <a:rPr lang="en-US" dirty="0"/>
              <a:t> </a:t>
            </a:r>
            <a:endParaRPr lang="en-US"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66688"/>
            <a:ext cx="8167688" cy="1116012"/>
          </a:xfrm>
        </p:spPr>
        <p:txBody>
          <a:bodyPr/>
          <a:lstStyle/>
          <a:p>
            <a:pPr>
              <a:defRPr/>
            </a:pPr>
            <a:r>
              <a:rPr lang="en-US" sz="2600" i="1" dirty="0" smtClean="0"/>
              <a:t>Design &amp; Planning of Edible Landscapes</a:t>
            </a:r>
            <a:endParaRPr lang="en-US" sz="2600" i="1" dirty="0"/>
          </a:p>
        </p:txBody>
      </p:sp>
      <p:sp>
        <p:nvSpPr>
          <p:cNvPr id="3" name="Content Placeholder 2"/>
          <p:cNvSpPr>
            <a:spLocks noGrp="1"/>
          </p:cNvSpPr>
          <p:nvPr>
            <p:ph idx="1"/>
          </p:nvPr>
        </p:nvSpPr>
        <p:spPr>
          <a:xfrm>
            <a:off x="287338" y="850900"/>
            <a:ext cx="8377237" cy="3790950"/>
          </a:xfrm>
        </p:spPr>
        <p:txBody>
          <a:bodyPr/>
          <a:lstStyle/>
          <a:p>
            <a:pPr lvl="1">
              <a:defRPr/>
            </a:pPr>
            <a:r>
              <a:rPr lang="en-US" b="1" i="1" dirty="0" smtClean="0"/>
              <a:t>Site Assessment</a:t>
            </a:r>
            <a:r>
              <a:rPr lang="en-US" b="1" dirty="0" smtClean="0"/>
              <a:t> </a:t>
            </a:r>
            <a:r>
              <a:rPr lang="en-US" dirty="0" smtClean="0"/>
              <a:t>includes analyzing physical attributes such as site location &amp; adjacencies; growing region, climate, &amp; microclimate; and resource availability such as water, soil, and solar energy.</a:t>
            </a:r>
            <a:endParaRPr lang="en-US" sz="2400" dirty="0" smtClean="0"/>
          </a:p>
          <a:p>
            <a:pPr lvl="1">
              <a:defRPr/>
            </a:pPr>
            <a:r>
              <a:rPr lang="en-US" b="1" i="1" dirty="0" smtClean="0"/>
              <a:t>Client/User(s) Assessment</a:t>
            </a:r>
            <a:r>
              <a:rPr lang="en-US" b="1" dirty="0" smtClean="0"/>
              <a:t> </a:t>
            </a:r>
            <a:r>
              <a:rPr lang="en-US" dirty="0" smtClean="0"/>
              <a:t>includes understanding the needs/desires, the existing or intended patterns of use, and the maintenance capabilities of the client/users.</a:t>
            </a:r>
            <a:endParaRPr lang="en-US" sz="2400" dirty="0" smtClean="0"/>
          </a:p>
          <a:p>
            <a:pPr lvl="1">
              <a:defRPr/>
            </a:pPr>
            <a:r>
              <a:rPr lang="en-US" b="1" i="1" dirty="0" smtClean="0"/>
              <a:t>Programmatic (or functional use) Assessment</a:t>
            </a:r>
            <a:r>
              <a:rPr lang="en-US" b="1" dirty="0" smtClean="0"/>
              <a:t> </a:t>
            </a:r>
            <a:r>
              <a:rPr lang="en-US" dirty="0" smtClean="0"/>
              <a:t>includes recognizing the functions attributed to the landscape other than food-growing.</a:t>
            </a:r>
            <a:endParaRPr lang="en-US" sz="2400" dirty="0" smtClean="0"/>
          </a:p>
          <a:p>
            <a:pPr>
              <a:buFont typeface="Wingdings" pitchFamily="2" charset="2"/>
              <a:buNone/>
              <a:defRPr/>
            </a:pPr>
            <a:endParaRPr lang="en-US" dirty="0"/>
          </a:p>
        </p:txBody>
      </p:sp>
      <p:grpSp>
        <p:nvGrpSpPr>
          <p:cNvPr id="32772" name="Group 12"/>
          <p:cNvGrpSpPr>
            <a:grpSpLocks/>
          </p:cNvGrpSpPr>
          <p:nvPr/>
        </p:nvGrpSpPr>
        <p:grpSpPr bwMode="auto">
          <a:xfrm>
            <a:off x="-80963" y="3289300"/>
            <a:ext cx="9653588" cy="3192463"/>
            <a:chOff x="-32084" y="3192379"/>
            <a:chExt cx="9652176" cy="3193045"/>
          </a:xfrm>
        </p:grpSpPr>
        <p:sp>
          <p:nvSpPr>
            <p:cNvPr id="4" name="Rectangle 3"/>
            <p:cNvSpPr/>
            <p:nvPr/>
          </p:nvSpPr>
          <p:spPr>
            <a:xfrm>
              <a:off x="0" y="3192379"/>
              <a:ext cx="9144000" cy="3193045"/>
            </a:xfrm>
            <a:prstGeom prst="rect">
              <a:avLst/>
            </a:prstGeom>
            <a:gradFill>
              <a:gsLst>
                <a:gs pos="0">
                  <a:schemeClr val="accent1">
                    <a:shade val="40000"/>
                    <a:alpha val="100000"/>
                    <a:satMod val="150000"/>
                    <a:lumMod val="100000"/>
                  </a:schemeClr>
                </a:gs>
                <a:gs pos="0">
                  <a:schemeClr val="bg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27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4" y="3342605"/>
              <a:ext cx="5053058" cy="152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4"/>
            <p:cNvPicPr>
              <a:picLocks noChangeAspect="1" noChangeArrowheads="1"/>
            </p:cNvPicPr>
            <p:nvPr/>
          </p:nvPicPr>
          <p:blipFill>
            <a:blip r:embed="rId4">
              <a:extLst>
                <a:ext uri="{28A0092B-C50C-407E-A947-70E740481C1C}">
                  <a14:useLocalDpi xmlns:a14="http://schemas.microsoft.com/office/drawing/2010/main" val="0"/>
                </a:ext>
              </a:extLst>
            </a:blip>
            <a:srcRect b="1607"/>
            <a:stretch>
              <a:fillRect/>
            </a:stretch>
          </p:blipFill>
          <p:spPr bwMode="auto">
            <a:xfrm>
              <a:off x="1253" y="4806612"/>
              <a:ext cx="5000111" cy="145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5"/>
            <p:cNvPicPr>
              <a:picLocks noChangeAspect="1" noChangeArrowheads="1"/>
            </p:cNvPicPr>
            <p:nvPr/>
          </p:nvPicPr>
          <p:blipFill>
            <a:blip r:embed="rId5">
              <a:extLst>
                <a:ext uri="{28A0092B-C50C-407E-A947-70E740481C1C}">
                  <a14:useLocalDpi xmlns:a14="http://schemas.microsoft.com/office/drawing/2010/main" val="0"/>
                </a:ext>
              </a:extLst>
            </a:blip>
            <a:srcRect l="1613"/>
            <a:stretch>
              <a:fillRect/>
            </a:stretch>
          </p:blipFill>
          <p:spPr bwMode="auto">
            <a:xfrm>
              <a:off x="4764504" y="3374927"/>
              <a:ext cx="4733640" cy="145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6"/>
            <p:cNvPicPr>
              <a:picLocks noChangeAspect="1" noChangeArrowheads="1"/>
            </p:cNvPicPr>
            <p:nvPr/>
          </p:nvPicPr>
          <p:blipFill>
            <a:blip r:embed="rId6">
              <a:extLst>
                <a:ext uri="{28A0092B-C50C-407E-A947-70E740481C1C}">
                  <a14:useLocalDpi xmlns:a14="http://schemas.microsoft.com/office/drawing/2010/main" val="0"/>
                </a:ext>
              </a:extLst>
            </a:blip>
            <a:srcRect l="1288"/>
            <a:stretch>
              <a:fillRect/>
            </a:stretch>
          </p:blipFill>
          <p:spPr bwMode="auto">
            <a:xfrm>
              <a:off x="4764504" y="4820021"/>
              <a:ext cx="4855588" cy="146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a:off x="4829175" y="6481763"/>
            <a:ext cx="4289425" cy="369887"/>
          </a:xfrm>
          <a:prstGeom prst="rect">
            <a:avLst/>
          </a:prstGeom>
        </p:spPr>
        <p:txBody>
          <a:bodyPr wrap="none">
            <a:spAutoFit/>
          </a:bodyPr>
          <a:lstStyle/>
          <a:p>
            <a:pPr>
              <a:defRPr/>
            </a:pPr>
            <a:r>
              <a:rPr lang="en-US" dirty="0">
                <a:solidFill>
                  <a:schemeClr val="tx1">
                    <a:lumMod val="65000"/>
                    <a:lumOff val="35000"/>
                  </a:schemeClr>
                </a:solidFill>
              </a:rPr>
              <a:t>Image Source:  “Site Analysis” by E. T. White</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Advantage">
  <a:themeElements>
    <a:clrScheme name="Custom 10">
      <a:dk1>
        <a:srgbClr val="000000"/>
      </a:dk1>
      <a:lt1>
        <a:srgbClr val="FFFFFF"/>
      </a:lt1>
      <a:dk2>
        <a:srgbClr val="526D33"/>
      </a:dk2>
      <a:lt2>
        <a:srgbClr val="F4EFD9"/>
      </a:lt2>
      <a:accent1>
        <a:srgbClr val="7E9A53"/>
      </a:accent1>
      <a:accent2>
        <a:srgbClr val="6B341A"/>
      </a:accent2>
      <a:accent3>
        <a:srgbClr val="FBE1C0"/>
      </a:accent3>
      <a:accent4>
        <a:srgbClr val="5778A9"/>
      </a:accent4>
      <a:accent5>
        <a:srgbClr val="801D41"/>
      </a:accent5>
      <a:accent6>
        <a:srgbClr val="E59234"/>
      </a:accent6>
      <a:hlink>
        <a:srgbClr val="DD7E0E"/>
      </a:hlink>
      <a:folHlink>
        <a:srgbClr val="817586"/>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dvantage">
  <a:themeElements>
    <a:clrScheme name="Custom 10">
      <a:dk1>
        <a:srgbClr val="000000"/>
      </a:dk1>
      <a:lt1>
        <a:srgbClr val="FFFFFF"/>
      </a:lt1>
      <a:dk2>
        <a:srgbClr val="526D33"/>
      </a:dk2>
      <a:lt2>
        <a:srgbClr val="F4EFD9"/>
      </a:lt2>
      <a:accent1>
        <a:srgbClr val="7E9A53"/>
      </a:accent1>
      <a:accent2>
        <a:srgbClr val="6B341A"/>
      </a:accent2>
      <a:accent3>
        <a:srgbClr val="FBE1C0"/>
      </a:accent3>
      <a:accent4>
        <a:srgbClr val="5778A9"/>
      </a:accent4>
      <a:accent5>
        <a:srgbClr val="801D41"/>
      </a:accent5>
      <a:accent6>
        <a:srgbClr val="E59234"/>
      </a:accent6>
      <a:hlink>
        <a:srgbClr val="DD7E0E"/>
      </a:hlink>
      <a:folHlink>
        <a:srgbClr val="817586"/>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1884</TotalTime>
  <Words>6011</Words>
  <Application>Microsoft Office PowerPoint</Application>
  <PresentationFormat>On-screen Show (4:3)</PresentationFormat>
  <Paragraphs>676</Paragraphs>
  <Slides>67</Slides>
  <Notes>47</Notes>
  <HiddenSlides>0</HiddenSlides>
  <MMClips>0</MMClips>
  <ScaleCrop>false</ScaleCrop>
  <HeadingPairs>
    <vt:vector size="4" baseType="variant">
      <vt:variant>
        <vt:lpstr>Theme</vt:lpstr>
      </vt:variant>
      <vt:variant>
        <vt:i4>2</vt:i4>
      </vt:variant>
      <vt:variant>
        <vt:lpstr>Slide Titles</vt:lpstr>
      </vt:variant>
      <vt:variant>
        <vt:i4>67</vt:i4>
      </vt:variant>
    </vt:vector>
  </HeadingPairs>
  <TitlesOfParts>
    <vt:vector size="69" baseType="lpstr">
      <vt:lpstr>Advantage</vt:lpstr>
      <vt:lpstr>1_Advantage</vt:lpstr>
      <vt:lpstr>Combining Form &amp; Function</vt:lpstr>
      <vt:lpstr>PowerPoint Presentation</vt:lpstr>
      <vt:lpstr>Overview of Edible Landscaping </vt:lpstr>
      <vt:lpstr>Edible Landscape  vs. Traditional Landscape </vt:lpstr>
      <vt:lpstr>Edible Landscape  vs. Traditional Landscape </vt:lpstr>
      <vt:lpstr>Planning &amp; Design </vt:lpstr>
      <vt:lpstr>Edible Landscapes Defined:    </vt:lpstr>
      <vt:lpstr>History of Edible Landscaping: </vt:lpstr>
      <vt:lpstr>Design &amp; Planning of Edible Landscapes</vt:lpstr>
      <vt:lpstr>Designing for Form as well as Function:</vt:lpstr>
      <vt:lpstr>Planting &amp; Maintenance</vt:lpstr>
      <vt:lpstr>Diverse &amp; Complex Plant Systems</vt:lpstr>
      <vt:lpstr>Sun and Shade Effects</vt:lpstr>
      <vt:lpstr>Inputs Required</vt:lpstr>
      <vt:lpstr>Pests and Weeds</vt:lpstr>
      <vt:lpstr>Soil Management Considerations in Edible Landscaping</vt:lpstr>
      <vt:lpstr>Soil Management in the Edible Landscape</vt:lpstr>
      <vt:lpstr>Water Use in the Edible Landscape</vt:lpstr>
      <vt:lpstr>Compost</vt:lpstr>
      <vt:lpstr>Mulch</vt:lpstr>
      <vt:lpstr>Fertilizing the Edible Landscape</vt:lpstr>
      <vt:lpstr>Chemical vs. Organic Fertilization</vt:lpstr>
      <vt:lpstr>Organic Fertilizer Categories</vt:lpstr>
      <vt:lpstr>Vegetables</vt:lpstr>
      <vt:lpstr>Incorporating Vegetables                          into your Landscape…</vt:lpstr>
      <vt:lpstr>Choosing Varieties That Best              Suit your Needs</vt:lpstr>
      <vt:lpstr>PowerPoint Presentation</vt:lpstr>
      <vt:lpstr>Edible Ground Covers</vt:lpstr>
      <vt:lpstr>PowerPoint Presentation</vt:lpstr>
      <vt:lpstr>Edible Herbaceous Borders</vt:lpstr>
      <vt:lpstr>Edible Herbaceous Borders</vt:lpstr>
      <vt:lpstr>Edible Flowers</vt:lpstr>
      <vt:lpstr>Edible Flowers</vt:lpstr>
      <vt:lpstr>Planting Your Edible Landscape</vt:lpstr>
      <vt:lpstr>PowerPoint Presentation</vt:lpstr>
      <vt:lpstr>Fruit Trees</vt:lpstr>
      <vt:lpstr>Fruit Tree Considerations in Edible Landscapes</vt:lpstr>
      <vt:lpstr>Low-Maintenance Fruit Species</vt:lpstr>
      <vt:lpstr>Serious Problems with Some Fruit Trees</vt:lpstr>
      <vt:lpstr>Site Selection</vt:lpstr>
      <vt:lpstr>Policy</vt:lpstr>
      <vt:lpstr>Your Local Community</vt:lpstr>
      <vt:lpstr>Water Use</vt:lpstr>
      <vt:lpstr>MWELO</vt:lpstr>
      <vt:lpstr>Information about MWELO</vt:lpstr>
      <vt:lpstr>Land Use</vt:lpstr>
      <vt:lpstr>Food Safety Policy</vt:lpstr>
      <vt:lpstr>Harvest &amp; Storage</vt:lpstr>
      <vt:lpstr>General Rules of Harvest</vt:lpstr>
      <vt:lpstr>Stages of Ripening</vt:lpstr>
      <vt:lpstr>Stages of Ripening</vt:lpstr>
      <vt:lpstr>Sanitation and Harvest</vt:lpstr>
      <vt:lpstr>Twist Up!</vt:lpstr>
      <vt:lpstr>Key Storage Requirements</vt:lpstr>
      <vt:lpstr>http://ucce.ucdavis.edu/files/datastore/234-1920.pdf </vt:lpstr>
      <vt:lpstr>What about Storing Vegetables? http://ucanr.org/sites/gardenweb/files/29040.pdf</vt:lpstr>
      <vt:lpstr>Food Safety</vt:lpstr>
      <vt:lpstr>Key points </vt:lpstr>
      <vt:lpstr>Good Agricultural Practices</vt:lpstr>
      <vt:lpstr>Microbiological Safety  of the Edible Landscape </vt:lpstr>
      <vt:lpstr>Site Selection  (community gardens)</vt:lpstr>
      <vt:lpstr>Method of Water Application</vt:lpstr>
      <vt:lpstr>Soil Amendments</vt:lpstr>
      <vt:lpstr>Equipment and  Personal Protective Items</vt:lpstr>
      <vt:lpstr>PowerPoint Presentation</vt:lpstr>
      <vt:lpstr>Storage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Suckow</dc:creator>
  <cp:lastModifiedBy>Dona</cp:lastModifiedBy>
  <cp:revision>76</cp:revision>
  <dcterms:created xsi:type="dcterms:W3CDTF">2012-08-09T22:48:07Z</dcterms:created>
  <dcterms:modified xsi:type="dcterms:W3CDTF">2014-03-02T18:32:29Z</dcterms:modified>
</cp:coreProperties>
</file>