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59" r:id="rId3"/>
    <p:sldId id="260" r:id="rId4"/>
    <p:sldId id="263" r:id="rId5"/>
    <p:sldId id="264" r:id="rId6"/>
    <p:sldId id="265" r:id="rId7"/>
    <p:sldId id="266" r:id="rId8"/>
    <p:sldId id="267" r:id="rId9"/>
    <p:sldId id="268" r:id="rId10"/>
    <p:sldId id="276" r:id="rId11"/>
    <p:sldId id="273" r:id="rId12"/>
    <p:sldId id="274" r:id="rId13"/>
    <p:sldId id="275" r:id="rId14"/>
    <p:sldId id="277" r:id="rId15"/>
    <p:sldId id="269" r:id="rId16"/>
    <p:sldId id="270" r:id="rId17"/>
    <p:sldId id="271" r:id="rId18"/>
    <p:sldId id="272" r:id="rId19"/>
    <p:sldId id="278" r:id="rId20"/>
    <p:sldId id="299" r:id="rId21"/>
    <p:sldId id="279" r:id="rId22"/>
    <p:sldId id="280" r:id="rId23"/>
    <p:sldId id="281" r:id="rId24"/>
    <p:sldId id="282" r:id="rId25"/>
    <p:sldId id="283" r:id="rId26"/>
    <p:sldId id="300" r:id="rId27"/>
    <p:sldId id="284" r:id="rId28"/>
    <p:sldId id="285" r:id="rId29"/>
    <p:sldId id="286" r:id="rId30"/>
    <p:sldId id="287" r:id="rId31"/>
    <p:sldId id="288" r:id="rId32"/>
    <p:sldId id="289" r:id="rId33"/>
    <p:sldId id="290" r:id="rId34"/>
    <p:sldId id="296" r:id="rId35"/>
    <p:sldId id="298" r:id="rId36"/>
    <p:sldId id="292" r:id="rId37"/>
    <p:sldId id="293" r:id="rId38"/>
    <p:sldId id="297" r:id="rId39"/>
    <p:sldId id="294" r:id="rId40"/>
    <p:sldId id="301" r:id="rId41"/>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705" autoAdjust="0"/>
  </p:normalViewPr>
  <p:slideViewPr>
    <p:cSldViewPr>
      <p:cViewPr>
        <p:scale>
          <a:sx n="77" d="100"/>
          <a:sy n="77" d="100"/>
        </p:scale>
        <p:origin x="-666" y="-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F523E179-82BE-43AD-88AA-F2BA3BBEE211}" type="datetimeFigureOut">
              <a:rPr lang="en-US" smtClean="0"/>
              <a:t>3/10/2014</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8A1BBC4E-877E-4FB4-8219-389202AA4FAD}" type="slidenum">
              <a:rPr lang="en-US" smtClean="0"/>
              <a:t>‹#›</a:t>
            </a:fld>
            <a:endParaRPr lang="en-US"/>
          </a:p>
        </p:txBody>
      </p:sp>
    </p:spTree>
    <p:extLst>
      <p:ext uri="{BB962C8B-B14F-4D97-AF65-F5344CB8AC3E}">
        <p14:creationId xmlns:p14="http://schemas.microsoft.com/office/powerpoint/2010/main" val="2755247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BB4B9E45-6CF1-43B8-B05C-5F8A9CB5C058}" type="datetimeFigureOut">
              <a:rPr lang="en-US" smtClean="0"/>
              <a:t>3/10/2014</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2CD16CD1-1503-421F-951A-4C7ED6FB595F}" type="slidenum">
              <a:rPr lang="en-US" smtClean="0"/>
              <a:t>‹#›</a:t>
            </a:fld>
            <a:endParaRPr lang="en-US"/>
          </a:p>
        </p:txBody>
      </p:sp>
    </p:spTree>
    <p:extLst>
      <p:ext uri="{BB962C8B-B14F-4D97-AF65-F5344CB8AC3E}">
        <p14:creationId xmlns:p14="http://schemas.microsoft.com/office/powerpoint/2010/main" val="3398836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solidFill>
            <a:schemeClr val="accent6">
              <a:lumMod val="20000"/>
              <a:lumOff val="80000"/>
            </a:schemeClr>
          </a:solidFill>
        </p:spPr>
        <p:txBody>
          <a:bodyPr wrap="square" numCol="1" anchor="t" anchorCtr="0" compatLnSpc="1">
            <a:prstTxWarp prst="textNoShape">
              <a:avLst/>
            </a:prstTxWarp>
          </a:bodyPr>
          <a:lstStyle/>
          <a:p>
            <a:pPr eaLnBrk="1" hangingPunct="1">
              <a:spcBef>
                <a:spcPct val="0"/>
              </a:spcBef>
              <a:defRPr/>
            </a:pPr>
            <a:r>
              <a:rPr lang="en-US" sz="1400" b="1" dirty="0">
                <a:ea typeface="ＭＳ Ｐゴシック" pitchFamily="34" charset="-128"/>
              </a:rPr>
              <a:t>DB notes:</a:t>
            </a:r>
          </a:p>
          <a:p>
            <a:pPr eaLnBrk="1" hangingPunct="1">
              <a:spcBef>
                <a:spcPct val="0"/>
              </a:spcBef>
              <a:defRPr/>
            </a:pPr>
            <a:endParaRPr lang="en-US" sz="1400" dirty="0">
              <a:ea typeface="ＭＳ Ｐゴシック" pitchFamily="34" charset="-128"/>
            </a:endParaRPr>
          </a:p>
          <a:p>
            <a:pPr eaLnBrk="1" hangingPunct="1">
              <a:spcBef>
                <a:spcPct val="0"/>
              </a:spcBef>
              <a:defRPr/>
            </a:pPr>
            <a:r>
              <a:rPr lang="en-US" sz="1400" dirty="0">
                <a:ea typeface="ＭＳ Ｐゴシック" pitchFamily="34" charset="-128"/>
              </a:rPr>
              <a:t>This is the slide that we should use to introduce the Presenter(s) and Coordinator(s).  Credit goes to our friends at the IPC for presenting this material.  Announce that questions should be held off until the end of the Power Point, to make sure there is enough time to cover the material.</a:t>
            </a:r>
          </a:p>
          <a:p>
            <a:pPr eaLnBrk="1" hangingPunct="1">
              <a:spcBef>
                <a:spcPct val="0"/>
              </a:spcBef>
              <a:defRPr/>
            </a:pPr>
            <a:endParaRPr lang="en-US" sz="1400" dirty="0">
              <a:ea typeface="ＭＳ Ｐゴシック" pitchFamily="34" charset="-128"/>
            </a:endParaRPr>
          </a:p>
          <a:p>
            <a:pPr eaLnBrk="1" hangingPunct="1">
              <a:spcBef>
                <a:spcPct val="0"/>
              </a:spcBef>
              <a:defRPr/>
            </a:pPr>
            <a:r>
              <a:rPr lang="en-US" sz="1400" dirty="0">
                <a:ea typeface="ＭＳ Ｐゴシック" pitchFamily="34" charset="-128"/>
              </a:rPr>
              <a:t>The Power Point should take around 30 minutes, with a little less than 1 minute per slide.</a:t>
            </a:r>
          </a:p>
          <a:p>
            <a:pPr eaLnBrk="1" hangingPunct="1">
              <a:spcBef>
                <a:spcPct val="0"/>
              </a:spcBef>
              <a:defRPr/>
            </a:pPr>
            <a:r>
              <a:rPr lang="en-US" sz="1400" dirty="0">
                <a:ea typeface="ＭＳ Ｐゴシック" pitchFamily="34" charset="-128"/>
              </a:rPr>
              <a:t> </a:t>
            </a:r>
          </a:p>
          <a:p>
            <a:pPr eaLnBrk="1" hangingPunct="1">
              <a:spcBef>
                <a:spcPct val="0"/>
              </a:spcBef>
              <a:defRPr/>
            </a:pPr>
            <a:r>
              <a:rPr lang="en-US" sz="1400" dirty="0">
                <a:ea typeface="ＭＳ Ｐゴシック" pitchFamily="34" charset="-128"/>
              </a:rPr>
              <a:t>We still need to work in the “Name that Pesticide” exercise and the audience quiz.</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83CE6A2-1740-4352-A7CA-CA4ED200C515}" type="slidenum">
              <a:rPr lang="en-US" smtClean="0">
                <a:latin typeface="Calibri" pitchFamily="34" charset="0"/>
              </a:rPr>
              <a:pPr eaLnBrk="1" hangingPunct="1"/>
              <a:t>4</a:t>
            </a:fld>
            <a:endParaRPr 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defRPr/>
            </a:pPr>
            <a:r>
              <a:rPr lang="en-US" b="1" cap="all" dirty="0" smtClean="0">
                <a:latin typeface="Arial" pitchFamily="34" charset="0"/>
                <a:ea typeface="ＭＳ Ｐゴシック" pitchFamily="34" charset="-128"/>
              </a:rPr>
              <a:t>signal word</a:t>
            </a:r>
            <a:endParaRPr lang="en-US" cap="all" dirty="0" smtClean="0">
              <a:latin typeface="Arial" pitchFamily="34" charset="0"/>
              <a:ea typeface="ＭＳ Ｐゴシック" pitchFamily="34" charset="-128"/>
            </a:endParaRPr>
          </a:p>
          <a:p>
            <a:pPr eaLnBrk="1" hangingPunct="1">
              <a:lnSpc>
                <a:spcPct val="80000"/>
              </a:lnSpc>
              <a:spcBef>
                <a:spcPct val="0"/>
              </a:spcBef>
              <a:defRPr/>
            </a:pPr>
            <a:r>
              <a:rPr lang="en-US" dirty="0" smtClean="0">
                <a:latin typeface="Arial" pitchFamily="34" charset="0"/>
                <a:ea typeface="ＭＳ Ｐゴシック" pitchFamily="34" charset="-128"/>
              </a:rPr>
              <a:t>Signal words apply primarily to human health and indicate acute or immediate toxicity.</a:t>
            </a:r>
          </a:p>
          <a:p>
            <a:pPr eaLnBrk="1" hangingPunct="1">
              <a:lnSpc>
                <a:spcPct val="80000"/>
              </a:lnSpc>
              <a:spcBef>
                <a:spcPct val="0"/>
              </a:spcBef>
              <a:defRPr/>
            </a:pPr>
            <a:r>
              <a:rPr lang="en-US" dirty="0" smtClean="0">
                <a:latin typeface="Arial" pitchFamily="34" charset="0"/>
                <a:ea typeface="ＭＳ Ｐゴシック" pitchFamily="34" charset="-128"/>
              </a:rPr>
              <a:t>Signal words do not provide information related to cancer or other long term effects.</a:t>
            </a:r>
          </a:p>
          <a:p>
            <a:pPr eaLnBrk="1" hangingPunct="1">
              <a:lnSpc>
                <a:spcPct val="80000"/>
              </a:lnSpc>
              <a:spcBef>
                <a:spcPct val="0"/>
              </a:spcBef>
              <a:defRPr/>
            </a:pPr>
            <a:endParaRPr lang="en-US" dirty="0" smtClean="0">
              <a:latin typeface="Arial" pitchFamily="34" charset="0"/>
              <a:ea typeface="ＭＳ Ｐゴシック" pitchFamily="34" charset="-128"/>
            </a:endParaRPr>
          </a:p>
          <a:p>
            <a:pPr eaLnBrk="1" hangingPunct="1">
              <a:lnSpc>
                <a:spcPct val="80000"/>
              </a:lnSpc>
              <a:spcBef>
                <a:spcPct val="0"/>
              </a:spcBef>
              <a:defRPr/>
            </a:pPr>
            <a:r>
              <a:rPr lang="en-US" dirty="0" smtClean="0">
                <a:latin typeface="Arial" pitchFamily="34" charset="0"/>
                <a:ea typeface="ＭＳ Ｐゴシック" pitchFamily="34" charset="-128"/>
              </a:rPr>
              <a:t>Most </a:t>
            </a:r>
            <a:r>
              <a:rPr lang="en-US" dirty="0" err="1" smtClean="0">
                <a:latin typeface="Arial" pitchFamily="34" charset="0"/>
                <a:ea typeface="ＭＳ Ｐゴシック" pitchFamily="34" charset="-128"/>
              </a:rPr>
              <a:t>nonrestricted</a:t>
            </a:r>
            <a:r>
              <a:rPr lang="en-US" dirty="0" smtClean="0">
                <a:latin typeface="Arial" pitchFamily="34" charset="0"/>
                <a:ea typeface="ＭＳ Ｐゴシック" pitchFamily="34" charset="-128"/>
              </a:rPr>
              <a:t> products used around homes and landscapes have the signal word </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caution</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 or </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warning</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 but a few products with </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danger</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 signal words are still on the shelves. </a:t>
            </a:r>
          </a:p>
          <a:p>
            <a:pPr eaLnBrk="1" hangingPunct="1">
              <a:lnSpc>
                <a:spcPct val="80000"/>
              </a:lnSpc>
              <a:spcBef>
                <a:spcPct val="0"/>
              </a:spcBef>
              <a:defRPr/>
            </a:pPr>
            <a:endParaRPr lang="en-US" dirty="0" smtClean="0">
              <a:latin typeface="Arial" pitchFamily="34" charset="0"/>
              <a:ea typeface="ＭＳ Ｐゴシック" pitchFamily="34" charset="-128"/>
            </a:endParaRPr>
          </a:p>
          <a:p>
            <a:pPr eaLnBrk="1" hangingPunct="1">
              <a:lnSpc>
                <a:spcPct val="80000"/>
              </a:lnSpc>
              <a:spcBef>
                <a:spcPct val="0"/>
              </a:spcBef>
              <a:defRPr/>
            </a:pPr>
            <a:r>
              <a:rPr lang="en-US" dirty="0" smtClean="0">
                <a:latin typeface="Arial" pitchFamily="34" charset="0"/>
                <a:ea typeface="ＭＳ Ｐゴシック" pitchFamily="34" charset="-128"/>
              </a:rPr>
              <a:t>Direct your customers to the safest effective products.</a:t>
            </a:r>
          </a:p>
          <a:p>
            <a:pPr eaLnBrk="1" hangingPunct="1">
              <a:lnSpc>
                <a:spcPct val="80000"/>
              </a:lnSpc>
              <a:spcBef>
                <a:spcPct val="0"/>
              </a:spcBef>
              <a:defRPr/>
            </a:pPr>
            <a:endParaRPr lang="en-US" dirty="0" smtClean="0">
              <a:latin typeface="Arial" pitchFamily="34" charset="0"/>
              <a:ea typeface="ＭＳ Ｐゴシック" pitchFamily="34" charset="-128"/>
            </a:endParaRPr>
          </a:p>
          <a:p>
            <a:pPr eaLnBrk="1" hangingPunct="1">
              <a:lnSpc>
                <a:spcPct val="80000"/>
              </a:lnSpc>
              <a:spcBef>
                <a:spcPct val="0"/>
              </a:spcBef>
              <a:defRPr/>
            </a:pPr>
            <a:r>
              <a:rPr lang="en-US" dirty="0" smtClean="0">
                <a:latin typeface="Arial" pitchFamily="34" charset="0"/>
                <a:ea typeface="ＭＳ Ｐゴシック" pitchFamily="34" charset="-128"/>
              </a:rPr>
              <a:t>Pesticides with CAUTION present the least hazard.  However, there is still a great variation in the hazard of these relatively safer products with some being essentially nontoxic and others toxic if, for instance, substantial quantities are swallowed.</a:t>
            </a:r>
          </a:p>
          <a:p>
            <a:pPr eaLnBrk="1" hangingPunct="1">
              <a:lnSpc>
                <a:spcPct val="80000"/>
              </a:lnSpc>
              <a:spcBef>
                <a:spcPct val="0"/>
              </a:spcBef>
              <a:defRPr/>
            </a:pPr>
            <a:endParaRPr lang="en-US" dirty="0" smtClean="0">
              <a:latin typeface="Arial" pitchFamily="34" charset="0"/>
              <a:ea typeface="ＭＳ Ｐゴシック" pitchFamily="34" charset="-128"/>
            </a:endParaRPr>
          </a:p>
          <a:p>
            <a:pPr eaLnBrk="1" hangingPunct="1">
              <a:lnSpc>
                <a:spcPct val="80000"/>
              </a:lnSpc>
              <a:spcBef>
                <a:spcPct val="0"/>
              </a:spcBef>
              <a:defRPr/>
            </a:pPr>
            <a:r>
              <a:rPr lang="en-US" dirty="0" smtClean="0">
                <a:latin typeface="Arial" pitchFamily="34" charset="0"/>
                <a:ea typeface="ＭＳ Ｐゴシック" pitchFamily="34" charset="-128"/>
              </a:rPr>
              <a:t>Many pesticides with caution signal words may be very toxic to fish, honeybees, desirable plants or beneficial organisms.  </a:t>
            </a:r>
          </a:p>
          <a:p>
            <a:pPr eaLnBrk="1" hangingPunct="1">
              <a:lnSpc>
                <a:spcPct val="80000"/>
              </a:lnSpc>
              <a:spcBef>
                <a:spcPct val="0"/>
              </a:spcBef>
              <a:defRPr/>
            </a:pPr>
            <a:endParaRPr lang="en-US" dirty="0" smtClean="0">
              <a:latin typeface="Arial" pitchFamily="34" charset="0"/>
              <a:ea typeface="ＭＳ Ｐゴシック" pitchFamily="34" charset="-128"/>
            </a:endParaRPr>
          </a:p>
          <a:p>
            <a:pPr eaLnBrk="1" hangingPunct="1">
              <a:lnSpc>
                <a:spcPct val="80000"/>
              </a:lnSpc>
              <a:spcBef>
                <a:spcPct val="0"/>
              </a:spcBef>
              <a:defRPr/>
            </a:pPr>
            <a:endParaRPr lang="en-US" dirty="0" smtClean="0">
              <a:latin typeface="Arial" pitchFamily="34" charset="0"/>
              <a:ea typeface="ＭＳ Ｐゴシック" pitchFamily="34" charset="-128"/>
            </a:endParaRPr>
          </a:p>
          <a:p>
            <a:pPr eaLnBrk="1" hangingPunct="1">
              <a:lnSpc>
                <a:spcPct val="90000"/>
              </a:lnSpc>
              <a:spcBef>
                <a:spcPct val="0"/>
              </a:spcBef>
              <a:defRPr/>
            </a:pPr>
            <a:endParaRPr lang="es-ES_tradnl" dirty="0" smtClean="0">
              <a:latin typeface="Arial" pitchFamily="34" charset="0"/>
              <a:ea typeface="ＭＳ Ｐゴシック" pitchFamily="34"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2A4CBF0-2295-41B6-A572-403A05A47F88}" type="slidenum">
              <a:rPr lang="en-US" smtClean="0"/>
              <a:pPr eaLnBrk="1" hangingPunct="1"/>
              <a:t>13</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B235C2D-6D02-44EC-932E-B8F8C5D6F627}" type="slidenum">
              <a:rPr lang="en-US" smtClean="0"/>
              <a:pPr eaLnBrk="1" hangingPunct="1"/>
              <a:t>14</a:t>
            </a:fld>
            <a:endParaRPr lang="en-US"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pitchFamily="34" charset="0"/>
                <a:ea typeface="ＭＳ Ｐゴシック" pitchFamily="34" charset="-128"/>
              </a:rPr>
              <a:t>The </a:t>
            </a:r>
            <a:r>
              <a:rPr lang="en-US" b="1" smtClean="0">
                <a:latin typeface="Arial" pitchFamily="34" charset="0"/>
                <a:ea typeface="ＭＳ Ｐゴシック" pitchFamily="34" charset="-128"/>
              </a:rPr>
              <a:t>Directions for Use </a:t>
            </a:r>
            <a:r>
              <a:rPr lang="en-US" smtClean="0">
                <a:latin typeface="Arial" pitchFamily="34" charset="0"/>
                <a:ea typeface="ＭＳ Ｐゴシック" pitchFamily="34" charset="-128"/>
              </a:rPr>
              <a:t>portion of the label tells how to mix up (if a concentrate) and apply the product. </a:t>
            </a:r>
          </a:p>
          <a:p>
            <a:pPr eaLnBrk="1" hangingPunct="1">
              <a:spcBef>
                <a:spcPct val="0"/>
              </a:spcBef>
            </a:pPr>
            <a:endParaRPr lang="en-US" smtClean="0">
              <a:latin typeface="Arial" pitchFamily="34" charset="0"/>
              <a:ea typeface="ＭＳ Ｐゴシック" pitchFamily="34" charset="-128"/>
            </a:endParaRPr>
          </a:p>
          <a:p>
            <a:pPr eaLnBrk="1" hangingPunct="1">
              <a:spcBef>
                <a:spcPct val="0"/>
              </a:spcBef>
            </a:pPr>
            <a:r>
              <a:rPr lang="en-US" smtClean="0">
                <a:latin typeface="Arial" pitchFamily="34" charset="0"/>
                <a:ea typeface="ＭＳ Ｐゴシック" pitchFamily="34" charset="-128"/>
              </a:rPr>
              <a:t>Make sure you have the proper tools to measure the product accurately as well as the recommended application equipment and safety equipment.  It</a:t>
            </a:r>
            <a:r>
              <a:rPr lang="en-US" altLang="en-US" smtClean="0">
                <a:latin typeface="Arial" pitchFamily="34" charset="0"/>
                <a:ea typeface="ＭＳ Ｐゴシック" pitchFamily="34" charset="-128"/>
              </a:rPr>
              <a:t>’</a:t>
            </a:r>
            <a:r>
              <a:rPr lang="en-US" smtClean="0">
                <a:latin typeface="Arial" pitchFamily="34" charset="0"/>
                <a:ea typeface="ＭＳ Ｐゴシック" pitchFamily="34" charset="-128"/>
              </a:rPr>
              <a:t>s important to know this information before leaving the store in case you need to purchase these items.</a:t>
            </a:r>
            <a:endParaRPr lang="en-US" altLang="ja-JP" smtClean="0">
              <a:latin typeface="Arial" pitchFamily="34" charset="0"/>
              <a:ea typeface="ＭＳ Ｐゴシック" pitchFamily="34" charset="-128"/>
            </a:endParaRPr>
          </a:p>
          <a:p>
            <a:pPr eaLnBrk="1" hangingPunct="1">
              <a:spcBef>
                <a:spcPct val="0"/>
              </a:spcBef>
            </a:pPr>
            <a:endParaRPr lang="en-US" smtClean="0">
              <a:latin typeface="Arial" pitchFamily="34" charset="0"/>
              <a:ea typeface="ＭＳ Ｐゴシック" pitchFamily="34" charset="-128"/>
            </a:endParaRPr>
          </a:p>
          <a:p>
            <a:pPr eaLnBrk="1" hangingPunct="1">
              <a:spcBef>
                <a:spcPct val="0"/>
              </a:spcBef>
            </a:pPr>
            <a:r>
              <a:rPr lang="en-US" smtClean="0">
                <a:latin typeface="Arial" pitchFamily="34" charset="0"/>
                <a:ea typeface="ＭＳ Ｐゴシック" pitchFamily="34" charset="-128"/>
              </a:rPr>
              <a:t>The directions for use also specifies what pests will be controlled and what plants and sites you can use the product on.</a:t>
            </a:r>
          </a:p>
          <a:p>
            <a:pPr eaLnBrk="1" hangingPunct="1">
              <a:spcBef>
                <a:spcPct val="0"/>
              </a:spcBef>
            </a:pPr>
            <a:endParaRPr lang="en-US" smtClean="0">
              <a:latin typeface="Arial" pitchFamily="34" charset="0"/>
              <a:ea typeface="ＭＳ Ｐゴシック" pitchFamily="34" charset="-128"/>
            </a:endParaRPr>
          </a:p>
          <a:p>
            <a:pPr eaLnBrk="1" hangingPunct="1">
              <a:spcBef>
                <a:spcPct val="0"/>
              </a:spcBef>
            </a:pPr>
            <a:r>
              <a:rPr lang="en-US" b="1" smtClean="0">
                <a:latin typeface="Arial" pitchFamily="34" charset="0"/>
                <a:ea typeface="ＭＳ Ｐゴシック" pitchFamily="34" charset="-128"/>
              </a:rPr>
              <a:t>This is very important</a:t>
            </a:r>
            <a:r>
              <a:rPr lang="en-US" smtClean="0">
                <a:latin typeface="Arial" pitchFamily="34" charset="0"/>
                <a:ea typeface="ＭＳ Ｐゴシック" pitchFamily="34" charset="-128"/>
              </a:rPr>
              <a:t>– if you target pest or plant is not listed, you should not use the product. Using a product that is not appropriate for your pest or situation may be ineffective and wasteful. </a:t>
            </a:r>
            <a:endParaRPr lang="es-ES_tradnl"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E993597-9539-4A98-B0D9-6E8E87DD87C7}" type="slidenum">
              <a:rPr lang="en-US" smtClean="0">
                <a:latin typeface="Calibri" pitchFamily="34" charset="0"/>
              </a:rPr>
              <a:pPr eaLnBrk="1" hangingPunct="1"/>
              <a:t>15</a:t>
            </a:fld>
            <a:endParaRPr lang="en-US" smtClean="0">
              <a:latin typeface="Calibri" pitchFamily="34" charset="0"/>
            </a:endParaRPr>
          </a:p>
        </p:txBody>
      </p:sp>
      <p:sp>
        <p:nvSpPr>
          <p:cNvPr id="51203"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pitchFamily="34" charset="0"/>
                <a:ea typeface="ＭＳ Ｐゴシック" pitchFamily="34" charset="-128"/>
              </a:rPr>
              <a:t>Pesticide selectivity indicates the range of organisms or plants and animals killed or injured by the pesticide.</a:t>
            </a:r>
          </a:p>
          <a:p>
            <a:pPr eaLnBrk="1" hangingPunct="1">
              <a:spcBef>
                <a:spcPct val="0"/>
              </a:spcBef>
            </a:pPr>
            <a:endParaRPr lang="en-US" smtClean="0">
              <a:latin typeface="Arial" pitchFamily="34" charset="0"/>
              <a:ea typeface="ＭＳ Ｐゴシック" pitchFamily="34" charset="-128"/>
            </a:endParaRPr>
          </a:p>
          <a:p>
            <a:pPr eaLnBrk="1" hangingPunct="1">
              <a:spcBef>
                <a:spcPct val="0"/>
              </a:spcBef>
            </a:pPr>
            <a:r>
              <a:rPr lang="en-US" smtClean="0">
                <a:latin typeface="Arial" pitchFamily="34" charset="0"/>
                <a:ea typeface="ＭＳ Ｐゴシック" pitchFamily="34" charset="-128"/>
              </a:rPr>
              <a:t>A </a:t>
            </a:r>
            <a:r>
              <a:rPr lang="en-US" b="1" smtClean="0">
                <a:latin typeface="Arial" pitchFamily="34" charset="0"/>
                <a:ea typeface="ＭＳ Ｐゴシック" pitchFamily="34" charset="-128"/>
              </a:rPr>
              <a:t>broad-spectrum pesticide </a:t>
            </a:r>
            <a:r>
              <a:rPr lang="en-US" smtClean="0">
                <a:latin typeface="Arial" pitchFamily="34" charset="0"/>
                <a:ea typeface="ＭＳ Ｐゴシック" pitchFamily="34" charset="-128"/>
              </a:rPr>
              <a:t>kills a wide range of organisms.  For instance, the insecticide bifenthrin kills all types of insect pests including ants, grubs, aphids, and caterpillars but also kills many beneficial insects such as honeybees and natural enemies.  Bifenthrin is also very toxic to fish and other aquatic animals and moderately toxic to birds and mammals.</a:t>
            </a:r>
          </a:p>
          <a:p>
            <a:pPr eaLnBrk="1" hangingPunct="1">
              <a:spcBef>
                <a:spcPct val="0"/>
              </a:spcBef>
            </a:pPr>
            <a:endParaRPr lang="en-US" smtClean="0">
              <a:latin typeface="Arial" pitchFamily="34" charset="0"/>
              <a:ea typeface="ＭＳ Ｐゴシック" pitchFamily="34" charset="-128"/>
            </a:endParaRPr>
          </a:p>
          <a:p>
            <a:pPr eaLnBrk="1" hangingPunct="1">
              <a:spcBef>
                <a:spcPct val="0"/>
              </a:spcBef>
            </a:pPr>
            <a:r>
              <a:rPr lang="en-US" b="1" smtClean="0">
                <a:latin typeface="Arial" pitchFamily="34" charset="0"/>
                <a:ea typeface="ＭＳ Ｐゴシック" pitchFamily="34" charset="-128"/>
              </a:rPr>
              <a:t>A selective pesticide </a:t>
            </a:r>
            <a:r>
              <a:rPr lang="en-US" smtClean="0">
                <a:latin typeface="Arial" pitchFamily="34" charset="0"/>
                <a:ea typeface="ＭＳ Ｐゴシック" pitchFamily="34" charset="-128"/>
              </a:rPr>
              <a:t>kills only organisms in a related group.  A good example is the insecticide BT or </a:t>
            </a:r>
            <a:r>
              <a:rPr lang="en-US" i="1" smtClean="0">
                <a:latin typeface="Arial" pitchFamily="34" charset="0"/>
                <a:ea typeface="ＭＳ Ｐゴシック" pitchFamily="34" charset="-128"/>
              </a:rPr>
              <a:t>Bacillus thuringiensis</a:t>
            </a:r>
            <a:r>
              <a:rPr lang="en-US" smtClean="0">
                <a:latin typeface="Arial" pitchFamily="34" charset="0"/>
                <a:ea typeface="ＭＳ Ｐゴシック" pitchFamily="34" charset="-128"/>
              </a:rPr>
              <a:t>, which is only toxic to caterpillars.   It is not toxic to other types of insects including other pests such as aphids or beneficials such as honeybees or natural enemies.  It is nontoxic to fish, other wildlife and people.</a:t>
            </a:r>
          </a:p>
          <a:p>
            <a:pPr eaLnBrk="1" hangingPunct="1">
              <a:spcBef>
                <a:spcPct val="0"/>
              </a:spcBef>
            </a:pPr>
            <a:endParaRPr lang="en-US" smtClean="0">
              <a:latin typeface="Arial" pitchFamily="34" charset="0"/>
              <a:ea typeface="ＭＳ Ｐゴシック" pitchFamily="34" charset="-128"/>
            </a:endParaRPr>
          </a:p>
          <a:p>
            <a:pPr eaLnBrk="1" hangingPunct="1">
              <a:spcBef>
                <a:spcPct val="0"/>
              </a:spcBef>
            </a:pPr>
            <a:r>
              <a:rPr lang="en-US" smtClean="0">
                <a:latin typeface="Arial" pitchFamily="34" charset="0"/>
                <a:ea typeface="ＭＳ Ｐゴシック" pitchFamily="34" charset="-128"/>
              </a:rPr>
              <a:t>Broad spectrum pesticides are much more likely to cause environmental or health problems.  Where possible, choose a selective pesticide to manage your pest.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B398C53-B5E8-4E4D-9910-8DF5B194D1BF}" type="slidenum">
              <a:rPr lang="en-US" smtClean="0">
                <a:latin typeface="Calibri" pitchFamily="34" charset="0"/>
              </a:rPr>
              <a:pPr eaLnBrk="1" hangingPunct="1"/>
              <a:t>16</a:t>
            </a:fld>
            <a:endParaRPr lang="en-US" smtClean="0">
              <a:latin typeface="Calibri" pitchFamily="34" charset="0"/>
            </a:endParaRPr>
          </a:p>
        </p:txBody>
      </p:sp>
      <p:sp>
        <p:nvSpPr>
          <p:cNvPr id="5222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smtClean="0">
                <a:latin typeface="Arial" pitchFamily="34" charset="0"/>
                <a:ea typeface="ＭＳ Ｐゴシック" pitchFamily="34" charset="-128"/>
              </a:rPr>
              <a:t>Selectivity</a:t>
            </a:r>
            <a:r>
              <a:rPr lang="en-US" smtClean="0">
                <a:latin typeface="Arial" pitchFamily="34" charset="0"/>
                <a:ea typeface="ＭＳ Ｐゴシック" pitchFamily="34" charset="-128"/>
              </a:rPr>
              <a:t> is very important when choosing herbicides.  Herbicides are plant killers and have the potential to injure or kill ornamental plants or lawns as well as weeds if not used properly.</a:t>
            </a:r>
          </a:p>
          <a:p>
            <a:pPr eaLnBrk="1" hangingPunct="1">
              <a:spcBef>
                <a:spcPct val="0"/>
              </a:spcBef>
            </a:pPr>
            <a:endParaRPr lang="en-US" smtClean="0">
              <a:latin typeface="Arial" pitchFamily="34" charset="0"/>
              <a:ea typeface="ＭＳ Ｐゴシック" pitchFamily="34" charset="-128"/>
            </a:endParaRPr>
          </a:p>
          <a:p>
            <a:pPr eaLnBrk="1" hangingPunct="1">
              <a:spcBef>
                <a:spcPct val="0"/>
              </a:spcBef>
            </a:pPr>
            <a:r>
              <a:rPr lang="en-US" smtClean="0">
                <a:latin typeface="Arial" pitchFamily="34" charset="0"/>
                <a:ea typeface="ＭＳ Ｐゴシック" pitchFamily="34" charset="-128"/>
              </a:rPr>
              <a:t>You need to choose a herbicide that will not injure desirable plants in the landscape.</a:t>
            </a:r>
          </a:p>
          <a:p>
            <a:pPr eaLnBrk="1" hangingPunct="1">
              <a:spcBef>
                <a:spcPct val="0"/>
              </a:spcBef>
            </a:pPr>
            <a:endParaRPr lang="en-US" smtClean="0">
              <a:latin typeface="Arial" pitchFamily="34" charset="0"/>
              <a:ea typeface="ＭＳ Ｐゴシック" pitchFamily="34" charset="-128"/>
            </a:endParaRPr>
          </a:p>
          <a:p>
            <a:pPr eaLnBrk="1" hangingPunct="1">
              <a:spcBef>
                <a:spcPct val="0"/>
              </a:spcBef>
            </a:pPr>
            <a:r>
              <a:rPr lang="en-US" smtClean="0">
                <a:latin typeface="Arial" pitchFamily="34" charset="0"/>
                <a:ea typeface="ＭＳ Ｐゴシック" pitchFamily="34" charset="-128"/>
              </a:rPr>
              <a:t>Certain herbicides are toxic to grasses but not broadleaved plants.  These herbicides, such as fluazifop, are the best choice when you are trying to kill bermudagrass or other grasses growing in beds with broadleaved shrubs.</a:t>
            </a:r>
          </a:p>
          <a:p>
            <a:pPr eaLnBrk="1" hangingPunct="1">
              <a:spcBef>
                <a:spcPct val="0"/>
              </a:spcBef>
            </a:pPr>
            <a:endParaRPr lang="en-US" smtClean="0">
              <a:latin typeface="Arial" pitchFamily="34" charset="0"/>
              <a:ea typeface="ＭＳ Ｐゴシック" pitchFamily="34" charset="-128"/>
            </a:endParaRPr>
          </a:p>
          <a:p>
            <a:pPr eaLnBrk="1" hangingPunct="1">
              <a:spcBef>
                <a:spcPct val="0"/>
              </a:spcBef>
            </a:pPr>
            <a:r>
              <a:rPr lang="en-US" smtClean="0">
                <a:latin typeface="Arial" pitchFamily="34" charset="0"/>
                <a:ea typeface="ＭＳ Ｐゴシック" pitchFamily="34" charset="-128"/>
              </a:rPr>
              <a:t>Other herbicides are toxic to broadleaf weeds such as dandelion and clover, but do not kill grasses.  These herbicides such as 2,4-D are good choices when trying to kill broadleaf weeds in lawns.</a:t>
            </a:r>
          </a:p>
          <a:p>
            <a:pPr eaLnBrk="1" hangingPunct="1">
              <a:spcBef>
                <a:spcPct val="0"/>
              </a:spcBef>
            </a:pPr>
            <a:endParaRPr lang="en-US" smtClean="0">
              <a:latin typeface="Arial" pitchFamily="34" charset="0"/>
              <a:ea typeface="ＭＳ Ｐゴシック" pitchFamily="34" charset="-128"/>
            </a:endParaRPr>
          </a:p>
          <a:p>
            <a:pPr eaLnBrk="1" hangingPunct="1">
              <a:spcBef>
                <a:spcPct val="0"/>
              </a:spcBef>
            </a:pPr>
            <a:r>
              <a:rPr lang="en-US" smtClean="0">
                <a:latin typeface="Arial" pitchFamily="34" charset="0"/>
                <a:ea typeface="ＭＳ Ｐゴシック" pitchFamily="34" charset="-128"/>
              </a:rPr>
              <a:t>Non-selective herbicides will kill or injure plants indiscriminately.</a:t>
            </a:r>
          </a:p>
          <a:p>
            <a:pPr eaLnBrk="1" hangingPunct="1">
              <a:spcBef>
                <a:spcPct val="0"/>
              </a:spcBef>
            </a:pPr>
            <a:endParaRPr lang="es-ES_tradnl"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26F12D5-F91B-4CF3-A9DE-9AF2B7466923}" type="slidenum">
              <a:rPr lang="en-US" smtClean="0">
                <a:latin typeface="Calibri" pitchFamily="34" charset="0"/>
              </a:rPr>
              <a:pPr eaLnBrk="1" hangingPunct="1"/>
              <a:t>17</a:t>
            </a:fld>
            <a:endParaRPr lang="en-US" smtClean="0">
              <a:latin typeface="Calibri" pitchFamily="34" charset="0"/>
            </a:endParaRPr>
          </a:p>
        </p:txBody>
      </p:sp>
      <p:sp>
        <p:nvSpPr>
          <p:cNvPr id="5325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1027"/>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smtClean="0">
                <a:latin typeface="Arial" pitchFamily="34" charset="0"/>
                <a:ea typeface="ＭＳ Ｐゴシック" pitchFamily="34" charset="-128"/>
              </a:rPr>
              <a:t>The terms </a:t>
            </a:r>
            <a:r>
              <a:rPr lang="en-US" b="1" dirty="0" smtClean="0">
                <a:latin typeface="Arial" pitchFamily="34" charset="0"/>
                <a:ea typeface="ＭＳ Ｐゴシック" pitchFamily="34" charset="-128"/>
              </a:rPr>
              <a:t>systemic</a:t>
            </a:r>
            <a:r>
              <a:rPr lang="en-US" dirty="0" smtClean="0">
                <a:latin typeface="Arial" pitchFamily="34" charset="0"/>
                <a:ea typeface="ＭＳ Ｐゴシック" pitchFamily="34" charset="-128"/>
              </a:rPr>
              <a:t> and </a:t>
            </a:r>
            <a:r>
              <a:rPr lang="en-US" b="1" dirty="0" err="1" smtClean="0">
                <a:latin typeface="Arial" pitchFamily="34" charset="0"/>
                <a:ea typeface="ＭＳ Ｐゴシック" pitchFamily="34" charset="-128"/>
              </a:rPr>
              <a:t>nonsystemic</a:t>
            </a:r>
            <a:r>
              <a:rPr lang="en-US" dirty="0" smtClean="0">
                <a:latin typeface="Arial" pitchFamily="34" charset="0"/>
                <a:ea typeface="ＭＳ Ｐゴシック" pitchFamily="34" charset="-128"/>
              </a:rPr>
              <a:t> are also applied to insecticides.</a:t>
            </a:r>
          </a:p>
          <a:p>
            <a:pPr eaLnBrk="1" hangingPunct="1">
              <a:spcBef>
                <a:spcPct val="0"/>
              </a:spcBef>
              <a:defRPr/>
            </a:pPr>
            <a:endParaRPr lang="en-US" dirty="0" smtClean="0">
              <a:latin typeface="Arial" pitchFamily="34" charset="0"/>
              <a:ea typeface="ＭＳ Ｐゴシック" pitchFamily="34" charset="-128"/>
            </a:endParaRPr>
          </a:p>
          <a:p>
            <a:pPr eaLnBrk="1" hangingPunct="1">
              <a:spcBef>
                <a:spcPct val="0"/>
              </a:spcBef>
              <a:defRPr/>
            </a:pPr>
            <a:r>
              <a:rPr lang="en-US" b="1" dirty="0" smtClean="0">
                <a:latin typeface="Arial" pitchFamily="34" charset="0"/>
                <a:ea typeface="ＭＳ Ｐゴシック" pitchFamily="34" charset="-128"/>
              </a:rPr>
              <a:t>Contact insecticides</a:t>
            </a:r>
            <a:r>
              <a:rPr lang="en-US" dirty="0" smtClean="0">
                <a:latin typeface="Arial" pitchFamily="34" charset="0"/>
                <a:ea typeface="ＭＳ Ｐゴシック" pitchFamily="34" charset="-128"/>
              </a:rPr>
              <a:t> only kill insects on the parts of the plant that are covered with the spray.</a:t>
            </a:r>
          </a:p>
          <a:p>
            <a:pPr marL="171428" indent="-171428">
              <a:spcBef>
                <a:spcPct val="0"/>
              </a:spcBef>
              <a:buFont typeface="Arial" pitchFamily="34" charset="0"/>
              <a:buChar char="•"/>
              <a:defRPr/>
            </a:pPr>
            <a:r>
              <a:rPr lang="en-US" dirty="0" smtClean="0">
                <a:latin typeface="Arial" pitchFamily="34" charset="0"/>
                <a:ea typeface="ＭＳ Ｐゴシック" pitchFamily="34" charset="-128"/>
              </a:rPr>
              <a:t>Most insecticides used in landscapes are contact insecticides.</a:t>
            </a:r>
          </a:p>
          <a:p>
            <a:pPr eaLnBrk="1" hangingPunct="1">
              <a:spcBef>
                <a:spcPct val="0"/>
              </a:spcBef>
              <a:defRPr/>
            </a:pPr>
            <a:endParaRPr lang="en-US" dirty="0" smtClean="0">
              <a:latin typeface="Arial" pitchFamily="34" charset="0"/>
              <a:ea typeface="ＭＳ Ｐゴシック" pitchFamily="34" charset="-128"/>
            </a:endParaRPr>
          </a:p>
          <a:p>
            <a:pPr eaLnBrk="1" hangingPunct="1">
              <a:spcBef>
                <a:spcPct val="0"/>
              </a:spcBef>
              <a:defRPr/>
            </a:pPr>
            <a:r>
              <a:rPr lang="en-US" b="1" dirty="0" smtClean="0">
                <a:latin typeface="Arial" pitchFamily="34" charset="0"/>
                <a:ea typeface="ＭＳ Ｐゴシック" pitchFamily="34" charset="-128"/>
              </a:rPr>
              <a:t>Systemic insecticides </a:t>
            </a:r>
            <a:r>
              <a:rPr lang="en-US" dirty="0" smtClean="0">
                <a:latin typeface="Arial" pitchFamily="34" charset="0"/>
                <a:ea typeface="ＭＳ Ｐゴシック" pitchFamily="34" charset="-128"/>
              </a:rPr>
              <a:t>are taken up by the plant—usually through the roots, but sometimes through trunks or leaves—and moved to leaves and shoots.   </a:t>
            </a:r>
          </a:p>
          <a:p>
            <a:pPr marL="171428" indent="-171428">
              <a:spcBef>
                <a:spcPct val="0"/>
              </a:spcBef>
              <a:buFont typeface="Arial" pitchFamily="34" charset="0"/>
              <a:buChar char="•"/>
              <a:defRPr/>
            </a:pPr>
            <a:r>
              <a:rPr lang="en-US" dirty="0" smtClean="0">
                <a:latin typeface="Arial" pitchFamily="34" charset="0"/>
                <a:ea typeface="ＭＳ Ｐゴシック" pitchFamily="34" charset="-128"/>
              </a:rPr>
              <a:t>This is a very effective way of getting insecticide to leaves in tall trees and other areas that are difficult to cover with a spray.  </a:t>
            </a:r>
          </a:p>
          <a:p>
            <a:pPr marL="171428" indent="-171428">
              <a:spcBef>
                <a:spcPct val="0"/>
              </a:spcBef>
              <a:buFont typeface="Arial" pitchFamily="34" charset="0"/>
              <a:buChar char="•"/>
              <a:defRPr/>
            </a:pPr>
            <a:r>
              <a:rPr lang="en-US" dirty="0" smtClean="0">
                <a:latin typeface="Arial" pitchFamily="34" charset="0"/>
                <a:ea typeface="ＭＳ Ｐゴシック" pitchFamily="34" charset="-128"/>
              </a:rPr>
              <a:t>Some </a:t>
            </a:r>
            <a:r>
              <a:rPr lang="en-US" dirty="0" err="1" smtClean="0">
                <a:latin typeface="Arial" pitchFamily="34" charset="0"/>
                <a:ea typeface="ＭＳ Ｐゴシック" pitchFamily="34" charset="-128"/>
              </a:rPr>
              <a:t>systemics</a:t>
            </a:r>
            <a:r>
              <a:rPr lang="en-US" dirty="0" smtClean="0">
                <a:latin typeface="Arial" pitchFamily="34" charset="0"/>
                <a:ea typeface="ＭＳ Ｐゴシック" pitchFamily="34" charset="-128"/>
              </a:rPr>
              <a:t> may remain active in the tree, controlling insects for many months after application.  </a:t>
            </a:r>
          </a:p>
          <a:p>
            <a:pPr marL="171428" indent="-171428">
              <a:spcBef>
                <a:spcPct val="0"/>
              </a:spcBef>
              <a:buFont typeface="Arial" pitchFamily="34" charset="0"/>
              <a:buChar char="•"/>
              <a:defRPr/>
            </a:pPr>
            <a:r>
              <a:rPr lang="en-US" dirty="0" err="1" smtClean="0">
                <a:latin typeface="Arial" pitchFamily="34" charset="0"/>
                <a:ea typeface="ＭＳ Ｐゴシック" pitchFamily="34" charset="-128"/>
              </a:rPr>
              <a:t>Imidacloprid</a:t>
            </a:r>
            <a:r>
              <a:rPr lang="en-US" dirty="0" smtClean="0">
                <a:latin typeface="Arial" pitchFamily="34" charset="0"/>
                <a:ea typeface="ＭＳ Ｐゴシック" pitchFamily="34" charset="-128"/>
              </a:rPr>
              <a:t> is the most common systemic insecticide used in landscapes.</a:t>
            </a:r>
          </a:p>
          <a:p>
            <a:pPr eaLnBrk="1" hangingPunct="1">
              <a:spcBef>
                <a:spcPct val="0"/>
              </a:spcBef>
              <a:defRPr/>
            </a:pPr>
            <a:endParaRPr lang="en-US" dirty="0" smtClean="0">
              <a:latin typeface="Arial" pitchFamily="34" charset="0"/>
              <a:ea typeface="ＭＳ Ｐゴシック" pitchFamily="34" charset="-128"/>
            </a:endParaRPr>
          </a:p>
          <a:p>
            <a:pPr eaLnBrk="1" hangingPunct="1">
              <a:spcBef>
                <a:spcPct val="0"/>
              </a:spcBef>
              <a:defRPr/>
            </a:pPr>
            <a:endParaRPr lang="es-ES_tradnl" dirty="0"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1075C34-A4DE-4775-A01B-5D59238D2846}" type="slidenum">
              <a:rPr lang="en-US" smtClean="0">
                <a:latin typeface="Calibri" pitchFamily="34" charset="0"/>
              </a:rPr>
              <a:pPr eaLnBrk="1" hangingPunct="1"/>
              <a:t>18</a:t>
            </a:fld>
            <a:endParaRPr lang="en-US" smtClean="0">
              <a:latin typeface="Calibri" pitchFamily="34"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b="1" dirty="0" err="1" smtClean="0">
                <a:latin typeface="Arial" pitchFamily="34" charset="0"/>
                <a:ea typeface="ＭＳ Ｐゴシック" pitchFamily="34" charset="-128"/>
              </a:rPr>
              <a:t>Postemergent</a:t>
            </a:r>
            <a:r>
              <a:rPr lang="en-US" dirty="0" smtClean="0">
                <a:latin typeface="Arial" pitchFamily="34" charset="0"/>
                <a:ea typeface="ＭＳ Ｐゴシック" pitchFamily="34" charset="-128"/>
              </a:rPr>
              <a:t> herbicides can be further classified as </a:t>
            </a:r>
            <a:r>
              <a:rPr lang="en-US" u="sng" dirty="0" smtClean="0">
                <a:latin typeface="Arial" pitchFamily="34" charset="0"/>
                <a:ea typeface="ＭＳ Ｐゴシック" pitchFamily="34" charset="-128"/>
              </a:rPr>
              <a:t>contact</a:t>
            </a:r>
            <a:r>
              <a:rPr lang="en-US" dirty="0" smtClean="0">
                <a:latin typeface="Arial" pitchFamily="34" charset="0"/>
                <a:ea typeface="ＭＳ Ｐゴシック" pitchFamily="34" charset="-128"/>
              </a:rPr>
              <a:t> or </a:t>
            </a:r>
            <a:r>
              <a:rPr lang="en-US" u="sng" dirty="0" smtClean="0">
                <a:latin typeface="Arial" pitchFamily="34" charset="0"/>
                <a:ea typeface="ＭＳ Ｐゴシック" pitchFamily="34" charset="-128"/>
              </a:rPr>
              <a:t>systemic</a:t>
            </a:r>
            <a:r>
              <a:rPr lang="en-US" dirty="0" smtClean="0">
                <a:latin typeface="Arial" pitchFamily="34" charset="0"/>
                <a:ea typeface="ＭＳ Ｐゴシック" pitchFamily="34" charset="-128"/>
              </a:rPr>
              <a:t> herbicides.</a:t>
            </a:r>
          </a:p>
          <a:p>
            <a:pPr eaLnBrk="1" hangingPunct="1">
              <a:spcBef>
                <a:spcPct val="0"/>
              </a:spcBef>
              <a:defRPr/>
            </a:pPr>
            <a:endParaRPr lang="en-US" dirty="0" smtClean="0">
              <a:latin typeface="Arial" pitchFamily="34" charset="0"/>
              <a:ea typeface="ＭＳ Ｐゴシック" pitchFamily="34" charset="-128"/>
            </a:endParaRPr>
          </a:p>
          <a:p>
            <a:pPr eaLnBrk="1" hangingPunct="1">
              <a:spcBef>
                <a:spcPct val="0"/>
              </a:spcBef>
              <a:defRPr/>
            </a:pPr>
            <a:r>
              <a:rPr lang="en-US" b="1" dirty="0" smtClean="0">
                <a:latin typeface="Arial" pitchFamily="34" charset="0"/>
                <a:ea typeface="ＭＳ Ｐゴシック" pitchFamily="34" charset="-128"/>
              </a:rPr>
              <a:t>Contact herbicides </a:t>
            </a:r>
            <a:r>
              <a:rPr lang="en-US" dirty="0" smtClean="0">
                <a:latin typeface="Arial" pitchFamily="34" charset="0"/>
                <a:ea typeface="ＭＳ Ｐゴシック" pitchFamily="34" charset="-128"/>
              </a:rPr>
              <a:t>usually kill only the green parts of the plant where the spray touches the plant.  Therefore you need to cover the whole plant with spray to get good control.  </a:t>
            </a:r>
          </a:p>
          <a:p>
            <a:pPr marL="171428" indent="-171428">
              <a:spcBef>
                <a:spcPct val="0"/>
              </a:spcBef>
              <a:buFont typeface="Arial" pitchFamily="34" charset="0"/>
              <a:buChar char="•"/>
              <a:defRPr/>
            </a:pPr>
            <a:r>
              <a:rPr lang="en-US" dirty="0" smtClean="0">
                <a:latin typeface="Arial" pitchFamily="34" charset="0"/>
                <a:ea typeface="ＭＳ Ｐゴシック" pitchFamily="34" charset="-128"/>
              </a:rPr>
              <a:t>Contact herbicides are most effective on young plants.  </a:t>
            </a:r>
          </a:p>
          <a:p>
            <a:pPr marL="171428" indent="-171428">
              <a:spcBef>
                <a:spcPct val="0"/>
              </a:spcBef>
              <a:buFont typeface="Arial" pitchFamily="34" charset="0"/>
              <a:buChar char="•"/>
              <a:defRPr/>
            </a:pPr>
            <a:r>
              <a:rPr lang="en-US" dirty="0" smtClean="0">
                <a:latin typeface="Arial" pitchFamily="34" charset="0"/>
                <a:ea typeface="ＭＳ Ｐゴシック" pitchFamily="34" charset="-128"/>
              </a:rPr>
              <a:t>They don</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t kill older plants or roots and are not very effective against perennial weeds.</a:t>
            </a:r>
          </a:p>
          <a:p>
            <a:pPr eaLnBrk="1" hangingPunct="1">
              <a:spcBef>
                <a:spcPct val="0"/>
              </a:spcBef>
              <a:defRPr/>
            </a:pPr>
            <a:endParaRPr lang="en-US" dirty="0" smtClean="0">
              <a:latin typeface="Arial" pitchFamily="34" charset="0"/>
              <a:ea typeface="ＭＳ Ｐゴシック" pitchFamily="34" charset="-128"/>
            </a:endParaRPr>
          </a:p>
          <a:p>
            <a:pPr eaLnBrk="1" hangingPunct="1">
              <a:spcBef>
                <a:spcPct val="0"/>
              </a:spcBef>
              <a:defRPr/>
            </a:pPr>
            <a:r>
              <a:rPr lang="en-US" b="1" dirty="0" smtClean="0">
                <a:latin typeface="Arial" pitchFamily="34" charset="0"/>
                <a:ea typeface="ＭＳ Ｐゴシック" pitchFamily="34" charset="-128"/>
              </a:rPr>
              <a:t>Systemic herbicides </a:t>
            </a:r>
            <a:r>
              <a:rPr lang="en-US" dirty="0" smtClean="0">
                <a:latin typeface="Arial" pitchFamily="34" charset="0"/>
                <a:ea typeface="ＭＳ Ｐゴシック" pitchFamily="34" charset="-128"/>
              </a:rPr>
              <a:t>are taken up by the plant and transported to growing tips of roots and shoots.  </a:t>
            </a:r>
          </a:p>
          <a:p>
            <a:pPr marL="171428" indent="-171428">
              <a:spcBef>
                <a:spcPct val="0"/>
              </a:spcBef>
              <a:buFont typeface="Arial" pitchFamily="34" charset="0"/>
              <a:buChar char="•"/>
              <a:defRPr/>
            </a:pPr>
            <a:r>
              <a:rPr lang="en-US" dirty="0" smtClean="0">
                <a:latin typeface="Arial" pitchFamily="34" charset="0"/>
                <a:ea typeface="ＭＳ Ｐゴシック" pitchFamily="34" charset="-128"/>
              </a:rPr>
              <a:t>It may take several days for a systemic herbicide to kill a plant.  </a:t>
            </a:r>
          </a:p>
          <a:p>
            <a:pPr marL="171428" indent="-171428">
              <a:spcBef>
                <a:spcPct val="0"/>
              </a:spcBef>
              <a:buFont typeface="Arial" pitchFamily="34" charset="0"/>
              <a:buChar char="•"/>
              <a:defRPr/>
            </a:pPr>
            <a:r>
              <a:rPr lang="en-US" dirty="0" smtClean="0">
                <a:latin typeface="Arial" pitchFamily="34" charset="0"/>
                <a:ea typeface="ＭＳ Ｐゴシック" pitchFamily="34" charset="-128"/>
              </a:rPr>
              <a:t>However, </a:t>
            </a:r>
            <a:r>
              <a:rPr lang="en-US" dirty="0" err="1" smtClean="0">
                <a:latin typeface="Arial" pitchFamily="34" charset="0"/>
                <a:ea typeface="ＭＳ Ｐゴシック" pitchFamily="34" charset="-128"/>
              </a:rPr>
              <a:t>systemics</a:t>
            </a:r>
            <a:r>
              <a:rPr lang="en-US" dirty="0" smtClean="0">
                <a:latin typeface="Arial" pitchFamily="34" charset="0"/>
                <a:ea typeface="ＭＳ Ｐゴシック" pitchFamily="34" charset="-128"/>
              </a:rPr>
              <a:t> will kill older plants, including perennials, and the whole plant does not need to be sprayed to get good control.  </a:t>
            </a:r>
          </a:p>
          <a:p>
            <a:pPr marL="171428" indent="-171428">
              <a:spcBef>
                <a:spcPct val="0"/>
              </a:spcBef>
              <a:buFont typeface="Arial" pitchFamily="34" charset="0"/>
              <a:buChar char="•"/>
              <a:defRPr/>
            </a:pPr>
            <a:r>
              <a:rPr lang="en-US" dirty="0" smtClean="0">
                <a:latin typeface="Arial" pitchFamily="34" charset="0"/>
                <a:ea typeface="ＭＳ Ｐゴシック" pitchFamily="34" charset="-128"/>
              </a:rPr>
              <a:t>Glyphosate or Roundup and 2,4-D are examples of systemic herbicides.</a:t>
            </a:r>
          </a:p>
          <a:p>
            <a:pPr eaLnBrk="1" hangingPunct="1">
              <a:spcBef>
                <a:spcPct val="0"/>
              </a:spcBef>
              <a:defRPr/>
            </a:pPr>
            <a:endParaRPr lang="es-ES_tradnl" dirty="0"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defRPr/>
            </a:pPr>
            <a:r>
              <a:rPr lang="en-US" dirty="0" smtClean="0">
                <a:ea typeface="ＭＳ Ｐゴシック" pitchFamily="34" charset="-128"/>
              </a:rPr>
              <a:t>Most pesticides are registered by the US Environmental Protection Agency and carry EPA registration numbers.  They must also be registered by the CA Department of Pesticide Regulation to be sold in California.  (Some pesticides sold online, for instance, are not registered for use in California.)</a:t>
            </a:r>
          </a:p>
          <a:p>
            <a:pPr eaLnBrk="1" hangingPunct="1">
              <a:spcBef>
                <a:spcPct val="0"/>
              </a:spcBef>
              <a:defRPr/>
            </a:pPr>
            <a:endParaRPr lang="en-US" dirty="0" smtClean="0">
              <a:ea typeface="ＭＳ Ｐゴシック" pitchFamily="34" charset="-128"/>
            </a:endParaRPr>
          </a:p>
          <a:p>
            <a:pPr eaLnBrk="1" hangingPunct="1">
              <a:spcBef>
                <a:spcPct val="0"/>
              </a:spcBef>
              <a:defRPr/>
            </a:pPr>
            <a:r>
              <a:rPr lang="en-US" dirty="0" smtClean="0">
                <a:ea typeface="ＭＳ Ｐゴシック" pitchFamily="34" charset="-128"/>
              </a:rPr>
              <a:t>There are a number of pesticide products derived from food products or natural oils on the market.  Because these products are considered safe, they have been exempted from registration by the US EPA and the California Department of Pesticide Regulation.  They are sometimes called </a:t>
            </a:r>
            <a:r>
              <a:rPr lang="ja-JP" altLang="en-US" dirty="0" smtClean="0">
                <a:ea typeface="ＭＳ Ｐゴシック" pitchFamily="34" charset="-128"/>
              </a:rPr>
              <a:t>“</a:t>
            </a:r>
            <a:r>
              <a:rPr lang="en-US" altLang="ja-JP" b="1" dirty="0" smtClean="0">
                <a:ea typeface="ＭＳ Ｐゴシック" pitchFamily="34" charset="-128"/>
              </a:rPr>
              <a:t>25b</a:t>
            </a:r>
            <a:r>
              <a:rPr lang="ja-JP" altLang="en-US" dirty="0" smtClean="0">
                <a:ea typeface="ＭＳ Ｐゴシック" pitchFamily="34" charset="-128"/>
              </a:rPr>
              <a:t>”</a:t>
            </a:r>
            <a:r>
              <a:rPr lang="en-US" altLang="ja-JP" dirty="0" smtClean="0">
                <a:ea typeface="ＭＳ Ｐゴシック" pitchFamily="34" charset="-128"/>
              </a:rPr>
              <a:t> products after the section of FIFRA (</a:t>
            </a:r>
            <a:r>
              <a:rPr lang="en-US" altLang="ja-JP" b="1" dirty="0" smtClean="0">
                <a:ea typeface="ＭＳ Ｐゴシック" pitchFamily="34" charset="-128"/>
              </a:rPr>
              <a:t>Federal Insecticide, Fungicide, and Rodenticide Act</a:t>
            </a:r>
            <a:r>
              <a:rPr lang="en-US" altLang="ja-JP" dirty="0" smtClean="0">
                <a:ea typeface="ＭＳ Ｐゴシック" pitchFamily="34" charset="-128"/>
              </a:rPr>
              <a:t>) that describes them. They do not carry EPA registration numbers but often have signal words and precautionary statements such as KEEP OUT OF REACH OF CHILDREN on their labels. </a:t>
            </a:r>
          </a:p>
          <a:p>
            <a:pPr eaLnBrk="1" hangingPunct="1">
              <a:spcBef>
                <a:spcPct val="0"/>
              </a:spcBef>
              <a:defRPr/>
            </a:pPr>
            <a:endParaRPr lang="en-US" dirty="0" smtClean="0">
              <a:ea typeface="ＭＳ Ｐゴシック" pitchFamily="34" charset="-128"/>
            </a:endParaRPr>
          </a:p>
          <a:p>
            <a:pPr eaLnBrk="1" hangingPunct="1">
              <a:spcBef>
                <a:spcPct val="0"/>
              </a:spcBef>
              <a:defRPr/>
            </a:pPr>
            <a:r>
              <a:rPr lang="en-US" b="1" i="1" dirty="0" smtClean="0">
                <a:ea typeface="ＭＳ Ｐゴシック" pitchFamily="34" charset="-128"/>
              </a:rPr>
              <a:t>Organically acceptable</a:t>
            </a:r>
            <a:r>
              <a:rPr lang="en-US" dirty="0" smtClean="0">
                <a:ea typeface="ＭＳ Ｐゴシック" pitchFamily="34" charset="-128"/>
              </a:rPr>
              <a:t> pesticides are derived from natural products such as plants or minerals (including petroleum oil), and are not chemically processed.  Some </a:t>
            </a:r>
            <a:r>
              <a:rPr lang="en-US" i="1" dirty="0" smtClean="0">
                <a:ea typeface="ＭＳ Ｐゴシック" pitchFamily="34" charset="-128"/>
              </a:rPr>
              <a:t>but not all </a:t>
            </a:r>
            <a:r>
              <a:rPr lang="en-US" dirty="0" smtClean="0">
                <a:ea typeface="ＭＳ Ｐゴシック" pitchFamily="34" charset="-128"/>
              </a:rPr>
              <a:t>have the OMRI label. OMRI stands for the </a:t>
            </a:r>
            <a:r>
              <a:rPr lang="en-US" b="1" dirty="0" smtClean="0">
                <a:ea typeface="ＭＳ Ｐゴシック" pitchFamily="34" charset="-128"/>
              </a:rPr>
              <a:t>Organic Materials Review Institute</a:t>
            </a:r>
            <a:r>
              <a:rPr lang="en-US" dirty="0" smtClean="0">
                <a:ea typeface="ＭＳ Ｐゴシック" pitchFamily="34" charset="-128"/>
              </a:rPr>
              <a:t>. Pesticide manufacturers must pay OMRI to be certified to carry the logo. An organic designation does not mean harmless. A product with acetic acid/20% vinegar is organic, but carries a DANGER signal word.</a:t>
            </a:r>
          </a:p>
          <a:p>
            <a:pPr eaLnBrk="1" hangingPunct="1">
              <a:spcBef>
                <a:spcPct val="0"/>
              </a:spcBef>
              <a:defRPr/>
            </a:pPr>
            <a:endParaRPr lang="en-US" dirty="0" smtClean="0">
              <a:ea typeface="ＭＳ Ｐゴシック" pitchFamily="34" charset="-128"/>
            </a:endParaRPr>
          </a:p>
          <a:p>
            <a:pPr eaLnBrk="1" hangingPunct="1">
              <a:spcBef>
                <a:spcPct val="0"/>
              </a:spcBef>
              <a:defRPr/>
            </a:pPr>
            <a:r>
              <a:rPr lang="en-US" b="1" i="1" dirty="0" smtClean="0">
                <a:ea typeface="ＭＳ Ｐゴシック" pitchFamily="34" charset="-128"/>
              </a:rPr>
              <a:t>Less Toxic pesticides </a:t>
            </a:r>
            <a:r>
              <a:rPr lang="en-US" dirty="0" smtClean="0">
                <a:ea typeface="ＭＳ Ｐゴシック" pitchFamily="34" charset="-128"/>
              </a:rPr>
              <a:t>is not an official term but is used widely to designate pesticides that have less negative impact on people and </a:t>
            </a:r>
            <a:r>
              <a:rPr lang="en-US" dirty="0" err="1" smtClean="0">
                <a:ea typeface="ＭＳ Ｐゴシック" pitchFamily="34" charset="-128"/>
              </a:rPr>
              <a:t>nontargets</a:t>
            </a:r>
            <a:r>
              <a:rPr lang="en-US" dirty="0" smtClean="0">
                <a:ea typeface="ＭＳ Ｐゴシック" pitchFamily="34" charset="-128"/>
              </a:rPr>
              <a:t>.</a:t>
            </a:r>
          </a:p>
          <a:p>
            <a:pPr eaLnBrk="1" hangingPunct="1">
              <a:spcBef>
                <a:spcPct val="0"/>
              </a:spcBef>
              <a:defRPr/>
            </a:pPr>
            <a:r>
              <a:rPr lang="en-US" dirty="0" smtClean="0">
                <a:ea typeface="ＭＳ Ｐゴシック" pitchFamily="34" charset="-128"/>
              </a:rPr>
              <a:t> </a:t>
            </a:r>
          </a:p>
          <a:p>
            <a:pPr eaLnBrk="1" hangingPunct="1">
              <a:spcBef>
                <a:spcPct val="0"/>
              </a:spcBef>
              <a:defRPr/>
            </a:pPr>
            <a:r>
              <a:rPr lang="en-US" dirty="0" smtClean="0">
                <a:ea typeface="ＭＳ Ｐゴシック" pitchFamily="34" charset="-128"/>
              </a:rPr>
              <a:t>Organic pesticides are not always less toxic and less toxic pesticides are not always organic. The two terms are not interchangeable.</a:t>
            </a:r>
          </a:p>
          <a:p>
            <a:pPr eaLnBrk="1" hangingPunct="1">
              <a:spcBef>
                <a:spcPct val="0"/>
              </a:spcBef>
              <a:defRPr/>
            </a:pPr>
            <a:endParaRPr lang="en-US" dirty="0" smtClean="0">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D5D61C3-F4CA-4633-B269-C4253005F467}" type="slidenum">
              <a:rPr lang="en-US" smtClean="0">
                <a:latin typeface="Calibri" pitchFamily="34" charset="0"/>
              </a:rPr>
              <a:pPr eaLnBrk="1" hangingPunct="1"/>
              <a:t>19</a:t>
            </a:fld>
            <a:endParaRPr 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The pesticides shown on this screen are harmless to people, pets and wildlife and have zero to little negative impact on honeybees, other pollinators and natural enemies of insect pests.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Soaps and oils are effective against aphids, whiteflies, scale insects, spider mites and other soft bodied insects and mites.  Oils may either be petroleum based or they may be derived from plant sources such as neem, jojoba, canola, or cottonseed.</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Bacillus thuringiensis (often called </a:t>
            </a:r>
            <a:r>
              <a:rPr lang="ja-JP" altLang="en-US" smtClean="0">
                <a:ea typeface="ＭＳ Ｐゴシック" pitchFamily="34" charset="-128"/>
              </a:rPr>
              <a:t>“</a:t>
            </a:r>
            <a:r>
              <a:rPr lang="en-US" altLang="ja-JP" smtClean="0">
                <a:ea typeface="ＭＳ Ｐゴシック" pitchFamily="34" charset="-128"/>
              </a:rPr>
              <a:t>BT) is a bacterial disease of insects. BT variety kurstaki (BTk) kills caterpillars that eat it.   BT isrealensis (Bti) kills larvae of certain flies including mosquitoes and fungus gnats.  These BT products pose no threats to other insects, wildlife or people. </a:t>
            </a:r>
            <a:endParaRPr lang="en-US" smtClean="0">
              <a:ea typeface="ＭＳ Ｐゴシック"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858F879-5727-4525-A0D1-617A73DE0A01}" type="slidenum">
              <a:rPr lang="en-US" smtClean="0">
                <a:latin typeface="Calibri" pitchFamily="34" charset="0"/>
              </a:rPr>
              <a:pPr eaLnBrk="1" hangingPunct="1"/>
              <a:t>21</a:t>
            </a:fld>
            <a:endParaRPr lang="en-US"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Insecticidal soaps and oils are organically acceptable and less toxic pesticides.</a:t>
            </a:r>
          </a:p>
          <a:p>
            <a:endParaRPr lang="en-US" smtClean="0">
              <a:ea typeface="ＭＳ Ｐゴシック" pitchFamily="34" charset="-128"/>
            </a:endParaRPr>
          </a:p>
          <a:p>
            <a:r>
              <a:rPr lang="en-US" smtClean="0">
                <a:ea typeface="ＭＳ Ｐゴシック" pitchFamily="34" charset="-128"/>
              </a:rPr>
              <a:t>Soaps and oils are contact insecticides that work by smothering the pest and disrupting the insect</a:t>
            </a:r>
            <a:r>
              <a:rPr lang="en-US" altLang="en-US" smtClean="0">
                <a:ea typeface="ＭＳ Ｐゴシック" pitchFamily="34" charset="-128"/>
              </a:rPr>
              <a:t>’</a:t>
            </a:r>
            <a:r>
              <a:rPr lang="en-US" smtClean="0">
                <a:ea typeface="ＭＳ Ｐゴシック" pitchFamily="34" charset="-128"/>
              </a:rPr>
              <a:t>s gas exchange. For this reason good coverage is essential.</a:t>
            </a:r>
          </a:p>
          <a:p>
            <a:endParaRPr lang="en-US" smtClean="0">
              <a:ea typeface="ＭＳ Ｐゴシック" pitchFamily="34" charset="-128"/>
            </a:endParaRPr>
          </a:p>
          <a:p>
            <a:r>
              <a:rPr lang="en-US" smtClean="0">
                <a:ea typeface="ＭＳ Ｐゴシック" pitchFamily="34" charset="-128"/>
              </a:rPr>
              <a:t>Soaps are used primarily for herbaceous plants or small shrubs, whereas oils are used more for woody plants.</a:t>
            </a:r>
          </a:p>
          <a:p>
            <a:r>
              <a:rPr lang="en-US" smtClean="0">
                <a:ea typeface="ＭＳ Ｐゴシック" pitchFamily="34" charset="-128"/>
              </a:rPr>
              <a:t>Oils are somewhat more effective, especially on scales.</a:t>
            </a:r>
          </a:p>
          <a:p>
            <a:r>
              <a:rPr lang="en-US" smtClean="0">
                <a:ea typeface="ＭＳ Ｐゴシック" pitchFamily="34" charset="-128"/>
              </a:rPr>
              <a:t>Oils are frequently used as dormant treatments.</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CA1BDF0-550D-480A-BF59-FE3D18628272}" type="slidenum">
              <a:rPr lang="en-US" smtClean="0">
                <a:latin typeface="Calibri" pitchFamily="34" charset="0"/>
              </a:rPr>
              <a:pPr eaLnBrk="1" hangingPunct="1"/>
              <a:t>22</a:t>
            </a:fld>
            <a:endParaRPr lang="en-US"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Insecticidal soaps and oils are effective on a variety of soft-bodied insects and mites such as (read list) as well as some foliar diseases, but are easy on beneficials.</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A2D7337-3CEF-40AB-B288-192B2E303EF2}" type="slidenum">
              <a:rPr lang="en-US" smtClean="0">
                <a:latin typeface="Calibri" pitchFamily="34" charset="0"/>
              </a:rPr>
              <a:pPr eaLnBrk="1" hangingPunct="1"/>
              <a:t>23</a:t>
            </a:fld>
            <a:endParaRPr 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smtClean="0">
                <a:ea typeface="ＭＳ Ｐゴシック" pitchFamily="34" charset="-128"/>
              </a:rPr>
              <a:t>In this presentation you</a:t>
            </a:r>
            <a:r>
              <a:rPr lang="ja-JP" altLang="en-US" dirty="0" smtClean="0">
                <a:ea typeface="ＭＳ Ｐゴシック" pitchFamily="34" charset="-128"/>
              </a:rPr>
              <a:t>’</a:t>
            </a:r>
            <a:r>
              <a:rPr lang="en-US" altLang="ja-JP" dirty="0" err="1" smtClean="0">
                <a:ea typeface="ＭＳ Ｐゴシック" pitchFamily="34" charset="-128"/>
              </a:rPr>
              <a:t>ll</a:t>
            </a:r>
            <a:r>
              <a:rPr lang="en-US" altLang="ja-JP" dirty="0" smtClean="0">
                <a:ea typeface="ＭＳ Ｐゴシック" pitchFamily="34" charset="-128"/>
              </a:rPr>
              <a:t>  get a brief overview of </a:t>
            </a:r>
          </a:p>
          <a:p>
            <a:pPr marL="171428" indent="-171428">
              <a:spcBef>
                <a:spcPct val="0"/>
              </a:spcBef>
              <a:buFont typeface="Arial" pitchFamily="34" charset="0"/>
              <a:buChar char="•"/>
              <a:defRPr/>
            </a:pPr>
            <a:r>
              <a:rPr lang="en-US" altLang="ja-JP" dirty="0" smtClean="0">
                <a:ea typeface="ＭＳ Ｐゴシック" pitchFamily="34" charset="-128"/>
              </a:rPr>
              <a:t>types of pesticides, </a:t>
            </a:r>
          </a:p>
          <a:p>
            <a:pPr marL="171428" indent="-171428">
              <a:spcBef>
                <a:spcPct val="0"/>
              </a:spcBef>
              <a:buFont typeface="Arial" pitchFamily="34" charset="0"/>
              <a:buChar char="•"/>
              <a:defRPr/>
            </a:pPr>
            <a:r>
              <a:rPr lang="en-US" altLang="ja-JP" dirty="0" smtClean="0">
                <a:ea typeface="ＭＳ Ｐゴシック" pitchFamily="34" charset="-128"/>
              </a:rPr>
              <a:t>pesticide toxicity and impacts, </a:t>
            </a:r>
          </a:p>
          <a:p>
            <a:pPr marL="171428" indent="-171428">
              <a:spcBef>
                <a:spcPct val="0"/>
              </a:spcBef>
              <a:buFont typeface="Arial" pitchFamily="34" charset="0"/>
              <a:buChar char="•"/>
              <a:defRPr/>
            </a:pPr>
            <a:r>
              <a:rPr lang="en-US" altLang="ja-JP" dirty="0" smtClean="0">
                <a:ea typeface="ＭＳ Ｐゴシック" pitchFamily="34" charset="-128"/>
              </a:rPr>
              <a:t>and key information on the pesticide label.  </a:t>
            </a:r>
          </a:p>
          <a:p>
            <a:pPr eaLnBrk="1" hangingPunct="1">
              <a:spcBef>
                <a:spcPct val="0"/>
              </a:spcBef>
              <a:defRPr/>
            </a:pPr>
            <a:endParaRPr lang="en-US" altLang="ja-JP" dirty="0" smtClean="0">
              <a:ea typeface="ＭＳ Ｐゴシック" pitchFamily="34" charset="-128"/>
            </a:endParaRPr>
          </a:p>
          <a:p>
            <a:pPr eaLnBrk="1" hangingPunct="1">
              <a:spcBef>
                <a:spcPct val="0"/>
              </a:spcBef>
              <a:defRPr/>
            </a:pPr>
            <a:r>
              <a:rPr lang="en-US" altLang="ja-JP" dirty="0" smtClean="0">
                <a:ea typeface="ＭＳ Ｐゴシック" pitchFamily="34" charset="-128"/>
              </a:rPr>
              <a:t>You</a:t>
            </a:r>
            <a:r>
              <a:rPr lang="ja-JP" altLang="en-US" dirty="0" smtClean="0">
                <a:ea typeface="ＭＳ Ｐゴシック" pitchFamily="34" charset="-128"/>
              </a:rPr>
              <a:t>’</a:t>
            </a:r>
            <a:r>
              <a:rPr lang="en-US" altLang="ja-JP" dirty="0" err="1" smtClean="0">
                <a:ea typeface="ＭＳ Ｐゴシック" pitchFamily="34" charset="-128"/>
              </a:rPr>
              <a:t>ll</a:t>
            </a:r>
            <a:r>
              <a:rPr lang="en-US" altLang="ja-JP" dirty="0" smtClean="0">
                <a:ea typeface="ＭＳ Ｐゴシック" pitchFamily="34" charset="-128"/>
              </a:rPr>
              <a:t> also learn about some </a:t>
            </a:r>
          </a:p>
          <a:p>
            <a:pPr marL="171428" indent="-171428">
              <a:spcBef>
                <a:spcPct val="0"/>
              </a:spcBef>
              <a:buFont typeface="Arial" pitchFamily="34" charset="0"/>
              <a:buChar char="•"/>
              <a:defRPr/>
            </a:pPr>
            <a:r>
              <a:rPr lang="en-US" altLang="ja-JP" dirty="0" smtClean="0">
                <a:ea typeface="ＭＳ Ｐゴシック" pitchFamily="34" charset="-128"/>
              </a:rPr>
              <a:t>less toxic pesticides </a:t>
            </a:r>
          </a:p>
          <a:p>
            <a:pPr marL="171428" indent="-171428">
              <a:spcBef>
                <a:spcPct val="0"/>
              </a:spcBef>
              <a:buFont typeface="Arial" pitchFamily="34" charset="0"/>
              <a:buChar char="•"/>
              <a:defRPr/>
            </a:pPr>
            <a:r>
              <a:rPr lang="en-US" altLang="ja-JP" dirty="0" smtClean="0">
                <a:ea typeface="ＭＳ Ｐゴシック" pitchFamily="34" charset="-128"/>
              </a:rPr>
              <a:t>and where to go for more information </a:t>
            </a:r>
          </a:p>
          <a:p>
            <a:pPr eaLnBrk="1" hangingPunct="1">
              <a:spcBef>
                <a:spcPct val="0"/>
              </a:spcBef>
              <a:defRPr/>
            </a:pPr>
            <a:r>
              <a:rPr lang="en-US" altLang="ja-JP" dirty="0" smtClean="0">
                <a:ea typeface="ＭＳ Ｐゴシック" pitchFamily="34" charset="-128"/>
              </a:rPr>
              <a:t>for home and garden pesticide information</a:t>
            </a:r>
          </a:p>
          <a:p>
            <a:pPr marL="171428" indent="-171428">
              <a:spcBef>
                <a:spcPct val="0"/>
              </a:spcBef>
              <a:buFont typeface="Arial" pitchFamily="34" charset="0"/>
              <a:buChar char="•"/>
              <a:defRPr/>
            </a:pPr>
            <a:r>
              <a:rPr lang="en-US" altLang="ja-JP" dirty="0" smtClean="0">
                <a:ea typeface="ＭＳ Ｐゴシック" pitchFamily="34" charset="-128"/>
              </a:rPr>
              <a:t>.</a:t>
            </a:r>
            <a:endParaRPr lang="en-US" dirty="0" smtClean="0">
              <a:ea typeface="ＭＳ Ｐゴシック" pitchFamily="34" charset="-128"/>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AFBA124-7A92-4A89-A32B-5151B2FF0AF5}" type="slidenum">
              <a:rPr lang="en-US" smtClean="0">
                <a:latin typeface="Calibri" pitchFamily="34" charset="0"/>
              </a:rPr>
              <a:pPr eaLnBrk="1" hangingPunct="1"/>
              <a:t>5</a:t>
            </a:fld>
            <a:endParaRPr 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Petroleum oils and plant-based oils are also organic and less toxic.</a:t>
            </a:r>
          </a:p>
          <a:p>
            <a:endParaRPr lang="en-US" smtClean="0">
              <a:ea typeface="ＭＳ Ｐゴシック" pitchFamily="34" charset="-128"/>
            </a:endParaRPr>
          </a:p>
          <a:p>
            <a:r>
              <a:rPr lang="en-US" smtClean="0">
                <a:ea typeface="ＭＳ Ｐゴシック" pitchFamily="34" charset="-128"/>
              </a:rPr>
              <a:t>Petroleum oils are often called superior oil, supreme oil, narrow range oil, and horticultural oil.</a:t>
            </a:r>
          </a:p>
          <a:p>
            <a:r>
              <a:rPr lang="en-US" smtClean="0">
                <a:ea typeface="ＭＳ Ｐゴシック" pitchFamily="34" charset="-128"/>
              </a:rPr>
              <a:t>Plant-based oils include neem, jojoba, canola, cottonseed and others.</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2F75FFF-08FB-49FE-B5FB-1D9B220409FB}" type="slidenum">
              <a:rPr lang="en-US" smtClean="0">
                <a:latin typeface="Calibri" pitchFamily="34" charset="0"/>
              </a:rPr>
              <a:pPr eaLnBrk="1" hangingPunct="1"/>
              <a:t>24</a:t>
            </a:fld>
            <a:endParaRPr lang="en-US"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3DBEDE7-DB43-41D8-A2AD-BF2F2DB186D4}" type="slidenum">
              <a:rPr lang="en-US" smtClean="0">
                <a:latin typeface="Calibri" pitchFamily="34" charset="0"/>
              </a:rPr>
              <a:pPr eaLnBrk="1" hangingPunct="1"/>
              <a:t>25</a:t>
            </a:fld>
            <a:endParaRPr lang="en-US"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150845E-254D-4E79-83DE-6DA4D4E8C8A5}" type="slidenum">
              <a:rPr lang="en-US" smtClean="0">
                <a:latin typeface="Calibri" pitchFamily="34" charset="0"/>
              </a:rPr>
              <a:pPr eaLnBrk="1" hangingPunct="1"/>
              <a:t>27</a:t>
            </a:fld>
            <a:endParaRPr lang="en-US"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Several other pesticides have low toxicity to people and most wildlife.  These include spinosad, a natural soil fermentation product that kills thrips, caterpillars and other chewing insects.  This product is effective against codling moth.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Botanical insecticides are derived from plants.  The two botanical insecticides currently found on shelves are pyrethrin, from chrysanthemum (also know as pyrethrum daisy) plants and azadirachtin from the neem tree.</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Borate or boric acid for ant control is another low toxicity insecticide.</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All these materials breakdown rapidly in the environment and have less impact on beneficials, people and wildlife than conventional insecticides, although they may have short term negative impacts on beneficial insects.</a:t>
            </a: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AF09B66-9FC4-42B1-9C5D-5A3F58A7D2C1}" type="slidenum">
              <a:rPr lang="en-US" smtClean="0">
                <a:latin typeface="Calibri" pitchFamily="34" charset="0"/>
              </a:rPr>
              <a:pPr eaLnBrk="1" hangingPunct="1"/>
              <a:t>28</a:t>
            </a:fld>
            <a:endParaRPr lang="en-US"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Even more toxic pesticides can be made safer for the environment by putting them in sealed bait stations or dispensers.  Many of these products are available for ants.  </a:t>
            </a:r>
          </a:p>
          <a:p>
            <a:pPr eaLnBrk="1" hangingPunct="1">
              <a:spcBef>
                <a:spcPct val="0"/>
              </a:spcBef>
            </a:pPr>
            <a:r>
              <a:rPr lang="en-US" smtClean="0">
                <a:ea typeface="ＭＳ Ｐゴシック" pitchFamily="34" charset="-128"/>
              </a:rPr>
              <a:t>The most effective bait for Argentine ant is 1% borate in sucrose solutions such as the Gourmet Liquid Ant Bait sold in only a few stores.  It can be placed in the refillable KM AntPro dispensers shown here (mainly available online).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Keep in mind that successful management of a serious ant problem cannot be achieved with pesticides alone.  You need to seal up entryways and remove food sources as well.</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FD0B2F8-FC29-415C-9BF1-562969190C39}" type="slidenum">
              <a:rPr lang="en-US" smtClean="0">
                <a:latin typeface="Calibri" pitchFamily="34" charset="0"/>
              </a:rPr>
              <a:pPr eaLnBrk="1" hangingPunct="1"/>
              <a:t>29</a:t>
            </a:fld>
            <a:endParaRPr lang="en-US"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Some common home use insecticides are associated with environmental problems that some customers may want to avoid.  For most uses of these insecticides, less toxic products are available to control the pest.   All the insecticides and insecticide groups listed here can be quite toxic to honeybees, other pollinators and beneficial insects.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The pyrethroids have been identified as posing a special threat to water quality when they are washed off of treated surfaces with rain or irrigation water. </a:t>
            </a:r>
          </a:p>
          <a:p>
            <a:pPr eaLnBrk="1" hangingPunct="1">
              <a:spcBef>
                <a:spcPct val="0"/>
              </a:spcBef>
            </a:pPr>
            <a:r>
              <a:rPr lang="en-US" smtClean="0">
                <a:ea typeface="ＭＳ Ｐゴシック" pitchFamily="34" charset="-128"/>
              </a:rPr>
              <a:t>Pyrethroids (examples such as bifenthrin, cypermethrin, and other listed here) are synthetic versions of the organic compound pyrethrin. Be careful not to confuse them.</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59FEFB7-9B64-4AC1-85CF-66A3726DC609}" type="slidenum">
              <a:rPr lang="en-US" smtClean="0">
                <a:latin typeface="Calibri" pitchFamily="34" charset="0"/>
              </a:rPr>
              <a:pPr eaLnBrk="1" hangingPunct="1"/>
              <a:t>30</a:t>
            </a:fld>
            <a:endParaRPr lang="en-US"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Iron phosphate is a </a:t>
            </a:r>
            <a:r>
              <a:rPr lang="en-US" b="1" smtClean="0">
                <a:ea typeface="ＭＳ Ｐゴシック" pitchFamily="34" charset="-128"/>
              </a:rPr>
              <a:t>low toxicity </a:t>
            </a:r>
            <a:r>
              <a:rPr lang="en-US" smtClean="0">
                <a:ea typeface="ＭＳ Ｐゴシック" pitchFamily="34" charset="-128"/>
              </a:rPr>
              <a:t>pesticide for management on snails and slugs.  It is nontoxic to pets, humans and wildlife and breaks down into harmless materials in the environment.</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The other common molluscicide, metaldehyde, is associated with dog poisoning and negative impacts on wildlife.</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140A3C1-5058-4A0C-AF2C-102D74E9571A}" type="slidenum">
              <a:rPr lang="en-US" smtClean="0">
                <a:latin typeface="Calibri" pitchFamily="34" charset="0"/>
              </a:rPr>
              <a:pPr eaLnBrk="1" hangingPunct="1"/>
              <a:t>31</a:t>
            </a:fld>
            <a:endParaRPr lang="en-US" smtClean="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The 4 herbicides listed at left are organically acceptable products that can burn back annual weeds.  They are effective only on young plants, primarily broadleaves and not effective on perennials or plants with substantial roots</a:t>
            </a:r>
          </a:p>
          <a:p>
            <a:pPr eaLnBrk="1" hangingPunct="1">
              <a:spcBef>
                <a:spcPct val="0"/>
              </a:spcBef>
            </a:pPr>
            <a:r>
              <a:rPr lang="en-US" smtClean="0">
                <a:ea typeface="ＭＳ Ｐゴシック" pitchFamily="34" charset="-128"/>
              </a:rPr>
              <a:t>All these products are nonselective and thus can damage desirable plants</a:t>
            </a:r>
          </a:p>
          <a:p>
            <a:pPr eaLnBrk="1" hangingPunct="1">
              <a:spcBef>
                <a:spcPct val="0"/>
              </a:spcBef>
            </a:pPr>
            <a:r>
              <a:rPr lang="en-US" smtClean="0">
                <a:ea typeface="ＭＳ Ｐゴシック" pitchFamily="34" charset="-128"/>
              </a:rPr>
              <a:t>However, these products can be useful for burning back weeds in cracks and crevices, edges</a:t>
            </a:r>
            <a:r>
              <a:rPr lang="en-US" sz="1400">
                <a:ea typeface="ＭＳ Ｐゴシック" pitchFamily="34" charset="-128"/>
              </a:rPr>
              <a:t>.</a:t>
            </a:r>
          </a:p>
          <a:p>
            <a:pPr eaLnBrk="1" hangingPunct="1">
              <a:spcBef>
                <a:spcPct val="0"/>
              </a:spcBef>
            </a:pPr>
            <a:r>
              <a:rPr lang="en-US" smtClean="0">
                <a:ea typeface="ＭＳ Ｐゴシック" pitchFamily="34" charset="-128"/>
              </a:rPr>
              <a:t>Please note that acetic acid can be dangerous.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Corn gluten meal is an organically acceptable material for pre-emergent weed control, but University of California researchers have not found it effective in research trials.</a:t>
            </a:r>
          </a:p>
          <a:p>
            <a:pPr eaLnBrk="1" hangingPunct="1">
              <a:spcBef>
                <a:spcPct val="0"/>
              </a:spcBef>
            </a:pPr>
            <a:endParaRPr lang="en-US" smtClean="0">
              <a:ea typeface="ＭＳ Ｐゴシック" pitchFamily="34" charset="-128"/>
            </a:endParaRPr>
          </a:p>
          <a:p>
            <a:pPr eaLnBrk="1" hangingPunct="1">
              <a:spcBef>
                <a:spcPct val="0"/>
              </a:spcBef>
            </a:pPr>
            <a:endParaRPr lang="en-US" smtClean="0">
              <a:ea typeface="ＭＳ Ｐゴシック" pitchFamily="34"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FAF7603-926B-4831-8BDC-C5D3D4D10BC5}" type="slidenum">
              <a:rPr lang="en-US" smtClean="0">
                <a:latin typeface="Calibri" pitchFamily="34" charset="0"/>
              </a:rPr>
              <a:pPr eaLnBrk="1" hangingPunct="1"/>
              <a:t>32</a:t>
            </a:fld>
            <a:endParaRPr lang="en-US" smtClean="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sz="1100">
                <a:ea typeface="ＭＳ Ｐゴシック" pitchFamily="34" charset="-128"/>
              </a:rPr>
              <a:t>Sulfur products have been used to manage powdery mildew on grapes and other crops for centuries but are </a:t>
            </a:r>
            <a:r>
              <a:rPr lang="en-US" sz="1100" u="sng">
                <a:ea typeface="ＭＳ Ｐゴシック" pitchFamily="34" charset="-128"/>
              </a:rPr>
              <a:t>only effective when applied before disease symptoms appear</a:t>
            </a:r>
            <a:r>
              <a:rPr lang="en-US" sz="1100">
                <a:ea typeface="ＭＳ Ｐゴシック" pitchFamily="34" charset="-128"/>
              </a:rPr>
              <a:t>. The best sulfur products to use for powdery mildew control in gardens are wettable sulfurs that are specially formulated with surfactants similar to those in dishwashing detergent (such as Safer Garden Fungicide).</a:t>
            </a:r>
          </a:p>
          <a:p>
            <a:pPr>
              <a:lnSpc>
                <a:spcPct val="90000"/>
              </a:lnSpc>
            </a:pPr>
            <a:endParaRPr lang="en-US" sz="1100">
              <a:ea typeface="ＭＳ Ｐゴシック" pitchFamily="34" charset="-128"/>
            </a:endParaRPr>
          </a:p>
          <a:p>
            <a:pPr>
              <a:lnSpc>
                <a:spcPct val="90000"/>
              </a:lnSpc>
            </a:pPr>
            <a:r>
              <a:rPr lang="en-US" sz="1100">
                <a:ea typeface="ＭＳ Ｐゴシック" pitchFamily="34" charset="-128"/>
              </a:rPr>
              <a:t>Biological fungicides are commercially available beneficial microorganisms formulated into a product that, when sprayed on the plant, inhibit or destroy fungal pathogens. The active ingredient in the product </a:t>
            </a:r>
            <a:r>
              <a:rPr lang="en-US" sz="1100" b="1">
                <a:ea typeface="ＭＳ Ｐゴシック" pitchFamily="34" charset="-128"/>
              </a:rPr>
              <a:t>Serenade</a:t>
            </a:r>
            <a:r>
              <a:rPr lang="en-US" sz="1100">
                <a:ea typeface="ＭＳ Ｐゴシック" pitchFamily="34" charset="-128"/>
              </a:rPr>
              <a:t> is a bacterium, </a:t>
            </a:r>
            <a:r>
              <a:rPr lang="en-US" sz="1100" i="1">
                <a:ea typeface="ＭＳ Ｐゴシック" pitchFamily="34" charset="-128"/>
              </a:rPr>
              <a:t>Bacillus subtilis</a:t>
            </a:r>
            <a:r>
              <a:rPr lang="en-US" sz="1100">
                <a:ea typeface="ＭＳ Ｐゴシック" pitchFamily="34" charset="-128"/>
              </a:rPr>
              <a:t>, that helps prevent the powdery mildew from infecting the plant. While this product functions to kill the powdery mildew organism and is nontoxic to people, pets, and beneficial insects, it has not proven to be as effective as the oils or sulfur in controlling this disease. </a:t>
            </a:r>
          </a:p>
          <a:p>
            <a:pPr>
              <a:lnSpc>
                <a:spcPct val="90000"/>
              </a:lnSpc>
            </a:pPr>
            <a:endParaRPr lang="en-US" sz="1100">
              <a:ea typeface="ＭＳ Ｐゴシック" pitchFamily="34" charset="-128"/>
            </a:endParaRPr>
          </a:p>
          <a:p>
            <a:pPr>
              <a:lnSpc>
                <a:spcPct val="90000"/>
              </a:lnSpc>
            </a:pPr>
            <a:r>
              <a:rPr lang="en-US" sz="1100">
                <a:ea typeface="ＭＳ Ｐゴシック" pitchFamily="34" charset="-128"/>
              </a:rPr>
              <a:t>Horticultural oils and plant-based oils such as neem oil and jojoba oil can be used. Oils act as both a protectant and an eradicant, for the early season sprays provides the best control. </a:t>
            </a:r>
          </a:p>
          <a:p>
            <a:pPr>
              <a:lnSpc>
                <a:spcPct val="90000"/>
              </a:lnSpc>
            </a:pPr>
            <a:endParaRPr lang="en-US" sz="1100">
              <a:ea typeface="ＭＳ Ｐゴシック" pitchFamily="34" charset="-128"/>
            </a:endParaRPr>
          </a:p>
          <a:p>
            <a:pPr>
              <a:lnSpc>
                <a:spcPct val="90000"/>
              </a:lnSpc>
            </a:pPr>
            <a:r>
              <a:rPr lang="en-US" sz="1100">
                <a:ea typeface="ＭＳ Ｐゴシック" pitchFamily="34" charset="-128"/>
              </a:rPr>
              <a:t>Potassium bicarbonate is not as effective as other products, may leave a residue, and can injure the plant, so use with caution. </a:t>
            </a:r>
          </a:p>
          <a:p>
            <a:pPr>
              <a:lnSpc>
                <a:spcPct val="90000"/>
              </a:lnSpc>
            </a:pPr>
            <a:endParaRPr lang="en-US" sz="1100">
              <a:ea typeface="ＭＳ Ｐゴシック" pitchFamily="34" charset="-128"/>
            </a:endParaRPr>
          </a:p>
          <a:p>
            <a:pPr>
              <a:lnSpc>
                <a:spcPct val="90000"/>
              </a:lnSpc>
            </a:pPr>
            <a:r>
              <a:rPr lang="en-US" sz="1100">
                <a:ea typeface="ＭＳ Ｐゴシック" pitchFamily="34" charset="-128"/>
              </a:rPr>
              <a:t>Protectant fungicides must be applied to plants before disease develops. Once mildew growth is mild to moderate, it is generally too late for protective fungicides to effectively control powdery mildew except for on new plant growth. Good coverage of all susceptible plant parts is essential. As plants grow and produce new tissue, additional applications may be necessary. </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E4E803A-FEAA-4F0B-83DC-D04D1E771640}" type="slidenum">
              <a:rPr lang="en-US" smtClean="0">
                <a:latin typeface="Calibri" pitchFamily="34" charset="0"/>
              </a:rPr>
              <a:pPr eaLnBrk="1" hangingPunct="1"/>
              <a:t>33</a:t>
            </a:fld>
            <a:endParaRPr lang="en-US" smtClean="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 which lists the pesticide active ingredients registered for that pest in California.</a:t>
            </a:r>
          </a:p>
          <a:p>
            <a:r>
              <a:rPr lang="en-US" smtClean="0">
                <a:ea typeface="ＭＳ Ｐゴシック" pitchFamily="34" charset="-128"/>
              </a:rPr>
              <a:t>The table illustrates the potential hazard of each AI to the category listed: Water quality and aquatic wildlife, beneficials, honeybees, and people/mammals, to help you determine which product best matches your situation.</a:t>
            </a:r>
          </a:p>
          <a:p>
            <a:endParaRPr lang="en-US" smtClean="0">
              <a:ea typeface="ＭＳ Ｐゴシック" pitchFamily="34" charset="-128"/>
            </a:endParaRPr>
          </a:p>
          <a:p>
            <a:r>
              <a:rPr lang="en-US" smtClean="0">
                <a:ea typeface="ＭＳ Ｐゴシック" pitchFamily="34" charset="-128"/>
              </a:rPr>
              <a:t>Clicking on the name of the AI (for instance, horticultural oil)…</a:t>
            </a:r>
          </a:p>
          <a:p>
            <a:endParaRPr lang="en-US" smtClean="0">
              <a:ea typeface="ＭＳ Ｐゴシック" pitchFamily="34" charset="-128"/>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2F73859-E9EA-48B2-8A83-0990EAFD9E43}" type="slidenum">
              <a:rPr lang="en-US" smtClean="0">
                <a:latin typeface="Calibri" pitchFamily="34" charset="0"/>
              </a:rPr>
              <a:pPr eaLnBrk="1" hangingPunct="1"/>
              <a:t>36</a:t>
            </a:fld>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smtClean="0">
                <a:ea typeface="ＭＳ Ｐゴシック" pitchFamily="34" charset="-128"/>
              </a:rPr>
              <a:t>Pesticides are substances that </a:t>
            </a:r>
          </a:p>
          <a:p>
            <a:pPr marL="171428" indent="-171428">
              <a:spcBef>
                <a:spcPct val="0"/>
              </a:spcBef>
              <a:buFont typeface="Arial" pitchFamily="34" charset="0"/>
              <a:buChar char="•"/>
              <a:defRPr/>
            </a:pPr>
            <a:r>
              <a:rPr lang="en-US" dirty="0" smtClean="0">
                <a:ea typeface="ＭＳ Ｐゴシック" pitchFamily="34" charset="-128"/>
              </a:rPr>
              <a:t>control, </a:t>
            </a:r>
          </a:p>
          <a:p>
            <a:pPr marL="171428" indent="-171428">
              <a:spcBef>
                <a:spcPct val="0"/>
              </a:spcBef>
              <a:buFont typeface="Arial" pitchFamily="34" charset="0"/>
              <a:buChar char="•"/>
              <a:defRPr/>
            </a:pPr>
            <a:r>
              <a:rPr lang="en-US" dirty="0" smtClean="0">
                <a:ea typeface="ＭＳ Ｐゴシック" pitchFamily="34" charset="-128"/>
              </a:rPr>
              <a:t>prevent </a:t>
            </a:r>
          </a:p>
          <a:p>
            <a:pPr marL="171428" indent="-171428">
              <a:spcBef>
                <a:spcPct val="0"/>
              </a:spcBef>
              <a:buFont typeface="Arial" pitchFamily="34" charset="0"/>
              <a:buChar char="•"/>
              <a:defRPr/>
            </a:pPr>
            <a:r>
              <a:rPr lang="en-US" dirty="0" smtClean="0">
                <a:ea typeface="ＭＳ Ｐゴシック" pitchFamily="34" charset="-128"/>
              </a:rPr>
              <a:t>or repel</a:t>
            </a:r>
          </a:p>
          <a:p>
            <a:pPr eaLnBrk="1" hangingPunct="1">
              <a:spcBef>
                <a:spcPct val="0"/>
              </a:spcBef>
              <a:defRPr/>
            </a:pPr>
            <a:r>
              <a:rPr lang="en-US" dirty="0" smtClean="0">
                <a:ea typeface="ＭＳ Ｐゴシック" pitchFamily="34" charset="-128"/>
              </a:rPr>
              <a:t>pests.  </a:t>
            </a:r>
          </a:p>
          <a:p>
            <a:pPr eaLnBrk="1" hangingPunct="1">
              <a:spcBef>
                <a:spcPct val="0"/>
              </a:spcBef>
              <a:defRPr/>
            </a:pPr>
            <a:endParaRPr lang="en-US" dirty="0" smtClean="0">
              <a:ea typeface="ＭＳ Ｐゴシック" pitchFamily="34" charset="-128"/>
            </a:endParaRPr>
          </a:p>
          <a:p>
            <a:pPr eaLnBrk="1" hangingPunct="1">
              <a:spcBef>
                <a:spcPct val="0"/>
              </a:spcBef>
              <a:defRPr/>
            </a:pPr>
            <a:r>
              <a:rPr lang="en-US" dirty="0" smtClean="0">
                <a:latin typeface="Arial" pitchFamily="34" charset="0"/>
                <a:ea typeface="ＭＳ Ｐゴシック" pitchFamily="34" charset="-128"/>
              </a:rPr>
              <a:t>The term pesticide applies to a range of products that control different types of pests.  These include </a:t>
            </a:r>
          </a:p>
          <a:p>
            <a:pPr marL="171428" indent="-171428">
              <a:spcBef>
                <a:spcPct val="0"/>
              </a:spcBef>
              <a:buFont typeface="Arial" pitchFamily="34" charset="0"/>
              <a:buChar char="•"/>
              <a:defRPr/>
            </a:pPr>
            <a:r>
              <a:rPr lang="en-US" dirty="0" smtClean="0">
                <a:latin typeface="Arial" pitchFamily="34" charset="0"/>
                <a:ea typeface="ＭＳ Ｐゴシック" pitchFamily="34" charset="-128"/>
              </a:rPr>
              <a:t>herbicides, </a:t>
            </a:r>
          </a:p>
          <a:p>
            <a:pPr marL="171428" indent="-171428">
              <a:spcBef>
                <a:spcPct val="0"/>
              </a:spcBef>
              <a:buFont typeface="Arial" pitchFamily="34" charset="0"/>
              <a:buChar char="•"/>
              <a:defRPr/>
            </a:pPr>
            <a:r>
              <a:rPr lang="en-US" dirty="0" smtClean="0">
                <a:latin typeface="Arial" pitchFamily="34" charset="0"/>
                <a:ea typeface="ＭＳ Ｐゴシック" pitchFamily="34" charset="-128"/>
              </a:rPr>
              <a:t>insecticides, </a:t>
            </a:r>
          </a:p>
          <a:p>
            <a:pPr marL="171428" indent="-171428">
              <a:spcBef>
                <a:spcPct val="0"/>
              </a:spcBef>
              <a:buFont typeface="Arial" pitchFamily="34" charset="0"/>
              <a:buChar char="•"/>
              <a:defRPr/>
            </a:pPr>
            <a:r>
              <a:rPr lang="en-US" dirty="0" smtClean="0">
                <a:latin typeface="Arial" pitchFamily="34" charset="0"/>
                <a:ea typeface="ＭＳ Ｐゴシック" pitchFamily="34" charset="-128"/>
              </a:rPr>
              <a:t>fungicides </a:t>
            </a:r>
          </a:p>
          <a:p>
            <a:pPr marL="171428" indent="-171428">
              <a:spcBef>
                <a:spcPct val="0"/>
              </a:spcBef>
              <a:buFont typeface="Arial" pitchFamily="34" charset="0"/>
              <a:buChar char="•"/>
              <a:defRPr/>
            </a:pPr>
            <a:r>
              <a:rPr lang="en-US" dirty="0" smtClean="0">
                <a:latin typeface="Arial" pitchFamily="34" charset="0"/>
                <a:ea typeface="ＭＳ Ｐゴシック" pitchFamily="34" charset="-128"/>
              </a:rPr>
              <a:t>and rodenticides.</a:t>
            </a:r>
          </a:p>
          <a:p>
            <a:pPr eaLnBrk="1" hangingPunct="1">
              <a:spcBef>
                <a:spcPct val="0"/>
              </a:spcBef>
              <a:defRPr/>
            </a:pPr>
            <a:endParaRPr lang="en-US" dirty="0" smtClean="0">
              <a:ea typeface="ＭＳ Ｐゴシック" pitchFamily="34"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5A218DA-2CE8-4833-BEBC-8DFAF9B8158A}" type="slidenum">
              <a:rPr lang="en-US" smtClean="0">
                <a:latin typeface="Calibri" pitchFamily="34" charset="0"/>
              </a:rPr>
              <a:pPr eaLnBrk="1" hangingPunct="1"/>
              <a:t>6</a:t>
            </a:fld>
            <a:endParaRPr lang="en-US" smtClean="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F688A15-02A6-4CE2-9D94-27767B779C73}" type="slidenum">
              <a:rPr lang="en-US" smtClean="0">
                <a:latin typeface="Times" charset="0"/>
              </a:rPr>
              <a:pPr eaLnBrk="1" hangingPunct="1"/>
              <a:t>37</a:t>
            </a:fld>
            <a:endParaRPr lang="en-US" smtClean="0">
              <a:latin typeface="Times" charset="0"/>
            </a:endParaRPr>
          </a:p>
        </p:txBody>
      </p:sp>
      <p:sp>
        <p:nvSpPr>
          <p:cNvPr id="75779" name="Rectangle 1026"/>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5780" name="Rectangle 1027"/>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smtClean="0">
                <a:ea typeface="ＭＳ Ｐゴシック" pitchFamily="34" charset="-128"/>
              </a:rPr>
              <a:t>…will take you to a page that gives additional information on that AI, pests for which this AI is mentioned in the Pest Notes, and examples of trade names of pesticide products (not shown here).</a:t>
            </a:r>
          </a:p>
          <a:p>
            <a:endParaRPr lang="en-US" smtClean="0">
              <a:latin typeface="Times New Roman" pitchFamily="18"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Here are some web sites that provide information on pesticide toxicity and risks.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For information on what pesticides to use against specific pests, go to the UC IPM home and garden web site.</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8B9175B-1A63-47F4-800E-1AB11BE0B9AD}" type="slidenum">
              <a:rPr lang="en-US" smtClean="0">
                <a:latin typeface="Calibri" pitchFamily="34" charset="0"/>
              </a:rPr>
              <a:pPr eaLnBrk="1" hangingPunct="1"/>
              <a:t>39</a:t>
            </a:fld>
            <a:endParaRPr lang="en-US" smtClean="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3233" indent="-293551" eaLnBrk="0" hangingPunct="0">
              <a:defRPr sz="2500">
                <a:solidFill>
                  <a:schemeClr val="tx1"/>
                </a:solidFill>
                <a:latin typeface="Times New Roman" pitchFamily="18" charset="0"/>
              </a:defRPr>
            </a:lvl2pPr>
            <a:lvl3pPr marL="1174204" indent="-234841" eaLnBrk="0" hangingPunct="0">
              <a:defRPr sz="2500">
                <a:solidFill>
                  <a:schemeClr val="tx1"/>
                </a:solidFill>
                <a:latin typeface="Times New Roman" pitchFamily="18" charset="0"/>
              </a:defRPr>
            </a:lvl3pPr>
            <a:lvl4pPr marL="1643885" indent="-234841" eaLnBrk="0" hangingPunct="0">
              <a:defRPr sz="2500">
                <a:solidFill>
                  <a:schemeClr val="tx1"/>
                </a:solidFill>
                <a:latin typeface="Times New Roman" pitchFamily="18" charset="0"/>
              </a:defRPr>
            </a:lvl4pPr>
            <a:lvl5pPr marL="2113567" indent="-234841" eaLnBrk="0" hangingPunct="0">
              <a:defRPr sz="2500">
                <a:solidFill>
                  <a:schemeClr val="tx1"/>
                </a:solidFill>
                <a:latin typeface="Times New Roman" pitchFamily="18" charset="0"/>
              </a:defRPr>
            </a:lvl5pPr>
            <a:lvl6pPr marL="2583249" indent="-234841" eaLnBrk="0" fontAlgn="base" hangingPunct="0">
              <a:spcBef>
                <a:spcPct val="0"/>
              </a:spcBef>
              <a:spcAft>
                <a:spcPct val="0"/>
              </a:spcAft>
              <a:defRPr sz="2500">
                <a:solidFill>
                  <a:schemeClr val="tx1"/>
                </a:solidFill>
                <a:latin typeface="Times New Roman" pitchFamily="18" charset="0"/>
              </a:defRPr>
            </a:lvl6pPr>
            <a:lvl7pPr marL="3052930" indent="-234841" eaLnBrk="0" fontAlgn="base" hangingPunct="0">
              <a:spcBef>
                <a:spcPct val="0"/>
              </a:spcBef>
              <a:spcAft>
                <a:spcPct val="0"/>
              </a:spcAft>
              <a:defRPr sz="2500">
                <a:solidFill>
                  <a:schemeClr val="tx1"/>
                </a:solidFill>
                <a:latin typeface="Times New Roman" pitchFamily="18" charset="0"/>
              </a:defRPr>
            </a:lvl7pPr>
            <a:lvl8pPr marL="3522612" indent="-234841" eaLnBrk="0" fontAlgn="base" hangingPunct="0">
              <a:spcBef>
                <a:spcPct val="0"/>
              </a:spcBef>
              <a:spcAft>
                <a:spcPct val="0"/>
              </a:spcAft>
              <a:defRPr sz="2500">
                <a:solidFill>
                  <a:schemeClr val="tx1"/>
                </a:solidFill>
                <a:latin typeface="Times New Roman" pitchFamily="18" charset="0"/>
              </a:defRPr>
            </a:lvl8pPr>
            <a:lvl9pPr marL="3992293" indent="-234841" eaLnBrk="0" fontAlgn="base" hangingPunct="0">
              <a:spcBef>
                <a:spcPct val="0"/>
              </a:spcBef>
              <a:spcAft>
                <a:spcPct val="0"/>
              </a:spcAft>
              <a:defRPr sz="2500">
                <a:solidFill>
                  <a:schemeClr val="tx1"/>
                </a:solidFill>
                <a:latin typeface="Times New Roman" pitchFamily="18" charset="0"/>
              </a:defRPr>
            </a:lvl9pPr>
          </a:lstStyle>
          <a:p>
            <a:pPr eaLnBrk="1" hangingPunct="1"/>
            <a:fld id="{22F0A3B8-0287-404D-9A2F-ACB1DD50AF6F}" type="slidenum">
              <a:rPr lang="en-US" altLang="en-US" sz="1200">
                <a:ea typeface="MS PGothic" pitchFamily="34" charset="-128"/>
              </a:rPr>
              <a:pPr eaLnBrk="1" hangingPunct="1"/>
              <a:t>40</a:t>
            </a:fld>
            <a:endParaRPr lang="en-US" altLang="en-US" sz="1200">
              <a:ea typeface="MS PGothic" pitchFamily="34" charset="-128"/>
            </a:endParaRPr>
          </a:p>
        </p:txBody>
      </p:sp>
      <p:sp>
        <p:nvSpPr>
          <p:cNvPr id="86019" name="Rectangle 2"/>
          <p:cNvSpPr>
            <a:spLocks noGrp="1" noRot="1" noChangeAspect="1" noTextEdit="1"/>
          </p:cNvSpPr>
          <p:nvPr>
            <p:ph type="sldImg"/>
          </p:nvPr>
        </p:nvSpPr>
        <p:spPr>
          <a:xfrm>
            <a:off x="1195388" y="703263"/>
            <a:ext cx="4687887" cy="3514725"/>
          </a:xfrm>
          <a:ln/>
        </p:spPr>
      </p:sp>
      <p:sp>
        <p:nvSpPr>
          <p:cNvPr id="86020"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75" tIns="47688" rIns="95375" bIns="47688"/>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90C74E0-954E-4597-B555-B9F660E4240C}" type="slidenum">
              <a:rPr lang="en-US" smtClean="0">
                <a:latin typeface="Calibri" pitchFamily="34" charset="0"/>
              </a:rPr>
              <a:pPr eaLnBrk="1" hangingPunct="1"/>
              <a:t>7</a:t>
            </a:fld>
            <a:endParaRPr lang="en-US" smtClean="0">
              <a:latin typeface="Calibri" pitchFamily="34" charset="0"/>
            </a:endParaRPr>
          </a:p>
        </p:txBody>
      </p:sp>
      <p:sp>
        <p:nvSpPr>
          <p:cNvPr id="48131"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1027"/>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b="1" dirty="0" smtClean="0">
                <a:latin typeface="Arial" pitchFamily="34" charset="0"/>
                <a:ea typeface="ＭＳ Ｐゴシック" pitchFamily="34" charset="-128"/>
              </a:rPr>
              <a:t>Herbicides </a:t>
            </a:r>
          </a:p>
          <a:p>
            <a:pPr eaLnBrk="1" hangingPunct="1">
              <a:spcBef>
                <a:spcPct val="0"/>
              </a:spcBef>
              <a:defRPr/>
            </a:pPr>
            <a:r>
              <a:rPr lang="en-US" dirty="0" smtClean="0">
                <a:latin typeface="Arial" pitchFamily="34" charset="0"/>
                <a:ea typeface="ＭＳ Ｐゴシック" pitchFamily="34" charset="-128"/>
              </a:rPr>
              <a:t>Pesticides used to control weeds are called Herbicides (also know as weed killers). </a:t>
            </a:r>
          </a:p>
          <a:p>
            <a:pPr eaLnBrk="1" hangingPunct="1">
              <a:spcBef>
                <a:spcPct val="0"/>
              </a:spcBef>
              <a:defRPr/>
            </a:pPr>
            <a:r>
              <a:rPr lang="en-US" b="1" dirty="0" smtClean="0">
                <a:latin typeface="Arial" pitchFamily="34" charset="0"/>
                <a:ea typeface="ＭＳ Ｐゴシック" pitchFamily="34" charset="-128"/>
              </a:rPr>
              <a:t>Active ingredient </a:t>
            </a:r>
            <a:r>
              <a:rPr lang="en-US" dirty="0" smtClean="0">
                <a:latin typeface="Arial" pitchFamily="34" charset="0"/>
                <a:ea typeface="ＭＳ Ｐゴシック" pitchFamily="34" charset="-128"/>
              </a:rPr>
              <a:t>examples include </a:t>
            </a:r>
          </a:p>
          <a:p>
            <a:pPr marL="171428" indent="-171428">
              <a:spcBef>
                <a:spcPct val="0"/>
              </a:spcBef>
              <a:buFont typeface="Arial" pitchFamily="34" charset="0"/>
              <a:buChar char="•"/>
              <a:defRPr/>
            </a:pPr>
            <a:r>
              <a:rPr lang="en-US" dirty="0" smtClean="0">
                <a:latin typeface="Arial" pitchFamily="34" charset="0"/>
                <a:ea typeface="ＭＳ Ｐゴシック" pitchFamily="34" charset="-128"/>
              </a:rPr>
              <a:t>glyphosate, </a:t>
            </a:r>
          </a:p>
          <a:p>
            <a:pPr marL="171428" indent="-171428">
              <a:spcBef>
                <a:spcPct val="0"/>
              </a:spcBef>
              <a:buFont typeface="Arial" pitchFamily="34" charset="0"/>
              <a:buChar char="•"/>
              <a:defRPr/>
            </a:pPr>
            <a:r>
              <a:rPr lang="en-US" dirty="0" smtClean="0">
                <a:latin typeface="Arial" pitchFamily="34" charset="0"/>
                <a:ea typeface="ＭＳ Ｐゴシック" pitchFamily="34" charset="-128"/>
              </a:rPr>
              <a:t>2,4-D, </a:t>
            </a:r>
          </a:p>
          <a:p>
            <a:pPr marL="171428" indent="-171428">
              <a:spcBef>
                <a:spcPct val="0"/>
              </a:spcBef>
              <a:buFont typeface="Arial" pitchFamily="34" charset="0"/>
              <a:buChar char="•"/>
              <a:defRPr/>
            </a:pPr>
            <a:r>
              <a:rPr lang="en-US" dirty="0" err="1" smtClean="0">
                <a:latin typeface="Arial" pitchFamily="34" charset="0"/>
                <a:ea typeface="ＭＳ Ｐゴシック" pitchFamily="34" charset="-128"/>
              </a:rPr>
              <a:t>benefin</a:t>
            </a:r>
            <a:r>
              <a:rPr lang="en-US" dirty="0" smtClean="0">
                <a:latin typeface="Arial" pitchFamily="34" charset="0"/>
                <a:ea typeface="ＭＳ Ｐゴシック" pitchFamily="34" charset="-128"/>
              </a:rPr>
              <a:t> </a:t>
            </a:r>
          </a:p>
          <a:p>
            <a:pPr marL="171428" indent="-171428">
              <a:spcBef>
                <a:spcPct val="0"/>
              </a:spcBef>
              <a:buFont typeface="Arial" pitchFamily="34" charset="0"/>
              <a:buChar char="•"/>
              <a:defRPr/>
            </a:pPr>
            <a:r>
              <a:rPr lang="en-US" dirty="0" smtClean="0">
                <a:latin typeface="Arial" pitchFamily="34" charset="0"/>
                <a:ea typeface="ＭＳ Ｐゴシック" pitchFamily="34" charset="-128"/>
              </a:rPr>
              <a:t>and </a:t>
            </a:r>
            <a:r>
              <a:rPr lang="en-US" dirty="0" err="1" smtClean="0">
                <a:latin typeface="Arial" pitchFamily="34" charset="0"/>
                <a:ea typeface="ＭＳ Ｐゴシック" pitchFamily="34" charset="-128"/>
              </a:rPr>
              <a:t>trifluralin</a:t>
            </a:r>
            <a:r>
              <a:rPr lang="en-US" dirty="0" smtClean="0">
                <a:latin typeface="Arial" pitchFamily="34" charset="0"/>
                <a:ea typeface="ＭＳ Ｐゴシック" pitchFamily="34" charset="-128"/>
              </a:rPr>
              <a:t>.</a:t>
            </a:r>
          </a:p>
          <a:p>
            <a:pPr eaLnBrk="1" hangingPunct="1">
              <a:spcBef>
                <a:spcPct val="0"/>
              </a:spcBef>
              <a:defRPr/>
            </a:pPr>
            <a:endParaRPr lang="en-US" b="1" dirty="0" smtClean="0">
              <a:latin typeface="Arial" pitchFamily="34" charset="0"/>
              <a:ea typeface="ＭＳ Ｐゴシック" pitchFamily="34" charset="-128"/>
            </a:endParaRPr>
          </a:p>
          <a:p>
            <a:pPr eaLnBrk="1" hangingPunct="1">
              <a:spcBef>
                <a:spcPct val="0"/>
              </a:spcBef>
              <a:defRPr/>
            </a:pPr>
            <a:r>
              <a:rPr lang="en-US" b="1" dirty="0" smtClean="0">
                <a:latin typeface="Arial" pitchFamily="34" charset="0"/>
                <a:ea typeface="ＭＳ Ｐゴシック" pitchFamily="34" charset="-128"/>
              </a:rPr>
              <a:t>Fungicides</a:t>
            </a:r>
          </a:p>
          <a:p>
            <a:pPr eaLnBrk="1" hangingPunct="1">
              <a:spcBef>
                <a:spcPct val="0"/>
              </a:spcBef>
              <a:defRPr/>
            </a:pPr>
            <a:r>
              <a:rPr lang="en-US" dirty="0" smtClean="0">
                <a:latin typeface="Arial" pitchFamily="34" charset="0"/>
                <a:ea typeface="ＭＳ Ｐゴシック" pitchFamily="34" charset="-128"/>
              </a:rPr>
              <a:t>Pesticides used to control fungi and other plant pathogens are called Fungicides.  </a:t>
            </a:r>
          </a:p>
          <a:p>
            <a:pPr eaLnBrk="1" hangingPunct="1">
              <a:spcBef>
                <a:spcPct val="0"/>
              </a:spcBef>
              <a:defRPr/>
            </a:pPr>
            <a:endParaRPr lang="en-US" dirty="0">
              <a:latin typeface="Arial" pitchFamily="34" charset="0"/>
              <a:ea typeface="ＭＳ Ｐゴシック" pitchFamily="34" charset="-128"/>
            </a:endParaRPr>
          </a:p>
          <a:p>
            <a:pPr eaLnBrk="1" hangingPunct="1">
              <a:spcBef>
                <a:spcPct val="0"/>
              </a:spcBef>
              <a:defRPr/>
            </a:pPr>
            <a:r>
              <a:rPr lang="en-US" b="1" dirty="0" smtClean="0">
                <a:latin typeface="Arial" pitchFamily="34" charset="0"/>
                <a:ea typeface="ＭＳ Ｐゴシック" pitchFamily="34" charset="-128"/>
              </a:rPr>
              <a:t>Examples</a:t>
            </a:r>
            <a:r>
              <a:rPr lang="en-US" dirty="0" smtClean="0">
                <a:latin typeface="Arial" pitchFamily="34" charset="0"/>
                <a:ea typeface="ＭＳ Ｐゴシック" pitchFamily="34" charset="-128"/>
              </a:rPr>
              <a:t> include </a:t>
            </a:r>
          </a:p>
          <a:p>
            <a:pPr marL="171428" indent="-171428">
              <a:spcBef>
                <a:spcPct val="0"/>
              </a:spcBef>
              <a:buFont typeface="Arial" pitchFamily="34" charset="0"/>
              <a:buChar char="•"/>
              <a:defRPr/>
            </a:pPr>
            <a:r>
              <a:rPr lang="en-US" dirty="0" smtClean="0">
                <a:latin typeface="Arial" pitchFamily="34" charset="0"/>
                <a:ea typeface="ＭＳ Ｐゴシック" pitchFamily="34" charset="-128"/>
              </a:rPr>
              <a:t>sulfur, </a:t>
            </a:r>
          </a:p>
          <a:p>
            <a:pPr marL="171428" indent="-171428">
              <a:spcBef>
                <a:spcPct val="0"/>
              </a:spcBef>
              <a:buFont typeface="Arial" pitchFamily="34" charset="0"/>
              <a:buChar char="•"/>
              <a:defRPr/>
            </a:pPr>
            <a:r>
              <a:rPr lang="en-US" dirty="0" smtClean="0">
                <a:latin typeface="Arial" pitchFamily="34" charset="0"/>
                <a:ea typeface="ＭＳ Ｐゴシック" pitchFamily="34" charset="-128"/>
              </a:rPr>
              <a:t>copper, </a:t>
            </a:r>
          </a:p>
          <a:p>
            <a:pPr marL="171428" indent="-171428">
              <a:spcBef>
                <a:spcPct val="0"/>
              </a:spcBef>
              <a:buFont typeface="Arial" pitchFamily="34" charset="0"/>
              <a:buChar char="•"/>
              <a:defRPr/>
            </a:pPr>
            <a:r>
              <a:rPr lang="en-US" dirty="0" err="1" smtClean="0">
                <a:latin typeface="Arial" pitchFamily="34" charset="0"/>
                <a:ea typeface="ＭＳ Ｐゴシック" pitchFamily="34" charset="-128"/>
              </a:rPr>
              <a:t>chlorothalonil</a:t>
            </a:r>
            <a:r>
              <a:rPr lang="en-US" dirty="0" smtClean="0">
                <a:latin typeface="Arial" pitchFamily="34" charset="0"/>
                <a:ea typeface="ＭＳ Ｐゴシック" pitchFamily="34" charset="-128"/>
              </a:rPr>
              <a:t>, </a:t>
            </a:r>
          </a:p>
          <a:p>
            <a:pPr marL="171428" indent="-171428">
              <a:spcBef>
                <a:spcPct val="0"/>
              </a:spcBef>
              <a:buFont typeface="Arial" pitchFamily="34" charset="0"/>
              <a:buChar char="•"/>
              <a:defRPr/>
            </a:pPr>
            <a:r>
              <a:rPr lang="en-US" dirty="0" smtClean="0">
                <a:latin typeface="Arial" pitchFamily="34" charset="0"/>
                <a:ea typeface="ＭＳ Ｐゴシック" pitchFamily="34" charset="-128"/>
              </a:rPr>
              <a:t>and certain fungicidal soaps and oils.</a:t>
            </a:r>
          </a:p>
          <a:p>
            <a:pPr eaLnBrk="1" hangingPunct="1">
              <a:spcBef>
                <a:spcPct val="0"/>
              </a:spcBef>
              <a:defRPr/>
            </a:pPr>
            <a:endParaRPr lang="en-US" dirty="0" smtClean="0">
              <a:latin typeface="Arial" pitchFamily="34" charset="0"/>
              <a:ea typeface="ＭＳ Ｐゴシック" pitchFamily="34" charset="-128"/>
            </a:endParaRPr>
          </a:p>
          <a:p>
            <a:pPr eaLnBrk="1" hangingPunct="1">
              <a:spcBef>
                <a:spcPct val="0"/>
              </a:spcBef>
              <a:defRPr/>
            </a:pPr>
            <a:r>
              <a:rPr lang="en-US" dirty="0" smtClean="0">
                <a:latin typeface="Arial" pitchFamily="34" charset="0"/>
                <a:ea typeface="ＭＳ Ｐゴシック" pitchFamily="34" charset="-128"/>
              </a:rPr>
              <a:t> </a:t>
            </a:r>
          </a:p>
          <a:p>
            <a:pPr eaLnBrk="1" hangingPunct="1">
              <a:spcBef>
                <a:spcPct val="0"/>
              </a:spcBef>
              <a:defRPr/>
            </a:pPr>
            <a:endParaRPr lang="es-ES_tradnl" dirty="0"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DF31F14-FCA3-4D97-B2AB-0413413C154D}" type="slidenum">
              <a:rPr lang="en-US" smtClean="0">
                <a:latin typeface="Calibri" pitchFamily="34" charset="0"/>
              </a:rPr>
              <a:pPr eaLnBrk="1" hangingPunct="1"/>
              <a:t>8</a:t>
            </a:fld>
            <a:endParaRPr lang="en-US" smtClean="0">
              <a:latin typeface="Calibri" pitchFamily="34" charset="0"/>
            </a:endParaRPr>
          </a:p>
        </p:txBody>
      </p:sp>
      <p:sp>
        <p:nvSpPr>
          <p:cNvPr id="4915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1027"/>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b="1" dirty="0" smtClean="0">
                <a:latin typeface="Arial" pitchFamily="34" charset="0"/>
                <a:ea typeface="ＭＳ Ｐゴシック" pitchFamily="34" charset="-128"/>
              </a:rPr>
              <a:t>INSECTICIDES</a:t>
            </a:r>
          </a:p>
          <a:p>
            <a:pPr eaLnBrk="1" hangingPunct="1">
              <a:spcBef>
                <a:spcPct val="0"/>
              </a:spcBef>
              <a:defRPr/>
            </a:pPr>
            <a:r>
              <a:rPr lang="en-US" dirty="0" smtClean="0">
                <a:latin typeface="Arial" pitchFamily="34" charset="0"/>
                <a:ea typeface="ＭＳ Ｐゴシック" pitchFamily="34" charset="-128"/>
              </a:rPr>
              <a:t>Pesticides applied to control insects are called INSECTICIDES.  There are many insecticides available for use in landscapes.  </a:t>
            </a:r>
          </a:p>
          <a:p>
            <a:pPr eaLnBrk="1" hangingPunct="1">
              <a:spcBef>
                <a:spcPct val="0"/>
              </a:spcBef>
              <a:defRPr/>
            </a:pPr>
            <a:endParaRPr lang="en-US" dirty="0">
              <a:latin typeface="Arial" pitchFamily="34" charset="0"/>
              <a:ea typeface="ＭＳ Ｐゴシック" pitchFamily="34" charset="-128"/>
            </a:endParaRPr>
          </a:p>
          <a:p>
            <a:pPr eaLnBrk="1" hangingPunct="1">
              <a:spcBef>
                <a:spcPct val="0"/>
              </a:spcBef>
              <a:defRPr/>
            </a:pPr>
            <a:r>
              <a:rPr lang="en-US" dirty="0" smtClean="0">
                <a:latin typeface="Arial" pitchFamily="34" charset="0"/>
                <a:ea typeface="ＭＳ Ｐゴシック" pitchFamily="34" charset="-128"/>
              </a:rPr>
              <a:t>Some of the most common active ingredients are listed here including </a:t>
            </a:r>
          </a:p>
          <a:p>
            <a:pPr marL="171428" indent="-171428">
              <a:spcBef>
                <a:spcPct val="0"/>
              </a:spcBef>
              <a:buFont typeface="Arial" pitchFamily="34" charset="0"/>
              <a:buChar char="•"/>
              <a:defRPr/>
            </a:pPr>
            <a:r>
              <a:rPr lang="en-US" dirty="0" err="1" smtClean="0">
                <a:latin typeface="Arial" pitchFamily="34" charset="0"/>
                <a:ea typeface="ＭＳ Ｐゴシック" pitchFamily="34" charset="-128"/>
              </a:rPr>
              <a:t>imidacloprid</a:t>
            </a:r>
            <a:r>
              <a:rPr lang="en-US" dirty="0" smtClean="0">
                <a:latin typeface="Arial" pitchFamily="34" charset="0"/>
                <a:ea typeface="ＭＳ Ｐゴシック" pitchFamily="34" charset="-128"/>
              </a:rPr>
              <a:t>, </a:t>
            </a:r>
          </a:p>
          <a:p>
            <a:pPr marL="171428" indent="-171428">
              <a:spcBef>
                <a:spcPct val="0"/>
              </a:spcBef>
              <a:buFont typeface="Arial" pitchFamily="34" charset="0"/>
              <a:buChar char="•"/>
              <a:defRPr/>
            </a:pPr>
            <a:r>
              <a:rPr lang="en-US" dirty="0" err="1" smtClean="0">
                <a:latin typeface="Arial" pitchFamily="34" charset="0"/>
                <a:ea typeface="ＭＳ Ｐゴシック" pitchFamily="34" charset="-128"/>
              </a:rPr>
              <a:t>carbaryl</a:t>
            </a:r>
            <a:r>
              <a:rPr lang="en-US" dirty="0" smtClean="0">
                <a:latin typeface="Arial" pitchFamily="34" charset="0"/>
                <a:ea typeface="ＭＳ Ｐゴシック" pitchFamily="34" charset="-128"/>
              </a:rPr>
              <a:t>, </a:t>
            </a:r>
          </a:p>
          <a:p>
            <a:pPr marL="171428" indent="-171428">
              <a:spcBef>
                <a:spcPct val="0"/>
              </a:spcBef>
              <a:buFont typeface="Arial" pitchFamily="34" charset="0"/>
              <a:buChar char="•"/>
              <a:defRPr/>
            </a:pPr>
            <a:r>
              <a:rPr lang="en-US" dirty="0" err="1" smtClean="0">
                <a:latin typeface="Arial" pitchFamily="34" charset="0"/>
                <a:ea typeface="ＭＳ Ｐゴシック" pitchFamily="34" charset="-128"/>
              </a:rPr>
              <a:t>malathion</a:t>
            </a:r>
            <a:r>
              <a:rPr lang="en-US" dirty="0" smtClean="0">
                <a:latin typeface="Arial" pitchFamily="34" charset="0"/>
                <a:ea typeface="ＭＳ Ｐゴシック" pitchFamily="34" charset="-128"/>
              </a:rPr>
              <a:t>, </a:t>
            </a:r>
          </a:p>
          <a:p>
            <a:pPr marL="171428" indent="-171428">
              <a:spcBef>
                <a:spcPct val="0"/>
              </a:spcBef>
              <a:buFont typeface="Arial" pitchFamily="34" charset="0"/>
              <a:buChar char="•"/>
              <a:defRPr/>
            </a:pPr>
            <a:r>
              <a:rPr lang="en-US" dirty="0" err="1" smtClean="0">
                <a:latin typeface="Arial" pitchFamily="34" charset="0"/>
                <a:ea typeface="ＭＳ Ｐゴシック" pitchFamily="34" charset="-128"/>
              </a:rPr>
              <a:t>pyrethrin</a:t>
            </a:r>
            <a:r>
              <a:rPr lang="en-US" dirty="0" smtClean="0">
                <a:latin typeface="Arial" pitchFamily="34" charset="0"/>
                <a:ea typeface="ＭＳ Ｐゴシック" pitchFamily="34" charset="-128"/>
              </a:rPr>
              <a:t>, </a:t>
            </a:r>
          </a:p>
          <a:p>
            <a:pPr marL="171428" indent="-171428">
              <a:spcBef>
                <a:spcPct val="0"/>
              </a:spcBef>
              <a:buFont typeface="Arial" pitchFamily="34" charset="0"/>
              <a:buChar char="•"/>
              <a:defRPr/>
            </a:pPr>
            <a:r>
              <a:rPr lang="en-US" dirty="0" err="1" smtClean="0">
                <a:latin typeface="Arial" pitchFamily="34" charset="0"/>
                <a:ea typeface="ＭＳ Ｐゴシック" pitchFamily="34" charset="-128"/>
              </a:rPr>
              <a:t>permethrin</a:t>
            </a:r>
            <a:r>
              <a:rPr lang="en-US" dirty="0" smtClean="0">
                <a:latin typeface="Arial" pitchFamily="34" charset="0"/>
                <a:ea typeface="ＭＳ Ｐゴシック" pitchFamily="34" charset="-128"/>
              </a:rPr>
              <a:t>, </a:t>
            </a:r>
          </a:p>
          <a:p>
            <a:pPr marL="171428" indent="-171428">
              <a:spcBef>
                <a:spcPct val="0"/>
              </a:spcBef>
              <a:buFont typeface="Arial" pitchFamily="34" charset="0"/>
              <a:buChar char="•"/>
              <a:defRPr/>
            </a:pPr>
            <a:r>
              <a:rPr lang="en-US" dirty="0" err="1" smtClean="0">
                <a:latin typeface="Arial" pitchFamily="34" charset="0"/>
                <a:ea typeface="ＭＳ Ｐゴシック" pitchFamily="34" charset="-128"/>
              </a:rPr>
              <a:t>bifenthrin</a:t>
            </a:r>
            <a:r>
              <a:rPr lang="en-US" dirty="0" smtClean="0">
                <a:latin typeface="Arial" pitchFamily="34" charset="0"/>
                <a:ea typeface="ＭＳ Ｐゴシック" pitchFamily="34" charset="-128"/>
              </a:rPr>
              <a:t>, </a:t>
            </a:r>
          </a:p>
          <a:p>
            <a:pPr marL="171428" indent="-171428">
              <a:spcBef>
                <a:spcPct val="0"/>
              </a:spcBef>
              <a:buFont typeface="Arial" pitchFamily="34" charset="0"/>
              <a:buChar char="•"/>
              <a:defRPr/>
            </a:pPr>
            <a:r>
              <a:rPr lang="en-US" dirty="0" smtClean="0">
                <a:latin typeface="Arial" pitchFamily="34" charset="0"/>
                <a:ea typeface="ＭＳ Ｐゴシック" pitchFamily="34" charset="-128"/>
              </a:rPr>
              <a:t>and insecticidal oils and soaps.</a:t>
            </a:r>
          </a:p>
          <a:p>
            <a:pPr eaLnBrk="1" hangingPunct="1">
              <a:spcBef>
                <a:spcPct val="0"/>
              </a:spcBef>
              <a:defRPr/>
            </a:pPr>
            <a:endParaRPr lang="en-US" dirty="0" smtClean="0">
              <a:latin typeface="Arial" pitchFamily="34" charset="0"/>
              <a:ea typeface="ＭＳ Ｐゴシック" pitchFamily="34" charset="-128"/>
            </a:endParaRPr>
          </a:p>
          <a:p>
            <a:pPr eaLnBrk="1" hangingPunct="1">
              <a:spcBef>
                <a:spcPct val="0"/>
              </a:spcBef>
              <a:defRPr/>
            </a:pPr>
            <a:r>
              <a:rPr lang="en-US" dirty="0" smtClean="0">
                <a:latin typeface="Arial" pitchFamily="34" charset="0"/>
                <a:ea typeface="ＭＳ Ｐゴシック" pitchFamily="34" charset="-128"/>
              </a:rPr>
              <a:t>Many insecticides also control mites but </a:t>
            </a:r>
            <a:r>
              <a:rPr lang="en-US" u="sng" dirty="0" smtClean="0">
                <a:latin typeface="Arial" pitchFamily="34" charset="0"/>
                <a:ea typeface="ＭＳ Ｐゴシック" pitchFamily="34" charset="-128"/>
              </a:rPr>
              <a:t>pesticides specially formulated to manage mites are called </a:t>
            </a:r>
            <a:r>
              <a:rPr lang="en-US" i="1" u="sng" dirty="0" err="1" smtClean="0">
                <a:latin typeface="Arial" pitchFamily="34" charset="0"/>
                <a:ea typeface="ＭＳ Ｐゴシック" pitchFamily="34" charset="-128"/>
              </a:rPr>
              <a:t>acaricides</a:t>
            </a:r>
            <a:r>
              <a:rPr lang="en-US" u="sng" dirty="0" smtClean="0">
                <a:latin typeface="Arial" pitchFamily="34" charset="0"/>
                <a:ea typeface="ＭＳ Ｐゴシック" pitchFamily="34" charset="-128"/>
              </a:rPr>
              <a:t> or </a:t>
            </a:r>
            <a:r>
              <a:rPr lang="en-US" i="1" u="sng" dirty="0" err="1" smtClean="0">
                <a:latin typeface="Arial" pitchFamily="34" charset="0"/>
                <a:ea typeface="ＭＳ Ｐゴシック" pitchFamily="34" charset="-128"/>
              </a:rPr>
              <a:t>miticides</a:t>
            </a:r>
            <a:r>
              <a:rPr lang="en-US" dirty="0" smtClean="0">
                <a:latin typeface="Arial" pitchFamily="34" charset="0"/>
                <a:ea typeface="ＭＳ Ｐゴシック" pitchFamily="34" charset="-128"/>
              </a:rPr>
              <a:t>.</a:t>
            </a:r>
          </a:p>
          <a:p>
            <a:pPr eaLnBrk="1" hangingPunct="1">
              <a:spcBef>
                <a:spcPct val="0"/>
              </a:spcBef>
              <a:defRPr/>
            </a:pPr>
            <a:endParaRPr lang="es-ES_tradnl" dirty="0"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509347E-6928-4262-811B-FF90F4599C1B}" type="slidenum">
              <a:rPr lang="en-US" smtClean="0">
                <a:latin typeface="Calibri" pitchFamily="34" charset="0"/>
              </a:rPr>
              <a:pPr eaLnBrk="1" hangingPunct="1"/>
              <a:t>9</a:t>
            </a:fld>
            <a:endParaRPr lang="en-US" smtClean="0">
              <a:latin typeface="Calibri" pitchFamily="34" charset="0"/>
            </a:endParaRPr>
          </a:p>
        </p:txBody>
      </p:sp>
      <p:sp>
        <p:nvSpPr>
          <p:cNvPr id="50179"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1027"/>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b="1" dirty="0" smtClean="0">
                <a:latin typeface="Arial" pitchFamily="34" charset="0"/>
                <a:ea typeface="ＭＳ Ｐゴシック" pitchFamily="34" charset="-128"/>
              </a:rPr>
              <a:t>Rodenticides </a:t>
            </a:r>
          </a:p>
          <a:p>
            <a:pPr eaLnBrk="1" hangingPunct="1">
              <a:spcBef>
                <a:spcPct val="0"/>
              </a:spcBef>
              <a:defRPr/>
            </a:pPr>
            <a:r>
              <a:rPr lang="en-US" dirty="0" smtClean="0">
                <a:latin typeface="Arial" pitchFamily="34" charset="0"/>
                <a:ea typeface="ＭＳ Ｐゴシック" pitchFamily="34" charset="-128"/>
              </a:rPr>
              <a:t>Pesticides applied to manage rats, mice, ground squirrels, gophers or other rodents are called Rodenticides.  </a:t>
            </a:r>
          </a:p>
          <a:p>
            <a:pPr eaLnBrk="1" hangingPunct="1">
              <a:spcBef>
                <a:spcPct val="0"/>
              </a:spcBef>
              <a:defRPr/>
            </a:pPr>
            <a:endParaRPr lang="en-US" dirty="0">
              <a:latin typeface="Arial" pitchFamily="34" charset="0"/>
              <a:ea typeface="ＭＳ Ｐゴシック" pitchFamily="34" charset="-128"/>
            </a:endParaRPr>
          </a:p>
          <a:p>
            <a:pPr eaLnBrk="1" hangingPunct="1">
              <a:spcBef>
                <a:spcPct val="0"/>
              </a:spcBef>
              <a:defRPr/>
            </a:pPr>
            <a:r>
              <a:rPr lang="en-US" dirty="0" smtClean="0">
                <a:latin typeface="Arial" pitchFamily="34" charset="0"/>
                <a:ea typeface="ＭＳ Ｐゴシック" pitchFamily="34" charset="-128"/>
              </a:rPr>
              <a:t>Many of these products are quite toxic to pets or wildlife and should be placed in bait boxes or out of reach.  </a:t>
            </a:r>
          </a:p>
          <a:p>
            <a:pPr eaLnBrk="1" hangingPunct="1">
              <a:spcBef>
                <a:spcPct val="0"/>
              </a:spcBef>
              <a:defRPr/>
            </a:pPr>
            <a:r>
              <a:rPr lang="en-US" dirty="0" smtClean="0">
                <a:latin typeface="Arial" pitchFamily="34" charset="0"/>
                <a:ea typeface="ＭＳ Ｐゴシック" pitchFamily="34" charset="-128"/>
              </a:rPr>
              <a:t>Examples include </a:t>
            </a:r>
          </a:p>
          <a:p>
            <a:pPr marL="171428" indent="-171428">
              <a:spcBef>
                <a:spcPct val="0"/>
              </a:spcBef>
              <a:buFont typeface="Arial" pitchFamily="34" charset="0"/>
              <a:buChar char="•"/>
              <a:defRPr/>
            </a:pPr>
            <a:r>
              <a:rPr lang="en-US" dirty="0" smtClean="0">
                <a:latin typeface="Arial" pitchFamily="34" charset="0"/>
                <a:ea typeface="ＭＳ Ｐゴシック" pitchFamily="34" charset="-128"/>
              </a:rPr>
              <a:t>strychnine, </a:t>
            </a:r>
          </a:p>
          <a:p>
            <a:pPr marL="171428" indent="-171428">
              <a:spcBef>
                <a:spcPct val="0"/>
              </a:spcBef>
              <a:buFont typeface="Arial" pitchFamily="34" charset="0"/>
              <a:buChar char="•"/>
              <a:defRPr/>
            </a:pPr>
            <a:r>
              <a:rPr lang="en-US" dirty="0" smtClean="0">
                <a:latin typeface="Arial" pitchFamily="34" charset="0"/>
                <a:ea typeface="ＭＳ Ｐゴシック" pitchFamily="34" charset="-128"/>
              </a:rPr>
              <a:t>warfarin, </a:t>
            </a:r>
          </a:p>
          <a:p>
            <a:pPr marL="171428" indent="-171428">
              <a:spcBef>
                <a:spcPct val="0"/>
              </a:spcBef>
              <a:buFont typeface="Arial" pitchFamily="34" charset="0"/>
              <a:buChar char="•"/>
              <a:defRPr/>
            </a:pPr>
            <a:r>
              <a:rPr lang="en-US" dirty="0" err="1" smtClean="0">
                <a:latin typeface="Arial" pitchFamily="34" charset="0"/>
                <a:ea typeface="ＭＳ Ｐゴシック" pitchFamily="34" charset="-128"/>
              </a:rPr>
              <a:t>diphancinonene</a:t>
            </a:r>
            <a:r>
              <a:rPr lang="en-US" dirty="0" smtClean="0">
                <a:latin typeface="Arial" pitchFamily="34" charset="0"/>
                <a:ea typeface="ＭＳ Ｐゴシック" pitchFamily="34" charset="-128"/>
              </a:rPr>
              <a:t>, </a:t>
            </a:r>
          </a:p>
          <a:p>
            <a:pPr marL="171428" indent="-171428">
              <a:spcBef>
                <a:spcPct val="0"/>
              </a:spcBef>
              <a:buFont typeface="Arial" pitchFamily="34" charset="0"/>
              <a:buChar char="•"/>
              <a:defRPr/>
            </a:pPr>
            <a:r>
              <a:rPr lang="en-US" dirty="0" err="1" smtClean="0">
                <a:latin typeface="Arial" pitchFamily="34" charset="0"/>
                <a:ea typeface="ＭＳ Ｐゴシック" pitchFamily="34" charset="-128"/>
              </a:rPr>
              <a:t>chlorophacinone</a:t>
            </a:r>
            <a:r>
              <a:rPr lang="en-US" dirty="0" smtClean="0">
                <a:latin typeface="Arial" pitchFamily="34" charset="0"/>
                <a:ea typeface="ＭＳ Ｐゴシック" pitchFamily="34" charset="-128"/>
              </a:rPr>
              <a:t> </a:t>
            </a:r>
          </a:p>
          <a:p>
            <a:pPr marL="171428" indent="-171428">
              <a:spcBef>
                <a:spcPct val="0"/>
              </a:spcBef>
              <a:buFont typeface="Arial" pitchFamily="34" charset="0"/>
              <a:buChar char="•"/>
              <a:defRPr/>
            </a:pPr>
            <a:r>
              <a:rPr lang="en-US" dirty="0" smtClean="0">
                <a:latin typeface="Arial" pitchFamily="34" charset="0"/>
                <a:ea typeface="ＭＳ Ｐゴシック" pitchFamily="34" charset="-128"/>
              </a:rPr>
              <a:t>and zinc phosphate.</a:t>
            </a:r>
          </a:p>
          <a:p>
            <a:pPr eaLnBrk="1" hangingPunct="1">
              <a:spcBef>
                <a:spcPct val="0"/>
              </a:spcBef>
              <a:defRPr/>
            </a:pPr>
            <a:endParaRPr lang="en-US" b="1" dirty="0" smtClean="0">
              <a:latin typeface="Arial" pitchFamily="34" charset="0"/>
              <a:ea typeface="ＭＳ Ｐゴシック" pitchFamily="34" charset="-128"/>
            </a:endParaRPr>
          </a:p>
          <a:p>
            <a:pPr eaLnBrk="1" hangingPunct="1">
              <a:spcBef>
                <a:spcPct val="0"/>
              </a:spcBef>
              <a:defRPr/>
            </a:pPr>
            <a:r>
              <a:rPr lang="en-US" b="1" dirty="0" err="1" smtClean="0">
                <a:latin typeface="Arial" pitchFamily="34" charset="0"/>
                <a:ea typeface="ＭＳ Ｐゴシック" pitchFamily="34" charset="-128"/>
              </a:rPr>
              <a:t>Molluscicides</a:t>
            </a:r>
            <a:endParaRPr lang="en-US" b="1" dirty="0" smtClean="0">
              <a:latin typeface="Arial" pitchFamily="34" charset="0"/>
              <a:ea typeface="ＭＳ Ｐゴシック" pitchFamily="34" charset="-128"/>
            </a:endParaRPr>
          </a:p>
          <a:p>
            <a:pPr eaLnBrk="1" hangingPunct="1">
              <a:spcBef>
                <a:spcPct val="0"/>
              </a:spcBef>
              <a:defRPr/>
            </a:pPr>
            <a:r>
              <a:rPr lang="en-US" dirty="0" smtClean="0">
                <a:latin typeface="Arial" pitchFamily="34" charset="0"/>
                <a:ea typeface="ＭＳ Ｐゴシック" pitchFamily="34" charset="-128"/>
              </a:rPr>
              <a:t>Pesticides applied to control slugs and nails are called </a:t>
            </a:r>
            <a:r>
              <a:rPr lang="en-US" dirty="0" err="1" smtClean="0">
                <a:latin typeface="Arial" pitchFamily="34" charset="0"/>
                <a:ea typeface="ＭＳ Ｐゴシック" pitchFamily="34" charset="-128"/>
              </a:rPr>
              <a:t>Molluscicides</a:t>
            </a:r>
            <a:endParaRPr lang="en-US" dirty="0" smtClean="0">
              <a:latin typeface="Arial" pitchFamily="34" charset="0"/>
              <a:ea typeface="ＭＳ Ｐゴシック" pitchFamily="34" charset="-128"/>
            </a:endParaRPr>
          </a:p>
          <a:p>
            <a:pPr marL="171428" indent="-171428">
              <a:spcBef>
                <a:spcPct val="0"/>
              </a:spcBef>
              <a:buFont typeface="Arial" pitchFamily="34" charset="0"/>
              <a:buChar char="•"/>
              <a:defRPr/>
            </a:pPr>
            <a:r>
              <a:rPr lang="en-US" dirty="0" err="1" smtClean="0">
                <a:latin typeface="Arial" pitchFamily="34" charset="0"/>
                <a:ea typeface="ＭＳ Ｐゴシック" pitchFamily="34" charset="-128"/>
              </a:rPr>
              <a:t>Metaldehyde</a:t>
            </a:r>
            <a:r>
              <a:rPr lang="en-US" dirty="0" smtClean="0">
                <a:latin typeface="Arial" pitchFamily="34" charset="0"/>
                <a:ea typeface="ＭＳ Ｐゴシック" pitchFamily="34" charset="-128"/>
              </a:rPr>
              <a:t> </a:t>
            </a:r>
          </a:p>
          <a:p>
            <a:pPr marL="171428" indent="-171428">
              <a:spcBef>
                <a:spcPct val="0"/>
              </a:spcBef>
              <a:buFont typeface="Arial" pitchFamily="34" charset="0"/>
              <a:buChar char="•"/>
              <a:defRPr/>
            </a:pPr>
            <a:r>
              <a:rPr lang="en-US" dirty="0" smtClean="0">
                <a:latin typeface="Arial" pitchFamily="34" charset="0"/>
                <a:ea typeface="ＭＳ Ｐゴシック" pitchFamily="34" charset="-128"/>
              </a:rPr>
              <a:t>and iron phosphate</a:t>
            </a:r>
          </a:p>
          <a:p>
            <a:pPr eaLnBrk="1" hangingPunct="1">
              <a:spcBef>
                <a:spcPct val="0"/>
              </a:spcBef>
              <a:defRPr/>
            </a:pPr>
            <a:r>
              <a:rPr lang="en-US" dirty="0" smtClean="0">
                <a:latin typeface="Arial" pitchFamily="34" charset="0"/>
                <a:ea typeface="ＭＳ Ｐゴシック" pitchFamily="34" charset="-128"/>
              </a:rPr>
              <a:t> are common active ingredients in </a:t>
            </a:r>
            <a:r>
              <a:rPr lang="en-US" dirty="0" err="1" smtClean="0">
                <a:latin typeface="Arial" pitchFamily="34" charset="0"/>
                <a:ea typeface="ＭＳ Ｐゴシック" pitchFamily="34" charset="-128"/>
              </a:rPr>
              <a:t>molluscicide</a:t>
            </a:r>
            <a:r>
              <a:rPr lang="en-US" dirty="0" smtClean="0">
                <a:latin typeface="Arial" pitchFamily="34" charset="0"/>
                <a:ea typeface="ＭＳ Ｐゴシック" pitchFamily="34" charset="-128"/>
              </a:rPr>
              <a:t> products.</a:t>
            </a:r>
          </a:p>
          <a:p>
            <a:pPr eaLnBrk="1" hangingPunct="1">
              <a:spcBef>
                <a:spcPct val="0"/>
              </a:spcBef>
              <a:defRPr/>
            </a:pPr>
            <a:endParaRPr lang="es-ES_tradnl" dirty="0"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0532096-102D-49A4-9678-F9460F3F3B18}" type="slidenum">
              <a:rPr lang="en-US" smtClean="0">
                <a:latin typeface="Calibri" pitchFamily="34" charset="0"/>
              </a:rPr>
              <a:pPr eaLnBrk="1" hangingPunct="1"/>
              <a:t>10</a:t>
            </a:fld>
            <a:endParaRPr lang="en-US" smtClean="0">
              <a:latin typeface="Calibri"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a typeface="ＭＳ Ｐゴシック" pitchFamily="34" charset="-128"/>
            </a:endParaRPr>
          </a:p>
          <a:p>
            <a:pPr eaLnBrk="1" hangingPunct="1">
              <a:spcBef>
                <a:spcPct val="0"/>
              </a:spcBef>
            </a:pPr>
            <a:r>
              <a:rPr lang="en-US" smtClean="0">
                <a:latin typeface="Arial" pitchFamily="34" charset="0"/>
                <a:ea typeface="ＭＳ Ｐゴシック" pitchFamily="34" charset="-128"/>
              </a:rPr>
              <a:t>Toxicity is the ability of a pesticide to injure a living organism. Exposure to pesticides may be through several routes: skin (dermal), mouth (oral), lungs (inhalation), and eyes.</a:t>
            </a:r>
          </a:p>
          <a:p>
            <a:pPr eaLnBrk="1" hangingPunct="1">
              <a:spcBef>
                <a:spcPct val="0"/>
              </a:spcBef>
            </a:pPr>
            <a:endParaRPr lang="en-US" smtClean="0">
              <a:latin typeface="Arial" pitchFamily="34" charset="0"/>
              <a:ea typeface="ＭＳ Ｐゴシック" pitchFamily="34" charset="-128"/>
            </a:endParaRPr>
          </a:p>
          <a:p>
            <a:pPr eaLnBrk="1" hangingPunct="1">
              <a:spcBef>
                <a:spcPct val="0"/>
              </a:spcBef>
            </a:pPr>
            <a:r>
              <a:rPr lang="en-US" smtClean="0">
                <a:latin typeface="Arial" pitchFamily="34" charset="0"/>
                <a:ea typeface="ＭＳ Ｐゴシック" pitchFamily="34" charset="-128"/>
              </a:rPr>
              <a:t>All pesticides are toxic to some organisms.</a:t>
            </a:r>
          </a:p>
          <a:p>
            <a:pPr eaLnBrk="1" hangingPunct="1">
              <a:spcBef>
                <a:spcPct val="0"/>
              </a:spcBef>
            </a:pPr>
            <a:endParaRPr lang="en-US" smtClean="0">
              <a:latin typeface="Arial" pitchFamily="34" charset="0"/>
              <a:ea typeface="ＭＳ Ｐゴシック" pitchFamily="34" charset="-128"/>
            </a:endParaRPr>
          </a:p>
          <a:p>
            <a:pPr eaLnBrk="1" hangingPunct="1">
              <a:spcBef>
                <a:spcPct val="0"/>
              </a:spcBef>
            </a:pPr>
            <a:r>
              <a:rPr lang="en-US" smtClean="0">
                <a:latin typeface="Arial" pitchFamily="34" charset="0"/>
                <a:ea typeface="ＭＳ Ｐゴシック" pitchFamily="34" charset="-128"/>
              </a:rPr>
              <a:t>More toxic pesticides cause injury at lower doses than less toxic pesticides. </a:t>
            </a:r>
          </a:p>
          <a:p>
            <a:pPr eaLnBrk="1" hangingPunct="1">
              <a:spcBef>
                <a:spcPct val="0"/>
              </a:spcBef>
            </a:pPr>
            <a:endParaRPr lang="es-ES_tradnl"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ea typeface="ＭＳ Ｐゴシック" pitchFamily="34" charset="-128"/>
              </a:rPr>
              <a:t>The pesticide label includes important information.  This is your main source of information in the store.  Learn how to locate this important information on the label.  Labels from different manufacturers present the information in different ways, but most contain the information listed here: (Read off bullets)</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DC3674F-BE3E-4E14-B934-B47E6B4EBF24}" type="slidenum">
              <a:rPr lang="en-US" smtClean="0">
                <a:latin typeface="Calibri" pitchFamily="34" charset="0"/>
              </a:rPr>
              <a:pPr eaLnBrk="1" hangingPunct="1"/>
              <a:t>11</a:t>
            </a:fld>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854" indent="-285713" eaLnBrk="0" hangingPunct="0">
              <a:defRPr>
                <a:solidFill>
                  <a:schemeClr val="tx1"/>
                </a:solidFill>
                <a:latin typeface="Arial" pitchFamily="34" charset="0"/>
                <a:ea typeface="ＭＳ Ｐゴシック" pitchFamily="34" charset="-128"/>
              </a:defRPr>
            </a:lvl2pPr>
            <a:lvl3pPr marL="1142853" indent="-228570" eaLnBrk="0" hangingPunct="0">
              <a:defRPr>
                <a:solidFill>
                  <a:schemeClr val="tx1"/>
                </a:solidFill>
                <a:latin typeface="Arial" pitchFamily="34" charset="0"/>
                <a:ea typeface="ＭＳ Ｐゴシック" pitchFamily="34" charset="-128"/>
              </a:defRPr>
            </a:lvl3pPr>
            <a:lvl4pPr marL="1599994" indent="-228570" eaLnBrk="0" hangingPunct="0">
              <a:defRPr>
                <a:solidFill>
                  <a:schemeClr val="tx1"/>
                </a:solidFill>
                <a:latin typeface="Arial" pitchFamily="34" charset="0"/>
                <a:ea typeface="ＭＳ Ｐゴシック" pitchFamily="34" charset="-128"/>
              </a:defRPr>
            </a:lvl4pPr>
            <a:lvl5pPr marL="2057134" indent="-228570" eaLnBrk="0" hangingPunct="0">
              <a:defRPr>
                <a:solidFill>
                  <a:schemeClr val="tx1"/>
                </a:solidFill>
                <a:latin typeface="Arial" pitchFamily="34" charset="0"/>
                <a:ea typeface="ＭＳ Ｐゴシック" pitchFamily="34" charset="-128"/>
              </a:defRPr>
            </a:lvl5pPr>
            <a:lvl6pPr marL="2514276"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417"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8558"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5699" indent="-228570" defTabSz="457141"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17D0601-6C2A-492F-8834-CD326DB4728C}" type="slidenum">
              <a:rPr lang="en-US" smtClean="0"/>
              <a:pPr eaLnBrk="1" hangingPunct="1"/>
              <a:t>12</a:t>
            </a:fld>
            <a:endParaRPr lang="en-US"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dirty="0" smtClean="0">
                <a:latin typeface="Arial" pitchFamily="34" charset="0"/>
                <a:ea typeface="ＭＳ Ｐゴシック" pitchFamily="34" charset="-128"/>
              </a:rPr>
              <a:t>The most prominent name on the pesticide label is the </a:t>
            </a:r>
            <a:r>
              <a:rPr lang="en-US" b="1" dirty="0" smtClean="0">
                <a:latin typeface="Arial" pitchFamily="34" charset="0"/>
                <a:ea typeface="ＭＳ Ｐゴシック" pitchFamily="34" charset="-128"/>
              </a:rPr>
              <a:t>trade or brand name</a:t>
            </a:r>
            <a:r>
              <a:rPr lang="en-US" dirty="0" smtClean="0">
                <a:latin typeface="Arial" pitchFamily="34" charset="0"/>
                <a:ea typeface="ＭＳ Ｐゴシック" pitchFamily="34" charset="-128"/>
              </a:rPr>
              <a:t>. Don</a:t>
            </a:r>
            <a:r>
              <a:rPr lang="ja-JP" altLang="en-US" dirty="0" smtClean="0">
                <a:latin typeface="Arial" pitchFamily="34" charset="0"/>
                <a:ea typeface="ＭＳ Ｐゴシック" pitchFamily="34" charset="-128"/>
              </a:rPr>
              <a:t>’</a:t>
            </a:r>
            <a:r>
              <a:rPr lang="en-US" altLang="ja-JP" dirty="0" smtClean="0">
                <a:latin typeface="Arial" pitchFamily="34" charset="0"/>
                <a:ea typeface="ＭＳ Ｐゴシック" pitchFamily="34" charset="-128"/>
              </a:rPr>
              <a:t>t confuse it with the active ingredient.  </a:t>
            </a:r>
          </a:p>
          <a:p>
            <a:pPr eaLnBrk="1" hangingPunct="1">
              <a:spcBef>
                <a:spcPct val="0"/>
              </a:spcBef>
              <a:defRPr/>
            </a:pPr>
            <a:endParaRPr lang="en-US" dirty="0" smtClean="0">
              <a:latin typeface="Arial" pitchFamily="34" charset="0"/>
              <a:ea typeface="ＭＳ Ｐゴシック" pitchFamily="34" charset="-128"/>
            </a:endParaRPr>
          </a:p>
          <a:p>
            <a:pPr eaLnBrk="1" hangingPunct="1">
              <a:spcBef>
                <a:spcPct val="0"/>
              </a:spcBef>
              <a:defRPr/>
            </a:pPr>
            <a:r>
              <a:rPr lang="en-US" b="1" cap="all" dirty="0" smtClean="0">
                <a:latin typeface="Arial" pitchFamily="34" charset="0"/>
                <a:ea typeface="ＭＳ Ｐゴシック" pitchFamily="34" charset="-128"/>
              </a:rPr>
              <a:t>active ingredient</a:t>
            </a:r>
            <a:endParaRPr lang="en-US" cap="all" dirty="0" smtClean="0">
              <a:latin typeface="Arial" pitchFamily="34" charset="0"/>
              <a:ea typeface="ＭＳ Ｐゴシック" pitchFamily="34" charset="-128"/>
            </a:endParaRPr>
          </a:p>
          <a:p>
            <a:pPr eaLnBrk="1" hangingPunct="1">
              <a:spcBef>
                <a:spcPct val="0"/>
              </a:spcBef>
              <a:defRPr/>
            </a:pPr>
            <a:r>
              <a:rPr lang="en-US" dirty="0" smtClean="0">
                <a:latin typeface="Arial" pitchFamily="34" charset="0"/>
                <a:ea typeface="ＭＳ Ｐゴシック" pitchFamily="34" charset="-128"/>
              </a:rPr>
              <a:t>The </a:t>
            </a:r>
            <a:r>
              <a:rPr lang="en-US" b="1" dirty="0" smtClean="0">
                <a:latin typeface="Arial" pitchFamily="34" charset="0"/>
                <a:ea typeface="ＭＳ Ｐゴシック" pitchFamily="34" charset="-128"/>
              </a:rPr>
              <a:t>active ingredient </a:t>
            </a:r>
            <a:r>
              <a:rPr lang="en-US" dirty="0" smtClean="0">
                <a:latin typeface="Arial" pitchFamily="34" charset="0"/>
                <a:ea typeface="ＭＳ Ｐゴシック" pitchFamily="34" charset="-128"/>
              </a:rPr>
              <a:t>is the toxic chemical that controls the pest.  It is very important that you know what the active ingredient is in the pesticide you are considering using. </a:t>
            </a:r>
          </a:p>
          <a:p>
            <a:pPr eaLnBrk="1" hangingPunct="1">
              <a:spcBef>
                <a:spcPct val="0"/>
              </a:spcBef>
              <a:defRPr/>
            </a:pPr>
            <a:endParaRPr lang="en-US" dirty="0" smtClean="0">
              <a:latin typeface="Arial" pitchFamily="34" charset="0"/>
              <a:ea typeface="ＭＳ Ｐゴシック" pitchFamily="34" charset="-128"/>
            </a:endParaRPr>
          </a:p>
          <a:p>
            <a:pPr eaLnBrk="1" hangingPunct="1">
              <a:spcBef>
                <a:spcPct val="0"/>
              </a:spcBef>
              <a:defRPr/>
            </a:pPr>
            <a:r>
              <a:rPr lang="en-US" dirty="0" smtClean="0">
                <a:latin typeface="Arial" pitchFamily="34" charset="0"/>
                <a:ea typeface="ＭＳ Ｐゴシック" pitchFamily="34" charset="-128"/>
              </a:rPr>
              <a:t>There are usually multiple products (and trade names) for an active ingredient.  Sometimes very similar trade names are used for different active ingredients.  It is difficult to keep up with products because manufacturers come with new products every year, change the formulation or active ingredients in existing products, discontinue products, and change packaging.</a:t>
            </a:r>
          </a:p>
          <a:p>
            <a:pPr eaLnBrk="1" hangingPunct="1">
              <a:spcBef>
                <a:spcPct val="0"/>
              </a:spcBef>
              <a:defRPr/>
            </a:pPr>
            <a:endParaRPr lang="en-US" dirty="0" smtClean="0">
              <a:latin typeface="Arial" pitchFamily="34" charset="0"/>
              <a:ea typeface="ＭＳ Ｐゴシック" pitchFamily="34" charset="-128"/>
            </a:endParaRPr>
          </a:p>
          <a:p>
            <a:pPr eaLnBrk="1" hangingPunct="1">
              <a:spcBef>
                <a:spcPct val="0"/>
              </a:spcBef>
              <a:defRPr/>
            </a:pPr>
            <a:r>
              <a:rPr lang="en-US" dirty="0" smtClean="0">
                <a:latin typeface="Arial" pitchFamily="34" charset="0"/>
                <a:ea typeface="ＭＳ Ｐゴシック" pitchFamily="34" charset="-128"/>
              </a:rPr>
              <a:t>Also look on the label for the </a:t>
            </a:r>
            <a:r>
              <a:rPr lang="en-US" b="1" dirty="0" smtClean="0">
                <a:latin typeface="Arial" pitchFamily="34" charset="0"/>
                <a:ea typeface="ＭＳ Ｐゴシック" pitchFamily="34" charset="-128"/>
              </a:rPr>
              <a:t>EPA Registration </a:t>
            </a:r>
            <a:r>
              <a:rPr lang="en-US" dirty="0" smtClean="0">
                <a:latin typeface="Arial" pitchFamily="34" charset="0"/>
                <a:ea typeface="ＭＳ Ｐゴシック" pitchFamily="34" charset="-128"/>
              </a:rPr>
              <a:t>number. EPA stands for the United States Environmental Protection Agency. The EPA Registration number is specific to each product.  It is also useful if you are trying to look up information about a product. (More on EPA and registration on a later slide)</a:t>
            </a:r>
          </a:p>
          <a:p>
            <a:pPr eaLnBrk="1" hangingPunct="1">
              <a:spcBef>
                <a:spcPct val="0"/>
              </a:spcBef>
              <a:defRPr/>
            </a:pPr>
            <a:endParaRPr lang="en-US" dirty="0" smtClean="0">
              <a:latin typeface="Arial" pitchFamily="34" charset="0"/>
              <a:ea typeface="ＭＳ Ｐゴシック" pitchFamily="34" charset="-128"/>
            </a:endParaRPr>
          </a:p>
          <a:p>
            <a:pPr eaLnBrk="1" hangingPunct="1">
              <a:spcBef>
                <a:spcPct val="0"/>
              </a:spcBef>
              <a:defRPr/>
            </a:pPr>
            <a:r>
              <a:rPr lang="en-US" b="1" cap="all" dirty="0" smtClean="0">
                <a:latin typeface="Arial" pitchFamily="34" charset="0"/>
                <a:ea typeface="ＭＳ Ｐゴシック" pitchFamily="34" charset="-128"/>
              </a:rPr>
              <a:t>signal word</a:t>
            </a:r>
            <a:endParaRPr lang="en-US" cap="all" dirty="0" smtClean="0">
              <a:latin typeface="Arial" pitchFamily="34" charset="0"/>
              <a:ea typeface="ＭＳ Ｐゴシック" pitchFamily="34" charset="-128"/>
            </a:endParaRPr>
          </a:p>
          <a:p>
            <a:pPr eaLnBrk="1" hangingPunct="1">
              <a:spcBef>
                <a:spcPct val="0"/>
              </a:spcBef>
              <a:defRPr/>
            </a:pPr>
            <a:r>
              <a:rPr lang="en-US" dirty="0" smtClean="0">
                <a:latin typeface="Arial" pitchFamily="34" charset="0"/>
                <a:ea typeface="ＭＳ Ｐゴシック" pitchFamily="34" charset="-128"/>
              </a:rPr>
              <a:t>The </a:t>
            </a:r>
            <a:r>
              <a:rPr lang="en-US" b="1" dirty="0" smtClean="0">
                <a:latin typeface="Arial" pitchFamily="34" charset="0"/>
                <a:ea typeface="ＭＳ Ｐゴシック" pitchFamily="34" charset="-128"/>
              </a:rPr>
              <a:t>signal word </a:t>
            </a:r>
            <a:r>
              <a:rPr lang="en-US" dirty="0" smtClean="0">
                <a:latin typeface="Arial" pitchFamily="34" charset="0"/>
                <a:ea typeface="ＭＳ Ｐゴシック" pitchFamily="34" charset="-128"/>
              </a:rPr>
              <a:t>gives  an indication of the acute toxicity of the product as shown in the next slide.</a:t>
            </a:r>
          </a:p>
          <a:p>
            <a:pPr eaLnBrk="1" hangingPunct="1">
              <a:spcBef>
                <a:spcPct val="0"/>
              </a:spcBef>
              <a:defRPr/>
            </a:pPr>
            <a:endParaRPr lang="en-US" dirty="0" smtClean="0">
              <a:latin typeface="Arial" pitchFamily="34" charset="0"/>
              <a:ea typeface="ＭＳ Ｐゴシック" pitchFamily="34" charset="-128"/>
            </a:endParaRPr>
          </a:p>
          <a:p>
            <a:pPr eaLnBrk="1" hangingPunct="1">
              <a:spcBef>
                <a:spcPct val="0"/>
              </a:spcBef>
              <a:defRPr/>
            </a:pPr>
            <a:endParaRPr lang="en-US" i="1" dirty="0" smtClean="0">
              <a:latin typeface="Arial" pitchFamily="34" charset="0"/>
              <a:ea typeface="ＭＳ Ｐゴシック" pitchFamily="34" charset="-128"/>
            </a:endParaRPr>
          </a:p>
          <a:p>
            <a:pPr eaLnBrk="1" hangingPunct="1">
              <a:spcBef>
                <a:spcPct val="0"/>
              </a:spcBef>
              <a:defRPr/>
            </a:pPr>
            <a:endParaRPr lang="en-US" dirty="0" smtClean="0">
              <a:latin typeface="Arial" pitchFamily="34" charset="0"/>
              <a:ea typeface="ＭＳ Ｐゴシック" pitchFamily="34" charset="-128"/>
            </a:endParaRPr>
          </a:p>
          <a:p>
            <a:pPr eaLnBrk="1" hangingPunct="1">
              <a:spcBef>
                <a:spcPct val="0"/>
              </a:spcBef>
              <a:defRPr/>
            </a:pPr>
            <a:endParaRPr lang="en-US" dirty="0" smtClean="0">
              <a:latin typeface="Arial" pitchFamily="34" charset="0"/>
              <a:ea typeface="ＭＳ Ｐゴシック" pitchFamily="34" charset="-128"/>
            </a:endParaRPr>
          </a:p>
          <a:p>
            <a:pPr eaLnBrk="1" hangingPunct="1">
              <a:spcBef>
                <a:spcPct val="0"/>
              </a:spcBef>
              <a:defRPr/>
            </a:pPr>
            <a:endParaRPr lang="es-ES_tradnl"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cap="none" spc="0">
                <a:ln w="12700">
                  <a:solidFill>
                    <a:schemeClr val="tx2">
                      <a:satMod val="155000"/>
                    </a:schemeClr>
                  </a:solidFill>
                  <a:prstDash val="solid"/>
                </a:ln>
                <a:solidFill>
                  <a:srgbClr val="006600"/>
                </a:solidFill>
                <a:effectLst>
                  <a:outerShdw blurRad="41275" dist="20320" dir="1800000" algn="tl" rotWithShape="0">
                    <a:srgbClr val="000000">
                      <a:alpha val="40000"/>
                    </a:srgbClr>
                  </a:outerShdw>
                </a:effectLst>
                <a:latin typeface="Comic Sans MS" pitchFamily="66"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B050"/>
                </a:solidFill>
                <a:latin typeface="Comic Sans MS" pitchFamily="66"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AB9094-C714-45CD-82B0-DEA8E9E584FA}"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AD224-34FE-4EDD-9155-624EC8607A12}" type="slidenum">
              <a:rPr lang="en-US" smtClean="0"/>
              <a:t>‹#›</a:t>
            </a:fld>
            <a:endParaRPr lang="en-US"/>
          </a:p>
        </p:txBody>
      </p:sp>
    </p:spTree>
    <p:extLst>
      <p:ext uri="{BB962C8B-B14F-4D97-AF65-F5344CB8AC3E}">
        <p14:creationId xmlns:p14="http://schemas.microsoft.com/office/powerpoint/2010/main" val="2937240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600"/>
                </a:solidFill>
                <a:latin typeface="Comic Sans MS" pitchFamily="66"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Comic Sans MS" pitchFamily="66" charset="0"/>
              </a:defRPr>
            </a:lvl1pPr>
            <a:lvl2pPr>
              <a:defRPr>
                <a:latin typeface="Comic Sans MS" pitchFamily="66" charset="0"/>
              </a:defRPr>
            </a:lvl2pPr>
            <a:lvl3pPr>
              <a:defRPr>
                <a:latin typeface="Comic Sans MS" pitchFamily="66" charset="0"/>
              </a:defRPr>
            </a:lvl3pPr>
            <a:lvl4pPr>
              <a:defRPr>
                <a:latin typeface="Comic Sans MS" pitchFamily="66" charset="0"/>
              </a:defRPr>
            </a:lvl4pPr>
            <a:lvl5pPr>
              <a:defRPr>
                <a:latin typeface="Comic Sans MS" pitchFamily="66"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B9094-C714-45CD-82B0-DEA8E9E584FA}"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AD224-34FE-4EDD-9155-624EC8607A12}" type="slidenum">
              <a:rPr lang="en-US" smtClean="0"/>
              <a:t>‹#›</a:t>
            </a:fld>
            <a:endParaRPr lang="en-US"/>
          </a:p>
        </p:txBody>
      </p:sp>
    </p:spTree>
    <p:extLst>
      <p:ext uri="{BB962C8B-B14F-4D97-AF65-F5344CB8AC3E}">
        <p14:creationId xmlns:p14="http://schemas.microsoft.com/office/powerpoint/2010/main" val="2633257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Comic Sans MS" pitchFamily="66"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Comic Sans MS" pitchFamily="66" charset="0"/>
              </a:defRPr>
            </a:lvl1pPr>
            <a:lvl2pPr>
              <a:defRPr>
                <a:latin typeface="Comic Sans MS" pitchFamily="66" charset="0"/>
              </a:defRPr>
            </a:lvl2pPr>
            <a:lvl3pPr>
              <a:defRPr>
                <a:latin typeface="Comic Sans MS" pitchFamily="66" charset="0"/>
              </a:defRPr>
            </a:lvl3pPr>
            <a:lvl4pPr>
              <a:defRPr>
                <a:latin typeface="Comic Sans MS" pitchFamily="66" charset="0"/>
              </a:defRPr>
            </a:lvl4pPr>
            <a:lvl5pPr>
              <a:defRPr>
                <a:latin typeface="Comic Sans MS" pitchFamily="66"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B9094-C714-45CD-82B0-DEA8E9E584FA}"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AD224-34FE-4EDD-9155-624EC8607A12}" type="slidenum">
              <a:rPr lang="en-US" smtClean="0"/>
              <a:t>‹#›</a:t>
            </a:fld>
            <a:endParaRPr lang="en-US"/>
          </a:p>
        </p:txBody>
      </p:sp>
    </p:spTree>
    <p:extLst>
      <p:ext uri="{BB962C8B-B14F-4D97-AF65-F5344CB8AC3E}">
        <p14:creationId xmlns:p14="http://schemas.microsoft.com/office/powerpoint/2010/main" val="4011493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lvl1pPr>
              <a:defRPr>
                <a:solidFill>
                  <a:srgbClr val="006600"/>
                </a:solidFill>
              </a:defRPr>
            </a:lvl1p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fld id="{1EFABBAA-DEFC-4C10-B87A-520C462CEB03}" type="datetime1">
              <a:rPr lang="en-US"/>
              <a:pPr>
                <a:defRPr/>
              </a:pPr>
              <a:t>3/10/2014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0215F5-F474-4AF9-987B-1A5AA12B1F96}" type="slidenum">
              <a:rPr lang="en-US"/>
              <a:pPr>
                <a:defRPr/>
              </a:pPr>
              <a:t>‹#›</a:t>
            </a:fld>
            <a:endParaRPr lang="en-US"/>
          </a:p>
        </p:txBody>
      </p:sp>
    </p:spTree>
    <p:extLst>
      <p:ext uri="{BB962C8B-B14F-4D97-AF65-F5344CB8AC3E}">
        <p14:creationId xmlns:p14="http://schemas.microsoft.com/office/powerpoint/2010/main" val="3290504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lvl1pPr>
              <a:defRPr>
                <a:solidFill>
                  <a:srgbClr val="006600"/>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818BF46A-059A-4E52-B6E1-4C24934260A0}" type="datetime1">
              <a:rPr lang="en-US"/>
              <a:pPr>
                <a:defRPr/>
              </a:pPr>
              <a:t>3/10/2014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56350"/>
            <a:ext cx="1905000" cy="349250"/>
          </a:xfrm>
        </p:spPr>
        <p:txBody>
          <a:bodyPr/>
          <a:lstStyle>
            <a:lvl1pPr>
              <a:defRPr/>
            </a:lvl1pPr>
          </a:lstStyle>
          <a:p>
            <a:pPr>
              <a:defRPr/>
            </a:pPr>
            <a:fld id="{AA7A8619-3485-4F77-B09D-81C1794890AA}" type="slidenum">
              <a:rPr lang="en-US"/>
              <a:pPr>
                <a:defRPr/>
              </a:pPr>
              <a:t>‹#›</a:t>
            </a:fld>
            <a:endParaRPr lang="en-US"/>
          </a:p>
        </p:txBody>
      </p:sp>
    </p:spTree>
    <p:extLst>
      <p:ext uri="{BB962C8B-B14F-4D97-AF65-F5344CB8AC3E}">
        <p14:creationId xmlns:p14="http://schemas.microsoft.com/office/powerpoint/2010/main" val="1248413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600"/>
                </a:solidFill>
                <a:latin typeface="Comic Sans MS" pitchFamily="66"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atin typeface="Comic Sans MS" pitchFamily="66" charset="0"/>
              </a:defRPr>
            </a:lvl1pPr>
            <a:lvl2pPr>
              <a:defRPr>
                <a:latin typeface="Comic Sans MS" pitchFamily="66" charset="0"/>
              </a:defRPr>
            </a:lvl2pPr>
            <a:lvl3pPr>
              <a:defRPr>
                <a:latin typeface="Comic Sans MS" pitchFamily="66" charset="0"/>
              </a:defRPr>
            </a:lvl3pPr>
            <a:lvl4pPr>
              <a:defRPr>
                <a:latin typeface="Comic Sans MS" pitchFamily="66" charset="0"/>
              </a:defRPr>
            </a:lvl4pPr>
            <a:lvl5pPr>
              <a:defRPr>
                <a:latin typeface="Comic Sans MS" pitchFamily="66"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4AB9094-C714-45CD-82B0-DEA8E9E584FA}"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AD224-34FE-4EDD-9155-624EC8607A12}" type="slidenum">
              <a:rPr lang="en-US" smtClean="0"/>
              <a:t>‹#›</a:t>
            </a:fld>
            <a:endParaRPr lang="en-US"/>
          </a:p>
        </p:txBody>
      </p:sp>
    </p:spTree>
    <p:extLst>
      <p:ext uri="{BB962C8B-B14F-4D97-AF65-F5344CB8AC3E}">
        <p14:creationId xmlns:p14="http://schemas.microsoft.com/office/powerpoint/2010/main" val="4040998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6600"/>
                </a:solidFill>
                <a:latin typeface="Comic Sans MS" pitchFamily="66"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omic Sans MS" pitchFamily="66"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AB9094-C714-45CD-82B0-DEA8E9E584FA}" type="datetimeFigureOut">
              <a:rPr lang="en-US" smtClean="0"/>
              <a:t>3/10/2014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DAD224-34FE-4EDD-9155-624EC8607A12}" type="slidenum">
              <a:rPr lang="en-US" smtClean="0"/>
              <a:t>‹#›</a:t>
            </a:fld>
            <a:endParaRPr lang="en-US"/>
          </a:p>
        </p:txBody>
      </p:sp>
    </p:spTree>
    <p:extLst>
      <p:ext uri="{BB962C8B-B14F-4D97-AF65-F5344CB8AC3E}">
        <p14:creationId xmlns:p14="http://schemas.microsoft.com/office/powerpoint/2010/main" val="203198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600"/>
                </a:solidFill>
                <a:latin typeface="Comic Sans MS" pitchFamily="66"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Comic Sans MS" pitchFamily="66" charset="0"/>
              </a:defRPr>
            </a:lvl1pPr>
            <a:lvl2pPr>
              <a:defRPr sz="2400">
                <a:latin typeface="Comic Sans MS" pitchFamily="66" charset="0"/>
              </a:defRPr>
            </a:lvl2pPr>
            <a:lvl3pPr>
              <a:defRPr sz="2000">
                <a:latin typeface="Comic Sans MS" pitchFamily="66" charset="0"/>
              </a:defRPr>
            </a:lvl3pPr>
            <a:lvl4pPr>
              <a:defRPr sz="1800">
                <a:latin typeface="Comic Sans MS" pitchFamily="66" charset="0"/>
              </a:defRPr>
            </a:lvl4pPr>
            <a:lvl5pPr>
              <a:defRPr sz="1800">
                <a:latin typeface="Comic Sans MS" pitchFamily="66"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Comic Sans MS" pitchFamily="66" charset="0"/>
              </a:defRPr>
            </a:lvl1pPr>
            <a:lvl2pPr>
              <a:defRPr sz="2400">
                <a:latin typeface="Comic Sans MS" pitchFamily="66" charset="0"/>
              </a:defRPr>
            </a:lvl2pPr>
            <a:lvl3pPr>
              <a:defRPr sz="2000">
                <a:latin typeface="Comic Sans MS" pitchFamily="66" charset="0"/>
              </a:defRPr>
            </a:lvl3pPr>
            <a:lvl4pPr>
              <a:defRPr sz="1800">
                <a:latin typeface="Comic Sans MS" pitchFamily="66" charset="0"/>
              </a:defRPr>
            </a:lvl4pPr>
            <a:lvl5pPr>
              <a:defRPr sz="1800">
                <a:latin typeface="Comic Sans MS" pitchFamily="66"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AB9094-C714-45CD-82B0-DEA8E9E584FA}" type="datetimeFigureOut">
              <a:rPr lang="en-US" smtClean="0"/>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DAD224-34FE-4EDD-9155-624EC8607A12}" type="slidenum">
              <a:rPr lang="en-US" smtClean="0"/>
              <a:t>‹#›</a:t>
            </a:fld>
            <a:endParaRPr lang="en-US"/>
          </a:p>
        </p:txBody>
      </p:sp>
    </p:spTree>
    <p:extLst>
      <p:ext uri="{BB962C8B-B14F-4D97-AF65-F5344CB8AC3E}">
        <p14:creationId xmlns:p14="http://schemas.microsoft.com/office/powerpoint/2010/main" val="3711771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600"/>
                </a:solidFill>
                <a:latin typeface="Comic Sans MS" pitchFamily="66"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omic Sans MS" pitchFamily="66"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omic Sans MS" pitchFamily="66"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AB9094-C714-45CD-82B0-DEA8E9E584FA}" type="datetimeFigureOut">
              <a:rPr lang="en-US" smtClean="0"/>
              <a:t>3/10/2014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DAD224-34FE-4EDD-9155-624EC8607A12}" type="slidenum">
              <a:rPr lang="en-US" smtClean="0"/>
              <a:t>‹#›</a:t>
            </a:fld>
            <a:endParaRPr lang="en-US"/>
          </a:p>
        </p:txBody>
      </p:sp>
    </p:spTree>
    <p:extLst>
      <p:ext uri="{BB962C8B-B14F-4D97-AF65-F5344CB8AC3E}">
        <p14:creationId xmlns:p14="http://schemas.microsoft.com/office/powerpoint/2010/main" val="1336998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6600"/>
                </a:solidFill>
                <a:latin typeface="Comic Sans MS" pitchFamily="66"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AB9094-C714-45CD-82B0-DEA8E9E584FA}" type="datetimeFigureOut">
              <a:rPr lang="en-US" smtClean="0"/>
              <a:t>3/10/2014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DAD224-34FE-4EDD-9155-624EC8607A12}" type="slidenum">
              <a:rPr lang="en-US" smtClean="0"/>
              <a:t>‹#›</a:t>
            </a:fld>
            <a:endParaRPr lang="en-US"/>
          </a:p>
        </p:txBody>
      </p:sp>
    </p:spTree>
    <p:extLst>
      <p:ext uri="{BB962C8B-B14F-4D97-AF65-F5344CB8AC3E}">
        <p14:creationId xmlns:p14="http://schemas.microsoft.com/office/powerpoint/2010/main" val="1581649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B9094-C714-45CD-82B0-DEA8E9E584FA}" type="datetimeFigureOut">
              <a:rPr lang="en-US" smtClean="0"/>
              <a:t>3/10/2014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DAD224-34FE-4EDD-9155-624EC8607A12}" type="slidenum">
              <a:rPr lang="en-US" smtClean="0"/>
              <a:t>‹#›</a:t>
            </a:fld>
            <a:endParaRPr lang="en-US"/>
          </a:p>
        </p:txBody>
      </p:sp>
    </p:spTree>
    <p:extLst>
      <p:ext uri="{BB962C8B-B14F-4D97-AF65-F5344CB8AC3E}">
        <p14:creationId xmlns:p14="http://schemas.microsoft.com/office/powerpoint/2010/main" val="1321916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6600"/>
                </a:solidFill>
                <a:latin typeface="Comic Sans MS" pitchFamily="66"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Comic Sans MS" pitchFamily="66" charset="0"/>
              </a:defRPr>
            </a:lvl1pPr>
            <a:lvl2pPr>
              <a:defRPr sz="2800">
                <a:latin typeface="Comic Sans MS" pitchFamily="66" charset="0"/>
              </a:defRPr>
            </a:lvl2pPr>
            <a:lvl3pPr>
              <a:defRPr sz="2400">
                <a:latin typeface="Comic Sans MS" pitchFamily="66" charset="0"/>
              </a:defRPr>
            </a:lvl3pPr>
            <a:lvl4pPr>
              <a:defRPr sz="2000">
                <a:latin typeface="Comic Sans MS" pitchFamily="66" charset="0"/>
              </a:defRPr>
            </a:lvl4pPr>
            <a:lvl5pPr>
              <a:defRPr sz="2000">
                <a:latin typeface="Comic Sans MS" pitchFamily="66"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omic Sans MS" pitchFamily="66"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AB9094-C714-45CD-82B0-DEA8E9E584FA}" type="datetimeFigureOut">
              <a:rPr lang="en-US" smtClean="0"/>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DAD224-34FE-4EDD-9155-624EC8607A12}" type="slidenum">
              <a:rPr lang="en-US" smtClean="0"/>
              <a:t>‹#›</a:t>
            </a:fld>
            <a:endParaRPr lang="en-US"/>
          </a:p>
        </p:txBody>
      </p:sp>
    </p:spTree>
    <p:extLst>
      <p:ext uri="{BB962C8B-B14F-4D97-AF65-F5344CB8AC3E}">
        <p14:creationId xmlns:p14="http://schemas.microsoft.com/office/powerpoint/2010/main" val="384366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6600"/>
                </a:solidFill>
                <a:latin typeface="Comic Sans MS" pitchFamily="66"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omic Sans MS" pitchFamily="66"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AB9094-C714-45CD-82B0-DEA8E9E584FA}" type="datetimeFigureOut">
              <a:rPr lang="en-US" smtClean="0"/>
              <a:t>3/10/2014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DAD224-34FE-4EDD-9155-624EC8607A12}" type="slidenum">
              <a:rPr lang="en-US" smtClean="0"/>
              <a:t>‹#›</a:t>
            </a:fld>
            <a:endParaRPr lang="en-US"/>
          </a:p>
        </p:txBody>
      </p:sp>
    </p:spTree>
    <p:extLst>
      <p:ext uri="{BB962C8B-B14F-4D97-AF65-F5344CB8AC3E}">
        <p14:creationId xmlns:p14="http://schemas.microsoft.com/office/powerpoint/2010/main" val="1781894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B9094-C714-45CD-82B0-DEA8E9E584FA}" type="datetimeFigureOut">
              <a:rPr lang="en-US" smtClean="0"/>
              <a:t>3/10/2014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AD224-34FE-4EDD-9155-624EC8607A12}" type="slidenum">
              <a:rPr lang="en-US" smtClean="0"/>
              <a:t>‹#›</a:t>
            </a:fld>
            <a:endParaRPr lang="en-US"/>
          </a:p>
        </p:txBody>
      </p:sp>
    </p:spTree>
    <p:extLst>
      <p:ext uri="{BB962C8B-B14F-4D97-AF65-F5344CB8AC3E}">
        <p14:creationId xmlns:p14="http://schemas.microsoft.com/office/powerpoint/2010/main" val="2443759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rgbClr val="00B050"/>
          </a:solidFill>
          <a:latin typeface="Comic Sans MS" pitchFamily="66"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omic Sans MS" pitchFamily="66"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mic Sans MS" pitchFamily="66"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mic Sans MS" pitchFamily="66"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19.emf"/></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23.jpeg"/><Relationship Id="rId4"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0.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1.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32.png"/><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50.jpeg"/><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ipm.ucdavis.edu/PMG/menu.homegarden.html" TargetMode="External"/><Relationship Id="rId2" Type="http://schemas.openxmlformats.org/officeDocument/2006/relationships/hyperlink" Target="http://www.ipm.ucdavis.edu/index.html" TargetMode="External"/><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 Id="rId4" Type="http://schemas.openxmlformats.org/officeDocument/2006/relationships/image" Target="../media/image66.png"/></Relationships>
</file>

<file path=ppt/slides/_rels/slide39.xml.rels><?xml version="1.0" encoding="UTF-8" standalone="yes"?>
<Relationships xmlns="http://schemas.openxmlformats.org/package/2006/relationships"><Relationship Id="rId3" Type="http://schemas.openxmlformats.org/officeDocument/2006/relationships/hyperlink" Target="http://npic.orst.ed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ipm.ucdavis.edu/retail" TargetMode="External"/><Relationship Id="rId5" Type="http://schemas.openxmlformats.org/officeDocument/2006/relationships/hyperlink" Target="http://www.pesticideinfo.org/" TargetMode="External"/><Relationship Id="rId4" Type="http://schemas.openxmlformats.org/officeDocument/2006/relationships/hyperlink" Target="http://www.ipm.ucdavis.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68.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jpe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8.jpeg"/><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0400"/>
            <a:ext cx="7772400" cy="1470025"/>
          </a:xfrm>
        </p:spPr>
        <p:txBody>
          <a:bodyPr/>
          <a:lstStyle/>
          <a:p>
            <a:r>
              <a:rPr lang="en-US" dirty="0">
                <a:ea typeface="ＭＳ Ｐゴシック" charset="-128"/>
                <a:cs typeface="ＭＳ Ｐゴシック" charset="-128"/>
              </a:rPr>
              <a:t>Less Toxic Pesticides for Gardens and Landscapes</a:t>
            </a:r>
            <a:endParaRPr lang="en-US" dirty="0"/>
          </a:p>
        </p:txBody>
      </p:sp>
      <p:sp>
        <p:nvSpPr>
          <p:cNvPr id="3" name="Subtitle 2"/>
          <p:cNvSpPr>
            <a:spLocks noGrp="1"/>
          </p:cNvSpPr>
          <p:nvPr>
            <p:ph type="subTitle" idx="1"/>
          </p:nvPr>
        </p:nvSpPr>
        <p:spPr>
          <a:xfrm>
            <a:off x="1295400" y="4876800"/>
            <a:ext cx="6400800" cy="1295400"/>
          </a:xfrm>
        </p:spPr>
        <p:txBody>
          <a:bodyPr>
            <a:normAutofit/>
          </a:bodyPr>
          <a:lstStyle/>
          <a:p>
            <a:r>
              <a:rPr lang="en-US" b="1" dirty="0" smtClean="0">
                <a:solidFill>
                  <a:schemeClr val="accent3">
                    <a:lumMod val="50000"/>
                  </a:schemeClr>
                </a:solidFill>
              </a:rPr>
              <a:t>Master </a:t>
            </a:r>
            <a:r>
              <a:rPr lang="en-US" b="1" dirty="0" smtClean="0">
                <a:solidFill>
                  <a:schemeClr val="accent3">
                    <a:lumMod val="50000"/>
                  </a:schemeClr>
                </a:solidFill>
              </a:rPr>
              <a:t>Gardener Program of </a:t>
            </a:r>
            <a:r>
              <a:rPr lang="en-US" b="1" dirty="0" smtClean="0">
                <a:solidFill>
                  <a:schemeClr val="accent3">
                    <a:lumMod val="50000"/>
                  </a:schemeClr>
                </a:solidFill>
              </a:rPr>
              <a:t>San Bernardino</a:t>
            </a:r>
            <a:r>
              <a:rPr lang="en-US" b="1" dirty="0" smtClean="0">
                <a:solidFill>
                  <a:schemeClr val="accent3">
                    <a:lumMod val="50000"/>
                  </a:schemeClr>
                </a:solidFill>
              </a:rPr>
              <a:t> </a:t>
            </a:r>
            <a:r>
              <a:rPr lang="en-US" b="1" dirty="0" smtClean="0">
                <a:solidFill>
                  <a:schemeClr val="accent3">
                    <a:lumMod val="50000"/>
                  </a:schemeClr>
                </a:solidFill>
              </a:rPr>
              <a:t>County</a:t>
            </a:r>
            <a:endParaRPr lang="en-US" b="1" dirty="0">
              <a:solidFill>
                <a:schemeClr val="accent3">
                  <a:lumMod val="50000"/>
                </a:schemeClr>
              </a:solidFill>
            </a:endParaRPr>
          </a:p>
          <a:p>
            <a:endParaRPr lang="en-US" dirty="0"/>
          </a:p>
        </p:txBody>
      </p:sp>
      <p:pic>
        <p:nvPicPr>
          <p:cNvPr id="4" name="Picture 13" descr="MG Banner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9018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20713" y="293688"/>
            <a:ext cx="8015287" cy="1143000"/>
          </a:xfrm>
          <a:solidFill>
            <a:schemeClr val="accent6">
              <a:lumMod val="20000"/>
              <a:lumOff val="80000"/>
            </a:schemeClr>
          </a:solidFill>
        </p:spPr>
        <p:txBody>
          <a:bodyPr rtlCol="0">
            <a:normAutofit/>
          </a:bodyPr>
          <a:lstStyle/>
          <a:p>
            <a:pPr eaLnBrk="1" fontAlgn="auto" hangingPunct="1">
              <a:spcAft>
                <a:spcPts val="0"/>
              </a:spcAft>
              <a:defRPr/>
            </a:pPr>
            <a:r>
              <a:rPr lang="en-US" sz="3200" b="1" dirty="0" smtClean="0"/>
              <a:t>Pesticide toxicity</a:t>
            </a:r>
          </a:p>
        </p:txBody>
      </p:sp>
      <p:sp>
        <p:nvSpPr>
          <p:cNvPr id="24579" name="Rectangle 3"/>
          <p:cNvSpPr>
            <a:spLocks noGrp="1" noChangeArrowheads="1"/>
          </p:cNvSpPr>
          <p:nvPr>
            <p:ph type="body" sz="half" idx="1"/>
          </p:nvPr>
        </p:nvSpPr>
        <p:spPr>
          <a:xfrm>
            <a:off x="288925" y="2058988"/>
            <a:ext cx="3670300" cy="3733800"/>
          </a:xfrm>
        </p:spPr>
        <p:txBody>
          <a:bodyPr>
            <a:normAutofit lnSpcReduction="10000"/>
          </a:bodyPr>
          <a:lstStyle/>
          <a:p>
            <a:pPr eaLnBrk="1" hangingPunct="1">
              <a:lnSpc>
                <a:spcPct val="90000"/>
              </a:lnSpc>
            </a:pPr>
            <a:r>
              <a:rPr lang="en-US" sz="2400" b="1" dirty="0" smtClean="0">
                <a:ea typeface="ＭＳ Ｐゴシック" pitchFamily="34" charset="-128"/>
              </a:rPr>
              <a:t>TOXICITY</a:t>
            </a:r>
            <a:r>
              <a:rPr lang="en-US" sz="2400" dirty="0" smtClean="0">
                <a:ea typeface="ＭＳ Ｐゴシック" pitchFamily="34" charset="-128"/>
              </a:rPr>
              <a:t> is the ability of a pesticide to injure a living organism.</a:t>
            </a:r>
          </a:p>
          <a:p>
            <a:pPr eaLnBrk="1" hangingPunct="1">
              <a:lnSpc>
                <a:spcPct val="90000"/>
              </a:lnSpc>
            </a:pPr>
            <a:r>
              <a:rPr lang="en-US" sz="2400" b="1" dirty="0" smtClean="0">
                <a:ea typeface="ＭＳ Ｐゴシック" pitchFamily="34" charset="-128"/>
              </a:rPr>
              <a:t>ALL</a:t>
            </a:r>
            <a:r>
              <a:rPr lang="en-US" sz="2400" dirty="0" smtClean="0">
                <a:ea typeface="ＭＳ Ｐゴシック" pitchFamily="34" charset="-128"/>
              </a:rPr>
              <a:t> pesticides are toxic to some organisms.</a:t>
            </a:r>
          </a:p>
          <a:p>
            <a:pPr eaLnBrk="1" hangingPunct="1">
              <a:lnSpc>
                <a:spcPct val="90000"/>
              </a:lnSpc>
            </a:pPr>
            <a:r>
              <a:rPr lang="en-US" sz="2400" b="1" dirty="0" smtClean="0">
                <a:ea typeface="ＭＳ Ｐゴシック" pitchFamily="34" charset="-128"/>
              </a:rPr>
              <a:t>DOSE:</a:t>
            </a:r>
            <a:r>
              <a:rPr lang="en-US" sz="2400" dirty="0" smtClean="0">
                <a:ea typeface="ＭＳ Ｐゴシック" pitchFamily="34" charset="-128"/>
              </a:rPr>
              <a:t> More toxic pesticides cause harm at lower doses than less toxic pesticides.</a:t>
            </a:r>
          </a:p>
        </p:txBody>
      </p:sp>
      <p:grpSp>
        <p:nvGrpSpPr>
          <p:cNvPr id="24580" name="Group 7"/>
          <p:cNvGrpSpPr>
            <a:grpSpLocks noChangeAspect="1"/>
          </p:cNvGrpSpPr>
          <p:nvPr/>
        </p:nvGrpSpPr>
        <p:grpSpPr bwMode="auto">
          <a:xfrm>
            <a:off x="4130675" y="1857375"/>
            <a:ext cx="4856163" cy="2881313"/>
            <a:chOff x="1219200" y="1600200"/>
            <a:chExt cx="6400800" cy="4038600"/>
          </a:xfrm>
        </p:grpSpPr>
        <p:sp>
          <p:nvSpPr>
            <p:cNvPr id="9" name="Rectangle 8"/>
            <p:cNvSpPr/>
            <p:nvPr/>
          </p:nvSpPr>
          <p:spPr bwMode="auto">
            <a:xfrm>
              <a:off x="1219200" y="1600200"/>
              <a:ext cx="6400800" cy="4038600"/>
            </a:xfrm>
            <a:prstGeom prst="rect">
              <a:avLst/>
            </a:prstGeom>
            <a:solidFill>
              <a:schemeClr val="accent2"/>
            </a:solidFill>
            <a:ln w="3175" cap="flat" cmpd="sng" algn="ctr">
              <a:solidFill>
                <a:schemeClr val="bg1">
                  <a:lumMod val="75000"/>
                  <a:lumOff val="25000"/>
                </a:schemeClr>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a:latin typeface="Arial" charset="0"/>
                <a:ea typeface="+mn-ea"/>
              </a:endParaRPr>
            </a:p>
          </p:txBody>
        </p:sp>
        <p:pic>
          <p:nvPicPr>
            <p:cNvPr id="24583" name="Picture 5" descr="Ch 4 fig 4-20 pg120.eps"/>
            <p:cNvPicPr>
              <a:picLocks noChangeAspect="1"/>
            </p:cNvPicPr>
            <p:nvPr/>
          </p:nvPicPr>
          <p:blipFill>
            <a:blip r:embed="rId4">
              <a:extLst>
                <a:ext uri="{28A0092B-C50C-407E-A947-70E740481C1C}">
                  <a14:useLocalDpi xmlns:a14="http://schemas.microsoft.com/office/drawing/2010/main" val="0"/>
                </a:ext>
              </a:extLst>
            </a:blip>
            <a:srcRect b="46667"/>
            <a:stretch>
              <a:fillRect/>
            </a:stretch>
          </p:blipFill>
          <p:spPr bwMode="auto">
            <a:xfrm>
              <a:off x="1371600" y="1600200"/>
              <a:ext cx="6172200" cy="39133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2458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EB50912-927A-4B37-AFEE-1DAC2165D16F}" type="slidenum">
              <a:rPr lang="en-US" smtClean="0"/>
              <a:pPr eaLnBrk="1" hangingPunct="1"/>
              <a:t>10</a:t>
            </a:fld>
            <a:endParaRPr lang="en-US" smtClean="0"/>
          </a:p>
        </p:txBody>
      </p:sp>
    </p:spTree>
    <p:custDataLst>
      <p:tags r:id="rId1"/>
    </p:custDataLst>
    <p:extLst>
      <p:ext uri="{BB962C8B-B14F-4D97-AF65-F5344CB8AC3E}">
        <p14:creationId xmlns:p14="http://schemas.microsoft.com/office/powerpoint/2010/main" val="330212988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fade">
                                      <p:cBhvr>
                                        <p:cTn id="17"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a:xfrm>
            <a:off x="517525" y="336550"/>
            <a:ext cx="7948613" cy="1143000"/>
          </a:xfrm>
          <a:solidFill>
            <a:schemeClr val="accent6">
              <a:lumMod val="20000"/>
              <a:lumOff val="80000"/>
            </a:schemeClr>
          </a:solidFill>
        </p:spPr>
        <p:txBody>
          <a:bodyPr>
            <a:normAutofit/>
          </a:bodyPr>
          <a:lstStyle/>
          <a:p>
            <a:pPr eaLnBrk="1" hangingPunct="1">
              <a:defRPr/>
            </a:pPr>
            <a:r>
              <a:rPr lang="en-US" sz="4000" b="1">
                <a:ea typeface="ＭＳ Ｐゴシック" charset="0"/>
                <a:cs typeface="ＭＳ Ｐゴシック" charset="0"/>
              </a:rPr>
              <a:t>Read the Pesticide Label!!</a:t>
            </a:r>
            <a:endParaRPr lang="en-US" sz="4000">
              <a:ea typeface="ＭＳ Ｐゴシック" charset="0"/>
              <a:cs typeface="ＭＳ Ｐゴシック" charset="0"/>
            </a:endParaRPr>
          </a:p>
        </p:txBody>
      </p:sp>
      <p:sp>
        <p:nvSpPr>
          <p:cNvPr id="21507" name="Rectangle 1027"/>
          <p:cNvSpPr>
            <a:spLocks noGrp="1" noChangeArrowheads="1"/>
          </p:cNvSpPr>
          <p:nvPr>
            <p:ph type="body" idx="1"/>
          </p:nvPr>
        </p:nvSpPr>
        <p:spPr>
          <a:xfrm>
            <a:off x="892175" y="1600200"/>
            <a:ext cx="5429250" cy="4016375"/>
          </a:xfrm>
        </p:spPr>
        <p:txBody>
          <a:bodyPr>
            <a:normAutofit fontScale="92500" lnSpcReduction="20000"/>
          </a:bodyPr>
          <a:lstStyle/>
          <a:p>
            <a:pPr eaLnBrk="1" hangingPunct="1">
              <a:buFont typeface="Wingdings" pitchFamily="2" charset="2"/>
              <a:buChar char="Ø"/>
            </a:pPr>
            <a:r>
              <a:rPr lang="en-US" sz="2800" dirty="0" smtClean="0">
                <a:ea typeface="ＭＳ Ｐゴシック" pitchFamily="34" charset="-128"/>
              </a:rPr>
              <a:t>Product and brand identification</a:t>
            </a:r>
          </a:p>
          <a:p>
            <a:pPr eaLnBrk="1" hangingPunct="1">
              <a:buFont typeface="Wingdings" pitchFamily="2" charset="2"/>
              <a:buChar char="Ø"/>
            </a:pPr>
            <a:r>
              <a:rPr lang="en-US" sz="2800" dirty="0" smtClean="0">
                <a:ea typeface="ＭＳ Ｐゴシック" pitchFamily="34" charset="-128"/>
              </a:rPr>
              <a:t>Active ingredients</a:t>
            </a:r>
          </a:p>
          <a:p>
            <a:pPr eaLnBrk="1" hangingPunct="1">
              <a:buFont typeface="Wingdings" pitchFamily="2" charset="2"/>
              <a:buChar char="Ø"/>
            </a:pPr>
            <a:r>
              <a:rPr lang="en-US" sz="2800" dirty="0" smtClean="0">
                <a:ea typeface="ＭＳ Ｐゴシック" pitchFamily="34" charset="-128"/>
              </a:rPr>
              <a:t>Directions for use</a:t>
            </a:r>
          </a:p>
          <a:p>
            <a:pPr eaLnBrk="1" hangingPunct="1">
              <a:buFont typeface="Wingdings" pitchFamily="2" charset="2"/>
              <a:buChar char="Ø"/>
            </a:pPr>
            <a:r>
              <a:rPr lang="en-US" sz="2800" dirty="0" smtClean="0">
                <a:ea typeface="ＭＳ Ｐゴシック" pitchFamily="34" charset="-128"/>
              </a:rPr>
              <a:t>Precautionary statements</a:t>
            </a:r>
          </a:p>
          <a:p>
            <a:pPr lvl="1" eaLnBrk="1" hangingPunct="1">
              <a:buFont typeface="Wingdings" pitchFamily="2" charset="2"/>
              <a:buChar char="Ø"/>
            </a:pPr>
            <a:r>
              <a:rPr lang="en-US" sz="2400" dirty="0" smtClean="0">
                <a:ea typeface="ＭＳ Ｐゴシック" pitchFamily="34" charset="-128"/>
              </a:rPr>
              <a:t>Hazards to Humans, Domestic animals and the Environment</a:t>
            </a:r>
          </a:p>
          <a:p>
            <a:pPr eaLnBrk="1" hangingPunct="1">
              <a:buFont typeface="Wingdings" pitchFamily="2" charset="2"/>
              <a:buChar char="Ø"/>
            </a:pPr>
            <a:r>
              <a:rPr lang="en-US" sz="2800" dirty="0" smtClean="0">
                <a:ea typeface="ＭＳ Ｐゴシック" pitchFamily="34" charset="-128"/>
              </a:rPr>
              <a:t>First aid instructions</a:t>
            </a:r>
          </a:p>
          <a:p>
            <a:pPr eaLnBrk="1" hangingPunct="1">
              <a:buFont typeface="Wingdings" pitchFamily="2" charset="2"/>
              <a:buChar char="Ø"/>
            </a:pPr>
            <a:r>
              <a:rPr lang="en-US" sz="2800" dirty="0" smtClean="0">
                <a:ea typeface="ＭＳ Ｐゴシック" pitchFamily="34" charset="-128"/>
              </a:rPr>
              <a:t>Note to physicians</a:t>
            </a:r>
          </a:p>
          <a:p>
            <a:pPr eaLnBrk="1" hangingPunct="1">
              <a:buFont typeface="Wingdings" pitchFamily="2" charset="2"/>
              <a:buChar char="Ø"/>
            </a:pPr>
            <a:r>
              <a:rPr lang="en-US" sz="2800" dirty="0" smtClean="0">
                <a:ea typeface="ＭＳ Ｐゴシック" pitchFamily="34" charset="-128"/>
              </a:rPr>
              <a:t>Storage and Disposal</a:t>
            </a:r>
          </a:p>
        </p:txBody>
      </p:sp>
      <p:sp>
        <p:nvSpPr>
          <p:cNvPr id="2150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2662985-20F0-42BC-84EC-4256A3FB93A2}" type="slidenum">
              <a:rPr lang="en-US" smtClean="0"/>
              <a:pPr eaLnBrk="1" hangingPunct="1"/>
              <a:t>11</a:t>
            </a:fld>
            <a:endParaRPr lang="en-US" smtClean="0"/>
          </a:p>
        </p:txBody>
      </p:sp>
      <p:pic>
        <p:nvPicPr>
          <p:cNvPr id="21509" name="Picture 5" descr="C-CH-LABL-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0" y="2209800"/>
            <a:ext cx="3067050" cy="3055938"/>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29166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fade">
                                      <p:cBhvr>
                                        <p:cTn id="17" dur="500"/>
                                        <p:tgtEl>
                                          <p:spTgt spid="21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fade">
                                      <p:cBhvr>
                                        <p:cTn id="22" dur="500"/>
                                        <p:tgtEl>
                                          <p:spTgt spid="21507">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507">
                                            <p:txEl>
                                              <p:pRg st="4" end="4"/>
                                            </p:txEl>
                                          </p:spTgt>
                                        </p:tgtEl>
                                        <p:attrNameLst>
                                          <p:attrName>style.visibility</p:attrName>
                                        </p:attrNameLst>
                                      </p:cBhvr>
                                      <p:to>
                                        <p:strVal val="visible"/>
                                      </p:to>
                                    </p:set>
                                    <p:animEffect transition="in" filter="fade">
                                      <p:cBhvr>
                                        <p:cTn id="25" dur="500"/>
                                        <p:tgtEl>
                                          <p:spTgt spid="2150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507">
                                            <p:txEl>
                                              <p:pRg st="5" end="5"/>
                                            </p:txEl>
                                          </p:spTgt>
                                        </p:tgtEl>
                                        <p:attrNameLst>
                                          <p:attrName>style.visibility</p:attrName>
                                        </p:attrNameLst>
                                      </p:cBhvr>
                                      <p:to>
                                        <p:strVal val="visible"/>
                                      </p:to>
                                    </p:set>
                                    <p:animEffect transition="in" filter="fade">
                                      <p:cBhvr>
                                        <p:cTn id="30" dur="500"/>
                                        <p:tgtEl>
                                          <p:spTgt spid="2150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507">
                                            <p:txEl>
                                              <p:pRg st="6" end="6"/>
                                            </p:txEl>
                                          </p:spTgt>
                                        </p:tgtEl>
                                        <p:attrNameLst>
                                          <p:attrName>style.visibility</p:attrName>
                                        </p:attrNameLst>
                                      </p:cBhvr>
                                      <p:to>
                                        <p:strVal val="visible"/>
                                      </p:to>
                                    </p:set>
                                    <p:animEffect transition="in" filter="fade">
                                      <p:cBhvr>
                                        <p:cTn id="35" dur="500"/>
                                        <p:tgtEl>
                                          <p:spTgt spid="21507">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507">
                                            <p:txEl>
                                              <p:pRg st="7" end="7"/>
                                            </p:txEl>
                                          </p:spTgt>
                                        </p:tgtEl>
                                        <p:attrNameLst>
                                          <p:attrName>style.visibility</p:attrName>
                                        </p:attrNameLst>
                                      </p:cBhvr>
                                      <p:to>
                                        <p:strVal val="visible"/>
                                      </p:to>
                                    </p:set>
                                    <p:animEffect transition="in" filter="fade">
                                      <p:cBhvr>
                                        <p:cTn id="40" dur="500"/>
                                        <p:tgtEl>
                                          <p:spTgt spid="215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C-CH-LABL-LB"/>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4038600" y="2590800"/>
            <a:ext cx="4721225" cy="3546475"/>
          </a:xfrm>
          <a:ln w="3175">
            <a:solidFill>
              <a:schemeClr val="accent2"/>
            </a:solidFill>
            <a:miter lim="800000"/>
            <a:headEnd/>
            <a:tailEnd/>
          </a:ln>
        </p:spPr>
      </p:pic>
      <p:sp>
        <p:nvSpPr>
          <p:cNvPr id="22531" name="Slide Number Placeholder 5"/>
          <p:cNvSpPr>
            <a:spLocks noGrp="1"/>
          </p:cNvSpPr>
          <p:nvPr>
            <p:ph type="sldNum" sz="quarter" idx="12"/>
          </p:nvPr>
        </p:nvSpPr>
        <p:spPr bwMode="auto">
          <a:xfrm>
            <a:off x="8382000" y="6383338"/>
            <a:ext cx="533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8169233-59D5-4D9B-8FF7-00D4086F8114}" type="slidenum">
              <a:rPr lang="en-US" smtClean="0"/>
              <a:pPr eaLnBrk="1" hangingPunct="1"/>
              <a:t>12</a:t>
            </a:fld>
            <a:endParaRPr lang="en-US" smtClean="0"/>
          </a:p>
        </p:txBody>
      </p:sp>
      <p:sp>
        <p:nvSpPr>
          <p:cNvPr id="17411" name="Rectangle 4"/>
          <p:cNvSpPr>
            <a:spLocks noGrp="1" noChangeArrowheads="1"/>
          </p:cNvSpPr>
          <p:nvPr>
            <p:ph type="body" sz="half" idx="1"/>
          </p:nvPr>
        </p:nvSpPr>
        <p:spPr>
          <a:xfrm>
            <a:off x="533400" y="4876800"/>
            <a:ext cx="3241675" cy="1654175"/>
          </a:xfrm>
          <a:solidFill>
            <a:schemeClr val="accent6">
              <a:lumMod val="40000"/>
              <a:lumOff val="60000"/>
            </a:schemeClr>
          </a:solidFill>
        </p:spPr>
        <p:txBody>
          <a:bodyPr>
            <a:normAutofit lnSpcReduction="10000"/>
          </a:bodyPr>
          <a:lstStyle/>
          <a:p>
            <a:pPr eaLnBrk="1" hangingPunct="1">
              <a:lnSpc>
                <a:spcPct val="80000"/>
              </a:lnSpc>
              <a:spcAft>
                <a:spcPts val="600"/>
              </a:spcAft>
              <a:buFont typeface="Arial" charset="0"/>
              <a:buNone/>
              <a:defRPr/>
            </a:pPr>
            <a:r>
              <a:rPr lang="en-US" sz="2000" dirty="0">
                <a:ea typeface="ＭＳ Ｐゴシック" charset="0"/>
                <a:cs typeface="ＭＳ Ｐゴシック" charset="0"/>
              </a:rPr>
              <a:t>Look closely for</a:t>
            </a:r>
          </a:p>
          <a:p>
            <a:pPr eaLnBrk="1" hangingPunct="1">
              <a:lnSpc>
                <a:spcPct val="80000"/>
              </a:lnSpc>
              <a:spcAft>
                <a:spcPts val="600"/>
              </a:spcAft>
              <a:buFont typeface="Arial" charset="0"/>
              <a:buChar char="•"/>
              <a:defRPr/>
            </a:pPr>
            <a:r>
              <a:rPr lang="en-US" sz="2000" dirty="0">
                <a:effectLst>
                  <a:outerShdw blurRad="38100" dist="38100" dir="2700000" algn="tl">
                    <a:srgbClr val="000000">
                      <a:alpha val="43137"/>
                    </a:srgbClr>
                  </a:outerShdw>
                </a:effectLst>
                <a:ea typeface="ＭＳ Ｐゴシック" charset="0"/>
                <a:cs typeface="ＭＳ Ｐゴシック" charset="0"/>
              </a:rPr>
              <a:t>Active ingredients</a:t>
            </a:r>
          </a:p>
          <a:p>
            <a:pPr eaLnBrk="1" hangingPunct="1">
              <a:lnSpc>
                <a:spcPct val="80000"/>
              </a:lnSpc>
              <a:spcAft>
                <a:spcPts val="600"/>
              </a:spcAft>
              <a:buFont typeface="Arial" charset="0"/>
              <a:buChar char="•"/>
              <a:defRPr/>
            </a:pPr>
            <a:r>
              <a:rPr lang="en-US" sz="2000" dirty="0">
                <a:effectLst>
                  <a:outerShdw blurRad="38100" dist="38100" dir="2700000" algn="tl">
                    <a:srgbClr val="000000">
                      <a:alpha val="43137"/>
                    </a:srgbClr>
                  </a:outerShdw>
                </a:effectLst>
                <a:ea typeface="ＭＳ Ｐゴシック" charset="0"/>
                <a:cs typeface="ＭＳ Ｐゴシック" charset="0"/>
              </a:rPr>
              <a:t>Signal word</a:t>
            </a:r>
          </a:p>
          <a:p>
            <a:pPr eaLnBrk="1" hangingPunct="1">
              <a:lnSpc>
                <a:spcPct val="80000"/>
              </a:lnSpc>
              <a:spcAft>
                <a:spcPts val="600"/>
              </a:spcAft>
              <a:buFont typeface="Arial" charset="0"/>
              <a:buChar char="•"/>
              <a:defRPr/>
            </a:pPr>
            <a:r>
              <a:rPr lang="en-US" sz="2000" dirty="0">
                <a:effectLst>
                  <a:outerShdw blurRad="38100" dist="38100" dir="2700000" algn="tl">
                    <a:srgbClr val="000000">
                      <a:alpha val="43137"/>
                    </a:srgbClr>
                  </a:outerShdw>
                </a:effectLst>
                <a:ea typeface="ＭＳ Ｐゴシック" charset="0"/>
                <a:cs typeface="ＭＳ Ｐゴシック" charset="0"/>
              </a:rPr>
              <a:t>EPA registration number</a:t>
            </a:r>
          </a:p>
        </p:txBody>
      </p:sp>
      <p:pic>
        <p:nvPicPr>
          <p:cNvPr id="22533" name="Picture 3" descr="C-CH-LABL-LB"/>
          <p:cNvPicPr>
            <a:picLocks noChangeAspect="1" noChangeArrowheads="1"/>
          </p:cNvPicPr>
          <p:nvPr>
            <p:custDataLst>
              <p:tags r:id="rId2"/>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835025"/>
            <a:ext cx="2798763" cy="3730625"/>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1986" name="Rectangle 2"/>
          <p:cNvSpPr>
            <a:spLocks noGrp="1" noChangeArrowheads="1"/>
          </p:cNvSpPr>
          <p:nvPr>
            <p:ph type="title"/>
          </p:nvPr>
        </p:nvSpPr>
        <p:spPr>
          <a:xfrm>
            <a:off x="3733800" y="854641"/>
            <a:ext cx="4973637" cy="1143000"/>
          </a:xfrm>
          <a:solidFill>
            <a:schemeClr val="accent6">
              <a:lumMod val="20000"/>
              <a:lumOff val="80000"/>
            </a:schemeClr>
          </a:solidFill>
        </p:spPr>
        <p:txBody>
          <a:bodyPr>
            <a:normAutofit/>
          </a:bodyPr>
          <a:lstStyle/>
          <a:p>
            <a:pPr eaLnBrk="1" hangingPunct="1">
              <a:defRPr/>
            </a:pPr>
            <a:r>
              <a:rPr lang="en-US" sz="2400" dirty="0" smtClean="0">
                <a:ea typeface="ＭＳ Ｐゴシック" pitchFamily="34" charset="-128"/>
              </a:rPr>
              <a:t>Don</a:t>
            </a:r>
            <a:r>
              <a:rPr lang="ja-JP" altLang="en-US" sz="2400" dirty="0" smtClean="0">
                <a:ea typeface="ＭＳ Ｐゴシック" pitchFamily="34" charset="-128"/>
              </a:rPr>
              <a:t>’</a:t>
            </a:r>
            <a:r>
              <a:rPr lang="en-US" altLang="ja-JP" sz="2400" dirty="0" smtClean="0">
                <a:ea typeface="ＭＳ Ｐゴシック" pitchFamily="34" charset="-128"/>
              </a:rPr>
              <a:t>t confuse the trade name and the active ingredient name</a:t>
            </a:r>
            <a:endParaRPr lang="en-US" sz="2400" dirty="0" smtClean="0">
              <a:ea typeface="ＭＳ Ｐゴシック" pitchFamily="34" charset="-128"/>
            </a:endParaRPr>
          </a:p>
        </p:txBody>
      </p:sp>
    </p:spTree>
    <p:custDataLst>
      <p:tags r:id="rId1"/>
    </p:custDataLst>
    <p:extLst>
      <p:ext uri="{BB962C8B-B14F-4D97-AF65-F5344CB8AC3E}">
        <p14:creationId xmlns:p14="http://schemas.microsoft.com/office/powerpoint/2010/main" val="140217664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bg/>
                                          </p:spTgt>
                                        </p:tgtEl>
                                        <p:attrNameLst>
                                          <p:attrName>style.visibility</p:attrName>
                                        </p:attrNameLst>
                                      </p:cBhvr>
                                      <p:to>
                                        <p:strVal val="visible"/>
                                      </p:to>
                                    </p:set>
                                    <p:animEffect transition="in" filter="fade">
                                      <p:cBhvr>
                                        <p:cTn id="7" dur="500"/>
                                        <p:tgtEl>
                                          <p:spTgt spid="1741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fade">
                                      <p:cBhvr>
                                        <p:cTn id="12" dur="500"/>
                                        <p:tgtEl>
                                          <p:spTgt spid="174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fade">
                                      <p:cBhvr>
                                        <p:cTn id="17" dur="500"/>
                                        <p:tgtEl>
                                          <p:spTgt spid="174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11">
                                            <p:txEl>
                                              <p:pRg st="2" end="2"/>
                                            </p:txEl>
                                          </p:spTgt>
                                        </p:tgtEl>
                                        <p:attrNameLst>
                                          <p:attrName>style.visibility</p:attrName>
                                        </p:attrNameLst>
                                      </p:cBhvr>
                                      <p:to>
                                        <p:strVal val="visible"/>
                                      </p:to>
                                    </p:set>
                                    <p:animEffect transition="in" filter="fade">
                                      <p:cBhvr>
                                        <p:cTn id="22" dur="500"/>
                                        <p:tgtEl>
                                          <p:spTgt spid="174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411">
                                            <p:txEl>
                                              <p:pRg st="3" end="3"/>
                                            </p:txEl>
                                          </p:spTgt>
                                        </p:tgtEl>
                                        <p:attrNameLst>
                                          <p:attrName>style.visibility</p:attrName>
                                        </p:attrNameLst>
                                      </p:cBhvr>
                                      <p:to>
                                        <p:strVal val="visible"/>
                                      </p:to>
                                    </p:set>
                                    <p:animEffect transition="in" filter="fade">
                                      <p:cBhvr>
                                        <p:cTn id="27"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2"/>
          </p:nvPr>
        </p:nvSpPr>
        <p:spPr bwMode="auto">
          <a:xfrm>
            <a:off x="5899150" y="6291263"/>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4D68192-C3A1-4B5E-9A9E-E6329C1BFE18}" type="slidenum">
              <a:rPr lang="en-US" smtClean="0"/>
              <a:pPr eaLnBrk="1" hangingPunct="1"/>
              <a:t>13</a:t>
            </a:fld>
            <a:endParaRPr lang="en-US" smtClean="0"/>
          </a:p>
        </p:txBody>
      </p:sp>
      <p:sp>
        <p:nvSpPr>
          <p:cNvPr id="56323" name="Rectangle 2"/>
          <p:cNvSpPr>
            <a:spLocks noGrp="1" noChangeArrowheads="1"/>
          </p:cNvSpPr>
          <p:nvPr>
            <p:ph type="title"/>
          </p:nvPr>
        </p:nvSpPr>
        <p:spPr>
          <a:xfrm>
            <a:off x="381000" y="152400"/>
            <a:ext cx="8305800" cy="1143000"/>
          </a:xfrm>
          <a:solidFill>
            <a:schemeClr val="accent6">
              <a:lumMod val="20000"/>
              <a:lumOff val="80000"/>
            </a:schemeClr>
          </a:solidFill>
        </p:spPr>
        <p:txBody>
          <a:bodyPr rtlCol="0">
            <a:normAutofit/>
          </a:bodyPr>
          <a:lstStyle/>
          <a:p>
            <a:pPr eaLnBrk="1" fontAlgn="auto" hangingPunct="1">
              <a:spcAft>
                <a:spcPts val="0"/>
              </a:spcAft>
              <a:defRPr/>
            </a:pPr>
            <a:r>
              <a:rPr lang="en-US" sz="3200" b="1" dirty="0"/>
              <a:t>Signal Words indicate acute toxicity</a:t>
            </a:r>
          </a:p>
        </p:txBody>
      </p:sp>
      <p:pic>
        <p:nvPicPr>
          <p:cNvPr id="23556" name="Picture 5" descr="C-CH-LABL-LB"/>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l="2251" t="2957" r="9000" b="2957"/>
          <a:stretch>
            <a:fillRect/>
          </a:stretch>
        </p:blipFill>
        <p:spPr bwMode="auto">
          <a:xfrm>
            <a:off x="6019800" y="1905000"/>
            <a:ext cx="2362200" cy="3621088"/>
          </a:xfrm>
          <a:prstGeom prst="rect">
            <a:avLst/>
          </a:prstGeom>
          <a:noFill/>
          <a:ln w="3175">
            <a:solidFill>
              <a:srgbClr val="009999"/>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47194" name="Group 90"/>
          <p:cNvGraphicFramePr>
            <a:graphicFrameLocks noGrp="1"/>
          </p:cNvGraphicFramePr>
          <p:nvPr/>
        </p:nvGraphicFramePr>
        <p:xfrm>
          <a:off x="381000" y="1771650"/>
          <a:ext cx="5387975" cy="3975100"/>
        </p:xfrm>
        <a:graphic>
          <a:graphicData uri="http://schemas.openxmlformats.org/drawingml/2006/table">
            <a:tbl>
              <a:tblPr/>
              <a:tblGrid>
                <a:gridCol w="2475252"/>
                <a:gridCol w="1179766"/>
                <a:gridCol w="1732957"/>
              </a:tblGrid>
              <a:tr h="96046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charset="-128"/>
                        </a:rPr>
                        <a:t>SIGNAL WORD</a:t>
                      </a:r>
                    </a:p>
                  </a:txBody>
                  <a:tcPr marL="91446" marR="91446" marT="45736" marB="4573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charset="-128"/>
                        </a:rPr>
                        <a:t>Toxicity</a:t>
                      </a:r>
                    </a:p>
                  </a:txBody>
                  <a:tcPr marL="91446" marR="91446" marT="45736" marB="4573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ＭＳ Ｐゴシック" charset="-128"/>
                        </a:rPr>
                        <a:t>Approx Human lethal dosage</a:t>
                      </a:r>
                    </a:p>
                  </a:txBody>
                  <a:tcPr marL="91446" marR="91446" marT="45736" marB="4573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r>
              <a:tr h="7849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Impact" pitchFamily="34" charset="0"/>
                          <a:ea typeface="ＭＳ Ｐゴシック" charset="-128"/>
                        </a:rPr>
                        <a:t>DANGER-POISON</a:t>
                      </a:r>
                    </a:p>
                  </a:txBody>
                  <a:tcPr marL="91446" marR="91446"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charset="0"/>
                          <a:ea typeface="ＭＳ Ｐゴシック" charset="-128"/>
                        </a:rPr>
                        <a:t>Highly toxic</a:t>
                      </a:r>
                    </a:p>
                  </a:txBody>
                  <a:tcPr marL="91446" marR="91446"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100000" t="100000"/>
                      </a:path>
                      <a:tileRect r="-100000" b="-100000"/>
                    </a:gra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charset="0"/>
                          <a:ea typeface="ＭＳ Ｐゴシック" charset="-128"/>
                        </a:rPr>
                        <a:t>Taste to a teaspoon</a:t>
                      </a:r>
                    </a:p>
                  </a:txBody>
                  <a:tcPr marL="91446" marR="91446"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100000" t="100000"/>
                      </a:path>
                      <a:tileRect r="-100000" b="-100000"/>
                    </a:gradFill>
                  </a:tcPr>
                </a:tc>
              </a:tr>
              <a:tr h="74321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Impact" pitchFamily="34" charset="0"/>
                          <a:ea typeface="ＭＳ Ｐゴシック" charset="-128"/>
                        </a:rPr>
                        <a:t>DANGER</a:t>
                      </a:r>
                    </a:p>
                  </a:txBody>
                  <a:tcPr marL="91446" marR="91446"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charset="0"/>
                          <a:ea typeface="ＭＳ Ｐゴシック" charset="-128"/>
                        </a:rPr>
                        <a:t>Highly hazardous</a:t>
                      </a:r>
                    </a:p>
                  </a:txBody>
                  <a:tcPr marL="91446" marR="91446"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charset="0"/>
                          <a:ea typeface="ＭＳ Ｐゴシック" charset="-128"/>
                        </a:rPr>
                        <a:t>Pesticide-specific</a:t>
                      </a:r>
                    </a:p>
                  </a:txBody>
                  <a:tcPr marL="91446" marR="91446"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r h="74321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Impact" pitchFamily="34" charset="0"/>
                          <a:ea typeface="ＭＳ Ｐゴシック" charset="-128"/>
                        </a:rPr>
                        <a:t>WARNING</a:t>
                      </a:r>
                    </a:p>
                  </a:txBody>
                  <a:tcPr marL="91446" marR="91446"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charset="0"/>
                          <a:ea typeface="ＭＳ Ｐゴシック" charset="-128"/>
                        </a:rPr>
                        <a:t>Moderately toxic</a:t>
                      </a:r>
                    </a:p>
                  </a:txBody>
                  <a:tcPr marL="91446" marR="91446"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charset="0"/>
                          <a:ea typeface="ＭＳ Ｐゴシック" charset="-128"/>
                        </a:rPr>
                        <a:t>1 teaspoon-1 </a:t>
                      </a:r>
                      <a:r>
                        <a:rPr kumimoji="0" lang="en-US" sz="1400" b="0" i="0" u="none" strike="noStrike" cap="none" normalizeH="0" baseline="0" dirty="0" err="1" smtClean="0">
                          <a:ln>
                            <a:noFill/>
                          </a:ln>
                          <a:solidFill>
                            <a:srgbClr val="FF0000"/>
                          </a:solidFill>
                          <a:effectLst/>
                          <a:latin typeface="Arial" charset="0"/>
                          <a:ea typeface="ＭＳ Ｐゴシック" charset="-128"/>
                        </a:rPr>
                        <a:t>oz</a:t>
                      </a:r>
                      <a:endParaRPr kumimoji="0" lang="en-US" sz="1400" b="0" i="0" u="none" strike="noStrike" cap="none" normalizeH="0" baseline="0" dirty="0" smtClean="0">
                        <a:ln>
                          <a:noFill/>
                        </a:ln>
                        <a:solidFill>
                          <a:srgbClr val="FF0000"/>
                        </a:solidFill>
                        <a:effectLst/>
                        <a:latin typeface="Arial" charset="0"/>
                        <a:ea typeface="ＭＳ Ｐゴシック" charset="-128"/>
                      </a:endParaRPr>
                    </a:p>
                  </a:txBody>
                  <a:tcPr marL="91446" marR="91446"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r h="74321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Impact" pitchFamily="34" charset="0"/>
                          <a:ea typeface="ＭＳ Ｐゴシック" charset="-128"/>
                        </a:rPr>
                        <a:t>CAUTION</a:t>
                      </a:r>
                    </a:p>
                  </a:txBody>
                  <a:tcPr marL="91446" marR="91446" marT="45736" marB="4573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charset="0"/>
                          <a:ea typeface="ＭＳ Ｐゴシック" charset="-128"/>
                        </a:rPr>
                        <a:t>Low toxicity</a:t>
                      </a:r>
                    </a:p>
                  </a:txBody>
                  <a:tcPr marL="91446" marR="91446" marT="45736" marB="4573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charset="0"/>
                          <a:ea typeface="ＭＳ Ｐゴシック" charset="-128"/>
                        </a:rPr>
                        <a:t>1 oz to relatively nontoxic</a:t>
                      </a:r>
                    </a:p>
                  </a:txBody>
                  <a:tcPr marL="91446" marR="91446" marT="45736" marB="4573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bl>
          </a:graphicData>
        </a:graphic>
      </p:graphicFrame>
      <p:sp>
        <p:nvSpPr>
          <p:cNvPr id="2" name="Oval 1"/>
          <p:cNvSpPr/>
          <p:nvPr/>
        </p:nvSpPr>
        <p:spPr>
          <a:xfrm>
            <a:off x="6145213" y="4157663"/>
            <a:ext cx="2111375" cy="71596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ustDataLst>
      <p:tags r:id="rId1"/>
    </p:custDataLst>
    <p:extLst>
      <p:ext uri="{BB962C8B-B14F-4D97-AF65-F5344CB8AC3E}">
        <p14:creationId xmlns:p14="http://schemas.microsoft.com/office/powerpoint/2010/main" val="65268278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7194"/>
                                        </p:tgtEl>
                                        <p:attrNameLst>
                                          <p:attrName>style.visibility</p:attrName>
                                        </p:attrNameLst>
                                      </p:cBhvr>
                                      <p:to>
                                        <p:strVal val="visible"/>
                                      </p:to>
                                    </p:set>
                                    <p:anim calcmode="lin" valueType="num">
                                      <p:cBhvr>
                                        <p:cTn id="7" dur="500" fill="hold"/>
                                        <p:tgtEl>
                                          <p:spTgt spid="47194"/>
                                        </p:tgtEl>
                                        <p:attrNameLst>
                                          <p:attrName>ppt_w</p:attrName>
                                        </p:attrNameLst>
                                      </p:cBhvr>
                                      <p:tavLst>
                                        <p:tav tm="0">
                                          <p:val>
                                            <p:fltVal val="0"/>
                                          </p:val>
                                        </p:tav>
                                        <p:tav tm="100000">
                                          <p:val>
                                            <p:strVal val="#ppt_w"/>
                                          </p:val>
                                        </p:tav>
                                      </p:tavLst>
                                    </p:anim>
                                    <p:anim calcmode="lin" valueType="num">
                                      <p:cBhvr>
                                        <p:cTn id="8" dur="500" fill="hold"/>
                                        <p:tgtEl>
                                          <p:spTgt spid="47194"/>
                                        </p:tgtEl>
                                        <p:attrNameLst>
                                          <p:attrName>ppt_h</p:attrName>
                                        </p:attrNameLst>
                                      </p:cBhvr>
                                      <p:tavLst>
                                        <p:tav tm="0">
                                          <p:val>
                                            <p:fltVal val="0"/>
                                          </p:val>
                                        </p:tav>
                                        <p:tav tm="100000">
                                          <p:val>
                                            <p:strVal val="#ppt_h"/>
                                          </p:val>
                                        </p:tav>
                                      </p:tavLst>
                                    </p:anim>
                                    <p:animEffect transition="in" filter="fade">
                                      <p:cBhvr>
                                        <p:cTn id="9" dur="500"/>
                                        <p:tgtEl>
                                          <p:spTgt spid="4719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556"/>
                                        </p:tgtEl>
                                        <p:attrNameLst>
                                          <p:attrName>style.visibility</p:attrName>
                                        </p:attrNameLst>
                                      </p:cBhvr>
                                      <p:to>
                                        <p:strVal val="visible"/>
                                      </p:to>
                                    </p:set>
                                    <p:animEffect transition="in" filter="fade">
                                      <p:cBhvr>
                                        <p:cTn id="14"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43000" y="293688"/>
            <a:ext cx="6946900" cy="1143000"/>
          </a:xfrm>
          <a:solidFill>
            <a:schemeClr val="accent6">
              <a:lumMod val="20000"/>
              <a:lumOff val="80000"/>
            </a:schemeClr>
          </a:solidFill>
        </p:spPr>
        <p:txBody>
          <a:bodyPr rtlCol="0">
            <a:normAutofit/>
          </a:bodyPr>
          <a:lstStyle/>
          <a:p>
            <a:pPr eaLnBrk="1" fontAlgn="auto" hangingPunct="1">
              <a:spcAft>
                <a:spcPts val="0"/>
              </a:spcAft>
              <a:defRPr/>
            </a:pPr>
            <a:r>
              <a:rPr lang="en-US" sz="3200" b="1" dirty="0"/>
              <a:t>Directions for use</a:t>
            </a:r>
          </a:p>
        </p:txBody>
      </p:sp>
      <p:sp>
        <p:nvSpPr>
          <p:cNvPr id="25603" name="Rectangle 3"/>
          <p:cNvSpPr>
            <a:spLocks noGrp="1" noChangeArrowheads="1"/>
          </p:cNvSpPr>
          <p:nvPr>
            <p:ph type="body" sz="half" idx="1"/>
          </p:nvPr>
        </p:nvSpPr>
        <p:spPr>
          <a:xfrm>
            <a:off x="685800" y="1676400"/>
            <a:ext cx="3810000" cy="4308475"/>
          </a:xfrm>
        </p:spPr>
        <p:txBody>
          <a:bodyPr>
            <a:normAutofit lnSpcReduction="10000"/>
          </a:bodyPr>
          <a:lstStyle/>
          <a:p>
            <a:pPr eaLnBrk="1" hangingPunct="1">
              <a:spcAft>
                <a:spcPts val="600"/>
              </a:spcAft>
            </a:pPr>
            <a:r>
              <a:rPr lang="en-US" sz="2800" dirty="0" smtClean="0">
                <a:ea typeface="ＭＳ Ｐゴシック" pitchFamily="34" charset="-128"/>
              </a:rPr>
              <a:t>How to mix up product (if applicable)</a:t>
            </a:r>
          </a:p>
          <a:p>
            <a:pPr eaLnBrk="1" hangingPunct="1">
              <a:spcAft>
                <a:spcPts val="600"/>
              </a:spcAft>
            </a:pPr>
            <a:r>
              <a:rPr lang="en-US" sz="2800" dirty="0" smtClean="0">
                <a:ea typeface="ＭＳ Ｐゴシック" pitchFamily="34" charset="-128"/>
              </a:rPr>
              <a:t>What plants or sites you can use it on</a:t>
            </a:r>
          </a:p>
          <a:p>
            <a:pPr eaLnBrk="1" hangingPunct="1">
              <a:spcAft>
                <a:spcPts val="600"/>
              </a:spcAft>
            </a:pPr>
            <a:r>
              <a:rPr lang="en-US" sz="2800" dirty="0" smtClean="0">
                <a:ea typeface="ＭＳ Ｐゴシック" pitchFamily="34" charset="-128"/>
              </a:rPr>
              <a:t>What pests it controls</a:t>
            </a:r>
          </a:p>
          <a:p>
            <a:pPr eaLnBrk="1" hangingPunct="1">
              <a:spcAft>
                <a:spcPts val="600"/>
              </a:spcAft>
            </a:pPr>
            <a:r>
              <a:rPr lang="en-US" sz="2800" dirty="0" smtClean="0">
                <a:ea typeface="ＭＳ Ｐゴシック" pitchFamily="34" charset="-128"/>
              </a:rPr>
              <a:t>Special restrictions</a:t>
            </a:r>
          </a:p>
        </p:txBody>
      </p:sp>
      <p:pic>
        <p:nvPicPr>
          <p:cNvPr id="25604" name="Picture 5" descr="C-CH-LABL-LB"/>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495800" y="1938338"/>
            <a:ext cx="4419600" cy="3319462"/>
          </a:xfrm>
          <a:ln w="3175">
            <a:solidFill>
              <a:schemeClr val="accent2"/>
            </a:solidFill>
            <a:miter lim="800000"/>
            <a:headEnd/>
            <a:tailEnd/>
          </a:ln>
        </p:spPr>
      </p:pic>
      <p:sp>
        <p:nvSpPr>
          <p:cNvPr id="25605" name="Slide Number Placeholder 5"/>
          <p:cNvSpPr>
            <a:spLocks noGrp="1"/>
          </p:cNvSpPr>
          <p:nvPr>
            <p:ph type="sldNum" sz="quarter" idx="12"/>
          </p:nvPr>
        </p:nvSpPr>
        <p:spPr bwMode="auto">
          <a:xfrm>
            <a:off x="8382000" y="6383338"/>
            <a:ext cx="533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91278297-9D14-4FC6-9C36-64E28FBE623E}" type="slidenum">
              <a:rPr lang="en-US" smtClean="0"/>
              <a:pPr eaLnBrk="1" hangingPunct="1"/>
              <a:t>14</a:t>
            </a:fld>
            <a:endParaRPr lang="en-US" smtClean="0"/>
          </a:p>
        </p:txBody>
      </p:sp>
    </p:spTree>
    <p:custDataLst>
      <p:tags r:id="rId1"/>
    </p:custDataLst>
    <p:extLst>
      <p:ext uri="{BB962C8B-B14F-4D97-AF65-F5344CB8AC3E}">
        <p14:creationId xmlns:p14="http://schemas.microsoft.com/office/powerpoint/2010/main" val="371170042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fade">
                                      <p:cBhvr>
                                        <p:cTn id="22"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20675"/>
            <a:ext cx="7772400" cy="1143000"/>
          </a:xfrm>
          <a:solidFill>
            <a:schemeClr val="accent6">
              <a:lumMod val="20000"/>
              <a:lumOff val="80000"/>
            </a:schemeClr>
          </a:solidFill>
        </p:spPr>
        <p:txBody>
          <a:bodyPr>
            <a:normAutofit/>
          </a:bodyPr>
          <a:lstStyle/>
          <a:p>
            <a:pPr eaLnBrk="1" hangingPunct="1">
              <a:defRPr/>
            </a:pPr>
            <a:r>
              <a:rPr lang="en-US" sz="2900" b="1" dirty="0" smtClean="0">
                <a:ea typeface="ＭＳ Ｐゴシック" pitchFamily="34" charset="-128"/>
              </a:rPr>
              <a:t>Pesticide Selectivity— Insecticides</a:t>
            </a:r>
          </a:p>
        </p:txBody>
      </p:sp>
      <p:sp>
        <p:nvSpPr>
          <p:cNvPr id="18435" name="Rectangle 4"/>
          <p:cNvSpPr>
            <a:spLocks noGrp="1" noChangeArrowheads="1"/>
          </p:cNvSpPr>
          <p:nvPr>
            <p:ph type="body" sz="half" idx="1"/>
          </p:nvPr>
        </p:nvSpPr>
        <p:spPr>
          <a:xfrm>
            <a:off x="381000" y="1981200"/>
            <a:ext cx="3810000" cy="4114800"/>
          </a:xfrm>
        </p:spPr>
        <p:txBody>
          <a:bodyPr/>
          <a:lstStyle/>
          <a:p>
            <a:pPr eaLnBrk="1" hangingPunct="1"/>
            <a:r>
              <a:rPr lang="en-US" sz="2200" dirty="0" smtClean="0">
                <a:ea typeface="ＭＳ Ｐゴシック" pitchFamily="34" charset="-128"/>
              </a:rPr>
              <a:t>A </a:t>
            </a:r>
            <a:r>
              <a:rPr lang="en-US" sz="2200" b="1" i="1" dirty="0" smtClean="0">
                <a:ea typeface="ＭＳ Ｐゴシック" pitchFamily="34" charset="-128"/>
              </a:rPr>
              <a:t>broad-spectrum </a:t>
            </a:r>
            <a:r>
              <a:rPr lang="en-US" sz="2200" dirty="0" smtClean="0">
                <a:ea typeface="ＭＳ Ｐゴシック" pitchFamily="34" charset="-128"/>
              </a:rPr>
              <a:t>pesticide kills a wide range of organisms</a:t>
            </a:r>
          </a:p>
          <a:p>
            <a:pPr eaLnBrk="1" hangingPunct="1"/>
            <a:endParaRPr lang="en-US" sz="2200" dirty="0" smtClean="0">
              <a:ea typeface="ＭＳ Ｐゴシック" pitchFamily="34" charset="-128"/>
            </a:endParaRPr>
          </a:p>
          <a:p>
            <a:pPr eaLnBrk="1" hangingPunct="1"/>
            <a:endParaRPr lang="en-US" sz="2200" dirty="0" smtClean="0">
              <a:ea typeface="ＭＳ Ｐゴシック" pitchFamily="34" charset="-128"/>
            </a:endParaRPr>
          </a:p>
          <a:p>
            <a:pPr eaLnBrk="1" hangingPunct="1"/>
            <a:endParaRPr lang="en-US" sz="2200" dirty="0" smtClean="0">
              <a:ea typeface="ＭＳ Ｐゴシック" pitchFamily="34" charset="-128"/>
            </a:endParaRPr>
          </a:p>
          <a:p>
            <a:pPr eaLnBrk="1" hangingPunct="1"/>
            <a:r>
              <a:rPr lang="en-US" sz="2200" dirty="0" smtClean="0">
                <a:ea typeface="ＭＳ Ｐゴシック" pitchFamily="34" charset="-128"/>
              </a:rPr>
              <a:t>A </a:t>
            </a:r>
            <a:r>
              <a:rPr lang="en-US" sz="2200" b="1" i="1" dirty="0" smtClean="0">
                <a:ea typeface="ＭＳ Ｐゴシック" pitchFamily="34" charset="-128"/>
              </a:rPr>
              <a:t>selective</a:t>
            </a:r>
            <a:r>
              <a:rPr lang="en-US" sz="2200" dirty="0" smtClean="0">
                <a:ea typeface="ＭＳ Ｐゴシック" pitchFamily="34" charset="-128"/>
              </a:rPr>
              <a:t> pesticide kills only organisms in </a:t>
            </a:r>
            <a:br>
              <a:rPr lang="en-US" sz="2200" dirty="0" smtClean="0">
                <a:ea typeface="ＭＳ Ｐゴシック" pitchFamily="34" charset="-128"/>
              </a:rPr>
            </a:br>
            <a:r>
              <a:rPr lang="en-US" sz="2200" dirty="0" smtClean="0">
                <a:ea typeface="ＭＳ Ｐゴシック" pitchFamily="34" charset="-128"/>
              </a:rPr>
              <a:t>a related group.</a:t>
            </a:r>
          </a:p>
        </p:txBody>
      </p:sp>
      <p:pic>
        <p:nvPicPr>
          <p:cNvPr id="17412" name="Picture 6" descr="C-CH-LABL-L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676400"/>
            <a:ext cx="1654175" cy="2203450"/>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8437" name="Text Box 7"/>
          <p:cNvSpPr txBox="1">
            <a:spLocks noChangeArrowheads="1"/>
          </p:cNvSpPr>
          <p:nvPr/>
        </p:nvSpPr>
        <p:spPr bwMode="auto">
          <a:xfrm>
            <a:off x="6019800" y="1981200"/>
            <a:ext cx="205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b="1" dirty="0" err="1">
                <a:solidFill>
                  <a:srgbClr val="008000"/>
                </a:solidFill>
                <a:latin typeface="Calibri" pitchFamily="34" charset="0"/>
              </a:rPr>
              <a:t>Bifenthrin</a:t>
            </a:r>
            <a:r>
              <a:rPr lang="en-US" sz="1400" b="1" dirty="0">
                <a:solidFill>
                  <a:srgbClr val="008000"/>
                </a:solidFill>
                <a:latin typeface="Calibri" pitchFamily="34" charset="0"/>
              </a:rPr>
              <a:t> kills all types of insects including ants, grubs, aphids, caterpillars, bees as well as fish and </a:t>
            </a:r>
            <a:r>
              <a:rPr lang="en-US" sz="1400" b="1" dirty="0" err="1">
                <a:solidFill>
                  <a:srgbClr val="008000"/>
                </a:solidFill>
                <a:latin typeface="Calibri" pitchFamily="34" charset="0"/>
              </a:rPr>
              <a:t>nontargets</a:t>
            </a:r>
            <a:r>
              <a:rPr lang="en-US" sz="1400" b="1" dirty="0">
                <a:solidFill>
                  <a:srgbClr val="008000"/>
                </a:solidFill>
                <a:latin typeface="Calibri" pitchFamily="34" charset="0"/>
              </a:rPr>
              <a:t>.</a:t>
            </a:r>
          </a:p>
        </p:txBody>
      </p:sp>
      <p:pic>
        <p:nvPicPr>
          <p:cNvPr id="17414" name="Picture 8" descr="C-CH-LABL-LS"/>
          <p:cNvPicPr>
            <a:picLocks noChangeAspect="1" noChangeArrowheads="1"/>
          </p:cNvPicPr>
          <p:nvPr/>
        </p:nvPicPr>
        <p:blipFill>
          <a:blip r:embed="rId5">
            <a:extLst>
              <a:ext uri="{28A0092B-C50C-407E-A947-70E740481C1C}">
                <a14:useLocalDpi xmlns:a14="http://schemas.microsoft.com/office/drawing/2010/main" val="0"/>
              </a:ext>
            </a:extLst>
          </a:blip>
          <a:srcRect l="20703" t="31966" r="18402" b="16743"/>
          <a:stretch>
            <a:fillRect/>
          </a:stretch>
        </p:blipFill>
        <p:spPr bwMode="auto">
          <a:xfrm>
            <a:off x="4191000" y="4191000"/>
            <a:ext cx="1687513" cy="2147888"/>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8439" name="Text Box 9"/>
          <p:cNvSpPr txBox="1">
            <a:spLocks noChangeArrowheads="1"/>
          </p:cNvSpPr>
          <p:nvPr/>
        </p:nvSpPr>
        <p:spPr bwMode="auto">
          <a:xfrm>
            <a:off x="6096000" y="4419600"/>
            <a:ext cx="21494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b="1" i="1" dirty="0">
                <a:solidFill>
                  <a:srgbClr val="008000"/>
                </a:solidFill>
                <a:latin typeface="Calibri" pitchFamily="34" charset="0"/>
              </a:rPr>
              <a:t>Bacillus </a:t>
            </a:r>
            <a:r>
              <a:rPr lang="en-US" sz="1400" b="1" i="1" dirty="0" err="1">
                <a:solidFill>
                  <a:srgbClr val="008000"/>
                </a:solidFill>
                <a:latin typeface="Calibri" pitchFamily="34" charset="0"/>
              </a:rPr>
              <a:t>thuringiensis</a:t>
            </a:r>
            <a:r>
              <a:rPr lang="en-US" sz="1400" b="1" i="1" dirty="0">
                <a:solidFill>
                  <a:srgbClr val="008000"/>
                </a:solidFill>
                <a:latin typeface="Calibri" pitchFamily="34" charset="0"/>
              </a:rPr>
              <a:t> </a:t>
            </a:r>
            <a:r>
              <a:rPr lang="en-US" sz="1400" b="1" dirty="0">
                <a:solidFill>
                  <a:srgbClr val="008000"/>
                </a:solidFill>
                <a:latin typeface="Calibri" pitchFamily="34" charset="0"/>
              </a:rPr>
              <a:t>(</a:t>
            </a:r>
            <a:r>
              <a:rPr lang="en-US" sz="1400" b="1" dirty="0" err="1">
                <a:solidFill>
                  <a:srgbClr val="008000"/>
                </a:solidFill>
                <a:latin typeface="Calibri" pitchFamily="34" charset="0"/>
              </a:rPr>
              <a:t>Bt.k</a:t>
            </a:r>
            <a:r>
              <a:rPr lang="en-US" sz="1400" b="1" dirty="0">
                <a:solidFill>
                  <a:srgbClr val="008000"/>
                </a:solidFill>
                <a:latin typeface="Calibri" pitchFamily="34" charset="0"/>
              </a:rPr>
              <a:t>) kills only caterpillars feeding on leaves or buds of sprayed plants.  </a:t>
            </a:r>
            <a:r>
              <a:rPr lang="en-US" sz="1400" b="1" dirty="0" err="1">
                <a:solidFill>
                  <a:srgbClr val="008000"/>
                </a:solidFill>
                <a:latin typeface="Calibri" pitchFamily="34" charset="0"/>
              </a:rPr>
              <a:t>Beneficials</a:t>
            </a:r>
            <a:r>
              <a:rPr lang="en-US" sz="1400" b="1" dirty="0">
                <a:solidFill>
                  <a:srgbClr val="008000"/>
                </a:solidFill>
                <a:latin typeface="Calibri" pitchFamily="34" charset="0"/>
              </a:rPr>
              <a:t>, bees and wildlife not affected.</a:t>
            </a:r>
          </a:p>
        </p:txBody>
      </p:sp>
      <p:sp>
        <p:nvSpPr>
          <p:cNvPr id="17416" name="Slide Number Placeholder 8"/>
          <p:cNvSpPr>
            <a:spLocks noGrp="1"/>
          </p:cNvSpPr>
          <p:nvPr>
            <p:ph type="sldNum" sz="quarter" idx="12"/>
          </p:nvPr>
        </p:nvSpPr>
        <p:spPr bwMode="auto">
          <a:xfrm>
            <a:off x="6845300" y="6338888"/>
            <a:ext cx="1905000"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F4B2C27-C282-493D-9497-FFD4588E932D}" type="slidenum">
              <a:rPr lang="en-US" smtClean="0"/>
              <a:pPr eaLnBrk="1" hangingPunct="1"/>
              <a:t>15</a:t>
            </a:fld>
            <a:endParaRPr lang="en-US" smtClean="0"/>
          </a:p>
        </p:txBody>
      </p:sp>
    </p:spTree>
    <p:custDataLst>
      <p:tags r:id="rId1"/>
    </p:custDataLst>
    <p:extLst>
      <p:ext uri="{BB962C8B-B14F-4D97-AF65-F5344CB8AC3E}">
        <p14:creationId xmlns:p14="http://schemas.microsoft.com/office/powerpoint/2010/main" val="325141617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4" end="4"/>
                                            </p:txEl>
                                          </p:spTgt>
                                        </p:tgtEl>
                                        <p:attrNameLst>
                                          <p:attrName>style.visibility</p:attrName>
                                        </p:attrNameLst>
                                      </p:cBhvr>
                                      <p:to>
                                        <p:strVal val="visible"/>
                                      </p:to>
                                    </p:set>
                                    <p:animEffect transition="in" filter="fade">
                                      <p:cBhvr>
                                        <p:cTn id="12" dur="500"/>
                                        <p:tgtEl>
                                          <p:spTgt spid="1843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7"/>
                                        </p:tgtEl>
                                        <p:attrNameLst>
                                          <p:attrName>style.visibility</p:attrName>
                                        </p:attrNameLst>
                                      </p:cBhvr>
                                      <p:to>
                                        <p:strVal val="visible"/>
                                      </p:to>
                                    </p:set>
                                    <p:animEffect transition="in" filter="fade">
                                      <p:cBhvr>
                                        <p:cTn id="17" dur="500"/>
                                        <p:tgtEl>
                                          <p:spTgt spid="184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9"/>
                                        </p:tgtEl>
                                        <p:attrNameLst>
                                          <p:attrName>style.visibility</p:attrName>
                                        </p:attrNameLst>
                                      </p:cBhvr>
                                      <p:to>
                                        <p:strVal val="visible"/>
                                      </p:to>
                                    </p:set>
                                    <p:animEffect transition="in" filter="fade">
                                      <p:cBhvr>
                                        <p:cTn id="22"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18437" grpId="0"/>
      <p:bldP spid="184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20675"/>
            <a:ext cx="7772400" cy="1143000"/>
          </a:xfrm>
          <a:solidFill>
            <a:schemeClr val="accent6">
              <a:lumMod val="20000"/>
              <a:lumOff val="80000"/>
            </a:schemeClr>
          </a:solidFill>
        </p:spPr>
        <p:txBody>
          <a:bodyPr>
            <a:normAutofit/>
          </a:bodyPr>
          <a:lstStyle/>
          <a:p>
            <a:pPr eaLnBrk="1" hangingPunct="1">
              <a:defRPr/>
            </a:pPr>
            <a:r>
              <a:rPr lang="en-US" sz="3200" b="1" smtClean="0">
                <a:ea typeface="ＭＳ Ｐゴシック" pitchFamily="34" charset="-128"/>
              </a:rPr>
              <a:t>Pesticide selectivity– Herbicides</a:t>
            </a:r>
          </a:p>
        </p:txBody>
      </p:sp>
      <p:pic>
        <p:nvPicPr>
          <p:cNvPr id="18435" name="Picture 5" descr="Ortho Grass-B-Gon Garden Grass Kil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411413"/>
            <a:ext cx="2312988" cy="2751137"/>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8436" name="Text Box 6"/>
          <p:cNvSpPr txBox="1">
            <a:spLocks noChangeArrowheads="1"/>
          </p:cNvSpPr>
          <p:nvPr/>
        </p:nvSpPr>
        <p:spPr bwMode="auto">
          <a:xfrm>
            <a:off x="693738" y="5246688"/>
            <a:ext cx="17811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b="1" dirty="0">
                <a:solidFill>
                  <a:srgbClr val="008000"/>
                </a:solidFill>
                <a:latin typeface="Calibri" pitchFamily="34" charset="0"/>
              </a:rPr>
              <a:t>FLUAZIFOP:</a:t>
            </a:r>
          </a:p>
          <a:p>
            <a:r>
              <a:rPr lang="en-US" sz="1400" b="1" dirty="0">
                <a:solidFill>
                  <a:srgbClr val="008000"/>
                </a:solidFill>
                <a:latin typeface="Calibri" pitchFamily="34" charset="0"/>
              </a:rPr>
              <a:t>Kills grasses but not broadleaves.</a:t>
            </a:r>
          </a:p>
        </p:txBody>
      </p:sp>
      <p:pic>
        <p:nvPicPr>
          <p:cNvPr id="18437" name="Picture 7" descr="228-183-59144_Eliminator_Dandelion___Clover_Killer_RTU_4_4_2007_11_28_03_AMSecured"/>
          <p:cNvPicPr>
            <a:picLocks noChangeAspect="1" noChangeArrowheads="1"/>
          </p:cNvPicPr>
          <p:nvPr/>
        </p:nvPicPr>
        <p:blipFill>
          <a:blip r:embed="rId5">
            <a:extLst>
              <a:ext uri="{28A0092B-C50C-407E-A947-70E740481C1C}">
                <a14:useLocalDpi xmlns:a14="http://schemas.microsoft.com/office/drawing/2010/main" val="0"/>
              </a:ext>
            </a:extLst>
          </a:blip>
          <a:srcRect l="23532" t="18184" r="23532" b="45461"/>
          <a:stretch>
            <a:fillRect/>
          </a:stretch>
        </p:blipFill>
        <p:spPr bwMode="auto">
          <a:xfrm>
            <a:off x="2892425" y="2838450"/>
            <a:ext cx="2593975" cy="2306638"/>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8438" name="Text Box 8"/>
          <p:cNvSpPr txBox="1">
            <a:spLocks noChangeArrowheads="1"/>
          </p:cNvSpPr>
          <p:nvPr/>
        </p:nvSpPr>
        <p:spPr bwMode="auto">
          <a:xfrm>
            <a:off x="3449638" y="5246688"/>
            <a:ext cx="14795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b="1" dirty="0">
                <a:solidFill>
                  <a:srgbClr val="008000"/>
                </a:solidFill>
                <a:latin typeface="Calibri" pitchFamily="34" charset="0"/>
              </a:rPr>
              <a:t>2,4-D, MCPP:</a:t>
            </a:r>
          </a:p>
          <a:p>
            <a:r>
              <a:rPr lang="en-US" sz="1400" b="1" dirty="0">
                <a:solidFill>
                  <a:srgbClr val="008000"/>
                </a:solidFill>
                <a:latin typeface="Calibri" pitchFamily="34" charset="0"/>
              </a:rPr>
              <a:t>Kill broadleaves not grass.</a:t>
            </a:r>
          </a:p>
        </p:txBody>
      </p:sp>
      <p:sp>
        <p:nvSpPr>
          <p:cNvPr id="18439"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5B7A8A6-9928-4993-AA29-68ED3EA7D66F}" type="slidenum">
              <a:rPr lang="en-US" smtClean="0"/>
              <a:pPr eaLnBrk="1" hangingPunct="1"/>
              <a:t>16</a:t>
            </a:fld>
            <a:endParaRPr lang="en-US" smtClean="0"/>
          </a:p>
        </p:txBody>
      </p:sp>
      <p:pic>
        <p:nvPicPr>
          <p:cNvPr id="18440" name="Picture 1" descr="21293b37bdead47bdcb85bcdc3c53205.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973763" y="2359025"/>
            <a:ext cx="2803525"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 Box 8"/>
          <p:cNvSpPr txBox="1">
            <a:spLocks noChangeArrowheads="1"/>
          </p:cNvSpPr>
          <p:nvPr/>
        </p:nvSpPr>
        <p:spPr bwMode="auto">
          <a:xfrm>
            <a:off x="6669088" y="5246688"/>
            <a:ext cx="14795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b="1" dirty="0">
                <a:solidFill>
                  <a:srgbClr val="008000"/>
                </a:solidFill>
                <a:latin typeface="Calibri" pitchFamily="34" charset="0"/>
              </a:rPr>
              <a:t>Glyphosate:</a:t>
            </a:r>
          </a:p>
          <a:p>
            <a:r>
              <a:rPr lang="en-US" sz="1400" b="1" dirty="0">
                <a:solidFill>
                  <a:srgbClr val="008000"/>
                </a:solidFill>
                <a:latin typeface="Calibri" pitchFamily="34" charset="0"/>
              </a:rPr>
              <a:t>Kills broadleaves AND grasses.</a:t>
            </a:r>
          </a:p>
        </p:txBody>
      </p:sp>
      <p:sp>
        <p:nvSpPr>
          <p:cNvPr id="10" name="Left Bracket 9"/>
          <p:cNvSpPr>
            <a:spLocks/>
          </p:cNvSpPr>
          <p:nvPr/>
        </p:nvSpPr>
        <p:spPr bwMode="auto">
          <a:xfrm rot="5400000">
            <a:off x="2739232" y="-391319"/>
            <a:ext cx="304800" cy="5297487"/>
          </a:xfrm>
          <a:prstGeom prst="leftBracket">
            <a:avLst>
              <a:gd name="adj" fmla="val 8368"/>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a:latin typeface="+mn-lt"/>
              <a:ea typeface="+mn-ea"/>
            </a:endParaRPr>
          </a:p>
        </p:txBody>
      </p:sp>
      <p:sp>
        <p:nvSpPr>
          <p:cNvPr id="12" name="Left Bracket 11"/>
          <p:cNvSpPr>
            <a:spLocks/>
          </p:cNvSpPr>
          <p:nvPr/>
        </p:nvSpPr>
        <p:spPr bwMode="auto">
          <a:xfrm rot="5400000">
            <a:off x="7180263" y="831850"/>
            <a:ext cx="323850" cy="2870200"/>
          </a:xfrm>
          <a:prstGeom prst="leftBracket">
            <a:avLst>
              <a:gd name="adj" fmla="val 8329"/>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lstStyle/>
          <a:p>
            <a:pPr>
              <a:defRPr/>
            </a:pPr>
            <a:endParaRPr lang="en-US">
              <a:latin typeface="+mn-lt"/>
              <a:ea typeface="+mn-ea"/>
            </a:endParaRPr>
          </a:p>
        </p:txBody>
      </p:sp>
      <p:sp>
        <p:nvSpPr>
          <p:cNvPr id="4" name="TextBox 3"/>
          <p:cNvSpPr txBox="1"/>
          <p:nvPr/>
        </p:nvSpPr>
        <p:spPr>
          <a:xfrm>
            <a:off x="1993900" y="1641475"/>
            <a:ext cx="1539875" cy="369888"/>
          </a:xfrm>
          <a:prstGeom prst="rect">
            <a:avLst/>
          </a:prstGeom>
          <a:solidFill>
            <a:srgbClr val="FDEADA"/>
          </a:solidFill>
        </p:spPr>
        <p:txBody>
          <a:bodyPr>
            <a:spAutoFit/>
          </a:bodyPr>
          <a:lstStyle/>
          <a:p>
            <a:pPr algn="ctr">
              <a:defRPr/>
            </a:pPr>
            <a:r>
              <a:rPr lang="en-US" dirty="0">
                <a:latin typeface="+mn-lt"/>
                <a:ea typeface="ＭＳ Ｐゴシック" charset="0"/>
                <a:cs typeface="ＭＳ Ｐゴシック" charset="0"/>
              </a:rPr>
              <a:t>Selective</a:t>
            </a:r>
          </a:p>
        </p:txBody>
      </p:sp>
      <p:sp>
        <p:nvSpPr>
          <p:cNvPr id="14" name="TextBox 13"/>
          <p:cNvSpPr txBox="1"/>
          <p:nvPr/>
        </p:nvSpPr>
        <p:spPr>
          <a:xfrm>
            <a:off x="6553200" y="1641475"/>
            <a:ext cx="1539875" cy="369888"/>
          </a:xfrm>
          <a:prstGeom prst="rect">
            <a:avLst/>
          </a:prstGeom>
          <a:solidFill>
            <a:srgbClr val="FDEADA"/>
          </a:solidFill>
        </p:spPr>
        <p:txBody>
          <a:bodyPr>
            <a:spAutoFit/>
          </a:bodyPr>
          <a:lstStyle/>
          <a:p>
            <a:pPr algn="ctr">
              <a:defRPr/>
            </a:pPr>
            <a:r>
              <a:rPr lang="en-US" dirty="0">
                <a:latin typeface="+mn-lt"/>
                <a:ea typeface="ＭＳ Ｐゴシック" charset="0"/>
                <a:cs typeface="ＭＳ Ｐゴシック" charset="0"/>
              </a:rPr>
              <a:t>Non-Selective</a:t>
            </a:r>
          </a:p>
        </p:txBody>
      </p:sp>
    </p:spTree>
    <p:custDataLst>
      <p:tags r:id="rId1"/>
    </p:custDataLst>
    <p:extLst>
      <p:ext uri="{BB962C8B-B14F-4D97-AF65-F5344CB8AC3E}">
        <p14:creationId xmlns:p14="http://schemas.microsoft.com/office/powerpoint/2010/main" val="12093292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fade">
                                      <p:cBhvr>
                                        <p:cTn id="12" dur="500"/>
                                        <p:tgtEl>
                                          <p:spTgt spid="184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8"/>
                                        </p:tgtEl>
                                        <p:attrNameLst>
                                          <p:attrName>style.visibility</p:attrName>
                                        </p:attrNameLst>
                                      </p:cBhvr>
                                      <p:to>
                                        <p:strVal val="visible"/>
                                      </p:to>
                                    </p:set>
                                    <p:animEffect transition="in" filter="fade">
                                      <p:cBhvr>
                                        <p:cTn id="17" dur="500"/>
                                        <p:tgtEl>
                                          <p:spTgt spid="184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441"/>
                                        </p:tgtEl>
                                        <p:attrNameLst>
                                          <p:attrName>style.visibility</p:attrName>
                                        </p:attrNameLst>
                                      </p:cBhvr>
                                      <p:to>
                                        <p:strVal val="visible"/>
                                      </p:to>
                                    </p:set>
                                    <p:animEffect transition="in" filter="fade">
                                      <p:cBhvr>
                                        <p:cTn id="27" dur="5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8" grpId="0"/>
      <p:bldP spid="18441" grpId="0"/>
      <p:bldP spid="4"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152400"/>
            <a:ext cx="7772400" cy="1143000"/>
          </a:xfrm>
          <a:solidFill>
            <a:schemeClr val="accent6">
              <a:lumMod val="20000"/>
              <a:lumOff val="80000"/>
            </a:schemeClr>
          </a:solidFill>
        </p:spPr>
        <p:txBody>
          <a:bodyPr rtlCol="0">
            <a:normAutofit/>
          </a:bodyPr>
          <a:lstStyle/>
          <a:p>
            <a:pPr eaLnBrk="1" fontAlgn="auto" hangingPunct="1">
              <a:spcAft>
                <a:spcPts val="0"/>
              </a:spcAft>
              <a:defRPr/>
            </a:pPr>
            <a:r>
              <a:rPr lang="en-US" sz="2900" b="1" dirty="0" smtClean="0"/>
              <a:t>Contact (nonsystemic) vs Systemic Insecticides</a:t>
            </a:r>
          </a:p>
        </p:txBody>
      </p:sp>
      <p:sp>
        <p:nvSpPr>
          <p:cNvPr id="19459" name="Text Box 4"/>
          <p:cNvSpPr txBox="1">
            <a:spLocks noChangeArrowheads="1"/>
          </p:cNvSpPr>
          <p:nvPr/>
        </p:nvSpPr>
        <p:spPr bwMode="auto">
          <a:xfrm>
            <a:off x="609600" y="5008563"/>
            <a:ext cx="2427288" cy="338137"/>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600" dirty="0">
                <a:solidFill>
                  <a:srgbClr val="FFEEB1"/>
                </a:solidFill>
                <a:latin typeface="Calibri" pitchFamily="34" charset="0"/>
              </a:rPr>
              <a:t>Example: Most insecticides</a:t>
            </a:r>
          </a:p>
        </p:txBody>
      </p:sp>
      <p:sp>
        <p:nvSpPr>
          <p:cNvPr id="19460" name="Text Box 5"/>
          <p:cNvSpPr txBox="1">
            <a:spLocks noChangeArrowheads="1"/>
          </p:cNvSpPr>
          <p:nvPr/>
        </p:nvSpPr>
        <p:spPr bwMode="auto">
          <a:xfrm>
            <a:off x="4754563" y="5008563"/>
            <a:ext cx="2030412" cy="338137"/>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600" dirty="0">
                <a:solidFill>
                  <a:srgbClr val="FFEEB1"/>
                </a:solidFill>
                <a:latin typeface="Calibri" pitchFamily="34" charset="0"/>
              </a:rPr>
              <a:t>Example: </a:t>
            </a:r>
            <a:r>
              <a:rPr lang="en-US" sz="1600" dirty="0" err="1">
                <a:solidFill>
                  <a:srgbClr val="FFEEB1"/>
                </a:solidFill>
                <a:latin typeface="Calibri" pitchFamily="34" charset="0"/>
              </a:rPr>
              <a:t>Imidacloprid</a:t>
            </a:r>
            <a:endParaRPr lang="en-US" sz="1600" dirty="0">
              <a:solidFill>
                <a:srgbClr val="FFEEB1"/>
              </a:solidFill>
              <a:latin typeface="Calibri" pitchFamily="34" charset="0"/>
            </a:endParaRPr>
          </a:p>
        </p:txBody>
      </p:sp>
      <p:pic>
        <p:nvPicPr>
          <p:cNvPr id="24581" name="Picture 7" descr="Ch 4 fig 4-10 pg109.eps"/>
          <p:cNvPicPr>
            <a:picLocks noChangeAspect="1"/>
          </p:cNvPicPr>
          <p:nvPr>
            <p:custDataLst>
              <p:tags r:id="rId2"/>
            </p:custDataLst>
          </p:nvPr>
        </p:nvPicPr>
        <p:blipFill>
          <a:blip r:embed="rId5"/>
          <a:srcRect r="24191" b="42308"/>
          <a:stretch>
            <a:fillRect/>
          </a:stretch>
        </p:blipFill>
        <p:spPr bwMode="auto">
          <a:xfrm>
            <a:off x="609601" y="1524002"/>
            <a:ext cx="7881939" cy="3363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462" name="Picture 6" descr="C-CH-LABL-LS"/>
          <p:cNvPicPr>
            <a:picLocks noChangeAspect="1" noChangeArrowheads="1"/>
          </p:cNvPicPr>
          <p:nvPr/>
        </p:nvPicPr>
        <p:blipFill>
          <a:blip r:embed="rId6" cstate="print">
            <a:extLst>
              <a:ext uri="{28A0092B-C50C-407E-A947-70E740481C1C}">
                <a14:useLocalDpi xmlns:a14="http://schemas.microsoft.com/office/drawing/2010/main" val="0"/>
              </a:ext>
            </a:extLst>
          </a:blip>
          <a:srcRect l="6902" t="10655" r="6902" b="4567"/>
          <a:stretch>
            <a:fillRect/>
          </a:stretch>
        </p:blipFill>
        <p:spPr bwMode="auto">
          <a:xfrm>
            <a:off x="6958013" y="4887913"/>
            <a:ext cx="1041400" cy="1544637"/>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946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E522A6D-F9A3-456E-83A7-2789304F1118}" type="slidenum">
              <a:rPr lang="en-US" smtClean="0"/>
              <a:pPr eaLnBrk="1" hangingPunct="1"/>
              <a:t>17</a:t>
            </a:fld>
            <a:endParaRPr lang="en-US" smtClean="0"/>
          </a:p>
        </p:txBody>
      </p:sp>
    </p:spTree>
    <p:custDataLst>
      <p:tags r:id="rId1"/>
    </p:custDataLst>
    <p:extLst>
      <p:ext uri="{BB962C8B-B14F-4D97-AF65-F5344CB8AC3E}">
        <p14:creationId xmlns:p14="http://schemas.microsoft.com/office/powerpoint/2010/main" val="349983583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500"/>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fade">
                                      <p:cBhvr>
                                        <p:cTn id="12"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solidFill>
            <a:schemeClr val="accent6">
              <a:lumMod val="20000"/>
              <a:lumOff val="80000"/>
            </a:schemeClr>
          </a:solidFill>
        </p:spPr>
        <p:txBody>
          <a:bodyPr rtlCol="0">
            <a:normAutofit/>
          </a:bodyPr>
          <a:lstStyle/>
          <a:p>
            <a:pPr eaLnBrk="1" fontAlgn="auto" hangingPunct="1">
              <a:spcAft>
                <a:spcPts val="0"/>
              </a:spcAft>
              <a:defRPr/>
            </a:pPr>
            <a:r>
              <a:rPr lang="en-US" sz="2900" b="1" dirty="0" smtClean="0"/>
              <a:t>Contact vs. Systemic Herbicides</a:t>
            </a:r>
            <a:br>
              <a:rPr lang="en-US" sz="2900" b="1" dirty="0" smtClean="0"/>
            </a:br>
            <a:r>
              <a:rPr lang="en-US" sz="2900" b="1" dirty="0" smtClean="0"/>
              <a:t>(postemergent only)</a:t>
            </a:r>
          </a:p>
        </p:txBody>
      </p:sp>
      <p:sp>
        <p:nvSpPr>
          <p:cNvPr id="20483" name="Text Box 4"/>
          <p:cNvSpPr txBox="1">
            <a:spLocks noChangeArrowheads="1"/>
          </p:cNvSpPr>
          <p:nvPr/>
        </p:nvSpPr>
        <p:spPr bwMode="auto">
          <a:xfrm>
            <a:off x="1143000" y="5715000"/>
            <a:ext cx="3416300" cy="584200"/>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600" dirty="0">
                <a:solidFill>
                  <a:srgbClr val="FFEEB1"/>
                </a:solidFill>
                <a:latin typeface="Calibri" pitchFamily="34" charset="0"/>
              </a:rPr>
              <a:t>Systemic examples:</a:t>
            </a:r>
          </a:p>
          <a:p>
            <a:r>
              <a:rPr lang="en-US" sz="1600" dirty="0">
                <a:solidFill>
                  <a:srgbClr val="FFEEB1"/>
                </a:solidFill>
                <a:latin typeface="Calibri" pitchFamily="34" charset="0"/>
              </a:rPr>
              <a:t>Glyphosate (Roundup), 2-4-D, </a:t>
            </a:r>
            <a:r>
              <a:rPr lang="en-US" sz="1600" dirty="0" err="1">
                <a:solidFill>
                  <a:srgbClr val="FFEEB1"/>
                </a:solidFill>
                <a:latin typeface="Calibri" pitchFamily="34" charset="0"/>
              </a:rPr>
              <a:t>fluazifop</a:t>
            </a:r>
            <a:endParaRPr lang="en-US" sz="1600" dirty="0">
              <a:solidFill>
                <a:srgbClr val="FFEEB1"/>
              </a:solidFill>
              <a:latin typeface="Calibri" pitchFamily="34" charset="0"/>
            </a:endParaRPr>
          </a:p>
        </p:txBody>
      </p:sp>
      <p:sp>
        <p:nvSpPr>
          <p:cNvPr id="20484" name="Text Box 5"/>
          <p:cNvSpPr txBox="1">
            <a:spLocks noChangeArrowheads="1"/>
          </p:cNvSpPr>
          <p:nvPr/>
        </p:nvSpPr>
        <p:spPr bwMode="auto">
          <a:xfrm>
            <a:off x="7543800" y="1752600"/>
            <a:ext cx="1371600" cy="1570038"/>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600" dirty="0">
                <a:solidFill>
                  <a:srgbClr val="FFEEB1"/>
                </a:solidFill>
                <a:latin typeface="Calibri" pitchFamily="34" charset="0"/>
              </a:rPr>
              <a:t>Contact examples:  </a:t>
            </a:r>
            <a:r>
              <a:rPr lang="en-US" sz="1600" dirty="0" err="1">
                <a:solidFill>
                  <a:srgbClr val="FFEEB1"/>
                </a:solidFill>
                <a:latin typeface="Calibri" pitchFamily="34" charset="0"/>
              </a:rPr>
              <a:t>pelargonic</a:t>
            </a:r>
            <a:r>
              <a:rPr lang="en-US" sz="1600" dirty="0">
                <a:solidFill>
                  <a:srgbClr val="FFEEB1"/>
                </a:solidFill>
                <a:latin typeface="Calibri" pitchFamily="34" charset="0"/>
              </a:rPr>
              <a:t> acid (Scythe),</a:t>
            </a:r>
          </a:p>
          <a:p>
            <a:r>
              <a:rPr lang="en-US" sz="1600" dirty="0">
                <a:solidFill>
                  <a:srgbClr val="FFEEB1"/>
                </a:solidFill>
                <a:latin typeface="Calibri" pitchFamily="34" charset="0"/>
              </a:rPr>
              <a:t>Clove oil (Burnout)</a:t>
            </a:r>
          </a:p>
        </p:txBody>
      </p:sp>
      <p:pic>
        <p:nvPicPr>
          <p:cNvPr id="23557" name="Picture 6" descr="Ch 4 fig 4-8 pg107.eps"/>
          <p:cNvPicPr>
            <a:picLocks noChangeAspect="1"/>
          </p:cNvPicPr>
          <p:nvPr>
            <p:custDataLst>
              <p:tags r:id="rId2"/>
            </p:custDataLst>
          </p:nvPr>
        </p:nvPicPr>
        <p:blipFill>
          <a:blip r:embed="rId5"/>
          <a:srcRect b="17355"/>
          <a:stretch>
            <a:fillRect/>
          </a:stretch>
        </p:blipFill>
        <p:spPr bwMode="auto">
          <a:xfrm>
            <a:off x="1371602" y="1676400"/>
            <a:ext cx="6108700"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48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BAF8743-716B-4ED2-BBDA-458E22E4A2F6}" type="slidenum">
              <a:rPr lang="en-US" smtClean="0"/>
              <a:pPr eaLnBrk="1" hangingPunct="1"/>
              <a:t>18</a:t>
            </a:fld>
            <a:endParaRPr lang="en-US" smtClean="0"/>
          </a:p>
        </p:txBody>
      </p:sp>
    </p:spTree>
    <p:custDataLst>
      <p:tags r:id="rId1"/>
    </p:custDataLst>
    <p:extLst>
      <p:ext uri="{BB962C8B-B14F-4D97-AF65-F5344CB8AC3E}">
        <p14:creationId xmlns:p14="http://schemas.microsoft.com/office/powerpoint/2010/main" val="274610072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500"/>
                                        <p:tgtEl>
                                          <p:spTgt spid="204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fade">
                                      <p:cBhvr>
                                        <p:cTn id="12"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solidFill>
            <a:schemeClr val="accent6">
              <a:lumMod val="20000"/>
              <a:lumOff val="80000"/>
            </a:schemeClr>
          </a:solidFill>
        </p:spPr>
        <p:txBody>
          <a:bodyPr rtlCol="0">
            <a:normAutofit/>
          </a:bodyPr>
          <a:lstStyle/>
          <a:p>
            <a:pPr eaLnBrk="1" fontAlgn="auto" hangingPunct="1">
              <a:spcAft>
                <a:spcPts val="0"/>
              </a:spcAft>
              <a:defRPr/>
            </a:pPr>
            <a:r>
              <a:rPr lang="en-US" sz="3200" b="1" dirty="0" smtClean="0"/>
              <a:t>Registrations and terminology</a:t>
            </a:r>
          </a:p>
        </p:txBody>
      </p:sp>
      <p:sp>
        <p:nvSpPr>
          <p:cNvPr id="26627" name="Content Placeholder 2"/>
          <p:cNvSpPr>
            <a:spLocks noGrp="1"/>
          </p:cNvSpPr>
          <p:nvPr>
            <p:ph idx="1"/>
          </p:nvPr>
        </p:nvSpPr>
        <p:spPr>
          <a:xfrm>
            <a:off x="457200" y="1417638"/>
            <a:ext cx="5638800" cy="4708525"/>
          </a:xfrm>
        </p:spPr>
        <p:txBody>
          <a:bodyPr>
            <a:normAutofit lnSpcReduction="10000"/>
          </a:bodyPr>
          <a:lstStyle/>
          <a:p>
            <a:pPr eaLnBrk="1" hangingPunct="1">
              <a:lnSpc>
                <a:spcPct val="90000"/>
              </a:lnSpc>
            </a:pPr>
            <a:r>
              <a:rPr lang="en-US" sz="2200" dirty="0" smtClean="0">
                <a:ea typeface="ＭＳ Ｐゴシック" pitchFamily="34" charset="-128"/>
              </a:rPr>
              <a:t>Most pesticides are registered by the U.S. EPA and CA Department of Pesticide Regulation.</a:t>
            </a:r>
          </a:p>
          <a:p>
            <a:pPr eaLnBrk="1" hangingPunct="1">
              <a:lnSpc>
                <a:spcPct val="90000"/>
              </a:lnSpc>
            </a:pPr>
            <a:r>
              <a:rPr lang="en-US" sz="2200" dirty="0" smtClean="0">
                <a:ea typeface="ＭＳ Ｐゴシック" pitchFamily="34" charset="-128"/>
              </a:rPr>
              <a:t>Some food or natural oil products are </a:t>
            </a:r>
            <a:r>
              <a:rPr lang="en-US" sz="2200" b="1" i="1" dirty="0" smtClean="0">
                <a:ea typeface="ＭＳ Ｐゴシック" pitchFamily="34" charset="-128"/>
              </a:rPr>
              <a:t>exempt</a:t>
            </a:r>
            <a:r>
              <a:rPr lang="en-US" sz="2200" dirty="0" smtClean="0">
                <a:ea typeface="ＭＳ Ｐゴシック" pitchFamily="34" charset="-128"/>
              </a:rPr>
              <a:t> from registration (</a:t>
            </a:r>
            <a:r>
              <a:rPr lang="ja-JP" altLang="en-US" sz="2200" dirty="0" smtClean="0">
                <a:ea typeface="ＭＳ Ｐゴシック" pitchFamily="34" charset="-128"/>
              </a:rPr>
              <a:t>“</a:t>
            </a:r>
            <a:r>
              <a:rPr lang="en-US" altLang="ja-JP" sz="2200" dirty="0" smtClean="0">
                <a:ea typeface="ＭＳ Ｐゴシック" pitchFamily="34" charset="-128"/>
              </a:rPr>
              <a:t>25b</a:t>
            </a:r>
            <a:r>
              <a:rPr lang="ja-JP" altLang="en-US" sz="2200" dirty="0" smtClean="0">
                <a:ea typeface="ＭＳ Ｐゴシック" pitchFamily="34" charset="-128"/>
              </a:rPr>
              <a:t>”</a:t>
            </a:r>
            <a:r>
              <a:rPr lang="en-US" altLang="ja-JP" sz="2200" dirty="0" smtClean="0">
                <a:ea typeface="ＭＳ Ｐゴシック" pitchFamily="34" charset="-128"/>
              </a:rPr>
              <a:t> products).  They don</a:t>
            </a:r>
            <a:r>
              <a:rPr lang="ja-JP" altLang="en-US" sz="2200" dirty="0" smtClean="0">
                <a:ea typeface="ＭＳ Ｐゴシック" pitchFamily="34" charset="-128"/>
              </a:rPr>
              <a:t>’</a:t>
            </a:r>
            <a:r>
              <a:rPr lang="en-US" altLang="ja-JP" sz="2200" dirty="0" smtClean="0">
                <a:ea typeface="ＭＳ Ｐゴシック" pitchFamily="34" charset="-128"/>
              </a:rPr>
              <a:t>t carry EPA registration numbers. </a:t>
            </a:r>
          </a:p>
          <a:p>
            <a:pPr eaLnBrk="1" hangingPunct="1">
              <a:lnSpc>
                <a:spcPct val="90000"/>
              </a:lnSpc>
            </a:pPr>
            <a:r>
              <a:rPr lang="en-US" sz="2200" b="1" i="1" dirty="0" smtClean="0">
                <a:ea typeface="ＭＳ Ｐゴシック" pitchFamily="34" charset="-128"/>
              </a:rPr>
              <a:t>Organically acceptable</a:t>
            </a:r>
            <a:r>
              <a:rPr lang="en-US" sz="2200" dirty="0" smtClean="0">
                <a:ea typeface="ＭＳ Ｐゴシック" pitchFamily="34" charset="-128"/>
              </a:rPr>
              <a:t> pesticides are derived from natural products such as plants or minerals (including petroleum oil), are not chemically processed.  Some </a:t>
            </a:r>
            <a:r>
              <a:rPr lang="en-US" sz="2200" i="1" dirty="0" smtClean="0">
                <a:ea typeface="ＭＳ Ｐゴシック" pitchFamily="34" charset="-128"/>
              </a:rPr>
              <a:t>but not all </a:t>
            </a:r>
            <a:r>
              <a:rPr lang="en-US" sz="2200" dirty="0" smtClean="0">
                <a:ea typeface="ＭＳ Ｐゴシック" pitchFamily="34" charset="-128"/>
              </a:rPr>
              <a:t>have the OMRI logo.</a:t>
            </a:r>
          </a:p>
          <a:p>
            <a:pPr eaLnBrk="1" hangingPunct="1">
              <a:lnSpc>
                <a:spcPct val="90000"/>
              </a:lnSpc>
            </a:pPr>
            <a:r>
              <a:rPr lang="en-US" sz="2200" b="1" i="1" dirty="0" smtClean="0">
                <a:ea typeface="ＭＳ Ｐゴシック" pitchFamily="34" charset="-128"/>
              </a:rPr>
              <a:t>Less Toxic Pesticides</a:t>
            </a:r>
            <a:r>
              <a:rPr lang="en-US" sz="2200" dirty="0" smtClean="0">
                <a:ea typeface="ＭＳ Ｐゴシック" pitchFamily="34" charset="-128"/>
              </a:rPr>
              <a:t>: (</a:t>
            </a:r>
            <a:r>
              <a:rPr lang="en-US" sz="2200" i="1" dirty="0" smtClean="0">
                <a:ea typeface="ＭＳ Ｐゴシック" pitchFamily="34" charset="-128"/>
              </a:rPr>
              <a:t>not an official term)</a:t>
            </a:r>
            <a:r>
              <a:rPr lang="en-US" sz="2200" dirty="0" smtClean="0">
                <a:ea typeface="ＭＳ Ｐゴシック" pitchFamily="34" charset="-128"/>
              </a:rPr>
              <a:t>—have less negative impact on people and </a:t>
            </a:r>
            <a:r>
              <a:rPr lang="en-US" sz="2200" dirty="0" err="1" smtClean="0">
                <a:ea typeface="ＭＳ Ｐゴシック" pitchFamily="34" charset="-128"/>
              </a:rPr>
              <a:t>nontargets</a:t>
            </a:r>
            <a:endParaRPr lang="en-US" sz="2200" dirty="0" smtClean="0">
              <a:ea typeface="ＭＳ Ｐゴシック" pitchFamily="34" charset="-128"/>
            </a:endParaRPr>
          </a:p>
          <a:p>
            <a:pPr eaLnBrk="1" hangingPunct="1">
              <a:lnSpc>
                <a:spcPct val="90000"/>
              </a:lnSpc>
            </a:pPr>
            <a:endParaRPr lang="en-US" sz="3000" dirty="0" smtClean="0">
              <a:ea typeface="ＭＳ Ｐゴシック" pitchFamily="34" charset="-128"/>
            </a:endParaRPr>
          </a:p>
          <a:p>
            <a:pPr eaLnBrk="1" hangingPunct="1">
              <a:lnSpc>
                <a:spcPct val="90000"/>
              </a:lnSpc>
            </a:pPr>
            <a:endParaRPr lang="en-US" sz="3000" dirty="0" smtClean="0">
              <a:ea typeface="ＭＳ Ｐゴシック" pitchFamily="34" charset="-128"/>
            </a:endParaRPr>
          </a:p>
        </p:txBody>
      </p:sp>
      <p:pic>
        <p:nvPicPr>
          <p:cNvPr id="26628" name="Picture 3" descr="omri.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7300" y="3724275"/>
            <a:ext cx="23495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descr="epa2.jpg"/>
          <p:cNvPicPr>
            <a:picLocks noChangeAspect="1"/>
          </p:cNvPicPr>
          <p:nvPr/>
        </p:nvPicPr>
        <p:blipFill>
          <a:blip r:embed="rId4">
            <a:extLst>
              <a:ext uri="{28A0092B-C50C-407E-A947-70E740481C1C}">
                <a14:useLocalDpi xmlns:a14="http://schemas.microsoft.com/office/drawing/2010/main" val="0"/>
              </a:ext>
            </a:extLst>
          </a:blip>
          <a:srcRect l="9863" t="22269" b="14845"/>
          <a:stretch>
            <a:fillRect/>
          </a:stretch>
        </p:blipFill>
        <p:spPr bwMode="auto">
          <a:xfrm>
            <a:off x="6096000" y="1630363"/>
            <a:ext cx="296545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DA7270E-52A8-47A5-9D66-3DD11266E0BE}" type="slidenum">
              <a:rPr lang="en-US" smtClean="0"/>
              <a:pPr eaLnBrk="1" hangingPunct="1"/>
              <a:t>19</a:t>
            </a:fld>
            <a:endParaRPr lang="en-US" smtClean="0"/>
          </a:p>
        </p:txBody>
      </p:sp>
    </p:spTree>
    <p:extLst>
      <p:ext uri="{BB962C8B-B14F-4D97-AF65-F5344CB8AC3E}">
        <p14:creationId xmlns:p14="http://schemas.microsoft.com/office/powerpoint/2010/main" val="39880704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fade">
                                      <p:cBhvr>
                                        <p:cTn id="22" dur="5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p>
            <a:r>
              <a:rPr lang="en-US" sz="1800" dirty="0"/>
              <a:t>Master Gardeners participate in this program entirely on a volunteer basis. </a:t>
            </a:r>
          </a:p>
          <a:p>
            <a:r>
              <a:rPr lang="en-US" sz="1800" dirty="0" smtClean="0"/>
              <a:t>Master Gardeners </a:t>
            </a:r>
            <a:r>
              <a:rPr lang="en-US" sz="1800" dirty="0"/>
              <a:t>are trained by the University of California Cooperative Extension to provide the gardeners of </a:t>
            </a:r>
            <a:r>
              <a:rPr lang="en-US" sz="1800" dirty="0" smtClean="0"/>
              <a:t>San Bernardino</a:t>
            </a:r>
            <a:r>
              <a:rPr lang="en-US" sz="1800" dirty="0" smtClean="0"/>
              <a:t> </a:t>
            </a:r>
            <a:r>
              <a:rPr lang="en-US" sz="1800" dirty="0"/>
              <a:t>County with research-based information</a:t>
            </a:r>
            <a:r>
              <a:rPr lang="en-US" sz="1800" dirty="0" smtClean="0"/>
              <a:t>.</a:t>
            </a:r>
            <a:endParaRPr lang="en-US" sz="1800" dirty="0"/>
          </a:p>
        </p:txBody>
      </p:sp>
      <p:pic>
        <p:nvPicPr>
          <p:cNvPr id="5" name="Picture 10" descr="eula at parkview 0106 pru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757" y="1605280"/>
            <a:ext cx="3509753" cy="3200400"/>
          </a:xfrm>
          <a:prstGeom prst="ellipse">
            <a:avLst/>
          </a:prstGeom>
          <a:ln w="63500" cap="rnd">
            <a:solidFill>
              <a:srgbClr val="333333"/>
            </a:solidFill>
          </a:ln>
          <a:effectLst>
            <a:glow rad="228600">
              <a:schemeClr val="accent3">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67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OMRI.ORG</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8568" y="1600200"/>
            <a:ext cx="740686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6417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20000"/>
              <a:lumOff val="80000"/>
            </a:schemeClr>
          </a:solidFill>
        </p:spPr>
        <p:txBody>
          <a:bodyPr rtlCol="0">
            <a:normAutofit/>
          </a:bodyPr>
          <a:lstStyle/>
          <a:p>
            <a:pPr eaLnBrk="1" fontAlgn="auto" hangingPunct="1">
              <a:spcAft>
                <a:spcPts val="0"/>
              </a:spcAft>
              <a:defRPr/>
            </a:pPr>
            <a:r>
              <a:rPr lang="en-US" sz="2900" b="1" dirty="0" smtClean="0"/>
              <a:t>What are some less toxic insecticides?</a:t>
            </a:r>
          </a:p>
        </p:txBody>
      </p:sp>
      <p:sp>
        <p:nvSpPr>
          <p:cNvPr id="27651" name="Content Placeholder 4"/>
          <p:cNvSpPr>
            <a:spLocks noGrp="1"/>
          </p:cNvSpPr>
          <p:nvPr>
            <p:ph idx="1"/>
          </p:nvPr>
        </p:nvSpPr>
        <p:spPr>
          <a:xfrm>
            <a:off x="663575" y="1600200"/>
            <a:ext cx="4457700" cy="2655888"/>
          </a:xfrm>
        </p:spPr>
        <p:txBody>
          <a:bodyPr/>
          <a:lstStyle/>
          <a:p>
            <a:pPr eaLnBrk="1" hangingPunct="1"/>
            <a:r>
              <a:rPr lang="en-US" sz="2800" dirty="0" smtClean="0">
                <a:ea typeface="ＭＳ Ｐゴシック" pitchFamily="34" charset="-128"/>
              </a:rPr>
              <a:t>Insecticidal soaps </a:t>
            </a:r>
          </a:p>
          <a:p>
            <a:pPr eaLnBrk="1" hangingPunct="1"/>
            <a:r>
              <a:rPr lang="en-US" sz="2800" dirty="0" smtClean="0">
                <a:ea typeface="ＭＳ Ｐゴシック" pitchFamily="34" charset="-128"/>
              </a:rPr>
              <a:t>Petroleum oils</a:t>
            </a:r>
          </a:p>
          <a:p>
            <a:pPr eaLnBrk="1" hangingPunct="1"/>
            <a:r>
              <a:rPr lang="en-US" sz="2800" dirty="0" err="1" smtClean="0">
                <a:ea typeface="ＭＳ Ｐゴシック" pitchFamily="34" charset="-128"/>
              </a:rPr>
              <a:t>Neem</a:t>
            </a:r>
            <a:r>
              <a:rPr lang="en-US" sz="2800" dirty="0" smtClean="0">
                <a:ea typeface="ＭＳ Ｐゴシック" pitchFamily="34" charset="-128"/>
              </a:rPr>
              <a:t> and other plant based oils</a:t>
            </a:r>
          </a:p>
          <a:p>
            <a:pPr eaLnBrk="1" hangingPunct="1"/>
            <a:r>
              <a:rPr lang="en-US" sz="2800" dirty="0" err="1" smtClean="0">
                <a:ea typeface="ＭＳ Ｐゴシック" pitchFamily="34" charset="-128"/>
              </a:rPr>
              <a:t>Microbials</a:t>
            </a:r>
            <a:endParaRPr lang="en-US" sz="2800" dirty="0" smtClean="0">
              <a:ea typeface="ＭＳ Ｐゴシック" pitchFamily="34" charset="-128"/>
            </a:endParaRPr>
          </a:p>
        </p:txBody>
      </p:sp>
      <p:pic>
        <p:nvPicPr>
          <p:cNvPr id="27652" name="Picture 6" descr="C-CH-LABL-LS.020                                               00000014Mary Lou's Mac                 B8D3203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3263" y="1524000"/>
            <a:ext cx="1633537"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descr="C-CH-LABL-LS.011                                               00000014Mary Lou's Mac                 B8D3203F:"/>
          <p:cNvPicPr>
            <a:picLocks noChangeAspect="1" noChangeArrowheads="1"/>
          </p:cNvPicPr>
          <p:nvPr/>
        </p:nvPicPr>
        <p:blipFill>
          <a:blip r:embed="rId4">
            <a:extLst>
              <a:ext uri="{28A0092B-C50C-407E-A947-70E740481C1C}">
                <a14:useLocalDpi xmlns:a14="http://schemas.microsoft.com/office/drawing/2010/main" val="0"/>
              </a:ext>
            </a:extLst>
          </a:blip>
          <a:srcRect l="19591" t="7405" r="10435" b="12962"/>
          <a:stretch>
            <a:fillRect/>
          </a:stretch>
        </p:blipFill>
        <p:spPr bwMode="auto">
          <a:xfrm>
            <a:off x="5526088" y="2143125"/>
            <a:ext cx="1317625"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030" descr="C-CH-LABL-LS.015                                               00000014Mary Lou's Mac                 B8D3203F:"/>
          <p:cNvPicPr>
            <a:picLocks noChangeAspect="1" noChangeArrowheads="1"/>
          </p:cNvPicPr>
          <p:nvPr/>
        </p:nvPicPr>
        <p:blipFill>
          <a:blip r:embed="rId5">
            <a:extLst>
              <a:ext uri="{28A0092B-C50C-407E-A947-70E740481C1C}">
                <a14:useLocalDpi xmlns:a14="http://schemas.microsoft.com/office/drawing/2010/main" val="0"/>
              </a:ext>
            </a:extLst>
          </a:blip>
          <a:srcRect l="12178" t="11502" r="10655" b="6902"/>
          <a:stretch>
            <a:fillRect/>
          </a:stretch>
        </p:blipFill>
        <p:spPr bwMode="auto">
          <a:xfrm>
            <a:off x="700088" y="4191000"/>
            <a:ext cx="2828925" cy="197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TextBox 8"/>
          <p:cNvSpPr txBox="1">
            <a:spLocks noChangeArrowheads="1"/>
          </p:cNvSpPr>
          <p:nvPr/>
        </p:nvSpPr>
        <p:spPr bwMode="auto">
          <a:xfrm>
            <a:off x="6553200" y="4586389"/>
            <a:ext cx="2012950" cy="12001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dirty="0">
                <a:latin typeface="Calibri" pitchFamily="34" charset="0"/>
              </a:rPr>
              <a:t>For aphids, whiteflies and other soft bodied insects</a:t>
            </a:r>
          </a:p>
        </p:txBody>
      </p:sp>
      <p:pic>
        <p:nvPicPr>
          <p:cNvPr id="27656" name="Picture 10" descr="C-CH-LABL-LS.029.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97096" y="4202317"/>
            <a:ext cx="1478154" cy="196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909119" y="6219069"/>
            <a:ext cx="3952875" cy="369887"/>
          </a:xfrm>
          <a:prstGeom prst="rect">
            <a:avLst/>
          </a:prstGeom>
          <a:solidFill>
            <a:schemeClr val="accent6">
              <a:lumMod val="20000"/>
              <a:lumOff val="80000"/>
            </a:schemeClr>
          </a:solidFill>
        </p:spPr>
        <p:txBody>
          <a:bodyPr wrap="none">
            <a:spAutoFit/>
          </a:bodyPr>
          <a:lstStyle/>
          <a:p>
            <a:pPr>
              <a:defRPr/>
            </a:pPr>
            <a:r>
              <a:rPr lang="en-US" dirty="0">
                <a:latin typeface="Calibri" charset="0"/>
                <a:ea typeface="ＭＳ Ｐゴシック" charset="-128"/>
                <a:cs typeface="ＭＳ Ｐゴシック" charset="-128"/>
              </a:rPr>
              <a:t>B.t. k--For caterpillars; B.t. </a:t>
            </a:r>
            <a:r>
              <a:rPr lang="en-US" dirty="0" err="1">
                <a:latin typeface="Calibri" charset="0"/>
                <a:ea typeface="ＭＳ Ｐゴシック" charset="-128"/>
                <a:cs typeface="ＭＳ Ｐゴシック" charset="-128"/>
              </a:rPr>
              <a:t>i</a:t>
            </a:r>
            <a:r>
              <a:rPr lang="en-US" dirty="0">
                <a:latin typeface="Calibri" charset="0"/>
                <a:ea typeface="ＭＳ Ｐゴシック" charset="-128"/>
                <a:cs typeface="ＭＳ Ｐゴシック" charset="-128"/>
              </a:rPr>
              <a:t>--mosquitoes</a:t>
            </a:r>
          </a:p>
        </p:txBody>
      </p:sp>
      <p:sp>
        <p:nvSpPr>
          <p:cNvPr id="27658"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66D3456-6A0E-4172-8101-02A9FA674165}" type="slidenum">
              <a:rPr lang="en-US" smtClean="0"/>
              <a:pPr eaLnBrk="1" hangingPunct="1"/>
              <a:t>21</a:t>
            </a:fld>
            <a:endParaRPr lang="en-US" smtClean="0"/>
          </a:p>
        </p:txBody>
      </p:sp>
    </p:spTree>
    <p:extLst>
      <p:ext uri="{BB962C8B-B14F-4D97-AF65-F5344CB8AC3E}">
        <p14:creationId xmlns:p14="http://schemas.microsoft.com/office/powerpoint/2010/main" val="21698920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500"/>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500"/>
                                        <p:tgtEl>
                                          <p:spTgt spid="276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655"/>
                                        </p:tgtEl>
                                        <p:attrNameLst>
                                          <p:attrName>style.visibility</p:attrName>
                                        </p:attrNameLst>
                                      </p:cBhvr>
                                      <p:to>
                                        <p:strVal val="visible"/>
                                      </p:to>
                                    </p:set>
                                    <p:animEffect transition="in" filter="fade">
                                      <p:cBhvr>
                                        <p:cTn id="32"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2765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1109663" y="420688"/>
            <a:ext cx="7037387" cy="1019175"/>
          </a:xfrm>
          <a:solidFill>
            <a:schemeClr val="accent6">
              <a:lumMod val="20000"/>
              <a:lumOff val="80000"/>
            </a:schemeClr>
          </a:solidFill>
        </p:spPr>
        <p:txBody>
          <a:bodyPr rtlCol="0">
            <a:normAutofit/>
          </a:bodyPr>
          <a:lstStyle/>
          <a:p>
            <a:pPr eaLnBrk="1" fontAlgn="auto" hangingPunct="1">
              <a:spcAft>
                <a:spcPts val="0"/>
              </a:spcAft>
              <a:defRPr/>
            </a:pPr>
            <a:r>
              <a:rPr lang="en-US" sz="3200" b="1"/>
              <a:t>Soaps vs Oils</a:t>
            </a:r>
          </a:p>
        </p:txBody>
      </p:sp>
      <p:sp>
        <p:nvSpPr>
          <p:cNvPr id="28675" name="Rectangle 3"/>
          <p:cNvSpPr>
            <a:spLocks noGrp="1" noChangeArrowheads="1"/>
          </p:cNvSpPr>
          <p:nvPr>
            <p:ph type="body" sz="half" idx="1"/>
          </p:nvPr>
        </p:nvSpPr>
        <p:spPr>
          <a:xfrm>
            <a:off x="752475" y="1662113"/>
            <a:ext cx="5314950" cy="4321175"/>
          </a:xfrm>
        </p:spPr>
        <p:txBody>
          <a:bodyPr>
            <a:normAutofit lnSpcReduction="10000"/>
          </a:bodyPr>
          <a:lstStyle/>
          <a:p>
            <a:r>
              <a:rPr lang="en-US" sz="2400" dirty="0" smtClean="0">
                <a:ea typeface="ＭＳ Ｐゴシック" pitchFamily="34" charset="-128"/>
              </a:rPr>
              <a:t>Smother pests/disrupt gas exchange—good coverage essential </a:t>
            </a:r>
          </a:p>
          <a:p>
            <a:r>
              <a:rPr lang="en-US" sz="2400" dirty="0" smtClean="0">
                <a:ea typeface="ＭＳ Ｐゴシック" pitchFamily="34" charset="-128"/>
              </a:rPr>
              <a:t>Soaps used primarily for herbaceous plants or small shrubs</a:t>
            </a:r>
          </a:p>
          <a:p>
            <a:r>
              <a:rPr lang="en-US" sz="2400" dirty="0" smtClean="0">
                <a:ea typeface="ＭＳ Ｐゴシック" pitchFamily="34" charset="-128"/>
              </a:rPr>
              <a:t>Oils used for woody plants</a:t>
            </a:r>
          </a:p>
          <a:p>
            <a:r>
              <a:rPr lang="en-US" sz="2400" dirty="0" smtClean="0">
                <a:ea typeface="ＭＳ Ｐゴシック" pitchFamily="34" charset="-128"/>
              </a:rPr>
              <a:t>Oils somewhat more effective, especially on scales</a:t>
            </a:r>
          </a:p>
          <a:p>
            <a:r>
              <a:rPr lang="en-US" sz="2400" dirty="0" smtClean="0">
                <a:ea typeface="ＭＳ Ｐゴシック" pitchFamily="34" charset="-128"/>
              </a:rPr>
              <a:t>Oils frequently used as dormant treatments </a:t>
            </a:r>
          </a:p>
        </p:txBody>
      </p:sp>
      <p:sp>
        <p:nvSpPr>
          <p:cNvPr id="2867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3A7E3B7-4B49-4C8B-9FA1-3AA01B9BA820}" type="slidenum">
              <a:rPr lang="en-US" smtClean="0"/>
              <a:pPr eaLnBrk="1" hangingPunct="1"/>
              <a:t>22</a:t>
            </a:fld>
            <a:endParaRPr lang="en-US" smtClean="0"/>
          </a:p>
        </p:txBody>
      </p:sp>
      <p:pic>
        <p:nvPicPr>
          <p:cNvPr id="28677" name="ClipArt Placeholder 3" descr="112insecticidalsoap_large.jpg"/>
          <p:cNvPicPr>
            <a:picLocks noGrp="1" noChangeAspect="1"/>
          </p:cNvPicPr>
          <p:nvPr>
            <p:ph type="clipArt" sz="half" idx="2"/>
          </p:nvPr>
        </p:nvPicPr>
        <p:blipFill>
          <a:blip r:embed="rId3" cstate="print">
            <a:extLst>
              <a:ext uri="{28A0092B-C50C-407E-A947-70E740481C1C}">
                <a14:useLocalDpi xmlns:a14="http://schemas.microsoft.com/office/drawing/2010/main" val="0"/>
              </a:ext>
            </a:extLst>
          </a:blip>
          <a:srcRect t="2567" b="2567"/>
          <a:stretch>
            <a:fillRect/>
          </a:stretch>
        </p:blipFill>
        <p:spPr>
          <a:xfrm>
            <a:off x="5922963" y="2286000"/>
            <a:ext cx="2630487" cy="3273425"/>
          </a:xfrm>
        </p:spPr>
      </p:pic>
    </p:spTree>
    <p:extLst>
      <p:ext uri="{BB962C8B-B14F-4D97-AF65-F5344CB8AC3E}">
        <p14:creationId xmlns:p14="http://schemas.microsoft.com/office/powerpoint/2010/main" val="400502393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fade">
                                      <p:cBhvr>
                                        <p:cTn id="22" dur="500"/>
                                        <p:tgtEl>
                                          <p:spTgt spid="28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fade">
                                      <p:cBhvr>
                                        <p:cTn id="27" dur="500"/>
                                        <p:tgtEl>
                                          <p:spTgt spid="286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1141413" y="311150"/>
            <a:ext cx="6988175" cy="755650"/>
          </a:xfrm>
          <a:solidFill>
            <a:schemeClr val="accent6">
              <a:lumMod val="20000"/>
              <a:lumOff val="80000"/>
            </a:schemeClr>
          </a:solidFill>
        </p:spPr>
        <p:txBody>
          <a:bodyPr rtlCol="0">
            <a:normAutofit/>
          </a:bodyPr>
          <a:lstStyle/>
          <a:p>
            <a:pPr eaLnBrk="1" fontAlgn="auto" hangingPunct="1">
              <a:spcAft>
                <a:spcPts val="0"/>
              </a:spcAft>
              <a:defRPr/>
            </a:pPr>
            <a:r>
              <a:rPr lang="en-US" sz="3200" b="1"/>
              <a:t>Soaps and Oils </a:t>
            </a:r>
          </a:p>
        </p:txBody>
      </p:sp>
      <p:sp>
        <p:nvSpPr>
          <p:cNvPr id="29699" name="Rectangle 3"/>
          <p:cNvSpPr>
            <a:spLocks noGrp="1" noChangeArrowheads="1"/>
          </p:cNvSpPr>
          <p:nvPr>
            <p:ph type="body" idx="1"/>
          </p:nvPr>
        </p:nvSpPr>
        <p:spPr>
          <a:xfrm>
            <a:off x="846138" y="1066800"/>
            <a:ext cx="3660775" cy="3552825"/>
          </a:xfrm>
        </p:spPr>
        <p:txBody>
          <a:bodyPr/>
          <a:lstStyle/>
          <a:p>
            <a:pPr>
              <a:lnSpc>
                <a:spcPct val="90000"/>
              </a:lnSpc>
            </a:pPr>
            <a:r>
              <a:rPr lang="en-US" sz="2400" dirty="0" smtClean="0">
                <a:ea typeface="ＭＳ Ｐゴシック" pitchFamily="34" charset="-128"/>
              </a:rPr>
              <a:t>Aphids</a:t>
            </a:r>
          </a:p>
          <a:p>
            <a:pPr>
              <a:lnSpc>
                <a:spcPct val="90000"/>
              </a:lnSpc>
            </a:pPr>
            <a:r>
              <a:rPr lang="en-US" sz="2400" dirty="0" smtClean="0">
                <a:ea typeface="ＭＳ Ｐゴシック" pitchFamily="34" charset="-128"/>
              </a:rPr>
              <a:t>Immature Scales</a:t>
            </a:r>
          </a:p>
          <a:p>
            <a:pPr>
              <a:lnSpc>
                <a:spcPct val="90000"/>
              </a:lnSpc>
            </a:pPr>
            <a:r>
              <a:rPr lang="en-US" sz="2400" dirty="0" smtClean="0">
                <a:ea typeface="ＭＳ Ｐゴシック" pitchFamily="34" charset="-128"/>
              </a:rPr>
              <a:t>Immature whiteflies</a:t>
            </a:r>
          </a:p>
          <a:p>
            <a:pPr>
              <a:lnSpc>
                <a:spcPct val="90000"/>
              </a:lnSpc>
            </a:pPr>
            <a:r>
              <a:rPr lang="en-US" sz="2400" dirty="0" err="1" smtClean="0">
                <a:ea typeface="ＭＳ Ｐゴシック" pitchFamily="34" charset="-128"/>
              </a:rPr>
              <a:t>Thrips</a:t>
            </a:r>
            <a:endParaRPr lang="en-US" sz="2400" dirty="0" smtClean="0">
              <a:ea typeface="ＭＳ Ｐゴシック" pitchFamily="34" charset="-128"/>
            </a:endParaRPr>
          </a:p>
          <a:p>
            <a:pPr>
              <a:lnSpc>
                <a:spcPct val="90000"/>
              </a:lnSpc>
            </a:pPr>
            <a:r>
              <a:rPr lang="en-US" sz="2400" dirty="0" err="1" smtClean="0">
                <a:ea typeface="ＭＳ Ｐゴシック" pitchFamily="34" charset="-128"/>
              </a:rPr>
              <a:t>Lacebugs</a:t>
            </a:r>
            <a:endParaRPr lang="en-US" sz="2400" dirty="0" smtClean="0">
              <a:ea typeface="ＭＳ Ｐゴシック" pitchFamily="34" charset="-128"/>
            </a:endParaRPr>
          </a:p>
          <a:p>
            <a:pPr>
              <a:lnSpc>
                <a:spcPct val="90000"/>
              </a:lnSpc>
            </a:pPr>
            <a:r>
              <a:rPr lang="en-US" sz="2400" dirty="0" err="1" smtClean="0">
                <a:ea typeface="ＭＳ Ｐゴシック" pitchFamily="34" charset="-128"/>
              </a:rPr>
              <a:t>Psyllids</a:t>
            </a:r>
            <a:endParaRPr lang="en-US" sz="2400" dirty="0" smtClean="0">
              <a:ea typeface="ＭＳ Ｐゴシック" pitchFamily="34" charset="-128"/>
            </a:endParaRPr>
          </a:p>
          <a:p>
            <a:pPr>
              <a:lnSpc>
                <a:spcPct val="90000"/>
              </a:lnSpc>
            </a:pPr>
            <a:r>
              <a:rPr lang="en-US" sz="2400" dirty="0" smtClean="0">
                <a:ea typeface="ＭＳ Ｐゴシック" pitchFamily="34" charset="-128"/>
              </a:rPr>
              <a:t>Spider mites</a:t>
            </a:r>
          </a:p>
          <a:p>
            <a:pPr>
              <a:lnSpc>
                <a:spcPct val="90000"/>
              </a:lnSpc>
            </a:pPr>
            <a:r>
              <a:rPr lang="en-US" sz="2400" dirty="0" smtClean="0">
                <a:ea typeface="ＭＳ Ｐゴシック" pitchFamily="34" charset="-128"/>
              </a:rPr>
              <a:t>Some foliar diseases</a:t>
            </a:r>
          </a:p>
          <a:p>
            <a:pPr>
              <a:lnSpc>
                <a:spcPct val="90000"/>
              </a:lnSpc>
            </a:pPr>
            <a:endParaRPr lang="en-US" dirty="0" smtClean="0">
              <a:ea typeface="ＭＳ Ｐゴシック" pitchFamily="34" charset="-128"/>
            </a:endParaRPr>
          </a:p>
          <a:p>
            <a:pPr>
              <a:lnSpc>
                <a:spcPct val="90000"/>
              </a:lnSpc>
            </a:pPr>
            <a:endParaRPr lang="en-US" dirty="0" smtClean="0">
              <a:ea typeface="ＭＳ Ｐゴシック" pitchFamily="34" charset="-128"/>
            </a:endParaRPr>
          </a:p>
          <a:p>
            <a:pPr>
              <a:lnSpc>
                <a:spcPct val="90000"/>
              </a:lnSpc>
            </a:pPr>
            <a:endParaRPr lang="en-US" dirty="0" smtClean="0">
              <a:ea typeface="ＭＳ Ｐゴシック" pitchFamily="34" charset="-128"/>
            </a:endParaRPr>
          </a:p>
          <a:p>
            <a:pPr>
              <a:lnSpc>
                <a:spcPct val="90000"/>
              </a:lnSpc>
            </a:pPr>
            <a:endParaRPr lang="en-US" dirty="0" smtClean="0">
              <a:ea typeface="ＭＳ Ｐゴシック" pitchFamily="34" charset="-128"/>
            </a:endParaRPr>
          </a:p>
        </p:txBody>
      </p:sp>
      <p:pic>
        <p:nvPicPr>
          <p:cNvPr id="48132" name="Picture 4"/>
          <p:cNvPicPr>
            <a:picLocks noChangeAspect="1" noChangeArrowheads="1"/>
          </p:cNvPicPr>
          <p:nvPr/>
        </p:nvPicPr>
        <p:blipFill>
          <a:blip r:embed="rId3"/>
          <a:srcRect/>
          <a:stretch>
            <a:fillRect/>
          </a:stretch>
        </p:blipFill>
        <p:spPr bwMode="auto">
          <a:xfrm>
            <a:off x="5313363" y="1458913"/>
            <a:ext cx="3489325" cy="231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8133" name="Picture 5"/>
          <p:cNvPicPr>
            <a:picLocks noChangeAspect="1" noChangeArrowheads="1"/>
          </p:cNvPicPr>
          <p:nvPr/>
        </p:nvPicPr>
        <p:blipFill>
          <a:blip r:embed="rId4"/>
          <a:srcRect l="20050" t="8182" r="15486"/>
          <a:stretch>
            <a:fillRect/>
          </a:stretch>
        </p:blipFill>
        <p:spPr bwMode="auto">
          <a:xfrm>
            <a:off x="4705350" y="3763963"/>
            <a:ext cx="2994025" cy="283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8134" name="Picture 6"/>
          <p:cNvPicPr>
            <a:picLocks noChangeAspect="1" noChangeArrowheads="1"/>
          </p:cNvPicPr>
          <p:nvPr/>
        </p:nvPicPr>
        <p:blipFill>
          <a:blip r:embed="rId5"/>
          <a:srcRect l="19254" t="14563" r="26834" b="18445"/>
          <a:stretch>
            <a:fillRect/>
          </a:stretch>
        </p:blipFill>
        <p:spPr bwMode="auto">
          <a:xfrm>
            <a:off x="7010400" y="4495800"/>
            <a:ext cx="2133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8135" name="Picture 7"/>
          <p:cNvPicPr>
            <a:picLocks noChangeAspect="1" noChangeArrowheads="1"/>
          </p:cNvPicPr>
          <p:nvPr/>
        </p:nvPicPr>
        <p:blipFill>
          <a:blip r:embed="rId6"/>
          <a:srcRect b="14624"/>
          <a:stretch>
            <a:fillRect/>
          </a:stretch>
        </p:blipFill>
        <p:spPr bwMode="auto">
          <a:xfrm>
            <a:off x="1400175" y="4619625"/>
            <a:ext cx="3305175" cy="190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97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6296E990-C4D8-43AD-B602-9E87BC981580}" type="slidenum">
              <a:rPr lang="en-US" smtClean="0"/>
              <a:pPr eaLnBrk="1" hangingPunct="1"/>
              <a:t>23</a:t>
            </a:fld>
            <a:endParaRPr lang="en-US" smtClean="0"/>
          </a:p>
        </p:txBody>
      </p:sp>
    </p:spTree>
    <p:extLst>
      <p:ext uri="{BB962C8B-B14F-4D97-AF65-F5344CB8AC3E}">
        <p14:creationId xmlns:p14="http://schemas.microsoft.com/office/powerpoint/2010/main" val="176909663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fade">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fade">
                                      <p:cBhvr>
                                        <p:cTn id="17" dur="5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fade">
                                      <p:cBhvr>
                                        <p:cTn id="22" dur="500"/>
                                        <p:tgtEl>
                                          <p:spTgt spid="296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fade">
                                      <p:cBhvr>
                                        <p:cTn id="27" dur="500"/>
                                        <p:tgtEl>
                                          <p:spTgt spid="296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699">
                                            <p:txEl>
                                              <p:pRg st="5" end="5"/>
                                            </p:txEl>
                                          </p:spTgt>
                                        </p:tgtEl>
                                        <p:attrNameLst>
                                          <p:attrName>style.visibility</p:attrName>
                                        </p:attrNameLst>
                                      </p:cBhvr>
                                      <p:to>
                                        <p:strVal val="visible"/>
                                      </p:to>
                                    </p:set>
                                    <p:animEffect transition="in" filter="fade">
                                      <p:cBhvr>
                                        <p:cTn id="32" dur="500"/>
                                        <p:tgtEl>
                                          <p:spTgt spid="296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699">
                                            <p:txEl>
                                              <p:pRg st="6" end="6"/>
                                            </p:txEl>
                                          </p:spTgt>
                                        </p:tgtEl>
                                        <p:attrNameLst>
                                          <p:attrName>style.visibility</p:attrName>
                                        </p:attrNameLst>
                                      </p:cBhvr>
                                      <p:to>
                                        <p:strVal val="visible"/>
                                      </p:to>
                                    </p:set>
                                    <p:animEffect transition="in" filter="fade">
                                      <p:cBhvr>
                                        <p:cTn id="37" dur="500"/>
                                        <p:tgtEl>
                                          <p:spTgt spid="2969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699">
                                            <p:txEl>
                                              <p:pRg st="7" end="7"/>
                                            </p:txEl>
                                          </p:spTgt>
                                        </p:tgtEl>
                                        <p:attrNameLst>
                                          <p:attrName>style.visibility</p:attrName>
                                        </p:attrNameLst>
                                      </p:cBhvr>
                                      <p:to>
                                        <p:strVal val="visible"/>
                                      </p:to>
                                    </p:set>
                                    <p:animEffect transition="in" filter="fade">
                                      <p:cBhvr>
                                        <p:cTn id="42" dur="500"/>
                                        <p:tgtEl>
                                          <p:spTgt spid="296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85800" y="365125"/>
            <a:ext cx="7772400" cy="1143000"/>
          </a:xfrm>
          <a:solidFill>
            <a:schemeClr val="accent6">
              <a:lumMod val="20000"/>
              <a:lumOff val="80000"/>
            </a:schemeClr>
          </a:solidFill>
        </p:spPr>
        <p:txBody>
          <a:bodyPr rtlCol="0">
            <a:normAutofit/>
          </a:bodyPr>
          <a:lstStyle/>
          <a:p>
            <a:pPr eaLnBrk="1" fontAlgn="auto" hangingPunct="1">
              <a:spcAft>
                <a:spcPts val="0"/>
              </a:spcAft>
              <a:defRPr/>
            </a:pPr>
            <a:r>
              <a:rPr lang="en-US" sz="3200" b="1"/>
              <a:t>Petroleum versus plant derived oils</a:t>
            </a:r>
          </a:p>
        </p:txBody>
      </p:sp>
      <p:sp>
        <p:nvSpPr>
          <p:cNvPr id="30723" name="Rectangle 3"/>
          <p:cNvSpPr>
            <a:spLocks noGrp="1" noChangeArrowheads="1"/>
          </p:cNvSpPr>
          <p:nvPr>
            <p:ph type="body" sz="half" idx="1"/>
          </p:nvPr>
        </p:nvSpPr>
        <p:spPr/>
        <p:txBody>
          <a:bodyPr>
            <a:normAutofit lnSpcReduction="10000"/>
          </a:bodyPr>
          <a:lstStyle/>
          <a:p>
            <a:r>
              <a:rPr lang="en-US" sz="2800" dirty="0" smtClean="0">
                <a:ea typeface="ＭＳ Ｐゴシック" pitchFamily="34" charset="-128"/>
              </a:rPr>
              <a:t>Petroleum:  superior oil, supreme oil, narrow range oil, horticultural oil</a:t>
            </a:r>
          </a:p>
          <a:p>
            <a:r>
              <a:rPr lang="en-US" sz="2800" dirty="0" smtClean="0">
                <a:ea typeface="ＭＳ Ｐゴシック" pitchFamily="34" charset="-128"/>
              </a:rPr>
              <a:t>Plant-based: </a:t>
            </a:r>
            <a:r>
              <a:rPr lang="en-US" sz="2800" dirty="0" err="1" smtClean="0">
                <a:ea typeface="ＭＳ Ｐゴシック" pitchFamily="34" charset="-128"/>
              </a:rPr>
              <a:t>neem</a:t>
            </a:r>
            <a:r>
              <a:rPr lang="en-US" sz="2800" dirty="0" smtClean="0">
                <a:ea typeface="ＭＳ Ｐゴシック" pitchFamily="34" charset="-128"/>
              </a:rPr>
              <a:t> oil, jojoba oil, canola oil, cottonseed and others</a:t>
            </a:r>
          </a:p>
          <a:p>
            <a:endParaRPr lang="en-US" sz="2800" dirty="0" smtClean="0">
              <a:ea typeface="ＭＳ Ｐゴシック" pitchFamily="34" charset="-128"/>
            </a:endParaRPr>
          </a:p>
        </p:txBody>
      </p:sp>
      <p:pic>
        <p:nvPicPr>
          <p:cNvPr id="30724" name="Picture 6" descr="C-CH-LABL-LS.011                                               00000014Mary Lou's Mac                 B8D3203F:"/>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l="19591" t="7405" r="10435" b="12962"/>
          <a:stretch>
            <a:fillRect/>
          </a:stretch>
        </p:blipFill>
        <p:spPr>
          <a:xfrm>
            <a:off x="4953000" y="2895600"/>
            <a:ext cx="1905000" cy="3276600"/>
          </a:xfrm>
        </p:spPr>
      </p:pic>
      <p:pic>
        <p:nvPicPr>
          <p:cNvPr id="30725" name="Picture 7" descr="C-CH-LABL-LS.025                                               00000014Mary Lou's Mac                 B8D3203F:"/>
          <p:cNvPicPr>
            <a:picLocks noChangeAspect="1" noChangeArrowheads="1"/>
          </p:cNvPicPr>
          <p:nvPr/>
        </p:nvPicPr>
        <p:blipFill>
          <a:blip r:embed="rId4">
            <a:extLst>
              <a:ext uri="{28A0092B-C50C-407E-A947-70E740481C1C}">
                <a14:useLocalDpi xmlns:a14="http://schemas.microsoft.com/office/drawing/2010/main" val="0"/>
              </a:ext>
            </a:extLst>
          </a:blip>
          <a:srcRect l="17738" t="15083" r="16364" b="9497"/>
          <a:stretch>
            <a:fillRect/>
          </a:stretch>
        </p:blipFill>
        <p:spPr bwMode="auto">
          <a:xfrm>
            <a:off x="7083425" y="1752600"/>
            <a:ext cx="1666875"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E59236A-D3AD-4C2B-81E7-83418381DB52}" type="slidenum">
              <a:rPr lang="en-US" smtClean="0"/>
              <a:pPr eaLnBrk="1" hangingPunct="1"/>
              <a:t>24</a:t>
            </a:fld>
            <a:endParaRPr lang="en-US" smtClean="0"/>
          </a:p>
        </p:txBody>
      </p:sp>
    </p:spTree>
    <p:extLst>
      <p:ext uri="{BB962C8B-B14F-4D97-AF65-F5344CB8AC3E}">
        <p14:creationId xmlns:p14="http://schemas.microsoft.com/office/powerpoint/2010/main" val="134347545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fade">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fade">
                                      <p:cBhvr>
                                        <p:cTn id="12" dur="500"/>
                                        <p:tgtEl>
                                          <p:spTgt spid="307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75" y="274638"/>
            <a:ext cx="6567488" cy="1033462"/>
          </a:xfrm>
          <a:solidFill>
            <a:schemeClr val="accent6">
              <a:lumMod val="20000"/>
              <a:lumOff val="80000"/>
            </a:schemeClr>
          </a:solidFill>
        </p:spPr>
        <p:txBody>
          <a:bodyPr>
            <a:normAutofit/>
          </a:bodyPr>
          <a:lstStyle/>
          <a:p>
            <a:pPr eaLnBrk="1" hangingPunct="1">
              <a:defRPr/>
            </a:pPr>
            <a:r>
              <a:rPr lang="en-US" sz="2900" b="1" smtClean="0">
                <a:ea typeface="ＭＳ Ｐゴシック" pitchFamily="34" charset="-128"/>
              </a:rPr>
              <a:t>Plant essential oils and other </a:t>
            </a:r>
            <a:r>
              <a:rPr lang="en-US" altLang="en-US" sz="2900" b="1" smtClean="0">
                <a:ea typeface="ＭＳ Ｐゴシック" pitchFamily="34" charset="-128"/>
              </a:rPr>
              <a:t>“</a:t>
            </a:r>
            <a:r>
              <a:rPr lang="en-US" sz="2900" b="1" smtClean="0">
                <a:ea typeface="ＭＳ Ｐゴシック" pitchFamily="34" charset="-128"/>
              </a:rPr>
              <a:t>25b</a:t>
            </a:r>
            <a:r>
              <a:rPr lang="en-US" altLang="en-US" sz="2900" b="1" smtClean="0">
                <a:ea typeface="ＭＳ Ｐゴシック" pitchFamily="34" charset="-128"/>
              </a:rPr>
              <a:t>”</a:t>
            </a:r>
            <a:r>
              <a:rPr lang="en-US" sz="2900" b="1" smtClean="0">
                <a:ea typeface="ＭＳ Ｐゴシック" pitchFamily="34" charset="-128"/>
              </a:rPr>
              <a:t> products</a:t>
            </a:r>
          </a:p>
        </p:txBody>
      </p:sp>
      <p:sp>
        <p:nvSpPr>
          <p:cNvPr id="31747" name="Text Placeholder 2"/>
          <p:cNvSpPr>
            <a:spLocks noGrp="1"/>
          </p:cNvSpPr>
          <p:nvPr>
            <p:ph sz="half" idx="1"/>
          </p:nvPr>
        </p:nvSpPr>
        <p:spPr>
          <a:xfrm>
            <a:off x="457200" y="1600200"/>
            <a:ext cx="4191000" cy="4525963"/>
          </a:xfrm>
        </p:spPr>
        <p:txBody>
          <a:bodyPr/>
          <a:lstStyle/>
          <a:p>
            <a:r>
              <a:rPr lang="en-US" sz="2000" dirty="0" smtClean="0">
                <a:ea typeface="ＭＳ Ｐゴシック" pitchFamily="34" charset="-128"/>
              </a:rPr>
              <a:t>Most are derived from food plants</a:t>
            </a:r>
          </a:p>
          <a:p>
            <a:r>
              <a:rPr lang="en-US" sz="2000" dirty="0" smtClean="0">
                <a:ea typeface="ＭＳ Ｐゴシック" pitchFamily="34" charset="-128"/>
              </a:rPr>
              <a:t>Considered nontoxic to people</a:t>
            </a:r>
          </a:p>
          <a:p>
            <a:r>
              <a:rPr lang="en-US" sz="2000" dirty="0" smtClean="0">
                <a:ea typeface="ＭＳ Ｐゴシック" pitchFamily="34" charset="-128"/>
              </a:rPr>
              <a:t>Don</a:t>
            </a:r>
            <a:r>
              <a:rPr lang="en-US" altLang="en-US" sz="2000" dirty="0" smtClean="0">
                <a:ea typeface="ＭＳ Ｐゴシック" pitchFamily="34" charset="-128"/>
              </a:rPr>
              <a:t>’</a:t>
            </a:r>
            <a:r>
              <a:rPr lang="en-US" sz="2000" dirty="0" smtClean="0">
                <a:ea typeface="ＭＳ Ｐゴシック" pitchFamily="34" charset="-128"/>
              </a:rPr>
              <a:t>t require federal or state registration</a:t>
            </a:r>
          </a:p>
          <a:p>
            <a:r>
              <a:rPr lang="en-US" sz="2000" dirty="0" smtClean="0">
                <a:ea typeface="ＭＳ Ｐゴシック" pitchFamily="34" charset="-128"/>
              </a:rPr>
              <a:t>Can be effective on soft-bodied insects and mites. Some have fungicidal activity</a:t>
            </a:r>
          </a:p>
          <a:p>
            <a:r>
              <a:rPr lang="en-US" sz="2000" dirty="0" smtClean="0">
                <a:ea typeface="ＭＳ Ｐゴシック" pitchFamily="34" charset="-128"/>
              </a:rPr>
              <a:t>Act as other oils do, but may also have other modes of action</a:t>
            </a:r>
          </a:p>
          <a:p>
            <a:r>
              <a:rPr lang="en-US" sz="2000" dirty="0" smtClean="0">
                <a:ea typeface="ＭＳ Ｐゴシック" pitchFamily="34" charset="-128"/>
              </a:rPr>
              <a:t>Some act as repellents</a:t>
            </a:r>
          </a:p>
          <a:p>
            <a:r>
              <a:rPr lang="en-US" sz="2000" dirty="0" smtClean="0">
                <a:ea typeface="ＭＳ Ｐゴシック" pitchFamily="34" charset="-128"/>
              </a:rPr>
              <a:t>Very short residual</a:t>
            </a:r>
          </a:p>
        </p:txBody>
      </p:sp>
      <p:sp>
        <p:nvSpPr>
          <p:cNvPr id="31748" name="Content Placeholder 5"/>
          <p:cNvSpPr>
            <a:spLocks noGrp="1"/>
          </p:cNvSpPr>
          <p:nvPr>
            <p:ph sz="half" idx="2"/>
          </p:nvPr>
        </p:nvSpPr>
        <p:spPr>
          <a:xfrm>
            <a:off x="4648200" y="1577975"/>
            <a:ext cx="4038600" cy="5121275"/>
          </a:xfrm>
        </p:spPr>
        <p:txBody>
          <a:bodyPr/>
          <a:lstStyle/>
          <a:p>
            <a:pPr>
              <a:lnSpc>
                <a:spcPct val="90000"/>
              </a:lnSpc>
            </a:pPr>
            <a:r>
              <a:rPr lang="en-US" sz="2000" dirty="0" smtClean="0">
                <a:ea typeface="ＭＳ Ｐゴシック" pitchFamily="34" charset="-128"/>
              </a:rPr>
              <a:t>Examples</a:t>
            </a:r>
          </a:p>
          <a:p>
            <a:pPr lvl="1">
              <a:lnSpc>
                <a:spcPct val="90000"/>
              </a:lnSpc>
            </a:pPr>
            <a:r>
              <a:rPr lang="en-US" sz="1800" dirty="0" smtClean="0">
                <a:ea typeface="ＭＳ Ｐゴシック" pitchFamily="34" charset="-128"/>
              </a:rPr>
              <a:t>Cinnamon</a:t>
            </a:r>
          </a:p>
          <a:p>
            <a:pPr lvl="1">
              <a:lnSpc>
                <a:spcPct val="90000"/>
              </a:lnSpc>
            </a:pPr>
            <a:r>
              <a:rPr lang="en-US" sz="1800" dirty="0" smtClean="0">
                <a:ea typeface="ＭＳ Ｐゴシック" pitchFamily="34" charset="-128"/>
              </a:rPr>
              <a:t>Citric acid</a:t>
            </a:r>
          </a:p>
          <a:p>
            <a:pPr lvl="1">
              <a:lnSpc>
                <a:spcPct val="90000"/>
              </a:lnSpc>
            </a:pPr>
            <a:r>
              <a:rPr lang="en-US" sz="1800" dirty="0" smtClean="0">
                <a:ea typeface="ＭＳ Ｐゴシック" pitchFamily="34" charset="-128"/>
              </a:rPr>
              <a:t>Citronella</a:t>
            </a:r>
          </a:p>
          <a:p>
            <a:pPr lvl="1">
              <a:lnSpc>
                <a:spcPct val="90000"/>
              </a:lnSpc>
            </a:pPr>
            <a:r>
              <a:rPr lang="en-US" sz="1800" dirty="0" smtClean="0">
                <a:ea typeface="ＭＳ Ｐゴシック" pitchFamily="34" charset="-128"/>
              </a:rPr>
              <a:t>Clove</a:t>
            </a:r>
          </a:p>
          <a:p>
            <a:pPr lvl="1">
              <a:lnSpc>
                <a:spcPct val="90000"/>
              </a:lnSpc>
            </a:pPr>
            <a:r>
              <a:rPr lang="en-US" sz="1800" dirty="0" smtClean="0">
                <a:ea typeface="ＭＳ Ｐゴシック" pitchFamily="34" charset="-128"/>
              </a:rPr>
              <a:t>Cottonseed</a:t>
            </a:r>
          </a:p>
          <a:p>
            <a:pPr lvl="1">
              <a:lnSpc>
                <a:spcPct val="90000"/>
              </a:lnSpc>
            </a:pPr>
            <a:r>
              <a:rPr lang="en-US" sz="1800" dirty="0" smtClean="0">
                <a:ea typeface="ＭＳ Ｐゴシック" pitchFamily="34" charset="-128"/>
              </a:rPr>
              <a:t>Garlic</a:t>
            </a:r>
          </a:p>
          <a:p>
            <a:pPr lvl="1">
              <a:lnSpc>
                <a:spcPct val="90000"/>
              </a:lnSpc>
            </a:pPr>
            <a:r>
              <a:rPr lang="en-US" sz="1800" dirty="0" smtClean="0">
                <a:ea typeface="ＭＳ Ｐゴシック" pitchFamily="34" charset="-128"/>
              </a:rPr>
              <a:t>Lauryl sulfate</a:t>
            </a:r>
          </a:p>
          <a:p>
            <a:pPr lvl="1">
              <a:lnSpc>
                <a:spcPct val="90000"/>
              </a:lnSpc>
            </a:pPr>
            <a:r>
              <a:rPr lang="en-US" sz="1800" dirty="0" smtClean="0">
                <a:ea typeface="ＭＳ Ｐゴシック" pitchFamily="34" charset="-128"/>
              </a:rPr>
              <a:t>Lemongrass</a:t>
            </a:r>
          </a:p>
          <a:p>
            <a:pPr lvl="1">
              <a:lnSpc>
                <a:spcPct val="90000"/>
              </a:lnSpc>
            </a:pPr>
            <a:r>
              <a:rPr lang="en-US" sz="1800" dirty="0" smtClean="0">
                <a:ea typeface="ＭＳ Ｐゴシック" pitchFamily="34" charset="-128"/>
              </a:rPr>
              <a:t>Mint</a:t>
            </a:r>
          </a:p>
          <a:p>
            <a:pPr lvl="1">
              <a:lnSpc>
                <a:spcPct val="90000"/>
              </a:lnSpc>
            </a:pPr>
            <a:r>
              <a:rPr lang="en-US" sz="1800" dirty="0" smtClean="0">
                <a:ea typeface="ＭＳ Ｐゴシック" pitchFamily="34" charset="-128"/>
              </a:rPr>
              <a:t>Peppermint</a:t>
            </a:r>
          </a:p>
          <a:p>
            <a:pPr lvl="1">
              <a:lnSpc>
                <a:spcPct val="90000"/>
              </a:lnSpc>
            </a:pPr>
            <a:r>
              <a:rPr lang="en-US" sz="1800" dirty="0" smtClean="0">
                <a:ea typeface="ＭＳ Ｐゴシック" pitchFamily="34" charset="-128"/>
              </a:rPr>
              <a:t>Rosemary </a:t>
            </a:r>
          </a:p>
          <a:p>
            <a:pPr lvl="1">
              <a:lnSpc>
                <a:spcPct val="90000"/>
              </a:lnSpc>
            </a:pPr>
            <a:r>
              <a:rPr lang="en-US" sz="1800" dirty="0" smtClean="0">
                <a:ea typeface="ＭＳ Ｐゴシック" pitchFamily="34" charset="-128"/>
              </a:rPr>
              <a:t>Sesame</a:t>
            </a:r>
          </a:p>
          <a:p>
            <a:pPr lvl="1">
              <a:lnSpc>
                <a:spcPct val="90000"/>
              </a:lnSpc>
            </a:pPr>
            <a:r>
              <a:rPr lang="en-US" sz="1800" dirty="0" smtClean="0">
                <a:ea typeface="ＭＳ Ｐゴシック" pitchFamily="34" charset="-128"/>
              </a:rPr>
              <a:t>Thyme</a:t>
            </a:r>
          </a:p>
        </p:txBody>
      </p:sp>
      <p:sp>
        <p:nvSpPr>
          <p:cNvPr id="3174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B1B931D-19A9-4F00-9668-8A16E27BC282}" type="slidenum">
              <a:rPr lang="en-US" smtClean="0"/>
              <a:pPr eaLnBrk="1" hangingPunct="1"/>
              <a:t>25</a:t>
            </a:fld>
            <a:endParaRPr lang="en-US" smtClean="0"/>
          </a:p>
        </p:txBody>
      </p:sp>
    </p:spTree>
    <p:extLst>
      <p:ext uri="{BB962C8B-B14F-4D97-AF65-F5344CB8AC3E}">
        <p14:creationId xmlns:p14="http://schemas.microsoft.com/office/powerpoint/2010/main" val="255457963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500"/>
                                        <p:tgtEl>
                                          <p:spTgt spid="317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fade">
                                      <p:cBhvr>
                                        <p:cTn id="17" dur="500"/>
                                        <p:tgtEl>
                                          <p:spTgt spid="317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fade">
                                      <p:cBhvr>
                                        <p:cTn id="22" dur="500"/>
                                        <p:tgtEl>
                                          <p:spTgt spid="317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47">
                                            <p:txEl>
                                              <p:pRg st="4" end="4"/>
                                            </p:txEl>
                                          </p:spTgt>
                                        </p:tgtEl>
                                        <p:attrNameLst>
                                          <p:attrName>style.visibility</p:attrName>
                                        </p:attrNameLst>
                                      </p:cBhvr>
                                      <p:to>
                                        <p:strVal val="visible"/>
                                      </p:to>
                                    </p:set>
                                    <p:animEffect transition="in" filter="fade">
                                      <p:cBhvr>
                                        <p:cTn id="27" dur="500"/>
                                        <p:tgtEl>
                                          <p:spTgt spid="317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747">
                                            <p:txEl>
                                              <p:pRg st="5" end="5"/>
                                            </p:txEl>
                                          </p:spTgt>
                                        </p:tgtEl>
                                        <p:attrNameLst>
                                          <p:attrName>style.visibility</p:attrName>
                                        </p:attrNameLst>
                                      </p:cBhvr>
                                      <p:to>
                                        <p:strVal val="visible"/>
                                      </p:to>
                                    </p:set>
                                    <p:animEffect transition="in" filter="fade">
                                      <p:cBhvr>
                                        <p:cTn id="32" dur="500"/>
                                        <p:tgtEl>
                                          <p:spTgt spid="317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747">
                                            <p:txEl>
                                              <p:pRg st="6" end="6"/>
                                            </p:txEl>
                                          </p:spTgt>
                                        </p:tgtEl>
                                        <p:attrNameLst>
                                          <p:attrName>style.visibility</p:attrName>
                                        </p:attrNameLst>
                                      </p:cBhvr>
                                      <p:to>
                                        <p:strVal val="visible"/>
                                      </p:to>
                                    </p:set>
                                    <p:animEffect transition="in" filter="fade">
                                      <p:cBhvr>
                                        <p:cTn id="37" dur="500"/>
                                        <p:tgtEl>
                                          <p:spTgt spid="317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748">
                                            <p:txEl>
                                              <p:pRg st="0" end="0"/>
                                            </p:txEl>
                                          </p:spTgt>
                                        </p:tgtEl>
                                        <p:attrNameLst>
                                          <p:attrName>style.visibility</p:attrName>
                                        </p:attrNameLst>
                                      </p:cBhvr>
                                      <p:to>
                                        <p:strVal val="visible"/>
                                      </p:to>
                                    </p:set>
                                    <p:animEffect transition="in" filter="fade">
                                      <p:cBhvr>
                                        <p:cTn id="42" dur="500"/>
                                        <p:tgtEl>
                                          <p:spTgt spid="31748">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748">
                                            <p:txEl>
                                              <p:pRg st="1" end="1"/>
                                            </p:txEl>
                                          </p:spTgt>
                                        </p:tgtEl>
                                        <p:attrNameLst>
                                          <p:attrName>style.visibility</p:attrName>
                                        </p:attrNameLst>
                                      </p:cBhvr>
                                      <p:to>
                                        <p:strVal val="visible"/>
                                      </p:to>
                                    </p:set>
                                    <p:animEffect transition="in" filter="fade">
                                      <p:cBhvr>
                                        <p:cTn id="45" dur="500"/>
                                        <p:tgtEl>
                                          <p:spTgt spid="31748">
                                            <p:txEl>
                                              <p:pRg st="1" end="1"/>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1748">
                                            <p:txEl>
                                              <p:pRg st="2" end="2"/>
                                            </p:txEl>
                                          </p:spTgt>
                                        </p:tgtEl>
                                        <p:attrNameLst>
                                          <p:attrName>style.visibility</p:attrName>
                                        </p:attrNameLst>
                                      </p:cBhvr>
                                      <p:to>
                                        <p:strVal val="visible"/>
                                      </p:to>
                                    </p:set>
                                    <p:animEffect transition="in" filter="fade">
                                      <p:cBhvr>
                                        <p:cTn id="48" dur="500"/>
                                        <p:tgtEl>
                                          <p:spTgt spid="31748">
                                            <p:txEl>
                                              <p:pRg st="2" end="2"/>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748">
                                            <p:txEl>
                                              <p:pRg st="3" end="3"/>
                                            </p:txEl>
                                          </p:spTgt>
                                        </p:tgtEl>
                                        <p:attrNameLst>
                                          <p:attrName>style.visibility</p:attrName>
                                        </p:attrNameLst>
                                      </p:cBhvr>
                                      <p:to>
                                        <p:strVal val="visible"/>
                                      </p:to>
                                    </p:set>
                                    <p:animEffect transition="in" filter="fade">
                                      <p:cBhvr>
                                        <p:cTn id="51" dur="500"/>
                                        <p:tgtEl>
                                          <p:spTgt spid="31748">
                                            <p:txEl>
                                              <p:pRg st="3" end="3"/>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748">
                                            <p:txEl>
                                              <p:pRg st="4" end="4"/>
                                            </p:txEl>
                                          </p:spTgt>
                                        </p:tgtEl>
                                        <p:attrNameLst>
                                          <p:attrName>style.visibility</p:attrName>
                                        </p:attrNameLst>
                                      </p:cBhvr>
                                      <p:to>
                                        <p:strVal val="visible"/>
                                      </p:to>
                                    </p:set>
                                    <p:animEffect transition="in" filter="fade">
                                      <p:cBhvr>
                                        <p:cTn id="54" dur="500"/>
                                        <p:tgtEl>
                                          <p:spTgt spid="31748">
                                            <p:txEl>
                                              <p:pRg st="4" end="4"/>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1748">
                                            <p:txEl>
                                              <p:pRg st="5" end="5"/>
                                            </p:txEl>
                                          </p:spTgt>
                                        </p:tgtEl>
                                        <p:attrNameLst>
                                          <p:attrName>style.visibility</p:attrName>
                                        </p:attrNameLst>
                                      </p:cBhvr>
                                      <p:to>
                                        <p:strVal val="visible"/>
                                      </p:to>
                                    </p:set>
                                    <p:animEffect transition="in" filter="fade">
                                      <p:cBhvr>
                                        <p:cTn id="57" dur="500"/>
                                        <p:tgtEl>
                                          <p:spTgt spid="31748">
                                            <p:txEl>
                                              <p:pRg st="5" end="5"/>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1748">
                                            <p:txEl>
                                              <p:pRg st="6" end="6"/>
                                            </p:txEl>
                                          </p:spTgt>
                                        </p:tgtEl>
                                        <p:attrNameLst>
                                          <p:attrName>style.visibility</p:attrName>
                                        </p:attrNameLst>
                                      </p:cBhvr>
                                      <p:to>
                                        <p:strVal val="visible"/>
                                      </p:to>
                                    </p:set>
                                    <p:animEffect transition="in" filter="fade">
                                      <p:cBhvr>
                                        <p:cTn id="60" dur="500"/>
                                        <p:tgtEl>
                                          <p:spTgt spid="31748">
                                            <p:txEl>
                                              <p:pRg st="6" end="6"/>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748">
                                            <p:txEl>
                                              <p:pRg st="7" end="7"/>
                                            </p:txEl>
                                          </p:spTgt>
                                        </p:tgtEl>
                                        <p:attrNameLst>
                                          <p:attrName>style.visibility</p:attrName>
                                        </p:attrNameLst>
                                      </p:cBhvr>
                                      <p:to>
                                        <p:strVal val="visible"/>
                                      </p:to>
                                    </p:set>
                                    <p:animEffect transition="in" filter="fade">
                                      <p:cBhvr>
                                        <p:cTn id="63" dur="500"/>
                                        <p:tgtEl>
                                          <p:spTgt spid="31748">
                                            <p:txEl>
                                              <p:pRg st="7" end="7"/>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1748">
                                            <p:txEl>
                                              <p:pRg st="8" end="8"/>
                                            </p:txEl>
                                          </p:spTgt>
                                        </p:tgtEl>
                                        <p:attrNameLst>
                                          <p:attrName>style.visibility</p:attrName>
                                        </p:attrNameLst>
                                      </p:cBhvr>
                                      <p:to>
                                        <p:strVal val="visible"/>
                                      </p:to>
                                    </p:set>
                                    <p:animEffect transition="in" filter="fade">
                                      <p:cBhvr>
                                        <p:cTn id="66" dur="500"/>
                                        <p:tgtEl>
                                          <p:spTgt spid="31748">
                                            <p:txEl>
                                              <p:pRg st="8" end="8"/>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748">
                                            <p:txEl>
                                              <p:pRg st="9" end="9"/>
                                            </p:txEl>
                                          </p:spTgt>
                                        </p:tgtEl>
                                        <p:attrNameLst>
                                          <p:attrName>style.visibility</p:attrName>
                                        </p:attrNameLst>
                                      </p:cBhvr>
                                      <p:to>
                                        <p:strVal val="visible"/>
                                      </p:to>
                                    </p:set>
                                    <p:animEffect transition="in" filter="fade">
                                      <p:cBhvr>
                                        <p:cTn id="69" dur="500"/>
                                        <p:tgtEl>
                                          <p:spTgt spid="31748">
                                            <p:txEl>
                                              <p:pRg st="9" end="9"/>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1748">
                                            <p:txEl>
                                              <p:pRg st="10" end="10"/>
                                            </p:txEl>
                                          </p:spTgt>
                                        </p:tgtEl>
                                        <p:attrNameLst>
                                          <p:attrName>style.visibility</p:attrName>
                                        </p:attrNameLst>
                                      </p:cBhvr>
                                      <p:to>
                                        <p:strVal val="visible"/>
                                      </p:to>
                                    </p:set>
                                    <p:animEffect transition="in" filter="fade">
                                      <p:cBhvr>
                                        <p:cTn id="72" dur="500"/>
                                        <p:tgtEl>
                                          <p:spTgt spid="31748">
                                            <p:txEl>
                                              <p:pRg st="10" end="1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1748">
                                            <p:txEl>
                                              <p:pRg st="11" end="11"/>
                                            </p:txEl>
                                          </p:spTgt>
                                        </p:tgtEl>
                                        <p:attrNameLst>
                                          <p:attrName>style.visibility</p:attrName>
                                        </p:attrNameLst>
                                      </p:cBhvr>
                                      <p:to>
                                        <p:strVal val="visible"/>
                                      </p:to>
                                    </p:set>
                                    <p:animEffect transition="in" filter="fade">
                                      <p:cBhvr>
                                        <p:cTn id="75" dur="500"/>
                                        <p:tgtEl>
                                          <p:spTgt spid="31748">
                                            <p:txEl>
                                              <p:pRg st="11" end="11"/>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1748">
                                            <p:txEl>
                                              <p:pRg st="12" end="12"/>
                                            </p:txEl>
                                          </p:spTgt>
                                        </p:tgtEl>
                                        <p:attrNameLst>
                                          <p:attrName>style.visibility</p:attrName>
                                        </p:attrNameLst>
                                      </p:cBhvr>
                                      <p:to>
                                        <p:strVal val="visible"/>
                                      </p:to>
                                    </p:set>
                                    <p:animEffect transition="in" filter="fade">
                                      <p:cBhvr>
                                        <p:cTn id="78" dur="500"/>
                                        <p:tgtEl>
                                          <p:spTgt spid="31748">
                                            <p:txEl>
                                              <p:pRg st="12" end="12"/>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1748">
                                            <p:txEl>
                                              <p:pRg st="13" end="13"/>
                                            </p:txEl>
                                          </p:spTgt>
                                        </p:tgtEl>
                                        <p:attrNameLst>
                                          <p:attrName>style.visibility</p:attrName>
                                        </p:attrNameLst>
                                      </p:cBhvr>
                                      <p:to>
                                        <p:strVal val="visible"/>
                                      </p:to>
                                    </p:set>
                                    <p:animEffect transition="in" filter="fade">
                                      <p:cBhvr>
                                        <p:cTn id="81" dur="500"/>
                                        <p:tgtEl>
                                          <p:spTgt spid="3174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3174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http://www.epa.gov/oppbppd1/biopesticides/regtools</a:t>
            </a:r>
            <a:r>
              <a:rPr lang="en-US" sz="2400" b="1" dirty="0" smtClean="0"/>
              <a:t>/</a:t>
            </a:r>
            <a:br>
              <a:rPr lang="en-US" sz="2400" b="1" dirty="0" smtClean="0"/>
            </a:br>
            <a:r>
              <a:rPr lang="en-US" sz="2400" b="1" dirty="0" smtClean="0"/>
              <a:t>25b_list.htm#activeingredients</a:t>
            </a:r>
            <a:endParaRPr lang="en-US" sz="24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706" y="1371600"/>
            <a:ext cx="6934294"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7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a:xfrm>
            <a:off x="304800" y="1343025"/>
            <a:ext cx="5181600" cy="561975"/>
          </a:xfrm>
        </p:spPr>
        <p:txBody>
          <a:bodyPr/>
          <a:lstStyle/>
          <a:p>
            <a:pPr algn="l"/>
            <a:r>
              <a:rPr lang="en-US" sz="2400" dirty="0" err="1" smtClean="0">
                <a:ea typeface="ＭＳ Ｐゴシック" pitchFamily="34" charset="-128"/>
              </a:rPr>
              <a:t>Bt</a:t>
            </a:r>
            <a:r>
              <a:rPr lang="en-US" sz="2400" dirty="0" smtClean="0">
                <a:ea typeface="ＭＳ Ｐゴシック" pitchFamily="34" charset="-128"/>
              </a:rPr>
              <a:t>:  </a:t>
            </a:r>
            <a:r>
              <a:rPr lang="en-US" sz="2400" i="1" dirty="0" smtClean="0">
                <a:ea typeface="ＭＳ Ｐゴシック" pitchFamily="34" charset="-128"/>
              </a:rPr>
              <a:t>Bacillus </a:t>
            </a:r>
            <a:r>
              <a:rPr lang="en-US" sz="2400" i="1" dirty="0" err="1" smtClean="0">
                <a:ea typeface="ＭＳ Ｐゴシック" pitchFamily="34" charset="-128"/>
              </a:rPr>
              <a:t>thuringiensis</a:t>
            </a:r>
            <a:r>
              <a:rPr lang="en-US" sz="2400" i="1" dirty="0" smtClean="0">
                <a:ea typeface="ＭＳ Ｐゴシック" pitchFamily="34" charset="-128"/>
              </a:rPr>
              <a:t> </a:t>
            </a:r>
            <a:r>
              <a:rPr lang="en-US" sz="2400" i="1" dirty="0" err="1" smtClean="0">
                <a:ea typeface="ＭＳ Ｐゴシック" pitchFamily="34" charset="-128"/>
              </a:rPr>
              <a:t>kurstaki</a:t>
            </a:r>
            <a:endParaRPr lang="en-US" sz="2400" i="1" dirty="0" smtClean="0">
              <a:ea typeface="ＭＳ Ｐゴシック" pitchFamily="34" charset="-128"/>
            </a:endParaRPr>
          </a:p>
        </p:txBody>
      </p:sp>
      <p:sp>
        <p:nvSpPr>
          <p:cNvPr id="32771" name="Rectangle 1027"/>
          <p:cNvSpPr>
            <a:spLocks noGrp="1" noChangeArrowheads="1"/>
          </p:cNvSpPr>
          <p:nvPr>
            <p:ph type="body" sz="half" idx="1"/>
          </p:nvPr>
        </p:nvSpPr>
        <p:spPr>
          <a:xfrm>
            <a:off x="858964" y="1905000"/>
            <a:ext cx="4267200" cy="3424237"/>
          </a:xfrm>
        </p:spPr>
        <p:txBody>
          <a:bodyPr/>
          <a:lstStyle/>
          <a:p>
            <a:pPr>
              <a:lnSpc>
                <a:spcPct val="90000"/>
              </a:lnSpc>
            </a:pPr>
            <a:r>
              <a:rPr lang="en-US" sz="2000" dirty="0" smtClean="0">
                <a:ea typeface="ＭＳ Ｐゴシック" pitchFamily="34" charset="-128"/>
              </a:rPr>
              <a:t>For control of leaf or bud-feeding caterpillars (Lepidoptera only)</a:t>
            </a:r>
          </a:p>
          <a:p>
            <a:pPr>
              <a:lnSpc>
                <a:spcPct val="90000"/>
              </a:lnSpc>
            </a:pPr>
            <a:r>
              <a:rPr lang="en-US" sz="2000" dirty="0" smtClean="0">
                <a:ea typeface="ＭＳ Ｐゴシック" pitchFamily="34" charset="-128"/>
              </a:rPr>
              <a:t>Caterpillar must eat material–excellent coverage essential</a:t>
            </a:r>
          </a:p>
          <a:p>
            <a:pPr>
              <a:lnSpc>
                <a:spcPct val="90000"/>
              </a:lnSpc>
            </a:pPr>
            <a:r>
              <a:rPr lang="en-US" sz="2000" dirty="0" smtClean="0">
                <a:ea typeface="ＭＳ Ｐゴシック" pitchFamily="34" charset="-128"/>
              </a:rPr>
              <a:t>Small caterpillars most effectively controlled</a:t>
            </a:r>
          </a:p>
          <a:p>
            <a:pPr>
              <a:lnSpc>
                <a:spcPct val="90000"/>
              </a:lnSpc>
            </a:pPr>
            <a:r>
              <a:rPr lang="en-US" sz="2000" dirty="0" smtClean="0">
                <a:ea typeface="ＭＳ Ｐゴシック" pitchFamily="34" charset="-128"/>
              </a:rPr>
              <a:t>Breaks down rapidly. May need to reapply</a:t>
            </a:r>
          </a:p>
          <a:p>
            <a:pPr>
              <a:lnSpc>
                <a:spcPct val="90000"/>
              </a:lnSpc>
            </a:pPr>
            <a:r>
              <a:rPr lang="en-US" sz="2000" dirty="0" smtClean="0">
                <a:ea typeface="ＭＳ Ｐゴシック" pitchFamily="34" charset="-128"/>
              </a:rPr>
              <a:t>Non toxic to </a:t>
            </a:r>
            <a:r>
              <a:rPr lang="en-US" sz="2000" dirty="0" err="1" smtClean="0">
                <a:ea typeface="ＭＳ Ｐゴシック" pitchFamily="34" charset="-128"/>
              </a:rPr>
              <a:t>beneficials</a:t>
            </a:r>
            <a:r>
              <a:rPr lang="en-US" sz="2000" dirty="0" smtClean="0">
                <a:ea typeface="ＭＳ Ｐゴシック" pitchFamily="34" charset="-128"/>
              </a:rPr>
              <a:t>, humans and wildlife</a:t>
            </a:r>
          </a:p>
          <a:p>
            <a:pPr>
              <a:lnSpc>
                <a:spcPct val="90000"/>
              </a:lnSpc>
            </a:pPr>
            <a:endParaRPr lang="en-US" sz="2800" dirty="0" smtClean="0">
              <a:ea typeface="ＭＳ Ｐゴシック" pitchFamily="34" charset="-128"/>
            </a:endParaRPr>
          </a:p>
        </p:txBody>
      </p:sp>
      <p:pic>
        <p:nvPicPr>
          <p:cNvPr id="32772" name="Picture 1030" descr="C-CH-LABL-LS.015                                               00000014Mary Lou's Mac                 B8D3203F:"/>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519062" y="1600200"/>
            <a:ext cx="3048000" cy="2015541"/>
          </a:xfrm>
        </p:spPr>
      </p:pic>
      <p:pic>
        <p:nvPicPr>
          <p:cNvPr id="51207" name="Picture 1031"/>
          <p:cNvPicPr>
            <a:picLocks noChangeAspect="1" noChangeArrowheads="1"/>
          </p:cNvPicPr>
          <p:nvPr/>
        </p:nvPicPr>
        <p:blipFill>
          <a:blip r:embed="rId4"/>
          <a:srcRect t="5002" b="5275"/>
          <a:stretch>
            <a:fillRect/>
          </a:stretch>
        </p:blipFill>
        <p:spPr bwMode="auto">
          <a:xfrm>
            <a:off x="5562600" y="3878912"/>
            <a:ext cx="3043426" cy="1812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4403663" y="5880100"/>
            <a:ext cx="4176712" cy="646112"/>
          </a:xfrm>
          <a:prstGeom prst="rect">
            <a:avLst/>
          </a:prstGeom>
          <a:solidFill>
            <a:schemeClr val="accent6">
              <a:lumMod val="40000"/>
              <a:lumOff val="60000"/>
            </a:schemeClr>
          </a:solidFill>
        </p:spPr>
        <p:txBody>
          <a:bodyPr>
            <a:spAutoFit/>
          </a:bodyPr>
          <a:lstStyle/>
          <a:p>
            <a:pPr>
              <a:defRPr/>
            </a:pPr>
            <a:r>
              <a:rPr lang="en-US" i="1" dirty="0">
                <a:latin typeface="Arial" charset="0"/>
                <a:ea typeface="ＭＳ Ｐゴシック" charset="0"/>
                <a:cs typeface="ＭＳ Ｐゴシック" charset="0"/>
              </a:rPr>
              <a:t>B.t. </a:t>
            </a:r>
            <a:r>
              <a:rPr lang="en-US" i="1" dirty="0" err="1">
                <a:latin typeface="Arial" charset="0"/>
                <a:ea typeface="ＭＳ Ｐゴシック" charset="0"/>
                <a:cs typeface="ＭＳ Ｐゴシック" charset="0"/>
              </a:rPr>
              <a:t>israelensis</a:t>
            </a:r>
            <a:r>
              <a:rPr lang="en-US" i="1"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is effective against mosquitoes &amp; fungus gnats</a:t>
            </a:r>
          </a:p>
        </p:txBody>
      </p:sp>
      <p:sp>
        <p:nvSpPr>
          <p:cNvPr id="32775" name="TextBox 2"/>
          <p:cNvSpPr txBox="1">
            <a:spLocks noChangeArrowheads="1"/>
          </p:cNvSpPr>
          <p:nvPr/>
        </p:nvSpPr>
        <p:spPr bwMode="auto">
          <a:xfrm>
            <a:off x="846138" y="388938"/>
            <a:ext cx="7085012" cy="954087"/>
          </a:xfrm>
          <a:prstGeom prst="rect">
            <a:avLst/>
          </a:prstGeom>
          <a:solidFill>
            <a:srgbClr val="FDEAD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800" b="1" dirty="0">
                <a:latin typeface="Calibri" pitchFamily="34" charset="0"/>
              </a:rPr>
              <a:t>Microbial Insecticides—</a:t>
            </a:r>
          </a:p>
          <a:p>
            <a:pPr algn="ctr"/>
            <a:r>
              <a:rPr lang="en-US" sz="2800" b="1" dirty="0">
                <a:latin typeface="Calibri" pitchFamily="34" charset="0"/>
              </a:rPr>
              <a:t>derived from insect pathogens</a:t>
            </a:r>
          </a:p>
        </p:txBody>
      </p:sp>
      <p:sp>
        <p:nvSpPr>
          <p:cNvPr id="4" name="TextBox 3"/>
          <p:cNvSpPr txBox="1"/>
          <p:nvPr/>
        </p:nvSpPr>
        <p:spPr>
          <a:xfrm>
            <a:off x="381000" y="5464969"/>
            <a:ext cx="3790950" cy="830262"/>
          </a:xfrm>
          <a:prstGeom prst="rect">
            <a:avLst/>
          </a:prstGeom>
          <a:solidFill>
            <a:schemeClr val="accent3">
              <a:lumMod val="20000"/>
              <a:lumOff val="80000"/>
            </a:schemeClr>
          </a:solidFill>
        </p:spPr>
        <p:txBody>
          <a:bodyPr>
            <a:spAutoFit/>
          </a:bodyPr>
          <a:lstStyle/>
          <a:p>
            <a:pPr>
              <a:defRPr/>
            </a:pPr>
            <a:r>
              <a:rPr lang="en-US" sz="1600" dirty="0">
                <a:latin typeface="Arial" charset="0"/>
                <a:ea typeface="ＭＳ Ｐゴシック" charset="0"/>
                <a:cs typeface="ＭＳ Ｐゴシック" charset="0"/>
              </a:rPr>
              <a:t>Another microbial, </a:t>
            </a:r>
            <a:r>
              <a:rPr lang="en-US" sz="1600" i="1" dirty="0" err="1">
                <a:latin typeface="Arial" charset="0"/>
                <a:ea typeface="ＭＳ Ｐゴシック" charset="0"/>
                <a:cs typeface="ＭＳ Ｐゴシック" charset="0"/>
              </a:rPr>
              <a:t>Cydia</a:t>
            </a:r>
            <a:r>
              <a:rPr lang="en-US" sz="1600" i="1" dirty="0">
                <a:latin typeface="Arial" charset="0"/>
                <a:ea typeface="ＭＳ Ｐゴシック" charset="0"/>
                <a:cs typeface="ＭＳ Ｐゴシック" charset="0"/>
              </a:rPr>
              <a:t> </a:t>
            </a:r>
            <a:r>
              <a:rPr lang="en-US" sz="1600" i="1" dirty="0" err="1">
                <a:latin typeface="Arial" charset="0"/>
                <a:ea typeface="ＭＳ Ｐゴシック" charset="0"/>
                <a:cs typeface="ＭＳ Ｐゴシック" charset="0"/>
              </a:rPr>
              <a:t>pomonella</a:t>
            </a:r>
            <a:r>
              <a:rPr lang="en-US" sz="1600" i="1" dirty="0">
                <a:latin typeface="Arial" charset="0"/>
                <a:ea typeface="ＭＳ Ｐゴシック" charset="0"/>
                <a:cs typeface="ＭＳ Ｐゴシック" charset="0"/>
              </a:rPr>
              <a:t> </a:t>
            </a:r>
            <a:r>
              <a:rPr lang="en-US" sz="1600" i="1" dirty="0" err="1">
                <a:latin typeface="Arial" charset="0"/>
                <a:ea typeface="ＭＳ Ｐゴシック" charset="0"/>
                <a:cs typeface="ＭＳ Ｐゴシック" charset="0"/>
              </a:rPr>
              <a:t>granulovirus</a:t>
            </a:r>
            <a:r>
              <a:rPr lang="en-US" sz="1600" i="1" dirty="0">
                <a:latin typeface="Arial" charset="0"/>
                <a:ea typeface="ＭＳ Ｐゴシック" charset="0"/>
                <a:cs typeface="ＭＳ Ｐゴシック" charset="0"/>
              </a:rPr>
              <a:t> </a:t>
            </a:r>
            <a:r>
              <a:rPr lang="en-US" sz="1600" dirty="0">
                <a:latin typeface="Arial" charset="0"/>
                <a:ea typeface="ＭＳ Ｐゴシック" charset="0"/>
                <a:cs typeface="ＭＳ Ｐゴシック" charset="0"/>
              </a:rPr>
              <a:t>(</a:t>
            </a:r>
            <a:r>
              <a:rPr lang="en-US" sz="1600" dirty="0" err="1">
                <a:latin typeface="Arial" charset="0"/>
                <a:ea typeface="ＭＳ Ｐゴシック" charset="0"/>
                <a:cs typeface="ＭＳ Ｐゴシック" charset="0"/>
              </a:rPr>
              <a:t>Cyd</a:t>
            </a:r>
            <a:r>
              <a:rPr lang="en-US" sz="1600" dirty="0">
                <a:latin typeface="Arial" charset="0"/>
                <a:ea typeface="ＭＳ Ｐゴシック" charset="0"/>
                <a:cs typeface="ＭＳ Ｐゴシック" charset="0"/>
              </a:rPr>
              <a:t>-X), is a virus disease of codling moth</a:t>
            </a:r>
          </a:p>
        </p:txBody>
      </p:sp>
      <p:sp>
        <p:nvSpPr>
          <p:cNvPr id="327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342D1B4-0BB3-45EE-A5AC-16551F6EE5BE}" type="slidenum">
              <a:rPr lang="en-US" smtClean="0"/>
              <a:pPr eaLnBrk="1" hangingPunct="1"/>
              <a:t>27</a:t>
            </a:fld>
            <a:endParaRPr lang="en-US" smtClean="0"/>
          </a:p>
        </p:txBody>
      </p:sp>
    </p:spTree>
    <p:extLst>
      <p:ext uri="{BB962C8B-B14F-4D97-AF65-F5344CB8AC3E}">
        <p14:creationId xmlns:p14="http://schemas.microsoft.com/office/powerpoint/2010/main" val="286627654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fade">
                                      <p:cBhvr>
                                        <p:cTn id="7" dur="500"/>
                                        <p:tgtEl>
                                          <p:spTgt spid="327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1">
                                            <p:txEl>
                                              <p:pRg st="0" end="0"/>
                                            </p:txEl>
                                          </p:spTgt>
                                        </p:tgtEl>
                                        <p:attrNameLst>
                                          <p:attrName>style.visibility</p:attrName>
                                        </p:attrNameLst>
                                      </p:cBhvr>
                                      <p:to>
                                        <p:strVal val="visible"/>
                                      </p:to>
                                    </p:set>
                                    <p:animEffect transition="in" filter="fade">
                                      <p:cBhvr>
                                        <p:cTn id="12" dur="500"/>
                                        <p:tgtEl>
                                          <p:spTgt spid="3277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1">
                                            <p:txEl>
                                              <p:pRg st="1" end="1"/>
                                            </p:txEl>
                                          </p:spTgt>
                                        </p:tgtEl>
                                        <p:attrNameLst>
                                          <p:attrName>style.visibility</p:attrName>
                                        </p:attrNameLst>
                                      </p:cBhvr>
                                      <p:to>
                                        <p:strVal val="visible"/>
                                      </p:to>
                                    </p:set>
                                    <p:animEffect transition="in" filter="fade">
                                      <p:cBhvr>
                                        <p:cTn id="17" dur="500"/>
                                        <p:tgtEl>
                                          <p:spTgt spid="3277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771">
                                            <p:txEl>
                                              <p:pRg st="2" end="2"/>
                                            </p:txEl>
                                          </p:spTgt>
                                        </p:tgtEl>
                                        <p:attrNameLst>
                                          <p:attrName>style.visibility</p:attrName>
                                        </p:attrNameLst>
                                      </p:cBhvr>
                                      <p:to>
                                        <p:strVal val="visible"/>
                                      </p:to>
                                    </p:set>
                                    <p:animEffect transition="in" filter="fade">
                                      <p:cBhvr>
                                        <p:cTn id="22" dur="500"/>
                                        <p:tgtEl>
                                          <p:spTgt spid="3277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771">
                                            <p:txEl>
                                              <p:pRg st="3" end="3"/>
                                            </p:txEl>
                                          </p:spTgt>
                                        </p:tgtEl>
                                        <p:attrNameLst>
                                          <p:attrName>style.visibility</p:attrName>
                                        </p:attrNameLst>
                                      </p:cBhvr>
                                      <p:to>
                                        <p:strVal val="visible"/>
                                      </p:to>
                                    </p:set>
                                    <p:animEffect transition="in" filter="fade">
                                      <p:cBhvr>
                                        <p:cTn id="27" dur="500"/>
                                        <p:tgtEl>
                                          <p:spTgt spid="3277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771">
                                            <p:txEl>
                                              <p:pRg st="4" end="4"/>
                                            </p:txEl>
                                          </p:spTgt>
                                        </p:tgtEl>
                                        <p:attrNameLst>
                                          <p:attrName>style.visibility</p:attrName>
                                        </p:attrNameLst>
                                      </p:cBhvr>
                                      <p:to>
                                        <p:strVal val="visible"/>
                                      </p:to>
                                    </p:set>
                                    <p:animEffect transition="in" filter="fade">
                                      <p:cBhvr>
                                        <p:cTn id="32" dur="500"/>
                                        <p:tgtEl>
                                          <p:spTgt spid="3277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P spid="32771" grpId="0" build="p"/>
      <p:bldP spid="2"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09600" y="269875"/>
            <a:ext cx="7772400" cy="1143000"/>
          </a:xfrm>
          <a:solidFill>
            <a:schemeClr val="accent6">
              <a:lumMod val="20000"/>
              <a:lumOff val="80000"/>
            </a:schemeClr>
          </a:solidFill>
        </p:spPr>
        <p:txBody>
          <a:bodyPr rtlCol="0">
            <a:normAutofit/>
          </a:bodyPr>
          <a:lstStyle/>
          <a:p>
            <a:pPr eaLnBrk="1" fontAlgn="auto" hangingPunct="1">
              <a:spcAft>
                <a:spcPts val="0"/>
              </a:spcAft>
              <a:defRPr/>
            </a:pPr>
            <a:r>
              <a:rPr lang="en-US" sz="3200" b="1" dirty="0"/>
              <a:t>Other lower toxicity insecticides</a:t>
            </a:r>
          </a:p>
        </p:txBody>
      </p:sp>
      <p:sp>
        <p:nvSpPr>
          <p:cNvPr id="33795" name="Text Placeholder 2"/>
          <p:cNvSpPr>
            <a:spLocks noGrp="1"/>
          </p:cNvSpPr>
          <p:nvPr>
            <p:ph type="body" sz="half" idx="1"/>
          </p:nvPr>
        </p:nvSpPr>
        <p:spPr>
          <a:xfrm>
            <a:off x="609600" y="1801813"/>
            <a:ext cx="4310063" cy="4352925"/>
          </a:xfrm>
        </p:spPr>
        <p:txBody>
          <a:bodyPr>
            <a:normAutofit fontScale="92500"/>
          </a:bodyPr>
          <a:lstStyle/>
          <a:p>
            <a:pPr eaLnBrk="1" hangingPunct="1"/>
            <a:r>
              <a:rPr lang="en-US" sz="2000" b="1" dirty="0" err="1" smtClean="0">
                <a:ea typeface="ＭＳ Ｐゴシック" pitchFamily="34" charset="-128"/>
              </a:rPr>
              <a:t>Spinosad</a:t>
            </a:r>
            <a:r>
              <a:rPr lang="en-US" sz="2000" dirty="0" smtClean="0">
                <a:ea typeface="ＭＳ Ｐゴシック" pitchFamily="34" charset="-128"/>
              </a:rPr>
              <a:t>– chewing insects and </a:t>
            </a:r>
            <a:r>
              <a:rPr lang="en-US" sz="2000" dirty="0" err="1" smtClean="0">
                <a:ea typeface="ＭＳ Ｐゴシック" pitchFamily="34" charset="-128"/>
              </a:rPr>
              <a:t>thrips</a:t>
            </a:r>
            <a:r>
              <a:rPr lang="en-US" sz="2000" dirty="0" smtClean="0">
                <a:ea typeface="ＭＳ Ｐゴシック" pitchFamily="34" charset="-128"/>
              </a:rPr>
              <a:t>. A natural fermentation product. </a:t>
            </a:r>
          </a:p>
          <a:p>
            <a:pPr eaLnBrk="1" hangingPunct="1"/>
            <a:r>
              <a:rPr lang="en-US" sz="2000" dirty="0" smtClean="0">
                <a:ea typeface="ＭＳ Ｐゴシック" pitchFamily="34" charset="-128"/>
              </a:rPr>
              <a:t>Botanical or plant-derived insecticides—</a:t>
            </a:r>
            <a:r>
              <a:rPr lang="en-US" sz="2000" b="1" dirty="0" err="1" smtClean="0">
                <a:ea typeface="ＭＳ Ｐゴシック" pitchFamily="34" charset="-128"/>
              </a:rPr>
              <a:t>pyrethrin</a:t>
            </a:r>
            <a:r>
              <a:rPr lang="en-US" sz="2000" dirty="0" smtClean="0">
                <a:ea typeface="ＭＳ Ｐゴシック" pitchFamily="34" charset="-128"/>
              </a:rPr>
              <a:t> and </a:t>
            </a:r>
            <a:r>
              <a:rPr lang="en-US" sz="2000" b="1" dirty="0" err="1" smtClean="0">
                <a:ea typeface="ＭＳ Ｐゴシック" pitchFamily="34" charset="-128"/>
              </a:rPr>
              <a:t>azadirachtin</a:t>
            </a:r>
            <a:r>
              <a:rPr lang="en-US" sz="2000" dirty="0" smtClean="0">
                <a:ea typeface="ＭＳ Ｐゴシック" pitchFamily="34" charset="-128"/>
              </a:rPr>
              <a:t> (</a:t>
            </a:r>
            <a:r>
              <a:rPr lang="en-US" sz="2000" dirty="0" err="1" smtClean="0">
                <a:ea typeface="ＭＳ Ｐゴシック" pitchFamily="34" charset="-128"/>
              </a:rPr>
              <a:t>neem</a:t>
            </a:r>
            <a:r>
              <a:rPr lang="en-US" sz="2000" dirty="0" smtClean="0">
                <a:ea typeface="ＭＳ Ｐゴシック" pitchFamily="34" charset="-128"/>
              </a:rPr>
              <a:t> extract)</a:t>
            </a:r>
          </a:p>
          <a:p>
            <a:pPr eaLnBrk="1" hangingPunct="1"/>
            <a:r>
              <a:rPr lang="en-US" sz="2000" b="1" dirty="0" smtClean="0">
                <a:ea typeface="ＭＳ Ｐゴシック" pitchFamily="34" charset="-128"/>
              </a:rPr>
              <a:t>Boric acid </a:t>
            </a:r>
            <a:r>
              <a:rPr lang="en-US" sz="2000" dirty="0" smtClean="0">
                <a:ea typeface="ＭＳ Ｐゴシック" pitchFamily="34" charset="-128"/>
              </a:rPr>
              <a:t>or </a:t>
            </a:r>
            <a:r>
              <a:rPr lang="en-US" sz="2000" b="1" dirty="0" smtClean="0">
                <a:ea typeface="ＭＳ Ｐゴシック" pitchFamily="34" charset="-128"/>
              </a:rPr>
              <a:t>borate</a:t>
            </a:r>
            <a:r>
              <a:rPr lang="en-US" sz="2000" dirty="0" smtClean="0">
                <a:ea typeface="ＭＳ Ｐゴシック" pitchFamily="34" charset="-128"/>
              </a:rPr>
              <a:t> for ant control.</a:t>
            </a:r>
          </a:p>
          <a:p>
            <a:pPr eaLnBrk="1" hangingPunct="1"/>
            <a:r>
              <a:rPr lang="en-US" sz="2000" dirty="0" smtClean="0">
                <a:ea typeface="ＭＳ Ｐゴシック" pitchFamily="34" charset="-128"/>
              </a:rPr>
              <a:t>All these materials are generally organically acceptable, breakdown rapidly in the environment and have less impact on </a:t>
            </a:r>
            <a:r>
              <a:rPr lang="en-US" sz="2000" dirty="0" err="1" smtClean="0">
                <a:ea typeface="ＭＳ Ｐゴシック" pitchFamily="34" charset="-128"/>
              </a:rPr>
              <a:t>beneficials</a:t>
            </a:r>
            <a:r>
              <a:rPr lang="en-US" sz="2000" dirty="0" smtClean="0">
                <a:ea typeface="ＭＳ Ｐゴシック" pitchFamily="34" charset="-128"/>
              </a:rPr>
              <a:t>, people and wildlife than conventional insecticides.</a:t>
            </a:r>
          </a:p>
          <a:p>
            <a:pPr eaLnBrk="1" hangingPunct="1"/>
            <a:endParaRPr lang="en-US" sz="2000" dirty="0" smtClean="0">
              <a:ea typeface="ＭＳ Ｐゴシック" pitchFamily="34" charset="-128"/>
            </a:endParaRPr>
          </a:p>
        </p:txBody>
      </p:sp>
      <p:pic>
        <p:nvPicPr>
          <p:cNvPr id="33796" name="ClipArt Placeholder 4" descr="Monteray-Garden-Insect-Spraylg.jpg"/>
          <p:cNvPicPr>
            <a:picLocks noGrp="1" noChangeAspect="1"/>
          </p:cNvPicPr>
          <p:nvPr>
            <p:ph type="clipArt" sz="half" idx="2"/>
          </p:nvPr>
        </p:nvPicPr>
        <p:blipFill>
          <a:blip r:embed="rId3" cstate="print">
            <a:extLst>
              <a:ext uri="{28A0092B-C50C-407E-A947-70E740481C1C}">
                <a14:useLocalDpi xmlns:a14="http://schemas.microsoft.com/office/drawing/2010/main" val="0"/>
              </a:ext>
            </a:extLst>
          </a:blip>
          <a:srcRect l="-39307" r="-39307"/>
          <a:stretch>
            <a:fillRect/>
          </a:stretch>
        </p:blipFill>
        <p:spPr>
          <a:xfrm>
            <a:off x="4495800" y="1412875"/>
            <a:ext cx="2370138" cy="2560638"/>
          </a:xfrm>
        </p:spPr>
      </p:pic>
      <p:pic>
        <p:nvPicPr>
          <p:cNvPr id="33797" name="Picture 4" descr="C-CH-LABL-LS.017                                               00000014Mary Lou's Mac                 B8D3203F:"/>
          <p:cNvPicPr>
            <a:picLocks noChangeAspect="1" noChangeArrowheads="1"/>
          </p:cNvPicPr>
          <p:nvPr/>
        </p:nvPicPr>
        <p:blipFill>
          <a:blip r:embed="rId4">
            <a:extLst>
              <a:ext uri="{28A0092B-C50C-407E-A947-70E740481C1C}">
                <a14:useLocalDpi xmlns:a14="http://schemas.microsoft.com/office/drawing/2010/main" val="0"/>
              </a:ext>
            </a:extLst>
          </a:blip>
          <a:srcRect l="7625" r="3415"/>
          <a:stretch>
            <a:fillRect/>
          </a:stretch>
        </p:blipFill>
        <p:spPr bwMode="auto">
          <a:xfrm>
            <a:off x="5222875" y="4024313"/>
            <a:ext cx="3128963"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5" descr="C-CH-LABL-LS.010                                               00000014Mary Lou's Mac                 B8D3203F:"/>
          <p:cNvPicPr>
            <a:picLocks noChangeAspect="1" noChangeArrowheads="1"/>
          </p:cNvPicPr>
          <p:nvPr/>
        </p:nvPicPr>
        <p:blipFill>
          <a:blip r:embed="rId5">
            <a:extLst>
              <a:ext uri="{28A0092B-C50C-407E-A947-70E740481C1C}">
                <a14:useLocalDpi xmlns:a14="http://schemas.microsoft.com/office/drawing/2010/main" val="0"/>
              </a:ext>
            </a:extLst>
          </a:blip>
          <a:srcRect l="19347" t="20738" r="8881" b="13641"/>
          <a:stretch>
            <a:fillRect/>
          </a:stretch>
        </p:blipFill>
        <p:spPr bwMode="auto">
          <a:xfrm>
            <a:off x="6553200" y="1412875"/>
            <a:ext cx="1798638"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D9D15BC-72B8-4A08-B363-FD3E2A607992}" type="slidenum">
              <a:rPr lang="en-US" smtClean="0"/>
              <a:pPr eaLnBrk="1" hangingPunct="1"/>
              <a:t>28</a:t>
            </a:fld>
            <a:endParaRPr lang="en-US" smtClean="0"/>
          </a:p>
        </p:txBody>
      </p:sp>
    </p:spTree>
    <p:extLst>
      <p:ext uri="{BB962C8B-B14F-4D97-AF65-F5344CB8AC3E}">
        <p14:creationId xmlns:p14="http://schemas.microsoft.com/office/powerpoint/2010/main" val="429473735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fade">
                                      <p:cBhvr>
                                        <p:cTn id="12" dur="5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fade">
                                      <p:cBhvr>
                                        <p:cTn id="17" dur="5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fade">
                                      <p:cBhvr>
                                        <p:cTn id="22" dur="500"/>
                                        <p:tgtEl>
                                          <p:spTgt spid="337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41350" y="258763"/>
            <a:ext cx="8229600" cy="1143000"/>
          </a:xfrm>
        </p:spPr>
        <p:txBody>
          <a:bodyPr/>
          <a:lstStyle/>
          <a:p>
            <a:pPr algn="l" eaLnBrk="1" hangingPunct="1"/>
            <a:r>
              <a:rPr lang="en-US" sz="4000" smtClean="0">
                <a:ea typeface="ＭＳ Ｐゴシック" pitchFamily="34" charset="-128"/>
              </a:rPr>
              <a:t>Ant baits: </a:t>
            </a:r>
            <a:r>
              <a:rPr lang="en-US" sz="2500" smtClean="0">
                <a:ea typeface="ＭＳ Ｐゴシック" pitchFamily="34" charset="-128"/>
              </a:rPr>
              <a:t>borate-based products, fipronil, hydromethylnon, sulfluramid</a:t>
            </a:r>
            <a:endParaRPr lang="en-US" sz="4000" smtClean="0">
              <a:ea typeface="ＭＳ Ｐゴシック" pitchFamily="34" charset="-128"/>
            </a:endParaRPr>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603500"/>
            <a:ext cx="33528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5"/>
          <p:cNvPicPr>
            <a:picLocks noChangeAspect="1" noChangeArrowheads="1"/>
          </p:cNvPicPr>
          <p:nvPr/>
        </p:nvPicPr>
        <p:blipFill>
          <a:blip r:embed="rId4">
            <a:extLst>
              <a:ext uri="{28A0092B-C50C-407E-A947-70E740481C1C}">
                <a14:useLocalDpi xmlns:a14="http://schemas.microsoft.com/office/drawing/2010/main" val="0"/>
              </a:ext>
            </a:extLst>
          </a:blip>
          <a:srcRect l="22090" t="8884" r="13101"/>
          <a:stretch>
            <a:fillRect/>
          </a:stretch>
        </p:blipFill>
        <p:spPr bwMode="auto">
          <a:xfrm>
            <a:off x="457200" y="2286000"/>
            <a:ext cx="3352800"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6"/>
          <p:cNvSpPr txBox="1">
            <a:spLocks noChangeArrowheads="1"/>
          </p:cNvSpPr>
          <p:nvPr/>
        </p:nvSpPr>
        <p:spPr bwMode="auto">
          <a:xfrm>
            <a:off x="857250" y="4826000"/>
            <a:ext cx="3105150" cy="120015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atin typeface="Calibri" pitchFamily="34" charset="0"/>
              </a:rPr>
              <a:t>Ant management requires an integrated program including sealing up entryways and removing food sources</a:t>
            </a:r>
          </a:p>
        </p:txBody>
      </p:sp>
      <p:pic>
        <p:nvPicPr>
          <p:cNvPr id="34822" name="Picture 8" descr="C-CH-BAIT-LS.079-1.jpg"/>
          <p:cNvPicPr>
            <a:picLocks noChangeAspect="1"/>
          </p:cNvPicPr>
          <p:nvPr/>
        </p:nvPicPr>
        <p:blipFill>
          <a:blip r:embed="rId5">
            <a:extLst>
              <a:ext uri="{28A0092B-C50C-407E-A947-70E740481C1C}">
                <a14:useLocalDpi xmlns:a14="http://schemas.microsoft.com/office/drawing/2010/main" val="0"/>
              </a:ext>
            </a:extLst>
          </a:blip>
          <a:srcRect l="26450" t="11009" r="30856" b="11009"/>
          <a:stretch>
            <a:fillRect/>
          </a:stretch>
        </p:blipFill>
        <p:spPr bwMode="auto">
          <a:xfrm>
            <a:off x="6908800" y="4043363"/>
            <a:ext cx="1778000"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81000" y="1824038"/>
            <a:ext cx="4868863" cy="369887"/>
          </a:xfrm>
          <a:prstGeom prst="rect">
            <a:avLst/>
          </a:prstGeom>
          <a:solidFill>
            <a:schemeClr val="accent6">
              <a:lumMod val="20000"/>
              <a:lumOff val="80000"/>
            </a:schemeClr>
          </a:solidFill>
        </p:spPr>
        <p:txBody>
          <a:bodyPr>
            <a:spAutoFit/>
          </a:bodyPr>
          <a:lstStyle/>
          <a:p>
            <a:pPr fontAlgn="auto">
              <a:spcBef>
                <a:spcPts val="0"/>
              </a:spcBef>
              <a:spcAft>
                <a:spcPts val="0"/>
              </a:spcAft>
              <a:defRPr/>
            </a:pPr>
            <a:r>
              <a:rPr lang="en-US" dirty="0">
                <a:latin typeface="Palatino" charset="0"/>
                <a:ea typeface="+mn-ea"/>
              </a:rPr>
              <a:t>Bait stations reduce risks of more toxic </a:t>
            </a:r>
            <a:r>
              <a:rPr lang="en-US" dirty="0" err="1">
                <a:latin typeface="Palatino" charset="0"/>
                <a:ea typeface="+mn-ea"/>
              </a:rPr>
              <a:t>a.i.s</a:t>
            </a:r>
            <a:endParaRPr lang="en-US" dirty="0">
              <a:latin typeface="Palatino" charset="0"/>
              <a:ea typeface="+mn-ea"/>
            </a:endParaRPr>
          </a:p>
        </p:txBody>
      </p:sp>
      <p:pic>
        <p:nvPicPr>
          <p:cNvPr id="34824" name="Picture 8" descr="wpid-51e2BkGRB7q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66050" y="1401763"/>
            <a:ext cx="1104900"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908800" y="3541713"/>
            <a:ext cx="2103438" cy="738187"/>
          </a:xfrm>
          <a:prstGeom prst="rect">
            <a:avLst/>
          </a:prstGeom>
          <a:solidFill>
            <a:schemeClr val="accent6">
              <a:lumMod val="40000"/>
              <a:lumOff val="60000"/>
            </a:schemeClr>
          </a:solidFill>
        </p:spPr>
        <p:txBody>
          <a:bodyPr>
            <a:spAutoFit/>
          </a:bodyPr>
          <a:lstStyle/>
          <a:p>
            <a:pPr fontAlgn="auto">
              <a:spcBef>
                <a:spcPts val="0"/>
              </a:spcBef>
              <a:spcAft>
                <a:spcPts val="0"/>
              </a:spcAft>
              <a:defRPr/>
            </a:pPr>
            <a:r>
              <a:rPr lang="en-US" sz="1400" dirty="0">
                <a:latin typeface="+mn-lt"/>
                <a:ea typeface="+mn-ea"/>
              </a:rPr>
              <a:t>1% liquid borate bait in refillable dispensers best for tough ant problems</a:t>
            </a:r>
          </a:p>
        </p:txBody>
      </p:sp>
      <p:pic>
        <p:nvPicPr>
          <p:cNvPr id="34826" name="Picture 11" descr="images.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4508500"/>
            <a:ext cx="24003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668D328-32F6-4087-BFA8-6252F5F9108E}" type="slidenum">
              <a:rPr lang="en-US" smtClean="0"/>
              <a:pPr eaLnBrk="1" hangingPunct="1"/>
              <a:t>29</a:t>
            </a:fld>
            <a:endParaRPr lang="en-US" smtClean="0"/>
          </a:p>
        </p:txBody>
      </p:sp>
      <p:sp>
        <p:nvSpPr>
          <p:cNvPr id="2" name="TextBox 1"/>
          <p:cNvSpPr txBox="1"/>
          <p:nvPr/>
        </p:nvSpPr>
        <p:spPr>
          <a:xfrm>
            <a:off x="5522913" y="1217613"/>
            <a:ext cx="2409825" cy="646112"/>
          </a:xfrm>
          <a:prstGeom prst="rect">
            <a:avLst/>
          </a:prstGeom>
          <a:solidFill>
            <a:schemeClr val="accent3">
              <a:lumMod val="20000"/>
              <a:lumOff val="80000"/>
            </a:schemeClr>
          </a:solidFill>
        </p:spPr>
        <p:txBody>
          <a:bodyPr>
            <a:spAutoFit/>
          </a:bodyPr>
          <a:lstStyle/>
          <a:p>
            <a:pPr>
              <a:defRPr/>
            </a:pPr>
            <a:r>
              <a:rPr lang="en-US" dirty="0">
                <a:latin typeface="Arial" charset="0"/>
                <a:ea typeface="ＭＳ Ｐゴシック" charset="0"/>
                <a:cs typeface="ＭＳ Ｐゴシック" charset="0"/>
              </a:rPr>
              <a:t>Only borate products are organic/less toxic</a:t>
            </a:r>
          </a:p>
        </p:txBody>
      </p:sp>
    </p:spTree>
    <p:extLst>
      <p:ext uri="{BB962C8B-B14F-4D97-AF65-F5344CB8AC3E}">
        <p14:creationId xmlns:p14="http://schemas.microsoft.com/office/powerpoint/2010/main" val="237293388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dirty="0" smtClean="0"/>
              <a:t>Master Gardeners of </a:t>
            </a:r>
            <a:r>
              <a:rPr lang="en-US" sz="3200" dirty="0" smtClean="0"/>
              <a:t/>
            </a:r>
            <a:br>
              <a:rPr lang="en-US" sz="3200" dirty="0" smtClean="0"/>
            </a:br>
            <a:r>
              <a:rPr lang="en-US" sz="3200" dirty="0" smtClean="0"/>
              <a:t>san Bernardino</a:t>
            </a:r>
            <a:r>
              <a:rPr lang="en-US" sz="3200" dirty="0" smtClean="0"/>
              <a:t> </a:t>
            </a:r>
            <a:r>
              <a:rPr lang="en-US" sz="3200" dirty="0" smtClean="0"/>
              <a:t>County</a:t>
            </a:r>
            <a:endParaRPr lang="en-US" sz="3200" dirty="0"/>
          </a:p>
        </p:txBody>
      </p:sp>
      <p:sp>
        <p:nvSpPr>
          <p:cNvPr id="4" name="Content Placeholder 3"/>
          <p:cNvSpPr>
            <a:spLocks noGrp="1"/>
          </p:cNvSpPr>
          <p:nvPr>
            <p:ph idx="1"/>
          </p:nvPr>
        </p:nvSpPr>
        <p:spPr/>
        <p:txBody>
          <a:bodyPr/>
          <a:lstStyle/>
          <a:p>
            <a:r>
              <a:rPr lang="en-US" sz="2000" dirty="0" smtClean="0"/>
              <a:t>Our ultimate </a:t>
            </a:r>
            <a:r>
              <a:rPr lang="en-US" sz="2000" dirty="0"/>
              <a:t>goal is to improve the quality of life for Riverside County residents by assisting individuals and groups in identifying garden related issues and resolving garden questions.</a:t>
            </a: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058160"/>
            <a:ext cx="4267200" cy="3200400"/>
          </a:xfrm>
          <a:prstGeom prst="ellipse">
            <a:avLst/>
          </a:prstGeom>
          <a:ln w="63500" cap="rnd">
            <a:solidFill>
              <a:srgbClr val="333333"/>
            </a:solidFill>
          </a:ln>
          <a:effectLst>
            <a:glow rad="228600">
              <a:schemeClr val="accent3">
                <a:satMod val="175000"/>
                <a:alpha val="40000"/>
              </a:schemeClr>
            </a:glow>
            <a:outerShdw dist="35921" dir="2700000" algn="ctr" rotWithShape="0">
              <a:schemeClr val="bg2"/>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6068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1026"/>
          <p:cNvSpPr>
            <a:spLocks noGrp="1" noChangeArrowheads="1"/>
          </p:cNvSpPr>
          <p:nvPr>
            <p:ph type="title"/>
          </p:nvPr>
        </p:nvSpPr>
        <p:spPr>
          <a:xfrm>
            <a:off x="685800" y="430213"/>
            <a:ext cx="8077200" cy="1143000"/>
          </a:xfrm>
          <a:solidFill>
            <a:schemeClr val="accent6">
              <a:lumMod val="20000"/>
              <a:lumOff val="80000"/>
            </a:schemeClr>
          </a:solidFill>
        </p:spPr>
        <p:txBody>
          <a:bodyPr rtlCol="0">
            <a:normAutofit/>
          </a:bodyPr>
          <a:lstStyle/>
          <a:p>
            <a:pPr eaLnBrk="1" fontAlgn="auto" hangingPunct="1">
              <a:spcAft>
                <a:spcPts val="0"/>
              </a:spcAft>
              <a:defRPr/>
            </a:pPr>
            <a:r>
              <a:rPr lang="en-US" sz="2900" b="1" dirty="0" smtClean="0"/>
              <a:t>Common home use insecticide products NOT qualifying as less toxic</a:t>
            </a:r>
          </a:p>
        </p:txBody>
      </p:sp>
      <p:sp>
        <p:nvSpPr>
          <p:cNvPr id="35843" name="Rectangle 1027"/>
          <p:cNvSpPr>
            <a:spLocks noGrp="1" noChangeArrowheads="1"/>
          </p:cNvSpPr>
          <p:nvPr>
            <p:ph type="body" sz="half" idx="1"/>
          </p:nvPr>
        </p:nvSpPr>
        <p:spPr>
          <a:xfrm>
            <a:off x="457200" y="2287588"/>
            <a:ext cx="4419600" cy="4114800"/>
          </a:xfrm>
        </p:spPr>
        <p:txBody>
          <a:bodyPr/>
          <a:lstStyle/>
          <a:p>
            <a:pPr eaLnBrk="1" hangingPunct="1"/>
            <a:r>
              <a:rPr lang="en-US" sz="2800" dirty="0" smtClean="0">
                <a:ea typeface="ＭＳ Ｐゴシック" pitchFamily="34" charset="-128"/>
              </a:rPr>
              <a:t>Organophosphates </a:t>
            </a:r>
            <a:r>
              <a:rPr lang="en-US" sz="1800" i="1" dirty="0" smtClean="0">
                <a:ea typeface="ＭＳ Ｐゴシック" pitchFamily="34" charset="-128"/>
              </a:rPr>
              <a:t>(</a:t>
            </a:r>
            <a:r>
              <a:rPr lang="en-US" sz="1800" i="1" dirty="0" err="1" smtClean="0">
                <a:ea typeface="ＭＳ Ｐゴシック" pitchFamily="34" charset="-128"/>
              </a:rPr>
              <a:t>malathion</a:t>
            </a:r>
            <a:r>
              <a:rPr lang="en-US" sz="1800" i="1" dirty="0" smtClean="0">
                <a:ea typeface="ＭＳ Ｐゴシック" pitchFamily="34" charset="-128"/>
              </a:rPr>
              <a:t>, </a:t>
            </a:r>
            <a:r>
              <a:rPr lang="en-US" sz="1800" i="1" dirty="0" err="1" smtClean="0">
                <a:ea typeface="ＭＳ Ｐゴシック" pitchFamily="34" charset="-128"/>
              </a:rPr>
              <a:t>acephate</a:t>
            </a:r>
            <a:r>
              <a:rPr lang="en-US" sz="1800" i="1" dirty="0" smtClean="0">
                <a:ea typeface="ＭＳ Ｐゴシック" pitchFamily="34" charset="-128"/>
              </a:rPr>
              <a:t>, </a:t>
            </a:r>
            <a:r>
              <a:rPr lang="en-US" sz="1800" i="1" dirty="0" err="1" smtClean="0">
                <a:ea typeface="ＭＳ Ｐゴシック" pitchFamily="34" charset="-128"/>
              </a:rPr>
              <a:t>disulfoton</a:t>
            </a:r>
            <a:r>
              <a:rPr lang="en-US" sz="1800" i="1" dirty="0" smtClean="0">
                <a:ea typeface="ＭＳ Ｐゴシック" pitchFamily="34" charset="-128"/>
              </a:rPr>
              <a:t>)</a:t>
            </a:r>
          </a:p>
          <a:p>
            <a:pPr eaLnBrk="1" hangingPunct="1"/>
            <a:r>
              <a:rPr lang="en-US" sz="2800" dirty="0" err="1" smtClean="0">
                <a:ea typeface="ＭＳ Ｐゴシック" pitchFamily="34" charset="-128"/>
              </a:rPr>
              <a:t>Carbaryl</a:t>
            </a:r>
            <a:r>
              <a:rPr lang="en-US" sz="2800" dirty="0" smtClean="0">
                <a:ea typeface="ＭＳ Ｐゴシック" pitchFamily="34" charset="-128"/>
              </a:rPr>
              <a:t> </a:t>
            </a:r>
            <a:r>
              <a:rPr lang="en-US" sz="1600" i="1" dirty="0" smtClean="0">
                <a:ea typeface="ＭＳ Ｐゴシック" pitchFamily="34" charset="-128"/>
              </a:rPr>
              <a:t>(</a:t>
            </a:r>
            <a:r>
              <a:rPr lang="en-US" sz="1600" i="1" dirty="0" err="1" smtClean="0">
                <a:ea typeface="ＭＳ Ｐゴシック" pitchFamily="34" charset="-128"/>
              </a:rPr>
              <a:t>Sevin</a:t>
            </a:r>
            <a:r>
              <a:rPr lang="en-US" sz="1600" i="1" dirty="0" smtClean="0">
                <a:ea typeface="ＭＳ Ｐゴシック" pitchFamily="34" charset="-128"/>
              </a:rPr>
              <a:t>)</a:t>
            </a:r>
          </a:p>
          <a:p>
            <a:pPr eaLnBrk="1" hangingPunct="1"/>
            <a:r>
              <a:rPr lang="en-US" sz="2800" dirty="0" err="1" smtClean="0">
                <a:ea typeface="ＭＳ Ｐゴシック" pitchFamily="34" charset="-128"/>
              </a:rPr>
              <a:t>Pyrethroids</a:t>
            </a:r>
            <a:r>
              <a:rPr lang="en-US" sz="2800" dirty="0" smtClean="0">
                <a:ea typeface="ＭＳ Ｐゴシック" pitchFamily="34" charset="-128"/>
              </a:rPr>
              <a:t> </a:t>
            </a:r>
            <a:r>
              <a:rPr lang="en-US" sz="1600" i="1" dirty="0" smtClean="0">
                <a:ea typeface="ＭＳ Ｐゴシック" pitchFamily="34" charset="-128"/>
              </a:rPr>
              <a:t>(</a:t>
            </a:r>
            <a:r>
              <a:rPr lang="en-US" sz="1600" i="1" dirty="0" err="1" smtClean="0">
                <a:ea typeface="ＭＳ Ｐゴシック" pitchFamily="34" charset="-128"/>
              </a:rPr>
              <a:t>bifenthrin</a:t>
            </a:r>
            <a:r>
              <a:rPr lang="en-US" sz="1600" i="1" dirty="0" smtClean="0">
                <a:ea typeface="ＭＳ Ｐゴシック" pitchFamily="34" charset="-128"/>
              </a:rPr>
              <a:t>, </a:t>
            </a:r>
            <a:r>
              <a:rPr lang="en-US" sz="1600" i="1" dirty="0" err="1" smtClean="0">
                <a:ea typeface="ＭＳ Ｐゴシック" pitchFamily="34" charset="-128"/>
              </a:rPr>
              <a:t>permethrin</a:t>
            </a:r>
            <a:r>
              <a:rPr lang="en-US" sz="1600" i="1" dirty="0" smtClean="0">
                <a:ea typeface="ＭＳ Ｐゴシック" pitchFamily="34" charset="-128"/>
              </a:rPr>
              <a:t>, </a:t>
            </a:r>
            <a:r>
              <a:rPr lang="en-US" sz="1600" i="1" dirty="0" err="1" smtClean="0">
                <a:ea typeface="ＭＳ Ｐゴシック" pitchFamily="34" charset="-128"/>
              </a:rPr>
              <a:t>cyfluthrin</a:t>
            </a:r>
            <a:r>
              <a:rPr lang="en-US" sz="1600" i="1" dirty="0" smtClean="0">
                <a:ea typeface="ＭＳ Ｐゴシック" pitchFamily="34" charset="-128"/>
              </a:rPr>
              <a:t>, </a:t>
            </a:r>
            <a:r>
              <a:rPr lang="en-US" sz="1600" i="1" dirty="0" err="1" smtClean="0">
                <a:ea typeface="ＭＳ Ｐゴシック" pitchFamily="34" charset="-128"/>
              </a:rPr>
              <a:t>cypermethrin</a:t>
            </a:r>
            <a:r>
              <a:rPr lang="en-US" sz="1600" i="1" dirty="0" smtClean="0">
                <a:ea typeface="ＭＳ Ｐゴシック" pitchFamily="34" charset="-128"/>
              </a:rPr>
              <a:t>, lambda-</a:t>
            </a:r>
            <a:r>
              <a:rPr lang="en-US" sz="1600" i="1" dirty="0" err="1" smtClean="0">
                <a:ea typeface="ＭＳ Ｐゴシック" pitchFamily="34" charset="-128"/>
              </a:rPr>
              <a:t>cyhalothrin</a:t>
            </a:r>
            <a:r>
              <a:rPr lang="en-US" sz="1600" i="1" dirty="0" smtClean="0">
                <a:ea typeface="ＭＳ Ｐゴシック" pitchFamily="34" charset="-128"/>
              </a:rPr>
              <a:t>)</a:t>
            </a:r>
          </a:p>
          <a:p>
            <a:pPr eaLnBrk="1" hangingPunct="1"/>
            <a:r>
              <a:rPr lang="en-US" sz="2800" dirty="0" err="1" smtClean="0">
                <a:solidFill>
                  <a:srgbClr val="000000"/>
                </a:solidFill>
                <a:ea typeface="ＭＳ Ｐゴシック" pitchFamily="34" charset="-128"/>
              </a:rPr>
              <a:t>Imidacloprid</a:t>
            </a:r>
            <a:endParaRPr lang="en-US" sz="2800" dirty="0" smtClean="0">
              <a:solidFill>
                <a:srgbClr val="000000"/>
              </a:solidFill>
              <a:ea typeface="ＭＳ Ｐゴシック" pitchFamily="34" charset="-128"/>
            </a:endParaRPr>
          </a:p>
          <a:p>
            <a:pPr eaLnBrk="1" hangingPunct="1">
              <a:buFont typeface="Arial" pitchFamily="34" charset="0"/>
              <a:buNone/>
            </a:pPr>
            <a:endParaRPr lang="en-US" sz="1600" dirty="0" smtClean="0">
              <a:ea typeface="ＭＳ Ｐゴシック" pitchFamily="34" charset="-128"/>
            </a:endParaRPr>
          </a:p>
        </p:txBody>
      </p:sp>
      <p:pic>
        <p:nvPicPr>
          <p:cNvPr id="35844" name="Picture 1030"/>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953000" y="2133600"/>
            <a:ext cx="3810000" cy="2519363"/>
          </a:xfrm>
        </p:spPr>
      </p:pic>
      <p:sp>
        <p:nvSpPr>
          <p:cNvPr id="358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24A68D1-4975-4ECA-ACBD-474AB41B1489}" type="slidenum">
              <a:rPr lang="en-US" smtClean="0"/>
              <a:pPr eaLnBrk="1" hangingPunct="1"/>
              <a:t>30</a:t>
            </a:fld>
            <a:endParaRPr lang="en-US" smtClean="0"/>
          </a:p>
        </p:txBody>
      </p:sp>
    </p:spTree>
    <p:extLst>
      <p:ext uri="{BB962C8B-B14F-4D97-AF65-F5344CB8AC3E}">
        <p14:creationId xmlns:p14="http://schemas.microsoft.com/office/powerpoint/2010/main" val="158424732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fade">
                                      <p:cBhvr>
                                        <p:cTn id="12" dur="500"/>
                                        <p:tgtEl>
                                          <p:spTgt spid="35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fade">
                                      <p:cBhvr>
                                        <p:cTn id="17" dur="500"/>
                                        <p:tgtEl>
                                          <p:spTgt spid="35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843">
                                            <p:txEl>
                                              <p:pRg st="3" end="3"/>
                                            </p:txEl>
                                          </p:spTgt>
                                        </p:tgtEl>
                                        <p:attrNameLst>
                                          <p:attrName>style.visibility</p:attrName>
                                        </p:attrNameLst>
                                      </p:cBhvr>
                                      <p:to>
                                        <p:strVal val="visible"/>
                                      </p:to>
                                    </p:set>
                                    <p:animEffect transition="in" filter="fade">
                                      <p:cBhvr>
                                        <p:cTn id="22" dur="500"/>
                                        <p:tgtEl>
                                          <p:spTgt spid="35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solidFill>
            <a:schemeClr val="accent6">
              <a:lumMod val="20000"/>
              <a:lumOff val="80000"/>
            </a:schemeClr>
          </a:solidFill>
        </p:spPr>
        <p:txBody>
          <a:bodyPr rtlCol="0">
            <a:normAutofit/>
          </a:bodyPr>
          <a:lstStyle/>
          <a:p>
            <a:pPr eaLnBrk="1" fontAlgn="auto" hangingPunct="1">
              <a:spcAft>
                <a:spcPts val="0"/>
              </a:spcAft>
              <a:defRPr/>
            </a:pPr>
            <a:r>
              <a:rPr lang="en-US" sz="2900" b="1" dirty="0" smtClean="0"/>
              <a:t>Iron phosphate snail &amp; slug bait</a:t>
            </a:r>
          </a:p>
        </p:txBody>
      </p:sp>
      <p:sp>
        <p:nvSpPr>
          <p:cNvPr id="36867" name="Rectangle 3"/>
          <p:cNvSpPr>
            <a:spLocks noGrp="1" noChangeArrowheads="1"/>
          </p:cNvSpPr>
          <p:nvPr>
            <p:ph type="body" sz="half" idx="4294967295"/>
          </p:nvPr>
        </p:nvSpPr>
        <p:spPr>
          <a:xfrm>
            <a:off x="457200" y="1981200"/>
            <a:ext cx="3810000" cy="4114800"/>
          </a:xfrm>
        </p:spPr>
        <p:txBody>
          <a:bodyPr/>
          <a:lstStyle/>
          <a:p>
            <a:pPr eaLnBrk="1" hangingPunct="1"/>
            <a:r>
              <a:rPr lang="en-US" sz="2800" dirty="0" smtClean="0">
                <a:ea typeface="ＭＳ Ｐゴシック" pitchFamily="34" charset="-128"/>
              </a:rPr>
              <a:t>Breaks down into harmless materials</a:t>
            </a:r>
          </a:p>
          <a:p>
            <a:pPr eaLnBrk="1" hangingPunct="1"/>
            <a:r>
              <a:rPr lang="en-US" sz="2800" dirty="0" smtClean="0">
                <a:ea typeface="ＭＳ Ｐゴシック" pitchFamily="34" charset="-128"/>
              </a:rPr>
              <a:t>Nontoxic to pets, humans and wildlife</a:t>
            </a:r>
          </a:p>
          <a:p>
            <a:pPr eaLnBrk="1" hangingPunct="1"/>
            <a:r>
              <a:rPr lang="en-US" sz="2800" dirty="0" smtClean="0">
                <a:ea typeface="ＭＳ Ｐゴシック" pitchFamily="34" charset="-128"/>
              </a:rPr>
              <a:t>Avoid </a:t>
            </a:r>
            <a:r>
              <a:rPr lang="en-US" sz="2800" dirty="0" err="1" smtClean="0">
                <a:ea typeface="ＭＳ Ｐゴシック" pitchFamily="34" charset="-128"/>
              </a:rPr>
              <a:t>metaldehyde</a:t>
            </a:r>
            <a:r>
              <a:rPr lang="en-US" sz="2800" dirty="0" smtClean="0">
                <a:ea typeface="ＭＳ Ｐゴシック" pitchFamily="34" charset="-128"/>
              </a:rPr>
              <a:t> to protect pets, people &amp; the environment</a:t>
            </a:r>
          </a:p>
        </p:txBody>
      </p:sp>
      <p:sp>
        <p:nvSpPr>
          <p:cNvPr id="8" name="TextBox 7"/>
          <p:cNvSpPr txBox="1"/>
          <p:nvPr/>
        </p:nvSpPr>
        <p:spPr>
          <a:xfrm>
            <a:off x="1819275" y="6096000"/>
            <a:ext cx="5480050" cy="369888"/>
          </a:xfrm>
          <a:prstGeom prst="rect">
            <a:avLst/>
          </a:prstGeom>
          <a:solidFill>
            <a:schemeClr val="accent6">
              <a:lumMod val="60000"/>
              <a:lumOff val="40000"/>
            </a:schemeClr>
          </a:solidFill>
        </p:spPr>
        <p:txBody>
          <a:bodyPr>
            <a:spAutoFit/>
          </a:bodyPr>
          <a:lstStyle/>
          <a:p>
            <a:pPr fontAlgn="auto">
              <a:spcBef>
                <a:spcPts val="0"/>
              </a:spcBef>
              <a:spcAft>
                <a:spcPts val="0"/>
              </a:spcAft>
              <a:defRPr/>
            </a:pPr>
            <a:r>
              <a:rPr lang="en-US" dirty="0">
                <a:latin typeface="Palatino" charset="0"/>
                <a:ea typeface="+mn-ea"/>
              </a:rPr>
              <a:t>Some products now adding </a:t>
            </a:r>
            <a:r>
              <a:rPr lang="en-US" dirty="0" err="1">
                <a:latin typeface="Palatino" charset="0"/>
                <a:ea typeface="+mn-ea"/>
              </a:rPr>
              <a:t>spinosad</a:t>
            </a:r>
            <a:r>
              <a:rPr lang="en-US" dirty="0">
                <a:latin typeface="Palatino" charset="0"/>
                <a:ea typeface="+mn-ea"/>
              </a:rPr>
              <a:t> for earwigs</a:t>
            </a:r>
          </a:p>
        </p:txBody>
      </p:sp>
      <p:pic>
        <p:nvPicPr>
          <p:cNvPr id="36869" name="Picture 8" descr="slug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1613" y="2438400"/>
            <a:ext cx="3405187"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6063" y="1625600"/>
            <a:ext cx="24511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0289887-6130-4B77-9340-DDAD2EDA49E3}" type="slidenum">
              <a:rPr lang="en-US" smtClean="0"/>
              <a:pPr eaLnBrk="1" hangingPunct="1"/>
              <a:t>31</a:t>
            </a:fld>
            <a:endParaRPr lang="en-US" smtClean="0"/>
          </a:p>
        </p:txBody>
      </p:sp>
    </p:spTree>
    <p:extLst>
      <p:ext uri="{BB962C8B-B14F-4D97-AF65-F5344CB8AC3E}">
        <p14:creationId xmlns:p14="http://schemas.microsoft.com/office/powerpoint/2010/main" val="412493398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fade">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fade">
                                      <p:cBhvr>
                                        <p:cTn id="12" dur="500"/>
                                        <p:tgtEl>
                                          <p:spTgt spid="36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fade">
                                      <p:cBhvr>
                                        <p:cTn id="17" dur="500"/>
                                        <p:tgtEl>
                                          <p:spTgt spid="368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74638"/>
            <a:ext cx="8229600" cy="976312"/>
          </a:xfrm>
          <a:solidFill>
            <a:schemeClr val="accent6">
              <a:lumMod val="20000"/>
              <a:lumOff val="80000"/>
            </a:schemeClr>
          </a:solidFill>
        </p:spPr>
        <p:txBody>
          <a:bodyPr rtlCol="0">
            <a:normAutofit/>
          </a:bodyPr>
          <a:lstStyle/>
          <a:p>
            <a:pPr eaLnBrk="1" fontAlgn="auto" hangingPunct="1">
              <a:spcAft>
                <a:spcPts val="0"/>
              </a:spcAft>
              <a:defRPr/>
            </a:pPr>
            <a:r>
              <a:rPr lang="en-US" sz="2900" b="1" dirty="0" smtClean="0"/>
              <a:t>Herbicides Used in Organic Systems</a:t>
            </a:r>
          </a:p>
        </p:txBody>
      </p:sp>
      <p:sp>
        <p:nvSpPr>
          <p:cNvPr id="37891" name="Content Placeholder 2"/>
          <p:cNvSpPr>
            <a:spLocks noGrp="1"/>
          </p:cNvSpPr>
          <p:nvPr>
            <p:ph sz="half" idx="1"/>
          </p:nvPr>
        </p:nvSpPr>
        <p:spPr>
          <a:xfrm>
            <a:off x="635000" y="1600200"/>
            <a:ext cx="3860800" cy="3732213"/>
          </a:xfrm>
        </p:spPr>
        <p:txBody>
          <a:bodyPr>
            <a:normAutofit fontScale="92500" lnSpcReduction="10000"/>
          </a:bodyPr>
          <a:lstStyle/>
          <a:p>
            <a:pPr eaLnBrk="1" hangingPunct="1"/>
            <a:r>
              <a:rPr lang="en-US" dirty="0" smtClean="0">
                <a:ea typeface="ＭＳ Ｐゴシック" pitchFamily="34" charset="-128"/>
              </a:rPr>
              <a:t>Plant-based oils </a:t>
            </a:r>
            <a:r>
              <a:rPr lang="en-US" sz="1600" dirty="0" smtClean="0">
                <a:ea typeface="ＭＳ Ｐゴシック" pitchFamily="34" charset="-128"/>
              </a:rPr>
              <a:t>(clove, </a:t>
            </a:r>
            <a:r>
              <a:rPr lang="en-US" sz="1600" dirty="0" err="1" smtClean="0">
                <a:ea typeface="ＭＳ Ｐゴシック" pitchFamily="34" charset="-128"/>
              </a:rPr>
              <a:t>eugenol</a:t>
            </a:r>
            <a:r>
              <a:rPr lang="en-US" sz="1600" dirty="0" smtClean="0">
                <a:ea typeface="ＭＳ Ｐゴシック" pitchFamily="34" charset="-128"/>
              </a:rPr>
              <a:t>, lemongrass, rosemary)</a:t>
            </a:r>
          </a:p>
          <a:p>
            <a:pPr eaLnBrk="1" hangingPunct="1"/>
            <a:r>
              <a:rPr lang="en-US" dirty="0" err="1" smtClean="0">
                <a:ea typeface="ＭＳ Ｐゴシック" pitchFamily="34" charset="-128"/>
              </a:rPr>
              <a:t>Pelargonic</a:t>
            </a:r>
            <a:r>
              <a:rPr lang="en-US" dirty="0" smtClean="0">
                <a:ea typeface="ＭＳ Ｐゴシック" pitchFamily="34" charset="-128"/>
              </a:rPr>
              <a:t> acid</a:t>
            </a:r>
          </a:p>
          <a:p>
            <a:pPr eaLnBrk="1" hangingPunct="1"/>
            <a:r>
              <a:rPr lang="en-US" dirty="0" smtClean="0">
                <a:ea typeface="ＭＳ Ｐゴシック" pitchFamily="34" charset="-128"/>
              </a:rPr>
              <a:t>Herbicidal soap</a:t>
            </a:r>
          </a:p>
          <a:p>
            <a:pPr eaLnBrk="1" hangingPunct="1"/>
            <a:r>
              <a:rPr lang="en-US" dirty="0" smtClean="0">
                <a:ea typeface="ＭＳ Ｐゴシック" pitchFamily="34" charset="-128"/>
              </a:rPr>
              <a:t>20% Vinegar/Acetic Acid </a:t>
            </a:r>
            <a:r>
              <a:rPr lang="en-US" sz="1600" dirty="0" smtClean="0">
                <a:ea typeface="ＭＳ Ｐゴシック" pitchFamily="34" charset="-128"/>
              </a:rPr>
              <a:t>(Weed Pharm)</a:t>
            </a:r>
          </a:p>
        </p:txBody>
      </p:sp>
      <p:sp>
        <p:nvSpPr>
          <p:cNvPr id="37892" name="Content Placeholder 3"/>
          <p:cNvSpPr>
            <a:spLocks noGrp="1"/>
          </p:cNvSpPr>
          <p:nvPr>
            <p:ph sz="half" idx="2"/>
          </p:nvPr>
        </p:nvSpPr>
        <p:spPr>
          <a:xfrm>
            <a:off x="4495800" y="1600200"/>
            <a:ext cx="3810000" cy="3300413"/>
          </a:xfrm>
          <a:solidFill>
            <a:srgbClr val="CCFFCC"/>
          </a:solidFill>
        </p:spPr>
        <p:txBody>
          <a:bodyPr>
            <a:normAutofit fontScale="92500" lnSpcReduction="10000"/>
          </a:bodyPr>
          <a:lstStyle/>
          <a:p>
            <a:pPr eaLnBrk="1" hangingPunct="1">
              <a:lnSpc>
                <a:spcPct val="90000"/>
              </a:lnSpc>
            </a:pPr>
            <a:r>
              <a:rPr lang="en-US" sz="2000" dirty="0" smtClean="0">
                <a:ea typeface="ＭＳ Ｐゴシック" pitchFamily="34" charset="-128"/>
              </a:rPr>
              <a:t>These products are effective only on young plants, primarily broadleaves.</a:t>
            </a:r>
          </a:p>
          <a:p>
            <a:pPr eaLnBrk="1" hangingPunct="1">
              <a:lnSpc>
                <a:spcPct val="90000"/>
              </a:lnSpc>
            </a:pPr>
            <a:r>
              <a:rPr lang="en-US" sz="2000" dirty="0" smtClean="0">
                <a:ea typeface="ＭＳ Ｐゴシック" pitchFamily="34" charset="-128"/>
              </a:rPr>
              <a:t>Not effective on perennials or plants with substantial roots</a:t>
            </a:r>
          </a:p>
          <a:p>
            <a:pPr eaLnBrk="1" hangingPunct="1">
              <a:lnSpc>
                <a:spcPct val="90000"/>
              </a:lnSpc>
            </a:pPr>
            <a:r>
              <a:rPr lang="en-US" sz="2000" dirty="0" smtClean="0">
                <a:ea typeface="ＭＳ Ｐゴシック" pitchFamily="34" charset="-128"/>
              </a:rPr>
              <a:t>Nonselective—can damage desirable plants</a:t>
            </a:r>
          </a:p>
          <a:p>
            <a:pPr eaLnBrk="1" hangingPunct="1">
              <a:lnSpc>
                <a:spcPct val="90000"/>
              </a:lnSpc>
            </a:pPr>
            <a:r>
              <a:rPr lang="en-US" sz="2000" dirty="0" smtClean="0">
                <a:ea typeface="ＭＳ Ｐゴシック" pitchFamily="34" charset="-128"/>
              </a:rPr>
              <a:t>Useful for cracks and crevices, edges</a:t>
            </a:r>
            <a:r>
              <a:rPr lang="en-US" sz="2400" dirty="0" smtClean="0">
                <a:ea typeface="ＭＳ Ｐゴシック" pitchFamily="34" charset="-128"/>
              </a:rPr>
              <a:t>.</a:t>
            </a:r>
          </a:p>
          <a:p>
            <a:pPr eaLnBrk="1" hangingPunct="1">
              <a:lnSpc>
                <a:spcPct val="90000"/>
              </a:lnSpc>
            </a:pPr>
            <a:r>
              <a:rPr lang="en-US" sz="2000" dirty="0" smtClean="0">
                <a:ea typeface="ＭＳ Ｐゴシック" pitchFamily="34" charset="-128"/>
              </a:rPr>
              <a:t>Acetic acid can be dangerous</a:t>
            </a:r>
          </a:p>
        </p:txBody>
      </p:sp>
      <p:sp>
        <p:nvSpPr>
          <p:cNvPr id="64517" name="TextBox 4"/>
          <p:cNvSpPr txBox="1">
            <a:spLocks noChangeArrowheads="1"/>
          </p:cNvSpPr>
          <p:nvPr/>
        </p:nvSpPr>
        <p:spPr bwMode="auto">
          <a:xfrm>
            <a:off x="457200" y="5332413"/>
            <a:ext cx="8502650" cy="369887"/>
          </a:xfrm>
          <a:prstGeom prst="rect">
            <a:avLst/>
          </a:prstGeom>
          <a:solidFill>
            <a:schemeClr val="tx2">
              <a:lumMod val="20000"/>
              <a:lumOff val="80000"/>
            </a:schemeClr>
          </a:solidFill>
          <a:ln w="9525">
            <a:noFill/>
            <a:miter lim="800000"/>
            <a:headEnd/>
            <a:tailEnd/>
          </a:ln>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sz="1800" dirty="0" smtClean="0">
                <a:latin typeface="Palatino" charset="0"/>
              </a:rPr>
              <a:t>Corn gluten meal: used as </a:t>
            </a:r>
            <a:r>
              <a:rPr lang="en-US" sz="1800" dirty="0" err="1" smtClean="0">
                <a:latin typeface="Palatino" charset="0"/>
              </a:rPr>
              <a:t>preemergent</a:t>
            </a:r>
            <a:r>
              <a:rPr lang="en-US" sz="1800" dirty="0" smtClean="0">
                <a:latin typeface="Palatino" charset="0"/>
              </a:rPr>
              <a:t>—UC research does not back up efficacy </a:t>
            </a:r>
          </a:p>
        </p:txBody>
      </p:sp>
      <p:sp>
        <p:nvSpPr>
          <p:cNvPr id="37894"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13CC859-DC70-46D5-BD94-5F5533CB3F33}" type="slidenum">
              <a:rPr lang="en-US" smtClean="0"/>
              <a:pPr eaLnBrk="1" hangingPunct="1"/>
              <a:t>32</a:t>
            </a:fld>
            <a:endParaRPr lang="en-US" smtClean="0"/>
          </a:p>
        </p:txBody>
      </p:sp>
    </p:spTree>
    <p:extLst>
      <p:ext uri="{BB962C8B-B14F-4D97-AF65-F5344CB8AC3E}">
        <p14:creationId xmlns:p14="http://schemas.microsoft.com/office/powerpoint/2010/main" val="280618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fade">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fade">
                                      <p:cBhvr>
                                        <p:cTn id="22" dur="500"/>
                                        <p:tgtEl>
                                          <p:spTgt spid="378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892">
                                            <p:bg/>
                                          </p:spTgt>
                                        </p:tgtEl>
                                        <p:attrNameLst>
                                          <p:attrName>style.visibility</p:attrName>
                                        </p:attrNameLst>
                                      </p:cBhvr>
                                      <p:to>
                                        <p:strVal val="visible"/>
                                      </p:to>
                                    </p:set>
                                    <p:animEffect transition="in" filter="fade">
                                      <p:cBhvr>
                                        <p:cTn id="27" dur="500"/>
                                        <p:tgtEl>
                                          <p:spTgt spid="37892">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892">
                                            <p:txEl>
                                              <p:pRg st="0" end="0"/>
                                            </p:txEl>
                                          </p:spTgt>
                                        </p:tgtEl>
                                        <p:attrNameLst>
                                          <p:attrName>style.visibility</p:attrName>
                                        </p:attrNameLst>
                                      </p:cBhvr>
                                      <p:to>
                                        <p:strVal val="visible"/>
                                      </p:to>
                                    </p:set>
                                    <p:animEffect transition="in" filter="fade">
                                      <p:cBhvr>
                                        <p:cTn id="32" dur="500"/>
                                        <p:tgtEl>
                                          <p:spTgt spid="3789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892">
                                            <p:txEl>
                                              <p:pRg st="1" end="1"/>
                                            </p:txEl>
                                          </p:spTgt>
                                        </p:tgtEl>
                                        <p:attrNameLst>
                                          <p:attrName>style.visibility</p:attrName>
                                        </p:attrNameLst>
                                      </p:cBhvr>
                                      <p:to>
                                        <p:strVal val="visible"/>
                                      </p:to>
                                    </p:set>
                                    <p:animEffect transition="in" filter="fade">
                                      <p:cBhvr>
                                        <p:cTn id="37" dur="500"/>
                                        <p:tgtEl>
                                          <p:spTgt spid="3789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892">
                                            <p:txEl>
                                              <p:pRg st="2" end="2"/>
                                            </p:txEl>
                                          </p:spTgt>
                                        </p:tgtEl>
                                        <p:attrNameLst>
                                          <p:attrName>style.visibility</p:attrName>
                                        </p:attrNameLst>
                                      </p:cBhvr>
                                      <p:to>
                                        <p:strVal val="visible"/>
                                      </p:to>
                                    </p:set>
                                    <p:animEffect transition="in" filter="fade">
                                      <p:cBhvr>
                                        <p:cTn id="42" dur="500"/>
                                        <p:tgtEl>
                                          <p:spTgt spid="3789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7892">
                                            <p:txEl>
                                              <p:pRg st="3" end="3"/>
                                            </p:txEl>
                                          </p:spTgt>
                                        </p:tgtEl>
                                        <p:attrNameLst>
                                          <p:attrName>style.visibility</p:attrName>
                                        </p:attrNameLst>
                                      </p:cBhvr>
                                      <p:to>
                                        <p:strVal val="visible"/>
                                      </p:to>
                                    </p:set>
                                    <p:animEffect transition="in" filter="fade">
                                      <p:cBhvr>
                                        <p:cTn id="47" dur="500"/>
                                        <p:tgtEl>
                                          <p:spTgt spid="37892">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7892">
                                            <p:txEl>
                                              <p:pRg st="4" end="4"/>
                                            </p:txEl>
                                          </p:spTgt>
                                        </p:tgtEl>
                                        <p:attrNameLst>
                                          <p:attrName>style.visibility</p:attrName>
                                        </p:attrNameLst>
                                      </p:cBhvr>
                                      <p:to>
                                        <p:strVal val="visible"/>
                                      </p:to>
                                    </p:set>
                                    <p:animEffect transition="in" filter="fade">
                                      <p:cBhvr>
                                        <p:cTn id="52" dur="500"/>
                                        <p:tgtEl>
                                          <p:spTgt spid="37892">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4517"/>
                                        </p:tgtEl>
                                        <p:attrNameLst>
                                          <p:attrName>style.visibility</p:attrName>
                                        </p:attrNameLst>
                                      </p:cBhvr>
                                      <p:to>
                                        <p:strVal val="visible"/>
                                      </p:to>
                                    </p:set>
                                    <p:animEffect transition="in" filter="fade">
                                      <p:cBhvr>
                                        <p:cTn id="57" dur="500"/>
                                        <p:tgtEl>
                                          <p:spTgt spid="64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P spid="37892" grpId="0" build="p" animBg="1"/>
      <p:bldP spid="64517"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85800" y="439738"/>
            <a:ext cx="7772400" cy="1143000"/>
          </a:xfrm>
          <a:solidFill>
            <a:schemeClr val="accent6">
              <a:lumMod val="20000"/>
              <a:lumOff val="80000"/>
            </a:schemeClr>
          </a:solidFill>
        </p:spPr>
        <p:txBody>
          <a:bodyPr rtlCol="0">
            <a:normAutofit/>
          </a:bodyPr>
          <a:lstStyle/>
          <a:p>
            <a:pPr eaLnBrk="1" fontAlgn="auto" hangingPunct="1">
              <a:spcAft>
                <a:spcPts val="0"/>
              </a:spcAft>
              <a:defRPr/>
            </a:pPr>
            <a:r>
              <a:rPr lang="en-US" sz="2900" b="1" dirty="0"/>
              <a:t>Fungicides:  powdery mildew &amp; other foliar diseases</a:t>
            </a:r>
          </a:p>
        </p:txBody>
      </p:sp>
      <p:sp>
        <p:nvSpPr>
          <p:cNvPr id="38915" name="Rectangle 3"/>
          <p:cNvSpPr>
            <a:spLocks noGrp="1" noChangeArrowheads="1"/>
          </p:cNvSpPr>
          <p:nvPr>
            <p:ph type="body" sz="half" idx="1"/>
          </p:nvPr>
        </p:nvSpPr>
        <p:spPr>
          <a:xfrm>
            <a:off x="685800" y="1981200"/>
            <a:ext cx="4149725" cy="3014663"/>
          </a:xfrm>
        </p:spPr>
        <p:txBody>
          <a:bodyPr>
            <a:normAutofit fontScale="92500"/>
          </a:bodyPr>
          <a:lstStyle/>
          <a:p>
            <a:r>
              <a:rPr lang="en-US" sz="2800" dirty="0" smtClean="0">
                <a:ea typeface="ＭＳ Ｐゴシック" pitchFamily="34" charset="-128"/>
              </a:rPr>
              <a:t>Sulfur formulated with soap </a:t>
            </a:r>
            <a:r>
              <a:rPr lang="en-US" sz="2000" dirty="0" smtClean="0">
                <a:ea typeface="ＭＳ Ｐゴシック" pitchFamily="34" charset="-128"/>
              </a:rPr>
              <a:t>(NOT DUST)</a:t>
            </a:r>
          </a:p>
          <a:p>
            <a:r>
              <a:rPr lang="en-US" sz="2800" dirty="0" err="1" smtClean="0">
                <a:ea typeface="ＭＳ Ｐゴシック" pitchFamily="34" charset="-128"/>
              </a:rPr>
              <a:t>Biologicals</a:t>
            </a:r>
            <a:r>
              <a:rPr lang="en-US" sz="2800" dirty="0" smtClean="0">
                <a:ea typeface="ＭＳ Ｐゴシック" pitchFamily="34" charset="-128"/>
              </a:rPr>
              <a:t>: </a:t>
            </a:r>
            <a:r>
              <a:rPr lang="en-US" sz="2800" i="1" dirty="0" smtClean="0">
                <a:ea typeface="ＭＳ Ｐゴシック" pitchFamily="34" charset="-128"/>
              </a:rPr>
              <a:t>Bacillus </a:t>
            </a:r>
            <a:r>
              <a:rPr lang="en-US" sz="2800" i="1" dirty="0" err="1" smtClean="0">
                <a:ea typeface="ＭＳ Ｐゴシック" pitchFamily="34" charset="-128"/>
              </a:rPr>
              <a:t>subtilis</a:t>
            </a:r>
            <a:endParaRPr lang="en-US" sz="2800" i="1" dirty="0" smtClean="0">
              <a:ea typeface="ＭＳ Ｐゴシック" pitchFamily="34" charset="-128"/>
            </a:endParaRPr>
          </a:p>
          <a:p>
            <a:r>
              <a:rPr lang="en-US" sz="2800" dirty="0" err="1" smtClean="0">
                <a:ea typeface="ＭＳ Ｐゴシック" pitchFamily="34" charset="-128"/>
              </a:rPr>
              <a:t>Neem</a:t>
            </a:r>
            <a:r>
              <a:rPr lang="en-US" sz="2800" dirty="0" smtClean="0">
                <a:ea typeface="ＭＳ Ｐゴシック" pitchFamily="34" charset="-128"/>
              </a:rPr>
              <a:t> and other oils*</a:t>
            </a:r>
          </a:p>
          <a:p>
            <a:r>
              <a:rPr lang="en-US" sz="2800" dirty="0" smtClean="0">
                <a:ea typeface="ＭＳ Ｐゴシック" pitchFamily="34" charset="-128"/>
              </a:rPr>
              <a:t>Potassium bicarbonate</a:t>
            </a:r>
          </a:p>
        </p:txBody>
      </p:sp>
      <p:pic>
        <p:nvPicPr>
          <p:cNvPr id="38916" name="Picture 6"/>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967288" y="2057400"/>
            <a:ext cx="3810000" cy="2551113"/>
          </a:xfrm>
          <a:noFill/>
        </p:spPr>
      </p:pic>
      <p:sp>
        <p:nvSpPr>
          <p:cNvPr id="38917" name="TextBox 1"/>
          <p:cNvSpPr txBox="1">
            <a:spLocks noChangeArrowheads="1"/>
          </p:cNvSpPr>
          <p:nvPr/>
        </p:nvSpPr>
        <p:spPr bwMode="auto">
          <a:xfrm>
            <a:off x="1700213" y="5711032"/>
            <a:ext cx="6270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dirty="0"/>
              <a:t>*Oils are the most effective against foliar diseases and are the only ones that have </a:t>
            </a:r>
            <a:r>
              <a:rPr lang="en-US" dirty="0" err="1"/>
              <a:t>eradicant</a:t>
            </a:r>
            <a:r>
              <a:rPr lang="en-US" dirty="0"/>
              <a:t> activity.</a:t>
            </a:r>
          </a:p>
        </p:txBody>
      </p:sp>
      <p:sp>
        <p:nvSpPr>
          <p:cNvPr id="389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C79B1C06-23E6-4631-A8B2-0503736A6E91}" type="slidenum">
              <a:rPr lang="en-US" smtClean="0"/>
              <a:pPr eaLnBrk="1" hangingPunct="1"/>
              <a:t>33</a:t>
            </a:fld>
            <a:endParaRPr lang="en-US" smtClean="0"/>
          </a:p>
        </p:txBody>
      </p:sp>
      <p:sp>
        <p:nvSpPr>
          <p:cNvPr id="7" name="TextBox 1"/>
          <p:cNvSpPr txBox="1">
            <a:spLocks noChangeArrowheads="1"/>
          </p:cNvSpPr>
          <p:nvPr/>
        </p:nvSpPr>
        <p:spPr bwMode="auto">
          <a:xfrm>
            <a:off x="914400" y="4995863"/>
            <a:ext cx="5418137" cy="646112"/>
          </a:xfrm>
          <a:prstGeom prst="rect">
            <a:avLst/>
          </a:prstGeom>
          <a:solidFill>
            <a:schemeClr val="accent3">
              <a:lumMod val="20000"/>
              <a:lumOff val="80000"/>
            </a:schemeClr>
          </a:solidFill>
          <a:ln>
            <a:noFill/>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dirty="0" smtClean="0"/>
              <a:t>Copper fungicides are organic; used primarily in the dormant season</a:t>
            </a:r>
          </a:p>
        </p:txBody>
      </p:sp>
    </p:spTree>
    <p:extLst>
      <p:ext uri="{BB962C8B-B14F-4D97-AF65-F5344CB8AC3E}">
        <p14:creationId xmlns:p14="http://schemas.microsoft.com/office/powerpoint/2010/main" val="31939036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fade">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fade">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fade">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fade">
                                      <p:cBhvr>
                                        <p:cTn id="22" dur="500"/>
                                        <p:tgtEl>
                                          <p:spTgt spid="389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917"/>
                                        </p:tgtEl>
                                        <p:attrNameLst>
                                          <p:attrName>style.visibility</p:attrName>
                                        </p:attrNameLst>
                                      </p:cBhvr>
                                      <p:to>
                                        <p:strVal val="visible"/>
                                      </p:to>
                                    </p:set>
                                    <p:animEffect transition="in" filter="fade">
                                      <p:cBhvr>
                                        <p:cTn id="32"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38917" grpId="0"/>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Information </a:t>
            </a:r>
            <a:r>
              <a:rPr lang="en-US" b="1" dirty="0"/>
              <a:t>on </a:t>
            </a:r>
            <a:r>
              <a:rPr lang="en-US" b="1" dirty="0" smtClean="0"/>
              <a:t>Toxicity </a:t>
            </a:r>
            <a:br>
              <a:rPr lang="en-US" b="1" dirty="0" smtClean="0"/>
            </a:br>
            <a:r>
              <a:rPr lang="en-US" b="1" dirty="0" smtClean="0"/>
              <a:t>UC </a:t>
            </a:r>
            <a:r>
              <a:rPr lang="en-US" b="1" dirty="0"/>
              <a:t>IPM Pest Notes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9592" y="1600200"/>
            <a:ext cx="5944815" cy="4525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64213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868362"/>
          </a:xfrm>
        </p:spPr>
        <p:txBody>
          <a:bodyPr>
            <a:noAutofit/>
          </a:bodyPr>
          <a:lstStyle/>
          <a:p>
            <a:r>
              <a:rPr lang="en-US" sz="2000" b="1" dirty="0"/>
              <a:t/>
            </a:r>
            <a:br>
              <a:rPr lang="en-US" sz="2000" b="1" dirty="0"/>
            </a:br>
            <a:r>
              <a:rPr lang="en-US" sz="2000" b="1" dirty="0" smtClean="0">
                <a:hlinkClick r:id="rId2" action="ppaction://hlinkfile"/>
              </a:rPr>
              <a:t>UC </a:t>
            </a:r>
            <a:r>
              <a:rPr lang="en-US" sz="2000" b="1" dirty="0">
                <a:hlinkClick r:id="rId2" action="ppaction://hlinkfile"/>
              </a:rPr>
              <a:t>IPM Home</a:t>
            </a:r>
            <a:r>
              <a:rPr lang="en-US" sz="2000" b="1" dirty="0"/>
              <a:t> &gt; </a:t>
            </a:r>
            <a:r>
              <a:rPr lang="en-US" sz="2000" b="1" dirty="0">
                <a:hlinkClick r:id="rId3" action="ppaction://hlinkfile"/>
              </a:rPr>
              <a:t>Homes, Gardens, Landscapes, and Turf</a:t>
            </a:r>
            <a:r>
              <a:rPr lang="en-US" sz="2000" b="1" dirty="0"/>
              <a:t> &gt; Pesticides </a:t>
            </a:r>
            <a:br>
              <a:rPr lang="en-US" sz="2000" b="1" dirty="0"/>
            </a:br>
            <a:endParaRPr lang="en-US" sz="2000" b="1"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33" y="1295400"/>
            <a:ext cx="7639050" cy="47752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 name="Right Arrow 2"/>
          <p:cNvSpPr/>
          <p:nvPr/>
        </p:nvSpPr>
        <p:spPr>
          <a:xfrm>
            <a:off x="218603" y="3276600"/>
            <a:ext cx="533400" cy="3048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405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Picture 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9434" y="609600"/>
            <a:ext cx="6924675" cy="5874724"/>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096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BD13327-A8E9-43C7-BAFC-9A98AB1E2262}" type="slidenum">
              <a:rPr lang="en-US" smtClean="0"/>
              <a:pPr eaLnBrk="1" hangingPunct="1"/>
              <a:t>36</a:t>
            </a:fld>
            <a:endParaRPr lang="en-US" smtClean="0"/>
          </a:p>
        </p:txBody>
      </p:sp>
    </p:spTree>
    <p:extLst>
      <p:ext uri="{BB962C8B-B14F-4D97-AF65-F5344CB8AC3E}">
        <p14:creationId xmlns:p14="http://schemas.microsoft.com/office/powerpoint/2010/main" val="2753957570"/>
      </p:ext>
    </p:extLst>
  </p:cSld>
  <p:clrMapOvr>
    <a:masterClrMapping/>
  </p:clrMapOvr>
  <p:transition spd="slow">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Picture 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
            <a:ext cx="6081713" cy="5758826"/>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198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8FF2003-3B13-4419-B816-6C2DCF9EEE02}" type="slidenum">
              <a:rPr lang="en-US" smtClean="0"/>
              <a:pPr eaLnBrk="1" hangingPunct="1"/>
              <a:t>37</a:t>
            </a:fld>
            <a:endParaRPr lang="en-US" smtClean="0"/>
          </a:p>
        </p:txBody>
      </p:sp>
    </p:spTree>
    <p:extLst>
      <p:ext uri="{BB962C8B-B14F-4D97-AF65-F5344CB8AC3E}">
        <p14:creationId xmlns:p14="http://schemas.microsoft.com/office/powerpoint/2010/main" val="175059663"/>
      </p:ext>
    </p:extLst>
  </p:cSld>
  <p:clrMapOvr>
    <a:masterClrMapping/>
  </p:clrMapOvr>
  <p:transition spd="slow">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http://www.ipm.ucdavis.edu/NATURAL/index.html</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505200"/>
            <a:ext cx="4032250" cy="30567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725" y="1143000"/>
            <a:ext cx="4724400" cy="35997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1211968"/>
            <a:ext cx="5573177" cy="1226432"/>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345443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solidFill>
            <a:schemeClr val="accent6">
              <a:lumMod val="20000"/>
              <a:lumOff val="80000"/>
            </a:schemeClr>
          </a:solidFill>
        </p:spPr>
        <p:txBody>
          <a:bodyPr rtlCol="0">
            <a:normAutofit/>
          </a:bodyPr>
          <a:lstStyle/>
          <a:p>
            <a:pPr eaLnBrk="1" fontAlgn="auto" hangingPunct="1">
              <a:spcAft>
                <a:spcPts val="0"/>
              </a:spcAft>
              <a:defRPr/>
            </a:pPr>
            <a:r>
              <a:rPr lang="en-US" sz="2900" b="1" dirty="0"/>
              <a:t>Sources of Pesticide Environmental and Health Impact Information on the Web </a:t>
            </a:r>
          </a:p>
        </p:txBody>
      </p:sp>
      <p:sp>
        <p:nvSpPr>
          <p:cNvPr id="43011" name="Rectangle 3"/>
          <p:cNvSpPr>
            <a:spLocks noGrp="1" noChangeArrowheads="1"/>
          </p:cNvSpPr>
          <p:nvPr>
            <p:ph type="body" idx="1"/>
          </p:nvPr>
        </p:nvSpPr>
        <p:spPr>
          <a:xfrm>
            <a:off x="160338" y="1566863"/>
            <a:ext cx="8526462" cy="3605212"/>
          </a:xfrm>
        </p:spPr>
        <p:txBody>
          <a:bodyPr/>
          <a:lstStyle/>
          <a:p>
            <a:pPr eaLnBrk="1" hangingPunct="1"/>
            <a:r>
              <a:rPr lang="en-US" sz="2400" dirty="0" smtClean="0">
                <a:solidFill>
                  <a:srgbClr val="000000"/>
                </a:solidFill>
                <a:ea typeface="ＭＳ Ｐゴシック" pitchFamily="34" charset="-128"/>
              </a:rPr>
              <a:t>National Pesticide Information Center:  </a:t>
            </a:r>
          </a:p>
          <a:p>
            <a:pPr eaLnBrk="1" hangingPunct="1">
              <a:buFont typeface="Arial" pitchFamily="34" charset="0"/>
              <a:buNone/>
            </a:pPr>
            <a:r>
              <a:rPr lang="en-US" sz="2400" dirty="0" smtClean="0">
                <a:ea typeface="ＭＳ Ｐゴシック" pitchFamily="34" charset="-128"/>
              </a:rPr>
              <a:t>	</a:t>
            </a:r>
            <a:r>
              <a:rPr lang="en-US" sz="2400" dirty="0" smtClean="0">
                <a:ea typeface="ＭＳ Ｐゴシック" pitchFamily="34" charset="-128"/>
                <a:hlinkClick r:id="rId3"/>
              </a:rPr>
              <a:t>http://npic.orst.edu</a:t>
            </a:r>
            <a:r>
              <a:rPr lang="en-US" sz="2400" dirty="0" smtClean="0">
                <a:ea typeface="ＭＳ Ｐゴシック" pitchFamily="34" charset="-128"/>
              </a:rPr>
              <a:t> </a:t>
            </a:r>
          </a:p>
          <a:p>
            <a:pPr eaLnBrk="1" hangingPunct="1"/>
            <a:r>
              <a:rPr lang="en-US" sz="2400" dirty="0" smtClean="0">
                <a:ea typeface="ＭＳ Ｐゴシック" pitchFamily="34" charset="-128"/>
              </a:rPr>
              <a:t>UC IPM Web site, pesticide active ingredients database</a:t>
            </a:r>
          </a:p>
          <a:p>
            <a:pPr eaLnBrk="1" hangingPunct="1">
              <a:buFont typeface="Arial" pitchFamily="34" charset="0"/>
              <a:buNone/>
            </a:pPr>
            <a:r>
              <a:rPr lang="en-US" sz="2400" dirty="0" smtClean="0">
                <a:ea typeface="ＭＳ Ｐゴシック" pitchFamily="34" charset="-128"/>
              </a:rPr>
              <a:t>	</a:t>
            </a:r>
            <a:r>
              <a:rPr lang="en-US" sz="2400" dirty="0" smtClean="0">
                <a:ea typeface="ＭＳ Ｐゴシック" pitchFamily="34" charset="-128"/>
                <a:hlinkClick r:id="rId4"/>
              </a:rPr>
              <a:t>http://www.ipm.ucdavis.edu</a:t>
            </a:r>
            <a:endParaRPr lang="en-US" sz="2400" dirty="0" smtClean="0">
              <a:ea typeface="ＭＳ Ｐゴシック" pitchFamily="34" charset="-128"/>
            </a:endParaRPr>
          </a:p>
          <a:p>
            <a:pPr eaLnBrk="1" hangingPunct="1"/>
            <a:r>
              <a:rPr lang="en-US" sz="2400" dirty="0" smtClean="0">
                <a:ea typeface="ＭＳ Ｐゴシック" pitchFamily="34" charset="-128"/>
              </a:rPr>
              <a:t>Pesticide Action Pesticide Database</a:t>
            </a:r>
            <a:r>
              <a:rPr lang="en-US" sz="2400" dirty="0" smtClean="0">
                <a:solidFill>
                  <a:schemeClr val="hlink"/>
                </a:solidFill>
                <a:ea typeface="ＭＳ Ｐゴシック" pitchFamily="34" charset="-128"/>
              </a:rPr>
              <a:t>:</a:t>
            </a:r>
            <a:r>
              <a:rPr lang="en-US" sz="2400" dirty="0" smtClean="0">
                <a:ea typeface="ＭＳ Ｐゴシック" pitchFamily="34" charset="-128"/>
              </a:rPr>
              <a:t>   </a:t>
            </a:r>
            <a:r>
              <a:rPr lang="en-US" sz="2400" dirty="0" smtClean="0">
                <a:ea typeface="ＭＳ Ｐゴシック" pitchFamily="34" charset="-128"/>
                <a:hlinkClick r:id="rId5"/>
              </a:rPr>
              <a:t>http://www.pesticideinfo.org/</a:t>
            </a:r>
            <a:endParaRPr lang="en-US" sz="2400" dirty="0" smtClean="0">
              <a:ea typeface="ＭＳ Ｐゴシック" pitchFamily="34" charset="-128"/>
            </a:endParaRPr>
          </a:p>
          <a:p>
            <a:pPr eaLnBrk="1" hangingPunct="1"/>
            <a:endParaRPr lang="en-US" sz="2400" dirty="0" smtClean="0">
              <a:ea typeface="ＭＳ Ｐゴシック" pitchFamily="34" charset="-128"/>
            </a:endParaRPr>
          </a:p>
          <a:p>
            <a:pPr eaLnBrk="1" hangingPunct="1">
              <a:buFont typeface="Arial" pitchFamily="34" charset="0"/>
              <a:buNone/>
            </a:pPr>
            <a:endParaRPr lang="en-US" sz="2400" dirty="0" smtClean="0">
              <a:ea typeface="ＭＳ Ｐゴシック" pitchFamily="34" charset="-128"/>
            </a:endParaRPr>
          </a:p>
          <a:p>
            <a:pPr eaLnBrk="1" hangingPunct="1"/>
            <a:endParaRPr lang="en-US" sz="2400" dirty="0" smtClean="0">
              <a:ea typeface="ＭＳ Ｐゴシック" pitchFamily="34" charset="-128"/>
            </a:endParaRPr>
          </a:p>
        </p:txBody>
      </p:sp>
      <p:sp>
        <p:nvSpPr>
          <p:cNvPr id="43012" name="TextBox 3"/>
          <p:cNvSpPr txBox="1">
            <a:spLocks noChangeArrowheads="1"/>
          </p:cNvSpPr>
          <p:nvPr/>
        </p:nvSpPr>
        <p:spPr bwMode="auto">
          <a:xfrm>
            <a:off x="2095500" y="4565650"/>
            <a:ext cx="42132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dirty="0">
                <a:latin typeface="Calibri" pitchFamily="34" charset="0"/>
              </a:rPr>
              <a:t>For information on how to manage specific home and garden pests, visit the UC IPM Web site: </a:t>
            </a:r>
            <a:r>
              <a:rPr lang="en-US" b="1" u="sng" dirty="0">
                <a:solidFill>
                  <a:srgbClr val="0000FF"/>
                </a:solidFill>
                <a:latin typeface="Calibri" pitchFamily="34" charset="0"/>
                <a:hlinkClick r:id="rId6"/>
              </a:rPr>
              <a:t>www.ipm.ucdavis.edu/</a:t>
            </a:r>
            <a:r>
              <a:rPr lang="en-US" b="1" u="sng" dirty="0">
                <a:solidFill>
                  <a:srgbClr val="0000FF"/>
                </a:solidFill>
                <a:latin typeface="Calibri" pitchFamily="34" charset="0"/>
              </a:rPr>
              <a:t>homegarden</a:t>
            </a:r>
          </a:p>
          <a:p>
            <a:pPr eaLnBrk="1" hangingPunct="1"/>
            <a:endParaRPr lang="en-US" dirty="0">
              <a:latin typeface="Calibri" pitchFamily="34" charset="0"/>
            </a:endParaRPr>
          </a:p>
        </p:txBody>
      </p:sp>
      <p:sp>
        <p:nvSpPr>
          <p:cNvPr id="4301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A95575A-8E44-4C3B-AE87-5EEAFA1E1DDC}" type="slidenum">
              <a:rPr lang="en-US" smtClean="0"/>
              <a:pPr eaLnBrk="1" hangingPunct="1"/>
              <a:t>39</a:t>
            </a:fld>
            <a:endParaRPr lang="en-US" smtClean="0"/>
          </a:p>
        </p:txBody>
      </p:sp>
    </p:spTree>
    <p:extLst>
      <p:ext uri="{BB962C8B-B14F-4D97-AF65-F5344CB8AC3E}">
        <p14:creationId xmlns:p14="http://schemas.microsoft.com/office/powerpoint/2010/main" val="192731013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500"/>
                                        <p:tgtEl>
                                          <p:spTgt spid="43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fade">
                                      <p:cBhvr>
                                        <p:cTn id="17" dur="500"/>
                                        <p:tgtEl>
                                          <p:spTgt spid="43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011">
                                            <p:txEl>
                                              <p:pRg st="3" end="3"/>
                                            </p:txEl>
                                          </p:spTgt>
                                        </p:tgtEl>
                                        <p:attrNameLst>
                                          <p:attrName>style.visibility</p:attrName>
                                        </p:attrNameLst>
                                      </p:cBhvr>
                                      <p:to>
                                        <p:strVal val="visible"/>
                                      </p:to>
                                    </p:set>
                                    <p:animEffect transition="in" filter="fade">
                                      <p:cBhvr>
                                        <p:cTn id="22" dur="500"/>
                                        <p:tgtEl>
                                          <p:spTgt spid="430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011">
                                            <p:txEl>
                                              <p:pRg st="4" end="4"/>
                                            </p:txEl>
                                          </p:spTgt>
                                        </p:tgtEl>
                                        <p:attrNameLst>
                                          <p:attrName>style.visibility</p:attrName>
                                        </p:attrNameLst>
                                      </p:cBhvr>
                                      <p:to>
                                        <p:strVal val="visible"/>
                                      </p:to>
                                    </p:set>
                                    <p:animEffect transition="in" filter="fade">
                                      <p:cBhvr>
                                        <p:cTn id="27" dur="500"/>
                                        <p:tgtEl>
                                          <p:spTgt spid="430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3012"/>
                                        </p:tgtEl>
                                        <p:attrNameLst>
                                          <p:attrName>style.visibility</p:attrName>
                                        </p:attrNameLst>
                                      </p:cBhvr>
                                      <p:to>
                                        <p:strVal val="visible"/>
                                      </p:to>
                                    </p:set>
                                    <p:animEffect transition="in" filter="fade">
                                      <p:cBhvr>
                                        <p:cTn id="32"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P spid="430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ctrTitle"/>
          </p:nvPr>
        </p:nvSpPr>
        <p:spPr>
          <a:xfrm>
            <a:off x="892175" y="460375"/>
            <a:ext cx="7370763" cy="1562100"/>
          </a:xfrm>
          <a:solidFill>
            <a:schemeClr val="accent6">
              <a:lumMod val="40000"/>
              <a:lumOff val="60000"/>
            </a:schemeClr>
          </a:solidFill>
        </p:spPr>
        <p:txBody>
          <a:bodyPr>
            <a:normAutofit/>
          </a:bodyPr>
          <a:lstStyle/>
          <a:p>
            <a:pPr eaLnBrk="1" hangingPunct="1">
              <a:defRPr/>
            </a:pPr>
            <a:r>
              <a:rPr lang="en-US" dirty="0" smtClean="0">
                <a:ea typeface="ＭＳ Ｐゴシック" charset="-128"/>
                <a:cs typeface="ＭＳ Ｐゴシック" charset="-128"/>
              </a:rPr>
              <a:t>Less Toxic Pesticides for Gardens and Landscapes</a:t>
            </a:r>
            <a:endParaRPr lang="en-US" sz="3200" dirty="0" smtClean="0">
              <a:ea typeface="ＭＳ Ｐゴシック" charset="-128"/>
              <a:cs typeface="ＭＳ Ｐゴシック" charset="-128"/>
            </a:endParaRPr>
          </a:p>
        </p:txBody>
      </p:sp>
      <p:sp>
        <p:nvSpPr>
          <p:cNvPr id="1126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A66EE89-0399-4625-A493-D91173866ADE}" type="slidenum">
              <a:rPr lang="en-US" smtClean="0"/>
              <a:pPr eaLnBrk="1" hangingPunct="1"/>
              <a:t>4</a:t>
            </a:fld>
            <a:endParaRPr lang="en-US" smtClean="0"/>
          </a:p>
        </p:txBody>
      </p:sp>
      <p:pic>
        <p:nvPicPr>
          <p:cNvPr id="11268" name="Picture 7" descr="IMG_027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5175" y="2559050"/>
            <a:ext cx="4926013"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itle 3"/>
          <p:cNvSpPr txBox="1">
            <a:spLocks/>
          </p:cNvSpPr>
          <p:nvPr/>
        </p:nvSpPr>
        <p:spPr bwMode="auto">
          <a:xfrm>
            <a:off x="1684338" y="6213475"/>
            <a:ext cx="57134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200">
                <a:latin typeface="Calibri" pitchFamily="34" charset="0"/>
              </a:rPr>
              <a:t>Prepared by the UC Statewide Integrated Pest Management Program</a:t>
            </a:r>
          </a:p>
        </p:txBody>
      </p:sp>
    </p:spTree>
    <p:extLst>
      <p:ext uri="{BB962C8B-B14F-4D97-AF65-F5344CB8AC3E}">
        <p14:creationId xmlns:p14="http://schemas.microsoft.com/office/powerpoint/2010/main" val="297182309"/>
      </p:ext>
    </p:extLst>
  </p:cSld>
  <p:clrMapOvr>
    <a:masterClrMapping/>
  </p:clrMapOvr>
  <p:transition spd="slow">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457200" y="228600"/>
            <a:ext cx="8229600" cy="1143000"/>
          </a:xfrm>
        </p:spPr>
        <p:txBody>
          <a:bodyPr/>
          <a:lstStyle/>
          <a:p>
            <a:pPr eaLnBrk="1" hangingPunct="1"/>
            <a:r>
              <a:rPr lang="en-US" altLang="en-US" sz="4800" b="1" smtClean="0">
                <a:solidFill>
                  <a:srgbClr val="278D2C"/>
                </a:solidFill>
              </a:rPr>
              <a:t>Gardening Questions?</a:t>
            </a:r>
          </a:p>
        </p:txBody>
      </p:sp>
      <p:sp>
        <p:nvSpPr>
          <p:cNvPr id="6147" name="Content Placeholder 2"/>
          <p:cNvSpPr>
            <a:spLocks noGrp="1"/>
          </p:cNvSpPr>
          <p:nvPr>
            <p:ph idx="4294967295"/>
          </p:nvPr>
        </p:nvSpPr>
        <p:spPr>
          <a:xfrm>
            <a:off x="457200" y="1371600"/>
            <a:ext cx="8153400" cy="5157788"/>
          </a:xfrm>
        </p:spPr>
        <p:txBody>
          <a:bodyPr rtlCol="0">
            <a:normAutofit/>
          </a:bodyPr>
          <a:lstStyle/>
          <a:p>
            <a:pPr algn="ctr" eaLnBrk="1" fontAlgn="auto" hangingPunct="1">
              <a:spcAft>
                <a:spcPts val="600"/>
              </a:spcAft>
              <a:buFont typeface="Arial" pitchFamily="34" charset="0"/>
              <a:buNone/>
              <a:defRPr/>
            </a:pPr>
            <a:endParaRPr lang="en-US" sz="2400" b="1" dirty="0" smtClean="0">
              <a:solidFill>
                <a:schemeClr val="accent3">
                  <a:lumMod val="50000"/>
                </a:schemeClr>
              </a:solidFill>
            </a:endParaRPr>
          </a:p>
          <a:p>
            <a:pPr algn="ctr" eaLnBrk="1" fontAlgn="auto" hangingPunct="1">
              <a:spcAft>
                <a:spcPts val="600"/>
              </a:spcAft>
              <a:buFont typeface="Arial" pitchFamily="34" charset="0"/>
              <a:buNone/>
              <a:defRPr/>
            </a:pPr>
            <a:endParaRPr lang="en-US" sz="2400" b="1" dirty="0">
              <a:solidFill>
                <a:schemeClr val="accent3">
                  <a:lumMod val="50000"/>
                </a:schemeClr>
              </a:solidFill>
            </a:endParaRPr>
          </a:p>
          <a:p>
            <a:pPr algn="ctr" eaLnBrk="1" fontAlgn="auto" hangingPunct="1">
              <a:spcAft>
                <a:spcPts val="600"/>
              </a:spcAft>
              <a:buFont typeface="Arial" pitchFamily="34" charset="0"/>
              <a:buNone/>
              <a:defRPr/>
            </a:pPr>
            <a:r>
              <a:rPr lang="en-US" sz="2400" b="1" dirty="0" smtClean="0">
                <a:solidFill>
                  <a:schemeClr val="accent3">
                    <a:lumMod val="50000"/>
                  </a:schemeClr>
                </a:solidFill>
              </a:rPr>
              <a:t>Call </a:t>
            </a:r>
            <a:r>
              <a:rPr lang="en-US" sz="2400" b="1" dirty="0">
                <a:solidFill>
                  <a:schemeClr val="accent3">
                    <a:lumMod val="50000"/>
                  </a:schemeClr>
                </a:solidFill>
              </a:rPr>
              <a:t>or email the UCCE Master </a:t>
            </a:r>
            <a:r>
              <a:rPr lang="en-US" sz="2400" b="1" dirty="0" smtClean="0">
                <a:solidFill>
                  <a:schemeClr val="accent3">
                    <a:lumMod val="50000"/>
                  </a:schemeClr>
                </a:solidFill>
              </a:rPr>
              <a:t>Gardeners</a:t>
            </a:r>
          </a:p>
          <a:p>
            <a:pPr algn="ctr" eaLnBrk="1" fontAlgn="auto" hangingPunct="1">
              <a:spcAft>
                <a:spcPts val="600"/>
              </a:spcAft>
              <a:buFont typeface="Arial" pitchFamily="34" charset="0"/>
              <a:buNone/>
              <a:defRPr/>
            </a:pPr>
            <a:r>
              <a:rPr lang="en-US" sz="2400" b="1" dirty="0" smtClean="0">
                <a:solidFill>
                  <a:schemeClr val="accent3">
                    <a:lumMod val="50000"/>
                  </a:schemeClr>
                </a:solidFill>
              </a:rPr>
              <a:t>of San Bernardino County</a:t>
            </a:r>
          </a:p>
          <a:p>
            <a:pPr eaLnBrk="1" fontAlgn="auto" hangingPunct="1">
              <a:spcAft>
                <a:spcPts val="600"/>
              </a:spcAft>
              <a:buFont typeface="Arial" pitchFamily="34" charset="0"/>
              <a:buNone/>
              <a:defRPr/>
            </a:pPr>
            <a:endParaRPr lang="en-US" sz="2000" dirty="0" smtClean="0">
              <a:solidFill>
                <a:srgbClr val="FF0000"/>
              </a:solidFill>
            </a:endParaRPr>
          </a:p>
          <a:p>
            <a:pPr eaLnBrk="1" fontAlgn="auto" hangingPunct="1">
              <a:spcAft>
                <a:spcPts val="600"/>
              </a:spcAft>
              <a:buFont typeface="Arial" pitchFamily="34" charset="0"/>
              <a:buNone/>
              <a:defRPr/>
            </a:pPr>
            <a:r>
              <a:rPr lang="en-US" sz="2000" dirty="0" smtClean="0">
                <a:solidFill>
                  <a:srgbClr val="FF0000"/>
                </a:solidFill>
              </a:rPr>
              <a:t>	Website:    	</a:t>
            </a:r>
            <a:r>
              <a:rPr lang="en-US" sz="2000" b="1" u="sng" dirty="0" smtClean="0">
                <a:solidFill>
                  <a:srgbClr val="0070C0"/>
                </a:solidFill>
              </a:rPr>
              <a:t>http</a:t>
            </a:r>
            <a:r>
              <a:rPr lang="en-US" sz="2000" b="1" u="sng" dirty="0">
                <a:solidFill>
                  <a:srgbClr val="0070C0"/>
                </a:solidFill>
              </a:rPr>
              <a:t>://</a:t>
            </a:r>
            <a:r>
              <a:rPr lang="en-US" sz="2000" b="1" u="sng" dirty="0" smtClean="0">
                <a:solidFill>
                  <a:srgbClr val="0070C0"/>
                </a:solidFill>
              </a:rPr>
              <a:t>ucanr.edu/sites/SBMG/</a:t>
            </a:r>
            <a:endParaRPr lang="en-US" sz="2000" b="1" dirty="0" smtClean="0">
              <a:solidFill>
                <a:srgbClr val="FF0000"/>
              </a:solidFill>
            </a:endParaRPr>
          </a:p>
          <a:p>
            <a:pPr eaLnBrk="1" fontAlgn="auto" hangingPunct="1">
              <a:spcBef>
                <a:spcPts val="1200"/>
              </a:spcBef>
              <a:spcAft>
                <a:spcPts val="600"/>
              </a:spcAft>
              <a:buFont typeface="Arial" pitchFamily="34" charset="0"/>
              <a:buNone/>
              <a:defRPr/>
            </a:pPr>
            <a:r>
              <a:rPr lang="en-US" sz="2000" dirty="0" smtClean="0">
                <a:solidFill>
                  <a:srgbClr val="FF0000"/>
                </a:solidFill>
              </a:rPr>
              <a:t>	Telephone:</a:t>
            </a:r>
            <a:r>
              <a:rPr lang="en-US" sz="2000" dirty="0" smtClean="0">
                <a:solidFill>
                  <a:schemeClr val="accent3">
                    <a:lumMod val="50000"/>
                  </a:schemeClr>
                </a:solidFill>
              </a:rPr>
              <a:t>	</a:t>
            </a:r>
            <a:r>
              <a:rPr lang="en-US" sz="2000" dirty="0" smtClean="0"/>
              <a:t>909-387-2182</a:t>
            </a:r>
          </a:p>
          <a:p>
            <a:pPr eaLnBrk="1" fontAlgn="auto" hangingPunct="1">
              <a:spcAft>
                <a:spcPts val="600"/>
              </a:spcAft>
              <a:buFont typeface="Arial" pitchFamily="34" charset="0"/>
              <a:buNone/>
              <a:defRPr/>
            </a:pPr>
            <a:r>
              <a:rPr lang="en-US" sz="2000" dirty="0" smtClean="0">
                <a:solidFill>
                  <a:srgbClr val="FF0000"/>
                </a:solidFill>
              </a:rPr>
              <a:t>	Email </a:t>
            </a:r>
            <a:r>
              <a:rPr lang="en-US" sz="2000" dirty="0">
                <a:solidFill>
                  <a:schemeClr val="accent3">
                    <a:lumMod val="50000"/>
                  </a:schemeClr>
                </a:solidFill>
              </a:rPr>
              <a:t>	</a:t>
            </a:r>
            <a:r>
              <a:rPr lang="en-US" sz="2000" u="sng" dirty="0" smtClean="0">
                <a:solidFill>
                  <a:schemeClr val="tx2"/>
                </a:solidFill>
              </a:rPr>
              <a:t>mgsanber@ucdavis.edu</a:t>
            </a:r>
            <a:endParaRPr lang="en-US" sz="2000" dirty="0" smtClean="0">
              <a:solidFill>
                <a:schemeClr val="accent3">
                  <a:lumMod val="50000"/>
                </a:schemeClr>
              </a:solidFill>
            </a:endParaRPr>
          </a:p>
          <a:p>
            <a:pPr eaLnBrk="1" fontAlgn="auto" hangingPunct="1">
              <a:spcAft>
                <a:spcPts val="0"/>
              </a:spcAft>
              <a:buFontTx/>
              <a:buNone/>
              <a:defRPr/>
            </a:pPr>
            <a:endParaRPr lang="en-US" sz="2000" dirty="0" smtClean="0">
              <a:solidFill>
                <a:schemeClr val="accent3">
                  <a:lumMod val="50000"/>
                </a:schemeClr>
              </a:solidFill>
            </a:endParaRPr>
          </a:p>
          <a:p>
            <a:pPr eaLnBrk="1" fontAlgn="auto" hangingPunct="1">
              <a:spcAft>
                <a:spcPts val="0"/>
              </a:spcAft>
              <a:buFontTx/>
              <a:buNone/>
              <a:defRPr/>
            </a:pPr>
            <a:endParaRPr lang="en-US" sz="2000" dirty="0" smtClean="0">
              <a:solidFill>
                <a:schemeClr val="accent3">
                  <a:lumMod val="50000"/>
                </a:schemeClr>
              </a:solidFill>
            </a:endParaRPr>
          </a:p>
        </p:txBody>
      </p:sp>
      <p:pic>
        <p:nvPicPr>
          <p:cNvPr id="44036" name="Picture 13" descr="State Logo 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7200" y="5783263"/>
            <a:ext cx="75247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4" descr="UCCElogo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0300" y="5783263"/>
            <a:ext cx="534988"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2254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solidFill>
            <a:schemeClr val="accent6">
              <a:lumMod val="20000"/>
              <a:lumOff val="80000"/>
            </a:schemeClr>
          </a:solidFill>
        </p:spPr>
        <p:txBody>
          <a:bodyPr rtlCol="0">
            <a:normAutofit/>
          </a:bodyPr>
          <a:lstStyle/>
          <a:p>
            <a:pPr eaLnBrk="1" fontAlgn="auto" hangingPunct="1">
              <a:spcAft>
                <a:spcPts val="0"/>
              </a:spcAft>
              <a:defRPr/>
            </a:pPr>
            <a:r>
              <a:rPr lang="en-US" sz="3200" b="1" dirty="0"/>
              <a:t>Topics covered in this presentation</a:t>
            </a:r>
          </a:p>
        </p:txBody>
      </p:sp>
      <p:sp>
        <p:nvSpPr>
          <p:cNvPr id="12291" name="Content Placeholder 5"/>
          <p:cNvSpPr>
            <a:spLocks noGrp="1"/>
          </p:cNvSpPr>
          <p:nvPr>
            <p:ph idx="1"/>
          </p:nvPr>
        </p:nvSpPr>
        <p:spPr>
          <a:xfrm>
            <a:off x="457200" y="1614488"/>
            <a:ext cx="5038725" cy="4525962"/>
          </a:xfrm>
        </p:spPr>
        <p:txBody>
          <a:bodyPr>
            <a:normAutofit/>
          </a:bodyPr>
          <a:lstStyle/>
          <a:p>
            <a:pPr eaLnBrk="1" hangingPunct="1"/>
            <a:r>
              <a:rPr lang="en-US" dirty="0" smtClean="0">
                <a:ea typeface="ＭＳ Ｐゴシック" pitchFamily="34" charset="-128"/>
              </a:rPr>
              <a:t>Types of pesticides and active ingredients</a:t>
            </a:r>
          </a:p>
          <a:p>
            <a:pPr eaLnBrk="1" hangingPunct="1"/>
            <a:r>
              <a:rPr lang="en-US" dirty="0" smtClean="0">
                <a:ea typeface="ＭＳ Ｐゴシック" pitchFamily="34" charset="-128"/>
              </a:rPr>
              <a:t>Pesticide toxicity and impacts</a:t>
            </a:r>
          </a:p>
          <a:p>
            <a:pPr eaLnBrk="1" hangingPunct="1"/>
            <a:r>
              <a:rPr lang="en-US" dirty="0" smtClean="0">
                <a:ea typeface="ＭＳ Ｐゴシック" pitchFamily="34" charset="-128"/>
              </a:rPr>
              <a:t>The pesticide label</a:t>
            </a:r>
          </a:p>
          <a:p>
            <a:pPr eaLnBrk="1" hangingPunct="1"/>
            <a:r>
              <a:rPr lang="en-US" dirty="0" smtClean="0">
                <a:ea typeface="ＭＳ Ｐゴシック" pitchFamily="34" charset="-128"/>
              </a:rPr>
              <a:t>Less toxic and organic pesticides</a:t>
            </a:r>
          </a:p>
          <a:p>
            <a:pPr eaLnBrk="1" hangingPunct="1"/>
            <a:r>
              <a:rPr lang="en-US" dirty="0" smtClean="0">
                <a:ea typeface="ＭＳ Ｐゴシック" pitchFamily="34" charset="-128"/>
              </a:rPr>
              <a:t>Resources for information</a:t>
            </a:r>
          </a:p>
        </p:txBody>
      </p:sp>
      <p:pic>
        <p:nvPicPr>
          <p:cNvPr id="12292" name="Picture 6" descr="C-CH-LABL-GU.018.jpg"/>
          <p:cNvPicPr>
            <a:picLocks noChangeAspect="1"/>
          </p:cNvPicPr>
          <p:nvPr/>
        </p:nvPicPr>
        <p:blipFill>
          <a:blip r:embed="rId3">
            <a:extLst>
              <a:ext uri="{28A0092B-C50C-407E-A947-70E740481C1C}">
                <a14:useLocalDpi xmlns:a14="http://schemas.microsoft.com/office/drawing/2010/main" val="0"/>
              </a:ext>
            </a:extLst>
          </a:blip>
          <a:srcRect l="11755" r="16164"/>
          <a:stretch>
            <a:fillRect/>
          </a:stretch>
        </p:blipFill>
        <p:spPr bwMode="auto">
          <a:xfrm>
            <a:off x="5657850" y="1979613"/>
            <a:ext cx="3028950"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2CD22DC-6EE3-4974-A513-A01BF3064508}" type="slidenum">
              <a:rPr lang="en-US" smtClean="0"/>
              <a:pPr eaLnBrk="1" hangingPunct="1"/>
              <a:t>5</a:t>
            </a:fld>
            <a:endParaRPr lang="en-US" smtClean="0"/>
          </a:p>
        </p:txBody>
      </p:sp>
    </p:spTree>
    <p:extLst>
      <p:ext uri="{BB962C8B-B14F-4D97-AF65-F5344CB8AC3E}">
        <p14:creationId xmlns:p14="http://schemas.microsoft.com/office/powerpoint/2010/main" val="192571386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500"/>
                                        <p:tgtEl>
                                          <p:spTgt spid="12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500"/>
                                        <p:tgtEl>
                                          <p:spTgt spid="12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500"/>
                                        <p:tgtEl>
                                          <p:spTgt spid="122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1">
                                            <p:txEl>
                                              <p:pRg st="3" end="3"/>
                                            </p:txEl>
                                          </p:spTgt>
                                        </p:tgtEl>
                                        <p:attrNameLst>
                                          <p:attrName>style.visibility</p:attrName>
                                        </p:attrNameLst>
                                      </p:cBhvr>
                                      <p:to>
                                        <p:strVal val="visible"/>
                                      </p:to>
                                    </p:set>
                                    <p:animEffect transition="in" filter="fade">
                                      <p:cBhvr>
                                        <p:cTn id="22" dur="500"/>
                                        <p:tgtEl>
                                          <p:spTgt spid="122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fade">
                                      <p:cBhvr>
                                        <p:cTn id="27" dur="5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61938"/>
            <a:ext cx="7772400" cy="1143000"/>
          </a:xfrm>
          <a:solidFill>
            <a:schemeClr val="accent6">
              <a:lumMod val="20000"/>
              <a:lumOff val="80000"/>
            </a:schemeClr>
          </a:solidFill>
        </p:spPr>
        <p:txBody>
          <a:bodyPr rtlCol="0">
            <a:normAutofit/>
          </a:bodyPr>
          <a:lstStyle/>
          <a:p>
            <a:pPr eaLnBrk="1" fontAlgn="auto" hangingPunct="1">
              <a:spcAft>
                <a:spcPts val="0"/>
              </a:spcAft>
              <a:defRPr/>
            </a:pPr>
            <a:r>
              <a:rPr lang="en-US" sz="3200" b="1" dirty="0"/>
              <a:t>What are Pesticides?</a:t>
            </a:r>
          </a:p>
        </p:txBody>
      </p:sp>
      <p:sp>
        <p:nvSpPr>
          <p:cNvPr id="13315" name="Rectangle 3"/>
          <p:cNvSpPr>
            <a:spLocks noGrp="1" noChangeArrowheads="1"/>
          </p:cNvSpPr>
          <p:nvPr>
            <p:ph type="body" sz="half" idx="1"/>
          </p:nvPr>
        </p:nvSpPr>
        <p:spPr>
          <a:xfrm>
            <a:off x="685800" y="1981200"/>
            <a:ext cx="4114800" cy="4114800"/>
          </a:xfrm>
        </p:spPr>
        <p:txBody>
          <a:bodyPr/>
          <a:lstStyle/>
          <a:p>
            <a:pPr eaLnBrk="1" hangingPunct="1"/>
            <a:r>
              <a:rPr lang="en-US" sz="2800" dirty="0" smtClean="0">
                <a:ea typeface="ＭＳ Ｐゴシック" pitchFamily="34" charset="-128"/>
              </a:rPr>
              <a:t>Substances that control, suppress, prevent or repel pests</a:t>
            </a:r>
          </a:p>
          <a:p>
            <a:pPr eaLnBrk="1" hangingPunct="1"/>
            <a:r>
              <a:rPr lang="en-US" sz="2800" dirty="0" smtClean="0">
                <a:ea typeface="ＭＳ Ｐゴシック" pitchFamily="34" charset="-128"/>
              </a:rPr>
              <a:t>What is a pest?</a:t>
            </a:r>
          </a:p>
          <a:p>
            <a:pPr eaLnBrk="1" hangingPunct="1">
              <a:buFont typeface="Arial" pitchFamily="34" charset="0"/>
              <a:buNone/>
            </a:pPr>
            <a:endParaRPr lang="en-US" sz="2800" dirty="0" smtClean="0">
              <a:ea typeface="ＭＳ Ｐゴシック" pitchFamily="34" charset="-128"/>
            </a:endParaRPr>
          </a:p>
          <a:p>
            <a:pPr eaLnBrk="1" hangingPunct="1"/>
            <a:endParaRPr lang="en-US" sz="2400" dirty="0" smtClean="0">
              <a:ea typeface="ＭＳ Ｐゴシック" pitchFamily="34" charset="-128"/>
            </a:endParaRPr>
          </a:p>
        </p:txBody>
      </p:sp>
      <p:pic>
        <p:nvPicPr>
          <p:cNvPr id="13316" name="Picture 6"/>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211763" y="1981200"/>
            <a:ext cx="2682875" cy="4114800"/>
          </a:xfrm>
        </p:spPr>
      </p:pic>
      <p:sp>
        <p:nvSpPr>
          <p:cNvPr id="1331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BB1E982-5E78-4454-AA53-45C68E15FF09}" type="slidenum">
              <a:rPr lang="en-US" smtClean="0"/>
              <a:pPr eaLnBrk="1" hangingPunct="1"/>
              <a:t>6</a:t>
            </a:fld>
            <a:endParaRPr lang="en-US" smtClean="0"/>
          </a:p>
        </p:txBody>
      </p:sp>
    </p:spTree>
    <p:extLst>
      <p:ext uri="{BB962C8B-B14F-4D97-AF65-F5344CB8AC3E}">
        <p14:creationId xmlns:p14="http://schemas.microsoft.com/office/powerpoint/2010/main" val="230740141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500"/>
                                        <p:tgtEl>
                                          <p:spTgt spid="133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W-PG-PLAN-MP"/>
          <p:cNvPicPr>
            <a:picLocks noChangeAspect="1" noChangeArrowheads="1"/>
          </p:cNvPicPr>
          <p:nvPr/>
        </p:nvPicPr>
        <p:blipFill>
          <a:blip r:embed="rId4">
            <a:extLst>
              <a:ext uri="{28A0092B-C50C-407E-A947-70E740481C1C}">
                <a14:useLocalDpi xmlns:a14="http://schemas.microsoft.com/office/drawing/2010/main" val="0"/>
              </a:ext>
            </a:extLst>
          </a:blip>
          <a:srcRect l="6064" r="6064"/>
          <a:stretch>
            <a:fillRect/>
          </a:stretch>
        </p:blipFill>
        <p:spPr bwMode="auto">
          <a:xfrm>
            <a:off x="1524000" y="1524000"/>
            <a:ext cx="2386013" cy="1793875"/>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4339" name="Picture 4" descr="C-CH-LABL-L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1524000"/>
            <a:ext cx="1214438" cy="1828800"/>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340" name="Text Box 5"/>
          <p:cNvSpPr txBox="1">
            <a:spLocks noChangeArrowheads="1"/>
          </p:cNvSpPr>
          <p:nvPr/>
        </p:nvSpPr>
        <p:spPr bwMode="auto">
          <a:xfrm>
            <a:off x="1447800" y="3352800"/>
            <a:ext cx="723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b="1" dirty="0">
                <a:solidFill>
                  <a:srgbClr val="008000"/>
                </a:solidFill>
                <a:latin typeface="Calibri" pitchFamily="34" charset="0"/>
              </a:rPr>
              <a:t>WEEDS</a:t>
            </a:r>
          </a:p>
        </p:txBody>
      </p:sp>
      <p:sp>
        <p:nvSpPr>
          <p:cNvPr id="14341" name="Text Box 6"/>
          <p:cNvSpPr txBox="1">
            <a:spLocks noChangeArrowheads="1"/>
          </p:cNvSpPr>
          <p:nvPr/>
        </p:nvSpPr>
        <p:spPr bwMode="auto">
          <a:xfrm>
            <a:off x="4459288" y="3352800"/>
            <a:ext cx="1690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b="1" dirty="0">
                <a:solidFill>
                  <a:srgbClr val="FF6600"/>
                </a:solidFill>
                <a:latin typeface="Calibri" pitchFamily="34" charset="0"/>
              </a:rPr>
              <a:t>HERBICIDES</a:t>
            </a:r>
            <a:endParaRPr lang="en-US" sz="2400" dirty="0">
              <a:solidFill>
                <a:srgbClr val="FF6600"/>
              </a:solidFill>
              <a:latin typeface="Calibri" pitchFamily="34" charset="0"/>
            </a:endParaRPr>
          </a:p>
        </p:txBody>
      </p:sp>
      <p:sp>
        <p:nvSpPr>
          <p:cNvPr id="14342" name="Text Box 7"/>
          <p:cNvSpPr txBox="1">
            <a:spLocks noChangeArrowheads="1"/>
          </p:cNvSpPr>
          <p:nvPr/>
        </p:nvSpPr>
        <p:spPr bwMode="auto">
          <a:xfrm>
            <a:off x="6753225" y="1524000"/>
            <a:ext cx="18288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50000"/>
              </a:lnSpc>
              <a:spcBef>
                <a:spcPct val="50000"/>
              </a:spcBef>
            </a:pPr>
            <a:r>
              <a:rPr lang="en-US" dirty="0">
                <a:solidFill>
                  <a:srgbClr val="008000"/>
                </a:solidFill>
                <a:latin typeface="Calibri" pitchFamily="34" charset="0"/>
              </a:rPr>
              <a:t>Examples:</a:t>
            </a:r>
          </a:p>
          <a:p>
            <a:pPr>
              <a:lnSpc>
                <a:spcPct val="50000"/>
              </a:lnSpc>
              <a:spcBef>
                <a:spcPct val="50000"/>
              </a:spcBef>
              <a:buFontTx/>
              <a:buChar char="•"/>
            </a:pPr>
            <a:r>
              <a:rPr lang="en-US" dirty="0">
                <a:solidFill>
                  <a:srgbClr val="008000"/>
                </a:solidFill>
                <a:latin typeface="Calibri" pitchFamily="34" charset="0"/>
              </a:rPr>
              <a:t>  Glyphosate</a:t>
            </a:r>
          </a:p>
          <a:p>
            <a:pPr>
              <a:lnSpc>
                <a:spcPct val="50000"/>
              </a:lnSpc>
              <a:spcBef>
                <a:spcPct val="50000"/>
              </a:spcBef>
              <a:buFontTx/>
              <a:buChar char="•"/>
            </a:pPr>
            <a:r>
              <a:rPr lang="en-US" dirty="0">
                <a:solidFill>
                  <a:srgbClr val="008000"/>
                </a:solidFill>
                <a:latin typeface="Calibri" pitchFamily="34" charset="0"/>
              </a:rPr>
              <a:t>  2,4-D</a:t>
            </a:r>
          </a:p>
          <a:p>
            <a:pPr>
              <a:lnSpc>
                <a:spcPct val="50000"/>
              </a:lnSpc>
              <a:spcBef>
                <a:spcPct val="50000"/>
              </a:spcBef>
              <a:buFontTx/>
              <a:buChar char="•"/>
            </a:pPr>
            <a:r>
              <a:rPr lang="en-US" dirty="0">
                <a:solidFill>
                  <a:srgbClr val="008000"/>
                </a:solidFill>
                <a:latin typeface="Calibri" pitchFamily="34" charset="0"/>
              </a:rPr>
              <a:t>  </a:t>
            </a:r>
            <a:r>
              <a:rPr lang="en-US" dirty="0" err="1">
                <a:solidFill>
                  <a:srgbClr val="008000"/>
                </a:solidFill>
                <a:latin typeface="Calibri" pitchFamily="34" charset="0"/>
              </a:rPr>
              <a:t>Benefin</a:t>
            </a:r>
            <a:endParaRPr lang="en-US" dirty="0">
              <a:solidFill>
                <a:srgbClr val="008000"/>
              </a:solidFill>
              <a:latin typeface="Calibri" pitchFamily="34" charset="0"/>
            </a:endParaRPr>
          </a:p>
          <a:p>
            <a:pPr>
              <a:lnSpc>
                <a:spcPct val="50000"/>
              </a:lnSpc>
              <a:spcBef>
                <a:spcPct val="50000"/>
              </a:spcBef>
              <a:buFontTx/>
              <a:buChar char="•"/>
            </a:pPr>
            <a:r>
              <a:rPr lang="en-US" dirty="0">
                <a:solidFill>
                  <a:srgbClr val="008000"/>
                </a:solidFill>
                <a:latin typeface="Calibri" pitchFamily="34" charset="0"/>
              </a:rPr>
              <a:t>  </a:t>
            </a:r>
            <a:r>
              <a:rPr lang="en-US" dirty="0" err="1">
                <a:solidFill>
                  <a:srgbClr val="008000"/>
                </a:solidFill>
                <a:latin typeface="Calibri" pitchFamily="34" charset="0"/>
              </a:rPr>
              <a:t>Trifluralin</a:t>
            </a:r>
            <a:endParaRPr lang="en-US" sz="1600" dirty="0">
              <a:solidFill>
                <a:srgbClr val="008000"/>
              </a:solidFill>
              <a:latin typeface="Calibri" pitchFamily="34" charset="0"/>
            </a:endParaRPr>
          </a:p>
          <a:p>
            <a:pPr>
              <a:lnSpc>
                <a:spcPct val="50000"/>
              </a:lnSpc>
              <a:spcBef>
                <a:spcPct val="50000"/>
              </a:spcBef>
              <a:buFontTx/>
              <a:buChar char="•"/>
            </a:pPr>
            <a:endParaRPr lang="en-US" sz="1600" dirty="0">
              <a:solidFill>
                <a:srgbClr val="008000"/>
              </a:solidFill>
              <a:latin typeface="Calibri" pitchFamily="34" charset="0"/>
            </a:endParaRPr>
          </a:p>
        </p:txBody>
      </p:sp>
      <p:pic>
        <p:nvPicPr>
          <p:cNvPr id="14343" name="Picture 8" descr="D-WO-ELAG-FO"/>
          <p:cNvPicPr>
            <a:picLocks noChangeAspect="1" noChangeArrowheads="1"/>
          </p:cNvPicPr>
          <p:nvPr/>
        </p:nvPicPr>
        <p:blipFill>
          <a:blip r:embed="rId6">
            <a:extLst>
              <a:ext uri="{28A0092B-C50C-407E-A947-70E740481C1C}">
                <a14:useLocalDpi xmlns:a14="http://schemas.microsoft.com/office/drawing/2010/main" val="0"/>
              </a:ext>
            </a:extLst>
          </a:blip>
          <a:srcRect t="9000" r="6064" b="6750"/>
          <a:stretch>
            <a:fillRect/>
          </a:stretch>
        </p:blipFill>
        <p:spPr bwMode="auto">
          <a:xfrm>
            <a:off x="1447800" y="4038600"/>
            <a:ext cx="2481263" cy="1498600"/>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344" name="Text Box 10"/>
          <p:cNvSpPr txBox="1">
            <a:spLocks noChangeArrowheads="1"/>
          </p:cNvSpPr>
          <p:nvPr/>
        </p:nvSpPr>
        <p:spPr bwMode="auto">
          <a:xfrm>
            <a:off x="1371600" y="5578475"/>
            <a:ext cx="2176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b="1" dirty="0">
                <a:solidFill>
                  <a:srgbClr val="008000"/>
                </a:solidFill>
                <a:latin typeface="Calibri" pitchFamily="34" charset="0"/>
              </a:rPr>
              <a:t>FUNGI/PLANT PATHOGENS</a:t>
            </a:r>
          </a:p>
        </p:txBody>
      </p:sp>
      <p:pic>
        <p:nvPicPr>
          <p:cNvPr id="14345" name="Picture 11" descr="C-CH-LABL-LB"/>
          <p:cNvPicPr>
            <a:picLocks noChangeAspect="1" noChangeArrowheads="1"/>
          </p:cNvPicPr>
          <p:nvPr/>
        </p:nvPicPr>
        <p:blipFill>
          <a:blip r:embed="rId7" cstate="print">
            <a:extLst>
              <a:ext uri="{28A0092B-C50C-407E-A947-70E740481C1C}">
                <a14:useLocalDpi xmlns:a14="http://schemas.microsoft.com/office/drawing/2010/main" val="0"/>
              </a:ext>
            </a:extLst>
          </a:blip>
          <a:srcRect t="4408" b="4408"/>
          <a:stretch>
            <a:fillRect/>
          </a:stretch>
        </p:blipFill>
        <p:spPr bwMode="auto">
          <a:xfrm>
            <a:off x="4572000" y="4038600"/>
            <a:ext cx="1306513" cy="1587500"/>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346" name="Text Box 12"/>
          <p:cNvSpPr txBox="1">
            <a:spLocks noChangeArrowheads="1"/>
          </p:cNvSpPr>
          <p:nvPr/>
        </p:nvSpPr>
        <p:spPr bwMode="auto">
          <a:xfrm>
            <a:off x="4498975" y="5638800"/>
            <a:ext cx="1738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b="1" dirty="0">
                <a:solidFill>
                  <a:srgbClr val="FF6600"/>
                </a:solidFill>
                <a:latin typeface="Calibri" pitchFamily="34" charset="0"/>
              </a:rPr>
              <a:t>FUNGICIDES</a:t>
            </a:r>
            <a:endParaRPr lang="en-US" sz="2400" dirty="0">
              <a:solidFill>
                <a:srgbClr val="FF6600"/>
              </a:solidFill>
              <a:latin typeface="Calibri" pitchFamily="34" charset="0"/>
            </a:endParaRPr>
          </a:p>
        </p:txBody>
      </p:sp>
      <p:sp>
        <p:nvSpPr>
          <p:cNvPr id="14347" name="Text Box 13"/>
          <p:cNvSpPr txBox="1">
            <a:spLocks noChangeArrowheads="1"/>
          </p:cNvSpPr>
          <p:nvPr/>
        </p:nvSpPr>
        <p:spPr bwMode="auto">
          <a:xfrm>
            <a:off x="6753225" y="3898900"/>
            <a:ext cx="1735138"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dirty="0">
                <a:solidFill>
                  <a:srgbClr val="008000"/>
                </a:solidFill>
                <a:latin typeface="Calibri" pitchFamily="34" charset="0"/>
              </a:rPr>
              <a:t>Examples:</a:t>
            </a:r>
          </a:p>
          <a:p>
            <a:pPr>
              <a:buFontTx/>
              <a:buChar char="•"/>
            </a:pPr>
            <a:r>
              <a:rPr lang="en-US" dirty="0">
                <a:solidFill>
                  <a:srgbClr val="008000"/>
                </a:solidFill>
                <a:latin typeface="Calibri" pitchFamily="34" charset="0"/>
              </a:rPr>
              <a:t>  Sulfur</a:t>
            </a:r>
          </a:p>
          <a:p>
            <a:pPr>
              <a:buFontTx/>
              <a:buChar char="•"/>
            </a:pPr>
            <a:r>
              <a:rPr lang="en-US" dirty="0">
                <a:solidFill>
                  <a:srgbClr val="008000"/>
                </a:solidFill>
                <a:latin typeface="Calibri" pitchFamily="34" charset="0"/>
              </a:rPr>
              <a:t>  Copper</a:t>
            </a:r>
          </a:p>
          <a:p>
            <a:pPr>
              <a:buFontTx/>
              <a:buChar char="•"/>
            </a:pPr>
            <a:r>
              <a:rPr lang="en-US" dirty="0">
                <a:solidFill>
                  <a:srgbClr val="008000"/>
                </a:solidFill>
                <a:latin typeface="Calibri" pitchFamily="34" charset="0"/>
              </a:rPr>
              <a:t>  </a:t>
            </a:r>
            <a:r>
              <a:rPr lang="en-US" dirty="0" err="1">
                <a:solidFill>
                  <a:srgbClr val="008000"/>
                </a:solidFill>
                <a:latin typeface="Calibri" pitchFamily="34" charset="0"/>
              </a:rPr>
              <a:t>Chlorothalonil</a:t>
            </a:r>
            <a:endParaRPr lang="en-US" dirty="0">
              <a:solidFill>
                <a:srgbClr val="008000"/>
              </a:solidFill>
              <a:latin typeface="Calibri" pitchFamily="34" charset="0"/>
            </a:endParaRPr>
          </a:p>
          <a:p>
            <a:pPr>
              <a:buFontTx/>
              <a:buChar char="•"/>
            </a:pPr>
            <a:r>
              <a:rPr lang="en-US" dirty="0">
                <a:solidFill>
                  <a:srgbClr val="008000"/>
                </a:solidFill>
                <a:latin typeface="Calibri" pitchFamily="34" charset="0"/>
              </a:rPr>
              <a:t>  Oils</a:t>
            </a:r>
          </a:p>
          <a:p>
            <a:pPr>
              <a:buFontTx/>
              <a:buChar char="•"/>
            </a:pPr>
            <a:r>
              <a:rPr lang="en-US" dirty="0">
                <a:solidFill>
                  <a:srgbClr val="008000"/>
                </a:solidFill>
                <a:latin typeface="Calibri" pitchFamily="34" charset="0"/>
              </a:rPr>
              <a:t>  Soaps</a:t>
            </a:r>
            <a:endParaRPr lang="en-US" sz="1600" dirty="0">
              <a:solidFill>
                <a:srgbClr val="008000"/>
              </a:solidFill>
              <a:latin typeface="Calibri" pitchFamily="34" charset="0"/>
            </a:endParaRPr>
          </a:p>
        </p:txBody>
      </p:sp>
      <p:sp>
        <p:nvSpPr>
          <p:cNvPr id="14348"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558E2FC-0CFC-4CAC-B64D-09258C2ADB3F}" type="slidenum">
              <a:rPr lang="en-US" smtClean="0"/>
              <a:pPr eaLnBrk="1" hangingPunct="1"/>
              <a:t>7</a:t>
            </a:fld>
            <a:endParaRPr lang="en-US" smtClean="0"/>
          </a:p>
        </p:txBody>
      </p:sp>
      <p:sp>
        <p:nvSpPr>
          <p:cNvPr id="15" name="Rectangle 2"/>
          <p:cNvSpPr>
            <a:spLocks noGrp="1" noChangeArrowheads="1"/>
          </p:cNvSpPr>
          <p:nvPr>
            <p:ph type="title"/>
          </p:nvPr>
        </p:nvSpPr>
        <p:spPr>
          <a:xfrm>
            <a:off x="322263" y="471488"/>
            <a:ext cx="4249737" cy="746125"/>
          </a:xfrm>
          <a:solidFill>
            <a:schemeClr val="accent6">
              <a:lumMod val="20000"/>
              <a:lumOff val="80000"/>
            </a:schemeClr>
          </a:solidFill>
        </p:spPr>
        <p:txBody>
          <a:bodyPr rtlCol="0">
            <a:normAutofit/>
          </a:bodyPr>
          <a:lstStyle/>
          <a:p>
            <a:pPr algn="l" eaLnBrk="1" fontAlgn="auto" hangingPunct="1">
              <a:spcAft>
                <a:spcPts val="0"/>
              </a:spcAft>
              <a:defRPr/>
            </a:pPr>
            <a:r>
              <a:rPr lang="en-US" sz="2400" b="1" dirty="0" smtClean="0"/>
              <a:t>Pesticide Types by Pest</a:t>
            </a:r>
          </a:p>
        </p:txBody>
      </p:sp>
    </p:spTree>
    <p:custDataLst>
      <p:tags r:id="rId1"/>
    </p:custDataLst>
    <p:extLst>
      <p:ext uri="{BB962C8B-B14F-4D97-AF65-F5344CB8AC3E}">
        <p14:creationId xmlns:p14="http://schemas.microsoft.com/office/powerpoint/2010/main" val="353528893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fade">
                                      <p:cBhvr>
                                        <p:cTn id="7" dur="5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42"/>
                                        </p:tgtEl>
                                        <p:attrNameLst>
                                          <p:attrName>style.visibility</p:attrName>
                                        </p:attrNameLst>
                                      </p:cBhvr>
                                      <p:to>
                                        <p:strVal val="visible"/>
                                      </p:to>
                                    </p:set>
                                    <p:animEffect transition="in" filter="fade">
                                      <p:cBhvr>
                                        <p:cTn id="12" dur="500"/>
                                        <p:tgtEl>
                                          <p:spTgt spid="143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46"/>
                                        </p:tgtEl>
                                        <p:attrNameLst>
                                          <p:attrName>style.visibility</p:attrName>
                                        </p:attrNameLst>
                                      </p:cBhvr>
                                      <p:to>
                                        <p:strVal val="visible"/>
                                      </p:to>
                                    </p:set>
                                    <p:animEffect transition="in" filter="fade">
                                      <p:cBhvr>
                                        <p:cTn id="17" dur="500"/>
                                        <p:tgtEl>
                                          <p:spTgt spid="143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347"/>
                                        </p:tgtEl>
                                        <p:attrNameLst>
                                          <p:attrName>style.visibility</p:attrName>
                                        </p:attrNameLst>
                                      </p:cBhvr>
                                      <p:to>
                                        <p:strVal val="visible"/>
                                      </p:to>
                                    </p:set>
                                    <p:animEffect transition="in" filter="fade">
                                      <p:cBhvr>
                                        <p:cTn id="22"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2" grpId="0"/>
      <p:bldP spid="14346" grpId="0"/>
      <p:bldP spid="143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22263" y="471488"/>
            <a:ext cx="3786187" cy="746125"/>
          </a:xfrm>
          <a:solidFill>
            <a:schemeClr val="accent6">
              <a:lumMod val="20000"/>
              <a:lumOff val="80000"/>
            </a:schemeClr>
          </a:solidFill>
        </p:spPr>
        <p:txBody>
          <a:bodyPr rtlCol="0">
            <a:normAutofit/>
          </a:bodyPr>
          <a:lstStyle/>
          <a:p>
            <a:pPr algn="l" eaLnBrk="1" fontAlgn="auto" hangingPunct="1">
              <a:spcAft>
                <a:spcPts val="0"/>
              </a:spcAft>
              <a:defRPr/>
            </a:pPr>
            <a:r>
              <a:rPr lang="en-US" sz="2400" b="1" dirty="0" smtClean="0"/>
              <a:t>Pesticide Types by Pest</a:t>
            </a:r>
          </a:p>
        </p:txBody>
      </p:sp>
      <p:pic>
        <p:nvPicPr>
          <p:cNvPr id="15363" name="Picture 3" descr="I-HO-MPER-N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552575"/>
            <a:ext cx="2578100" cy="1703388"/>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5364" name="Text Box 4"/>
          <p:cNvSpPr txBox="1">
            <a:spLocks noChangeArrowheads="1"/>
          </p:cNvSpPr>
          <p:nvPr/>
        </p:nvSpPr>
        <p:spPr bwMode="auto">
          <a:xfrm>
            <a:off x="1219200" y="3276600"/>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b="1">
                <a:solidFill>
                  <a:srgbClr val="008000"/>
                </a:solidFill>
                <a:latin typeface="Calibri" pitchFamily="34" charset="0"/>
              </a:rPr>
              <a:t>INSECTS</a:t>
            </a:r>
          </a:p>
        </p:txBody>
      </p:sp>
      <p:pic>
        <p:nvPicPr>
          <p:cNvPr id="15365" name="Picture 5" descr="C-CH-LABL-L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7200" y="3762375"/>
            <a:ext cx="1306513" cy="1739900"/>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5366" name="Text Box 7"/>
          <p:cNvSpPr txBox="1">
            <a:spLocks noChangeArrowheads="1"/>
          </p:cNvSpPr>
          <p:nvPr/>
        </p:nvSpPr>
        <p:spPr bwMode="auto">
          <a:xfrm>
            <a:off x="4175125" y="3244850"/>
            <a:ext cx="1892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b="1" dirty="0">
                <a:solidFill>
                  <a:srgbClr val="FF6600"/>
                </a:solidFill>
                <a:latin typeface="Calibri" pitchFamily="34" charset="0"/>
              </a:rPr>
              <a:t>INSECTICIDES</a:t>
            </a:r>
            <a:endParaRPr lang="en-US" sz="2400" dirty="0">
              <a:solidFill>
                <a:srgbClr val="FF6600"/>
              </a:solidFill>
              <a:latin typeface="Calibri" pitchFamily="34" charset="0"/>
            </a:endParaRPr>
          </a:p>
        </p:txBody>
      </p:sp>
      <p:sp>
        <p:nvSpPr>
          <p:cNvPr id="15367" name="Text Box 8"/>
          <p:cNvSpPr txBox="1">
            <a:spLocks noChangeArrowheads="1"/>
          </p:cNvSpPr>
          <p:nvPr/>
        </p:nvSpPr>
        <p:spPr bwMode="auto">
          <a:xfrm>
            <a:off x="6248400" y="1752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endParaRPr lang="es-ES_tradnl">
              <a:latin typeface="Calibri" pitchFamily="34" charset="0"/>
            </a:endParaRPr>
          </a:p>
        </p:txBody>
      </p:sp>
      <p:sp>
        <p:nvSpPr>
          <p:cNvPr id="15368" name="Text Box 9"/>
          <p:cNvSpPr txBox="1">
            <a:spLocks noChangeArrowheads="1"/>
          </p:cNvSpPr>
          <p:nvPr/>
        </p:nvSpPr>
        <p:spPr bwMode="auto">
          <a:xfrm>
            <a:off x="6096000" y="1371600"/>
            <a:ext cx="16002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dirty="0">
                <a:solidFill>
                  <a:srgbClr val="008000"/>
                </a:solidFill>
                <a:latin typeface="Calibri" pitchFamily="34" charset="0"/>
              </a:rPr>
              <a:t>Examples:</a:t>
            </a:r>
          </a:p>
          <a:p>
            <a:pPr>
              <a:buFont typeface="Arial" pitchFamily="34" charset="0"/>
              <a:buChar char="•"/>
            </a:pPr>
            <a:r>
              <a:rPr lang="en-US" dirty="0">
                <a:solidFill>
                  <a:srgbClr val="008000"/>
                </a:solidFill>
                <a:latin typeface="Calibri" pitchFamily="34" charset="0"/>
              </a:rPr>
              <a:t>  </a:t>
            </a:r>
            <a:r>
              <a:rPr lang="en-US" dirty="0" err="1">
                <a:solidFill>
                  <a:srgbClr val="008000"/>
                </a:solidFill>
                <a:latin typeface="Calibri" pitchFamily="34" charset="0"/>
              </a:rPr>
              <a:t>Imidacloprid</a:t>
            </a:r>
            <a:r>
              <a:rPr lang="en-US" dirty="0">
                <a:solidFill>
                  <a:srgbClr val="008000"/>
                </a:solidFill>
                <a:latin typeface="Calibri" pitchFamily="34" charset="0"/>
              </a:rPr>
              <a:t> </a:t>
            </a:r>
          </a:p>
          <a:p>
            <a:pPr>
              <a:buFont typeface="Arial" pitchFamily="34" charset="0"/>
              <a:buChar char="•"/>
            </a:pPr>
            <a:r>
              <a:rPr lang="en-US" dirty="0">
                <a:solidFill>
                  <a:srgbClr val="008000"/>
                </a:solidFill>
                <a:latin typeface="Calibri" pitchFamily="34" charset="0"/>
              </a:rPr>
              <a:t>  </a:t>
            </a:r>
            <a:r>
              <a:rPr lang="en-US" dirty="0" err="1">
                <a:solidFill>
                  <a:srgbClr val="008000"/>
                </a:solidFill>
                <a:latin typeface="Calibri" pitchFamily="34" charset="0"/>
              </a:rPr>
              <a:t>Carbaryl</a:t>
            </a:r>
            <a:r>
              <a:rPr lang="en-US" dirty="0">
                <a:solidFill>
                  <a:srgbClr val="008000"/>
                </a:solidFill>
                <a:latin typeface="Calibri" pitchFamily="34" charset="0"/>
              </a:rPr>
              <a:t> </a:t>
            </a:r>
          </a:p>
          <a:p>
            <a:pPr>
              <a:buFont typeface="Arial" pitchFamily="34" charset="0"/>
              <a:buChar char="•"/>
            </a:pPr>
            <a:r>
              <a:rPr lang="en-US" dirty="0">
                <a:solidFill>
                  <a:srgbClr val="008000"/>
                </a:solidFill>
                <a:latin typeface="Calibri" pitchFamily="34" charset="0"/>
              </a:rPr>
              <a:t>  </a:t>
            </a:r>
            <a:r>
              <a:rPr lang="en-US" dirty="0" err="1">
                <a:solidFill>
                  <a:srgbClr val="008000"/>
                </a:solidFill>
                <a:latin typeface="Calibri" pitchFamily="34" charset="0"/>
              </a:rPr>
              <a:t>Malathion</a:t>
            </a:r>
            <a:endParaRPr lang="en-US" dirty="0">
              <a:solidFill>
                <a:srgbClr val="008000"/>
              </a:solidFill>
              <a:latin typeface="Calibri" pitchFamily="34" charset="0"/>
            </a:endParaRPr>
          </a:p>
          <a:p>
            <a:pPr>
              <a:buFontTx/>
              <a:buChar char="•"/>
            </a:pPr>
            <a:r>
              <a:rPr lang="en-US" dirty="0">
                <a:solidFill>
                  <a:srgbClr val="008000"/>
                </a:solidFill>
                <a:latin typeface="Calibri" pitchFamily="34" charset="0"/>
              </a:rPr>
              <a:t>  </a:t>
            </a:r>
            <a:r>
              <a:rPr lang="en-US" dirty="0" err="1">
                <a:solidFill>
                  <a:srgbClr val="008000"/>
                </a:solidFill>
                <a:latin typeface="Calibri" pitchFamily="34" charset="0"/>
              </a:rPr>
              <a:t>Pyrethrin</a:t>
            </a:r>
            <a:endParaRPr lang="en-US" dirty="0">
              <a:solidFill>
                <a:srgbClr val="008000"/>
              </a:solidFill>
              <a:latin typeface="Calibri" pitchFamily="34" charset="0"/>
            </a:endParaRPr>
          </a:p>
          <a:p>
            <a:pPr>
              <a:buFontTx/>
              <a:buChar char="•"/>
            </a:pPr>
            <a:r>
              <a:rPr lang="en-US" dirty="0">
                <a:solidFill>
                  <a:srgbClr val="008000"/>
                </a:solidFill>
                <a:latin typeface="Calibri" pitchFamily="34" charset="0"/>
              </a:rPr>
              <a:t>  </a:t>
            </a:r>
            <a:r>
              <a:rPr lang="en-US" dirty="0" err="1">
                <a:solidFill>
                  <a:srgbClr val="008000"/>
                </a:solidFill>
                <a:latin typeface="Calibri" pitchFamily="34" charset="0"/>
              </a:rPr>
              <a:t>Permethrin</a:t>
            </a:r>
            <a:endParaRPr lang="en-US" dirty="0">
              <a:solidFill>
                <a:srgbClr val="008000"/>
              </a:solidFill>
              <a:latin typeface="Calibri" pitchFamily="34" charset="0"/>
            </a:endParaRPr>
          </a:p>
          <a:p>
            <a:pPr>
              <a:buFontTx/>
              <a:buChar char="•"/>
            </a:pPr>
            <a:r>
              <a:rPr lang="en-US" dirty="0">
                <a:solidFill>
                  <a:srgbClr val="008000"/>
                </a:solidFill>
                <a:latin typeface="Calibri" pitchFamily="34" charset="0"/>
              </a:rPr>
              <a:t>  </a:t>
            </a:r>
            <a:r>
              <a:rPr lang="en-US" dirty="0" err="1">
                <a:solidFill>
                  <a:srgbClr val="008000"/>
                </a:solidFill>
                <a:latin typeface="Calibri" pitchFamily="34" charset="0"/>
              </a:rPr>
              <a:t>Bifenthrin</a:t>
            </a:r>
            <a:endParaRPr lang="en-US" dirty="0">
              <a:solidFill>
                <a:srgbClr val="008000"/>
              </a:solidFill>
              <a:latin typeface="Calibri" pitchFamily="34" charset="0"/>
            </a:endParaRPr>
          </a:p>
          <a:p>
            <a:pPr>
              <a:buFontTx/>
              <a:buChar char="•"/>
            </a:pPr>
            <a:r>
              <a:rPr lang="en-US" dirty="0">
                <a:solidFill>
                  <a:srgbClr val="008000"/>
                </a:solidFill>
                <a:latin typeface="Calibri" pitchFamily="34" charset="0"/>
              </a:rPr>
              <a:t>  Oils</a:t>
            </a:r>
          </a:p>
          <a:p>
            <a:pPr>
              <a:buFontTx/>
              <a:buChar char="•"/>
            </a:pPr>
            <a:r>
              <a:rPr lang="en-US" dirty="0">
                <a:solidFill>
                  <a:srgbClr val="008000"/>
                </a:solidFill>
                <a:latin typeface="Calibri" pitchFamily="34" charset="0"/>
              </a:rPr>
              <a:t>  Soaps</a:t>
            </a:r>
          </a:p>
        </p:txBody>
      </p:sp>
      <p:pic>
        <p:nvPicPr>
          <p:cNvPr id="15369" name="Picture 10" descr="I-AC-TTUR-AD"/>
          <p:cNvPicPr>
            <a:picLocks noChangeAspect="1" noChangeArrowheads="1"/>
          </p:cNvPicPr>
          <p:nvPr/>
        </p:nvPicPr>
        <p:blipFill>
          <a:blip r:embed="rId6">
            <a:extLst>
              <a:ext uri="{28A0092B-C50C-407E-A947-70E740481C1C}">
                <a14:useLocalDpi xmlns:a14="http://schemas.microsoft.com/office/drawing/2010/main" val="0"/>
              </a:ext>
            </a:extLst>
          </a:blip>
          <a:srcRect l="4547" t="4601" r="4547" b="2301"/>
          <a:stretch>
            <a:fillRect/>
          </a:stretch>
        </p:blipFill>
        <p:spPr bwMode="auto">
          <a:xfrm>
            <a:off x="1295400" y="3762375"/>
            <a:ext cx="2590800" cy="1746250"/>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5370" name="Text Box 11"/>
          <p:cNvSpPr txBox="1">
            <a:spLocks noChangeArrowheads="1"/>
          </p:cNvSpPr>
          <p:nvPr/>
        </p:nvSpPr>
        <p:spPr bwMode="auto">
          <a:xfrm>
            <a:off x="1181100" y="5562600"/>
            <a:ext cx="171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b="1">
                <a:solidFill>
                  <a:srgbClr val="008000"/>
                </a:solidFill>
                <a:latin typeface="Calibri" pitchFamily="34" charset="0"/>
              </a:rPr>
              <a:t>MITES (spider mites)</a:t>
            </a:r>
          </a:p>
        </p:txBody>
      </p:sp>
      <p:sp>
        <p:nvSpPr>
          <p:cNvPr id="15371" name="Text Box 12"/>
          <p:cNvSpPr txBox="1">
            <a:spLocks noChangeArrowheads="1"/>
          </p:cNvSpPr>
          <p:nvPr/>
        </p:nvSpPr>
        <p:spPr bwMode="auto">
          <a:xfrm>
            <a:off x="4191000" y="5514975"/>
            <a:ext cx="20431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b="1" dirty="0">
                <a:solidFill>
                  <a:srgbClr val="FF6600"/>
                </a:solidFill>
                <a:latin typeface="Calibri" pitchFamily="34" charset="0"/>
              </a:rPr>
              <a:t>ACARICIDES</a:t>
            </a:r>
            <a:r>
              <a:rPr lang="en-US" sz="2400" dirty="0">
                <a:solidFill>
                  <a:srgbClr val="FF6600"/>
                </a:solidFill>
                <a:latin typeface="Calibri" pitchFamily="34" charset="0"/>
              </a:rPr>
              <a:t> or</a:t>
            </a:r>
          </a:p>
          <a:p>
            <a:r>
              <a:rPr lang="en-US" sz="2400" b="1" dirty="0">
                <a:solidFill>
                  <a:srgbClr val="FF6600"/>
                </a:solidFill>
                <a:latin typeface="Calibri" pitchFamily="34" charset="0"/>
              </a:rPr>
              <a:t>MITICIDES</a:t>
            </a:r>
            <a:endParaRPr lang="en-US" sz="2400" dirty="0">
              <a:solidFill>
                <a:srgbClr val="FF6600"/>
              </a:solidFill>
              <a:latin typeface="Calibri" pitchFamily="34" charset="0"/>
            </a:endParaRPr>
          </a:p>
        </p:txBody>
      </p:sp>
      <p:sp>
        <p:nvSpPr>
          <p:cNvPr id="15372" name="Text Box 13"/>
          <p:cNvSpPr txBox="1">
            <a:spLocks noChangeArrowheads="1"/>
          </p:cNvSpPr>
          <p:nvPr/>
        </p:nvSpPr>
        <p:spPr bwMode="auto">
          <a:xfrm>
            <a:off x="6118225" y="4268788"/>
            <a:ext cx="237331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dirty="0">
                <a:solidFill>
                  <a:srgbClr val="008000"/>
                </a:solidFill>
                <a:latin typeface="Calibri" pitchFamily="34" charset="0"/>
              </a:rPr>
              <a:t>Examples:</a:t>
            </a:r>
          </a:p>
          <a:p>
            <a:pPr>
              <a:buFontTx/>
              <a:buChar char="•"/>
            </a:pPr>
            <a:r>
              <a:rPr lang="en-US" dirty="0">
                <a:solidFill>
                  <a:srgbClr val="008000"/>
                </a:solidFill>
                <a:latin typeface="Calibri" pitchFamily="34" charset="0"/>
              </a:rPr>
              <a:t>  Oils</a:t>
            </a:r>
          </a:p>
          <a:p>
            <a:pPr>
              <a:buFontTx/>
              <a:buChar char="•"/>
            </a:pPr>
            <a:r>
              <a:rPr lang="en-US" dirty="0">
                <a:solidFill>
                  <a:srgbClr val="008000"/>
                </a:solidFill>
                <a:latin typeface="Calibri" pitchFamily="34" charset="0"/>
              </a:rPr>
              <a:t>  Soaps</a:t>
            </a:r>
          </a:p>
          <a:p>
            <a:pPr>
              <a:buFontTx/>
              <a:buChar char="•"/>
            </a:pPr>
            <a:r>
              <a:rPr lang="en-US" dirty="0">
                <a:solidFill>
                  <a:srgbClr val="008000"/>
                </a:solidFill>
                <a:latin typeface="Calibri" pitchFamily="34" charset="0"/>
              </a:rPr>
              <a:t>  Some insecticides</a:t>
            </a:r>
            <a:br>
              <a:rPr lang="en-US" dirty="0">
                <a:solidFill>
                  <a:srgbClr val="008000"/>
                </a:solidFill>
                <a:latin typeface="Calibri" pitchFamily="34" charset="0"/>
              </a:rPr>
            </a:br>
            <a:r>
              <a:rPr lang="en-US" dirty="0">
                <a:solidFill>
                  <a:srgbClr val="008000"/>
                </a:solidFill>
                <a:latin typeface="Calibri" pitchFamily="34" charset="0"/>
              </a:rPr>
              <a:t>    control mites</a:t>
            </a:r>
          </a:p>
        </p:txBody>
      </p:sp>
      <p:sp>
        <p:nvSpPr>
          <p:cNvPr id="15373" name="Slide Number Placeholder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C2ABB1D-A405-4D3B-81A8-E59DE8EB7EF6}" type="slidenum">
              <a:rPr lang="en-US" smtClean="0"/>
              <a:pPr eaLnBrk="1" hangingPunct="1"/>
              <a:t>8</a:t>
            </a:fld>
            <a:endParaRPr lang="en-US" smtClean="0"/>
          </a:p>
        </p:txBody>
      </p:sp>
      <p:pic>
        <p:nvPicPr>
          <p:cNvPr id="15374" name="Picture 2" descr="Safer-insect-killing-soap.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08450" y="1552575"/>
            <a:ext cx="1724025" cy="17240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3267697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fade">
                                      <p:cBhvr>
                                        <p:cTn id="7" dur="500"/>
                                        <p:tgtEl>
                                          <p:spTgt spid="153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8"/>
                                        </p:tgtEl>
                                        <p:attrNameLst>
                                          <p:attrName>style.visibility</p:attrName>
                                        </p:attrNameLst>
                                      </p:cBhvr>
                                      <p:to>
                                        <p:strVal val="visible"/>
                                      </p:to>
                                    </p:set>
                                    <p:animEffect transition="in" filter="fade">
                                      <p:cBhvr>
                                        <p:cTn id="12" dur="500"/>
                                        <p:tgtEl>
                                          <p:spTgt spid="153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71"/>
                                        </p:tgtEl>
                                        <p:attrNameLst>
                                          <p:attrName>style.visibility</p:attrName>
                                        </p:attrNameLst>
                                      </p:cBhvr>
                                      <p:to>
                                        <p:strVal val="visible"/>
                                      </p:to>
                                    </p:set>
                                    <p:animEffect transition="in" filter="fade">
                                      <p:cBhvr>
                                        <p:cTn id="17" dur="500"/>
                                        <p:tgtEl>
                                          <p:spTgt spid="153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72"/>
                                        </p:tgtEl>
                                        <p:attrNameLst>
                                          <p:attrName>style.visibility</p:attrName>
                                        </p:attrNameLst>
                                      </p:cBhvr>
                                      <p:to>
                                        <p:strVal val="visible"/>
                                      </p:to>
                                    </p:set>
                                    <p:animEffect transition="in" filter="fade">
                                      <p:cBhvr>
                                        <p:cTn id="22"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15368" grpId="0"/>
      <p:bldP spid="15371" grpId="0"/>
      <p:bldP spid="153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865188" y="3276600"/>
            <a:ext cx="228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b="1">
                <a:solidFill>
                  <a:srgbClr val="008000"/>
                </a:solidFill>
                <a:latin typeface="Calibri" pitchFamily="34" charset="0"/>
              </a:rPr>
              <a:t>VERTEBRATE PESTS</a:t>
            </a:r>
          </a:p>
        </p:txBody>
      </p:sp>
      <p:pic>
        <p:nvPicPr>
          <p:cNvPr id="16387" name="Picture 7" descr="3510_2-13C copy"/>
          <p:cNvPicPr>
            <a:picLocks noChangeAspect="1" noChangeArrowheads="1"/>
          </p:cNvPicPr>
          <p:nvPr/>
        </p:nvPicPr>
        <p:blipFill>
          <a:blip r:embed="rId4" cstate="print">
            <a:extLst>
              <a:ext uri="{28A0092B-C50C-407E-A947-70E740481C1C}">
                <a14:useLocalDpi xmlns:a14="http://schemas.microsoft.com/office/drawing/2010/main" val="0"/>
              </a:ext>
            </a:extLst>
          </a:blip>
          <a:srcRect t="25391" r="5856" b="22461"/>
          <a:stretch>
            <a:fillRect/>
          </a:stretch>
        </p:blipFill>
        <p:spPr bwMode="auto">
          <a:xfrm>
            <a:off x="941388" y="1524000"/>
            <a:ext cx="2065337" cy="1716088"/>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6388" name="Picture 10" descr="I-SM-ARET-AD"/>
          <p:cNvPicPr>
            <a:picLocks noChangeAspect="1" noChangeArrowheads="1"/>
          </p:cNvPicPr>
          <p:nvPr/>
        </p:nvPicPr>
        <p:blipFill>
          <a:blip r:embed="rId5">
            <a:extLst>
              <a:ext uri="{28A0092B-C50C-407E-A947-70E740481C1C}">
                <a14:useLocalDpi xmlns:a14="http://schemas.microsoft.com/office/drawing/2010/main" val="0"/>
              </a:ext>
            </a:extLst>
          </a:blip>
          <a:srcRect l="2957" t="9000" r="2957" b="4500"/>
          <a:stretch>
            <a:fillRect/>
          </a:stretch>
        </p:blipFill>
        <p:spPr bwMode="auto">
          <a:xfrm>
            <a:off x="941388" y="4038600"/>
            <a:ext cx="2416175" cy="1458913"/>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6389" name="Text Box 11"/>
          <p:cNvSpPr txBox="1">
            <a:spLocks noChangeArrowheads="1"/>
          </p:cNvSpPr>
          <p:nvPr/>
        </p:nvSpPr>
        <p:spPr bwMode="auto">
          <a:xfrm>
            <a:off x="838200" y="5562600"/>
            <a:ext cx="1598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1400" b="1">
                <a:solidFill>
                  <a:srgbClr val="008000"/>
                </a:solidFill>
                <a:latin typeface="Calibri" pitchFamily="34" charset="0"/>
              </a:rPr>
              <a:t>SLUGS AND SNAILS</a:t>
            </a:r>
          </a:p>
        </p:txBody>
      </p:sp>
      <p:pic>
        <p:nvPicPr>
          <p:cNvPr id="16390" name="Picture 12" descr="C-CH-BAIT-LS"/>
          <p:cNvPicPr>
            <a:picLocks noChangeAspect="1" noChangeArrowheads="1"/>
          </p:cNvPicPr>
          <p:nvPr/>
        </p:nvPicPr>
        <p:blipFill>
          <a:blip r:embed="rId6" cstate="print">
            <a:extLst>
              <a:ext uri="{28A0092B-C50C-407E-A947-70E740481C1C}">
                <a14:useLocalDpi xmlns:a14="http://schemas.microsoft.com/office/drawing/2010/main" val="0"/>
              </a:ext>
            </a:extLst>
          </a:blip>
          <a:srcRect t="14474"/>
          <a:stretch>
            <a:fillRect/>
          </a:stretch>
        </p:blipFill>
        <p:spPr bwMode="auto">
          <a:xfrm>
            <a:off x="3657600" y="4038600"/>
            <a:ext cx="2590800" cy="1457325"/>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6391" name="Text Box 13"/>
          <p:cNvSpPr txBox="1">
            <a:spLocks noChangeArrowheads="1"/>
          </p:cNvSpPr>
          <p:nvPr/>
        </p:nvSpPr>
        <p:spPr bwMode="auto">
          <a:xfrm>
            <a:off x="3581400" y="5530850"/>
            <a:ext cx="2238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b="1" dirty="0">
                <a:solidFill>
                  <a:srgbClr val="FF6600"/>
                </a:solidFill>
                <a:latin typeface="Calibri" pitchFamily="34" charset="0"/>
              </a:rPr>
              <a:t>MOLLUSCICIDES</a:t>
            </a:r>
            <a:endParaRPr lang="en-US" sz="2400" dirty="0">
              <a:solidFill>
                <a:srgbClr val="FF6600"/>
              </a:solidFill>
              <a:latin typeface="Calibri" pitchFamily="34" charset="0"/>
            </a:endParaRPr>
          </a:p>
        </p:txBody>
      </p:sp>
      <p:sp>
        <p:nvSpPr>
          <p:cNvPr id="16392" name="Text Box 14"/>
          <p:cNvSpPr txBox="1">
            <a:spLocks noChangeArrowheads="1"/>
          </p:cNvSpPr>
          <p:nvPr/>
        </p:nvSpPr>
        <p:spPr bwMode="auto">
          <a:xfrm>
            <a:off x="6580188" y="3960813"/>
            <a:ext cx="18335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dirty="0">
                <a:solidFill>
                  <a:srgbClr val="008000"/>
                </a:solidFill>
                <a:latin typeface="Calibri" pitchFamily="34" charset="0"/>
              </a:rPr>
              <a:t>Examples:</a:t>
            </a:r>
          </a:p>
          <a:p>
            <a:pPr>
              <a:buFontTx/>
              <a:buChar char="•"/>
            </a:pPr>
            <a:r>
              <a:rPr lang="en-US" dirty="0">
                <a:solidFill>
                  <a:srgbClr val="008000"/>
                </a:solidFill>
                <a:latin typeface="Calibri" pitchFamily="34" charset="0"/>
              </a:rPr>
              <a:t>  </a:t>
            </a:r>
            <a:r>
              <a:rPr lang="en-US" dirty="0" err="1">
                <a:solidFill>
                  <a:srgbClr val="008000"/>
                </a:solidFill>
                <a:latin typeface="Calibri" pitchFamily="34" charset="0"/>
              </a:rPr>
              <a:t>Metaldehyde</a:t>
            </a:r>
            <a:endParaRPr lang="en-US" dirty="0">
              <a:solidFill>
                <a:srgbClr val="008000"/>
              </a:solidFill>
              <a:latin typeface="Calibri" pitchFamily="34" charset="0"/>
            </a:endParaRPr>
          </a:p>
          <a:p>
            <a:pPr>
              <a:buFontTx/>
              <a:buChar char="•"/>
            </a:pPr>
            <a:r>
              <a:rPr lang="en-US" dirty="0">
                <a:solidFill>
                  <a:srgbClr val="008000"/>
                </a:solidFill>
                <a:latin typeface="Calibri" pitchFamily="34" charset="0"/>
              </a:rPr>
              <a:t>  Iron phosphate</a:t>
            </a:r>
          </a:p>
        </p:txBody>
      </p:sp>
      <p:pic>
        <p:nvPicPr>
          <p:cNvPr id="16393" name="Picture 15" descr="C-NC-TRAP-VT"/>
          <p:cNvPicPr>
            <a:picLocks noChangeAspect="1" noChangeArrowheads="1"/>
          </p:cNvPicPr>
          <p:nvPr/>
        </p:nvPicPr>
        <p:blipFill>
          <a:blip r:embed="rId7">
            <a:extLst>
              <a:ext uri="{28A0092B-C50C-407E-A947-70E740481C1C}">
                <a14:useLocalDpi xmlns:a14="http://schemas.microsoft.com/office/drawing/2010/main" val="0"/>
              </a:ext>
            </a:extLst>
          </a:blip>
          <a:srcRect l="9134" t="11465" r="9134" b="9172"/>
          <a:stretch>
            <a:fillRect/>
          </a:stretch>
        </p:blipFill>
        <p:spPr bwMode="auto">
          <a:xfrm>
            <a:off x="3608388" y="1524000"/>
            <a:ext cx="2665412" cy="1716088"/>
          </a:xfrm>
          <a:prstGeom prst="rect">
            <a:avLst/>
          </a:prstGeom>
          <a:noFill/>
          <a:ln w="31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6394" name="Text Box 16"/>
          <p:cNvSpPr txBox="1">
            <a:spLocks noChangeArrowheads="1"/>
          </p:cNvSpPr>
          <p:nvPr/>
        </p:nvSpPr>
        <p:spPr bwMode="auto">
          <a:xfrm>
            <a:off x="3505200" y="3276600"/>
            <a:ext cx="2076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sz="2400" b="1" dirty="0">
                <a:solidFill>
                  <a:srgbClr val="FF6600"/>
                </a:solidFill>
                <a:latin typeface="Calibri" pitchFamily="34" charset="0"/>
              </a:rPr>
              <a:t>RODENTICIDES</a:t>
            </a:r>
            <a:endParaRPr lang="en-US" sz="2400" dirty="0">
              <a:solidFill>
                <a:srgbClr val="FF6600"/>
              </a:solidFill>
              <a:latin typeface="Calibri" pitchFamily="34" charset="0"/>
            </a:endParaRPr>
          </a:p>
        </p:txBody>
      </p:sp>
      <p:sp>
        <p:nvSpPr>
          <p:cNvPr id="16395" name="Text Box 17"/>
          <p:cNvSpPr txBox="1">
            <a:spLocks noChangeArrowheads="1"/>
          </p:cNvSpPr>
          <p:nvPr/>
        </p:nvSpPr>
        <p:spPr bwMode="auto">
          <a:xfrm>
            <a:off x="6580188" y="1447800"/>
            <a:ext cx="20097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dirty="0">
                <a:solidFill>
                  <a:srgbClr val="008000"/>
                </a:solidFill>
                <a:latin typeface="Calibri" pitchFamily="34" charset="0"/>
              </a:rPr>
              <a:t>Examples:</a:t>
            </a:r>
          </a:p>
          <a:p>
            <a:pPr>
              <a:buFontTx/>
              <a:buChar char="•"/>
            </a:pPr>
            <a:r>
              <a:rPr lang="en-US" dirty="0">
                <a:solidFill>
                  <a:srgbClr val="008000"/>
                </a:solidFill>
                <a:latin typeface="Calibri" pitchFamily="34" charset="0"/>
              </a:rPr>
              <a:t>  Strychnine</a:t>
            </a:r>
          </a:p>
          <a:p>
            <a:pPr>
              <a:buFontTx/>
              <a:buChar char="•"/>
            </a:pPr>
            <a:r>
              <a:rPr lang="en-US" dirty="0">
                <a:solidFill>
                  <a:srgbClr val="008000"/>
                </a:solidFill>
                <a:latin typeface="Calibri" pitchFamily="34" charset="0"/>
              </a:rPr>
              <a:t>  Warfarin</a:t>
            </a:r>
          </a:p>
          <a:p>
            <a:pPr>
              <a:buFontTx/>
              <a:buChar char="•"/>
            </a:pPr>
            <a:r>
              <a:rPr lang="en-US" dirty="0">
                <a:solidFill>
                  <a:srgbClr val="008000"/>
                </a:solidFill>
                <a:latin typeface="Calibri" pitchFamily="34" charset="0"/>
              </a:rPr>
              <a:t>  </a:t>
            </a:r>
            <a:r>
              <a:rPr lang="en-US" dirty="0" err="1">
                <a:solidFill>
                  <a:srgbClr val="008000"/>
                </a:solidFill>
                <a:latin typeface="Calibri" pitchFamily="34" charset="0"/>
              </a:rPr>
              <a:t>Diphacinone</a:t>
            </a:r>
            <a:endParaRPr lang="en-US" dirty="0">
              <a:solidFill>
                <a:srgbClr val="008000"/>
              </a:solidFill>
              <a:latin typeface="Calibri" pitchFamily="34" charset="0"/>
            </a:endParaRPr>
          </a:p>
          <a:p>
            <a:pPr>
              <a:buFontTx/>
              <a:buChar char="•"/>
            </a:pPr>
            <a:r>
              <a:rPr lang="en-US" dirty="0">
                <a:solidFill>
                  <a:srgbClr val="008000"/>
                </a:solidFill>
                <a:latin typeface="Calibri" pitchFamily="34" charset="0"/>
              </a:rPr>
              <a:t>  </a:t>
            </a:r>
            <a:r>
              <a:rPr lang="en-US" dirty="0" err="1">
                <a:solidFill>
                  <a:srgbClr val="008000"/>
                </a:solidFill>
                <a:latin typeface="Calibri" pitchFamily="34" charset="0"/>
              </a:rPr>
              <a:t>Chlorophacinone</a:t>
            </a:r>
            <a:endParaRPr lang="en-US" dirty="0">
              <a:solidFill>
                <a:srgbClr val="008000"/>
              </a:solidFill>
              <a:latin typeface="Calibri" pitchFamily="34" charset="0"/>
            </a:endParaRPr>
          </a:p>
          <a:p>
            <a:pPr>
              <a:buFontTx/>
              <a:buChar char="•"/>
            </a:pPr>
            <a:r>
              <a:rPr lang="en-US" dirty="0">
                <a:solidFill>
                  <a:srgbClr val="008000"/>
                </a:solidFill>
                <a:latin typeface="Calibri" pitchFamily="34" charset="0"/>
              </a:rPr>
              <a:t>  Zinc phosphide</a:t>
            </a:r>
          </a:p>
        </p:txBody>
      </p:sp>
      <p:sp>
        <p:nvSpPr>
          <p:cNvPr id="16396"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388DDEAE-5AFD-47EA-93B5-0719CE018AF5}" type="slidenum">
              <a:rPr lang="en-US" smtClean="0"/>
              <a:pPr eaLnBrk="1" hangingPunct="1"/>
              <a:t>9</a:t>
            </a:fld>
            <a:endParaRPr lang="en-US" smtClean="0"/>
          </a:p>
        </p:txBody>
      </p:sp>
      <p:sp>
        <p:nvSpPr>
          <p:cNvPr id="15" name="Rectangle 2"/>
          <p:cNvSpPr txBox="1">
            <a:spLocks noChangeArrowheads="1"/>
          </p:cNvSpPr>
          <p:nvPr/>
        </p:nvSpPr>
        <p:spPr bwMode="auto">
          <a:xfrm>
            <a:off x="322263" y="471488"/>
            <a:ext cx="3248025" cy="746125"/>
          </a:xfrm>
          <a:prstGeom prst="rect">
            <a:avLst/>
          </a:prstGeom>
          <a:solidFill>
            <a:schemeClr val="accent6">
              <a:lumMod val="20000"/>
              <a:lumOff val="80000"/>
            </a:schemeClr>
          </a:solidFill>
          <a:ln w="9525">
            <a:noFill/>
            <a:miter lim="800000"/>
            <a:headEnd/>
            <a:tailEnd/>
          </a:ln>
        </p:spPr>
        <p:txBody>
          <a:bodyPr anchor="ctr">
            <a:normAutofit/>
          </a:bodyPr>
          <a:lstStyle/>
          <a:p>
            <a:pPr fontAlgn="auto">
              <a:spcAft>
                <a:spcPts val="0"/>
              </a:spcAft>
              <a:defRPr/>
            </a:pPr>
            <a:r>
              <a:rPr lang="en-US" sz="2400" b="1">
                <a:latin typeface="+mj-lt"/>
                <a:ea typeface="ＭＳ Ｐゴシック" pitchFamily="-111" charset="-128"/>
                <a:cs typeface="ＭＳ Ｐゴシック" pitchFamily="-111" charset="-128"/>
              </a:rPr>
              <a:t>Pesticide Types by Pest</a:t>
            </a:r>
            <a:endParaRPr lang="en-US" sz="2400" b="1" dirty="0">
              <a:latin typeface="+mj-lt"/>
              <a:ea typeface="ＭＳ Ｐゴシック" pitchFamily="-111" charset="-128"/>
              <a:cs typeface="ＭＳ Ｐゴシック" pitchFamily="-111" charset="-128"/>
            </a:endParaRPr>
          </a:p>
        </p:txBody>
      </p:sp>
    </p:spTree>
    <p:custDataLst>
      <p:tags r:id="rId1"/>
    </p:custDataLst>
    <p:extLst>
      <p:ext uri="{BB962C8B-B14F-4D97-AF65-F5344CB8AC3E}">
        <p14:creationId xmlns:p14="http://schemas.microsoft.com/office/powerpoint/2010/main" val="219097245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94"/>
                                        </p:tgtEl>
                                        <p:attrNameLst>
                                          <p:attrName>style.visibility</p:attrName>
                                        </p:attrNameLst>
                                      </p:cBhvr>
                                      <p:to>
                                        <p:strVal val="visible"/>
                                      </p:to>
                                    </p:set>
                                    <p:animEffect transition="in" filter="fade">
                                      <p:cBhvr>
                                        <p:cTn id="7" dur="500"/>
                                        <p:tgtEl>
                                          <p:spTgt spid="163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95"/>
                                        </p:tgtEl>
                                        <p:attrNameLst>
                                          <p:attrName>style.visibility</p:attrName>
                                        </p:attrNameLst>
                                      </p:cBhvr>
                                      <p:to>
                                        <p:strVal val="visible"/>
                                      </p:to>
                                    </p:set>
                                    <p:animEffect transition="in" filter="fade">
                                      <p:cBhvr>
                                        <p:cTn id="12" dur="500"/>
                                        <p:tgtEl>
                                          <p:spTgt spid="163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91"/>
                                        </p:tgtEl>
                                        <p:attrNameLst>
                                          <p:attrName>style.visibility</p:attrName>
                                        </p:attrNameLst>
                                      </p:cBhvr>
                                      <p:to>
                                        <p:strVal val="visible"/>
                                      </p:to>
                                    </p:set>
                                    <p:animEffect transition="in" filter="fade">
                                      <p:cBhvr>
                                        <p:cTn id="17" dur="500"/>
                                        <p:tgtEl>
                                          <p:spTgt spid="1639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92"/>
                                        </p:tgtEl>
                                        <p:attrNameLst>
                                          <p:attrName>style.visibility</p:attrName>
                                        </p:attrNameLst>
                                      </p:cBhvr>
                                      <p:to>
                                        <p:strVal val="visible"/>
                                      </p:to>
                                    </p:set>
                                    <p:animEffect transition="in" filter="fade">
                                      <p:cBhvr>
                                        <p:cTn id="22"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16392" grpId="0"/>
      <p:bldP spid="16394" grpId="0"/>
      <p:bldP spid="16395" grpId="0"/>
    </p:bld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2,1403660879,C:\Documents and Settings\IPM Staff\Desktop\final narrated powerpoints\MGChap4_newrev2\Media.ppcx"/>
</p:tagLst>
</file>

<file path=ppt/tags/tag10.xml><?xml version="1.0" encoding="utf-8"?>
<p:tagLst xmlns:a="http://schemas.openxmlformats.org/drawingml/2006/main" xmlns:r="http://schemas.openxmlformats.org/officeDocument/2006/relationships" xmlns:p="http://schemas.openxmlformats.org/presentationml/2006/main">
  <p:tag name="PPSNARRATION" val="5,1403660879,C:\Documents and Settings\IPM Staff\Desktop\final narrated powerpoints\MGChap4_newrev2\Media.ppcx"/>
</p:tagLst>
</file>

<file path=ppt/tags/tag11.xml><?xml version="1.0" encoding="utf-8"?>
<p:tagLst xmlns:a="http://schemas.openxmlformats.org/drawingml/2006/main" xmlns:r="http://schemas.openxmlformats.org/officeDocument/2006/relationships" xmlns:p="http://schemas.openxmlformats.org/presentationml/2006/main">
  <p:tag name="PPSNARRATION" val="6,1403660879,C:\Documents and Settings\IPM Staff\Desktop\final narrated powerpoints\MGChap4_newrev2\Media.ppcx"/>
</p:tagLst>
</file>

<file path=ppt/tags/tag12.xml><?xml version="1.0" encoding="utf-8"?>
<p:tagLst xmlns:a="http://schemas.openxmlformats.org/drawingml/2006/main" xmlns:r="http://schemas.openxmlformats.org/officeDocument/2006/relationships" xmlns:p="http://schemas.openxmlformats.org/presentationml/2006/main">
  <p:tag name="PPSNARRATION" val="11,1403660879,C:\Documents and Settings\IPM Staff\Desktop\final narrated powerpoints\MGChap4_newrev2\Media.ppcx"/>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E030493F-512B-400E-BC78-A848D9E7837E}&quot;/&gt;&lt;filename val=&quot;C:\Documents and Settings\IPM Staff\Desktop\ENGLISH\Chapt4HQ4\data\asimages\{E030493F-512B-400E-BC78-A848D9E7837E}.png&quot;/&gt;&lt;hasEffects val=&quot;1&quot;/&gt;&lt;left val=&quot;38.28&quot;/&gt;&lt;top val=&quot;111.72&quot;/&gt;&lt;width val=&quot;640.56&quot;/&gt;&lt;height val=&quot;284.4&quot;/&gt;&lt;/ThreeDShapeInfo&gt;"/>
</p:tagLst>
</file>

<file path=ppt/tags/tag14.xml><?xml version="1.0" encoding="utf-8"?>
<p:tagLst xmlns:a="http://schemas.openxmlformats.org/drawingml/2006/main" xmlns:r="http://schemas.openxmlformats.org/officeDocument/2006/relationships" xmlns:p="http://schemas.openxmlformats.org/presentationml/2006/main">
  <p:tag name="PPSNARRATION" val="10,1403660879,C:\Documents and Settings\IPM Staff\Desktop\final narrated powerpoints\MGChap4_newrev2\Media.ppcx"/>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E515618-F9CB-49F4-8C2E-D40A0538D5A8}&quot;/&gt;&lt;filename val=&quot;C:\Documents and Settings\IPM Staff\Desktop\ENGLISH\Chapt4HQ4\data\asimages\{3E515618-F9CB-49F4-8C2E-D40A0538D5A8}.png&quot;/&gt;&lt;hasEffects val=&quot;1&quot;/&gt;&lt;left val=&quot;98.28&quot;/&gt;&lt;top val=&quot;123.72&quot;/&gt;&lt;width val=&quot;500.4&quot;/&gt;&lt;height val=&quot;319.68&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PSNARRATION" val="3,1403660879,C:\Documents and Settings\IPM Staff\Desktop\final narrated powerpoints\MGChap4_newrev2\Media.ppcx"/>
</p:tagLst>
</file>

<file path=ppt/tags/tag3.xml><?xml version="1.0" encoding="utf-8"?>
<p:tagLst xmlns:a="http://schemas.openxmlformats.org/drawingml/2006/main" xmlns:r="http://schemas.openxmlformats.org/officeDocument/2006/relationships" xmlns:p="http://schemas.openxmlformats.org/presentationml/2006/main">
  <p:tag name="PPSNARRATION" val="4,1403660879,C:\Documents and Settings\IPM Staff\Desktop\final narrated powerpoints\MGChap4_newrev2\Media.ppcx"/>
</p:tagLst>
</file>

<file path=ppt/tags/tag4.xml><?xml version="1.0" encoding="utf-8"?>
<p:tagLst xmlns:a="http://schemas.openxmlformats.org/drawingml/2006/main" xmlns:r="http://schemas.openxmlformats.org/officeDocument/2006/relationships" xmlns:p="http://schemas.openxmlformats.org/presentationml/2006/main">
  <p:tag name="PPSNARRATION" val="13,1403660879,C:\Documents and Settings\IPM Staff\Desktop\final narrated powerpoints\MGChap4_newrev2\Media.ppcx"/>
</p:tagLst>
</file>

<file path=ppt/tags/tag5.xml><?xml version="1.0" encoding="utf-8"?>
<p:tagLst xmlns:a="http://schemas.openxmlformats.org/drawingml/2006/main" xmlns:r="http://schemas.openxmlformats.org/officeDocument/2006/relationships" xmlns:p="http://schemas.openxmlformats.org/presentationml/2006/main">
  <p:tag name="PPSNARRATION" val="13,1498180221,C:\Documents and Settings\IPM Staff\Desktop\ENGLISH\MGChap1_revnew\Media.ppcx"/>
</p:tagLst>
</file>

<file path=ppt/tags/tag6.xml><?xml version="1.0" encoding="utf-8"?>
<p:tagLst xmlns:a="http://schemas.openxmlformats.org/drawingml/2006/main" xmlns:r="http://schemas.openxmlformats.org/officeDocument/2006/relationships" xmlns:p="http://schemas.openxmlformats.org/presentationml/2006/main">
  <p:tag name="MMPROD_SUBSTITUTION_ID" val="{36FB589F-EC70-4E12-A276-687607503112}"/>
</p:tagLst>
</file>

<file path=ppt/tags/tag7.xml><?xml version="1.0" encoding="utf-8"?>
<p:tagLst xmlns:a="http://schemas.openxmlformats.org/drawingml/2006/main" xmlns:r="http://schemas.openxmlformats.org/officeDocument/2006/relationships" xmlns:p="http://schemas.openxmlformats.org/presentationml/2006/main">
  <p:tag name="PPSNARRATION" val="14,1498180221,C:\Documents and Settings\IPM Staff\Desktop\ENGLISH\MGChap1_revnew\Media.ppcx"/>
</p:tagLst>
</file>

<file path=ppt/tags/tag8.xml><?xml version="1.0" encoding="utf-8"?>
<p:tagLst xmlns:a="http://schemas.openxmlformats.org/drawingml/2006/main" xmlns:r="http://schemas.openxmlformats.org/officeDocument/2006/relationships" xmlns:p="http://schemas.openxmlformats.org/presentationml/2006/main">
  <p:tag name="MMPROD_SUBSTITUTION_ID" val="{4FEF9342-596B-46E2-87C4-70BECC9E3EA3}"/>
</p:tagLst>
</file>

<file path=ppt/tags/tag9.xml><?xml version="1.0" encoding="utf-8"?>
<p:tagLst xmlns:a="http://schemas.openxmlformats.org/drawingml/2006/main" xmlns:r="http://schemas.openxmlformats.org/officeDocument/2006/relationships" xmlns:p="http://schemas.openxmlformats.org/presentationml/2006/main">
  <p:tag name="PPSNARRATION" val="16,1498180221,C:\Documents and Settings\IPM Staff\Desktop\ENGLISH\MGChap1_revnew\Media.ppcx"/>
</p:tagLst>
</file>

<file path=ppt/theme/theme1.xml><?xml version="1.0" encoding="utf-8"?>
<a:theme xmlns:a="http://schemas.openxmlformats.org/drawingml/2006/main" name="Master Gardener Templat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Master Gardener Template 3</Template>
  <TotalTime>4201</TotalTime>
  <Words>4369</Words>
  <Application>Microsoft Office PowerPoint</Application>
  <PresentationFormat>On-screen Show (4:3)</PresentationFormat>
  <Paragraphs>535</Paragraphs>
  <Slides>40</Slides>
  <Notes>32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Master Gardener Template 3</vt:lpstr>
      <vt:lpstr>Less Toxic Pesticides for Gardens and Landscapes</vt:lpstr>
      <vt:lpstr>Who We are</vt:lpstr>
      <vt:lpstr>Master Gardeners of  san Bernardino County</vt:lpstr>
      <vt:lpstr>Less Toxic Pesticides for Gardens and Landscapes</vt:lpstr>
      <vt:lpstr>Topics covered in this presentation</vt:lpstr>
      <vt:lpstr>What are Pesticides?</vt:lpstr>
      <vt:lpstr>Pesticide Types by Pest</vt:lpstr>
      <vt:lpstr>Pesticide Types by Pest</vt:lpstr>
      <vt:lpstr>PowerPoint Presentation</vt:lpstr>
      <vt:lpstr>Pesticide toxicity</vt:lpstr>
      <vt:lpstr>Read the Pesticide Label!!</vt:lpstr>
      <vt:lpstr>Don’t confuse the trade name and the active ingredient name</vt:lpstr>
      <vt:lpstr>Signal Words indicate acute toxicity</vt:lpstr>
      <vt:lpstr>Directions for use</vt:lpstr>
      <vt:lpstr>Pesticide Selectivity— Insecticides</vt:lpstr>
      <vt:lpstr>Pesticide selectivity– Herbicides</vt:lpstr>
      <vt:lpstr>Contact (nonsystemic) vs Systemic Insecticides</vt:lpstr>
      <vt:lpstr>Contact vs. Systemic Herbicides (postemergent only)</vt:lpstr>
      <vt:lpstr>Registrations and terminology</vt:lpstr>
      <vt:lpstr>OMRI.ORG</vt:lpstr>
      <vt:lpstr>What are some less toxic insecticides?</vt:lpstr>
      <vt:lpstr>Soaps vs Oils</vt:lpstr>
      <vt:lpstr>Soaps and Oils </vt:lpstr>
      <vt:lpstr>Petroleum versus plant derived oils</vt:lpstr>
      <vt:lpstr>Plant essential oils and other “25b” products</vt:lpstr>
      <vt:lpstr>http://www.epa.gov/oppbppd1/biopesticides/regtools/ 25b_list.htm#activeingredients</vt:lpstr>
      <vt:lpstr>Bt:  Bacillus thuringiensis kurstaki</vt:lpstr>
      <vt:lpstr>Other lower toxicity insecticides</vt:lpstr>
      <vt:lpstr>Ant baits: borate-based products, fipronil, hydromethylnon, sulfluramid</vt:lpstr>
      <vt:lpstr>Common home use insecticide products NOT qualifying as less toxic</vt:lpstr>
      <vt:lpstr>Iron phosphate snail &amp; slug bait</vt:lpstr>
      <vt:lpstr>Herbicides Used in Organic Systems</vt:lpstr>
      <vt:lpstr>Fungicides:  powdery mildew &amp; other foliar diseases</vt:lpstr>
      <vt:lpstr>Information on Toxicity  UC IPM Pest Notes</vt:lpstr>
      <vt:lpstr> UC IPM Home &gt; Homes, Gardens, Landscapes, and Turf &gt; Pesticides  </vt:lpstr>
      <vt:lpstr>PowerPoint Presentation</vt:lpstr>
      <vt:lpstr>PowerPoint Presentation</vt:lpstr>
      <vt:lpstr>http://www.ipm.ucdavis.edu/NATURAL/index.html</vt:lpstr>
      <vt:lpstr>Sources of Pesticide Environmental and Health Impact Information on the Web </vt:lpstr>
      <vt:lpstr>Gardening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Default</cp:lastModifiedBy>
  <cp:revision>27</cp:revision>
  <cp:lastPrinted>2013-12-05T06:37:46Z</cp:lastPrinted>
  <dcterms:created xsi:type="dcterms:W3CDTF">2013-01-30T01:12:52Z</dcterms:created>
  <dcterms:modified xsi:type="dcterms:W3CDTF">2014-03-11T01:39:46Z</dcterms:modified>
</cp:coreProperties>
</file>