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heme/themeOverride1.xml" ContentType="application/vnd.openxmlformats-officedocument.themeOverride+xml"/>
  <Override PartName="/ppt/tags/tag1.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02" r:id="rId2"/>
  </p:sldMasterIdLst>
  <p:notesMasterIdLst>
    <p:notesMasterId r:id="rId65"/>
  </p:notesMasterIdLst>
  <p:handoutMasterIdLst>
    <p:handoutMasterId r:id="rId66"/>
  </p:handoutMasterIdLst>
  <p:sldIdLst>
    <p:sldId id="356" r:id="rId3"/>
    <p:sldId id="266" r:id="rId4"/>
    <p:sldId id="357" r:id="rId5"/>
    <p:sldId id="268" r:id="rId6"/>
    <p:sldId id="269" r:id="rId7"/>
    <p:sldId id="270" r:id="rId8"/>
    <p:sldId id="359" r:id="rId9"/>
    <p:sldId id="360" r:id="rId10"/>
    <p:sldId id="361" r:id="rId11"/>
    <p:sldId id="274" r:id="rId12"/>
    <p:sldId id="275" r:id="rId13"/>
    <p:sldId id="276" r:id="rId14"/>
    <p:sldId id="277" r:id="rId15"/>
    <p:sldId id="348" r:id="rId16"/>
    <p:sldId id="338" r:id="rId17"/>
    <p:sldId id="278" r:id="rId18"/>
    <p:sldId id="280" r:id="rId19"/>
    <p:sldId id="281" r:id="rId20"/>
    <p:sldId id="354" r:id="rId21"/>
    <p:sldId id="284" r:id="rId22"/>
    <p:sldId id="282" r:id="rId23"/>
    <p:sldId id="283" r:id="rId24"/>
    <p:sldId id="351" r:id="rId25"/>
    <p:sldId id="286" r:id="rId26"/>
    <p:sldId id="285" r:id="rId27"/>
    <p:sldId id="289" r:id="rId28"/>
    <p:sldId id="290" r:id="rId29"/>
    <p:sldId id="288" r:id="rId30"/>
    <p:sldId id="291" r:id="rId31"/>
    <p:sldId id="292" r:id="rId32"/>
    <p:sldId id="293" r:id="rId33"/>
    <p:sldId id="294" r:id="rId34"/>
    <p:sldId id="315" r:id="rId35"/>
    <p:sldId id="316" r:id="rId36"/>
    <p:sldId id="317" r:id="rId37"/>
    <p:sldId id="295" r:id="rId38"/>
    <p:sldId id="365" r:id="rId39"/>
    <p:sldId id="302" r:id="rId40"/>
    <p:sldId id="304" r:id="rId41"/>
    <p:sldId id="364" r:id="rId42"/>
    <p:sldId id="306" r:id="rId43"/>
    <p:sldId id="307" r:id="rId44"/>
    <p:sldId id="308" r:id="rId45"/>
    <p:sldId id="310" r:id="rId46"/>
    <p:sldId id="311" r:id="rId47"/>
    <p:sldId id="312" r:id="rId48"/>
    <p:sldId id="313" r:id="rId49"/>
    <p:sldId id="362" r:id="rId50"/>
    <p:sldId id="319" r:id="rId51"/>
    <p:sldId id="322" r:id="rId52"/>
    <p:sldId id="323" r:id="rId53"/>
    <p:sldId id="314" r:id="rId54"/>
    <p:sldId id="320" r:id="rId55"/>
    <p:sldId id="321" r:id="rId56"/>
    <p:sldId id="343" r:id="rId57"/>
    <p:sldId id="355" r:id="rId58"/>
    <p:sldId id="324" r:id="rId59"/>
    <p:sldId id="336" r:id="rId60"/>
    <p:sldId id="326" r:id="rId61"/>
    <p:sldId id="327" r:id="rId62"/>
    <p:sldId id="328" r:id="rId63"/>
    <p:sldId id="337" r:id="rId64"/>
  </p:sldIdLst>
  <p:sldSz cx="9144000" cy="6858000" type="screen4x3"/>
  <p:notesSz cx="6950075" cy="9236075"/>
  <p:defaultTextStyle>
    <a:defPPr>
      <a:defRPr lang="en-US"/>
    </a:defPPr>
    <a:lvl1pPr algn="l" defTabSz="457200"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3ACA"/>
    <a:srgbClr val="095DFF"/>
    <a:srgbClr val="0946FF"/>
    <a:srgbClr val="0914FF"/>
    <a:srgbClr val="009900"/>
    <a:srgbClr val="00CC00"/>
    <a:srgbClr val="E6A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047" autoAdjust="0"/>
    <p:restoredTop sz="94700" autoAdjust="0"/>
  </p:normalViewPr>
  <p:slideViewPr>
    <p:cSldViewPr snapToGrid="0" snapToObjects="1">
      <p:cViewPr>
        <p:scale>
          <a:sx n="100" d="100"/>
          <a:sy n="100" d="100"/>
        </p:scale>
        <p:origin x="-72" y="-72"/>
      </p:cViewPr>
      <p:guideLst>
        <p:guide orient="horz" pos="2160"/>
        <p:guide pos="2880"/>
      </p:guideLst>
    </p:cSldViewPr>
  </p:slideViewPr>
  <p:outlineViewPr>
    <p:cViewPr>
      <p:scale>
        <a:sx n="33" d="100"/>
        <a:sy n="33" d="100"/>
      </p:scale>
      <p:origin x="53" y="0"/>
    </p:cViewPr>
  </p:outlineViewPr>
  <p:notesTextViewPr>
    <p:cViewPr>
      <p:scale>
        <a:sx n="1" d="1"/>
        <a:sy n="1" d="1"/>
      </p:scale>
      <p:origin x="0" y="0"/>
    </p:cViewPr>
  </p:notesTextViewPr>
  <p:sorterViewPr>
    <p:cViewPr>
      <p:scale>
        <a:sx n="99" d="100"/>
        <a:sy n="99" d="100"/>
      </p:scale>
      <p:origin x="0" y="13704"/>
    </p:cViewPr>
  </p:sorterViewPr>
  <p:notesViewPr>
    <p:cSldViewPr snapToGrid="0" snapToObjects="1">
      <p:cViewPr>
        <p:scale>
          <a:sx n="100" d="100"/>
          <a:sy n="100" d="100"/>
        </p:scale>
        <p:origin x="-950" y="-58"/>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a:lvl1pPr>
          </a:lstStyle>
          <a:p>
            <a:fld id="{A069B060-869B-446A-A549-C370C4693724}" type="datetimeFigureOut">
              <a:rPr lang="en-US" smtClean="0"/>
              <a:t>12/3/2014</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a:lvl1pPr>
          </a:lstStyle>
          <a:p>
            <a:fld id="{6F11D862-33D0-4A05-9529-0B3E8C74A3FA}" type="slidenum">
              <a:rPr lang="en-US" smtClean="0"/>
              <a:t>‹#›</a:t>
            </a:fld>
            <a:endParaRPr lang="en-US"/>
          </a:p>
        </p:txBody>
      </p:sp>
    </p:spTree>
    <p:extLst>
      <p:ext uri="{BB962C8B-B14F-4D97-AF65-F5344CB8AC3E}">
        <p14:creationId xmlns:p14="http://schemas.microsoft.com/office/powerpoint/2010/main" val="15528813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4" tIns="46242" rIns="92484" bIns="46242"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84" tIns="46242" rIns="92484" bIns="46242" rtlCol="0"/>
          <a:lstStyle>
            <a:lvl1pPr algn="r">
              <a:defRPr sz="1200"/>
            </a:lvl1pPr>
          </a:lstStyle>
          <a:p>
            <a:fld id="{10165721-184C-46C4-8616-15E5FA3438E0}" type="datetimeFigureOut">
              <a:rPr lang="en-US" smtClean="0"/>
              <a:t>12/3/2014</a:t>
            </a:fld>
            <a:endParaRPr lang="en-US"/>
          </a:p>
        </p:txBody>
      </p:sp>
      <p:sp>
        <p:nvSpPr>
          <p:cNvPr id="4" name="Slide Image Placeholder 3"/>
          <p:cNvSpPr>
            <a:spLocks noGrp="1" noRot="1" noChangeAspect="1"/>
          </p:cNvSpPr>
          <p:nvPr>
            <p:ph type="sldImg" idx="2"/>
          </p:nvPr>
        </p:nvSpPr>
        <p:spPr>
          <a:xfrm>
            <a:off x="1166813" y="693738"/>
            <a:ext cx="4616450" cy="3462337"/>
          </a:xfrm>
          <a:prstGeom prst="rect">
            <a:avLst/>
          </a:prstGeom>
          <a:noFill/>
          <a:ln w="12700">
            <a:solidFill>
              <a:prstClr val="black"/>
            </a:solidFill>
          </a:ln>
        </p:spPr>
        <p:txBody>
          <a:bodyPr vert="horz" lIns="92484" tIns="46242" rIns="92484" bIns="46242"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4" tIns="46242" rIns="92484" bIns="4624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11699" cy="461804"/>
          </a:xfrm>
          <a:prstGeom prst="rect">
            <a:avLst/>
          </a:prstGeom>
        </p:spPr>
        <p:txBody>
          <a:bodyPr vert="horz" lIns="92484" tIns="46242" rIns="92484" bIns="46242"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1804"/>
          </a:xfrm>
          <a:prstGeom prst="rect">
            <a:avLst/>
          </a:prstGeom>
        </p:spPr>
        <p:txBody>
          <a:bodyPr vert="horz" lIns="92484" tIns="46242" rIns="92484" bIns="46242" rtlCol="0" anchor="b"/>
          <a:lstStyle>
            <a:lvl1pPr algn="r">
              <a:defRPr sz="1200"/>
            </a:lvl1pPr>
          </a:lstStyle>
          <a:p>
            <a:fld id="{CACB52CE-041E-407A-B251-BE3EA09AE862}" type="slidenum">
              <a:rPr lang="en-US" smtClean="0"/>
              <a:t>‹#›</a:t>
            </a:fld>
            <a:endParaRPr lang="en-US"/>
          </a:p>
        </p:txBody>
      </p:sp>
    </p:spTree>
    <p:extLst>
      <p:ext uri="{BB962C8B-B14F-4D97-AF65-F5344CB8AC3E}">
        <p14:creationId xmlns:p14="http://schemas.microsoft.com/office/powerpoint/2010/main" val="2931279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08" indent="-285733" eaLnBrk="0" hangingPunct="0">
              <a:defRPr>
                <a:solidFill>
                  <a:schemeClr val="tx1"/>
                </a:solidFill>
                <a:latin typeface="Arial" charset="0"/>
              </a:defRPr>
            </a:lvl2pPr>
            <a:lvl3pPr marL="1142935" indent="-228587" eaLnBrk="0" hangingPunct="0">
              <a:defRPr>
                <a:solidFill>
                  <a:schemeClr val="tx1"/>
                </a:solidFill>
                <a:latin typeface="Arial" charset="0"/>
              </a:defRPr>
            </a:lvl3pPr>
            <a:lvl4pPr marL="1600110" indent="-228587" eaLnBrk="0" hangingPunct="0">
              <a:defRPr>
                <a:solidFill>
                  <a:schemeClr val="tx1"/>
                </a:solidFill>
                <a:latin typeface="Arial" charset="0"/>
              </a:defRPr>
            </a:lvl4pPr>
            <a:lvl5pPr marL="2057282" indent="-228587" eaLnBrk="0" hangingPunct="0">
              <a:defRPr>
                <a:solidFill>
                  <a:schemeClr val="tx1"/>
                </a:solidFill>
                <a:latin typeface="Arial" charset="0"/>
              </a:defRPr>
            </a:lvl5pPr>
            <a:lvl6pPr marL="2514457" indent="-228587" eaLnBrk="0" fontAlgn="base" hangingPunct="0">
              <a:spcBef>
                <a:spcPct val="0"/>
              </a:spcBef>
              <a:spcAft>
                <a:spcPct val="0"/>
              </a:spcAft>
              <a:defRPr>
                <a:solidFill>
                  <a:schemeClr val="tx1"/>
                </a:solidFill>
                <a:latin typeface="Arial" charset="0"/>
              </a:defRPr>
            </a:lvl6pPr>
            <a:lvl7pPr marL="2971630" indent="-228587" eaLnBrk="0" fontAlgn="base" hangingPunct="0">
              <a:spcBef>
                <a:spcPct val="0"/>
              </a:spcBef>
              <a:spcAft>
                <a:spcPct val="0"/>
              </a:spcAft>
              <a:defRPr>
                <a:solidFill>
                  <a:schemeClr val="tx1"/>
                </a:solidFill>
                <a:latin typeface="Arial" charset="0"/>
              </a:defRPr>
            </a:lvl7pPr>
            <a:lvl8pPr marL="3428803" indent="-228587" eaLnBrk="0" fontAlgn="base" hangingPunct="0">
              <a:spcBef>
                <a:spcPct val="0"/>
              </a:spcBef>
              <a:spcAft>
                <a:spcPct val="0"/>
              </a:spcAft>
              <a:defRPr>
                <a:solidFill>
                  <a:schemeClr val="tx1"/>
                </a:solidFill>
                <a:latin typeface="Arial" charset="0"/>
              </a:defRPr>
            </a:lvl8pPr>
            <a:lvl9pPr marL="3885978" indent="-228587"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3CE3C09D-ACC4-4B63-8670-BA5C87AF19A7}" type="slidenum">
              <a:rPr lang="en-US" smtClean="0"/>
              <a:pPr eaLnBrk="1" fontAlgn="base" hangingPunct="1">
                <a:spcBef>
                  <a:spcPct val="0"/>
                </a:spcBef>
                <a:spcAft>
                  <a:spcPct val="0"/>
                </a:spcAft>
              </a:pPr>
              <a:t>1</a:t>
            </a:fld>
            <a:endParaRPr lang="en-US" smtClean="0"/>
          </a:p>
        </p:txBody>
      </p:sp>
      <p:sp>
        <p:nvSpPr>
          <p:cNvPr id="614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7906F20E-5DF9-494C-979F-78C5590A4CCB}" type="slidenum">
              <a:rPr lang="en-US" smtClean="0"/>
              <a:pPr eaLnBrk="1" fontAlgn="base" hangingPunct="1">
                <a:spcBef>
                  <a:spcPct val="0"/>
                </a:spcBef>
                <a:spcAft>
                  <a:spcPct val="0"/>
                </a:spcAft>
              </a:pPr>
              <a:t>10</a:t>
            </a:fld>
            <a:endParaRPr lang="en-US" smtClean="0"/>
          </a:p>
        </p:txBody>
      </p:sp>
      <p:sp>
        <p:nvSpPr>
          <p:cNvPr id="819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B1838C30-1868-4053-A2CC-382FE0B6759E}" type="slidenum">
              <a:rPr lang="en-US" smtClean="0"/>
              <a:pPr eaLnBrk="1" fontAlgn="base" hangingPunct="1">
                <a:spcBef>
                  <a:spcPct val="0"/>
                </a:spcBef>
                <a:spcAft>
                  <a:spcPct val="0"/>
                </a:spcAft>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E2A47C7C-CFFE-4BA7-82A4-B7124ABB037E}" type="slidenum">
              <a:rPr lang="en-US" smtClean="0"/>
              <a:pPr eaLnBrk="1" fontAlgn="base" hangingPunct="1">
                <a:spcBef>
                  <a:spcPct val="0"/>
                </a:spcBef>
                <a:spcAft>
                  <a:spcPct val="0"/>
                </a:spcAft>
              </a:pPr>
              <a:t>12</a:t>
            </a:fld>
            <a:endParaRPr lang="en-US" smtClean="0"/>
          </a:p>
        </p:txBody>
      </p:sp>
      <p:sp>
        <p:nvSpPr>
          <p:cNvPr id="839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51A31274-83D7-4BA7-AE7E-34F16062094B}" type="slidenum">
              <a:rPr lang="en-US" smtClean="0"/>
              <a:pPr eaLnBrk="1" fontAlgn="base" hangingPunct="1">
                <a:spcBef>
                  <a:spcPct val="0"/>
                </a:spcBef>
                <a:spcAft>
                  <a:spcPct val="0"/>
                </a:spcAft>
              </a:pPr>
              <a:t>13</a:t>
            </a:fld>
            <a:endParaRPr lang="en-US" smtClean="0"/>
          </a:p>
        </p:txBody>
      </p:sp>
      <p:sp>
        <p:nvSpPr>
          <p:cNvPr id="849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3F0144D7-98C7-4801-81E7-142D1EAE0807}" type="slidenum">
              <a:rPr lang="en-US" smtClean="0"/>
              <a:pPr eaLnBrk="1" fontAlgn="base" hangingPunct="1">
                <a:spcBef>
                  <a:spcPct val="0"/>
                </a:spcBef>
                <a:spcAft>
                  <a:spcPct val="0"/>
                </a:spcAft>
              </a:pPr>
              <a:t>14</a:t>
            </a:fld>
            <a:endParaRPr lang="en-US" smtClean="0"/>
          </a:p>
        </p:txBody>
      </p:sp>
      <p:sp>
        <p:nvSpPr>
          <p:cNvPr id="747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6" name="Rectangle 3"/>
          <p:cNvSpPr>
            <a:spLocks noGrp="1" noChangeArrowheads="1"/>
          </p:cNvSpPr>
          <p:nvPr>
            <p:ph type="body" idx="1"/>
          </p:nvPr>
        </p:nvSpPr>
        <p:spPr bwMode="auto">
          <a:xfrm>
            <a:off x="925624" y="4385874"/>
            <a:ext cx="5098828" cy="41584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54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13300B2-CF45-423D-B45F-C765D5FF100F}"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E8E551D6-1C6E-4980-A5FC-C21E642BC6B7}" type="slidenum">
              <a:rPr lang="en-US" smtClean="0"/>
              <a:pPr eaLnBrk="1" fontAlgn="base" hangingPunct="1">
                <a:spcBef>
                  <a:spcPct val="0"/>
                </a:spcBef>
                <a:spcAft>
                  <a:spcPct val="0"/>
                </a:spcAft>
              </a:pPr>
              <a:t>16</a:t>
            </a:fld>
            <a:endParaRPr lang="en-US" smtClean="0"/>
          </a:p>
        </p:txBody>
      </p:sp>
      <p:sp>
        <p:nvSpPr>
          <p:cNvPr id="860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0E446C09-9B23-4DE5-87D9-F6E3EDF6BD0F}" type="slidenum">
              <a:rPr lang="en-US" smtClean="0"/>
              <a:pPr eaLnBrk="1" fontAlgn="base" hangingPunct="1">
                <a:spcBef>
                  <a:spcPct val="0"/>
                </a:spcBef>
                <a:spcAft>
                  <a:spcPct val="0"/>
                </a:spcAft>
              </a:pPr>
              <a:t>17</a:t>
            </a:fld>
            <a:endParaRPr lang="en-US" smtClean="0"/>
          </a:p>
        </p:txBody>
      </p:sp>
      <p:sp>
        <p:nvSpPr>
          <p:cNvPr id="880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039F8C38-1B96-4CC1-B7D5-169C24D4337C}" type="slidenum">
              <a:rPr lang="en-US" smtClean="0"/>
              <a:pPr eaLnBrk="1" fontAlgn="base" hangingPunct="1">
                <a:spcBef>
                  <a:spcPct val="0"/>
                </a:spcBef>
                <a:spcAft>
                  <a:spcPct val="0"/>
                </a:spcAft>
              </a:pPr>
              <a:t>18</a:t>
            </a:fld>
            <a:endParaRPr lang="en-US" smtClean="0"/>
          </a:p>
        </p:txBody>
      </p:sp>
      <p:sp>
        <p:nvSpPr>
          <p:cNvPr id="890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AB975E8B-BEA9-4673-9A6C-D2CA5ECA5EB4}" type="slidenum">
              <a:rPr lang="en-US" smtClean="0"/>
              <a:pPr eaLnBrk="1" fontAlgn="base" hangingPunct="1">
                <a:spcBef>
                  <a:spcPct val="0"/>
                </a:spcBef>
                <a:spcAft>
                  <a:spcPct val="0"/>
                </a:spcAft>
              </a:pPr>
              <a:t>19</a:t>
            </a:fld>
            <a:endParaRPr lang="en-US" smtClean="0"/>
          </a:p>
        </p:txBody>
      </p:sp>
      <p:sp>
        <p:nvSpPr>
          <p:cNvPr id="921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30E18CB8-12DB-4C2D-8E4D-E954A3B8BDB0}" type="slidenum">
              <a:rPr lang="en-US" smtClean="0"/>
              <a:pPr eaLnBrk="1" fontAlgn="base" hangingPunct="1">
                <a:spcBef>
                  <a:spcPct val="0"/>
                </a:spcBef>
                <a:spcAft>
                  <a:spcPct val="0"/>
                </a:spcAft>
              </a:pPr>
              <a:t>2</a:t>
            </a:fld>
            <a:endParaRPr lang="en-US" smtClean="0"/>
          </a:p>
        </p:txBody>
      </p:sp>
      <p:sp>
        <p:nvSpPr>
          <p:cNvPr id="727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0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EF36BB57-9937-487E-B6BD-831178DEFE75}" type="slidenum">
              <a:rPr lang="en-US" smtClean="0"/>
              <a:pPr eaLnBrk="1" fontAlgn="base" hangingPunct="1">
                <a:spcBef>
                  <a:spcPct val="0"/>
                </a:spcBef>
                <a:spcAft>
                  <a:spcPct val="0"/>
                </a:spcAft>
              </a:pPr>
              <a:t>21</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1D713C7-330E-4D28-8019-1D67F0E0E34B}" type="slidenum">
              <a:rPr lang="en-US" smtClean="0"/>
              <a:pPr>
                <a:defRPr/>
              </a:pPr>
              <a:t>23</a:t>
            </a:fld>
            <a:endParaRPr lang="en-US" dirty="0"/>
          </a:p>
        </p:txBody>
      </p:sp>
    </p:spTree>
    <p:extLst>
      <p:ext uri="{BB962C8B-B14F-4D97-AF65-F5344CB8AC3E}">
        <p14:creationId xmlns:p14="http://schemas.microsoft.com/office/powerpoint/2010/main" val="40065692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88C762A8-6320-4C74-A6D1-1F7D8A78B58A}" type="slidenum">
              <a:rPr lang="en-US" smtClean="0"/>
              <a:pPr eaLnBrk="1" fontAlgn="base" hangingPunct="1">
                <a:spcBef>
                  <a:spcPct val="0"/>
                </a:spcBef>
                <a:spcAft>
                  <a:spcPct val="0"/>
                </a:spcAft>
              </a:pPr>
              <a:t>25</a:t>
            </a:fld>
            <a:endParaRPr lang="en-US" smtClean="0"/>
          </a:p>
        </p:txBody>
      </p:sp>
      <p:sp>
        <p:nvSpPr>
          <p:cNvPr id="911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1775" eaLnBrk="0" hangingPunct="0">
              <a:defRPr>
                <a:solidFill>
                  <a:schemeClr val="tx1"/>
                </a:solidFill>
                <a:latin typeface="Arial" charset="0"/>
              </a:defRPr>
            </a:lvl1pPr>
            <a:lvl2pPr marL="739108" indent="-284273" defTabSz="901775" eaLnBrk="0" hangingPunct="0">
              <a:defRPr>
                <a:solidFill>
                  <a:schemeClr val="tx1"/>
                </a:solidFill>
                <a:latin typeface="Arial" charset="0"/>
              </a:defRPr>
            </a:lvl2pPr>
            <a:lvl3pPr marL="1137089" indent="-227418" defTabSz="901775" eaLnBrk="0" hangingPunct="0">
              <a:defRPr>
                <a:solidFill>
                  <a:schemeClr val="tx1"/>
                </a:solidFill>
                <a:latin typeface="Arial" charset="0"/>
              </a:defRPr>
            </a:lvl3pPr>
            <a:lvl4pPr marL="1591925" indent="-227418" defTabSz="901775" eaLnBrk="0" hangingPunct="0">
              <a:defRPr>
                <a:solidFill>
                  <a:schemeClr val="tx1"/>
                </a:solidFill>
                <a:latin typeface="Arial" charset="0"/>
              </a:defRPr>
            </a:lvl4pPr>
            <a:lvl5pPr marL="2046760" indent="-227418" defTabSz="901775" eaLnBrk="0" hangingPunct="0">
              <a:defRPr>
                <a:solidFill>
                  <a:schemeClr val="tx1"/>
                </a:solidFill>
                <a:latin typeface="Arial" charset="0"/>
              </a:defRPr>
            </a:lvl5pPr>
            <a:lvl6pPr marL="2501595" indent="-227418" defTabSz="901775" eaLnBrk="0" fontAlgn="base" hangingPunct="0">
              <a:spcBef>
                <a:spcPct val="0"/>
              </a:spcBef>
              <a:spcAft>
                <a:spcPct val="0"/>
              </a:spcAft>
              <a:defRPr>
                <a:solidFill>
                  <a:schemeClr val="tx1"/>
                </a:solidFill>
                <a:latin typeface="Arial" charset="0"/>
              </a:defRPr>
            </a:lvl6pPr>
            <a:lvl7pPr marL="2956430" indent="-227418" defTabSz="901775" eaLnBrk="0" fontAlgn="base" hangingPunct="0">
              <a:spcBef>
                <a:spcPct val="0"/>
              </a:spcBef>
              <a:spcAft>
                <a:spcPct val="0"/>
              </a:spcAft>
              <a:defRPr>
                <a:solidFill>
                  <a:schemeClr val="tx1"/>
                </a:solidFill>
                <a:latin typeface="Arial" charset="0"/>
              </a:defRPr>
            </a:lvl7pPr>
            <a:lvl8pPr marL="3411265" indent="-227418" defTabSz="901775" eaLnBrk="0" fontAlgn="base" hangingPunct="0">
              <a:spcBef>
                <a:spcPct val="0"/>
              </a:spcBef>
              <a:spcAft>
                <a:spcPct val="0"/>
              </a:spcAft>
              <a:defRPr>
                <a:solidFill>
                  <a:schemeClr val="tx1"/>
                </a:solidFill>
                <a:latin typeface="Arial" charset="0"/>
              </a:defRPr>
            </a:lvl8pPr>
            <a:lvl9pPr marL="3866101" indent="-227418" defTabSz="901775"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048CEE1C-8FEC-4225-B846-20CD9879CD8B}" type="slidenum">
              <a:rPr lang="en-US" smtClean="0">
                <a:latin typeface="Times New Roman" pitchFamily="18" charset="0"/>
                <a:ea typeface="ＭＳ Ｐゴシック" pitchFamily="34" charset="-128"/>
              </a:rPr>
              <a:pPr eaLnBrk="1" fontAlgn="base" hangingPunct="1">
                <a:spcBef>
                  <a:spcPct val="0"/>
                </a:spcBef>
                <a:spcAft>
                  <a:spcPct val="0"/>
                </a:spcAft>
              </a:pPr>
              <a:t>27</a:t>
            </a:fld>
            <a:endParaRPr lang="en-US" smtClean="0">
              <a:latin typeface="Times New Roman" pitchFamily="18" charset="0"/>
              <a:ea typeface="ＭＳ Ｐゴシック" pitchFamily="34" charset="-128"/>
            </a:endParaRPr>
          </a:p>
        </p:txBody>
      </p:sp>
      <p:sp>
        <p:nvSpPr>
          <p:cNvPr id="93187" name="Rectangle 2"/>
          <p:cNvSpPr>
            <a:spLocks noGrp="1" noRot="1" noChangeAspect="1" noChangeArrowheads="1" noTextEdit="1"/>
          </p:cNvSpPr>
          <p:nvPr>
            <p:ph type="sldImg"/>
          </p:nvPr>
        </p:nvSpPr>
        <p:spPr bwMode="auto">
          <a:xfrm>
            <a:off x="1154113" y="701675"/>
            <a:ext cx="4643437" cy="34813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8" name="Rectangle 3"/>
          <p:cNvSpPr>
            <a:spLocks noGrp="1" noChangeArrowheads="1"/>
          </p:cNvSpPr>
          <p:nvPr>
            <p:ph type="body" idx="1"/>
          </p:nvPr>
        </p:nvSpPr>
        <p:spPr bwMode="auto">
          <a:xfrm>
            <a:off x="916146" y="4415881"/>
            <a:ext cx="5117783" cy="410948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CE5202D4-1D59-420D-815F-11FEA4BF3B4F}" type="slidenum">
              <a:rPr lang="en-US" smtClean="0"/>
              <a:pPr eaLnBrk="1" fontAlgn="base" hangingPunct="1">
                <a:spcBef>
                  <a:spcPct val="0"/>
                </a:spcBef>
                <a:spcAft>
                  <a:spcPct val="0"/>
                </a:spcAft>
              </a:pPr>
              <a:t>38</a:t>
            </a:fld>
            <a:endParaRPr lang="en-US" smtClean="0"/>
          </a:p>
        </p:txBody>
      </p:sp>
      <p:sp>
        <p:nvSpPr>
          <p:cNvPr id="962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642C3686-58C8-4904-A36B-E8417E658F01}" type="slidenum">
              <a:rPr lang="en-US" smtClean="0"/>
              <a:pPr eaLnBrk="1" fontAlgn="base" hangingPunct="1">
                <a:spcBef>
                  <a:spcPct val="0"/>
                </a:spcBef>
                <a:spcAft>
                  <a:spcPct val="0"/>
                </a:spcAft>
              </a:pPr>
              <a:t>39</a:t>
            </a:fld>
            <a:endParaRPr lang="en-US" smtClean="0"/>
          </a:p>
        </p:txBody>
      </p:sp>
      <p:sp>
        <p:nvSpPr>
          <p:cNvPr id="98307" name="Rectangle 2"/>
          <p:cNvSpPr>
            <a:spLocks noGrp="1" noRot="1" noChangeAspect="1" noChangeArrowheads="1" noTextEdit="1"/>
          </p:cNvSpPr>
          <p:nvPr>
            <p:ph type="sldImg"/>
          </p:nvPr>
        </p:nvSpPr>
        <p:spPr bwMode="auto">
          <a:xfrm>
            <a:off x="1166813" y="692150"/>
            <a:ext cx="4619625" cy="34639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8" name="Rectangle 3"/>
          <p:cNvSpPr>
            <a:spLocks noGrp="1" noChangeArrowheads="1"/>
          </p:cNvSpPr>
          <p:nvPr>
            <p:ph type="body" idx="1"/>
          </p:nvPr>
        </p:nvSpPr>
        <p:spPr bwMode="auto">
          <a:xfrm>
            <a:off x="927205" y="4385874"/>
            <a:ext cx="5095669" cy="4160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199621F1-A893-4C7D-8108-AFED77B2E870}" type="slidenum">
              <a:rPr lang="en-US" smtClean="0"/>
              <a:pPr eaLnBrk="1" fontAlgn="base" hangingPunct="1">
                <a:spcBef>
                  <a:spcPct val="0"/>
                </a:spcBef>
                <a:spcAft>
                  <a:spcPct val="0"/>
                </a:spcAft>
              </a:pPr>
              <a:t>40</a:t>
            </a:fld>
            <a:endParaRPr lang="en-US" smtClean="0"/>
          </a:p>
        </p:txBody>
      </p:sp>
      <p:sp>
        <p:nvSpPr>
          <p:cNvPr id="99331" name="Rectangle 2"/>
          <p:cNvSpPr>
            <a:spLocks noGrp="1" noRot="1" noChangeAspect="1" noChangeArrowheads="1" noTextEdit="1"/>
          </p:cNvSpPr>
          <p:nvPr>
            <p:ph type="sldImg"/>
          </p:nvPr>
        </p:nvSpPr>
        <p:spPr bwMode="auto">
          <a:xfrm>
            <a:off x="1166813" y="692150"/>
            <a:ext cx="4619625" cy="34639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2" name="Rectangle 3"/>
          <p:cNvSpPr>
            <a:spLocks noGrp="1" noChangeArrowheads="1"/>
          </p:cNvSpPr>
          <p:nvPr>
            <p:ph type="body" idx="1"/>
          </p:nvPr>
        </p:nvSpPr>
        <p:spPr bwMode="auto">
          <a:xfrm>
            <a:off x="927205" y="4385874"/>
            <a:ext cx="5095669" cy="4160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txBox="1">
            <a:spLocks noGrp="1" noChangeArrowheads="1"/>
          </p:cNvSpPr>
          <p:nvPr/>
        </p:nvSpPr>
        <p:spPr bwMode="auto">
          <a:xfrm>
            <a:off x="3936270" y="8773324"/>
            <a:ext cx="3012226" cy="461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68" tIns="46234" rIns="92468" bIns="46234"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0CDA72A0-50D0-4EA8-BFF4-988B2F21BEB8}" type="slidenum">
              <a:rPr lang="en-US" sz="1200"/>
              <a:pPr algn="r" eaLnBrk="1" hangingPunct="1"/>
              <a:t>41</a:t>
            </a:fld>
            <a:endParaRPr lang="en-US" sz="1200"/>
          </a:p>
        </p:txBody>
      </p:sp>
      <p:sp>
        <p:nvSpPr>
          <p:cNvPr id="100355" name="Rectangle 2"/>
          <p:cNvSpPr>
            <a:spLocks noGrp="1" noRot="1" noChangeAspect="1" noChangeArrowheads="1" noTextEdit="1"/>
          </p:cNvSpPr>
          <p:nvPr>
            <p:ph type="sldImg"/>
          </p:nvPr>
        </p:nvSpPr>
        <p:spPr bwMode="auto">
          <a:xfrm>
            <a:off x="1166813" y="692150"/>
            <a:ext cx="4619625" cy="34639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6" name="Rectangle 3"/>
          <p:cNvSpPr>
            <a:spLocks noGrp="1" noChangeArrowheads="1"/>
          </p:cNvSpPr>
          <p:nvPr>
            <p:ph type="body" idx="1"/>
          </p:nvPr>
        </p:nvSpPr>
        <p:spPr bwMode="auto">
          <a:xfrm>
            <a:off x="927205" y="4385874"/>
            <a:ext cx="5095669" cy="4160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ADA5A19B-F4FC-4245-A873-7AFCB0B9048F}" type="slidenum">
              <a:rPr lang="en-US" smtClean="0"/>
              <a:pPr eaLnBrk="1" fontAlgn="base" hangingPunct="1">
                <a:spcBef>
                  <a:spcPct val="0"/>
                </a:spcBef>
                <a:spcAft>
                  <a:spcPct val="0"/>
                </a:spcAft>
              </a:pPr>
              <a:t>47</a:t>
            </a:fld>
            <a:endParaRPr lang="en-US" smtClean="0"/>
          </a:p>
        </p:txBody>
      </p:sp>
      <p:sp>
        <p:nvSpPr>
          <p:cNvPr id="101379" name="Rectangle 2"/>
          <p:cNvSpPr>
            <a:spLocks noGrp="1" noRot="1" noChangeAspect="1" noChangeArrowheads="1" noTextEdit="1"/>
          </p:cNvSpPr>
          <p:nvPr>
            <p:ph type="sldImg"/>
          </p:nvPr>
        </p:nvSpPr>
        <p:spPr bwMode="auto">
          <a:xfrm>
            <a:off x="1166813" y="692150"/>
            <a:ext cx="4619625" cy="34639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80" name="Rectangle 3"/>
          <p:cNvSpPr>
            <a:spLocks noGrp="1" noChangeArrowheads="1"/>
          </p:cNvSpPr>
          <p:nvPr>
            <p:ph type="body" idx="1"/>
          </p:nvPr>
        </p:nvSpPr>
        <p:spPr bwMode="auto">
          <a:xfrm>
            <a:off x="927205" y="4385874"/>
            <a:ext cx="5095669" cy="4160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1400" indent="-281308" eaLnBrk="0" hangingPunct="0">
              <a:defRPr>
                <a:solidFill>
                  <a:schemeClr val="tx1"/>
                </a:solidFill>
                <a:latin typeface="Arial" charset="0"/>
              </a:defRPr>
            </a:lvl2pPr>
            <a:lvl3pPr marL="1125231" indent="-225046" eaLnBrk="0" hangingPunct="0">
              <a:defRPr>
                <a:solidFill>
                  <a:schemeClr val="tx1"/>
                </a:solidFill>
                <a:latin typeface="Arial" charset="0"/>
              </a:defRPr>
            </a:lvl3pPr>
            <a:lvl4pPr marL="1575323" indent="-225046" eaLnBrk="0" hangingPunct="0">
              <a:defRPr>
                <a:solidFill>
                  <a:schemeClr val="tx1"/>
                </a:solidFill>
                <a:latin typeface="Arial" charset="0"/>
              </a:defRPr>
            </a:lvl4pPr>
            <a:lvl5pPr marL="2025414" indent="-225046" eaLnBrk="0" hangingPunct="0">
              <a:defRPr>
                <a:solidFill>
                  <a:schemeClr val="tx1"/>
                </a:solidFill>
                <a:latin typeface="Arial" charset="0"/>
              </a:defRPr>
            </a:lvl5pPr>
            <a:lvl6pPr marL="2475507" indent="-225046" eaLnBrk="0" fontAlgn="base" hangingPunct="0">
              <a:spcBef>
                <a:spcPct val="0"/>
              </a:spcBef>
              <a:spcAft>
                <a:spcPct val="0"/>
              </a:spcAft>
              <a:defRPr>
                <a:solidFill>
                  <a:schemeClr val="tx1"/>
                </a:solidFill>
                <a:latin typeface="Arial" charset="0"/>
              </a:defRPr>
            </a:lvl6pPr>
            <a:lvl7pPr marL="2925599" indent="-225046" eaLnBrk="0" fontAlgn="base" hangingPunct="0">
              <a:spcBef>
                <a:spcPct val="0"/>
              </a:spcBef>
              <a:spcAft>
                <a:spcPct val="0"/>
              </a:spcAft>
              <a:defRPr>
                <a:solidFill>
                  <a:schemeClr val="tx1"/>
                </a:solidFill>
                <a:latin typeface="Arial" charset="0"/>
              </a:defRPr>
            </a:lvl7pPr>
            <a:lvl8pPr marL="3375692" indent="-225046" eaLnBrk="0" fontAlgn="base" hangingPunct="0">
              <a:spcBef>
                <a:spcPct val="0"/>
              </a:spcBef>
              <a:spcAft>
                <a:spcPct val="0"/>
              </a:spcAft>
              <a:defRPr>
                <a:solidFill>
                  <a:schemeClr val="tx1"/>
                </a:solidFill>
                <a:latin typeface="Arial" charset="0"/>
              </a:defRPr>
            </a:lvl8pPr>
            <a:lvl9pPr marL="3825783" indent="-225046"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9F3B9A49-6022-4746-9DBD-E626441725D5}" type="slidenum">
              <a:rPr lang="en-US" smtClean="0"/>
              <a:pPr eaLnBrk="1" fontAlgn="base" hangingPunct="1">
                <a:spcBef>
                  <a:spcPct val="0"/>
                </a:spcBef>
                <a:spcAft>
                  <a:spcPct val="0"/>
                </a:spcAft>
              </a:pPr>
              <a:t>3</a:t>
            </a:fld>
            <a:endParaRPr lang="en-US" smtClean="0"/>
          </a:p>
        </p:txBody>
      </p:sp>
      <p:sp>
        <p:nvSpPr>
          <p:cNvPr id="645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FABE569C-DC94-4457-9B17-04EF6731B342}" type="slidenum">
              <a:rPr lang="en-US" smtClean="0"/>
              <a:pPr eaLnBrk="1" fontAlgn="base" hangingPunct="1">
                <a:spcBef>
                  <a:spcPct val="0"/>
                </a:spcBef>
                <a:spcAft>
                  <a:spcPct val="0"/>
                </a:spcAft>
              </a:pPr>
              <a:t>50</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82EA4D55-2185-4010-A4B6-37285178EDBF}" type="slidenum">
              <a:rPr lang="en-US" smtClean="0"/>
              <a:pPr eaLnBrk="1" fontAlgn="base" hangingPunct="1">
                <a:spcBef>
                  <a:spcPct val="0"/>
                </a:spcBef>
                <a:spcAft>
                  <a:spcPct val="0"/>
                </a:spcAft>
              </a:pPr>
              <a:t>51</a:t>
            </a:fld>
            <a:endParaRPr lang="en-US" smtClean="0"/>
          </a:p>
        </p:txBody>
      </p:sp>
      <p:sp>
        <p:nvSpPr>
          <p:cNvPr id="1075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4" name="Rectangle 3"/>
          <p:cNvSpPr>
            <a:spLocks noGrp="1" noChangeArrowheads="1"/>
          </p:cNvSpPr>
          <p:nvPr>
            <p:ph type="body" idx="1"/>
          </p:nvPr>
        </p:nvSpPr>
        <p:spPr bwMode="auto">
          <a:xfrm>
            <a:off x="925624" y="4385874"/>
            <a:ext cx="5098828" cy="41584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DCD6249C-ECD9-4E0E-A1FA-BA271974573B}" type="slidenum">
              <a:rPr lang="en-US" smtClean="0"/>
              <a:pPr eaLnBrk="1" fontAlgn="base" hangingPunct="1">
                <a:spcBef>
                  <a:spcPct val="0"/>
                </a:spcBef>
                <a:spcAft>
                  <a:spcPct val="0"/>
                </a:spcAft>
              </a:pPr>
              <a:t>58</a:t>
            </a:fld>
            <a:endParaRPr lang="en-US" smtClean="0"/>
          </a:p>
        </p:txBody>
      </p:sp>
      <p:sp>
        <p:nvSpPr>
          <p:cNvPr id="102403" name="Rectangle 2"/>
          <p:cNvSpPr>
            <a:spLocks noGrp="1" noRot="1" noChangeAspect="1" noChangeArrowheads="1" noTextEdit="1"/>
          </p:cNvSpPr>
          <p:nvPr>
            <p:ph type="sldImg"/>
          </p:nvPr>
        </p:nvSpPr>
        <p:spPr bwMode="auto">
          <a:xfrm>
            <a:off x="1166813" y="692150"/>
            <a:ext cx="4619625" cy="34639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4" name="Rectangle 3"/>
          <p:cNvSpPr>
            <a:spLocks noGrp="1" noChangeArrowheads="1"/>
          </p:cNvSpPr>
          <p:nvPr>
            <p:ph type="body" idx="1"/>
          </p:nvPr>
        </p:nvSpPr>
        <p:spPr bwMode="auto">
          <a:xfrm>
            <a:off x="927205" y="4385874"/>
            <a:ext cx="5095669" cy="4160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54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13300B2-CF45-423D-B45F-C765D5FF100F}" type="slidenum">
              <a:rPr lang="en-US" smtClean="0"/>
              <a:pPr fontAlgn="base">
                <a:spcBef>
                  <a:spcPct val="0"/>
                </a:spcBef>
                <a:spcAft>
                  <a:spcPct val="0"/>
                </a:spcAft>
                <a:defRPr/>
              </a:pPr>
              <a:t>60</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FFA461EE-3A3E-47DC-9858-264F6A2A4ED7}" type="slidenum">
              <a:rPr lang="en-US" smtClean="0"/>
              <a:pPr eaLnBrk="1" fontAlgn="base" hangingPunct="1">
                <a:spcBef>
                  <a:spcPct val="0"/>
                </a:spcBef>
                <a:spcAft>
                  <a:spcPct val="0"/>
                </a:spcAft>
              </a:pPr>
              <a:t>4</a:t>
            </a:fld>
            <a:endParaRPr lang="en-US" smtClean="0"/>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BAF8605C-FDFA-4A30-AEB4-79D154445ED4}" type="slidenum">
              <a:rPr lang="en-US" smtClean="0"/>
              <a:pPr eaLnBrk="1" fontAlgn="base" hangingPunct="1">
                <a:spcBef>
                  <a:spcPct val="0"/>
                </a:spcBef>
                <a:spcAft>
                  <a:spcPct val="0"/>
                </a:spcAft>
              </a:pPr>
              <a:t>5</a:t>
            </a:fld>
            <a:endParaRPr lang="en-US" smtClean="0"/>
          </a:p>
        </p:txBody>
      </p:sp>
      <p:sp>
        <p:nvSpPr>
          <p:cNvPr id="768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108" indent="-284273" eaLnBrk="0" hangingPunct="0">
              <a:defRPr>
                <a:solidFill>
                  <a:schemeClr val="tx1"/>
                </a:solidFill>
                <a:latin typeface="Arial" charset="0"/>
              </a:defRPr>
            </a:lvl2pPr>
            <a:lvl3pPr marL="1137089" indent="-227418" eaLnBrk="0" hangingPunct="0">
              <a:defRPr>
                <a:solidFill>
                  <a:schemeClr val="tx1"/>
                </a:solidFill>
                <a:latin typeface="Arial" charset="0"/>
              </a:defRPr>
            </a:lvl3pPr>
            <a:lvl4pPr marL="1591925" indent="-227418" eaLnBrk="0" hangingPunct="0">
              <a:defRPr>
                <a:solidFill>
                  <a:schemeClr val="tx1"/>
                </a:solidFill>
                <a:latin typeface="Arial" charset="0"/>
              </a:defRPr>
            </a:lvl4pPr>
            <a:lvl5pPr marL="2046760" indent="-227418" eaLnBrk="0" hangingPunct="0">
              <a:defRPr>
                <a:solidFill>
                  <a:schemeClr val="tx1"/>
                </a:solidFill>
                <a:latin typeface="Arial" charset="0"/>
              </a:defRPr>
            </a:lvl5pPr>
            <a:lvl6pPr marL="2501595" indent="-227418" eaLnBrk="0" fontAlgn="base" hangingPunct="0">
              <a:spcBef>
                <a:spcPct val="0"/>
              </a:spcBef>
              <a:spcAft>
                <a:spcPct val="0"/>
              </a:spcAft>
              <a:defRPr>
                <a:solidFill>
                  <a:schemeClr val="tx1"/>
                </a:solidFill>
                <a:latin typeface="Arial" charset="0"/>
              </a:defRPr>
            </a:lvl6pPr>
            <a:lvl7pPr marL="2956430" indent="-227418" eaLnBrk="0" fontAlgn="base" hangingPunct="0">
              <a:spcBef>
                <a:spcPct val="0"/>
              </a:spcBef>
              <a:spcAft>
                <a:spcPct val="0"/>
              </a:spcAft>
              <a:defRPr>
                <a:solidFill>
                  <a:schemeClr val="tx1"/>
                </a:solidFill>
                <a:latin typeface="Arial" charset="0"/>
              </a:defRPr>
            </a:lvl7pPr>
            <a:lvl8pPr marL="3411265" indent="-227418" eaLnBrk="0" fontAlgn="base" hangingPunct="0">
              <a:spcBef>
                <a:spcPct val="0"/>
              </a:spcBef>
              <a:spcAft>
                <a:spcPct val="0"/>
              </a:spcAft>
              <a:defRPr>
                <a:solidFill>
                  <a:schemeClr val="tx1"/>
                </a:solidFill>
                <a:latin typeface="Arial" charset="0"/>
              </a:defRPr>
            </a:lvl8pPr>
            <a:lvl9pPr marL="3866101" indent="-227418"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68E1C2A8-E316-450F-9A97-DA7F788477F0}" type="slidenum">
              <a:rPr lang="en-US" smtClean="0"/>
              <a:pPr eaLnBrk="1" fontAlgn="base" hangingPunct="1">
                <a:spcBef>
                  <a:spcPct val="0"/>
                </a:spcBef>
                <a:spcAft>
                  <a:spcPct val="0"/>
                </a:spcAft>
              </a:pPr>
              <a:t>6</a:t>
            </a:fld>
            <a:endParaRPr lang="en-US" smtClean="0"/>
          </a:p>
        </p:txBody>
      </p:sp>
      <p:sp>
        <p:nvSpPr>
          <p:cNvPr id="778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088" indent="-284266" eaLnBrk="0" hangingPunct="0">
              <a:defRPr>
                <a:solidFill>
                  <a:schemeClr val="tx1"/>
                </a:solidFill>
                <a:latin typeface="Arial" charset="0"/>
              </a:defRPr>
            </a:lvl2pPr>
            <a:lvl3pPr marL="1137059" indent="-227412" eaLnBrk="0" hangingPunct="0">
              <a:defRPr>
                <a:solidFill>
                  <a:schemeClr val="tx1"/>
                </a:solidFill>
                <a:latin typeface="Arial" charset="0"/>
              </a:defRPr>
            </a:lvl3pPr>
            <a:lvl4pPr marL="1591884" indent="-227412" eaLnBrk="0" hangingPunct="0">
              <a:defRPr>
                <a:solidFill>
                  <a:schemeClr val="tx1"/>
                </a:solidFill>
                <a:latin typeface="Arial" charset="0"/>
              </a:defRPr>
            </a:lvl4pPr>
            <a:lvl5pPr marL="2046706" indent="-227412" eaLnBrk="0" hangingPunct="0">
              <a:defRPr>
                <a:solidFill>
                  <a:schemeClr val="tx1"/>
                </a:solidFill>
                <a:latin typeface="Arial" charset="0"/>
              </a:defRPr>
            </a:lvl5pPr>
            <a:lvl6pPr marL="2501530" indent="-227412" eaLnBrk="0" fontAlgn="base" hangingPunct="0">
              <a:spcBef>
                <a:spcPct val="0"/>
              </a:spcBef>
              <a:spcAft>
                <a:spcPct val="0"/>
              </a:spcAft>
              <a:defRPr>
                <a:solidFill>
                  <a:schemeClr val="tx1"/>
                </a:solidFill>
                <a:latin typeface="Arial" charset="0"/>
              </a:defRPr>
            </a:lvl6pPr>
            <a:lvl7pPr marL="2956353" indent="-227412" eaLnBrk="0" fontAlgn="base" hangingPunct="0">
              <a:spcBef>
                <a:spcPct val="0"/>
              </a:spcBef>
              <a:spcAft>
                <a:spcPct val="0"/>
              </a:spcAft>
              <a:defRPr>
                <a:solidFill>
                  <a:schemeClr val="tx1"/>
                </a:solidFill>
                <a:latin typeface="Arial" charset="0"/>
              </a:defRPr>
            </a:lvl7pPr>
            <a:lvl8pPr marL="3411176" indent="-227412" eaLnBrk="0" fontAlgn="base" hangingPunct="0">
              <a:spcBef>
                <a:spcPct val="0"/>
              </a:spcBef>
              <a:spcAft>
                <a:spcPct val="0"/>
              </a:spcAft>
              <a:defRPr>
                <a:solidFill>
                  <a:schemeClr val="tx1"/>
                </a:solidFill>
                <a:latin typeface="Arial" charset="0"/>
              </a:defRPr>
            </a:lvl8pPr>
            <a:lvl9pPr marL="3866000" indent="-227412"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E6B4B0B5-4268-4A09-8B94-27E093F28DF3}" type="slidenum">
              <a:rPr lang="en-US" smtClean="0"/>
              <a:pPr eaLnBrk="1" fontAlgn="base" hangingPunct="1">
                <a:spcBef>
                  <a:spcPct val="0"/>
                </a:spcBef>
                <a:spcAft>
                  <a:spcPct val="0"/>
                </a:spcAft>
              </a:pPr>
              <a:t>7</a:t>
            </a:fld>
            <a:endParaRPr lang="en-US" smtClean="0"/>
          </a:p>
        </p:txBody>
      </p:sp>
      <p:sp>
        <p:nvSpPr>
          <p:cNvPr id="788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088" indent="-284266" eaLnBrk="0" hangingPunct="0">
              <a:defRPr>
                <a:solidFill>
                  <a:schemeClr val="tx1"/>
                </a:solidFill>
                <a:latin typeface="Arial" charset="0"/>
              </a:defRPr>
            </a:lvl2pPr>
            <a:lvl3pPr marL="1137059" indent="-227412" eaLnBrk="0" hangingPunct="0">
              <a:defRPr>
                <a:solidFill>
                  <a:schemeClr val="tx1"/>
                </a:solidFill>
                <a:latin typeface="Arial" charset="0"/>
              </a:defRPr>
            </a:lvl3pPr>
            <a:lvl4pPr marL="1591884" indent="-227412" eaLnBrk="0" hangingPunct="0">
              <a:defRPr>
                <a:solidFill>
                  <a:schemeClr val="tx1"/>
                </a:solidFill>
                <a:latin typeface="Arial" charset="0"/>
              </a:defRPr>
            </a:lvl4pPr>
            <a:lvl5pPr marL="2046706" indent="-227412" eaLnBrk="0" hangingPunct="0">
              <a:defRPr>
                <a:solidFill>
                  <a:schemeClr val="tx1"/>
                </a:solidFill>
                <a:latin typeface="Arial" charset="0"/>
              </a:defRPr>
            </a:lvl5pPr>
            <a:lvl6pPr marL="2501530" indent="-227412" eaLnBrk="0" fontAlgn="base" hangingPunct="0">
              <a:spcBef>
                <a:spcPct val="0"/>
              </a:spcBef>
              <a:spcAft>
                <a:spcPct val="0"/>
              </a:spcAft>
              <a:defRPr>
                <a:solidFill>
                  <a:schemeClr val="tx1"/>
                </a:solidFill>
                <a:latin typeface="Arial" charset="0"/>
              </a:defRPr>
            </a:lvl6pPr>
            <a:lvl7pPr marL="2956353" indent="-227412" eaLnBrk="0" fontAlgn="base" hangingPunct="0">
              <a:spcBef>
                <a:spcPct val="0"/>
              </a:spcBef>
              <a:spcAft>
                <a:spcPct val="0"/>
              </a:spcAft>
              <a:defRPr>
                <a:solidFill>
                  <a:schemeClr val="tx1"/>
                </a:solidFill>
                <a:latin typeface="Arial" charset="0"/>
              </a:defRPr>
            </a:lvl7pPr>
            <a:lvl8pPr marL="3411176" indent="-227412" eaLnBrk="0" fontAlgn="base" hangingPunct="0">
              <a:spcBef>
                <a:spcPct val="0"/>
              </a:spcBef>
              <a:spcAft>
                <a:spcPct val="0"/>
              </a:spcAft>
              <a:defRPr>
                <a:solidFill>
                  <a:schemeClr val="tx1"/>
                </a:solidFill>
                <a:latin typeface="Arial" charset="0"/>
              </a:defRPr>
            </a:lvl8pPr>
            <a:lvl9pPr marL="3866000" indent="-227412"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F4BBC031-D0DE-47EA-B6B2-18BFC98F8E3C}" type="slidenum">
              <a:rPr lang="en-US" smtClean="0"/>
              <a:pPr eaLnBrk="1" fontAlgn="base" hangingPunct="1">
                <a:spcBef>
                  <a:spcPct val="0"/>
                </a:spcBef>
                <a:spcAft>
                  <a:spcPct val="0"/>
                </a:spcAft>
              </a:pPr>
              <a:t>8</a:t>
            </a:fld>
            <a:endParaRPr lang="en-US" smtClean="0"/>
          </a:p>
        </p:txBody>
      </p:sp>
      <p:sp>
        <p:nvSpPr>
          <p:cNvPr id="798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9088" indent="-284266" eaLnBrk="0" hangingPunct="0">
              <a:defRPr>
                <a:solidFill>
                  <a:schemeClr val="tx1"/>
                </a:solidFill>
                <a:latin typeface="Arial" charset="0"/>
              </a:defRPr>
            </a:lvl2pPr>
            <a:lvl3pPr marL="1137059" indent="-227412" eaLnBrk="0" hangingPunct="0">
              <a:defRPr>
                <a:solidFill>
                  <a:schemeClr val="tx1"/>
                </a:solidFill>
                <a:latin typeface="Arial" charset="0"/>
              </a:defRPr>
            </a:lvl3pPr>
            <a:lvl4pPr marL="1591884" indent="-227412" eaLnBrk="0" hangingPunct="0">
              <a:defRPr>
                <a:solidFill>
                  <a:schemeClr val="tx1"/>
                </a:solidFill>
                <a:latin typeface="Arial" charset="0"/>
              </a:defRPr>
            </a:lvl4pPr>
            <a:lvl5pPr marL="2046706" indent="-227412" eaLnBrk="0" hangingPunct="0">
              <a:defRPr>
                <a:solidFill>
                  <a:schemeClr val="tx1"/>
                </a:solidFill>
                <a:latin typeface="Arial" charset="0"/>
              </a:defRPr>
            </a:lvl5pPr>
            <a:lvl6pPr marL="2501530" indent="-227412" eaLnBrk="0" fontAlgn="base" hangingPunct="0">
              <a:spcBef>
                <a:spcPct val="0"/>
              </a:spcBef>
              <a:spcAft>
                <a:spcPct val="0"/>
              </a:spcAft>
              <a:defRPr>
                <a:solidFill>
                  <a:schemeClr val="tx1"/>
                </a:solidFill>
                <a:latin typeface="Arial" charset="0"/>
              </a:defRPr>
            </a:lvl6pPr>
            <a:lvl7pPr marL="2956353" indent="-227412" eaLnBrk="0" fontAlgn="base" hangingPunct="0">
              <a:spcBef>
                <a:spcPct val="0"/>
              </a:spcBef>
              <a:spcAft>
                <a:spcPct val="0"/>
              </a:spcAft>
              <a:defRPr>
                <a:solidFill>
                  <a:schemeClr val="tx1"/>
                </a:solidFill>
                <a:latin typeface="Arial" charset="0"/>
              </a:defRPr>
            </a:lvl7pPr>
            <a:lvl8pPr marL="3411176" indent="-227412" eaLnBrk="0" fontAlgn="base" hangingPunct="0">
              <a:spcBef>
                <a:spcPct val="0"/>
              </a:spcBef>
              <a:spcAft>
                <a:spcPct val="0"/>
              </a:spcAft>
              <a:defRPr>
                <a:solidFill>
                  <a:schemeClr val="tx1"/>
                </a:solidFill>
                <a:latin typeface="Arial" charset="0"/>
              </a:defRPr>
            </a:lvl8pPr>
            <a:lvl9pPr marL="3866000" indent="-227412"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032F8BC6-0004-4FFD-8928-4F2EA75B1507}" type="slidenum">
              <a:rPr lang="en-US" smtClean="0"/>
              <a:pPr eaLnBrk="1" fontAlgn="base" hangingPunct="1">
                <a:spcBef>
                  <a:spcPct val="0"/>
                </a:spcBef>
                <a:spcAft>
                  <a:spcPct val="0"/>
                </a:spcAft>
              </a:pPr>
              <a:t>9</a:t>
            </a:fld>
            <a:endParaRPr lang="en-US" smtClean="0"/>
          </a:p>
        </p:txBody>
      </p:sp>
      <p:sp>
        <p:nvSpPr>
          <p:cNvPr id="808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490837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18D6ADDC-4987-4958-AEA9-6E78BABF6310}" type="datetimeFigureOut">
              <a:rPr lang="en-US"/>
              <a:pPr/>
              <a:t>12/3/2014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8805837-D933-4FB5-9CB8-F2E1CD5DC4DC}" type="slidenum">
              <a:rPr lang="en-US"/>
              <a:pPr/>
              <a:t>‹#›</a:t>
            </a:fld>
            <a:endParaRPr lang="en-US"/>
          </a:p>
        </p:txBody>
      </p:sp>
    </p:spTree>
    <p:extLst>
      <p:ext uri="{BB962C8B-B14F-4D97-AF65-F5344CB8AC3E}">
        <p14:creationId xmlns:p14="http://schemas.microsoft.com/office/powerpoint/2010/main" val="3236169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1720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640294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1543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1543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8316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078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4847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4549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2928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65657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4405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07852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0A4D032-359D-4260-A6A9-C16B50ABA6D2}" type="datetimeFigureOut">
              <a:rPr lang="en-US"/>
              <a:pPr/>
              <a:t>12/3/2014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633C474-3322-4E10-9AA3-11E42085AD3B}" type="slidenum">
              <a:rPr lang="en-US"/>
              <a:pPr/>
              <a:t>‹#›</a:t>
            </a:fld>
            <a:endParaRPr lang="en-US"/>
          </a:p>
        </p:txBody>
      </p:sp>
    </p:spTree>
    <p:extLst>
      <p:ext uri="{BB962C8B-B14F-4D97-AF65-F5344CB8AC3E}">
        <p14:creationId xmlns:p14="http://schemas.microsoft.com/office/powerpoint/2010/main" val="1201597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4" descr="Wave+ANRLogo_basic.jp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295275" y="5807075"/>
            <a:ext cx="88519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457200" y="1600200"/>
            <a:ext cx="822960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F002B1D9-70A4-4029-8C67-EDD37D3EC4EC}" type="datetimeFigureOut">
              <a:rPr lang="en-US"/>
              <a:pPr/>
              <a:t>12/3/2014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Calibri"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DAE84CF9-CC4A-420E-A21C-4CB7B0C8359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Lst>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hyperlink" Target="http://ucanr.edu/academicpersonnel" TargetMode="Externa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http://ucanr.edu/academicpersonnel" TargetMode="Externa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hyperlink" Target="http://ucanr.edu/academicpersonnel" TargetMode="External"/><Relationship Id="rId2" Type="http://schemas.openxmlformats.org/officeDocument/2006/relationships/hyperlink" Target="http://ucanr.edu/meritpromotion" TargetMode="Externa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3" Type="http://schemas.openxmlformats.org/officeDocument/2006/relationships/hyperlink" Target="mailto:pdtise@ucanr.edu" TargetMode="External"/><Relationship Id="rId2" Type="http://schemas.openxmlformats.org/officeDocument/2006/relationships/hyperlink" Target="mailto:cagreer@ucanr.edu" TargetMode="External"/><Relationship Id="rId1" Type="http://schemas.openxmlformats.org/officeDocument/2006/relationships/slideLayout" Target="../slideLayouts/slideLayout6.xml"/><Relationship Id="rId4" Type="http://schemas.openxmlformats.org/officeDocument/2006/relationships/hyperlink" Target="http://ucanr.edu/academicpersonne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4294967295"/>
          </p:nvPr>
        </p:nvSpPr>
        <p:spPr>
          <a:xfrm>
            <a:off x="1604211" y="3733800"/>
            <a:ext cx="6096001" cy="1752600"/>
          </a:xfrm>
        </p:spPr>
        <p:txBody>
          <a:bodyPr/>
          <a:lstStyle/>
          <a:p>
            <a:pPr marL="0" indent="0" algn="ctr" eaLnBrk="1" hangingPunct="1">
              <a:buFont typeface="Arial" charset="0"/>
              <a:buNone/>
            </a:pPr>
            <a:r>
              <a:rPr lang="en-US" b="1" dirty="0" smtClean="0">
                <a:solidFill>
                  <a:srgbClr val="E6AF00"/>
                </a:solidFill>
              </a:rPr>
              <a:t>December 3, 2014</a:t>
            </a:r>
          </a:p>
        </p:txBody>
      </p:sp>
      <p:sp>
        <p:nvSpPr>
          <p:cNvPr id="2050" name="Rectangle 2"/>
          <p:cNvSpPr>
            <a:spLocks noGrp="1" noChangeArrowheads="1"/>
          </p:cNvSpPr>
          <p:nvPr>
            <p:ph type="ctrTitle" idx="4294967295"/>
          </p:nvPr>
        </p:nvSpPr>
        <p:spPr>
          <a:xfrm>
            <a:off x="1475874" y="609600"/>
            <a:ext cx="6829926" cy="2990850"/>
          </a:xfrm>
        </p:spPr>
        <p:txBody>
          <a:bodyPr rtlCol="0">
            <a:normAutofit fontScale="90000"/>
          </a:bodyPr>
          <a:lstStyle/>
          <a:p>
            <a:pPr eaLnBrk="1" fontAlgn="auto" hangingPunct="1">
              <a:spcAft>
                <a:spcPts val="0"/>
              </a:spcAft>
              <a:defRPr/>
            </a:pPr>
            <a:r>
              <a:rPr lang="en-US" sz="5300" b="1" i="1" dirty="0" smtClean="0">
                <a:solidFill>
                  <a:schemeClr val="tx2"/>
                </a:solidFill>
              </a:rPr>
              <a:t>Promotion</a:t>
            </a:r>
            <a:r>
              <a:rPr lang="en-US" sz="4000" dirty="0" smtClean="0"/>
              <a:t/>
            </a:r>
            <a:br>
              <a:rPr lang="en-US" sz="4000" dirty="0" smtClean="0"/>
            </a:br>
            <a:r>
              <a:rPr lang="en-US" sz="4000" dirty="0" smtClean="0"/>
              <a:t/>
            </a:r>
            <a:br>
              <a:rPr lang="en-US" sz="4000" dirty="0" smtClean="0"/>
            </a:br>
            <a:r>
              <a:rPr lang="en-US" sz="3600" dirty="0" smtClean="0"/>
              <a:t>Training for </a:t>
            </a:r>
            <a:br>
              <a:rPr lang="en-US" sz="3600" dirty="0" smtClean="0"/>
            </a:br>
            <a:r>
              <a:rPr lang="en-US" sz="3600" dirty="0" smtClean="0"/>
              <a:t>Full Title Step V to Step VI</a:t>
            </a:r>
            <a:r>
              <a:rPr lang="en-US" sz="4000" dirty="0" smtClean="0"/>
              <a:t/>
            </a:r>
            <a:br>
              <a:rPr lang="en-US" sz="4000" dirty="0" smtClean="0"/>
            </a:br>
            <a:endParaRPr lang="en-US" sz="4000" dirty="0" smtClean="0"/>
          </a:p>
        </p:txBody>
      </p:sp>
    </p:spTree>
    <p:extLst>
      <p:ext uri="{BB962C8B-B14F-4D97-AF65-F5344CB8AC3E}">
        <p14:creationId xmlns:p14="http://schemas.microsoft.com/office/powerpoint/2010/main" val="13881793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914400" y="274638"/>
            <a:ext cx="7345680" cy="1143000"/>
          </a:xfrm>
        </p:spPr>
        <p:txBody>
          <a:bodyPr/>
          <a:lstStyle/>
          <a:p>
            <a:pPr eaLnBrk="1" hangingPunct="1"/>
            <a:r>
              <a:rPr lang="en-US" sz="3600" dirty="0">
                <a:solidFill>
                  <a:schemeClr val="tx2"/>
                </a:solidFill>
                <a:ea typeface="ＭＳ Ｐゴシック"/>
                <a:cs typeface="ＭＳ Ｐゴシック"/>
              </a:rPr>
              <a:t>Peer Review Committee Perspective</a:t>
            </a:r>
          </a:p>
        </p:txBody>
      </p:sp>
      <p:sp>
        <p:nvSpPr>
          <p:cNvPr id="223235" name="Rectangle 3"/>
          <p:cNvSpPr>
            <a:spLocks noGrp="1" noChangeArrowheads="1"/>
          </p:cNvSpPr>
          <p:nvPr>
            <p:ph type="body" idx="4294967295"/>
          </p:nvPr>
        </p:nvSpPr>
        <p:spPr>
          <a:xfrm>
            <a:off x="914400" y="1195316"/>
            <a:ext cx="7208292" cy="4427562"/>
          </a:xfrm>
        </p:spPr>
        <p:txBody>
          <a:bodyPr rtlCol="0">
            <a:normAutofit fontScale="92500" lnSpcReduction="10000"/>
          </a:bodyPr>
          <a:lstStyle/>
          <a:p>
            <a:pPr eaLnBrk="1" fontAlgn="auto" hangingPunct="1">
              <a:lnSpc>
                <a:spcPct val="90000"/>
              </a:lnSpc>
              <a:spcAft>
                <a:spcPts val="0"/>
              </a:spcAft>
              <a:buFont typeface="Wingdings" pitchFamily="2" charset="2"/>
              <a:buChar char="Ø"/>
              <a:defRPr/>
            </a:pPr>
            <a:endParaRPr lang="en-US" sz="2800" dirty="0" smtClean="0"/>
          </a:p>
          <a:p>
            <a:pPr eaLnBrk="1" fontAlgn="auto" hangingPunct="1">
              <a:lnSpc>
                <a:spcPct val="90000"/>
              </a:lnSpc>
              <a:spcBef>
                <a:spcPts val="0"/>
              </a:spcBef>
              <a:spcAft>
                <a:spcPts val="1200"/>
              </a:spcAft>
              <a:defRPr/>
            </a:pPr>
            <a:r>
              <a:rPr lang="en-US" sz="2200" dirty="0" smtClean="0"/>
              <a:t>Your PR is your chance to tell your story.</a:t>
            </a:r>
          </a:p>
          <a:p>
            <a:pPr eaLnBrk="1" fontAlgn="auto" hangingPunct="1">
              <a:lnSpc>
                <a:spcPct val="90000"/>
              </a:lnSpc>
              <a:spcBef>
                <a:spcPts val="0"/>
              </a:spcBef>
              <a:spcAft>
                <a:spcPts val="1200"/>
              </a:spcAft>
              <a:defRPr/>
            </a:pPr>
            <a:r>
              <a:rPr lang="en-US" sz="2200" dirty="0" smtClean="0"/>
              <a:t>Presentation is important because:</a:t>
            </a:r>
          </a:p>
          <a:p>
            <a:pPr lvl="1" eaLnBrk="1" fontAlgn="auto" hangingPunct="1">
              <a:lnSpc>
                <a:spcPct val="90000"/>
              </a:lnSpc>
              <a:spcBef>
                <a:spcPts val="0"/>
              </a:spcBef>
              <a:spcAft>
                <a:spcPts val="1200"/>
              </a:spcAft>
              <a:buFont typeface="Courier New" panose="02070309020205020404" pitchFamily="49" charset="0"/>
              <a:buChar char="o"/>
              <a:defRPr/>
            </a:pPr>
            <a:r>
              <a:rPr lang="en-US" sz="2200" dirty="0" smtClean="0"/>
              <a:t>You want the reviewer to </a:t>
            </a:r>
            <a:r>
              <a:rPr lang="en-US" sz="2200" b="1" dirty="0" smtClean="0"/>
              <a:t>enjoy</a:t>
            </a:r>
            <a:r>
              <a:rPr lang="en-US" sz="2200" dirty="0" smtClean="0"/>
              <a:t> reading your dossier! </a:t>
            </a:r>
          </a:p>
          <a:p>
            <a:pPr lvl="1" eaLnBrk="1" fontAlgn="auto" hangingPunct="1">
              <a:lnSpc>
                <a:spcPct val="90000"/>
              </a:lnSpc>
              <a:spcBef>
                <a:spcPts val="0"/>
              </a:spcBef>
              <a:spcAft>
                <a:spcPts val="1200"/>
              </a:spcAft>
              <a:buFont typeface="Courier New" panose="02070309020205020404" pitchFamily="49" charset="0"/>
              <a:buChar char="o"/>
              <a:defRPr/>
            </a:pPr>
            <a:r>
              <a:rPr lang="en-US" sz="2200" b="1" dirty="0" smtClean="0"/>
              <a:t>It needs to be easily understood by people in other programs.</a:t>
            </a:r>
          </a:p>
          <a:p>
            <a:pPr lvl="1" eaLnBrk="1" fontAlgn="auto" hangingPunct="1">
              <a:lnSpc>
                <a:spcPct val="90000"/>
              </a:lnSpc>
              <a:spcBef>
                <a:spcPts val="0"/>
              </a:spcBef>
              <a:spcAft>
                <a:spcPts val="1200"/>
              </a:spcAft>
              <a:buFont typeface="Courier New" panose="02070309020205020404" pitchFamily="49" charset="0"/>
              <a:buChar char="o"/>
              <a:defRPr/>
            </a:pPr>
            <a:r>
              <a:rPr lang="en-US" sz="2200" dirty="0" smtClean="0"/>
              <a:t>Each reviewer has a unique perspective:</a:t>
            </a:r>
          </a:p>
          <a:p>
            <a:pPr lvl="2" eaLnBrk="1" fontAlgn="auto" hangingPunct="1">
              <a:lnSpc>
                <a:spcPct val="90000"/>
              </a:lnSpc>
              <a:spcBef>
                <a:spcPts val="0"/>
              </a:spcBef>
              <a:spcAft>
                <a:spcPts val="1200"/>
              </a:spcAft>
              <a:buSzPct val="90000"/>
              <a:buFont typeface="Wingdings" pitchFamily="2" charset="2"/>
              <a:buChar char="§"/>
              <a:defRPr/>
            </a:pPr>
            <a:r>
              <a:rPr lang="en-US" sz="2200" dirty="0" smtClean="0"/>
              <a:t>Keep in mind the perspectives of those reading your PR: supervisor (e.g. CD), Ad hoc Committee and /or members of Peer Review Committee.</a:t>
            </a:r>
          </a:p>
          <a:p>
            <a:pPr lvl="2" eaLnBrk="1" fontAlgn="auto" hangingPunct="1">
              <a:lnSpc>
                <a:spcPct val="90000"/>
              </a:lnSpc>
              <a:spcBef>
                <a:spcPts val="0"/>
              </a:spcBef>
              <a:spcAft>
                <a:spcPts val="1200"/>
              </a:spcAft>
              <a:buSzPct val="90000"/>
              <a:buFont typeface="Wingdings" pitchFamily="2" charset="2"/>
              <a:buChar char="§"/>
              <a:defRPr/>
            </a:pPr>
            <a:r>
              <a:rPr lang="en-US" sz="2200" dirty="0" smtClean="0"/>
              <a:t>Reviewers may not be familiar with you or your specific program.</a:t>
            </a:r>
          </a:p>
          <a:p>
            <a:pPr lvl="1" eaLnBrk="1" fontAlgn="auto" hangingPunct="1">
              <a:lnSpc>
                <a:spcPct val="90000"/>
              </a:lnSpc>
              <a:spcAft>
                <a:spcPts val="0"/>
              </a:spcAft>
              <a:buFont typeface="Wingdings" pitchFamily="2" charset="2"/>
              <a:buChar char="Ø"/>
              <a:defRPr/>
            </a:pPr>
            <a:endParaRPr lang="en-US" sz="2400" dirty="0" smtClean="0"/>
          </a:p>
          <a:p>
            <a:pPr eaLnBrk="1" fontAlgn="auto" hangingPunct="1">
              <a:lnSpc>
                <a:spcPct val="90000"/>
              </a:lnSpc>
              <a:spcAft>
                <a:spcPts val="0"/>
              </a:spcAft>
              <a:buFont typeface="Arial" pitchFamily="34" charset="0"/>
              <a:buChar char="•"/>
              <a:defRPr/>
            </a:pPr>
            <a:endParaRPr lang="en-US" sz="2800" dirty="0" smtClean="0"/>
          </a:p>
        </p:txBody>
      </p:sp>
    </p:spTree>
    <p:extLst>
      <p:ext uri="{BB962C8B-B14F-4D97-AF65-F5344CB8AC3E}">
        <p14:creationId xmlns:p14="http://schemas.microsoft.com/office/powerpoint/2010/main" val="1205830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4294967295"/>
          </p:nvPr>
        </p:nvSpPr>
        <p:spPr>
          <a:xfrm>
            <a:off x="819150" y="1066800"/>
            <a:ext cx="7696200" cy="2466975"/>
          </a:xfrm>
          <a:solidFill>
            <a:srgbClr val="009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0">
            <a:schemeClr val="accent1"/>
          </a:lnRef>
          <a:fillRef idx="3">
            <a:schemeClr val="accent1"/>
          </a:fillRef>
          <a:effectRef idx="3">
            <a:schemeClr val="accent1"/>
          </a:effectRef>
          <a:fontRef idx="minor">
            <a:schemeClr val="lt1"/>
          </a:fontRef>
        </p:style>
        <p:txBody>
          <a:bodyPr/>
          <a:lstStyle/>
          <a:p>
            <a:pPr eaLnBrk="1" hangingPunct="1">
              <a:buFont typeface="Wingdings" pitchFamily="2" charset="2"/>
              <a:buChar char="n"/>
            </a:pPr>
            <a:endParaRPr lang="en-US" dirty="0" smtClean="0"/>
          </a:p>
          <a:p>
            <a:pPr algn="ctr" eaLnBrk="1" hangingPunct="1">
              <a:buFont typeface="Wingdings" pitchFamily="2" charset="2"/>
              <a:buNone/>
            </a:pPr>
            <a:r>
              <a:rPr lang="en-US" sz="3600" dirty="0" smtClean="0"/>
              <a:t>Any questions regarding </a:t>
            </a:r>
          </a:p>
          <a:p>
            <a:pPr algn="ctr" eaLnBrk="1" hangingPunct="1">
              <a:buFont typeface="Wingdings" pitchFamily="2" charset="2"/>
              <a:buNone/>
            </a:pPr>
            <a:r>
              <a:rPr lang="en-US" sz="3600" dirty="0" smtClean="0"/>
              <a:t>The Peer Review Committee?</a:t>
            </a:r>
          </a:p>
        </p:txBody>
      </p:sp>
    </p:spTree>
    <p:extLst>
      <p:ext uri="{BB962C8B-B14F-4D97-AF65-F5344CB8AC3E}">
        <p14:creationId xmlns:p14="http://schemas.microsoft.com/office/powerpoint/2010/main" val="4107118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idx="4294967295"/>
          </p:nvPr>
        </p:nvSpPr>
        <p:spPr>
          <a:xfrm>
            <a:off x="929640" y="236140"/>
            <a:ext cx="7330440" cy="715962"/>
          </a:xfrm>
        </p:spPr>
        <p:txBody>
          <a:bodyPr rtlCol="0">
            <a:normAutofit/>
          </a:bodyPr>
          <a:lstStyle/>
          <a:p>
            <a:pPr>
              <a:defRPr/>
            </a:pPr>
            <a:r>
              <a:rPr lang="en-US" sz="3600" dirty="0">
                <a:solidFill>
                  <a:schemeClr val="tx2"/>
                </a:solidFill>
                <a:ea typeface="ＭＳ Ｐゴシック"/>
                <a:cs typeface="ＭＳ Ｐゴシック"/>
              </a:rPr>
              <a:t>Ad Hoc Committees</a:t>
            </a:r>
          </a:p>
        </p:txBody>
      </p:sp>
      <p:sp>
        <p:nvSpPr>
          <p:cNvPr id="16387" name="Rectangle 3"/>
          <p:cNvSpPr>
            <a:spLocks noGrp="1" noChangeArrowheads="1"/>
          </p:cNvSpPr>
          <p:nvPr>
            <p:ph type="body" idx="4294967295"/>
          </p:nvPr>
        </p:nvSpPr>
        <p:spPr>
          <a:xfrm>
            <a:off x="929640" y="1089262"/>
            <a:ext cx="7330440" cy="4630857"/>
          </a:xfrm>
        </p:spPr>
        <p:txBody>
          <a:bodyPr/>
          <a:lstStyle/>
          <a:p>
            <a:pPr>
              <a:spcBef>
                <a:spcPts val="0"/>
              </a:spcBef>
              <a:spcAft>
                <a:spcPts val="1800"/>
              </a:spcAft>
            </a:pPr>
            <a:r>
              <a:rPr lang="en-US" sz="2000" dirty="0" smtClean="0"/>
              <a:t>Ad Hoc Committees will be established for all promotions including any/all accelerated promotions:</a:t>
            </a:r>
          </a:p>
          <a:p>
            <a:pPr lvl="2" eaLnBrk="1" hangingPunct="1">
              <a:spcBef>
                <a:spcPts val="0"/>
              </a:spcBef>
              <a:spcAft>
                <a:spcPts val="1800"/>
              </a:spcAft>
            </a:pPr>
            <a:r>
              <a:rPr lang="en-US" sz="2000" dirty="0" smtClean="0"/>
              <a:t>Assistant to Associate</a:t>
            </a:r>
          </a:p>
          <a:p>
            <a:pPr lvl="2" eaLnBrk="1" hangingPunct="1">
              <a:spcBef>
                <a:spcPts val="0"/>
              </a:spcBef>
              <a:spcAft>
                <a:spcPts val="1800"/>
              </a:spcAft>
            </a:pPr>
            <a:r>
              <a:rPr lang="en-US" sz="2000" dirty="0" smtClean="0"/>
              <a:t>Associate to Full Title</a:t>
            </a:r>
          </a:p>
          <a:p>
            <a:pPr lvl="2" eaLnBrk="1" hangingPunct="1">
              <a:spcBef>
                <a:spcPts val="0"/>
              </a:spcBef>
              <a:spcAft>
                <a:spcPts val="1800"/>
              </a:spcAft>
            </a:pPr>
            <a:r>
              <a:rPr lang="en-US" sz="2000" b="1" dirty="0" smtClean="0">
                <a:solidFill>
                  <a:srgbClr val="363ACA"/>
                </a:solidFill>
              </a:rPr>
              <a:t>Full Title V to Full Title VI</a:t>
            </a:r>
          </a:p>
          <a:p>
            <a:pPr>
              <a:spcBef>
                <a:spcPts val="0"/>
              </a:spcBef>
              <a:spcAft>
                <a:spcPts val="1800"/>
              </a:spcAft>
              <a:buFont typeface="Arial" charset="0"/>
              <a:buChar char="•"/>
            </a:pPr>
            <a:r>
              <a:rPr lang="en-US" sz="2000" dirty="0" smtClean="0"/>
              <a:t>All candidates in the third term will receive an Ad hoc review before receiving indefinite status.</a:t>
            </a:r>
          </a:p>
          <a:p>
            <a:pPr>
              <a:spcBef>
                <a:spcPts val="0"/>
              </a:spcBef>
              <a:spcAft>
                <a:spcPts val="1800"/>
              </a:spcAft>
              <a:buFont typeface="Arial" charset="0"/>
              <a:buChar char="•"/>
            </a:pPr>
            <a:r>
              <a:rPr lang="en-US" sz="2000" dirty="0" smtClean="0"/>
              <a:t>Also upon request of candidate, CD or other ANR leaders.</a:t>
            </a:r>
          </a:p>
          <a:p>
            <a:pPr>
              <a:spcBef>
                <a:spcPts val="0"/>
              </a:spcBef>
              <a:spcAft>
                <a:spcPts val="1800"/>
              </a:spcAft>
              <a:buFont typeface="Arial" charset="0"/>
              <a:buChar char="•"/>
            </a:pPr>
            <a:r>
              <a:rPr lang="en-US" sz="2000" dirty="0" smtClean="0"/>
              <a:t>All  program areas are represented within each Ad hoc and no longer isolated by program area since expectations are the same for all.</a:t>
            </a:r>
          </a:p>
          <a:p>
            <a:pPr lvl="1" eaLnBrk="1" hangingPunct="1">
              <a:lnSpc>
                <a:spcPct val="90000"/>
              </a:lnSpc>
              <a:buFont typeface="Arial" charset="0"/>
              <a:buNone/>
            </a:pPr>
            <a:endParaRPr lang="en-US" dirty="0" smtClean="0"/>
          </a:p>
        </p:txBody>
      </p:sp>
    </p:spTree>
    <p:extLst>
      <p:ext uri="{BB962C8B-B14F-4D97-AF65-F5344CB8AC3E}">
        <p14:creationId xmlns:p14="http://schemas.microsoft.com/office/powerpoint/2010/main" val="1370578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idx="4294967295"/>
          </p:nvPr>
        </p:nvSpPr>
        <p:spPr>
          <a:xfrm>
            <a:off x="666750" y="246856"/>
            <a:ext cx="7696200" cy="1200944"/>
          </a:xfrm>
        </p:spPr>
        <p:txBody>
          <a:bodyPr rtlCol="0">
            <a:normAutofit fontScale="90000"/>
          </a:bodyPr>
          <a:lstStyle/>
          <a:p>
            <a:pPr eaLnBrk="1" fontAlgn="auto" hangingPunct="1">
              <a:spcAft>
                <a:spcPts val="0"/>
              </a:spcAft>
              <a:defRPr/>
            </a:pPr>
            <a:r>
              <a:rPr lang="en-US" dirty="0" smtClean="0"/>
              <a:t> </a:t>
            </a:r>
            <a:br>
              <a:rPr lang="en-US" dirty="0" smtClean="0"/>
            </a:br>
            <a:r>
              <a:rPr lang="en-US" sz="4000" dirty="0">
                <a:solidFill>
                  <a:schemeClr val="tx2"/>
                </a:solidFill>
                <a:ea typeface="ＭＳ Ｐゴシック"/>
                <a:cs typeface="ＭＳ Ｐゴシック"/>
              </a:rPr>
              <a:t>APU	            AAC PC</a:t>
            </a:r>
            <a:r>
              <a:rPr lang="en-US" dirty="0" smtClean="0"/>
              <a:t/>
            </a:r>
            <a:br>
              <a:rPr lang="en-US" dirty="0" smtClean="0"/>
            </a:br>
            <a:endParaRPr lang="en-US" dirty="0" smtClean="0"/>
          </a:p>
        </p:txBody>
      </p:sp>
      <p:sp>
        <p:nvSpPr>
          <p:cNvPr id="17411" name="Rectangle 3"/>
          <p:cNvSpPr>
            <a:spLocks noGrp="1" noChangeArrowheads="1"/>
          </p:cNvSpPr>
          <p:nvPr>
            <p:ph type="body" idx="4294967295"/>
          </p:nvPr>
        </p:nvSpPr>
        <p:spPr>
          <a:xfrm>
            <a:off x="942975" y="1447800"/>
            <a:ext cx="7620000" cy="4106839"/>
          </a:xfrm>
        </p:spPr>
        <p:txBody>
          <a:bodyPr/>
          <a:lstStyle/>
          <a:p>
            <a:pPr>
              <a:spcBef>
                <a:spcPts val="0"/>
              </a:spcBef>
              <a:spcAft>
                <a:spcPts val="1800"/>
              </a:spcAft>
            </a:pPr>
            <a:r>
              <a:rPr lang="en-US" dirty="0" smtClean="0"/>
              <a:t>Academic Personnel Unit will work with AAC Personnel Committee to recommend the Ad hoc Committee membership to Associate Vice President.</a:t>
            </a:r>
          </a:p>
          <a:p>
            <a:pPr>
              <a:spcBef>
                <a:spcPts val="0"/>
              </a:spcBef>
              <a:spcAft>
                <a:spcPts val="1800"/>
              </a:spcAft>
            </a:pPr>
            <a:r>
              <a:rPr lang="en-US" dirty="0" smtClean="0"/>
              <a:t>Associate Vice President appoints the Ad hoc Committees.</a:t>
            </a:r>
          </a:p>
        </p:txBody>
      </p:sp>
      <p:sp>
        <p:nvSpPr>
          <p:cNvPr id="4" name="Left-Right Arrow 3"/>
          <p:cNvSpPr/>
          <p:nvPr/>
        </p:nvSpPr>
        <p:spPr>
          <a:xfrm>
            <a:off x="3797631" y="675672"/>
            <a:ext cx="914400" cy="392112"/>
          </a:xfrm>
          <a:prstGeom prst="leftRightArrow">
            <a:avLst/>
          </a:prstGeom>
        </p:spPr>
        <p:style>
          <a:lnRef idx="2">
            <a:schemeClr val="accent1">
              <a:shade val="50000"/>
            </a:schemeClr>
          </a:lnRef>
          <a:fillRef idx="1002">
            <a:schemeClr val="dk2"/>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11899875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960119" y="0"/>
            <a:ext cx="7284721" cy="1143000"/>
          </a:xfrm>
        </p:spPr>
        <p:txBody>
          <a:bodyPr/>
          <a:lstStyle/>
          <a:p>
            <a:pPr eaLnBrk="1" hangingPunct="1"/>
            <a:r>
              <a:rPr lang="en-US" sz="3600" dirty="0">
                <a:solidFill>
                  <a:schemeClr val="tx2"/>
                </a:solidFill>
                <a:ea typeface="ＭＳ Ｐゴシック"/>
                <a:cs typeface="ＭＳ Ｐゴシック"/>
              </a:rPr>
              <a:t>AAC Personnel Committee </a:t>
            </a:r>
          </a:p>
        </p:txBody>
      </p:sp>
      <p:sp>
        <p:nvSpPr>
          <p:cNvPr id="7171" name="Rectangle 3"/>
          <p:cNvSpPr>
            <a:spLocks noGrp="1" noChangeArrowheads="1"/>
          </p:cNvSpPr>
          <p:nvPr>
            <p:ph type="body" idx="4294967295"/>
          </p:nvPr>
        </p:nvSpPr>
        <p:spPr>
          <a:xfrm>
            <a:off x="960120" y="838200"/>
            <a:ext cx="7284720" cy="5029200"/>
          </a:xfrm>
        </p:spPr>
        <p:txBody>
          <a:bodyPr/>
          <a:lstStyle/>
          <a:p>
            <a:pPr>
              <a:lnSpc>
                <a:spcPct val="90000"/>
              </a:lnSpc>
              <a:spcBef>
                <a:spcPct val="50000"/>
              </a:spcBef>
            </a:pPr>
            <a:r>
              <a:rPr lang="en-US" sz="2300" dirty="0" smtClean="0"/>
              <a:t>Work with UC ANR Academic Personnel Unit to coordinate the academic merit &amp; promotion process. </a:t>
            </a:r>
          </a:p>
          <a:p>
            <a:pPr>
              <a:lnSpc>
                <a:spcPct val="90000"/>
              </a:lnSpc>
              <a:spcBef>
                <a:spcPct val="50000"/>
              </a:spcBef>
            </a:pPr>
            <a:r>
              <a:rPr lang="en-US" sz="2300" dirty="0" smtClean="0"/>
              <a:t>Assures process is fair and understandable.</a:t>
            </a:r>
          </a:p>
          <a:p>
            <a:pPr>
              <a:lnSpc>
                <a:spcPct val="90000"/>
              </a:lnSpc>
              <a:spcBef>
                <a:spcPct val="50000"/>
              </a:spcBef>
            </a:pPr>
            <a:r>
              <a:rPr lang="en-US" sz="2300" dirty="0" smtClean="0"/>
              <a:t>Facilitates training with UC ANR APU. </a:t>
            </a:r>
          </a:p>
          <a:p>
            <a:pPr>
              <a:lnSpc>
                <a:spcPct val="90000"/>
              </a:lnSpc>
              <a:spcBef>
                <a:spcPct val="50000"/>
              </a:spcBef>
            </a:pPr>
            <a:r>
              <a:rPr lang="en-US" sz="2300" dirty="0" smtClean="0"/>
              <a:t>Recommends nominations for Ad hoc review committees.</a:t>
            </a:r>
          </a:p>
          <a:p>
            <a:pPr>
              <a:lnSpc>
                <a:spcPct val="90000"/>
              </a:lnSpc>
              <a:spcBef>
                <a:spcPct val="50000"/>
              </a:spcBef>
            </a:pPr>
            <a:r>
              <a:rPr lang="en-US" sz="2300" dirty="0" smtClean="0"/>
              <a:t>Provides Ad hoc committee chair training.</a:t>
            </a:r>
          </a:p>
          <a:p>
            <a:pPr>
              <a:lnSpc>
                <a:spcPct val="90000"/>
              </a:lnSpc>
              <a:spcBef>
                <a:spcPct val="50000"/>
              </a:spcBef>
            </a:pPr>
            <a:r>
              <a:rPr lang="en-US" sz="2300" dirty="0" smtClean="0"/>
              <a:t>Reviews Ad hoc committee reports</a:t>
            </a:r>
            <a:r>
              <a:rPr lang="en-US" sz="2300" i="1" dirty="0" smtClean="0"/>
              <a:t> </a:t>
            </a:r>
            <a:r>
              <a:rPr lang="en-US" sz="2300" dirty="0" smtClean="0"/>
              <a:t>for constructive, mentoring advice that helps an academic improve in the future.</a:t>
            </a:r>
          </a:p>
          <a:p>
            <a:pPr>
              <a:lnSpc>
                <a:spcPct val="90000"/>
              </a:lnSpc>
              <a:spcBef>
                <a:spcPct val="50000"/>
              </a:spcBef>
            </a:pPr>
            <a:r>
              <a:rPr lang="en-US" sz="2300" dirty="0" smtClean="0"/>
              <a:t>Reviews all negative recommendations on cases reviewed by PRC before being sent to AVP.</a:t>
            </a:r>
          </a:p>
          <a:p>
            <a:pPr>
              <a:lnSpc>
                <a:spcPct val="90000"/>
              </a:lnSpc>
              <a:spcBef>
                <a:spcPct val="50000"/>
              </a:spcBef>
            </a:pPr>
            <a:endParaRPr lang="en-US" sz="2400" dirty="0" smtClean="0"/>
          </a:p>
        </p:txBody>
      </p:sp>
    </p:spTree>
    <p:extLst>
      <p:ext uri="{BB962C8B-B14F-4D97-AF65-F5344CB8AC3E}">
        <p14:creationId xmlns:p14="http://schemas.microsoft.com/office/powerpoint/2010/main" val="5933763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idx="4294967295"/>
          </p:nvPr>
        </p:nvSpPr>
        <p:spPr>
          <a:xfrm>
            <a:off x="945100" y="4598495"/>
            <a:ext cx="7244829" cy="1249856"/>
          </a:xfrm>
        </p:spPr>
        <p:txBody>
          <a:bodyPr rtlCol="0">
            <a:normAutofit fontScale="90000"/>
          </a:bodyPr>
          <a:lstStyle/>
          <a:p>
            <a:pPr algn="l" fontAlgn="auto">
              <a:spcAft>
                <a:spcPts val="1200"/>
              </a:spcAft>
              <a:defRPr/>
            </a:pPr>
            <a:r>
              <a:rPr lang="en-US" sz="2400" dirty="0" smtClean="0"/>
              <a:t/>
            </a:r>
            <a:br>
              <a:rPr lang="en-US" sz="2400" dirty="0" smtClean="0"/>
            </a:br>
            <a:r>
              <a:rPr lang="en-US" sz="1800" dirty="0" smtClean="0"/>
              <a:t/>
            </a:r>
            <a:br>
              <a:rPr lang="en-US" sz="1800" dirty="0" smtClean="0"/>
            </a:br>
            <a:r>
              <a:rPr lang="en-US" sz="1800" b="1" dirty="0" smtClean="0"/>
              <a:t>Ad </a:t>
            </a:r>
            <a:r>
              <a:rPr lang="en-US" sz="1800" b="1" dirty="0"/>
              <a:t>Hoc Committees </a:t>
            </a:r>
            <a:r>
              <a:rPr lang="en-US" sz="1800" dirty="0"/>
              <a:t>to be developed for specific actions:  Assistant to </a:t>
            </a:r>
            <a:r>
              <a:rPr lang="en-US" sz="1800" dirty="0" smtClean="0"/>
              <a:t>Associate, Associate </a:t>
            </a:r>
            <a:r>
              <a:rPr lang="en-US" sz="1800" dirty="0"/>
              <a:t>to Full Title, and Full Title V to Full Title VI (and for Advisors </a:t>
            </a:r>
            <a:r>
              <a:rPr lang="en-US" sz="1800" dirty="0" smtClean="0"/>
              <a:t>/Specialists seeking </a:t>
            </a:r>
            <a:r>
              <a:rPr lang="en-US" sz="1800" dirty="0"/>
              <a:t>Indefinite </a:t>
            </a:r>
            <a:r>
              <a:rPr lang="en-US" sz="1800" dirty="0" smtClean="0"/>
              <a:t>Status).</a:t>
            </a:r>
            <a:r>
              <a:rPr lang="en-US" sz="1800" dirty="0"/>
              <a:t/>
            </a:r>
            <a:br>
              <a:rPr lang="en-US" sz="1800" dirty="0"/>
            </a:br>
            <a:r>
              <a:rPr lang="en-US" sz="1800" b="1" dirty="0" smtClean="0"/>
              <a:t>For Candidates in SSPs</a:t>
            </a:r>
            <a:r>
              <a:rPr lang="en-US" sz="1800" dirty="0" smtClean="0"/>
              <a:t>, the SSP Director will provide an evaluation in addition to the CDs.  For example, Directors for the following SSPs:  IPM, MG, YFC (NFCS, 4-H).</a:t>
            </a:r>
            <a:br>
              <a:rPr lang="en-US" sz="1800" dirty="0" smtClean="0"/>
            </a:br>
            <a:endParaRPr lang="en-US" dirty="0" smtClean="0"/>
          </a:p>
        </p:txBody>
      </p:sp>
      <p:sp>
        <p:nvSpPr>
          <p:cNvPr id="12" name="Rectangle 2"/>
          <p:cNvSpPr txBox="1">
            <a:spLocks noChangeArrowheads="1"/>
          </p:cNvSpPr>
          <p:nvPr/>
        </p:nvSpPr>
        <p:spPr bwMode="auto">
          <a:xfrm>
            <a:off x="945100" y="449807"/>
            <a:ext cx="725507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sz="3600">
                <a:solidFill>
                  <a:schemeClr val="tx2"/>
                </a:solidFill>
                <a:ea typeface="ＭＳ Ｐゴシック"/>
                <a:cs typeface="ＭＳ Ｐゴシック"/>
              </a:rPr>
              <a:t>For </a:t>
            </a:r>
            <a:r>
              <a:rPr lang="en-US" sz="3600" smtClean="0">
                <a:solidFill>
                  <a:schemeClr val="tx2"/>
                </a:solidFill>
                <a:ea typeface="ＭＳ Ｐゴシック"/>
                <a:cs typeface="ＭＳ Ｐゴシック"/>
              </a:rPr>
              <a:t>Advisors/Specialists</a:t>
            </a:r>
            <a:endParaRPr lang="en-US" sz="3600" dirty="0">
              <a:solidFill>
                <a:schemeClr val="tx2"/>
              </a:solidFill>
              <a:ea typeface="ＭＳ Ｐゴシック"/>
              <a:cs typeface="ＭＳ Ｐゴシック"/>
            </a:endParaRPr>
          </a:p>
        </p:txBody>
      </p:sp>
      <p:graphicFrame>
        <p:nvGraphicFramePr>
          <p:cNvPr id="2" name="Table 1"/>
          <p:cNvGraphicFramePr>
            <a:graphicFrameLocks noGrp="1"/>
          </p:cNvGraphicFramePr>
          <p:nvPr>
            <p:extLst>
              <p:ext uri="{D42A27DB-BD31-4B8C-83A1-F6EECF244321}">
                <p14:modId xmlns:p14="http://schemas.microsoft.com/office/powerpoint/2010/main" val="550114072"/>
              </p:ext>
            </p:extLst>
          </p:nvPr>
        </p:nvGraphicFramePr>
        <p:xfrm>
          <a:off x="955343" y="1075161"/>
          <a:ext cx="7244829" cy="3494587"/>
        </p:xfrm>
        <a:graphic>
          <a:graphicData uri="http://schemas.openxmlformats.org/drawingml/2006/table">
            <a:tbl>
              <a:tblPr>
                <a:tableStyleId>{5C22544A-7EE6-4342-B048-85BDC9FD1C3A}</a:tableStyleId>
              </a:tblPr>
              <a:tblGrid>
                <a:gridCol w="2150265"/>
                <a:gridCol w="1409242"/>
                <a:gridCol w="1708529"/>
                <a:gridCol w="1976793"/>
              </a:tblGrid>
              <a:tr h="395787">
                <a:tc>
                  <a:txBody>
                    <a:bodyPr/>
                    <a:lstStyle/>
                    <a:p>
                      <a:pPr marL="0" marR="0" algn="ctr" eaLnBrk="0" fontAlgn="base" hangingPunct="0">
                        <a:spcBef>
                          <a:spcPts val="385"/>
                        </a:spcBef>
                        <a:spcAft>
                          <a:spcPts val="0"/>
                        </a:spcAft>
                      </a:pPr>
                      <a:r>
                        <a:rPr lang="en-US" sz="1800" b="1" dirty="0">
                          <a:effectLst/>
                        </a:rPr>
                        <a:t>For </a:t>
                      </a:r>
                      <a:r>
                        <a:rPr lang="en-US" sz="1800" b="1" kern="1200" dirty="0">
                          <a:effectLst/>
                        </a:rPr>
                        <a:t>Action</a:t>
                      </a:r>
                      <a:endParaRPr lang="en-US" sz="1800" b="1" dirty="0">
                        <a:effectLst/>
                        <a:latin typeface="Times New Roman"/>
                        <a:ea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eaLnBrk="0" fontAlgn="base" hangingPunct="0">
                        <a:spcBef>
                          <a:spcPts val="385"/>
                        </a:spcBef>
                        <a:spcAft>
                          <a:spcPts val="0"/>
                        </a:spcAft>
                      </a:pPr>
                      <a:r>
                        <a:rPr lang="en-US" sz="1800" b="1" kern="1200" dirty="0">
                          <a:effectLst/>
                        </a:rPr>
                        <a:t>To</a:t>
                      </a:r>
                      <a:endParaRPr lang="en-US" sz="1800" b="1" dirty="0">
                        <a:effectLst/>
                        <a:latin typeface="Times New Roman"/>
                        <a:ea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eaLnBrk="0" fontAlgn="base" hangingPunct="0">
                        <a:spcBef>
                          <a:spcPts val="385"/>
                        </a:spcBef>
                        <a:spcAft>
                          <a:spcPts val="0"/>
                        </a:spcAft>
                      </a:pPr>
                      <a:r>
                        <a:rPr lang="en-US" sz="1800" b="1" kern="1200" dirty="0">
                          <a:effectLst/>
                        </a:rPr>
                        <a:t>To</a:t>
                      </a:r>
                      <a:endParaRPr lang="en-US" sz="1800" b="1" dirty="0">
                        <a:effectLst/>
                        <a:latin typeface="Times New Roman"/>
                        <a:ea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eaLnBrk="0" fontAlgn="base" hangingPunct="0">
                        <a:spcBef>
                          <a:spcPts val="385"/>
                        </a:spcBef>
                        <a:spcAft>
                          <a:spcPts val="0"/>
                        </a:spcAft>
                      </a:pPr>
                      <a:r>
                        <a:rPr lang="en-US" sz="1800" b="1" kern="1200" dirty="0">
                          <a:effectLst/>
                        </a:rPr>
                        <a:t>Decision Maker</a:t>
                      </a:r>
                      <a:endParaRPr lang="en-US" sz="1800" b="1" dirty="0">
                        <a:effectLst/>
                        <a:latin typeface="Times New Roman"/>
                        <a:ea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529922">
                <a:tc>
                  <a:txBody>
                    <a:bodyPr/>
                    <a:lstStyle/>
                    <a:p>
                      <a:pPr marL="0" marR="0" eaLnBrk="0" fontAlgn="base" hangingPunct="0">
                        <a:spcBef>
                          <a:spcPts val="430"/>
                        </a:spcBef>
                        <a:spcAft>
                          <a:spcPts val="0"/>
                        </a:spcAft>
                      </a:pPr>
                      <a:r>
                        <a:rPr lang="en-US" sz="1600" kern="1200" dirty="0">
                          <a:effectLst/>
                        </a:rPr>
                        <a:t>Merit</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eaLnBrk="0" fontAlgn="base" hangingPunct="0">
                        <a:spcBef>
                          <a:spcPts val="430"/>
                        </a:spcBef>
                        <a:spcAft>
                          <a:spcPts val="0"/>
                        </a:spcAft>
                      </a:pPr>
                      <a:r>
                        <a:rPr lang="en-US" sz="1600" kern="1200" dirty="0" smtClean="0">
                          <a:effectLst/>
                        </a:rPr>
                        <a:t>Supervisor</a:t>
                      </a:r>
                      <a:r>
                        <a:rPr lang="en-US" sz="1600" kern="1200" baseline="0" dirty="0" smtClean="0">
                          <a:effectLst/>
                        </a:rPr>
                        <a:t> </a:t>
                      </a:r>
                      <a:r>
                        <a:rPr lang="en-US" sz="1600" kern="1200" baseline="0" dirty="0" smtClean="0">
                          <a:effectLst/>
                          <a:sym typeface="Wingdings" panose="05000000000000000000" pitchFamily="2" charset="2"/>
                        </a:rPr>
                        <a:t></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eaLnBrk="0" fontAlgn="base" hangingPunct="0">
                        <a:spcBef>
                          <a:spcPts val="430"/>
                        </a:spcBef>
                        <a:spcAft>
                          <a:spcPts val="0"/>
                        </a:spcAft>
                      </a:pPr>
                      <a:r>
                        <a:rPr lang="en-US" sz="1600" kern="1200" dirty="0">
                          <a:effectLst/>
                        </a:rPr>
                        <a:t>PRC </a:t>
                      </a:r>
                      <a:r>
                        <a:rPr lang="en-US" sz="1600" kern="1200" dirty="0" smtClean="0">
                          <a:effectLst/>
                        </a:rPr>
                        <a:t> </a:t>
                      </a:r>
                      <a:r>
                        <a:rPr lang="en-US" sz="1600" kern="1200" dirty="0" smtClean="0">
                          <a:effectLst/>
                          <a:sym typeface="Wingdings" panose="05000000000000000000" pitchFamily="2" charset="2"/>
                        </a:rPr>
                        <a:t></a:t>
                      </a:r>
                      <a:r>
                        <a:rPr lang="en-US" sz="1600" kern="1200" dirty="0" smtClean="0">
                          <a:effectLst/>
                        </a:rPr>
                        <a:t> </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eaLnBrk="0" fontAlgn="base" hangingPunct="0">
                        <a:spcBef>
                          <a:spcPts val="430"/>
                        </a:spcBef>
                        <a:spcAft>
                          <a:spcPts val="0"/>
                        </a:spcAft>
                      </a:pPr>
                      <a:r>
                        <a:rPr lang="en-US" sz="1600" kern="1200" dirty="0">
                          <a:effectLst/>
                        </a:rPr>
                        <a:t>Associate Vice President</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588802">
                <a:tc>
                  <a:txBody>
                    <a:bodyPr/>
                    <a:lstStyle/>
                    <a:p>
                      <a:pPr marL="0" marR="0" eaLnBrk="0" fontAlgn="base" hangingPunct="0">
                        <a:spcBef>
                          <a:spcPts val="430"/>
                        </a:spcBef>
                        <a:spcAft>
                          <a:spcPts val="0"/>
                        </a:spcAft>
                      </a:pPr>
                      <a:r>
                        <a:rPr lang="en-US" sz="1600" kern="1200" dirty="0" smtClean="0">
                          <a:solidFill>
                            <a:srgbClr val="363ACA"/>
                          </a:solidFill>
                          <a:effectLst/>
                        </a:rPr>
                        <a:t>Promotion</a:t>
                      </a:r>
                      <a:endParaRPr lang="en-US" sz="1600" dirty="0">
                        <a:solidFill>
                          <a:srgbClr val="363ACA"/>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solidFill>
                            <a:srgbClr val="363ACA"/>
                          </a:solidFill>
                          <a:effectLst/>
                        </a:rPr>
                        <a:t>Supervisor</a:t>
                      </a:r>
                      <a:r>
                        <a:rPr lang="en-US" sz="1600" kern="1200" baseline="0" dirty="0" smtClean="0">
                          <a:solidFill>
                            <a:srgbClr val="363ACA"/>
                          </a:solidFill>
                          <a:effectLst/>
                        </a:rPr>
                        <a:t> </a:t>
                      </a:r>
                      <a:r>
                        <a:rPr lang="en-US" sz="1600" kern="1200" baseline="0" dirty="0" smtClean="0">
                          <a:solidFill>
                            <a:srgbClr val="363ACA"/>
                          </a:solidFill>
                          <a:effectLst/>
                          <a:sym typeface="Wingdings" panose="05000000000000000000" pitchFamily="2" charset="2"/>
                        </a:rPr>
                        <a:t></a:t>
                      </a:r>
                      <a:endParaRPr lang="en-US" sz="1600" dirty="0" smtClean="0">
                        <a:solidFill>
                          <a:srgbClr val="363ACA"/>
                        </a:solidFill>
                        <a:effectLst/>
                        <a:latin typeface="Times New Roman"/>
                        <a:ea typeface="Times New Roman"/>
                      </a:endParaRPr>
                    </a:p>
                    <a:p>
                      <a:pPr marL="0" marR="0" eaLnBrk="0" fontAlgn="base" hangingPunct="0">
                        <a:spcBef>
                          <a:spcPts val="430"/>
                        </a:spcBef>
                        <a:spcAft>
                          <a:spcPts val="0"/>
                        </a:spcAft>
                      </a:pPr>
                      <a:r>
                        <a:rPr lang="en-US" sz="1600" kern="1200" dirty="0" smtClean="0">
                          <a:solidFill>
                            <a:srgbClr val="363ACA"/>
                          </a:solidFill>
                          <a:effectLst/>
                        </a:rPr>
                        <a:t>      </a:t>
                      </a:r>
                      <a:endParaRPr lang="en-US" sz="1600" dirty="0">
                        <a:solidFill>
                          <a:srgbClr val="363ACA"/>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solidFill>
                            <a:srgbClr val="363ACA"/>
                          </a:solidFill>
                          <a:effectLst/>
                        </a:rPr>
                        <a:t>Ad Hoc</a:t>
                      </a:r>
                      <a:r>
                        <a:rPr lang="en-US" sz="1600" kern="1200" baseline="0" dirty="0" smtClean="0">
                          <a:solidFill>
                            <a:srgbClr val="363ACA"/>
                          </a:solidFill>
                          <a:effectLst/>
                        </a:rPr>
                        <a:t> </a:t>
                      </a:r>
                      <a:r>
                        <a:rPr lang="en-US" sz="1600" kern="1200" baseline="0" dirty="0" smtClean="0">
                          <a:solidFill>
                            <a:srgbClr val="363ACA"/>
                          </a:solidFill>
                          <a:effectLst/>
                          <a:sym typeface="Wingdings" panose="05000000000000000000" pitchFamily="2" charset="2"/>
                        </a:rPr>
                        <a:t></a:t>
                      </a:r>
                      <a:r>
                        <a:rPr lang="en-US" sz="1600" kern="1200" dirty="0" smtClean="0">
                          <a:solidFill>
                            <a:srgbClr val="363ACA"/>
                          </a:solidFill>
                          <a:effectLst/>
                        </a:rPr>
                        <a:t>  PRC</a:t>
                      </a:r>
                      <a:r>
                        <a:rPr lang="en-US" sz="1600" kern="1200" baseline="0" dirty="0" smtClean="0">
                          <a:solidFill>
                            <a:srgbClr val="363ACA"/>
                          </a:solidFill>
                          <a:effectLst/>
                        </a:rPr>
                        <a:t> </a:t>
                      </a:r>
                      <a:r>
                        <a:rPr lang="en-US" sz="1600" kern="1200" baseline="0" dirty="0" smtClean="0">
                          <a:solidFill>
                            <a:srgbClr val="363ACA"/>
                          </a:solidFill>
                          <a:effectLst/>
                          <a:sym typeface="Wingdings" panose="05000000000000000000" pitchFamily="2" charset="2"/>
                        </a:rPr>
                        <a:t></a:t>
                      </a:r>
                      <a:endParaRPr lang="en-US" sz="1600" dirty="0" smtClean="0">
                        <a:solidFill>
                          <a:srgbClr val="363ACA"/>
                        </a:solidFill>
                        <a:effectLst/>
                        <a:latin typeface="Times New Roman"/>
                        <a:ea typeface="Times New Roman"/>
                      </a:endParaRPr>
                    </a:p>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solidFill>
                            <a:srgbClr val="363ACA"/>
                          </a:solidFill>
                          <a:effectLst/>
                        </a:rPr>
                        <a:t>   </a:t>
                      </a:r>
                      <a:endParaRPr lang="en-US" sz="1600" dirty="0">
                        <a:solidFill>
                          <a:srgbClr val="363ACA"/>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eaLnBrk="0" fontAlgn="base" hangingPunct="0">
                        <a:spcBef>
                          <a:spcPts val="430"/>
                        </a:spcBef>
                        <a:spcAft>
                          <a:spcPts val="0"/>
                        </a:spcAft>
                      </a:pPr>
                      <a:r>
                        <a:rPr lang="en-US" sz="1600" kern="1200" dirty="0">
                          <a:solidFill>
                            <a:srgbClr val="363ACA"/>
                          </a:solidFill>
                          <a:effectLst/>
                        </a:rPr>
                        <a:t>Associate Vice President</a:t>
                      </a:r>
                      <a:endParaRPr lang="en-US" sz="1600" dirty="0">
                        <a:solidFill>
                          <a:srgbClr val="363ACA"/>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180156">
                <a:tc>
                  <a:txBody>
                    <a:bodyPr/>
                    <a:lstStyle/>
                    <a:p>
                      <a:pPr marL="0" marR="0" eaLnBrk="0" fontAlgn="base" hangingPunct="0">
                        <a:spcBef>
                          <a:spcPts val="430"/>
                        </a:spcBef>
                        <a:spcAft>
                          <a:spcPts val="0"/>
                        </a:spcAft>
                      </a:pPr>
                      <a:r>
                        <a:rPr lang="en-US" sz="1600" kern="1200" dirty="0">
                          <a:effectLst/>
                        </a:rPr>
                        <a:t>Term Reviews </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effectLst/>
                        </a:rPr>
                        <a:t>Supervisor</a:t>
                      </a:r>
                      <a:r>
                        <a:rPr lang="en-US" sz="1600" kern="1200" baseline="0" dirty="0" smtClean="0">
                          <a:effectLst/>
                        </a:rPr>
                        <a:t> </a:t>
                      </a:r>
                      <a:r>
                        <a:rPr lang="en-US" sz="1600" kern="1200" baseline="0" dirty="0" smtClean="0">
                          <a:effectLst/>
                          <a:sym typeface="Wingdings" panose="05000000000000000000" pitchFamily="2" charset="2"/>
                        </a:rPr>
                        <a:t></a:t>
                      </a:r>
                      <a:endParaRPr lang="en-US" sz="1600" dirty="0" smtClean="0">
                        <a:effectLst/>
                        <a:latin typeface="Times New Roman"/>
                        <a:ea typeface="Times New Roman"/>
                      </a:endParaRPr>
                    </a:p>
                    <a:p>
                      <a:pPr marL="0" marR="0" eaLnBrk="0" fontAlgn="base" hangingPunct="0">
                        <a:spcBef>
                          <a:spcPts val="430"/>
                        </a:spcBef>
                        <a:spcAft>
                          <a:spcPts val="0"/>
                        </a:spcAft>
                      </a:pPr>
                      <a:r>
                        <a:rPr lang="en-US" sz="1600" kern="1200" dirty="0" smtClean="0">
                          <a:effectLst/>
                        </a:rPr>
                        <a:t>     </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effectLst/>
                        </a:rPr>
                        <a:t>PRC</a:t>
                      </a:r>
                      <a:r>
                        <a:rPr lang="en-US" sz="1600" kern="1200" baseline="0" dirty="0" smtClean="0">
                          <a:effectLst/>
                        </a:rPr>
                        <a:t> </a:t>
                      </a:r>
                      <a:r>
                        <a:rPr lang="en-US" sz="1600" kern="1200" baseline="0" dirty="0" smtClean="0">
                          <a:effectLst/>
                          <a:sym typeface="Wingdings" panose="05000000000000000000" pitchFamily="2" charset="2"/>
                        </a:rPr>
                        <a:t></a:t>
                      </a:r>
                      <a:endParaRPr lang="en-US" sz="1600" dirty="0" smtClean="0">
                        <a:effectLst/>
                        <a:latin typeface="Times New Roman"/>
                        <a:ea typeface="Times New Roman"/>
                      </a:endParaRPr>
                    </a:p>
                    <a:p>
                      <a:pPr marL="0" marR="0" eaLnBrk="0" fontAlgn="base" hangingPunct="0">
                        <a:spcBef>
                          <a:spcPts val="430"/>
                        </a:spcBef>
                        <a:spcAft>
                          <a:spcPts val="0"/>
                        </a:spcAft>
                      </a:pPr>
                      <a:r>
                        <a:rPr lang="en-US" sz="1600" kern="1200" dirty="0" smtClean="0">
                          <a:effectLst/>
                        </a:rPr>
                        <a:t>    </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eaLnBrk="0" fontAlgn="base" hangingPunct="0">
                        <a:spcBef>
                          <a:spcPts val="430"/>
                        </a:spcBef>
                        <a:spcAft>
                          <a:spcPts val="0"/>
                        </a:spcAft>
                      </a:pPr>
                      <a:r>
                        <a:rPr lang="en-US" sz="1600" kern="1200" dirty="0">
                          <a:effectLst/>
                        </a:rPr>
                        <a:t>Associate Vice President</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588802">
                <a:tc>
                  <a:txBody>
                    <a:bodyPr/>
                    <a:lstStyle/>
                    <a:p>
                      <a:pPr marL="0" marR="0" eaLnBrk="0" fontAlgn="base" hangingPunct="0">
                        <a:spcBef>
                          <a:spcPts val="430"/>
                        </a:spcBef>
                        <a:spcAft>
                          <a:spcPts val="0"/>
                        </a:spcAft>
                      </a:pPr>
                      <a:r>
                        <a:rPr lang="en-US" sz="1600" kern="1200" dirty="0">
                          <a:effectLst/>
                        </a:rPr>
                        <a:t>Indefinite Term Review </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effectLst/>
                        </a:rPr>
                        <a:t>Supervisor</a:t>
                      </a:r>
                      <a:r>
                        <a:rPr lang="en-US" sz="1600" kern="1200" baseline="0" dirty="0" smtClean="0">
                          <a:effectLst/>
                        </a:rPr>
                        <a:t> </a:t>
                      </a:r>
                      <a:r>
                        <a:rPr lang="en-US" sz="1600" kern="1200" baseline="0" dirty="0" smtClean="0">
                          <a:effectLst/>
                          <a:sym typeface="Wingdings" panose="05000000000000000000" pitchFamily="2" charset="2"/>
                        </a:rPr>
                        <a:t></a:t>
                      </a:r>
                      <a:endParaRPr lang="en-US" sz="1600" dirty="0" smtClean="0">
                        <a:effectLst/>
                        <a:latin typeface="Times New Roman"/>
                        <a:ea typeface="Times New Roman"/>
                      </a:endParaRPr>
                    </a:p>
                    <a:p>
                      <a:pPr marL="0" marR="0" eaLnBrk="0" fontAlgn="base" hangingPunct="0">
                        <a:spcBef>
                          <a:spcPts val="430"/>
                        </a:spcBef>
                        <a:spcAft>
                          <a:spcPts val="0"/>
                        </a:spcAft>
                      </a:pPr>
                      <a:r>
                        <a:rPr lang="en-US" sz="1600" kern="1200" dirty="0" smtClean="0">
                          <a:effectLst/>
                        </a:rPr>
                        <a:t>   </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effectLst/>
                        </a:rPr>
                        <a:t>Ad Hoc</a:t>
                      </a:r>
                      <a:r>
                        <a:rPr lang="en-US" sz="1600" kern="1200" baseline="0" dirty="0" smtClean="0">
                          <a:effectLst/>
                        </a:rPr>
                        <a:t> </a:t>
                      </a:r>
                      <a:r>
                        <a:rPr lang="en-US" sz="1600" kern="1200" baseline="0" dirty="0" smtClean="0">
                          <a:effectLst/>
                          <a:sym typeface="Wingdings" panose="05000000000000000000" pitchFamily="2" charset="2"/>
                        </a:rPr>
                        <a:t></a:t>
                      </a:r>
                      <a:r>
                        <a:rPr lang="en-US" sz="1600" kern="1200" dirty="0" smtClean="0">
                          <a:effectLst/>
                        </a:rPr>
                        <a:t> PRC</a:t>
                      </a:r>
                      <a:r>
                        <a:rPr lang="en-US" sz="1600" kern="1200" baseline="0" dirty="0" smtClean="0">
                          <a:effectLst/>
                        </a:rPr>
                        <a:t> </a:t>
                      </a:r>
                      <a:r>
                        <a:rPr lang="en-US" sz="1600" kern="1200" baseline="0" dirty="0" smtClean="0">
                          <a:effectLst/>
                          <a:sym typeface="Wingdings" panose="05000000000000000000" pitchFamily="2" charset="2"/>
                        </a:rPr>
                        <a:t></a:t>
                      </a:r>
                      <a:endParaRPr lang="en-US" sz="1600" dirty="0" smtClean="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eaLnBrk="0" fontAlgn="base" hangingPunct="0">
                        <a:spcBef>
                          <a:spcPts val="430"/>
                        </a:spcBef>
                        <a:spcAft>
                          <a:spcPts val="0"/>
                        </a:spcAft>
                      </a:pPr>
                      <a:r>
                        <a:rPr lang="en-US" sz="1600" kern="1200" dirty="0">
                          <a:effectLst/>
                        </a:rPr>
                        <a:t>Associate Vice President</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529922">
                <a:tc>
                  <a:txBody>
                    <a:bodyPr/>
                    <a:lstStyle/>
                    <a:p>
                      <a:pPr marL="0" marR="0" eaLnBrk="0" fontAlgn="base" hangingPunct="0">
                        <a:spcBef>
                          <a:spcPts val="430"/>
                        </a:spcBef>
                        <a:spcAft>
                          <a:spcPts val="0"/>
                        </a:spcAft>
                      </a:pPr>
                      <a:r>
                        <a:rPr lang="en-US" sz="1600" kern="1200" dirty="0">
                          <a:effectLst/>
                        </a:rPr>
                        <a:t>Accelerations (</a:t>
                      </a:r>
                      <a:r>
                        <a:rPr lang="en-US" sz="1600" kern="1200" dirty="0" smtClean="0">
                          <a:effectLst/>
                        </a:rPr>
                        <a:t>Merit)</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effectLst/>
                        </a:rPr>
                        <a:t>Supervisor</a:t>
                      </a:r>
                      <a:r>
                        <a:rPr lang="en-US" sz="1600" kern="1200" baseline="0" dirty="0" smtClean="0">
                          <a:effectLst/>
                        </a:rPr>
                        <a:t> </a:t>
                      </a:r>
                      <a:r>
                        <a:rPr lang="en-US" sz="1600" kern="1200" baseline="0" dirty="0" smtClean="0">
                          <a:effectLst/>
                          <a:sym typeface="Wingdings" panose="05000000000000000000" pitchFamily="2" charset="2"/>
                        </a:rPr>
                        <a:t></a:t>
                      </a:r>
                      <a:endParaRPr lang="en-US" sz="1600" dirty="0" smtClean="0">
                        <a:effectLst/>
                        <a:latin typeface="Times New Roman"/>
                        <a:ea typeface="Times New Roman"/>
                      </a:endParaRPr>
                    </a:p>
                    <a:p>
                      <a:pPr marL="0" marR="0" eaLnBrk="0" fontAlgn="base" hangingPunct="0">
                        <a:spcBef>
                          <a:spcPts val="430"/>
                        </a:spcBef>
                        <a:spcAft>
                          <a:spcPts val="0"/>
                        </a:spcAft>
                      </a:pPr>
                      <a:r>
                        <a:rPr lang="en-US" sz="1600" kern="1200" dirty="0" smtClean="0">
                          <a:effectLst/>
                        </a:rPr>
                        <a:t>     </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effectLst/>
                        </a:rPr>
                        <a:t>PRC</a:t>
                      </a:r>
                      <a:r>
                        <a:rPr lang="en-US" sz="1600" kern="1200" baseline="0" dirty="0" smtClean="0">
                          <a:effectLst/>
                        </a:rPr>
                        <a:t> </a:t>
                      </a:r>
                      <a:r>
                        <a:rPr lang="en-US" sz="1600" kern="1200" baseline="0" dirty="0" smtClean="0">
                          <a:effectLst/>
                          <a:sym typeface="Wingdings" panose="05000000000000000000" pitchFamily="2" charset="2"/>
                        </a:rPr>
                        <a:t></a:t>
                      </a:r>
                      <a:endParaRPr lang="en-US" sz="1600" dirty="0" smtClean="0">
                        <a:effectLst/>
                        <a:latin typeface="Times New Roman"/>
                        <a:ea typeface="Times New Roman"/>
                      </a:endParaRPr>
                    </a:p>
                    <a:p>
                      <a:pPr marL="0" marR="0" eaLnBrk="0" fontAlgn="base" hangingPunct="0">
                        <a:spcBef>
                          <a:spcPts val="430"/>
                        </a:spcBef>
                        <a:spcAft>
                          <a:spcPts val="0"/>
                        </a:spcAft>
                      </a:pPr>
                      <a:r>
                        <a:rPr lang="en-US" sz="1600" kern="1200" dirty="0" smtClean="0">
                          <a:effectLst/>
                        </a:rPr>
                        <a:t> </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eaLnBrk="0" fontAlgn="base" hangingPunct="0">
                        <a:spcBef>
                          <a:spcPts val="430"/>
                        </a:spcBef>
                        <a:spcAft>
                          <a:spcPts val="0"/>
                        </a:spcAft>
                      </a:pPr>
                      <a:r>
                        <a:rPr lang="en-US" sz="1600" kern="1200" dirty="0">
                          <a:effectLst/>
                        </a:rPr>
                        <a:t>Associate Vice President</a:t>
                      </a:r>
                      <a:endParaRPr lang="en-US" sz="1600" dirty="0">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bl>
          </a:graphicData>
        </a:graphic>
      </p:graphicFrame>
    </p:spTree>
    <p:extLst>
      <p:ext uri="{BB962C8B-B14F-4D97-AF65-F5344CB8AC3E}">
        <p14:creationId xmlns:p14="http://schemas.microsoft.com/office/powerpoint/2010/main" val="9569936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idx="4294967295"/>
          </p:nvPr>
        </p:nvSpPr>
        <p:spPr>
          <a:xfrm>
            <a:off x="732146" y="350838"/>
            <a:ext cx="7696200" cy="1096962"/>
          </a:xfrm>
        </p:spPr>
        <p:txBody>
          <a:bodyPr rtlCol="0">
            <a:noAutofit/>
          </a:bodyPr>
          <a:lstStyle/>
          <a:p>
            <a:pPr>
              <a:defRPr/>
            </a:pPr>
            <a:r>
              <a:rPr lang="en-US" sz="3200" dirty="0">
                <a:solidFill>
                  <a:schemeClr val="tx2"/>
                </a:solidFill>
                <a:ea typeface="ＭＳ Ｐゴシック"/>
                <a:cs typeface="ＭＳ Ｐゴシック"/>
              </a:rPr>
              <a:t>CD </a:t>
            </a:r>
            <a:r>
              <a:rPr lang="en-US" sz="3200" dirty="0" smtClean="0">
                <a:solidFill>
                  <a:schemeClr val="tx2"/>
                </a:solidFill>
                <a:ea typeface="ＭＳ Ｐゴシック"/>
                <a:cs typeface="ＭＳ Ｐゴシック"/>
              </a:rPr>
              <a:t>Review/Academics </a:t>
            </a:r>
            <a:r>
              <a:rPr lang="en-US" sz="3200" dirty="0">
                <a:solidFill>
                  <a:schemeClr val="tx2"/>
                </a:solidFill>
                <a:ea typeface="ＭＳ Ｐゴシック"/>
                <a:cs typeface="ＭＳ Ｐゴシック"/>
              </a:rPr>
              <a:t>with CD Assignments</a:t>
            </a:r>
          </a:p>
        </p:txBody>
      </p:sp>
      <p:sp>
        <p:nvSpPr>
          <p:cNvPr id="18" name="Rectangle 2"/>
          <p:cNvSpPr txBox="1">
            <a:spLocks noChangeArrowheads="1"/>
          </p:cNvSpPr>
          <p:nvPr/>
        </p:nvSpPr>
        <p:spPr bwMode="auto">
          <a:xfrm>
            <a:off x="945100" y="4992073"/>
            <a:ext cx="7244829" cy="111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25000" lnSpcReduction="20000"/>
          </a:bodyPr>
          <a:lst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lgn="l" fontAlgn="auto">
              <a:spcAft>
                <a:spcPts val="1200"/>
              </a:spcAft>
              <a:defRPr/>
            </a:pPr>
            <a:r>
              <a:rPr lang="en-US" sz="2400" dirty="0" smtClean="0"/>
              <a:t/>
            </a:r>
            <a:br>
              <a:rPr lang="en-US" sz="2400" dirty="0" smtClean="0"/>
            </a:br>
            <a:r>
              <a:rPr lang="en-US" sz="5600" dirty="0" smtClean="0"/>
              <a:t/>
            </a:r>
            <a:br>
              <a:rPr lang="en-US" sz="5600" dirty="0" smtClean="0"/>
            </a:br>
            <a:r>
              <a:rPr lang="en-US" sz="5600" b="1" dirty="0" smtClean="0"/>
              <a:t>Ad Hoc Committees </a:t>
            </a:r>
            <a:r>
              <a:rPr lang="en-US" sz="5600" dirty="0" smtClean="0"/>
              <a:t>to be developed for specific actions:  Assistant to Associate, Associate to Full Title, and Full Title V to Full Title VI (and for Advisors seeking Indefinite Status).</a:t>
            </a:r>
            <a:br>
              <a:rPr lang="en-US" sz="5600" dirty="0" smtClean="0"/>
            </a:br>
            <a:r>
              <a:rPr lang="en-US" sz="5600" dirty="0" smtClean="0"/>
              <a:t/>
            </a:r>
            <a:br>
              <a:rPr lang="en-US" sz="5600" dirty="0" smtClean="0"/>
            </a:br>
            <a:endParaRPr lang="en-US" sz="16000" dirty="0" smtClean="0"/>
          </a:p>
        </p:txBody>
      </p:sp>
      <p:graphicFrame>
        <p:nvGraphicFramePr>
          <p:cNvPr id="4" name="Table 3"/>
          <p:cNvGraphicFramePr>
            <a:graphicFrameLocks noGrp="1"/>
          </p:cNvGraphicFramePr>
          <p:nvPr>
            <p:extLst>
              <p:ext uri="{D42A27DB-BD31-4B8C-83A1-F6EECF244321}">
                <p14:modId xmlns:p14="http://schemas.microsoft.com/office/powerpoint/2010/main" val="984924904"/>
              </p:ext>
            </p:extLst>
          </p:nvPr>
        </p:nvGraphicFramePr>
        <p:xfrm>
          <a:off x="945100" y="1224449"/>
          <a:ext cx="7244829" cy="3533944"/>
        </p:xfrm>
        <a:graphic>
          <a:graphicData uri="http://schemas.openxmlformats.org/drawingml/2006/table">
            <a:tbl>
              <a:tblPr>
                <a:tableStyleId>{5C22544A-7EE6-4342-B048-85BDC9FD1C3A}</a:tableStyleId>
              </a:tblPr>
              <a:tblGrid>
                <a:gridCol w="1511497"/>
                <a:gridCol w="1528549"/>
                <a:gridCol w="2024089"/>
                <a:gridCol w="2180694"/>
              </a:tblGrid>
              <a:tr h="455464">
                <a:tc>
                  <a:txBody>
                    <a:bodyPr/>
                    <a:lstStyle/>
                    <a:p>
                      <a:pPr marL="0" marR="0" algn="ctr" eaLnBrk="0" fontAlgn="base" hangingPunct="0">
                        <a:spcBef>
                          <a:spcPts val="385"/>
                        </a:spcBef>
                        <a:spcAft>
                          <a:spcPts val="0"/>
                        </a:spcAft>
                      </a:pPr>
                      <a:r>
                        <a:rPr lang="en-US" sz="1800" b="1" dirty="0">
                          <a:solidFill>
                            <a:schemeClr val="tx1"/>
                          </a:solidFill>
                          <a:effectLst/>
                        </a:rPr>
                        <a:t>For </a:t>
                      </a:r>
                      <a:r>
                        <a:rPr lang="en-US" sz="1800" b="1" kern="1200" dirty="0">
                          <a:solidFill>
                            <a:schemeClr val="tx1"/>
                          </a:solidFill>
                          <a:effectLst/>
                        </a:rPr>
                        <a:t>Action</a:t>
                      </a:r>
                      <a:endParaRPr lang="en-US" sz="1800" b="1"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eaLnBrk="0" fontAlgn="base" hangingPunct="0">
                        <a:spcBef>
                          <a:spcPts val="385"/>
                        </a:spcBef>
                        <a:spcAft>
                          <a:spcPts val="0"/>
                        </a:spcAft>
                      </a:pPr>
                      <a:r>
                        <a:rPr lang="en-US" sz="1800" b="1" kern="1200" dirty="0">
                          <a:solidFill>
                            <a:schemeClr val="tx1"/>
                          </a:solidFill>
                          <a:effectLst/>
                        </a:rPr>
                        <a:t>To</a:t>
                      </a:r>
                      <a:endParaRPr lang="en-US" sz="1800" b="1"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eaLnBrk="0" fontAlgn="base" hangingPunct="0">
                        <a:spcBef>
                          <a:spcPts val="385"/>
                        </a:spcBef>
                        <a:spcAft>
                          <a:spcPts val="0"/>
                        </a:spcAft>
                      </a:pPr>
                      <a:r>
                        <a:rPr lang="en-US" sz="1800" b="1" kern="1200" dirty="0">
                          <a:solidFill>
                            <a:schemeClr val="tx1"/>
                          </a:solidFill>
                          <a:effectLst/>
                        </a:rPr>
                        <a:t>To</a:t>
                      </a:r>
                      <a:endParaRPr lang="en-US" sz="1800" b="1"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eaLnBrk="0" fontAlgn="base" hangingPunct="0">
                        <a:spcBef>
                          <a:spcPts val="385"/>
                        </a:spcBef>
                        <a:spcAft>
                          <a:spcPts val="0"/>
                        </a:spcAft>
                      </a:pPr>
                      <a:r>
                        <a:rPr lang="en-US" sz="1800" b="1" kern="1200" dirty="0">
                          <a:solidFill>
                            <a:schemeClr val="tx1"/>
                          </a:solidFill>
                          <a:effectLst/>
                        </a:rPr>
                        <a:t>Decision Maker</a:t>
                      </a:r>
                      <a:endParaRPr lang="en-US" sz="1800" b="1"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545358">
                <a:tc>
                  <a:txBody>
                    <a:bodyPr/>
                    <a:lstStyle/>
                    <a:p>
                      <a:pPr marL="0" marR="0" eaLnBrk="0" fontAlgn="base" hangingPunct="0">
                        <a:spcBef>
                          <a:spcPts val="430"/>
                        </a:spcBef>
                        <a:spcAft>
                          <a:spcPts val="0"/>
                        </a:spcAft>
                      </a:pPr>
                      <a:r>
                        <a:rPr lang="en-US" sz="1600" kern="1200" dirty="0" smtClean="0">
                          <a:solidFill>
                            <a:schemeClr val="tx1"/>
                          </a:solidFill>
                          <a:effectLst/>
                        </a:rPr>
                        <a:t>Merit</a:t>
                      </a:r>
                      <a:endParaRPr lang="en-US" sz="1600"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400" kern="1200" dirty="0" smtClean="0">
                          <a:solidFill>
                            <a:schemeClr val="tx1"/>
                          </a:solidFill>
                          <a:effectLst/>
                        </a:rPr>
                        <a:t>Vice Provost of CE</a:t>
                      </a:r>
                      <a:r>
                        <a:rPr lang="en-US" sz="1400" kern="1200" baseline="0" dirty="0" smtClean="0">
                          <a:solidFill>
                            <a:schemeClr val="tx1"/>
                          </a:solidFill>
                          <a:effectLst/>
                        </a:rPr>
                        <a:t> Chris Greer</a:t>
                      </a:r>
                      <a:r>
                        <a:rPr lang="en-US" sz="1600" kern="1200" baseline="0" dirty="0" smtClean="0">
                          <a:solidFill>
                            <a:schemeClr val="tx1"/>
                          </a:solidFill>
                          <a:effectLst/>
                        </a:rPr>
                        <a:t> </a:t>
                      </a:r>
                      <a:r>
                        <a:rPr lang="en-US" sz="1600" kern="1200" baseline="0" dirty="0" smtClean="0">
                          <a:solidFill>
                            <a:schemeClr val="tx1"/>
                          </a:solidFill>
                          <a:effectLst/>
                          <a:sym typeface="Wingdings" panose="05000000000000000000" pitchFamily="2" charset="2"/>
                        </a:rPr>
                        <a:t></a:t>
                      </a:r>
                      <a:endParaRPr lang="en-US" sz="1600" dirty="0" smtClean="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solidFill>
                            <a:schemeClr val="tx1"/>
                          </a:solidFill>
                          <a:effectLst/>
                        </a:rPr>
                        <a:t>PRC</a:t>
                      </a:r>
                      <a:r>
                        <a:rPr lang="en-US" sz="1600" kern="1200" baseline="0" dirty="0" smtClean="0">
                          <a:solidFill>
                            <a:schemeClr val="tx1"/>
                          </a:solidFill>
                          <a:effectLst/>
                        </a:rPr>
                        <a:t> </a:t>
                      </a:r>
                      <a:r>
                        <a:rPr lang="en-US" sz="1600" kern="1200" baseline="0" dirty="0" smtClean="0">
                          <a:solidFill>
                            <a:schemeClr val="tx1"/>
                          </a:solidFill>
                          <a:effectLst/>
                          <a:sym typeface="Wingdings" panose="05000000000000000000" pitchFamily="2" charset="2"/>
                        </a:rPr>
                        <a:t></a:t>
                      </a:r>
                      <a:endParaRPr lang="en-US" sz="1600" dirty="0" smtClean="0">
                        <a:solidFill>
                          <a:schemeClr val="tx1"/>
                        </a:solidFill>
                        <a:effectLst/>
                        <a:latin typeface="Times New Roman"/>
                        <a:ea typeface="Times New Roman"/>
                      </a:endParaRPr>
                    </a:p>
                    <a:p>
                      <a:pPr marL="0" marR="0" eaLnBrk="0" fontAlgn="base" hangingPunct="0">
                        <a:spcBef>
                          <a:spcPts val="430"/>
                        </a:spcBef>
                        <a:spcAft>
                          <a:spcPts val="0"/>
                        </a:spcAft>
                      </a:pPr>
                      <a:r>
                        <a:rPr lang="en-US" sz="1600" kern="1200" dirty="0" smtClean="0">
                          <a:solidFill>
                            <a:schemeClr val="tx1"/>
                          </a:solidFill>
                          <a:effectLst/>
                        </a:rPr>
                        <a:t>     </a:t>
                      </a:r>
                      <a:endParaRPr lang="en-US" sz="1600"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eaLnBrk="0" fontAlgn="base" hangingPunct="0">
                        <a:spcBef>
                          <a:spcPts val="430"/>
                        </a:spcBef>
                        <a:spcAft>
                          <a:spcPts val="0"/>
                        </a:spcAft>
                      </a:pPr>
                      <a:r>
                        <a:rPr lang="en-US" sz="1600" kern="1200" dirty="0">
                          <a:solidFill>
                            <a:schemeClr val="tx1"/>
                          </a:solidFill>
                          <a:effectLst/>
                        </a:rPr>
                        <a:t>Associate Vice President</a:t>
                      </a:r>
                      <a:endParaRPr lang="en-US" sz="1600"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545358">
                <a:tc>
                  <a:txBody>
                    <a:bodyPr/>
                    <a:lstStyle/>
                    <a:p>
                      <a:r>
                        <a:rPr lang="en-US" sz="1600" dirty="0" smtClean="0">
                          <a:solidFill>
                            <a:srgbClr val="363ACA"/>
                          </a:solidFill>
                        </a:rPr>
                        <a:t>Promotion</a:t>
                      </a:r>
                      <a:endParaRPr lang="en-US" sz="1600" dirty="0">
                        <a:solidFill>
                          <a:srgbClr val="363AC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r>
                        <a:rPr lang="en-US" sz="1400" dirty="0" smtClean="0">
                          <a:solidFill>
                            <a:srgbClr val="363ACA"/>
                          </a:solidFill>
                        </a:rPr>
                        <a:t>Vice</a:t>
                      </a:r>
                      <a:r>
                        <a:rPr lang="en-US" sz="1400" baseline="0" dirty="0" smtClean="0">
                          <a:solidFill>
                            <a:srgbClr val="363ACA"/>
                          </a:solidFill>
                        </a:rPr>
                        <a:t> Provost of CE</a:t>
                      </a:r>
                    </a:p>
                    <a:p>
                      <a:r>
                        <a:rPr lang="en-US" sz="1400" baseline="0" dirty="0" smtClean="0">
                          <a:solidFill>
                            <a:srgbClr val="363ACA"/>
                          </a:solidFill>
                        </a:rPr>
                        <a:t>Chris Greer </a:t>
                      </a:r>
                      <a:r>
                        <a:rPr lang="en-US" sz="1400" kern="1200" baseline="0" dirty="0" smtClean="0">
                          <a:solidFill>
                            <a:srgbClr val="363ACA"/>
                          </a:solidFill>
                          <a:effectLst/>
                          <a:sym typeface="Wingdings" panose="05000000000000000000" pitchFamily="2" charset="2"/>
                        </a:rPr>
                        <a:t></a:t>
                      </a:r>
                      <a:endParaRPr lang="en-US" sz="1400" dirty="0">
                        <a:solidFill>
                          <a:srgbClr val="363AC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kern="1200" dirty="0" smtClean="0">
                          <a:solidFill>
                            <a:srgbClr val="363ACA"/>
                          </a:solidFill>
                          <a:effectLst/>
                          <a:latin typeface="+mj-lt"/>
                        </a:rPr>
                        <a:t>Ad Hoc </a:t>
                      </a:r>
                      <a:r>
                        <a:rPr lang="en-US" sz="1600" kern="1200" baseline="0" dirty="0" smtClean="0">
                          <a:solidFill>
                            <a:srgbClr val="363ACA"/>
                          </a:solidFill>
                          <a:effectLst/>
                          <a:latin typeface="+mn-lt"/>
                          <a:ea typeface="+mn-ea"/>
                          <a:cs typeface="+mn-cs"/>
                          <a:sym typeface="Wingdings" panose="05000000000000000000" pitchFamily="2" charset="2"/>
                        </a:rPr>
                        <a:t></a:t>
                      </a:r>
                      <a:r>
                        <a:rPr lang="en-US" sz="1600" kern="1200" dirty="0" smtClean="0">
                          <a:solidFill>
                            <a:srgbClr val="363ACA"/>
                          </a:solidFill>
                          <a:effectLst/>
                          <a:latin typeface="+mj-lt"/>
                        </a:rPr>
                        <a:t> PRC</a:t>
                      </a:r>
                      <a:r>
                        <a:rPr lang="en-US" sz="1600" kern="1200" baseline="0" dirty="0" smtClean="0">
                          <a:solidFill>
                            <a:srgbClr val="363ACA"/>
                          </a:solidFill>
                          <a:effectLst/>
                          <a:latin typeface="+mj-lt"/>
                        </a:rPr>
                        <a:t> </a:t>
                      </a:r>
                      <a:r>
                        <a:rPr lang="en-US" sz="1600" kern="1200" baseline="0" dirty="0" smtClean="0">
                          <a:solidFill>
                            <a:srgbClr val="363ACA"/>
                          </a:solidFill>
                          <a:effectLst/>
                          <a:latin typeface="+mj-lt"/>
                          <a:sym typeface="Wingdings" panose="05000000000000000000" pitchFamily="2" charset="2"/>
                        </a:rPr>
                        <a:t></a:t>
                      </a:r>
                      <a:endParaRPr lang="en-US" sz="1600" dirty="0" smtClean="0">
                        <a:solidFill>
                          <a:srgbClr val="363ACA"/>
                        </a:solidFill>
                        <a:effectLst/>
                        <a:latin typeface="+mj-lt"/>
                        <a:ea typeface="Times New Roman"/>
                      </a:endParaRPr>
                    </a:p>
                    <a:p>
                      <a:endParaRPr lang="en-US" dirty="0">
                        <a:solidFill>
                          <a:srgbClr val="363AC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r>
                        <a:rPr lang="en-US" sz="1600" dirty="0" smtClean="0">
                          <a:solidFill>
                            <a:srgbClr val="363ACA"/>
                          </a:solidFill>
                        </a:rPr>
                        <a:t>Associate Vice</a:t>
                      </a:r>
                    </a:p>
                    <a:p>
                      <a:r>
                        <a:rPr lang="en-US" sz="1600" dirty="0" smtClean="0">
                          <a:solidFill>
                            <a:srgbClr val="363ACA"/>
                          </a:solidFill>
                        </a:rPr>
                        <a:t>President</a:t>
                      </a:r>
                      <a:endParaRPr lang="en-US" sz="1600" dirty="0">
                        <a:solidFill>
                          <a:srgbClr val="363AC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545358">
                <a:tc>
                  <a:txBody>
                    <a:bodyPr/>
                    <a:lstStyle/>
                    <a:p>
                      <a:pPr marL="0" marR="0" eaLnBrk="0" fontAlgn="base" hangingPunct="0">
                        <a:spcBef>
                          <a:spcPts val="430"/>
                        </a:spcBef>
                        <a:spcAft>
                          <a:spcPts val="0"/>
                        </a:spcAft>
                      </a:pPr>
                      <a:r>
                        <a:rPr lang="en-US" sz="1600" kern="1200" dirty="0" smtClean="0">
                          <a:solidFill>
                            <a:schemeClr val="tx1"/>
                          </a:solidFill>
                          <a:effectLst/>
                        </a:rPr>
                        <a:t>Term Reviews </a:t>
                      </a:r>
                      <a:endParaRPr lang="en-US" sz="1600"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400" kern="1200" dirty="0" smtClean="0">
                          <a:solidFill>
                            <a:schemeClr val="tx1"/>
                          </a:solidFill>
                          <a:effectLst/>
                        </a:rPr>
                        <a:t>Vice Provost of CE</a:t>
                      </a:r>
                      <a:r>
                        <a:rPr lang="en-US" sz="1400" kern="1200" baseline="0" dirty="0" smtClean="0">
                          <a:solidFill>
                            <a:schemeClr val="tx1"/>
                          </a:solidFill>
                          <a:effectLst/>
                        </a:rPr>
                        <a:t> Chris Greer</a:t>
                      </a:r>
                      <a:r>
                        <a:rPr lang="en-US" sz="1600" kern="1200" baseline="0" dirty="0" smtClean="0">
                          <a:solidFill>
                            <a:schemeClr val="tx1"/>
                          </a:solidFill>
                          <a:effectLst/>
                        </a:rPr>
                        <a:t> </a:t>
                      </a:r>
                      <a:r>
                        <a:rPr lang="en-US" sz="1600" kern="1200" baseline="0" dirty="0" smtClean="0">
                          <a:solidFill>
                            <a:schemeClr val="tx1"/>
                          </a:solidFill>
                          <a:effectLst/>
                          <a:sym typeface="Wingdings" panose="05000000000000000000" pitchFamily="2" charset="2"/>
                        </a:rPr>
                        <a:t></a:t>
                      </a:r>
                      <a:endParaRPr lang="en-US" sz="1600" dirty="0" smtClean="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solidFill>
                            <a:schemeClr val="tx1"/>
                          </a:solidFill>
                          <a:effectLst/>
                        </a:rPr>
                        <a:t>PRC</a:t>
                      </a:r>
                      <a:r>
                        <a:rPr lang="en-US" sz="1600" kern="1200" baseline="0" dirty="0" smtClean="0">
                          <a:solidFill>
                            <a:schemeClr val="tx1"/>
                          </a:solidFill>
                          <a:effectLst/>
                        </a:rPr>
                        <a:t> </a:t>
                      </a:r>
                      <a:r>
                        <a:rPr lang="en-US" sz="1600" kern="1200" baseline="0" dirty="0" smtClean="0">
                          <a:solidFill>
                            <a:schemeClr val="tx1"/>
                          </a:solidFill>
                          <a:effectLst/>
                          <a:sym typeface="Wingdings" panose="05000000000000000000" pitchFamily="2" charset="2"/>
                        </a:rPr>
                        <a:t></a:t>
                      </a:r>
                      <a:endParaRPr lang="en-US" sz="1600" dirty="0" smtClean="0">
                        <a:solidFill>
                          <a:schemeClr val="tx1"/>
                        </a:solidFill>
                        <a:effectLst/>
                        <a:latin typeface="Times New Roman"/>
                        <a:ea typeface="Times New Roman"/>
                      </a:endParaRPr>
                    </a:p>
                    <a:p>
                      <a:pPr marL="0" marR="0" eaLnBrk="0" fontAlgn="base" hangingPunct="0">
                        <a:spcBef>
                          <a:spcPts val="430"/>
                        </a:spcBef>
                        <a:spcAft>
                          <a:spcPts val="0"/>
                        </a:spcAft>
                      </a:pPr>
                      <a:r>
                        <a:rPr lang="en-US" sz="1600" kern="1200" dirty="0" smtClean="0">
                          <a:solidFill>
                            <a:schemeClr val="tx1"/>
                          </a:solidFill>
                          <a:effectLst/>
                        </a:rPr>
                        <a:t>     </a:t>
                      </a:r>
                      <a:endParaRPr lang="en-US" sz="1600"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eaLnBrk="0" fontAlgn="base" hangingPunct="0">
                        <a:spcBef>
                          <a:spcPts val="430"/>
                        </a:spcBef>
                        <a:spcAft>
                          <a:spcPts val="0"/>
                        </a:spcAft>
                      </a:pPr>
                      <a:r>
                        <a:rPr lang="en-US" sz="1600" kern="1200" dirty="0">
                          <a:solidFill>
                            <a:schemeClr val="tx1"/>
                          </a:solidFill>
                          <a:effectLst/>
                        </a:rPr>
                        <a:t>Associate Vice President</a:t>
                      </a:r>
                      <a:endParaRPr lang="en-US" sz="1600"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545358">
                <a:tc>
                  <a:txBody>
                    <a:bodyPr/>
                    <a:lstStyle/>
                    <a:p>
                      <a:pPr marL="0" marR="0" eaLnBrk="0" fontAlgn="base" hangingPunct="0">
                        <a:spcBef>
                          <a:spcPts val="430"/>
                        </a:spcBef>
                        <a:spcAft>
                          <a:spcPts val="0"/>
                        </a:spcAft>
                      </a:pPr>
                      <a:r>
                        <a:rPr lang="en-US" sz="1600" kern="1200" dirty="0">
                          <a:solidFill>
                            <a:schemeClr val="tx1"/>
                          </a:solidFill>
                          <a:effectLst/>
                        </a:rPr>
                        <a:t>Indefinite Term Review </a:t>
                      </a:r>
                      <a:endParaRPr lang="en-US" sz="1600"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400" kern="1200" dirty="0" smtClean="0">
                          <a:solidFill>
                            <a:schemeClr val="tx1"/>
                          </a:solidFill>
                          <a:effectLst/>
                        </a:rPr>
                        <a:t>Vice</a:t>
                      </a:r>
                      <a:r>
                        <a:rPr lang="en-US" sz="1400" kern="1200" baseline="0" dirty="0" smtClean="0">
                          <a:solidFill>
                            <a:schemeClr val="tx1"/>
                          </a:solidFill>
                          <a:effectLst/>
                        </a:rPr>
                        <a:t> Provost of CE Chris Greer</a:t>
                      </a:r>
                      <a:r>
                        <a:rPr lang="en-US" sz="1600" kern="1200" baseline="0" dirty="0" smtClean="0">
                          <a:solidFill>
                            <a:schemeClr val="tx1"/>
                          </a:solidFill>
                          <a:effectLst/>
                        </a:rPr>
                        <a:t> </a:t>
                      </a:r>
                      <a:r>
                        <a:rPr lang="en-US" sz="1600" kern="1200" baseline="0" dirty="0" smtClean="0">
                          <a:solidFill>
                            <a:schemeClr val="tx1"/>
                          </a:solidFill>
                          <a:effectLst/>
                          <a:sym typeface="Wingdings" panose="05000000000000000000" pitchFamily="2" charset="2"/>
                        </a:rPr>
                        <a:t></a:t>
                      </a:r>
                      <a:endParaRPr lang="en-US" sz="1600" dirty="0" smtClean="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solidFill>
                            <a:schemeClr val="tx1"/>
                          </a:solidFill>
                          <a:effectLst/>
                        </a:rPr>
                        <a:t>Ad Hoc </a:t>
                      </a:r>
                      <a:r>
                        <a:rPr lang="en-US" sz="1600" kern="1200" dirty="0" smtClean="0">
                          <a:solidFill>
                            <a:schemeClr val="tx1"/>
                          </a:solidFill>
                          <a:effectLst/>
                          <a:sym typeface="Wingdings" panose="05000000000000000000" pitchFamily="2" charset="2"/>
                        </a:rPr>
                        <a:t></a:t>
                      </a:r>
                      <a:r>
                        <a:rPr lang="en-US" sz="1600" kern="1200" dirty="0" smtClean="0">
                          <a:solidFill>
                            <a:schemeClr val="tx1"/>
                          </a:solidFill>
                          <a:effectLst/>
                        </a:rPr>
                        <a:t>       PRC</a:t>
                      </a:r>
                      <a:r>
                        <a:rPr lang="en-US" sz="1600" kern="1200" baseline="0" dirty="0" smtClean="0">
                          <a:solidFill>
                            <a:schemeClr val="tx1"/>
                          </a:solidFill>
                          <a:effectLst/>
                        </a:rPr>
                        <a:t> </a:t>
                      </a:r>
                      <a:r>
                        <a:rPr lang="en-US" sz="1600" kern="1200" baseline="0" dirty="0" smtClean="0">
                          <a:solidFill>
                            <a:schemeClr val="tx1"/>
                          </a:solidFill>
                          <a:effectLst/>
                          <a:sym typeface="Wingdings" panose="05000000000000000000" pitchFamily="2" charset="2"/>
                        </a:rPr>
                        <a:t></a:t>
                      </a:r>
                      <a:endParaRPr lang="en-US" sz="1600" dirty="0" smtClean="0">
                        <a:solidFill>
                          <a:schemeClr val="tx1"/>
                        </a:solidFill>
                        <a:effectLst/>
                        <a:latin typeface="Times New Roman"/>
                        <a:ea typeface="Times New Roman"/>
                      </a:endParaRPr>
                    </a:p>
                    <a:p>
                      <a:pPr marL="0" marR="0" eaLnBrk="0" fontAlgn="base" hangingPunct="0">
                        <a:spcBef>
                          <a:spcPts val="430"/>
                        </a:spcBef>
                        <a:spcAft>
                          <a:spcPts val="0"/>
                        </a:spcAft>
                      </a:pPr>
                      <a:r>
                        <a:rPr lang="en-US" sz="1600" kern="1200" dirty="0" smtClean="0">
                          <a:solidFill>
                            <a:schemeClr val="tx1"/>
                          </a:solidFill>
                          <a:effectLst/>
                        </a:rPr>
                        <a:t>  </a:t>
                      </a:r>
                      <a:endParaRPr lang="en-US" sz="1600"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eaLnBrk="0" fontAlgn="base" hangingPunct="0">
                        <a:spcBef>
                          <a:spcPts val="430"/>
                        </a:spcBef>
                        <a:spcAft>
                          <a:spcPts val="0"/>
                        </a:spcAft>
                      </a:pPr>
                      <a:r>
                        <a:rPr lang="en-US" sz="1600" kern="1200" dirty="0">
                          <a:solidFill>
                            <a:schemeClr val="tx1"/>
                          </a:solidFill>
                          <a:effectLst/>
                        </a:rPr>
                        <a:t>Associate Vice President</a:t>
                      </a:r>
                      <a:endParaRPr lang="en-US" sz="1600"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545358">
                <a:tc>
                  <a:txBody>
                    <a:bodyPr/>
                    <a:lstStyle/>
                    <a:p>
                      <a:pPr marL="0" marR="0" eaLnBrk="0" fontAlgn="base" hangingPunct="0">
                        <a:spcBef>
                          <a:spcPts val="430"/>
                        </a:spcBef>
                        <a:spcAft>
                          <a:spcPts val="0"/>
                        </a:spcAft>
                      </a:pPr>
                      <a:r>
                        <a:rPr lang="en-US" sz="1600" kern="1200" dirty="0">
                          <a:solidFill>
                            <a:schemeClr val="tx1"/>
                          </a:solidFill>
                          <a:effectLst/>
                        </a:rPr>
                        <a:t>Accelerations (Merit) </a:t>
                      </a:r>
                      <a:endParaRPr lang="en-US" sz="1600"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400" kern="1200" dirty="0" smtClean="0">
                          <a:solidFill>
                            <a:schemeClr val="tx1"/>
                          </a:solidFill>
                          <a:effectLst/>
                        </a:rPr>
                        <a:t>Vice Provost of CE Chris Greer</a:t>
                      </a:r>
                      <a:r>
                        <a:rPr lang="en-US" sz="1600" kern="1200" baseline="0" dirty="0" smtClean="0">
                          <a:solidFill>
                            <a:schemeClr val="tx1"/>
                          </a:solidFill>
                          <a:effectLst/>
                        </a:rPr>
                        <a:t> </a:t>
                      </a:r>
                      <a:r>
                        <a:rPr lang="en-US" sz="1600" kern="1200" baseline="0" dirty="0" smtClean="0">
                          <a:solidFill>
                            <a:schemeClr val="tx1"/>
                          </a:solidFill>
                          <a:effectLst/>
                          <a:sym typeface="Wingdings" panose="05000000000000000000" pitchFamily="2" charset="2"/>
                        </a:rPr>
                        <a:t></a:t>
                      </a:r>
                      <a:endParaRPr lang="en-US" sz="1600" dirty="0" smtClean="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indent="0" algn="l" defTabSz="457200" rtl="0" eaLnBrk="0" fontAlgn="base" latinLnBrk="0" hangingPunct="0">
                        <a:lnSpc>
                          <a:spcPct val="100000"/>
                        </a:lnSpc>
                        <a:spcBef>
                          <a:spcPts val="430"/>
                        </a:spcBef>
                        <a:spcAft>
                          <a:spcPts val="0"/>
                        </a:spcAft>
                        <a:buClrTx/>
                        <a:buSzTx/>
                        <a:buFontTx/>
                        <a:buNone/>
                        <a:tabLst/>
                        <a:defRPr/>
                      </a:pPr>
                      <a:r>
                        <a:rPr lang="en-US" sz="1600" kern="1200" dirty="0" smtClean="0">
                          <a:solidFill>
                            <a:schemeClr val="tx1"/>
                          </a:solidFill>
                          <a:effectLst/>
                        </a:rPr>
                        <a:t>PRC</a:t>
                      </a:r>
                      <a:r>
                        <a:rPr lang="en-US" sz="1600" kern="1200" baseline="0" dirty="0" smtClean="0">
                          <a:solidFill>
                            <a:schemeClr val="tx1"/>
                          </a:solidFill>
                          <a:effectLst/>
                        </a:rPr>
                        <a:t> </a:t>
                      </a:r>
                      <a:r>
                        <a:rPr lang="en-US" sz="1600" kern="1200" baseline="0" dirty="0" smtClean="0">
                          <a:solidFill>
                            <a:schemeClr val="tx1"/>
                          </a:solidFill>
                          <a:effectLst/>
                          <a:sym typeface="Wingdings" panose="05000000000000000000" pitchFamily="2" charset="2"/>
                        </a:rPr>
                        <a:t></a:t>
                      </a:r>
                      <a:endParaRPr lang="en-US" sz="1600" dirty="0" smtClean="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eaLnBrk="0" fontAlgn="base" hangingPunct="0">
                        <a:spcBef>
                          <a:spcPts val="430"/>
                        </a:spcBef>
                        <a:spcAft>
                          <a:spcPts val="0"/>
                        </a:spcAft>
                      </a:pPr>
                      <a:r>
                        <a:rPr lang="en-US" sz="1600" kern="1200" dirty="0">
                          <a:solidFill>
                            <a:schemeClr val="tx1"/>
                          </a:solidFill>
                          <a:effectLst/>
                        </a:rPr>
                        <a:t>Associate Vice President</a:t>
                      </a:r>
                      <a:endParaRPr lang="en-US" sz="1600" dirty="0">
                        <a:solidFill>
                          <a:schemeClr val="tx1"/>
                        </a:solidFill>
                        <a:effectLst/>
                        <a:latin typeface="Times New Roman"/>
                        <a:ea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bl>
          </a:graphicData>
        </a:graphic>
      </p:graphicFrame>
    </p:spTree>
    <p:extLst>
      <p:ext uri="{BB962C8B-B14F-4D97-AF65-F5344CB8AC3E}">
        <p14:creationId xmlns:p14="http://schemas.microsoft.com/office/powerpoint/2010/main" val="40550183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idx="4294967295"/>
          </p:nvPr>
        </p:nvSpPr>
        <p:spPr>
          <a:xfrm>
            <a:off x="941696" y="300251"/>
            <a:ext cx="7287905" cy="1187891"/>
          </a:xfrm>
        </p:spPr>
        <p:txBody>
          <a:bodyPr rtlCol="0">
            <a:noAutofit/>
          </a:bodyPr>
          <a:lstStyle/>
          <a:p>
            <a:pPr>
              <a:defRPr/>
            </a:pPr>
            <a:r>
              <a:rPr lang="en-US" sz="3600" dirty="0" smtClean="0"/>
              <a:t> </a:t>
            </a:r>
            <a:r>
              <a:rPr lang="en-US" sz="3200" dirty="0">
                <a:solidFill>
                  <a:schemeClr val="tx2"/>
                </a:solidFill>
                <a:ea typeface="ＭＳ Ｐゴシック"/>
                <a:cs typeface="ＭＳ Ｐゴシック"/>
              </a:rPr>
              <a:t>For </a:t>
            </a:r>
            <a:r>
              <a:rPr lang="en-US" sz="3200" dirty="0" smtClean="0">
                <a:solidFill>
                  <a:schemeClr val="tx2"/>
                </a:solidFill>
                <a:ea typeface="ＭＳ Ｐゴシック"/>
                <a:cs typeface="ＭＳ Ｐゴシック"/>
              </a:rPr>
              <a:t>Academics </a:t>
            </a:r>
            <a:r>
              <a:rPr lang="en-US" sz="3200" dirty="0">
                <a:solidFill>
                  <a:schemeClr val="tx2"/>
                </a:solidFill>
                <a:ea typeface="ＭＳ Ｐゴシック"/>
                <a:cs typeface="ＭＳ Ｐゴシック"/>
              </a:rPr>
              <a:t>with Statewide </a:t>
            </a:r>
            <a:br>
              <a:rPr lang="en-US" sz="3200" dirty="0">
                <a:solidFill>
                  <a:schemeClr val="tx2"/>
                </a:solidFill>
                <a:ea typeface="ＭＳ Ｐゴシック"/>
                <a:cs typeface="ＭＳ Ｐゴシック"/>
              </a:rPr>
            </a:br>
            <a:r>
              <a:rPr lang="en-US" sz="3200" dirty="0">
                <a:solidFill>
                  <a:schemeClr val="tx2"/>
                </a:solidFill>
                <a:ea typeface="ＭＳ Ｐゴシック"/>
                <a:cs typeface="ＭＳ Ｐゴシック"/>
              </a:rPr>
              <a:t>Program Affiliation (IPM, MG, YFC</a:t>
            </a:r>
            <a:r>
              <a:rPr lang="en-US" sz="3200" dirty="0" smtClean="0">
                <a:solidFill>
                  <a:schemeClr val="tx2"/>
                </a:solidFill>
                <a:ea typeface="ＭＳ Ｐゴシック"/>
                <a:cs typeface="ＭＳ Ｐゴシック"/>
              </a:rPr>
              <a:t>)</a:t>
            </a:r>
            <a:endParaRPr lang="en-US" sz="3200" dirty="0">
              <a:solidFill>
                <a:schemeClr val="tx2"/>
              </a:solidFill>
              <a:ea typeface="ＭＳ Ｐゴシック"/>
              <a:cs typeface="ＭＳ Ｐゴシック"/>
            </a:endParaRPr>
          </a:p>
        </p:txBody>
      </p:sp>
      <p:sp>
        <p:nvSpPr>
          <p:cNvPr id="20483" name="Rectangle 3"/>
          <p:cNvSpPr>
            <a:spLocks noGrp="1" noChangeArrowheads="1"/>
          </p:cNvSpPr>
          <p:nvPr>
            <p:ph type="body" idx="4294967295"/>
          </p:nvPr>
        </p:nvSpPr>
        <p:spPr>
          <a:xfrm>
            <a:off x="941697" y="1651379"/>
            <a:ext cx="7287904" cy="3794077"/>
          </a:xfrm>
        </p:spPr>
        <p:txBody>
          <a:bodyPr/>
          <a:lstStyle/>
          <a:p>
            <a:pPr eaLnBrk="1" hangingPunct="1">
              <a:spcBef>
                <a:spcPts val="0"/>
              </a:spcBef>
              <a:spcAft>
                <a:spcPts val="1800"/>
              </a:spcAft>
            </a:pPr>
            <a:r>
              <a:rPr lang="en-US" sz="2000" dirty="0" smtClean="0"/>
              <a:t>UC ANR Leaders are committed to strengthening UCCE as a statewide program developed and delivered locally.</a:t>
            </a:r>
          </a:p>
          <a:p>
            <a:pPr eaLnBrk="1" hangingPunct="1">
              <a:spcBef>
                <a:spcPts val="0"/>
              </a:spcBef>
              <a:spcAft>
                <a:spcPts val="1800"/>
              </a:spcAft>
            </a:pPr>
            <a:r>
              <a:rPr lang="en-US" sz="2000" dirty="0" smtClean="0"/>
              <a:t>Providing input from both the local supervisor and the Statewide Program Director supports this alignment.</a:t>
            </a:r>
          </a:p>
          <a:p>
            <a:pPr eaLnBrk="1" hangingPunct="1">
              <a:spcBef>
                <a:spcPts val="0"/>
              </a:spcBef>
              <a:spcAft>
                <a:spcPts val="1800"/>
              </a:spcAft>
            </a:pPr>
            <a:r>
              <a:rPr lang="en-US" sz="2000" dirty="0" smtClean="0"/>
              <a:t>The input from the Statewide Program Director is to provide integration towards statewide outcomes/impacts and mentoring/coaching/support.</a:t>
            </a:r>
          </a:p>
          <a:p>
            <a:pPr eaLnBrk="1" hangingPunct="1">
              <a:spcBef>
                <a:spcPts val="0"/>
              </a:spcBef>
              <a:spcAft>
                <a:spcPts val="1800"/>
              </a:spcAft>
            </a:pPr>
            <a:r>
              <a:rPr lang="en-US" sz="2000" dirty="0" smtClean="0"/>
              <a:t>The goal is to seek balance between local priorities and statewide goals.</a:t>
            </a:r>
            <a:endParaRPr lang="en-US" sz="2800" dirty="0" smtClean="0"/>
          </a:p>
          <a:p>
            <a:pPr lvl="1" eaLnBrk="1" hangingPunct="1">
              <a:lnSpc>
                <a:spcPct val="90000"/>
              </a:lnSpc>
              <a:buFont typeface="Arial" charset="0"/>
              <a:buNone/>
            </a:pPr>
            <a:endParaRPr lang="en-US" dirty="0" smtClean="0"/>
          </a:p>
        </p:txBody>
      </p:sp>
    </p:spTree>
    <p:extLst>
      <p:ext uri="{BB962C8B-B14F-4D97-AF65-F5344CB8AC3E}">
        <p14:creationId xmlns:p14="http://schemas.microsoft.com/office/powerpoint/2010/main" val="28080960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914399" y="274638"/>
            <a:ext cx="7423245" cy="715962"/>
          </a:xfrm>
        </p:spPr>
        <p:txBody>
          <a:bodyPr/>
          <a:lstStyle/>
          <a:p>
            <a:pPr>
              <a:defRPr/>
            </a:pPr>
            <a:r>
              <a:rPr lang="en-US" dirty="0" smtClean="0"/>
              <a:t> </a:t>
            </a:r>
            <a:r>
              <a:rPr lang="en-US" sz="3600" dirty="0" smtClean="0">
                <a:solidFill>
                  <a:schemeClr val="tx2"/>
                </a:solidFill>
                <a:ea typeface="ＭＳ Ｐゴシック"/>
                <a:cs typeface="ＭＳ Ｐゴシック"/>
              </a:rPr>
              <a:t>Decision Makers</a:t>
            </a:r>
            <a:endParaRPr lang="en-US" sz="3600" dirty="0">
              <a:solidFill>
                <a:schemeClr val="tx2"/>
              </a:solidFill>
              <a:ea typeface="ＭＳ Ｐゴシック"/>
              <a:cs typeface="ＭＳ Ｐゴシック"/>
            </a:endParaRPr>
          </a:p>
        </p:txBody>
      </p:sp>
      <p:sp>
        <p:nvSpPr>
          <p:cNvPr id="21507" name="Rectangle 3"/>
          <p:cNvSpPr>
            <a:spLocks noGrp="1" noChangeArrowheads="1"/>
          </p:cNvSpPr>
          <p:nvPr>
            <p:ph type="body" idx="4294967295"/>
          </p:nvPr>
        </p:nvSpPr>
        <p:spPr>
          <a:xfrm>
            <a:off x="914400" y="1371600"/>
            <a:ext cx="7423245" cy="4114800"/>
          </a:xfrm>
        </p:spPr>
        <p:txBody>
          <a:bodyPr/>
          <a:lstStyle/>
          <a:p>
            <a:pPr>
              <a:spcBef>
                <a:spcPts val="0"/>
              </a:spcBef>
              <a:spcAft>
                <a:spcPts val="1800"/>
              </a:spcAft>
              <a:defRPr/>
            </a:pPr>
            <a:r>
              <a:rPr lang="en-US" sz="2800" dirty="0"/>
              <a:t>Associate Vice President receives all recommendations in order to make informed decisions.</a:t>
            </a:r>
          </a:p>
          <a:p>
            <a:pPr>
              <a:spcBef>
                <a:spcPts val="0"/>
              </a:spcBef>
              <a:spcAft>
                <a:spcPts val="1800"/>
              </a:spcAft>
            </a:pPr>
            <a:r>
              <a:rPr lang="en-US" sz="2800" dirty="0" smtClean="0"/>
              <a:t>All appeals go </a:t>
            </a:r>
            <a:r>
              <a:rPr lang="en-US" sz="2800" smtClean="0"/>
              <a:t>to the ANR </a:t>
            </a:r>
            <a:r>
              <a:rPr lang="en-US" sz="2800" dirty="0" smtClean="0"/>
              <a:t>Vice President.</a:t>
            </a:r>
          </a:p>
          <a:p>
            <a:pPr lvl="1" eaLnBrk="1" hangingPunct="1">
              <a:lnSpc>
                <a:spcPct val="90000"/>
              </a:lnSpc>
              <a:buFont typeface="Arial" charset="0"/>
              <a:buNone/>
              <a:tabLst>
                <a:tab pos="401638" algn="l"/>
              </a:tabLst>
            </a:pPr>
            <a:endParaRPr lang="en-US" dirty="0" smtClean="0"/>
          </a:p>
        </p:txBody>
      </p:sp>
    </p:spTree>
    <p:extLst>
      <p:ext uri="{BB962C8B-B14F-4D97-AF65-F5344CB8AC3E}">
        <p14:creationId xmlns:p14="http://schemas.microsoft.com/office/powerpoint/2010/main" val="28729388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450377" y="274638"/>
            <a:ext cx="8229600" cy="1143000"/>
          </a:xfrm>
        </p:spPr>
        <p:txBody>
          <a:bodyPr/>
          <a:lstStyle/>
          <a:p>
            <a:pPr eaLnBrk="1" hangingPunct="1"/>
            <a:r>
              <a:rPr lang="en-US" sz="3600" dirty="0">
                <a:solidFill>
                  <a:schemeClr val="tx2"/>
                </a:solidFill>
                <a:ea typeface="ＭＳ Ｐゴシック"/>
                <a:cs typeface="ＭＳ Ｐゴシック"/>
              </a:rPr>
              <a:t>Timeline for PR Process</a:t>
            </a:r>
          </a:p>
        </p:txBody>
      </p:sp>
      <p:sp>
        <p:nvSpPr>
          <p:cNvPr id="27651" name="Rectangle 3"/>
          <p:cNvSpPr>
            <a:spLocks noGrp="1" noChangeArrowheads="1"/>
          </p:cNvSpPr>
          <p:nvPr>
            <p:ph type="body" idx="4294967295"/>
          </p:nvPr>
        </p:nvSpPr>
        <p:spPr>
          <a:xfrm>
            <a:off x="914400" y="1417638"/>
            <a:ext cx="7528560" cy="4525963"/>
          </a:xfrm>
        </p:spPr>
        <p:txBody>
          <a:bodyPr/>
          <a:lstStyle/>
          <a:p>
            <a:pPr>
              <a:lnSpc>
                <a:spcPct val="90000"/>
              </a:lnSpc>
            </a:pPr>
            <a:r>
              <a:rPr lang="en-US" sz="2800" dirty="0"/>
              <a:t>Access is available through your portal.  </a:t>
            </a:r>
          </a:p>
          <a:p>
            <a:pPr>
              <a:lnSpc>
                <a:spcPct val="90000"/>
              </a:lnSpc>
            </a:pPr>
            <a:r>
              <a:rPr lang="en-US" sz="2800" dirty="0"/>
              <a:t>Deadline for uploading your PR dossier:</a:t>
            </a:r>
          </a:p>
          <a:p>
            <a:pPr lvl="1">
              <a:lnSpc>
                <a:spcPct val="90000"/>
              </a:lnSpc>
              <a:buFont typeface="Arial" charset="0"/>
              <a:buChar char="•"/>
            </a:pPr>
            <a:r>
              <a:rPr lang="en-US" b="1" dirty="0">
                <a:solidFill>
                  <a:srgbClr val="363ACA"/>
                </a:solidFill>
              </a:rPr>
              <a:t>11:59 PM, February 2, 2015 </a:t>
            </a:r>
          </a:p>
          <a:p>
            <a:pPr>
              <a:lnSpc>
                <a:spcPct val="90000"/>
              </a:lnSpc>
            </a:pPr>
            <a:r>
              <a:rPr lang="en-US" sz="2800" dirty="0"/>
              <a:t>You may upload your documents and make corrections/revisions up until the deadline.</a:t>
            </a:r>
          </a:p>
          <a:p>
            <a:pPr>
              <a:lnSpc>
                <a:spcPct val="90000"/>
              </a:lnSpc>
            </a:pPr>
            <a:r>
              <a:rPr lang="en-US" sz="2800" dirty="0"/>
              <a:t>Results by the end of June 2015 for July 1, 2015 actions.</a:t>
            </a:r>
          </a:p>
        </p:txBody>
      </p:sp>
    </p:spTree>
    <p:extLst>
      <p:ext uri="{BB962C8B-B14F-4D97-AF65-F5344CB8AC3E}">
        <p14:creationId xmlns:p14="http://schemas.microsoft.com/office/powerpoint/2010/main" val="980034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955342" y="105059"/>
            <a:ext cx="7274257" cy="1143000"/>
          </a:xfrm>
        </p:spPr>
        <p:txBody>
          <a:bodyPr/>
          <a:lstStyle/>
          <a:p>
            <a:pPr fontAlgn="auto">
              <a:spcAft>
                <a:spcPts val="0"/>
              </a:spcAft>
              <a:defRPr/>
            </a:pPr>
            <a:r>
              <a:rPr lang="en-US" sz="3600" dirty="0">
                <a:solidFill>
                  <a:schemeClr val="tx2"/>
                </a:solidFill>
                <a:ea typeface="ＭＳ Ｐゴシック"/>
                <a:cs typeface="ＭＳ Ｐゴシック"/>
              </a:rPr>
              <a:t>Agenda</a:t>
            </a:r>
          </a:p>
        </p:txBody>
      </p:sp>
      <p:sp>
        <p:nvSpPr>
          <p:cNvPr id="5123" name="Rectangle 3"/>
          <p:cNvSpPr>
            <a:spLocks noGrp="1" noChangeArrowheads="1"/>
          </p:cNvSpPr>
          <p:nvPr>
            <p:ph type="body" idx="4294967295"/>
          </p:nvPr>
        </p:nvSpPr>
        <p:spPr>
          <a:xfrm>
            <a:off x="955342" y="1419509"/>
            <a:ext cx="7274257" cy="4420904"/>
          </a:xfrm>
        </p:spPr>
        <p:txBody>
          <a:bodyPr/>
          <a:lstStyle/>
          <a:p>
            <a:pPr eaLnBrk="1" hangingPunct="1">
              <a:spcBef>
                <a:spcPts val="0"/>
              </a:spcBef>
              <a:spcAft>
                <a:spcPts val="1800"/>
              </a:spcAft>
            </a:pPr>
            <a:r>
              <a:rPr lang="en-US" sz="2800" dirty="0" smtClean="0"/>
              <a:t>Welcome/Introductions</a:t>
            </a:r>
          </a:p>
          <a:p>
            <a:pPr eaLnBrk="1" hangingPunct="1">
              <a:spcBef>
                <a:spcPts val="0"/>
              </a:spcBef>
              <a:spcAft>
                <a:spcPts val="1800"/>
              </a:spcAft>
            </a:pPr>
            <a:r>
              <a:rPr lang="en-US" sz="2800" dirty="0" smtClean="0"/>
              <a:t>Agenda/Training Agreements/Outcomes</a:t>
            </a:r>
          </a:p>
          <a:p>
            <a:pPr eaLnBrk="1" hangingPunct="1">
              <a:spcBef>
                <a:spcPts val="0"/>
              </a:spcBef>
              <a:spcAft>
                <a:spcPts val="1800"/>
              </a:spcAft>
            </a:pPr>
            <a:r>
              <a:rPr lang="en-US" sz="2800" dirty="0" smtClean="0"/>
              <a:t>Overview of Process</a:t>
            </a:r>
          </a:p>
          <a:p>
            <a:pPr eaLnBrk="1" hangingPunct="1">
              <a:spcBef>
                <a:spcPts val="0"/>
              </a:spcBef>
              <a:spcAft>
                <a:spcPts val="1800"/>
              </a:spcAft>
            </a:pPr>
            <a:r>
              <a:rPr lang="en-US" sz="2800" dirty="0" smtClean="0"/>
              <a:t>Program Review Dossier</a:t>
            </a:r>
          </a:p>
          <a:p>
            <a:pPr eaLnBrk="1" hangingPunct="1">
              <a:spcBef>
                <a:spcPts val="0"/>
              </a:spcBef>
              <a:spcAft>
                <a:spcPts val="1800"/>
              </a:spcAft>
            </a:pPr>
            <a:r>
              <a:rPr lang="en-US" sz="2800" dirty="0" smtClean="0"/>
              <a:t>Questions/Wrap-up</a:t>
            </a:r>
          </a:p>
        </p:txBody>
      </p:sp>
    </p:spTree>
    <p:extLst>
      <p:ext uri="{BB962C8B-B14F-4D97-AF65-F5344CB8AC3E}">
        <p14:creationId xmlns:p14="http://schemas.microsoft.com/office/powerpoint/2010/main" val="11723170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914399" y="304800"/>
            <a:ext cx="7286626" cy="685800"/>
          </a:xfrm>
        </p:spPr>
        <p:txBody>
          <a:bodyPr/>
          <a:lstStyle/>
          <a:p>
            <a:pPr>
              <a:defRPr/>
            </a:pPr>
            <a:r>
              <a:rPr lang="en-US" sz="3600" dirty="0">
                <a:solidFill>
                  <a:schemeClr val="tx2"/>
                </a:solidFill>
                <a:ea typeface="ＭＳ Ｐゴシック"/>
                <a:cs typeface="ＭＳ Ｐゴシック"/>
              </a:rPr>
              <a:t>General Tips</a:t>
            </a:r>
          </a:p>
        </p:txBody>
      </p:sp>
      <p:sp>
        <p:nvSpPr>
          <p:cNvPr id="24579" name="Rectangle 3"/>
          <p:cNvSpPr>
            <a:spLocks noGrp="1" noChangeArrowheads="1"/>
          </p:cNvSpPr>
          <p:nvPr>
            <p:ph type="body" idx="4294967295"/>
          </p:nvPr>
        </p:nvSpPr>
        <p:spPr>
          <a:xfrm>
            <a:off x="914399" y="1076325"/>
            <a:ext cx="7210425" cy="4057650"/>
          </a:xfrm>
        </p:spPr>
        <p:txBody>
          <a:bodyPr/>
          <a:lstStyle/>
          <a:p>
            <a:pPr>
              <a:spcBef>
                <a:spcPts val="0"/>
              </a:spcBef>
              <a:spcAft>
                <a:spcPts val="1800"/>
              </a:spcAft>
            </a:pPr>
            <a:r>
              <a:rPr lang="en-US" sz="2400" dirty="0"/>
              <a:t>Start as early as possible.</a:t>
            </a:r>
          </a:p>
          <a:p>
            <a:pPr>
              <a:spcBef>
                <a:spcPts val="0"/>
              </a:spcBef>
              <a:spcAft>
                <a:spcPts val="1800"/>
              </a:spcAft>
            </a:pPr>
            <a:r>
              <a:rPr lang="en-US" sz="2400" dirty="0"/>
              <a:t>Keep good records all year and use them.</a:t>
            </a:r>
          </a:p>
          <a:p>
            <a:pPr>
              <a:spcBef>
                <a:spcPts val="0"/>
              </a:spcBef>
              <a:spcAft>
                <a:spcPts val="1800"/>
              </a:spcAft>
            </a:pPr>
            <a:r>
              <a:rPr lang="en-US" sz="2400" dirty="0"/>
              <a:t>Use web examples referenced in E-book.</a:t>
            </a:r>
          </a:p>
          <a:p>
            <a:pPr>
              <a:spcBef>
                <a:spcPts val="0"/>
              </a:spcBef>
              <a:spcAft>
                <a:spcPts val="1800"/>
              </a:spcAft>
            </a:pPr>
            <a:r>
              <a:rPr lang="en-US" sz="2400" dirty="0"/>
              <a:t>Review PR Dossier Examples on the Academic Personnel Website (</a:t>
            </a:r>
            <a:r>
              <a:rPr lang="en-US" sz="1600" dirty="0">
                <a:hlinkClick r:id="rId2"/>
              </a:rPr>
              <a:t>http://ucanr.edu/academicpersonnel</a:t>
            </a:r>
            <a:r>
              <a:rPr lang="en-US" sz="1600" dirty="0"/>
              <a:t>) – merit and promotion process</a:t>
            </a:r>
            <a:endParaRPr lang="en-US" sz="2400" dirty="0"/>
          </a:p>
          <a:p>
            <a:pPr>
              <a:spcBef>
                <a:spcPts val="0"/>
              </a:spcBef>
              <a:spcAft>
                <a:spcPts val="1800"/>
              </a:spcAft>
            </a:pPr>
            <a:r>
              <a:rPr lang="en-US" sz="2400" dirty="0"/>
              <a:t>Review and edit; then review and edit some more.</a:t>
            </a:r>
          </a:p>
          <a:p>
            <a:pPr>
              <a:spcBef>
                <a:spcPts val="0"/>
              </a:spcBef>
              <a:spcAft>
                <a:spcPts val="1800"/>
              </a:spcAft>
            </a:pPr>
            <a:r>
              <a:rPr lang="en-US" sz="2400" dirty="0"/>
              <a:t>Ask questions.</a:t>
            </a:r>
          </a:p>
          <a:p>
            <a:pPr>
              <a:spcBef>
                <a:spcPts val="0"/>
              </a:spcBef>
              <a:spcAft>
                <a:spcPts val="1800"/>
              </a:spcAft>
            </a:pPr>
            <a:r>
              <a:rPr lang="en-US" sz="2400" dirty="0"/>
              <a:t>Ask peers to review your work.</a:t>
            </a:r>
          </a:p>
        </p:txBody>
      </p:sp>
    </p:spTree>
    <p:extLst>
      <p:ext uri="{BB962C8B-B14F-4D97-AF65-F5344CB8AC3E}">
        <p14:creationId xmlns:p14="http://schemas.microsoft.com/office/powerpoint/2010/main" val="15104974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914400" y="274638"/>
            <a:ext cx="7315200" cy="1143000"/>
          </a:xfrm>
        </p:spPr>
        <p:txBody>
          <a:bodyPr/>
          <a:lstStyle/>
          <a:p>
            <a:pPr algn="l" eaLnBrk="1" hangingPunct="1">
              <a:defRPr/>
            </a:pPr>
            <a:r>
              <a:rPr lang="en-US" sz="3600" dirty="0">
                <a:solidFill>
                  <a:schemeClr val="tx2"/>
                </a:solidFill>
                <a:ea typeface="ＭＳ Ｐゴシック"/>
                <a:cs typeface="ＭＳ Ｐゴシック"/>
              </a:rPr>
              <a:t>A Good PR is…</a:t>
            </a:r>
          </a:p>
        </p:txBody>
      </p:sp>
      <p:sp>
        <p:nvSpPr>
          <p:cNvPr id="285699" name="Rectangle 3"/>
          <p:cNvSpPr>
            <a:spLocks noGrp="1" noChangeArrowheads="1"/>
          </p:cNvSpPr>
          <p:nvPr>
            <p:ph type="body" idx="4294967295"/>
          </p:nvPr>
        </p:nvSpPr>
        <p:spPr>
          <a:xfrm>
            <a:off x="914400" y="1514900"/>
            <a:ext cx="7315200" cy="3742899"/>
          </a:xfrm>
        </p:spPr>
        <p:txBody>
          <a:bodyPr rtlCol="0">
            <a:normAutofit fontScale="77500" lnSpcReduction="20000"/>
          </a:bodyPr>
          <a:lstStyle/>
          <a:p>
            <a:pPr fontAlgn="auto">
              <a:lnSpc>
                <a:spcPct val="110000"/>
              </a:lnSpc>
              <a:spcBef>
                <a:spcPts val="0"/>
              </a:spcBef>
              <a:spcAft>
                <a:spcPts val="1800"/>
              </a:spcAft>
              <a:defRPr/>
            </a:pPr>
            <a:r>
              <a:rPr lang="en-US" dirty="0" smtClean="0"/>
              <a:t>ACCURATE:</a:t>
            </a:r>
            <a:r>
              <a:rPr lang="en-US" sz="3600" dirty="0" smtClean="0"/>
              <a:t> </a:t>
            </a:r>
            <a:r>
              <a:rPr lang="en-US" sz="2800" dirty="0" smtClean="0"/>
              <a:t>Be factual, tell how impacts were achieved.</a:t>
            </a:r>
          </a:p>
          <a:p>
            <a:pPr fontAlgn="auto">
              <a:lnSpc>
                <a:spcPct val="110000"/>
              </a:lnSpc>
              <a:spcBef>
                <a:spcPts val="0"/>
              </a:spcBef>
              <a:spcAft>
                <a:spcPts val="1800"/>
              </a:spcAft>
              <a:defRPr/>
            </a:pPr>
            <a:r>
              <a:rPr lang="en-US" dirty="0" smtClean="0"/>
              <a:t>BRIEF:</a:t>
            </a:r>
            <a:r>
              <a:rPr lang="en-US" sz="3600" dirty="0" smtClean="0"/>
              <a:t> </a:t>
            </a:r>
            <a:r>
              <a:rPr lang="en-US" sz="2800" dirty="0" smtClean="0"/>
              <a:t>Make every word work.</a:t>
            </a:r>
          </a:p>
          <a:p>
            <a:pPr fontAlgn="auto">
              <a:lnSpc>
                <a:spcPct val="110000"/>
              </a:lnSpc>
              <a:spcBef>
                <a:spcPts val="0"/>
              </a:spcBef>
              <a:spcAft>
                <a:spcPts val="1800"/>
              </a:spcAft>
              <a:defRPr/>
            </a:pPr>
            <a:r>
              <a:rPr lang="en-US" dirty="0" smtClean="0"/>
              <a:t>CLEAR:</a:t>
            </a:r>
            <a:r>
              <a:rPr lang="en-US" sz="3600" dirty="0" smtClean="0"/>
              <a:t> </a:t>
            </a:r>
            <a:r>
              <a:rPr lang="en-US" sz="2800" dirty="0" smtClean="0"/>
              <a:t>Say what you mean.</a:t>
            </a:r>
          </a:p>
          <a:p>
            <a:pPr fontAlgn="auto">
              <a:lnSpc>
                <a:spcPct val="110000"/>
              </a:lnSpc>
              <a:spcBef>
                <a:spcPts val="0"/>
              </a:spcBef>
              <a:spcAft>
                <a:spcPts val="1800"/>
              </a:spcAft>
              <a:defRPr/>
            </a:pPr>
            <a:r>
              <a:rPr lang="en-US" dirty="0" smtClean="0"/>
              <a:t>SPECIFIC:</a:t>
            </a:r>
            <a:r>
              <a:rPr lang="en-US" sz="3600" dirty="0" smtClean="0"/>
              <a:t> </a:t>
            </a:r>
            <a:r>
              <a:rPr lang="en-US" sz="2800" dirty="0" smtClean="0"/>
              <a:t>Use examples.</a:t>
            </a:r>
          </a:p>
          <a:p>
            <a:pPr fontAlgn="auto">
              <a:lnSpc>
                <a:spcPct val="110000"/>
              </a:lnSpc>
              <a:spcBef>
                <a:spcPts val="0"/>
              </a:spcBef>
              <a:spcAft>
                <a:spcPts val="1800"/>
              </a:spcAft>
              <a:defRPr/>
            </a:pPr>
            <a:r>
              <a:rPr lang="en-US" dirty="0" smtClean="0"/>
              <a:t>PROFESSIONAL:</a:t>
            </a:r>
            <a:r>
              <a:rPr lang="en-US" sz="3600" dirty="0" smtClean="0"/>
              <a:t> </a:t>
            </a:r>
            <a:r>
              <a:rPr lang="en-US" sz="2800" dirty="0" smtClean="0"/>
              <a:t>Make it look professional – adhere to format guidelines.</a:t>
            </a:r>
          </a:p>
        </p:txBody>
      </p:sp>
      <p:sp>
        <p:nvSpPr>
          <p:cNvPr id="285700" name="Rectangle 4"/>
          <p:cNvSpPr>
            <a:spLocks noChangeArrowheads="1"/>
          </p:cNvSpPr>
          <p:nvPr/>
        </p:nvSpPr>
        <p:spPr bwMode="auto">
          <a:xfrm>
            <a:off x="2286000" y="2559050"/>
            <a:ext cx="4572000" cy="457200"/>
          </a:xfrm>
          <a:prstGeom prst="rect">
            <a:avLst/>
          </a:prstGeom>
          <a:noFill/>
          <a:ln w="9525">
            <a:noFill/>
            <a:miter lim="800000"/>
            <a:headEnd/>
            <a:tailEnd/>
          </a:ln>
          <a:effectLst/>
        </p:spPr>
        <p:txBody>
          <a:bodyPr>
            <a:spAutoFit/>
          </a:bodyPr>
          <a:lstStyle/>
          <a:p>
            <a:pPr fontAlgn="auto">
              <a:spcBef>
                <a:spcPts val="0"/>
              </a:spcBef>
              <a:spcAft>
                <a:spcPts val="0"/>
              </a:spcAft>
              <a:defRPr/>
            </a:pPr>
            <a:endParaRPr lang="en-US" sz="2400">
              <a:effectLst>
                <a:outerShdw blurRad="38100" dist="38100" dir="2700000" algn="tl">
                  <a:srgbClr val="000000"/>
                </a:outerShdw>
              </a:effectLst>
              <a:latin typeface="Tahoma" pitchFamily="-111" charset="0"/>
            </a:endParaRPr>
          </a:p>
        </p:txBody>
      </p:sp>
    </p:spTree>
    <p:extLst>
      <p:ext uri="{BB962C8B-B14F-4D97-AF65-F5344CB8AC3E}">
        <p14:creationId xmlns:p14="http://schemas.microsoft.com/office/powerpoint/2010/main" val="13338697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idx="4294967295"/>
          </p:nvPr>
        </p:nvSpPr>
        <p:spPr>
          <a:xfrm>
            <a:off x="533400" y="272102"/>
            <a:ext cx="8610600" cy="1143000"/>
          </a:xfrm>
        </p:spPr>
        <p:txBody>
          <a:bodyPr rtlCol="0">
            <a:noAutofit/>
          </a:bodyPr>
          <a:lstStyle/>
          <a:p>
            <a:pPr>
              <a:defRPr/>
            </a:pPr>
            <a:r>
              <a:rPr lang="en-US" sz="3200" dirty="0">
                <a:solidFill>
                  <a:schemeClr val="tx2"/>
                </a:solidFill>
                <a:ea typeface="ＭＳ Ｐゴシック"/>
                <a:cs typeface="ＭＳ Ｐゴシック"/>
              </a:rPr>
              <a:t>Make Your Dossier Reflect Your Program! </a:t>
            </a:r>
            <a:r>
              <a:rPr lang="en-US" sz="3200" dirty="0" smtClean="0">
                <a:solidFill>
                  <a:schemeClr val="tx2"/>
                </a:solidFill>
                <a:ea typeface="ＭＳ Ｐゴシック"/>
                <a:cs typeface="ＭＳ Ｐゴシック"/>
              </a:rPr>
              <a:t/>
            </a:r>
            <a:br>
              <a:rPr lang="en-US" sz="3200" dirty="0" smtClean="0">
                <a:solidFill>
                  <a:schemeClr val="tx2"/>
                </a:solidFill>
                <a:ea typeface="ＭＳ Ｐゴシック"/>
                <a:cs typeface="ＭＳ Ｐゴシック"/>
              </a:rPr>
            </a:br>
            <a:r>
              <a:rPr lang="en-US" sz="3200" dirty="0" smtClean="0">
                <a:solidFill>
                  <a:schemeClr val="tx2"/>
                </a:solidFill>
                <a:ea typeface="ＭＳ Ｐゴシック"/>
                <a:cs typeface="ＭＳ Ｐゴシック"/>
              </a:rPr>
              <a:t>Make </a:t>
            </a:r>
            <a:r>
              <a:rPr lang="en-US" sz="3200" dirty="0">
                <a:solidFill>
                  <a:schemeClr val="tx2"/>
                </a:solidFill>
                <a:ea typeface="ＭＳ Ｐゴシック"/>
                <a:cs typeface="ＭＳ Ｐゴシック"/>
              </a:rPr>
              <a:t>It Enjoyable to Read! </a:t>
            </a:r>
          </a:p>
        </p:txBody>
      </p:sp>
      <p:sp>
        <p:nvSpPr>
          <p:cNvPr id="23555" name="Rectangle 3"/>
          <p:cNvSpPr>
            <a:spLocks noGrp="1" noChangeArrowheads="1"/>
          </p:cNvSpPr>
          <p:nvPr>
            <p:ph type="body" idx="4294967295"/>
          </p:nvPr>
        </p:nvSpPr>
        <p:spPr>
          <a:xfrm>
            <a:off x="928048" y="1551580"/>
            <a:ext cx="7287904" cy="4468813"/>
          </a:xfrm>
        </p:spPr>
        <p:txBody>
          <a:bodyPr/>
          <a:lstStyle/>
          <a:p>
            <a:pPr>
              <a:spcBef>
                <a:spcPts val="0"/>
              </a:spcBef>
              <a:spcAft>
                <a:spcPts val="1800"/>
              </a:spcAft>
            </a:pPr>
            <a:r>
              <a:rPr lang="en-US" sz="2000" dirty="0" smtClean="0"/>
              <a:t>Reviewers find it less enjoyable to read if they have to tease out information. </a:t>
            </a:r>
          </a:p>
          <a:p>
            <a:pPr>
              <a:spcBef>
                <a:spcPts val="0"/>
              </a:spcBef>
              <a:spcAft>
                <a:spcPts val="1800"/>
              </a:spcAft>
            </a:pPr>
            <a:r>
              <a:rPr lang="en-US" sz="2000" dirty="0" smtClean="0"/>
              <a:t>State your overarching program themes.</a:t>
            </a:r>
          </a:p>
          <a:p>
            <a:pPr>
              <a:spcBef>
                <a:spcPts val="0"/>
              </a:spcBef>
              <a:spcAft>
                <a:spcPts val="1800"/>
              </a:spcAft>
            </a:pPr>
            <a:r>
              <a:rPr lang="en-US" sz="2000" dirty="0" smtClean="0"/>
              <a:t>Identify your clientele/audiences.</a:t>
            </a:r>
          </a:p>
          <a:p>
            <a:pPr>
              <a:spcBef>
                <a:spcPts val="0"/>
              </a:spcBef>
              <a:spcAft>
                <a:spcPts val="1800"/>
              </a:spcAft>
            </a:pPr>
            <a:r>
              <a:rPr lang="en-US" sz="2000" dirty="0" smtClean="0"/>
              <a:t>Write clear goals and objectives.</a:t>
            </a:r>
          </a:p>
          <a:p>
            <a:pPr>
              <a:spcBef>
                <a:spcPts val="0"/>
              </a:spcBef>
              <a:spcAft>
                <a:spcPts val="1800"/>
              </a:spcAft>
            </a:pPr>
            <a:r>
              <a:rPr lang="en-US" sz="2000" dirty="0" smtClean="0"/>
              <a:t>Summarize your accomplishments.</a:t>
            </a:r>
          </a:p>
          <a:p>
            <a:pPr>
              <a:spcBef>
                <a:spcPts val="0"/>
              </a:spcBef>
              <a:spcAft>
                <a:spcPts val="1800"/>
              </a:spcAft>
            </a:pPr>
            <a:r>
              <a:rPr lang="en-US" sz="2000" dirty="0" smtClean="0"/>
              <a:t>Remember what is obvious to you, may not be obvious to all readers -- </a:t>
            </a:r>
            <a:r>
              <a:rPr lang="en-US" sz="2000" b="1" u="sng" dirty="0" smtClean="0"/>
              <a:t>make it obvious!</a:t>
            </a:r>
          </a:p>
          <a:p>
            <a:pPr eaLnBrk="1" hangingPunct="1">
              <a:lnSpc>
                <a:spcPct val="90000"/>
              </a:lnSpc>
              <a:buFont typeface="Wingdings" pitchFamily="2" charset="2"/>
              <a:buChar char="Ø"/>
            </a:pPr>
            <a:endParaRPr lang="en-US" dirty="0" smtClean="0"/>
          </a:p>
        </p:txBody>
      </p:sp>
    </p:spTree>
    <p:extLst>
      <p:ext uri="{BB962C8B-B14F-4D97-AF65-F5344CB8AC3E}">
        <p14:creationId xmlns:p14="http://schemas.microsoft.com/office/powerpoint/2010/main" val="34833746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840658" y="331220"/>
            <a:ext cx="7403690" cy="646112"/>
          </a:xfrm>
          <a:prstGeom prst="rect">
            <a:avLst/>
          </a:prstGeom>
          <a:noFill/>
          <a:ln w="9525">
            <a:noFill/>
            <a:miter lim="800000"/>
            <a:headEnd/>
            <a:tailEnd/>
          </a:ln>
        </p:spPr>
        <p:txBody>
          <a:bodyPr wrap="square">
            <a:spAutoFit/>
          </a:bodyPr>
          <a:lstStyle/>
          <a:p>
            <a:pPr algn="ctr">
              <a:defRPr/>
            </a:pPr>
            <a:r>
              <a:rPr lang="en-US" sz="3600" dirty="0" smtClean="0">
                <a:solidFill>
                  <a:schemeClr val="tx2"/>
                </a:solidFill>
                <a:latin typeface="+mj-lt"/>
                <a:ea typeface="ＭＳ Ｐゴシック"/>
                <a:cs typeface="ＭＳ Ｐゴシック"/>
              </a:rPr>
              <a:t>Tips for Writing Your PR</a:t>
            </a:r>
            <a:endParaRPr lang="en-US" sz="3600" dirty="0">
              <a:solidFill>
                <a:schemeClr val="tx2"/>
              </a:solidFill>
              <a:latin typeface="+mj-lt"/>
              <a:ea typeface="ＭＳ Ｐゴシック"/>
              <a:cs typeface="ＭＳ Ｐゴシック"/>
            </a:endParaRPr>
          </a:p>
        </p:txBody>
      </p:sp>
      <p:sp>
        <p:nvSpPr>
          <p:cNvPr id="36867" name="Rectangle 9"/>
          <p:cNvSpPr>
            <a:spLocks noChangeArrowheads="1"/>
          </p:cNvSpPr>
          <p:nvPr/>
        </p:nvSpPr>
        <p:spPr bwMode="auto">
          <a:xfrm>
            <a:off x="840656" y="1287939"/>
            <a:ext cx="7798363" cy="4970591"/>
          </a:xfrm>
          <a:prstGeom prst="rect">
            <a:avLst/>
          </a:prstGeom>
          <a:noFill/>
          <a:ln w="9525">
            <a:noFill/>
            <a:miter lim="800000"/>
            <a:headEnd/>
            <a:tailEnd/>
          </a:ln>
        </p:spPr>
        <p:txBody>
          <a:bodyPr wrap="square">
            <a:spAutoFit/>
          </a:bodyPr>
          <a:lstStyle/>
          <a:p>
            <a:pPr>
              <a:spcAft>
                <a:spcPts val="600"/>
              </a:spcAft>
            </a:pPr>
            <a:r>
              <a:rPr lang="en-US" sz="2000" dirty="0">
                <a:latin typeface="+mj-lt"/>
              </a:rPr>
              <a:t>Make sure you highlight your activities that support UC ANR’s visibility and effectiveness such </a:t>
            </a:r>
            <a:r>
              <a:rPr lang="en-US" sz="2000" dirty="0" smtClean="0">
                <a:latin typeface="+mj-lt"/>
              </a:rPr>
              <a:t>as:</a:t>
            </a:r>
            <a:endParaRPr lang="en-US" sz="2000" dirty="0">
              <a:latin typeface="+mj-lt"/>
            </a:endParaRPr>
          </a:p>
          <a:p>
            <a:pPr marL="457200" indent="-457200">
              <a:spcAft>
                <a:spcPts val="600"/>
              </a:spcAft>
              <a:buFont typeface="Arial" panose="020B0604020202020204" pitchFamily="34" charset="0"/>
              <a:buChar char="•"/>
            </a:pPr>
            <a:r>
              <a:rPr lang="en-US" sz="2000" dirty="0" smtClean="0">
                <a:latin typeface="+mj-lt"/>
              </a:rPr>
              <a:t>Successful </a:t>
            </a:r>
            <a:r>
              <a:rPr lang="en-US" sz="2000" dirty="0">
                <a:latin typeface="+mj-lt"/>
              </a:rPr>
              <a:t>collaborations (internal and external)</a:t>
            </a:r>
          </a:p>
          <a:p>
            <a:pPr marL="457200" lvl="0" indent="-457200">
              <a:spcAft>
                <a:spcPts val="600"/>
              </a:spcAft>
              <a:buFont typeface="Arial" panose="020B0604020202020204" pitchFamily="34" charset="0"/>
              <a:buChar char="•"/>
            </a:pPr>
            <a:r>
              <a:rPr lang="en-US" sz="2000" dirty="0">
                <a:latin typeface="+mj-lt"/>
              </a:rPr>
              <a:t>Mentoring of colleagues (formal and informal)</a:t>
            </a:r>
          </a:p>
          <a:p>
            <a:pPr marL="457200" lvl="0" indent="-457200">
              <a:spcAft>
                <a:spcPts val="600"/>
              </a:spcAft>
              <a:buFont typeface="Arial" panose="020B0604020202020204" pitchFamily="34" charset="0"/>
              <a:buChar char="•"/>
            </a:pPr>
            <a:r>
              <a:rPr lang="en-US" sz="2000" dirty="0">
                <a:latin typeface="+mj-lt"/>
              </a:rPr>
              <a:t>Efforts to strengthen the UC ANR network (formally called the “continuum”)</a:t>
            </a:r>
          </a:p>
          <a:p>
            <a:pPr marL="457200" lvl="0" indent="-457200">
              <a:spcAft>
                <a:spcPts val="600"/>
              </a:spcAft>
              <a:buFont typeface="Arial" panose="020B0604020202020204" pitchFamily="34" charset="0"/>
              <a:buChar char="•"/>
            </a:pPr>
            <a:r>
              <a:rPr lang="en-US" sz="2000" dirty="0">
                <a:latin typeface="+mj-lt"/>
              </a:rPr>
              <a:t>Multi-county and/or multi-program assignments</a:t>
            </a:r>
          </a:p>
          <a:p>
            <a:pPr marL="457200" lvl="0" indent="-457200">
              <a:spcAft>
                <a:spcPts val="600"/>
              </a:spcAft>
              <a:buFont typeface="Arial" panose="020B0604020202020204" pitchFamily="34" charset="0"/>
              <a:buChar char="•"/>
            </a:pPr>
            <a:r>
              <a:rPr lang="en-US" sz="2000" dirty="0">
                <a:latin typeface="+mj-lt"/>
              </a:rPr>
              <a:t>Leadership roles</a:t>
            </a:r>
          </a:p>
          <a:p>
            <a:pPr marL="457200" lvl="0" indent="-457200">
              <a:spcAft>
                <a:spcPts val="600"/>
              </a:spcAft>
              <a:buFont typeface="Arial" panose="020B0604020202020204" pitchFamily="34" charset="0"/>
              <a:buChar char="•"/>
            </a:pPr>
            <a:r>
              <a:rPr lang="en-US" sz="2000" dirty="0">
                <a:latin typeface="+mj-lt"/>
              </a:rPr>
              <a:t>Advocacy efforts</a:t>
            </a:r>
          </a:p>
          <a:p>
            <a:pPr marL="457200" lvl="0" indent="-457200">
              <a:spcAft>
                <a:spcPts val="600"/>
              </a:spcAft>
              <a:buFont typeface="Arial" panose="020B0604020202020204" pitchFamily="34" charset="0"/>
              <a:buChar char="•"/>
            </a:pPr>
            <a:r>
              <a:rPr lang="en-US" sz="2000" dirty="0">
                <a:latin typeface="+mj-lt"/>
              </a:rPr>
              <a:t>Outreaching to clientele using new technologies such as social media, websites</a:t>
            </a:r>
            <a:r>
              <a:rPr lang="en-US" sz="2400" dirty="0" smtClean="0"/>
              <a:t>.</a:t>
            </a:r>
            <a:endParaRPr lang="en-US" sz="2000" dirty="0" smtClean="0"/>
          </a:p>
          <a:p>
            <a:pPr marL="457200" lvl="0" indent="-457200">
              <a:spcAft>
                <a:spcPts val="600"/>
              </a:spcAft>
              <a:buFont typeface="Arial" panose="020B0604020202020204" pitchFamily="34" charset="0"/>
              <a:buChar char="•"/>
            </a:pPr>
            <a:r>
              <a:rPr lang="en-US" sz="2000" dirty="0" smtClean="0"/>
              <a:t>Only list activities and accomplishments in one section</a:t>
            </a:r>
            <a:endParaRPr lang="en-US" sz="2400" dirty="0"/>
          </a:p>
          <a:p>
            <a:pPr marL="457200" lvl="0" indent="-457200">
              <a:spcAft>
                <a:spcPts val="600"/>
              </a:spcAft>
              <a:buFont typeface="Arial" panose="020B0604020202020204" pitchFamily="34" charset="0"/>
              <a:buChar char="•"/>
            </a:pPr>
            <a:endParaRPr lang="en-US" altLang="en-US" sz="2400" dirty="0">
              <a:latin typeface="+mj-lt"/>
              <a:ea typeface="ＭＳ Ｐゴシック"/>
              <a:cs typeface="ＭＳ Ｐゴシック"/>
            </a:endParaRPr>
          </a:p>
        </p:txBody>
      </p:sp>
    </p:spTree>
    <p:extLst>
      <p:ext uri="{BB962C8B-B14F-4D97-AF65-F5344CB8AC3E}">
        <p14:creationId xmlns:p14="http://schemas.microsoft.com/office/powerpoint/2010/main" val="34558489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944879" y="274638"/>
            <a:ext cx="7269481" cy="1143000"/>
          </a:xfrm>
        </p:spPr>
        <p:txBody>
          <a:bodyPr/>
          <a:lstStyle/>
          <a:p>
            <a:pPr>
              <a:defRPr/>
            </a:pPr>
            <a:r>
              <a:rPr lang="en-US" sz="3600" dirty="0" smtClean="0">
                <a:solidFill>
                  <a:schemeClr val="tx2"/>
                </a:solidFill>
                <a:ea typeface="ＭＳ Ｐゴシック"/>
                <a:cs typeface="ＭＳ Ｐゴシック"/>
              </a:rPr>
              <a:t>Fostering Your Success</a:t>
            </a:r>
            <a:endParaRPr lang="en-US" sz="3600" dirty="0">
              <a:solidFill>
                <a:schemeClr val="tx2"/>
              </a:solidFill>
              <a:ea typeface="ＭＳ Ｐゴシック"/>
              <a:cs typeface="ＭＳ Ｐゴシック"/>
            </a:endParaRPr>
          </a:p>
        </p:txBody>
      </p:sp>
      <p:sp>
        <p:nvSpPr>
          <p:cNvPr id="287747" name="Rectangle 3"/>
          <p:cNvSpPr>
            <a:spLocks noGrp="1" noChangeArrowheads="1"/>
          </p:cNvSpPr>
          <p:nvPr>
            <p:ph type="body" idx="4294967295"/>
          </p:nvPr>
        </p:nvSpPr>
        <p:spPr>
          <a:xfrm>
            <a:off x="619125" y="1495425"/>
            <a:ext cx="7772400" cy="4525963"/>
          </a:xfrm>
        </p:spPr>
        <p:txBody>
          <a:bodyPr rtlCol="0">
            <a:normAutofit/>
          </a:bodyPr>
          <a:lstStyle/>
          <a:p>
            <a:pPr fontAlgn="auto">
              <a:spcBef>
                <a:spcPts val="0"/>
              </a:spcBef>
              <a:spcAft>
                <a:spcPts val="1800"/>
              </a:spcAft>
              <a:buSzPct val="95000"/>
              <a:defRPr/>
            </a:pPr>
            <a:r>
              <a:rPr lang="en-US" sz="2400" dirty="0" smtClean="0"/>
              <a:t>An excellent presentation, along with high quality work, greatly helps your supervisor write a strong evaluation.</a:t>
            </a:r>
          </a:p>
          <a:p>
            <a:pPr marL="403225" lvl="1" indent="-342900" fontAlgn="auto">
              <a:spcBef>
                <a:spcPts val="0"/>
              </a:spcBef>
              <a:spcAft>
                <a:spcPts val="1800"/>
              </a:spcAft>
              <a:buSzPct val="100000"/>
              <a:buFont typeface="Arial" panose="020B0604020202020204" pitchFamily="34" charset="0"/>
              <a:buChar char="•"/>
              <a:defRPr/>
            </a:pPr>
            <a:r>
              <a:rPr lang="en-US" sz="2400" dirty="0" smtClean="0"/>
              <a:t>The multi-disciplinary Ad hoc(s) will benefit from a concise well-written PR that demonstrates the importance of your program outcomes and/or impacts.</a:t>
            </a:r>
          </a:p>
          <a:p>
            <a:pPr eaLnBrk="1" fontAlgn="auto" hangingPunct="1">
              <a:spcAft>
                <a:spcPts val="0"/>
              </a:spcAft>
              <a:buFont typeface="Wingdings" pitchFamily="2" charset="2"/>
              <a:buChar char="Ø"/>
              <a:defRPr/>
            </a:pPr>
            <a:endParaRPr lang="en-US" sz="3000" dirty="0" smtClean="0"/>
          </a:p>
          <a:p>
            <a:pPr eaLnBrk="1" fontAlgn="auto" hangingPunct="1">
              <a:spcAft>
                <a:spcPts val="0"/>
              </a:spcAft>
              <a:buFont typeface="Wingdings" pitchFamily="-111" charset="2"/>
              <a:buNone/>
              <a:defRPr/>
            </a:pPr>
            <a:r>
              <a:rPr lang="en-US" sz="3600" dirty="0" smtClean="0"/>
              <a:t>	</a:t>
            </a:r>
            <a:endParaRPr lang="en-US" sz="2800" dirty="0" smtClean="0"/>
          </a:p>
          <a:p>
            <a:pPr eaLnBrk="1" fontAlgn="auto" hangingPunct="1">
              <a:spcAft>
                <a:spcPts val="0"/>
              </a:spcAft>
              <a:buFont typeface="Wingdings" pitchFamily="-111" charset="2"/>
              <a:buChar char="n"/>
              <a:defRPr/>
            </a:pPr>
            <a:endParaRPr lang="en-US" dirty="0" smtClean="0"/>
          </a:p>
        </p:txBody>
      </p:sp>
    </p:spTree>
    <p:extLst>
      <p:ext uri="{BB962C8B-B14F-4D97-AF65-F5344CB8AC3E}">
        <p14:creationId xmlns:p14="http://schemas.microsoft.com/office/powerpoint/2010/main" val="18861814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914400" y="137426"/>
            <a:ext cx="7315200" cy="1219200"/>
          </a:xfrm>
        </p:spPr>
        <p:txBody>
          <a:bodyPr/>
          <a:lstStyle/>
          <a:p>
            <a:pPr>
              <a:defRPr/>
            </a:pPr>
            <a:r>
              <a:rPr lang="en-US" sz="3600" dirty="0">
                <a:solidFill>
                  <a:schemeClr val="tx2"/>
                </a:solidFill>
                <a:ea typeface="ＭＳ Ｐゴシック"/>
                <a:cs typeface="ＭＳ Ｐゴシック"/>
              </a:rPr>
              <a:t>General </a:t>
            </a:r>
            <a:r>
              <a:rPr lang="en-US" sz="3600" dirty="0" smtClean="0">
                <a:solidFill>
                  <a:schemeClr val="tx2"/>
                </a:solidFill>
                <a:ea typeface="ＭＳ Ｐゴシック"/>
                <a:cs typeface="ＭＳ Ｐゴシック"/>
              </a:rPr>
              <a:t>Directions</a:t>
            </a:r>
            <a:endParaRPr lang="en-US" sz="3600" dirty="0">
              <a:solidFill>
                <a:schemeClr val="tx2"/>
              </a:solidFill>
              <a:ea typeface="ＭＳ Ｐゴシック"/>
              <a:cs typeface="ＭＳ Ｐゴシック"/>
            </a:endParaRPr>
          </a:p>
        </p:txBody>
      </p:sp>
      <p:sp>
        <p:nvSpPr>
          <p:cNvPr id="25603" name="Rectangle 3"/>
          <p:cNvSpPr>
            <a:spLocks noGrp="1" noChangeArrowheads="1"/>
          </p:cNvSpPr>
          <p:nvPr>
            <p:ph type="body" idx="4294967295"/>
          </p:nvPr>
        </p:nvSpPr>
        <p:spPr>
          <a:xfrm>
            <a:off x="914400" y="1356626"/>
            <a:ext cx="7734584" cy="4389081"/>
          </a:xfrm>
        </p:spPr>
        <p:txBody>
          <a:bodyPr/>
          <a:lstStyle/>
          <a:p>
            <a:pPr>
              <a:spcBef>
                <a:spcPts val="0"/>
              </a:spcBef>
              <a:spcAft>
                <a:spcPts val="1800"/>
              </a:spcAft>
              <a:defRPr/>
            </a:pPr>
            <a:r>
              <a:rPr lang="en-US" sz="2400" dirty="0" smtClean="0"/>
              <a:t>Font: Times New Roman 11 or 12</a:t>
            </a:r>
          </a:p>
          <a:p>
            <a:pPr>
              <a:spcBef>
                <a:spcPts val="0"/>
              </a:spcBef>
              <a:spcAft>
                <a:spcPts val="1800"/>
              </a:spcAft>
              <a:defRPr/>
            </a:pPr>
            <a:r>
              <a:rPr lang="en-US" sz="2400" dirty="0" smtClean="0"/>
              <a:t>Margins: 1 inch all around</a:t>
            </a:r>
          </a:p>
          <a:p>
            <a:pPr>
              <a:spcBef>
                <a:spcPts val="0"/>
              </a:spcBef>
              <a:spcAft>
                <a:spcPts val="1800"/>
              </a:spcAft>
              <a:defRPr/>
            </a:pPr>
            <a:r>
              <a:rPr lang="en-US" sz="2400" dirty="0" smtClean="0"/>
              <a:t>Adhere to page limits</a:t>
            </a:r>
          </a:p>
          <a:p>
            <a:pPr>
              <a:spcBef>
                <a:spcPts val="0"/>
              </a:spcBef>
              <a:spcAft>
                <a:spcPts val="1800"/>
              </a:spcAft>
              <a:defRPr/>
            </a:pPr>
            <a:r>
              <a:rPr lang="en-US" sz="2400" dirty="0" smtClean="0"/>
              <a:t>Please refer to the E-book found at </a:t>
            </a:r>
          </a:p>
          <a:p>
            <a:pPr marL="400050" lvl="1" indent="0">
              <a:spcBef>
                <a:spcPts val="0"/>
              </a:spcBef>
              <a:spcAft>
                <a:spcPts val="1800"/>
              </a:spcAft>
              <a:buNone/>
              <a:defRPr/>
            </a:pPr>
            <a:r>
              <a:rPr lang="en-US" sz="2400" dirty="0" smtClean="0">
                <a:solidFill>
                  <a:srgbClr val="363ACA"/>
                </a:solidFill>
                <a:hlinkClick r:id="rId3"/>
              </a:rPr>
              <a:t>http://ucanr.edu/academicpersonnel</a:t>
            </a:r>
            <a:r>
              <a:rPr lang="en-US" sz="2400" dirty="0"/>
              <a:t> </a:t>
            </a:r>
            <a:r>
              <a:rPr lang="en-US" sz="1400" dirty="0"/>
              <a:t>(on front page)</a:t>
            </a:r>
          </a:p>
          <a:p>
            <a:pPr marL="0" indent="0" eaLnBrk="1" hangingPunct="1">
              <a:buFont typeface="Arial" charset="0"/>
              <a:buNone/>
              <a:tabLst>
                <a:tab pos="739775" algn="l"/>
              </a:tabLst>
              <a:defRPr/>
            </a:pPr>
            <a:r>
              <a:rPr lang="en-US" sz="2400" dirty="0" smtClean="0"/>
              <a:t>Tip:  Be kind to your readers – use a format that makes your PR readable.  Pay attention to required vs. suggested.</a:t>
            </a:r>
          </a:p>
          <a:p>
            <a:pPr eaLnBrk="1" hangingPunct="1">
              <a:buFont typeface="Wingdings" pitchFamily="2" charset="2"/>
              <a:buChar char="Ø"/>
              <a:defRPr/>
            </a:pPr>
            <a:endParaRPr lang="en-US" dirty="0" smtClean="0"/>
          </a:p>
          <a:p>
            <a:pPr eaLnBrk="1" hangingPunct="1">
              <a:buFont typeface="Wingdings" pitchFamily="2" charset="2"/>
              <a:buChar char="Ø"/>
              <a:defRPr/>
            </a:pPr>
            <a:endParaRPr lang="en-US" dirty="0" smtClean="0"/>
          </a:p>
        </p:txBody>
      </p:sp>
    </p:spTree>
    <p:extLst>
      <p:ext uri="{BB962C8B-B14F-4D97-AF65-F5344CB8AC3E}">
        <p14:creationId xmlns:p14="http://schemas.microsoft.com/office/powerpoint/2010/main" val="35279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00752" y="152400"/>
            <a:ext cx="7356144" cy="1143000"/>
          </a:xfrm>
        </p:spPr>
        <p:txBody>
          <a:bodyPr rtlCol="0">
            <a:noAutofit/>
          </a:bodyPr>
          <a:lstStyle/>
          <a:p>
            <a:pPr eaLnBrk="1" fontAlgn="auto" hangingPunct="1">
              <a:spcAft>
                <a:spcPts val="0"/>
              </a:spcAft>
              <a:defRPr/>
            </a:pPr>
            <a:r>
              <a:rPr lang="en-US" sz="3200" dirty="0">
                <a:solidFill>
                  <a:schemeClr val="tx2"/>
                </a:solidFill>
                <a:ea typeface="ＭＳ Ｐゴシック"/>
                <a:cs typeface="ＭＳ Ｐゴシック"/>
              </a:rPr>
              <a:t>Definitions to Help </a:t>
            </a:r>
            <a:br>
              <a:rPr lang="en-US" sz="3200" dirty="0">
                <a:solidFill>
                  <a:schemeClr val="tx2"/>
                </a:solidFill>
                <a:ea typeface="ＭＳ Ｐゴシック"/>
                <a:cs typeface="ＭＳ Ｐゴシック"/>
              </a:rPr>
            </a:br>
            <a:r>
              <a:rPr lang="en-US" sz="3200" dirty="0">
                <a:solidFill>
                  <a:schemeClr val="tx2"/>
                </a:solidFill>
                <a:ea typeface="ＭＳ Ｐゴシック"/>
                <a:cs typeface="ＭＳ Ｐゴシック"/>
              </a:rPr>
              <a:t>Develop a Thematic PR Format </a:t>
            </a:r>
          </a:p>
        </p:txBody>
      </p:sp>
      <p:sp>
        <p:nvSpPr>
          <p:cNvPr id="3" name="Content Placeholder 2"/>
          <p:cNvSpPr>
            <a:spLocks noGrp="1"/>
          </p:cNvSpPr>
          <p:nvPr>
            <p:ph idx="4294967295"/>
          </p:nvPr>
        </p:nvSpPr>
        <p:spPr>
          <a:xfrm>
            <a:off x="900752" y="1392072"/>
            <a:ext cx="7356144" cy="4899546"/>
          </a:xfrm>
        </p:spPr>
        <p:txBody>
          <a:bodyPr rtlCol="0">
            <a:noAutofit/>
          </a:bodyPr>
          <a:lstStyle/>
          <a:p>
            <a:pPr fontAlgn="auto">
              <a:spcBef>
                <a:spcPts val="0"/>
              </a:spcBef>
              <a:spcAft>
                <a:spcPts val="600"/>
              </a:spcAft>
              <a:defRPr/>
            </a:pPr>
            <a:r>
              <a:rPr lang="en-US" sz="1800" b="1" dirty="0" smtClean="0"/>
              <a:t>Theme</a:t>
            </a:r>
            <a:r>
              <a:rPr lang="en-US" sz="1800" dirty="0" smtClean="0"/>
              <a:t>:  your program focus; subject matter expertise; etc. </a:t>
            </a:r>
            <a:r>
              <a:rPr lang="en-US" sz="1800" b="1" dirty="0" smtClean="0"/>
              <a:t> </a:t>
            </a:r>
            <a:r>
              <a:rPr lang="en-US" sz="1800" dirty="0" smtClean="0"/>
              <a:t>Themes may or may not relate to Strategic Initiatives (See E-book for more detail).</a:t>
            </a:r>
            <a:endParaRPr lang="en-US" sz="1800" b="1" dirty="0" smtClean="0"/>
          </a:p>
          <a:p>
            <a:pPr fontAlgn="auto">
              <a:spcBef>
                <a:spcPts val="0"/>
              </a:spcBef>
              <a:spcAft>
                <a:spcPts val="600"/>
              </a:spcAft>
              <a:defRPr/>
            </a:pPr>
            <a:r>
              <a:rPr lang="en-US" sz="1800" b="1" dirty="0" smtClean="0"/>
              <a:t>Clientele</a:t>
            </a:r>
            <a:r>
              <a:rPr lang="en-US" sz="1800" dirty="0" smtClean="0"/>
              <a:t>: People or group of people that a program aims to serve.</a:t>
            </a:r>
          </a:p>
          <a:p>
            <a:pPr fontAlgn="auto">
              <a:spcBef>
                <a:spcPts val="0"/>
              </a:spcBef>
              <a:spcAft>
                <a:spcPts val="600"/>
              </a:spcAft>
              <a:defRPr/>
            </a:pPr>
            <a:r>
              <a:rPr lang="en-US" sz="1800" b="1" dirty="0" smtClean="0"/>
              <a:t>Goals: </a:t>
            </a:r>
            <a:r>
              <a:rPr lang="en-US" sz="1800" dirty="0" smtClean="0"/>
              <a:t>The purpose towards which an effort is directed.</a:t>
            </a:r>
          </a:p>
          <a:p>
            <a:pPr fontAlgn="auto">
              <a:spcBef>
                <a:spcPts val="0"/>
              </a:spcBef>
              <a:spcAft>
                <a:spcPts val="600"/>
              </a:spcAft>
              <a:tabLst>
                <a:tab pos="1146175" algn="l"/>
              </a:tabLst>
              <a:defRPr/>
            </a:pPr>
            <a:r>
              <a:rPr lang="en-US" sz="1800" b="1" dirty="0" smtClean="0"/>
              <a:t>Inputs:</a:t>
            </a:r>
            <a:r>
              <a:rPr lang="en-US" sz="1800" dirty="0" smtClean="0"/>
              <a:t> What we invest:  Faculty, staff, students, infrastructure, federal, state and private funds, time, knowledge, etc.  This step is often assumed and is not always articulated and is not required in DANRIS-X.</a:t>
            </a:r>
          </a:p>
          <a:p>
            <a:pPr fontAlgn="auto">
              <a:spcBef>
                <a:spcPts val="0"/>
              </a:spcBef>
              <a:spcAft>
                <a:spcPts val="600"/>
              </a:spcAft>
              <a:defRPr/>
            </a:pPr>
            <a:r>
              <a:rPr lang="en-US" sz="1800" b="1" dirty="0" smtClean="0"/>
              <a:t>Methods (Activities/Outputs)</a:t>
            </a:r>
            <a:r>
              <a:rPr lang="en-US" sz="1800" dirty="0" smtClean="0"/>
              <a:t>: Research/Creative and Extension activities to reach goals.  Products created through such activity (meetings, trainings, extension programs, curricula, webinars, publications, etc.).</a:t>
            </a:r>
          </a:p>
          <a:p>
            <a:pPr fontAlgn="auto">
              <a:spcBef>
                <a:spcPts val="0"/>
              </a:spcBef>
              <a:spcAft>
                <a:spcPts val="600"/>
              </a:spcAft>
              <a:tabLst>
                <a:tab pos="974725" algn="l"/>
                <a:tab pos="1547813" algn="l"/>
              </a:tabLst>
              <a:defRPr/>
            </a:pPr>
            <a:r>
              <a:rPr lang="en-US" sz="1800" b="1" dirty="0" smtClean="0"/>
              <a:t>Outcomes</a:t>
            </a:r>
            <a:r>
              <a:rPr lang="en-US" sz="1800" dirty="0" smtClean="0"/>
              <a:t>: Changed knowledge, attitudes, skills, behavior/practices  resulting from your efforts.</a:t>
            </a:r>
          </a:p>
          <a:p>
            <a:pPr fontAlgn="auto">
              <a:spcBef>
                <a:spcPts val="0"/>
              </a:spcBef>
              <a:spcAft>
                <a:spcPts val="600"/>
              </a:spcAft>
              <a:tabLst>
                <a:tab pos="1195388" algn="l"/>
              </a:tabLst>
              <a:defRPr/>
            </a:pPr>
            <a:r>
              <a:rPr lang="en-US" sz="1800" b="1" dirty="0" smtClean="0"/>
              <a:t>Impacts</a:t>
            </a:r>
            <a:r>
              <a:rPr lang="en-US" sz="1800" dirty="0" smtClean="0"/>
              <a:t>: Social/health, economic, environmental/physical benefits to individuals, organizations, populations, communities.</a:t>
            </a:r>
            <a:endParaRPr lang="en-US" sz="1800" dirty="0"/>
          </a:p>
        </p:txBody>
      </p:sp>
    </p:spTree>
    <p:extLst>
      <p:ext uri="{BB962C8B-B14F-4D97-AF65-F5344CB8AC3E}">
        <p14:creationId xmlns:p14="http://schemas.microsoft.com/office/powerpoint/2010/main" val="27192682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228600" y="381000"/>
            <a:ext cx="8915400" cy="990600"/>
          </a:xfrm>
        </p:spPr>
        <p:txBody>
          <a:bodyPr/>
          <a:lstStyle/>
          <a:p>
            <a:pPr fontAlgn="auto">
              <a:spcAft>
                <a:spcPts val="0"/>
              </a:spcAft>
              <a:defRPr/>
            </a:pPr>
            <a:r>
              <a:rPr lang="en-US" sz="3200" dirty="0">
                <a:solidFill>
                  <a:schemeClr val="tx2"/>
                </a:solidFill>
                <a:ea typeface="ＭＳ Ｐゴシック"/>
                <a:cs typeface="ＭＳ Ｐゴシック"/>
              </a:rPr>
              <a:t>Another Way of Looking At One of Your Themes</a:t>
            </a:r>
          </a:p>
        </p:txBody>
      </p:sp>
      <p:sp>
        <p:nvSpPr>
          <p:cNvPr id="30723" name="Text Box 3"/>
          <p:cNvSpPr txBox="1">
            <a:spLocks noChangeArrowheads="1"/>
          </p:cNvSpPr>
          <p:nvPr/>
        </p:nvSpPr>
        <p:spPr bwMode="auto">
          <a:xfrm>
            <a:off x="266700" y="1770063"/>
            <a:ext cx="1371600" cy="469900"/>
          </a:xfrm>
          <a:prstGeom prst="rect">
            <a:avLst/>
          </a:prstGeom>
          <a:solidFill>
            <a:srgbClr val="E0E010"/>
          </a:solidFill>
          <a:ln w="12700" cap="sq">
            <a:solidFill>
              <a:schemeClr val="tx1"/>
            </a:solidFill>
            <a:miter lim="800000"/>
            <a:headEnd type="none" w="sm" len="sm"/>
            <a:tailEnd type="none" w="sm" len="sm"/>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a:ea typeface="ＭＳ Ｐゴシック" pitchFamily="34" charset="-128"/>
              </a:rPr>
              <a:t>INPUTS</a:t>
            </a:r>
            <a:endParaRPr lang="en-US" sz="2400">
              <a:latin typeface="Times New Roman" pitchFamily="18" charset="0"/>
              <a:ea typeface="ＭＳ Ｐゴシック" pitchFamily="34" charset="-128"/>
            </a:endParaRPr>
          </a:p>
        </p:txBody>
      </p:sp>
      <p:sp>
        <p:nvSpPr>
          <p:cNvPr id="30724" name="Text Box 4"/>
          <p:cNvSpPr txBox="1">
            <a:spLocks noChangeArrowheads="1"/>
          </p:cNvSpPr>
          <p:nvPr/>
        </p:nvSpPr>
        <p:spPr bwMode="auto">
          <a:xfrm>
            <a:off x="1828800" y="1770063"/>
            <a:ext cx="2971800" cy="461962"/>
          </a:xfrm>
          <a:prstGeom prst="rect">
            <a:avLst/>
          </a:prstGeom>
          <a:solidFill>
            <a:srgbClr val="5AFD49"/>
          </a:solidFill>
          <a:ln w="12700" cap="sq">
            <a:solidFill>
              <a:schemeClr val="tx1"/>
            </a:solidFill>
            <a:miter lim="800000"/>
            <a:headEnd type="none" w="sm" len="sm"/>
            <a:tailEnd type="none" w="sm" len="sm"/>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400">
                <a:ea typeface="ＭＳ Ｐゴシック" pitchFamily="34" charset="-128"/>
              </a:rPr>
              <a:t>OUTPUTS</a:t>
            </a:r>
            <a:endParaRPr lang="en-US" sz="2400">
              <a:latin typeface="Times New Roman" pitchFamily="18" charset="0"/>
              <a:ea typeface="ＭＳ Ｐゴシック" pitchFamily="34" charset="-128"/>
            </a:endParaRPr>
          </a:p>
        </p:txBody>
      </p:sp>
      <p:sp>
        <p:nvSpPr>
          <p:cNvPr id="30725" name="Text Box 5"/>
          <p:cNvSpPr txBox="1">
            <a:spLocks noChangeArrowheads="1"/>
          </p:cNvSpPr>
          <p:nvPr/>
        </p:nvSpPr>
        <p:spPr bwMode="auto">
          <a:xfrm>
            <a:off x="5029200" y="1770063"/>
            <a:ext cx="3810000" cy="461962"/>
          </a:xfrm>
          <a:prstGeom prst="rect">
            <a:avLst/>
          </a:prstGeom>
          <a:solidFill>
            <a:srgbClr val="FF5A33"/>
          </a:solidFill>
          <a:ln w="12700" cap="sq">
            <a:solidFill>
              <a:schemeClr val="tx1"/>
            </a:solidFill>
            <a:miter lim="800000"/>
            <a:headEnd type="none" w="sm" len="sm"/>
            <a:tailEnd type="none" w="sm" len="sm"/>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400">
                <a:ea typeface="ＭＳ Ｐゴシック" pitchFamily="34" charset="-128"/>
              </a:rPr>
              <a:t>OUTCOMES</a:t>
            </a:r>
            <a:endParaRPr lang="en-US" sz="2400">
              <a:latin typeface="Times New Roman" pitchFamily="18" charset="0"/>
              <a:ea typeface="ＭＳ Ｐゴシック" pitchFamily="34" charset="-128"/>
            </a:endParaRPr>
          </a:p>
        </p:txBody>
      </p:sp>
      <p:sp>
        <p:nvSpPr>
          <p:cNvPr id="30726" name="Text Box 6"/>
          <p:cNvSpPr txBox="1">
            <a:spLocks noChangeArrowheads="1"/>
          </p:cNvSpPr>
          <p:nvPr/>
        </p:nvSpPr>
        <p:spPr bwMode="auto">
          <a:xfrm>
            <a:off x="325438" y="2522538"/>
            <a:ext cx="1371600" cy="1169987"/>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nchor="ctr" anchorCtr="1">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endParaRPr lang="en-US" sz="1400">
              <a:ea typeface="ＭＳ Ｐゴシック" pitchFamily="34" charset="-128"/>
            </a:endParaRPr>
          </a:p>
          <a:p>
            <a:pPr algn="ctr">
              <a:spcBef>
                <a:spcPct val="50000"/>
              </a:spcBef>
            </a:pPr>
            <a:r>
              <a:rPr lang="en-US" sz="1600">
                <a:ea typeface="ＭＳ Ｐゴシック" pitchFamily="34" charset="-128"/>
              </a:rPr>
              <a:t>Program Investments or Efforts</a:t>
            </a:r>
          </a:p>
        </p:txBody>
      </p:sp>
      <p:sp>
        <p:nvSpPr>
          <p:cNvPr id="30727" name="Text Box 7"/>
          <p:cNvSpPr txBox="1">
            <a:spLocks noChangeArrowheads="1"/>
          </p:cNvSpPr>
          <p:nvPr/>
        </p:nvSpPr>
        <p:spPr bwMode="auto">
          <a:xfrm>
            <a:off x="1865313" y="2568575"/>
            <a:ext cx="1295400" cy="1000125"/>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endParaRPr lang="en-US" sz="1400">
              <a:ea typeface="ＭＳ Ｐゴシック" pitchFamily="34" charset="-128"/>
            </a:endParaRPr>
          </a:p>
          <a:p>
            <a:pPr algn="ctr">
              <a:spcBef>
                <a:spcPct val="50000"/>
              </a:spcBef>
            </a:pPr>
            <a:r>
              <a:rPr lang="en-US" sz="1600">
                <a:ea typeface="ＭＳ Ｐゴシック" pitchFamily="34" charset="-128"/>
              </a:rPr>
              <a:t>Activities</a:t>
            </a:r>
            <a:endParaRPr lang="en-US" sz="1400">
              <a:ea typeface="ＭＳ Ｐゴシック" pitchFamily="34" charset="-128"/>
            </a:endParaRPr>
          </a:p>
          <a:p>
            <a:pPr>
              <a:spcBef>
                <a:spcPct val="50000"/>
              </a:spcBef>
            </a:pPr>
            <a:endParaRPr lang="en-US" sz="1400">
              <a:ea typeface="ＭＳ Ｐゴシック" pitchFamily="34" charset="-128"/>
            </a:endParaRPr>
          </a:p>
        </p:txBody>
      </p:sp>
      <p:sp>
        <p:nvSpPr>
          <p:cNvPr id="30728" name="Text Box 8"/>
          <p:cNvSpPr txBox="1">
            <a:spLocks noChangeArrowheads="1"/>
          </p:cNvSpPr>
          <p:nvPr/>
        </p:nvSpPr>
        <p:spPr bwMode="auto">
          <a:xfrm>
            <a:off x="3429000" y="2568575"/>
            <a:ext cx="1371600" cy="1000125"/>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endParaRPr lang="en-US" sz="1400">
              <a:ea typeface="ＭＳ Ｐゴシック" pitchFamily="34" charset="-128"/>
            </a:endParaRPr>
          </a:p>
          <a:p>
            <a:pPr algn="ctr">
              <a:spcBef>
                <a:spcPct val="50000"/>
              </a:spcBef>
            </a:pPr>
            <a:r>
              <a:rPr lang="en-US" sz="1600">
                <a:ea typeface="ＭＳ Ｐゴシック" pitchFamily="34" charset="-128"/>
              </a:rPr>
              <a:t>Participation</a:t>
            </a:r>
            <a:endParaRPr lang="en-US" sz="1400">
              <a:ea typeface="ＭＳ Ｐゴシック" pitchFamily="34" charset="-128"/>
            </a:endParaRPr>
          </a:p>
          <a:p>
            <a:pPr>
              <a:spcBef>
                <a:spcPct val="50000"/>
              </a:spcBef>
            </a:pPr>
            <a:endParaRPr lang="en-US" sz="1400">
              <a:ea typeface="ＭＳ Ｐゴシック" pitchFamily="34" charset="-128"/>
            </a:endParaRPr>
          </a:p>
        </p:txBody>
      </p:sp>
      <p:sp>
        <p:nvSpPr>
          <p:cNvPr id="30729" name="Text Box 9"/>
          <p:cNvSpPr txBox="1">
            <a:spLocks noChangeArrowheads="1"/>
          </p:cNvSpPr>
          <p:nvPr/>
        </p:nvSpPr>
        <p:spPr bwMode="auto">
          <a:xfrm>
            <a:off x="5048250" y="2568575"/>
            <a:ext cx="1200150" cy="1000125"/>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endParaRPr lang="en-US" sz="1400">
              <a:ea typeface="ＭＳ Ｐゴシック" pitchFamily="34" charset="-128"/>
            </a:endParaRPr>
          </a:p>
          <a:p>
            <a:pPr algn="ctr">
              <a:spcBef>
                <a:spcPct val="50000"/>
              </a:spcBef>
            </a:pPr>
            <a:r>
              <a:rPr lang="en-US" sz="1600">
                <a:ea typeface="ＭＳ Ｐゴシック" pitchFamily="34" charset="-128"/>
              </a:rPr>
              <a:t>Short</a:t>
            </a:r>
            <a:endParaRPr lang="en-US" sz="1400">
              <a:ea typeface="ＭＳ Ｐゴシック" pitchFamily="34" charset="-128"/>
            </a:endParaRPr>
          </a:p>
          <a:p>
            <a:pPr>
              <a:spcBef>
                <a:spcPct val="50000"/>
              </a:spcBef>
            </a:pPr>
            <a:endParaRPr lang="en-US" sz="1400">
              <a:ea typeface="ＭＳ Ｐゴシック" pitchFamily="34" charset="-128"/>
            </a:endParaRPr>
          </a:p>
        </p:txBody>
      </p:sp>
      <p:sp>
        <p:nvSpPr>
          <p:cNvPr id="30730" name="Text Box 10"/>
          <p:cNvSpPr txBox="1">
            <a:spLocks noChangeArrowheads="1"/>
          </p:cNvSpPr>
          <p:nvPr/>
        </p:nvSpPr>
        <p:spPr bwMode="auto">
          <a:xfrm>
            <a:off x="6616700" y="2568575"/>
            <a:ext cx="1143000" cy="1000125"/>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endParaRPr lang="en-US" sz="1400">
              <a:ea typeface="ＭＳ Ｐゴシック" pitchFamily="34" charset="-128"/>
            </a:endParaRPr>
          </a:p>
          <a:p>
            <a:pPr algn="ctr">
              <a:spcBef>
                <a:spcPct val="50000"/>
              </a:spcBef>
            </a:pPr>
            <a:r>
              <a:rPr lang="en-US" sz="1600">
                <a:ea typeface="ＭＳ Ｐゴシック" pitchFamily="34" charset="-128"/>
              </a:rPr>
              <a:t>Medium</a:t>
            </a:r>
            <a:endParaRPr lang="en-US" sz="1400">
              <a:ea typeface="ＭＳ Ｐゴシック" pitchFamily="34" charset="-128"/>
            </a:endParaRPr>
          </a:p>
          <a:p>
            <a:pPr>
              <a:spcBef>
                <a:spcPct val="50000"/>
              </a:spcBef>
            </a:pPr>
            <a:endParaRPr lang="en-US" sz="1400">
              <a:ea typeface="ＭＳ Ｐゴシック" pitchFamily="34" charset="-128"/>
            </a:endParaRPr>
          </a:p>
        </p:txBody>
      </p:sp>
      <p:sp>
        <p:nvSpPr>
          <p:cNvPr id="30731" name="AutoShape 11"/>
          <p:cNvSpPr>
            <a:spLocks noChangeArrowheads="1"/>
          </p:cNvSpPr>
          <p:nvPr/>
        </p:nvSpPr>
        <p:spPr bwMode="auto">
          <a:xfrm>
            <a:off x="1697038" y="3048000"/>
            <a:ext cx="152400" cy="152400"/>
          </a:xfrm>
          <a:prstGeom prst="rightArrow">
            <a:avLst>
              <a:gd name="adj1" fmla="val 50000"/>
              <a:gd name="adj2" fmla="val 25000"/>
            </a:avLst>
          </a:prstGeom>
          <a:solidFill>
            <a:srgbClr val="FFFF00"/>
          </a:solidFill>
          <a:ln w="12700" cap="sq">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0732" name="AutoShape 12"/>
          <p:cNvSpPr>
            <a:spLocks noChangeArrowheads="1"/>
          </p:cNvSpPr>
          <p:nvPr/>
        </p:nvSpPr>
        <p:spPr bwMode="auto">
          <a:xfrm>
            <a:off x="3200400" y="3082925"/>
            <a:ext cx="152400" cy="152400"/>
          </a:xfrm>
          <a:prstGeom prst="rightArrow">
            <a:avLst>
              <a:gd name="adj1" fmla="val 50000"/>
              <a:gd name="adj2" fmla="val 25000"/>
            </a:avLst>
          </a:prstGeom>
          <a:solidFill>
            <a:srgbClr val="FFFF00"/>
          </a:solidFill>
          <a:ln w="12700" cap="sq">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0733" name="AutoShape 13"/>
          <p:cNvSpPr>
            <a:spLocks noChangeArrowheads="1"/>
          </p:cNvSpPr>
          <p:nvPr/>
        </p:nvSpPr>
        <p:spPr bwMode="auto">
          <a:xfrm>
            <a:off x="4800600" y="3048000"/>
            <a:ext cx="152400" cy="152400"/>
          </a:xfrm>
          <a:prstGeom prst="rightArrow">
            <a:avLst>
              <a:gd name="adj1" fmla="val 50000"/>
              <a:gd name="adj2" fmla="val 25000"/>
            </a:avLst>
          </a:prstGeom>
          <a:solidFill>
            <a:srgbClr val="FFFF00"/>
          </a:solidFill>
          <a:ln w="12700" cap="sq">
            <a:solidFill>
              <a:schemeClr val="tx1"/>
            </a:solidFill>
            <a:miter lim="800000"/>
            <a:headEnd type="none" w="sm" len="sm"/>
            <a:tailEnd type="none" w="sm" len="sm"/>
          </a:ln>
        </p:spPr>
        <p:txBody>
          <a:bodyPr wrap="none" anchor="ctr"/>
          <a:lstStyle/>
          <a:p>
            <a:pPr algn="ctr" eaLnBrk="0" hangingPunct="0"/>
            <a:endParaRPr lang="en-US" sz="2400">
              <a:solidFill>
                <a:srgbClr val="0000FF"/>
              </a:solidFill>
              <a:latin typeface="Times New Roman" pitchFamily="18" charset="0"/>
            </a:endParaRPr>
          </a:p>
        </p:txBody>
      </p:sp>
      <p:sp>
        <p:nvSpPr>
          <p:cNvPr id="30734" name="AutoShape 14"/>
          <p:cNvSpPr>
            <a:spLocks noChangeArrowheads="1"/>
          </p:cNvSpPr>
          <p:nvPr/>
        </p:nvSpPr>
        <p:spPr bwMode="auto">
          <a:xfrm>
            <a:off x="6248400" y="3048000"/>
            <a:ext cx="152400" cy="152400"/>
          </a:xfrm>
          <a:prstGeom prst="rightArrow">
            <a:avLst>
              <a:gd name="adj1" fmla="val 50000"/>
              <a:gd name="adj2" fmla="val 25000"/>
            </a:avLst>
          </a:prstGeom>
          <a:solidFill>
            <a:srgbClr val="FFFF00"/>
          </a:solidFill>
          <a:ln w="12700" cap="sq">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0735" name="AutoShape 15"/>
          <p:cNvSpPr>
            <a:spLocks noChangeArrowheads="1"/>
          </p:cNvSpPr>
          <p:nvPr/>
        </p:nvSpPr>
        <p:spPr bwMode="auto">
          <a:xfrm>
            <a:off x="7772400" y="3048000"/>
            <a:ext cx="152400" cy="152400"/>
          </a:xfrm>
          <a:prstGeom prst="rightArrow">
            <a:avLst>
              <a:gd name="adj1" fmla="val 50000"/>
              <a:gd name="adj2" fmla="val 25000"/>
            </a:avLst>
          </a:prstGeom>
          <a:solidFill>
            <a:srgbClr val="FFFF00"/>
          </a:solidFill>
          <a:ln w="12700" cap="sq">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0736" name="Text Box 16"/>
          <p:cNvSpPr txBox="1">
            <a:spLocks noChangeArrowheads="1"/>
          </p:cNvSpPr>
          <p:nvPr/>
        </p:nvSpPr>
        <p:spPr bwMode="auto">
          <a:xfrm>
            <a:off x="457200" y="3776663"/>
            <a:ext cx="990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1600">
                <a:ea typeface="ＭＳ Ｐゴシック" pitchFamily="34" charset="-128"/>
              </a:rPr>
              <a:t>What we invest or do</a:t>
            </a:r>
            <a:endParaRPr lang="en-US" sz="1600">
              <a:latin typeface="Times New Roman" pitchFamily="18" charset="0"/>
              <a:ea typeface="ＭＳ Ｐゴシック" pitchFamily="34" charset="-128"/>
            </a:endParaRPr>
          </a:p>
        </p:txBody>
      </p:sp>
      <p:sp>
        <p:nvSpPr>
          <p:cNvPr id="30737" name="Text Box 17"/>
          <p:cNvSpPr txBox="1">
            <a:spLocks noChangeArrowheads="1"/>
          </p:cNvSpPr>
          <p:nvPr/>
        </p:nvSpPr>
        <p:spPr bwMode="auto">
          <a:xfrm>
            <a:off x="1697038" y="3776663"/>
            <a:ext cx="12747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1600">
                <a:ea typeface="ＭＳ Ｐゴシック" pitchFamily="34" charset="-128"/>
              </a:rPr>
              <a:t>Products or programs we create</a:t>
            </a:r>
          </a:p>
        </p:txBody>
      </p:sp>
      <p:sp>
        <p:nvSpPr>
          <p:cNvPr id="30738" name="Text Box 18"/>
          <p:cNvSpPr txBox="1">
            <a:spLocks noChangeArrowheads="1"/>
          </p:cNvSpPr>
          <p:nvPr/>
        </p:nvSpPr>
        <p:spPr bwMode="auto">
          <a:xfrm>
            <a:off x="3429000" y="3652838"/>
            <a:ext cx="1223963"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1600">
                <a:ea typeface="ＭＳ Ｐゴシック" pitchFamily="34" charset="-128"/>
              </a:rPr>
              <a:t>Who we reach</a:t>
            </a:r>
          </a:p>
        </p:txBody>
      </p:sp>
      <p:sp>
        <p:nvSpPr>
          <p:cNvPr id="30739" name="Text Box 19"/>
          <p:cNvSpPr txBox="1">
            <a:spLocks noChangeArrowheads="1"/>
          </p:cNvSpPr>
          <p:nvPr/>
        </p:nvSpPr>
        <p:spPr bwMode="auto">
          <a:xfrm>
            <a:off x="5105400" y="3733800"/>
            <a:ext cx="3657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1600">
                <a:ea typeface="ＭＳ Ｐゴシック" pitchFamily="34" charset="-128"/>
              </a:rPr>
              <a:t>Information gained, behaviors changed, etc.</a:t>
            </a:r>
          </a:p>
        </p:txBody>
      </p:sp>
      <p:sp>
        <p:nvSpPr>
          <p:cNvPr id="30740" name="Text Box 20"/>
          <p:cNvSpPr txBox="1">
            <a:spLocks noChangeArrowheads="1"/>
          </p:cNvSpPr>
          <p:nvPr/>
        </p:nvSpPr>
        <p:spPr bwMode="auto">
          <a:xfrm>
            <a:off x="5029200" y="4479925"/>
            <a:ext cx="3848100" cy="1062038"/>
          </a:xfrm>
          <a:prstGeom prst="rect">
            <a:avLst/>
          </a:prstGeom>
          <a:solidFill>
            <a:srgbClr val="00B0F0"/>
          </a:solidFill>
          <a:ln>
            <a:noFill/>
          </a:ln>
          <a:effectLst>
            <a:outerShdw blurRad="50800" dist="38100" dir="2700000" algn="tl" rotWithShape="0">
              <a:prstClr val="black">
                <a:alpha val="40000"/>
              </a:prstClr>
            </a:outerShdw>
          </a:effectLs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dirty="0">
                <a:ea typeface="ＭＳ Ｐゴシック" pitchFamily="34" charset="-128"/>
              </a:rPr>
              <a:t>SO WHAT??</a:t>
            </a:r>
          </a:p>
          <a:p>
            <a:pPr algn="ctr">
              <a:spcBef>
                <a:spcPct val="50000"/>
              </a:spcBef>
            </a:pPr>
            <a:r>
              <a:rPr lang="en-US" dirty="0">
                <a:ea typeface="ＭＳ Ｐゴシック" pitchFamily="34" charset="-128"/>
              </a:rPr>
              <a:t>What is the IMPACT or ANTICIPATED IMPACT?</a:t>
            </a:r>
            <a:endParaRPr lang="en-US" dirty="0">
              <a:latin typeface="Times New Roman" pitchFamily="18" charset="0"/>
              <a:ea typeface="ＭＳ Ｐゴシック" pitchFamily="34" charset="-128"/>
            </a:endParaRPr>
          </a:p>
        </p:txBody>
      </p:sp>
      <p:sp>
        <p:nvSpPr>
          <p:cNvPr id="30741" name="Text Box 21"/>
          <p:cNvSpPr txBox="1">
            <a:spLocks noChangeArrowheads="1"/>
          </p:cNvSpPr>
          <p:nvPr/>
        </p:nvSpPr>
        <p:spPr bwMode="auto">
          <a:xfrm>
            <a:off x="8001000" y="2498725"/>
            <a:ext cx="762000" cy="1277938"/>
          </a:xfrm>
          <a:prstGeom prst="rect">
            <a:avLst/>
          </a:prstGeom>
          <a:noFill/>
          <a:ln w="12700" cap="sq">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endParaRPr lang="en-US" sz="1600">
              <a:ea typeface="ＭＳ Ｐゴシック" pitchFamily="34" charset="-128"/>
            </a:endParaRPr>
          </a:p>
          <a:p>
            <a:pPr algn="ctr">
              <a:spcBef>
                <a:spcPct val="50000"/>
              </a:spcBef>
            </a:pPr>
            <a:r>
              <a:rPr lang="en-US" sz="1600">
                <a:ea typeface="ＭＳ Ｐゴシック" pitchFamily="34" charset="-128"/>
              </a:rPr>
              <a:t>Long-term</a:t>
            </a:r>
            <a:endParaRPr lang="en-US" sz="1400">
              <a:ea typeface="ＭＳ Ｐゴシック" pitchFamily="34" charset="-128"/>
            </a:endParaRPr>
          </a:p>
          <a:p>
            <a:pPr algn="ctr">
              <a:spcBef>
                <a:spcPct val="50000"/>
              </a:spcBef>
            </a:pPr>
            <a:endParaRPr lang="en-US" sz="1400">
              <a:ea typeface="ＭＳ Ｐゴシック" pitchFamily="34" charset="-128"/>
            </a:endParaRPr>
          </a:p>
        </p:txBody>
      </p:sp>
    </p:spTree>
    <p:extLst>
      <p:ext uri="{BB962C8B-B14F-4D97-AF65-F5344CB8AC3E}">
        <p14:creationId xmlns:p14="http://schemas.microsoft.com/office/powerpoint/2010/main" val="23992030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idx="4294967295"/>
          </p:nvPr>
        </p:nvSpPr>
        <p:spPr>
          <a:xfrm>
            <a:off x="866775" y="190568"/>
            <a:ext cx="7362826" cy="1096962"/>
          </a:xfrm>
        </p:spPr>
        <p:txBody>
          <a:bodyPr/>
          <a:lstStyle/>
          <a:p>
            <a:pPr>
              <a:defRPr/>
            </a:pPr>
            <a:r>
              <a:rPr lang="en-US" sz="3600" dirty="0">
                <a:solidFill>
                  <a:schemeClr val="tx2"/>
                </a:solidFill>
                <a:ea typeface="ＭＳ Ｐゴシック"/>
                <a:cs typeface="ＭＳ Ｐゴシック"/>
              </a:rPr>
              <a:t>Strategic Initiatives</a:t>
            </a:r>
          </a:p>
        </p:txBody>
      </p:sp>
      <p:sp>
        <p:nvSpPr>
          <p:cNvPr id="28675" name="Content Placeholder 2"/>
          <p:cNvSpPr>
            <a:spLocks noGrp="1"/>
          </p:cNvSpPr>
          <p:nvPr>
            <p:ph idx="4294967295"/>
          </p:nvPr>
        </p:nvSpPr>
        <p:spPr>
          <a:xfrm>
            <a:off x="733425" y="1549874"/>
            <a:ext cx="7362825" cy="3250726"/>
          </a:xfrm>
        </p:spPr>
        <p:txBody>
          <a:bodyPr/>
          <a:lstStyle/>
          <a:p>
            <a:pPr eaLnBrk="1" hangingPunct="1">
              <a:spcBef>
                <a:spcPts val="0"/>
              </a:spcBef>
              <a:spcAft>
                <a:spcPts val="1800"/>
              </a:spcAft>
            </a:pPr>
            <a:r>
              <a:rPr lang="en-US" sz="2800" dirty="0" smtClean="0"/>
              <a:t>Water Quality, Quantity and Security</a:t>
            </a:r>
          </a:p>
          <a:p>
            <a:pPr eaLnBrk="1" hangingPunct="1">
              <a:spcBef>
                <a:spcPts val="0"/>
              </a:spcBef>
              <a:spcAft>
                <a:spcPts val="1800"/>
              </a:spcAft>
            </a:pPr>
            <a:r>
              <a:rPr lang="en-US" sz="2800" dirty="0" smtClean="0"/>
              <a:t>Sustainable Food Systems</a:t>
            </a:r>
          </a:p>
          <a:p>
            <a:pPr eaLnBrk="1" hangingPunct="1">
              <a:spcBef>
                <a:spcPts val="0"/>
              </a:spcBef>
              <a:spcAft>
                <a:spcPts val="1800"/>
              </a:spcAft>
            </a:pPr>
            <a:r>
              <a:rPr lang="en-US" sz="2800" dirty="0" smtClean="0"/>
              <a:t>Sustainable Natural Ecosystems</a:t>
            </a:r>
          </a:p>
          <a:p>
            <a:pPr eaLnBrk="1" hangingPunct="1">
              <a:spcBef>
                <a:spcPts val="0"/>
              </a:spcBef>
              <a:spcAft>
                <a:spcPts val="1800"/>
              </a:spcAft>
            </a:pPr>
            <a:r>
              <a:rPr lang="en-US" sz="2800" dirty="0" smtClean="0"/>
              <a:t>Healthy Families and Communities</a:t>
            </a:r>
          </a:p>
          <a:p>
            <a:pPr eaLnBrk="1" hangingPunct="1">
              <a:spcBef>
                <a:spcPts val="0"/>
              </a:spcBef>
              <a:spcAft>
                <a:spcPts val="1800"/>
              </a:spcAft>
            </a:pPr>
            <a:r>
              <a:rPr lang="en-US" sz="2800" dirty="0" smtClean="0"/>
              <a:t>Endemic and Invasive Pests and Diseases</a:t>
            </a:r>
          </a:p>
          <a:p>
            <a:pPr eaLnBrk="1" hangingPunct="1">
              <a:buFont typeface="Wingdings" pitchFamily="2" charset="2"/>
              <a:buChar char="q"/>
            </a:pPr>
            <a:endParaRPr lang="en-US" sz="2800" dirty="0" smtClean="0"/>
          </a:p>
        </p:txBody>
      </p:sp>
    </p:spTree>
    <p:extLst>
      <p:ext uri="{BB962C8B-B14F-4D97-AF65-F5344CB8AC3E}">
        <p14:creationId xmlns:p14="http://schemas.microsoft.com/office/powerpoint/2010/main" val="10178317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955342" y="397185"/>
            <a:ext cx="7807658" cy="646331"/>
          </a:xfrm>
          <a:prstGeom prst="rect">
            <a:avLst/>
          </a:prstGeom>
          <a:noFill/>
          <a:ln w="9525">
            <a:noFill/>
            <a:miter lim="800000"/>
            <a:headEnd/>
            <a:tailEnd/>
          </a:ln>
        </p:spPr>
        <p:txBody>
          <a:bodyPr wrap="square">
            <a:spAutoFit/>
          </a:bodyPr>
          <a:lstStyle/>
          <a:p>
            <a:pPr algn="ctr" fontAlgn="auto">
              <a:spcAft>
                <a:spcPts val="0"/>
              </a:spcAft>
              <a:defRPr/>
            </a:pPr>
            <a:r>
              <a:rPr lang="en-US" sz="3600" dirty="0">
                <a:solidFill>
                  <a:schemeClr val="tx2"/>
                </a:solidFill>
                <a:latin typeface="+mj-lt"/>
                <a:ea typeface="ＭＳ Ｐゴシック"/>
                <a:cs typeface="ＭＳ Ｐゴシック"/>
              </a:rPr>
              <a:t>2 Separate Theme Examples- 4-HYDA</a:t>
            </a:r>
          </a:p>
        </p:txBody>
      </p:sp>
      <p:sp>
        <p:nvSpPr>
          <p:cNvPr id="31747" name="Rectangle 6"/>
          <p:cNvSpPr>
            <a:spLocks noChangeArrowheads="1"/>
          </p:cNvSpPr>
          <p:nvPr/>
        </p:nvSpPr>
        <p:spPr bwMode="auto">
          <a:xfrm>
            <a:off x="504825" y="1684338"/>
            <a:ext cx="7940675"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p:txBody>
      </p:sp>
      <p:sp>
        <p:nvSpPr>
          <p:cNvPr id="30724" name="Rectangle 7"/>
          <p:cNvSpPr>
            <a:spLocks noChangeArrowheads="1"/>
          </p:cNvSpPr>
          <p:nvPr/>
        </p:nvSpPr>
        <p:spPr bwMode="auto">
          <a:xfrm>
            <a:off x="955342" y="1351128"/>
            <a:ext cx="7807658" cy="4062651"/>
          </a:xfrm>
          <a:prstGeom prst="rect">
            <a:avLst/>
          </a:prstGeom>
          <a:noFill/>
          <a:ln w="9525">
            <a:noFill/>
            <a:miter lim="800000"/>
            <a:headEnd/>
            <a:tailEnd/>
          </a:ln>
        </p:spPr>
        <p:txBody>
          <a:bodyPr wrap="square">
            <a:spAutoFit/>
          </a:bodyPr>
          <a:lstStyle/>
          <a:p>
            <a:pPr marL="342900" indent="-342900">
              <a:buFont typeface="Arial" panose="020B0604020202020204" pitchFamily="34" charset="0"/>
              <a:buChar char="•"/>
              <a:defRPr/>
            </a:pPr>
            <a:r>
              <a:rPr lang="en-US" sz="2400" dirty="0">
                <a:latin typeface="+mj-lt"/>
                <a:ea typeface="ＭＳ Ｐゴシック"/>
                <a:cs typeface="ＭＳ Ｐゴシック"/>
              </a:rPr>
              <a:t>Healthy Families and Communities Initiative (Advisor 1)</a:t>
            </a:r>
          </a:p>
          <a:p>
            <a:pPr marL="800100" lvl="1" indent="-342900">
              <a:buFont typeface="Courier New" pitchFamily="49" charset="0"/>
              <a:buChar char="o"/>
              <a:defRPr/>
            </a:pPr>
            <a:r>
              <a:rPr lang="en-US" sz="2100" dirty="0">
                <a:latin typeface="+mj-lt"/>
                <a:ea typeface="ＭＳ Ｐゴシック"/>
                <a:cs typeface="ＭＳ Ｐゴシック"/>
              </a:rPr>
              <a:t>Promote Positive Youth Development</a:t>
            </a:r>
          </a:p>
          <a:p>
            <a:pPr marL="800100" lvl="1" indent="-342900">
              <a:buFont typeface="Courier New" pitchFamily="49" charset="0"/>
              <a:buChar char="o"/>
              <a:defRPr/>
            </a:pPr>
            <a:r>
              <a:rPr lang="en-US" sz="2100" dirty="0">
                <a:latin typeface="+mj-lt"/>
                <a:ea typeface="ＭＳ Ｐゴシック"/>
                <a:cs typeface="ＭＳ Ｐゴシック"/>
              </a:rPr>
              <a:t>Support Adolescent Leadership Development</a:t>
            </a:r>
          </a:p>
          <a:p>
            <a:pPr marL="800100" lvl="1" indent="-342900">
              <a:buFont typeface="Courier New" pitchFamily="49" charset="0"/>
              <a:buChar char="o"/>
              <a:defRPr/>
            </a:pPr>
            <a:r>
              <a:rPr lang="en-US" sz="2100" dirty="0">
                <a:latin typeface="+mj-lt"/>
                <a:ea typeface="ＭＳ Ｐゴシック"/>
                <a:cs typeface="ＭＳ Ｐゴシック"/>
              </a:rPr>
              <a:t>Volunteer Development</a:t>
            </a:r>
          </a:p>
          <a:p>
            <a:pPr marL="800100" lvl="1" indent="-342900">
              <a:buFont typeface="Courier New" pitchFamily="49" charset="0"/>
              <a:buChar char="o"/>
              <a:defRPr/>
            </a:pPr>
            <a:r>
              <a:rPr lang="en-US" sz="2100" dirty="0">
                <a:latin typeface="+mj-lt"/>
                <a:ea typeface="ＭＳ Ｐゴシック"/>
                <a:cs typeface="ＭＳ Ｐゴシック"/>
              </a:rPr>
              <a:t>Increase Science Literacy Among Youth</a:t>
            </a:r>
          </a:p>
          <a:p>
            <a:pPr marL="800100" lvl="1" indent="-342900">
              <a:buFont typeface="Courier New" pitchFamily="49" charset="0"/>
              <a:buChar char="o"/>
              <a:defRPr/>
            </a:pPr>
            <a:endParaRPr lang="en-US" sz="2100" dirty="0">
              <a:latin typeface="+mj-lt"/>
              <a:ea typeface="ＭＳ Ｐゴシック"/>
              <a:cs typeface="ＭＳ Ｐゴシック"/>
            </a:endParaRPr>
          </a:p>
          <a:p>
            <a:pPr marL="342900" indent="-342900">
              <a:buFont typeface="Arial" panose="020B0604020202020204" pitchFamily="34" charset="0"/>
              <a:buChar char="•"/>
              <a:defRPr/>
            </a:pPr>
            <a:r>
              <a:rPr lang="en-US" sz="2400" dirty="0">
                <a:latin typeface="+mj-lt"/>
                <a:ea typeface="ＭＳ Ｐゴシック"/>
                <a:cs typeface="ＭＳ Ｐゴシック"/>
              </a:rPr>
              <a:t>Healthy Families and Communities Initiative (Advisor 2)</a:t>
            </a:r>
          </a:p>
          <a:p>
            <a:pPr marL="800100" lvl="1" indent="-342900">
              <a:buFont typeface="Courier New" pitchFamily="49" charset="0"/>
              <a:buChar char="o"/>
              <a:defRPr/>
            </a:pPr>
            <a:r>
              <a:rPr lang="en-US" sz="2100" dirty="0">
                <a:latin typeface="+mj-lt"/>
                <a:ea typeface="ＭＳ Ｐゴシック"/>
                <a:cs typeface="ＭＳ Ｐゴシック"/>
              </a:rPr>
              <a:t>Life Skills</a:t>
            </a:r>
          </a:p>
          <a:p>
            <a:pPr marL="800100" lvl="1" indent="-342900">
              <a:buFont typeface="Courier New" pitchFamily="49" charset="0"/>
              <a:buChar char="o"/>
              <a:defRPr/>
            </a:pPr>
            <a:r>
              <a:rPr lang="en-US" sz="2100" dirty="0">
                <a:latin typeface="+mj-lt"/>
                <a:ea typeface="ＭＳ Ｐゴシック"/>
                <a:cs typeface="ＭＳ Ｐゴシック"/>
              </a:rPr>
              <a:t>Adolescent Development</a:t>
            </a:r>
          </a:p>
          <a:p>
            <a:pPr marL="800100" lvl="1" indent="-342900">
              <a:buFont typeface="Courier New" pitchFamily="49" charset="0"/>
              <a:buChar char="o"/>
              <a:defRPr/>
            </a:pPr>
            <a:r>
              <a:rPr lang="en-US" sz="2100" dirty="0">
                <a:latin typeface="+mj-lt"/>
                <a:ea typeface="ＭＳ Ｐゴシック"/>
                <a:cs typeface="ＭＳ Ｐゴシック"/>
              </a:rPr>
              <a:t>Extension Education</a:t>
            </a:r>
          </a:p>
          <a:p>
            <a:pPr marL="800100" lvl="1" indent="-342900">
              <a:buFont typeface="Courier New" pitchFamily="49" charset="0"/>
              <a:buChar char="o"/>
              <a:defRPr/>
            </a:pPr>
            <a:r>
              <a:rPr lang="en-US" sz="2100" dirty="0">
                <a:latin typeface="+mj-lt"/>
                <a:ea typeface="ＭＳ Ｐゴシック"/>
                <a:cs typeface="ＭＳ Ｐゴシック"/>
              </a:rPr>
              <a:t>Science, Engineering and Technology</a:t>
            </a:r>
          </a:p>
          <a:p>
            <a:pPr marL="800100" lvl="1" indent="-342900">
              <a:buFont typeface="Courier New" pitchFamily="49" charset="0"/>
              <a:buChar char="o"/>
              <a:defRPr/>
            </a:pPr>
            <a:r>
              <a:rPr lang="en-US" sz="2100" dirty="0">
                <a:latin typeface="+mj-lt"/>
                <a:ea typeface="ＭＳ Ｐゴシック"/>
                <a:cs typeface="ＭＳ Ｐゴシック"/>
              </a:rPr>
              <a:t>Administrative </a:t>
            </a:r>
            <a:r>
              <a:rPr lang="en-US" sz="2100" dirty="0" smtClean="0">
                <a:latin typeface="+mj-lt"/>
                <a:ea typeface="ＭＳ Ｐゴシック"/>
                <a:cs typeface="ＭＳ Ｐゴシック"/>
              </a:rPr>
              <a:t>Leadership</a:t>
            </a:r>
            <a:endParaRPr lang="en-US" dirty="0">
              <a:ea typeface="ＭＳ Ｐゴシック"/>
              <a:cs typeface="ＭＳ Ｐゴシック"/>
            </a:endParaRPr>
          </a:p>
        </p:txBody>
      </p:sp>
    </p:spTree>
    <p:extLst>
      <p:ext uri="{BB962C8B-B14F-4D97-AF65-F5344CB8AC3E}">
        <p14:creationId xmlns:p14="http://schemas.microsoft.com/office/powerpoint/2010/main" val="22451612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995082" y="228600"/>
            <a:ext cx="7234517" cy="1143000"/>
          </a:xfrm>
        </p:spPr>
        <p:txBody>
          <a:bodyPr/>
          <a:lstStyle/>
          <a:p>
            <a:pPr eaLnBrk="1" hangingPunct="1"/>
            <a:r>
              <a:rPr lang="en-US" sz="3600" dirty="0" smtClean="0">
                <a:solidFill>
                  <a:schemeClr val="tx2"/>
                </a:solidFill>
              </a:rPr>
              <a:t>Presenters</a:t>
            </a:r>
          </a:p>
        </p:txBody>
      </p:sp>
      <p:sp>
        <p:nvSpPr>
          <p:cNvPr id="63491" name="Rectangle 3"/>
          <p:cNvSpPr>
            <a:spLocks noGrp="1" noChangeArrowheads="1"/>
          </p:cNvSpPr>
          <p:nvPr>
            <p:ph type="body" idx="4294967295"/>
          </p:nvPr>
        </p:nvSpPr>
        <p:spPr>
          <a:xfrm>
            <a:off x="995082" y="1200150"/>
            <a:ext cx="7234518" cy="4380379"/>
          </a:xfrm>
        </p:spPr>
        <p:style>
          <a:lnRef idx="2">
            <a:schemeClr val="accent4"/>
          </a:lnRef>
          <a:fillRef idx="1">
            <a:schemeClr val="lt1"/>
          </a:fillRef>
          <a:effectRef idx="0">
            <a:schemeClr val="accent4"/>
          </a:effectRef>
          <a:fontRef idx="minor">
            <a:schemeClr val="dk1"/>
          </a:fontRef>
        </p:style>
        <p:txBody>
          <a:bodyPr rtlCol="0">
            <a:normAutofit fontScale="85000" lnSpcReduction="20000"/>
          </a:bodyPr>
          <a:lstStyle/>
          <a:p>
            <a:pPr algn="ctr" eaLnBrk="1" fontAlgn="auto" hangingPunct="1">
              <a:lnSpc>
                <a:spcPct val="80000"/>
              </a:lnSpc>
              <a:spcAft>
                <a:spcPts val="0"/>
              </a:spcAft>
              <a:buFont typeface="Wingdings" pitchFamily="2" charset="2"/>
              <a:buNone/>
              <a:defRPr/>
            </a:pPr>
            <a:endParaRPr lang="en-US" sz="2800" b="1" dirty="0" smtClean="0">
              <a:solidFill>
                <a:srgbClr val="035CBD"/>
              </a:solidFill>
              <a:effectLst>
                <a:outerShdw blurRad="38100" dist="38100" dir="2700000" algn="tl">
                  <a:srgbClr val="000000">
                    <a:alpha val="43137"/>
                  </a:srgbClr>
                </a:outerShdw>
              </a:effectLst>
            </a:endParaRPr>
          </a:p>
          <a:p>
            <a:pPr algn="ctr" eaLnBrk="1" fontAlgn="auto" hangingPunct="1">
              <a:lnSpc>
                <a:spcPct val="80000"/>
              </a:lnSpc>
              <a:spcAft>
                <a:spcPts val="0"/>
              </a:spcAft>
              <a:buFont typeface="Wingdings" pitchFamily="2" charset="2"/>
              <a:buNone/>
              <a:defRPr/>
            </a:pPr>
            <a:endParaRPr lang="en-US" sz="2800" b="1" dirty="0" smtClean="0">
              <a:effectLst>
                <a:outerShdw blurRad="38100" dist="38100" dir="2700000" algn="tl">
                  <a:srgbClr val="000000">
                    <a:alpha val="43137"/>
                  </a:srgbClr>
                </a:outerShdw>
              </a:effectLst>
            </a:endParaRPr>
          </a:p>
          <a:p>
            <a:pPr algn="ctr" eaLnBrk="1" fontAlgn="auto" hangingPunct="1">
              <a:lnSpc>
                <a:spcPct val="80000"/>
              </a:lnSpc>
              <a:spcAft>
                <a:spcPts val="0"/>
              </a:spcAft>
              <a:buFont typeface="Wingdings" pitchFamily="2" charset="2"/>
              <a:buNone/>
              <a:defRPr/>
            </a:pPr>
            <a:r>
              <a:rPr lang="en-US" sz="2800" b="1" dirty="0" smtClean="0"/>
              <a:t>Academic Personnel Unit</a:t>
            </a:r>
          </a:p>
          <a:p>
            <a:pPr algn="ctr" eaLnBrk="1" fontAlgn="auto" hangingPunct="1">
              <a:lnSpc>
                <a:spcPct val="80000"/>
              </a:lnSpc>
              <a:spcAft>
                <a:spcPts val="0"/>
              </a:spcAft>
              <a:buFont typeface="Wingdings" pitchFamily="2" charset="2"/>
              <a:buNone/>
              <a:defRPr/>
            </a:pPr>
            <a:endParaRPr lang="en-US" sz="2800" b="1" dirty="0" smtClean="0">
              <a:solidFill>
                <a:srgbClr val="035CBD"/>
              </a:solidFill>
            </a:endParaRPr>
          </a:p>
          <a:p>
            <a:pPr algn="ctr" eaLnBrk="1" fontAlgn="auto" hangingPunct="1">
              <a:lnSpc>
                <a:spcPct val="80000"/>
              </a:lnSpc>
              <a:spcAft>
                <a:spcPts val="0"/>
              </a:spcAft>
              <a:buFont typeface="Wingdings" pitchFamily="2" charset="2"/>
              <a:buNone/>
              <a:defRPr/>
            </a:pPr>
            <a:r>
              <a:rPr lang="en-US" sz="3100" b="1" dirty="0" smtClean="0">
                <a:solidFill>
                  <a:srgbClr val="363ACA"/>
                </a:solidFill>
              </a:rPr>
              <a:t>Kim Rodrigues</a:t>
            </a:r>
          </a:p>
          <a:p>
            <a:pPr algn="ctr" eaLnBrk="1" fontAlgn="auto" hangingPunct="1">
              <a:lnSpc>
                <a:spcPct val="80000"/>
              </a:lnSpc>
              <a:spcAft>
                <a:spcPts val="0"/>
              </a:spcAft>
              <a:buFont typeface="Wingdings" pitchFamily="2" charset="2"/>
              <a:buNone/>
              <a:defRPr/>
            </a:pPr>
            <a:endParaRPr lang="en-US" sz="2800" b="1" dirty="0" smtClean="0">
              <a:solidFill>
                <a:srgbClr val="035CBD"/>
              </a:solidFill>
            </a:endParaRPr>
          </a:p>
          <a:p>
            <a:pPr algn="ctr" fontAlgn="auto">
              <a:lnSpc>
                <a:spcPct val="80000"/>
              </a:lnSpc>
              <a:spcAft>
                <a:spcPts val="0"/>
              </a:spcAft>
              <a:buNone/>
              <a:defRPr/>
            </a:pPr>
            <a:r>
              <a:rPr lang="en-US" sz="2800" b="1" dirty="0" smtClean="0">
                <a:solidFill>
                  <a:schemeClr val="tx1"/>
                </a:solidFill>
              </a:rPr>
              <a:t>With</a:t>
            </a:r>
          </a:p>
          <a:p>
            <a:pPr algn="ctr" fontAlgn="auto">
              <a:lnSpc>
                <a:spcPct val="80000"/>
              </a:lnSpc>
              <a:spcAft>
                <a:spcPts val="0"/>
              </a:spcAft>
              <a:buNone/>
              <a:defRPr/>
            </a:pPr>
            <a:r>
              <a:rPr lang="en-US" sz="3100" b="1" dirty="0" smtClean="0">
                <a:solidFill>
                  <a:srgbClr val="363ACA"/>
                </a:solidFill>
              </a:rPr>
              <a:t>Assistance from the AAC </a:t>
            </a:r>
          </a:p>
          <a:p>
            <a:pPr algn="ctr" fontAlgn="auto">
              <a:lnSpc>
                <a:spcPct val="80000"/>
              </a:lnSpc>
              <a:spcAft>
                <a:spcPts val="0"/>
              </a:spcAft>
              <a:buNone/>
              <a:defRPr/>
            </a:pPr>
            <a:r>
              <a:rPr lang="en-US" sz="3100" b="1" dirty="0" smtClean="0">
                <a:solidFill>
                  <a:srgbClr val="363ACA"/>
                </a:solidFill>
              </a:rPr>
              <a:t>Personnel Committee</a:t>
            </a:r>
            <a:endParaRPr lang="en-US" sz="3100" b="1" dirty="0">
              <a:solidFill>
                <a:srgbClr val="363ACA"/>
              </a:solidFill>
            </a:endParaRPr>
          </a:p>
          <a:p>
            <a:pPr algn="ctr" eaLnBrk="1" fontAlgn="auto" hangingPunct="1">
              <a:lnSpc>
                <a:spcPct val="80000"/>
              </a:lnSpc>
              <a:spcAft>
                <a:spcPts val="0"/>
              </a:spcAft>
              <a:buFont typeface="Wingdings" pitchFamily="2" charset="2"/>
              <a:buNone/>
              <a:defRPr/>
            </a:pPr>
            <a:endParaRPr lang="en-US" sz="2800" b="1" dirty="0" smtClean="0">
              <a:solidFill>
                <a:srgbClr val="035CBD"/>
              </a:solidFill>
            </a:endParaRPr>
          </a:p>
          <a:p>
            <a:pPr algn="ctr" eaLnBrk="1" fontAlgn="auto" hangingPunct="1">
              <a:lnSpc>
                <a:spcPct val="80000"/>
              </a:lnSpc>
              <a:spcAft>
                <a:spcPts val="0"/>
              </a:spcAft>
              <a:buFont typeface="Wingdings" pitchFamily="2" charset="2"/>
              <a:buNone/>
              <a:defRPr/>
            </a:pPr>
            <a:endParaRPr lang="en-US" sz="2000" b="1" dirty="0" smtClean="0"/>
          </a:p>
          <a:p>
            <a:pPr algn="ctr" eaLnBrk="1" fontAlgn="auto" hangingPunct="1">
              <a:lnSpc>
                <a:spcPct val="80000"/>
              </a:lnSpc>
              <a:spcAft>
                <a:spcPts val="0"/>
              </a:spcAft>
              <a:buFont typeface="Wingdings" pitchFamily="2" charset="2"/>
              <a:buNone/>
              <a:defRPr/>
            </a:pPr>
            <a:endParaRPr lang="en-US" sz="2000" b="1" dirty="0" smtClean="0"/>
          </a:p>
          <a:p>
            <a:pPr algn="ctr" eaLnBrk="1" fontAlgn="auto" hangingPunct="1">
              <a:lnSpc>
                <a:spcPct val="80000"/>
              </a:lnSpc>
              <a:spcAft>
                <a:spcPts val="0"/>
              </a:spcAft>
              <a:buFont typeface="Wingdings" pitchFamily="2" charset="2"/>
              <a:buNone/>
              <a:defRPr/>
            </a:pPr>
            <a:r>
              <a:rPr lang="en-US" sz="2000" dirty="0" smtClean="0"/>
              <a:t> </a:t>
            </a:r>
          </a:p>
          <a:p>
            <a:pPr algn="ctr" eaLnBrk="1" fontAlgn="auto" hangingPunct="1">
              <a:lnSpc>
                <a:spcPct val="80000"/>
              </a:lnSpc>
              <a:spcAft>
                <a:spcPts val="0"/>
              </a:spcAft>
              <a:buFont typeface="Wingdings" pitchFamily="2" charset="2"/>
              <a:buNone/>
              <a:defRPr/>
            </a:pPr>
            <a:endParaRPr lang="en-US" sz="2000" dirty="0" smtClean="0"/>
          </a:p>
          <a:p>
            <a:pPr algn="ctr" eaLnBrk="1" fontAlgn="auto" hangingPunct="1">
              <a:lnSpc>
                <a:spcPct val="80000"/>
              </a:lnSpc>
              <a:spcAft>
                <a:spcPts val="0"/>
              </a:spcAft>
              <a:buFont typeface="Wingdings" pitchFamily="2" charset="2"/>
              <a:buNone/>
              <a:defRPr/>
            </a:pPr>
            <a:r>
              <a:rPr lang="en-US" sz="1000" dirty="0" smtClean="0"/>
              <a:t> </a:t>
            </a:r>
          </a:p>
        </p:txBody>
      </p:sp>
    </p:spTree>
    <p:extLst>
      <p:ext uri="{BB962C8B-B14F-4D97-AF65-F5344CB8AC3E}">
        <p14:creationId xmlns:p14="http://schemas.microsoft.com/office/powerpoint/2010/main" val="37086011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873456" y="488566"/>
            <a:ext cx="7406944" cy="646331"/>
          </a:xfrm>
          <a:prstGeom prst="rect">
            <a:avLst/>
          </a:prstGeom>
          <a:noFill/>
          <a:ln w="9525">
            <a:noFill/>
            <a:miter lim="800000"/>
            <a:headEnd/>
            <a:tailEnd/>
          </a:ln>
        </p:spPr>
        <p:txBody>
          <a:bodyPr wrap="square">
            <a:spAutoFit/>
          </a:bodyPr>
          <a:lstStyle/>
          <a:p>
            <a:pPr algn="ctr" fontAlgn="auto">
              <a:spcAft>
                <a:spcPts val="0"/>
              </a:spcAft>
              <a:defRPr/>
            </a:pPr>
            <a:r>
              <a:rPr lang="en-US" sz="3600" dirty="0">
                <a:solidFill>
                  <a:schemeClr val="tx2"/>
                </a:solidFill>
                <a:latin typeface="+mj-lt"/>
                <a:ea typeface="ＭＳ Ｐゴシック"/>
                <a:cs typeface="ＭＳ Ｐゴシック"/>
              </a:rPr>
              <a:t>Theme Examples - NFCS Advisor</a:t>
            </a:r>
          </a:p>
        </p:txBody>
      </p:sp>
      <p:sp>
        <p:nvSpPr>
          <p:cNvPr id="32771" name="Rectangle 6"/>
          <p:cNvSpPr>
            <a:spLocks noChangeArrowheads="1"/>
          </p:cNvSpPr>
          <p:nvPr/>
        </p:nvSpPr>
        <p:spPr bwMode="auto">
          <a:xfrm>
            <a:off x="504825" y="1684338"/>
            <a:ext cx="7940675"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p:txBody>
      </p:sp>
      <p:sp>
        <p:nvSpPr>
          <p:cNvPr id="30724" name="Rectangle 7"/>
          <p:cNvSpPr>
            <a:spLocks noChangeArrowheads="1"/>
          </p:cNvSpPr>
          <p:nvPr/>
        </p:nvSpPr>
        <p:spPr bwMode="auto">
          <a:xfrm>
            <a:off x="873456" y="1361549"/>
            <a:ext cx="7889543" cy="3785652"/>
          </a:xfrm>
          <a:prstGeom prst="rect">
            <a:avLst/>
          </a:prstGeom>
          <a:noFill/>
          <a:ln w="9525">
            <a:noFill/>
            <a:miter lim="800000"/>
            <a:headEnd/>
            <a:tailEnd/>
          </a:ln>
        </p:spPr>
        <p:txBody>
          <a:bodyPr wrap="square">
            <a:spAutoFit/>
          </a:bodyPr>
          <a:lstStyle/>
          <a:p>
            <a:pPr marL="342900" indent="-342900">
              <a:buFont typeface="Arial" panose="020B0604020202020204" pitchFamily="34" charset="0"/>
              <a:buChar char="•"/>
              <a:defRPr/>
            </a:pPr>
            <a:r>
              <a:rPr lang="en-US" sz="2000" kern="100" dirty="0">
                <a:latin typeface="+mj-lt"/>
                <a:ea typeface="ＭＳ Ｐゴシック"/>
                <a:cs typeface="ＭＳ Ｐゴシック"/>
              </a:rPr>
              <a:t>I expanded the scope of my activities in research, extension, and creative activity while at the same time ensuring I was strategically positioning my administrative and programmatic efforts in ways that integrated the local county needs with the UC ANR Strategic Vision: human nutritional status, child obesity, food safety, and food security. </a:t>
            </a:r>
          </a:p>
          <a:p>
            <a:pPr marL="342900" indent="-342900">
              <a:defRPr/>
            </a:pPr>
            <a:endParaRPr lang="en-US" sz="2000" kern="100" dirty="0">
              <a:latin typeface="+mj-lt"/>
              <a:ea typeface="ＭＳ Ｐゴシック"/>
              <a:cs typeface="ＭＳ Ｐゴシック"/>
            </a:endParaRPr>
          </a:p>
          <a:p>
            <a:pPr marL="342900" indent="-342900">
              <a:buFont typeface="Arial" panose="020B0604020202020204" pitchFamily="34" charset="0"/>
              <a:buChar char="•"/>
              <a:defRPr/>
            </a:pPr>
            <a:r>
              <a:rPr lang="en-US" sz="2000" dirty="0">
                <a:latin typeface="+mj-lt"/>
                <a:ea typeface="ＭＳ Ｐゴシック"/>
                <a:cs typeface="ＭＳ Ｐゴシック"/>
              </a:rPr>
              <a:t>Healthy Families and Communities Initiative</a:t>
            </a:r>
          </a:p>
          <a:p>
            <a:pPr marL="800100" lvl="1" indent="-342900">
              <a:buFont typeface="Courier New" pitchFamily="49" charset="0"/>
              <a:buChar char="o"/>
              <a:defRPr/>
            </a:pPr>
            <a:r>
              <a:rPr lang="en-US" sz="2000" dirty="0">
                <a:latin typeface="+mj-lt"/>
                <a:ea typeface="ＭＳ Ｐゴシック"/>
                <a:cs typeface="ＭＳ Ｐゴシック"/>
              </a:rPr>
              <a:t>Childhood Obesity</a:t>
            </a:r>
          </a:p>
          <a:p>
            <a:pPr marL="800100" lvl="1" indent="-342900">
              <a:buFont typeface="Courier New" pitchFamily="49" charset="0"/>
              <a:buChar char="o"/>
              <a:defRPr/>
            </a:pPr>
            <a:r>
              <a:rPr lang="en-US" sz="2000" dirty="0">
                <a:latin typeface="+mj-lt"/>
                <a:ea typeface="ＭＳ Ｐゴシック"/>
                <a:cs typeface="ＭＳ Ｐゴシック"/>
              </a:rPr>
              <a:t>Health Promotion</a:t>
            </a:r>
          </a:p>
          <a:p>
            <a:pPr marL="800100" lvl="1" indent="-342900">
              <a:buFont typeface="Courier New" pitchFamily="49" charset="0"/>
              <a:buChar char="o"/>
              <a:defRPr/>
            </a:pPr>
            <a:r>
              <a:rPr lang="en-US" sz="2000" dirty="0">
                <a:latin typeface="+mj-lt"/>
                <a:ea typeface="ＭＳ Ｐゴシック"/>
                <a:cs typeface="ＭＳ Ｐゴシック"/>
              </a:rPr>
              <a:t>Consumer Food Safety</a:t>
            </a:r>
          </a:p>
          <a:p>
            <a:pPr marL="800100" lvl="1" indent="-342900">
              <a:buFont typeface="Courier New" pitchFamily="49" charset="0"/>
              <a:buChar char="o"/>
              <a:defRPr/>
            </a:pPr>
            <a:r>
              <a:rPr lang="en-US" sz="2000" dirty="0">
                <a:latin typeface="+mj-lt"/>
                <a:ea typeface="ＭＳ Ｐゴシック"/>
                <a:cs typeface="ＭＳ Ｐゴシック"/>
              </a:rPr>
              <a:t>Food Security</a:t>
            </a:r>
            <a:endParaRPr lang="en-US" sz="2000" dirty="0">
              <a:solidFill>
                <a:srgbClr val="FF0000"/>
              </a:solidFill>
              <a:latin typeface="+mj-lt"/>
              <a:ea typeface="ＭＳ Ｐゴシック"/>
              <a:cs typeface="ＭＳ Ｐゴシック"/>
            </a:endParaRPr>
          </a:p>
          <a:p>
            <a:pPr marL="800100" lvl="1" indent="-342900">
              <a:buFont typeface="Courier New" pitchFamily="49" charset="0"/>
              <a:buChar char="o"/>
              <a:defRPr/>
            </a:pPr>
            <a:r>
              <a:rPr lang="en-US" sz="2000" dirty="0">
                <a:latin typeface="+mj-lt"/>
                <a:ea typeface="ＭＳ Ｐゴシック"/>
                <a:cs typeface="ＭＳ Ｐゴシック"/>
              </a:rPr>
              <a:t>Administrative </a:t>
            </a:r>
            <a:r>
              <a:rPr lang="en-US" sz="2000" dirty="0" smtClean="0">
                <a:latin typeface="+mj-lt"/>
                <a:ea typeface="ＭＳ Ｐゴシック"/>
                <a:cs typeface="ＭＳ Ｐゴシック"/>
              </a:rPr>
              <a:t>Leadership</a:t>
            </a:r>
            <a:endParaRPr lang="en-US" sz="2000" dirty="0">
              <a:ea typeface="ＭＳ Ｐゴシック"/>
              <a:cs typeface="ＭＳ Ｐゴシック"/>
            </a:endParaRPr>
          </a:p>
        </p:txBody>
      </p:sp>
    </p:spTree>
    <p:extLst>
      <p:ext uri="{BB962C8B-B14F-4D97-AF65-F5344CB8AC3E}">
        <p14:creationId xmlns:p14="http://schemas.microsoft.com/office/powerpoint/2010/main" val="9489780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994983" y="266500"/>
            <a:ext cx="7213600" cy="646331"/>
          </a:xfrm>
          <a:prstGeom prst="rect">
            <a:avLst/>
          </a:prstGeom>
          <a:noFill/>
          <a:ln w="9525">
            <a:noFill/>
            <a:miter lim="800000"/>
            <a:headEnd/>
            <a:tailEnd/>
          </a:ln>
        </p:spPr>
        <p:txBody>
          <a:bodyPr>
            <a:spAutoFit/>
          </a:bodyPr>
          <a:lstStyle/>
          <a:p>
            <a:pPr algn="ctr" fontAlgn="auto">
              <a:spcAft>
                <a:spcPts val="0"/>
              </a:spcAft>
              <a:defRPr/>
            </a:pPr>
            <a:r>
              <a:rPr lang="en-US" sz="3600" dirty="0">
                <a:solidFill>
                  <a:schemeClr val="tx2"/>
                </a:solidFill>
                <a:latin typeface="+mj-lt"/>
                <a:ea typeface="ＭＳ Ｐゴシック"/>
                <a:cs typeface="ＭＳ Ｐゴシック"/>
              </a:rPr>
              <a:t>Theme Examples – Agricultural</a:t>
            </a:r>
          </a:p>
        </p:txBody>
      </p:sp>
      <p:sp>
        <p:nvSpPr>
          <p:cNvPr id="33795" name="Rectangle 6"/>
          <p:cNvSpPr>
            <a:spLocks noChangeArrowheads="1"/>
          </p:cNvSpPr>
          <p:nvPr/>
        </p:nvSpPr>
        <p:spPr bwMode="auto">
          <a:xfrm>
            <a:off x="504825" y="1684338"/>
            <a:ext cx="7940675"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p:txBody>
      </p:sp>
      <p:sp>
        <p:nvSpPr>
          <p:cNvPr id="30724" name="Rectangle 7"/>
          <p:cNvSpPr>
            <a:spLocks noChangeArrowheads="1"/>
          </p:cNvSpPr>
          <p:nvPr/>
        </p:nvSpPr>
        <p:spPr bwMode="auto">
          <a:xfrm>
            <a:off x="842583" y="895577"/>
            <a:ext cx="7366000" cy="5016758"/>
          </a:xfrm>
          <a:prstGeom prst="rect">
            <a:avLst/>
          </a:prstGeom>
          <a:noFill/>
          <a:ln w="9525">
            <a:noFill/>
            <a:miter lim="800000"/>
            <a:headEnd/>
            <a:tailEnd/>
          </a:ln>
        </p:spPr>
        <p:txBody>
          <a:bodyPr wrap="square">
            <a:spAutoFit/>
          </a:bodyPr>
          <a:lstStyle/>
          <a:p>
            <a:pPr marL="342900" indent="-342900">
              <a:buFont typeface="Arial" panose="020B0604020202020204" pitchFamily="34" charset="0"/>
              <a:buChar char="•"/>
              <a:defRPr/>
            </a:pPr>
            <a:r>
              <a:rPr lang="en-US" sz="2000" dirty="0">
                <a:latin typeface="+mj-lt"/>
                <a:ea typeface="ＭＳ Ｐゴシック"/>
                <a:cs typeface="ＭＳ Ｐゴシック"/>
              </a:rPr>
              <a:t>My research and extension program is based on the major theme of interactions between plants and microorganisms.  Because of my interest, training and experience with plant pathology and microbial ecology, I focused my activities on three areas of plant-microbe interactions:</a:t>
            </a:r>
          </a:p>
          <a:p>
            <a:pPr marL="800100" lvl="1" indent="-342900">
              <a:buFont typeface="Courier New" pitchFamily="49" charset="0"/>
              <a:buChar char="o"/>
              <a:defRPr/>
            </a:pPr>
            <a:r>
              <a:rPr lang="en-US" sz="2000" dirty="0">
                <a:latin typeface="+mj-lt"/>
                <a:ea typeface="ＭＳ Ｐゴシック"/>
                <a:cs typeface="ＭＳ Ｐゴシック"/>
              </a:rPr>
              <a:t>Pathogens of plants (summary of 16 projects)</a:t>
            </a:r>
          </a:p>
          <a:p>
            <a:pPr marL="800100" lvl="1" indent="-342900">
              <a:buFont typeface="Courier New" pitchFamily="49" charset="0"/>
              <a:buChar char="o"/>
              <a:defRPr/>
            </a:pPr>
            <a:r>
              <a:rPr lang="en-US" sz="2000" dirty="0">
                <a:latin typeface="+mj-lt"/>
                <a:ea typeface="ＭＳ Ｐゴシック"/>
                <a:cs typeface="ＭＳ Ｐゴシック"/>
              </a:rPr>
              <a:t>Microbial ecology in strawberry (summary of 7 projects)</a:t>
            </a:r>
          </a:p>
          <a:p>
            <a:pPr marL="800100" lvl="1" indent="-342900">
              <a:buFont typeface="Courier New" pitchFamily="49" charset="0"/>
              <a:buChar char="o"/>
              <a:defRPr/>
            </a:pPr>
            <a:r>
              <a:rPr lang="en-US" sz="2000" dirty="0">
                <a:latin typeface="+mj-lt"/>
                <a:ea typeface="ＭＳ Ｐゴシック"/>
                <a:cs typeface="ＭＳ Ｐゴシック"/>
              </a:rPr>
              <a:t>Foodborne pathogens and ecology of </a:t>
            </a:r>
            <a:r>
              <a:rPr lang="en-US" sz="2000" i="1" dirty="0">
                <a:latin typeface="+mj-lt"/>
                <a:ea typeface="ＭＳ Ｐゴシック"/>
                <a:cs typeface="ＭＳ Ｐゴシック"/>
              </a:rPr>
              <a:t>E. coli. </a:t>
            </a:r>
            <a:r>
              <a:rPr lang="en-US" sz="2000" dirty="0">
                <a:latin typeface="+mj-lt"/>
                <a:ea typeface="ＭＳ Ｐゴシック"/>
                <a:cs typeface="ＭＳ Ｐゴシック"/>
              </a:rPr>
              <a:t>(summary of 2 projects</a:t>
            </a:r>
            <a:r>
              <a:rPr lang="en-US" sz="2000" dirty="0" smtClean="0">
                <a:latin typeface="+mj-lt"/>
                <a:ea typeface="ＭＳ Ｐゴシック"/>
                <a:cs typeface="ＭＳ Ｐゴシック"/>
              </a:rPr>
              <a:t>)</a:t>
            </a:r>
          </a:p>
          <a:p>
            <a:pPr lvl="1">
              <a:defRPr/>
            </a:pPr>
            <a:endParaRPr lang="en-US" sz="2000" i="1" dirty="0">
              <a:latin typeface="+mj-lt"/>
              <a:ea typeface="ＭＳ Ｐゴシック"/>
              <a:cs typeface="ＭＳ Ｐゴシック"/>
            </a:endParaRPr>
          </a:p>
          <a:p>
            <a:pPr marL="342900" indent="-342900">
              <a:buFont typeface="Arial" panose="020B0604020202020204" pitchFamily="34" charset="0"/>
              <a:buChar char="•"/>
              <a:defRPr/>
            </a:pPr>
            <a:r>
              <a:rPr lang="en-US" sz="2000" dirty="0">
                <a:latin typeface="+mj-lt"/>
                <a:ea typeface="ＭＳ Ｐゴシック"/>
                <a:cs typeface="ＭＳ Ｐゴシック"/>
              </a:rPr>
              <a:t>Sustainability and Viability of Agriculture:</a:t>
            </a:r>
          </a:p>
          <a:p>
            <a:pPr marL="800100" lvl="1" indent="-342900">
              <a:buFont typeface="Courier New" pitchFamily="49" charset="0"/>
              <a:buChar char="o"/>
              <a:defRPr/>
            </a:pPr>
            <a:r>
              <a:rPr lang="en-US" sz="2000" dirty="0">
                <a:latin typeface="+mj-lt"/>
                <a:ea typeface="ＭＳ Ｐゴシック"/>
                <a:cs typeface="ＭＳ Ｐゴシック"/>
              </a:rPr>
              <a:t>Sustainable Food Systems</a:t>
            </a:r>
          </a:p>
          <a:p>
            <a:pPr marL="800100" lvl="1" indent="-342900">
              <a:buFont typeface="Courier New" pitchFamily="49" charset="0"/>
              <a:buChar char="o"/>
              <a:defRPr/>
            </a:pPr>
            <a:r>
              <a:rPr lang="en-US" sz="2000" dirty="0">
                <a:latin typeface="+mj-lt"/>
                <a:ea typeface="ＭＳ Ｐゴシック"/>
                <a:cs typeface="ＭＳ Ｐゴシック"/>
              </a:rPr>
              <a:t>Science and Agriculture Literacy</a:t>
            </a:r>
          </a:p>
          <a:p>
            <a:pPr marL="800100" lvl="1" indent="-342900">
              <a:buFont typeface="Courier New" pitchFamily="49" charset="0"/>
              <a:buChar char="o"/>
              <a:defRPr/>
            </a:pPr>
            <a:r>
              <a:rPr lang="en-US" sz="2000" dirty="0">
                <a:latin typeface="+mj-lt"/>
                <a:ea typeface="ＭＳ Ｐゴシック"/>
                <a:cs typeface="ＭＳ Ｐゴシック"/>
              </a:rPr>
              <a:t>Organic Crop Production</a:t>
            </a:r>
          </a:p>
          <a:p>
            <a:pPr marL="800100" lvl="1" indent="-342900">
              <a:buFont typeface="Courier New" pitchFamily="49" charset="0"/>
              <a:buChar char="o"/>
              <a:defRPr/>
            </a:pPr>
            <a:r>
              <a:rPr lang="en-US" sz="2000" dirty="0">
                <a:latin typeface="+mj-lt"/>
                <a:ea typeface="ＭＳ Ｐゴシック"/>
                <a:cs typeface="ＭＳ Ｐゴシック"/>
              </a:rPr>
              <a:t>Ag Productivity, Efficiency and Sustainability</a:t>
            </a:r>
          </a:p>
          <a:p>
            <a:pPr marL="800100" lvl="1" indent="-342900">
              <a:buFont typeface="Courier New" pitchFamily="49" charset="0"/>
              <a:buChar char="o"/>
              <a:defRPr/>
            </a:pPr>
            <a:r>
              <a:rPr lang="en-US" sz="2000" dirty="0">
                <a:latin typeface="+mj-lt"/>
                <a:ea typeface="ＭＳ Ｐゴシック"/>
                <a:cs typeface="ＭＳ Ｐゴシック"/>
              </a:rPr>
              <a:t>Waste </a:t>
            </a:r>
            <a:r>
              <a:rPr lang="en-US" sz="2000" dirty="0" smtClean="0">
                <a:latin typeface="+mj-lt"/>
                <a:ea typeface="ＭＳ Ｐゴシック"/>
                <a:cs typeface="ＭＳ Ｐゴシック"/>
              </a:rPr>
              <a:t>Management</a:t>
            </a:r>
            <a:endParaRPr lang="en-US" dirty="0">
              <a:ea typeface="ＭＳ Ｐゴシック"/>
              <a:cs typeface="ＭＳ Ｐゴシック"/>
            </a:endParaRPr>
          </a:p>
        </p:txBody>
      </p:sp>
    </p:spTree>
    <p:extLst>
      <p:ext uri="{BB962C8B-B14F-4D97-AF65-F5344CB8AC3E}">
        <p14:creationId xmlns:p14="http://schemas.microsoft.com/office/powerpoint/2010/main" val="37749656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914398" y="605125"/>
            <a:ext cx="7378699" cy="584775"/>
          </a:xfrm>
          <a:prstGeom prst="rect">
            <a:avLst/>
          </a:prstGeom>
          <a:noFill/>
          <a:ln w="9525">
            <a:noFill/>
            <a:miter lim="800000"/>
            <a:headEnd/>
            <a:tailEnd/>
          </a:ln>
        </p:spPr>
        <p:txBody>
          <a:bodyPr wrap="square">
            <a:spAutoFit/>
          </a:bodyPr>
          <a:lstStyle/>
          <a:p>
            <a:pPr algn="ctr" fontAlgn="auto">
              <a:spcAft>
                <a:spcPts val="0"/>
              </a:spcAft>
              <a:defRPr/>
            </a:pPr>
            <a:r>
              <a:rPr lang="en-US" sz="3200" dirty="0">
                <a:solidFill>
                  <a:schemeClr val="tx2"/>
                </a:solidFill>
                <a:latin typeface="+mj-lt"/>
                <a:ea typeface="ＭＳ Ｐゴシック"/>
                <a:cs typeface="ＭＳ Ｐゴシック"/>
              </a:rPr>
              <a:t>Theme Examples – Natural Resources</a:t>
            </a:r>
          </a:p>
        </p:txBody>
      </p:sp>
      <p:sp>
        <p:nvSpPr>
          <p:cNvPr id="34819" name="Rectangle 6"/>
          <p:cNvSpPr>
            <a:spLocks noChangeArrowheads="1"/>
          </p:cNvSpPr>
          <p:nvPr/>
        </p:nvSpPr>
        <p:spPr bwMode="auto">
          <a:xfrm>
            <a:off x="504825" y="1684338"/>
            <a:ext cx="7940675"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p:txBody>
      </p:sp>
      <p:sp>
        <p:nvSpPr>
          <p:cNvPr id="30724" name="Rectangle 7"/>
          <p:cNvSpPr>
            <a:spLocks noChangeArrowheads="1"/>
          </p:cNvSpPr>
          <p:nvPr/>
        </p:nvSpPr>
        <p:spPr bwMode="auto">
          <a:xfrm>
            <a:off x="914400" y="1415410"/>
            <a:ext cx="7378699" cy="3677930"/>
          </a:xfrm>
          <a:prstGeom prst="rect">
            <a:avLst/>
          </a:prstGeom>
          <a:noFill/>
          <a:ln w="9525">
            <a:noFill/>
            <a:miter lim="800000"/>
            <a:headEnd/>
            <a:tailEnd/>
          </a:ln>
        </p:spPr>
        <p:txBody>
          <a:bodyPr wrap="square">
            <a:spAutoFit/>
          </a:bodyPr>
          <a:lstStyle/>
          <a:p>
            <a:pPr marL="342900" indent="-342900">
              <a:buFont typeface="Arial" panose="020B0604020202020204" pitchFamily="34" charset="0"/>
              <a:buChar char="•"/>
              <a:defRPr/>
            </a:pPr>
            <a:r>
              <a:rPr lang="en-US" sz="2400" dirty="0">
                <a:latin typeface="+mj-lt"/>
                <a:ea typeface="ＭＳ Ｐゴシック"/>
                <a:cs typeface="ＭＳ Ｐゴシック"/>
              </a:rPr>
              <a:t>Sustainable Ecosystems Initiative</a:t>
            </a:r>
          </a:p>
          <a:p>
            <a:pPr marL="800100" lvl="1" indent="-342900">
              <a:buFont typeface="Courier New" pitchFamily="49" charset="0"/>
              <a:buChar char="o"/>
              <a:defRPr/>
            </a:pPr>
            <a:r>
              <a:rPr lang="en-US" sz="2000" dirty="0">
                <a:latin typeface="+mj-lt"/>
                <a:ea typeface="ＭＳ Ｐゴシック"/>
                <a:cs typeface="ＭＳ Ｐゴシック"/>
              </a:rPr>
              <a:t>Sustainable Natural Ecosystems</a:t>
            </a:r>
          </a:p>
          <a:p>
            <a:pPr marL="800100" lvl="1" indent="-342900">
              <a:buFont typeface="Courier New" pitchFamily="49" charset="0"/>
              <a:buChar char="o"/>
              <a:defRPr/>
            </a:pPr>
            <a:r>
              <a:rPr lang="en-US" sz="2000" dirty="0">
                <a:latin typeface="+mj-lt"/>
                <a:ea typeface="ＭＳ Ｐゴシック"/>
                <a:cs typeface="ＭＳ Ｐゴシック"/>
              </a:rPr>
              <a:t>Sustainable Natural Resources</a:t>
            </a:r>
          </a:p>
          <a:p>
            <a:pPr marL="800100" lvl="1" indent="-342900">
              <a:buFont typeface="Courier New" pitchFamily="49" charset="0"/>
              <a:buChar char="o"/>
              <a:defRPr/>
            </a:pPr>
            <a:r>
              <a:rPr lang="en-US" sz="2000" dirty="0">
                <a:latin typeface="+mj-lt"/>
                <a:ea typeface="ＭＳ Ｐゴシック"/>
                <a:cs typeface="ＭＳ Ｐゴシック"/>
              </a:rPr>
              <a:t>Water Quality, Quantity and Security</a:t>
            </a:r>
          </a:p>
          <a:p>
            <a:pPr marL="800100" lvl="1" indent="-342900">
              <a:buFont typeface="Courier New" pitchFamily="49" charset="0"/>
              <a:buChar char="o"/>
              <a:defRPr/>
            </a:pPr>
            <a:r>
              <a:rPr lang="en-US" sz="2000" dirty="0">
                <a:latin typeface="+mj-lt"/>
                <a:ea typeface="ＭＳ Ｐゴシック"/>
                <a:cs typeface="ＭＳ Ｐゴシック"/>
              </a:rPr>
              <a:t>Water Conservation and Irrigation Quality</a:t>
            </a:r>
          </a:p>
          <a:p>
            <a:pPr marL="800100" lvl="1" indent="-342900">
              <a:buFont typeface="Courier New" pitchFamily="49" charset="0"/>
              <a:buChar char="o"/>
              <a:defRPr/>
            </a:pPr>
            <a:endParaRPr lang="en-US" sz="2100" dirty="0">
              <a:latin typeface="+mj-lt"/>
              <a:ea typeface="ＭＳ Ｐゴシック"/>
              <a:cs typeface="ＭＳ Ｐゴシック"/>
            </a:endParaRPr>
          </a:p>
          <a:p>
            <a:pPr marL="342900" indent="-342900">
              <a:buFont typeface="Arial" panose="020B0604020202020204" pitchFamily="34" charset="0"/>
              <a:buChar char="•"/>
              <a:defRPr/>
            </a:pPr>
            <a:r>
              <a:rPr lang="en-US" sz="2400" dirty="0">
                <a:latin typeface="+mj-lt"/>
                <a:ea typeface="ＭＳ Ｐゴシック"/>
                <a:cs typeface="ＭＳ Ｐゴシック"/>
              </a:rPr>
              <a:t>Example of a more narrowly focused Natural Resources Theme(s)</a:t>
            </a:r>
          </a:p>
          <a:p>
            <a:pPr marL="800100" lvl="1" indent="-342900">
              <a:buFont typeface="Courier New" pitchFamily="49" charset="0"/>
              <a:buChar char="o"/>
              <a:defRPr/>
            </a:pPr>
            <a:r>
              <a:rPr lang="en-US" sz="2000" dirty="0">
                <a:latin typeface="+mj-lt"/>
                <a:ea typeface="ＭＳ Ｐゴシック"/>
                <a:cs typeface="ＭＳ Ｐゴシック"/>
              </a:rPr>
              <a:t>Landscape Management</a:t>
            </a:r>
          </a:p>
          <a:p>
            <a:pPr marL="1257300" lvl="2" indent="-342900">
              <a:buFont typeface="Wingdings" pitchFamily="2" charset="2"/>
              <a:buChar char="§"/>
              <a:defRPr/>
            </a:pPr>
            <a:r>
              <a:rPr lang="en-US" sz="2000" dirty="0">
                <a:latin typeface="+mj-lt"/>
                <a:ea typeface="ＭＳ Ｐゴシック"/>
                <a:cs typeface="ＭＳ Ｐゴシック"/>
              </a:rPr>
              <a:t>Wildland/Urban Interface</a:t>
            </a:r>
          </a:p>
          <a:p>
            <a:pPr marL="1257300" lvl="2" indent="-342900">
              <a:buFont typeface="Wingdings" pitchFamily="2" charset="2"/>
              <a:buChar char="§"/>
              <a:defRPr/>
            </a:pPr>
            <a:r>
              <a:rPr lang="en-US" sz="2000" dirty="0">
                <a:latin typeface="+mj-lt"/>
                <a:ea typeface="ＭＳ Ｐゴシック"/>
                <a:cs typeface="ＭＳ Ｐゴシック"/>
              </a:rPr>
              <a:t>Wildfire </a:t>
            </a:r>
            <a:r>
              <a:rPr lang="en-US" sz="2000" dirty="0" smtClean="0">
                <a:latin typeface="+mj-lt"/>
                <a:ea typeface="ＭＳ Ｐゴシック"/>
                <a:cs typeface="ＭＳ Ｐゴシック"/>
              </a:rPr>
              <a:t>Education</a:t>
            </a:r>
            <a:endParaRPr lang="en-US" dirty="0">
              <a:ea typeface="ＭＳ Ｐゴシック"/>
              <a:cs typeface="ＭＳ Ｐゴシック"/>
            </a:endParaRPr>
          </a:p>
        </p:txBody>
      </p:sp>
    </p:spTree>
    <p:extLst>
      <p:ext uri="{BB962C8B-B14F-4D97-AF65-F5344CB8AC3E}">
        <p14:creationId xmlns:p14="http://schemas.microsoft.com/office/powerpoint/2010/main" val="337736683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2"/>
          <p:cNvSpPr txBox="1">
            <a:spLocks/>
          </p:cNvSpPr>
          <p:nvPr/>
        </p:nvSpPr>
        <p:spPr bwMode="auto">
          <a:xfrm>
            <a:off x="900752" y="409432"/>
            <a:ext cx="732884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80000"/>
              </a:lnSpc>
            </a:pPr>
            <a:r>
              <a:rPr lang="en-US" sz="4000" dirty="0">
                <a:solidFill>
                  <a:schemeClr val="accent1">
                    <a:lumMod val="75000"/>
                  </a:schemeClr>
                </a:solidFill>
                <a:latin typeface="Calibri" pitchFamily="34" charset="0"/>
                <a:ea typeface="ＭＳ Ｐゴシック" pitchFamily="34" charset="-128"/>
              </a:rPr>
              <a:t>Theme Example </a:t>
            </a:r>
          </a:p>
          <a:p>
            <a:pPr algn="ctr" eaLnBrk="1" hangingPunct="1">
              <a:lnSpc>
                <a:spcPct val="80000"/>
              </a:lnSpc>
            </a:pPr>
            <a:r>
              <a:rPr lang="en-US" sz="2400" dirty="0">
                <a:solidFill>
                  <a:schemeClr val="accent1">
                    <a:lumMod val="75000"/>
                  </a:schemeClr>
                </a:solidFill>
                <a:latin typeface="Calibri" pitchFamily="34" charset="0"/>
                <a:ea typeface="ＭＳ Ｐゴシック" pitchFamily="34" charset="-128"/>
              </a:rPr>
              <a:t>(examples borrowed from UC Delivers)</a:t>
            </a:r>
            <a:br>
              <a:rPr lang="en-US" sz="2400" dirty="0">
                <a:solidFill>
                  <a:schemeClr val="accent1">
                    <a:lumMod val="75000"/>
                  </a:schemeClr>
                </a:solidFill>
                <a:latin typeface="Calibri" pitchFamily="34" charset="0"/>
                <a:ea typeface="ＭＳ Ｐゴシック" pitchFamily="34" charset="-128"/>
              </a:rPr>
            </a:br>
            <a:r>
              <a:rPr lang="en-US" sz="2400" dirty="0">
                <a:latin typeface="Calibri" pitchFamily="34" charset="0"/>
                <a:ea typeface="ＭＳ Ｐゴシック" pitchFamily="34" charset="-128"/>
              </a:rPr>
              <a:t> </a:t>
            </a:r>
          </a:p>
        </p:txBody>
      </p:sp>
      <p:sp>
        <p:nvSpPr>
          <p:cNvPr id="56323" name="Content Placeholder 3"/>
          <p:cNvSpPr txBox="1">
            <a:spLocks/>
          </p:cNvSpPr>
          <p:nvPr/>
        </p:nvSpPr>
        <p:spPr bwMode="auto">
          <a:xfrm>
            <a:off x="900752" y="1323832"/>
            <a:ext cx="7328847" cy="4557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buFont typeface="Arial" charset="0"/>
              <a:buNone/>
            </a:pPr>
            <a:r>
              <a:rPr lang="en-US" sz="2400" dirty="0">
                <a:latin typeface="+mn-lt"/>
                <a:ea typeface="ＭＳ Ｐゴシック" pitchFamily="34" charset="-128"/>
              </a:rPr>
              <a:t>Conserving water in agricultural systems (Theme)</a:t>
            </a:r>
          </a:p>
          <a:p>
            <a:pPr marL="457200" indent="-457200" eaLnBrk="1" hangingPunct="1">
              <a:spcAft>
                <a:spcPts val="600"/>
              </a:spcAft>
              <a:buFont typeface="Arial" panose="020B0604020202020204" pitchFamily="34" charset="0"/>
              <a:buChar char="•"/>
            </a:pPr>
            <a:r>
              <a:rPr lang="en-US" sz="2400" b="1" dirty="0" smtClean="0">
                <a:latin typeface="+mn-lt"/>
                <a:ea typeface="ＭＳ Ｐゴシック" pitchFamily="34" charset="-128"/>
              </a:rPr>
              <a:t>Description </a:t>
            </a:r>
            <a:r>
              <a:rPr lang="en-US" sz="2400" b="1" dirty="0">
                <a:latin typeface="+mn-lt"/>
                <a:ea typeface="ＭＳ Ｐゴシック" pitchFamily="34" charset="-128"/>
              </a:rPr>
              <a:t>of Theme: </a:t>
            </a:r>
            <a:r>
              <a:rPr lang="en-US" sz="2400" dirty="0">
                <a:latin typeface="+mn-lt"/>
                <a:ea typeface="ＭＳ Ｐゴシック" pitchFamily="34" charset="-128"/>
              </a:rPr>
              <a:t>Water resources are severely limited in both volume and quality in CA. It is critical to assist clientele in conserving water resources and in improving agricultural uses of water. . . .</a:t>
            </a:r>
          </a:p>
          <a:p>
            <a:pPr marL="514350" indent="-514350" eaLnBrk="1" hangingPunct="1">
              <a:spcAft>
                <a:spcPts val="600"/>
              </a:spcAft>
              <a:buFont typeface="Arial" panose="020B0604020202020204" pitchFamily="34" charset="0"/>
              <a:buChar char="•"/>
            </a:pPr>
            <a:r>
              <a:rPr lang="en-US" sz="2400" b="1" dirty="0" smtClean="0">
                <a:latin typeface="+mn-lt"/>
                <a:ea typeface="ＭＳ Ｐゴシック" pitchFamily="34" charset="-128"/>
              </a:rPr>
              <a:t>Goal </a:t>
            </a:r>
            <a:r>
              <a:rPr lang="en-US" sz="2400" b="1" dirty="0">
                <a:latin typeface="+mn-lt"/>
                <a:ea typeface="ＭＳ Ｐゴシック" pitchFamily="34" charset="-128"/>
              </a:rPr>
              <a:t>to address theme: </a:t>
            </a:r>
            <a:r>
              <a:rPr lang="en-US" sz="2400" dirty="0">
                <a:latin typeface="+mn-lt"/>
                <a:ea typeface="ＭＳ Ｐゴシック" pitchFamily="34" charset="-128"/>
              </a:rPr>
              <a:t>Devise improved systems of irrigation and . .</a:t>
            </a:r>
          </a:p>
          <a:p>
            <a:pPr marL="514350" indent="-514350" eaLnBrk="1" hangingPunct="1">
              <a:spcAft>
                <a:spcPts val="600"/>
              </a:spcAft>
              <a:buFont typeface="Arial" panose="020B0604020202020204" pitchFamily="34" charset="0"/>
              <a:buChar char="•"/>
            </a:pPr>
            <a:r>
              <a:rPr lang="en-US" sz="2400" b="1" dirty="0" smtClean="0">
                <a:latin typeface="+mn-lt"/>
                <a:ea typeface="ＭＳ Ｐゴシック" pitchFamily="34" charset="-128"/>
              </a:rPr>
              <a:t>Research </a:t>
            </a:r>
            <a:r>
              <a:rPr lang="en-US" sz="2400" b="1" dirty="0">
                <a:latin typeface="+mn-lt"/>
                <a:ea typeface="ＭＳ Ｐゴシック" pitchFamily="34" charset="-128"/>
              </a:rPr>
              <a:t>projects: </a:t>
            </a:r>
            <a:r>
              <a:rPr lang="en-US" sz="2400" dirty="0">
                <a:latin typeface="+mn-lt"/>
                <a:ea typeface="ＭＳ Ｐゴシック" pitchFamily="34" charset="-128"/>
              </a:rPr>
              <a:t>New method for canopy shading measurements; erosion reduction in watersheds; vineyard cover crop and water usage; polymer additives reduce sediment and nutrient losses.</a:t>
            </a:r>
          </a:p>
        </p:txBody>
      </p:sp>
    </p:spTree>
    <p:extLst>
      <p:ext uri="{BB962C8B-B14F-4D97-AF65-F5344CB8AC3E}">
        <p14:creationId xmlns:p14="http://schemas.microsoft.com/office/powerpoint/2010/main" val="6073016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txBox="1">
            <a:spLocks/>
          </p:cNvSpPr>
          <p:nvPr/>
        </p:nvSpPr>
        <p:spPr bwMode="auto">
          <a:xfrm>
            <a:off x="900750" y="424992"/>
            <a:ext cx="7481249"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80000"/>
              </a:lnSpc>
            </a:pPr>
            <a:r>
              <a:rPr lang="en-US" sz="3600" dirty="0">
                <a:solidFill>
                  <a:schemeClr val="accent1">
                    <a:lumMod val="75000"/>
                  </a:schemeClr>
                </a:solidFill>
                <a:latin typeface="Calibri" pitchFamily="34" charset="0"/>
                <a:ea typeface="ＭＳ Ｐゴシック" pitchFamily="34" charset="-128"/>
              </a:rPr>
              <a:t>Theme Example (cont’d)</a:t>
            </a:r>
          </a:p>
          <a:p>
            <a:pPr algn="ctr" eaLnBrk="1" hangingPunct="1">
              <a:lnSpc>
                <a:spcPct val="80000"/>
              </a:lnSpc>
            </a:pPr>
            <a:r>
              <a:rPr lang="en-US" sz="2400" dirty="0">
                <a:solidFill>
                  <a:schemeClr val="accent1">
                    <a:lumMod val="75000"/>
                  </a:schemeClr>
                </a:solidFill>
                <a:latin typeface="Calibri" pitchFamily="34" charset="0"/>
                <a:ea typeface="ＭＳ Ｐゴシック" pitchFamily="34" charset="-128"/>
              </a:rPr>
              <a:t>(examples borrowed from UC Delivers) </a:t>
            </a:r>
          </a:p>
        </p:txBody>
      </p:sp>
      <p:sp>
        <p:nvSpPr>
          <p:cNvPr id="57347" name="Content Placeholder 2"/>
          <p:cNvSpPr txBox="1">
            <a:spLocks/>
          </p:cNvSpPr>
          <p:nvPr/>
        </p:nvSpPr>
        <p:spPr bwMode="auto">
          <a:xfrm>
            <a:off x="502920" y="1459401"/>
            <a:ext cx="8229600" cy="478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0"/>
              </a:spcBef>
              <a:spcAft>
                <a:spcPts val="1200"/>
              </a:spcAft>
              <a:buFont typeface="Arial" panose="020B0604020202020204" pitchFamily="34" charset="0"/>
              <a:buChar char="•"/>
            </a:pPr>
            <a:r>
              <a:rPr lang="en-US" sz="2000" b="1" dirty="0">
                <a:latin typeface="+mn-lt"/>
                <a:ea typeface="ＭＳ Ｐゴシック" pitchFamily="34" charset="-128"/>
              </a:rPr>
              <a:t>Role: </a:t>
            </a:r>
            <a:r>
              <a:rPr lang="en-US" sz="2000" dirty="0">
                <a:latin typeface="+mn-lt"/>
                <a:ea typeface="ＭＳ Ｐゴシック" pitchFamily="34" charset="-128"/>
              </a:rPr>
              <a:t>very brief description (your project summary table will provide the details).</a:t>
            </a:r>
          </a:p>
          <a:p>
            <a:pPr eaLnBrk="1" hangingPunct="1">
              <a:spcBef>
                <a:spcPts val="0"/>
              </a:spcBef>
              <a:spcAft>
                <a:spcPts val="1200"/>
              </a:spcAft>
              <a:buFont typeface="Arial" panose="020B0604020202020204" pitchFamily="34" charset="0"/>
              <a:buChar char="•"/>
            </a:pPr>
            <a:r>
              <a:rPr lang="en-US" sz="2000" b="1" dirty="0">
                <a:latin typeface="+mn-lt"/>
                <a:ea typeface="ＭＳ Ｐゴシック" pitchFamily="34" charset="-128"/>
              </a:rPr>
              <a:t>Inputs: </a:t>
            </a:r>
            <a:r>
              <a:rPr lang="en-US" sz="2000" dirty="0">
                <a:latin typeface="+mn-lt"/>
                <a:ea typeface="ＭＳ Ｐゴシック" pitchFamily="34" charset="-128"/>
              </a:rPr>
              <a:t>very brief description of your efforts.</a:t>
            </a:r>
            <a:endParaRPr lang="en-US" sz="2000" b="1" dirty="0">
              <a:latin typeface="+mn-lt"/>
              <a:ea typeface="ＭＳ Ｐゴシック" pitchFamily="34" charset="-128"/>
            </a:endParaRPr>
          </a:p>
          <a:p>
            <a:pPr eaLnBrk="1" hangingPunct="1">
              <a:spcBef>
                <a:spcPts val="0"/>
              </a:spcBef>
              <a:spcAft>
                <a:spcPts val="1200"/>
              </a:spcAft>
              <a:buFont typeface="Arial" panose="020B0604020202020204" pitchFamily="34" charset="0"/>
              <a:buChar char="•"/>
            </a:pPr>
            <a:r>
              <a:rPr lang="en-US" sz="2000" b="1" dirty="0">
                <a:latin typeface="+mn-lt"/>
                <a:ea typeface="ＭＳ Ｐゴシック" pitchFamily="34" charset="-128"/>
              </a:rPr>
              <a:t>Outputs: </a:t>
            </a:r>
            <a:r>
              <a:rPr lang="en-US" sz="2000" dirty="0">
                <a:latin typeface="+mn-lt"/>
                <a:ea typeface="ＭＳ Ｐゴシック" pitchFamily="34" charset="-128"/>
              </a:rPr>
              <a:t>Findings, publications, new methods and products, meetings, curricula, extension programs, etc.</a:t>
            </a:r>
          </a:p>
          <a:p>
            <a:pPr eaLnBrk="1" hangingPunct="1">
              <a:spcBef>
                <a:spcPts val="0"/>
              </a:spcBef>
              <a:spcAft>
                <a:spcPts val="1200"/>
              </a:spcAft>
              <a:buFont typeface="Arial" panose="020B0604020202020204" pitchFamily="34" charset="0"/>
              <a:buChar char="•"/>
            </a:pPr>
            <a:r>
              <a:rPr lang="en-US" sz="2000" b="1" dirty="0">
                <a:latin typeface="+mn-lt"/>
                <a:ea typeface="ＭＳ Ｐゴシック" pitchFamily="34" charset="-128"/>
              </a:rPr>
              <a:t>Extension: </a:t>
            </a:r>
            <a:r>
              <a:rPr lang="en-US" sz="2000" dirty="0">
                <a:latin typeface="+mn-lt"/>
                <a:ea typeface="ＭＳ Ｐゴシック" pitchFamily="34" charset="-128"/>
              </a:rPr>
              <a:t>Brief summary of extension activities related to outputs.  How did you extend your products/information to clientele?</a:t>
            </a:r>
          </a:p>
          <a:p>
            <a:pPr eaLnBrk="1" hangingPunct="1">
              <a:spcBef>
                <a:spcPts val="0"/>
              </a:spcBef>
              <a:spcAft>
                <a:spcPts val="1200"/>
              </a:spcAft>
              <a:buFont typeface="Arial" panose="020B0604020202020204" pitchFamily="34" charset="0"/>
              <a:buChar char="•"/>
            </a:pPr>
            <a:r>
              <a:rPr lang="en-US" sz="2000" b="1" dirty="0">
                <a:latin typeface="+mn-lt"/>
                <a:ea typeface="ＭＳ Ｐゴシック" pitchFamily="34" charset="-128"/>
              </a:rPr>
              <a:t>Outcomes/impacts as related to overall theme: </a:t>
            </a:r>
            <a:r>
              <a:rPr lang="en-US" sz="2000" dirty="0">
                <a:latin typeface="+mn-lt"/>
                <a:ea typeface="ＭＳ Ｐゴシック" pitchFamily="34" charset="-128"/>
              </a:rPr>
              <a:t>20 growers changed practices . . . . Runoff reduced in this watershed . . . . 12 growers used canopy measurement system and altered irrigation scheduling in this manner. . . </a:t>
            </a:r>
            <a:r>
              <a:rPr lang="en-US" sz="2000" dirty="0" smtClean="0">
                <a:latin typeface="+mn-lt"/>
                <a:ea typeface="ＭＳ Ｐゴシック" pitchFamily="34" charset="-128"/>
              </a:rPr>
              <a:t>Positive </a:t>
            </a:r>
            <a:r>
              <a:rPr lang="en-US" sz="2000" dirty="0">
                <a:latin typeface="+mn-lt"/>
                <a:ea typeface="ＭＳ Ｐゴシック" pitchFamily="34" charset="-128"/>
              </a:rPr>
              <a:t>impacts on long-term, broader environmental issues.</a:t>
            </a:r>
          </a:p>
          <a:p>
            <a:pPr eaLnBrk="1" hangingPunct="1">
              <a:spcBef>
                <a:spcPct val="20000"/>
              </a:spcBef>
              <a:buFont typeface="Wingdings" pitchFamily="2" charset="2"/>
              <a:buNone/>
            </a:pPr>
            <a:endParaRPr lang="en-US" sz="2000" dirty="0">
              <a:latin typeface="Calibri" pitchFamily="34" charset="0"/>
              <a:ea typeface="ＭＳ Ｐゴシック" pitchFamily="34" charset="-128"/>
            </a:endParaRPr>
          </a:p>
          <a:p>
            <a:pPr eaLnBrk="1" hangingPunct="1">
              <a:spcBef>
                <a:spcPct val="20000"/>
              </a:spcBef>
              <a:buFont typeface="Wingdings" pitchFamily="2" charset="2"/>
              <a:buNone/>
            </a:pPr>
            <a:endParaRPr lang="en-US" sz="2000" dirty="0">
              <a:latin typeface="Calibri" pitchFamily="34" charset="0"/>
              <a:ea typeface="ＭＳ Ｐゴシック" pitchFamily="34" charset="-128"/>
            </a:endParaRPr>
          </a:p>
          <a:p>
            <a:pPr eaLnBrk="1" hangingPunct="1">
              <a:spcBef>
                <a:spcPct val="20000"/>
              </a:spcBef>
              <a:buFont typeface="Wingdings" pitchFamily="2" charset="2"/>
              <a:buNone/>
            </a:pPr>
            <a:endParaRPr lang="en-US" sz="2000" dirty="0">
              <a:latin typeface="Calibri" pitchFamily="34" charset="0"/>
              <a:ea typeface="ＭＳ Ｐゴシック" pitchFamily="34" charset="-128"/>
            </a:endParaRPr>
          </a:p>
        </p:txBody>
      </p:sp>
    </p:spTree>
    <p:extLst>
      <p:ext uri="{BB962C8B-B14F-4D97-AF65-F5344CB8AC3E}">
        <p14:creationId xmlns:p14="http://schemas.microsoft.com/office/powerpoint/2010/main" val="4379289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idx="4294967295"/>
          </p:nvPr>
        </p:nvSpPr>
        <p:spPr>
          <a:xfrm>
            <a:off x="914400" y="274638"/>
            <a:ext cx="7315200" cy="1143000"/>
          </a:xfrm>
        </p:spPr>
        <p:txBody>
          <a:bodyPr/>
          <a:lstStyle/>
          <a:p>
            <a:pPr eaLnBrk="1" hangingPunct="1"/>
            <a:r>
              <a:rPr lang="en-US" sz="3600" dirty="0" smtClean="0">
                <a:solidFill>
                  <a:schemeClr val="accent1">
                    <a:lumMod val="75000"/>
                  </a:schemeClr>
                </a:solidFill>
              </a:rPr>
              <a:t>     Access Through Your Portal</a:t>
            </a:r>
          </a:p>
        </p:txBody>
      </p:sp>
      <p:sp>
        <p:nvSpPr>
          <p:cNvPr id="3" name="Content Placeholder 2"/>
          <p:cNvSpPr>
            <a:spLocks noGrp="1"/>
          </p:cNvSpPr>
          <p:nvPr>
            <p:ph idx="4294967295"/>
          </p:nvPr>
        </p:nvSpPr>
        <p:spPr>
          <a:xfrm>
            <a:off x="914400" y="1371600"/>
            <a:ext cx="7753350" cy="3962400"/>
          </a:xfrm>
        </p:spPr>
        <p:txBody>
          <a:bodyPr rtlCol="0">
            <a:normAutofit/>
          </a:bodyPr>
          <a:lstStyle/>
          <a:p>
            <a:pPr eaLnBrk="1" fontAlgn="auto" hangingPunct="1">
              <a:spcAft>
                <a:spcPts val="0"/>
              </a:spcAft>
              <a:buFont typeface="Arial" pitchFamily="34" charset="0"/>
              <a:buChar char="•"/>
              <a:defRPr/>
            </a:pPr>
            <a:r>
              <a:rPr lang="en-US" dirty="0" smtClean="0"/>
              <a:t>In the e-book:</a:t>
            </a:r>
          </a:p>
          <a:p>
            <a:pPr lvl="1" eaLnBrk="1" fontAlgn="auto" hangingPunct="1">
              <a:spcAft>
                <a:spcPts val="0"/>
              </a:spcAft>
              <a:buSzPct val="75000"/>
              <a:buFont typeface="Courier New" panose="02070309020205020404" pitchFamily="49" charset="0"/>
              <a:buChar char="o"/>
              <a:defRPr/>
            </a:pPr>
            <a:r>
              <a:rPr lang="en-US" dirty="0" smtClean="0"/>
              <a:t>Sample Outlines</a:t>
            </a:r>
          </a:p>
          <a:p>
            <a:pPr lvl="1" eaLnBrk="1" fontAlgn="auto" hangingPunct="1">
              <a:spcAft>
                <a:spcPts val="0"/>
              </a:spcAft>
              <a:buSzPct val="75000"/>
              <a:buFont typeface="Courier New" panose="02070309020205020404" pitchFamily="49" charset="0"/>
              <a:buChar char="o"/>
              <a:defRPr/>
            </a:pPr>
            <a:r>
              <a:rPr lang="en-US" dirty="0" smtClean="0"/>
              <a:t>How to merge projects under one theme</a:t>
            </a:r>
          </a:p>
          <a:p>
            <a:pPr lvl="1" eaLnBrk="1" fontAlgn="auto" hangingPunct="1">
              <a:spcAft>
                <a:spcPts val="0"/>
              </a:spcAft>
              <a:buSzPct val="75000"/>
              <a:buFont typeface="Courier New" panose="02070309020205020404" pitchFamily="49" charset="0"/>
              <a:buChar char="o"/>
              <a:defRPr/>
            </a:pPr>
            <a:r>
              <a:rPr lang="en-US" dirty="0" smtClean="0"/>
              <a:t>Actual PR Examples</a:t>
            </a:r>
          </a:p>
          <a:p>
            <a:pPr eaLnBrk="1" fontAlgn="auto" hangingPunct="1">
              <a:spcAft>
                <a:spcPts val="0"/>
              </a:spcAft>
              <a:buFont typeface="Arial" pitchFamily="34" charset="0"/>
              <a:buChar char="•"/>
              <a:defRPr/>
            </a:pPr>
            <a:r>
              <a:rPr lang="en-US" dirty="0" smtClean="0"/>
              <a:t>Merit and Promotion Website:</a:t>
            </a:r>
          </a:p>
          <a:p>
            <a:pPr lvl="1" eaLnBrk="1" fontAlgn="auto" hangingPunct="1">
              <a:spcAft>
                <a:spcPts val="0"/>
              </a:spcAft>
              <a:buSzPct val="75000"/>
              <a:buFont typeface="Courier New" panose="02070309020205020404" pitchFamily="49" charset="0"/>
              <a:buChar char="o"/>
              <a:defRPr/>
            </a:pPr>
            <a:r>
              <a:rPr lang="en-US" sz="2400" dirty="0" smtClean="0">
                <a:solidFill>
                  <a:srgbClr val="363ACA"/>
                </a:solidFill>
                <a:hlinkClick r:id="rId2"/>
              </a:rPr>
              <a:t>http://ucanr.edu/meritpromotion</a:t>
            </a:r>
            <a:r>
              <a:rPr lang="en-US" sz="2400" dirty="0" smtClean="0">
                <a:solidFill>
                  <a:srgbClr val="363ACA"/>
                </a:solidFill>
              </a:rPr>
              <a:t> </a:t>
            </a:r>
          </a:p>
          <a:p>
            <a:pPr lvl="1" eaLnBrk="1" fontAlgn="auto" hangingPunct="1">
              <a:spcAft>
                <a:spcPts val="0"/>
              </a:spcAft>
              <a:buSzPct val="75000"/>
              <a:buFont typeface="Courier New" panose="02070309020205020404" pitchFamily="49" charset="0"/>
              <a:buChar char="o"/>
              <a:defRPr/>
            </a:pPr>
            <a:r>
              <a:rPr lang="en-US" sz="2400" dirty="0" smtClean="0">
                <a:solidFill>
                  <a:srgbClr val="363ACA"/>
                </a:solidFill>
                <a:hlinkClick r:id="rId3"/>
              </a:rPr>
              <a:t>http://ucanr.edu/academicpersonnel</a:t>
            </a:r>
            <a:endParaRPr lang="en-US" sz="2400" dirty="0" smtClean="0">
              <a:solidFill>
                <a:srgbClr val="363ACA"/>
              </a:solidFill>
            </a:endParaRPr>
          </a:p>
          <a:p>
            <a:pPr lvl="1" eaLnBrk="1" fontAlgn="auto" hangingPunct="1">
              <a:spcAft>
                <a:spcPts val="0"/>
              </a:spcAft>
              <a:buSzPct val="50000"/>
              <a:buFont typeface="Courier New" panose="02070309020205020404" pitchFamily="49" charset="0"/>
              <a:buChar char="o"/>
              <a:defRPr/>
            </a:pPr>
            <a:endParaRPr lang="en-US" dirty="0" smtClean="0"/>
          </a:p>
          <a:p>
            <a:pPr lvl="1" eaLnBrk="1" fontAlgn="auto" hangingPunct="1">
              <a:spcAft>
                <a:spcPts val="0"/>
              </a:spcAft>
              <a:buFont typeface="Arial" pitchFamily="34" charset="0"/>
              <a:buChar char="•"/>
              <a:defRPr/>
            </a:pPr>
            <a:endParaRPr lang="en-US" dirty="0" smtClean="0"/>
          </a:p>
        </p:txBody>
      </p:sp>
    </p:spTree>
    <p:extLst>
      <p:ext uri="{BB962C8B-B14F-4D97-AF65-F5344CB8AC3E}">
        <p14:creationId xmlns:p14="http://schemas.microsoft.com/office/powerpoint/2010/main" val="21776360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body" idx="4294967295"/>
          </p:nvPr>
        </p:nvSpPr>
        <p:spPr>
          <a:xfrm>
            <a:off x="715370" y="1304925"/>
            <a:ext cx="7772400" cy="2469906"/>
          </a:xfrm>
          <a:solidFill>
            <a:srgbClr val="009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0">
            <a:schemeClr val="accent1"/>
          </a:lnRef>
          <a:fillRef idx="3">
            <a:schemeClr val="accent1"/>
          </a:fillRef>
          <a:effectRef idx="3">
            <a:schemeClr val="accent1"/>
          </a:effectRef>
          <a:fontRef idx="minor">
            <a:schemeClr val="lt1"/>
          </a:fontRef>
        </p:style>
        <p:txBody>
          <a:bodyPr/>
          <a:lstStyle/>
          <a:p>
            <a:pPr eaLnBrk="1" hangingPunct="1">
              <a:buFont typeface="Wingdings" pitchFamily="2" charset="2"/>
              <a:buNone/>
            </a:pPr>
            <a:endParaRPr lang="en-US" dirty="0" smtClean="0"/>
          </a:p>
          <a:p>
            <a:pPr algn="ctr" eaLnBrk="1" hangingPunct="1">
              <a:buFont typeface="Wingdings" pitchFamily="2" charset="2"/>
              <a:buNone/>
            </a:pPr>
            <a:r>
              <a:rPr lang="en-US" sz="3600" dirty="0" smtClean="0"/>
              <a:t>Questions about changes, general directions, format, or themes?</a:t>
            </a:r>
          </a:p>
        </p:txBody>
      </p:sp>
    </p:spTree>
    <p:extLst>
      <p:ext uri="{BB962C8B-B14F-4D97-AF65-F5344CB8AC3E}">
        <p14:creationId xmlns:p14="http://schemas.microsoft.com/office/powerpoint/2010/main" val="41006332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a:xfrm>
            <a:off x="981075" y="0"/>
            <a:ext cx="7315200" cy="762000"/>
          </a:xfrm>
        </p:spPr>
        <p:txBody>
          <a:bodyPr/>
          <a:lstStyle/>
          <a:p>
            <a:pPr eaLnBrk="1" hangingPunct="1"/>
            <a:r>
              <a:rPr lang="en-US" sz="3600" dirty="0" smtClean="0">
                <a:solidFill>
                  <a:schemeClr val="accent1">
                    <a:lumMod val="75000"/>
                  </a:schemeClr>
                </a:solidFill>
              </a:rPr>
              <a:t>Full Title V – VI - Promotion</a:t>
            </a:r>
          </a:p>
        </p:txBody>
      </p:sp>
      <p:sp>
        <p:nvSpPr>
          <p:cNvPr id="290819" name="Rectangle 3"/>
          <p:cNvSpPr>
            <a:spLocks noGrp="1" noChangeArrowheads="1"/>
          </p:cNvSpPr>
          <p:nvPr>
            <p:ph type="body" idx="4294967295"/>
          </p:nvPr>
        </p:nvSpPr>
        <p:spPr>
          <a:xfrm>
            <a:off x="981075" y="501382"/>
            <a:ext cx="7315200" cy="5448301"/>
          </a:xfrm>
        </p:spPr>
        <p:txBody>
          <a:bodyPr rtlCol="0">
            <a:noAutofit/>
          </a:bodyPr>
          <a:lstStyle/>
          <a:p>
            <a:pPr fontAlgn="auto">
              <a:lnSpc>
                <a:spcPct val="120000"/>
              </a:lnSpc>
              <a:spcBef>
                <a:spcPts val="0"/>
              </a:spcBef>
              <a:spcAft>
                <a:spcPts val="600"/>
              </a:spcAft>
              <a:defRPr/>
            </a:pPr>
            <a:r>
              <a:rPr lang="en-US" sz="1800" kern="0" dirty="0" smtClean="0">
                <a:latin typeface="+mj-lt"/>
                <a:ea typeface="Tahoma" pitchFamily="34" charset="0"/>
                <a:cs typeface="Tahoma" pitchFamily="34" charset="0"/>
              </a:rPr>
              <a:t>Program Summary Narrative (10 pages) for your career within the Full Title </a:t>
            </a:r>
            <a:r>
              <a:rPr lang="en-US" sz="1800" kern="0" dirty="0">
                <a:latin typeface="+mj-lt"/>
                <a:ea typeface="Tahoma" pitchFamily="34" charset="0"/>
                <a:cs typeface="Tahoma" pitchFamily="34" charset="0"/>
              </a:rPr>
              <a:t>r</a:t>
            </a:r>
            <a:r>
              <a:rPr lang="en-US" sz="1800" kern="0" dirty="0" smtClean="0">
                <a:latin typeface="+mj-lt"/>
                <a:ea typeface="Tahoma" pitchFamily="34" charset="0"/>
                <a:cs typeface="Tahoma" pitchFamily="34" charset="0"/>
              </a:rPr>
              <a:t>ank.</a:t>
            </a:r>
          </a:p>
          <a:p>
            <a:pPr fontAlgn="auto">
              <a:lnSpc>
                <a:spcPct val="120000"/>
              </a:lnSpc>
              <a:spcBef>
                <a:spcPts val="0"/>
              </a:spcBef>
              <a:spcAft>
                <a:spcPts val="600"/>
              </a:spcAft>
              <a:defRPr/>
            </a:pPr>
            <a:r>
              <a:rPr lang="en-US" sz="1800" kern="0" dirty="0" smtClean="0">
                <a:latin typeface="+mj-lt"/>
                <a:ea typeface="Tahoma" pitchFamily="34" charset="0"/>
                <a:cs typeface="Tahoma" pitchFamily="34" charset="0"/>
              </a:rPr>
              <a:t>AE Section C: Goals for the Coming Year</a:t>
            </a:r>
          </a:p>
          <a:p>
            <a:pPr fontAlgn="auto">
              <a:lnSpc>
                <a:spcPct val="120000"/>
              </a:lnSpc>
              <a:spcBef>
                <a:spcPts val="0"/>
              </a:spcBef>
              <a:spcAft>
                <a:spcPts val="600"/>
              </a:spcAft>
              <a:defRPr/>
            </a:pPr>
            <a:r>
              <a:rPr lang="en-US" sz="1800" kern="0" dirty="0" smtClean="0">
                <a:latin typeface="+mj-lt"/>
                <a:ea typeface="Tahoma" pitchFamily="34" charset="0"/>
                <a:cs typeface="Tahoma" pitchFamily="34" charset="0"/>
              </a:rPr>
              <a:t>Bibliography from your </a:t>
            </a:r>
            <a:r>
              <a:rPr lang="en-US" sz="2400" b="1" kern="0" dirty="0" smtClean="0">
                <a:latin typeface="+mj-lt"/>
                <a:ea typeface="Tahoma" pitchFamily="34" charset="0"/>
                <a:cs typeface="Tahoma" pitchFamily="34" charset="0"/>
              </a:rPr>
              <a:t>entire career</a:t>
            </a:r>
          </a:p>
          <a:p>
            <a:pPr lvl="1" fontAlgn="auto">
              <a:lnSpc>
                <a:spcPct val="120000"/>
              </a:lnSpc>
              <a:spcBef>
                <a:spcPts val="0"/>
              </a:spcBef>
              <a:spcAft>
                <a:spcPts val="600"/>
              </a:spcAft>
              <a:buFont typeface="Courier New" panose="02070309020205020404" pitchFamily="49" charset="0"/>
              <a:buChar char="o"/>
              <a:defRPr/>
            </a:pPr>
            <a:r>
              <a:rPr lang="en-US" sz="1800" b="1" u="sng" kern="0" dirty="0" smtClean="0">
                <a:latin typeface="+mj-lt"/>
                <a:ea typeface="Tahoma" pitchFamily="34" charset="0"/>
                <a:cs typeface="Tahoma" pitchFamily="34" charset="0"/>
              </a:rPr>
              <a:t>Highlight </a:t>
            </a:r>
            <a:r>
              <a:rPr lang="en-US" sz="1800" kern="0" dirty="0" smtClean="0">
                <a:latin typeface="+mj-lt"/>
                <a:ea typeface="Tahoma" pitchFamily="34" charset="0"/>
                <a:cs typeface="Tahoma" pitchFamily="34" charset="0"/>
              </a:rPr>
              <a:t>years in Full Title rank and</a:t>
            </a:r>
          </a:p>
          <a:p>
            <a:pPr lvl="1" fontAlgn="auto">
              <a:lnSpc>
                <a:spcPct val="120000"/>
              </a:lnSpc>
              <a:spcBef>
                <a:spcPts val="0"/>
              </a:spcBef>
              <a:spcAft>
                <a:spcPts val="600"/>
              </a:spcAft>
              <a:buFont typeface="Courier New" panose="02070309020205020404" pitchFamily="49" charset="0"/>
              <a:buChar char="o"/>
              <a:defRPr/>
            </a:pPr>
            <a:r>
              <a:rPr lang="en-US" sz="1800" b="1" u="sng" kern="0" dirty="0" smtClean="0">
                <a:latin typeface="+mj-lt"/>
                <a:ea typeface="Tahoma" pitchFamily="34" charset="0"/>
                <a:cs typeface="Tahoma" pitchFamily="34" charset="0"/>
              </a:rPr>
              <a:t>Highlight differently</a:t>
            </a:r>
            <a:r>
              <a:rPr lang="en-US" sz="1800" kern="0" dirty="0" smtClean="0">
                <a:latin typeface="+mj-lt"/>
                <a:ea typeface="Tahoma" pitchFamily="34" charset="0"/>
                <a:cs typeface="Tahoma" pitchFamily="34" charset="0"/>
              </a:rPr>
              <a:t> years since last salary action.</a:t>
            </a:r>
          </a:p>
          <a:p>
            <a:pPr lvl="1" fontAlgn="auto">
              <a:lnSpc>
                <a:spcPct val="120000"/>
              </a:lnSpc>
              <a:spcBef>
                <a:spcPts val="0"/>
              </a:spcBef>
              <a:spcAft>
                <a:spcPts val="600"/>
              </a:spcAft>
              <a:buFont typeface="Courier New" panose="02070309020205020404" pitchFamily="49" charset="0"/>
              <a:buChar char="o"/>
              <a:defRPr/>
            </a:pPr>
            <a:r>
              <a:rPr lang="en-US" sz="1800" b="1" u="sng" kern="0" dirty="0" smtClean="0">
                <a:latin typeface="+mj-lt"/>
                <a:ea typeface="Tahoma" pitchFamily="34" charset="0"/>
                <a:cs typeface="Tahoma" pitchFamily="34" charset="0"/>
              </a:rPr>
              <a:t>Define </a:t>
            </a:r>
            <a:r>
              <a:rPr lang="en-US" sz="1800" kern="0" dirty="0" smtClean="0">
                <a:latin typeface="+mj-lt"/>
                <a:ea typeface="Tahoma" pitchFamily="34" charset="0"/>
                <a:cs typeface="Tahoma" pitchFamily="34" charset="0"/>
              </a:rPr>
              <a:t> your role in the publication</a:t>
            </a:r>
            <a:endParaRPr lang="en-US" sz="1800" b="1" u="sng" kern="0" dirty="0" smtClean="0">
              <a:latin typeface="+mj-lt"/>
              <a:ea typeface="Tahoma" pitchFamily="34" charset="0"/>
              <a:cs typeface="Tahoma" pitchFamily="34" charset="0"/>
            </a:endParaRPr>
          </a:p>
          <a:p>
            <a:pPr fontAlgn="auto">
              <a:lnSpc>
                <a:spcPct val="120000"/>
              </a:lnSpc>
              <a:spcBef>
                <a:spcPts val="0"/>
              </a:spcBef>
              <a:spcAft>
                <a:spcPts val="600"/>
              </a:spcAft>
              <a:defRPr/>
            </a:pPr>
            <a:r>
              <a:rPr lang="en-US" sz="1800" kern="0" dirty="0" smtClean="0">
                <a:latin typeface="+mj-lt"/>
                <a:ea typeface="Tahoma" pitchFamily="34" charset="0"/>
                <a:cs typeface="Tahoma" pitchFamily="34" charset="0"/>
              </a:rPr>
              <a:t>Extension activities table and </a:t>
            </a:r>
            <a:r>
              <a:rPr lang="en-US" sz="1800" kern="0" dirty="0">
                <a:latin typeface="+mj-lt"/>
                <a:ea typeface="Tahoma" pitchFamily="34" charset="0"/>
                <a:cs typeface="Tahoma" pitchFamily="34" charset="0"/>
              </a:rPr>
              <a:t>p</a:t>
            </a:r>
            <a:r>
              <a:rPr lang="en-US" sz="1800" kern="0" dirty="0" smtClean="0">
                <a:latin typeface="+mj-lt"/>
                <a:ea typeface="Tahoma" pitchFamily="34" charset="0"/>
                <a:cs typeface="Tahoma" pitchFamily="34" charset="0"/>
              </a:rPr>
              <a:t>roject summary table—include years since last review.</a:t>
            </a:r>
          </a:p>
          <a:p>
            <a:pPr fontAlgn="auto">
              <a:lnSpc>
                <a:spcPct val="120000"/>
              </a:lnSpc>
              <a:spcBef>
                <a:spcPts val="0"/>
              </a:spcBef>
              <a:spcAft>
                <a:spcPts val="600"/>
              </a:spcAft>
              <a:defRPr/>
            </a:pPr>
            <a:r>
              <a:rPr lang="en-US" sz="1800" kern="0" dirty="0" smtClean="0">
                <a:latin typeface="+mj-lt"/>
                <a:ea typeface="Tahoma" pitchFamily="34" charset="0"/>
                <a:cs typeface="Tahoma" pitchFamily="34" charset="0"/>
              </a:rPr>
              <a:t>(3) Publication examples with summary -- can be those submitted in other PR’s in Full Title rank.</a:t>
            </a:r>
          </a:p>
          <a:p>
            <a:pPr fontAlgn="auto">
              <a:lnSpc>
                <a:spcPct val="120000"/>
              </a:lnSpc>
              <a:spcBef>
                <a:spcPts val="0"/>
              </a:spcBef>
              <a:spcAft>
                <a:spcPts val="600"/>
              </a:spcAft>
              <a:defRPr/>
            </a:pPr>
            <a:r>
              <a:rPr lang="en-US" sz="1800" kern="0" dirty="0" smtClean="0">
                <a:latin typeface="+mj-lt"/>
                <a:ea typeface="Tahoma" pitchFamily="34" charset="0"/>
                <a:cs typeface="Tahoma" pitchFamily="34" charset="0"/>
              </a:rPr>
              <a:t>Letters of Evaluation.</a:t>
            </a:r>
          </a:p>
          <a:p>
            <a:pPr fontAlgn="auto">
              <a:lnSpc>
                <a:spcPct val="120000"/>
              </a:lnSpc>
              <a:spcBef>
                <a:spcPts val="0"/>
              </a:spcBef>
              <a:spcAft>
                <a:spcPts val="600"/>
              </a:spcAft>
              <a:defRPr/>
            </a:pPr>
            <a:r>
              <a:rPr lang="en-US" sz="1800" kern="0" dirty="0" smtClean="0">
                <a:latin typeface="+mj-lt"/>
                <a:ea typeface="Tahoma" pitchFamily="34" charset="0"/>
                <a:cs typeface="Tahoma" pitchFamily="34" charset="0"/>
              </a:rPr>
              <a:t>Include all PD’s from all years in Full Title rank</a:t>
            </a:r>
            <a:r>
              <a:rPr lang="en-US" sz="1800" kern="0" dirty="0" smtClean="0">
                <a:latin typeface="+mj-lt"/>
                <a:cs typeface="Times New Roman" pitchFamily="18" charset="0"/>
              </a:rPr>
              <a:t>.</a:t>
            </a:r>
          </a:p>
          <a:p>
            <a:pPr fontAlgn="auto">
              <a:lnSpc>
                <a:spcPct val="120000"/>
              </a:lnSpc>
              <a:spcBef>
                <a:spcPts val="0"/>
              </a:spcBef>
              <a:spcAft>
                <a:spcPts val="600"/>
              </a:spcAft>
              <a:defRPr/>
            </a:pPr>
            <a:r>
              <a:rPr lang="en-US" sz="1800" kern="0" dirty="0" smtClean="0">
                <a:latin typeface="+mj-lt"/>
                <a:cs typeface="Times New Roman" pitchFamily="18" charset="0"/>
              </a:rPr>
              <a:t>Refer to E-book for guidance in performance expectations.</a:t>
            </a:r>
          </a:p>
          <a:p>
            <a:pPr lvl="1" eaLnBrk="1" fontAlgn="auto" hangingPunct="1">
              <a:lnSpc>
                <a:spcPct val="80000"/>
              </a:lnSpc>
              <a:spcAft>
                <a:spcPts val="0"/>
              </a:spcAft>
              <a:buFont typeface="Wingdings" pitchFamily="2" charset="2"/>
              <a:buChar char="Ø"/>
              <a:defRPr/>
            </a:pPr>
            <a:endParaRPr lang="en-US" sz="400" dirty="0" smtClean="0"/>
          </a:p>
          <a:p>
            <a:pPr eaLnBrk="1" fontAlgn="auto" hangingPunct="1">
              <a:lnSpc>
                <a:spcPct val="80000"/>
              </a:lnSpc>
              <a:spcAft>
                <a:spcPts val="0"/>
              </a:spcAft>
              <a:buFont typeface="Wingdings" pitchFamily="2" charset="2"/>
              <a:buNone/>
              <a:defRPr/>
            </a:pPr>
            <a:endParaRPr lang="en-US" sz="400" dirty="0" smtClean="0"/>
          </a:p>
          <a:p>
            <a:pPr eaLnBrk="1" fontAlgn="auto" hangingPunct="1">
              <a:lnSpc>
                <a:spcPct val="80000"/>
              </a:lnSpc>
              <a:spcAft>
                <a:spcPts val="0"/>
              </a:spcAft>
              <a:buFont typeface="Wingdings" pitchFamily="2" charset="2"/>
              <a:buNone/>
              <a:defRPr/>
            </a:pPr>
            <a:r>
              <a:rPr lang="en-US" sz="400" dirty="0" smtClean="0"/>
              <a:t> </a:t>
            </a:r>
          </a:p>
          <a:p>
            <a:pPr eaLnBrk="1" fontAlgn="auto" hangingPunct="1">
              <a:lnSpc>
                <a:spcPct val="80000"/>
              </a:lnSpc>
              <a:spcAft>
                <a:spcPts val="0"/>
              </a:spcAft>
              <a:buFont typeface="Wingdings" pitchFamily="2" charset="2"/>
              <a:buChar char="Ø"/>
              <a:defRPr/>
            </a:pPr>
            <a:endParaRPr lang="en-US" sz="400" dirty="0" smtClean="0"/>
          </a:p>
        </p:txBody>
      </p:sp>
    </p:spTree>
    <p:extLst>
      <p:ext uri="{BB962C8B-B14F-4D97-AF65-F5344CB8AC3E}">
        <p14:creationId xmlns:p14="http://schemas.microsoft.com/office/powerpoint/2010/main" val="40756359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idx="4294967295"/>
          </p:nvPr>
        </p:nvSpPr>
        <p:spPr>
          <a:xfrm>
            <a:off x="900751" y="437412"/>
            <a:ext cx="7315201" cy="533400"/>
          </a:xfrm>
        </p:spPr>
        <p:txBody>
          <a:bodyPr rtlCol="0">
            <a:normAutofit fontScale="90000"/>
          </a:bodyPr>
          <a:lstStyle/>
          <a:p>
            <a:pPr eaLnBrk="1" fontAlgn="auto" hangingPunct="1">
              <a:spcAft>
                <a:spcPts val="0"/>
              </a:spcAft>
              <a:defRPr/>
            </a:pPr>
            <a:r>
              <a:rPr lang="en-US" dirty="0" smtClean="0"/>
              <a:t/>
            </a:r>
            <a:br>
              <a:rPr lang="en-US" dirty="0" smtClean="0"/>
            </a:br>
            <a:r>
              <a:rPr lang="en-US" sz="3100" dirty="0" smtClean="0">
                <a:solidFill>
                  <a:schemeClr val="accent1">
                    <a:lumMod val="75000"/>
                  </a:schemeClr>
                </a:solidFill>
              </a:rPr>
              <a:t>Program Review Sections-Advisors/Specialists</a:t>
            </a:r>
            <a:r>
              <a:rPr lang="en-US" dirty="0" smtClean="0"/>
              <a:t/>
            </a:r>
            <a:br>
              <a:rPr lang="en-US" dirty="0" smtClean="0"/>
            </a:br>
            <a:r>
              <a:rPr lang="en-US" dirty="0" smtClean="0"/>
              <a:t>		</a:t>
            </a:r>
            <a:br>
              <a:rPr lang="en-US" dirty="0" smtClean="0"/>
            </a:br>
            <a:endParaRPr lang="en-US" sz="1800" dirty="0" smtClean="0">
              <a:solidFill>
                <a:schemeClr val="folHlink"/>
              </a:solidFill>
            </a:endParaRPr>
          </a:p>
        </p:txBody>
      </p:sp>
      <p:sp>
        <p:nvSpPr>
          <p:cNvPr id="43011" name="Rectangle 4"/>
          <p:cNvSpPr>
            <a:spLocks noGrp="1" noChangeArrowheads="1"/>
          </p:cNvSpPr>
          <p:nvPr>
            <p:ph type="body" sz="half" idx="4294967295"/>
          </p:nvPr>
        </p:nvSpPr>
        <p:spPr>
          <a:xfrm>
            <a:off x="900750" y="1209676"/>
            <a:ext cx="3259770" cy="4724400"/>
          </a:xfrm>
        </p:spPr>
        <p:txBody>
          <a:bodyPr/>
          <a:lstStyle/>
          <a:p>
            <a:pPr marL="533400" indent="-533400" eaLnBrk="1" hangingPunct="1">
              <a:lnSpc>
                <a:spcPct val="90000"/>
              </a:lnSpc>
              <a:buFont typeface="Wingdings" pitchFamily="2" charset="2"/>
              <a:buAutoNum type="arabicPeriod"/>
            </a:pPr>
            <a:r>
              <a:rPr lang="en-US" sz="1800" dirty="0" smtClean="0"/>
              <a:t>Position Description</a:t>
            </a:r>
          </a:p>
          <a:p>
            <a:pPr marL="533400" indent="-533400" eaLnBrk="1" hangingPunct="1">
              <a:lnSpc>
                <a:spcPct val="90000"/>
              </a:lnSpc>
              <a:buFont typeface="Wingdings" pitchFamily="2" charset="2"/>
              <a:buAutoNum type="arabicPeriod"/>
            </a:pPr>
            <a:r>
              <a:rPr lang="en-US" sz="1800" dirty="0" smtClean="0"/>
              <a:t>Acceleration Statement (if applicable)</a:t>
            </a:r>
          </a:p>
          <a:p>
            <a:pPr marL="533400" indent="-533400" eaLnBrk="1" hangingPunct="1">
              <a:lnSpc>
                <a:spcPct val="90000"/>
              </a:lnSpc>
              <a:buFont typeface="Wingdings" pitchFamily="2" charset="2"/>
              <a:buAutoNum type="arabicPeriod"/>
            </a:pPr>
            <a:r>
              <a:rPr lang="en-US" sz="1800" dirty="0" smtClean="0"/>
              <a:t>Program Summary Narrative</a:t>
            </a:r>
            <a:endParaRPr lang="en-US" sz="700" dirty="0" smtClean="0"/>
          </a:p>
          <a:p>
            <a:pPr marL="857250" lvl="1" indent="-228600" fontAlgn="t"/>
            <a:r>
              <a:rPr lang="en-US" sz="1400" dirty="0" smtClean="0"/>
              <a:t>Extending Knowledge and Information/Applied Research and Creative Activity</a:t>
            </a:r>
            <a:endParaRPr lang="en-US" sz="1400" dirty="0"/>
          </a:p>
          <a:p>
            <a:pPr marL="857250" lvl="1" indent="-228600" fontAlgn="t"/>
            <a:r>
              <a:rPr lang="en-US" sz="1400" dirty="0"/>
              <a:t>Professional </a:t>
            </a:r>
            <a:r>
              <a:rPr lang="en-US" sz="1400" dirty="0" smtClean="0"/>
              <a:t>Competence </a:t>
            </a:r>
            <a:r>
              <a:rPr lang="en-US" sz="1400" dirty="0"/>
              <a:t>&amp; </a:t>
            </a:r>
            <a:r>
              <a:rPr lang="en-US" sz="1400" dirty="0" smtClean="0"/>
              <a:t>Professional Activity Summary</a:t>
            </a:r>
            <a:endParaRPr lang="en-US" sz="1400" dirty="0"/>
          </a:p>
          <a:p>
            <a:pPr marL="857250" lvl="1" indent="-228600" fontAlgn="t"/>
            <a:r>
              <a:rPr lang="en-US" sz="1400" dirty="0"/>
              <a:t>University and Public Service Summary</a:t>
            </a:r>
          </a:p>
          <a:p>
            <a:pPr marL="857250" lvl="1" indent="-228600" fontAlgn="t"/>
            <a:r>
              <a:rPr lang="en-US" sz="1400" dirty="0"/>
              <a:t>Affirmative Action </a:t>
            </a:r>
            <a:r>
              <a:rPr lang="en-US" sz="1400" dirty="0" smtClean="0"/>
              <a:t>Summary</a:t>
            </a:r>
            <a:endParaRPr lang="en-US" sz="1400" dirty="0"/>
          </a:p>
          <a:p>
            <a:pPr marL="533400" indent="-533400" eaLnBrk="1" hangingPunct="1">
              <a:lnSpc>
                <a:spcPct val="90000"/>
              </a:lnSpc>
              <a:buFont typeface="Arial" charset="0"/>
              <a:buNone/>
            </a:pPr>
            <a:r>
              <a:rPr lang="en-US" sz="1800" dirty="0" smtClean="0"/>
              <a:t>4.	Professional Competence</a:t>
            </a:r>
            <a:br>
              <a:rPr lang="en-US" sz="1800" dirty="0" smtClean="0"/>
            </a:br>
            <a:r>
              <a:rPr lang="en-US" sz="1800" dirty="0" smtClean="0"/>
              <a:t>(documenting lists)</a:t>
            </a:r>
          </a:p>
          <a:p>
            <a:pPr marL="533400" indent="-533400" eaLnBrk="1" hangingPunct="1">
              <a:lnSpc>
                <a:spcPct val="90000"/>
              </a:lnSpc>
              <a:buFont typeface="Wingdings" pitchFamily="2" charset="2"/>
              <a:buNone/>
            </a:pPr>
            <a:endParaRPr lang="en-US" sz="1800" dirty="0" smtClean="0">
              <a:solidFill>
                <a:schemeClr val="hlink"/>
              </a:solidFill>
            </a:endParaRPr>
          </a:p>
          <a:p>
            <a:pPr marL="0" indent="0" eaLnBrk="1" hangingPunct="1">
              <a:lnSpc>
                <a:spcPct val="90000"/>
              </a:lnSpc>
              <a:buNone/>
            </a:pPr>
            <a:endParaRPr lang="en-US" sz="2000" dirty="0" smtClean="0"/>
          </a:p>
        </p:txBody>
      </p:sp>
      <p:sp>
        <p:nvSpPr>
          <p:cNvPr id="190469" name="Rectangle 5"/>
          <p:cNvSpPr>
            <a:spLocks noGrp="1" noChangeArrowheads="1"/>
          </p:cNvSpPr>
          <p:nvPr>
            <p:ph type="body" sz="half" idx="4294967295"/>
          </p:nvPr>
        </p:nvSpPr>
        <p:spPr>
          <a:xfrm>
            <a:off x="4499923" y="1200151"/>
            <a:ext cx="3821373" cy="4533900"/>
          </a:xfrm>
        </p:spPr>
        <p:txBody>
          <a:bodyPr rtlCol="0">
            <a:normAutofit/>
          </a:bodyPr>
          <a:lstStyle/>
          <a:p>
            <a:pPr marL="457200" indent="-457200" eaLnBrk="1" fontAlgn="auto" hangingPunct="1">
              <a:lnSpc>
                <a:spcPct val="90000"/>
              </a:lnSpc>
              <a:spcAft>
                <a:spcPts val="0"/>
              </a:spcAft>
              <a:buFont typeface="Wingdings" pitchFamily="2" charset="2"/>
              <a:buNone/>
              <a:defRPr/>
            </a:pPr>
            <a:r>
              <a:rPr lang="en-US" sz="1800" dirty="0" smtClean="0"/>
              <a:t>5</a:t>
            </a:r>
            <a:r>
              <a:rPr lang="en-US" sz="2000" dirty="0" smtClean="0"/>
              <a:t>.  </a:t>
            </a:r>
            <a:r>
              <a:rPr lang="en-US" sz="1800" dirty="0" smtClean="0"/>
              <a:t>University and Public Service (documenting lists)</a:t>
            </a:r>
          </a:p>
          <a:p>
            <a:pPr marL="457200" indent="-457200" eaLnBrk="1" fontAlgn="auto" hangingPunct="1">
              <a:lnSpc>
                <a:spcPct val="90000"/>
              </a:lnSpc>
              <a:spcAft>
                <a:spcPts val="0"/>
              </a:spcAft>
              <a:buFont typeface="Wingdings" pitchFamily="2" charset="2"/>
              <a:buAutoNum type="arabicPeriod" startAt="6"/>
              <a:defRPr/>
            </a:pPr>
            <a:r>
              <a:rPr lang="en-US" sz="1800" dirty="0" smtClean="0"/>
              <a:t>AE Section C: Goals for Coming Year</a:t>
            </a:r>
          </a:p>
          <a:p>
            <a:pPr marL="457200" indent="-457200" eaLnBrk="1" fontAlgn="auto" hangingPunct="1">
              <a:lnSpc>
                <a:spcPct val="90000"/>
              </a:lnSpc>
              <a:spcAft>
                <a:spcPts val="0"/>
              </a:spcAft>
              <a:buFont typeface="Wingdings" pitchFamily="2" charset="2"/>
              <a:buAutoNum type="arabicPeriod" startAt="6"/>
              <a:defRPr/>
            </a:pPr>
            <a:r>
              <a:rPr lang="en-US" sz="1800" dirty="0" smtClean="0"/>
              <a:t>Bibliography</a:t>
            </a:r>
            <a:endParaRPr lang="en-US" sz="1800" dirty="0"/>
          </a:p>
          <a:p>
            <a:pPr marL="457200" indent="-457200" eaLnBrk="1" fontAlgn="auto" hangingPunct="1">
              <a:lnSpc>
                <a:spcPct val="90000"/>
              </a:lnSpc>
              <a:spcAft>
                <a:spcPts val="0"/>
              </a:spcAft>
              <a:buFont typeface="Wingdings" pitchFamily="2" charset="2"/>
              <a:buAutoNum type="arabicPeriod" startAt="6"/>
              <a:defRPr/>
            </a:pPr>
            <a:r>
              <a:rPr lang="en-US" sz="1800" dirty="0" smtClean="0"/>
              <a:t>Publication Examples and Summary (if applicable)</a:t>
            </a:r>
          </a:p>
          <a:p>
            <a:pPr marL="457200" indent="-457200" eaLnBrk="1" fontAlgn="auto" hangingPunct="1">
              <a:lnSpc>
                <a:spcPct val="90000"/>
              </a:lnSpc>
              <a:spcAft>
                <a:spcPts val="0"/>
              </a:spcAft>
              <a:buFont typeface="Wingdings" pitchFamily="2" charset="2"/>
              <a:buAutoNum type="arabicPeriod" startAt="6"/>
              <a:defRPr/>
            </a:pPr>
            <a:r>
              <a:rPr lang="en-US" sz="1800" dirty="0" smtClean="0"/>
              <a:t>Letters of Evaluation (if applicable)</a:t>
            </a:r>
          </a:p>
          <a:p>
            <a:pPr marL="457200" indent="-457200" eaLnBrk="1" fontAlgn="auto" hangingPunct="1">
              <a:lnSpc>
                <a:spcPct val="90000"/>
              </a:lnSpc>
              <a:spcAft>
                <a:spcPts val="0"/>
              </a:spcAft>
              <a:buFont typeface="Wingdings" pitchFamily="2" charset="2"/>
              <a:buAutoNum type="arabicPeriod" startAt="6"/>
              <a:defRPr/>
            </a:pPr>
            <a:r>
              <a:rPr lang="en-US" sz="1800" dirty="0" smtClean="0"/>
              <a:t>Appendices:</a:t>
            </a:r>
          </a:p>
          <a:p>
            <a:pPr lvl="1" indent="-171450" fontAlgn="t"/>
            <a:r>
              <a:rPr lang="en-US" sz="1400" dirty="0"/>
              <a:t>Project Summary Table </a:t>
            </a:r>
            <a:endParaRPr lang="en-US" sz="1400" dirty="0" smtClean="0"/>
          </a:p>
          <a:p>
            <a:pPr lvl="1" indent="-171450" fontAlgn="t"/>
            <a:r>
              <a:rPr lang="en-US" sz="1400" dirty="0" smtClean="0"/>
              <a:t>Extension </a:t>
            </a:r>
            <a:r>
              <a:rPr lang="en-US" sz="1400" dirty="0"/>
              <a:t>Activities Table </a:t>
            </a:r>
            <a:endParaRPr lang="en-US" sz="1400" dirty="0" smtClean="0"/>
          </a:p>
          <a:p>
            <a:pPr lvl="1" indent="-171450" fontAlgn="t"/>
            <a:r>
              <a:rPr lang="en-US" sz="1400" dirty="0" smtClean="0"/>
              <a:t>Letters </a:t>
            </a:r>
            <a:r>
              <a:rPr lang="en-US" sz="1400" dirty="0"/>
              <a:t>of Publication </a:t>
            </a:r>
            <a:r>
              <a:rPr lang="en-US" sz="1400" dirty="0" smtClean="0"/>
              <a:t>(if applicable)</a:t>
            </a:r>
          </a:p>
          <a:p>
            <a:pPr lvl="1" indent="-171450" fontAlgn="t"/>
            <a:r>
              <a:rPr lang="en-US" sz="1400" dirty="0" smtClean="0"/>
              <a:t>Sabbatical Leave Plan and/or Report (if applicable if taken in last 3 years only)</a:t>
            </a:r>
            <a:endParaRPr lang="en-US" sz="1400" dirty="0"/>
          </a:p>
        </p:txBody>
      </p:sp>
    </p:spTree>
    <p:custDataLst>
      <p:tags r:id="rId1"/>
    </p:custDataLst>
    <p:extLst>
      <p:ext uri="{BB962C8B-B14F-4D97-AF65-F5344CB8AC3E}">
        <p14:creationId xmlns:p14="http://schemas.microsoft.com/office/powerpoint/2010/main" val="818873073"/>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a:xfrm>
            <a:off x="900752" y="109182"/>
            <a:ext cx="7356144" cy="1143000"/>
          </a:xfrm>
        </p:spPr>
        <p:txBody>
          <a:bodyPr/>
          <a:lstStyle/>
          <a:p>
            <a:pPr eaLnBrk="1" hangingPunct="1"/>
            <a:r>
              <a:rPr lang="en-US" sz="3200" dirty="0" smtClean="0"/>
              <a:t>   </a:t>
            </a:r>
            <a:r>
              <a:rPr lang="en-US" sz="3600" dirty="0" smtClean="0">
                <a:solidFill>
                  <a:schemeClr val="accent1">
                    <a:lumMod val="75000"/>
                  </a:schemeClr>
                </a:solidFill>
              </a:rPr>
              <a:t>Position Description</a:t>
            </a:r>
            <a:r>
              <a:rPr lang="en-US" sz="3200" dirty="0" smtClean="0">
                <a:solidFill>
                  <a:schemeClr val="accent1">
                    <a:lumMod val="75000"/>
                  </a:schemeClr>
                </a:solidFill>
              </a:rPr>
              <a:t/>
            </a:r>
            <a:br>
              <a:rPr lang="en-US" sz="3200" dirty="0" smtClean="0">
                <a:solidFill>
                  <a:schemeClr val="accent1">
                    <a:lumMod val="75000"/>
                  </a:schemeClr>
                </a:solidFill>
              </a:rPr>
            </a:br>
            <a:r>
              <a:rPr lang="en-US" sz="3200" dirty="0" smtClean="0">
                <a:solidFill>
                  <a:schemeClr val="accent1">
                    <a:lumMod val="75000"/>
                  </a:schemeClr>
                </a:solidFill>
              </a:rPr>
              <a:t>The Basis for Evaluating Your PR</a:t>
            </a:r>
            <a:endParaRPr lang="en-US" sz="2400" dirty="0" smtClean="0">
              <a:solidFill>
                <a:schemeClr val="accent1">
                  <a:lumMod val="75000"/>
                </a:schemeClr>
              </a:solidFill>
            </a:endParaRPr>
          </a:p>
        </p:txBody>
      </p:sp>
      <p:sp>
        <p:nvSpPr>
          <p:cNvPr id="105475" name="Rectangle 3"/>
          <p:cNvSpPr>
            <a:spLocks noGrp="1" noChangeArrowheads="1"/>
          </p:cNvSpPr>
          <p:nvPr>
            <p:ph type="body" idx="4294967295"/>
          </p:nvPr>
        </p:nvSpPr>
        <p:spPr>
          <a:xfrm>
            <a:off x="900752" y="1273364"/>
            <a:ext cx="7356144" cy="4589059"/>
          </a:xfrm>
        </p:spPr>
        <p:txBody>
          <a:bodyPr rtlCol="0">
            <a:noAutofit/>
          </a:bodyPr>
          <a:lstStyle/>
          <a:p>
            <a:pPr fontAlgn="auto">
              <a:spcBef>
                <a:spcPts val="0"/>
              </a:spcBef>
              <a:spcAft>
                <a:spcPts val="1200"/>
              </a:spcAft>
              <a:defRPr/>
            </a:pPr>
            <a:r>
              <a:rPr lang="en-US" sz="1800" dirty="0" smtClean="0"/>
              <a:t>Review your PD to make sure it reflects your current assignment.  Update if needed. The new academic PD template is available on the APU website .</a:t>
            </a:r>
          </a:p>
          <a:p>
            <a:pPr fontAlgn="auto">
              <a:spcBef>
                <a:spcPts val="0"/>
              </a:spcBef>
              <a:spcAft>
                <a:spcPts val="1200"/>
              </a:spcAft>
              <a:defRPr/>
            </a:pPr>
            <a:r>
              <a:rPr lang="en-US" sz="1800" dirty="0" smtClean="0"/>
              <a:t>Include all position descriptions that apply to the review period. </a:t>
            </a:r>
          </a:p>
          <a:p>
            <a:pPr fontAlgn="auto">
              <a:spcBef>
                <a:spcPts val="0"/>
              </a:spcBef>
              <a:spcAft>
                <a:spcPts val="1200"/>
              </a:spcAft>
              <a:defRPr/>
            </a:pPr>
            <a:r>
              <a:rPr lang="en-US" sz="1800" dirty="0" smtClean="0"/>
              <a:t>Indicate the time period each was in effect.</a:t>
            </a:r>
          </a:p>
          <a:p>
            <a:pPr fontAlgn="auto">
              <a:spcBef>
                <a:spcPts val="0"/>
              </a:spcBef>
              <a:spcAft>
                <a:spcPts val="1200"/>
              </a:spcAft>
              <a:defRPr/>
            </a:pPr>
            <a:r>
              <a:rPr lang="en-US" sz="1800" dirty="0" smtClean="0"/>
              <a:t>Develop documentation (i.e. PD addendum) for special assignments, such as acting County Director or new cross county work.</a:t>
            </a:r>
          </a:p>
          <a:p>
            <a:pPr lvl="0" fontAlgn="auto">
              <a:spcBef>
                <a:spcPts val="0"/>
              </a:spcBef>
              <a:spcAft>
                <a:spcPts val="1200"/>
              </a:spcAft>
              <a:defRPr/>
            </a:pPr>
            <a:r>
              <a:rPr lang="en-US" sz="1800" dirty="0" smtClean="0"/>
              <a:t>For cross-county assignments, the </a:t>
            </a:r>
            <a:r>
              <a:rPr lang="en-US" sz="1800" dirty="0"/>
              <a:t>designated primary County Director will have the responsibility to complete and sign the position description for an academic assigned to his/her county.  </a:t>
            </a:r>
            <a:endParaRPr lang="en-US" sz="1800" dirty="0" smtClean="0"/>
          </a:p>
          <a:p>
            <a:pPr lvl="0" fontAlgn="auto">
              <a:spcBef>
                <a:spcPts val="0"/>
              </a:spcBef>
              <a:spcAft>
                <a:spcPts val="1200"/>
              </a:spcAft>
              <a:defRPr/>
            </a:pPr>
            <a:r>
              <a:rPr lang="en-US" sz="1800" dirty="0" smtClean="0"/>
              <a:t>All </a:t>
            </a:r>
            <a:r>
              <a:rPr lang="en-US" sz="1800" dirty="0"/>
              <a:t>other cross-County Director’s will have an opportunity to review the position description for completeness before it is forwarded for signature to the </a:t>
            </a:r>
            <a:r>
              <a:rPr lang="en-US" sz="1800" dirty="0" smtClean="0"/>
              <a:t>Vice Provost of Cooperative Extension, Chris Greer.</a:t>
            </a:r>
            <a:endParaRPr lang="en-US" sz="900" dirty="0" smtClean="0"/>
          </a:p>
        </p:txBody>
      </p:sp>
    </p:spTree>
    <p:extLst>
      <p:ext uri="{BB962C8B-B14F-4D97-AF65-F5344CB8AC3E}">
        <p14:creationId xmlns:p14="http://schemas.microsoft.com/office/powerpoint/2010/main" val="3179003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941696" y="168322"/>
            <a:ext cx="7315200" cy="1182806"/>
          </a:xfrm>
        </p:spPr>
        <p:txBody>
          <a:bodyPr/>
          <a:lstStyle/>
          <a:p>
            <a:pPr eaLnBrk="1" hangingPunct="1">
              <a:defRPr/>
            </a:pPr>
            <a:r>
              <a:rPr lang="en-US" sz="3200" dirty="0">
                <a:solidFill>
                  <a:schemeClr val="tx2"/>
                </a:solidFill>
                <a:ea typeface="ＭＳ Ｐゴシック"/>
                <a:cs typeface="ＭＳ Ｐゴシック"/>
              </a:rPr>
              <a:t>Thank You for Your Support and Expertise</a:t>
            </a:r>
          </a:p>
        </p:txBody>
      </p:sp>
      <p:sp>
        <p:nvSpPr>
          <p:cNvPr id="267267" name="Rectangle 3"/>
          <p:cNvSpPr>
            <a:spLocks noGrp="1" noChangeArrowheads="1"/>
          </p:cNvSpPr>
          <p:nvPr>
            <p:ph type="body" idx="4294967295"/>
          </p:nvPr>
        </p:nvSpPr>
        <p:spPr>
          <a:xfrm>
            <a:off x="941696" y="1351128"/>
            <a:ext cx="7315200" cy="4189863"/>
          </a:xfrm>
        </p:spPr>
        <p:txBody>
          <a:bodyPr rtlCol="0">
            <a:normAutofit/>
          </a:bodyPr>
          <a:lstStyle/>
          <a:p>
            <a:pPr fontAlgn="auto">
              <a:spcAft>
                <a:spcPts val="0"/>
              </a:spcAft>
              <a:defRPr/>
            </a:pPr>
            <a:r>
              <a:rPr lang="en-US" sz="2800" dirty="0" smtClean="0"/>
              <a:t>AAC Personnel Committee  </a:t>
            </a:r>
          </a:p>
          <a:p>
            <a:pPr lvl="1" fontAlgn="auto">
              <a:spcAft>
                <a:spcPts val="0"/>
              </a:spcAft>
              <a:buSzPct val="75000"/>
              <a:buFont typeface="Courier New" panose="02070309020205020404" pitchFamily="49" charset="0"/>
              <a:buChar char="o"/>
              <a:defRPr/>
            </a:pPr>
            <a:r>
              <a:rPr lang="en-US" sz="2000" dirty="0">
                <a:solidFill>
                  <a:srgbClr val="363ACA"/>
                </a:solidFill>
              </a:rPr>
              <a:t>Khaled Bali </a:t>
            </a:r>
            <a:r>
              <a:rPr lang="en-US" sz="2000" dirty="0" smtClean="0">
                <a:solidFill>
                  <a:srgbClr val="363ACA"/>
                </a:solidFill>
              </a:rPr>
              <a:t>, Ben Faber, Josh Davy, Larry Forero, Brent Holtz, Sue Manglallan, Anna </a:t>
            </a:r>
            <a:r>
              <a:rPr lang="en-US" sz="2000" smtClean="0">
                <a:solidFill>
                  <a:srgbClr val="363ACA"/>
                </a:solidFill>
              </a:rPr>
              <a:t>Martin, </a:t>
            </a:r>
            <a:r>
              <a:rPr lang="en-US" sz="2000" dirty="0">
                <a:solidFill>
                  <a:srgbClr val="363ACA"/>
                </a:solidFill>
              </a:rPr>
              <a:t>Steven Worker</a:t>
            </a:r>
            <a:endParaRPr lang="en-US" sz="2000" dirty="0" smtClean="0">
              <a:solidFill>
                <a:srgbClr val="363ACA"/>
              </a:solidFill>
            </a:endParaRPr>
          </a:p>
          <a:p>
            <a:pPr lvl="1" eaLnBrk="1" fontAlgn="auto" hangingPunct="1">
              <a:spcAft>
                <a:spcPts val="0"/>
              </a:spcAft>
              <a:buFont typeface="Arial" pitchFamily="34" charset="0"/>
              <a:buChar char="•"/>
              <a:defRPr/>
            </a:pPr>
            <a:endParaRPr lang="en-US" sz="2000" dirty="0" smtClean="0"/>
          </a:p>
          <a:p>
            <a:pPr fontAlgn="auto">
              <a:spcAft>
                <a:spcPts val="0"/>
              </a:spcAft>
              <a:defRPr/>
            </a:pPr>
            <a:r>
              <a:rPr lang="en-US" sz="2800" dirty="0" smtClean="0"/>
              <a:t>Academic Personnel Unit</a:t>
            </a:r>
          </a:p>
          <a:p>
            <a:pPr lvl="1" eaLnBrk="1" fontAlgn="auto" hangingPunct="1">
              <a:spcAft>
                <a:spcPts val="0"/>
              </a:spcAft>
              <a:buSzPct val="75000"/>
              <a:buFont typeface="Courier New" panose="02070309020205020404" pitchFamily="49" charset="0"/>
              <a:buChar char="o"/>
              <a:defRPr/>
            </a:pPr>
            <a:r>
              <a:rPr lang="en-US" sz="2000" dirty="0" smtClean="0">
                <a:solidFill>
                  <a:srgbClr val="363ACA"/>
                </a:solidFill>
              </a:rPr>
              <a:t>Kim Rodrigues, Executive Director</a:t>
            </a:r>
          </a:p>
          <a:p>
            <a:pPr lvl="1" eaLnBrk="1" fontAlgn="auto" hangingPunct="1">
              <a:spcAft>
                <a:spcPts val="0"/>
              </a:spcAft>
              <a:buSzPct val="75000"/>
              <a:buFont typeface="Courier New" panose="02070309020205020404" pitchFamily="49" charset="0"/>
              <a:buChar char="o"/>
              <a:defRPr/>
            </a:pPr>
            <a:r>
              <a:rPr lang="en-US" sz="2000" dirty="0" smtClean="0">
                <a:solidFill>
                  <a:srgbClr val="363ACA"/>
                </a:solidFill>
              </a:rPr>
              <a:t>Pam Tise, Personnel Analyst</a:t>
            </a:r>
          </a:p>
          <a:p>
            <a:pPr marL="0" indent="0" eaLnBrk="1" fontAlgn="auto" hangingPunct="1">
              <a:spcAft>
                <a:spcPts val="0"/>
              </a:spcAft>
              <a:buFont typeface="Arial" pitchFamily="34" charset="0"/>
              <a:buNone/>
              <a:defRPr/>
            </a:pPr>
            <a:endParaRPr lang="en-US" dirty="0" smtClean="0">
              <a:solidFill>
                <a:srgbClr val="363ACA"/>
              </a:solidFill>
            </a:endParaRPr>
          </a:p>
          <a:p>
            <a:pPr eaLnBrk="1" fontAlgn="auto" hangingPunct="1">
              <a:spcAft>
                <a:spcPts val="0"/>
              </a:spcAft>
              <a:buFont typeface="Wingdings" pitchFamily="-111" charset="2"/>
              <a:buChar char="Ø"/>
              <a:defRPr/>
            </a:pPr>
            <a:endParaRPr lang="en-US" dirty="0" smtClean="0"/>
          </a:p>
        </p:txBody>
      </p:sp>
    </p:spTree>
    <p:extLst>
      <p:ext uri="{BB962C8B-B14F-4D97-AF65-F5344CB8AC3E}">
        <p14:creationId xmlns:p14="http://schemas.microsoft.com/office/powerpoint/2010/main" val="165452693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8"/>
          <p:cNvSpPr>
            <a:spLocks noGrp="1" noChangeArrowheads="1"/>
          </p:cNvSpPr>
          <p:nvPr>
            <p:ph type="title" idx="4294967295"/>
          </p:nvPr>
        </p:nvSpPr>
        <p:spPr>
          <a:xfrm>
            <a:off x="914400" y="299682"/>
            <a:ext cx="7356144" cy="533400"/>
          </a:xfrm>
        </p:spPr>
        <p:txBody>
          <a:bodyPr/>
          <a:lstStyle/>
          <a:p>
            <a:pPr eaLnBrk="1" hangingPunct="1"/>
            <a:r>
              <a:rPr lang="en-US" sz="4000" dirty="0" smtClean="0"/>
              <a:t> </a:t>
            </a:r>
            <a:br>
              <a:rPr lang="en-US" sz="4000" dirty="0" smtClean="0"/>
            </a:br>
            <a:r>
              <a:rPr lang="en-US" sz="3600" dirty="0" smtClean="0">
                <a:solidFill>
                  <a:schemeClr val="accent1">
                    <a:lumMod val="75000"/>
                  </a:schemeClr>
                </a:solidFill>
              </a:rPr>
              <a:t>Acceleration </a:t>
            </a:r>
            <a:br>
              <a:rPr lang="en-US" sz="3600" dirty="0" smtClean="0">
                <a:solidFill>
                  <a:schemeClr val="accent1">
                    <a:lumMod val="75000"/>
                  </a:schemeClr>
                </a:solidFill>
              </a:rPr>
            </a:br>
            <a:endParaRPr lang="en-US" sz="3600" dirty="0" smtClean="0">
              <a:solidFill>
                <a:schemeClr val="accent1">
                  <a:lumMod val="75000"/>
                </a:schemeClr>
              </a:solidFill>
            </a:endParaRPr>
          </a:p>
        </p:txBody>
      </p:sp>
      <p:sp>
        <p:nvSpPr>
          <p:cNvPr id="109578" name="Rectangle 10"/>
          <p:cNvSpPr>
            <a:spLocks noGrp="1" noChangeArrowheads="1"/>
          </p:cNvSpPr>
          <p:nvPr>
            <p:ph type="body" idx="4294967295"/>
          </p:nvPr>
        </p:nvSpPr>
        <p:spPr>
          <a:xfrm>
            <a:off x="975872" y="965279"/>
            <a:ext cx="7356144" cy="4679618"/>
          </a:xfrm>
        </p:spPr>
        <p:txBody>
          <a:bodyPr rtlCol="0">
            <a:normAutofit fontScale="85000" lnSpcReduction="20000"/>
          </a:bodyPr>
          <a:lstStyle/>
          <a:p>
            <a:pPr algn="just" fontAlgn="auto">
              <a:lnSpc>
                <a:spcPct val="120000"/>
              </a:lnSpc>
              <a:spcBef>
                <a:spcPts val="0"/>
              </a:spcBef>
              <a:spcAft>
                <a:spcPts val="1200"/>
              </a:spcAft>
              <a:defRPr/>
            </a:pPr>
            <a:r>
              <a:rPr lang="en-US" sz="2800" dirty="0" smtClean="0"/>
              <a:t>Acceleration requires </a:t>
            </a:r>
            <a:r>
              <a:rPr lang="en-US" sz="2800" u="sng" dirty="0" smtClean="0">
                <a:solidFill>
                  <a:srgbClr val="363ACA"/>
                </a:solidFill>
              </a:rPr>
              <a:t>exceptional</a:t>
            </a:r>
            <a:r>
              <a:rPr lang="en-US" sz="2800" dirty="0" smtClean="0"/>
              <a:t> achievement in at least one criteria – identify the “driver.”</a:t>
            </a:r>
          </a:p>
          <a:p>
            <a:pPr algn="just" fontAlgn="auto">
              <a:lnSpc>
                <a:spcPct val="120000"/>
              </a:lnSpc>
              <a:spcBef>
                <a:spcPts val="0"/>
              </a:spcBef>
              <a:spcAft>
                <a:spcPts val="1200"/>
              </a:spcAft>
              <a:defRPr/>
            </a:pPr>
            <a:r>
              <a:rPr lang="en-US" sz="2800" dirty="0" smtClean="0"/>
              <a:t>Acceleration requires </a:t>
            </a:r>
            <a:r>
              <a:rPr lang="en-US" sz="2800" u="sng" dirty="0" smtClean="0">
                <a:solidFill>
                  <a:srgbClr val="363ACA"/>
                </a:solidFill>
              </a:rPr>
              <a:t>greater than normal</a:t>
            </a:r>
            <a:r>
              <a:rPr lang="en-US" sz="2800" dirty="0" smtClean="0">
                <a:solidFill>
                  <a:srgbClr val="363ACA"/>
                </a:solidFill>
              </a:rPr>
              <a:t> </a:t>
            </a:r>
            <a:r>
              <a:rPr lang="en-US" sz="2800" dirty="0" smtClean="0"/>
              <a:t>productivity in </a:t>
            </a:r>
            <a:r>
              <a:rPr lang="en-US" sz="2800" u="sng" dirty="0" smtClean="0">
                <a:solidFill>
                  <a:srgbClr val="363ACA"/>
                </a:solidFill>
              </a:rPr>
              <a:t>all criteria</a:t>
            </a:r>
            <a:r>
              <a:rPr lang="en-US" sz="2800" dirty="0" smtClean="0">
                <a:solidFill>
                  <a:srgbClr val="363ACA"/>
                </a:solidFill>
              </a:rPr>
              <a:t> </a:t>
            </a:r>
            <a:r>
              <a:rPr lang="en-US" sz="2800" dirty="0" smtClean="0"/>
              <a:t>for your rank and step.</a:t>
            </a:r>
          </a:p>
          <a:p>
            <a:pPr algn="just" fontAlgn="auto">
              <a:lnSpc>
                <a:spcPct val="120000"/>
              </a:lnSpc>
              <a:spcBef>
                <a:spcPts val="0"/>
              </a:spcBef>
              <a:spcAft>
                <a:spcPts val="1200"/>
              </a:spcAft>
              <a:defRPr/>
            </a:pPr>
            <a:r>
              <a:rPr lang="en-US" sz="2800" dirty="0" smtClean="0"/>
              <a:t>Highlight activities that you believe warrant special attention -- do not just repeat descriptions you provide in other sections.</a:t>
            </a:r>
          </a:p>
          <a:p>
            <a:pPr algn="just" fontAlgn="auto">
              <a:lnSpc>
                <a:spcPct val="120000"/>
              </a:lnSpc>
              <a:spcBef>
                <a:spcPts val="0"/>
              </a:spcBef>
              <a:spcAft>
                <a:spcPts val="1200"/>
              </a:spcAft>
              <a:defRPr/>
            </a:pPr>
            <a:r>
              <a:rPr lang="en-US" sz="2800" dirty="0" smtClean="0"/>
              <a:t>Period covering all years in present rank with specific emphasis on accomplishments since last salary action justifying the acceleration request.</a:t>
            </a:r>
          </a:p>
          <a:p>
            <a:pPr algn="just" fontAlgn="auto">
              <a:lnSpc>
                <a:spcPct val="120000"/>
              </a:lnSpc>
              <a:spcBef>
                <a:spcPts val="0"/>
              </a:spcBef>
              <a:spcAft>
                <a:spcPts val="1200"/>
              </a:spcAft>
              <a:defRPr/>
            </a:pPr>
            <a:endParaRPr lang="en-US" dirty="0" smtClean="0"/>
          </a:p>
          <a:p>
            <a:pPr eaLnBrk="1" fontAlgn="auto" hangingPunct="1">
              <a:spcAft>
                <a:spcPts val="0"/>
              </a:spcAft>
              <a:buFont typeface="Arial" pitchFamily="34" charset="0"/>
              <a:buChar char="•"/>
              <a:defRPr/>
            </a:pPr>
            <a:endParaRPr lang="en-US" sz="2400" dirty="0" smtClean="0"/>
          </a:p>
        </p:txBody>
      </p:sp>
    </p:spTree>
    <p:extLst>
      <p:ext uri="{BB962C8B-B14F-4D97-AF65-F5344CB8AC3E}">
        <p14:creationId xmlns:p14="http://schemas.microsoft.com/office/powerpoint/2010/main" val="73291111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title" idx="4294967295"/>
          </p:nvPr>
        </p:nvSpPr>
        <p:spPr>
          <a:xfrm>
            <a:off x="887103" y="66675"/>
            <a:ext cx="7342498" cy="1066800"/>
          </a:xfrm>
        </p:spPr>
        <p:txBody>
          <a:bodyPr/>
          <a:lstStyle/>
          <a:p>
            <a:pPr eaLnBrk="1" hangingPunct="1"/>
            <a:r>
              <a:rPr lang="en-US" dirty="0" smtClean="0">
                <a:solidFill>
                  <a:schemeClr val="accent1">
                    <a:lumMod val="75000"/>
                  </a:schemeClr>
                </a:solidFill>
              </a:rPr>
              <a:t>   </a:t>
            </a:r>
            <a:r>
              <a:rPr lang="en-US" sz="3200" dirty="0" smtClean="0">
                <a:solidFill>
                  <a:schemeClr val="accent1">
                    <a:lumMod val="75000"/>
                  </a:schemeClr>
                </a:solidFill>
              </a:rPr>
              <a:t>Program Summary Narrative</a:t>
            </a:r>
          </a:p>
        </p:txBody>
      </p:sp>
      <p:sp>
        <p:nvSpPr>
          <p:cNvPr id="47107" name="Rectangle 8"/>
          <p:cNvSpPr>
            <a:spLocks noGrp="1" noChangeArrowheads="1"/>
          </p:cNvSpPr>
          <p:nvPr>
            <p:ph idx="4294967295"/>
          </p:nvPr>
        </p:nvSpPr>
        <p:spPr>
          <a:xfrm>
            <a:off x="887103" y="1218063"/>
            <a:ext cx="7342497" cy="4114800"/>
          </a:xfrm>
        </p:spPr>
        <p:txBody>
          <a:bodyPr/>
          <a:lstStyle/>
          <a:p>
            <a:pPr>
              <a:lnSpc>
                <a:spcPct val="80000"/>
              </a:lnSpc>
              <a:spcAft>
                <a:spcPts val="1800"/>
              </a:spcAft>
            </a:pPr>
            <a:r>
              <a:rPr lang="en-US" sz="2800" dirty="0" smtClean="0"/>
              <a:t>Highlights your major accomplishments, notable achievements, since last salary action.</a:t>
            </a:r>
          </a:p>
          <a:p>
            <a:pPr>
              <a:lnSpc>
                <a:spcPct val="80000"/>
              </a:lnSpc>
              <a:spcAft>
                <a:spcPts val="1800"/>
              </a:spcAft>
            </a:pPr>
            <a:r>
              <a:rPr lang="en-US" sz="2800" dirty="0" smtClean="0"/>
              <a:t>Maximum length is 6 pages for merits, </a:t>
            </a:r>
            <a:r>
              <a:rPr lang="en-US" sz="2800" u="sng" dirty="0" smtClean="0">
                <a:solidFill>
                  <a:srgbClr val="363ACA"/>
                </a:solidFill>
              </a:rPr>
              <a:t>10 for promotions.</a:t>
            </a:r>
          </a:p>
          <a:p>
            <a:pPr>
              <a:lnSpc>
                <a:spcPct val="80000"/>
              </a:lnSpc>
              <a:spcAft>
                <a:spcPts val="1800"/>
              </a:spcAft>
            </a:pPr>
            <a:r>
              <a:rPr lang="en-US" sz="2800" dirty="0" smtClean="0"/>
              <a:t>Use bullets, indentations, and subheadings to make your statement more readable.</a:t>
            </a:r>
          </a:p>
          <a:p>
            <a:pPr>
              <a:lnSpc>
                <a:spcPct val="80000"/>
              </a:lnSpc>
              <a:spcAft>
                <a:spcPts val="1800"/>
              </a:spcAft>
            </a:pPr>
            <a:r>
              <a:rPr lang="en-US" sz="2800" dirty="0" smtClean="0"/>
              <a:t>Tells your story with impacts.</a:t>
            </a:r>
          </a:p>
        </p:txBody>
      </p:sp>
      <p:sp>
        <p:nvSpPr>
          <p:cNvPr id="6" name="Slide Number Placeholder 6"/>
          <p:cNvSpPr txBox="1">
            <a:spLocks noGrp="1"/>
          </p:cNvSpPr>
          <p:nvPr/>
        </p:nvSpPr>
        <p:spPr bwMode="auto">
          <a:xfrm>
            <a:off x="6553200" y="6245225"/>
            <a:ext cx="2133600" cy="476250"/>
          </a:xfrm>
          <a:prstGeom prst="rect">
            <a:avLst/>
          </a:prstGeom>
          <a:noFill/>
          <a:ln>
            <a:miter lim="800000"/>
            <a:headEnd/>
            <a:tailEnd/>
          </a:ln>
        </p:spPr>
        <p:txBody>
          <a:bodyPr anchor="b"/>
          <a:lstStyle/>
          <a:p>
            <a:pPr algn="r" fontAlgn="auto">
              <a:spcBef>
                <a:spcPts val="0"/>
              </a:spcBef>
              <a:spcAft>
                <a:spcPts val="0"/>
              </a:spcAft>
              <a:defRPr/>
            </a:pPr>
            <a:endParaRPr lang="en-US" sz="1400" dirty="0">
              <a:effectLst>
                <a:outerShdw blurRad="38100" dist="38100" dir="2700000" algn="tl">
                  <a:srgbClr val="000000"/>
                </a:outerShdw>
              </a:effectLst>
            </a:endParaRPr>
          </a:p>
        </p:txBody>
      </p:sp>
    </p:spTree>
    <p:extLst>
      <p:ext uri="{BB962C8B-B14F-4D97-AF65-F5344CB8AC3E}">
        <p14:creationId xmlns:p14="http://schemas.microsoft.com/office/powerpoint/2010/main" val="111997755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ChangeArrowheads="1"/>
          </p:cNvSpPr>
          <p:nvPr/>
        </p:nvSpPr>
        <p:spPr bwMode="auto">
          <a:xfrm>
            <a:off x="888040" y="477743"/>
            <a:ext cx="7381567" cy="65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80000"/>
              </a:lnSpc>
            </a:pPr>
            <a:r>
              <a:rPr lang="en-US" sz="3200" dirty="0">
                <a:solidFill>
                  <a:schemeClr val="accent1">
                    <a:lumMod val="75000"/>
                  </a:schemeClr>
                </a:solidFill>
                <a:latin typeface="Calibri" pitchFamily="34" charset="0"/>
                <a:ea typeface="ＭＳ Ｐゴシック" pitchFamily="34" charset="-128"/>
              </a:rPr>
              <a:t>Program Summary Narrative </a:t>
            </a:r>
          </a:p>
          <a:p>
            <a:pPr algn="ctr" eaLnBrk="1" hangingPunct="1">
              <a:lnSpc>
                <a:spcPct val="80000"/>
              </a:lnSpc>
            </a:pPr>
            <a:r>
              <a:rPr lang="en-US" sz="3200" dirty="0" smtClean="0">
                <a:solidFill>
                  <a:schemeClr val="accent1">
                    <a:lumMod val="75000"/>
                  </a:schemeClr>
                </a:solidFill>
                <a:latin typeface="Calibri" pitchFamily="34" charset="0"/>
                <a:ea typeface="ＭＳ Ｐゴシック" pitchFamily="34" charset="-128"/>
              </a:rPr>
              <a:t>Summarizing Themes</a:t>
            </a:r>
            <a:endParaRPr lang="en-US" sz="3200" dirty="0">
              <a:solidFill>
                <a:schemeClr val="accent1">
                  <a:lumMod val="75000"/>
                </a:schemeClr>
              </a:solidFill>
              <a:latin typeface="Calibri" pitchFamily="34" charset="0"/>
              <a:ea typeface="ＭＳ Ｐゴシック" pitchFamily="34" charset="-128"/>
            </a:endParaRPr>
          </a:p>
        </p:txBody>
      </p:sp>
      <p:sp>
        <p:nvSpPr>
          <p:cNvPr id="16387" name="Rectangle 8"/>
          <p:cNvSpPr txBox="1">
            <a:spLocks noChangeArrowheads="1"/>
          </p:cNvSpPr>
          <p:nvPr/>
        </p:nvSpPr>
        <p:spPr bwMode="auto">
          <a:xfrm>
            <a:off x="941696" y="1446662"/>
            <a:ext cx="7501264" cy="4367283"/>
          </a:xfrm>
          <a:prstGeom prst="rect">
            <a:avLst/>
          </a:prstGeom>
          <a:noFill/>
          <a:ln>
            <a:noFill/>
          </a:ln>
          <a:extLst/>
        </p:spPr>
        <p:txBody>
          <a:bodyPr/>
          <a:lstStyle>
            <a:lvl1pPr eaLnBrk="0" hangingPunct="0">
              <a:defRPr sz="2400">
                <a:solidFill>
                  <a:schemeClr val="tx1"/>
                </a:solidFill>
                <a:latin typeface="Arial" charset="0"/>
                <a:ea typeface="ＭＳ Ｐゴシック" charset="-128"/>
              </a:defRPr>
            </a:lvl1pPr>
            <a:lvl2pPr marL="739775" indent="-3397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marL="342900" indent="-342900" eaLnBrk="1" fontAlgn="auto" hangingPunct="1">
              <a:lnSpc>
                <a:spcPct val="80000"/>
              </a:lnSpc>
              <a:spcBef>
                <a:spcPts val="0"/>
              </a:spcBef>
              <a:spcAft>
                <a:spcPts val="0"/>
              </a:spcAft>
              <a:buFont typeface="Arial" panose="020B0604020202020204" pitchFamily="34" charset="0"/>
              <a:buChar char="•"/>
              <a:defRPr/>
            </a:pPr>
            <a:r>
              <a:rPr lang="en-US" dirty="0" smtClean="0">
                <a:latin typeface="+mj-lt"/>
              </a:rPr>
              <a:t>Provide Context</a:t>
            </a:r>
          </a:p>
          <a:p>
            <a:pPr marL="400050" lvl="1" indent="0" eaLnBrk="1" fontAlgn="auto" hangingPunct="1">
              <a:lnSpc>
                <a:spcPct val="80000"/>
              </a:lnSpc>
              <a:spcBef>
                <a:spcPts val="0"/>
              </a:spcBef>
              <a:spcAft>
                <a:spcPts val="0"/>
              </a:spcAft>
              <a:defRPr/>
            </a:pPr>
            <a:r>
              <a:rPr lang="en-US" sz="2000" dirty="0" smtClean="0">
                <a:latin typeface="+mj-lt"/>
              </a:rPr>
              <a:t>Describe counties covered, nature of clientele, factors that influenced program activities.</a:t>
            </a:r>
          </a:p>
          <a:p>
            <a:pPr marL="742950" lvl="1" indent="-342900" eaLnBrk="1" fontAlgn="auto" hangingPunct="1">
              <a:lnSpc>
                <a:spcPct val="80000"/>
              </a:lnSpc>
              <a:spcBef>
                <a:spcPts val="0"/>
              </a:spcBef>
              <a:spcAft>
                <a:spcPts val="0"/>
              </a:spcAft>
              <a:buFont typeface="Arial" panose="020B0604020202020204" pitchFamily="34" charset="0"/>
              <a:buChar char="•"/>
              <a:defRPr/>
            </a:pPr>
            <a:endParaRPr lang="en-US" sz="2000" dirty="0" smtClean="0">
              <a:latin typeface="+mj-lt"/>
            </a:endParaRPr>
          </a:p>
          <a:p>
            <a:pPr marL="342900" indent="-342900" eaLnBrk="1" fontAlgn="auto" hangingPunct="1">
              <a:lnSpc>
                <a:spcPct val="80000"/>
              </a:lnSpc>
              <a:spcBef>
                <a:spcPts val="0"/>
              </a:spcBef>
              <a:spcAft>
                <a:spcPts val="0"/>
              </a:spcAft>
              <a:buFont typeface="Arial" panose="020B0604020202020204" pitchFamily="34" charset="0"/>
              <a:buChar char="•"/>
              <a:defRPr/>
            </a:pPr>
            <a:r>
              <a:rPr lang="en-US" dirty="0" smtClean="0">
                <a:latin typeface="+mj-lt"/>
              </a:rPr>
              <a:t>Describe Goals and Objectives for each theme</a:t>
            </a:r>
          </a:p>
          <a:p>
            <a:pPr marL="400050" lvl="1" indent="0" eaLnBrk="1" fontAlgn="auto" hangingPunct="1">
              <a:lnSpc>
                <a:spcPct val="80000"/>
              </a:lnSpc>
              <a:spcBef>
                <a:spcPts val="0"/>
              </a:spcBef>
              <a:spcAft>
                <a:spcPts val="0"/>
              </a:spcAft>
              <a:defRPr/>
            </a:pPr>
            <a:r>
              <a:rPr lang="en-US" sz="2000" dirty="0" smtClean="0">
                <a:latin typeface="+mj-lt"/>
              </a:rPr>
              <a:t>Include how goals were determined, clientele needs assessments, etc.</a:t>
            </a:r>
          </a:p>
          <a:p>
            <a:pPr marL="742950" lvl="1" indent="-342900" eaLnBrk="1" fontAlgn="auto" hangingPunct="1">
              <a:lnSpc>
                <a:spcPct val="80000"/>
              </a:lnSpc>
              <a:spcBef>
                <a:spcPts val="0"/>
              </a:spcBef>
              <a:spcAft>
                <a:spcPts val="0"/>
              </a:spcAft>
              <a:buFont typeface="Arial" panose="020B0604020202020204" pitchFamily="34" charset="0"/>
              <a:buChar char="•"/>
              <a:defRPr/>
            </a:pPr>
            <a:endParaRPr lang="en-US" sz="2000" dirty="0" smtClean="0"/>
          </a:p>
          <a:p>
            <a:pPr marL="342900" indent="-342900" eaLnBrk="1" fontAlgn="auto" hangingPunct="1">
              <a:lnSpc>
                <a:spcPct val="80000"/>
              </a:lnSpc>
              <a:spcBef>
                <a:spcPts val="0"/>
              </a:spcBef>
              <a:spcAft>
                <a:spcPts val="0"/>
              </a:spcAft>
              <a:buFont typeface="Arial" panose="020B0604020202020204" pitchFamily="34" charset="0"/>
              <a:buChar char="•"/>
              <a:defRPr/>
            </a:pPr>
            <a:r>
              <a:rPr lang="en-US" dirty="0" smtClean="0">
                <a:latin typeface="+mj-lt"/>
              </a:rPr>
              <a:t>Describe Research, Creative Activities, and other Efforts</a:t>
            </a:r>
          </a:p>
          <a:p>
            <a:pPr marL="342900" indent="-342900" eaLnBrk="1" fontAlgn="auto" hangingPunct="1">
              <a:lnSpc>
                <a:spcPct val="80000"/>
              </a:lnSpc>
              <a:spcBef>
                <a:spcPts val="0"/>
              </a:spcBef>
              <a:spcAft>
                <a:spcPts val="0"/>
              </a:spcAft>
              <a:buFont typeface="Arial" panose="020B0604020202020204" pitchFamily="34" charset="0"/>
              <a:buChar char="•"/>
              <a:defRPr/>
            </a:pPr>
            <a:endParaRPr lang="en-US" dirty="0" smtClean="0">
              <a:latin typeface="+mj-lt"/>
            </a:endParaRPr>
          </a:p>
          <a:p>
            <a:pPr marL="342900" indent="-342900" eaLnBrk="1" fontAlgn="auto" hangingPunct="1">
              <a:lnSpc>
                <a:spcPct val="80000"/>
              </a:lnSpc>
              <a:spcBef>
                <a:spcPts val="0"/>
              </a:spcBef>
              <a:spcAft>
                <a:spcPts val="0"/>
              </a:spcAft>
              <a:buFont typeface="Arial" panose="020B0604020202020204" pitchFamily="34" charset="0"/>
              <a:buChar char="•"/>
              <a:defRPr/>
            </a:pPr>
            <a:r>
              <a:rPr lang="en-US" dirty="0" smtClean="0">
                <a:latin typeface="+mj-lt"/>
              </a:rPr>
              <a:t>Describe resulting Outputs, Outcomes, and Impacts</a:t>
            </a:r>
          </a:p>
          <a:p>
            <a:pPr eaLnBrk="1" fontAlgn="auto" hangingPunct="1">
              <a:lnSpc>
                <a:spcPct val="80000"/>
              </a:lnSpc>
              <a:spcBef>
                <a:spcPts val="0"/>
              </a:spcBef>
              <a:spcAft>
                <a:spcPts val="0"/>
              </a:spcAft>
              <a:defRPr/>
            </a:pPr>
            <a:endParaRPr lang="en-US" sz="1800" dirty="0" smtClean="0"/>
          </a:p>
        </p:txBody>
      </p:sp>
      <p:sp>
        <p:nvSpPr>
          <p:cNvPr id="4" name="Slide Number Placeholder 6"/>
          <p:cNvSpPr txBox="1">
            <a:spLocks noGrp="1"/>
          </p:cNvSpPr>
          <p:nvPr/>
        </p:nvSpPr>
        <p:spPr bwMode="auto">
          <a:xfrm>
            <a:off x="6553200" y="6245225"/>
            <a:ext cx="2133600" cy="476250"/>
          </a:xfrm>
          <a:prstGeom prst="rect">
            <a:avLst/>
          </a:prstGeom>
          <a:noFill/>
          <a:ln>
            <a:miter lim="800000"/>
            <a:headEnd/>
            <a:tailEnd/>
          </a:ln>
        </p:spPr>
        <p:txBody>
          <a:bodyPr anchor="b"/>
          <a:lstStyle/>
          <a:p>
            <a:pPr algn="r" fontAlgn="auto">
              <a:spcBef>
                <a:spcPts val="0"/>
              </a:spcBef>
              <a:spcAft>
                <a:spcPts val="0"/>
              </a:spcAft>
              <a:defRPr/>
            </a:pPr>
            <a:endParaRPr lang="en-US" sz="1400" dirty="0">
              <a:effectLst>
                <a:outerShdw blurRad="38100" dist="38100" dir="2700000" algn="tl">
                  <a:srgbClr val="000000"/>
                </a:outerShdw>
              </a:effectLst>
              <a:latin typeface="+mn-lt"/>
            </a:endParaRPr>
          </a:p>
        </p:txBody>
      </p:sp>
      <p:sp>
        <p:nvSpPr>
          <p:cNvPr id="48133" name="Text Box 4"/>
          <p:cNvSpPr txBox="1">
            <a:spLocks noChangeArrowheads="1"/>
          </p:cNvSpPr>
          <p:nvPr/>
        </p:nvSpPr>
        <p:spPr bwMode="auto">
          <a:xfrm>
            <a:off x="533400" y="2133600"/>
            <a:ext cx="579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sz="2400" b="1">
              <a:solidFill>
                <a:srgbClr val="003399"/>
              </a:solidFill>
              <a:latin typeface="Tahoma" pitchFamily="34" charset="0"/>
              <a:ea typeface="ＭＳ Ｐゴシック" pitchFamily="34" charset="-128"/>
            </a:endParaRPr>
          </a:p>
        </p:txBody>
      </p:sp>
    </p:spTree>
    <p:extLst>
      <p:ext uri="{BB962C8B-B14F-4D97-AF65-F5344CB8AC3E}">
        <p14:creationId xmlns:p14="http://schemas.microsoft.com/office/powerpoint/2010/main" val="248925851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ChangeArrowheads="1"/>
          </p:cNvSpPr>
          <p:nvPr/>
        </p:nvSpPr>
        <p:spPr bwMode="auto">
          <a:xfrm>
            <a:off x="900752" y="398059"/>
            <a:ext cx="740504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80000"/>
              </a:lnSpc>
            </a:pPr>
            <a:r>
              <a:rPr lang="en-US" sz="3200" dirty="0">
                <a:solidFill>
                  <a:schemeClr val="accent1">
                    <a:lumMod val="75000"/>
                  </a:schemeClr>
                </a:solidFill>
                <a:latin typeface="Calibri" pitchFamily="34" charset="0"/>
                <a:ea typeface="ＭＳ Ｐゴシック" pitchFamily="34" charset="-128"/>
              </a:rPr>
              <a:t>Program Summary Narrative (</a:t>
            </a:r>
            <a:r>
              <a:rPr lang="en-US" sz="3200" dirty="0" smtClean="0">
                <a:solidFill>
                  <a:schemeClr val="accent1">
                    <a:lumMod val="75000"/>
                  </a:schemeClr>
                </a:solidFill>
                <a:latin typeface="Calibri" pitchFamily="34" charset="0"/>
                <a:ea typeface="ＭＳ Ｐゴシック" pitchFamily="34" charset="-128"/>
              </a:rPr>
              <a:t>continued)</a:t>
            </a:r>
            <a:endParaRPr lang="en-US" sz="3200" dirty="0">
              <a:solidFill>
                <a:schemeClr val="accent1">
                  <a:lumMod val="75000"/>
                </a:schemeClr>
              </a:solidFill>
              <a:latin typeface="Calibri" pitchFamily="34" charset="0"/>
              <a:ea typeface="ＭＳ Ｐゴシック" pitchFamily="34" charset="-128"/>
            </a:endParaRPr>
          </a:p>
        </p:txBody>
      </p:sp>
      <p:sp>
        <p:nvSpPr>
          <p:cNvPr id="16387" name="Rectangle 8"/>
          <p:cNvSpPr txBox="1">
            <a:spLocks noChangeArrowheads="1"/>
          </p:cNvSpPr>
          <p:nvPr/>
        </p:nvSpPr>
        <p:spPr bwMode="auto">
          <a:xfrm>
            <a:off x="900752" y="1337479"/>
            <a:ext cx="7301552" cy="3386919"/>
          </a:xfrm>
          <a:prstGeom prst="rect">
            <a:avLst/>
          </a:prstGeom>
          <a:noFill/>
          <a:ln>
            <a:noFill/>
          </a:ln>
          <a:extLst/>
        </p:spPr>
        <p:txBody>
          <a:bodyPr/>
          <a:lstStyle>
            <a:lvl1pPr eaLnBrk="0" hangingPunct="0">
              <a:defRPr sz="2400">
                <a:solidFill>
                  <a:schemeClr val="tx1"/>
                </a:solidFill>
                <a:latin typeface="Arial" charset="0"/>
                <a:ea typeface="ＭＳ Ｐゴシック" charset="-128"/>
              </a:defRPr>
            </a:lvl1pPr>
            <a:lvl2pPr marL="739775" indent="-3397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fontAlgn="auto" hangingPunct="1">
              <a:spcBef>
                <a:spcPts val="0"/>
              </a:spcBef>
              <a:spcAft>
                <a:spcPts val="1200"/>
              </a:spcAft>
              <a:defRPr/>
            </a:pPr>
            <a:r>
              <a:rPr lang="en-US" sz="2000" dirty="0" smtClean="0">
                <a:latin typeface="+mn-lt"/>
              </a:rPr>
              <a:t>Summarize </a:t>
            </a:r>
            <a:r>
              <a:rPr lang="en-US" sz="2000" b="1" dirty="0" smtClean="0">
                <a:latin typeface="+mn-lt"/>
              </a:rPr>
              <a:t>Professional Competence</a:t>
            </a:r>
            <a:endParaRPr lang="en-US" sz="2000" b="1" dirty="0">
              <a:latin typeface="+mn-lt"/>
            </a:endParaRPr>
          </a:p>
          <a:p>
            <a:pPr lvl="1" eaLnBrk="1" fontAlgn="auto" hangingPunct="1">
              <a:spcBef>
                <a:spcPts val="0"/>
              </a:spcBef>
              <a:spcAft>
                <a:spcPts val="1200"/>
              </a:spcAft>
              <a:buFont typeface="Arial" charset="0"/>
              <a:buChar char="•"/>
              <a:defRPr/>
            </a:pPr>
            <a:r>
              <a:rPr lang="en-US" sz="2000" dirty="0">
                <a:latin typeface="+mn-lt"/>
              </a:rPr>
              <a:t>Describe professional </a:t>
            </a:r>
            <a:r>
              <a:rPr lang="en-US" sz="2000" dirty="0" smtClean="0">
                <a:latin typeface="+mn-lt"/>
              </a:rPr>
              <a:t>activities </a:t>
            </a:r>
            <a:endParaRPr lang="en-US" sz="2000" dirty="0">
              <a:latin typeface="+mn-lt"/>
            </a:endParaRPr>
          </a:p>
          <a:p>
            <a:pPr lvl="1" eaLnBrk="1" fontAlgn="auto" hangingPunct="1">
              <a:spcBef>
                <a:spcPts val="0"/>
              </a:spcBef>
              <a:spcAft>
                <a:spcPts val="1800"/>
              </a:spcAft>
              <a:buFont typeface="Arial" charset="0"/>
              <a:buChar char="•"/>
              <a:defRPr/>
            </a:pPr>
            <a:r>
              <a:rPr lang="en-US" sz="2000" dirty="0">
                <a:latin typeface="+mn-lt"/>
              </a:rPr>
              <a:t>Include other elements of professional </a:t>
            </a:r>
            <a:r>
              <a:rPr lang="en-US" sz="2000" dirty="0" smtClean="0">
                <a:latin typeface="+mn-lt"/>
              </a:rPr>
              <a:t>development and competence </a:t>
            </a:r>
            <a:endParaRPr lang="en-US" sz="2000" dirty="0">
              <a:latin typeface="+mn-lt"/>
            </a:endParaRPr>
          </a:p>
          <a:p>
            <a:pPr eaLnBrk="1" fontAlgn="auto" hangingPunct="1">
              <a:spcBef>
                <a:spcPts val="0"/>
              </a:spcBef>
              <a:spcAft>
                <a:spcPts val="1800"/>
              </a:spcAft>
              <a:defRPr/>
            </a:pPr>
            <a:r>
              <a:rPr lang="en-US" sz="2000" dirty="0" smtClean="0">
                <a:latin typeface="+mn-lt"/>
              </a:rPr>
              <a:t>Summarize </a:t>
            </a:r>
            <a:r>
              <a:rPr lang="en-US" sz="2000" b="1" dirty="0" smtClean="0">
                <a:latin typeface="+mn-lt"/>
              </a:rPr>
              <a:t>University and Public Service</a:t>
            </a:r>
          </a:p>
          <a:p>
            <a:pPr eaLnBrk="1" fontAlgn="auto" hangingPunct="1">
              <a:spcBef>
                <a:spcPts val="0"/>
              </a:spcBef>
              <a:spcAft>
                <a:spcPts val="1200"/>
              </a:spcAft>
              <a:defRPr/>
            </a:pPr>
            <a:r>
              <a:rPr lang="en-US" sz="2000" dirty="0" smtClean="0">
                <a:latin typeface="+mn-lt"/>
              </a:rPr>
              <a:t>Summarize </a:t>
            </a:r>
            <a:r>
              <a:rPr lang="en-US" sz="2000" b="1" dirty="0" smtClean="0">
                <a:latin typeface="+mn-lt"/>
              </a:rPr>
              <a:t>Affirmative Action</a:t>
            </a:r>
          </a:p>
          <a:p>
            <a:pPr lvl="1" eaLnBrk="1" fontAlgn="auto" hangingPunct="1">
              <a:spcBef>
                <a:spcPts val="0"/>
              </a:spcBef>
              <a:spcAft>
                <a:spcPts val="1200"/>
              </a:spcAft>
              <a:buFont typeface="Arial" pitchFamily="34" charset="0"/>
              <a:buChar char="•"/>
              <a:defRPr/>
            </a:pPr>
            <a:r>
              <a:rPr lang="en-US" sz="2000" dirty="0" smtClean="0">
                <a:latin typeface="+mn-lt"/>
              </a:rPr>
              <a:t>Describe how Affirmative Action tied into program themes and activities.</a:t>
            </a:r>
            <a:endParaRPr lang="en-US" sz="2800" dirty="0">
              <a:latin typeface="Calibri" charset="0"/>
            </a:endParaRPr>
          </a:p>
        </p:txBody>
      </p:sp>
      <p:sp>
        <p:nvSpPr>
          <p:cNvPr id="4" name="Slide Number Placeholder 6"/>
          <p:cNvSpPr txBox="1">
            <a:spLocks noGrp="1"/>
          </p:cNvSpPr>
          <p:nvPr/>
        </p:nvSpPr>
        <p:spPr bwMode="auto">
          <a:xfrm>
            <a:off x="6553200" y="6245225"/>
            <a:ext cx="2133600" cy="476250"/>
          </a:xfrm>
          <a:prstGeom prst="rect">
            <a:avLst/>
          </a:prstGeom>
          <a:noFill/>
          <a:ln>
            <a:miter lim="800000"/>
            <a:headEnd/>
            <a:tailEnd/>
          </a:ln>
        </p:spPr>
        <p:txBody>
          <a:bodyPr anchor="b"/>
          <a:lstStyle/>
          <a:p>
            <a:pPr algn="r" fontAlgn="auto">
              <a:spcBef>
                <a:spcPts val="0"/>
              </a:spcBef>
              <a:spcAft>
                <a:spcPts val="0"/>
              </a:spcAft>
              <a:defRPr/>
            </a:pPr>
            <a:endParaRPr lang="en-US" sz="1400" dirty="0">
              <a:effectLst>
                <a:outerShdw blurRad="38100" dist="38100" dir="2700000" algn="tl">
                  <a:srgbClr val="000000"/>
                </a:outerShdw>
              </a:effectLst>
              <a:latin typeface="+mn-lt"/>
            </a:endParaRPr>
          </a:p>
        </p:txBody>
      </p:sp>
      <p:sp>
        <p:nvSpPr>
          <p:cNvPr id="49157" name="Text Box 4"/>
          <p:cNvSpPr txBox="1">
            <a:spLocks noChangeArrowheads="1"/>
          </p:cNvSpPr>
          <p:nvPr/>
        </p:nvSpPr>
        <p:spPr bwMode="auto">
          <a:xfrm>
            <a:off x="533400" y="2133600"/>
            <a:ext cx="579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sz="2400" b="1">
              <a:solidFill>
                <a:srgbClr val="003399"/>
              </a:solidFill>
              <a:latin typeface="Tahoma" pitchFamily="34" charset="0"/>
              <a:ea typeface="ＭＳ Ｐゴシック" pitchFamily="34" charset="-128"/>
            </a:endParaRPr>
          </a:p>
        </p:txBody>
      </p:sp>
    </p:spTree>
    <p:extLst>
      <p:ext uri="{BB962C8B-B14F-4D97-AF65-F5344CB8AC3E}">
        <p14:creationId xmlns:p14="http://schemas.microsoft.com/office/powerpoint/2010/main" val="219278798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4"/>
          <p:cNvSpPr>
            <a:spLocks noGrp="1" noChangeArrowheads="1"/>
          </p:cNvSpPr>
          <p:nvPr>
            <p:ph type="title" idx="4294967295"/>
          </p:nvPr>
        </p:nvSpPr>
        <p:spPr>
          <a:xfrm>
            <a:off x="914400" y="434181"/>
            <a:ext cx="7315200" cy="563563"/>
          </a:xfrm>
        </p:spPr>
        <p:txBody>
          <a:bodyPr/>
          <a:lstStyle/>
          <a:p>
            <a:pPr eaLnBrk="1" hangingPunct="1"/>
            <a:r>
              <a:rPr lang="en-US" sz="4000" dirty="0" smtClean="0"/>
              <a:t/>
            </a:r>
            <a:br>
              <a:rPr lang="en-US" sz="4000" dirty="0" smtClean="0"/>
            </a:br>
            <a:r>
              <a:rPr lang="en-US" sz="3200" dirty="0" smtClean="0">
                <a:solidFill>
                  <a:schemeClr val="accent1">
                    <a:lumMod val="75000"/>
                  </a:schemeClr>
                </a:solidFill>
              </a:rPr>
              <a:t>Professional</a:t>
            </a:r>
            <a:r>
              <a:rPr lang="en-US" sz="3600" dirty="0" smtClean="0">
                <a:solidFill>
                  <a:schemeClr val="accent1">
                    <a:lumMod val="75000"/>
                  </a:schemeClr>
                </a:solidFill>
              </a:rPr>
              <a:t> </a:t>
            </a:r>
            <a:r>
              <a:rPr lang="en-US" sz="3200" dirty="0" smtClean="0">
                <a:solidFill>
                  <a:schemeClr val="accent1">
                    <a:lumMod val="75000"/>
                  </a:schemeClr>
                </a:solidFill>
              </a:rPr>
              <a:t>Competence</a:t>
            </a:r>
            <a:br>
              <a:rPr lang="en-US" sz="3200" dirty="0" smtClean="0">
                <a:solidFill>
                  <a:schemeClr val="accent1">
                    <a:lumMod val="75000"/>
                  </a:schemeClr>
                </a:solidFill>
              </a:rPr>
            </a:br>
            <a:endParaRPr lang="en-US" sz="3200" dirty="0" smtClean="0">
              <a:solidFill>
                <a:schemeClr val="accent1">
                  <a:lumMod val="75000"/>
                </a:schemeClr>
              </a:solidFill>
            </a:endParaRPr>
          </a:p>
        </p:txBody>
      </p:sp>
      <p:sp>
        <p:nvSpPr>
          <p:cNvPr id="2051" name="Rectangle 5"/>
          <p:cNvSpPr>
            <a:spLocks noGrp="1" noChangeArrowheads="1"/>
          </p:cNvSpPr>
          <p:nvPr>
            <p:ph type="body" idx="4294967295"/>
          </p:nvPr>
        </p:nvSpPr>
        <p:spPr>
          <a:xfrm>
            <a:off x="914400" y="1364776"/>
            <a:ext cx="7315200" cy="4800600"/>
          </a:xfrm>
        </p:spPr>
        <p:txBody>
          <a:bodyPr/>
          <a:lstStyle/>
          <a:p>
            <a:pPr eaLnBrk="1" hangingPunct="1">
              <a:spcBef>
                <a:spcPts val="0"/>
              </a:spcBef>
              <a:spcAft>
                <a:spcPts val="1200"/>
              </a:spcAft>
              <a:defRPr/>
            </a:pPr>
            <a:r>
              <a:rPr lang="en-US" sz="2000" dirty="0" smtClean="0"/>
              <a:t>In the Program Summary Narrative you summarize activities (in one to two paragraphs) that you:</a:t>
            </a:r>
          </a:p>
          <a:p>
            <a:pPr lvl="1" eaLnBrk="1" hangingPunct="1">
              <a:spcBef>
                <a:spcPts val="0"/>
              </a:spcBef>
              <a:spcAft>
                <a:spcPts val="1200"/>
              </a:spcAft>
              <a:buFont typeface="Courier New" panose="02070309020205020404" pitchFamily="49" charset="0"/>
              <a:buChar char="o"/>
              <a:defRPr/>
            </a:pPr>
            <a:r>
              <a:rPr lang="en-US" sz="2000" dirty="0" smtClean="0"/>
              <a:t>Participated in training to become more competent</a:t>
            </a:r>
          </a:p>
          <a:p>
            <a:pPr lvl="1" eaLnBrk="1" hangingPunct="1">
              <a:spcBef>
                <a:spcPts val="0"/>
              </a:spcBef>
              <a:spcAft>
                <a:spcPts val="1200"/>
              </a:spcAft>
              <a:buFont typeface="Courier New" panose="02070309020205020404" pitchFamily="49" charset="0"/>
              <a:buChar char="o"/>
              <a:defRPr/>
            </a:pPr>
            <a:r>
              <a:rPr lang="en-US" sz="2000" dirty="0" smtClean="0"/>
              <a:t>Are viewed as competent by peers &amp; clientele</a:t>
            </a:r>
          </a:p>
          <a:p>
            <a:pPr eaLnBrk="1" hangingPunct="1">
              <a:spcBef>
                <a:spcPts val="0"/>
              </a:spcBef>
              <a:spcAft>
                <a:spcPts val="1200"/>
              </a:spcAft>
              <a:defRPr/>
            </a:pPr>
            <a:r>
              <a:rPr lang="en-US" sz="2000" dirty="0" smtClean="0"/>
              <a:t>In this Professional Competence section (documenting lists), items may be listed by themes, subject matter, goals, or other organization at the discretion of the advisor</a:t>
            </a:r>
          </a:p>
          <a:p>
            <a:pPr eaLnBrk="1" hangingPunct="1">
              <a:spcBef>
                <a:spcPts val="0"/>
              </a:spcBef>
              <a:spcAft>
                <a:spcPts val="1200"/>
              </a:spcAft>
              <a:defRPr/>
            </a:pPr>
            <a:r>
              <a:rPr lang="en-US" sz="2000" dirty="0" smtClean="0"/>
              <a:t>Divide activities into 2 sections:</a:t>
            </a:r>
          </a:p>
          <a:p>
            <a:pPr marL="457200" lvl="1" indent="0" eaLnBrk="1" hangingPunct="1">
              <a:spcBef>
                <a:spcPts val="0"/>
              </a:spcBef>
              <a:spcAft>
                <a:spcPts val="1200"/>
              </a:spcAft>
              <a:buFont typeface="Arial" charset="0"/>
              <a:buNone/>
              <a:defRPr/>
            </a:pPr>
            <a:r>
              <a:rPr lang="en-US" sz="2000" dirty="0" smtClean="0"/>
              <a:t>1.  Professional Development &amp; Training</a:t>
            </a:r>
          </a:p>
          <a:p>
            <a:pPr marL="457200" lvl="1" indent="0" eaLnBrk="1" hangingPunct="1">
              <a:spcBef>
                <a:spcPts val="0"/>
              </a:spcBef>
              <a:spcAft>
                <a:spcPts val="1200"/>
              </a:spcAft>
              <a:buFont typeface="Arial" charset="0"/>
              <a:buNone/>
              <a:defRPr/>
            </a:pPr>
            <a:r>
              <a:rPr lang="en-US" sz="2000" dirty="0" smtClean="0"/>
              <a:t>2.  Evidence of Professional Competence</a:t>
            </a:r>
            <a:r>
              <a:rPr lang="en-US" sz="2100" dirty="0" smtClean="0"/>
              <a:t/>
            </a:r>
            <a:br>
              <a:rPr lang="en-US" sz="2100" dirty="0" smtClean="0"/>
            </a:br>
            <a:endParaRPr lang="en-US" sz="2100" dirty="0" smtClean="0"/>
          </a:p>
          <a:p>
            <a:pPr marL="1828800" lvl="4" indent="0" eaLnBrk="1" hangingPunct="1">
              <a:lnSpc>
                <a:spcPct val="80000"/>
              </a:lnSpc>
              <a:buFont typeface="Arial" charset="0"/>
              <a:buNone/>
              <a:defRPr/>
            </a:pPr>
            <a:r>
              <a:rPr lang="en-US" sz="2100" dirty="0" smtClean="0"/>
              <a:t>                                                     </a:t>
            </a:r>
          </a:p>
          <a:p>
            <a:pPr marL="1828800" lvl="4" indent="0" eaLnBrk="1" hangingPunct="1">
              <a:lnSpc>
                <a:spcPct val="80000"/>
              </a:lnSpc>
              <a:buFont typeface="Arial" charset="0"/>
              <a:buNone/>
              <a:defRPr/>
            </a:pPr>
            <a:endParaRPr lang="en-US" sz="2100" dirty="0" smtClean="0"/>
          </a:p>
        </p:txBody>
      </p:sp>
    </p:spTree>
    <p:extLst>
      <p:ext uri="{BB962C8B-B14F-4D97-AF65-F5344CB8AC3E}">
        <p14:creationId xmlns:p14="http://schemas.microsoft.com/office/powerpoint/2010/main" val="162017274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4"/>
          <p:cNvSpPr>
            <a:spLocks noGrp="1" noChangeArrowheads="1"/>
          </p:cNvSpPr>
          <p:nvPr>
            <p:ph type="title" idx="4294967295"/>
          </p:nvPr>
        </p:nvSpPr>
        <p:spPr>
          <a:xfrm>
            <a:off x="533400" y="228600"/>
            <a:ext cx="8138160" cy="563563"/>
          </a:xfrm>
        </p:spPr>
        <p:txBody>
          <a:bodyPr/>
          <a:lstStyle/>
          <a:p>
            <a:pPr eaLnBrk="1" hangingPunct="1"/>
            <a:r>
              <a:rPr lang="en-US" sz="4000" dirty="0" smtClean="0"/>
              <a:t/>
            </a:r>
            <a:br>
              <a:rPr lang="en-US" sz="4000" dirty="0" smtClean="0"/>
            </a:br>
            <a:r>
              <a:rPr lang="en-US" sz="4000" dirty="0" smtClean="0"/>
              <a:t>  </a:t>
            </a:r>
            <a:r>
              <a:rPr lang="en-US" sz="3200" dirty="0" smtClean="0">
                <a:solidFill>
                  <a:schemeClr val="accent1">
                    <a:lumMod val="75000"/>
                  </a:schemeClr>
                </a:solidFill>
              </a:rPr>
              <a:t>Professional Competence </a:t>
            </a:r>
            <a:r>
              <a:rPr lang="en-US" sz="2800" dirty="0" smtClean="0">
                <a:solidFill>
                  <a:schemeClr val="accent1">
                    <a:lumMod val="75000"/>
                  </a:schemeClr>
                </a:solidFill>
              </a:rPr>
              <a:t>(continued)</a:t>
            </a:r>
            <a:r>
              <a:rPr lang="en-US" sz="2800" dirty="0" smtClean="0"/>
              <a:t/>
            </a:r>
            <a:br>
              <a:rPr lang="en-US" sz="2800" dirty="0" smtClean="0"/>
            </a:br>
            <a:endParaRPr lang="en-US" sz="2800" dirty="0" smtClean="0"/>
          </a:p>
        </p:txBody>
      </p:sp>
      <p:sp>
        <p:nvSpPr>
          <p:cNvPr id="2051" name="Rectangle 5"/>
          <p:cNvSpPr>
            <a:spLocks noGrp="1" noChangeArrowheads="1"/>
          </p:cNvSpPr>
          <p:nvPr>
            <p:ph type="body" idx="4294967295"/>
          </p:nvPr>
        </p:nvSpPr>
        <p:spPr>
          <a:xfrm>
            <a:off x="361950" y="981075"/>
            <a:ext cx="8458200" cy="4876800"/>
          </a:xfrm>
        </p:spPr>
        <p:txBody>
          <a:bodyPr/>
          <a:lstStyle/>
          <a:p>
            <a:pPr lvl="1" eaLnBrk="1" hangingPunct="1">
              <a:lnSpc>
                <a:spcPct val="80000"/>
              </a:lnSpc>
              <a:defRPr/>
            </a:pPr>
            <a:endParaRPr lang="en-US" sz="2000" dirty="0" smtClean="0"/>
          </a:p>
          <a:p>
            <a:pPr marL="457200" lvl="1" indent="0" eaLnBrk="1" hangingPunct="1">
              <a:lnSpc>
                <a:spcPct val="80000"/>
              </a:lnSpc>
              <a:buFont typeface="Arial" charset="0"/>
              <a:buNone/>
              <a:defRPr/>
            </a:pPr>
            <a:r>
              <a:rPr lang="en-US" sz="2200" dirty="0" smtClean="0"/>
              <a:t>1.   Professional Development &amp; Training</a:t>
            </a:r>
          </a:p>
          <a:p>
            <a:pPr lvl="2" eaLnBrk="1" hangingPunct="1">
              <a:lnSpc>
                <a:spcPct val="80000"/>
              </a:lnSpc>
              <a:buFont typeface="Arial" pitchFamily="34" charset="0"/>
              <a:buChar char="•"/>
              <a:defRPr/>
            </a:pPr>
            <a:r>
              <a:rPr lang="en-US" sz="2200" dirty="0" smtClean="0"/>
              <a:t>Training, conferences, workgroups and non-workgroup activities, administrative training, technology training, etc.</a:t>
            </a:r>
          </a:p>
          <a:p>
            <a:pPr lvl="2" eaLnBrk="1" hangingPunct="1">
              <a:lnSpc>
                <a:spcPct val="80000"/>
              </a:lnSpc>
              <a:buFont typeface="Arial" pitchFamily="34" charset="0"/>
              <a:buChar char="•"/>
              <a:defRPr/>
            </a:pPr>
            <a:r>
              <a:rPr lang="en-US" sz="2200" dirty="0" smtClean="0"/>
              <a:t>Disciplinary societies/professional association meetings,           memberships, attend activities, etc.</a:t>
            </a:r>
          </a:p>
          <a:p>
            <a:pPr marL="457200" lvl="1" indent="0" eaLnBrk="1" hangingPunct="1">
              <a:lnSpc>
                <a:spcPct val="80000"/>
              </a:lnSpc>
              <a:buFont typeface="Arial" charset="0"/>
              <a:buNone/>
              <a:defRPr/>
            </a:pPr>
            <a:endParaRPr lang="en-US" sz="2200" dirty="0" smtClean="0"/>
          </a:p>
          <a:p>
            <a:pPr marL="457200" lvl="1" indent="0" eaLnBrk="1" hangingPunct="1">
              <a:lnSpc>
                <a:spcPct val="80000"/>
              </a:lnSpc>
              <a:buFont typeface="Arial" charset="0"/>
              <a:buNone/>
              <a:defRPr/>
            </a:pPr>
            <a:r>
              <a:rPr lang="en-US" sz="2200" dirty="0" smtClean="0"/>
              <a:t>2.   Evidence of Professional Competence</a:t>
            </a:r>
          </a:p>
          <a:p>
            <a:pPr lvl="2" eaLnBrk="1" hangingPunct="1">
              <a:lnSpc>
                <a:spcPct val="80000"/>
              </a:lnSpc>
              <a:defRPr/>
            </a:pPr>
            <a:r>
              <a:rPr lang="en-US" sz="2200" dirty="0" smtClean="0"/>
              <a:t>Presentations at professional society and workgroup meetings, editing books, reviewing articles, professional offices held, etc.</a:t>
            </a:r>
          </a:p>
          <a:p>
            <a:pPr lvl="2" eaLnBrk="1" hangingPunct="1">
              <a:lnSpc>
                <a:spcPct val="80000"/>
              </a:lnSpc>
              <a:defRPr/>
            </a:pPr>
            <a:r>
              <a:rPr lang="en-US" sz="2200" dirty="0" smtClean="0"/>
              <a:t>Awards, recognition (includes national and international), licenses.</a:t>
            </a:r>
          </a:p>
          <a:p>
            <a:pPr lvl="2" eaLnBrk="1" hangingPunct="1">
              <a:lnSpc>
                <a:spcPct val="80000"/>
              </a:lnSpc>
              <a:defRPr/>
            </a:pPr>
            <a:r>
              <a:rPr lang="en-US" sz="2200" dirty="0" smtClean="0"/>
              <a:t>Include invited presentations.</a:t>
            </a:r>
            <a:r>
              <a:rPr lang="en-US" sz="2000" dirty="0" smtClean="0"/>
              <a:t> </a:t>
            </a:r>
          </a:p>
          <a:p>
            <a:pPr eaLnBrk="1" hangingPunct="1">
              <a:lnSpc>
                <a:spcPct val="80000"/>
              </a:lnSpc>
              <a:defRPr/>
            </a:pPr>
            <a:endParaRPr lang="en-US" sz="1800" dirty="0" smtClean="0"/>
          </a:p>
        </p:txBody>
      </p:sp>
    </p:spTree>
    <p:extLst>
      <p:ext uri="{BB962C8B-B14F-4D97-AF65-F5344CB8AC3E}">
        <p14:creationId xmlns:p14="http://schemas.microsoft.com/office/powerpoint/2010/main" val="77512248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txBox="1">
            <a:spLocks noChangeArrowheads="1"/>
          </p:cNvSpPr>
          <p:nvPr/>
        </p:nvSpPr>
        <p:spPr bwMode="auto">
          <a:xfrm>
            <a:off x="928048" y="181970"/>
            <a:ext cx="730155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sz="3600" dirty="0">
              <a:latin typeface="Calibri" pitchFamily="34" charset="0"/>
              <a:ea typeface="ＭＳ Ｐゴシック" pitchFamily="34" charset="-128"/>
            </a:endParaRPr>
          </a:p>
          <a:p>
            <a:pPr algn="ctr" eaLnBrk="1" hangingPunct="1"/>
            <a:r>
              <a:rPr lang="en-US" sz="3600" dirty="0">
                <a:solidFill>
                  <a:schemeClr val="accent1">
                    <a:lumMod val="75000"/>
                  </a:schemeClr>
                </a:solidFill>
                <a:latin typeface="Calibri" pitchFamily="34" charset="0"/>
                <a:ea typeface="ＭＳ Ｐゴシック" pitchFamily="34" charset="-128"/>
              </a:rPr>
              <a:t>   </a:t>
            </a:r>
            <a:r>
              <a:rPr lang="en-US" sz="3200" dirty="0">
                <a:solidFill>
                  <a:schemeClr val="accent1">
                    <a:lumMod val="75000"/>
                  </a:schemeClr>
                </a:solidFill>
                <a:latin typeface="Calibri" pitchFamily="34" charset="0"/>
                <a:ea typeface="ＭＳ Ｐゴシック" pitchFamily="34" charset="-128"/>
              </a:rPr>
              <a:t>University and Public </a:t>
            </a:r>
            <a:r>
              <a:rPr lang="en-US" sz="3200" dirty="0" smtClean="0">
                <a:solidFill>
                  <a:schemeClr val="accent1">
                    <a:lumMod val="75000"/>
                  </a:schemeClr>
                </a:solidFill>
                <a:latin typeface="Calibri" pitchFamily="34" charset="0"/>
                <a:ea typeface="ＭＳ Ｐゴシック" pitchFamily="34" charset="-128"/>
              </a:rPr>
              <a:t>Service</a:t>
            </a:r>
            <a:r>
              <a:rPr lang="en-US" sz="3200" dirty="0">
                <a:latin typeface="Calibri" pitchFamily="34" charset="0"/>
                <a:ea typeface="ＭＳ Ｐゴシック" pitchFamily="34" charset="-128"/>
              </a:rPr>
              <a:t/>
            </a:r>
            <a:br>
              <a:rPr lang="en-US" sz="3200" dirty="0">
                <a:latin typeface="Calibri" pitchFamily="34" charset="0"/>
                <a:ea typeface="ＭＳ Ｐゴシック" pitchFamily="34" charset="-128"/>
              </a:rPr>
            </a:br>
            <a:r>
              <a:rPr lang="en-US" sz="3200" dirty="0">
                <a:solidFill>
                  <a:srgbClr val="2F0CA0"/>
                </a:solidFill>
                <a:latin typeface="Calibri" pitchFamily="34" charset="0"/>
                <a:ea typeface="ＭＳ Ｐゴシック" pitchFamily="34" charset="-128"/>
              </a:rPr>
              <a:t> </a:t>
            </a:r>
            <a:endParaRPr lang="en-US" sz="3200" dirty="0">
              <a:solidFill>
                <a:srgbClr val="FF6600"/>
              </a:solidFill>
              <a:latin typeface="Calibri" pitchFamily="34" charset="0"/>
              <a:ea typeface="ＭＳ Ｐゴシック" pitchFamily="34" charset="-128"/>
            </a:endParaRPr>
          </a:p>
        </p:txBody>
      </p:sp>
      <p:sp>
        <p:nvSpPr>
          <p:cNvPr id="18435" name="Rectangle 3"/>
          <p:cNvSpPr txBox="1">
            <a:spLocks noChangeArrowheads="1"/>
          </p:cNvSpPr>
          <p:nvPr/>
        </p:nvSpPr>
        <p:spPr bwMode="auto">
          <a:xfrm>
            <a:off x="928048" y="667745"/>
            <a:ext cx="7301552" cy="5048250"/>
          </a:xfrm>
          <a:prstGeom prst="rect">
            <a:avLst/>
          </a:prstGeom>
          <a:noFill/>
          <a:ln>
            <a:noFill/>
          </a:ln>
          <a:extLst/>
        </p:spPr>
        <p:txBody>
          <a:bodyPr/>
          <a:lstStyle>
            <a:lvl1pPr marL="231775" indent="-231775"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marL="342900" indent="-342900" eaLnBrk="1" fontAlgn="auto" hangingPunct="1">
              <a:spcBef>
                <a:spcPts val="0"/>
              </a:spcBef>
              <a:spcAft>
                <a:spcPts val="600"/>
              </a:spcAft>
              <a:buFont typeface="Arial" panose="020B0604020202020204" pitchFamily="34" charset="0"/>
              <a:buChar char="•"/>
              <a:defRPr/>
            </a:pPr>
            <a:r>
              <a:rPr lang="en-US" sz="1800" dirty="0" smtClean="0">
                <a:latin typeface="Calibri" charset="0"/>
                <a:cs typeface="Calibri" charset="0"/>
              </a:rPr>
              <a:t>In </a:t>
            </a:r>
            <a:r>
              <a:rPr lang="en-US" sz="1800" dirty="0">
                <a:latin typeface="Calibri" charset="0"/>
                <a:cs typeface="Calibri" charset="0"/>
              </a:rPr>
              <a:t>the Program Summary Narrative you summarize (in one </a:t>
            </a:r>
            <a:r>
              <a:rPr lang="en-US" sz="1800" dirty="0" smtClean="0">
                <a:latin typeface="Calibri" charset="0"/>
                <a:cs typeface="Calibri" charset="0"/>
              </a:rPr>
              <a:t>to two </a:t>
            </a:r>
            <a:r>
              <a:rPr lang="en-US" sz="1800" dirty="0">
                <a:latin typeface="Calibri" charset="0"/>
                <a:cs typeface="Calibri" charset="0"/>
              </a:rPr>
              <a:t>paragraphs) that you served the university and the </a:t>
            </a:r>
            <a:r>
              <a:rPr lang="en-US" sz="1800" dirty="0" smtClean="0">
                <a:latin typeface="Calibri" charset="0"/>
                <a:cs typeface="Calibri" charset="0"/>
              </a:rPr>
              <a:t>public in your area of expertise. </a:t>
            </a:r>
          </a:p>
          <a:p>
            <a:pPr marL="342900" indent="-342900" eaLnBrk="1" fontAlgn="auto" hangingPunct="1">
              <a:spcBef>
                <a:spcPts val="0"/>
              </a:spcBef>
              <a:spcAft>
                <a:spcPts val="600"/>
              </a:spcAft>
              <a:buFont typeface="Arial" panose="020B0604020202020204" pitchFamily="34" charset="0"/>
              <a:buChar char="•"/>
              <a:defRPr/>
            </a:pPr>
            <a:r>
              <a:rPr lang="en-US" sz="1800" dirty="0" smtClean="0">
                <a:latin typeface="Calibri" charset="0"/>
                <a:cs typeface="Calibri" charset="0"/>
              </a:rPr>
              <a:t>In this University and Public Service section (documenting lists), list items in two categories:</a:t>
            </a:r>
          </a:p>
          <a:p>
            <a:pPr lvl="1" eaLnBrk="1" fontAlgn="auto" hangingPunct="1">
              <a:spcBef>
                <a:spcPts val="0"/>
              </a:spcBef>
              <a:spcAft>
                <a:spcPts val="0"/>
              </a:spcAft>
              <a:buSzPct val="75000"/>
              <a:buFont typeface="Wingdings" pitchFamily="2" charset="2"/>
              <a:buChar char="q"/>
              <a:defRPr/>
            </a:pPr>
            <a:r>
              <a:rPr lang="en-US" sz="1800" dirty="0" smtClean="0">
                <a:latin typeface="Calibri" charset="0"/>
                <a:cs typeface="Calibri" charset="0"/>
              </a:rPr>
              <a:t>University Service such as:</a:t>
            </a:r>
            <a:endParaRPr lang="en-US" sz="1800" dirty="0">
              <a:latin typeface="Calibri" charset="0"/>
              <a:cs typeface="Calibri" charset="0"/>
            </a:endParaRPr>
          </a:p>
          <a:p>
            <a:pPr marL="1257300" lvl="2" indent="-342900" eaLnBrk="1" fontAlgn="auto" hangingPunct="1">
              <a:spcBef>
                <a:spcPts val="0"/>
              </a:spcBef>
              <a:spcAft>
                <a:spcPts val="0"/>
              </a:spcAft>
              <a:buFont typeface="Courier New" panose="02070309020205020404" pitchFamily="49" charset="0"/>
              <a:buChar char="o"/>
              <a:defRPr/>
            </a:pPr>
            <a:r>
              <a:rPr lang="en-US" sz="1800" dirty="0">
                <a:latin typeface="Calibri" charset="0"/>
                <a:cs typeface="Calibri" charset="0"/>
              </a:rPr>
              <a:t>Committees, task forces, </a:t>
            </a:r>
            <a:r>
              <a:rPr lang="en-US" sz="1800" dirty="0" smtClean="0">
                <a:latin typeface="Calibri" charset="0"/>
                <a:cs typeface="Calibri" charset="0"/>
              </a:rPr>
              <a:t>program teams, workgroups</a:t>
            </a:r>
            <a:r>
              <a:rPr lang="en-US" sz="1800" dirty="0">
                <a:latin typeface="Calibri" charset="0"/>
                <a:cs typeface="Calibri" charset="0"/>
              </a:rPr>
              <a:t>, </a:t>
            </a:r>
            <a:r>
              <a:rPr lang="en-US" sz="1800" dirty="0" smtClean="0">
                <a:latin typeface="Calibri" charset="0"/>
                <a:cs typeface="Calibri" charset="0"/>
              </a:rPr>
              <a:t>university student tours, etc</a:t>
            </a:r>
            <a:r>
              <a:rPr lang="en-US" sz="1800" dirty="0">
                <a:latin typeface="Calibri" charset="0"/>
                <a:cs typeface="Calibri" charset="0"/>
              </a:rPr>
              <a:t>.</a:t>
            </a:r>
          </a:p>
          <a:p>
            <a:pPr marL="1257300" lvl="2" indent="-342900" eaLnBrk="1" fontAlgn="auto" hangingPunct="1">
              <a:spcBef>
                <a:spcPts val="0"/>
              </a:spcBef>
              <a:spcAft>
                <a:spcPts val="0"/>
              </a:spcAft>
              <a:buFont typeface="Courier New" panose="02070309020205020404" pitchFamily="49" charset="0"/>
              <a:buChar char="o"/>
              <a:defRPr/>
            </a:pPr>
            <a:r>
              <a:rPr lang="en-US" sz="1800" dirty="0" smtClean="0">
                <a:latin typeface="Calibri" charset="0"/>
                <a:cs typeface="Calibri" charset="0"/>
              </a:rPr>
              <a:t>Describe your role, relationship and responsibilities within each service area.  </a:t>
            </a:r>
            <a:r>
              <a:rPr lang="en-US" sz="1800" dirty="0" smtClean="0">
                <a:solidFill>
                  <a:srgbClr val="363ACA"/>
                </a:solidFill>
                <a:latin typeface="Calibri" charset="0"/>
                <a:cs typeface="Calibri" charset="0"/>
              </a:rPr>
              <a:t>Indicate who benefited</a:t>
            </a:r>
            <a:r>
              <a:rPr lang="en-US" sz="1800" dirty="0" smtClean="0">
                <a:solidFill>
                  <a:srgbClr val="0914FF"/>
                </a:solidFill>
                <a:latin typeface="Calibri" charset="0"/>
                <a:cs typeface="Calibri" charset="0"/>
              </a:rPr>
              <a:t>.</a:t>
            </a:r>
            <a:endParaRPr lang="en-US" sz="1800" dirty="0">
              <a:solidFill>
                <a:srgbClr val="0914FF"/>
              </a:solidFill>
              <a:latin typeface="Calibri" charset="0"/>
              <a:cs typeface="Calibri" charset="0"/>
            </a:endParaRPr>
          </a:p>
          <a:p>
            <a:pPr lvl="1" eaLnBrk="1" fontAlgn="auto" hangingPunct="1">
              <a:spcBef>
                <a:spcPts val="0"/>
              </a:spcBef>
              <a:spcAft>
                <a:spcPts val="0"/>
              </a:spcAft>
              <a:buFont typeface="Wingdings" charset="2"/>
              <a:buChar char="Ø"/>
              <a:defRPr/>
            </a:pPr>
            <a:endParaRPr lang="en-US" sz="1800" dirty="0">
              <a:latin typeface="Calibri" charset="0"/>
              <a:cs typeface="Calibri" charset="0"/>
            </a:endParaRPr>
          </a:p>
          <a:p>
            <a:pPr lvl="1" eaLnBrk="1" fontAlgn="auto" hangingPunct="1">
              <a:spcBef>
                <a:spcPts val="0"/>
              </a:spcBef>
              <a:spcAft>
                <a:spcPts val="0"/>
              </a:spcAft>
              <a:buSzPct val="75000"/>
              <a:buFont typeface="Wingdings" pitchFamily="2" charset="2"/>
              <a:buChar char="q"/>
              <a:defRPr/>
            </a:pPr>
            <a:r>
              <a:rPr lang="en-US" sz="1800" dirty="0">
                <a:latin typeface="Calibri" charset="0"/>
                <a:cs typeface="Calibri" charset="0"/>
              </a:rPr>
              <a:t>Public </a:t>
            </a:r>
            <a:r>
              <a:rPr lang="en-US" sz="1800" dirty="0" smtClean="0">
                <a:latin typeface="Calibri" charset="0"/>
                <a:cs typeface="Calibri" charset="0"/>
              </a:rPr>
              <a:t>Service such as:</a:t>
            </a:r>
            <a:endParaRPr lang="en-US" sz="1800" dirty="0">
              <a:latin typeface="Calibri" charset="0"/>
              <a:cs typeface="Calibri" charset="0"/>
            </a:endParaRPr>
          </a:p>
          <a:p>
            <a:pPr marL="1371600" lvl="2" indent="-457200" eaLnBrk="1" fontAlgn="auto" hangingPunct="1">
              <a:spcBef>
                <a:spcPts val="0"/>
              </a:spcBef>
              <a:spcAft>
                <a:spcPts val="0"/>
              </a:spcAft>
              <a:buFont typeface="Courier New" panose="02070309020205020404" pitchFamily="49" charset="0"/>
              <a:buChar char="o"/>
              <a:defRPr/>
            </a:pPr>
            <a:r>
              <a:rPr lang="en-US" sz="1800" dirty="0">
                <a:latin typeface="Calibri" charset="0"/>
                <a:cs typeface="Calibri" charset="0"/>
              </a:rPr>
              <a:t>Activities and events in which you used your professional expertise to benefit groups or efforts outside the University. </a:t>
            </a:r>
            <a:endParaRPr lang="en-US" sz="1800" dirty="0" smtClean="0">
              <a:latin typeface="Calibri" charset="0"/>
              <a:cs typeface="Calibri" charset="0"/>
            </a:endParaRPr>
          </a:p>
          <a:p>
            <a:pPr marL="1371600" lvl="2" indent="-457200" eaLnBrk="1" fontAlgn="auto" hangingPunct="1">
              <a:spcBef>
                <a:spcPts val="0"/>
              </a:spcBef>
              <a:spcAft>
                <a:spcPts val="0"/>
              </a:spcAft>
              <a:buFont typeface="Courier New" panose="02070309020205020404" pitchFamily="49" charset="0"/>
              <a:buChar char="o"/>
              <a:defRPr/>
            </a:pPr>
            <a:r>
              <a:rPr lang="en-US" sz="1800" dirty="0" smtClean="0">
                <a:latin typeface="Calibri" charset="0"/>
                <a:cs typeface="Calibri" charset="0"/>
              </a:rPr>
              <a:t>Describe your role, relationship and responsibilities within each service area.  </a:t>
            </a:r>
            <a:r>
              <a:rPr lang="en-US" sz="1800" dirty="0" smtClean="0">
                <a:solidFill>
                  <a:srgbClr val="363ACA"/>
                </a:solidFill>
                <a:latin typeface="Calibri" charset="0"/>
                <a:cs typeface="Calibri" charset="0"/>
              </a:rPr>
              <a:t>Indicate who benefited</a:t>
            </a:r>
            <a:r>
              <a:rPr lang="en-US" sz="1800" dirty="0" smtClean="0">
                <a:solidFill>
                  <a:srgbClr val="0914FF"/>
                </a:solidFill>
                <a:latin typeface="Calibri" charset="0"/>
                <a:cs typeface="Calibri" charset="0"/>
              </a:rPr>
              <a:t>.</a:t>
            </a:r>
          </a:p>
          <a:p>
            <a:pPr marL="1370013" lvl="2" indent="-457200" eaLnBrk="1" fontAlgn="auto" hangingPunct="1">
              <a:spcBef>
                <a:spcPts val="0"/>
              </a:spcBef>
              <a:spcAft>
                <a:spcPts val="0"/>
              </a:spcAft>
              <a:buFont typeface="Courier New" panose="02070309020205020404" pitchFamily="49" charset="0"/>
              <a:buChar char="o"/>
              <a:defRPr/>
            </a:pPr>
            <a:r>
              <a:rPr lang="en-US" sz="1800" dirty="0">
                <a:latin typeface="Calibri" charset="0"/>
                <a:cs typeface="Calibri" charset="0"/>
              </a:rPr>
              <a:t>A</a:t>
            </a:r>
            <a:r>
              <a:rPr lang="en-US" sz="1800" dirty="0" smtClean="0">
                <a:latin typeface="Calibri" charset="0"/>
                <a:cs typeface="Calibri" charset="0"/>
              </a:rPr>
              <a:t>ctivities </a:t>
            </a:r>
            <a:r>
              <a:rPr lang="en-US" sz="1800" dirty="0">
                <a:latin typeface="Calibri" charset="0"/>
                <a:cs typeface="Calibri" charset="0"/>
              </a:rPr>
              <a:t>listed here should relate to your field of expertise or your ANR </a:t>
            </a:r>
            <a:r>
              <a:rPr lang="en-US" sz="1800" dirty="0" smtClean="0">
                <a:latin typeface="Calibri" charset="0"/>
                <a:cs typeface="Calibri" charset="0"/>
              </a:rPr>
              <a:t>assignment</a:t>
            </a:r>
            <a:r>
              <a:rPr lang="en-US" sz="1800" dirty="0">
                <a:latin typeface="Calibri" charset="0"/>
                <a:cs typeface="Calibri" charset="0"/>
              </a:rPr>
              <a:t>.</a:t>
            </a:r>
          </a:p>
        </p:txBody>
      </p:sp>
    </p:spTree>
    <p:extLst>
      <p:ext uri="{BB962C8B-B14F-4D97-AF65-F5344CB8AC3E}">
        <p14:creationId xmlns:p14="http://schemas.microsoft.com/office/powerpoint/2010/main" val="79932113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6"/>
          <p:cNvSpPr>
            <a:spLocks noGrp="1" noChangeArrowheads="1"/>
          </p:cNvSpPr>
          <p:nvPr>
            <p:ph type="title" idx="4294967295"/>
          </p:nvPr>
        </p:nvSpPr>
        <p:spPr>
          <a:xfrm>
            <a:off x="928047" y="409575"/>
            <a:ext cx="7177728" cy="609600"/>
          </a:xfrm>
        </p:spPr>
        <p:txBody>
          <a:bodyPr/>
          <a:lstStyle/>
          <a:p>
            <a:pPr eaLnBrk="1" hangingPunct="1"/>
            <a:r>
              <a:rPr lang="en-US" sz="3600" dirty="0" smtClean="0">
                <a:solidFill>
                  <a:schemeClr val="accent1">
                    <a:lumMod val="75000"/>
                  </a:schemeClr>
                </a:solidFill>
              </a:rPr>
              <a:t>Affirmative Action</a:t>
            </a:r>
            <a:endParaRPr lang="en-US" sz="3600" dirty="0" smtClean="0">
              <a:solidFill>
                <a:srgbClr val="FF6600"/>
              </a:solidFill>
            </a:endParaRPr>
          </a:p>
        </p:txBody>
      </p:sp>
      <p:sp>
        <p:nvSpPr>
          <p:cNvPr id="144391" name="Rectangle 7"/>
          <p:cNvSpPr>
            <a:spLocks noGrp="1" noChangeArrowheads="1"/>
          </p:cNvSpPr>
          <p:nvPr>
            <p:ph type="body" idx="4294967295"/>
          </p:nvPr>
        </p:nvSpPr>
        <p:spPr>
          <a:xfrm>
            <a:off x="928047" y="1219199"/>
            <a:ext cx="7315201" cy="4553803"/>
          </a:xfrm>
        </p:spPr>
        <p:txBody>
          <a:bodyPr rtlCol="0">
            <a:noAutofit/>
          </a:bodyPr>
          <a:lstStyle/>
          <a:p>
            <a:pPr fontAlgn="auto">
              <a:lnSpc>
                <a:spcPct val="120000"/>
              </a:lnSpc>
              <a:spcBef>
                <a:spcPts val="0"/>
              </a:spcBef>
              <a:spcAft>
                <a:spcPts val="1800"/>
              </a:spcAft>
              <a:defRPr/>
            </a:pPr>
            <a:r>
              <a:rPr lang="en-US" sz="2000" dirty="0" smtClean="0"/>
              <a:t>This is a place to describe your efforts and successes in reaching under-served audiences.</a:t>
            </a:r>
          </a:p>
          <a:p>
            <a:pPr fontAlgn="auto">
              <a:lnSpc>
                <a:spcPct val="120000"/>
              </a:lnSpc>
              <a:spcBef>
                <a:spcPts val="0"/>
              </a:spcBef>
              <a:spcAft>
                <a:spcPts val="1800"/>
              </a:spcAft>
              <a:defRPr/>
            </a:pPr>
            <a:r>
              <a:rPr lang="en-US" sz="2000" dirty="0" smtClean="0"/>
              <a:t>Summarize your AA accomplishments as related to your position description.</a:t>
            </a:r>
            <a:endParaRPr lang="en-US" sz="2000" dirty="0"/>
          </a:p>
          <a:p>
            <a:pPr fontAlgn="auto">
              <a:lnSpc>
                <a:spcPct val="120000"/>
              </a:lnSpc>
              <a:spcBef>
                <a:spcPts val="0"/>
              </a:spcBef>
              <a:spcAft>
                <a:spcPts val="1800"/>
              </a:spcAft>
              <a:defRPr/>
            </a:pPr>
            <a:r>
              <a:rPr lang="en-US" sz="2000" dirty="0" smtClean="0"/>
              <a:t>Discuss your primary and secondary clientele and specific AA goals and accomplishments.</a:t>
            </a:r>
          </a:p>
          <a:p>
            <a:pPr fontAlgn="auto">
              <a:lnSpc>
                <a:spcPct val="120000"/>
              </a:lnSpc>
              <a:spcBef>
                <a:spcPts val="0"/>
              </a:spcBef>
              <a:spcAft>
                <a:spcPts val="1800"/>
              </a:spcAft>
              <a:defRPr/>
            </a:pPr>
            <a:r>
              <a:rPr lang="en-US" sz="2000" dirty="0" smtClean="0"/>
              <a:t>Limit this section to 1-4 paragraphs, but be descriptive.</a:t>
            </a:r>
            <a:endParaRPr lang="en-US" sz="2000" dirty="0"/>
          </a:p>
          <a:p>
            <a:pPr fontAlgn="auto">
              <a:lnSpc>
                <a:spcPct val="120000"/>
              </a:lnSpc>
              <a:spcBef>
                <a:spcPts val="0"/>
              </a:spcBef>
              <a:spcAft>
                <a:spcPts val="1800"/>
              </a:spcAft>
              <a:defRPr/>
            </a:pPr>
            <a:r>
              <a:rPr lang="en-US" sz="2000" b="1" dirty="0" smtClean="0"/>
              <a:t>CASA records will be reviewed to ensure candidates achieved parity or demonstrated all reasonable effort.</a:t>
            </a:r>
          </a:p>
        </p:txBody>
      </p:sp>
    </p:spTree>
    <p:extLst>
      <p:ext uri="{BB962C8B-B14F-4D97-AF65-F5344CB8AC3E}">
        <p14:creationId xmlns:p14="http://schemas.microsoft.com/office/powerpoint/2010/main" val="403749650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noGrp="1"/>
          </p:cNvSpPr>
          <p:nvPr/>
        </p:nvSpPr>
        <p:spPr bwMode="auto">
          <a:xfrm>
            <a:off x="6553200" y="6245225"/>
            <a:ext cx="2133600" cy="476250"/>
          </a:xfrm>
          <a:prstGeom prst="rect">
            <a:avLst/>
          </a:prstGeom>
          <a:noFill/>
          <a:ln>
            <a:miter lim="800000"/>
            <a:headEnd/>
            <a:tailEnd/>
          </a:ln>
        </p:spPr>
        <p:txBody>
          <a:bodyPr anchor="b"/>
          <a:lstStyle/>
          <a:p>
            <a:pPr algn="r" fontAlgn="auto">
              <a:spcBef>
                <a:spcPts val="0"/>
              </a:spcBef>
              <a:spcAft>
                <a:spcPts val="0"/>
              </a:spcAft>
              <a:defRPr/>
            </a:pPr>
            <a:endParaRPr lang="en-US" sz="1400" dirty="0">
              <a:effectLst>
                <a:outerShdw blurRad="38100" dist="38100" dir="2700000" algn="tl">
                  <a:srgbClr val="000000"/>
                </a:outerShdw>
              </a:effectLst>
              <a:ea typeface="ＭＳ Ｐゴシック" pitchFamily="-111" charset="-128"/>
            </a:endParaRPr>
          </a:p>
        </p:txBody>
      </p:sp>
      <p:sp>
        <p:nvSpPr>
          <p:cNvPr id="230402" name="Rectangle 2"/>
          <p:cNvSpPr>
            <a:spLocks noGrp="1" noChangeArrowheads="1"/>
          </p:cNvSpPr>
          <p:nvPr>
            <p:ph type="title" idx="4294967295"/>
          </p:nvPr>
        </p:nvSpPr>
        <p:spPr>
          <a:xfrm>
            <a:off x="477671" y="327547"/>
            <a:ext cx="7657531" cy="514292"/>
          </a:xfrm>
        </p:spPr>
        <p:txBody>
          <a:bodyPr rtlCol="0">
            <a:normAutofit fontScale="90000"/>
          </a:bodyPr>
          <a:lstStyle/>
          <a:p>
            <a:pPr eaLnBrk="1" fontAlgn="auto" hangingPunct="1">
              <a:spcAft>
                <a:spcPts val="0"/>
              </a:spcAft>
              <a:defRPr/>
            </a:pPr>
            <a:r>
              <a:rPr lang="en-US" dirty="0" smtClean="0"/>
              <a:t>    </a:t>
            </a:r>
            <a:br>
              <a:rPr lang="en-US" dirty="0" smtClean="0"/>
            </a:br>
            <a:r>
              <a:rPr lang="en-US" sz="4000" dirty="0" smtClean="0">
                <a:solidFill>
                  <a:schemeClr val="tx2"/>
                </a:solidFill>
              </a:rPr>
              <a:t>Bibliography</a:t>
            </a:r>
            <a:r>
              <a:rPr lang="en-US" dirty="0" smtClean="0"/>
              <a:t/>
            </a:r>
            <a:br>
              <a:rPr lang="en-US" dirty="0" smtClean="0"/>
            </a:br>
            <a:endParaRPr lang="en-US" sz="2400" dirty="0" smtClean="0">
              <a:solidFill>
                <a:srgbClr val="FF6600"/>
              </a:solidFill>
            </a:endParaRPr>
          </a:p>
        </p:txBody>
      </p:sp>
      <p:sp>
        <p:nvSpPr>
          <p:cNvPr id="230403" name="Rectangle 3"/>
          <p:cNvSpPr>
            <a:spLocks noGrp="1" noChangeArrowheads="1"/>
          </p:cNvSpPr>
          <p:nvPr>
            <p:ph type="body" idx="4294967295"/>
          </p:nvPr>
        </p:nvSpPr>
        <p:spPr>
          <a:xfrm>
            <a:off x="717645" y="1117079"/>
            <a:ext cx="8153400" cy="4800600"/>
          </a:xfrm>
        </p:spPr>
        <p:txBody>
          <a:bodyPr rtlCol="0">
            <a:normAutofit/>
          </a:bodyPr>
          <a:lstStyle/>
          <a:p>
            <a:pPr eaLnBrk="1" fontAlgn="auto" hangingPunct="1">
              <a:lnSpc>
                <a:spcPct val="90000"/>
              </a:lnSpc>
              <a:spcAft>
                <a:spcPts val="0"/>
              </a:spcAft>
              <a:defRPr/>
            </a:pPr>
            <a:r>
              <a:rPr lang="en-US" sz="2800" dirty="0" smtClean="0">
                <a:solidFill>
                  <a:srgbClr val="363ACA"/>
                </a:solidFill>
              </a:rPr>
              <a:t>Promotion to Full Title Step VI</a:t>
            </a:r>
          </a:p>
          <a:p>
            <a:pPr marL="0" indent="0" eaLnBrk="1" fontAlgn="auto" hangingPunct="1">
              <a:lnSpc>
                <a:spcPct val="90000"/>
              </a:lnSpc>
              <a:spcAft>
                <a:spcPts val="0"/>
              </a:spcAft>
              <a:buNone/>
              <a:defRPr/>
            </a:pPr>
            <a:endParaRPr lang="en-US" sz="2800" dirty="0" smtClean="0"/>
          </a:p>
          <a:p>
            <a:pPr lvl="1" fontAlgn="auto">
              <a:lnSpc>
                <a:spcPct val="90000"/>
              </a:lnSpc>
              <a:spcAft>
                <a:spcPts val="0"/>
              </a:spcAft>
              <a:defRPr/>
            </a:pPr>
            <a:r>
              <a:rPr lang="en-US" sz="2400" dirty="0" smtClean="0"/>
              <a:t>Bibliography from your entire career</a:t>
            </a:r>
          </a:p>
          <a:p>
            <a:pPr lvl="1" fontAlgn="auto">
              <a:lnSpc>
                <a:spcPct val="90000"/>
              </a:lnSpc>
              <a:spcAft>
                <a:spcPts val="0"/>
              </a:spcAft>
              <a:defRPr/>
            </a:pPr>
            <a:r>
              <a:rPr lang="en-US" sz="2400" dirty="0" smtClean="0"/>
              <a:t>Highlight years in Full Title Rank</a:t>
            </a:r>
          </a:p>
          <a:p>
            <a:pPr lvl="1" fontAlgn="auto">
              <a:lnSpc>
                <a:spcPct val="90000"/>
              </a:lnSpc>
              <a:spcAft>
                <a:spcPts val="0"/>
              </a:spcAft>
              <a:defRPr/>
            </a:pPr>
            <a:r>
              <a:rPr lang="en-US" sz="2400" dirty="0" smtClean="0"/>
              <a:t>Highlight differently years since last salary action</a:t>
            </a:r>
          </a:p>
          <a:p>
            <a:pPr lvl="2" fontAlgn="auto">
              <a:lnSpc>
                <a:spcPct val="90000"/>
              </a:lnSpc>
              <a:spcAft>
                <a:spcPts val="0"/>
              </a:spcAft>
              <a:defRPr/>
            </a:pPr>
            <a:r>
              <a:rPr lang="en-US" sz="2000" dirty="0" smtClean="0"/>
              <a:t>Define your role on multi-authored publications</a:t>
            </a:r>
          </a:p>
        </p:txBody>
      </p:sp>
    </p:spTree>
    <p:extLst>
      <p:ext uri="{BB962C8B-B14F-4D97-AF65-F5344CB8AC3E}">
        <p14:creationId xmlns:p14="http://schemas.microsoft.com/office/powerpoint/2010/main" val="137534200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noGrp="1"/>
          </p:cNvSpPr>
          <p:nvPr/>
        </p:nvSpPr>
        <p:spPr bwMode="auto">
          <a:xfrm>
            <a:off x="6553200" y="6245225"/>
            <a:ext cx="2133600" cy="476250"/>
          </a:xfrm>
          <a:prstGeom prst="rect">
            <a:avLst/>
          </a:prstGeom>
          <a:noFill/>
          <a:ln>
            <a:miter lim="800000"/>
            <a:headEnd/>
            <a:tailEnd/>
          </a:ln>
        </p:spPr>
        <p:txBody>
          <a:bodyPr anchor="b"/>
          <a:lstStyle/>
          <a:p>
            <a:pPr algn="r" fontAlgn="auto">
              <a:spcBef>
                <a:spcPts val="0"/>
              </a:spcBef>
              <a:spcAft>
                <a:spcPts val="0"/>
              </a:spcAft>
              <a:defRPr/>
            </a:pPr>
            <a:endParaRPr lang="en-US" sz="1400" dirty="0">
              <a:effectLst>
                <a:outerShdw blurRad="38100" dist="38100" dir="2700000" algn="tl">
                  <a:srgbClr val="000000"/>
                </a:outerShdw>
              </a:effectLst>
              <a:ea typeface="ＭＳ Ｐゴシック" pitchFamily="-111" charset="-128"/>
            </a:endParaRPr>
          </a:p>
        </p:txBody>
      </p:sp>
      <p:sp>
        <p:nvSpPr>
          <p:cNvPr id="230402" name="Rectangle 2"/>
          <p:cNvSpPr>
            <a:spLocks noGrp="1" noChangeArrowheads="1"/>
          </p:cNvSpPr>
          <p:nvPr>
            <p:ph type="title" idx="4294967295"/>
          </p:nvPr>
        </p:nvSpPr>
        <p:spPr>
          <a:xfrm>
            <a:off x="906779" y="327547"/>
            <a:ext cx="7228423" cy="514292"/>
          </a:xfrm>
        </p:spPr>
        <p:txBody>
          <a:bodyPr rtlCol="0">
            <a:normAutofit fontScale="90000"/>
          </a:bodyPr>
          <a:lstStyle/>
          <a:p>
            <a:pPr eaLnBrk="1" fontAlgn="auto" hangingPunct="1">
              <a:spcAft>
                <a:spcPts val="0"/>
              </a:spcAft>
              <a:defRPr/>
            </a:pPr>
            <a:r>
              <a:rPr lang="en-US" dirty="0" smtClean="0"/>
              <a:t>    </a:t>
            </a:r>
            <a:br>
              <a:rPr lang="en-US" dirty="0" smtClean="0"/>
            </a:br>
            <a:r>
              <a:rPr lang="en-US" sz="3600" dirty="0" smtClean="0">
                <a:solidFill>
                  <a:schemeClr val="accent1">
                    <a:lumMod val="75000"/>
                  </a:schemeClr>
                </a:solidFill>
                <a:latin typeface="+mn-lt"/>
              </a:rPr>
              <a:t>Required Elements of Your Bibliography</a:t>
            </a:r>
            <a:r>
              <a:rPr lang="en-US" sz="3600" dirty="0" smtClean="0"/>
              <a:t/>
            </a:r>
            <a:br>
              <a:rPr lang="en-US" sz="3600" dirty="0" smtClean="0"/>
            </a:br>
            <a:endParaRPr lang="en-US" sz="3600" dirty="0" smtClean="0">
              <a:solidFill>
                <a:srgbClr val="FF6600"/>
              </a:solidFill>
            </a:endParaRPr>
          </a:p>
        </p:txBody>
      </p:sp>
      <p:sp>
        <p:nvSpPr>
          <p:cNvPr id="230403" name="Rectangle 3"/>
          <p:cNvSpPr>
            <a:spLocks noGrp="1" noChangeArrowheads="1"/>
          </p:cNvSpPr>
          <p:nvPr>
            <p:ph type="body" idx="4294967295"/>
          </p:nvPr>
        </p:nvSpPr>
        <p:spPr>
          <a:xfrm>
            <a:off x="906779" y="1117079"/>
            <a:ext cx="7383781" cy="4800600"/>
          </a:xfrm>
        </p:spPr>
        <p:txBody>
          <a:bodyPr rtlCol="0">
            <a:normAutofit fontScale="32500" lnSpcReduction="20000"/>
          </a:bodyPr>
          <a:lstStyle/>
          <a:p>
            <a:pPr>
              <a:lnSpc>
                <a:spcPct val="120000"/>
              </a:lnSpc>
              <a:spcBef>
                <a:spcPts val="0"/>
              </a:spcBef>
              <a:spcAft>
                <a:spcPts val="1200"/>
              </a:spcAft>
            </a:pPr>
            <a:r>
              <a:rPr lang="en-US" sz="4900" b="1" dirty="0"/>
              <a:t>Description of Your Organizational Method</a:t>
            </a:r>
          </a:p>
          <a:p>
            <a:pPr>
              <a:lnSpc>
                <a:spcPct val="120000"/>
              </a:lnSpc>
              <a:spcBef>
                <a:spcPts val="0"/>
              </a:spcBef>
              <a:spcAft>
                <a:spcPts val="1200"/>
              </a:spcAft>
            </a:pPr>
            <a:r>
              <a:rPr lang="en-US" sz="4900" b="1" dirty="0"/>
              <a:t>Peer Reviewed and Non-Peer Reviewed Sections</a:t>
            </a:r>
          </a:p>
          <a:p>
            <a:pPr lvl="1">
              <a:lnSpc>
                <a:spcPct val="120000"/>
              </a:lnSpc>
              <a:spcBef>
                <a:spcPts val="0"/>
              </a:spcBef>
              <a:spcAft>
                <a:spcPts val="0"/>
              </a:spcAft>
              <a:buFont typeface="Courier New" panose="02070309020205020404" pitchFamily="49" charset="0"/>
              <a:buChar char="o"/>
            </a:pPr>
            <a:r>
              <a:rPr lang="en-US" sz="4900" b="1" dirty="0"/>
              <a:t>Peer Reviewed </a:t>
            </a:r>
            <a:r>
              <a:rPr lang="en-US" sz="4900" i="1" dirty="0"/>
              <a:t>i.e. </a:t>
            </a:r>
            <a:r>
              <a:rPr lang="en-US" sz="4900" dirty="0"/>
              <a:t>For the purposes of your PR, peer reviewed is defined as documents that are reviewed anonymously with the possibility of being rejected.  Peer reviewed publications includes books that are anonymously reviewed even though there may not be a possibility of rejection.</a:t>
            </a:r>
          </a:p>
          <a:p>
            <a:pPr lvl="1">
              <a:lnSpc>
                <a:spcPct val="120000"/>
              </a:lnSpc>
              <a:spcBef>
                <a:spcPts val="0"/>
              </a:spcBef>
              <a:spcAft>
                <a:spcPts val="0"/>
              </a:spcAft>
              <a:buNone/>
            </a:pPr>
            <a:endParaRPr lang="en-US" sz="4900" dirty="0"/>
          </a:p>
          <a:p>
            <a:pPr lvl="1">
              <a:lnSpc>
                <a:spcPct val="120000"/>
              </a:lnSpc>
              <a:spcBef>
                <a:spcPts val="0"/>
              </a:spcBef>
              <a:spcAft>
                <a:spcPts val="0"/>
              </a:spcAft>
              <a:buFont typeface="Courier New" panose="02070309020205020404" pitchFamily="49" charset="0"/>
              <a:buChar char="o"/>
            </a:pPr>
            <a:r>
              <a:rPr lang="en-US" sz="4900" b="1" dirty="0"/>
              <a:t>Non-Peer Reviewed</a:t>
            </a:r>
          </a:p>
          <a:p>
            <a:pPr marL="857250" lvl="2" indent="0">
              <a:lnSpc>
                <a:spcPct val="120000"/>
              </a:lnSpc>
              <a:spcBef>
                <a:spcPts val="0"/>
              </a:spcBef>
              <a:spcAft>
                <a:spcPts val="0"/>
              </a:spcAft>
              <a:buNone/>
            </a:pPr>
            <a:r>
              <a:rPr lang="en-US" sz="4900" dirty="0"/>
              <a:t>A – Popular (articles, newsletters, stories, UC Delivers, etc.)</a:t>
            </a:r>
          </a:p>
          <a:p>
            <a:pPr marL="857250" lvl="2" indent="0">
              <a:lnSpc>
                <a:spcPct val="120000"/>
              </a:lnSpc>
              <a:spcBef>
                <a:spcPts val="0"/>
              </a:spcBef>
              <a:spcAft>
                <a:spcPts val="0"/>
              </a:spcAft>
              <a:buNone/>
            </a:pPr>
            <a:r>
              <a:rPr lang="en-US" sz="4900" dirty="0"/>
              <a:t>B – Technical (reports, curricula, and articles)</a:t>
            </a:r>
          </a:p>
          <a:p>
            <a:pPr marL="857250" lvl="2" indent="0">
              <a:lnSpc>
                <a:spcPct val="120000"/>
              </a:lnSpc>
              <a:spcBef>
                <a:spcPts val="0"/>
              </a:spcBef>
              <a:spcAft>
                <a:spcPts val="1200"/>
              </a:spcAft>
              <a:buNone/>
            </a:pPr>
            <a:r>
              <a:rPr lang="en-US" sz="4900" dirty="0"/>
              <a:t>C – Abstracts, other outreach materials</a:t>
            </a:r>
          </a:p>
          <a:p>
            <a:pPr>
              <a:lnSpc>
                <a:spcPct val="120000"/>
              </a:lnSpc>
              <a:spcBef>
                <a:spcPts val="0"/>
              </a:spcBef>
              <a:spcAft>
                <a:spcPts val="1200"/>
              </a:spcAft>
            </a:pPr>
            <a:r>
              <a:rPr lang="en-US" sz="4900" b="1" dirty="0"/>
              <a:t>Your Role </a:t>
            </a:r>
          </a:p>
          <a:p>
            <a:pPr>
              <a:lnSpc>
                <a:spcPct val="120000"/>
              </a:lnSpc>
              <a:spcBef>
                <a:spcPts val="0"/>
              </a:spcBef>
              <a:spcAft>
                <a:spcPts val="1200"/>
              </a:spcAft>
            </a:pPr>
            <a:r>
              <a:rPr lang="en-US" sz="4900" b="1" dirty="0"/>
              <a:t>In Press</a:t>
            </a:r>
          </a:p>
          <a:p>
            <a:pPr>
              <a:lnSpc>
                <a:spcPct val="120000"/>
              </a:lnSpc>
              <a:spcBef>
                <a:spcPts val="0"/>
              </a:spcBef>
              <a:spcAft>
                <a:spcPts val="1200"/>
              </a:spcAft>
            </a:pPr>
            <a:r>
              <a:rPr lang="en-US" sz="4900" b="1" dirty="0"/>
              <a:t>Authorship</a:t>
            </a:r>
          </a:p>
          <a:p>
            <a:pPr eaLnBrk="1" fontAlgn="auto" hangingPunct="1">
              <a:lnSpc>
                <a:spcPct val="90000"/>
              </a:lnSpc>
              <a:spcAft>
                <a:spcPts val="0"/>
              </a:spcAft>
              <a:buFont typeface="Wingdings" pitchFamily="-111" charset="2"/>
              <a:buChar char="Ø"/>
              <a:defRPr/>
            </a:pPr>
            <a:endParaRPr lang="en-US" sz="2000" dirty="0" smtClean="0">
              <a:solidFill>
                <a:srgbClr val="FF0000"/>
              </a:solidFill>
            </a:endParaRPr>
          </a:p>
        </p:txBody>
      </p:sp>
    </p:spTree>
    <p:extLst>
      <p:ext uri="{BB962C8B-B14F-4D97-AF65-F5344CB8AC3E}">
        <p14:creationId xmlns:p14="http://schemas.microsoft.com/office/powerpoint/2010/main" val="20859568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354842" y="274638"/>
            <a:ext cx="7696200" cy="1020762"/>
          </a:xfrm>
        </p:spPr>
        <p:txBody>
          <a:bodyPr/>
          <a:lstStyle/>
          <a:p>
            <a:pPr eaLnBrk="1" hangingPunct="1"/>
            <a:r>
              <a:rPr lang="en-US" dirty="0" smtClean="0"/>
              <a:t>  </a:t>
            </a:r>
            <a:r>
              <a:rPr lang="en-US" sz="3600" dirty="0">
                <a:solidFill>
                  <a:schemeClr val="tx2"/>
                </a:solidFill>
                <a:ea typeface="ＭＳ Ｐゴシック"/>
                <a:cs typeface="ＭＳ Ｐゴシック"/>
              </a:rPr>
              <a:t>Training Agreements</a:t>
            </a:r>
            <a:endParaRPr lang="en-US" sz="3200" dirty="0">
              <a:solidFill>
                <a:schemeClr val="tx2"/>
              </a:solidFill>
              <a:ea typeface="ＭＳ Ｐゴシック"/>
              <a:cs typeface="ＭＳ Ｐゴシック"/>
            </a:endParaRPr>
          </a:p>
        </p:txBody>
      </p:sp>
      <p:sp>
        <p:nvSpPr>
          <p:cNvPr id="9219" name="Rectangle 3"/>
          <p:cNvSpPr>
            <a:spLocks noGrp="1" noChangeArrowheads="1"/>
          </p:cNvSpPr>
          <p:nvPr>
            <p:ph type="body" idx="4294967295"/>
          </p:nvPr>
        </p:nvSpPr>
        <p:spPr>
          <a:xfrm>
            <a:off x="941696" y="1295400"/>
            <a:ext cx="7315200" cy="4449763"/>
          </a:xfrm>
        </p:spPr>
        <p:txBody>
          <a:bodyPr/>
          <a:lstStyle/>
          <a:p>
            <a:pPr eaLnBrk="1" hangingPunct="1">
              <a:spcBef>
                <a:spcPts val="0"/>
              </a:spcBef>
              <a:spcAft>
                <a:spcPts val="600"/>
              </a:spcAft>
            </a:pPr>
            <a:r>
              <a:rPr lang="en-US" sz="2000" u="sng" dirty="0" smtClean="0"/>
              <a:t>Mute</a:t>
            </a:r>
            <a:r>
              <a:rPr lang="en-US" sz="2000" dirty="0" smtClean="0"/>
              <a:t> phone until you want to speak.</a:t>
            </a:r>
          </a:p>
          <a:p>
            <a:pPr lvl="1" eaLnBrk="1" hangingPunct="1">
              <a:spcBef>
                <a:spcPts val="0"/>
              </a:spcBef>
              <a:spcAft>
                <a:spcPts val="1800"/>
              </a:spcAft>
              <a:buFont typeface="Courier New" panose="02070309020205020404" pitchFamily="49" charset="0"/>
              <a:buChar char="o"/>
            </a:pPr>
            <a:r>
              <a:rPr lang="en-US" sz="2000" dirty="0" smtClean="0"/>
              <a:t>Press *6 to mute and *7 to unmute.</a:t>
            </a:r>
          </a:p>
          <a:p>
            <a:pPr eaLnBrk="1" hangingPunct="1">
              <a:spcBef>
                <a:spcPts val="0"/>
              </a:spcBef>
              <a:spcAft>
                <a:spcPts val="1800"/>
              </a:spcAft>
            </a:pPr>
            <a:r>
              <a:rPr lang="en-US" sz="2000" dirty="0" smtClean="0"/>
              <a:t>Silence cell phones/other noise makers.</a:t>
            </a:r>
          </a:p>
          <a:p>
            <a:pPr eaLnBrk="1" hangingPunct="1">
              <a:spcBef>
                <a:spcPts val="0"/>
              </a:spcBef>
              <a:spcAft>
                <a:spcPts val="1800"/>
              </a:spcAft>
            </a:pPr>
            <a:r>
              <a:rPr lang="en-US" sz="2000" dirty="0" smtClean="0"/>
              <a:t>Do not put call on “hold” (problem with music). </a:t>
            </a:r>
          </a:p>
          <a:p>
            <a:pPr eaLnBrk="1" hangingPunct="1">
              <a:spcBef>
                <a:spcPts val="0"/>
              </a:spcBef>
              <a:spcAft>
                <a:spcPts val="1800"/>
              </a:spcAft>
            </a:pPr>
            <a:r>
              <a:rPr lang="en-US" sz="2000" dirty="0" smtClean="0"/>
              <a:t>May type questions via the chat function on your computer screen.</a:t>
            </a:r>
          </a:p>
          <a:p>
            <a:pPr eaLnBrk="1" hangingPunct="1">
              <a:spcBef>
                <a:spcPts val="0"/>
              </a:spcBef>
              <a:spcAft>
                <a:spcPts val="1800"/>
              </a:spcAft>
            </a:pPr>
            <a:r>
              <a:rPr lang="en-US" sz="2000" dirty="0" smtClean="0"/>
              <a:t>If you ask questions verbally, state your name followed by a concise question.</a:t>
            </a:r>
          </a:p>
          <a:p>
            <a:pPr eaLnBrk="1" hangingPunct="1">
              <a:spcBef>
                <a:spcPts val="0"/>
              </a:spcBef>
              <a:spcAft>
                <a:spcPts val="1800"/>
              </a:spcAft>
            </a:pPr>
            <a:r>
              <a:rPr lang="en-US" sz="2000" dirty="0" smtClean="0"/>
              <a:t>One person speak at a time. </a:t>
            </a:r>
          </a:p>
        </p:txBody>
      </p:sp>
    </p:spTree>
    <p:extLst>
      <p:ext uri="{BB962C8B-B14F-4D97-AF65-F5344CB8AC3E}">
        <p14:creationId xmlns:p14="http://schemas.microsoft.com/office/powerpoint/2010/main" val="227562368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idx="4294967295"/>
          </p:nvPr>
        </p:nvSpPr>
        <p:spPr>
          <a:xfrm>
            <a:off x="914400" y="304800"/>
            <a:ext cx="7345680" cy="914400"/>
          </a:xfrm>
        </p:spPr>
        <p:txBody>
          <a:bodyPr/>
          <a:lstStyle/>
          <a:p>
            <a:pPr eaLnBrk="1" hangingPunct="1"/>
            <a:r>
              <a:rPr lang="en-US" sz="3600" dirty="0" smtClean="0">
                <a:solidFill>
                  <a:schemeClr val="accent1">
                    <a:lumMod val="75000"/>
                  </a:schemeClr>
                </a:solidFill>
              </a:rPr>
              <a:t>Project Summary Table</a:t>
            </a:r>
            <a:br>
              <a:rPr lang="en-US" sz="3600" dirty="0" smtClean="0">
                <a:solidFill>
                  <a:schemeClr val="accent1">
                    <a:lumMod val="75000"/>
                  </a:schemeClr>
                </a:solidFill>
              </a:rPr>
            </a:br>
            <a:r>
              <a:rPr lang="en-US" sz="2400" dirty="0" smtClean="0">
                <a:solidFill>
                  <a:schemeClr val="accent1">
                    <a:lumMod val="75000"/>
                  </a:schemeClr>
                </a:solidFill>
              </a:rPr>
              <a:t>(since last salary action)</a:t>
            </a:r>
          </a:p>
        </p:txBody>
      </p:sp>
      <p:sp>
        <p:nvSpPr>
          <p:cNvPr id="63491" name="Content Placeholder 2"/>
          <p:cNvSpPr>
            <a:spLocks noGrp="1"/>
          </p:cNvSpPr>
          <p:nvPr>
            <p:ph idx="4294967295"/>
          </p:nvPr>
        </p:nvSpPr>
        <p:spPr>
          <a:xfrm>
            <a:off x="914400" y="1437563"/>
            <a:ext cx="7345680" cy="4321791"/>
          </a:xfrm>
        </p:spPr>
        <p:txBody>
          <a:bodyPr/>
          <a:lstStyle/>
          <a:p>
            <a:pPr>
              <a:spcBef>
                <a:spcPts val="0"/>
              </a:spcBef>
              <a:spcAft>
                <a:spcPts val="1800"/>
              </a:spcAft>
            </a:pPr>
            <a:r>
              <a:rPr lang="en-US" sz="2400" dirty="0" smtClean="0"/>
              <a:t>Use the themes/goals you used to organize your Program Summary.</a:t>
            </a:r>
          </a:p>
          <a:p>
            <a:pPr>
              <a:spcBef>
                <a:spcPts val="0"/>
              </a:spcBef>
              <a:spcAft>
                <a:spcPts val="1800"/>
              </a:spcAft>
            </a:pPr>
            <a:r>
              <a:rPr lang="en-US" sz="2400" dirty="0" smtClean="0"/>
              <a:t> List projects, including the ones that do not have specific grants or financial support. </a:t>
            </a:r>
          </a:p>
          <a:p>
            <a:pPr>
              <a:spcBef>
                <a:spcPts val="0"/>
              </a:spcBef>
              <a:spcAft>
                <a:spcPts val="1800"/>
              </a:spcAft>
            </a:pPr>
            <a:r>
              <a:rPr lang="en-US" sz="2400" dirty="0" smtClean="0"/>
              <a:t>Include: title of project and duration; your role; first initial and last name and institutional affiliation of collaborators; amount of support and its duration (and type if other than money); and the funding source</a:t>
            </a:r>
            <a:r>
              <a:rPr lang="en-US" sz="2800" dirty="0" smtClean="0"/>
              <a:t>.</a:t>
            </a:r>
          </a:p>
        </p:txBody>
      </p:sp>
    </p:spTree>
    <p:extLst>
      <p:ext uri="{BB962C8B-B14F-4D97-AF65-F5344CB8AC3E}">
        <p14:creationId xmlns:p14="http://schemas.microsoft.com/office/powerpoint/2010/main" val="174576243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idx="4294967295"/>
          </p:nvPr>
        </p:nvSpPr>
        <p:spPr>
          <a:xfrm>
            <a:off x="859809" y="274638"/>
            <a:ext cx="7391400" cy="868362"/>
          </a:xfrm>
        </p:spPr>
        <p:txBody>
          <a:bodyPr rtlCol="0">
            <a:normAutofit fontScale="90000"/>
          </a:bodyPr>
          <a:lstStyle/>
          <a:p>
            <a:pPr fontAlgn="auto">
              <a:spcAft>
                <a:spcPts val="0"/>
              </a:spcAft>
              <a:defRPr/>
            </a:pPr>
            <a:r>
              <a:rPr lang="en-US" sz="4000" dirty="0" smtClean="0"/>
              <a:t/>
            </a:r>
            <a:br>
              <a:rPr lang="en-US" sz="4000" dirty="0" smtClean="0"/>
            </a:br>
            <a:r>
              <a:rPr lang="en-US" sz="4000" dirty="0" smtClean="0">
                <a:solidFill>
                  <a:schemeClr val="accent1">
                    <a:lumMod val="75000"/>
                  </a:schemeClr>
                </a:solidFill>
              </a:rPr>
              <a:t>Extension Activities Table </a:t>
            </a:r>
            <a:r>
              <a:rPr lang="en-US" sz="4000" dirty="0">
                <a:solidFill>
                  <a:schemeClr val="accent1">
                    <a:lumMod val="75000"/>
                  </a:schemeClr>
                </a:solidFill>
              </a:rPr>
              <a:t/>
            </a:r>
            <a:br>
              <a:rPr lang="en-US" sz="4000" dirty="0">
                <a:solidFill>
                  <a:schemeClr val="accent1">
                    <a:lumMod val="75000"/>
                  </a:schemeClr>
                </a:solidFill>
              </a:rPr>
            </a:br>
            <a:r>
              <a:rPr lang="en-US" sz="2700" dirty="0">
                <a:solidFill>
                  <a:schemeClr val="accent1">
                    <a:lumMod val="75000"/>
                  </a:schemeClr>
                </a:solidFill>
              </a:rPr>
              <a:t>(since last salary action)</a:t>
            </a:r>
            <a:r>
              <a:rPr lang="en-US" sz="4000" dirty="0" smtClean="0">
                <a:solidFill>
                  <a:schemeClr val="accent1">
                    <a:lumMod val="75000"/>
                  </a:schemeClr>
                </a:solidFill>
              </a:rPr>
              <a:t/>
            </a:r>
            <a:br>
              <a:rPr lang="en-US" sz="4000" dirty="0" smtClean="0">
                <a:solidFill>
                  <a:schemeClr val="accent1">
                    <a:lumMod val="75000"/>
                  </a:schemeClr>
                </a:solidFill>
              </a:rPr>
            </a:br>
            <a:endParaRPr lang="en-US" sz="4000" dirty="0" smtClean="0">
              <a:solidFill>
                <a:schemeClr val="accent1">
                  <a:lumMod val="75000"/>
                </a:schemeClr>
              </a:solidFill>
            </a:endParaRPr>
          </a:p>
        </p:txBody>
      </p:sp>
      <p:sp>
        <p:nvSpPr>
          <p:cNvPr id="64515" name="Rectangle 7"/>
          <p:cNvSpPr>
            <a:spLocks noGrp="1" noChangeArrowheads="1"/>
          </p:cNvSpPr>
          <p:nvPr>
            <p:ph type="body" sz="half" idx="4294967295"/>
          </p:nvPr>
        </p:nvSpPr>
        <p:spPr>
          <a:xfrm>
            <a:off x="859809" y="1371600"/>
            <a:ext cx="7751928" cy="3581400"/>
          </a:xfrm>
        </p:spPr>
        <p:txBody>
          <a:bodyPr/>
          <a:lstStyle/>
          <a:p>
            <a:pPr>
              <a:spcBef>
                <a:spcPts val="0"/>
              </a:spcBef>
              <a:spcAft>
                <a:spcPts val="1800"/>
              </a:spcAft>
              <a:tabLst>
                <a:tab pos="3144838" algn="l"/>
              </a:tabLst>
            </a:pPr>
            <a:r>
              <a:rPr lang="en-US" sz="2800" dirty="0" smtClean="0"/>
              <a:t>Only list activities directly related to your program clientele. </a:t>
            </a:r>
          </a:p>
          <a:p>
            <a:pPr>
              <a:spcBef>
                <a:spcPts val="0"/>
              </a:spcBef>
              <a:spcAft>
                <a:spcPts val="1800"/>
              </a:spcAft>
              <a:tabLst>
                <a:tab pos="3144838" algn="l"/>
              </a:tabLst>
            </a:pPr>
            <a:r>
              <a:rPr lang="en-US" sz="2800" dirty="0" smtClean="0"/>
              <a:t>List activities for non-clientele groups (e.g. students, foreign visitors, scientific colleagues) in Professional Competence or University and Public Service sections.</a:t>
            </a:r>
          </a:p>
          <a:p>
            <a:pPr>
              <a:spcBef>
                <a:spcPts val="0"/>
              </a:spcBef>
              <a:spcAft>
                <a:spcPts val="1800"/>
              </a:spcAft>
              <a:tabLst>
                <a:tab pos="3144838" algn="l"/>
              </a:tabLst>
            </a:pPr>
            <a:r>
              <a:rPr lang="en-US" sz="2800" dirty="0" smtClean="0"/>
              <a:t>Format examples appear in E-book.</a:t>
            </a:r>
          </a:p>
          <a:p>
            <a:pPr eaLnBrk="1" hangingPunct="1">
              <a:buFont typeface="Wingdings" pitchFamily="2" charset="2"/>
              <a:buChar char="Ø"/>
              <a:tabLst>
                <a:tab pos="3144838" algn="l"/>
              </a:tabLst>
            </a:pPr>
            <a:endParaRPr lang="en-US" dirty="0" smtClean="0"/>
          </a:p>
        </p:txBody>
      </p:sp>
    </p:spTree>
    <p:extLst>
      <p:ext uri="{BB962C8B-B14F-4D97-AF65-F5344CB8AC3E}">
        <p14:creationId xmlns:p14="http://schemas.microsoft.com/office/powerpoint/2010/main" val="136523801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900752" y="274638"/>
            <a:ext cx="7369791" cy="1143000"/>
          </a:xfrm>
        </p:spPr>
        <p:txBody>
          <a:bodyPr/>
          <a:lstStyle/>
          <a:p>
            <a:r>
              <a:rPr lang="en-US" sz="3600" dirty="0" smtClean="0">
                <a:solidFill>
                  <a:schemeClr val="accent1">
                    <a:lumMod val="75000"/>
                  </a:schemeClr>
                </a:solidFill>
              </a:rPr>
              <a:t>Section C AE: Goals for Coming Year</a:t>
            </a:r>
          </a:p>
        </p:txBody>
      </p:sp>
      <p:sp>
        <p:nvSpPr>
          <p:cNvPr id="55299" name="Content Placeholder 2"/>
          <p:cNvSpPr>
            <a:spLocks noGrp="1"/>
          </p:cNvSpPr>
          <p:nvPr>
            <p:ph idx="1"/>
          </p:nvPr>
        </p:nvSpPr>
        <p:spPr>
          <a:xfrm>
            <a:off x="900752" y="1600200"/>
            <a:ext cx="7369791" cy="3816350"/>
          </a:xfrm>
        </p:spPr>
        <p:txBody>
          <a:bodyPr/>
          <a:lstStyle/>
          <a:p>
            <a:pPr>
              <a:spcBef>
                <a:spcPts val="0"/>
              </a:spcBef>
              <a:spcAft>
                <a:spcPts val="1800"/>
              </a:spcAft>
            </a:pPr>
            <a:r>
              <a:rPr lang="en-US" sz="2400" dirty="0" smtClean="0"/>
              <a:t>Projects you intend to accomplish in the coming year</a:t>
            </a:r>
          </a:p>
          <a:p>
            <a:pPr>
              <a:spcBef>
                <a:spcPts val="0"/>
              </a:spcBef>
              <a:spcAft>
                <a:spcPts val="1800"/>
              </a:spcAft>
            </a:pPr>
            <a:r>
              <a:rPr lang="en-US" sz="2400" dirty="0" smtClean="0"/>
              <a:t>Anticipated collaborators </a:t>
            </a:r>
          </a:p>
          <a:p>
            <a:pPr>
              <a:spcBef>
                <a:spcPts val="0"/>
              </a:spcBef>
              <a:spcAft>
                <a:spcPts val="1800"/>
              </a:spcAft>
            </a:pPr>
            <a:r>
              <a:rPr lang="en-US" sz="2400" dirty="0" smtClean="0"/>
              <a:t>Anticipated outcomes in each criteria area, including specific AA goals.</a:t>
            </a:r>
          </a:p>
          <a:p>
            <a:pPr>
              <a:spcBef>
                <a:spcPts val="0"/>
              </a:spcBef>
              <a:spcAft>
                <a:spcPts val="1800"/>
              </a:spcAft>
            </a:pPr>
            <a:r>
              <a:rPr lang="en-US" sz="2400" dirty="0" smtClean="0"/>
              <a:t>What needs to be accomplished to advance?</a:t>
            </a:r>
          </a:p>
          <a:p>
            <a:endParaRPr lang="en-US" dirty="0" smtClean="0"/>
          </a:p>
        </p:txBody>
      </p:sp>
    </p:spTree>
    <p:extLst>
      <p:ext uri="{BB962C8B-B14F-4D97-AF65-F5344CB8AC3E}">
        <p14:creationId xmlns:p14="http://schemas.microsoft.com/office/powerpoint/2010/main" val="224697035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noGrp="1"/>
          </p:cNvSpPr>
          <p:nvPr/>
        </p:nvSpPr>
        <p:spPr bwMode="auto">
          <a:xfrm>
            <a:off x="6553200" y="6245225"/>
            <a:ext cx="2133600" cy="476250"/>
          </a:xfrm>
          <a:prstGeom prst="rect">
            <a:avLst/>
          </a:prstGeom>
          <a:noFill/>
          <a:ln>
            <a:miter lim="800000"/>
            <a:headEnd/>
            <a:tailEnd/>
          </a:ln>
        </p:spPr>
        <p:txBody>
          <a:bodyPr anchor="b"/>
          <a:lstStyle/>
          <a:p>
            <a:pPr algn="r" fontAlgn="auto">
              <a:spcBef>
                <a:spcPts val="0"/>
              </a:spcBef>
              <a:spcAft>
                <a:spcPts val="0"/>
              </a:spcAft>
              <a:defRPr/>
            </a:pPr>
            <a:endParaRPr lang="en-US" sz="1400" dirty="0">
              <a:effectLst>
                <a:outerShdw blurRad="38100" dist="38100" dir="2700000" algn="tl">
                  <a:srgbClr val="000000"/>
                </a:outerShdw>
              </a:effectLst>
              <a:ea typeface="ＭＳ Ｐゴシック" pitchFamily="-111" charset="-128"/>
            </a:endParaRPr>
          </a:p>
        </p:txBody>
      </p:sp>
      <p:sp>
        <p:nvSpPr>
          <p:cNvPr id="239618" name="Rectangle 2"/>
          <p:cNvSpPr>
            <a:spLocks noGrp="1" noChangeArrowheads="1"/>
          </p:cNvSpPr>
          <p:nvPr>
            <p:ph type="title" idx="4294967295"/>
          </p:nvPr>
        </p:nvSpPr>
        <p:spPr>
          <a:xfrm>
            <a:off x="929640" y="304800"/>
            <a:ext cx="7376160" cy="838200"/>
          </a:xfrm>
        </p:spPr>
        <p:txBody>
          <a:bodyPr rtlCol="0">
            <a:normAutofit/>
          </a:bodyPr>
          <a:lstStyle/>
          <a:p>
            <a:pPr eaLnBrk="1" fontAlgn="auto" hangingPunct="1">
              <a:spcAft>
                <a:spcPts val="0"/>
              </a:spcAft>
              <a:defRPr/>
            </a:pPr>
            <a:r>
              <a:rPr lang="en-US" sz="3600" dirty="0" smtClean="0">
                <a:solidFill>
                  <a:schemeClr val="accent1">
                    <a:lumMod val="75000"/>
                  </a:schemeClr>
                </a:solidFill>
              </a:rPr>
              <a:t>Publication Examples</a:t>
            </a:r>
            <a:endParaRPr lang="en-US" sz="3600" dirty="0" smtClean="0">
              <a:solidFill>
                <a:srgbClr val="FF6600"/>
              </a:solidFill>
            </a:endParaRPr>
          </a:p>
        </p:txBody>
      </p:sp>
      <p:sp>
        <p:nvSpPr>
          <p:cNvPr id="61444" name="Rectangle 3"/>
          <p:cNvSpPr>
            <a:spLocks noGrp="1" noChangeArrowheads="1"/>
          </p:cNvSpPr>
          <p:nvPr>
            <p:ph type="body" idx="4294967295"/>
          </p:nvPr>
        </p:nvSpPr>
        <p:spPr>
          <a:xfrm>
            <a:off x="929640" y="1295400"/>
            <a:ext cx="7531972" cy="4038600"/>
          </a:xfrm>
        </p:spPr>
        <p:txBody>
          <a:bodyPr/>
          <a:lstStyle/>
          <a:p>
            <a:pPr eaLnBrk="1" hangingPunct="1">
              <a:spcBef>
                <a:spcPts val="0"/>
              </a:spcBef>
              <a:spcAft>
                <a:spcPts val="1800"/>
              </a:spcAft>
              <a:buFont typeface="Wingdings" pitchFamily="2" charset="2"/>
              <a:buNone/>
            </a:pPr>
            <a:r>
              <a:rPr lang="en-US" sz="2400" dirty="0" smtClean="0"/>
              <a:t>Required for: </a:t>
            </a:r>
          </a:p>
          <a:p>
            <a:pPr lvl="1">
              <a:spcBef>
                <a:spcPts val="0"/>
              </a:spcBef>
              <a:spcAft>
                <a:spcPts val="1800"/>
              </a:spcAft>
              <a:buClr>
                <a:schemeClr val="tx1"/>
              </a:buClr>
              <a:buFont typeface="Arial" panose="020B0604020202020204" pitchFamily="34" charset="0"/>
              <a:buChar char="•"/>
            </a:pPr>
            <a:r>
              <a:rPr lang="en-US" sz="2400" dirty="0" smtClean="0">
                <a:solidFill>
                  <a:srgbClr val="363ACA"/>
                </a:solidFill>
              </a:rPr>
              <a:t>Promotions</a:t>
            </a:r>
          </a:p>
          <a:p>
            <a:pPr lvl="1">
              <a:spcBef>
                <a:spcPts val="0"/>
              </a:spcBef>
              <a:spcAft>
                <a:spcPts val="1800"/>
              </a:spcAft>
              <a:buFont typeface="Arial" panose="020B0604020202020204" pitchFamily="34" charset="0"/>
              <a:buChar char="•"/>
            </a:pPr>
            <a:r>
              <a:rPr lang="en-US" sz="2400" dirty="0" smtClean="0"/>
              <a:t>Accelerations</a:t>
            </a:r>
          </a:p>
          <a:p>
            <a:pPr lvl="1">
              <a:spcBef>
                <a:spcPts val="0"/>
              </a:spcBef>
              <a:spcAft>
                <a:spcPts val="1800"/>
              </a:spcAft>
              <a:buFont typeface="Arial" panose="020B0604020202020204" pitchFamily="34" charset="0"/>
              <a:buChar char="•"/>
            </a:pPr>
            <a:r>
              <a:rPr lang="en-US" sz="2400" dirty="0" smtClean="0"/>
              <a:t>Upper Level Merits (Advisor FT VII – IX)</a:t>
            </a:r>
          </a:p>
          <a:p>
            <a:pPr marL="0" indent="0">
              <a:spcBef>
                <a:spcPts val="0"/>
              </a:spcBef>
              <a:spcAft>
                <a:spcPts val="1800"/>
              </a:spcAft>
              <a:buNone/>
            </a:pPr>
            <a:r>
              <a:rPr lang="en-US" sz="2400" dirty="0" smtClean="0"/>
              <a:t>Choose </a:t>
            </a:r>
            <a:r>
              <a:rPr lang="en-US" sz="2400" b="1" dirty="0" smtClean="0">
                <a:solidFill>
                  <a:srgbClr val="363ACA"/>
                </a:solidFill>
              </a:rPr>
              <a:t>3</a:t>
            </a:r>
            <a:r>
              <a:rPr lang="en-US" sz="2400" dirty="0" smtClean="0"/>
              <a:t> that best represent your work </a:t>
            </a:r>
          </a:p>
          <a:p>
            <a:pPr lvl="1">
              <a:spcBef>
                <a:spcPts val="0"/>
              </a:spcBef>
              <a:spcAft>
                <a:spcPts val="1800"/>
              </a:spcAft>
              <a:buFont typeface="Arial" panose="020B0604020202020204" pitchFamily="34" charset="0"/>
              <a:buChar char="•"/>
            </a:pPr>
            <a:r>
              <a:rPr lang="en-US" sz="2400" dirty="0" smtClean="0"/>
              <a:t>Describe all 3 on a single page preceding the examples (summary)</a:t>
            </a:r>
          </a:p>
        </p:txBody>
      </p:sp>
    </p:spTree>
    <p:extLst>
      <p:ext uri="{BB962C8B-B14F-4D97-AF65-F5344CB8AC3E}">
        <p14:creationId xmlns:p14="http://schemas.microsoft.com/office/powerpoint/2010/main" val="213367163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txBox="1">
            <a:spLocks noGrp="1"/>
          </p:cNvSpPr>
          <p:nvPr/>
        </p:nvSpPr>
        <p:spPr bwMode="auto">
          <a:xfrm>
            <a:off x="6553200" y="6245225"/>
            <a:ext cx="2133600" cy="476250"/>
          </a:xfrm>
          <a:prstGeom prst="rect">
            <a:avLst/>
          </a:prstGeom>
          <a:noFill/>
          <a:ln>
            <a:miter lim="800000"/>
            <a:headEnd/>
            <a:tailEnd/>
          </a:ln>
        </p:spPr>
        <p:txBody>
          <a:bodyPr anchor="b"/>
          <a:lstStyle/>
          <a:p>
            <a:pPr algn="r" fontAlgn="auto">
              <a:spcBef>
                <a:spcPts val="0"/>
              </a:spcBef>
              <a:spcAft>
                <a:spcPts val="0"/>
              </a:spcAft>
              <a:defRPr/>
            </a:pPr>
            <a:endParaRPr lang="en-US" sz="1400" dirty="0">
              <a:effectLst>
                <a:outerShdw blurRad="38100" dist="38100" dir="2700000" algn="tl">
                  <a:srgbClr val="000000"/>
                </a:outerShdw>
              </a:effectLst>
              <a:ea typeface="ＭＳ Ｐゴシック" pitchFamily="-111" charset="-128"/>
            </a:endParaRPr>
          </a:p>
        </p:txBody>
      </p:sp>
      <p:sp>
        <p:nvSpPr>
          <p:cNvPr id="240642" name="Rectangle 2"/>
          <p:cNvSpPr>
            <a:spLocks noGrp="1" noChangeArrowheads="1"/>
          </p:cNvSpPr>
          <p:nvPr>
            <p:ph type="title" idx="4294967295"/>
          </p:nvPr>
        </p:nvSpPr>
        <p:spPr>
          <a:xfrm>
            <a:off x="859809" y="380574"/>
            <a:ext cx="7315200" cy="563563"/>
          </a:xfrm>
        </p:spPr>
        <p:txBody>
          <a:bodyPr rtlCol="0">
            <a:noAutofit/>
          </a:bodyPr>
          <a:lstStyle/>
          <a:p>
            <a:pPr eaLnBrk="1" fontAlgn="auto" hangingPunct="1">
              <a:spcAft>
                <a:spcPts val="0"/>
              </a:spcAft>
              <a:defRPr/>
            </a:pPr>
            <a:r>
              <a:rPr lang="en-US" sz="3300" dirty="0" smtClean="0"/>
              <a:t> </a:t>
            </a:r>
            <a:r>
              <a:rPr lang="en-US" sz="3300" dirty="0" smtClean="0">
                <a:solidFill>
                  <a:schemeClr val="accent1">
                    <a:lumMod val="75000"/>
                  </a:schemeClr>
                </a:solidFill>
              </a:rPr>
              <a:t>Confidential</a:t>
            </a:r>
            <a:r>
              <a:rPr lang="en-US" sz="3300" dirty="0" smtClean="0"/>
              <a:t> </a:t>
            </a:r>
            <a:r>
              <a:rPr lang="en-US" sz="3300" dirty="0" smtClean="0">
                <a:solidFill>
                  <a:schemeClr val="accent1">
                    <a:lumMod val="75000"/>
                  </a:schemeClr>
                </a:solidFill>
              </a:rPr>
              <a:t>Letters of Evaluation</a:t>
            </a:r>
            <a:r>
              <a:rPr lang="en-US" sz="3600" dirty="0" smtClean="0"/>
              <a:t/>
            </a:r>
            <a:br>
              <a:rPr lang="en-US" sz="3600" dirty="0" smtClean="0"/>
            </a:br>
            <a:endParaRPr lang="en-US" sz="3600" dirty="0" smtClean="0">
              <a:solidFill>
                <a:srgbClr val="FF6600"/>
              </a:solidFill>
            </a:endParaRPr>
          </a:p>
        </p:txBody>
      </p:sp>
      <p:sp>
        <p:nvSpPr>
          <p:cNvPr id="240643" name="Rectangle 3"/>
          <p:cNvSpPr>
            <a:spLocks noGrp="1" noChangeArrowheads="1"/>
          </p:cNvSpPr>
          <p:nvPr>
            <p:ph type="body" sz="half" idx="4294967295"/>
          </p:nvPr>
        </p:nvSpPr>
        <p:spPr>
          <a:xfrm>
            <a:off x="859809" y="934825"/>
            <a:ext cx="7981666" cy="4663440"/>
          </a:xfrm>
        </p:spPr>
        <p:txBody>
          <a:bodyPr rtlCol="0">
            <a:noAutofit/>
          </a:bodyPr>
          <a:lstStyle/>
          <a:p>
            <a:pPr eaLnBrk="1" fontAlgn="auto" hangingPunct="1">
              <a:spcBef>
                <a:spcPts val="0"/>
              </a:spcBef>
              <a:spcAft>
                <a:spcPts val="600"/>
              </a:spcAft>
              <a:defRPr/>
            </a:pPr>
            <a:r>
              <a:rPr lang="en-US" sz="2000" dirty="0" smtClean="0"/>
              <a:t>Needed for: </a:t>
            </a:r>
          </a:p>
          <a:p>
            <a:pPr lvl="1" eaLnBrk="1" fontAlgn="auto" hangingPunct="1">
              <a:spcBef>
                <a:spcPts val="0"/>
              </a:spcBef>
              <a:spcAft>
                <a:spcPts val="0"/>
              </a:spcAft>
              <a:buFont typeface="Arial" pitchFamily="34" charset="0"/>
              <a:buChar char="•"/>
              <a:defRPr/>
            </a:pPr>
            <a:r>
              <a:rPr lang="en-US" sz="2000" dirty="0" smtClean="0">
                <a:ea typeface="ＭＳ Ｐゴシック" pitchFamily="-111" charset="-128"/>
              </a:rPr>
              <a:t>Definite Term to Indefinite Status</a:t>
            </a:r>
          </a:p>
          <a:p>
            <a:pPr lvl="1" eaLnBrk="1" fontAlgn="auto" hangingPunct="1">
              <a:spcBef>
                <a:spcPts val="0"/>
              </a:spcBef>
              <a:spcAft>
                <a:spcPts val="0"/>
              </a:spcAft>
              <a:buFont typeface="Arial" pitchFamily="34" charset="0"/>
              <a:buChar char="•"/>
              <a:defRPr/>
            </a:pPr>
            <a:r>
              <a:rPr lang="en-US" sz="2000" dirty="0" smtClean="0">
                <a:solidFill>
                  <a:srgbClr val="363ACA"/>
                </a:solidFill>
                <a:ea typeface="ＭＳ Ｐゴシック" pitchFamily="-111" charset="-128"/>
              </a:rPr>
              <a:t>Promotions</a:t>
            </a:r>
          </a:p>
          <a:p>
            <a:pPr lvl="1" eaLnBrk="1" fontAlgn="auto" hangingPunct="1">
              <a:spcBef>
                <a:spcPts val="0"/>
              </a:spcBef>
              <a:spcAft>
                <a:spcPts val="0"/>
              </a:spcAft>
              <a:buFont typeface="Arial" pitchFamily="34" charset="0"/>
              <a:buChar char="•"/>
              <a:defRPr/>
            </a:pPr>
            <a:r>
              <a:rPr lang="en-US" sz="2000" dirty="0" smtClean="0">
                <a:ea typeface="ＭＳ Ｐゴシック" pitchFamily="-111" charset="-128"/>
              </a:rPr>
              <a:t>Accelerations</a:t>
            </a:r>
          </a:p>
          <a:p>
            <a:pPr lvl="1" eaLnBrk="1" fontAlgn="auto" hangingPunct="1">
              <a:spcBef>
                <a:spcPts val="0"/>
              </a:spcBef>
              <a:spcAft>
                <a:spcPts val="0"/>
              </a:spcAft>
              <a:buFont typeface="Arial" pitchFamily="34" charset="0"/>
              <a:buChar char="•"/>
              <a:defRPr/>
            </a:pPr>
            <a:r>
              <a:rPr lang="en-US" sz="2000" dirty="0" smtClean="0">
                <a:ea typeface="ＭＳ Ｐゴシック" pitchFamily="-111" charset="-128"/>
              </a:rPr>
              <a:t>Merits Advisor FT VII to FT IX</a:t>
            </a:r>
          </a:p>
          <a:p>
            <a:pPr eaLnBrk="1" fontAlgn="auto" hangingPunct="1">
              <a:spcBef>
                <a:spcPts val="0"/>
              </a:spcBef>
              <a:spcAft>
                <a:spcPts val="600"/>
              </a:spcAft>
              <a:defRPr/>
            </a:pPr>
            <a:r>
              <a:rPr lang="en-US" sz="2000" dirty="0" smtClean="0"/>
              <a:t>Candidate provides names of up to 6 references; may also give names of those not suitable to serve as reference.  Recommend that you seek both internal and external references who understand your program.</a:t>
            </a:r>
          </a:p>
          <a:p>
            <a:pPr eaLnBrk="1" fontAlgn="auto" hangingPunct="1">
              <a:spcBef>
                <a:spcPts val="0"/>
              </a:spcBef>
              <a:spcAft>
                <a:spcPts val="600"/>
              </a:spcAft>
              <a:defRPr/>
            </a:pPr>
            <a:r>
              <a:rPr lang="en-US" sz="2000" dirty="0" smtClean="0"/>
              <a:t>Supervisor uses these and may add ones of their own. </a:t>
            </a:r>
          </a:p>
          <a:p>
            <a:pPr eaLnBrk="1" fontAlgn="auto" hangingPunct="1">
              <a:spcBef>
                <a:spcPts val="0"/>
              </a:spcBef>
              <a:spcAft>
                <a:spcPts val="600"/>
              </a:spcAft>
              <a:defRPr/>
            </a:pPr>
            <a:r>
              <a:rPr lang="en-US" sz="2000" dirty="0" smtClean="0"/>
              <a:t>All letters received are included with dossier.</a:t>
            </a:r>
          </a:p>
          <a:p>
            <a:pPr eaLnBrk="1" fontAlgn="auto" hangingPunct="1">
              <a:spcBef>
                <a:spcPts val="0"/>
              </a:spcBef>
              <a:spcAft>
                <a:spcPts val="600"/>
              </a:spcAft>
              <a:defRPr/>
            </a:pPr>
            <a:r>
              <a:rPr lang="en-US" sz="2000" dirty="0" smtClean="0"/>
              <a:t>Candidates will not see the letters.</a:t>
            </a:r>
          </a:p>
          <a:p>
            <a:pPr eaLnBrk="1" fontAlgn="auto" hangingPunct="1">
              <a:spcBef>
                <a:spcPts val="0"/>
              </a:spcBef>
              <a:spcAft>
                <a:spcPts val="600"/>
              </a:spcAft>
              <a:defRPr/>
            </a:pPr>
            <a:r>
              <a:rPr lang="en-US" sz="2000" dirty="0" smtClean="0"/>
              <a:t>Names must be entered online prior to </a:t>
            </a:r>
            <a:r>
              <a:rPr lang="en-US" sz="2000" b="1" dirty="0" smtClean="0"/>
              <a:t>January 19th</a:t>
            </a:r>
            <a:r>
              <a:rPr lang="en-US" sz="2000" dirty="0" smtClean="0"/>
              <a:t>. Supervisors will send out requests for letters of evaluations.</a:t>
            </a:r>
          </a:p>
          <a:p>
            <a:pPr lvl="1" eaLnBrk="1" fontAlgn="auto" hangingPunct="1">
              <a:spcAft>
                <a:spcPts val="600"/>
              </a:spcAft>
              <a:buFont typeface="Wingdings" pitchFamily="2" charset="2"/>
              <a:buNone/>
              <a:defRPr/>
            </a:pPr>
            <a:endParaRPr lang="en-US" sz="2000" dirty="0" smtClean="0"/>
          </a:p>
          <a:p>
            <a:pPr lvl="1" eaLnBrk="1" fontAlgn="auto" hangingPunct="1">
              <a:spcAft>
                <a:spcPts val="600"/>
              </a:spcAft>
              <a:buFont typeface="Wingdings" pitchFamily="2" charset="2"/>
              <a:buChar char="Ø"/>
              <a:defRPr/>
            </a:pPr>
            <a:endParaRPr lang="en-US" sz="2000" dirty="0" smtClean="0"/>
          </a:p>
        </p:txBody>
      </p:sp>
    </p:spTree>
    <p:extLst>
      <p:ext uri="{BB962C8B-B14F-4D97-AF65-F5344CB8AC3E}">
        <p14:creationId xmlns:p14="http://schemas.microsoft.com/office/powerpoint/2010/main" val="38551521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txBox="1">
            <a:spLocks noGrp="1"/>
          </p:cNvSpPr>
          <p:nvPr/>
        </p:nvSpPr>
        <p:spPr bwMode="auto">
          <a:xfrm>
            <a:off x="6553200" y="6245225"/>
            <a:ext cx="2133600" cy="476250"/>
          </a:xfrm>
          <a:prstGeom prst="rect">
            <a:avLst/>
          </a:prstGeom>
          <a:noFill/>
          <a:ln>
            <a:miter lim="800000"/>
            <a:headEnd/>
            <a:tailEnd/>
          </a:ln>
        </p:spPr>
        <p:txBody>
          <a:bodyPr anchor="b"/>
          <a:lstStyle/>
          <a:p>
            <a:pPr algn="r" fontAlgn="auto">
              <a:spcBef>
                <a:spcPts val="0"/>
              </a:spcBef>
              <a:spcAft>
                <a:spcPts val="0"/>
              </a:spcAft>
              <a:defRPr/>
            </a:pPr>
            <a:endParaRPr lang="en-US" sz="1400" dirty="0">
              <a:effectLst>
                <a:outerShdw blurRad="38100" dist="38100" dir="2700000" algn="tl">
                  <a:srgbClr val="000000"/>
                </a:outerShdw>
              </a:effectLst>
              <a:ea typeface="ＭＳ Ｐゴシック" pitchFamily="-111" charset="-128"/>
            </a:endParaRPr>
          </a:p>
        </p:txBody>
      </p:sp>
      <p:sp>
        <p:nvSpPr>
          <p:cNvPr id="240642" name="Rectangle 2"/>
          <p:cNvSpPr>
            <a:spLocks noGrp="1" noChangeArrowheads="1"/>
          </p:cNvSpPr>
          <p:nvPr>
            <p:ph type="title" idx="4294967295"/>
          </p:nvPr>
        </p:nvSpPr>
        <p:spPr>
          <a:xfrm>
            <a:off x="975359" y="480218"/>
            <a:ext cx="7199649" cy="563563"/>
          </a:xfrm>
        </p:spPr>
        <p:txBody>
          <a:bodyPr rtlCol="0">
            <a:normAutofit fontScale="90000"/>
          </a:bodyPr>
          <a:lstStyle/>
          <a:p>
            <a:pPr eaLnBrk="1" fontAlgn="auto" hangingPunct="1">
              <a:spcAft>
                <a:spcPts val="0"/>
              </a:spcAft>
              <a:defRPr/>
            </a:pPr>
            <a:r>
              <a:rPr lang="en-US" sz="5400" dirty="0" smtClean="0"/>
              <a:t> </a:t>
            </a:r>
            <a:r>
              <a:rPr lang="en-US" sz="3700" dirty="0" smtClean="0">
                <a:solidFill>
                  <a:schemeClr val="accent1">
                    <a:lumMod val="75000"/>
                  </a:schemeClr>
                </a:solidFill>
              </a:rPr>
              <a:t>Confidential Letters of Evaluation</a:t>
            </a:r>
            <a:r>
              <a:rPr lang="en-US" sz="3600" dirty="0" smtClean="0">
                <a:solidFill>
                  <a:schemeClr val="accent1">
                    <a:lumMod val="75000"/>
                  </a:schemeClr>
                </a:solidFill>
              </a:rPr>
              <a:t> </a:t>
            </a:r>
            <a:r>
              <a:rPr lang="en-US" sz="3100" dirty="0" smtClean="0">
                <a:solidFill>
                  <a:schemeClr val="accent1">
                    <a:lumMod val="75000"/>
                  </a:schemeClr>
                </a:solidFill>
              </a:rPr>
              <a:t>(continued)</a:t>
            </a:r>
            <a:r>
              <a:rPr lang="en-US" sz="3100" dirty="0" smtClean="0"/>
              <a:t/>
            </a:r>
            <a:br>
              <a:rPr lang="en-US" sz="3100" dirty="0" smtClean="0"/>
            </a:br>
            <a:endParaRPr lang="en-US" sz="3100" dirty="0" smtClean="0">
              <a:solidFill>
                <a:srgbClr val="FF6600"/>
              </a:solidFill>
            </a:endParaRPr>
          </a:p>
        </p:txBody>
      </p:sp>
      <p:sp>
        <p:nvSpPr>
          <p:cNvPr id="240643" name="Rectangle 3"/>
          <p:cNvSpPr>
            <a:spLocks noGrp="1" noChangeArrowheads="1"/>
          </p:cNvSpPr>
          <p:nvPr>
            <p:ph type="body" sz="half" idx="4294967295"/>
          </p:nvPr>
        </p:nvSpPr>
        <p:spPr>
          <a:xfrm>
            <a:off x="764275" y="1190031"/>
            <a:ext cx="8077200" cy="4191000"/>
          </a:xfrm>
        </p:spPr>
        <p:txBody>
          <a:bodyPr rtlCol="0">
            <a:normAutofit/>
          </a:bodyPr>
          <a:lstStyle/>
          <a:p>
            <a:pPr fontAlgn="auto">
              <a:spcBef>
                <a:spcPts val="0"/>
              </a:spcBef>
              <a:spcAft>
                <a:spcPts val="1200"/>
              </a:spcAft>
              <a:defRPr/>
            </a:pPr>
            <a:r>
              <a:rPr lang="en-US" sz="2400" dirty="0" smtClean="0"/>
              <a:t>Select people to write confidential letters of evaluation who can truly evaluate your program.</a:t>
            </a:r>
            <a:endParaRPr lang="en-US" sz="2000" dirty="0" smtClean="0">
              <a:ea typeface="ＭＳ Ｐゴシック" pitchFamily="-111" charset="-128"/>
            </a:endParaRPr>
          </a:p>
          <a:p>
            <a:pPr fontAlgn="auto">
              <a:spcBef>
                <a:spcPts val="0"/>
              </a:spcBef>
              <a:spcAft>
                <a:spcPts val="1200"/>
              </a:spcAft>
              <a:defRPr/>
            </a:pPr>
            <a:r>
              <a:rPr lang="en-US" sz="2400" u="sng" dirty="0" smtClean="0"/>
              <a:t>You</a:t>
            </a:r>
            <a:r>
              <a:rPr lang="en-US" sz="2400" dirty="0" smtClean="0"/>
              <a:t> are responsible for providing your program information to the evaluators.</a:t>
            </a:r>
            <a:endParaRPr lang="en-US" sz="2400" u="sng" dirty="0" smtClean="0"/>
          </a:p>
          <a:p>
            <a:pPr fontAlgn="auto">
              <a:spcBef>
                <a:spcPts val="0"/>
              </a:spcBef>
              <a:spcAft>
                <a:spcPts val="1200"/>
              </a:spcAft>
              <a:defRPr/>
            </a:pPr>
            <a:r>
              <a:rPr lang="en-US" sz="2400" dirty="0" smtClean="0"/>
              <a:t>IF, the CD/Supervisor add names, it is </a:t>
            </a:r>
            <a:r>
              <a:rPr lang="en-US" sz="2400" u="sng" dirty="0" smtClean="0"/>
              <a:t>their</a:t>
            </a:r>
            <a:r>
              <a:rPr lang="en-US" sz="2400" dirty="0" smtClean="0"/>
              <a:t> responsibility to share the candidates PR or other materials for review with the requested evaluator.</a:t>
            </a:r>
            <a:endParaRPr lang="en-US" sz="2400" u="sng" dirty="0" smtClean="0"/>
          </a:p>
          <a:p>
            <a:pPr fontAlgn="auto">
              <a:spcBef>
                <a:spcPts val="0"/>
              </a:spcBef>
              <a:spcAft>
                <a:spcPts val="1200"/>
              </a:spcAft>
              <a:defRPr/>
            </a:pPr>
            <a:r>
              <a:rPr lang="en-US" sz="2400" dirty="0" smtClean="0"/>
              <a:t>The CD/Supervisor writes review after letters from other evaluators are received.</a:t>
            </a:r>
          </a:p>
          <a:p>
            <a:pPr lvl="1" eaLnBrk="1" fontAlgn="auto" hangingPunct="1">
              <a:lnSpc>
                <a:spcPct val="90000"/>
              </a:lnSpc>
              <a:spcAft>
                <a:spcPts val="0"/>
              </a:spcAft>
              <a:buFont typeface="Wingdings" pitchFamily="2" charset="2"/>
              <a:buNone/>
              <a:defRPr/>
            </a:pPr>
            <a:endParaRPr lang="en-US" sz="2000" dirty="0" smtClean="0"/>
          </a:p>
          <a:p>
            <a:pPr lvl="1" eaLnBrk="1" fontAlgn="auto" hangingPunct="1">
              <a:lnSpc>
                <a:spcPct val="90000"/>
              </a:lnSpc>
              <a:spcAft>
                <a:spcPts val="0"/>
              </a:spcAft>
              <a:buFont typeface="Wingdings" pitchFamily="2" charset="2"/>
              <a:buChar char="Ø"/>
              <a:defRPr/>
            </a:pPr>
            <a:endParaRPr lang="en-US" sz="2000" dirty="0" smtClean="0"/>
          </a:p>
        </p:txBody>
      </p:sp>
    </p:spTree>
    <p:extLst>
      <p:ext uri="{BB962C8B-B14F-4D97-AF65-F5344CB8AC3E}">
        <p14:creationId xmlns:p14="http://schemas.microsoft.com/office/powerpoint/2010/main" val="78519108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925" y="93663"/>
            <a:ext cx="8229600" cy="653410"/>
          </a:xfrm>
        </p:spPr>
        <p:txBody>
          <a:bodyPr/>
          <a:lstStyle/>
          <a:p>
            <a:r>
              <a:rPr lang="en-US" sz="3200" dirty="0" smtClean="0">
                <a:solidFill>
                  <a:schemeClr val="accent1">
                    <a:lumMod val="75000"/>
                  </a:schemeClr>
                </a:solidFill>
              </a:rPr>
              <a:t>Recent Changes for Confidential Letters</a:t>
            </a:r>
            <a:br>
              <a:rPr lang="en-US" sz="3200" dirty="0" smtClean="0">
                <a:solidFill>
                  <a:schemeClr val="accent1">
                    <a:lumMod val="75000"/>
                  </a:schemeClr>
                </a:solidFill>
              </a:rPr>
            </a:br>
            <a:r>
              <a:rPr lang="en-US" sz="3200" dirty="0" smtClean="0">
                <a:solidFill>
                  <a:schemeClr val="accent1">
                    <a:lumMod val="75000"/>
                  </a:schemeClr>
                </a:solidFill>
              </a:rPr>
              <a:t> </a:t>
            </a:r>
            <a:r>
              <a:rPr lang="en-US" sz="3200" dirty="0">
                <a:solidFill>
                  <a:schemeClr val="accent1">
                    <a:lumMod val="75000"/>
                  </a:schemeClr>
                </a:solidFill>
              </a:rPr>
              <a:t>of </a:t>
            </a:r>
            <a:r>
              <a:rPr lang="en-US" sz="3200" dirty="0" smtClean="0">
                <a:solidFill>
                  <a:schemeClr val="accent1">
                    <a:lumMod val="75000"/>
                  </a:schemeClr>
                </a:solidFill>
              </a:rPr>
              <a:t>Evaluation</a:t>
            </a:r>
            <a:endParaRPr lang="en-US" dirty="0">
              <a:solidFill>
                <a:schemeClr val="accent1">
                  <a:lumMod val="75000"/>
                </a:schemeClr>
              </a:solidFill>
            </a:endParaRPr>
          </a:p>
        </p:txBody>
      </p:sp>
      <p:sp>
        <p:nvSpPr>
          <p:cNvPr id="3" name="Content Placeholder 2"/>
          <p:cNvSpPr>
            <a:spLocks noGrp="1"/>
          </p:cNvSpPr>
          <p:nvPr>
            <p:ph idx="1"/>
          </p:nvPr>
        </p:nvSpPr>
        <p:spPr>
          <a:xfrm>
            <a:off x="900752" y="779771"/>
            <a:ext cx="7342496" cy="4159155"/>
          </a:xfrm>
        </p:spPr>
        <p:txBody>
          <a:bodyPr/>
          <a:lstStyle/>
          <a:p>
            <a:pPr>
              <a:spcBef>
                <a:spcPts val="0"/>
              </a:spcBef>
              <a:spcAft>
                <a:spcPts val="1200"/>
              </a:spcAft>
            </a:pPr>
            <a:r>
              <a:rPr lang="en-US" sz="2000" dirty="0" smtClean="0"/>
              <a:t>Academics </a:t>
            </a:r>
            <a:r>
              <a:rPr lang="en-US" sz="2000" dirty="0"/>
              <a:t>can solicit </a:t>
            </a:r>
            <a:r>
              <a:rPr lang="en-US" sz="2000" dirty="0" smtClean="0"/>
              <a:t>confidential letters </a:t>
            </a:r>
            <a:r>
              <a:rPr lang="en-US" sz="2000" dirty="0"/>
              <a:t>of evaluation from academics within their </a:t>
            </a:r>
            <a:r>
              <a:rPr lang="en-US" sz="2000" b="1" dirty="0"/>
              <a:t>“home” county</a:t>
            </a:r>
            <a:r>
              <a:rPr lang="en-US" sz="2000" dirty="0" smtClean="0"/>
              <a:t>.</a:t>
            </a:r>
          </a:p>
          <a:p>
            <a:pPr>
              <a:spcBef>
                <a:spcPts val="0"/>
              </a:spcBef>
              <a:spcAft>
                <a:spcPts val="1200"/>
              </a:spcAft>
            </a:pPr>
            <a:r>
              <a:rPr lang="en-US" sz="2000" dirty="0" smtClean="0"/>
              <a:t>Confidential Letters </a:t>
            </a:r>
            <a:r>
              <a:rPr lang="en-US" sz="2000" dirty="0"/>
              <a:t>of evaluation are not currently required for </a:t>
            </a:r>
            <a:r>
              <a:rPr lang="en-US" sz="2000" b="1" dirty="0"/>
              <a:t>Academic Coordinators or Administrators</a:t>
            </a:r>
            <a:r>
              <a:rPr lang="en-US" sz="2000" dirty="0"/>
              <a:t>.  To fully evaluate cases, the candidate and/or the supervisor will solicit letters of evaluation at least every 6 years, making this a minimum requirement</a:t>
            </a:r>
            <a:r>
              <a:rPr lang="en-US" sz="2000" dirty="0" smtClean="0"/>
              <a:t>.</a:t>
            </a:r>
          </a:p>
          <a:p>
            <a:pPr>
              <a:spcBef>
                <a:spcPts val="0"/>
              </a:spcBef>
              <a:spcAft>
                <a:spcPts val="1200"/>
              </a:spcAft>
            </a:pPr>
            <a:r>
              <a:rPr lang="en-US" sz="2000" dirty="0"/>
              <a:t>For candidates in SSPs, the </a:t>
            </a:r>
            <a:r>
              <a:rPr lang="en-US" sz="2000" b="1" dirty="0"/>
              <a:t>SSP Director </a:t>
            </a:r>
            <a:r>
              <a:rPr lang="en-US" sz="2000" dirty="0"/>
              <a:t>will provide letters of evaluation in addition to the CDs.  For example , Directors for the following SSPs: IPM, MG, YFC (NFCS, 4-H</a:t>
            </a:r>
            <a:r>
              <a:rPr lang="en-US" sz="2000" dirty="0" smtClean="0"/>
              <a:t>).</a:t>
            </a:r>
          </a:p>
          <a:p>
            <a:pPr>
              <a:spcBef>
                <a:spcPts val="0"/>
              </a:spcBef>
              <a:spcAft>
                <a:spcPts val="1200"/>
              </a:spcAft>
            </a:pPr>
            <a:r>
              <a:rPr lang="en-US" sz="2000" dirty="0" smtClean="0"/>
              <a:t>For candidates assigned to </a:t>
            </a:r>
            <a:r>
              <a:rPr lang="en-US" sz="2000" b="1" dirty="0" smtClean="0"/>
              <a:t>multiple counties</a:t>
            </a:r>
            <a:r>
              <a:rPr lang="en-US" sz="2000" dirty="0" smtClean="0"/>
              <a:t>, </a:t>
            </a:r>
            <a:r>
              <a:rPr lang="en-US" sz="2000" dirty="0"/>
              <a:t>the primary County Director will be responsible for completing an academic’s evaluation with input from all other cross-County Directors.  A secondary County Director, if desired, may submit a separate independent evaluation directly to the APU for uploading.</a:t>
            </a:r>
          </a:p>
          <a:p>
            <a:pPr>
              <a:spcBef>
                <a:spcPts val="0"/>
              </a:spcBef>
              <a:spcAft>
                <a:spcPts val="1200"/>
              </a:spcAft>
            </a:pPr>
            <a:endParaRPr lang="en-US" sz="2000"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48567198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txBox="1">
            <a:spLocks noGrp="1"/>
          </p:cNvSpPr>
          <p:nvPr/>
        </p:nvSpPr>
        <p:spPr bwMode="auto">
          <a:xfrm>
            <a:off x="6553200" y="6245225"/>
            <a:ext cx="2133600" cy="476250"/>
          </a:xfrm>
          <a:prstGeom prst="rect">
            <a:avLst/>
          </a:prstGeom>
          <a:noFill/>
          <a:ln>
            <a:miter lim="800000"/>
            <a:headEnd/>
            <a:tailEnd/>
          </a:ln>
        </p:spPr>
        <p:txBody>
          <a:bodyPr anchor="b"/>
          <a:lstStyle/>
          <a:p>
            <a:pPr algn="r" fontAlgn="auto">
              <a:spcBef>
                <a:spcPts val="0"/>
              </a:spcBef>
              <a:spcAft>
                <a:spcPts val="0"/>
              </a:spcAft>
              <a:defRPr/>
            </a:pPr>
            <a:endParaRPr lang="en-US" sz="1400" dirty="0">
              <a:effectLst>
                <a:outerShdw blurRad="38100" dist="38100" dir="2700000" algn="tl">
                  <a:srgbClr val="000000"/>
                </a:outerShdw>
              </a:effectLst>
              <a:ea typeface="ＭＳ Ｐゴシック" pitchFamily="-111" charset="-128"/>
            </a:endParaRPr>
          </a:p>
        </p:txBody>
      </p:sp>
      <p:sp>
        <p:nvSpPr>
          <p:cNvPr id="65539" name="Rectangle 2"/>
          <p:cNvSpPr>
            <a:spLocks noGrp="1" noChangeArrowheads="1"/>
          </p:cNvSpPr>
          <p:nvPr>
            <p:ph type="title" idx="4294967295"/>
          </p:nvPr>
        </p:nvSpPr>
        <p:spPr>
          <a:xfrm>
            <a:off x="272955" y="341313"/>
            <a:ext cx="8229600" cy="1143000"/>
          </a:xfrm>
        </p:spPr>
        <p:txBody>
          <a:bodyPr/>
          <a:lstStyle/>
          <a:p>
            <a:pPr eaLnBrk="1" hangingPunct="1"/>
            <a:r>
              <a:rPr lang="en-US" dirty="0" smtClean="0">
                <a:solidFill>
                  <a:schemeClr val="accent1">
                    <a:lumMod val="75000"/>
                  </a:schemeClr>
                </a:solidFill>
              </a:rPr>
              <a:t>    </a:t>
            </a:r>
            <a:r>
              <a:rPr lang="en-US" sz="3600" dirty="0" smtClean="0">
                <a:solidFill>
                  <a:schemeClr val="accent1">
                    <a:lumMod val="75000"/>
                  </a:schemeClr>
                </a:solidFill>
              </a:rPr>
              <a:t>Other Documents</a:t>
            </a:r>
          </a:p>
        </p:txBody>
      </p:sp>
      <p:sp>
        <p:nvSpPr>
          <p:cNvPr id="65540" name="Rectangle 3"/>
          <p:cNvSpPr>
            <a:spLocks noGrp="1" noChangeArrowheads="1"/>
          </p:cNvSpPr>
          <p:nvPr>
            <p:ph type="body" sz="half" idx="4294967295"/>
          </p:nvPr>
        </p:nvSpPr>
        <p:spPr>
          <a:xfrm>
            <a:off x="914400" y="1600200"/>
            <a:ext cx="7435755" cy="3231107"/>
          </a:xfrm>
        </p:spPr>
        <p:txBody>
          <a:bodyPr/>
          <a:lstStyle/>
          <a:p>
            <a:pPr eaLnBrk="1" hangingPunct="1">
              <a:spcBef>
                <a:spcPts val="0"/>
              </a:spcBef>
              <a:spcAft>
                <a:spcPts val="1800"/>
              </a:spcAft>
            </a:pPr>
            <a:r>
              <a:rPr lang="en-US" sz="2800" dirty="0" smtClean="0"/>
              <a:t>Letters of publication acceptance (if applicable)</a:t>
            </a:r>
          </a:p>
          <a:p>
            <a:pPr eaLnBrk="1" hangingPunct="1">
              <a:spcBef>
                <a:spcPts val="0"/>
              </a:spcBef>
              <a:spcAft>
                <a:spcPts val="1800"/>
              </a:spcAft>
            </a:pPr>
            <a:r>
              <a:rPr lang="en-US" sz="2800" dirty="0" smtClean="0"/>
              <a:t>Sabbatical leave plan and report (if applicable)</a:t>
            </a:r>
          </a:p>
          <a:p>
            <a:pPr eaLnBrk="1" hangingPunct="1">
              <a:spcBef>
                <a:spcPts val="0"/>
              </a:spcBef>
              <a:spcAft>
                <a:spcPts val="1800"/>
              </a:spcAft>
            </a:pPr>
            <a:r>
              <a:rPr lang="en-US" sz="2800" dirty="0" smtClean="0"/>
              <a:t>Definitions of acronyms (if applicable)</a:t>
            </a:r>
          </a:p>
          <a:p>
            <a:pPr eaLnBrk="1" hangingPunct="1">
              <a:buFont typeface="Wingdings" pitchFamily="2" charset="2"/>
              <a:buNone/>
            </a:pPr>
            <a:r>
              <a:rPr lang="en-US" sz="2400" dirty="0" smtClean="0"/>
              <a:t>                                                </a:t>
            </a:r>
          </a:p>
        </p:txBody>
      </p:sp>
    </p:spTree>
    <p:extLst>
      <p:ext uri="{BB962C8B-B14F-4D97-AF65-F5344CB8AC3E}">
        <p14:creationId xmlns:p14="http://schemas.microsoft.com/office/powerpoint/2010/main" val="175768734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type="title" idx="4294967295"/>
          </p:nvPr>
        </p:nvSpPr>
        <p:spPr>
          <a:xfrm>
            <a:off x="941695" y="2100618"/>
            <a:ext cx="7315200" cy="1371600"/>
          </a:xfrm>
          <a:solidFill>
            <a:srgbClr val="009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3">
            <a:schemeClr val="accent1"/>
          </a:fillRef>
          <a:effectRef idx="2">
            <a:schemeClr val="accent1"/>
          </a:effectRef>
          <a:fontRef idx="minor">
            <a:schemeClr val="lt1"/>
          </a:fontRef>
        </p:style>
        <p:txBody>
          <a:bodyPr/>
          <a:lstStyle/>
          <a:p>
            <a:pPr eaLnBrk="1" hangingPunct="1"/>
            <a:r>
              <a:rPr lang="en-US" sz="4000" dirty="0" smtClean="0"/>
              <a:t>Questions about these dossier components?</a:t>
            </a:r>
          </a:p>
        </p:txBody>
      </p:sp>
    </p:spTree>
    <p:extLst>
      <p:ext uri="{BB962C8B-B14F-4D97-AF65-F5344CB8AC3E}">
        <p14:creationId xmlns:p14="http://schemas.microsoft.com/office/powerpoint/2010/main" val="91135199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idx="4294967295"/>
          </p:nvPr>
        </p:nvSpPr>
        <p:spPr>
          <a:xfrm>
            <a:off x="0" y="274638"/>
            <a:ext cx="8229600" cy="1143000"/>
          </a:xfrm>
        </p:spPr>
        <p:txBody>
          <a:bodyPr/>
          <a:lstStyle/>
          <a:p>
            <a:pPr eaLnBrk="1" hangingPunct="1"/>
            <a:r>
              <a:rPr lang="en-US" dirty="0" smtClean="0"/>
              <a:t>      </a:t>
            </a:r>
            <a:r>
              <a:rPr lang="en-US" sz="3600" dirty="0" smtClean="0">
                <a:solidFill>
                  <a:schemeClr val="accent1">
                    <a:lumMod val="75000"/>
                  </a:schemeClr>
                </a:solidFill>
              </a:rPr>
              <a:t>Need More Help?</a:t>
            </a:r>
          </a:p>
        </p:txBody>
      </p:sp>
      <p:sp>
        <p:nvSpPr>
          <p:cNvPr id="244739" name="Rectangle 3"/>
          <p:cNvSpPr>
            <a:spLocks noGrp="1" noChangeArrowheads="1"/>
          </p:cNvSpPr>
          <p:nvPr>
            <p:ph type="body" idx="4294967295"/>
          </p:nvPr>
        </p:nvSpPr>
        <p:spPr>
          <a:xfrm>
            <a:off x="914400" y="1398587"/>
            <a:ext cx="7574507" cy="4192587"/>
          </a:xfrm>
        </p:spPr>
        <p:txBody>
          <a:bodyPr rtlCol="0">
            <a:normAutofit fontScale="92500"/>
          </a:bodyPr>
          <a:lstStyle/>
          <a:p>
            <a:pPr fontAlgn="auto">
              <a:spcAft>
                <a:spcPts val="0"/>
              </a:spcAft>
              <a:buNone/>
              <a:defRPr/>
            </a:pPr>
            <a:r>
              <a:rPr lang="en-US" dirty="0"/>
              <a:t>Questions</a:t>
            </a:r>
            <a:r>
              <a:rPr lang="en-US" sz="4400" dirty="0"/>
              <a:t>: </a:t>
            </a:r>
          </a:p>
          <a:p>
            <a:pPr marL="0" indent="0" fontAlgn="auto">
              <a:spcAft>
                <a:spcPts val="0"/>
              </a:spcAft>
              <a:buNone/>
              <a:defRPr/>
            </a:pPr>
            <a:r>
              <a:rPr lang="en-US" sz="3600" dirty="0"/>
              <a:t>Chris Greer@ </a:t>
            </a:r>
            <a:r>
              <a:rPr lang="en-US" sz="3000" dirty="0">
                <a:solidFill>
                  <a:srgbClr val="363ACA"/>
                </a:solidFill>
                <a:hlinkClick r:id="rId2"/>
              </a:rPr>
              <a:t>cagreer@ucanr.edu</a:t>
            </a:r>
            <a:r>
              <a:rPr lang="en-US" sz="3600" dirty="0"/>
              <a:t> </a:t>
            </a:r>
            <a:r>
              <a:rPr lang="en-US" sz="2000" dirty="0"/>
              <a:t>(530) 750-1369</a:t>
            </a:r>
            <a:endParaRPr lang="en-US" sz="3600" dirty="0"/>
          </a:p>
          <a:p>
            <a:pPr marL="0" indent="0" fontAlgn="auto">
              <a:spcAft>
                <a:spcPts val="0"/>
              </a:spcAft>
              <a:buNone/>
              <a:defRPr/>
            </a:pPr>
            <a:r>
              <a:rPr lang="en-US" sz="3600" dirty="0"/>
              <a:t>or  Pam Tise @ </a:t>
            </a:r>
            <a:r>
              <a:rPr lang="en-US" sz="3000" dirty="0">
                <a:solidFill>
                  <a:srgbClr val="363ACA"/>
                </a:solidFill>
                <a:hlinkClick r:id="rId3"/>
              </a:rPr>
              <a:t>pdtise@ucanr.edu</a:t>
            </a:r>
            <a:r>
              <a:rPr lang="en-US" sz="3600" dirty="0"/>
              <a:t> </a:t>
            </a:r>
            <a:r>
              <a:rPr lang="en-US" sz="2000" dirty="0"/>
              <a:t>(530) 750-1281</a:t>
            </a:r>
            <a:endParaRPr lang="en-US" sz="3600" dirty="0"/>
          </a:p>
          <a:p>
            <a:pPr marL="0" indent="0" fontAlgn="auto">
              <a:spcAft>
                <a:spcPts val="0"/>
              </a:spcAft>
              <a:buNone/>
              <a:defRPr/>
            </a:pPr>
            <a:endParaRPr lang="en-US" sz="3600" dirty="0"/>
          </a:p>
          <a:p>
            <a:pPr marL="1588" indent="-1588" fontAlgn="auto">
              <a:spcAft>
                <a:spcPts val="0"/>
              </a:spcAft>
              <a:buNone/>
              <a:defRPr/>
            </a:pPr>
            <a:r>
              <a:rPr lang="en-US" dirty="0"/>
              <a:t>All forms, guidelines, slides, samples and policy information can be found on the APU website:</a:t>
            </a:r>
          </a:p>
          <a:p>
            <a:pPr marL="1588" indent="-1588" fontAlgn="auto">
              <a:spcAft>
                <a:spcPts val="0"/>
              </a:spcAft>
              <a:buNone/>
              <a:defRPr/>
            </a:pPr>
            <a:r>
              <a:rPr lang="en-US" dirty="0"/>
              <a:t>		             </a:t>
            </a:r>
            <a:r>
              <a:rPr lang="en-US" dirty="0">
                <a:solidFill>
                  <a:srgbClr val="363ACA"/>
                </a:solidFill>
                <a:hlinkClick r:id="rId4"/>
              </a:rPr>
              <a:t>http://ucanr.edu/academicpersonnel</a:t>
            </a:r>
            <a:endParaRPr lang="en-US" dirty="0">
              <a:solidFill>
                <a:srgbClr val="363ACA"/>
              </a:solidFill>
            </a:endParaRPr>
          </a:p>
          <a:p>
            <a:pPr marL="1588" indent="-1588" eaLnBrk="1" fontAlgn="auto" hangingPunct="1">
              <a:spcAft>
                <a:spcPts val="0"/>
              </a:spcAft>
              <a:buFont typeface="Wingdings" pitchFamily="2" charset="2"/>
              <a:buNone/>
              <a:defRPr/>
            </a:pPr>
            <a:endParaRPr lang="en-US" sz="2800" dirty="0" smtClean="0"/>
          </a:p>
          <a:p>
            <a:pPr marL="1588" indent="-1588" eaLnBrk="1" fontAlgn="auto" hangingPunct="1">
              <a:spcAft>
                <a:spcPts val="0"/>
              </a:spcAft>
              <a:buFont typeface="Wingdings" pitchFamily="2" charset="2"/>
              <a:buNone/>
              <a:defRPr/>
            </a:pPr>
            <a:endParaRPr lang="en-US" sz="2800" dirty="0" smtClean="0"/>
          </a:p>
          <a:p>
            <a:pPr marL="1588" indent="-1588" eaLnBrk="1" fontAlgn="auto" hangingPunct="1">
              <a:spcAft>
                <a:spcPts val="0"/>
              </a:spcAft>
              <a:buFont typeface="Wingdings" pitchFamily="2" charset="2"/>
              <a:buNone/>
              <a:defRPr/>
            </a:pPr>
            <a:endParaRPr lang="en-US" sz="2800" dirty="0" smtClean="0"/>
          </a:p>
          <a:p>
            <a:pPr marL="1588" indent="-1588" eaLnBrk="1" fontAlgn="auto" hangingPunct="1">
              <a:spcAft>
                <a:spcPts val="0"/>
              </a:spcAft>
              <a:buFont typeface="Wingdings" pitchFamily="2" charset="2"/>
              <a:buNone/>
              <a:defRPr/>
            </a:pPr>
            <a:endParaRPr lang="en-US" dirty="0" smtClean="0"/>
          </a:p>
          <a:p>
            <a:pPr algn="ctr" eaLnBrk="1" fontAlgn="auto" hangingPunct="1">
              <a:spcAft>
                <a:spcPts val="0"/>
              </a:spcAft>
              <a:buFont typeface="Wingdings" pitchFamily="2" charset="2"/>
              <a:buNone/>
              <a:defRPr/>
            </a:pPr>
            <a:endParaRPr lang="en-US" dirty="0" smtClean="0"/>
          </a:p>
          <a:p>
            <a:pPr algn="ctr" eaLnBrk="1" fontAlgn="auto" hangingPunct="1">
              <a:spcAft>
                <a:spcPts val="0"/>
              </a:spcAft>
              <a:buFont typeface="Wingdings" pitchFamily="2" charset="2"/>
              <a:buNone/>
              <a:defRPr/>
            </a:pPr>
            <a:endParaRPr lang="en-US" dirty="0" smtClean="0"/>
          </a:p>
        </p:txBody>
      </p:sp>
    </p:spTree>
    <p:extLst>
      <p:ext uri="{BB962C8B-B14F-4D97-AF65-F5344CB8AC3E}">
        <p14:creationId xmlns:p14="http://schemas.microsoft.com/office/powerpoint/2010/main" val="39581507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941695" y="122830"/>
            <a:ext cx="7257425" cy="1143000"/>
          </a:xfrm>
        </p:spPr>
        <p:txBody>
          <a:bodyPr/>
          <a:lstStyle/>
          <a:p>
            <a:pPr eaLnBrk="1" hangingPunct="1"/>
            <a:r>
              <a:rPr lang="en-US" sz="3600" dirty="0">
                <a:solidFill>
                  <a:schemeClr val="tx2"/>
                </a:solidFill>
                <a:ea typeface="ＭＳ Ｐゴシック"/>
                <a:cs typeface="ＭＳ Ｐゴシック"/>
              </a:rPr>
              <a:t>Outcomes</a:t>
            </a:r>
          </a:p>
        </p:txBody>
      </p:sp>
      <p:sp>
        <p:nvSpPr>
          <p:cNvPr id="10243" name="Rectangle 3"/>
          <p:cNvSpPr>
            <a:spLocks noGrp="1" noChangeArrowheads="1"/>
          </p:cNvSpPr>
          <p:nvPr>
            <p:ph type="body" idx="4294967295"/>
          </p:nvPr>
        </p:nvSpPr>
        <p:spPr>
          <a:xfrm>
            <a:off x="941696" y="1158240"/>
            <a:ext cx="7391400" cy="4150739"/>
          </a:xfrm>
        </p:spPr>
        <p:txBody>
          <a:bodyPr/>
          <a:lstStyle/>
          <a:p>
            <a:pPr eaLnBrk="1" hangingPunct="1">
              <a:lnSpc>
                <a:spcPct val="150000"/>
              </a:lnSpc>
            </a:pPr>
            <a:r>
              <a:rPr lang="en-US" sz="2800" dirty="0" smtClean="0"/>
              <a:t>Increased knowledge of procedures.</a:t>
            </a:r>
          </a:p>
          <a:p>
            <a:pPr eaLnBrk="1" hangingPunct="1"/>
            <a:r>
              <a:rPr lang="en-US" sz="2800" dirty="0" smtClean="0"/>
              <a:t>Understanding of the thematic PR format and required elements for Promotion  from FT V to FT VI.</a:t>
            </a:r>
          </a:p>
          <a:p>
            <a:pPr eaLnBrk="1" hangingPunct="1"/>
            <a:r>
              <a:rPr lang="en-US" sz="2800" dirty="0" smtClean="0"/>
              <a:t>Increased knowledge of how to develop a well written PR.</a:t>
            </a:r>
          </a:p>
          <a:p>
            <a:pPr eaLnBrk="1" hangingPunct="1"/>
            <a:r>
              <a:rPr lang="en-US" sz="2800" dirty="0" smtClean="0"/>
              <a:t> Answers to your PR questions. </a:t>
            </a:r>
          </a:p>
        </p:txBody>
      </p:sp>
    </p:spTree>
    <p:extLst>
      <p:ext uri="{BB962C8B-B14F-4D97-AF65-F5344CB8AC3E}">
        <p14:creationId xmlns:p14="http://schemas.microsoft.com/office/powerpoint/2010/main" val="215113200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idx="4294967295"/>
          </p:nvPr>
        </p:nvSpPr>
        <p:spPr>
          <a:xfrm>
            <a:off x="609600" y="514350"/>
            <a:ext cx="7772400" cy="457200"/>
          </a:xfrm>
        </p:spPr>
        <p:txBody>
          <a:bodyPr rtlCol="0">
            <a:noAutofit/>
          </a:bodyPr>
          <a:lstStyle/>
          <a:p>
            <a:pPr eaLnBrk="1" fontAlgn="auto" hangingPunct="1">
              <a:spcAft>
                <a:spcPts val="0"/>
              </a:spcAft>
              <a:defRPr/>
            </a:pPr>
            <a:r>
              <a:rPr lang="en-US" sz="3600" dirty="0" smtClean="0">
                <a:solidFill>
                  <a:schemeClr val="accent1">
                    <a:lumMod val="75000"/>
                  </a:schemeClr>
                </a:solidFill>
              </a:rPr>
              <a:t>Important Dates</a:t>
            </a:r>
          </a:p>
        </p:txBody>
      </p:sp>
      <p:graphicFrame>
        <p:nvGraphicFramePr>
          <p:cNvPr id="105582" name="Group 110"/>
          <p:cNvGraphicFramePr>
            <a:graphicFrameLocks noGrp="1"/>
          </p:cNvGraphicFramePr>
          <p:nvPr>
            <p:ph type="tbl" idx="4294967295"/>
            <p:extLst>
              <p:ext uri="{D42A27DB-BD31-4B8C-83A1-F6EECF244321}">
                <p14:modId xmlns:p14="http://schemas.microsoft.com/office/powerpoint/2010/main" val="3047349508"/>
              </p:ext>
            </p:extLst>
          </p:nvPr>
        </p:nvGraphicFramePr>
        <p:xfrm>
          <a:off x="427772" y="1492509"/>
          <a:ext cx="8344753" cy="3645979"/>
        </p:xfrm>
        <a:graphic>
          <a:graphicData uri="http://schemas.openxmlformats.org/drawingml/2006/table">
            <a:tbl>
              <a:tblPr>
                <a:tableStyleId>{22838BEF-8BB2-4498-84A7-C5851F593DF1}</a:tableStyleId>
              </a:tblPr>
              <a:tblGrid>
                <a:gridCol w="3738639"/>
                <a:gridCol w="1330603"/>
                <a:gridCol w="3275511"/>
              </a:tblGrid>
              <a:tr h="308962">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1600" u="none" strike="noStrike" cap="none" normalizeH="0" baseline="0" dirty="0" smtClean="0">
                          <a:ln>
                            <a:noFill/>
                          </a:ln>
                          <a:effectLst/>
                        </a:rPr>
                        <a:t>Topic</a:t>
                      </a:r>
                      <a:endParaRPr kumimoji="0" lang="en-US" sz="1600" b="1"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bg2">
                        <a:lumMod val="9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1600" u="none" strike="noStrike" cap="none" normalizeH="0" baseline="0" dirty="0" smtClean="0">
                          <a:ln>
                            <a:noFill/>
                          </a:ln>
                          <a:effectLst/>
                        </a:rPr>
                        <a:t>Date Due</a:t>
                      </a:r>
                      <a:endParaRPr kumimoji="0" lang="en-US" sz="1600" b="1"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bg2">
                        <a:lumMod val="9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1600" u="none" strike="noStrike" cap="none" normalizeH="0" baseline="0" dirty="0" smtClean="0">
                          <a:ln>
                            <a:noFill/>
                          </a:ln>
                          <a:effectLst/>
                        </a:rPr>
                        <a:t>Action</a:t>
                      </a:r>
                      <a:endParaRPr kumimoji="0" lang="en-US" sz="1600" b="1"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bg2">
                        <a:lumMod val="90000"/>
                      </a:schemeClr>
                    </a:solidFill>
                  </a:tcPr>
                </a:tc>
              </a:tr>
              <a:tr h="1207603">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Deadline for Academics to submit names so supervisor may request Confidential Letters of Evaluation</a:t>
                      </a:r>
                      <a:endParaRPr kumimoji="0" lang="en-US" sz="2000" b="0"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1/19/2015</a:t>
                      </a:r>
                      <a:endParaRPr kumimoji="0" lang="en-US" sz="2000" b="0"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Directors/Supervisors send out requests for letters of evaluation for Academics</a:t>
                      </a:r>
                      <a:endParaRPr kumimoji="0" lang="en-US" sz="2000" b="0"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r>
              <a:tr h="365085">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PR Dossiers Due (this includes Section C of the AE – Goals)</a:t>
                      </a:r>
                      <a:endParaRPr kumimoji="0" lang="en-US" sz="2000" b="0"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2/2/2015</a:t>
                      </a:r>
                      <a:endParaRPr kumimoji="0" lang="en-US" sz="2000" b="1"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Academic upload by 11:59 PM</a:t>
                      </a:r>
                      <a:endParaRPr kumimoji="0" lang="en-US" sz="2000" b="0"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r>
              <a:tr h="365085">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Confidential Letters</a:t>
                      </a:r>
                      <a:endParaRPr kumimoji="0" lang="en-US" sz="2000" b="0"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3/2/2015</a:t>
                      </a:r>
                      <a:endParaRPr kumimoji="0" lang="en-US" sz="2000" b="0"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Deadline for submission</a:t>
                      </a:r>
                      <a:endParaRPr kumimoji="0" lang="en-US" sz="2000" b="0"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r>
              <a:tr h="645925">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Review by supervisor for all actions – Upload into online system</a:t>
                      </a:r>
                      <a:endParaRPr kumimoji="0" lang="en-US" sz="2000" b="0"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3/16/2015 </a:t>
                      </a:r>
                      <a:endParaRPr kumimoji="0" lang="en-US" sz="2000" b="0"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111" charset="2"/>
                        <a:buNone/>
                        <a:tabLst/>
                      </a:pPr>
                      <a:r>
                        <a:rPr kumimoji="0" lang="en-US" sz="2000" u="none" strike="noStrike" cap="none" normalizeH="0" baseline="0" dirty="0" smtClean="0">
                          <a:ln>
                            <a:noFill/>
                          </a:ln>
                          <a:solidFill>
                            <a:schemeClr val="tx1"/>
                          </a:solidFill>
                          <a:effectLst/>
                        </a:rPr>
                        <a:t>Director/Supervisor meets with academic first</a:t>
                      </a:r>
                      <a:endParaRPr kumimoji="0" lang="en-US" sz="2000" b="0" i="0" u="none" strike="noStrike" cap="none" normalizeH="0" baseline="0" dirty="0" smtClean="0">
                        <a:ln>
                          <a:noFill/>
                        </a:ln>
                        <a:solidFill>
                          <a:schemeClr val="tx1"/>
                        </a:solidFill>
                        <a:effectLst/>
                        <a:latin typeface="Verdana" pitchFamily="34" charset="0"/>
                      </a:endParaRPr>
                    </a:p>
                  </a:txBody>
                  <a:tcPr marT="45717" marB="45717" horzOverflow="overflow">
                    <a:solidFill>
                      <a:schemeClr val="accent5">
                        <a:lumMod val="40000"/>
                        <a:lumOff val="60000"/>
                      </a:schemeClr>
                    </a:solidFill>
                  </a:tcPr>
                </a:tc>
              </a:tr>
            </a:tbl>
          </a:graphicData>
        </a:graphic>
      </p:graphicFrame>
    </p:spTree>
    <p:extLst>
      <p:ext uri="{BB962C8B-B14F-4D97-AF65-F5344CB8AC3E}">
        <p14:creationId xmlns:p14="http://schemas.microsoft.com/office/powerpoint/2010/main" val="421115684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idx="4294967295"/>
          </p:nvPr>
        </p:nvSpPr>
        <p:spPr>
          <a:xfrm>
            <a:off x="501650" y="274638"/>
            <a:ext cx="7727950" cy="789888"/>
          </a:xfrm>
        </p:spPr>
        <p:txBody>
          <a:bodyPr rtlCol="0">
            <a:normAutofit/>
          </a:bodyPr>
          <a:lstStyle/>
          <a:p>
            <a:pPr eaLnBrk="1" fontAlgn="auto" hangingPunct="1">
              <a:spcAft>
                <a:spcPts val="0"/>
              </a:spcAft>
              <a:defRPr/>
            </a:pPr>
            <a:r>
              <a:rPr lang="en-US" sz="3600" dirty="0" smtClean="0">
                <a:solidFill>
                  <a:schemeClr val="accent1">
                    <a:lumMod val="75000"/>
                  </a:schemeClr>
                </a:solidFill>
              </a:rPr>
              <a:t>Outcomes Check-in</a:t>
            </a:r>
          </a:p>
        </p:txBody>
      </p:sp>
      <p:sp>
        <p:nvSpPr>
          <p:cNvPr id="69635" name="Rectangle 3"/>
          <p:cNvSpPr>
            <a:spLocks noGrp="1" noChangeArrowheads="1"/>
          </p:cNvSpPr>
          <p:nvPr>
            <p:ph type="body" idx="4294967295"/>
          </p:nvPr>
        </p:nvSpPr>
        <p:spPr>
          <a:xfrm>
            <a:off x="911225" y="1312175"/>
            <a:ext cx="7318375" cy="2985505"/>
          </a:xfrm>
        </p:spPr>
        <p:style>
          <a:lnRef idx="2">
            <a:schemeClr val="accent1"/>
          </a:lnRef>
          <a:fillRef idx="1">
            <a:schemeClr val="lt1"/>
          </a:fillRef>
          <a:effectRef idx="0">
            <a:schemeClr val="accent1"/>
          </a:effectRef>
          <a:fontRef idx="minor">
            <a:schemeClr val="dk1"/>
          </a:fontRef>
        </p:style>
        <p:txBody>
          <a:bodyPr/>
          <a:lstStyle/>
          <a:p>
            <a:pPr marL="457200" indent="-457200" eaLnBrk="1" hangingPunct="1">
              <a:spcBef>
                <a:spcPts val="0"/>
              </a:spcBef>
              <a:spcAft>
                <a:spcPts val="1800"/>
              </a:spcAft>
              <a:buFont typeface="Wingdings" pitchFamily="2" charset="2"/>
              <a:buChar char="Ø"/>
            </a:pPr>
            <a:endParaRPr lang="en-US" sz="100" dirty="0" smtClean="0"/>
          </a:p>
          <a:p>
            <a:pPr eaLnBrk="1" hangingPunct="1">
              <a:spcBef>
                <a:spcPts val="0"/>
              </a:spcBef>
              <a:spcAft>
                <a:spcPts val="1800"/>
              </a:spcAft>
            </a:pPr>
            <a:r>
              <a:rPr lang="en-US" sz="2400" dirty="0" smtClean="0"/>
              <a:t>Has your knowledge of the  promotion process increased?</a:t>
            </a:r>
          </a:p>
          <a:p>
            <a:pPr eaLnBrk="1" hangingPunct="1">
              <a:spcBef>
                <a:spcPts val="0"/>
              </a:spcBef>
              <a:spcAft>
                <a:spcPts val="1800"/>
              </a:spcAft>
            </a:pPr>
            <a:r>
              <a:rPr lang="en-US" sz="2400" dirty="0" smtClean="0"/>
              <a:t>Has your knowledge of how to develop a well written PR increased?</a:t>
            </a:r>
          </a:p>
          <a:p>
            <a:pPr eaLnBrk="1" hangingPunct="1">
              <a:spcBef>
                <a:spcPts val="0"/>
              </a:spcBef>
              <a:spcAft>
                <a:spcPts val="1800"/>
              </a:spcAft>
            </a:pPr>
            <a:r>
              <a:rPr lang="en-US" sz="2400" dirty="0" smtClean="0"/>
              <a:t>Have all your PR questions been answered? </a:t>
            </a:r>
          </a:p>
          <a:p>
            <a:pPr marL="0" indent="0" eaLnBrk="1" hangingPunct="1">
              <a:buNone/>
            </a:pPr>
            <a:endParaRPr lang="en-US" sz="2800" dirty="0" smtClean="0"/>
          </a:p>
          <a:p>
            <a:pPr marL="0" indent="0" eaLnBrk="1" hangingPunct="1">
              <a:buNone/>
            </a:pPr>
            <a:endParaRPr lang="en-US" sz="2800" dirty="0" smtClean="0"/>
          </a:p>
        </p:txBody>
      </p:sp>
    </p:spTree>
    <p:extLst>
      <p:ext uri="{BB962C8B-B14F-4D97-AF65-F5344CB8AC3E}">
        <p14:creationId xmlns:p14="http://schemas.microsoft.com/office/powerpoint/2010/main" val="172989112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body" idx="4294967295"/>
          </p:nvPr>
        </p:nvSpPr>
        <p:spPr>
          <a:xfrm>
            <a:off x="1990725" y="1069398"/>
            <a:ext cx="4772025" cy="1381125"/>
          </a:xfrm>
          <a:solidFill>
            <a:srgbClr val="009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0">
            <a:schemeClr val="accent1"/>
          </a:lnRef>
          <a:fillRef idx="3">
            <a:schemeClr val="accent1"/>
          </a:fillRef>
          <a:effectRef idx="3">
            <a:schemeClr val="accent1"/>
          </a:effectRef>
          <a:fontRef idx="minor">
            <a:schemeClr val="lt1"/>
          </a:fontRef>
        </p:style>
        <p:txBody>
          <a:bodyPr/>
          <a:lstStyle/>
          <a:p>
            <a:pPr eaLnBrk="1" hangingPunct="1">
              <a:buFont typeface="Wingdings" pitchFamily="2" charset="2"/>
              <a:buNone/>
            </a:pPr>
            <a:endParaRPr lang="en-US" dirty="0" smtClean="0"/>
          </a:p>
          <a:p>
            <a:pPr algn="ctr" eaLnBrk="1" hangingPunct="1">
              <a:buFont typeface="Wingdings" pitchFamily="2" charset="2"/>
              <a:buNone/>
            </a:pPr>
            <a:r>
              <a:rPr lang="en-US" sz="3600" dirty="0" smtClean="0"/>
              <a:t>Questions?</a:t>
            </a:r>
          </a:p>
        </p:txBody>
      </p:sp>
      <p:sp>
        <p:nvSpPr>
          <p:cNvPr id="2" name="AutoShape 2" descr="data:image/jpeg;base64,/9j/4AAQSkZJRgABAQAAAQABAAD/2wCEAAkGBwgHBgkIBwgKCgkLDRYPDQwMDRsUFRAWIB0iIiAdHx8kKDQsJCYxJx8fLT0tMTU3Ojo6Iys/RD84QzQ5OjcBCgoKDQwNGg8PGjclHyU3Nzc3Nzc3Nzc3Nzc3Nzc3Nzc3Nzc3Nzc3Nzc3Nzc3Nzc3Nzc3Nzc3Nzc3Nzc3Nzc3N//AABEIAGQAZAMBIgACEQEDEQH/xAAbAAABBQEBAAAAAAAAAAAAAAAEAAIDBQYHAf/EADoQAAIBAwMCBAUCAwUJAAAAAAECAwAEEQUSITFBBhMiURRhcYGRIzJCscEVUtHw8QcWJCUzYoKS4f/EABkBAAIDAQAAAAAAAAAAAAAAAAIDAAEEBf/EACURAAICAQMDBAMAAAAAAAAAAAABAhEDBBIhMUFRBRMiYTJScf/aAAwDAQACEQMRAD8A6/IoKEUFI2JGHONuPvRMxPmHHvQV25VmkA/h5FZpuiE9kmWBb+IZqSQjDBeaAhvI7WJpZGOFTOKrbzxK0Q3wwZDkDBbGKqE4pckRaTzwwv8ArTIgHucV7HqdkshQXMZI7Bq5v43kkkuTJJ0KhsE9KD8N3QtlnyAS6Dr1FX7nNHQ0ujWZdTq/+8WlRkiS9iU5xy1WFlqlneEfDTrJn+6c1wW/lJkIz1Oa3/8As7uFEA3uAFPeijktjtX6fHBC07Ok5pUN8bbgf9ZP/avFv7dhnzVH1NNOZtfgIeoXPFNe9t8D9ZPb91ebw4yDkVCU0QN1pV459VKoUNnZd4IPFDai6pGGXB3Cqq41q2DqqsQ3cHpSubkSxb0bIHGKzyd2gaA5phOnlt/EcY96gXS4Uj3zOXVeh60xpoXiZWlWIoeS2enfFVcOoW8N01nZXstzbQ5ZpP3DPtkUiEa5YUYqrYL4pbzrsrGygbB+48VT6fC8DMXlhYHjAeh9enmkvHZxlWHBB4Aqu0+bD7V7nij+zr+mPl0W93psskoYSRKO2WxT7eDUom8tJ4REB0WXFQapdGWNN55UY4qm8z9YEcc9KuLOhqYSkvkzQzw3untFNettjmOEbzc5ry+nmV8iaXb29Zqr8Uzn4HT0/uvkGibxy1vCWPYZ+dSXHQLSy3xaa6E2mSyNqMKvLJgsD+412rS2zZR85461xHSdvxsbEjg12jRj/wAui+lNxHL9TVSQU/7qVeOfVSpxyjjWr3VwZUXO1lbIJ4FTJ4keLcvLtjI8sZzRGqSCRcFQfnWcntr1o2WxhDz9QVbDKPpWZryEk5MkttRvtQS9YawtnJNiMwsMmTPGAP8ACnPe6xbwjSLbww9hKo/UkS1k86UDuSR09zVRj+1JhFAskeqRMCsUCgZI75z1rYwatrXwj351C7Gq26GNoNSZFQr3xjk9KZCmqG5FXJh7h5Pi3S4lJcDJBBHPtU+nMDLzxTLieTV2WTy0W6MjeYUPpOaKi0+5tUEyPHNEzbT5bAnPTJHXGe9DNdka9Flji5kEXb4GRVWZDv8AvVzrTWlvptvsk33K4MxQjaMn8+3X/Spa3mEPxLROsOR6yOPlQKLXU6WTUQyxuIzWZ2lht1J4Q1btzaRAn+EGqLWGBWLb8qureKe/Fta2qgzS4VATgE4qTXQrSTS3tlp4e0q91C7VrS3kkRPUWAwOPY9z8q7RYwGOziVm/hGcjpWY8MPf2Olw6Rqdp8O0KjbNEcqwPfPvVxcah8BexWs7eYXGck4z9qfjjSOPrNQ80/oPbhiBz86VDTahMzn4EW5iHHrbnNKi3IzbWci8RTwx2qzw5S6Vx6e7L34qtk1aJwr6H5qXZBVppiAfnx0FCeJZfKvNmoMqwhjsFvgsQD7mhbe5udYuY01EmCwgRnCqVi9OQOp6nkdOTWdri2aItLhE2t28di9vDqOrObhk8wNDGDtPtkc02O80uewaK40m7vdQTcYb552BbPup9qdd/wBmK06QWSSPKMQyDJAPy3fzqGO5XYLa7vBZSuhUtHDkD2BOe/8AWjxN0Blqx1hatqURBJS74Mca4AY5H4ABJJ+VS6rf6lBHHCr2fnx7oC0IDSKuR3ydp6Dg44pXltLBpdq1lNFbxAswvpmKecMjGOScfbrihdQgspQGg1B9QvnQqI7K0PrPu2W/kuTRIr6PLSSygtry5i1+a0u26otoRI/X0qQ2AOnPHSjNHku9Qj3Je28jWygl7mbewAz0Qeo//aj0xL6wjaK+8Jm5hhBadrmy9anuxcrlVwD9wMGtD4cvb+2DXmh2ulx2Uh3SSWyogjPth2B478461GuC4SaZltVtrq6ikulgG1Dvk24ULk54H9BVpoMSXksRkN1HHEmfNhUko3bpWhfUm1bSXvLF31O7ZCzItoRIoyBkgDBHXIBPHvVJ4U1GS2uVuJ7SQ2tukgyse7y85JYj/wAcD7880H9NPvyimo9zaW+oSxSQ2B1K5ZbiMqJzH6kPz7VDFqt7ZX7213cGfy13CeaMF2H/AG0xry7vJYYpfJaGcsTKh27QoJIzjjgHBqJ7SHW7aJtJjLuiqiyCfDHcewPsMZzijeRVwzKoNu2AXHivRJpWknuL2CYn1qsAwT7/AIxSqpns4bSZ4LgGSRDgusoIb59KVZG4+DVtf7FTdectx58VvbTukg9MzAlvYBT1+1JHiunby4pI7xXLxQOQY5lHJTPUHGe9F3LeQHcKELts81nKjB4K8dftzVFqdxHa27WYigkfcdk0c7nbz7Hvz/nFPj8mKklBFgy7iWuNPEDbgrRtGshQ8EYJIPQfg0Pexx3M0P8AxO25mOJd2AoPsFPJPT6/KoYpLXTYYyt4l2ZU9UMlnloieTyzdc9+9Q3GoOxijE0m4v8AquEILD22524+w/FHTvgXarkvLqPSNN1IW2sCPUFkj8tY7eYr8KwPYdOfv/jHqvhp7ecT6VPbxxEgwzi8Y45PJIQbe3FS3N6ILFbDSNl+Lg5PnwK5DseQoOSctnHA5zjvVPL4b1mK8iEtnHJM2G8phuxnnkDtj7USYLQfY+LtQgRrS5gh1GPncsqKQ/vnIII49qNQ3q+VeQeFNFuLSWFSYIIlmYEknJHLK3YgLjoD2oKyviNQa2t/D9jJqBYwBEhQYc5UjGPnjn7mqFje2c+WZ7Yvk7YhgLzyAPzVplNG7jmhNsGRoNMgeQRXFtYLIs8D7tvpUgZO7qAB9zgUVplvBYm7srnV76y+HjEsExCpI7clt5O488ADHboeayUUmiCyTN9fS3DsPML+j1ZzuXDEcccnr/KKW3sry9ilutW9MhCTkKdwGOD3yCQP8ilyiMUuDR+KNNvtIv0v7G+jmV1LMElGW7cKT1+Q+1afwpJbm91+20ktcWEKRDJKjkrl0JPVcq3Tn8CudiG2uNSntbm9ub23trQ/DTIpPlsCMAjHTrx9K0PgXVmPh5LKFYAyNMJd4G9Q+CHGeDg5GPn86Gf4hJ/IvNdsYbu+3kWSbVCgSwiA45PC56c8E89j0r2mmfy2b9xLMW9M20cn5Dk4wSeOc0qz7n5Nai6/EyuotHtO4D6lQcfkVnd9tC52q7ZxvLr5gf7cY981s5bK2lRvOJyOnOKp7mG2iYokW8+55p2/bwkKWLerbKD4m3Emfhy/qyGaPbxjGCuSKmvr2JrRbSO3SRc7g5BznHXijRYmR8rGFHyFMl0zawDAk/SmKa8C5YX2Y7wvrUOmRzw31j8W0hXySZjHs7EEgE4IxVm15qMcVtJd62ZdPdyHMDhyMHhSvBUDOOfnVFJYYB4xt9qjfT8RZWRwu/Ppcjn3x78ValEB4po0sVmLC5fW/DmpWFzfxSBrezADuykEMWTJwQOSD7++BRF7IdR0G+insdPt7yGPdNKkwfY3BAI6Kc8HJJ+nbJ/BXE28s9zIhILlnY59s+9FwaUJd8kwdnKgLlt3H1/pUc4pBQwTb6AV3aRLHE6YLgHKpyA3vn8VXiMBxvjZ1HzxmtRaaRcyDaqAc+1FS+HTGoLuoPfc1L95Dno5Mk8MXalWtraIRBl9RPAB/rSwtle3AtZEuhLMr/pw7TExAywOcAZVffpT9OgsrJ2aR2lJ7DgUWkqzORGiJGDwqjApbmuyNHsWluZoreOAwR4APp5+velQMEzpGF3D8UqGkFyuhVX37KqHABzSpU9HPiXGlqrQAso60bdW8ewHb2rylS+48oXt4zM4wcZqa1tYY2yqDIOeaVKlzfJtxJbQv9zOp6NjIFSxxqIjgUqVLZoXAwTyJKEVsLTb3LAEkmvKVNguDHmk94NDEhYnFF24CnApUqjIgxD6aVKlUJZ//9k="/>
          <p:cNvSpPr>
            <a:spLocks noChangeAspect="1" noChangeArrowheads="1"/>
          </p:cNvSpPr>
          <p:nvPr/>
        </p:nvSpPr>
        <p:spPr bwMode="auto">
          <a:xfrm>
            <a:off x="63500" y="-136525"/>
            <a:ext cx="819150" cy="8191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data:image/jpeg;base64,/9j/4AAQSkZJRgABAQAAAQABAAD/2wCEAAkGBwgHBgkIBwgKCgkLDRYPDQwMDRsUFRAWIB0iIiAdHx8kKDQsJCYxJx8fLT0tMTU3Ojo6Iys/RD84QzQ5OjcBCgoKDQwNGg8PGjclHyU3Nzc3Nzc3Nzc3Nzc3Nzc3Nzc3Nzc3Nzc3Nzc3Nzc3Nzc3Nzc3Nzc3Nzc3Nzc3Nzc3N//AABEIAGQAZAMBIgACEQEDEQH/xAAbAAABBQEBAAAAAAAAAAAAAAAEAAIDBQYHAf/EADoQAAIBAwMCBAUCAwUJAAAAAAECAwAEEQUSITFBBhMiURRhcYGRIzJCscEVUtHw8QcWJCUzYoKS4f/EABkBAAIDAQAAAAAAAAAAAAAAAAIDAAEEBf/EACURAAICAQMDBAMAAAAAAAAAAAABAhEDBBIhMUFRBRMiYTJScf/aAAwDAQACEQMRAD8A6/IoKEUFI2JGHONuPvRMxPmHHvQV25VmkA/h5FZpuiE9kmWBb+IZqSQjDBeaAhvI7WJpZGOFTOKrbzxK0Q3wwZDkDBbGKqE4pckRaTzwwv8ArTIgHucV7HqdkshQXMZI7Bq5v43kkkuTJJ0KhsE9KD8N3QtlnyAS6Dr1FX7nNHQ0ujWZdTq/+8WlRkiS9iU5xy1WFlqlneEfDTrJn+6c1wW/lJkIz1Oa3/8As7uFEA3uAFPeijktjtX6fHBC07Ok5pUN8bbgf9ZP/avFv7dhnzVH1NNOZtfgIeoXPFNe9t8D9ZPb91ebw4yDkVCU0QN1pV459VKoUNnZd4IPFDai6pGGXB3Cqq41q2DqqsQ3cHpSubkSxb0bIHGKzyd2gaA5phOnlt/EcY96gXS4Uj3zOXVeh60xpoXiZWlWIoeS2enfFVcOoW8N01nZXstzbQ5ZpP3DPtkUiEa5YUYqrYL4pbzrsrGygbB+48VT6fC8DMXlhYHjAeh9enmkvHZxlWHBB4Aqu0+bD7V7nij+zr+mPl0W93psskoYSRKO2WxT7eDUom8tJ4REB0WXFQapdGWNN55UY4qm8z9YEcc9KuLOhqYSkvkzQzw3untFNettjmOEbzc5ry+nmV8iaXb29Zqr8Uzn4HT0/uvkGibxy1vCWPYZ+dSXHQLSy3xaa6E2mSyNqMKvLJgsD+412rS2zZR85461xHSdvxsbEjg12jRj/wAui+lNxHL9TVSQU/7qVeOfVSpxyjjWr3VwZUXO1lbIJ4FTJ4keLcvLtjI8sZzRGqSCRcFQfnWcntr1o2WxhDz9QVbDKPpWZryEk5MkttRvtQS9YawtnJNiMwsMmTPGAP8ACnPe6xbwjSLbww9hKo/UkS1k86UDuSR09zVRj+1JhFAskeqRMCsUCgZI75z1rYwatrXwj351C7Gq26GNoNSZFQr3xjk9KZCmqG5FXJh7h5Pi3S4lJcDJBBHPtU+nMDLzxTLieTV2WTy0W6MjeYUPpOaKi0+5tUEyPHNEzbT5bAnPTJHXGe9DNdka9Flji5kEXb4GRVWZDv8AvVzrTWlvptvsk33K4MxQjaMn8+3X/Spa3mEPxLROsOR6yOPlQKLXU6WTUQyxuIzWZ2lht1J4Q1btzaRAn+EGqLWGBWLb8qureKe/Fta2qgzS4VATgE4qTXQrSTS3tlp4e0q91C7VrS3kkRPUWAwOPY9z8q7RYwGOziVm/hGcjpWY8MPf2Olw6Rqdp8O0KjbNEcqwPfPvVxcah8BexWs7eYXGck4z9qfjjSOPrNQ80/oPbhiBz86VDTahMzn4EW5iHHrbnNKi3IzbWci8RTwx2qzw5S6Vx6e7L34qtk1aJwr6H5qXZBVppiAfnx0FCeJZfKvNmoMqwhjsFvgsQD7mhbe5udYuY01EmCwgRnCqVi9OQOp6nkdOTWdri2aItLhE2t28di9vDqOrObhk8wNDGDtPtkc02O80uewaK40m7vdQTcYb552BbPup9qdd/wBmK06QWSSPKMQyDJAPy3fzqGO5XYLa7vBZSuhUtHDkD2BOe/8AWjxN0Blqx1hatqURBJS74Mca4AY5H4ABJJ+VS6rf6lBHHCr2fnx7oC0IDSKuR3ydp6Dg44pXltLBpdq1lNFbxAswvpmKecMjGOScfbrihdQgspQGg1B9QvnQqI7K0PrPu2W/kuTRIr6PLSSygtry5i1+a0u26otoRI/X0qQ2AOnPHSjNHku9Qj3Je28jWygl7mbewAz0Qeo//aj0xL6wjaK+8Jm5hhBadrmy9anuxcrlVwD9wMGtD4cvb+2DXmh2ulx2Uh3SSWyogjPth2B478461GuC4SaZltVtrq6ikulgG1Dvk24ULk54H9BVpoMSXksRkN1HHEmfNhUko3bpWhfUm1bSXvLF31O7ZCzItoRIoyBkgDBHXIBPHvVJ4U1GS2uVuJ7SQ2tukgyse7y85JYj/wAcD7880H9NPvyimo9zaW+oSxSQ2B1K5ZbiMqJzH6kPz7VDFqt7ZX7213cGfy13CeaMF2H/AG0xry7vJYYpfJaGcsTKh27QoJIzjjgHBqJ7SHW7aJtJjLuiqiyCfDHcewPsMZzijeRVwzKoNu2AXHivRJpWknuL2CYn1qsAwT7/AIxSqpns4bSZ4LgGSRDgusoIb59KVZG4+DVtf7FTdectx58VvbTukg9MzAlvYBT1+1JHiunby4pI7xXLxQOQY5lHJTPUHGe9F3LeQHcKELts81nKjB4K8dftzVFqdxHa27WYigkfcdk0c7nbz7Hvz/nFPj8mKklBFgy7iWuNPEDbgrRtGshQ8EYJIPQfg0Pexx3M0P8AxO25mOJd2AoPsFPJPT6/KoYpLXTYYyt4l2ZU9UMlnloieTyzdc9+9Q3GoOxijE0m4v8AquEILD22524+w/FHTvgXarkvLqPSNN1IW2sCPUFkj8tY7eYr8KwPYdOfv/jHqvhp7ecT6VPbxxEgwzi8Y45PJIQbe3FS3N6ILFbDSNl+Lg5PnwK5DseQoOSctnHA5zjvVPL4b1mK8iEtnHJM2G8phuxnnkDtj7USYLQfY+LtQgRrS5gh1GPncsqKQ/vnIII49qNQ3q+VeQeFNFuLSWFSYIIlmYEknJHLK3YgLjoD2oKyviNQa2t/D9jJqBYwBEhQYc5UjGPnjn7mqFje2c+WZ7Yvk7YhgLzyAPzVplNG7jmhNsGRoNMgeQRXFtYLIs8D7tvpUgZO7qAB9zgUVplvBYm7srnV76y+HjEsExCpI7clt5O488ADHboeayUUmiCyTN9fS3DsPML+j1ZzuXDEcccnr/KKW3sry9ilutW9MhCTkKdwGOD3yCQP8ilyiMUuDR+KNNvtIv0v7G+jmV1LMElGW7cKT1+Q+1afwpJbm91+20ktcWEKRDJKjkrl0JPVcq3Tn8CudiG2uNSntbm9ub23trQ/DTIpPlsCMAjHTrx9K0PgXVmPh5LKFYAyNMJd4G9Q+CHGeDg5GPn86Gf4hJ/IvNdsYbu+3kWSbVCgSwiA45PC56c8E89j0r2mmfy2b9xLMW9M20cn5Dk4wSeOc0qz7n5Nai6/EyuotHtO4D6lQcfkVnd9tC52q7ZxvLr5gf7cY981s5bK2lRvOJyOnOKp7mG2iYokW8+55p2/bwkKWLerbKD4m3Emfhy/qyGaPbxjGCuSKmvr2JrRbSO3SRc7g5BznHXijRYmR8rGFHyFMl0zawDAk/SmKa8C5YX2Y7wvrUOmRzw31j8W0hXySZjHs7EEgE4IxVm15qMcVtJd62ZdPdyHMDhyMHhSvBUDOOfnVFJYYB4xt9qjfT8RZWRwu/Ppcjn3x78ValEB4po0sVmLC5fW/DmpWFzfxSBrezADuykEMWTJwQOSD7++BRF7IdR0G+insdPt7yGPdNKkwfY3BAI6Kc8HJJ+nbJ/BXE28s9zIhILlnY59s+9FwaUJd8kwdnKgLlt3H1/pUc4pBQwTb6AV3aRLHE6YLgHKpyA3vn8VXiMBxvjZ1HzxmtRaaRcyDaqAc+1FS+HTGoLuoPfc1L95Dno5Mk8MXalWtraIRBl9RPAB/rSwtle3AtZEuhLMr/pw7TExAywOcAZVffpT9OgsrJ2aR2lJ7DgUWkqzORGiJGDwqjApbmuyNHsWluZoreOAwR4APp5+velQMEzpGF3D8UqGkFyuhVX37KqHABzSpU9HPiXGlqrQAso60bdW8ewHb2rylS+48oXt4zM4wcZqa1tYY2yqDIOeaVKlzfJtxJbQv9zOp6NjIFSxxqIjgUqVLZoXAwTyJKEVsLTb3LAEkmvKVNguDHmk94NDEhYnFF24CnApUqjIgxD6aVKlUJZ//9k="/>
          <p:cNvSpPr>
            <a:spLocks noChangeAspect="1" noChangeArrowheads="1"/>
          </p:cNvSpPr>
          <p:nvPr/>
        </p:nvSpPr>
        <p:spPr bwMode="auto">
          <a:xfrm>
            <a:off x="215900" y="15875"/>
            <a:ext cx="819150" cy="8191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0" name="Picture 6" descr="http://factorydirectcraft.com/pimages/20131205073736-026530_med/natural_pinecones_mediu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1425" y="2968625"/>
            <a:ext cx="2371725" cy="238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3414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514066" y="274638"/>
            <a:ext cx="7696200" cy="1096962"/>
          </a:xfrm>
        </p:spPr>
        <p:txBody>
          <a:bodyPr/>
          <a:lstStyle/>
          <a:p>
            <a:r>
              <a:rPr lang="en-US" sz="3600" dirty="0">
                <a:solidFill>
                  <a:schemeClr val="tx2"/>
                </a:solidFill>
                <a:ea typeface="ＭＳ Ｐゴシック"/>
                <a:cs typeface="ＭＳ Ｐゴシック"/>
              </a:rPr>
              <a:t>UC ANR Organization</a:t>
            </a:r>
          </a:p>
        </p:txBody>
      </p:sp>
      <p:sp>
        <p:nvSpPr>
          <p:cNvPr id="11267" name="Rectangle 3"/>
          <p:cNvSpPr>
            <a:spLocks noGrp="1" noChangeArrowheads="1"/>
          </p:cNvSpPr>
          <p:nvPr>
            <p:ph type="body" idx="4294967295"/>
          </p:nvPr>
        </p:nvSpPr>
        <p:spPr>
          <a:xfrm>
            <a:off x="929640" y="1371600"/>
            <a:ext cx="7777631" cy="4550984"/>
          </a:xfrm>
        </p:spPr>
        <p:txBody>
          <a:bodyPr/>
          <a:lstStyle/>
          <a:p>
            <a:pPr>
              <a:spcBef>
                <a:spcPts val="0"/>
              </a:spcBef>
              <a:spcAft>
                <a:spcPts val="1200"/>
              </a:spcAft>
            </a:pPr>
            <a:r>
              <a:rPr lang="en-US" dirty="0" smtClean="0"/>
              <a:t>Peer Review Committee (PRC)</a:t>
            </a:r>
          </a:p>
          <a:p>
            <a:pPr>
              <a:spcBef>
                <a:spcPts val="0"/>
              </a:spcBef>
              <a:spcAft>
                <a:spcPts val="1200"/>
              </a:spcAft>
            </a:pPr>
            <a:r>
              <a:rPr lang="en-US" dirty="0" smtClean="0"/>
              <a:t>Ad Hoc Committees</a:t>
            </a:r>
          </a:p>
          <a:p>
            <a:pPr>
              <a:spcBef>
                <a:spcPts val="0"/>
              </a:spcBef>
              <a:spcAft>
                <a:spcPts val="1200"/>
              </a:spcAft>
            </a:pPr>
            <a:r>
              <a:rPr lang="en-US" dirty="0" smtClean="0"/>
              <a:t>Academic Personnel Unit (APU)</a:t>
            </a:r>
          </a:p>
          <a:p>
            <a:pPr>
              <a:spcBef>
                <a:spcPts val="0"/>
              </a:spcBef>
              <a:spcAft>
                <a:spcPts val="1200"/>
              </a:spcAft>
            </a:pPr>
            <a:r>
              <a:rPr lang="en-US" dirty="0" smtClean="0"/>
              <a:t>AAC Personnel Committee (AAC PC)</a:t>
            </a:r>
          </a:p>
          <a:p>
            <a:pPr>
              <a:spcBef>
                <a:spcPts val="0"/>
              </a:spcBef>
              <a:spcAft>
                <a:spcPts val="1200"/>
              </a:spcAft>
            </a:pPr>
            <a:r>
              <a:rPr lang="en-US" dirty="0" smtClean="0"/>
              <a:t>Associate Vice President</a:t>
            </a:r>
          </a:p>
          <a:p>
            <a:pPr>
              <a:spcBef>
                <a:spcPts val="0"/>
              </a:spcBef>
              <a:spcAft>
                <a:spcPts val="1200"/>
              </a:spcAft>
            </a:pPr>
            <a:r>
              <a:rPr lang="en-US" dirty="0" smtClean="0"/>
              <a:t>Vice President</a:t>
            </a:r>
          </a:p>
        </p:txBody>
      </p:sp>
    </p:spTree>
    <p:extLst>
      <p:ext uri="{BB962C8B-B14F-4D97-AF65-F5344CB8AC3E}">
        <p14:creationId xmlns:p14="http://schemas.microsoft.com/office/powerpoint/2010/main" val="3682564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929640" y="370173"/>
            <a:ext cx="7315200" cy="1096962"/>
          </a:xfrm>
        </p:spPr>
        <p:txBody>
          <a:bodyPr/>
          <a:lstStyle/>
          <a:p>
            <a:r>
              <a:rPr lang="en-US" sz="3600" dirty="0">
                <a:solidFill>
                  <a:schemeClr val="tx2"/>
                </a:solidFill>
                <a:ea typeface="ＭＳ Ｐゴシック"/>
                <a:cs typeface="ＭＳ Ｐゴシック"/>
              </a:rPr>
              <a:t>Peer Review Committee (PRC)</a:t>
            </a:r>
          </a:p>
        </p:txBody>
      </p:sp>
      <p:sp>
        <p:nvSpPr>
          <p:cNvPr id="12291" name="Rectangle 3"/>
          <p:cNvSpPr>
            <a:spLocks noGrp="1" noChangeArrowheads="1"/>
          </p:cNvSpPr>
          <p:nvPr>
            <p:ph type="body" idx="4294967295"/>
          </p:nvPr>
        </p:nvSpPr>
        <p:spPr>
          <a:xfrm>
            <a:off x="929640" y="1456899"/>
            <a:ext cx="7185092" cy="4049973"/>
          </a:xfrm>
        </p:spPr>
        <p:txBody>
          <a:bodyPr/>
          <a:lstStyle/>
          <a:p>
            <a:pPr>
              <a:lnSpc>
                <a:spcPct val="90000"/>
              </a:lnSpc>
            </a:pPr>
            <a:r>
              <a:rPr lang="en-US" sz="2800" dirty="0" smtClean="0"/>
              <a:t>Peer Review Committee (PRC) – Chaired by Vice Provost of Cooperative Extension, Chris Greer and is composed of 7 peers: </a:t>
            </a:r>
          </a:p>
          <a:p>
            <a:pPr lvl="1">
              <a:spcBef>
                <a:spcPts val="0"/>
              </a:spcBef>
              <a:spcAft>
                <a:spcPts val="1200"/>
              </a:spcAft>
              <a:buSzPct val="70000"/>
              <a:buFont typeface="Courier New" panose="02070309020205020404" pitchFamily="49" charset="0"/>
              <a:buChar char="o"/>
            </a:pPr>
            <a:r>
              <a:rPr lang="en-US" sz="2400" dirty="0" smtClean="0">
                <a:solidFill>
                  <a:srgbClr val="363ACA"/>
                </a:solidFill>
              </a:rPr>
              <a:t>Khaled Bali, </a:t>
            </a:r>
            <a:r>
              <a:rPr lang="en-US" sz="2400" dirty="0">
                <a:solidFill>
                  <a:srgbClr val="363ACA"/>
                </a:solidFill>
              </a:rPr>
              <a:t>Rachael Long, Glenn </a:t>
            </a:r>
            <a:r>
              <a:rPr lang="en-US" sz="2400" dirty="0" err="1">
                <a:solidFill>
                  <a:srgbClr val="363ACA"/>
                </a:solidFill>
              </a:rPr>
              <a:t>McGourty</a:t>
            </a:r>
            <a:r>
              <a:rPr lang="en-US" sz="2400" dirty="0">
                <a:solidFill>
                  <a:srgbClr val="363ACA"/>
                </a:solidFill>
              </a:rPr>
              <a:t>, </a:t>
            </a:r>
            <a:r>
              <a:rPr lang="en-US" sz="2400" dirty="0" smtClean="0">
                <a:solidFill>
                  <a:srgbClr val="363ACA"/>
                </a:solidFill>
              </a:rPr>
              <a:t>Steve Orloff, + 3 new members TBA</a:t>
            </a:r>
            <a:r>
              <a:rPr lang="en-US" sz="2400" dirty="0" smtClean="0">
                <a:solidFill>
                  <a:srgbClr val="095DFF"/>
                </a:solidFill>
              </a:rPr>
              <a:t>.  </a:t>
            </a:r>
            <a:r>
              <a:rPr lang="en-US" sz="2800" dirty="0" smtClean="0"/>
              <a:t>Reviews terms, merits, promotions,</a:t>
            </a:r>
            <a:r>
              <a:rPr lang="en-US" sz="2800" dirty="0" smtClean="0">
                <a:solidFill>
                  <a:srgbClr val="FF0000"/>
                </a:solidFill>
              </a:rPr>
              <a:t> </a:t>
            </a:r>
            <a:r>
              <a:rPr lang="en-US" sz="2800" dirty="0" smtClean="0"/>
              <a:t>accelerations,</a:t>
            </a:r>
            <a:r>
              <a:rPr lang="en-US" sz="2800" dirty="0" smtClean="0">
                <a:solidFill>
                  <a:srgbClr val="FF0000"/>
                </a:solidFill>
              </a:rPr>
              <a:t> </a:t>
            </a:r>
            <a:r>
              <a:rPr lang="en-US" sz="2800" dirty="0" smtClean="0"/>
              <a:t>and upper level merits as well as any special cases upon request of the candidate or supervisor.</a:t>
            </a:r>
          </a:p>
          <a:p>
            <a:pPr lvl="1" eaLnBrk="1" hangingPunct="1">
              <a:lnSpc>
                <a:spcPct val="90000"/>
              </a:lnSpc>
              <a:buFont typeface="Arial" charset="0"/>
              <a:buNone/>
            </a:pPr>
            <a:endParaRPr lang="en-US" dirty="0" smtClean="0"/>
          </a:p>
        </p:txBody>
      </p:sp>
    </p:spTree>
    <p:extLst>
      <p:ext uri="{BB962C8B-B14F-4D97-AF65-F5344CB8AC3E}">
        <p14:creationId xmlns:p14="http://schemas.microsoft.com/office/powerpoint/2010/main" val="31154580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837063" y="198438"/>
            <a:ext cx="7391400" cy="1096962"/>
          </a:xfrm>
        </p:spPr>
        <p:txBody>
          <a:bodyPr/>
          <a:lstStyle/>
          <a:p>
            <a:r>
              <a:rPr lang="en-US" sz="3600" dirty="0">
                <a:solidFill>
                  <a:schemeClr val="tx2"/>
                </a:solidFill>
                <a:ea typeface="ＭＳ Ｐゴシック"/>
                <a:cs typeface="ＭＳ Ｐゴシック"/>
              </a:rPr>
              <a:t>PRC Operational Guidelines</a:t>
            </a:r>
          </a:p>
        </p:txBody>
      </p:sp>
      <p:sp>
        <p:nvSpPr>
          <p:cNvPr id="13315" name="Rectangle 3"/>
          <p:cNvSpPr>
            <a:spLocks noGrp="1" noChangeArrowheads="1"/>
          </p:cNvSpPr>
          <p:nvPr>
            <p:ph type="body" idx="4294967295"/>
          </p:nvPr>
        </p:nvSpPr>
        <p:spPr>
          <a:xfrm>
            <a:off x="837063" y="1171575"/>
            <a:ext cx="7391400" cy="4615787"/>
          </a:xfrm>
        </p:spPr>
        <p:txBody>
          <a:bodyPr/>
          <a:lstStyle/>
          <a:p>
            <a:pPr>
              <a:spcBef>
                <a:spcPts val="0"/>
              </a:spcBef>
              <a:spcAft>
                <a:spcPts val="1200"/>
              </a:spcAft>
            </a:pPr>
            <a:r>
              <a:rPr lang="en-US" sz="2000" dirty="0" smtClean="0"/>
              <a:t>Committee members are assigned 2 PRC reviewers per case (systematically randomized to balance workload and avoid any/all potential conflicts of interest).</a:t>
            </a:r>
          </a:p>
          <a:p>
            <a:pPr>
              <a:spcBef>
                <a:spcPts val="0"/>
              </a:spcBef>
              <a:spcAft>
                <a:spcPts val="1200"/>
              </a:spcAft>
            </a:pPr>
            <a:r>
              <a:rPr lang="en-US" sz="2000" dirty="0" smtClean="0"/>
              <a:t>Lead PRC member summarizes the case, in advance, of full meeting discussion.</a:t>
            </a:r>
          </a:p>
          <a:p>
            <a:pPr>
              <a:spcBef>
                <a:spcPts val="0"/>
              </a:spcBef>
              <a:spcAft>
                <a:spcPts val="1200"/>
              </a:spcAft>
            </a:pPr>
            <a:r>
              <a:rPr lang="en-US" sz="2000" dirty="0" smtClean="0"/>
              <a:t>PRC fully reviews and discusses all cases, especially any with mixed reviews.</a:t>
            </a:r>
          </a:p>
          <a:p>
            <a:pPr>
              <a:spcBef>
                <a:spcPts val="0"/>
              </a:spcBef>
              <a:spcAft>
                <a:spcPts val="1200"/>
              </a:spcAft>
            </a:pPr>
            <a:r>
              <a:rPr lang="en-US" sz="2000" dirty="0" smtClean="0"/>
              <a:t>PRC seeks consensus, but reports all </a:t>
            </a:r>
            <a:r>
              <a:rPr lang="en-US" sz="2000" b="1" dirty="0" smtClean="0"/>
              <a:t>recommendations </a:t>
            </a:r>
            <a:r>
              <a:rPr lang="en-US" sz="2000" dirty="0" smtClean="0"/>
              <a:t>and any/all split “votes.”  This information is shared with the decision-maker </a:t>
            </a:r>
            <a:r>
              <a:rPr lang="en-US" sz="2000" u="sng" dirty="0" smtClean="0"/>
              <a:t>ONLY</a:t>
            </a:r>
            <a:r>
              <a:rPr lang="en-US" sz="2000" dirty="0" smtClean="0"/>
              <a:t>.  Candidate sees consensus or majority recommendations.</a:t>
            </a:r>
          </a:p>
          <a:p>
            <a:pPr>
              <a:spcBef>
                <a:spcPts val="0"/>
              </a:spcBef>
              <a:spcAft>
                <a:spcPts val="1200"/>
              </a:spcAft>
            </a:pPr>
            <a:r>
              <a:rPr lang="en-US" sz="2000" dirty="0" smtClean="0"/>
              <a:t>Associate Vice President considers </a:t>
            </a:r>
            <a:r>
              <a:rPr lang="en-US" sz="2000" u="sng" dirty="0" smtClean="0"/>
              <a:t>ALL </a:t>
            </a:r>
            <a:r>
              <a:rPr lang="en-US" sz="2000" dirty="0" smtClean="0"/>
              <a:t>input on case when making decision.</a:t>
            </a:r>
            <a:endParaRPr lang="en-US" sz="2000" u="sng" dirty="0" smtClean="0"/>
          </a:p>
          <a:p>
            <a:pPr lvl="1" eaLnBrk="1" hangingPunct="1">
              <a:lnSpc>
                <a:spcPct val="90000"/>
              </a:lnSpc>
              <a:buFont typeface="Arial" charset="0"/>
              <a:buNone/>
            </a:pPr>
            <a:endParaRPr lang="en-US" dirty="0" smtClean="0"/>
          </a:p>
        </p:txBody>
      </p:sp>
    </p:spTree>
    <p:extLst>
      <p:ext uri="{BB962C8B-B14F-4D97-AF65-F5344CB8AC3E}">
        <p14:creationId xmlns:p14="http://schemas.microsoft.com/office/powerpoint/2010/main" val="187434493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WER3D TRANSITION" val="Elevator.p3d 1"/>
  <p:tag name="POWER3D OPTIONS" val="Medium "/>
</p:tagLst>
</file>

<file path=ppt/theme/theme1.xml><?xml version="1.0" encoding="utf-8"?>
<a:theme xmlns:a="http://schemas.openxmlformats.org/drawingml/2006/main" name="ANRBrand_bas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ANRBrand_basic</Template>
  <TotalTime>7796</TotalTime>
  <Words>3932</Words>
  <Application>Microsoft Office PowerPoint</Application>
  <PresentationFormat>On-screen Show (4:3)</PresentationFormat>
  <Paragraphs>593</Paragraphs>
  <Slides>62</Slides>
  <Notes>38</Notes>
  <HiddenSlides>0</HiddenSlides>
  <MMClips>0</MMClips>
  <ScaleCrop>false</ScaleCrop>
  <HeadingPairs>
    <vt:vector size="4" baseType="variant">
      <vt:variant>
        <vt:lpstr>Theme</vt:lpstr>
      </vt:variant>
      <vt:variant>
        <vt:i4>2</vt:i4>
      </vt:variant>
      <vt:variant>
        <vt:lpstr>Slide Titles</vt:lpstr>
      </vt:variant>
      <vt:variant>
        <vt:i4>62</vt:i4>
      </vt:variant>
    </vt:vector>
  </HeadingPairs>
  <TitlesOfParts>
    <vt:vector size="64" baseType="lpstr">
      <vt:lpstr>ANRBrand_basic</vt:lpstr>
      <vt:lpstr>Custom Design</vt:lpstr>
      <vt:lpstr>Promotion  Training for  Full Title Step V to Step VI </vt:lpstr>
      <vt:lpstr>Agenda</vt:lpstr>
      <vt:lpstr>Presenters</vt:lpstr>
      <vt:lpstr>Thank You for Your Support and Expertise</vt:lpstr>
      <vt:lpstr>  Training Agreements</vt:lpstr>
      <vt:lpstr>Outcomes</vt:lpstr>
      <vt:lpstr>UC ANR Organization</vt:lpstr>
      <vt:lpstr>Peer Review Committee (PRC)</vt:lpstr>
      <vt:lpstr>PRC Operational Guidelines</vt:lpstr>
      <vt:lpstr>Peer Review Committee Perspective</vt:lpstr>
      <vt:lpstr>PowerPoint Presentation</vt:lpstr>
      <vt:lpstr>Ad Hoc Committees</vt:lpstr>
      <vt:lpstr>  APU             AAC PC </vt:lpstr>
      <vt:lpstr>AAC Personnel Committee </vt:lpstr>
      <vt:lpstr>  Ad Hoc Committees to be developed for specific actions:  Assistant to Associate, Associate to Full Title, and Full Title V to Full Title VI (and for Advisors /Specialists seeking Indefinite Status). For Candidates in SSPs, the SSP Director will provide an evaluation in addition to the CDs.  For example, Directors for the following SSPs:  IPM, MG, YFC (NFCS, 4-H). </vt:lpstr>
      <vt:lpstr>CD Review/Academics with CD Assignments</vt:lpstr>
      <vt:lpstr> For Academics with Statewide  Program Affiliation (IPM, MG, YFC)</vt:lpstr>
      <vt:lpstr> Decision Makers</vt:lpstr>
      <vt:lpstr>Timeline for PR Process</vt:lpstr>
      <vt:lpstr>General Tips</vt:lpstr>
      <vt:lpstr>A Good PR is…</vt:lpstr>
      <vt:lpstr>Make Your Dossier Reflect Your Program!  Make It Enjoyable to Read! </vt:lpstr>
      <vt:lpstr>PowerPoint Presentation</vt:lpstr>
      <vt:lpstr>Fostering Your Success</vt:lpstr>
      <vt:lpstr>General Directions</vt:lpstr>
      <vt:lpstr>Definitions to Help  Develop a Thematic PR Format </vt:lpstr>
      <vt:lpstr>Another Way of Looking At One of Your Themes</vt:lpstr>
      <vt:lpstr>Strategic Initiatives</vt:lpstr>
      <vt:lpstr>PowerPoint Presentation</vt:lpstr>
      <vt:lpstr>PowerPoint Presentation</vt:lpstr>
      <vt:lpstr>PowerPoint Presentation</vt:lpstr>
      <vt:lpstr>PowerPoint Presentation</vt:lpstr>
      <vt:lpstr>PowerPoint Presentation</vt:lpstr>
      <vt:lpstr>PowerPoint Presentation</vt:lpstr>
      <vt:lpstr>     Access Through Your Portal</vt:lpstr>
      <vt:lpstr>PowerPoint Presentation</vt:lpstr>
      <vt:lpstr>Full Title V – VI - Promotion</vt:lpstr>
      <vt:lpstr> Program Review Sections-Advisors/Specialists    </vt:lpstr>
      <vt:lpstr>   Position Description The Basis for Evaluating Your PR</vt:lpstr>
      <vt:lpstr>  Acceleration  </vt:lpstr>
      <vt:lpstr>   Program Summary Narrative</vt:lpstr>
      <vt:lpstr>PowerPoint Presentation</vt:lpstr>
      <vt:lpstr>PowerPoint Presentation</vt:lpstr>
      <vt:lpstr> Professional Competence </vt:lpstr>
      <vt:lpstr>   Professional Competence (continued) </vt:lpstr>
      <vt:lpstr>PowerPoint Presentation</vt:lpstr>
      <vt:lpstr>Affirmative Action</vt:lpstr>
      <vt:lpstr>     Bibliography </vt:lpstr>
      <vt:lpstr>     Required Elements of Your Bibliography </vt:lpstr>
      <vt:lpstr>Project Summary Table (since last salary action)</vt:lpstr>
      <vt:lpstr> Extension Activities Table  (since last salary action) </vt:lpstr>
      <vt:lpstr>Section C AE: Goals for Coming Year</vt:lpstr>
      <vt:lpstr>Publication Examples</vt:lpstr>
      <vt:lpstr> Confidential Letters of Evaluation </vt:lpstr>
      <vt:lpstr> Confidential Letters of Evaluation (continued) </vt:lpstr>
      <vt:lpstr>Recent Changes for Confidential Letters  of Evaluation</vt:lpstr>
      <vt:lpstr>    Other Documents</vt:lpstr>
      <vt:lpstr>Questions about these dossier components?</vt:lpstr>
      <vt:lpstr>      Need More Help?</vt:lpstr>
      <vt:lpstr>Important Dates</vt:lpstr>
      <vt:lpstr>Outcomes Check-in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Make presentation notes brief.</dc:title>
  <dc:creator>Pam Tise</dc:creator>
  <cp:lastModifiedBy>Kim Ingram</cp:lastModifiedBy>
  <cp:revision>358</cp:revision>
  <cp:lastPrinted>2013-10-17T15:07:38Z</cp:lastPrinted>
  <dcterms:created xsi:type="dcterms:W3CDTF">2012-09-17T22:50:43Z</dcterms:created>
  <dcterms:modified xsi:type="dcterms:W3CDTF">2014-12-03T22:03:43Z</dcterms:modified>
</cp:coreProperties>
</file>