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2" r:id="rId2"/>
  </p:sldMasterIdLst>
  <p:notesMasterIdLst>
    <p:notesMasterId r:id="rId64"/>
  </p:notesMasterIdLst>
  <p:handoutMasterIdLst>
    <p:handoutMasterId r:id="rId65"/>
  </p:handoutMasterIdLst>
  <p:sldIdLst>
    <p:sldId id="356" r:id="rId3"/>
    <p:sldId id="266" r:id="rId4"/>
    <p:sldId id="366" r:id="rId5"/>
    <p:sldId id="367" r:id="rId6"/>
    <p:sldId id="269" r:id="rId7"/>
    <p:sldId id="270" r:id="rId8"/>
    <p:sldId id="359" r:id="rId9"/>
    <p:sldId id="368" r:id="rId10"/>
    <p:sldId id="361" r:id="rId11"/>
    <p:sldId id="274" r:id="rId12"/>
    <p:sldId id="275" r:id="rId13"/>
    <p:sldId id="348" r:id="rId14"/>
    <p:sldId id="369" r:id="rId15"/>
    <p:sldId id="370" r:id="rId16"/>
    <p:sldId id="280" r:id="rId17"/>
    <p:sldId id="281" r:id="rId18"/>
    <p:sldId id="371" r:id="rId19"/>
    <p:sldId id="372" r:id="rId20"/>
    <p:sldId id="282" r:id="rId21"/>
    <p:sldId id="283" r:id="rId22"/>
    <p:sldId id="373" r:id="rId23"/>
    <p:sldId id="286" r:id="rId24"/>
    <p:sldId id="374" r:id="rId25"/>
    <p:sldId id="289" r:id="rId26"/>
    <p:sldId id="290" r:id="rId27"/>
    <p:sldId id="288" r:id="rId28"/>
    <p:sldId id="291" r:id="rId29"/>
    <p:sldId id="292" r:id="rId30"/>
    <p:sldId id="293" r:id="rId31"/>
    <p:sldId id="294" r:id="rId32"/>
    <p:sldId id="315" r:id="rId33"/>
    <p:sldId id="316" r:id="rId34"/>
    <p:sldId id="375" r:id="rId35"/>
    <p:sldId id="295" r:id="rId36"/>
    <p:sldId id="363" r:id="rId37"/>
    <p:sldId id="364" r:id="rId38"/>
    <p:sldId id="365" r:id="rId39"/>
    <p:sldId id="302" r:id="rId40"/>
    <p:sldId id="304" r:id="rId41"/>
    <p:sldId id="305" r:id="rId42"/>
    <p:sldId id="306" r:id="rId43"/>
    <p:sldId id="307" r:id="rId44"/>
    <p:sldId id="308" r:id="rId45"/>
    <p:sldId id="310" r:id="rId46"/>
    <p:sldId id="311" r:id="rId47"/>
    <p:sldId id="376" r:id="rId48"/>
    <p:sldId id="313" r:id="rId49"/>
    <p:sldId id="319" r:id="rId50"/>
    <p:sldId id="322" r:id="rId51"/>
    <p:sldId id="323" r:id="rId52"/>
    <p:sldId id="314" r:id="rId53"/>
    <p:sldId id="320" r:id="rId54"/>
    <p:sldId id="377" r:id="rId55"/>
    <p:sldId id="378" r:id="rId56"/>
    <p:sldId id="379" r:id="rId57"/>
    <p:sldId id="324" r:id="rId58"/>
    <p:sldId id="336" r:id="rId59"/>
    <p:sldId id="380" r:id="rId60"/>
    <p:sldId id="381" r:id="rId61"/>
    <p:sldId id="328" r:id="rId62"/>
    <p:sldId id="337" r:id="rId63"/>
  </p:sldIdLst>
  <p:sldSz cx="9144000" cy="6858000" type="screen4x3"/>
  <p:notesSz cx="7026275" cy="93122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EA5"/>
    <a:srgbClr val="091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47" autoAdjust="0"/>
    <p:restoredTop sz="94700" autoAdjust="0"/>
  </p:normalViewPr>
  <p:slideViewPr>
    <p:cSldViewPr snapToGrid="0" snapToObjects="1">
      <p:cViewPr>
        <p:scale>
          <a:sx n="50" d="100"/>
          <a:sy n="50" d="100"/>
        </p:scale>
        <p:origin x="-648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13704"/>
    </p:cViewPr>
  </p:sorterViewPr>
  <p:notesViewPr>
    <p:cSldViewPr snapToGrid="0" snapToObjects="1">
      <p:cViewPr>
        <p:scale>
          <a:sx n="100" d="100"/>
          <a:sy n="100" d="100"/>
        </p:scale>
        <p:origin x="-950" y="-58"/>
      </p:cViewPr>
      <p:guideLst>
        <p:guide orient="horz" pos="2933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4506" cy="465774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80165" y="1"/>
            <a:ext cx="3044506" cy="465774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/>
            </a:lvl1pPr>
          </a:lstStyle>
          <a:p>
            <a:fld id="{A069B060-869B-446A-A549-C370C4693724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4901"/>
            <a:ext cx="3044506" cy="465774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80165" y="8844901"/>
            <a:ext cx="3044506" cy="465774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/>
            </a:lvl1pPr>
          </a:lstStyle>
          <a:p>
            <a:fld id="{6F11D862-33D0-4A05-9529-0B3E8C74A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81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4719" cy="465614"/>
          </a:xfrm>
          <a:prstGeom prst="rect">
            <a:avLst/>
          </a:prstGeom>
        </p:spPr>
        <p:txBody>
          <a:bodyPr vert="horz" lIns="93353" tIns="46677" rIns="93353" bIns="466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1" y="0"/>
            <a:ext cx="3044719" cy="465614"/>
          </a:xfrm>
          <a:prstGeom prst="rect">
            <a:avLst/>
          </a:prstGeom>
        </p:spPr>
        <p:txBody>
          <a:bodyPr vert="horz" lIns="93353" tIns="46677" rIns="93353" bIns="46677" rtlCol="0"/>
          <a:lstStyle>
            <a:lvl1pPr algn="r">
              <a:defRPr sz="1200"/>
            </a:lvl1pPr>
          </a:lstStyle>
          <a:p>
            <a:fld id="{10165721-184C-46C4-8616-15E5FA3438E0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700088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53" tIns="46677" rIns="93353" bIns="466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53" tIns="46677" rIns="93353" bIns="466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5046"/>
            <a:ext cx="3044719" cy="465614"/>
          </a:xfrm>
          <a:prstGeom prst="rect">
            <a:avLst/>
          </a:prstGeom>
        </p:spPr>
        <p:txBody>
          <a:bodyPr vert="horz" lIns="93353" tIns="46677" rIns="93353" bIns="466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1" y="8845046"/>
            <a:ext cx="3044719" cy="465614"/>
          </a:xfrm>
          <a:prstGeom prst="rect">
            <a:avLst/>
          </a:prstGeom>
        </p:spPr>
        <p:txBody>
          <a:bodyPr vert="horz" lIns="93353" tIns="46677" rIns="93353" bIns="46677" rtlCol="0" anchor="b"/>
          <a:lstStyle>
            <a:lvl1pPr algn="r">
              <a:defRPr sz="1200"/>
            </a:lvl1pPr>
          </a:lstStyle>
          <a:p>
            <a:fld id="{CACB52CE-041E-407A-B251-BE3EA09AE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7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9891" indent="-28841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3679" indent="-23073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5151" indent="-23073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6620" indent="-23073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38093" indent="-2307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99563" indent="-2307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1034" indent="-2307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506" indent="-2307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CE3C09D-ACC4-4B63-8670-BA5C87AF19A7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906F20E-5DF9-494C-979F-78C5590A4CCB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1838C30-1868-4053-A2CC-382FE0B6759E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F0144D7-98C7-4801-81E7-142D1EAE0807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773" y="4422059"/>
            <a:ext cx="5154731" cy="41927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3300B2-CF45-423D-B45F-C765D5FF10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8E551D6-1C6E-4980-A5FC-C21E642BC6B7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E446C09-9B23-4DE5-87D9-F6E3EDF6BD0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39F8C38-1B96-4CC1-B7D5-169C24D4337C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B975E8B-BEA9-4673-9A6C-D2CA5ECA5EB4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F36BB57-9937-487E-B6BD-831178DEFE75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D713C7-330E-4D28-8019-1D67F0E0E34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56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0E18CB8-12DB-4C2D-8E4D-E954A3B8BDB0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8C762A8-6320-4C74-A6D1-1F7D8A78B58A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025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defTabSz="91025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defTabSz="91025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defTabSz="91025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defTabSz="91025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defTabSz="9102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defTabSz="9102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defTabSz="9102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defTabSz="9102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48CEE1C-8FEC-4225-B846-20CD9879CD8B}" type="slidenum">
              <a:rPr lang="en-US" smtClean="0">
                <a:latin typeface="Times New Roman" pitchFamily="18" charset="0"/>
                <a:ea typeface="ＭＳ Ｐゴシック" pitchFamily="34" charset="-128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3163" y="708025"/>
            <a:ext cx="4681537" cy="35099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6191" y="4452314"/>
            <a:ext cx="5173894" cy="414338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E5202D4-1D59-420D-815F-11FEA4BF3B4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42C3686-58C8-4904-A36B-E8417E658F01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7372" y="4422059"/>
            <a:ext cx="5151537" cy="419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99621F1-A893-4C7D-8108-AFED77B2E870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7372" y="4422059"/>
            <a:ext cx="5151537" cy="419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 txBox="1">
            <a:spLocks noGrp="1" noChangeArrowheads="1"/>
          </p:cNvSpPr>
          <p:nvPr/>
        </p:nvSpPr>
        <p:spPr bwMode="auto">
          <a:xfrm>
            <a:off x="3979427" y="8845706"/>
            <a:ext cx="3045252" cy="464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37" tIns="46669" rIns="93337" bIns="46669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CDA72A0-50D0-4EA8-BFF4-988B2F21BEB8}" type="slidenum">
              <a:rPr lang="en-US" sz="1200"/>
              <a:pPr algn="r" eaLnBrk="1" hangingPunct="1"/>
              <a:t>41</a:t>
            </a:fld>
            <a:endParaRPr lang="en-US" sz="120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7372" y="4422059"/>
            <a:ext cx="5151537" cy="419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DA5A19B-F4FC-4245-A873-7AFCB0B9048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7372" y="4422059"/>
            <a:ext cx="5151537" cy="419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ABE569C-DC94-4457-9B17-04EF6731B342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2EA4D55-2185-4010-A4B6-37285178EDB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773" y="4422059"/>
            <a:ext cx="5154731" cy="41927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8275" indent="-28395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5808" indent="-22716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0131" indent="-22716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44453" indent="-22716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8777" indent="-2271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53100" indent="-2271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07424" indent="-2271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61745" indent="-2271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F3B9A49-6022-4746-9DBD-E626441725D5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CD6249C-ECD9-4E0E-A1FA-BA271974573B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57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7372" y="4422059"/>
            <a:ext cx="5151537" cy="419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3300B2-CF45-423D-B45F-C765D5FF10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FA461EE-3A3E-47DC-9858-264F6A2A4ED7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AF8605C-FDFA-4A30-AEB4-79D154445ED4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56" indent="-28694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78" indent="-22955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89" indent="-22955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6000" indent="-22955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11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220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331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442" indent="-2295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8E1C2A8-E316-450F-9A97-DA7F788477F0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35" indent="-2869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47" indent="-2295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48" indent="-2295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945" indent="-2295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044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143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241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340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6B4B0B5-4268-4A09-8B94-27E093F28DF3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35" indent="-2869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47" indent="-2295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48" indent="-2295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945" indent="-2295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044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143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241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340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4BBC031-D0DE-47EA-B6B2-18BFC98F8E3C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6035" indent="-2869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747" indent="-2295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848" indent="-2295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945" indent="-2295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5044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4143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3241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2340" indent="-22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32F8BC6-0004-4FFD-8928-4F2EA75B1507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3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D6ADDC-4987-4958-AEA9-6E78BABF6310}" type="datetimeFigureOut">
              <a:rPr lang="en-US"/>
              <a:pPr/>
              <a:t>12/10/2014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05837-D933-4FB5-9CB8-F2E1CD5DC4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6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029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84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65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852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A4D032-359D-4260-A6A9-C16B50ABA6D2}" type="datetimeFigureOut">
              <a:rPr lang="en-US"/>
              <a:pPr/>
              <a:t>12/10/2014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3C474-3322-4E10-9AA3-11E42085AD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9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Wave+ANRLogo_basic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807075"/>
            <a:ext cx="88519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002B1D9-70A4-4029-8C67-EDD37D3EC4EC}" type="datetimeFigureOut">
              <a:rPr lang="en-US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AE84CF9-CC4A-420E-A21C-4CB7B0C835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ucanr.edu/academicpersonnel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edu/academicpersonne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edu/academicpersonnel" TargetMode="External"/><Relationship Id="rId2" Type="http://schemas.openxmlformats.org/officeDocument/2006/relationships/hyperlink" Target="http://ucanr.edu/meritpromotion" TargetMode="Externa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mailto:pdtise@ucanr.edu" TargetMode="External"/><Relationship Id="rId2" Type="http://schemas.openxmlformats.org/officeDocument/2006/relationships/hyperlink" Target="mailto:cagreer@ucanr.edu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ucanr.edu/academicpersonnel" TargetMode="Externa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04211" y="3733800"/>
            <a:ext cx="6096001" cy="175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b="1" dirty="0" smtClean="0">
                <a:solidFill>
                  <a:srgbClr val="FFC000"/>
                </a:solidFill>
              </a:rPr>
              <a:t>December 10, 2014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75874" y="609600"/>
            <a:ext cx="6829926" cy="29908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i="1" dirty="0" smtClean="0">
                <a:solidFill>
                  <a:schemeClr val="tx2"/>
                </a:solidFill>
              </a:rPr>
              <a:t>Upper Level Merit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smtClean="0"/>
              <a:t>Training for </a:t>
            </a:r>
            <a:br>
              <a:rPr lang="en-US" sz="3600" dirty="0" smtClean="0"/>
            </a:br>
            <a:r>
              <a:rPr lang="en-US" sz="3600" dirty="0" smtClean="0"/>
              <a:t>Full Title Step VII to Step IX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3881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4638"/>
            <a:ext cx="7345680" cy="11430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Peer Review Committee Perspective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195316"/>
            <a:ext cx="7208292" cy="44275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800" dirty="0" smtClean="0"/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200" dirty="0" smtClean="0"/>
              <a:t>Your PR is your chance to tell your story.</a:t>
            </a: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200" dirty="0" smtClean="0"/>
              <a:t>Presentation is important because:</a:t>
            </a:r>
          </a:p>
          <a:p>
            <a:pPr lvl="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/>
              <a:t>You want the reviewer to </a:t>
            </a:r>
            <a:r>
              <a:rPr lang="en-US" sz="2200" b="1" dirty="0" smtClean="0"/>
              <a:t>enjoy</a:t>
            </a:r>
            <a:r>
              <a:rPr lang="en-US" sz="2200" dirty="0" smtClean="0"/>
              <a:t> reading your dossier! </a:t>
            </a:r>
          </a:p>
          <a:p>
            <a:pPr lvl="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b="1" dirty="0" smtClean="0"/>
              <a:t>It needs to be easily understood by people in other programs.</a:t>
            </a:r>
          </a:p>
          <a:p>
            <a:pPr lvl="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 smtClean="0"/>
              <a:t>Each reviewer has a unique perspective:</a:t>
            </a:r>
          </a:p>
          <a:p>
            <a:pPr lvl="2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200" dirty="0" smtClean="0"/>
              <a:t>Keep in mind the perspectives of those reading your PR: supervisor (e.g. CD), Ad hoc Committee and /or members of Peer Review Committee.</a:t>
            </a:r>
          </a:p>
          <a:p>
            <a:pPr lvl="2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200" dirty="0" smtClean="0"/>
              <a:t>Reviewers may not be familiar with you or your specific program.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058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14450" y="1057275"/>
            <a:ext cx="6838950" cy="2466975"/>
          </a:xfr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buFont typeface="Wingdings" pitchFamily="2" charset="2"/>
              <a:buChar char="n"/>
            </a:pPr>
            <a:endParaRPr lang="en-US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/>
              <a:t>Any questions regarding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/>
              <a:t>The Peer Review Committee?</a:t>
            </a:r>
          </a:p>
        </p:txBody>
      </p:sp>
    </p:spTree>
    <p:extLst>
      <p:ext uri="{BB962C8B-B14F-4D97-AF65-F5344CB8AC3E}">
        <p14:creationId xmlns:p14="http://schemas.microsoft.com/office/powerpoint/2010/main" val="4107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0119" y="0"/>
            <a:ext cx="7284721" cy="11430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AAC Personnel Committee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60119" y="914400"/>
            <a:ext cx="7284720" cy="5029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Work with UC ANR Academic Personnel Unit to coordinate the academic merit &amp; promotion process.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Assures process is fair and understandable.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Facilitates training with UC ANR APU.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Recommends nominations for Ad hoc review committees.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Provides Ad hoc committee chair training.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Reviews Ad hoc committee reports</a:t>
            </a:r>
            <a:r>
              <a:rPr lang="en-US" sz="2400" i="1" dirty="0" smtClean="0"/>
              <a:t> </a:t>
            </a:r>
            <a:r>
              <a:rPr lang="en-US" sz="2400" dirty="0" smtClean="0"/>
              <a:t>for constructive, mentoring advice that helps an academic improve in the future.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Reviews all negative recommendations on cases reviewed by PRC before being sent to AVP.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933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5100" y="4598495"/>
            <a:ext cx="7244829" cy="1249856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1200"/>
              </a:spcAft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/>
              <a:t>Ad </a:t>
            </a:r>
            <a:r>
              <a:rPr lang="en-US" sz="1800" b="1" dirty="0"/>
              <a:t>Hoc Committees </a:t>
            </a:r>
            <a:r>
              <a:rPr lang="en-US" sz="1800" dirty="0"/>
              <a:t>to be developed for specific actions:  Assistant to </a:t>
            </a:r>
            <a:r>
              <a:rPr lang="en-US" sz="1800" dirty="0" smtClean="0"/>
              <a:t>Associate, Associate </a:t>
            </a:r>
            <a:r>
              <a:rPr lang="en-US" sz="1800" dirty="0"/>
              <a:t>to Full Title, and Full Title V to Full Title VI (and for Advisors </a:t>
            </a:r>
            <a:r>
              <a:rPr lang="en-US" sz="1800" dirty="0" smtClean="0"/>
              <a:t>/Specialists seeking </a:t>
            </a:r>
            <a:r>
              <a:rPr lang="en-US" sz="1800" dirty="0"/>
              <a:t>Indefinite </a:t>
            </a:r>
            <a:r>
              <a:rPr lang="en-US" sz="1800" dirty="0" smtClean="0"/>
              <a:t>Status).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 smtClean="0"/>
              <a:t>For Candidates in SSPs</a:t>
            </a:r>
            <a:r>
              <a:rPr lang="en-US" sz="1800" dirty="0" smtClean="0"/>
              <a:t>, the SSP Director will provide an evaluation in addition to the CDs.  For example, Directors for the following SSPs:  IPM, MG, YFC (NFCS, 4-H).</a:t>
            </a:r>
            <a:br>
              <a:rPr lang="en-US" sz="1800" dirty="0" smtClean="0"/>
            </a:br>
            <a:endParaRPr lang="en-US" dirty="0" smtClean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945100" y="449807"/>
            <a:ext cx="725507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3600">
                <a:solidFill>
                  <a:schemeClr val="tx2"/>
                </a:solidFill>
                <a:ea typeface="ＭＳ Ｐゴシック"/>
                <a:cs typeface="ＭＳ Ｐゴシック"/>
              </a:rPr>
              <a:t>For </a:t>
            </a:r>
            <a:r>
              <a:rPr lang="en-US" sz="3600" smtClean="0">
                <a:solidFill>
                  <a:schemeClr val="tx2"/>
                </a:solidFill>
                <a:ea typeface="ＭＳ Ｐゴシック"/>
                <a:cs typeface="ＭＳ Ｐゴシック"/>
              </a:rPr>
              <a:t>Advisors/Specialists</a:t>
            </a:r>
            <a:endParaRPr lang="en-US" sz="36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077403"/>
              </p:ext>
            </p:extLst>
          </p:nvPr>
        </p:nvGraphicFramePr>
        <p:xfrm>
          <a:off x="955343" y="1075161"/>
          <a:ext cx="7244829" cy="34945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0265"/>
                <a:gridCol w="1409242"/>
                <a:gridCol w="1708529"/>
                <a:gridCol w="1976793"/>
              </a:tblGrid>
              <a:tr h="395787"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For </a:t>
                      </a:r>
                      <a:r>
                        <a:rPr lang="en-US" sz="1800" b="1" kern="1200" dirty="0">
                          <a:effectLst/>
                        </a:rPr>
                        <a:t>Action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To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To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Decision Maker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29922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Merit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Supervisor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PRC </a:t>
                      </a: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8802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Promotion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Supervisor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  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Ad Hoc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PRC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80156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Term Reviews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Supervisor</a:t>
                      </a:r>
                      <a:r>
                        <a:rPr lang="en-US" sz="1600" kern="1200" baseline="0" dirty="0" smtClean="0"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</a:rPr>
                        <a:t>    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PRC</a:t>
                      </a:r>
                      <a:r>
                        <a:rPr lang="en-US" sz="1600" kern="1200" baseline="0" dirty="0" smtClean="0"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</a:rPr>
                        <a:t>   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Associate Vice President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8802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Indefinite Term Review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Supervisor</a:t>
                      </a:r>
                      <a:r>
                        <a:rPr lang="en-US" sz="1600" kern="1200" baseline="0" dirty="0" smtClean="0"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</a:rPr>
                        <a:t>  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</a:rPr>
                        <a:t>Ad Hoc</a:t>
                      </a:r>
                      <a:r>
                        <a:rPr lang="en-US" sz="1600" kern="1200" baseline="0" dirty="0" smtClean="0"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200" dirty="0" smtClean="0">
                          <a:effectLst/>
                        </a:rPr>
                        <a:t> PRC</a:t>
                      </a:r>
                      <a:r>
                        <a:rPr lang="en-US" sz="1600" kern="1200" baseline="0" dirty="0" smtClean="0"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Associate Vice President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29922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Accelerations (</a:t>
                      </a: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Merit)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Supervisor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     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PRC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12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32146" y="350838"/>
            <a:ext cx="7696200" cy="109696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CD </a:t>
            </a:r>
            <a: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Review/Academics </a:t>
            </a: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with CD Assignments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945100" y="4992073"/>
            <a:ext cx="7244829" cy="11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 fontAlgn="auto">
              <a:spcAft>
                <a:spcPts val="1200"/>
              </a:spcAft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5600" dirty="0" smtClean="0"/>
              <a:t/>
            </a:r>
            <a:br>
              <a:rPr lang="en-US" sz="5600" dirty="0" smtClean="0"/>
            </a:br>
            <a:r>
              <a:rPr lang="en-US" sz="5600" b="1" dirty="0" smtClean="0"/>
              <a:t>Ad Hoc Committees </a:t>
            </a:r>
            <a:r>
              <a:rPr lang="en-US" sz="5600" dirty="0" smtClean="0"/>
              <a:t>to be developed for specific actions:  Assistant to Associate, Associate to Full Title, and Full Title V to Full Title VI (and for Advisors seeking Indefinite Status).</a:t>
            </a:r>
            <a:br>
              <a:rPr lang="en-US" sz="5600" dirty="0" smtClean="0"/>
            </a:br>
            <a:r>
              <a:rPr lang="en-US" sz="5600" dirty="0" smtClean="0"/>
              <a:t/>
            </a:r>
            <a:br>
              <a:rPr lang="en-US" sz="5600" dirty="0" smtClean="0"/>
            </a:br>
            <a:endParaRPr lang="en-US" sz="16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08031"/>
              </p:ext>
            </p:extLst>
          </p:nvPr>
        </p:nvGraphicFramePr>
        <p:xfrm>
          <a:off x="945100" y="1224449"/>
          <a:ext cx="7244829" cy="3533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1497"/>
                <a:gridCol w="1528549"/>
                <a:gridCol w="2024089"/>
                <a:gridCol w="2180694"/>
              </a:tblGrid>
              <a:tr h="455464"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For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</a:rPr>
                        <a:t>Action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</a:rPr>
                        <a:t>To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</a:rPr>
                        <a:t>To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eaLnBrk="0" fontAlgn="base" hangingPunct="0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</a:rPr>
                        <a:t>Decision Maker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358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Merit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2B2EA5"/>
                          </a:solidFill>
                          <a:effectLst/>
                        </a:rPr>
                        <a:t>Vice Provost of CE</a:t>
                      </a:r>
                      <a:r>
                        <a:rPr lang="en-US" sz="14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Chris Greer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PRC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     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35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Promotion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Vice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Provost of CE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Chris Greer 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Ad Hoc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PRC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Associate Vice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President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358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Term Reviews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Vice Provost of CE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Chris Greer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PRC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 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358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</a:rPr>
                        <a:t>Indefinite Term Review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Vice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Provost of CE Chris Greer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Ad Hoc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     PRC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45358"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Accelerations (Merit) 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2B2EA5"/>
                          </a:solidFill>
                          <a:effectLst/>
                        </a:rPr>
                        <a:t>Vice Provost of CE Chris Greer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2B2EA5"/>
                          </a:solidFill>
                          <a:effectLst/>
                        </a:rPr>
                        <a:t>PRC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rgbClr val="2B2EA5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600" dirty="0" smtClean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B2EA5"/>
                          </a:solidFill>
                          <a:effectLst/>
                        </a:rPr>
                        <a:t>Associate Vice President</a:t>
                      </a:r>
                      <a:endParaRPr lang="en-US" sz="1600" dirty="0">
                        <a:solidFill>
                          <a:srgbClr val="2B2EA5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20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1696" y="300251"/>
            <a:ext cx="7287905" cy="1187891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600" dirty="0" smtClean="0"/>
              <a:t> </a:t>
            </a: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For </a:t>
            </a:r>
            <a: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Academics </a:t>
            </a: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with Statewide </a:t>
            </a:r>
            <a:b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</a:b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Program Affiliation (IPM, MG, YFC</a:t>
            </a:r>
            <a: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)</a:t>
            </a:r>
            <a:endParaRPr lang="en-US" sz="32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1697" y="1651379"/>
            <a:ext cx="7287904" cy="3794077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UC ANR Leaders are committed to strengthening UCCE as a statewide program developed and delivered locally.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Providing input from both the local supervisor and the Statewide Program Director supports this alignment.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The input from the Statewide Program Director is to provide integration towards statewide outcomes/impacts and mentoring/coaching/support.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The goal is to seek balance between local priorities and statewide goals.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80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399" y="274638"/>
            <a:ext cx="7423245" cy="71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r>
              <a:rPr lang="en-US" sz="36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Decision Makers</a:t>
            </a:r>
            <a:endParaRPr lang="en-US" sz="36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371600"/>
            <a:ext cx="7423245" cy="411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800" dirty="0"/>
              <a:t>Associate Vice President receives all recommendations in order to make informed decisions.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All appeals go to the ANR Vice President.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  <a:tabLst>
                <a:tab pos="401638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293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0377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Timeline for PR Process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17638"/>
            <a:ext cx="752856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Access is available through your portal. 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Deadline for uploading your PR dossier: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b="1" dirty="0">
                <a:solidFill>
                  <a:srgbClr val="2B2EA5"/>
                </a:solidFill>
              </a:rPr>
              <a:t>11:59 PM, February 2, 2015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You may upload your documents and make corrections/revisions up until the deadline.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Results by the end of June 2015 for July 1, 2015 actions.</a:t>
            </a:r>
          </a:p>
        </p:txBody>
      </p:sp>
    </p:spTree>
    <p:extLst>
      <p:ext uri="{BB962C8B-B14F-4D97-AF65-F5344CB8AC3E}">
        <p14:creationId xmlns:p14="http://schemas.microsoft.com/office/powerpoint/2010/main" val="196870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399" y="304800"/>
            <a:ext cx="7286626" cy="6858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General Tips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399" y="1076325"/>
            <a:ext cx="7210425" cy="405765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Start as early as possible.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Keep good records all year and use them.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Use web examples referenced in E-book.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Review PR Dossier Examples on the Academic Personnel Website </a:t>
            </a:r>
            <a:r>
              <a:rPr lang="en-US" sz="2400" dirty="0">
                <a:solidFill>
                  <a:srgbClr val="2B2EA5"/>
                </a:solidFill>
              </a:rPr>
              <a:t>(</a:t>
            </a:r>
            <a:r>
              <a:rPr lang="en-US" sz="1600" dirty="0">
                <a:solidFill>
                  <a:srgbClr val="2B2EA5"/>
                </a:solidFill>
                <a:hlinkClick r:id="rId2"/>
              </a:rPr>
              <a:t>http://ucanr.edu/academicpersonnel</a:t>
            </a:r>
            <a:r>
              <a:rPr lang="en-US" sz="1600" dirty="0">
                <a:solidFill>
                  <a:srgbClr val="2B2EA5"/>
                </a:solidFill>
              </a:rPr>
              <a:t>) </a:t>
            </a:r>
            <a:r>
              <a:rPr lang="en-US" sz="1600" dirty="0"/>
              <a:t>– merit and promotion process</a:t>
            </a:r>
            <a:endParaRPr lang="en-US" sz="240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Review and edit; then review and edit some more.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Ask questions.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Ask peers to review your work.</a:t>
            </a:r>
          </a:p>
        </p:txBody>
      </p:sp>
    </p:spTree>
    <p:extLst>
      <p:ext uri="{BB962C8B-B14F-4D97-AF65-F5344CB8AC3E}">
        <p14:creationId xmlns:p14="http://schemas.microsoft.com/office/powerpoint/2010/main" val="128304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4638"/>
            <a:ext cx="73152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A Good PR is…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14900"/>
            <a:ext cx="7315200" cy="3742899"/>
          </a:xfrm>
        </p:spPr>
        <p:txBody>
          <a:bodyPr rtlCol="0">
            <a:normAutofit fontScale="77500" lnSpcReduction="20000"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/>
              <a:t>ACCURATE:</a:t>
            </a:r>
            <a:r>
              <a:rPr lang="en-US" sz="3600" dirty="0" smtClean="0"/>
              <a:t> </a:t>
            </a:r>
            <a:r>
              <a:rPr lang="en-US" sz="2800" dirty="0" smtClean="0"/>
              <a:t>Be factual, tell how impacts were achieved.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/>
              <a:t>BRIEF:</a:t>
            </a:r>
            <a:r>
              <a:rPr lang="en-US" sz="3600" dirty="0" smtClean="0"/>
              <a:t> </a:t>
            </a:r>
            <a:r>
              <a:rPr lang="en-US" sz="2800" dirty="0" smtClean="0"/>
              <a:t>Make every word work.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/>
              <a:t>CLEAR:</a:t>
            </a:r>
            <a:r>
              <a:rPr lang="en-US" sz="3600" dirty="0" smtClean="0"/>
              <a:t> </a:t>
            </a:r>
            <a:r>
              <a:rPr lang="en-US" sz="2800" dirty="0" smtClean="0"/>
              <a:t>Say what you mean.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/>
              <a:t>SPECIFIC:</a:t>
            </a:r>
            <a:r>
              <a:rPr lang="en-US" sz="3600" dirty="0" smtClean="0"/>
              <a:t> </a:t>
            </a:r>
            <a:r>
              <a:rPr lang="en-US" sz="2800" dirty="0" smtClean="0"/>
              <a:t>Use examples.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/>
              <a:t>PROFESSIONAL:</a:t>
            </a:r>
            <a:r>
              <a:rPr lang="en-US" sz="3600" dirty="0" smtClean="0"/>
              <a:t> </a:t>
            </a:r>
            <a:r>
              <a:rPr lang="en-US" sz="2800" dirty="0" smtClean="0"/>
              <a:t>Make it look professional – adhere to format guidelines.</a:t>
            </a:r>
          </a:p>
        </p:txBody>
      </p:sp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2286000" y="255905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Tahoma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6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55342" y="105059"/>
            <a:ext cx="7274257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55342" y="1419509"/>
            <a:ext cx="7274257" cy="4420904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Welcome/Introductions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Agenda/Training Agreements/Outcomes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Overview of Process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Program Review Dossier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Questions/Wrap-up</a:t>
            </a:r>
          </a:p>
        </p:txBody>
      </p:sp>
    </p:spTree>
    <p:extLst>
      <p:ext uri="{BB962C8B-B14F-4D97-AF65-F5344CB8AC3E}">
        <p14:creationId xmlns:p14="http://schemas.microsoft.com/office/powerpoint/2010/main" val="11723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72102"/>
            <a:ext cx="8610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Make Your Dossier Reflect Your Program! </a:t>
            </a:r>
            <a: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/>
            </a:r>
            <a:b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</a:br>
            <a:r>
              <a:rPr lang="en-US" sz="32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Make </a:t>
            </a: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It Enjoyable to Read!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8048" y="1551580"/>
            <a:ext cx="7287904" cy="446881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Reviewers find it less enjoyable to read if they have to tease out </a:t>
            </a:r>
            <a:r>
              <a:rPr lang="en-US" sz="2400" dirty="0" smtClean="0"/>
              <a:t>information</a:t>
            </a:r>
            <a:r>
              <a:rPr lang="en-US" sz="2000" dirty="0" smtClean="0"/>
              <a:t>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State your overarching program themes.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Identify your clientele/audiences.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Write clear goals and objectives.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Summarize your accomplishments.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Remember what is obvious to you, may not be obvious to all readers -- </a:t>
            </a:r>
            <a:r>
              <a:rPr lang="en-US" sz="2000" b="1" u="sng" dirty="0" smtClean="0"/>
              <a:t>make it obvious!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33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840658" y="331220"/>
            <a:ext cx="740369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chemeClr val="tx2"/>
                </a:solidFill>
                <a:latin typeface="+mj-lt"/>
                <a:ea typeface="ＭＳ Ｐゴシック"/>
                <a:cs typeface="ＭＳ Ｐゴシック"/>
              </a:rPr>
              <a:t>Tips for Writing Your PR</a:t>
            </a:r>
            <a:endParaRPr lang="en-US" sz="3600" dirty="0">
              <a:solidFill>
                <a:schemeClr val="tx2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36867" name="Rectangle 9"/>
          <p:cNvSpPr>
            <a:spLocks noChangeArrowheads="1"/>
          </p:cNvSpPr>
          <p:nvPr/>
        </p:nvSpPr>
        <p:spPr bwMode="auto">
          <a:xfrm>
            <a:off x="840656" y="977332"/>
            <a:ext cx="7798363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>
                <a:latin typeface="+mj-lt"/>
              </a:rPr>
              <a:t>Make sure you highlight your activities that support UC ANR’s visibility and effectiveness such </a:t>
            </a:r>
            <a:r>
              <a:rPr lang="en-US" sz="2000" dirty="0" smtClean="0">
                <a:latin typeface="+mj-lt"/>
              </a:rPr>
              <a:t>as:</a:t>
            </a:r>
            <a:endParaRPr lang="en-US" sz="2000" dirty="0">
              <a:latin typeface="+mj-lt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j-lt"/>
              </a:rPr>
              <a:t>Successful </a:t>
            </a:r>
            <a:r>
              <a:rPr lang="en-US" sz="2000" dirty="0">
                <a:latin typeface="+mj-lt"/>
              </a:rPr>
              <a:t>collaborations (internal and external)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Mentoring of colleagues (formal and informal)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Efforts to strengthen the UC ANR network (formally called the “continuum”)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Multi-county and/or multi-program assignments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Leadership roles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Advocacy efforts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Outreaching to clientele using new technologies such as social media, websites</a:t>
            </a:r>
            <a:r>
              <a:rPr lang="en-US" sz="2400" dirty="0" smtClean="0"/>
              <a:t>.</a:t>
            </a:r>
            <a:endParaRPr lang="en-US" sz="2000" dirty="0" smtClean="0"/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Only list activities and accomplishments in one section.</a:t>
            </a:r>
            <a:endParaRPr lang="en-US" altLang="en-US" sz="2400" dirty="0">
              <a:latin typeface="+mj-lt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982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4879" y="274638"/>
            <a:ext cx="7269481" cy="11430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Fostering Your Success</a:t>
            </a:r>
            <a:endParaRPr lang="en-US" sz="36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9125" y="1962150"/>
            <a:ext cx="7772400" cy="405923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SzPct val="95000"/>
              <a:defRPr/>
            </a:pPr>
            <a:r>
              <a:rPr lang="en-US" sz="2800" dirty="0" smtClean="0"/>
              <a:t>An excellent presentation, along with high quality work, greatly helps your supervisor write a strong evaluation.</a:t>
            </a:r>
          </a:p>
          <a:p>
            <a:pPr marL="60325" lvl="1" indent="0" fontAlgn="auto">
              <a:spcBef>
                <a:spcPts val="0"/>
              </a:spcBef>
              <a:spcAft>
                <a:spcPts val="1800"/>
              </a:spcAft>
              <a:buSzPct val="100000"/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Wingdings" pitchFamily="-111" charset="2"/>
              <a:buChar char="n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618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37426"/>
            <a:ext cx="7315200" cy="12192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General </a:t>
            </a:r>
            <a:r>
              <a:rPr lang="en-US" sz="3600" dirty="0" smtClean="0">
                <a:solidFill>
                  <a:schemeClr val="tx2"/>
                </a:solidFill>
                <a:ea typeface="ＭＳ Ｐゴシック"/>
                <a:cs typeface="ＭＳ Ｐゴシック"/>
              </a:rPr>
              <a:t>Directions</a:t>
            </a:r>
            <a:endParaRPr lang="en-US" sz="36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356626"/>
            <a:ext cx="7734584" cy="438908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400" dirty="0" smtClean="0"/>
              <a:t>Font: Times New Roman 11 or 12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400" dirty="0" smtClean="0"/>
              <a:t>Margins: 1 inch all around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400" dirty="0" smtClean="0"/>
              <a:t>Adhere to page limits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400" dirty="0" smtClean="0"/>
              <a:t>Please refer to the E-book found at </a:t>
            </a:r>
          </a:p>
          <a:p>
            <a:pPr marL="400050" lvl="1" indent="0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n-US" sz="2400" dirty="0" smtClean="0">
                <a:solidFill>
                  <a:srgbClr val="2B2EA5"/>
                </a:solidFill>
                <a:hlinkClick r:id="rId3"/>
              </a:rPr>
              <a:t>http://ucanr.edu/academicpersonnel</a:t>
            </a:r>
            <a:r>
              <a:rPr lang="en-US" sz="2400" dirty="0"/>
              <a:t> </a:t>
            </a:r>
            <a:r>
              <a:rPr lang="en-US" sz="1400" dirty="0"/>
              <a:t>(on front page)</a:t>
            </a:r>
          </a:p>
          <a:p>
            <a:pPr marL="0" indent="0" eaLnBrk="1" hangingPunct="1">
              <a:buFont typeface="Arial" charset="0"/>
              <a:buNone/>
              <a:tabLst>
                <a:tab pos="739775" algn="l"/>
              </a:tabLst>
              <a:defRPr/>
            </a:pPr>
            <a:r>
              <a:rPr lang="en-US" sz="2400" dirty="0" smtClean="0"/>
              <a:t>Tip:  Be kind to your readers – use a format that makes your PR readable.  Pay attention to required vs. suggested.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347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00752" y="152400"/>
            <a:ext cx="7356144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Definitions to Help </a:t>
            </a:r>
            <a:b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</a:b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Develop a Thematic PR Format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00752" y="1392072"/>
            <a:ext cx="7356144" cy="4899546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1" dirty="0" smtClean="0"/>
              <a:t>Theme</a:t>
            </a:r>
            <a:r>
              <a:rPr lang="en-US" sz="1800" dirty="0" smtClean="0"/>
              <a:t>:  your program focus; subject matter expertise; etc. </a:t>
            </a:r>
            <a:r>
              <a:rPr lang="en-US" sz="1800" b="1" dirty="0" smtClean="0"/>
              <a:t> </a:t>
            </a:r>
            <a:r>
              <a:rPr lang="en-US" sz="1800" dirty="0" smtClean="0"/>
              <a:t>Themes may or may not relate to Strategic Initiatives (See E-book for more detail).</a:t>
            </a:r>
            <a:endParaRPr lang="en-US" sz="1800" b="1" dirty="0" smtClean="0"/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1" dirty="0" smtClean="0"/>
              <a:t>Clientele</a:t>
            </a:r>
            <a:r>
              <a:rPr lang="en-US" sz="1800" dirty="0" smtClean="0"/>
              <a:t>: People or group of people that a program aims to serve.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1" dirty="0" smtClean="0"/>
              <a:t>Goals: </a:t>
            </a:r>
            <a:r>
              <a:rPr lang="en-US" sz="1800" dirty="0" smtClean="0"/>
              <a:t>The purpose towards which an effort is directed.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tabLst>
                <a:tab pos="1146175" algn="l"/>
              </a:tabLst>
              <a:defRPr/>
            </a:pPr>
            <a:r>
              <a:rPr lang="en-US" sz="1800" b="1" dirty="0" smtClean="0"/>
              <a:t>Inputs:</a:t>
            </a:r>
            <a:r>
              <a:rPr lang="en-US" sz="1800" dirty="0" smtClean="0"/>
              <a:t> What we invest:  Faculty, staff, students, infrastructure, federal, state and private funds, time, knowledge, etc.  This step is often assumed and is not always articulated and is not required in DANRIS-X.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1" dirty="0" smtClean="0"/>
              <a:t>Methods (Activities/Outputs)</a:t>
            </a:r>
            <a:r>
              <a:rPr lang="en-US" sz="1800" dirty="0" smtClean="0"/>
              <a:t>: Research/Creative and Extension activities to reach goals.  Products created through such activity (meetings, trainings, extension programs, curricula, webinars, publications, etc.).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tabLst>
                <a:tab pos="974725" algn="l"/>
                <a:tab pos="1547813" algn="l"/>
              </a:tabLst>
              <a:defRPr/>
            </a:pPr>
            <a:r>
              <a:rPr lang="en-US" sz="1800" b="1" dirty="0" smtClean="0"/>
              <a:t>Outcomes</a:t>
            </a:r>
            <a:r>
              <a:rPr lang="en-US" sz="1800" dirty="0" smtClean="0"/>
              <a:t>: Changed knowledge, attitudes, skills, behavior/practices  resulting from your efforts.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tabLst>
                <a:tab pos="1195388" algn="l"/>
              </a:tabLst>
              <a:defRPr/>
            </a:pPr>
            <a:r>
              <a:rPr lang="en-US" sz="1800" b="1" dirty="0" smtClean="0"/>
              <a:t>Impacts</a:t>
            </a:r>
            <a:r>
              <a:rPr lang="en-US" sz="1800" dirty="0" smtClean="0"/>
              <a:t>: Social/health, economic, environmental/physical benefits to individuals, organizations, populations, communities.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926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81000"/>
            <a:ext cx="891540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Another Way of Looking At One of Your Themes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66700" y="1770063"/>
            <a:ext cx="1371600" cy="469900"/>
          </a:xfrm>
          <a:prstGeom prst="rect">
            <a:avLst/>
          </a:prstGeom>
          <a:solidFill>
            <a:srgbClr val="E0E01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ea typeface="ＭＳ Ｐゴシック" pitchFamily="34" charset="-128"/>
              </a:rPr>
              <a:t>INPUTS</a:t>
            </a:r>
            <a:endParaRPr 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828800" y="1770063"/>
            <a:ext cx="2971800" cy="461962"/>
          </a:xfrm>
          <a:prstGeom prst="rect">
            <a:avLst/>
          </a:prstGeom>
          <a:solidFill>
            <a:srgbClr val="5AFD49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ea typeface="ＭＳ Ｐゴシック" pitchFamily="34" charset="-128"/>
              </a:rPr>
              <a:t>OUTPUTS</a:t>
            </a:r>
            <a:endParaRPr 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029200" y="1770063"/>
            <a:ext cx="3810000" cy="461962"/>
          </a:xfrm>
          <a:prstGeom prst="rect">
            <a:avLst/>
          </a:prstGeom>
          <a:solidFill>
            <a:srgbClr val="FF5A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ea typeface="ＭＳ Ｐゴシック" pitchFamily="34" charset="-128"/>
              </a:rPr>
              <a:t>OUTCOMES</a:t>
            </a:r>
            <a:endParaRPr 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25438" y="2522538"/>
            <a:ext cx="1371600" cy="11699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Program Investments or Efforts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865313" y="2568575"/>
            <a:ext cx="1295400" cy="100012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Activities</a:t>
            </a:r>
            <a:endParaRPr lang="en-US" sz="1400">
              <a:ea typeface="ＭＳ Ｐゴシック" pitchFamily="34" charset="-128"/>
            </a:endParaRPr>
          </a:p>
          <a:p>
            <a:pPr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429000" y="2568575"/>
            <a:ext cx="1371600" cy="100012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Participation</a:t>
            </a:r>
            <a:endParaRPr lang="en-US" sz="1400">
              <a:ea typeface="ＭＳ Ｐゴシック" pitchFamily="34" charset="-128"/>
            </a:endParaRPr>
          </a:p>
          <a:p>
            <a:pPr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048250" y="2568575"/>
            <a:ext cx="1200150" cy="100012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Short</a:t>
            </a:r>
            <a:endParaRPr lang="en-US" sz="1400">
              <a:ea typeface="ＭＳ Ｐゴシック" pitchFamily="34" charset="-128"/>
            </a:endParaRPr>
          </a:p>
          <a:p>
            <a:pPr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6616700" y="2568575"/>
            <a:ext cx="1143000" cy="100012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Medium</a:t>
            </a:r>
            <a:endParaRPr lang="en-US" sz="1400">
              <a:ea typeface="ＭＳ Ｐゴシック" pitchFamily="34" charset="-128"/>
            </a:endParaRPr>
          </a:p>
          <a:p>
            <a:pPr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1697038" y="3048000"/>
            <a:ext cx="152400" cy="152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3200400" y="3082925"/>
            <a:ext cx="152400" cy="152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33" name="AutoShape 13"/>
          <p:cNvSpPr>
            <a:spLocks noChangeArrowheads="1"/>
          </p:cNvSpPr>
          <p:nvPr/>
        </p:nvSpPr>
        <p:spPr bwMode="auto">
          <a:xfrm>
            <a:off x="4800600" y="3048000"/>
            <a:ext cx="152400" cy="152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6248400" y="3048000"/>
            <a:ext cx="152400" cy="152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>
            <a:off x="7772400" y="3048000"/>
            <a:ext cx="152400" cy="152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57200" y="3776663"/>
            <a:ext cx="990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What we invest or do</a:t>
            </a:r>
            <a:endParaRPr lang="en-US" sz="16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1697038" y="3776663"/>
            <a:ext cx="12747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Products or programs we create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3429000" y="3652838"/>
            <a:ext cx="12239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Who we reach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105400" y="3733800"/>
            <a:ext cx="365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Information gained, behaviors changed, etc.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5029200" y="4479925"/>
            <a:ext cx="3848100" cy="106203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ea typeface="ＭＳ Ｐゴシック" pitchFamily="34" charset="-128"/>
              </a:rPr>
              <a:t>SO WHAT??</a:t>
            </a:r>
          </a:p>
          <a:p>
            <a:pPr algn="ctr">
              <a:spcBef>
                <a:spcPct val="50000"/>
              </a:spcBef>
            </a:pPr>
            <a:r>
              <a:rPr lang="en-US" dirty="0">
                <a:ea typeface="ＭＳ Ｐゴシック" pitchFamily="34" charset="-128"/>
              </a:rPr>
              <a:t>What is the IMPACT or ANTICIPATED IMPACT?</a:t>
            </a:r>
            <a:endParaRPr lang="en-US" dirty="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8001000" y="2498725"/>
            <a:ext cx="762000" cy="127793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6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1600">
                <a:ea typeface="ＭＳ Ｐゴシック" pitchFamily="34" charset="-128"/>
              </a:rPr>
              <a:t>Long-term</a:t>
            </a:r>
            <a:endParaRPr lang="en-US" sz="1400">
              <a:ea typeface="ＭＳ Ｐゴシック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1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92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866775" y="190568"/>
            <a:ext cx="7362826" cy="1096962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Strategic Initiatives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733425" y="1549874"/>
            <a:ext cx="7362825" cy="3250726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Water Quality, Quantity and Security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Sustainable Food Systems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Sustainable Natural Ecosystems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Healthy Families and Communities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Endemic and Invasive Pests and Diseases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1783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955342" y="397185"/>
            <a:ext cx="78076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/>
                </a:solidFill>
                <a:latin typeface="+mj-lt"/>
                <a:ea typeface="ＭＳ Ｐゴシック"/>
                <a:cs typeface="ＭＳ Ｐゴシック"/>
              </a:rPr>
              <a:t>2 Separate Theme Examples- 4-HYDA</a:t>
            </a:r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504825" y="1684338"/>
            <a:ext cx="794067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955342" y="1351128"/>
            <a:ext cx="7807658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  <a:ea typeface="ＭＳ Ｐゴシック"/>
                <a:cs typeface="ＭＳ Ｐゴシック"/>
              </a:rPr>
              <a:t>Healthy Families and Communities Initiative (Advisor 1)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Promote Positive Youth Development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Support Adolescent Leadership Development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Volunteer Development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Increase Science Literacy Among Youth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endParaRPr lang="en-US" sz="2100" dirty="0">
              <a:latin typeface="+mj-lt"/>
              <a:ea typeface="ＭＳ Ｐゴシック"/>
              <a:cs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  <a:ea typeface="ＭＳ Ｐゴシック"/>
                <a:cs typeface="ＭＳ Ｐゴシック"/>
              </a:rPr>
              <a:t>Healthy Families and Communities Initiative (Advisor 2)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Life Skills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Adolescent Development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Extension Education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Science, Engineering and Technology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100" dirty="0">
                <a:latin typeface="+mj-lt"/>
                <a:ea typeface="ＭＳ Ｐゴシック"/>
                <a:cs typeface="ＭＳ Ｐゴシック"/>
              </a:rPr>
              <a:t>Administrative </a:t>
            </a:r>
            <a:r>
              <a:rPr lang="en-US" sz="2100" dirty="0" smtClean="0">
                <a:latin typeface="+mj-lt"/>
                <a:ea typeface="ＭＳ Ｐゴシック"/>
                <a:cs typeface="ＭＳ Ｐゴシック"/>
              </a:rPr>
              <a:t>Leadership</a:t>
            </a:r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451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73456" y="488566"/>
            <a:ext cx="740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/>
                </a:solidFill>
                <a:latin typeface="+mj-lt"/>
                <a:ea typeface="ＭＳ Ｐゴシック"/>
                <a:cs typeface="ＭＳ Ｐゴシック"/>
              </a:rPr>
              <a:t>Theme Examples - NFCS Advisor</a:t>
            </a:r>
          </a:p>
        </p:txBody>
      </p:sp>
      <p:sp>
        <p:nvSpPr>
          <p:cNvPr id="32771" name="Rectangle 6"/>
          <p:cNvSpPr>
            <a:spLocks noChangeArrowheads="1"/>
          </p:cNvSpPr>
          <p:nvPr/>
        </p:nvSpPr>
        <p:spPr bwMode="auto">
          <a:xfrm>
            <a:off x="504825" y="1684338"/>
            <a:ext cx="794067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873456" y="1361549"/>
            <a:ext cx="788954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kern="100" dirty="0">
                <a:latin typeface="+mj-lt"/>
                <a:ea typeface="ＭＳ Ｐゴシック"/>
                <a:cs typeface="ＭＳ Ｐゴシック"/>
              </a:rPr>
              <a:t>I expanded the scope of my activities in research, extension, and creative activity while at the same time ensuring I was strategically positioning my administrative and programmatic efforts in ways that integrated the local county needs with the UC ANR Strategic Vision: human nutritional status, child obesity, food safety, and food security. </a:t>
            </a:r>
          </a:p>
          <a:p>
            <a:pPr marL="342900" indent="-342900">
              <a:defRPr/>
            </a:pPr>
            <a:endParaRPr lang="en-US" sz="2000" kern="100" dirty="0">
              <a:latin typeface="+mj-lt"/>
              <a:ea typeface="ＭＳ Ｐゴシック"/>
              <a:cs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Healthy Families and Communities Initiative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Childhood Obesity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Health Promotion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Consumer Food Safety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Food Security</a:t>
            </a:r>
            <a:endParaRPr lang="en-US" sz="2000" dirty="0">
              <a:solidFill>
                <a:srgbClr val="FF0000"/>
              </a:solidFill>
              <a:latin typeface="+mj-lt"/>
              <a:ea typeface="ＭＳ Ｐゴシック"/>
              <a:cs typeface="ＭＳ Ｐゴシック"/>
            </a:endParaRP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Administrative </a:t>
            </a:r>
            <a:r>
              <a:rPr lang="en-US" sz="2000" dirty="0" smtClean="0">
                <a:latin typeface="+mj-lt"/>
                <a:ea typeface="ＭＳ Ｐゴシック"/>
                <a:cs typeface="ＭＳ Ｐゴシック"/>
              </a:rPr>
              <a:t>Leadership</a:t>
            </a:r>
            <a:endParaRPr lang="en-US" sz="2000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4897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994983" y="266500"/>
            <a:ext cx="721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/>
                </a:solidFill>
                <a:latin typeface="+mj-lt"/>
                <a:ea typeface="ＭＳ Ｐゴシック"/>
                <a:cs typeface="ＭＳ Ｐゴシック"/>
              </a:rPr>
              <a:t>Theme Examples – Agricultural</a:t>
            </a:r>
          </a:p>
        </p:txBody>
      </p:sp>
      <p:sp>
        <p:nvSpPr>
          <p:cNvPr id="33795" name="Rectangle 6"/>
          <p:cNvSpPr>
            <a:spLocks noChangeArrowheads="1"/>
          </p:cNvSpPr>
          <p:nvPr/>
        </p:nvSpPr>
        <p:spPr bwMode="auto">
          <a:xfrm>
            <a:off x="504825" y="1684338"/>
            <a:ext cx="794067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914400" y="854112"/>
            <a:ext cx="7366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My research and extension program is based on the major theme of interactions between plants and microorganisms.  Because of my interest, training and experience with plant pathology and microbial ecology, I focused my activities on three areas of plant-microbe interactions: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Pathogens of plants (summary of 16 projects)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Microbial ecology in strawberry (summary of 7 projects)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Foodborne pathogens and ecology of </a:t>
            </a:r>
            <a:r>
              <a:rPr lang="en-US" sz="2000" i="1" dirty="0">
                <a:latin typeface="+mj-lt"/>
                <a:ea typeface="ＭＳ Ｐゴシック"/>
                <a:cs typeface="ＭＳ Ｐゴシック"/>
              </a:rPr>
              <a:t>E. coli. </a:t>
            </a:r>
            <a:r>
              <a:rPr lang="en-US" sz="2000" dirty="0">
                <a:latin typeface="+mj-lt"/>
                <a:ea typeface="ＭＳ Ｐゴシック"/>
                <a:cs typeface="ＭＳ Ｐゴシック"/>
              </a:rPr>
              <a:t>(summary of 2 projects</a:t>
            </a:r>
            <a:r>
              <a:rPr lang="en-US" sz="2000" dirty="0" smtClean="0">
                <a:latin typeface="+mj-lt"/>
                <a:ea typeface="ＭＳ Ｐゴシック"/>
                <a:cs typeface="ＭＳ Ｐゴシック"/>
              </a:rPr>
              <a:t>)</a:t>
            </a:r>
          </a:p>
          <a:p>
            <a:pPr lvl="1">
              <a:defRPr/>
            </a:pPr>
            <a:endParaRPr lang="en-US" sz="2000" i="1" dirty="0">
              <a:latin typeface="+mj-lt"/>
              <a:ea typeface="ＭＳ Ｐゴシック"/>
              <a:cs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Sustainability and Viability of Agriculture: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Sustainable Food Systems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Science and Agriculture Literacy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Organic Crop Production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Ag Productivity, Efficiency and Sustainability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Waste </a:t>
            </a:r>
            <a:r>
              <a:rPr lang="en-US" sz="2000" dirty="0" smtClean="0">
                <a:latin typeface="+mj-lt"/>
                <a:ea typeface="ＭＳ Ｐゴシック"/>
                <a:cs typeface="ＭＳ Ｐゴシック"/>
              </a:rPr>
              <a:t>Management</a:t>
            </a:r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7496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5082" y="228600"/>
            <a:ext cx="7234517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2"/>
                </a:solidFill>
              </a:rPr>
              <a:t>Presenters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5082" y="1200150"/>
            <a:ext cx="7234518" cy="438037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 smtClean="0">
              <a:solidFill>
                <a:srgbClr val="035C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 smtClean="0"/>
              <a:t>Academic Personnel Unit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 smtClean="0">
              <a:solidFill>
                <a:srgbClr val="035CBD"/>
              </a:solidFill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100" b="1" dirty="0" smtClean="0">
                <a:solidFill>
                  <a:srgbClr val="2B2EA5"/>
                </a:solidFill>
              </a:rPr>
              <a:t>Kim Rodrigues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 smtClean="0">
              <a:solidFill>
                <a:srgbClr val="035CBD"/>
              </a:solidFill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>
              <a:solidFill>
                <a:srgbClr val="035CBD"/>
              </a:solidFill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sz="2400" b="1" dirty="0">
                <a:solidFill>
                  <a:schemeClr val="tx1"/>
                </a:solidFill>
              </a:rPr>
              <a:t>With</a:t>
            </a:r>
          </a:p>
          <a:p>
            <a:pPr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2B2EA5"/>
                </a:solidFill>
              </a:rPr>
              <a:t>Assistance from the AAC </a:t>
            </a:r>
          </a:p>
          <a:p>
            <a:pPr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2B2EA5"/>
                </a:solidFill>
              </a:rPr>
              <a:t>Personnel Committee</a:t>
            </a:r>
          </a:p>
          <a:p>
            <a:pPr algn="ctr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sz="2400" b="1" dirty="0">
              <a:solidFill>
                <a:srgbClr val="2B2EA5"/>
              </a:solidFill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b="1" dirty="0" smtClean="0">
              <a:solidFill>
                <a:srgbClr val="035CBD"/>
              </a:solidFill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 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27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914398" y="605125"/>
            <a:ext cx="73786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/>
                </a:solidFill>
                <a:latin typeface="+mj-lt"/>
                <a:ea typeface="ＭＳ Ｐゴシック"/>
                <a:cs typeface="ＭＳ Ｐゴシック"/>
              </a:rPr>
              <a:t>Theme Examples – Natural Resources</a:t>
            </a: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504825" y="1684338"/>
            <a:ext cx="794067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914400" y="1415410"/>
            <a:ext cx="7378699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  <a:ea typeface="ＭＳ Ｐゴシック"/>
                <a:cs typeface="ＭＳ Ｐゴシック"/>
              </a:rPr>
              <a:t>Sustainable Ecosystems Initiative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Sustainable Natural Ecosystems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Sustainable Natural Resources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Water Quality, Quantity and Security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Water Conservation and Irrigation Quality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endParaRPr lang="en-US" sz="2100" dirty="0">
              <a:latin typeface="+mj-lt"/>
              <a:ea typeface="ＭＳ Ｐゴシック"/>
              <a:cs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  <a:ea typeface="ＭＳ Ｐゴシック"/>
                <a:cs typeface="ＭＳ Ｐゴシック"/>
              </a:rPr>
              <a:t>Example of a more narrowly focused Natural Resources Theme(s)</a:t>
            </a:r>
          </a:p>
          <a:p>
            <a:pPr marL="800100" lvl="1" indent="-342900">
              <a:buFont typeface="Courier New" pitchFamily="49" charset="0"/>
              <a:buChar char="o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Landscape Management</a:t>
            </a:r>
          </a:p>
          <a:p>
            <a:pPr marL="1257300" lvl="2" indent="-342900">
              <a:buFont typeface="Wingdings" pitchFamily="2" charset="2"/>
              <a:buChar char="§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Wildland/Urban Interface</a:t>
            </a:r>
          </a:p>
          <a:p>
            <a:pPr marL="1257300" lvl="2" indent="-342900">
              <a:buFont typeface="Wingdings" pitchFamily="2" charset="2"/>
              <a:buChar char="§"/>
              <a:defRPr/>
            </a:pPr>
            <a:r>
              <a:rPr lang="en-US" sz="2000" dirty="0">
                <a:latin typeface="+mj-lt"/>
                <a:ea typeface="ＭＳ Ｐゴシック"/>
                <a:cs typeface="ＭＳ Ｐゴシック"/>
              </a:rPr>
              <a:t>Wildfire </a:t>
            </a:r>
            <a:r>
              <a:rPr lang="en-US" sz="2000" dirty="0" smtClean="0">
                <a:latin typeface="+mj-lt"/>
                <a:ea typeface="ＭＳ Ｐゴシック"/>
                <a:cs typeface="ＭＳ Ｐゴシック"/>
              </a:rPr>
              <a:t>Education</a:t>
            </a:r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7366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2"/>
          <p:cNvSpPr txBox="1">
            <a:spLocks/>
          </p:cNvSpPr>
          <p:nvPr/>
        </p:nvSpPr>
        <p:spPr bwMode="auto">
          <a:xfrm>
            <a:off x="900752" y="409432"/>
            <a:ext cx="732884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Theme Example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(examples borrowed from UC Delivers)</a:t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</a:br>
            <a:r>
              <a:rPr lang="en-US" sz="2400" dirty="0">
                <a:latin typeface="Calibri" pitchFamily="34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56323" name="Content Placeholder 3"/>
          <p:cNvSpPr txBox="1">
            <a:spLocks/>
          </p:cNvSpPr>
          <p:nvPr/>
        </p:nvSpPr>
        <p:spPr bwMode="auto">
          <a:xfrm>
            <a:off x="900752" y="1323832"/>
            <a:ext cx="7328847" cy="4557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buFont typeface="Arial" charset="0"/>
              <a:buNone/>
            </a:pPr>
            <a:r>
              <a:rPr lang="en-US" sz="2400" dirty="0">
                <a:latin typeface="+mn-lt"/>
                <a:ea typeface="ＭＳ Ｐゴシック" pitchFamily="34" charset="-128"/>
              </a:rPr>
              <a:t>Conserving water in agricultural systems (Theme)</a:t>
            </a:r>
          </a:p>
          <a:p>
            <a:pPr marL="457200" indent="-45720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ea typeface="ＭＳ Ｐゴシック" pitchFamily="34" charset="-128"/>
              </a:rPr>
              <a:t>Description </a:t>
            </a:r>
            <a:r>
              <a:rPr lang="en-US" sz="2400" b="1" dirty="0">
                <a:latin typeface="+mn-lt"/>
                <a:ea typeface="ＭＳ Ｐゴシック" pitchFamily="34" charset="-128"/>
              </a:rPr>
              <a:t>of Theme: </a:t>
            </a:r>
            <a:r>
              <a:rPr lang="en-US" sz="2400" dirty="0">
                <a:latin typeface="+mn-lt"/>
                <a:ea typeface="ＭＳ Ｐゴシック" pitchFamily="34" charset="-128"/>
              </a:rPr>
              <a:t>Water resources are severely limited in both volume and quality in CA. It is critical to assist clientele in conserving water resources and in improving agricultural uses of water. . . </a:t>
            </a:r>
          </a:p>
          <a:p>
            <a:pPr marL="514350" indent="-5143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ea typeface="ＭＳ Ｐゴシック" pitchFamily="34" charset="-128"/>
              </a:rPr>
              <a:t>Goal </a:t>
            </a:r>
            <a:r>
              <a:rPr lang="en-US" sz="2400" b="1" dirty="0">
                <a:latin typeface="+mn-lt"/>
                <a:ea typeface="ＭＳ Ｐゴシック" pitchFamily="34" charset="-128"/>
              </a:rPr>
              <a:t>to address theme: </a:t>
            </a:r>
            <a:r>
              <a:rPr lang="en-US" sz="2400" dirty="0">
                <a:latin typeface="+mn-lt"/>
                <a:ea typeface="ＭＳ Ｐゴシック" pitchFamily="34" charset="-128"/>
              </a:rPr>
              <a:t>Devise improved systems of irrigation and . .</a:t>
            </a:r>
          </a:p>
          <a:p>
            <a:pPr marL="514350" indent="-5143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ea typeface="ＭＳ Ｐゴシック" pitchFamily="34" charset="-128"/>
              </a:rPr>
              <a:t>Research </a:t>
            </a:r>
            <a:r>
              <a:rPr lang="en-US" sz="2400" b="1" dirty="0">
                <a:latin typeface="+mn-lt"/>
                <a:ea typeface="ＭＳ Ｐゴシック" pitchFamily="34" charset="-128"/>
              </a:rPr>
              <a:t>projects: </a:t>
            </a:r>
            <a:r>
              <a:rPr lang="en-US" sz="2400" dirty="0">
                <a:latin typeface="+mn-lt"/>
                <a:ea typeface="ＭＳ Ｐゴシック" pitchFamily="34" charset="-128"/>
              </a:rPr>
              <a:t>New method for canopy shading measurements; erosion reduction in watersheds; vineyard cover crop and water usage; polymer additives reduce sediment and nutrient losses.</a:t>
            </a:r>
          </a:p>
        </p:txBody>
      </p:sp>
    </p:spTree>
    <p:extLst>
      <p:ext uri="{BB962C8B-B14F-4D97-AF65-F5344CB8AC3E}">
        <p14:creationId xmlns:p14="http://schemas.microsoft.com/office/powerpoint/2010/main" val="60730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 txBox="1">
            <a:spLocks/>
          </p:cNvSpPr>
          <p:nvPr/>
        </p:nvSpPr>
        <p:spPr bwMode="auto">
          <a:xfrm>
            <a:off x="900750" y="424992"/>
            <a:ext cx="748124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Theme Example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(cont’d)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(examples borrowed from UC Delivers) </a:t>
            </a:r>
          </a:p>
        </p:txBody>
      </p:sp>
      <p:sp>
        <p:nvSpPr>
          <p:cNvPr id="57347" name="Content Placeholder 2"/>
          <p:cNvSpPr txBox="1">
            <a:spLocks/>
          </p:cNvSpPr>
          <p:nvPr/>
        </p:nvSpPr>
        <p:spPr bwMode="auto">
          <a:xfrm>
            <a:off x="502920" y="1459401"/>
            <a:ext cx="8229600" cy="478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ＭＳ Ｐゴシック" pitchFamily="34" charset="-128"/>
              </a:rPr>
              <a:t>Role: </a:t>
            </a:r>
            <a:r>
              <a:rPr lang="en-US" sz="2000" dirty="0">
                <a:latin typeface="+mn-lt"/>
                <a:ea typeface="ＭＳ Ｐゴシック" pitchFamily="34" charset="-128"/>
              </a:rPr>
              <a:t>very brief description (your project summary table will provide the details).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ＭＳ Ｐゴシック" pitchFamily="34" charset="-128"/>
              </a:rPr>
              <a:t>Inputs: </a:t>
            </a:r>
            <a:r>
              <a:rPr lang="en-US" sz="2000" dirty="0">
                <a:latin typeface="+mn-lt"/>
                <a:ea typeface="ＭＳ Ｐゴシック" pitchFamily="34" charset="-128"/>
              </a:rPr>
              <a:t>very brief description of your efforts.</a:t>
            </a:r>
            <a:endParaRPr lang="en-US" sz="2000" b="1" dirty="0">
              <a:latin typeface="+mn-lt"/>
              <a:ea typeface="ＭＳ Ｐゴシック" pitchFamily="34" charset="-128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ＭＳ Ｐゴシック" pitchFamily="34" charset="-128"/>
              </a:rPr>
              <a:t>Outputs: </a:t>
            </a:r>
            <a:r>
              <a:rPr lang="en-US" sz="2000" dirty="0">
                <a:latin typeface="+mn-lt"/>
                <a:ea typeface="ＭＳ Ｐゴシック" pitchFamily="34" charset="-128"/>
              </a:rPr>
              <a:t>Findings, publications, new methods and products, meetings, curricula, extension programs, etc.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ＭＳ Ｐゴシック" pitchFamily="34" charset="-128"/>
              </a:rPr>
              <a:t>Extension: </a:t>
            </a:r>
            <a:r>
              <a:rPr lang="en-US" sz="2000" dirty="0">
                <a:latin typeface="+mn-lt"/>
                <a:ea typeface="ＭＳ Ｐゴシック" pitchFamily="34" charset="-128"/>
              </a:rPr>
              <a:t>Brief summary of extension activities related to outputs.  How did you extend your products/information to clientele?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ＭＳ Ｐゴシック" pitchFamily="34" charset="-128"/>
              </a:rPr>
              <a:t>Outcomes/impacts as related to overall theme: </a:t>
            </a:r>
            <a:r>
              <a:rPr lang="en-US" sz="2000" dirty="0">
                <a:latin typeface="+mn-lt"/>
                <a:ea typeface="ＭＳ Ｐゴシック" pitchFamily="34" charset="-128"/>
              </a:rPr>
              <a:t>20 growers changed practices . . . . Runoff reduced in this watershed . . . . 12 growers used canopy measurement system and altered irrigation scheduling in this manner. . . </a:t>
            </a:r>
            <a:r>
              <a:rPr lang="en-US" sz="2000" dirty="0" smtClean="0">
                <a:latin typeface="+mn-lt"/>
                <a:ea typeface="ＭＳ Ｐゴシック" pitchFamily="34" charset="-128"/>
              </a:rPr>
              <a:t>Positive </a:t>
            </a:r>
            <a:r>
              <a:rPr lang="en-US" sz="2000" dirty="0">
                <a:latin typeface="+mn-lt"/>
                <a:ea typeface="ＭＳ Ｐゴシック" pitchFamily="34" charset="-128"/>
              </a:rPr>
              <a:t>impacts on long-term, broader environmental issues.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9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 idx="4294967295"/>
          </p:nvPr>
        </p:nvSpPr>
        <p:spPr>
          <a:xfrm>
            <a:off x="914400" y="274638"/>
            <a:ext cx="73152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    Access Through Your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753350" cy="3962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e-book: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Sample Outlines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How to merge projects under one theme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Actual PR Examples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Merit and Promotion Website: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solidFill>
                  <a:srgbClr val="363ACA"/>
                </a:solidFill>
                <a:hlinkClick r:id="rId2"/>
              </a:rPr>
              <a:t>http://ucanr.edu/meritpromotion</a:t>
            </a:r>
            <a:r>
              <a:rPr lang="en-US" sz="2400" dirty="0" smtClean="0">
                <a:solidFill>
                  <a:srgbClr val="363ACA"/>
                </a:solidFill>
              </a:rPr>
              <a:t> 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solidFill>
                  <a:srgbClr val="363ACA"/>
                </a:solidFill>
                <a:hlinkClick r:id="rId3"/>
              </a:rPr>
              <a:t>http://ucanr.edu/academicpersonnel</a:t>
            </a:r>
            <a:endParaRPr lang="en-US" sz="2400" dirty="0" smtClean="0">
              <a:solidFill>
                <a:srgbClr val="363ACA"/>
              </a:solidFill>
            </a:endParaRPr>
          </a:p>
          <a:p>
            <a:pPr lvl="1" eaLnBrk="1" fontAlgn="auto" hangingPunct="1">
              <a:spcAft>
                <a:spcPts val="0"/>
              </a:spcAft>
              <a:buSzPct val="50000"/>
              <a:buFont typeface="Courier New" panose="02070309020205020404" pitchFamily="49" charset="0"/>
              <a:buChar char="o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65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23950" y="1304925"/>
            <a:ext cx="7029450" cy="2469906"/>
          </a:xfr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/>
              <a:t>Questions about changes, general directions, format, or themes?</a:t>
            </a:r>
          </a:p>
        </p:txBody>
      </p:sp>
    </p:spTree>
    <p:extLst>
      <p:ext uri="{BB962C8B-B14F-4D97-AF65-F5344CB8AC3E}">
        <p14:creationId xmlns:p14="http://schemas.microsoft.com/office/powerpoint/2010/main" val="41006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25904" y="208548"/>
            <a:ext cx="8001000" cy="762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Full Title VII-IX Merit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5904" y="970548"/>
            <a:ext cx="8069179" cy="556360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Program Summary Narrative (6 pages) – review period since most recent salary action documenting performance in 4 academic criteria and affirmative action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AE Section C (Goals)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Bibliography from your entire career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8800" b="1" u="sng" kern="0" dirty="0" smtClean="0">
                <a:latin typeface="+mj-lt"/>
                <a:cs typeface="Times New Roman" pitchFamily="18" charset="0"/>
              </a:rPr>
              <a:t>Highlight </a:t>
            </a:r>
            <a:r>
              <a:rPr lang="en-US" sz="8800" kern="0" dirty="0" smtClean="0">
                <a:latin typeface="+mj-lt"/>
                <a:cs typeface="Times New Roman" pitchFamily="18" charset="0"/>
              </a:rPr>
              <a:t>years since last salary action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8800" b="1" u="sng" kern="0" dirty="0">
                <a:ea typeface="Tahoma" pitchFamily="34" charset="0"/>
                <a:cs typeface="Tahoma" pitchFamily="34" charset="0"/>
              </a:rPr>
              <a:t>Define </a:t>
            </a:r>
            <a:r>
              <a:rPr lang="en-US" sz="8800" kern="0" dirty="0">
                <a:ea typeface="Tahoma" pitchFamily="34" charset="0"/>
                <a:cs typeface="Tahoma" pitchFamily="34" charset="0"/>
              </a:rPr>
              <a:t> your role in the </a:t>
            </a:r>
            <a:r>
              <a:rPr lang="en-US" sz="8800" kern="0" dirty="0" smtClean="0">
                <a:ea typeface="Tahoma" pitchFamily="34" charset="0"/>
                <a:cs typeface="Tahoma" pitchFamily="34" charset="0"/>
              </a:rPr>
              <a:t>publication</a:t>
            </a:r>
            <a:endParaRPr lang="en-US" sz="8800" kern="0" dirty="0" smtClean="0">
              <a:latin typeface="+mj-lt"/>
              <a:cs typeface="Times New Roman" pitchFamily="18" charset="0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Extension activities table and </a:t>
            </a:r>
            <a:r>
              <a:rPr lang="en-US" sz="8800" kern="0" dirty="0">
                <a:latin typeface="+mj-lt"/>
                <a:cs typeface="Times New Roman" pitchFamily="18" charset="0"/>
              </a:rPr>
              <a:t>p</a:t>
            </a:r>
            <a:r>
              <a:rPr lang="en-US" sz="8800" kern="0" dirty="0" smtClean="0">
                <a:latin typeface="+mj-lt"/>
                <a:cs typeface="Times New Roman" pitchFamily="18" charset="0"/>
              </a:rPr>
              <a:t>roject summary table—include years since last salary action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Include position descriptions or period covered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3 sample publications with summary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8800" kern="0" dirty="0" smtClean="0">
                <a:latin typeface="+mj-lt"/>
                <a:cs typeface="Times New Roman" pitchFamily="18" charset="0"/>
              </a:rPr>
              <a:t>Letters of evaluation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8000" dirty="0" smtClean="0"/>
          </a:p>
        </p:txBody>
      </p:sp>
    </p:spTree>
    <p:extLst>
      <p:ext uri="{BB962C8B-B14F-4D97-AF65-F5344CB8AC3E}">
        <p14:creationId xmlns:p14="http://schemas.microsoft.com/office/powerpoint/2010/main" val="263933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 txBox="1">
            <a:spLocks/>
          </p:cNvSpPr>
          <p:nvPr/>
        </p:nvSpPr>
        <p:spPr bwMode="auto">
          <a:xfrm>
            <a:off x="381000" y="582613"/>
            <a:ext cx="792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4400" dirty="0">
                <a:latin typeface="Calibri" pitchFamily="34" charset="0"/>
                <a:ea typeface="ＭＳ Ｐゴシック" pitchFamily="-111" charset="-128"/>
              </a:rPr>
              <a:t>     </a:t>
            </a:r>
            <a:endParaRPr lang="en-US" sz="4400" dirty="0" smtClean="0">
              <a:latin typeface="Calibri" pitchFamily="34" charset="0"/>
              <a:ea typeface="ＭＳ Ｐゴシック" pitchFamily="-111" charset="-128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-111" charset="-128"/>
              </a:rPr>
              <a:t>Full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-111" charset="-128"/>
              </a:rPr>
              <a:t>Title VII - IX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-111" charset="-128"/>
              </a:rPr>
              <a:t>   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-111" charset="-128"/>
              </a:rPr>
              <a:t>Performance Expectations</a:t>
            </a:r>
          </a:p>
          <a:p>
            <a:pPr algn="ctr" eaLnBrk="1" hangingPunct="1">
              <a:lnSpc>
                <a:spcPct val="80000"/>
              </a:lnSpc>
            </a:pPr>
            <a:endParaRPr lang="en-US" sz="4400" dirty="0">
              <a:latin typeface="Calibri" pitchFamily="34" charset="0"/>
              <a:ea typeface="ＭＳ Ｐゴシック" pitchFamily="-111" charset="-128"/>
            </a:endParaRPr>
          </a:p>
        </p:txBody>
      </p:sp>
      <p:sp>
        <p:nvSpPr>
          <p:cNvPr id="40963" name="Content Placeholder 2"/>
          <p:cNvSpPr txBox="1">
            <a:spLocks/>
          </p:cNvSpPr>
          <p:nvPr/>
        </p:nvSpPr>
        <p:spPr bwMode="auto">
          <a:xfrm>
            <a:off x="381000" y="1060450"/>
            <a:ext cx="8410074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en-US" sz="2400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  <a:ea typeface="ＭＳ Ｐゴシック" pitchFamily="-111" charset="-128"/>
              </a:rPr>
              <a:t>Exceptional contributions to a major program area, resulting in significant benefits to people of CA and contributing favorably to the prestige of UC and UCCE.</a:t>
            </a:r>
            <a:endParaRPr lang="en-US" sz="2400" u="sng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  <a:ea typeface="ＭＳ Ｐゴシック" pitchFamily="-111" charset="-128"/>
              </a:rPr>
              <a:t>Evidence of continuing superior ability, professional attainment and growth in the individual’s field.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  <a:ea typeface="ＭＳ Ｐゴシック" pitchFamily="-111" charset="-128"/>
              </a:rPr>
              <a:t>Peer leadership, originality, and ability to work effectively with others.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  <a:ea typeface="ＭＳ Ｐゴシック" pitchFamily="-111" charset="-128"/>
              </a:rPr>
              <a:t>Strong evidence of a well-balanced program with outstanding performance in all four criteria areas and AA.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  <a:ea typeface="ＭＳ Ｐゴシック" pitchFamily="-111" charset="-128"/>
              </a:rPr>
              <a:t>Strong evidence of a wide scope of recognition and highly meritorious service</a:t>
            </a:r>
            <a:r>
              <a:rPr lang="en-US" sz="2800" dirty="0">
                <a:latin typeface="Calibri" pitchFamily="34" charset="0"/>
                <a:ea typeface="ＭＳ Ｐゴシック" pitchFamily="-111" charset="-128"/>
              </a:rPr>
              <a:t>.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96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 txBox="1">
            <a:spLocks/>
          </p:cNvSpPr>
          <p:nvPr/>
        </p:nvSpPr>
        <p:spPr bwMode="auto">
          <a:xfrm>
            <a:off x="0" y="533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4400" dirty="0">
                <a:latin typeface="Calibri" pitchFamily="34" charset="0"/>
                <a:ea typeface="ＭＳ Ｐゴシック" pitchFamily="-111" charset="-128"/>
              </a:rPr>
              <a:t>    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-111" charset="-128"/>
              </a:rPr>
              <a:t>Advancement to Step IX</a:t>
            </a:r>
          </a:p>
          <a:p>
            <a:pPr algn="ctr" eaLnBrk="1" hangingPunct="1">
              <a:lnSpc>
                <a:spcPct val="80000"/>
              </a:lnSpc>
            </a:pPr>
            <a:endParaRPr lang="en-US" sz="4400" dirty="0">
              <a:latin typeface="Calibri" pitchFamily="34" charset="0"/>
              <a:ea typeface="ＭＳ Ｐゴシック" pitchFamily="-111" charset="-128"/>
            </a:endParaRPr>
          </a:p>
        </p:txBody>
      </p:sp>
      <p:sp>
        <p:nvSpPr>
          <p:cNvPr id="41987" name="Content Placeholder 2"/>
          <p:cNvSpPr txBox="1">
            <a:spLocks/>
          </p:cNvSpPr>
          <p:nvPr/>
        </p:nvSpPr>
        <p:spPr bwMode="auto">
          <a:xfrm>
            <a:off x="381000" y="9906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en-US" sz="2400" dirty="0">
              <a:latin typeface="Calibri" pitchFamily="34" charset="0"/>
              <a:ea typeface="ＭＳ Ｐゴシック" pitchFamily="-111" charset="-128"/>
            </a:endParaRP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  <a:ea typeface="ＭＳ Ｐゴシック" pitchFamily="-111" charset="-128"/>
              </a:rPr>
              <a:t>This advancement is reserved for persons of the highest distinction whose work has been nationally recognized and acclaimed.</a:t>
            </a:r>
            <a:endParaRPr lang="en-US" sz="2800" u="sng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</a:pPr>
            <a:endParaRPr lang="en-US" sz="2800" dirty="0">
              <a:latin typeface="Calibri" pitchFamily="34" charset="0"/>
              <a:ea typeface="ＭＳ Ｐゴシック" pitchFamily="-111" charset="-128"/>
            </a:endParaRP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  <a:ea typeface="ＭＳ Ｐゴシック" pitchFamily="-111" charset="-128"/>
              </a:rPr>
              <a:t>Must demonstrate well-balanced program with outstanding performance in all four academic criteria areas and AA.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000" dirty="0">
              <a:latin typeface="Calibri" pitchFamily="34" charset="0"/>
              <a:ea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22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751" y="437412"/>
            <a:ext cx="7315201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Program Review Sections-Advisors/Specialists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br>
              <a:rPr lang="en-US" dirty="0" smtClean="0"/>
            </a:br>
            <a:endParaRPr lang="en-US" sz="1800" dirty="0" smtClean="0">
              <a:solidFill>
                <a:schemeClr val="folHlink"/>
              </a:solidFill>
            </a:endParaRPr>
          </a:p>
        </p:txBody>
      </p:sp>
      <p:sp>
        <p:nvSpPr>
          <p:cNvPr id="4301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00750" y="1209676"/>
            <a:ext cx="3259770" cy="4724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800" dirty="0" smtClean="0"/>
              <a:t>Position Description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800" dirty="0" smtClean="0"/>
              <a:t>Acceleration Statement (if applicable)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800" dirty="0" smtClean="0"/>
              <a:t>Program Summary Narrative</a:t>
            </a:r>
            <a:endParaRPr lang="en-US" sz="700" dirty="0" smtClean="0"/>
          </a:p>
          <a:p>
            <a:pPr marL="857250" lvl="1" indent="-228600" fontAlgn="t"/>
            <a:r>
              <a:rPr lang="en-US" sz="1400" dirty="0" smtClean="0"/>
              <a:t>Extending Knowledge and Information/Applied Research and Creative Activity</a:t>
            </a:r>
            <a:endParaRPr lang="en-US" sz="1400" dirty="0"/>
          </a:p>
          <a:p>
            <a:pPr marL="857250" lvl="1" indent="-228600" fontAlgn="t"/>
            <a:r>
              <a:rPr lang="en-US" sz="1400" dirty="0"/>
              <a:t>Professional </a:t>
            </a:r>
            <a:r>
              <a:rPr lang="en-US" sz="1400" dirty="0" smtClean="0"/>
              <a:t>Competence </a:t>
            </a:r>
            <a:r>
              <a:rPr lang="en-US" sz="1400" dirty="0"/>
              <a:t>&amp; </a:t>
            </a:r>
            <a:r>
              <a:rPr lang="en-US" sz="1400" dirty="0" smtClean="0"/>
              <a:t>Professional Activity Summary</a:t>
            </a:r>
            <a:endParaRPr lang="en-US" sz="1400" dirty="0"/>
          </a:p>
          <a:p>
            <a:pPr marL="857250" lvl="1" indent="-228600" fontAlgn="t"/>
            <a:r>
              <a:rPr lang="en-US" sz="1400" dirty="0"/>
              <a:t>University and Public Service Summary</a:t>
            </a:r>
          </a:p>
          <a:p>
            <a:pPr marL="857250" lvl="1" indent="-228600" fontAlgn="t"/>
            <a:r>
              <a:rPr lang="en-US" sz="1400" dirty="0"/>
              <a:t>Affirmative Action </a:t>
            </a:r>
            <a:r>
              <a:rPr lang="en-US" sz="1400" dirty="0" smtClean="0"/>
              <a:t>Summary</a:t>
            </a:r>
            <a:endParaRPr lang="en-US" sz="1400" dirty="0"/>
          </a:p>
          <a:p>
            <a:pPr marL="533400" indent="-53340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1800" dirty="0" smtClean="0"/>
              <a:t>4.	Professional Competence</a:t>
            </a:r>
            <a:br>
              <a:rPr lang="en-US" sz="1800" dirty="0" smtClean="0"/>
            </a:br>
            <a:r>
              <a:rPr lang="en-US" sz="1800" dirty="0" smtClean="0"/>
              <a:t>(documenting lists)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solidFill>
                <a:schemeClr val="hlink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99923" y="1200151"/>
            <a:ext cx="3821373" cy="4533900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 smtClean="0"/>
              <a:t>5</a:t>
            </a:r>
            <a:r>
              <a:rPr lang="en-US" sz="2000" dirty="0" smtClean="0"/>
              <a:t>.  </a:t>
            </a:r>
            <a:r>
              <a:rPr lang="en-US" sz="1800" dirty="0" smtClean="0"/>
              <a:t>University and Public Service (documenting lists)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6"/>
              <a:defRPr/>
            </a:pPr>
            <a:r>
              <a:rPr lang="en-US" sz="1800" dirty="0" smtClean="0"/>
              <a:t>AE Section C: Goals for Coming Year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6"/>
              <a:defRPr/>
            </a:pPr>
            <a:r>
              <a:rPr lang="en-US" sz="1800" dirty="0" smtClean="0"/>
              <a:t>Bibliography</a:t>
            </a:r>
            <a:endParaRPr lang="en-US" sz="1800" dirty="0"/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6"/>
              <a:defRPr/>
            </a:pPr>
            <a:r>
              <a:rPr lang="en-US" sz="1800" dirty="0" smtClean="0"/>
              <a:t>Publication Examples and Summary (if applicable)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6"/>
              <a:defRPr/>
            </a:pPr>
            <a:r>
              <a:rPr lang="en-US" sz="1800" dirty="0" smtClean="0"/>
              <a:t>Letters of Evaluation (if applicable)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6"/>
              <a:defRPr/>
            </a:pPr>
            <a:r>
              <a:rPr lang="en-US" sz="1800" dirty="0" smtClean="0"/>
              <a:t>Appendices:</a:t>
            </a:r>
          </a:p>
          <a:p>
            <a:pPr lvl="1" indent="-171450" fontAlgn="t"/>
            <a:r>
              <a:rPr lang="en-US" sz="1400" dirty="0"/>
              <a:t>Project Summary Table </a:t>
            </a:r>
            <a:endParaRPr lang="en-US" sz="1400" dirty="0" smtClean="0"/>
          </a:p>
          <a:p>
            <a:pPr lvl="1" indent="-171450" fontAlgn="t"/>
            <a:r>
              <a:rPr lang="en-US" sz="1400" dirty="0" smtClean="0"/>
              <a:t>Extension </a:t>
            </a:r>
            <a:r>
              <a:rPr lang="en-US" sz="1400" dirty="0"/>
              <a:t>Activities Table </a:t>
            </a:r>
            <a:endParaRPr lang="en-US" sz="1400" dirty="0" smtClean="0"/>
          </a:p>
          <a:p>
            <a:pPr lvl="1" indent="-171450" fontAlgn="t"/>
            <a:r>
              <a:rPr lang="en-US" sz="1400" dirty="0" smtClean="0"/>
              <a:t>Letters </a:t>
            </a:r>
            <a:r>
              <a:rPr lang="en-US" sz="1400" dirty="0"/>
              <a:t>of Publication </a:t>
            </a:r>
            <a:r>
              <a:rPr lang="en-US" sz="1400" dirty="0" smtClean="0"/>
              <a:t>(if applicable)</a:t>
            </a:r>
          </a:p>
          <a:p>
            <a:pPr lvl="1" indent="-171450" fontAlgn="t"/>
            <a:r>
              <a:rPr lang="en-US" sz="1400" dirty="0" smtClean="0"/>
              <a:t>Sabbatical Leave Plan and/or Report (if applicable if taken in last 3 years only)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873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752" y="109182"/>
            <a:ext cx="7356144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Position Description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The Basis for Evaluating Your PR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752" y="1402307"/>
            <a:ext cx="7356144" cy="4589059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Review your PD to make sure it reflects your current assignment.  Update if needed. The new academic PD template is available on the APU website .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Include all position descriptions that apply to the review period. 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Indicate the time period each was in effect.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Develop documentation (i.e. PD addendum) for special assignments, such as acting County Director or new cross county work.</a:t>
            </a:r>
          </a:p>
          <a:p>
            <a:pPr lvl="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For cross-county assignments, the </a:t>
            </a:r>
            <a:r>
              <a:rPr lang="en-US" sz="1800" dirty="0"/>
              <a:t>designated primary County Director will have the responsibility to complete and sign the position description for an academic assigned to his/her county.  </a:t>
            </a:r>
            <a:endParaRPr lang="en-US" sz="1800" dirty="0" smtClean="0"/>
          </a:p>
          <a:p>
            <a:pPr lvl="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 smtClean="0"/>
              <a:t>All </a:t>
            </a:r>
            <a:r>
              <a:rPr lang="en-US" sz="1800" dirty="0"/>
              <a:t>other cross-County Director’s will have an opportunity to review the position description for completeness before it is forwarded for signature to the </a:t>
            </a:r>
            <a:r>
              <a:rPr lang="en-US" sz="1800" dirty="0" smtClean="0"/>
              <a:t>Associate Vice President.</a:t>
            </a: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317900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1696" y="168322"/>
            <a:ext cx="7315200" cy="1182806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solidFill>
                  <a:schemeClr val="tx2"/>
                </a:solidFill>
                <a:ea typeface="ＭＳ Ｐゴシック"/>
                <a:cs typeface="ＭＳ Ｐゴシック"/>
              </a:rPr>
              <a:t>Thank You for Your Support and Expertise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1696" y="1351128"/>
            <a:ext cx="7315200" cy="41898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AAC Personnel Committee  </a:t>
            </a:r>
          </a:p>
          <a:p>
            <a:pPr lvl="1" fontAlgn="auto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srgbClr val="2B2EA5"/>
                </a:solidFill>
              </a:rPr>
              <a:t>Khaled Bali </a:t>
            </a:r>
            <a:r>
              <a:rPr lang="en-US" sz="2000" dirty="0" smtClean="0">
                <a:solidFill>
                  <a:srgbClr val="2B2EA5"/>
                </a:solidFill>
              </a:rPr>
              <a:t>, Ben Faber, Josh Davy, Larry Forero, Brent Holtz, Sue Manglallan, Anna Martin, </a:t>
            </a:r>
            <a:r>
              <a:rPr lang="en-US" sz="2000" dirty="0">
                <a:solidFill>
                  <a:srgbClr val="2B2EA5"/>
                </a:solidFill>
              </a:rPr>
              <a:t>Steven Worker</a:t>
            </a:r>
            <a:endParaRPr lang="en-US" sz="2000" dirty="0" smtClean="0">
              <a:solidFill>
                <a:srgbClr val="2B2EA5"/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Academic Personnel Unit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rgbClr val="2B2EA5"/>
                </a:solidFill>
              </a:rPr>
              <a:t>Kim Rodrigues, Executive Director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rgbClr val="2B2EA5"/>
                </a:solidFill>
              </a:rPr>
              <a:t>Pam Tise, Personnel Analyst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rgbClr val="363ACA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-111" charset="2"/>
              <a:buChar char="Ø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24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99682"/>
            <a:ext cx="7356144" cy="533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Acceleration </a:t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9578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134328"/>
            <a:ext cx="7356144" cy="4679618"/>
          </a:xfrm>
        </p:spPr>
        <p:txBody>
          <a:bodyPr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/>
              <a:t>Acceleration requires </a:t>
            </a:r>
            <a:r>
              <a:rPr lang="en-US" u="sng" dirty="0" smtClean="0">
                <a:solidFill>
                  <a:srgbClr val="0914FF"/>
                </a:solidFill>
              </a:rPr>
              <a:t>exceptional</a:t>
            </a:r>
            <a:r>
              <a:rPr lang="en-US" dirty="0" smtClean="0"/>
              <a:t> achievement in at least one criteria – identify the “driver.”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/>
              <a:t>Acceleration requires </a:t>
            </a:r>
            <a:r>
              <a:rPr lang="en-US" u="sng" dirty="0" smtClean="0">
                <a:solidFill>
                  <a:srgbClr val="0914FF"/>
                </a:solidFill>
              </a:rPr>
              <a:t>greater than normal</a:t>
            </a:r>
            <a:r>
              <a:rPr lang="en-US" dirty="0" smtClean="0">
                <a:solidFill>
                  <a:srgbClr val="0914FF"/>
                </a:solidFill>
              </a:rPr>
              <a:t> </a:t>
            </a:r>
            <a:r>
              <a:rPr lang="en-US" dirty="0" smtClean="0"/>
              <a:t>productivity in </a:t>
            </a:r>
            <a:r>
              <a:rPr lang="en-US" u="sng" dirty="0" smtClean="0">
                <a:solidFill>
                  <a:srgbClr val="0914FF"/>
                </a:solidFill>
              </a:rPr>
              <a:t>all criteria</a:t>
            </a:r>
            <a:r>
              <a:rPr lang="en-US" dirty="0" smtClean="0">
                <a:solidFill>
                  <a:srgbClr val="0914FF"/>
                </a:solidFill>
              </a:rPr>
              <a:t> </a:t>
            </a:r>
            <a:r>
              <a:rPr lang="en-US" dirty="0" smtClean="0"/>
              <a:t>for your rank and step.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/>
              <a:t>Highlight activities that you believe warrant special attention -- do not just repeat descriptions you provide in other sections.</a:t>
            </a:r>
          </a:p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/>
              <a:t>Focus only on the period since the last review justifying the acceleration request.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3748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87103" y="66675"/>
            <a:ext cx="7342498" cy="1066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Program Summary Narrative</a:t>
            </a:r>
          </a:p>
        </p:txBody>
      </p:sp>
      <p:sp>
        <p:nvSpPr>
          <p:cNvPr id="47107" name="Rectangle 8"/>
          <p:cNvSpPr>
            <a:spLocks noGrp="1" noChangeArrowheads="1"/>
          </p:cNvSpPr>
          <p:nvPr>
            <p:ph idx="4294967295"/>
          </p:nvPr>
        </p:nvSpPr>
        <p:spPr>
          <a:xfrm>
            <a:off x="887103" y="1218063"/>
            <a:ext cx="7342497" cy="4114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2800" dirty="0" smtClean="0"/>
              <a:t>Highlights your major accomplishments, notable achievements, since last salary action.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2800" dirty="0" smtClean="0"/>
              <a:t>Maximum length is </a:t>
            </a:r>
            <a:r>
              <a:rPr lang="en-US" sz="2800" dirty="0" smtClean="0">
                <a:solidFill>
                  <a:srgbClr val="0914FF"/>
                </a:solidFill>
              </a:rPr>
              <a:t>6 pages for merits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smtClean="0"/>
              <a:t>10 for promotions.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2800" dirty="0" smtClean="0"/>
              <a:t>Use bullets, indentations, and subheadings to make your statement more readable.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2800" dirty="0" smtClean="0"/>
              <a:t>Tells your story with impacts.</a:t>
            </a:r>
          </a:p>
        </p:txBody>
      </p:sp>
      <p:sp>
        <p:nvSpPr>
          <p:cNvPr id="6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997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ChangeArrowheads="1"/>
          </p:cNvSpPr>
          <p:nvPr/>
        </p:nvSpPr>
        <p:spPr bwMode="auto">
          <a:xfrm>
            <a:off x="888040" y="477743"/>
            <a:ext cx="7381567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Program Summary Narrative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Summarizing Themes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6387" name="Rectangle 8"/>
          <p:cNvSpPr txBox="1">
            <a:spLocks noChangeArrowheads="1"/>
          </p:cNvSpPr>
          <p:nvPr/>
        </p:nvSpPr>
        <p:spPr bwMode="auto">
          <a:xfrm>
            <a:off x="941696" y="1446662"/>
            <a:ext cx="7501264" cy="436728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39775" indent="-339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j-lt"/>
              </a:rPr>
              <a:t>Provide Context</a:t>
            </a:r>
          </a:p>
          <a:p>
            <a:pPr marL="400050" lvl="1" indent="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+mj-lt"/>
              </a:rPr>
              <a:t>Describe counties covered, nature of clientele, factors that influenced program activities.</a:t>
            </a:r>
          </a:p>
          <a:p>
            <a:pPr marL="742950" lvl="1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000" dirty="0" smtClean="0">
              <a:latin typeface="+mj-lt"/>
            </a:endParaRPr>
          </a:p>
          <a:p>
            <a:pPr marL="342900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j-lt"/>
              </a:rPr>
              <a:t>Describe Goals and Objectives for each theme</a:t>
            </a:r>
          </a:p>
          <a:p>
            <a:pPr marL="400050" lvl="1" indent="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+mj-lt"/>
              </a:rPr>
              <a:t>Include how goals were determined, clientele needs assessments, etc.</a:t>
            </a:r>
          </a:p>
          <a:p>
            <a:pPr marL="742950" lvl="1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marL="342900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j-lt"/>
              </a:rPr>
              <a:t>Describe Research, Creative Activities, and other Efforts</a:t>
            </a:r>
          </a:p>
          <a:p>
            <a:pPr marL="342900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+mj-lt"/>
            </a:endParaRPr>
          </a:p>
          <a:p>
            <a:pPr marL="342900" indent="-34290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j-lt"/>
              </a:rPr>
              <a:t>Describe resulting Outputs, Outcomes, and Impacts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 smtClean="0"/>
          </a:p>
        </p:txBody>
      </p:sp>
      <p:sp>
        <p:nvSpPr>
          <p:cNvPr id="4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>
              <a:solidFill>
                <a:srgbClr val="003399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25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ChangeArrowheads="1"/>
          </p:cNvSpPr>
          <p:nvPr/>
        </p:nvSpPr>
        <p:spPr bwMode="auto">
          <a:xfrm>
            <a:off x="900752" y="398059"/>
            <a:ext cx="740504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Program Summary Narrative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(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continued)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6387" name="Rectangle 8"/>
          <p:cNvSpPr txBox="1">
            <a:spLocks noChangeArrowheads="1"/>
          </p:cNvSpPr>
          <p:nvPr/>
        </p:nvSpPr>
        <p:spPr bwMode="auto">
          <a:xfrm>
            <a:off x="900752" y="1337479"/>
            <a:ext cx="7301552" cy="3386919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39775" indent="-339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>
                <a:latin typeface="+mn-lt"/>
              </a:rPr>
              <a:t>Summarize </a:t>
            </a:r>
            <a:r>
              <a:rPr lang="en-US" b="1" dirty="0" smtClean="0">
                <a:latin typeface="+mn-lt"/>
              </a:rPr>
              <a:t>Professional Competence</a:t>
            </a:r>
            <a:endParaRPr lang="en-US" b="1" dirty="0">
              <a:latin typeface="+mn-lt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dirty="0">
                <a:latin typeface="+mn-lt"/>
              </a:rPr>
              <a:t>Describe professional </a:t>
            </a:r>
            <a:r>
              <a:rPr lang="en-US" dirty="0" smtClean="0">
                <a:latin typeface="+mn-lt"/>
              </a:rPr>
              <a:t>activities </a:t>
            </a:r>
            <a:endParaRPr lang="en-US" dirty="0">
              <a:latin typeface="+mn-lt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1800"/>
              </a:spcAft>
              <a:buFont typeface="Arial" charset="0"/>
              <a:buChar char="•"/>
              <a:defRPr/>
            </a:pPr>
            <a:r>
              <a:rPr lang="en-US" dirty="0">
                <a:latin typeface="+mn-lt"/>
              </a:rPr>
              <a:t>Include other elements of professional </a:t>
            </a:r>
            <a:r>
              <a:rPr lang="en-US" dirty="0" smtClean="0">
                <a:latin typeface="+mn-lt"/>
              </a:rPr>
              <a:t>development and competence </a:t>
            </a:r>
            <a:endParaRPr lang="en-US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 smtClean="0">
                <a:latin typeface="+mn-lt"/>
              </a:rPr>
              <a:t>Summarize </a:t>
            </a:r>
            <a:r>
              <a:rPr lang="en-US" b="1" dirty="0" smtClean="0">
                <a:latin typeface="+mn-lt"/>
              </a:rPr>
              <a:t>University and Public Service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 smtClean="0">
                <a:latin typeface="+mn-lt"/>
              </a:rPr>
              <a:t>Summarize </a:t>
            </a:r>
            <a:r>
              <a:rPr lang="en-US" b="1" dirty="0" smtClean="0">
                <a:latin typeface="+mn-lt"/>
              </a:rPr>
              <a:t>Affirmative Action</a:t>
            </a:r>
          </a:p>
          <a:p>
            <a:pPr lvl="1" eaLnBrk="1" fontAlgn="auto" hangingPunct="1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Describe how Affirmative Action tied into program themes and activities.</a:t>
            </a:r>
            <a:endParaRPr lang="en-US" dirty="0">
              <a:latin typeface="Calibri" charset="0"/>
            </a:endParaRPr>
          </a:p>
        </p:txBody>
      </p:sp>
      <p:sp>
        <p:nvSpPr>
          <p:cNvPr id="4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>
              <a:solidFill>
                <a:srgbClr val="003399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278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34181"/>
            <a:ext cx="7315200" cy="563563"/>
          </a:xfrm>
        </p:spPr>
        <p:txBody>
          <a:bodyPr/>
          <a:lstStyle/>
          <a:p>
            <a:pPr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Professional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Competence</a:t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364776"/>
            <a:ext cx="7315200" cy="4800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In the Program Summary Narrative you summarize activities (in one to two paragraphs) that you: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 smtClean="0"/>
              <a:t>Participated in training to become more competent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 smtClean="0"/>
              <a:t>Are viewed as competent by peers &amp; clientele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In this Professional Competence section (documenting lists), items may be listed by themes, subject matter, goals, or other organization at the discretion of the advisor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Divide activities into 2 sections:</a:t>
            </a:r>
          </a:p>
          <a:p>
            <a:pPr marL="457200" lvl="1" indent="0" eaLnBrk="1" hangingPunct="1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dirty="0" smtClean="0"/>
              <a:t>1.  Professional Development &amp; Training</a:t>
            </a:r>
          </a:p>
          <a:p>
            <a:pPr marL="457200" lvl="1" indent="0" eaLnBrk="1" hangingPunct="1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dirty="0" smtClean="0"/>
              <a:t>2.  Evidence of Professional Competence</a:t>
            </a:r>
            <a:r>
              <a:rPr lang="en-US" sz="2100" dirty="0" smtClean="0"/>
              <a:t/>
            </a:r>
            <a:br>
              <a:rPr lang="en-US" sz="2100" dirty="0" smtClean="0"/>
            </a:br>
            <a:endParaRPr lang="en-US" sz="2100" dirty="0" smtClean="0"/>
          </a:p>
          <a:p>
            <a:pPr marL="1828800" lvl="4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100" dirty="0" smtClean="0"/>
              <a:t>                                                     </a:t>
            </a:r>
          </a:p>
          <a:p>
            <a:pPr marL="1828800" lvl="4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162017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138160" cy="563563"/>
          </a:xfrm>
        </p:spPr>
        <p:txBody>
          <a:bodyPr/>
          <a:lstStyle/>
          <a:p>
            <a:pPr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Professional Competence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(continued)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981075"/>
            <a:ext cx="8458200" cy="48768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marL="457200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200" dirty="0" smtClean="0"/>
              <a:t>1.   Professional Development &amp; Training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200" dirty="0" smtClean="0"/>
              <a:t>Training, conferences, workgroups and non-workgroup activities, administrative training, technology training, etc.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200" dirty="0" smtClean="0"/>
              <a:t>Disciplinary societies/professional association meetings,           memberships, attend activities, etc.</a:t>
            </a:r>
          </a:p>
          <a:p>
            <a:pPr marL="457200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200" dirty="0" smtClean="0"/>
          </a:p>
          <a:p>
            <a:pPr marL="457200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200" dirty="0" smtClean="0"/>
              <a:t>2.   Evidence of Professional Competence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 smtClean="0"/>
              <a:t>Presentations at professional society and workgroup meetings, editing books, reviewing articles, professional offices held, etc.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 smtClean="0"/>
              <a:t>Awards, recognition (includes national and international), licenses.</a:t>
            </a:r>
            <a:r>
              <a:rPr lang="en-US" sz="20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77512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 txBox="1">
            <a:spLocks noChangeArrowheads="1"/>
          </p:cNvSpPr>
          <p:nvPr/>
        </p:nvSpPr>
        <p:spPr bwMode="auto">
          <a:xfrm>
            <a:off x="928048" y="181970"/>
            <a:ext cx="730155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sz="3600" dirty="0">
              <a:latin typeface="Calibri" pitchFamily="34" charset="0"/>
              <a:ea typeface="ＭＳ Ｐゴシック" pitchFamily="34" charset="-128"/>
            </a:endParaRPr>
          </a:p>
          <a:p>
            <a:pPr algn="ctr" eaLnBrk="1" hangingPunct="1"/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  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University and Public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Service</a:t>
            </a:r>
            <a:r>
              <a:rPr lang="en-US" sz="3200" dirty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3200" dirty="0">
                <a:latin typeface="Calibri" pitchFamily="34" charset="0"/>
                <a:ea typeface="ＭＳ Ｐゴシック" pitchFamily="34" charset="-128"/>
              </a:rPr>
            </a:br>
            <a:r>
              <a:rPr lang="en-US" sz="3200" dirty="0">
                <a:solidFill>
                  <a:srgbClr val="2F0CA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en-US" sz="3200" dirty="0">
              <a:solidFill>
                <a:srgbClr val="FF66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8435" name="Rectangle 3"/>
          <p:cNvSpPr txBox="1">
            <a:spLocks noChangeArrowheads="1"/>
          </p:cNvSpPr>
          <p:nvPr/>
        </p:nvSpPr>
        <p:spPr bwMode="auto">
          <a:xfrm>
            <a:off x="928048" y="667745"/>
            <a:ext cx="7301552" cy="50482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231775" indent="-2317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Calibri" charset="0"/>
                <a:cs typeface="Calibri" charset="0"/>
              </a:rPr>
              <a:t>In </a:t>
            </a:r>
            <a:r>
              <a:rPr lang="en-US" sz="1800" dirty="0">
                <a:latin typeface="Calibri" charset="0"/>
                <a:cs typeface="Calibri" charset="0"/>
              </a:rPr>
              <a:t>the Program Summary Narrative you summarize (in one </a:t>
            </a:r>
            <a:r>
              <a:rPr lang="en-US" sz="1800" dirty="0" smtClean="0">
                <a:latin typeface="Calibri" charset="0"/>
                <a:cs typeface="Calibri" charset="0"/>
              </a:rPr>
              <a:t>to two </a:t>
            </a:r>
            <a:r>
              <a:rPr lang="en-US" sz="1800" dirty="0">
                <a:latin typeface="Calibri" charset="0"/>
                <a:cs typeface="Calibri" charset="0"/>
              </a:rPr>
              <a:t>paragraphs) that you served the university and the </a:t>
            </a:r>
            <a:r>
              <a:rPr lang="en-US" sz="1800" dirty="0" smtClean="0">
                <a:latin typeface="Calibri" charset="0"/>
                <a:cs typeface="Calibri" charset="0"/>
              </a:rPr>
              <a:t>public in your area of expertise.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Calibri" charset="0"/>
                <a:cs typeface="Calibri" charset="0"/>
              </a:rPr>
              <a:t>In this University and Public Service section (documenting lists), list items in two categories: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1800" dirty="0" smtClean="0">
                <a:latin typeface="Calibri" charset="0"/>
                <a:cs typeface="Calibri" charset="0"/>
              </a:rPr>
              <a:t>University Service such as:</a:t>
            </a:r>
            <a:endParaRPr lang="en-US" sz="1800" dirty="0">
              <a:latin typeface="Calibri" charset="0"/>
              <a:cs typeface="Calibri" charset="0"/>
            </a:endParaRPr>
          </a:p>
          <a:p>
            <a:pPr marL="1257300" lvl="2" indent="-34290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charset="0"/>
                <a:cs typeface="Calibri" charset="0"/>
              </a:rPr>
              <a:t>Committees, task forces, </a:t>
            </a:r>
            <a:r>
              <a:rPr lang="en-US" sz="1800" dirty="0" smtClean="0">
                <a:latin typeface="Calibri" charset="0"/>
                <a:cs typeface="Calibri" charset="0"/>
              </a:rPr>
              <a:t>program teams, workgroups</a:t>
            </a:r>
            <a:r>
              <a:rPr lang="en-US" sz="1800" dirty="0">
                <a:latin typeface="Calibri" charset="0"/>
                <a:cs typeface="Calibri" charset="0"/>
              </a:rPr>
              <a:t>, </a:t>
            </a:r>
            <a:r>
              <a:rPr lang="en-US" sz="1800" dirty="0" smtClean="0">
                <a:latin typeface="Calibri" charset="0"/>
                <a:cs typeface="Calibri" charset="0"/>
              </a:rPr>
              <a:t>university student tours, etc</a:t>
            </a:r>
            <a:r>
              <a:rPr lang="en-US" sz="1800" dirty="0">
                <a:latin typeface="Calibri" charset="0"/>
                <a:cs typeface="Calibri" charset="0"/>
              </a:rPr>
              <a:t>.</a:t>
            </a:r>
          </a:p>
          <a:p>
            <a:pPr marL="1257300" lvl="2" indent="-34290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 smtClean="0">
                <a:latin typeface="Calibri" charset="0"/>
                <a:cs typeface="Calibri" charset="0"/>
              </a:rPr>
              <a:t>Describe your role, relationship and responsibilities within each service area.  </a:t>
            </a:r>
            <a:r>
              <a:rPr lang="en-US" sz="1800" dirty="0" smtClean="0">
                <a:solidFill>
                  <a:srgbClr val="2B2EA5"/>
                </a:solidFill>
                <a:latin typeface="Calibri" charset="0"/>
                <a:cs typeface="Calibri" charset="0"/>
              </a:rPr>
              <a:t>Indicate who benefited.</a:t>
            </a:r>
            <a:endParaRPr lang="en-US" sz="1800" dirty="0">
              <a:solidFill>
                <a:srgbClr val="2B2EA5"/>
              </a:solidFill>
              <a:latin typeface="Calibri" charset="0"/>
              <a:cs typeface="Calibri" charset="0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Wingdings" charset="2"/>
              <a:buChar char="Ø"/>
              <a:defRPr/>
            </a:pPr>
            <a:endParaRPr lang="en-US" sz="1800" dirty="0">
              <a:latin typeface="Calibri" charset="0"/>
              <a:cs typeface="Calibri" charset="0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1800" dirty="0">
                <a:latin typeface="Calibri" charset="0"/>
                <a:cs typeface="Calibri" charset="0"/>
              </a:rPr>
              <a:t>Public </a:t>
            </a:r>
            <a:r>
              <a:rPr lang="en-US" sz="1800" dirty="0" smtClean="0">
                <a:latin typeface="Calibri" charset="0"/>
                <a:cs typeface="Calibri" charset="0"/>
              </a:rPr>
              <a:t>Service such as:</a:t>
            </a:r>
            <a:endParaRPr lang="en-US" sz="1800" dirty="0">
              <a:latin typeface="Calibri" charset="0"/>
              <a:cs typeface="Calibri" charset="0"/>
            </a:endParaRPr>
          </a:p>
          <a:p>
            <a:pPr marL="1371600" lvl="2" indent="-45720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charset="0"/>
                <a:cs typeface="Calibri" charset="0"/>
              </a:rPr>
              <a:t>Activities and events in which you used your professional expertise to benefit groups or efforts outside the University. </a:t>
            </a:r>
            <a:endParaRPr lang="en-US" sz="1800" dirty="0" smtClean="0">
              <a:latin typeface="Calibri" charset="0"/>
              <a:cs typeface="Calibri" charset="0"/>
            </a:endParaRPr>
          </a:p>
          <a:p>
            <a:pPr marL="1371600" lvl="2" indent="-45720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 smtClean="0">
                <a:latin typeface="Calibri" charset="0"/>
                <a:cs typeface="Calibri" charset="0"/>
              </a:rPr>
              <a:t>Describe your role, relationship and responsibilities within each service area.  </a:t>
            </a:r>
            <a:r>
              <a:rPr lang="en-US" sz="1800" dirty="0" smtClean="0">
                <a:solidFill>
                  <a:srgbClr val="2B2EA5"/>
                </a:solidFill>
                <a:latin typeface="Calibri" charset="0"/>
                <a:cs typeface="Calibri" charset="0"/>
              </a:rPr>
              <a:t>Indicate who benefited.</a:t>
            </a:r>
          </a:p>
          <a:p>
            <a:pPr marL="1370013" lvl="2" indent="-45720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charset="0"/>
                <a:cs typeface="Calibri" charset="0"/>
              </a:rPr>
              <a:t>A</a:t>
            </a:r>
            <a:r>
              <a:rPr lang="en-US" sz="1800" dirty="0" smtClean="0">
                <a:latin typeface="Calibri" charset="0"/>
                <a:cs typeface="Calibri" charset="0"/>
              </a:rPr>
              <a:t>ctivities </a:t>
            </a:r>
            <a:r>
              <a:rPr lang="en-US" sz="1800" dirty="0">
                <a:latin typeface="Calibri" charset="0"/>
                <a:cs typeface="Calibri" charset="0"/>
              </a:rPr>
              <a:t>listed here should relate to your field of expertise or your ANR </a:t>
            </a:r>
            <a:r>
              <a:rPr lang="en-US" sz="1800" dirty="0" smtClean="0">
                <a:latin typeface="Calibri" charset="0"/>
                <a:cs typeface="Calibri" charset="0"/>
              </a:rPr>
              <a:t>assignment</a:t>
            </a:r>
            <a:r>
              <a:rPr lang="en-US" sz="1800" dirty="0">
                <a:latin typeface="Calibri" charset="0"/>
                <a:cs typeface="Calibri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379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928047" y="409575"/>
            <a:ext cx="7177728" cy="6096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Affirmative Action</a:t>
            </a:r>
            <a:endParaRPr lang="en-US" sz="3600" dirty="0" smtClean="0">
              <a:solidFill>
                <a:srgbClr val="FF6600"/>
              </a:solidFill>
            </a:endParaRPr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928047" y="1219199"/>
            <a:ext cx="7315201" cy="4553803"/>
          </a:xfrm>
        </p:spPr>
        <p:txBody>
          <a:bodyPr rtlCol="0">
            <a:no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dirty="0" smtClean="0"/>
              <a:t>This is a place to describe your efforts and successes in reaching under-served audiences.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dirty="0" smtClean="0"/>
              <a:t>Summarize your AA accomplishments as related to your position description.</a:t>
            </a:r>
            <a:endParaRPr lang="en-US" sz="2000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dirty="0" smtClean="0"/>
              <a:t>Discuss your primary and secondary clientele and specific AA goals and accomplishments.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dirty="0" smtClean="0"/>
              <a:t>Limit this section to 1-4 paragraphs, but be descriptive.</a:t>
            </a:r>
            <a:endParaRPr lang="en-US" sz="2000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b="1" dirty="0" smtClean="0"/>
              <a:t>CASA records will be reviewed to ensure candidates achieved parity or demonstrated all reasonable effort.</a:t>
            </a:r>
          </a:p>
        </p:txBody>
      </p:sp>
    </p:spTree>
    <p:extLst>
      <p:ext uri="{BB962C8B-B14F-4D97-AF65-F5344CB8AC3E}">
        <p14:creationId xmlns:p14="http://schemas.microsoft.com/office/powerpoint/2010/main" val="403749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-111" charset="-128"/>
            </a:endParaRPr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6779" y="327547"/>
            <a:ext cx="7228423" cy="51429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</a:t>
            </a:r>
            <a:br>
              <a:rPr lang="en-US" dirty="0" smtClean="0"/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Required Elements of Your Bibliography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>
              <a:solidFill>
                <a:srgbClr val="FF6600"/>
              </a:solidFill>
            </a:endParaRP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6779" y="1117079"/>
            <a:ext cx="7383781" cy="4800600"/>
          </a:xfrm>
        </p:spPr>
        <p:txBody>
          <a:bodyPr rtlCol="0"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Description </a:t>
            </a:r>
            <a:r>
              <a:rPr lang="en-US" sz="2900" b="1" dirty="0"/>
              <a:t>of Your Organizational Method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Peer </a:t>
            </a:r>
            <a:r>
              <a:rPr lang="en-US" sz="2900" b="1" dirty="0"/>
              <a:t>Reviewed and Non-Peer Reviewed </a:t>
            </a:r>
            <a:r>
              <a:rPr lang="en-US" sz="2900" b="1" dirty="0" smtClean="0"/>
              <a:t>Sections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900" b="1" dirty="0" smtClean="0"/>
              <a:t>Peer Reviewed </a:t>
            </a:r>
            <a:r>
              <a:rPr lang="en-US" sz="2900" i="1" dirty="0" smtClean="0"/>
              <a:t>i.e. </a:t>
            </a:r>
            <a:r>
              <a:rPr lang="en-US" sz="2900" dirty="0" smtClean="0"/>
              <a:t>scholarly </a:t>
            </a:r>
            <a:r>
              <a:rPr lang="en-US" sz="2900" dirty="0"/>
              <a:t>journals; Cal Ag, ANR publications, UCIPM Pest Management Guidelines, curricula, Journal of Extension, and other peer-reviewed publications.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900" b="1" dirty="0" smtClean="0"/>
              <a:t>Non-Peer Reviewed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dirty="0" smtClean="0"/>
              <a:t>A </a:t>
            </a:r>
            <a:r>
              <a:rPr lang="en-US" sz="2900" dirty="0"/>
              <a:t>– Popular (articles, newsletters, stories, UC Delivers, etc.)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dirty="0"/>
              <a:t>B – Technical (reports, curricula, and articles)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900" dirty="0"/>
              <a:t>C – Abstracts, other outreach materials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900" b="1" dirty="0"/>
              <a:t>Your </a:t>
            </a:r>
            <a:r>
              <a:rPr lang="en-US" sz="2900" b="1" dirty="0" smtClean="0"/>
              <a:t>Role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In Press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Authorship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-111" charset="2"/>
              <a:buChar char="Ø"/>
              <a:defRPr/>
            </a:pPr>
            <a:endParaRPr lang="en-US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95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345680" cy="9144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Project Summary Table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4294967295"/>
          </p:nvPr>
        </p:nvSpPr>
        <p:spPr>
          <a:xfrm>
            <a:off x="914400" y="1437563"/>
            <a:ext cx="7345680" cy="432179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Use the themes/goals you used to organize your Program Summary.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 List projects, including the ones that do not have specific grants or financial support.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Include: title of project and duration; your role; first initial and last name and institutional affiliation of collaborators; amount of support and its duration (and type if other than money); and the funding source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76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4842" y="274638"/>
            <a:ext cx="76962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  </a:t>
            </a:r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Training Agreements</a:t>
            </a:r>
            <a:endParaRPr lang="en-US" sz="3200" dirty="0">
              <a:solidFill>
                <a:schemeClr val="tx2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1696" y="1295400"/>
            <a:ext cx="7315200" cy="444976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u="sng" dirty="0" smtClean="0"/>
              <a:t>Mute</a:t>
            </a:r>
            <a:r>
              <a:rPr lang="en-US" sz="2000" dirty="0" smtClean="0"/>
              <a:t> phone until you want to speak.</a:t>
            </a:r>
          </a:p>
          <a:p>
            <a:pPr lvl="1" eaLnBrk="1" hangingPunct="1"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en-US" sz="2000" dirty="0" smtClean="0"/>
              <a:t>Press *6 to mute and *7 to unmute.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Silence cell phones/other noise makers.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Do not put call on “hold” (problem with music). 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May type questions via the chat function on your computer screen.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If you ask questions verbally, state your name followed by a concise question.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/>
              <a:t>One person speak at a time. </a:t>
            </a:r>
          </a:p>
        </p:txBody>
      </p:sp>
    </p:spTree>
    <p:extLst>
      <p:ext uri="{BB962C8B-B14F-4D97-AF65-F5344CB8AC3E}">
        <p14:creationId xmlns:p14="http://schemas.microsoft.com/office/powerpoint/2010/main" val="227562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59809" y="274638"/>
            <a:ext cx="7391400" cy="868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Extension Activities Table </a:t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4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59809" y="1371600"/>
            <a:ext cx="7751928" cy="3581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  <a:tabLst>
                <a:tab pos="3144838" algn="l"/>
              </a:tabLst>
            </a:pPr>
            <a:r>
              <a:rPr lang="en-US" sz="2800" dirty="0" smtClean="0"/>
              <a:t>Only list activities directly related to your program clientele. </a:t>
            </a:r>
          </a:p>
          <a:p>
            <a:pPr>
              <a:spcBef>
                <a:spcPts val="0"/>
              </a:spcBef>
              <a:spcAft>
                <a:spcPts val="1800"/>
              </a:spcAft>
              <a:tabLst>
                <a:tab pos="3144838" algn="l"/>
              </a:tabLst>
            </a:pPr>
            <a:r>
              <a:rPr lang="en-US" sz="2800" dirty="0" smtClean="0"/>
              <a:t>List activities for non-clientele groups (e.g. students, foreign visitors, scientific colleagues) in Professional Competence or University and Public Service sections.</a:t>
            </a:r>
          </a:p>
          <a:p>
            <a:pPr>
              <a:spcBef>
                <a:spcPts val="0"/>
              </a:spcBef>
              <a:spcAft>
                <a:spcPts val="1800"/>
              </a:spcAft>
              <a:tabLst>
                <a:tab pos="3144838" algn="l"/>
              </a:tabLst>
            </a:pPr>
            <a:r>
              <a:rPr lang="en-US" sz="2800" dirty="0" smtClean="0"/>
              <a:t>Format examples appear in E-book.</a:t>
            </a:r>
          </a:p>
          <a:p>
            <a:pPr eaLnBrk="1" hangingPunct="1">
              <a:buFont typeface="Wingdings" pitchFamily="2" charset="2"/>
              <a:buChar char="Ø"/>
              <a:tabLst>
                <a:tab pos="3144838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523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900752" y="274638"/>
            <a:ext cx="7369791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Section C AE: Goals for Coming Year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900752" y="1600200"/>
            <a:ext cx="7369791" cy="381635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Projects you intend to accomplish in the coming year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Anticipated collaborators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Anticipated outcomes in each criteria area, including specific AA goals.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What needs to be accomplished to advance?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697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-111" charset="-128"/>
            </a:endParaRPr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9640" y="304800"/>
            <a:ext cx="737616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Publication Examples</a:t>
            </a:r>
            <a:endParaRPr lang="en-US" sz="3600" dirty="0" smtClean="0">
              <a:solidFill>
                <a:srgbClr val="FF6600"/>
              </a:solidFill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9640" y="1295400"/>
            <a:ext cx="7531972" cy="4038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  <a:buFont typeface="Wingdings" pitchFamily="2" charset="2"/>
              <a:buNone/>
            </a:pPr>
            <a:r>
              <a:rPr lang="en-US" sz="2400" dirty="0" smtClean="0"/>
              <a:t>Required for: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Promotions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Accelerations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2B2EA5"/>
                </a:solidFill>
              </a:rPr>
              <a:t>Upper Level Merits (FT VII – IX)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dirty="0" smtClean="0"/>
              <a:t>Choose </a:t>
            </a:r>
            <a:r>
              <a:rPr lang="en-US" sz="2400" b="1" dirty="0" smtClean="0">
                <a:solidFill>
                  <a:srgbClr val="2B2EA5"/>
                </a:solidFill>
              </a:rPr>
              <a:t>3</a:t>
            </a:r>
            <a:r>
              <a:rPr lang="en-US" sz="2400" dirty="0" smtClean="0"/>
              <a:t> that best represent your work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Describe all 3 on a single page preceding the examples (summary)</a:t>
            </a:r>
          </a:p>
        </p:txBody>
      </p:sp>
    </p:spTree>
    <p:extLst>
      <p:ext uri="{BB962C8B-B14F-4D97-AF65-F5344CB8AC3E}">
        <p14:creationId xmlns:p14="http://schemas.microsoft.com/office/powerpoint/2010/main" val="213367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-111" charset="-128"/>
            </a:endParaRPr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59809" y="380574"/>
            <a:ext cx="7315200" cy="5635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300" dirty="0" smtClean="0"/>
              <a:t> </a:t>
            </a: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</a:rPr>
              <a:t>Confidential</a:t>
            </a:r>
            <a:r>
              <a:rPr lang="en-US" sz="3300" dirty="0" smtClean="0"/>
              <a:t> </a:t>
            </a: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</a:rPr>
              <a:t>Letters of Evaluation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>
              <a:solidFill>
                <a:srgbClr val="FF6600"/>
              </a:solidFill>
            </a:endParaRP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59809" y="934825"/>
            <a:ext cx="7981666" cy="466344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Needed for: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-111" charset="-128"/>
              </a:rPr>
              <a:t>Definite Term to Indefinite Status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-111" charset="-128"/>
              </a:rPr>
              <a:t>Promotions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-111" charset="-128"/>
              </a:rPr>
              <a:t>Accelerations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2B2EA5"/>
                </a:solidFill>
                <a:ea typeface="ＭＳ Ｐゴシック" pitchFamily="-111" charset="-128"/>
              </a:rPr>
              <a:t>Merits Advisor FT VII to FT IX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Candidate provides names of up to 6 references; may also give names of those not suitable to serve as reference.  Recommend that you seek both internal and external references who understand your program.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Supervisor uses these and may add ones of their own. 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All letters received are included with dossier.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Candidates will not see the letters.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Names must be entered online prior to </a:t>
            </a:r>
            <a:r>
              <a:rPr lang="en-US" sz="2000" b="1" dirty="0" smtClean="0"/>
              <a:t>January 19th</a:t>
            </a:r>
            <a:r>
              <a:rPr lang="en-US" sz="2000" dirty="0" smtClean="0"/>
              <a:t>. Supervisors will send out requests for letters of evaluations.</a:t>
            </a:r>
          </a:p>
          <a:p>
            <a:pPr lvl="1" eaLnBrk="1" fontAlgn="auto" hangingPunct="1">
              <a:spcAft>
                <a:spcPts val="60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lvl="1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5779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-111" charset="-128"/>
            </a:endParaRPr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5359" y="480218"/>
            <a:ext cx="7199649" cy="5635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 smtClean="0"/>
              <a:t> </a:t>
            </a:r>
            <a:r>
              <a:rPr lang="en-US" sz="3700" dirty="0" smtClean="0">
                <a:solidFill>
                  <a:schemeClr val="accent1">
                    <a:lumMod val="75000"/>
                  </a:schemeClr>
                </a:solidFill>
              </a:rPr>
              <a:t>Confidential Letters of Evaluation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(continued)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 smtClean="0">
              <a:solidFill>
                <a:srgbClr val="FF6600"/>
              </a:solidFill>
            </a:endParaRP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64275" y="1190031"/>
            <a:ext cx="8077200" cy="41910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dirty="0" smtClean="0"/>
              <a:t>Select people to write confidential letters of evaluation who can truly evaluate your program.</a:t>
            </a:r>
            <a:endParaRPr lang="en-US" sz="2000" dirty="0" smtClean="0">
              <a:ea typeface="ＭＳ Ｐゴシック" pitchFamily="-111" charset="-128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u="sng" dirty="0" smtClean="0"/>
              <a:t>You</a:t>
            </a:r>
            <a:r>
              <a:rPr lang="en-US" sz="2400" dirty="0" smtClean="0"/>
              <a:t> are responsible for providing your program information to the evaluators.</a:t>
            </a:r>
            <a:endParaRPr lang="en-US" sz="2400" u="sng" dirty="0" smtClean="0"/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dirty="0" smtClean="0"/>
              <a:t>IF, the CD/Supervisor add names, it is </a:t>
            </a:r>
            <a:r>
              <a:rPr lang="en-US" sz="2400" u="sng" dirty="0" smtClean="0"/>
              <a:t>their</a:t>
            </a:r>
            <a:r>
              <a:rPr lang="en-US" sz="2400" dirty="0" smtClean="0"/>
              <a:t> responsibility to share the candidates PR or other materials for review with the requested evaluator.</a:t>
            </a:r>
            <a:endParaRPr lang="en-US" sz="2400" u="sng" dirty="0" smtClean="0"/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dirty="0" smtClean="0"/>
              <a:t>The CD/Supervisor writes review after letters from other evaluators are received.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5157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93663"/>
            <a:ext cx="8229600" cy="653410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Recent Changes for Confidential Letters</a:t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Evaluation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52" y="779771"/>
            <a:ext cx="7342496" cy="415915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Academics </a:t>
            </a:r>
            <a:r>
              <a:rPr lang="en-US" sz="2000" dirty="0"/>
              <a:t>can solicit </a:t>
            </a:r>
            <a:r>
              <a:rPr lang="en-US" sz="2000" dirty="0" smtClean="0"/>
              <a:t>confidential letters </a:t>
            </a:r>
            <a:r>
              <a:rPr lang="en-US" sz="2000" dirty="0"/>
              <a:t>of evaluation from academics within their </a:t>
            </a:r>
            <a:r>
              <a:rPr lang="en-US" sz="2000" b="1" dirty="0"/>
              <a:t>“home” county</a:t>
            </a:r>
            <a:r>
              <a:rPr lang="en-US" sz="2000" dirty="0" smtClean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Confidential Letters </a:t>
            </a:r>
            <a:r>
              <a:rPr lang="en-US" sz="2000" dirty="0"/>
              <a:t>of evaluation are not currently required for </a:t>
            </a:r>
            <a:r>
              <a:rPr lang="en-US" sz="2000" b="1" dirty="0"/>
              <a:t>Academic Coordinators or Administrators</a:t>
            </a:r>
            <a:r>
              <a:rPr lang="en-US" sz="2000" dirty="0"/>
              <a:t>.  To fully evaluate cases, the candidate and/or the supervisor will solicit letters of evaluation at least every 6 years, making this a minimum requirement</a:t>
            </a:r>
            <a:r>
              <a:rPr lang="en-US" sz="2000" dirty="0" smtClean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For candidates in SSPs, the </a:t>
            </a:r>
            <a:r>
              <a:rPr lang="en-US" sz="2000" b="1" dirty="0"/>
              <a:t>SSP Director </a:t>
            </a:r>
            <a:r>
              <a:rPr lang="en-US" sz="2000" dirty="0"/>
              <a:t>will provide letters of evaluation in addition to the CDs.  For example , Directors for the following SSPs: IPM, MG, YFC (NFCS, 4-H</a:t>
            </a:r>
            <a:r>
              <a:rPr lang="en-US" sz="2000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For candidates assigned to </a:t>
            </a:r>
            <a:r>
              <a:rPr lang="en-US" sz="2000" b="1" dirty="0" smtClean="0"/>
              <a:t>multiple counties</a:t>
            </a:r>
            <a:r>
              <a:rPr lang="en-US" sz="2000" dirty="0" smtClean="0"/>
              <a:t>, </a:t>
            </a:r>
            <a:r>
              <a:rPr lang="en-US" sz="2000" dirty="0"/>
              <a:t>the primary County Director will be responsible for completing an academic’s evaluation with input from all other cross-County Directors.  A secondary County Director, if desired, may submit a separate independent evaluation directly to the APU for uploading.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8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-111" charset="-128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2955" y="341313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Other Documents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600200"/>
            <a:ext cx="7435755" cy="3231107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Letters of publication acceptance (if applicable)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Sabbatical leave plan and report (if applicable)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Definitions of acronyms (if applicable)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576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41695" y="2100618"/>
            <a:ext cx="7315200" cy="1371600"/>
          </a:xfr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sz="4000" dirty="0" smtClean="0"/>
              <a:t>Questions about these dossier components?</a:t>
            </a:r>
          </a:p>
        </p:txBody>
      </p:sp>
    </p:spTree>
    <p:extLst>
      <p:ext uri="{BB962C8B-B14F-4D97-AF65-F5344CB8AC3E}">
        <p14:creationId xmlns:p14="http://schemas.microsoft.com/office/powerpoint/2010/main" val="91135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     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Need More Help?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398587"/>
            <a:ext cx="7574507" cy="4192587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/>
              <a:t>Questions</a:t>
            </a:r>
            <a:r>
              <a:rPr lang="en-US" sz="4400" dirty="0"/>
              <a:t>: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3600" dirty="0"/>
              <a:t>Chris Greer@ </a:t>
            </a:r>
            <a:r>
              <a:rPr lang="en-US" sz="3000" dirty="0">
                <a:solidFill>
                  <a:srgbClr val="2B2EA5"/>
                </a:solidFill>
                <a:hlinkClick r:id="rId2"/>
              </a:rPr>
              <a:t>cagreer@ucanr.edu</a:t>
            </a:r>
            <a:r>
              <a:rPr lang="en-US" sz="3600" dirty="0">
                <a:solidFill>
                  <a:srgbClr val="2B2EA5"/>
                </a:solidFill>
              </a:rPr>
              <a:t> </a:t>
            </a:r>
            <a:r>
              <a:rPr lang="en-US" sz="2000" dirty="0"/>
              <a:t>(530) 750-1369</a:t>
            </a:r>
            <a:endParaRPr lang="en-US" sz="3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3600" dirty="0"/>
              <a:t>or  Pam Tise @ </a:t>
            </a:r>
            <a:r>
              <a:rPr lang="en-US" sz="3000" dirty="0">
                <a:solidFill>
                  <a:srgbClr val="363ACA"/>
                </a:solidFill>
                <a:hlinkClick r:id="rId3"/>
              </a:rPr>
              <a:t>pdtise@ucanr.edu</a:t>
            </a:r>
            <a:r>
              <a:rPr lang="en-US" sz="3600" dirty="0"/>
              <a:t> </a:t>
            </a:r>
            <a:r>
              <a:rPr lang="en-US" sz="2000" dirty="0"/>
              <a:t>(530) 750-1281</a:t>
            </a:r>
            <a:endParaRPr lang="en-US" sz="3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3600" dirty="0"/>
          </a:p>
          <a:p>
            <a:pPr marL="1588" indent="-1588" fontAlgn="auto">
              <a:spcAft>
                <a:spcPts val="0"/>
              </a:spcAft>
              <a:buNone/>
              <a:defRPr/>
            </a:pPr>
            <a:r>
              <a:rPr lang="en-US" dirty="0"/>
              <a:t>All forms, guidelines, slides, samples and policy information can be found on the APU website:</a:t>
            </a:r>
          </a:p>
          <a:p>
            <a:pPr marL="1588" indent="-1588" fontAlgn="auto">
              <a:spcAft>
                <a:spcPts val="0"/>
              </a:spcAft>
              <a:buNone/>
              <a:defRPr/>
            </a:pPr>
            <a:r>
              <a:rPr lang="en-US" dirty="0"/>
              <a:t>		             </a:t>
            </a:r>
            <a:r>
              <a:rPr lang="en-US" dirty="0">
                <a:solidFill>
                  <a:srgbClr val="363ACA"/>
                </a:solidFill>
                <a:hlinkClick r:id="rId4"/>
              </a:rPr>
              <a:t>http://ucanr.edu/academicpersonnel</a:t>
            </a:r>
            <a:endParaRPr lang="en-US" dirty="0">
              <a:solidFill>
                <a:srgbClr val="363ACA"/>
              </a:solidFill>
            </a:endParaRPr>
          </a:p>
          <a:p>
            <a:pPr marL="1588" indent="-1588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1588" indent="-1588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1588" indent="-1588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marL="1588" indent="-1588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644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514350"/>
            <a:ext cx="7772400" cy="4572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Important Dates</a:t>
            </a:r>
          </a:p>
        </p:txBody>
      </p:sp>
      <p:graphicFrame>
        <p:nvGraphicFramePr>
          <p:cNvPr id="105582" name="Group 110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3611984273"/>
              </p:ext>
            </p:extLst>
          </p:nvPr>
        </p:nvGraphicFramePr>
        <p:xfrm>
          <a:off x="427772" y="1492509"/>
          <a:ext cx="8344753" cy="364597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738639"/>
                <a:gridCol w="1330603"/>
                <a:gridCol w="3275511"/>
              </a:tblGrid>
              <a:tr h="3089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Topic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Date Due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2076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Deadline for Academics to submit names so supervisor may request Confidential Letters of Evaluation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1/19/2015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Directors/Supervisors send out requests for letters of evaluation for Academics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PR Dossiers Due (this includes Section C of the AE – Goals)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2/2/2015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Academic upload by 11:59 PM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508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Confidential Letters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3/2/2015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Deadline for submission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45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Review by supervisor for all actions – Upload into online system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3/16/2015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-111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Director/Supervisor meets with academic first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7" marB="45717" horzOverflow="overflow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8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1695" y="122830"/>
            <a:ext cx="7257425" cy="11430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Outcomes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1696" y="1158240"/>
            <a:ext cx="7391400" cy="4150739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Increased knowledge of procedures.</a:t>
            </a:r>
          </a:p>
          <a:p>
            <a:pPr eaLnBrk="1" hangingPunct="1"/>
            <a:r>
              <a:rPr lang="en-US" sz="2800" dirty="0" smtClean="0"/>
              <a:t>Understanding of the thematic PR format and required elements for Upper Level Merit.</a:t>
            </a:r>
          </a:p>
          <a:p>
            <a:pPr eaLnBrk="1" hangingPunct="1"/>
            <a:r>
              <a:rPr lang="en-US" sz="2800" dirty="0" smtClean="0"/>
              <a:t>Increased knowledge of how to develop a well written PR.</a:t>
            </a:r>
          </a:p>
          <a:p>
            <a:pPr eaLnBrk="1" hangingPunct="1"/>
            <a:r>
              <a:rPr lang="en-US" sz="2800" dirty="0" smtClean="0"/>
              <a:t> Answers to your PR questions. </a:t>
            </a:r>
          </a:p>
        </p:txBody>
      </p:sp>
    </p:spTree>
    <p:extLst>
      <p:ext uri="{BB962C8B-B14F-4D97-AF65-F5344CB8AC3E}">
        <p14:creationId xmlns:p14="http://schemas.microsoft.com/office/powerpoint/2010/main" val="215113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1650" y="274638"/>
            <a:ext cx="7727950" cy="7898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Outcomes Check-in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1225" y="1312175"/>
            <a:ext cx="7318375" cy="29855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indent="-457200" eaLnBrk="1" hangingPunct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endParaRPr lang="en-US" sz="100" dirty="0" smtClean="0"/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Has your knowledge of the  </a:t>
            </a:r>
            <a:r>
              <a:rPr lang="en-US" sz="2400" i="1" dirty="0" smtClean="0"/>
              <a:t>Upper Level Merit</a:t>
            </a:r>
            <a:r>
              <a:rPr lang="en-US" sz="2400" dirty="0" smtClean="0"/>
              <a:t> process increased?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Has your knowledge of how to develop a well written PR increased?</a:t>
            </a:r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Have all your PR questions been answered? </a:t>
            </a:r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298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20900" y="2514600"/>
            <a:ext cx="5048251" cy="1866900"/>
          </a:xfr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36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/>
              <a:t>Additional Questions? </a:t>
            </a:r>
          </a:p>
        </p:txBody>
      </p:sp>
      <p:sp>
        <p:nvSpPr>
          <p:cNvPr id="2" name="AutoShape 2" descr="Image result for poinsettia"/>
          <p:cNvSpPr>
            <a:spLocks noChangeAspect="1" noChangeArrowheads="1"/>
          </p:cNvSpPr>
          <p:nvPr/>
        </p:nvSpPr>
        <p:spPr bwMode="auto">
          <a:xfrm>
            <a:off x="63500" y="-136525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poinsettia"/>
          <p:cNvSpPr>
            <a:spLocks noChangeAspect="1" noChangeArrowheads="1"/>
          </p:cNvSpPr>
          <p:nvPr/>
        </p:nvSpPr>
        <p:spPr bwMode="auto">
          <a:xfrm>
            <a:off x="215900" y="15875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t1.gstatic.com/images?q=tbn:ANd9GcQdxC7lmBjFnq6-1CDSyrR1sdDQOAlTSUyTs8dJ2MTcE0x48kt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406" y="5024437"/>
            <a:ext cx="2178544" cy="18335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41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066" y="274638"/>
            <a:ext cx="7696200" cy="1096962"/>
          </a:xfrm>
        </p:spPr>
        <p:txBody>
          <a:bodyPr/>
          <a:lstStyle/>
          <a:p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UC ANR Organization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9640" y="1371600"/>
            <a:ext cx="7777631" cy="45509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Peer Review Committee (PRC)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Ad Hoc Committees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Academic Personnel Unit (APU)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AAC Personnel Committee (AAC PC)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Vice Provost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Associate Vice President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Vice President</a:t>
            </a:r>
          </a:p>
        </p:txBody>
      </p:sp>
    </p:spTree>
    <p:extLst>
      <p:ext uri="{BB962C8B-B14F-4D97-AF65-F5344CB8AC3E}">
        <p14:creationId xmlns:p14="http://schemas.microsoft.com/office/powerpoint/2010/main" val="368256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9640" y="370173"/>
            <a:ext cx="7315200" cy="1096962"/>
          </a:xfrm>
        </p:spPr>
        <p:txBody>
          <a:bodyPr/>
          <a:lstStyle/>
          <a:p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Peer Review Committee (PRC)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1050" y="1456899"/>
            <a:ext cx="7715250" cy="4658151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Peer Review Committee (PRC) – Chaired by Vice Provost of Cooperative Extension, Chris Greer .  PRC reviews terms, merits, promotions, accelerations, and upper level merits as well as any special cases upon request of the candidate or supervisor.  The committee is composed of 7 peers:</a:t>
            </a:r>
          </a:p>
          <a:p>
            <a:pPr lvl="2">
              <a:lnSpc>
                <a:spcPct val="90000"/>
              </a:lnSpc>
            </a:pPr>
            <a:r>
              <a:rPr lang="en-US" sz="2500" dirty="0" smtClean="0">
                <a:solidFill>
                  <a:srgbClr val="2B2EA5"/>
                </a:solidFill>
              </a:rPr>
              <a:t>Khaled Bali, Marianne Bird, David Lile, Rachael Long, Anna Martin, Glenn </a:t>
            </a:r>
            <a:r>
              <a:rPr lang="en-US" sz="2500" dirty="0" err="1" smtClean="0">
                <a:solidFill>
                  <a:srgbClr val="2B2EA5"/>
                </a:solidFill>
              </a:rPr>
              <a:t>McGourty</a:t>
            </a:r>
            <a:r>
              <a:rPr lang="en-US" sz="2500" dirty="0" smtClean="0">
                <a:solidFill>
                  <a:srgbClr val="2B2EA5"/>
                </a:solidFill>
              </a:rPr>
              <a:t>, and Steve Orloff</a:t>
            </a:r>
          </a:p>
        </p:txBody>
      </p:sp>
    </p:spTree>
    <p:extLst>
      <p:ext uri="{BB962C8B-B14F-4D97-AF65-F5344CB8AC3E}">
        <p14:creationId xmlns:p14="http://schemas.microsoft.com/office/powerpoint/2010/main" val="138466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7063" y="198438"/>
            <a:ext cx="7391400" cy="1096962"/>
          </a:xfrm>
        </p:spPr>
        <p:txBody>
          <a:bodyPr/>
          <a:lstStyle/>
          <a:p>
            <a:r>
              <a:rPr lang="en-US" sz="3600" dirty="0">
                <a:solidFill>
                  <a:schemeClr val="tx2"/>
                </a:solidFill>
                <a:ea typeface="ＭＳ Ｐゴシック"/>
                <a:cs typeface="ＭＳ Ｐゴシック"/>
              </a:rPr>
              <a:t>PRC Operational Guidelines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7063" y="1171575"/>
            <a:ext cx="7391400" cy="461578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Committee members are assigned 2 PRC reviewers per case (systematically randomized to balance workload and avoid any/all potential conflicts of interest).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Lead PRC member summarizes the case, in advance, of full meeting discussion.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PRC fully reviews and discusses all cases, especially any with mixed reviews.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PRC seeks consensus, but reports all </a:t>
            </a:r>
            <a:r>
              <a:rPr lang="en-US" sz="2000" b="1" dirty="0" smtClean="0"/>
              <a:t>recommendations </a:t>
            </a:r>
            <a:r>
              <a:rPr lang="en-US" sz="2000" dirty="0" smtClean="0"/>
              <a:t>and any/all split “votes.”  This information is shared with the decision-maker </a:t>
            </a:r>
            <a:r>
              <a:rPr lang="en-US" sz="2000" u="sng" dirty="0" smtClean="0"/>
              <a:t>ONLY</a:t>
            </a:r>
            <a:r>
              <a:rPr lang="en-US" sz="2000" dirty="0" smtClean="0"/>
              <a:t>.  Candidate sees consensus or majority recommendations.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Associate Vice President considers </a:t>
            </a:r>
            <a:r>
              <a:rPr lang="en-US" sz="2000" u="sng" dirty="0" smtClean="0"/>
              <a:t>ALL </a:t>
            </a:r>
            <a:r>
              <a:rPr lang="en-US" sz="2000" dirty="0" smtClean="0"/>
              <a:t>input on case when making decision.</a:t>
            </a:r>
            <a:endParaRPr lang="en-US" sz="2000" u="sng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7434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Elevator.p3d 1"/>
  <p:tag name="POWER3D OPTIONS" val="Medium "/>
</p:tagLst>
</file>

<file path=ppt/theme/theme1.xml><?xml version="1.0" encoding="utf-8"?>
<a:theme xmlns:a="http://schemas.openxmlformats.org/drawingml/2006/main" name="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ANRBrand_basic</Template>
  <TotalTime>7099</TotalTime>
  <Words>3830</Words>
  <Application>Microsoft Office PowerPoint</Application>
  <PresentationFormat>On-screen Show (4:3)</PresentationFormat>
  <Paragraphs>583</Paragraphs>
  <Slides>61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ANRBrand_basic</vt:lpstr>
      <vt:lpstr>Custom Design</vt:lpstr>
      <vt:lpstr>Upper Level Merit  Training for  Full Title Step VII to Step IX</vt:lpstr>
      <vt:lpstr>Agenda</vt:lpstr>
      <vt:lpstr>Presenters</vt:lpstr>
      <vt:lpstr>Thank You for Your Support and Expertise</vt:lpstr>
      <vt:lpstr>  Training Agreements</vt:lpstr>
      <vt:lpstr>Outcomes</vt:lpstr>
      <vt:lpstr>UC ANR Organization</vt:lpstr>
      <vt:lpstr>Peer Review Committee (PRC)</vt:lpstr>
      <vt:lpstr>PRC Operational Guidelines</vt:lpstr>
      <vt:lpstr>Peer Review Committee Perspective</vt:lpstr>
      <vt:lpstr>PowerPoint Presentation</vt:lpstr>
      <vt:lpstr>AAC Personnel Committee </vt:lpstr>
      <vt:lpstr>  Ad Hoc Committees to be developed for specific actions:  Assistant to Associate, Associate to Full Title, and Full Title V to Full Title VI (and for Advisors /Specialists seeking Indefinite Status). For Candidates in SSPs, the SSP Director will provide an evaluation in addition to the CDs.  For example, Directors for the following SSPs:  IPM, MG, YFC (NFCS, 4-H). </vt:lpstr>
      <vt:lpstr>CD Review/Academics with CD Assignments</vt:lpstr>
      <vt:lpstr> For Academics with Statewide  Program Affiliation (IPM, MG, YFC)</vt:lpstr>
      <vt:lpstr> Decision Makers</vt:lpstr>
      <vt:lpstr>Timeline for PR Process</vt:lpstr>
      <vt:lpstr>General Tips</vt:lpstr>
      <vt:lpstr>A Good PR is…</vt:lpstr>
      <vt:lpstr>Make Your Dossier Reflect Your Program!  Make It Enjoyable to Read! </vt:lpstr>
      <vt:lpstr>PowerPoint Presentation</vt:lpstr>
      <vt:lpstr>Fostering Your Success</vt:lpstr>
      <vt:lpstr>General Directions</vt:lpstr>
      <vt:lpstr>Definitions to Help  Develop a Thematic PR Format </vt:lpstr>
      <vt:lpstr>Another Way of Looking At One of Your Themes</vt:lpstr>
      <vt:lpstr>Strategic Initiatives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Access Through Your Portal</vt:lpstr>
      <vt:lpstr>PowerPoint Presentation</vt:lpstr>
      <vt:lpstr>Full Title VII-IX Merit</vt:lpstr>
      <vt:lpstr>PowerPoint Presentation</vt:lpstr>
      <vt:lpstr>PowerPoint Presentation</vt:lpstr>
      <vt:lpstr> Program Review Sections-Advisors/Specialists    </vt:lpstr>
      <vt:lpstr>   Position Description The Basis for Evaluating Your PR</vt:lpstr>
      <vt:lpstr>  Acceleration  </vt:lpstr>
      <vt:lpstr>   Program Summary Narrative</vt:lpstr>
      <vt:lpstr>PowerPoint Presentation</vt:lpstr>
      <vt:lpstr>PowerPoint Presentation</vt:lpstr>
      <vt:lpstr> Professional Competence </vt:lpstr>
      <vt:lpstr>   Professional Competence (continued) </vt:lpstr>
      <vt:lpstr>PowerPoint Presentation</vt:lpstr>
      <vt:lpstr>Affirmative Action</vt:lpstr>
      <vt:lpstr>     Required Elements of Your Bibliography </vt:lpstr>
      <vt:lpstr>Project Summary Table</vt:lpstr>
      <vt:lpstr> Extension Activities Table  </vt:lpstr>
      <vt:lpstr>Section C AE: Goals for Coming Year</vt:lpstr>
      <vt:lpstr>Publication Examples</vt:lpstr>
      <vt:lpstr> Confidential Letters of Evaluation </vt:lpstr>
      <vt:lpstr> Confidential Letters of Evaluation (continued) </vt:lpstr>
      <vt:lpstr>Recent Changes for Confidential Letters  of Evaluation</vt:lpstr>
      <vt:lpstr>    Other Documents</vt:lpstr>
      <vt:lpstr>Questions about these dossier components?</vt:lpstr>
      <vt:lpstr>      Need More Help?</vt:lpstr>
      <vt:lpstr>Important Dates</vt:lpstr>
      <vt:lpstr>Outcomes Check-in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presentation notes brief.</dc:title>
  <dc:creator>Pam Tise</dc:creator>
  <cp:lastModifiedBy>Kim Ingram</cp:lastModifiedBy>
  <cp:revision>372</cp:revision>
  <cp:lastPrinted>2013-12-09T16:49:48Z</cp:lastPrinted>
  <dcterms:created xsi:type="dcterms:W3CDTF">2012-09-17T22:50:43Z</dcterms:created>
  <dcterms:modified xsi:type="dcterms:W3CDTF">2014-12-10T23:27:12Z</dcterms:modified>
</cp:coreProperties>
</file>