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72" r:id="rId4"/>
    <p:sldId id="273" r:id="rId5"/>
    <p:sldId id="265" r:id="rId6"/>
    <p:sldId id="266" r:id="rId7"/>
    <p:sldId id="264" r:id="rId8"/>
    <p:sldId id="260" r:id="rId9"/>
    <p:sldId id="262" r:id="rId10"/>
    <p:sldId id="263" r:id="rId11"/>
    <p:sldId id="277" r:id="rId12"/>
    <p:sldId id="278" r:id="rId13"/>
    <p:sldId id="279" r:id="rId14"/>
    <p:sldId id="280" r:id="rId15"/>
    <p:sldId id="281" r:id="rId16"/>
    <p:sldId id="282" r:id="rId17"/>
    <p:sldId id="276" r:id="rId18"/>
    <p:sldId id="259" r:id="rId19"/>
    <p:sldId id="275" r:id="rId20"/>
    <p:sldId id="258" r:id="rId21"/>
  </p:sldIdLst>
  <p:sldSz cx="9144000" cy="6858000" type="screen4x3"/>
  <p:notesSz cx="6858000" cy="9296400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5C9"/>
    <a:srgbClr val="FFE575"/>
    <a:srgbClr val="5E78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2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3E8DC-B096-44FD-B145-F47891CEE08D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6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6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BBF6C6-6234-4705-B9E0-15D223428B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685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F06E1-307F-4C79-9026-545F2D38639A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03F43-7BBD-4360-AC5A-0BDCE9D7DB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85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Mention higher risk/low frequency: </a:t>
            </a:r>
          </a:p>
          <a:p>
            <a:r>
              <a:rPr lang="en-US" dirty="0" smtClean="0"/>
              <a:t>chain</a:t>
            </a:r>
            <a:r>
              <a:rPr lang="en-US" baseline="0" dirty="0" smtClean="0"/>
              <a:t> saw, </a:t>
            </a:r>
          </a:p>
          <a:p>
            <a:r>
              <a:rPr lang="en-US" baseline="0" dirty="0" smtClean="0"/>
              <a:t>wood chipper, </a:t>
            </a:r>
          </a:p>
          <a:p>
            <a:r>
              <a:rPr lang="en-US" baseline="0" dirty="0" smtClean="0"/>
              <a:t>tractor, </a:t>
            </a:r>
          </a:p>
          <a:p>
            <a:r>
              <a:rPr lang="en-US" baseline="0" dirty="0" smtClean="0"/>
              <a:t>lawn mower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03F43-7BBD-4360-AC5A-0BDCE9D7DB8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Introduce</a:t>
            </a:r>
            <a:r>
              <a:rPr lang="en-US" baseline="0" dirty="0" smtClean="0"/>
              <a:t> safety plan / risk form here???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03F43-7BBD-4360-AC5A-0BDCE9D7DB8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using any pesticide, be sure you need it.  Try to find a alternative method if possible.</a:t>
            </a:r>
          </a:p>
          <a:p>
            <a:r>
              <a:rPr lang="en-US" dirty="0" smtClean="0"/>
              <a:t>Verify</a:t>
            </a:r>
            <a:r>
              <a:rPr lang="en-US" baseline="0" dirty="0" smtClean="0"/>
              <a:t> that the pest is really causing the damage or risk.</a:t>
            </a:r>
          </a:p>
          <a:p>
            <a:r>
              <a:rPr lang="en-US" baseline="0" dirty="0" smtClean="0"/>
              <a:t>Even with pesticides, pests cannot be entirely eliminated.</a:t>
            </a:r>
          </a:p>
          <a:p>
            <a:r>
              <a:rPr lang="en-US" baseline="0" dirty="0" smtClean="0"/>
              <a:t>Only use the pesticide on the listed crops at the listed rates and frequency.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03F43-7BBD-4360-AC5A-0BDCE9D7DB8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167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Coveralls</a:t>
            </a:r>
          </a:p>
          <a:p>
            <a:r>
              <a:rPr lang="en-US" dirty="0" smtClean="0"/>
              <a:t>Eye</a:t>
            </a:r>
            <a:r>
              <a:rPr lang="en-US" baseline="0" dirty="0" smtClean="0"/>
              <a:t> Protection including, Safety Glasses, Goggles, Face shields</a:t>
            </a:r>
          </a:p>
          <a:p>
            <a:r>
              <a:rPr lang="en-US" baseline="0" dirty="0" smtClean="0"/>
              <a:t>Recommend washable chemical resistance rubber boots.  Not a shoe which can absorb liquid pesticides.</a:t>
            </a:r>
          </a:p>
          <a:p>
            <a:r>
              <a:rPr lang="en-US" baseline="0" dirty="0" smtClean="0"/>
              <a:t>Respirator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03F43-7BBD-4360-AC5A-0BDCE9D7DB8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465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03F43-7BBD-4360-AC5A-0BDCE9D7DB8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670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Have a spill kit</a:t>
            </a:r>
            <a:r>
              <a:rPr lang="en-US" baseline="0" dirty="0" smtClean="0"/>
              <a:t> available for emergencies.</a:t>
            </a:r>
          </a:p>
          <a:p>
            <a:r>
              <a:rPr lang="en-US" baseline="0" dirty="0" smtClean="0"/>
              <a:t>Should include: adsorbent, broom, dust pan, bag or bucket for containment and PPE.</a:t>
            </a:r>
          </a:p>
          <a:p>
            <a:r>
              <a:rPr lang="en-US" baseline="0" dirty="0" smtClean="0"/>
              <a:t>Recommend having secondary containment for the pesticide containers.  Plastic bins works well.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03F43-7BBD-4360-AC5A-0BDCE9D7DB8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3755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03F43-7BBD-4360-AC5A-0BDCE9D7DB8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706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03F43-7BBD-4360-AC5A-0BDCE9D7DB8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133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Pesticides Safety - Notes:</a:t>
            </a:r>
            <a:r>
              <a:rPr lang="en-US" baseline="0" dirty="0" smtClean="0"/>
              <a:t> </a:t>
            </a:r>
            <a:r>
              <a:rPr lang="en-US" dirty="0" smtClean="0"/>
              <a:t>4, 10, 11, 12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03F43-7BBD-4360-AC5A-0BDCE9D7DB8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3200400"/>
            <a:ext cx="3657600" cy="1679575"/>
          </a:xfrm>
        </p:spPr>
        <p:txBody>
          <a:bodyPr/>
          <a:lstStyle>
            <a:lvl1pPr>
              <a:defRPr sz="33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" y="5105400"/>
            <a:ext cx="3657600" cy="914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>
                <a:latin typeface="Impact" pitchFamily="34" charset="0"/>
                <a:ea typeface="MS Song" pitchFamily="49" charset="-122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BE5D42-689D-450C-B4DA-FD21BD3C5E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62550" y="152400"/>
            <a:ext cx="169545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152400"/>
            <a:ext cx="493395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110247-63E4-4DE2-AB12-E3B04DA6C9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EBE9862-877F-4966-B2CF-81A2F8BA1A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6CC03B5-C5B4-4CA0-959E-8E6D6FB184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066800"/>
            <a:ext cx="3276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81400" y="1066800"/>
            <a:ext cx="3276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C34B55-6EB4-4D0F-84D7-AF7B8BE134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7A12BD-CBF8-4D47-8568-47A9646487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32A5526-52D3-4115-A436-0FC0372B24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730796-82E5-4DFB-BBEB-CA4E0FB90F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94B575-8E42-4A79-AD04-C82E2B888A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D25F785-27F7-41A7-8576-43958B8CFD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152400"/>
            <a:ext cx="62484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066800"/>
            <a:ext cx="6705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9906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6D4C13D-0861-413C-A2F9-4B9C0DFD0FF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0" y="762000"/>
            <a:ext cx="6019800" cy="0"/>
          </a:xfrm>
          <a:prstGeom prst="line">
            <a:avLst/>
          </a:prstGeom>
          <a:noFill/>
          <a:ln w="28575">
            <a:solidFill>
              <a:srgbClr val="5E78AD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Impac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Impac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Impac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Impac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Impac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Impac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Impac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5E78AD"/>
        </a:buClr>
        <a:buSzPct val="75000"/>
        <a:buFont typeface="Wingdings" pitchFamily="2" charset="2"/>
        <a:buChar char="¬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5E78AD"/>
        </a:buClr>
        <a:buSzPct val="7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5E78AD"/>
        </a:buClr>
        <a:buSzPct val="75000"/>
        <a:buFont typeface="Wingdings" pitchFamily="2" charset="2"/>
        <a:buChar char="ª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E78AD"/>
        </a:buClr>
        <a:buSzPct val="80000"/>
        <a:buFont typeface="Wingdings" pitchFamily="2" charset="2"/>
        <a:buChar char="©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5E78AD"/>
        </a:buClr>
        <a:buSzPct val="85000"/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5E78AD"/>
        </a:buClr>
        <a:buSzPct val="85000"/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5E78AD"/>
        </a:buClr>
        <a:buSzPct val="85000"/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5E78AD"/>
        </a:buClr>
        <a:buSzPct val="85000"/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5E78AD"/>
        </a:buClr>
        <a:buSzPct val="8500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ucanr.org/askehs" TargetMode="External"/><Relationship Id="rId2" Type="http://schemas.openxmlformats.org/officeDocument/2006/relationships/hyperlink" Target="http://safety.ucanr.edu/m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baoatman@ucanr.edu" TargetMode="External"/><Relationship Id="rId4" Type="http://schemas.openxmlformats.org/officeDocument/2006/relationships/hyperlink" Target="mailto:mjbarros@ucdavis.edu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safety/ucanr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762000"/>
            <a:ext cx="3657600" cy="4117975"/>
          </a:xfrm>
        </p:spPr>
        <p:txBody>
          <a:bodyPr/>
          <a:lstStyle/>
          <a:p>
            <a:r>
              <a:rPr lang="en-US" sz="6000" dirty="0" smtClean="0"/>
              <a:t>Master Gardener</a:t>
            </a:r>
            <a:br>
              <a:rPr lang="en-US" sz="6000" dirty="0" smtClean="0"/>
            </a:br>
            <a:r>
              <a:rPr lang="en-US" sz="6000" dirty="0" smtClean="0"/>
              <a:t>Safety </a:t>
            </a:r>
            <a:br>
              <a:rPr lang="en-US" sz="6000" dirty="0" smtClean="0"/>
            </a:br>
            <a:r>
              <a:rPr lang="en-US" sz="6000" dirty="0" smtClean="0"/>
              <a:t>Training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5105400"/>
            <a:ext cx="3657600" cy="13716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EH&amp;S </a:t>
            </a:r>
            <a:r>
              <a:rPr lang="en-US" dirty="0" smtClean="0"/>
              <a:t>Office</a:t>
            </a:r>
          </a:p>
          <a:p>
            <a:r>
              <a:rPr lang="en-US" dirty="0" smtClean="0"/>
              <a:t>Agriculture &amp; Natural Resources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943600" y="6172200"/>
            <a:ext cx="18880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mtClean="0"/>
              <a:t>March </a:t>
            </a:r>
            <a:r>
              <a:rPr lang="en-US" smtClean="0"/>
              <a:t>2012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your knowledge &amp; experience</a:t>
            </a:r>
          </a:p>
          <a:p>
            <a:r>
              <a:rPr lang="en-US" dirty="0" smtClean="0"/>
              <a:t>Consult operator manuals</a:t>
            </a:r>
          </a:p>
          <a:p>
            <a:r>
              <a:rPr lang="en-US" dirty="0" smtClean="0"/>
              <a:t>Written materials</a:t>
            </a:r>
          </a:p>
          <a:p>
            <a:pPr lvl="1"/>
            <a:r>
              <a:rPr lang="en-US" dirty="0" smtClean="0"/>
              <a:t>Thinking Safe &amp; Green Notes</a:t>
            </a:r>
          </a:p>
          <a:p>
            <a:pPr lvl="1"/>
            <a:r>
              <a:rPr lang="en-US" dirty="0" smtClean="0"/>
              <a:t>Pest Notes</a:t>
            </a:r>
          </a:p>
          <a:p>
            <a:r>
              <a:rPr lang="en-US" dirty="0" smtClean="0"/>
              <a:t>Safety videos</a:t>
            </a:r>
          </a:p>
          <a:p>
            <a:r>
              <a:rPr lang="en-US" dirty="0" smtClean="0"/>
              <a:t>Other expertise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Pesticide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Definition Of A Pesticide:</a:t>
            </a:r>
          </a:p>
          <a:p>
            <a:pPr marL="0" indent="0">
              <a:buNone/>
            </a:pPr>
            <a:r>
              <a:rPr lang="en-US" dirty="0" smtClean="0"/>
              <a:t>A pesticide is any material (natural, organic, or synthetic) used to control, prevent, kill, suppress, or repel pests.</a:t>
            </a:r>
          </a:p>
          <a:p>
            <a:r>
              <a:rPr lang="en-US" dirty="0"/>
              <a:t>Pesticides are designed to be toxic to the pests they target such as insects and weeds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Pesticides can be harmful to humans if used incorrectly and/or not using proper Personal Protective Equipment (PPE).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E9862-877F-4966-B2CF-81A2F8BA1AA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134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Pesticide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6705600" cy="5638800"/>
          </a:xfrm>
        </p:spPr>
        <p:txBody>
          <a:bodyPr/>
          <a:lstStyle/>
          <a:p>
            <a:r>
              <a:rPr lang="en-US" dirty="0" smtClean="0"/>
              <a:t>Personal Protective Equipment (PPE)</a:t>
            </a:r>
          </a:p>
          <a:p>
            <a:pPr lvl="1"/>
            <a:r>
              <a:rPr lang="en-US" dirty="0" smtClean="0"/>
              <a:t>Long-sleeved shirts and long pants</a:t>
            </a:r>
          </a:p>
          <a:p>
            <a:pPr lvl="1"/>
            <a:r>
              <a:rPr lang="en-US" dirty="0" smtClean="0"/>
              <a:t>Eye protection</a:t>
            </a:r>
          </a:p>
          <a:p>
            <a:pPr lvl="1"/>
            <a:r>
              <a:rPr lang="en-US" dirty="0" smtClean="0"/>
              <a:t>Chemical-resistant gloves</a:t>
            </a:r>
          </a:p>
          <a:p>
            <a:pPr lvl="1"/>
            <a:r>
              <a:rPr lang="en-US" dirty="0" smtClean="0"/>
              <a:t>Closed-toed shoes</a:t>
            </a:r>
          </a:p>
          <a:p>
            <a:pPr lvl="1"/>
            <a:r>
              <a:rPr lang="en-US" dirty="0" smtClean="0"/>
              <a:t>Other as directed by label</a:t>
            </a:r>
          </a:p>
          <a:p>
            <a:r>
              <a:rPr lang="en-US" dirty="0" smtClean="0"/>
              <a:t>Environmental Considerations</a:t>
            </a:r>
          </a:p>
          <a:p>
            <a:pPr lvl="1"/>
            <a:r>
              <a:rPr lang="en-US" dirty="0" smtClean="0"/>
              <a:t>Avoid runoff to storm drains</a:t>
            </a:r>
          </a:p>
          <a:p>
            <a:pPr lvl="1"/>
            <a:r>
              <a:rPr lang="en-US" dirty="0" smtClean="0"/>
              <a:t>Do not apply when windy or rain forecast</a:t>
            </a:r>
          </a:p>
          <a:p>
            <a:pPr lvl="1"/>
            <a:r>
              <a:rPr lang="en-US" dirty="0" smtClean="0"/>
              <a:t>For indoor applications, avoid food preparation or storage areas, sinks or drains or areas that will be mopped with water.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690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Pesticide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7391400" cy="5638800"/>
          </a:xfrm>
        </p:spPr>
        <p:txBody>
          <a:bodyPr/>
          <a:lstStyle/>
          <a:p>
            <a:r>
              <a:rPr lang="en-US" dirty="0" smtClean="0"/>
              <a:t>Personal Hygiene</a:t>
            </a:r>
          </a:p>
          <a:p>
            <a:pPr lvl="1"/>
            <a:r>
              <a:rPr lang="en-US" dirty="0" smtClean="0"/>
              <a:t>Always wash with soap and water after handling pesticides</a:t>
            </a:r>
          </a:p>
          <a:p>
            <a:pPr lvl="1"/>
            <a:r>
              <a:rPr lang="en-US" dirty="0" smtClean="0"/>
              <a:t>Do not eat, drink, smoke, or put your fingers to the mouth when using pesticides</a:t>
            </a:r>
          </a:p>
          <a:p>
            <a:pPr lvl="1"/>
            <a:r>
              <a:rPr lang="en-US" dirty="0" smtClean="0"/>
              <a:t>Wash contaminated clothes and gloves in loads separate from other clothes</a:t>
            </a:r>
          </a:p>
          <a:p>
            <a:r>
              <a:rPr lang="en-US" dirty="0" smtClean="0"/>
              <a:t>Restricted Entry Intervals</a:t>
            </a:r>
          </a:p>
          <a:p>
            <a:pPr lvl="1"/>
            <a:r>
              <a:rPr lang="en-US" dirty="0" smtClean="0"/>
              <a:t>Most home use products do not have a restricted entry requirement</a:t>
            </a:r>
          </a:p>
          <a:p>
            <a:pPr lvl="1"/>
            <a:r>
              <a:rPr lang="en-US" dirty="0" smtClean="0"/>
              <a:t>Posting and entry restrictions apply to materials that require professional application by a Qualified Applicator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175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Pesticide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7162800" cy="5638800"/>
          </a:xfrm>
        </p:spPr>
        <p:txBody>
          <a:bodyPr/>
          <a:lstStyle/>
          <a:p>
            <a:r>
              <a:rPr lang="en-US" dirty="0" smtClean="0"/>
              <a:t>Use and Storage</a:t>
            </a:r>
          </a:p>
          <a:p>
            <a:pPr lvl="1"/>
            <a:r>
              <a:rPr lang="en-US" dirty="0" smtClean="0"/>
              <a:t>Keep products capped, and place in a locked cabinet</a:t>
            </a:r>
          </a:p>
          <a:p>
            <a:pPr lvl="1"/>
            <a:r>
              <a:rPr lang="en-US" dirty="0" smtClean="0"/>
              <a:t>Keep pesticides in their original containers with label attached</a:t>
            </a:r>
          </a:p>
          <a:p>
            <a:pPr lvl="1"/>
            <a:r>
              <a:rPr lang="en-US" dirty="0" smtClean="0"/>
              <a:t>Maintain an inventory of pesticide products – review annually to dispose of unwanted or expired materials</a:t>
            </a:r>
          </a:p>
          <a:p>
            <a:pPr lvl="1"/>
            <a:r>
              <a:rPr lang="en-US" dirty="0" smtClean="0"/>
              <a:t>Be aware of emergency procedures</a:t>
            </a:r>
          </a:p>
          <a:p>
            <a:pPr lvl="1"/>
            <a:r>
              <a:rPr lang="en-US" dirty="0" smtClean="0"/>
              <a:t>No posting is required for products labeled “Caution”, however products labeled “Warning” or “Danger” require posting with the following: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648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Pesticide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82000" cy="4343400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en-US" sz="5400" b="1" dirty="0" smtClean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DANGER</a:t>
            </a:r>
          </a:p>
          <a:p>
            <a:pPr algn="ctr">
              <a:buNone/>
            </a:pPr>
            <a:r>
              <a:rPr lang="en-US" sz="3600" b="1" dirty="0" smtClean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POISON STORAGE AREA</a:t>
            </a:r>
          </a:p>
          <a:p>
            <a:pPr algn="ctr">
              <a:buNone/>
            </a:pPr>
            <a:r>
              <a:rPr lang="en-US" sz="3600" b="1" dirty="0" smtClean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 UNAUTHORIZED PERSONS KEEP OUT</a:t>
            </a:r>
          </a:p>
          <a:p>
            <a:pPr algn="ctr">
              <a:buNone/>
            </a:pPr>
            <a:r>
              <a:rPr lang="en-US" sz="3600" b="1" dirty="0" smtClean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KEEP DOOR LOCKED WHEN </a:t>
            </a:r>
          </a:p>
          <a:p>
            <a:pPr algn="ctr">
              <a:buNone/>
            </a:pPr>
            <a:r>
              <a:rPr lang="en-US" sz="3600" b="1" dirty="0" smtClean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 IN USE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sz="1800" dirty="0" smtClean="0"/>
              <a:t>This sign must be visible from 25 feet in each direction of possible approach.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1610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Pesticide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7315200" cy="5638800"/>
          </a:xfrm>
        </p:spPr>
        <p:txBody>
          <a:bodyPr/>
          <a:lstStyle/>
          <a:p>
            <a:r>
              <a:rPr lang="en-US" dirty="0" smtClean="0"/>
              <a:t>Pesticide Disposal</a:t>
            </a:r>
          </a:p>
          <a:p>
            <a:pPr lvl="1"/>
            <a:r>
              <a:rPr lang="en-US" dirty="0" smtClean="0"/>
              <a:t>Apply excess diluted or mixed pesticides to plants or sites as listed on the label</a:t>
            </a:r>
          </a:p>
          <a:p>
            <a:pPr lvl="1"/>
            <a:r>
              <a:rPr lang="en-US" dirty="0" smtClean="0"/>
              <a:t>Empty containers may be disposed in regular trash or recycled</a:t>
            </a:r>
          </a:p>
          <a:p>
            <a:pPr lvl="1"/>
            <a:r>
              <a:rPr lang="en-US" dirty="0" smtClean="0"/>
              <a:t>Empty spray tanks should be triple rinsed and rinseate used on site in accordance with label</a:t>
            </a:r>
          </a:p>
          <a:p>
            <a:pPr lvl="1"/>
            <a:r>
              <a:rPr lang="en-US" dirty="0" smtClean="0"/>
              <a:t>Leftover diluted or concentrated pesticides may be disposed as Household Hazardous Waste </a:t>
            </a:r>
          </a:p>
          <a:p>
            <a:pPr lvl="2"/>
            <a:r>
              <a:rPr lang="en-US" dirty="0"/>
              <a:t>S</a:t>
            </a:r>
            <a:r>
              <a:rPr lang="en-US" dirty="0" smtClean="0"/>
              <a:t>ee your local landfill or County Environmental Health Department for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988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Insurance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UC insurance program provides secondary automobile liability coverage. Volunteer’s insurance provides primary coverage.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Minimum vehicle insurance coverage shall be $50,000/$100,000/$50,000: </a:t>
            </a:r>
          </a:p>
          <a:p>
            <a:pPr marL="573088" indent="-231775">
              <a:buFont typeface="Courier New" pitchFamily="49" charset="0"/>
              <a:buChar char="o"/>
            </a:pPr>
            <a:r>
              <a:rPr lang="en-US" sz="2400" dirty="0" smtClean="0"/>
              <a:t>For personal injury to death of one person.</a:t>
            </a:r>
          </a:p>
          <a:p>
            <a:pPr marL="573088" indent="-231775">
              <a:buFont typeface="Courier New" pitchFamily="49" charset="0"/>
              <a:buChar char="o"/>
            </a:pPr>
            <a:r>
              <a:rPr lang="en-US" sz="2400" dirty="0" smtClean="0"/>
              <a:t>For personal injury to death of two or more persons.</a:t>
            </a:r>
          </a:p>
          <a:p>
            <a:pPr marL="573088" indent="-231775">
              <a:buFont typeface="Courier New" pitchFamily="49" charset="0"/>
              <a:buChar char="o"/>
            </a:pPr>
            <a:r>
              <a:rPr lang="en-US" sz="2400" dirty="0" smtClean="0"/>
              <a:t>Property damage.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UC </a:t>
            </a:r>
            <a:r>
              <a:rPr lang="en-US" sz="2400" dirty="0" smtClean="0"/>
              <a:t>has arranged for limited </a:t>
            </a:r>
            <a:r>
              <a:rPr lang="en-US" sz="2400" dirty="0" smtClean="0"/>
              <a:t>accident </a:t>
            </a:r>
            <a:r>
              <a:rPr lang="en-US" sz="2400" dirty="0"/>
              <a:t>coverage through The Hartford insurance company </a:t>
            </a:r>
            <a:r>
              <a:rPr lang="en-US" sz="2400" dirty="0" smtClean="0"/>
              <a:t>for incidents that occur when </a:t>
            </a:r>
            <a:r>
              <a:rPr lang="en-US" sz="2400" dirty="0"/>
              <a:t>taking part in MG </a:t>
            </a:r>
            <a:r>
              <a:rPr lang="en-US" sz="2400" dirty="0" smtClean="0"/>
              <a:t>activities</a:t>
            </a:r>
            <a:r>
              <a:rPr lang="en-US" sz="2400" dirty="0" smtClean="0"/>
              <a:t>.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E9862-877F-4966-B2CF-81A2F8BA1AA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7848600" cy="5486400"/>
          </a:xfrm>
        </p:spPr>
        <p:txBody>
          <a:bodyPr/>
          <a:lstStyle/>
          <a:p>
            <a:r>
              <a:rPr lang="en-US" dirty="0" smtClean="0"/>
              <a:t>Split into four </a:t>
            </a:r>
            <a:r>
              <a:rPr lang="en-US" dirty="0"/>
              <a:t>g</a:t>
            </a:r>
            <a:r>
              <a:rPr lang="en-US" dirty="0" smtClean="0"/>
              <a:t>roups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General Physical Hazards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Power and Hand Tools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Ergonomics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Planning for Safety/Emergency Response</a:t>
            </a:r>
          </a:p>
          <a:p>
            <a:r>
              <a:rPr lang="en-US" dirty="0" smtClean="0"/>
              <a:t>Develop 5 minute safety briefing on an activity common for Master Gardeners</a:t>
            </a:r>
          </a:p>
          <a:p>
            <a:r>
              <a:rPr lang="en-US" dirty="0" smtClean="0"/>
              <a:t>Use Thinking Safe &amp; Green Notes and your knowledge/experience to outline:</a:t>
            </a:r>
          </a:p>
          <a:p>
            <a:pPr lvl="1"/>
            <a:r>
              <a:rPr lang="en-US" dirty="0" smtClean="0"/>
              <a:t>Potential hazards</a:t>
            </a:r>
          </a:p>
          <a:p>
            <a:pPr lvl="1"/>
            <a:r>
              <a:rPr lang="en-US" dirty="0" smtClean="0"/>
              <a:t>Mitigation measures</a:t>
            </a:r>
          </a:p>
          <a:p>
            <a:pPr lvl="1"/>
            <a:r>
              <a:rPr lang="en-US" dirty="0" smtClean="0"/>
              <a:t>Response procedures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7239000" cy="5257800"/>
          </a:xfrm>
        </p:spPr>
        <p:txBody>
          <a:bodyPr/>
          <a:lstStyle/>
          <a:p>
            <a:r>
              <a:rPr lang="en-US" dirty="0" smtClean="0"/>
              <a:t>General Physical Hazards</a:t>
            </a:r>
          </a:p>
          <a:p>
            <a:pPr lvl="1"/>
            <a:r>
              <a:rPr lang="en-US" b="1" dirty="0" smtClean="0">
                <a:solidFill>
                  <a:schemeClr val="accent6"/>
                </a:solidFill>
              </a:rPr>
              <a:t>Use Notes: 3, 7, 8, 18, 15, 17, 18</a:t>
            </a:r>
          </a:p>
          <a:p>
            <a:r>
              <a:rPr lang="en-US" dirty="0" smtClean="0"/>
              <a:t>Power and Hand Tools</a:t>
            </a:r>
          </a:p>
          <a:p>
            <a:pPr lvl="1"/>
            <a:r>
              <a:rPr lang="en-US" b="1" dirty="0" smtClean="0">
                <a:solidFill>
                  <a:schemeClr val="accent6"/>
                </a:solidFill>
              </a:rPr>
              <a:t>Use Notes: 2, 5, 6, 13, 14</a:t>
            </a:r>
          </a:p>
          <a:p>
            <a:r>
              <a:rPr lang="en-US" dirty="0" smtClean="0"/>
              <a:t>Ergonomics</a:t>
            </a:r>
          </a:p>
          <a:p>
            <a:pPr lvl="1"/>
            <a:r>
              <a:rPr lang="en-US" b="1" dirty="0" smtClean="0">
                <a:solidFill>
                  <a:schemeClr val="accent6"/>
                </a:solidFill>
              </a:rPr>
              <a:t>Use Notes: 9, 19, 20, 21</a:t>
            </a:r>
          </a:p>
          <a:p>
            <a:r>
              <a:rPr lang="en-US" dirty="0" smtClean="0"/>
              <a:t>Planning for Safety/Emergency Response</a:t>
            </a:r>
          </a:p>
          <a:p>
            <a:pPr lvl="1"/>
            <a:r>
              <a:rPr lang="en-US" b="1" dirty="0" smtClean="0">
                <a:solidFill>
                  <a:schemeClr val="accent6"/>
                </a:solidFill>
              </a:rPr>
              <a:t>Use Notes: 1, 16, 22, 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6248400" cy="838200"/>
          </a:xfrm>
        </p:spPr>
        <p:txBody>
          <a:bodyPr/>
          <a:lstStyle/>
          <a:p>
            <a:r>
              <a:rPr lang="en-US" dirty="0" smtClean="0"/>
              <a:t>Reasons for Safety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6934200" cy="4191000"/>
          </a:xfrm>
        </p:spPr>
        <p:txBody>
          <a:bodyPr/>
          <a:lstStyle/>
          <a:p>
            <a:r>
              <a:rPr lang="en-US" dirty="0" smtClean="0"/>
              <a:t>Prevent Injuries and Illnesses</a:t>
            </a:r>
          </a:p>
          <a:p>
            <a:r>
              <a:rPr lang="en-US" dirty="0" smtClean="0"/>
              <a:t>Meet UC Policy Requirements</a:t>
            </a:r>
          </a:p>
          <a:p>
            <a:r>
              <a:rPr lang="en-US" dirty="0" smtClean="0"/>
              <a:t>Meet Master Gardener Administrative Handbook Requirements</a:t>
            </a:r>
          </a:p>
          <a:p>
            <a:r>
              <a:rPr lang="en-US" dirty="0" smtClean="0"/>
              <a:t>Respond to Master Gardener Safety Survey</a:t>
            </a:r>
          </a:p>
          <a:p>
            <a:r>
              <a:rPr lang="en-US" dirty="0" smtClean="0"/>
              <a:t>Reduce Incidents and Claims for Injury/Damage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ANR EH&amp;S Website: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://ucanr.edu/mgsafety</a:t>
            </a:r>
            <a:endParaRPr lang="en-US" dirty="0" smtClean="0"/>
          </a:p>
          <a:p>
            <a:r>
              <a:rPr lang="en-US" dirty="0" smtClean="0"/>
              <a:t>Submit a question: </a:t>
            </a:r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ucanr.edu/askehs</a:t>
            </a:r>
            <a:endParaRPr lang="en-US" dirty="0" smtClean="0"/>
          </a:p>
          <a:p>
            <a:r>
              <a:rPr lang="en-US" dirty="0" smtClean="0"/>
              <a:t>Contact us:</a:t>
            </a:r>
          </a:p>
          <a:p>
            <a:pPr marL="461963" indent="0">
              <a:buNone/>
            </a:pPr>
            <a:r>
              <a:rPr lang="en-US" dirty="0" smtClean="0"/>
              <a:t>Mark Barros: </a:t>
            </a:r>
            <a:r>
              <a:rPr lang="en-US" dirty="0" smtClean="0">
                <a:hlinkClick r:id="rId4"/>
              </a:rPr>
              <a:t>mjbarros@ucdavis.edu</a:t>
            </a:r>
            <a:r>
              <a:rPr lang="en-US" dirty="0"/>
              <a:t> </a:t>
            </a:r>
            <a:endParaRPr lang="en-US" dirty="0" smtClean="0"/>
          </a:p>
          <a:p>
            <a:pPr marL="461963" indent="0">
              <a:buNone/>
            </a:pPr>
            <a:r>
              <a:rPr lang="en-US" dirty="0" smtClean="0"/>
              <a:t>or </a:t>
            </a:r>
            <a:r>
              <a:rPr lang="en-US" dirty="0" smtClean="0"/>
              <a:t>530-750-1262 </a:t>
            </a:r>
          </a:p>
          <a:p>
            <a:pPr marL="461963" indent="0">
              <a:buNone/>
            </a:pPr>
            <a:r>
              <a:rPr lang="en-US" dirty="0" smtClean="0"/>
              <a:t>Brian Oatman: </a:t>
            </a:r>
            <a:r>
              <a:rPr lang="en-US" dirty="0" smtClean="0">
                <a:hlinkClick r:id="rId5"/>
              </a:rPr>
              <a:t>baoatman@ucanr.edu</a:t>
            </a:r>
            <a:r>
              <a:rPr lang="en-US" dirty="0" smtClean="0"/>
              <a:t> or 530-750-1264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077200" cy="5791200"/>
          </a:xfrm>
        </p:spPr>
        <p:txBody>
          <a:bodyPr/>
          <a:lstStyle/>
          <a:p>
            <a:pPr marL="0" indent="0">
              <a:buNone/>
              <a:tabLst>
                <a:tab pos="457200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University of </a:t>
            </a: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California (UC) </a:t>
            </a:r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is committed to achieving </a:t>
            </a:r>
            <a:endParaRPr lang="en-US" sz="2000" dirty="0" smtClean="0">
              <a:solidFill>
                <a:schemeClr val="bg2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excellence </a:t>
            </a:r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in providing a healthy and safe working environment, </a:t>
            </a:r>
            <a:endParaRPr lang="en-US" sz="2000" dirty="0" smtClean="0">
              <a:solidFill>
                <a:schemeClr val="bg2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and </a:t>
            </a:r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to supporting environmentally sound practices in the conduct </a:t>
            </a:r>
            <a:endParaRPr lang="en-US" sz="2000" dirty="0" smtClean="0">
              <a:solidFill>
                <a:schemeClr val="bg2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of UC </a:t>
            </a:r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activities. It is </a:t>
            </a: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UC </a:t>
            </a:r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policy to comply with all applicable health, safety, and environmental protection laws, regulations and requirements. 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	To </a:t>
            </a:r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meet this standard of </a:t>
            </a: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excellence, UC </a:t>
            </a:r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implements management initiatives and best practices to systematically integrate health, safety, and environmental considerations and sustainable use of natural resources into all activities. </a:t>
            </a:r>
            <a:r>
              <a:rPr lang="en-US" sz="2000" b="1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All </a:t>
            </a:r>
            <a:r>
              <a:rPr lang="en-US" sz="2000" b="1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UC </a:t>
            </a:r>
            <a:r>
              <a:rPr lang="en-US" sz="2000" b="1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activities are to be conducted in a manner that ensures the protection of students, faculty, staff, visitors, the public, property, and the environment. 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	</a:t>
            </a: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</a:rPr>
              <a:t>UC’s</a:t>
            </a: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goal is to prevent all workplace injuries and illnesses, environmental incidents, and property losses or damage. Achieving this goal is the </a:t>
            </a:r>
            <a:r>
              <a:rPr lang="en-US" sz="2000" b="1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responsibility of every member of the </a:t>
            </a:r>
            <a:r>
              <a:rPr lang="en-US" sz="2000" b="1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UC </a:t>
            </a:r>
            <a:r>
              <a:rPr lang="en-US" sz="2000" b="1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community</a:t>
            </a:r>
            <a:r>
              <a:rPr lang="en-US" sz="2000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.</a:t>
            </a:r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Supervisors have particular responsibility </a:t>
            </a:r>
            <a:endParaRPr lang="en-US" sz="2000" dirty="0" smtClean="0">
              <a:solidFill>
                <a:schemeClr val="bg2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for </a:t>
            </a:r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the activities of those people who report to them. 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Master Gardener Program, Administrative Handbook </a:t>
            </a:r>
            <a:r>
              <a:rPr lang="en-US" sz="2000" i="1" dirty="0" smtClean="0"/>
              <a:t>(Chapter Five, Section XV)</a:t>
            </a:r>
          </a:p>
          <a:p>
            <a:pPr lvl="1"/>
            <a:r>
              <a:rPr lang="en-US" sz="2000" dirty="0" smtClean="0"/>
              <a:t>Every employee or volunteer has the responsibility to follow safety rules and procedures and to help identify and correct potentially hazardous conditions.  </a:t>
            </a:r>
          </a:p>
          <a:p>
            <a:pPr lvl="1"/>
            <a:r>
              <a:rPr lang="en-US" sz="2000" dirty="0" smtClean="0"/>
              <a:t>Consider the potentially hazardous conditions and steps to take to prevent injury or illness.</a:t>
            </a:r>
          </a:p>
          <a:p>
            <a:pPr lvl="1"/>
            <a:r>
              <a:rPr lang="en-US" sz="2000" dirty="0" smtClean="0"/>
              <a:t>Proper training and equipment to perform the task safely.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7010400" cy="715963"/>
          </a:xfrm>
        </p:spPr>
        <p:txBody>
          <a:bodyPr/>
          <a:lstStyle/>
          <a:p>
            <a:r>
              <a:rPr lang="en-US" dirty="0" smtClean="0"/>
              <a:t>Master Gardener Safety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7162800" cy="5257800"/>
          </a:xfrm>
        </p:spPr>
        <p:txBody>
          <a:bodyPr/>
          <a:lstStyle/>
          <a:p>
            <a:r>
              <a:rPr lang="en-US" dirty="0" smtClean="0"/>
              <a:t>Survey of MG Advisors or Program Reps. </a:t>
            </a:r>
          </a:p>
          <a:p>
            <a:pPr lvl="1"/>
            <a:r>
              <a:rPr lang="en-US" dirty="0" smtClean="0"/>
              <a:t>Activities</a:t>
            </a:r>
          </a:p>
          <a:p>
            <a:pPr lvl="1"/>
            <a:r>
              <a:rPr lang="en-US" dirty="0" smtClean="0"/>
              <a:t>Frequency</a:t>
            </a:r>
          </a:p>
          <a:p>
            <a:pPr lvl="1"/>
            <a:r>
              <a:rPr lang="en-US" dirty="0" smtClean="0"/>
              <a:t>Number of Participants</a:t>
            </a:r>
          </a:p>
          <a:p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Most frequent activities are relatively low risk</a:t>
            </a:r>
          </a:p>
          <a:p>
            <a:pPr lvl="1"/>
            <a:r>
              <a:rPr lang="en-US" dirty="0" smtClean="0"/>
              <a:t>Higher-risk equipment is used rarely by only a few MG volunteers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7315200" cy="715963"/>
          </a:xfrm>
        </p:spPr>
        <p:txBody>
          <a:bodyPr/>
          <a:lstStyle/>
          <a:p>
            <a:r>
              <a:rPr lang="en-US" dirty="0" smtClean="0"/>
              <a:t>Master Gardener Safety Survey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1524000"/>
          <a:ext cx="7848599" cy="5130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4756"/>
                <a:gridCol w="2022835"/>
                <a:gridCol w="1861008"/>
              </a:tblGrid>
              <a:tr h="25920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Activity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Participants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Frequency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</a:tr>
              <a:tr h="48462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Using hand cultivator/trowel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840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weekly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</a:tr>
              <a:tr h="48462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Continuous sitting/standing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650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monthly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</a:tr>
              <a:tr h="48462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Working in hot/cold conditions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599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quarterly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</a:tr>
              <a:tr h="48462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Walking uneven ground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592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weekly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</a:tr>
              <a:tr h="48462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Using rake/shovel/digging fork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379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quarterly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</a:tr>
              <a:tr h="48462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Using hand pruning shear/saw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375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weekly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</a:tr>
              <a:tr h="48462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Stooping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284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weekly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</a:tr>
              <a:tr h="48462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Using lopper/hand hedge trimmer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273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quarterly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</a:tr>
              <a:tr h="48462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Driving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260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weekly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</a:tr>
              <a:tr h="48462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Lifting more than 30 pounds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247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monthly</a:t>
                      </a:r>
                    </a:p>
                  </a:txBody>
                  <a:tcPr marL="9525" marR="9525" marT="9525" marB="0" anchor="ctr">
                    <a:solidFill>
                      <a:srgbClr val="FFF5C9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057400" y="990600"/>
            <a:ext cx="441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Top Ten Activities</a:t>
            </a:r>
            <a:endParaRPr lang="en-US" sz="24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Gardener Incidents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2006</a:t>
            </a:r>
          </a:p>
          <a:p>
            <a:pPr lvl="1"/>
            <a:r>
              <a:rPr lang="en-US" dirty="0" smtClean="0"/>
              <a:t>Four trip/fall cases </a:t>
            </a:r>
          </a:p>
          <a:p>
            <a:pPr lvl="2"/>
            <a:r>
              <a:rPr lang="en-US" dirty="0" smtClean="0"/>
              <a:t>No Claims</a:t>
            </a:r>
          </a:p>
          <a:p>
            <a:pPr lvl="1"/>
            <a:r>
              <a:rPr lang="en-US" dirty="0" smtClean="0"/>
              <a:t>Two auto incidents </a:t>
            </a:r>
          </a:p>
          <a:p>
            <a:pPr lvl="2"/>
            <a:r>
              <a:rPr lang="en-US" dirty="0"/>
              <a:t>O</a:t>
            </a:r>
            <a:r>
              <a:rPr lang="en-US" dirty="0" smtClean="0"/>
              <a:t>ne with damage and minor claim paid</a:t>
            </a:r>
          </a:p>
          <a:p>
            <a:pPr lvl="1"/>
            <a:r>
              <a:rPr lang="en-US" dirty="0" smtClean="0"/>
              <a:t>One property damage</a:t>
            </a:r>
          </a:p>
          <a:p>
            <a:pPr lvl="2"/>
            <a:r>
              <a:rPr lang="en-US" dirty="0" smtClean="0"/>
              <a:t>Claim denied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7239000" cy="525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Before an Activity:</a:t>
            </a:r>
          </a:p>
          <a:p>
            <a:r>
              <a:rPr lang="en-US" dirty="0" smtClean="0"/>
              <a:t>Identify potential hazards or injury risks to volunteers and participants</a:t>
            </a:r>
          </a:p>
          <a:p>
            <a:r>
              <a:rPr lang="en-US" dirty="0" smtClean="0"/>
              <a:t>Establish control measures</a:t>
            </a:r>
          </a:p>
          <a:p>
            <a:pPr lvl="1"/>
            <a:r>
              <a:rPr lang="en-US" dirty="0" smtClean="0"/>
              <a:t>Training/Instruction</a:t>
            </a:r>
          </a:p>
          <a:p>
            <a:pPr lvl="1"/>
            <a:r>
              <a:rPr lang="en-US" dirty="0" smtClean="0"/>
              <a:t>Modify activities</a:t>
            </a:r>
          </a:p>
          <a:p>
            <a:pPr lvl="1"/>
            <a:r>
              <a:rPr lang="en-US" dirty="0" smtClean="0"/>
              <a:t>Personal protective </a:t>
            </a:r>
            <a:r>
              <a:rPr lang="en-US" dirty="0"/>
              <a:t>e</a:t>
            </a:r>
            <a:r>
              <a:rPr lang="en-US" dirty="0" smtClean="0"/>
              <a:t>quipment</a:t>
            </a:r>
          </a:p>
          <a:p>
            <a:r>
              <a:rPr lang="en-US" dirty="0" smtClean="0"/>
              <a:t>Evaluate and modify controls</a:t>
            </a:r>
          </a:p>
          <a:p>
            <a:r>
              <a:rPr lang="en-US" dirty="0" smtClean="0"/>
              <a:t>Have a plan to respond to emergencies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MG Safety Manual</a:t>
            </a:r>
          </a:p>
          <a:p>
            <a:r>
              <a:rPr lang="en-US" dirty="0" smtClean="0"/>
              <a:t>MG Thinking Safe &amp; Green Notes</a:t>
            </a:r>
          </a:p>
          <a:p>
            <a:r>
              <a:rPr lang="en-US" dirty="0" smtClean="0"/>
              <a:t>ANR EH&amp;S</a:t>
            </a:r>
          </a:p>
          <a:p>
            <a:pPr lvl="1"/>
            <a:r>
              <a:rPr lang="en-US" dirty="0" smtClean="0"/>
              <a:t>Additional Training materials</a:t>
            </a:r>
          </a:p>
          <a:p>
            <a:pPr lvl="1"/>
            <a:r>
              <a:rPr lang="en-US" dirty="0" smtClean="0"/>
              <a:t>Videos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  <a:hlinkClick r:id="rId2"/>
              </a:rPr>
              <a:t>http://</a:t>
            </a:r>
            <a:r>
              <a:rPr lang="en-US" dirty="0" smtClean="0">
                <a:solidFill>
                  <a:schemeClr val="accent6"/>
                </a:solidFill>
                <a:hlinkClick r:id="rId2"/>
              </a:rPr>
              <a:t>safety/ucanr.edu</a:t>
            </a:r>
            <a:endParaRPr lang="en-US" dirty="0" smtClean="0">
              <a:solidFill>
                <a:schemeClr val="accent6"/>
              </a:solidFill>
            </a:endParaRPr>
          </a:p>
          <a:p>
            <a:pPr lvl="1">
              <a:buNone/>
            </a:pP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53400" y="6397625"/>
            <a:ext cx="990600" cy="460375"/>
          </a:xfrm>
        </p:spPr>
        <p:txBody>
          <a:bodyPr/>
          <a:lstStyle/>
          <a:p>
            <a:fld id="{BEBE9862-877F-4966-B2CF-81A2F8BA1AA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2072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Impact"/>
        <a:ea typeface=""/>
        <a:cs typeface=""/>
      </a:majorFont>
      <a:minorFont>
        <a:latin typeface="News Gothic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12072</Template>
  <TotalTime>646</TotalTime>
  <Words>1082</Words>
  <Application>Microsoft Office PowerPoint</Application>
  <PresentationFormat>On-screen Show (4:3)</PresentationFormat>
  <Paragraphs>226</Paragraphs>
  <Slides>20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12072</vt:lpstr>
      <vt:lpstr>Master Gardener Safety  Training</vt:lpstr>
      <vt:lpstr>Reasons for Safety Program</vt:lpstr>
      <vt:lpstr>Policies</vt:lpstr>
      <vt:lpstr>Policies</vt:lpstr>
      <vt:lpstr>Master Gardener Safety Survey</vt:lpstr>
      <vt:lpstr>Master Gardener Safety Survey</vt:lpstr>
      <vt:lpstr>Master Gardener Incidents</vt:lpstr>
      <vt:lpstr>Safety Responsibilities</vt:lpstr>
      <vt:lpstr>Safety Resources</vt:lpstr>
      <vt:lpstr>Training</vt:lpstr>
      <vt:lpstr>Pesticide Safety</vt:lpstr>
      <vt:lpstr>Pesticide Safety</vt:lpstr>
      <vt:lpstr>Pesticide Safety</vt:lpstr>
      <vt:lpstr>Pesticide Safety</vt:lpstr>
      <vt:lpstr>Pesticide Storage</vt:lpstr>
      <vt:lpstr>Pesticide Safety</vt:lpstr>
      <vt:lpstr>Insurance Coverage</vt:lpstr>
      <vt:lpstr>Exercise</vt:lpstr>
      <vt:lpstr>Exercise</vt:lpstr>
      <vt:lpstr>For More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Safety for  Master Gardeners</dc:title>
  <dc:creator>baoatman</dc:creator>
  <cp:lastModifiedBy>Brian Oatman</cp:lastModifiedBy>
  <cp:revision>62</cp:revision>
  <cp:lastPrinted>2012-03-06T15:46:21Z</cp:lastPrinted>
  <dcterms:created xsi:type="dcterms:W3CDTF">2010-03-01T21:13:08Z</dcterms:created>
  <dcterms:modified xsi:type="dcterms:W3CDTF">2015-03-11T18:32:34Z</dcterms:modified>
</cp:coreProperties>
</file>